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2"/>
  </p:notesMasterIdLst>
  <p:handoutMasterIdLst>
    <p:handoutMasterId r:id="rId83"/>
  </p:handoutMasterIdLst>
  <p:sldIdLst>
    <p:sldId id="388" r:id="rId2"/>
    <p:sldId id="309" r:id="rId3"/>
    <p:sldId id="389" r:id="rId4"/>
    <p:sldId id="393" r:id="rId5"/>
    <p:sldId id="404" r:id="rId6"/>
    <p:sldId id="409" r:id="rId7"/>
    <p:sldId id="417" r:id="rId8"/>
    <p:sldId id="421" r:id="rId9"/>
    <p:sldId id="420" r:id="rId10"/>
    <p:sldId id="419" r:id="rId11"/>
    <p:sldId id="418" r:id="rId12"/>
    <p:sldId id="422" r:id="rId13"/>
    <p:sldId id="423" r:id="rId14"/>
    <p:sldId id="429" r:id="rId15"/>
    <p:sldId id="427" r:id="rId16"/>
    <p:sldId id="431" r:id="rId17"/>
    <p:sldId id="432" r:id="rId18"/>
    <p:sldId id="436" r:id="rId19"/>
    <p:sldId id="437" r:id="rId20"/>
    <p:sldId id="438" r:id="rId21"/>
    <p:sldId id="448" r:id="rId22"/>
    <p:sldId id="449" r:id="rId23"/>
    <p:sldId id="451" r:id="rId24"/>
    <p:sldId id="452" r:id="rId25"/>
    <p:sldId id="453" r:id="rId26"/>
    <p:sldId id="455" r:id="rId27"/>
    <p:sldId id="457" r:id="rId28"/>
    <p:sldId id="456" r:id="rId29"/>
    <p:sldId id="459" r:id="rId30"/>
    <p:sldId id="462" r:id="rId31"/>
    <p:sldId id="461" r:id="rId32"/>
    <p:sldId id="460" r:id="rId33"/>
    <p:sldId id="463" r:id="rId34"/>
    <p:sldId id="475" r:id="rId35"/>
    <p:sldId id="480" r:id="rId36"/>
    <p:sldId id="479" r:id="rId37"/>
    <p:sldId id="486" r:id="rId38"/>
    <p:sldId id="488" r:id="rId39"/>
    <p:sldId id="495" r:id="rId40"/>
    <p:sldId id="498" r:id="rId41"/>
    <p:sldId id="499" r:id="rId42"/>
    <p:sldId id="500" r:id="rId43"/>
    <p:sldId id="506" r:id="rId44"/>
    <p:sldId id="508" r:id="rId45"/>
    <p:sldId id="511" r:id="rId46"/>
    <p:sldId id="517" r:id="rId47"/>
    <p:sldId id="518" r:id="rId48"/>
    <p:sldId id="519" r:id="rId49"/>
    <p:sldId id="520" r:id="rId50"/>
    <p:sldId id="522" r:id="rId51"/>
    <p:sldId id="534" r:id="rId52"/>
    <p:sldId id="535" r:id="rId53"/>
    <p:sldId id="536" r:id="rId54"/>
    <p:sldId id="537" r:id="rId55"/>
    <p:sldId id="606" r:id="rId56"/>
    <p:sldId id="538" r:id="rId57"/>
    <p:sldId id="543" r:id="rId58"/>
    <p:sldId id="544" r:id="rId59"/>
    <p:sldId id="545" r:id="rId60"/>
    <p:sldId id="546" r:id="rId61"/>
    <p:sldId id="547" r:id="rId62"/>
    <p:sldId id="549" r:id="rId63"/>
    <p:sldId id="555" r:id="rId64"/>
    <p:sldId id="556" r:id="rId65"/>
    <p:sldId id="562" r:id="rId66"/>
    <p:sldId id="563" r:id="rId67"/>
    <p:sldId id="564" r:id="rId68"/>
    <p:sldId id="565" r:id="rId69"/>
    <p:sldId id="566" r:id="rId70"/>
    <p:sldId id="567" r:id="rId71"/>
    <p:sldId id="568" r:id="rId72"/>
    <p:sldId id="575" r:id="rId73"/>
    <p:sldId id="582" r:id="rId74"/>
    <p:sldId id="585" r:id="rId75"/>
    <p:sldId id="598" r:id="rId76"/>
    <p:sldId id="599" r:id="rId77"/>
    <p:sldId id="601" r:id="rId78"/>
    <p:sldId id="602" r:id="rId79"/>
    <p:sldId id="603" r:id="rId80"/>
    <p:sldId id="605" r:id="rId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6267" autoAdjust="0"/>
  </p:normalViewPr>
  <p:slideViewPr>
    <p:cSldViewPr>
      <p:cViewPr varScale="1">
        <p:scale>
          <a:sx n="90" d="100"/>
          <a:sy n="90" d="100"/>
        </p:scale>
        <p:origin x="1267" y="31"/>
      </p:cViewPr>
      <p:guideLst>
        <p:guide orient="horz" pos="2160"/>
        <p:guide pos="2880"/>
      </p:guideLst>
    </p:cSldViewPr>
  </p:slideViewPr>
  <p:outlineViewPr>
    <p:cViewPr>
      <p:scale>
        <a:sx n="33" d="100"/>
        <a:sy n="33" d="100"/>
      </p:scale>
      <p:origin x="0" y="51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1/19/2023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1/19/2023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1/19/2023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1/19/2023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1/19/2023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1/19/2023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1/19/2023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1/19/2023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Communications</a:t>
            </a:r>
            <a:br>
              <a:rPr lang="en-US" sz="3200" u="sng" dirty="0" smtClean="0"/>
            </a:br>
            <a:r>
              <a:rPr lang="en-US" sz="2000" dirty="0" smtClean="0"/>
              <a:t>Session Four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Business Communication</a:t>
            </a:r>
          </a:p>
          <a:p>
            <a:pPr lvl="1"/>
            <a:r>
              <a:rPr lang="en-US" u="sng" dirty="0" smtClean="0"/>
              <a:t>Process and Product – 9</a:t>
            </a:r>
            <a:r>
              <a:rPr lang="en-US" u="sng" baseline="30000" dirty="0" smtClean="0"/>
              <a:t>th</a:t>
            </a:r>
            <a:r>
              <a:rPr lang="en-US" u="sng" dirty="0" smtClean="0"/>
              <a:t> Edition</a:t>
            </a:r>
          </a:p>
          <a:p>
            <a:pPr lvl="1"/>
            <a:endParaRPr lang="en-US" sz="800" dirty="0" smtClean="0"/>
          </a:p>
          <a:p>
            <a:pPr lvl="2"/>
            <a:r>
              <a:rPr lang="en-US" dirty="0" smtClean="0"/>
              <a:t>Mary Ellen Guffey and Dana Loewy; Cengage Learning 2018, 2015</a:t>
            </a:r>
          </a:p>
          <a:p>
            <a:pPr lvl="3"/>
            <a:r>
              <a:rPr lang="en-US" dirty="0" smtClean="0"/>
              <a:t>ISBN: 978-1-305-95796-1</a:t>
            </a:r>
            <a:endParaRPr lang="en-US" dirty="0"/>
          </a:p>
        </p:txBody>
      </p:sp>
      <p:pic>
        <p:nvPicPr>
          <p:cNvPr id="7" name="Picture 6" descr="UNIT-1:Means Of Communication – B.C.A study"/>
          <p:cNvPicPr/>
          <p:nvPr/>
        </p:nvPicPr>
        <p:blipFill>
          <a:blip r:embed="rId3" cstate="print"/>
          <a:srcRect/>
          <a:stretch>
            <a:fillRect/>
          </a:stretch>
        </p:blipFill>
        <p:spPr bwMode="auto">
          <a:xfrm>
            <a:off x="1600200" y="3657600"/>
            <a:ext cx="5943600" cy="23812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Writing Requests</a:t>
            </a:r>
            <a:br>
              <a:rPr lang="en-US" sz="2800" dirty="0" smtClean="0"/>
            </a:br>
            <a:r>
              <a:rPr lang="en-US" sz="2000" dirty="0" smtClean="0"/>
              <a:t>Providing Details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Whenever possible, focus on benefits to the reader</a:t>
            </a:r>
            <a:r>
              <a:rPr lang="en-US" dirty="0" smtClean="0"/>
              <a:t>.  </a:t>
            </a:r>
          </a:p>
          <a:p>
            <a:endParaRPr lang="en-US" sz="800" dirty="0"/>
          </a:p>
          <a:p>
            <a:pPr lvl="1"/>
            <a:r>
              <a:rPr lang="en-US" dirty="0" smtClean="0"/>
              <a:t>To improve readability, itemize appropriate information in bulleted or numbered lists.</a:t>
            </a:r>
            <a:endParaRPr lang="en-US" dirty="0"/>
          </a:p>
        </p:txBody>
      </p:sp>
      <p:pic>
        <p:nvPicPr>
          <p:cNvPr id="5" name="Picture 4" descr="Benefits Overview | City of Torrance"/>
          <p:cNvPicPr/>
          <p:nvPr/>
        </p:nvPicPr>
        <p:blipFill>
          <a:blip r:embed="rId2" cstate="print"/>
          <a:srcRect/>
          <a:stretch>
            <a:fillRect/>
          </a:stretch>
        </p:blipFill>
        <p:spPr bwMode="auto">
          <a:xfrm>
            <a:off x="2971800" y="3505200"/>
            <a:ext cx="5943600" cy="2848371"/>
          </a:xfrm>
          <a:prstGeom prst="rect">
            <a:avLst/>
          </a:prstGeom>
          <a:noFill/>
          <a:ln w="9525">
            <a:noFill/>
            <a:miter lim="800000"/>
            <a:headEnd/>
            <a:tailEnd/>
          </a:ln>
        </p:spPr>
      </p:pic>
    </p:spTree>
    <p:extLst>
      <p:ext uri="{BB962C8B-B14F-4D97-AF65-F5344CB8AC3E}">
        <p14:creationId xmlns:p14="http://schemas.microsoft.com/office/powerpoint/2010/main" val="132397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Writing Requests</a:t>
            </a:r>
            <a:br>
              <a:rPr lang="en-US" sz="2800" dirty="0" smtClean="0"/>
            </a:br>
            <a:r>
              <a:rPr lang="en-US" sz="2000" dirty="0" smtClean="0"/>
              <a:t>Closing with Appreciation and an Action Request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the closing of your message, tell the reader courteously what is to be done</a:t>
            </a:r>
            <a:r>
              <a:rPr lang="en-US" dirty="0" smtClean="0"/>
              <a:t>.  </a:t>
            </a:r>
          </a:p>
          <a:p>
            <a:endParaRPr lang="en-US" sz="900" dirty="0"/>
          </a:p>
          <a:p>
            <a:pPr lvl="1"/>
            <a:r>
              <a:rPr lang="en-US" sz="2000" dirty="0" smtClean="0"/>
              <a:t>If a date is important, set an end date to take action and explain why.  </a:t>
            </a:r>
          </a:p>
          <a:p>
            <a:pPr lvl="1"/>
            <a:r>
              <a:rPr lang="en-US" sz="2000" dirty="0" smtClean="0"/>
              <a:t>You can save the reader time by spelling out  the action to be taken.  </a:t>
            </a:r>
          </a:p>
          <a:p>
            <a:pPr lvl="1"/>
            <a:endParaRPr lang="en-US" sz="800" dirty="0"/>
          </a:p>
          <a:p>
            <a:pPr lvl="2"/>
            <a:r>
              <a:rPr lang="en-US" sz="1800" dirty="0" smtClean="0">
                <a:solidFill>
                  <a:srgbClr val="FF0000"/>
                </a:solidFill>
              </a:rPr>
              <a:t>Avoid other overused endings such as “Thank you for your cooperation” (trite), “Thank you in advance for…” (trite and presumptuous), and “If you have any questions, do not hesitate to call me (suggests that you didn’t make yourself clear).</a:t>
            </a:r>
            <a:endParaRPr lang="en-US" sz="1800" dirty="0">
              <a:solidFill>
                <a:srgbClr val="FF0000"/>
              </a:solidFill>
            </a:endParaRPr>
          </a:p>
        </p:txBody>
      </p:sp>
      <p:pic>
        <p:nvPicPr>
          <p:cNvPr id="79874" name="Picture 2" descr="DONE: Understanding of the Definition of DONE - Business 2 Community"/>
          <p:cNvPicPr>
            <a:picLocks noChangeAspect="1" noChangeArrowheads="1"/>
          </p:cNvPicPr>
          <p:nvPr/>
        </p:nvPicPr>
        <p:blipFill>
          <a:blip r:embed="rId2" cstate="print"/>
          <a:srcRect/>
          <a:stretch>
            <a:fillRect/>
          </a:stretch>
        </p:blipFill>
        <p:spPr bwMode="auto">
          <a:xfrm>
            <a:off x="5038920" y="4495800"/>
            <a:ext cx="3822632" cy="1752599"/>
          </a:xfrm>
          <a:prstGeom prst="rect">
            <a:avLst/>
          </a:prstGeom>
          <a:noFill/>
        </p:spPr>
      </p:pic>
    </p:spTree>
    <p:extLst>
      <p:ext uri="{BB962C8B-B14F-4D97-AF65-F5344CB8AC3E}">
        <p14:creationId xmlns:p14="http://schemas.microsoft.com/office/powerpoint/2010/main" val="3988453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Writing Requests</a:t>
            </a:r>
            <a:br>
              <a:rPr lang="en-US" sz="2800" dirty="0" smtClean="0"/>
            </a:br>
            <a:r>
              <a:rPr lang="en-US" sz="2000" dirty="0" smtClean="0"/>
              <a:t>Closing with Appreciation and an Action Request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400" u="sng" dirty="0" smtClean="0"/>
              <a:t>Showing appreciation is always appropriate, but try to do so in a fresh and efficient manner</a:t>
            </a:r>
            <a:r>
              <a:rPr lang="en-US" dirty="0" smtClean="0"/>
              <a:t>.  </a:t>
            </a:r>
          </a:p>
          <a:p>
            <a:endParaRPr lang="en-US" sz="900" dirty="0"/>
          </a:p>
          <a:p>
            <a:pPr lvl="1"/>
            <a:r>
              <a:rPr lang="en-US" sz="1900" dirty="0" smtClean="0"/>
              <a:t>For example, you could hook your thanks to the end date (“Thanks for returning the questionnaire before May 5</a:t>
            </a:r>
            <a:r>
              <a:rPr lang="en-US" sz="1900" baseline="30000" dirty="0" smtClean="0"/>
              <a:t>th</a:t>
            </a:r>
            <a:r>
              <a:rPr lang="en-US" sz="1900" dirty="0" smtClean="0"/>
              <a:t>.”)  </a:t>
            </a:r>
          </a:p>
          <a:p>
            <a:pPr lvl="1"/>
            <a:r>
              <a:rPr lang="en-US" sz="1900" dirty="0" smtClean="0"/>
              <a:t>You might connect your appreciation to a statement developing reader benefits (“We are grateful for the information you will provide, because it will help us serve you better”).  </a:t>
            </a:r>
          </a:p>
          <a:p>
            <a:pPr lvl="1"/>
            <a:r>
              <a:rPr lang="en-US" sz="1900" dirty="0" smtClean="0"/>
              <a:t>You could briefly describe how the information will help you                   (“I appreciate this information, which will enable me to…”).  </a:t>
            </a:r>
          </a:p>
          <a:p>
            <a:pPr lvl="1"/>
            <a:endParaRPr lang="en-US" sz="900" dirty="0"/>
          </a:p>
          <a:p>
            <a:pPr lvl="2"/>
            <a:r>
              <a:rPr lang="en-US" sz="1800" dirty="0" smtClean="0">
                <a:solidFill>
                  <a:srgbClr val="FF0000"/>
                </a:solidFill>
              </a:rPr>
              <a:t>When possible, make it easy for the reader to comply with your request (“Note your answers on this sheet and return it in postage-paid envelop”).</a:t>
            </a:r>
            <a:endParaRPr lang="en-US" sz="1800" dirty="0">
              <a:solidFill>
                <a:srgbClr val="FF0000"/>
              </a:solidFill>
            </a:endParaRPr>
          </a:p>
        </p:txBody>
      </p:sp>
      <p:pic>
        <p:nvPicPr>
          <p:cNvPr id="6" name="Picture 5" descr="Appreciation &amp; Gratitude | Hoffman Institute"/>
          <p:cNvPicPr/>
          <p:nvPr/>
        </p:nvPicPr>
        <p:blipFill>
          <a:blip r:embed="rId2" cstate="print"/>
          <a:srcRect/>
          <a:stretch>
            <a:fillRect/>
          </a:stretch>
        </p:blipFill>
        <p:spPr bwMode="auto">
          <a:xfrm>
            <a:off x="5943600" y="5638800"/>
            <a:ext cx="3200400" cy="1219200"/>
          </a:xfrm>
          <a:prstGeom prst="rect">
            <a:avLst/>
          </a:prstGeom>
          <a:noFill/>
          <a:ln w="9525">
            <a:noFill/>
            <a:miter lim="800000"/>
            <a:headEnd/>
            <a:tailEnd/>
          </a:ln>
        </p:spPr>
      </p:pic>
    </p:spTree>
    <p:extLst>
      <p:ext uri="{BB962C8B-B14F-4D97-AF65-F5344CB8AC3E}">
        <p14:creationId xmlns:p14="http://schemas.microsoft.com/office/powerpoint/2010/main" val="123631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Responding to Requests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Often, your message will respond directly and favorably to requests for information or action</a:t>
            </a:r>
            <a:r>
              <a:rPr lang="en-US" dirty="0" smtClean="0"/>
              <a:t>.  </a:t>
            </a:r>
          </a:p>
          <a:p>
            <a:endParaRPr lang="en-US" sz="800" dirty="0"/>
          </a:p>
          <a:p>
            <a:pPr lvl="1"/>
            <a:r>
              <a:rPr lang="en-US" dirty="0" smtClean="0"/>
              <a:t>A customer wants information about a product, a supplier asks to arrange a meeting, an employee inquires about a procedure, or a manager requests your input on a marketing campaign.  </a:t>
            </a:r>
          </a:p>
          <a:p>
            <a:pPr lvl="1"/>
            <a:endParaRPr lang="en-US" sz="800" dirty="0"/>
          </a:p>
          <a:p>
            <a:pPr lvl="2"/>
            <a:r>
              <a:rPr lang="en-US" dirty="0" smtClean="0">
                <a:solidFill>
                  <a:srgbClr val="FF0000"/>
                </a:solidFill>
              </a:rPr>
              <a:t>In complying with such requests, you will want to apply the same direct strategy you used in making requests.</a:t>
            </a:r>
            <a:endParaRPr lang="en-US" dirty="0">
              <a:solidFill>
                <a:srgbClr val="FF0000"/>
              </a:solidFill>
            </a:endParaRPr>
          </a:p>
        </p:txBody>
      </p:sp>
      <p:pic>
        <p:nvPicPr>
          <p:cNvPr id="77826" name="Picture 2" descr="RESPOND"/>
          <p:cNvPicPr>
            <a:picLocks noChangeAspect="1" noChangeArrowheads="1"/>
          </p:cNvPicPr>
          <p:nvPr/>
        </p:nvPicPr>
        <p:blipFill>
          <a:blip r:embed="rId2" cstate="print"/>
          <a:srcRect/>
          <a:stretch>
            <a:fillRect/>
          </a:stretch>
        </p:blipFill>
        <p:spPr bwMode="auto">
          <a:xfrm>
            <a:off x="3200400" y="4800600"/>
            <a:ext cx="5611029" cy="1447800"/>
          </a:xfrm>
          <a:prstGeom prst="rect">
            <a:avLst/>
          </a:prstGeom>
          <a:noFill/>
        </p:spPr>
      </p:pic>
    </p:spTree>
    <p:extLst>
      <p:ext uri="{BB962C8B-B14F-4D97-AF65-F5344CB8AC3E}">
        <p14:creationId xmlns:p14="http://schemas.microsoft.com/office/powerpoint/2010/main" val="3801664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Responding to Requests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pPr marL="274320" lvl="2" indent="-274320">
              <a:buClr>
                <a:schemeClr val="accent1"/>
              </a:buClr>
              <a:buSzPct val="85000"/>
              <a:buFont typeface="Wingdings 2"/>
              <a:buChar char=""/>
            </a:pPr>
            <a:r>
              <a:rPr lang="en-US" sz="2400" u="sng" dirty="0" smtClean="0"/>
              <a:t>In the first sentence of a direct reply email, deliver the information the reader wants</a:t>
            </a:r>
            <a:r>
              <a:rPr lang="en-US" sz="2400" u="sng" dirty="0"/>
              <a:t> </a:t>
            </a:r>
            <a:r>
              <a:rPr lang="en-US" sz="2400" u="sng" dirty="0" smtClean="0"/>
              <a:t>immediately.</a:t>
            </a:r>
          </a:p>
          <a:p>
            <a:pPr marL="274320" lvl="2" indent="-274320">
              <a:buClr>
                <a:schemeClr val="accent1"/>
              </a:buClr>
              <a:buSzPct val="85000"/>
              <a:buFont typeface="Wingdings 2"/>
              <a:buChar char=""/>
            </a:pPr>
            <a:endParaRPr lang="en-US" sz="800" dirty="0">
              <a:solidFill>
                <a:srgbClr val="FF0000"/>
              </a:solidFill>
            </a:endParaRPr>
          </a:p>
          <a:p>
            <a:pPr marL="548640" lvl="3" indent="-274320">
              <a:buClr>
                <a:schemeClr val="accent1"/>
              </a:buClr>
              <a:buSzPct val="85000"/>
              <a:buFont typeface="Wingdings 2"/>
              <a:buChar char=""/>
            </a:pPr>
            <a:r>
              <a:rPr lang="en-US" sz="2200" dirty="0" smtClean="0">
                <a:solidFill>
                  <a:schemeClr val="bg2">
                    <a:lumMod val="25000"/>
                  </a:schemeClr>
                </a:solidFill>
              </a:rPr>
              <a:t>When </a:t>
            </a:r>
            <a:r>
              <a:rPr lang="en-US" sz="2200" dirty="0">
                <a:solidFill>
                  <a:schemeClr val="bg2">
                    <a:lumMod val="25000"/>
                  </a:schemeClr>
                </a:solidFill>
              </a:rPr>
              <a:t>agreeing to a request for action, announce the good news promptly.  </a:t>
            </a:r>
          </a:p>
          <a:p>
            <a:endParaRPr lang="en-US" sz="800" dirty="0"/>
          </a:p>
          <a:p>
            <a:pPr lvl="2"/>
            <a:r>
              <a:rPr lang="en-US" sz="1800" dirty="0" smtClean="0">
                <a:solidFill>
                  <a:srgbClr val="FF0000"/>
                </a:solidFill>
              </a:rPr>
              <a:t>Avoid wordy, drawn-out openings.  More forceful and more efficient is an opener that answers the inquiry.  </a:t>
            </a:r>
          </a:p>
          <a:p>
            <a:pPr lvl="1"/>
            <a:endParaRPr lang="en-US" sz="800" dirty="0"/>
          </a:p>
        </p:txBody>
      </p:sp>
      <p:pic>
        <p:nvPicPr>
          <p:cNvPr id="5" name="Picture 4" descr="Information is Beautiful"/>
          <p:cNvPicPr/>
          <p:nvPr/>
        </p:nvPicPr>
        <p:blipFill>
          <a:blip r:embed="rId2" cstate="print"/>
          <a:srcRect/>
          <a:stretch>
            <a:fillRect/>
          </a:stretch>
        </p:blipFill>
        <p:spPr bwMode="auto">
          <a:xfrm>
            <a:off x="4572000" y="4191000"/>
            <a:ext cx="4343400" cy="2053590"/>
          </a:xfrm>
          <a:prstGeom prst="rect">
            <a:avLst/>
          </a:prstGeom>
          <a:noFill/>
          <a:ln w="9525">
            <a:noFill/>
            <a:miter lim="800000"/>
            <a:headEnd/>
            <a:tailEnd/>
          </a:ln>
        </p:spPr>
      </p:pic>
    </p:spTree>
    <p:extLst>
      <p:ext uri="{BB962C8B-B14F-4D97-AF65-F5344CB8AC3E}">
        <p14:creationId xmlns:p14="http://schemas.microsoft.com/office/powerpoint/2010/main" val="3857926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Responding to Requests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When customers or prospective customers inquire about products or services, your response should do more than merely supply answers</a:t>
            </a:r>
            <a:r>
              <a:rPr lang="en-US" dirty="0" smtClean="0"/>
              <a:t>.  </a:t>
            </a:r>
          </a:p>
          <a:p>
            <a:endParaRPr lang="en-US" sz="800" dirty="0"/>
          </a:p>
          <a:p>
            <a:pPr lvl="1"/>
            <a:r>
              <a:rPr lang="en-US" dirty="0" smtClean="0"/>
              <a:t>Try to promote your organization and products.  </a:t>
            </a:r>
          </a:p>
          <a:p>
            <a:pPr lvl="1"/>
            <a:endParaRPr lang="en-US" sz="800" dirty="0"/>
          </a:p>
          <a:p>
            <a:pPr lvl="2"/>
            <a:r>
              <a:rPr lang="en-US" dirty="0" smtClean="0">
                <a:solidFill>
                  <a:srgbClr val="FF0000"/>
                </a:solidFill>
              </a:rPr>
              <a:t>Be sure to present the promotional material with attention to the “you” view and to reader benefits.</a:t>
            </a:r>
            <a:endParaRPr lang="en-US" dirty="0">
              <a:solidFill>
                <a:srgbClr val="FF0000"/>
              </a:solidFill>
            </a:endParaRPr>
          </a:p>
        </p:txBody>
      </p:sp>
      <p:pic>
        <p:nvPicPr>
          <p:cNvPr id="5" name="Picture 4" descr="3 common questions about TikTok's Promote feature | TikTok For Business Blog"/>
          <p:cNvPicPr/>
          <p:nvPr/>
        </p:nvPicPr>
        <p:blipFill>
          <a:blip r:embed="rId2" cstate="print"/>
          <a:srcRect/>
          <a:stretch>
            <a:fillRect/>
          </a:stretch>
        </p:blipFill>
        <p:spPr bwMode="auto">
          <a:xfrm>
            <a:off x="3733800" y="4495800"/>
            <a:ext cx="5181600" cy="1817914"/>
          </a:xfrm>
          <a:prstGeom prst="rect">
            <a:avLst/>
          </a:prstGeom>
          <a:noFill/>
          <a:ln w="9525">
            <a:noFill/>
            <a:miter lim="800000"/>
            <a:headEnd/>
            <a:tailEnd/>
          </a:ln>
        </p:spPr>
      </p:pic>
    </p:spTree>
    <p:extLst>
      <p:ext uri="{BB962C8B-B14F-4D97-AF65-F5344CB8AC3E}">
        <p14:creationId xmlns:p14="http://schemas.microsoft.com/office/powerpoint/2010/main" val="1719567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Reacting to Customer Comments Online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We live in an age when vocal individuals can start a firestorm of criticism online or become powerful brand ambassadors who champion certain products.  Therefore, businesses must listen to social media comments about themselves and, if necessary, respond</a:t>
            </a:r>
            <a:r>
              <a:rPr lang="en-US" dirty="0" smtClean="0"/>
              <a:t>.  </a:t>
            </a:r>
          </a:p>
          <a:p>
            <a:endParaRPr lang="en-US" sz="800" dirty="0"/>
          </a:p>
          <a:p>
            <a:pPr lvl="1"/>
            <a:r>
              <a:rPr lang="en-US" sz="2000" dirty="0" smtClean="0"/>
              <a:t>You may ask, how do companies know when to respond, how?  </a:t>
            </a:r>
          </a:p>
          <a:p>
            <a:pPr lvl="1"/>
            <a:endParaRPr lang="en-US" sz="800" dirty="0"/>
          </a:p>
          <a:p>
            <a:pPr lvl="2"/>
            <a:r>
              <a:rPr lang="en-US" sz="1800" dirty="0" smtClean="0">
                <a:solidFill>
                  <a:srgbClr val="FF0000"/>
                </a:solidFill>
              </a:rPr>
              <a:t>This is invaluable knowledge in an evolving field and, some would say, a minefield littered with disastrous missteps and missed opportunities.</a:t>
            </a:r>
            <a:endParaRPr lang="en-US" sz="1800" dirty="0">
              <a:solidFill>
                <a:srgbClr val="FF0000"/>
              </a:solidFill>
            </a:endParaRPr>
          </a:p>
        </p:txBody>
      </p:sp>
      <p:pic>
        <p:nvPicPr>
          <p:cNvPr id="5" name="Picture 4" descr="React 18 New Features – Concurrent Rendering, Automatic Batching, and More"/>
          <p:cNvPicPr/>
          <p:nvPr/>
        </p:nvPicPr>
        <p:blipFill>
          <a:blip r:embed="rId2" cstate="print"/>
          <a:srcRect/>
          <a:stretch>
            <a:fillRect/>
          </a:stretch>
        </p:blipFill>
        <p:spPr bwMode="auto">
          <a:xfrm>
            <a:off x="4648200" y="5029200"/>
            <a:ext cx="4343400" cy="1658112"/>
          </a:xfrm>
          <a:prstGeom prst="rect">
            <a:avLst/>
          </a:prstGeom>
          <a:noFill/>
          <a:ln w="9525">
            <a:noFill/>
            <a:miter lim="800000"/>
            <a:headEnd/>
            <a:tailEnd/>
          </a:ln>
        </p:spPr>
      </p:pic>
    </p:spTree>
    <p:extLst>
      <p:ext uri="{BB962C8B-B14F-4D97-AF65-F5344CB8AC3E}">
        <p14:creationId xmlns:p14="http://schemas.microsoft.com/office/powerpoint/2010/main" val="2540816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Reacting to Customer Comments Online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200" u="sng" dirty="0" smtClean="0"/>
              <a:t>Social media marketing experts are developing guidelines to provide organizations with tools for strategic decision making in various situations</a:t>
            </a:r>
            <a:r>
              <a:rPr lang="en-US" dirty="0" smtClean="0"/>
              <a:t>.  </a:t>
            </a:r>
          </a:p>
          <a:p>
            <a:endParaRPr lang="en-US" sz="800" dirty="0"/>
          </a:p>
          <a:p>
            <a:pPr lvl="1"/>
            <a:r>
              <a:rPr lang="en-US" sz="2000" dirty="0" smtClean="0"/>
              <a:t>Businesses can’t control the conversation without disabling fans’ comments on their Facebook walls or blogs, but they can respond in a way that benefits customers, prevents the problem from snowballing, and shines a positive light on the organization.</a:t>
            </a:r>
            <a:endParaRPr lang="en-US" sz="2000" dirty="0"/>
          </a:p>
        </p:txBody>
      </p:sp>
      <p:pic>
        <p:nvPicPr>
          <p:cNvPr id="5" name="Picture 4" descr="8 propositions that will improve your React Application | by Simon Høiberg  | ITNEXT"/>
          <p:cNvPicPr/>
          <p:nvPr/>
        </p:nvPicPr>
        <p:blipFill>
          <a:blip r:embed="rId2" cstate="print"/>
          <a:srcRect/>
          <a:stretch>
            <a:fillRect/>
          </a:stretch>
        </p:blipFill>
        <p:spPr bwMode="auto">
          <a:xfrm>
            <a:off x="4724400" y="4724400"/>
            <a:ext cx="4267200" cy="1971911"/>
          </a:xfrm>
          <a:prstGeom prst="rect">
            <a:avLst/>
          </a:prstGeom>
          <a:noFill/>
          <a:ln w="9525">
            <a:noFill/>
            <a:miter lim="800000"/>
            <a:headEnd/>
            <a:tailEnd/>
          </a:ln>
        </p:spPr>
      </p:pic>
    </p:spTree>
    <p:extLst>
      <p:ext uri="{BB962C8B-B14F-4D97-AF65-F5344CB8AC3E}">
        <p14:creationId xmlns:p14="http://schemas.microsoft.com/office/powerpoint/2010/main" val="2354229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Embracing Customer Comments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Customer reviews online are opportunities for savvy businesses to improve their products or services and may serve as a free and efficient crowdsourced quality-control system</a:t>
            </a:r>
            <a:r>
              <a:rPr lang="en-US" dirty="0" smtClean="0"/>
              <a:t>.  </a:t>
            </a:r>
          </a:p>
          <a:p>
            <a:endParaRPr lang="en-US" sz="800" dirty="0"/>
          </a:p>
          <a:p>
            <a:pPr lvl="1"/>
            <a:r>
              <a:rPr lang="en-US" sz="2000" dirty="0" smtClean="0"/>
              <a:t>Retailers such as Walmart, Amazon, and L.L. Bean use powerful software to sift through billions of social media posts and product reviews.  </a:t>
            </a:r>
          </a:p>
          <a:p>
            <a:pPr lvl="1"/>
            <a:endParaRPr lang="en-US" sz="800" dirty="0"/>
          </a:p>
          <a:p>
            <a:pPr lvl="2"/>
            <a:r>
              <a:rPr lang="en-US" sz="1800" dirty="0" smtClean="0">
                <a:solidFill>
                  <a:srgbClr val="FF0000"/>
                </a:solidFill>
              </a:rPr>
              <a:t>The data offer real-time feedback that may help clear up supply chain bottlenecks, expose product flaws, and improve operating instructions.</a:t>
            </a:r>
            <a:endParaRPr lang="en-US" sz="1800" dirty="0">
              <a:solidFill>
                <a:srgbClr val="FF0000"/>
              </a:solidFill>
            </a:endParaRPr>
          </a:p>
        </p:txBody>
      </p:sp>
      <p:pic>
        <p:nvPicPr>
          <p:cNvPr id="5" name="Picture 4" descr="Local Consumer Review Survey 2020 - BrightLocal"/>
          <p:cNvPicPr/>
          <p:nvPr/>
        </p:nvPicPr>
        <p:blipFill>
          <a:blip r:embed="rId2" cstate="print"/>
          <a:srcRect/>
          <a:stretch>
            <a:fillRect/>
          </a:stretch>
        </p:blipFill>
        <p:spPr bwMode="auto">
          <a:xfrm>
            <a:off x="5638800" y="4800600"/>
            <a:ext cx="3505200" cy="2057400"/>
          </a:xfrm>
          <a:prstGeom prst="rect">
            <a:avLst/>
          </a:prstGeom>
          <a:noFill/>
          <a:ln w="9525">
            <a:noFill/>
            <a:miter lim="800000"/>
            <a:headEnd/>
            <a:tailEnd/>
          </a:ln>
        </p:spPr>
      </p:pic>
    </p:spTree>
    <p:extLst>
      <p:ext uri="{BB962C8B-B14F-4D97-AF65-F5344CB8AC3E}">
        <p14:creationId xmlns:p14="http://schemas.microsoft.com/office/powerpoint/2010/main" val="2440133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Adopting Best Practices for Replying to Online Posts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300" u="sng" dirty="0" smtClean="0"/>
              <a:t>Social media experts say that not every comment on the Web merits a response.  They recommend responding to posts only when you can add </a:t>
            </a:r>
            <a:r>
              <a:rPr lang="en-US" sz="2300" u="sng" dirty="0" smtClean="0"/>
              <a:t>value.  For </a:t>
            </a:r>
            <a:r>
              <a:rPr lang="en-US" sz="2300" u="sng" dirty="0" smtClean="0"/>
              <a:t>example, by correcting false information or providing customer service</a:t>
            </a:r>
            <a:r>
              <a:rPr lang="en-US" sz="2300" dirty="0" smtClean="0"/>
              <a:t>.  </a:t>
            </a:r>
            <a:endParaRPr lang="en-US" sz="2300" dirty="0"/>
          </a:p>
        </p:txBody>
      </p:sp>
      <p:pic>
        <p:nvPicPr>
          <p:cNvPr id="5" name="Picture 4" descr="Email, hand gesture, mobile, online postage, post icon - Download on  Iconfinder"/>
          <p:cNvPicPr/>
          <p:nvPr/>
        </p:nvPicPr>
        <p:blipFill>
          <a:blip r:embed="rId2" cstate="print"/>
          <a:srcRect/>
          <a:stretch>
            <a:fillRect/>
          </a:stretch>
        </p:blipFill>
        <p:spPr bwMode="auto">
          <a:xfrm>
            <a:off x="5867400" y="3657600"/>
            <a:ext cx="2819400" cy="2438400"/>
          </a:xfrm>
          <a:prstGeom prst="rect">
            <a:avLst/>
          </a:prstGeom>
          <a:noFill/>
          <a:ln w="9525">
            <a:noFill/>
            <a:miter lim="800000"/>
            <a:headEnd/>
            <a:tailEnd/>
          </a:ln>
        </p:spPr>
      </p:pic>
    </p:spTree>
    <p:extLst>
      <p:ext uri="{BB962C8B-B14F-4D97-AF65-F5344CB8AC3E}">
        <p14:creationId xmlns:p14="http://schemas.microsoft.com/office/powerpoint/2010/main" val="199373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Unit Three: Workplace Communication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a:xfrm>
            <a:off x="301752" y="1527048"/>
            <a:ext cx="8503920" cy="4797552"/>
          </a:xfrm>
        </p:spPr>
        <p:txBody>
          <a:bodyPr>
            <a:normAutofit/>
          </a:bodyPr>
          <a:lstStyle/>
          <a:p>
            <a:r>
              <a:rPr lang="en-US" sz="2300" u="sng" dirty="0" smtClean="0"/>
              <a:t>Chapter Eight: Positive Messages</a:t>
            </a:r>
          </a:p>
          <a:p>
            <a:endParaRPr lang="en-US" sz="800" u="sng" dirty="0" smtClean="0"/>
          </a:p>
          <a:p>
            <a:pPr lvl="1"/>
            <a:r>
              <a:rPr lang="en-US" u="sng" dirty="0" smtClean="0"/>
              <a:t>Learning Outcomes</a:t>
            </a:r>
            <a:r>
              <a:rPr lang="en-US" dirty="0" smtClean="0"/>
              <a:t>:</a:t>
            </a:r>
          </a:p>
          <a:p>
            <a:pPr lvl="1"/>
            <a:endParaRPr lang="en-US" sz="800" dirty="0" smtClean="0"/>
          </a:p>
          <a:p>
            <a:pPr marL="937260" lvl="2" indent="-342900">
              <a:buFont typeface="+mj-lt"/>
              <a:buAutoNum type="arabicPeriod"/>
            </a:pPr>
            <a:r>
              <a:rPr lang="en-US" sz="1800" dirty="0" smtClean="0">
                <a:solidFill>
                  <a:srgbClr val="FF0000"/>
                </a:solidFill>
              </a:rPr>
              <a:t>Understand the channels through which typical positive messages travel in the digital era – emails, memos, and business letters – and apply the 3x3 writing process.</a:t>
            </a:r>
          </a:p>
          <a:p>
            <a:pPr marL="937260" lvl="2" indent="-342900">
              <a:buFont typeface="+mj-lt"/>
              <a:buAutoNum type="arabicPeriod"/>
            </a:pPr>
            <a:r>
              <a:rPr lang="en-US" sz="1800" dirty="0" smtClean="0">
                <a:solidFill>
                  <a:srgbClr val="FF0000"/>
                </a:solidFill>
              </a:rPr>
              <a:t>Compose direct messages that make requests, respond to inquiries online and offline, and deliver step-by-step instructions.</a:t>
            </a:r>
          </a:p>
          <a:p>
            <a:pPr marL="937260" lvl="2" indent="-342900">
              <a:buFont typeface="+mj-lt"/>
              <a:buAutoNum type="arabicPeriod"/>
            </a:pPr>
            <a:r>
              <a:rPr lang="en-US" sz="1800" dirty="0" smtClean="0">
                <a:solidFill>
                  <a:srgbClr val="FF0000"/>
                </a:solidFill>
              </a:rPr>
              <a:t>Prepare contemporary messages that make direct claims and voice complaints, including those posted online.</a:t>
            </a:r>
          </a:p>
          <a:p>
            <a:pPr marL="937260" lvl="2" indent="-342900">
              <a:buFont typeface="+mj-lt"/>
              <a:buAutoNum type="arabicPeriod"/>
            </a:pPr>
            <a:r>
              <a:rPr lang="en-US" sz="1800" dirty="0" smtClean="0">
                <a:solidFill>
                  <a:srgbClr val="FF0000"/>
                </a:solidFill>
              </a:rPr>
              <a:t>Create adjustment messages that salvage customers’ trust and promote further business.</a:t>
            </a:r>
          </a:p>
          <a:p>
            <a:pPr marL="937260" lvl="2" indent="-342900">
              <a:buFont typeface="+mj-lt"/>
              <a:buAutoNum type="arabicPeriod"/>
            </a:pPr>
            <a:r>
              <a:rPr lang="en-US" sz="1800" dirty="0" smtClean="0">
                <a:solidFill>
                  <a:srgbClr val="FF0000"/>
                </a:solidFill>
              </a:rPr>
              <a:t>Write special messages that convey kindness and goodwill.</a:t>
            </a:r>
          </a:p>
        </p:txBody>
      </p:sp>
      <p:pic>
        <p:nvPicPr>
          <p:cNvPr id="8" name="Picture 3" descr="C:\Users\MichaelM\AppData\Local\Microsoft\Windows\INetCache\IE\76VTN800\original-261523-1[1].jpg"/>
          <p:cNvPicPr>
            <a:picLocks noChangeAspect="1" noChangeArrowheads="1"/>
          </p:cNvPicPr>
          <p:nvPr/>
        </p:nvPicPr>
        <p:blipFill>
          <a:blip r:embed="rId2" cstate="print"/>
          <a:srcRect/>
          <a:stretch>
            <a:fillRect/>
          </a:stretch>
        </p:blipFill>
        <p:spPr bwMode="auto">
          <a:xfrm>
            <a:off x="7848599" y="396432"/>
            <a:ext cx="1295401" cy="860867"/>
          </a:xfrm>
          <a:prstGeom prst="rect">
            <a:avLst/>
          </a:prstGeom>
          <a:noFill/>
        </p:spPr>
      </p:pic>
      <p:pic>
        <p:nvPicPr>
          <p:cNvPr id="9" name="Picture 5" descr="C:\Users\MichaelM\AppData\Local\Microsoft\Windows\INetCache\IE\T5TVNH9H\ArrowandGoal[1].png"/>
          <p:cNvPicPr>
            <a:picLocks noChangeAspect="1" noChangeArrowheads="1"/>
          </p:cNvPicPr>
          <p:nvPr/>
        </p:nvPicPr>
        <p:blipFill>
          <a:blip r:embed="rId3" cstate="print"/>
          <a:srcRect/>
          <a:stretch>
            <a:fillRect/>
          </a:stretch>
        </p:blipFill>
        <p:spPr bwMode="auto">
          <a:xfrm>
            <a:off x="6934200" y="0"/>
            <a:ext cx="1359877" cy="609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Responding to Customers Online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400" u="sng" dirty="0" smtClean="0"/>
              <a:t>As businesses increasingly interact with their customers and the public online, they develop rules of engagement - best practices</a:t>
            </a:r>
            <a:r>
              <a:rPr lang="en-US" sz="2400" dirty="0" smtClean="0"/>
              <a:t>.</a:t>
            </a:r>
          </a:p>
          <a:p>
            <a:endParaRPr lang="en-US" sz="800" dirty="0" smtClean="0"/>
          </a:p>
          <a:p>
            <a:pPr marL="731520" lvl="1" indent="-457200">
              <a:buFont typeface="+mj-lt"/>
              <a:buAutoNum type="arabicPeriod"/>
            </a:pPr>
            <a:r>
              <a:rPr lang="en-US" u="sng" dirty="0" smtClean="0"/>
              <a:t>Be Positive</a:t>
            </a:r>
          </a:p>
          <a:p>
            <a:pPr lvl="2"/>
            <a:r>
              <a:rPr lang="en-US" dirty="0" smtClean="0">
                <a:solidFill>
                  <a:srgbClr val="FF0000"/>
                </a:solidFill>
              </a:rPr>
              <a:t>Respond in a friendly, upbeat, yet professional tone.</a:t>
            </a:r>
          </a:p>
          <a:p>
            <a:pPr lvl="2"/>
            <a:r>
              <a:rPr lang="en-US" dirty="0" smtClean="0">
                <a:solidFill>
                  <a:srgbClr val="FF0000"/>
                </a:solidFill>
              </a:rPr>
              <a:t>Correct mistakes politely.</a:t>
            </a:r>
          </a:p>
          <a:p>
            <a:pPr lvl="2"/>
            <a:r>
              <a:rPr lang="en-US" dirty="0" smtClean="0">
                <a:solidFill>
                  <a:srgbClr val="FF0000"/>
                </a:solidFill>
              </a:rPr>
              <a:t>Do not argue, insult, or blame others.</a:t>
            </a:r>
          </a:p>
          <a:p>
            <a:pPr marL="731520" lvl="1" indent="-457200">
              <a:buFont typeface="+mj-lt"/>
              <a:buAutoNum type="arabicPeriod"/>
            </a:pPr>
            <a:r>
              <a:rPr lang="en-US" u="sng" dirty="0" smtClean="0"/>
              <a:t>Be Honest</a:t>
            </a:r>
          </a:p>
          <a:p>
            <a:pPr lvl="2"/>
            <a:r>
              <a:rPr lang="en-US" dirty="0" smtClean="0">
                <a:solidFill>
                  <a:srgbClr val="FF0000"/>
                </a:solidFill>
              </a:rPr>
              <a:t>Own up to problems and mistakes.</a:t>
            </a:r>
          </a:p>
          <a:p>
            <a:pPr lvl="2"/>
            <a:r>
              <a:rPr lang="en-US" dirty="0" smtClean="0">
                <a:solidFill>
                  <a:srgbClr val="FF0000"/>
                </a:solidFill>
              </a:rPr>
              <a:t>Inform customers when and how you will improve the situation.</a:t>
            </a:r>
          </a:p>
          <a:p>
            <a:pPr marL="731520" lvl="1" indent="-457200">
              <a:buFont typeface="+mj-lt"/>
              <a:buAutoNum type="arabicPeriod"/>
            </a:pPr>
            <a:r>
              <a:rPr lang="en-US" u="sng" dirty="0" smtClean="0"/>
              <a:t>Be Transparent</a:t>
            </a:r>
          </a:p>
          <a:p>
            <a:pPr lvl="2"/>
            <a:r>
              <a:rPr lang="en-US" dirty="0" smtClean="0">
                <a:solidFill>
                  <a:srgbClr val="FF0000"/>
                </a:solidFill>
              </a:rPr>
              <a:t>State your name and position with the business.</a:t>
            </a:r>
          </a:p>
          <a:p>
            <a:pPr lvl="2"/>
            <a:r>
              <a:rPr lang="en-US" dirty="0" smtClean="0">
                <a:solidFill>
                  <a:srgbClr val="FF0000"/>
                </a:solidFill>
              </a:rPr>
              <a:t>Personalize and humanize your business.</a:t>
            </a:r>
          </a:p>
          <a:p>
            <a:pPr marL="731520" lvl="1" indent="-457200">
              <a:buFont typeface="+mj-lt"/>
              <a:buAutoNum type="arabicPeriod"/>
            </a:pPr>
            <a:r>
              <a:rPr lang="en-US" u="sng" dirty="0" smtClean="0"/>
              <a:t>Be Helpful</a:t>
            </a:r>
          </a:p>
          <a:p>
            <a:pPr lvl="2"/>
            <a:r>
              <a:rPr lang="en-US" dirty="0" smtClean="0">
                <a:solidFill>
                  <a:srgbClr val="FF0000"/>
                </a:solidFill>
              </a:rPr>
              <a:t>Point users to valuable information on your website or other sites.</a:t>
            </a:r>
          </a:p>
          <a:p>
            <a:pPr lvl="2"/>
            <a:r>
              <a:rPr lang="en-US" dirty="0" smtClean="0">
                <a:solidFill>
                  <a:srgbClr val="FF0000"/>
                </a:solidFill>
              </a:rPr>
              <a:t>Follow up with users when new information is available.</a:t>
            </a:r>
            <a:endParaRPr lang="en-US" dirty="0">
              <a:solidFill>
                <a:srgbClr val="FF0000"/>
              </a:solidFill>
            </a:endParaRPr>
          </a:p>
        </p:txBody>
      </p:sp>
      <p:pic>
        <p:nvPicPr>
          <p:cNvPr id="5" name="Picture 4" descr="Life of an Educator - Dr. Justin Tarte: What you post online WILL be used  against you..."/>
          <p:cNvPicPr/>
          <p:nvPr/>
        </p:nvPicPr>
        <p:blipFill>
          <a:blip r:embed="rId2" cstate="print"/>
          <a:srcRect/>
          <a:stretch>
            <a:fillRect/>
          </a:stretch>
        </p:blipFill>
        <p:spPr bwMode="auto">
          <a:xfrm>
            <a:off x="7772400" y="228600"/>
            <a:ext cx="1123950" cy="971550"/>
          </a:xfrm>
          <a:prstGeom prst="rect">
            <a:avLst/>
          </a:prstGeom>
          <a:noFill/>
          <a:ln w="9525">
            <a:noFill/>
            <a:miter lim="800000"/>
            <a:headEnd/>
            <a:tailEnd/>
          </a:ln>
        </p:spPr>
      </p:pic>
    </p:spTree>
    <p:extLst>
      <p:ext uri="{BB962C8B-B14F-4D97-AF65-F5344CB8AC3E}">
        <p14:creationId xmlns:p14="http://schemas.microsoft.com/office/powerpoint/2010/main" val="1847724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Direct Claims and Complaints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In business, things can and do go wrong. When you as a customer must write to identify or correct a wrong, the message is called a claim</a:t>
            </a:r>
            <a:r>
              <a:rPr lang="en-US" dirty="0" smtClean="0"/>
              <a:t>.  </a:t>
            </a:r>
          </a:p>
          <a:p>
            <a:pPr lvl="1"/>
            <a:endParaRPr lang="en-US" sz="800" dirty="0">
              <a:solidFill>
                <a:srgbClr val="FF0000"/>
              </a:solidFill>
            </a:endParaRPr>
          </a:p>
          <a:p>
            <a:pPr lvl="1"/>
            <a:r>
              <a:rPr lang="en-US" dirty="0" smtClean="0">
                <a:solidFill>
                  <a:srgbClr val="FF0000"/>
                </a:solidFill>
              </a:rPr>
              <a:t>Straightforward claims are those to which you expect the receiver to agree readily.</a:t>
            </a:r>
            <a:endParaRPr lang="en-US" dirty="0">
              <a:solidFill>
                <a:srgbClr val="FF0000"/>
              </a:solidFill>
            </a:endParaRPr>
          </a:p>
        </p:txBody>
      </p:sp>
      <p:pic>
        <p:nvPicPr>
          <p:cNvPr id="5" name="Picture 4" descr="Claim Listings V2 BETA released - GeoDirectory"/>
          <p:cNvPicPr/>
          <p:nvPr/>
        </p:nvPicPr>
        <p:blipFill>
          <a:blip r:embed="rId2" cstate="print"/>
          <a:srcRect/>
          <a:stretch>
            <a:fillRect/>
          </a:stretch>
        </p:blipFill>
        <p:spPr bwMode="auto">
          <a:xfrm>
            <a:off x="4267200" y="4038600"/>
            <a:ext cx="4648200" cy="2200275"/>
          </a:xfrm>
          <a:prstGeom prst="rect">
            <a:avLst/>
          </a:prstGeom>
          <a:noFill/>
          <a:ln w="9525">
            <a:noFill/>
            <a:miter lim="800000"/>
            <a:headEnd/>
            <a:tailEnd/>
          </a:ln>
        </p:spPr>
      </p:pic>
    </p:spTree>
    <p:extLst>
      <p:ext uri="{BB962C8B-B14F-4D97-AF65-F5344CB8AC3E}">
        <p14:creationId xmlns:p14="http://schemas.microsoft.com/office/powerpoint/2010/main" val="2570395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Direct Claims and Complaints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an age of digital communication, claims written as letters still play an important role even as they are being replaced by telephone calls, emails, and social media posts</a:t>
            </a:r>
            <a:r>
              <a:rPr lang="en-US" dirty="0" smtClean="0"/>
              <a:t>.  </a:t>
            </a:r>
          </a:p>
          <a:p>
            <a:endParaRPr lang="en-US" sz="800" dirty="0"/>
          </a:p>
          <a:p>
            <a:pPr lvl="1"/>
            <a:r>
              <a:rPr lang="en-US" sz="2000" dirty="0" smtClean="0"/>
              <a:t>Depending on the circumstances, letters more convincingly establish a record of what happened.  Some business communicators opt for letters they can either attach to email messages or fax.  </a:t>
            </a:r>
          </a:p>
          <a:p>
            <a:pPr lvl="1"/>
            <a:endParaRPr lang="en-US" sz="800" dirty="0"/>
          </a:p>
          <a:p>
            <a:pPr lvl="2"/>
            <a:r>
              <a:rPr lang="en-US" sz="1800" dirty="0" smtClean="0">
                <a:solidFill>
                  <a:srgbClr val="FF0000"/>
                </a:solidFill>
              </a:rPr>
              <a:t>Regardless of the channel, straightforward claims use a direct approach.  </a:t>
            </a:r>
            <a:endParaRPr lang="en-US" sz="1800" dirty="0">
              <a:solidFill>
                <a:srgbClr val="FF0000"/>
              </a:solidFill>
            </a:endParaRPr>
          </a:p>
        </p:txBody>
      </p:sp>
      <p:pic>
        <p:nvPicPr>
          <p:cNvPr id="5" name="Picture 4" descr="Claim Vector Art, Icons, and Graphics for Free Download"/>
          <p:cNvPicPr/>
          <p:nvPr/>
        </p:nvPicPr>
        <p:blipFill>
          <a:blip r:embed="rId2" cstate="print"/>
          <a:srcRect/>
          <a:stretch>
            <a:fillRect/>
          </a:stretch>
        </p:blipFill>
        <p:spPr bwMode="auto">
          <a:xfrm>
            <a:off x="6400800" y="4495800"/>
            <a:ext cx="2590800" cy="2209800"/>
          </a:xfrm>
          <a:prstGeom prst="rect">
            <a:avLst/>
          </a:prstGeom>
          <a:noFill/>
          <a:ln w="9525">
            <a:noFill/>
            <a:miter lim="800000"/>
            <a:headEnd/>
            <a:tailEnd/>
          </a:ln>
        </p:spPr>
      </p:pic>
    </p:spTree>
    <p:extLst>
      <p:ext uri="{BB962C8B-B14F-4D97-AF65-F5344CB8AC3E}">
        <p14:creationId xmlns:p14="http://schemas.microsoft.com/office/powerpoint/2010/main" val="3325398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Stating a Clear Claim in the Opening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When you, as a customer, have a legitimate claim, you can expect a positive response from a company</a:t>
            </a:r>
            <a:r>
              <a:rPr lang="en-US" dirty="0" smtClean="0"/>
              <a:t>.  </a:t>
            </a:r>
          </a:p>
          <a:p>
            <a:endParaRPr lang="en-US" sz="800" dirty="0"/>
          </a:p>
          <a:p>
            <a:pPr lvl="1"/>
            <a:r>
              <a:rPr lang="en-US" dirty="0" smtClean="0"/>
              <a:t>Smart businesses want to hear from their customers.  </a:t>
            </a:r>
          </a:p>
          <a:p>
            <a:pPr lvl="1"/>
            <a:endParaRPr lang="en-US" sz="800" dirty="0"/>
          </a:p>
          <a:p>
            <a:pPr lvl="2"/>
            <a:r>
              <a:rPr lang="en-US" dirty="0" smtClean="0">
                <a:solidFill>
                  <a:srgbClr val="FF0000"/>
                </a:solidFill>
              </a:rPr>
              <a:t>They know that retaining a customer is far less costly than recruiting a new customer.</a:t>
            </a:r>
            <a:endParaRPr lang="en-US" dirty="0">
              <a:solidFill>
                <a:srgbClr val="FF0000"/>
              </a:solidFill>
            </a:endParaRPr>
          </a:p>
        </p:txBody>
      </p:sp>
      <p:pic>
        <p:nvPicPr>
          <p:cNvPr id="5" name="Picture 4" descr="File A Claim"/>
          <p:cNvPicPr/>
          <p:nvPr/>
        </p:nvPicPr>
        <p:blipFill>
          <a:blip r:embed="rId2" cstate="print"/>
          <a:srcRect/>
          <a:stretch>
            <a:fillRect/>
          </a:stretch>
        </p:blipFill>
        <p:spPr bwMode="auto">
          <a:xfrm>
            <a:off x="6324600" y="3886200"/>
            <a:ext cx="2514600" cy="2355850"/>
          </a:xfrm>
          <a:prstGeom prst="rect">
            <a:avLst/>
          </a:prstGeom>
          <a:noFill/>
          <a:ln w="9525">
            <a:noFill/>
            <a:miter lim="800000"/>
            <a:headEnd/>
            <a:tailEnd/>
          </a:ln>
        </p:spPr>
      </p:pic>
    </p:spTree>
    <p:extLst>
      <p:ext uri="{BB962C8B-B14F-4D97-AF65-F5344CB8AC3E}">
        <p14:creationId xmlns:p14="http://schemas.microsoft.com/office/powerpoint/2010/main" val="1975178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Stating a Clear Claim in the Opening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200" u="sng" dirty="0" smtClean="0"/>
              <a:t>Open your claim with a compliment, a point of agreement, a statement of the problem, a brief review of action you have taken to resolve problem, or a clear statement of the action you want</a:t>
            </a:r>
            <a:r>
              <a:rPr lang="en-US" dirty="0" smtClean="0"/>
              <a:t>.  </a:t>
            </a:r>
          </a:p>
          <a:p>
            <a:endParaRPr lang="en-US" sz="800" dirty="0"/>
          </a:p>
          <a:p>
            <a:pPr lvl="1"/>
            <a:r>
              <a:rPr lang="en-US" sz="2000" dirty="0" smtClean="0"/>
              <a:t>You might expect a replacement, a refund, a new product, credit to your account, correction of a billing error, free repairs, a free inspection, or cancellation of an order.  </a:t>
            </a:r>
          </a:p>
          <a:p>
            <a:pPr lvl="1"/>
            <a:endParaRPr lang="en-US" sz="800" dirty="0"/>
          </a:p>
          <a:p>
            <a:pPr lvl="2"/>
            <a:r>
              <a:rPr lang="en-US" sz="1800" dirty="0" smtClean="0">
                <a:solidFill>
                  <a:srgbClr val="FF0000"/>
                </a:solidFill>
              </a:rPr>
              <a:t>When the remedy is obvious, state it immediately.  </a:t>
            </a:r>
          </a:p>
          <a:p>
            <a:pPr lvl="2"/>
            <a:r>
              <a:rPr lang="en-US" sz="1800" dirty="0" smtClean="0">
                <a:solidFill>
                  <a:srgbClr val="FF0000"/>
                </a:solidFill>
              </a:rPr>
              <a:t>When it is less obvious, you might ask for a change in policy or procedure or simply for an explanation.</a:t>
            </a:r>
            <a:endParaRPr lang="en-US" sz="1800" dirty="0">
              <a:solidFill>
                <a:srgbClr val="FF0000"/>
              </a:solidFill>
            </a:endParaRPr>
          </a:p>
        </p:txBody>
      </p:sp>
      <p:pic>
        <p:nvPicPr>
          <p:cNvPr id="5" name="Picture 4" descr="1 THE ART OF CONVERSATION. Be attentive 1 Start out with a compliment ppt  download"/>
          <p:cNvPicPr/>
          <p:nvPr/>
        </p:nvPicPr>
        <p:blipFill>
          <a:blip r:embed="rId2" cstate="print"/>
          <a:srcRect/>
          <a:stretch>
            <a:fillRect/>
          </a:stretch>
        </p:blipFill>
        <p:spPr bwMode="auto">
          <a:xfrm>
            <a:off x="5410200" y="4800600"/>
            <a:ext cx="3733800" cy="2057400"/>
          </a:xfrm>
          <a:prstGeom prst="rect">
            <a:avLst/>
          </a:prstGeom>
          <a:noFill/>
          <a:ln w="9525">
            <a:noFill/>
            <a:miter lim="800000"/>
            <a:headEnd/>
            <a:tailEnd/>
          </a:ln>
        </p:spPr>
      </p:pic>
    </p:spTree>
    <p:extLst>
      <p:ext uri="{BB962C8B-B14F-4D97-AF65-F5344CB8AC3E}">
        <p14:creationId xmlns:p14="http://schemas.microsoft.com/office/powerpoint/2010/main" val="1177132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Explaining and Supporting a Claim</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the body of a claim message, explain the problem and justify your request.  Provide the necessary details so that the difficulty can be corrected without further correspondence</a:t>
            </a:r>
            <a:r>
              <a:rPr lang="en-US" dirty="0" smtClean="0"/>
              <a:t>.  </a:t>
            </a:r>
          </a:p>
          <a:p>
            <a:endParaRPr lang="en-US" sz="900" dirty="0"/>
          </a:p>
          <a:p>
            <a:pPr lvl="1"/>
            <a:r>
              <a:rPr lang="en-US" sz="2000" dirty="0" smtClean="0"/>
              <a:t>Avoid becoming angry or trying to fix blame.  Bear in mind that the person reading your message is seldom responsible for the problem.</a:t>
            </a:r>
          </a:p>
          <a:p>
            <a:pPr lvl="1"/>
            <a:endParaRPr lang="en-US" sz="800" dirty="0"/>
          </a:p>
          <a:p>
            <a:pPr lvl="2"/>
            <a:r>
              <a:rPr lang="en-US" dirty="0" smtClean="0">
                <a:solidFill>
                  <a:srgbClr val="FF0000"/>
                </a:solidFill>
              </a:rPr>
              <a:t>Instead, state the facts logically, objectively, and unemotionally;      let the reader decide on the causes.  </a:t>
            </a:r>
          </a:p>
        </p:txBody>
      </p:sp>
      <p:pic>
        <p:nvPicPr>
          <p:cNvPr id="5" name="Picture 4" descr="Finding Evidence to Support Your Claim! | Create WebQuest"/>
          <p:cNvPicPr/>
          <p:nvPr/>
        </p:nvPicPr>
        <p:blipFill>
          <a:blip r:embed="rId2" cstate="print"/>
          <a:srcRect/>
          <a:stretch>
            <a:fillRect/>
          </a:stretch>
        </p:blipFill>
        <p:spPr bwMode="auto">
          <a:xfrm>
            <a:off x="6705600" y="4343400"/>
            <a:ext cx="2057400" cy="1905000"/>
          </a:xfrm>
          <a:prstGeom prst="rect">
            <a:avLst/>
          </a:prstGeom>
          <a:noFill/>
          <a:ln w="9525">
            <a:noFill/>
            <a:miter lim="800000"/>
            <a:headEnd/>
            <a:tailEnd/>
          </a:ln>
        </p:spPr>
      </p:pic>
    </p:spTree>
    <p:extLst>
      <p:ext uri="{BB962C8B-B14F-4D97-AF65-F5344CB8AC3E}">
        <p14:creationId xmlns:p14="http://schemas.microsoft.com/office/powerpoint/2010/main" val="3077388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Concluding with an Action Request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400" u="sng" dirty="0" smtClean="0"/>
              <a:t>End a claim message with a courteous statement that promotes goodwill and summarizes your action request</a:t>
            </a:r>
            <a:r>
              <a:rPr lang="en-US" dirty="0" smtClean="0"/>
              <a:t>.  </a:t>
            </a:r>
          </a:p>
          <a:p>
            <a:endParaRPr lang="en-US" sz="800" dirty="0"/>
          </a:p>
          <a:p>
            <a:pPr lvl="1"/>
            <a:r>
              <a:rPr lang="en-US" dirty="0" smtClean="0"/>
              <a:t>If appropriate, include an end date.  </a:t>
            </a:r>
            <a:endParaRPr lang="en-US" dirty="0"/>
          </a:p>
        </p:txBody>
      </p:sp>
      <p:pic>
        <p:nvPicPr>
          <p:cNvPr id="5" name="Picture 4" descr="SF Goodwill - We create second chances through training and the dignity of  work"/>
          <p:cNvPicPr/>
          <p:nvPr/>
        </p:nvPicPr>
        <p:blipFill>
          <a:blip r:embed="rId2" cstate="print"/>
          <a:srcRect/>
          <a:stretch>
            <a:fillRect/>
          </a:stretch>
        </p:blipFill>
        <p:spPr bwMode="auto">
          <a:xfrm>
            <a:off x="5638800" y="3048000"/>
            <a:ext cx="3276600" cy="3276600"/>
          </a:xfrm>
          <a:prstGeom prst="rect">
            <a:avLst/>
          </a:prstGeom>
          <a:noFill/>
          <a:ln w="9525">
            <a:noFill/>
            <a:miter lim="800000"/>
            <a:headEnd/>
            <a:tailEnd/>
          </a:ln>
        </p:spPr>
      </p:pic>
    </p:spTree>
    <p:extLst>
      <p:ext uri="{BB962C8B-B14F-4D97-AF65-F5344CB8AC3E}">
        <p14:creationId xmlns:p14="http://schemas.microsoft.com/office/powerpoint/2010/main" val="296536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Concluding with an Action Request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400" u="sng" dirty="0" smtClean="0"/>
              <a:t>Finally, in making claims, act promptly</a:t>
            </a:r>
            <a:r>
              <a:rPr lang="en-US" dirty="0" smtClean="0"/>
              <a:t>.  </a:t>
            </a:r>
          </a:p>
          <a:p>
            <a:endParaRPr lang="en-US" sz="800" dirty="0"/>
          </a:p>
          <a:p>
            <a:pPr lvl="1"/>
            <a:r>
              <a:rPr lang="en-US" dirty="0" smtClean="0"/>
              <a:t>Delaying claims make them appear less important.  </a:t>
            </a:r>
          </a:p>
          <a:p>
            <a:pPr lvl="1"/>
            <a:r>
              <a:rPr lang="en-US" dirty="0" smtClean="0"/>
              <a:t>Delayed claims are also more difficult to verify.  </a:t>
            </a:r>
          </a:p>
          <a:p>
            <a:pPr lvl="1"/>
            <a:endParaRPr lang="en-US" sz="800" dirty="0"/>
          </a:p>
          <a:p>
            <a:pPr lvl="2"/>
            <a:r>
              <a:rPr lang="en-US" sz="1800" dirty="0" smtClean="0">
                <a:solidFill>
                  <a:srgbClr val="FF0000"/>
                </a:solidFill>
              </a:rPr>
              <a:t>By taking time to put your claim in writing, you indicate your seriousness.  </a:t>
            </a:r>
          </a:p>
          <a:p>
            <a:pPr lvl="2"/>
            <a:r>
              <a:rPr lang="en-US" sz="1800" dirty="0" smtClean="0">
                <a:solidFill>
                  <a:srgbClr val="FF0000"/>
                </a:solidFill>
              </a:rPr>
              <a:t>A written claim starts record of problem, should later action be necessary.  </a:t>
            </a:r>
          </a:p>
          <a:p>
            <a:pPr lvl="2"/>
            <a:r>
              <a:rPr lang="en-US" sz="1800" dirty="0" smtClean="0">
                <a:solidFill>
                  <a:srgbClr val="FF0000"/>
                </a:solidFill>
              </a:rPr>
              <a:t>Be sure to save a copy of your message whether paper or electronic.</a:t>
            </a:r>
            <a:endParaRPr lang="en-US" sz="1800" dirty="0">
              <a:solidFill>
                <a:srgbClr val="FF0000"/>
              </a:solidFill>
            </a:endParaRPr>
          </a:p>
        </p:txBody>
      </p:sp>
      <p:pic>
        <p:nvPicPr>
          <p:cNvPr id="5" name="Picture 4" descr="Act Promptly synonyms - 66 Words and Phrases for Act Promptly"/>
          <p:cNvPicPr/>
          <p:nvPr/>
        </p:nvPicPr>
        <p:blipFill>
          <a:blip r:embed="rId2" cstate="print"/>
          <a:srcRect/>
          <a:stretch>
            <a:fillRect/>
          </a:stretch>
        </p:blipFill>
        <p:spPr bwMode="auto">
          <a:xfrm>
            <a:off x="5029200" y="4419600"/>
            <a:ext cx="3886200" cy="1891284"/>
          </a:xfrm>
          <a:prstGeom prst="rect">
            <a:avLst/>
          </a:prstGeom>
          <a:noFill/>
          <a:ln w="9525">
            <a:noFill/>
            <a:miter lim="800000"/>
            <a:headEnd/>
            <a:tailEnd/>
          </a:ln>
        </p:spPr>
      </p:pic>
    </p:spTree>
    <p:extLst>
      <p:ext uri="{BB962C8B-B14F-4D97-AF65-F5344CB8AC3E}">
        <p14:creationId xmlns:p14="http://schemas.microsoft.com/office/powerpoint/2010/main" val="3664034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Completing the Message and Revising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Revising a draft message will help to temper its original tone, describe the problem objectively, and provide all the facts and figures</a:t>
            </a:r>
            <a:r>
              <a:rPr lang="en-US" dirty="0" smtClean="0"/>
              <a:t>.  </a:t>
            </a:r>
          </a:p>
          <a:p>
            <a:endParaRPr lang="en-US" sz="800" dirty="0"/>
          </a:p>
          <a:p>
            <a:pPr lvl="1"/>
            <a:r>
              <a:rPr lang="en-US" dirty="0" smtClean="0">
                <a:solidFill>
                  <a:srgbClr val="FF0000"/>
                </a:solidFill>
              </a:rPr>
              <a:t>Most importantly, it will help to specify exactly what you want to be done.</a:t>
            </a:r>
            <a:endParaRPr lang="en-US" dirty="0">
              <a:solidFill>
                <a:srgbClr val="FF0000"/>
              </a:solidFill>
            </a:endParaRPr>
          </a:p>
        </p:txBody>
      </p:sp>
      <p:pic>
        <p:nvPicPr>
          <p:cNvPr id="5" name="Picture 4" descr="The Writing Resources Corner | Why Doesn't the WRC Proofread?"/>
          <p:cNvPicPr/>
          <p:nvPr/>
        </p:nvPicPr>
        <p:blipFill>
          <a:blip r:embed="rId2" cstate="print"/>
          <a:srcRect/>
          <a:stretch>
            <a:fillRect/>
          </a:stretch>
        </p:blipFill>
        <p:spPr bwMode="auto">
          <a:xfrm>
            <a:off x="6400800" y="3657600"/>
            <a:ext cx="2387600" cy="2546350"/>
          </a:xfrm>
          <a:prstGeom prst="rect">
            <a:avLst/>
          </a:prstGeom>
          <a:noFill/>
          <a:ln w="9525">
            <a:noFill/>
            <a:miter lim="800000"/>
            <a:headEnd/>
            <a:tailEnd/>
          </a:ln>
        </p:spPr>
      </p:pic>
    </p:spTree>
    <p:extLst>
      <p:ext uri="{BB962C8B-B14F-4D97-AF65-F5344CB8AC3E}">
        <p14:creationId xmlns:p14="http://schemas.microsoft.com/office/powerpoint/2010/main" val="2106901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Adjustment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Even the best-run and best-loved businesses occasionally receive claims or complaints from consumers</a:t>
            </a:r>
            <a:r>
              <a:rPr lang="en-US" dirty="0" smtClean="0"/>
              <a:t>.  </a:t>
            </a:r>
          </a:p>
          <a:p>
            <a:endParaRPr lang="en-US" sz="800" dirty="0" smtClean="0"/>
          </a:p>
          <a:p>
            <a:pPr lvl="1"/>
            <a:r>
              <a:rPr lang="en-US" sz="2000" dirty="0" smtClean="0"/>
              <a:t>When a company receives a claim and decides to respond favorably, the message is called an adjustment.  </a:t>
            </a:r>
          </a:p>
          <a:p>
            <a:pPr lvl="1"/>
            <a:endParaRPr lang="en-US" sz="800" dirty="0" smtClean="0"/>
          </a:p>
          <a:p>
            <a:pPr lvl="2"/>
            <a:r>
              <a:rPr lang="en-US" sz="1800" dirty="0" smtClean="0">
                <a:solidFill>
                  <a:srgbClr val="FF0000"/>
                </a:solidFill>
              </a:rPr>
              <a:t>Most businesses make adjustments promptly: they replace merchandise, refund money, extend discounts, send coupons, and repair goods.  </a:t>
            </a:r>
          </a:p>
        </p:txBody>
      </p:sp>
      <p:pic>
        <p:nvPicPr>
          <p:cNvPr id="6" name="Picture 5" descr="Adjustment Meaning - YouTube"/>
          <p:cNvPicPr/>
          <p:nvPr/>
        </p:nvPicPr>
        <p:blipFill>
          <a:blip r:embed="rId2" cstate="print"/>
          <a:srcRect/>
          <a:stretch>
            <a:fillRect/>
          </a:stretch>
        </p:blipFill>
        <p:spPr bwMode="auto">
          <a:xfrm>
            <a:off x="5376672" y="4253399"/>
            <a:ext cx="3429000" cy="1905000"/>
          </a:xfrm>
          <a:prstGeom prst="rect">
            <a:avLst/>
          </a:prstGeom>
          <a:noFill/>
          <a:ln w="9525">
            <a:noFill/>
            <a:miter lim="800000"/>
            <a:headEnd/>
            <a:tailEnd/>
          </a:ln>
        </p:spPr>
      </p:pic>
    </p:spTree>
    <p:extLst>
      <p:ext uri="{BB962C8B-B14F-4D97-AF65-F5344CB8AC3E}">
        <p14:creationId xmlns:p14="http://schemas.microsoft.com/office/powerpoint/2010/main" val="187697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Neutral and Positive Messages:</a:t>
            </a:r>
            <a:br>
              <a:rPr lang="en-US" sz="3100" dirty="0" smtClean="0"/>
            </a:br>
            <a:r>
              <a:rPr lang="en-US" sz="2000" dirty="0" smtClean="0"/>
              <a:t>The Writing Process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200" u="sng" dirty="0" smtClean="0"/>
              <a:t>In the workplace most messages are positive or neutral and, therefore, direct</a:t>
            </a:r>
            <a:r>
              <a:rPr lang="en-US" dirty="0" smtClean="0"/>
              <a:t>.  </a:t>
            </a:r>
          </a:p>
          <a:p>
            <a:endParaRPr lang="en-US" sz="800" dirty="0"/>
          </a:p>
          <a:p>
            <a:pPr lvl="1"/>
            <a:r>
              <a:rPr lang="en-US" sz="2000" dirty="0" smtClean="0"/>
              <a:t>Positive messages are routine and straightforward; they help workers conduct everyday business.  </a:t>
            </a:r>
          </a:p>
          <a:p>
            <a:pPr lvl="1"/>
            <a:endParaRPr lang="en-US" sz="800" dirty="0" smtClean="0"/>
          </a:p>
          <a:p>
            <a:pPr lvl="2"/>
            <a:r>
              <a:rPr lang="en-US" sz="1800" dirty="0" smtClean="0">
                <a:solidFill>
                  <a:srgbClr val="FF0000"/>
                </a:solidFill>
              </a:rPr>
              <a:t>Such routine messages include simple requests for information or action, replies to customers, and explanations to coworkers.  Other types of positive messages are instructions, direct claims, and complaints.</a:t>
            </a:r>
            <a:endParaRPr lang="en-US" sz="1800" dirty="0">
              <a:solidFill>
                <a:srgbClr val="FF0000"/>
              </a:solidFill>
            </a:endParaRPr>
          </a:p>
        </p:txBody>
      </p:sp>
      <p:pic>
        <p:nvPicPr>
          <p:cNvPr id="1026" name="Picture 2" descr="Positive Thinking: 3 Ways It Can Help You At Work | Atrium Career Colum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467726"/>
            <a:ext cx="2822576" cy="185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51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Adjustment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Businesses make favorable adjustments to legitimate claims for two reasons</a:t>
            </a:r>
            <a:r>
              <a:rPr lang="en-US" dirty="0"/>
              <a:t>:</a:t>
            </a:r>
            <a:r>
              <a:rPr lang="en-US" dirty="0" smtClean="0"/>
              <a:t>  </a:t>
            </a:r>
          </a:p>
          <a:p>
            <a:endParaRPr lang="en-US" sz="800" dirty="0"/>
          </a:p>
          <a:p>
            <a:pPr marL="731520" lvl="1" indent="-457200">
              <a:buFont typeface="+mj-lt"/>
              <a:buAutoNum type="arabicPeriod"/>
            </a:pPr>
            <a:r>
              <a:rPr lang="en-US" sz="2000" dirty="0" smtClean="0">
                <a:solidFill>
                  <a:srgbClr val="FF0000"/>
                </a:solidFill>
              </a:rPr>
              <a:t>Consumers are protected by law for recovery of damages. </a:t>
            </a:r>
          </a:p>
          <a:p>
            <a:pPr marL="731520" lvl="1" indent="-457200">
              <a:buFont typeface="+mj-lt"/>
              <a:buAutoNum type="arabicPeriod"/>
            </a:pPr>
            <a:r>
              <a:rPr lang="en-US" sz="2000" dirty="0" smtClean="0">
                <a:solidFill>
                  <a:srgbClr val="FF0000"/>
                </a:solidFill>
              </a:rPr>
              <a:t>Most organizations genuinely want to satisfy customers and retain their business.</a:t>
            </a:r>
            <a:endParaRPr lang="en-US" sz="2000" dirty="0">
              <a:solidFill>
                <a:srgbClr val="FF0000"/>
              </a:solidFill>
            </a:endParaRPr>
          </a:p>
        </p:txBody>
      </p:sp>
      <p:pic>
        <p:nvPicPr>
          <p:cNvPr id="7" name="Picture 6" descr="Adjustments Helps Achieving Success - Pictured As Word Adjustments And A  Magnet, To Symbolize That Adjustments Attracts Success In Life And  Business, 3d Illustration Stock Photo, Picture And Royalty Free Image.  Image 139010617."/>
          <p:cNvPicPr/>
          <p:nvPr/>
        </p:nvPicPr>
        <p:blipFill>
          <a:blip r:embed="rId2" cstate="print"/>
          <a:srcRect/>
          <a:stretch>
            <a:fillRect/>
          </a:stretch>
        </p:blipFill>
        <p:spPr bwMode="auto">
          <a:xfrm>
            <a:off x="4953000" y="4114800"/>
            <a:ext cx="3852672" cy="2197608"/>
          </a:xfrm>
          <a:prstGeom prst="rect">
            <a:avLst/>
          </a:prstGeom>
          <a:noFill/>
          <a:ln w="9525">
            <a:noFill/>
            <a:miter lim="800000"/>
            <a:headEnd/>
            <a:tailEnd/>
          </a:ln>
        </p:spPr>
      </p:pic>
    </p:spTree>
    <p:extLst>
      <p:ext uri="{BB962C8B-B14F-4D97-AF65-F5344CB8AC3E}">
        <p14:creationId xmlns:p14="http://schemas.microsoft.com/office/powerpoint/2010/main" val="3008735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Adjustment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In responding to customer claims, you must first decide whether to grant the claim</a:t>
            </a:r>
            <a:r>
              <a:rPr lang="en-US" dirty="0" smtClean="0"/>
              <a:t>.  </a:t>
            </a:r>
          </a:p>
          <a:p>
            <a:endParaRPr lang="en-US" sz="800" dirty="0"/>
          </a:p>
          <a:p>
            <a:pPr lvl="1"/>
            <a:r>
              <a:rPr lang="en-US" dirty="0" smtClean="0"/>
              <a:t>Unless the claim is obviously fraudulent or excessive, you will probably grant it.  When you say “Yes,” your adjustment message will be good news to the reader. Deliver that good news by using the direct strategy.  </a:t>
            </a:r>
          </a:p>
          <a:p>
            <a:pPr lvl="1"/>
            <a:endParaRPr lang="en-US" sz="800" dirty="0"/>
          </a:p>
          <a:p>
            <a:pPr lvl="2"/>
            <a:r>
              <a:rPr lang="en-US" dirty="0" smtClean="0">
                <a:solidFill>
                  <a:srgbClr val="FF0000"/>
                </a:solidFill>
              </a:rPr>
              <a:t>When your response is “No,” the indirect strategy might be more appropriate.  </a:t>
            </a:r>
            <a:endParaRPr lang="en-US" dirty="0">
              <a:solidFill>
                <a:srgbClr val="FF0000"/>
              </a:solidFill>
            </a:endParaRPr>
          </a:p>
        </p:txBody>
      </p:sp>
      <p:pic>
        <p:nvPicPr>
          <p:cNvPr id="5" name="Picture 4" descr="Approve/Reject button in Approval notification - IT Service Management -  Blog - ServiceNow Community"/>
          <p:cNvPicPr/>
          <p:nvPr/>
        </p:nvPicPr>
        <p:blipFill>
          <a:blip r:embed="rId2" cstate="print"/>
          <a:srcRect/>
          <a:stretch>
            <a:fillRect/>
          </a:stretch>
        </p:blipFill>
        <p:spPr bwMode="auto">
          <a:xfrm>
            <a:off x="2971800" y="4572000"/>
            <a:ext cx="5943600" cy="1701595"/>
          </a:xfrm>
          <a:prstGeom prst="rect">
            <a:avLst/>
          </a:prstGeom>
          <a:noFill/>
          <a:ln w="9525">
            <a:noFill/>
            <a:miter lim="800000"/>
            <a:headEnd/>
            <a:tailEnd/>
          </a:ln>
        </p:spPr>
      </p:pic>
    </p:spTree>
    <p:extLst>
      <p:ext uri="{BB962C8B-B14F-4D97-AF65-F5344CB8AC3E}">
        <p14:creationId xmlns:p14="http://schemas.microsoft.com/office/powerpoint/2010/main" val="2185983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Adjustment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You have three goals in adjustment messages</a:t>
            </a:r>
            <a:r>
              <a:rPr lang="en-US" dirty="0" smtClean="0"/>
              <a:t>:</a:t>
            </a:r>
          </a:p>
          <a:p>
            <a:endParaRPr lang="en-US" sz="800" dirty="0"/>
          </a:p>
          <a:p>
            <a:pPr marL="731520" lvl="1" indent="-457200">
              <a:buFont typeface="+mj-lt"/>
              <a:buAutoNum type="arabicPeriod"/>
            </a:pPr>
            <a:r>
              <a:rPr lang="en-US" dirty="0" smtClean="0">
                <a:solidFill>
                  <a:srgbClr val="FF0000"/>
                </a:solidFill>
              </a:rPr>
              <a:t>Rectify the wrong, if one exists.</a:t>
            </a:r>
          </a:p>
          <a:p>
            <a:pPr marL="731520" lvl="1" indent="-457200">
              <a:buFont typeface="+mj-lt"/>
              <a:buAutoNum type="arabicPeriod"/>
            </a:pPr>
            <a:r>
              <a:rPr lang="en-US" dirty="0" smtClean="0">
                <a:solidFill>
                  <a:srgbClr val="FF0000"/>
                </a:solidFill>
              </a:rPr>
              <a:t>Regain the confidence of the customer.</a:t>
            </a:r>
          </a:p>
          <a:p>
            <a:pPr marL="731520" lvl="1" indent="-457200">
              <a:buFont typeface="+mj-lt"/>
              <a:buAutoNum type="arabicPeriod"/>
            </a:pPr>
            <a:r>
              <a:rPr lang="en-US" dirty="0" smtClean="0">
                <a:solidFill>
                  <a:srgbClr val="FF0000"/>
                </a:solidFill>
              </a:rPr>
              <a:t>Promote further business.</a:t>
            </a:r>
            <a:endParaRPr lang="en-US" dirty="0">
              <a:solidFill>
                <a:srgbClr val="FF0000"/>
              </a:solidFill>
            </a:endParaRPr>
          </a:p>
        </p:txBody>
      </p:sp>
      <p:pic>
        <p:nvPicPr>
          <p:cNvPr id="5" name="Picture 4" descr="The Official Site of the NTT INDYCAR SERIES | IndyCar.com"/>
          <p:cNvPicPr/>
          <p:nvPr/>
        </p:nvPicPr>
        <p:blipFill>
          <a:blip r:embed="rId2" cstate="print"/>
          <a:srcRect/>
          <a:stretch>
            <a:fillRect/>
          </a:stretch>
        </p:blipFill>
        <p:spPr bwMode="auto">
          <a:xfrm>
            <a:off x="2819400" y="3352800"/>
            <a:ext cx="3546475" cy="2009775"/>
          </a:xfrm>
          <a:prstGeom prst="rect">
            <a:avLst/>
          </a:prstGeom>
          <a:noFill/>
          <a:ln w="9525">
            <a:noFill/>
            <a:miter lim="800000"/>
            <a:headEnd/>
            <a:tailEnd/>
          </a:ln>
        </p:spPr>
      </p:pic>
      <p:pic>
        <p:nvPicPr>
          <p:cNvPr id="6" name="Picture 5" descr="Couple Goal Wallpapers on WallpaperDog"/>
          <p:cNvPicPr/>
          <p:nvPr/>
        </p:nvPicPr>
        <p:blipFill>
          <a:blip r:embed="rId3" cstate="print"/>
          <a:srcRect/>
          <a:stretch>
            <a:fillRect/>
          </a:stretch>
        </p:blipFill>
        <p:spPr bwMode="auto">
          <a:xfrm>
            <a:off x="5486400" y="4114800"/>
            <a:ext cx="3276600" cy="2162175"/>
          </a:xfrm>
          <a:prstGeom prst="rect">
            <a:avLst/>
          </a:prstGeom>
          <a:noFill/>
          <a:ln w="9525">
            <a:noFill/>
            <a:miter lim="800000"/>
            <a:headEnd/>
            <a:tailEnd/>
          </a:ln>
        </p:spPr>
      </p:pic>
    </p:spTree>
    <p:extLst>
      <p:ext uri="{BB962C8B-B14F-4D97-AF65-F5344CB8AC3E}">
        <p14:creationId xmlns:p14="http://schemas.microsoft.com/office/powerpoint/2010/main" val="4102673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Revealing Good News Up Front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Instead of beginning with a review of what went wrong, present the good news in an adjustment message immediately</a:t>
            </a:r>
            <a:r>
              <a:rPr lang="en-US" dirty="0" smtClean="0"/>
              <a:t>.</a:t>
            </a:r>
          </a:p>
          <a:p>
            <a:endParaRPr lang="en-US" sz="800" dirty="0" smtClean="0"/>
          </a:p>
          <a:p>
            <a:pPr lvl="1"/>
            <a:r>
              <a:rPr lang="en-US" sz="2000" dirty="0">
                <a:solidFill>
                  <a:srgbClr val="FF0000"/>
                </a:solidFill>
              </a:rPr>
              <a:t>In announcing that you will make an adjustment, do so without a grudging tone – even if you have reservations about whether the claim is legitimate.  </a:t>
            </a:r>
          </a:p>
        </p:txBody>
      </p:sp>
      <p:pic>
        <p:nvPicPr>
          <p:cNvPr id="5" name="Picture 4" descr="53,191 Good News Stock Photos, Pictures &amp; Royalty-Free Images - iStock"/>
          <p:cNvPicPr/>
          <p:nvPr/>
        </p:nvPicPr>
        <p:blipFill>
          <a:blip r:embed="rId2" cstate="print"/>
          <a:srcRect/>
          <a:stretch>
            <a:fillRect/>
          </a:stretch>
        </p:blipFill>
        <p:spPr bwMode="auto">
          <a:xfrm>
            <a:off x="4953000" y="4038600"/>
            <a:ext cx="3924300" cy="2209800"/>
          </a:xfrm>
          <a:prstGeom prst="rect">
            <a:avLst/>
          </a:prstGeom>
          <a:noFill/>
          <a:ln w="9525">
            <a:noFill/>
            <a:miter lim="800000"/>
            <a:headEnd/>
            <a:tailEnd/>
          </a:ln>
        </p:spPr>
      </p:pic>
    </p:spTree>
    <p:extLst>
      <p:ext uri="{BB962C8B-B14F-4D97-AF65-F5344CB8AC3E}">
        <p14:creationId xmlns:p14="http://schemas.microsoft.com/office/powerpoint/2010/main" val="2709842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Explaining Compliance in the Body of an Adjustment Message</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How to rebuild lost confidence depends on the situation and the claim</a:t>
            </a:r>
            <a:r>
              <a:rPr lang="en-US" dirty="0" smtClean="0"/>
              <a:t>.  </a:t>
            </a:r>
          </a:p>
          <a:p>
            <a:endParaRPr lang="en-US" sz="800" dirty="0"/>
          </a:p>
          <a:p>
            <a:pPr lvl="1"/>
            <a:r>
              <a:rPr lang="en-US" sz="2000" dirty="0" smtClean="0">
                <a:solidFill>
                  <a:schemeClr val="tx1">
                    <a:lumMod val="85000"/>
                    <a:lumOff val="15000"/>
                  </a:schemeClr>
                </a:solidFill>
              </a:rPr>
              <a:t>If procedures need to be revised, explain what changes will be made.  </a:t>
            </a:r>
          </a:p>
          <a:p>
            <a:pPr lvl="1"/>
            <a:r>
              <a:rPr lang="en-US" sz="2000" dirty="0" smtClean="0">
                <a:solidFill>
                  <a:schemeClr val="tx1">
                    <a:lumMod val="85000"/>
                    <a:lumOff val="15000"/>
                  </a:schemeClr>
                </a:solidFill>
              </a:rPr>
              <a:t>If a product has defective parts, tell how product is being improved.  </a:t>
            </a:r>
          </a:p>
          <a:p>
            <a:pPr lvl="1"/>
            <a:r>
              <a:rPr lang="en-US" sz="2000" dirty="0" smtClean="0">
                <a:solidFill>
                  <a:schemeClr val="tx1">
                    <a:lumMod val="85000"/>
                    <a:lumOff val="15000"/>
                  </a:schemeClr>
                </a:solidFill>
              </a:rPr>
              <a:t>If service is faulty, describe genuine efforts to improve it.</a:t>
            </a:r>
          </a:p>
          <a:p>
            <a:pPr lvl="1"/>
            <a:endParaRPr lang="en-US" sz="800" dirty="0">
              <a:solidFill>
                <a:srgbClr val="FF0000"/>
              </a:solidFill>
            </a:endParaRPr>
          </a:p>
          <a:p>
            <a:pPr lvl="2"/>
            <a:r>
              <a:rPr lang="en-US" sz="1800" dirty="0">
                <a:solidFill>
                  <a:srgbClr val="FF0000"/>
                </a:solidFill>
              </a:rPr>
              <a:t>In  your explanation avoid emphasizing negative words such as “trouble,” “regret,” “misunderstanding,” “fault,” “defective,” “effort,” “inconvenience,” and “unfortunately</a:t>
            </a:r>
            <a:r>
              <a:rPr lang="en-US" sz="1800" dirty="0" smtClean="0">
                <a:solidFill>
                  <a:srgbClr val="FF0000"/>
                </a:solidFill>
              </a:rPr>
              <a:t>.” </a:t>
            </a:r>
          </a:p>
          <a:p>
            <a:pPr lvl="2"/>
            <a:r>
              <a:rPr lang="en-US" sz="1800" dirty="0" smtClean="0">
                <a:solidFill>
                  <a:srgbClr val="FF0000"/>
                </a:solidFill>
              </a:rPr>
              <a:t>Keep </a:t>
            </a:r>
            <a:r>
              <a:rPr lang="en-US" sz="1800" dirty="0">
                <a:solidFill>
                  <a:srgbClr val="FF0000"/>
                </a:solidFill>
              </a:rPr>
              <a:t>your message positive and upbeat</a:t>
            </a:r>
            <a:r>
              <a:rPr lang="en-US" sz="1800" dirty="0" smtClean="0">
                <a:solidFill>
                  <a:srgbClr val="FF0000"/>
                </a:solidFill>
              </a:rPr>
              <a:t>.</a:t>
            </a:r>
            <a:endParaRPr lang="en-US" sz="1800" dirty="0">
              <a:solidFill>
                <a:srgbClr val="FF0000"/>
              </a:solidFill>
            </a:endParaRPr>
          </a:p>
        </p:txBody>
      </p:sp>
      <p:pic>
        <p:nvPicPr>
          <p:cNvPr id="5" name="Picture 4" descr="Regain The Confidence synonyms - 52 Words and Phrases for Regain The  Confidence"/>
          <p:cNvPicPr/>
          <p:nvPr/>
        </p:nvPicPr>
        <p:blipFill>
          <a:blip r:embed="rId2" cstate="print"/>
          <a:srcRect/>
          <a:stretch>
            <a:fillRect/>
          </a:stretch>
        </p:blipFill>
        <p:spPr bwMode="auto">
          <a:xfrm>
            <a:off x="5715000" y="4495800"/>
            <a:ext cx="3124200" cy="1828800"/>
          </a:xfrm>
          <a:prstGeom prst="rect">
            <a:avLst/>
          </a:prstGeom>
          <a:noFill/>
          <a:ln w="9525">
            <a:noFill/>
            <a:miter lim="800000"/>
            <a:headEnd/>
            <a:tailEnd/>
          </a:ln>
        </p:spPr>
      </p:pic>
    </p:spTree>
    <p:extLst>
      <p:ext uri="{BB962C8B-B14F-4D97-AF65-F5344CB8AC3E}">
        <p14:creationId xmlns:p14="http://schemas.microsoft.com/office/powerpoint/2010/main" val="1668948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Deciding Whether the Apologize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400" u="sng" dirty="0" smtClean="0"/>
              <a:t>People like to hear apologies. A well-timed apology can increase the culprits’ influence and likeability. They will be perceived as more trustworthy</a:t>
            </a:r>
            <a:r>
              <a:rPr lang="en-US" sz="2000" dirty="0" smtClean="0"/>
              <a:t>.  </a:t>
            </a:r>
          </a:p>
          <a:p>
            <a:endParaRPr lang="en-US" sz="800" dirty="0" smtClean="0"/>
          </a:p>
          <a:p>
            <a:pPr lvl="1"/>
            <a:r>
              <a:rPr lang="en-US" sz="2000" dirty="0" smtClean="0"/>
              <a:t>Don’t, however, fall back on the familiar phrase, “I’m sorry for any inconvenience we may have caused.”  It sounds mechanical and insincere.  Instead, try something like this: “We understand the frustration our delay has caused you,” “We’re sorry you didn’t receive better service,” or “You’re right to be disappointed.”  </a:t>
            </a:r>
          </a:p>
          <a:p>
            <a:pPr lvl="1"/>
            <a:endParaRPr lang="en-US" sz="800" dirty="0"/>
          </a:p>
          <a:p>
            <a:pPr lvl="2"/>
            <a:r>
              <a:rPr lang="en-US" sz="1800" dirty="0" smtClean="0">
                <a:solidFill>
                  <a:srgbClr val="FF0000"/>
                </a:solidFill>
              </a:rPr>
              <a:t>If you feel that an apology is appropriate, do it early and briefly.  </a:t>
            </a:r>
            <a:endParaRPr lang="en-US" sz="1800" dirty="0">
              <a:solidFill>
                <a:srgbClr val="FF0000"/>
              </a:solidFill>
            </a:endParaRPr>
          </a:p>
        </p:txBody>
      </p:sp>
      <p:pic>
        <p:nvPicPr>
          <p:cNvPr id="5" name="Picture 4" descr="STOP Forcing “Sorry”. START Exercising Apologies. | by Monika Obermeier |  Medium"/>
          <p:cNvPicPr/>
          <p:nvPr/>
        </p:nvPicPr>
        <p:blipFill>
          <a:blip r:embed="rId2" cstate="print"/>
          <a:srcRect/>
          <a:stretch>
            <a:fillRect/>
          </a:stretch>
        </p:blipFill>
        <p:spPr bwMode="auto">
          <a:xfrm>
            <a:off x="5486400" y="4953000"/>
            <a:ext cx="3657600" cy="1905000"/>
          </a:xfrm>
          <a:prstGeom prst="rect">
            <a:avLst/>
          </a:prstGeom>
          <a:noFill/>
          <a:ln w="9525">
            <a:noFill/>
            <a:miter lim="800000"/>
            <a:headEnd/>
            <a:tailEnd/>
          </a:ln>
        </p:spPr>
      </p:pic>
    </p:spTree>
    <p:extLst>
      <p:ext uri="{BB962C8B-B14F-4D97-AF65-F5344CB8AC3E}">
        <p14:creationId xmlns:p14="http://schemas.microsoft.com/office/powerpoint/2010/main" val="874298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Deciding Whether the Apologize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The primary focus of an adjustment message is on how you are complying with the request, how the problem occurred, and how you are working to prevent recurrence</a:t>
            </a:r>
            <a:r>
              <a:rPr lang="en-US" dirty="0" smtClean="0"/>
              <a:t>.</a:t>
            </a:r>
          </a:p>
          <a:p>
            <a:endParaRPr lang="en-US" sz="800" dirty="0" smtClean="0"/>
          </a:p>
          <a:p>
            <a:pPr lvl="1"/>
            <a:r>
              <a:rPr lang="en-US" sz="2000" dirty="0">
                <a:solidFill>
                  <a:srgbClr val="FF0000"/>
                </a:solidFill>
              </a:rPr>
              <a:t>End positively by expressing confidence that the problem has been resolved and that continued business relations will result</a:t>
            </a:r>
            <a:r>
              <a:rPr lang="en-US" dirty="0">
                <a:solidFill>
                  <a:srgbClr val="FF0000"/>
                </a:solidFill>
              </a:rPr>
              <a:t>.  </a:t>
            </a:r>
          </a:p>
          <a:p>
            <a:pPr marL="274320" lvl="1" indent="0">
              <a:buNone/>
            </a:pPr>
            <a:endParaRPr lang="en-US" dirty="0"/>
          </a:p>
        </p:txBody>
      </p:sp>
      <p:pic>
        <p:nvPicPr>
          <p:cNvPr id="5" name="Picture 4" descr="Primary Focus Media Releases"/>
          <p:cNvPicPr/>
          <p:nvPr/>
        </p:nvPicPr>
        <p:blipFill>
          <a:blip r:embed="rId2" cstate="print"/>
          <a:srcRect/>
          <a:stretch>
            <a:fillRect/>
          </a:stretch>
        </p:blipFill>
        <p:spPr bwMode="auto">
          <a:xfrm>
            <a:off x="2579243" y="4191000"/>
            <a:ext cx="3948938" cy="1752600"/>
          </a:xfrm>
          <a:prstGeom prst="rect">
            <a:avLst/>
          </a:prstGeom>
          <a:noFill/>
          <a:ln w="9525">
            <a:noFill/>
            <a:miter lim="800000"/>
            <a:headEnd/>
            <a:tailEnd/>
          </a:ln>
        </p:spPr>
      </p:pic>
    </p:spTree>
    <p:extLst>
      <p:ext uri="{BB962C8B-B14F-4D97-AF65-F5344CB8AC3E}">
        <p14:creationId xmlns:p14="http://schemas.microsoft.com/office/powerpoint/2010/main" val="2859980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Goodwill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communicators are intimidated when they must write goodwill messages expressing thanks, recognition, and sympathy</a:t>
            </a:r>
            <a:r>
              <a:rPr lang="en-US" sz="2200" dirty="0" smtClean="0"/>
              <a:t>.  </a:t>
            </a:r>
          </a:p>
          <a:p>
            <a:endParaRPr lang="en-US" sz="800" dirty="0"/>
          </a:p>
          <a:p>
            <a:pPr lvl="1"/>
            <a:r>
              <a:rPr lang="en-US" sz="2000" dirty="0"/>
              <a:t>Sending a ready-made card or picking up the telephone is easier </a:t>
            </a:r>
            <a:r>
              <a:rPr lang="en-US" sz="2000" dirty="0" smtClean="0"/>
              <a:t> than </a:t>
            </a:r>
            <a:r>
              <a:rPr lang="en-US" sz="2000" dirty="0"/>
              <a:t>writing a </a:t>
            </a:r>
            <a:r>
              <a:rPr lang="en-US" sz="2000" dirty="0" smtClean="0"/>
              <a:t>message but personal </a:t>
            </a:r>
            <a:r>
              <a:rPr lang="en-US" sz="2000" dirty="0"/>
              <a:t>sentiments are more expressive and meaningful than printed cards or oral messages</a:t>
            </a:r>
            <a:r>
              <a:rPr lang="en-US" sz="2000" dirty="0">
                <a:solidFill>
                  <a:schemeClr val="tx1">
                    <a:lumMod val="75000"/>
                    <a:lumOff val="25000"/>
                  </a:schemeClr>
                </a:solidFill>
              </a:rPr>
              <a:t>.  </a:t>
            </a:r>
          </a:p>
          <a:p>
            <a:endParaRPr lang="en-US" sz="800" dirty="0">
              <a:solidFill>
                <a:schemeClr val="tx1">
                  <a:lumMod val="75000"/>
                  <a:lumOff val="25000"/>
                </a:schemeClr>
              </a:solidFill>
            </a:endParaRPr>
          </a:p>
          <a:p>
            <a:pPr lvl="2"/>
            <a:r>
              <a:rPr lang="en-US" sz="1800" dirty="0" smtClean="0">
                <a:solidFill>
                  <a:srgbClr val="FF0000"/>
                </a:solidFill>
              </a:rPr>
              <a:t>However</a:t>
            </a:r>
            <a:r>
              <a:rPr lang="en-US" sz="1800" dirty="0">
                <a:solidFill>
                  <a:srgbClr val="FF0000"/>
                </a:solidFill>
              </a:rPr>
              <a:t>, if you frequently communicate with the receiver by email and if you are sure your note will not get lost, then sending an email will suffice</a:t>
            </a:r>
            <a:r>
              <a:rPr lang="en-US" sz="1800" dirty="0" smtClean="0">
                <a:solidFill>
                  <a:srgbClr val="FF0000"/>
                </a:solidFill>
              </a:rPr>
              <a:t>.</a:t>
            </a:r>
            <a:endParaRPr lang="en-US" sz="1800" dirty="0">
              <a:solidFill>
                <a:srgbClr val="FF0000"/>
              </a:solidFill>
            </a:endParaRPr>
          </a:p>
        </p:txBody>
      </p:sp>
      <p:pic>
        <p:nvPicPr>
          <p:cNvPr id="5" name="Picture 4" descr="GOOD NEWS AND GOODWILL MESSAGES Routine Message They"/>
          <p:cNvPicPr/>
          <p:nvPr/>
        </p:nvPicPr>
        <p:blipFill>
          <a:blip r:embed="rId2" cstate="print"/>
          <a:srcRect/>
          <a:stretch>
            <a:fillRect/>
          </a:stretch>
        </p:blipFill>
        <p:spPr bwMode="auto">
          <a:xfrm>
            <a:off x="6019800" y="4648200"/>
            <a:ext cx="2819400" cy="1600200"/>
          </a:xfrm>
          <a:prstGeom prst="rect">
            <a:avLst/>
          </a:prstGeom>
          <a:noFill/>
          <a:ln w="9525">
            <a:noFill/>
            <a:miter lim="800000"/>
            <a:headEnd/>
            <a:tailEnd/>
          </a:ln>
        </p:spPr>
      </p:pic>
    </p:spTree>
    <p:extLst>
      <p:ext uri="{BB962C8B-B14F-4D97-AF65-F5344CB8AC3E}">
        <p14:creationId xmlns:p14="http://schemas.microsoft.com/office/powerpoint/2010/main" val="876031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Goodwill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The best goodwill messages – whether thanks, congratulations, praise, or sympathy – concentrate on the FIVE </a:t>
            </a:r>
            <a:r>
              <a:rPr lang="en-US" sz="2400" u="sng" dirty="0" err="1" smtClean="0"/>
              <a:t>Ss</a:t>
            </a:r>
            <a:r>
              <a:rPr lang="en-US" sz="2400" u="sng" dirty="0" smtClean="0"/>
              <a:t>:  </a:t>
            </a:r>
          </a:p>
          <a:p>
            <a:endParaRPr lang="en-US" sz="900" dirty="0" smtClean="0"/>
          </a:p>
          <a:p>
            <a:pPr marL="731520" lvl="1" indent="-457200">
              <a:buFont typeface="+mj-lt"/>
              <a:buAutoNum type="arabicPeriod"/>
            </a:pPr>
            <a:r>
              <a:rPr lang="en-US" sz="2400" u="sng" dirty="0" smtClean="0">
                <a:solidFill>
                  <a:schemeClr val="tx1">
                    <a:lumMod val="65000"/>
                    <a:lumOff val="35000"/>
                  </a:schemeClr>
                </a:solidFill>
              </a:rPr>
              <a:t>Selfless</a:t>
            </a:r>
            <a:endParaRPr lang="en-US" sz="2400" dirty="0">
              <a:solidFill>
                <a:schemeClr val="tx1">
                  <a:lumMod val="65000"/>
                  <a:lumOff val="35000"/>
                </a:schemeClr>
              </a:solidFill>
            </a:endParaRPr>
          </a:p>
          <a:p>
            <a:pPr lvl="2"/>
            <a:r>
              <a:rPr lang="en-US" sz="2200" dirty="0" smtClean="0">
                <a:solidFill>
                  <a:srgbClr val="FF0000"/>
                </a:solidFill>
              </a:rPr>
              <a:t>Focus message solely on receiver, not the sender.</a:t>
            </a:r>
          </a:p>
          <a:p>
            <a:pPr marL="731520" lvl="1" indent="-457200">
              <a:buFont typeface="+mj-lt"/>
              <a:buAutoNum type="arabicPeriod"/>
            </a:pPr>
            <a:r>
              <a:rPr lang="en-US" sz="2400" u="sng" dirty="0" smtClean="0">
                <a:solidFill>
                  <a:schemeClr val="tx1">
                    <a:lumMod val="65000"/>
                    <a:lumOff val="35000"/>
                  </a:schemeClr>
                </a:solidFill>
              </a:rPr>
              <a:t>Specific</a:t>
            </a:r>
            <a:endParaRPr lang="en-US" sz="2400" dirty="0">
              <a:solidFill>
                <a:schemeClr val="tx1">
                  <a:lumMod val="65000"/>
                  <a:lumOff val="35000"/>
                </a:schemeClr>
              </a:solidFill>
            </a:endParaRPr>
          </a:p>
          <a:p>
            <a:pPr lvl="2"/>
            <a:r>
              <a:rPr lang="en-US" sz="2200" dirty="0" smtClean="0">
                <a:solidFill>
                  <a:srgbClr val="FF0000"/>
                </a:solidFill>
              </a:rPr>
              <a:t>Personalize message by referencing specific incident.</a:t>
            </a:r>
          </a:p>
          <a:p>
            <a:pPr marL="731520" lvl="1" indent="-457200">
              <a:buFont typeface="+mj-lt"/>
              <a:buAutoNum type="arabicPeriod"/>
            </a:pPr>
            <a:r>
              <a:rPr lang="en-US" sz="2400" u="sng" dirty="0" smtClean="0">
                <a:solidFill>
                  <a:schemeClr val="tx1">
                    <a:lumMod val="65000"/>
                    <a:lumOff val="35000"/>
                  </a:schemeClr>
                </a:solidFill>
              </a:rPr>
              <a:t>Sincere</a:t>
            </a:r>
            <a:endParaRPr lang="en-US" sz="2400" dirty="0">
              <a:solidFill>
                <a:schemeClr val="tx1">
                  <a:lumMod val="65000"/>
                  <a:lumOff val="35000"/>
                </a:schemeClr>
              </a:solidFill>
            </a:endParaRPr>
          </a:p>
          <a:p>
            <a:pPr lvl="2"/>
            <a:r>
              <a:rPr lang="en-US" sz="2200" dirty="0" smtClean="0">
                <a:solidFill>
                  <a:srgbClr val="FF0000"/>
                </a:solidFill>
              </a:rPr>
              <a:t>Let your words show genuine feelings.</a:t>
            </a:r>
          </a:p>
          <a:p>
            <a:pPr marL="731520" lvl="1" indent="-457200">
              <a:buFont typeface="+mj-lt"/>
              <a:buAutoNum type="arabicPeriod"/>
            </a:pPr>
            <a:r>
              <a:rPr lang="en-US" sz="2400" u="sng" dirty="0" smtClean="0">
                <a:solidFill>
                  <a:schemeClr val="tx1">
                    <a:lumMod val="65000"/>
                    <a:lumOff val="35000"/>
                  </a:schemeClr>
                </a:solidFill>
              </a:rPr>
              <a:t>Spontaneous</a:t>
            </a:r>
            <a:endParaRPr lang="en-US" sz="2400" dirty="0">
              <a:solidFill>
                <a:schemeClr val="tx1">
                  <a:lumMod val="65000"/>
                  <a:lumOff val="35000"/>
                </a:schemeClr>
              </a:solidFill>
            </a:endParaRPr>
          </a:p>
          <a:p>
            <a:pPr lvl="2"/>
            <a:r>
              <a:rPr lang="en-US" sz="2200" dirty="0" smtClean="0">
                <a:solidFill>
                  <a:srgbClr val="FF0000"/>
                </a:solidFill>
              </a:rPr>
              <a:t>Keep the message fresh and enthusiastic.</a:t>
            </a:r>
          </a:p>
          <a:p>
            <a:pPr marL="731520" lvl="1" indent="-457200">
              <a:buFont typeface="+mj-lt"/>
              <a:buAutoNum type="arabicPeriod"/>
            </a:pPr>
            <a:r>
              <a:rPr lang="en-US" sz="2400" u="sng" dirty="0" smtClean="0">
                <a:solidFill>
                  <a:schemeClr val="tx1">
                    <a:lumMod val="65000"/>
                    <a:lumOff val="35000"/>
                  </a:schemeClr>
                </a:solidFill>
              </a:rPr>
              <a:t>Short</a:t>
            </a:r>
            <a:endParaRPr lang="en-US" sz="2400" dirty="0">
              <a:solidFill>
                <a:schemeClr val="tx1">
                  <a:lumMod val="65000"/>
                  <a:lumOff val="35000"/>
                </a:schemeClr>
              </a:solidFill>
            </a:endParaRPr>
          </a:p>
          <a:p>
            <a:pPr lvl="2"/>
            <a:r>
              <a:rPr lang="en-US" sz="2200" dirty="0" smtClean="0">
                <a:solidFill>
                  <a:srgbClr val="FF0000"/>
                </a:solidFill>
              </a:rPr>
              <a:t>Try to accomplish message purpose in a few sentences.</a:t>
            </a:r>
            <a:endParaRPr lang="en-US" sz="2200" dirty="0">
              <a:solidFill>
                <a:srgbClr val="FF0000"/>
              </a:solidFill>
            </a:endParaRPr>
          </a:p>
        </p:txBody>
      </p:sp>
      <p:pic>
        <p:nvPicPr>
          <p:cNvPr id="6" name="Picture 5" descr="44 Phone vibez ideas | red aesthetic grunge, dark red wallpaper, black app"/>
          <p:cNvPicPr/>
          <p:nvPr/>
        </p:nvPicPr>
        <p:blipFill>
          <a:blip r:embed="rId2" cstate="print"/>
          <a:srcRect/>
          <a:stretch>
            <a:fillRect/>
          </a:stretch>
        </p:blipFill>
        <p:spPr bwMode="auto">
          <a:xfrm>
            <a:off x="7696200" y="4876800"/>
            <a:ext cx="1219200" cy="1371600"/>
          </a:xfrm>
          <a:prstGeom prst="rect">
            <a:avLst/>
          </a:prstGeom>
          <a:noFill/>
          <a:ln w="9525">
            <a:noFill/>
            <a:miter lim="800000"/>
            <a:headEnd/>
            <a:tailEnd/>
          </a:ln>
        </p:spPr>
      </p:pic>
      <p:pic>
        <p:nvPicPr>
          <p:cNvPr id="7" name="Picture 6" descr="File:TV5 (Philippines) logo.svg - Wikimedia Commons"/>
          <p:cNvPicPr/>
          <p:nvPr/>
        </p:nvPicPr>
        <p:blipFill>
          <a:blip r:embed="rId3" cstate="print"/>
          <a:srcRect/>
          <a:stretch>
            <a:fillRect/>
          </a:stretch>
        </p:blipFill>
        <p:spPr bwMode="auto">
          <a:xfrm>
            <a:off x="7086600" y="4337304"/>
            <a:ext cx="990600" cy="914400"/>
          </a:xfrm>
          <a:prstGeom prst="rect">
            <a:avLst/>
          </a:prstGeom>
          <a:noFill/>
          <a:ln w="9525">
            <a:noFill/>
            <a:miter lim="800000"/>
            <a:headEnd/>
            <a:tailEnd/>
          </a:ln>
        </p:spPr>
      </p:pic>
    </p:spTree>
    <p:extLst>
      <p:ext uri="{BB962C8B-B14F-4D97-AF65-F5344CB8AC3E}">
        <p14:creationId xmlns:p14="http://schemas.microsoft.com/office/powerpoint/2010/main" val="2705440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Saying Thank You</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600" u="sng" dirty="0" smtClean="0"/>
              <a:t>Expressing Thanks for Gift</a:t>
            </a:r>
          </a:p>
          <a:p>
            <a:pPr lvl="1"/>
            <a:r>
              <a:rPr lang="en-US" dirty="0" smtClean="0">
                <a:solidFill>
                  <a:srgbClr val="FF0000"/>
                </a:solidFill>
              </a:rPr>
              <a:t>When expressing thanks, tell what the gift means to you.</a:t>
            </a:r>
          </a:p>
          <a:p>
            <a:pPr lvl="1"/>
            <a:r>
              <a:rPr lang="en-US" dirty="0" smtClean="0">
                <a:solidFill>
                  <a:srgbClr val="FF0000"/>
                </a:solidFill>
              </a:rPr>
              <a:t>Use sincere, simple statements.</a:t>
            </a:r>
          </a:p>
          <a:p>
            <a:r>
              <a:rPr lang="en-US" sz="2600" u="sng" dirty="0" smtClean="0"/>
              <a:t>Sending Thanks for a Favor</a:t>
            </a:r>
          </a:p>
          <a:p>
            <a:pPr lvl="1"/>
            <a:r>
              <a:rPr lang="en-US" dirty="0">
                <a:solidFill>
                  <a:srgbClr val="FF0000"/>
                </a:solidFill>
              </a:rPr>
              <a:t>In showing appreciation for a favor, explain the importance of the gesture to you.</a:t>
            </a:r>
          </a:p>
          <a:p>
            <a:r>
              <a:rPr lang="en-US" sz="2600" u="sng" dirty="0" smtClean="0"/>
              <a:t>Extending Thanks for Hospitality</a:t>
            </a:r>
          </a:p>
          <a:p>
            <a:pPr lvl="1"/>
            <a:r>
              <a:rPr lang="en-US" dirty="0" smtClean="0">
                <a:solidFill>
                  <a:srgbClr val="FF0000"/>
                </a:solidFill>
              </a:rPr>
              <a:t>When you have been a guest, send a note that compliments the fine food, charming surroundings, warm hospitality, excellent host, and good company.</a:t>
            </a:r>
          </a:p>
          <a:p>
            <a:r>
              <a:rPr lang="en-US" sz="2600" u="sng" dirty="0" smtClean="0"/>
              <a:t>Recognizing Employees for their Contributions</a:t>
            </a:r>
          </a:p>
          <a:p>
            <a:pPr lvl="1"/>
            <a:r>
              <a:rPr lang="en-US" dirty="0" smtClean="0">
                <a:solidFill>
                  <a:srgbClr val="FF0000"/>
                </a:solidFill>
              </a:rPr>
              <a:t>A letter that recognizes specific EE contributions makes the person feel appreciated even if it is not accompanied by a bonus check.</a:t>
            </a:r>
            <a:endParaRPr lang="en-US" dirty="0">
              <a:solidFill>
                <a:srgbClr val="FF0000"/>
              </a:solidFill>
            </a:endParaRPr>
          </a:p>
        </p:txBody>
      </p:sp>
      <p:pic>
        <p:nvPicPr>
          <p:cNvPr id="5" name="Picture 4" descr="Now is the time to say 'thank you' - CUInsight"/>
          <p:cNvPicPr/>
          <p:nvPr/>
        </p:nvPicPr>
        <p:blipFill>
          <a:blip r:embed="rId2" cstate="print"/>
          <a:srcRect/>
          <a:stretch>
            <a:fillRect/>
          </a:stretch>
        </p:blipFill>
        <p:spPr bwMode="auto">
          <a:xfrm>
            <a:off x="6781800" y="228600"/>
            <a:ext cx="1752600" cy="990600"/>
          </a:xfrm>
          <a:prstGeom prst="rect">
            <a:avLst/>
          </a:prstGeom>
          <a:noFill/>
          <a:ln w="9525">
            <a:noFill/>
            <a:miter lim="800000"/>
            <a:headEnd/>
            <a:tailEnd/>
          </a:ln>
        </p:spPr>
      </p:pic>
    </p:spTree>
    <p:extLst>
      <p:ext uri="{BB962C8B-B14F-4D97-AF65-F5344CB8AC3E}">
        <p14:creationId xmlns:p14="http://schemas.microsoft.com/office/powerpoint/2010/main" val="225239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Phase 1: Analyzing, Anticipating, and Adapting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400" u="sng" dirty="0" smtClean="0"/>
              <a:t>In Phase 1, prewriting, you will need to spend some time analyzing your task</a:t>
            </a:r>
            <a:r>
              <a:rPr lang="en-US" dirty="0" smtClean="0"/>
              <a:t>.  </a:t>
            </a:r>
          </a:p>
          <a:p>
            <a:endParaRPr lang="en-US" sz="900" dirty="0"/>
          </a:p>
          <a:p>
            <a:pPr lvl="1"/>
            <a:r>
              <a:rPr lang="en-US" sz="2000" dirty="0" smtClean="0"/>
              <a:t>As you begin writing process, ask yourself these important questions</a:t>
            </a:r>
            <a:r>
              <a:rPr lang="en-US" dirty="0" smtClean="0"/>
              <a:t>:</a:t>
            </a:r>
          </a:p>
          <a:p>
            <a:pPr lvl="1"/>
            <a:endParaRPr lang="en-US" sz="900" dirty="0" smtClean="0"/>
          </a:p>
          <a:p>
            <a:pPr marL="1051560" lvl="2" indent="-457200">
              <a:buFont typeface="+mj-lt"/>
              <a:buAutoNum type="arabicPeriod"/>
            </a:pPr>
            <a:r>
              <a:rPr lang="en-US" sz="1800" dirty="0" smtClean="0">
                <a:solidFill>
                  <a:srgbClr val="FF0000"/>
                </a:solidFill>
              </a:rPr>
              <a:t>Do I really need to write this email, memo, or letter?</a:t>
            </a:r>
          </a:p>
          <a:p>
            <a:pPr marL="1051560" lvl="2" indent="-457200">
              <a:buFont typeface="+mj-lt"/>
              <a:buAutoNum type="arabicPeriod"/>
            </a:pPr>
            <a:r>
              <a:rPr lang="en-US" sz="1800" dirty="0" smtClean="0">
                <a:solidFill>
                  <a:srgbClr val="FF0000"/>
                </a:solidFill>
              </a:rPr>
              <a:t>Why am I writing?</a:t>
            </a:r>
          </a:p>
          <a:p>
            <a:pPr marL="1051560" lvl="2" indent="-457200">
              <a:buFont typeface="+mj-lt"/>
              <a:buAutoNum type="arabicPeriod"/>
            </a:pPr>
            <a:r>
              <a:rPr lang="en-US" sz="1800" dirty="0" smtClean="0">
                <a:solidFill>
                  <a:srgbClr val="FF0000"/>
                </a:solidFill>
              </a:rPr>
              <a:t>How will the reader react?</a:t>
            </a:r>
          </a:p>
          <a:p>
            <a:pPr marL="1051560" lvl="2" indent="-457200">
              <a:buFont typeface="+mj-lt"/>
              <a:buAutoNum type="arabicPeriod"/>
            </a:pPr>
            <a:r>
              <a:rPr lang="en-US" sz="1800" dirty="0" smtClean="0">
                <a:solidFill>
                  <a:srgbClr val="FF0000"/>
                </a:solidFill>
              </a:rPr>
              <a:t>What channel should I use?</a:t>
            </a:r>
          </a:p>
          <a:p>
            <a:pPr marL="1051560" lvl="2" indent="-457200">
              <a:buFont typeface="+mj-lt"/>
              <a:buAutoNum type="arabicPeriod"/>
            </a:pPr>
            <a:r>
              <a:rPr lang="en-US" sz="1800" dirty="0" smtClean="0">
                <a:solidFill>
                  <a:srgbClr val="FF0000"/>
                </a:solidFill>
              </a:rPr>
              <a:t>How can I save my reader’s time?</a:t>
            </a:r>
            <a:endParaRPr lang="en-US" sz="1800" dirty="0">
              <a:solidFill>
                <a:srgbClr val="FF0000"/>
              </a:solidFill>
            </a:endParaRPr>
          </a:p>
        </p:txBody>
      </p:sp>
      <p:pic>
        <p:nvPicPr>
          <p:cNvPr id="5" name="Picture 4"/>
          <p:cNvPicPr>
            <a:picLocks noChangeAspect="1"/>
          </p:cNvPicPr>
          <p:nvPr/>
        </p:nvPicPr>
        <p:blipFill>
          <a:blip r:embed="rId2" cstate="print"/>
          <a:stretch>
            <a:fillRect/>
          </a:stretch>
        </p:blipFill>
        <p:spPr>
          <a:xfrm>
            <a:off x="6705600" y="4191000"/>
            <a:ext cx="2209800" cy="2052150"/>
          </a:xfrm>
          <a:prstGeom prst="rect">
            <a:avLst/>
          </a:prstGeom>
        </p:spPr>
      </p:pic>
    </p:spTree>
    <p:extLst>
      <p:ext uri="{BB962C8B-B14F-4D97-AF65-F5344CB8AC3E}">
        <p14:creationId xmlns:p14="http://schemas.microsoft.com/office/powerpoint/2010/main" val="2146443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Replying to Goodwill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Answering a Congratulatory Note</a:t>
            </a:r>
          </a:p>
          <a:p>
            <a:pPr lvl="1"/>
            <a:r>
              <a:rPr lang="en-US" dirty="0" smtClean="0">
                <a:solidFill>
                  <a:srgbClr val="FF0000"/>
                </a:solidFill>
              </a:rPr>
              <a:t>In responding to congratulations, keep it short and simple.</a:t>
            </a:r>
          </a:p>
          <a:p>
            <a:pPr lvl="1"/>
            <a:endParaRPr lang="en-US" sz="800" dirty="0" smtClean="0"/>
          </a:p>
          <a:p>
            <a:r>
              <a:rPr lang="en-US" sz="2400" u="sng" dirty="0" smtClean="0"/>
              <a:t>Responding to Praise</a:t>
            </a:r>
          </a:p>
          <a:p>
            <a:pPr lvl="1"/>
            <a:r>
              <a:rPr lang="en-US" dirty="0" smtClean="0">
                <a:solidFill>
                  <a:srgbClr val="FF0000"/>
                </a:solidFill>
              </a:rPr>
              <a:t>When acknowledging a pat-on-the-back note, use simple words in conveying your appreciation.</a:t>
            </a:r>
            <a:endParaRPr lang="en-US" dirty="0">
              <a:solidFill>
                <a:srgbClr val="FF0000"/>
              </a:solidFill>
            </a:endParaRPr>
          </a:p>
        </p:txBody>
      </p:sp>
      <p:pic>
        <p:nvPicPr>
          <p:cNvPr id="5" name="Picture 4" descr="RESPOND Accelerator – Program"/>
          <p:cNvPicPr/>
          <p:nvPr/>
        </p:nvPicPr>
        <p:blipFill>
          <a:blip r:embed="rId2" cstate="print"/>
          <a:srcRect/>
          <a:stretch>
            <a:fillRect/>
          </a:stretch>
        </p:blipFill>
        <p:spPr bwMode="auto">
          <a:xfrm>
            <a:off x="3962400" y="3886200"/>
            <a:ext cx="4953000" cy="2434590"/>
          </a:xfrm>
          <a:prstGeom prst="rect">
            <a:avLst/>
          </a:prstGeom>
          <a:noFill/>
          <a:ln w="9525">
            <a:noFill/>
            <a:miter lim="800000"/>
            <a:headEnd/>
            <a:tailEnd/>
          </a:ln>
        </p:spPr>
      </p:pic>
    </p:spTree>
    <p:extLst>
      <p:ext uri="{BB962C8B-B14F-4D97-AF65-F5344CB8AC3E}">
        <p14:creationId xmlns:p14="http://schemas.microsoft.com/office/powerpoint/2010/main" val="3807807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Expressing Sympathy and Sending Condolences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Most of us bear misfortune and grief more easily when we know that others care</a:t>
            </a:r>
            <a:r>
              <a:rPr lang="en-US" dirty="0" smtClean="0"/>
              <a:t>.  </a:t>
            </a:r>
          </a:p>
          <a:p>
            <a:endParaRPr lang="en-US" sz="800" dirty="0"/>
          </a:p>
          <a:p>
            <a:pPr lvl="1"/>
            <a:r>
              <a:rPr lang="en-US" sz="2000" dirty="0" smtClean="0"/>
              <a:t>Notes expressing sympathy, though, are probably more difficult to write than any other kind of message.  </a:t>
            </a:r>
          </a:p>
          <a:p>
            <a:pPr lvl="1"/>
            <a:r>
              <a:rPr lang="en-US" sz="2000" dirty="0" smtClean="0"/>
              <a:t>Commercial sympathy cards make the task easier, but they are far less meaningful than personal notes.  </a:t>
            </a:r>
          </a:p>
          <a:p>
            <a:pPr lvl="1"/>
            <a:endParaRPr lang="en-US" sz="800" dirty="0"/>
          </a:p>
          <a:p>
            <a:pPr lvl="2"/>
            <a:r>
              <a:rPr lang="en-US" dirty="0" smtClean="0">
                <a:solidFill>
                  <a:srgbClr val="FF0000"/>
                </a:solidFill>
              </a:rPr>
              <a:t>Grieving friends want to know what you think – not what Hallmark’s card writers think.</a:t>
            </a:r>
            <a:endParaRPr lang="en-US" dirty="0">
              <a:solidFill>
                <a:srgbClr val="FF0000"/>
              </a:solidFill>
            </a:endParaRPr>
          </a:p>
        </p:txBody>
      </p:sp>
      <p:pic>
        <p:nvPicPr>
          <p:cNvPr id="5" name="Picture 4" descr="Sympathy Messages - What To Write In Your Sympathy Card"/>
          <p:cNvPicPr/>
          <p:nvPr/>
        </p:nvPicPr>
        <p:blipFill>
          <a:blip r:embed="rId2" cstate="print"/>
          <a:srcRect/>
          <a:stretch>
            <a:fillRect/>
          </a:stretch>
        </p:blipFill>
        <p:spPr bwMode="auto">
          <a:xfrm>
            <a:off x="5562600" y="4572000"/>
            <a:ext cx="3276600" cy="1778521"/>
          </a:xfrm>
          <a:prstGeom prst="rect">
            <a:avLst/>
          </a:prstGeom>
          <a:noFill/>
          <a:ln w="9525">
            <a:noFill/>
            <a:miter lim="800000"/>
            <a:headEnd/>
            <a:tailEnd/>
          </a:ln>
        </p:spPr>
      </p:pic>
    </p:spTree>
    <p:extLst>
      <p:ext uri="{BB962C8B-B14F-4D97-AF65-F5344CB8AC3E}">
        <p14:creationId xmlns:p14="http://schemas.microsoft.com/office/powerpoint/2010/main" val="1425548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Expressing Sympathy and Sending Condolences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200" u="sng" dirty="0" smtClean="0"/>
              <a:t>In writing a sympathy note, (1) refer to the death or misfortune sensitively, using words that show you understand the pain; (2) in the case of a death, praise the deceased in a personal way; (3) offer assistance without going into excessive detail; and (4) end on a reassuring, forward-looking note</a:t>
            </a:r>
            <a:r>
              <a:rPr lang="en-US" dirty="0" smtClean="0"/>
              <a:t>.  </a:t>
            </a:r>
          </a:p>
          <a:p>
            <a:endParaRPr lang="en-US" sz="800" dirty="0"/>
          </a:p>
          <a:p>
            <a:pPr lvl="1"/>
            <a:r>
              <a:rPr lang="en-US" sz="2000" dirty="0" smtClean="0">
                <a:solidFill>
                  <a:srgbClr val="FF0000"/>
                </a:solidFill>
              </a:rPr>
              <a:t>Sympathy messages may be typed, although handwriting seems more personal. </a:t>
            </a:r>
            <a:r>
              <a:rPr lang="en-US" sz="2000" dirty="0">
                <a:solidFill>
                  <a:srgbClr val="FF0000"/>
                </a:solidFill>
              </a:rPr>
              <a:t> </a:t>
            </a:r>
            <a:r>
              <a:rPr lang="en-US" sz="2000" dirty="0" smtClean="0">
                <a:solidFill>
                  <a:srgbClr val="FF0000"/>
                </a:solidFill>
              </a:rPr>
              <a:t>In either case, use notepaper or personal stationary.  </a:t>
            </a:r>
            <a:endParaRPr lang="en-US" sz="2000" dirty="0">
              <a:solidFill>
                <a:srgbClr val="FF0000"/>
              </a:solidFill>
            </a:endParaRPr>
          </a:p>
        </p:txBody>
      </p:sp>
      <p:pic>
        <p:nvPicPr>
          <p:cNvPr id="5" name="Picture 4" descr="Sympathy Card Messages: What to Write in a Sympathy Card - Wishes &amp;  Messages Blog"/>
          <p:cNvPicPr/>
          <p:nvPr/>
        </p:nvPicPr>
        <p:blipFill>
          <a:blip r:embed="rId2" cstate="print"/>
          <a:srcRect/>
          <a:stretch>
            <a:fillRect/>
          </a:stretch>
        </p:blipFill>
        <p:spPr bwMode="auto">
          <a:xfrm>
            <a:off x="5334000" y="4343400"/>
            <a:ext cx="3581400" cy="1924050"/>
          </a:xfrm>
          <a:prstGeom prst="rect">
            <a:avLst/>
          </a:prstGeom>
          <a:noFill/>
          <a:ln w="9525">
            <a:noFill/>
            <a:miter lim="800000"/>
            <a:headEnd/>
            <a:tailEnd/>
          </a:ln>
        </p:spPr>
      </p:pic>
    </p:spTree>
    <p:extLst>
      <p:ext uri="{BB962C8B-B14F-4D97-AF65-F5344CB8AC3E}">
        <p14:creationId xmlns:p14="http://schemas.microsoft.com/office/powerpoint/2010/main" val="2101907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Unit Three: Workplace Communication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a:xfrm>
            <a:off x="301752" y="1527048"/>
            <a:ext cx="8503920" cy="4797552"/>
          </a:xfrm>
        </p:spPr>
        <p:txBody>
          <a:bodyPr>
            <a:normAutofit/>
          </a:bodyPr>
          <a:lstStyle/>
          <a:p>
            <a:r>
              <a:rPr lang="en-US" sz="2300" u="sng" dirty="0" smtClean="0"/>
              <a:t>Chapter Nine: Negative Messages</a:t>
            </a:r>
          </a:p>
          <a:p>
            <a:endParaRPr lang="en-US" sz="800" u="sng" dirty="0" smtClean="0"/>
          </a:p>
          <a:p>
            <a:pPr lvl="1"/>
            <a:r>
              <a:rPr lang="en-US" u="sng" dirty="0" smtClean="0"/>
              <a:t>Learning Outcomes</a:t>
            </a:r>
            <a:r>
              <a:rPr lang="en-US" dirty="0" smtClean="0"/>
              <a:t>:</a:t>
            </a:r>
          </a:p>
          <a:p>
            <a:pPr lvl="1"/>
            <a:endParaRPr lang="en-US" sz="800" dirty="0" smtClean="0"/>
          </a:p>
          <a:p>
            <a:pPr marL="937260" lvl="2" indent="-342900">
              <a:buFont typeface="+mj-lt"/>
              <a:buAutoNum type="arabicPeriod"/>
            </a:pPr>
            <a:r>
              <a:rPr lang="en-US" sz="1800" dirty="0" smtClean="0">
                <a:solidFill>
                  <a:srgbClr val="FF0000"/>
                </a:solidFill>
              </a:rPr>
              <a:t>Understand the strategies  of business communicators in conveying negative news, apply the 3x3 writing process, and avoid legal liability.</a:t>
            </a:r>
          </a:p>
          <a:p>
            <a:pPr marL="937260" lvl="2" indent="-342900">
              <a:buFont typeface="+mj-lt"/>
              <a:buAutoNum type="arabicPeriod"/>
            </a:pPr>
            <a:r>
              <a:rPr lang="en-US" sz="1800" dirty="0" smtClean="0">
                <a:solidFill>
                  <a:srgbClr val="FF0000"/>
                </a:solidFill>
              </a:rPr>
              <a:t>Distinguish between the direct and indirect strategies in conveying unfavorable news.</a:t>
            </a:r>
          </a:p>
          <a:p>
            <a:pPr marL="937260" lvl="2" indent="-342900">
              <a:buFont typeface="+mj-lt"/>
              <a:buAutoNum type="arabicPeriod"/>
            </a:pPr>
            <a:r>
              <a:rPr lang="en-US" sz="1800" dirty="0" smtClean="0">
                <a:solidFill>
                  <a:srgbClr val="FF0000"/>
                </a:solidFill>
              </a:rPr>
              <a:t>Explain the components of effective negative messages, including opening with a buffer, apologizing, showing empathy, presenting the reasons, cushioning the bad news, and closing pleasantly.</a:t>
            </a:r>
          </a:p>
          <a:p>
            <a:pPr marL="937260" lvl="2" indent="-342900">
              <a:buFont typeface="+mj-lt"/>
              <a:buAutoNum type="arabicPeriod"/>
            </a:pPr>
            <a:r>
              <a:rPr lang="en-US" sz="1800" dirty="0" smtClean="0">
                <a:solidFill>
                  <a:srgbClr val="FF0000"/>
                </a:solidFill>
              </a:rPr>
              <a:t>Apply effective techniques for refusing typical requests or claims as well as for presenting bad news to customers in print or online.</a:t>
            </a:r>
          </a:p>
          <a:p>
            <a:pPr marL="937260" lvl="2" indent="-342900">
              <a:buFont typeface="+mj-lt"/>
              <a:buAutoNum type="arabicPeriod"/>
            </a:pPr>
            <a:r>
              <a:rPr lang="en-US" sz="1800" dirty="0" smtClean="0">
                <a:solidFill>
                  <a:srgbClr val="FF0000"/>
                </a:solidFill>
              </a:rPr>
              <a:t>Describe and apply effective techniques for delivering bad news within organizations</a:t>
            </a:r>
          </a:p>
        </p:txBody>
      </p:sp>
      <p:pic>
        <p:nvPicPr>
          <p:cNvPr id="8" name="Picture 3" descr="C:\Users\MichaelM\AppData\Local\Microsoft\Windows\INetCache\IE\76VTN800\original-261523-1[1].jpg"/>
          <p:cNvPicPr>
            <a:picLocks noChangeAspect="1" noChangeArrowheads="1"/>
          </p:cNvPicPr>
          <p:nvPr/>
        </p:nvPicPr>
        <p:blipFill>
          <a:blip r:embed="rId2" cstate="print"/>
          <a:srcRect/>
          <a:stretch>
            <a:fillRect/>
          </a:stretch>
        </p:blipFill>
        <p:spPr bwMode="auto">
          <a:xfrm>
            <a:off x="7848599" y="396432"/>
            <a:ext cx="1295401" cy="860867"/>
          </a:xfrm>
          <a:prstGeom prst="rect">
            <a:avLst/>
          </a:prstGeom>
          <a:noFill/>
        </p:spPr>
      </p:pic>
      <p:pic>
        <p:nvPicPr>
          <p:cNvPr id="9" name="Picture 5" descr="C:\Users\MichaelM\AppData\Local\Microsoft\Windows\INetCache\IE\T5TVNH9H\ArrowandGoal[1].png"/>
          <p:cNvPicPr>
            <a:picLocks noChangeAspect="1" noChangeArrowheads="1"/>
          </p:cNvPicPr>
          <p:nvPr/>
        </p:nvPicPr>
        <p:blipFill>
          <a:blip r:embed="rId3" cstate="print"/>
          <a:srcRect/>
          <a:stretch>
            <a:fillRect/>
          </a:stretch>
        </p:blipFill>
        <p:spPr bwMode="auto">
          <a:xfrm>
            <a:off x="6934200" y="0"/>
            <a:ext cx="1359877" cy="609600"/>
          </a:xfrm>
          <a:prstGeom prst="rect">
            <a:avLst/>
          </a:prstGeom>
          <a:noFill/>
        </p:spPr>
      </p:pic>
    </p:spTree>
    <p:extLst>
      <p:ext uri="{BB962C8B-B14F-4D97-AF65-F5344CB8AC3E}">
        <p14:creationId xmlns:p14="http://schemas.microsoft.com/office/powerpoint/2010/main" val="280199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Communicating Negative News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truth is that everyone occasionally must deliver bad news in business</a:t>
            </a:r>
            <a:r>
              <a:rPr lang="en-US" dirty="0" smtClean="0"/>
              <a:t>.  </a:t>
            </a:r>
          </a:p>
          <a:p>
            <a:endParaRPr lang="en-US" sz="800" dirty="0" smtClean="0"/>
          </a:p>
          <a:p>
            <a:pPr lvl="1"/>
            <a:r>
              <a:rPr lang="en-US" sz="2000" dirty="0" smtClean="0"/>
              <a:t>Because bad news disappoints, irritates, and sometimes angers the receiver, such messages must be written carefully.  </a:t>
            </a:r>
          </a:p>
          <a:p>
            <a:pPr lvl="1"/>
            <a:endParaRPr lang="en-US" sz="800" dirty="0" smtClean="0"/>
          </a:p>
          <a:p>
            <a:pPr lvl="2"/>
            <a:r>
              <a:rPr lang="en-US" dirty="0" smtClean="0">
                <a:solidFill>
                  <a:srgbClr val="FF0000"/>
                </a:solidFill>
              </a:rPr>
              <a:t>The bad feelings associated with disappointing news can generally be reduced if the receiver (1) knows the reasons for the rejection, (2) feels that the news was revealed sensitively, and (3) believes the matter was treated seriously and fairly.</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6802288" y="4495799"/>
            <a:ext cx="2341711" cy="2341711"/>
          </a:xfrm>
          <a:prstGeom prst="rect">
            <a:avLst/>
          </a:prstGeom>
        </p:spPr>
      </p:pic>
    </p:spTree>
    <p:extLst>
      <p:ext uri="{BB962C8B-B14F-4D97-AF65-F5344CB8AC3E}">
        <p14:creationId xmlns:p14="http://schemas.microsoft.com/office/powerpoint/2010/main" val="3770823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Goals in Conveying Unfavorable News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Goals in Conveying Unfavorable News, include</a:t>
            </a:r>
            <a:r>
              <a:rPr lang="en-US" dirty="0" smtClean="0"/>
              <a:t>:</a:t>
            </a:r>
          </a:p>
          <a:p>
            <a:endParaRPr lang="en-US" sz="800" dirty="0" smtClean="0"/>
          </a:p>
          <a:p>
            <a:pPr marL="731520" lvl="1" indent="-457200">
              <a:buFont typeface="+mj-lt"/>
              <a:buAutoNum type="arabicPeriod"/>
            </a:pPr>
            <a:r>
              <a:rPr lang="en-US" dirty="0" smtClean="0">
                <a:solidFill>
                  <a:srgbClr val="FF0000"/>
                </a:solidFill>
              </a:rPr>
              <a:t>Explaining Clearly and Completely</a:t>
            </a:r>
          </a:p>
          <a:p>
            <a:pPr marL="731520" lvl="1" indent="-457200">
              <a:buFont typeface="+mj-lt"/>
              <a:buAutoNum type="arabicPeriod"/>
            </a:pPr>
            <a:r>
              <a:rPr lang="en-US" dirty="0" smtClean="0">
                <a:solidFill>
                  <a:srgbClr val="FF0000"/>
                </a:solidFill>
              </a:rPr>
              <a:t>Conveying Empathy and Sensitivity</a:t>
            </a:r>
          </a:p>
          <a:p>
            <a:pPr marL="731520" lvl="1" indent="-457200">
              <a:buFont typeface="+mj-lt"/>
              <a:buAutoNum type="arabicPeriod"/>
            </a:pPr>
            <a:r>
              <a:rPr lang="en-US" dirty="0" smtClean="0">
                <a:solidFill>
                  <a:srgbClr val="FF0000"/>
                </a:solidFill>
              </a:rPr>
              <a:t>Projecting a Professional Image</a:t>
            </a:r>
          </a:p>
          <a:p>
            <a:pPr marL="731520" lvl="1" indent="-457200">
              <a:buFont typeface="+mj-lt"/>
              <a:buAutoNum type="arabicPeriod"/>
            </a:pPr>
            <a:r>
              <a:rPr lang="en-US" dirty="0" smtClean="0">
                <a:solidFill>
                  <a:srgbClr val="FF0000"/>
                </a:solidFill>
              </a:rPr>
              <a:t>Maintaining Friendly Relations</a:t>
            </a:r>
          </a:p>
          <a:p>
            <a:pPr marL="731520" lvl="1" indent="-457200">
              <a:buFont typeface="+mj-lt"/>
              <a:buAutoNum type="arabicPeriod"/>
            </a:pPr>
            <a:r>
              <a:rPr lang="en-US" dirty="0" smtClean="0">
                <a:solidFill>
                  <a:srgbClr val="FF0000"/>
                </a:solidFill>
              </a:rPr>
              <a:t>Being Fair</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4876800" y="4038600"/>
            <a:ext cx="4064000" cy="2286000"/>
          </a:xfrm>
          <a:prstGeom prst="rect">
            <a:avLst/>
          </a:prstGeom>
        </p:spPr>
      </p:pic>
      <p:pic>
        <p:nvPicPr>
          <p:cNvPr id="6" name="Picture 5"/>
          <p:cNvPicPr>
            <a:picLocks noChangeAspect="1"/>
          </p:cNvPicPr>
          <p:nvPr/>
        </p:nvPicPr>
        <p:blipFill>
          <a:blip r:embed="rId3"/>
          <a:stretch>
            <a:fillRect/>
          </a:stretch>
        </p:blipFill>
        <p:spPr>
          <a:xfrm>
            <a:off x="2770510" y="4648201"/>
            <a:ext cx="2432426" cy="1544066"/>
          </a:xfrm>
          <a:prstGeom prst="rect">
            <a:avLst/>
          </a:prstGeom>
        </p:spPr>
      </p:pic>
    </p:spTree>
    <p:extLst>
      <p:ext uri="{BB962C8B-B14F-4D97-AF65-F5344CB8AC3E}">
        <p14:creationId xmlns:p14="http://schemas.microsoft.com/office/powerpoint/2010/main" val="586791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Applying the 3x3 Writing Process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300" u="sng" dirty="0" smtClean="0"/>
              <a:t>Thinking through the entire writing process is especially important when writing bad-news messages, because the way bad news is revealed often determines how it is accepted</a:t>
            </a:r>
            <a:r>
              <a:rPr lang="en-US" dirty="0" smtClean="0"/>
              <a:t>.  </a:t>
            </a:r>
          </a:p>
          <a:p>
            <a:endParaRPr lang="en-US" sz="800" dirty="0" smtClean="0"/>
          </a:p>
          <a:p>
            <a:pPr lvl="1"/>
            <a:r>
              <a:rPr lang="en-US" dirty="0" smtClean="0"/>
              <a:t>You have probably heard people say, “I didn’t mind the news so much, but resented the way I was told!”  </a:t>
            </a:r>
          </a:p>
          <a:p>
            <a:pPr lvl="1"/>
            <a:endParaRPr lang="en-US" sz="800" dirty="0" smtClean="0"/>
          </a:p>
          <a:p>
            <a:pPr lvl="2"/>
            <a:r>
              <a:rPr lang="en-US" dirty="0" smtClean="0">
                <a:solidFill>
                  <a:srgbClr val="FF0000"/>
                </a:solidFill>
              </a:rPr>
              <a:t>Certain techniques can help you deliver bad news sensitively, beginning with the 3x3 writing process.</a:t>
            </a: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4801955" y="4572000"/>
            <a:ext cx="4110567" cy="1766260"/>
          </a:xfrm>
          <a:prstGeom prst="rect">
            <a:avLst/>
          </a:prstGeom>
        </p:spPr>
      </p:pic>
    </p:spTree>
    <p:extLst>
      <p:ext uri="{BB962C8B-B14F-4D97-AF65-F5344CB8AC3E}">
        <p14:creationId xmlns:p14="http://schemas.microsoft.com/office/powerpoint/2010/main" val="2769201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Analyzing, Anticipating, and Adapting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In Phase 1 (prewriting), you need to analyze the bad news and anticipate its effect on the receiver</a:t>
            </a:r>
            <a:r>
              <a:rPr lang="en-US" dirty="0" smtClean="0"/>
              <a:t>.  </a:t>
            </a:r>
          </a:p>
          <a:p>
            <a:endParaRPr lang="en-US" sz="800" dirty="0" smtClean="0"/>
          </a:p>
          <a:p>
            <a:pPr lvl="1"/>
            <a:r>
              <a:rPr lang="en-US" dirty="0" smtClean="0"/>
              <a:t>When you have bad news to convey, one of your first considerations is how that message will affect its receiver.  </a:t>
            </a:r>
          </a:p>
          <a:p>
            <a:pPr lvl="1"/>
            <a:endParaRPr lang="en-US" sz="800" dirty="0" smtClean="0"/>
          </a:p>
          <a:p>
            <a:pPr lvl="2"/>
            <a:r>
              <a:rPr lang="en-US" dirty="0" smtClean="0">
                <a:solidFill>
                  <a:srgbClr val="FF0000"/>
                </a:solidFill>
              </a:rPr>
              <a:t>If the disappointment will be mild, announce it directly.  </a:t>
            </a:r>
          </a:p>
          <a:p>
            <a:pPr lvl="2"/>
            <a:r>
              <a:rPr lang="en-US" dirty="0" smtClean="0">
                <a:solidFill>
                  <a:srgbClr val="FF0000"/>
                </a:solidFill>
              </a:rPr>
              <a:t>If the bad news is serious or personal, consider techniques to reduce the pain.</a:t>
            </a: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6858000" y="4462901"/>
            <a:ext cx="1843087" cy="1716665"/>
          </a:xfrm>
          <a:prstGeom prst="rect">
            <a:avLst/>
          </a:prstGeom>
        </p:spPr>
      </p:pic>
    </p:spTree>
    <p:extLst>
      <p:ext uri="{BB962C8B-B14F-4D97-AF65-F5344CB8AC3E}">
        <p14:creationId xmlns:p14="http://schemas.microsoft.com/office/powerpoint/2010/main" val="2505822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Analyzing, Anticipating, and Adapting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Choose words that show that you respect the reader as a responsible, valuable person</a:t>
            </a:r>
            <a:r>
              <a:rPr lang="en-US" dirty="0" smtClean="0"/>
              <a:t>.  </a:t>
            </a:r>
          </a:p>
          <a:p>
            <a:endParaRPr lang="en-US" sz="800" dirty="0" smtClean="0"/>
          </a:p>
          <a:p>
            <a:pPr lvl="1"/>
            <a:r>
              <a:rPr lang="en-US" dirty="0" smtClean="0"/>
              <a:t>Select the best channel to deliver the bad news.  </a:t>
            </a:r>
          </a:p>
          <a:p>
            <a:pPr lvl="1"/>
            <a:endParaRPr lang="en-US" sz="800" dirty="0" smtClean="0"/>
          </a:p>
          <a:p>
            <a:pPr lvl="2"/>
            <a:r>
              <a:rPr lang="en-US" dirty="0" smtClean="0">
                <a:solidFill>
                  <a:srgbClr val="FF0000"/>
                </a:solidFill>
              </a:rPr>
              <a:t>In many negative situations, you will be dealing with a customer.  If your goal is retaining the goodwill of a customer, a letter on company stationary will be more impressive than an email.</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410200" y="4301947"/>
            <a:ext cx="3486150" cy="1994078"/>
          </a:xfrm>
          <a:prstGeom prst="rect">
            <a:avLst/>
          </a:prstGeom>
        </p:spPr>
      </p:pic>
    </p:spTree>
    <p:extLst>
      <p:ext uri="{BB962C8B-B14F-4D97-AF65-F5344CB8AC3E}">
        <p14:creationId xmlns:p14="http://schemas.microsoft.com/office/powerpoint/2010/main" val="1720560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Researching, Organizing, and Drafting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In Phase 2 (drafting), you will gather information and brainstorm for ideas</a:t>
            </a:r>
            <a:r>
              <a:rPr lang="en-US" dirty="0" smtClean="0"/>
              <a:t>.  </a:t>
            </a:r>
          </a:p>
          <a:p>
            <a:endParaRPr lang="en-US" sz="800" dirty="0" smtClean="0"/>
          </a:p>
          <a:p>
            <a:pPr lvl="1"/>
            <a:r>
              <a:rPr lang="en-US" dirty="0" smtClean="0"/>
              <a:t>Jot down all the reasons you have that explain the bad news.  </a:t>
            </a:r>
          </a:p>
          <a:p>
            <a:pPr lvl="1"/>
            <a:r>
              <a:rPr lang="en-US" dirty="0" smtClean="0"/>
              <a:t>If four or five reasons prompted your negative decision, concentrate on the strongest and safest ones.  </a:t>
            </a:r>
          </a:p>
          <a:p>
            <a:pPr lvl="1"/>
            <a:endParaRPr lang="en-US" sz="800" dirty="0" smtClean="0"/>
          </a:p>
          <a:p>
            <a:pPr lvl="2"/>
            <a:r>
              <a:rPr lang="en-US" dirty="0" smtClean="0">
                <a:solidFill>
                  <a:srgbClr val="FF0000"/>
                </a:solidFill>
              </a:rPr>
              <a:t>Avoid presenting any weak reasons: readers may seize on them to reject the entire message.  Include an ample explanation of the negative situation, and avoid fixing blame.</a:t>
            </a: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7239000" y="4724400"/>
            <a:ext cx="1673742" cy="1581149"/>
          </a:xfrm>
          <a:prstGeom prst="rect">
            <a:avLst/>
          </a:prstGeom>
        </p:spPr>
      </p:pic>
    </p:spTree>
    <p:extLst>
      <p:ext uri="{BB962C8B-B14F-4D97-AF65-F5344CB8AC3E}">
        <p14:creationId xmlns:p14="http://schemas.microsoft.com/office/powerpoint/2010/main" val="102550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Phase 2: Researching, Organizing, and Drafting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In Phase 2, drafting, you will first want to check the files, gather documentation, and prepare your message</a:t>
            </a:r>
            <a:r>
              <a:rPr lang="en-US" dirty="0" smtClean="0"/>
              <a:t>.  </a:t>
            </a:r>
          </a:p>
          <a:p>
            <a:endParaRPr lang="en-US" sz="800" dirty="0"/>
          </a:p>
          <a:p>
            <a:pPr lvl="1"/>
            <a:r>
              <a:rPr lang="en-US" dirty="0" smtClean="0"/>
              <a:t>Make an outline of the points you wish to cover.  </a:t>
            </a:r>
          </a:p>
          <a:p>
            <a:pPr lvl="1"/>
            <a:endParaRPr lang="en-US" sz="800" dirty="0"/>
          </a:p>
          <a:p>
            <a:pPr lvl="2"/>
            <a:r>
              <a:rPr lang="en-US" sz="1800" dirty="0" smtClean="0">
                <a:solidFill>
                  <a:srgbClr val="FF0000"/>
                </a:solidFill>
              </a:rPr>
              <a:t>As </a:t>
            </a:r>
            <a:r>
              <a:rPr lang="en-US" sz="1800" dirty="0">
                <a:solidFill>
                  <a:srgbClr val="FF0000"/>
                </a:solidFill>
              </a:rPr>
              <a:t>you compose your message, avoid amassing huge blocks of text.  </a:t>
            </a:r>
            <a:endParaRPr lang="en-US" sz="1800" dirty="0" smtClean="0">
              <a:solidFill>
                <a:srgbClr val="FF0000"/>
              </a:solidFill>
            </a:endParaRPr>
          </a:p>
          <a:p>
            <a:pPr lvl="2"/>
            <a:r>
              <a:rPr lang="en-US" sz="1800" dirty="0" smtClean="0">
                <a:solidFill>
                  <a:srgbClr val="FF0000"/>
                </a:solidFill>
              </a:rPr>
              <a:t>No </a:t>
            </a:r>
            <a:r>
              <a:rPr lang="en-US" sz="1800" dirty="0">
                <a:solidFill>
                  <a:srgbClr val="FF0000"/>
                </a:solidFill>
              </a:rPr>
              <a:t>one wants to read endless lines of type.  Instead, group related information into paragraphs, preferably short ones.  </a:t>
            </a:r>
          </a:p>
          <a:p>
            <a:pPr lvl="2"/>
            <a:endParaRPr lang="en-US" dirty="0">
              <a:solidFill>
                <a:srgbClr val="FF0000"/>
              </a:solidFill>
            </a:endParaRPr>
          </a:p>
        </p:txBody>
      </p:sp>
      <p:pic>
        <p:nvPicPr>
          <p:cNvPr id="5" name="Picture 4"/>
          <p:cNvPicPr>
            <a:picLocks noChangeAspect="1"/>
          </p:cNvPicPr>
          <p:nvPr/>
        </p:nvPicPr>
        <p:blipFill>
          <a:blip r:embed="rId2" cstate="print"/>
          <a:stretch>
            <a:fillRect/>
          </a:stretch>
        </p:blipFill>
        <p:spPr>
          <a:xfrm>
            <a:off x="6504290" y="3886199"/>
            <a:ext cx="2331861" cy="2272199"/>
          </a:xfrm>
          <a:prstGeom prst="rect">
            <a:avLst/>
          </a:prstGeom>
        </p:spPr>
      </p:pic>
    </p:spTree>
    <p:extLst>
      <p:ext uri="{BB962C8B-B14F-4D97-AF65-F5344CB8AC3E}">
        <p14:creationId xmlns:p14="http://schemas.microsoft.com/office/powerpoint/2010/main" val="4147224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Editing, Proofreading, and Evaluating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400" u="sng" dirty="0" smtClean="0"/>
              <a:t>In Phase 3 (revising), you will read over your message carefully to ensure that it says what you intend</a:t>
            </a:r>
            <a:r>
              <a:rPr lang="en-US" dirty="0" smtClean="0"/>
              <a:t>.  </a:t>
            </a:r>
          </a:p>
          <a:p>
            <a:endParaRPr lang="en-US" sz="900" dirty="0" smtClean="0"/>
          </a:p>
          <a:p>
            <a:pPr lvl="1"/>
            <a:r>
              <a:rPr lang="en-US" sz="2000" dirty="0" smtClean="0"/>
              <a:t>Check your wording to be sure you are concise without being gruff.  </a:t>
            </a:r>
          </a:p>
          <a:p>
            <a:pPr lvl="1"/>
            <a:r>
              <a:rPr lang="en-US" sz="2000" dirty="0" smtClean="0"/>
              <a:t>If you overused certain words, use a thesaurus to find synonyms.  </a:t>
            </a:r>
          </a:p>
          <a:p>
            <a:pPr lvl="1"/>
            <a:r>
              <a:rPr lang="en-US" sz="2000" dirty="0" smtClean="0"/>
              <a:t>Read your sentences to see if they sound like conversation and flow smoothly.  This is the time to edit and improve coherence and tone.  </a:t>
            </a:r>
          </a:p>
          <a:p>
            <a:pPr lvl="1"/>
            <a:endParaRPr lang="en-US" sz="800" dirty="0" smtClean="0"/>
          </a:p>
          <a:p>
            <a:pPr lvl="2"/>
            <a:r>
              <a:rPr lang="en-US" sz="1800" dirty="0" smtClean="0">
                <a:solidFill>
                  <a:srgbClr val="FF0000"/>
                </a:solidFill>
              </a:rPr>
              <a:t>Readers are more likely to accept negative messages if the tone is friendly and respectful.  Even when the bad news cant be changed, its effect can be reduced somewhat by the way it is presented.</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7239001" y="4800600"/>
            <a:ext cx="1584452" cy="1528911"/>
          </a:xfrm>
          <a:prstGeom prst="rect">
            <a:avLst/>
          </a:prstGeom>
        </p:spPr>
      </p:pic>
    </p:spTree>
    <p:extLst>
      <p:ext uri="{BB962C8B-B14F-4D97-AF65-F5344CB8AC3E}">
        <p14:creationId xmlns:p14="http://schemas.microsoft.com/office/powerpoint/2010/main" val="4117974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Analyzing Negative-News Strategies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of the first steps you will take before delivering negative news is analyzing how your receiver will react to this news</a:t>
            </a:r>
            <a:r>
              <a:rPr lang="en-US" sz="2000" dirty="0" smtClean="0"/>
              <a:t>.  </a:t>
            </a:r>
          </a:p>
          <a:p>
            <a:endParaRPr lang="en-US" sz="800" dirty="0" smtClean="0"/>
          </a:p>
          <a:p>
            <a:pPr lvl="1"/>
            <a:r>
              <a:rPr lang="en-US" sz="2000" dirty="0" smtClean="0"/>
              <a:t>In earlier chapters we discussed applying the direct strategy to positive messages.  We suggested using the indirect strategy when the audience might be unwilling, uninterested, displeased, disappointed, or hostile.  </a:t>
            </a:r>
          </a:p>
          <a:p>
            <a:pPr lvl="1"/>
            <a:endParaRPr lang="en-US" sz="800" dirty="0" smtClean="0"/>
          </a:p>
          <a:p>
            <a:pPr lvl="2"/>
            <a:r>
              <a:rPr lang="en-US" sz="1800" dirty="0" smtClean="0">
                <a:solidFill>
                  <a:srgbClr val="FF0000"/>
                </a:solidFill>
              </a:rPr>
              <a:t>In this chapter, we expand on that advice and suggest additional considerations that can help you decide which strategy to use.</a:t>
            </a:r>
            <a:endParaRPr lang="en-US" sz="1800" dirty="0">
              <a:solidFill>
                <a:srgbClr val="FF0000"/>
              </a:solidFill>
            </a:endParaRPr>
          </a:p>
        </p:txBody>
      </p:sp>
      <p:pic>
        <p:nvPicPr>
          <p:cNvPr id="6" name="Picture 5"/>
          <p:cNvPicPr>
            <a:picLocks noChangeAspect="1"/>
          </p:cNvPicPr>
          <p:nvPr/>
        </p:nvPicPr>
        <p:blipFill>
          <a:blip r:embed="rId2"/>
          <a:stretch>
            <a:fillRect/>
          </a:stretch>
        </p:blipFill>
        <p:spPr>
          <a:xfrm>
            <a:off x="1828800" y="5181600"/>
            <a:ext cx="5715000" cy="876300"/>
          </a:xfrm>
          <a:prstGeom prst="rect">
            <a:avLst/>
          </a:prstGeom>
        </p:spPr>
      </p:pic>
    </p:spTree>
    <p:extLst>
      <p:ext uri="{BB962C8B-B14F-4D97-AF65-F5344CB8AC3E}">
        <p14:creationId xmlns:p14="http://schemas.microsoft.com/office/powerpoint/2010/main" val="768305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When to Use the Direct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The direct strategy may be more effective in situations such as the following</a:t>
            </a:r>
            <a:r>
              <a:rPr lang="en-US" sz="2000" dirty="0" smtClean="0"/>
              <a:t>:</a:t>
            </a:r>
          </a:p>
          <a:p>
            <a:pPr lvl="1"/>
            <a:endParaRPr lang="en-US" sz="800" dirty="0" smtClean="0"/>
          </a:p>
          <a:p>
            <a:pPr marL="937260" lvl="2" indent="-342900">
              <a:buFont typeface="+mj-lt"/>
              <a:buAutoNum type="arabicPeriod"/>
            </a:pPr>
            <a:r>
              <a:rPr lang="en-US" sz="1800" dirty="0" smtClean="0">
                <a:solidFill>
                  <a:srgbClr val="FF0000"/>
                </a:solidFill>
              </a:rPr>
              <a:t>When the bad news is not damaging or is insignificant.</a:t>
            </a:r>
          </a:p>
          <a:p>
            <a:pPr marL="937260" lvl="2" indent="-342900">
              <a:buFont typeface="+mj-lt"/>
              <a:buAutoNum type="arabicPeriod"/>
            </a:pPr>
            <a:r>
              <a:rPr lang="en-US" sz="1800" dirty="0" smtClean="0">
                <a:solidFill>
                  <a:srgbClr val="FF0000"/>
                </a:solidFill>
              </a:rPr>
              <a:t>When receiver may overlook the bad news, but changes need attention.</a:t>
            </a:r>
          </a:p>
          <a:p>
            <a:pPr marL="937260" lvl="2" indent="-342900">
              <a:buFont typeface="+mj-lt"/>
              <a:buAutoNum type="arabicPeriod"/>
            </a:pPr>
            <a:r>
              <a:rPr lang="en-US" sz="1800" dirty="0" smtClean="0">
                <a:solidFill>
                  <a:srgbClr val="FF0000"/>
                </a:solidFill>
              </a:rPr>
              <a:t>When organization or receiver prefers directness &amp; straightforwardness.</a:t>
            </a:r>
          </a:p>
          <a:p>
            <a:pPr marL="937260" lvl="2" indent="-342900">
              <a:buFont typeface="+mj-lt"/>
              <a:buAutoNum type="arabicPeriod"/>
            </a:pPr>
            <a:r>
              <a:rPr lang="en-US" sz="1800" dirty="0" smtClean="0">
                <a:solidFill>
                  <a:srgbClr val="FF0000"/>
                </a:solidFill>
              </a:rPr>
              <a:t>When messages must demonstrate strength; firmness is necessary.</a:t>
            </a:r>
            <a:endParaRPr lang="en-US" sz="1800" dirty="0">
              <a:solidFill>
                <a:srgbClr val="FF0000"/>
              </a:solidFill>
            </a:endParaRPr>
          </a:p>
        </p:txBody>
      </p:sp>
      <p:pic>
        <p:nvPicPr>
          <p:cNvPr id="6" name="Picture 5"/>
          <p:cNvPicPr>
            <a:picLocks noChangeAspect="1"/>
          </p:cNvPicPr>
          <p:nvPr/>
        </p:nvPicPr>
        <p:blipFill>
          <a:blip r:embed="rId2"/>
          <a:stretch>
            <a:fillRect/>
          </a:stretch>
        </p:blipFill>
        <p:spPr>
          <a:xfrm>
            <a:off x="5034619" y="4114800"/>
            <a:ext cx="3801533" cy="2138363"/>
          </a:xfrm>
          <a:prstGeom prst="rect">
            <a:avLst/>
          </a:prstGeom>
        </p:spPr>
      </p:pic>
    </p:spTree>
    <p:extLst>
      <p:ext uri="{BB962C8B-B14F-4D97-AF65-F5344CB8AC3E}">
        <p14:creationId xmlns:p14="http://schemas.microsoft.com/office/powerpoint/2010/main" val="1279193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When to Use the Indirect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indirect strategy does not reveal the bad news </a:t>
            </a:r>
            <a:r>
              <a:rPr lang="en-US" sz="2200" u="sng" dirty="0" smtClean="0"/>
              <a:t>immediately. It </a:t>
            </a:r>
            <a:r>
              <a:rPr lang="en-US" sz="2200" u="sng" dirty="0" smtClean="0"/>
              <a:t>enables you to keep the reader’s attention until you’re ready to explain the reasons for the bad news</a:t>
            </a:r>
            <a:r>
              <a:rPr lang="en-US" sz="2000" dirty="0" smtClean="0"/>
              <a:t>.  </a:t>
            </a:r>
          </a:p>
          <a:p>
            <a:endParaRPr lang="en-US" sz="800" dirty="0" smtClean="0"/>
          </a:p>
          <a:p>
            <a:pPr lvl="1"/>
            <a:r>
              <a:rPr lang="en-US" sz="2000" dirty="0" smtClean="0"/>
              <a:t>Some writing experts suggest that the indirect strategy ill suits today’s skeptical, impatient, even cynical audience.  Others argue the relative merits of both approaches and their effects on the receiver.  </a:t>
            </a:r>
          </a:p>
          <a:p>
            <a:pPr lvl="1"/>
            <a:endParaRPr lang="en-US" sz="800" dirty="0" smtClean="0"/>
          </a:p>
          <a:p>
            <a:pPr lvl="2"/>
            <a:r>
              <a:rPr lang="en-US" sz="1800" dirty="0" smtClean="0">
                <a:solidFill>
                  <a:srgbClr val="FF0000"/>
                </a:solidFill>
              </a:rPr>
              <a:t>In social media, bluntness seems to dominate the public debate.  Directness is equated with honesty; hedging, with deceit.</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4800600" y="4648200"/>
            <a:ext cx="4180416" cy="1672166"/>
          </a:xfrm>
          <a:prstGeom prst="rect">
            <a:avLst/>
          </a:prstGeom>
        </p:spPr>
      </p:pic>
    </p:spTree>
    <p:extLst>
      <p:ext uri="{BB962C8B-B14F-4D97-AF65-F5344CB8AC3E}">
        <p14:creationId xmlns:p14="http://schemas.microsoft.com/office/powerpoint/2010/main" val="4058568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When to Use the Indirect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a:t>
            </a:r>
            <a:r>
              <a:rPr lang="en-US" sz="2200" u="sng" dirty="0" smtClean="0"/>
              <a:t>communicators prefer to use the indirect strategy to soften negative news.</a:t>
            </a:r>
            <a:r>
              <a:rPr lang="en-US" dirty="0" smtClean="0"/>
              <a:t>  </a:t>
            </a:r>
          </a:p>
          <a:p>
            <a:endParaRPr lang="en-US" sz="800" dirty="0" smtClean="0"/>
          </a:p>
          <a:p>
            <a:pPr lvl="1"/>
            <a:r>
              <a:rPr lang="en-US" sz="2000" dirty="0" smtClean="0">
                <a:solidFill>
                  <a:srgbClr val="FF0000"/>
                </a:solidFill>
              </a:rPr>
              <a:t>Whereas good news can be revealed quickly, bad news may be easier to accept when broken gradually.  </a:t>
            </a:r>
          </a:p>
        </p:txBody>
      </p:sp>
      <p:pic>
        <p:nvPicPr>
          <p:cNvPr id="7" name="Picture 6"/>
          <p:cNvPicPr>
            <a:picLocks noChangeAspect="1"/>
          </p:cNvPicPr>
          <p:nvPr/>
        </p:nvPicPr>
        <p:blipFill>
          <a:blip r:embed="rId2"/>
          <a:stretch>
            <a:fillRect/>
          </a:stretch>
        </p:blipFill>
        <p:spPr>
          <a:xfrm>
            <a:off x="4800600" y="4648200"/>
            <a:ext cx="4180416" cy="1672166"/>
          </a:xfrm>
          <a:prstGeom prst="rect">
            <a:avLst/>
          </a:prstGeom>
        </p:spPr>
      </p:pic>
    </p:spTree>
    <p:extLst>
      <p:ext uri="{BB962C8B-B14F-4D97-AF65-F5344CB8AC3E}">
        <p14:creationId xmlns:p14="http://schemas.microsoft.com/office/powerpoint/2010/main" val="984599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When to Use the Indirect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400" u="sng" dirty="0" smtClean="0"/>
              <a:t>Typical instances in which the indirect strategy works well</a:t>
            </a:r>
            <a:r>
              <a:rPr lang="en-US" dirty="0" smtClean="0"/>
              <a:t>:</a:t>
            </a:r>
          </a:p>
          <a:p>
            <a:pPr lvl="1"/>
            <a:endParaRPr lang="en-US" sz="800" dirty="0" smtClean="0"/>
          </a:p>
          <a:p>
            <a:pPr marL="937260" lvl="2" indent="-342900">
              <a:buFont typeface="+mj-lt"/>
              <a:buAutoNum type="arabicPeriod"/>
            </a:pPr>
            <a:r>
              <a:rPr lang="en-US" sz="1800" dirty="0" smtClean="0">
                <a:solidFill>
                  <a:srgbClr val="FF0000"/>
                </a:solidFill>
              </a:rPr>
              <a:t>When the bad news is personally upsetting (i.e.) layoff </a:t>
            </a:r>
          </a:p>
          <a:p>
            <a:pPr marL="937260" lvl="2" indent="-342900">
              <a:buFont typeface="+mj-lt"/>
              <a:buAutoNum type="arabicPeriod"/>
            </a:pPr>
            <a:r>
              <a:rPr lang="en-US" sz="1800" dirty="0" smtClean="0">
                <a:solidFill>
                  <a:srgbClr val="FF0000"/>
                </a:solidFill>
              </a:rPr>
              <a:t>When the bad news will provoke a hostile reaction; provides buffer.</a:t>
            </a:r>
          </a:p>
          <a:p>
            <a:pPr marL="937260" lvl="2" indent="-342900">
              <a:buFont typeface="+mj-lt"/>
              <a:buAutoNum type="arabicPeriod"/>
            </a:pPr>
            <a:r>
              <a:rPr lang="en-US" sz="1800" dirty="0" smtClean="0">
                <a:solidFill>
                  <a:srgbClr val="FF0000"/>
                </a:solidFill>
              </a:rPr>
              <a:t>When the bad news threatens customer relationship; offers explanation.</a:t>
            </a:r>
          </a:p>
          <a:p>
            <a:pPr marL="937260" lvl="2" indent="-342900">
              <a:buFont typeface="+mj-lt"/>
              <a:buAutoNum type="arabicPeriod"/>
            </a:pPr>
            <a:r>
              <a:rPr lang="en-US" sz="1800" dirty="0" smtClean="0">
                <a:solidFill>
                  <a:srgbClr val="FF0000"/>
                </a:solidFill>
              </a:rPr>
              <a:t>When the bad news is unexpected; revealed cautiously.</a:t>
            </a:r>
            <a:endParaRPr lang="en-US" sz="1800" dirty="0">
              <a:solidFill>
                <a:srgbClr val="FF0000"/>
              </a:solidFill>
            </a:endParaRPr>
          </a:p>
        </p:txBody>
      </p:sp>
      <p:pic>
        <p:nvPicPr>
          <p:cNvPr id="7" name="Picture 6"/>
          <p:cNvPicPr>
            <a:picLocks noChangeAspect="1"/>
          </p:cNvPicPr>
          <p:nvPr/>
        </p:nvPicPr>
        <p:blipFill>
          <a:blip r:embed="rId2"/>
          <a:stretch>
            <a:fillRect/>
          </a:stretch>
        </p:blipFill>
        <p:spPr>
          <a:xfrm>
            <a:off x="4800600" y="4648200"/>
            <a:ext cx="4180416" cy="1672166"/>
          </a:xfrm>
          <a:prstGeom prst="rect">
            <a:avLst/>
          </a:prstGeom>
        </p:spPr>
      </p:pic>
    </p:spTree>
    <p:extLst>
      <p:ext uri="{BB962C8B-B14F-4D97-AF65-F5344CB8AC3E}">
        <p14:creationId xmlns:p14="http://schemas.microsoft.com/office/powerpoint/2010/main" val="1183973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When to Use the Indirect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Whether to use the direct or indirect strategy depends largely on the situation, the reaction you expect from the audience, and your goals</a:t>
            </a:r>
            <a:r>
              <a:rPr lang="en-US" dirty="0" smtClean="0"/>
              <a:t>.  </a:t>
            </a:r>
          </a:p>
          <a:p>
            <a:endParaRPr lang="en-US" sz="800" dirty="0" smtClean="0"/>
          </a:p>
          <a:p>
            <a:pPr lvl="1"/>
            <a:r>
              <a:rPr lang="en-US" sz="2000" dirty="0" smtClean="0"/>
              <a:t>The direct method saves time and is preferred by some who consider it more professional and even more ethical than the indirect method.  </a:t>
            </a:r>
          </a:p>
          <a:p>
            <a:pPr lvl="1"/>
            <a:r>
              <a:rPr lang="en-US" sz="2000" dirty="0" smtClean="0"/>
              <a:t>Others think that revealing bad news slowly and indirectly shows insensitivity to the receiver.  </a:t>
            </a:r>
          </a:p>
          <a:p>
            <a:pPr lvl="1"/>
            <a:endParaRPr lang="en-US" sz="800" dirty="0" smtClean="0"/>
          </a:p>
          <a:p>
            <a:pPr lvl="2"/>
            <a:r>
              <a:rPr lang="en-US" sz="1800" dirty="0" smtClean="0">
                <a:solidFill>
                  <a:srgbClr val="FF0000"/>
                </a:solidFill>
              </a:rPr>
              <a:t>By preparing the receiver, you tend to soften the impact.  </a:t>
            </a:r>
          </a:p>
        </p:txBody>
      </p:sp>
      <p:pic>
        <p:nvPicPr>
          <p:cNvPr id="5" name="Picture 4"/>
          <p:cNvPicPr>
            <a:picLocks noChangeAspect="1"/>
          </p:cNvPicPr>
          <p:nvPr/>
        </p:nvPicPr>
        <p:blipFill>
          <a:blip r:embed="rId2"/>
          <a:stretch>
            <a:fillRect/>
          </a:stretch>
        </p:blipFill>
        <p:spPr>
          <a:xfrm>
            <a:off x="5212662" y="4800600"/>
            <a:ext cx="3931338" cy="2057400"/>
          </a:xfrm>
          <a:prstGeom prst="rect">
            <a:avLst/>
          </a:prstGeom>
        </p:spPr>
      </p:pic>
    </p:spTree>
    <p:extLst>
      <p:ext uri="{BB962C8B-B14F-4D97-AF65-F5344CB8AC3E}">
        <p14:creationId xmlns:p14="http://schemas.microsoft.com/office/powerpoint/2010/main" val="3377615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Composing Effective Negative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200" u="sng" dirty="0" smtClean="0"/>
              <a:t>Even though it may be impossible to make the receiver happy when delivering negative news, you can reduce bad feelings and resentment by structuring your message sensitively</a:t>
            </a:r>
            <a:r>
              <a:rPr lang="en-US" dirty="0" smtClean="0"/>
              <a:t>.  </a:t>
            </a:r>
          </a:p>
          <a:p>
            <a:endParaRPr lang="en-US" sz="800" dirty="0" smtClean="0"/>
          </a:p>
          <a:p>
            <a:pPr lvl="1"/>
            <a:r>
              <a:rPr lang="en-US" dirty="0" smtClean="0"/>
              <a:t>Most negative messages contain some or all of these parts: buffer, reasons, bad news, and closing.  </a:t>
            </a:r>
          </a:p>
          <a:p>
            <a:pPr lvl="1"/>
            <a:endParaRPr lang="en-US" sz="800" dirty="0" smtClean="0"/>
          </a:p>
          <a:p>
            <a:pPr lvl="2"/>
            <a:r>
              <a:rPr lang="en-US" dirty="0" smtClean="0">
                <a:solidFill>
                  <a:srgbClr val="FF0000"/>
                </a:solidFill>
              </a:rPr>
              <a:t>This section also discusses apologies and how to convey empathy in delivering bad news.</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537200" y="4419600"/>
            <a:ext cx="3378200" cy="1900238"/>
          </a:xfrm>
          <a:prstGeom prst="rect">
            <a:avLst/>
          </a:prstGeom>
        </p:spPr>
      </p:pic>
    </p:spTree>
    <p:extLst>
      <p:ext uri="{BB962C8B-B14F-4D97-AF65-F5344CB8AC3E}">
        <p14:creationId xmlns:p14="http://schemas.microsoft.com/office/powerpoint/2010/main" val="1587400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Opening Indirect Messages with a Buffer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A buffer is a device to reduce shock or pain</a:t>
            </a:r>
            <a:r>
              <a:rPr lang="en-US" dirty="0" smtClean="0"/>
              <a:t>.  </a:t>
            </a:r>
          </a:p>
          <a:p>
            <a:endParaRPr lang="en-US" sz="800" dirty="0" smtClean="0"/>
          </a:p>
          <a:p>
            <a:pPr lvl="1"/>
            <a:r>
              <a:rPr lang="en-US" sz="2000" dirty="0" smtClean="0"/>
              <a:t>To buffer the pain of bad news, begin with a neutral but meaningful statement that makes the reader continue reading.  </a:t>
            </a:r>
          </a:p>
          <a:p>
            <a:pPr lvl="1"/>
            <a:r>
              <a:rPr lang="en-US" sz="2000" dirty="0" smtClean="0"/>
              <a:t>The buffer should be relevant and concise and provide a natural transition to the explanation that follows.  </a:t>
            </a:r>
          </a:p>
          <a:p>
            <a:pPr lvl="1"/>
            <a:r>
              <a:rPr lang="en-US" sz="2000" dirty="0" smtClean="0"/>
              <a:t>The individual situation, of course, will help determine what you should put in the buffer.  </a:t>
            </a:r>
          </a:p>
          <a:p>
            <a:pPr lvl="1"/>
            <a:endParaRPr lang="en-US" sz="800" dirty="0" smtClean="0"/>
          </a:p>
          <a:p>
            <a:pPr lvl="2"/>
            <a:r>
              <a:rPr lang="en-US" sz="1800" dirty="0" smtClean="0">
                <a:solidFill>
                  <a:srgbClr val="FF0000"/>
                </a:solidFill>
              </a:rPr>
              <a:t>Avoid trite buffers such as “Thank you for your letter.”</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3789356" y="4876800"/>
            <a:ext cx="5049082" cy="1344465"/>
          </a:xfrm>
          <a:prstGeom prst="rect">
            <a:avLst/>
          </a:prstGeom>
        </p:spPr>
      </p:pic>
    </p:spTree>
    <p:extLst>
      <p:ext uri="{BB962C8B-B14F-4D97-AF65-F5344CB8AC3E}">
        <p14:creationId xmlns:p14="http://schemas.microsoft.com/office/powerpoint/2010/main" val="2282200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Opening Indirect Messages with a Buffer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Not all business communication authors agree that buffers increase the effectiveness of negative messages. However, in many cultures softening bad news is appreciated</a:t>
            </a:r>
            <a:r>
              <a:rPr lang="en-US" dirty="0" smtClean="0"/>
              <a:t>.</a:t>
            </a:r>
          </a:p>
          <a:p>
            <a:endParaRPr lang="en-US" sz="800" dirty="0" smtClean="0"/>
          </a:p>
          <a:p>
            <a:pPr lvl="1"/>
            <a:r>
              <a:rPr lang="en-US" dirty="0" smtClean="0"/>
              <a:t>The following are buffer possibilities:</a:t>
            </a:r>
          </a:p>
          <a:p>
            <a:pPr lvl="1"/>
            <a:endParaRPr lang="en-US" sz="800" dirty="0" smtClean="0"/>
          </a:p>
          <a:p>
            <a:pPr marL="1051560" lvl="2" indent="-457200">
              <a:buFont typeface="+mj-lt"/>
              <a:buAutoNum type="arabicPeriod"/>
            </a:pPr>
            <a:r>
              <a:rPr lang="en-US" dirty="0" smtClean="0">
                <a:solidFill>
                  <a:srgbClr val="FF0000"/>
                </a:solidFill>
              </a:rPr>
              <a:t>Best News</a:t>
            </a:r>
          </a:p>
          <a:p>
            <a:pPr marL="1051560" lvl="2" indent="-457200">
              <a:buFont typeface="+mj-lt"/>
              <a:buAutoNum type="arabicPeriod"/>
            </a:pPr>
            <a:r>
              <a:rPr lang="en-US" dirty="0" smtClean="0">
                <a:solidFill>
                  <a:srgbClr val="FF0000"/>
                </a:solidFill>
              </a:rPr>
              <a:t>Compliment</a:t>
            </a:r>
          </a:p>
          <a:p>
            <a:pPr marL="1051560" lvl="2" indent="-457200">
              <a:buFont typeface="+mj-lt"/>
              <a:buAutoNum type="arabicPeriod"/>
            </a:pPr>
            <a:r>
              <a:rPr lang="en-US" dirty="0" smtClean="0">
                <a:solidFill>
                  <a:srgbClr val="FF0000"/>
                </a:solidFill>
              </a:rPr>
              <a:t>Appreciation</a:t>
            </a:r>
          </a:p>
          <a:p>
            <a:pPr marL="1051560" lvl="2" indent="-457200">
              <a:buFont typeface="+mj-lt"/>
              <a:buAutoNum type="arabicPeriod"/>
            </a:pPr>
            <a:r>
              <a:rPr lang="en-US" dirty="0" smtClean="0">
                <a:solidFill>
                  <a:srgbClr val="FF0000"/>
                </a:solidFill>
              </a:rPr>
              <a:t>Agreement</a:t>
            </a:r>
          </a:p>
          <a:p>
            <a:pPr marL="1051560" lvl="2" indent="-457200">
              <a:buFont typeface="+mj-lt"/>
              <a:buAutoNum type="arabicPeriod"/>
            </a:pPr>
            <a:r>
              <a:rPr lang="en-US" dirty="0" smtClean="0">
                <a:solidFill>
                  <a:srgbClr val="FF0000"/>
                </a:solidFill>
              </a:rPr>
              <a:t>Facts</a:t>
            </a:r>
          </a:p>
          <a:p>
            <a:pPr marL="1051560" lvl="2" indent="-457200">
              <a:buFont typeface="+mj-lt"/>
              <a:buAutoNum type="arabicPeriod"/>
            </a:pPr>
            <a:r>
              <a:rPr lang="en-US" dirty="0" smtClean="0">
                <a:solidFill>
                  <a:srgbClr val="FF0000"/>
                </a:solidFill>
              </a:rPr>
              <a:t>Understanding</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029200" y="4263033"/>
            <a:ext cx="3886200" cy="1996231"/>
          </a:xfrm>
          <a:prstGeom prst="rect">
            <a:avLst/>
          </a:prstGeom>
        </p:spPr>
      </p:pic>
    </p:spTree>
    <p:extLst>
      <p:ext uri="{BB962C8B-B14F-4D97-AF65-F5344CB8AC3E}">
        <p14:creationId xmlns:p14="http://schemas.microsoft.com/office/powerpoint/2010/main" val="251622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Phase 3: Editing, Proofreading, and Evaluating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Phase 3, revising, involves putting the final touches on your message.  </a:t>
            </a:r>
          </a:p>
          <a:p>
            <a:endParaRPr lang="en-US" sz="800" u="sng" dirty="0"/>
          </a:p>
          <a:p>
            <a:pPr lvl="1"/>
            <a:r>
              <a:rPr lang="en-US" dirty="0" smtClean="0"/>
              <a:t>Careful and caring writers ask themselves the following:</a:t>
            </a:r>
          </a:p>
          <a:p>
            <a:endParaRPr lang="en-US" sz="800" dirty="0" smtClean="0"/>
          </a:p>
          <a:p>
            <a:pPr marL="1051560" lvl="2" indent="-457200">
              <a:buFont typeface="+mj-lt"/>
              <a:buAutoNum type="arabicPeriod"/>
            </a:pPr>
            <a:r>
              <a:rPr lang="en-US" dirty="0" smtClean="0">
                <a:solidFill>
                  <a:srgbClr val="FF0000"/>
                </a:solidFill>
              </a:rPr>
              <a:t>Is the message clear?</a:t>
            </a:r>
          </a:p>
          <a:p>
            <a:pPr marL="1051560" lvl="2" indent="-457200">
              <a:buFont typeface="+mj-lt"/>
              <a:buAutoNum type="arabicPeriod"/>
            </a:pPr>
            <a:r>
              <a:rPr lang="en-US" dirty="0" smtClean="0">
                <a:solidFill>
                  <a:srgbClr val="FF0000"/>
                </a:solidFill>
              </a:rPr>
              <a:t>Is the message correct?</a:t>
            </a:r>
          </a:p>
          <a:p>
            <a:pPr marL="1051560" lvl="2" indent="-457200">
              <a:buFont typeface="+mj-lt"/>
              <a:buAutoNum type="arabicPeriod"/>
            </a:pPr>
            <a:r>
              <a:rPr lang="en-US" dirty="0" smtClean="0">
                <a:solidFill>
                  <a:srgbClr val="FF0000"/>
                </a:solidFill>
              </a:rPr>
              <a:t>Did you plan for feedback?</a:t>
            </a:r>
          </a:p>
          <a:p>
            <a:pPr marL="1051560" lvl="2" indent="-457200">
              <a:buFont typeface="+mj-lt"/>
              <a:buAutoNum type="arabicPeriod"/>
            </a:pPr>
            <a:r>
              <a:rPr lang="en-US" dirty="0" smtClean="0">
                <a:solidFill>
                  <a:srgbClr val="FF0000"/>
                </a:solidFill>
              </a:rPr>
              <a:t>Will this message achieve its purpose?</a:t>
            </a:r>
            <a:endParaRPr lang="en-US" dirty="0">
              <a:solidFill>
                <a:srgbClr val="FF0000"/>
              </a:solidFill>
            </a:endParaRPr>
          </a:p>
        </p:txBody>
      </p:sp>
      <p:pic>
        <p:nvPicPr>
          <p:cNvPr id="5" name="Picture 4"/>
          <p:cNvPicPr>
            <a:picLocks noChangeAspect="1"/>
          </p:cNvPicPr>
          <p:nvPr/>
        </p:nvPicPr>
        <p:blipFill>
          <a:blip r:embed="rId2" cstate="print"/>
          <a:stretch>
            <a:fillRect/>
          </a:stretch>
        </p:blipFill>
        <p:spPr>
          <a:xfrm>
            <a:off x="6477000" y="3810590"/>
            <a:ext cx="2428875" cy="2432009"/>
          </a:xfrm>
          <a:prstGeom prst="rect">
            <a:avLst/>
          </a:prstGeom>
        </p:spPr>
      </p:pic>
    </p:spTree>
    <p:extLst>
      <p:ext uri="{BB962C8B-B14F-4D97-AF65-F5344CB8AC3E}">
        <p14:creationId xmlns:p14="http://schemas.microsoft.com/office/powerpoint/2010/main" val="17078029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Opening Indirect Messages with a Buffer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fontScale="77500" lnSpcReduction="20000"/>
          </a:bodyPr>
          <a:lstStyle/>
          <a:p>
            <a:pPr marL="514350" indent="-514350">
              <a:buFont typeface="+mj-lt"/>
              <a:buAutoNum type="arabicPeriod"/>
            </a:pPr>
            <a:r>
              <a:rPr lang="en-US" u="sng" dirty="0" smtClean="0"/>
              <a:t>Best News</a:t>
            </a:r>
          </a:p>
          <a:p>
            <a:pPr lvl="1"/>
            <a:r>
              <a:rPr lang="en-US" dirty="0" smtClean="0">
                <a:solidFill>
                  <a:srgbClr val="FF0000"/>
                </a:solidFill>
              </a:rPr>
              <a:t>Start with the part of the message that represents the best news.</a:t>
            </a:r>
          </a:p>
          <a:p>
            <a:pPr marL="514350" indent="-514350">
              <a:buFont typeface="+mj-lt"/>
              <a:buAutoNum type="arabicPeriod"/>
            </a:pPr>
            <a:r>
              <a:rPr lang="en-US" u="sng" dirty="0" smtClean="0"/>
              <a:t>Compliment</a:t>
            </a:r>
          </a:p>
          <a:p>
            <a:pPr lvl="1"/>
            <a:r>
              <a:rPr lang="en-US" dirty="0" smtClean="0">
                <a:solidFill>
                  <a:srgbClr val="FF0000"/>
                </a:solidFill>
              </a:rPr>
              <a:t>Praise the receiver’s accomplishments, organization, or efforts, but do so with honesty and sincerity.</a:t>
            </a:r>
          </a:p>
          <a:p>
            <a:pPr marL="514350" indent="-514350">
              <a:buFont typeface="+mj-lt"/>
              <a:buAutoNum type="arabicPeriod"/>
            </a:pPr>
            <a:r>
              <a:rPr lang="en-US" u="sng" dirty="0" smtClean="0"/>
              <a:t>Appreciation</a:t>
            </a:r>
          </a:p>
          <a:p>
            <a:pPr lvl="1"/>
            <a:r>
              <a:rPr lang="en-US" dirty="0" smtClean="0">
                <a:solidFill>
                  <a:srgbClr val="FF0000"/>
                </a:solidFill>
              </a:rPr>
              <a:t>Convey thanks for doing business, for sending something, for showing confidence in your organization, for expressing feelings, or simply for providing feedback.</a:t>
            </a:r>
          </a:p>
          <a:p>
            <a:pPr marL="514350" indent="-514350">
              <a:buFont typeface="+mj-lt"/>
              <a:buAutoNum type="arabicPeriod"/>
            </a:pPr>
            <a:r>
              <a:rPr lang="en-US" u="sng" dirty="0" smtClean="0"/>
              <a:t>Agreement</a:t>
            </a:r>
          </a:p>
          <a:p>
            <a:pPr lvl="1"/>
            <a:r>
              <a:rPr lang="en-US" dirty="0" smtClean="0">
                <a:solidFill>
                  <a:srgbClr val="FF0000"/>
                </a:solidFill>
              </a:rPr>
              <a:t>Make a relevant statement with which both reader and receiver can agree. </a:t>
            </a:r>
          </a:p>
          <a:p>
            <a:pPr marL="514350" indent="-514350">
              <a:buFont typeface="+mj-lt"/>
              <a:buAutoNum type="arabicPeriod"/>
            </a:pPr>
            <a:r>
              <a:rPr lang="en-US" u="sng" dirty="0" smtClean="0"/>
              <a:t>Facts</a:t>
            </a:r>
          </a:p>
          <a:p>
            <a:pPr lvl="1"/>
            <a:r>
              <a:rPr lang="en-US" dirty="0" smtClean="0">
                <a:solidFill>
                  <a:srgbClr val="FF0000"/>
                </a:solidFill>
              </a:rPr>
              <a:t>Provide objective information that introduces the bad news.  </a:t>
            </a:r>
          </a:p>
          <a:p>
            <a:pPr marL="514350" indent="-514350">
              <a:buFont typeface="+mj-lt"/>
              <a:buAutoNum type="arabicPeriod"/>
            </a:pPr>
            <a:r>
              <a:rPr lang="en-US" u="sng" dirty="0" smtClean="0"/>
              <a:t>Understanding</a:t>
            </a:r>
          </a:p>
          <a:p>
            <a:pPr lvl="1"/>
            <a:r>
              <a:rPr lang="en-US" dirty="0" smtClean="0">
                <a:solidFill>
                  <a:srgbClr val="FF0000"/>
                </a:solidFill>
              </a:rPr>
              <a:t>Show that you care about the reader.  </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6019800" y="4914900"/>
            <a:ext cx="2895600" cy="1447800"/>
          </a:xfrm>
          <a:prstGeom prst="rect">
            <a:avLst/>
          </a:prstGeom>
        </p:spPr>
      </p:pic>
    </p:spTree>
    <p:extLst>
      <p:ext uri="{BB962C8B-B14F-4D97-AF65-F5344CB8AC3E}">
        <p14:creationId xmlns:p14="http://schemas.microsoft.com/office/powerpoint/2010/main" val="1041316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Apologizing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Apologies are often part of negative-news messages</a:t>
            </a:r>
            <a:r>
              <a:rPr lang="en-US" dirty="0" smtClean="0"/>
              <a:t>.  </a:t>
            </a:r>
          </a:p>
          <a:p>
            <a:endParaRPr lang="en-US" sz="800" dirty="0"/>
          </a:p>
          <a:p>
            <a:pPr lvl="1"/>
            <a:r>
              <a:rPr lang="en-US" dirty="0" smtClean="0"/>
              <a:t>An apology is defined as an “admission of blameworthiness and regret for an undesirable event.”  </a:t>
            </a:r>
          </a:p>
          <a:p>
            <a:pPr lvl="1"/>
            <a:endParaRPr lang="en-US" sz="800" dirty="0"/>
          </a:p>
          <a:p>
            <a:pPr lvl="2"/>
            <a:r>
              <a:rPr lang="en-US" dirty="0" smtClean="0">
                <a:solidFill>
                  <a:srgbClr val="FF0000"/>
                </a:solidFill>
              </a:rPr>
              <a:t>Apologies to customers are especially important if you or your company erred.  They cost nothing, and they go a long way in soothing hard feelings.</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4953000" y="4216654"/>
            <a:ext cx="3962400" cy="2073656"/>
          </a:xfrm>
          <a:prstGeom prst="rect">
            <a:avLst/>
          </a:prstGeom>
        </p:spPr>
      </p:pic>
    </p:spTree>
    <p:extLst>
      <p:ext uri="{BB962C8B-B14F-4D97-AF65-F5344CB8AC3E}">
        <p14:creationId xmlns:p14="http://schemas.microsoft.com/office/powerpoint/2010/main" val="2614383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Apologizing – The Five 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200" u="sng" dirty="0" smtClean="0"/>
              <a:t>Professional writer John Kador recommends what he calls the Five Rs model for effective apologies in business messages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Recognition</a:t>
            </a:r>
          </a:p>
          <a:p>
            <a:pPr marL="731520" lvl="1" indent="-457200">
              <a:buFont typeface="+mj-lt"/>
              <a:buAutoNum type="arabicPeriod"/>
            </a:pPr>
            <a:r>
              <a:rPr lang="en-US" sz="2000" dirty="0" smtClean="0">
                <a:solidFill>
                  <a:srgbClr val="FF0000"/>
                </a:solidFill>
              </a:rPr>
              <a:t>Responsibility</a:t>
            </a:r>
          </a:p>
          <a:p>
            <a:pPr marL="731520" lvl="1" indent="-457200">
              <a:buFont typeface="+mj-lt"/>
              <a:buAutoNum type="arabicPeriod"/>
            </a:pPr>
            <a:r>
              <a:rPr lang="en-US" sz="2000" dirty="0" smtClean="0">
                <a:solidFill>
                  <a:srgbClr val="FF0000"/>
                </a:solidFill>
              </a:rPr>
              <a:t>Restitution</a:t>
            </a:r>
          </a:p>
          <a:p>
            <a:pPr marL="731520" lvl="1" indent="-457200">
              <a:buFont typeface="+mj-lt"/>
              <a:buAutoNum type="arabicPeriod"/>
            </a:pPr>
            <a:r>
              <a:rPr lang="en-US" sz="2000" dirty="0" smtClean="0">
                <a:solidFill>
                  <a:srgbClr val="FF0000"/>
                </a:solidFill>
              </a:rPr>
              <a:t>Remorse</a:t>
            </a:r>
          </a:p>
          <a:p>
            <a:pPr marL="731520" lvl="1" indent="-457200">
              <a:buFont typeface="+mj-lt"/>
              <a:buAutoNum type="arabicPeriod"/>
            </a:pPr>
            <a:r>
              <a:rPr lang="en-US" sz="2000" dirty="0" smtClean="0">
                <a:solidFill>
                  <a:srgbClr val="FF0000"/>
                </a:solidFill>
              </a:rPr>
              <a:t>Repeating</a:t>
            </a:r>
          </a:p>
          <a:p>
            <a:pPr lvl="1"/>
            <a:endParaRPr lang="en-US" dirty="0"/>
          </a:p>
        </p:txBody>
      </p:sp>
      <p:pic>
        <p:nvPicPr>
          <p:cNvPr id="5" name="Picture 4"/>
          <p:cNvPicPr>
            <a:picLocks noChangeAspect="1"/>
          </p:cNvPicPr>
          <p:nvPr/>
        </p:nvPicPr>
        <p:blipFill>
          <a:blip r:embed="rId2"/>
          <a:stretch>
            <a:fillRect/>
          </a:stretch>
        </p:blipFill>
        <p:spPr>
          <a:xfrm>
            <a:off x="3862684" y="3657600"/>
            <a:ext cx="4947221" cy="2593368"/>
          </a:xfrm>
          <a:prstGeom prst="rect">
            <a:avLst/>
          </a:prstGeom>
        </p:spPr>
      </p:pic>
    </p:spTree>
    <p:extLst>
      <p:ext uri="{BB962C8B-B14F-4D97-AF65-F5344CB8AC3E}">
        <p14:creationId xmlns:p14="http://schemas.microsoft.com/office/powerpoint/2010/main" val="19568383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Showing Empathy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of the hardest things to do in negative messages is to convey sympathy and empathy.  Empathy is the ability to understand and enter into the feelings of another</a:t>
            </a:r>
            <a:r>
              <a:rPr lang="en-US" dirty="0" smtClean="0"/>
              <a:t>.  </a:t>
            </a:r>
          </a:p>
          <a:p>
            <a:endParaRPr lang="en-US" sz="900" dirty="0"/>
          </a:p>
          <a:p>
            <a:pPr lvl="1"/>
            <a:r>
              <a:rPr lang="en-US" sz="2000" dirty="0" smtClean="0">
                <a:solidFill>
                  <a:schemeClr val="tx1"/>
                </a:solidFill>
              </a:rPr>
              <a:t>Researchers insist that businesses “must demonstrate empathy across three channels: (1) internally to their own employees, (2) externally to their customers, and (3) to the public via social media.”  </a:t>
            </a:r>
          </a:p>
          <a:p>
            <a:pPr lvl="1"/>
            <a:endParaRPr lang="en-US" sz="800" dirty="0">
              <a:solidFill>
                <a:srgbClr val="FF0000"/>
              </a:solidFill>
            </a:endParaRPr>
          </a:p>
          <a:p>
            <a:pPr lvl="2"/>
            <a:r>
              <a:rPr lang="en-US" sz="1800" dirty="0" smtClean="0">
                <a:solidFill>
                  <a:srgbClr val="FF0000"/>
                </a:solidFill>
              </a:rPr>
              <a:t>Some companies may fear appearing weak and vulnerable, but authentic dialogue is expected in today’s transparent social media environment.</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702494" y="4800601"/>
            <a:ext cx="3437273" cy="2057400"/>
          </a:xfrm>
          <a:prstGeom prst="rect">
            <a:avLst/>
          </a:prstGeom>
        </p:spPr>
      </p:pic>
    </p:spTree>
    <p:extLst>
      <p:ext uri="{BB962C8B-B14F-4D97-AF65-F5344CB8AC3E}">
        <p14:creationId xmlns:p14="http://schemas.microsoft.com/office/powerpoint/2010/main" val="8435268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Presenting the Reasons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200" u="sng" dirty="0" smtClean="0"/>
              <a:t>Providing an explanation reduces feelings of ill will and improves the chances that readers will accept the bad news</a:t>
            </a:r>
            <a:r>
              <a:rPr lang="en-US" dirty="0" smtClean="0"/>
              <a:t>.  </a:t>
            </a:r>
          </a:p>
          <a:p>
            <a:endParaRPr lang="en-US" sz="800" dirty="0"/>
          </a:p>
          <a:p>
            <a:pPr lvl="1"/>
            <a:r>
              <a:rPr lang="en-US" dirty="0" smtClean="0"/>
              <a:t>Without sound reasons for denying a request, refusing a claim, or revealing other bad news, a message will fail, no matter how cleverly it is organized or written.  </a:t>
            </a:r>
          </a:p>
          <a:p>
            <a:pPr lvl="1"/>
            <a:endParaRPr lang="en-US" sz="800" dirty="0"/>
          </a:p>
          <a:p>
            <a:pPr marL="937260" lvl="2" indent="-342900">
              <a:buFont typeface="+mj-lt"/>
              <a:buAutoNum type="arabicPeriod"/>
            </a:pPr>
            <a:r>
              <a:rPr lang="en-US" sz="1800" dirty="0" smtClean="0">
                <a:solidFill>
                  <a:srgbClr val="FF0000"/>
                </a:solidFill>
              </a:rPr>
              <a:t>In the indirect strategy, the reasons appear before the bad news.  </a:t>
            </a:r>
          </a:p>
          <a:p>
            <a:pPr marL="937260" lvl="2" indent="-342900">
              <a:buFont typeface="+mj-lt"/>
              <a:buAutoNum type="arabicPeriod"/>
            </a:pPr>
            <a:r>
              <a:rPr lang="en-US" sz="1800" dirty="0" smtClean="0">
                <a:solidFill>
                  <a:srgbClr val="FF0000"/>
                </a:solidFill>
              </a:rPr>
              <a:t>In the direct strategy, the reasons appear immediately after bad news.</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6324600" y="4495800"/>
            <a:ext cx="2594117" cy="1812639"/>
          </a:xfrm>
          <a:prstGeom prst="rect">
            <a:avLst/>
          </a:prstGeom>
        </p:spPr>
      </p:pic>
    </p:spTree>
    <p:extLst>
      <p:ext uri="{BB962C8B-B14F-4D97-AF65-F5344CB8AC3E}">
        <p14:creationId xmlns:p14="http://schemas.microsoft.com/office/powerpoint/2010/main" val="3128800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Cushioning the Bad News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Although you can’t prevent the disappointment that bad news brings, you can reduce the pain somewhat by breaking the news sensitively</a:t>
            </a:r>
            <a:r>
              <a:rPr lang="en-US" dirty="0" smtClean="0"/>
              <a:t>.  </a:t>
            </a:r>
          </a:p>
          <a:p>
            <a:endParaRPr lang="en-US" sz="800" dirty="0"/>
          </a:p>
          <a:p>
            <a:pPr lvl="1"/>
            <a:r>
              <a:rPr lang="en-US" dirty="0" smtClean="0"/>
              <a:t>Be especially considerate when the reader will suffer personally from the bad news.  </a:t>
            </a:r>
          </a:p>
          <a:p>
            <a:pPr lvl="1"/>
            <a:endParaRPr lang="en-US" sz="800" dirty="0"/>
          </a:p>
          <a:p>
            <a:pPr lvl="2"/>
            <a:r>
              <a:rPr lang="en-US" dirty="0" smtClean="0">
                <a:solidFill>
                  <a:srgbClr val="FF0000"/>
                </a:solidFill>
              </a:rPr>
              <a:t>A number of thoughtful techniques can cushion the blow.</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410200" y="4335907"/>
            <a:ext cx="3505200" cy="1922018"/>
          </a:xfrm>
          <a:prstGeom prst="rect">
            <a:avLst/>
          </a:prstGeom>
        </p:spPr>
      </p:pic>
    </p:spTree>
    <p:extLst>
      <p:ext uri="{BB962C8B-B14F-4D97-AF65-F5344CB8AC3E}">
        <p14:creationId xmlns:p14="http://schemas.microsoft.com/office/powerpoint/2010/main" val="1591782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Cushioning the Bad News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1. Positioning the Bad News Strategically</a:t>
            </a:r>
          </a:p>
          <a:p>
            <a:endParaRPr lang="en-US" sz="800" dirty="0" smtClean="0"/>
          </a:p>
          <a:p>
            <a:pPr lvl="1"/>
            <a:r>
              <a:rPr lang="en-US" sz="2000" dirty="0" smtClean="0"/>
              <a:t>Instead of spotlighting it, sandwich bad news between sentences, perhaps among your reasons.  Don’t let the refusal begin or end a paragraph; the reader’s eye will linger on these high-visibility spots.  </a:t>
            </a:r>
          </a:p>
          <a:p>
            <a:pPr lvl="1"/>
            <a:endParaRPr lang="en-US" sz="800" dirty="0"/>
          </a:p>
          <a:p>
            <a:pPr lvl="2"/>
            <a:r>
              <a:rPr lang="en-US" sz="1800" dirty="0" smtClean="0">
                <a:solidFill>
                  <a:srgbClr val="FF0000"/>
                </a:solidFill>
              </a:rPr>
              <a:t>Another technique that reduces shock is putting a painful idea in an subordinate clause.  Subordinate clauses often begin with words such as “although,” “as,” “because,” “if,” and “since” (i.e. Although another candidate was hired, we appreciate your interest.)</a:t>
            </a:r>
            <a:endParaRPr lang="en-US" sz="1800" dirty="0">
              <a:solidFill>
                <a:srgbClr val="FF0000"/>
              </a:solidFill>
            </a:endParaRPr>
          </a:p>
        </p:txBody>
      </p:sp>
      <p:pic>
        <p:nvPicPr>
          <p:cNvPr id="6" name="Picture 5"/>
          <p:cNvPicPr>
            <a:picLocks noChangeAspect="1"/>
          </p:cNvPicPr>
          <p:nvPr/>
        </p:nvPicPr>
        <p:blipFill>
          <a:blip r:embed="rId2"/>
          <a:stretch>
            <a:fillRect/>
          </a:stretch>
        </p:blipFill>
        <p:spPr>
          <a:xfrm>
            <a:off x="6400800" y="4343400"/>
            <a:ext cx="2381250" cy="1924050"/>
          </a:xfrm>
          <a:prstGeom prst="rect">
            <a:avLst/>
          </a:prstGeom>
        </p:spPr>
      </p:pic>
    </p:spTree>
    <p:extLst>
      <p:ext uri="{BB962C8B-B14F-4D97-AF65-F5344CB8AC3E}">
        <p14:creationId xmlns:p14="http://schemas.microsoft.com/office/powerpoint/2010/main" val="10766407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Cushioning the Bad News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400" u="sng" dirty="0" smtClean="0"/>
              <a:t>2. Using the Passive Voice</a:t>
            </a:r>
          </a:p>
          <a:p>
            <a:endParaRPr lang="en-US" sz="800" dirty="0" smtClean="0"/>
          </a:p>
          <a:p>
            <a:pPr lvl="1"/>
            <a:r>
              <a:rPr lang="en-US" sz="2000" dirty="0" smtClean="0"/>
              <a:t>Passive-voice verbs enable you to depersonalize an action.  </a:t>
            </a:r>
          </a:p>
          <a:p>
            <a:pPr lvl="1"/>
            <a:r>
              <a:rPr lang="en-US" sz="2000" dirty="0" smtClean="0"/>
              <a:t>Whereas the active voice focuses attention on a person (We don’t give refunds), the passive voice highlights the action (Cash refunds are not given because…).  </a:t>
            </a:r>
          </a:p>
          <a:p>
            <a:pPr lvl="1"/>
            <a:endParaRPr lang="en-US" sz="800" dirty="0" smtClean="0"/>
          </a:p>
          <a:p>
            <a:pPr lvl="2"/>
            <a:r>
              <a:rPr lang="en-US" sz="1800" dirty="0" smtClean="0">
                <a:solidFill>
                  <a:srgbClr val="FF0000"/>
                </a:solidFill>
              </a:rPr>
              <a:t>Use the passive voice for the bad news.  </a:t>
            </a:r>
          </a:p>
        </p:txBody>
      </p:sp>
      <p:pic>
        <p:nvPicPr>
          <p:cNvPr id="5" name="Picture 4"/>
          <p:cNvPicPr>
            <a:picLocks noChangeAspect="1"/>
          </p:cNvPicPr>
          <p:nvPr/>
        </p:nvPicPr>
        <p:blipFill>
          <a:blip r:embed="rId2"/>
          <a:stretch>
            <a:fillRect/>
          </a:stretch>
        </p:blipFill>
        <p:spPr>
          <a:xfrm>
            <a:off x="5562600" y="4648200"/>
            <a:ext cx="3390900" cy="1695450"/>
          </a:xfrm>
          <a:prstGeom prst="rect">
            <a:avLst/>
          </a:prstGeom>
        </p:spPr>
      </p:pic>
    </p:spTree>
    <p:extLst>
      <p:ext uri="{BB962C8B-B14F-4D97-AF65-F5344CB8AC3E}">
        <p14:creationId xmlns:p14="http://schemas.microsoft.com/office/powerpoint/2010/main" val="22083448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Cushioning the Bad News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3. Highlighting the Positive</a:t>
            </a:r>
          </a:p>
          <a:p>
            <a:endParaRPr lang="en-US" sz="800" dirty="0" smtClean="0"/>
          </a:p>
          <a:p>
            <a:pPr lvl="1"/>
            <a:r>
              <a:rPr lang="en-US" dirty="0" smtClean="0"/>
              <a:t>Messages are far more effective when you describe what you can do instead of what you can’t do.  </a:t>
            </a:r>
          </a:p>
          <a:p>
            <a:pPr lvl="1"/>
            <a:endParaRPr lang="en-US" sz="800" dirty="0"/>
          </a:p>
          <a:p>
            <a:pPr lvl="2"/>
            <a:r>
              <a:rPr lang="en-US" dirty="0" smtClean="0">
                <a:solidFill>
                  <a:srgbClr val="FF0000"/>
                </a:solidFill>
              </a:rPr>
              <a:t>Rather than “We will no longer allow credit card purchases,”        try a more positive appeal: “We are now selling gasoline at discount cash prices.”</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1483424" y="4495800"/>
            <a:ext cx="6213728" cy="1726838"/>
          </a:xfrm>
          <a:prstGeom prst="rect">
            <a:avLst/>
          </a:prstGeom>
        </p:spPr>
      </p:pic>
    </p:spTree>
    <p:extLst>
      <p:ext uri="{BB962C8B-B14F-4D97-AF65-F5344CB8AC3E}">
        <p14:creationId xmlns:p14="http://schemas.microsoft.com/office/powerpoint/2010/main" val="3128241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Cushioning the Bad News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400" u="sng" dirty="0" smtClean="0"/>
              <a:t>4. Implying the Refusal</a:t>
            </a:r>
          </a:p>
          <a:p>
            <a:endParaRPr lang="en-US" sz="800" dirty="0" smtClean="0"/>
          </a:p>
          <a:p>
            <a:pPr lvl="1"/>
            <a:r>
              <a:rPr lang="en-US" sz="2000" dirty="0" smtClean="0"/>
              <a:t>It is sometimes possible to avoid a direct statement of refusal. Often, your reasons and explanations leave no doubt that a request has been denied. Explicit refusals may be unnecessary and at times cruel.</a:t>
            </a:r>
          </a:p>
          <a:p>
            <a:pPr lvl="1"/>
            <a:r>
              <a:rPr lang="en-US" sz="1800" dirty="0" smtClean="0">
                <a:solidFill>
                  <a:srgbClr val="0070C0"/>
                </a:solidFill>
              </a:rPr>
              <a:t>In this refusal to contribute to a charity, for example, the writer never actually says “no;” “Because we will soon be moving into new offices, all our funds are earmarked for relocation costs.  We hope that next year we will be able to support your worthwhile charity.”  </a:t>
            </a:r>
          </a:p>
          <a:p>
            <a:pPr lvl="1"/>
            <a:endParaRPr lang="en-US" sz="900" dirty="0" smtClean="0"/>
          </a:p>
          <a:p>
            <a:pPr lvl="2"/>
            <a:r>
              <a:rPr lang="en-US" sz="1800" dirty="0" smtClean="0">
                <a:solidFill>
                  <a:srgbClr val="FF0000"/>
                </a:solidFill>
              </a:rPr>
              <a:t>The danger of an implied refusal, of course, is that it is so subtle that the reader misses it.  Be certain that you make the bad news clear, thus preventing the need for further correspondence.</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6477000" y="5077772"/>
            <a:ext cx="2401287" cy="1237304"/>
          </a:xfrm>
          <a:prstGeom prst="rect">
            <a:avLst/>
          </a:prstGeom>
        </p:spPr>
      </p:pic>
    </p:spTree>
    <p:extLst>
      <p:ext uri="{BB962C8B-B14F-4D97-AF65-F5344CB8AC3E}">
        <p14:creationId xmlns:p14="http://schemas.microsoft.com/office/powerpoint/2010/main" val="222751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Writing Requests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you write messages that request information or action and you think your request will be received positively, start with the main idea</a:t>
            </a:r>
            <a:r>
              <a:rPr lang="en-US" dirty="0" smtClean="0"/>
              <a:t>.  </a:t>
            </a:r>
          </a:p>
          <a:p>
            <a:endParaRPr lang="en-US" sz="800" dirty="0"/>
          </a:p>
          <a:p>
            <a:pPr lvl="1"/>
            <a:r>
              <a:rPr lang="en-US" sz="2000" dirty="0" smtClean="0"/>
              <a:t>The most emphatic positions in a message are: </a:t>
            </a:r>
            <a:r>
              <a:rPr lang="en-US" sz="2000" u="sng" dirty="0" smtClean="0"/>
              <a:t>opening and closing</a:t>
            </a:r>
            <a:r>
              <a:rPr lang="en-US" sz="2000" dirty="0" smtClean="0"/>
              <a:t>.  Readers tend to look at them first.  </a:t>
            </a:r>
          </a:p>
          <a:p>
            <a:pPr lvl="1"/>
            <a:r>
              <a:rPr lang="en-US" sz="2000" dirty="0" smtClean="0"/>
              <a:t>The first sentence of an information request is usually a question or polite command.  It should not be an explanation or justification, unless resistance to the request is expected.  </a:t>
            </a:r>
          </a:p>
          <a:p>
            <a:pPr lvl="1"/>
            <a:endParaRPr lang="en-US" sz="800" dirty="0"/>
          </a:p>
          <a:p>
            <a:pPr lvl="2"/>
            <a:r>
              <a:rPr lang="en-US" sz="1800" dirty="0" smtClean="0">
                <a:solidFill>
                  <a:srgbClr val="FF0000"/>
                </a:solidFill>
              </a:rPr>
              <a:t>When the information or action requested is likely to be forthcoming, immediately tell the reader what you want.</a:t>
            </a:r>
            <a:endParaRPr lang="en-US" sz="1800" dirty="0">
              <a:solidFill>
                <a:srgbClr val="FF0000"/>
              </a:solidFill>
            </a:endParaRPr>
          </a:p>
        </p:txBody>
      </p:sp>
      <p:pic>
        <p:nvPicPr>
          <p:cNvPr id="83970" name="Picture 2" descr="Message Word, Paper Cut Letters Stock Photo, Picture And Royalty Free  Image. Image 15218897."/>
          <p:cNvPicPr>
            <a:picLocks noChangeAspect="1" noChangeArrowheads="1"/>
          </p:cNvPicPr>
          <p:nvPr/>
        </p:nvPicPr>
        <p:blipFill>
          <a:blip r:embed="rId2" cstate="print"/>
          <a:srcRect/>
          <a:stretch>
            <a:fillRect/>
          </a:stretch>
        </p:blipFill>
        <p:spPr bwMode="auto">
          <a:xfrm>
            <a:off x="6019800" y="4960218"/>
            <a:ext cx="2816352" cy="1364381"/>
          </a:xfrm>
          <a:prstGeom prst="rect">
            <a:avLst/>
          </a:prstGeom>
          <a:noFill/>
        </p:spPr>
      </p:pic>
    </p:spTree>
    <p:extLst>
      <p:ext uri="{BB962C8B-B14F-4D97-AF65-F5344CB8AC3E}">
        <p14:creationId xmlns:p14="http://schemas.microsoft.com/office/powerpoint/2010/main" val="4136167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Cushioning the Bad News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400" u="sng" dirty="0" smtClean="0"/>
              <a:t>5. Suggesting a Compromise or an Alternative</a:t>
            </a:r>
          </a:p>
          <a:p>
            <a:endParaRPr lang="en-US" sz="800" dirty="0" smtClean="0"/>
          </a:p>
          <a:p>
            <a:pPr lvl="1"/>
            <a:r>
              <a:rPr lang="en-US" sz="2000" dirty="0" smtClean="0"/>
              <a:t>A refusal is not so depressing – for the sender or the receiver – if a suitable compromise, substitute, or alternative is available.  </a:t>
            </a:r>
          </a:p>
          <a:p>
            <a:pPr lvl="1"/>
            <a:r>
              <a:rPr lang="en-US" sz="2000" dirty="0" smtClean="0">
                <a:solidFill>
                  <a:srgbClr val="0070C0"/>
                </a:solidFill>
              </a:rPr>
              <a:t>In denying permission to a group of students to visit a historical residence, for instance, this writer softens the bad news by proposing an alternative: “Although private tours are not given, we do open the house and its gardens for one charitable event in the fall.”  </a:t>
            </a:r>
          </a:p>
          <a:p>
            <a:pPr lvl="1"/>
            <a:endParaRPr lang="en-US" sz="800" dirty="0"/>
          </a:p>
          <a:p>
            <a:pPr lvl="2"/>
            <a:r>
              <a:rPr lang="en-US" sz="1800" dirty="0" smtClean="0">
                <a:solidFill>
                  <a:srgbClr val="FF0000"/>
                </a:solidFill>
              </a:rPr>
              <a:t>You can further reduce impact of the bad news by refusing to dwell on it.  Present it briefly (or imply it), and move on to your closing.</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7162800" y="4876800"/>
            <a:ext cx="1981200" cy="1981200"/>
          </a:xfrm>
          <a:prstGeom prst="rect">
            <a:avLst/>
          </a:prstGeom>
        </p:spPr>
      </p:pic>
      <p:pic>
        <p:nvPicPr>
          <p:cNvPr id="6" name="Picture 5"/>
          <p:cNvPicPr>
            <a:picLocks noChangeAspect="1"/>
          </p:cNvPicPr>
          <p:nvPr/>
        </p:nvPicPr>
        <p:blipFill>
          <a:blip r:embed="rId3"/>
          <a:stretch>
            <a:fillRect/>
          </a:stretch>
        </p:blipFill>
        <p:spPr>
          <a:xfrm>
            <a:off x="3962400" y="5410200"/>
            <a:ext cx="3029907" cy="847725"/>
          </a:xfrm>
          <a:prstGeom prst="rect">
            <a:avLst/>
          </a:prstGeom>
        </p:spPr>
      </p:pic>
    </p:spTree>
    <p:extLst>
      <p:ext uri="{BB962C8B-B14F-4D97-AF65-F5344CB8AC3E}">
        <p14:creationId xmlns:p14="http://schemas.microsoft.com/office/powerpoint/2010/main" val="26897468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Closing Pleasantly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400" u="sng" dirty="0" smtClean="0"/>
              <a:t>After explaining the bad news sensitively, close the message with a pleasant statement that promotes goodwill</a:t>
            </a:r>
            <a:r>
              <a:rPr lang="en-US" dirty="0" smtClean="0"/>
              <a:t>.  </a:t>
            </a:r>
          </a:p>
          <a:p>
            <a:endParaRPr lang="en-US" sz="800" dirty="0"/>
          </a:p>
          <a:p>
            <a:pPr lvl="1"/>
            <a:r>
              <a:rPr lang="en-US" dirty="0" smtClean="0"/>
              <a:t>The closing should be personalized and may include a forward look, an alternative, good wishes, freebies, resale information, or a sales promotion.  </a:t>
            </a:r>
          </a:p>
        </p:txBody>
      </p:sp>
      <p:pic>
        <p:nvPicPr>
          <p:cNvPr id="5" name="Picture 4"/>
          <p:cNvPicPr>
            <a:picLocks noChangeAspect="1"/>
          </p:cNvPicPr>
          <p:nvPr/>
        </p:nvPicPr>
        <p:blipFill>
          <a:blip r:embed="rId2"/>
          <a:stretch>
            <a:fillRect/>
          </a:stretch>
        </p:blipFill>
        <p:spPr>
          <a:xfrm>
            <a:off x="4476644" y="3962400"/>
            <a:ext cx="4350195" cy="2276602"/>
          </a:xfrm>
          <a:prstGeom prst="rect">
            <a:avLst/>
          </a:prstGeom>
        </p:spPr>
      </p:pic>
    </p:spTree>
    <p:extLst>
      <p:ext uri="{BB962C8B-B14F-4D97-AF65-F5344CB8AC3E}">
        <p14:creationId xmlns:p14="http://schemas.microsoft.com/office/powerpoint/2010/main" val="8629862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Refusing Typical Requests and Claims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you must refuse typical requests, you will first think about how the receiver will react to your refusal and decide whether to use the direct or the indirect strategy</a:t>
            </a:r>
            <a:r>
              <a:rPr lang="en-US" dirty="0" smtClean="0"/>
              <a:t>.  </a:t>
            </a:r>
          </a:p>
          <a:p>
            <a:endParaRPr lang="en-US" sz="800" dirty="0"/>
          </a:p>
          <a:p>
            <a:pPr lvl="1"/>
            <a:r>
              <a:rPr lang="en-US" dirty="0" smtClean="0">
                <a:solidFill>
                  <a:srgbClr val="FF0000"/>
                </a:solidFill>
              </a:rPr>
              <a:t>If you have any doubt, use the indirect strategy.  </a:t>
            </a:r>
          </a:p>
        </p:txBody>
      </p:sp>
      <p:pic>
        <p:nvPicPr>
          <p:cNvPr id="5" name="Picture 4"/>
          <p:cNvPicPr>
            <a:picLocks noChangeAspect="1"/>
          </p:cNvPicPr>
          <p:nvPr/>
        </p:nvPicPr>
        <p:blipFill>
          <a:blip r:embed="rId2"/>
          <a:stretch>
            <a:fillRect/>
          </a:stretch>
        </p:blipFill>
        <p:spPr>
          <a:xfrm>
            <a:off x="4462272" y="3810000"/>
            <a:ext cx="4343400" cy="2443163"/>
          </a:xfrm>
          <a:prstGeom prst="rect">
            <a:avLst/>
          </a:prstGeom>
        </p:spPr>
      </p:pic>
    </p:spTree>
    <p:extLst>
      <p:ext uri="{BB962C8B-B14F-4D97-AF65-F5344CB8AC3E}">
        <p14:creationId xmlns:p14="http://schemas.microsoft.com/office/powerpoint/2010/main" val="29016248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Managing Negative News Online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Today’s impatient, hyperconnected consumers eagerly embrace the idea of delivering their complaints to social networking sites rather than calling customer service departments</a:t>
            </a:r>
            <a:r>
              <a:rPr lang="en-US" dirty="0" smtClean="0"/>
              <a:t>.  </a:t>
            </a:r>
          </a:p>
          <a:p>
            <a:endParaRPr lang="en-US" sz="900" dirty="0"/>
          </a:p>
          <a:p>
            <a:pPr lvl="1"/>
            <a:r>
              <a:rPr lang="en-US" sz="2000" dirty="0" smtClean="0"/>
              <a:t>Why rely on word of mouth or send a letter to a company about poor service or a defective product when you can shout your grievance to the entire world?  </a:t>
            </a:r>
          </a:p>
          <a:p>
            <a:pPr lvl="1"/>
            <a:endParaRPr lang="en-US" sz="800" dirty="0"/>
          </a:p>
          <a:p>
            <a:pPr lvl="2"/>
            <a:r>
              <a:rPr lang="en-US" sz="1800" dirty="0" smtClean="0">
                <a:solidFill>
                  <a:srgbClr val="FF0000"/>
                </a:solidFill>
              </a:rPr>
              <a:t>Internet sites encourage consumers to quickly share complaints about stores, products, and services that fall short of their standards.  </a:t>
            </a:r>
          </a:p>
        </p:txBody>
      </p:sp>
      <p:pic>
        <p:nvPicPr>
          <p:cNvPr id="5" name="Picture 4"/>
          <p:cNvPicPr>
            <a:picLocks noChangeAspect="1"/>
          </p:cNvPicPr>
          <p:nvPr/>
        </p:nvPicPr>
        <p:blipFill>
          <a:blip r:embed="rId2"/>
          <a:stretch>
            <a:fillRect/>
          </a:stretch>
        </p:blipFill>
        <p:spPr>
          <a:xfrm>
            <a:off x="6629400" y="4615349"/>
            <a:ext cx="2286000" cy="1714500"/>
          </a:xfrm>
          <a:prstGeom prst="rect">
            <a:avLst/>
          </a:prstGeom>
        </p:spPr>
      </p:pic>
    </p:spTree>
    <p:extLst>
      <p:ext uri="{BB962C8B-B14F-4D97-AF65-F5344CB8AC3E}">
        <p14:creationId xmlns:p14="http://schemas.microsoft.com/office/powerpoint/2010/main" val="42278075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Managing Negative News Online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Businesses can employ some of the following effective strategies to manage negative news on social networking sites and blogs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Recognize social networks as important communication channels.</a:t>
            </a:r>
          </a:p>
          <a:p>
            <a:pPr marL="731520" lvl="1" indent="-457200">
              <a:buFont typeface="+mj-lt"/>
              <a:buAutoNum type="arabicPeriod"/>
            </a:pPr>
            <a:r>
              <a:rPr lang="en-US" sz="2000" dirty="0" smtClean="0">
                <a:solidFill>
                  <a:srgbClr val="FF0000"/>
                </a:solidFill>
              </a:rPr>
              <a:t>Become proactive.</a:t>
            </a:r>
          </a:p>
          <a:p>
            <a:pPr marL="731520" lvl="1" indent="-457200">
              <a:buFont typeface="+mj-lt"/>
              <a:buAutoNum type="arabicPeriod"/>
            </a:pPr>
            <a:r>
              <a:rPr lang="en-US" sz="2000" dirty="0" smtClean="0">
                <a:solidFill>
                  <a:srgbClr val="FF0000"/>
                </a:solidFill>
              </a:rPr>
              <a:t>Join the fun.</a:t>
            </a:r>
          </a:p>
          <a:p>
            <a:pPr marL="731520" lvl="1" indent="-457200">
              <a:buFont typeface="+mj-lt"/>
              <a:buAutoNum type="arabicPeriod"/>
            </a:pPr>
            <a:r>
              <a:rPr lang="en-US" sz="2000" dirty="0" smtClean="0">
                <a:solidFill>
                  <a:srgbClr val="FF0000"/>
                </a:solidFill>
              </a:rPr>
              <a:t>Monitor comments.</a:t>
            </a:r>
            <a:endParaRPr lang="en-US" sz="2000" dirty="0">
              <a:solidFill>
                <a:srgbClr val="FF0000"/>
              </a:solidFill>
            </a:endParaRPr>
          </a:p>
        </p:txBody>
      </p:sp>
      <p:pic>
        <p:nvPicPr>
          <p:cNvPr id="6" name="Picture 5"/>
          <p:cNvPicPr>
            <a:picLocks noChangeAspect="1"/>
          </p:cNvPicPr>
          <p:nvPr/>
        </p:nvPicPr>
        <p:blipFill>
          <a:blip r:embed="rId2"/>
          <a:stretch>
            <a:fillRect/>
          </a:stretch>
        </p:blipFill>
        <p:spPr>
          <a:xfrm>
            <a:off x="4173850" y="4571999"/>
            <a:ext cx="4631821" cy="1586399"/>
          </a:xfrm>
          <a:prstGeom prst="rect">
            <a:avLst/>
          </a:prstGeom>
        </p:spPr>
      </p:pic>
    </p:spTree>
    <p:extLst>
      <p:ext uri="{BB962C8B-B14F-4D97-AF65-F5344CB8AC3E}">
        <p14:creationId xmlns:p14="http://schemas.microsoft.com/office/powerpoint/2010/main" val="4091710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Delivering Bad News in Person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200" u="sng" dirty="0" smtClean="0"/>
              <a:t>Whether you are an employee or a supervisor, you may have the unhappy responsibility of delivering bad news</a:t>
            </a:r>
            <a:r>
              <a:rPr lang="en-US" dirty="0" smtClean="0"/>
              <a:t>.  </a:t>
            </a:r>
          </a:p>
          <a:p>
            <a:endParaRPr lang="en-US" sz="800" dirty="0"/>
          </a:p>
          <a:p>
            <a:pPr lvl="1"/>
            <a:r>
              <a:rPr lang="en-US" dirty="0" smtClean="0"/>
              <a:t>First, decide whether the negative information is newsworthy.  </a:t>
            </a:r>
          </a:p>
          <a:p>
            <a:pPr lvl="1"/>
            <a:r>
              <a:rPr lang="en-US" dirty="0" smtClean="0"/>
              <a:t>If you know that the news will upset the receiver, the reason-first strategy is most effective.  </a:t>
            </a:r>
          </a:p>
          <a:p>
            <a:pPr lvl="1"/>
            <a:endParaRPr lang="en-US" sz="800" dirty="0"/>
          </a:p>
          <a:p>
            <a:pPr lvl="2"/>
            <a:r>
              <a:rPr lang="en-US" dirty="0" smtClean="0">
                <a:solidFill>
                  <a:srgbClr val="FF0000"/>
                </a:solidFill>
              </a:rPr>
              <a:t>When the bad news involves one person or a small group nearby, you should generally deliver that news in person.</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6282333" y="4572000"/>
            <a:ext cx="2507220" cy="1664794"/>
          </a:xfrm>
          <a:prstGeom prst="rect">
            <a:avLst/>
          </a:prstGeom>
        </p:spPr>
      </p:pic>
    </p:spTree>
    <p:extLst>
      <p:ext uri="{BB962C8B-B14F-4D97-AF65-F5344CB8AC3E}">
        <p14:creationId xmlns:p14="http://schemas.microsoft.com/office/powerpoint/2010/main" val="23911980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Delivering Bad News in Person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85000" lnSpcReduction="20000"/>
          </a:bodyPr>
          <a:lstStyle/>
          <a:p>
            <a:r>
              <a:rPr lang="en-US" sz="2600" u="sng" dirty="0" smtClean="0"/>
              <a:t>A guideline on how to do so tactfully, professionally, and safely</a:t>
            </a:r>
            <a:r>
              <a:rPr lang="en-US" sz="2600" dirty="0" smtClean="0"/>
              <a:t>:</a:t>
            </a:r>
          </a:p>
          <a:p>
            <a:endParaRPr lang="en-US" sz="800" dirty="0" smtClean="0"/>
          </a:p>
          <a:p>
            <a:pPr lvl="1"/>
            <a:r>
              <a:rPr lang="en-US" u="sng" dirty="0" smtClean="0"/>
              <a:t>Gather all the information</a:t>
            </a:r>
            <a:r>
              <a:rPr lang="en-US" dirty="0" smtClean="0"/>
              <a:t>.</a:t>
            </a:r>
          </a:p>
          <a:p>
            <a:pPr lvl="2"/>
            <a:r>
              <a:rPr lang="en-US" dirty="0" smtClean="0">
                <a:solidFill>
                  <a:srgbClr val="FF0000"/>
                </a:solidFill>
              </a:rPr>
              <a:t>Cool down and have all the facts before marching in on the boss or confronting someone.  Remember that every story has two sides.</a:t>
            </a:r>
          </a:p>
          <a:p>
            <a:pPr lvl="1"/>
            <a:r>
              <a:rPr lang="en-US" u="sng" dirty="0" smtClean="0"/>
              <a:t>Prepare and rehearse.</a:t>
            </a:r>
          </a:p>
          <a:p>
            <a:pPr lvl="2"/>
            <a:r>
              <a:rPr lang="en-US" dirty="0" smtClean="0">
                <a:solidFill>
                  <a:srgbClr val="FF0000"/>
                </a:solidFill>
              </a:rPr>
              <a:t>Outline what you plan to say so that you are confident, coherent, and dispassionate.</a:t>
            </a:r>
          </a:p>
          <a:p>
            <a:pPr lvl="1"/>
            <a:r>
              <a:rPr lang="en-US" u="sng" dirty="0" smtClean="0"/>
              <a:t>Explain: past, present, future.</a:t>
            </a:r>
          </a:p>
          <a:p>
            <a:pPr lvl="2"/>
            <a:r>
              <a:rPr lang="en-US" dirty="0" smtClean="0">
                <a:solidFill>
                  <a:srgbClr val="FF0000"/>
                </a:solidFill>
              </a:rPr>
              <a:t>If you are telling the boss about a problem such as the computer crash, explain what caused the crash, the current situation, and how to fix it.</a:t>
            </a:r>
          </a:p>
          <a:p>
            <a:pPr lvl="1"/>
            <a:r>
              <a:rPr lang="en-US" u="sng" dirty="0" smtClean="0"/>
              <a:t>Consider taking a partner</a:t>
            </a:r>
            <a:r>
              <a:rPr lang="en-US" dirty="0" smtClean="0"/>
              <a:t>.</a:t>
            </a:r>
          </a:p>
          <a:p>
            <a:pPr lvl="2"/>
            <a:r>
              <a:rPr lang="en-US" dirty="0" smtClean="0">
                <a:solidFill>
                  <a:srgbClr val="FF0000"/>
                </a:solidFill>
              </a:rPr>
              <a:t>If you fear a shoot-the-messenger reaction, bring someone with you.</a:t>
            </a:r>
          </a:p>
          <a:p>
            <a:pPr lvl="1"/>
            <a:r>
              <a:rPr lang="en-US" u="sng" dirty="0" smtClean="0"/>
              <a:t>Think about timing</a:t>
            </a:r>
            <a:r>
              <a:rPr lang="en-US" dirty="0" smtClean="0"/>
              <a:t>.</a:t>
            </a:r>
          </a:p>
          <a:p>
            <a:pPr lvl="2"/>
            <a:r>
              <a:rPr lang="en-US" dirty="0" smtClean="0">
                <a:solidFill>
                  <a:srgbClr val="FF0000"/>
                </a:solidFill>
              </a:rPr>
              <a:t>Don’t deliver bad news when someone is stressed or grumpy, or on Friday PM.</a:t>
            </a:r>
          </a:p>
          <a:p>
            <a:pPr lvl="1"/>
            <a:r>
              <a:rPr lang="en-US" u="sng" dirty="0" smtClean="0"/>
              <a:t>Be patient with the reaction</a:t>
            </a:r>
            <a:r>
              <a:rPr lang="en-US" dirty="0" smtClean="0"/>
              <a:t>.</a:t>
            </a:r>
          </a:p>
          <a:p>
            <a:pPr lvl="2"/>
            <a:r>
              <a:rPr lang="en-US" dirty="0" smtClean="0">
                <a:solidFill>
                  <a:srgbClr val="FF0000"/>
                </a:solidFill>
              </a:rPr>
              <a:t>Give the receiver time to vent, think, recover, and act wisely.</a:t>
            </a:r>
            <a:endParaRPr lang="en-US" dirty="0">
              <a:solidFill>
                <a:srgbClr val="FF0000"/>
              </a:solidFill>
            </a:endParaRPr>
          </a:p>
        </p:txBody>
      </p:sp>
    </p:spTree>
    <p:extLst>
      <p:ext uri="{BB962C8B-B14F-4D97-AF65-F5344CB8AC3E}">
        <p14:creationId xmlns:p14="http://schemas.microsoft.com/office/powerpoint/2010/main" val="2428361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Announcing Bad News to Employees and the Public</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an age of social media, damaging information can rarely be contained for long.  Executives can almost count on it to be leaked</a:t>
            </a:r>
            <a:r>
              <a:rPr lang="en-US" sz="2400" dirty="0" smtClean="0"/>
              <a:t>.  </a:t>
            </a:r>
          </a:p>
          <a:p>
            <a:endParaRPr lang="en-US" sz="900" dirty="0"/>
          </a:p>
          <a:p>
            <a:pPr lvl="1"/>
            <a:r>
              <a:rPr lang="en-US" sz="2000" dirty="0" smtClean="0"/>
              <a:t>Corporate officers who fail to communicate effectively and proactively may end up on the defensive and face an uphill battle trying to limit damage.  </a:t>
            </a:r>
          </a:p>
          <a:p>
            <a:pPr lvl="1"/>
            <a:endParaRPr lang="en-US" sz="800" dirty="0"/>
          </a:p>
          <a:p>
            <a:pPr lvl="2"/>
            <a:r>
              <a:rPr lang="en-US" sz="1800" dirty="0" smtClean="0">
                <a:solidFill>
                  <a:srgbClr val="FF0000"/>
                </a:solidFill>
              </a:rPr>
              <a:t>Many of the same techniques used to deliver bad news personally are useful when organizations face a crisis or must deliver bad news to various stakeholders.  </a:t>
            </a:r>
          </a:p>
        </p:txBody>
      </p:sp>
      <p:pic>
        <p:nvPicPr>
          <p:cNvPr id="5" name="Picture 4"/>
          <p:cNvPicPr>
            <a:picLocks noChangeAspect="1"/>
          </p:cNvPicPr>
          <p:nvPr/>
        </p:nvPicPr>
        <p:blipFill>
          <a:blip r:embed="rId2"/>
          <a:stretch>
            <a:fillRect/>
          </a:stretch>
        </p:blipFill>
        <p:spPr>
          <a:xfrm>
            <a:off x="5562600" y="4638733"/>
            <a:ext cx="3295533" cy="1647767"/>
          </a:xfrm>
          <a:prstGeom prst="rect">
            <a:avLst/>
          </a:prstGeom>
        </p:spPr>
      </p:pic>
      <p:pic>
        <p:nvPicPr>
          <p:cNvPr id="7" name="Picture 6"/>
          <p:cNvPicPr>
            <a:picLocks noChangeAspect="1"/>
          </p:cNvPicPr>
          <p:nvPr/>
        </p:nvPicPr>
        <p:blipFill>
          <a:blip r:embed="rId3"/>
          <a:stretch>
            <a:fillRect/>
          </a:stretch>
        </p:blipFill>
        <p:spPr>
          <a:xfrm>
            <a:off x="3581400" y="4838891"/>
            <a:ext cx="2205919" cy="1353883"/>
          </a:xfrm>
          <a:prstGeom prst="rect">
            <a:avLst/>
          </a:prstGeom>
        </p:spPr>
      </p:pic>
    </p:spTree>
    <p:extLst>
      <p:ext uri="{BB962C8B-B14F-4D97-AF65-F5344CB8AC3E}">
        <p14:creationId xmlns:p14="http://schemas.microsoft.com/office/powerpoint/2010/main" val="3559577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Announcing Bad News to Employees and the Public</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normAutofit/>
          </a:bodyPr>
          <a:lstStyle/>
          <a:p>
            <a:r>
              <a:rPr lang="en-US" sz="2200" u="sng" dirty="0" smtClean="0"/>
              <a:t>Smart organizations involved in a crisis prefer to communicate the news openly to employees and stakeholders</a:t>
            </a:r>
            <a:r>
              <a:rPr lang="en-US" sz="2100" dirty="0" smtClean="0"/>
              <a:t>. </a:t>
            </a:r>
          </a:p>
          <a:p>
            <a:endParaRPr lang="en-US" sz="800" dirty="0">
              <a:solidFill>
                <a:srgbClr val="FF0000"/>
              </a:solidFill>
            </a:endParaRPr>
          </a:p>
          <a:p>
            <a:pPr lvl="1"/>
            <a:r>
              <a:rPr lang="en-US" sz="2000" dirty="0" smtClean="0">
                <a:solidFill>
                  <a:schemeClr val="tx1"/>
                </a:solidFill>
              </a:rPr>
              <a:t>A crisis might involve serious performance problems, a major relocation, massive layoffs, a management shakeup, or public controversy.  </a:t>
            </a:r>
          </a:p>
          <a:p>
            <a:pPr lvl="1"/>
            <a:endParaRPr lang="en-US" sz="800" dirty="0">
              <a:solidFill>
                <a:srgbClr val="FF0000"/>
              </a:solidFill>
            </a:endParaRPr>
          </a:p>
          <a:p>
            <a:pPr lvl="2"/>
            <a:r>
              <a:rPr lang="en-US" sz="1800" dirty="0" smtClean="0">
                <a:solidFill>
                  <a:srgbClr val="FF0000"/>
                </a:solidFill>
              </a:rPr>
              <a:t>Instead of letting rumors distort the truth, managers ought to explain the organization’s side of the story honestly and promptly.</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791200" y="4267200"/>
            <a:ext cx="3086100" cy="2057400"/>
          </a:xfrm>
          <a:prstGeom prst="rect">
            <a:avLst/>
          </a:prstGeom>
        </p:spPr>
      </p:pic>
    </p:spTree>
    <p:extLst>
      <p:ext uri="{BB962C8B-B14F-4D97-AF65-F5344CB8AC3E}">
        <p14:creationId xmlns:p14="http://schemas.microsoft.com/office/powerpoint/2010/main" val="1886847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Announcing Bad News to Employees and the Public</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normAutofit/>
          </a:bodyPr>
          <a:lstStyle/>
          <a:p>
            <a:r>
              <a:rPr lang="en-US" sz="2200" u="sng" dirty="0" smtClean="0"/>
              <a:t>Morale can be destroyed when employees learn of major events affecting their jobs through the grapevine or from news accounts – rather than from management</a:t>
            </a:r>
            <a:r>
              <a:rPr lang="en-US" dirty="0" smtClean="0"/>
              <a:t>.  </a:t>
            </a:r>
          </a:p>
          <a:p>
            <a:endParaRPr lang="en-US" sz="900" dirty="0"/>
          </a:p>
          <a:p>
            <a:pPr lvl="1"/>
            <a:r>
              <a:rPr lang="en-US" sz="2000" dirty="0" smtClean="0"/>
              <a:t>When bad news must be delivered to individual EEs, management may want to deliver the news personally.  With large groups, however, this is generally more complicated.  </a:t>
            </a:r>
          </a:p>
          <a:p>
            <a:pPr lvl="1"/>
            <a:endParaRPr lang="en-US" sz="800" dirty="0"/>
          </a:p>
          <a:p>
            <a:pPr lvl="2"/>
            <a:r>
              <a:rPr lang="en-US" sz="1800" dirty="0" smtClean="0">
                <a:solidFill>
                  <a:srgbClr val="FF0000"/>
                </a:solidFill>
              </a:rPr>
              <a:t>Organizations deliver bad news through multiple channels.</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575909" y="4419600"/>
            <a:ext cx="3260243" cy="1828800"/>
          </a:xfrm>
          <a:prstGeom prst="rect">
            <a:avLst/>
          </a:prstGeom>
        </p:spPr>
      </p:pic>
    </p:spTree>
    <p:extLst>
      <p:ext uri="{BB962C8B-B14F-4D97-AF65-F5344CB8AC3E}">
        <p14:creationId xmlns:p14="http://schemas.microsoft.com/office/powerpoint/2010/main" val="185206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Writing Requests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400" u="sng" dirty="0" smtClean="0"/>
              <a:t>If several questions must be asked, you have two choices:         You can ask the most important question first, or you can begin with a summary statement.</a:t>
            </a:r>
          </a:p>
          <a:p>
            <a:endParaRPr lang="en-US" sz="900" dirty="0"/>
          </a:p>
          <a:p>
            <a:pPr lvl="1"/>
            <a:r>
              <a:rPr lang="en-US" sz="2000" dirty="0" smtClean="0"/>
              <a:t>Avoid beginning with “Will you please…”  </a:t>
            </a:r>
          </a:p>
          <a:p>
            <a:pPr lvl="1"/>
            <a:r>
              <a:rPr lang="en-US" sz="2000" dirty="0" smtClean="0"/>
              <a:t>Although such a statement sounds like a question, it is actually a disguised command with a period instead of a question mark.  </a:t>
            </a:r>
          </a:p>
          <a:p>
            <a:pPr lvl="1"/>
            <a:endParaRPr lang="en-US" sz="800" dirty="0"/>
          </a:p>
          <a:p>
            <a:pPr lvl="2"/>
            <a:r>
              <a:rPr lang="en-US" sz="1800" dirty="0" smtClean="0">
                <a:solidFill>
                  <a:srgbClr val="FF0000"/>
                </a:solidFill>
              </a:rPr>
              <a:t>To avoid having to choose between a period and a question mark, just omit “Will you” and start with “Please.”</a:t>
            </a:r>
            <a:endParaRPr lang="en-US" sz="1800" dirty="0">
              <a:solidFill>
                <a:srgbClr val="FF0000"/>
              </a:solidFill>
            </a:endParaRPr>
          </a:p>
        </p:txBody>
      </p:sp>
      <p:pic>
        <p:nvPicPr>
          <p:cNvPr id="82946" name="Picture 2" descr="Choices Loja - Home | Facebook"/>
          <p:cNvPicPr>
            <a:picLocks noChangeAspect="1" noChangeArrowheads="1"/>
          </p:cNvPicPr>
          <p:nvPr/>
        </p:nvPicPr>
        <p:blipFill>
          <a:blip r:embed="rId2" cstate="print"/>
          <a:srcRect/>
          <a:stretch>
            <a:fillRect/>
          </a:stretch>
        </p:blipFill>
        <p:spPr bwMode="auto">
          <a:xfrm>
            <a:off x="6318973" y="4648200"/>
            <a:ext cx="2825028" cy="2209800"/>
          </a:xfrm>
          <a:prstGeom prst="rect">
            <a:avLst/>
          </a:prstGeom>
          <a:noFill/>
        </p:spPr>
      </p:pic>
    </p:spTree>
    <p:extLst>
      <p:ext uri="{BB962C8B-B14F-4D97-AF65-F5344CB8AC3E}">
        <p14:creationId xmlns:p14="http://schemas.microsoft.com/office/powerpoint/2010/main" val="26619924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extLst>
      <p:ext uri="{BB962C8B-B14F-4D97-AF65-F5344CB8AC3E}">
        <p14:creationId xmlns:p14="http://schemas.microsoft.com/office/powerpoint/2010/main" val="1609873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Writing Requests</a:t>
            </a:r>
            <a:br>
              <a:rPr lang="en-US" sz="2800" dirty="0" smtClean="0"/>
            </a:br>
            <a:r>
              <a:rPr lang="en-US" sz="2000" dirty="0" smtClean="0"/>
              <a:t>Providing Details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The body of a message that requests information or action provides necessary details</a:t>
            </a:r>
            <a:r>
              <a:rPr lang="en-US" dirty="0" smtClean="0"/>
              <a:t>.  </a:t>
            </a:r>
          </a:p>
          <a:p>
            <a:endParaRPr lang="en-US" sz="800" dirty="0"/>
          </a:p>
          <a:p>
            <a:pPr lvl="1"/>
            <a:r>
              <a:rPr lang="en-US" dirty="0" smtClean="0"/>
              <a:t>Remember that the quality of the information obtained from a request depends on the clarity of the inquiry.  </a:t>
            </a:r>
          </a:p>
          <a:p>
            <a:pPr lvl="1"/>
            <a:endParaRPr lang="en-US" sz="800" dirty="0"/>
          </a:p>
          <a:p>
            <a:pPr lvl="2"/>
            <a:r>
              <a:rPr lang="en-US" dirty="0" smtClean="0">
                <a:solidFill>
                  <a:srgbClr val="FF0000"/>
                </a:solidFill>
              </a:rPr>
              <a:t>If you analyze your needs, organize your ideas, and frame your request logically, you are likely to receive a meaningful answer that doesn’t require a follow-up message.  </a:t>
            </a:r>
            <a:endParaRPr lang="en-US" dirty="0">
              <a:solidFill>
                <a:srgbClr val="FF0000"/>
              </a:solidFill>
            </a:endParaRPr>
          </a:p>
        </p:txBody>
      </p:sp>
      <p:pic>
        <p:nvPicPr>
          <p:cNvPr id="5" name="Picture 4" descr="Details Complex Like a Puzzle - Pictured As Word Details on a Puzzle Pieces  To Show that Details Can Be Difficult and Needs Stock Illustration -  Illustration of icon, dilemma: 164222155"/>
          <p:cNvPicPr/>
          <p:nvPr/>
        </p:nvPicPr>
        <p:blipFill>
          <a:blip r:embed="rId2" cstate="print"/>
          <a:srcRect/>
          <a:stretch>
            <a:fillRect/>
          </a:stretch>
        </p:blipFill>
        <p:spPr bwMode="auto">
          <a:xfrm>
            <a:off x="4800600" y="4648200"/>
            <a:ext cx="4343400" cy="2209800"/>
          </a:xfrm>
          <a:prstGeom prst="rect">
            <a:avLst/>
          </a:prstGeom>
          <a:noFill/>
          <a:ln w="9525">
            <a:noFill/>
            <a:miter lim="800000"/>
            <a:headEnd/>
            <a:tailEnd/>
          </a:ln>
        </p:spPr>
      </p:pic>
    </p:spTree>
    <p:extLst>
      <p:ext uri="{BB962C8B-B14F-4D97-AF65-F5344CB8AC3E}">
        <p14:creationId xmlns:p14="http://schemas.microsoft.com/office/powerpoint/2010/main" val="35655158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25077</TotalTime>
  <Words>5915</Words>
  <Application>Microsoft Office PowerPoint</Application>
  <PresentationFormat>On-screen Show (4:3)</PresentationFormat>
  <Paragraphs>618</Paragraphs>
  <Slides>80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Calibri</vt:lpstr>
      <vt:lpstr>Georgia</vt:lpstr>
      <vt:lpstr>Wingdings</vt:lpstr>
      <vt:lpstr>Wingdings 2</vt:lpstr>
      <vt:lpstr>Civic</vt:lpstr>
      <vt:lpstr>Business Communications Session Four</vt:lpstr>
      <vt:lpstr>Unit Three: Workplace Communication</vt:lpstr>
      <vt:lpstr>Neutral and Positive Messages: The Writing Process</vt:lpstr>
      <vt:lpstr>Phase 1: Analyzing, Anticipating, and Adapting</vt:lpstr>
      <vt:lpstr>Phase 2: Researching, Organizing, and Drafting</vt:lpstr>
      <vt:lpstr>Phase 3: Editing, Proofreading, and Evaluating</vt:lpstr>
      <vt:lpstr>Writing Requests</vt:lpstr>
      <vt:lpstr>Writing Requests</vt:lpstr>
      <vt:lpstr>Writing Requests Providing Details</vt:lpstr>
      <vt:lpstr>Writing Requests Providing Details</vt:lpstr>
      <vt:lpstr>Writing Requests Closing with Appreciation and an Action Request</vt:lpstr>
      <vt:lpstr>Writing Requests Closing with Appreciation and an Action Request</vt:lpstr>
      <vt:lpstr>Responding to Requests</vt:lpstr>
      <vt:lpstr>Responding to Requests</vt:lpstr>
      <vt:lpstr>Responding to Requests</vt:lpstr>
      <vt:lpstr>Reacting to Customer Comments Online</vt:lpstr>
      <vt:lpstr>Reacting to Customer Comments Online</vt:lpstr>
      <vt:lpstr>Embracing Customer Comments</vt:lpstr>
      <vt:lpstr>Adopting Best Practices for Replying to Online Posts</vt:lpstr>
      <vt:lpstr>Responding to Customers Online</vt:lpstr>
      <vt:lpstr>Direct Claims and Complaints</vt:lpstr>
      <vt:lpstr>Direct Claims and Complaints</vt:lpstr>
      <vt:lpstr>Stating a Clear Claim in the Opening</vt:lpstr>
      <vt:lpstr>Stating a Clear Claim in the Opening</vt:lpstr>
      <vt:lpstr>Explaining and Supporting a Claim</vt:lpstr>
      <vt:lpstr>Concluding with an Action Request</vt:lpstr>
      <vt:lpstr>Concluding with an Action Request</vt:lpstr>
      <vt:lpstr>Completing the Message and Revising</vt:lpstr>
      <vt:lpstr>Adjustment Messages</vt:lpstr>
      <vt:lpstr>Adjustment Messages</vt:lpstr>
      <vt:lpstr>Adjustment Messages</vt:lpstr>
      <vt:lpstr>Adjustment Messages</vt:lpstr>
      <vt:lpstr>Revealing Good News Up Front</vt:lpstr>
      <vt:lpstr>Explaining Compliance in the Body of an Adjustment Message</vt:lpstr>
      <vt:lpstr>Deciding Whether the Apologize</vt:lpstr>
      <vt:lpstr>Deciding Whether the Apologize</vt:lpstr>
      <vt:lpstr>Goodwill Messages</vt:lpstr>
      <vt:lpstr>Goodwill Messages</vt:lpstr>
      <vt:lpstr>Saying Thank You</vt:lpstr>
      <vt:lpstr>Replying to Goodwill Messages</vt:lpstr>
      <vt:lpstr>Expressing Sympathy and Sending Condolences</vt:lpstr>
      <vt:lpstr>Expressing Sympathy and Sending Condolences</vt:lpstr>
      <vt:lpstr>Unit Three: Workplace Communication</vt:lpstr>
      <vt:lpstr>Communicating Negative News</vt:lpstr>
      <vt:lpstr>Goals in Conveying Unfavorable News</vt:lpstr>
      <vt:lpstr>Applying the 3x3 Writing Process</vt:lpstr>
      <vt:lpstr>Analyzing, Anticipating, and Adapting</vt:lpstr>
      <vt:lpstr>Analyzing, Anticipating, and Adapting</vt:lpstr>
      <vt:lpstr>Researching, Organizing, and Drafting</vt:lpstr>
      <vt:lpstr>Editing, Proofreading, and Evaluating</vt:lpstr>
      <vt:lpstr>Analyzing Negative-News Strategies</vt:lpstr>
      <vt:lpstr>When to Use the Direct Strategy</vt:lpstr>
      <vt:lpstr>When to Use the Indirect Strategy</vt:lpstr>
      <vt:lpstr>When to Use the Indirect Strategy</vt:lpstr>
      <vt:lpstr>When to Use the Indirect Strategy</vt:lpstr>
      <vt:lpstr>When to Use the Indirect Strategy</vt:lpstr>
      <vt:lpstr>Composing Effective Negative Messages</vt:lpstr>
      <vt:lpstr>Opening Indirect Messages with a Buffer</vt:lpstr>
      <vt:lpstr>Opening Indirect Messages with a Buffer</vt:lpstr>
      <vt:lpstr>Opening Indirect Messages with a Buffer</vt:lpstr>
      <vt:lpstr>Apologizing</vt:lpstr>
      <vt:lpstr>Apologizing – The Five Rs</vt:lpstr>
      <vt:lpstr>Showing Empathy</vt:lpstr>
      <vt:lpstr>Presenting the Reasons</vt:lpstr>
      <vt:lpstr>Cushioning the Bad News</vt:lpstr>
      <vt:lpstr>Cushioning the Bad News</vt:lpstr>
      <vt:lpstr>Cushioning the Bad News</vt:lpstr>
      <vt:lpstr>Cushioning the Bad News</vt:lpstr>
      <vt:lpstr>Cushioning the Bad News</vt:lpstr>
      <vt:lpstr>Cushioning the Bad News</vt:lpstr>
      <vt:lpstr>Closing Pleasantly</vt:lpstr>
      <vt:lpstr>Refusing Typical Requests and Claims</vt:lpstr>
      <vt:lpstr>Managing Negative News Online</vt:lpstr>
      <vt:lpstr>Managing Negative News Online</vt:lpstr>
      <vt:lpstr>Delivering Bad News in Person</vt:lpstr>
      <vt:lpstr>Delivering Bad News in Person</vt:lpstr>
      <vt:lpstr>Announcing Bad News to Employees and the Public</vt:lpstr>
      <vt:lpstr>Announcing Bad News to Employees and the Public</vt:lpstr>
      <vt:lpstr>Announcing Bad News to Employees and the Public</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1103</cp:revision>
  <cp:lastPrinted>2022-05-27T00:34:26Z</cp:lastPrinted>
  <dcterms:created xsi:type="dcterms:W3CDTF">2015-02-01T00:37:43Z</dcterms:created>
  <dcterms:modified xsi:type="dcterms:W3CDTF">2023-01-19T17:07:08Z</dcterms:modified>
</cp:coreProperties>
</file>