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2"/>
  </p:notesMasterIdLst>
  <p:handoutMasterIdLst>
    <p:handoutMasterId r:id="rId73"/>
  </p:handoutMasterIdLst>
  <p:sldIdLst>
    <p:sldId id="327" r:id="rId2"/>
    <p:sldId id="309" r:id="rId3"/>
    <p:sldId id="356" r:id="rId4"/>
    <p:sldId id="357" r:id="rId5"/>
    <p:sldId id="358" r:id="rId6"/>
    <p:sldId id="359" r:id="rId7"/>
    <p:sldId id="360" r:id="rId8"/>
    <p:sldId id="365" r:id="rId9"/>
    <p:sldId id="366" r:id="rId10"/>
    <p:sldId id="368" r:id="rId11"/>
    <p:sldId id="372" r:id="rId12"/>
    <p:sldId id="374" r:id="rId13"/>
    <p:sldId id="376" r:id="rId14"/>
    <p:sldId id="378" r:id="rId15"/>
    <p:sldId id="379" r:id="rId16"/>
    <p:sldId id="380" r:id="rId17"/>
    <p:sldId id="381" r:id="rId18"/>
    <p:sldId id="388" r:id="rId19"/>
    <p:sldId id="382" r:id="rId20"/>
    <p:sldId id="383" r:id="rId21"/>
    <p:sldId id="384" r:id="rId22"/>
    <p:sldId id="385" r:id="rId23"/>
    <p:sldId id="387" r:id="rId24"/>
    <p:sldId id="389" r:id="rId25"/>
    <p:sldId id="390" r:id="rId26"/>
    <p:sldId id="391" r:id="rId27"/>
    <p:sldId id="395" r:id="rId28"/>
    <p:sldId id="396" r:id="rId29"/>
    <p:sldId id="393" r:id="rId30"/>
    <p:sldId id="446" r:id="rId31"/>
    <p:sldId id="398" r:id="rId32"/>
    <p:sldId id="399" r:id="rId33"/>
    <p:sldId id="400" r:id="rId34"/>
    <p:sldId id="401" r:id="rId35"/>
    <p:sldId id="406" r:id="rId36"/>
    <p:sldId id="408" r:id="rId37"/>
    <p:sldId id="409" r:id="rId38"/>
    <p:sldId id="410" r:id="rId39"/>
    <p:sldId id="411" r:id="rId40"/>
    <p:sldId id="412" r:id="rId41"/>
    <p:sldId id="413" r:id="rId42"/>
    <p:sldId id="414" r:id="rId43"/>
    <p:sldId id="415" r:id="rId44"/>
    <p:sldId id="417" r:id="rId45"/>
    <p:sldId id="418" r:id="rId46"/>
    <p:sldId id="419" r:id="rId47"/>
    <p:sldId id="420" r:id="rId48"/>
    <p:sldId id="421" r:id="rId49"/>
    <p:sldId id="422" r:id="rId50"/>
    <p:sldId id="423" r:id="rId51"/>
    <p:sldId id="424" r:id="rId52"/>
    <p:sldId id="425" r:id="rId53"/>
    <p:sldId id="426" r:id="rId54"/>
    <p:sldId id="427" r:id="rId55"/>
    <p:sldId id="428" r:id="rId56"/>
    <p:sldId id="429" r:id="rId57"/>
    <p:sldId id="430" r:id="rId58"/>
    <p:sldId id="432" r:id="rId59"/>
    <p:sldId id="433" r:id="rId60"/>
    <p:sldId id="434" r:id="rId61"/>
    <p:sldId id="435" r:id="rId62"/>
    <p:sldId id="436" r:id="rId63"/>
    <p:sldId id="437" r:id="rId64"/>
    <p:sldId id="438" r:id="rId65"/>
    <p:sldId id="439" r:id="rId66"/>
    <p:sldId id="440" r:id="rId67"/>
    <p:sldId id="443" r:id="rId68"/>
    <p:sldId id="444" r:id="rId69"/>
    <p:sldId id="445" r:id="rId70"/>
    <p:sldId id="355"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42" autoAdjust="0"/>
  </p:normalViewPr>
  <p:slideViewPr>
    <p:cSldViewPr>
      <p:cViewPr varScale="1">
        <p:scale>
          <a:sx n="85" d="100"/>
          <a:sy n="85" d="100"/>
        </p:scale>
        <p:origin x="1382" y="34"/>
      </p:cViewPr>
      <p:guideLst>
        <p:guide orient="horz" pos="2160"/>
        <p:guide pos="2880"/>
      </p:guideLst>
    </p:cSldViewPr>
  </p:slideViewPr>
  <p:outlineViewPr>
    <p:cViewPr>
      <p:scale>
        <a:sx n="33" d="100"/>
        <a:sy n="33" d="100"/>
      </p:scale>
      <p:origin x="0" y="305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1/9/2023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D6AC9-11FD-4D20-B481-194CA13E0A13}" type="datetime1">
              <a:rPr lang="en-US" smtClean="0"/>
              <a:pPr/>
              <a:t>1/9/2023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1/9/2023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29D9ADB-2168-4E7D-8FFC-997AC304416D}" type="datetime1">
              <a:rPr lang="en-US" smtClean="0"/>
              <a:pPr/>
              <a:t>1/9/2023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1/9/2023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1/9/2023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2ahUKEwjzuZjhhoTdAhUI3lQKHfWLDXYQjRx6BAgBEAU&amp;url=https://www.simplilearn.com/leadership-vs-management-difference-article&amp;psig=AOvVaw2CrgT3B3njXOVwb49QAvrL&amp;ust=153514382111645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Fundamentals of Management</a:t>
            </a:r>
            <a:r>
              <a:rPr lang="en-US" sz="3200" dirty="0" smtClean="0"/>
              <a:t/>
            </a:r>
            <a:br>
              <a:rPr lang="en-US" sz="3200" dirty="0" smtClean="0"/>
            </a:br>
            <a:r>
              <a:rPr lang="en-US" sz="2000" dirty="0" smtClean="0"/>
              <a:t>Session Six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a:p>
        </p:txBody>
      </p:sp>
      <p:pic>
        <p:nvPicPr>
          <p:cNvPr id="5" name="irc_mi" descr="Image result for images of management">
            <a:hlinkClick r:id="rId2"/>
          </p:cNvPr>
          <p:cNvPicPr>
            <a:picLocks noGrp="1"/>
          </p:cNvPicPr>
          <p:nvPr>
            <p:ph sz="quarter" idx="1"/>
          </p:nvPr>
        </p:nvPicPr>
        <p:blipFill>
          <a:blip r:embed="rId3" cstate="print"/>
          <a:srcRect/>
          <a:stretch>
            <a:fillRect/>
          </a:stretch>
        </p:blipFill>
        <p:spPr bwMode="auto">
          <a:xfrm>
            <a:off x="1295400" y="2057400"/>
            <a:ext cx="6553200" cy="3886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Leadership Theory (SLT)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a:p>
        </p:txBody>
      </p:sp>
      <p:sp>
        <p:nvSpPr>
          <p:cNvPr id="4" name="Content Placeholder 3"/>
          <p:cNvSpPr>
            <a:spLocks noGrp="1"/>
          </p:cNvSpPr>
          <p:nvPr>
            <p:ph sz="quarter" idx="1"/>
          </p:nvPr>
        </p:nvSpPr>
        <p:spPr/>
        <p:txBody>
          <a:bodyPr>
            <a:normAutofit/>
          </a:bodyPr>
          <a:lstStyle/>
          <a:p>
            <a:r>
              <a:rPr lang="en-US" sz="2400" u="sng" dirty="0" smtClean="0"/>
              <a:t>The Situational Leadership Theory proposed </a:t>
            </a:r>
            <a:r>
              <a:rPr lang="en-US" sz="2400" u="sng" dirty="0" smtClean="0"/>
              <a:t>by Paul Hersey and Ken Blanchard </a:t>
            </a:r>
            <a:r>
              <a:rPr lang="en-US" sz="2400" u="sng" dirty="0" smtClean="0"/>
              <a:t>focuses </a:t>
            </a:r>
            <a:r>
              <a:rPr lang="en-US" sz="2400" u="sng" dirty="0" smtClean="0"/>
              <a:t>on followers’ readiness.</a:t>
            </a:r>
          </a:p>
          <a:p>
            <a:endParaRPr lang="en-US" sz="800" u="sng" dirty="0" smtClean="0"/>
          </a:p>
          <a:p>
            <a:pPr lvl="1"/>
            <a:r>
              <a:rPr lang="en-US" sz="2000" dirty="0"/>
              <a:t>Readiness refers to the extent to which people have the ability and willingness to accomplish a specific </a:t>
            </a:r>
            <a:r>
              <a:rPr lang="en-US" sz="2000" dirty="0" smtClean="0"/>
              <a:t>task</a:t>
            </a:r>
          </a:p>
          <a:p>
            <a:pPr lvl="1"/>
            <a:r>
              <a:rPr lang="en-US" sz="2000" dirty="0" smtClean="0">
                <a:solidFill>
                  <a:schemeClr val="tx1">
                    <a:lumMod val="65000"/>
                    <a:lumOff val="35000"/>
                  </a:schemeClr>
                </a:solidFill>
              </a:rPr>
              <a:t>The </a:t>
            </a:r>
            <a:r>
              <a:rPr lang="en-US" sz="2000" dirty="0" smtClean="0">
                <a:solidFill>
                  <a:schemeClr val="tx1">
                    <a:lumMod val="65000"/>
                    <a:lumOff val="35000"/>
                  </a:schemeClr>
                </a:solidFill>
              </a:rPr>
              <a:t>emphasis on the followers in leadership effectiveness reflects the reality that it is the followers who accept or reject the leader</a:t>
            </a:r>
            <a:r>
              <a:rPr lang="en-US" sz="2000" dirty="0" smtClean="0">
                <a:solidFill>
                  <a:schemeClr val="tx1">
                    <a:lumMod val="65000"/>
                    <a:lumOff val="35000"/>
                  </a:schemeClr>
                </a:solidFill>
              </a:rPr>
              <a:t>.</a:t>
            </a:r>
          </a:p>
          <a:p>
            <a:pPr lvl="1"/>
            <a:endParaRPr lang="en-US" sz="800" dirty="0" smtClean="0">
              <a:solidFill>
                <a:srgbClr val="FF0000"/>
              </a:solidFill>
            </a:endParaRPr>
          </a:p>
          <a:p>
            <a:pPr lvl="2"/>
            <a:r>
              <a:rPr lang="en-US" dirty="0" smtClean="0">
                <a:solidFill>
                  <a:srgbClr val="FF0000"/>
                </a:solidFill>
              </a:rPr>
              <a:t>SLT </a:t>
            </a:r>
            <a:r>
              <a:rPr lang="en-US" dirty="0">
                <a:solidFill>
                  <a:srgbClr val="FF0000"/>
                </a:solidFill>
              </a:rPr>
              <a:t>acknowledges the importance of followers and builds on the logic that leaders can compensate for ability and motivational limitations in their </a:t>
            </a:r>
            <a:r>
              <a:rPr lang="en-US" dirty="0" smtClean="0">
                <a:solidFill>
                  <a:srgbClr val="FF0000"/>
                </a:solidFill>
              </a:rPr>
              <a:t>followers, with intuitive appeal.</a:t>
            </a:r>
            <a:endParaRPr lang="en-US" dirty="0">
              <a:solidFill>
                <a:srgbClr val="FF0000"/>
              </a:solidFill>
            </a:endParaRPr>
          </a:p>
        </p:txBody>
      </p:sp>
      <p:pic>
        <p:nvPicPr>
          <p:cNvPr id="1026" name="Picture 2" descr="C:\Users\Michaelm\AppData\Local\Microsoft\Windows\Temporary Internet Files\Content.IE5\V2O6EV3C\3887391545_0185e122bc[1].jpg"/>
          <p:cNvPicPr>
            <a:picLocks noChangeAspect="1" noChangeArrowheads="1"/>
          </p:cNvPicPr>
          <p:nvPr/>
        </p:nvPicPr>
        <p:blipFill>
          <a:blip r:embed="rId2" cstate="print"/>
          <a:srcRect/>
          <a:stretch>
            <a:fillRect/>
          </a:stretch>
        </p:blipFill>
        <p:spPr bwMode="auto">
          <a:xfrm>
            <a:off x="7162800" y="5037062"/>
            <a:ext cx="1638300" cy="11637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Leader-Participation Model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a:p>
        </p:txBody>
      </p:sp>
      <p:sp>
        <p:nvSpPr>
          <p:cNvPr id="4" name="Content Placeholder 3"/>
          <p:cNvSpPr>
            <a:spLocks noGrp="1"/>
          </p:cNvSpPr>
          <p:nvPr>
            <p:ph sz="quarter" idx="1"/>
          </p:nvPr>
        </p:nvSpPr>
        <p:spPr/>
        <p:txBody>
          <a:bodyPr>
            <a:normAutofit/>
          </a:bodyPr>
          <a:lstStyle/>
          <a:p>
            <a:r>
              <a:rPr lang="en-US" sz="2400" u="sng" dirty="0" smtClean="0"/>
              <a:t>The Leader-Participation Model developed by Victor Vroom and Phillip Yetton is a leadership contingency theory </a:t>
            </a:r>
            <a:r>
              <a:rPr lang="en-US" sz="2400" u="sng" dirty="0" smtClean="0"/>
              <a:t>that suggests the participation-level of a </a:t>
            </a:r>
            <a:r>
              <a:rPr lang="en-US" sz="2400" u="sng" dirty="0" smtClean="0"/>
              <a:t>leader </a:t>
            </a:r>
            <a:r>
              <a:rPr lang="en-US" sz="2400" u="sng" dirty="0" smtClean="0"/>
              <a:t>in decision-making is relative to the different </a:t>
            </a:r>
            <a:r>
              <a:rPr lang="en-US" sz="2400" u="sng" dirty="0" smtClean="0"/>
              <a:t>types of </a:t>
            </a:r>
            <a:r>
              <a:rPr lang="en-US" sz="2400" u="sng" dirty="0" smtClean="0"/>
              <a:t>situations they encounter.</a:t>
            </a:r>
            <a:endParaRPr lang="en-US" sz="2400" u="sng" dirty="0" smtClean="0"/>
          </a:p>
          <a:p>
            <a:endParaRPr lang="en-US" sz="800" u="sng" dirty="0" smtClean="0"/>
          </a:p>
          <a:p>
            <a:pPr lvl="1"/>
            <a:r>
              <a:rPr lang="en-US" sz="2000" dirty="0" smtClean="0"/>
              <a:t>The model confirms that leadership research should be directed at the situation rather than at the person.</a:t>
            </a:r>
          </a:p>
          <a:p>
            <a:pPr lvl="1"/>
            <a:endParaRPr lang="en-US" sz="800" dirty="0" smtClean="0"/>
          </a:p>
          <a:p>
            <a:pPr lvl="2"/>
            <a:r>
              <a:rPr lang="en-US" sz="1800" dirty="0" smtClean="0">
                <a:solidFill>
                  <a:srgbClr val="FF0000"/>
                </a:solidFill>
              </a:rPr>
              <a:t>That is, it probably makes more sense to talk about autocratic and participative situations than autocratic and participative leaders.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6781800" y="5105400"/>
            <a:ext cx="2286000" cy="1714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Path-Goal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a:p>
        </p:txBody>
      </p:sp>
      <p:sp>
        <p:nvSpPr>
          <p:cNvPr id="4" name="Content Placeholder 3"/>
          <p:cNvSpPr>
            <a:spLocks noGrp="1"/>
          </p:cNvSpPr>
          <p:nvPr>
            <p:ph sz="quarter" idx="1"/>
          </p:nvPr>
        </p:nvSpPr>
        <p:spPr/>
        <p:txBody>
          <a:bodyPr>
            <a:normAutofit/>
          </a:bodyPr>
          <a:lstStyle/>
          <a:p>
            <a:r>
              <a:rPr lang="en-US" sz="2400" u="sng" dirty="0" smtClean="0"/>
              <a:t>The Path-Goal Theory </a:t>
            </a:r>
            <a:r>
              <a:rPr lang="en-US" sz="2400" u="sng" dirty="0" smtClean="0"/>
              <a:t>developed by Robert House </a:t>
            </a:r>
            <a:r>
              <a:rPr lang="en-US" sz="2400" u="sng" dirty="0" smtClean="0"/>
              <a:t>says that the </a:t>
            </a:r>
            <a:r>
              <a:rPr lang="en-US" sz="2400" u="sng" dirty="0" smtClean="0"/>
              <a:t>leader’s job is to assist followers in attaining their goals and </a:t>
            </a:r>
            <a:r>
              <a:rPr lang="en-US" sz="2400" u="sng" dirty="0" smtClean="0"/>
              <a:t>to provide </a:t>
            </a:r>
            <a:r>
              <a:rPr lang="en-US" sz="2400" u="sng" dirty="0" smtClean="0"/>
              <a:t>direction or support needed to ensure that their goals are compatible with the organization’s or group’s goals.</a:t>
            </a:r>
          </a:p>
          <a:p>
            <a:endParaRPr lang="en-US" sz="800" u="sng" dirty="0" smtClean="0"/>
          </a:p>
          <a:p>
            <a:pPr lvl="1"/>
            <a:r>
              <a:rPr lang="en-US" sz="2000" dirty="0" smtClean="0">
                <a:solidFill>
                  <a:srgbClr val="FF0000"/>
                </a:solidFill>
              </a:rPr>
              <a:t>The term path-goal is derived from the belief that effective leaders clarify the path to help their followers get from where they are to the achievement of their work goals and make the journey along the path easier by reducing roadblocks and pitfalls</a:t>
            </a:r>
            <a:r>
              <a:rPr lang="en-US" sz="2000" dirty="0" smtClean="0">
                <a:solidFill>
                  <a:srgbClr val="FF0000"/>
                </a:solidFill>
              </a:rPr>
              <a:t>.</a:t>
            </a:r>
            <a:endParaRPr lang="en-US" sz="2000" dirty="0" smtClean="0">
              <a:solidFill>
                <a:srgbClr val="FF0000"/>
              </a:solidFill>
            </a:endParaRPr>
          </a:p>
        </p:txBody>
      </p:sp>
      <p:pic>
        <p:nvPicPr>
          <p:cNvPr id="7172" name="Picture 4" descr="C:\Users\Michaelm\AppData\Local\Microsoft\Windows\Temporary Internet Files\Content.IE5\WX0DVOOP\barrier[1].jpg"/>
          <p:cNvPicPr>
            <a:picLocks noChangeAspect="1" noChangeArrowheads="1"/>
          </p:cNvPicPr>
          <p:nvPr/>
        </p:nvPicPr>
        <p:blipFill>
          <a:blip r:embed="rId2" cstate="print"/>
          <a:srcRect/>
          <a:stretch>
            <a:fillRect/>
          </a:stretch>
        </p:blipFill>
        <p:spPr bwMode="auto">
          <a:xfrm>
            <a:off x="5867400" y="4724400"/>
            <a:ext cx="2578100" cy="152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Path-Goal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a:p>
        </p:txBody>
      </p:sp>
      <p:sp>
        <p:nvSpPr>
          <p:cNvPr id="4" name="Content Placeholder 3"/>
          <p:cNvSpPr>
            <a:spLocks noGrp="1"/>
          </p:cNvSpPr>
          <p:nvPr>
            <p:ph sz="quarter" idx="1"/>
          </p:nvPr>
        </p:nvSpPr>
        <p:spPr/>
        <p:txBody>
          <a:bodyPr/>
          <a:lstStyle/>
          <a:p>
            <a:r>
              <a:rPr lang="en-US" sz="2400" u="sng" dirty="0" smtClean="0"/>
              <a:t>In contrast to Fiedler’s view that a leader couldn’t change his or her behavior, House assumed that leaders are flexible and can display any or all of these leadership styles depending on the situation.</a:t>
            </a:r>
          </a:p>
          <a:p>
            <a:pPr lvl="1"/>
            <a:endParaRPr lang="en-US" sz="2000" dirty="0"/>
          </a:p>
        </p:txBody>
      </p:sp>
      <p:pic>
        <p:nvPicPr>
          <p:cNvPr id="9218" name="Picture 2" descr="C:\Users\Michaelm\AppData\Local\Microsoft\Windows\Temporary Internet Files\Content.IE5\VYJYNPGJ\contrast_futura-01[1].png"/>
          <p:cNvPicPr>
            <a:picLocks noChangeAspect="1" noChangeArrowheads="1"/>
          </p:cNvPicPr>
          <p:nvPr/>
        </p:nvPicPr>
        <p:blipFill>
          <a:blip r:embed="rId2" cstate="print"/>
          <a:srcRect/>
          <a:stretch>
            <a:fillRect/>
          </a:stretch>
        </p:blipFill>
        <p:spPr bwMode="auto">
          <a:xfrm>
            <a:off x="5867400" y="3429000"/>
            <a:ext cx="2794000" cy="2794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Path-Goal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a:p>
        </p:txBody>
      </p:sp>
      <p:sp>
        <p:nvSpPr>
          <p:cNvPr id="4" name="Content Placeholder 3"/>
          <p:cNvSpPr>
            <a:spLocks noGrp="1"/>
          </p:cNvSpPr>
          <p:nvPr>
            <p:ph sz="quarter" idx="1"/>
          </p:nvPr>
        </p:nvSpPr>
        <p:spPr/>
        <p:txBody>
          <a:bodyPr>
            <a:normAutofit/>
          </a:bodyPr>
          <a:lstStyle/>
          <a:p>
            <a:r>
              <a:rPr lang="en-US" sz="2400" u="sng" dirty="0" smtClean="0"/>
              <a:t>An EE’s performance and satisfaction are likely to be positively influenced when the leader chooses a leadership style that compensates for short comings in either the EE or the work setting.  </a:t>
            </a:r>
          </a:p>
          <a:p>
            <a:endParaRPr lang="en-US" sz="800" u="sng" dirty="0" smtClean="0"/>
          </a:p>
          <a:p>
            <a:pPr lvl="1"/>
            <a:r>
              <a:rPr lang="en-US" sz="2000" dirty="0" smtClean="0"/>
              <a:t>However, if the leader spends time explaining tasks that are already clear or when the EE has the ability and experience to handle them without interference, the EE is likely to see such directive behavior as redundant or even insulting.</a:t>
            </a:r>
            <a:endParaRPr lang="en-US" sz="2000" dirty="0"/>
          </a:p>
        </p:txBody>
      </p:sp>
      <p:pic>
        <p:nvPicPr>
          <p:cNvPr id="11267" name="Picture 3" descr="C:\Users\Michaelm\AppData\Local\Microsoft\Windows\Temporary Internet Files\Content.IE5\8S4BQSVH\bonhomme_et_coche_vert[1].jpg"/>
          <p:cNvPicPr>
            <a:picLocks noChangeAspect="1" noChangeArrowheads="1"/>
          </p:cNvPicPr>
          <p:nvPr/>
        </p:nvPicPr>
        <p:blipFill>
          <a:blip r:embed="rId2" cstate="print"/>
          <a:srcRect/>
          <a:stretch>
            <a:fillRect/>
          </a:stretch>
        </p:blipFill>
        <p:spPr bwMode="auto">
          <a:xfrm>
            <a:off x="6248400" y="4343400"/>
            <a:ext cx="2438400" cy="1955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Leader-Member Exchange (LMX) Theory </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a:p>
        </p:txBody>
      </p:sp>
      <p:sp>
        <p:nvSpPr>
          <p:cNvPr id="4" name="Content Placeholder 3"/>
          <p:cNvSpPr>
            <a:spLocks noGrp="1"/>
          </p:cNvSpPr>
          <p:nvPr>
            <p:ph sz="quarter" idx="1"/>
          </p:nvPr>
        </p:nvSpPr>
        <p:spPr/>
        <p:txBody>
          <a:bodyPr>
            <a:normAutofit/>
          </a:bodyPr>
          <a:lstStyle/>
          <a:p>
            <a:r>
              <a:rPr lang="en-US" sz="2400" u="sng" dirty="0" smtClean="0"/>
              <a:t>The Leader-Member Exchange Theory says </a:t>
            </a:r>
            <a:r>
              <a:rPr lang="en-US" sz="2400" u="sng" dirty="0" smtClean="0"/>
              <a:t>leaders create in-groups and out-groups and the in-group will have higher performance ratings, less turnover, and greater job satisfaction.</a:t>
            </a:r>
          </a:p>
          <a:p>
            <a:endParaRPr lang="en-US" sz="800" u="sng" dirty="0" smtClean="0"/>
          </a:p>
          <a:p>
            <a:pPr lvl="1"/>
            <a:r>
              <a:rPr lang="en-US" sz="2000" dirty="0" smtClean="0"/>
              <a:t>Early on in the relationship a leader will implicitly categorize a follower as an “in” or as an “out.”  </a:t>
            </a:r>
          </a:p>
          <a:p>
            <a:pPr lvl="1"/>
            <a:endParaRPr lang="en-US" sz="800" dirty="0" smtClean="0"/>
          </a:p>
          <a:p>
            <a:pPr lvl="2"/>
            <a:r>
              <a:rPr lang="en-US" sz="1800" dirty="0" smtClean="0">
                <a:solidFill>
                  <a:srgbClr val="FF0000"/>
                </a:solidFill>
              </a:rPr>
              <a:t>Leaders also encourage LMX by rewarding those EE’s with whom they want a closer linkage and punishing those with whom they do not</a:t>
            </a:r>
            <a:r>
              <a:rPr lang="en-US" sz="1800" dirty="0" smtClean="0">
                <a:solidFill>
                  <a:srgbClr val="FF0000"/>
                </a:solidFill>
              </a:rPr>
              <a:t>.</a:t>
            </a:r>
            <a:endParaRPr lang="en-US" sz="1800" dirty="0" smtClean="0">
              <a:solidFill>
                <a:srgbClr val="FF0000"/>
              </a:solidFill>
            </a:endParaRPr>
          </a:p>
        </p:txBody>
      </p:sp>
      <p:pic>
        <p:nvPicPr>
          <p:cNvPr id="5" name="Picture 4"/>
          <p:cNvPicPr>
            <a:picLocks noChangeAspect="1"/>
          </p:cNvPicPr>
          <p:nvPr/>
        </p:nvPicPr>
        <p:blipFill>
          <a:blip r:embed="rId2"/>
          <a:stretch>
            <a:fillRect/>
          </a:stretch>
        </p:blipFill>
        <p:spPr>
          <a:xfrm>
            <a:off x="6324600" y="4743450"/>
            <a:ext cx="2819400" cy="21145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Leader-Member Exchange (LMX)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a:p>
        </p:txBody>
      </p:sp>
      <p:sp>
        <p:nvSpPr>
          <p:cNvPr id="4" name="Content Placeholder 3"/>
          <p:cNvSpPr>
            <a:spLocks noGrp="1"/>
          </p:cNvSpPr>
          <p:nvPr>
            <p:ph sz="quarter" idx="1"/>
          </p:nvPr>
        </p:nvSpPr>
        <p:spPr/>
        <p:txBody>
          <a:bodyPr/>
          <a:lstStyle/>
          <a:p>
            <a:r>
              <a:rPr lang="en-US" sz="2300" u="sng" dirty="0" smtClean="0"/>
              <a:t>Followers with in-group status will have higher performance ratings, engage in more helping or “citizenship” behaviors at work, and report greater satisfaction with their boss.</a:t>
            </a:r>
          </a:p>
          <a:p>
            <a:endParaRPr lang="en-US" sz="800" u="sng" dirty="0" smtClean="0"/>
          </a:p>
          <a:p>
            <a:pPr lvl="1"/>
            <a:r>
              <a:rPr lang="en-US" dirty="0" smtClean="0"/>
              <a:t>These findings are not surprising, as leaders are more likely to invest their time and other resources in those whom they expect to perform the best.</a:t>
            </a:r>
            <a:endParaRPr lang="en-US" dirty="0"/>
          </a:p>
        </p:txBody>
      </p:sp>
      <p:pic>
        <p:nvPicPr>
          <p:cNvPr id="13314" name="Picture 2" descr="C:\Users\Michaelm\AppData\Local\Microsoft\Windows\Temporary Internet Files\Content.IE5\52LYKE23\surprise[1].gif"/>
          <p:cNvPicPr>
            <a:picLocks noChangeAspect="1" noChangeArrowheads="1"/>
          </p:cNvPicPr>
          <p:nvPr/>
        </p:nvPicPr>
        <p:blipFill>
          <a:blip r:embed="rId2" cstate="print"/>
          <a:srcRect/>
          <a:stretch>
            <a:fillRect/>
          </a:stretch>
        </p:blipFill>
        <p:spPr bwMode="auto">
          <a:xfrm>
            <a:off x="6170422" y="4124531"/>
            <a:ext cx="2635250" cy="20383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Transactional 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a:p>
        </p:txBody>
      </p:sp>
      <p:sp>
        <p:nvSpPr>
          <p:cNvPr id="4" name="Content Placeholder 3"/>
          <p:cNvSpPr>
            <a:spLocks noGrp="1"/>
          </p:cNvSpPr>
          <p:nvPr>
            <p:ph sz="quarter" idx="1"/>
          </p:nvPr>
        </p:nvSpPr>
        <p:spPr/>
        <p:txBody>
          <a:bodyPr/>
          <a:lstStyle/>
          <a:p>
            <a:r>
              <a:rPr lang="en-US" sz="2400" u="sng" dirty="0" smtClean="0"/>
              <a:t>Transactional Leaders are those who lead primarily by using social exchange or transactions</a:t>
            </a:r>
            <a:r>
              <a:rPr lang="en-US" dirty="0" smtClean="0"/>
              <a:t>.</a:t>
            </a:r>
          </a:p>
          <a:p>
            <a:endParaRPr lang="en-US" sz="800" dirty="0" smtClean="0"/>
          </a:p>
          <a:p>
            <a:pPr lvl="1"/>
            <a:r>
              <a:rPr lang="en-US" sz="2000" dirty="0" smtClean="0">
                <a:solidFill>
                  <a:srgbClr val="FF0000"/>
                </a:solidFill>
              </a:rPr>
              <a:t>Transactional leaders guide or motivate followers to work toward established goals by exchanging rewards for their productivity.</a:t>
            </a:r>
          </a:p>
          <a:p>
            <a:pPr lvl="1"/>
            <a:endParaRPr lang="en-US" sz="800" dirty="0" smtClean="0"/>
          </a:p>
        </p:txBody>
      </p:sp>
      <p:pic>
        <p:nvPicPr>
          <p:cNvPr id="1026" name="Picture 2" descr="C:\Users\Michaelm\AppData\Local\Microsoft\Windows\Temporary Internet Files\Content.IE5\4ACZGT8O\reciprocity[1].jpg"/>
          <p:cNvPicPr>
            <a:picLocks noChangeAspect="1" noChangeArrowheads="1"/>
          </p:cNvPicPr>
          <p:nvPr/>
        </p:nvPicPr>
        <p:blipFill>
          <a:blip r:embed="rId2" cstate="print"/>
          <a:srcRect/>
          <a:stretch>
            <a:fillRect/>
          </a:stretch>
        </p:blipFill>
        <p:spPr bwMode="auto">
          <a:xfrm>
            <a:off x="6486119" y="3962400"/>
            <a:ext cx="1905000" cy="1905000"/>
          </a:xfrm>
          <a:prstGeom prst="rect">
            <a:avLst/>
          </a:prstGeom>
          <a:noFill/>
        </p:spPr>
      </p:pic>
      <p:pic>
        <p:nvPicPr>
          <p:cNvPr id="1028" name="Picture 4" descr="C:\Users\Michaelm\AppData\Local\Microsoft\Windows\Temporary Internet Files\Content.IE5\KDB8FMSX\GA8gP[1].png"/>
          <p:cNvPicPr>
            <a:picLocks noChangeAspect="1" noChangeArrowheads="1"/>
          </p:cNvPicPr>
          <p:nvPr/>
        </p:nvPicPr>
        <p:blipFill>
          <a:blip r:embed="rId3" cstate="print"/>
          <a:srcRect/>
          <a:stretch>
            <a:fillRect/>
          </a:stretch>
        </p:blipFill>
        <p:spPr bwMode="auto">
          <a:xfrm>
            <a:off x="4591364" y="4191000"/>
            <a:ext cx="1562318" cy="156231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Transformational 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a:p>
        </p:txBody>
      </p:sp>
      <p:sp>
        <p:nvSpPr>
          <p:cNvPr id="4" name="Content Placeholder 3"/>
          <p:cNvSpPr>
            <a:spLocks noGrp="1"/>
          </p:cNvSpPr>
          <p:nvPr>
            <p:ph sz="quarter" idx="1"/>
          </p:nvPr>
        </p:nvSpPr>
        <p:spPr/>
        <p:txBody>
          <a:bodyPr/>
          <a:lstStyle/>
          <a:p>
            <a:r>
              <a:rPr lang="en-US" sz="2400" u="sng" dirty="0" smtClean="0"/>
              <a:t>Transformational Leaders stimulate and inspire (transform) followers to achieve extraordinary outcomes.</a:t>
            </a:r>
          </a:p>
          <a:p>
            <a:endParaRPr lang="en-US" sz="800" u="sng" dirty="0" smtClean="0"/>
          </a:p>
          <a:p>
            <a:pPr lvl="1"/>
            <a:r>
              <a:rPr lang="en-US" sz="2000" dirty="0" smtClean="0">
                <a:solidFill>
                  <a:srgbClr val="FF0000"/>
                </a:solidFill>
              </a:rPr>
              <a:t>Transformational leaders pay attention to the concerns and developmental needs of individual followers; changing followers’ awareness of issues by helping those followers look at old problems in new ways; and being able to excite, arouse, and inspire followers to exert extra effort to achieve group goals.</a:t>
            </a:r>
          </a:p>
        </p:txBody>
      </p:sp>
      <p:pic>
        <p:nvPicPr>
          <p:cNvPr id="2052" name="Picture 4" descr="C:\Users\Michaelm\AppData\Local\Microsoft\Windows\Temporary Internet Files\Content.IE5\HWRYGRBG\1280px-Transformation_at_Future_Perfect[1].jpg"/>
          <p:cNvPicPr>
            <a:picLocks noChangeAspect="1" noChangeArrowheads="1"/>
          </p:cNvPicPr>
          <p:nvPr/>
        </p:nvPicPr>
        <p:blipFill>
          <a:blip r:embed="rId2" cstate="print"/>
          <a:srcRect/>
          <a:stretch>
            <a:fillRect/>
          </a:stretch>
        </p:blipFill>
        <p:spPr bwMode="auto">
          <a:xfrm>
            <a:off x="4800600" y="4191000"/>
            <a:ext cx="3566160" cy="21442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Transactional vs. Transformational 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a:p>
        </p:txBody>
      </p:sp>
      <p:sp>
        <p:nvSpPr>
          <p:cNvPr id="4" name="Content Placeholder 3"/>
          <p:cNvSpPr>
            <a:spLocks noGrp="1"/>
          </p:cNvSpPr>
          <p:nvPr>
            <p:ph sz="quarter" idx="1"/>
          </p:nvPr>
        </p:nvSpPr>
        <p:spPr/>
        <p:txBody>
          <a:bodyPr/>
          <a:lstStyle/>
          <a:p>
            <a:r>
              <a:rPr lang="en-US" sz="2300" u="sng" dirty="0" smtClean="0"/>
              <a:t>The evidence supporting the superiority of transformational leadership over transactional leadership is impressive</a:t>
            </a:r>
            <a:r>
              <a:rPr lang="en-US" sz="2300" dirty="0" smtClean="0"/>
              <a:t>.</a:t>
            </a:r>
          </a:p>
          <a:p>
            <a:endParaRPr lang="en-US" sz="800" dirty="0" smtClean="0"/>
          </a:p>
          <a:p>
            <a:pPr lvl="1"/>
            <a:r>
              <a:rPr lang="en-US" sz="2000" dirty="0" smtClean="0"/>
              <a:t>Transformational leaders were evaluated as more effective, higher performers, more promotable than their transactional counterparts, and more interpersonally sensitive.</a:t>
            </a:r>
          </a:p>
          <a:p>
            <a:pPr lvl="1"/>
            <a:endParaRPr lang="en-US" sz="800" dirty="0" smtClean="0"/>
          </a:p>
          <a:p>
            <a:pPr lvl="2"/>
            <a:r>
              <a:rPr lang="en-US" sz="1800" dirty="0" smtClean="0">
                <a:solidFill>
                  <a:srgbClr val="FF0000"/>
                </a:solidFill>
              </a:rPr>
              <a:t>Transformational leadership is strongly correlated with lower turnover rates and higher levels of productivity, work engagement, EE satisfaction, creativity, goal attainment, and follower well-being.</a:t>
            </a:r>
            <a:endParaRPr lang="en-US" sz="1800" dirty="0">
              <a:solidFill>
                <a:srgbClr val="FF0000"/>
              </a:solidFill>
            </a:endParaRPr>
          </a:p>
        </p:txBody>
      </p:sp>
      <p:pic>
        <p:nvPicPr>
          <p:cNvPr id="14338" name="Picture 2" descr="C:\Users\Michaelm\AppData\Local\Microsoft\Windows\Temporary Internet Files\Content.IE5\QTOHO7LC\transformation-words-Fotolia_56235726_Subscription_Monthly_M[1].jpg"/>
          <p:cNvPicPr>
            <a:picLocks noChangeAspect="1" noChangeArrowheads="1"/>
          </p:cNvPicPr>
          <p:nvPr/>
        </p:nvPicPr>
        <p:blipFill>
          <a:blip r:embed="rId2" cstate="print"/>
          <a:srcRect/>
          <a:stretch>
            <a:fillRect/>
          </a:stretch>
        </p:blipFill>
        <p:spPr bwMode="auto">
          <a:xfrm>
            <a:off x="4940808" y="4953000"/>
            <a:ext cx="3895344" cy="13045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 Four: Leading</a:t>
            </a:r>
            <a:endParaRPr lang="en-US" sz="3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a:p>
        </p:txBody>
      </p:sp>
      <p:sp>
        <p:nvSpPr>
          <p:cNvPr id="4" name="Content Placeholder 3"/>
          <p:cNvSpPr>
            <a:spLocks noGrp="1"/>
          </p:cNvSpPr>
          <p:nvPr>
            <p:ph sz="quarter" idx="1"/>
          </p:nvPr>
        </p:nvSpPr>
        <p:spPr/>
        <p:txBody>
          <a:bodyPr>
            <a:normAutofit/>
          </a:bodyPr>
          <a:lstStyle/>
          <a:p>
            <a:r>
              <a:rPr lang="en-US" sz="2200" u="sng" dirty="0" smtClean="0"/>
              <a:t>Chapter Twelve: Leadership and Trust</a:t>
            </a:r>
          </a:p>
          <a:p>
            <a:endParaRPr lang="en-US" sz="800" u="sng" dirty="0" smtClean="0"/>
          </a:p>
          <a:p>
            <a:pPr lvl="1"/>
            <a:r>
              <a:rPr lang="en-US" sz="2000" dirty="0" smtClean="0">
                <a:solidFill>
                  <a:srgbClr val="FF0000"/>
                </a:solidFill>
              </a:rPr>
              <a:t>Define leader and leadership.</a:t>
            </a:r>
          </a:p>
          <a:p>
            <a:pPr lvl="1"/>
            <a:r>
              <a:rPr lang="en-US" sz="2000" dirty="0" smtClean="0">
                <a:solidFill>
                  <a:srgbClr val="FF0000"/>
                </a:solidFill>
              </a:rPr>
              <a:t>Compare and contrast early leadership theories.</a:t>
            </a:r>
          </a:p>
          <a:p>
            <a:pPr lvl="1"/>
            <a:r>
              <a:rPr lang="en-US" sz="2000" dirty="0" smtClean="0">
                <a:solidFill>
                  <a:srgbClr val="FF0000"/>
                </a:solidFill>
              </a:rPr>
              <a:t>Describe the four major contingency leadership theories.</a:t>
            </a:r>
          </a:p>
          <a:p>
            <a:pPr lvl="1"/>
            <a:r>
              <a:rPr lang="en-US" sz="2000" dirty="0" smtClean="0">
                <a:solidFill>
                  <a:srgbClr val="FF0000"/>
                </a:solidFill>
              </a:rPr>
              <a:t>Describe modern views of leadership and issues facing leaders today.</a:t>
            </a:r>
          </a:p>
          <a:p>
            <a:pPr lvl="1"/>
            <a:r>
              <a:rPr lang="en-US" sz="2000" dirty="0" smtClean="0">
                <a:solidFill>
                  <a:srgbClr val="FF0000"/>
                </a:solidFill>
              </a:rPr>
              <a:t>Discuss trust as the essence of leadership.</a:t>
            </a:r>
          </a:p>
          <a:p>
            <a:pPr lvl="1"/>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1032" name="Picture 8" descr="C:\Users\Michaelm\AppData\Local\Microsoft\Windows\Temporary Internet Files\Content.IE5\QTOHO7LC\Trust-and-integrity-in-todays-leadership[1].jpg"/>
          <p:cNvPicPr>
            <a:picLocks noChangeAspect="1" noChangeArrowheads="1"/>
          </p:cNvPicPr>
          <p:nvPr/>
        </p:nvPicPr>
        <p:blipFill>
          <a:blip r:embed="rId2" cstate="print"/>
          <a:srcRect/>
          <a:stretch>
            <a:fillRect/>
          </a:stretch>
        </p:blipFill>
        <p:spPr bwMode="auto">
          <a:xfrm>
            <a:off x="5715000" y="4194048"/>
            <a:ext cx="2857500" cy="1905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Charismatic Leaders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a:p>
        </p:txBody>
      </p:sp>
      <p:sp>
        <p:nvSpPr>
          <p:cNvPr id="4" name="Content Placeholder 3"/>
          <p:cNvSpPr>
            <a:spLocks noGrp="1"/>
          </p:cNvSpPr>
          <p:nvPr>
            <p:ph sz="quarter" idx="1"/>
          </p:nvPr>
        </p:nvSpPr>
        <p:spPr/>
        <p:txBody>
          <a:bodyPr>
            <a:normAutofit/>
          </a:bodyPr>
          <a:lstStyle/>
          <a:p>
            <a:r>
              <a:rPr lang="en-US" sz="2400" u="sng" dirty="0" smtClean="0"/>
              <a:t>Charismatic Leaders are enthusiastic, self-confident leaders whose personalities and actions influence people to behave in certain ways.</a:t>
            </a:r>
          </a:p>
          <a:p>
            <a:endParaRPr lang="en-US" sz="800" u="sng" dirty="0" smtClean="0"/>
          </a:p>
          <a:p>
            <a:pPr lvl="1"/>
            <a:r>
              <a:rPr lang="en-US" sz="2000" dirty="0" smtClean="0"/>
              <a:t>Charismatic Leaders have vision, willingness to take risks to achieve that vision, sensitivity to both environmental constraints and follower needs, and other behaviors that are out of the ordinary.</a:t>
            </a:r>
          </a:p>
          <a:p>
            <a:pPr lvl="1"/>
            <a:endParaRPr lang="en-US" sz="800" dirty="0" smtClean="0"/>
          </a:p>
          <a:p>
            <a:pPr lvl="2"/>
            <a:r>
              <a:rPr lang="en-US" sz="1800" dirty="0" smtClean="0">
                <a:solidFill>
                  <a:srgbClr val="FF0000"/>
                </a:solidFill>
              </a:rPr>
              <a:t>There is an impressive correlation between charismatic leadership and high performance and satisfaction among followers.</a:t>
            </a:r>
          </a:p>
        </p:txBody>
      </p:sp>
      <p:pic>
        <p:nvPicPr>
          <p:cNvPr id="15365" name="Picture 5" descr="C:\Users\Michaelm\AppData\Local\Microsoft\Windows\Temporary Internet Files\Content.IE5\8S4BQSVH\CHARISMATIC-MIND_logo_mov[1].png"/>
          <p:cNvPicPr>
            <a:picLocks noChangeAspect="1" noChangeArrowheads="1"/>
          </p:cNvPicPr>
          <p:nvPr/>
        </p:nvPicPr>
        <p:blipFill>
          <a:blip r:embed="rId2" cstate="print"/>
          <a:srcRect/>
          <a:stretch>
            <a:fillRect/>
          </a:stretch>
        </p:blipFill>
        <p:spPr bwMode="auto">
          <a:xfrm>
            <a:off x="6629400" y="4495800"/>
            <a:ext cx="2057402" cy="1752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Visionary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a:p>
        </p:txBody>
      </p:sp>
      <p:sp>
        <p:nvSpPr>
          <p:cNvPr id="4" name="Content Placeholder 3"/>
          <p:cNvSpPr>
            <a:spLocks noGrp="1"/>
          </p:cNvSpPr>
          <p:nvPr>
            <p:ph sz="quarter" idx="1"/>
          </p:nvPr>
        </p:nvSpPr>
        <p:spPr/>
        <p:txBody>
          <a:bodyPr>
            <a:normAutofit/>
          </a:bodyPr>
          <a:lstStyle/>
          <a:p>
            <a:r>
              <a:rPr lang="en-US" sz="2400" u="sng" dirty="0" smtClean="0"/>
              <a:t>Visionary Leadership is the ability to create and articulate a realistic, credible, and attractive vision of the future that improves on the present situation.</a:t>
            </a:r>
          </a:p>
          <a:p>
            <a:endParaRPr lang="en-US" sz="800" u="sng" dirty="0" smtClean="0"/>
          </a:p>
          <a:p>
            <a:pPr lvl="1"/>
            <a:r>
              <a:rPr lang="en-US" sz="2000" dirty="0" smtClean="0"/>
              <a:t>The vision, if properly selected and implemented, is so energizing that it “in effect jump-starts the future by calling forth the skills, talents, and resources to make it happen.</a:t>
            </a:r>
          </a:p>
          <a:p>
            <a:pPr lvl="1"/>
            <a:endParaRPr lang="en-US" sz="800" dirty="0" smtClean="0"/>
          </a:p>
          <a:p>
            <a:pPr lvl="2"/>
            <a:r>
              <a:rPr lang="en-US" sz="1800" dirty="0" smtClean="0">
                <a:solidFill>
                  <a:srgbClr val="FF0000"/>
                </a:solidFill>
              </a:rPr>
              <a:t>An organization’s vision should offer clear and compelling imagery that taps into people’s emotions and inspires enthusiasm to pursue the organization’s goals.  </a:t>
            </a:r>
            <a:endParaRPr lang="en-US" sz="1800" dirty="0">
              <a:solidFill>
                <a:srgbClr val="FF0000"/>
              </a:solidFill>
            </a:endParaRPr>
          </a:p>
        </p:txBody>
      </p:sp>
      <p:pic>
        <p:nvPicPr>
          <p:cNvPr id="16388" name="Picture 4" descr="C:\Users\Michaelm\AppData\Local\Microsoft\Windows\Temporary Internet Files\Content.IE5\7X2GC7W4\Vision_ESTIEM[1].jpg"/>
          <p:cNvPicPr>
            <a:picLocks noChangeAspect="1" noChangeArrowheads="1"/>
          </p:cNvPicPr>
          <p:nvPr/>
        </p:nvPicPr>
        <p:blipFill>
          <a:blip r:embed="rId2" cstate="print"/>
          <a:srcRect/>
          <a:stretch>
            <a:fillRect/>
          </a:stretch>
        </p:blipFill>
        <p:spPr bwMode="auto">
          <a:xfrm>
            <a:off x="5105400" y="4800600"/>
            <a:ext cx="3581400" cy="139139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 and Teams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a:p>
        </p:txBody>
      </p:sp>
      <p:sp>
        <p:nvSpPr>
          <p:cNvPr id="4" name="Content Placeholder 3"/>
          <p:cNvSpPr>
            <a:spLocks noGrp="1"/>
          </p:cNvSpPr>
          <p:nvPr>
            <p:ph sz="quarter" idx="1"/>
          </p:nvPr>
        </p:nvSpPr>
        <p:spPr/>
        <p:txBody>
          <a:bodyPr/>
          <a:lstStyle/>
          <a:p>
            <a:r>
              <a:rPr lang="en-US" sz="2400" u="sng" dirty="0" smtClean="0"/>
              <a:t>Because leadership is increasingly taking place within a team context and more organizations are using work teams, the role of the leader in guiding team members has become increasingly important</a:t>
            </a:r>
            <a:r>
              <a:rPr lang="en-US" dirty="0" smtClean="0"/>
              <a:t>.</a:t>
            </a:r>
          </a:p>
          <a:p>
            <a:endParaRPr lang="en-US" sz="800" dirty="0" smtClean="0"/>
          </a:p>
          <a:p>
            <a:pPr lvl="1"/>
            <a:r>
              <a:rPr lang="en-US" sz="2000" dirty="0" smtClean="0"/>
              <a:t>Effective team leaders have mastered the difficult balancing act of knowing when to leave their teams alone and when to get involved.</a:t>
            </a:r>
          </a:p>
          <a:p>
            <a:pPr lvl="1"/>
            <a:endParaRPr lang="en-US" sz="800" dirty="0" smtClean="0"/>
          </a:p>
          <a:p>
            <a:pPr lvl="2"/>
            <a:r>
              <a:rPr lang="en-US" sz="1800" dirty="0" smtClean="0">
                <a:solidFill>
                  <a:srgbClr val="FF0000"/>
                </a:solidFill>
              </a:rPr>
              <a:t>Important responsibilities of team leaders include coaching, facilitating, handling disciplinary action problems, reviewing team and individual performance, training, and communication.</a:t>
            </a:r>
            <a:endParaRPr lang="en-US" sz="1800" dirty="0">
              <a:solidFill>
                <a:srgbClr val="FF0000"/>
              </a:solidFill>
            </a:endParaRPr>
          </a:p>
        </p:txBody>
      </p:sp>
      <p:pic>
        <p:nvPicPr>
          <p:cNvPr id="17411" name="Picture 3" descr="C:\Users\Michaelm\AppData\Local\Microsoft\Windows\Temporary Internet Files\Content.IE5\52LYKE23\followers-onyx-truth[1].jpg"/>
          <p:cNvPicPr>
            <a:picLocks noChangeAspect="1" noChangeArrowheads="1"/>
          </p:cNvPicPr>
          <p:nvPr/>
        </p:nvPicPr>
        <p:blipFill>
          <a:blip r:embed="rId2" cstate="print"/>
          <a:srcRect/>
          <a:stretch>
            <a:fillRect/>
          </a:stretch>
        </p:blipFill>
        <p:spPr bwMode="auto">
          <a:xfrm>
            <a:off x="5638800" y="4953000"/>
            <a:ext cx="3048000" cy="1295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a:p>
        </p:txBody>
      </p:sp>
      <p:sp>
        <p:nvSpPr>
          <p:cNvPr id="4" name="Content Placeholder 3"/>
          <p:cNvSpPr>
            <a:spLocks noGrp="1"/>
          </p:cNvSpPr>
          <p:nvPr>
            <p:ph sz="quarter" idx="1"/>
          </p:nvPr>
        </p:nvSpPr>
        <p:spPr/>
        <p:txBody>
          <a:bodyPr/>
          <a:lstStyle/>
          <a:p>
            <a:r>
              <a:rPr lang="en-US" sz="2400" u="sng" dirty="0" smtClean="0"/>
              <a:t>Managers are increasingly leading by not leading; that is, by empowering their employees</a:t>
            </a:r>
            <a:r>
              <a:rPr lang="en-US" dirty="0" smtClean="0"/>
              <a:t>.</a:t>
            </a:r>
          </a:p>
          <a:p>
            <a:endParaRPr lang="en-US" sz="800" dirty="0" smtClean="0"/>
          </a:p>
          <a:p>
            <a:pPr lvl="1"/>
            <a:r>
              <a:rPr lang="en-US" dirty="0" smtClean="0"/>
              <a:t>Empowerment involves increasing the decision-making discretion of workers.</a:t>
            </a:r>
          </a:p>
          <a:p>
            <a:pPr lvl="1"/>
            <a:endParaRPr lang="en-US" sz="800" dirty="0" smtClean="0"/>
          </a:p>
          <a:p>
            <a:pPr lvl="2"/>
            <a:r>
              <a:rPr lang="en-US" dirty="0" smtClean="0">
                <a:solidFill>
                  <a:srgbClr val="FF0000"/>
                </a:solidFill>
              </a:rPr>
              <a:t>Today, many EE’s are making the key operating decisions that directly affect their work.</a:t>
            </a:r>
            <a:endParaRPr lang="en-US" dirty="0">
              <a:solidFill>
                <a:srgbClr val="FF0000"/>
              </a:solidFill>
            </a:endParaRPr>
          </a:p>
        </p:txBody>
      </p:sp>
      <p:pic>
        <p:nvPicPr>
          <p:cNvPr id="3075" name="Picture 3" descr="C:\Users\Michaelm\AppData\Local\Microsoft\Windows\Temporary Internet Files\Content.IE5\VYJYNPGJ\empowerment-2[1].jpg"/>
          <p:cNvPicPr>
            <a:picLocks noChangeAspect="1" noChangeArrowheads="1"/>
          </p:cNvPicPr>
          <p:nvPr/>
        </p:nvPicPr>
        <p:blipFill>
          <a:blip r:embed="rId2" cstate="print"/>
          <a:srcRect/>
          <a:stretch>
            <a:fillRect/>
          </a:stretch>
        </p:blipFill>
        <p:spPr bwMode="auto">
          <a:xfrm>
            <a:off x="5486400" y="4038599"/>
            <a:ext cx="3200400" cy="221336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a:p>
        </p:txBody>
      </p:sp>
      <p:sp>
        <p:nvSpPr>
          <p:cNvPr id="4" name="Content Placeholder 3"/>
          <p:cNvSpPr>
            <a:spLocks noGrp="1"/>
          </p:cNvSpPr>
          <p:nvPr>
            <p:ph sz="quarter" idx="1"/>
          </p:nvPr>
        </p:nvSpPr>
        <p:spPr/>
        <p:txBody>
          <a:bodyPr/>
          <a:lstStyle/>
          <a:p>
            <a:r>
              <a:rPr lang="en-US" sz="2400" u="sng" dirty="0" smtClean="0"/>
              <a:t>More companies are empowering EE’s because of a need for quick decisions by those people who are most knowledgeable about the issues</a:t>
            </a:r>
            <a:r>
              <a:rPr lang="en-US" dirty="0" smtClean="0"/>
              <a:t>.</a:t>
            </a:r>
          </a:p>
          <a:p>
            <a:endParaRPr lang="en-US" sz="800" dirty="0" smtClean="0"/>
          </a:p>
          <a:p>
            <a:pPr lvl="1"/>
            <a:r>
              <a:rPr lang="en-US" sz="2000" dirty="0" smtClean="0">
                <a:solidFill>
                  <a:srgbClr val="FF0000"/>
                </a:solidFill>
              </a:rPr>
              <a:t>If organizations want to successfully compete in a dynamic global economy, EE’s have to be able to make decisions and implement changes quickly</a:t>
            </a:r>
            <a:r>
              <a:rPr lang="en-US" sz="2000" dirty="0" smtClean="0">
                <a:solidFill>
                  <a:srgbClr val="FF0000"/>
                </a:solidFill>
              </a:rPr>
              <a:t>.</a:t>
            </a:r>
            <a:endParaRPr lang="en-US" sz="2000" dirty="0" smtClean="0">
              <a:solidFill>
                <a:srgbClr val="FF0000"/>
              </a:solidFill>
            </a:endParaRPr>
          </a:p>
        </p:txBody>
      </p:sp>
      <p:pic>
        <p:nvPicPr>
          <p:cNvPr id="4098" name="Picture 2" descr="C:\Users\Michaelm\AppData\Local\Microsoft\Windows\Temporary Internet Files\Content.IE5\KDB8FMSX\Pc4xu[1].png"/>
          <p:cNvPicPr>
            <a:picLocks noChangeAspect="1" noChangeArrowheads="1"/>
          </p:cNvPicPr>
          <p:nvPr/>
        </p:nvPicPr>
        <p:blipFill>
          <a:blip r:embed="rId2" cstate="print"/>
          <a:srcRect/>
          <a:stretch>
            <a:fillRect/>
          </a:stretch>
        </p:blipFill>
        <p:spPr bwMode="auto">
          <a:xfrm>
            <a:off x="5181600" y="4343400"/>
            <a:ext cx="3544456" cy="192519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a:p>
        </p:txBody>
      </p:sp>
      <p:sp>
        <p:nvSpPr>
          <p:cNvPr id="4" name="Content Placeholder 3"/>
          <p:cNvSpPr>
            <a:spLocks noGrp="1"/>
          </p:cNvSpPr>
          <p:nvPr>
            <p:ph sz="quarter" idx="1"/>
          </p:nvPr>
        </p:nvSpPr>
        <p:spPr/>
        <p:txBody>
          <a:bodyPr/>
          <a:lstStyle/>
          <a:p>
            <a:r>
              <a:rPr lang="en-US" sz="2400" u="sng" dirty="0" smtClean="0"/>
              <a:t>National Culture is an important situational variable in determining which leadership style will be most effective</a:t>
            </a:r>
            <a:r>
              <a:rPr lang="en-US" dirty="0" smtClean="0"/>
              <a:t>.</a:t>
            </a:r>
          </a:p>
          <a:p>
            <a:endParaRPr lang="en-US" sz="800" dirty="0" smtClean="0"/>
          </a:p>
          <a:p>
            <a:pPr lvl="1"/>
            <a:r>
              <a:rPr lang="en-US" dirty="0" smtClean="0"/>
              <a:t>However, most leadership theories were developed in the U.S., and have an American bias:</a:t>
            </a:r>
          </a:p>
          <a:p>
            <a:pPr lvl="1"/>
            <a:endParaRPr lang="en-US" sz="800" dirty="0" smtClean="0"/>
          </a:p>
          <a:p>
            <a:pPr lvl="2"/>
            <a:r>
              <a:rPr lang="en-US" dirty="0" smtClean="0">
                <a:solidFill>
                  <a:srgbClr val="FF0000"/>
                </a:solidFill>
              </a:rPr>
              <a:t>Emphasize follower responsibilities rather than rights.</a:t>
            </a:r>
          </a:p>
          <a:p>
            <a:pPr lvl="2"/>
            <a:r>
              <a:rPr lang="en-US" dirty="0" smtClean="0">
                <a:solidFill>
                  <a:srgbClr val="FF0000"/>
                </a:solidFill>
              </a:rPr>
              <a:t>Assume centrality of work and democratic value orientation.</a:t>
            </a:r>
          </a:p>
          <a:p>
            <a:pPr lvl="2"/>
            <a:r>
              <a:rPr lang="en-US" dirty="0" smtClean="0">
                <a:solidFill>
                  <a:srgbClr val="FF0000"/>
                </a:solidFill>
              </a:rPr>
              <a:t>Stress rationality rather than spirituality, religion, or superstition.</a:t>
            </a:r>
          </a:p>
          <a:p>
            <a:pPr lvl="2"/>
            <a:r>
              <a:rPr lang="en-US" dirty="0">
                <a:solidFill>
                  <a:srgbClr val="FF0000"/>
                </a:solidFill>
              </a:rPr>
              <a:t>Assume self-gratification rather than commitment to duty or altruistic motivation.</a:t>
            </a:r>
          </a:p>
          <a:p>
            <a:pPr marL="594360" lvl="2" indent="0">
              <a:buNone/>
            </a:pPr>
            <a:endParaRPr lang="en-US" dirty="0">
              <a:solidFill>
                <a:srgbClr val="FF0000"/>
              </a:solidFill>
            </a:endParaRPr>
          </a:p>
        </p:txBody>
      </p:sp>
      <p:pic>
        <p:nvPicPr>
          <p:cNvPr id="5122" name="Picture 2" descr="C:\Users\Michaelm\AppData\Local\Microsoft\Windows\Temporary Internet Files\Content.IE5\52LYKE23\united-states-flag-14344283733FG[1].jpg"/>
          <p:cNvPicPr>
            <a:picLocks noChangeAspect="1" noChangeArrowheads="1"/>
          </p:cNvPicPr>
          <p:nvPr/>
        </p:nvPicPr>
        <p:blipFill>
          <a:blip r:embed="rId2" cstate="print"/>
          <a:srcRect/>
          <a:stretch>
            <a:fillRect/>
          </a:stretch>
        </p:blipFill>
        <p:spPr bwMode="auto">
          <a:xfrm>
            <a:off x="6934200" y="5257800"/>
            <a:ext cx="1647825" cy="1066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Culture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a:p>
        </p:txBody>
      </p:sp>
      <p:sp>
        <p:nvSpPr>
          <p:cNvPr id="4" name="Content Placeholder 3"/>
          <p:cNvSpPr>
            <a:spLocks noGrp="1"/>
          </p:cNvSpPr>
          <p:nvPr>
            <p:ph sz="quarter" idx="1"/>
          </p:nvPr>
        </p:nvSpPr>
        <p:spPr/>
        <p:txBody>
          <a:bodyPr>
            <a:normAutofit/>
          </a:bodyPr>
          <a:lstStyle/>
          <a:p>
            <a:r>
              <a:rPr lang="en-US" sz="2200" u="sng" dirty="0" smtClean="0"/>
              <a:t>A </a:t>
            </a:r>
            <a:r>
              <a:rPr lang="en-US" sz="2200" u="sng" dirty="0" smtClean="0"/>
              <a:t>number of elements of transformational </a:t>
            </a:r>
            <a:r>
              <a:rPr lang="en-US" sz="2200" u="sng" dirty="0" smtClean="0"/>
              <a:t>leadership appear to be associated with effective leadership regardless of what country the leader is in</a:t>
            </a:r>
            <a:r>
              <a:rPr lang="en-US" dirty="0" smtClean="0"/>
              <a:t>.</a:t>
            </a:r>
          </a:p>
          <a:p>
            <a:endParaRPr lang="en-US" sz="800" dirty="0">
              <a:solidFill>
                <a:srgbClr val="FF0000"/>
              </a:solidFill>
            </a:endParaRPr>
          </a:p>
          <a:p>
            <a:pPr lvl="1"/>
            <a:r>
              <a:rPr lang="en-US" sz="2000" dirty="0" smtClean="0">
                <a:solidFill>
                  <a:srgbClr val="FF0000"/>
                </a:solidFill>
              </a:rPr>
              <a:t>Effective </a:t>
            </a:r>
            <a:r>
              <a:rPr lang="en-US" sz="2000" dirty="0">
                <a:solidFill>
                  <a:srgbClr val="FF0000"/>
                </a:solidFill>
              </a:rPr>
              <a:t>business leaders in any country are expected by their subordinates to provide a powerful and proactive vision to guide the company into the future, strong motivational skills to stimulate all EE’s to fulfill the vision, and excellent planning skills to assist in implementing the vision</a:t>
            </a:r>
            <a:r>
              <a:rPr lang="en-US" sz="2000" dirty="0" smtClean="0">
                <a:solidFill>
                  <a:srgbClr val="FF0000"/>
                </a:solidFill>
              </a:rPr>
              <a:t>.</a:t>
            </a:r>
            <a:endParaRPr lang="en-US" sz="2000" dirty="0">
              <a:solidFill>
                <a:srgbClr val="FF0000"/>
              </a:solidFill>
            </a:endParaRPr>
          </a:p>
        </p:txBody>
      </p:sp>
      <p:pic>
        <p:nvPicPr>
          <p:cNvPr id="6146" name="Picture 2" descr="C:\Program Files (x86)\Microsoft Office\MEDIA\CAGCAT10\j0335112.wmf"/>
          <p:cNvPicPr>
            <a:picLocks noChangeAspect="1" noChangeArrowheads="1"/>
          </p:cNvPicPr>
          <p:nvPr/>
        </p:nvPicPr>
        <p:blipFill>
          <a:blip r:embed="rId2" cstate="print"/>
          <a:srcRect/>
          <a:stretch>
            <a:fillRect/>
          </a:stretch>
        </p:blipFill>
        <p:spPr bwMode="auto">
          <a:xfrm>
            <a:off x="6400800" y="4316899"/>
            <a:ext cx="2209800" cy="18415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a:p>
        </p:txBody>
      </p:sp>
      <p:sp>
        <p:nvSpPr>
          <p:cNvPr id="4" name="Content Placeholder 3"/>
          <p:cNvSpPr>
            <a:spLocks noGrp="1"/>
          </p:cNvSpPr>
          <p:nvPr>
            <p:ph sz="quarter" idx="1"/>
          </p:nvPr>
        </p:nvSpPr>
        <p:spPr/>
        <p:txBody>
          <a:bodyPr/>
          <a:lstStyle/>
          <a:p>
            <a:r>
              <a:rPr lang="en-US" sz="2400" u="sng" dirty="0" smtClean="0"/>
              <a:t>Today’s managers and their EE’s are increasingly being linked by technology rather than by geographic proximity.</a:t>
            </a:r>
          </a:p>
          <a:p>
            <a:endParaRPr lang="en-US" sz="800" u="sng" dirty="0" smtClean="0"/>
          </a:p>
          <a:p>
            <a:pPr lvl="1"/>
            <a:r>
              <a:rPr lang="en-US" dirty="0" smtClean="0"/>
              <a:t>To be an effective virtual leader, managers must recognize that they have choices in the words and structure of their digital communications.  They also need to develop the skill of “reading between the lines” in the messages they receive.</a:t>
            </a:r>
          </a:p>
          <a:p>
            <a:pPr lvl="1"/>
            <a:endParaRPr lang="en-US" sz="800" dirty="0" smtClean="0"/>
          </a:p>
          <a:p>
            <a:pPr lvl="2"/>
            <a:r>
              <a:rPr lang="en-US" dirty="0" smtClean="0">
                <a:solidFill>
                  <a:srgbClr val="FF0000"/>
                </a:solidFill>
              </a:rPr>
              <a:t>It’s important to try and decipher the emotional content of a message as well as the written content</a:t>
            </a:r>
            <a:r>
              <a:rPr lang="en-US" dirty="0" smtClean="0">
                <a:solidFill>
                  <a:srgbClr val="FF0000"/>
                </a:solidFill>
              </a:rPr>
              <a:t>.</a:t>
            </a:r>
            <a:endParaRPr lang="en-US" dirty="0" smtClean="0">
              <a:solidFill>
                <a:srgbClr val="FF0000"/>
              </a:solidFill>
            </a:endParaRPr>
          </a:p>
        </p:txBody>
      </p:sp>
      <p:pic>
        <p:nvPicPr>
          <p:cNvPr id="8194" name="Picture 2" descr="C:\Users\Michaelm\AppData\Local\Microsoft\Windows\Temporary Internet Files\Content.IE5\HWRYGRBG\The_Virtual_Revolution_title[1].png"/>
          <p:cNvPicPr>
            <a:picLocks noChangeAspect="1" noChangeArrowheads="1"/>
          </p:cNvPicPr>
          <p:nvPr/>
        </p:nvPicPr>
        <p:blipFill>
          <a:blip r:embed="rId2" cstate="print"/>
          <a:srcRect/>
          <a:stretch>
            <a:fillRect/>
          </a:stretch>
        </p:blipFill>
        <p:spPr bwMode="auto">
          <a:xfrm>
            <a:off x="5562600" y="4800600"/>
            <a:ext cx="3048000" cy="1524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a:p>
        </p:txBody>
      </p:sp>
      <p:sp>
        <p:nvSpPr>
          <p:cNvPr id="4" name="Content Placeholder 3"/>
          <p:cNvSpPr>
            <a:spLocks noGrp="1"/>
          </p:cNvSpPr>
          <p:nvPr>
            <p:ph sz="quarter" idx="1"/>
          </p:nvPr>
        </p:nvSpPr>
        <p:spPr/>
        <p:txBody>
          <a:bodyPr/>
          <a:lstStyle/>
          <a:p>
            <a:r>
              <a:rPr lang="en-US" sz="2400" u="sng" dirty="0" smtClean="0"/>
              <a:t>For an increasing number of managers, good interpersonal skills may include the abilities to communicate support and leadership through digital communication and to read emotions in others’ messages.</a:t>
            </a:r>
          </a:p>
          <a:p>
            <a:endParaRPr lang="en-US" sz="800" u="sng" dirty="0" smtClean="0"/>
          </a:p>
          <a:p>
            <a:pPr lvl="1"/>
            <a:r>
              <a:rPr lang="en-US" dirty="0" smtClean="0">
                <a:solidFill>
                  <a:srgbClr val="FF0000"/>
                </a:solidFill>
              </a:rPr>
              <a:t>In this “new world” of communication, writing skills are likely to become an extension of interpersonal skills.</a:t>
            </a:r>
            <a:endParaRPr lang="en-US" dirty="0">
              <a:solidFill>
                <a:srgbClr val="FF0000"/>
              </a:solidFill>
            </a:endParaRPr>
          </a:p>
        </p:txBody>
      </p:sp>
      <p:pic>
        <p:nvPicPr>
          <p:cNvPr id="9219" name="Picture 3" descr="C:\Users\Michaelm\AppData\Local\Microsoft\Windows\Temporary Internet Files\Content.IE5\V2O6EV3C\x-writing[1].gif"/>
          <p:cNvPicPr>
            <a:picLocks noChangeAspect="1" noChangeArrowheads="1"/>
          </p:cNvPicPr>
          <p:nvPr/>
        </p:nvPicPr>
        <p:blipFill>
          <a:blip r:embed="rId2" cstate="print"/>
          <a:srcRect/>
          <a:stretch>
            <a:fillRect/>
          </a:stretch>
        </p:blipFill>
        <p:spPr bwMode="auto">
          <a:xfrm>
            <a:off x="5791200" y="4344162"/>
            <a:ext cx="2895600" cy="1676400"/>
          </a:xfrm>
          <a:prstGeom prst="rect">
            <a:avLst/>
          </a:prstGeom>
          <a:noFill/>
        </p:spPr>
      </p:pic>
      <p:pic>
        <p:nvPicPr>
          <p:cNvPr id="9220" name="Picture 4" descr="C:\Users\Michaelm\AppData\Local\Microsoft\Windows\Temporary Internet Files\Content.IE5\WX0DVOOP\writing-clip-art-9T4bq7XTE[1].jpeg"/>
          <p:cNvPicPr>
            <a:picLocks noChangeAspect="1" noChangeArrowheads="1"/>
          </p:cNvPicPr>
          <p:nvPr/>
        </p:nvPicPr>
        <p:blipFill>
          <a:blip r:embed="rId3" cstate="print"/>
          <a:srcRect/>
          <a:stretch>
            <a:fillRect/>
          </a:stretch>
        </p:blipFill>
        <p:spPr bwMode="auto">
          <a:xfrm>
            <a:off x="3893820" y="4747237"/>
            <a:ext cx="1897380" cy="129616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a:p>
        </p:txBody>
      </p:sp>
      <p:sp>
        <p:nvSpPr>
          <p:cNvPr id="4" name="Content Placeholder 3"/>
          <p:cNvSpPr>
            <a:spLocks noGrp="1"/>
          </p:cNvSpPr>
          <p:nvPr>
            <p:ph sz="quarter" idx="1"/>
          </p:nvPr>
        </p:nvSpPr>
        <p:spPr/>
        <p:txBody>
          <a:bodyPr/>
          <a:lstStyle/>
          <a:p>
            <a:r>
              <a:rPr lang="en-US" sz="2400" u="sng" dirty="0" smtClean="0"/>
              <a:t>Emotional Intelligence – more so than IQ – is the best predictor of who will emerge as leader</a:t>
            </a:r>
            <a:r>
              <a:rPr lang="en-US" dirty="0" smtClean="0"/>
              <a:t>.</a:t>
            </a:r>
          </a:p>
          <a:p>
            <a:endParaRPr lang="en-US" sz="800" dirty="0" smtClean="0"/>
          </a:p>
          <a:p>
            <a:pPr lvl="1"/>
            <a:r>
              <a:rPr lang="en-US" dirty="0" smtClean="0"/>
              <a:t>Leaders need basic intelligence and job-relevant knowledge, but IQ and technical skills are “threshold capabilities.”  </a:t>
            </a:r>
            <a:endParaRPr lang="en-US" dirty="0" smtClean="0"/>
          </a:p>
          <a:p>
            <a:pPr lvl="1"/>
            <a:endParaRPr lang="en-US" sz="800" dirty="0" smtClean="0"/>
          </a:p>
          <a:p>
            <a:pPr lvl="2"/>
            <a:r>
              <a:rPr lang="en-US" dirty="0" smtClean="0">
                <a:solidFill>
                  <a:srgbClr val="FF0000"/>
                </a:solidFill>
              </a:rPr>
              <a:t>They are necessary, but not sufficient requirements for leadership.</a:t>
            </a:r>
          </a:p>
        </p:txBody>
      </p:sp>
      <p:pic>
        <p:nvPicPr>
          <p:cNvPr id="10242" name="Picture 2" descr="C:\Users\Michaelm\AppData\Local\Microsoft\Windows\Temporary Internet Files\Content.IE5\96G5M6R0\inteligencia-emocional[1].jpg"/>
          <p:cNvPicPr>
            <a:picLocks noChangeAspect="1" noChangeArrowheads="1"/>
          </p:cNvPicPr>
          <p:nvPr/>
        </p:nvPicPr>
        <p:blipFill>
          <a:blip r:embed="rId2" cstate="print"/>
          <a:srcRect/>
          <a:stretch>
            <a:fillRect/>
          </a:stretch>
        </p:blipFill>
        <p:spPr bwMode="auto">
          <a:xfrm>
            <a:off x="5387196" y="4419600"/>
            <a:ext cx="3096404" cy="1803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 and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a:p>
        </p:txBody>
      </p:sp>
      <p:sp>
        <p:nvSpPr>
          <p:cNvPr id="4" name="Content Placeholder 3"/>
          <p:cNvSpPr>
            <a:spLocks noGrp="1"/>
          </p:cNvSpPr>
          <p:nvPr>
            <p:ph sz="quarter" idx="1"/>
          </p:nvPr>
        </p:nvSpPr>
        <p:spPr/>
        <p:txBody>
          <a:bodyPr>
            <a:normAutofit/>
          </a:bodyPr>
          <a:lstStyle/>
          <a:p>
            <a:r>
              <a:rPr lang="en-US" sz="2400" u="sng" dirty="0" smtClean="0"/>
              <a:t>A Leader is Someone who can influence others and has managerial authority.</a:t>
            </a:r>
          </a:p>
          <a:p>
            <a:endParaRPr lang="en-US" sz="800" dirty="0" smtClean="0"/>
          </a:p>
          <a:p>
            <a:pPr lvl="1"/>
            <a:r>
              <a:rPr lang="en-US" dirty="0" smtClean="0"/>
              <a:t>Because leading is one of the four management functions, ideally all managers should be leaders.</a:t>
            </a:r>
          </a:p>
          <a:p>
            <a:pPr marL="594360" lvl="2" indent="0">
              <a:buNone/>
            </a:pPr>
            <a:endParaRPr lang="en-US" sz="800" dirty="0" smtClean="0"/>
          </a:p>
          <a:p>
            <a:r>
              <a:rPr lang="en-US" sz="2400" u="sng" dirty="0" smtClean="0"/>
              <a:t>Leadership is the process of leading a group </a:t>
            </a:r>
            <a:r>
              <a:rPr lang="en-US" sz="2400" u="sng" dirty="0"/>
              <a:t>&amp;</a:t>
            </a:r>
            <a:r>
              <a:rPr lang="en-US" sz="2400" u="sng" dirty="0" smtClean="0"/>
              <a:t> influencing that group to achieve its goals</a:t>
            </a:r>
            <a:r>
              <a:rPr lang="en-US" dirty="0" smtClean="0"/>
              <a:t>.</a:t>
            </a:r>
            <a:endParaRPr lang="en-US" dirty="0"/>
          </a:p>
        </p:txBody>
      </p:sp>
      <p:pic>
        <p:nvPicPr>
          <p:cNvPr id="2055" name="Picture 7" descr="C:\Users\Michaelm\AppData\Local\Microsoft\Windows\Temporary Internet Files\Content.IE5\4ACZGT8O\leadership[1].jpg"/>
          <p:cNvPicPr>
            <a:picLocks noChangeAspect="1" noChangeArrowheads="1"/>
          </p:cNvPicPr>
          <p:nvPr/>
        </p:nvPicPr>
        <p:blipFill>
          <a:blip r:embed="rId2" cstate="print"/>
          <a:srcRect/>
          <a:stretch>
            <a:fillRect/>
          </a:stretch>
        </p:blipFill>
        <p:spPr bwMode="auto">
          <a:xfrm>
            <a:off x="4077423" y="4343400"/>
            <a:ext cx="4628427" cy="193833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a:p>
        </p:txBody>
      </p:sp>
      <p:sp>
        <p:nvSpPr>
          <p:cNvPr id="4" name="Content Placeholder 3"/>
          <p:cNvSpPr>
            <a:spLocks noGrp="1"/>
          </p:cNvSpPr>
          <p:nvPr>
            <p:ph sz="quarter" idx="1"/>
          </p:nvPr>
        </p:nvSpPr>
        <p:spPr/>
        <p:txBody>
          <a:bodyPr/>
          <a:lstStyle/>
          <a:p>
            <a:r>
              <a:rPr lang="en-US" sz="2400" u="sng" dirty="0" smtClean="0"/>
              <a:t>Emotional Intelligence – more so than IQ – is the best predictor of who will emerge as leader</a:t>
            </a:r>
            <a:r>
              <a:rPr lang="en-US" dirty="0" smtClean="0"/>
              <a:t>.</a:t>
            </a:r>
          </a:p>
          <a:p>
            <a:endParaRPr lang="en-US" sz="800" dirty="0" smtClean="0"/>
          </a:p>
          <a:p>
            <a:pPr lvl="1"/>
            <a:r>
              <a:rPr lang="en-US" dirty="0" smtClean="0">
                <a:solidFill>
                  <a:schemeClr val="bg1">
                    <a:lumMod val="50000"/>
                  </a:schemeClr>
                </a:solidFill>
              </a:rPr>
              <a:t>Emotional Intelligence is what allows an individual to become a star performer. It emphasizes:</a:t>
            </a:r>
          </a:p>
          <a:p>
            <a:pPr lvl="1"/>
            <a:endParaRPr lang="en-US" sz="800" dirty="0">
              <a:solidFill>
                <a:srgbClr val="FF0000"/>
              </a:solidFill>
            </a:endParaRPr>
          </a:p>
          <a:p>
            <a:pPr marL="1051560" lvl="2" indent="-457200">
              <a:buFont typeface="+mj-lt"/>
              <a:buAutoNum type="arabicPeriod"/>
            </a:pPr>
            <a:r>
              <a:rPr lang="en-US" dirty="0" smtClean="0">
                <a:solidFill>
                  <a:srgbClr val="FF0000"/>
                </a:solidFill>
              </a:rPr>
              <a:t>Self-Awareness</a:t>
            </a:r>
          </a:p>
          <a:p>
            <a:pPr marL="1051560" lvl="2" indent="-457200">
              <a:buFont typeface="+mj-lt"/>
              <a:buAutoNum type="arabicPeriod"/>
            </a:pPr>
            <a:r>
              <a:rPr lang="en-US" dirty="0" smtClean="0">
                <a:solidFill>
                  <a:srgbClr val="FF0000"/>
                </a:solidFill>
              </a:rPr>
              <a:t>Self-Management</a:t>
            </a:r>
          </a:p>
          <a:p>
            <a:pPr marL="1051560" lvl="2" indent="-457200">
              <a:buFont typeface="+mj-lt"/>
              <a:buAutoNum type="arabicPeriod"/>
            </a:pPr>
            <a:r>
              <a:rPr lang="en-US" dirty="0" smtClean="0">
                <a:solidFill>
                  <a:srgbClr val="FF0000"/>
                </a:solidFill>
              </a:rPr>
              <a:t>Self-Motivation </a:t>
            </a:r>
          </a:p>
          <a:p>
            <a:pPr marL="1051560" lvl="2" indent="-457200">
              <a:buFont typeface="+mj-lt"/>
              <a:buAutoNum type="arabicPeriod"/>
            </a:pPr>
            <a:r>
              <a:rPr lang="en-US" dirty="0" smtClean="0">
                <a:solidFill>
                  <a:srgbClr val="FF0000"/>
                </a:solidFill>
              </a:rPr>
              <a:t>Empathy </a:t>
            </a:r>
          </a:p>
          <a:p>
            <a:pPr marL="1051560" lvl="2" indent="-457200">
              <a:buFont typeface="+mj-lt"/>
              <a:buAutoNum type="arabicPeriod"/>
            </a:pPr>
            <a:r>
              <a:rPr lang="en-US" dirty="0">
                <a:solidFill>
                  <a:srgbClr val="FF0000"/>
                </a:solidFill>
              </a:rPr>
              <a:t>S</a:t>
            </a:r>
            <a:r>
              <a:rPr lang="en-US" dirty="0" smtClean="0">
                <a:solidFill>
                  <a:srgbClr val="FF0000"/>
                </a:solidFill>
              </a:rPr>
              <a:t>ocial Skills</a:t>
            </a:r>
            <a:endParaRPr lang="en-US" dirty="0">
              <a:solidFill>
                <a:srgbClr val="FF0000"/>
              </a:solidFill>
            </a:endParaRPr>
          </a:p>
        </p:txBody>
      </p:sp>
      <p:pic>
        <p:nvPicPr>
          <p:cNvPr id="10242" name="Picture 2" descr="C:\Users\Michaelm\AppData\Local\Microsoft\Windows\Temporary Internet Files\Content.IE5\96G5M6R0\inteligencia-emocional[1].jpg"/>
          <p:cNvPicPr>
            <a:picLocks noChangeAspect="1" noChangeArrowheads="1"/>
          </p:cNvPicPr>
          <p:nvPr/>
        </p:nvPicPr>
        <p:blipFill>
          <a:blip r:embed="rId2" cstate="print"/>
          <a:srcRect/>
          <a:stretch>
            <a:fillRect/>
          </a:stretch>
        </p:blipFill>
        <p:spPr bwMode="auto">
          <a:xfrm>
            <a:off x="5387196" y="4419600"/>
            <a:ext cx="3096404" cy="1803400"/>
          </a:xfrm>
          <a:prstGeom prst="rect">
            <a:avLst/>
          </a:prstGeom>
          <a:noFill/>
        </p:spPr>
      </p:pic>
    </p:spTree>
    <p:extLst>
      <p:ext uri="{BB962C8B-B14F-4D97-AF65-F5344CB8AC3E}">
        <p14:creationId xmlns:p14="http://schemas.microsoft.com/office/powerpoint/2010/main" val="1871349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Intelligence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a:p>
        </p:txBody>
      </p:sp>
      <p:sp>
        <p:nvSpPr>
          <p:cNvPr id="4" name="Content Placeholder 3"/>
          <p:cNvSpPr>
            <a:spLocks noGrp="1"/>
          </p:cNvSpPr>
          <p:nvPr>
            <p:ph sz="quarter" idx="1"/>
          </p:nvPr>
        </p:nvSpPr>
        <p:spPr/>
        <p:txBody>
          <a:bodyPr/>
          <a:lstStyle/>
          <a:p>
            <a:r>
              <a:rPr lang="en-US" sz="2400" u="sng" dirty="0" smtClean="0"/>
              <a:t>Emotional Intelligence has been shown to be positively related to job performance at all levels</a:t>
            </a:r>
            <a:r>
              <a:rPr lang="en-US" sz="2400" dirty="0" smtClean="0"/>
              <a:t>.</a:t>
            </a:r>
          </a:p>
          <a:p>
            <a:endParaRPr lang="en-US" sz="800" dirty="0" smtClean="0"/>
          </a:p>
          <a:p>
            <a:pPr lvl="1"/>
            <a:r>
              <a:rPr lang="en-US" dirty="0" smtClean="0"/>
              <a:t>But it appears to be especially relevant in jobs that demand a high degree of social interaction.</a:t>
            </a:r>
          </a:p>
          <a:p>
            <a:pPr lvl="1"/>
            <a:endParaRPr lang="en-US" sz="800" dirty="0" smtClean="0"/>
          </a:p>
          <a:p>
            <a:pPr lvl="2"/>
            <a:r>
              <a:rPr lang="en-US" dirty="0" smtClean="0">
                <a:solidFill>
                  <a:srgbClr val="FF0000"/>
                </a:solidFill>
              </a:rPr>
              <a:t>And, of course, that’s what leadership is all about.</a:t>
            </a:r>
            <a:endParaRPr lang="en-US" dirty="0">
              <a:solidFill>
                <a:srgbClr val="FF0000"/>
              </a:solidFill>
            </a:endParaRPr>
          </a:p>
        </p:txBody>
      </p:sp>
      <p:pic>
        <p:nvPicPr>
          <p:cNvPr id="11267" name="Picture 3" descr="C:\Users\Michaelm\AppData\Local\Microsoft\Windows\Temporary Internet Files\Content.IE5\KDB8FMSX\d2c119177f021cf35cbeb6314fc4a42f[1].jpg"/>
          <p:cNvPicPr>
            <a:picLocks noChangeAspect="1" noChangeArrowheads="1"/>
          </p:cNvPicPr>
          <p:nvPr/>
        </p:nvPicPr>
        <p:blipFill>
          <a:blip r:embed="rId2" cstate="print"/>
          <a:srcRect/>
          <a:stretch>
            <a:fillRect/>
          </a:stretch>
        </p:blipFill>
        <p:spPr bwMode="auto">
          <a:xfrm>
            <a:off x="838200" y="4038600"/>
            <a:ext cx="3638550" cy="2286000"/>
          </a:xfrm>
          <a:prstGeom prst="rect">
            <a:avLst/>
          </a:prstGeom>
          <a:noFill/>
        </p:spPr>
      </p:pic>
      <p:pic>
        <p:nvPicPr>
          <p:cNvPr id="11270" name="Picture 6" descr="C:\Users\Michaelm\AppData\Local\Microsoft\Windows\Temporary Internet Files\Content.IE5\7X2GC7W4\eq1[1].png"/>
          <p:cNvPicPr>
            <a:picLocks noChangeAspect="1" noChangeArrowheads="1"/>
          </p:cNvPicPr>
          <p:nvPr/>
        </p:nvPicPr>
        <p:blipFill>
          <a:blip r:embed="rId3" cstate="print"/>
          <a:srcRect/>
          <a:stretch>
            <a:fillRect/>
          </a:stretch>
        </p:blipFill>
        <p:spPr bwMode="auto">
          <a:xfrm>
            <a:off x="4953000" y="3962400"/>
            <a:ext cx="3504724" cy="2286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a:p>
        </p:txBody>
      </p:sp>
      <p:sp>
        <p:nvSpPr>
          <p:cNvPr id="4" name="Content Placeholder 3"/>
          <p:cNvSpPr>
            <a:spLocks noGrp="1"/>
          </p:cNvSpPr>
          <p:nvPr>
            <p:ph sz="quarter" idx="1"/>
          </p:nvPr>
        </p:nvSpPr>
        <p:spPr/>
        <p:txBody>
          <a:bodyPr/>
          <a:lstStyle/>
          <a:p>
            <a:r>
              <a:rPr lang="en-US" sz="2400" u="sng" dirty="0" smtClean="0"/>
              <a:t>Trust is the essence of leadership</a:t>
            </a:r>
            <a:r>
              <a:rPr lang="en-US" dirty="0" smtClean="0"/>
              <a:t>.</a:t>
            </a:r>
          </a:p>
          <a:p>
            <a:endParaRPr lang="en-US" sz="800" dirty="0" smtClean="0"/>
          </a:p>
          <a:p>
            <a:pPr lvl="1"/>
            <a:r>
              <a:rPr lang="en-US" dirty="0" smtClean="0"/>
              <a:t>In today’s uncertain environment, leaders need to build, or even rebuild, trust and credibility.</a:t>
            </a:r>
          </a:p>
          <a:p>
            <a:pPr lvl="1"/>
            <a:endParaRPr lang="en-US" sz="800" dirty="0" smtClean="0"/>
          </a:p>
          <a:p>
            <a:pPr lvl="2"/>
            <a:r>
              <a:rPr lang="en-US" dirty="0" smtClean="0">
                <a:solidFill>
                  <a:srgbClr val="FF0000"/>
                </a:solidFill>
              </a:rPr>
              <a:t>The main component of credibility is honesty.</a:t>
            </a:r>
          </a:p>
          <a:p>
            <a:pPr lvl="2"/>
            <a:r>
              <a:rPr lang="en-US" dirty="0" smtClean="0">
                <a:solidFill>
                  <a:srgbClr val="FF0000"/>
                </a:solidFill>
              </a:rPr>
              <a:t>Surveys show that honesty is consistently singled out as the number one characteristic of admired leaders.</a:t>
            </a:r>
          </a:p>
          <a:p>
            <a:pPr lvl="3"/>
            <a:endParaRPr lang="en-US" sz="800" dirty="0" smtClean="0"/>
          </a:p>
          <a:p>
            <a:pPr lvl="4"/>
            <a:r>
              <a:rPr lang="en-US" dirty="0" smtClean="0">
                <a:solidFill>
                  <a:srgbClr val="0070C0"/>
                </a:solidFill>
              </a:rPr>
              <a:t>Honesty is absolutely essential to leadership.</a:t>
            </a:r>
          </a:p>
          <a:p>
            <a:pPr marL="274320" lvl="1" indent="0">
              <a:buNone/>
            </a:pPr>
            <a:endParaRPr lang="en-US" dirty="0"/>
          </a:p>
        </p:txBody>
      </p:sp>
      <p:pic>
        <p:nvPicPr>
          <p:cNvPr id="12295" name="Picture 7" descr="C:\Users\Michaelm\AppData\Local\Microsoft\Windows\Temporary Internet Files\Content.IE5\4ACZGT8O\6822297096_5995f08521_z[1].jpg"/>
          <p:cNvPicPr>
            <a:picLocks noChangeAspect="1" noChangeArrowheads="1"/>
          </p:cNvPicPr>
          <p:nvPr/>
        </p:nvPicPr>
        <p:blipFill>
          <a:blip r:embed="rId2" cstate="print"/>
          <a:srcRect/>
          <a:stretch>
            <a:fillRect/>
          </a:stretch>
        </p:blipFill>
        <p:spPr bwMode="auto">
          <a:xfrm>
            <a:off x="5410200" y="4800600"/>
            <a:ext cx="3073400" cy="14668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a:p>
        </p:txBody>
      </p:sp>
      <p:sp>
        <p:nvSpPr>
          <p:cNvPr id="4" name="Content Placeholder 3"/>
          <p:cNvSpPr>
            <a:spLocks noGrp="1"/>
          </p:cNvSpPr>
          <p:nvPr>
            <p:ph sz="quarter" idx="1"/>
          </p:nvPr>
        </p:nvSpPr>
        <p:spPr/>
        <p:txBody>
          <a:bodyPr/>
          <a:lstStyle/>
          <a:p>
            <a:r>
              <a:rPr lang="en-US" sz="2400" u="sng" dirty="0" smtClean="0"/>
              <a:t>In addition to being honest, credible leaders are competent and inspiring</a:t>
            </a:r>
            <a:r>
              <a:rPr lang="en-US" dirty="0" smtClean="0"/>
              <a:t>.</a:t>
            </a:r>
          </a:p>
          <a:p>
            <a:endParaRPr lang="en-US" sz="800" dirty="0" smtClean="0"/>
          </a:p>
          <a:p>
            <a:pPr lvl="1"/>
            <a:r>
              <a:rPr lang="en-US" dirty="0" smtClean="0"/>
              <a:t>Followers judge a leader’s credibility in terms of his or her honesty, competence, and ability to inspire.</a:t>
            </a:r>
          </a:p>
          <a:p>
            <a:pPr lvl="1"/>
            <a:endParaRPr lang="en-US" sz="800" dirty="0" smtClean="0"/>
          </a:p>
          <a:p>
            <a:pPr lvl="2"/>
            <a:r>
              <a:rPr lang="en-US" dirty="0" smtClean="0">
                <a:solidFill>
                  <a:srgbClr val="FF0000"/>
                </a:solidFill>
              </a:rPr>
              <a:t>Trust is closely entwined with the concept of credibility, and in fact, the terms are often used interchangeably.</a:t>
            </a:r>
          </a:p>
          <a:p>
            <a:pPr lvl="2"/>
            <a:r>
              <a:rPr lang="en-US" dirty="0" smtClean="0">
                <a:solidFill>
                  <a:srgbClr val="FF0000"/>
                </a:solidFill>
              </a:rPr>
              <a:t>Trust is the belief in integrity, character, and ability of a leader.</a:t>
            </a:r>
            <a:endParaRPr lang="en-US" dirty="0">
              <a:solidFill>
                <a:srgbClr val="FF0000"/>
              </a:solidFill>
            </a:endParaRPr>
          </a:p>
        </p:txBody>
      </p:sp>
      <p:pic>
        <p:nvPicPr>
          <p:cNvPr id="13314" name="Picture 2" descr="C:\Users\Michaelm\AppData\Local\Microsoft\Windows\Temporary Internet Files\Content.IE5\JQUOH281\trust[1].jpg"/>
          <p:cNvPicPr>
            <a:picLocks noChangeAspect="1" noChangeArrowheads="1"/>
          </p:cNvPicPr>
          <p:nvPr/>
        </p:nvPicPr>
        <p:blipFill>
          <a:blip r:embed="rId2" cstate="print"/>
          <a:srcRect/>
          <a:stretch>
            <a:fillRect/>
          </a:stretch>
        </p:blipFill>
        <p:spPr bwMode="auto">
          <a:xfrm>
            <a:off x="6096000" y="4724400"/>
            <a:ext cx="2438400" cy="145084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a:p>
        </p:txBody>
      </p:sp>
      <p:sp>
        <p:nvSpPr>
          <p:cNvPr id="4" name="Content Placeholder 3"/>
          <p:cNvSpPr>
            <a:spLocks noGrp="1"/>
          </p:cNvSpPr>
          <p:nvPr>
            <p:ph sz="quarter" idx="1"/>
          </p:nvPr>
        </p:nvSpPr>
        <p:spPr/>
        <p:txBody>
          <a:bodyPr>
            <a:normAutofit lnSpcReduction="10000"/>
          </a:bodyPr>
          <a:lstStyle/>
          <a:p>
            <a:r>
              <a:rPr lang="en-US" sz="2400" u="sng" dirty="0" smtClean="0"/>
              <a:t>Five dimensions that make up Trust</a:t>
            </a:r>
            <a:r>
              <a:rPr lang="en-US" dirty="0" smtClean="0"/>
              <a:t>:</a:t>
            </a:r>
          </a:p>
          <a:p>
            <a:endParaRPr lang="en-US" sz="800" dirty="0" smtClean="0"/>
          </a:p>
          <a:p>
            <a:pPr marL="731520" lvl="1" indent="-457200">
              <a:buFont typeface="+mj-lt"/>
              <a:buAutoNum type="arabicPeriod"/>
            </a:pPr>
            <a:r>
              <a:rPr lang="en-US" u="sng" dirty="0" smtClean="0"/>
              <a:t>Integrity</a:t>
            </a:r>
          </a:p>
          <a:p>
            <a:pPr lvl="2"/>
            <a:r>
              <a:rPr lang="en-US" dirty="0" smtClean="0">
                <a:solidFill>
                  <a:srgbClr val="FF0000"/>
                </a:solidFill>
              </a:rPr>
              <a:t>Honesty and truthfulness</a:t>
            </a:r>
          </a:p>
          <a:p>
            <a:pPr marL="731520" lvl="1" indent="-457200">
              <a:buFont typeface="+mj-lt"/>
              <a:buAutoNum type="arabicPeriod"/>
            </a:pPr>
            <a:r>
              <a:rPr lang="en-US" u="sng" dirty="0" smtClean="0"/>
              <a:t>Competence</a:t>
            </a:r>
          </a:p>
          <a:p>
            <a:pPr lvl="2"/>
            <a:r>
              <a:rPr lang="en-US" dirty="0" smtClean="0">
                <a:solidFill>
                  <a:srgbClr val="FF0000"/>
                </a:solidFill>
              </a:rPr>
              <a:t>Technical and interpersonal knowledge and skills</a:t>
            </a:r>
          </a:p>
          <a:p>
            <a:pPr marL="731520" lvl="1" indent="-457200">
              <a:buFont typeface="+mj-lt"/>
              <a:buAutoNum type="arabicPeriod"/>
            </a:pPr>
            <a:r>
              <a:rPr lang="en-US" u="sng" dirty="0" smtClean="0"/>
              <a:t>Consistency</a:t>
            </a:r>
          </a:p>
          <a:p>
            <a:pPr lvl="2"/>
            <a:r>
              <a:rPr lang="en-US" dirty="0" smtClean="0">
                <a:solidFill>
                  <a:srgbClr val="FF0000"/>
                </a:solidFill>
              </a:rPr>
              <a:t>Reliability, predictability, and good judgment in handling situations</a:t>
            </a:r>
          </a:p>
          <a:p>
            <a:pPr marL="731520" lvl="1" indent="-457200">
              <a:buFont typeface="+mj-lt"/>
              <a:buAutoNum type="arabicPeriod"/>
            </a:pPr>
            <a:r>
              <a:rPr lang="en-US" u="sng" dirty="0" smtClean="0"/>
              <a:t>Loyalty</a:t>
            </a:r>
          </a:p>
          <a:p>
            <a:pPr lvl="2"/>
            <a:r>
              <a:rPr lang="en-US" dirty="0" smtClean="0">
                <a:solidFill>
                  <a:srgbClr val="FF0000"/>
                </a:solidFill>
              </a:rPr>
              <a:t>Willingness to protect a person, physically and emotionally</a:t>
            </a:r>
          </a:p>
          <a:p>
            <a:pPr marL="731520" lvl="1" indent="-457200">
              <a:buFont typeface="+mj-lt"/>
              <a:buAutoNum type="arabicPeriod"/>
            </a:pPr>
            <a:r>
              <a:rPr lang="en-US" u="sng" dirty="0" smtClean="0"/>
              <a:t>Openness </a:t>
            </a:r>
          </a:p>
          <a:p>
            <a:pPr lvl="2"/>
            <a:r>
              <a:rPr lang="en-US" dirty="0" smtClean="0">
                <a:solidFill>
                  <a:srgbClr val="FF0000"/>
                </a:solidFill>
              </a:rPr>
              <a:t>Willingness to share ideas and information freely</a:t>
            </a:r>
            <a:endParaRPr lang="en-US" dirty="0">
              <a:solidFill>
                <a:srgbClr val="FF0000"/>
              </a:solidFill>
            </a:endParaRPr>
          </a:p>
        </p:txBody>
      </p:sp>
      <p:pic>
        <p:nvPicPr>
          <p:cNvPr id="14338" name="Picture 2" descr="C:\Users\Michaelm\AppData\Local\Microsoft\Windows\Temporary Internet Files\Content.IE5\WH26L03T\trust[1].jpg"/>
          <p:cNvPicPr>
            <a:picLocks noChangeAspect="1" noChangeArrowheads="1"/>
          </p:cNvPicPr>
          <p:nvPr/>
        </p:nvPicPr>
        <p:blipFill>
          <a:blip r:embed="rId2" cstate="print"/>
          <a:srcRect/>
          <a:stretch>
            <a:fillRect/>
          </a:stretch>
        </p:blipFill>
        <p:spPr bwMode="auto">
          <a:xfrm>
            <a:off x="6019800" y="1447800"/>
            <a:ext cx="2413000" cy="1219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 Four: Leading</a:t>
            </a:r>
            <a:endParaRPr lang="en-US" sz="3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a:p>
        </p:txBody>
      </p:sp>
      <p:sp>
        <p:nvSpPr>
          <p:cNvPr id="4" name="Content Placeholder 3"/>
          <p:cNvSpPr>
            <a:spLocks noGrp="1"/>
          </p:cNvSpPr>
          <p:nvPr>
            <p:ph sz="quarter" idx="1"/>
          </p:nvPr>
        </p:nvSpPr>
        <p:spPr/>
        <p:txBody>
          <a:bodyPr>
            <a:normAutofit/>
          </a:bodyPr>
          <a:lstStyle/>
          <a:p>
            <a:r>
              <a:rPr lang="en-US" sz="2200" u="sng" dirty="0" smtClean="0"/>
              <a:t>Chapter Thirteen: Managing Communication and Information</a:t>
            </a:r>
          </a:p>
          <a:p>
            <a:endParaRPr lang="en-US" sz="800" u="sng" dirty="0" smtClean="0"/>
          </a:p>
          <a:p>
            <a:pPr lvl="1"/>
            <a:r>
              <a:rPr lang="en-US" sz="2000" dirty="0" smtClean="0">
                <a:solidFill>
                  <a:srgbClr val="FF0000"/>
                </a:solidFill>
              </a:rPr>
              <a:t>Describe what managers need to know re: communicating effectively.</a:t>
            </a:r>
          </a:p>
          <a:p>
            <a:pPr lvl="1"/>
            <a:r>
              <a:rPr lang="en-US" sz="2000" dirty="0" smtClean="0">
                <a:solidFill>
                  <a:srgbClr val="FF0000"/>
                </a:solidFill>
              </a:rPr>
              <a:t>Explain how technology affects managerial communication.</a:t>
            </a:r>
          </a:p>
          <a:p>
            <a:pPr lvl="1"/>
            <a:r>
              <a:rPr lang="en-US" sz="2000" dirty="0" smtClean="0">
                <a:solidFill>
                  <a:srgbClr val="FF0000"/>
                </a:solidFill>
              </a:rPr>
              <a:t>Discuss contemporary issues in communication.</a:t>
            </a:r>
          </a:p>
          <a:p>
            <a:pPr lvl="1"/>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1031" name="Picture 7" descr="C:\Users\Michaelm\AppData\Local\Microsoft\Windows\Temporary Internet Files\Content.IE5\WX0DVOOP\PublicSpeaking07[1].jpg"/>
          <p:cNvPicPr>
            <a:picLocks noChangeAspect="1" noChangeArrowheads="1"/>
          </p:cNvPicPr>
          <p:nvPr/>
        </p:nvPicPr>
        <p:blipFill>
          <a:blip r:embed="rId2" cstate="print"/>
          <a:srcRect/>
          <a:stretch>
            <a:fillRect/>
          </a:stretch>
        </p:blipFill>
        <p:spPr bwMode="auto">
          <a:xfrm>
            <a:off x="4572000" y="3733800"/>
            <a:ext cx="3048000" cy="2590800"/>
          </a:xfrm>
          <a:prstGeom prst="rect">
            <a:avLst/>
          </a:prstGeom>
          <a:noFill/>
        </p:spPr>
      </p:pic>
      <p:pic>
        <p:nvPicPr>
          <p:cNvPr id="1034" name="Picture 10" descr="C:\Users\Michaelm\AppData\Local\Microsoft\Windows\Temporary Internet Files\Content.IE5\3E7R16IG\7537238368_a0bf8fa717_z[1].jpg"/>
          <p:cNvPicPr>
            <a:picLocks noChangeAspect="1" noChangeArrowheads="1"/>
          </p:cNvPicPr>
          <p:nvPr/>
        </p:nvPicPr>
        <p:blipFill>
          <a:blip r:embed="rId3" cstate="print"/>
          <a:srcRect/>
          <a:stretch>
            <a:fillRect/>
          </a:stretch>
        </p:blipFill>
        <p:spPr bwMode="auto">
          <a:xfrm>
            <a:off x="1600200" y="3733800"/>
            <a:ext cx="2881272" cy="2489522"/>
          </a:xfrm>
          <a:prstGeom prst="rect">
            <a:avLst/>
          </a:prstGeom>
          <a:noFill/>
        </p:spPr>
      </p:pic>
    </p:spTree>
    <p:extLst>
      <p:ext uri="{BB962C8B-B14F-4D97-AF65-F5344CB8AC3E}">
        <p14:creationId xmlns:p14="http://schemas.microsoft.com/office/powerpoint/2010/main" val="2283959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a:p>
        </p:txBody>
      </p:sp>
      <p:sp>
        <p:nvSpPr>
          <p:cNvPr id="4" name="Content Placeholder 3"/>
          <p:cNvSpPr>
            <a:spLocks noGrp="1"/>
          </p:cNvSpPr>
          <p:nvPr>
            <p:ph sz="quarter" idx="1"/>
          </p:nvPr>
        </p:nvSpPr>
        <p:spPr/>
        <p:txBody>
          <a:bodyPr/>
          <a:lstStyle/>
          <a:p>
            <a:r>
              <a:rPr lang="en-US" sz="2400" u="sng" dirty="0" smtClean="0"/>
              <a:t>Everything a manager does involves communication</a:t>
            </a:r>
            <a:r>
              <a:rPr lang="en-US" dirty="0" smtClean="0"/>
              <a:t>.</a:t>
            </a:r>
          </a:p>
          <a:p>
            <a:endParaRPr lang="en-US" sz="800" dirty="0" smtClean="0"/>
          </a:p>
          <a:p>
            <a:pPr lvl="1"/>
            <a:r>
              <a:rPr lang="en-US" dirty="0" smtClean="0"/>
              <a:t>The best idea, the most creative suggestion, or the finest plan cannot take form without communication.</a:t>
            </a:r>
          </a:p>
          <a:p>
            <a:pPr lvl="1"/>
            <a:endParaRPr lang="en-US" sz="800" dirty="0" smtClean="0"/>
          </a:p>
          <a:p>
            <a:pPr lvl="2"/>
            <a:r>
              <a:rPr lang="en-US" dirty="0" smtClean="0">
                <a:solidFill>
                  <a:srgbClr val="FF0000"/>
                </a:solidFill>
              </a:rPr>
              <a:t>Managers, therefore, need effective communication skills.</a:t>
            </a:r>
            <a:endParaRPr lang="en-US" dirty="0">
              <a:solidFill>
                <a:srgbClr val="FF0000"/>
              </a:solidFill>
            </a:endParaRPr>
          </a:p>
        </p:txBody>
      </p:sp>
      <p:pic>
        <p:nvPicPr>
          <p:cNvPr id="3074" name="Picture 2" descr="C:\Users\Michaelm\AppData\Local\Microsoft\Windows\Temporary Internet Files\Content.IE5\HWRYGRBG\INFLUENCING_SKILLS[1].png"/>
          <p:cNvPicPr>
            <a:picLocks noChangeAspect="1" noChangeArrowheads="1"/>
          </p:cNvPicPr>
          <p:nvPr/>
        </p:nvPicPr>
        <p:blipFill>
          <a:blip r:embed="rId2" cstate="print"/>
          <a:srcRect/>
          <a:stretch>
            <a:fillRect/>
          </a:stretch>
        </p:blipFill>
        <p:spPr bwMode="auto">
          <a:xfrm>
            <a:off x="4576841" y="3650940"/>
            <a:ext cx="4068977" cy="2516424"/>
          </a:xfrm>
          <a:prstGeom prst="rect">
            <a:avLst/>
          </a:prstGeom>
          <a:noFill/>
        </p:spPr>
      </p:pic>
    </p:spTree>
    <p:extLst>
      <p:ext uri="{BB962C8B-B14F-4D97-AF65-F5344CB8AC3E}">
        <p14:creationId xmlns:p14="http://schemas.microsoft.com/office/powerpoint/2010/main" val="1478153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a:p>
        </p:txBody>
      </p:sp>
      <p:sp>
        <p:nvSpPr>
          <p:cNvPr id="4" name="Content Placeholder 3"/>
          <p:cNvSpPr>
            <a:spLocks noGrp="1"/>
          </p:cNvSpPr>
          <p:nvPr>
            <p:ph sz="quarter" idx="1"/>
          </p:nvPr>
        </p:nvSpPr>
        <p:spPr/>
        <p:txBody>
          <a:bodyPr/>
          <a:lstStyle/>
          <a:p>
            <a:r>
              <a:rPr lang="en-US" sz="2400" u="sng" dirty="0" smtClean="0"/>
              <a:t>Communication can be thought of as a process or flow.  And, communication problems occur when deviations or blockages disrupt that flow</a:t>
            </a:r>
            <a:r>
              <a:rPr lang="en-US" dirty="0" smtClean="0"/>
              <a:t>.</a:t>
            </a:r>
          </a:p>
          <a:p>
            <a:endParaRPr lang="en-US" sz="800" dirty="0" smtClean="0"/>
          </a:p>
          <a:p>
            <a:pPr lvl="1"/>
            <a:r>
              <a:rPr lang="en-US" dirty="0" smtClean="0">
                <a:solidFill>
                  <a:srgbClr val="FF0000"/>
                </a:solidFill>
              </a:rPr>
              <a:t>Communication is a transfer of understanding and meaning from one person to another.</a:t>
            </a:r>
            <a:endParaRPr lang="en-US" dirty="0">
              <a:solidFill>
                <a:srgbClr val="FF0000"/>
              </a:solidFill>
            </a:endParaRPr>
          </a:p>
        </p:txBody>
      </p:sp>
      <p:pic>
        <p:nvPicPr>
          <p:cNvPr id="4098" name="Picture 2" descr="C:\Users\Michaelm\AppData\Local\Microsoft\Windows\Temporary Internet Files\Content.IE5\7X2GC7W4\communication-pattern[1].jpg"/>
          <p:cNvPicPr>
            <a:picLocks noChangeAspect="1" noChangeArrowheads="1"/>
          </p:cNvPicPr>
          <p:nvPr/>
        </p:nvPicPr>
        <p:blipFill>
          <a:blip r:embed="rId2" cstate="print"/>
          <a:srcRect/>
          <a:stretch>
            <a:fillRect/>
          </a:stretch>
        </p:blipFill>
        <p:spPr bwMode="auto">
          <a:xfrm>
            <a:off x="5410200" y="4038600"/>
            <a:ext cx="2870200" cy="1924050"/>
          </a:xfrm>
          <a:prstGeom prst="rect">
            <a:avLst/>
          </a:prstGeom>
          <a:noFill/>
        </p:spPr>
      </p:pic>
    </p:spTree>
    <p:extLst>
      <p:ext uri="{BB962C8B-B14F-4D97-AF65-F5344CB8AC3E}">
        <p14:creationId xmlns:p14="http://schemas.microsoft.com/office/powerpoint/2010/main" val="1855963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a:p>
        </p:txBody>
      </p:sp>
      <p:pic>
        <p:nvPicPr>
          <p:cNvPr id="7170" name="Picture 2" descr="C:\Users\Michaelm\AppData\Local\Microsoft\Windows\Temporary Internet Files\Content.IE5\JQUOH281\diagram3[1].jpg"/>
          <p:cNvPicPr>
            <a:picLocks noGrp="1" noChangeAspect="1" noChangeArrowheads="1"/>
          </p:cNvPicPr>
          <p:nvPr>
            <p:ph sz="quarter" idx="1"/>
          </p:nvPr>
        </p:nvPicPr>
        <p:blipFill>
          <a:blip r:embed="rId2" cstate="print"/>
          <a:srcRect/>
          <a:stretch>
            <a:fillRect/>
          </a:stretch>
        </p:blipFill>
        <p:spPr bwMode="auto">
          <a:xfrm>
            <a:off x="685800" y="1905000"/>
            <a:ext cx="7772400" cy="4114800"/>
          </a:xfrm>
          <a:prstGeom prst="rect">
            <a:avLst/>
          </a:prstGeom>
          <a:noFill/>
        </p:spPr>
      </p:pic>
    </p:spTree>
    <p:extLst>
      <p:ext uri="{BB962C8B-B14F-4D97-AF65-F5344CB8AC3E}">
        <p14:creationId xmlns:p14="http://schemas.microsoft.com/office/powerpoint/2010/main" val="895832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Process (7 Parts</a:t>
            </a:r>
            <a:r>
              <a:rPr lang="en-US" dirty="0" smtClean="0"/>
              <a:t>)</a:t>
            </a:r>
            <a:br>
              <a:rPr lang="en-US" dirty="0" smtClean="0"/>
            </a:br>
            <a:r>
              <a:rPr lang="en-US" sz="2000" dirty="0" smtClean="0"/>
              <a:t>Part One and Two</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a:p>
        </p:txBody>
      </p:sp>
      <p:sp>
        <p:nvSpPr>
          <p:cNvPr id="4" name="Content Placeholder 3"/>
          <p:cNvSpPr>
            <a:spLocks noGrp="1"/>
          </p:cNvSpPr>
          <p:nvPr>
            <p:ph sz="quarter" idx="1"/>
          </p:nvPr>
        </p:nvSpPr>
        <p:spPr/>
        <p:txBody>
          <a:bodyPr>
            <a:normAutofit/>
          </a:bodyPr>
          <a:lstStyle/>
          <a:p>
            <a:r>
              <a:rPr lang="en-US" sz="2400" u="sng" dirty="0" smtClean="0"/>
              <a:t>The </a:t>
            </a:r>
            <a:r>
              <a:rPr lang="en-US" sz="2400" u="sng" dirty="0" smtClean="0"/>
              <a:t>sender initiates a message by encoding a thought</a:t>
            </a:r>
            <a:r>
              <a:rPr lang="en-US" dirty="0" smtClean="0"/>
              <a:t>.</a:t>
            </a:r>
          </a:p>
          <a:p>
            <a:endParaRPr lang="en-US" sz="800" dirty="0" smtClean="0"/>
          </a:p>
          <a:p>
            <a:pPr lvl="1"/>
            <a:r>
              <a:rPr lang="en-US" dirty="0" smtClean="0"/>
              <a:t>It is the process </a:t>
            </a:r>
            <a:r>
              <a:rPr lang="en-US" dirty="0" smtClean="0"/>
              <a:t>of converting a message into symbolic form.  </a:t>
            </a:r>
            <a:endParaRPr lang="en-US" dirty="0" smtClean="0"/>
          </a:p>
          <a:p>
            <a:pPr lvl="1"/>
            <a:r>
              <a:rPr lang="en-US" dirty="0" smtClean="0"/>
              <a:t>Four </a:t>
            </a:r>
            <a:r>
              <a:rPr lang="en-US" dirty="0" smtClean="0"/>
              <a:t>conditions affect the encoded message:</a:t>
            </a:r>
          </a:p>
          <a:p>
            <a:pPr lvl="1"/>
            <a:endParaRPr lang="en-US" sz="800" dirty="0" smtClean="0"/>
          </a:p>
          <a:p>
            <a:pPr marL="1051560" lvl="2" indent="-457200">
              <a:buFont typeface="+mj-lt"/>
              <a:buAutoNum type="arabicPeriod"/>
            </a:pPr>
            <a:r>
              <a:rPr lang="en-US" u="sng" dirty="0" smtClean="0">
                <a:solidFill>
                  <a:srgbClr val="FF0000"/>
                </a:solidFill>
              </a:rPr>
              <a:t>Skill</a:t>
            </a:r>
            <a:r>
              <a:rPr lang="en-US" dirty="0" smtClean="0">
                <a:solidFill>
                  <a:srgbClr val="FF0000"/>
                </a:solidFill>
              </a:rPr>
              <a:t> – ability to encode the message (write, speak, etc.)</a:t>
            </a:r>
          </a:p>
          <a:p>
            <a:pPr marL="1051560" lvl="2" indent="-457200">
              <a:buFont typeface="+mj-lt"/>
              <a:buAutoNum type="arabicPeriod"/>
            </a:pPr>
            <a:r>
              <a:rPr lang="en-US" u="sng" dirty="0" smtClean="0">
                <a:solidFill>
                  <a:srgbClr val="FF0000"/>
                </a:solidFill>
              </a:rPr>
              <a:t>Attitudes</a:t>
            </a:r>
            <a:r>
              <a:rPr lang="en-US" dirty="0" smtClean="0">
                <a:solidFill>
                  <a:srgbClr val="FF0000"/>
                </a:solidFill>
              </a:rPr>
              <a:t> – we hold predisposed ideas on topics and have biases.</a:t>
            </a:r>
          </a:p>
          <a:p>
            <a:pPr marL="1051560" lvl="2" indent="-457200">
              <a:buFont typeface="+mj-lt"/>
              <a:buAutoNum type="arabicPeriod"/>
            </a:pPr>
            <a:r>
              <a:rPr lang="en-US" u="sng" dirty="0" smtClean="0">
                <a:solidFill>
                  <a:srgbClr val="FF0000"/>
                </a:solidFill>
              </a:rPr>
              <a:t>Knowledge</a:t>
            </a:r>
            <a:r>
              <a:rPr lang="en-US" dirty="0" smtClean="0">
                <a:solidFill>
                  <a:srgbClr val="FF0000"/>
                </a:solidFill>
              </a:rPr>
              <a:t> – communication is restricted by knowledge of topic.</a:t>
            </a:r>
          </a:p>
          <a:p>
            <a:pPr marL="1051560" lvl="2" indent="-457200">
              <a:buFont typeface="+mj-lt"/>
              <a:buAutoNum type="arabicPeriod"/>
            </a:pPr>
            <a:r>
              <a:rPr lang="en-US" u="sng" dirty="0" smtClean="0">
                <a:solidFill>
                  <a:srgbClr val="FF0000"/>
                </a:solidFill>
              </a:rPr>
              <a:t>Social Cultural System </a:t>
            </a:r>
            <a:r>
              <a:rPr lang="en-US" dirty="0" smtClean="0">
                <a:solidFill>
                  <a:srgbClr val="FF0000"/>
                </a:solidFill>
              </a:rPr>
              <a:t>– our beliefs and values, which are part of our culture, influence us as a communication source.</a:t>
            </a:r>
          </a:p>
        </p:txBody>
      </p:sp>
      <p:pic>
        <p:nvPicPr>
          <p:cNvPr id="5124" name="Picture 4" descr="C:\Users\Michaelm\AppData\Local\Microsoft\Windows\Temporary Internet Files\Content.IE5\VYJYNPGJ\ENCODE_logo[1].png"/>
          <p:cNvPicPr>
            <a:picLocks noChangeAspect="1" noChangeArrowheads="1"/>
          </p:cNvPicPr>
          <p:nvPr/>
        </p:nvPicPr>
        <p:blipFill>
          <a:blip r:embed="rId2" cstate="print"/>
          <a:srcRect/>
          <a:stretch>
            <a:fillRect/>
          </a:stretch>
        </p:blipFill>
        <p:spPr bwMode="auto">
          <a:xfrm>
            <a:off x="5562600" y="5029200"/>
            <a:ext cx="3309257" cy="1219200"/>
          </a:xfrm>
          <a:prstGeom prst="rect">
            <a:avLst/>
          </a:prstGeom>
          <a:noFill/>
        </p:spPr>
      </p:pic>
    </p:spTree>
    <p:extLst>
      <p:ext uri="{BB962C8B-B14F-4D97-AF65-F5344CB8AC3E}">
        <p14:creationId xmlns:p14="http://schemas.microsoft.com/office/powerpoint/2010/main" val="236736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 Theories of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a:p>
        </p:txBody>
      </p:sp>
      <p:sp>
        <p:nvSpPr>
          <p:cNvPr id="4" name="Content Placeholder 3"/>
          <p:cNvSpPr>
            <a:spLocks noGrp="1"/>
          </p:cNvSpPr>
          <p:nvPr>
            <p:ph sz="quarter" idx="1"/>
          </p:nvPr>
        </p:nvSpPr>
        <p:spPr/>
        <p:txBody>
          <a:bodyPr>
            <a:normAutofit/>
          </a:bodyPr>
          <a:lstStyle/>
          <a:p>
            <a:r>
              <a:rPr lang="en-US" sz="2400" u="sng" dirty="0" smtClean="0"/>
              <a:t>Trait Theories of Leadership search </a:t>
            </a:r>
            <a:r>
              <a:rPr lang="en-US" sz="2400" u="sng" dirty="0" smtClean="0"/>
              <a:t>for characteristics or traits that differentiate leaders from non-leaders.</a:t>
            </a:r>
          </a:p>
          <a:p>
            <a:endParaRPr lang="en-US" sz="800" u="sng" dirty="0" smtClean="0"/>
          </a:p>
          <a:p>
            <a:pPr lvl="1"/>
            <a:r>
              <a:rPr lang="en-US" sz="2000" dirty="0" smtClean="0"/>
              <a:t>Most people can cite a list of qualities they admire in leaders – intelligence, charisma, decisiveness, enthusiasm, strength, bravery, integrity, self-confidence, etc., but there is no definitive list of traits consistently associated with leadership.</a:t>
            </a:r>
          </a:p>
          <a:p>
            <a:pPr lvl="1"/>
            <a:endParaRPr lang="en-US" sz="800" dirty="0" smtClean="0"/>
          </a:p>
          <a:p>
            <a:pPr lvl="2"/>
            <a:r>
              <a:rPr lang="en-US" sz="1800" dirty="0" smtClean="0">
                <a:solidFill>
                  <a:srgbClr val="FF0000"/>
                </a:solidFill>
              </a:rPr>
              <a:t>Traits alone are not sufficient for identifying effective leaders.</a:t>
            </a:r>
            <a:endParaRPr lang="en-US" sz="1800" dirty="0">
              <a:solidFill>
                <a:srgbClr val="FF0000"/>
              </a:solidFill>
            </a:endParaRPr>
          </a:p>
        </p:txBody>
      </p:sp>
      <p:pic>
        <p:nvPicPr>
          <p:cNvPr id="3080" name="Picture 8" descr="C:\Users\Michaelm\AppData\Local\Microsoft\Windows\Temporary Internet Files\Content.IE5\4ACZGT8O\leadership-traits[1].jpg"/>
          <p:cNvPicPr>
            <a:picLocks noChangeAspect="1" noChangeArrowheads="1"/>
          </p:cNvPicPr>
          <p:nvPr/>
        </p:nvPicPr>
        <p:blipFill>
          <a:blip r:embed="rId2" cstate="print"/>
          <a:srcRect/>
          <a:stretch>
            <a:fillRect/>
          </a:stretch>
        </p:blipFill>
        <p:spPr bwMode="auto">
          <a:xfrm>
            <a:off x="5715000" y="4419600"/>
            <a:ext cx="2921000" cy="1752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Process (7 Parts</a:t>
            </a:r>
            <a:r>
              <a:rPr lang="en-US" dirty="0" smtClean="0"/>
              <a:t>)</a:t>
            </a:r>
            <a:br>
              <a:rPr lang="en-US" dirty="0" smtClean="0"/>
            </a:br>
            <a:r>
              <a:rPr lang="en-US" sz="2000" dirty="0" smtClean="0"/>
              <a:t>Part Three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a:p>
        </p:txBody>
      </p:sp>
      <p:sp>
        <p:nvSpPr>
          <p:cNvPr id="4" name="Content Placeholder 3"/>
          <p:cNvSpPr>
            <a:spLocks noGrp="1"/>
          </p:cNvSpPr>
          <p:nvPr>
            <p:ph sz="quarter" idx="1"/>
          </p:nvPr>
        </p:nvSpPr>
        <p:spPr/>
        <p:txBody>
          <a:bodyPr/>
          <a:lstStyle/>
          <a:p>
            <a:r>
              <a:rPr lang="en-US" sz="2400" u="sng" dirty="0" smtClean="0"/>
              <a:t>The </a:t>
            </a:r>
            <a:r>
              <a:rPr lang="en-US" sz="2400" u="sng" dirty="0" smtClean="0"/>
              <a:t>message is the actual physical product from the source that conveys some </a:t>
            </a:r>
            <a:r>
              <a:rPr lang="en-US" sz="2400" u="sng" dirty="0" smtClean="0"/>
              <a:t>purpose</a:t>
            </a:r>
            <a:r>
              <a:rPr lang="en-US" dirty="0" smtClean="0"/>
              <a:t>.</a:t>
            </a:r>
          </a:p>
          <a:p>
            <a:endParaRPr lang="en-US" sz="800" dirty="0">
              <a:solidFill>
                <a:srgbClr val="FF0000"/>
              </a:solidFill>
            </a:endParaRPr>
          </a:p>
          <a:p>
            <a:pPr lvl="1"/>
            <a:r>
              <a:rPr lang="en-US" dirty="0" smtClean="0">
                <a:solidFill>
                  <a:srgbClr val="FF0000"/>
                </a:solidFill>
              </a:rPr>
              <a:t>Our </a:t>
            </a:r>
            <a:r>
              <a:rPr lang="en-US" dirty="0" smtClean="0">
                <a:solidFill>
                  <a:srgbClr val="FF0000"/>
                </a:solidFill>
              </a:rPr>
              <a:t>message is affected by the code or group of symbols we use to transfer meaning (verbal, written, gesture), the content of the message itself, and the decisions that we make in selecting and arranging both codes and content.</a:t>
            </a:r>
            <a:endParaRPr lang="en-US" dirty="0">
              <a:solidFill>
                <a:srgbClr val="FF0000"/>
              </a:solidFill>
            </a:endParaRPr>
          </a:p>
        </p:txBody>
      </p:sp>
      <p:pic>
        <p:nvPicPr>
          <p:cNvPr id="8197" name="Picture 5" descr="C:\Users\Michaelm\AppData\Local\Microsoft\Windows\Temporary Internet Files\Content.IE5\96G5M6R0\nv3lz[1].png"/>
          <p:cNvPicPr>
            <a:picLocks noChangeAspect="1" noChangeArrowheads="1"/>
          </p:cNvPicPr>
          <p:nvPr/>
        </p:nvPicPr>
        <p:blipFill>
          <a:blip r:embed="rId2" cstate="print"/>
          <a:srcRect/>
          <a:stretch>
            <a:fillRect/>
          </a:stretch>
        </p:blipFill>
        <p:spPr bwMode="auto">
          <a:xfrm>
            <a:off x="5867400" y="4343400"/>
            <a:ext cx="2438400" cy="1828800"/>
          </a:xfrm>
          <a:prstGeom prst="rect">
            <a:avLst/>
          </a:prstGeom>
          <a:noFill/>
        </p:spPr>
      </p:pic>
    </p:spTree>
    <p:extLst>
      <p:ext uri="{BB962C8B-B14F-4D97-AF65-F5344CB8AC3E}">
        <p14:creationId xmlns:p14="http://schemas.microsoft.com/office/powerpoint/2010/main" val="1060084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Process (7 Parts</a:t>
            </a:r>
            <a:r>
              <a:rPr lang="en-US" dirty="0" smtClean="0"/>
              <a:t>)</a:t>
            </a:r>
            <a:br>
              <a:rPr lang="en-US" dirty="0" smtClean="0"/>
            </a:br>
            <a:r>
              <a:rPr lang="en-US" sz="2000" dirty="0" smtClean="0"/>
              <a:t>Part Four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a:p>
        </p:txBody>
      </p:sp>
      <p:sp>
        <p:nvSpPr>
          <p:cNvPr id="4" name="Content Placeholder 3"/>
          <p:cNvSpPr>
            <a:spLocks noGrp="1"/>
          </p:cNvSpPr>
          <p:nvPr>
            <p:ph sz="quarter" idx="1"/>
          </p:nvPr>
        </p:nvSpPr>
        <p:spPr/>
        <p:txBody>
          <a:bodyPr/>
          <a:lstStyle/>
          <a:p>
            <a:r>
              <a:rPr lang="en-US" sz="2400" u="sng" dirty="0" smtClean="0"/>
              <a:t>The </a:t>
            </a:r>
            <a:r>
              <a:rPr lang="en-US" sz="2400" u="sng" dirty="0" smtClean="0"/>
              <a:t>channel is the medium through which the message travels.  It’s selected by the source, who must determine whether to use a formal or informal channel</a:t>
            </a:r>
            <a:r>
              <a:rPr lang="en-US" dirty="0" smtClean="0"/>
              <a:t>.</a:t>
            </a:r>
          </a:p>
          <a:p>
            <a:pPr lvl="1"/>
            <a:endParaRPr lang="en-US" sz="800" dirty="0" smtClean="0"/>
          </a:p>
          <a:p>
            <a:pPr lvl="2"/>
            <a:r>
              <a:rPr lang="en-US" dirty="0" smtClean="0">
                <a:solidFill>
                  <a:srgbClr val="FF0000"/>
                </a:solidFill>
              </a:rPr>
              <a:t>Formal channels are established by the organization and transmit messages that pertain to the job-related activities of members.</a:t>
            </a:r>
          </a:p>
          <a:p>
            <a:pPr lvl="2"/>
            <a:r>
              <a:rPr lang="en-US" dirty="0" smtClean="0">
                <a:solidFill>
                  <a:srgbClr val="FF0000"/>
                </a:solidFill>
              </a:rPr>
              <a:t>Other forms of messages, such as personal or social, follow the informal channels in the organization.</a:t>
            </a:r>
            <a:endParaRPr lang="en-US" dirty="0">
              <a:solidFill>
                <a:srgbClr val="FF0000"/>
              </a:solidFill>
            </a:endParaRPr>
          </a:p>
        </p:txBody>
      </p:sp>
      <p:pic>
        <p:nvPicPr>
          <p:cNvPr id="9218" name="Picture 2" descr="C:\Users\Michaelm\AppData\Local\Microsoft\Windows\Temporary Internet Files\Content.IE5\KDB8FMSX\1280px-Channel-i.svg[1].png"/>
          <p:cNvPicPr>
            <a:picLocks noChangeAspect="1" noChangeArrowheads="1"/>
          </p:cNvPicPr>
          <p:nvPr/>
        </p:nvPicPr>
        <p:blipFill>
          <a:blip r:embed="rId2" cstate="print"/>
          <a:srcRect/>
          <a:stretch>
            <a:fillRect/>
          </a:stretch>
        </p:blipFill>
        <p:spPr bwMode="auto">
          <a:xfrm>
            <a:off x="5026025" y="4572000"/>
            <a:ext cx="3533775" cy="1600200"/>
          </a:xfrm>
          <a:prstGeom prst="rect">
            <a:avLst/>
          </a:prstGeom>
          <a:noFill/>
        </p:spPr>
      </p:pic>
    </p:spTree>
    <p:extLst>
      <p:ext uri="{BB962C8B-B14F-4D97-AF65-F5344CB8AC3E}">
        <p14:creationId xmlns:p14="http://schemas.microsoft.com/office/powerpoint/2010/main" val="3357342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Process (7 Parts</a:t>
            </a:r>
            <a:r>
              <a:rPr lang="en-US" dirty="0" smtClean="0"/>
              <a:t>)</a:t>
            </a:r>
            <a:br>
              <a:rPr lang="en-US" dirty="0" smtClean="0"/>
            </a:br>
            <a:r>
              <a:rPr lang="en-US" sz="2000" dirty="0" smtClean="0"/>
              <a:t>Part Five and Six</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a:p>
        </p:txBody>
      </p:sp>
      <p:sp>
        <p:nvSpPr>
          <p:cNvPr id="4" name="Content Placeholder 3"/>
          <p:cNvSpPr>
            <a:spLocks noGrp="1"/>
          </p:cNvSpPr>
          <p:nvPr>
            <p:ph sz="quarter" idx="1"/>
          </p:nvPr>
        </p:nvSpPr>
        <p:spPr>
          <a:xfrm>
            <a:off x="304800" y="1524000"/>
            <a:ext cx="8503920" cy="4572000"/>
          </a:xfrm>
        </p:spPr>
        <p:txBody>
          <a:bodyPr/>
          <a:lstStyle/>
          <a:p>
            <a:r>
              <a:rPr lang="en-US" sz="2400" u="sng" dirty="0" smtClean="0"/>
              <a:t>The </a:t>
            </a:r>
            <a:r>
              <a:rPr lang="en-US" sz="2400" u="sng" dirty="0" smtClean="0"/>
              <a:t>receiver is the person to whom the message is directed</a:t>
            </a:r>
            <a:r>
              <a:rPr lang="en-US" dirty="0" smtClean="0"/>
              <a:t>.</a:t>
            </a:r>
          </a:p>
          <a:p>
            <a:endParaRPr lang="en-US" sz="800" dirty="0" smtClean="0"/>
          </a:p>
          <a:p>
            <a:pPr lvl="1"/>
            <a:r>
              <a:rPr lang="en-US" dirty="0" smtClean="0"/>
              <a:t>However, before the message can be received, the symbols in it must be translated into a form that can be understood by the receiver – the decoding of the message.</a:t>
            </a:r>
          </a:p>
          <a:p>
            <a:pPr lvl="1"/>
            <a:endParaRPr lang="en-US" sz="800" dirty="0" smtClean="0"/>
          </a:p>
          <a:p>
            <a:pPr lvl="2"/>
            <a:r>
              <a:rPr lang="en-US" dirty="0" smtClean="0">
                <a:solidFill>
                  <a:srgbClr val="FF0000"/>
                </a:solidFill>
              </a:rPr>
              <a:t>Just as the encoder was limited by her skills, attitudes, knowledge, and social cultural system, the receiver is equally restricted.</a:t>
            </a:r>
          </a:p>
          <a:p>
            <a:pPr lvl="2"/>
            <a:r>
              <a:rPr lang="en-US" dirty="0" smtClean="0">
                <a:solidFill>
                  <a:srgbClr val="FF0000"/>
                </a:solidFill>
              </a:rPr>
              <a:t>Accordingly, the source must be skillful in writing or speaking; the receiver must be skillful in reading or listening.</a:t>
            </a:r>
            <a:endParaRPr lang="en-US" dirty="0">
              <a:solidFill>
                <a:srgbClr val="FF0000"/>
              </a:solidFill>
            </a:endParaRPr>
          </a:p>
        </p:txBody>
      </p:sp>
      <p:pic>
        <p:nvPicPr>
          <p:cNvPr id="10243" name="Picture 3" descr="C:\Users\Michaelm\AppData\Local\Microsoft\Windows\Temporary Internet Files\Content.IE5\QTOHO7LC\decodeme[1].jpg"/>
          <p:cNvPicPr>
            <a:picLocks noChangeAspect="1" noChangeArrowheads="1"/>
          </p:cNvPicPr>
          <p:nvPr/>
        </p:nvPicPr>
        <p:blipFill>
          <a:blip r:embed="rId2" cstate="print"/>
          <a:srcRect/>
          <a:stretch>
            <a:fillRect/>
          </a:stretch>
        </p:blipFill>
        <p:spPr bwMode="auto">
          <a:xfrm>
            <a:off x="5583382" y="4876800"/>
            <a:ext cx="3179618" cy="1457325"/>
          </a:xfrm>
          <a:prstGeom prst="rect">
            <a:avLst/>
          </a:prstGeom>
          <a:noFill/>
        </p:spPr>
      </p:pic>
    </p:spTree>
    <p:extLst>
      <p:ext uri="{BB962C8B-B14F-4D97-AF65-F5344CB8AC3E}">
        <p14:creationId xmlns:p14="http://schemas.microsoft.com/office/powerpoint/2010/main" val="1891063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Process (7 Parts</a:t>
            </a:r>
            <a:r>
              <a:rPr lang="en-US" dirty="0" smtClean="0"/>
              <a:t>)</a:t>
            </a:r>
            <a:br>
              <a:rPr lang="en-US" dirty="0" smtClean="0"/>
            </a:br>
            <a:r>
              <a:rPr lang="en-US" sz="2000" dirty="0" smtClean="0"/>
              <a:t>Part Seven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a:p>
        </p:txBody>
      </p:sp>
      <p:sp>
        <p:nvSpPr>
          <p:cNvPr id="4" name="Content Placeholder 3"/>
          <p:cNvSpPr>
            <a:spLocks noGrp="1"/>
          </p:cNvSpPr>
          <p:nvPr>
            <p:ph sz="quarter" idx="1"/>
          </p:nvPr>
        </p:nvSpPr>
        <p:spPr/>
        <p:txBody>
          <a:bodyPr/>
          <a:lstStyle/>
          <a:p>
            <a:r>
              <a:rPr lang="en-US" sz="2400" u="sng" dirty="0" smtClean="0"/>
              <a:t>The </a:t>
            </a:r>
            <a:r>
              <a:rPr lang="en-US" sz="2400" u="sng" dirty="0" smtClean="0"/>
              <a:t>final link in </a:t>
            </a:r>
            <a:r>
              <a:rPr lang="en-US" sz="2400" u="sng" dirty="0" smtClean="0"/>
              <a:t>the </a:t>
            </a:r>
            <a:r>
              <a:rPr lang="en-US" sz="2400" u="sng" dirty="0" smtClean="0"/>
              <a:t>communication </a:t>
            </a:r>
            <a:r>
              <a:rPr lang="en-US" sz="2400" u="sng" dirty="0" smtClean="0"/>
              <a:t>process is the feedback loop</a:t>
            </a:r>
            <a:r>
              <a:rPr lang="en-US" dirty="0" smtClean="0"/>
              <a:t>.</a:t>
            </a:r>
          </a:p>
          <a:p>
            <a:endParaRPr lang="en-US" sz="800" dirty="0" smtClean="0"/>
          </a:p>
          <a:p>
            <a:pPr lvl="1"/>
            <a:r>
              <a:rPr lang="en-US" dirty="0" smtClean="0"/>
              <a:t>Feedback is the check on how successful we’ve been in transferring our message as originally intended.</a:t>
            </a:r>
          </a:p>
          <a:p>
            <a:pPr lvl="1"/>
            <a:endParaRPr lang="en-US" sz="800" dirty="0" smtClean="0"/>
          </a:p>
          <a:p>
            <a:pPr lvl="2"/>
            <a:r>
              <a:rPr lang="en-US" dirty="0" smtClean="0">
                <a:solidFill>
                  <a:srgbClr val="FF0000"/>
                </a:solidFill>
              </a:rPr>
              <a:t>It determines whether understanding has been achieved.</a:t>
            </a:r>
            <a:endParaRPr lang="en-US" dirty="0">
              <a:solidFill>
                <a:srgbClr val="FF0000"/>
              </a:solidFill>
            </a:endParaRPr>
          </a:p>
        </p:txBody>
      </p:sp>
      <p:pic>
        <p:nvPicPr>
          <p:cNvPr id="11266" name="Picture 2" descr="C:\Users\Michaelm\AppData\Local\Microsoft\Windows\Temporary Internet Files\Content.IE5\3E7R16IG\feedback[1].png"/>
          <p:cNvPicPr>
            <a:picLocks noChangeAspect="1" noChangeArrowheads="1"/>
          </p:cNvPicPr>
          <p:nvPr/>
        </p:nvPicPr>
        <p:blipFill>
          <a:blip r:embed="rId2" cstate="print"/>
          <a:srcRect/>
          <a:stretch>
            <a:fillRect/>
          </a:stretch>
        </p:blipFill>
        <p:spPr bwMode="auto">
          <a:xfrm>
            <a:off x="5486400" y="4191000"/>
            <a:ext cx="2819400" cy="1905000"/>
          </a:xfrm>
          <a:prstGeom prst="rect">
            <a:avLst/>
          </a:prstGeom>
          <a:noFill/>
        </p:spPr>
      </p:pic>
    </p:spTree>
    <p:extLst>
      <p:ext uri="{BB962C8B-B14F-4D97-AF65-F5344CB8AC3E}">
        <p14:creationId xmlns:p14="http://schemas.microsoft.com/office/powerpoint/2010/main" val="1917725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Grapevine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a:p>
        </p:txBody>
      </p:sp>
      <p:sp>
        <p:nvSpPr>
          <p:cNvPr id="4" name="Content Placeholder 3"/>
          <p:cNvSpPr>
            <a:spLocks noGrp="1"/>
          </p:cNvSpPr>
          <p:nvPr>
            <p:ph sz="quarter" idx="1"/>
          </p:nvPr>
        </p:nvSpPr>
        <p:spPr/>
        <p:txBody>
          <a:bodyPr>
            <a:normAutofit/>
          </a:bodyPr>
          <a:lstStyle/>
          <a:p>
            <a:r>
              <a:rPr lang="en-US" sz="2400" u="sng" dirty="0" smtClean="0"/>
              <a:t>The grapevine is the unofficial way that communication takes place in an organization.  It’s neither authorized or supported by the organization.  </a:t>
            </a:r>
          </a:p>
          <a:p>
            <a:endParaRPr lang="en-US" sz="800" u="sng" dirty="0" smtClean="0"/>
          </a:p>
          <a:p>
            <a:pPr lvl="1"/>
            <a:r>
              <a:rPr lang="en-US" dirty="0" smtClean="0"/>
              <a:t>Ironically, good information passes among us rapidly, but bad information travels even faster.</a:t>
            </a:r>
          </a:p>
          <a:p>
            <a:pPr lvl="1"/>
            <a:endParaRPr lang="en-US" sz="800" dirty="0" smtClean="0"/>
          </a:p>
          <a:p>
            <a:pPr lvl="2"/>
            <a:r>
              <a:rPr lang="en-US" dirty="0" smtClean="0">
                <a:solidFill>
                  <a:srgbClr val="FF0000"/>
                </a:solidFill>
              </a:rPr>
              <a:t>In an organization characterized by openness, the grapevine may be extremely accurate.</a:t>
            </a:r>
          </a:p>
          <a:p>
            <a:pPr lvl="2"/>
            <a:r>
              <a:rPr lang="en-US" dirty="0" smtClean="0">
                <a:solidFill>
                  <a:srgbClr val="FF0000"/>
                </a:solidFill>
              </a:rPr>
              <a:t>In an authoritative culture, the rumor mill may not be accurate. However, the information may contain an element of truth.</a:t>
            </a:r>
            <a:endParaRPr lang="en-US" dirty="0">
              <a:solidFill>
                <a:srgbClr val="FF0000"/>
              </a:solidFill>
            </a:endParaRPr>
          </a:p>
        </p:txBody>
      </p:sp>
      <p:pic>
        <p:nvPicPr>
          <p:cNvPr id="13314" name="Picture 2" descr="C:\Users\Michaelm\AppData\Local\Microsoft\Windows\Temporary Internet Files\Content.IE5\HWRYGRBG\RaseOne_Grapes[1].png"/>
          <p:cNvPicPr>
            <a:picLocks noChangeAspect="1" noChangeArrowheads="1"/>
          </p:cNvPicPr>
          <p:nvPr/>
        </p:nvPicPr>
        <p:blipFill>
          <a:blip r:embed="rId2" cstate="print"/>
          <a:srcRect/>
          <a:stretch>
            <a:fillRect/>
          </a:stretch>
        </p:blipFill>
        <p:spPr bwMode="auto">
          <a:xfrm>
            <a:off x="4724400" y="5334000"/>
            <a:ext cx="3733800" cy="1109621"/>
          </a:xfrm>
          <a:prstGeom prst="rect">
            <a:avLst/>
          </a:prstGeom>
          <a:noFill/>
        </p:spPr>
      </p:pic>
    </p:spTree>
    <p:extLst>
      <p:ext uri="{BB962C8B-B14F-4D97-AF65-F5344CB8AC3E}">
        <p14:creationId xmlns:p14="http://schemas.microsoft.com/office/powerpoint/2010/main" val="1555219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a:p>
        </p:txBody>
      </p:sp>
      <p:sp>
        <p:nvSpPr>
          <p:cNvPr id="4" name="Content Placeholder 3"/>
          <p:cNvSpPr>
            <a:spLocks noGrp="1"/>
          </p:cNvSpPr>
          <p:nvPr>
            <p:ph sz="quarter" idx="1"/>
          </p:nvPr>
        </p:nvSpPr>
        <p:spPr/>
        <p:txBody>
          <a:bodyPr>
            <a:normAutofit/>
          </a:bodyPr>
          <a:lstStyle/>
          <a:p>
            <a:r>
              <a:rPr lang="en-US" sz="2400" u="sng" dirty="0" smtClean="0"/>
              <a:t>Some of the most meaningful communications are neither spoken nor written - they are nonverbal communications.</a:t>
            </a:r>
          </a:p>
          <a:p>
            <a:endParaRPr lang="en-US" sz="800" u="sng" dirty="0" smtClean="0"/>
          </a:p>
          <a:p>
            <a:pPr lvl="1"/>
            <a:r>
              <a:rPr lang="en-US" dirty="0" smtClean="0"/>
              <a:t>The best known areas of nonverbal communication are body language and verbal intonation.</a:t>
            </a:r>
          </a:p>
          <a:p>
            <a:pPr lvl="1"/>
            <a:endParaRPr lang="en-US" sz="800" dirty="0" smtClean="0"/>
          </a:p>
          <a:p>
            <a:pPr lvl="2"/>
            <a:r>
              <a:rPr lang="en-US" u="sng" dirty="0" smtClean="0">
                <a:solidFill>
                  <a:srgbClr val="FF0000"/>
                </a:solidFill>
              </a:rPr>
              <a:t>Body language </a:t>
            </a:r>
            <a:r>
              <a:rPr lang="en-US" dirty="0" smtClean="0">
                <a:solidFill>
                  <a:srgbClr val="FF0000"/>
                </a:solidFill>
              </a:rPr>
              <a:t>refers to gestures, facial configurations, and other movements of the body.</a:t>
            </a:r>
          </a:p>
          <a:p>
            <a:pPr lvl="2"/>
            <a:r>
              <a:rPr lang="en-US" u="sng" dirty="0" smtClean="0">
                <a:solidFill>
                  <a:srgbClr val="FF0000"/>
                </a:solidFill>
              </a:rPr>
              <a:t>Verbal intonation </a:t>
            </a:r>
            <a:r>
              <a:rPr lang="en-US" dirty="0" smtClean="0">
                <a:solidFill>
                  <a:srgbClr val="FF0000"/>
                </a:solidFill>
              </a:rPr>
              <a:t>refers to the emphasis someone gives to words or phrases.  </a:t>
            </a:r>
            <a:endParaRPr lang="en-US" sz="800" dirty="0" smtClean="0"/>
          </a:p>
          <a:p>
            <a:pPr lvl="3"/>
            <a:r>
              <a:rPr lang="en-US" dirty="0" smtClean="0">
                <a:solidFill>
                  <a:srgbClr val="0070C0"/>
                </a:solidFill>
              </a:rPr>
              <a:t>“It’s not what you say, but how you say it.”</a:t>
            </a:r>
            <a:endParaRPr lang="en-US" dirty="0">
              <a:solidFill>
                <a:srgbClr val="0070C0"/>
              </a:solidFill>
            </a:endParaRPr>
          </a:p>
        </p:txBody>
      </p:sp>
      <p:pic>
        <p:nvPicPr>
          <p:cNvPr id="14342" name="Picture 6" descr="C:\Users\Michaelm\AppData\Local\Microsoft\Windows\Temporary Internet Files\Content.IE5\5GN3PWKG\communicationcues[1].gif"/>
          <p:cNvPicPr>
            <a:picLocks noChangeAspect="1" noChangeArrowheads="1"/>
          </p:cNvPicPr>
          <p:nvPr/>
        </p:nvPicPr>
        <p:blipFill>
          <a:blip r:embed="rId2" cstate="print"/>
          <a:srcRect/>
          <a:stretch>
            <a:fillRect/>
          </a:stretch>
        </p:blipFill>
        <p:spPr bwMode="auto">
          <a:xfrm>
            <a:off x="6253881" y="4876800"/>
            <a:ext cx="2597383" cy="1752600"/>
          </a:xfrm>
          <a:prstGeom prst="rect">
            <a:avLst/>
          </a:prstGeom>
          <a:noFill/>
        </p:spPr>
      </p:pic>
    </p:spTree>
    <p:extLst>
      <p:ext uri="{BB962C8B-B14F-4D97-AF65-F5344CB8AC3E}">
        <p14:creationId xmlns:p14="http://schemas.microsoft.com/office/powerpoint/2010/main" val="3937482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a:p>
        </p:txBody>
      </p:sp>
      <p:sp>
        <p:nvSpPr>
          <p:cNvPr id="4" name="Content Placeholder 3"/>
          <p:cNvSpPr>
            <a:spLocks noGrp="1"/>
          </p:cNvSpPr>
          <p:nvPr>
            <p:ph sz="quarter" idx="1"/>
          </p:nvPr>
        </p:nvSpPr>
        <p:spPr/>
        <p:txBody>
          <a:bodyPr>
            <a:normAutofit/>
          </a:bodyPr>
          <a:lstStyle/>
          <a:p>
            <a:r>
              <a:rPr lang="en-US" sz="2400" u="sng" dirty="0" smtClean="0"/>
              <a:t>The fact that every oral communication also has a nonverbal message cannot be overemphasized, as the nonverbal component is likely to carry the greatest impact.</a:t>
            </a:r>
          </a:p>
          <a:p>
            <a:endParaRPr lang="en-US" sz="800" u="sng" dirty="0" smtClean="0"/>
          </a:p>
          <a:p>
            <a:pPr lvl="1"/>
            <a:r>
              <a:rPr lang="en-US" sz="2000" dirty="0" smtClean="0"/>
              <a:t>Research indicates that 65 to 90 percent of the message of every  face-to-face conversation is interpreted through body language.  </a:t>
            </a:r>
          </a:p>
          <a:p>
            <a:pPr lvl="1"/>
            <a:endParaRPr lang="en-US" sz="800" dirty="0" smtClean="0"/>
          </a:p>
          <a:p>
            <a:pPr lvl="2"/>
            <a:r>
              <a:rPr lang="en-US" dirty="0" smtClean="0">
                <a:solidFill>
                  <a:srgbClr val="FF0000"/>
                </a:solidFill>
              </a:rPr>
              <a:t>Without complete agreement between the spoken words and the body language that accompanies it, receivers are more likely to react to body language as the “true meaning.”</a:t>
            </a:r>
            <a:endParaRPr lang="en-US" dirty="0">
              <a:solidFill>
                <a:srgbClr val="FF0000"/>
              </a:solidFill>
            </a:endParaRPr>
          </a:p>
        </p:txBody>
      </p:sp>
      <p:pic>
        <p:nvPicPr>
          <p:cNvPr id="15363" name="Picture 3" descr="C:\Users\Michaelm\AppData\Local\Microsoft\Windows\Temporary Internet Files\Content.IE5\HWRYGRBG\body-language-vs-words[1].jpg"/>
          <p:cNvPicPr>
            <a:picLocks noChangeAspect="1" noChangeArrowheads="1"/>
          </p:cNvPicPr>
          <p:nvPr/>
        </p:nvPicPr>
        <p:blipFill>
          <a:blip r:embed="rId2" cstate="print"/>
          <a:srcRect/>
          <a:stretch>
            <a:fillRect/>
          </a:stretch>
        </p:blipFill>
        <p:spPr bwMode="auto">
          <a:xfrm>
            <a:off x="5029200" y="4953000"/>
            <a:ext cx="3267456" cy="1143000"/>
          </a:xfrm>
          <a:prstGeom prst="rect">
            <a:avLst/>
          </a:prstGeom>
          <a:noFill/>
        </p:spPr>
      </p:pic>
    </p:spTree>
    <p:extLst>
      <p:ext uri="{BB962C8B-B14F-4D97-AF65-F5344CB8AC3E}">
        <p14:creationId xmlns:p14="http://schemas.microsoft.com/office/powerpoint/2010/main" val="1167304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a:p>
        </p:txBody>
      </p:sp>
      <p:sp>
        <p:nvSpPr>
          <p:cNvPr id="4" name="Content Placeholder 3"/>
          <p:cNvSpPr>
            <a:spLocks noGrp="1"/>
          </p:cNvSpPr>
          <p:nvPr>
            <p:ph sz="quarter" idx="1"/>
          </p:nvPr>
        </p:nvSpPr>
        <p:spPr/>
        <p:txBody>
          <a:bodyPr/>
          <a:lstStyle/>
          <a:p>
            <a:r>
              <a:rPr lang="en-US" sz="2400" u="sng" dirty="0" smtClean="0"/>
              <a:t>A number of interpersonal and intrapersonal barriers affect why the message decoded by a receiver is different from what the sender intended</a:t>
            </a:r>
            <a:r>
              <a:rPr lang="en-US" dirty="0" smtClean="0"/>
              <a:t>.</a:t>
            </a:r>
          </a:p>
        </p:txBody>
      </p:sp>
      <p:pic>
        <p:nvPicPr>
          <p:cNvPr id="1029" name="Picture 5" descr="C:\Users\Michaelm\AppData\Local\Microsoft\Windows\Temporary Internet Files\Content.IE5\HWRYGRBG\barrier[1].jpg"/>
          <p:cNvPicPr>
            <a:picLocks noChangeAspect="1" noChangeArrowheads="1"/>
          </p:cNvPicPr>
          <p:nvPr/>
        </p:nvPicPr>
        <p:blipFill>
          <a:blip r:embed="rId2" cstate="print"/>
          <a:srcRect/>
          <a:stretch>
            <a:fillRect/>
          </a:stretch>
        </p:blipFill>
        <p:spPr bwMode="auto">
          <a:xfrm>
            <a:off x="1905000" y="3276600"/>
            <a:ext cx="5156200" cy="2679700"/>
          </a:xfrm>
          <a:prstGeom prst="rect">
            <a:avLst/>
          </a:prstGeom>
          <a:noFill/>
        </p:spPr>
      </p:pic>
    </p:spTree>
    <p:extLst>
      <p:ext uri="{BB962C8B-B14F-4D97-AF65-F5344CB8AC3E}">
        <p14:creationId xmlns:p14="http://schemas.microsoft.com/office/powerpoint/2010/main" val="548080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Communication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a:p>
        </p:txBody>
      </p:sp>
      <p:sp>
        <p:nvSpPr>
          <p:cNvPr id="4" name="Content Placeholder 3"/>
          <p:cNvSpPr>
            <a:spLocks noGrp="1"/>
          </p:cNvSpPr>
          <p:nvPr>
            <p:ph sz="quarter" idx="1"/>
          </p:nvPr>
        </p:nvSpPr>
        <p:spPr/>
        <p:txBody>
          <a:bodyPr>
            <a:normAutofit/>
          </a:bodyPr>
          <a:lstStyle/>
          <a:p>
            <a:r>
              <a:rPr lang="en-US" sz="2400" u="sng" dirty="0" smtClean="0"/>
              <a:t>1.  Filtering</a:t>
            </a:r>
          </a:p>
          <a:p>
            <a:endParaRPr lang="en-US" sz="800" dirty="0" smtClean="0"/>
          </a:p>
          <a:p>
            <a:pPr lvl="1"/>
            <a:r>
              <a:rPr lang="en-US" dirty="0" smtClean="0"/>
              <a:t>The deliberate manipulation of information to make it appear more favorable to the receiver.</a:t>
            </a:r>
          </a:p>
          <a:p>
            <a:pPr lvl="1"/>
            <a:endParaRPr lang="en-US" sz="800" dirty="0" smtClean="0"/>
          </a:p>
          <a:p>
            <a:pPr lvl="2"/>
            <a:r>
              <a:rPr lang="en-US" dirty="0" smtClean="0">
                <a:solidFill>
                  <a:srgbClr val="FF0000"/>
                </a:solidFill>
              </a:rPr>
              <a:t>For example, when an EE tells his boss what he feels the boss wants to hear, he is filtering information</a:t>
            </a:r>
            <a:r>
              <a:rPr lang="en-US" dirty="0" smtClean="0">
                <a:solidFill>
                  <a:srgbClr val="FF0000"/>
                </a:solidFill>
              </a:rPr>
              <a:t>.</a:t>
            </a:r>
            <a:endParaRPr lang="en-US" dirty="0" smtClean="0">
              <a:solidFill>
                <a:srgbClr val="FF0000"/>
              </a:solidFill>
            </a:endParaRPr>
          </a:p>
        </p:txBody>
      </p:sp>
      <p:pic>
        <p:nvPicPr>
          <p:cNvPr id="2052" name="Picture 4" descr="C:\Users\Michaelm\AppData\Local\Microsoft\Windows\Temporary Internet Files\Content.IE5\V2O6EV3C\Filtration_solute[1].png"/>
          <p:cNvPicPr>
            <a:picLocks noChangeAspect="1" noChangeArrowheads="1"/>
          </p:cNvPicPr>
          <p:nvPr/>
        </p:nvPicPr>
        <p:blipFill>
          <a:blip r:embed="rId2" cstate="print"/>
          <a:srcRect/>
          <a:stretch>
            <a:fillRect/>
          </a:stretch>
        </p:blipFill>
        <p:spPr bwMode="auto">
          <a:xfrm>
            <a:off x="4184046" y="4114800"/>
            <a:ext cx="4288838" cy="2133600"/>
          </a:xfrm>
          <a:prstGeom prst="rect">
            <a:avLst/>
          </a:prstGeom>
          <a:noFill/>
        </p:spPr>
      </p:pic>
    </p:spTree>
    <p:extLst>
      <p:ext uri="{BB962C8B-B14F-4D97-AF65-F5344CB8AC3E}">
        <p14:creationId xmlns:p14="http://schemas.microsoft.com/office/powerpoint/2010/main" val="3639645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Communication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a:p>
        </p:txBody>
      </p:sp>
      <p:sp>
        <p:nvSpPr>
          <p:cNvPr id="4" name="Content Placeholder 3"/>
          <p:cNvSpPr>
            <a:spLocks noGrp="1"/>
          </p:cNvSpPr>
          <p:nvPr>
            <p:ph sz="quarter" idx="1"/>
          </p:nvPr>
        </p:nvSpPr>
        <p:spPr/>
        <p:txBody>
          <a:bodyPr/>
          <a:lstStyle/>
          <a:p>
            <a:r>
              <a:rPr lang="en-US" sz="2400" u="sng" dirty="0" smtClean="0"/>
              <a:t>2.  Selective Perception</a:t>
            </a:r>
          </a:p>
          <a:p>
            <a:endParaRPr lang="en-US" sz="800" dirty="0" smtClean="0"/>
          </a:p>
          <a:p>
            <a:pPr lvl="1"/>
            <a:r>
              <a:rPr lang="en-US" dirty="0" smtClean="0"/>
              <a:t>Receiving communications on the basis of what one selectively sees and hears depending on his or her needs, motivation, experience, background, and other personal characteristics.</a:t>
            </a:r>
          </a:p>
          <a:p>
            <a:pPr lvl="1"/>
            <a:endParaRPr lang="en-US" sz="800" dirty="0" smtClean="0"/>
          </a:p>
          <a:p>
            <a:pPr lvl="2"/>
            <a:r>
              <a:rPr lang="en-US" dirty="0" smtClean="0">
                <a:solidFill>
                  <a:srgbClr val="FF0000"/>
                </a:solidFill>
              </a:rPr>
              <a:t>Receivers also project their interests and expectations into communications as they decode them.</a:t>
            </a:r>
          </a:p>
          <a:p>
            <a:pPr lvl="2"/>
            <a:endParaRPr lang="en-US" sz="800" dirty="0" smtClean="0"/>
          </a:p>
        </p:txBody>
      </p:sp>
      <p:pic>
        <p:nvPicPr>
          <p:cNvPr id="3079" name="Picture 7" descr="C:\Users\Michaelm\AppData\Local\Microsoft\Windows\Temporary Internet Files\Content.IE5\KDB8FMSX\perception[1].jpg"/>
          <p:cNvPicPr>
            <a:picLocks noChangeAspect="1" noChangeArrowheads="1"/>
          </p:cNvPicPr>
          <p:nvPr/>
        </p:nvPicPr>
        <p:blipFill>
          <a:blip r:embed="rId2" cstate="print"/>
          <a:srcRect/>
          <a:stretch>
            <a:fillRect/>
          </a:stretch>
        </p:blipFill>
        <p:spPr bwMode="auto">
          <a:xfrm>
            <a:off x="5561882" y="4123007"/>
            <a:ext cx="2947118" cy="2112693"/>
          </a:xfrm>
          <a:prstGeom prst="rect">
            <a:avLst/>
          </a:prstGeom>
          <a:noFill/>
        </p:spPr>
      </p:pic>
    </p:spTree>
    <p:extLst>
      <p:ext uri="{BB962C8B-B14F-4D97-AF65-F5344CB8AC3E}">
        <p14:creationId xmlns:p14="http://schemas.microsoft.com/office/powerpoint/2010/main" val="29398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Leadership Traits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a:p>
        </p:txBody>
      </p:sp>
      <p:sp>
        <p:nvSpPr>
          <p:cNvPr id="4" name="Content Placeholder 3"/>
          <p:cNvSpPr>
            <a:spLocks noGrp="1"/>
          </p:cNvSpPr>
          <p:nvPr>
            <p:ph sz="quarter" idx="1"/>
          </p:nvPr>
        </p:nvSpPr>
        <p:spPr>
          <a:xfrm>
            <a:off x="301752" y="1527048"/>
            <a:ext cx="8503920" cy="4721352"/>
          </a:xfrm>
        </p:spPr>
        <p:txBody>
          <a:bodyPr>
            <a:normAutofit fontScale="92500" lnSpcReduction="10000"/>
          </a:bodyPr>
          <a:lstStyle/>
          <a:p>
            <a:r>
              <a:rPr lang="en-US" sz="2400" u="sng" dirty="0" smtClean="0"/>
              <a:t>Drive</a:t>
            </a:r>
          </a:p>
          <a:p>
            <a:pPr lvl="1"/>
            <a:r>
              <a:rPr lang="en-US" sz="2000" dirty="0" smtClean="0">
                <a:solidFill>
                  <a:srgbClr val="FF0000"/>
                </a:solidFill>
              </a:rPr>
              <a:t>Leaders exhibit a high effort level.  They have a relatively high desire for achievement, they are ambitious, they have a lot of energy, they are tirelessly persistent in their activities, and they show initiative.</a:t>
            </a:r>
          </a:p>
          <a:p>
            <a:r>
              <a:rPr lang="en-US" sz="2400" u="sng" dirty="0" smtClean="0"/>
              <a:t>Desire to Lead</a:t>
            </a:r>
          </a:p>
          <a:p>
            <a:pPr lvl="1"/>
            <a:r>
              <a:rPr lang="en-US" sz="2000" dirty="0" smtClean="0">
                <a:solidFill>
                  <a:srgbClr val="FF0000"/>
                </a:solidFill>
              </a:rPr>
              <a:t>Leaders have a strong desire to influence and lead others.  </a:t>
            </a:r>
          </a:p>
          <a:p>
            <a:pPr lvl="1"/>
            <a:r>
              <a:rPr lang="en-US" sz="2000" dirty="0" smtClean="0">
                <a:solidFill>
                  <a:srgbClr val="FF0000"/>
                </a:solidFill>
              </a:rPr>
              <a:t>They demonstrate the willingness to take responsibility.</a:t>
            </a:r>
          </a:p>
          <a:p>
            <a:r>
              <a:rPr lang="en-US" sz="2400" u="sng" dirty="0" smtClean="0"/>
              <a:t>Honesty and Integrity</a:t>
            </a:r>
          </a:p>
          <a:p>
            <a:pPr lvl="1"/>
            <a:r>
              <a:rPr lang="en-US" sz="2000" dirty="0" smtClean="0">
                <a:solidFill>
                  <a:srgbClr val="FF0000"/>
                </a:solidFill>
              </a:rPr>
              <a:t>Leaders build trusting relationships with followers by being truthful, or non-deceitful, and by showing high consistency between word and deed.</a:t>
            </a:r>
          </a:p>
          <a:p>
            <a:r>
              <a:rPr lang="en-US" sz="2400" u="sng" dirty="0" smtClean="0"/>
              <a:t>Self-Confidence</a:t>
            </a:r>
          </a:p>
          <a:p>
            <a:pPr lvl="1"/>
            <a:r>
              <a:rPr lang="en-US" sz="2000" dirty="0" smtClean="0">
                <a:solidFill>
                  <a:srgbClr val="FF0000"/>
                </a:solidFill>
              </a:rPr>
              <a:t>Followers look to leaders who don’t self doubt.  Leaders, therefore, need to show self-confidence in order to convince followers of the rightness of their goals and decisions.</a:t>
            </a:r>
          </a:p>
          <a:p>
            <a:endParaRPr lang="en-US" sz="2400" u="sng" dirty="0"/>
          </a:p>
        </p:txBody>
      </p:sp>
      <p:pic>
        <p:nvPicPr>
          <p:cNvPr id="5" name="Picture 3" descr="C:\Users\Michaelm\AppData\Local\Microsoft\Windows\Temporary Internet Files\Content.IE5\WX0DVOOP\dna1[1].png"/>
          <p:cNvPicPr>
            <a:picLocks noChangeAspect="1" noChangeArrowheads="1"/>
          </p:cNvPicPr>
          <p:nvPr/>
        </p:nvPicPr>
        <p:blipFill>
          <a:blip r:embed="rId2" cstate="print"/>
          <a:srcRect/>
          <a:stretch>
            <a:fillRect/>
          </a:stretch>
        </p:blipFill>
        <p:spPr bwMode="auto">
          <a:xfrm>
            <a:off x="7315200" y="228600"/>
            <a:ext cx="1473200" cy="1016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Communication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a:p>
        </p:txBody>
      </p:sp>
      <p:sp>
        <p:nvSpPr>
          <p:cNvPr id="4" name="Content Placeholder 3"/>
          <p:cNvSpPr>
            <a:spLocks noGrp="1"/>
          </p:cNvSpPr>
          <p:nvPr>
            <p:ph sz="quarter" idx="1"/>
          </p:nvPr>
        </p:nvSpPr>
        <p:spPr/>
        <p:txBody>
          <a:bodyPr/>
          <a:lstStyle/>
          <a:p>
            <a:r>
              <a:rPr lang="en-US" sz="2400" u="sng" dirty="0" smtClean="0"/>
              <a:t>3.  Information Overload</a:t>
            </a:r>
          </a:p>
          <a:p>
            <a:endParaRPr lang="en-US" sz="800" u="sng" dirty="0" smtClean="0"/>
          </a:p>
          <a:p>
            <a:pPr lvl="1"/>
            <a:r>
              <a:rPr lang="en-US" dirty="0" smtClean="0"/>
              <a:t>When the amount of information one has to work with exceeds one’s processing capacity.</a:t>
            </a:r>
          </a:p>
          <a:p>
            <a:pPr lvl="1"/>
            <a:endParaRPr lang="en-US" sz="800" dirty="0" smtClean="0"/>
          </a:p>
          <a:p>
            <a:pPr lvl="2"/>
            <a:r>
              <a:rPr lang="en-US" dirty="0" smtClean="0">
                <a:solidFill>
                  <a:srgbClr val="FF0000"/>
                </a:solidFill>
              </a:rPr>
              <a:t>For example, the demands of keeping up with emails, phone calls, faxes, meetings, and professional reading create an onslaught of data that is nearly impossible to process and assimilate.</a:t>
            </a:r>
          </a:p>
          <a:p>
            <a:pPr lvl="3"/>
            <a:endParaRPr lang="en-US" dirty="0"/>
          </a:p>
        </p:txBody>
      </p:sp>
      <p:pic>
        <p:nvPicPr>
          <p:cNvPr id="4098" name="Picture 2" descr="C:\Users\Michaelm\AppData\Local\Microsoft\Windows\Temporary Internet Files\Content.IE5\52LYKE23\information_overload[1].jpg"/>
          <p:cNvPicPr>
            <a:picLocks noChangeAspect="1" noChangeArrowheads="1"/>
          </p:cNvPicPr>
          <p:nvPr/>
        </p:nvPicPr>
        <p:blipFill>
          <a:blip r:embed="rId2" cstate="print"/>
          <a:srcRect/>
          <a:stretch>
            <a:fillRect/>
          </a:stretch>
        </p:blipFill>
        <p:spPr bwMode="auto">
          <a:xfrm>
            <a:off x="5486400" y="4267200"/>
            <a:ext cx="3124200" cy="1905000"/>
          </a:xfrm>
          <a:prstGeom prst="rect">
            <a:avLst/>
          </a:prstGeom>
          <a:noFill/>
        </p:spPr>
      </p:pic>
      <p:pic>
        <p:nvPicPr>
          <p:cNvPr id="4099" name="Picture 3" descr="C:\Users\Michaelm\AppData\Local\Microsoft\Windows\Temporary Internet Files\Content.IE5\HWRYGRBG\informationoverload[1].jpg"/>
          <p:cNvPicPr>
            <a:picLocks noChangeAspect="1" noChangeArrowheads="1"/>
          </p:cNvPicPr>
          <p:nvPr/>
        </p:nvPicPr>
        <p:blipFill>
          <a:blip r:embed="rId3" cstate="print"/>
          <a:srcRect/>
          <a:stretch>
            <a:fillRect/>
          </a:stretch>
        </p:blipFill>
        <p:spPr bwMode="auto">
          <a:xfrm>
            <a:off x="3657600" y="4724400"/>
            <a:ext cx="1600200" cy="1295400"/>
          </a:xfrm>
          <a:prstGeom prst="rect">
            <a:avLst/>
          </a:prstGeom>
          <a:noFill/>
        </p:spPr>
      </p:pic>
    </p:spTree>
    <p:extLst>
      <p:ext uri="{BB962C8B-B14F-4D97-AF65-F5344CB8AC3E}">
        <p14:creationId xmlns:p14="http://schemas.microsoft.com/office/powerpoint/2010/main" val="1006794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Communication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a:p>
        </p:txBody>
      </p:sp>
      <p:sp>
        <p:nvSpPr>
          <p:cNvPr id="4" name="Content Placeholder 3"/>
          <p:cNvSpPr>
            <a:spLocks noGrp="1"/>
          </p:cNvSpPr>
          <p:nvPr>
            <p:ph sz="quarter" idx="1"/>
          </p:nvPr>
        </p:nvSpPr>
        <p:spPr/>
        <p:txBody>
          <a:bodyPr/>
          <a:lstStyle/>
          <a:p>
            <a:r>
              <a:rPr lang="en-US" sz="2400" u="sng" dirty="0" smtClean="0"/>
              <a:t>4.  Emotions</a:t>
            </a:r>
          </a:p>
          <a:p>
            <a:pPr lvl="1"/>
            <a:endParaRPr lang="en-US" sz="800" dirty="0" smtClean="0"/>
          </a:p>
          <a:p>
            <a:pPr lvl="1"/>
            <a:r>
              <a:rPr lang="en-US" dirty="0" smtClean="0"/>
              <a:t>How the receiver feels when a message is received influences how he or she interprets it.</a:t>
            </a:r>
          </a:p>
          <a:p>
            <a:pPr lvl="1"/>
            <a:endParaRPr lang="en-US" sz="800" dirty="0" smtClean="0"/>
          </a:p>
          <a:p>
            <a:pPr lvl="2"/>
            <a:r>
              <a:rPr lang="en-US" dirty="0" smtClean="0">
                <a:solidFill>
                  <a:srgbClr val="FF0000"/>
                </a:solidFill>
              </a:rPr>
              <a:t>You’ll often interpret the same message differently, depending on whether you’re happy or distressed.</a:t>
            </a:r>
          </a:p>
          <a:p>
            <a:pPr lvl="2"/>
            <a:endParaRPr lang="en-US" sz="800" dirty="0" smtClean="0"/>
          </a:p>
          <a:p>
            <a:pPr lvl="3"/>
            <a:r>
              <a:rPr lang="en-US" dirty="0" smtClean="0">
                <a:solidFill>
                  <a:srgbClr val="0070C0"/>
                </a:solidFill>
              </a:rPr>
              <a:t>We often disregard our rational and objective thinking process and substitute emotional judgments.</a:t>
            </a:r>
            <a:endParaRPr lang="en-US" dirty="0">
              <a:solidFill>
                <a:srgbClr val="0070C0"/>
              </a:solidFill>
            </a:endParaRPr>
          </a:p>
        </p:txBody>
      </p:sp>
      <p:pic>
        <p:nvPicPr>
          <p:cNvPr id="5122" name="Picture 2" descr="C:\Users\Michaelm\AppData\Local\Microsoft\Windows\Temporary Internet Files\Content.IE5\96G5M6R0\emotion-faces-picture-e1429925480789[1].png"/>
          <p:cNvPicPr>
            <a:picLocks noChangeAspect="1" noChangeArrowheads="1"/>
          </p:cNvPicPr>
          <p:nvPr/>
        </p:nvPicPr>
        <p:blipFill>
          <a:blip r:embed="rId2" cstate="print"/>
          <a:srcRect/>
          <a:stretch>
            <a:fillRect/>
          </a:stretch>
        </p:blipFill>
        <p:spPr bwMode="auto">
          <a:xfrm>
            <a:off x="5867400" y="4572000"/>
            <a:ext cx="2743200" cy="1575881"/>
          </a:xfrm>
          <a:prstGeom prst="rect">
            <a:avLst/>
          </a:prstGeom>
          <a:noFill/>
        </p:spPr>
      </p:pic>
    </p:spTree>
    <p:extLst>
      <p:ext uri="{BB962C8B-B14F-4D97-AF65-F5344CB8AC3E}">
        <p14:creationId xmlns:p14="http://schemas.microsoft.com/office/powerpoint/2010/main" val="214391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Communication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a:p>
        </p:txBody>
      </p:sp>
      <p:sp>
        <p:nvSpPr>
          <p:cNvPr id="4" name="Content Placeholder 3"/>
          <p:cNvSpPr>
            <a:spLocks noGrp="1"/>
          </p:cNvSpPr>
          <p:nvPr>
            <p:ph sz="quarter" idx="1"/>
          </p:nvPr>
        </p:nvSpPr>
        <p:spPr/>
        <p:txBody>
          <a:bodyPr/>
          <a:lstStyle/>
          <a:p>
            <a:r>
              <a:rPr lang="en-US" sz="2400" u="sng" dirty="0" smtClean="0"/>
              <a:t>5.  Language</a:t>
            </a:r>
          </a:p>
          <a:p>
            <a:endParaRPr lang="en-US" sz="800" dirty="0" smtClean="0"/>
          </a:p>
          <a:p>
            <a:pPr lvl="1"/>
            <a:r>
              <a:rPr lang="en-US" dirty="0" smtClean="0"/>
              <a:t>Words have different meanings to different people.</a:t>
            </a:r>
          </a:p>
          <a:p>
            <a:pPr lvl="1"/>
            <a:endParaRPr lang="en-US" sz="800" dirty="0" smtClean="0"/>
          </a:p>
          <a:p>
            <a:pPr lvl="2"/>
            <a:r>
              <a:rPr lang="en-US" dirty="0" smtClean="0">
                <a:solidFill>
                  <a:srgbClr val="FF0000"/>
                </a:solidFill>
              </a:rPr>
              <a:t>Receivers will use </a:t>
            </a:r>
            <a:r>
              <a:rPr lang="en-US" u="sng" dirty="0" smtClean="0">
                <a:solidFill>
                  <a:srgbClr val="FF0000"/>
                </a:solidFill>
              </a:rPr>
              <a:t>their</a:t>
            </a:r>
            <a:r>
              <a:rPr lang="en-US" dirty="0" smtClean="0">
                <a:solidFill>
                  <a:srgbClr val="FF0000"/>
                </a:solidFill>
              </a:rPr>
              <a:t> definitions of words being communicated.</a:t>
            </a:r>
          </a:p>
          <a:p>
            <a:pPr lvl="2"/>
            <a:r>
              <a:rPr lang="en-US" dirty="0" smtClean="0">
                <a:solidFill>
                  <a:srgbClr val="FF0000"/>
                </a:solidFill>
              </a:rPr>
              <a:t>“The meanings of words are not in the words; they are in us.”</a:t>
            </a:r>
          </a:p>
          <a:p>
            <a:pPr lvl="2"/>
            <a:endParaRPr lang="en-US" sz="800" dirty="0" smtClean="0"/>
          </a:p>
          <a:p>
            <a:pPr lvl="3"/>
            <a:r>
              <a:rPr lang="en-US" dirty="0" smtClean="0">
                <a:solidFill>
                  <a:srgbClr val="0070C0"/>
                </a:solidFill>
              </a:rPr>
              <a:t>A person’s age, education, and cultural background are three of the more obvious variables that influence the language a person uses and the definitions he or she applies to words.</a:t>
            </a:r>
            <a:endParaRPr lang="en-US" dirty="0">
              <a:solidFill>
                <a:srgbClr val="0070C0"/>
              </a:solidFill>
            </a:endParaRPr>
          </a:p>
        </p:txBody>
      </p:sp>
      <p:pic>
        <p:nvPicPr>
          <p:cNvPr id="6150" name="Picture 6" descr="C:\Users\Michaelm\AppData\Local\Microsoft\Windows\Temporary Internet Files\Content.IE5\52LYKE23\alphabetclothinganimalspica[1].gif"/>
          <p:cNvPicPr>
            <a:picLocks noChangeAspect="1" noChangeArrowheads="1"/>
          </p:cNvPicPr>
          <p:nvPr/>
        </p:nvPicPr>
        <p:blipFill>
          <a:blip r:embed="rId2" cstate="print"/>
          <a:srcRect/>
          <a:stretch>
            <a:fillRect/>
          </a:stretch>
        </p:blipFill>
        <p:spPr bwMode="auto">
          <a:xfrm>
            <a:off x="5257800" y="4640788"/>
            <a:ext cx="3441700" cy="1607611"/>
          </a:xfrm>
          <a:prstGeom prst="rect">
            <a:avLst/>
          </a:prstGeom>
          <a:noFill/>
        </p:spPr>
      </p:pic>
    </p:spTree>
    <p:extLst>
      <p:ext uri="{BB962C8B-B14F-4D97-AF65-F5344CB8AC3E}">
        <p14:creationId xmlns:p14="http://schemas.microsoft.com/office/powerpoint/2010/main" val="2621482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Communication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a:p>
        </p:txBody>
      </p:sp>
      <p:sp>
        <p:nvSpPr>
          <p:cNvPr id="4" name="Content Placeholder 3"/>
          <p:cNvSpPr>
            <a:spLocks noGrp="1"/>
          </p:cNvSpPr>
          <p:nvPr>
            <p:ph sz="quarter" idx="1"/>
          </p:nvPr>
        </p:nvSpPr>
        <p:spPr/>
        <p:txBody>
          <a:bodyPr/>
          <a:lstStyle/>
          <a:p>
            <a:r>
              <a:rPr lang="en-US" sz="2400" u="sng" dirty="0" smtClean="0"/>
              <a:t>6.  Gender</a:t>
            </a:r>
          </a:p>
          <a:p>
            <a:endParaRPr lang="en-US" sz="800" u="sng" dirty="0" smtClean="0"/>
          </a:p>
          <a:p>
            <a:pPr lvl="1"/>
            <a:r>
              <a:rPr lang="en-US" dirty="0" smtClean="0"/>
              <a:t>How males and females react to communication may be different, and they each have a different communication style.</a:t>
            </a:r>
          </a:p>
          <a:p>
            <a:pPr lvl="1"/>
            <a:endParaRPr lang="en-US" sz="800" dirty="0" smtClean="0"/>
          </a:p>
          <a:p>
            <a:pPr lvl="2"/>
            <a:r>
              <a:rPr lang="en-US" sz="1800" dirty="0" smtClean="0">
                <a:solidFill>
                  <a:srgbClr val="FF0000"/>
                </a:solidFill>
              </a:rPr>
              <a:t>To keep gender differences from becoming persistent barriers to effective communication, individuals must strive for acceptance, understanding, and a commitment to communicate adaptively with each other.</a:t>
            </a:r>
          </a:p>
        </p:txBody>
      </p:sp>
      <p:pic>
        <p:nvPicPr>
          <p:cNvPr id="7170" name="Picture 2" descr="C:\Users\Michaelm\AppData\Local\Microsoft\Windows\Temporary Internet Files\Content.IE5\HWRYGRBG\Aiga_toilets[1].gif"/>
          <p:cNvPicPr>
            <a:picLocks noChangeAspect="1" noChangeArrowheads="1"/>
          </p:cNvPicPr>
          <p:nvPr/>
        </p:nvPicPr>
        <p:blipFill>
          <a:blip r:embed="rId2" cstate="print"/>
          <a:srcRect/>
          <a:stretch>
            <a:fillRect/>
          </a:stretch>
        </p:blipFill>
        <p:spPr bwMode="auto">
          <a:xfrm>
            <a:off x="5638800" y="4419600"/>
            <a:ext cx="2794000" cy="1676400"/>
          </a:xfrm>
          <a:prstGeom prst="rect">
            <a:avLst/>
          </a:prstGeom>
          <a:noFill/>
        </p:spPr>
      </p:pic>
    </p:spTree>
    <p:extLst>
      <p:ext uri="{BB962C8B-B14F-4D97-AF65-F5344CB8AC3E}">
        <p14:creationId xmlns:p14="http://schemas.microsoft.com/office/powerpoint/2010/main" val="1179351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Communication Barriers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a:p>
        </p:txBody>
      </p:sp>
      <p:sp>
        <p:nvSpPr>
          <p:cNvPr id="4" name="Content Placeholder 3"/>
          <p:cNvSpPr>
            <a:spLocks noGrp="1"/>
          </p:cNvSpPr>
          <p:nvPr>
            <p:ph sz="quarter" idx="1"/>
          </p:nvPr>
        </p:nvSpPr>
        <p:spPr/>
        <p:txBody>
          <a:bodyPr>
            <a:normAutofit/>
          </a:bodyPr>
          <a:lstStyle/>
          <a:p>
            <a:r>
              <a:rPr lang="en-US" sz="2400" u="sng" dirty="0" smtClean="0"/>
              <a:t>7.  National Culture</a:t>
            </a:r>
          </a:p>
          <a:p>
            <a:endParaRPr lang="en-US" sz="800" u="sng" dirty="0" smtClean="0"/>
          </a:p>
          <a:p>
            <a:pPr lvl="1"/>
            <a:r>
              <a:rPr lang="en-US" dirty="0" smtClean="0"/>
              <a:t>Communication differences can also arise from different languages that individuals use to communicate and the national culture of which they are a part.</a:t>
            </a:r>
          </a:p>
          <a:p>
            <a:pPr lvl="1"/>
            <a:endParaRPr lang="en-US" sz="800" dirty="0" smtClean="0"/>
          </a:p>
          <a:p>
            <a:pPr lvl="2"/>
            <a:r>
              <a:rPr lang="en-US" dirty="0" smtClean="0">
                <a:solidFill>
                  <a:srgbClr val="FF0000"/>
                </a:solidFill>
              </a:rPr>
              <a:t>In the U.S., managers rely heavily of memoranda, announcements, position papers, and other formal forms of communication to state their positions on issues.</a:t>
            </a:r>
          </a:p>
          <a:p>
            <a:pPr lvl="2"/>
            <a:r>
              <a:rPr lang="en-US" dirty="0" smtClean="0">
                <a:solidFill>
                  <a:srgbClr val="FF0000"/>
                </a:solidFill>
              </a:rPr>
              <a:t>In collectivist countries, </a:t>
            </a:r>
            <a:r>
              <a:rPr lang="en-US" dirty="0" smtClean="0">
                <a:solidFill>
                  <a:srgbClr val="FF0000"/>
                </a:solidFill>
              </a:rPr>
              <a:t>managers </a:t>
            </a:r>
            <a:r>
              <a:rPr lang="en-US" dirty="0" smtClean="0">
                <a:solidFill>
                  <a:srgbClr val="FF0000"/>
                </a:solidFill>
              </a:rPr>
              <a:t>engage in extensive verbal consultation with EE’s over an issue first and draw up a formal document later to outline the agreement made.</a:t>
            </a:r>
            <a:endParaRPr lang="en-US" dirty="0">
              <a:solidFill>
                <a:srgbClr val="FF0000"/>
              </a:solidFill>
            </a:endParaRPr>
          </a:p>
        </p:txBody>
      </p:sp>
      <p:pic>
        <p:nvPicPr>
          <p:cNvPr id="8194" name="Picture 2" descr="C:\Users\Michaelm\AppData\Local\Microsoft\Windows\Temporary Internet Files\Content.IE5\52LYKE23\1024px-World_Bank_logo.svg[1].png"/>
          <p:cNvPicPr>
            <a:picLocks noChangeAspect="1" noChangeArrowheads="1"/>
          </p:cNvPicPr>
          <p:nvPr/>
        </p:nvPicPr>
        <p:blipFill>
          <a:blip r:embed="rId2" cstate="print"/>
          <a:srcRect/>
          <a:stretch>
            <a:fillRect/>
          </a:stretch>
        </p:blipFill>
        <p:spPr bwMode="auto">
          <a:xfrm>
            <a:off x="6801853" y="5105400"/>
            <a:ext cx="1884947" cy="1193800"/>
          </a:xfrm>
          <a:prstGeom prst="rect">
            <a:avLst/>
          </a:prstGeom>
          <a:noFill/>
        </p:spPr>
      </p:pic>
    </p:spTree>
    <p:extLst>
      <p:ext uri="{BB962C8B-B14F-4D97-AF65-F5344CB8AC3E}">
        <p14:creationId xmlns:p14="http://schemas.microsoft.com/office/powerpoint/2010/main" val="901427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5 Components in Overcoming Communication Barriers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a:p>
        </p:txBody>
      </p:sp>
      <p:sp>
        <p:nvSpPr>
          <p:cNvPr id="4" name="Content Placeholder 3"/>
          <p:cNvSpPr>
            <a:spLocks noGrp="1"/>
          </p:cNvSpPr>
          <p:nvPr>
            <p:ph sz="quarter" idx="1"/>
          </p:nvPr>
        </p:nvSpPr>
        <p:spPr/>
        <p:txBody>
          <a:bodyPr/>
          <a:lstStyle/>
          <a:p>
            <a:r>
              <a:rPr lang="en-US" sz="2400" u="sng" dirty="0" smtClean="0"/>
              <a:t>1.  Use Feedback</a:t>
            </a:r>
          </a:p>
          <a:p>
            <a:endParaRPr lang="en-US" sz="800" u="sng" dirty="0" smtClean="0"/>
          </a:p>
          <a:p>
            <a:pPr lvl="1"/>
            <a:r>
              <a:rPr lang="en-US" dirty="0" smtClean="0"/>
              <a:t>Check the accuracy of what has been communicated or what you think you heard.</a:t>
            </a:r>
          </a:p>
          <a:p>
            <a:pPr lvl="1"/>
            <a:endParaRPr lang="en-US" sz="800" dirty="0" smtClean="0"/>
          </a:p>
          <a:p>
            <a:pPr lvl="2"/>
            <a:r>
              <a:rPr lang="en-US" dirty="0" smtClean="0">
                <a:solidFill>
                  <a:srgbClr val="FF0000"/>
                </a:solidFill>
              </a:rPr>
              <a:t>Many communication problems are directly attributed to misunderstanding and inaccuracies.  </a:t>
            </a:r>
          </a:p>
          <a:p>
            <a:pPr lvl="2"/>
            <a:endParaRPr lang="en-US" sz="800" dirty="0" smtClean="0"/>
          </a:p>
          <a:p>
            <a:pPr lvl="3"/>
            <a:r>
              <a:rPr lang="en-US" dirty="0" smtClean="0">
                <a:solidFill>
                  <a:srgbClr val="0070C0"/>
                </a:solidFill>
              </a:rPr>
              <a:t>These problems are less likely to occur if the manager gets feedback, both verbal and nonverbal.</a:t>
            </a:r>
            <a:endParaRPr lang="en-US" dirty="0">
              <a:solidFill>
                <a:srgbClr val="0070C0"/>
              </a:solidFill>
            </a:endParaRPr>
          </a:p>
        </p:txBody>
      </p:sp>
      <p:pic>
        <p:nvPicPr>
          <p:cNvPr id="9221" name="Picture 5" descr="C:\Users\Michaelm\AppData\Local\Microsoft\Windows\Temporary Internet Files\Content.IE5\8S4BQSVH\feedback-cartoon[1].jpg"/>
          <p:cNvPicPr>
            <a:picLocks noChangeAspect="1" noChangeArrowheads="1"/>
          </p:cNvPicPr>
          <p:nvPr/>
        </p:nvPicPr>
        <p:blipFill>
          <a:blip r:embed="rId2" cstate="print"/>
          <a:srcRect/>
          <a:stretch>
            <a:fillRect/>
          </a:stretch>
        </p:blipFill>
        <p:spPr bwMode="auto">
          <a:xfrm>
            <a:off x="6019800" y="4343400"/>
            <a:ext cx="2362200" cy="1981200"/>
          </a:xfrm>
          <a:prstGeom prst="rect">
            <a:avLst/>
          </a:prstGeom>
          <a:noFill/>
        </p:spPr>
      </p:pic>
    </p:spTree>
    <p:extLst>
      <p:ext uri="{BB962C8B-B14F-4D97-AF65-F5344CB8AC3E}">
        <p14:creationId xmlns:p14="http://schemas.microsoft.com/office/powerpoint/2010/main" val="65503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5 </a:t>
            </a:r>
            <a:r>
              <a:rPr lang="en-US" sz="2400" dirty="0"/>
              <a:t>Components in Overcoming Communication Barriers</a:t>
            </a:r>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a:p>
        </p:txBody>
      </p:sp>
      <p:sp>
        <p:nvSpPr>
          <p:cNvPr id="4" name="Content Placeholder 3"/>
          <p:cNvSpPr>
            <a:spLocks noGrp="1"/>
          </p:cNvSpPr>
          <p:nvPr>
            <p:ph sz="quarter" idx="1"/>
          </p:nvPr>
        </p:nvSpPr>
        <p:spPr/>
        <p:txBody>
          <a:bodyPr/>
          <a:lstStyle/>
          <a:p>
            <a:r>
              <a:rPr lang="en-US" sz="2400" u="sng" dirty="0" smtClean="0"/>
              <a:t>2.  Simplify Language</a:t>
            </a:r>
          </a:p>
          <a:p>
            <a:endParaRPr lang="en-US" sz="800" u="sng" dirty="0" smtClean="0"/>
          </a:p>
          <a:p>
            <a:pPr lvl="1"/>
            <a:r>
              <a:rPr lang="en-US" dirty="0" smtClean="0"/>
              <a:t>Use words that the intended audience understands.</a:t>
            </a:r>
          </a:p>
          <a:p>
            <a:pPr lvl="1"/>
            <a:endParaRPr lang="en-US" sz="800" dirty="0" smtClean="0"/>
          </a:p>
          <a:p>
            <a:pPr lvl="2"/>
            <a:r>
              <a:rPr lang="en-US" dirty="0" smtClean="0">
                <a:solidFill>
                  <a:srgbClr val="FF0000"/>
                </a:solidFill>
              </a:rPr>
              <a:t>Effective communication is achieved when a message is both received and understood.</a:t>
            </a:r>
          </a:p>
          <a:p>
            <a:pPr lvl="1"/>
            <a:endParaRPr lang="en-US" dirty="0"/>
          </a:p>
        </p:txBody>
      </p:sp>
      <p:pic>
        <p:nvPicPr>
          <p:cNvPr id="10245" name="Picture 5" descr="C:\Users\Michaelm\AppData\Local\Microsoft\Windows\Temporary Internet Files\Content.IE5\3E7R16IG\language.preview[1].jpg"/>
          <p:cNvPicPr>
            <a:picLocks noChangeAspect="1" noChangeArrowheads="1"/>
          </p:cNvPicPr>
          <p:nvPr/>
        </p:nvPicPr>
        <p:blipFill>
          <a:blip r:embed="rId2" cstate="print"/>
          <a:srcRect/>
          <a:stretch>
            <a:fillRect/>
          </a:stretch>
        </p:blipFill>
        <p:spPr bwMode="auto">
          <a:xfrm>
            <a:off x="4953000" y="3868741"/>
            <a:ext cx="3657600" cy="2289658"/>
          </a:xfrm>
          <a:prstGeom prst="rect">
            <a:avLst/>
          </a:prstGeom>
          <a:noFill/>
        </p:spPr>
      </p:pic>
    </p:spTree>
    <p:extLst>
      <p:ext uri="{BB962C8B-B14F-4D97-AF65-F5344CB8AC3E}">
        <p14:creationId xmlns:p14="http://schemas.microsoft.com/office/powerpoint/2010/main" val="243063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5 </a:t>
            </a:r>
            <a:r>
              <a:rPr lang="en-US" sz="2400" dirty="0"/>
              <a:t>Components in Overcoming Communication Barriers</a:t>
            </a:r>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a:p>
        </p:txBody>
      </p:sp>
      <p:sp>
        <p:nvSpPr>
          <p:cNvPr id="4" name="Content Placeholder 3"/>
          <p:cNvSpPr>
            <a:spLocks noGrp="1"/>
          </p:cNvSpPr>
          <p:nvPr>
            <p:ph sz="quarter" idx="1"/>
          </p:nvPr>
        </p:nvSpPr>
        <p:spPr/>
        <p:txBody>
          <a:bodyPr/>
          <a:lstStyle/>
          <a:p>
            <a:r>
              <a:rPr lang="en-US" sz="2400" u="sng" dirty="0" smtClean="0"/>
              <a:t>3.  Listen Actively</a:t>
            </a:r>
          </a:p>
          <a:p>
            <a:endParaRPr lang="en-US" sz="800" u="sng" dirty="0" smtClean="0"/>
          </a:p>
          <a:p>
            <a:pPr lvl="1"/>
            <a:r>
              <a:rPr lang="en-US" dirty="0" smtClean="0"/>
              <a:t>Listen for the full meaning of the message without making premature judgment or interpretation or thinking about what you are going to say in response.</a:t>
            </a:r>
          </a:p>
          <a:p>
            <a:pPr lvl="1"/>
            <a:endParaRPr lang="en-US" sz="800" dirty="0" smtClean="0"/>
          </a:p>
          <a:p>
            <a:pPr lvl="2"/>
            <a:r>
              <a:rPr lang="en-US" dirty="0" smtClean="0">
                <a:solidFill>
                  <a:srgbClr val="FF0000"/>
                </a:solidFill>
              </a:rPr>
              <a:t>Active listening is enhanced by developing empathy with the sender – that is, by putting yourself in the sender’s position.</a:t>
            </a:r>
          </a:p>
          <a:p>
            <a:pPr lvl="2"/>
            <a:endParaRPr lang="en-US" sz="800" dirty="0" smtClean="0"/>
          </a:p>
          <a:p>
            <a:pPr lvl="3"/>
            <a:r>
              <a:rPr lang="en-US" dirty="0" smtClean="0">
                <a:solidFill>
                  <a:srgbClr val="0070C0"/>
                </a:solidFill>
              </a:rPr>
              <a:t>An empathetic listener reserves judgment on the message’s content and carefully listens to what is being said.</a:t>
            </a:r>
            <a:endParaRPr lang="en-US" dirty="0">
              <a:solidFill>
                <a:srgbClr val="0070C0"/>
              </a:solidFill>
            </a:endParaRPr>
          </a:p>
        </p:txBody>
      </p:sp>
      <p:pic>
        <p:nvPicPr>
          <p:cNvPr id="11266" name="Picture 2" descr="C:\Users\Michaelm\AppData\Local\Microsoft\Windows\Temporary Internet Files\Content.IE5\HWRYGRBG\Ascolto[1].jpg"/>
          <p:cNvPicPr>
            <a:picLocks noChangeAspect="1" noChangeArrowheads="1"/>
          </p:cNvPicPr>
          <p:nvPr/>
        </p:nvPicPr>
        <p:blipFill>
          <a:blip r:embed="rId2" cstate="print"/>
          <a:srcRect/>
          <a:stretch>
            <a:fillRect/>
          </a:stretch>
        </p:blipFill>
        <p:spPr bwMode="auto">
          <a:xfrm>
            <a:off x="3657600" y="5029200"/>
            <a:ext cx="3048000" cy="1276800"/>
          </a:xfrm>
          <a:prstGeom prst="rect">
            <a:avLst/>
          </a:prstGeom>
          <a:noFill/>
        </p:spPr>
      </p:pic>
      <p:pic>
        <p:nvPicPr>
          <p:cNvPr id="11269" name="Picture 5" descr="C:\Users\Michaelm\AppData\Local\Microsoft\Windows\Temporary Internet Files\Content.IE5\JQUOH281\Good_listener[1].jpg"/>
          <p:cNvPicPr>
            <a:picLocks noChangeAspect="1" noChangeArrowheads="1"/>
          </p:cNvPicPr>
          <p:nvPr/>
        </p:nvPicPr>
        <p:blipFill>
          <a:blip r:embed="rId3" cstate="print"/>
          <a:srcRect/>
          <a:stretch>
            <a:fillRect/>
          </a:stretch>
        </p:blipFill>
        <p:spPr bwMode="auto">
          <a:xfrm>
            <a:off x="6858000" y="5029200"/>
            <a:ext cx="1600200" cy="1295400"/>
          </a:xfrm>
          <a:prstGeom prst="rect">
            <a:avLst/>
          </a:prstGeom>
          <a:noFill/>
        </p:spPr>
      </p:pic>
    </p:spTree>
    <p:extLst>
      <p:ext uri="{BB962C8B-B14F-4D97-AF65-F5344CB8AC3E}">
        <p14:creationId xmlns:p14="http://schemas.microsoft.com/office/powerpoint/2010/main" val="2556993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5 Components in Overcoming Communication Barriers</a:t>
            </a:r>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a:p>
        </p:txBody>
      </p:sp>
      <p:sp>
        <p:nvSpPr>
          <p:cNvPr id="4" name="Content Placeholder 3"/>
          <p:cNvSpPr>
            <a:spLocks noGrp="1"/>
          </p:cNvSpPr>
          <p:nvPr>
            <p:ph sz="quarter" idx="1"/>
          </p:nvPr>
        </p:nvSpPr>
        <p:spPr/>
        <p:txBody>
          <a:bodyPr/>
          <a:lstStyle/>
          <a:p>
            <a:r>
              <a:rPr lang="en-US" sz="2400" u="sng" dirty="0" smtClean="0"/>
              <a:t>4.  Constrain Emotions</a:t>
            </a:r>
          </a:p>
          <a:p>
            <a:endParaRPr lang="en-US" sz="800" u="sng" dirty="0" smtClean="0"/>
          </a:p>
          <a:p>
            <a:pPr lvl="1"/>
            <a:r>
              <a:rPr lang="en-US" dirty="0" smtClean="0"/>
              <a:t>Emotions can cloud and distort communication.</a:t>
            </a:r>
          </a:p>
          <a:p>
            <a:pPr lvl="1"/>
            <a:endParaRPr lang="en-US" sz="800" dirty="0" smtClean="0"/>
          </a:p>
          <a:p>
            <a:pPr lvl="2"/>
            <a:r>
              <a:rPr lang="en-US" dirty="0" smtClean="0">
                <a:solidFill>
                  <a:srgbClr val="FF0000"/>
                </a:solidFill>
              </a:rPr>
              <a:t>Recognize when your emotions are running high.  When they are, don’t communicate until you have calmed down.</a:t>
            </a:r>
            <a:endParaRPr lang="en-US" dirty="0">
              <a:solidFill>
                <a:srgbClr val="FF0000"/>
              </a:solidFill>
            </a:endParaRPr>
          </a:p>
        </p:txBody>
      </p:sp>
      <p:pic>
        <p:nvPicPr>
          <p:cNvPr id="12292" name="Picture 4" descr="C:\Users\Michaelm\AppData\Local\Microsoft\Windows\Temporary Internet Files\Content.IE5\V2O6EV3C\held-back[1].jpg"/>
          <p:cNvPicPr>
            <a:picLocks noChangeAspect="1" noChangeArrowheads="1"/>
          </p:cNvPicPr>
          <p:nvPr/>
        </p:nvPicPr>
        <p:blipFill>
          <a:blip r:embed="rId2" cstate="print"/>
          <a:srcRect/>
          <a:stretch>
            <a:fillRect/>
          </a:stretch>
        </p:blipFill>
        <p:spPr bwMode="auto">
          <a:xfrm>
            <a:off x="5867400" y="3581400"/>
            <a:ext cx="2489200" cy="2514600"/>
          </a:xfrm>
          <a:prstGeom prst="rect">
            <a:avLst/>
          </a:prstGeom>
          <a:noFill/>
        </p:spPr>
      </p:pic>
    </p:spTree>
    <p:extLst>
      <p:ext uri="{BB962C8B-B14F-4D97-AF65-F5344CB8AC3E}">
        <p14:creationId xmlns:p14="http://schemas.microsoft.com/office/powerpoint/2010/main" val="1420889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5 Components in Overcoming Communication Barriers</a:t>
            </a:r>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a:p>
        </p:txBody>
      </p:sp>
      <p:sp>
        <p:nvSpPr>
          <p:cNvPr id="4" name="Content Placeholder 3"/>
          <p:cNvSpPr>
            <a:spLocks noGrp="1"/>
          </p:cNvSpPr>
          <p:nvPr>
            <p:ph sz="quarter" idx="1"/>
          </p:nvPr>
        </p:nvSpPr>
        <p:spPr/>
        <p:txBody>
          <a:bodyPr/>
          <a:lstStyle/>
          <a:p>
            <a:r>
              <a:rPr lang="en-US" sz="2400" u="sng" dirty="0" smtClean="0"/>
              <a:t>5.  Watch Nonverbal Cues</a:t>
            </a:r>
          </a:p>
          <a:p>
            <a:endParaRPr lang="en-US" sz="800" u="sng" dirty="0" smtClean="0"/>
          </a:p>
          <a:p>
            <a:pPr lvl="1"/>
            <a:r>
              <a:rPr lang="en-US" dirty="0" smtClean="0"/>
              <a:t>Be aware that your actions speak louder than your words.  Keep the two consistent.</a:t>
            </a:r>
          </a:p>
          <a:p>
            <a:pPr lvl="1"/>
            <a:endParaRPr lang="en-US" sz="800" dirty="0" smtClean="0"/>
          </a:p>
          <a:p>
            <a:pPr lvl="2"/>
            <a:r>
              <a:rPr lang="en-US" dirty="0" smtClean="0">
                <a:solidFill>
                  <a:srgbClr val="FF0000"/>
                </a:solidFill>
              </a:rPr>
              <a:t>Be sure your actions align with and reinforce the words that go along with them.</a:t>
            </a:r>
            <a:endParaRPr lang="en-US" dirty="0">
              <a:solidFill>
                <a:srgbClr val="FF0000"/>
              </a:solidFill>
            </a:endParaRPr>
          </a:p>
        </p:txBody>
      </p:sp>
      <p:pic>
        <p:nvPicPr>
          <p:cNvPr id="13319" name="Picture 7" descr="C:\Users\Michaelm\AppData\Local\Microsoft\Windows\Temporary Internet Files\Content.IE5\8S4BQSVH\3-elements3[1].gif"/>
          <p:cNvPicPr>
            <a:picLocks noChangeAspect="1" noChangeArrowheads="1"/>
          </p:cNvPicPr>
          <p:nvPr/>
        </p:nvPicPr>
        <p:blipFill>
          <a:blip r:embed="rId2" cstate="print"/>
          <a:srcRect/>
          <a:stretch>
            <a:fillRect/>
          </a:stretch>
        </p:blipFill>
        <p:spPr bwMode="auto">
          <a:xfrm>
            <a:off x="5029200" y="3657600"/>
            <a:ext cx="3067050" cy="2590800"/>
          </a:xfrm>
          <a:prstGeom prst="rect">
            <a:avLst/>
          </a:prstGeom>
          <a:noFill/>
        </p:spPr>
      </p:pic>
    </p:spTree>
    <p:extLst>
      <p:ext uri="{BB962C8B-B14F-4D97-AF65-F5344CB8AC3E}">
        <p14:creationId xmlns:p14="http://schemas.microsoft.com/office/powerpoint/2010/main" val="388038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Leadership Traits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a:p>
        </p:txBody>
      </p:sp>
      <p:sp>
        <p:nvSpPr>
          <p:cNvPr id="4" name="Content Placeholder 3"/>
          <p:cNvSpPr>
            <a:spLocks noGrp="1"/>
          </p:cNvSpPr>
          <p:nvPr>
            <p:ph sz="quarter" idx="1"/>
          </p:nvPr>
        </p:nvSpPr>
        <p:spPr>
          <a:xfrm>
            <a:off x="301752" y="1527048"/>
            <a:ext cx="8503920" cy="4721352"/>
          </a:xfrm>
        </p:spPr>
        <p:txBody>
          <a:bodyPr>
            <a:normAutofit fontScale="92500" lnSpcReduction="10000"/>
          </a:bodyPr>
          <a:lstStyle/>
          <a:p>
            <a:r>
              <a:rPr lang="en-US" sz="2400" u="sng" dirty="0" smtClean="0"/>
              <a:t>Intelligence</a:t>
            </a:r>
          </a:p>
          <a:p>
            <a:pPr lvl="1"/>
            <a:r>
              <a:rPr lang="en-US" sz="2000" dirty="0" smtClean="0">
                <a:solidFill>
                  <a:srgbClr val="FF0000"/>
                </a:solidFill>
              </a:rPr>
              <a:t>Leaders need to be intelligent enough to gather, synthesize, and interpret large amounts of information, and they need to be able to create visions, solve problems, and make correct decisions.</a:t>
            </a:r>
          </a:p>
          <a:p>
            <a:r>
              <a:rPr lang="en-US" sz="2400" u="sng" dirty="0" smtClean="0"/>
              <a:t>Job-Relevant Knowledge</a:t>
            </a:r>
          </a:p>
          <a:p>
            <a:pPr lvl="1"/>
            <a:r>
              <a:rPr lang="en-US" sz="2000" dirty="0" smtClean="0">
                <a:solidFill>
                  <a:srgbClr val="FF0000"/>
                </a:solidFill>
              </a:rPr>
              <a:t>Effective leaders have a high degree of knowledge about the company, industry, and technical matters.  In depth knowledge allows leaders to make well-informed decisions and to understand the implications of those decisions.</a:t>
            </a:r>
          </a:p>
          <a:p>
            <a:r>
              <a:rPr lang="en-US" sz="2400" u="sng" dirty="0" smtClean="0"/>
              <a:t>Extraversion</a:t>
            </a:r>
          </a:p>
          <a:p>
            <a:pPr lvl="1"/>
            <a:r>
              <a:rPr lang="en-US" sz="2000" dirty="0" smtClean="0">
                <a:solidFill>
                  <a:srgbClr val="FF0000"/>
                </a:solidFill>
              </a:rPr>
              <a:t>Leaders are energetic, lively people.  They are sociable, assertive, and rarely silent or withdrawn.</a:t>
            </a:r>
          </a:p>
          <a:p>
            <a:r>
              <a:rPr lang="en-US" sz="2400" u="sng" dirty="0" smtClean="0"/>
              <a:t>Proneness to Guilt</a:t>
            </a:r>
          </a:p>
          <a:p>
            <a:pPr lvl="1"/>
            <a:r>
              <a:rPr lang="en-US" sz="2000" dirty="0" smtClean="0">
                <a:solidFill>
                  <a:srgbClr val="FF0000"/>
                </a:solidFill>
              </a:rPr>
              <a:t>Guilt proneness is positively related to leadership effectiveness, because it produces a strong sense of responsibility for others.</a:t>
            </a:r>
            <a:endParaRPr lang="en-US" sz="2000" dirty="0">
              <a:solidFill>
                <a:srgbClr val="FF0000"/>
              </a:solidFill>
            </a:endParaRPr>
          </a:p>
        </p:txBody>
      </p:sp>
      <p:pic>
        <p:nvPicPr>
          <p:cNvPr id="7" name="Picture 3" descr="C:\Users\Michaelm\AppData\Local\Microsoft\Windows\Temporary Internet Files\Content.IE5\WX0DVOOP\dna1[1].png"/>
          <p:cNvPicPr>
            <a:picLocks noChangeAspect="1" noChangeArrowheads="1"/>
          </p:cNvPicPr>
          <p:nvPr/>
        </p:nvPicPr>
        <p:blipFill>
          <a:blip r:embed="rId2" cstate="print"/>
          <a:srcRect/>
          <a:stretch>
            <a:fillRect/>
          </a:stretch>
        </p:blipFill>
        <p:spPr bwMode="auto">
          <a:xfrm>
            <a:off x="7315200" y="228600"/>
            <a:ext cx="1473200" cy="1016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and Managerial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a:p>
        </p:txBody>
      </p:sp>
      <p:sp>
        <p:nvSpPr>
          <p:cNvPr id="4" name="Content Placeholder 3"/>
          <p:cNvSpPr>
            <a:spLocks noGrp="1"/>
          </p:cNvSpPr>
          <p:nvPr>
            <p:ph sz="quarter" idx="1"/>
          </p:nvPr>
        </p:nvSpPr>
        <p:spPr/>
        <p:txBody>
          <a:bodyPr/>
          <a:lstStyle/>
          <a:p>
            <a:r>
              <a:rPr lang="en-US" sz="2400" u="sng" dirty="0" smtClean="0"/>
              <a:t>Information Technology (IT) has radically changed the way organizational members work and </a:t>
            </a:r>
            <a:r>
              <a:rPr lang="en-US" sz="2400" u="sng" dirty="0" smtClean="0"/>
              <a:t>communicate.</a:t>
            </a:r>
          </a:p>
          <a:p>
            <a:endParaRPr lang="en-US" sz="800" u="sng" dirty="0">
              <a:solidFill>
                <a:srgbClr val="FF0000"/>
              </a:solidFill>
            </a:endParaRPr>
          </a:p>
          <a:p>
            <a:pPr lvl="1"/>
            <a:r>
              <a:rPr lang="en-US" dirty="0" smtClean="0">
                <a:solidFill>
                  <a:srgbClr val="FF0000"/>
                </a:solidFill>
              </a:rPr>
              <a:t>A </a:t>
            </a:r>
            <a:r>
              <a:rPr lang="en-US" dirty="0">
                <a:solidFill>
                  <a:srgbClr val="FF0000"/>
                </a:solidFill>
              </a:rPr>
              <a:t>recent survey found that 20 percent of EE’s at large companies say they contribute regularly to blogs, social networks, wikis, and other web services</a:t>
            </a:r>
            <a:r>
              <a:rPr lang="en-US" dirty="0" smtClean="0">
                <a:solidFill>
                  <a:srgbClr val="FF0000"/>
                </a:solidFill>
              </a:rPr>
              <a:t>.</a:t>
            </a:r>
            <a:endParaRPr lang="en-US" dirty="0">
              <a:solidFill>
                <a:srgbClr val="FF0000"/>
              </a:solidFill>
            </a:endParaRPr>
          </a:p>
        </p:txBody>
      </p:sp>
      <p:pic>
        <p:nvPicPr>
          <p:cNvPr id="14341" name="Picture 5" descr="C:\Users\Michaelm\AppData\Local\Microsoft\Windows\Temporary Internet Files\Content.IE5\KDB8FMSX\image_preview[1].jpg"/>
          <p:cNvPicPr>
            <a:picLocks noChangeAspect="1" noChangeArrowheads="1"/>
          </p:cNvPicPr>
          <p:nvPr/>
        </p:nvPicPr>
        <p:blipFill>
          <a:blip r:embed="rId2" cstate="print"/>
          <a:srcRect/>
          <a:stretch>
            <a:fillRect/>
          </a:stretch>
        </p:blipFill>
        <p:spPr bwMode="auto">
          <a:xfrm>
            <a:off x="5181600" y="3903775"/>
            <a:ext cx="3401904" cy="2286000"/>
          </a:xfrm>
          <a:prstGeom prst="rect">
            <a:avLst/>
          </a:prstGeom>
          <a:noFill/>
        </p:spPr>
      </p:pic>
    </p:spTree>
    <p:extLst>
      <p:ext uri="{BB962C8B-B14F-4D97-AF65-F5344CB8AC3E}">
        <p14:creationId xmlns:p14="http://schemas.microsoft.com/office/powerpoint/2010/main" val="2568814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a:p>
        </p:txBody>
      </p:sp>
      <p:sp>
        <p:nvSpPr>
          <p:cNvPr id="4" name="Content Placeholder 3"/>
          <p:cNvSpPr>
            <a:spLocks noGrp="1"/>
          </p:cNvSpPr>
          <p:nvPr>
            <p:ph sz="quarter" idx="1"/>
          </p:nvPr>
        </p:nvSpPr>
        <p:spPr/>
        <p:txBody>
          <a:bodyPr/>
          <a:lstStyle/>
          <a:p>
            <a:r>
              <a:rPr lang="en-US" sz="2400" u="sng" dirty="0" smtClean="0"/>
              <a:t>Managers are learning, the hard way sometimes, that all this new technology has created special communication challenges, particularly in the areas of</a:t>
            </a:r>
            <a:r>
              <a:rPr lang="en-US" dirty="0" smtClean="0"/>
              <a:t>:</a:t>
            </a:r>
          </a:p>
          <a:p>
            <a:pPr lvl="1"/>
            <a:endParaRPr lang="en-US" sz="800" dirty="0" smtClean="0"/>
          </a:p>
          <a:p>
            <a:pPr marL="1005840" lvl="2" indent="-457200">
              <a:buFont typeface="+mj-lt"/>
              <a:buAutoNum type="arabicPeriod"/>
            </a:pPr>
            <a:r>
              <a:rPr lang="en-US" dirty="0" smtClean="0">
                <a:solidFill>
                  <a:srgbClr val="FF0000"/>
                </a:solidFill>
              </a:rPr>
              <a:t>Legal and Security Issues</a:t>
            </a:r>
          </a:p>
          <a:p>
            <a:pPr marL="1005840" lvl="2" indent="-457200">
              <a:buFont typeface="+mj-lt"/>
              <a:buAutoNum type="arabicPeriod"/>
            </a:pPr>
            <a:r>
              <a:rPr lang="en-US" dirty="0" smtClean="0">
                <a:solidFill>
                  <a:srgbClr val="FF0000"/>
                </a:solidFill>
              </a:rPr>
              <a:t>Lack of Personal Interaction</a:t>
            </a:r>
            <a:endParaRPr lang="en-US" dirty="0">
              <a:solidFill>
                <a:srgbClr val="FF0000"/>
              </a:solidFill>
            </a:endParaRPr>
          </a:p>
        </p:txBody>
      </p:sp>
      <p:pic>
        <p:nvPicPr>
          <p:cNvPr id="15364" name="Picture 4" descr="C:\Users\Michaelm\AppData\Local\Microsoft\Windows\Temporary Internet Files\Content.IE5\WX0DVOOP\ps-ending-proper-comm[1].png"/>
          <p:cNvPicPr>
            <a:picLocks noChangeAspect="1" noChangeArrowheads="1"/>
          </p:cNvPicPr>
          <p:nvPr/>
        </p:nvPicPr>
        <p:blipFill>
          <a:blip r:embed="rId2" cstate="print"/>
          <a:srcRect/>
          <a:stretch>
            <a:fillRect/>
          </a:stretch>
        </p:blipFill>
        <p:spPr bwMode="auto">
          <a:xfrm>
            <a:off x="5562600" y="4158649"/>
            <a:ext cx="3124200" cy="1999750"/>
          </a:xfrm>
          <a:prstGeom prst="rect">
            <a:avLst/>
          </a:prstGeom>
          <a:noFill/>
        </p:spPr>
      </p:pic>
    </p:spTree>
    <p:extLst>
      <p:ext uri="{BB962C8B-B14F-4D97-AF65-F5344CB8AC3E}">
        <p14:creationId xmlns:p14="http://schemas.microsoft.com/office/powerpoint/2010/main" val="3686846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and Security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a:p>
        </p:txBody>
      </p:sp>
      <p:sp>
        <p:nvSpPr>
          <p:cNvPr id="4" name="Content Placeholder 3"/>
          <p:cNvSpPr>
            <a:spLocks noGrp="1"/>
          </p:cNvSpPr>
          <p:nvPr>
            <p:ph sz="quarter" idx="1"/>
          </p:nvPr>
        </p:nvSpPr>
        <p:spPr/>
        <p:txBody>
          <a:bodyPr/>
          <a:lstStyle/>
          <a:p>
            <a:r>
              <a:rPr lang="en-US" sz="2400" u="sng" dirty="0" smtClean="0"/>
              <a:t>Organizations are often affected by the exposure of sensitive or embarrassing information</a:t>
            </a:r>
            <a:r>
              <a:rPr lang="en-US" dirty="0" smtClean="0"/>
              <a:t>.</a:t>
            </a:r>
          </a:p>
          <a:p>
            <a:endParaRPr lang="en-US" sz="800" dirty="0" smtClean="0"/>
          </a:p>
          <a:p>
            <a:pPr lvl="1"/>
            <a:r>
              <a:rPr lang="en-US" dirty="0" smtClean="0">
                <a:solidFill>
                  <a:srgbClr val="FF0000"/>
                </a:solidFill>
              </a:rPr>
              <a:t>Managers need to ensure that confidential information is safeguarded, and information systems are protected against hackers and/or spam.</a:t>
            </a:r>
            <a:endParaRPr lang="en-US" dirty="0">
              <a:solidFill>
                <a:srgbClr val="FF0000"/>
              </a:solidFill>
            </a:endParaRPr>
          </a:p>
        </p:txBody>
      </p:sp>
      <p:pic>
        <p:nvPicPr>
          <p:cNvPr id="16388" name="Picture 4" descr="C:\Users\Michaelm\AppData\Local\Microsoft\Windows\Temporary Internet Files\Content.IE5\VYJYNPGJ\data-security_large[1].jpg"/>
          <p:cNvPicPr>
            <a:picLocks noChangeAspect="1" noChangeArrowheads="1"/>
          </p:cNvPicPr>
          <p:nvPr/>
        </p:nvPicPr>
        <p:blipFill>
          <a:blip r:embed="rId2" cstate="print"/>
          <a:srcRect/>
          <a:stretch>
            <a:fillRect/>
          </a:stretch>
        </p:blipFill>
        <p:spPr bwMode="auto">
          <a:xfrm>
            <a:off x="5410200" y="3733800"/>
            <a:ext cx="3327400" cy="2495550"/>
          </a:xfrm>
          <a:prstGeom prst="rect">
            <a:avLst/>
          </a:prstGeom>
          <a:noFill/>
        </p:spPr>
      </p:pic>
    </p:spTree>
    <p:extLst>
      <p:ext uri="{BB962C8B-B14F-4D97-AF65-F5344CB8AC3E}">
        <p14:creationId xmlns:p14="http://schemas.microsoft.com/office/powerpoint/2010/main" val="3571711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Personal Interaction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a:p>
        </p:txBody>
      </p:sp>
      <p:sp>
        <p:nvSpPr>
          <p:cNvPr id="4" name="Content Placeholder 3"/>
          <p:cNvSpPr>
            <a:spLocks noGrp="1"/>
          </p:cNvSpPr>
          <p:nvPr>
            <p:ph sz="quarter" idx="1"/>
          </p:nvPr>
        </p:nvSpPr>
        <p:spPr/>
        <p:txBody>
          <a:bodyPr/>
          <a:lstStyle/>
          <a:p>
            <a:r>
              <a:rPr lang="en-US" sz="2400" u="sng" dirty="0" smtClean="0"/>
              <a:t>It can be especially challenging to achieve understanding and collaborate on getting work done when communication takes place in a virtual environment.</a:t>
            </a:r>
          </a:p>
          <a:p>
            <a:endParaRPr lang="en-US" sz="800" u="sng" dirty="0" smtClean="0"/>
          </a:p>
          <a:p>
            <a:pPr lvl="1"/>
            <a:r>
              <a:rPr lang="en-US" dirty="0" smtClean="0">
                <a:solidFill>
                  <a:srgbClr val="FF0000"/>
                </a:solidFill>
              </a:rPr>
              <a:t>In response, some companies have banned email on certain days, and others have simply encouraged EE’s to collaborate more in person as much as humanly possible.</a:t>
            </a:r>
          </a:p>
          <a:p>
            <a:pPr lvl="1"/>
            <a:r>
              <a:rPr lang="en-US" dirty="0" smtClean="0">
                <a:solidFill>
                  <a:srgbClr val="FF0000"/>
                </a:solidFill>
              </a:rPr>
              <a:t>Instead of fighting it, some companies are encouraging EE’s to utilize the power of social networks to collaborate on work and to build strong connections.</a:t>
            </a:r>
            <a:endParaRPr lang="en-US" dirty="0">
              <a:solidFill>
                <a:srgbClr val="FF0000"/>
              </a:solidFill>
            </a:endParaRPr>
          </a:p>
        </p:txBody>
      </p:sp>
      <p:pic>
        <p:nvPicPr>
          <p:cNvPr id="17410" name="Picture 2" descr="C:\Users\Michaelm\AppData\Local\Microsoft\Windows\Temporary Internet Files\Content.IE5\3E7R16IG\BasicElementsInterpersonalCommunicationsSmall[1].png"/>
          <p:cNvPicPr>
            <a:picLocks noChangeAspect="1" noChangeArrowheads="1"/>
          </p:cNvPicPr>
          <p:nvPr/>
        </p:nvPicPr>
        <p:blipFill>
          <a:blip r:embed="rId2" cstate="print"/>
          <a:srcRect/>
          <a:stretch>
            <a:fillRect/>
          </a:stretch>
        </p:blipFill>
        <p:spPr bwMode="auto">
          <a:xfrm>
            <a:off x="6019800" y="4800600"/>
            <a:ext cx="2222500" cy="1149350"/>
          </a:xfrm>
          <a:prstGeom prst="rect">
            <a:avLst/>
          </a:prstGeom>
          <a:noFill/>
        </p:spPr>
      </p:pic>
    </p:spTree>
    <p:extLst>
      <p:ext uri="{BB962C8B-B14F-4D97-AF65-F5344CB8AC3E}">
        <p14:creationId xmlns:p14="http://schemas.microsoft.com/office/powerpoint/2010/main" val="1525795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a:p>
        </p:txBody>
      </p:sp>
      <p:sp>
        <p:nvSpPr>
          <p:cNvPr id="4" name="Content Placeholder 3"/>
          <p:cNvSpPr>
            <a:spLocks noGrp="1"/>
          </p:cNvSpPr>
          <p:nvPr>
            <p:ph sz="quarter" idx="1"/>
          </p:nvPr>
        </p:nvSpPr>
        <p:spPr/>
        <p:txBody>
          <a:bodyPr>
            <a:normAutofit/>
          </a:bodyPr>
          <a:lstStyle/>
          <a:p>
            <a:r>
              <a:rPr lang="en-US" sz="2200" u="sng" dirty="0" smtClean="0"/>
              <a:t>Part of a manager’s responsibility in fostering an environment conducive to learning and effective communications is to create learning capabilities throughout the organization.</a:t>
            </a:r>
          </a:p>
          <a:p>
            <a:endParaRPr lang="en-US" sz="800" u="sng" dirty="0" smtClean="0"/>
          </a:p>
          <a:p>
            <a:pPr lvl="1"/>
            <a:r>
              <a:rPr lang="en-US" dirty="0" smtClean="0"/>
              <a:t>Knowledge management involves cultivating a learning culture in which organizational members systematically gather knowledge and share it with others in the organization, so as to achieve better performance</a:t>
            </a:r>
            <a:r>
              <a:rPr lang="en-US" dirty="0" smtClean="0"/>
              <a:t>.</a:t>
            </a:r>
            <a:endParaRPr lang="en-US" dirty="0" smtClean="0"/>
          </a:p>
        </p:txBody>
      </p:sp>
      <p:pic>
        <p:nvPicPr>
          <p:cNvPr id="18435" name="Picture 3" descr="C:\Users\Michaelm\AppData\Local\Microsoft\Windows\Temporary Internet Files\Content.IE5\JQUOH281\779px-Knowledge_transfer.svg[1].png"/>
          <p:cNvPicPr>
            <a:picLocks noChangeAspect="1" noChangeArrowheads="1"/>
          </p:cNvPicPr>
          <p:nvPr/>
        </p:nvPicPr>
        <p:blipFill>
          <a:blip r:embed="rId2" cstate="print"/>
          <a:srcRect/>
          <a:stretch>
            <a:fillRect/>
          </a:stretch>
        </p:blipFill>
        <p:spPr bwMode="auto">
          <a:xfrm>
            <a:off x="4953000" y="4343400"/>
            <a:ext cx="3367088" cy="1600200"/>
          </a:xfrm>
          <a:prstGeom prst="rect">
            <a:avLst/>
          </a:prstGeom>
          <a:noFill/>
        </p:spPr>
      </p:pic>
      <p:pic>
        <p:nvPicPr>
          <p:cNvPr id="18437" name="Picture 5" descr="C:\Users\Michaelm\AppData\Local\Microsoft\Windows\Temporary Internet Files\Content.IE5\V2O6EV3C\Knowledge[1].jpg"/>
          <p:cNvPicPr>
            <a:picLocks noChangeAspect="1" noChangeArrowheads="1"/>
          </p:cNvPicPr>
          <p:nvPr/>
        </p:nvPicPr>
        <p:blipFill>
          <a:blip r:embed="rId3" cstate="print"/>
          <a:srcRect/>
          <a:stretch>
            <a:fillRect/>
          </a:stretch>
        </p:blipFill>
        <p:spPr bwMode="auto">
          <a:xfrm>
            <a:off x="1047735" y="4495800"/>
            <a:ext cx="3556000" cy="1524000"/>
          </a:xfrm>
          <a:prstGeom prst="rect">
            <a:avLst/>
          </a:prstGeom>
          <a:noFill/>
        </p:spPr>
      </p:pic>
    </p:spTree>
    <p:extLst>
      <p:ext uri="{BB962C8B-B14F-4D97-AF65-F5344CB8AC3E}">
        <p14:creationId xmlns:p14="http://schemas.microsoft.com/office/powerpoint/2010/main" val="651534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a:p>
        </p:txBody>
      </p:sp>
      <p:sp>
        <p:nvSpPr>
          <p:cNvPr id="4" name="Content Placeholder 3"/>
          <p:cNvSpPr>
            <a:spLocks noGrp="1"/>
          </p:cNvSpPr>
          <p:nvPr>
            <p:ph sz="quarter" idx="1"/>
          </p:nvPr>
        </p:nvSpPr>
        <p:spPr/>
        <p:txBody>
          <a:bodyPr/>
          <a:lstStyle/>
          <a:p>
            <a:r>
              <a:rPr lang="en-US" sz="2400" u="sng" dirty="0" smtClean="0"/>
              <a:t>Managers need to find ways to make it easier for EE’s to communicate and share their knowledge, so they can learn from each other ways to do their jobs more effectively and efficiently</a:t>
            </a:r>
            <a:r>
              <a:rPr lang="en-US" dirty="0" smtClean="0"/>
              <a:t>.</a:t>
            </a:r>
          </a:p>
          <a:p>
            <a:endParaRPr lang="en-US" sz="800" dirty="0" smtClean="0"/>
          </a:p>
          <a:p>
            <a:pPr lvl="1"/>
            <a:r>
              <a:rPr lang="en-US" sz="2000" dirty="0" smtClean="0">
                <a:solidFill>
                  <a:srgbClr val="FF0000"/>
                </a:solidFill>
              </a:rPr>
              <a:t>One way to do this is to build online information databases that EE’s can access.  Another way is to develop communities of practice – groups of people who share a concern, a set of problems, or a passion about a topic and who can deepen their knowledge and expertise in that area by interacting on an ongoing basis.</a:t>
            </a:r>
            <a:endParaRPr lang="en-US" sz="2000" dirty="0">
              <a:solidFill>
                <a:srgbClr val="FF0000"/>
              </a:solidFill>
            </a:endParaRPr>
          </a:p>
        </p:txBody>
      </p:sp>
      <p:pic>
        <p:nvPicPr>
          <p:cNvPr id="19458" name="Picture 2" descr="C:\Users\Michaelm\AppData\Local\Microsoft\Windows\Temporary Internet Files\Content.IE5\3X0ZDPIB\KnowledgeTreeLogo2[1].gif"/>
          <p:cNvPicPr>
            <a:picLocks noChangeAspect="1" noChangeArrowheads="1"/>
          </p:cNvPicPr>
          <p:nvPr/>
        </p:nvPicPr>
        <p:blipFill>
          <a:blip r:embed="rId2" cstate="print"/>
          <a:srcRect/>
          <a:stretch>
            <a:fillRect/>
          </a:stretch>
        </p:blipFill>
        <p:spPr bwMode="auto">
          <a:xfrm>
            <a:off x="6400800" y="4800600"/>
            <a:ext cx="1911350" cy="1377950"/>
          </a:xfrm>
          <a:prstGeom prst="rect">
            <a:avLst/>
          </a:prstGeom>
          <a:noFill/>
        </p:spPr>
      </p:pic>
    </p:spTree>
    <p:extLst>
      <p:ext uri="{BB962C8B-B14F-4D97-AF65-F5344CB8AC3E}">
        <p14:creationId xmlns:p14="http://schemas.microsoft.com/office/powerpoint/2010/main" val="41546668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a:p>
        </p:txBody>
      </p:sp>
      <p:sp>
        <p:nvSpPr>
          <p:cNvPr id="4" name="Content Placeholder 3"/>
          <p:cNvSpPr>
            <a:spLocks noGrp="1"/>
          </p:cNvSpPr>
          <p:nvPr>
            <p:ph sz="quarter" idx="1"/>
          </p:nvPr>
        </p:nvSpPr>
        <p:spPr/>
        <p:txBody>
          <a:bodyPr>
            <a:normAutofit/>
          </a:bodyPr>
          <a:lstStyle/>
          <a:p>
            <a:r>
              <a:rPr lang="en-US" sz="2400" u="sng" dirty="0" smtClean="0"/>
              <a:t>What communication takes place and how it takes place can have a significant impact on a customer’s satisfaction with the service and likelihood of being a repeat customer.</a:t>
            </a:r>
          </a:p>
          <a:p>
            <a:endParaRPr lang="en-US" sz="800" u="sng" dirty="0" smtClean="0"/>
          </a:p>
          <a:p>
            <a:pPr lvl="1"/>
            <a:r>
              <a:rPr lang="en-US" sz="2000" dirty="0" smtClean="0"/>
              <a:t>Managers in service organizations need to make sure that EE’s who interact with customers are communicating appropriately and effectively with those customers.  How?  By first recognizing the three components in any service delivery process:</a:t>
            </a:r>
          </a:p>
          <a:p>
            <a:pPr lvl="1"/>
            <a:endParaRPr lang="en-US" sz="800" dirty="0" smtClean="0"/>
          </a:p>
          <a:p>
            <a:pPr marL="937260" lvl="2" indent="-342900">
              <a:buFont typeface="+mj-lt"/>
              <a:buAutoNum type="arabicPeriod"/>
            </a:pPr>
            <a:r>
              <a:rPr lang="en-US" dirty="0" smtClean="0">
                <a:solidFill>
                  <a:srgbClr val="FF0000"/>
                </a:solidFill>
              </a:rPr>
              <a:t>The customer</a:t>
            </a:r>
          </a:p>
          <a:p>
            <a:pPr marL="937260" lvl="2" indent="-342900">
              <a:buFont typeface="+mj-lt"/>
              <a:buAutoNum type="arabicPeriod"/>
            </a:pPr>
            <a:r>
              <a:rPr lang="en-US" dirty="0" smtClean="0">
                <a:solidFill>
                  <a:srgbClr val="FF0000"/>
                </a:solidFill>
              </a:rPr>
              <a:t>The service organization</a:t>
            </a:r>
          </a:p>
          <a:p>
            <a:pPr marL="937260" lvl="2" indent="-342900">
              <a:buFont typeface="+mj-lt"/>
              <a:buAutoNum type="arabicPeriod"/>
            </a:pPr>
            <a:r>
              <a:rPr lang="en-US" dirty="0" smtClean="0">
                <a:solidFill>
                  <a:srgbClr val="FF0000"/>
                </a:solidFill>
              </a:rPr>
              <a:t>The individual service provider</a:t>
            </a:r>
            <a:endParaRPr lang="en-US" dirty="0">
              <a:solidFill>
                <a:srgbClr val="FF0000"/>
              </a:solidFill>
            </a:endParaRPr>
          </a:p>
        </p:txBody>
      </p:sp>
      <p:pic>
        <p:nvPicPr>
          <p:cNvPr id="20482" name="Picture 2" descr="C:\Users\Michaelm\AppData\Local\Microsoft\Windows\Temporary Internet Files\Content.IE5\52LYKE23\QualitySticker[1].jpg"/>
          <p:cNvPicPr>
            <a:picLocks noChangeAspect="1" noChangeArrowheads="1"/>
          </p:cNvPicPr>
          <p:nvPr/>
        </p:nvPicPr>
        <p:blipFill>
          <a:blip r:embed="rId2" cstate="print"/>
          <a:srcRect/>
          <a:stretch>
            <a:fillRect/>
          </a:stretch>
        </p:blipFill>
        <p:spPr bwMode="auto">
          <a:xfrm>
            <a:off x="6477000" y="4343400"/>
            <a:ext cx="2047875" cy="1743075"/>
          </a:xfrm>
          <a:prstGeom prst="rect">
            <a:avLst/>
          </a:prstGeom>
          <a:noFill/>
        </p:spPr>
      </p:pic>
    </p:spTree>
    <p:extLst>
      <p:ext uri="{BB962C8B-B14F-4D97-AF65-F5344CB8AC3E}">
        <p14:creationId xmlns:p14="http://schemas.microsoft.com/office/powerpoint/2010/main" val="36690527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Input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a:p>
        </p:txBody>
      </p:sp>
      <p:sp>
        <p:nvSpPr>
          <p:cNvPr id="4" name="Content Placeholder 3"/>
          <p:cNvSpPr>
            <a:spLocks noGrp="1"/>
          </p:cNvSpPr>
          <p:nvPr>
            <p:ph sz="quarter" idx="1"/>
          </p:nvPr>
        </p:nvSpPr>
        <p:spPr/>
        <p:txBody>
          <a:bodyPr/>
          <a:lstStyle/>
          <a:p>
            <a:r>
              <a:rPr lang="en-US" sz="2400" u="sng" dirty="0" smtClean="0"/>
              <a:t>In today’s challenging environment, companies need to get input from their employees</a:t>
            </a:r>
            <a:r>
              <a:rPr lang="en-US" dirty="0" smtClean="0"/>
              <a:t>.</a:t>
            </a:r>
          </a:p>
          <a:p>
            <a:endParaRPr lang="en-US" sz="800" dirty="0" smtClean="0"/>
          </a:p>
          <a:p>
            <a:pPr lvl="1"/>
            <a:r>
              <a:rPr lang="en-US" sz="1800" u="sng" dirty="0" smtClean="0">
                <a:solidFill>
                  <a:srgbClr val="FF0000"/>
                </a:solidFill>
              </a:rPr>
              <a:t>Hold Town-Hall Meetings </a:t>
            </a:r>
            <a:r>
              <a:rPr lang="en-US" sz="1800" dirty="0" smtClean="0">
                <a:solidFill>
                  <a:srgbClr val="FF0000"/>
                </a:solidFill>
              </a:rPr>
              <a:t>where information is shared and input solicited.</a:t>
            </a:r>
          </a:p>
          <a:p>
            <a:pPr lvl="1"/>
            <a:r>
              <a:rPr lang="en-US" sz="1800" u="sng" dirty="0" smtClean="0">
                <a:solidFill>
                  <a:srgbClr val="FF0000"/>
                </a:solidFill>
              </a:rPr>
              <a:t>Provide Information </a:t>
            </a:r>
            <a:r>
              <a:rPr lang="en-US" sz="1800" dirty="0" smtClean="0">
                <a:solidFill>
                  <a:srgbClr val="FF0000"/>
                </a:solidFill>
              </a:rPr>
              <a:t>about what’s going on, good and bad.</a:t>
            </a:r>
          </a:p>
          <a:p>
            <a:pPr lvl="1"/>
            <a:r>
              <a:rPr lang="en-US" sz="1800" u="sng" dirty="0" smtClean="0">
                <a:solidFill>
                  <a:srgbClr val="FF0000"/>
                </a:solidFill>
              </a:rPr>
              <a:t>Invest in Training </a:t>
            </a:r>
            <a:r>
              <a:rPr lang="en-US" sz="1800" dirty="0" smtClean="0">
                <a:solidFill>
                  <a:srgbClr val="FF0000"/>
                </a:solidFill>
              </a:rPr>
              <a:t>so that EE’s see how they impact the customer experience.</a:t>
            </a:r>
          </a:p>
          <a:p>
            <a:pPr lvl="1"/>
            <a:r>
              <a:rPr lang="en-US" sz="1800" u="sng" dirty="0" smtClean="0">
                <a:solidFill>
                  <a:srgbClr val="FF0000"/>
                </a:solidFill>
              </a:rPr>
              <a:t>Analyze Problems Together </a:t>
            </a:r>
            <a:r>
              <a:rPr lang="en-US" sz="1800" dirty="0" smtClean="0">
                <a:solidFill>
                  <a:srgbClr val="FF0000"/>
                </a:solidFill>
              </a:rPr>
              <a:t>– managers and EE’s.</a:t>
            </a:r>
          </a:p>
          <a:p>
            <a:pPr lvl="1"/>
            <a:r>
              <a:rPr lang="en-US" sz="1800" u="sng" dirty="0" smtClean="0">
                <a:solidFill>
                  <a:srgbClr val="FF0000"/>
                </a:solidFill>
              </a:rPr>
              <a:t>Make It Easy</a:t>
            </a:r>
            <a:r>
              <a:rPr lang="en-US" sz="1800" dirty="0" smtClean="0">
                <a:solidFill>
                  <a:srgbClr val="FF0000"/>
                </a:solidFill>
              </a:rPr>
              <a:t> for EE’s to give input by setting up different ways for them to do so (online, suggestion box, preprinted cards, etc.)</a:t>
            </a:r>
            <a:endParaRPr lang="en-US" sz="1800" dirty="0">
              <a:solidFill>
                <a:srgbClr val="FF0000"/>
              </a:solidFill>
            </a:endParaRPr>
          </a:p>
        </p:txBody>
      </p:sp>
      <p:pic>
        <p:nvPicPr>
          <p:cNvPr id="24579" name="Picture 3" descr="C:\Users\Michaelm\AppData\Local\Microsoft\Windows\Temporary Internet Files\Content.IE5\VYJYNPGJ\information_for_employees[1].png"/>
          <p:cNvPicPr>
            <a:picLocks noChangeAspect="1" noChangeArrowheads="1"/>
          </p:cNvPicPr>
          <p:nvPr/>
        </p:nvPicPr>
        <p:blipFill>
          <a:blip r:embed="rId2" cstate="print"/>
          <a:srcRect/>
          <a:stretch>
            <a:fillRect/>
          </a:stretch>
        </p:blipFill>
        <p:spPr bwMode="auto">
          <a:xfrm>
            <a:off x="5873321" y="4724400"/>
            <a:ext cx="2932351" cy="1488846"/>
          </a:xfrm>
          <a:prstGeom prst="rect">
            <a:avLst/>
          </a:prstGeom>
          <a:noFill/>
        </p:spPr>
      </p:pic>
    </p:spTree>
    <p:extLst>
      <p:ext uri="{BB962C8B-B14F-4D97-AF65-F5344CB8AC3E}">
        <p14:creationId xmlns:p14="http://schemas.microsoft.com/office/powerpoint/2010/main" val="458532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a:p>
        </p:txBody>
      </p:sp>
      <p:sp>
        <p:nvSpPr>
          <p:cNvPr id="4" name="Content Placeholder 3"/>
          <p:cNvSpPr>
            <a:spLocks noGrp="1"/>
          </p:cNvSpPr>
          <p:nvPr>
            <p:ph sz="quarter" idx="1"/>
          </p:nvPr>
        </p:nvSpPr>
        <p:spPr>
          <a:xfrm>
            <a:off x="301752" y="1527048"/>
            <a:ext cx="8503920" cy="4035552"/>
          </a:xfrm>
        </p:spPr>
        <p:txBody>
          <a:bodyPr>
            <a:normAutofit fontScale="85000" lnSpcReduction="10000"/>
          </a:bodyPr>
          <a:lstStyle/>
          <a:p>
            <a:r>
              <a:rPr lang="en-US" sz="2400" u="sng" dirty="0" smtClean="0"/>
              <a:t>Ethical communication includes all relevant information, is true in every sense, and it is not deceptive in any way.</a:t>
            </a:r>
          </a:p>
          <a:p>
            <a:endParaRPr lang="en-US" sz="800" u="sng" dirty="0" smtClean="0"/>
          </a:p>
          <a:p>
            <a:pPr lvl="1"/>
            <a:r>
              <a:rPr lang="en-US" dirty="0" smtClean="0"/>
              <a:t>On the other hand, unethical communication often distorts the truth or manipulates audiences.</a:t>
            </a:r>
          </a:p>
          <a:p>
            <a:pPr lvl="1"/>
            <a:endParaRPr lang="en-US" sz="900" dirty="0" smtClean="0"/>
          </a:p>
          <a:p>
            <a:pPr lvl="2"/>
            <a:r>
              <a:rPr lang="en-US" sz="2100" dirty="0" smtClean="0">
                <a:solidFill>
                  <a:srgbClr val="FF0000"/>
                </a:solidFill>
              </a:rPr>
              <a:t>Managers can encourage ethical communications by asking questions:</a:t>
            </a:r>
          </a:p>
          <a:p>
            <a:pPr lvl="1"/>
            <a:endParaRPr lang="en-US" sz="800" dirty="0" smtClean="0"/>
          </a:p>
          <a:p>
            <a:pPr lvl="3"/>
            <a:r>
              <a:rPr lang="en-US" dirty="0" smtClean="0">
                <a:solidFill>
                  <a:srgbClr val="0070C0"/>
                </a:solidFill>
              </a:rPr>
              <a:t>Has the situation been defined fairly and accurately?</a:t>
            </a:r>
          </a:p>
          <a:p>
            <a:pPr lvl="3"/>
            <a:r>
              <a:rPr lang="en-US" dirty="0" smtClean="0">
                <a:solidFill>
                  <a:srgbClr val="0070C0"/>
                </a:solidFill>
              </a:rPr>
              <a:t>Why is the message being communicated?</a:t>
            </a:r>
          </a:p>
          <a:p>
            <a:pPr lvl="3"/>
            <a:r>
              <a:rPr lang="en-US" dirty="0" smtClean="0">
                <a:solidFill>
                  <a:srgbClr val="0070C0"/>
                </a:solidFill>
              </a:rPr>
              <a:t>How will the people affected by or who receive the message be impacted?</a:t>
            </a:r>
          </a:p>
          <a:p>
            <a:pPr lvl="3"/>
            <a:r>
              <a:rPr lang="en-US" dirty="0" smtClean="0">
                <a:solidFill>
                  <a:srgbClr val="0070C0"/>
                </a:solidFill>
              </a:rPr>
              <a:t>Does the message help achieve the greatest possible good while min. harm?</a:t>
            </a:r>
          </a:p>
          <a:p>
            <a:pPr lvl="3"/>
            <a:r>
              <a:rPr lang="en-US" dirty="0" smtClean="0">
                <a:solidFill>
                  <a:srgbClr val="0070C0"/>
                </a:solidFill>
              </a:rPr>
              <a:t>Will this decision that appears to be ethical now seem so in the future?</a:t>
            </a:r>
          </a:p>
          <a:p>
            <a:pPr lvl="3"/>
            <a:r>
              <a:rPr lang="en-US" dirty="0" smtClean="0">
                <a:solidFill>
                  <a:srgbClr val="0070C0"/>
                </a:solidFill>
              </a:rPr>
              <a:t>How comfortable are you with your communication effort?  What would a person you admire think of it?</a:t>
            </a:r>
            <a:endParaRPr lang="en-US" dirty="0">
              <a:solidFill>
                <a:srgbClr val="0070C0"/>
              </a:solidFill>
            </a:endParaRPr>
          </a:p>
        </p:txBody>
      </p:sp>
      <p:pic>
        <p:nvPicPr>
          <p:cNvPr id="22530" name="Picture 2" descr="C:\Users\Michaelm\AppData\Local\Microsoft\Windows\Temporary Internet Files\Content.IE5\3E7R16IG\ethics[1].jpg"/>
          <p:cNvPicPr>
            <a:picLocks noChangeAspect="1" noChangeArrowheads="1"/>
          </p:cNvPicPr>
          <p:nvPr/>
        </p:nvPicPr>
        <p:blipFill>
          <a:blip r:embed="rId2" cstate="print"/>
          <a:srcRect/>
          <a:stretch>
            <a:fillRect/>
          </a:stretch>
        </p:blipFill>
        <p:spPr bwMode="auto">
          <a:xfrm>
            <a:off x="6629400" y="5334000"/>
            <a:ext cx="1727200" cy="914400"/>
          </a:xfrm>
          <a:prstGeom prst="rect">
            <a:avLst/>
          </a:prstGeom>
          <a:noFill/>
        </p:spPr>
      </p:pic>
    </p:spTree>
    <p:extLst>
      <p:ext uri="{BB962C8B-B14F-4D97-AF65-F5344CB8AC3E}">
        <p14:creationId xmlns:p14="http://schemas.microsoft.com/office/powerpoint/2010/main" val="40895445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Communication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a:p>
        </p:txBody>
      </p:sp>
      <p:sp>
        <p:nvSpPr>
          <p:cNvPr id="4" name="Content Placeholder 3"/>
          <p:cNvSpPr>
            <a:spLocks noGrp="1"/>
          </p:cNvSpPr>
          <p:nvPr>
            <p:ph sz="quarter" idx="1"/>
          </p:nvPr>
        </p:nvSpPr>
        <p:spPr/>
        <p:txBody>
          <a:bodyPr/>
          <a:lstStyle/>
          <a:p>
            <a:r>
              <a:rPr lang="en-US" sz="2400" u="sng" dirty="0" smtClean="0"/>
              <a:t>Remember that as a manager, you have a responsibility to think through your communication choices and the consequences of those choices</a:t>
            </a:r>
            <a:r>
              <a:rPr lang="en-US" dirty="0" smtClean="0"/>
              <a:t>. </a:t>
            </a:r>
          </a:p>
          <a:p>
            <a:endParaRPr lang="en-US" sz="800" dirty="0" smtClean="0"/>
          </a:p>
          <a:p>
            <a:pPr lvl="1"/>
            <a:r>
              <a:rPr lang="en-US" dirty="0" smtClean="0">
                <a:solidFill>
                  <a:srgbClr val="FF0000"/>
                </a:solidFill>
              </a:rPr>
              <a:t>If you always remember that, you’re likely to have ethical communication practices.</a:t>
            </a:r>
            <a:endParaRPr lang="en-US" dirty="0">
              <a:solidFill>
                <a:srgbClr val="FF0000"/>
              </a:solidFill>
            </a:endParaRPr>
          </a:p>
        </p:txBody>
      </p:sp>
      <p:pic>
        <p:nvPicPr>
          <p:cNvPr id="23555" name="Picture 3" descr="C:\Users\Michaelm\AppData\Local\Microsoft\Windows\Temporary Internet Files\Content.IE5\V2O6EV3C\Six_Ethics_of_Life[1].jpg"/>
          <p:cNvPicPr>
            <a:picLocks noChangeAspect="1" noChangeArrowheads="1"/>
          </p:cNvPicPr>
          <p:nvPr/>
        </p:nvPicPr>
        <p:blipFill>
          <a:blip r:embed="rId2" cstate="print"/>
          <a:srcRect/>
          <a:stretch>
            <a:fillRect/>
          </a:stretch>
        </p:blipFill>
        <p:spPr bwMode="auto">
          <a:xfrm>
            <a:off x="5410200" y="3733800"/>
            <a:ext cx="3048000" cy="2413000"/>
          </a:xfrm>
          <a:prstGeom prst="rect">
            <a:avLst/>
          </a:prstGeom>
          <a:noFill/>
        </p:spPr>
      </p:pic>
    </p:spTree>
    <p:extLst>
      <p:ext uri="{BB962C8B-B14F-4D97-AF65-F5344CB8AC3E}">
        <p14:creationId xmlns:p14="http://schemas.microsoft.com/office/powerpoint/2010/main" val="365723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Theories of </a:t>
            </a:r>
            <a:r>
              <a:rPr lang="en-US" dirty="0" smtClean="0"/>
              <a:t>Leadership</a:t>
            </a:r>
            <a:br>
              <a:rPr lang="en-US" dirty="0" smtClean="0"/>
            </a:br>
            <a:r>
              <a:rPr lang="en-US" sz="2000" dirty="0" smtClean="0"/>
              <a:t>Iowa – Ohio – Michigan – Managerial Grid</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a:p>
        </p:txBody>
      </p:sp>
      <p:sp>
        <p:nvSpPr>
          <p:cNvPr id="4" name="Content Placeholder 3"/>
          <p:cNvSpPr>
            <a:spLocks noGrp="1"/>
          </p:cNvSpPr>
          <p:nvPr>
            <p:ph sz="quarter" idx="1"/>
          </p:nvPr>
        </p:nvSpPr>
        <p:spPr/>
        <p:txBody>
          <a:bodyPr>
            <a:normAutofit/>
          </a:bodyPr>
          <a:lstStyle/>
          <a:p>
            <a:r>
              <a:rPr lang="en-US" sz="2400" u="sng" dirty="0" smtClean="0"/>
              <a:t>Behavioral Theories of Leadership search </a:t>
            </a:r>
            <a:r>
              <a:rPr lang="en-US" sz="2400" u="sng" dirty="0" smtClean="0"/>
              <a:t>for behaviors that differentiate effective leaders from ineffective leaders.</a:t>
            </a:r>
          </a:p>
          <a:p>
            <a:endParaRPr lang="en-US" sz="800" u="sng" dirty="0" smtClean="0"/>
          </a:p>
          <a:p>
            <a:pPr lvl="1"/>
            <a:r>
              <a:rPr lang="en-US" sz="2000" dirty="0" smtClean="0">
                <a:solidFill>
                  <a:srgbClr val="FF0000"/>
                </a:solidFill>
              </a:rPr>
              <a:t>If behavioral theories could identify critical behavioral determinants of leadership, people could be trained to be leaders – the premise behind management development programs.</a:t>
            </a:r>
            <a:endParaRPr lang="en-US" sz="2000" dirty="0">
              <a:solidFill>
                <a:srgbClr val="FF0000"/>
              </a:solidFill>
            </a:endParaRPr>
          </a:p>
        </p:txBody>
      </p:sp>
      <p:pic>
        <p:nvPicPr>
          <p:cNvPr id="5123" name="Picture 3" descr="C:\Users\Michaelm\AppData\Local\Microsoft\Windows\Temporary Internet Files\Content.IE5\V2O6EV3C\behavior+evolution[1].png"/>
          <p:cNvPicPr>
            <a:picLocks noChangeAspect="1" noChangeArrowheads="1"/>
          </p:cNvPicPr>
          <p:nvPr/>
        </p:nvPicPr>
        <p:blipFill>
          <a:blip r:embed="rId2" cstate="print"/>
          <a:srcRect/>
          <a:stretch>
            <a:fillRect/>
          </a:stretch>
        </p:blipFill>
        <p:spPr bwMode="auto">
          <a:xfrm>
            <a:off x="6172200" y="3886200"/>
            <a:ext cx="2108200" cy="21336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a:p>
        </p:txBody>
      </p:sp>
      <p:pic>
        <p:nvPicPr>
          <p:cNvPr id="1029" name="Picture 5" descr="C:\Users\MichaelM\AppData\Local\Microsoft\Windows\INetCache\IE\HNQ21PIQ\tumblr_mc6igqNqfj1rhsi59o1_500[1].gif"/>
          <p:cNvPicPr>
            <a:picLocks noGrp="1" noChangeAspect="1" noChangeArrowheads="1" noCrop="1"/>
          </p:cNvPicPr>
          <p:nvPr>
            <p:ph sz="quarter" idx="1"/>
          </p:nvPr>
        </p:nvPicPr>
        <p:blipFill>
          <a:blip r:embed="rId2" cstate="print"/>
          <a:srcRect/>
          <a:stretch>
            <a:fillRect/>
          </a:stretch>
        </p:blipFill>
        <p:spPr bwMode="auto">
          <a:xfrm>
            <a:off x="152400" y="152400"/>
            <a:ext cx="8839200" cy="6553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Theories of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a:p>
        </p:txBody>
      </p:sp>
      <p:sp>
        <p:nvSpPr>
          <p:cNvPr id="4" name="Content Placeholder 3"/>
          <p:cNvSpPr>
            <a:spLocks noGrp="1"/>
          </p:cNvSpPr>
          <p:nvPr>
            <p:ph sz="quarter" idx="1"/>
          </p:nvPr>
        </p:nvSpPr>
        <p:spPr/>
        <p:txBody>
          <a:bodyPr/>
          <a:lstStyle/>
          <a:p>
            <a:r>
              <a:rPr lang="en-US" sz="2400" u="sng" dirty="0" smtClean="0"/>
              <a:t>There </a:t>
            </a:r>
            <a:r>
              <a:rPr lang="en-US" sz="2400" u="sng" dirty="0" smtClean="0"/>
              <a:t>is a dual nature of leader </a:t>
            </a:r>
            <a:r>
              <a:rPr lang="en-US" sz="2400" u="sng" dirty="0" smtClean="0"/>
              <a:t>behaviors</a:t>
            </a:r>
            <a:r>
              <a:rPr lang="en-US" dirty="0" smtClean="0"/>
              <a:t>.</a:t>
            </a:r>
          </a:p>
          <a:p>
            <a:endParaRPr lang="en-US" sz="800" dirty="0">
              <a:solidFill>
                <a:srgbClr val="FF0000"/>
              </a:solidFill>
            </a:endParaRPr>
          </a:p>
          <a:p>
            <a:pPr lvl="1"/>
            <a:r>
              <a:rPr lang="en-US" sz="2000" dirty="0" smtClean="0">
                <a:solidFill>
                  <a:schemeClr val="tx1">
                    <a:lumMod val="65000"/>
                    <a:lumOff val="35000"/>
                  </a:schemeClr>
                </a:solidFill>
              </a:rPr>
              <a:t>Focusing </a:t>
            </a:r>
            <a:r>
              <a:rPr lang="en-US" sz="2000" dirty="0" smtClean="0">
                <a:solidFill>
                  <a:schemeClr val="tx1">
                    <a:lumMod val="65000"/>
                    <a:lumOff val="35000"/>
                  </a:schemeClr>
                </a:solidFill>
              </a:rPr>
              <a:t>on the work to be done and focusing on the employees –  </a:t>
            </a:r>
            <a:r>
              <a:rPr lang="en-US" sz="2000" dirty="0" smtClean="0">
                <a:solidFill>
                  <a:schemeClr val="tx1">
                    <a:lumMod val="65000"/>
                    <a:lumOff val="35000"/>
                  </a:schemeClr>
                </a:solidFill>
              </a:rPr>
              <a:t>  is </a:t>
            </a:r>
            <a:r>
              <a:rPr lang="en-US" sz="2000" dirty="0" smtClean="0">
                <a:solidFill>
                  <a:schemeClr val="tx1">
                    <a:lumMod val="65000"/>
                    <a:lumOff val="35000"/>
                  </a:schemeClr>
                </a:solidFill>
              </a:rPr>
              <a:t>an important characteristic of successful leadership</a:t>
            </a:r>
            <a:r>
              <a:rPr lang="en-US" sz="2000" dirty="0" smtClean="0">
                <a:solidFill>
                  <a:schemeClr val="tx1">
                    <a:lumMod val="65000"/>
                    <a:lumOff val="35000"/>
                  </a:schemeClr>
                </a:solidFill>
              </a:rPr>
              <a:t>.</a:t>
            </a:r>
          </a:p>
          <a:p>
            <a:pPr lvl="1"/>
            <a:endParaRPr lang="en-US" sz="800" dirty="0">
              <a:solidFill>
                <a:srgbClr val="FF0000"/>
              </a:solidFill>
            </a:endParaRPr>
          </a:p>
          <a:p>
            <a:pPr lvl="2"/>
            <a:r>
              <a:rPr lang="en-US" dirty="0" smtClean="0">
                <a:solidFill>
                  <a:srgbClr val="FF0000"/>
                </a:solidFill>
              </a:rPr>
              <a:t>Task and relationship oriented.</a:t>
            </a:r>
            <a:endParaRPr lang="en-US" dirty="0">
              <a:solidFill>
                <a:srgbClr val="FF0000"/>
              </a:solidFill>
            </a:endParaRPr>
          </a:p>
        </p:txBody>
      </p:sp>
      <p:pic>
        <p:nvPicPr>
          <p:cNvPr id="10242" name="Picture 2" descr="C:\Users\Michaelm\AppData\Local\Microsoft\Windows\Temporary Internet Files\Content.IE5\HWRYGRBG\focus-300x236[1].jpg"/>
          <p:cNvPicPr>
            <a:picLocks noChangeAspect="1" noChangeArrowheads="1"/>
          </p:cNvPicPr>
          <p:nvPr/>
        </p:nvPicPr>
        <p:blipFill>
          <a:blip r:embed="rId2" cstate="print"/>
          <a:srcRect/>
          <a:stretch>
            <a:fillRect/>
          </a:stretch>
        </p:blipFill>
        <p:spPr bwMode="auto">
          <a:xfrm>
            <a:off x="5159022" y="3505200"/>
            <a:ext cx="3070578" cy="2438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Fiedler Contingency Theory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a:p>
        </p:txBody>
      </p:sp>
      <p:sp>
        <p:nvSpPr>
          <p:cNvPr id="4" name="Content Placeholder 3"/>
          <p:cNvSpPr>
            <a:spLocks noGrp="1"/>
          </p:cNvSpPr>
          <p:nvPr>
            <p:ph sz="quarter" idx="1"/>
          </p:nvPr>
        </p:nvSpPr>
        <p:spPr/>
        <p:txBody>
          <a:bodyPr>
            <a:normAutofit/>
          </a:bodyPr>
          <a:lstStyle/>
          <a:p>
            <a:r>
              <a:rPr lang="en-US" sz="2400" u="sng" dirty="0" smtClean="0"/>
              <a:t>The Fiedler Contingency Theory proposes </a:t>
            </a:r>
            <a:r>
              <a:rPr lang="en-US" sz="2400" u="sng" dirty="0" smtClean="0"/>
              <a:t>that effective group performance depends on the proper match between a leader’s style and the degree to which the situation allowed the leader to control and influence.</a:t>
            </a:r>
          </a:p>
          <a:p>
            <a:endParaRPr lang="en-US" sz="800" u="sng" dirty="0" smtClean="0"/>
          </a:p>
          <a:p>
            <a:pPr lvl="1"/>
            <a:r>
              <a:rPr lang="en-US" sz="2000" dirty="0" smtClean="0"/>
              <a:t>Fiedler’s research uncovered three contingency dimensions that defined the key situational factors in leader effectiveness.</a:t>
            </a:r>
          </a:p>
          <a:p>
            <a:pPr lvl="1"/>
            <a:endParaRPr lang="en-US" sz="800" dirty="0" smtClean="0"/>
          </a:p>
          <a:p>
            <a:pPr marL="937260" lvl="2" indent="-342900">
              <a:buFont typeface="+mj-lt"/>
              <a:buAutoNum type="arabicPeriod"/>
            </a:pPr>
            <a:r>
              <a:rPr lang="en-US" sz="1800" u="sng" dirty="0" smtClean="0">
                <a:solidFill>
                  <a:srgbClr val="FF0000"/>
                </a:solidFill>
              </a:rPr>
              <a:t>Leader-Member Relations</a:t>
            </a:r>
            <a:r>
              <a:rPr lang="en-US" sz="1800" dirty="0" smtClean="0">
                <a:solidFill>
                  <a:srgbClr val="FF0000"/>
                </a:solidFill>
              </a:rPr>
              <a:t>:  the degree of confidence, trust, and respect EE’s had for their leader</a:t>
            </a:r>
            <a:r>
              <a:rPr lang="en-US" sz="1800" dirty="0">
                <a:solidFill>
                  <a:srgbClr val="FF0000"/>
                </a:solidFill>
              </a:rPr>
              <a:t>.</a:t>
            </a:r>
            <a:endParaRPr lang="en-US" sz="1800" dirty="0" smtClean="0">
              <a:solidFill>
                <a:srgbClr val="FF0000"/>
              </a:solidFill>
            </a:endParaRPr>
          </a:p>
          <a:p>
            <a:pPr marL="937260" lvl="2" indent="-342900">
              <a:buFont typeface="+mj-lt"/>
              <a:buAutoNum type="arabicPeriod"/>
            </a:pPr>
            <a:r>
              <a:rPr lang="en-US" sz="1800" u="sng" dirty="0" smtClean="0">
                <a:solidFill>
                  <a:srgbClr val="FF0000"/>
                </a:solidFill>
              </a:rPr>
              <a:t>Task Structure</a:t>
            </a:r>
            <a:r>
              <a:rPr lang="en-US" sz="1800" dirty="0" smtClean="0">
                <a:solidFill>
                  <a:srgbClr val="FF0000"/>
                </a:solidFill>
              </a:rPr>
              <a:t>:  the degree to which job assignments were formalized and structured</a:t>
            </a:r>
            <a:r>
              <a:rPr lang="en-US" sz="1800" dirty="0">
                <a:solidFill>
                  <a:srgbClr val="FF0000"/>
                </a:solidFill>
              </a:rPr>
              <a:t>.</a:t>
            </a:r>
            <a:endParaRPr lang="en-US" sz="1800" dirty="0" smtClean="0">
              <a:solidFill>
                <a:srgbClr val="FF0000"/>
              </a:solidFill>
            </a:endParaRPr>
          </a:p>
          <a:p>
            <a:pPr marL="937260" lvl="2" indent="-342900">
              <a:buFont typeface="+mj-lt"/>
              <a:buAutoNum type="arabicPeriod"/>
            </a:pPr>
            <a:r>
              <a:rPr lang="en-US" sz="1800" u="sng" dirty="0" smtClean="0">
                <a:solidFill>
                  <a:srgbClr val="FF0000"/>
                </a:solidFill>
              </a:rPr>
              <a:t>Position Power</a:t>
            </a:r>
            <a:r>
              <a:rPr lang="en-US" sz="1800" dirty="0" smtClean="0">
                <a:solidFill>
                  <a:srgbClr val="FF0000"/>
                </a:solidFill>
              </a:rPr>
              <a:t>:  the degree of influence a leader had over activities such as hiring, firing, discipline, promotions, and salary increases</a:t>
            </a:r>
            <a:r>
              <a:rPr lang="en-US" sz="1800" dirty="0">
                <a:solidFill>
                  <a:srgbClr val="FF0000"/>
                </a:solidFill>
              </a:rPr>
              <a:t>.</a:t>
            </a:r>
            <a:endParaRPr lang="en-US" sz="1800" dirty="0" smtClean="0">
              <a:solidFill>
                <a:srgbClr val="FF0000"/>
              </a:solidFill>
            </a:endParaRPr>
          </a:p>
          <a:p>
            <a:endParaRPr lang="en-US" sz="800" u="sng" dirty="0" smtClean="0"/>
          </a:p>
          <a:p>
            <a:pPr lvl="1"/>
            <a:endParaRPr lang="en-US" sz="20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5569</TotalTime>
  <Words>4402</Words>
  <Application>Microsoft Office PowerPoint</Application>
  <PresentationFormat>On-screen Show (4:3)</PresentationFormat>
  <Paragraphs>496</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Calibri</vt:lpstr>
      <vt:lpstr>Georgia</vt:lpstr>
      <vt:lpstr>Wingdings</vt:lpstr>
      <vt:lpstr>Wingdings 2</vt:lpstr>
      <vt:lpstr>Civic</vt:lpstr>
      <vt:lpstr>Fundamentals of Management Session Six </vt:lpstr>
      <vt:lpstr>Part Four: Leading</vt:lpstr>
      <vt:lpstr>Leaders and Leadership</vt:lpstr>
      <vt:lpstr>Trait Theories of Leadership</vt:lpstr>
      <vt:lpstr>Common Leadership Traits</vt:lpstr>
      <vt:lpstr>Common Leadership Traits</vt:lpstr>
      <vt:lpstr>Behavioral Theories of Leadership Iowa – Ohio – Michigan – Managerial Grid</vt:lpstr>
      <vt:lpstr>Behavioral Theories of Leadership</vt:lpstr>
      <vt:lpstr>Fiedler Contingency Theory</vt:lpstr>
      <vt:lpstr>Situational Leadership Theory (SLT)</vt:lpstr>
      <vt:lpstr>Leader-Participation Model</vt:lpstr>
      <vt:lpstr>Path-Goal Theory</vt:lpstr>
      <vt:lpstr>Path-Goal Theory</vt:lpstr>
      <vt:lpstr>Path-Goal Theory</vt:lpstr>
      <vt:lpstr>Leader-Member Exchange (LMX) Theory </vt:lpstr>
      <vt:lpstr>Leader-Member Exchange (LMX) Theory</vt:lpstr>
      <vt:lpstr>Transactional Leaders</vt:lpstr>
      <vt:lpstr>Transformational Leaders</vt:lpstr>
      <vt:lpstr>Transactional vs. Transformational Leaders</vt:lpstr>
      <vt:lpstr>Charismatic Leaders</vt:lpstr>
      <vt:lpstr>Visionary Leadership</vt:lpstr>
      <vt:lpstr>Leaders and Teams</vt:lpstr>
      <vt:lpstr>Empowerment</vt:lpstr>
      <vt:lpstr>Empowerment</vt:lpstr>
      <vt:lpstr>National Culture</vt:lpstr>
      <vt:lpstr>National Culture</vt:lpstr>
      <vt:lpstr>Virtual Leadership</vt:lpstr>
      <vt:lpstr>Virtual Leadership</vt:lpstr>
      <vt:lpstr>Emotional Intelligence</vt:lpstr>
      <vt:lpstr>Emotional Intelligence</vt:lpstr>
      <vt:lpstr>Emotional Intelligence</vt:lpstr>
      <vt:lpstr>Trust</vt:lpstr>
      <vt:lpstr>Trust</vt:lpstr>
      <vt:lpstr>Trust</vt:lpstr>
      <vt:lpstr>Part Four: Leading</vt:lpstr>
      <vt:lpstr>Communication</vt:lpstr>
      <vt:lpstr>Communication</vt:lpstr>
      <vt:lpstr>Communication Process</vt:lpstr>
      <vt:lpstr>Communication Process (7 Parts) Part One and Two</vt:lpstr>
      <vt:lpstr>Communication Process (7 Parts) Part Three</vt:lpstr>
      <vt:lpstr>Communication Process (7 Parts) Part Four</vt:lpstr>
      <vt:lpstr>Communication Process (7 Parts) Part Five and Six</vt:lpstr>
      <vt:lpstr>Communication Process (7 Parts) Part Seven</vt:lpstr>
      <vt:lpstr>Grapevine</vt:lpstr>
      <vt:lpstr>Nonverbal Communication</vt:lpstr>
      <vt:lpstr>Nonverbal Communication</vt:lpstr>
      <vt:lpstr>Communication Barriers</vt:lpstr>
      <vt:lpstr>7 Communication Barriers</vt:lpstr>
      <vt:lpstr>7 Communication Barriers</vt:lpstr>
      <vt:lpstr>7 Communication Barriers</vt:lpstr>
      <vt:lpstr>7 Communication Barriers</vt:lpstr>
      <vt:lpstr>7 Communication Barriers</vt:lpstr>
      <vt:lpstr>7 Communication Barriers</vt:lpstr>
      <vt:lpstr>7 Communication Barriers</vt:lpstr>
      <vt:lpstr>5 Components in Overcoming Communication Barriers</vt:lpstr>
      <vt:lpstr>5 Components in Overcoming Communication Barriers</vt:lpstr>
      <vt:lpstr>5 Components in Overcoming Communication Barriers</vt:lpstr>
      <vt:lpstr>5 Components in Overcoming Communication Barriers</vt:lpstr>
      <vt:lpstr>5 Components in Overcoming Communication Barriers</vt:lpstr>
      <vt:lpstr>Technology and Managerial Communication</vt:lpstr>
      <vt:lpstr>Communication Issues</vt:lpstr>
      <vt:lpstr>Legal and Security Issues</vt:lpstr>
      <vt:lpstr>Lack of Personal Interaction</vt:lpstr>
      <vt:lpstr>Knowledge Management</vt:lpstr>
      <vt:lpstr>Knowledge Management</vt:lpstr>
      <vt:lpstr>Customer Service</vt:lpstr>
      <vt:lpstr>Employee Input</vt:lpstr>
      <vt:lpstr>Ethical Communication</vt:lpstr>
      <vt:lpstr>Ethical Communication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705</cp:revision>
  <cp:lastPrinted>2022-10-26T15:41:53Z</cp:lastPrinted>
  <dcterms:created xsi:type="dcterms:W3CDTF">2015-02-01T00:37:43Z</dcterms:created>
  <dcterms:modified xsi:type="dcterms:W3CDTF">2023-01-09T18:14:24Z</dcterms:modified>
</cp:coreProperties>
</file>