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2"/>
  </p:notesMasterIdLst>
  <p:handoutMasterIdLst>
    <p:handoutMasterId r:id="rId93"/>
  </p:handoutMasterIdLst>
  <p:sldIdLst>
    <p:sldId id="484" r:id="rId2"/>
    <p:sldId id="523" r:id="rId3"/>
    <p:sldId id="525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42" r:id="rId18"/>
    <p:sldId id="541" r:id="rId19"/>
    <p:sldId id="540" r:id="rId20"/>
    <p:sldId id="543" r:id="rId21"/>
    <p:sldId id="544" r:id="rId22"/>
    <p:sldId id="548" r:id="rId23"/>
    <p:sldId id="547" r:id="rId24"/>
    <p:sldId id="546" r:id="rId25"/>
    <p:sldId id="549" r:id="rId26"/>
    <p:sldId id="550" r:id="rId27"/>
    <p:sldId id="551" r:id="rId28"/>
    <p:sldId id="552" r:id="rId29"/>
    <p:sldId id="553" r:id="rId30"/>
    <p:sldId id="554" r:id="rId31"/>
    <p:sldId id="555" r:id="rId32"/>
    <p:sldId id="557" r:id="rId33"/>
    <p:sldId id="558" r:id="rId34"/>
    <p:sldId id="559" r:id="rId35"/>
    <p:sldId id="560" r:id="rId36"/>
    <p:sldId id="561" r:id="rId37"/>
    <p:sldId id="562" r:id="rId38"/>
    <p:sldId id="564" r:id="rId39"/>
    <p:sldId id="563" r:id="rId40"/>
    <p:sldId id="565" r:id="rId41"/>
    <p:sldId id="566" r:id="rId42"/>
    <p:sldId id="567" r:id="rId43"/>
    <p:sldId id="568" r:id="rId44"/>
    <p:sldId id="569" r:id="rId45"/>
    <p:sldId id="570" r:id="rId46"/>
    <p:sldId id="571" r:id="rId47"/>
    <p:sldId id="572" r:id="rId48"/>
    <p:sldId id="573" r:id="rId49"/>
    <p:sldId id="574" r:id="rId50"/>
    <p:sldId id="575" r:id="rId51"/>
    <p:sldId id="576" r:id="rId52"/>
    <p:sldId id="577" r:id="rId53"/>
    <p:sldId id="578" r:id="rId54"/>
    <p:sldId id="579" r:id="rId55"/>
    <p:sldId id="580" r:id="rId56"/>
    <p:sldId id="581" r:id="rId57"/>
    <p:sldId id="582" r:id="rId58"/>
    <p:sldId id="583" r:id="rId59"/>
    <p:sldId id="584" r:id="rId60"/>
    <p:sldId id="585" r:id="rId61"/>
    <p:sldId id="591" r:id="rId62"/>
    <p:sldId id="590" r:id="rId63"/>
    <p:sldId id="589" r:id="rId64"/>
    <p:sldId id="588" r:id="rId65"/>
    <p:sldId id="587" r:id="rId66"/>
    <p:sldId id="586" r:id="rId67"/>
    <p:sldId id="592" r:id="rId68"/>
    <p:sldId id="593" r:id="rId69"/>
    <p:sldId id="594" r:id="rId70"/>
    <p:sldId id="595" r:id="rId71"/>
    <p:sldId id="596" r:id="rId72"/>
    <p:sldId id="597" r:id="rId73"/>
    <p:sldId id="600" r:id="rId74"/>
    <p:sldId id="602" r:id="rId75"/>
    <p:sldId id="603" r:id="rId76"/>
    <p:sldId id="604" r:id="rId77"/>
    <p:sldId id="605" r:id="rId78"/>
    <p:sldId id="606" r:id="rId79"/>
    <p:sldId id="607" r:id="rId80"/>
    <p:sldId id="608" r:id="rId81"/>
    <p:sldId id="609" r:id="rId82"/>
    <p:sldId id="610" r:id="rId83"/>
    <p:sldId id="611" r:id="rId84"/>
    <p:sldId id="612" r:id="rId85"/>
    <p:sldId id="613" r:id="rId86"/>
    <p:sldId id="614" r:id="rId87"/>
    <p:sldId id="615" r:id="rId88"/>
    <p:sldId id="616" r:id="rId89"/>
    <p:sldId id="617" r:id="rId90"/>
    <p:sldId id="326" r:id="rId9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4660"/>
  </p:normalViewPr>
  <p:slideViewPr>
    <p:cSldViewPr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B20394-5536-4B06-A0FA-B32977A1226A}" type="datetimeFigureOut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EC0907-54BC-4B07-81F5-3E82B875F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11C80F-D7C2-42BE-9E62-4C02C00DE13B}" type="datetimeFigureOut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8745F-521D-45B3-BE16-23EE10B3DE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D84-2F0F-4CFC-9469-E00716EE8572}" type="datetime1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F4B6-1BF4-442E-A1DA-BFE8CF01468B}" type="datetime1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BB68-AECF-4095-9CC1-5997E15B6900}" type="datetime1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A67-C818-4C97-9DF7-FAFFD95E5486}" type="datetime1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6AC9-11FD-4D20-B481-194CA13E0A13}" type="datetime1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6062AFF-EFF8-4000-9F66-5BFA0D03A9DC}" type="datetime1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945C-836F-4A48-A6ED-93551CCB710A}" type="datetime1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701-167F-450D-BF97-887B070C6432}" type="datetime1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053F-30D5-4F9B-AEA0-2092D94CEAE3}" type="datetime1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9ADB-2168-4E7D-8FFC-997AC304416D}" type="datetime1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E110C59-F9FE-4F5D-9E93-84216AF3D8B9}" type="datetime1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2AA4B97-E495-4357-89D2-9B5EA5D2C61F}" type="datetime1">
              <a:rPr lang="en-US" smtClean="0"/>
              <a:pPr/>
              <a:t>4/30/2026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Entrepreneurship</a:t>
            </a:r>
            <a:br>
              <a:rPr lang="en-US" dirty="0" smtClean="0"/>
            </a:br>
            <a:r>
              <a:rPr lang="en-US" sz="2000" dirty="0" smtClean="0"/>
              <a:t>CLASS Presentation </a:t>
            </a:r>
            <a:r>
              <a:rPr lang="en-US" sz="2000" smtClean="0"/>
              <a:t>SUMM Consolidate. </a:t>
            </a:r>
            <a:r>
              <a:rPr lang="en-US" sz="2000" dirty="0" smtClean="0"/>
              <a:t>Session 1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Entrepreneurship</a:t>
            </a:r>
          </a:p>
          <a:p>
            <a:pPr lvl="1"/>
            <a:r>
              <a:rPr lang="en-US" u="sng" dirty="0" smtClean="0"/>
              <a:t>Theory, Process, Practice -12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Edition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/>
              <a:t>Donald F. Kuratko, Cengage Learning, Boston, MA 2024</a:t>
            </a:r>
          </a:p>
          <a:p>
            <a:pPr lvl="3"/>
            <a:r>
              <a:rPr lang="en-US" dirty="0" smtClean="0"/>
              <a:t>ISBN: 978-0-357-89950-2</a:t>
            </a:r>
          </a:p>
          <a:p>
            <a:pPr lvl="1"/>
            <a:endParaRPr lang="en-US" dirty="0"/>
          </a:p>
        </p:txBody>
      </p:sp>
      <p:pic>
        <p:nvPicPr>
          <p:cNvPr id="6" name="Picture 5" descr="Connecticut Center for Entrepreneurship and Innov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88" y="3733800"/>
            <a:ext cx="6477000" cy="2308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96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Models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Integrative Model</a:t>
            </a:r>
          </a:p>
          <a:p>
            <a:endParaRPr lang="en-US" sz="800" dirty="0" smtClean="0"/>
          </a:p>
          <a:p>
            <a:pPr lvl="1"/>
            <a:r>
              <a:rPr lang="en-US" u="sng" dirty="0" smtClean="0"/>
              <a:t>Inputs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Opportunity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Individual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Resources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Organization</a:t>
            </a:r>
          </a:p>
          <a:p>
            <a:pPr lvl="1"/>
            <a:r>
              <a:rPr lang="en-US" u="sng" dirty="0" smtClean="0"/>
              <a:t>Outputs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Venture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Innovation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Jobs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Economic Growth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Entrepreneurial Process - Entrepreneurship | Management Not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67696"/>
            <a:ext cx="2812415" cy="4859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19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Models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Dynamic Model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Businesses Constantly Adapt to Their Environment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Flexibility = Competitive Advantage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How to Pronounce Adap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88" y="3805089"/>
            <a:ext cx="4474464" cy="2353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50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Entrepreneurial Revolution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Massive Global Growth in Startups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Job Creation – Innovation – Economic Expansion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Entrepreneurship is now a dominant global force.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Global Entrepreneurship Concept Illustrating International Business and  Innovation with World Map Background Stock Illustration - Illustration of  future, leadership: 4157085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1" y="4114800"/>
            <a:ext cx="4093899" cy="217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ome | Global Growt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264151" cy="2175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80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Trends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The Latest Trends in Entrepreneurship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Venture Capital and Crowdfunding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Corporate Entrepreneurship (Innovation Inside Companies)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Social Entrepreneurship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Global Entrepreneurship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Growth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Rise of Women and Minority Entrepreneurs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Expansion of Entrepreneurship Education</a:t>
            </a:r>
          </a:p>
        </p:txBody>
      </p:sp>
      <p:pic>
        <p:nvPicPr>
          <p:cNvPr id="5" name="Picture 4" descr="2012 Year In Review: Best Of 2012, TRENDS | www.mnftiu.c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202305" cy="2192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51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Entrepreneurship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The Future of Entrepreneurship focuses on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Developing the Entrepreneurial Mindset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Learning Through Experience (Not Just Theory)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Cross-Disciplinary Education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Innovation Across All Sectors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 descr="In the Future, Everyone Will Become an Entrepreneur - WilliamShaker.com - A  Personal Development Blog For Smart Peop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5373624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858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</a:t>
            </a:r>
            <a:br>
              <a:rPr lang="en-US" dirty="0" smtClean="0"/>
            </a:br>
            <a:r>
              <a:rPr lang="en-US" sz="2000" dirty="0" smtClean="0"/>
              <a:t>What This Really Means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Entrepreneurship = Leadership of Self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This curriculum teaches that entrepreneurship is a personal transformation and a shift from security to opportunity,       fear to action, and comfort to growth.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It’s about becoming the CEO of your own life.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elf Leadership PowerPoint and Google Slides Template - PPT Slid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1"/>
            <a:ext cx="5083629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elf-leadership as a pre-requisite for success | by Sobanan | Medi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962401"/>
            <a:ext cx="2579043" cy="2324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08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</a:t>
            </a:r>
            <a:br>
              <a:rPr lang="en-US" dirty="0" smtClean="0"/>
            </a:br>
            <a:r>
              <a:rPr lang="en-US" sz="2000" dirty="0" smtClean="0"/>
              <a:t>What This Really Means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Mindset -&gt; Resources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Success is less about Money and Ideas and more about Execution, Adaptability, and Persistence.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How you Think determines what you Build.</a:t>
            </a:r>
          </a:p>
        </p:txBody>
      </p:sp>
      <p:pic>
        <p:nvPicPr>
          <p:cNvPr id="5" name="Picture 4" descr="What Do You Think Stock Illustrations – 300 What Do You Think Stock  Illustrations, Vectors &amp; Clipart - Dreamstim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3834819"/>
            <a:ext cx="4111752" cy="2230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456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</a:t>
            </a:r>
            <a:br>
              <a:rPr lang="en-US" dirty="0" smtClean="0"/>
            </a:br>
            <a:r>
              <a:rPr lang="en-US" sz="2000" dirty="0" smtClean="0"/>
              <a:t>What This Really Means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Risk is Reframed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Employees avoid Risk and Entrepreneurs Manage and Leverage Risk.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Risk becomes a Tool and Not a Threat.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The Art of Risk – Take the Risk or Stay the Same | Motivational Video 🔥 |  Graded Reader ✅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4980432" cy="2734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168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</a:t>
            </a:r>
            <a:br>
              <a:rPr lang="en-US" dirty="0" smtClean="0"/>
            </a:br>
            <a:r>
              <a:rPr lang="en-US" sz="2000" dirty="0" smtClean="0"/>
              <a:t>What This Really Means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Failure is Part of the Process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Failure is Feedback.  Each attempt opens New Opportunities (Corridor Principle)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Growth Mindset is Essential.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Drew Barontini | Failure is Feedbac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949952" cy="2658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703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</a:t>
            </a:r>
            <a:br>
              <a:rPr lang="en-US" dirty="0" smtClean="0"/>
            </a:br>
            <a:r>
              <a:rPr lang="en-US" sz="2000" dirty="0" smtClean="0"/>
              <a:t>What This Really Means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Opportunity is Everywhere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Entrepreneurs see Order in Chaos and turn Problems into Solutions.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world is full of Hidden Opportunities.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Inspirational motivational quote. Opportunities are everywhere, it's up to  you to seize them. Stock Photo | Adobe 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4949952" cy="270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04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Executive Summary</a:t>
            </a:r>
            <a:br>
              <a:rPr lang="en-US" dirty="0" smtClean="0"/>
            </a:br>
            <a:r>
              <a:rPr lang="en-US" sz="2000" dirty="0" smtClean="0"/>
              <a:t>Chapter One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Entrepreneurship is not just starting a business – it is a discipline, mindset, and process centered on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Recognizing Opportunities</a:t>
            </a:r>
          </a:p>
          <a:p>
            <a:pPr lvl="1"/>
            <a:r>
              <a:rPr lang="en-US" sz="2000" dirty="0" smtClean="0"/>
              <a:t>Creating Value Through Innovation</a:t>
            </a:r>
          </a:p>
          <a:p>
            <a:pPr lvl="1"/>
            <a:r>
              <a:rPr lang="en-US" sz="2000" dirty="0" smtClean="0"/>
              <a:t>Taking Calculated Risks</a:t>
            </a:r>
          </a:p>
          <a:p>
            <a:pPr lvl="1"/>
            <a:r>
              <a:rPr lang="en-US" sz="2000" dirty="0" smtClean="0"/>
              <a:t>Mobilizing Resources to Build Something New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It is a driving force of economic growth, innovation, and societal change.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4" descr="What is Entrepreneurship? Definition and How To Get Started (2025) - Shopif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1999"/>
            <a:ext cx="5410200" cy="2318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542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000" dirty="0" smtClean="0"/>
              <a:t>(How to Use This in Real Life)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Personal Life (CEO of You</a:t>
            </a:r>
            <a:r>
              <a:rPr lang="en-US" dirty="0" smtClean="0"/>
              <a:t>)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Apply the Mindset by: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Taking Ownership of Your Future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Setting Personal “Venture Goals”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Embracing Discomfort and Growth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Start a Side Hustle – Write a Book – Build a Personal Brand</a:t>
            </a:r>
          </a:p>
        </p:txBody>
      </p:sp>
      <p:pic>
        <p:nvPicPr>
          <p:cNvPr id="5" name="Picture 4" descr="APPLY yourself - Agri-Injec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88" y="4953000"/>
            <a:ext cx="4081272" cy="983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686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000" dirty="0" smtClean="0"/>
              <a:t>(How to Use This in Real Life)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Career and Workplace (Intrapreneurship</a:t>
            </a:r>
            <a:r>
              <a:rPr lang="en-US" dirty="0" smtClean="0"/>
              <a:t>)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You Don’t Need to Own a Business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Innovate Within Your Organization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Solve problems Proactively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Think Like an Owner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Become Indispensable by creating value, not just doing tasks.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Intrapreneurship: Definition, Duties, and Responsibiliti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41910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628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000" dirty="0" smtClean="0"/>
              <a:t>(How to Use This in Real Life)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Business Creation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Use the Process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Identify a Real Problem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Validate the Idea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Build a Simple Solution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Scale Gradually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Focus on Customers, Value, and Sustainability.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Picture 6" descr="Creation Business Consultants | Duba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2057401" cy="2438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304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000" dirty="0" smtClean="0"/>
              <a:t>(How to Use This in Real Life)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Leadership Development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Entrepreneurial Leadership Means: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Vision Casting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Risk-Taking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Empowering Others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Driving Change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Lead like a Builder, not just a Manager.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532,190 Leadership Development Royalty-Free Images, Stock Photos &amp; Pictures  | Shutter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3765586" cy="160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383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000" dirty="0" smtClean="0"/>
              <a:t>(How to Use This in Real Life)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Education and Mentorship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For Those You Lead: </a:t>
            </a:r>
          </a:p>
          <a:p>
            <a:pPr lvl="1"/>
            <a:endParaRPr lang="en-US" sz="800" dirty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Teach Thinking, Not Just Content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Encourage Creativity, Problem-Solving, and Initiative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Build Mindset and Skills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 descr="Education symbol Vector Images &amp; Graphics for Commercial Use | VectorStoc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11" y="4803334"/>
            <a:ext cx="2770632" cy="151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Free Mentorship Program Presentation Templat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052" y="4036423"/>
            <a:ext cx="4419600" cy="2277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572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Insight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Entrepreneurship is the disciplined pursuit of opportunity through innovation, risk management, and value creation – driven by a transformational mindset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C:\Users\Michaelm\AppData\Local\Temp\{1BC7AD98-90EA-4044-A874-3D5264AA07FA}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25" y="3813048"/>
            <a:ext cx="7023925" cy="1741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709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Takeaway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Entrepreneurship is not reserved for a few – it is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A Learnable Discipline</a:t>
            </a:r>
          </a:p>
          <a:p>
            <a:pPr lvl="1"/>
            <a:r>
              <a:rPr lang="en-US" dirty="0" smtClean="0"/>
              <a:t>A Way of Thinking</a:t>
            </a:r>
          </a:p>
          <a:p>
            <a:pPr lvl="1"/>
            <a:r>
              <a:rPr lang="en-US" dirty="0" smtClean="0"/>
              <a:t>A Path to Impact and Leadership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real goal of entrepreneurship is not just to build a business, rather to build a person capable of creating value anywhere.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tream The Takeaway | Listen to Final Four Takeaway Smackdown playlist  online for free on SoundClou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626360" cy="2054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60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Entrepreneurial Mindset</a:t>
            </a:r>
            <a:br>
              <a:rPr lang="en-US" dirty="0" smtClean="0"/>
            </a:br>
            <a:r>
              <a:rPr lang="en-US" sz="2000" dirty="0" smtClean="0"/>
              <a:t>Chapter Two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An entrepreneurial mindset is the ability to identify opportunities, adapt to uncertainty, take calculated risks, and persist through challenges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It combines:</a:t>
            </a:r>
          </a:p>
          <a:p>
            <a:pPr lvl="1"/>
            <a:endParaRPr lang="en-US" sz="800" dirty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Passion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Resilience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Adaptability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Vision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Learning Orientation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Ethical Awareness</a:t>
            </a:r>
          </a:p>
        </p:txBody>
      </p:sp>
      <p:pic>
        <p:nvPicPr>
          <p:cNvPr id="5" name="Picture 4" descr="Qualities of Entrepreneurs PowerPoint and Google Slides Template - PPT  Slid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86" y="3352800"/>
            <a:ext cx="5181600" cy="2884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040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Entrepreneurial Mindset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Entrepreneurship is not defined by one personality trait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It results from thinking patterns, behaviors, experiences, and motivation working together.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Entrepreneurship is learned and shaped through experience,      not just inherited traits.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Entrepreneur, Among Other Things - YouTub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2938272" cy="2754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231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Entrepreneurial Cognition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Entrepreneurial cognition refers to how entrepreneurs think when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Identifying Opportunities</a:t>
            </a:r>
          </a:p>
          <a:p>
            <a:pPr lvl="1"/>
            <a:r>
              <a:rPr lang="en-US" sz="2000" dirty="0" smtClean="0"/>
              <a:t>Evaluating Ideas</a:t>
            </a:r>
          </a:p>
          <a:p>
            <a:pPr lvl="1"/>
            <a:r>
              <a:rPr lang="en-US" sz="2000" dirty="0" smtClean="0"/>
              <a:t>Making Decisions</a:t>
            </a:r>
          </a:p>
          <a:p>
            <a:pPr lvl="1"/>
            <a:r>
              <a:rPr lang="en-US" sz="2000" dirty="0" smtClean="0"/>
              <a:t>Solving Problems</a:t>
            </a:r>
          </a:p>
          <a:p>
            <a:pPr lvl="1"/>
            <a:r>
              <a:rPr lang="en-US" sz="2000" dirty="0" smtClean="0"/>
              <a:t>Building Ventures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Entrepreneurs use mental models to connect unrelated information and create innovative solutions.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The Entrepreneurial Mindset – Introduction to Entrepreneurshi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07193"/>
            <a:ext cx="4285488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66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Entrepreneurship is a Mindset</a:t>
            </a:r>
            <a:br>
              <a:rPr lang="en-US" dirty="0" smtClean="0"/>
            </a:br>
            <a:r>
              <a:rPr lang="en-US" sz="2000" dirty="0" smtClean="0"/>
              <a:t>Not Just a Business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Entrepreneurship involves thinking, acting, and feeling differently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It is built on: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Opportunity Recognition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Risk Tolerance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Resilience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Innovation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What is an Entrepreneurial Mindset? [+9 Characteristics of Entrepreneurs]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4953000" cy="2436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254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Entrepreneurial Cognition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An entrepreneur must train themselves to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Spot Inefficiencies</a:t>
            </a:r>
          </a:p>
          <a:p>
            <a:pPr lvl="1"/>
            <a:r>
              <a:rPr lang="en-US" sz="2000" dirty="0" smtClean="0"/>
              <a:t>Connect Trends</a:t>
            </a:r>
          </a:p>
          <a:p>
            <a:pPr lvl="1"/>
            <a:r>
              <a:rPr lang="en-US" sz="2000" dirty="0" smtClean="0"/>
              <a:t>Question Assumptions</a:t>
            </a:r>
          </a:p>
          <a:p>
            <a:pPr lvl="1"/>
            <a:r>
              <a:rPr lang="en-US" sz="2000" dirty="0" smtClean="0"/>
              <a:t>Test Ideas Quickly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Example: A student noticing long campus coffee lines creates a mobile app to preorder.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Entrepreneurial Mindset: Overcoming Fear, Doubt, and Failu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2968752" cy="2094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427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Metacognition </a:t>
            </a:r>
            <a:br>
              <a:rPr lang="en-US" dirty="0" smtClean="0"/>
            </a:br>
            <a:r>
              <a:rPr lang="en-US" sz="2000" dirty="0" smtClean="0"/>
              <a:t>(Thinking About Thinking)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Metacognition is the ability to adjust how you think depending on the situation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Entrepreneurs constantly ask: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What information do I need?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What strategy should I use?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What assumptions am I making?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Should I pivot?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Metacognition and Reading Comprehension | Landmark Outreac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3090672" cy="414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553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Metacognition </a:t>
            </a:r>
            <a:br>
              <a:rPr lang="en-US" dirty="0" smtClean="0"/>
            </a:br>
            <a:r>
              <a:rPr lang="en-US" sz="2000" dirty="0" smtClean="0"/>
              <a:t>(Thinking About Thinking)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 must practice reflection, scenario planning, strategy adjustment, and learning from mistakes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Before pitching investors, an entrepreneur reframes the business idea to emphasize scalability instead of product features.</a:t>
            </a: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5" name="Picture 4" descr="The Meta Method - The Elephant Grou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4876800" cy="2916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089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Successful Entrepreneurs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u="sng" dirty="0" smtClean="0"/>
              <a:t>Research identifies common traits among successful entrepreneurs</a:t>
            </a:r>
            <a:r>
              <a:rPr lang="en-US" sz="2600" dirty="0"/>
              <a:t>.</a:t>
            </a:r>
            <a:endParaRPr lang="en-US" sz="2600" dirty="0" smtClean="0"/>
          </a:p>
          <a:p>
            <a:endParaRPr lang="en-US" sz="900" dirty="0" smtClean="0"/>
          </a:p>
          <a:p>
            <a:pPr lvl="1"/>
            <a:r>
              <a:rPr lang="en-US" sz="2400" dirty="0" smtClean="0"/>
              <a:t>Core Traits Include:</a:t>
            </a:r>
          </a:p>
          <a:p>
            <a:pPr lvl="1"/>
            <a:endParaRPr lang="en-US" sz="900" dirty="0" smtClean="0"/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Determination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Persistence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Initiative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Independence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Creativity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Leadership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Optimism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Confidence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Integrity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" name="Picture 4" descr="10 Characteristics of Successful Entrepreneurs | HBS Onl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82" y="2133600"/>
            <a:ext cx="4035117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894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Successful Entrepreneurs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u="sng" dirty="0"/>
              <a:t>Research identifies common traits among successful </a:t>
            </a:r>
            <a:r>
              <a:rPr lang="en-US" sz="2600" u="sng" dirty="0" smtClean="0"/>
              <a:t>entrepreneurs (cont.).</a:t>
            </a:r>
          </a:p>
          <a:p>
            <a:endParaRPr lang="en-US" sz="900" u="sng" dirty="0" smtClean="0"/>
          </a:p>
          <a:p>
            <a:pPr lvl="1"/>
            <a:r>
              <a:rPr lang="en-US" dirty="0" smtClean="0"/>
              <a:t>High-Impact Mindset Traits</a:t>
            </a:r>
          </a:p>
          <a:p>
            <a:pPr lvl="1"/>
            <a:r>
              <a:rPr lang="en-US" dirty="0" smtClean="0"/>
              <a:t>Opportunity Orientation</a:t>
            </a:r>
          </a:p>
          <a:p>
            <a:pPr lvl="2"/>
            <a:r>
              <a:rPr lang="en-US" sz="1900" dirty="0" smtClean="0">
                <a:solidFill>
                  <a:srgbClr val="FF0000"/>
                </a:solidFill>
              </a:rPr>
              <a:t>Focus on Possibilities, Not Limitations</a:t>
            </a:r>
          </a:p>
          <a:p>
            <a:pPr lvl="1"/>
            <a:r>
              <a:rPr lang="en-US" dirty="0" smtClean="0"/>
              <a:t>Internal Locus of Control</a:t>
            </a:r>
          </a:p>
          <a:p>
            <a:pPr lvl="2"/>
            <a:r>
              <a:rPr lang="en-US" sz="1900" dirty="0" smtClean="0">
                <a:solidFill>
                  <a:srgbClr val="FF0000"/>
                </a:solidFill>
              </a:rPr>
              <a:t>Belief the Outcomes Depend on Your Actions</a:t>
            </a:r>
          </a:p>
          <a:p>
            <a:pPr lvl="1"/>
            <a:r>
              <a:rPr lang="en-US" dirty="0" smtClean="0"/>
              <a:t>Tolerance for Ambiguity</a:t>
            </a:r>
          </a:p>
          <a:p>
            <a:pPr lvl="2"/>
            <a:r>
              <a:rPr lang="en-US" sz="1900" dirty="0" smtClean="0">
                <a:solidFill>
                  <a:srgbClr val="FF0000"/>
                </a:solidFill>
              </a:rPr>
              <a:t>Comfort with Uncertainty</a:t>
            </a:r>
          </a:p>
          <a:p>
            <a:pPr lvl="1"/>
            <a:r>
              <a:rPr lang="en-US" dirty="0" smtClean="0"/>
              <a:t>Calculated Risk-Taking</a:t>
            </a:r>
          </a:p>
          <a:p>
            <a:pPr lvl="2"/>
            <a:r>
              <a:rPr lang="en-US" sz="1900" dirty="0" smtClean="0">
                <a:solidFill>
                  <a:srgbClr val="FF0000"/>
                </a:solidFill>
              </a:rPr>
              <a:t>Smart – Not Reckless - Decisions</a:t>
            </a:r>
          </a:p>
          <a:p>
            <a:pPr lvl="1"/>
            <a:r>
              <a:rPr lang="en-US" dirty="0" smtClean="0"/>
              <a:t>Vision</a:t>
            </a:r>
          </a:p>
          <a:p>
            <a:pPr lvl="2"/>
            <a:r>
              <a:rPr lang="en-US" sz="1900" dirty="0" smtClean="0">
                <a:solidFill>
                  <a:srgbClr val="FF0000"/>
                </a:solidFill>
              </a:rPr>
              <a:t>Seeing What Others Don’t Yet See</a:t>
            </a:r>
            <a:endParaRPr lang="en-US" sz="1900" dirty="0">
              <a:solidFill>
                <a:srgbClr val="FF0000"/>
              </a:solidFill>
            </a:endParaRPr>
          </a:p>
        </p:txBody>
      </p:sp>
      <p:pic>
        <p:nvPicPr>
          <p:cNvPr id="5" name="Picture 4" descr="8 Personal Qualities of an Entrepreneur // // ESTEEM // University of Notre  Dam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3505200"/>
            <a:ext cx="2983992" cy="2817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035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Successful Entrepreneurs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Entrepreneurs must develop these characteristics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Side Projects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Leadership Roles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Experimentation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Feedback Loops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Entrepreneurial Skills: Essential Abilities That Define Real  Entrepreneurship Succes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879850" cy="3796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519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Hustle and Coachability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Entrepreneurial Hustle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Hustle means acting quickly and creatively under uncertainty.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Examples include finding customers without marketing budgets, pitching before product completion, and testing ideas rapidly.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Amazon.com: Buzz Unplugged Hustle Definition: Positive Quotes;  Inspirational, Motivational &amp; Affirmation Wall Art Decor Poster for Office,  Classroom, Livingroom &amp; Bedroom - Unframed Posters 8x10 : Home &amp; Kitch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2224169" cy="283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What Is Coachability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4528022" cy="2837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621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Hustle and Coachability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Research shows Entrepreneurial Hustle improves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Leadership Perception</a:t>
            </a:r>
          </a:p>
          <a:p>
            <a:pPr lvl="1"/>
            <a:r>
              <a:rPr lang="en-US" dirty="0" smtClean="0"/>
              <a:t>Legitimacy</a:t>
            </a:r>
          </a:p>
          <a:p>
            <a:pPr lvl="1"/>
            <a:r>
              <a:rPr lang="en-US" dirty="0" smtClean="0"/>
              <a:t>Stakeholder Trust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Instead of waiting for perfect conditions, take small strategic actions immediately.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Michaelm\AppData\Local\Temp\{3B460736-1EB2-4042-90E9-81772C0D3A5E}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70" y="4295775"/>
            <a:ext cx="3814635" cy="20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📝 Note to aspiring artists and music producers. | Keith Clizar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037" y="4280535"/>
            <a:ext cx="1905635" cy="2033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680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Hustle and Coachability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Coachability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Coachability is the ability to: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Seek Feedback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Accept Criticism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Adapt Behavior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Apply Mentorship Advice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Comment REWIRE and I’ll send you the mindset system players use to build  focus, discipline, and coachability that gets them noticed by scouts.⁠, ⁠,  Being coachable is more important than being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89319"/>
            <a:ext cx="2785873" cy="406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887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Hustle and Coachability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Highly Coachable Founders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Innovate Faster</a:t>
            </a:r>
          </a:p>
          <a:p>
            <a:pPr lvl="1"/>
            <a:r>
              <a:rPr lang="en-US" dirty="0" smtClean="0"/>
              <a:t>Improve Faster</a:t>
            </a:r>
          </a:p>
          <a:p>
            <a:pPr lvl="1"/>
            <a:r>
              <a:rPr lang="en-US" dirty="0" smtClean="0"/>
              <a:t>Succeed More Often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Ask mentors: “What am I missing?”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Michaelm\AppData\Local\Temp\{92689C46-335B-4096-9577-BA627C2C30EC}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743200"/>
            <a:ext cx="3471672" cy="3519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33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Entrepreneurship is a Mindset</a:t>
            </a:r>
            <a:br>
              <a:rPr lang="en-US" dirty="0" smtClean="0"/>
            </a:br>
            <a:r>
              <a:rPr lang="en-US" sz="2000" dirty="0" smtClean="0"/>
              <a:t>Not Just a Business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Entrepreneurship includes three dime</a:t>
            </a:r>
            <a:r>
              <a:rPr lang="en-US" dirty="0" smtClean="0"/>
              <a:t>nsions:</a:t>
            </a:r>
          </a:p>
          <a:p>
            <a:endParaRPr lang="en-US" sz="800" dirty="0" smtClean="0"/>
          </a:p>
          <a:p>
            <a:pPr lvl="1"/>
            <a:r>
              <a:rPr lang="en-US" sz="2000" u="sng" dirty="0" smtClean="0"/>
              <a:t>Cognitive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How You Think</a:t>
            </a:r>
          </a:p>
          <a:p>
            <a:pPr lvl="1"/>
            <a:r>
              <a:rPr lang="en-US" sz="2000" u="sng" dirty="0" smtClean="0"/>
              <a:t>Behavioral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How You Act</a:t>
            </a:r>
          </a:p>
          <a:p>
            <a:pPr lvl="1"/>
            <a:r>
              <a:rPr lang="en-US" sz="2000" u="sng" dirty="0" smtClean="0"/>
              <a:t>Emotional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How You Respond to Uncertainty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Entrepreneur Mindset - APK Download for Android | Aptoi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4568952" cy="1861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811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Entrepreneurs Deal with Failure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Failure is normal in entrepreneurship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Successful entrepreneurs: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Treat Failure as Information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Process Emotional Grief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Reflect on Causes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Adjust Strategy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Top 10 Series: Part 6 | Failure Leads to Success - House of Brazi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883152" cy="37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107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Entrepreneurs Deal with Failure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Recovery from failure happens through two steps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u="sng" dirty="0" smtClean="0"/>
              <a:t>Loss Orientation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Understand What Failed</a:t>
            </a:r>
          </a:p>
          <a:p>
            <a:pPr lvl="1"/>
            <a:r>
              <a:rPr lang="en-US" u="sng" dirty="0" smtClean="0"/>
              <a:t>Restoration Orientation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Move Forward with New Goals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Embracing Failure: Unlocking Growth Through Learning From Mistak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4724400" cy="2503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086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Entrepreneurs Deal with Failure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After failure, entrepreneurs should ask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worked?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didn’t?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assumptions were wrong?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should I change next time?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Fail First Attempt In Learning - Free Classroom Poster - SKOOL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2971800" cy="407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sk Images – Browse 2,010,050 Stock Photos, Vectors, and Video | Adobe Stoc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86" y="3945174"/>
            <a:ext cx="3772780" cy="2151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29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Entrepreneurial Experience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Entrepreneurs are not born finished, they emerge through action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Three things develop together:</a:t>
            </a:r>
          </a:p>
          <a:p>
            <a:pPr lvl="1"/>
            <a:endParaRPr lang="en-US" sz="800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Opportunity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Venture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Entrepreneur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EMERGE | ProtoAtlant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5300472" cy="288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890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Entrepreneurial Experience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Entrepreneurs should start before they feel ready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Growth happens during execution.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 student starting a clothing brand becomes marketer, leader, negotiator, and strategist during the process.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New Home - EarlystART 2025 - EarlystART School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52" y="4191000"/>
            <a:ext cx="5494020" cy="1794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430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Dark Side of Entrepreneurship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Entrepreneurial strengths can become weaknesses if unchecked</a:t>
            </a:r>
            <a:r>
              <a:rPr lang="en-US" dirty="0" smtClean="0"/>
              <a:t>.  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Risks can be mitigated through: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Developing Partnerships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Testing Ideas Early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Keeping a Savings Buffer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Maintaining Support Systems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When our Strength becomes our Weakness - Kaylene Yod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581400"/>
            <a:ext cx="4117413" cy="2707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810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Dark Side of Entrepreneurship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Types of Risk Entrepreneurs Face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u="sng" dirty="0" smtClean="0"/>
              <a:t>Financial Risk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Loss of Savings or Assets</a:t>
            </a:r>
          </a:p>
          <a:p>
            <a:pPr lvl="1"/>
            <a:r>
              <a:rPr lang="en-US" sz="2000" u="sng" dirty="0" smtClean="0"/>
              <a:t>Career Risk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Leaving Stable Employment</a:t>
            </a:r>
          </a:p>
          <a:p>
            <a:pPr lvl="1"/>
            <a:r>
              <a:rPr lang="en-US" sz="2000" u="sng" dirty="0" smtClean="0"/>
              <a:t>Family and Social Risk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Reduced Personal Time</a:t>
            </a:r>
          </a:p>
          <a:p>
            <a:pPr lvl="1"/>
            <a:r>
              <a:rPr lang="en-US" sz="2000" u="sng" dirty="0" smtClean="0"/>
              <a:t>Psychological (Psychic) Risk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Stress, Anxiety, Identity Loss After Failure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hapter 5: Fears and Barriers to Entrepreneurship – Innovative Business  Mindse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3098074" cy="294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681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Entrepreneurial Stress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Common causes of entrepreneurial stress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Isolation</a:t>
            </a:r>
          </a:p>
          <a:p>
            <a:pPr lvl="1"/>
            <a:r>
              <a:rPr lang="en-US" sz="2000" dirty="0" smtClean="0"/>
              <a:t>Workload Overload</a:t>
            </a:r>
          </a:p>
          <a:p>
            <a:pPr lvl="1"/>
            <a:r>
              <a:rPr lang="en-US" sz="2000" dirty="0" smtClean="0"/>
              <a:t>Responsibility Pressure</a:t>
            </a:r>
          </a:p>
          <a:p>
            <a:pPr lvl="1"/>
            <a:r>
              <a:rPr lang="en-US" sz="2000" dirty="0" smtClean="0"/>
              <a:t>People Management Challenges</a:t>
            </a:r>
          </a:p>
          <a:p>
            <a:pPr lvl="1"/>
            <a:r>
              <a:rPr lang="en-US" sz="2000" dirty="0" smtClean="0"/>
              <a:t>High Achievement Expectations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Symptoms include insomnia, headaches, burnout, and anxiety.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Michaelm\AppData\Local\Temp\{4AC6D9F5-9106-40B4-B037-B92BA054699D}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88" y="4572001"/>
            <a:ext cx="4325112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504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Entrepreneurial Stress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Ways to manage stress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Networking with Other Founders</a:t>
            </a:r>
          </a:p>
          <a:p>
            <a:pPr lvl="1"/>
            <a:r>
              <a:rPr lang="en-US" sz="2000" dirty="0" smtClean="0"/>
              <a:t>Taking Breaks</a:t>
            </a:r>
          </a:p>
          <a:p>
            <a:pPr lvl="1"/>
            <a:r>
              <a:rPr lang="en-US" sz="2000" dirty="0" smtClean="0"/>
              <a:t>Delegating Tasks</a:t>
            </a:r>
          </a:p>
          <a:p>
            <a:pPr lvl="1"/>
            <a:r>
              <a:rPr lang="en-US" sz="2000" dirty="0" smtClean="0"/>
              <a:t>Exercising</a:t>
            </a:r>
          </a:p>
          <a:p>
            <a:pPr lvl="1"/>
            <a:r>
              <a:rPr lang="en-US" sz="2000" dirty="0" smtClean="0"/>
              <a:t>Maintaining Hobbies</a:t>
            </a:r>
          </a:p>
          <a:p>
            <a:pPr lvl="1"/>
            <a:r>
              <a:rPr lang="en-US" sz="2000" dirty="0" smtClean="0"/>
              <a:t>Communicating with Employees</a:t>
            </a:r>
          </a:p>
          <a:p>
            <a:pPr lvl="1"/>
            <a:r>
              <a:rPr lang="en-US" sz="2000" dirty="0" smtClean="0"/>
              <a:t>Seeking Professional Support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Sleep improves innovation and decision-making. 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Protect sleep like an investment asset.</a:t>
            </a:r>
          </a:p>
        </p:txBody>
      </p:sp>
      <p:pic>
        <p:nvPicPr>
          <p:cNvPr id="5" name="Picture 4" descr="Addressing Mental Health in Entrepreneurshi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2886710" cy="2886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668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Ego Risks</a:t>
            </a:r>
            <a:br>
              <a:rPr lang="en-US" dirty="0" smtClean="0"/>
            </a:br>
            <a:r>
              <a:rPr lang="en-US" sz="2000" dirty="0" smtClean="0"/>
              <a:t>(The Hidden Dangers)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 sometimes develop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u="sng" dirty="0" smtClean="0"/>
              <a:t>Excessive Control Needs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Micromanagement Destroys Teams</a:t>
            </a:r>
          </a:p>
          <a:p>
            <a:pPr lvl="1"/>
            <a:r>
              <a:rPr lang="en-US" u="sng" dirty="0" smtClean="0"/>
              <a:t>Distrust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Leads to Poor Collaboration</a:t>
            </a:r>
          </a:p>
          <a:p>
            <a:pPr lvl="1"/>
            <a:r>
              <a:rPr lang="en-US" u="sng" dirty="0" smtClean="0"/>
              <a:t>Obsession with Success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Creates Burnout and Poor Decisions</a:t>
            </a:r>
          </a:p>
          <a:p>
            <a:pPr lvl="1"/>
            <a:r>
              <a:rPr lang="en-US" u="sng" dirty="0" smtClean="0"/>
              <a:t>Unrealistic Optimism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Ignoring Warning Signs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Balance Confidence with Evidence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Break Free from Ego: The Risks of External Validation &amp; Illusion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54" y="2057400"/>
            <a:ext cx="3319272" cy="4217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79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Entrepreneurial Ventures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Entrepreneurship exists on a spectrum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sz="2000" u="sng" dirty="0" smtClean="0"/>
              <a:t>Survival Ventures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Income Stability</a:t>
            </a:r>
          </a:p>
          <a:p>
            <a:pPr lvl="1"/>
            <a:r>
              <a:rPr lang="en-US" sz="2000" u="sng" dirty="0" smtClean="0"/>
              <a:t>Lifestyle Ventures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Independence and Balance</a:t>
            </a:r>
          </a:p>
          <a:p>
            <a:pPr lvl="1"/>
            <a:r>
              <a:rPr lang="en-US" sz="2000" u="sng" dirty="0" smtClean="0"/>
              <a:t>Managed Growth Ventures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Steady Expansion</a:t>
            </a:r>
          </a:p>
          <a:p>
            <a:pPr lvl="1"/>
            <a:r>
              <a:rPr lang="en-US" sz="2000" u="sng" dirty="0" smtClean="0"/>
              <a:t>Aggressive Growth Ventures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Scale and Innovation Impac</a:t>
            </a:r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5" name="Picture 4" descr="The 4 Types of Entrepreneurial Ventures Explain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382770" cy="2659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9733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Entrepreneurial Ethics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Ethical Challenges Entrepreneurs Face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Entrepreneurs Make Decisions Affecting: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Employees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Customers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Investors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Communities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Society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Ethical Dilemmas &amp; Moral Challenges - Spiritgro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72" y="3041093"/>
            <a:ext cx="5943600" cy="313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178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Entrepreneurial Ethics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Ethical Dilemmas Occur Because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Survival Pressure is High</a:t>
            </a:r>
          </a:p>
          <a:p>
            <a:pPr lvl="1"/>
            <a:r>
              <a:rPr lang="en-US" dirty="0" smtClean="0"/>
              <a:t>Rules are Unclear</a:t>
            </a:r>
          </a:p>
          <a:p>
            <a:pPr lvl="1"/>
            <a:r>
              <a:rPr lang="en-US" dirty="0" smtClean="0"/>
              <a:t>Outcomes are Uncertain</a:t>
            </a:r>
          </a:p>
          <a:p>
            <a:pPr lvl="1"/>
            <a:r>
              <a:rPr lang="en-US" dirty="0" smtClean="0"/>
              <a:t>Stakeholders Have Conflicting Interests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Example: Using cheaper unsafe materials to stay profitable.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459 Ethical Questions Stock Vectors and Vector Art | Shutter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800"/>
            <a:ext cx="5198146" cy="1826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1090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Entrepreneurial Ethics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 should confirm ethical standards by asking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“Is this legal?”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“Is this fair?”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“Would I defend this Publicly?”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Ethical Standards | Early Childhood Special Education | College of  Education | Illino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3800"/>
            <a:ext cx="4656328" cy="2405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50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Ethical Rationalizations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People justify ethical behavior by saying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“It’s not illegal”</a:t>
            </a:r>
          </a:p>
          <a:p>
            <a:pPr lvl="1"/>
            <a:r>
              <a:rPr lang="en-US" dirty="0" smtClean="0"/>
              <a:t>“It helps the company”</a:t>
            </a:r>
          </a:p>
          <a:p>
            <a:pPr lvl="1"/>
            <a:r>
              <a:rPr lang="en-US" dirty="0" smtClean="0"/>
              <a:t>“No one will find out”</a:t>
            </a:r>
          </a:p>
          <a:p>
            <a:pPr lvl="1"/>
            <a:r>
              <a:rPr lang="en-US" dirty="0" smtClean="0"/>
              <a:t>“Everyone does it”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Recognize these warning signs early.</a:t>
            </a:r>
          </a:p>
        </p:txBody>
      </p:sp>
      <p:pic>
        <p:nvPicPr>
          <p:cNvPr id="5" name="Picture 4" descr="MORAL JUSTIFICATION Synonyms: 53 Similar Words &amp; Phras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5029200" cy="2503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4943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Risks in E-Commerce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Online businesses face issues like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Fake Reviews</a:t>
            </a:r>
          </a:p>
          <a:p>
            <a:pPr lvl="1"/>
            <a:r>
              <a:rPr lang="en-US" dirty="0" smtClean="0"/>
              <a:t>Misleading Advertising</a:t>
            </a:r>
          </a:p>
          <a:p>
            <a:pPr lvl="1"/>
            <a:r>
              <a:rPr lang="en-US" dirty="0" smtClean="0"/>
              <a:t>Reputation Manipulation</a:t>
            </a:r>
          </a:p>
          <a:p>
            <a:pPr lvl="1"/>
            <a:r>
              <a:rPr lang="en-US" dirty="0" smtClean="0"/>
              <a:t>Data Misuse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Trust is critical in digital entrepreneurship.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Transparency builds long-term brand value.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Introduction to Ethics Online Course | Portage Learn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00600"/>
            <a:ext cx="3079786" cy="1522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9176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 Ethical Venture Strategy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Strong Ethical Organizations include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u="sng" dirty="0" smtClean="0"/>
              <a:t>Ethical Consciousness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Leaders Model Integrity</a:t>
            </a:r>
          </a:p>
          <a:p>
            <a:pPr lvl="1"/>
            <a:r>
              <a:rPr lang="en-US" u="sng" dirty="0" smtClean="0"/>
              <a:t>Ethical Processes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Clear Policies and Expectations</a:t>
            </a:r>
          </a:p>
          <a:p>
            <a:pPr lvl="1"/>
            <a:r>
              <a:rPr lang="en-US" u="sng" dirty="0" smtClean="0"/>
              <a:t>Institutionalization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Ethics Integrated into Daily Decisions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Reward Employees for Ethical Behavior – Not Just Performance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Embracing Ethical Behavior: A Pathway to Integrity and Succe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3243072" cy="2259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012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Leadership by Entrepreneurs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Businesses leader behavior shapes culture directly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Employees copy what leaders do – not what they say.</a:t>
            </a:r>
          </a:p>
          <a:p>
            <a:pPr lvl="1"/>
            <a:r>
              <a:rPr lang="en-US" dirty="0" smtClean="0"/>
              <a:t>Leaders should demonstrate: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Honesty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Fairness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Accountability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Responsibility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Ethical Leadership – Leadership Foundations for Diverse Contex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175581" cy="3031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3508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Entrepreneurial 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Entrepreneurs Persist Because of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Personal Goals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Independence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Achievement Needs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Opportunity Recognition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Belief in Outcomes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Motivation for Entrepreneurship: Harnessing Your Inner Driv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4953000" cy="2886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45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Entrepreneurial 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Motivation strengthens when results meet expectations.     It weakens when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Progress Stalls</a:t>
            </a:r>
          </a:p>
          <a:p>
            <a:pPr lvl="1"/>
            <a:r>
              <a:rPr lang="en-US" dirty="0" smtClean="0"/>
              <a:t>Goals Feel Unreachable</a:t>
            </a:r>
          </a:p>
          <a:p>
            <a:pPr lvl="1"/>
            <a:r>
              <a:rPr lang="en-US" dirty="0" smtClean="0"/>
              <a:t>Environment Discourages Effort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Set realistic milestones to maintain motivation momentum.</a:t>
            </a:r>
          </a:p>
        </p:txBody>
      </p:sp>
      <p:pic>
        <p:nvPicPr>
          <p:cNvPr id="5" name="Picture 4" descr="What Drives Entrepreneurs? Understanding Motivations and Building  Resilience for Succes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46" y="4267200"/>
            <a:ext cx="3581400" cy="2048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4227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Train Your Mindset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Practice Opportunity Recognition Daily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Ask: “What Problem Can I Solve Here?”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Michaelm\AppData\Local\Temp\{F2140293-3F49-495A-95A2-DED249E708A6}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276600"/>
            <a:ext cx="5276523" cy="302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02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Entrepreneurial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A structured, learnable process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Identify Opportunity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Develop a Business Concept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Gather Resources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Implement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Create Value (or Learn From Failure)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Entrepreneurship is not chaotic – it is systematic and strategic.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5 Step Entrepreneurial Process PowerPoint and Google Slides Template - PPT  Slid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39624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3693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Build Cognitive Adaptability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Change Strategy When Conditions Change.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Example: Pivot Business Model After Customer Feedback.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Top 65 Quotes About Adaptability (ADJUST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52" y="3124200"/>
            <a:ext cx="3187700" cy="318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7114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Develop Hustle Habits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Act Quickly with Limited Resources.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Example: Launch a Test Version Before Perfecting Product.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I'm a hustler If I dont have it today, I'll figure it out by tomorrow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0561"/>
            <a:ext cx="2768455" cy="2675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5320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Seek Mentorship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Improve Faster Through Feedback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Example: Join Startup Incubators or Networking Groups.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Seek Mentorship Guidance&quot; Essential T-Shirt for Sale by bvdesignart |  Redbubbl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557272" cy="3040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9227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Manage Risk Strategic	ally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Test Before Committing Large Investments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Example: Validate Demand Before Manufacturing Inventory.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The Benefits of Risk Management Planning – Bellevue University Project  Management Center of Excellen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3086227" cy="2934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9000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Normalize Failure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Treat Mistakes as Experiments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Example: Track Lessons after Each Project Attempt.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Quote – Accept failure as part of the process | My Happily Ever Craf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200400"/>
            <a:ext cx="3116798" cy="3091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7046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Protect Mental Health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Entrepreneurship is a Marathon, Not a Sprint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Example: Schedule Recovery Time Intentionally.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Mental health is a universal human right. #WorldMentalHealthDay Let's  challenge the stigma and discrimination surrounding mental health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00400"/>
            <a:ext cx="3273552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4632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Lead Ethically From Day One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Ethics Build Long-Term Trust and Sustainability.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Example: Never Manipulate Customer Reviews, Even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f Competitors Do.</a:t>
            </a:r>
          </a:p>
        </p:txBody>
      </p:sp>
      <p:pic>
        <p:nvPicPr>
          <p:cNvPr id="5" name="Picture 4" descr="The Ethics of Leadership – Lead Tod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0" y="3841284"/>
            <a:ext cx="5026152" cy="2317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226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Insight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Entrepreneurship is not just about starting businesses –  it’s about how you think, adapt, persist, manage risk, and lead ethically in uncertain environments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Core Insights - YouTub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" y="3733800"/>
            <a:ext cx="7458456" cy="1513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327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Corporate Entrepreneurship</a:t>
            </a:r>
            <a:br>
              <a:rPr lang="en-US" dirty="0" smtClean="0"/>
            </a:br>
            <a:r>
              <a:rPr lang="en-US" sz="2000" dirty="0" smtClean="0"/>
              <a:t>Chapter Three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Entrepreneurial Mindset in Organizations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 entrepreneurial mindset inside organizations means employees and managers think creatively, take initiative, accept calculated risk, and pursue innovation – even within structured corporate systems.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7 Steps To Go From Employee To Entrepreneur Minds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191000" cy="289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0057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Entrepreneurial Mindset in Organizations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Modern companies must adopt this mindset because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Markets Change Rapidly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Competition is Global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Technology Evolves Quickly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Customer Expectations Shift Constantly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 descr="Everyone Can Benefit From Acquiring An Entrepreneurial Mindset—Four Key  Attribut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88" y="3581400"/>
            <a:ext cx="4096512" cy="2762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26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Entrepreneurship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From 18</a:t>
            </a:r>
            <a:r>
              <a:rPr lang="en-US" sz="2400" u="sng" baseline="30000" dirty="0" smtClean="0"/>
              <a:t>th</a:t>
            </a:r>
            <a:r>
              <a:rPr lang="en-US" sz="2400" u="sng" dirty="0" smtClean="0"/>
              <a:t> century (risk-taking and organizing resources) to Innovation + Opportunity + Value Creation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Entrepreneurs are: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Agents of Change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Drivers of Economic and Social Progress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Becoming An Entrepreneu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88" y="3886200"/>
            <a:ext cx="4553712" cy="2436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7636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Entrepreneurial Mindset in Organizations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Innovation is no longer optional, it is essential for survival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Organizations like Google, 3M, Amazon, and Tesla succeed partly because they embed entrepreneurship internally.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Example: A retail company encouraging employees to suggest automation improvements in inventory systems is practicing entrepreneurial thinking internally.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8,752 Entrepreneur Mindset Royalty-Free Images, Stock Photos &amp; Pictures |  Shutter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52" y="4377859"/>
            <a:ext cx="5943600" cy="178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5804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Need for Entrepreneurial Thinking in Organizations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Corporate Entrepreneurship Helps Companies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Stay Competitive</a:t>
            </a:r>
          </a:p>
          <a:p>
            <a:pPr lvl="1"/>
            <a:r>
              <a:rPr lang="en-US" sz="2000" dirty="0" smtClean="0"/>
              <a:t>Retain Talented Employees</a:t>
            </a:r>
          </a:p>
          <a:p>
            <a:pPr lvl="1"/>
            <a:r>
              <a:rPr lang="en-US" sz="2000" dirty="0" smtClean="0"/>
              <a:t>Respond to Disruption</a:t>
            </a:r>
          </a:p>
          <a:p>
            <a:pPr lvl="1"/>
            <a:r>
              <a:rPr lang="en-US" sz="2000" dirty="0" smtClean="0"/>
              <a:t>Create New Products and Services</a:t>
            </a:r>
          </a:p>
          <a:p>
            <a:pPr lvl="1"/>
            <a:r>
              <a:rPr lang="en-US" sz="2000" dirty="0" smtClean="0"/>
              <a:t>Improve Efficiency and Productivity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Without innovation, companies risk stagnation.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</a:rPr>
              <a:t>Example: EEs leaving corporations to start a business often do so because their ideas are ignored internally.  Companies that support innovations keep this talent.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186288"/>
            <a:ext cx="4267200" cy="16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606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Corporate Entrepreneurship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Corporate entrepreneurship refers to innovation activities inside existing organizations that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Create New Businesses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Improve Products and Services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Redesign Strategy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Transform Structures or Processes</a:t>
            </a:r>
          </a:p>
        </p:txBody>
      </p:sp>
      <p:pic>
        <p:nvPicPr>
          <p:cNvPr id="5" name="Picture 4" descr="Corporate entrepreneurship strategy: measuring and mapping an impact model  | Journal of Innovation and Entrepreneurship | Springer Nature Lin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4876800" cy="222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8978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Corporate Entrepreneurship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Corporate entrepreneurship includes three major components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Corporate Venturing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Creating new businesses within a company.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Strategic Renewal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Reinventing how a company competes.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Innovation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Introducing new products, systems, or processes.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What is Corporate Entrepreneurshi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3581400" cy="1972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7123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 to Innovation in Corporations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u="sng" dirty="0" smtClean="0"/>
              <a:t>Traditional management practices often unintentionally block innovation.  Common barriers include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u="sng" dirty="0" smtClean="0"/>
              <a:t>Rigid Procedures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Blocks Creativity</a:t>
            </a:r>
          </a:p>
          <a:p>
            <a:pPr lvl="1"/>
            <a:r>
              <a:rPr lang="en-US" sz="2000" u="sng" dirty="0" smtClean="0"/>
              <a:t>Focus Only on Efficiency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Limits Experimentation</a:t>
            </a:r>
          </a:p>
          <a:p>
            <a:pPr lvl="1"/>
            <a:r>
              <a:rPr lang="en-US" sz="2000" u="sng" dirty="0" smtClean="0"/>
              <a:t>Fear of Risk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Prevents Bold Ideas</a:t>
            </a:r>
          </a:p>
          <a:p>
            <a:pPr lvl="1"/>
            <a:r>
              <a:rPr lang="en-US" sz="2000" u="sng" dirty="0" smtClean="0"/>
              <a:t>Uniform Compensation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Discourages Extra Effort</a:t>
            </a:r>
          </a:p>
          <a:p>
            <a:pPr lvl="1"/>
            <a:r>
              <a:rPr lang="en-US" sz="2000" u="sng" dirty="0" smtClean="0"/>
              <a:t>Protecting Existing Business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Stops Exploration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Innovation obstacles and how to cope with them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1000"/>
            <a:ext cx="4582015" cy="2067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5999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Reengineering Corporate Thinking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Organizations must shift from bureaucratic control to innovation-friendly cultures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Methods Include: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Identifying Creative Employees Early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Supporting Ideas from Leadership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Setting Innovation Goals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Encouraging Experimentation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Promoting Collaboration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Michaelm\AppData\Local\Temp\{CAC97291-6874-45A5-B8A1-8F9E7B1385AA}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4293108" cy="2361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0120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Elements of Corporate Entrepreneurship Strategy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A strong corporate entrepreneurship strategy includes three major elements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Entrepreneurial Strategic Vision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Leadership clearly communicates innovation goals.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Supportive Organizational Architecture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Structures that support innovation: flexible policies, funding access, teamwork across departments, and autonomy.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Entrepreneurial Processes and Behavior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Employees across all levels actively participate in innovation.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The Paradox of Corporate Entrepreneurshi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676400" cy="1329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4592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Developing Managers for Corporate Entrepreneurship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Managers must learn how to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Think Creatively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Support Experimentation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Manage Innovation Teams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Remove Barriers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Evaluate Opportunities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Corporate Entrepreneurship PowerPoint and Google Slides Template - PPT  Slid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5181600" cy="2808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5204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Developing Managers for Corporate Entrepreneurship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Training Programs Often Include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Understanding Entrepreneurship</a:t>
            </a:r>
          </a:p>
          <a:p>
            <a:pPr lvl="1"/>
            <a:r>
              <a:rPr lang="en-US" sz="2000" dirty="0" smtClean="0"/>
              <a:t>Innovation Thinking Exercises</a:t>
            </a:r>
          </a:p>
          <a:p>
            <a:pPr lvl="1"/>
            <a:r>
              <a:rPr lang="en-US" sz="2000" dirty="0" smtClean="0"/>
              <a:t>Idea Development Processes</a:t>
            </a:r>
          </a:p>
          <a:p>
            <a:pPr lvl="1"/>
            <a:r>
              <a:rPr lang="en-US" sz="2000" dirty="0" smtClean="0"/>
              <a:t>Barrier Removal Strategies</a:t>
            </a:r>
          </a:p>
          <a:p>
            <a:pPr lvl="1"/>
            <a:r>
              <a:rPr lang="en-US" sz="2000" dirty="0" smtClean="0"/>
              <a:t>Team Collaboration</a:t>
            </a:r>
          </a:p>
          <a:p>
            <a:pPr lvl="1"/>
            <a:r>
              <a:rPr lang="en-US" sz="2000" dirty="0" smtClean="0"/>
              <a:t>Action Planning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Leadership workshops teaching managers how to support EE ideas increase innovation output.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Leadership Training for Employees &amp; 10 Topic Exampl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938272" cy="2847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058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The Interactive Process of Corporate Entrepreneurship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Corporate entrepreneurship is not top-down only, it involves all organizational levels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sz="2000" u="sng" dirty="0" smtClean="0"/>
              <a:t>Senior Managers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Set Vision and Direction</a:t>
            </a:r>
          </a:p>
          <a:p>
            <a:pPr lvl="1"/>
            <a:r>
              <a:rPr lang="en-US" sz="2000" u="sng" dirty="0" smtClean="0"/>
              <a:t>Middle Managers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Support and Develop Opportunities</a:t>
            </a:r>
          </a:p>
          <a:p>
            <a:pPr lvl="1"/>
            <a:r>
              <a:rPr lang="en-US" sz="2000" u="sng" dirty="0" smtClean="0"/>
              <a:t>First-Line Managers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Experiment and Implement Ideas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Innovation succeeds when all levels collaborate.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Levels of Management - Top, Middle and Lower - Management Study Gui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471672" cy="1845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14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Myths of Entrepreneurship</a:t>
            </a:r>
            <a:br>
              <a:rPr lang="en-US" dirty="0" smtClean="0"/>
            </a:br>
            <a:r>
              <a:rPr lang="en-US" sz="2000" dirty="0" smtClean="0"/>
              <a:t>Debunked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u="sng" dirty="0" smtClean="0"/>
              <a:t>Entrepreneurs are Born</a:t>
            </a:r>
          </a:p>
          <a:p>
            <a:pPr lvl="1"/>
            <a:r>
              <a:rPr lang="en-US" sz="2000" dirty="0" smtClean="0"/>
              <a:t>They are Developed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u="sng" dirty="0" smtClean="0"/>
              <a:t>It’s All About Money</a:t>
            </a:r>
          </a:p>
          <a:p>
            <a:pPr lvl="1"/>
            <a:r>
              <a:rPr lang="en-US" sz="2000" dirty="0" smtClean="0"/>
              <a:t>It’s About Value Creation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u="sng" dirty="0" smtClean="0"/>
              <a:t>It’s Chaotic</a:t>
            </a:r>
          </a:p>
          <a:p>
            <a:pPr lvl="1"/>
            <a:r>
              <a:rPr lang="en-US" sz="2000" dirty="0" smtClean="0"/>
              <a:t>It’s Structured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u="sng" dirty="0" smtClean="0"/>
              <a:t>It’s Only Tech</a:t>
            </a:r>
          </a:p>
          <a:p>
            <a:pPr lvl="1"/>
            <a:r>
              <a:rPr lang="en-US" sz="2000" dirty="0" smtClean="0"/>
              <a:t>It Exists in All Industries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u="sng" dirty="0" smtClean="0"/>
              <a:t>Most Fail</a:t>
            </a:r>
          </a:p>
          <a:p>
            <a:pPr lvl="1"/>
            <a:r>
              <a:rPr lang="en-US" sz="2000" dirty="0" smtClean="0"/>
              <a:t>Failure is Part of Learning</a:t>
            </a:r>
          </a:p>
          <a:p>
            <a:pPr lvl="1"/>
            <a:endParaRPr lang="en-US" sz="9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Entrepreneurship can be taught and learned.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5 Myths About Entrepreneurshi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629912" cy="230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9260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an Innovation-Friendly Environment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Five Key Practices Support Innovation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Set Clear Innovation Goals</a:t>
            </a:r>
          </a:p>
          <a:p>
            <a:pPr lvl="1"/>
            <a:r>
              <a:rPr lang="en-US" sz="2000" dirty="0" smtClean="0"/>
              <a:t>Provide Feedback and Encouragement</a:t>
            </a:r>
          </a:p>
          <a:p>
            <a:pPr lvl="1"/>
            <a:r>
              <a:rPr lang="en-US" sz="2000" dirty="0" smtClean="0"/>
              <a:t>Reward Creative Ideas</a:t>
            </a:r>
          </a:p>
          <a:p>
            <a:pPr lvl="1"/>
            <a:r>
              <a:rPr lang="en-US" sz="2000" dirty="0" smtClean="0"/>
              <a:t>Allow Autonomy</a:t>
            </a:r>
          </a:p>
          <a:p>
            <a:pPr lvl="1"/>
            <a:r>
              <a:rPr lang="en-US" sz="2000" dirty="0" smtClean="0"/>
              <a:t>Tolerate Failure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Companies that punish failed experiments discourage innovation entirely.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4" descr="Strengthen Your Innovation Capabilities to Drive Performance - Hur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2167563" cy="1807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7936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vs. Incremental Innovation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Organizations need both Radical </a:t>
            </a:r>
            <a:r>
              <a:rPr lang="en-US" sz="1800" u="sng" dirty="0" smtClean="0"/>
              <a:t>&amp;</a:t>
            </a:r>
            <a:r>
              <a:rPr lang="en-US" sz="2400" u="sng" dirty="0" smtClean="0"/>
              <a:t> Incremental Innovation</a:t>
            </a:r>
            <a:r>
              <a:rPr lang="en-US" u="sng" dirty="0" smtClean="0"/>
              <a:t>.</a:t>
            </a:r>
            <a:endParaRPr lang="en-US" dirty="0" smtClean="0"/>
          </a:p>
          <a:p>
            <a:endParaRPr lang="en-US" sz="800" dirty="0" smtClean="0"/>
          </a:p>
          <a:p>
            <a:pPr lvl="1"/>
            <a:r>
              <a:rPr lang="en-US" sz="2000" u="sng" dirty="0" smtClean="0"/>
              <a:t>Radical Innovation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Major Breakthroughs</a:t>
            </a: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Requires Vision and Experimentation</a:t>
            </a:r>
          </a:p>
          <a:p>
            <a:pPr lvl="1"/>
            <a:r>
              <a:rPr lang="en-US" sz="2000" u="sng" dirty="0" smtClean="0"/>
              <a:t>Incremental Innovation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Small Improvements Over Time</a:t>
            </a: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Often Easier to Implement But Equally Valuable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Incremental Vs. Radical Innovation: Which One Is Right for You? - Carla  Johns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45720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7769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Corporate Entrepreneurship Assessment Factors </a:t>
            </a:r>
            <a:br>
              <a:rPr lang="en-US" dirty="0" smtClean="0"/>
            </a:br>
            <a:r>
              <a:rPr lang="en-US" sz="2000" dirty="0" smtClean="0"/>
              <a:t>(CEAI Model)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Five Internal Conditions Influence Innovation Success</a:t>
            </a:r>
            <a:r>
              <a:rPr lang="en-US" dirty="0" smtClean="0"/>
              <a:t>:</a:t>
            </a:r>
          </a:p>
          <a:p>
            <a:endParaRPr lang="en-US" sz="9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Management Support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Leadership Encourages Experimentation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Autonomy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Employees Can Make Decisions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Rewards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Innovation is Recognized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Time Availability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Employees Have Time to Explore Ideas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Flexible Boundaries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Departments Collaborate Easily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About NCWIT | NCWI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892552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3511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Innovation Teams</a:t>
            </a:r>
            <a:br>
              <a:rPr lang="en-US" dirty="0" smtClean="0"/>
            </a:br>
            <a:r>
              <a:rPr lang="en-US" sz="1800" dirty="0" smtClean="0"/>
              <a:t>I-Teams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I-Teams are small groups inside organizations that develop new ideas like startups within organizations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Characteristics: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Semi-Independent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Cross-Functional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Innovation-Focused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Flexible Decision-Making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Newline Anglia | Cleaning &amp; Hygiene Suppli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5943600" cy="165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626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Control and Autonomy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Successful Organizations Maintain Balance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Too Little Control = Chaos</a:t>
            </a:r>
          </a:p>
          <a:p>
            <a:pPr lvl="1"/>
            <a:r>
              <a:rPr lang="en-US" dirty="0" smtClean="0"/>
              <a:t>Too Much Control = No Innovation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Provide Freedom to Experiment but Require Milestone Reporting.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Balancing Freedom and Control in Leadership: How to Drive Innovation  Without Losing Alignment (2025 Guide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5026152" cy="2582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0539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Failure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Failure is Essential to Innovation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Organizations Should: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Analyze Mistakes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Support Employees Emotionally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Extract Lessons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Encourage Reattempts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Companies that punish failure discourage creativity.</a:t>
            </a:r>
          </a:p>
        </p:txBody>
      </p:sp>
      <p:pic>
        <p:nvPicPr>
          <p:cNvPr id="8" name="Picture 7" descr="Failure is the key to Sucess!. For the first have to shortlist the… | by  Ahmed Saud | Medi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88" y="4800600"/>
            <a:ext cx="4325112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9296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Corporate Entrepreneurship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Long-Term Innovation Requires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Leadership Commitment</a:t>
            </a:r>
          </a:p>
          <a:p>
            <a:pPr lvl="1"/>
            <a:r>
              <a:rPr lang="en-US" sz="2000" dirty="0" smtClean="0"/>
              <a:t>Employee Engagement</a:t>
            </a:r>
          </a:p>
          <a:p>
            <a:pPr lvl="1"/>
            <a:r>
              <a:rPr lang="en-US" sz="2000" dirty="0" smtClean="0"/>
              <a:t>Reward Systems</a:t>
            </a:r>
          </a:p>
          <a:p>
            <a:pPr lvl="1"/>
            <a:r>
              <a:rPr lang="en-US" sz="2000" dirty="0" smtClean="0"/>
              <a:t>Flexible Structures</a:t>
            </a:r>
          </a:p>
          <a:p>
            <a:pPr lvl="1"/>
            <a:r>
              <a:rPr lang="en-US" sz="2000" dirty="0" smtClean="0"/>
              <a:t>Continuous Opportunity Evaluation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Innovation must become part of the organizational culture, not a temporary initiative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Picture 4" descr="Astellas tells a story of rural innovation as part of 'Innovate For Life' -  IPH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3647948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6858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Chapter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chapter argues that corporate entrepreneurship transforms traditional organizations into adaptive, competitive, opportunity-seeking systems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Instead of relying only on founders for innovation, modern firms distribute innovation across employees at every level.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Innovation is not an event, it is a continuous organizational strategy.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4" descr="Monday Mo: Knowing Vs. Understanding And Why It Matt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19600"/>
            <a:ext cx="5486400" cy="188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6505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u="sng" dirty="0" smtClean="0"/>
              <a:t>Healthcare Organization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Encouraging nurses to suggest workflow improvements increases efficiency and patient safety.</a:t>
            </a:r>
          </a:p>
          <a:p>
            <a:r>
              <a:rPr lang="en-US" sz="2200" u="sng" dirty="0" smtClean="0"/>
              <a:t>Technology Company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Allowing engineers 10% innovation time leads to new product features.</a:t>
            </a:r>
          </a:p>
          <a:p>
            <a:r>
              <a:rPr lang="en-US" sz="2200" u="sng" dirty="0" smtClean="0"/>
              <a:t>Retail Business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Creating a small digital strategy team helps transition to e-commerce faster.</a:t>
            </a:r>
          </a:p>
          <a:p>
            <a:r>
              <a:rPr lang="en-US" sz="2200" u="sng" dirty="0" smtClean="0"/>
              <a:t>Manufacturing Company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Cross-department innovation teams reduce production costs through automation ideas.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The Real World - Wikiped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1"/>
            <a:ext cx="2438400" cy="1221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7123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Corporate Entrepreneurship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Promotes Innovation Inside Organizations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Creates New Ventures Internally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Improves Strategy and Processes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Requires Leadership Support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Depends on Employee Participation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Balances Autonomy with Control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Treats Failure as Learning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Uses Teams </a:t>
            </a:r>
            <a:r>
              <a:rPr lang="en-US" sz="2000" smtClean="0">
                <a:solidFill>
                  <a:srgbClr val="FF0000"/>
                </a:solidFill>
              </a:rPr>
              <a:t>to Develop </a:t>
            </a:r>
            <a:r>
              <a:rPr lang="en-US" sz="2000" dirty="0" smtClean="0">
                <a:solidFill>
                  <a:srgbClr val="FF0000"/>
                </a:solidFill>
              </a:rPr>
              <a:t>Ideas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Sustains Competitive Advantage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Corporate Entrepreneurship PowerPoint and Google Slides Template - PPT  Slid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962400"/>
            <a:ext cx="3857027" cy="235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ummary Stock Illustrations – 30,333 Summary Stock Illustrations, Vectors &amp;  Clipart - Dreamstim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7459"/>
            <a:ext cx="1109473" cy="895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25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Schools of Thought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u="sng" dirty="0"/>
              <a:t>Macro (External Factors</a:t>
            </a:r>
            <a:r>
              <a:rPr lang="en-US" sz="2200" dirty="0"/>
              <a:t>)</a:t>
            </a:r>
          </a:p>
          <a:p>
            <a:pPr lvl="1"/>
            <a:r>
              <a:rPr lang="en-US" sz="2000" dirty="0"/>
              <a:t>Environmental (Culture, Society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Financial (Access to Capital)</a:t>
            </a:r>
          </a:p>
          <a:p>
            <a:pPr lvl="1"/>
            <a:r>
              <a:rPr lang="en-US" sz="2000" dirty="0" smtClean="0"/>
              <a:t>Displacement (Push Factors Like Job Loss)</a:t>
            </a:r>
            <a:endParaRPr lang="en-US" sz="2000" dirty="0"/>
          </a:p>
          <a:p>
            <a:r>
              <a:rPr lang="en-US" sz="2200" u="sng" dirty="0" smtClean="0"/>
              <a:t>Micro (Internal Factors</a:t>
            </a:r>
            <a:r>
              <a:rPr lang="en-US" sz="2200" dirty="0" smtClean="0"/>
              <a:t>)</a:t>
            </a:r>
          </a:p>
          <a:p>
            <a:pPr lvl="1"/>
            <a:r>
              <a:rPr lang="en-US" sz="2000" dirty="0" smtClean="0"/>
              <a:t>Traits (Skills, Mindset)</a:t>
            </a:r>
          </a:p>
          <a:p>
            <a:pPr lvl="1"/>
            <a:r>
              <a:rPr lang="en-US" sz="2000" dirty="0" smtClean="0"/>
              <a:t>Opportunity Recognition</a:t>
            </a:r>
          </a:p>
          <a:p>
            <a:pPr lvl="1"/>
            <a:r>
              <a:rPr lang="en-US" sz="2000" dirty="0" smtClean="0"/>
              <a:t>Strategy and Planning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Success = External Environment + Internal Capability</a:t>
            </a:r>
          </a:p>
          <a:p>
            <a:pPr lvl="1"/>
            <a:endParaRPr lang="en-US" dirty="0"/>
          </a:p>
        </p:txBody>
      </p:sp>
      <p:pic>
        <p:nvPicPr>
          <p:cNvPr id="7" name="Picture 6" descr="Economics Stock Illustrations – 66,212 Economics Stock Illustrations,  Vectors &amp; Clipart - Dreamstim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2435352" cy="1290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3467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5" name="Picture 9" descr="C:\Users\michaelm\AppData\Local\Microsoft\Windows\INetCache\IE\8ZR0P28V\the-end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5598</TotalTime>
  <Words>2903</Words>
  <Application>Microsoft Office PowerPoint</Application>
  <PresentationFormat>On-screen Show (4:3)</PresentationFormat>
  <Paragraphs>847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5" baseType="lpstr">
      <vt:lpstr>Calibri</vt:lpstr>
      <vt:lpstr>Georgia</vt:lpstr>
      <vt:lpstr>Wingdings</vt:lpstr>
      <vt:lpstr>Wingdings 2</vt:lpstr>
      <vt:lpstr>Civic</vt:lpstr>
      <vt:lpstr>Entrepreneurship CLASS Presentation SUMM Consolidate. Session 1</vt:lpstr>
      <vt:lpstr>Executive Summary Chapter One</vt:lpstr>
      <vt:lpstr>Entrepreneurship is a Mindset Not Just a Business</vt:lpstr>
      <vt:lpstr>Entrepreneurship is a Mindset Not Just a Business</vt:lpstr>
      <vt:lpstr>Types of Entrepreneurial Ventures</vt:lpstr>
      <vt:lpstr>The Entrepreneurial Process</vt:lpstr>
      <vt:lpstr>Evolution of Entrepreneurship</vt:lpstr>
      <vt:lpstr>Myths of Entrepreneurship Debunked</vt:lpstr>
      <vt:lpstr>Schools of Thought</vt:lpstr>
      <vt:lpstr>Process Models</vt:lpstr>
      <vt:lpstr>Process Models</vt:lpstr>
      <vt:lpstr>Entrepreneurial Revolution</vt:lpstr>
      <vt:lpstr>Modern Trends</vt:lpstr>
      <vt:lpstr>Future of Entrepreneurship</vt:lpstr>
      <vt:lpstr>Understanding What This Really Means</vt:lpstr>
      <vt:lpstr>Understanding What This Really Means</vt:lpstr>
      <vt:lpstr>Understanding What This Really Means</vt:lpstr>
      <vt:lpstr>Understanding What This Really Means</vt:lpstr>
      <vt:lpstr>Understanding What This Really Means</vt:lpstr>
      <vt:lpstr>Application (How to Use This in Real Life)</vt:lpstr>
      <vt:lpstr>Application (How to Use This in Real Life)</vt:lpstr>
      <vt:lpstr>Application (How to Use This in Real Life)</vt:lpstr>
      <vt:lpstr>Application (How to Use This in Real Life)</vt:lpstr>
      <vt:lpstr>Application (How to Use This in Real Life)</vt:lpstr>
      <vt:lpstr>Core Insight</vt:lpstr>
      <vt:lpstr>Final Takeaway</vt:lpstr>
      <vt:lpstr>The Entrepreneurial Mindset Chapter Two</vt:lpstr>
      <vt:lpstr>The Entrepreneurial Mindset</vt:lpstr>
      <vt:lpstr>Entrepreneurial Cognition</vt:lpstr>
      <vt:lpstr>Entrepreneurial Cognition</vt:lpstr>
      <vt:lpstr>Metacognition  (Thinking About Thinking)</vt:lpstr>
      <vt:lpstr>Metacognition  (Thinking About Thinking)</vt:lpstr>
      <vt:lpstr>Characteristics of Successful Entrepreneurs</vt:lpstr>
      <vt:lpstr>Characteristics of Successful Entrepreneurs</vt:lpstr>
      <vt:lpstr>Characteristics of Successful Entrepreneurs</vt:lpstr>
      <vt:lpstr>Hustle and Coachability</vt:lpstr>
      <vt:lpstr>Hustle and Coachability</vt:lpstr>
      <vt:lpstr>Hustle and Coachability</vt:lpstr>
      <vt:lpstr>Hustle and Coachability</vt:lpstr>
      <vt:lpstr>How Entrepreneurs Deal with Failure</vt:lpstr>
      <vt:lpstr>How Entrepreneurs Deal with Failure</vt:lpstr>
      <vt:lpstr>How Entrepreneurs Deal with Failure</vt:lpstr>
      <vt:lpstr>The Entrepreneurial Experience</vt:lpstr>
      <vt:lpstr>The Entrepreneurial Experience</vt:lpstr>
      <vt:lpstr>The Dark Side of Entrepreneurship</vt:lpstr>
      <vt:lpstr>The Dark Side of Entrepreneurship</vt:lpstr>
      <vt:lpstr>Entrepreneurial Stress</vt:lpstr>
      <vt:lpstr>Entrepreneurial Stress</vt:lpstr>
      <vt:lpstr>Ego Risks (The Hidden Dangers)</vt:lpstr>
      <vt:lpstr>Entrepreneurial Ethics</vt:lpstr>
      <vt:lpstr>Entrepreneurial Ethics</vt:lpstr>
      <vt:lpstr>Entrepreneurial Ethics</vt:lpstr>
      <vt:lpstr>Common Ethical Rationalizations</vt:lpstr>
      <vt:lpstr>Ethical Risks in E-Commerce</vt:lpstr>
      <vt:lpstr>Building an Ethical Venture Strategy</vt:lpstr>
      <vt:lpstr>Ethical Leadership by Entrepreneurs</vt:lpstr>
      <vt:lpstr>Entrepreneurial Motivation</vt:lpstr>
      <vt:lpstr>Entrepreneurial Motivation</vt:lpstr>
      <vt:lpstr>Practical Application</vt:lpstr>
      <vt:lpstr>Practical Application</vt:lpstr>
      <vt:lpstr>Practical Application</vt:lpstr>
      <vt:lpstr>Practical Application</vt:lpstr>
      <vt:lpstr>Practical Application</vt:lpstr>
      <vt:lpstr>Practical Application</vt:lpstr>
      <vt:lpstr>Practical Application</vt:lpstr>
      <vt:lpstr>Practical Application</vt:lpstr>
      <vt:lpstr>Core Insight</vt:lpstr>
      <vt:lpstr>Corporate Entrepreneurship Chapter Three</vt:lpstr>
      <vt:lpstr>Entrepreneurial Mindset in Organizations</vt:lpstr>
      <vt:lpstr>Entrepreneurial Mindset in Organizations</vt:lpstr>
      <vt:lpstr>Need for Entrepreneurial Thinking in Organizations</vt:lpstr>
      <vt:lpstr>Definition of Corporate Entrepreneurship</vt:lpstr>
      <vt:lpstr>Definition of Corporate Entrepreneurship</vt:lpstr>
      <vt:lpstr>Obstacles to Innovation in Corporations</vt:lpstr>
      <vt:lpstr>Reengineering Corporate Thinking</vt:lpstr>
      <vt:lpstr>Elements of Corporate Entrepreneurship Strategy</vt:lpstr>
      <vt:lpstr>Developing Managers for Corporate Entrepreneurship</vt:lpstr>
      <vt:lpstr>Developing Managers for Corporate Entrepreneurship</vt:lpstr>
      <vt:lpstr>The Interactive Process of Corporate Entrepreneurship</vt:lpstr>
      <vt:lpstr>Creating an Innovation-Friendly Environment</vt:lpstr>
      <vt:lpstr>Radical vs. Incremental Innovation</vt:lpstr>
      <vt:lpstr>Corporate Entrepreneurship Assessment Factors  (CEAI Model)</vt:lpstr>
      <vt:lpstr>Innovation Teams I-Teams</vt:lpstr>
      <vt:lpstr>Balancing Control and Autonomy</vt:lpstr>
      <vt:lpstr>Learning From Failure</vt:lpstr>
      <vt:lpstr>Sustaining Corporate Entrepreneurship</vt:lpstr>
      <vt:lpstr>Understanding the Chapter</vt:lpstr>
      <vt:lpstr>Real-World Application</vt:lpstr>
      <vt:lpstr>Summary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Relations in Organizations</dc:title>
  <dc:creator>MichaelM</dc:creator>
  <cp:lastModifiedBy>Michael Morrissey</cp:lastModifiedBy>
  <cp:revision>475</cp:revision>
  <cp:lastPrinted>2026-04-30T21:11:22Z</cp:lastPrinted>
  <dcterms:created xsi:type="dcterms:W3CDTF">2015-02-01T00:37:43Z</dcterms:created>
  <dcterms:modified xsi:type="dcterms:W3CDTF">2026-04-30T21:13:23Z</dcterms:modified>
</cp:coreProperties>
</file>