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9"/>
  </p:notesMasterIdLst>
  <p:handoutMasterIdLst>
    <p:handoutMasterId r:id="rId70"/>
  </p:handoutMasterIdLst>
  <p:sldIdLst>
    <p:sldId id="388" r:id="rId2"/>
    <p:sldId id="309" r:id="rId3"/>
    <p:sldId id="391" r:id="rId4"/>
    <p:sldId id="392" r:id="rId5"/>
    <p:sldId id="393" r:id="rId6"/>
    <p:sldId id="394" r:id="rId7"/>
    <p:sldId id="395" r:id="rId8"/>
    <p:sldId id="396" r:id="rId9"/>
    <p:sldId id="465" r:id="rId10"/>
    <p:sldId id="398" r:id="rId11"/>
    <p:sldId id="407" r:id="rId12"/>
    <p:sldId id="408" r:id="rId13"/>
    <p:sldId id="402" r:id="rId14"/>
    <p:sldId id="409" r:id="rId15"/>
    <p:sldId id="410" r:id="rId16"/>
    <p:sldId id="411" r:id="rId17"/>
    <p:sldId id="412" r:id="rId18"/>
    <p:sldId id="413" r:id="rId19"/>
    <p:sldId id="401" r:id="rId20"/>
    <p:sldId id="414" r:id="rId21"/>
    <p:sldId id="415" r:id="rId22"/>
    <p:sldId id="400" r:id="rId23"/>
    <p:sldId id="416" r:id="rId24"/>
    <p:sldId id="399" r:id="rId25"/>
    <p:sldId id="417" r:id="rId26"/>
    <p:sldId id="405" r:id="rId27"/>
    <p:sldId id="419" r:id="rId28"/>
    <p:sldId id="420" r:id="rId29"/>
    <p:sldId id="421" r:id="rId30"/>
    <p:sldId id="404" r:id="rId31"/>
    <p:sldId id="422" r:id="rId32"/>
    <p:sldId id="423" r:id="rId33"/>
    <p:sldId id="403" r:id="rId34"/>
    <p:sldId id="425" r:id="rId35"/>
    <p:sldId id="426" r:id="rId36"/>
    <p:sldId id="427" r:id="rId37"/>
    <p:sldId id="428" r:id="rId38"/>
    <p:sldId id="429" r:id="rId39"/>
    <p:sldId id="430" r:id="rId40"/>
    <p:sldId id="431" r:id="rId41"/>
    <p:sldId id="437" r:id="rId42"/>
    <p:sldId id="438" r:id="rId43"/>
    <p:sldId id="439" r:id="rId44"/>
    <p:sldId id="440" r:id="rId45"/>
    <p:sldId id="441" r:id="rId46"/>
    <p:sldId id="442" r:id="rId47"/>
    <p:sldId id="443" r:id="rId48"/>
    <p:sldId id="444" r:id="rId49"/>
    <p:sldId id="446" r:id="rId50"/>
    <p:sldId id="447" r:id="rId51"/>
    <p:sldId id="448" r:id="rId52"/>
    <p:sldId id="449" r:id="rId53"/>
    <p:sldId id="450" r:id="rId54"/>
    <p:sldId id="451" r:id="rId55"/>
    <p:sldId id="452" r:id="rId56"/>
    <p:sldId id="453" r:id="rId57"/>
    <p:sldId id="454" r:id="rId58"/>
    <p:sldId id="466" r:id="rId59"/>
    <p:sldId id="456" r:id="rId60"/>
    <p:sldId id="457" r:id="rId61"/>
    <p:sldId id="463" r:id="rId62"/>
    <p:sldId id="462" r:id="rId63"/>
    <p:sldId id="461" r:id="rId64"/>
    <p:sldId id="460" r:id="rId65"/>
    <p:sldId id="459" r:id="rId66"/>
    <p:sldId id="464" r:id="rId67"/>
    <p:sldId id="326"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12/3/2025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12/3/2025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12/3/2025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12/3/2025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12/3/2025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12/3/2025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12/3/2025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Two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1. Service Philosophy or Mission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Service Philosophy or Mission</a:t>
            </a:r>
          </a:p>
          <a:p>
            <a:pPr lvl="1"/>
            <a:endParaRPr lang="en-US" sz="800" dirty="0" smtClean="0"/>
          </a:p>
          <a:p>
            <a:pPr lvl="2"/>
            <a:r>
              <a:rPr lang="en-US" dirty="0" smtClean="0">
                <a:solidFill>
                  <a:srgbClr val="FF0000"/>
                </a:solidFill>
              </a:rPr>
              <a:t>The succinct direction or vision of an organization that supports day-to-day interactions with the customer.</a:t>
            </a:r>
          </a:p>
        </p:txBody>
      </p:sp>
      <p:pic>
        <p:nvPicPr>
          <p:cNvPr id="5" name="Picture 4" descr="It All Comes Down to Your Customer Service Philosophy - Helpie WP"/>
          <p:cNvPicPr/>
          <p:nvPr/>
        </p:nvPicPr>
        <p:blipFill>
          <a:blip r:embed="rId2" cstate="print"/>
          <a:srcRect/>
          <a:stretch>
            <a:fillRect/>
          </a:stretch>
        </p:blipFill>
        <p:spPr bwMode="auto">
          <a:xfrm>
            <a:off x="2189988" y="3500924"/>
            <a:ext cx="4800600" cy="26574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Philosophy or Mission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Most successful organizations have written mission and vision statements that answer the questions of “What does the organization do?” and “Why does it exist</a:t>
            </a:r>
            <a:r>
              <a:rPr lang="en-US" dirty="0" smtClean="0"/>
              <a:t>?”</a:t>
            </a:r>
          </a:p>
          <a:p>
            <a:endParaRPr lang="en-US" sz="800" dirty="0" smtClean="0"/>
          </a:p>
          <a:p>
            <a:pPr lvl="1"/>
            <a:r>
              <a:rPr lang="en-US" u="sng" dirty="0" smtClean="0"/>
              <a:t>Mission Statement</a:t>
            </a:r>
          </a:p>
          <a:p>
            <a:pPr lvl="2"/>
            <a:r>
              <a:rPr lang="en-US" dirty="0" smtClean="0">
                <a:solidFill>
                  <a:srgbClr val="FF0000"/>
                </a:solidFill>
              </a:rPr>
              <a:t>An organization’s mission statement defines its purpose or objectives and how it will attain them.  </a:t>
            </a:r>
          </a:p>
          <a:p>
            <a:pPr lvl="1"/>
            <a:r>
              <a:rPr lang="en-US" u="sng" dirty="0" smtClean="0"/>
              <a:t>Vision Statement</a:t>
            </a:r>
          </a:p>
          <a:p>
            <a:pPr lvl="2"/>
            <a:r>
              <a:rPr lang="en-US" dirty="0" smtClean="0">
                <a:solidFill>
                  <a:srgbClr val="FF0000"/>
                </a:solidFill>
              </a:rPr>
              <a:t>A vision statement communicates an organization’s values and purpose and explains what the organization wants to be.</a:t>
            </a:r>
          </a:p>
        </p:txBody>
      </p:sp>
      <p:pic>
        <p:nvPicPr>
          <p:cNvPr id="5" name="Picture 4" descr="Why your company needs to invest in creating a clear vision"/>
          <p:cNvPicPr/>
          <p:nvPr/>
        </p:nvPicPr>
        <p:blipFill>
          <a:blip r:embed="rId2" cstate="print"/>
          <a:srcRect/>
          <a:stretch>
            <a:fillRect/>
          </a:stretch>
        </p:blipFill>
        <p:spPr bwMode="auto">
          <a:xfrm>
            <a:off x="5181600" y="5105400"/>
            <a:ext cx="39624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Philosophy or Mission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Leadership, real and perceived, is crucial to service success</a:t>
            </a:r>
            <a:r>
              <a:rPr lang="en-US" dirty="0" smtClean="0"/>
              <a:t>.</a:t>
            </a:r>
          </a:p>
          <a:p>
            <a:endParaRPr lang="en-US" sz="800" dirty="0" smtClean="0"/>
          </a:p>
          <a:p>
            <a:pPr lvl="1"/>
            <a:r>
              <a:rPr lang="en-US" dirty="0" smtClean="0"/>
              <a:t>In successful organizations, members of upper management make themselves clearly visible to frontline employees and are in tune with customer needs, wants, and expectations.  </a:t>
            </a:r>
          </a:p>
          <a:p>
            <a:pPr lvl="1"/>
            <a:endParaRPr lang="en-US" sz="800" dirty="0" smtClean="0"/>
          </a:p>
          <a:p>
            <a:pPr lvl="2"/>
            <a:r>
              <a:rPr lang="en-US" dirty="0" smtClean="0">
                <a:solidFill>
                  <a:srgbClr val="FF0000"/>
                </a:solidFill>
              </a:rPr>
              <a:t>They also “walk the talk” and continually drive and communicate the mission and vision of the organization through their words, actions, and decisions.</a:t>
            </a:r>
            <a:endParaRPr lang="en-US" dirty="0">
              <a:solidFill>
                <a:srgbClr val="FF0000"/>
              </a:solidFill>
            </a:endParaRPr>
          </a:p>
        </p:txBody>
      </p:sp>
      <p:pic>
        <p:nvPicPr>
          <p:cNvPr id="7" name="Picture 6" descr="Leadership, Power, Responsibility, and Service | Scoutmastercg.com"/>
          <p:cNvPicPr/>
          <p:nvPr/>
        </p:nvPicPr>
        <p:blipFill>
          <a:blip r:embed="rId2" cstate="print"/>
          <a:srcRect/>
          <a:stretch>
            <a:fillRect/>
          </a:stretch>
        </p:blipFill>
        <p:spPr bwMode="auto">
          <a:xfrm>
            <a:off x="5105400" y="4267200"/>
            <a:ext cx="36576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2. Employee Roles and Expectations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Employee Roles and Expectations</a:t>
            </a:r>
          </a:p>
          <a:p>
            <a:pPr lvl="1"/>
            <a:endParaRPr lang="en-US" sz="800" dirty="0" smtClean="0"/>
          </a:p>
          <a:p>
            <a:pPr lvl="2"/>
            <a:r>
              <a:rPr lang="en-US" dirty="0" smtClean="0">
                <a:solidFill>
                  <a:srgbClr val="FF0000"/>
                </a:solidFill>
              </a:rPr>
              <a:t>The specific communications or measures that indicate what is expected of employees in customer interactions and that define how employee service performance will be evaluated.  </a:t>
            </a:r>
          </a:p>
        </p:txBody>
      </p:sp>
      <p:pic>
        <p:nvPicPr>
          <p:cNvPr id="5" name="Picture 4" descr="Roles And Responsibilities Stock Photos and Images - 123RF"/>
          <p:cNvPicPr/>
          <p:nvPr/>
        </p:nvPicPr>
        <p:blipFill>
          <a:blip r:embed="rId2" cstate="print"/>
          <a:srcRect/>
          <a:stretch>
            <a:fillRect/>
          </a:stretch>
        </p:blipFill>
        <p:spPr bwMode="auto">
          <a:xfrm>
            <a:off x="4873752" y="3733800"/>
            <a:ext cx="39624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Many tasks and responsibilities are assigned to frontline service providers</a:t>
            </a:r>
            <a:r>
              <a:rPr lang="en-US" dirty="0" smtClean="0"/>
              <a:t>.</a:t>
            </a:r>
          </a:p>
          <a:p>
            <a:endParaRPr lang="en-US" sz="800" dirty="0" smtClean="0"/>
          </a:p>
          <a:p>
            <a:pPr lvl="1"/>
            <a:r>
              <a:rPr lang="en-US" dirty="0" smtClean="0"/>
              <a:t>People who perform direct customer support functions are some of the most crucial in an organization. </a:t>
            </a:r>
          </a:p>
          <a:p>
            <a:pPr lvl="1"/>
            <a:endParaRPr lang="en-US" sz="800" dirty="0" smtClean="0"/>
          </a:p>
          <a:p>
            <a:pPr lvl="2"/>
            <a:r>
              <a:rPr lang="en-US" dirty="0" smtClean="0">
                <a:solidFill>
                  <a:srgbClr val="FF0000"/>
                </a:solidFill>
              </a:rPr>
              <a:t>That is because customers and other people contact customer service representatives for information, to compliment and complain, and to purchase products and services.</a:t>
            </a:r>
            <a:endParaRPr lang="en-US" dirty="0">
              <a:solidFill>
                <a:srgbClr val="FF0000"/>
              </a:solidFill>
            </a:endParaRPr>
          </a:p>
        </p:txBody>
      </p:sp>
      <p:pic>
        <p:nvPicPr>
          <p:cNvPr id="5" name="Picture 4" descr="FRONTLINE | PBS | Official Site | Documentary Series"/>
          <p:cNvPicPr/>
          <p:nvPr/>
        </p:nvPicPr>
        <p:blipFill>
          <a:blip r:embed="rId2" cstate="print"/>
          <a:srcRect/>
          <a:stretch>
            <a:fillRect/>
          </a:stretch>
        </p:blipFill>
        <p:spPr bwMode="auto">
          <a:xfrm>
            <a:off x="4724400" y="4572000"/>
            <a:ext cx="4130225"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a:t>A</a:t>
            </a:r>
            <a:r>
              <a:rPr lang="en-US" sz="2400" u="sng" dirty="0" smtClean="0"/>
              <a:t> service professional is the “face” of the organization in all interactions that start with customer contact</a:t>
            </a:r>
            <a:r>
              <a:rPr lang="en-US" sz="2400" dirty="0" smtClean="0"/>
              <a:t>.</a:t>
            </a:r>
          </a:p>
          <a:p>
            <a:endParaRPr lang="en-US" sz="800" dirty="0" smtClean="0"/>
          </a:p>
          <a:p>
            <a:pPr lvl="1"/>
            <a:r>
              <a:rPr lang="en-US" dirty="0" smtClean="0"/>
              <a:t>Your primary function is to listen actively and gather the information needed in order to make a decision on the best course of action to serve the customer in any given situation.</a:t>
            </a:r>
          </a:p>
          <a:p>
            <a:pPr lvl="1"/>
            <a:endParaRPr lang="en-US" sz="800" dirty="0" smtClean="0"/>
          </a:p>
          <a:p>
            <a:pPr lvl="2"/>
            <a:r>
              <a:rPr lang="en-US" dirty="0" smtClean="0">
                <a:solidFill>
                  <a:srgbClr val="FF0000"/>
                </a:solidFill>
              </a:rPr>
              <a:t>This requires a polite, professional demeanor and effective and efficient answers to questions or resolutions to problems.</a:t>
            </a:r>
            <a:endParaRPr lang="en-US" dirty="0">
              <a:solidFill>
                <a:srgbClr val="FF0000"/>
              </a:solidFill>
            </a:endParaRPr>
          </a:p>
        </p:txBody>
      </p:sp>
      <p:pic>
        <p:nvPicPr>
          <p:cNvPr id="5" name="Picture 4" descr="Customer Service quotes to get you pumped! - Frontline"/>
          <p:cNvPicPr/>
          <p:nvPr/>
        </p:nvPicPr>
        <p:blipFill>
          <a:blip r:embed="rId2" cstate="print"/>
          <a:srcRect/>
          <a:stretch>
            <a:fillRect/>
          </a:stretch>
        </p:blipFill>
        <p:spPr bwMode="auto">
          <a:xfrm>
            <a:off x="3906012" y="4648200"/>
            <a:ext cx="5237988"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For you and your organization to be successful in providing superior service to your external and internal customers, your roles and expectations must be defined and communicated clearly in terms of the following characteristics, sometimes referred to as RUMBA</a:t>
            </a:r>
            <a:r>
              <a:rPr lang="en-US" dirty="0" smtClean="0"/>
              <a:t>:</a:t>
            </a:r>
          </a:p>
          <a:p>
            <a:endParaRPr lang="en-US" sz="800" dirty="0" smtClean="0"/>
          </a:p>
          <a:p>
            <a:pPr lvl="1"/>
            <a:r>
              <a:rPr lang="en-US" sz="2000" b="1" dirty="0" smtClean="0">
                <a:solidFill>
                  <a:srgbClr val="FF0000"/>
                </a:solidFill>
              </a:rPr>
              <a:t>R</a:t>
            </a:r>
            <a:r>
              <a:rPr lang="en-US" sz="2000" dirty="0" smtClean="0">
                <a:solidFill>
                  <a:srgbClr val="FF0000"/>
                </a:solidFill>
              </a:rPr>
              <a:t>ealistic – </a:t>
            </a:r>
            <a:r>
              <a:rPr lang="en-US" sz="2000" b="1" dirty="0" smtClean="0">
                <a:solidFill>
                  <a:srgbClr val="FF0000"/>
                </a:solidFill>
              </a:rPr>
              <a:t>U</a:t>
            </a:r>
            <a:r>
              <a:rPr lang="en-US" sz="2000" dirty="0" smtClean="0">
                <a:solidFill>
                  <a:srgbClr val="FF0000"/>
                </a:solidFill>
              </a:rPr>
              <a:t>nderstandable – </a:t>
            </a:r>
            <a:r>
              <a:rPr lang="en-US" sz="2000" b="1" dirty="0" smtClean="0">
                <a:solidFill>
                  <a:srgbClr val="FF0000"/>
                </a:solidFill>
              </a:rPr>
              <a:t>M</a:t>
            </a:r>
            <a:r>
              <a:rPr lang="en-US" sz="2000" dirty="0" smtClean="0">
                <a:solidFill>
                  <a:srgbClr val="FF0000"/>
                </a:solidFill>
              </a:rPr>
              <a:t>easurable – </a:t>
            </a:r>
            <a:r>
              <a:rPr lang="en-US" sz="2000" b="1" dirty="0" smtClean="0">
                <a:solidFill>
                  <a:srgbClr val="FF0000"/>
                </a:solidFill>
              </a:rPr>
              <a:t>B</a:t>
            </a:r>
            <a:r>
              <a:rPr lang="en-US" sz="2000" dirty="0" smtClean="0">
                <a:solidFill>
                  <a:srgbClr val="FF0000"/>
                </a:solidFill>
              </a:rPr>
              <a:t>elievable – </a:t>
            </a:r>
            <a:r>
              <a:rPr lang="en-US" sz="2000" b="1" dirty="0" smtClean="0">
                <a:solidFill>
                  <a:srgbClr val="FF0000"/>
                </a:solidFill>
              </a:rPr>
              <a:t>A</a:t>
            </a:r>
            <a:r>
              <a:rPr lang="en-US" sz="2000" dirty="0" smtClean="0">
                <a:solidFill>
                  <a:srgbClr val="FF0000"/>
                </a:solidFill>
              </a:rPr>
              <a:t>ttainable</a:t>
            </a:r>
            <a:endParaRPr lang="en-US" sz="2000" dirty="0">
              <a:solidFill>
                <a:srgbClr val="FF0000"/>
              </a:solidFill>
            </a:endParaRPr>
          </a:p>
        </p:txBody>
      </p:sp>
      <p:pic>
        <p:nvPicPr>
          <p:cNvPr id="6" name="Picture 5" descr="Rumba Caf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91001"/>
            <a:ext cx="3665855" cy="2667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As customers have matured in their knowledge of service standards and what they expect of providers, they look for certain qualifications in those who serve</a:t>
            </a:r>
            <a:r>
              <a:rPr lang="en-US" dirty="0" smtClean="0"/>
              <a:t>.</a:t>
            </a:r>
          </a:p>
          <a:p>
            <a:endParaRPr lang="en-US" sz="800" dirty="0" smtClean="0"/>
          </a:p>
          <a:p>
            <a:pPr lvl="1"/>
            <a:r>
              <a:rPr lang="en-US" dirty="0" smtClean="0"/>
              <a:t>They gain knowledge from numerous sources that help them be more perceptive in their dealings with businesses.  </a:t>
            </a:r>
          </a:p>
          <a:p>
            <a:pPr lvl="1"/>
            <a:endParaRPr lang="en-US" sz="800" dirty="0" smtClean="0"/>
          </a:p>
          <a:p>
            <a:pPr lvl="2"/>
            <a:r>
              <a:rPr lang="en-US" dirty="0" smtClean="0">
                <a:solidFill>
                  <a:srgbClr val="FF0000"/>
                </a:solidFill>
              </a:rPr>
              <a:t>If customers do not get the service they expect they will take their business elsewhere and/or take legal action.</a:t>
            </a:r>
          </a:p>
          <a:p>
            <a:pPr lvl="2"/>
            <a:r>
              <a:rPr lang="en-US" dirty="0" smtClean="0">
                <a:solidFill>
                  <a:srgbClr val="FF0000"/>
                </a:solidFill>
              </a:rPr>
              <a:t>In some cases, they may be “benevolent” and give the organization a second chance…by complaining.</a:t>
            </a:r>
            <a:endParaRPr lang="en-US" dirty="0">
              <a:solidFill>
                <a:srgbClr val="FF0000"/>
              </a:solidFill>
            </a:endParaRPr>
          </a:p>
        </p:txBody>
      </p:sp>
      <p:pic>
        <p:nvPicPr>
          <p:cNvPr id="5" name="Picture 4" descr="How To Manage Customer Expectations On Social Media - Convert With Content"/>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Customers expect service employees to have the following qualifications and competencies</a:t>
            </a:r>
            <a:r>
              <a:rPr lang="en-US" dirty="0" smtClean="0"/>
              <a:t>:</a:t>
            </a:r>
          </a:p>
          <a:p>
            <a:endParaRPr lang="en-US" sz="800" dirty="0" smtClean="0"/>
          </a:p>
          <a:p>
            <a:pPr lvl="1"/>
            <a:r>
              <a:rPr lang="en-US" sz="2000" dirty="0">
                <a:solidFill>
                  <a:srgbClr val="FF0000"/>
                </a:solidFill>
              </a:rPr>
              <a:t>Interpersonal Communication Skills</a:t>
            </a:r>
          </a:p>
          <a:p>
            <a:pPr lvl="1"/>
            <a:r>
              <a:rPr lang="en-US" sz="2000" dirty="0" smtClean="0">
                <a:solidFill>
                  <a:srgbClr val="FF0000"/>
                </a:solidFill>
              </a:rPr>
              <a:t>Knowledge of Products and Services</a:t>
            </a:r>
          </a:p>
          <a:p>
            <a:pPr lvl="1"/>
            <a:r>
              <a:rPr lang="en-US" sz="2000" dirty="0" smtClean="0">
                <a:solidFill>
                  <a:srgbClr val="FF0000"/>
                </a:solidFill>
              </a:rPr>
              <a:t>Technical Expertise </a:t>
            </a:r>
            <a:r>
              <a:rPr lang="en-US" sz="2000" dirty="0">
                <a:solidFill>
                  <a:srgbClr val="FF0000"/>
                </a:solidFill>
              </a:rPr>
              <a:t>R</a:t>
            </a:r>
            <a:r>
              <a:rPr lang="en-US" sz="2000" dirty="0" smtClean="0">
                <a:solidFill>
                  <a:srgbClr val="FF0000"/>
                </a:solidFill>
              </a:rPr>
              <a:t>elated to Products and Service</a:t>
            </a:r>
          </a:p>
          <a:p>
            <a:pPr lvl="1"/>
            <a:r>
              <a:rPr lang="en-US" sz="2000" dirty="0" smtClean="0">
                <a:solidFill>
                  <a:srgbClr val="FF0000"/>
                </a:solidFill>
              </a:rPr>
              <a:t>Positive, Customer-Focused, “Can-Do” Attitude</a:t>
            </a:r>
          </a:p>
          <a:p>
            <a:pPr lvl="1"/>
            <a:r>
              <a:rPr lang="en-US" sz="2000" dirty="0" smtClean="0">
                <a:solidFill>
                  <a:srgbClr val="FF0000"/>
                </a:solidFill>
              </a:rPr>
              <a:t>Initiative – Motivation – Integrity – Loyalty – Team Spirit   Creativity – Ethics – Time Management Skills – Problem Solving Conflict Resolution Skills</a:t>
            </a:r>
          </a:p>
          <a:p>
            <a:pPr lvl="1"/>
            <a:endParaRPr lang="en-US" sz="800" dirty="0" smtClean="0"/>
          </a:p>
          <a:p>
            <a:pPr lvl="2"/>
            <a:r>
              <a:rPr lang="en-US" sz="1800" dirty="0" smtClean="0">
                <a:solidFill>
                  <a:srgbClr val="0070C0"/>
                </a:solidFill>
              </a:rPr>
              <a:t>A lack of competency could result in a breakdown of the relationship between you and your customer, with ultimately negative repercussions.</a:t>
            </a:r>
            <a:endParaRPr lang="en-US" sz="1800" dirty="0">
              <a:solidFill>
                <a:srgbClr val="0070C0"/>
              </a:solidFill>
            </a:endParaRPr>
          </a:p>
        </p:txBody>
      </p:sp>
      <p:pic>
        <p:nvPicPr>
          <p:cNvPr id="5" name="Picture 4" descr="Customer expectations speech bubble Royalty Free Vector"/>
          <p:cNvPicPr/>
          <p:nvPr/>
        </p:nvPicPr>
        <p:blipFill>
          <a:blip r:embed="rId2" cstate="print"/>
          <a:srcRect/>
          <a:stretch>
            <a:fillRect/>
          </a:stretch>
        </p:blipFill>
        <p:spPr bwMode="auto">
          <a:xfrm>
            <a:off x="5791200" y="5791200"/>
            <a:ext cx="3352800" cy="152704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3. Policies and Procedures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Policies and Procedures</a:t>
            </a:r>
          </a:p>
          <a:p>
            <a:pPr lvl="1"/>
            <a:endParaRPr lang="en-US" sz="800" dirty="0" smtClean="0"/>
          </a:p>
          <a:p>
            <a:pPr lvl="2"/>
            <a:r>
              <a:rPr lang="en-US" dirty="0" smtClean="0">
                <a:solidFill>
                  <a:srgbClr val="FF0000"/>
                </a:solidFill>
              </a:rPr>
              <a:t>The guidelines that establish how various situations or transactions will be handled.</a:t>
            </a:r>
            <a:endParaRPr lang="en-US" dirty="0">
              <a:solidFill>
                <a:srgbClr val="FF0000"/>
              </a:solidFill>
            </a:endParaRPr>
          </a:p>
        </p:txBody>
      </p:sp>
      <p:pic>
        <p:nvPicPr>
          <p:cNvPr id="5" name="Picture 4" descr="Planning Policies and Procedures Documentation | Cherryleaf"/>
          <p:cNvPicPr/>
          <p:nvPr/>
        </p:nvPicPr>
        <p:blipFill>
          <a:blip r:embed="rId2" cstate="print"/>
          <a:srcRect/>
          <a:stretch>
            <a:fillRect/>
          </a:stretch>
        </p:blipFill>
        <p:spPr bwMode="auto">
          <a:xfrm>
            <a:off x="3276600" y="3505200"/>
            <a:ext cx="2895600" cy="2846387"/>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The Profession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Contributing to the Service Culture</a:t>
            </a:r>
          </a:p>
          <a:p>
            <a:endParaRPr lang="en-US" sz="800" dirty="0" smtClean="0"/>
          </a:p>
          <a:p>
            <a:pPr lvl="1"/>
            <a:r>
              <a:rPr lang="en-US" sz="2000" i="1" dirty="0"/>
              <a:t>“You’ll never have a product or price advantage again. </a:t>
            </a:r>
            <a:r>
              <a:rPr lang="en-US" sz="2000" i="1" dirty="0" smtClean="0"/>
              <a:t> They </a:t>
            </a:r>
            <a:r>
              <a:rPr lang="en-US" sz="2000" i="1" dirty="0"/>
              <a:t>can be </a:t>
            </a:r>
            <a:r>
              <a:rPr lang="en-US" sz="2000" i="1" dirty="0" smtClean="0"/>
              <a:t>duplicated</a:t>
            </a:r>
            <a:r>
              <a:rPr lang="en-US" sz="2000" i="1" dirty="0"/>
              <a:t>, but a strong customer service culture can’t be </a:t>
            </a:r>
            <a:r>
              <a:rPr lang="en-US" sz="2000" i="1" dirty="0" smtClean="0"/>
              <a:t>copied”     - Jerry </a:t>
            </a:r>
            <a:r>
              <a:rPr lang="en-US" sz="2000" i="1" dirty="0"/>
              <a:t>Fritz</a:t>
            </a:r>
          </a:p>
          <a:p>
            <a:pPr lvl="1"/>
            <a:endParaRPr lang="en-US" sz="1800" dirty="0" smtClean="0"/>
          </a:p>
        </p:txBody>
      </p:sp>
      <p:pic>
        <p:nvPicPr>
          <p:cNvPr id="10" name="Picture 9" descr="The Culture and Customer Service Connection | Corporate Culture |"/>
          <p:cNvPicPr/>
          <p:nvPr/>
        </p:nvPicPr>
        <p:blipFill>
          <a:blip r:embed="rId2" cstate="print"/>
          <a:srcRect/>
          <a:stretch>
            <a:fillRect/>
          </a:stretch>
        </p:blipFill>
        <p:spPr bwMode="auto">
          <a:xfrm>
            <a:off x="1618488" y="3392279"/>
            <a:ext cx="5943600" cy="270676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and Procedures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300" u="sng" dirty="0" smtClean="0"/>
              <a:t>Although there are many local, state, and federal regulations with which you and your organization must comply, many policies are flexible</a:t>
            </a:r>
            <a:r>
              <a:rPr lang="en-US" sz="2300" dirty="0" smtClean="0"/>
              <a:t>.</a:t>
            </a:r>
          </a:p>
          <a:p>
            <a:endParaRPr lang="en-US" sz="800" dirty="0" smtClean="0"/>
          </a:p>
          <a:p>
            <a:pPr lvl="1"/>
            <a:r>
              <a:rPr lang="en-US" dirty="0" smtClean="0"/>
              <a:t>Customers negatively meet organizational culture directly when a service provider hides behind “company policy” to handle a problem.</a:t>
            </a:r>
          </a:p>
          <a:p>
            <a:pPr lvl="1"/>
            <a:endParaRPr lang="en-US" sz="800" dirty="0" smtClean="0"/>
          </a:p>
          <a:p>
            <a:pPr lvl="2"/>
            <a:r>
              <a:rPr lang="en-US" dirty="0" smtClean="0">
                <a:solidFill>
                  <a:srgbClr val="FF0000"/>
                </a:solidFill>
              </a:rPr>
              <a:t>The goal should be to respond to customer requests and satisfy needs as quickly, efficiently, and cheerfully as possible.  Anything less is an invitation for criticism, dissatisfaction, potential customer loss, and EE frustration.</a:t>
            </a:r>
          </a:p>
        </p:txBody>
      </p:sp>
      <p:pic>
        <p:nvPicPr>
          <p:cNvPr id="5" name="Picture 4" descr="Boundaries and restrictions - Businessday NG"/>
          <p:cNvPicPr/>
          <p:nvPr/>
        </p:nvPicPr>
        <p:blipFill>
          <a:blip r:embed="rId2" cstate="print"/>
          <a:srcRect/>
          <a:stretch>
            <a:fillRect/>
          </a:stretch>
        </p:blipFill>
        <p:spPr bwMode="auto">
          <a:xfrm>
            <a:off x="5638800" y="5181600"/>
            <a:ext cx="35052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and Procedures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Organizations hang up fancy posters and banners claiming “The Customer is No. 1” or “We’re Here to Serve YOU</a:t>
            </a:r>
            <a:r>
              <a:rPr lang="en-US" dirty="0" smtClean="0"/>
              <a:t>!” </a:t>
            </a:r>
          </a:p>
          <a:p>
            <a:endParaRPr lang="en-US" sz="800" dirty="0" smtClean="0"/>
          </a:p>
          <a:p>
            <a:pPr lvl="1"/>
            <a:r>
              <a:rPr lang="en-US" sz="2000" dirty="0" smtClean="0"/>
              <a:t>But at the moment of truth, when customers come into contact with employees, they often hear, “Please take a number,” “I can’t do that,” or (on the phone) “ABC Company, please hold – CLICK.”</a:t>
            </a:r>
          </a:p>
          <a:p>
            <a:pPr lvl="1"/>
            <a:endParaRPr lang="en-US" sz="800" dirty="0" smtClean="0"/>
          </a:p>
          <a:p>
            <a:pPr lvl="2"/>
            <a:r>
              <a:rPr lang="en-US" dirty="0" smtClean="0">
                <a:solidFill>
                  <a:srgbClr val="FF0000"/>
                </a:solidFill>
              </a:rPr>
              <a:t>When these things occur, the culture is not customer driven.</a:t>
            </a:r>
          </a:p>
          <a:p>
            <a:pPr lvl="2"/>
            <a:r>
              <a:rPr lang="en-US" dirty="0" smtClean="0">
                <a:solidFill>
                  <a:srgbClr val="FF0000"/>
                </a:solidFill>
              </a:rPr>
              <a:t>Through conscientious and concerned assistance to customers,   the organization can form a solid relationship with the consumer through its employees.</a:t>
            </a:r>
            <a:endParaRPr lang="en-US" dirty="0">
              <a:solidFill>
                <a:srgbClr val="FF0000"/>
              </a:solidFill>
            </a:endParaRPr>
          </a:p>
        </p:txBody>
      </p:sp>
      <p:pic>
        <p:nvPicPr>
          <p:cNvPr id="5" name="Picture 4" descr="The Moment of Truth | Backwards Time Machine"/>
          <p:cNvPicPr/>
          <p:nvPr/>
        </p:nvPicPr>
        <p:blipFill>
          <a:blip r:embed="rId2" cstate="print"/>
          <a:srcRect/>
          <a:stretch>
            <a:fillRect/>
          </a:stretch>
        </p:blipFill>
        <p:spPr bwMode="auto">
          <a:xfrm>
            <a:off x="4818888" y="4876800"/>
            <a:ext cx="4325112"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4. Products and Services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Products and Services</a:t>
            </a:r>
          </a:p>
          <a:p>
            <a:pPr lvl="1"/>
            <a:endParaRPr lang="en-US" sz="800" dirty="0" smtClean="0"/>
          </a:p>
          <a:p>
            <a:pPr lvl="2"/>
            <a:r>
              <a:rPr lang="en-US" dirty="0" smtClean="0">
                <a:solidFill>
                  <a:srgbClr val="FF0000"/>
                </a:solidFill>
              </a:rPr>
              <a:t>The materials, products, and services that are state of the art, competitively priced, and meet the needs, wants, and expectations of a diverse customer base.</a:t>
            </a:r>
            <a:endParaRPr lang="en-US" dirty="0">
              <a:solidFill>
                <a:srgbClr val="FF0000"/>
              </a:solidFill>
            </a:endParaRPr>
          </a:p>
        </p:txBody>
      </p:sp>
      <p:pic>
        <p:nvPicPr>
          <p:cNvPr id="5" name="Picture 4" descr="iTool Website | iTool Holdings Company Website"/>
          <p:cNvPicPr/>
          <p:nvPr/>
        </p:nvPicPr>
        <p:blipFill>
          <a:blip r:embed="rId2" cstate="print"/>
          <a:srcRect/>
          <a:stretch>
            <a:fillRect/>
          </a:stretch>
        </p:blipFill>
        <p:spPr bwMode="auto">
          <a:xfrm>
            <a:off x="1600200" y="3962400"/>
            <a:ext cx="5943600" cy="2205132"/>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Products and Services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If customers perceive that you offer reputable products and services in a professional manner and at a competitive price, your organization will likely reap the rewards of loyalty and positive “press</a:t>
            </a:r>
            <a:r>
              <a:rPr lang="en-US" sz="2300" dirty="0" smtClean="0"/>
              <a:t>.”</a:t>
            </a:r>
          </a:p>
          <a:p>
            <a:endParaRPr lang="en-US" sz="800" dirty="0" smtClean="0"/>
          </a:p>
          <a:p>
            <a:pPr lvl="1"/>
            <a:r>
              <a:rPr lang="en-US" dirty="0" smtClean="0">
                <a:solidFill>
                  <a:srgbClr val="FF0000"/>
                </a:solidFill>
              </a:rPr>
              <a:t>On the other hand, if products and services do not live up to expectations or promises, or if your ability to correct problems in products and services is deficient, you and your organization could suffer adversely.</a:t>
            </a:r>
            <a:endParaRPr lang="en-US" dirty="0">
              <a:solidFill>
                <a:srgbClr val="FF0000"/>
              </a:solidFill>
            </a:endParaRPr>
          </a:p>
        </p:txBody>
      </p:sp>
      <p:pic>
        <p:nvPicPr>
          <p:cNvPr id="5" name="Picture 4" descr="products-and-services - Where Is Cebu"/>
          <p:cNvPicPr/>
          <p:nvPr/>
        </p:nvPicPr>
        <p:blipFill>
          <a:blip r:embed="rId2" cstate="print"/>
          <a:srcRect/>
          <a:stretch>
            <a:fillRect/>
          </a:stretch>
        </p:blipFill>
        <p:spPr bwMode="auto">
          <a:xfrm>
            <a:off x="5410200" y="4419600"/>
            <a:ext cx="3409950" cy="19240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5. Motivators and Rewards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Motivators and Rewards</a:t>
            </a:r>
          </a:p>
          <a:p>
            <a:pPr lvl="1"/>
            <a:endParaRPr lang="en-US" sz="800" dirty="0" smtClean="0"/>
          </a:p>
          <a:p>
            <a:pPr lvl="2"/>
            <a:r>
              <a:rPr lang="en-US" dirty="0" smtClean="0">
                <a:solidFill>
                  <a:srgbClr val="FF0000"/>
                </a:solidFill>
              </a:rPr>
              <a:t>Monetary rewards, material items, or feedback that prompts employees to continue to deliver service and perform at a high level of effectiveness and efficiency.</a:t>
            </a:r>
            <a:endParaRPr lang="en-US" dirty="0">
              <a:solidFill>
                <a:srgbClr val="FF0000"/>
              </a:solidFill>
            </a:endParaRPr>
          </a:p>
        </p:txBody>
      </p:sp>
      <p:pic>
        <p:nvPicPr>
          <p:cNvPr id="6" name="Picture 5" descr="8 of the Best Employee Rewards | Incentive Solutions"/>
          <p:cNvPicPr/>
          <p:nvPr/>
        </p:nvPicPr>
        <p:blipFill>
          <a:blip r:embed="rId2" cstate="print"/>
          <a:srcRect/>
          <a:stretch>
            <a:fillRect/>
          </a:stretch>
        </p:blipFill>
        <p:spPr bwMode="auto">
          <a:xfrm>
            <a:off x="4361688" y="3962400"/>
            <a:ext cx="4553712" cy="2353151"/>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Motivators and Rewards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In any employee environment, people work more effectively and productively when their performance is recognized and adequately rewarded</a:t>
            </a:r>
            <a:r>
              <a:rPr lang="en-US" dirty="0" smtClean="0"/>
              <a:t>.</a:t>
            </a:r>
          </a:p>
          <a:p>
            <a:endParaRPr lang="en-US" sz="800" dirty="0" smtClean="0"/>
          </a:p>
          <a:p>
            <a:pPr lvl="1"/>
            <a:r>
              <a:rPr lang="en-US" dirty="0" smtClean="0"/>
              <a:t>Whether the rewards are in the form of monetary or material items, or a simple verbal pat on the back by the manager, most employees expect and thrive on some form of recognition.</a:t>
            </a:r>
          </a:p>
          <a:p>
            <a:pPr lvl="1"/>
            <a:endParaRPr lang="en-US" sz="800" dirty="0" smtClean="0"/>
          </a:p>
          <a:p>
            <a:pPr lvl="2"/>
            <a:r>
              <a:rPr lang="en-US" dirty="0" smtClean="0">
                <a:solidFill>
                  <a:srgbClr val="FF0000"/>
                </a:solidFill>
              </a:rPr>
              <a:t>It is important to know and remember that there will be times when your only motivation and reward for accomplishing a goal  or providing quality service will come from you.</a:t>
            </a:r>
            <a:endParaRPr lang="en-US" dirty="0">
              <a:solidFill>
                <a:srgbClr val="FF0000"/>
              </a:solidFill>
            </a:endParaRPr>
          </a:p>
        </p:txBody>
      </p:sp>
      <p:pic>
        <p:nvPicPr>
          <p:cNvPr id="5" name="Picture 4" descr="How to be self-motivated as an entrepreneur to achieve your goals"/>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6. Management Support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Management Support</a:t>
            </a:r>
          </a:p>
          <a:p>
            <a:pPr lvl="1"/>
            <a:endParaRPr lang="en-US" sz="800" dirty="0" smtClean="0"/>
          </a:p>
          <a:p>
            <a:pPr lvl="2"/>
            <a:r>
              <a:rPr lang="en-US" dirty="0" smtClean="0">
                <a:solidFill>
                  <a:srgbClr val="FF0000"/>
                </a:solidFill>
              </a:rPr>
              <a:t>The availability of management to answer questions and assist frontline employees in customer interactions when necessary.  Also, the level of management involvement and enthusiasm in coaching and mentoring the professional development of  customer service representatives.</a:t>
            </a:r>
          </a:p>
        </p:txBody>
      </p:sp>
      <p:pic>
        <p:nvPicPr>
          <p:cNvPr id="6" name="Picture 5" descr="Exceptional management support and project success - Midagon"/>
          <p:cNvPicPr/>
          <p:nvPr/>
        </p:nvPicPr>
        <p:blipFill>
          <a:blip r:embed="rId2" cstate="print"/>
          <a:srcRect/>
          <a:stretch>
            <a:fillRect/>
          </a:stretch>
        </p:blipFill>
        <p:spPr bwMode="auto">
          <a:xfrm>
            <a:off x="5181600" y="4114800"/>
            <a:ext cx="36576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 key role for a manager, supervisor, and/or team leader is to provide effective, ongoing coaching, counseling, and training to their employees</a:t>
            </a:r>
            <a:r>
              <a:rPr lang="en-US" dirty="0" smtClean="0"/>
              <a:t>.</a:t>
            </a:r>
          </a:p>
          <a:p>
            <a:endParaRPr lang="en-US" sz="800" dirty="0" smtClean="0"/>
          </a:p>
          <a:p>
            <a:pPr lvl="1"/>
            <a:r>
              <a:rPr lang="en-US" dirty="0" smtClean="0"/>
              <a:t>They can pass along valuable information, guidance, and aid others in enhancing knowledge and professional development.  </a:t>
            </a:r>
          </a:p>
          <a:p>
            <a:pPr lvl="1"/>
            <a:endParaRPr lang="en-US" sz="800" dirty="0" smtClean="0"/>
          </a:p>
          <a:p>
            <a:pPr lvl="2"/>
            <a:r>
              <a:rPr lang="en-US" dirty="0" smtClean="0">
                <a:solidFill>
                  <a:srgbClr val="FF0000"/>
                </a:solidFill>
              </a:rPr>
              <a:t>It is their job to monitor EE performance and ensure they receive appropriate rewards based on their ability to interact effectively with customers and fulfill the requirements of the job.</a:t>
            </a:r>
          </a:p>
          <a:p>
            <a:pPr lvl="2"/>
            <a:endParaRPr lang="en-US" dirty="0"/>
          </a:p>
        </p:txBody>
      </p:sp>
      <p:pic>
        <p:nvPicPr>
          <p:cNvPr id="5" name="Picture 4" descr="Support &amp;amp; Services – Full Circle Home Tech"/>
          <p:cNvPicPr/>
          <p:nvPr/>
        </p:nvPicPr>
        <p:blipFill>
          <a:blip r:embed="rId2" cstate="print"/>
          <a:srcRect/>
          <a:stretch>
            <a:fillRect/>
          </a:stretch>
        </p:blipFill>
        <p:spPr bwMode="auto">
          <a:xfrm>
            <a:off x="6019800" y="4800600"/>
            <a:ext cx="31242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Look for a strong mentor in your organization, and ask them to provide support and help you grow personally    and professionally</a:t>
            </a:r>
            <a:r>
              <a:rPr lang="en-US" dirty="0" smtClean="0"/>
              <a:t>.</a:t>
            </a:r>
          </a:p>
          <a:p>
            <a:endParaRPr lang="en-US" sz="800" dirty="0" smtClean="0"/>
          </a:p>
          <a:p>
            <a:pPr lvl="1"/>
            <a:r>
              <a:rPr lang="en-US" dirty="0" smtClean="0"/>
              <a:t>A mentor is an individual who dedicates time and effort to support and assist others.</a:t>
            </a:r>
          </a:p>
          <a:p>
            <a:pPr lvl="1"/>
            <a:endParaRPr lang="en-US" sz="800" dirty="0" smtClean="0"/>
          </a:p>
          <a:p>
            <a:pPr lvl="2"/>
            <a:r>
              <a:rPr lang="en-US" dirty="0" smtClean="0">
                <a:solidFill>
                  <a:srgbClr val="FF0000"/>
                </a:solidFill>
              </a:rPr>
              <a:t>In an organization, they are typically people with a lot of knowledge, experience, skills, and initiative, and have a large personal and professional network established.</a:t>
            </a:r>
            <a:endParaRPr lang="en-US" dirty="0">
              <a:solidFill>
                <a:srgbClr val="FF0000"/>
              </a:solidFill>
            </a:endParaRPr>
          </a:p>
        </p:txBody>
      </p:sp>
      <p:pic>
        <p:nvPicPr>
          <p:cNvPr id="5" name="Picture 4" descr="5 Resources Your Organization&amp;#39;s Mentors Need - HR Daily Advisor"/>
          <p:cNvPicPr/>
          <p:nvPr/>
        </p:nvPicPr>
        <p:blipFill>
          <a:blip r:embed="rId2" cstate="print"/>
          <a:srcRect/>
          <a:stretch>
            <a:fillRect/>
          </a:stretch>
        </p:blipFill>
        <p:spPr bwMode="auto">
          <a:xfrm>
            <a:off x="5791200" y="4800600"/>
            <a:ext cx="3352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When searching for someone to mentor you, look for these characteristics</a:t>
            </a:r>
            <a:r>
              <a:rPr lang="en-US" dirty="0" smtClean="0"/>
              <a:t>:</a:t>
            </a:r>
          </a:p>
          <a:p>
            <a:endParaRPr lang="en-US" sz="800" dirty="0" smtClean="0"/>
          </a:p>
          <a:p>
            <a:pPr lvl="1"/>
            <a:r>
              <a:rPr lang="en-US" sz="2000" dirty="0" smtClean="0">
                <a:solidFill>
                  <a:srgbClr val="FF0000"/>
                </a:solidFill>
              </a:rPr>
              <a:t>Willingness to be a Mentor</a:t>
            </a:r>
          </a:p>
          <a:p>
            <a:pPr lvl="1"/>
            <a:r>
              <a:rPr lang="en-US" sz="2000" dirty="0" smtClean="0">
                <a:solidFill>
                  <a:srgbClr val="FF0000"/>
                </a:solidFill>
              </a:rPr>
              <a:t>Experience in the Organization or Industry</a:t>
            </a:r>
          </a:p>
          <a:p>
            <a:pPr lvl="1"/>
            <a:r>
              <a:rPr lang="en-US" sz="2000" dirty="0" smtClean="0">
                <a:solidFill>
                  <a:srgbClr val="FF0000"/>
                </a:solidFill>
              </a:rPr>
              <a:t>Knowledge about the Organization and Industry</a:t>
            </a:r>
          </a:p>
          <a:p>
            <a:pPr lvl="1"/>
            <a:r>
              <a:rPr lang="en-US" sz="2000" dirty="0" smtClean="0">
                <a:solidFill>
                  <a:srgbClr val="FF0000"/>
                </a:solidFill>
              </a:rPr>
              <a:t>Good Communicator – Verbal, Non-Verbal, Listening</a:t>
            </a:r>
          </a:p>
          <a:p>
            <a:pPr lvl="1"/>
            <a:r>
              <a:rPr lang="en-US" sz="2000" dirty="0" smtClean="0">
                <a:solidFill>
                  <a:srgbClr val="FF0000"/>
                </a:solidFill>
              </a:rPr>
              <a:t>Awareness of the Organizational Culture</a:t>
            </a:r>
          </a:p>
          <a:p>
            <a:pPr lvl="1"/>
            <a:r>
              <a:rPr lang="en-US" sz="2000" dirty="0" smtClean="0">
                <a:solidFill>
                  <a:srgbClr val="FF0000"/>
                </a:solidFill>
              </a:rPr>
              <a:t>Well-Connected Inside and Outside the Organization</a:t>
            </a:r>
          </a:p>
          <a:p>
            <a:pPr lvl="1"/>
            <a:r>
              <a:rPr lang="en-US" sz="2000" dirty="0" smtClean="0">
                <a:solidFill>
                  <a:srgbClr val="FF0000"/>
                </a:solidFill>
              </a:rPr>
              <a:t>Good Coaching Skills and Good Motivator</a:t>
            </a:r>
          </a:p>
          <a:p>
            <a:pPr lvl="1"/>
            <a:r>
              <a:rPr lang="en-US" sz="2000" dirty="0" smtClean="0">
                <a:solidFill>
                  <a:srgbClr val="FF0000"/>
                </a:solidFill>
              </a:rPr>
              <a:t>Enthusiastic – Charismatic – Trustworthy – Patient – Creative Thinker – Self-Confident – Good Problem Solver</a:t>
            </a:r>
            <a:endParaRPr lang="en-US" sz="2000" dirty="0">
              <a:solidFill>
                <a:srgbClr val="FF0000"/>
              </a:solidFill>
            </a:endParaRPr>
          </a:p>
        </p:txBody>
      </p:sp>
      <p:pic>
        <p:nvPicPr>
          <p:cNvPr id="5" name="Picture 4" descr="Mentoring Images, Stock Photos &amp;amp; Vectors | Shutterstock"/>
          <p:cNvPicPr/>
          <p:nvPr/>
        </p:nvPicPr>
        <p:blipFill>
          <a:blip r:embed="rId2" cstate="print"/>
          <a:srcRect/>
          <a:stretch>
            <a:fillRect/>
          </a:stretch>
        </p:blipFill>
        <p:spPr bwMode="auto">
          <a:xfrm>
            <a:off x="5181600" y="5867400"/>
            <a:ext cx="3962400" cy="990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a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 Service Culture is a service environment made up of various factors, including the values, beliefs, norms, rituals, and practices of a group or organization</a:t>
            </a:r>
            <a:r>
              <a:rPr lang="en-US" dirty="0" smtClean="0"/>
              <a:t>.</a:t>
            </a:r>
          </a:p>
          <a:p>
            <a:endParaRPr lang="en-US" sz="800" dirty="0" smtClean="0"/>
          </a:p>
          <a:p>
            <a:pPr lvl="1"/>
            <a:r>
              <a:rPr lang="en-US" dirty="0" smtClean="0"/>
              <a:t>A service culture is different for each organization.  </a:t>
            </a:r>
          </a:p>
          <a:p>
            <a:pPr lvl="1"/>
            <a:endParaRPr lang="en-US" sz="800" dirty="0" smtClean="0"/>
          </a:p>
          <a:p>
            <a:pPr lvl="2"/>
            <a:r>
              <a:rPr lang="en-US" dirty="0" smtClean="0">
                <a:solidFill>
                  <a:srgbClr val="FF0000"/>
                </a:solidFill>
              </a:rPr>
              <a:t>No two organizations operate in same manner, have same focus, or provide management that accomplishes same results.</a:t>
            </a:r>
            <a:endParaRPr lang="en-US" dirty="0">
              <a:solidFill>
                <a:srgbClr val="FF0000"/>
              </a:solidFill>
            </a:endParaRPr>
          </a:p>
        </p:txBody>
      </p:sp>
      <p:pic>
        <p:nvPicPr>
          <p:cNvPr id="5" name="Picture 4" descr="The Strategic Importance of Service Culture in the Development of Business  Process — Wilowe Management Consulting"/>
          <p:cNvPicPr/>
          <p:nvPr/>
        </p:nvPicPr>
        <p:blipFill>
          <a:blip r:embed="rId2" cstate="print"/>
          <a:srcRect/>
          <a:stretch>
            <a:fillRect/>
          </a:stretch>
        </p:blipFill>
        <p:spPr bwMode="auto">
          <a:xfrm>
            <a:off x="6096000" y="4191000"/>
            <a:ext cx="3124200" cy="303331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7. Employee Empowerment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Employee Empowerment</a:t>
            </a:r>
          </a:p>
          <a:p>
            <a:pPr lvl="1"/>
            <a:endParaRPr lang="en-US" sz="800" dirty="0" smtClean="0"/>
          </a:p>
          <a:p>
            <a:pPr lvl="2"/>
            <a:r>
              <a:rPr lang="en-US" dirty="0" smtClean="0">
                <a:solidFill>
                  <a:srgbClr val="FF0000"/>
                </a:solidFill>
              </a:rPr>
              <a:t>Providing EEs with the authority to make on-the-spot decisions that will facilitate efficient and timely customer service based on training they receive and criteria established by supervisors.</a:t>
            </a:r>
            <a:endParaRPr lang="en-US" dirty="0">
              <a:solidFill>
                <a:srgbClr val="FF0000"/>
              </a:solidFill>
            </a:endParaRPr>
          </a:p>
        </p:txBody>
      </p:sp>
      <p:pic>
        <p:nvPicPr>
          <p:cNvPr id="5" name="Picture 4" descr="AIM2Flourish | Employee Empowerment"/>
          <p:cNvPicPr/>
          <p:nvPr/>
        </p:nvPicPr>
        <p:blipFill>
          <a:blip r:embed="rId2" cstate="print"/>
          <a:srcRect/>
          <a:stretch>
            <a:fillRect/>
          </a:stretch>
        </p:blipFill>
        <p:spPr bwMode="auto">
          <a:xfrm>
            <a:off x="4361688" y="3962400"/>
            <a:ext cx="4553712" cy="235839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Empowerment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Employee Empowerment is one way for a supervisor to help ensure that service providers can respond quickly to customer needs or requests</a:t>
            </a:r>
            <a:r>
              <a:rPr lang="en-US" dirty="0" smtClean="0"/>
              <a:t>.</a:t>
            </a:r>
          </a:p>
          <a:p>
            <a:endParaRPr lang="en-US" sz="800" dirty="0" smtClean="0"/>
          </a:p>
          <a:p>
            <a:pPr lvl="1"/>
            <a:r>
              <a:rPr lang="en-US" dirty="0" smtClean="0"/>
              <a:t>Empowerment is the term used to describe the giving of decision-making and problem-resolution authority to subordinate employees in an organization.</a:t>
            </a:r>
          </a:p>
          <a:p>
            <a:pPr lvl="1"/>
            <a:endParaRPr lang="en-US" sz="800" dirty="0" smtClean="0"/>
          </a:p>
          <a:p>
            <a:pPr lvl="2"/>
            <a:r>
              <a:rPr lang="en-US" dirty="0" smtClean="0">
                <a:solidFill>
                  <a:srgbClr val="FF0000"/>
                </a:solidFill>
              </a:rPr>
              <a:t>This precludes having to get permission from higher levels in order to take action or serve a customer.</a:t>
            </a:r>
            <a:endParaRPr lang="en-US" dirty="0">
              <a:solidFill>
                <a:srgbClr val="FF0000"/>
              </a:solidFill>
            </a:endParaRPr>
          </a:p>
        </p:txBody>
      </p:sp>
      <p:pic>
        <p:nvPicPr>
          <p:cNvPr id="5" name="Picture 4" descr="Empower High Res Stock Images | Shutterstock"/>
          <p:cNvPicPr/>
          <p:nvPr/>
        </p:nvPicPr>
        <p:blipFill>
          <a:blip r:embed="rId2" cstate="print"/>
          <a:srcRect/>
          <a:stretch>
            <a:fillRect/>
          </a:stretch>
        </p:blipFill>
        <p:spPr bwMode="auto">
          <a:xfrm>
            <a:off x="3276600" y="4998381"/>
            <a:ext cx="5867400" cy="2201333"/>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Empowerment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Such authority allows on-the-spot responsiveness to the customer while making service representatives feel trusted, respected, and an important part of the organization</a:t>
            </a:r>
            <a:r>
              <a:rPr lang="en-US" dirty="0" smtClean="0"/>
              <a:t>.</a:t>
            </a:r>
          </a:p>
          <a:p>
            <a:endParaRPr lang="en-US" sz="800" dirty="0" smtClean="0"/>
          </a:p>
          <a:p>
            <a:pPr lvl="1"/>
            <a:r>
              <a:rPr lang="en-US" dirty="0" smtClean="0"/>
              <a:t>Empowerment is also an intangible way that successful service organizations reward employees.</a:t>
            </a:r>
          </a:p>
          <a:p>
            <a:pPr lvl="1"/>
            <a:endParaRPr lang="en-US" sz="800" dirty="0" smtClean="0"/>
          </a:p>
          <a:p>
            <a:pPr lvl="2"/>
            <a:r>
              <a:rPr lang="en-US" dirty="0" smtClean="0">
                <a:solidFill>
                  <a:srgbClr val="FF0000"/>
                </a:solidFill>
              </a:rPr>
              <a:t>Often someone who has decision-making authority feels better about themselves and the organization.</a:t>
            </a:r>
            <a:endParaRPr lang="en-US" dirty="0">
              <a:solidFill>
                <a:srgbClr val="FF0000"/>
              </a:solidFill>
            </a:endParaRPr>
          </a:p>
        </p:txBody>
      </p:sp>
      <p:pic>
        <p:nvPicPr>
          <p:cNvPr id="5" name="Picture 4" descr="Empowered – Church Sermon Series Ideas"/>
          <p:cNvPicPr/>
          <p:nvPr/>
        </p:nvPicPr>
        <p:blipFill>
          <a:blip r:embed="rId2" cstate="print"/>
          <a:srcRect/>
          <a:stretch>
            <a:fillRect/>
          </a:stretch>
        </p:blipFill>
        <p:spPr bwMode="auto">
          <a:xfrm>
            <a:off x="4419600" y="4648200"/>
            <a:ext cx="4724400" cy="227535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8. Training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Training</a:t>
            </a:r>
          </a:p>
          <a:p>
            <a:pPr lvl="1"/>
            <a:endParaRPr lang="en-US" sz="800" dirty="0" smtClean="0"/>
          </a:p>
          <a:p>
            <a:pPr lvl="2"/>
            <a:r>
              <a:rPr lang="en-US" dirty="0" smtClean="0">
                <a:solidFill>
                  <a:srgbClr val="FF0000"/>
                </a:solidFill>
              </a:rPr>
              <a:t>Instruction or information provided through a variety of techniques and vehicles that teach knowledge or skills, or attempt to influence employee attitudes toward excellent service delivery and achieving customer satisfaction and loyalty.</a:t>
            </a:r>
            <a:endParaRPr lang="en-US" dirty="0">
              <a:solidFill>
                <a:srgbClr val="FF0000"/>
              </a:solidFill>
            </a:endParaRPr>
          </a:p>
        </p:txBody>
      </p:sp>
      <p:pic>
        <p:nvPicPr>
          <p:cNvPr id="5" name="Picture 4" descr="Bureau of the Fiscal Service - Training - ASAP.gov: How ASAP.gov Recipients  Enroll"/>
          <p:cNvPicPr/>
          <p:nvPr/>
        </p:nvPicPr>
        <p:blipFill>
          <a:blip r:embed="rId2" cstate="print"/>
          <a:srcRect/>
          <a:stretch>
            <a:fillRect/>
          </a:stretch>
        </p:blipFill>
        <p:spPr bwMode="auto">
          <a:xfrm>
            <a:off x="5757672" y="4114800"/>
            <a:ext cx="30480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 importance of effective training cannot be overstated.  It is an essential component of any organizational culture that supports customer service</a:t>
            </a:r>
            <a:r>
              <a:rPr lang="en-US" dirty="0" smtClean="0"/>
              <a:t>.</a:t>
            </a:r>
          </a:p>
          <a:p>
            <a:endParaRPr lang="en-US" sz="800" dirty="0" smtClean="0"/>
          </a:p>
          <a:p>
            <a:pPr lvl="1"/>
            <a:r>
              <a:rPr lang="en-US" sz="2000" dirty="0" smtClean="0"/>
              <a:t>To perform the job successfully and create a positive impression in the minds of customers, employees must be given needed tools.</a:t>
            </a:r>
          </a:p>
          <a:p>
            <a:pPr lvl="1"/>
            <a:endParaRPr lang="en-US" sz="800" dirty="0" smtClean="0"/>
          </a:p>
          <a:p>
            <a:pPr lvl="2"/>
            <a:r>
              <a:rPr lang="en-US" dirty="0" smtClean="0">
                <a:solidFill>
                  <a:srgbClr val="FF0000"/>
                </a:solidFill>
              </a:rPr>
              <a:t>This training should address interpersonal skills, technical skills, organizational awareness, or job skills.  Training should help the EE know what is expected and how to meet those expectations.</a:t>
            </a:r>
            <a:endParaRPr lang="en-US" dirty="0">
              <a:solidFill>
                <a:srgbClr val="FF0000"/>
              </a:solidFill>
            </a:endParaRPr>
          </a:p>
        </p:txBody>
      </p:sp>
      <p:pic>
        <p:nvPicPr>
          <p:cNvPr id="5" name="Picture 4" descr="How to Create a Successful Employee Training Program – CEO Hangout"/>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The first step a company should take in creating or defining its service environment is to make sure it knows who its customers are and how it plans to attract and maintain those customers</a:t>
            </a:r>
            <a:r>
              <a:rPr lang="en-US" sz="2000" dirty="0" smtClean="0"/>
              <a:t>.</a:t>
            </a:r>
          </a:p>
          <a:p>
            <a:endParaRPr lang="en-US" sz="800" dirty="0">
              <a:solidFill>
                <a:srgbClr val="FF0000"/>
              </a:solidFill>
            </a:endParaRPr>
          </a:p>
          <a:p>
            <a:pPr lvl="1"/>
            <a:r>
              <a:rPr lang="en-US" sz="2000" dirty="0" smtClean="0">
                <a:solidFill>
                  <a:srgbClr val="FF0000"/>
                </a:solidFill>
              </a:rPr>
              <a:t>Next, the organization should periodically conduct an inspection of all its systems and practices.  This will help determine where the company is now and where it needs to be in order to better serve customers and to be competitive in a global service economy.</a:t>
            </a:r>
            <a:endParaRPr lang="en-US" sz="2000" dirty="0">
              <a:solidFill>
                <a:srgbClr val="FF0000"/>
              </a:solidFill>
            </a:endParaRPr>
          </a:p>
        </p:txBody>
      </p:sp>
      <p:pic>
        <p:nvPicPr>
          <p:cNvPr id="5" name="Picture 4" descr="Service Strategy Concepts | ITIL V3 Foundation Training - YouTube"/>
          <p:cNvPicPr/>
          <p:nvPr/>
        </p:nvPicPr>
        <p:blipFill>
          <a:blip r:embed="rId2" cstate="print"/>
          <a:srcRect/>
          <a:stretch>
            <a:fillRect/>
          </a:stretch>
        </p:blipFill>
        <p:spPr bwMode="auto">
          <a:xfrm>
            <a:off x="5029200" y="4648200"/>
            <a:ext cx="4114800" cy="23526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It is not just your organization’s responsibility to ensure the success of customer service</a:t>
            </a:r>
            <a:r>
              <a:rPr lang="en-US" dirty="0" smtClean="0"/>
              <a:t>.</a:t>
            </a:r>
          </a:p>
          <a:p>
            <a:endParaRPr lang="en-US" sz="800" dirty="0" smtClean="0"/>
          </a:p>
          <a:p>
            <a:pPr lvl="1"/>
            <a:r>
              <a:rPr lang="en-US" sz="2000" dirty="0" smtClean="0">
                <a:solidFill>
                  <a:srgbClr val="FF0000"/>
                </a:solidFill>
              </a:rPr>
              <a:t>As a service professional, you have to be familiar with organizational goals and work toward helping make them successful.</a:t>
            </a:r>
            <a:endParaRPr lang="en-US" sz="2000" dirty="0">
              <a:solidFill>
                <a:srgbClr val="FF0000"/>
              </a:solidFill>
            </a:endParaRPr>
          </a:p>
        </p:txBody>
      </p:sp>
      <p:pic>
        <p:nvPicPr>
          <p:cNvPr id="5" name="Picture 4" descr="What is Service Strategy? Meaning, Importance and Process"/>
          <p:cNvPicPr/>
          <p:nvPr/>
        </p:nvPicPr>
        <p:blipFill>
          <a:blip r:embed="rId2" cstate="print"/>
          <a:srcRect/>
          <a:stretch>
            <a:fillRect/>
          </a:stretch>
        </p:blipFill>
        <p:spPr bwMode="auto">
          <a:xfrm>
            <a:off x="3886200" y="3581400"/>
            <a:ext cx="5029200" cy="2667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fontScale="92500"/>
          </a:bodyPr>
          <a:lstStyle/>
          <a:p>
            <a:r>
              <a:rPr lang="en-US" sz="2500" u="sng" dirty="0" smtClean="0"/>
              <a:t>From the perspective of a customer service professional, ask yourself the following questions to help clarify your role</a:t>
            </a:r>
            <a:r>
              <a:rPr lang="en-US" dirty="0" smtClean="0"/>
              <a:t>:</a:t>
            </a:r>
          </a:p>
          <a:p>
            <a:endParaRPr lang="en-US" sz="900" dirty="0"/>
          </a:p>
          <a:p>
            <a:pPr lvl="1"/>
            <a:r>
              <a:rPr lang="en-US" sz="2100" dirty="0" smtClean="0">
                <a:solidFill>
                  <a:srgbClr val="FF0000"/>
                </a:solidFill>
              </a:rPr>
              <a:t>Who is my customer?</a:t>
            </a:r>
          </a:p>
          <a:p>
            <a:pPr lvl="1"/>
            <a:r>
              <a:rPr lang="en-US" sz="2100" dirty="0" smtClean="0">
                <a:solidFill>
                  <a:srgbClr val="FF0000"/>
                </a:solidFill>
              </a:rPr>
              <a:t>What am I doing, or can I do, to help achieve organizational excellence?  </a:t>
            </a:r>
          </a:p>
          <a:p>
            <a:pPr lvl="1"/>
            <a:r>
              <a:rPr lang="en-US" sz="2100" dirty="0" smtClean="0">
                <a:solidFill>
                  <a:srgbClr val="FF0000"/>
                </a:solidFill>
              </a:rPr>
              <a:t>Do I focus all my efforts on total customer satisfaction?</a:t>
            </a:r>
          </a:p>
          <a:p>
            <a:pPr lvl="1"/>
            <a:r>
              <a:rPr lang="en-US" sz="2100" dirty="0" smtClean="0">
                <a:solidFill>
                  <a:srgbClr val="FF0000"/>
                </a:solidFill>
              </a:rPr>
              <a:t>Am I empowered to make the decisions necessary to serve my customer. If not, what level of authority should I obtain?</a:t>
            </a:r>
          </a:p>
          <a:p>
            <a:pPr lvl="1"/>
            <a:r>
              <a:rPr lang="en-US" sz="2100" dirty="0" smtClean="0">
                <a:solidFill>
                  <a:srgbClr val="FF0000"/>
                </a:solidFill>
              </a:rPr>
              <a:t>Are there policies and procedures that inhibit my ability to serve the customer?  If so, what changes should I recommend?</a:t>
            </a:r>
          </a:p>
          <a:p>
            <a:pPr lvl="1"/>
            <a:r>
              <a:rPr lang="en-US" sz="2100" dirty="0" smtClean="0">
                <a:solidFill>
                  <a:srgbClr val="FF0000"/>
                </a:solidFill>
              </a:rPr>
              <a:t>When was the last time I told customers I appreciated their business?</a:t>
            </a:r>
          </a:p>
          <a:p>
            <a:pPr lvl="1"/>
            <a:r>
              <a:rPr lang="en-US" sz="2100" dirty="0" smtClean="0">
                <a:solidFill>
                  <a:srgbClr val="FF0000"/>
                </a:solidFill>
              </a:rPr>
              <a:t>In what areas of organizational skill and product and service knowledge do I need additional information?</a:t>
            </a:r>
          </a:p>
          <a:p>
            <a:pPr lvl="2"/>
            <a:endParaRPr lang="en-US" dirty="0"/>
          </a:p>
        </p:txBody>
      </p:sp>
      <p:pic>
        <p:nvPicPr>
          <p:cNvPr id="6" name="Picture 2" descr="C:\Users\MichaelM\AppData\Local\Microsoft\Windows\INetCache\IE\T5TVNH9H\ITIL-Service-Strategy-LifeCycle[1].png"/>
          <p:cNvPicPr>
            <a:picLocks noChangeAspect="1" noChangeArrowheads="1"/>
          </p:cNvPicPr>
          <p:nvPr/>
        </p:nvPicPr>
        <p:blipFill>
          <a:blip r:embed="rId2" cstate="print"/>
          <a:srcRect/>
          <a:stretch>
            <a:fillRect/>
          </a:stretch>
        </p:blipFill>
        <p:spPr bwMode="auto">
          <a:xfrm>
            <a:off x="7086600" y="152400"/>
            <a:ext cx="2057400" cy="1371600"/>
          </a:xfrm>
          <a:prstGeom prst="rect">
            <a:avLst/>
          </a:prstGeom>
          <a:noFill/>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Customer-Friendly Systems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best way to create a service culture is to get everyone in the organization involved in planning and brainstorming</a:t>
            </a:r>
            <a:r>
              <a:rPr lang="en-US" dirty="0" smtClean="0"/>
              <a:t>.</a:t>
            </a:r>
          </a:p>
          <a:p>
            <a:endParaRPr lang="en-US" sz="800" dirty="0" smtClean="0"/>
          </a:p>
          <a:p>
            <a:pPr lvl="1"/>
            <a:r>
              <a:rPr lang="en-US" dirty="0" smtClean="0"/>
              <a:t>Everyone should be encouraged to share ideas about how and where internal changes need to be made and to be more “friendly” and responsive to customer needs.</a:t>
            </a:r>
          </a:p>
          <a:p>
            <a:pPr lvl="1"/>
            <a:endParaRPr lang="en-US" sz="800" dirty="0" smtClean="0"/>
          </a:p>
          <a:p>
            <a:pPr lvl="2"/>
            <a:r>
              <a:rPr lang="en-US" dirty="0" smtClean="0">
                <a:solidFill>
                  <a:srgbClr val="FF0000"/>
                </a:solidFill>
              </a:rPr>
              <a:t>All EEs must take the initiative to solve problems and better serve    the customer.</a:t>
            </a:r>
          </a:p>
          <a:p>
            <a:pPr lvl="3">
              <a:buNone/>
            </a:pPr>
            <a:endParaRPr lang="en-US" dirty="0"/>
          </a:p>
        </p:txBody>
      </p:sp>
      <p:pic>
        <p:nvPicPr>
          <p:cNvPr id="6" name="Picture 5" descr="Friendliness Meaning - YouTube"/>
          <p:cNvPicPr/>
          <p:nvPr/>
        </p:nvPicPr>
        <p:blipFill>
          <a:blip r:embed="rId2" cstate="print"/>
          <a:srcRect/>
          <a:stretch>
            <a:fillRect/>
          </a:stretch>
        </p:blipFill>
        <p:spPr bwMode="auto">
          <a:xfrm>
            <a:off x="5105400" y="4648200"/>
            <a:ext cx="40386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br>
              <a:rPr lang="en-US" sz="2800" dirty="0" smtClean="0"/>
            </a:br>
            <a:r>
              <a:rPr lang="en-US" sz="2000" dirty="0" smtClean="0"/>
              <a:t>Advertising and Complaint or Problem Resolution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Policies and practices that say, “We care” or “You’re important” can help ensure effective customer service</a:t>
            </a:r>
            <a:r>
              <a:rPr lang="en-US" dirty="0" smtClean="0"/>
              <a:t>.</a:t>
            </a:r>
          </a:p>
          <a:p>
            <a:endParaRPr lang="en-US" sz="800" dirty="0" smtClean="0"/>
          </a:p>
          <a:p>
            <a:pPr lvl="1"/>
            <a:r>
              <a:rPr lang="en-US" dirty="0" smtClean="0"/>
              <a:t>Customer-friendly systems that can send positive messages are advertising and complaint or problem resolution.</a:t>
            </a:r>
          </a:p>
          <a:p>
            <a:pPr lvl="1"/>
            <a:endParaRPr lang="en-US" sz="800" dirty="0" smtClean="0"/>
          </a:p>
          <a:p>
            <a:pPr lvl="2"/>
            <a:r>
              <a:rPr lang="en-US" dirty="0" smtClean="0">
                <a:solidFill>
                  <a:srgbClr val="FF0000"/>
                </a:solidFill>
              </a:rPr>
              <a:t>Advertising campaigns should send a message that products and services are competitive in price and that the quality and quantity are at least comparable to those of competitors.</a:t>
            </a:r>
          </a:p>
          <a:p>
            <a:pPr lvl="2"/>
            <a:r>
              <a:rPr lang="en-US" dirty="0" smtClean="0">
                <a:solidFill>
                  <a:srgbClr val="FF0000"/>
                </a:solidFill>
              </a:rPr>
              <a:t>The manner in which complaints or problems are resolved can signal the organization’s concern for customer satisfaction.  </a:t>
            </a:r>
          </a:p>
          <a:p>
            <a:pPr lvl="2"/>
            <a:endParaRPr lang="en-US" sz="800" dirty="0" smtClean="0"/>
          </a:p>
          <a:p>
            <a:pPr lvl="3"/>
            <a:r>
              <a:rPr lang="en-US" sz="1800" dirty="0" smtClean="0">
                <a:solidFill>
                  <a:srgbClr val="0070C0"/>
                </a:solidFill>
              </a:rPr>
              <a:t>Empower employees to resolve situations on their own.</a:t>
            </a:r>
            <a:endParaRPr lang="en-US" sz="1800" dirty="0">
              <a:solidFill>
                <a:srgbClr val="0070C0"/>
              </a:solidFill>
            </a:endParaRPr>
          </a:p>
        </p:txBody>
      </p:sp>
      <p:pic>
        <p:nvPicPr>
          <p:cNvPr id="6" name="Picture 5" descr="We Care Services for Children"/>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29200"/>
            <a:ext cx="1684655" cy="1303655"/>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a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Any policy, procedure, action, or inaction on the part of your organization and its employees contributes to the service culture</a:t>
            </a:r>
            <a:r>
              <a:rPr lang="en-US" sz="2200" dirty="0" smtClean="0"/>
              <a:t>.</a:t>
            </a:r>
          </a:p>
          <a:p>
            <a:endParaRPr lang="en-US" sz="800" dirty="0" smtClean="0"/>
          </a:p>
          <a:p>
            <a:pPr lvl="1"/>
            <a:r>
              <a:rPr lang="en-US" dirty="0" smtClean="0"/>
              <a:t>A key point to remember about service culture is that you and every other employee play a key role in communicating the culture of your organization to your customers.</a:t>
            </a:r>
          </a:p>
          <a:p>
            <a:pPr lvl="1"/>
            <a:endParaRPr lang="en-US" sz="800" dirty="0" smtClean="0"/>
          </a:p>
          <a:p>
            <a:pPr lvl="2"/>
            <a:r>
              <a:rPr lang="en-US" sz="1800" dirty="0" smtClean="0">
                <a:solidFill>
                  <a:srgbClr val="FF0000"/>
                </a:solidFill>
              </a:rPr>
              <a:t>You may communicate the culture through your appearance, your interaction with customers, and your knowledge, skill, and attitude.</a:t>
            </a:r>
            <a:endParaRPr lang="en-US" sz="1800" dirty="0">
              <a:solidFill>
                <a:srgbClr val="FF0000"/>
              </a:solidFill>
            </a:endParaRPr>
          </a:p>
        </p:txBody>
      </p:sp>
      <p:pic>
        <p:nvPicPr>
          <p:cNvPr id="6" name="Picture 5" descr="cs-slogan -"/>
          <p:cNvPicPr/>
          <p:nvPr/>
        </p:nvPicPr>
        <p:blipFill>
          <a:blip r:embed="rId2" cstate="print"/>
          <a:srcRect/>
          <a:stretch>
            <a:fillRect/>
          </a:stretch>
        </p:blipFill>
        <p:spPr bwMode="auto">
          <a:xfrm>
            <a:off x="5943600" y="4343400"/>
            <a:ext cx="3066288" cy="241935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br>
              <a:rPr lang="en-US" sz="2800" dirty="0" smtClean="0"/>
            </a:br>
            <a:r>
              <a:rPr lang="en-US" sz="2000" dirty="0" smtClean="0"/>
              <a:t>Service Delivery Systems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Service Delivery Systems are a combination of people, technology, and other internal and external elements that make up your organizations’ method of getting its </a:t>
            </a:r>
            <a:r>
              <a:rPr lang="en-US" sz="2400" u="sng" dirty="0"/>
              <a:t> </a:t>
            </a:r>
            <a:r>
              <a:rPr lang="en-US" sz="2400" u="sng" dirty="0" smtClean="0"/>
              <a:t> products and services to customers</a:t>
            </a:r>
            <a:r>
              <a:rPr lang="en-US" dirty="0" smtClean="0"/>
              <a:t>.</a:t>
            </a:r>
          </a:p>
          <a:p>
            <a:endParaRPr lang="en-US" sz="800" dirty="0" smtClean="0"/>
          </a:p>
          <a:p>
            <a:pPr lvl="1"/>
            <a:r>
              <a:rPr lang="en-US" dirty="0" smtClean="0"/>
              <a:t>Your organization must determine the best way to deliver quality products and services and to provide follow-up  support to its customers.</a:t>
            </a:r>
          </a:p>
          <a:p>
            <a:pPr lvl="1"/>
            <a:endParaRPr lang="en-US" sz="800" dirty="0" smtClean="0"/>
          </a:p>
          <a:p>
            <a:pPr lvl="2"/>
            <a:r>
              <a:rPr lang="en-US" dirty="0" smtClean="0">
                <a:solidFill>
                  <a:srgbClr val="FF0000"/>
                </a:solidFill>
              </a:rPr>
              <a:t>There should be ongoing and continuous reevaluation of system success to ensure it keeps up with changing needs of customers.</a:t>
            </a:r>
            <a:endParaRPr lang="en-US" dirty="0">
              <a:solidFill>
                <a:srgbClr val="FF0000"/>
              </a:solidFill>
            </a:endParaRPr>
          </a:p>
        </p:txBody>
      </p:sp>
      <p:pic>
        <p:nvPicPr>
          <p:cNvPr id="5" name="Picture 4" descr="Four Key Elements of a Service Delivery System"/>
          <p:cNvPicPr/>
          <p:nvPr/>
        </p:nvPicPr>
        <p:blipFill>
          <a:blip r:embed="rId2" cstate="print"/>
          <a:srcRect/>
          <a:stretch>
            <a:fillRect/>
          </a:stretch>
        </p:blipFill>
        <p:spPr bwMode="auto">
          <a:xfrm>
            <a:off x="5181600" y="5257800"/>
            <a:ext cx="3962400" cy="211264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Tools for Service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In a customer-oriented environment, it is important that organizations gauge their service effectiveness continually, as perceived through the eyes of their customers</a:t>
            </a:r>
            <a:r>
              <a:rPr lang="en-US" dirty="0" smtClean="0"/>
              <a:t>.</a:t>
            </a:r>
          </a:p>
          <a:p>
            <a:endParaRPr lang="en-US" sz="800" dirty="0" smtClean="0"/>
          </a:p>
          <a:p>
            <a:pPr lvl="1"/>
            <a:r>
              <a:rPr lang="en-US" dirty="0" smtClean="0"/>
              <a:t>Organizations are continually looking for new ways to gather customer feedback and analyze organizational effectiveness.</a:t>
            </a:r>
          </a:p>
          <a:p>
            <a:pPr lvl="1"/>
            <a:r>
              <a:rPr lang="en-US" dirty="0" smtClean="0"/>
              <a:t>Typical tools include:</a:t>
            </a:r>
          </a:p>
          <a:p>
            <a:pPr lvl="1"/>
            <a:endParaRPr lang="en-US" sz="800" dirty="0" smtClean="0"/>
          </a:p>
          <a:p>
            <a:pPr lvl="2"/>
            <a:r>
              <a:rPr lang="en-US" sz="1800" dirty="0" smtClean="0">
                <a:solidFill>
                  <a:srgbClr val="FF0000"/>
                </a:solidFill>
              </a:rPr>
              <a:t>Employee Focus Groups – Employee Opinion Surveys – Customer Focus Groups – Mystery Shoppers – Customer Satisfaction Surveys – Customer Comment Cards – Profit and Loss Statements – EE Exit Interviews  Audits – Management Visits and Inspections</a:t>
            </a:r>
          </a:p>
          <a:p>
            <a:pPr lvl="2"/>
            <a:endParaRPr lang="en-US" dirty="0"/>
          </a:p>
        </p:txBody>
      </p:sp>
      <p:pic>
        <p:nvPicPr>
          <p:cNvPr id="5" name="Picture 4" descr="servicenow-logo - Czech Republic"/>
          <p:cNvPicPr/>
          <p:nvPr/>
        </p:nvPicPr>
        <p:blipFill>
          <a:blip r:embed="rId2" cstate="print"/>
          <a:srcRect/>
          <a:stretch>
            <a:fillRect/>
          </a:stretch>
        </p:blipFill>
        <p:spPr bwMode="auto">
          <a:xfrm>
            <a:off x="5334000" y="5257800"/>
            <a:ext cx="3589020" cy="111633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11 Strategies for Promoting a Positive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To perform effectively as a customer service professional, you will need a plan</a:t>
            </a:r>
            <a:r>
              <a:rPr lang="en-US" sz="2600" dirty="0" smtClean="0"/>
              <a:t>.</a:t>
            </a:r>
          </a:p>
          <a:p>
            <a:endParaRPr lang="en-US" sz="900" dirty="0" smtClean="0"/>
          </a:p>
          <a:p>
            <a:pPr marL="731520" lvl="1" indent="-457200">
              <a:buFont typeface="+mj-lt"/>
              <a:buAutoNum type="arabicPeriod"/>
            </a:pPr>
            <a:r>
              <a:rPr lang="en-US" dirty="0" smtClean="0">
                <a:solidFill>
                  <a:srgbClr val="FF0000"/>
                </a:solidFill>
              </a:rPr>
              <a:t>Partner with Customers</a:t>
            </a:r>
          </a:p>
          <a:p>
            <a:pPr marL="731520" lvl="1" indent="-457200">
              <a:buFont typeface="+mj-lt"/>
              <a:buAutoNum type="arabicPeriod"/>
            </a:pPr>
            <a:r>
              <a:rPr lang="en-US" dirty="0" smtClean="0">
                <a:solidFill>
                  <a:srgbClr val="FF0000"/>
                </a:solidFill>
              </a:rPr>
              <a:t>Explore Your Organization’s Vision</a:t>
            </a:r>
          </a:p>
          <a:p>
            <a:pPr marL="731520" lvl="1" indent="-457200">
              <a:buFont typeface="+mj-lt"/>
              <a:buAutoNum type="arabicPeriod"/>
            </a:pPr>
            <a:r>
              <a:rPr lang="en-US" dirty="0" smtClean="0">
                <a:solidFill>
                  <a:srgbClr val="FF0000"/>
                </a:solidFill>
              </a:rPr>
              <a:t>Help Communicate the Culture and Vision to Customers</a:t>
            </a:r>
          </a:p>
          <a:p>
            <a:pPr marL="731520" lvl="1" indent="-457200">
              <a:buFont typeface="+mj-lt"/>
              <a:buAutoNum type="arabicPeriod"/>
            </a:pPr>
            <a:r>
              <a:rPr lang="en-US" dirty="0" smtClean="0">
                <a:solidFill>
                  <a:srgbClr val="FF0000"/>
                </a:solidFill>
              </a:rPr>
              <a:t>Demonstrate Ethical Behavior</a:t>
            </a:r>
          </a:p>
          <a:p>
            <a:pPr marL="731520" lvl="1" indent="-457200">
              <a:buFont typeface="+mj-lt"/>
              <a:buAutoNum type="arabicPeriod"/>
            </a:pPr>
            <a:r>
              <a:rPr lang="en-US" dirty="0" smtClean="0">
                <a:solidFill>
                  <a:srgbClr val="FF0000"/>
                </a:solidFill>
              </a:rPr>
              <a:t>Identify and Improve Your Skills</a:t>
            </a:r>
          </a:p>
          <a:p>
            <a:pPr marL="731520" lvl="1" indent="-457200">
              <a:buFont typeface="+mj-lt"/>
              <a:buAutoNum type="arabicPeriod"/>
            </a:pPr>
            <a:r>
              <a:rPr lang="en-US" dirty="0" smtClean="0">
                <a:solidFill>
                  <a:srgbClr val="FF0000"/>
                </a:solidFill>
              </a:rPr>
              <a:t>Become an Expert on Your Organization</a:t>
            </a:r>
          </a:p>
          <a:p>
            <a:pPr marL="731520" lvl="1" indent="-457200">
              <a:buFont typeface="+mj-lt"/>
              <a:buAutoNum type="arabicPeriod"/>
            </a:pPr>
            <a:r>
              <a:rPr lang="en-US" dirty="0" smtClean="0">
                <a:solidFill>
                  <a:srgbClr val="FF0000"/>
                </a:solidFill>
              </a:rPr>
              <a:t>Demonstrate Commitment</a:t>
            </a:r>
          </a:p>
          <a:p>
            <a:pPr marL="731520" lvl="1" indent="-457200">
              <a:buFont typeface="+mj-lt"/>
              <a:buAutoNum type="arabicPeriod"/>
            </a:pPr>
            <a:r>
              <a:rPr lang="en-US" dirty="0" smtClean="0">
                <a:solidFill>
                  <a:srgbClr val="FF0000"/>
                </a:solidFill>
              </a:rPr>
              <a:t>Treat Vendors and Suppliers as Customers</a:t>
            </a:r>
          </a:p>
          <a:p>
            <a:pPr marL="731520" lvl="1" indent="-457200">
              <a:buFont typeface="+mj-lt"/>
              <a:buAutoNum type="arabicPeriod"/>
            </a:pPr>
            <a:r>
              <a:rPr lang="en-US" dirty="0" smtClean="0">
                <a:solidFill>
                  <a:srgbClr val="FF0000"/>
                </a:solidFill>
              </a:rPr>
              <a:t>Share Resources</a:t>
            </a:r>
          </a:p>
          <a:p>
            <a:pPr marL="731520" lvl="1" indent="-457200">
              <a:buFont typeface="+mj-lt"/>
              <a:buAutoNum type="arabicPeriod"/>
            </a:pPr>
            <a:r>
              <a:rPr lang="en-US" dirty="0" smtClean="0">
                <a:solidFill>
                  <a:srgbClr val="FF0000"/>
                </a:solidFill>
              </a:rPr>
              <a:t>Work With, Not Against, Your Customers</a:t>
            </a:r>
          </a:p>
          <a:p>
            <a:pPr marL="731520" lvl="1" indent="-457200">
              <a:buFont typeface="+mj-lt"/>
              <a:buAutoNum type="arabicPeriod"/>
            </a:pPr>
            <a:r>
              <a:rPr lang="en-US" dirty="0" smtClean="0">
                <a:solidFill>
                  <a:srgbClr val="FF0000"/>
                </a:solidFill>
              </a:rPr>
              <a:t>Provide Service Follow-Up</a:t>
            </a:r>
            <a:endParaRPr lang="en-US" dirty="0">
              <a:solidFill>
                <a:srgbClr val="FF0000"/>
              </a:solidFill>
            </a:endParaRPr>
          </a:p>
        </p:txBody>
      </p:sp>
      <p:pic>
        <p:nvPicPr>
          <p:cNvPr id="1028" name="Picture 4" descr="C:\Users\MichaelM\AppData\Local\Microsoft\Windows\INetCache\IE\76VTN800\1200px-Bundesstraße_11_number.svg[1].png"/>
          <p:cNvPicPr>
            <a:picLocks noChangeAspect="1" noChangeArrowheads="1"/>
          </p:cNvPicPr>
          <p:nvPr/>
        </p:nvPicPr>
        <p:blipFill>
          <a:blip r:embed="rId2" cstate="print"/>
          <a:srcRect/>
          <a:stretch>
            <a:fillRect/>
          </a:stretch>
        </p:blipFill>
        <p:spPr bwMode="auto">
          <a:xfrm>
            <a:off x="6096000" y="4495800"/>
            <a:ext cx="2667000" cy="17526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Partner with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The most important strategy for an organization to adopt in order to create a positive customer-centric service culture is to form a solid relationship with its customers</a:t>
            </a:r>
            <a:r>
              <a:rPr lang="en-US" dirty="0" smtClean="0"/>
              <a:t>.</a:t>
            </a:r>
          </a:p>
          <a:p>
            <a:endParaRPr lang="en-US" sz="800" dirty="0" smtClean="0"/>
          </a:p>
          <a:p>
            <a:pPr lvl="1"/>
            <a:r>
              <a:rPr lang="en-US" dirty="0" smtClean="0"/>
              <a:t>Customers are the reason you have a job and your organization continues to exist.</a:t>
            </a:r>
          </a:p>
          <a:p>
            <a:pPr lvl="1"/>
            <a:endParaRPr lang="en-US" sz="800" dirty="0" smtClean="0"/>
          </a:p>
          <a:p>
            <a:pPr lvl="2"/>
            <a:r>
              <a:rPr lang="en-US" dirty="0" smtClean="0">
                <a:solidFill>
                  <a:srgbClr val="FF0000"/>
                </a:solidFill>
              </a:rPr>
              <a:t>You should do whatever it takes to promote a positive, healthy, customer-provider relationship.</a:t>
            </a:r>
            <a:endParaRPr lang="en-US" dirty="0">
              <a:solidFill>
                <a:srgbClr val="FF0000"/>
              </a:solidFill>
            </a:endParaRPr>
          </a:p>
        </p:txBody>
      </p:sp>
      <p:pic>
        <p:nvPicPr>
          <p:cNvPr id="6" name="Picture 5" descr="What Is A Good Customer Relationship: Definition &amp; Example"/>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43400"/>
            <a:ext cx="4098036" cy="25146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Partner with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Promote a positive and healthy customer relationship</a:t>
            </a:r>
            <a:r>
              <a:rPr lang="en-US" dirty="0" smtClean="0"/>
              <a:t>:</a:t>
            </a:r>
          </a:p>
          <a:p>
            <a:endParaRPr lang="en-US" sz="800" dirty="0" smtClean="0"/>
          </a:p>
          <a:p>
            <a:pPr lvl="1"/>
            <a:r>
              <a:rPr lang="en-US" sz="2000" dirty="0" smtClean="0">
                <a:solidFill>
                  <a:srgbClr val="FF0000"/>
                </a:solidFill>
              </a:rPr>
              <a:t>Communicate openly and effectively.</a:t>
            </a:r>
          </a:p>
          <a:p>
            <a:pPr lvl="1"/>
            <a:r>
              <a:rPr lang="en-US" sz="2000" dirty="0" smtClean="0">
                <a:solidFill>
                  <a:srgbClr val="FF0000"/>
                </a:solidFill>
              </a:rPr>
              <a:t>Address customers by their preferred name.</a:t>
            </a:r>
          </a:p>
          <a:p>
            <a:pPr lvl="1"/>
            <a:r>
              <a:rPr lang="en-US" sz="2000" dirty="0" smtClean="0">
                <a:solidFill>
                  <a:srgbClr val="FF0000"/>
                </a:solidFill>
              </a:rPr>
              <a:t>Smile – project a positive image.</a:t>
            </a:r>
          </a:p>
          <a:p>
            <a:pPr lvl="1"/>
            <a:r>
              <a:rPr lang="en-US" sz="2000" dirty="0" smtClean="0">
                <a:solidFill>
                  <a:srgbClr val="FF0000"/>
                </a:solidFill>
              </a:rPr>
              <a:t>Listen intently, and then appropriately.</a:t>
            </a:r>
          </a:p>
          <a:p>
            <a:pPr lvl="1"/>
            <a:r>
              <a:rPr lang="en-US" sz="2000" dirty="0" smtClean="0">
                <a:solidFill>
                  <a:srgbClr val="FF0000"/>
                </a:solidFill>
              </a:rPr>
              <a:t>Say “Please,” “Thank you,” and “You’re welcome.”</a:t>
            </a:r>
          </a:p>
          <a:p>
            <a:pPr lvl="1"/>
            <a:r>
              <a:rPr lang="en-US" sz="2000" dirty="0" smtClean="0">
                <a:solidFill>
                  <a:srgbClr val="FF0000"/>
                </a:solidFill>
              </a:rPr>
              <a:t>Facilitate situations in which you meet customer needs and both of you succeed in win/win situations while meeting company goals.</a:t>
            </a:r>
          </a:p>
          <a:p>
            <a:pPr lvl="1"/>
            <a:r>
              <a:rPr lang="en-US" sz="2000" dirty="0" smtClean="0">
                <a:solidFill>
                  <a:srgbClr val="FF0000"/>
                </a:solidFill>
              </a:rPr>
              <a:t>Focus on developing an ongoing relationship with customers instead of a one-time service or sales approach.</a:t>
            </a:r>
            <a:endParaRPr lang="en-US" sz="2000" dirty="0">
              <a:solidFill>
                <a:srgbClr val="FF0000"/>
              </a:solidFill>
            </a:endParaRPr>
          </a:p>
        </p:txBody>
      </p:sp>
      <p:pic>
        <p:nvPicPr>
          <p:cNvPr id="7" name="Picture 6" descr="Customer Relationship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29200"/>
            <a:ext cx="1905000" cy="1828800"/>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Explore Your Organization’s Vision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300" u="sng" dirty="0" smtClean="0"/>
              <a:t>Successful employees understand their organizational vision, the logic behind it, and work toward making it a reality</a:t>
            </a:r>
            <a:r>
              <a:rPr lang="en-US" dirty="0" smtClean="0"/>
              <a:t>.</a:t>
            </a:r>
          </a:p>
          <a:p>
            <a:endParaRPr lang="en-US" sz="800" dirty="0" smtClean="0"/>
          </a:p>
          <a:p>
            <a:pPr lvl="1"/>
            <a:r>
              <a:rPr lang="en-US" dirty="0" smtClean="0"/>
              <a:t>Effective managers strive to get their customer service representatives excited about the organizational vision.</a:t>
            </a:r>
          </a:p>
          <a:p>
            <a:pPr lvl="1"/>
            <a:endParaRPr lang="en-US" sz="800" dirty="0" smtClean="0"/>
          </a:p>
          <a:p>
            <a:pPr lvl="2"/>
            <a:r>
              <a:rPr lang="en-US" dirty="0" smtClean="0">
                <a:solidFill>
                  <a:srgbClr val="FF0000"/>
                </a:solidFill>
              </a:rPr>
              <a:t>A lack of EE engagement and support for the vision can lead to poor customer service, lowered morale and motivation, and    long-term loss of customers and revenue.</a:t>
            </a:r>
            <a:endParaRPr lang="en-US" dirty="0">
              <a:solidFill>
                <a:srgbClr val="FF0000"/>
              </a:solidFill>
            </a:endParaRPr>
          </a:p>
        </p:txBody>
      </p:sp>
      <p:pic>
        <p:nvPicPr>
          <p:cNvPr id="5" name="Picture 4" descr="Creating an Organizational Vision Statement"/>
          <p:cNvPicPr/>
          <p:nvPr/>
        </p:nvPicPr>
        <p:blipFill>
          <a:blip r:embed="rId2" cstate="print"/>
          <a:srcRect/>
          <a:stretch>
            <a:fillRect/>
          </a:stretch>
        </p:blipFill>
        <p:spPr bwMode="auto">
          <a:xfrm>
            <a:off x="5334000" y="4267200"/>
            <a:ext cx="3636632"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3. Communicate Culture and Vision to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When you encounter a customer, you have a unique opportunity to project a positive, customer-centric image</a:t>
            </a:r>
            <a:r>
              <a:rPr lang="en-US" dirty="0" smtClean="0"/>
              <a:t>.</a:t>
            </a:r>
          </a:p>
          <a:p>
            <a:endParaRPr lang="en-US" sz="800" dirty="0" smtClean="0"/>
          </a:p>
          <a:p>
            <a:pPr lvl="1"/>
            <a:r>
              <a:rPr lang="en-US" dirty="0" smtClean="0"/>
              <a:t>In that initial contact, you can show that you are there to serve the customer and exceed their expectations.</a:t>
            </a:r>
          </a:p>
          <a:p>
            <a:pPr lvl="1"/>
            <a:endParaRPr lang="en-US" sz="800" dirty="0" smtClean="0"/>
          </a:p>
          <a:p>
            <a:pPr lvl="2"/>
            <a:r>
              <a:rPr lang="en-US" dirty="0" smtClean="0">
                <a:solidFill>
                  <a:srgbClr val="FF0000"/>
                </a:solidFill>
              </a:rPr>
              <a:t>Through your attitude, language, appearance, knowledge of products and services, body language and communication with your customers, they will feel your commitment to serve them.</a:t>
            </a:r>
            <a:endParaRPr lang="en-US" dirty="0">
              <a:solidFill>
                <a:srgbClr val="FF0000"/>
              </a:solidFill>
            </a:endParaRPr>
          </a:p>
        </p:txBody>
      </p:sp>
      <p:pic>
        <p:nvPicPr>
          <p:cNvPr id="5" name="Picture 4" descr="Customer Communication Plan - Success Tax Professionals"/>
          <p:cNvPicPr/>
          <p:nvPr/>
        </p:nvPicPr>
        <p:blipFill>
          <a:blip r:embed="rId2" cstate="print"/>
          <a:srcRect/>
          <a:stretch>
            <a:fillRect/>
          </a:stretch>
        </p:blipFill>
        <p:spPr bwMode="auto">
          <a:xfrm>
            <a:off x="1600200" y="4495800"/>
            <a:ext cx="5943600" cy="175778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Demonstrate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The code of ethics of your organization is intertwined with its culture and is the moral standard that guides actions and defines right from wrong</a:t>
            </a:r>
            <a:r>
              <a:rPr lang="en-US" dirty="0" smtClean="0"/>
              <a:t>.</a:t>
            </a:r>
          </a:p>
          <a:p>
            <a:endParaRPr lang="en-US" sz="800" dirty="0" smtClean="0"/>
          </a:p>
          <a:p>
            <a:pPr lvl="1"/>
            <a:r>
              <a:rPr lang="en-US" dirty="0" smtClean="0"/>
              <a:t>Positive ethics drive decision making within the organization and in interactions with customers.</a:t>
            </a:r>
          </a:p>
          <a:p>
            <a:pPr lvl="1"/>
            <a:r>
              <a:rPr lang="en-US" dirty="0" smtClean="0"/>
              <a:t>Ethics also provide the criteria by which customers judge a service provider and the organization.</a:t>
            </a:r>
          </a:p>
          <a:p>
            <a:pPr lvl="1"/>
            <a:endParaRPr lang="en-US" sz="800" dirty="0" smtClean="0"/>
          </a:p>
          <a:p>
            <a:pPr lvl="2"/>
            <a:r>
              <a:rPr lang="en-US" dirty="0" smtClean="0">
                <a:solidFill>
                  <a:srgbClr val="FF0000"/>
                </a:solidFill>
              </a:rPr>
              <a:t>By acting in an ethical manner and “doing the right thing,” you and your organization can thrive and beat the competition.</a:t>
            </a:r>
            <a:endParaRPr lang="en-US" dirty="0">
              <a:solidFill>
                <a:srgbClr val="FF0000"/>
              </a:solidFill>
            </a:endParaRPr>
          </a:p>
        </p:txBody>
      </p:sp>
      <p:pic>
        <p:nvPicPr>
          <p:cNvPr id="2052" name="Picture 4" descr="C:\Users\MichaelM\AppData\Local\Microsoft\Windows\INetCache\IE\76VTN800\EthicsMan[1].png"/>
          <p:cNvPicPr>
            <a:picLocks noChangeAspect="1" noChangeArrowheads="1"/>
          </p:cNvPicPr>
          <p:nvPr/>
        </p:nvPicPr>
        <p:blipFill>
          <a:blip r:embed="rId2" cstate="print"/>
          <a:srcRect/>
          <a:stretch>
            <a:fillRect/>
          </a:stretch>
        </p:blipFill>
        <p:spPr bwMode="auto">
          <a:xfrm>
            <a:off x="5562601" y="5246169"/>
            <a:ext cx="3581400" cy="1611831"/>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Demonstrate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300" u="sng" dirty="0" smtClean="0"/>
              <a:t>Ethical Behavior is an essential element of your career in customer service.  It is based on values – those of the society, organization, and employees</a:t>
            </a:r>
            <a:r>
              <a:rPr lang="en-US" sz="2300" dirty="0" smtClean="0"/>
              <a:t>.</a:t>
            </a:r>
          </a:p>
          <a:p>
            <a:endParaRPr lang="en-US" sz="800" dirty="0" smtClean="0"/>
          </a:p>
          <a:p>
            <a:pPr lvl="1"/>
            <a:r>
              <a:rPr lang="en-US" sz="2000" dirty="0" smtClean="0"/>
              <a:t>These values are a combination of beliefs, ideologies, perceptions, experiences, and a sense of what is right (appropriate) and wrong (inappropriate) and are demonstrated through your words and actions and those of your peers and supervisors.</a:t>
            </a:r>
          </a:p>
          <a:p>
            <a:pPr lvl="1"/>
            <a:endParaRPr lang="en-US" sz="800" dirty="0" smtClean="0"/>
          </a:p>
          <a:p>
            <a:pPr lvl="2"/>
            <a:r>
              <a:rPr lang="en-US" sz="1800" dirty="0" smtClean="0">
                <a:solidFill>
                  <a:srgbClr val="FF0000"/>
                </a:solidFill>
              </a:rPr>
              <a:t>It is how you and others around you handle problems or other situations that arise on a daily basis that paint a picture of the organization’s overall ethical values, and, in some cases, your own.</a:t>
            </a:r>
          </a:p>
          <a:p>
            <a:pPr lvl="2"/>
            <a:endParaRPr lang="en-US" dirty="0"/>
          </a:p>
        </p:txBody>
      </p:sp>
      <p:pic>
        <p:nvPicPr>
          <p:cNvPr id="3074" name="Picture 2" descr="C:\Users\MichaelM\AppData\Local\Microsoft\Windows\INetCache\IE\57ZPVCL6\ethics-2110590_640[1].jpg"/>
          <p:cNvPicPr>
            <a:picLocks noChangeAspect="1" noChangeArrowheads="1"/>
          </p:cNvPicPr>
          <p:nvPr/>
        </p:nvPicPr>
        <p:blipFill>
          <a:blip r:embed="rId2" cstate="print"/>
          <a:srcRect/>
          <a:stretch>
            <a:fillRect/>
          </a:stretch>
        </p:blipFill>
        <p:spPr bwMode="auto">
          <a:xfrm>
            <a:off x="7193280" y="4907280"/>
            <a:ext cx="1950720" cy="195072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key to ongoing customer relationships is Trust</a:t>
            </a:r>
            <a:r>
              <a:rPr lang="en-US" sz="2400" dirty="0" smtClean="0"/>
              <a:t>.</a:t>
            </a:r>
          </a:p>
          <a:p>
            <a:endParaRPr lang="en-US" sz="800" dirty="0" smtClean="0"/>
          </a:p>
          <a:p>
            <a:pPr lvl="1"/>
            <a:r>
              <a:rPr lang="en-US" dirty="0" smtClean="0">
                <a:solidFill>
                  <a:srgbClr val="FF0000"/>
                </a:solidFill>
              </a:rPr>
              <a:t>Without trust you have no relationship and cannot win customer loyalty or succeed as a professional.</a:t>
            </a:r>
            <a:endParaRPr lang="en-US" dirty="0">
              <a:solidFill>
                <a:srgbClr val="FF0000"/>
              </a:solidFill>
            </a:endParaRPr>
          </a:p>
        </p:txBody>
      </p:sp>
      <p:pic>
        <p:nvPicPr>
          <p:cNvPr id="5" name="Picture 4" descr="COMMITMENTS – PROMISES – TRUST – IN THE WORKPLACE – TwoGreySuits…"/>
          <p:cNvPicPr/>
          <p:nvPr/>
        </p:nvPicPr>
        <p:blipFill>
          <a:blip r:embed="rId2" cstate="print"/>
          <a:srcRect/>
          <a:stretch>
            <a:fillRect/>
          </a:stretch>
        </p:blipFill>
        <p:spPr bwMode="auto">
          <a:xfrm>
            <a:off x="1600200" y="3352800"/>
            <a:ext cx="5943600" cy="2311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Your Attitude is crucial to your success and that of your organization</a:t>
            </a:r>
            <a:r>
              <a:rPr lang="en-US" dirty="0" smtClean="0"/>
              <a:t>.</a:t>
            </a:r>
          </a:p>
          <a:p>
            <a:endParaRPr lang="en-US" sz="800" dirty="0" smtClean="0"/>
          </a:p>
          <a:p>
            <a:pPr lvl="1"/>
            <a:r>
              <a:rPr lang="en-US" sz="2000" dirty="0" smtClean="0"/>
              <a:t>Attitudes are emotional responses to people, ideas, and objects.   They are based on values, differ between individuals and cultures, and affect the way people deal with various issues and situations.</a:t>
            </a:r>
          </a:p>
          <a:p>
            <a:pPr lvl="1"/>
            <a:endParaRPr lang="en-US" sz="800" dirty="0" smtClean="0"/>
          </a:p>
          <a:p>
            <a:pPr lvl="2"/>
            <a:r>
              <a:rPr lang="en-US" sz="1800" dirty="0" smtClean="0">
                <a:solidFill>
                  <a:srgbClr val="FF0000"/>
                </a:solidFill>
              </a:rPr>
              <a:t>For you to be successful in the service industry (or any other), you must take ownership of your roles and responsibilities and show commitment to doing the best you can every day.  You must project a positive attitude. </a:t>
            </a:r>
          </a:p>
        </p:txBody>
      </p:sp>
      <p:pic>
        <p:nvPicPr>
          <p:cNvPr id="5" name="Picture 4" descr="How Your Attitude Impacts Your Job Search | FlexJobs"/>
          <p:cNvPicPr/>
          <p:nvPr/>
        </p:nvPicPr>
        <p:blipFill>
          <a:blip r:embed="rId2" cstate="print"/>
          <a:srcRect/>
          <a:stretch>
            <a:fillRect/>
          </a:stretch>
        </p:blipFill>
        <p:spPr bwMode="auto">
          <a:xfrm>
            <a:off x="6019800" y="4648200"/>
            <a:ext cx="2785872"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Identify and Improve Service Skills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Take an inventory of interpersonal and customer service skills; use the strengths and improve the weaker areas</a:t>
            </a:r>
            <a:r>
              <a:rPr lang="en-US" dirty="0" smtClean="0"/>
              <a:t>.</a:t>
            </a:r>
          </a:p>
          <a:p>
            <a:endParaRPr lang="en-US" sz="800" dirty="0" smtClean="0"/>
          </a:p>
          <a:p>
            <a:pPr lvl="1"/>
            <a:r>
              <a:rPr lang="en-US" sz="2000" dirty="0" smtClean="0">
                <a:solidFill>
                  <a:srgbClr val="FF0000"/>
                </a:solidFill>
              </a:rPr>
              <a:t>By upgrading your knowledge and skills related to people, customer service, and products and services offered, you position yourself as a resource to the customer and an asset to the organization.</a:t>
            </a:r>
            <a:endParaRPr lang="en-US" sz="2000" dirty="0">
              <a:solidFill>
                <a:srgbClr val="FF0000"/>
              </a:solidFill>
            </a:endParaRPr>
          </a:p>
        </p:txBody>
      </p:sp>
      <p:pic>
        <p:nvPicPr>
          <p:cNvPr id="5" name="Picture 4" descr="The Ultimate List of Customer Service Skills"/>
          <p:cNvPicPr/>
          <p:nvPr/>
        </p:nvPicPr>
        <p:blipFill>
          <a:blip r:embed="rId2" cstate="print"/>
          <a:srcRect/>
          <a:stretch>
            <a:fillRect/>
          </a:stretch>
        </p:blipFill>
        <p:spPr bwMode="auto">
          <a:xfrm>
            <a:off x="1999488" y="3581400"/>
            <a:ext cx="5181600" cy="2667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Become an Expert on Your Organization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300" u="sng" dirty="0" smtClean="0"/>
              <a:t>As the frontline contact person with customers, you are likely to receive a variety of questions related to the organization</a:t>
            </a:r>
            <a:r>
              <a:rPr lang="en-US" sz="2300" dirty="0" smtClean="0"/>
              <a:t>.</a:t>
            </a:r>
          </a:p>
          <a:p>
            <a:endParaRPr lang="en-US" sz="800" dirty="0" smtClean="0"/>
          </a:p>
          <a:p>
            <a:pPr lvl="1"/>
            <a:r>
              <a:rPr lang="en-US" dirty="0" smtClean="0"/>
              <a:t>Typical questions involve organizational history, structure, policies and procedures, systems, products, or services.</a:t>
            </a:r>
          </a:p>
          <a:p>
            <a:pPr lvl="1"/>
            <a:endParaRPr lang="en-US" sz="800" dirty="0" smtClean="0"/>
          </a:p>
          <a:p>
            <a:pPr lvl="2"/>
            <a:r>
              <a:rPr lang="en-US" dirty="0" smtClean="0">
                <a:solidFill>
                  <a:srgbClr val="FF0000"/>
                </a:solidFill>
              </a:rPr>
              <a:t>By being well versed in the many facets of the organization and its operation, related industry topics, and your competition, you can project a more knowledgeable, helpful, and confident image that contributes to total customer satisfaction.</a:t>
            </a:r>
            <a:endParaRPr lang="en-US" dirty="0">
              <a:solidFill>
                <a:srgbClr val="FF0000"/>
              </a:solidFill>
            </a:endParaRPr>
          </a:p>
        </p:txBody>
      </p:sp>
      <p:pic>
        <p:nvPicPr>
          <p:cNvPr id="5" name="Picture 4" descr="Expert High Res Stock Images | Shutterstock"/>
          <p:cNvPicPr/>
          <p:nvPr/>
        </p:nvPicPr>
        <p:blipFill>
          <a:blip r:embed="rId2" cstate="print"/>
          <a:srcRect/>
          <a:stretch>
            <a:fillRect/>
          </a:stretch>
        </p:blipFill>
        <p:spPr bwMode="auto">
          <a:xfrm>
            <a:off x="1618488" y="4886190"/>
            <a:ext cx="5943600" cy="197181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Demonstrate Commitment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As an employee with customer contact opportunities and responsibilities, you are the organization’s representative</a:t>
            </a:r>
            <a:r>
              <a:rPr lang="en-US" dirty="0" smtClean="0"/>
              <a:t>.</a:t>
            </a:r>
          </a:p>
          <a:p>
            <a:endParaRPr lang="en-US" sz="800" dirty="0" smtClean="0"/>
          </a:p>
          <a:p>
            <a:pPr lvl="1"/>
            <a:r>
              <a:rPr lang="en-US" dirty="0" smtClean="0"/>
              <a:t>One mistake that many frontline employees and supervisors make in communications with customers is to intentionally or unintentionally demonstrate a lack of commitment or support for their company and a sense of powerlessness.</a:t>
            </a:r>
          </a:p>
          <a:p>
            <a:pPr lvl="1"/>
            <a:endParaRPr lang="en-US" sz="800" dirty="0" smtClean="0"/>
          </a:p>
          <a:p>
            <a:pPr lvl="2"/>
            <a:r>
              <a:rPr lang="en-US" dirty="0" smtClean="0">
                <a:solidFill>
                  <a:srgbClr val="FF0000"/>
                </a:solidFill>
              </a:rPr>
              <a:t>A common way in which this occurs is with the use of “they” language when dealing with customers.  The alternative is to     take ownership or responsibility for a situation.  Be positive.</a:t>
            </a:r>
            <a:endParaRPr lang="en-US" dirty="0">
              <a:solidFill>
                <a:srgbClr val="FF0000"/>
              </a:solidFill>
            </a:endParaRPr>
          </a:p>
        </p:txBody>
      </p:sp>
      <p:pic>
        <p:nvPicPr>
          <p:cNvPr id="5" name="Picture 4" descr="Voxco | Work Cultural | ECO friendly"/>
          <p:cNvPicPr/>
          <p:nvPr/>
        </p:nvPicPr>
        <p:blipFill>
          <a:blip r:embed="rId2" cstate="print"/>
          <a:srcRect/>
          <a:stretch>
            <a:fillRect/>
          </a:stretch>
        </p:blipFill>
        <p:spPr bwMode="auto">
          <a:xfrm>
            <a:off x="5334000" y="5181600"/>
            <a:ext cx="38100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 Treat Vendors and Suppliers as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Each contact with a vendor or a supplier offers an excellent opportunity to tap into a pre-established network and potentially expand your own customer service base while providing better service to existing customers</a:t>
            </a:r>
            <a:r>
              <a:rPr lang="en-US" dirty="0" smtClean="0"/>
              <a:t>.</a:t>
            </a:r>
          </a:p>
          <a:p>
            <a:endParaRPr lang="en-US" sz="800" dirty="0" smtClean="0"/>
          </a:p>
          <a:p>
            <a:pPr lvl="1"/>
            <a:r>
              <a:rPr lang="en-US" sz="2000" dirty="0" smtClean="0">
                <a:solidFill>
                  <a:srgbClr val="FF0000"/>
                </a:solidFill>
              </a:rPr>
              <a:t>By building and nurturing relationships with people outside your organization, you can often learn what is happening with competitors and within the service industry and create opportunities to capitalize on this knowledge to strengthen your organization.</a:t>
            </a:r>
            <a:endParaRPr lang="en-US" sz="2000" dirty="0">
              <a:solidFill>
                <a:srgbClr val="FF0000"/>
              </a:solidFill>
            </a:endParaRPr>
          </a:p>
        </p:txBody>
      </p:sp>
      <p:pic>
        <p:nvPicPr>
          <p:cNvPr id="5" name="Picture 4" descr="Matchmaking Site Fuels Buyer-Supplier Connections | PYMNTS.com"/>
          <p:cNvPicPr/>
          <p:nvPr/>
        </p:nvPicPr>
        <p:blipFill>
          <a:blip r:embed="rId2" cstate="print"/>
          <a:srcRect/>
          <a:stretch>
            <a:fillRect/>
          </a:stretch>
        </p:blipFill>
        <p:spPr bwMode="auto">
          <a:xfrm>
            <a:off x="2819400" y="4572000"/>
            <a:ext cx="35052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Share Resources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By building strong interpersonal relationships with coworkers and peers throughout the industry, you can develop a support system of resources</a:t>
            </a:r>
            <a:r>
              <a:rPr lang="en-US" dirty="0" smtClean="0"/>
              <a:t>.</a:t>
            </a:r>
          </a:p>
          <a:p>
            <a:endParaRPr lang="en-US" sz="800" dirty="0" smtClean="0"/>
          </a:p>
          <a:p>
            <a:pPr lvl="1"/>
            <a:r>
              <a:rPr lang="en-US" dirty="0" smtClean="0"/>
              <a:t>Sometimes customers will request information, products, or services that are not available through your organization.</a:t>
            </a:r>
          </a:p>
          <a:p>
            <a:pPr lvl="1"/>
            <a:endParaRPr lang="en-US" sz="800" dirty="0" smtClean="0"/>
          </a:p>
          <a:p>
            <a:pPr lvl="2"/>
            <a:r>
              <a:rPr lang="en-US" dirty="0" smtClean="0">
                <a:solidFill>
                  <a:srgbClr val="FF0000"/>
                </a:solidFill>
              </a:rPr>
              <a:t>By being able to refer customers to alternative sources, you will have provided a service, and they are likely to remember that you helped them indirectly.  They may return or recommend to others.</a:t>
            </a:r>
            <a:endParaRPr lang="en-US" dirty="0">
              <a:solidFill>
                <a:srgbClr val="FF0000"/>
              </a:solidFill>
            </a:endParaRPr>
          </a:p>
        </p:txBody>
      </p:sp>
      <p:pic>
        <p:nvPicPr>
          <p:cNvPr id="5" name="Picture 4" descr="Resource Center - The Wesleyan Church"/>
          <p:cNvPicPr/>
          <p:nvPr/>
        </p:nvPicPr>
        <p:blipFill>
          <a:blip r:embed="rId2" cstate="print"/>
          <a:srcRect/>
          <a:stretch>
            <a:fillRect/>
          </a:stretch>
        </p:blipFill>
        <p:spPr bwMode="auto">
          <a:xfrm>
            <a:off x="5943600" y="4800600"/>
            <a:ext cx="32004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Work With, Not Against, Your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Customers are in control.  It’s a buyer’s market, and many customers are aware of this</a:t>
            </a:r>
            <a:r>
              <a:rPr lang="en-US" dirty="0" smtClean="0"/>
              <a:t>.</a:t>
            </a:r>
          </a:p>
          <a:p>
            <a:endParaRPr lang="en-US" sz="800" dirty="0" smtClean="0"/>
          </a:p>
          <a:p>
            <a:pPr lvl="1"/>
            <a:r>
              <a:rPr lang="en-US" dirty="0" smtClean="0"/>
              <a:t>Many organizations have become very creative and proactive in their efforts to attract and retain customers.</a:t>
            </a:r>
          </a:p>
          <a:p>
            <a:pPr lvl="1"/>
            <a:endParaRPr lang="en-US" sz="800" dirty="0" smtClean="0"/>
          </a:p>
          <a:p>
            <a:pPr lvl="2"/>
            <a:r>
              <a:rPr lang="en-US" dirty="0" smtClean="0">
                <a:solidFill>
                  <a:srgbClr val="FF0000"/>
                </a:solidFill>
              </a:rPr>
              <a:t>Your efforts should convey the idea that you are working with customers to better serve them.</a:t>
            </a:r>
            <a:endParaRPr lang="en-US" dirty="0">
              <a:solidFill>
                <a:srgbClr val="FF0000"/>
              </a:solidFill>
            </a:endParaRPr>
          </a:p>
        </p:txBody>
      </p:sp>
      <p:pic>
        <p:nvPicPr>
          <p:cNvPr id="5" name="Picture 4" descr="We All Can Work But Together We Win, Witeboard Stock Image - Image of  commercial, grunge: 101949955"/>
          <p:cNvPicPr/>
          <p:nvPr/>
        </p:nvPicPr>
        <p:blipFill>
          <a:blip r:embed="rId2" cstate="print"/>
          <a:srcRect/>
          <a:stretch>
            <a:fillRect/>
          </a:stretch>
        </p:blipFill>
        <p:spPr bwMode="auto">
          <a:xfrm>
            <a:off x="5181600" y="4343400"/>
            <a:ext cx="39624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Provide Service Follow-Up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Providing follow-up is probably one of the most important service components</a:t>
            </a:r>
            <a:r>
              <a:rPr lang="en-US" dirty="0" smtClean="0"/>
              <a:t>.</a:t>
            </a:r>
          </a:p>
          <a:p>
            <a:endParaRPr lang="en-US" sz="800" dirty="0" smtClean="0"/>
          </a:p>
          <a:p>
            <a:pPr lvl="1"/>
            <a:r>
              <a:rPr lang="en-US" dirty="0" smtClean="0"/>
              <a:t>Service does not end when service encounter or sale concludes.  </a:t>
            </a:r>
          </a:p>
          <a:p>
            <a:pPr lvl="1"/>
            <a:r>
              <a:rPr lang="en-US" dirty="0" smtClean="0"/>
              <a:t>There are numerous follow-up opportunities to ensure customer satisfaction was attained.</a:t>
            </a:r>
          </a:p>
          <a:p>
            <a:pPr lvl="1"/>
            <a:endParaRPr lang="en-US" sz="800" dirty="0" smtClean="0"/>
          </a:p>
          <a:p>
            <a:pPr lvl="2"/>
            <a:r>
              <a:rPr lang="en-US" dirty="0" smtClean="0">
                <a:solidFill>
                  <a:srgbClr val="FF0000"/>
                </a:solidFill>
              </a:rPr>
              <a:t>Think of creative ways to follow up: feedback surveys, call-backs, thank you cards, birthday cards, special sale mailings, etc.</a:t>
            </a:r>
            <a:endParaRPr lang="en-US" dirty="0">
              <a:solidFill>
                <a:srgbClr val="FF0000"/>
              </a:solidFill>
            </a:endParaRPr>
          </a:p>
        </p:txBody>
      </p:sp>
      <p:pic>
        <p:nvPicPr>
          <p:cNvPr id="5" name="Picture 4" descr="WorkforceGPS"/>
          <p:cNvPicPr/>
          <p:nvPr/>
        </p:nvPicPr>
        <p:blipFill>
          <a:blip r:embed="rId2" cstate="print"/>
          <a:srcRect/>
          <a:stretch>
            <a:fillRect/>
          </a:stretch>
        </p:blipFill>
        <p:spPr bwMode="auto">
          <a:xfrm>
            <a:off x="5867400" y="4495800"/>
            <a:ext cx="2968752"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Separating Average Companies from Excellent Companies</a:t>
            </a:r>
            <a:endParaRPr lang="en-US" sz="25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The following demonstrates a company’s service commitment</a:t>
            </a:r>
            <a:r>
              <a:rPr lang="en-US" dirty="0" smtClean="0"/>
              <a:t>:</a:t>
            </a:r>
          </a:p>
          <a:p>
            <a:endParaRPr lang="en-US" sz="800" dirty="0" smtClean="0"/>
          </a:p>
          <a:p>
            <a:pPr lvl="1"/>
            <a:r>
              <a:rPr lang="en-US" sz="2000" dirty="0" smtClean="0">
                <a:solidFill>
                  <a:srgbClr val="FF0000"/>
                </a:solidFill>
              </a:rPr>
              <a:t>Executives spend time with customers.</a:t>
            </a:r>
          </a:p>
          <a:p>
            <a:pPr lvl="1"/>
            <a:r>
              <a:rPr lang="en-US" sz="2000" dirty="0" smtClean="0">
                <a:solidFill>
                  <a:srgbClr val="FF0000"/>
                </a:solidFill>
              </a:rPr>
              <a:t>Executives spend time talking to frontline service providers.</a:t>
            </a:r>
          </a:p>
          <a:p>
            <a:pPr lvl="1"/>
            <a:r>
              <a:rPr lang="en-US" sz="2000" dirty="0" smtClean="0">
                <a:solidFill>
                  <a:srgbClr val="FF0000"/>
                </a:solidFill>
              </a:rPr>
              <a:t>Customer feedback is regularly solicited and acted upon.</a:t>
            </a:r>
          </a:p>
          <a:p>
            <a:pPr lvl="1"/>
            <a:r>
              <a:rPr lang="en-US" sz="2000" dirty="0" smtClean="0">
                <a:solidFill>
                  <a:srgbClr val="FF0000"/>
                </a:solidFill>
              </a:rPr>
              <a:t>Innovation and creativity are encouraged and rewarded.</a:t>
            </a:r>
          </a:p>
          <a:p>
            <a:pPr lvl="1"/>
            <a:r>
              <a:rPr lang="en-US" sz="2000" dirty="0" smtClean="0">
                <a:solidFill>
                  <a:srgbClr val="FF0000"/>
                </a:solidFill>
              </a:rPr>
              <a:t>Benchmarking is done with similar organizations.</a:t>
            </a:r>
          </a:p>
          <a:p>
            <a:pPr lvl="1"/>
            <a:r>
              <a:rPr lang="en-US" sz="2000" dirty="0" smtClean="0">
                <a:solidFill>
                  <a:srgbClr val="FF0000"/>
                </a:solidFill>
              </a:rPr>
              <a:t>Technology is widespread, frequently updated, and used effectively.</a:t>
            </a:r>
          </a:p>
          <a:p>
            <a:pPr lvl="1"/>
            <a:r>
              <a:rPr lang="en-US" sz="2000" dirty="0">
                <a:solidFill>
                  <a:srgbClr val="FF0000"/>
                </a:solidFill>
              </a:rPr>
              <a:t>Employees receive training to keep current on industry trends, organizational issues, skills, and technology.</a:t>
            </a:r>
          </a:p>
          <a:p>
            <a:pPr lvl="1"/>
            <a:r>
              <a:rPr lang="en-US" sz="2000" dirty="0">
                <a:solidFill>
                  <a:srgbClr val="FF0000"/>
                </a:solidFill>
              </a:rPr>
              <a:t>Open communication exists between </a:t>
            </a:r>
            <a:r>
              <a:rPr lang="en-US" sz="2000" dirty="0" smtClean="0">
                <a:solidFill>
                  <a:srgbClr val="FF0000"/>
                </a:solidFill>
              </a:rPr>
              <a:t>all </a:t>
            </a:r>
            <a:r>
              <a:rPr lang="en-US" sz="2000" dirty="0">
                <a:solidFill>
                  <a:srgbClr val="FF0000"/>
                </a:solidFill>
              </a:rPr>
              <a:t>levels of </a:t>
            </a:r>
            <a:r>
              <a:rPr lang="en-US" sz="2000" dirty="0" smtClean="0">
                <a:solidFill>
                  <a:srgbClr val="FF0000"/>
                </a:solidFill>
              </a:rPr>
              <a:t>EEs and management</a:t>
            </a:r>
            <a:r>
              <a:rPr lang="en-US" sz="2000" dirty="0">
                <a:solidFill>
                  <a:srgbClr val="FF0000"/>
                </a:solidFill>
              </a:rPr>
              <a:t>.</a:t>
            </a:r>
          </a:p>
          <a:p>
            <a:pPr lvl="1"/>
            <a:r>
              <a:rPr lang="en-US" sz="2000" dirty="0">
                <a:solidFill>
                  <a:srgbClr val="FF0000"/>
                </a:solidFill>
              </a:rPr>
              <a:t>Employees are provided with guidelines and empowered to do whatever is necessary to satisfy the customer.</a:t>
            </a:r>
          </a:p>
          <a:p>
            <a:pPr lvl="1"/>
            <a:r>
              <a:rPr lang="en-US" sz="2000" dirty="0">
                <a:solidFill>
                  <a:srgbClr val="FF0000"/>
                </a:solidFill>
              </a:rPr>
              <a:t>Partnerships with customers and suppliers are common.</a:t>
            </a:r>
          </a:p>
          <a:p>
            <a:pPr lvl="1"/>
            <a:r>
              <a:rPr lang="en-US" sz="2000" dirty="0">
                <a:solidFill>
                  <a:srgbClr val="FF0000"/>
                </a:solidFill>
              </a:rPr>
              <a:t>The status quo is not acceptable</a:t>
            </a:r>
            <a:r>
              <a:rPr lang="en-US" sz="2000" dirty="0" smtClean="0">
                <a:solidFill>
                  <a:srgbClr val="FF0000"/>
                </a:solidFill>
              </a:rPr>
              <a:t>.</a:t>
            </a:r>
            <a:endParaRPr lang="en-US" sz="2000" dirty="0">
              <a:solidFill>
                <a:srgbClr val="FF0000"/>
              </a:solidFill>
            </a:endParaRPr>
          </a:p>
        </p:txBody>
      </p:sp>
      <p:pic>
        <p:nvPicPr>
          <p:cNvPr id="6" name="Picture 5" descr="Untitled"/>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334000"/>
            <a:ext cx="1828800" cy="1524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Customers Want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Seven Things Customers Want:</a:t>
            </a:r>
          </a:p>
          <a:p>
            <a:endParaRPr lang="en-US" sz="800" dirty="0"/>
          </a:p>
          <a:p>
            <a:pPr marL="731520" lvl="1" indent="-457200">
              <a:buFont typeface="+mj-lt"/>
              <a:buAutoNum type="arabicPeriod"/>
            </a:pPr>
            <a:r>
              <a:rPr lang="en-US" dirty="0" smtClean="0">
                <a:solidFill>
                  <a:srgbClr val="FF0000"/>
                </a:solidFill>
              </a:rPr>
              <a:t>Personal Recognition</a:t>
            </a:r>
          </a:p>
          <a:p>
            <a:pPr marL="731520" lvl="1" indent="-457200">
              <a:buFont typeface="+mj-lt"/>
              <a:buAutoNum type="arabicPeriod"/>
            </a:pPr>
            <a:r>
              <a:rPr lang="en-US" dirty="0" smtClean="0">
                <a:solidFill>
                  <a:srgbClr val="FF0000"/>
                </a:solidFill>
              </a:rPr>
              <a:t>Courtesy</a:t>
            </a:r>
          </a:p>
          <a:p>
            <a:pPr marL="731520" lvl="1" indent="-457200">
              <a:buFont typeface="+mj-lt"/>
              <a:buAutoNum type="arabicPeriod"/>
            </a:pPr>
            <a:r>
              <a:rPr lang="en-US" dirty="0" smtClean="0">
                <a:solidFill>
                  <a:srgbClr val="FF0000"/>
                </a:solidFill>
              </a:rPr>
              <a:t>Timely Service</a:t>
            </a:r>
          </a:p>
          <a:p>
            <a:pPr marL="731520" lvl="1" indent="-457200">
              <a:buFont typeface="+mj-lt"/>
              <a:buAutoNum type="arabicPeriod"/>
            </a:pPr>
            <a:r>
              <a:rPr lang="en-US" dirty="0" smtClean="0">
                <a:solidFill>
                  <a:srgbClr val="FF0000"/>
                </a:solidFill>
              </a:rPr>
              <a:t>Professionalism</a:t>
            </a:r>
          </a:p>
          <a:p>
            <a:pPr marL="731520" lvl="1" indent="-457200">
              <a:buFont typeface="+mj-lt"/>
              <a:buAutoNum type="arabicPeriod"/>
            </a:pPr>
            <a:r>
              <a:rPr lang="en-US" dirty="0" smtClean="0">
                <a:solidFill>
                  <a:srgbClr val="FF0000"/>
                </a:solidFill>
              </a:rPr>
              <a:t>Enthusiastic Service</a:t>
            </a:r>
          </a:p>
          <a:p>
            <a:pPr marL="731520" lvl="1" indent="-457200">
              <a:buFont typeface="+mj-lt"/>
              <a:buAutoNum type="arabicPeriod"/>
            </a:pPr>
            <a:r>
              <a:rPr lang="en-US" dirty="0" smtClean="0">
                <a:solidFill>
                  <a:srgbClr val="FF0000"/>
                </a:solidFill>
              </a:rPr>
              <a:t>Empathy</a:t>
            </a:r>
          </a:p>
          <a:p>
            <a:pPr marL="731520" lvl="1" indent="-457200">
              <a:buFont typeface="+mj-lt"/>
              <a:buAutoNum type="arabicPeriod"/>
            </a:pPr>
            <a:r>
              <a:rPr lang="en-US" dirty="0" smtClean="0">
                <a:solidFill>
                  <a:srgbClr val="FF0000"/>
                </a:solidFill>
              </a:rPr>
              <a:t>Patience</a:t>
            </a:r>
            <a:endParaRPr lang="en-US" dirty="0">
              <a:solidFill>
                <a:srgbClr val="FF0000"/>
              </a:solidFill>
            </a:endParaRPr>
          </a:p>
        </p:txBody>
      </p:sp>
      <p:pic>
        <p:nvPicPr>
          <p:cNvPr id="5" name="Picture 4" descr="10 Things Customers Want and Expect from Your Customer Experienc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599"/>
            <a:ext cx="4416552" cy="2500799"/>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459223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1. Personal Recognition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Personal Recognition</a:t>
            </a:r>
            <a:endParaRPr lang="en-US" dirty="0" smtClean="0"/>
          </a:p>
          <a:p>
            <a:endParaRPr lang="en-US" sz="800" dirty="0" smtClean="0"/>
          </a:p>
          <a:p>
            <a:pPr lvl="1"/>
            <a:r>
              <a:rPr lang="en-US" dirty="0" smtClean="0"/>
              <a:t>Customers want to be recognized as being important to you and your organization.  They want to feel appreciated.</a:t>
            </a:r>
          </a:p>
          <a:p>
            <a:pPr lvl="1"/>
            <a:endParaRPr lang="en-US" sz="800" dirty="0" smtClean="0"/>
          </a:p>
          <a:p>
            <a:pPr lvl="2"/>
            <a:r>
              <a:rPr lang="en-US" dirty="0" smtClean="0">
                <a:solidFill>
                  <a:srgbClr val="FF0000"/>
                </a:solidFill>
              </a:rPr>
              <a:t>This can be demonstrated in a number of ways, but the simplest and most cost effective to recognize a customer who enters your work area, even if you cannot immediately stop what you are doing to serve them, is to smile and acknowledge their presence.</a:t>
            </a:r>
            <a:endParaRPr lang="en-US" dirty="0">
              <a:solidFill>
                <a:srgbClr val="FF0000"/>
              </a:solidFill>
            </a:endParaRPr>
          </a:p>
        </p:txBody>
      </p:sp>
      <p:pic>
        <p:nvPicPr>
          <p:cNvPr id="6" name="Picture 5" descr="2020 Virtual Service Recognition &amp;amp; Retirement | University of Delaware"/>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Customer-Centric</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Successful organizations are Customer-Centered and focus on individual needs</a:t>
            </a:r>
            <a:r>
              <a:rPr lang="en-US" dirty="0" smtClean="0"/>
              <a:t>.</a:t>
            </a:r>
          </a:p>
          <a:p>
            <a:endParaRPr lang="en-US" sz="800" dirty="0" smtClean="0"/>
          </a:p>
          <a:p>
            <a:pPr lvl="1"/>
            <a:r>
              <a:rPr lang="en-US" dirty="0" smtClean="0"/>
              <a:t>Customer-Centric is a term used to describe service providers and organizations that put their customers first and spend time, effort, and money identifying and focusing on the needs of current and potential customers.</a:t>
            </a:r>
          </a:p>
          <a:p>
            <a:pPr lvl="1"/>
            <a:endParaRPr lang="en-US" sz="800" dirty="0" smtClean="0"/>
          </a:p>
          <a:p>
            <a:pPr lvl="2"/>
            <a:r>
              <a:rPr lang="en-US" dirty="0" smtClean="0">
                <a:solidFill>
                  <a:srgbClr val="FF0000"/>
                </a:solidFill>
              </a:rPr>
              <a:t>Efforts are focused on building relationships and customer loyalty rather than simply selling a product or service and moving to the next customer.</a:t>
            </a:r>
            <a:endParaRPr lang="en-US" dirty="0">
              <a:solidFill>
                <a:srgbClr val="FF0000"/>
              </a:solidFill>
            </a:endParaRPr>
          </a:p>
        </p:txBody>
      </p:sp>
      <p:pic>
        <p:nvPicPr>
          <p:cNvPr id="5" name="Picture 4" descr="How to Create a Customer Centric Strategy For Your Business"/>
          <p:cNvPicPr/>
          <p:nvPr/>
        </p:nvPicPr>
        <p:blipFill>
          <a:blip r:embed="rId2" cstate="print"/>
          <a:srcRect/>
          <a:stretch>
            <a:fillRect/>
          </a:stretch>
        </p:blipFill>
        <p:spPr bwMode="auto">
          <a:xfrm>
            <a:off x="5334000" y="5029200"/>
            <a:ext cx="3810000" cy="1828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2. Courtesy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Courtesy</a:t>
            </a:r>
            <a:endParaRPr lang="en-US" dirty="0" smtClean="0"/>
          </a:p>
          <a:p>
            <a:endParaRPr lang="en-US" sz="800" dirty="0" smtClean="0"/>
          </a:p>
          <a:p>
            <a:pPr lvl="1"/>
            <a:r>
              <a:rPr lang="en-US" dirty="0" smtClean="0"/>
              <a:t>Basic courtesy involves pleasantries such as “Please” and “Thank </a:t>
            </a:r>
            <a:r>
              <a:rPr lang="en-US" dirty="0"/>
              <a:t>Y</a:t>
            </a:r>
            <a:r>
              <a:rPr lang="en-US" dirty="0" smtClean="0"/>
              <a:t>ou,” as there is no place or excuse for rude behavior in a customer service environment.</a:t>
            </a:r>
          </a:p>
          <a:p>
            <a:pPr lvl="1"/>
            <a:endParaRPr lang="en-US" sz="800" dirty="0" smtClean="0"/>
          </a:p>
          <a:p>
            <a:pPr lvl="2"/>
            <a:r>
              <a:rPr lang="en-US" dirty="0" smtClean="0">
                <a:solidFill>
                  <a:srgbClr val="FF0000"/>
                </a:solidFill>
              </a:rPr>
              <a:t>Even though customers may not always be right, you must treat them with respect.</a:t>
            </a:r>
            <a:endParaRPr lang="en-US" dirty="0">
              <a:solidFill>
                <a:srgbClr val="FF0000"/>
              </a:solidFill>
            </a:endParaRPr>
          </a:p>
        </p:txBody>
      </p:sp>
      <p:pic>
        <p:nvPicPr>
          <p:cNvPr id="5" name="Picture 4" descr="Courtesy Meaning - YouTube"/>
          <p:cNvPicPr/>
          <p:nvPr/>
        </p:nvPicPr>
        <p:blipFill>
          <a:blip r:embed="rId2" cstate="print"/>
          <a:srcRect/>
          <a:stretch>
            <a:fillRect/>
          </a:stretch>
        </p:blipFill>
        <p:spPr bwMode="auto">
          <a:xfrm>
            <a:off x="3886200" y="4343401"/>
            <a:ext cx="52578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3. Timely Service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Timely Service</a:t>
            </a:r>
            <a:endParaRPr lang="en-US" dirty="0" smtClean="0"/>
          </a:p>
          <a:p>
            <a:endParaRPr lang="en-US" sz="800" dirty="0" smtClean="0"/>
          </a:p>
          <a:p>
            <a:pPr lvl="1"/>
            <a:r>
              <a:rPr lang="en-US" dirty="0" smtClean="0">
                <a:solidFill>
                  <a:srgbClr val="FF0000"/>
                </a:solidFill>
              </a:rPr>
              <a:t>Most people do not mind waiting briefly for service if there is a legitimate reason, but they do not like to spend what they believe is undue amounts of time waiting to be served.</a:t>
            </a:r>
            <a:endParaRPr lang="en-US" dirty="0">
              <a:solidFill>
                <a:srgbClr val="FF0000"/>
              </a:solidFill>
            </a:endParaRPr>
          </a:p>
        </p:txBody>
      </p:sp>
      <p:pic>
        <p:nvPicPr>
          <p:cNvPr id="7" name="Picture 6" descr="Fast service concept, last minute stopwatch, time clock, deadline timer,  last offer countdown, quick order delivery, limited period, icon,  illustration | Premium Vector"/>
          <p:cNvPicPr/>
          <p:nvPr/>
        </p:nvPicPr>
        <p:blipFill>
          <a:blip r:embed="rId2">
            <a:extLst>
              <a:ext uri="{28A0092B-C50C-407E-A947-70E740481C1C}">
                <a14:useLocalDpi xmlns:a14="http://schemas.microsoft.com/office/drawing/2010/main" val="0"/>
              </a:ext>
            </a:extLst>
          </a:blip>
          <a:srcRect/>
          <a:stretch>
            <a:fillRect/>
          </a:stretch>
        </p:blipFill>
        <p:spPr bwMode="auto">
          <a:xfrm>
            <a:off x="5430150" y="3203448"/>
            <a:ext cx="3485250" cy="3121152"/>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4. Professionalism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Professionalism</a:t>
            </a:r>
            <a:endParaRPr lang="en-US" dirty="0" smtClean="0"/>
          </a:p>
          <a:p>
            <a:endParaRPr lang="en-US" sz="800" dirty="0" smtClean="0"/>
          </a:p>
          <a:p>
            <a:pPr lvl="1"/>
            <a:r>
              <a:rPr lang="en-US" sz="2100" dirty="0" smtClean="0"/>
              <a:t>Customers expect and should receive knowledgeable answers to their questions, service that satisfies their needs and lessens effort on their part, and service personnel who take pride in their work.</a:t>
            </a:r>
          </a:p>
          <a:p>
            <a:pPr lvl="1"/>
            <a:endParaRPr lang="en-US" sz="800" dirty="0" smtClean="0"/>
          </a:p>
          <a:p>
            <a:pPr lvl="2"/>
            <a:r>
              <a:rPr lang="en-US" dirty="0" smtClean="0">
                <a:solidFill>
                  <a:srgbClr val="FF0000"/>
                </a:solidFill>
              </a:rPr>
              <a:t>You can demonstrate these characteristics by exemplifying sound ethics and effective interpersonal-communication skills.</a:t>
            </a:r>
            <a:endParaRPr lang="en-US" dirty="0">
              <a:solidFill>
                <a:srgbClr val="FF0000"/>
              </a:solidFill>
            </a:endParaRPr>
          </a:p>
        </p:txBody>
      </p:sp>
      <p:pic>
        <p:nvPicPr>
          <p:cNvPr id="6" name="Picture 5" descr="Basic Professionalism - Credly"/>
          <p:cNvPicPr/>
          <p:nvPr/>
        </p:nvPicPr>
        <p:blipFill>
          <a:blip r:embed="rId2" cstate="print"/>
          <a:srcRect/>
          <a:stretch>
            <a:fillRect/>
          </a:stretch>
        </p:blipFill>
        <p:spPr bwMode="auto">
          <a:xfrm>
            <a:off x="6477000" y="4114800"/>
            <a:ext cx="24384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5. Enthusiastic Service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Enthusiastic Service</a:t>
            </a:r>
            <a:endParaRPr lang="en-US" dirty="0" smtClean="0"/>
          </a:p>
          <a:p>
            <a:endParaRPr lang="en-US" sz="800" dirty="0" smtClean="0"/>
          </a:p>
          <a:p>
            <a:pPr lvl="1"/>
            <a:r>
              <a:rPr lang="en-US" sz="2000" dirty="0" smtClean="0"/>
              <a:t>Customers come to an organization for </a:t>
            </a:r>
            <a:r>
              <a:rPr lang="en-US" sz="2000" dirty="0"/>
              <a:t>a</a:t>
            </a:r>
            <a:r>
              <a:rPr lang="en-US" sz="2000" dirty="0" smtClean="0"/>
              <a:t> purpose – to satisfy a need, which may be nothing more than to “look around.”  </a:t>
            </a:r>
            <a:r>
              <a:rPr lang="en-US" dirty="0" smtClean="0"/>
              <a:t>They should find a dedicated team of service professionals standing by to assist them in whatever way possible.</a:t>
            </a:r>
          </a:p>
          <a:p>
            <a:pPr lvl="1"/>
            <a:endParaRPr lang="en-US" sz="800" dirty="0">
              <a:solidFill>
                <a:srgbClr val="FF0000"/>
              </a:solidFill>
            </a:endParaRPr>
          </a:p>
          <a:p>
            <a:pPr lvl="2"/>
            <a:r>
              <a:rPr lang="en-US" sz="1800" dirty="0" smtClean="0">
                <a:solidFill>
                  <a:srgbClr val="FF0000"/>
                </a:solidFill>
              </a:rPr>
              <a:t>By delivering service with a smile, offering additional services and info, and taking the time to give extra effort in every service encounter, you can help guarantee a positive service experience for your customer.</a:t>
            </a:r>
            <a:endParaRPr lang="en-US" sz="1800" dirty="0">
              <a:solidFill>
                <a:srgbClr val="FF0000"/>
              </a:solidFill>
            </a:endParaRPr>
          </a:p>
        </p:txBody>
      </p:sp>
      <p:pic>
        <p:nvPicPr>
          <p:cNvPr id="5" name="Picture 4" descr="The Power Of Enthusiasm - YouTube"/>
          <p:cNvPicPr/>
          <p:nvPr/>
        </p:nvPicPr>
        <p:blipFill>
          <a:blip r:embed="rId2" cstate="print"/>
          <a:srcRect/>
          <a:stretch>
            <a:fillRect/>
          </a:stretch>
        </p:blipFill>
        <p:spPr bwMode="auto">
          <a:xfrm>
            <a:off x="5486400" y="4724400"/>
            <a:ext cx="36576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6. Empathy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Empathy</a:t>
            </a:r>
            <a:endParaRPr lang="en-US" dirty="0" smtClean="0"/>
          </a:p>
          <a:p>
            <a:endParaRPr lang="en-US" sz="800" dirty="0" smtClean="0"/>
          </a:p>
          <a:p>
            <a:pPr lvl="1"/>
            <a:r>
              <a:rPr lang="en-US" dirty="0" smtClean="0">
                <a:solidFill>
                  <a:schemeClr val="tx1"/>
                </a:solidFill>
              </a:rPr>
              <a:t>Customers also want to be understood.  </a:t>
            </a:r>
            <a:r>
              <a:rPr lang="en-US" dirty="0" smtClean="0">
                <a:solidFill>
                  <a:schemeClr val="tx1"/>
                </a:solidFill>
              </a:rPr>
              <a:t>Your </a:t>
            </a:r>
            <a:r>
              <a:rPr lang="en-US" dirty="0" smtClean="0">
                <a:solidFill>
                  <a:schemeClr val="tx1"/>
                </a:solidFill>
              </a:rPr>
              <a:t>job as a service provider is to make every effort to be empathetic and understanding, and to provide appropriate service.</a:t>
            </a:r>
          </a:p>
          <a:p>
            <a:pPr lvl="1"/>
            <a:endParaRPr lang="en-US" sz="800" dirty="0">
              <a:solidFill>
                <a:schemeClr val="tx1"/>
              </a:solidFill>
            </a:endParaRPr>
          </a:p>
          <a:p>
            <a:pPr lvl="2"/>
            <a:r>
              <a:rPr lang="en-US" dirty="0" smtClean="0">
                <a:solidFill>
                  <a:srgbClr val="FF0000"/>
                </a:solidFill>
              </a:rPr>
              <a:t>A common strategy for showing empathy is the: FEEL, FELT, FOUND Technique (i.e.) “I know how you feel, I’ve felt the same way before, but I’ve found that an alternative product XYZ…”</a:t>
            </a:r>
            <a:endParaRPr lang="en-US" dirty="0">
              <a:solidFill>
                <a:srgbClr val="FF0000"/>
              </a:solidFill>
            </a:endParaRPr>
          </a:p>
        </p:txBody>
      </p:sp>
      <p:pic>
        <p:nvPicPr>
          <p:cNvPr id="5" name="Picture 4" descr="The Importance of Empathy in the Workplace | CCL"/>
          <p:cNvPicPr/>
          <p:nvPr/>
        </p:nvPicPr>
        <p:blipFill>
          <a:blip r:embed="rId2" cstate="print"/>
          <a:srcRect/>
          <a:stretch>
            <a:fillRect/>
          </a:stretch>
        </p:blipFill>
        <p:spPr bwMode="auto">
          <a:xfrm>
            <a:off x="4572000" y="4572000"/>
            <a:ext cx="4569691"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7. Patience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Patience</a:t>
            </a:r>
            <a:endParaRPr lang="en-US" dirty="0" smtClean="0"/>
          </a:p>
          <a:p>
            <a:endParaRPr lang="en-US" sz="800" dirty="0" smtClean="0"/>
          </a:p>
          <a:p>
            <a:pPr lvl="1"/>
            <a:r>
              <a:rPr lang="en-US" dirty="0" smtClean="0"/>
              <a:t>Customers should not have to deal with your frustrations or pressures.  Efficiency and effectiveness should seem effortless.  </a:t>
            </a:r>
          </a:p>
          <a:p>
            <a:pPr lvl="1"/>
            <a:endParaRPr lang="en-US" sz="800" dirty="0" smtClean="0"/>
          </a:p>
          <a:p>
            <a:pPr lvl="2"/>
            <a:r>
              <a:rPr lang="en-US" dirty="0" smtClean="0">
                <a:solidFill>
                  <a:srgbClr val="FF0000"/>
                </a:solidFill>
              </a:rPr>
              <a:t>If you are angry because of a policy, procedure, management, or the customer, you must strive to mask that feeling. By suppressing your desire to speak out or react emotionally, you can remain in control, serve the customer professionally, and end the contact.</a:t>
            </a:r>
            <a:endParaRPr lang="en-US" dirty="0">
              <a:solidFill>
                <a:srgbClr val="FF0000"/>
              </a:solidFill>
            </a:endParaRPr>
          </a:p>
        </p:txBody>
      </p:sp>
      <p:pic>
        <p:nvPicPr>
          <p:cNvPr id="5" name="Picture 4" descr="Continue in Patience | BYU-Pathway Worldwide – Official Blog"/>
          <p:cNvPicPr/>
          <p:nvPr/>
        </p:nvPicPr>
        <p:blipFill>
          <a:blip r:embed="rId2" cstate="print"/>
          <a:srcRect/>
          <a:stretch>
            <a:fillRect/>
          </a:stretch>
        </p:blipFill>
        <p:spPr bwMode="auto">
          <a:xfrm>
            <a:off x="4419600" y="4572000"/>
            <a:ext cx="47244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 Tip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Before you can identify what a customer wants, you have to ask appropriate questions and actively listen to responses</a:t>
            </a:r>
            <a:r>
              <a:rPr lang="en-US" dirty="0" smtClean="0"/>
              <a:t>.</a:t>
            </a:r>
          </a:p>
          <a:p>
            <a:endParaRPr lang="en-US" sz="800" dirty="0" smtClean="0"/>
          </a:p>
          <a:p>
            <a:pPr lvl="1"/>
            <a:r>
              <a:rPr lang="en-US" dirty="0" smtClean="0"/>
              <a:t>In some cases, they may just want to browse; however, in others they may have specific products or services in mind and likely would appreciate your assistance in locating them and helping them complete the transaction in a timely manner.</a:t>
            </a:r>
          </a:p>
          <a:p>
            <a:pPr lvl="1"/>
            <a:endParaRPr lang="en-US" sz="800" dirty="0" smtClean="0"/>
          </a:p>
          <a:p>
            <a:pPr lvl="2"/>
            <a:r>
              <a:rPr lang="en-US" dirty="0" smtClean="0">
                <a:solidFill>
                  <a:srgbClr val="FF0000"/>
                </a:solidFill>
              </a:rPr>
              <a:t>When the customer talks, you listen.  </a:t>
            </a:r>
          </a:p>
          <a:p>
            <a:pPr lvl="2"/>
            <a:r>
              <a:rPr lang="en-US" dirty="0" smtClean="0">
                <a:solidFill>
                  <a:srgbClr val="FF0000"/>
                </a:solidFill>
              </a:rPr>
              <a:t>You cannot talk and listen at the same time.</a:t>
            </a:r>
            <a:endParaRPr lang="en-US" dirty="0">
              <a:solidFill>
                <a:srgbClr val="FF0000"/>
              </a:solidFill>
            </a:endParaRPr>
          </a:p>
        </p:txBody>
      </p:sp>
      <p:pic>
        <p:nvPicPr>
          <p:cNvPr id="5" name="Picture 4" descr="Free Customer Service Tips — Jeff Toister"/>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An organization’s service culture is made up of many facets, each of which affects the customer and helps determine the success or failure of customer service initiatives</a:t>
            </a:r>
            <a:r>
              <a:rPr lang="en-US" dirty="0" smtClean="0"/>
              <a:t>.</a:t>
            </a:r>
          </a:p>
          <a:p>
            <a:endParaRPr lang="en-US" sz="800" dirty="0" smtClean="0"/>
          </a:p>
          <a:p>
            <a:pPr lvl="1"/>
            <a:r>
              <a:rPr lang="en-US" dirty="0" smtClean="0">
                <a:solidFill>
                  <a:srgbClr val="FF0000"/>
                </a:solidFill>
              </a:rPr>
              <a:t>Organizations that have a solid customer service culture that projects a customer-focused attitude typically generate positive feedback from their customers.</a:t>
            </a:r>
          </a:p>
          <a:p>
            <a:pPr lvl="1"/>
            <a:endParaRPr lang="en-US" dirty="0"/>
          </a:p>
        </p:txBody>
      </p:sp>
      <p:pic>
        <p:nvPicPr>
          <p:cNvPr id="5" name="Picture 4" descr="How to select Customer centric keywords for your business"/>
          <p:cNvPicPr/>
          <p:nvPr/>
        </p:nvPicPr>
        <p:blipFill>
          <a:blip r:embed="rId2" cstate="print"/>
          <a:srcRect/>
          <a:stretch>
            <a:fillRect/>
          </a:stretch>
        </p:blipFill>
        <p:spPr bwMode="auto">
          <a:xfrm>
            <a:off x="2590800" y="4038600"/>
            <a:ext cx="39624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Many major organizations have become more customer-centric and stress relationships with customers</a:t>
            </a:r>
            <a:r>
              <a:rPr lang="en-US" dirty="0" smtClean="0"/>
              <a:t>.</a:t>
            </a:r>
          </a:p>
          <a:p>
            <a:endParaRPr lang="en-US" sz="800" dirty="0" smtClean="0"/>
          </a:p>
          <a:p>
            <a:pPr lvl="1"/>
            <a:r>
              <a:rPr lang="en-US" dirty="0" smtClean="0">
                <a:solidFill>
                  <a:srgbClr val="FF0000"/>
                </a:solidFill>
              </a:rPr>
              <a:t>They realize that it is cheaper and smarter to focus efforts on better customer service to keep current customers.</a:t>
            </a:r>
            <a:endParaRPr lang="en-US" dirty="0">
              <a:solidFill>
                <a:srgbClr val="FF0000"/>
              </a:solidFill>
            </a:endParaRPr>
          </a:p>
        </p:txBody>
      </p:sp>
      <p:pic>
        <p:nvPicPr>
          <p:cNvPr id="5" name="Picture 4" descr="On the Road to Customer-Centricity"/>
          <p:cNvPicPr/>
          <p:nvPr/>
        </p:nvPicPr>
        <p:blipFill>
          <a:blip r:embed="rId2" cstate="print"/>
          <a:srcRect/>
          <a:stretch>
            <a:fillRect/>
          </a:stretch>
        </p:blipFill>
        <p:spPr bwMode="auto">
          <a:xfrm>
            <a:off x="2286000" y="3581400"/>
            <a:ext cx="4648200" cy="269748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a:t>Many elements define a successful service organization</a:t>
            </a:r>
            <a:r>
              <a:rPr lang="en-US" dirty="0"/>
              <a:t>.</a:t>
            </a:r>
          </a:p>
          <a:p>
            <a:endParaRPr lang="en-US" sz="800" dirty="0" smtClean="0"/>
          </a:p>
          <a:p>
            <a:pPr marL="731520" lvl="1" indent="-457200">
              <a:buFont typeface="+mj-lt"/>
              <a:buAutoNum type="arabicPeriod"/>
            </a:pPr>
            <a:r>
              <a:rPr lang="en-US" dirty="0" smtClean="0">
                <a:solidFill>
                  <a:srgbClr val="FF0000"/>
                </a:solidFill>
              </a:rPr>
              <a:t>Service Philosophy or Mission</a:t>
            </a:r>
          </a:p>
          <a:p>
            <a:pPr marL="731520" lvl="1" indent="-457200">
              <a:buFont typeface="+mj-lt"/>
              <a:buAutoNum type="arabicPeriod"/>
            </a:pPr>
            <a:r>
              <a:rPr lang="en-US" dirty="0" smtClean="0">
                <a:solidFill>
                  <a:srgbClr val="FF0000"/>
                </a:solidFill>
              </a:rPr>
              <a:t>Employee Roles and Expectations</a:t>
            </a:r>
          </a:p>
          <a:p>
            <a:pPr marL="731520" lvl="1" indent="-457200">
              <a:buFont typeface="+mj-lt"/>
              <a:buAutoNum type="arabicPeriod"/>
            </a:pPr>
            <a:r>
              <a:rPr lang="en-US" dirty="0" smtClean="0">
                <a:solidFill>
                  <a:srgbClr val="FF0000"/>
                </a:solidFill>
              </a:rPr>
              <a:t>Policies and Procedures</a:t>
            </a:r>
          </a:p>
          <a:p>
            <a:pPr marL="731520" lvl="1" indent="-457200">
              <a:buFont typeface="+mj-lt"/>
              <a:buAutoNum type="arabicPeriod"/>
            </a:pPr>
            <a:r>
              <a:rPr lang="en-US" dirty="0" smtClean="0">
                <a:solidFill>
                  <a:srgbClr val="FF0000"/>
                </a:solidFill>
              </a:rPr>
              <a:t>Products and Services</a:t>
            </a:r>
          </a:p>
          <a:p>
            <a:pPr marL="731520" lvl="1" indent="-457200">
              <a:buFont typeface="+mj-lt"/>
              <a:buAutoNum type="arabicPeriod"/>
            </a:pPr>
            <a:r>
              <a:rPr lang="en-US" dirty="0" smtClean="0">
                <a:solidFill>
                  <a:srgbClr val="FF0000"/>
                </a:solidFill>
              </a:rPr>
              <a:t>Motivations and Rewards</a:t>
            </a:r>
          </a:p>
          <a:p>
            <a:pPr marL="731520" lvl="1" indent="-457200">
              <a:buFont typeface="+mj-lt"/>
              <a:buAutoNum type="arabicPeriod"/>
            </a:pPr>
            <a:r>
              <a:rPr lang="en-US" dirty="0" smtClean="0">
                <a:solidFill>
                  <a:srgbClr val="FF0000"/>
                </a:solidFill>
              </a:rPr>
              <a:t>Management Support</a:t>
            </a:r>
          </a:p>
          <a:p>
            <a:pPr marL="731520" lvl="1" indent="-457200">
              <a:buFont typeface="+mj-lt"/>
              <a:buAutoNum type="arabicPeriod"/>
            </a:pPr>
            <a:r>
              <a:rPr lang="en-US" dirty="0" smtClean="0">
                <a:solidFill>
                  <a:srgbClr val="FF0000"/>
                </a:solidFill>
              </a:rPr>
              <a:t>Employee Empowerment</a:t>
            </a:r>
          </a:p>
          <a:p>
            <a:pPr marL="731520" lvl="1" indent="-457200">
              <a:buFont typeface="+mj-lt"/>
              <a:buAutoNum type="arabicPeriod"/>
            </a:pPr>
            <a:r>
              <a:rPr lang="en-US" dirty="0" smtClean="0">
                <a:solidFill>
                  <a:srgbClr val="FF0000"/>
                </a:solidFill>
              </a:rPr>
              <a:t>Training</a:t>
            </a:r>
            <a:endParaRPr lang="en-US" dirty="0">
              <a:solidFill>
                <a:srgbClr val="FF0000"/>
              </a:solidFill>
            </a:endParaRPr>
          </a:p>
        </p:txBody>
      </p:sp>
      <p:pic>
        <p:nvPicPr>
          <p:cNvPr id="5" name="Picture 4" descr="How Good Customer Service Is Key To Any Business | Times Square Chronicle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63636"/>
            <a:ext cx="3977548" cy="2670048"/>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516833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6060</TotalTime>
  <Words>4609</Words>
  <Application>Microsoft Office PowerPoint</Application>
  <PresentationFormat>On-screen Show (4:3)</PresentationFormat>
  <Paragraphs>494</Paragraphs>
  <Slides>67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Calibri</vt:lpstr>
      <vt:lpstr>Georgia</vt:lpstr>
      <vt:lpstr>Wingdings</vt:lpstr>
      <vt:lpstr>Wingdings 2</vt:lpstr>
      <vt:lpstr>Civic</vt:lpstr>
      <vt:lpstr>Customer Service Management Session Two Class Presentation</vt:lpstr>
      <vt:lpstr>Part One: The Profession</vt:lpstr>
      <vt:lpstr>Defining a Service Culture</vt:lpstr>
      <vt:lpstr>Defining a Service Culture</vt:lpstr>
      <vt:lpstr>Attitude</vt:lpstr>
      <vt:lpstr>Customer-Centric</vt:lpstr>
      <vt:lpstr>Customer Service</vt:lpstr>
      <vt:lpstr>Customer Service</vt:lpstr>
      <vt:lpstr>Elements of a Successful Service Culture</vt:lpstr>
      <vt:lpstr>Elements of a Successful Service Culture 1. Service Philosophy or Mission</vt:lpstr>
      <vt:lpstr>Service Philosophy or Mission</vt:lpstr>
      <vt:lpstr>Service Philosophy or Mission</vt:lpstr>
      <vt:lpstr>Elements of a Successful Service Culture 2. Employee Roles and Expectations</vt:lpstr>
      <vt:lpstr>Employee Roles and Expectations</vt:lpstr>
      <vt:lpstr>Employee Roles and Expectations</vt:lpstr>
      <vt:lpstr>Employee Roles and Expectations</vt:lpstr>
      <vt:lpstr>Employee Roles and Expectations</vt:lpstr>
      <vt:lpstr>Employee Roles and Expectations</vt:lpstr>
      <vt:lpstr>Elements of a Successful Service Culture 3. Policies and Procedures</vt:lpstr>
      <vt:lpstr>Policies and Procedures</vt:lpstr>
      <vt:lpstr>Policies and Procedures</vt:lpstr>
      <vt:lpstr>Elements of a Successful Service Culture 4. Products and Services</vt:lpstr>
      <vt:lpstr>Products and Services</vt:lpstr>
      <vt:lpstr>Elements of a Successful Service Culture 5. Motivators and Rewards</vt:lpstr>
      <vt:lpstr>Motivators and Rewards</vt:lpstr>
      <vt:lpstr>Elements of a Successful Service Culture 6. Management Support</vt:lpstr>
      <vt:lpstr>Management Support</vt:lpstr>
      <vt:lpstr>Management Support</vt:lpstr>
      <vt:lpstr>Management Support</vt:lpstr>
      <vt:lpstr>Elements of a Successful Service Culture 7. Employee Empowerment</vt:lpstr>
      <vt:lpstr>Employee Empowerment</vt:lpstr>
      <vt:lpstr>Employee Empowerment</vt:lpstr>
      <vt:lpstr>Elements of a Successful Service Culture 8. Training</vt:lpstr>
      <vt:lpstr>Training</vt:lpstr>
      <vt:lpstr>Establishing a Service Strategy</vt:lpstr>
      <vt:lpstr>Establishing a Service Strategy</vt:lpstr>
      <vt:lpstr>Establishing a Service Strategy</vt:lpstr>
      <vt:lpstr>Customer-Friendly Systems</vt:lpstr>
      <vt:lpstr>Customer-Friendly Systems Advertising and Complaint or Problem Resolution</vt:lpstr>
      <vt:lpstr>Customer-Friendly Systems Service Delivery Systems</vt:lpstr>
      <vt:lpstr>Tools for Service Management</vt:lpstr>
      <vt:lpstr>11 Strategies for Promoting a Positive Service Culture</vt:lpstr>
      <vt:lpstr>1. Partner with Customers</vt:lpstr>
      <vt:lpstr>Partner with Customers</vt:lpstr>
      <vt:lpstr>2. Explore Your Organization’s Vision</vt:lpstr>
      <vt:lpstr>3. Communicate Culture and Vision to Customers</vt:lpstr>
      <vt:lpstr>4. Demonstrate Ethical Behavior</vt:lpstr>
      <vt:lpstr>Demonstrate Ethical Behavior</vt:lpstr>
      <vt:lpstr>Trust</vt:lpstr>
      <vt:lpstr>5. Identify and Improve Service Skills</vt:lpstr>
      <vt:lpstr>6. Become an Expert on Your Organization</vt:lpstr>
      <vt:lpstr>7. Demonstrate Commitment</vt:lpstr>
      <vt:lpstr>8. Treat Vendors and Suppliers as Customers</vt:lpstr>
      <vt:lpstr>9. Share Resources</vt:lpstr>
      <vt:lpstr>10. Work With, Not Against, Your Customers</vt:lpstr>
      <vt:lpstr>11. Provide Service Follow-Up</vt:lpstr>
      <vt:lpstr>Separating Average Companies from Excellent Companies</vt:lpstr>
      <vt:lpstr>What Customers Want</vt:lpstr>
      <vt:lpstr>What Customers Want 1. Personal Recognition</vt:lpstr>
      <vt:lpstr>What Customers Want 2. Courtesy</vt:lpstr>
      <vt:lpstr>What Customers Want 3. Timely Service</vt:lpstr>
      <vt:lpstr>What Customers Want 4. Professionalism</vt:lpstr>
      <vt:lpstr>What Customers Want 5. Enthusiastic Service</vt:lpstr>
      <vt:lpstr>What Customers Want 6. Empathy</vt:lpstr>
      <vt:lpstr>What Customers Want 7. Patience</vt:lpstr>
      <vt:lpstr>Customer Service Tip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457</cp:revision>
  <cp:lastPrinted>2025-12-02T18:05:08Z</cp:lastPrinted>
  <dcterms:created xsi:type="dcterms:W3CDTF">2015-02-01T00:37:43Z</dcterms:created>
  <dcterms:modified xsi:type="dcterms:W3CDTF">2025-12-04T00:28:44Z</dcterms:modified>
</cp:coreProperties>
</file>