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1"/>
  </p:notesMasterIdLst>
  <p:handoutMasterIdLst>
    <p:handoutMasterId r:id="rId82"/>
  </p:handoutMasterIdLst>
  <p:sldIdLst>
    <p:sldId id="484" r:id="rId2"/>
    <p:sldId id="485" r:id="rId3"/>
    <p:sldId id="486" r:id="rId4"/>
    <p:sldId id="490" r:id="rId5"/>
    <p:sldId id="489" r:id="rId6"/>
    <p:sldId id="488" r:id="rId7"/>
    <p:sldId id="491" r:id="rId8"/>
    <p:sldId id="492" r:id="rId9"/>
    <p:sldId id="495" r:id="rId10"/>
    <p:sldId id="496" r:id="rId11"/>
    <p:sldId id="497" r:id="rId12"/>
    <p:sldId id="499" r:id="rId13"/>
    <p:sldId id="500" r:id="rId14"/>
    <p:sldId id="498" r:id="rId15"/>
    <p:sldId id="501" r:id="rId16"/>
    <p:sldId id="503" r:id="rId17"/>
    <p:sldId id="502" r:id="rId18"/>
    <p:sldId id="506" r:id="rId19"/>
    <p:sldId id="504" r:id="rId20"/>
    <p:sldId id="507" r:id="rId21"/>
    <p:sldId id="508" r:id="rId22"/>
    <p:sldId id="511" r:id="rId23"/>
    <p:sldId id="510" r:id="rId24"/>
    <p:sldId id="514" r:id="rId25"/>
    <p:sldId id="513" r:id="rId26"/>
    <p:sldId id="512" r:id="rId27"/>
    <p:sldId id="515" r:id="rId28"/>
    <p:sldId id="516" r:id="rId29"/>
    <p:sldId id="521" r:id="rId30"/>
    <p:sldId id="520" r:id="rId31"/>
    <p:sldId id="519" r:id="rId32"/>
    <p:sldId id="528" r:id="rId33"/>
    <p:sldId id="529" r:id="rId34"/>
    <p:sldId id="526" r:id="rId35"/>
    <p:sldId id="530" r:id="rId36"/>
    <p:sldId id="531" r:id="rId37"/>
    <p:sldId id="538" r:id="rId38"/>
    <p:sldId id="537" r:id="rId39"/>
    <p:sldId id="536" r:id="rId40"/>
    <p:sldId id="535" r:id="rId41"/>
    <p:sldId id="534" r:id="rId42"/>
    <p:sldId id="533" r:id="rId43"/>
    <p:sldId id="543" r:id="rId44"/>
    <p:sldId id="541" r:id="rId45"/>
    <p:sldId id="540" r:id="rId46"/>
    <p:sldId id="549" r:id="rId47"/>
    <p:sldId id="544" r:id="rId48"/>
    <p:sldId id="545" r:id="rId49"/>
    <p:sldId id="550" r:id="rId50"/>
    <p:sldId id="555" r:id="rId51"/>
    <p:sldId id="546" r:id="rId52"/>
    <p:sldId id="556" r:id="rId53"/>
    <p:sldId id="554" r:id="rId54"/>
    <p:sldId id="553" r:id="rId55"/>
    <p:sldId id="551" r:id="rId56"/>
    <p:sldId id="558" r:id="rId57"/>
    <p:sldId id="598" r:id="rId58"/>
    <p:sldId id="560" r:id="rId59"/>
    <p:sldId id="569" r:id="rId60"/>
    <p:sldId id="568" r:id="rId61"/>
    <p:sldId id="567" r:id="rId62"/>
    <p:sldId id="562" r:id="rId63"/>
    <p:sldId id="571" r:id="rId64"/>
    <p:sldId id="572" r:id="rId65"/>
    <p:sldId id="577" r:id="rId66"/>
    <p:sldId id="576" r:id="rId67"/>
    <p:sldId id="584" r:id="rId68"/>
    <p:sldId id="585" r:id="rId69"/>
    <p:sldId id="588" r:id="rId70"/>
    <p:sldId id="587" r:id="rId71"/>
    <p:sldId id="586" r:id="rId72"/>
    <p:sldId id="583" r:id="rId73"/>
    <p:sldId id="599" r:id="rId74"/>
    <p:sldId id="600" r:id="rId75"/>
    <p:sldId id="601" r:id="rId76"/>
    <p:sldId id="602" r:id="rId77"/>
    <p:sldId id="603" r:id="rId78"/>
    <p:sldId id="610" r:id="rId79"/>
    <p:sldId id="326" r:id="rId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9/24/2025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9/24/2025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9/24/2025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9/24/2025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9/24/2025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9/24/2025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9/24/2025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9/24/2025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Every enterprise is affected by a social subsystem known as the informal organization, also called the “invisible organization</a:t>
            </a:r>
            <a:r>
              <a:rPr lang="en-US" dirty="0" smtClean="0"/>
              <a:t>.”  </a:t>
            </a:r>
          </a:p>
          <a:p>
            <a:endParaRPr lang="en-US" sz="900" dirty="0"/>
          </a:p>
          <a:p>
            <a:pPr lvl="1"/>
            <a:r>
              <a:rPr lang="en-US" sz="2000" dirty="0" smtClean="0">
                <a:solidFill>
                  <a:srgbClr val="FF0000"/>
                </a:solidFill>
              </a:rPr>
              <a:t>Whenever people work together, social relationships and informal work groups inevitably arise.  </a:t>
            </a:r>
          </a:p>
        </p:txBody>
      </p:sp>
      <p:pic>
        <p:nvPicPr>
          <p:cNvPr id="7" name="Picture 6" descr="8,566 Formal Informal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343400"/>
            <a:ext cx="4724400" cy="2822448"/>
          </a:xfrm>
          <a:prstGeom prst="rect">
            <a:avLst/>
          </a:prstGeom>
          <a:noFill/>
          <a:ln>
            <a:noFill/>
          </a:ln>
        </p:spPr>
      </p:pic>
    </p:spTree>
    <p:extLst>
      <p:ext uri="{BB962C8B-B14F-4D97-AF65-F5344CB8AC3E}">
        <p14:creationId xmlns:p14="http://schemas.microsoft.com/office/powerpoint/2010/main" val="147357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At the heart of the informal organization are people and their relationships, whereas the formal organization primarily represents </a:t>
            </a:r>
            <a:r>
              <a:rPr lang="en-US" sz="2200" u="sng" dirty="0" smtClean="0"/>
              <a:t>organizational </a:t>
            </a:r>
            <a:r>
              <a:rPr lang="en-US" sz="2200" u="sng" dirty="0" smtClean="0"/>
              <a:t>structure and </a:t>
            </a:r>
            <a:r>
              <a:rPr lang="en-US" sz="2200" u="sng" dirty="0" smtClean="0"/>
              <a:t>flow </a:t>
            </a:r>
            <a:r>
              <a:rPr lang="en-US" sz="2200" u="sng" dirty="0" smtClean="0"/>
              <a:t>of authority</a:t>
            </a:r>
            <a:r>
              <a:rPr lang="en-US" dirty="0" smtClean="0"/>
              <a:t>.  </a:t>
            </a:r>
          </a:p>
          <a:p>
            <a:endParaRPr lang="en-US" sz="800" dirty="0"/>
          </a:p>
          <a:p>
            <a:pPr lvl="1"/>
            <a:r>
              <a:rPr lang="en-US" dirty="0" smtClean="0">
                <a:solidFill>
                  <a:srgbClr val="FF0000"/>
                </a:solidFill>
              </a:rPr>
              <a:t>Supervisors can create and rescind formal organizations they have designed; they cannot eliminate an informal organization because they did not establish it.</a:t>
            </a:r>
            <a:endParaRPr lang="en-US" dirty="0">
              <a:solidFill>
                <a:srgbClr val="FF0000"/>
              </a:solidFill>
            </a:endParaRPr>
          </a:p>
        </p:txBody>
      </p:sp>
      <p:pic>
        <p:nvPicPr>
          <p:cNvPr id="6" name="Picture 5" descr="Difference Between Formal organization and Informal organization – Tutor's  Ti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267201"/>
            <a:ext cx="4691743" cy="2590800"/>
          </a:xfrm>
          <a:prstGeom prst="rect">
            <a:avLst/>
          </a:prstGeom>
          <a:noFill/>
          <a:ln>
            <a:noFill/>
          </a:ln>
        </p:spPr>
      </p:pic>
    </p:spTree>
    <p:extLst>
      <p:ext uri="{BB962C8B-B14F-4D97-AF65-F5344CB8AC3E}">
        <p14:creationId xmlns:p14="http://schemas.microsoft.com/office/powerpoint/2010/main" val="189522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Informal groups arise to satisfy the needs and desires of members that the formal organization does not satisfy</a:t>
            </a:r>
            <a:r>
              <a:rPr lang="en-US" dirty="0" smtClean="0"/>
              <a:t>.  </a:t>
            </a:r>
          </a:p>
          <a:p>
            <a:endParaRPr lang="en-US" sz="800" dirty="0"/>
          </a:p>
          <a:p>
            <a:pPr lvl="1"/>
            <a:r>
              <a:rPr lang="en-US" sz="2000" dirty="0" smtClean="0"/>
              <a:t>Informal organization satisfies members’ social needs by providing recognition, close personal contacts, status, companionship, and other aspects of emotional satisfaction.  </a:t>
            </a:r>
          </a:p>
          <a:p>
            <a:pPr lvl="1"/>
            <a:endParaRPr lang="en-US" sz="800" dirty="0"/>
          </a:p>
          <a:p>
            <a:pPr lvl="2"/>
            <a:r>
              <a:rPr lang="en-US" sz="1800" dirty="0" smtClean="0">
                <a:solidFill>
                  <a:srgbClr val="FF0000"/>
                </a:solidFill>
              </a:rPr>
              <a:t>Groups also offer their members other benefits, including protection, security, and support.  Furthermore, they provide convenient access to the informal communications network, or grapevine.  </a:t>
            </a:r>
            <a:endParaRPr lang="en-US" sz="1800" dirty="0">
              <a:solidFill>
                <a:srgbClr val="FF0000"/>
              </a:solidFill>
            </a:endParaRPr>
          </a:p>
        </p:txBody>
      </p:sp>
      <p:pic>
        <p:nvPicPr>
          <p:cNvPr id="5" name="Picture 4" descr="Satisfy | Fonts Shmon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648200"/>
            <a:ext cx="3733800" cy="2244634"/>
          </a:xfrm>
          <a:prstGeom prst="rect">
            <a:avLst/>
          </a:prstGeom>
          <a:noFill/>
          <a:ln>
            <a:noFill/>
          </a:ln>
        </p:spPr>
      </p:pic>
    </p:spTree>
    <p:extLst>
      <p:ext uri="{BB962C8B-B14F-4D97-AF65-F5344CB8AC3E}">
        <p14:creationId xmlns:p14="http://schemas.microsoft.com/office/powerpoint/2010/main" val="117006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grapevine provides a communication channel and satisfies members’ desire to know what is going on</a:t>
            </a:r>
            <a:r>
              <a:rPr lang="en-US" dirty="0" smtClean="0"/>
              <a:t>.  </a:t>
            </a:r>
          </a:p>
          <a:p>
            <a:endParaRPr lang="en-US" sz="800" dirty="0"/>
          </a:p>
          <a:p>
            <a:pPr lvl="1"/>
            <a:r>
              <a:rPr lang="en-US" sz="2000" dirty="0" smtClean="0"/>
              <a:t>The informal organization also influences the behavior of individuals in the group.  </a:t>
            </a:r>
          </a:p>
          <a:p>
            <a:pPr lvl="1"/>
            <a:endParaRPr lang="en-US" sz="800" dirty="0"/>
          </a:p>
          <a:p>
            <a:pPr lvl="2"/>
            <a:r>
              <a:rPr lang="en-US" sz="1800" dirty="0" smtClean="0">
                <a:solidFill>
                  <a:srgbClr val="FF0000"/>
                </a:solidFill>
              </a:rPr>
              <a:t>For example, an informal group may pressure individuals to conform to the performance standards to which most group members subscribe.  </a:t>
            </a:r>
          </a:p>
        </p:txBody>
      </p:sp>
      <p:pic>
        <p:nvPicPr>
          <p:cNvPr id="5" name="Picture 4" descr="The Grapevine, Columbus, MS | Columbus MS"/>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038600"/>
            <a:ext cx="2282952" cy="2286000"/>
          </a:xfrm>
          <a:prstGeom prst="rect">
            <a:avLst/>
          </a:prstGeom>
          <a:noFill/>
          <a:ln>
            <a:noFill/>
          </a:ln>
        </p:spPr>
      </p:pic>
    </p:spTree>
    <p:extLst>
      <p:ext uri="{BB962C8B-B14F-4D97-AF65-F5344CB8AC3E}">
        <p14:creationId xmlns:p14="http://schemas.microsoft.com/office/powerpoint/2010/main" val="140902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The Informal Organization and the Supervisor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At different times, the informal organization makes the supervisor’s job easier or more difficult</a:t>
            </a:r>
            <a:r>
              <a:rPr lang="en-US" dirty="0" smtClean="0"/>
              <a:t>.  </a:t>
            </a:r>
          </a:p>
          <a:p>
            <a:endParaRPr lang="en-US" sz="800" dirty="0"/>
          </a:p>
          <a:p>
            <a:pPr lvl="1"/>
            <a:r>
              <a:rPr lang="en-US" sz="2000" dirty="0" smtClean="0"/>
              <a:t>Because of their interdependence, the attitudes, behaviors, and customs of informal work groups affect the formal organization.  </a:t>
            </a:r>
          </a:p>
          <a:p>
            <a:pPr lvl="1"/>
            <a:endParaRPr lang="en-US" sz="800" dirty="0"/>
          </a:p>
          <a:p>
            <a:pPr lvl="2"/>
            <a:r>
              <a:rPr lang="en-US" sz="1800" dirty="0" smtClean="0">
                <a:solidFill>
                  <a:srgbClr val="FF0000"/>
                </a:solidFill>
              </a:rPr>
              <a:t>Every organization operates in part through informal work groups, which can positively or negatively impact departmental operations and accomplishments.</a:t>
            </a:r>
            <a:endParaRPr lang="en-US" sz="1800" dirty="0">
              <a:solidFill>
                <a:srgbClr val="FF0000"/>
              </a:solidFill>
            </a:endParaRPr>
          </a:p>
        </p:txBody>
      </p:sp>
      <p:pic>
        <p:nvPicPr>
          <p:cNvPr id="5" name="Picture 4" descr="Quotes about Easy and hard (443 quotes)"/>
          <p:cNvPicPr/>
          <p:nvPr/>
        </p:nvPicPr>
        <p:blipFill>
          <a:blip r:embed="rId2">
            <a:extLst>
              <a:ext uri="{28A0092B-C50C-407E-A947-70E740481C1C}">
                <a14:useLocalDpi xmlns:a14="http://schemas.microsoft.com/office/drawing/2010/main" val="0"/>
              </a:ext>
            </a:extLst>
          </a:blip>
          <a:srcRect/>
          <a:stretch>
            <a:fillRect/>
          </a:stretch>
        </p:blipFill>
        <p:spPr bwMode="auto">
          <a:xfrm>
            <a:off x="3962399" y="4267200"/>
            <a:ext cx="4825855" cy="1972310"/>
          </a:xfrm>
          <a:prstGeom prst="rect">
            <a:avLst/>
          </a:prstGeom>
          <a:noFill/>
          <a:ln>
            <a:noFill/>
          </a:ln>
        </p:spPr>
      </p:pic>
    </p:spTree>
    <p:extLst>
      <p:ext uri="{BB962C8B-B14F-4D97-AF65-F5344CB8AC3E}">
        <p14:creationId xmlns:p14="http://schemas.microsoft.com/office/powerpoint/2010/main" val="59670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The Informal Organization and the Supervisor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informal group has potential to influence EEs to strive for work performance targets or restrict production, and cooperate with or reject supervisors, to the point of influencing their removal. </a:t>
            </a:r>
            <a:r>
              <a:rPr lang="en-US" sz="2100" dirty="0" smtClean="0"/>
              <a:t> </a:t>
            </a:r>
          </a:p>
          <a:p>
            <a:endParaRPr lang="en-US" sz="900" dirty="0"/>
          </a:p>
          <a:p>
            <a:pPr lvl="1"/>
            <a:r>
              <a:rPr lang="en-US" sz="1800" dirty="0" smtClean="0"/>
              <a:t>Supervisors must be aware that informal groups can be very strong and can shape EE behavior to an extent that interferes with supervision.  </a:t>
            </a:r>
          </a:p>
          <a:p>
            <a:pPr lvl="1"/>
            <a:r>
              <a:rPr lang="en-US" sz="1800" dirty="0" smtClean="0"/>
              <a:t>Organizational negativity pollutes overall organizational culture, increases stress and EE turnover, and reduces quality of work.  </a:t>
            </a:r>
          </a:p>
          <a:p>
            <a:pPr lvl="1"/>
            <a:endParaRPr lang="en-US" sz="900" dirty="0"/>
          </a:p>
          <a:p>
            <a:pPr lvl="2"/>
            <a:r>
              <a:rPr lang="en-US" sz="1800" dirty="0" smtClean="0">
                <a:solidFill>
                  <a:srgbClr val="FF0000"/>
                </a:solidFill>
              </a:rPr>
              <a:t>The negative attitudes that lead to negative behavior patterns are often traced to groups that influence members to conform to group norms.  </a:t>
            </a:r>
          </a:p>
          <a:p>
            <a:pPr lvl="2"/>
            <a:r>
              <a:rPr lang="en-US" sz="1800" dirty="0" smtClean="0">
                <a:solidFill>
                  <a:srgbClr val="FF0000"/>
                </a:solidFill>
              </a:rPr>
              <a:t>The pressures of informal groups can frustrate the supervisor trying to get the results that their managers expect.</a:t>
            </a:r>
            <a:endParaRPr lang="en-US" sz="1800" dirty="0">
              <a:solidFill>
                <a:srgbClr val="FF0000"/>
              </a:solidFill>
            </a:endParaRPr>
          </a:p>
        </p:txBody>
      </p:sp>
      <p:pic>
        <p:nvPicPr>
          <p:cNvPr id="5" name="Picture 4" descr="Living a life of influence - Liberty House of Wo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5257801"/>
            <a:ext cx="3962400" cy="1606730"/>
          </a:xfrm>
          <a:prstGeom prst="rect">
            <a:avLst/>
          </a:prstGeom>
          <a:noFill/>
          <a:ln>
            <a:noFill/>
          </a:ln>
        </p:spPr>
      </p:pic>
    </p:spTree>
    <p:extLst>
      <p:ext uri="{BB962C8B-B14F-4D97-AF65-F5344CB8AC3E}">
        <p14:creationId xmlns:p14="http://schemas.microsoft.com/office/powerpoint/2010/main" val="44813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The Informal Organization and the Supervisor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influence the informal organization to play a positive role, the supervisor first must accept and understand it</a:t>
            </a:r>
            <a:r>
              <a:rPr lang="en-US" dirty="0" smtClean="0"/>
              <a:t>.  </a:t>
            </a:r>
          </a:p>
          <a:p>
            <a:endParaRPr lang="en-US" sz="900" dirty="0"/>
          </a:p>
          <a:p>
            <a:pPr lvl="1"/>
            <a:r>
              <a:rPr lang="en-US" sz="2000" dirty="0" smtClean="0"/>
              <a:t>The supervisor should group EEs so that those most likely to compose harmonious teams work on the same assignments.  </a:t>
            </a:r>
          </a:p>
          <a:p>
            <a:pPr lvl="1"/>
            <a:r>
              <a:rPr lang="en-US" sz="2000" dirty="0" smtClean="0"/>
              <a:t>Moreover, the supervisor should avoid activities that would unnecessarily disrupt those informal groups whose interests and behavior patterns support the department’s overall objectives.  </a:t>
            </a:r>
          </a:p>
          <a:p>
            <a:pPr lvl="1"/>
            <a:endParaRPr lang="en-US" sz="900" dirty="0"/>
          </a:p>
          <a:p>
            <a:pPr lvl="2"/>
            <a:r>
              <a:rPr lang="en-US" sz="1800" dirty="0" smtClean="0">
                <a:solidFill>
                  <a:srgbClr val="FF0000"/>
                </a:solidFill>
              </a:rPr>
              <a:t>If an informal group is influencing EEs negatively, and to the extent that the department is threatened, a supervisor may have to redistribute work assignments or adjust work schedules, etc.</a:t>
            </a:r>
            <a:endParaRPr lang="en-US" sz="1800" dirty="0">
              <a:solidFill>
                <a:srgbClr val="FF0000"/>
              </a:solidFill>
            </a:endParaRPr>
          </a:p>
        </p:txBody>
      </p:sp>
      <p:pic>
        <p:nvPicPr>
          <p:cNvPr id="5" name="Picture 4" descr="The recipe for change- Awareness, Acceptance, and Action - Pooja"/>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029200"/>
            <a:ext cx="3124200" cy="1852749"/>
          </a:xfrm>
          <a:prstGeom prst="rect">
            <a:avLst/>
          </a:prstGeom>
          <a:noFill/>
          <a:ln>
            <a:noFill/>
          </a:ln>
        </p:spPr>
      </p:pic>
    </p:spTree>
    <p:extLst>
      <p:ext uri="{BB962C8B-B14F-4D97-AF65-F5344CB8AC3E}">
        <p14:creationId xmlns:p14="http://schemas.microsoft.com/office/powerpoint/2010/main" val="269006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Supervising and Informal Work-Group Leaders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400" u="sng" dirty="0" smtClean="0"/>
              <a:t>Most informal work groups develop their own leadership</a:t>
            </a:r>
            <a:r>
              <a:rPr lang="en-US" dirty="0" smtClean="0"/>
              <a:t>.  </a:t>
            </a:r>
          </a:p>
          <a:p>
            <a:endParaRPr lang="en-US" sz="800" dirty="0"/>
          </a:p>
          <a:p>
            <a:pPr lvl="1"/>
            <a:r>
              <a:rPr lang="en-US" sz="2000" dirty="0" smtClean="0"/>
              <a:t>An informal leader may be chosen by the group because they are well-liked or very knowledgeable, or the leader may assume leadership by being an effective spokesperson for the group.  </a:t>
            </a:r>
          </a:p>
          <a:p>
            <a:pPr lvl="1"/>
            <a:endParaRPr lang="en-US" sz="800" dirty="0"/>
          </a:p>
          <a:p>
            <a:pPr lvl="2"/>
            <a:r>
              <a:rPr lang="en-US" sz="1800" dirty="0" smtClean="0">
                <a:solidFill>
                  <a:srgbClr val="FF0000"/>
                </a:solidFill>
              </a:rPr>
              <a:t>Work group leaders play significant roles in both formal and informal organizations; without their cooperation, the supervisor may have difficulty controlling the performance of the department.  </a:t>
            </a:r>
            <a:endParaRPr lang="en-US" sz="1800" dirty="0">
              <a:solidFill>
                <a:srgbClr val="FF0000"/>
              </a:solidFill>
            </a:endParaRPr>
          </a:p>
        </p:txBody>
      </p:sp>
      <p:pic>
        <p:nvPicPr>
          <p:cNvPr id="5" name="Picture 4" descr="Developing leaders vs. leadership development - New Age Leadership"/>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4419600" cy="2466703"/>
          </a:xfrm>
          <a:prstGeom prst="rect">
            <a:avLst/>
          </a:prstGeom>
          <a:noFill/>
          <a:ln>
            <a:noFill/>
          </a:ln>
        </p:spPr>
      </p:pic>
    </p:spTree>
    <p:extLst>
      <p:ext uri="{BB962C8B-B14F-4D97-AF65-F5344CB8AC3E}">
        <p14:creationId xmlns:p14="http://schemas.microsoft.com/office/powerpoint/2010/main" val="428574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Supervising and Informal Work-Group Leaders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sensitive supervisor will make every effort to gain cooperation and goodwill of informal leaders of different groups and will solicit cooperation in furthering departmental objectives</a:t>
            </a:r>
            <a:r>
              <a:rPr lang="en-US" dirty="0" smtClean="0"/>
              <a:t>.  </a:t>
            </a:r>
          </a:p>
          <a:p>
            <a:endParaRPr lang="en-US" sz="900" dirty="0"/>
          </a:p>
          <a:p>
            <a:pPr lvl="1"/>
            <a:r>
              <a:rPr lang="en-US" sz="2000" dirty="0" smtClean="0"/>
              <a:t>When approached properly, informal leaders can help </a:t>
            </a:r>
            <a:r>
              <a:rPr lang="en-US" sz="2000" dirty="0" smtClean="0"/>
              <a:t>supervisors, </a:t>
            </a:r>
            <a:r>
              <a:rPr lang="en-US" sz="2000" dirty="0" smtClean="0"/>
              <a:t>especially as channels of communication.  </a:t>
            </a:r>
          </a:p>
          <a:p>
            <a:pPr lvl="1"/>
            <a:endParaRPr lang="en-US" sz="800" dirty="0"/>
          </a:p>
          <a:p>
            <a:pPr lvl="2"/>
            <a:r>
              <a:rPr lang="en-US" sz="1800" dirty="0" smtClean="0">
                <a:solidFill>
                  <a:srgbClr val="FF0000"/>
                </a:solidFill>
              </a:rPr>
              <a:t>Informal leaders may be viable candidates for supervisor understudies.  However, it is questionable whether these people can function as </a:t>
            </a:r>
            <a:r>
              <a:rPr lang="en-US" sz="1800" dirty="0">
                <a:solidFill>
                  <a:srgbClr val="FF0000"/>
                </a:solidFill>
              </a:rPr>
              <a:t> </a:t>
            </a:r>
            <a:r>
              <a:rPr lang="en-US" sz="1800" dirty="0" smtClean="0">
                <a:solidFill>
                  <a:srgbClr val="FF0000"/>
                </a:solidFill>
              </a:rPr>
              <a:t>informal leaders once designated as understudies.</a:t>
            </a:r>
            <a:endParaRPr lang="en-US" sz="1800" dirty="0">
              <a:solidFill>
                <a:srgbClr val="FF0000"/>
              </a:solidFill>
            </a:endParaRPr>
          </a:p>
        </p:txBody>
      </p:sp>
      <p:pic>
        <p:nvPicPr>
          <p:cNvPr id="5" name="Picture 4" descr="Goodwill Industries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779699"/>
            <a:ext cx="990600" cy="1525524"/>
          </a:xfrm>
          <a:prstGeom prst="rect">
            <a:avLst/>
          </a:prstGeom>
          <a:noFill/>
          <a:ln>
            <a:noFill/>
          </a:ln>
        </p:spPr>
      </p:pic>
      <p:pic>
        <p:nvPicPr>
          <p:cNvPr id="6" name="Picture 5" descr="The secrets of cooperation | Dr Len Fish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724400"/>
            <a:ext cx="3810000" cy="2133600"/>
          </a:xfrm>
          <a:prstGeom prst="rect">
            <a:avLst/>
          </a:prstGeom>
          <a:noFill/>
          <a:ln>
            <a:noFill/>
          </a:ln>
        </p:spPr>
      </p:pic>
    </p:spTree>
    <p:extLst>
      <p:ext uri="{BB962C8B-B14F-4D97-AF65-F5344CB8AC3E}">
        <p14:creationId xmlns:p14="http://schemas.microsoft.com/office/powerpoint/2010/main" val="119782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Supervising and Informal Work-Group Leaders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Instead of viewing informal leaders as “ringleaders,” supervisors should consider them EEs who have influence and who are       “in the know,” and then try to work with them</a:t>
            </a:r>
            <a:r>
              <a:rPr lang="en-US" dirty="0" smtClean="0"/>
              <a:t>.  </a:t>
            </a:r>
          </a:p>
          <a:p>
            <a:endParaRPr lang="en-US" sz="900" dirty="0"/>
          </a:p>
          <a:p>
            <a:pPr lvl="1"/>
            <a:r>
              <a:rPr lang="en-US" dirty="0" smtClean="0"/>
              <a:t>For example, to try to build good relationships with informal leaders, a supervisor may periodically give them information before anyone else or ask their advice on certain problems. However, the supervisor must be careful to avoid having informal leaders lose status in their groups because the leaders’ close association with the supervisor is being observed and could be interpreted negatively by EEs.  </a:t>
            </a:r>
          </a:p>
          <a:p>
            <a:pPr lvl="1"/>
            <a:r>
              <a:rPr lang="en-US" dirty="0" smtClean="0"/>
              <a:t>Similarly, the supervisor should not extend unwarranted favors to informal leaders as this could undermine their leadership.  </a:t>
            </a:r>
          </a:p>
          <a:p>
            <a:pPr lvl="1"/>
            <a:endParaRPr lang="en-US" sz="900" dirty="0"/>
          </a:p>
          <a:p>
            <a:pPr lvl="2"/>
            <a:r>
              <a:rPr lang="en-US" sz="1900" dirty="0" smtClean="0">
                <a:solidFill>
                  <a:srgbClr val="FF0000"/>
                </a:solidFill>
              </a:rPr>
              <a:t>The supervisor should look for subtle approaches to have informal groups and their leaders dovetail their special interests with the firm’s activities.</a:t>
            </a:r>
            <a:endParaRPr lang="en-US" sz="1900" dirty="0">
              <a:solidFill>
                <a:srgbClr val="FF0000"/>
              </a:solidFill>
            </a:endParaRPr>
          </a:p>
        </p:txBody>
      </p:sp>
      <p:pic>
        <p:nvPicPr>
          <p:cNvPr id="5" name="Picture 4" descr="CIPR Yorks and Lincs (@CIPRYorksLincs) / 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715000"/>
            <a:ext cx="3657600" cy="1143001"/>
          </a:xfrm>
          <a:prstGeom prst="rect">
            <a:avLst/>
          </a:prstGeom>
          <a:noFill/>
          <a:ln>
            <a:noFill/>
          </a:ln>
        </p:spPr>
      </p:pic>
    </p:spTree>
    <p:extLst>
      <p:ext uri="{BB962C8B-B14F-4D97-AF65-F5344CB8AC3E}">
        <p14:creationId xmlns:p14="http://schemas.microsoft.com/office/powerpoint/2010/main" val="354839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Three: Organizing, Staffing, Managing and Measuring for Success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Nine:  The Principles of Organizing</a:t>
            </a:r>
          </a:p>
          <a:p>
            <a:endParaRPr lang="en-US" sz="800" u="sng" dirty="0" smtClean="0"/>
          </a:p>
          <a:p>
            <a:pPr lvl="1"/>
            <a:r>
              <a:rPr lang="en-US" dirty="0" smtClean="0"/>
              <a:t>After studying this chapter, you will be able to:</a:t>
            </a:r>
          </a:p>
          <a:p>
            <a:pPr lvl="1"/>
            <a:endParaRPr lang="en-US" sz="800" dirty="0" smtClean="0"/>
          </a:p>
          <a:p>
            <a:pPr lvl="2"/>
            <a:r>
              <a:rPr lang="en-US" sz="1600" dirty="0" smtClean="0">
                <a:solidFill>
                  <a:srgbClr val="FF0000"/>
                </a:solidFill>
              </a:rPr>
              <a:t>Describe the organizing function of management.</a:t>
            </a:r>
          </a:p>
          <a:p>
            <a:pPr lvl="2"/>
            <a:r>
              <a:rPr lang="en-US" sz="1600" dirty="0" smtClean="0">
                <a:solidFill>
                  <a:srgbClr val="FF0000"/>
                </a:solidFill>
              </a:rPr>
              <a:t>Discuss the impact of the informal organization and informal group leaders and how supervisors should deal with them.</a:t>
            </a:r>
          </a:p>
          <a:p>
            <a:pPr lvl="2"/>
            <a:r>
              <a:rPr lang="en-US" sz="1600" dirty="0" smtClean="0">
                <a:solidFill>
                  <a:srgbClr val="FF0000"/>
                </a:solidFill>
              </a:rPr>
              <a:t>Explain unity-of-command and span-of-management principles and applications.</a:t>
            </a:r>
          </a:p>
          <a:p>
            <a:pPr lvl="2"/>
            <a:r>
              <a:rPr lang="en-US" sz="1600" dirty="0" smtClean="0">
                <a:solidFill>
                  <a:srgbClr val="FF0000"/>
                </a:solidFill>
              </a:rPr>
              <a:t>Justify why a supervisor should strive for the “ideal” organizational structure.</a:t>
            </a:r>
          </a:p>
          <a:p>
            <a:pPr lvl="2"/>
            <a:r>
              <a:rPr lang="en-US" sz="1600" dirty="0" smtClean="0">
                <a:solidFill>
                  <a:srgbClr val="FF0000"/>
                </a:solidFill>
              </a:rPr>
              <a:t>Compare and contrast departmentalization and alternative approaches for grouping activities and assigning work.</a:t>
            </a:r>
          </a:p>
          <a:p>
            <a:pPr lvl="2"/>
            <a:r>
              <a:rPr lang="en-US" sz="1600" dirty="0" smtClean="0">
                <a:solidFill>
                  <a:srgbClr val="FF0000"/>
                </a:solidFill>
              </a:rPr>
              <a:t>Assess the implications of downsizing for restructuring and suggest alternatives.</a:t>
            </a:r>
          </a:p>
          <a:p>
            <a:pPr lvl="2"/>
            <a:r>
              <a:rPr lang="en-US" sz="1600" dirty="0" smtClean="0">
                <a:solidFill>
                  <a:srgbClr val="FF0000"/>
                </a:solidFill>
              </a:rPr>
              <a:t>List major factors contributing to organizing effective meetings, </a:t>
            </a:r>
            <a:r>
              <a:rPr lang="en-US" sz="800" dirty="0" smtClean="0">
                <a:solidFill>
                  <a:srgbClr val="FF0000"/>
                </a:solidFill>
              </a:rPr>
              <a:t>(x)</a:t>
            </a:r>
            <a:r>
              <a:rPr lang="en-US" sz="1600" dirty="0" smtClean="0">
                <a:solidFill>
                  <a:srgbClr val="FF0000"/>
                </a:solidFill>
              </a:rPr>
              <a:t> supervisor’s role.</a:t>
            </a:r>
          </a:p>
        </p:txBody>
      </p:sp>
      <p:pic>
        <p:nvPicPr>
          <p:cNvPr id="5" name="Picture 4"/>
          <p:cNvPicPr>
            <a:picLocks noChangeAspect="1"/>
          </p:cNvPicPr>
          <p:nvPr/>
        </p:nvPicPr>
        <p:blipFill>
          <a:blip r:embed="rId2" cstate="print"/>
          <a:stretch>
            <a:fillRect/>
          </a:stretch>
        </p:blipFill>
        <p:spPr>
          <a:xfrm>
            <a:off x="7086600" y="1527048"/>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Employees need to know what is expected of them and to whom they report</a:t>
            </a:r>
            <a:r>
              <a:rPr lang="en-US" dirty="0" smtClean="0"/>
              <a:t>.  </a:t>
            </a:r>
          </a:p>
          <a:p>
            <a:endParaRPr lang="en-US" sz="800" dirty="0"/>
          </a:p>
          <a:p>
            <a:pPr lvl="1"/>
            <a:r>
              <a:rPr lang="en-US" dirty="0" smtClean="0">
                <a:solidFill>
                  <a:srgbClr val="FF0000"/>
                </a:solidFill>
              </a:rPr>
              <a:t>Generally, people cannot serve two masters, and the masters can effectively manage only a limited number of people.</a:t>
            </a:r>
            <a:endParaRPr lang="en-US" dirty="0">
              <a:solidFill>
                <a:srgbClr val="FF0000"/>
              </a:solidFill>
            </a:endParaRPr>
          </a:p>
        </p:txBody>
      </p:sp>
      <p:pic>
        <p:nvPicPr>
          <p:cNvPr id="5" name="Picture 4" descr="Unity of Command"/>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05200"/>
            <a:ext cx="5334000" cy="2819400"/>
          </a:xfrm>
          <a:prstGeom prst="rect">
            <a:avLst/>
          </a:prstGeom>
          <a:noFill/>
          <a:ln>
            <a:noFill/>
          </a:ln>
        </p:spPr>
      </p:pic>
    </p:spTree>
    <p:extLst>
      <p:ext uri="{BB962C8B-B14F-4D97-AF65-F5344CB8AC3E}">
        <p14:creationId xmlns:p14="http://schemas.microsoft.com/office/powerpoint/2010/main" val="317952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CEO groups the activities of the organization into divisions, departments, services, teams, or units and assigns duties accordingly</a:t>
            </a:r>
            <a:r>
              <a:rPr lang="en-US" dirty="0" smtClean="0"/>
              <a:t>.  </a:t>
            </a:r>
          </a:p>
          <a:p>
            <a:endParaRPr lang="en-US" sz="900" dirty="0"/>
          </a:p>
          <a:p>
            <a:pPr lvl="1"/>
            <a:r>
              <a:rPr lang="en-US" sz="2000" dirty="0" smtClean="0"/>
              <a:t>Upper-level management places managers and supervisors in charge of divisions - departments and defines their authority relationships.    </a:t>
            </a:r>
          </a:p>
          <a:p>
            <a:pPr lvl="1"/>
            <a:r>
              <a:rPr lang="en-US" sz="2000" dirty="0" smtClean="0"/>
              <a:t>Supervisors must know who their managers and subordinates are.  </a:t>
            </a:r>
          </a:p>
          <a:p>
            <a:pPr lvl="1"/>
            <a:endParaRPr lang="en-US" sz="800" dirty="0"/>
          </a:p>
          <a:p>
            <a:pPr lvl="2"/>
            <a:r>
              <a:rPr lang="en-US" sz="1800" dirty="0" smtClean="0">
                <a:solidFill>
                  <a:srgbClr val="FF0000"/>
                </a:solidFill>
              </a:rPr>
              <a:t>To arrange authority relationships this way, management follows the unity-of-command principle, which holds that each EE should report directly to only one immediate supervisor.  That is, there is only one person to whom the EE is directly accountable.  </a:t>
            </a:r>
            <a:endParaRPr lang="en-US" sz="1800" dirty="0">
              <a:solidFill>
                <a:srgbClr val="FF0000"/>
              </a:solidFill>
            </a:endParaRPr>
          </a:p>
        </p:txBody>
      </p:sp>
      <p:pic>
        <p:nvPicPr>
          <p:cNvPr id="5" name="Picture 4" descr="Group Logo Maker | LOGO.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953000"/>
            <a:ext cx="1676400" cy="1371600"/>
          </a:xfrm>
          <a:prstGeom prst="rect">
            <a:avLst/>
          </a:prstGeom>
          <a:noFill/>
          <a:ln>
            <a:noFill/>
          </a:ln>
        </p:spPr>
      </p:pic>
    </p:spTree>
    <p:extLst>
      <p:ext uri="{BB962C8B-B14F-4D97-AF65-F5344CB8AC3E}">
        <p14:creationId xmlns:p14="http://schemas.microsoft.com/office/powerpoint/2010/main" val="33713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300" u="sng" dirty="0" smtClean="0"/>
              <a:t>While formal communication and the delegation of authority normally flow upward and downward through the chain of command, there are exceptions, such as in functional authority and the matrix organizational structure</a:t>
            </a:r>
            <a:r>
              <a:rPr lang="en-US" dirty="0" smtClean="0"/>
              <a:t>.  </a:t>
            </a:r>
          </a:p>
          <a:p>
            <a:endParaRPr lang="en-US" sz="800" dirty="0"/>
          </a:p>
          <a:p>
            <a:pPr lvl="1"/>
            <a:r>
              <a:rPr lang="en-US" dirty="0" smtClean="0">
                <a:solidFill>
                  <a:srgbClr val="FF0000"/>
                </a:solidFill>
              </a:rPr>
              <a:t>Similarly, task forces, project groups, and special committees may blur the unity-of-command concept.  </a:t>
            </a:r>
            <a:endParaRPr lang="en-US" dirty="0">
              <a:solidFill>
                <a:srgbClr val="FF0000"/>
              </a:solidFill>
            </a:endParaRPr>
          </a:p>
        </p:txBody>
      </p:sp>
      <p:pic>
        <p:nvPicPr>
          <p:cNvPr id="5" name="Picture 4" descr="Scaling Up, Down and Sideways - Real Teams 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114800"/>
            <a:ext cx="3581400" cy="2743200"/>
          </a:xfrm>
          <a:prstGeom prst="rect">
            <a:avLst/>
          </a:prstGeom>
          <a:noFill/>
          <a:ln>
            <a:noFill/>
          </a:ln>
        </p:spPr>
      </p:pic>
    </p:spTree>
    <p:extLst>
      <p:ext uri="{BB962C8B-B14F-4D97-AF65-F5344CB8AC3E}">
        <p14:creationId xmlns:p14="http://schemas.microsoft.com/office/powerpoint/2010/main" val="54724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200" u="sng" dirty="0" smtClean="0"/>
              <a:t>Having more than one boss usually leads to unsatisfactory performance by the EE due to confusion over who is in charge</a:t>
            </a:r>
            <a:r>
              <a:rPr lang="en-US" dirty="0" smtClean="0"/>
              <a:t>.  </a:t>
            </a:r>
          </a:p>
          <a:p>
            <a:endParaRPr lang="en-US" sz="800" dirty="0"/>
          </a:p>
          <a:p>
            <a:pPr lvl="1"/>
            <a:r>
              <a:rPr lang="en-US" sz="2000" dirty="0">
                <a:solidFill>
                  <a:srgbClr val="FF0000"/>
                </a:solidFill>
              </a:rPr>
              <a:t>A</a:t>
            </a:r>
            <a:r>
              <a:rPr lang="en-US" sz="2000" dirty="0" smtClean="0">
                <a:solidFill>
                  <a:srgbClr val="FF0000"/>
                </a:solidFill>
              </a:rPr>
              <a:t> supervisor should make certain that, unless there is a valid reason for an exception, only one supervisor should direct an EE.</a:t>
            </a:r>
            <a:endParaRPr lang="en-US" sz="2000" dirty="0">
              <a:solidFill>
                <a:srgbClr val="FF0000"/>
              </a:solidFill>
            </a:endParaRPr>
          </a:p>
        </p:txBody>
      </p:sp>
      <p:pic>
        <p:nvPicPr>
          <p:cNvPr id="5" name="Picture 4" descr="Business Wales | Business Wales - Big Ideas"/>
          <p:cNvPicPr/>
          <p:nvPr/>
        </p:nvPicPr>
        <p:blipFill>
          <a:blip r:embed="rId2">
            <a:extLst>
              <a:ext uri="{28A0092B-C50C-407E-A947-70E740481C1C}">
                <a14:useLocalDpi xmlns:a14="http://schemas.microsoft.com/office/drawing/2010/main" val="0"/>
              </a:ext>
            </a:extLst>
          </a:blip>
          <a:srcRect/>
          <a:stretch>
            <a:fillRect/>
          </a:stretch>
        </p:blipFill>
        <p:spPr bwMode="auto">
          <a:xfrm>
            <a:off x="4419599" y="3581400"/>
            <a:ext cx="4418729" cy="2741295"/>
          </a:xfrm>
          <a:prstGeom prst="rect">
            <a:avLst/>
          </a:prstGeom>
          <a:noFill/>
          <a:ln>
            <a:noFill/>
          </a:ln>
        </p:spPr>
      </p:pic>
    </p:spTree>
    <p:extLst>
      <p:ext uri="{BB962C8B-B14F-4D97-AF65-F5344CB8AC3E}">
        <p14:creationId xmlns:p14="http://schemas.microsoft.com/office/powerpoint/2010/main" val="403991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The Span-of-Management Principle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200" u="sng" dirty="0" smtClean="0"/>
              <a:t>There </a:t>
            </a:r>
            <a:r>
              <a:rPr lang="en-US" sz="2200" u="sng" dirty="0"/>
              <a:t>is an upper limit to the number of EEs a supervisor can manage effectively.  </a:t>
            </a:r>
            <a:r>
              <a:rPr lang="en-US" sz="2200" u="sng" dirty="0" smtClean="0"/>
              <a:t>This principle </a:t>
            </a:r>
            <a:r>
              <a:rPr lang="en-US" sz="2200" u="sng" dirty="0"/>
              <a:t>is called the span of control.</a:t>
            </a:r>
          </a:p>
          <a:p>
            <a:endParaRPr lang="en-US" sz="800" u="sng" dirty="0" smtClean="0"/>
          </a:p>
          <a:p>
            <a:pPr lvl="1"/>
            <a:r>
              <a:rPr lang="en-US" sz="2000" dirty="0" smtClean="0"/>
              <a:t>Because no one can manage an unlimited number of people, the CEO must organize divisions and departments as separate operating units and place managers and supervisors in charge.  </a:t>
            </a:r>
          </a:p>
          <a:p>
            <a:endParaRPr lang="en-US" sz="800" dirty="0"/>
          </a:p>
          <a:p>
            <a:pPr lvl="2"/>
            <a:r>
              <a:rPr lang="en-US" dirty="0" smtClean="0">
                <a:solidFill>
                  <a:srgbClr val="FF0000"/>
                </a:solidFill>
              </a:rPr>
              <a:t>The CEO delegates authority to managers, who then </a:t>
            </a:r>
            <a:r>
              <a:rPr lang="en-US" dirty="0" smtClean="0">
                <a:solidFill>
                  <a:srgbClr val="FF0000"/>
                </a:solidFill>
              </a:rPr>
              <a:t>delegate </a:t>
            </a:r>
            <a:r>
              <a:rPr lang="en-US" dirty="0" smtClean="0">
                <a:solidFill>
                  <a:srgbClr val="FF0000"/>
                </a:solidFill>
              </a:rPr>
              <a:t>authority to supervisors, who, in turn supervise the EEs.  </a:t>
            </a:r>
            <a:endParaRPr lang="en-US" dirty="0">
              <a:solidFill>
                <a:srgbClr val="FF0000"/>
              </a:solidFill>
            </a:endParaRPr>
          </a:p>
        </p:txBody>
      </p:sp>
      <p:pic>
        <p:nvPicPr>
          <p:cNvPr id="7" name="Picture 6" descr="Span of management - With Graicunas formulae and easy explanation! - YouTube"/>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245984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The Span-of-Management Principle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top-level executives have from three to eight subordinate managers, and the span of management usually increases the lower a person descends in the managerial hierarchy</a:t>
            </a:r>
            <a:r>
              <a:rPr lang="en-US" sz="2000" dirty="0" smtClean="0"/>
              <a:t>.  </a:t>
            </a:r>
          </a:p>
          <a:p>
            <a:pPr lvl="1"/>
            <a:endParaRPr lang="en-US" sz="800" dirty="0"/>
          </a:p>
          <a:p>
            <a:pPr lvl="2"/>
            <a:r>
              <a:rPr lang="en-US" dirty="0" smtClean="0">
                <a:solidFill>
                  <a:srgbClr val="FF0000"/>
                </a:solidFill>
              </a:rPr>
              <a:t>A span of management between 15 and 25 is not uncommon at the first level of supervision.</a:t>
            </a:r>
            <a:endParaRPr lang="en-US" dirty="0">
              <a:solidFill>
                <a:srgbClr val="FF0000"/>
              </a:solidFill>
            </a:endParaRPr>
          </a:p>
        </p:txBody>
      </p:sp>
      <p:pic>
        <p:nvPicPr>
          <p:cNvPr id="6" name="Picture 5"/>
          <p:cNvPicPr/>
          <p:nvPr/>
        </p:nvPicPr>
        <p:blipFill>
          <a:blip r:embed="rId2"/>
          <a:stretch>
            <a:fillRect/>
          </a:stretch>
        </p:blipFill>
        <p:spPr>
          <a:xfrm>
            <a:off x="3429001" y="3733800"/>
            <a:ext cx="5407152" cy="2514600"/>
          </a:xfrm>
          <a:prstGeom prst="rect">
            <a:avLst/>
          </a:prstGeom>
        </p:spPr>
      </p:pic>
    </p:spTree>
    <p:extLst>
      <p:ext uri="{BB962C8B-B14F-4D97-AF65-F5344CB8AC3E}">
        <p14:creationId xmlns:p14="http://schemas.microsoft.com/office/powerpoint/2010/main" val="85860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The Span-of-Management Principle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There has long been a question concerning the link between organizational size and organizational performance</a:t>
            </a:r>
            <a:r>
              <a:rPr lang="en-US" dirty="0" smtClean="0"/>
              <a:t>.  </a:t>
            </a:r>
          </a:p>
          <a:p>
            <a:endParaRPr lang="en-US" sz="800" dirty="0"/>
          </a:p>
          <a:p>
            <a:pPr lvl="1"/>
            <a:r>
              <a:rPr lang="en-US" dirty="0" smtClean="0"/>
              <a:t>The economic law of diminishing returns has been applied to suggest that size can impact organizational efficiency.  </a:t>
            </a:r>
          </a:p>
          <a:p>
            <a:pPr lvl="1"/>
            <a:endParaRPr lang="en-US" sz="800" dirty="0"/>
          </a:p>
          <a:p>
            <a:pPr lvl="2"/>
            <a:r>
              <a:rPr lang="en-US" dirty="0" smtClean="0">
                <a:solidFill>
                  <a:srgbClr val="FF0000"/>
                </a:solidFill>
              </a:rPr>
              <a:t>However, the “optimal size” for a firm has never been defined;   the answer remains elusive.</a:t>
            </a:r>
            <a:endParaRPr lang="en-US" dirty="0">
              <a:solidFill>
                <a:srgbClr val="FF0000"/>
              </a:solidFill>
            </a:endParaRPr>
          </a:p>
        </p:txBody>
      </p:sp>
      <p:pic>
        <p:nvPicPr>
          <p:cNvPr id="5" name="Picture 4" descr="More and Less Gam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962400"/>
            <a:ext cx="4419600" cy="2352675"/>
          </a:xfrm>
          <a:prstGeom prst="rect">
            <a:avLst/>
          </a:prstGeom>
          <a:noFill/>
          <a:ln>
            <a:noFill/>
          </a:ln>
        </p:spPr>
      </p:pic>
    </p:spTree>
    <p:extLst>
      <p:ext uri="{BB962C8B-B14F-4D97-AF65-F5344CB8AC3E}">
        <p14:creationId xmlns:p14="http://schemas.microsoft.com/office/powerpoint/2010/main" val="113168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Factors Influencing the Span of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number of EEs one person can supervise effectively depends on a number of factors, such as</a:t>
            </a:r>
            <a:r>
              <a:rPr lang="en-US" dirty="0" smtClean="0"/>
              <a:t>:</a:t>
            </a:r>
          </a:p>
          <a:p>
            <a:endParaRPr lang="en-US" sz="800" dirty="0" smtClean="0"/>
          </a:p>
          <a:p>
            <a:pPr marL="731520" lvl="1" indent="-457200">
              <a:buFont typeface="+mj-lt"/>
              <a:buAutoNum type="arabicPeriod"/>
            </a:pPr>
            <a:r>
              <a:rPr lang="en-US" sz="2000" dirty="0" smtClean="0"/>
              <a:t>Supervisory Competence</a:t>
            </a:r>
          </a:p>
          <a:p>
            <a:pPr marL="731520" lvl="1" indent="-457200">
              <a:buFont typeface="+mj-lt"/>
              <a:buAutoNum type="arabicPeriod"/>
            </a:pPr>
            <a:r>
              <a:rPr lang="en-US" sz="2000" dirty="0" smtClean="0"/>
              <a:t>Specialized Staff Assistance</a:t>
            </a:r>
          </a:p>
          <a:p>
            <a:pPr marL="731520" lvl="1" indent="-457200">
              <a:buFont typeface="+mj-lt"/>
              <a:buAutoNum type="arabicPeriod"/>
            </a:pPr>
            <a:r>
              <a:rPr lang="en-US" sz="2000" dirty="0" smtClean="0"/>
              <a:t>Employee Abilities</a:t>
            </a:r>
          </a:p>
          <a:p>
            <a:pPr marL="731520" lvl="1" indent="-457200">
              <a:buFont typeface="+mj-lt"/>
              <a:buAutoNum type="arabicPeriod"/>
            </a:pPr>
            <a:r>
              <a:rPr lang="en-US" sz="2000" dirty="0" smtClean="0"/>
              <a:t>Employee Location</a:t>
            </a:r>
          </a:p>
          <a:p>
            <a:pPr marL="731520" lvl="1" indent="-457200">
              <a:buFont typeface="+mj-lt"/>
              <a:buAutoNum type="arabicPeriod"/>
            </a:pPr>
            <a:r>
              <a:rPr lang="en-US" sz="2000" dirty="0" smtClean="0"/>
              <a:t>Nature and Complexity of Activities</a:t>
            </a:r>
          </a:p>
          <a:p>
            <a:pPr marL="731520" lvl="1" indent="-457200">
              <a:buFont typeface="+mj-lt"/>
              <a:buAutoNum type="arabicPeriod"/>
            </a:pPr>
            <a:r>
              <a:rPr lang="en-US" sz="2000" dirty="0" smtClean="0"/>
              <a:t>Objective Performance Standards</a:t>
            </a:r>
          </a:p>
          <a:p>
            <a:pPr lvl="1"/>
            <a:endParaRPr lang="en-US" sz="800" dirty="0" smtClean="0"/>
          </a:p>
          <a:p>
            <a:pPr lvl="2"/>
            <a:r>
              <a:rPr lang="en-US" sz="1800" dirty="0" smtClean="0">
                <a:solidFill>
                  <a:srgbClr val="FF0000"/>
                </a:solidFill>
              </a:rPr>
              <a:t>There must be a weighing, or balancing, of the factors listed above, to arrive at an appropriate span of management for each supervisor.</a:t>
            </a:r>
            <a:endParaRPr lang="en-US" sz="1800" dirty="0">
              <a:solidFill>
                <a:srgbClr val="FF0000"/>
              </a:solidFill>
            </a:endParaRPr>
          </a:p>
        </p:txBody>
      </p:sp>
      <p:pic>
        <p:nvPicPr>
          <p:cNvPr id="5" name="Picture 4" descr="Supervision - Clean Lear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286000"/>
            <a:ext cx="3447288" cy="2286000"/>
          </a:xfrm>
          <a:prstGeom prst="rect">
            <a:avLst/>
          </a:prstGeom>
          <a:noFill/>
          <a:ln>
            <a:noFill/>
          </a:ln>
        </p:spPr>
      </p:pic>
    </p:spTree>
    <p:extLst>
      <p:ext uri="{BB962C8B-B14F-4D97-AF65-F5344CB8AC3E}">
        <p14:creationId xmlns:p14="http://schemas.microsoft.com/office/powerpoint/2010/main" val="304195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How Managerial Levels, Unity of Command, and Span of Management Relate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It is generally accepted that “one-person-one-boss” should be the standard</a:t>
            </a:r>
            <a:r>
              <a:rPr lang="en-US" dirty="0" smtClean="0"/>
              <a:t>.  </a:t>
            </a:r>
          </a:p>
          <a:p>
            <a:endParaRPr lang="en-US" sz="800" dirty="0"/>
          </a:p>
          <a:p>
            <a:pPr lvl="1"/>
            <a:r>
              <a:rPr lang="en-US" sz="2000" dirty="0" smtClean="0"/>
              <a:t>But some organizations have created another level, the lead person, often called the “working supervisor.”  A lead person is not usually considered a part of management.  </a:t>
            </a:r>
          </a:p>
          <a:p>
            <a:pPr lvl="1"/>
            <a:endParaRPr lang="en-US" sz="800" dirty="0"/>
          </a:p>
          <a:p>
            <a:pPr lvl="2"/>
            <a:r>
              <a:rPr lang="en-US" sz="1800" dirty="0" smtClean="0">
                <a:solidFill>
                  <a:srgbClr val="FF0000"/>
                </a:solidFill>
              </a:rPr>
              <a:t>Although the authority of these individuals is somewhat limited, particularly in EE evaluation and discipline, they perform most managerial functions.</a:t>
            </a:r>
            <a:endParaRPr lang="en-US" sz="1800" dirty="0">
              <a:solidFill>
                <a:srgbClr val="FF0000"/>
              </a:solidFill>
            </a:endParaRPr>
          </a:p>
        </p:txBody>
      </p:sp>
      <p:pic>
        <p:nvPicPr>
          <p:cNvPr id="5" name="Picture 4" descr="One on One (TV series)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648200"/>
            <a:ext cx="4108268" cy="2172970"/>
          </a:xfrm>
          <a:prstGeom prst="rect">
            <a:avLst/>
          </a:prstGeom>
          <a:noFill/>
          <a:ln>
            <a:noFill/>
          </a:ln>
        </p:spPr>
      </p:pic>
    </p:spTree>
    <p:extLst>
      <p:ext uri="{BB962C8B-B14F-4D97-AF65-F5344CB8AC3E}">
        <p14:creationId xmlns:p14="http://schemas.microsoft.com/office/powerpoint/2010/main" val="214592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How Managerial Levels, Unity of Command, and Span of Management Relate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it may be desirable to use “leads,” it is not without disadvantages</a:t>
            </a:r>
            <a:r>
              <a:rPr lang="en-US" dirty="0" smtClean="0"/>
              <a:t>.  </a:t>
            </a:r>
          </a:p>
          <a:p>
            <a:endParaRPr lang="en-US" sz="900" dirty="0"/>
          </a:p>
          <a:p>
            <a:pPr lvl="1"/>
            <a:r>
              <a:rPr lang="en-US" sz="2000" dirty="0" smtClean="0"/>
              <a:t>One can easily see how an EE might view the lead person as a great communicator, with greater skills, knowledge, abilities, (SKAs) and competency than supervisor.  </a:t>
            </a:r>
          </a:p>
          <a:p>
            <a:pPr lvl="1"/>
            <a:endParaRPr lang="en-US" sz="800" dirty="0"/>
          </a:p>
          <a:p>
            <a:pPr lvl="2"/>
            <a:r>
              <a:rPr lang="en-US" sz="1800" dirty="0" smtClean="0">
                <a:solidFill>
                  <a:srgbClr val="FF0000"/>
                </a:solidFill>
              </a:rPr>
              <a:t>Suddenly, the lead person becomes the unofficial supervisor and lines of leadership </a:t>
            </a:r>
            <a:r>
              <a:rPr lang="en-US" sz="1800" dirty="0" smtClean="0">
                <a:solidFill>
                  <a:srgbClr val="FF0000"/>
                </a:solidFill>
              </a:rPr>
              <a:t>and </a:t>
            </a:r>
            <a:r>
              <a:rPr lang="en-US" sz="1800" dirty="0" smtClean="0">
                <a:solidFill>
                  <a:srgbClr val="FF0000"/>
                </a:solidFill>
              </a:rPr>
              <a:t>authority </a:t>
            </a:r>
            <a:r>
              <a:rPr lang="en-US" sz="1800" dirty="0" smtClean="0">
                <a:solidFill>
                  <a:srgbClr val="FF0000"/>
                </a:solidFill>
              </a:rPr>
              <a:t>are blurred.  </a:t>
            </a:r>
          </a:p>
        </p:txBody>
      </p:sp>
      <p:pic>
        <p:nvPicPr>
          <p:cNvPr id="5" name="Picture 4" descr="Not everyone you lead wants to follow."/>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419600"/>
            <a:ext cx="4641669" cy="1907177"/>
          </a:xfrm>
          <a:prstGeom prst="rect">
            <a:avLst/>
          </a:prstGeom>
          <a:noFill/>
          <a:ln>
            <a:noFill/>
          </a:ln>
        </p:spPr>
      </p:pic>
    </p:spTree>
    <p:extLst>
      <p:ext uri="{BB962C8B-B14F-4D97-AF65-F5344CB8AC3E}">
        <p14:creationId xmlns:p14="http://schemas.microsoft.com/office/powerpoint/2010/main" val="298523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as an Essential Managerial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Organizations have been looking for ways to increase their efficiency by making adjustments to the way they do business</a:t>
            </a:r>
            <a:r>
              <a:rPr lang="en-US" dirty="0" smtClean="0"/>
              <a:t>.  </a:t>
            </a:r>
          </a:p>
          <a:p>
            <a:endParaRPr lang="en-US" sz="800" dirty="0"/>
          </a:p>
          <a:p>
            <a:pPr lvl="1"/>
            <a:r>
              <a:rPr lang="en-US" dirty="0" smtClean="0"/>
              <a:t>For many, this has meant the elimination of jobs and the restructuring of those that remain.  </a:t>
            </a:r>
          </a:p>
          <a:p>
            <a:pPr lvl="1"/>
            <a:endParaRPr lang="en-US" sz="800" dirty="0"/>
          </a:p>
          <a:p>
            <a:pPr lvl="2"/>
            <a:r>
              <a:rPr lang="en-US" dirty="0" smtClean="0">
                <a:solidFill>
                  <a:srgbClr val="FF0000"/>
                </a:solidFill>
              </a:rPr>
              <a:t>The challenge for many managers has become that of how to organize so that they can do more with less.</a:t>
            </a:r>
            <a:endParaRPr lang="en-US" dirty="0">
              <a:solidFill>
                <a:srgbClr val="FF0000"/>
              </a:solidFill>
            </a:endParaRPr>
          </a:p>
        </p:txBody>
      </p:sp>
      <p:pic>
        <p:nvPicPr>
          <p:cNvPr id="6" name="Picture 5" descr="Free photo: Organize Word Means Wordclouds Text And Structure - Arrange,  Organizing, Wordclouds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114800"/>
            <a:ext cx="3048000" cy="2743200"/>
          </a:xfrm>
          <a:prstGeom prst="rect">
            <a:avLst/>
          </a:prstGeom>
          <a:noFill/>
          <a:ln>
            <a:noFill/>
          </a:ln>
        </p:spPr>
      </p:pic>
    </p:spTree>
    <p:extLst>
      <p:ext uri="{BB962C8B-B14F-4D97-AF65-F5344CB8AC3E}">
        <p14:creationId xmlns:p14="http://schemas.microsoft.com/office/powerpoint/2010/main" val="18597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How Managerial Levels, Unity of Command, and Span of Management Relate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summary, other things being equal, the narrower the spans of management, the more managerial levels are needed</a:t>
            </a:r>
            <a:r>
              <a:rPr lang="en-US" sz="2200" dirty="0" smtClean="0"/>
              <a:t>.  </a:t>
            </a:r>
          </a:p>
          <a:p>
            <a:endParaRPr lang="en-US" sz="800" dirty="0"/>
          </a:p>
          <a:p>
            <a:pPr lvl="1"/>
            <a:r>
              <a:rPr lang="en-US" sz="2000" dirty="0" smtClean="0"/>
              <a:t>Organizational structures are taller when spans of management are narrower, and structures are flatter when spans are wider, especially at the supervisory level.  </a:t>
            </a:r>
          </a:p>
          <a:p>
            <a:pPr lvl="1"/>
            <a:endParaRPr lang="en-US" sz="800" dirty="0"/>
          </a:p>
          <a:p>
            <a:pPr lvl="2"/>
            <a:r>
              <a:rPr lang="en-US" sz="1800" dirty="0" smtClean="0">
                <a:solidFill>
                  <a:srgbClr val="FF0000"/>
                </a:solidFill>
              </a:rPr>
              <a:t>Adding levels can be costly and can complicate communication and decision making.  On the other hand, reducing levels may widen the spans of management to the extent supervisors become overburdened and can’t maintain adequate control of EEs and departmental activities.  </a:t>
            </a:r>
          </a:p>
        </p:txBody>
      </p:sp>
      <p:pic>
        <p:nvPicPr>
          <p:cNvPr id="5" name="Picture 4" descr="Summary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76800"/>
            <a:ext cx="5026152" cy="1371600"/>
          </a:xfrm>
          <a:prstGeom prst="rect">
            <a:avLst/>
          </a:prstGeom>
          <a:noFill/>
          <a:ln>
            <a:noFill/>
          </a:ln>
        </p:spPr>
      </p:pic>
    </p:spTree>
    <p:extLst>
      <p:ext uri="{BB962C8B-B14F-4D97-AF65-F5344CB8AC3E}">
        <p14:creationId xmlns:p14="http://schemas.microsoft.com/office/powerpoint/2010/main" val="229320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How Managerial Levels, Unity of Command, and Span of Management Relate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200" u="sng" dirty="0" smtClean="0"/>
              <a:t>The managerial problem is to decide which is better: a broad span with few levels or a narrow span with more levels</a:t>
            </a:r>
            <a:r>
              <a:rPr lang="en-US" dirty="0" smtClean="0"/>
              <a:t>.  </a:t>
            </a:r>
          </a:p>
          <a:p>
            <a:endParaRPr lang="en-US" sz="800" dirty="0"/>
          </a:p>
          <a:p>
            <a:pPr lvl="1"/>
            <a:r>
              <a:rPr lang="en-US" dirty="0" smtClean="0"/>
              <a:t>This important question often confronts upper management.  </a:t>
            </a:r>
          </a:p>
          <a:p>
            <a:pPr lvl="1"/>
            <a:endParaRPr lang="en-US" sz="800" dirty="0"/>
          </a:p>
          <a:p>
            <a:pPr lvl="2"/>
            <a:r>
              <a:rPr lang="en-US" dirty="0" smtClean="0">
                <a:solidFill>
                  <a:srgbClr val="FF0000"/>
                </a:solidFill>
              </a:rPr>
              <a:t>A first-line supervisor does not normally face this question, but supervisors should understand how it influences the design and structure of their organization.</a:t>
            </a:r>
            <a:endParaRPr lang="en-US" dirty="0">
              <a:solidFill>
                <a:srgbClr val="FF0000"/>
              </a:solidFill>
            </a:endParaRPr>
          </a:p>
        </p:txBody>
      </p:sp>
      <p:pic>
        <p:nvPicPr>
          <p:cNvPr id="6" name="Picture 5" descr="What is the Span of Control in management? Definition, Types and Graicunas  Theory - The Investors Book"/>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10000"/>
            <a:ext cx="2748861" cy="2517648"/>
          </a:xfrm>
          <a:prstGeom prst="rect">
            <a:avLst/>
          </a:prstGeom>
          <a:noFill/>
          <a:ln>
            <a:noFill/>
          </a:ln>
        </p:spPr>
      </p:pic>
    </p:spTree>
    <p:extLst>
      <p:ext uri="{BB962C8B-B14F-4D97-AF65-F5344CB8AC3E}">
        <p14:creationId xmlns:p14="http://schemas.microsoft.com/office/powerpoint/2010/main" val="1350676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Planning the “Ideal” Departmental Structure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think of an ideal departmental structure –     a structure the supervisor believes can best achieve the department’s objectives</a:t>
            </a:r>
            <a:r>
              <a:rPr lang="en-US" dirty="0" smtClean="0"/>
              <a:t>.  </a:t>
            </a:r>
          </a:p>
          <a:p>
            <a:endParaRPr lang="en-US" sz="800" dirty="0"/>
          </a:p>
          <a:p>
            <a:pPr lvl="1"/>
            <a:r>
              <a:rPr lang="en-US" sz="2000" dirty="0" smtClean="0"/>
              <a:t>The supervisor should plan the departmental structure based on sound organizational principles, not personalities.  </a:t>
            </a:r>
          </a:p>
          <a:p>
            <a:pPr lvl="1"/>
            <a:endParaRPr lang="en-US" sz="800" dirty="0"/>
          </a:p>
          <a:p>
            <a:pPr lvl="2"/>
            <a:r>
              <a:rPr lang="en-US" sz="1800" dirty="0" smtClean="0">
                <a:solidFill>
                  <a:srgbClr val="FF0000"/>
                </a:solidFill>
              </a:rPr>
              <a:t>If the organization is planned primarily to accommodate current EEs, shortcomings will likely persist.  </a:t>
            </a:r>
            <a:endParaRPr lang="en-US" sz="1800" dirty="0">
              <a:solidFill>
                <a:srgbClr val="FF0000"/>
              </a:solidFill>
            </a:endParaRPr>
          </a:p>
        </p:txBody>
      </p:sp>
      <p:pic>
        <p:nvPicPr>
          <p:cNvPr id="5" name="Picture 4" descr="Ideal - logo - Kane 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8501" y="4495800"/>
            <a:ext cx="5181600" cy="1737360"/>
          </a:xfrm>
          <a:prstGeom prst="rect">
            <a:avLst/>
          </a:prstGeom>
          <a:noFill/>
          <a:ln>
            <a:noFill/>
          </a:ln>
        </p:spPr>
      </p:pic>
    </p:spTree>
    <p:extLst>
      <p:ext uri="{BB962C8B-B14F-4D97-AF65-F5344CB8AC3E}">
        <p14:creationId xmlns:p14="http://schemas.microsoft.com/office/powerpoint/2010/main" val="804490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Planning the “Ideal” Departmental Structure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 department is structured around one EE or a few, serious problems can occur when key EEs are promoted or leave</a:t>
            </a:r>
            <a:r>
              <a:rPr lang="en-US" dirty="0" smtClean="0"/>
              <a:t>.  </a:t>
            </a:r>
          </a:p>
          <a:p>
            <a:endParaRPr lang="en-US" sz="900" dirty="0"/>
          </a:p>
          <a:p>
            <a:pPr lvl="1"/>
            <a:r>
              <a:rPr lang="en-US" sz="2000" dirty="0" smtClean="0">
                <a:solidFill>
                  <a:srgbClr val="FF0000"/>
                </a:solidFill>
              </a:rPr>
              <a:t>When departments are organized according to activities and functions, the company can seek qualified EEs.  </a:t>
            </a:r>
          </a:p>
        </p:txBody>
      </p:sp>
      <p:pic>
        <p:nvPicPr>
          <p:cNvPr id="6" name="Picture 5" descr="File:Ideal Logo.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495800"/>
            <a:ext cx="5486400" cy="1603248"/>
          </a:xfrm>
          <a:prstGeom prst="rect">
            <a:avLst/>
          </a:prstGeom>
          <a:noFill/>
          <a:ln>
            <a:noFill/>
          </a:ln>
        </p:spPr>
      </p:pic>
    </p:spTree>
    <p:extLst>
      <p:ext uri="{BB962C8B-B14F-4D97-AF65-F5344CB8AC3E}">
        <p14:creationId xmlns:p14="http://schemas.microsoft.com/office/powerpoint/2010/main" val="3675806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Planning the “Ideal” Departmental Structure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CEOs continually search for ideal organizational structure, they often neglect a key component, that is, the concept of a learning organization</a:t>
            </a:r>
            <a:r>
              <a:rPr lang="en-US" dirty="0" smtClean="0"/>
              <a:t>.  </a:t>
            </a:r>
          </a:p>
          <a:p>
            <a:endParaRPr lang="en-US" sz="800" dirty="0"/>
          </a:p>
          <a:p>
            <a:pPr lvl="1"/>
            <a:r>
              <a:rPr lang="en-US" sz="1900" dirty="0" smtClean="0">
                <a:solidFill>
                  <a:srgbClr val="FF0000"/>
                </a:solidFill>
              </a:rPr>
              <a:t>In “The Fifth Discipline,” Peter Senge describes learning organizations as places “where people continually expand their capacity (SKAs) to create  results they truly desire, where new and expansive patterns of thinking are nurtured, where collective aspiration is set free, and where people  are continually learning to see the whole together.”</a:t>
            </a:r>
            <a:endParaRPr lang="en-US" sz="1900" dirty="0">
              <a:solidFill>
                <a:srgbClr val="FF0000"/>
              </a:solidFill>
            </a:endParaRPr>
          </a:p>
        </p:txBody>
      </p:sp>
      <p:pic>
        <p:nvPicPr>
          <p:cNvPr id="6" name="Picture 5" descr="The Benefit of Becoming a “Learning Organiz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495800"/>
            <a:ext cx="3886200" cy="1824990"/>
          </a:xfrm>
          <a:prstGeom prst="rect">
            <a:avLst/>
          </a:prstGeom>
          <a:noFill/>
          <a:ln>
            <a:noFill/>
          </a:ln>
        </p:spPr>
      </p:pic>
    </p:spTree>
    <p:extLst>
      <p:ext uri="{BB962C8B-B14F-4D97-AF65-F5344CB8AC3E}">
        <p14:creationId xmlns:p14="http://schemas.microsoft.com/office/powerpoint/2010/main" val="70644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It is important for managers, supervisors, and EEs to understand how their positions and responsibilities relate to the positions and responsibility of other EEs</a:t>
            </a:r>
            <a:r>
              <a:rPr lang="en-US" dirty="0" smtClean="0"/>
              <a:t>. </a:t>
            </a:r>
          </a:p>
          <a:p>
            <a:endParaRPr lang="en-US" sz="800" dirty="0"/>
          </a:p>
          <a:p>
            <a:pPr lvl="1"/>
            <a:r>
              <a:rPr lang="en-US" dirty="0" smtClean="0">
                <a:solidFill>
                  <a:srgbClr val="FF0000"/>
                </a:solidFill>
              </a:rPr>
              <a:t>Organizational charts, job descriptions, job specifications and manuals can help EEs understand their positions and the relationships among various departments and jobs.</a:t>
            </a:r>
            <a:endParaRPr lang="en-US" dirty="0">
              <a:solidFill>
                <a:srgbClr val="FF0000"/>
              </a:solidFill>
            </a:endParaRPr>
          </a:p>
        </p:txBody>
      </p:sp>
      <p:pic>
        <p:nvPicPr>
          <p:cNvPr id="5" name="Picture 4" descr="Understand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14800"/>
            <a:ext cx="3959352" cy="2200275"/>
          </a:xfrm>
          <a:prstGeom prst="rect">
            <a:avLst/>
          </a:prstGeom>
          <a:noFill/>
          <a:ln>
            <a:noFill/>
          </a:ln>
        </p:spPr>
      </p:pic>
    </p:spTree>
    <p:extLst>
      <p:ext uri="{BB962C8B-B14F-4D97-AF65-F5344CB8AC3E}">
        <p14:creationId xmlns:p14="http://schemas.microsoft.com/office/powerpoint/2010/main" val="1668527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planning their organizational structures, many companies develop organizational charts for all parts of their operations</a:t>
            </a:r>
            <a:r>
              <a:rPr lang="en-US" dirty="0" smtClean="0"/>
              <a:t>.  </a:t>
            </a:r>
          </a:p>
          <a:p>
            <a:endParaRPr lang="en-US" sz="800" dirty="0"/>
          </a:p>
          <a:p>
            <a:pPr lvl="1"/>
            <a:r>
              <a:rPr lang="en-US" sz="2000" dirty="0" smtClean="0"/>
              <a:t>An organizational chart is a graphic portrayal of organizational authority and responsibility relationships using boxes, etc.  </a:t>
            </a:r>
          </a:p>
          <a:p>
            <a:pPr lvl="1"/>
            <a:endParaRPr lang="en-US" sz="800" dirty="0"/>
          </a:p>
          <a:p>
            <a:pPr lvl="2"/>
            <a:r>
              <a:rPr lang="en-US" sz="1800" dirty="0" smtClean="0">
                <a:solidFill>
                  <a:srgbClr val="FF0000"/>
                </a:solidFill>
              </a:rPr>
              <a:t>The graphic elements of organizational charts are usually interconnected to show the grouping of activities that make up a department, division, or section.  Each box normally represents one position category, although several EEs may be included in a position category.  </a:t>
            </a:r>
            <a:endParaRPr lang="en-US" sz="1800" dirty="0">
              <a:solidFill>
                <a:srgbClr val="FF0000"/>
              </a:solidFill>
            </a:endParaRPr>
          </a:p>
        </p:txBody>
      </p:sp>
      <p:pic>
        <p:nvPicPr>
          <p:cNvPr id="5" name="Picture 4" descr="Organizational Chart Types, Meaning, and How It Wor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572000"/>
            <a:ext cx="3899263" cy="2335381"/>
          </a:xfrm>
          <a:prstGeom prst="rect">
            <a:avLst/>
          </a:prstGeom>
          <a:noFill/>
          <a:ln>
            <a:noFill/>
          </a:ln>
        </p:spPr>
      </p:pic>
    </p:spTree>
    <p:extLst>
      <p:ext uri="{BB962C8B-B14F-4D97-AF65-F5344CB8AC3E}">
        <p14:creationId xmlns:p14="http://schemas.microsoft.com/office/powerpoint/2010/main" val="327687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By studying the relationships of categories, anyone can readily determine who reports to whom</a:t>
            </a:r>
            <a:r>
              <a:rPr lang="en-US" dirty="0" smtClean="0"/>
              <a:t>.  </a:t>
            </a:r>
          </a:p>
          <a:p>
            <a:endParaRPr lang="en-US" sz="900" dirty="0"/>
          </a:p>
          <a:p>
            <a:pPr lvl="1"/>
            <a:r>
              <a:rPr lang="en-US" sz="2000" dirty="0" smtClean="0"/>
              <a:t>Historically, organizational charts have been constructed vertically, arranged in a pyramid shape, reflective of a hierarchal organizational structure.  In the past decade, however, an increasing number of firms’ organization charts, primarily those with focus on innovation, reflect a “flattened” structure, one with fewer hierarchal levels and decision-making authority distributed across levels of organization.  </a:t>
            </a:r>
          </a:p>
          <a:p>
            <a:pPr lvl="1"/>
            <a:endParaRPr lang="en-US" sz="900" dirty="0"/>
          </a:p>
          <a:p>
            <a:pPr lvl="2"/>
            <a:r>
              <a:rPr lang="en-US" sz="1800" dirty="0" smtClean="0">
                <a:solidFill>
                  <a:srgbClr val="FF0000"/>
                </a:solidFill>
              </a:rPr>
              <a:t>The arrangement of an organization chart can provide a great deal of insight about how power is distributed, how decisions are made, and how work and information flows throughout an organization.</a:t>
            </a:r>
            <a:endParaRPr lang="en-US" sz="1800" dirty="0">
              <a:solidFill>
                <a:srgbClr val="FF0000"/>
              </a:solidFill>
            </a:endParaRPr>
          </a:p>
        </p:txBody>
      </p:sp>
      <p:pic>
        <p:nvPicPr>
          <p:cNvPr id="5" name="Picture 4" descr="6 Most Common Types of Organizational Structures (Pros &amp; Cons) | From A  Business Professor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6999" y="5486400"/>
            <a:ext cx="2684417" cy="1371600"/>
          </a:xfrm>
          <a:prstGeom prst="rect">
            <a:avLst/>
          </a:prstGeom>
          <a:noFill/>
          <a:ln>
            <a:noFill/>
          </a:ln>
        </p:spPr>
      </p:pic>
    </p:spTree>
    <p:extLst>
      <p:ext uri="{BB962C8B-B14F-4D97-AF65-F5344CB8AC3E}">
        <p14:creationId xmlns:p14="http://schemas.microsoft.com/office/powerpoint/2010/main" val="4288219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200" u="sng" dirty="0" smtClean="0"/>
              <a:t>A Job Description identifies the job’s principle elements, duties, and scope of authority and responsibility</a:t>
            </a:r>
            <a:r>
              <a:rPr lang="en-US" dirty="0" smtClean="0"/>
              <a:t>.  </a:t>
            </a:r>
          </a:p>
          <a:p>
            <a:endParaRPr lang="en-US" sz="800" dirty="0"/>
          </a:p>
          <a:p>
            <a:pPr lvl="1"/>
            <a:r>
              <a:rPr lang="en-US" sz="2000" dirty="0" smtClean="0"/>
              <a:t>Job Specifications refer to the skills, </a:t>
            </a:r>
            <a:r>
              <a:rPr lang="en-US" sz="2000" dirty="0" smtClean="0"/>
              <a:t>knowledge</a:t>
            </a:r>
            <a:r>
              <a:rPr lang="en-US" sz="2000" dirty="0" smtClean="0"/>
              <a:t>, </a:t>
            </a:r>
            <a:r>
              <a:rPr lang="en-US" sz="2000" dirty="0" smtClean="0"/>
              <a:t>and </a:t>
            </a:r>
            <a:r>
              <a:rPr lang="en-US" sz="2000" dirty="0" smtClean="0"/>
              <a:t>abilities (SKAs), </a:t>
            </a:r>
            <a:r>
              <a:rPr lang="en-US" sz="2000" dirty="0" smtClean="0"/>
              <a:t>personal qualifications, that </a:t>
            </a:r>
            <a:r>
              <a:rPr lang="en-US" sz="2000" dirty="0" smtClean="0"/>
              <a:t>are needed to perform the job.  </a:t>
            </a:r>
          </a:p>
          <a:p>
            <a:pPr lvl="1"/>
            <a:endParaRPr lang="en-US" sz="800" dirty="0"/>
          </a:p>
          <a:p>
            <a:pPr lvl="2"/>
            <a:r>
              <a:rPr lang="en-US" sz="1800" dirty="0" smtClean="0">
                <a:solidFill>
                  <a:srgbClr val="FF0000"/>
                </a:solidFill>
              </a:rPr>
              <a:t>Job specifications are typically included as part of the job description.</a:t>
            </a:r>
            <a:endParaRPr lang="en-US" sz="1800" dirty="0">
              <a:solidFill>
                <a:srgbClr val="FF0000"/>
              </a:solidFill>
            </a:endParaRPr>
          </a:p>
        </p:txBody>
      </p:sp>
      <p:pic>
        <p:nvPicPr>
          <p:cNvPr id="6" name="Picture 5" descr="Differences between job description and job specification"/>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733800"/>
            <a:ext cx="2987040" cy="3124200"/>
          </a:xfrm>
          <a:prstGeom prst="rect">
            <a:avLst/>
          </a:prstGeom>
          <a:noFill/>
          <a:ln>
            <a:noFill/>
          </a:ln>
        </p:spPr>
      </p:pic>
    </p:spTree>
    <p:extLst>
      <p:ext uri="{BB962C8B-B14F-4D97-AF65-F5344CB8AC3E}">
        <p14:creationId xmlns:p14="http://schemas.microsoft.com/office/powerpoint/2010/main" val="639053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The question of how to develop an organizational chart begins w/ analysis of what work needs to be done by when and by whom</a:t>
            </a:r>
            <a:r>
              <a:rPr lang="en-US" dirty="0" smtClean="0"/>
              <a:t>.  </a:t>
            </a:r>
          </a:p>
          <a:p>
            <a:endParaRPr lang="en-US" sz="800" dirty="0"/>
          </a:p>
          <a:p>
            <a:pPr lvl="1"/>
            <a:r>
              <a:rPr lang="en-US" sz="2000" dirty="0" smtClean="0"/>
              <a:t>The organizational structure is influenced largely by the principle of division of work (specialization).  This principle holds that jobs can be divided into smaller tasks, which allows EEs to specialize in narrower areas of their fields.  </a:t>
            </a:r>
          </a:p>
          <a:p>
            <a:pPr lvl="1"/>
            <a:endParaRPr lang="en-US" sz="800" dirty="0"/>
          </a:p>
          <a:p>
            <a:pPr lvl="2"/>
            <a:r>
              <a:rPr lang="en-US" sz="1800" dirty="0" smtClean="0">
                <a:solidFill>
                  <a:srgbClr val="FF0000"/>
                </a:solidFill>
              </a:rPr>
              <a:t>EEs can then master these smaller tasks and produce more efficiently.</a:t>
            </a:r>
            <a:endParaRPr lang="en-US" sz="1800" dirty="0">
              <a:solidFill>
                <a:srgbClr val="FF0000"/>
              </a:solidFill>
            </a:endParaRPr>
          </a:p>
        </p:txBody>
      </p:sp>
      <p:pic>
        <p:nvPicPr>
          <p:cNvPr id="6" name="Picture 5" descr="What is division of labor? Definition and examples - Market Business New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4876800" cy="1901334"/>
          </a:xfrm>
          <a:prstGeom prst="rect">
            <a:avLst/>
          </a:prstGeom>
          <a:noFill/>
          <a:ln>
            <a:noFill/>
          </a:ln>
        </p:spPr>
      </p:pic>
    </p:spTree>
    <p:extLst>
      <p:ext uri="{BB962C8B-B14F-4D97-AF65-F5344CB8AC3E}">
        <p14:creationId xmlns:p14="http://schemas.microsoft.com/office/powerpoint/2010/main" val="347901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as an Essential Managerial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100" u="sng" dirty="0" smtClean="0"/>
              <a:t>As one of the five major functions of management, organizing requires every manager to be concerned with building, developing, and maintaining working relationships that will help the organization achieve its objectives</a:t>
            </a:r>
            <a:r>
              <a:rPr lang="en-US" sz="2100" dirty="0" smtClean="0"/>
              <a:t>.  </a:t>
            </a:r>
          </a:p>
          <a:p>
            <a:endParaRPr lang="en-US" sz="800" dirty="0"/>
          </a:p>
          <a:p>
            <a:pPr lvl="1"/>
            <a:r>
              <a:rPr lang="en-US" sz="2000" dirty="0" smtClean="0">
                <a:solidFill>
                  <a:srgbClr val="FF0000"/>
                </a:solidFill>
              </a:rPr>
              <a:t>Although organizations may have varied objectives and may operate in many kinds of environments, the fundamental principles of organizing are universal.</a:t>
            </a:r>
            <a:endParaRPr lang="en-US" sz="2000" dirty="0">
              <a:solidFill>
                <a:srgbClr val="FF0000"/>
              </a:solidFill>
            </a:endParaRPr>
          </a:p>
        </p:txBody>
      </p:sp>
      <p:pic>
        <p:nvPicPr>
          <p:cNvPr id="6" name="Picture 5" descr="What is Organizing? Features, Process, Principles, &amp; Import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341" y="3886200"/>
            <a:ext cx="4913811" cy="2362200"/>
          </a:xfrm>
          <a:prstGeom prst="rect">
            <a:avLst/>
          </a:prstGeom>
          <a:noFill/>
          <a:ln>
            <a:noFill/>
          </a:ln>
        </p:spPr>
      </p:pic>
    </p:spTree>
    <p:extLst>
      <p:ext uri="{BB962C8B-B14F-4D97-AF65-F5344CB8AC3E}">
        <p14:creationId xmlns:p14="http://schemas.microsoft.com/office/powerpoint/2010/main" val="777096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Departmentalization is the process of grouping activities and people into organizational units, usually known as departments</a:t>
            </a:r>
            <a:r>
              <a:rPr lang="en-US" dirty="0" smtClean="0"/>
              <a:t>.  </a:t>
            </a:r>
          </a:p>
          <a:p>
            <a:endParaRPr lang="en-US" sz="800" dirty="0"/>
          </a:p>
          <a:p>
            <a:pPr lvl="1"/>
            <a:r>
              <a:rPr lang="en-US" sz="2000" dirty="0" smtClean="0"/>
              <a:t>A department is a set of activities and people over which a manager or supervisor has responsibility and authority.  </a:t>
            </a:r>
          </a:p>
          <a:p>
            <a:pPr lvl="1"/>
            <a:endParaRPr lang="en-US" sz="800" dirty="0"/>
          </a:p>
          <a:p>
            <a:pPr lvl="2"/>
            <a:r>
              <a:rPr lang="en-US" sz="1800" dirty="0" smtClean="0">
                <a:solidFill>
                  <a:srgbClr val="FF0000"/>
                </a:solidFill>
              </a:rPr>
              <a:t>Most organizations have departments because the division of work and specialization enhance efficiency and results.</a:t>
            </a:r>
            <a:endParaRPr lang="en-US" sz="1800" dirty="0">
              <a:solidFill>
                <a:srgbClr val="FF0000"/>
              </a:solidFill>
            </a:endParaRPr>
          </a:p>
        </p:txBody>
      </p:sp>
      <p:pic>
        <p:nvPicPr>
          <p:cNvPr id="5" name="Picture 4" descr="Departmentalization || Organizational Structure And Design || Bcis Notes"/>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4000500" cy="2266950"/>
          </a:xfrm>
          <a:prstGeom prst="rect">
            <a:avLst/>
          </a:prstGeom>
          <a:noFill/>
          <a:ln>
            <a:noFill/>
          </a:ln>
        </p:spPr>
      </p:pic>
    </p:spTree>
    <p:extLst>
      <p:ext uri="{BB962C8B-B14F-4D97-AF65-F5344CB8AC3E}">
        <p14:creationId xmlns:p14="http://schemas.microsoft.com/office/powerpoint/2010/main" val="2113828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Approaches to Structuring Work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formal organizational structure is based on a company’s number and types of departments, positions and functions, and authority and reporting relationships</a:t>
            </a:r>
            <a:r>
              <a:rPr lang="en-US" sz="2200" dirty="0" smtClean="0"/>
              <a:t>.  </a:t>
            </a:r>
          </a:p>
          <a:p>
            <a:endParaRPr lang="en-US" sz="900" dirty="0"/>
          </a:p>
          <a:p>
            <a:pPr lvl="1"/>
            <a:r>
              <a:rPr lang="en-US" sz="2000" dirty="0" smtClean="0"/>
              <a:t>Supervisors may confront the need to departmentalize their areas, so they should be familiar with the alternatives for grouping activities.  </a:t>
            </a:r>
          </a:p>
          <a:p>
            <a:pPr lvl="1"/>
            <a:endParaRPr lang="en-US" sz="900" dirty="0"/>
          </a:p>
          <a:p>
            <a:pPr lvl="2"/>
            <a:r>
              <a:rPr lang="en-US" sz="1800" dirty="0" smtClean="0">
                <a:solidFill>
                  <a:srgbClr val="FF0000"/>
                </a:solidFill>
              </a:rPr>
              <a:t>Departmentalization is usually done according to function, products or services, geographic location, customer, process and equipment, or time.</a:t>
            </a:r>
            <a:endParaRPr lang="en-US" sz="1800" dirty="0">
              <a:solidFill>
                <a:srgbClr val="FF0000"/>
              </a:solidFill>
            </a:endParaRPr>
          </a:p>
        </p:txBody>
      </p:sp>
      <p:pic>
        <p:nvPicPr>
          <p:cNvPr id="5" name="Picture 4" descr="Departmentalization Images – Browse 316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495800"/>
            <a:ext cx="3048000" cy="2362200"/>
          </a:xfrm>
          <a:prstGeom prst="rect">
            <a:avLst/>
          </a:prstGeom>
          <a:noFill/>
          <a:ln>
            <a:noFill/>
          </a:ln>
        </p:spPr>
      </p:pic>
    </p:spTree>
    <p:extLst>
      <p:ext uri="{BB962C8B-B14F-4D97-AF65-F5344CB8AC3E}">
        <p14:creationId xmlns:p14="http://schemas.microsoft.com/office/powerpoint/2010/main" val="406868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The Project Management 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need to coordinate activities across departments has contributed to the development of the project management-type organizational structure, also called a matrix structure</a:t>
            </a:r>
            <a:r>
              <a:rPr lang="en-US" dirty="0" smtClean="0"/>
              <a:t>.  </a:t>
            </a:r>
          </a:p>
          <a:p>
            <a:endParaRPr lang="en-US" sz="800" dirty="0"/>
          </a:p>
          <a:p>
            <a:pPr lvl="1"/>
            <a:r>
              <a:rPr lang="en-US" sz="2000" dirty="0" smtClean="0"/>
              <a:t>The project management-type structure, adds horizontal dimensions to the vertical (top-down) orientation of the organizational structure.  </a:t>
            </a:r>
          </a:p>
          <a:p>
            <a:pPr lvl="1"/>
            <a:endParaRPr lang="en-US" sz="800" dirty="0"/>
          </a:p>
          <a:p>
            <a:pPr lvl="2"/>
            <a:r>
              <a:rPr lang="en-US" sz="1800" dirty="0" smtClean="0">
                <a:solidFill>
                  <a:srgbClr val="FF0000"/>
                </a:solidFill>
              </a:rPr>
              <a:t>It is a hybrid in which both regular (functional) line and staff departments coexist with project teams or group assignments across department lines.</a:t>
            </a:r>
            <a:endParaRPr lang="en-US" sz="1800" dirty="0">
              <a:solidFill>
                <a:srgbClr val="FF0000"/>
              </a:solidFill>
            </a:endParaRPr>
          </a:p>
        </p:txBody>
      </p:sp>
      <p:pic>
        <p:nvPicPr>
          <p:cNvPr id="5" name="Picture 4" descr="Project Management: What It Is, 3 Types,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343400"/>
            <a:ext cx="4114800" cy="2514600"/>
          </a:xfrm>
          <a:prstGeom prst="rect">
            <a:avLst/>
          </a:prstGeom>
          <a:noFill/>
          <a:ln>
            <a:noFill/>
          </a:ln>
        </p:spPr>
      </p:pic>
    </p:spTree>
    <p:extLst>
      <p:ext uri="{BB962C8B-B14F-4D97-AF65-F5344CB8AC3E}">
        <p14:creationId xmlns:p14="http://schemas.microsoft.com/office/powerpoint/2010/main" val="3889800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The Project Management 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200" u="sng" dirty="0" smtClean="0"/>
              <a:t>Project structures enable managers to undertake several projects simultaneously, some of which may be of a relatively short duration</a:t>
            </a:r>
            <a:r>
              <a:rPr lang="en-US" dirty="0" smtClean="0"/>
              <a:t>.  </a:t>
            </a:r>
          </a:p>
          <a:p>
            <a:endParaRPr lang="en-US" sz="800" dirty="0"/>
          </a:p>
          <a:p>
            <a:pPr lvl="1"/>
            <a:r>
              <a:rPr lang="en-US" sz="2000" dirty="0" smtClean="0"/>
              <a:t>Each project is assigned to a project manager who manages the project from inception to completion.  </a:t>
            </a:r>
          </a:p>
          <a:p>
            <a:pPr lvl="1"/>
            <a:endParaRPr lang="en-US" sz="800" dirty="0"/>
          </a:p>
          <a:p>
            <a:pPr lvl="2"/>
            <a:r>
              <a:rPr lang="en-US" sz="1800" dirty="0" smtClean="0">
                <a:solidFill>
                  <a:srgbClr val="FF0000"/>
                </a:solidFill>
              </a:rPr>
              <a:t>EEs from different functional departments are assigned to work on each project as needed, either part time or full time.</a:t>
            </a:r>
            <a:endParaRPr lang="en-US" sz="1800" dirty="0">
              <a:solidFill>
                <a:srgbClr val="FF0000"/>
              </a:solidFill>
            </a:endParaRPr>
          </a:p>
        </p:txBody>
      </p:sp>
      <p:pic>
        <p:nvPicPr>
          <p:cNvPr id="5" name="Picture 4" descr="What Is Project Man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267200"/>
            <a:ext cx="3733800" cy="2047875"/>
          </a:xfrm>
          <a:prstGeom prst="rect">
            <a:avLst/>
          </a:prstGeom>
          <a:noFill/>
          <a:ln>
            <a:noFill/>
          </a:ln>
        </p:spPr>
      </p:pic>
    </p:spTree>
    <p:extLst>
      <p:ext uri="{BB962C8B-B14F-4D97-AF65-F5344CB8AC3E}">
        <p14:creationId xmlns:p14="http://schemas.microsoft.com/office/powerpoint/2010/main" val="3914925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The Project Management 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Project managers are responsible for coordinating activities on their designated projects</a:t>
            </a:r>
            <a:r>
              <a:rPr lang="en-US" dirty="0" smtClean="0"/>
              <a:t>.  </a:t>
            </a:r>
          </a:p>
          <a:p>
            <a:endParaRPr lang="en-US" sz="800" dirty="0"/>
          </a:p>
          <a:p>
            <a:pPr lvl="1"/>
            <a:r>
              <a:rPr lang="en-US" dirty="0" smtClean="0"/>
              <a:t>However, project managers must work closely with departmental supervisors.  </a:t>
            </a:r>
          </a:p>
          <a:p>
            <a:endParaRPr lang="en-US" sz="800" dirty="0"/>
          </a:p>
          <a:p>
            <a:pPr lvl="2"/>
            <a:r>
              <a:rPr lang="en-US" sz="1800" dirty="0" smtClean="0">
                <a:solidFill>
                  <a:srgbClr val="FF0000"/>
                </a:solidFill>
              </a:rPr>
              <a:t>The EEs who work in these departments report directly (functionally)      to the departmental supervisors, but their services are used under the authority and responsibility of the project managers to whom they are assigned for varying periods.</a:t>
            </a:r>
            <a:endParaRPr lang="en-US" sz="1800" dirty="0">
              <a:solidFill>
                <a:srgbClr val="FF0000"/>
              </a:solidFill>
            </a:endParaRPr>
          </a:p>
        </p:txBody>
      </p:sp>
      <p:pic>
        <p:nvPicPr>
          <p:cNvPr id="5" name="Picture 4" descr="Why is Project Management Important in achieving the goa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343400"/>
            <a:ext cx="3657600" cy="2006600"/>
          </a:xfrm>
          <a:prstGeom prst="rect">
            <a:avLst/>
          </a:prstGeom>
          <a:noFill/>
          <a:ln>
            <a:noFill/>
          </a:ln>
        </p:spPr>
      </p:pic>
    </p:spTree>
    <p:extLst>
      <p:ext uri="{BB962C8B-B14F-4D97-AF65-F5344CB8AC3E}">
        <p14:creationId xmlns:p14="http://schemas.microsoft.com/office/powerpoint/2010/main" val="2774441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The Project Management 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Several problems are associated with the project management-type organizational structure</a:t>
            </a:r>
            <a:r>
              <a:rPr lang="en-US" dirty="0" smtClean="0"/>
              <a:t>.  </a:t>
            </a:r>
          </a:p>
          <a:p>
            <a:endParaRPr lang="en-US" sz="800" dirty="0"/>
          </a:p>
          <a:p>
            <a:pPr lvl="1"/>
            <a:r>
              <a:rPr lang="en-US" sz="2000" dirty="0" smtClean="0"/>
              <a:t>The most frequent is direct accountability.  The matrix structure violates the principle of unity of command because departmental EEs are accountable to a departmental supervisor and project managers.  Other problems involve scheduling EEs who are   assigned to several projects.  </a:t>
            </a:r>
          </a:p>
          <a:p>
            <a:pPr lvl="1"/>
            <a:endParaRPr lang="en-US" sz="800" dirty="0"/>
          </a:p>
          <a:p>
            <a:pPr lvl="2"/>
            <a:r>
              <a:rPr lang="en-US" sz="1800" dirty="0" smtClean="0">
                <a:solidFill>
                  <a:srgbClr val="FF0000"/>
                </a:solidFill>
              </a:rPr>
              <a:t>These problems can be avoided, or at least minimized, by planning properly and clarifying authority relationships before the project starts</a:t>
            </a:r>
            <a:r>
              <a:rPr lang="en-US" sz="1800" dirty="0" smtClean="0">
                <a:solidFill>
                  <a:srgbClr val="FF0000"/>
                </a:solidFill>
              </a:rPr>
              <a:t>.</a:t>
            </a:r>
            <a:endParaRPr lang="en-US" sz="1800" dirty="0" smtClean="0">
              <a:solidFill>
                <a:srgbClr val="FF0000"/>
              </a:solidFill>
            </a:endParaRPr>
          </a:p>
        </p:txBody>
      </p:sp>
      <p:pic>
        <p:nvPicPr>
          <p:cNvPr id="5" name="Picture 4" descr="How Important is Project Management? - Infocompass, In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76800"/>
            <a:ext cx="4191000" cy="1981200"/>
          </a:xfrm>
          <a:prstGeom prst="rect">
            <a:avLst/>
          </a:prstGeom>
          <a:noFill/>
          <a:ln>
            <a:noFill/>
          </a:ln>
        </p:spPr>
      </p:pic>
    </p:spTree>
    <p:extLst>
      <p:ext uri="{BB962C8B-B14F-4D97-AF65-F5344CB8AC3E}">
        <p14:creationId xmlns:p14="http://schemas.microsoft.com/office/powerpoint/2010/main" val="2859382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are challenged more frequently by the problem of how and to whom to assign work than by the problem of how     to organize departments</a:t>
            </a:r>
            <a:r>
              <a:rPr lang="en-US" dirty="0" smtClean="0"/>
              <a:t>.  </a:t>
            </a:r>
          </a:p>
          <a:p>
            <a:endParaRPr lang="en-US" sz="800" dirty="0"/>
          </a:p>
          <a:p>
            <a:pPr lvl="1"/>
            <a:r>
              <a:rPr lang="en-US" sz="2000" dirty="0" smtClean="0"/>
              <a:t>How and to whom to assign work involves differences of opinion.  </a:t>
            </a:r>
          </a:p>
          <a:p>
            <a:pPr lvl="1"/>
            <a:endParaRPr lang="en-US" sz="800" dirty="0"/>
          </a:p>
          <a:p>
            <a:pPr lvl="2"/>
            <a:r>
              <a:rPr lang="en-US" sz="1800" dirty="0" smtClean="0">
                <a:solidFill>
                  <a:srgbClr val="FF0000"/>
                </a:solidFill>
              </a:rPr>
              <a:t>The assignment of work should be justifiable and explainable on the basis of good management rather than personal likes and dislikes or intuition.  </a:t>
            </a:r>
          </a:p>
        </p:txBody>
      </p:sp>
      <p:pic>
        <p:nvPicPr>
          <p:cNvPr id="5" name="Picture 4" descr="LifterLMS Assignments - LifterLMS - Buy Onl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038600"/>
            <a:ext cx="4267200" cy="2277745"/>
          </a:xfrm>
          <a:prstGeom prst="rect">
            <a:avLst/>
          </a:prstGeom>
          <a:noFill/>
          <a:ln>
            <a:noFill/>
          </a:ln>
        </p:spPr>
      </p:pic>
    </p:spTree>
    <p:extLst>
      <p:ext uri="{BB962C8B-B14F-4D97-AF65-F5344CB8AC3E}">
        <p14:creationId xmlns:p14="http://schemas.microsoft.com/office/powerpoint/2010/main" val="3479665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is subject to pressures from different directions</a:t>
            </a:r>
            <a:r>
              <a:rPr lang="en-US" dirty="0" smtClean="0"/>
              <a:t>.  </a:t>
            </a:r>
          </a:p>
          <a:p>
            <a:endParaRPr lang="en-US" sz="800" dirty="0"/>
          </a:p>
          <a:p>
            <a:pPr lvl="1"/>
            <a:r>
              <a:rPr lang="en-US" sz="2000" dirty="0" smtClean="0"/>
              <a:t>Some EEs are willing and want to assume more work, while others believe they should not be burdened by additional duties.  </a:t>
            </a:r>
          </a:p>
          <a:p>
            <a:pPr lvl="1"/>
            <a:endParaRPr lang="en-US" sz="800" dirty="0"/>
          </a:p>
          <a:p>
            <a:pPr lvl="2"/>
            <a:r>
              <a:rPr lang="en-US" sz="1800" dirty="0" smtClean="0">
                <a:solidFill>
                  <a:srgbClr val="FF0000"/>
                </a:solidFill>
              </a:rPr>
              <a:t>One of the supervisor’s most important responsibilities is to assign work so everybody has a fair share and do their part equitably </a:t>
            </a:r>
            <a:r>
              <a:rPr lang="en-US" sz="1600" dirty="0" smtClean="0">
                <a:solidFill>
                  <a:srgbClr val="FF0000"/>
                </a:solidFill>
              </a:rPr>
              <a:t>and</a:t>
            </a:r>
            <a:r>
              <a:rPr lang="en-US" sz="1800" dirty="0" smtClean="0">
                <a:solidFill>
                  <a:srgbClr val="FF0000"/>
                </a:solidFill>
              </a:rPr>
              <a:t> satisfactorily.</a:t>
            </a:r>
            <a:endParaRPr lang="en-US" sz="1800" dirty="0">
              <a:solidFill>
                <a:srgbClr val="FF0000"/>
              </a:solidFill>
            </a:endParaRPr>
          </a:p>
        </p:txBody>
      </p:sp>
      <p:pic>
        <p:nvPicPr>
          <p:cNvPr id="5" name="Picture 4" descr="New Feature: Assignments! (and much more) | Typing Blo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4133523" cy="2438400"/>
          </a:xfrm>
          <a:prstGeom prst="rect">
            <a:avLst/>
          </a:prstGeom>
          <a:noFill/>
          <a:ln>
            <a:noFill/>
          </a:ln>
        </p:spPr>
      </p:pic>
    </p:spTree>
    <p:extLst>
      <p:ext uri="{BB962C8B-B14F-4D97-AF65-F5344CB8AC3E}">
        <p14:creationId xmlns:p14="http://schemas.microsoft.com/office/powerpoint/2010/main" val="2222452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task of assigning departmental work is easier when the supervisor consistently uses the strengths and experiences of all EEs</a:t>
            </a:r>
            <a:r>
              <a:rPr lang="en-US" dirty="0" smtClean="0"/>
              <a:t>.  </a:t>
            </a:r>
          </a:p>
          <a:p>
            <a:endParaRPr lang="en-US" sz="800" dirty="0"/>
          </a:p>
          <a:p>
            <a:pPr lvl="1"/>
            <a:r>
              <a:rPr lang="en-US" sz="2000" dirty="0" smtClean="0"/>
              <a:t>However, supervisors are often inclined to assign heavier and more difficult tasks to capable EEs who are the most experienced</a:t>
            </a:r>
            <a:r>
              <a:rPr lang="en-US" dirty="0" smtClean="0"/>
              <a:t>.  </a:t>
            </a:r>
          </a:p>
          <a:p>
            <a:pPr lvl="1"/>
            <a:endParaRPr lang="en-US" sz="800" dirty="0"/>
          </a:p>
          <a:p>
            <a:pPr lvl="2"/>
            <a:r>
              <a:rPr lang="en-US" sz="1800" dirty="0" smtClean="0">
                <a:solidFill>
                  <a:srgbClr val="FF0000"/>
                </a:solidFill>
              </a:rPr>
              <a:t>Over the long term, it is advantageous to train </a:t>
            </a:r>
            <a:r>
              <a:rPr lang="en-US" sz="1400" dirty="0" smtClean="0">
                <a:solidFill>
                  <a:srgbClr val="FF0000"/>
                </a:solidFill>
              </a:rPr>
              <a:t>&amp;</a:t>
            </a:r>
            <a:r>
              <a:rPr lang="en-US" sz="1800" dirty="0" smtClean="0">
                <a:solidFill>
                  <a:srgbClr val="FF0000"/>
                </a:solidFill>
              </a:rPr>
              <a:t> develop less experienced EEs so that they, too, can perform difficult jobs.  </a:t>
            </a:r>
            <a:endParaRPr lang="en-US" sz="1800" dirty="0">
              <a:solidFill>
                <a:srgbClr val="FF0000"/>
              </a:solidFill>
            </a:endParaRPr>
          </a:p>
        </p:txBody>
      </p:sp>
      <p:pic>
        <p:nvPicPr>
          <p:cNvPr id="5" name="Picture 4" descr="The Ultimate Guide to Using Your Strengths to Get Hired - Happen To Your  Care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1723" y="4343400"/>
            <a:ext cx="3886200" cy="2047875"/>
          </a:xfrm>
          <a:prstGeom prst="rect">
            <a:avLst/>
          </a:prstGeom>
          <a:noFill/>
          <a:ln>
            <a:noFill/>
          </a:ln>
        </p:spPr>
      </p:pic>
    </p:spTree>
    <p:extLst>
      <p:ext uri="{BB962C8B-B14F-4D97-AF65-F5344CB8AC3E}">
        <p14:creationId xmlns:p14="http://schemas.microsoft.com/office/powerpoint/2010/main" val="3072229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principle of organizational stability advocates that no organization should become dependent on one or several key “indispensable” individuals whose absences or departures   would disrupt the organization</a:t>
            </a:r>
            <a:r>
              <a:rPr lang="en-US" dirty="0" smtClean="0"/>
              <a:t>.  </a:t>
            </a:r>
          </a:p>
          <a:p>
            <a:endParaRPr lang="en-US" sz="900" dirty="0"/>
          </a:p>
          <a:p>
            <a:pPr lvl="1"/>
            <a:r>
              <a:rPr lang="en-US" sz="2000" dirty="0" smtClean="0"/>
              <a:t>Organizations need enough EEs who have been trained well and have flexible skills.  </a:t>
            </a:r>
          </a:p>
          <a:p>
            <a:pPr lvl="1"/>
            <a:endParaRPr lang="en-US" sz="800" dirty="0"/>
          </a:p>
          <a:p>
            <a:pPr lvl="2"/>
            <a:r>
              <a:rPr lang="en-US" sz="1800" dirty="0" smtClean="0">
                <a:solidFill>
                  <a:srgbClr val="FF0000"/>
                </a:solidFill>
              </a:rPr>
              <a:t>One way to develop such flexibility is to assign EEs to different jobs in the department temporarily</a:t>
            </a:r>
            <a:r>
              <a:rPr lang="en-US" sz="1800" dirty="0">
                <a:solidFill>
                  <a:srgbClr val="FF0000"/>
                </a:solidFill>
              </a:rPr>
              <a:t>.</a:t>
            </a:r>
          </a:p>
        </p:txBody>
      </p:sp>
      <p:pic>
        <p:nvPicPr>
          <p:cNvPr id="6" name="Picture 5" descr="Indispensable synonyms - 989 Words and Phrases for Indispensa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4572001"/>
            <a:ext cx="4182290" cy="2318620"/>
          </a:xfrm>
          <a:prstGeom prst="rect">
            <a:avLst/>
          </a:prstGeom>
          <a:noFill/>
          <a:ln>
            <a:noFill/>
          </a:ln>
        </p:spPr>
      </p:pic>
    </p:spTree>
    <p:extLst>
      <p:ext uri="{BB962C8B-B14F-4D97-AF65-F5344CB8AC3E}">
        <p14:creationId xmlns:p14="http://schemas.microsoft.com/office/powerpoint/2010/main" val="416289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as an Essential Managerial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manager’s organizing function consists of designing a structure for grouping activities and assigning them to specific work units (i.e. departments and teams</a:t>
            </a:r>
            <a:r>
              <a:rPr lang="en-US" dirty="0" smtClean="0"/>
              <a:t>).  </a:t>
            </a:r>
          </a:p>
          <a:p>
            <a:endParaRPr lang="en-US" sz="900" dirty="0"/>
          </a:p>
          <a:p>
            <a:pPr lvl="1"/>
            <a:r>
              <a:rPr lang="en-US" sz="2000" dirty="0" smtClean="0"/>
              <a:t>Organizing includes establishing formal authority and responsibility relationships among activities and departments.  </a:t>
            </a:r>
          </a:p>
          <a:p>
            <a:pPr lvl="1"/>
            <a:endParaRPr lang="en-US" sz="900" dirty="0"/>
          </a:p>
          <a:p>
            <a:pPr lvl="2"/>
            <a:r>
              <a:rPr lang="en-US" sz="1800" dirty="0" smtClean="0">
                <a:solidFill>
                  <a:srgbClr val="FF0000"/>
                </a:solidFill>
              </a:rPr>
              <a:t>The term organization refers to any group structured by management to carry out designated functions and accomplish certain objectives.</a:t>
            </a:r>
            <a:endParaRPr lang="en-US" sz="1800" dirty="0">
              <a:solidFill>
                <a:srgbClr val="FF0000"/>
              </a:solidFill>
            </a:endParaRPr>
          </a:p>
        </p:txBody>
      </p:sp>
      <p:pic>
        <p:nvPicPr>
          <p:cNvPr id="6" name="Picture 5" descr="Free photo: Organize Word Means Manage Structure And Words - Arrange,  Organizing, Wordclouds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419600"/>
            <a:ext cx="3263536" cy="2423160"/>
          </a:xfrm>
          <a:prstGeom prst="rect">
            <a:avLst/>
          </a:prstGeom>
          <a:noFill/>
          <a:ln>
            <a:noFill/>
          </a:ln>
        </p:spPr>
      </p:pic>
    </p:spTree>
    <p:extLst>
      <p:ext uri="{BB962C8B-B14F-4D97-AF65-F5344CB8AC3E}">
        <p14:creationId xmlns:p14="http://schemas.microsoft.com/office/powerpoint/2010/main" val="3888788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times, a supervisor may have to hire temporary EEs to meet workload demands for a project or other needs</a:t>
            </a:r>
            <a:r>
              <a:rPr lang="en-US" dirty="0" smtClean="0"/>
              <a:t>.  </a:t>
            </a:r>
          </a:p>
          <a:p>
            <a:endParaRPr lang="en-US" sz="900" dirty="0"/>
          </a:p>
          <a:p>
            <a:pPr lvl="1"/>
            <a:r>
              <a:rPr lang="en-US" sz="2000" dirty="0" smtClean="0"/>
              <a:t>Temporary EEs can be helpful when given work assignments they can complete and when they do not cause disruptions or disagreements with permanent EEs.  </a:t>
            </a:r>
          </a:p>
          <a:p>
            <a:pPr lvl="1"/>
            <a:endParaRPr lang="en-US" sz="800" dirty="0"/>
          </a:p>
          <a:p>
            <a:pPr lvl="2"/>
            <a:r>
              <a:rPr lang="en-US" sz="1800" dirty="0" smtClean="0">
                <a:solidFill>
                  <a:srgbClr val="FF0000"/>
                </a:solidFill>
              </a:rPr>
              <a:t>Some temporary EEs prove themselves so competent that supervisors seek to hire them for permanent positions.</a:t>
            </a:r>
            <a:endParaRPr lang="en-US" sz="1800" dirty="0">
              <a:solidFill>
                <a:srgbClr val="FF0000"/>
              </a:solidFill>
            </a:endParaRPr>
          </a:p>
        </p:txBody>
      </p:sp>
      <p:pic>
        <p:nvPicPr>
          <p:cNvPr id="5" name="Picture 4" descr="What is a temporary employe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419600"/>
            <a:ext cx="4800600" cy="1924558"/>
          </a:xfrm>
          <a:prstGeom prst="rect">
            <a:avLst/>
          </a:prstGeom>
          <a:noFill/>
          <a:ln>
            <a:noFill/>
          </a:ln>
        </p:spPr>
      </p:pic>
    </p:spTree>
    <p:extLst>
      <p:ext uri="{BB962C8B-B14F-4D97-AF65-F5344CB8AC3E}">
        <p14:creationId xmlns:p14="http://schemas.microsoft.com/office/powerpoint/2010/main" val="728914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400" u="sng" dirty="0" smtClean="0"/>
              <a:t>Once management establishes departments, it must set and clarify relationships among and within the departments</a:t>
            </a:r>
            <a:r>
              <a:rPr lang="en-US" dirty="0" smtClean="0"/>
              <a:t>.</a:t>
            </a:r>
            <a:r>
              <a:rPr lang="en-US" dirty="0"/>
              <a:t> </a:t>
            </a:r>
            <a:r>
              <a:rPr lang="en-US" dirty="0" smtClean="0"/>
              <a:t> </a:t>
            </a:r>
          </a:p>
        </p:txBody>
      </p:sp>
      <p:pic>
        <p:nvPicPr>
          <p:cNvPr id="5" name="Picture 4" descr="Clarifying Expectation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2892552" y="2895600"/>
            <a:ext cx="5943600" cy="3343275"/>
          </a:xfrm>
          <a:prstGeom prst="rect">
            <a:avLst/>
          </a:prstGeom>
          <a:noFill/>
          <a:ln>
            <a:noFill/>
          </a:ln>
        </p:spPr>
      </p:pic>
    </p:spTree>
    <p:extLst>
      <p:ext uri="{BB962C8B-B14F-4D97-AF65-F5344CB8AC3E}">
        <p14:creationId xmlns:p14="http://schemas.microsoft.com/office/powerpoint/2010/main" val="1385844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Every organization has a vertical, direct line of authority that can be traced from the CEO to departmental EEs</a:t>
            </a:r>
            <a:r>
              <a:rPr lang="en-US" dirty="0" smtClean="0"/>
              <a:t>.  </a:t>
            </a:r>
          </a:p>
          <a:p>
            <a:endParaRPr lang="en-US" sz="800" dirty="0"/>
          </a:p>
          <a:p>
            <a:pPr lvl="1"/>
            <a:r>
              <a:rPr lang="en-US" sz="2000" dirty="0" smtClean="0"/>
              <a:t>Line authority provides the right to direct others and requires them to conform to company decisions, policies, rules, and objectives.  </a:t>
            </a:r>
          </a:p>
          <a:p>
            <a:pPr lvl="1"/>
            <a:endParaRPr lang="en-US" sz="800" dirty="0" smtClean="0"/>
          </a:p>
          <a:p>
            <a:pPr lvl="2"/>
            <a:r>
              <a:rPr lang="en-US" sz="1800" dirty="0" smtClean="0">
                <a:solidFill>
                  <a:srgbClr val="FF0000"/>
                </a:solidFill>
              </a:rPr>
              <a:t>Line authority establishes who can direct whom in the organization. </a:t>
            </a:r>
          </a:p>
        </p:txBody>
      </p:sp>
      <p:pic>
        <p:nvPicPr>
          <p:cNvPr id="6" name="Picture 5" descr="Line vs Staff Authority | HRM | Dr. Sandhu | The RISD | Unit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399" y="4038599"/>
            <a:ext cx="5175939" cy="2810691"/>
          </a:xfrm>
          <a:prstGeom prst="rect">
            <a:avLst/>
          </a:prstGeom>
          <a:noFill/>
          <a:ln>
            <a:noFill/>
          </a:ln>
        </p:spPr>
      </p:pic>
    </p:spTree>
    <p:extLst>
      <p:ext uri="{BB962C8B-B14F-4D97-AF65-F5344CB8AC3E}">
        <p14:creationId xmlns:p14="http://schemas.microsoft.com/office/powerpoint/2010/main" val="398035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Line supervisors cannot be expected to direct subordinates adequately and expertly in all phases of operations without   some assistance</a:t>
            </a:r>
            <a:r>
              <a:rPr lang="en-US" dirty="0" smtClean="0"/>
              <a:t>.  </a:t>
            </a:r>
          </a:p>
          <a:p>
            <a:endParaRPr lang="en-US" sz="900" dirty="0"/>
          </a:p>
          <a:p>
            <a:pPr lvl="1"/>
            <a:r>
              <a:rPr lang="en-US" sz="2000" dirty="0" smtClean="0"/>
              <a:t>In order to perform their managerial functions, line supervisors need the assistance of specialists who have been granted staff authority.  </a:t>
            </a:r>
          </a:p>
          <a:p>
            <a:pPr lvl="1"/>
            <a:endParaRPr lang="en-US" sz="800" dirty="0" smtClean="0"/>
          </a:p>
          <a:p>
            <a:pPr lvl="2"/>
            <a:r>
              <a:rPr lang="en-US" sz="1800" dirty="0" smtClean="0">
                <a:solidFill>
                  <a:srgbClr val="FF0000"/>
                </a:solidFill>
              </a:rPr>
              <a:t>Staff authority refers to the right and duty to provide counsel, advice, support, and service regarding policies, procedures, technical issues,     and problems in a person’s area of expertise.  </a:t>
            </a:r>
          </a:p>
        </p:txBody>
      </p:sp>
      <p:pic>
        <p:nvPicPr>
          <p:cNvPr id="5" name="Picture 4" descr="Line and Staff Authority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1" y="4724401"/>
            <a:ext cx="4038600" cy="2133600"/>
          </a:xfrm>
          <a:prstGeom prst="rect">
            <a:avLst/>
          </a:prstGeom>
          <a:noFill/>
          <a:ln>
            <a:noFill/>
          </a:ln>
        </p:spPr>
      </p:pic>
    </p:spTree>
    <p:extLst>
      <p:ext uri="{BB962C8B-B14F-4D97-AF65-F5344CB8AC3E}">
        <p14:creationId xmlns:p14="http://schemas.microsoft.com/office/powerpoint/2010/main" val="2484752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use a line-and-staff type organizational structure</a:t>
            </a:r>
            <a:r>
              <a:rPr lang="en-US" dirty="0" smtClean="0"/>
              <a:t>.  </a:t>
            </a:r>
          </a:p>
          <a:p>
            <a:endParaRPr lang="en-US" sz="900" dirty="0"/>
          </a:p>
          <a:p>
            <a:pPr lvl="1"/>
            <a:r>
              <a:rPr lang="en-US" sz="2000" dirty="0" smtClean="0"/>
              <a:t>Human resources and accounting departments, usually are classified as staff since they mainly support other departments.  </a:t>
            </a:r>
          </a:p>
          <a:p>
            <a:pPr lvl="1"/>
            <a:endParaRPr lang="en-US" sz="900" dirty="0"/>
          </a:p>
          <a:p>
            <a:pPr lvl="2"/>
            <a:r>
              <a:rPr lang="en-US" sz="1800" dirty="0" smtClean="0">
                <a:solidFill>
                  <a:srgbClr val="FF0000"/>
                </a:solidFill>
              </a:rPr>
              <a:t>For the most part, staff supervisors lack direct authority to order line EEs to conform to policies and procedures - they primarily counsel and advise.  </a:t>
            </a:r>
          </a:p>
          <a:p>
            <a:pPr lvl="2"/>
            <a:r>
              <a:rPr lang="en-US" sz="1800" dirty="0" smtClean="0">
                <a:solidFill>
                  <a:srgbClr val="FF0000"/>
                </a:solidFill>
              </a:rPr>
              <a:t>Line supervisors can accept the staff person’s advice, alter it, or reject it, but because the staff person is usually the expert in the field, supervisors typically accept, and even welcome, the staff person’s advice.</a:t>
            </a:r>
            <a:endParaRPr lang="en-US" sz="1800" dirty="0">
              <a:solidFill>
                <a:srgbClr val="FF0000"/>
              </a:solidFill>
            </a:endParaRPr>
          </a:p>
        </p:txBody>
      </p:sp>
      <p:pic>
        <p:nvPicPr>
          <p:cNvPr id="5" name="Picture 4" descr="Line and staff organization | PPT"/>
          <p:cNvPicPr/>
          <p:nvPr/>
        </p:nvPicPr>
        <p:blipFill>
          <a:blip r:embed="rId2">
            <a:extLst>
              <a:ext uri="{28A0092B-C50C-407E-A947-70E740481C1C}">
                <a14:useLocalDpi xmlns:a14="http://schemas.microsoft.com/office/drawing/2010/main" val="0"/>
              </a:ext>
            </a:extLst>
          </a:blip>
          <a:srcRect/>
          <a:stretch>
            <a:fillRect/>
          </a:stretch>
        </p:blipFill>
        <p:spPr bwMode="auto">
          <a:xfrm>
            <a:off x="6400801" y="4953001"/>
            <a:ext cx="2760616" cy="1898468"/>
          </a:xfrm>
          <a:prstGeom prst="rect">
            <a:avLst/>
          </a:prstGeom>
          <a:noFill/>
          <a:ln>
            <a:noFill/>
          </a:ln>
        </p:spPr>
      </p:pic>
    </p:spTree>
    <p:extLst>
      <p:ext uri="{BB962C8B-B14F-4D97-AF65-F5344CB8AC3E}">
        <p14:creationId xmlns:p14="http://schemas.microsoft.com/office/powerpoint/2010/main" val="3891207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is no one best way to organize.  Organizational theorists contend that structure should follow strategy</a:t>
            </a:r>
            <a:r>
              <a:rPr lang="en-US" dirty="0" smtClean="0"/>
              <a:t>.  </a:t>
            </a:r>
          </a:p>
          <a:p>
            <a:endParaRPr lang="en-US" sz="800" dirty="0"/>
          </a:p>
          <a:p>
            <a:pPr lvl="1"/>
            <a:r>
              <a:rPr lang="en-US" sz="2000" dirty="0" smtClean="0"/>
              <a:t>Intense competition for the consumer dollar, rising resource costs, globalization, and a search for ways to increase profitability is leading many organizations to alter their strategies.  </a:t>
            </a:r>
          </a:p>
          <a:p>
            <a:pPr lvl="1"/>
            <a:endParaRPr lang="en-US" sz="800" dirty="0"/>
          </a:p>
          <a:p>
            <a:pPr lvl="2"/>
            <a:r>
              <a:rPr lang="en-US" sz="1800" dirty="0" smtClean="0">
                <a:solidFill>
                  <a:srgbClr val="FF0000"/>
                </a:solidFill>
              </a:rPr>
              <a:t>The authors contend, “Organizations tend to be more effective when they are structured to fit strategic change and demands of the situation.”</a:t>
            </a:r>
            <a:endParaRPr lang="en-US" sz="1800" dirty="0">
              <a:solidFill>
                <a:srgbClr val="FF0000"/>
              </a:solidFill>
            </a:endParaRPr>
          </a:p>
        </p:txBody>
      </p:sp>
      <p:pic>
        <p:nvPicPr>
          <p:cNvPr id="5" name="Picture 4" descr="How to Create an IT Strate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267200"/>
            <a:ext cx="5181600" cy="2124710"/>
          </a:xfrm>
          <a:prstGeom prst="rect">
            <a:avLst/>
          </a:prstGeom>
          <a:noFill/>
          <a:ln>
            <a:noFill/>
          </a:ln>
        </p:spPr>
      </p:pic>
    </p:spTree>
    <p:extLst>
      <p:ext uri="{BB962C8B-B14F-4D97-AF65-F5344CB8AC3E}">
        <p14:creationId xmlns:p14="http://schemas.microsoft.com/office/powerpoint/2010/main" val="169331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often resorts to restructuring and/or downsizing in order to reduce costs, streamline operations, and become more efficient and competitive</a:t>
            </a:r>
            <a:r>
              <a:rPr lang="en-US" dirty="0" smtClean="0"/>
              <a:t>.  </a:t>
            </a:r>
          </a:p>
          <a:p>
            <a:endParaRPr lang="en-US" sz="800" dirty="0"/>
          </a:p>
          <a:p>
            <a:pPr lvl="1"/>
            <a:r>
              <a:rPr lang="en-US" sz="2000" dirty="0" smtClean="0"/>
              <a:t>The major </a:t>
            </a:r>
            <a:r>
              <a:rPr lang="en-US" sz="2000" dirty="0"/>
              <a:t>organizational </a:t>
            </a:r>
            <a:r>
              <a:rPr lang="en-US" sz="2000" dirty="0" smtClean="0"/>
              <a:t>impact </a:t>
            </a:r>
            <a:r>
              <a:rPr lang="en-US" sz="2000" dirty="0"/>
              <a:t>of downsizing </a:t>
            </a:r>
            <a:r>
              <a:rPr lang="en-US" sz="2000" dirty="0" smtClean="0"/>
              <a:t>is a reduction </a:t>
            </a:r>
            <a:r>
              <a:rPr lang="en-US" sz="2000" dirty="0"/>
              <a:t>of </a:t>
            </a:r>
            <a:r>
              <a:rPr lang="en-US" sz="2000" dirty="0" smtClean="0"/>
              <a:t>staff, middle-level managers, and </a:t>
            </a:r>
            <a:r>
              <a:rPr lang="en-US" sz="2000" dirty="0"/>
              <a:t>the removal of </a:t>
            </a:r>
            <a:r>
              <a:rPr lang="en-US" sz="2000" dirty="0" smtClean="0"/>
              <a:t>organizational </a:t>
            </a:r>
            <a:r>
              <a:rPr lang="en-US" sz="2000" dirty="0"/>
              <a:t>levels.  </a:t>
            </a:r>
          </a:p>
          <a:p>
            <a:pPr lvl="1"/>
            <a:endParaRPr lang="en-US" sz="800" dirty="0"/>
          </a:p>
          <a:p>
            <a:pPr lvl="2"/>
            <a:r>
              <a:rPr lang="en-US" sz="1800" dirty="0" smtClean="0">
                <a:solidFill>
                  <a:srgbClr val="FF0000"/>
                </a:solidFill>
              </a:rPr>
              <a:t>For supervisors and other managers who survive downsizing, the span of management usually widens.  </a:t>
            </a:r>
          </a:p>
        </p:txBody>
      </p:sp>
      <p:pic>
        <p:nvPicPr>
          <p:cNvPr id="5" name="Picture 4" descr="Watch Downsizing (2017) Full Movie Free Online - Plex"/>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724400"/>
            <a:ext cx="5715000" cy="1998345"/>
          </a:xfrm>
          <a:prstGeom prst="rect">
            <a:avLst/>
          </a:prstGeom>
          <a:noFill/>
          <a:ln>
            <a:noFill/>
          </a:ln>
        </p:spPr>
      </p:pic>
    </p:spTree>
    <p:extLst>
      <p:ext uri="{BB962C8B-B14F-4D97-AF65-F5344CB8AC3E}">
        <p14:creationId xmlns:p14="http://schemas.microsoft.com/office/powerpoint/2010/main" val="3657025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Proponents of downsizing and restructuring have typically advocated EE empowerment and engagement</a:t>
            </a:r>
            <a:r>
              <a:rPr lang="en-US" dirty="0" smtClean="0"/>
              <a:t>.  </a:t>
            </a:r>
          </a:p>
          <a:p>
            <a:endParaRPr lang="en-US" sz="800" dirty="0"/>
          </a:p>
          <a:p>
            <a:pPr lvl="1"/>
            <a:r>
              <a:rPr lang="en-US" sz="2000" dirty="0" smtClean="0"/>
              <a:t>Empowerment essentially means delegating sufficient authority to EEs to allow them to make decisions and become more involved in achieving organizational objectives.  </a:t>
            </a:r>
          </a:p>
          <a:p>
            <a:pPr lvl="1"/>
            <a:endParaRPr lang="en-US" sz="800" dirty="0"/>
          </a:p>
          <a:p>
            <a:pPr lvl="2"/>
            <a:r>
              <a:rPr lang="en-US" sz="1800" dirty="0" smtClean="0">
                <a:solidFill>
                  <a:srgbClr val="FF0000"/>
                </a:solidFill>
              </a:rPr>
              <a:t>Engagement means that the EE is fully involved in, and enthusiastic  about their work.  </a:t>
            </a:r>
          </a:p>
        </p:txBody>
      </p:sp>
      <p:pic>
        <p:nvPicPr>
          <p:cNvPr id="5" name="Picture 4" descr="Employee Empowerment — Best Practices and Strategies in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114800"/>
            <a:ext cx="4495800" cy="2188210"/>
          </a:xfrm>
          <a:prstGeom prst="rect">
            <a:avLst/>
          </a:prstGeom>
          <a:noFill/>
          <a:ln>
            <a:noFill/>
          </a:ln>
        </p:spPr>
      </p:pic>
    </p:spTree>
    <p:extLst>
      <p:ext uri="{BB962C8B-B14F-4D97-AF65-F5344CB8AC3E}">
        <p14:creationId xmlns:p14="http://schemas.microsoft.com/office/powerpoint/2010/main" val="3478879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400" u="sng" dirty="0" smtClean="0"/>
              <a:t>Nothing is more important than getting EEs committed to expanding opportunities that reorganization might bring</a:t>
            </a:r>
            <a:r>
              <a:rPr lang="en-US" sz="1800" dirty="0" smtClean="0"/>
              <a:t>. </a:t>
            </a:r>
          </a:p>
          <a:p>
            <a:endParaRPr lang="en-US" sz="800" dirty="0">
              <a:solidFill>
                <a:srgbClr val="FF0000"/>
              </a:solidFill>
            </a:endParaRPr>
          </a:p>
          <a:p>
            <a:pPr lvl="1"/>
            <a:r>
              <a:rPr lang="en-US" dirty="0" smtClean="0">
                <a:solidFill>
                  <a:srgbClr val="FF0000"/>
                </a:solidFill>
              </a:rPr>
              <a:t>Studies </a:t>
            </a:r>
            <a:r>
              <a:rPr lang="en-US" dirty="0">
                <a:solidFill>
                  <a:srgbClr val="FF0000"/>
                </a:solidFill>
              </a:rPr>
              <a:t>show that job satisfaction increases if EEs have more opportunities to use their SKAs and if career development </a:t>
            </a:r>
            <a:r>
              <a:rPr lang="en-US" dirty="0" smtClean="0">
                <a:solidFill>
                  <a:srgbClr val="FF0000"/>
                </a:solidFill>
              </a:rPr>
              <a:t>  and </a:t>
            </a:r>
            <a:r>
              <a:rPr lang="en-US" dirty="0">
                <a:solidFill>
                  <a:srgbClr val="FF0000"/>
                </a:solidFill>
              </a:rPr>
              <a:t>skills training accompany </a:t>
            </a:r>
            <a:r>
              <a:rPr lang="en-US" dirty="0" smtClean="0">
                <a:solidFill>
                  <a:srgbClr val="FF0000"/>
                </a:solidFill>
              </a:rPr>
              <a:t>reorganization.</a:t>
            </a:r>
            <a:endParaRPr lang="en-US" dirty="0">
              <a:solidFill>
                <a:srgbClr val="FF0000"/>
              </a:solidFill>
            </a:endParaRPr>
          </a:p>
        </p:txBody>
      </p:sp>
      <p:pic>
        <p:nvPicPr>
          <p:cNvPr id="6" name="Picture 5" descr="Employee Empowerment: What is it, Types, Tips &amp; Bene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657600"/>
            <a:ext cx="3733800" cy="3200400"/>
          </a:xfrm>
          <a:prstGeom prst="rect">
            <a:avLst/>
          </a:prstGeom>
          <a:noFill/>
          <a:ln>
            <a:noFill/>
          </a:ln>
        </p:spPr>
      </p:pic>
    </p:spTree>
    <p:extLst>
      <p:ext uri="{BB962C8B-B14F-4D97-AF65-F5344CB8AC3E}">
        <p14:creationId xmlns:p14="http://schemas.microsoft.com/office/powerpoint/2010/main" val="776678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firms have tried reengineering, whereby they restructure based more on process than on department or function</a:t>
            </a:r>
            <a:r>
              <a:rPr lang="en-US" dirty="0" smtClean="0"/>
              <a:t>.  </a:t>
            </a:r>
          </a:p>
          <a:p>
            <a:endParaRPr lang="en-US" sz="800" dirty="0"/>
          </a:p>
          <a:p>
            <a:pPr lvl="1"/>
            <a:r>
              <a:rPr lang="en-US" sz="2000" dirty="0" smtClean="0"/>
              <a:t>Reengineering requires supervisors and EEs to focus on customer needs and services rather than on functions and specialties.  </a:t>
            </a:r>
          </a:p>
          <a:p>
            <a:pPr lvl="1"/>
            <a:endParaRPr lang="en-US" sz="800" dirty="0"/>
          </a:p>
          <a:p>
            <a:pPr lvl="2"/>
            <a:r>
              <a:rPr lang="en-US" sz="1800" dirty="0" smtClean="0">
                <a:solidFill>
                  <a:srgbClr val="FF0000"/>
                </a:solidFill>
              </a:rPr>
              <a:t>(x) Little Caesars worked with a consulting company to reengineer pizza preparation processes, such as distance a worker has to walk each week while making and serving pizzas, in order to increase efficiency              and customer satisfaction.</a:t>
            </a:r>
            <a:endParaRPr lang="en-US" sz="1800" dirty="0">
              <a:solidFill>
                <a:srgbClr val="FF0000"/>
              </a:solidFill>
            </a:endParaRPr>
          </a:p>
        </p:txBody>
      </p:sp>
      <p:pic>
        <p:nvPicPr>
          <p:cNvPr id="5" name="Picture 4" descr="What is Business Process Reengineering | Consult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267200"/>
            <a:ext cx="2209800" cy="2057400"/>
          </a:xfrm>
          <a:prstGeom prst="rect">
            <a:avLst/>
          </a:prstGeom>
          <a:noFill/>
          <a:ln>
            <a:noFill/>
          </a:ln>
        </p:spPr>
      </p:pic>
    </p:spTree>
    <p:extLst>
      <p:ext uri="{BB962C8B-B14F-4D97-AF65-F5344CB8AC3E}">
        <p14:creationId xmlns:p14="http://schemas.microsoft.com/office/powerpoint/2010/main" val="354902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as an Essential Managerial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should design the structure and establish authority relationships based on sound principles and organizational concepts, such as unity of command, span of supervision, division of work, and departmentalization</a:t>
            </a:r>
            <a:r>
              <a:rPr lang="en-US" dirty="0" smtClean="0"/>
              <a:t>.  </a:t>
            </a:r>
          </a:p>
          <a:p>
            <a:endParaRPr lang="en-US" sz="800" dirty="0"/>
          </a:p>
          <a:p>
            <a:pPr lvl="1"/>
            <a:r>
              <a:rPr lang="en-US" sz="2000" dirty="0" smtClean="0"/>
              <a:t>Although organizing the overall activities of the enterprise is initially the responsibility of the CEO, it eventually becomes the responsibility of supervisors.  </a:t>
            </a:r>
          </a:p>
          <a:p>
            <a:pPr lvl="1"/>
            <a:endParaRPr lang="en-US" sz="800" dirty="0"/>
          </a:p>
          <a:p>
            <a:pPr lvl="2"/>
            <a:r>
              <a:rPr lang="en-US" sz="1800" dirty="0" smtClean="0">
                <a:solidFill>
                  <a:srgbClr val="FF0000"/>
                </a:solidFill>
              </a:rPr>
              <a:t>Therefore, supervisors must understand what it means to organize.  </a:t>
            </a:r>
            <a:endParaRPr lang="en-US" sz="1800" dirty="0">
              <a:solidFill>
                <a:srgbClr val="FF0000"/>
              </a:solidFill>
            </a:endParaRPr>
          </a:p>
        </p:txBody>
      </p:sp>
      <p:pic>
        <p:nvPicPr>
          <p:cNvPr id="6" name="Picture 5" descr="Free Stock Photo of Organize Word Means Arrange Arranged And Words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3303" y="4776301"/>
            <a:ext cx="3411583" cy="2081699"/>
          </a:xfrm>
          <a:prstGeom prst="rect">
            <a:avLst/>
          </a:prstGeom>
          <a:noFill/>
          <a:ln>
            <a:noFill/>
          </a:ln>
        </p:spPr>
      </p:pic>
    </p:spTree>
    <p:extLst>
      <p:ext uri="{BB962C8B-B14F-4D97-AF65-F5344CB8AC3E}">
        <p14:creationId xmlns:p14="http://schemas.microsoft.com/office/powerpoint/2010/main" val="3721628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200" u="sng" dirty="0" smtClean="0"/>
              <a:t>Some authorities have suggested that reengineering will require “process managers,” who will manage key processes and whose broadened responsibilities will cut across line and staff functions  and organizational levels</a:t>
            </a:r>
            <a:r>
              <a:rPr lang="en-US" dirty="0" smtClean="0"/>
              <a:t>.  </a:t>
            </a:r>
          </a:p>
          <a:p>
            <a:endParaRPr lang="en-US" sz="800" dirty="0"/>
          </a:p>
          <a:p>
            <a:pPr lvl="1"/>
            <a:r>
              <a:rPr lang="en-US" sz="2000" dirty="0" smtClean="0">
                <a:solidFill>
                  <a:srgbClr val="FF0000"/>
                </a:solidFill>
              </a:rPr>
              <a:t>When carried out, reengineering could create what has been called the horizontal corporation, in which organizational structures flatten and managerial authority relationships are minimal.</a:t>
            </a:r>
            <a:endParaRPr lang="en-US" sz="2000" dirty="0">
              <a:solidFill>
                <a:srgbClr val="FF0000"/>
              </a:solidFill>
            </a:endParaRPr>
          </a:p>
        </p:txBody>
      </p:sp>
      <p:pic>
        <p:nvPicPr>
          <p:cNvPr id="5" name="Picture 4" descr="A Deep Dive into Business Process Reengineering"/>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419600"/>
            <a:ext cx="5943600" cy="1879600"/>
          </a:xfrm>
          <a:prstGeom prst="rect">
            <a:avLst/>
          </a:prstGeom>
          <a:noFill/>
          <a:ln>
            <a:noFill/>
          </a:ln>
        </p:spPr>
      </p:pic>
    </p:spTree>
    <p:extLst>
      <p:ext uri="{BB962C8B-B14F-4D97-AF65-F5344CB8AC3E}">
        <p14:creationId xmlns:p14="http://schemas.microsoft.com/office/powerpoint/2010/main" val="12243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Making the decision to downsize an organization is not easy, and sometimes strategies are put in place that can produce increased efficiency </a:t>
            </a:r>
            <a:r>
              <a:rPr lang="en-US" sz="2000" u="sng" dirty="0" smtClean="0"/>
              <a:t>&amp;</a:t>
            </a:r>
            <a:r>
              <a:rPr lang="en-US" sz="2200" u="sng" dirty="0" smtClean="0"/>
              <a:t> effectiveness without the need to eliminate workers</a:t>
            </a:r>
            <a:r>
              <a:rPr lang="en-US" dirty="0" smtClean="0"/>
              <a:t>.  </a:t>
            </a:r>
          </a:p>
          <a:p>
            <a:endParaRPr lang="en-US" sz="800" dirty="0"/>
          </a:p>
          <a:p>
            <a:pPr lvl="1"/>
            <a:r>
              <a:rPr lang="en-US" sz="2000" dirty="0" smtClean="0"/>
              <a:t>Decision makers should resist making drastic personnel changes without first exploring other options that will keep workers engaged.  </a:t>
            </a:r>
          </a:p>
          <a:p>
            <a:pPr lvl="1"/>
            <a:endParaRPr lang="en-US" sz="800" dirty="0"/>
          </a:p>
          <a:p>
            <a:pPr lvl="2"/>
            <a:r>
              <a:rPr lang="en-US" sz="1800" dirty="0" smtClean="0">
                <a:solidFill>
                  <a:srgbClr val="FF0000"/>
                </a:solidFill>
              </a:rPr>
              <a:t>Research shows that presumed economic advantages of downsizing are not always realized, and often organizations are left with a demoralized workforce, which can breed a whole new collection of problems.</a:t>
            </a:r>
            <a:endParaRPr lang="en-US" sz="1800" dirty="0">
              <a:solidFill>
                <a:srgbClr val="FF0000"/>
              </a:solidFill>
            </a:endParaRPr>
          </a:p>
        </p:txBody>
      </p:sp>
      <p:pic>
        <p:nvPicPr>
          <p:cNvPr id="5" name="Picture 4" descr="Alternatives, Inc. • A Better Chicago"/>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72000"/>
            <a:ext cx="5518150" cy="1752599"/>
          </a:xfrm>
          <a:prstGeom prst="rect">
            <a:avLst/>
          </a:prstGeom>
          <a:noFill/>
          <a:ln>
            <a:noFill/>
          </a:ln>
        </p:spPr>
      </p:pic>
    </p:spTree>
    <p:extLst>
      <p:ext uri="{BB962C8B-B14F-4D97-AF65-F5344CB8AC3E}">
        <p14:creationId xmlns:p14="http://schemas.microsoft.com/office/powerpoint/2010/main" val="1464896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200" u="sng" dirty="0" smtClean="0"/>
              <a:t>Regardless of whether we want them, radical company restructurings will become more commonplace</a:t>
            </a:r>
            <a:r>
              <a:rPr lang="en-US" dirty="0" smtClean="0"/>
              <a:t>.  </a:t>
            </a:r>
          </a:p>
          <a:p>
            <a:endParaRPr lang="en-US" sz="800" dirty="0"/>
          </a:p>
          <a:p>
            <a:pPr lvl="1"/>
            <a:r>
              <a:rPr lang="en-US" sz="2000" dirty="0" smtClean="0">
                <a:solidFill>
                  <a:srgbClr val="FF0000"/>
                </a:solidFill>
              </a:rPr>
              <a:t>Organizational principles will always be part of supervision and any organizational change will require supervisors to understand how to apply and adapt certain organizational principles.</a:t>
            </a:r>
            <a:endParaRPr lang="en-US" sz="2000" dirty="0">
              <a:solidFill>
                <a:srgbClr val="FF0000"/>
              </a:solidFill>
            </a:endParaRPr>
          </a:p>
        </p:txBody>
      </p:sp>
      <p:pic>
        <p:nvPicPr>
          <p:cNvPr id="5" name="Picture 4"/>
          <p:cNvPicPr/>
          <p:nvPr/>
        </p:nvPicPr>
        <p:blipFill>
          <a:blip r:embed="rId2"/>
          <a:stretch>
            <a:fillRect/>
          </a:stretch>
        </p:blipFill>
        <p:spPr>
          <a:xfrm>
            <a:off x="3508683" y="3657600"/>
            <a:ext cx="5334000" cy="2590800"/>
          </a:xfrm>
          <a:prstGeom prst="rect">
            <a:avLst/>
          </a:prstGeom>
        </p:spPr>
      </p:pic>
    </p:spTree>
    <p:extLst>
      <p:ext uri="{BB962C8B-B14F-4D97-AF65-F5344CB8AC3E}">
        <p14:creationId xmlns:p14="http://schemas.microsoft.com/office/powerpoint/2010/main" val="862038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Electronic messaging or instant messaging (IM) systems are not the complete answer to effective supervision.  But they have become a form of real time direct communication</a:t>
            </a:r>
            <a:r>
              <a:rPr lang="en-US" dirty="0" smtClean="0"/>
              <a:t>.  </a:t>
            </a:r>
          </a:p>
          <a:p>
            <a:endParaRPr lang="en-US" sz="900" dirty="0"/>
          </a:p>
          <a:p>
            <a:pPr lvl="1"/>
            <a:r>
              <a:rPr lang="en-US" sz="2000" dirty="0" smtClean="0"/>
              <a:t>Corporate intranets, chat rooms, and IM are forms of synchronous communications.  The sessions are live, and each user can respond  to others in real time.  </a:t>
            </a:r>
          </a:p>
          <a:p>
            <a:pPr lvl="1"/>
            <a:endParaRPr lang="en-US" sz="900" dirty="0"/>
          </a:p>
          <a:p>
            <a:pPr lvl="2"/>
            <a:r>
              <a:rPr lang="en-US" sz="1800" dirty="0" smtClean="0">
                <a:solidFill>
                  <a:srgbClr val="FF0000"/>
                </a:solidFill>
              </a:rPr>
              <a:t>While these, along with email and the wide collection of collaboration software available, are ways to supply information people need to perform their jobs and to share ideas and opinions, face-to-face meetings can sometimes be the most effective way to achieve organizational objectives.</a:t>
            </a:r>
            <a:endParaRPr lang="en-US" sz="1800" dirty="0">
              <a:solidFill>
                <a:srgbClr val="FF0000"/>
              </a:solidFill>
            </a:endParaRPr>
          </a:p>
        </p:txBody>
      </p:sp>
      <p:pic>
        <p:nvPicPr>
          <p:cNvPr id="6" name="Picture 5" descr="Run engaging team meetings from anywhere | Pit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257800"/>
            <a:ext cx="3276600" cy="1600200"/>
          </a:xfrm>
          <a:prstGeom prst="rect">
            <a:avLst/>
          </a:prstGeom>
          <a:noFill/>
          <a:ln>
            <a:noFill/>
          </a:ln>
        </p:spPr>
      </p:pic>
    </p:spTree>
    <p:extLst>
      <p:ext uri="{BB962C8B-B14F-4D97-AF65-F5344CB8AC3E}">
        <p14:creationId xmlns:p14="http://schemas.microsoft.com/office/powerpoint/2010/main" val="2985321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work teams have experimented with meeting facilitators</a:t>
            </a:r>
            <a:r>
              <a:rPr lang="en-US" dirty="0" smtClean="0"/>
              <a:t>.  </a:t>
            </a:r>
          </a:p>
          <a:p>
            <a:endParaRPr lang="en-US" sz="800" dirty="0"/>
          </a:p>
          <a:p>
            <a:pPr lvl="1"/>
            <a:r>
              <a:rPr lang="en-US" sz="2000" dirty="0" smtClean="0"/>
              <a:t>The group leader or the supervisor does not conduct the meeting.  This role falls to the facilitator, a function that is often rotated  among team members.  </a:t>
            </a:r>
          </a:p>
          <a:p>
            <a:pPr lvl="1"/>
            <a:endParaRPr lang="en-US" sz="800" dirty="0"/>
          </a:p>
          <a:p>
            <a:pPr lvl="2"/>
            <a:r>
              <a:rPr lang="en-US" sz="1800" dirty="0" smtClean="0">
                <a:solidFill>
                  <a:srgbClr val="FF0000"/>
                </a:solidFill>
              </a:rPr>
              <a:t>This approach allows the supervisor to observe, listen, and ask probing questions of team members.  In addition, team members gain     leadership experience.  </a:t>
            </a:r>
          </a:p>
        </p:txBody>
      </p:sp>
      <p:pic>
        <p:nvPicPr>
          <p:cNvPr id="5" name="Picture 4" descr="Teammeetings: 7 Punkte für konstruktive Meetings - zweiker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267200"/>
            <a:ext cx="4780135" cy="2582091"/>
          </a:xfrm>
          <a:prstGeom prst="rect">
            <a:avLst/>
          </a:prstGeom>
          <a:noFill/>
          <a:ln>
            <a:noFill/>
          </a:ln>
        </p:spPr>
      </p:pic>
    </p:spTree>
    <p:extLst>
      <p:ext uri="{BB962C8B-B14F-4D97-AF65-F5344CB8AC3E}">
        <p14:creationId xmlns:p14="http://schemas.microsoft.com/office/powerpoint/2010/main" val="3946341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The meeting chairperson or facilitator must be skilled at keeping the meeting focused</a:t>
            </a:r>
            <a:r>
              <a:rPr lang="en-US" dirty="0" smtClean="0"/>
              <a:t>.  </a:t>
            </a:r>
          </a:p>
          <a:p>
            <a:endParaRPr lang="en-US" sz="800" dirty="0"/>
          </a:p>
          <a:p>
            <a:pPr lvl="1"/>
            <a:r>
              <a:rPr lang="en-US" dirty="0" smtClean="0"/>
              <a:t>The meeting chairperson is ultimately responsible for the meeting’s effectiveness.  </a:t>
            </a:r>
          </a:p>
          <a:p>
            <a:pPr lvl="1"/>
            <a:endParaRPr lang="en-US" sz="800" dirty="0"/>
          </a:p>
          <a:p>
            <a:pPr lvl="2"/>
            <a:r>
              <a:rPr lang="en-US" sz="1800" dirty="0" smtClean="0">
                <a:solidFill>
                  <a:srgbClr val="FF0000"/>
                </a:solidFill>
              </a:rPr>
              <a:t>Their general approach is crucial.  They set the tone for the meeting and should model expected meeting etiquette and behaviors.  </a:t>
            </a:r>
            <a:endParaRPr lang="en-US" sz="1800" dirty="0">
              <a:solidFill>
                <a:srgbClr val="FF0000"/>
              </a:solidFill>
            </a:endParaRPr>
          </a:p>
        </p:txBody>
      </p:sp>
      <p:pic>
        <p:nvPicPr>
          <p:cNvPr id="5" name="Picture 4" descr="Facilitator | Definitions &amp; Meanings"/>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7200"/>
            <a:ext cx="4343400" cy="2089150"/>
          </a:xfrm>
          <a:prstGeom prst="rect">
            <a:avLst/>
          </a:prstGeom>
          <a:noFill/>
          <a:ln>
            <a:noFill/>
          </a:ln>
        </p:spPr>
      </p:pic>
    </p:spTree>
    <p:extLst>
      <p:ext uri="{BB962C8B-B14F-4D97-AF65-F5344CB8AC3E}">
        <p14:creationId xmlns:p14="http://schemas.microsoft.com/office/powerpoint/2010/main" val="279740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Along with ensuring that attendees are tuned in to the meeting - no distractions (i.e. cell phones), the chairperson should also encourage everyone to be involved</a:t>
            </a:r>
            <a:r>
              <a:rPr lang="en-US" dirty="0" smtClean="0"/>
              <a:t>.  </a:t>
            </a:r>
          </a:p>
          <a:p>
            <a:endParaRPr lang="en-US" sz="900" dirty="0"/>
          </a:p>
          <a:p>
            <a:pPr lvl="1"/>
            <a:r>
              <a:rPr lang="en-US" sz="2000" dirty="0" smtClean="0"/>
              <a:t>Initially, everyone’s contribution should be accepted </a:t>
            </a:r>
            <a:r>
              <a:rPr lang="en-US" sz="1800" dirty="0" smtClean="0"/>
              <a:t>w/out</a:t>
            </a:r>
            <a:r>
              <a:rPr lang="en-US" sz="2000" dirty="0" smtClean="0"/>
              <a:t> judgment, and everyone should feel free to participate.  </a:t>
            </a:r>
          </a:p>
          <a:p>
            <a:pPr lvl="1"/>
            <a:endParaRPr lang="en-US" sz="800" dirty="0"/>
          </a:p>
          <a:p>
            <a:pPr lvl="2"/>
            <a:r>
              <a:rPr lang="en-US" sz="1800" dirty="0">
                <a:solidFill>
                  <a:srgbClr val="FF0000"/>
                </a:solidFill>
              </a:rPr>
              <a:t>The chairperson may have to ask controversial questions to start the discussion and participation.  This is often done by asking provocative, open-ended questions that use words like </a:t>
            </a:r>
            <a:r>
              <a:rPr lang="en-US" sz="1800" i="1" dirty="0">
                <a:solidFill>
                  <a:srgbClr val="FF0000"/>
                </a:solidFill>
              </a:rPr>
              <a:t>who, what, when, where, why</a:t>
            </a:r>
            <a:r>
              <a:rPr lang="en-US" sz="1800" dirty="0">
                <a:solidFill>
                  <a:srgbClr val="FF0000"/>
                </a:solidFill>
              </a:rPr>
              <a:t>.  Questions that can be answered with a “yes” or “no” should be avoided</a:t>
            </a:r>
            <a:r>
              <a:rPr lang="en-US" sz="1800" dirty="0" smtClean="0">
                <a:solidFill>
                  <a:srgbClr val="FF0000"/>
                </a:solidFill>
              </a:rPr>
              <a:t>.</a:t>
            </a:r>
            <a:endParaRPr lang="en-US" sz="1800" dirty="0">
              <a:solidFill>
                <a:srgbClr val="FF0000"/>
              </a:solidFill>
            </a:endParaRPr>
          </a:p>
        </p:txBody>
      </p:sp>
      <p:pic>
        <p:nvPicPr>
          <p:cNvPr id="5" name="Picture 4" descr="Get Involved - North Smethwick Development Tru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648200"/>
            <a:ext cx="4572000" cy="2362200"/>
          </a:xfrm>
          <a:prstGeom prst="rect">
            <a:avLst/>
          </a:prstGeom>
          <a:noFill/>
          <a:ln>
            <a:noFill/>
          </a:ln>
        </p:spPr>
      </p:pic>
    </p:spTree>
    <p:extLst>
      <p:ext uri="{BB962C8B-B14F-4D97-AF65-F5344CB8AC3E}">
        <p14:creationId xmlns:p14="http://schemas.microsoft.com/office/powerpoint/2010/main" val="92333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200" u="sng" dirty="0" smtClean="0"/>
              <a:t>The supervisor is responsible for giving and getting information</a:t>
            </a:r>
            <a:r>
              <a:rPr lang="en-US" sz="2200" dirty="0" smtClean="0"/>
              <a:t>.  </a:t>
            </a:r>
          </a:p>
          <a:p>
            <a:endParaRPr lang="en-US" sz="800" dirty="0"/>
          </a:p>
          <a:p>
            <a:pPr lvl="1"/>
            <a:r>
              <a:rPr lang="en-US" sz="2000" dirty="0">
                <a:solidFill>
                  <a:srgbClr val="FF0000"/>
                </a:solidFill>
              </a:rPr>
              <a:t>To get information or to open discussion on a particular topic, the supervisor might want to ask: </a:t>
            </a:r>
            <a:r>
              <a:rPr lang="en-US" sz="2000" i="1" dirty="0">
                <a:solidFill>
                  <a:srgbClr val="FF0000"/>
                </a:solidFill>
              </a:rPr>
              <a:t>who, what, when, where, why </a:t>
            </a:r>
            <a:r>
              <a:rPr lang="en-US" sz="2000" dirty="0">
                <a:solidFill>
                  <a:srgbClr val="FF0000"/>
                </a:solidFill>
              </a:rPr>
              <a:t>questions before getting to the how.  </a:t>
            </a:r>
          </a:p>
        </p:txBody>
      </p:sp>
      <p:pic>
        <p:nvPicPr>
          <p:cNvPr id="5" name="Picture 4" descr="What Are Wh- Questions in English? – Ellii B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752" y="3878386"/>
            <a:ext cx="4724400" cy="2282190"/>
          </a:xfrm>
          <a:prstGeom prst="rect">
            <a:avLst/>
          </a:prstGeom>
          <a:noFill/>
          <a:ln>
            <a:noFill/>
          </a:ln>
        </p:spPr>
      </p:pic>
    </p:spTree>
    <p:extLst>
      <p:ext uri="{BB962C8B-B14F-4D97-AF65-F5344CB8AC3E}">
        <p14:creationId xmlns:p14="http://schemas.microsoft.com/office/powerpoint/2010/main" val="3491742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200" u="sng" dirty="0" smtClean="0"/>
              <a:t>Another technique is to start at one side of the conference table and ask members to express their thoughts on problem in turn</a:t>
            </a:r>
            <a:r>
              <a:rPr lang="en-US" dirty="0" smtClean="0"/>
              <a:t>.  </a:t>
            </a:r>
          </a:p>
          <a:p>
            <a:endParaRPr lang="en-US" sz="800" dirty="0"/>
          </a:p>
          <a:p>
            <a:pPr lvl="1"/>
            <a:r>
              <a:rPr lang="en-US" sz="2000" dirty="0" smtClean="0"/>
              <a:t>While this approaches forces everyone to participate, it discourages spontaneous participation and allows the rest of the group to sit back and wait until called upon.  </a:t>
            </a:r>
          </a:p>
          <a:p>
            <a:pPr lvl="1"/>
            <a:endParaRPr lang="en-US" sz="800" dirty="0"/>
          </a:p>
          <a:p>
            <a:pPr lvl="2"/>
            <a:r>
              <a:rPr lang="en-US" sz="1800" dirty="0" smtClean="0">
                <a:solidFill>
                  <a:srgbClr val="FF0000"/>
                </a:solidFill>
              </a:rPr>
              <a:t>This approach also may cause some individuals to take a stand on an issue before they are mentally prepared to do so.</a:t>
            </a:r>
            <a:endParaRPr lang="en-US" sz="1800" dirty="0">
              <a:solidFill>
                <a:srgbClr val="FF0000"/>
              </a:solidFill>
            </a:endParaRPr>
          </a:p>
        </p:txBody>
      </p:sp>
      <p:pic>
        <p:nvPicPr>
          <p:cNvPr id="5" name="Picture 4" descr="Participate Images – Browse 62,801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216652" y="4267200"/>
            <a:ext cx="3619500" cy="1981200"/>
          </a:xfrm>
          <a:prstGeom prst="rect">
            <a:avLst/>
          </a:prstGeom>
          <a:noFill/>
          <a:ln>
            <a:noFill/>
          </a:ln>
        </p:spPr>
      </p:pic>
    </p:spTree>
    <p:extLst>
      <p:ext uri="{BB962C8B-B14F-4D97-AF65-F5344CB8AC3E}">
        <p14:creationId xmlns:p14="http://schemas.microsoft.com/office/powerpoint/2010/main" val="3964446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chairperson should appoint someone, for example, a scribe or note-taker, to record what happened during the meeting</a:t>
            </a:r>
            <a:r>
              <a:rPr lang="en-US" dirty="0" smtClean="0"/>
              <a:t>.  </a:t>
            </a:r>
          </a:p>
          <a:p>
            <a:endParaRPr lang="en-US" sz="800" dirty="0"/>
          </a:p>
          <a:p>
            <a:pPr lvl="1"/>
            <a:r>
              <a:rPr lang="en-US" sz="2000" dirty="0" smtClean="0"/>
              <a:t>Before adjourning the meeting, the chairperson may have the scribe orally summarize the key points of the meeting, describe the chosen action, and confirm that participants are in agreement on the  essence of the meeting.  </a:t>
            </a:r>
          </a:p>
          <a:p>
            <a:pPr lvl="1"/>
            <a:endParaRPr lang="en-US" sz="800" dirty="0"/>
          </a:p>
          <a:p>
            <a:pPr lvl="2"/>
            <a:r>
              <a:rPr lang="en-US" sz="1800" dirty="0" smtClean="0">
                <a:solidFill>
                  <a:srgbClr val="FF0000"/>
                </a:solidFill>
              </a:rPr>
              <a:t>This process gives all </a:t>
            </a:r>
            <a:r>
              <a:rPr lang="en-US" sz="1800" dirty="0" smtClean="0">
                <a:solidFill>
                  <a:srgbClr val="FF0000"/>
                </a:solidFill>
              </a:rPr>
              <a:t>a </a:t>
            </a:r>
            <a:r>
              <a:rPr lang="en-US" sz="1800" dirty="0" smtClean="0">
                <a:solidFill>
                  <a:srgbClr val="FF0000"/>
                </a:solidFill>
              </a:rPr>
              <a:t>chance to review and agree on what took place.</a:t>
            </a:r>
            <a:endParaRPr lang="en-US" sz="1800" dirty="0">
              <a:solidFill>
                <a:srgbClr val="FF0000"/>
              </a:solidFill>
            </a:endParaRPr>
          </a:p>
        </p:txBody>
      </p:sp>
      <p:pic>
        <p:nvPicPr>
          <p:cNvPr id="5" name="Picture 4" descr="Scribe Launches Scribe AI: A Revolutionary Way to Automate Business  Documentation"/>
          <p:cNvPicPr/>
          <p:nvPr/>
        </p:nvPicPr>
        <p:blipFill>
          <a:blip r:embed="rId2">
            <a:extLst>
              <a:ext uri="{28A0092B-C50C-407E-A947-70E740481C1C}">
                <a14:useLocalDpi xmlns:a14="http://schemas.microsoft.com/office/drawing/2010/main" val="0"/>
              </a:ext>
            </a:extLst>
          </a:blip>
          <a:srcRect/>
          <a:stretch>
            <a:fillRect/>
          </a:stretch>
        </p:blipFill>
        <p:spPr bwMode="auto">
          <a:xfrm>
            <a:off x="3243072" y="4581059"/>
            <a:ext cx="5562600" cy="1577340"/>
          </a:xfrm>
          <a:prstGeom prst="rect">
            <a:avLst/>
          </a:prstGeom>
          <a:noFill/>
          <a:ln>
            <a:noFill/>
          </a:ln>
        </p:spPr>
      </p:pic>
    </p:spTree>
    <p:extLst>
      <p:ext uri="{BB962C8B-B14F-4D97-AF65-F5344CB8AC3E}">
        <p14:creationId xmlns:p14="http://schemas.microsoft.com/office/powerpoint/2010/main" val="400247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Are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400" u="sng" dirty="0" smtClean="0"/>
              <a:t>People are the substance and essence of any organization, regardless of how the enterprise is structured</a:t>
            </a:r>
            <a:r>
              <a:rPr lang="en-US" dirty="0" smtClean="0"/>
              <a:t>.  </a:t>
            </a:r>
          </a:p>
          <a:p>
            <a:endParaRPr lang="en-US" sz="900" dirty="0"/>
          </a:p>
          <a:p>
            <a:pPr lvl="1"/>
            <a:r>
              <a:rPr lang="en-US" sz="2000" dirty="0" smtClean="0">
                <a:solidFill>
                  <a:srgbClr val="FF0000"/>
                </a:solidFill>
              </a:rPr>
              <a:t>Managers and supervisors may become preoccupied with developing and monitoring the formal structure </a:t>
            </a:r>
            <a:r>
              <a:rPr lang="en-US" sz="2000" dirty="0" smtClean="0">
                <a:solidFill>
                  <a:srgbClr val="FF0000"/>
                </a:solidFill>
              </a:rPr>
              <a:t>and</a:t>
            </a:r>
            <a:r>
              <a:rPr lang="en-US" sz="2000" dirty="0" smtClean="0">
                <a:solidFill>
                  <a:srgbClr val="FF0000"/>
                </a:solidFill>
              </a:rPr>
              <a:t> </a:t>
            </a:r>
            <a:r>
              <a:rPr lang="en-US" sz="2000" dirty="0" smtClean="0">
                <a:solidFill>
                  <a:srgbClr val="FF0000"/>
                </a:solidFill>
              </a:rPr>
              <a:t>they may neglect the far more important aspect of relationships with and among EEs,     which affect the workers and the workplace.  </a:t>
            </a:r>
          </a:p>
        </p:txBody>
      </p:sp>
      <p:pic>
        <p:nvPicPr>
          <p:cNvPr id="5" name="Picture 4" descr="Learning In Organizations: The People Who Learn - eLearning Industry"/>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4343400" cy="2357846"/>
          </a:xfrm>
          <a:prstGeom prst="rect">
            <a:avLst/>
          </a:prstGeom>
          <a:noFill/>
          <a:ln>
            <a:noFill/>
          </a:ln>
        </p:spPr>
      </p:pic>
    </p:spTree>
    <p:extLst>
      <p:ext uri="{BB962C8B-B14F-4D97-AF65-F5344CB8AC3E}">
        <p14:creationId xmlns:p14="http://schemas.microsoft.com/office/powerpoint/2010/main" val="1656824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The chairperson should see to it that every participant gets the written summary, or minutes</a:t>
            </a:r>
            <a:r>
              <a:rPr lang="en-US" dirty="0" smtClean="0"/>
              <a:t>.  </a:t>
            </a:r>
          </a:p>
          <a:p>
            <a:endParaRPr lang="en-US" sz="800" dirty="0"/>
          </a:p>
          <a:p>
            <a:pPr lvl="1"/>
            <a:r>
              <a:rPr lang="en-US" sz="2000" dirty="0" smtClean="0"/>
              <a:t>The summary should also be distributed to all other personnel who have a need to know what took place or who and what is essential in accomplishing the necessary actions.  </a:t>
            </a:r>
          </a:p>
          <a:p>
            <a:pPr lvl="1"/>
            <a:endParaRPr lang="en-US" sz="800" dirty="0"/>
          </a:p>
          <a:p>
            <a:pPr lvl="2"/>
            <a:r>
              <a:rPr lang="en-US" sz="1800" dirty="0" smtClean="0">
                <a:solidFill>
                  <a:srgbClr val="FF0000"/>
                </a:solidFill>
              </a:rPr>
              <a:t>The meeting action summary should list actions to be taken by the group, assign accountability (who is to do what by when), and become a record for follow up and feedback.</a:t>
            </a:r>
            <a:endParaRPr lang="en-US" sz="1800" dirty="0">
              <a:solidFill>
                <a:srgbClr val="FF0000"/>
              </a:solidFill>
            </a:endParaRPr>
          </a:p>
        </p:txBody>
      </p:sp>
      <p:pic>
        <p:nvPicPr>
          <p:cNvPr id="5" name="Picture 4" descr="Summary Images – Browse 76,933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72000"/>
            <a:ext cx="5410200" cy="1771650"/>
          </a:xfrm>
          <a:prstGeom prst="rect">
            <a:avLst/>
          </a:prstGeom>
          <a:noFill/>
          <a:ln>
            <a:noFill/>
          </a:ln>
        </p:spPr>
      </p:pic>
    </p:spTree>
    <p:extLst>
      <p:ext uri="{BB962C8B-B14F-4D97-AF65-F5344CB8AC3E}">
        <p14:creationId xmlns:p14="http://schemas.microsoft.com/office/powerpoint/2010/main" val="3198906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written summary also serves as a permanent record or guideline for future situations involving similar circumstances</a:t>
            </a:r>
            <a:r>
              <a:rPr lang="en-US" dirty="0" smtClean="0"/>
              <a:t>.  </a:t>
            </a:r>
          </a:p>
          <a:p>
            <a:endParaRPr lang="en-US" sz="800" dirty="0"/>
          </a:p>
          <a:p>
            <a:pPr lvl="1"/>
            <a:r>
              <a:rPr lang="en-US" sz="2000" dirty="0" smtClean="0"/>
              <a:t>If some matters are left undecided, the summary can provide a review of the alternatives that were discussed to help crystallize the thinking of participants.  </a:t>
            </a:r>
          </a:p>
          <a:p>
            <a:pPr lvl="1"/>
            <a:endParaRPr lang="en-US" sz="800" dirty="0"/>
          </a:p>
          <a:p>
            <a:pPr lvl="2"/>
            <a:r>
              <a:rPr lang="en-US" sz="1800" dirty="0" smtClean="0">
                <a:solidFill>
                  <a:srgbClr val="FF0000"/>
                </a:solidFill>
              </a:rPr>
              <a:t>For permanent standing committees, such as the organization’s safety committee, it is advisable to use the summary to announce when the group shall meet next.</a:t>
            </a:r>
            <a:endParaRPr lang="en-US" sz="1800" dirty="0">
              <a:solidFill>
                <a:srgbClr val="FF0000"/>
              </a:solidFill>
            </a:endParaRPr>
          </a:p>
        </p:txBody>
      </p:sp>
      <p:pic>
        <p:nvPicPr>
          <p:cNvPr id="5" name="Picture 4" descr="6,534 Book Summary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48200"/>
            <a:ext cx="5562600" cy="1615440"/>
          </a:xfrm>
          <a:prstGeom prst="rect">
            <a:avLst/>
          </a:prstGeom>
          <a:noFill/>
          <a:ln>
            <a:noFill/>
          </a:ln>
        </p:spPr>
      </p:pic>
    </p:spTree>
    <p:extLst>
      <p:ext uri="{BB962C8B-B14F-4D97-AF65-F5344CB8AC3E}">
        <p14:creationId xmlns:p14="http://schemas.microsoft.com/office/powerpoint/2010/main" val="2952325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Remember: None of us is as smart as all of </a:t>
            </a:r>
            <a:r>
              <a:rPr lang="en-US" sz="2400" u="sng" dirty="0" smtClean="0"/>
              <a:t>us</a:t>
            </a:r>
            <a:r>
              <a:rPr lang="en-US" dirty="0"/>
              <a:t>.</a:t>
            </a:r>
            <a:endParaRPr lang="en-US" dirty="0" smtClean="0"/>
          </a:p>
          <a:p>
            <a:endParaRPr lang="en-US" sz="800" dirty="0"/>
          </a:p>
          <a:p>
            <a:pPr lvl="1"/>
            <a:r>
              <a:rPr lang="en-US" sz="2000" dirty="0" smtClean="0"/>
              <a:t>A group of individuals exchanging information, opinions, and experiences will usually develop a better solution to a problem than could any one person who thinks through a problem alone.  </a:t>
            </a:r>
          </a:p>
          <a:p>
            <a:pPr lvl="1"/>
            <a:endParaRPr lang="en-US" sz="800" dirty="0" smtClean="0"/>
          </a:p>
          <a:p>
            <a:pPr lvl="2"/>
            <a:r>
              <a:rPr lang="en-US" sz="1800" dirty="0">
                <a:solidFill>
                  <a:srgbClr val="FF0000"/>
                </a:solidFill>
              </a:rPr>
              <a:t>The meeting management tips and suggestions offered here should become a part of every supervisor’s toolbox</a:t>
            </a:r>
            <a:r>
              <a:rPr lang="en-US" sz="1800" dirty="0" smtClean="0">
                <a:solidFill>
                  <a:srgbClr val="FF0000"/>
                </a:solidFill>
              </a:rPr>
              <a:t>.</a:t>
            </a:r>
            <a:endParaRPr lang="en-US" sz="1800" dirty="0">
              <a:solidFill>
                <a:srgbClr val="FF0000"/>
              </a:solidFill>
            </a:endParaRPr>
          </a:p>
        </p:txBody>
      </p:sp>
      <p:pic>
        <p:nvPicPr>
          <p:cNvPr id="5" name="Picture 4" descr="All of Us Research"/>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86200"/>
            <a:ext cx="3037114" cy="2971800"/>
          </a:xfrm>
          <a:prstGeom prst="rect">
            <a:avLst/>
          </a:prstGeom>
          <a:noFill/>
          <a:ln>
            <a:noFill/>
          </a:ln>
        </p:spPr>
      </p:pic>
    </p:spTree>
    <p:extLst>
      <p:ext uri="{BB962C8B-B14F-4D97-AF65-F5344CB8AC3E}">
        <p14:creationId xmlns:p14="http://schemas.microsoft.com/office/powerpoint/2010/main" val="289141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a:xfrm>
            <a:off x="301752" y="1527048"/>
            <a:ext cx="8503920" cy="4873752"/>
          </a:xfrm>
        </p:spPr>
        <p:txBody>
          <a:bodyPr>
            <a:normAutofit/>
          </a:bodyPr>
          <a:lstStyle/>
          <a:p>
            <a:r>
              <a:rPr lang="en-US" sz="2300" u="sng" dirty="0" smtClean="0"/>
              <a:t>Guidelines for Planning and Leading a Meeting</a:t>
            </a:r>
          </a:p>
          <a:p>
            <a:endParaRPr lang="en-US" sz="1000" dirty="0" smtClean="0"/>
          </a:p>
          <a:p>
            <a:pPr lvl="1"/>
            <a:r>
              <a:rPr lang="en-US" sz="1800" dirty="0" smtClean="0">
                <a:solidFill>
                  <a:srgbClr val="FF0000"/>
                </a:solidFill>
              </a:rPr>
              <a:t>Select participants who will bring knowledge and expertise to the meeting.</a:t>
            </a:r>
          </a:p>
          <a:p>
            <a:pPr lvl="1"/>
            <a:r>
              <a:rPr lang="en-US" sz="1800" dirty="0" smtClean="0">
                <a:solidFill>
                  <a:srgbClr val="FF0000"/>
                </a:solidFill>
              </a:rPr>
              <a:t>Notify participants well in advance of the meeting.</a:t>
            </a:r>
          </a:p>
          <a:p>
            <a:pPr lvl="1"/>
            <a:r>
              <a:rPr lang="en-US" sz="1800" dirty="0" smtClean="0">
                <a:solidFill>
                  <a:srgbClr val="FF0000"/>
                </a:solidFill>
              </a:rPr>
              <a:t>Have a plan and an agenda.</a:t>
            </a:r>
          </a:p>
          <a:p>
            <a:pPr lvl="1"/>
            <a:r>
              <a:rPr lang="en-US" sz="1800" dirty="0" smtClean="0">
                <a:solidFill>
                  <a:srgbClr val="FF0000"/>
                </a:solidFill>
              </a:rPr>
              <a:t>Begin the meeting on time.</a:t>
            </a:r>
          </a:p>
          <a:p>
            <a:pPr lvl="1"/>
            <a:r>
              <a:rPr lang="en-US" sz="1800" dirty="0" smtClean="0">
                <a:solidFill>
                  <a:srgbClr val="FF0000"/>
                </a:solidFill>
              </a:rPr>
              <a:t>Present problems and issues to be discussed and the meeting’s objectives.</a:t>
            </a:r>
          </a:p>
          <a:p>
            <a:pPr lvl="1"/>
            <a:r>
              <a:rPr lang="en-US" sz="1800" dirty="0" smtClean="0">
                <a:solidFill>
                  <a:srgbClr val="FF0000"/>
                </a:solidFill>
              </a:rPr>
              <a:t>Encourage all group members to participate fully in the discussion.</a:t>
            </a:r>
          </a:p>
          <a:p>
            <a:pPr lvl="1"/>
            <a:r>
              <a:rPr lang="en-US" sz="1800" dirty="0" smtClean="0">
                <a:solidFill>
                  <a:srgbClr val="FF0000"/>
                </a:solidFill>
              </a:rPr>
              <a:t>Allow time for participants to offer information and discuss alternatives.</a:t>
            </a:r>
          </a:p>
          <a:p>
            <a:pPr lvl="1"/>
            <a:r>
              <a:rPr lang="en-US" sz="1800" dirty="0" smtClean="0">
                <a:solidFill>
                  <a:srgbClr val="FF0000"/>
                </a:solidFill>
              </a:rPr>
              <a:t>Strive to find consensus and areas of agreement before voting on proposal.</a:t>
            </a:r>
          </a:p>
          <a:p>
            <a:pPr lvl="1"/>
            <a:r>
              <a:rPr lang="en-US" sz="1800" dirty="0" smtClean="0">
                <a:solidFill>
                  <a:srgbClr val="FF0000"/>
                </a:solidFill>
              </a:rPr>
              <a:t>Try to stay on subject and adjourn on time - make adjustments</a:t>
            </a:r>
            <a:r>
              <a:rPr lang="en-US" sz="1800" dirty="0">
                <a:solidFill>
                  <a:srgbClr val="FF0000"/>
                </a:solidFill>
              </a:rPr>
              <a:t> </a:t>
            </a:r>
            <a:r>
              <a:rPr lang="en-US" sz="1800" dirty="0" smtClean="0">
                <a:solidFill>
                  <a:srgbClr val="FF0000"/>
                </a:solidFill>
              </a:rPr>
              <a:t>as necessary.</a:t>
            </a:r>
          </a:p>
          <a:p>
            <a:pPr lvl="1"/>
            <a:r>
              <a:rPr lang="en-US" sz="1800" dirty="0" smtClean="0">
                <a:solidFill>
                  <a:srgbClr val="FF0000"/>
                </a:solidFill>
              </a:rPr>
              <a:t>Distribute a summary of the meeting (minutes) and actions to be taken.</a:t>
            </a:r>
          </a:p>
          <a:p>
            <a:pPr lvl="1"/>
            <a:endParaRPr lang="en-US" dirty="0"/>
          </a:p>
        </p:txBody>
      </p:sp>
      <p:pic>
        <p:nvPicPr>
          <p:cNvPr id="5" name="Picture 4" descr="Tip -"/>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5273"/>
            <a:ext cx="2025614" cy="1803527"/>
          </a:xfrm>
          <a:prstGeom prst="rect">
            <a:avLst/>
          </a:prstGeom>
          <a:noFill/>
          <a:ln>
            <a:noFill/>
          </a:ln>
        </p:spPr>
      </p:pic>
    </p:spTree>
    <p:extLst>
      <p:ext uri="{BB962C8B-B14F-4D97-AF65-F5344CB8AC3E}">
        <p14:creationId xmlns:p14="http://schemas.microsoft.com/office/powerpoint/2010/main" val="6944947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300" u="sng" dirty="0" smtClean="0"/>
              <a:t>Suggested Meeting Ground Rules</a:t>
            </a:r>
          </a:p>
          <a:p>
            <a:endParaRPr lang="en-US" sz="800" dirty="0" smtClean="0"/>
          </a:p>
          <a:p>
            <a:pPr lvl="1"/>
            <a:r>
              <a:rPr lang="en-US" sz="1800" dirty="0" smtClean="0">
                <a:solidFill>
                  <a:srgbClr val="FF0000"/>
                </a:solidFill>
              </a:rPr>
              <a:t>Everyone will be candid and specific.</a:t>
            </a:r>
          </a:p>
          <a:p>
            <a:pPr lvl="1"/>
            <a:r>
              <a:rPr lang="en-US" sz="1800" dirty="0" smtClean="0">
                <a:solidFill>
                  <a:srgbClr val="FF0000"/>
                </a:solidFill>
              </a:rPr>
              <a:t>Everyone will have a say.</a:t>
            </a:r>
          </a:p>
          <a:p>
            <a:pPr lvl="1"/>
            <a:r>
              <a:rPr lang="en-US" sz="1800" dirty="0" smtClean="0">
                <a:solidFill>
                  <a:srgbClr val="FF0000"/>
                </a:solidFill>
              </a:rPr>
              <a:t>Everyone will stop what they are doing and listen carefully to other team members’ comments.</a:t>
            </a:r>
          </a:p>
          <a:p>
            <a:pPr lvl="1"/>
            <a:r>
              <a:rPr lang="en-US" sz="1800" dirty="0" smtClean="0">
                <a:solidFill>
                  <a:srgbClr val="FF0000"/>
                </a:solidFill>
              </a:rPr>
              <a:t>Everyone will avoid electronic distractions.</a:t>
            </a:r>
          </a:p>
          <a:p>
            <a:pPr lvl="1"/>
            <a:r>
              <a:rPr lang="en-US" sz="1800" dirty="0" smtClean="0">
                <a:solidFill>
                  <a:srgbClr val="FF0000"/>
                </a:solidFill>
              </a:rPr>
              <a:t>All team members must support their opinions with facts.</a:t>
            </a:r>
          </a:p>
          <a:p>
            <a:pPr lvl="1"/>
            <a:r>
              <a:rPr lang="en-US" sz="1800" dirty="0" smtClean="0">
                <a:solidFill>
                  <a:srgbClr val="FF0000"/>
                </a:solidFill>
              </a:rPr>
              <a:t>No one will be allowed to interrupt another; we hear each other out.</a:t>
            </a:r>
          </a:p>
          <a:p>
            <a:pPr lvl="1"/>
            <a:r>
              <a:rPr lang="en-US" sz="1800" dirty="0" smtClean="0">
                <a:solidFill>
                  <a:srgbClr val="FF0000"/>
                </a:solidFill>
              </a:rPr>
              <a:t>We are a TEAM – Together Everyone Achieves More.</a:t>
            </a:r>
          </a:p>
          <a:p>
            <a:pPr lvl="1"/>
            <a:endParaRPr lang="en-US" dirty="0"/>
          </a:p>
        </p:txBody>
      </p:sp>
      <p:pic>
        <p:nvPicPr>
          <p:cNvPr id="6" name="Picture 5" descr="Tip -"/>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5273"/>
            <a:ext cx="2025614" cy="1803527"/>
          </a:xfrm>
          <a:prstGeom prst="rect">
            <a:avLst/>
          </a:prstGeom>
          <a:noFill/>
          <a:ln>
            <a:noFill/>
          </a:ln>
        </p:spPr>
      </p:pic>
    </p:spTree>
    <p:extLst>
      <p:ext uri="{BB962C8B-B14F-4D97-AF65-F5344CB8AC3E}">
        <p14:creationId xmlns:p14="http://schemas.microsoft.com/office/powerpoint/2010/main" val="7026461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20000"/>
          </a:bodyPr>
          <a:lstStyle/>
          <a:p>
            <a:r>
              <a:rPr lang="en-US" u="sng" dirty="0" smtClean="0"/>
              <a:t>Questions to consider when planning a meeting</a:t>
            </a:r>
          </a:p>
          <a:p>
            <a:endParaRPr lang="en-US" sz="900" dirty="0" smtClean="0"/>
          </a:p>
          <a:p>
            <a:pPr lvl="1"/>
            <a:r>
              <a:rPr lang="en-US" sz="2100" dirty="0" smtClean="0">
                <a:solidFill>
                  <a:srgbClr val="FF0000"/>
                </a:solidFill>
              </a:rPr>
              <a:t>What is the purpose (goal) of the meeting?</a:t>
            </a:r>
          </a:p>
          <a:p>
            <a:pPr lvl="1"/>
            <a:r>
              <a:rPr lang="en-US" sz="2100" dirty="0" smtClean="0">
                <a:solidFill>
                  <a:srgbClr val="FF0000"/>
                </a:solidFill>
              </a:rPr>
              <a:t>What are the opportunities, threats, conflicts, problems, concerns, issues, or topics that should be considered?</a:t>
            </a:r>
          </a:p>
          <a:p>
            <a:pPr lvl="1"/>
            <a:r>
              <a:rPr lang="en-US" sz="2100" dirty="0" smtClean="0">
                <a:solidFill>
                  <a:srgbClr val="FF0000"/>
                </a:solidFill>
              </a:rPr>
              <a:t>What information must be disseminated before the meeting?</a:t>
            </a:r>
          </a:p>
          <a:p>
            <a:pPr lvl="1"/>
            <a:r>
              <a:rPr lang="en-US" sz="2100" dirty="0" smtClean="0">
                <a:solidFill>
                  <a:srgbClr val="FF0000"/>
                </a:solidFill>
              </a:rPr>
              <a:t>What information must be gathered before the meeting?</a:t>
            </a:r>
          </a:p>
          <a:p>
            <a:pPr lvl="1"/>
            <a:r>
              <a:rPr lang="en-US" sz="2100" dirty="0" smtClean="0">
                <a:solidFill>
                  <a:srgbClr val="FF0000"/>
                </a:solidFill>
              </a:rPr>
              <a:t>What preparation is needed on the part of the participants?</a:t>
            </a:r>
          </a:p>
          <a:p>
            <a:pPr lvl="1"/>
            <a:r>
              <a:rPr lang="en-US" sz="2100" dirty="0" smtClean="0">
                <a:solidFill>
                  <a:srgbClr val="FF0000"/>
                </a:solidFill>
              </a:rPr>
              <a:t>What work must be completed before the meeting?</a:t>
            </a:r>
          </a:p>
          <a:p>
            <a:pPr lvl="1"/>
            <a:r>
              <a:rPr lang="en-US" sz="2100" dirty="0" smtClean="0">
                <a:solidFill>
                  <a:srgbClr val="FF0000"/>
                </a:solidFill>
              </a:rPr>
              <a:t>What additional resources will be needed to accomplish the purpose?</a:t>
            </a:r>
          </a:p>
          <a:p>
            <a:pPr lvl="1"/>
            <a:r>
              <a:rPr lang="en-US" sz="2100" dirty="0" smtClean="0">
                <a:solidFill>
                  <a:srgbClr val="FF0000"/>
                </a:solidFill>
              </a:rPr>
              <a:t>What are the ground rules for conducting the meeting?</a:t>
            </a:r>
          </a:p>
          <a:p>
            <a:pPr lvl="1"/>
            <a:r>
              <a:rPr lang="en-US" sz="2100" dirty="0" smtClean="0">
                <a:solidFill>
                  <a:srgbClr val="FF0000"/>
                </a:solidFill>
              </a:rPr>
              <a:t>Who is involved with the concerns, issues, or topics?</a:t>
            </a:r>
          </a:p>
          <a:p>
            <a:pPr lvl="1"/>
            <a:r>
              <a:rPr lang="en-US" sz="2100" dirty="0" smtClean="0">
                <a:solidFill>
                  <a:srgbClr val="FF0000"/>
                </a:solidFill>
              </a:rPr>
              <a:t>Who must do advance work or make decisions regarding the agenda?</a:t>
            </a:r>
          </a:p>
          <a:p>
            <a:pPr lvl="1"/>
            <a:r>
              <a:rPr lang="en-US" sz="2100" dirty="0" smtClean="0">
                <a:solidFill>
                  <a:srgbClr val="FF0000"/>
                </a:solidFill>
              </a:rPr>
              <a:t>Who should be invited because they can provide information needed for problem solving or discussing the issue?</a:t>
            </a:r>
          </a:p>
          <a:p>
            <a:pPr lvl="1"/>
            <a:r>
              <a:rPr lang="en-US" sz="2100" dirty="0" smtClean="0">
                <a:solidFill>
                  <a:srgbClr val="FF0000"/>
                </a:solidFill>
              </a:rPr>
              <a:t>Who will develop and distribute the agenda?</a:t>
            </a:r>
          </a:p>
        </p:txBody>
      </p:sp>
      <p:pic>
        <p:nvPicPr>
          <p:cNvPr id="6" name="Picture 5" descr="Tip -"/>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5273"/>
            <a:ext cx="2025614" cy="1803527"/>
          </a:xfrm>
          <a:prstGeom prst="rect">
            <a:avLst/>
          </a:prstGeom>
          <a:noFill/>
          <a:ln>
            <a:noFill/>
          </a:ln>
        </p:spPr>
      </p:pic>
    </p:spTree>
    <p:extLst>
      <p:ext uri="{BB962C8B-B14F-4D97-AF65-F5344CB8AC3E}">
        <p14:creationId xmlns:p14="http://schemas.microsoft.com/office/powerpoint/2010/main" val="3841182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a:xfrm>
            <a:off x="301752" y="1527048"/>
            <a:ext cx="8503920" cy="4721352"/>
          </a:xfrm>
        </p:spPr>
        <p:txBody>
          <a:bodyPr>
            <a:normAutofit/>
          </a:bodyPr>
          <a:lstStyle/>
          <a:p>
            <a:r>
              <a:rPr lang="en-US" sz="2300" u="sng" dirty="0" smtClean="0"/>
              <a:t>Questions to consider when planning a meeting</a:t>
            </a:r>
          </a:p>
          <a:p>
            <a:endParaRPr lang="en-US" sz="800" dirty="0" smtClean="0"/>
          </a:p>
          <a:p>
            <a:pPr lvl="1"/>
            <a:r>
              <a:rPr lang="en-US" sz="1800" dirty="0" smtClean="0">
                <a:solidFill>
                  <a:srgbClr val="FF0000"/>
                </a:solidFill>
              </a:rPr>
              <a:t>Who must attend?</a:t>
            </a:r>
          </a:p>
          <a:p>
            <a:pPr lvl="1"/>
            <a:r>
              <a:rPr lang="en-US" sz="1800" dirty="0" smtClean="0">
                <a:solidFill>
                  <a:srgbClr val="FF0000"/>
                </a:solidFill>
              </a:rPr>
              <a:t>Who will facilitate the meeting?</a:t>
            </a:r>
          </a:p>
          <a:p>
            <a:pPr lvl="1"/>
            <a:r>
              <a:rPr lang="en-US" sz="1800" dirty="0" smtClean="0">
                <a:solidFill>
                  <a:srgbClr val="FF0000"/>
                </a:solidFill>
              </a:rPr>
              <a:t>Who will be assigned as the note-taker?</a:t>
            </a:r>
          </a:p>
          <a:p>
            <a:pPr lvl="1"/>
            <a:r>
              <a:rPr lang="en-US" sz="1800" dirty="0" smtClean="0">
                <a:solidFill>
                  <a:srgbClr val="FF0000"/>
                </a:solidFill>
              </a:rPr>
              <a:t>How much time do we need to allot to each topic?</a:t>
            </a:r>
          </a:p>
          <a:p>
            <a:pPr lvl="1"/>
            <a:r>
              <a:rPr lang="en-US" sz="1800" dirty="0" smtClean="0">
                <a:solidFill>
                  <a:srgbClr val="FF0000"/>
                </a:solidFill>
              </a:rPr>
              <a:t>How should the meeting room be arranged?</a:t>
            </a:r>
          </a:p>
          <a:p>
            <a:pPr lvl="1"/>
            <a:r>
              <a:rPr lang="en-US" sz="1800" dirty="0" smtClean="0">
                <a:solidFill>
                  <a:srgbClr val="FF0000"/>
                </a:solidFill>
              </a:rPr>
              <a:t>How do we strive to find consensus and areas of agreement?</a:t>
            </a:r>
          </a:p>
          <a:p>
            <a:pPr lvl="1"/>
            <a:r>
              <a:rPr lang="en-US" sz="1800" dirty="0" smtClean="0">
                <a:solidFill>
                  <a:srgbClr val="FF0000"/>
                </a:solidFill>
              </a:rPr>
              <a:t>How do we stay focused on the subject(s)?</a:t>
            </a:r>
          </a:p>
          <a:p>
            <a:pPr lvl="1"/>
            <a:r>
              <a:rPr lang="en-US" sz="1800" dirty="0" smtClean="0">
                <a:solidFill>
                  <a:srgbClr val="FF0000"/>
                </a:solidFill>
              </a:rPr>
              <a:t>When and where should the meeting be scheduled?</a:t>
            </a:r>
          </a:p>
          <a:p>
            <a:pPr lvl="1"/>
            <a:r>
              <a:rPr lang="en-US" sz="1800" dirty="0" smtClean="0">
                <a:solidFill>
                  <a:srgbClr val="FF0000"/>
                </a:solidFill>
              </a:rPr>
              <a:t>When should the meeting end?</a:t>
            </a:r>
          </a:p>
          <a:p>
            <a:pPr lvl="1"/>
            <a:r>
              <a:rPr lang="en-US" sz="1800" dirty="0" smtClean="0">
                <a:solidFill>
                  <a:srgbClr val="FF0000"/>
                </a:solidFill>
              </a:rPr>
              <a:t>When and how should the meeting be evaluated?</a:t>
            </a:r>
          </a:p>
          <a:p>
            <a:pPr lvl="1"/>
            <a:r>
              <a:rPr lang="en-US" sz="1800" dirty="0" smtClean="0">
                <a:solidFill>
                  <a:srgbClr val="FF0000"/>
                </a:solidFill>
              </a:rPr>
              <a:t>When and what follow-up is needed to the meeting (i.e. distribute summary of the meeting and actions to be taken).</a:t>
            </a:r>
            <a:endParaRPr lang="en-US" sz="1800" dirty="0">
              <a:solidFill>
                <a:srgbClr val="FF0000"/>
              </a:solidFill>
            </a:endParaRPr>
          </a:p>
        </p:txBody>
      </p:sp>
      <p:pic>
        <p:nvPicPr>
          <p:cNvPr id="6" name="Picture 5" descr="Tip -"/>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5273"/>
            <a:ext cx="2025614" cy="1803527"/>
          </a:xfrm>
          <a:prstGeom prst="rect">
            <a:avLst/>
          </a:prstGeom>
          <a:noFill/>
          <a:ln>
            <a:noFill/>
          </a:ln>
        </p:spPr>
      </p:pic>
    </p:spTree>
    <p:extLst>
      <p:ext uri="{BB962C8B-B14F-4D97-AF65-F5344CB8AC3E}">
        <p14:creationId xmlns:p14="http://schemas.microsoft.com/office/powerpoint/2010/main" val="3417932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to Use Time More Effectively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Stephen Covey’s, “The 7 Habits of Highly Effective People,” the first 3 help guide decisions about how to best use our time</a:t>
            </a:r>
            <a:r>
              <a:rPr lang="en-US" sz="2200" dirty="0" smtClean="0"/>
              <a:t>.  </a:t>
            </a:r>
          </a:p>
          <a:p>
            <a:endParaRPr lang="en-US" sz="900" dirty="0"/>
          </a:p>
          <a:p>
            <a:pPr lvl="1"/>
            <a:r>
              <a:rPr lang="en-US" sz="2000" u="sng" dirty="0" smtClean="0"/>
              <a:t>Be Proactive </a:t>
            </a:r>
            <a:r>
              <a:rPr lang="en-US" sz="2000" dirty="0" smtClean="0"/>
              <a:t>- </a:t>
            </a:r>
            <a:r>
              <a:rPr lang="en-US" sz="2000" u="sng" dirty="0" smtClean="0"/>
              <a:t>Begin </a:t>
            </a:r>
            <a:r>
              <a:rPr lang="en-US" sz="2000" u="sng" dirty="0" smtClean="0"/>
              <a:t>with the End in </a:t>
            </a:r>
            <a:r>
              <a:rPr lang="en-US" sz="2000" u="sng" dirty="0" smtClean="0"/>
              <a:t>Mind </a:t>
            </a:r>
            <a:r>
              <a:rPr lang="en-US" sz="2000" dirty="0" smtClean="0"/>
              <a:t>- </a:t>
            </a:r>
            <a:r>
              <a:rPr lang="en-US" sz="2000" u="sng" dirty="0" smtClean="0"/>
              <a:t>Put </a:t>
            </a:r>
            <a:r>
              <a:rPr lang="en-US" sz="2000" u="sng" dirty="0" smtClean="0"/>
              <a:t>First Things </a:t>
            </a:r>
            <a:r>
              <a:rPr lang="en-US" sz="2000" u="sng" dirty="0" smtClean="0"/>
              <a:t>First </a:t>
            </a:r>
          </a:p>
          <a:p>
            <a:pPr lvl="1"/>
            <a:r>
              <a:rPr lang="en-US" sz="2000" dirty="0" smtClean="0"/>
              <a:t>He </a:t>
            </a:r>
            <a:r>
              <a:rPr lang="en-US" sz="2000" dirty="0" smtClean="0"/>
              <a:t>suggests </a:t>
            </a:r>
            <a:r>
              <a:rPr lang="en-US" sz="2000" dirty="0" smtClean="0"/>
              <a:t>that in order to effectively use the </a:t>
            </a:r>
            <a:r>
              <a:rPr lang="en-US" sz="2000" dirty="0" smtClean="0"/>
              <a:t>time we are allotted, </a:t>
            </a:r>
            <a:r>
              <a:rPr lang="en-US" sz="2000" dirty="0" smtClean="0"/>
              <a:t> </a:t>
            </a:r>
            <a:r>
              <a:rPr lang="en-US" sz="2000" dirty="0" smtClean="0"/>
              <a:t>we need to take charge of our time, know where we are going, and prioritize the things we need to do.  </a:t>
            </a:r>
            <a:endParaRPr lang="en-US" sz="2000" dirty="0" smtClean="0"/>
          </a:p>
          <a:p>
            <a:pPr lvl="1"/>
            <a:endParaRPr lang="en-US" sz="900" dirty="0"/>
          </a:p>
          <a:p>
            <a:pPr lvl="2"/>
            <a:r>
              <a:rPr lang="en-US" sz="1800" dirty="0" smtClean="0">
                <a:solidFill>
                  <a:srgbClr val="FF0000"/>
                </a:solidFill>
              </a:rPr>
              <a:t>We need to be deliberate and focused in planning, organizing, and managing our activities in order to use our time effectively.</a:t>
            </a:r>
            <a:endParaRPr lang="en-US" sz="1800" dirty="0">
              <a:solidFill>
                <a:srgbClr val="FF0000"/>
              </a:solidFill>
            </a:endParaRPr>
          </a:p>
        </p:txBody>
      </p:sp>
      <p:pic>
        <p:nvPicPr>
          <p:cNvPr id="6" name="Picture 5" descr="How to Use Your Time Wisely: Productivity for Adults with ADH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648200"/>
            <a:ext cx="3692434" cy="2209800"/>
          </a:xfrm>
          <a:prstGeom prst="rect">
            <a:avLst/>
          </a:prstGeom>
          <a:noFill/>
          <a:ln>
            <a:noFill/>
          </a:ln>
        </p:spPr>
      </p:pic>
    </p:spTree>
    <p:extLst>
      <p:ext uri="{BB962C8B-B14F-4D97-AF65-F5344CB8AC3E}">
        <p14:creationId xmlns:p14="http://schemas.microsoft.com/office/powerpoint/2010/main" val="1308174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Time More Effectively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By </a:t>
            </a:r>
            <a:r>
              <a:rPr lang="en-US" sz="2400" u="sng" dirty="0" smtClean="0"/>
              <a:t>developing a vision about what the end result should be, developing plans, organizing, and prioritizing </a:t>
            </a:r>
            <a:r>
              <a:rPr lang="en-US" sz="2400" u="sng" dirty="0" smtClean="0"/>
              <a:t>activities supervisors will be </a:t>
            </a:r>
            <a:r>
              <a:rPr lang="en-US" sz="2400" u="sng" dirty="0" smtClean="0"/>
              <a:t>able to use their time effectively</a:t>
            </a:r>
            <a:r>
              <a:rPr lang="en-US" dirty="0" smtClean="0"/>
              <a:t>.</a:t>
            </a:r>
            <a:endParaRPr lang="en-US" dirty="0"/>
          </a:p>
        </p:txBody>
      </p:sp>
      <p:pic>
        <p:nvPicPr>
          <p:cNvPr id="5" name="Picture 4" descr="Making the Best Use of Our Time – Cruciform Church of Christ"/>
          <p:cNvPicPr/>
          <p:nvPr/>
        </p:nvPicPr>
        <p:blipFill>
          <a:blip r:embed="rId2">
            <a:extLst>
              <a:ext uri="{28A0092B-C50C-407E-A947-70E740481C1C}">
                <a14:useLocalDpi xmlns:a14="http://schemas.microsoft.com/office/drawing/2010/main" val="0"/>
              </a:ext>
            </a:extLst>
          </a:blip>
          <a:srcRect/>
          <a:stretch>
            <a:fillRect/>
          </a:stretch>
        </p:blipFill>
        <p:spPr bwMode="auto">
          <a:xfrm>
            <a:off x="2342388" y="2971800"/>
            <a:ext cx="4495800" cy="3352800"/>
          </a:xfrm>
          <a:prstGeom prst="rect">
            <a:avLst/>
          </a:prstGeom>
          <a:noFill/>
          <a:ln>
            <a:noFill/>
          </a:ln>
        </p:spPr>
      </p:pic>
    </p:spTree>
    <p:extLst>
      <p:ext uri="{BB962C8B-B14F-4D97-AF65-F5344CB8AC3E}">
        <p14:creationId xmlns:p14="http://schemas.microsoft.com/office/powerpoint/2010/main" val="2325379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Are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Workplace relationships can significantly impact employee engagement. </a:t>
            </a:r>
          </a:p>
          <a:p>
            <a:endParaRPr lang="en-US" sz="800" u="sng" dirty="0"/>
          </a:p>
          <a:p>
            <a:pPr lvl="1"/>
            <a:r>
              <a:rPr lang="en-US" sz="2000" dirty="0" smtClean="0">
                <a:solidFill>
                  <a:srgbClr val="FF0000"/>
                </a:solidFill>
              </a:rPr>
              <a:t>Employee Engagement is influenced by their level of belief in the company’s goals, their perceived emotional connection with their employer, the number of obstacles to success they find in their day-to-day work, the availability of resources, </a:t>
            </a:r>
            <a:r>
              <a:rPr lang="en-US" sz="2000" dirty="0" smtClean="0">
                <a:solidFill>
                  <a:srgbClr val="FF0000"/>
                </a:solidFill>
              </a:rPr>
              <a:t>ability </a:t>
            </a:r>
            <a:r>
              <a:rPr lang="en-US" sz="2000" dirty="0" smtClean="0">
                <a:solidFill>
                  <a:srgbClr val="FF0000"/>
                </a:solidFill>
              </a:rPr>
              <a:t>to maintain energy, whether the workplace has a supportive social environment, and whether they have feelings of accomplishment.</a:t>
            </a:r>
            <a:endParaRPr lang="en-US" sz="2000" dirty="0">
              <a:solidFill>
                <a:srgbClr val="FF0000"/>
              </a:solidFill>
            </a:endParaRPr>
          </a:p>
        </p:txBody>
      </p:sp>
      <p:pic>
        <p:nvPicPr>
          <p:cNvPr id="5" name="Picture 4" descr="Improving Employee Engagement: Focus in These 4 Areas | CC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495800" cy="2368731"/>
          </a:xfrm>
          <a:prstGeom prst="rect">
            <a:avLst/>
          </a:prstGeom>
          <a:noFill/>
          <a:ln>
            <a:noFill/>
          </a:ln>
        </p:spPr>
      </p:pic>
    </p:spTree>
    <p:extLst>
      <p:ext uri="{BB962C8B-B14F-4D97-AF65-F5344CB8AC3E}">
        <p14:creationId xmlns:p14="http://schemas.microsoft.com/office/powerpoint/2010/main" val="263402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Are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Ultimately, most EEs would much rather be part of a team they’re committed to, not just a member of an organization</a:t>
            </a:r>
            <a:r>
              <a:rPr lang="en-US" dirty="0" smtClean="0"/>
              <a:t>.  </a:t>
            </a:r>
          </a:p>
          <a:p>
            <a:endParaRPr lang="en-US" sz="800" dirty="0"/>
          </a:p>
          <a:p>
            <a:pPr lvl="1"/>
            <a:r>
              <a:rPr lang="en-US" sz="2000" dirty="0" smtClean="0"/>
              <a:t>Developing and maintaining a consistent management approach that engenders “esprit de corps” is a key link in the productivity process.  </a:t>
            </a:r>
          </a:p>
          <a:p>
            <a:pPr lvl="1"/>
            <a:endParaRPr lang="en-US" sz="800" dirty="0"/>
          </a:p>
          <a:p>
            <a:pPr lvl="2"/>
            <a:r>
              <a:rPr lang="en-US" sz="1800" dirty="0" smtClean="0">
                <a:solidFill>
                  <a:srgbClr val="FF0000"/>
                </a:solidFill>
              </a:rPr>
              <a:t>Such management – balancing appropriate levels of results-orientation with an understanding of EE needs – is neither easy nor unattainable.  </a:t>
            </a:r>
            <a:endParaRPr lang="en-US" sz="1800" dirty="0">
              <a:solidFill>
                <a:srgbClr val="FF0000"/>
              </a:solidFill>
            </a:endParaRPr>
          </a:p>
        </p:txBody>
      </p:sp>
      <p:pic>
        <p:nvPicPr>
          <p:cNvPr id="5" name="Picture 4" descr="Word For Committed"/>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267201"/>
            <a:ext cx="4885509" cy="2590800"/>
          </a:xfrm>
          <a:prstGeom prst="rect">
            <a:avLst/>
          </a:prstGeom>
          <a:noFill/>
          <a:ln>
            <a:noFill/>
          </a:ln>
        </p:spPr>
      </p:pic>
      <p:pic>
        <p:nvPicPr>
          <p:cNvPr id="7" name="Picture 6" descr="Esprit de corps | About us"/>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91000"/>
            <a:ext cx="1905000" cy="2133600"/>
          </a:xfrm>
          <a:prstGeom prst="rect">
            <a:avLst/>
          </a:prstGeom>
          <a:noFill/>
          <a:ln>
            <a:noFill/>
          </a:ln>
        </p:spPr>
      </p:pic>
    </p:spTree>
    <p:extLst>
      <p:ext uri="{BB962C8B-B14F-4D97-AF65-F5344CB8AC3E}">
        <p14:creationId xmlns:p14="http://schemas.microsoft.com/office/powerpoint/2010/main" val="32931571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11225</TotalTime>
  <Words>5850</Words>
  <Application>Microsoft Office PowerPoint</Application>
  <PresentationFormat>On-screen Show (4:3)</PresentationFormat>
  <Paragraphs>553</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Calibri</vt:lpstr>
      <vt:lpstr>Georgia</vt:lpstr>
      <vt:lpstr>Wingdings</vt:lpstr>
      <vt:lpstr>Wingdings 2</vt:lpstr>
      <vt:lpstr>Civic</vt:lpstr>
      <vt:lpstr>Supervision</vt:lpstr>
      <vt:lpstr>Part Three: Organizing, Staffing, Managing and Measuring for Success</vt:lpstr>
      <vt:lpstr>Organizing as an Essential Managerial Function</vt:lpstr>
      <vt:lpstr>Organizing as an Essential Managerial Function</vt:lpstr>
      <vt:lpstr>Organizing as an Essential Managerial Function</vt:lpstr>
      <vt:lpstr>Organizing as an Essential Managerial Function</vt:lpstr>
      <vt:lpstr>Organizations Are People</vt:lpstr>
      <vt:lpstr>Organizations Are People</vt:lpstr>
      <vt:lpstr>Organizations Are People</vt:lpstr>
      <vt:lpstr>Informal Organization</vt:lpstr>
      <vt:lpstr>Informal Organization</vt:lpstr>
      <vt:lpstr>Informal Organization</vt:lpstr>
      <vt:lpstr>Informal Organization</vt:lpstr>
      <vt:lpstr>Informal Organization The Informal Organization and the Supervisor</vt:lpstr>
      <vt:lpstr>Informal Organization The Informal Organization and the Supervisor</vt:lpstr>
      <vt:lpstr>Informal Organization The Informal Organization and the Supervisor</vt:lpstr>
      <vt:lpstr>Informal Organization Supervising and Informal Work-Group Leaders</vt:lpstr>
      <vt:lpstr>Informal Organization Supervising and Informal Work-Group Leaders</vt:lpstr>
      <vt:lpstr>Informal Organization Supervising and Informal Work-Group Leaders</vt:lpstr>
      <vt:lpstr>Unity of Command</vt:lpstr>
      <vt:lpstr>Unity of Command</vt:lpstr>
      <vt:lpstr>Unity of Command</vt:lpstr>
      <vt:lpstr>Unity of Command</vt:lpstr>
      <vt:lpstr>Unity of Command The Span-of-Management Principle</vt:lpstr>
      <vt:lpstr>Unity of Command The Span-of-Management Principle</vt:lpstr>
      <vt:lpstr>Unity of Command The Span-of-Management Principle</vt:lpstr>
      <vt:lpstr>Unity of Command Factors Influencing the Span of Management</vt:lpstr>
      <vt:lpstr>Unity of Command How Managerial Levels, Unity of Command, and Span of Management Relate</vt:lpstr>
      <vt:lpstr>Unity of Command How Managerial Levels, Unity of Command, and Span of Management Relate</vt:lpstr>
      <vt:lpstr>Unity of Command How Managerial Levels, Unity of Command, and Span of Management Relate</vt:lpstr>
      <vt:lpstr>Unity of Command How Managerial Levels, Unity of Command, and Span of Management Relate</vt:lpstr>
      <vt:lpstr>Planning the “Ideal” Departmental Structure</vt:lpstr>
      <vt:lpstr>Planning the “Ideal” Departmental Structure</vt:lpstr>
      <vt:lpstr>Planning the “Ideal” Departmental Structure</vt:lpstr>
      <vt:lpstr>Approaches to Structuring Work</vt:lpstr>
      <vt:lpstr>Approaches to Structuring Work</vt:lpstr>
      <vt:lpstr>Approaches to Structuring Work</vt:lpstr>
      <vt:lpstr>Approaches to Structuring Work</vt:lpstr>
      <vt:lpstr>Approaches to Structuring Work</vt:lpstr>
      <vt:lpstr>Approaches to Structuring Work</vt:lpstr>
      <vt:lpstr>Approaches to Structuring Work</vt:lpstr>
      <vt:lpstr>Approaches to Structuring Work The Project Management Structure</vt:lpstr>
      <vt:lpstr>Approaches to Structuring Work The Project Management Structure</vt:lpstr>
      <vt:lpstr>Approaches to Structuring Work The Project Management Structure</vt:lpstr>
      <vt:lpstr>Approaches to Structuring Work The Project Management Structure</vt:lpstr>
      <vt:lpstr>Approaches to Structuring Work Work Assignments and Organizational Stability</vt:lpstr>
      <vt:lpstr>Approaches to Structuring Work Work Assignments and Organizational Stability</vt:lpstr>
      <vt:lpstr>Approaches to Structuring Work Work Assignments and Organizational Stability</vt:lpstr>
      <vt:lpstr>Approaches to Structuring Work Work Assignments and Organizational Stability</vt:lpstr>
      <vt:lpstr>Approaches to Structuring Work Work Assignments and Organizational Stability</vt:lpstr>
      <vt:lpstr>Approaches to Structuring Work Authority and Organizational Structures</vt:lpstr>
      <vt:lpstr>Approaches to Structuring Work Authority and Organizational Structures</vt:lpstr>
      <vt:lpstr>Approaches to Structuring Work Authority and Organizational Structures</vt:lpstr>
      <vt:lpstr>Approaches to Structuring Work Authority and Organizational Structures</vt:lpstr>
      <vt:lpstr>Approaches to Structuring Work Authority and Organizational Structures</vt:lpstr>
      <vt:lpstr>Organizational Principles in an Era of Organizational Downsizings</vt:lpstr>
      <vt:lpstr>Organizational Principles in an Era of Organizational Downsizings Alternatives to Downsizing</vt:lpstr>
      <vt:lpstr>Organizational Principles in an Era of Organizational Downsizings Alternatives to Downsizing</vt:lpstr>
      <vt:lpstr>Organizational Principles in an Era of Organizational Downsizings Alternatives to Downsizing</vt:lpstr>
      <vt:lpstr>Organizational Principles in an Era of Organizational Downsizings Alternatives to Downsizing</vt:lpstr>
      <vt:lpstr>Organizational Principles in an Era of Organizational Downsizings Alternatives to Downsizing</vt:lpstr>
      <vt:lpstr>Organizational Principles in an Era of Organizational Downsizings Alternatives to Downsizing</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Supervisory Tips</vt:lpstr>
      <vt:lpstr>Supervisory Tips</vt:lpstr>
      <vt:lpstr>Supervisory Tips</vt:lpstr>
      <vt:lpstr>Supervisory Tips</vt:lpstr>
      <vt:lpstr>How to Use Time More Effectively</vt:lpstr>
      <vt:lpstr>How to Use Time More Effectively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989</cp:revision>
  <cp:lastPrinted>2025-09-24T17:51:44Z</cp:lastPrinted>
  <dcterms:created xsi:type="dcterms:W3CDTF">2015-02-01T00:37:43Z</dcterms:created>
  <dcterms:modified xsi:type="dcterms:W3CDTF">2025-09-24T17:57:45Z</dcterms:modified>
</cp:coreProperties>
</file>