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72"/>
  </p:notesMasterIdLst>
  <p:handoutMasterIdLst>
    <p:handoutMasterId r:id="rId73"/>
  </p:handoutMasterIdLst>
  <p:sldIdLst>
    <p:sldId id="327" r:id="rId2"/>
    <p:sldId id="309" r:id="rId3"/>
    <p:sldId id="329" r:id="rId4"/>
    <p:sldId id="330" r:id="rId5"/>
    <p:sldId id="331" r:id="rId6"/>
    <p:sldId id="332" r:id="rId7"/>
    <p:sldId id="333" r:id="rId8"/>
    <p:sldId id="334" r:id="rId9"/>
    <p:sldId id="336" r:id="rId10"/>
    <p:sldId id="335" r:id="rId11"/>
    <p:sldId id="337" r:id="rId12"/>
    <p:sldId id="338" r:id="rId13"/>
    <p:sldId id="339" r:id="rId14"/>
    <p:sldId id="340" r:id="rId15"/>
    <p:sldId id="341" r:id="rId16"/>
    <p:sldId id="343" r:id="rId17"/>
    <p:sldId id="344"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363" r:id="rId33"/>
    <p:sldId id="365" r:id="rId34"/>
    <p:sldId id="366" r:id="rId35"/>
    <p:sldId id="367" r:id="rId36"/>
    <p:sldId id="368" r:id="rId37"/>
    <p:sldId id="369" r:id="rId38"/>
    <p:sldId id="370" r:id="rId39"/>
    <p:sldId id="372" r:id="rId40"/>
    <p:sldId id="373" r:id="rId41"/>
    <p:sldId id="374" r:id="rId42"/>
    <p:sldId id="375" r:id="rId43"/>
    <p:sldId id="376" r:id="rId44"/>
    <p:sldId id="381" r:id="rId45"/>
    <p:sldId id="383" r:id="rId46"/>
    <p:sldId id="385" r:id="rId47"/>
    <p:sldId id="386" r:id="rId48"/>
    <p:sldId id="387" r:id="rId49"/>
    <p:sldId id="388" r:id="rId50"/>
    <p:sldId id="389" r:id="rId51"/>
    <p:sldId id="392" r:id="rId52"/>
    <p:sldId id="393" r:id="rId53"/>
    <p:sldId id="395" r:id="rId54"/>
    <p:sldId id="397" r:id="rId55"/>
    <p:sldId id="398" r:id="rId56"/>
    <p:sldId id="399" r:id="rId57"/>
    <p:sldId id="400" r:id="rId58"/>
    <p:sldId id="401" r:id="rId59"/>
    <p:sldId id="403" r:id="rId60"/>
    <p:sldId id="404" r:id="rId61"/>
    <p:sldId id="405" r:id="rId62"/>
    <p:sldId id="406" r:id="rId63"/>
    <p:sldId id="407" r:id="rId64"/>
    <p:sldId id="408" r:id="rId65"/>
    <p:sldId id="409" r:id="rId66"/>
    <p:sldId id="411" r:id="rId67"/>
    <p:sldId id="422" r:id="rId68"/>
    <p:sldId id="423" r:id="rId69"/>
    <p:sldId id="424" r:id="rId70"/>
    <p:sldId id="326" r:id="rId7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2/5/2026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2/5/2026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2/5/2026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2/5/2026</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2/5/2026</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2/5/2026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2/5/2026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2/5/2026</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2/5/2026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2/5/2026</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u="sng" dirty="0" smtClean="0"/>
              <a:t>Business Survey</a:t>
            </a:r>
            <a:br>
              <a:rPr lang="en-US" sz="3200" u="sng" dirty="0" smtClean="0"/>
            </a:br>
            <a:r>
              <a:rPr lang="en-US" sz="2000" dirty="0" smtClean="0"/>
              <a:t>Session Five Class Presentation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6" name="Content Placeholder 5"/>
          <p:cNvSpPr>
            <a:spLocks noGrp="1"/>
          </p:cNvSpPr>
          <p:nvPr>
            <p:ph sz="quarter" idx="1"/>
          </p:nvPr>
        </p:nvSpPr>
        <p:spPr/>
        <p:txBody>
          <a:bodyPr/>
          <a:lstStyle/>
          <a:p>
            <a:r>
              <a:rPr lang="en-US" sz="2400" u="sng" dirty="0" smtClean="0"/>
              <a:t>Business Foundations</a:t>
            </a:r>
          </a:p>
          <a:p>
            <a:pPr lvl="1"/>
            <a:r>
              <a:rPr lang="en-US" u="sng" dirty="0" smtClean="0"/>
              <a:t>A Changing World 11</a:t>
            </a:r>
            <a:r>
              <a:rPr lang="en-US" u="sng" baseline="30000" dirty="0" smtClean="0"/>
              <a:t>th</a:t>
            </a:r>
            <a:r>
              <a:rPr lang="en-US" u="sng" dirty="0" smtClean="0"/>
              <a:t> Edition</a:t>
            </a:r>
          </a:p>
          <a:p>
            <a:pPr lvl="1"/>
            <a:endParaRPr lang="en-US" sz="800" u="sng" dirty="0" smtClean="0"/>
          </a:p>
          <a:p>
            <a:pPr lvl="2"/>
            <a:r>
              <a:rPr lang="en-US" dirty="0" smtClean="0"/>
              <a:t>O.C. Ferrell, Geoffrey Hirt, and Linda Ferrell; McGraw Hill Education; New York, NY 2018</a:t>
            </a:r>
          </a:p>
          <a:p>
            <a:pPr lvl="3"/>
            <a:r>
              <a:rPr lang="en-US" dirty="0" smtClean="0"/>
              <a:t>ISBN: 978-1-259-68523-1</a:t>
            </a:r>
            <a:endParaRPr lang="en-US" dirty="0"/>
          </a:p>
        </p:txBody>
      </p:sp>
      <p:pic>
        <p:nvPicPr>
          <p:cNvPr id="9" name="Picture 8" descr="5 Ways Small Businesses Can Benefit From Using Surveys - Survey ..."/>
          <p:cNvPicPr/>
          <p:nvPr/>
        </p:nvPicPr>
        <p:blipFill>
          <a:blip r:embed="rId2" cstate="print"/>
          <a:srcRect/>
          <a:stretch>
            <a:fillRect/>
          </a:stretch>
        </p:blipFill>
        <p:spPr bwMode="auto">
          <a:xfrm>
            <a:off x="2514600" y="3657600"/>
            <a:ext cx="3962400" cy="2590800"/>
          </a:xfrm>
          <a:prstGeom prst="rect">
            <a:avLst/>
          </a:prstGeom>
          <a:noFill/>
          <a:ln w="9525">
            <a:noFill/>
            <a:miter lim="800000"/>
            <a:headEnd/>
            <a:tailEnd/>
          </a:ln>
        </p:spPr>
      </p:pic>
      <p:pic>
        <p:nvPicPr>
          <p:cNvPr id="7" name="Picture 6" descr="5 Ways Small Businesses Can Benefit From Using Surveys - Survey ..."/>
          <p:cNvPicPr/>
          <p:nvPr/>
        </p:nvPicPr>
        <p:blipFill>
          <a:blip r:embed="rId2" cstate="print"/>
          <a:srcRect/>
          <a:stretch>
            <a:fillRect/>
          </a:stretch>
        </p:blipFill>
        <p:spPr bwMode="auto">
          <a:xfrm>
            <a:off x="-18473" y="0"/>
            <a:ext cx="838200" cy="49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Retain Good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The following is a list of ways in which a manager can effectively retain good employees</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Challenge Employees</a:t>
            </a:r>
          </a:p>
          <a:p>
            <a:pPr marL="731520" lvl="1" indent="-457200">
              <a:buFont typeface="+mj-lt"/>
              <a:buAutoNum type="arabicPeriod"/>
            </a:pPr>
            <a:r>
              <a:rPr lang="en-US" sz="2000" dirty="0" smtClean="0">
                <a:solidFill>
                  <a:srgbClr val="FF0000"/>
                </a:solidFill>
              </a:rPr>
              <a:t>Provide Adequate Incentives</a:t>
            </a:r>
          </a:p>
          <a:p>
            <a:pPr marL="731520" lvl="1" indent="-457200">
              <a:buFont typeface="+mj-lt"/>
              <a:buAutoNum type="arabicPeriod"/>
            </a:pPr>
            <a:r>
              <a:rPr lang="en-US" sz="2000" dirty="0" smtClean="0">
                <a:solidFill>
                  <a:srgbClr val="FF0000"/>
                </a:solidFill>
              </a:rPr>
              <a:t>Don’t Micromanage</a:t>
            </a:r>
          </a:p>
          <a:p>
            <a:pPr marL="731520" lvl="1" indent="-457200">
              <a:buFont typeface="+mj-lt"/>
              <a:buAutoNum type="arabicPeriod"/>
            </a:pPr>
            <a:r>
              <a:rPr lang="en-US" sz="2000" dirty="0" smtClean="0">
                <a:solidFill>
                  <a:srgbClr val="FF0000"/>
                </a:solidFill>
              </a:rPr>
              <a:t>Create a Work-Friendly Environment</a:t>
            </a:r>
          </a:p>
          <a:p>
            <a:pPr marL="731520" lvl="1" indent="-457200">
              <a:buFont typeface="+mj-lt"/>
              <a:buAutoNum type="arabicPeriod"/>
            </a:pPr>
            <a:r>
              <a:rPr lang="en-US" sz="2000" dirty="0" smtClean="0">
                <a:solidFill>
                  <a:srgbClr val="FF0000"/>
                </a:solidFill>
              </a:rPr>
              <a:t>Provide Opportunities for Employee Growth</a:t>
            </a:r>
            <a:endParaRPr lang="en-US" sz="2000" dirty="0">
              <a:solidFill>
                <a:srgbClr val="FF0000"/>
              </a:solidFill>
            </a:endParaRPr>
          </a:p>
        </p:txBody>
      </p:sp>
      <p:pic>
        <p:nvPicPr>
          <p:cNvPr id="5" name="Picture 4" descr="Skillnotch | Live Training &amp; Continuing Education | Live Webinars"/>
          <p:cNvPicPr/>
          <p:nvPr/>
        </p:nvPicPr>
        <p:blipFill>
          <a:blip r:embed="rId2" cstate="print"/>
          <a:srcRect/>
          <a:stretch>
            <a:fillRect/>
          </a:stretch>
        </p:blipFill>
        <p:spPr bwMode="auto">
          <a:xfrm>
            <a:off x="5638800" y="4419600"/>
            <a:ext cx="3505200" cy="2438400"/>
          </a:xfrm>
          <a:prstGeom prst="rect">
            <a:avLst/>
          </a:prstGeom>
          <a:noFill/>
          <a:ln w="9525">
            <a:noFill/>
            <a:miter lim="800000"/>
            <a:headEnd/>
            <a:tailEnd/>
          </a:ln>
        </p:spPr>
      </p:pic>
      <p:pic>
        <p:nvPicPr>
          <p:cNvPr id="6" name="Picture 5" descr="5 Tips to Better Employee Retention - Management Guru | Employee ..."/>
          <p:cNvPicPr/>
          <p:nvPr/>
        </p:nvPicPr>
        <p:blipFill>
          <a:blip r:embed="rId3" cstate="print"/>
          <a:srcRect/>
          <a:stretch>
            <a:fillRect/>
          </a:stretch>
        </p:blipFill>
        <p:spPr bwMode="auto">
          <a:xfrm>
            <a:off x="3505200" y="4572000"/>
            <a:ext cx="1967137" cy="1752600"/>
          </a:xfrm>
          <a:prstGeom prst="rect">
            <a:avLst/>
          </a:prstGeom>
          <a:noFill/>
          <a:ln w="9525">
            <a:noFill/>
            <a:miter lim="800000"/>
            <a:headEnd/>
            <a:tailEnd/>
          </a:ln>
        </p:spPr>
      </p:pic>
      <p:pic>
        <p:nvPicPr>
          <p:cNvPr id="7" name="Picture 6" descr="5 Ways Small Businesses Can Benefit From Using Surveys - Survey ..."/>
          <p:cNvPicPr/>
          <p:nvPr/>
        </p:nvPicPr>
        <p:blipFill>
          <a:blip r:embed="rId4" cstate="print"/>
          <a:srcRect/>
          <a:stretch>
            <a:fillRect/>
          </a:stretch>
        </p:blipFill>
        <p:spPr bwMode="auto">
          <a:xfrm>
            <a:off x="-18473" y="0"/>
            <a:ext cx="838200" cy="4953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Motivate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following are proven methods to motivate EEs</a:t>
            </a:r>
            <a:r>
              <a:rPr lang="en-US" sz="2400" dirty="0" smtClean="0"/>
              <a:t>.</a:t>
            </a:r>
          </a:p>
          <a:p>
            <a:endParaRPr lang="en-US" sz="900" dirty="0" smtClean="0"/>
          </a:p>
          <a:p>
            <a:pPr marL="731520" lvl="1" indent="-457200">
              <a:buFont typeface="+mj-lt"/>
              <a:buAutoNum type="arabicPeriod"/>
            </a:pPr>
            <a:r>
              <a:rPr lang="en-US" sz="2000" dirty="0" smtClean="0">
                <a:solidFill>
                  <a:srgbClr val="FF0000"/>
                </a:solidFill>
              </a:rPr>
              <a:t>Interact with EEs in a friendly and open manner.</a:t>
            </a:r>
          </a:p>
          <a:p>
            <a:pPr marL="731520" lvl="1" indent="-457200">
              <a:buFont typeface="+mj-lt"/>
              <a:buAutoNum type="arabicPeriod"/>
            </a:pPr>
            <a:r>
              <a:rPr lang="en-US" sz="2000" dirty="0" smtClean="0">
                <a:solidFill>
                  <a:srgbClr val="FF0000"/>
                </a:solidFill>
              </a:rPr>
              <a:t>Equitably dispense rewards and other incentives.</a:t>
            </a:r>
          </a:p>
          <a:p>
            <a:pPr marL="731520" lvl="1" indent="-457200">
              <a:buFont typeface="+mj-lt"/>
              <a:buAutoNum type="arabicPeriod"/>
            </a:pPr>
            <a:r>
              <a:rPr lang="en-US" sz="2000" dirty="0" smtClean="0">
                <a:solidFill>
                  <a:srgbClr val="FF0000"/>
                </a:solidFill>
              </a:rPr>
              <a:t>Create a culture of collaboration.</a:t>
            </a:r>
          </a:p>
          <a:p>
            <a:pPr marL="731520" lvl="1" indent="-457200">
              <a:buFont typeface="+mj-lt"/>
              <a:buAutoNum type="arabicPeriod"/>
            </a:pPr>
            <a:r>
              <a:rPr lang="en-US" sz="2000" dirty="0" smtClean="0">
                <a:solidFill>
                  <a:srgbClr val="FF0000"/>
                </a:solidFill>
              </a:rPr>
              <a:t>Provide positive and negative feedback and constructive criticism.</a:t>
            </a:r>
          </a:p>
          <a:p>
            <a:pPr marL="731520" lvl="1" indent="-457200">
              <a:buFont typeface="+mj-lt"/>
              <a:buAutoNum type="arabicPeriod"/>
            </a:pPr>
            <a:r>
              <a:rPr lang="en-US" sz="2000" dirty="0" smtClean="0">
                <a:solidFill>
                  <a:srgbClr val="FF0000"/>
                </a:solidFill>
              </a:rPr>
              <a:t>Make EEs feel as if they are partners rather than workers.</a:t>
            </a:r>
          </a:p>
          <a:p>
            <a:pPr marL="731520" lvl="1" indent="-457200">
              <a:buFont typeface="+mj-lt"/>
              <a:buAutoNum type="arabicPeriod"/>
            </a:pPr>
            <a:r>
              <a:rPr lang="en-US" sz="2000" dirty="0" smtClean="0">
                <a:solidFill>
                  <a:srgbClr val="FF0000"/>
                </a:solidFill>
              </a:rPr>
              <a:t>Handle conflicts in an open and professional manner.</a:t>
            </a:r>
          </a:p>
          <a:p>
            <a:pPr marL="731520" lvl="1" indent="-457200">
              <a:buFont typeface="+mj-lt"/>
              <a:buAutoNum type="arabicPeriod"/>
            </a:pPr>
            <a:r>
              <a:rPr lang="en-US" sz="2000" dirty="0" smtClean="0">
                <a:solidFill>
                  <a:srgbClr val="FF0000"/>
                </a:solidFill>
              </a:rPr>
              <a:t>Provide continuous opportunities for improvement and EE growth.</a:t>
            </a:r>
          </a:p>
          <a:p>
            <a:pPr marL="731520" lvl="1" indent="-457200">
              <a:buFont typeface="+mj-lt"/>
              <a:buAutoNum type="arabicPeriod"/>
            </a:pPr>
            <a:r>
              <a:rPr lang="en-US" sz="2000" dirty="0" smtClean="0">
                <a:solidFill>
                  <a:srgbClr val="FF0000"/>
                </a:solidFill>
              </a:rPr>
              <a:t>Encourage creativity in problem solving.</a:t>
            </a:r>
          </a:p>
          <a:p>
            <a:pPr marL="731520" lvl="1" indent="-457200">
              <a:buFont typeface="+mj-lt"/>
              <a:buAutoNum type="arabicPeriod"/>
            </a:pPr>
            <a:r>
              <a:rPr lang="en-US" sz="2000" dirty="0" smtClean="0">
                <a:solidFill>
                  <a:srgbClr val="FF0000"/>
                </a:solidFill>
              </a:rPr>
              <a:t>Recognize EEs for jobs well done.</a:t>
            </a:r>
          </a:p>
          <a:p>
            <a:pPr marL="731520" lvl="1" indent="-457200">
              <a:buFont typeface="+mj-lt"/>
              <a:buAutoNum type="arabicPeriod"/>
            </a:pPr>
            <a:r>
              <a:rPr lang="en-US" sz="2000" dirty="0" smtClean="0">
                <a:solidFill>
                  <a:srgbClr val="FF0000"/>
                </a:solidFill>
              </a:rPr>
              <a:t>Allow EEs to make mistakes, as these are learning opportunities.</a:t>
            </a:r>
            <a:endParaRPr lang="en-US" sz="2000" dirty="0">
              <a:solidFill>
                <a:srgbClr val="FF0000"/>
              </a:solidFill>
            </a:endParaRPr>
          </a:p>
        </p:txBody>
      </p:sp>
      <p:pic>
        <p:nvPicPr>
          <p:cNvPr id="2050" name="Picture 2" descr="C:\Users\MichaelM\AppData\Local\Microsoft\Windows\INetCache\IE\T5TVNH9H\motivation[1].jpg"/>
          <p:cNvPicPr>
            <a:picLocks noChangeAspect="1" noChangeArrowheads="1"/>
          </p:cNvPicPr>
          <p:nvPr/>
        </p:nvPicPr>
        <p:blipFill>
          <a:blip r:embed="rId2" cstate="print"/>
          <a:srcRect/>
          <a:stretch>
            <a:fillRect/>
          </a:stretch>
        </p:blipFill>
        <p:spPr bwMode="auto">
          <a:xfrm>
            <a:off x="6705600" y="5871882"/>
            <a:ext cx="2438400" cy="986118"/>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Historical Perspectives on Motivation</a:t>
            </a:r>
            <a:br>
              <a:rPr lang="en-US" dirty="0" smtClean="0"/>
            </a:br>
            <a:r>
              <a:rPr lang="en-US" sz="2000" dirty="0" smtClean="0"/>
              <a:t>Scientific Principles of Management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300" u="sng" dirty="0" smtClean="0"/>
              <a:t>The birth of the study of human relations can be traced to time and motivation studies conducted at turn of the century by Frederick W. Taylor and Frank and Lillian Gilbreth</a:t>
            </a:r>
            <a:r>
              <a:rPr lang="en-US" sz="2300" dirty="0" smtClean="0"/>
              <a:t>.</a:t>
            </a:r>
          </a:p>
          <a:p>
            <a:endParaRPr lang="en-US" sz="800" dirty="0" smtClean="0"/>
          </a:p>
          <a:p>
            <a:pPr lvl="1"/>
            <a:r>
              <a:rPr lang="en-US" dirty="0" smtClean="0"/>
              <a:t>Their studies analyzed how workers perform specific work tasks in an effort to improve the employee’s productivity.</a:t>
            </a:r>
          </a:p>
          <a:p>
            <a:pPr lvl="1"/>
            <a:endParaRPr lang="en-US" sz="800" dirty="0" smtClean="0"/>
          </a:p>
          <a:p>
            <a:pPr lvl="2"/>
            <a:r>
              <a:rPr lang="en-US" dirty="0" smtClean="0">
                <a:solidFill>
                  <a:srgbClr val="FF0000"/>
                </a:solidFill>
              </a:rPr>
              <a:t>These efforts led to the application of scientific principles of management.</a:t>
            </a:r>
            <a:endParaRPr lang="en-US" dirty="0">
              <a:solidFill>
                <a:srgbClr val="FF0000"/>
              </a:solidFill>
            </a:endParaRPr>
          </a:p>
        </p:txBody>
      </p:sp>
      <p:pic>
        <p:nvPicPr>
          <p:cNvPr id="7" name="Picture 6" descr="Principle of Management | Principle Of Management PDF"/>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191000"/>
            <a:ext cx="4495800" cy="2667000"/>
          </a:xfrm>
          <a:prstGeom prst="rect">
            <a:avLst/>
          </a:prstGeom>
          <a:noFill/>
          <a:ln>
            <a:noFill/>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Historical Perspectives on Motivation</a:t>
            </a:r>
            <a:br>
              <a:rPr lang="en-US" dirty="0" smtClean="0"/>
            </a:br>
            <a:r>
              <a:rPr lang="en-US" sz="2000" dirty="0" smtClean="0"/>
              <a:t>Classical Theory of Motivation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400" u="sng" dirty="0" smtClean="0"/>
              <a:t>According to the Classical Theory of Motivation, money is the sole motivator for workers</a:t>
            </a:r>
            <a:r>
              <a:rPr lang="en-US" dirty="0" smtClean="0"/>
              <a:t>.</a:t>
            </a:r>
          </a:p>
          <a:p>
            <a:endParaRPr lang="en-US" sz="800" dirty="0" smtClean="0"/>
          </a:p>
          <a:p>
            <a:pPr lvl="1"/>
            <a:r>
              <a:rPr lang="en-US" sz="2000" dirty="0" smtClean="0"/>
              <a:t>Taylor suggested that workers who were paid more would produce more, an idea that would benefit both companies and workers.  </a:t>
            </a:r>
          </a:p>
          <a:p>
            <a:pPr lvl="1"/>
            <a:r>
              <a:rPr lang="en-US" sz="2000" dirty="0" smtClean="0"/>
              <a:t>To improve productivity, he thought that managers should break down each job into its component tasks (specialization), determine the best way to perform each task, and specify the output to be achieved by the worker performing the task.</a:t>
            </a:r>
          </a:p>
          <a:p>
            <a:pPr lvl="1"/>
            <a:endParaRPr lang="en-US" sz="800" dirty="0" smtClean="0"/>
          </a:p>
          <a:p>
            <a:pPr lvl="2"/>
            <a:r>
              <a:rPr lang="en-US" dirty="0" smtClean="0">
                <a:solidFill>
                  <a:srgbClr val="FF0000"/>
                </a:solidFill>
              </a:rPr>
              <a:t>He suggested that managers link workers’ pay directly to their output and offer incentives for exceeding their set quota.</a:t>
            </a:r>
          </a:p>
        </p:txBody>
      </p:sp>
      <p:pic>
        <p:nvPicPr>
          <p:cNvPr id="5" name="Picture 4" descr="Money Is The Motivation Facebook Cover - FBCoverStreet.com"/>
          <p:cNvPicPr/>
          <p:nvPr/>
        </p:nvPicPr>
        <p:blipFill>
          <a:blip r:embed="rId2" cstate="print"/>
          <a:srcRect/>
          <a:stretch>
            <a:fillRect/>
          </a:stretch>
        </p:blipFill>
        <p:spPr bwMode="auto">
          <a:xfrm>
            <a:off x="4267200" y="5410200"/>
            <a:ext cx="4876800" cy="14478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Historical Perspectives on Motivation</a:t>
            </a:r>
            <a:br>
              <a:rPr lang="en-US" dirty="0" smtClean="0"/>
            </a:br>
            <a:r>
              <a:rPr lang="en-US" sz="2000" dirty="0" smtClean="0"/>
              <a:t>The Hawthorne Studies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normAutofit/>
          </a:bodyPr>
          <a:lstStyle/>
          <a:p>
            <a:r>
              <a:rPr lang="en-US" sz="2400" u="sng" dirty="0" smtClean="0"/>
              <a:t>Elton Mayo wanted to determine what physical conditions in the workplace – such as, light and noise levels – would stimulate EEs to be most productive</a:t>
            </a:r>
            <a:r>
              <a:rPr lang="en-US" dirty="0" smtClean="0"/>
              <a:t>.</a:t>
            </a:r>
          </a:p>
          <a:p>
            <a:endParaRPr lang="en-US" sz="800" dirty="0" smtClean="0"/>
          </a:p>
          <a:p>
            <a:pPr lvl="1"/>
            <a:r>
              <a:rPr lang="en-US" dirty="0" smtClean="0"/>
              <a:t>He discovered that productivity increased regardless of the physical conditions, a phenomenon called Hawthorne effect.</a:t>
            </a:r>
          </a:p>
          <a:p>
            <a:pPr lvl="1"/>
            <a:endParaRPr lang="en-US" sz="800" dirty="0" smtClean="0"/>
          </a:p>
          <a:p>
            <a:pPr lvl="2"/>
            <a:r>
              <a:rPr lang="en-US" dirty="0" smtClean="0">
                <a:solidFill>
                  <a:srgbClr val="FF0000"/>
                </a:solidFill>
              </a:rPr>
              <a:t>EE’s expressed satisfaction because their supervisors had asked for their help and cooperation in the study.</a:t>
            </a:r>
          </a:p>
          <a:p>
            <a:pPr lvl="2"/>
            <a:r>
              <a:rPr lang="en-US" dirty="0" smtClean="0">
                <a:solidFill>
                  <a:srgbClr val="FF0000"/>
                </a:solidFill>
              </a:rPr>
              <a:t>Researchers concluded that social and psychological factors could significantly affect productivity and morale.</a:t>
            </a:r>
            <a:endParaRPr lang="en-US" dirty="0">
              <a:solidFill>
                <a:srgbClr val="FF0000"/>
              </a:solidFill>
            </a:endParaRPr>
          </a:p>
        </p:txBody>
      </p:sp>
      <p:pic>
        <p:nvPicPr>
          <p:cNvPr id="5" name="Picture 4" descr="The 'Hawthorne Effect' in the modern workplace"/>
          <p:cNvPicPr/>
          <p:nvPr/>
        </p:nvPicPr>
        <p:blipFill>
          <a:blip r:embed="rId2" cstate="print"/>
          <a:srcRect/>
          <a:stretch>
            <a:fillRect/>
          </a:stretch>
        </p:blipFill>
        <p:spPr bwMode="auto">
          <a:xfrm>
            <a:off x="5638800" y="5181600"/>
            <a:ext cx="3505200" cy="16764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of Motivation</a:t>
            </a:r>
            <a:br>
              <a:rPr lang="en-US" dirty="0" smtClean="0"/>
            </a:br>
            <a:r>
              <a:rPr lang="en-US" sz="2000" dirty="0" smtClean="0"/>
              <a:t>Maslow’s Hierarchy of Needs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a:xfrm>
            <a:off x="301752" y="1527048"/>
            <a:ext cx="8503920" cy="4568952"/>
          </a:xfrm>
        </p:spPr>
        <p:txBody>
          <a:bodyPr>
            <a:normAutofit fontScale="92500" lnSpcReduction="10000"/>
          </a:bodyPr>
          <a:lstStyle/>
          <a:p>
            <a:r>
              <a:rPr lang="en-US" sz="2500" u="sng" dirty="0" smtClean="0"/>
              <a:t>Abraham Maslow theorized that people have </a:t>
            </a:r>
            <a:r>
              <a:rPr lang="en-US" sz="2500" u="sng" dirty="0"/>
              <a:t>5</a:t>
            </a:r>
            <a:r>
              <a:rPr lang="en-US" sz="2500" u="sng" dirty="0" smtClean="0"/>
              <a:t> basic needs and arranged them in order of importance</a:t>
            </a:r>
            <a:r>
              <a:rPr lang="en-US" sz="2500" dirty="0" smtClean="0"/>
              <a:t>.</a:t>
            </a:r>
          </a:p>
          <a:p>
            <a:endParaRPr lang="en-US" sz="900" dirty="0" smtClean="0"/>
          </a:p>
          <a:p>
            <a:pPr marL="731520" lvl="1" indent="-457200">
              <a:buFont typeface="+mj-lt"/>
              <a:buAutoNum type="arabicPeriod"/>
            </a:pPr>
            <a:r>
              <a:rPr lang="en-US" sz="2400" u="sng" dirty="0" smtClean="0"/>
              <a:t>Physiological Needs</a:t>
            </a:r>
          </a:p>
          <a:p>
            <a:pPr lvl="2"/>
            <a:r>
              <a:rPr lang="en-US" sz="1900" dirty="0" smtClean="0">
                <a:solidFill>
                  <a:srgbClr val="FF0000"/>
                </a:solidFill>
              </a:rPr>
              <a:t>The most basic and first needs to be satisfied, are the essentials for living – water, food, shelter, and clothing.</a:t>
            </a:r>
          </a:p>
          <a:p>
            <a:pPr marL="731520" lvl="1" indent="-457200">
              <a:buFont typeface="+mj-lt"/>
              <a:buAutoNum type="arabicPeriod"/>
            </a:pPr>
            <a:r>
              <a:rPr lang="en-US" sz="2400" u="sng" dirty="0" smtClean="0"/>
              <a:t>Security Needs</a:t>
            </a:r>
          </a:p>
          <a:p>
            <a:pPr lvl="2"/>
            <a:r>
              <a:rPr lang="en-US" sz="1900" dirty="0" smtClean="0">
                <a:solidFill>
                  <a:srgbClr val="FF0000"/>
                </a:solidFill>
              </a:rPr>
              <a:t>Related to protecting yourself from physical and economic harm.</a:t>
            </a:r>
          </a:p>
          <a:p>
            <a:pPr marL="731520" lvl="1" indent="-457200">
              <a:buFont typeface="+mj-lt"/>
              <a:buAutoNum type="arabicPeriod"/>
            </a:pPr>
            <a:r>
              <a:rPr lang="en-US" sz="2400" u="sng" dirty="0" smtClean="0"/>
              <a:t>Social Needs</a:t>
            </a:r>
          </a:p>
          <a:p>
            <a:pPr lvl="2"/>
            <a:r>
              <a:rPr lang="en-US" sz="1900" dirty="0" smtClean="0">
                <a:solidFill>
                  <a:srgbClr val="FF0000"/>
                </a:solidFill>
              </a:rPr>
              <a:t>The </a:t>
            </a:r>
            <a:r>
              <a:rPr lang="en-US" sz="1900" dirty="0">
                <a:solidFill>
                  <a:srgbClr val="FF0000"/>
                </a:solidFill>
              </a:rPr>
              <a:t>need for love, companionship, and friendship – </a:t>
            </a:r>
            <a:r>
              <a:rPr lang="en-US" sz="1900" dirty="0" smtClean="0">
                <a:solidFill>
                  <a:srgbClr val="FF0000"/>
                </a:solidFill>
              </a:rPr>
              <a:t>desire </a:t>
            </a:r>
            <a:r>
              <a:rPr lang="en-US" sz="1900" dirty="0">
                <a:solidFill>
                  <a:srgbClr val="FF0000"/>
                </a:solidFill>
              </a:rPr>
              <a:t>for </a:t>
            </a:r>
            <a:r>
              <a:rPr lang="en-US" sz="1900" dirty="0" smtClean="0">
                <a:solidFill>
                  <a:srgbClr val="FF0000"/>
                </a:solidFill>
              </a:rPr>
              <a:t>acceptance.</a:t>
            </a:r>
          </a:p>
          <a:p>
            <a:pPr marL="731520" lvl="1" indent="-457200">
              <a:buFont typeface="+mj-lt"/>
              <a:buAutoNum type="arabicPeriod"/>
            </a:pPr>
            <a:r>
              <a:rPr lang="en-US" sz="2400" u="sng" dirty="0" smtClean="0"/>
              <a:t>Esteem Needs</a:t>
            </a:r>
          </a:p>
          <a:p>
            <a:pPr lvl="2"/>
            <a:r>
              <a:rPr lang="en-US" sz="1900" dirty="0" smtClean="0">
                <a:solidFill>
                  <a:srgbClr val="FF0000"/>
                </a:solidFill>
              </a:rPr>
              <a:t>Relate </a:t>
            </a:r>
            <a:r>
              <a:rPr lang="en-US" sz="1900" dirty="0">
                <a:solidFill>
                  <a:srgbClr val="FF0000"/>
                </a:solidFill>
              </a:rPr>
              <a:t>to respect – both self-respect and respect from others.  </a:t>
            </a:r>
            <a:endParaRPr lang="en-US" sz="1900" dirty="0" smtClean="0">
              <a:solidFill>
                <a:srgbClr val="FF0000"/>
              </a:solidFill>
            </a:endParaRPr>
          </a:p>
          <a:p>
            <a:pPr marL="731520" lvl="1" indent="-457200">
              <a:buFont typeface="+mj-lt"/>
              <a:buAutoNum type="arabicPeriod"/>
            </a:pPr>
            <a:r>
              <a:rPr lang="en-US" sz="2400" u="sng" dirty="0" smtClean="0"/>
              <a:t>Self-Actualization Needs</a:t>
            </a:r>
          </a:p>
          <a:p>
            <a:pPr lvl="2"/>
            <a:r>
              <a:rPr lang="en-US" sz="1900" dirty="0" smtClean="0">
                <a:solidFill>
                  <a:srgbClr val="FF0000"/>
                </a:solidFill>
              </a:rPr>
              <a:t>Maximizing </a:t>
            </a:r>
            <a:r>
              <a:rPr lang="en-US" sz="1900" dirty="0">
                <a:solidFill>
                  <a:srgbClr val="FF0000"/>
                </a:solidFill>
              </a:rPr>
              <a:t>your potential</a:t>
            </a:r>
            <a:r>
              <a:rPr lang="en-US" sz="1900" dirty="0" smtClean="0">
                <a:solidFill>
                  <a:srgbClr val="FF0000"/>
                </a:solidFill>
              </a:rPr>
              <a:t>. Being the best you can be.</a:t>
            </a:r>
            <a:endParaRPr lang="en-US" sz="1900" dirty="0">
              <a:solidFill>
                <a:srgbClr val="FF0000"/>
              </a:solidFill>
            </a:endParaRPr>
          </a:p>
        </p:txBody>
      </p:sp>
      <p:pic>
        <p:nvPicPr>
          <p:cNvPr id="5" name="Picture 2" descr="C:\Users\MichaelM\AppData\Local\Microsoft\Windows\INetCache\IE\T5TVNH9H\3XtRv[1].jpg"/>
          <p:cNvPicPr>
            <a:picLocks noChangeAspect="1" noChangeArrowheads="1"/>
          </p:cNvPicPr>
          <p:nvPr/>
        </p:nvPicPr>
        <p:blipFill>
          <a:blip r:embed="rId2" cstate="print"/>
          <a:srcRect/>
          <a:stretch>
            <a:fillRect/>
          </a:stretch>
        </p:blipFill>
        <p:spPr bwMode="auto">
          <a:xfrm>
            <a:off x="6934200" y="228600"/>
            <a:ext cx="1371600" cy="1002030"/>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of Motivation</a:t>
            </a:r>
            <a:br>
              <a:rPr lang="en-US" dirty="0" smtClean="0"/>
            </a:br>
            <a:r>
              <a:rPr lang="en-US" sz="2000" dirty="0" smtClean="0"/>
              <a:t>Maslow’s Hierarchy of Needs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400" u="sng" dirty="0" smtClean="0"/>
              <a:t>Maslow’s theory maintains that the more basic needs at the bottom of the hierarchy must be satisfied before higher-level goals can be pursued</a:t>
            </a:r>
            <a:r>
              <a:rPr lang="en-US" dirty="0" smtClean="0"/>
              <a:t>.</a:t>
            </a:r>
          </a:p>
          <a:p>
            <a:endParaRPr lang="en-US" sz="800" dirty="0" smtClean="0"/>
          </a:p>
          <a:p>
            <a:pPr lvl="1"/>
            <a:r>
              <a:rPr lang="en-US" sz="2000" dirty="0" smtClean="0">
                <a:solidFill>
                  <a:srgbClr val="FF0000"/>
                </a:solidFill>
              </a:rPr>
              <a:t>Managers should learn from Maslow’s hierarchy that employees will be motivated to contribute to organizational goals only if they are able to first satisfy their physiological, security, and social needs through their work.</a:t>
            </a:r>
            <a:endParaRPr lang="en-US" sz="2000" dirty="0">
              <a:solidFill>
                <a:srgbClr val="FF0000"/>
              </a:solidFill>
            </a:endParaRPr>
          </a:p>
        </p:txBody>
      </p:sp>
      <p:pic>
        <p:nvPicPr>
          <p:cNvPr id="5" name="Picture 4" descr="Maslow's Hierarchy of Needs – Is the pyramid a hoax? | Learning ..."/>
          <p:cNvPicPr/>
          <p:nvPr/>
        </p:nvPicPr>
        <p:blipFill>
          <a:blip r:embed="rId2" cstate="print"/>
          <a:srcRect/>
          <a:stretch>
            <a:fillRect/>
          </a:stretch>
        </p:blipFill>
        <p:spPr bwMode="auto">
          <a:xfrm>
            <a:off x="4953000" y="3962400"/>
            <a:ext cx="4114800" cy="28956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of Motivation</a:t>
            </a:r>
            <a:br>
              <a:rPr lang="en-US" dirty="0" smtClean="0"/>
            </a:br>
            <a:r>
              <a:rPr lang="en-US" sz="2000" dirty="0" smtClean="0"/>
              <a:t>Frederick Herzberg’s Two-Factor Theory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400" u="sng" dirty="0" smtClean="0"/>
              <a:t>Herzberg proposed a theory of motivation that focuses on the job and on the environment where the work is done</a:t>
            </a:r>
            <a:r>
              <a:rPr lang="en-US" sz="2400" dirty="0" smtClean="0"/>
              <a:t>.</a:t>
            </a:r>
          </a:p>
          <a:p>
            <a:endParaRPr lang="en-US" sz="800" dirty="0" smtClean="0"/>
          </a:p>
          <a:p>
            <a:pPr lvl="1"/>
            <a:r>
              <a:rPr lang="en-US" sz="2000" dirty="0" smtClean="0"/>
              <a:t>He studied various factors relating to the job and their relation to employee motivation and concluded that they can be divided into   (1) Hygiene Factors and (2) Motivational Factors.</a:t>
            </a:r>
          </a:p>
          <a:p>
            <a:pPr lvl="1"/>
            <a:endParaRPr lang="en-US" sz="800" dirty="0" smtClean="0"/>
          </a:p>
          <a:p>
            <a:pPr marL="1051560" lvl="2" indent="-457200">
              <a:buFont typeface="+mj-lt"/>
              <a:buAutoNum type="arabicPeriod"/>
            </a:pPr>
            <a:r>
              <a:rPr lang="en-US" u="sng" dirty="0" smtClean="0">
                <a:solidFill>
                  <a:srgbClr val="FF0000"/>
                </a:solidFill>
              </a:rPr>
              <a:t>Hygiene Factors</a:t>
            </a:r>
            <a:r>
              <a:rPr lang="en-US" dirty="0" smtClean="0">
                <a:solidFill>
                  <a:srgbClr val="FF0000"/>
                </a:solidFill>
              </a:rPr>
              <a:t>: company policies; supervision; working conditions; relationships with peers, supervisors, and subordinates; salary; and security.</a:t>
            </a:r>
          </a:p>
          <a:p>
            <a:pPr marL="1051560" lvl="2" indent="-457200">
              <a:buFont typeface="+mj-lt"/>
              <a:buAutoNum type="arabicPeriod"/>
            </a:pPr>
            <a:r>
              <a:rPr lang="en-US" u="sng" dirty="0" smtClean="0">
                <a:solidFill>
                  <a:srgbClr val="FF0000"/>
                </a:solidFill>
              </a:rPr>
              <a:t>Motivational Factors</a:t>
            </a:r>
            <a:r>
              <a:rPr lang="en-US" dirty="0" smtClean="0">
                <a:solidFill>
                  <a:srgbClr val="FF0000"/>
                </a:solidFill>
              </a:rPr>
              <a:t>: achievement; recognition; work itself; responsibility; advancement; and personal growth.</a:t>
            </a:r>
            <a:endParaRPr lang="en-US" dirty="0">
              <a:solidFill>
                <a:srgbClr val="FF0000"/>
              </a:solidFill>
            </a:endParaRPr>
          </a:p>
        </p:txBody>
      </p:sp>
      <p:pic>
        <p:nvPicPr>
          <p:cNvPr id="6" name="Picture 5" descr="Herzberg's Two-Factor Theory of Motivation – Agile-Mercurial"/>
          <p:cNvPicPr/>
          <p:nvPr/>
        </p:nvPicPr>
        <p:blipFill>
          <a:blip r:embed="rId2" cstate="print"/>
          <a:srcRect/>
          <a:stretch>
            <a:fillRect/>
          </a:stretch>
        </p:blipFill>
        <p:spPr bwMode="auto">
          <a:xfrm>
            <a:off x="6781800" y="5257800"/>
            <a:ext cx="2286000" cy="1528852"/>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of Motivation</a:t>
            </a:r>
            <a:br>
              <a:rPr lang="en-US" dirty="0" smtClean="0"/>
            </a:br>
            <a:r>
              <a:rPr lang="en-US" sz="2000" dirty="0" smtClean="0"/>
              <a:t>McGregor’s Theory X</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a:xfrm>
            <a:off x="301752" y="1479981"/>
            <a:ext cx="8503920" cy="4572000"/>
          </a:xfrm>
        </p:spPr>
        <p:txBody>
          <a:bodyPr/>
          <a:lstStyle/>
          <a:p>
            <a:r>
              <a:rPr lang="en-US" sz="2400" u="sng" dirty="0" smtClean="0"/>
              <a:t>Theory X assumes workers generally dislike work and must be forced to do their jobs.  </a:t>
            </a:r>
          </a:p>
          <a:p>
            <a:endParaRPr lang="en-US" sz="800" u="sng" dirty="0" smtClean="0"/>
          </a:p>
          <a:p>
            <a:endParaRPr lang="en-US" sz="200" u="sng" dirty="0" smtClean="0"/>
          </a:p>
          <a:p>
            <a:pPr lvl="1"/>
            <a:r>
              <a:rPr lang="en-US" dirty="0" smtClean="0"/>
              <a:t>Theory X managers believe:</a:t>
            </a:r>
          </a:p>
          <a:p>
            <a:endParaRPr lang="en-US" sz="800" dirty="0" smtClean="0"/>
          </a:p>
          <a:p>
            <a:pPr marL="1005840" lvl="2" indent="-457200">
              <a:buFont typeface="+mj-lt"/>
              <a:buAutoNum type="arabicPeriod"/>
            </a:pPr>
            <a:r>
              <a:rPr lang="en-US" dirty="0" smtClean="0">
                <a:solidFill>
                  <a:srgbClr val="FF0000"/>
                </a:solidFill>
              </a:rPr>
              <a:t>The average person dislikes work and will avoid it when possible.</a:t>
            </a:r>
          </a:p>
          <a:p>
            <a:pPr marL="1005840" lvl="2" indent="-457200">
              <a:buFont typeface="+mj-lt"/>
              <a:buAutoNum type="arabicPeriod"/>
            </a:pPr>
            <a:r>
              <a:rPr lang="en-US" dirty="0" smtClean="0">
                <a:solidFill>
                  <a:srgbClr val="FF0000"/>
                </a:solidFill>
              </a:rPr>
              <a:t>Most workers must be coerced, controlled, directed, or threatened with punishment to get them to work toward the achievement of organizational objectives.</a:t>
            </a:r>
          </a:p>
          <a:p>
            <a:pPr marL="1005840" lvl="2" indent="-457200">
              <a:buFont typeface="+mj-lt"/>
              <a:buAutoNum type="arabicPeriod"/>
            </a:pPr>
            <a:r>
              <a:rPr lang="en-US" dirty="0" smtClean="0">
                <a:solidFill>
                  <a:srgbClr val="FF0000"/>
                </a:solidFill>
              </a:rPr>
              <a:t>The average worker prefers to be directed and to avoid responsibility, has relatively little ambition, and wants security.</a:t>
            </a:r>
          </a:p>
        </p:txBody>
      </p:sp>
      <p:pic>
        <p:nvPicPr>
          <p:cNvPr id="6" name="Picture 5" descr="Motivation Theory X and Theory Y"/>
          <p:cNvPicPr/>
          <p:nvPr/>
        </p:nvPicPr>
        <p:blipFill>
          <a:blip r:embed="rId2" cstate="print"/>
          <a:srcRect/>
          <a:stretch>
            <a:fillRect/>
          </a:stretch>
        </p:blipFill>
        <p:spPr bwMode="auto">
          <a:xfrm>
            <a:off x="5486400" y="5105400"/>
            <a:ext cx="3581400" cy="1703070"/>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of Motivation</a:t>
            </a:r>
            <a:br>
              <a:rPr lang="en-US" dirty="0" smtClean="0"/>
            </a:br>
            <a:r>
              <a:rPr lang="en-US" sz="2000" dirty="0" smtClean="0"/>
              <a:t>McGregor’s Theory X</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300" u="sng" dirty="0" smtClean="0"/>
              <a:t>Managers who subscribe to the Theory X view maintain tight control over workers, provide almost constant supervision, try to motivate through fear, and make decisions in an autocratic fashion, eliciting little or no input from their subordinates</a:t>
            </a:r>
            <a:r>
              <a:rPr lang="en-US" sz="2300" dirty="0" smtClean="0"/>
              <a:t>.</a:t>
            </a:r>
          </a:p>
          <a:p>
            <a:endParaRPr lang="en-US" sz="800" dirty="0" smtClean="0"/>
          </a:p>
          <a:p>
            <a:pPr lvl="1"/>
            <a:r>
              <a:rPr lang="en-US" dirty="0" smtClean="0">
                <a:solidFill>
                  <a:srgbClr val="FF0000"/>
                </a:solidFill>
              </a:rPr>
              <a:t>The Theory X style of management focuses on physiological and security needs and virtually ignores the higher needs discussed by Maslow.  It does not take into account people’s needs for companionship, esteem, and personal growth.</a:t>
            </a:r>
          </a:p>
        </p:txBody>
      </p:sp>
      <p:pic>
        <p:nvPicPr>
          <p:cNvPr id="1026" name="Picture 2" descr="C:\Users\MichaelM\AppData\Local\Microsoft\Windows\INetCache\IE\T5TVNH9H\x-2134310_960_720[1].png"/>
          <p:cNvPicPr>
            <a:picLocks noChangeAspect="1" noChangeArrowheads="1"/>
          </p:cNvPicPr>
          <p:nvPr/>
        </p:nvPicPr>
        <p:blipFill>
          <a:blip r:embed="rId2" cstate="print"/>
          <a:srcRect/>
          <a:stretch>
            <a:fillRect/>
          </a:stretch>
        </p:blipFill>
        <p:spPr bwMode="auto">
          <a:xfrm>
            <a:off x="6934200" y="4724400"/>
            <a:ext cx="1911188" cy="1600200"/>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Part Four: Creating the Human Resource Advantage</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Nine: Motivating the Workforce</a:t>
            </a:r>
          </a:p>
        </p:txBody>
      </p:sp>
      <p:pic>
        <p:nvPicPr>
          <p:cNvPr id="8" name="Picture 7" descr="7 Benefits of having a Highly Motivated Workforce | Motivation, Reward and  recognition, Business benefi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579" y="2133600"/>
            <a:ext cx="7535418" cy="4114800"/>
          </a:xfrm>
          <a:prstGeom prst="rect">
            <a:avLst/>
          </a:prstGeom>
          <a:noFill/>
          <a:ln>
            <a:noFill/>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of Motivation</a:t>
            </a:r>
            <a:br>
              <a:rPr lang="en-US" dirty="0" smtClean="0"/>
            </a:br>
            <a:r>
              <a:rPr lang="en-US" sz="2000" dirty="0" smtClean="0"/>
              <a:t>McGregor’s Theory 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a:xfrm>
            <a:off x="301752" y="1527048"/>
            <a:ext cx="8503920" cy="4873752"/>
          </a:xfrm>
        </p:spPr>
        <p:txBody>
          <a:bodyPr>
            <a:normAutofit lnSpcReduction="10000"/>
          </a:bodyPr>
          <a:lstStyle/>
          <a:p>
            <a:r>
              <a:rPr lang="en-US" sz="2300" u="sng" dirty="0" smtClean="0"/>
              <a:t>Manager’s subscribing to Theory Y view assume workers like to work and that under proper conditions EEs will seek out responsibility in an attempt to satisfy their social, esteem,  and self-actualization needs.  </a:t>
            </a:r>
          </a:p>
          <a:p>
            <a:endParaRPr lang="en-US" sz="900" u="sng" dirty="0" smtClean="0"/>
          </a:p>
          <a:p>
            <a:pPr lvl="1"/>
            <a:r>
              <a:rPr lang="en-US" dirty="0" smtClean="0"/>
              <a:t>Theory Y managers believe:</a:t>
            </a:r>
          </a:p>
          <a:p>
            <a:pPr lvl="1"/>
            <a:endParaRPr lang="en-US" sz="800" dirty="0" smtClean="0">
              <a:solidFill>
                <a:srgbClr val="FF0000"/>
              </a:solidFill>
            </a:endParaRPr>
          </a:p>
          <a:p>
            <a:pPr marL="891540" lvl="2" indent="-342900">
              <a:buFont typeface="+mj-lt"/>
              <a:buAutoNum type="arabicPeriod"/>
            </a:pPr>
            <a:r>
              <a:rPr lang="en-US" sz="1900" dirty="0" smtClean="0">
                <a:solidFill>
                  <a:srgbClr val="FF0000"/>
                </a:solidFill>
              </a:rPr>
              <a:t>The expenditure of effort in work is as natural as play or rest.</a:t>
            </a:r>
          </a:p>
          <a:p>
            <a:pPr marL="891540" lvl="2" indent="-342900">
              <a:buFont typeface="+mj-lt"/>
              <a:buAutoNum type="arabicPeriod"/>
            </a:pPr>
            <a:r>
              <a:rPr lang="en-US" sz="1900" dirty="0" smtClean="0">
                <a:solidFill>
                  <a:srgbClr val="FF0000"/>
                </a:solidFill>
              </a:rPr>
              <a:t>People will exercise self-direction and self-control to achieve objectives to which they are committed.</a:t>
            </a:r>
          </a:p>
          <a:p>
            <a:pPr marL="891540" lvl="2" indent="-342900">
              <a:buFont typeface="+mj-lt"/>
              <a:buAutoNum type="arabicPeriod"/>
            </a:pPr>
            <a:r>
              <a:rPr lang="en-US" sz="1900" dirty="0" smtClean="0">
                <a:solidFill>
                  <a:srgbClr val="FF0000"/>
                </a:solidFill>
              </a:rPr>
              <a:t>People will commit to objectives when they realize that the achievement of those goals will bring them personal reward.</a:t>
            </a:r>
          </a:p>
          <a:p>
            <a:pPr marL="891540" lvl="2" indent="-342900">
              <a:buFont typeface="+mj-lt"/>
              <a:buAutoNum type="arabicPeriod"/>
            </a:pPr>
            <a:r>
              <a:rPr lang="en-US" sz="1900" dirty="0" smtClean="0">
                <a:solidFill>
                  <a:srgbClr val="FF0000"/>
                </a:solidFill>
              </a:rPr>
              <a:t>The average person will accept and seek responsibility.</a:t>
            </a:r>
          </a:p>
          <a:p>
            <a:pPr marL="891540" lvl="2" indent="-342900">
              <a:buFont typeface="+mj-lt"/>
              <a:buAutoNum type="arabicPeriod"/>
            </a:pPr>
            <a:r>
              <a:rPr lang="en-US" sz="1900" dirty="0" smtClean="0">
                <a:solidFill>
                  <a:srgbClr val="FF0000"/>
                </a:solidFill>
              </a:rPr>
              <a:t>Imagination, ingenuity, and creativity can help solve organizational problems, but most organizations do not solicit this from EEs.</a:t>
            </a:r>
          </a:p>
          <a:p>
            <a:pPr marL="891540" lvl="2" indent="-342900">
              <a:buFont typeface="+mj-lt"/>
              <a:buAutoNum type="arabicPeriod"/>
            </a:pPr>
            <a:r>
              <a:rPr lang="en-US" sz="1900" dirty="0" smtClean="0">
                <a:solidFill>
                  <a:srgbClr val="FF0000"/>
                </a:solidFill>
              </a:rPr>
              <a:t>Organizations today do not make full use of workers’ potential.</a:t>
            </a:r>
            <a:endParaRPr lang="en-US" sz="1900" dirty="0">
              <a:solidFill>
                <a:srgbClr val="FF0000"/>
              </a:solidFill>
            </a:endParaRPr>
          </a:p>
        </p:txBody>
      </p:sp>
      <p:pic>
        <p:nvPicPr>
          <p:cNvPr id="2051" name="Picture 3" descr="C:\Users\MichaelM\AppData\Local\Microsoft\Windows\INetCache\IE\57ZPVCL6\1200px-WikiMooc_2017_-_Letter_Y.svg[1].png"/>
          <p:cNvPicPr>
            <a:picLocks noChangeAspect="1" noChangeArrowheads="1"/>
          </p:cNvPicPr>
          <p:nvPr/>
        </p:nvPicPr>
        <p:blipFill>
          <a:blip r:embed="rId2" cstate="print"/>
          <a:srcRect/>
          <a:stretch>
            <a:fillRect/>
          </a:stretch>
        </p:blipFill>
        <p:spPr bwMode="auto">
          <a:xfrm>
            <a:off x="7391400" y="-9236"/>
            <a:ext cx="1752600" cy="1609436"/>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of Motivation</a:t>
            </a:r>
            <a:br>
              <a:rPr lang="en-US" dirty="0" smtClean="0"/>
            </a:br>
            <a:r>
              <a:rPr lang="en-US" sz="2000" dirty="0" smtClean="0"/>
              <a:t>McGregor’s Theory 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Theory Y managers maintain less control and supervision, do not use fear as the primary motivator, and are more democratic in decision making, allowing subordinates to participate in the process</a:t>
            </a:r>
            <a:r>
              <a:rPr lang="en-US" dirty="0" smtClean="0"/>
              <a:t>.</a:t>
            </a:r>
          </a:p>
          <a:p>
            <a:endParaRPr lang="en-US" sz="800" dirty="0" smtClean="0"/>
          </a:p>
          <a:p>
            <a:pPr lvl="1"/>
            <a:r>
              <a:rPr lang="en-US" dirty="0" smtClean="0">
                <a:solidFill>
                  <a:srgbClr val="FF0000"/>
                </a:solidFill>
              </a:rPr>
              <a:t>Theory Y managers address the high-level needs in Maslow’s Hierarchy as well as the physiological and security needs.</a:t>
            </a:r>
          </a:p>
          <a:p>
            <a:pPr lvl="1">
              <a:buNone/>
            </a:pPr>
            <a:endParaRPr lang="en-US" dirty="0" smtClean="0"/>
          </a:p>
        </p:txBody>
      </p:sp>
      <p:pic>
        <p:nvPicPr>
          <p:cNvPr id="5" name="Picture 4" descr="Motivation Theory X and Theory Y"/>
          <p:cNvPicPr/>
          <p:nvPr/>
        </p:nvPicPr>
        <p:blipFill>
          <a:blip r:embed="rId2" cstate="print"/>
          <a:srcRect/>
          <a:stretch>
            <a:fillRect/>
          </a:stretch>
        </p:blipFill>
        <p:spPr bwMode="auto">
          <a:xfrm>
            <a:off x="3886200" y="4038600"/>
            <a:ext cx="5029200" cy="257175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of Motivation</a:t>
            </a:r>
            <a:br>
              <a:rPr lang="en-US" dirty="0" smtClean="0"/>
            </a:br>
            <a:r>
              <a:rPr lang="en-US" sz="2000" dirty="0" smtClean="0"/>
              <a:t>William </a:t>
            </a:r>
            <a:r>
              <a:rPr lang="en-US" sz="2000" dirty="0" err="1" smtClean="0"/>
              <a:t>Ouchi’s</a:t>
            </a:r>
            <a:r>
              <a:rPr lang="en-US" sz="2000" dirty="0" smtClean="0"/>
              <a:t> Theory Z</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300" u="sng" dirty="0" smtClean="0"/>
              <a:t>Theory Z is a management philosophy that stresses EE participation in all aspects of company decision making</a:t>
            </a:r>
            <a:r>
              <a:rPr lang="en-US" sz="2300" dirty="0" smtClean="0"/>
              <a:t>.</a:t>
            </a:r>
          </a:p>
          <a:p>
            <a:endParaRPr lang="en-US" sz="800" dirty="0" smtClean="0"/>
          </a:p>
          <a:p>
            <a:pPr lvl="1"/>
            <a:r>
              <a:rPr lang="en-US" dirty="0" smtClean="0"/>
              <a:t>Theory Z incorporates elements associated with the Japanese approach to management, such as trust and intimacy.</a:t>
            </a:r>
          </a:p>
          <a:p>
            <a:pPr lvl="1"/>
            <a:endParaRPr lang="en-US" sz="800" dirty="0" smtClean="0"/>
          </a:p>
          <a:p>
            <a:pPr lvl="2"/>
            <a:r>
              <a:rPr lang="en-US" dirty="0" smtClean="0">
                <a:solidFill>
                  <a:srgbClr val="FF0000"/>
                </a:solidFill>
              </a:rPr>
              <a:t>In a Theory Z organization, all members share in responsibilities; the management style is participative; and employment is long term and, often lifelong.  Theory Z results in employees feeling organizational ownership.</a:t>
            </a:r>
            <a:endParaRPr lang="en-US" dirty="0">
              <a:solidFill>
                <a:srgbClr val="FF0000"/>
              </a:solidFill>
            </a:endParaRPr>
          </a:p>
        </p:txBody>
      </p:sp>
      <p:pic>
        <p:nvPicPr>
          <p:cNvPr id="5" name="Picture 4" descr="Theory-Z |authorSTREAM"/>
          <p:cNvPicPr/>
          <p:nvPr/>
        </p:nvPicPr>
        <p:blipFill>
          <a:blip r:embed="rId2" cstate="print"/>
          <a:srcRect/>
          <a:stretch>
            <a:fillRect/>
          </a:stretch>
        </p:blipFill>
        <p:spPr bwMode="auto">
          <a:xfrm>
            <a:off x="6477000" y="4495800"/>
            <a:ext cx="2680855" cy="24384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of Motivation</a:t>
            </a:r>
            <a:br>
              <a:rPr lang="en-US" dirty="0" smtClean="0"/>
            </a:br>
            <a:r>
              <a:rPr lang="en-US" sz="2000" dirty="0" smtClean="0"/>
              <a:t>Equity Theory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300" u="sng" dirty="0" smtClean="0"/>
              <a:t>Equity Theory suggests people are willing to contribute to an organization depending on their assessment of the fairness, or equity, of the rewards they will receive in exchange</a:t>
            </a:r>
            <a:r>
              <a:rPr lang="en-US" sz="2300" dirty="0" smtClean="0"/>
              <a:t>.</a:t>
            </a:r>
          </a:p>
          <a:p>
            <a:endParaRPr lang="en-US" sz="800" dirty="0" smtClean="0"/>
          </a:p>
          <a:p>
            <a:pPr lvl="1"/>
            <a:r>
              <a:rPr lang="en-US" dirty="0" smtClean="0"/>
              <a:t>In a fair situation, a person receives rewards proportional to the contribution they make to the organization.  However, in practice, equity is a subjective notion. </a:t>
            </a:r>
          </a:p>
          <a:p>
            <a:pPr lvl="1"/>
            <a:endParaRPr lang="en-US" sz="800" dirty="0" smtClean="0"/>
          </a:p>
          <a:p>
            <a:pPr lvl="2"/>
            <a:r>
              <a:rPr lang="en-US" sz="1900" dirty="0" smtClean="0">
                <a:solidFill>
                  <a:srgbClr val="FF0000"/>
                </a:solidFill>
              </a:rPr>
              <a:t>An EE compares their input-output ratio (effort/compensation) with that of their peers within the organization, and if they feel the ratio is comparable with others they will feel they are being treated equitably.</a:t>
            </a:r>
            <a:endParaRPr lang="en-US" sz="1900" dirty="0">
              <a:solidFill>
                <a:srgbClr val="FF0000"/>
              </a:solidFill>
            </a:endParaRPr>
          </a:p>
        </p:txBody>
      </p:sp>
      <p:pic>
        <p:nvPicPr>
          <p:cNvPr id="5" name="Picture 4" descr="Equity Theory - YouTube"/>
          <p:cNvPicPr/>
          <p:nvPr/>
        </p:nvPicPr>
        <p:blipFill>
          <a:blip r:embed="rId2" cstate="print"/>
          <a:srcRect/>
          <a:stretch>
            <a:fillRect/>
          </a:stretch>
        </p:blipFill>
        <p:spPr bwMode="auto">
          <a:xfrm>
            <a:off x="5791200" y="5029200"/>
            <a:ext cx="3429000" cy="18288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of Motivation</a:t>
            </a:r>
            <a:br>
              <a:rPr lang="en-US" dirty="0" smtClean="0"/>
            </a:br>
            <a:r>
              <a:rPr lang="en-US" sz="2000" dirty="0" smtClean="0"/>
              <a:t>Victor Vroom’s Expectancy Theory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Expectancy Theory states that motivation depends not only on how much a person wants something but also on the person’s perception of how likely they are to get it</a:t>
            </a:r>
            <a:r>
              <a:rPr lang="en-US" dirty="0" smtClean="0"/>
              <a:t>.</a:t>
            </a:r>
          </a:p>
          <a:p>
            <a:endParaRPr lang="en-US" sz="800" dirty="0" smtClean="0"/>
          </a:p>
          <a:p>
            <a:pPr lvl="1"/>
            <a:r>
              <a:rPr lang="en-US" dirty="0" smtClean="0">
                <a:solidFill>
                  <a:srgbClr val="FF0000"/>
                </a:solidFill>
              </a:rPr>
              <a:t>A person who wants something and has a reason to be optimistic about it will be strongly motivated.  In contrast, if you do not believe you will get what you want, you may not be motivated to try and get it, even though you really want it.</a:t>
            </a:r>
            <a:endParaRPr lang="en-US" dirty="0">
              <a:solidFill>
                <a:srgbClr val="FF0000"/>
              </a:solidFill>
            </a:endParaRPr>
          </a:p>
        </p:txBody>
      </p:sp>
      <p:pic>
        <p:nvPicPr>
          <p:cNvPr id="5" name="Picture 4" descr="Vroom's Expectancy Theory - Knowledge Grab"/>
          <p:cNvPicPr/>
          <p:nvPr/>
        </p:nvPicPr>
        <p:blipFill>
          <a:blip r:embed="rId2" cstate="print"/>
          <a:srcRect/>
          <a:stretch>
            <a:fillRect/>
          </a:stretch>
        </p:blipFill>
        <p:spPr bwMode="auto">
          <a:xfrm>
            <a:off x="4361688" y="4419600"/>
            <a:ext cx="4782312" cy="24384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of Motivation</a:t>
            </a:r>
            <a:br>
              <a:rPr lang="en-US" dirty="0" smtClean="0"/>
            </a:br>
            <a:r>
              <a:rPr lang="en-US" sz="2000" dirty="0" smtClean="0"/>
              <a:t>Goal-Setting Theory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Goal-Setting Theory states that goals act as motivators to focus EE efforts on achieving performance outcomes</a:t>
            </a:r>
            <a:r>
              <a:rPr lang="en-US" dirty="0" smtClean="0"/>
              <a:t>.</a:t>
            </a:r>
          </a:p>
          <a:p>
            <a:endParaRPr lang="en-US" sz="800" dirty="0">
              <a:solidFill>
                <a:srgbClr val="FF0000"/>
              </a:solidFill>
            </a:endParaRPr>
          </a:p>
          <a:p>
            <a:pPr lvl="1"/>
            <a:r>
              <a:rPr lang="en-US" dirty="0" smtClean="0">
                <a:solidFill>
                  <a:srgbClr val="FF0000"/>
                </a:solidFill>
              </a:rPr>
              <a:t>Setting goals can positively affect performance because goals help EEs direct their efforts and attention toward the outcome, mobilize their efforts, develop consistent behavior patterns, and create strategies to obtain desired outcomes.</a:t>
            </a:r>
            <a:endParaRPr lang="en-US" dirty="0">
              <a:solidFill>
                <a:srgbClr val="FF0000"/>
              </a:solidFill>
            </a:endParaRPr>
          </a:p>
        </p:txBody>
      </p:sp>
      <p:pic>
        <p:nvPicPr>
          <p:cNvPr id="5" name="Picture 4" descr="Goal-setting Theory Management Business Organization, PNG, 1667x1667px, Goal,  Area, Brand, Business, Coaching Download Free"/>
          <p:cNvPicPr/>
          <p:nvPr/>
        </p:nvPicPr>
        <p:blipFill>
          <a:blip r:embed="rId2" cstate="print"/>
          <a:srcRect/>
          <a:stretch>
            <a:fillRect/>
          </a:stretch>
        </p:blipFill>
        <p:spPr bwMode="auto">
          <a:xfrm>
            <a:off x="6324599" y="4038600"/>
            <a:ext cx="2534643" cy="22860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of Motivation</a:t>
            </a:r>
            <a:br>
              <a:rPr lang="en-US" dirty="0" smtClean="0"/>
            </a:br>
            <a:r>
              <a:rPr lang="en-US" sz="2000" dirty="0" smtClean="0"/>
              <a:t>Management by Objectives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400" u="sng" dirty="0" smtClean="0"/>
              <a:t>Management by Objectives (MBO) refers to the need to develop goals that both managers and employees can understand and agree upon</a:t>
            </a:r>
            <a:r>
              <a:rPr lang="en-US" dirty="0" smtClean="0"/>
              <a:t>.</a:t>
            </a:r>
          </a:p>
          <a:p>
            <a:endParaRPr lang="en-US" sz="800" dirty="0" smtClean="0"/>
          </a:p>
          <a:p>
            <a:pPr lvl="1"/>
            <a:r>
              <a:rPr lang="en-US" dirty="0" smtClean="0"/>
              <a:t>This requires managers to work with employees to set personal objectives that will be used to further organizational objectives.</a:t>
            </a:r>
          </a:p>
          <a:p>
            <a:pPr lvl="1"/>
            <a:endParaRPr lang="en-US" sz="800" dirty="0" smtClean="0"/>
          </a:p>
          <a:p>
            <a:pPr lvl="2"/>
            <a:r>
              <a:rPr lang="en-US" dirty="0" smtClean="0">
                <a:solidFill>
                  <a:srgbClr val="FF0000"/>
                </a:solidFill>
              </a:rPr>
              <a:t>By linking managerial objectives with personal objectives, EEs feel a sense of commitment toward achieving organizational goals.</a:t>
            </a:r>
            <a:endParaRPr lang="en-US" dirty="0">
              <a:solidFill>
                <a:srgbClr val="FF0000"/>
              </a:solidFill>
            </a:endParaRPr>
          </a:p>
        </p:txBody>
      </p:sp>
      <p:pic>
        <p:nvPicPr>
          <p:cNvPr id="5" name="Picture 4" descr="Management by Objectives (MBO) - Leadership Training"/>
          <p:cNvPicPr/>
          <p:nvPr/>
        </p:nvPicPr>
        <p:blipFill>
          <a:blip r:embed="rId2" cstate="print"/>
          <a:srcRect/>
          <a:stretch>
            <a:fillRect/>
          </a:stretch>
        </p:blipFill>
        <p:spPr bwMode="auto">
          <a:xfrm>
            <a:off x="5562600" y="4572000"/>
            <a:ext cx="3581400" cy="22860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Motivating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400" u="sng" dirty="0" smtClean="0"/>
              <a:t>Based on the various theories that attempt to explain what motivates employees, businesses have developed several strategies for motivating their employees and boosting morale and productivity</a:t>
            </a:r>
            <a:r>
              <a:rPr lang="en-US" dirty="0" smtClean="0"/>
              <a:t>.</a:t>
            </a:r>
          </a:p>
          <a:p>
            <a:endParaRPr lang="en-US" sz="800" dirty="0" smtClean="0"/>
          </a:p>
          <a:p>
            <a:pPr lvl="1"/>
            <a:r>
              <a:rPr lang="en-US" dirty="0" smtClean="0">
                <a:solidFill>
                  <a:srgbClr val="FF0000"/>
                </a:solidFill>
              </a:rPr>
              <a:t>Some of these techniques include behavior modification and job design, as well as, the already described employee involvement programs and work teams.</a:t>
            </a:r>
            <a:endParaRPr lang="en-US" dirty="0">
              <a:solidFill>
                <a:srgbClr val="FF0000"/>
              </a:solidFill>
            </a:endParaRPr>
          </a:p>
        </p:txBody>
      </p:sp>
      <p:pic>
        <p:nvPicPr>
          <p:cNvPr id="6" name="Picture 5" descr="Motivating Employees (Management) | Teaching Resources"/>
          <p:cNvPicPr/>
          <p:nvPr/>
        </p:nvPicPr>
        <p:blipFill>
          <a:blip r:embed="rId2" cstate="print"/>
          <a:srcRect/>
          <a:stretch>
            <a:fillRect/>
          </a:stretch>
        </p:blipFill>
        <p:spPr bwMode="auto">
          <a:xfrm>
            <a:off x="5410200" y="4419600"/>
            <a:ext cx="3733800" cy="2438400"/>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Strategies for Motivation</a:t>
            </a:r>
            <a:br>
              <a:rPr lang="en-US" dirty="0" smtClean="0"/>
            </a:br>
            <a:r>
              <a:rPr lang="en-US" sz="2000" dirty="0" smtClean="0"/>
              <a:t>Behavior Modification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normAutofit/>
          </a:bodyPr>
          <a:lstStyle/>
          <a:p>
            <a:r>
              <a:rPr lang="en-US" sz="2400" u="sng" dirty="0" smtClean="0"/>
              <a:t>Behavior Modification involves changing behavior and encouraging appropriate actions by relating consequences of behavior to the behavior itself</a:t>
            </a:r>
            <a:r>
              <a:rPr lang="en-US" dirty="0" smtClean="0"/>
              <a:t>.</a:t>
            </a:r>
          </a:p>
          <a:p>
            <a:endParaRPr lang="en-US" sz="800" dirty="0" smtClean="0"/>
          </a:p>
          <a:p>
            <a:pPr lvl="1"/>
            <a:r>
              <a:rPr lang="en-US" sz="2100" dirty="0" smtClean="0"/>
              <a:t>Behavior modification is an application of Reinforcement Theory,  the theory that behavior can be strengthened or weakened through the use of rewards and punishments.</a:t>
            </a:r>
          </a:p>
          <a:p>
            <a:pPr lvl="1"/>
            <a:endParaRPr lang="en-US" sz="800" dirty="0" smtClean="0"/>
          </a:p>
          <a:p>
            <a:pPr lvl="2"/>
            <a:r>
              <a:rPr lang="en-US" dirty="0" smtClean="0">
                <a:solidFill>
                  <a:srgbClr val="FF0000"/>
                </a:solidFill>
              </a:rPr>
              <a:t>B.F. Skinner found that behavior which was rewarded will tend to be repeated, while behavior that is punished will be eliminated.  </a:t>
            </a:r>
            <a:endParaRPr lang="en-US" dirty="0">
              <a:solidFill>
                <a:srgbClr val="FF0000"/>
              </a:solidFill>
            </a:endParaRPr>
          </a:p>
          <a:p>
            <a:pPr lvl="2"/>
            <a:r>
              <a:rPr lang="en-US" dirty="0" smtClean="0">
                <a:solidFill>
                  <a:srgbClr val="FF0000"/>
                </a:solidFill>
              </a:rPr>
              <a:t>Punishment often leads to EE dissatisfaction and turnover.</a:t>
            </a:r>
            <a:endParaRPr lang="en-US" dirty="0">
              <a:solidFill>
                <a:srgbClr val="FF0000"/>
              </a:solidFill>
            </a:endParaRPr>
          </a:p>
        </p:txBody>
      </p:sp>
      <p:pic>
        <p:nvPicPr>
          <p:cNvPr id="5" name="Picture 4" descr="The Reinforcement Theory | Media in Minutes | Episode 4 - YouTube"/>
          <p:cNvPicPr/>
          <p:nvPr/>
        </p:nvPicPr>
        <p:blipFill>
          <a:blip r:embed="rId2" cstate="print"/>
          <a:srcRect/>
          <a:stretch>
            <a:fillRect/>
          </a:stretch>
        </p:blipFill>
        <p:spPr bwMode="auto">
          <a:xfrm>
            <a:off x="6019800" y="5181600"/>
            <a:ext cx="3124200" cy="16764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Strategies for Motivation</a:t>
            </a:r>
            <a:br>
              <a:rPr lang="en-US" dirty="0" smtClean="0"/>
            </a:br>
            <a:r>
              <a:rPr lang="en-US" sz="2000" dirty="0" smtClean="0"/>
              <a:t>Job Design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a:xfrm>
            <a:off x="301752" y="1527048"/>
            <a:ext cx="8503920" cy="4721352"/>
          </a:xfrm>
        </p:spPr>
        <p:txBody>
          <a:bodyPr>
            <a:normAutofit fontScale="92500" lnSpcReduction="20000"/>
          </a:bodyPr>
          <a:lstStyle/>
          <a:p>
            <a:r>
              <a:rPr lang="en-US" sz="2600" u="sng" dirty="0" smtClean="0"/>
              <a:t>Managers have several strategies they can use to design jobs to help improve employee motivation</a:t>
            </a:r>
            <a:r>
              <a:rPr lang="en-US" sz="2600" dirty="0"/>
              <a:t>.</a:t>
            </a:r>
            <a:endParaRPr lang="en-US" sz="2600" dirty="0" smtClean="0"/>
          </a:p>
          <a:p>
            <a:endParaRPr lang="en-US" sz="800" dirty="0" smtClean="0"/>
          </a:p>
          <a:p>
            <a:pPr lvl="1"/>
            <a:r>
              <a:rPr lang="en-US" u="sng" dirty="0" smtClean="0"/>
              <a:t>Job Rotation</a:t>
            </a:r>
          </a:p>
          <a:p>
            <a:pPr lvl="2"/>
            <a:r>
              <a:rPr lang="en-US" dirty="0" smtClean="0">
                <a:solidFill>
                  <a:srgbClr val="FF0000"/>
                </a:solidFill>
              </a:rPr>
              <a:t>Allows EE’s to move from one job to another in an effort to relieve the boredom that is often associated with job specialization.</a:t>
            </a:r>
          </a:p>
          <a:p>
            <a:pPr lvl="1"/>
            <a:r>
              <a:rPr lang="en-US" u="sng" dirty="0" smtClean="0"/>
              <a:t>Job Enlargement</a:t>
            </a:r>
          </a:p>
          <a:p>
            <a:pPr lvl="2"/>
            <a:r>
              <a:rPr lang="en-US" dirty="0" smtClean="0">
                <a:solidFill>
                  <a:srgbClr val="FF0000"/>
                </a:solidFill>
              </a:rPr>
              <a:t>Adds more tasks to a job instead of treating each task as separate.  </a:t>
            </a:r>
          </a:p>
          <a:p>
            <a:pPr lvl="2"/>
            <a:r>
              <a:rPr lang="en-US" dirty="0" smtClean="0">
                <a:solidFill>
                  <a:srgbClr val="FF0000"/>
                </a:solidFill>
              </a:rPr>
              <a:t>Jobs are more satisfying as the number of tasks increases.</a:t>
            </a:r>
          </a:p>
          <a:p>
            <a:pPr lvl="1"/>
            <a:r>
              <a:rPr lang="en-US" u="sng" dirty="0" smtClean="0"/>
              <a:t>Job Enrichment</a:t>
            </a:r>
          </a:p>
          <a:p>
            <a:pPr lvl="2"/>
            <a:r>
              <a:rPr lang="en-US" dirty="0" smtClean="0">
                <a:solidFill>
                  <a:srgbClr val="FF0000"/>
                </a:solidFill>
              </a:rPr>
              <a:t>Incorporates motivational factors such as opportunity for achievement, recognition, responsibility, and advancement into a job.</a:t>
            </a:r>
          </a:p>
          <a:p>
            <a:pPr lvl="1"/>
            <a:r>
              <a:rPr lang="en-US" u="sng" dirty="0" smtClean="0"/>
              <a:t>Flexible Scheduling Strategies</a:t>
            </a:r>
          </a:p>
          <a:p>
            <a:pPr lvl="2"/>
            <a:r>
              <a:rPr lang="en-US" dirty="0" smtClean="0">
                <a:solidFill>
                  <a:srgbClr val="FF0000"/>
                </a:solidFill>
              </a:rPr>
              <a:t>Allows EE’s to choose flexible work schedules, as long as they are at work during a specific core period, a compressed work week, work from home, and job sharing opportunities.</a:t>
            </a:r>
            <a:endParaRPr lang="en-US" dirty="0">
              <a:solidFill>
                <a:srgbClr val="FF0000"/>
              </a:solidFill>
            </a:endParaRPr>
          </a:p>
        </p:txBody>
      </p:sp>
      <p:pic>
        <p:nvPicPr>
          <p:cNvPr id="6" name="Picture 5" descr="Design Jobs (@dsgnjbs) | Twitter"/>
          <p:cNvPicPr/>
          <p:nvPr/>
        </p:nvPicPr>
        <p:blipFill>
          <a:blip r:embed="rId2" cstate="print"/>
          <a:srcRect/>
          <a:stretch>
            <a:fillRect/>
          </a:stretch>
        </p:blipFill>
        <p:spPr bwMode="auto">
          <a:xfrm>
            <a:off x="7696200" y="165550"/>
            <a:ext cx="1295400" cy="1129850"/>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Because EEs do the work of the business and influence whether the firm achieves its objectives, top managers agree EEs are an organization’s most valuable resource</a:t>
            </a:r>
            <a:r>
              <a:rPr lang="en-US" dirty="0" smtClean="0"/>
              <a:t>.</a:t>
            </a:r>
          </a:p>
          <a:p>
            <a:endParaRPr lang="en-US" sz="800" dirty="0" smtClean="0"/>
          </a:p>
          <a:p>
            <a:pPr lvl="1"/>
            <a:r>
              <a:rPr lang="en-US" sz="2000" dirty="0" smtClean="0"/>
              <a:t>To achieve organizational objectives, employees must have the motivation, ability (appropriate knowledge and skills), and tools (proper training and equipment) to perform their jobs.</a:t>
            </a:r>
          </a:p>
          <a:p>
            <a:pPr lvl="1"/>
            <a:endParaRPr lang="en-US" sz="800" dirty="0" smtClean="0"/>
          </a:p>
          <a:p>
            <a:pPr lvl="2"/>
            <a:r>
              <a:rPr lang="en-US" dirty="0" smtClean="0">
                <a:solidFill>
                  <a:srgbClr val="FF0000"/>
                </a:solidFill>
              </a:rPr>
              <a:t>Managers who understand the needs of EEs can help them reach higher levels of productivity and thus contribute to the achievement of organizational goals.</a:t>
            </a:r>
            <a:endParaRPr lang="en-US" dirty="0">
              <a:solidFill>
                <a:srgbClr val="FF0000"/>
              </a:solidFill>
            </a:endParaRPr>
          </a:p>
        </p:txBody>
      </p:sp>
      <p:pic>
        <p:nvPicPr>
          <p:cNvPr id="5" name="Picture 4" descr="The 4 pillars of employee relations"/>
          <p:cNvPicPr/>
          <p:nvPr/>
        </p:nvPicPr>
        <p:blipFill>
          <a:blip r:embed="rId2" cstate="print"/>
          <a:srcRect/>
          <a:stretch>
            <a:fillRect/>
          </a:stretch>
        </p:blipFill>
        <p:spPr bwMode="auto">
          <a:xfrm>
            <a:off x="5410200" y="4876800"/>
            <a:ext cx="3733800" cy="19812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Motivational Strategies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400" u="sng" dirty="0" smtClean="0"/>
              <a:t>Motivation is more than a tool that managers can use to foster employee loyalty and boost productivity</a:t>
            </a:r>
            <a:r>
              <a:rPr lang="en-US" dirty="0" smtClean="0"/>
              <a:t>.</a:t>
            </a:r>
          </a:p>
          <a:p>
            <a:endParaRPr lang="en-US" sz="800" dirty="0" smtClean="0"/>
          </a:p>
          <a:p>
            <a:pPr lvl="1"/>
            <a:r>
              <a:rPr lang="en-US" dirty="0" smtClean="0"/>
              <a:t>It is a process that affects all the relationships within an organization and influences many areas like pay, promotion, job design, training opportunities, and reporting relationships.</a:t>
            </a:r>
          </a:p>
          <a:p>
            <a:pPr lvl="1"/>
            <a:endParaRPr lang="en-US" sz="800" dirty="0" smtClean="0"/>
          </a:p>
          <a:p>
            <a:pPr lvl="2"/>
            <a:r>
              <a:rPr lang="en-US" dirty="0" smtClean="0">
                <a:solidFill>
                  <a:srgbClr val="FF0000"/>
                </a:solidFill>
              </a:rPr>
              <a:t>Employees are motivated by the nature of the relationships they have with their supervisors, by the nature of their jobs, and by characteristics of the organization.</a:t>
            </a:r>
            <a:endParaRPr lang="en-US" dirty="0">
              <a:solidFill>
                <a:srgbClr val="FF0000"/>
              </a:solidFill>
            </a:endParaRPr>
          </a:p>
        </p:txBody>
      </p:sp>
      <p:pic>
        <p:nvPicPr>
          <p:cNvPr id="5" name="Picture 4" descr="Tips to kick-start your motivation – GPS News"/>
          <p:cNvPicPr/>
          <p:nvPr/>
        </p:nvPicPr>
        <p:blipFill>
          <a:blip r:embed="rId2" cstate="print"/>
          <a:srcRect/>
          <a:stretch>
            <a:fillRect/>
          </a:stretch>
        </p:blipFill>
        <p:spPr bwMode="auto">
          <a:xfrm>
            <a:off x="4953000" y="4724400"/>
            <a:ext cx="4191000" cy="21336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Motivational Strategies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400" u="sng" dirty="0" smtClean="0"/>
              <a:t>There are various ways employers can motivate employees; however, managers must be careful when considering what kinds of incentives to use</a:t>
            </a:r>
            <a:r>
              <a:rPr lang="en-US" dirty="0" smtClean="0"/>
              <a:t>.</a:t>
            </a:r>
          </a:p>
          <a:p>
            <a:endParaRPr lang="en-US" sz="800" dirty="0" smtClean="0"/>
          </a:p>
          <a:p>
            <a:pPr lvl="1"/>
            <a:r>
              <a:rPr lang="en-US" dirty="0" smtClean="0"/>
              <a:t>Different cultures and individuals value different kinds of incentives more highly than others.</a:t>
            </a:r>
          </a:p>
          <a:p>
            <a:pPr lvl="1"/>
            <a:endParaRPr lang="en-US" sz="800" dirty="0" smtClean="0"/>
          </a:p>
          <a:p>
            <a:pPr lvl="2"/>
            <a:r>
              <a:rPr lang="en-US" dirty="0" smtClean="0">
                <a:solidFill>
                  <a:srgbClr val="FF0000"/>
                </a:solidFill>
              </a:rPr>
              <a:t>Motivation is not an easy thing to understand, especially as organizations become more diverse.</a:t>
            </a:r>
            <a:endParaRPr lang="en-US" dirty="0">
              <a:solidFill>
                <a:srgbClr val="FF0000"/>
              </a:solidFill>
            </a:endParaRPr>
          </a:p>
        </p:txBody>
      </p:sp>
      <p:pic>
        <p:nvPicPr>
          <p:cNvPr id="5" name="Picture 4" descr="How to Motivate Employees - [ USEFUL TIPS] SmallBusiness.ng"/>
          <p:cNvPicPr/>
          <p:nvPr/>
        </p:nvPicPr>
        <p:blipFill>
          <a:blip r:embed="rId2" cstate="print"/>
          <a:srcRect/>
          <a:stretch>
            <a:fillRect/>
          </a:stretch>
        </p:blipFill>
        <p:spPr bwMode="auto">
          <a:xfrm>
            <a:off x="5486400" y="4343400"/>
            <a:ext cx="3657600" cy="25146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Part Four: Creating the Human Resource Advantage</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Ten: Managing Human Resources</a:t>
            </a:r>
          </a:p>
        </p:txBody>
      </p:sp>
      <p:pic>
        <p:nvPicPr>
          <p:cNvPr id="8" name="Picture 7" descr="Unit 22 Topical issues on Managing Human Resources assignment"/>
          <p:cNvPicPr/>
          <p:nvPr/>
        </p:nvPicPr>
        <p:blipFill>
          <a:blip r:embed="rId2">
            <a:extLst>
              <a:ext uri="{28A0092B-C50C-407E-A947-70E740481C1C}">
                <a14:useLocalDpi xmlns:a14="http://schemas.microsoft.com/office/drawing/2010/main" val="0"/>
              </a:ext>
            </a:extLst>
          </a:blip>
          <a:srcRect/>
          <a:stretch>
            <a:fillRect/>
          </a:stretch>
        </p:blipFill>
        <p:spPr bwMode="auto">
          <a:xfrm>
            <a:off x="1618488" y="2230635"/>
            <a:ext cx="5943600" cy="3962400"/>
          </a:xfrm>
          <a:prstGeom prst="rect">
            <a:avLst/>
          </a:prstGeom>
          <a:noFill/>
          <a:ln>
            <a:noFill/>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13965659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400" u="sng" dirty="0" smtClean="0"/>
              <a:t>If a business is to achieve success, it must have sufficient numbers of employees who are qualified and motivated to perform the required duties</a:t>
            </a:r>
            <a:r>
              <a:rPr lang="en-US" dirty="0" smtClean="0"/>
              <a:t>.</a:t>
            </a:r>
          </a:p>
          <a:p>
            <a:endParaRPr lang="en-US" sz="800" dirty="0" smtClean="0"/>
          </a:p>
          <a:p>
            <a:pPr lvl="1"/>
            <a:r>
              <a:rPr lang="en-US" dirty="0" smtClean="0"/>
              <a:t>Thus, managing the quantity (from hiring and firing) to the quality (through training, compensating, and so on) of employees is an important business function.</a:t>
            </a:r>
          </a:p>
          <a:p>
            <a:pPr lvl="1"/>
            <a:endParaRPr lang="en-US" sz="800" dirty="0" smtClean="0"/>
          </a:p>
          <a:p>
            <a:pPr lvl="2"/>
            <a:r>
              <a:rPr lang="en-US" dirty="0" smtClean="0">
                <a:solidFill>
                  <a:srgbClr val="FF0000"/>
                </a:solidFill>
              </a:rPr>
              <a:t>Meeting the challenge of managing diverse human resources effectively can give a company the competitive edge. </a:t>
            </a:r>
            <a:endParaRPr lang="en-US" dirty="0">
              <a:solidFill>
                <a:srgbClr val="FF0000"/>
              </a:solidFill>
            </a:endParaRPr>
          </a:p>
        </p:txBody>
      </p:sp>
      <p:pic>
        <p:nvPicPr>
          <p:cNvPr id="6" name="Picture 5" descr="Employees | Department of Human Resources"/>
          <p:cNvPicPr/>
          <p:nvPr/>
        </p:nvPicPr>
        <p:blipFill>
          <a:blip r:embed="rId2" cstate="print"/>
          <a:srcRect/>
          <a:stretch>
            <a:fillRect/>
          </a:stretch>
        </p:blipFill>
        <p:spPr bwMode="auto">
          <a:xfrm>
            <a:off x="3200400" y="5029200"/>
            <a:ext cx="5934364" cy="1828800"/>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2379598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Nature of Human Resource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normAutofit/>
          </a:bodyPr>
          <a:lstStyle/>
          <a:p>
            <a:r>
              <a:rPr lang="en-US" sz="2400" u="sng" dirty="0" smtClean="0"/>
              <a:t>Human resources is defined as labor, physical and mental abilities that people use to produce goods and services</a:t>
            </a:r>
            <a:r>
              <a:rPr lang="en-US" sz="2400" dirty="0" smtClean="0"/>
              <a:t>.</a:t>
            </a:r>
          </a:p>
          <a:p>
            <a:endParaRPr lang="en-US" sz="800" dirty="0" smtClean="0"/>
          </a:p>
          <a:p>
            <a:pPr lvl="1"/>
            <a:r>
              <a:rPr lang="en-US" dirty="0" smtClean="0"/>
              <a:t>Human Resources Management (HRM) refers to all the activities involved in determining an organization’s human resource needs, as well as acquiring, training, and compensating people to fill those needs.</a:t>
            </a:r>
          </a:p>
          <a:p>
            <a:pPr lvl="1"/>
            <a:endParaRPr lang="en-US" sz="800" dirty="0" smtClean="0"/>
          </a:p>
          <a:p>
            <a:pPr lvl="2"/>
            <a:r>
              <a:rPr lang="en-US" dirty="0" smtClean="0">
                <a:solidFill>
                  <a:srgbClr val="FF0000"/>
                </a:solidFill>
              </a:rPr>
              <a:t>Human resource managers are concerned with maximizing the satisfaction of employees and motivating them to meet organizational objectives productively.</a:t>
            </a:r>
          </a:p>
          <a:p>
            <a:pPr lvl="2">
              <a:buNone/>
            </a:pPr>
            <a:endParaRPr lang="en-US" dirty="0"/>
          </a:p>
        </p:txBody>
      </p:sp>
      <p:pic>
        <p:nvPicPr>
          <p:cNvPr id="5" name="Picture 4" descr="7 Human Resource Management Basics Every HR Professional Should Know"/>
          <p:cNvPicPr/>
          <p:nvPr/>
        </p:nvPicPr>
        <p:blipFill>
          <a:blip r:embed="rId2" cstate="print"/>
          <a:srcRect/>
          <a:stretch>
            <a:fillRect/>
          </a:stretch>
        </p:blipFill>
        <p:spPr bwMode="auto">
          <a:xfrm>
            <a:off x="5562600" y="4953000"/>
            <a:ext cx="3581400" cy="19050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253215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Nature of Human Resources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400" u="sng" dirty="0" smtClean="0"/>
              <a:t>How an organization treats its employees is of much importance to consumers</a:t>
            </a:r>
            <a:r>
              <a:rPr lang="en-US" dirty="0" smtClean="0"/>
              <a:t>.</a:t>
            </a:r>
          </a:p>
          <a:p>
            <a:endParaRPr lang="en-US" sz="800" dirty="0" smtClean="0"/>
          </a:p>
          <a:p>
            <a:pPr lvl="1"/>
            <a:r>
              <a:rPr lang="en-US" sz="2000" dirty="0" smtClean="0"/>
              <a:t>Approximately 85% of consumers say that a company’s corporate social responsibility (CSR) practices, including treatment of EE’s, plays a significant role in deciding where to take their business.</a:t>
            </a:r>
          </a:p>
          <a:p>
            <a:pPr lvl="1"/>
            <a:endParaRPr lang="en-US" sz="800" dirty="0" smtClean="0"/>
          </a:p>
          <a:p>
            <a:pPr lvl="2"/>
            <a:r>
              <a:rPr lang="en-US" dirty="0" smtClean="0">
                <a:solidFill>
                  <a:srgbClr val="FF0000"/>
                </a:solidFill>
              </a:rPr>
              <a:t>EEs are concerned not only about how much a job pays; they are concerned with job satisfaction, personal performance, recreation, benefits, work environment, and opportunities for advancement.</a:t>
            </a:r>
            <a:endParaRPr lang="en-US" dirty="0">
              <a:solidFill>
                <a:srgbClr val="FF0000"/>
              </a:solidFill>
            </a:endParaRPr>
          </a:p>
        </p:txBody>
      </p:sp>
      <p:pic>
        <p:nvPicPr>
          <p:cNvPr id="6" name="Picture 5" descr="Mobile Training Teams - People Icon White Png Clipart - Full Size Clipart  (#1242382) - PinClipart"/>
          <p:cNvPicPr/>
          <p:nvPr/>
        </p:nvPicPr>
        <p:blipFill>
          <a:blip r:embed="rId2" cstate="print"/>
          <a:srcRect/>
          <a:stretch>
            <a:fillRect/>
          </a:stretch>
        </p:blipFill>
        <p:spPr bwMode="auto">
          <a:xfrm>
            <a:off x="7010400" y="4648200"/>
            <a:ext cx="1953578" cy="1676400"/>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4112074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Human Resources Needs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a:bodyPr>
          <a:lstStyle/>
          <a:p>
            <a:r>
              <a:rPr lang="en-US" sz="2300" u="sng" dirty="0" smtClean="0"/>
              <a:t>When planning and developing strategies for reaching the organization’s objectives, a company must consider whether it will have the human resources necessary to carry out its plans</a:t>
            </a:r>
            <a:r>
              <a:rPr lang="en-US" sz="2300" dirty="0" smtClean="0"/>
              <a:t>.</a:t>
            </a:r>
          </a:p>
          <a:p>
            <a:endParaRPr lang="en-US" sz="800" dirty="0" smtClean="0"/>
          </a:p>
          <a:p>
            <a:pPr lvl="1"/>
            <a:r>
              <a:rPr lang="en-US" sz="2000" dirty="0" smtClean="0"/>
              <a:t>After determining how many EEs and what skills are needed to satisfy the overall plans, the HR manager ascertains how many EE’s the company has and how many will be retiring or otherwise leaving the organization during the planning period.</a:t>
            </a:r>
          </a:p>
          <a:p>
            <a:pPr lvl="1"/>
            <a:endParaRPr lang="en-US" sz="800" dirty="0" smtClean="0"/>
          </a:p>
          <a:p>
            <a:pPr lvl="2"/>
            <a:r>
              <a:rPr lang="en-US" dirty="0" smtClean="0">
                <a:solidFill>
                  <a:srgbClr val="FF0000"/>
                </a:solidFill>
              </a:rPr>
              <a:t>The manager can then forecast how many EEs the company will need to hire and what qualifications they must have or determine if layoffs are required to meet the demand more efficiently.</a:t>
            </a:r>
            <a:endParaRPr lang="en-US" dirty="0">
              <a:solidFill>
                <a:srgbClr val="FF0000"/>
              </a:solidFill>
            </a:endParaRPr>
          </a:p>
        </p:txBody>
      </p:sp>
      <p:pic>
        <p:nvPicPr>
          <p:cNvPr id="6" name="Picture 5" descr="HR Basics: Human Resource Planning - YouTube"/>
          <p:cNvPicPr/>
          <p:nvPr/>
        </p:nvPicPr>
        <p:blipFill>
          <a:blip r:embed="rId2" cstate="print"/>
          <a:srcRect/>
          <a:stretch>
            <a:fillRect/>
          </a:stretch>
        </p:blipFill>
        <p:spPr bwMode="auto">
          <a:xfrm>
            <a:off x="6019800" y="5334000"/>
            <a:ext cx="3124200" cy="1528618"/>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3690505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Human Resources Needs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HRM planning also requires forecasting the availability of people in the workforce who will have the necessary qualifications to meet the organization’s future needs</a:t>
            </a:r>
            <a:r>
              <a:rPr lang="en-US" dirty="0" smtClean="0"/>
              <a:t>.</a:t>
            </a:r>
          </a:p>
          <a:p>
            <a:endParaRPr lang="en-US" sz="800" dirty="0" smtClean="0"/>
          </a:p>
          <a:p>
            <a:pPr lvl="1"/>
            <a:r>
              <a:rPr lang="en-US" dirty="0" smtClean="0"/>
              <a:t>The human resources manager then develops a strategy for satisfying the organization’s human resources needs.</a:t>
            </a:r>
          </a:p>
          <a:p>
            <a:pPr lvl="1"/>
            <a:endParaRPr lang="en-US" sz="800" dirty="0" smtClean="0"/>
          </a:p>
          <a:p>
            <a:pPr lvl="2"/>
            <a:r>
              <a:rPr lang="en-US" dirty="0" smtClean="0">
                <a:solidFill>
                  <a:srgbClr val="FF0000"/>
                </a:solidFill>
              </a:rPr>
              <a:t>As organizations strive to increase efficiency through outsourcing, automation, or learning to effectively use temporary workers, hiring needs can change dramatically.</a:t>
            </a:r>
            <a:endParaRPr lang="en-US" dirty="0">
              <a:solidFill>
                <a:srgbClr val="FF0000"/>
              </a:solidFill>
            </a:endParaRPr>
          </a:p>
        </p:txBody>
      </p:sp>
      <p:pic>
        <p:nvPicPr>
          <p:cNvPr id="5" name="Picture 4" descr="Human Resource Management Strategies to Diversify the Workforce - HRM Exam"/>
          <p:cNvPicPr/>
          <p:nvPr/>
        </p:nvPicPr>
        <p:blipFill>
          <a:blip r:embed="rId2" cstate="print"/>
          <a:srcRect/>
          <a:stretch>
            <a:fillRect/>
          </a:stretch>
        </p:blipFill>
        <p:spPr bwMode="auto">
          <a:xfrm>
            <a:off x="5257800" y="4876799"/>
            <a:ext cx="3886200" cy="1981201"/>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2412050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 for Human Resources Needs</a:t>
            </a:r>
            <a:br>
              <a:rPr lang="en-US" dirty="0" smtClean="0"/>
            </a:br>
            <a:r>
              <a:rPr lang="en-US" sz="2000" dirty="0" smtClean="0"/>
              <a:t>Job Analysis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400" u="sng" dirty="0" smtClean="0"/>
              <a:t>Managers analyze jobs within the organization in order to match the human resources to the available assignments</a:t>
            </a:r>
            <a:r>
              <a:rPr lang="en-US" dirty="0" smtClean="0"/>
              <a:t>.</a:t>
            </a:r>
          </a:p>
          <a:p>
            <a:endParaRPr lang="en-US" sz="800" dirty="0" smtClean="0"/>
          </a:p>
          <a:p>
            <a:pPr lvl="1"/>
            <a:r>
              <a:rPr lang="en-US" sz="2000" dirty="0" smtClean="0"/>
              <a:t>Job Analysis determines, through observation and study, pertinent information about a job – the specific tasks that comprise it; the knowledge, skills, and abilities necessary to perform it; and the environment in which it will be performed.</a:t>
            </a:r>
          </a:p>
          <a:p>
            <a:pPr lvl="1"/>
            <a:endParaRPr lang="en-US" sz="800" dirty="0" smtClean="0"/>
          </a:p>
          <a:p>
            <a:pPr lvl="2"/>
            <a:r>
              <a:rPr lang="en-US" dirty="0" smtClean="0">
                <a:solidFill>
                  <a:srgbClr val="FF0000"/>
                </a:solidFill>
              </a:rPr>
              <a:t>Managers use the information obtained through a job analysis to develop job descriptions and job specifications.</a:t>
            </a:r>
            <a:endParaRPr lang="en-US" dirty="0">
              <a:solidFill>
                <a:srgbClr val="FF0000"/>
              </a:solidFill>
            </a:endParaRPr>
          </a:p>
        </p:txBody>
      </p:sp>
      <p:pic>
        <p:nvPicPr>
          <p:cNvPr id="1027" name="Picture 3" descr="C:\Users\MichaelM\AppData\Local\Microsoft\Windows\INetCache\IE\NA6TXAAW\CompetitiveAnalysis[1].jpg"/>
          <p:cNvPicPr>
            <a:picLocks noChangeAspect="1" noChangeArrowheads="1"/>
          </p:cNvPicPr>
          <p:nvPr/>
        </p:nvPicPr>
        <p:blipFill>
          <a:blip r:embed="rId2" cstate="print"/>
          <a:srcRect/>
          <a:stretch>
            <a:fillRect/>
          </a:stretch>
        </p:blipFill>
        <p:spPr bwMode="auto">
          <a:xfrm>
            <a:off x="5638800" y="4648200"/>
            <a:ext cx="3276600" cy="1638300"/>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3367654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Recruiting and Selecting New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400" u="sng" dirty="0" smtClean="0"/>
              <a:t>After forecasting the firm’s human resources needs and comparing them to existing resources, the HR manager should have an idea of how many new EEs are needed</a:t>
            </a:r>
            <a:r>
              <a:rPr lang="en-US" dirty="0" smtClean="0"/>
              <a:t>.</a:t>
            </a:r>
          </a:p>
          <a:p>
            <a:endParaRPr lang="en-US" sz="800" dirty="0" smtClean="0"/>
          </a:p>
          <a:p>
            <a:pPr lvl="1"/>
            <a:r>
              <a:rPr lang="en-US" dirty="0" smtClean="0">
                <a:solidFill>
                  <a:srgbClr val="FF0000"/>
                </a:solidFill>
              </a:rPr>
              <a:t>With the aid of job analysis, management can then recruit and select employees who are qualified to fill specific job openings.</a:t>
            </a:r>
            <a:endParaRPr lang="en-US" dirty="0">
              <a:solidFill>
                <a:srgbClr val="FF0000"/>
              </a:solidFill>
            </a:endParaRPr>
          </a:p>
        </p:txBody>
      </p:sp>
      <p:pic>
        <p:nvPicPr>
          <p:cNvPr id="5" name="Picture 4" descr="Tips for Recruiting Good Talent For a China Factory"/>
          <p:cNvPicPr/>
          <p:nvPr/>
        </p:nvPicPr>
        <p:blipFill>
          <a:blip r:embed="rId2" cstate="print"/>
          <a:srcRect/>
          <a:stretch>
            <a:fillRect/>
          </a:stretch>
        </p:blipFill>
        <p:spPr bwMode="auto">
          <a:xfrm>
            <a:off x="3657600" y="3810000"/>
            <a:ext cx="5257800" cy="25146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4251503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Human Relations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400" u="sng" dirty="0" smtClean="0"/>
              <a:t>What motivates EEs to perform on the job is the focus of human relations, the study of the behavior of individuals and groups in organizational settings</a:t>
            </a:r>
            <a:r>
              <a:rPr lang="en-US" dirty="0" smtClean="0"/>
              <a:t>.</a:t>
            </a:r>
          </a:p>
          <a:p>
            <a:endParaRPr lang="en-US" sz="800" dirty="0" smtClean="0"/>
          </a:p>
          <a:p>
            <a:pPr lvl="1"/>
            <a:r>
              <a:rPr lang="en-US" dirty="0" smtClean="0"/>
              <a:t>Human relations involves motivating employees to achieve organizational objectives efficiently and effectively.</a:t>
            </a:r>
          </a:p>
          <a:p>
            <a:pPr lvl="1"/>
            <a:endParaRPr lang="en-US" sz="800" dirty="0" smtClean="0"/>
          </a:p>
          <a:p>
            <a:pPr lvl="2"/>
            <a:r>
              <a:rPr lang="en-US" dirty="0" smtClean="0">
                <a:solidFill>
                  <a:srgbClr val="FF0000"/>
                </a:solidFill>
              </a:rPr>
              <a:t>The field of human relations is important as businesses strive to understand how to boost workplace morale, maximize employees’ productivity and creativity, and motivate their ever more diverse employees to be more effective.</a:t>
            </a:r>
            <a:endParaRPr lang="en-US" dirty="0">
              <a:solidFill>
                <a:srgbClr val="FF0000"/>
              </a:solidFill>
            </a:endParaRPr>
          </a:p>
        </p:txBody>
      </p:sp>
      <p:pic>
        <p:nvPicPr>
          <p:cNvPr id="5" name="Picture 4" descr="Ansonia Derby Human Relations Club"/>
          <p:cNvPicPr/>
          <p:nvPr/>
        </p:nvPicPr>
        <p:blipFill>
          <a:blip r:embed="rId2" cstate="print"/>
          <a:srcRect/>
          <a:stretch>
            <a:fillRect/>
          </a:stretch>
        </p:blipFill>
        <p:spPr bwMode="auto">
          <a:xfrm>
            <a:off x="5029200" y="5105400"/>
            <a:ext cx="4114800" cy="17526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normAutofit/>
          </a:bodyPr>
          <a:lstStyle/>
          <a:p>
            <a:r>
              <a:rPr lang="en-US" sz="2400" u="sng" dirty="0" smtClean="0"/>
              <a:t>Recruiting means forming a pool of qualified applicants from which management can select employees.</a:t>
            </a:r>
          </a:p>
          <a:p>
            <a:endParaRPr lang="en-US" sz="800" u="sng" dirty="0" smtClean="0"/>
          </a:p>
          <a:p>
            <a:pPr lvl="1"/>
            <a:r>
              <a:rPr lang="en-US" dirty="0" smtClean="0"/>
              <a:t>There are two sources from which to develop this pool of applicants – (1) internal and (2) external.</a:t>
            </a:r>
          </a:p>
          <a:p>
            <a:pPr lvl="1"/>
            <a:endParaRPr lang="en-US" sz="800" dirty="0" smtClean="0"/>
          </a:p>
          <a:p>
            <a:pPr marL="1051560" lvl="2" indent="-457200">
              <a:buFont typeface="+mj-lt"/>
              <a:buAutoNum type="arabicPeriod"/>
            </a:pPr>
            <a:r>
              <a:rPr lang="en-US" dirty="0" smtClean="0">
                <a:solidFill>
                  <a:srgbClr val="FF0000"/>
                </a:solidFill>
              </a:rPr>
              <a:t>Internal applicants include the organization’s current EEs.</a:t>
            </a:r>
          </a:p>
          <a:p>
            <a:pPr lvl="3"/>
            <a:r>
              <a:rPr lang="en-US" sz="1800" dirty="0" smtClean="0">
                <a:solidFill>
                  <a:srgbClr val="0070C0"/>
                </a:solidFill>
              </a:rPr>
              <a:t>The cost of hiring from within is cheaper and improves morale.</a:t>
            </a:r>
          </a:p>
          <a:p>
            <a:pPr marL="1051560" lvl="2" indent="-457200">
              <a:buFont typeface="+mj-lt"/>
              <a:buAutoNum type="arabicPeriod"/>
            </a:pPr>
            <a:r>
              <a:rPr lang="en-US" dirty="0" smtClean="0">
                <a:solidFill>
                  <a:srgbClr val="FF0000"/>
                </a:solidFill>
              </a:rPr>
              <a:t>External sources of applicants consist of advertisements in newspapers and professional journals, employment agencies, colleges, vocational schools, recommendations from other EEs, competing firms, unsolicited applications, online websites, and social networking sites such as LinkedIn.</a:t>
            </a:r>
            <a:endParaRPr lang="en-US" dirty="0">
              <a:solidFill>
                <a:srgbClr val="FF0000"/>
              </a:solidFill>
            </a:endParaRPr>
          </a:p>
        </p:txBody>
      </p:sp>
      <p:pic>
        <p:nvPicPr>
          <p:cNvPr id="5" name="Picture 4" descr="We are recruiting! - Taverham Nursery Centre, Norwich"/>
          <p:cNvPicPr/>
          <p:nvPr/>
        </p:nvPicPr>
        <p:blipFill>
          <a:blip r:embed="rId2" cstate="print"/>
          <a:srcRect/>
          <a:stretch>
            <a:fillRect/>
          </a:stretch>
        </p:blipFill>
        <p:spPr bwMode="auto">
          <a:xfrm>
            <a:off x="7543800" y="-19212"/>
            <a:ext cx="1600200" cy="1314612"/>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92239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300" u="sng" dirty="0" smtClean="0"/>
              <a:t>Selection is the process of collecting information about applicants and using that information to decide which to hire.  It includes the application itself, as well as interviewing, testing, and reference checking</a:t>
            </a:r>
            <a:r>
              <a:rPr lang="en-US" sz="2300" dirty="0" smtClean="0"/>
              <a:t>.</a:t>
            </a:r>
          </a:p>
          <a:p>
            <a:endParaRPr lang="en-US" sz="800" dirty="0" smtClean="0"/>
          </a:p>
          <a:p>
            <a:pPr lvl="1"/>
            <a:r>
              <a:rPr lang="en-US" dirty="0" smtClean="0"/>
              <a:t>The first round of evaluation involves assessment, and if this goes well, the candidate will receive an interview.</a:t>
            </a:r>
          </a:p>
          <a:p>
            <a:pPr lvl="1"/>
            <a:endParaRPr lang="en-US" sz="800" dirty="0" smtClean="0"/>
          </a:p>
          <a:p>
            <a:pPr lvl="2"/>
            <a:r>
              <a:rPr lang="en-US" dirty="0" smtClean="0">
                <a:solidFill>
                  <a:srgbClr val="FF0000"/>
                </a:solidFill>
              </a:rPr>
              <a:t>Rigorous scrutiny is necessary to find those applicants who can do the work expected and fit into the firm’s structure and culture.  </a:t>
            </a:r>
          </a:p>
          <a:p>
            <a:pPr lvl="2"/>
            <a:r>
              <a:rPr lang="en-US" dirty="0" smtClean="0">
                <a:solidFill>
                  <a:srgbClr val="FF0000"/>
                </a:solidFill>
              </a:rPr>
              <a:t>Finding the “right” candidate can save a lot of time and money.</a:t>
            </a:r>
            <a:endParaRPr lang="en-US" dirty="0">
              <a:solidFill>
                <a:srgbClr val="FF0000"/>
              </a:solidFill>
            </a:endParaRPr>
          </a:p>
        </p:txBody>
      </p:sp>
      <p:pic>
        <p:nvPicPr>
          <p:cNvPr id="5" name="Picture 4" descr="9 Steps for Selecting the Right IT Service Provider - ITSM.tools"/>
          <p:cNvPicPr/>
          <p:nvPr/>
        </p:nvPicPr>
        <p:blipFill>
          <a:blip r:embed="rId2" cstate="print"/>
          <a:srcRect/>
          <a:stretch>
            <a:fillRect/>
          </a:stretch>
        </p:blipFill>
        <p:spPr bwMode="auto">
          <a:xfrm>
            <a:off x="5029200" y="5257800"/>
            <a:ext cx="4114800" cy="16002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4073438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758952"/>
          </a:xfrm>
        </p:spPr>
        <p:txBody>
          <a:bodyPr/>
          <a:lstStyle/>
          <a:p>
            <a:r>
              <a:rPr lang="en-US" dirty="0" smtClean="0"/>
              <a:t>The Application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400" u="sng" dirty="0" smtClean="0"/>
              <a:t>In the first stage of the selection process, the individual fills out an application form and perhaps has a brief interview</a:t>
            </a:r>
            <a:r>
              <a:rPr lang="en-US" dirty="0" smtClean="0"/>
              <a:t>.</a:t>
            </a:r>
          </a:p>
          <a:p>
            <a:endParaRPr lang="en-US" sz="800" dirty="0" smtClean="0"/>
          </a:p>
          <a:p>
            <a:pPr lvl="1"/>
            <a:r>
              <a:rPr lang="en-US" dirty="0" smtClean="0"/>
              <a:t>The goal of this stage of the process is to get acquainted with the applicants and to weed out those who are obviously not qualified for the job.</a:t>
            </a:r>
          </a:p>
          <a:p>
            <a:pPr lvl="1"/>
            <a:endParaRPr lang="en-US" sz="800" dirty="0" smtClean="0"/>
          </a:p>
          <a:p>
            <a:pPr lvl="2"/>
            <a:r>
              <a:rPr lang="en-US" dirty="0" smtClean="0">
                <a:solidFill>
                  <a:srgbClr val="FF0000"/>
                </a:solidFill>
              </a:rPr>
              <a:t>In addition to identifying obvious qualifications, the application can provide subtle clues about whether a person is appropriate for a particular job.  </a:t>
            </a:r>
            <a:endParaRPr lang="en-US" dirty="0">
              <a:solidFill>
                <a:srgbClr val="0070C0"/>
              </a:solidFill>
            </a:endParaRPr>
          </a:p>
        </p:txBody>
      </p:sp>
      <p:pic>
        <p:nvPicPr>
          <p:cNvPr id="5" name="Picture 4" descr="Application for employment, application form, employment, job application,  recruitment icon"/>
          <p:cNvPicPr/>
          <p:nvPr/>
        </p:nvPicPr>
        <p:blipFill>
          <a:blip r:embed="rId2" cstate="print"/>
          <a:srcRect/>
          <a:stretch>
            <a:fillRect/>
          </a:stretch>
        </p:blipFill>
        <p:spPr bwMode="auto">
          <a:xfrm>
            <a:off x="7010400" y="4648200"/>
            <a:ext cx="1795272" cy="1662599"/>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3986675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Interview</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The next phase of the selection process involves interviewing applicants</a:t>
            </a:r>
            <a:r>
              <a:rPr lang="en-US" dirty="0" smtClean="0"/>
              <a:t>.</a:t>
            </a:r>
          </a:p>
          <a:p>
            <a:endParaRPr lang="en-US" sz="800" dirty="0" smtClean="0"/>
          </a:p>
          <a:p>
            <a:pPr lvl="1"/>
            <a:r>
              <a:rPr lang="en-US" dirty="0" smtClean="0"/>
              <a:t>Interviews allow management to obtain detailed information about applicant’s experience and skills, reasons for changing jobs, attitudes toward the job, and an idea of whether the person would be a good fit with the company.</a:t>
            </a:r>
          </a:p>
          <a:p>
            <a:pPr lvl="1"/>
            <a:endParaRPr lang="en-US" sz="800" dirty="0" smtClean="0"/>
          </a:p>
          <a:p>
            <a:pPr lvl="2"/>
            <a:r>
              <a:rPr lang="en-US" dirty="0" smtClean="0">
                <a:solidFill>
                  <a:srgbClr val="FF0000"/>
                </a:solidFill>
              </a:rPr>
              <a:t>A potential EE’s questions may be as revealing as their answers.  </a:t>
            </a:r>
          </a:p>
        </p:txBody>
      </p:sp>
      <p:pic>
        <p:nvPicPr>
          <p:cNvPr id="6" name="Picture 5" descr="TED Interview | Podcasts | TED"/>
          <p:cNvPicPr/>
          <p:nvPr/>
        </p:nvPicPr>
        <p:blipFill>
          <a:blip r:embed="rId2" cstate="print"/>
          <a:srcRect/>
          <a:stretch>
            <a:fillRect/>
          </a:stretch>
        </p:blipFill>
        <p:spPr bwMode="auto">
          <a:xfrm>
            <a:off x="5334000" y="4648200"/>
            <a:ext cx="3810000" cy="2209800"/>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155907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Checking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400" u="sng" dirty="0" smtClean="0"/>
              <a:t>Before making the offer, the company should always check the applicant’s references</a:t>
            </a:r>
            <a:r>
              <a:rPr lang="en-US" dirty="0" smtClean="0"/>
              <a:t>.</a:t>
            </a:r>
          </a:p>
          <a:p>
            <a:endParaRPr lang="en-US" sz="800" dirty="0" smtClean="0"/>
          </a:p>
          <a:p>
            <a:pPr lvl="1"/>
            <a:r>
              <a:rPr lang="en-US" dirty="0" smtClean="0"/>
              <a:t>Reference checking usually involves verifying educational background and previous work experience. </a:t>
            </a:r>
          </a:p>
          <a:p>
            <a:pPr lvl="1"/>
            <a:r>
              <a:rPr lang="en-US" dirty="0" smtClean="0"/>
              <a:t>An internet search is often done to determine social media activities or other public activities.</a:t>
            </a:r>
          </a:p>
          <a:p>
            <a:pPr lvl="1"/>
            <a:endParaRPr lang="en-US" sz="800" dirty="0" smtClean="0"/>
          </a:p>
          <a:p>
            <a:pPr lvl="2"/>
            <a:r>
              <a:rPr lang="en-US" dirty="0" smtClean="0">
                <a:solidFill>
                  <a:srgbClr val="FF0000"/>
                </a:solidFill>
              </a:rPr>
              <a:t>Background checking is important because applicants may misrepresent themselves on their applications or resumes. </a:t>
            </a:r>
          </a:p>
        </p:txBody>
      </p:sp>
      <p:pic>
        <p:nvPicPr>
          <p:cNvPr id="5" name="Picture 4" descr="Four keys to great reference checks - Continental Search"/>
          <p:cNvPicPr/>
          <p:nvPr/>
        </p:nvPicPr>
        <p:blipFill>
          <a:blip r:embed="rId2" cstate="print"/>
          <a:srcRect/>
          <a:stretch>
            <a:fillRect/>
          </a:stretch>
        </p:blipFill>
        <p:spPr bwMode="auto">
          <a:xfrm>
            <a:off x="5587261" y="4876800"/>
            <a:ext cx="3276600" cy="14478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6539474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Legal Issues in Recruiting and Selecting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Legal constraints and regulations are present in almost every phase of the recruitment and selection process, and a violation of these regulations can result in lawsuits or fines</a:t>
            </a:r>
            <a:r>
              <a:rPr lang="en-US" dirty="0" smtClean="0"/>
              <a:t>.</a:t>
            </a:r>
          </a:p>
          <a:p>
            <a:endParaRPr lang="en-US" sz="800" dirty="0" smtClean="0"/>
          </a:p>
          <a:p>
            <a:pPr lvl="1"/>
            <a:r>
              <a:rPr lang="en-US" dirty="0" smtClean="0">
                <a:solidFill>
                  <a:srgbClr val="FF0000"/>
                </a:solidFill>
              </a:rPr>
              <a:t>Therefore, managers should be aware of these restrictions to avoid legal problems.</a:t>
            </a:r>
          </a:p>
          <a:p>
            <a:pPr lvl="1"/>
            <a:endParaRPr lang="en-US" sz="800" dirty="0" smtClean="0"/>
          </a:p>
        </p:txBody>
      </p:sp>
      <p:pic>
        <p:nvPicPr>
          <p:cNvPr id="5" name="Picture 4" descr="Legal issue management Oegstgeest"/>
          <p:cNvPicPr/>
          <p:nvPr/>
        </p:nvPicPr>
        <p:blipFill>
          <a:blip r:embed="rId2" cstate="print"/>
          <a:srcRect/>
          <a:stretch>
            <a:fillRect/>
          </a:stretch>
        </p:blipFill>
        <p:spPr bwMode="auto">
          <a:xfrm>
            <a:off x="866786" y="3813048"/>
            <a:ext cx="7447003" cy="2365562"/>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30240572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the Workforce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300" u="sng" dirty="0" smtClean="0"/>
              <a:t>Once the most qualified applicants have been selected, have been offered positions, and have accepted their offers, they must be formally introduced to the organization and trained so they can begin to be productive members of the workforce</a:t>
            </a:r>
            <a:r>
              <a:rPr lang="en-US" sz="2300" dirty="0" smtClean="0"/>
              <a:t>.</a:t>
            </a:r>
          </a:p>
          <a:p>
            <a:endParaRPr lang="en-US" sz="800" dirty="0" smtClean="0"/>
          </a:p>
          <a:p>
            <a:pPr lvl="1"/>
            <a:r>
              <a:rPr lang="en-US" dirty="0" smtClean="0">
                <a:solidFill>
                  <a:srgbClr val="FF0000"/>
                </a:solidFill>
              </a:rPr>
              <a:t>Orientation familiarizes the newly hired EEs with co-workers, company procedures, and physical properties of the company.  It also involves socializing the new employee into the ethics and culture of the company.</a:t>
            </a:r>
            <a:endParaRPr lang="en-US" dirty="0">
              <a:solidFill>
                <a:srgbClr val="FF0000"/>
              </a:solidFill>
            </a:endParaRPr>
          </a:p>
        </p:txBody>
      </p:sp>
      <p:pic>
        <p:nvPicPr>
          <p:cNvPr id="5" name="Picture 4" descr="Employee Orientation Preparation Orientation Integration Engagement  Familiarizing | PowerPoint Slide Presentation Sample | Slide PPT | Template  Presentation"/>
          <p:cNvPicPr/>
          <p:nvPr/>
        </p:nvPicPr>
        <p:blipFill>
          <a:blip r:embed="rId2" cstate="print"/>
          <a:srcRect/>
          <a:stretch>
            <a:fillRect/>
          </a:stretch>
        </p:blipFill>
        <p:spPr bwMode="auto">
          <a:xfrm>
            <a:off x="5105400" y="4572000"/>
            <a:ext cx="4038600" cy="22860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12806400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Although recruiting and selection are designed to find employees who have the knowledge, skills, and abilities the company needs, new employees still must undergo training to learn how to do the specific tasks of the job</a:t>
            </a:r>
            <a:r>
              <a:rPr lang="en-US" dirty="0" smtClean="0"/>
              <a:t>.  </a:t>
            </a:r>
          </a:p>
          <a:p>
            <a:endParaRPr lang="en-US" sz="800" dirty="0" smtClean="0"/>
          </a:p>
          <a:p>
            <a:pPr lvl="1"/>
            <a:r>
              <a:rPr lang="en-US" dirty="0" smtClean="0">
                <a:solidFill>
                  <a:srgbClr val="FF0000"/>
                </a:solidFill>
              </a:rPr>
              <a:t>On-the-job training allows workers to learn by actually performing the tasks of the job, while classroom training teaches EEs with lectures, conferences, videos, case studies, and web-based training.</a:t>
            </a:r>
            <a:endParaRPr lang="en-US" dirty="0">
              <a:solidFill>
                <a:srgbClr val="FF0000"/>
              </a:solidFill>
            </a:endParaRPr>
          </a:p>
        </p:txBody>
      </p:sp>
      <p:pic>
        <p:nvPicPr>
          <p:cNvPr id="5" name="Picture 4" descr="5 Tips on Setting Realistic Training Objectives That Work"/>
          <p:cNvPicPr/>
          <p:nvPr/>
        </p:nvPicPr>
        <p:blipFill>
          <a:blip r:embed="rId2" cstate="print"/>
          <a:srcRect/>
          <a:stretch>
            <a:fillRect/>
          </a:stretch>
        </p:blipFill>
        <p:spPr bwMode="auto">
          <a:xfrm>
            <a:off x="4572000" y="4572000"/>
            <a:ext cx="4572000" cy="22860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9027459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400" u="sng" dirty="0" smtClean="0"/>
              <a:t>Mentoring involves supporting, training, and guiding an employee in their professional development</a:t>
            </a:r>
            <a:r>
              <a:rPr lang="en-US" dirty="0" smtClean="0"/>
              <a:t>.</a:t>
            </a:r>
          </a:p>
          <a:p>
            <a:endParaRPr lang="en-US" sz="800" dirty="0" smtClean="0"/>
          </a:p>
          <a:p>
            <a:pPr lvl="1"/>
            <a:r>
              <a:rPr lang="en-US" dirty="0" smtClean="0"/>
              <a:t>Mentoring provides EE’s with a one-on-one interaction with somebody in the organization that not only teaches them but also acts as their supporter as they progress in their jobs.</a:t>
            </a:r>
          </a:p>
          <a:p>
            <a:pPr lvl="1"/>
            <a:endParaRPr lang="en-US" sz="800" dirty="0" smtClean="0"/>
          </a:p>
          <a:p>
            <a:pPr lvl="2"/>
            <a:r>
              <a:rPr lang="en-US" dirty="0" smtClean="0">
                <a:solidFill>
                  <a:srgbClr val="FF0000"/>
                </a:solidFill>
              </a:rPr>
              <a:t>Mentoring is important to helping EE’s succeed.  </a:t>
            </a:r>
            <a:endParaRPr lang="en-US" dirty="0"/>
          </a:p>
        </p:txBody>
      </p:sp>
      <p:pic>
        <p:nvPicPr>
          <p:cNvPr id="5" name="Picture 4" descr="Mentor Images, Stock Photos &amp; Vectors | Shutterstock"/>
          <p:cNvPicPr/>
          <p:nvPr/>
        </p:nvPicPr>
        <p:blipFill>
          <a:blip r:embed="rId2" cstate="print"/>
          <a:srcRect/>
          <a:stretch>
            <a:fillRect/>
          </a:stretch>
        </p:blipFill>
        <p:spPr bwMode="auto">
          <a:xfrm>
            <a:off x="3755967" y="4343400"/>
            <a:ext cx="5133109" cy="1935018"/>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36719880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Development is training that augments the skills and knowledge of managers and professionals</a:t>
            </a:r>
            <a:r>
              <a:rPr lang="en-US" dirty="0" smtClean="0"/>
              <a:t>.</a:t>
            </a:r>
          </a:p>
          <a:p>
            <a:endParaRPr lang="en-US" sz="800" dirty="0" smtClean="0"/>
          </a:p>
          <a:p>
            <a:pPr lvl="1"/>
            <a:r>
              <a:rPr lang="en-US" dirty="0" smtClean="0"/>
              <a:t>Training and development are also used to improve the skills of employees in their present positions and to prepare them for increased responsibility and job promotions.</a:t>
            </a:r>
          </a:p>
          <a:p>
            <a:pPr lvl="1"/>
            <a:endParaRPr lang="en-US" sz="800" dirty="0" smtClean="0"/>
          </a:p>
          <a:p>
            <a:pPr lvl="2"/>
            <a:r>
              <a:rPr lang="en-US" dirty="0" smtClean="0">
                <a:solidFill>
                  <a:srgbClr val="FF0000"/>
                </a:solidFill>
              </a:rPr>
              <a:t>Training is a vital function of human resources management.</a:t>
            </a:r>
            <a:endParaRPr lang="en-US" dirty="0">
              <a:solidFill>
                <a:srgbClr val="FF0000"/>
              </a:solidFill>
            </a:endParaRPr>
          </a:p>
        </p:txBody>
      </p:sp>
      <p:pic>
        <p:nvPicPr>
          <p:cNvPr id="5" name="Picture 4" descr="Certified Training and Development Professional - Virtual Training -  McTimothy"/>
          <p:cNvPicPr/>
          <p:nvPr/>
        </p:nvPicPr>
        <p:blipFill>
          <a:blip r:embed="rId2" cstate="print"/>
          <a:srcRect/>
          <a:stretch>
            <a:fillRect/>
          </a:stretch>
        </p:blipFill>
        <p:spPr bwMode="auto">
          <a:xfrm>
            <a:off x="6288809" y="4267200"/>
            <a:ext cx="2857500" cy="25908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2493527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Nature of Human Relations</a:t>
            </a:r>
            <a:br>
              <a:rPr lang="en-US" dirty="0" smtClean="0"/>
            </a:br>
            <a:r>
              <a:rPr lang="en-US" sz="2000" dirty="0" smtClean="0"/>
              <a:t>Motivation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400" u="sng" dirty="0" smtClean="0"/>
              <a:t>Motivation is an inner drive that directs a person’s behavior toward achieving goals</a:t>
            </a:r>
            <a:r>
              <a:rPr lang="en-US" dirty="0" smtClean="0"/>
              <a:t>.</a:t>
            </a:r>
          </a:p>
          <a:p>
            <a:endParaRPr lang="en-US" sz="800" dirty="0" smtClean="0"/>
          </a:p>
          <a:p>
            <a:pPr lvl="1"/>
            <a:r>
              <a:rPr lang="en-US" dirty="0" smtClean="0"/>
              <a:t>A goal is the satisfaction of some need, and a need is the difference between a desired state and an actual state.</a:t>
            </a:r>
          </a:p>
          <a:p>
            <a:pPr lvl="1"/>
            <a:r>
              <a:rPr lang="en-US" dirty="0" smtClean="0"/>
              <a:t>Both needs and goals can be motivating.</a:t>
            </a:r>
          </a:p>
          <a:p>
            <a:pPr lvl="1"/>
            <a:endParaRPr lang="en-US" sz="800" dirty="0" smtClean="0"/>
          </a:p>
          <a:p>
            <a:pPr lvl="2"/>
            <a:r>
              <a:rPr lang="en-US" dirty="0" smtClean="0">
                <a:solidFill>
                  <a:srgbClr val="FF0000"/>
                </a:solidFill>
              </a:rPr>
              <a:t>Motivation explains why people behave as they do; similarly, a lack of motivation explains, at times, why people avoid doing what they should do.   A person who recognizes or feels a need is motivated to take action to satisfy the need to achieve a goal.</a:t>
            </a:r>
            <a:endParaRPr lang="en-US" dirty="0">
              <a:solidFill>
                <a:srgbClr val="FF0000"/>
              </a:solidFill>
            </a:endParaRPr>
          </a:p>
        </p:txBody>
      </p:sp>
      <p:pic>
        <p:nvPicPr>
          <p:cNvPr id="5" name="Picture 4" descr="7 Key-Steps to Motivate and Inspire Your Team - Invista"/>
          <p:cNvPicPr/>
          <p:nvPr/>
        </p:nvPicPr>
        <p:blipFill>
          <a:blip r:embed="rId2" cstate="print"/>
          <a:srcRect/>
          <a:stretch>
            <a:fillRect/>
          </a:stretch>
        </p:blipFill>
        <p:spPr bwMode="auto">
          <a:xfrm>
            <a:off x="5867400" y="5181600"/>
            <a:ext cx="3276600" cy="16764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Performance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400" u="sng" dirty="0" smtClean="0"/>
              <a:t>Assessing an EE’s performance, strengths and weaknesses, is one of the most difficult tasks for managers</a:t>
            </a:r>
            <a:r>
              <a:rPr lang="en-US" dirty="0" smtClean="0"/>
              <a:t>.</a:t>
            </a:r>
          </a:p>
          <a:p>
            <a:endParaRPr lang="en-US" sz="800" dirty="0" smtClean="0"/>
          </a:p>
          <a:p>
            <a:pPr lvl="1"/>
            <a:r>
              <a:rPr lang="en-US" dirty="0" smtClean="0"/>
              <a:t>However, performance appraisal is crucial because it gives employees feedback on how they are doing and what they need to do to improve.  It also provides a basis for determining how to compensate and reward EEs, and it generates information about the quality of the firm’s selection, training and development activities.</a:t>
            </a:r>
          </a:p>
          <a:p>
            <a:pPr lvl="1"/>
            <a:endParaRPr lang="en-US" sz="800" dirty="0" smtClean="0"/>
          </a:p>
          <a:p>
            <a:pPr lvl="2"/>
            <a:r>
              <a:rPr lang="en-US" dirty="0" smtClean="0">
                <a:solidFill>
                  <a:srgbClr val="FF0000"/>
                </a:solidFill>
              </a:rPr>
              <a:t>Performance appraisals may be objective or subjective.  </a:t>
            </a:r>
          </a:p>
          <a:p>
            <a:pPr lvl="2"/>
            <a:r>
              <a:rPr lang="en-US" dirty="0" smtClean="0">
                <a:solidFill>
                  <a:srgbClr val="FF0000"/>
                </a:solidFill>
              </a:rPr>
              <a:t>An objective assessment is quantifiable.</a:t>
            </a:r>
            <a:endParaRPr lang="en-US" dirty="0">
              <a:solidFill>
                <a:srgbClr val="FF0000"/>
              </a:solidFill>
            </a:endParaRPr>
          </a:p>
        </p:txBody>
      </p:sp>
      <p:pic>
        <p:nvPicPr>
          <p:cNvPr id="1028" name="Picture 4" descr="C:\Users\Michaelm\AppData\Local\Microsoft\Windows\Temporary Internet Files\Content.IE5\7X2GC7W4\audit[1].png"/>
          <p:cNvPicPr>
            <a:picLocks noChangeAspect="1" noChangeArrowheads="1"/>
          </p:cNvPicPr>
          <p:nvPr/>
        </p:nvPicPr>
        <p:blipFill>
          <a:blip r:embed="rId2" cstate="print"/>
          <a:srcRect/>
          <a:stretch>
            <a:fillRect/>
          </a:stretch>
        </p:blipFill>
        <p:spPr bwMode="auto">
          <a:xfrm>
            <a:off x="7239000" y="5181600"/>
            <a:ext cx="1752600" cy="1524000"/>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31290646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Performance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300" u="sng" dirty="0" smtClean="0"/>
              <a:t>It is important for managers to provide constructive criticism on employee weaknesses in addition to their strengths so workers know what to expect and how they are viewed</a:t>
            </a:r>
            <a:r>
              <a:rPr lang="en-US" sz="2300" dirty="0" smtClean="0"/>
              <a:t>.</a:t>
            </a:r>
          </a:p>
          <a:p>
            <a:endParaRPr lang="en-US" sz="800" dirty="0" smtClean="0"/>
          </a:p>
          <a:p>
            <a:pPr lvl="1"/>
            <a:r>
              <a:rPr lang="en-US" dirty="0" smtClean="0"/>
              <a:t>Whether assessment is objective or subjective, it is vital that the manager discuss the results with the employee, so that the employee knows how well they are doing the job.</a:t>
            </a:r>
          </a:p>
          <a:p>
            <a:pPr lvl="1"/>
            <a:endParaRPr lang="en-US" sz="800" dirty="0" smtClean="0"/>
          </a:p>
          <a:p>
            <a:pPr lvl="2"/>
            <a:r>
              <a:rPr lang="en-US" dirty="0" smtClean="0">
                <a:solidFill>
                  <a:srgbClr val="FF0000"/>
                </a:solidFill>
              </a:rPr>
              <a:t>The results of a performance appraisal become useful only when they are communicated, tactfully, to the employee and presented as a tool to allow the employee to grow and improve.  </a:t>
            </a:r>
            <a:endParaRPr lang="en-US" dirty="0">
              <a:solidFill>
                <a:srgbClr val="FF0000"/>
              </a:solidFill>
            </a:endParaRPr>
          </a:p>
        </p:txBody>
      </p:sp>
      <p:pic>
        <p:nvPicPr>
          <p:cNvPr id="6" name="Picture 5" descr="Love Me Some Constructive Criticism"/>
          <p:cNvPicPr/>
          <p:nvPr/>
        </p:nvPicPr>
        <p:blipFill>
          <a:blip r:embed="rId2" cstate="print"/>
          <a:srcRect/>
          <a:stretch>
            <a:fillRect/>
          </a:stretch>
        </p:blipFill>
        <p:spPr bwMode="auto">
          <a:xfrm>
            <a:off x="6019800" y="5105400"/>
            <a:ext cx="3124200" cy="1752600"/>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32640025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Characteristics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a:xfrm>
            <a:off x="301752" y="1527048"/>
            <a:ext cx="8503920" cy="4873752"/>
          </a:xfrm>
        </p:spPr>
        <p:txBody>
          <a:bodyPr>
            <a:normAutofit fontScale="85000" lnSpcReduction="20000"/>
          </a:bodyPr>
          <a:lstStyle/>
          <a:p>
            <a:r>
              <a:rPr lang="en-US" sz="2400" u="sng" dirty="0" smtClean="0"/>
              <a:t>Productivity</a:t>
            </a:r>
          </a:p>
          <a:p>
            <a:pPr lvl="1"/>
            <a:r>
              <a:rPr lang="en-US" sz="2100" dirty="0" smtClean="0">
                <a:solidFill>
                  <a:srgbClr val="FF0000"/>
                </a:solidFill>
              </a:rPr>
              <a:t>Rate at which work is regularly produced.</a:t>
            </a:r>
          </a:p>
          <a:p>
            <a:r>
              <a:rPr lang="en-US" sz="2400" u="sng" dirty="0" smtClean="0"/>
              <a:t>Quality</a:t>
            </a:r>
          </a:p>
          <a:p>
            <a:pPr lvl="1"/>
            <a:r>
              <a:rPr lang="en-US" sz="2100" dirty="0" smtClean="0">
                <a:solidFill>
                  <a:srgbClr val="FF0000"/>
                </a:solidFill>
              </a:rPr>
              <a:t>Accuracy, professionalism, and deliverability of produced work.</a:t>
            </a:r>
          </a:p>
          <a:p>
            <a:r>
              <a:rPr lang="en-US" sz="2400" u="sng" dirty="0" smtClean="0"/>
              <a:t>Job Knowledge</a:t>
            </a:r>
          </a:p>
          <a:p>
            <a:pPr lvl="1"/>
            <a:r>
              <a:rPr lang="en-US" sz="2100" dirty="0" smtClean="0">
                <a:solidFill>
                  <a:srgbClr val="FF0000"/>
                </a:solidFill>
              </a:rPr>
              <a:t>Understanding of the objectives, practices, and standards at work.</a:t>
            </a:r>
          </a:p>
          <a:p>
            <a:r>
              <a:rPr lang="en-US" sz="2400" u="sng" dirty="0"/>
              <a:t>Problem Solving</a:t>
            </a:r>
          </a:p>
          <a:p>
            <a:pPr lvl="1"/>
            <a:r>
              <a:rPr lang="en-US" sz="2100" dirty="0">
                <a:solidFill>
                  <a:srgbClr val="FF0000"/>
                </a:solidFill>
              </a:rPr>
              <a:t>Ability to identify and correct problems effectively.</a:t>
            </a:r>
          </a:p>
          <a:p>
            <a:r>
              <a:rPr lang="en-US" sz="2400" u="sng" dirty="0" smtClean="0"/>
              <a:t>Communication</a:t>
            </a:r>
            <a:endParaRPr lang="en-US" sz="2400" u="sng" dirty="0"/>
          </a:p>
          <a:p>
            <a:pPr lvl="1"/>
            <a:r>
              <a:rPr lang="en-US" sz="2100" dirty="0">
                <a:solidFill>
                  <a:srgbClr val="FF0000"/>
                </a:solidFill>
              </a:rPr>
              <a:t>Effectiveness in written and verbal exchanges.</a:t>
            </a:r>
          </a:p>
          <a:p>
            <a:r>
              <a:rPr lang="en-US" sz="2400" u="sng" dirty="0"/>
              <a:t>Initiative</a:t>
            </a:r>
          </a:p>
          <a:p>
            <a:pPr lvl="1"/>
            <a:r>
              <a:rPr lang="en-US" sz="2100" dirty="0">
                <a:solidFill>
                  <a:srgbClr val="FF0000"/>
                </a:solidFill>
              </a:rPr>
              <a:t>Willingness to identify and address opportunities for improvement.</a:t>
            </a:r>
          </a:p>
          <a:p>
            <a:r>
              <a:rPr lang="en-US" sz="2400" u="sng" dirty="0"/>
              <a:t>Adaptability</a:t>
            </a:r>
          </a:p>
          <a:p>
            <a:pPr lvl="1"/>
            <a:r>
              <a:rPr lang="en-US" sz="2100" dirty="0">
                <a:solidFill>
                  <a:srgbClr val="FF0000"/>
                </a:solidFill>
              </a:rPr>
              <a:t>Ability to become comfortable with change.</a:t>
            </a:r>
          </a:p>
          <a:p>
            <a:r>
              <a:rPr lang="en-US" sz="2400" u="sng" dirty="0"/>
              <a:t>Planning and Organization Skills</a:t>
            </a:r>
          </a:p>
          <a:p>
            <a:pPr lvl="1"/>
            <a:r>
              <a:rPr lang="en-US" sz="2100" dirty="0">
                <a:solidFill>
                  <a:srgbClr val="FF0000"/>
                </a:solidFill>
              </a:rPr>
              <a:t>Ability to schedule projects, set goals, and maintain organizational systems</a:t>
            </a:r>
            <a:r>
              <a:rPr lang="en-US" sz="2100" dirty="0" smtClean="0">
                <a:solidFill>
                  <a:srgbClr val="FF0000"/>
                </a:solidFill>
              </a:rPr>
              <a:t>.</a:t>
            </a:r>
            <a:endParaRPr lang="en-US" sz="2100" dirty="0">
              <a:solidFill>
                <a:srgbClr val="FF0000"/>
              </a:solidFill>
            </a:endParaRPr>
          </a:p>
        </p:txBody>
      </p:sp>
      <p:pic>
        <p:nvPicPr>
          <p:cNvPr id="3074" name="Picture 2" descr="C:\Users\Michaelm\AppData\Local\Microsoft\Windows\Temporary Internet Files\Content.IE5\8S4BQSVH\821px-Red_Checkmark.svg[1].png"/>
          <p:cNvPicPr>
            <a:picLocks noChangeAspect="1" noChangeArrowheads="1"/>
          </p:cNvPicPr>
          <p:nvPr/>
        </p:nvPicPr>
        <p:blipFill>
          <a:blip r:embed="rId2" cstate="print"/>
          <a:srcRect/>
          <a:stretch>
            <a:fillRect/>
          </a:stretch>
        </p:blipFill>
        <p:spPr bwMode="auto">
          <a:xfrm>
            <a:off x="7391400" y="0"/>
            <a:ext cx="1524000" cy="1752600"/>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16568791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Characteristics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a:xfrm>
            <a:off x="301752" y="1524000"/>
            <a:ext cx="8503920" cy="5181600"/>
          </a:xfrm>
        </p:spPr>
        <p:txBody>
          <a:bodyPr>
            <a:normAutofit fontScale="70000" lnSpcReduction="20000"/>
          </a:bodyPr>
          <a:lstStyle/>
          <a:p>
            <a:r>
              <a:rPr lang="en-US" sz="2900" u="sng" dirty="0" smtClean="0"/>
              <a:t>Teamwork and Cooperation</a:t>
            </a:r>
          </a:p>
          <a:p>
            <a:pPr lvl="1"/>
            <a:r>
              <a:rPr lang="en-US" dirty="0" smtClean="0">
                <a:solidFill>
                  <a:srgbClr val="FF0000"/>
                </a:solidFill>
              </a:rPr>
              <a:t>Effectiveness of collaborations with co-workers.</a:t>
            </a:r>
          </a:p>
          <a:p>
            <a:r>
              <a:rPr lang="en-US" sz="2900" u="sng" dirty="0" smtClean="0"/>
              <a:t>Judgment</a:t>
            </a:r>
          </a:p>
          <a:p>
            <a:pPr lvl="1"/>
            <a:r>
              <a:rPr lang="en-US" dirty="0" smtClean="0">
                <a:solidFill>
                  <a:srgbClr val="FF0000"/>
                </a:solidFill>
              </a:rPr>
              <a:t>Ability to determine appropriate actions in a timely manner.</a:t>
            </a:r>
          </a:p>
          <a:p>
            <a:r>
              <a:rPr lang="en-US" sz="2900" u="sng" dirty="0" smtClean="0"/>
              <a:t>Dependability</a:t>
            </a:r>
          </a:p>
          <a:p>
            <a:pPr lvl="1"/>
            <a:r>
              <a:rPr lang="en-US" dirty="0" smtClean="0">
                <a:solidFill>
                  <a:srgbClr val="FF0000"/>
                </a:solidFill>
              </a:rPr>
              <a:t>Responsiveness, reliability, and conscientiousness demonstrated on the job.</a:t>
            </a:r>
          </a:p>
          <a:p>
            <a:r>
              <a:rPr lang="en-US" sz="2900" u="sng" dirty="0"/>
              <a:t>Creativity</a:t>
            </a:r>
          </a:p>
          <a:p>
            <a:pPr lvl="1"/>
            <a:r>
              <a:rPr lang="en-US" dirty="0">
                <a:solidFill>
                  <a:srgbClr val="FF0000"/>
                </a:solidFill>
              </a:rPr>
              <a:t>Extent to which resourceful ideas, solutions, and methods for task completion are proposed.</a:t>
            </a:r>
          </a:p>
          <a:p>
            <a:r>
              <a:rPr lang="en-US" sz="2900" u="sng" dirty="0" smtClean="0"/>
              <a:t>Sales</a:t>
            </a:r>
            <a:endParaRPr lang="en-US" sz="2900" u="sng" dirty="0"/>
          </a:p>
          <a:p>
            <a:pPr lvl="1"/>
            <a:r>
              <a:rPr lang="en-US" sz="2400" dirty="0">
                <a:solidFill>
                  <a:srgbClr val="FF0000"/>
                </a:solidFill>
              </a:rPr>
              <a:t>Demonstrated through success in selling products, services, </a:t>
            </a:r>
            <a:r>
              <a:rPr lang="en-US" sz="2400" dirty="0" smtClean="0">
                <a:solidFill>
                  <a:srgbClr val="FF0000"/>
                </a:solidFill>
              </a:rPr>
              <a:t>self</a:t>
            </a:r>
            <a:r>
              <a:rPr lang="en-US" sz="2400" dirty="0">
                <a:solidFill>
                  <a:srgbClr val="FF0000"/>
                </a:solidFill>
              </a:rPr>
              <a:t>, and </a:t>
            </a:r>
            <a:r>
              <a:rPr lang="en-US" sz="2400" dirty="0" smtClean="0">
                <a:solidFill>
                  <a:srgbClr val="FF0000"/>
                </a:solidFill>
              </a:rPr>
              <a:t>company</a:t>
            </a:r>
            <a:r>
              <a:rPr lang="en-US" sz="2400" dirty="0">
                <a:solidFill>
                  <a:srgbClr val="FF0000"/>
                </a:solidFill>
              </a:rPr>
              <a:t>.</a:t>
            </a:r>
          </a:p>
          <a:p>
            <a:r>
              <a:rPr lang="en-US" sz="2900" u="sng" dirty="0"/>
              <a:t>Customer Service</a:t>
            </a:r>
          </a:p>
          <a:p>
            <a:pPr lvl="1"/>
            <a:r>
              <a:rPr lang="en-US" sz="2400" dirty="0">
                <a:solidFill>
                  <a:srgbClr val="FF0000"/>
                </a:solidFill>
              </a:rPr>
              <a:t>Ability to communicate effectively with customers, address problems, and offer solutions that meet or exceed their expectations.</a:t>
            </a:r>
          </a:p>
          <a:p>
            <a:r>
              <a:rPr lang="en-US" sz="2900" u="sng" dirty="0"/>
              <a:t>Leadership</a:t>
            </a:r>
          </a:p>
          <a:p>
            <a:pPr lvl="1"/>
            <a:r>
              <a:rPr lang="en-US" sz="2400" dirty="0">
                <a:solidFill>
                  <a:srgbClr val="FF0000"/>
                </a:solidFill>
              </a:rPr>
              <a:t>Tendency and ability to serve as a doer, guide, decision maker, and role model.</a:t>
            </a:r>
          </a:p>
          <a:p>
            <a:r>
              <a:rPr lang="en-US" sz="2900" u="sng" dirty="0"/>
              <a:t>Financial Management</a:t>
            </a:r>
          </a:p>
          <a:p>
            <a:pPr lvl="1"/>
            <a:r>
              <a:rPr lang="en-US" sz="2400" dirty="0">
                <a:solidFill>
                  <a:srgbClr val="FF0000"/>
                </a:solidFill>
              </a:rPr>
              <a:t>Appropriateness of cost controls and financial </a:t>
            </a:r>
            <a:r>
              <a:rPr lang="en-US" sz="2400" dirty="0" smtClean="0">
                <a:solidFill>
                  <a:srgbClr val="FF0000"/>
                </a:solidFill>
              </a:rPr>
              <a:t>planning.</a:t>
            </a:r>
            <a:endParaRPr lang="en-US" sz="2400" dirty="0">
              <a:solidFill>
                <a:srgbClr val="FF0000"/>
              </a:solidFill>
            </a:endParaRPr>
          </a:p>
        </p:txBody>
      </p:sp>
      <p:pic>
        <p:nvPicPr>
          <p:cNvPr id="5" name="Picture 2" descr="C:\Users\Michaelm\AppData\Local\Microsoft\Windows\Temporary Internet Files\Content.IE5\8S4BQSVH\821px-Red_Checkmark.svg[1].png"/>
          <p:cNvPicPr>
            <a:picLocks noChangeAspect="1" noChangeArrowheads="1"/>
          </p:cNvPicPr>
          <p:nvPr/>
        </p:nvPicPr>
        <p:blipFill>
          <a:blip r:embed="rId2" cstate="print"/>
          <a:srcRect/>
          <a:stretch>
            <a:fillRect/>
          </a:stretch>
        </p:blipFill>
        <p:spPr bwMode="auto">
          <a:xfrm>
            <a:off x="7391400" y="0"/>
            <a:ext cx="1524000" cy="1752600"/>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7103895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Turnover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400" u="sng" dirty="0" smtClean="0"/>
              <a:t>Turnover, which occurs when employees quit or are fired and must be replaced by new employees, results in lost productivity from the vacancy, costs to recruit replacement employees, management time devoted to interviewing, training, and socialization expenses for new employees</a:t>
            </a:r>
            <a:r>
              <a:rPr lang="en-US" dirty="0" smtClean="0"/>
              <a:t>.</a:t>
            </a:r>
          </a:p>
          <a:p>
            <a:endParaRPr lang="en-US" sz="800" dirty="0" smtClean="0"/>
          </a:p>
          <a:p>
            <a:pPr lvl="1"/>
            <a:r>
              <a:rPr lang="en-US" dirty="0" smtClean="0">
                <a:solidFill>
                  <a:srgbClr val="FF0000"/>
                </a:solidFill>
              </a:rPr>
              <a:t>Turnover is not always an unhappy occasion when it takes the form of a promotion or transfer.  It also can create new opportunities for the organization and others.</a:t>
            </a:r>
            <a:endParaRPr lang="en-US" dirty="0">
              <a:solidFill>
                <a:srgbClr val="FF0000"/>
              </a:solidFill>
            </a:endParaRPr>
          </a:p>
        </p:txBody>
      </p:sp>
      <p:pic>
        <p:nvPicPr>
          <p:cNvPr id="5" name="Picture 4" descr="Managing Employee Turnover | BambooHR"/>
          <p:cNvPicPr/>
          <p:nvPr/>
        </p:nvPicPr>
        <p:blipFill>
          <a:blip r:embed="rId2" cstate="print"/>
          <a:srcRect/>
          <a:stretch>
            <a:fillRect/>
          </a:stretch>
        </p:blipFill>
        <p:spPr bwMode="auto">
          <a:xfrm>
            <a:off x="4800600" y="4953000"/>
            <a:ext cx="4343400" cy="19050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27100388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r>
              <a:rPr lang="en-US" sz="2400" u="sng" dirty="0" smtClean="0"/>
              <a:t>A Promotion is an advancement to a higher-level job with increased authority, responsibility, and pay</a:t>
            </a:r>
            <a:r>
              <a:rPr lang="en-US" dirty="0" smtClean="0"/>
              <a:t>.</a:t>
            </a:r>
          </a:p>
          <a:p>
            <a:endParaRPr lang="en-US" sz="800" dirty="0" smtClean="0"/>
          </a:p>
          <a:p>
            <a:pPr lvl="1"/>
            <a:r>
              <a:rPr lang="en-US" dirty="0" smtClean="0"/>
              <a:t>In some companies and most labor unions, seniority – the length of time a person has been with the company or at a particular job classification – is the key issue in determining who should be promoted.</a:t>
            </a:r>
          </a:p>
          <a:p>
            <a:pPr lvl="1"/>
            <a:endParaRPr lang="en-US" sz="800" dirty="0" smtClean="0"/>
          </a:p>
          <a:p>
            <a:pPr lvl="2"/>
            <a:r>
              <a:rPr lang="en-US" dirty="0" smtClean="0">
                <a:solidFill>
                  <a:srgbClr val="FF0000"/>
                </a:solidFill>
              </a:rPr>
              <a:t>Most managers base promotions on seniority only when they have candidates with equal qualifications.  Managers prefer to base promotions on merit.</a:t>
            </a:r>
            <a:endParaRPr lang="en-US" dirty="0">
              <a:solidFill>
                <a:srgbClr val="FF0000"/>
              </a:solidFill>
            </a:endParaRPr>
          </a:p>
        </p:txBody>
      </p:sp>
      <p:pic>
        <p:nvPicPr>
          <p:cNvPr id="5" name="Picture 4" descr="Dierks Promoted to Asset Manager | Regency Properties"/>
          <p:cNvPicPr/>
          <p:nvPr/>
        </p:nvPicPr>
        <p:blipFill>
          <a:blip r:embed="rId2" cstate="print"/>
          <a:srcRect/>
          <a:stretch>
            <a:fillRect/>
          </a:stretch>
        </p:blipFill>
        <p:spPr bwMode="auto">
          <a:xfrm>
            <a:off x="4724400" y="4953000"/>
            <a:ext cx="4419600" cy="19050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30435556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400" u="sng" dirty="0" smtClean="0"/>
              <a:t>A Transfer is a move to another job within the company at essentially the same wage level</a:t>
            </a:r>
            <a:r>
              <a:rPr lang="en-US" dirty="0" smtClean="0"/>
              <a:t>.</a:t>
            </a:r>
          </a:p>
          <a:p>
            <a:endParaRPr lang="en-US" sz="800" dirty="0" smtClean="0"/>
          </a:p>
          <a:p>
            <a:pPr lvl="1"/>
            <a:r>
              <a:rPr lang="en-US" dirty="0" smtClean="0">
                <a:solidFill>
                  <a:srgbClr val="FF0000"/>
                </a:solidFill>
              </a:rPr>
              <a:t>Transfers allow workers to obtain new skills or to find a new position within an organization when their old position has been eliminated because of automation or downsizing.</a:t>
            </a:r>
            <a:endParaRPr lang="en-US" dirty="0">
              <a:solidFill>
                <a:srgbClr val="FF0000"/>
              </a:solidFill>
            </a:endParaRPr>
          </a:p>
        </p:txBody>
      </p:sp>
      <p:pic>
        <p:nvPicPr>
          <p:cNvPr id="5" name="Picture 4" descr="Transfer Policy | Recruitment software, Company job, Policies"/>
          <p:cNvPicPr/>
          <p:nvPr/>
        </p:nvPicPr>
        <p:blipFill>
          <a:blip r:embed="rId2" cstate="print"/>
          <a:srcRect/>
          <a:stretch>
            <a:fillRect/>
          </a:stretch>
        </p:blipFill>
        <p:spPr bwMode="auto">
          <a:xfrm>
            <a:off x="2362200" y="3810000"/>
            <a:ext cx="4648200" cy="23622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10134783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lstStyle/>
          <a:p>
            <a:r>
              <a:rPr lang="en-US" sz="2400" u="sng" dirty="0" smtClean="0"/>
              <a:t>Separations occur when employees resign, retire, are terminated, or are laid off</a:t>
            </a:r>
            <a:r>
              <a:rPr lang="en-US" dirty="0" smtClean="0"/>
              <a:t>.  </a:t>
            </a:r>
          </a:p>
          <a:p>
            <a:endParaRPr lang="en-US" sz="800" dirty="0" smtClean="0"/>
          </a:p>
          <a:p>
            <a:pPr lvl="1"/>
            <a:r>
              <a:rPr lang="en-US" dirty="0" smtClean="0"/>
              <a:t>Employees may be terminated, or fired, for poor performance, violation of work rules, absenteeism, and so on.</a:t>
            </a:r>
          </a:p>
          <a:p>
            <a:pPr lvl="1"/>
            <a:endParaRPr lang="en-US" sz="800" dirty="0" smtClean="0"/>
          </a:p>
          <a:p>
            <a:pPr lvl="2"/>
            <a:r>
              <a:rPr lang="en-US" dirty="0" smtClean="0">
                <a:solidFill>
                  <a:srgbClr val="FF0000"/>
                </a:solidFill>
              </a:rPr>
              <a:t>Businesses are generally able to fire employees “at will,” that is, for any reason other than for race, religion, sex, or age, or because an employee is a union organizer.  </a:t>
            </a:r>
            <a:endParaRPr lang="en-US" dirty="0">
              <a:solidFill>
                <a:srgbClr val="FF0000"/>
              </a:solidFill>
            </a:endParaRPr>
          </a:p>
        </p:txBody>
      </p:sp>
      <p:pic>
        <p:nvPicPr>
          <p:cNvPr id="6" name="Picture 5" descr="PPT - Managing Employee Separations, Downsizing, and Outplacement  PowerPoint Presentation - ID:6530638"/>
          <p:cNvPicPr/>
          <p:nvPr/>
        </p:nvPicPr>
        <p:blipFill>
          <a:blip r:embed="rId2" cstate="print"/>
          <a:srcRect/>
          <a:stretch>
            <a:fillRect/>
          </a:stretch>
        </p:blipFill>
        <p:spPr bwMode="auto">
          <a:xfrm>
            <a:off x="4818888" y="4343400"/>
            <a:ext cx="4325112" cy="2971800"/>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40404193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r>
              <a:rPr lang="en-US" sz="2400" u="sng" dirty="0" smtClean="0"/>
              <a:t>Managers should warn employees when their performance is unacceptable and may lead to dismissal, elevating the importance of performance appraisals</a:t>
            </a:r>
            <a:r>
              <a:rPr lang="en-US" dirty="0" smtClean="0"/>
              <a:t>.</a:t>
            </a:r>
          </a:p>
          <a:p>
            <a:endParaRPr lang="en-US" sz="800" dirty="0" smtClean="0"/>
          </a:p>
          <a:p>
            <a:pPr lvl="1"/>
            <a:r>
              <a:rPr lang="en-US" sz="2000" dirty="0" smtClean="0"/>
              <a:t>They should also document all problems and warnings in employees’ work records.  To avoid the possibility of lawsuits from individuals who may feel they have been fired unfairly, employers should  provide clear, business-related reasons for any firing, supported by written documentation if possible</a:t>
            </a:r>
            <a:r>
              <a:rPr lang="en-US" dirty="0" smtClean="0"/>
              <a:t>.</a:t>
            </a:r>
          </a:p>
          <a:p>
            <a:pPr lvl="1"/>
            <a:endParaRPr lang="en-US" sz="800" dirty="0" smtClean="0"/>
          </a:p>
          <a:p>
            <a:pPr lvl="2"/>
            <a:r>
              <a:rPr lang="en-US" dirty="0" smtClean="0">
                <a:solidFill>
                  <a:srgbClr val="FF0000"/>
                </a:solidFill>
              </a:rPr>
              <a:t>Employee disciplinary procedures should be carefully explained to all employees and should be set forth in employee handbooks.</a:t>
            </a:r>
          </a:p>
        </p:txBody>
      </p:sp>
      <p:pic>
        <p:nvPicPr>
          <p:cNvPr id="5123" name="Picture 3" descr="C:\Users\Michaelm\AppData\Local\Microsoft\Windows\Temporary Internet Files\Content.IE5\WH26L03T\youre-fired[1].jpg"/>
          <p:cNvPicPr>
            <a:picLocks noChangeAspect="1" noChangeArrowheads="1"/>
          </p:cNvPicPr>
          <p:nvPr/>
        </p:nvPicPr>
        <p:blipFill>
          <a:blip r:embed="rId2" cstate="print"/>
          <a:srcRect/>
          <a:stretch>
            <a:fillRect/>
          </a:stretch>
        </p:blipFill>
        <p:spPr bwMode="auto">
          <a:xfrm>
            <a:off x="7467600" y="0"/>
            <a:ext cx="1676400" cy="1600200"/>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5774977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Interview</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r>
              <a:rPr lang="en-US" sz="2400" u="sng" dirty="0" smtClean="0"/>
              <a:t>When employees choose to leave the organization, the company will often ask them to conduct an Exit Interview</a:t>
            </a:r>
            <a:r>
              <a:rPr lang="en-US" dirty="0" smtClean="0"/>
              <a:t>.</a:t>
            </a:r>
          </a:p>
          <a:p>
            <a:endParaRPr lang="en-US" sz="800" dirty="0" smtClean="0"/>
          </a:p>
          <a:p>
            <a:pPr lvl="1"/>
            <a:r>
              <a:rPr lang="en-US" dirty="0" smtClean="0"/>
              <a:t>An exit interview is a survey used to determine why the employee is leaving the organization.  </a:t>
            </a:r>
          </a:p>
          <a:p>
            <a:pPr lvl="2"/>
            <a:endParaRPr lang="en-US" sz="800" dirty="0" smtClean="0"/>
          </a:p>
          <a:p>
            <a:pPr lvl="2"/>
            <a:r>
              <a:rPr lang="en-US" dirty="0" smtClean="0">
                <a:solidFill>
                  <a:srgbClr val="FF0000"/>
                </a:solidFill>
              </a:rPr>
              <a:t>The company hopes that this feedback will alert them to processes they can improve upon to dissuade valuable employees from leaving in the future.</a:t>
            </a:r>
            <a:endParaRPr lang="en-US" dirty="0">
              <a:solidFill>
                <a:srgbClr val="FF0000"/>
              </a:solidFill>
            </a:endParaRPr>
          </a:p>
        </p:txBody>
      </p:sp>
      <p:pic>
        <p:nvPicPr>
          <p:cNvPr id="5" name="Picture 4" descr="Are Exit Interviews a waste of Time ? - Culturfy Blog"/>
          <p:cNvPicPr/>
          <p:nvPr/>
        </p:nvPicPr>
        <p:blipFill>
          <a:blip r:embed="rId2" cstate="print"/>
          <a:srcRect/>
          <a:stretch>
            <a:fillRect/>
          </a:stretch>
        </p:blipFill>
        <p:spPr bwMode="auto">
          <a:xfrm>
            <a:off x="2819400" y="4419600"/>
            <a:ext cx="5943600" cy="1965762"/>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997938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Nature of Human Relations</a:t>
            </a:r>
            <a:br>
              <a:rPr lang="en-US" dirty="0" smtClean="0"/>
            </a:br>
            <a:r>
              <a:rPr lang="en-US" sz="2000" dirty="0" smtClean="0"/>
              <a:t>Motivation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Human relations is concerned with the needs of employees, their goals and how they try to achieve them, and the impact of those needs and goals on job performance</a:t>
            </a:r>
            <a:r>
              <a:rPr lang="en-US" dirty="0" smtClean="0"/>
              <a:t>.</a:t>
            </a:r>
          </a:p>
          <a:p>
            <a:endParaRPr lang="en-US" sz="800" dirty="0" smtClean="0"/>
          </a:p>
          <a:p>
            <a:pPr lvl="1"/>
            <a:r>
              <a:rPr lang="en-US" dirty="0" smtClean="0"/>
              <a:t>Effectively motivating employees helps keep them engaged in their work.  Engagement involves emotional involvement and commitment. </a:t>
            </a:r>
          </a:p>
          <a:p>
            <a:pPr lvl="1"/>
            <a:endParaRPr lang="en-US" sz="800" dirty="0" smtClean="0"/>
          </a:p>
          <a:p>
            <a:pPr lvl="2"/>
            <a:r>
              <a:rPr lang="en-US" dirty="0" smtClean="0">
                <a:solidFill>
                  <a:srgbClr val="FF0000"/>
                </a:solidFill>
              </a:rPr>
              <a:t>Motivating employees to stay engaged is a key responsibility of management.</a:t>
            </a:r>
            <a:endParaRPr lang="en-US" dirty="0">
              <a:solidFill>
                <a:srgbClr val="FF0000"/>
              </a:solidFill>
            </a:endParaRPr>
          </a:p>
        </p:txBody>
      </p:sp>
      <p:pic>
        <p:nvPicPr>
          <p:cNvPr id="6" name="Picture 5" descr="Infographic: The Secret to Employee Motivation - Why Team Building"/>
          <p:cNvPicPr/>
          <p:nvPr/>
        </p:nvPicPr>
        <p:blipFill>
          <a:blip r:embed="rId2" cstate="print"/>
          <a:srcRect/>
          <a:stretch>
            <a:fillRect/>
          </a:stretch>
        </p:blipFill>
        <p:spPr bwMode="auto">
          <a:xfrm>
            <a:off x="4495800" y="4724400"/>
            <a:ext cx="4648200" cy="2133600"/>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Compensating the Workforce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lstStyle/>
          <a:p>
            <a:r>
              <a:rPr lang="en-US" sz="2400" u="sng" dirty="0" smtClean="0"/>
              <a:t>People generally don’t work for free, and how much they are paid for their work is a complicated issue</a:t>
            </a:r>
            <a:r>
              <a:rPr lang="en-US" dirty="0" smtClean="0"/>
              <a:t>.</a:t>
            </a:r>
          </a:p>
          <a:p>
            <a:endParaRPr lang="en-US" sz="800" dirty="0" smtClean="0"/>
          </a:p>
          <a:p>
            <a:pPr lvl="1"/>
            <a:r>
              <a:rPr lang="en-US" dirty="0" smtClean="0"/>
              <a:t>Designing a fair compensation plan is an important task because pay and benefits represent a substantial portion of an organization’s expenses.</a:t>
            </a:r>
          </a:p>
          <a:p>
            <a:pPr lvl="1"/>
            <a:endParaRPr lang="en-US" sz="800" dirty="0" smtClean="0"/>
          </a:p>
          <a:p>
            <a:pPr lvl="2"/>
            <a:r>
              <a:rPr lang="en-US" dirty="0" smtClean="0">
                <a:solidFill>
                  <a:srgbClr val="FF0000"/>
                </a:solidFill>
              </a:rPr>
              <a:t>Wages that are too high may result in the company’s products being priced too high, making them uncompetitive in market.</a:t>
            </a:r>
          </a:p>
          <a:p>
            <a:pPr lvl="2"/>
            <a:r>
              <a:rPr lang="en-US" dirty="0" smtClean="0">
                <a:solidFill>
                  <a:srgbClr val="FF0000"/>
                </a:solidFill>
              </a:rPr>
              <a:t>Wages that are too low may damage employee morale and result in costly turnover.</a:t>
            </a:r>
            <a:endParaRPr lang="en-US" dirty="0">
              <a:solidFill>
                <a:srgbClr val="FF0000"/>
              </a:solidFill>
            </a:endParaRPr>
          </a:p>
        </p:txBody>
      </p:sp>
      <p:pic>
        <p:nvPicPr>
          <p:cNvPr id="5" name="Picture 4" descr="Employee Compensation: How, Why, and How Much | DYB Coach"/>
          <p:cNvPicPr/>
          <p:nvPr/>
        </p:nvPicPr>
        <p:blipFill>
          <a:blip r:embed="rId2" cstate="print"/>
          <a:srcRect/>
          <a:stretch>
            <a:fillRect/>
          </a:stretch>
        </p:blipFill>
        <p:spPr bwMode="auto">
          <a:xfrm>
            <a:off x="5638800" y="4953000"/>
            <a:ext cx="3505200" cy="19050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31932431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Compensating the Workforce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lstStyle/>
          <a:p>
            <a:r>
              <a:rPr lang="en-US" sz="2400" u="sng" dirty="0" smtClean="0"/>
              <a:t>Designing a fair compensation plan is a difficult task because it involves evaluating the relative worth of all jobs within the business while allowing for individual efforts</a:t>
            </a:r>
            <a:r>
              <a:rPr lang="en-US" dirty="0" smtClean="0"/>
              <a:t>.</a:t>
            </a:r>
          </a:p>
          <a:p>
            <a:endParaRPr lang="en-US" sz="800" dirty="0" smtClean="0"/>
          </a:p>
          <a:p>
            <a:pPr lvl="1"/>
            <a:r>
              <a:rPr lang="en-US" dirty="0" smtClean="0"/>
              <a:t>Compensation for a specific job is typically determined through wage/salary survey, which tells the company how much compensation comparable firms are paying for specific jobs that the firms have in common.</a:t>
            </a:r>
          </a:p>
          <a:p>
            <a:pPr lvl="1"/>
            <a:endParaRPr lang="en-US" sz="800" dirty="0" smtClean="0"/>
          </a:p>
          <a:p>
            <a:pPr lvl="2"/>
            <a:r>
              <a:rPr lang="en-US" dirty="0" smtClean="0">
                <a:solidFill>
                  <a:srgbClr val="FF0000"/>
                </a:solidFill>
              </a:rPr>
              <a:t>Compensation for individuals within a job category depends on both compensation for that job and the individual’s productivity. </a:t>
            </a:r>
          </a:p>
          <a:p>
            <a:pPr lvl="2"/>
            <a:r>
              <a:rPr lang="en-US" dirty="0" smtClean="0">
                <a:solidFill>
                  <a:srgbClr val="FF0000"/>
                </a:solidFill>
              </a:rPr>
              <a:t>EEs with identical jobs may not receive exactly the same pay.</a:t>
            </a:r>
            <a:endParaRPr lang="en-US" dirty="0">
              <a:solidFill>
                <a:srgbClr val="FF0000"/>
              </a:solidFill>
            </a:endParaRPr>
          </a:p>
        </p:txBody>
      </p:sp>
      <p:pic>
        <p:nvPicPr>
          <p:cNvPr id="6" name="Picture 5" descr="How does nonprofit employee compensation affect retention? - Astron  Solutions"/>
          <p:cNvPicPr/>
          <p:nvPr/>
        </p:nvPicPr>
        <p:blipFill>
          <a:blip r:embed="rId2" cstate="print"/>
          <a:srcRect/>
          <a:stretch>
            <a:fillRect/>
          </a:stretch>
        </p:blipFill>
        <p:spPr bwMode="auto">
          <a:xfrm>
            <a:off x="7620000" y="5562600"/>
            <a:ext cx="1524000" cy="1295400"/>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470668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Financial Compensation</a:t>
            </a:r>
            <a:br>
              <a:rPr lang="en-US" dirty="0" smtClean="0"/>
            </a:br>
            <a:r>
              <a:rPr lang="en-US" sz="2000" dirty="0" smtClean="0"/>
              <a:t>Wages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lstStyle/>
          <a:p>
            <a:r>
              <a:rPr lang="en-US" sz="2400" u="sng" dirty="0" smtClean="0"/>
              <a:t>Financial compensation falls into two general categories – (1) wages and (2) salaries</a:t>
            </a:r>
            <a:r>
              <a:rPr lang="en-US" dirty="0" smtClean="0"/>
              <a:t>.</a:t>
            </a:r>
          </a:p>
          <a:p>
            <a:endParaRPr lang="en-US" sz="800" dirty="0" smtClean="0"/>
          </a:p>
          <a:p>
            <a:pPr lvl="1"/>
            <a:r>
              <a:rPr lang="en-US" dirty="0" smtClean="0"/>
              <a:t>Wages are financial rewards based on the number of hours the employee works or the level of output achieved.  </a:t>
            </a:r>
          </a:p>
          <a:p>
            <a:pPr lvl="1"/>
            <a:endParaRPr lang="en-US" sz="800" dirty="0" smtClean="0"/>
          </a:p>
          <a:p>
            <a:pPr lvl="2"/>
            <a:r>
              <a:rPr lang="en-US" dirty="0" smtClean="0">
                <a:solidFill>
                  <a:srgbClr val="FF0000"/>
                </a:solidFill>
              </a:rPr>
              <a:t>Wages based on the number of hours are called time wages.  </a:t>
            </a:r>
          </a:p>
          <a:p>
            <a:pPr lvl="2"/>
            <a:endParaRPr lang="en-US" sz="800" dirty="0" smtClean="0"/>
          </a:p>
          <a:p>
            <a:pPr lvl="3"/>
            <a:r>
              <a:rPr lang="en-US" dirty="0" smtClean="0">
                <a:solidFill>
                  <a:srgbClr val="0070C0"/>
                </a:solidFill>
              </a:rPr>
              <a:t>The advantage of time wages is the ease of computation,</a:t>
            </a:r>
          </a:p>
          <a:p>
            <a:pPr lvl="3"/>
            <a:r>
              <a:rPr lang="en-US" dirty="0" smtClean="0">
                <a:solidFill>
                  <a:srgbClr val="0070C0"/>
                </a:solidFill>
              </a:rPr>
              <a:t>The disadvantage is that they provide no incentive to increase productivity.  In fact, may encourage EE’s to be less productive.</a:t>
            </a:r>
          </a:p>
          <a:p>
            <a:pPr lvl="1">
              <a:buNone/>
            </a:pPr>
            <a:endParaRPr lang="en-US" dirty="0"/>
          </a:p>
        </p:txBody>
      </p:sp>
      <p:pic>
        <p:nvPicPr>
          <p:cNvPr id="6" name="Picture 5" descr="Employee Wages For Business Concept , Icon And Symbol Royalty Free  Cliparts, Vectors, And Stock Illustration. Image 58946193."/>
          <p:cNvPicPr/>
          <p:nvPr/>
        </p:nvPicPr>
        <p:blipFill>
          <a:blip r:embed="rId2" cstate="print"/>
          <a:srcRect/>
          <a:stretch>
            <a:fillRect/>
          </a:stretch>
        </p:blipFill>
        <p:spPr bwMode="auto">
          <a:xfrm>
            <a:off x="6705600" y="5105400"/>
            <a:ext cx="2438400" cy="1752600"/>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38196910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Financial Compensation</a:t>
            </a:r>
            <a:br>
              <a:rPr lang="en-US" dirty="0" smtClean="0"/>
            </a:br>
            <a:r>
              <a:rPr lang="en-US" sz="2000" dirty="0" smtClean="0"/>
              <a:t>Commissions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lstStyle/>
          <a:p>
            <a:r>
              <a:rPr lang="en-US" sz="2400" u="sng" dirty="0" smtClean="0"/>
              <a:t>To overcome the disadvantages of time wages, companies pay on an incentive system, using </a:t>
            </a:r>
            <a:r>
              <a:rPr lang="en-US" sz="2400" u="sng" dirty="0" smtClean="0"/>
              <a:t>piece wages or commissions</a:t>
            </a:r>
            <a:r>
              <a:rPr lang="en-US" dirty="0" smtClean="0"/>
              <a:t>.</a:t>
            </a:r>
          </a:p>
          <a:p>
            <a:endParaRPr lang="en-US" sz="800" dirty="0" smtClean="0"/>
          </a:p>
          <a:p>
            <a:pPr lvl="1"/>
            <a:r>
              <a:rPr lang="en-US" dirty="0" smtClean="0"/>
              <a:t>Piece wages are based on the level of output achieved.  </a:t>
            </a:r>
          </a:p>
          <a:p>
            <a:pPr lvl="2"/>
            <a:r>
              <a:rPr lang="en-US" dirty="0" smtClean="0">
                <a:solidFill>
                  <a:srgbClr val="FF0000"/>
                </a:solidFill>
              </a:rPr>
              <a:t>A major advantage of piece wages is that they motivate employees to supervise their own activities and increase output.</a:t>
            </a:r>
          </a:p>
          <a:p>
            <a:pPr lvl="1"/>
            <a:r>
              <a:rPr lang="en-US" dirty="0" smtClean="0"/>
              <a:t>Commissions are an incentive system that pays a fixed amount or a percentage of the employee’s sales.</a:t>
            </a:r>
            <a:endParaRPr lang="en-US" dirty="0"/>
          </a:p>
        </p:txBody>
      </p:sp>
      <p:pic>
        <p:nvPicPr>
          <p:cNvPr id="5" name="Picture 4" descr="Employee Salary Icon of Glyph style - Available in SVG, PNG, EPS, AI &amp; Icon  fonts"/>
          <p:cNvPicPr/>
          <p:nvPr/>
        </p:nvPicPr>
        <p:blipFill>
          <a:blip r:embed="rId2" cstate="print"/>
          <a:srcRect/>
          <a:stretch>
            <a:fillRect/>
          </a:stretch>
        </p:blipFill>
        <p:spPr bwMode="auto">
          <a:xfrm>
            <a:off x="6019800" y="4724400"/>
            <a:ext cx="3124200" cy="21336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13167805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Financial Compensation</a:t>
            </a:r>
            <a:br>
              <a:rPr lang="en-US" dirty="0" smtClean="0"/>
            </a:br>
            <a:r>
              <a:rPr lang="en-US" sz="2000" dirty="0" smtClean="0"/>
              <a:t>Salary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lstStyle/>
          <a:p>
            <a:r>
              <a:rPr lang="en-US" sz="2400" u="sng" dirty="0" smtClean="0"/>
              <a:t>A Salary is a financial reward calculated on a weekly, monthly, or annual basis</a:t>
            </a:r>
            <a:r>
              <a:rPr lang="en-US" dirty="0" smtClean="0"/>
              <a:t>.</a:t>
            </a:r>
          </a:p>
          <a:p>
            <a:endParaRPr lang="en-US" sz="800" dirty="0" smtClean="0"/>
          </a:p>
          <a:p>
            <a:pPr lvl="1"/>
            <a:r>
              <a:rPr lang="en-US" dirty="0" smtClean="0"/>
              <a:t>Salaries are associated with white-collar workers such as office personnel, executives, and professional employees.</a:t>
            </a:r>
          </a:p>
          <a:p>
            <a:pPr lvl="1"/>
            <a:endParaRPr lang="en-US" sz="800" dirty="0" smtClean="0"/>
          </a:p>
          <a:p>
            <a:pPr lvl="2"/>
            <a:r>
              <a:rPr lang="en-US" dirty="0" smtClean="0">
                <a:solidFill>
                  <a:srgbClr val="FF0000"/>
                </a:solidFill>
              </a:rPr>
              <a:t>Although a salary provides a stable stream of income, salaried workers may be required to work beyond usual hours without additional financial compensation.</a:t>
            </a:r>
            <a:endParaRPr lang="en-US" dirty="0">
              <a:solidFill>
                <a:srgbClr val="FF0000"/>
              </a:solidFill>
            </a:endParaRPr>
          </a:p>
        </p:txBody>
      </p:sp>
      <p:pic>
        <p:nvPicPr>
          <p:cNvPr id="5" name="Picture 4" descr="Professionalizing Teaching and Winning the Salary Wars - Education Next"/>
          <p:cNvPicPr/>
          <p:nvPr/>
        </p:nvPicPr>
        <p:blipFill>
          <a:blip r:embed="rId2" cstate="print"/>
          <a:srcRect/>
          <a:stretch>
            <a:fillRect/>
          </a:stretch>
        </p:blipFill>
        <p:spPr bwMode="auto">
          <a:xfrm>
            <a:off x="4876800" y="4648200"/>
            <a:ext cx="4267200" cy="2209800"/>
          </a:xfrm>
          <a:prstGeom prst="rect">
            <a:avLst/>
          </a:prstGeom>
          <a:noFill/>
          <a:ln w="9525">
            <a:noFill/>
            <a:miter lim="800000"/>
            <a:headEnd/>
            <a:tailEnd/>
          </a:ln>
        </p:spPr>
      </p:pic>
      <p:pic>
        <p:nvPicPr>
          <p:cNvPr id="7174" name="Picture 6" descr="C:\Program Files (x86)\Microsoft Office\MEDIA\CAGCAT10\j0222015.wmf"/>
          <p:cNvPicPr>
            <a:picLocks noChangeAspect="1" noChangeArrowheads="1"/>
          </p:cNvPicPr>
          <p:nvPr/>
        </p:nvPicPr>
        <p:blipFill>
          <a:blip r:embed="rId3" cstate="print"/>
          <a:srcRect/>
          <a:stretch>
            <a:fillRect/>
          </a:stretch>
        </p:blipFill>
        <p:spPr bwMode="auto">
          <a:xfrm>
            <a:off x="7086600" y="4648200"/>
            <a:ext cx="1780337" cy="1786738"/>
          </a:xfrm>
          <a:prstGeom prst="rect">
            <a:avLst/>
          </a:prstGeom>
          <a:noFill/>
        </p:spPr>
      </p:pic>
      <p:pic>
        <p:nvPicPr>
          <p:cNvPr id="7" name="Picture 6" descr="5 Ways Small Businesses Can Benefit From Using Surveys - Survey ..."/>
          <p:cNvPicPr/>
          <p:nvPr/>
        </p:nvPicPr>
        <p:blipFill>
          <a:blip r:embed="rId4"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15969746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Financial Compensation</a:t>
            </a:r>
            <a:br>
              <a:rPr lang="en-US" dirty="0" smtClean="0"/>
            </a:br>
            <a:r>
              <a:rPr lang="en-US" sz="2000" dirty="0" smtClean="0"/>
              <a:t>Bonuses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lstStyle/>
          <a:p>
            <a:r>
              <a:rPr lang="en-US" sz="2400" u="sng" dirty="0" smtClean="0"/>
              <a:t>In addition to the basic wages or salaries paid to employees, a company may offer bonuses, monetary rewards offered by companies for exceptional performance as incentives to increase productivity</a:t>
            </a:r>
            <a:r>
              <a:rPr lang="en-US" dirty="0" smtClean="0"/>
              <a:t>.</a:t>
            </a:r>
          </a:p>
          <a:p>
            <a:endParaRPr lang="en-US" sz="800" dirty="0" smtClean="0"/>
          </a:p>
          <a:p>
            <a:pPr lvl="1"/>
            <a:r>
              <a:rPr lang="en-US" dirty="0" smtClean="0"/>
              <a:t>Many workers receive a bonus as a “thank you” for good work and an incentive to continue working hard.</a:t>
            </a:r>
          </a:p>
          <a:p>
            <a:pPr lvl="1"/>
            <a:endParaRPr lang="en-US" sz="800" dirty="0" smtClean="0"/>
          </a:p>
          <a:p>
            <a:pPr lvl="2"/>
            <a:r>
              <a:rPr lang="en-US" dirty="0" smtClean="0">
                <a:solidFill>
                  <a:srgbClr val="FF0000"/>
                </a:solidFill>
              </a:rPr>
              <a:t>Bonuses and perks foster happier employees and reduce turnover.</a:t>
            </a:r>
            <a:endParaRPr lang="en-US" dirty="0">
              <a:solidFill>
                <a:srgbClr val="FF0000"/>
              </a:solidFill>
            </a:endParaRPr>
          </a:p>
        </p:txBody>
      </p:sp>
      <p:pic>
        <p:nvPicPr>
          <p:cNvPr id="7" name="Picture 6" descr="Sportsbook Bonuses Grid: Browse by Bonus or Rollover - Sportsbook Review"/>
          <p:cNvPicPr/>
          <p:nvPr/>
        </p:nvPicPr>
        <p:blipFill>
          <a:blip r:embed="rId2" cstate="print"/>
          <a:srcRect/>
          <a:stretch>
            <a:fillRect/>
          </a:stretch>
        </p:blipFill>
        <p:spPr bwMode="auto">
          <a:xfrm>
            <a:off x="6019800" y="4724400"/>
            <a:ext cx="3124200" cy="21336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14188528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lstStyle/>
          <a:p>
            <a:r>
              <a:rPr lang="en-US" sz="2300" u="sng" dirty="0" smtClean="0"/>
              <a:t>Benefits are nonfinancial forms of compensation provided to EEs, such as pension plans for retirement; health, disability, and life insurance; holidays and paid days off for vacation or illness; credit union membership; health programs; child care; </a:t>
            </a:r>
            <a:r>
              <a:rPr lang="en-US" sz="2300" u="sng" dirty="0" smtClean="0"/>
              <a:t>employee assistance programs </a:t>
            </a:r>
            <a:r>
              <a:rPr lang="en-US" sz="2300" u="sng" dirty="0" smtClean="0"/>
              <a:t>and more</a:t>
            </a:r>
            <a:r>
              <a:rPr lang="en-US" sz="2300" dirty="0" smtClean="0"/>
              <a:t>.</a:t>
            </a:r>
          </a:p>
          <a:p>
            <a:endParaRPr lang="en-US" sz="800" dirty="0" smtClean="0"/>
          </a:p>
          <a:p>
            <a:pPr lvl="1"/>
            <a:r>
              <a:rPr lang="en-US" dirty="0" smtClean="0">
                <a:solidFill>
                  <a:srgbClr val="FF0000"/>
                </a:solidFill>
              </a:rPr>
              <a:t>Such benefits increase employee security and, to a certain extent, their morale and motivation.</a:t>
            </a:r>
            <a:endParaRPr lang="en-US" dirty="0">
              <a:solidFill>
                <a:srgbClr val="FF0000"/>
              </a:solidFill>
            </a:endParaRPr>
          </a:p>
        </p:txBody>
      </p:sp>
      <p:pic>
        <p:nvPicPr>
          <p:cNvPr id="5" name="Picture 4" descr="The top 8 benefits Millennials want | Human Resources Online"/>
          <p:cNvPicPr/>
          <p:nvPr/>
        </p:nvPicPr>
        <p:blipFill>
          <a:blip r:embed="rId2" cstate="print"/>
          <a:srcRect/>
          <a:stretch>
            <a:fillRect/>
          </a:stretch>
        </p:blipFill>
        <p:spPr bwMode="auto">
          <a:xfrm>
            <a:off x="4495800" y="4267200"/>
            <a:ext cx="4648200" cy="25908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14208537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Workplace Diversity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lstStyle/>
          <a:p>
            <a:r>
              <a:rPr lang="en-US" sz="2400" u="sng" dirty="0" smtClean="0"/>
              <a:t>Customers, employees, suppliers – all the participants in the world of business – come in different ages, genders, races, ethnicities, nationalities, and abilities; a truth that business has come to label diversity</a:t>
            </a:r>
            <a:r>
              <a:rPr lang="en-US" dirty="0" smtClean="0"/>
              <a:t>.</a:t>
            </a:r>
          </a:p>
          <a:p>
            <a:endParaRPr lang="en-US" sz="800" dirty="0" smtClean="0"/>
          </a:p>
          <a:p>
            <a:pPr lvl="1"/>
            <a:r>
              <a:rPr lang="en-US" dirty="0" smtClean="0">
                <a:solidFill>
                  <a:srgbClr val="FF0000"/>
                </a:solidFill>
              </a:rPr>
              <a:t>Understanding this diversity means recognizing and accepting differences as well as valuing the unique perspectives such differences can bring to the workplace.</a:t>
            </a:r>
            <a:endParaRPr lang="en-US" dirty="0">
              <a:solidFill>
                <a:srgbClr val="FF0000"/>
              </a:solidFill>
            </a:endParaRPr>
          </a:p>
        </p:txBody>
      </p:sp>
      <p:pic>
        <p:nvPicPr>
          <p:cNvPr id="5" name="Picture 4" descr="What Is Diversity in the Workplace? (And How to Achieve It)"/>
          <p:cNvPicPr/>
          <p:nvPr/>
        </p:nvPicPr>
        <p:blipFill>
          <a:blip r:embed="rId2" cstate="print"/>
          <a:srcRect/>
          <a:stretch>
            <a:fillRect/>
          </a:stretch>
        </p:blipFill>
        <p:spPr bwMode="auto">
          <a:xfrm>
            <a:off x="5105400" y="4495800"/>
            <a:ext cx="4038600" cy="23622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17195841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Benefits of Workforce Diversity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600" u="sng" dirty="0" smtClean="0"/>
              <a:t>There are a number of benefits to fostering and valuing workforce diversity, including</a:t>
            </a:r>
            <a:r>
              <a:rPr lang="en-US" sz="2600" dirty="0" smtClean="0"/>
              <a:t>:</a:t>
            </a:r>
          </a:p>
          <a:p>
            <a:endParaRPr lang="en-US" sz="800" dirty="0" smtClean="0"/>
          </a:p>
          <a:p>
            <a:pPr marL="731520" lvl="1" indent="-457200">
              <a:buFont typeface="+mj-lt"/>
              <a:buAutoNum type="arabicPeriod"/>
            </a:pPr>
            <a:r>
              <a:rPr lang="en-US" dirty="0" smtClean="0">
                <a:solidFill>
                  <a:srgbClr val="FF0000"/>
                </a:solidFill>
              </a:rPr>
              <a:t>More productive use of a company’s human resources.</a:t>
            </a:r>
          </a:p>
          <a:p>
            <a:pPr marL="731520" lvl="1" indent="-457200">
              <a:buFont typeface="+mj-lt"/>
              <a:buAutoNum type="arabicPeriod"/>
            </a:pPr>
            <a:r>
              <a:rPr lang="en-US" dirty="0" smtClean="0">
                <a:solidFill>
                  <a:srgbClr val="FF0000"/>
                </a:solidFill>
              </a:rPr>
              <a:t>Reduced conflict among EE’s of different ethnicities, races, religions, and sexual orientations as they learn to respect each other’s differences.</a:t>
            </a:r>
          </a:p>
          <a:p>
            <a:pPr marL="731520" lvl="1" indent="-457200">
              <a:buFont typeface="+mj-lt"/>
              <a:buAutoNum type="arabicPeriod"/>
            </a:pPr>
            <a:r>
              <a:rPr lang="en-US" dirty="0" smtClean="0">
                <a:solidFill>
                  <a:srgbClr val="FF0000"/>
                </a:solidFill>
              </a:rPr>
              <a:t>More productive working relationships among diverse employees as they learn more about and accept each other.</a:t>
            </a:r>
          </a:p>
          <a:p>
            <a:pPr marL="731520" lvl="1" indent="-457200">
              <a:buFont typeface="+mj-lt"/>
              <a:buAutoNum type="arabicPeriod"/>
            </a:pPr>
            <a:r>
              <a:rPr lang="en-US" dirty="0" smtClean="0">
                <a:solidFill>
                  <a:srgbClr val="FF0000"/>
                </a:solidFill>
              </a:rPr>
              <a:t>Increased commitment to and sharing of organizational goals among diverse employees at all organizational levels.</a:t>
            </a:r>
          </a:p>
          <a:p>
            <a:pPr marL="731520" lvl="1" indent="-457200">
              <a:buFont typeface="+mj-lt"/>
              <a:buAutoNum type="arabicPeriod"/>
            </a:pPr>
            <a:r>
              <a:rPr lang="en-US" dirty="0" smtClean="0">
                <a:solidFill>
                  <a:srgbClr val="FF0000"/>
                </a:solidFill>
              </a:rPr>
              <a:t>Increased innovation and creativity as diverse EE’s bring new, unique perspectives to decision-making and problem-solving tasks.</a:t>
            </a:r>
          </a:p>
          <a:p>
            <a:pPr marL="731520" lvl="1" indent="-457200">
              <a:buFont typeface="+mj-lt"/>
              <a:buAutoNum type="arabicPeriod"/>
            </a:pPr>
            <a:r>
              <a:rPr lang="en-US" dirty="0" smtClean="0">
                <a:solidFill>
                  <a:srgbClr val="FF0000"/>
                </a:solidFill>
              </a:rPr>
              <a:t>Increased ability to serve the needs of a diverse customer base.</a:t>
            </a:r>
            <a:endParaRPr lang="en-US" dirty="0">
              <a:solidFill>
                <a:srgbClr val="FF0000"/>
              </a:solidFill>
            </a:endParaRPr>
          </a:p>
        </p:txBody>
      </p:sp>
      <p:pic>
        <p:nvPicPr>
          <p:cNvPr id="3074" name="Picture 2" descr="C:\Users\Michaelm\AppData\Local\Microsoft\Windows\Temporary Internet Files\Content.IE5\JQUOH281\1_-AcCmB7QQmswoZEmCuy-kg[1].png"/>
          <p:cNvPicPr>
            <a:picLocks noChangeAspect="1" noChangeArrowheads="1"/>
          </p:cNvPicPr>
          <p:nvPr/>
        </p:nvPicPr>
        <p:blipFill>
          <a:blip r:embed="rId2" cstate="print"/>
          <a:srcRect/>
          <a:stretch>
            <a:fillRect/>
          </a:stretch>
        </p:blipFill>
        <p:spPr bwMode="auto">
          <a:xfrm>
            <a:off x="5943600" y="5867400"/>
            <a:ext cx="3200400" cy="990600"/>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21640375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Affirmative Action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normAutofit/>
          </a:bodyPr>
          <a:lstStyle/>
          <a:p>
            <a:r>
              <a:rPr lang="en-US" sz="2400" u="sng" dirty="0" smtClean="0"/>
              <a:t>Many companies strive to improve their working environment through Affirmative Action Programs, legally mandated plans that try to increase job opportunities for minority groups by analyzing the current pool of workers; identifying areas where women and minorities are underrepresented; and establishing specific hiring and promotion goals, along with target dates for meeting those goals to resolve the discrepancy</a:t>
            </a:r>
            <a:r>
              <a:rPr lang="en-US" dirty="0" smtClean="0"/>
              <a:t>.</a:t>
            </a:r>
          </a:p>
          <a:p>
            <a:endParaRPr lang="en-US" sz="800" dirty="0" smtClean="0"/>
          </a:p>
          <a:p>
            <a:pPr lvl="1"/>
            <a:r>
              <a:rPr lang="en-US" dirty="0" smtClean="0">
                <a:solidFill>
                  <a:srgbClr val="FF0000"/>
                </a:solidFill>
              </a:rPr>
              <a:t>Reverse discrimination occurs when a company’s policies  force it to consider only minorities or women instead of concentrating on hiring the person who is best qualified.</a:t>
            </a:r>
            <a:endParaRPr lang="en-US" dirty="0">
              <a:solidFill>
                <a:srgbClr val="FF0000"/>
              </a:solidFill>
            </a:endParaRPr>
          </a:p>
        </p:txBody>
      </p:sp>
      <p:pic>
        <p:nvPicPr>
          <p:cNvPr id="5" name="Picture 4" descr="Affirmative Action - Overview, Advantages, and Disadvantages"/>
          <p:cNvPicPr/>
          <p:nvPr/>
        </p:nvPicPr>
        <p:blipFill>
          <a:blip r:embed="rId2" cstate="print"/>
          <a:srcRect/>
          <a:stretch>
            <a:fillRect/>
          </a:stretch>
        </p:blipFill>
        <p:spPr bwMode="auto">
          <a:xfrm>
            <a:off x="6521450" y="0"/>
            <a:ext cx="2622550" cy="15240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extLst>
      <p:ext uri="{BB962C8B-B14F-4D97-AF65-F5344CB8AC3E}">
        <p14:creationId xmlns:p14="http://schemas.microsoft.com/office/powerpoint/2010/main" val="1520745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Nature of Human Relations</a:t>
            </a:r>
            <a:br>
              <a:rPr lang="en-US" dirty="0" smtClean="0"/>
            </a:br>
            <a:r>
              <a:rPr lang="en-US" sz="2000" dirty="0" smtClean="0"/>
              <a:t>Morale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One prominent aspect of human relations is Morale –       an employee’s attitude toward their job, employer,           and colleagues</a:t>
            </a:r>
            <a:r>
              <a:rPr lang="en-US" dirty="0" smtClean="0"/>
              <a:t>.</a:t>
            </a:r>
          </a:p>
          <a:p>
            <a:endParaRPr lang="en-US" sz="800" dirty="0" smtClean="0"/>
          </a:p>
          <a:p>
            <a:pPr lvl="1"/>
            <a:r>
              <a:rPr lang="en-US" dirty="0" smtClean="0"/>
              <a:t>High morale contributes to high levels of productivity, high returns to stakeholders, and employee loyalty.</a:t>
            </a:r>
          </a:p>
          <a:p>
            <a:pPr lvl="1"/>
            <a:endParaRPr lang="en-US" sz="800" dirty="0" smtClean="0"/>
          </a:p>
          <a:p>
            <a:pPr lvl="2"/>
            <a:r>
              <a:rPr lang="en-US" dirty="0" smtClean="0">
                <a:solidFill>
                  <a:srgbClr val="FF0000"/>
                </a:solidFill>
              </a:rPr>
              <a:t>Conversely, low morale may cause high rates of absenteeism and turnover (when employees quit or are fired and must be replaced).</a:t>
            </a:r>
            <a:endParaRPr lang="en-US" dirty="0">
              <a:solidFill>
                <a:srgbClr val="FF0000"/>
              </a:solidFill>
            </a:endParaRPr>
          </a:p>
        </p:txBody>
      </p:sp>
      <p:pic>
        <p:nvPicPr>
          <p:cNvPr id="5" name="Picture 4" descr="7 Ways to Improve Morale Among Your Employees | News | Open ..."/>
          <p:cNvPicPr/>
          <p:nvPr/>
        </p:nvPicPr>
        <p:blipFill>
          <a:blip r:embed="rId2" cstate="print"/>
          <a:srcRect/>
          <a:stretch>
            <a:fillRect/>
          </a:stretch>
        </p:blipFill>
        <p:spPr bwMode="auto">
          <a:xfrm>
            <a:off x="4648200" y="4572001"/>
            <a:ext cx="4495800" cy="22860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Nature of Human Relations</a:t>
            </a:r>
            <a:br>
              <a:rPr lang="en-US" dirty="0" smtClean="0"/>
            </a:br>
            <a:r>
              <a:rPr lang="en-US" sz="2000" dirty="0" smtClean="0"/>
              <a:t>Intrinsic and Extrinsic Rewards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300" u="sng" dirty="0" smtClean="0"/>
              <a:t>EEs are motivated by perceptions of intrinsic and extrinsic rewards. Both types contribute to motivation that stimulates employees to do their best in contributing to business goals</a:t>
            </a:r>
            <a:r>
              <a:rPr lang="en-US" sz="2300" dirty="0" smtClean="0"/>
              <a:t>.</a:t>
            </a:r>
          </a:p>
          <a:p>
            <a:endParaRPr lang="en-US" sz="800" dirty="0" smtClean="0"/>
          </a:p>
          <a:p>
            <a:pPr marL="731520" lvl="1" indent="-457200">
              <a:buFont typeface="+mj-lt"/>
              <a:buAutoNum type="arabicPeriod"/>
            </a:pPr>
            <a:r>
              <a:rPr lang="en-US" dirty="0" smtClean="0">
                <a:solidFill>
                  <a:srgbClr val="FF0000"/>
                </a:solidFill>
              </a:rPr>
              <a:t>An Intrinsic Reward is the personal satisfaction and enjoyment that you feel from attaining a goal.</a:t>
            </a:r>
          </a:p>
          <a:p>
            <a:pPr marL="731520" lvl="1" indent="-457200">
              <a:buFont typeface="+mj-lt"/>
              <a:buAutoNum type="arabicPeriod"/>
            </a:pPr>
            <a:r>
              <a:rPr lang="en-US" dirty="0" smtClean="0">
                <a:solidFill>
                  <a:srgbClr val="FF0000"/>
                </a:solidFill>
              </a:rPr>
              <a:t>Extrinsic Rewards are benefits and/or recognition that you receive from someone else.</a:t>
            </a:r>
          </a:p>
        </p:txBody>
      </p:sp>
      <p:pic>
        <p:nvPicPr>
          <p:cNvPr id="5" name="Picture 4" descr="Watch webinar on demand: The power of intrinsic motivation - Limeade"/>
          <p:cNvPicPr/>
          <p:nvPr/>
        </p:nvPicPr>
        <p:blipFill>
          <a:blip r:embed="rId2" cstate="print"/>
          <a:srcRect/>
          <a:stretch>
            <a:fillRect/>
          </a:stretch>
        </p:blipFill>
        <p:spPr bwMode="auto">
          <a:xfrm>
            <a:off x="4038600" y="4419600"/>
            <a:ext cx="5029200" cy="24384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Nature of Human Relations</a:t>
            </a:r>
            <a:br>
              <a:rPr lang="en-US" dirty="0" smtClean="0"/>
            </a:br>
            <a:r>
              <a:rPr lang="en-US" sz="2000" dirty="0" smtClean="0"/>
              <a:t>Morale Boosters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Many companies offer a diverse array of benefits designed to improve the quality of employees’ lives and increase their morale and satisfaction</a:t>
            </a:r>
            <a:r>
              <a:rPr lang="en-US" dirty="0" smtClean="0"/>
              <a:t>.</a:t>
            </a:r>
          </a:p>
          <a:p>
            <a:endParaRPr lang="en-US" sz="800" dirty="0" smtClean="0"/>
          </a:p>
          <a:p>
            <a:pPr lvl="1"/>
            <a:r>
              <a:rPr lang="en-US" dirty="0" smtClean="0">
                <a:solidFill>
                  <a:srgbClr val="FF0000"/>
                </a:solidFill>
              </a:rPr>
              <a:t>Respect, involvement, appreciation, adequate compensation, promotions, a pleasing work environment, and a positive organizational culture are all morale boosters.</a:t>
            </a:r>
            <a:endParaRPr lang="en-US" dirty="0">
              <a:solidFill>
                <a:srgbClr val="FF0000"/>
              </a:solidFill>
            </a:endParaRPr>
          </a:p>
        </p:txBody>
      </p:sp>
      <p:pic>
        <p:nvPicPr>
          <p:cNvPr id="5" name="Picture 4" descr="How to Improve Staff (Employee) Morale in the Workplace? - WiseStep"/>
          <p:cNvPicPr/>
          <p:nvPr/>
        </p:nvPicPr>
        <p:blipFill>
          <a:blip r:embed="rId2" cstate="print"/>
          <a:srcRect/>
          <a:stretch>
            <a:fillRect/>
          </a:stretch>
        </p:blipFill>
        <p:spPr bwMode="auto">
          <a:xfrm>
            <a:off x="2438400" y="4191000"/>
            <a:ext cx="4419600" cy="24003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18473" y="0"/>
            <a:ext cx="838200" cy="4953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13267</TotalTime>
  <Words>5370</Words>
  <Application>Microsoft Office PowerPoint</Application>
  <PresentationFormat>On-screen Show (4:3)</PresentationFormat>
  <Paragraphs>513</Paragraphs>
  <Slides>70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Calibri</vt:lpstr>
      <vt:lpstr>Georgia</vt:lpstr>
      <vt:lpstr>Wingdings</vt:lpstr>
      <vt:lpstr>Wingdings 2</vt:lpstr>
      <vt:lpstr>Civic</vt:lpstr>
      <vt:lpstr>Business Survey Session Five Class Presentation</vt:lpstr>
      <vt:lpstr>Part Four: Creating the Human Resource Advantage</vt:lpstr>
      <vt:lpstr>Introduction</vt:lpstr>
      <vt:lpstr>Nature of Human Relations</vt:lpstr>
      <vt:lpstr>Nature of Human Relations Motivation</vt:lpstr>
      <vt:lpstr>Nature of Human Relations Motivation</vt:lpstr>
      <vt:lpstr>Nature of Human Relations Morale</vt:lpstr>
      <vt:lpstr>Nature of Human Relations Intrinsic and Extrinsic Rewards</vt:lpstr>
      <vt:lpstr>Nature of Human Relations Morale Boosters</vt:lpstr>
      <vt:lpstr>How to Retain Good Employees</vt:lpstr>
      <vt:lpstr>How to Motivate Employees</vt:lpstr>
      <vt:lpstr>Historical Perspectives on Motivation Scientific Principles of Management</vt:lpstr>
      <vt:lpstr>Historical Perspectives on Motivation Classical Theory of Motivation</vt:lpstr>
      <vt:lpstr>Historical Perspectives on Motivation The Hawthorne Studies</vt:lpstr>
      <vt:lpstr>Theories of Motivation Maslow’s Hierarchy of Needs</vt:lpstr>
      <vt:lpstr>Theories of Motivation Maslow’s Hierarchy of Needs</vt:lpstr>
      <vt:lpstr>Theories of Motivation Frederick Herzberg’s Two-Factor Theory</vt:lpstr>
      <vt:lpstr>Theories of Motivation McGregor’s Theory X</vt:lpstr>
      <vt:lpstr>Theories of Motivation McGregor’s Theory X</vt:lpstr>
      <vt:lpstr>Theories of Motivation McGregor’s Theory Y</vt:lpstr>
      <vt:lpstr>Theories of Motivation McGregor’s Theory Y</vt:lpstr>
      <vt:lpstr>Theories of Motivation William Ouchi’s Theory Z</vt:lpstr>
      <vt:lpstr>Theories of Motivation Equity Theory</vt:lpstr>
      <vt:lpstr>Theories of Motivation Victor Vroom’s Expectancy Theory</vt:lpstr>
      <vt:lpstr>Theories of Motivation Goal-Setting Theory</vt:lpstr>
      <vt:lpstr>Theories of Motivation Management by Objectives</vt:lpstr>
      <vt:lpstr>Strategies for Motivating Employees</vt:lpstr>
      <vt:lpstr>Strategies for Motivation Behavior Modification</vt:lpstr>
      <vt:lpstr>Strategies for Motivation Job Design</vt:lpstr>
      <vt:lpstr>Importance of Motivational Strategies</vt:lpstr>
      <vt:lpstr>Motivational Strategies</vt:lpstr>
      <vt:lpstr>Part Four: Creating the Human Resource Advantage</vt:lpstr>
      <vt:lpstr>Introduction</vt:lpstr>
      <vt:lpstr>The Nature of Human Resource Management</vt:lpstr>
      <vt:lpstr>The Nature of Human Resources Management</vt:lpstr>
      <vt:lpstr>Planning for Human Resources Needs</vt:lpstr>
      <vt:lpstr>Planning for Human Resources Needs</vt:lpstr>
      <vt:lpstr>Planning for Human Resources Needs Job Analysis</vt:lpstr>
      <vt:lpstr>Recruiting and Selecting New Employees</vt:lpstr>
      <vt:lpstr>Recruiting</vt:lpstr>
      <vt:lpstr>Selection</vt:lpstr>
      <vt:lpstr>The Application</vt:lpstr>
      <vt:lpstr>The Interview</vt:lpstr>
      <vt:lpstr>Reference Checking</vt:lpstr>
      <vt:lpstr>Legal Issues in Recruiting and Selecting</vt:lpstr>
      <vt:lpstr>Developing the Workforce</vt:lpstr>
      <vt:lpstr>Training</vt:lpstr>
      <vt:lpstr>Mentoring</vt:lpstr>
      <vt:lpstr>Development</vt:lpstr>
      <vt:lpstr>Assessing Performance</vt:lpstr>
      <vt:lpstr>Assessing Performance</vt:lpstr>
      <vt:lpstr>Performance Characteristics</vt:lpstr>
      <vt:lpstr>Performance Characteristics</vt:lpstr>
      <vt:lpstr>Turnover</vt:lpstr>
      <vt:lpstr>Promotion</vt:lpstr>
      <vt:lpstr>Transfer</vt:lpstr>
      <vt:lpstr>Separations</vt:lpstr>
      <vt:lpstr>Termination</vt:lpstr>
      <vt:lpstr>Exit Interview</vt:lpstr>
      <vt:lpstr>Compensating the Workforce</vt:lpstr>
      <vt:lpstr>Compensating the Workforce</vt:lpstr>
      <vt:lpstr>Financial Compensation Wages</vt:lpstr>
      <vt:lpstr>Financial Compensation Commissions</vt:lpstr>
      <vt:lpstr>Financial Compensation Salary</vt:lpstr>
      <vt:lpstr>Financial Compensation Bonuses</vt:lpstr>
      <vt:lpstr>Benefits</vt:lpstr>
      <vt:lpstr>Importance of Workplace Diversity</vt:lpstr>
      <vt:lpstr>The Benefits of Workforce Diversity</vt:lpstr>
      <vt:lpstr>Affirmative Action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636</cp:revision>
  <cp:lastPrinted>2025-07-24T21:40:33Z</cp:lastPrinted>
  <dcterms:created xsi:type="dcterms:W3CDTF">2015-02-01T00:37:43Z</dcterms:created>
  <dcterms:modified xsi:type="dcterms:W3CDTF">2026-02-05T22:33:30Z</dcterms:modified>
</cp:coreProperties>
</file>