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4"/>
  </p:notesMasterIdLst>
  <p:handoutMasterIdLst>
    <p:handoutMasterId r:id="rId65"/>
  </p:handoutMasterIdLst>
  <p:sldIdLst>
    <p:sldId id="327" r:id="rId2"/>
    <p:sldId id="309" r:id="rId3"/>
    <p:sldId id="328" r:id="rId4"/>
    <p:sldId id="329" r:id="rId5"/>
    <p:sldId id="330" r:id="rId6"/>
    <p:sldId id="331" r:id="rId7"/>
    <p:sldId id="332" r:id="rId8"/>
    <p:sldId id="333" r:id="rId9"/>
    <p:sldId id="334" r:id="rId10"/>
    <p:sldId id="335" r:id="rId11"/>
    <p:sldId id="336" r:id="rId12"/>
    <p:sldId id="341" r:id="rId13"/>
    <p:sldId id="337" r:id="rId14"/>
    <p:sldId id="338" r:id="rId15"/>
    <p:sldId id="339" r:id="rId16"/>
    <p:sldId id="340"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9" r:id="rId54"/>
    <p:sldId id="380" r:id="rId55"/>
    <p:sldId id="378" r:id="rId56"/>
    <p:sldId id="381" r:id="rId57"/>
    <p:sldId id="382" r:id="rId58"/>
    <p:sldId id="383" r:id="rId59"/>
    <p:sldId id="384" r:id="rId60"/>
    <p:sldId id="385" r:id="rId61"/>
    <p:sldId id="386" r:id="rId62"/>
    <p:sldId id="326"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74" y="-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8/15/2020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8/15/2020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8/15/2020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8/15/2020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8/15/2020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8/15/2020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8/15/2020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8/15/2020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Business Survey </a:t>
            </a:r>
            <a:endParaRPr lang="en-US" sz="3200"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Management</a:t>
            </a:r>
            <a:br>
              <a:rPr lang="en-US" dirty="0" smtClean="0"/>
            </a:br>
            <a:r>
              <a:rPr lang="en-US" sz="2000" dirty="0" smtClean="0"/>
              <a:t>Financial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 manager needs adequate financial resources to pay for essential activities</a:t>
            </a:r>
            <a:r>
              <a:rPr lang="en-US" dirty="0" smtClean="0"/>
              <a:t>.</a:t>
            </a:r>
          </a:p>
          <a:p>
            <a:endParaRPr lang="en-US" sz="800" dirty="0" smtClean="0"/>
          </a:p>
          <a:p>
            <a:pPr lvl="1"/>
            <a:r>
              <a:rPr lang="en-US" dirty="0" smtClean="0"/>
              <a:t>Primary funding comes from owners and shareholders, as well as banks and other financial institutions.</a:t>
            </a:r>
          </a:p>
          <a:p>
            <a:pPr lvl="1"/>
            <a:endParaRPr lang="en-US" sz="800" dirty="0" smtClean="0"/>
          </a:p>
          <a:p>
            <a:pPr lvl="2"/>
            <a:r>
              <a:rPr lang="en-US" dirty="0" smtClean="0"/>
              <a:t>All these resources and activities must be coordinated and controlled if the company is to earn a profit.</a:t>
            </a:r>
            <a:endParaRPr lang="en-US" dirty="0"/>
          </a:p>
        </p:txBody>
      </p:sp>
      <p:pic>
        <p:nvPicPr>
          <p:cNvPr id="5" name="Picture 4" descr="Financial Resources For New Executives – Arts Hacker"/>
          <p:cNvPicPr/>
          <p:nvPr/>
        </p:nvPicPr>
        <p:blipFill>
          <a:blip r:embed="rId2" cstate="print"/>
          <a:srcRect/>
          <a:stretch>
            <a:fillRect/>
          </a:stretch>
        </p:blipFill>
        <p:spPr bwMode="auto">
          <a:xfrm>
            <a:off x="4876800" y="4343400"/>
            <a:ext cx="4114800" cy="2276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Functions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To harmonize the use of resources so that the business can develop, produce, and sell products, managers engage in a series of activities</a:t>
            </a:r>
            <a:r>
              <a:rPr lang="en-US" dirty="0" smtClean="0"/>
              <a:t>: </a:t>
            </a:r>
          </a:p>
          <a:p>
            <a:endParaRPr lang="en-US" sz="800" dirty="0" smtClean="0"/>
          </a:p>
          <a:p>
            <a:pPr marL="731520" lvl="1" indent="-457200">
              <a:buFont typeface="+mj-lt"/>
              <a:buAutoNum type="arabicPeriod"/>
            </a:pPr>
            <a:r>
              <a:rPr lang="en-US" dirty="0" smtClean="0"/>
              <a:t>Planning</a:t>
            </a:r>
          </a:p>
          <a:p>
            <a:pPr marL="731520" lvl="1" indent="-457200">
              <a:buFont typeface="+mj-lt"/>
              <a:buAutoNum type="arabicPeriod"/>
            </a:pPr>
            <a:r>
              <a:rPr lang="en-US" dirty="0" smtClean="0"/>
              <a:t>Organizing</a:t>
            </a:r>
          </a:p>
          <a:p>
            <a:pPr marL="731520" lvl="1" indent="-457200">
              <a:buFont typeface="+mj-lt"/>
              <a:buAutoNum type="arabicPeriod"/>
            </a:pPr>
            <a:r>
              <a:rPr lang="en-US" dirty="0" smtClean="0"/>
              <a:t>Directing</a:t>
            </a:r>
          </a:p>
          <a:p>
            <a:pPr marL="731520" lvl="1" indent="-457200">
              <a:buFont typeface="+mj-lt"/>
              <a:buAutoNum type="arabicPeriod"/>
            </a:pPr>
            <a:r>
              <a:rPr lang="en-US" dirty="0" smtClean="0"/>
              <a:t>Controlling</a:t>
            </a:r>
            <a:endParaRPr lang="en-US" dirty="0"/>
          </a:p>
        </p:txBody>
      </p:sp>
      <p:pic>
        <p:nvPicPr>
          <p:cNvPr id="6" name="Picture 5" descr="Functions of process management"/>
          <p:cNvPicPr/>
          <p:nvPr/>
        </p:nvPicPr>
        <p:blipFill>
          <a:blip r:embed="rId2" cstate="print"/>
          <a:srcRect/>
          <a:stretch>
            <a:fillRect/>
          </a:stretch>
        </p:blipFill>
        <p:spPr bwMode="auto">
          <a:xfrm>
            <a:off x="3124200" y="2819400"/>
            <a:ext cx="5562600" cy="334630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Functions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The Functions of Management</a:t>
            </a:r>
            <a:r>
              <a:rPr lang="en-US" dirty="0" smtClean="0"/>
              <a:t>:</a:t>
            </a:r>
          </a:p>
          <a:p>
            <a:endParaRPr lang="en-US" sz="800" dirty="0" smtClean="0"/>
          </a:p>
          <a:p>
            <a:pPr marL="731520" lvl="1" indent="-457200">
              <a:buFont typeface="+mj-lt"/>
              <a:buAutoNum type="arabicPeriod"/>
            </a:pPr>
            <a:r>
              <a:rPr lang="en-US" u="sng" dirty="0" smtClean="0"/>
              <a:t>Planning</a:t>
            </a:r>
          </a:p>
          <a:p>
            <a:pPr lvl="2"/>
            <a:r>
              <a:rPr lang="en-US" dirty="0" smtClean="0"/>
              <a:t>Activities to achieve the organization’s objectives.</a:t>
            </a:r>
          </a:p>
          <a:p>
            <a:pPr marL="731520" lvl="1" indent="-457200">
              <a:buFont typeface="+mj-lt"/>
              <a:buAutoNum type="arabicPeriod"/>
            </a:pPr>
            <a:r>
              <a:rPr lang="en-US" u="sng" dirty="0" smtClean="0"/>
              <a:t>Organizing</a:t>
            </a:r>
          </a:p>
          <a:p>
            <a:pPr lvl="2"/>
            <a:r>
              <a:rPr lang="en-US" dirty="0" smtClean="0"/>
              <a:t>Resources and activities to achieve the organization’s objectives.</a:t>
            </a:r>
          </a:p>
          <a:p>
            <a:pPr marL="731520" lvl="1" indent="-457200">
              <a:buFont typeface="+mj-lt"/>
              <a:buAutoNum type="arabicPeriod"/>
            </a:pPr>
            <a:r>
              <a:rPr lang="en-US" u="sng" dirty="0" smtClean="0"/>
              <a:t>Directing</a:t>
            </a:r>
          </a:p>
          <a:p>
            <a:pPr lvl="2"/>
            <a:r>
              <a:rPr lang="en-US" dirty="0" smtClean="0"/>
              <a:t>Employees’ activities toward achievement of objectives.</a:t>
            </a:r>
          </a:p>
          <a:p>
            <a:pPr marL="731520" lvl="1" indent="-457200">
              <a:buFont typeface="+mj-lt"/>
              <a:buAutoNum type="arabicPeriod"/>
            </a:pPr>
            <a:r>
              <a:rPr lang="en-US" u="sng" dirty="0" smtClean="0"/>
              <a:t>Controlling</a:t>
            </a:r>
          </a:p>
          <a:p>
            <a:pPr lvl="2"/>
            <a:r>
              <a:rPr lang="en-US" dirty="0" smtClean="0"/>
              <a:t>The organization’s activities to keep it on course.</a:t>
            </a:r>
            <a:endParaRPr lang="en-US" dirty="0"/>
          </a:p>
        </p:txBody>
      </p:sp>
      <p:pic>
        <p:nvPicPr>
          <p:cNvPr id="5" name="Picture 4" descr="Learn About Management Concepts and its Four Functions Right Here ..."/>
          <p:cNvPicPr/>
          <p:nvPr/>
        </p:nvPicPr>
        <p:blipFill>
          <a:blip r:embed="rId2" cstate="print"/>
          <a:srcRect/>
          <a:stretch>
            <a:fillRect/>
          </a:stretch>
        </p:blipFill>
        <p:spPr bwMode="auto">
          <a:xfrm>
            <a:off x="6553200" y="5257800"/>
            <a:ext cx="2438400" cy="1371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Planning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Planning, the process of determining the organization’s objectives and deciding how to accomplish them, is the first function of management</a:t>
            </a:r>
            <a:r>
              <a:rPr lang="en-US" dirty="0" smtClean="0"/>
              <a:t>.</a:t>
            </a:r>
          </a:p>
          <a:p>
            <a:endParaRPr lang="en-US" sz="800" dirty="0" smtClean="0"/>
          </a:p>
          <a:p>
            <a:pPr lvl="1"/>
            <a:r>
              <a:rPr lang="en-US" dirty="0" smtClean="0"/>
              <a:t>Planning is a crucial activity because it designs the map that lays the groundwork for other functions.</a:t>
            </a:r>
          </a:p>
          <a:p>
            <a:pPr lvl="1"/>
            <a:endParaRPr lang="en-US" sz="800" dirty="0" smtClean="0"/>
          </a:p>
          <a:p>
            <a:pPr lvl="2"/>
            <a:r>
              <a:rPr lang="en-US" dirty="0" smtClean="0"/>
              <a:t>It involves forecasting events and determining the best course of action from a set of options or choices.</a:t>
            </a:r>
          </a:p>
          <a:p>
            <a:pPr lvl="2"/>
            <a:r>
              <a:rPr lang="en-US" dirty="0" smtClean="0"/>
              <a:t>The plan itself specifies what should be done, by whom, where, when, and how.</a:t>
            </a:r>
            <a:endParaRPr lang="en-US" dirty="0"/>
          </a:p>
        </p:txBody>
      </p:sp>
      <p:pic>
        <p:nvPicPr>
          <p:cNvPr id="6" name="Picture 5" descr="Preparing for Economic Changes: Making Strategic Plans - Barbara ..."/>
          <p:cNvPicPr/>
          <p:nvPr/>
        </p:nvPicPr>
        <p:blipFill>
          <a:blip r:embed="rId2" cstate="print"/>
          <a:srcRect/>
          <a:stretch>
            <a:fillRect/>
          </a:stretch>
        </p:blipFill>
        <p:spPr bwMode="auto">
          <a:xfrm>
            <a:off x="5715000" y="4876800"/>
            <a:ext cx="2971800" cy="1447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Mission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A mission, or mission statement, is a declaration of any organization’s fundamental purpose and basic philosophy</a:t>
            </a:r>
            <a:r>
              <a:rPr lang="en-US" dirty="0" smtClean="0"/>
              <a:t>.</a:t>
            </a:r>
          </a:p>
          <a:p>
            <a:endParaRPr lang="en-US" sz="800" dirty="0" smtClean="0"/>
          </a:p>
          <a:p>
            <a:pPr lvl="1"/>
            <a:r>
              <a:rPr lang="en-US" dirty="0" smtClean="0"/>
              <a:t>It seeks to answer the question: “What business are we in?”</a:t>
            </a:r>
          </a:p>
          <a:p>
            <a:pPr lvl="1"/>
            <a:endParaRPr lang="en-US" sz="800" dirty="0" smtClean="0"/>
          </a:p>
          <a:p>
            <a:pPr lvl="2"/>
            <a:r>
              <a:rPr lang="en-US" dirty="0" smtClean="0"/>
              <a:t>Good mission statements are clear and concise statements that explain the organization’s reason for existence.</a:t>
            </a:r>
          </a:p>
        </p:txBody>
      </p:sp>
      <p:pic>
        <p:nvPicPr>
          <p:cNvPr id="5" name="Picture 4" descr="Png Download Mission Png Hd, Transparent Png , Transparent Png ..."/>
          <p:cNvPicPr/>
          <p:nvPr/>
        </p:nvPicPr>
        <p:blipFill>
          <a:blip r:embed="rId2" cstate="print"/>
          <a:srcRect/>
          <a:stretch>
            <a:fillRect/>
          </a:stretch>
        </p:blipFill>
        <p:spPr bwMode="auto">
          <a:xfrm>
            <a:off x="1676400" y="4191000"/>
            <a:ext cx="5943600" cy="198488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Mission Statement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well-developed Mission Statement, no matter what the industry or size of the business, will answer five basic questions</a:t>
            </a:r>
            <a:r>
              <a:rPr lang="en-US" dirty="0" smtClean="0"/>
              <a:t>:</a:t>
            </a:r>
          </a:p>
          <a:p>
            <a:endParaRPr lang="en-US" sz="800" dirty="0" smtClean="0"/>
          </a:p>
          <a:p>
            <a:pPr marL="731520" lvl="1" indent="-457200">
              <a:buFont typeface="+mj-lt"/>
              <a:buAutoNum type="arabicPeriod"/>
            </a:pPr>
            <a:r>
              <a:rPr lang="en-US" sz="2000" dirty="0" smtClean="0"/>
              <a:t>Who are we?</a:t>
            </a:r>
          </a:p>
          <a:p>
            <a:pPr marL="731520" lvl="1" indent="-457200">
              <a:buFont typeface="+mj-lt"/>
              <a:buAutoNum type="arabicPeriod"/>
            </a:pPr>
            <a:r>
              <a:rPr lang="en-US" sz="2000" dirty="0" smtClean="0"/>
              <a:t>Who are our customers?</a:t>
            </a:r>
          </a:p>
          <a:p>
            <a:pPr marL="731520" lvl="1" indent="-457200">
              <a:buFont typeface="+mj-lt"/>
              <a:buAutoNum type="arabicPeriod"/>
            </a:pPr>
            <a:r>
              <a:rPr lang="en-US" sz="2000" dirty="0" smtClean="0"/>
              <a:t>What is our operating philosophy (basic beliefs, values, ethics,…)?</a:t>
            </a:r>
          </a:p>
          <a:p>
            <a:pPr marL="731520" lvl="1" indent="-457200">
              <a:buFont typeface="+mj-lt"/>
              <a:buAutoNum type="arabicPeriod"/>
            </a:pPr>
            <a:r>
              <a:rPr lang="en-US" sz="2000" dirty="0" smtClean="0"/>
              <a:t>What are our core competencies and competitive advantages?</a:t>
            </a:r>
          </a:p>
          <a:p>
            <a:pPr marL="731520" lvl="1" indent="-457200">
              <a:buFont typeface="+mj-lt"/>
              <a:buAutoNum type="arabicPeriod"/>
            </a:pPr>
            <a:r>
              <a:rPr lang="en-US" sz="2000" dirty="0" smtClean="0"/>
              <a:t>What are our responsibilities with respect to being a good steward of environmental, financial, and human resources?</a:t>
            </a:r>
            <a:endParaRPr lang="en-US" sz="2000" dirty="0"/>
          </a:p>
        </p:txBody>
      </p:sp>
      <p:pic>
        <p:nvPicPr>
          <p:cNvPr id="5" name="Picture 4" descr="Mission Statement Tutorial: Why Your Business Needs One [And How ..."/>
          <p:cNvPicPr/>
          <p:nvPr/>
        </p:nvPicPr>
        <p:blipFill>
          <a:blip r:embed="rId2" cstate="print"/>
          <a:srcRect/>
          <a:stretch>
            <a:fillRect/>
          </a:stretch>
        </p:blipFill>
        <p:spPr bwMode="auto">
          <a:xfrm>
            <a:off x="5562600" y="5105400"/>
            <a:ext cx="3429000" cy="152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A goal is the result that a firm wishes to achieve. </a:t>
            </a:r>
          </a:p>
          <a:p>
            <a:r>
              <a:rPr lang="en-US" sz="2400" u="sng" dirty="0" smtClean="0"/>
              <a:t>A company almost always has multiple goals, which illustrates the complex nature of the business</a:t>
            </a:r>
            <a:r>
              <a:rPr lang="en-US" dirty="0" smtClean="0"/>
              <a:t>.</a:t>
            </a:r>
          </a:p>
          <a:p>
            <a:endParaRPr lang="en-US" sz="800" dirty="0" smtClean="0"/>
          </a:p>
          <a:p>
            <a:pPr lvl="1"/>
            <a:r>
              <a:rPr lang="en-US" dirty="0" smtClean="0"/>
              <a:t>A goal has three key components: </a:t>
            </a:r>
          </a:p>
          <a:p>
            <a:pPr lvl="1"/>
            <a:endParaRPr lang="en-US" sz="800" dirty="0" smtClean="0"/>
          </a:p>
          <a:p>
            <a:pPr lvl="2"/>
            <a:r>
              <a:rPr lang="en-US" dirty="0" smtClean="0"/>
              <a:t>An attribute sought, such as profits, customer satisfaction, or product quality; A target to be achieved, such as the volume of sales or the extent of management training to be achieved; and a time frame in which the goal is to be achieved.</a:t>
            </a:r>
            <a:endParaRPr lang="en-US" dirty="0"/>
          </a:p>
        </p:txBody>
      </p:sp>
      <p:pic>
        <p:nvPicPr>
          <p:cNvPr id="5" name="Picture 4" descr="What Are SMART Goals?"/>
          <p:cNvPicPr/>
          <p:nvPr/>
        </p:nvPicPr>
        <p:blipFill>
          <a:blip r:embed="rId2" cstate="print"/>
          <a:srcRect/>
          <a:stretch>
            <a:fillRect/>
          </a:stretch>
        </p:blipFill>
        <p:spPr bwMode="auto">
          <a:xfrm>
            <a:off x="5715000" y="4876800"/>
            <a:ext cx="3200400" cy="1422654"/>
          </a:xfrm>
          <a:prstGeom prst="rect">
            <a:avLst/>
          </a:prstGeom>
          <a:noFill/>
          <a:ln w="9525">
            <a:noFill/>
            <a:miter lim="800000"/>
            <a:headEnd/>
            <a:tailEnd/>
          </a:ln>
        </p:spPr>
      </p:pic>
      <p:pic>
        <p:nvPicPr>
          <p:cNvPr id="3074" name="Picture 2" descr="C:\Users\MichaelM\AppData\Local\Microsoft\Windows\INetCache\IE\T5TVNH9H\Goals_Image[1].jpg"/>
          <p:cNvPicPr>
            <a:picLocks noChangeAspect="1" noChangeArrowheads="1"/>
          </p:cNvPicPr>
          <p:nvPr/>
        </p:nvPicPr>
        <p:blipFill>
          <a:blip r:embed="rId3" cstate="print"/>
          <a:srcRect/>
          <a:stretch>
            <a:fillRect/>
          </a:stretch>
        </p:blipFill>
        <p:spPr bwMode="auto">
          <a:xfrm>
            <a:off x="3429000" y="5029200"/>
            <a:ext cx="2260600" cy="12890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Objectives, the ends or results desired by an organization, derive from the organization’s mission</a:t>
            </a:r>
            <a:r>
              <a:rPr lang="en-US" dirty="0" smtClean="0"/>
              <a:t>.</a:t>
            </a:r>
          </a:p>
          <a:p>
            <a:endParaRPr lang="en-US" sz="800" dirty="0" smtClean="0"/>
          </a:p>
          <a:p>
            <a:pPr lvl="1"/>
            <a:r>
              <a:rPr lang="en-US" dirty="0" smtClean="0"/>
              <a:t>A business’s objectives may be elaborate or simple.</a:t>
            </a:r>
          </a:p>
          <a:p>
            <a:pPr lvl="1"/>
            <a:endParaRPr lang="en-US" sz="800" dirty="0" smtClean="0"/>
          </a:p>
          <a:p>
            <a:pPr lvl="2"/>
            <a:r>
              <a:rPr lang="en-US" dirty="0" smtClean="0"/>
              <a:t>Common objectives relate to profit, competitive advantage, efficiency, and growth.  </a:t>
            </a:r>
            <a:endParaRPr lang="en-US" dirty="0"/>
          </a:p>
        </p:txBody>
      </p:sp>
      <p:pic>
        <p:nvPicPr>
          <p:cNvPr id="5" name="Picture 4" descr="5 Major Objectives Of Performance Management"/>
          <p:cNvPicPr/>
          <p:nvPr/>
        </p:nvPicPr>
        <p:blipFill>
          <a:blip r:embed="rId2" cstate="print"/>
          <a:srcRect/>
          <a:stretch>
            <a:fillRect/>
          </a:stretch>
        </p:blipFill>
        <p:spPr bwMode="auto">
          <a:xfrm>
            <a:off x="4495800" y="3886200"/>
            <a:ext cx="4343400" cy="23405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Goals vs. 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principal difference between goals and objectives is that objectives are stated in such a way that they are measureable</a:t>
            </a:r>
            <a:r>
              <a:rPr lang="en-US" sz="2200" dirty="0" smtClean="0"/>
              <a:t>.</a:t>
            </a:r>
          </a:p>
          <a:p>
            <a:endParaRPr lang="en-US" sz="900" dirty="0" smtClean="0"/>
          </a:p>
          <a:p>
            <a:pPr lvl="1"/>
            <a:r>
              <a:rPr lang="en-US" sz="1800" dirty="0" smtClean="0"/>
              <a:t>Organizations with profit as an objective want to have money and assets left over after paying off business expenses.</a:t>
            </a:r>
          </a:p>
          <a:p>
            <a:pPr lvl="1"/>
            <a:r>
              <a:rPr lang="en-US" sz="1800" dirty="0" smtClean="0"/>
              <a:t>Objectives regarding competitive advantages are generally stated in terms of percentage of sales increase and market share.</a:t>
            </a:r>
          </a:p>
          <a:p>
            <a:pPr lvl="1"/>
            <a:r>
              <a:rPr lang="en-US" sz="1800" dirty="0" smtClean="0"/>
              <a:t>Efficiency objectives involve making the best use of the </a:t>
            </a:r>
            <a:r>
              <a:rPr lang="en-US" sz="1800" dirty="0" err="1" smtClean="0"/>
              <a:t>org’s</a:t>
            </a:r>
            <a:r>
              <a:rPr lang="en-US" sz="1800" dirty="0" smtClean="0"/>
              <a:t> resources.</a:t>
            </a:r>
          </a:p>
          <a:p>
            <a:pPr lvl="1"/>
            <a:r>
              <a:rPr lang="en-US" sz="1800" dirty="0" smtClean="0"/>
              <a:t>Growth objectives related to an organization’s ability to adapt and to get new products to the marketplace in a timely fashion.</a:t>
            </a:r>
          </a:p>
          <a:p>
            <a:pPr lvl="1"/>
            <a:endParaRPr lang="en-US" sz="900" dirty="0" smtClean="0"/>
          </a:p>
          <a:p>
            <a:pPr lvl="2"/>
            <a:r>
              <a:rPr lang="en-US" dirty="0" smtClean="0"/>
              <a:t>One of the most important objectives for business is sales.</a:t>
            </a:r>
            <a:endParaRPr lang="en-US" dirty="0"/>
          </a:p>
        </p:txBody>
      </p:sp>
      <p:pic>
        <p:nvPicPr>
          <p:cNvPr id="5" name="Picture 4" descr="Are Your Goals Actually Working Against You? | Inc.com"/>
          <p:cNvPicPr/>
          <p:nvPr/>
        </p:nvPicPr>
        <p:blipFill>
          <a:blip r:embed="rId2" cstate="print"/>
          <a:srcRect/>
          <a:stretch>
            <a:fillRect/>
          </a:stretch>
        </p:blipFill>
        <p:spPr bwMode="auto">
          <a:xfrm>
            <a:off x="6400800" y="5257800"/>
            <a:ext cx="2590800" cy="15144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Strategic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There are three general types of plans for meeting objectives – strategic, tactical, and operational</a:t>
            </a:r>
            <a:r>
              <a:rPr lang="en-US" dirty="0" smtClean="0"/>
              <a:t>.</a:t>
            </a:r>
          </a:p>
          <a:p>
            <a:endParaRPr lang="en-US" sz="800" dirty="0" smtClean="0"/>
          </a:p>
          <a:p>
            <a:pPr lvl="1"/>
            <a:r>
              <a:rPr lang="en-US" sz="2000" dirty="0" smtClean="0"/>
              <a:t>A firm’s highest managers develop its Strategic Plans, which establish the long-range objectives and overall strategy or course of action by which the firm fulfills its mission.</a:t>
            </a:r>
          </a:p>
          <a:p>
            <a:pPr lvl="1"/>
            <a:endParaRPr lang="en-US" sz="800" dirty="0" smtClean="0"/>
          </a:p>
          <a:p>
            <a:pPr lvl="2"/>
            <a:r>
              <a:rPr lang="en-US" dirty="0" smtClean="0"/>
              <a:t>Strategic Plans must take into account the organization’s capabilities and resources, the changing business environment, and organizational objectives.  </a:t>
            </a:r>
            <a:r>
              <a:rPr lang="en-US" dirty="0" smtClean="0"/>
              <a:t>Plans </a:t>
            </a:r>
            <a:r>
              <a:rPr lang="en-US" dirty="0" smtClean="0"/>
              <a:t>should be market-driven, matching customers’ desire for value with operational capabilities, processes, and human resources.</a:t>
            </a:r>
            <a:endParaRPr lang="en-US" dirty="0"/>
          </a:p>
        </p:txBody>
      </p:sp>
      <p:pic>
        <p:nvPicPr>
          <p:cNvPr id="5" name="Picture 4" descr="What Is Strategic Planning? | Strategic Planning Process"/>
          <p:cNvPicPr/>
          <p:nvPr/>
        </p:nvPicPr>
        <p:blipFill>
          <a:blip r:embed="rId2" cstate="print"/>
          <a:srcRect/>
          <a:stretch>
            <a:fillRect/>
          </a:stretch>
        </p:blipFill>
        <p:spPr bwMode="auto">
          <a:xfrm>
            <a:off x="5791200" y="5181600"/>
            <a:ext cx="3200400" cy="151257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Managing for Quality and Competitiveness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The Nature of Management</a:t>
            </a:r>
          </a:p>
          <a:p>
            <a:endParaRPr lang="en-US" sz="800" u="sng" dirty="0" smtClean="0"/>
          </a:p>
          <a:p>
            <a:pPr lvl="1"/>
            <a:r>
              <a:rPr lang="en-US" dirty="0" smtClean="0"/>
              <a:t>Chapter Outline:</a:t>
            </a:r>
          </a:p>
          <a:p>
            <a:pPr lvl="1"/>
            <a:endParaRPr lang="en-US" sz="800" dirty="0" smtClean="0"/>
          </a:p>
          <a:p>
            <a:pPr lvl="2"/>
            <a:r>
              <a:rPr lang="en-US" sz="1800" dirty="0" smtClean="0"/>
              <a:t>The Importance of Management</a:t>
            </a:r>
          </a:p>
          <a:p>
            <a:pPr lvl="2"/>
            <a:r>
              <a:rPr lang="en-US" sz="1800" dirty="0" smtClean="0"/>
              <a:t>Management Functions: Plan-Organize-Staff-Direct-Control</a:t>
            </a:r>
          </a:p>
          <a:p>
            <a:pPr lvl="2"/>
            <a:r>
              <a:rPr lang="en-US" sz="1800" dirty="0" smtClean="0"/>
              <a:t>Types of Management: Levels and Areas</a:t>
            </a:r>
          </a:p>
          <a:p>
            <a:pPr lvl="2"/>
            <a:r>
              <a:rPr lang="en-US" sz="1800" dirty="0" smtClean="0"/>
              <a:t>Skills Needed by Managers</a:t>
            </a:r>
          </a:p>
          <a:p>
            <a:pPr lvl="3"/>
            <a:r>
              <a:rPr lang="en-US" sz="1600" dirty="0" smtClean="0"/>
              <a:t>Technical-Conceptual-Analytical-Human Relations</a:t>
            </a:r>
          </a:p>
          <a:p>
            <a:pPr lvl="2"/>
            <a:r>
              <a:rPr lang="en-US" sz="1800" dirty="0" smtClean="0"/>
              <a:t>Leadership</a:t>
            </a:r>
          </a:p>
          <a:p>
            <a:pPr lvl="2"/>
            <a:r>
              <a:rPr lang="en-US" sz="1800" dirty="0" smtClean="0"/>
              <a:t>Decision Making</a:t>
            </a:r>
          </a:p>
          <a:p>
            <a:pPr lvl="2"/>
            <a:r>
              <a:rPr lang="en-US" sz="1800" dirty="0" smtClean="0"/>
              <a:t>Management in Practice</a:t>
            </a:r>
          </a:p>
          <a:p>
            <a:pPr lvl="2"/>
            <a:endParaRPr lang="en-US" sz="1800" dirty="0" smtClean="0"/>
          </a:p>
        </p:txBody>
      </p:sp>
      <p:pic>
        <p:nvPicPr>
          <p:cNvPr id="7" name="Picture 6" descr="DeLand Strategic Plan"/>
          <p:cNvPicPr/>
          <p:nvPr/>
        </p:nvPicPr>
        <p:blipFill>
          <a:blip r:embed="rId2" cstate="print"/>
          <a:srcRect/>
          <a:stretch>
            <a:fillRect/>
          </a:stretch>
        </p:blipFill>
        <p:spPr bwMode="auto">
          <a:xfrm>
            <a:off x="5867400" y="4267200"/>
            <a:ext cx="2971800" cy="1981905"/>
          </a:xfrm>
          <a:prstGeom prst="rect">
            <a:avLst/>
          </a:prstGeom>
          <a:noFill/>
          <a:ln w="9525">
            <a:noFill/>
            <a:miter lim="800000"/>
            <a:headEnd/>
            <a:tailEnd/>
          </a:ln>
        </p:spPr>
      </p:pic>
      <p:pic>
        <p:nvPicPr>
          <p:cNvPr id="1026" name="Picture 2" descr="C:\Users\MichaelM\AppData\Local\Microsoft\Windows\INetCache\IE\76VTN800\89JK1[1].gif"/>
          <p:cNvPicPr>
            <a:picLocks noChangeAspect="1" noChangeArrowheads="1"/>
          </p:cNvPicPr>
          <p:nvPr/>
        </p:nvPicPr>
        <p:blipFill>
          <a:blip r:embed="rId3" cstate="print"/>
          <a:srcRect/>
          <a:stretch>
            <a:fillRect/>
          </a:stretch>
        </p:blipFill>
        <p:spPr bwMode="auto">
          <a:xfrm>
            <a:off x="3962400" y="5105400"/>
            <a:ext cx="1813560"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Tactical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Tactical Plans are short range and designed to implement the activities and objectives specified in the strategic plan</a:t>
            </a:r>
            <a:r>
              <a:rPr lang="en-US" dirty="0" smtClean="0"/>
              <a:t>.</a:t>
            </a:r>
          </a:p>
          <a:p>
            <a:endParaRPr lang="en-US" sz="800" dirty="0" smtClean="0"/>
          </a:p>
          <a:p>
            <a:pPr lvl="1"/>
            <a:r>
              <a:rPr lang="en-US" dirty="0" smtClean="0"/>
              <a:t>These plans, which usually cover a period of one year or less, help keep the organization on the established course.</a:t>
            </a:r>
          </a:p>
          <a:p>
            <a:pPr lvl="1"/>
            <a:endParaRPr lang="en-US" sz="800" dirty="0" smtClean="0"/>
          </a:p>
          <a:p>
            <a:pPr lvl="2"/>
            <a:r>
              <a:rPr lang="en-US" dirty="0" smtClean="0"/>
              <a:t>A fast-paced and ever-changing market requires companies to develop short-run or tactical plans to deal with the changing environment.</a:t>
            </a:r>
            <a:endParaRPr lang="en-US" dirty="0"/>
          </a:p>
        </p:txBody>
      </p:sp>
      <p:pic>
        <p:nvPicPr>
          <p:cNvPr id="5" name="Picture 4" descr="PROJECT MANAGEMENT &amp; BUSINESS PLANNING PROCESS - ppt video online ..."/>
          <p:cNvPicPr/>
          <p:nvPr/>
        </p:nvPicPr>
        <p:blipFill>
          <a:blip r:embed="rId2" cstate="print"/>
          <a:srcRect/>
          <a:stretch>
            <a:fillRect/>
          </a:stretch>
        </p:blipFill>
        <p:spPr bwMode="auto">
          <a:xfrm>
            <a:off x="5715000" y="4267200"/>
            <a:ext cx="3276600" cy="236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Operational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Operational Plans are very short term and specify what actions specific individuals, work groups, or departments need to accomplish in order to achieve the tactical plan and ultimately the strategic plan</a:t>
            </a:r>
            <a:r>
              <a:rPr lang="en-US" dirty="0" smtClean="0"/>
              <a:t>.</a:t>
            </a:r>
          </a:p>
          <a:p>
            <a:endParaRPr lang="en-US" sz="800" dirty="0" smtClean="0"/>
          </a:p>
          <a:p>
            <a:pPr lvl="1"/>
            <a:r>
              <a:rPr lang="en-US" dirty="0" smtClean="0"/>
              <a:t>(i.e.) A work group may be assigned a weekly production quota to ensure there are sufficient products available to elevate market share (tactical goal) and ultimately help the firm be number one in its product category (strategic goal).</a:t>
            </a:r>
            <a:endParaRPr lang="en-US" dirty="0"/>
          </a:p>
        </p:txBody>
      </p:sp>
      <p:pic>
        <p:nvPicPr>
          <p:cNvPr id="5" name="Picture 4" descr="What is OPERATIONAL PLANNING? What does OPERATIONAL PLANNING mean ..."/>
          <p:cNvPicPr/>
          <p:nvPr/>
        </p:nvPicPr>
        <p:blipFill>
          <a:blip r:embed="rId2" cstate="print"/>
          <a:srcRect/>
          <a:stretch>
            <a:fillRect/>
          </a:stretch>
        </p:blipFill>
        <p:spPr bwMode="auto">
          <a:xfrm>
            <a:off x="4800600" y="4800600"/>
            <a:ext cx="4191000" cy="1819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pic>
        <p:nvPicPr>
          <p:cNvPr id="5" name="Content Placeholder 4" descr="MANAGEMENT FUNCTION - PLANNING"/>
          <p:cNvPicPr>
            <a:picLocks noGrp="1"/>
          </p:cNvPicPr>
          <p:nvPr>
            <p:ph sz="quarter" idx="1"/>
          </p:nvPr>
        </p:nvPicPr>
        <p:blipFill>
          <a:blip r:embed="rId2" cstate="print"/>
          <a:srcRect/>
          <a:stretch>
            <a:fillRect/>
          </a:stretch>
        </p:blipFill>
        <p:spPr bwMode="auto">
          <a:xfrm>
            <a:off x="76200" y="152400"/>
            <a:ext cx="9067800" cy="6553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Crisis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Another element of planning is Crisis Management or Contingency Planning, which deals with potential disasters such as product tampering, oil spills, fire, earthquake, computer viruses, or even a reputation crisis due to unethical or illegal conduct by one or more employees</a:t>
            </a:r>
            <a:r>
              <a:rPr lang="en-US" dirty="0" smtClean="0"/>
              <a:t>.</a:t>
            </a:r>
          </a:p>
          <a:p>
            <a:endParaRPr lang="en-US" sz="800" dirty="0" smtClean="0"/>
          </a:p>
          <a:p>
            <a:pPr lvl="1"/>
            <a:r>
              <a:rPr lang="en-US" dirty="0" smtClean="0"/>
              <a:t>Businesses that have correct and well-thought-out contingency plans tend to respond more effectively when problems occur than do businesses who lack such planning.</a:t>
            </a:r>
            <a:endParaRPr lang="en-US" dirty="0"/>
          </a:p>
        </p:txBody>
      </p:sp>
      <p:pic>
        <p:nvPicPr>
          <p:cNvPr id="5" name="Picture 4" descr="Author Post: Conquering a Crisis"/>
          <p:cNvPicPr/>
          <p:nvPr/>
        </p:nvPicPr>
        <p:blipFill>
          <a:blip r:embed="rId2" cstate="print"/>
          <a:srcRect/>
          <a:stretch>
            <a:fillRect/>
          </a:stretch>
        </p:blipFill>
        <p:spPr bwMode="auto">
          <a:xfrm>
            <a:off x="5410200" y="4800600"/>
            <a:ext cx="3581400" cy="1819275"/>
          </a:xfrm>
          <a:prstGeom prst="rect">
            <a:avLst/>
          </a:prstGeom>
          <a:noFill/>
          <a:ln w="9525">
            <a:noFill/>
            <a:miter lim="800000"/>
            <a:headEnd/>
            <a:tailEnd/>
          </a:ln>
        </p:spPr>
      </p:pic>
      <p:pic>
        <p:nvPicPr>
          <p:cNvPr id="4098" name="Picture 2" descr="C:\Users\MichaelM\AppData\Local\Microsoft\Windows\INetCache\IE\76VTN800\road-sign_crisis_text[1].png"/>
          <p:cNvPicPr>
            <a:picLocks noChangeAspect="1" noChangeArrowheads="1"/>
          </p:cNvPicPr>
          <p:nvPr/>
        </p:nvPicPr>
        <p:blipFill>
          <a:blip r:embed="rId3" cstate="print"/>
          <a:srcRect/>
          <a:stretch>
            <a:fillRect/>
          </a:stretch>
        </p:blipFill>
        <p:spPr bwMode="auto">
          <a:xfrm>
            <a:off x="3962400" y="5181600"/>
            <a:ext cx="1165860" cy="1143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Crisis </a:t>
            </a:r>
            <a:r>
              <a:rPr lang="en-US" sz="2000" dirty="0" smtClean="0"/>
              <a:t>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Crisis management plans generally cover maintaining business operations throughout a crisis and communicating with the public, employees, and officials about the nature of and the company’s response to the problem</a:t>
            </a:r>
            <a:r>
              <a:rPr lang="en-US" dirty="0" smtClean="0"/>
              <a:t>.</a:t>
            </a:r>
          </a:p>
          <a:p>
            <a:endParaRPr lang="en-US" sz="800" dirty="0" smtClean="0"/>
          </a:p>
          <a:p>
            <a:pPr lvl="1"/>
            <a:r>
              <a:rPr lang="en-US" dirty="0" smtClean="0"/>
              <a:t>Communication is especially important to minimize panic and damaging rumors; it also demonstrates that the company is aware of the problem and plans to respond.</a:t>
            </a:r>
            <a:endParaRPr lang="en-US" dirty="0"/>
          </a:p>
        </p:txBody>
      </p:sp>
      <p:pic>
        <p:nvPicPr>
          <p:cNvPr id="5" name="Picture 4" descr="crisis management"/>
          <p:cNvPicPr/>
          <p:nvPr/>
        </p:nvPicPr>
        <p:blipFill>
          <a:blip r:embed="rId2" cstate="print"/>
          <a:srcRect/>
          <a:stretch>
            <a:fillRect/>
          </a:stretch>
        </p:blipFill>
        <p:spPr bwMode="auto">
          <a:xfrm>
            <a:off x="5562600" y="4495800"/>
            <a:ext cx="3429000" cy="2133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Organizing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Organizing is the structuring of resources and activities to accomplish objectives in an efficient and effective manner</a:t>
            </a:r>
            <a:r>
              <a:rPr lang="en-US" dirty="0" smtClean="0"/>
              <a:t>.</a:t>
            </a:r>
          </a:p>
          <a:p>
            <a:endParaRPr lang="en-US" sz="800" dirty="0" smtClean="0"/>
          </a:p>
          <a:p>
            <a:pPr lvl="1"/>
            <a:r>
              <a:rPr lang="en-US" dirty="0" smtClean="0"/>
              <a:t>Managers organize by reviewing plans and determining what activities are necessary to implement them; then, they divide the work into small units and assign it to specific individuals, groups, or departments.</a:t>
            </a:r>
          </a:p>
          <a:p>
            <a:pPr lvl="1"/>
            <a:endParaRPr lang="en-US" sz="800" dirty="0" smtClean="0"/>
          </a:p>
          <a:p>
            <a:pPr lvl="2"/>
            <a:r>
              <a:rPr lang="en-US" dirty="0" smtClean="0"/>
              <a:t>Organizing occurs continuously because change is inevitable.</a:t>
            </a:r>
            <a:endParaRPr lang="en-US" dirty="0"/>
          </a:p>
        </p:txBody>
      </p:sp>
      <p:pic>
        <p:nvPicPr>
          <p:cNvPr id="5" name="Picture 4" descr="PPT - Organizing Principles PowerPoint Presentation, free download ..."/>
          <p:cNvPicPr/>
          <p:nvPr/>
        </p:nvPicPr>
        <p:blipFill>
          <a:blip r:embed="rId2" cstate="print"/>
          <a:srcRect/>
          <a:stretch>
            <a:fillRect/>
          </a:stretch>
        </p:blipFill>
        <p:spPr bwMode="auto">
          <a:xfrm>
            <a:off x="6096000" y="4572000"/>
            <a:ext cx="2895600" cy="2171700"/>
          </a:xfrm>
          <a:prstGeom prst="rect">
            <a:avLst/>
          </a:prstGeom>
          <a:noFill/>
          <a:ln w="9525">
            <a:noFill/>
            <a:miter lim="800000"/>
            <a:headEnd/>
            <a:tailEnd/>
          </a:ln>
        </p:spPr>
      </p:pic>
      <p:pic>
        <p:nvPicPr>
          <p:cNvPr id="7" name="Picture 2" descr="C:\Users\MichaelM\AppData\Local\Microsoft\Windows\INetCache\IE\57ZPVCL6\tt927_l[1].jpg"/>
          <p:cNvPicPr>
            <a:picLocks noChangeAspect="1" noChangeArrowheads="1"/>
          </p:cNvPicPr>
          <p:nvPr/>
        </p:nvPicPr>
        <p:blipFill>
          <a:blip r:embed="rId3" cstate="print"/>
          <a:srcRect/>
          <a:stretch>
            <a:fillRect/>
          </a:stretch>
        </p:blipFill>
        <p:spPr bwMode="auto">
          <a:xfrm>
            <a:off x="3276600" y="4876800"/>
            <a:ext cx="2667000" cy="1447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Organizing is important for several reasons</a:t>
            </a:r>
            <a:r>
              <a:rPr lang="en-US" dirty="0" smtClean="0"/>
              <a:t>:</a:t>
            </a:r>
          </a:p>
          <a:p>
            <a:endParaRPr lang="en-US" sz="800" dirty="0" smtClean="0"/>
          </a:p>
          <a:p>
            <a:pPr lvl="1"/>
            <a:r>
              <a:rPr lang="en-US" dirty="0" smtClean="0"/>
              <a:t>It helps create synergy, whereby the effect of a whole system equals more than that of its parts.  It also establishes lines of authority, improves communication, helps avoid duplication of resources, and can improve competitiveness by speeding up decision making.</a:t>
            </a:r>
            <a:endParaRPr lang="en-US" dirty="0"/>
          </a:p>
        </p:txBody>
      </p:sp>
      <p:pic>
        <p:nvPicPr>
          <p:cNvPr id="6" name="Picture 5" descr="Organize Symbols Indicates Organization Management And Biz — Stock ..."/>
          <p:cNvPicPr/>
          <p:nvPr/>
        </p:nvPicPr>
        <p:blipFill>
          <a:blip r:embed="rId2" cstate="print"/>
          <a:srcRect/>
          <a:stretch>
            <a:fillRect/>
          </a:stretch>
        </p:blipFill>
        <p:spPr bwMode="auto">
          <a:xfrm>
            <a:off x="5486400" y="3733800"/>
            <a:ext cx="3200400" cy="2514600"/>
          </a:xfrm>
          <a:prstGeom prst="rect">
            <a:avLst/>
          </a:prstGeom>
          <a:noFill/>
          <a:ln w="9525">
            <a:noFill/>
            <a:miter lim="800000"/>
            <a:headEnd/>
            <a:tailEnd/>
          </a:ln>
        </p:spPr>
      </p:pic>
      <p:pic>
        <p:nvPicPr>
          <p:cNvPr id="1027" name="Picture 3" descr="C:\Users\MichaelM\AppData\Local\Microsoft\Windows\INetCache\IE\57ZPVCL6\bigstock-Organize-Puzzle-Shows-Arrangin-39272773-1024x911[1].jpg"/>
          <p:cNvPicPr>
            <a:picLocks noChangeAspect="1" noChangeArrowheads="1"/>
          </p:cNvPicPr>
          <p:nvPr/>
        </p:nvPicPr>
        <p:blipFill>
          <a:blip r:embed="rId3" cstate="print"/>
          <a:srcRect/>
          <a:stretch>
            <a:fillRect/>
          </a:stretch>
        </p:blipFill>
        <p:spPr bwMode="auto">
          <a:xfrm>
            <a:off x="3581400" y="4572000"/>
            <a:ext cx="1828800" cy="1143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Directing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During planning and organizing, staffing occurs and management must direct the employees</a:t>
            </a:r>
            <a:r>
              <a:rPr lang="en-US" dirty="0" smtClean="0"/>
              <a:t>.</a:t>
            </a:r>
          </a:p>
          <a:p>
            <a:endParaRPr lang="en-US" sz="800" dirty="0" smtClean="0"/>
          </a:p>
          <a:p>
            <a:pPr lvl="1"/>
            <a:r>
              <a:rPr lang="en-US" dirty="0" smtClean="0"/>
              <a:t>Directing is motivating and leading employees to achieve organizational objectives.</a:t>
            </a:r>
          </a:p>
          <a:p>
            <a:pPr lvl="1"/>
            <a:endParaRPr lang="en-US" sz="800" dirty="0" smtClean="0"/>
          </a:p>
          <a:p>
            <a:pPr lvl="2"/>
            <a:r>
              <a:rPr lang="en-US" dirty="0" smtClean="0"/>
              <a:t>Good directing involves telling employees what to do and when to do it through the implementation of deadlines and then encouraging them to do their work.</a:t>
            </a:r>
          </a:p>
          <a:p>
            <a:pPr lvl="2"/>
            <a:r>
              <a:rPr lang="en-US" dirty="0" smtClean="0"/>
              <a:t>Directing also involves determining and administering appropriate rewards and recognition.</a:t>
            </a:r>
            <a:endParaRPr lang="en-US" dirty="0"/>
          </a:p>
        </p:txBody>
      </p:sp>
      <p:pic>
        <p:nvPicPr>
          <p:cNvPr id="5" name="Picture 4" descr="Management pictograms - Vector stencils library"/>
          <p:cNvPicPr/>
          <p:nvPr/>
        </p:nvPicPr>
        <p:blipFill>
          <a:blip r:embed="rId2" cstate="print"/>
          <a:srcRect/>
          <a:stretch>
            <a:fillRect/>
          </a:stretch>
        </p:blipFill>
        <p:spPr bwMode="auto">
          <a:xfrm>
            <a:off x="6858000" y="4876800"/>
            <a:ext cx="2133600" cy="1828800"/>
          </a:xfrm>
          <a:prstGeom prst="rect">
            <a:avLst/>
          </a:prstGeom>
          <a:noFill/>
          <a:ln w="9525">
            <a:noFill/>
            <a:miter lim="800000"/>
            <a:headEnd/>
            <a:tailEnd/>
          </a:ln>
        </p:spPr>
      </p:pic>
      <p:pic>
        <p:nvPicPr>
          <p:cNvPr id="2050" name="Picture 2" descr="C:\Users\MichaelM\AppData\Local\Microsoft\Windows\INetCache\IE\57ZPVCL6\Logo_Direct_Seguros[1].jpg"/>
          <p:cNvPicPr>
            <a:picLocks noChangeAspect="1" noChangeArrowheads="1"/>
          </p:cNvPicPr>
          <p:nvPr/>
        </p:nvPicPr>
        <p:blipFill>
          <a:blip r:embed="rId3" cstate="print"/>
          <a:srcRect/>
          <a:stretch>
            <a:fillRect/>
          </a:stretch>
        </p:blipFill>
        <p:spPr bwMode="auto">
          <a:xfrm>
            <a:off x="4648200" y="5410200"/>
            <a:ext cx="2057400" cy="8763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Directing</a:t>
            </a:r>
            <a:br>
              <a:rPr lang="en-US" sz="3200" dirty="0" smtClean="0"/>
            </a:br>
            <a:r>
              <a:rPr lang="en-US" sz="2000" dirty="0" smtClean="0"/>
              <a:t>Motivating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Most workers want more than money or reward as an incentive to do their job: they need to know that their employers values their ideas and input</a:t>
            </a:r>
            <a:r>
              <a:rPr lang="en-US" dirty="0" smtClean="0"/>
              <a:t>.</a:t>
            </a:r>
          </a:p>
          <a:p>
            <a:endParaRPr lang="en-US" sz="800" dirty="0" smtClean="0"/>
          </a:p>
          <a:p>
            <a:pPr lvl="1"/>
            <a:r>
              <a:rPr lang="en-US" sz="2000" dirty="0" smtClean="0"/>
              <a:t>Managers should give employees some decision making authority as soon as possible.  Smart managers ask workers to contribute ideas for reducing costs, making equipment more efficient, improving customer service, or even developing new products.</a:t>
            </a:r>
          </a:p>
          <a:p>
            <a:pPr lvl="1"/>
            <a:endParaRPr lang="en-US" sz="800" dirty="0" smtClean="0"/>
          </a:p>
          <a:p>
            <a:pPr lvl="2"/>
            <a:r>
              <a:rPr lang="en-US" dirty="0" smtClean="0"/>
              <a:t>This participation also serves to increase employee morale.</a:t>
            </a:r>
            <a:endParaRPr lang="en-US" dirty="0"/>
          </a:p>
        </p:txBody>
      </p:sp>
      <p:pic>
        <p:nvPicPr>
          <p:cNvPr id="3074" name="Picture 2" descr="C:\Users\MichaelM\AppData\Local\Microsoft\Windows\INetCache\IE\57ZPVCL6\motivate-featured[1].jpg"/>
          <p:cNvPicPr>
            <a:picLocks noChangeAspect="1" noChangeArrowheads="1"/>
          </p:cNvPicPr>
          <p:nvPr/>
        </p:nvPicPr>
        <p:blipFill>
          <a:blip r:embed="rId2" cstate="print"/>
          <a:srcRect/>
          <a:stretch>
            <a:fillRect/>
          </a:stretch>
        </p:blipFill>
        <p:spPr bwMode="auto">
          <a:xfrm>
            <a:off x="4724400" y="5181600"/>
            <a:ext cx="1676400" cy="1092200"/>
          </a:xfrm>
          <a:prstGeom prst="rect">
            <a:avLst/>
          </a:prstGeom>
          <a:noFill/>
        </p:spPr>
      </p:pic>
      <p:pic>
        <p:nvPicPr>
          <p:cNvPr id="7" name="Picture 6" descr="Participation matters!"/>
          <p:cNvPicPr/>
          <p:nvPr/>
        </p:nvPicPr>
        <p:blipFill>
          <a:blip r:embed="rId3" cstate="print"/>
          <a:srcRect/>
          <a:stretch>
            <a:fillRect/>
          </a:stretch>
        </p:blipFill>
        <p:spPr bwMode="auto">
          <a:xfrm>
            <a:off x="6553200" y="4800600"/>
            <a:ext cx="2438400" cy="178689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Directing</a:t>
            </a:r>
            <a:br>
              <a:rPr lang="en-US" dirty="0" smtClean="0"/>
            </a:br>
            <a:r>
              <a:rPr lang="en-US" sz="2000" dirty="0" smtClean="0"/>
              <a:t>Motivating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Recognition and appreciation are often the best motivators</a:t>
            </a:r>
            <a:r>
              <a:rPr lang="en-US" dirty="0" smtClean="0"/>
              <a:t>.</a:t>
            </a:r>
          </a:p>
          <a:p>
            <a:endParaRPr lang="en-US" sz="800" dirty="0" smtClean="0"/>
          </a:p>
          <a:p>
            <a:pPr lvl="1"/>
            <a:r>
              <a:rPr lang="en-US" dirty="0" smtClean="0"/>
              <a:t>Employees who understand more about their effect on the financial success of the company may be induced to work harder for that success.</a:t>
            </a:r>
          </a:p>
          <a:p>
            <a:pPr lvl="1"/>
            <a:endParaRPr lang="en-US" sz="800" dirty="0" smtClean="0"/>
          </a:p>
          <a:p>
            <a:pPr lvl="2"/>
            <a:r>
              <a:rPr lang="en-US" dirty="0" smtClean="0"/>
              <a:t>Managers who understand the needs and desires of workers can encourage their employees to work harder and more productively.</a:t>
            </a:r>
            <a:endParaRPr lang="en-US" dirty="0"/>
          </a:p>
        </p:txBody>
      </p:sp>
      <p:pic>
        <p:nvPicPr>
          <p:cNvPr id="5" name="Picture 4" descr="Employee Motivation In The Workplace - 5 Steps employee motivation"/>
          <p:cNvPicPr/>
          <p:nvPr/>
        </p:nvPicPr>
        <p:blipFill>
          <a:blip r:embed="rId2" cstate="print"/>
          <a:srcRect/>
          <a:stretch>
            <a:fillRect/>
          </a:stretch>
        </p:blipFill>
        <p:spPr bwMode="auto">
          <a:xfrm>
            <a:off x="4876800" y="4343400"/>
            <a:ext cx="4114800" cy="2179851"/>
          </a:xfrm>
          <a:prstGeom prst="rect">
            <a:avLst/>
          </a:prstGeom>
          <a:noFill/>
          <a:ln w="9525">
            <a:noFill/>
            <a:miter lim="800000"/>
            <a:headEnd/>
            <a:tailEnd/>
          </a:ln>
        </p:spPr>
      </p:pic>
      <p:pic>
        <p:nvPicPr>
          <p:cNvPr id="4100" name="Picture 4" descr="C:\Users\MichaelM\AppData\Local\Microsoft\Windows\INetCache\IE\NA6TXAAW\Motivate-Resume-Writer[1].png"/>
          <p:cNvPicPr>
            <a:picLocks noChangeAspect="1" noChangeArrowheads="1"/>
          </p:cNvPicPr>
          <p:nvPr/>
        </p:nvPicPr>
        <p:blipFill>
          <a:blip r:embed="rId3" cstate="print"/>
          <a:srcRect/>
          <a:stretch>
            <a:fillRect/>
          </a:stretch>
        </p:blipFill>
        <p:spPr bwMode="auto">
          <a:xfrm>
            <a:off x="2895600" y="4800600"/>
            <a:ext cx="2362200" cy="1371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Nature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600" u="sng" dirty="0" smtClean="0"/>
              <a:t>Learning Objectives</a:t>
            </a:r>
          </a:p>
          <a:p>
            <a:endParaRPr lang="en-US" sz="900" dirty="0" smtClean="0"/>
          </a:p>
          <a:p>
            <a:pPr lvl="1"/>
            <a:r>
              <a:rPr lang="en-US" sz="1800" dirty="0" smtClean="0"/>
              <a:t>Define Management and explain its role in the achievement of organizational objectives.</a:t>
            </a:r>
          </a:p>
          <a:p>
            <a:pPr lvl="1"/>
            <a:r>
              <a:rPr lang="en-US" sz="1800" dirty="0" smtClean="0"/>
              <a:t>Describe the major functions of management.</a:t>
            </a:r>
          </a:p>
          <a:p>
            <a:pPr lvl="1"/>
            <a:r>
              <a:rPr lang="en-US" sz="1800" dirty="0" smtClean="0"/>
              <a:t>Distinguish among three levels of management and the concerns of managers at each level.</a:t>
            </a:r>
          </a:p>
          <a:p>
            <a:pPr lvl="1"/>
            <a:r>
              <a:rPr lang="en-US" sz="1800" dirty="0" smtClean="0"/>
              <a:t>Specify the skills managers need in order to be successful.</a:t>
            </a:r>
          </a:p>
          <a:p>
            <a:pPr lvl="1"/>
            <a:r>
              <a:rPr lang="en-US" sz="1800" dirty="0" smtClean="0"/>
              <a:t>Summarize the systematic approach to decision making used by many business managers.</a:t>
            </a:r>
          </a:p>
          <a:p>
            <a:pPr lvl="1"/>
            <a:r>
              <a:rPr lang="en-US" sz="1800" dirty="0" smtClean="0"/>
              <a:t>Recommend a new strategy to revive a struggling business.</a:t>
            </a:r>
            <a:endParaRPr lang="en-US" sz="1800" dirty="0"/>
          </a:p>
        </p:txBody>
      </p:sp>
      <p:pic>
        <p:nvPicPr>
          <p:cNvPr id="2051" name="Picture 3" descr="C:\Users\MichaelM\AppData\Local\Microsoft\Windows\INetCache\IE\76VTN800\original-261523-1[1].jpg"/>
          <p:cNvPicPr>
            <a:picLocks noChangeAspect="1" noChangeArrowheads="1"/>
          </p:cNvPicPr>
          <p:nvPr/>
        </p:nvPicPr>
        <p:blipFill>
          <a:blip r:embed="rId2" cstate="print"/>
          <a:srcRect/>
          <a:stretch>
            <a:fillRect/>
          </a:stretch>
        </p:blipFill>
        <p:spPr bwMode="auto">
          <a:xfrm>
            <a:off x="7010400" y="5562600"/>
            <a:ext cx="2006600" cy="1257300"/>
          </a:xfrm>
          <a:prstGeom prst="rect">
            <a:avLst/>
          </a:prstGeom>
          <a:noFill/>
        </p:spPr>
      </p:pic>
      <p:pic>
        <p:nvPicPr>
          <p:cNvPr id="2053" name="Picture 5" descr="C:\Users\MichaelM\AppData\Local\Microsoft\Windows\INetCache\IE\T5TVNH9H\ArrowandGoal[1].png"/>
          <p:cNvPicPr>
            <a:picLocks noChangeAspect="1" noChangeArrowheads="1"/>
          </p:cNvPicPr>
          <p:nvPr/>
        </p:nvPicPr>
        <p:blipFill>
          <a:blip r:embed="rId3" cstate="print"/>
          <a:srcRect/>
          <a:stretch>
            <a:fillRect/>
          </a:stretch>
        </p:blipFill>
        <p:spPr bwMode="auto">
          <a:xfrm>
            <a:off x="5410200" y="5867401"/>
            <a:ext cx="2209800" cy="990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Planning, organizing, staffing, and directing are all important to the success of an organization, whether its objective is earning a profit or something else</a:t>
            </a:r>
            <a:r>
              <a:rPr lang="en-US" dirty="0" smtClean="0"/>
              <a:t>.</a:t>
            </a:r>
          </a:p>
          <a:p>
            <a:endParaRPr lang="en-US" sz="800" dirty="0" smtClean="0"/>
          </a:p>
          <a:p>
            <a:pPr lvl="1"/>
            <a:r>
              <a:rPr lang="en-US" dirty="0" smtClean="0"/>
              <a:t>Controlling is the process of evaluating and correcting activities to keep the organization on course.</a:t>
            </a:r>
          </a:p>
        </p:txBody>
      </p:sp>
      <p:pic>
        <p:nvPicPr>
          <p:cNvPr id="5" name="Picture 4" descr="Businessman Controlling Business Progress Staying On The Arrow ..."/>
          <p:cNvPicPr/>
          <p:nvPr/>
        </p:nvPicPr>
        <p:blipFill>
          <a:blip r:embed="rId2" cstate="print"/>
          <a:srcRect/>
          <a:stretch>
            <a:fillRect/>
          </a:stretch>
        </p:blipFill>
        <p:spPr bwMode="auto">
          <a:xfrm>
            <a:off x="2286000" y="3886200"/>
            <a:ext cx="4648200" cy="265480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Controlling involves (5) activities</a:t>
            </a:r>
            <a:r>
              <a:rPr lang="en-US" dirty="0" smtClean="0"/>
              <a:t>:</a:t>
            </a:r>
          </a:p>
          <a:p>
            <a:endParaRPr lang="en-US" sz="800" dirty="0" smtClean="0"/>
          </a:p>
          <a:p>
            <a:pPr marL="731520" lvl="1" indent="-457200">
              <a:buFont typeface="+mj-lt"/>
              <a:buAutoNum type="arabicPeriod"/>
            </a:pPr>
            <a:r>
              <a:rPr lang="en-US" dirty="0" smtClean="0"/>
              <a:t>Measuring performance</a:t>
            </a:r>
          </a:p>
          <a:p>
            <a:pPr marL="731520" lvl="1" indent="-457200">
              <a:buFont typeface="+mj-lt"/>
              <a:buAutoNum type="arabicPeriod"/>
            </a:pPr>
            <a:r>
              <a:rPr lang="en-US" dirty="0" smtClean="0"/>
              <a:t>Comparing present performance with standards or objectives</a:t>
            </a:r>
          </a:p>
          <a:p>
            <a:pPr marL="731520" lvl="1" indent="-457200">
              <a:buFont typeface="+mj-lt"/>
              <a:buAutoNum type="arabicPeriod"/>
            </a:pPr>
            <a:r>
              <a:rPr lang="en-US" dirty="0" smtClean="0"/>
              <a:t>Identifying deviations from the standards</a:t>
            </a:r>
          </a:p>
          <a:p>
            <a:pPr marL="731520" lvl="1" indent="-457200">
              <a:buFont typeface="+mj-lt"/>
              <a:buAutoNum type="arabicPeriod"/>
            </a:pPr>
            <a:r>
              <a:rPr lang="en-US" dirty="0" smtClean="0"/>
              <a:t>Investigating the causes of deviations</a:t>
            </a:r>
          </a:p>
          <a:p>
            <a:pPr marL="731520" lvl="1" indent="-457200">
              <a:buFont typeface="+mj-lt"/>
              <a:buAutoNum type="arabicPeriod"/>
            </a:pPr>
            <a:r>
              <a:rPr lang="en-US" dirty="0" smtClean="0"/>
              <a:t>Taking corrective action when necessary</a:t>
            </a:r>
            <a:endParaRPr lang="en-US" dirty="0"/>
          </a:p>
        </p:txBody>
      </p:sp>
      <p:pic>
        <p:nvPicPr>
          <p:cNvPr id="5" name="Picture 4" descr="Controlling Liability Risks In Your Business | InsuranceHub"/>
          <p:cNvPicPr/>
          <p:nvPr/>
        </p:nvPicPr>
        <p:blipFill>
          <a:blip r:embed="rId2" cstate="print"/>
          <a:srcRect/>
          <a:stretch>
            <a:fillRect/>
          </a:stretch>
        </p:blipFill>
        <p:spPr bwMode="auto">
          <a:xfrm>
            <a:off x="5105400" y="4419600"/>
            <a:ext cx="3886200" cy="215950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Controlling and planning are closely linked.  </a:t>
            </a:r>
          </a:p>
          <a:p>
            <a:endParaRPr lang="en-US" sz="800" u="sng" dirty="0" smtClean="0"/>
          </a:p>
          <a:p>
            <a:pPr lvl="1"/>
            <a:r>
              <a:rPr lang="en-US" dirty="0" smtClean="0"/>
              <a:t>Planning establishes goals and standards.</a:t>
            </a:r>
          </a:p>
          <a:p>
            <a:pPr lvl="1"/>
            <a:r>
              <a:rPr lang="en-US" dirty="0" smtClean="0"/>
              <a:t>By monitoring performance and comparing it with standards, managers can determine whether performance is on target.</a:t>
            </a:r>
          </a:p>
          <a:p>
            <a:pPr lvl="1"/>
            <a:endParaRPr lang="en-US" sz="800" dirty="0" smtClean="0"/>
          </a:p>
          <a:p>
            <a:pPr lvl="2"/>
            <a:r>
              <a:rPr lang="en-US" dirty="0" smtClean="0"/>
              <a:t>When performance is substandard, management must determine why and take appropriate actions to get the firm back on course.</a:t>
            </a:r>
          </a:p>
          <a:p>
            <a:pPr lvl="2"/>
            <a:r>
              <a:rPr lang="en-US" dirty="0" smtClean="0"/>
              <a:t>In short, the control function helps managers assess the success of their plans.  When the outcomes of plans do not meet expectations, the control process facilitates revision of the plans.</a:t>
            </a:r>
            <a:endParaRPr lang="en-US" dirty="0"/>
          </a:p>
        </p:txBody>
      </p:sp>
      <p:pic>
        <p:nvPicPr>
          <p:cNvPr id="5" name="Picture 4" descr="LeadStrategists"/>
          <p:cNvPicPr/>
          <p:nvPr/>
        </p:nvPicPr>
        <p:blipFill>
          <a:blip r:embed="rId2" cstate="print"/>
          <a:srcRect/>
          <a:stretch>
            <a:fillRect/>
          </a:stretch>
        </p:blipFill>
        <p:spPr bwMode="auto">
          <a:xfrm>
            <a:off x="6096000" y="5105400"/>
            <a:ext cx="2667000" cy="1447800"/>
          </a:xfrm>
          <a:prstGeom prst="rect">
            <a:avLst/>
          </a:prstGeom>
          <a:noFill/>
          <a:ln w="9525">
            <a:noFill/>
            <a:miter lim="800000"/>
            <a:headEnd/>
            <a:tailEnd/>
          </a:ln>
        </p:spPr>
      </p:pic>
      <p:pic>
        <p:nvPicPr>
          <p:cNvPr id="5123" name="Picture 3" descr="C:\Users\MichaelM\AppData\Local\Microsoft\Windows\INetCache\IE\57ZPVCL6\Target[1].png"/>
          <p:cNvPicPr>
            <a:picLocks noChangeAspect="1" noChangeArrowheads="1"/>
          </p:cNvPicPr>
          <p:nvPr/>
        </p:nvPicPr>
        <p:blipFill>
          <a:blip r:embed="rId3" cstate="print"/>
          <a:srcRect/>
          <a:stretch>
            <a:fillRect/>
          </a:stretch>
        </p:blipFill>
        <p:spPr bwMode="auto">
          <a:xfrm>
            <a:off x="4953000" y="5410200"/>
            <a:ext cx="990600" cy="8191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All managers, regardless of type of organization, perform the four functions previously discussed</a:t>
            </a:r>
            <a:r>
              <a:rPr lang="en-US" dirty="0" smtClean="0"/>
              <a:t>.</a:t>
            </a:r>
          </a:p>
          <a:p>
            <a:endParaRPr lang="en-US" sz="800" dirty="0" smtClean="0"/>
          </a:p>
          <a:p>
            <a:pPr lvl="1"/>
            <a:r>
              <a:rPr lang="en-US" dirty="0" smtClean="0"/>
              <a:t>But, in a large company with more than one manager, responsibilities must be divided and delegated.</a:t>
            </a:r>
          </a:p>
          <a:p>
            <a:pPr lvl="1"/>
            <a:endParaRPr lang="en-US" sz="800" dirty="0" smtClean="0"/>
          </a:p>
          <a:p>
            <a:pPr lvl="2"/>
            <a:r>
              <a:rPr lang="en-US" dirty="0" smtClean="0"/>
              <a:t>The division of responsibility is generally achieved by establishing levels of management and areas of specialization – finance, marketing, and so on.</a:t>
            </a:r>
            <a:endParaRPr lang="en-US" dirty="0"/>
          </a:p>
        </p:txBody>
      </p:sp>
      <p:pic>
        <p:nvPicPr>
          <p:cNvPr id="5" name="Picture 4" descr="Managers | Introduction to Business [Deprecated]"/>
          <p:cNvPicPr/>
          <p:nvPr/>
        </p:nvPicPr>
        <p:blipFill>
          <a:blip r:embed="rId2" cstate="print"/>
          <a:srcRect/>
          <a:stretch>
            <a:fillRect/>
          </a:stretch>
        </p:blipFill>
        <p:spPr bwMode="auto">
          <a:xfrm>
            <a:off x="5181600" y="4191000"/>
            <a:ext cx="3848100" cy="2590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Levels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multiple levels of management – top management, middle management, and first-line, or supervisory management</a:t>
            </a:r>
            <a:r>
              <a:rPr lang="en-US" dirty="0" smtClean="0"/>
              <a:t>.</a:t>
            </a:r>
          </a:p>
          <a:p>
            <a:endParaRPr lang="en-US" sz="800" dirty="0" smtClean="0"/>
          </a:p>
          <a:p>
            <a:pPr lvl="1"/>
            <a:r>
              <a:rPr lang="en-US" dirty="0" smtClean="0"/>
              <a:t>These levels form a pyramid.  And, as the pyramid shape implies, there are generally more middle managers than top managers and still more first-line managers.</a:t>
            </a:r>
          </a:p>
          <a:p>
            <a:pPr lvl="1"/>
            <a:endParaRPr lang="en-US" sz="800" dirty="0" smtClean="0"/>
          </a:p>
          <a:p>
            <a:pPr lvl="2"/>
            <a:r>
              <a:rPr lang="en-US" dirty="0" smtClean="0"/>
              <a:t>Many small organizations may have only one manager, typically the owner, who assumes the responsibilities of all three levels.</a:t>
            </a:r>
            <a:endParaRPr lang="en-US" dirty="0"/>
          </a:p>
        </p:txBody>
      </p:sp>
      <p:pic>
        <p:nvPicPr>
          <p:cNvPr id="5" name="Picture 4" descr="Management | Pacific Management"/>
          <p:cNvPicPr/>
          <p:nvPr/>
        </p:nvPicPr>
        <p:blipFill>
          <a:blip r:embed="rId2" cstate="print"/>
          <a:srcRect/>
          <a:stretch>
            <a:fillRect/>
          </a:stretch>
        </p:blipFill>
        <p:spPr bwMode="auto">
          <a:xfrm>
            <a:off x="6324600" y="4876800"/>
            <a:ext cx="2667000" cy="172532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Top Mangers include the president and other executives, such as the chief executive officer (CEO), chief financial officer (CFO), and the chief operations officer (COO), who have overall responsibility for the organization</a:t>
            </a:r>
            <a:r>
              <a:rPr lang="en-US" dirty="0" smtClean="0"/>
              <a:t>.</a:t>
            </a:r>
          </a:p>
          <a:p>
            <a:endParaRPr lang="en-US" sz="800" dirty="0" smtClean="0"/>
          </a:p>
          <a:p>
            <a:pPr lvl="1"/>
            <a:r>
              <a:rPr lang="en-US" dirty="0" smtClean="0"/>
              <a:t>The COO reports to the CEO and is often considered the number two in command.</a:t>
            </a:r>
          </a:p>
          <a:p>
            <a:pPr lvl="1"/>
            <a:endParaRPr lang="en-US" sz="800" dirty="0" smtClean="0"/>
          </a:p>
          <a:p>
            <a:pPr lvl="2"/>
            <a:r>
              <a:rPr lang="en-US" dirty="0" smtClean="0"/>
              <a:t>In public corporations, even the CEO has a boss – the firm’s  Board of Directors.</a:t>
            </a:r>
            <a:endParaRPr lang="en-US" dirty="0"/>
          </a:p>
        </p:txBody>
      </p:sp>
      <p:pic>
        <p:nvPicPr>
          <p:cNvPr id="5" name="Picture 4" descr="Executive Meaning - YouTube"/>
          <p:cNvPicPr/>
          <p:nvPr/>
        </p:nvPicPr>
        <p:blipFill>
          <a:blip r:embed="rId2" cstate="print"/>
          <a:srcRect/>
          <a:stretch>
            <a:fillRect/>
          </a:stretch>
        </p:blipFill>
        <p:spPr bwMode="auto">
          <a:xfrm>
            <a:off x="5486400" y="4648200"/>
            <a:ext cx="3505200" cy="17430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Top-level managers spend most of their time planning.   They make the organization’s strategic decisions, decisions that focus on overall scheme or key idea for using resources to take advantage of opportunities</a:t>
            </a:r>
            <a:r>
              <a:rPr lang="en-US" dirty="0" smtClean="0"/>
              <a:t>.</a:t>
            </a:r>
          </a:p>
          <a:p>
            <a:endParaRPr lang="en-US" sz="800" dirty="0" smtClean="0"/>
          </a:p>
          <a:p>
            <a:pPr lvl="1"/>
            <a:r>
              <a:rPr lang="en-US" dirty="0" smtClean="0"/>
              <a:t>For example, they decide whether to add products, acquire companies, sell unprofitable business segments, and move into foreign markets.  They also represent their company to the public and to government regulators.</a:t>
            </a:r>
            <a:endParaRPr lang="en-US" dirty="0"/>
          </a:p>
        </p:txBody>
      </p:sp>
      <p:pic>
        <p:nvPicPr>
          <p:cNvPr id="5" name="Picture 4" descr="What is BUSINESS EXECUTIVE? What does BUSINESS EXECUTIVE mean ..."/>
          <p:cNvPicPr/>
          <p:nvPr/>
        </p:nvPicPr>
        <p:blipFill>
          <a:blip r:embed="rId2" cstate="print"/>
          <a:srcRect/>
          <a:stretch>
            <a:fillRect/>
          </a:stretch>
        </p:blipFill>
        <p:spPr bwMode="auto">
          <a:xfrm>
            <a:off x="5562600" y="4648200"/>
            <a:ext cx="3429000" cy="19716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Diversity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Workforce diversity is an important issue in today’s corporations</a:t>
            </a:r>
            <a:r>
              <a:rPr lang="en-US" dirty="0" smtClean="0"/>
              <a:t>.  </a:t>
            </a:r>
          </a:p>
          <a:p>
            <a:endParaRPr lang="en-US" sz="800" dirty="0" smtClean="0"/>
          </a:p>
          <a:p>
            <a:pPr lvl="1"/>
            <a:r>
              <a:rPr lang="en-US" dirty="0" smtClean="0"/>
              <a:t>Effective managers at enlightened corporations have found that diversity is good for workers and for the bottom line.  </a:t>
            </a:r>
          </a:p>
          <a:p>
            <a:pPr lvl="1"/>
            <a:endParaRPr lang="en-US" sz="800" dirty="0" smtClean="0"/>
          </a:p>
          <a:p>
            <a:pPr lvl="2"/>
            <a:r>
              <a:rPr lang="en-US" dirty="0" smtClean="0"/>
              <a:t>Putting together different kinds of people to solve problems often results in better solutions.</a:t>
            </a:r>
            <a:endParaRPr lang="en-US" dirty="0"/>
          </a:p>
        </p:txBody>
      </p:sp>
      <p:pic>
        <p:nvPicPr>
          <p:cNvPr id="6" name="Picture 2" descr="C:\Users\MichaelM\AppData\Local\Microsoft\Windows\INetCache\IE\76VTN800\terapia-sistemica[1].jpg"/>
          <p:cNvPicPr>
            <a:picLocks noChangeAspect="1" noChangeArrowheads="1"/>
          </p:cNvPicPr>
          <p:nvPr/>
        </p:nvPicPr>
        <p:blipFill>
          <a:blip r:embed="rId2" cstate="print"/>
          <a:srcRect/>
          <a:stretch>
            <a:fillRect/>
          </a:stretch>
        </p:blipFill>
        <p:spPr bwMode="auto">
          <a:xfrm>
            <a:off x="5867400" y="3886200"/>
            <a:ext cx="2743200" cy="2362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Diversity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a:xfrm>
            <a:off x="301752" y="1527048"/>
            <a:ext cx="8503920" cy="4949952"/>
          </a:xfrm>
        </p:spPr>
        <p:txBody>
          <a:bodyPr>
            <a:normAutofit fontScale="77500" lnSpcReduction="20000"/>
          </a:bodyPr>
          <a:lstStyle/>
          <a:p>
            <a:r>
              <a:rPr lang="en-US" sz="2400" u="sng" dirty="0" smtClean="0"/>
              <a:t>Managers from companies devoted to workforce diversity devised five rules that make diversity recruiting work</a:t>
            </a:r>
            <a:r>
              <a:rPr lang="en-US" dirty="0" smtClean="0"/>
              <a:t>.</a:t>
            </a:r>
          </a:p>
          <a:p>
            <a:endParaRPr lang="en-US" sz="800" dirty="0" smtClean="0"/>
          </a:p>
          <a:p>
            <a:pPr marL="731520" lvl="1" indent="-457200">
              <a:buFont typeface="+mj-lt"/>
              <a:buAutoNum type="arabicPeriod"/>
            </a:pPr>
            <a:r>
              <a:rPr lang="en-US" u="sng" dirty="0" smtClean="0"/>
              <a:t>Involve Employees</a:t>
            </a:r>
          </a:p>
          <a:p>
            <a:pPr lvl="2"/>
            <a:r>
              <a:rPr lang="en-US" dirty="0" smtClean="0"/>
              <a:t>Educate all employees on the tangible benefits of diversity recruiting to garner support and enthusiasm for those initiatives.</a:t>
            </a:r>
          </a:p>
          <a:p>
            <a:pPr marL="731520" lvl="1" indent="-457200">
              <a:buFont typeface="+mj-lt"/>
              <a:buAutoNum type="arabicPeriod"/>
            </a:pPr>
            <a:r>
              <a:rPr lang="en-US" u="sng" dirty="0" smtClean="0"/>
              <a:t>Communicate Diversity</a:t>
            </a:r>
          </a:p>
          <a:p>
            <a:pPr lvl="2"/>
            <a:r>
              <a:rPr lang="en-US" dirty="0" smtClean="0"/>
              <a:t>Prospective employees are not likely to become excited about joining your company just because you say that your company is diversity-friendly – they need to see it.</a:t>
            </a:r>
          </a:p>
          <a:p>
            <a:pPr marL="731520" lvl="1" indent="-457200">
              <a:buFont typeface="+mj-lt"/>
              <a:buAutoNum type="arabicPeriod"/>
            </a:pPr>
            <a:r>
              <a:rPr lang="en-US" u="sng" dirty="0" smtClean="0"/>
              <a:t>Support Diversity Initiatives and Activities</a:t>
            </a:r>
          </a:p>
          <a:p>
            <a:pPr lvl="2"/>
            <a:r>
              <a:rPr lang="en-US" dirty="0" smtClean="0"/>
              <a:t>By supporting community-based diversity organizations</a:t>
            </a:r>
            <a:r>
              <a:rPr lang="en-US" dirty="0" smtClean="0"/>
              <a:t>, your company will generate the priceless word of mouth publicity that will lead qualified diversity candidates to your company.	</a:t>
            </a:r>
          </a:p>
          <a:p>
            <a:pPr marL="731520" lvl="1" indent="-457200">
              <a:buFont typeface="+mj-lt"/>
              <a:buAutoNum type="arabicPeriod"/>
            </a:pPr>
            <a:r>
              <a:rPr lang="en-US" u="sng" dirty="0" smtClean="0"/>
              <a:t>Delegate Resources</a:t>
            </a:r>
          </a:p>
          <a:p>
            <a:pPr lvl="2"/>
            <a:r>
              <a:rPr lang="en-US" dirty="0" smtClean="0"/>
              <a:t>If you are serious about diversity recruiting, you will need to spend some money getting your message out to the right places.</a:t>
            </a:r>
          </a:p>
          <a:p>
            <a:pPr marL="731520" lvl="1" indent="-457200">
              <a:buFont typeface="+mj-lt"/>
              <a:buAutoNum type="arabicPeriod"/>
            </a:pPr>
            <a:r>
              <a:rPr lang="en-US" u="sng" dirty="0" smtClean="0"/>
              <a:t>Promote Your Diversity Initiatives</a:t>
            </a:r>
          </a:p>
          <a:p>
            <a:pPr lvl="2"/>
            <a:r>
              <a:rPr lang="en-US" dirty="0" smtClean="0"/>
              <a:t>Employers need to sell their company to prospective diversity employees and present them with a convincing case as to why their company is a good fit for the diversity candidate.</a:t>
            </a:r>
            <a:endParaRPr lang="en-US" dirty="0"/>
          </a:p>
        </p:txBody>
      </p:sp>
      <p:pic>
        <p:nvPicPr>
          <p:cNvPr id="6" name="Picture 2" descr="C:\Users\MichaelM\AppData\Local\Microsoft\Windows\INetCache\IE\57ZPVCL6\image-20160307-31275-mlwc4c[1].jpg"/>
          <p:cNvPicPr>
            <a:picLocks noChangeAspect="1" noChangeArrowheads="1"/>
          </p:cNvPicPr>
          <p:nvPr/>
        </p:nvPicPr>
        <p:blipFill>
          <a:blip r:embed="rId2" cstate="print"/>
          <a:srcRect/>
          <a:stretch>
            <a:fillRect/>
          </a:stretch>
        </p:blipFill>
        <p:spPr bwMode="auto">
          <a:xfrm>
            <a:off x="5943600" y="228600"/>
            <a:ext cx="2362200" cy="990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Middle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Rather than making strategic decisions about the whole organization, Middle Mangers are responsible for tactical and operational planning that will implement the general guidelines established by top management</a:t>
            </a:r>
            <a:r>
              <a:rPr lang="en-US" dirty="0" smtClean="0"/>
              <a:t>.</a:t>
            </a:r>
          </a:p>
          <a:p>
            <a:endParaRPr lang="en-US" sz="800" dirty="0" smtClean="0"/>
          </a:p>
          <a:p>
            <a:pPr lvl="1"/>
            <a:r>
              <a:rPr lang="en-US" dirty="0" smtClean="0"/>
              <a:t>Their responsibility is more narrowly focused than that of top managers.  They are involved in the specific operations of the firm and spend more time organizing than other mangers.</a:t>
            </a:r>
            <a:endParaRPr lang="en-US" dirty="0"/>
          </a:p>
        </p:txBody>
      </p:sp>
      <p:pic>
        <p:nvPicPr>
          <p:cNvPr id="6" name="Picture 5" descr="Management pictograms - Vector stencils library"/>
          <p:cNvPicPr/>
          <p:nvPr/>
        </p:nvPicPr>
        <p:blipFill>
          <a:blip r:embed="rId2" cstate="print"/>
          <a:srcRect/>
          <a:stretch>
            <a:fillRect/>
          </a:stretch>
        </p:blipFill>
        <p:spPr bwMode="auto">
          <a:xfrm>
            <a:off x="6248400" y="4495800"/>
            <a:ext cx="2590800" cy="18195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For any organization – small or large, for profit or nonprofit –   to achieve its objectives, it must have resources to support operations, employees to make and sell the products, and financial resources to purchase additional goods and services, pay employees, and generally operate the business</a:t>
            </a:r>
            <a:r>
              <a:rPr lang="en-US" dirty="0" smtClean="0"/>
              <a:t>.</a:t>
            </a:r>
          </a:p>
          <a:p>
            <a:endParaRPr lang="en-US" sz="800" dirty="0" smtClean="0"/>
          </a:p>
          <a:p>
            <a:pPr lvl="1"/>
            <a:r>
              <a:rPr lang="en-US" dirty="0" smtClean="0"/>
              <a:t>To accomplish this, it must also have one or more managers to plan, organize, staff, direct, and control the work that goes on.</a:t>
            </a:r>
            <a:endParaRPr lang="en-US" dirty="0"/>
          </a:p>
        </p:txBody>
      </p:sp>
      <p:pic>
        <p:nvPicPr>
          <p:cNvPr id="5" name="Picture 4" descr="What's the Difference Between Leadership and Management?"/>
          <p:cNvPicPr/>
          <p:nvPr/>
        </p:nvPicPr>
        <p:blipFill>
          <a:blip r:embed="rId2" cstate="print"/>
          <a:srcRect/>
          <a:stretch>
            <a:fillRect/>
          </a:stretch>
        </p:blipFill>
        <p:spPr bwMode="auto">
          <a:xfrm>
            <a:off x="2209800" y="4343400"/>
            <a:ext cx="4724400" cy="2133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First-Line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Most people get their first management experience as First-Line Mangers, those who supervise workers and the daily operations of the organization</a:t>
            </a:r>
            <a:r>
              <a:rPr lang="en-US" dirty="0" smtClean="0"/>
              <a:t>.</a:t>
            </a:r>
          </a:p>
          <a:p>
            <a:endParaRPr lang="en-US" sz="800" dirty="0" smtClean="0"/>
          </a:p>
          <a:p>
            <a:pPr lvl="1"/>
            <a:r>
              <a:rPr lang="en-US" dirty="0" smtClean="0"/>
              <a:t>They are responsible for implementing the plans established by middle management and directing workers’ daily performance on the job.</a:t>
            </a:r>
          </a:p>
          <a:p>
            <a:pPr lvl="1"/>
            <a:endParaRPr lang="en-US" sz="800" dirty="0" smtClean="0"/>
          </a:p>
          <a:p>
            <a:pPr lvl="2"/>
            <a:r>
              <a:rPr lang="en-US" dirty="0" smtClean="0"/>
              <a:t>They spend much of their time directing and controlling.</a:t>
            </a:r>
          </a:p>
        </p:txBody>
      </p:sp>
      <p:pic>
        <p:nvPicPr>
          <p:cNvPr id="5" name="Picture 4" descr="Our Courses | First Line Management (Level 4) | Business ..."/>
          <p:cNvPicPr/>
          <p:nvPr/>
        </p:nvPicPr>
        <p:blipFill>
          <a:blip r:embed="rId2" cstate="print"/>
          <a:srcRect/>
          <a:stretch>
            <a:fillRect/>
          </a:stretch>
        </p:blipFill>
        <p:spPr bwMode="auto">
          <a:xfrm>
            <a:off x="5791200" y="4572000"/>
            <a:ext cx="3048000" cy="1752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Areas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At each level there are managers who specialize in the basic functional areas of business: finance, production and operations, human resources (personnel), marketing, IT, and administration</a:t>
            </a:r>
            <a:r>
              <a:rPr lang="en-US" dirty="0" smtClean="0"/>
              <a:t>.</a:t>
            </a:r>
          </a:p>
          <a:p>
            <a:endParaRPr lang="en-US" sz="800" dirty="0" smtClean="0"/>
          </a:p>
          <a:p>
            <a:pPr lvl="1"/>
            <a:r>
              <a:rPr lang="en-US" sz="2000" dirty="0" smtClean="0"/>
              <a:t>Each of these management area is important to a business’ success.  And, every company must have someone responsible for obtaining financial resources, transforming resources into finished products for the marketplace, hiring and/or dealing with staff, marketing goods and services, handling the firm’s IT resources, and managing a business segment or the overall business.</a:t>
            </a:r>
          </a:p>
        </p:txBody>
      </p:sp>
      <p:pic>
        <p:nvPicPr>
          <p:cNvPr id="5" name="Picture 4" descr="Functional areas of management/ organisational functions - YouTube"/>
          <p:cNvPicPr/>
          <p:nvPr/>
        </p:nvPicPr>
        <p:blipFill>
          <a:blip r:embed="rId2" cstate="print"/>
          <a:srcRect/>
          <a:stretch>
            <a:fillRect/>
          </a:stretch>
        </p:blipFill>
        <p:spPr bwMode="auto">
          <a:xfrm>
            <a:off x="5638800" y="5105400"/>
            <a:ext cx="3352800" cy="15144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Areas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7500" lnSpcReduction="20000"/>
          </a:bodyPr>
          <a:lstStyle/>
          <a:p>
            <a:r>
              <a:rPr lang="en-US" u="sng" dirty="0" smtClean="0"/>
              <a:t>Financial Manager</a:t>
            </a:r>
          </a:p>
          <a:p>
            <a:pPr lvl="1"/>
            <a:r>
              <a:rPr lang="en-US" dirty="0" smtClean="0"/>
              <a:t>Focus on obtaining the money needed for the successful operation of the organization and using that money in accordance with organizational goals.</a:t>
            </a:r>
          </a:p>
          <a:p>
            <a:r>
              <a:rPr lang="en-US" u="sng" dirty="0" smtClean="0"/>
              <a:t>Production and Operations Manager</a:t>
            </a:r>
          </a:p>
          <a:p>
            <a:pPr lvl="1"/>
            <a:r>
              <a:rPr lang="en-US" dirty="0" smtClean="0"/>
              <a:t>Develop and administer the activities involved in transforming resources into goods, services, and ideas ready for the marketplace.</a:t>
            </a:r>
          </a:p>
          <a:p>
            <a:r>
              <a:rPr lang="en-US" u="sng" dirty="0" smtClean="0"/>
              <a:t>Human Resource Manager</a:t>
            </a:r>
          </a:p>
          <a:p>
            <a:pPr lvl="1"/>
            <a:r>
              <a:rPr lang="en-US" dirty="0" smtClean="0"/>
              <a:t>Handle the staffing function and deals with EE’s in a formalized way.</a:t>
            </a:r>
          </a:p>
          <a:p>
            <a:r>
              <a:rPr lang="en-US" u="sng" dirty="0" smtClean="0"/>
              <a:t>Marketing Manager</a:t>
            </a:r>
          </a:p>
          <a:p>
            <a:pPr lvl="1"/>
            <a:r>
              <a:rPr lang="en-US" dirty="0" smtClean="0"/>
              <a:t>Responsible for planning, pricing, and promoting products and making them available to customers through distribution.</a:t>
            </a:r>
          </a:p>
          <a:p>
            <a:r>
              <a:rPr lang="en-US" u="sng" dirty="0" smtClean="0"/>
              <a:t>Information Technology (IT) Manager</a:t>
            </a:r>
          </a:p>
          <a:p>
            <a:pPr lvl="1"/>
            <a:r>
              <a:rPr lang="en-US" dirty="0" smtClean="0"/>
              <a:t>Responsible for implementing, maintaining, and controlling technology applications in business, such as computer networks.</a:t>
            </a:r>
          </a:p>
          <a:p>
            <a:r>
              <a:rPr lang="en-US" u="sng" dirty="0" smtClean="0"/>
              <a:t>Administrative Manager</a:t>
            </a:r>
          </a:p>
          <a:p>
            <a:pPr lvl="1"/>
            <a:r>
              <a:rPr lang="en-US" dirty="0" smtClean="0"/>
              <a:t>Manage an entire business or a major segment of a business; do not specialize in a particular function.</a:t>
            </a:r>
            <a:endParaRPr lang="en-US" dirty="0"/>
          </a:p>
        </p:txBody>
      </p:sp>
      <p:pic>
        <p:nvPicPr>
          <p:cNvPr id="5" name="Picture 4" descr="Management: Scope, concept &amp; Principles | RajRAS - Rajasthan RAS"/>
          <p:cNvPicPr/>
          <p:nvPr/>
        </p:nvPicPr>
        <p:blipFill>
          <a:blip r:embed="rId2" cstate="print"/>
          <a:srcRect/>
          <a:stretch>
            <a:fillRect/>
          </a:stretch>
        </p:blipFill>
        <p:spPr bwMode="auto">
          <a:xfrm>
            <a:off x="6629400" y="1295400"/>
            <a:ext cx="1981200" cy="58115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Skills Needed by Managers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Managers are typically evaluated using the metrics of how effective and efficient they are</a:t>
            </a:r>
            <a:r>
              <a:rPr lang="en-US" dirty="0" smtClean="0"/>
              <a:t>.</a:t>
            </a:r>
          </a:p>
          <a:p>
            <a:endParaRPr lang="en-US" sz="800" dirty="0" smtClean="0"/>
          </a:p>
          <a:p>
            <a:pPr lvl="1"/>
            <a:r>
              <a:rPr lang="en-US" dirty="0" smtClean="0"/>
              <a:t>Managing effectively and efficiently requires certain skills:</a:t>
            </a:r>
          </a:p>
          <a:p>
            <a:pPr lvl="1"/>
            <a:endParaRPr lang="en-US" sz="800" dirty="0" smtClean="0"/>
          </a:p>
          <a:p>
            <a:pPr lvl="2"/>
            <a:r>
              <a:rPr lang="en-US" dirty="0" smtClean="0"/>
              <a:t>Technical Expertise</a:t>
            </a:r>
          </a:p>
          <a:p>
            <a:pPr lvl="2"/>
            <a:r>
              <a:rPr lang="en-US" dirty="0" smtClean="0"/>
              <a:t>Conceptual Skills</a:t>
            </a:r>
          </a:p>
          <a:p>
            <a:pPr lvl="2"/>
            <a:r>
              <a:rPr lang="en-US" dirty="0" smtClean="0"/>
              <a:t>Analytical Skills</a:t>
            </a:r>
          </a:p>
          <a:p>
            <a:pPr lvl="2"/>
            <a:r>
              <a:rPr lang="en-US" dirty="0" smtClean="0"/>
              <a:t>Human Relations Skills</a:t>
            </a:r>
          </a:p>
          <a:p>
            <a:pPr lvl="2"/>
            <a:r>
              <a:rPr lang="en-US" dirty="0" smtClean="0"/>
              <a:t>Leadership</a:t>
            </a:r>
            <a:endParaRPr lang="en-US" dirty="0"/>
          </a:p>
        </p:txBody>
      </p:sp>
      <p:pic>
        <p:nvPicPr>
          <p:cNvPr id="5" name="Picture 4" descr="11 Time Management Tips For Every Girl. You Soon To Be Boss Lady."/>
          <p:cNvPicPr/>
          <p:nvPr/>
        </p:nvPicPr>
        <p:blipFill>
          <a:blip r:embed="rId2" cstate="print"/>
          <a:srcRect/>
          <a:stretch>
            <a:fillRect/>
          </a:stretch>
        </p:blipFill>
        <p:spPr bwMode="auto">
          <a:xfrm>
            <a:off x="4267200" y="3505200"/>
            <a:ext cx="4495800" cy="2667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Technical Expertise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Managers need Technical Expertise, the specialized knowledge and training required to perform jobs related to their area of management</a:t>
            </a:r>
            <a:r>
              <a:rPr lang="en-US" dirty="0" smtClean="0"/>
              <a:t>.</a:t>
            </a:r>
          </a:p>
          <a:p>
            <a:endParaRPr lang="en-US" sz="800" dirty="0" smtClean="0"/>
          </a:p>
          <a:p>
            <a:pPr lvl="1"/>
            <a:r>
              <a:rPr lang="en-US" dirty="0" smtClean="0"/>
              <a:t>Technical skills are most needed by first-line managers and are least critical to top-level managers.</a:t>
            </a:r>
            <a:endParaRPr lang="en-US" dirty="0"/>
          </a:p>
        </p:txBody>
      </p:sp>
      <p:pic>
        <p:nvPicPr>
          <p:cNvPr id="6" name="Picture 5" descr="Alexa vs. the Enterprise Chatbot – IntraSee"/>
          <p:cNvPicPr/>
          <p:nvPr/>
        </p:nvPicPr>
        <p:blipFill>
          <a:blip r:embed="rId2" cstate="print"/>
          <a:srcRect/>
          <a:stretch>
            <a:fillRect/>
          </a:stretch>
        </p:blipFill>
        <p:spPr bwMode="auto">
          <a:xfrm>
            <a:off x="5029200" y="3886200"/>
            <a:ext cx="3810000" cy="2362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Conceptual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Conceptual skills, the ability to think in abstract terms, and to see how parts fit together to form the whole, are needed by all managers, but particularly top-level managers</a:t>
            </a:r>
            <a:r>
              <a:rPr lang="en-US" dirty="0" smtClean="0"/>
              <a:t>.</a:t>
            </a:r>
          </a:p>
          <a:p>
            <a:endParaRPr lang="en-US" sz="800" dirty="0" smtClean="0"/>
          </a:p>
          <a:p>
            <a:pPr lvl="1"/>
            <a:r>
              <a:rPr lang="en-US" dirty="0" smtClean="0"/>
              <a:t>Top management must be able to evaluate continually where the company will be in the future.</a:t>
            </a:r>
          </a:p>
          <a:p>
            <a:pPr lvl="1"/>
            <a:endParaRPr lang="en-US" sz="800" dirty="0" smtClean="0"/>
          </a:p>
          <a:p>
            <a:pPr lvl="2"/>
            <a:r>
              <a:rPr lang="en-US" dirty="0" smtClean="0"/>
              <a:t>Conceptual skills also involve the ability to think creatively.</a:t>
            </a:r>
            <a:endParaRPr lang="en-US" dirty="0"/>
          </a:p>
        </p:txBody>
      </p:sp>
      <p:pic>
        <p:nvPicPr>
          <p:cNvPr id="5" name="Picture 4" descr="Overview of management"/>
          <p:cNvPicPr/>
          <p:nvPr/>
        </p:nvPicPr>
        <p:blipFill>
          <a:blip r:embed="rId2" cstate="print"/>
          <a:srcRect/>
          <a:stretch>
            <a:fillRect/>
          </a:stretch>
        </p:blipFill>
        <p:spPr bwMode="auto">
          <a:xfrm>
            <a:off x="5334000" y="4191000"/>
            <a:ext cx="3657600" cy="2514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Analytical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Analytical skills refer to the ability to identify relevant issues and recognize their importance, understand the relationships between them, and perceive the underlying causes of a situation</a:t>
            </a:r>
            <a:r>
              <a:rPr lang="en-US" dirty="0" smtClean="0"/>
              <a:t>.</a:t>
            </a:r>
          </a:p>
          <a:p>
            <a:endParaRPr lang="en-US" sz="800" dirty="0" smtClean="0"/>
          </a:p>
          <a:p>
            <a:pPr lvl="1"/>
            <a:r>
              <a:rPr lang="en-US" dirty="0" smtClean="0"/>
              <a:t>When managers have identified critical factors and causes, they can take appropriate action.</a:t>
            </a:r>
          </a:p>
          <a:p>
            <a:pPr lvl="1"/>
            <a:endParaRPr lang="en-US" sz="800" dirty="0" smtClean="0"/>
          </a:p>
          <a:p>
            <a:pPr lvl="2"/>
            <a:r>
              <a:rPr lang="en-US" dirty="0" smtClean="0"/>
              <a:t>To be analytical, it is necessary to think about a broad range of issues and to weigh different options before taking action.</a:t>
            </a:r>
            <a:endParaRPr lang="en-US" dirty="0"/>
          </a:p>
        </p:txBody>
      </p:sp>
      <p:pic>
        <p:nvPicPr>
          <p:cNvPr id="5" name="Picture 4" descr="Analytical Skills Definition, List, and Examples"/>
          <p:cNvPicPr/>
          <p:nvPr/>
        </p:nvPicPr>
        <p:blipFill>
          <a:blip r:embed="rId2" cstate="print"/>
          <a:srcRect/>
          <a:stretch>
            <a:fillRect/>
          </a:stretch>
        </p:blipFill>
        <p:spPr bwMode="auto">
          <a:xfrm>
            <a:off x="5715000" y="4876800"/>
            <a:ext cx="3276600" cy="1905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Human Relations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People skills, or Human Relations skills, are the ability to deal with people, both inside and outside the organization</a:t>
            </a:r>
            <a:r>
              <a:rPr lang="en-US" dirty="0" smtClean="0"/>
              <a:t>.</a:t>
            </a:r>
          </a:p>
          <a:p>
            <a:endParaRPr lang="en-US" sz="800" dirty="0" smtClean="0"/>
          </a:p>
          <a:p>
            <a:pPr lvl="1"/>
            <a:r>
              <a:rPr lang="en-US" dirty="0" smtClean="0"/>
              <a:t>Those who can relate to others, communicate well with others, understand the needs of others, and show a true appreciation for others are generally more successful than managers who lack suck skills.</a:t>
            </a:r>
            <a:endParaRPr lang="en-US" dirty="0"/>
          </a:p>
        </p:txBody>
      </p:sp>
      <p:pic>
        <p:nvPicPr>
          <p:cNvPr id="5" name="Picture 4" descr="people skills in evangelism: forgotten and ignored | Glen Woods"/>
          <p:cNvPicPr/>
          <p:nvPr/>
        </p:nvPicPr>
        <p:blipFill>
          <a:blip r:embed="rId2" cstate="print"/>
          <a:srcRect/>
          <a:stretch>
            <a:fillRect/>
          </a:stretch>
        </p:blipFill>
        <p:spPr bwMode="auto">
          <a:xfrm>
            <a:off x="5181600" y="3810000"/>
            <a:ext cx="3600450" cy="2438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Leadership is the ability to influence employees to work toward organizational goals</a:t>
            </a:r>
            <a:r>
              <a:rPr lang="en-US" dirty="0" smtClean="0"/>
              <a:t>.</a:t>
            </a:r>
          </a:p>
          <a:p>
            <a:endParaRPr lang="en-US" sz="800" dirty="0" smtClean="0"/>
          </a:p>
          <a:p>
            <a:pPr lvl="1"/>
            <a:r>
              <a:rPr lang="en-US" dirty="0" smtClean="0"/>
              <a:t>Strong leaders manage and pay attention to the culture of their organizations and the needs of their customers.</a:t>
            </a:r>
          </a:p>
          <a:p>
            <a:pPr lvl="1"/>
            <a:endParaRPr lang="en-US" sz="800" dirty="0" smtClean="0"/>
          </a:p>
          <a:p>
            <a:pPr lvl="2"/>
            <a:r>
              <a:rPr lang="en-US" dirty="0" smtClean="0"/>
              <a:t>Managers are classified into three types based on leadership style:</a:t>
            </a:r>
          </a:p>
          <a:p>
            <a:pPr lvl="2"/>
            <a:endParaRPr lang="en-US" sz="800" dirty="0" smtClean="0"/>
          </a:p>
          <a:p>
            <a:pPr lvl="3"/>
            <a:r>
              <a:rPr lang="en-US" dirty="0" smtClean="0"/>
              <a:t>Autocratic Leaders</a:t>
            </a:r>
          </a:p>
          <a:p>
            <a:pPr lvl="3"/>
            <a:r>
              <a:rPr lang="en-US" dirty="0" smtClean="0"/>
              <a:t>Democratic Leaders</a:t>
            </a:r>
          </a:p>
          <a:p>
            <a:pPr lvl="3"/>
            <a:r>
              <a:rPr lang="en-US" dirty="0" smtClean="0"/>
              <a:t>Free-Rein Leaders</a:t>
            </a:r>
            <a:endParaRPr lang="en-US" dirty="0"/>
          </a:p>
        </p:txBody>
      </p:sp>
      <p:pic>
        <p:nvPicPr>
          <p:cNvPr id="5" name="Picture 4" descr="The Core Leadership Skills You Need in Every Role | CCL"/>
          <p:cNvPicPr/>
          <p:nvPr/>
        </p:nvPicPr>
        <p:blipFill>
          <a:blip r:embed="rId2" cstate="print"/>
          <a:srcRect/>
          <a:stretch>
            <a:fillRect/>
          </a:stretch>
        </p:blipFill>
        <p:spPr bwMode="auto">
          <a:xfrm>
            <a:off x="4495800" y="3886200"/>
            <a:ext cx="4495800" cy="2743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Autocratic Leaders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Autocratic leaders make all the decisions and then tell employees what must be done and how to do it</a:t>
            </a:r>
            <a:r>
              <a:rPr lang="en-US" dirty="0" smtClean="0"/>
              <a:t>.</a:t>
            </a:r>
          </a:p>
          <a:p>
            <a:endParaRPr lang="en-US" sz="800" dirty="0" smtClean="0"/>
          </a:p>
          <a:p>
            <a:pPr lvl="1"/>
            <a:r>
              <a:rPr lang="en-US" dirty="0" smtClean="0"/>
              <a:t>They generally use their authority and economic rewards to get employees to comply with their directions.</a:t>
            </a:r>
            <a:endParaRPr lang="en-US" dirty="0"/>
          </a:p>
        </p:txBody>
      </p:sp>
      <p:pic>
        <p:nvPicPr>
          <p:cNvPr id="5" name="Picture 4" descr="How autocratic leaders make strong independent decisions"/>
          <p:cNvPicPr/>
          <p:nvPr/>
        </p:nvPicPr>
        <p:blipFill>
          <a:blip r:embed="rId2" cstate="print"/>
          <a:srcRect/>
          <a:stretch>
            <a:fillRect/>
          </a:stretch>
        </p:blipFill>
        <p:spPr bwMode="auto">
          <a:xfrm>
            <a:off x="1676400" y="3429000"/>
            <a:ext cx="5943600" cy="292097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Importance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Management is a process designed to achieve an organization’s objectives by using its resources effectively and efficiently in a changing environment</a:t>
            </a:r>
            <a:r>
              <a:rPr lang="en-US" dirty="0" smtClean="0"/>
              <a:t>.</a:t>
            </a:r>
          </a:p>
          <a:p>
            <a:endParaRPr lang="en-US" sz="800" dirty="0" smtClean="0"/>
          </a:p>
          <a:p>
            <a:pPr lvl="1"/>
            <a:r>
              <a:rPr lang="en-US" sz="2000" u="sng" dirty="0" smtClean="0"/>
              <a:t>Effectively</a:t>
            </a:r>
            <a:r>
              <a:rPr lang="en-US" sz="2000" dirty="0" smtClean="0"/>
              <a:t> - having the intended result.</a:t>
            </a:r>
          </a:p>
          <a:p>
            <a:pPr lvl="1"/>
            <a:r>
              <a:rPr lang="en-US" sz="2000" u="sng" dirty="0" smtClean="0"/>
              <a:t>Efficiently</a:t>
            </a:r>
            <a:r>
              <a:rPr lang="en-US" sz="2000" dirty="0" smtClean="0"/>
              <a:t> - accomplishing the objectives with minimum resources.</a:t>
            </a:r>
          </a:p>
          <a:p>
            <a:pPr lvl="1"/>
            <a:endParaRPr lang="en-US" sz="800" dirty="0" smtClean="0"/>
          </a:p>
          <a:p>
            <a:pPr lvl="2"/>
            <a:r>
              <a:rPr lang="en-US" sz="1800" dirty="0" smtClean="0"/>
              <a:t>Managers make decisions about the use of an organization’s resources and are concerned with planning, organizing, directing, and controlling the organizational activities so as to reach its objectives.</a:t>
            </a:r>
            <a:endParaRPr lang="en-US" sz="1800" dirty="0"/>
          </a:p>
        </p:txBody>
      </p:sp>
      <p:pic>
        <p:nvPicPr>
          <p:cNvPr id="6" name="Picture 5" descr="Project manager assistant - Erasmus Life Budapest"/>
          <p:cNvPicPr/>
          <p:nvPr/>
        </p:nvPicPr>
        <p:blipFill>
          <a:blip r:embed="rId2" cstate="print"/>
          <a:srcRect/>
          <a:stretch>
            <a:fillRect/>
          </a:stretch>
        </p:blipFill>
        <p:spPr bwMode="auto">
          <a:xfrm>
            <a:off x="4953000" y="4800600"/>
            <a:ext cx="4038600" cy="186145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Democratic Leaders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Democratic leaders involve their employees in decisions</a:t>
            </a:r>
            <a:r>
              <a:rPr lang="en-US" dirty="0" smtClean="0"/>
              <a:t>.</a:t>
            </a:r>
          </a:p>
          <a:p>
            <a:endParaRPr lang="en-US" sz="800" dirty="0" smtClean="0"/>
          </a:p>
          <a:p>
            <a:pPr lvl="1"/>
            <a:r>
              <a:rPr lang="en-US" dirty="0" smtClean="0"/>
              <a:t>The manager presents a situation and encourages his or her subordinates to express opinions and contribute ideas.  The manager considers the EE’s point of view and makes decision.</a:t>
            </a:r>
            <a:endParaRPr lang="en-US" dirty="0"/>
          </a:p>
        </p:txBody>
      </p:sp>
      <p:pic>
        <p:nvPicPr>
          <p:cNvPr id="5" name="Picture 4" descr="Leadership Styles with Examples"/>
          <p:cNvPicPr/>
          <p:nvPr/>
        </p:nvPicPr>
        <p:blipFill>
          <a:blip r:embed="rId2" cstate="print"/>
          <a:srcRect/>
          <a:stretch>
            <a:fillRect/>
          </a:stretch>
        </p:blipFill>
        <p:spPr bwMode="auto">
          <a:xfrm>
            <a:off x="2209800" y="3429000"/>
            <a:ext cx="4876800" cy="30861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Free-Rein Leaders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Free-Rein leaders let their EE’s work without much interference</a:t>
            </a:r>
            <a:r>
              <a:rPr lang="en-US" dirty="0" smtClean="0"/>
              <a:t>.</a:t>
            </a:r>
          </a:p>
          <a:p>
            <a:endParaRPr lang="en-US" sz="800" dirty="0" smtClean="0"/>
          </a:p>
          <a:p>
            <a:pPr lvl="1"/>
            <a:r>
              <a:rPr lang="en-US" dirty="0" smtClean="0"/>
              <a:t>The manager sets performance standards and allows employees to find their own way to meet them.</a:t>
            </a:r>
          </a:p>
          <a:p>
            <a:pPr lvl="1"/>
            <a:endParaRPr lang="en-US" sz="800" dirty="0" smtClean="0"/>
          </a:p>
          <a:p>
            <a:pPr lvl="2"/>
            <a:r>
              <a:rPr lang="en-US" dirty="0" smtClean="0"/>
              <a:t>For this style to be effective, employees must know what the standards are, and they must be motivated to attain them.</a:t>
            </a:r>
          </a:p>
          <a:p>
            <a:pPr lvl="2"/>
            <a:r>
              <a:rPr lang="en-US" dirty="0" smtClean="0"/>
              <a:t>The Free-Rein leadership style can be a powerful motivator because it demonstrates a great deal of trust and confidence in EE.</a:t>
            </a:r>
            <a:endParaRPr lang="en-US" dirty="0"/>
          </a:p>
        </p:txBody>
      </p:sp>
      <p:pic>
        <p:nvPicPr>
          <p:cNvPr id="5" name="Picture 4" descr="Leadership Styles"/>
          <p:cNvPicPr/>
          <p:nvPr/>
        </p:nvPicPr>
        <p:blipFill>
          <a:blip r:embed="rId2" cstate="print"/>
          <a:srcRect/>
          <a:stretch>
            <a:fillRect/>
          </a:stretch>
        </p:blipFill>
        <p:spPr bwMode="auto">
          <a:xfrm>
            <a:off x="5257800" y="4800600"/>
            <a:ext cx="3733800" cy="197470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Styles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The effectiveness of the autocratic, democratic, and free-rein styles depends on several factors</a:t>
            </a:r>
            <a:r>
              <a:rPr lang="en-US" dirty="0" smtClean="0"/>
              <a:t>:</a:t>
            </a:r>
          </a:p>
          <a:p>
            <a:endParaRPr lang="en-US" sz="800" dirty="0" smtClean="0"/>
          </a:p>
          <a:p>
            <a:pPr lvl="1"/>
            <a:r>
              <a:rPr lang="en-US" dirty="0" smtClean="0"/>
              <a:t>One consideration is the type of employees.</a:t>
            </a:r>
          </a:p>
          <a:p>
            <a:pPr lvl="1"/>
            <a:r>
              <a:rPr lang="en-US" dirty="0" smtClean="0"/>
              <a:t>Other considerations are the manager’s abilities and the situation itself.</a:t>
            </a:r>
            <a:endParaRPr lang="en-US" dirty="0"/>
          </a:p>
        </p:txBody>
      </p:sp>
      <p:pic>
        <p:nvPicPr>
          <p:cNvPr id="5" name="Picture 4" descr="3 Main Different Types of Leadership Styles Explained"/>
          <p:cNvPicPr/>
          <p:nvPr/>
        </p:nvPicPr>
        <p:blipFill>
          <a:blip r:embed="rId2" cstate="print"/>
          <a:srcRect/>
          <a:stretch>
            <a:fillRect/>
          </a:stretch>
        </p:blipFill>
        <p:spPr bwMode="auto">
          <a:xfrm>
            <a:off x="4419600" y="3581400"/>
            <a:ext cx="4598670" cy="30289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Contingency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Many managers are unable to use more than one style of leadership.  Some are even incapable of allowing their subordinates to participate in decision making</a:t>
            </a:r>
            <a:r>
              <a:rPr lang="en-US" dirty="0" smtClean="0"/>
              <a:t>.</a:t>
            </a:r>
          </a:p>
          <a:p>
            <a:endParaRPr lang="en-US" sz="800" dirty="0" smtClean="0"/>
          </a:p>
          <a:p>
            <a:pPr lvl="1"/>
            <a:r>
              <a:rPr lang="en-US" dirty="0" smtClean="0"/>
              <a:t>Thus, what leadership style is “best” depends on specific circumstances, and effective managers will strive to adapt their leadership style as circumstances warrant.</a:t>
            </a:r>
            <a:endParaRPr lang="en-US" dirty="0"/>
          </a:p>
        </p:txBody>
      </p:sp>
      <p:pic>
        <p:nvPicPr>
          <p:cNvPr id="6" name="Picture 5" descr="What is Contingency Model by Fred Fiedler - Dr. Vidya Hattangadi"/>
          <p:cNvPicPr/>
          <p:nvPr/>
        </p:nvPicPr>
        <p:blipFill>
          <a:blip r:embed="rId2" cstate="print"/>
          <a:srcRect/>
          <a:stretch>
            <a:fillRect/>
          </a:stretch>
        </p:blipFill>
        <p:spPr bwMode="auto">
          <a:xfrm>
            <a:off x="4648200" y="4038600"/>
            <a:ext cx="4191000" cy="227507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Authentic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Authentic leadership is a bit different from the other three leadership styles because it is not exclusive</a:t>
            </a:r>
            <a:r>
              <a:rPr lang="en-US" dirty="0" smtClean="0"/>
              <a:t>.</a:t>
            </a:r>
          </a:p>
          <a:p>
            <a:endParaRPr lang="en-US" sz="800" dirty="0" smtClean="0"/>
          </a:p>
          <a:p>
            <a:pPr lvl="1"/>
            <a:r>
              <a:rPr lang="en-US" dirty="0" smtClean="0"/>
              <a:t>Authentic leaders are passionate about the goals and mission of the company, display corporate values in the workplace, and form long-term relationships with stakeholders.</a:t>
            </a:r>
          </a:p>
          <a:p>
            <a:pPr lvl="1"/>
            <a:endParaRPr lang="en-US" sz="800" dirty="0" smtClean="0"/>
          </a:p>
          <a:p>
            <a:pPr lvl="2"/>
            <a:r>
              <a:rPr lang="en-US" dirty="0" smtClean="0"/>
              <a:t>While leaders might incorporate different leadership styles depending on the business and the situation, all leaders must be able to align employees behind a common vision to be effective.</a:t>
            </a:r>
          </a:p>
          <a:p>
            <a:pPr lvl="2"/>
            <a:r>
              <a:rPr lang="en-US" dirty="0" smtClean="0"/>
              <a:t>Strong leaders also realize the value that employees can provide by participating in the firm’s organizational culture.</a:t>
            </a:r>
          </a:p>
        </p:txBody>
      </p:sp>
      <p:pic>
        <p:nvPicPr>
          <p:cNvPr id="8194" name="Picture 2" descr="C:\Users\MichaelM\AppData\Local\Microsoft\Windows\INetCache\IE\NA6TXAAW\stamp-924567_960_720[1].png"/>
          <p:cNvPicPr>
            <a:picLocks noChangeAspect="1" noChangeArrowheads="1"/>
          </p:cNvPicPr>
          <p:nvPr/>
        </p:nvPicPr>
        <p:blipFill>
          <a:blip r:embed="rId2" cstate="print"/>
          <a:srcRect/>
          <a:stretch>
            <a:fillRect/>
          </a:stretch>
        </p:blipFill>
        <p:spPr bwMode="auto">
          <a:xfrm>
            <a:off x="7010400" y="5105400"/>
            <a:ext cx="1524000" cy="12192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Successful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Requirements for Successful Leadership</a:t>
            </a:r>
            <a:r>
              <a:rPr lang="en-US" dirty="0" smtClean="0"/>
              <a:t>:</a:t>
            </a:r>
          </a:p>
          <a:p>
            <a:endParaRPr lang="en-US" sz="800" dirty="0" smtClean="0"/>
          </a:p>
          <a:p>
            <a:pPr lvl="1"/>
            <a:r>
              <a:rPr lang="en-US" sz="2000" dirty="0" smtClean="0"/>
              <a:t>Communicate objectives and expectations.</a:t>
            </a:r>
          </a:p>
          <a:p>
            <a:pPr lvl="1"/>
            <a:r>
              <a:rPr lang="en-US" sz="2000" dirty="0" smtClean="0"/>
              <a:t>Gain the respect and trust of the stakeholders.</a:t>
            </a:r>
          </a:p>
          <a:p>
            <a:pPr lvl="1"/>
            <a:r>
              <a:rPr lang="en-US" sz="2000" dirty="0" smtClean="0"/>
              <a:t>Develop shared values.</a:t>
            </a:r>
          </a:p>
          <a:p>
            <a:pPr lvl="1"/>
            <a:r>
              <a:rPr lang="en-US" sz="2000" dirty="0" smtClean="0"/>
              <a:t>Acquire and share knowledge.</a:t>
            </a:r>
          </a:p>
          <a:p>
            <a:pPr lvl="1"/>
            <a:r>
              <a:rPr lang="en-US" sz="2000" dirty="0" smtClean="0"/>
              <a:t>Empower employees to make decisions.</a:t>
            </a:r>
          </a:p>
          <a:p>
            <a:pPr lvl="1"/>
            <a:r>
              <a:rPr lang="en-US" sz="2000" dirty="0" smtClean="0"/>
              <a:t>Be a role model for appropriate behavior.</a:t>
            </a:r>
          </a:p>
          <a:p>
            <a:pPr lvl="1"/>
            <a:r>
              <a:rPr lang="en-US" sz="2000" dirty="0" smtClean="0"/>
              <a:t>Provide rewards and take action to achieve goals.</a:t>
            </a:r>
            <a:endParaRPr lang="en-US" sz="2000" dirty="0"/>
          </a:p>
        </p:txBody>
      </p:sp>
      <p:pic>
        <p:nvPicPr>
          <p:cNvPr id="5" name="Picture 4" descr="10 Ways Successful Leaders Think Differently - Lolly Daskal ..."/>
          <p:cNvPicPr/>
          <p:nvPr/>
        </p:nvPicPr>
        <p:blipFill>
          <a:blip r:embed="rId2" cstate="print"/>
          <a:srcRect/>
          <a:stretch>
            <a:fillRect/>
          </a:stretch>
        </p:blipFill>
        <p:spPr bwMode="auto">
          <a:xfrm>
            <a:off x="2514600" y="4953000"/>
            <a:ext cx="4343400" cy="1905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Employee Empowerment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Businesses are increasingly realizing the benefits of participative corporate cultures characterized by employee empowerment</a:t>
            </a:r>
            <a:r>
              <a:rPr lang="en-US" dirty="0" smtClean="0"/>
              <a:t>.</a:t>
            </a:r>
          </a:p>
          <a:p>
            <a:endParaRPr lang="en-US" sz="800" dirty="0" smtClean="0"/>
          </a:p>
          <a:p>
            <a:pPr lvl="1"/>
            <a:r>
              <a:rPr lang="en-US" dirty="0" smtClean="0"/>
              <a:t>Employee Empowerment occurs when employees are provided with the ability to take on responsibilities and make decisions about their jobs.</a:t>
            </a:r>
          </a:p>
          <a:p>
            <a:pPr lvl="1"/>
            <a:endParaRPr lang="en-US" sz="800" dirty="0" smtClean="0"/>
          </a:p>
          <a:p>
            <a:pPr lvl="2"/>
            <a:r>
              <a:rPr lang="en-US" dirty="0" smtClean="0"/>
              <a:t>Employee empowerment does not mean that managers are not needed.  In fact, managers are important for guiding employees, setting goals, making major decisions, and other responsibilities.</a:t>
            </a:r>
            <a:endParaRPr lang="en-US" dirty="0"/>
          </a:p>
        </p:txBody>
      </p:sp>
      <p:pic>
        <p:nvPicPr>
          <p:cNvPr id="5" name="Picture 4" descr="WorkL on Twitter: &quot;9 benefits of embracing employee empowerment in ..."/>
          <p:cNvPicPr/>
          <p:nvPr/>
        </p:nvPicPr>
        <p:blipFill>
          <a:blip r:embed="rId2" cstate="print"/>
          <a:srcRect/>
          <a:stretch>
            <a:fillRect/>
          </a:stretch>
        </p:blipFill>
        <p:spPr bwMode="auto">
          <a:xfrm>
            <a:off x="5715000" y="5181600"/>
            <a:ext cx="3276600" cy="15811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Participative Decision Making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Leaders who wish to empower EE’s adopt systems that support an EE’s ability to provide input and feedback on company decisions</a:t>
            </a:r>
            <a:r>
              <a:rPr lang="en-US" dirty="0" smtClean="0"/>
              <a:t>.</a:t>
            </a:r>
          </a:p>
          <a:p>
            <a:endParaRPr lang="en-US" sz="800" dirty="0" smtClean="0"/>
          </a:p>
          <a:p>
            <a:pPr lvl="1"/>
            <a:r>
              <a:rPr lang="en-US" dirty="0" smtClean="0"/>
              <a:t>Participative Decision Making, a type of decision making that involves both manager and employee input, supports employee empowerment within the organization.</a:t>
            </a:r>
          </a:p>
          <a:p>
            <a:pPr lvl="1"/>
            <a:endParaRPr lang="en-US" sz="800" dirty="0" smtClean="0"/>
          </a:p>
          <a:p>
            <a:pPr lvl="2"/>
            <a:r>
              <a:rPr lang="en-US" dirty="0" smtClean="0"/>
              <a:t>Empowered employees feel like they have an active role in the organization’s success.</a:t>
            </a:r>
            <a:endParaRPr lang="en-US" dirty="0"/>
          </a:p>
        </p:txBody>
      </p:sp>
      <p:pic>
        <p:nvPicPr>
          <p:cNvPr id="5" name="Picture 4" descr="Empowering People in the Workplace - Sarah Joseph"/>
          <p:cNvPicPr/>
          <p:nvPr/>
        </p:nvPicPr>
        <p:blipFill>
          <a:blip r:embed="rId2" cstate="print"/>
          <a:srcRect/>
          <a:stretch>
            <a:fillRect/>
          </a:stretch>
        </p:blipFill>
        <p:spPr bwMode="auto">
          <a:xfrm>
            <a:off x="5486400" y="4572000"/>
            <a:ext cx="3524250" cy="21717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Teamwork</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Teamwork has often been an effective way for encouraging employee empowerment</a:t>
            </a:r>
            <a:r>
              <a:rPr lang="en-US" dirty="0" smtClean="0"/>
              <a:t>.</a:t>
            </a:r>
          </a:p>
          <a:p>
            <a:endParaRPr lang="en-US" sz="800" dirty="0" smtClean="0"/>
          </a:p>
          <a:p>
            <a:pPr lvl="1"/>
            <a:r>
              <a:rPr lang="en-US" dirty="0" smtClean="0"/>
              <a:t>Although decision making in teams is collective, the most effective teams are those in which all employees are encouraged to contribute their ideas and recommendations.</a:t>
            </a:r>
          </a:p>
          <a:p>
            <a:pPr lvl="1"/>
            <a:endParaRPr lang="en-US" sz="800" dirty="0" smtClean="0"/>
          </a:p>
          <a:p>
            <a:pPr lvl="2"/>
            <a:r>
              <a:rPr lang="en-US" dirty="0" smtClean="0"/>
              <a:t>Because each EE can bring in his or her own unique insights, teams often result in innovative ideas or decisions that would not have been reached by only one or two people.</a:t>
            </a:r>
          </a:p>
        </p:txBody>
      </p:sp>
      <p:pic>
        <p:nvPicPr>
          <p:cNvPr id="5" name="Picture 4" descr="Business Teamwork Concept Flat People Characters Running Gears ..."/>
          <p:cNvPicPr/>
          <p:nvPr/>
        </p:nvPicPr>
        <p:blipFill>
          <a:blip r:embed="rId2" cstate="print"/>
          <a:srcRect/>
          <a:stretch>
            <a:fillRect/>
          </a:stretch>
        </p:blipFill>
        <p:spPr bwMode="auto">
          <a:xfrm>
            <a:off x="5638800" y="4800600"/>
            <a:ext cx="3352800" cy="193548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Teamwork</a:t>
            </a:r>
            <a:br>
              <a:rPr lang="en-US" dirty="0" smtClean="0"/>
            </a:br>
            <a:r>
              <a:rPr lang="en-US" sz="2000" dirty="0" smtClean="0"/>
              <a:t>Groupthink</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However, truly empowering EE’s in team decision making can be difficult</a:t>
            </a:r>
            <a:r>
              <a:rPr lang="en-US" dirty="0" smtClean="0"/>
              <a:t>.</a:t>
            </a:r>
          </a:p>
          <a:p>
            <a:endParaRPr lang="en-US" sz="800" dirty="0" smtClean="0"/>
          </a:p>
          <a:p>
            <a:pPr lvl="1"/>
            <a:r>
              <a:rPr lang="en-US" sz="2000" dirty="0" smtClean="0"/>
              <a:t>It is quite common for more outspoken EE’s to dominate the team and engage in “groupthink,” in which team members go with the majority rather than what they think is the right decision.</a:t>
            </a:r>
          </a:p>
          <a:p>
            <a:pPr lvl="1"/>
            <a:endParaRPr lang="en-US" sz="800" dirty="0" smtClean="0"/>
          </a:p>
          <a:p>
            <a:pPr lvl="2"/>
            <a:r>
              <a:rPr lang="en-US" dirty="0" smtClean="0"/>
              <a:t>Training EE’s how to listen to one another and provide relevant feedback can help to prevent these common challenges.</a:t>
            </a:r>
          </a:p>
          <a:p>
            <a:pPr lvl="2"/>
            <a:r>
              <a:rPr lang="en-US" dirty="0" smtClean="0"/>
              <a:t>Another way is to rotate the team leader so that no one person can assume dominance.</a:t>
            </a:r>
            <a:endParaRPr lang="en-US" dirty="0"/>
          </a:p>
        </p:txBody>
      </p:sp>
      <p:pic>
        <p:nvPicPr>
          <p:cNvPr id="5" name="Picture 4" descr="How To Stop Groupthink And Make Meetings More Productive"/>
          <p:cNvPicPr/>
          <p:nvPr/>
        </p:nvPicPr>
        <p:blipFill>
          <a:blip r:embed="rId2" cstate="print"/>
          <a:srcRect/>
          <a:stretch>
            <a:fillRect/>
          </a:stretch>
        </p:blipFill>
        <p:spPr bwMode="auto">
          <a:xfrm>
            <a:off x="4876800" y="4876800"/>
            <a:ext cx="4114800" cy="1743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Universal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Management is universal.  It takes place not only in business, but also in government, the military, labor unions, hospitals, schools, and religious groups – any organization requiring the coordination of resources</a:t>
            </a:r>
            <a:r>
              <a:rPr lang="en-US" dirty="0" smtClean="0"/>
              <a:t>.</a:t>
            </a:r>
          </a:p>
          <a:p>
            <a:endParaRPr lang="en-US" sz="800" dirty="0" smtClean="0"/>
          </a:p>
          <a:p>
            <a:pPr lvl="1"/>
            <a:r>
              <a:rPr lang="en-US" dirty="0" smtClean="0"/>
              <a:t>Every organization must acquire resources (people, services, raw materials and equipment, financial, and information) to effectively pursue its objectives and coordinate their use to turn out a final good or service. </a:t>
            </a:r>
            <a:endParaRPr lang="en-US" dirty="0"/>
          </a:p>
        </p:txBody>
      </p:sp>
      <p:pic>
        <p:nvPicPr>
          <p:cNvPr id="6" name="Picture 5" descr="Project Resource Management | How to Acquire Resources | Edureka"/>
          <p:cNvPicPr/>
          <p:nvPr/>
        </p:nvPicPr>
        <p:blipFill>
          <a:blip r:embed="rId2" cstate="print"/>
          <a:srcRect/>
          <a:stretch>
            <a:fillRect/>
          </a:stretch>
        </p:blipFill>
        <p:spPr bwMode="auto">
          <a:xfrm>
            <a:off x="5105400" y="4419600"/>
            <a:ext cx="3657600" cy="2104019"/>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Decision Making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400" u="sng" dirty="0" smtClean="0"/>
              <a:t>Decision Making is important in all management functions and at all levels, whether the decisions are on a strategic, tactical, or operational level</a:t>
            </a:r>
            <a:r>
              <a:rPr lang="en-US" dirty="0" smtClean="0"/>
              <a:t>.</a:t>
            </a:r>
          </a:p>
          <a:p>
            <a:endParaRPr lang="en-US" sz="800" dirty="0" smtClean="0"/>
          </a:p>
          <a:p>
            <a:pPr lvl="1"/>
            <a:r>
              <a:rPr lang="en-US" dirty="0" smtClean="0"/>
              <a:t>A systematic approach using the following six steps usually leads to more effective decision making:</a:t>
            </a:r>
          </a:p>
          <a:p>
            <a:pPr lvl="1"/>
            <a:endParaRPr lang="en-US" sz="800" dirty="0" smtClean="0"/>
          </a:p>
          <a:p>
            <a:pPr marL="1051560" lvl="2" indent="-457200">
              <a:buFont typeface="+mj-lt"/>
              <a:buAutoNum type="arabicPeriod"/>
            </a:pPr>
            <a:r>
              <a:rPr lang="en-US" dirty="0" smtClean="0"/>
              <a:t>Recognize and define the decision situation.</a:t>
            </a:r>
          </a:p>
          <a:p>
            <a:pPr marL="1051560" lvl="2" indent="-457200">
              <a:buFont typeface="+mj-lt"/>
              <a:buAutoNum type="arabicPeriod"/>
            </a:pPr>
            <a:r>
              <a:rPr lang="en-US" dirty="0" smtClean="0"/>
              <a:t>Develop options to resolve the situation (brainstorm).</a:t>
            </a:r>
          </a:p>
          <a:p>
            <a:pPr marL="1051560" lvl="2" indent="-457200">
              <a:buFont typeface="+mj-lt"/>
              <a:buAutoNum type="arabicPeriod"/>
            </a:pPr>
            <a:r>
              <a:rPr lang="en-US" dirty="0" smtClean="0"/>
              <a:t>Analyze the options (assess appropriateness).</a:t>
            </a:r>
          </a:p>
          <a:p>
            <a:pPr marL="1051560" lvl="2" indent="-457200">
              <a:buFont typeface="+mj-lt"/>
              <a:buAutoNum type="arabicPeriod"/>
            </a:pPr>
            <a:r>
              <a:rPr lang="en-US" dirty="0" smtClean="0"/>
              <a:t>Select the best option.  Reject the others.</a:t>
            </a:r>
          </a:p>
          <a:p>
            <a:pPr marL="1051560" lvl="2" indent="-457200">
              <a:buFont typeface="+mj-lt"/>
              <a:buAutoNum type="arabicPeriod"/>
            </a:pPr>
            <a:r>
              <a:rPr lang="en-US" dirty="0" smtClean="0"/>
              <a:t>Implement the decision.  Put into action.</a:t>
            </a:r>
          </a:p>
          <a:p>
            <a:pPr marL="1051560" lvl="2" indent="-457200">
              <a:buFont typeface="+mj-lt"/>
              <a:buAutoNum type="arabicPeriod"/>
            </a:pPr>
            <a:r>
              <a:rPr lang="en-US" dirty="0" smtClean="0"/>
              <a:t>Monitor the consequences of the decision.</a:t>
            </a:r>
          </a:p>
        </p:txBody>
      </p:sp>
      <p:pic>
        <p:nvPicPr>
          <p:cNvPr id="5" name="Picture 4" descr="Decision Making Skills for Children | Deeksha Blog"/>
          <p:cNvPicPr/>
          <p:nvPr/>
        </p:nvPicPr>
        <p:blipFill>
          <a:blip r:embed="rId2" cstate="print"/>
          <a:srcRect/>
          <a:stretch>
            <a:fillRect/>
          </a:stretch>
        </p:blipFill>
        <p:spPr bwMode="auto">
          <a:xfrm>
            <a:off x="6477000" y="5029200"/>
            <a:ext cx="2514600" cy="1524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in Practice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Management functions can be simplified into two basic activities</a:t>
            </a:r>
            <a:r>
              <a:rPr lang="en-US" dirty="0" smtClean="0"/>
              <a:t>:</a:t>
            </a:r>
          </a:p>
          <a:p>
            <a:endParaRPr lang="en-US" sz="800" dirty="0" smtClean="0"/>
          </a:p>
          <a:p>
            <a:pPr marL="731520" lvl="1" indent="-457200">
              <a:buFont typeface="+mj-lt"/>
              <a:buAutoNum type="arabicPeriod"/>
            </a:pPr>
            <a:r>
              <a:rPr lang="en-US" dirty="0" smtClean="0"/>
              <a:t>Figuring out what to do despite uncertainty, great diversity, and an enormous amount of potentially relevant information.</a:t>
            </a:r>
          </a:p>
          <a:p>
            <a:pPr marL="731520" lvl="1" indent="-457200">
              <a:buFont typeface="+mj-lt"/>
              <a:buAutoNum type="arabicPeriod"/>
            </a:pPr>
            <a:r>
              <a:rPr lang="en-US" dirty="0" smtClean="0"/>
              <a:t>Getting things done through a large and diverse set of people despite having little direct control over most of them.</a:t>
            </a:r>
          </a:p>
          <a:p>
            <a:pPr lvl="2">
              <a:buNone/>
            </a:pPr>
            <a:endParaRPr lang="en-US" dirty="0" smtClean="0"/>
          </a:p>
          <a:p>
            <a:pPr lvl="1"/>
            <a:endParaRPr lang="en-US" dirty="0"/>
          </a:p>
        </p:txBody>
      </p:sp>
      <p:pic>
        <p:nvPicPr>
          <p:cNvPr id="5" name="Picture 4" descr="Management in Practice - General Practice Awards"/>
          <p:cNvPicPr/>
          <p:nvPr/>
        </p:nvPicPr>
        <p:blipFill>
          <a:blip r:embed="rId2" cstate="print"/>
          <a:srcRect/>
          <a:stretch>
            <a:fillRect/>
          </a:stretch>
        </p:blipFill>
        <p:spPr bwMode="auto">
          <a:xfrm>
            <a:off x="1219200" y="4267200"/>
            <a:ext cx="4876800" cy="1905000"/>
          </a:xfrm>
          <a:prstGeom prst="rect">
            <a:avLst/>
          </a:prstGeom>
          <a:noFill/>
          <a:ln w="9525">
            <a:noFill/>
            <a:miter lim="800000"/>
            <a:headEnd/>
            <a:tailEnd/>
          </a:ln>
        </p:spPr>
      </p:pic>
      <p:pic>
        <p:nvPicPr>
          <p:cNvPr id="9218" name="Picture 2" descr="C:\Users\MichaelM\AppData\Local\Microsoft\Windows\INetCache\IE\57ZPVCL6\6790638564_35d6c26b34_b[1].jpg"/>
          <p:cNvPicPr>
            <a:picLocks noChangeAspect="1" noChangeArrowheads="1"/>
          </p:cNvPicPr>
          <p:nvPr/>
        </p:nvPicPr>
        <p:blipFill>
          <a:blip r:embed="rId3" cstate="print"/>
          <a:srcRect/>
          <a:stretch>
            <a:fillRect/>
          </a:stretch>
        </p:blipFill>
        <p:spPr bwMode="auto">
          <a:xfrm>
            <a:off x="5867400" y="4191000"/>
            <a:ext cx="1920240" cy="192024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Staffing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Employees are one of the most important resources in helping a business attain its objectives</a:t>
            </a:r>
            <a:r>
              <a:rPr lang="en-US" dirty="0" smtClean="0"/>
              <a:t>.</a:t>
            </a:r>
          </a:p>
          <a:p>
            <a:endParaRPr lang="en-US" sz="800" dirty="0" smtClean="0"/>
          </a:p>
          <a:p>
            <a:pPr lvl="1"/>
            <a:r>
              <a:rPr lang="en-US" dirty="0" smtClean="0"/>
              <a:t>Hiring people to carry out the work of an organization is known as staffing.</a:t>
            </a:r>
          </a:p>
          <a:p>
            <a:pPr lvl="1"/>
            <a:endParaRPr lang="en-US" sz="800" dirty="0" smtClean="0"/>
          </a:p>
          <a:p>
            <a:pPr lvl="2"/>
            <a:r>
              <a:rPr lang="en-US" dirty="0" smtClean="0"/>
              <a:t>Beyond recruiting people for positions within the firm, managers must determine what skills are needed for specific jobs, how to motivate and train employees, how much to pay, what benefits to provide, and how to prepare employees for higher-level jobs in the firm at a later date.</a:t>
            </a:r>
            <a:endParaRPr lang="en-US" dirty="0"/>
          </a:p>
        </p:txBody>
      </p:sp>
      <p:pic>
        <p:nvPicPr>
          <p:cNvPr id="5" name="Picture 4" descr="5 Top Human Resource Management Courses | AIHR Digital"/>
          <p:cNvPicPr/>
          <p:nvPr/>
        </p:nvPicPr>
        <p:blipFill>
          <a:blip r:embed="rId2" cstate="print"/>
          <a:srcRect/>
          <a:stretch>
            <a:fillRect/>
          </a:stretch>
        </p:blipFill>
        <p:spPr bwMode="auto">
          <a:xfrm>
            <a:off x="5791200" y="4800600"/>
            <a:ext cx="2895600" cy="1801959"/>
          </a:xfrm>
          <a:prstGeom prst="rect">
            <a:avLst/>
          </a:prstGeom>
          <a:noFill/>
          <a:ln w="9525">
            <a:noFill/>
            <a:miter lim="800000"/>
            <a:headEnd/>
            <a:tailEnd/>
          </a:ln>
        </p:spPr>
      </p:pic>
      <p:pic>
        <p:nvPicPr>
          <p:cNvPr id="1026" name="Picture 2" descr="C:\Users\MichaelM\AppData\Local\Microsoft\Windows\INetCache\IE\T5TVNH9H\image-150nw-256954240[1].jpg"/>
          <p:cNvPicPr>
            <a:picLocks noChangeAspect="1" noChangeArrowheads="1"/>
          </p:cNvPicPr>
          <p:nvPr/>
        </p:nvPicPr>
        <p:blipFill>
          <a:blip r:embed="rId3" cstate="print"/>
          <a:srcRect/>
          <a:stretch>
            <a:fillRect/>
          </a:stretch>
        </p:blipFill>
        <p:spPr bwMode="auto">
          <a:xfrm>
            <a:off x="3810000" y="5105400"/>
            <a:ext cx="1423892" cy="1143000"/>
          </a:xfrm>
          <a:prstGeom prst="rect">
            <a:avLst/>
          </a:prstGeom>
          <a:noFill/>
        </p:spPr>
      </p:pic>
      <p:pic>
        <p:nvPicPr>
          <p:cNvPr id="1027" name="Picture 3" descr="C:\Users\MichaelM\AppData\Local\Microsoft\Windows\INetCache\IE\57ZPVCL6\human-resources-2427996_960_720[1].jpg"/>
          <p:cNvPicPr>
            <a:picLocks noChangeAspect="1" noChangeArrowheads="1"/>
          </p:cNvPicPr>
          <p:nvPr/>
        </p:nvPicPr>
        <p:blipFill>
          <a:blip r:embed="rId4" cstate="print"/>
          <a:srcRect/>
          <a:stretch>
            <a:fillRect/>
          </a:stretch>
        </p:blipFill>
        <p:spPr bwMode="auto">
          <a:xfrm>
            <a:off x="457200" y="5181600"/>
            <a:ext cx="2926080" cy="10210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Management</a:t>
            </a:r>
            <a:br>
              <a:rPr lang="en-US" dirty="0" smtClean="0"/>
            </a:br>
            <a:r>
              <a:rPr lang="en-US" sz="2000" dirty="0" smtClean="0"/>
              <a:t>Downsizing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Sometimes, managers must make the difficult decision to reduce the workforce</a:t>
            </a:r>
            <a:r>
              <a:rPr lang="en-US" dirty="0" smtClean="0"/>
              <a:t>.</a:t>
            </a:r>
          </a:p>
          <a:p>
            <a:endParaRPr lang="en-US" sz="800" dirty="0" smtClean="0"/>
          </a:p>
          <a:p>
            <a:pPr lvl="1"/>
            <a:r>
              <a:rPr lang="en-US" dirty="0" smtClean="0"/>
              <a:t>This is known as downsizing, the elimination of significant numbers of employees from an organization.</a:t>
            </a:r>
          </a:p>
          <a:p>
            <a:pPr lvl="1"/>
            <a:endParaRPr lang="en-US" sz="800" dirty="0" smtClean="0"/>
          </a:p>
          <a:p>
            <a:pPr lvl="2"/>
            <a:r>
              <a:rPr lang="en-US" dirty="0" smtClean="0"/>
              <a:t>After downsizing, an effective manager will promote optimism, positive thinking, and minimize criticism and fault-finding.</a:t>
            </a:r>
            <a:endParaRPr lang="en-US" dirty="0"/>
          </a:p>
        </p:txBody>
      </p:sp>
      <p:pic>
        <p:nvPicPr>
          <p:cNvPr id="5" name="Picture 4" descr="Business, company, downsizing, employee, factory, people, reduce icon"/>
          <p:cNvPicPr/>
          <p:nvPr/>
        </p:nvPicPr>
        <p:blipFill>
          <a:blip r:embed="rId2" cstate="print"/>
          <a:srcRect/>
          <a:stretch>
            <a:fillRect/>
          </a:stretch>
        </p:blipFill>
        <p:spPr bwMode="auto">
          <a:xfrm>
            <a:off x="5410200" y="4267200"/>
            <a:ext cx="3048000" cy="2057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Suppliers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Acquiring suppliers is another important part of managing resources and ensuring that products are made available to customers</a:t>
            </a:r>
            <a:r>
              <a:rPr lang="en-US" dirty="0" smtClean="0"/>
              <a:t>.</a:t>
            </a:r>
          </a:p>
          <a:p>
            <a:endParaRPr lang="en-US" sz="800" dirty="0" smtClean="0"/>
          </a:p>
          <a:p>
            <a:pPr lvl="1"/>
            <a:r>
              <a:rPr lang="en-US" dirty="0" smtClean="0"/>
              <a:t>A good supplier maximizes efficiencies and provides creative solutions to help the company reduce expenses and reach its objectives.  </a:t>
            </a:r>
          </a:p>
        </p:txBody>
      </p:sp>
      <p:pic>
        <p:nvPicPr>
          <p:cNvPr id="5" name="Picture 4" descr="The Two Types Of Suppliers | PYMNTS.com"/>
          <p:cNvPicPr/>
          <p:nvPr/>
        </p:nvPicPr>
        <p:blipFill>
          <a:blip r:embed="rId2" cstate="print"/>
          <a:srcRect/>
          <a:stretch>
            <a:fillRect/>
          </a:stretch>
        </p:blipFill>
        <p:spPr bwMode="auto">
          <a:xfrm>
            <a:off x="4038600" y="3810000"/>
            <a:ext cx="4800600" cy="248473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7130</TotalTime>
  <Words>3996</Words>
  <Application>Microsoft Office PowerPoint</Application>
  <PresentationFormat>On-screen Show (4:3)</PresentationFormat>
  <Paragraphs>451</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Civic</vt:lpstr>
      <vt:lpstr>Business Survey </vt:lpstr>
      <vt:lpstr>Part Three: Managing for Quality and Competitiveness</vt:lpstr>
      <vt:lpstr>The Nature of Management</vt:lpstr>
      <vt:lpstr>Introduction</vt:lpstr>
      <vt:lpstr>The Importance of Management</vt:lpstr>
      <vt:lpstr>The Importance of Management Universal</vt:lpstr>
      <vt:lpstr>The Importance of Management Staffing</vt:lpstr>
      <vt:lpstr>The Importance of Management Downsizing</vt:lpstr>
      <vt:lpstr>The Importance of Management Suppliers</vt:lpstr>
      <vt:lpstr>The Importance of Management Financial Resources</vt:lpstr>
      <vt:lpstr>Management Functions</vt:lpstr>
      <vt:lpstr>Management Functions</vt:lpstr>
      <vt:lpstr>1. Planning</vt:lpstr>
      <vt:lpstr>Planning Mission</vt:lpstr>
      <vt:lpstr>Planning Mission Statement</vt:lpstr>
      <vt:lpstr>Planning Goals</vt:lpstr>
      <vt:lpstr>Planning Objectives</vt:lpstr>
      <vt:lpstr>Planning Goals vs. Objectives</vt:lpstr>
      <vt:lpstr>Planning Strategic Plans</vt:lpstr>
      <vt:lpstr>Planning Tactical Plans</vt:lpstr>
      <vt:lpstr>Planning Operational Plans</vt:lpstr>
      <vt:lpstr>Slide 22</vt:lpstr>
      <vt:lpstr>Planning Crisis Management</vt:lpstr>
      <vt:lpstr>Planning Crisis Management</vt:lpstr>
      <vt:lpstr>2. Organizing</vt:lpstr>
      <vt:lpstr>Organizing</vt:lpstr>
      <vt:lpstr>3. Directing</vt:lpstr>
      <vt:lpstr>Directing Motivating Employees</vt:lpstr>
      <vt:lpstr>Directing Motivating Employees</vt:lpstr>
      <vt:lpstr>4. Controlling</vt:lpstr>
      <vt:lpstr>Controlling</vt:lpstr>
      <vt:lpstr>Controlling</vt:lpstr>
      <vt:lpstr>Types of Management</vt:lpstr>
      <vt:lpstr>Levels of Management</vt:lpstr>
      <vt:lpstr>Top Management</vt:lpstr>
      <vt:lpstr>Top Management</vt:lpstr>
      <vt:lpstr>Diversity</vt:lpstr>
      <vt:lpstr>Diversity</vt:lpstr>
      <vt:lpstr>Middle Management</vt:lpstr>
      <vt:lpstr>First-Line Management</vt:lpstr>
      <vt:lpstr>Areas of Management</vt:lpstr>
      <vt:lpstr>Areas of Management</vt:lpstr>
      <vt:lpstr>Skills Needed by Managers</vt:lpstr>
      <vt:lpstr>Technical Expertise</vt:lpstr>
      <vt:lpstr>Conceptual Skills</vt:lpstr>
      <vt:lpstr>Analytical Skills</vt:lpstr>
      <vt:lpstr>Human Relations Skills</vt:lpstr>
      <vt:lpstr>Leadership</vt:lpstr>
      <vt:lpstr>Autocratic Leaders</vt:lpstr>
      <vt:lpstr>Democratic Leaders</vt:lpstr>
      <vt:lpstr>Free-Rein Leaders</vt:lpstr>
      <vt:lpstr>Leadership Styles</vt:lpstr>
      <vt:lpstr>Contingency Leadership</vt:lpstr>
      <vt:lpstr>Authentic Leadership</vt:lpstr>
      <vt:lpstr>Successful Leadership</vt:lpstr>
      <vt:lpstr>Employee Empowerment</vt:lpstr>
      <vt:lpstr>Participative Decision Making</vt:lpstr>
      <vt:lpstr>Teamwork</vt:lpstr>
      <vt:lpstr>Teamwork Groupthink</vt:lpstr>
      <vt:lpstr>Decision Making</vt:lpstr>
      <vt:lpstr>Management in Practice</vt:lpstr>
      <vt:lpstr>Slide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cp:lastModifiedBy>
  <cp:revision>430</cp:revision>
  <dcterms:created xsi:type="dcterms:W3CDTF">2015-02-01T00:37:43Z</dcterms:created>
  <dcterms:modified xsi:type="dcterms:W3CDTF">2020-08-15T22:47:19Z</dcterms:modified>
</cp:coreProperties>
</file>