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88"/>
  </p:notesMasterIdLst>
  <p:handoutMasterIdLst>
    <p:handoutMasterId r:id="rId89"/>
  </p:handoutMasterIdLst>
  <p:sldIdLst>
    <p:sldId id="298" r:id="rId2"/>
    <p:sldId id="333" r:id="rId3"/>
    <p:sldId id="334" r:id="rId4"/>
    <p:sldId id="335" r:id="rId5"/>
    <p:sldId id="336" r:id="rId6"/>
    <p:sldId id="337" r:id="rId7"/>
    <p:sldId id="338"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58" r:id="rId28"/>
    <p:sldId id="359" r:id="rId29"/>
    <p:sldId id="360" r:id="rId30"/>
    <p:sldId id="361" r:id="rId31"/>
    <p:sldId id="302" r:id="rId32"/>
    <p:sldId id="303" r:id="rId33"/>
    <p:sldId id="304" r:id="rId34"/>
    <p:sldId id="305" r:id="rId35"/>
    <p:sldId id="306"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0" r:id="rId60"/>
    <p:sldId id="331" r:id="rId61"/>
    <p:sldId id="332" r:id="rId62"/>
    <p:sldId id="363" r:id="rId63"/>
    <p:sldId id="364" r:id="rId64"/>
    <p:sldId id="365" r:id="rId65"/>
    <p:sldId id="366" r:id="rId66"/>
    <p:sldId id="367" r:id="rId67"/>
    <p:sldId id="368" r:id="rId68"/>
    <p:sldId id="369" r:id="rId69"/>
    <p:sldId id="370" r:id="rId70"/>
    <p:sldId id="371" r:id="rId71"/>
    <p:sldId id="372" r:id="rId72"/>
    <p:sldId id="373" r:id="rId73"/>
    <p:sldId id="374" r:id="rId74"/>
    <p:sldId id="375" r:id="rId75"/>
    <p:sldId id="376" r:id="rId76"/>
    <p:sldId id="377" r:id="rId77"/>
    <p:sldId id="378" r:id="rId78"/>
    <p:sldId id="379" r:id="rId79"/>
    <p:sldId id="380" r:id="rId80"/>
    <p:sldId id="381" r:id="rId81"/>
    <p:sldId id="382" r:id="rId82"/>
    <p:sldId id="383" r:id="rId83"/>
    <p:sldId id="384" r:id="rId84"/>
    <p:sldId id="385" r:id="rId85"/>
    <p:sldId id="386" r:id="rId86"/>
    <p:sldId id="301" r:id="rId8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B99DD84-AFAB-4456-A90F-65EF80B8855D}" type="datetimeFigureOut">
              <a:rPr lang="en-US" smtClean="0"/>
              <a:pPr/>
              <a:t>3/2/2026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644BEAA-BB73-4FD8-BCF7-9DBBC23D60C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5DF7F76-1044-4FE4-A4FC-8E469EC8432F}" type="datetimeFigureOut">
              <a:rPr lang="en-US" smtClean="0"/>
              <a:pPr/>
              <a:t>3/2/2026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0FB045C-D949-4321-8D3E-7E62B3B314A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75ACD30-F89D-4C01-ABDC-7AE48471F801}" type="datetime1">
              <a:rPr lang="en-US" smtClean="0"/>
              <a:pPr/>
              <a:t>3/2/2026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5BED6D-FF70-4CA7-9918-C6E0E76E62CF}" type="datetime1">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32BE6-B8D9-470C-8CB6-F79B8D7622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C3A32BE6-B8D9-470C-8CB6-F79B8D7622D3}"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A5C53F-1A7D-4949-BCD6-34286B1EA68A}" type="datetime1">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86D222F-FAC2-4E91-9A01-78CA0154E41D}" type="datetime1">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C3A32BE6-B8D9-470C-8CB6-F79B8D7622D3}"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BA86A35D-5AAA-47A3-8A92-1116B05BE914}" type="datetime1">
              <a:rPr lang="en-US" smtClean="0"/>
              <a:pPr/>
              <a:t>3/2/2026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CB18F7F4-2A82-47A1-97F8-26647E802C62}" type="datetime1">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32BE6-B8D9-470C-8CB6-F79B8D7622D3}"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927E066-6F4A-4128-9A39-0FB956A8453C}" type="datetime1">
              <a:rPr lang="en-US" smtClean="0"/>
              <a:pPr/>
              <a:t>3/2/2026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3A32BE6-B8D9-470C-8CB6-F79B8D7622D3}"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08C51D0-A554-47D0-9945-E49F070345BB}" type="datetime1">
              <a:rPr lang="en-US" smtClean="0"/>
              <a:pPr/>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C3A32BE6-B8D9-470C-8CB6-F79B8D7622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ECE610E2-472F-4ABB-9176-2E7C274BE84A}" type="datetime1">
              <a:rPr lang="en-US" smtClean="0"/>
              <a:pPr/>
              <a:t>3/2/2026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3A32BE6-B8D9-470C-8CB6-F79B8D7622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C0B4556D-D7FC-43FC-8544-D3EBC1B621D1}" type="datetime1">
              <a:rPr lang="en-US" smtClean="0"/>
              <a:pPr/>
              <a:t>3/2/2026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C3A32BE6-B8D9-470C-8CB6-F79B8D7622D3}"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DCCBE73E-67C0-4B42-809E-0F1EEA48D95F}" type="datetime1">
              <a:rPr lang="en-US" smtClean="0"/>
              <a:pPr/>
              <a:t>3/2/2026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C0C2F9D-181A-46E7-B664-0518F3209DD7}" type="datetime1">
              <a:rPr lang="en-US" smtClean="0"/>
              <a:pPr/>
              <a:t>3/2/2026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3A32BE6-B8D9-470C-8CB6-F79B8D7622D3}"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7.gif"/></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6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4.gi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99.gi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Human Relations in Organizations</a:t>
            </a:r>
            <a:br>
              <a:rPr lang="en-US" sz="2800" dirty="0" smtClean="0"/>
            </a:br>
            <a:r>
              <a:rPr lang="en-US" sz="2000" dirty="0" smtClean="0"/>
              <a:t>Session Four</a:t>
            </a:r>
            <a:endParaRPr lang="en-US" sz="20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a:t>
            </a:fld>
            <a:endParaRPr lang="en-US"/>
          </a:p>
        </p:txBody>
      </p:sp>
      <p:pic>
        <p:nvPicPr>
          <p:cNvPr id="1034" name="Picture 10" descr="C:\Users\michaelm\AppData\Local\Microsoft\Windows\INetCache\IE\IKBH2KDQ\lgi01a201402151100[1].jpg"/>
          <p:cNvPicPr>
            <a:picLocks noGrp="1" noChangeAspect="1" noChangeArrowheads="1"/>
          </p:cNvPicPr>
          <p:nvPr>
            <p:ph sz="quarter" idx="1"/>
          </p:nvPr>
        </p:nvPicPr>
        <p:blipFill>
          <a:blip r:embed="rId2" cstate="print"/>
          <a:srcRect/>
          <a:stretch>
            <a:fillRect/>
          </a:stretch>
        </p:blipFill>
        <p:spPr bwMode="auto">
          <a:xfrm>
            <a:off x="1981200" y="1828800"/>
            <a:ext cx="4953000" cy="3901440"/>
          </a:xfrm>
          <a:prstGeom prst="rect">
            <a:avLst/>
          </a:prstGeom>
          <a:noFill/>
        </p:spPr>
      </p:pic>
      <p:pic>
        <p:nvPicPr>
          <p:cNvPr id="5" name="Picture 4"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Bases </a:t>
            </a:r>
            <a:r>
              <a:rPr lang="en-US" dirty="0"/>
              <a:t>of Power</a:t>
            </a:r>
          </a:p>
        </p:txBody>
      </p:sp>
      <p:sp>
        <p:nvSpPr>
          <p:cNvPr id="3" name="Slide Number Placeholder 2"/>
          <p:cNvSpPr>
            <a:spLocks noGrp="1"/>
          </p:cNvSpPr>
          <p:nvPr>
            <p:ph type="sldNum" sz="quarter" idx="12"/>
          </p:nvPr>
        </p:nvSpPr>
        <p:spPr/>
        <p:txBody>
          <a:bodyPr/>
          <a:lstStyle/>
          <a:p>
            <a:fld id="{C3A32BE6-B8D9-470C-8CB6-F79B8D7622D3}" type="slidenum">
              <a:rPr lang="en-US" smtClean="0"/>
              <a:pPr/>
              <a:t>10</a:t>
            </a:fld>
            <a:endParaRPr lang="en-US"/>
          </a:p>
        </p:txBody>
      </p:sp>
      <p:sp>
        <p:nvSpPr>
          <p:cNvPr id="4" name="Content Placeholder 3"/>
          <p:cNvSpPr>
            <a:spLocks noGrp="1"/>
          </p:cNvSpPr>
          <p:nvPr>
            <p:ph sz="quarter" idx="1"/>
          </p:nvPr>
        </p:nvSpPr>
        <p:spPr>
          <a:xfrm>
            <a:off x="301752" y="1527048"/>
            <a:ext cx="8503920" cy="4797552"/>
          </a:xfrm>
        </p:spPr>
        <p:txBody>
          <a:bodyPr>
            <a:normAutofit fontScale="92500" lnSpcReduction="10000"/>
          </a:bodyPr>
          <a:lstStyle/>
          <a:p>
            <a:pPr marL="514350" indent="-514350">
              <a:buFont typeface="+mj-lt"/>
              <a:buAutoNum type="arabicPeriod"/>
            </a:pPr>
            <a:r>
              <a:rPr lang="en-US" sz="2200" u="sng" dirty="0"/>
              <a:t>Coercive</a:t>
            </a:r>
          </a:p>
          <a:p>
            <a:pPr lvl="1"/>
            <a:r>
              <a:rPr lang="en-US" sz="1800" dirty="0">
                <a:solidFill>
                  <a:srgbClr val="FF0000"/>
                </a:solidFill>
              </a:rPr>
              <a:t>Using threats and/or punishment to influence </a:t>
            </a:r>
            <a:r>
              <a:rPr lang="en-US" sz="1800" dirty="0" smtClean="0">
                <a:solidFill>
                  <a:srgbClr val="FF0000"/>
                </a:solidFill>
              </a:rPr>
              <a:t>compliance.</a:t>
            </a:r>
            <a:endParaRPr lang="en-US" sz="1800" dirty="0">
              <a:solidFill>
                <a:srgbClr val="FF0000"/>
              </a:solidFill>
            </a:endParaRPr>
          </a:p>
          <a:p>
            <a:pPr marL="514350" indent="-514350">
              <a:buFont typeface="+mj-lt"/>
              <a:buAutoNum type="arabicPeriod"/>
            </a:pPr>
            <a:r>
              <a:rPr lang="en-US" sz="2200" u="sng" dirty="0"/>
              <a:t>Connection</a:t>
            </a:r>
          </a:p>
          <a:p>
            <a:pPr lvl="1"/>
            <a:r>
              <a:rPr lang="en-US" sz="1800" dirty="0">
                <a:solidFill>
                  <a:srgbClr val="FF0000"/>
                </a:solidFill>
              </a:rPr>
              <a:t>Based on the user’s relationship with influential </a:t>
            </a:r>
            <a:r>
              <a:rPr lang="en-US" sz="1800" dirty="0" smtClean="0">
                <a:solidFill>
                  <a:srgbClr val="FF0000"/>
                </a:solidFill>
              </a:rPr>
              <a:t>people.</a:t>
            </a:r>
            <a:endParaRPr lang="en-US" sz="1800" dirty="0">
              <a:solidFill>
                <a:srgbClr val="FF0000"/>
              </a:solidFill>
            </a:endParaRPr>
          </a:p>
          <a:p>
            <a:pPr marL="514350" indent="-514350">
              <a:buFont typeface="+mj-lt"/>
              <a:buAutoNum type="arabicPeriod"/>
            </a:pPr>
            <a:r>
              <a:rPr lang="en-US" sz="2200" u="sng" dirty="0"/>
              <a:t>Reward</a:t>
            </a:r>
          </a:p>
          <a:p>
            <a:pPr lvl="1"/>
            <a:r>
              <a:rPr lang="en-US" sz="1800" dirty="0">
                <a:solidFill>
                  <a:srgbClr val="FF0000"/>
                </a:solidFill>
              </a:rPr>
              <a:t>Based on the user’s ability to influence others with something of value to them – what’s in it for them?</a:t>
            </a:r>
          </a:p>
          <a:p>
            <a:pPr marL="514350" indent="-514350">
              <a:buFont typeface="+mj-lt"/>
              <a:buAutoNum type="arabicPeriod"/>
            </a:pPr>
            <a:r>
              <a:rPr lang="en-US" sz="2200" u="sng" dirty="0"/>
              <a:t>Legitimate</a:t>
            </a:r>
          </a:p>
          <a:p>
            <a:pPr lvl="1"/>
            <a:r>
              <a:rPr lang="en-US" sz="1800" dirty="0">
                <a:solidFill>
                  <a:srgbClr val="FF0000"/>
                </a:solidFill>
              </a:rPr>
              <a:t>Based on the user’s position power, which is given by the </a:t>
            </a:r>
            <a:r>
              <a:rPr lang="en-US" sz="1800" dirty="0" smtClean="0">
                <a:solidFill>
                  <a:srgbClr val="FF0000"/>
                </a:solidFill>
              </a:rPr>
              <a:t>organization.</a:t>
            </a:r>
            <a:endParaRPr lang="en-US" sz="1800" dirty="0">
              <a:solidFill>
                <a:srgbClr val="FF0000"/>
              </a:solidFill>
            </a:endParaRPr>
          </a:p>
          <a:p>
            <a:pPr marL="514350" indent="-514350">
              <a:buFont typeface="+mj-lt"/>
              <a:buAutoNum type="arabicPeriod"/>
            </a:pPr>
            <a:r>
              <a:rPr lang="en-US" sz="2200" u="sng" dirty="0"/>
              <a:t>Referent</a:t>
            </a:r>
          </a:p>
          <a:p>
            <a:pPr lvl="1"/>
            <a:r>
              <a:rPr lang="en-US" sz="1800" dirty="0">
                <a:solidFill>
                  <a:srgbClr val="FF0000"/>
                </a:solidFill>
              </a:rPr>
              <a:t>Based on the user’s personal </a:t>
            </a:r>
            <a:r>
              <a:rPr lang="en-US" sz="1800" dirty="0" smtClean="0">
                <a:solidFill>
                  <a:srgbClr val="FF0000"/>
                </a:solidFill>
              </a:rPr>
              <a:t>power.</a:t>
            </a:r>
            <a:endParaRPr lang="en-US" sz="1800" dirty="0">
              <a:solidFill>
                <a:srgbClr val="FF0000"/>
              </a:solidFill>
            </a:endParaRPr>
          </a:p>
          <a:p>
            <a:pPr marL="514350" indent="-514350">
              <a:buFont typeface="+mj-lt"/>
              <a:buAutoNum type="arabicPeriod"/>
            </a:pPr>
            <a:r>
              <a:rPr lang="en-US" sz="2200" u="sng" dirty="0"/>
              <a:t>Information</a:t>
            </a:r>
          </a:p>
          <a:p>
            <a:pPr lvl="1"/>
            <a:r>
              <a:rPr lang="en-US" sz="1800" dirty="0">
                <a:solidFill>
                  <a:srgbClr val="FF0000"/>
                </a:solidFill>
              </a:rPr>
              <a:t>Based on the user’s information being desired by </a:t>
            </a:r>
            <a:r>
              <a:rPr lang="en-US" sz="1800" dirty="0" smtClean="0">
                <a:solidFill>
                  <a:srgbClr val="FF0000"/>
                </a:solidFill>
              </a:rPr>
              <a:t>others.</a:t>
            </a:r>
            <a:endParaRPr lang="en-US" sz="1800" dirty="0">
              <a:solidFill>
                <a:srgbClr val="FF0000"/>
              </a:solidFill>
            </a:endParaRPr>
          </a:p>
          <a:p>
            <a:pPr marL="514350" indent="-514350">
              <a:buFont typeface="+mj-lt"/>
              <a:buAutoNum type="arabicPeriod"/>
            </a:pPr>
            <a:r>
              <a:rPr lang="en-US" sz="2200" u="sng" dirty="0"/>
              <a:t>Expert</a:t>
            </a:r>
          </a:p>
          <a:p>
            <a:pPr lvl="1"/>
            <a:r>
              <a:rPr lang="en-US" sz="1800" dirty="0">
                <a:solidFill>
                  <a:srgbClr val="FF0000"/>
                </a:solidFill>
              </a:rPr>
              <a:t>Based on the user’s skill and </a:t>
            </a:r>
            <a:r>
              <a:rPr lang="en-US" sz="1800" dirty="0" smtClean="0">
                <a:solidFill>
                  <a:srgbClr val="FF0000"/>
                </a:solidFill>
              </a:rPr>
              <a:t>knowledge.</a:t>
            </a:r>
            <a:endParaRPr lang="en-US" sz="1800" dirty="0">
              <a:solidFill>
                <a:srgbClr val="FF0000"/>
              </a:solidFill>
            </a:endParaRPr>
          </a:p>
          <a:p>
            <a:pPr marL="0" indent="0">
              <a:buNone/>
            </a:pPr>
            <a:endParaRPr lang="en-US" dirty="0"/>
          </a:p>
        </p:txBody>
      </p:sp>
      <p:pic>
        <p:nvPicPr>
          <p:cNvPr id="5" name="Picture 2" descr="C:\Users\Michaelm\AppData\Local\Microsoft\Windows\Temporary Internet Files\Content.IE5\5GN3PWKG\VET_7_circle[1].png"/>
          <p:cNvPicPr>
            <a:picLocks noChangeAspect="1" noChangeArrowheads="1"/>
          </p:cNvPicPr>
          <p:nvPr/>
        </p:nvPicPr>
        <p:blipFill>
          <a:blip r:embed="rId2" cstate="print"/>
          <a:srcRect/>
          <a:stretch>
            <a:fillRect/>
          </a:stretch>
        </p:blipFill>
        <p:spPr bwMode="auto">
          <a:xfrm>
            <a:off x="7357872" y="4975058"/>
            <a:ext cx="1447800" cy="12192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727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Influencing Tactics</a:t>
            </a:r>
            <a:endParaRPr lang="en-US" dirty="0"/>
          </a:p>
        </p:txBody>
      </p:sp>
      <p:sp>
        <p:nvSpPr>
          <p:cNvPr id="3" name="Content Placeholder 2"/>
          <p:cNvSpPr>
            <a:spLocks noGrp="1"/>
          </p:cNvSpPr>
          <p:nvPr>
            <p:ph idx="1"/>
          </p:nvPr>
        </p:nvSpPr>
        <p:spPr/>
        <p:txBody>
          <a:bodyPr>
            <a:normAutofit/>
          </a:bodyPr>
          <a:lstStyle/>
          <a:p>
            <a:r>
              <a:rPr lang="en-US" sz="2400" u="sng" dirty="0" smtClean="0"/>
              <a:t>Your power is your ability to influence others to do something they would not otherwise do to help you meet your objectives.</a:t>
            </a:r>
          </a:p>
          <a:p>
            <a:endParaRPr lang="en-US" sz="800" dirty="0" smtClean="0"/>
          </a:p>
          <a:p>
            <a:pPr lvl="1"/>
            <a:r>
              <a:rPr lang="en-US" sz="2000" dirty="0" smtClean="0">
                <a:solidFill>
                  <a:srgbClr val="FF0000"/>
                </a:solidFill>
              </a:rPr>
              <a:t>Along w/ power sources </a:t>
            </a:r>
            <a:r>
              <a:rPr lang="en-US" sz="2000" dirty="0">
                <a:solidFill>
                  <a:srgbClr val="FF0000"/>
                </a:solidFill>
              </a:rPr>
              <a:t>&amp;</a:t>
            </a:r>
            <a:r>
              <a:rPr lang="en-US" sz="2000" dirty="0" smtClean="0">
                <a:solidFill>
                  <a:srgbClr val="FF0000"/>
                </a:solidFill>
              </a:rPr>
              <a:t> bases, you need to have persuasion skills.</a:t>
            </a:r>
            <a:endParaRPr lang="en-US" sz="2000" dirty="0">
              <a:solidFill>
                <a:srgbClr val="FF0000"/>
              </a:solidFill>
            </a:endParaRPr>
          </a:p>
        </p:txBody>
      </p:sp>
      <p:pic>
        <p:nvPicPr>
          <p:cNvPr id="6146" name="Picture 2" descr="C:\Users\Michaelm\AppData\Local\Microsoft\Windows\Temporary Internet Files\Content.IE5\3X0ZDPIB\persuasion[1].jpg"/>
          <p:cNvPicPr>
            <a:picLocks noChangeAspect="1" noChangeArrowheads="1"/>
          </p:cNvPicPr>
          <p:nvPr/>
        </p:nvPicPr>
        <p:blipFill>
          <a:blip r:embed="rId2" cstate="print"/>
          <a:srcRect/>
          <a:stretch>
            <a:fillRect/>
          </a:stretch>
        </p:blipFill>
        <p:spPr bwMode="auto">
          <a:xfrm>
            <a:off x="5029200" y="3906242"/>
            <a:ext cx="2671204" cy="2017316"/>
          </a:xfrm>
          <a:prstGeom prst="rect">
            <a:avLst/>
          </a:prstGeom>
          <a:noFill/>
        </p:spPr>
      </p:pic>
      <p:pic>
        <p:nvPicPr>
          <p:cNvPr id="8197" name="Picture 5" descr="C:\Users\Michaelm\AppData\Local\Microsoft\Windows\Temporary Internet Files\Content.IE5\WX0DVOOP\building_teams_2[1].png"/>
          <p:cNvPicPr>
            <a:picLocks noChangeAspect="1" noChangeArrowheads="1"/>
          </p:cNvPicPr>
          <p:nvPr/>
        </p:nvPicPr>
        <p:blipFill>
          <a:blip r:embed="rId3" cstate="print"/>
          <a:srcRect/>
          <a:stretch>
            <a:fillRect/>
          </a:stretch>
        </p:blipFill>
        <p:spPr bwMode="auto">
          <a:xfrm>
            <a:off x="1066800" y="3886200"/>
            <a:ext cx="3689131" cy="20574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11</a:t>
            </a:fld>
            <a:endParaRPr lang="en-US"/>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0004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People</a:t>
            </a:r>
            <a:endParaRPr lang="en-US" dirty="0"/>
          </a:p>
        </p:txBody>
      </p:sp>
      <p:sp>
        <p:nvSpPr>
          <p:cNvPr id="3" name="Content Placeholder 2"/>
          <p:cNvSpPr>
            <a:spLocks noGrp="1"/>
          </p:cNvSpPr>
          <p:nvPr>
            <p:ph idx="1"/>
          </p:nvPr>
        </p:nvSpPr>
        <p:spPr>
          <a:xfrm>
            <a:off x="381000" y="1524000"/>
            <a:ext cx="8229600" cy="4800600"/>
          </a:xfrm>
        </p:spPr>
        <p:txBody>
          <a:bodyPr>
            <a:normAutofit/>
          </a:bodyPr>
          <a:lstStyle/>
          <a:p>
            <a:r>
              <a:rPr lang="en-US" sz="2400" u="sng" dirty="0" smtClean="0"/>
              <a:t>If you are going to influence someone, you have to understand the person’s values, attitudes, beliefs, and use incentives that will motivate the individual.</a:t>
            </a:r>
            <a:endParaRPr lang="en-US" sz="2400" u="sng" dirty="0"/>
          </a:p>
        </p:txBody>
      </p:sp>
      <p:pic>
        <p:nvPicPr>
          <p:cNvPr id="9233" name="Picture 17" descr="C:\Users\Michaelm\AppData\Local\Microsoft\Windows\Temporary Internet Files\Content.IE5\52LYKE23\nlyl-reading-man-with-glasses[1].png"/>
          <p:cNvPicPr>
            <a:picLocks noChangeAspect="1" noChangeArrowheads="1"/>
          </p:cNvPicPr>
          <p:nvPr/>
        </p:nvPicPr>
        <p:blipFill>
          <a:blip r:embed="rId2" cstate="print"/>
          <a:srcRect/>
          <a:stretch>
            <a:fillRect/>
          </a:stretch>
        </p:blipFill>
        <p:spPr bwMode="auto">
          <a:xfrm>
            <a:off x="1447800" y="4495800"/>
            <a:ext cx="1736911" cy="1680882"/>
          </a:xfrm>
          <a:prstGeom prst="rect">
            <a:avLst/>
          </a:prstGeom>
          <a:noFill/>
        </p:spPr>
      </p:pic>
      <p:pic>
        <p:nvPicPr>
          <p:cNvPr id="9244" name="Picture 28" descr="C:\Users\Michaelm\AppData\Local\Microsoft\Windows\Temporary Internet Files\Content.IE5\WH26L03T\core-values-wordcloud1[1].jpg"/>
          <p:cNvPicPr>
            <a:picLocks noChangeAspect="1" noChangeArrowheads="1"/>
          </p:cNvPicPr>
          <p:nvPr/>
        </p:nvPicPr>
        <p:blipFill>
          <a:blip r:embed="rId3" cstate="print"/>
          <a:srcRect/>
          <a:stretch>
            <a:fillRect/>
          </a:stretch>
        </p:blipFill>
        <p:spPr bwMode="auto">
          <a:xfrm>
            <a:off x="3452036" y="3124200"/>
            <a:ext cx="5158563" cy="31242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12</a:t>
            </a:fld>
            <a:endParaRPr lang="en-US"/>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5702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People</a:t>
            </a:r>
            <a:endParaRPr lang="en-US" dirty="0"/>
          </a:p>
        </p:txBody>
      </p:sp>
      <p:sp>
        <p:nvSpPr>
          <p:cNvPr id="3" name="Content Placeholder 2"/>
          <p:cNvSpPr>
            <a:spLocks noGrp="1"/>
          </p:cNvSpPr>
          <p:nvPr>
            <p:ph idx="1"/>
          </p:nvPr>
        </p:nvSpPr>
        <p:spPr/>
        <p:txBody>
          <a:bodyPr>
            <a:normAutofit/>
          </a:bodyPr>
          <a:lstStyle/>
          <a:p>
            <a:r>
              <a:rPr lang="en-US" sz="2400" u="sng" dirty="0" smtClean="0"/>
              <a:t>Reading people is a key interpersonal skill</a:t>
            </a:r>
            <a:r>
              <a:rPr lang="en-US" sz="2400" dirty="0"/>
              <a:t>.</a:t>
            </a:r>
            <a:endParaRPr lang="en-US" sz="2400" dirty="0" smtClean="0"/>
          </a:p>
          <a:p>
            <a:endParaRPr lang="en-US" sz="800" dirty="0" smtClean="0"/>
          </a:p>
          <a:p>
            <a:pPr marL="868680" lvl="1" indent="-457200">
              <a:buFont typeface="+mj-lt"/>
              <a:buAutoNum type="arabicPeriod"/>
            </a:pPr>
            <a:r>
              <a:rPr lang="en-US" sz="2000" dirty="0" smtClean="0">
                <a:solidFill>
                  <a:srgbClr val="FF0000"/>
                </a:solidFill>
              </a:rPr>
              <a:t>Put yourself in the place of the person you want to persuade – anticipate how the person sees world</a:t>
            </a:r>
          </a:p>
          <a:p>
            <a:pPr marL="868680" lvl="1" indent="-457200">
              <a:buFont typeface="+mj-lt"/>
              <a:buAutoNum type="arabicPeriod"/>
            </a:pPr>
            <a:r>
              <a:rPr lang="en-US" sz="2000" dirty="0" smtClean="0">
                <a:solidFill>
                  <a:srgbClr val="FF0000"/>
                </a:solidFill>
              </a:rPr>
              <a:t>Get the other person’s expectations right</a:t>
            </a:r>
          </a:p>
          <a:p>
            <a:pPr marL="868680" lvl="1" indent="-457200">
              <a:buFont typeface="+mj-lt"/>
              <a:buAutoNum type="arabicPeriod"/>
            </a:pPr>
            <a:r>
              <a:rPr lang="en-US" sz="2000" dirty="0" smtClean="0">
                <a:solidFill>
                  <a:srgbClr val="FF0000"/>
                </a:solidFill>
              </a:rPr>
              <a:t>Incorporate information about other person’s expectations into your persuasive presentation – use tactic most suitable to person</a:t>
            </a:r>
          </a:p>
          <a:p>
            <a:pPr marL="868680" lvl="1" indent="-457200">
              <a:buFont typeface="+mj-lt"/>
              <a:buAutoNum type="arabicPeriod"/>
            </a:pPr>
            <a:r>
              <a:rPr lang="en-US" sz="2000" dirty="0" smtClean="0">
                <a:solidFill>
                  <a:srgbClr val="FF0000"/>
                </a:solidFill>
              </a:rPr>
              <a:t>Keep focus on other person’s expectations when trying to persuade – create a win-win situation</a:t>
            </a:r>
          </a:p>
          <a:p>
            <a:endParaRPr lang="en-US" dirty="0" smtClean="0"/>
          </a:p>
          <a:p>
            <a:pPr lvl="1"/>
            <a:endParaRPr lang="en-US" dirty="0"/>
          </a:p>
        </p:txBody>
      </p:sp>
      <p:pic>
        <p:nvPicPr>
          <p:cNvPr id="10242" name="Picture 2" descr="C:\Users\Michaelm\AppData\Local\Microsoft\Windows\Temporary Internet Files\Content.IE5\3E7R16IG\4305366199_24617050de_z[1].jpg"/>
          <p:cNvPicPr>
            <a:picLocks noChangeAspect="1" noChangeArrowheads="1"/>
          </p:cNvPicPr>
          <p:nvPr/>
        </p:nvPicPr>
        <p:blipFill>
          <a:blip r:embed="rId2" cstate="print"/>
          <a:srcRect/>
          <a:stretch>
            <a:fillRect/>
          </a:stretch>
        </p:blipFill>
        <p:spPr bwMode="auto">
          <a:xfrm>
            <a:off x="5376672" y="4724400"/>
            <a:ext cx="3429000" cy="1527048"/>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13</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1783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Influencing Tactics</a:t>
            </a:r>
            <a:endParaRPr lang="en-US" dirty="0"/>
          </a:p>
        </p:txBody>
      </p:sp>
      <p:sp>
        <p:nvSpPr>
          <p:cNvPr id="3" name="Content Placeholder 2"/>
          <p:cNvSpPr>
            <a:spLocks noGrp="1"/>
          </p:cNvSpPr>
          <p:nvPr>
            <p:ph idx="1"/>
          </p:nvPr>
        </p:nvSpPr>
        <p:spPr/>
        <p:txBody>
          <a:bodyPr>
            <a:normAutofit/>
          </a:bodyPr>
          <a:lstStyle/>
          <a:p>
            <a:r>
              <a:rPr lang="en-US" sz="2400" u="sng" dirty="0" smtClean="0"/>
              <a:t>The following five influencing tactics can be used together to help you influence others.</a:t>
            </a:r>
          </a:p>
          <a:p>
            <a:endParaRPr lang="en-US" sz="800" dirty="0" smtClean="0"/>
          </a:p>
          <a:p>
            <a:pPr marL="868680" lvl="1" indent="-457200">
              <a:buFont typeface="+mj-lt"/>
              <a:buAutoNum type="arabicPeriod"/>
            </a:pPr>
            <a:r>
              <a:rPr lang="en-US" sz="2200" dirty="0" smtClean="0">
                <a:solidFill>
                  <a:srgbClr val="FF0000"/>
                </a:solidFill>
              </a:rPr>
              <a:t>Ingratiation (Praise)</a:t>
            </a:r>
          </a:p>
          <a:p>
            <a:pPr marL="868680" lvl="1" indent="-457200">
              <a:buFont typeface="+mj-lt"/>
              <a:buAutoNum type="arabicPeriod"/>
            </a:pPr>
            <a:r>
              <a:rPr lang="en-US" sz="2200" dirty="0" smtClean="0">
                <a:solidFill>
                  <a:srgbClr val="FF0000"/>
                </a:solidFill>
              </a:rPr>
              <a:t>Rational Persuasion</a:t>
            </a:r>
          </a:p>
          <a:p>
            <a:pPr marL="868680" lvl="1" indent="-457200">
              <a:buFont typeface="+mj-lt"/>
              <a:buAutoNum type="arabicPeriod"/>
            </a:pPr>
            <a:r>
              <a:rPr lang="en-US" sz="2200" dirty="0" smtClean="0">
                <a:solidFill>
                  <a:srgbClr val="FF0000"/>
                </a:solidFill>
              </a:rPr>
              <a:t>Inspirational Appeal</a:t>
            </a:r>
          </a:p>
          <a:p>
            <a:pPr marL="868680" lvl="1" indent="-457200">
              <a:buFont typeface="+mj-lt"/>
              <a:buAutoNum type="arabicPeriod"/>
            </a:pPr>
            <a:r>
              <a:rPr lang="en-US" sz="2200" dirty="0" smtClean="0">
                <a:solidFill>
                  <a:srgbClr val="FF0000"/>
                </a:solidFill>
              </a:rPr>
              <a:t>Personal Appeal</a:t>
            </a:r>
          </a:p>
          <a:p>
            <a:pPr marL="868680" lvl="1" indent="-457200">
              <a:buFont typeface="+mj-lt"/>
              <a:buAutoNum type="arabicPeriod"/>
            </a:pPr>
            <a:r>
              <a:rPr lang="en-US" sz="2200" dirty="0" smtClean="0">
                <a:solidFill>
                  <a:srgbClr val="FF0000"/>
                </a:solidFill>
              </a:rPr>
              <a:t>Legitimization</a:t>
            </a:r>
            <a:endParaRPr lang="en-US" sz="2200" dirty="0">
              <a:solidFill>
                <a:srgbClr val="FF0000"/>
              </a:solidFill>
            </a:endParaRPr>
          </a:p>
        </p:txBody>
      </p:sp>
      <p:pic>
        <p:nvPicPr>
          <p:cNvPr id="10242" name="Picture 2" descr="C:\Users\Michaelm\AppData\Local\Microsoft\Windows\Temporary Internet Files\Content.IE5\KDB8FMSX\persuasion[1].jpg"/>
          <p:cNvPicPr>
            <a:picLocks noChangeAspect="1" noChangeArrowheads="1"/>
          </p:cNvPicPr>
          <p:nvPr/>
        </p:nvPicPr>
        <p:blipFill>
          <a:blip r:embed="rId2" cstate="print"/>
          <a:srcRect/>
          <a:stretch>
            <a:fillRect/>
          </a:stretch>
        </p:blipFill>
        <p:spPr bwMode="auto">
          <a:xfrm>
            <a:off x="4953000" y="3048000"/>
            <a:ext cx="3771900" cy="31750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14</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052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Ingratiation (Praise)</a:t>
            </a:r>
            <a:endParaRPr lang="en-US" dirty="0"/>
          </a:p>
        </p:txBody>
      </p:sp>
      <p:sp>
        <p:nvSpPr>
          <p:cNvPr id="3" name="Content Placeholder 2"/>
          <p:cNvSpPr>
            <a:spLocks noGrp="1"/>
          </p:cNvSpPr>
          <p:nvPr>
            <p:ph idx="1"/>
          </p:nvPr>
        </p:nvSpPr>
        <p:spPr/>
        <p:txBody>
          <a:bodyPr>
            <a:noAutofit/>
          </a:bodyPr>
          <a:lstStyle/>
          <a:p>
            <a:r>
              <a:rPr lang="en-US" sz="2400" u="sng" dirty="0" smtClean="0"/>
              <a:t>Be friendly and give praise to get the person in a good mood before making </a:t>
            </a:r>
            <a:r>
              <a:rPr lang="en-US" sz="2400" u="sng" dirty="0"/>
              <a:t>a</a:t>
            </a:r>
            <a:r>
              <a:rPr lang="en-US" sz="2400" u="sng" dirty="0" smtClean="0"/>
              <a:t> request.</a:t>
            </a:r>
          </a:p>
          <a:p>
            <a:endParaRPr lang="en-US" sz="800" u="sng" dirty="0" smtClean="0"/>
          </a:p>
          <a:p>
            <a:pPr lvl="1"/>
            <a:r>
              <a:rPr lang="en-US" dirty="0" smtClean="0"/>
              <a:t>When using ingratiation (praise) follow these guidelines:</a:t>
            </a:r>
          </a:p>
          <a:p>
            <a:endParaRPr lang="en-US" sz="800" dirty="0" smtClean="0"/>
          </a:p>
          <a:p>
            <a:pPr marL="1051560" lvl="2" indent="-457200">
              <a:buFont typeface="+mj-lt"/>
              <a:buAutoNum type="arabicPeriod"/>
            </a:pPr>
            <a:r>
              <a:rPr lang="en-US" dirty="0" smtClean="0">
                <a:solidFill>
                  <a:srgbClr val="FF0000"/>
                </a:solidFill>
              </a:rPr>
              <a:t>Be sensitive to the individual’s moods.</a:t>
            </a:r>
          </a:p>
          <a:p>
            <a:pPr marL="1051560" lvl="2" indent="-457200">
              <a:buFont typeface="+mj-lt"/>
              <a:buAutoNum type="arabicPeriod"/>
            </a:pPr>
            <a:r>
              <a:rPr lang="en-US" dirty="0" smtClean="0">
                <a:solidFill>
                  <a:srgbClr val="FF0000"/>
                </a:solidFill>
              </a:rPr>
              <a:t>Compliment the person’s past related achievements.</a:t>
            </a:r>
          </a:p>
          <a:p>
            <a:pPr marL="1051560" lvl="2" indent="-457200">
              <a:buFont typeface="+mj-lt"/>
              <a:buAutoNum type="arabicPeriod"/>
            </a:pPr>
            <a:r>
              <a:rPr lang="en-US" dirty="0" smtClean="0">
                <a:solidFill>
                  <a:srgbClr val="FF0000"/>
                </a:solidFill>
              </a:rPr>
              <a:t>State why the person was selected for the task.</a:t>
            </a:r>
          </a:p>
          <a:p>
            <a:pPr lvl="3"/>
            <a:r>
              <a:rPr lang="en-US" sz="1800" dirty="0" smtClean="0">
                <a:solidFill>
                  <a:srgbClr val="0070C0"/>
                </a:solidFill>
              </a:rPr>
              <a:t>When people believe the task is important and they are well-qualified, they will find it tough to refuse doing you a favor.</a:t>
            </a:r>
          </a:p>
          <a:p>
            <a:pPr marL="1051560" lvl="2" indent="-457200">
              <a:buFont typeface="+mj-lt"/>
              <a:buAutoNum type="arabicPeriod"/>
            </a:pPr>
            <a:r>
              <a:rPr lang="en-US" dirty="0" smtClean="0">
                <a:solidFill>
                  <a:srgbClr val="FF0000"/>
                </a:solidFill>
              </a:rPr>
              <a:t>Acknowledge inconvenience posed by your request.</a:t>
            </a:r>
            <a:endParaRPr lang="en-US" dirty="0">
              <a:solidFill>
                <a:srgbClr val="FF0000"/>
              </a:solidFill>
            </a:endParaRPr>
          </a:p>
        </p:txBody>
      </p:sp>
      <p:pic>
        <p:nvPicPr>
          <p:cNvPr id="11268" name="Picture 4" descr="C:\Users\Michaelm\AppData\Local\Microsoft\Windows\Temporary Internet Files\Content.IE5\96G5M6R0\choir-309051_640[1].png"/>
          <p:cNvPicPr>
            <a:picLocks noChangeAspect="1" noChangeArrowheads="1"/>
          </p:cNvPicPr>
          <p:nvPr/>
        </p:nvPicPr>
        <p:blipFill>
          <a:blip r:embed="rId2" cstate="print"/>
          <a:srcRect/>
          <a:stretch>
            <a:fillRect/>
          </a:stretch>
        </p:blipFill>
        <p:spPr bwMode="auto">
          <a:xfrm>
            <a:off x="6215156" y="5257800"/>
            <a:ext cx="2901950" cy="1558119"/>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15</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7745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Rational Persuasion</a:t>
            </a:r>
            <a:endParaRPr lang="en-US" dirty="0"/>
          </a:p>
        </p:txBody>
      </p:sp>
      <p:sp>
        <p:nvSpPr>
          <p:cNvPr id="3" name="Content Placeholder 2"/>
          <p:cNvSpPr>
            <a:spLocks noGrp="1"/>
          </p:cNvSpPr>
          <p:nvPr>
            <p:ph idx="1"/>
          </p:nvPr>
        </p:nvSpPr>
        <p:spPr/>
        <p:txBody>
          <a:bodyPr>
            <a:normAutofit fontScale="92500" lnSpcReduction="10000"/>
          </a:bodyPr>
          <a:lstStyle/>
          <a:p>
            <a:r>
              <a:rPr lang="en-US" sz="2600" u="sng" dirty="0" smtClean="0"/>
              <a:t>Rational Persuasion includes logical arguments with factual evidence to persuade the person that the behavior will result in meeting the objective.</a:t>
            </a:r>
          </a:p>
          <a:p>
            <a:endParaRPr lang="en-US" sz="900" dirty="0" smtClean="0"/>
          </a:p>
          <a:p>
            <a:pPr lvl="1"/>
            <a:r>
              <a:rPr lang="en-US" sz="2400" dirty="0" smtClean="0"/>
              <a:t>When you develop rational persuasion, follow these guidelines:</a:t>
            </a:r>
          </a:p>
          <a:p>
            <a:endParaRPr lang="en-US" sz="900" dirty="0" smtClean="0"/>
          </a:p>
          <a:p>
            <a:pPr marL="1051560" lvl="2" indent="-457200">
              <a:buFont typeface="+mj-lt"/>
              <a:buAutoNum type="arabicPeriod"/>
            </a:pPr>
            <a:r>
              <a:rPr lang="en-US" sz="2200" dirty="0" smtClean="0">
                <a:solidFill>
                  <a:srgbClr val="FF0000"/>
                </a:solidFill>
              </a:rPr>
              <a:t>Explain the reason your objective needs to be met.</a:t>
            </a:r>
          </a:p>
          <a:p>
            <a:pPr marL="1051560" lvl="2" indent="-457200">
              <a:buFont typeface="+mj-lt"/>
              <a:buAutoNum type="arabicPeriod"/>
            </a:pPr>
            <a:r>
              <a:rPr lang="en-US" sz="2200" dirty="0" smtClean="0">
                <a:solidFill>
                  <a:srgbClr val="FF0000"/>
                </a:solidFill>
              </a:rPr>
              <a:t>Explain how other person will benefit by meeting your objective. </a:t>
            </a:r>
          </a:p>
          <a:p>
            <a:pPr lvl="3"/>
            <a:r>
              <a:rPr lang="en-US" sz="2200" dirty="0">
                <a:solidFill>
                  <a:srgbClr val="0070C0"/>
                </a:solidFill>
              </a:rPr>
              <a:t>C</a:t>
            </a:r>
            <a:r>
              <a:rPr lang="en-US" sz="2200" dirty="0" smtClean="0">
                <a:solidFill>
                  <a:srgbClr val="0070C0"/>
                </a:solidFill>
              </a:rPr>
              <a:t>reate a win-win situation</a:t>
            </a:r>
          </a:p>
          <a:p>
            <a:pPr marL="1051560" lvl="2" indent="-457200">
              <a:buFont typeface="+mj-lt"/>
              <a:buAutoNum type="arabicPeriod"/>
            </a:pPr>
            <a:r>
              <a:rPr lang="en-US" sz="2200" dirty="0" smtClean="0">
                <a:solidFill>
                  <a:srgbClr val="FF0000"/>
                </a:solidFill>
              </a:rPr>
              <a:t>Provide evidence that your objective can be met. </a:t>
            </a:r>
          </a:p>
          <a:p>
            <a:pPr lvl="3"/>
            <a:r>
              <a:rPr lang="en-US" sz="2200" dirty="0">
                <a:solidFill>
                  <a:srgbClr val="0070C0"/>
                </a:solidFill>
              </a:rPr>
              <a:t>O</a:t>
            </a:r>
            <a:r>
              <a:rPr lang="en-US" sz="2200" dirty="0" smtClean="0">
                <a:solidFill>
                  <a:srgbClr val="0070C0"/>
                </a:solidFill>
              </a:rPr>
              <a:t>ffer a detailed step-by-step plan</a:t>
            </a:r>
          </a:p>
          <a:p>
            <a:pPr marL="1051560" lvl="2" indent="-457200">
              <a:buFont typeface="+mj-lt"/>
              <a:buAutoNum type="arabicPeriod"/>
            </a:pPr>
            <a:r>
              <a:rPr lang="en-US" sz="2200" dirty="0" smtClean="0">
                <a:solidFill>
                  <a:srgbClr val="FF0000"/>
                </a:solidFill>
              </a:rPr>
              <a:t>Explain how potential problems and concerns will be handled. </a:t>
            </a:r>
            <a:endParaRPr lang="en-US" sz="2200" dirty="0">
              <a:solidFill>
                <a:srgbClr val="FF0000"/>
              </a:solidFill>
            </a:endParaRPr>
          </a:p>
          <a:p>
            <a:pPr lvl="3"/>
            <a:r>
              <a:rPr lang="en-US" sz="2200" dirty="0">
                <a:solidFill>
                  <a:srgbClr val="0070C0"/>
                </a:solidFill>
              </a:rPr>
              <a:t>G</a:t>
            </a:r>
            <a:r>
              <a:rPr lang="en-US" sz="2200" dirty="0" smtClean="0">
                <a:solidFill>
                  <a:srgbClr val="0070C0"/>
                </a:solidFill>
              </a:rPr>
              <a:t>et the other person’s input on resolution</a:t>
            </a:r>
            <a:r>
              <a:rPr lang="en-US" sz="2200" dirty="0" smtClean="0">
                <a:solidFill>
                  <a:srgbClr val="FF0000"/>
                </a:solidFill>
              </a:rPr>
              <a:t> </a:t>
            </a:r>
          </a:p>
          <a:p>
            <a:pPr marL="1051560" lvl="2" indent="-457200">
              <a:buFont typeface="+mj-lt"/>
              <a:buAutoNum type="arabicPeriod"/>
            </a:pPr>
            <a:r>
              <a:rPr lang="en-US" sz="2200" dirty="0" smtClean="0">
                <a:solidFill>
                  <a:srgbClr val="FF0000"/>
                </a:solidFill>
              </a:rPr>
              <a:t>Explain why your proposal is better than competing ones.</a:t>
            </a:r>
            <a:endParaRPr lang="en-US" sz="2200" dirty="0">
              <a:solidFill>
                <a:srgbClr val="FF0000"/>
              </a:solidFill>
            </a:endParaRPr>
          </a:p>
        </p:txBody>
      </p:sp>
      <p:pic>
        <p:nvPicPr>
          <p:cNvPr id="12293" name="Picture 5" descr="C:\Users\Michaelm\AppData\Local\Microsoft\Windows\Temporary Internet Files\Content.IE5\96G5M6R0\persuade[1].jpg"/>
          <p:cNvPicPr>
            <a:picLocks noChangeAspect="1" noChangeArrowheads="1"/>
          </p:cNvPicPr>
          <p:nvPr/>
        </p:nvPicPr>
        <p:blipFill>
          <a:blip r:embed="rId2" cstate="print"/>
          <a:srcRect/>
          <a:stretch>
            <a:fillRect/>
          </a:stretch>
        </p:blipFill>
        <p:spPr bwMode="auto">
          <a:xfrm>
            <a:off x="7225925" y="228600"/>
            <a:ext cx="1610227" cy="1018434"/>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16</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3798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Inspirational Appeal</a:t>
            </a:r>
            <a:endParaRPr lang="en-US" dirty="0"/>
          </a:p>
        </p:txBody>
      </p:sp>
      <p:sp>
        <p:nvSpPr>
          <p:cNvPr id="3" name="Content Placeholder 2"/>
          <p:cNvSpPr>
            <a:spLocks noGrp="1"/>
          </p:cNvSpPr>
          <p:nvPr>
            <p:ph idx="1"/>
          </p:nvPr>
        </p:nvSpPr>
        <p:spPr/>
        <p:txBody>
          <a:bodyPr>
            <a:normAutofit fontScale="92500"/>
          </a:bodyPr>
          <a:lstStyle/>
          <a:p>
            <a:r>
              <a:rPr lang="en-US" sz="2600" u="sng" dirty="0" smtClean="0"/>
              <a:t>The inspirational appeal tactic attempts to arouse people’s enthusiasm through internalization to meet the objective</a:t>
            </a:r>
            <a:r>
              <a:rPr lang="en-US" sz="3100" u="sng" dirty="0" smtClean="0"/>
              <a:t>.</a:t>
            </a:r>
          </a:p>
          <a:p>
            <a:endParaRPr lang="en-US" sz="1000" u="sng" dirty="0" smtClean="0"/>
          </a:p>
          <a:p>
            <a:pPr lvl="1"/>
            <a:r>
              <a:rPr lang="en-US" dirty="0" smtClean="0"/>
              <a:t>You appeal to the other person’s values, ideals, and aspirations or increase their self-confidence by displaying feelings that appeal to the person’s emotions and enthusiasms</a:t>
            </a:r>
          </a:p>
          <a:p>
            <a:pPr lvl="1"/>
            <a:endParaRPr lang="en-US" sz="900" dirty="0" smtClean="0"/>
          </a:p>
          <a:p>
            <a:pPr lvl="1"/>
            <a:r>
              <a:rPr lang="en-US" dirty="0" smtClean="0"/>
              <a:t>When you develop an inspirational appeal follow these guidelines:</a:t>
            </a:r>
          </a:p>
          <a:p>
            <a:endParaRPr lang="en-US" sz="900" dirty="0" smtClean="0"/>
          </a:p>
          <a:p>
            <a:pPr marL="1051560" lvl="2" indent="-457200">
              <a:buFont typeface="+mj-lt"/>
              <a:buAutoNum type="arabicPeriod"/>
            </a:pPr>
            <a:r>
              <a:rPr lang="en-US" sz="2100" dirty="0" smtClean="0">
                <a:solidFill>
                  <a:srgbClr val="FF0000"/>
                </a:solidFill>
              </a:rPr>
              <a:t>You need to develop emotions and enthusiasm.</a:t>
            </a:r>
          </a:p>
          <a:p>
            <a:pPr marL="1051560" lvl="2" indent="-457200">
              <a:buFont typeface="+mj-lt"/>
              <a:buAutoNum type="arabicPeriod"/>
            </a:pPr>
            <a:r>
              <a:rPr lang="en-US" sz="2100" dirty="0" smtClean="0">
                <a:solidFill>
                  <a:srgbClr val="FF0000"/>
                </a:solidFill>
              </a:rPr>
              <a:t>Link the appeal to the person’s self-concept.</a:t>
            </a:r>
          </a:p>
          <a:p>
            <a:pPr marL="1051560" lvl="2" indent="-457200">
              <a:buFont typeface="+mj-lt"/>
              <a:buAutoNum type="arabicPeriod"/>
            </a:pPr>
            <a:r>
              <a:rPr lang="en-US" sz="2100" dirty="0" smtClean="0">
                <a:solidFill>
                  <a:srgbClr val="FF0000"/>
                </a:solidFill>
              </a:rPr>
              <a:t>Link the request to a clear, appealing vision.</a:t>
            </a:r>
          </a:p>
          <a:p>
            <a:pPr marL="1051560" lvl="2" indent="-457200">
              <a:buFont typeface="+mj-lt"/>
              <a:buAutoNum type="arabicPeriod"/>
            </a:pPr>
            <a:r>
              <a:rPr lang="en-US" sz="2100" dirty="0" smtClean="0">
                <a:solidFill>
                  <a:srgbClr val="FF0000"/>
                </a:solidFill>
              </a:rPr>
              <a:t>Be positive and optimistic.</a:t>
            </a:r>
          </a:p>
          <a:p>
            <a:pPr marL="1051560" lvl="2" indent="-457200">
              <a:buFont typeface="+mj-lt"/>
              <a:buAutoNum type="arabicPeriod"/>
            </a:pPr>
            <a:r>
              <a:rPr lang="en-US" sz="2100" dirty="0" smtClean="0">
                <a:solidFill>
                  <a:srgbClr val="FF0000"/>
                </a:solidFill>
              </a:rPr>
              <a:t>Use nonverbal communication to bring emotions to verbal message.</a:t>
            </a:r>
            <a:endParaRPr lang="en-US" sz="2100" dirty="0">
              <a:solidFill>
                <a:srgbClr val="FF0000"/>
              </a:solidFill>
            </a:endParaRPr>
          </a:p>
        </p:txBody>
      </p:sp>
      <p:pic>
        <p:nvPicPr>
          <p:cNvPr id="13314" name="Picture 2" descr="C:\Users\Michaelm\AppData\Local\Microsoft\Windows\Temporary Internet Files\Content.IE5\7X2GC7W4\inspire_logo1[1].gif"/>
          <p:cNvPicPr>
            <a:picLocks noChangeAspect="1" noChangeArrowheads="1"/>
          </p:cNvPicPr>
          <p:nvPr/>
        </p:nvPicPr>
        <p:blipFill>
          <a:blip r:embed="rId2" cstate="print"/>
          <a:srcRect/>
          <a:stretch>
            <a:fillRect/>
          </a:stretch>
        </p:blipFill>
        <p:spPr bwMode="auto">
          <a:xfrm>
            <a:off x="6781800" y="403767"/>
            <a:ext cx="2178336" cy="749988"/>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17</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5923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Personal Appeal</a:t>
            </a:r>
            <a:endParaRPr lang="en-US" dirty="0"/>
          </a:p>
        </p:txBody>
      </p:sp>
      <p:sp>
        <p:nvSpPr>
          <p:cNvPr id="3" name="Content Placeholder 2"/>
          <p:cNvSpPr>
            <a:spLocks noGrp="1"/>
          </p:cNvSpPr>
          <p:nvPr>
            <p:ph idx="1"/>
          </p:nvPr>
        </p:nvSpPr>
        <p:spPr/>
        <p:txBody>
          <a:bodyPr>
            <a:normAutofit/>
          </a:bodyPr>
          <a:lstStyle/>
          <a:p>
            <a:r>
              <a:rPr lang="en-US" sz="2400" u="sng" dirty="0" smtClean="0"/>
              <a:t>When using Personal Appeals request the person to meet your objective based on loyalty and friendship.</a:t>
            </a:r>
          </a:p>
          <a:p>
            <a:endParaRPr lang="en-US" sz="900" dirty="0" smtClean="0"/>
          </a:p>
          <a:p>
            <a:pPr lvl="1"/>
            <a:r>
              <a:rPr lang="en-US" sz="2000" dirty="0" smtClean="0">
                <a:solidFill>
                  <a:srgbClr val="FF0000"/>
                </a:solidFill>
              </a:rPr>
              <a:t>Present your request as a favor to you.</a:t>
            </a:r>
          </a:p>
          <a:p>
            <a:pPr lvl="2"/>
            <a:r>
              <a:rPr lang="en-US" sz="1800" dirty="0" smtClean="0">
                <a:solidFill>
                  <a:srgbClr val="0070C0"/>
                </a:solidFill>
              </a:rPr>
              <a:t>“Please do it for me,” not “This is an order”</a:t>
            </a:r>
          </a:p>
          <a:p>
            <a:endParaRPr lang="en-US" sz="900" dirty="0" smtClean="0"/>
          </a:p>
          <a:p>
            <a:pPr lvl="1"/>
            <a:r>
              <a:rPr lang="en-US" sz="2000" dirty="0" smtClean="0"/>
              <a:t>When using personal appeals, follow these guidelines:</a:t>
            </a:r>
          </a:p>
          <a:p>
            <a:endParaRPr lang="en-US" sz="1000" dirty="0" smtClean="0"/>
          </a:p>
          <a:p>
            <a:pPr marL="731520" lvl="1" indent="-457200">
              <a:buFont typeface="+mj-lt"/>
              <a:buAutoNum type="arabicPeriod"/>
            </a:pPr>
            <a:r>
              <a:rPr lang="en-US" sz="2000" dirty="0" smtClean="0">
                <a:solidFill>
                  <a:srgbClr val="FF0000"/>
                </a:solidFill>
              </a:rPr>
              <a:t>Begin by stating that you need a favor and why it is important.</a:t>
            </a:r>
          </a:p>
          <a:p>
            <a:pPr lvl="2"/>
            <a:r>
              <a:rPr lang="en-US" sz="1800" dirty="0">
                <a:solidFill>
                  <a:srgbClr val="0070C0"/>
                </a:solidFill>
              </a:rPr>
              <a:t>T</a:t>
            </a:r>
            <a:r>
              <a:rPr lang="en-US" sz="1800" dirty="0" smtClean="0">
                <a:solidFill>
                  <a:srgbClr val="0070C0"/>
                </a:solidFill>
              </a:rPr>
              <a:t>hen ask for the favor – it is tough to say no</a:t>
            </a:r>
          </a:p>
          <a:p>
            <a:pPr marL="731520" lvl="1" indent="-457200">
              <a:buFont typeface="+mj-lt"/>
              <a:buAutoNum type="arabicPeriod"/>
            </a:pPr>
            <a:r>
              <a:rPr lang="en-US" sz="2000" dirty="0">
                <a:solidFill>
                  <a:srgbClr val="FF0000"/>
                </a:solidFill>
              </a:rPr>
              <a:t>Tell the person that you are counting on </a:t>
            </a:r>
            <a:r>
              <a:rPr lang="en-US" sz="2000" dirty="0" smtClean="0">
                <a:solidFill>
                  <a:srgbClr val="FF0000"/>
                </a:solidFill>
              </a:rPr>
              <a:t>them.</a:t>
            </a:r>
            <a:endParaRPr lang="en-US" sz="2000" dirty="0">
              <a:solidFill>
                <a:srgbClr val="FF0000"/>
              </a:solidFill>
            </a:endParaRPr>
          </a:p>
          <a:p>
            <a:pPr lvl="2"/>
            <a:r>
              <a:rPr lang="en-US" sz="1800" dirty="0">
                <a:solidFill>
                  <a:srgbClr val="0070C0"/>
                </a:solidFill>
              </a:rPr>
              <a:t>Failure to help could hurt your relationship</a:t>
            </a:r>
          </a:p>
          <a:p>
            <a:pPr marL="731520" lvl="1" indent="-457200">
              <a:buFont typeface="+mj-lt"/>
              <a:buAutoNum type="arabicPeriod"/>
            </a:pPr>
            <a:r>
              <a:rPr lang="en-US" sz="2000" dirty="0" smtClean="0">
                <a:solidFill>
                  <a:srgbClr val="FF0000"/>
                </a:solidFill>
              </a:rPr>
              <a:t>Appeal to your friendship.</a:t>
            </a:r>
          </a:p>
        </p:txBody>
      </p:sp>
      <p:pic>
        <p:nvPicPr>
          <p:cNvPr id="14338" name="Picture 2" descr="C:\Users\Michaelm\AppData\Local\Microsoft\Windows\Temporary Internet Files\Content.IE5\VYJYNPGJ\loyalty[1].jpg"/>
          <p:cNvPicPr>
            <a:picLocks noChangeAspect="1" noChangeArrowheads="1"/>
          </p:cNvPicPr>
          <p:nvPr/>
        </p:nvPicPr>
        <p:blipFill>
          <a:blip r:embed="rId2" cstate="print"/>
          <a:srcRect/>
          <a:stretch>
            <a:fillRect/>
          </a:stretch>
        </p:blipFill>
        <p:spPr bwMode="auto">
          <a:xfrm>
            <a:off x="6211315" y="5181600"/>
            <a:ext cx="2932686" cy="1624922"/>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18</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6193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Legitimization</a:t>
            </a:r>
            <a:endParaRPr lang="en-US" dirty="0"/>
          </a:p>
        </p:txBody>
      </p:sp>
      <p:sp>
        <p:nvSpPr>
          <p:cNvPr id="3" name="Content Placeholder 2"/>
          <p:cNvSpPr>
            <a:spLocks noGrp="1"/>
          </p:cNvSpPr>
          <p:nvPr>
            <p:ph idx="1"/>
          </p:nvPr>
        </p:nvSpPr>
        <p:spPr/>
        <p:txBody>
          <a:bodyPr>
            <a:normAutofit/>
          </a:bodyPr>
          <a:lstStyle/>
          <a:p>
            <a:r>
              <a:rPr lang="en-US" sz="2400" u="sng" dirty="0" smtClean="0"/>
              <a:t>With the legitimization tactic, you rely on organizational authority that a reasonable request is being made and that the person should meet your objective.</a:t>
            </a:r>
          </a:p>
          <a:p>
            <a:endParaRPr lang="en-US" sz="800" dirty="0" smtClean="0"/>
          </a:p>
          <a:p>
            <a:pPr lvl="1"/>
            <a:r>
              <a:rPr lang="en-US" dirty="0" smtClean="0"/>
              <a:t>When using legitimization, follow these guidelines:</a:t>
            </a:r>
          </a:p>
          <a:p>
            <a:endParaRPr lang="en-US" sz="800" dirty="0" smtClean="0"/>
          </a:p>
          <a:p>
            <a:pPr marL="1051560" lvl="2" indent="-457200">
              <a:buFont typeface="+mj-lt"/>
              <a:buAutoNum type="arabicPeriod"/>
            </a:pPr>
            <a:r>
              <a:rPr lang="en-US" dirty="0" smtClean="0">
                <a:solidFill>
                  <a:srgbClr val="FF0000"/>
                </a:solidFill>
              </a:rPr>
              <a:t>Refer to organizational policies, procedures, rules, and other written documentation</a:t>
            </a:r>
          </a:p>
          <a:p>
            <a:pPr marL="1051560" lvl="2" indent="-457200">
              <a:buFont typeface="+mj-lt"/>
              <a:buAutoNum type="arabicPeriod"/>
            </a:pPr>
            <a:r>
              <a:rPr lang="en-US" dirty="0" smtClean="0">
                <a:solidFill>
                  <a:srgbClr val="FF0000"/>
                </a:solidFill>
              </a:rPr>
              <a:t>Refer to precedent</a:t>
            </a:r>
            <a:endParaRPr lang="en-US" dirty="0">
              <a:solidFill>
                <a:srgbClr val="FF0000"/>
              </a:solidFill>
            </a:endParaRPr>
          </a:p>
        </p:txBody>
      </p:sp>
      <p:pic>
        <p:nvPicPr>
          <p:cNvPr id="15362" name="Picture 2" descr="C:\Users\Michaelm\AppData\Local\Microsoft\Windows\Temporary Internet Files\Content.IE5\QTOHO7LC\legit[1].jpg"/>
          <p:cNvPicPr>
            <a:picLocks noChangeAspect="1" noChangeArrowheads="1"/>
          </p:cNvPicPr>
          <p:nvPr/>
        </p:nvPicPr>
        <p:blipFill>
          <a:blip r:embed="rId2" cstate="print"/>
          <a:srcRect/>
          <a:stretch>
            <a:fillRect/>
          </a:stretch>
        </p:blipFill>
        <p:spPr bwMode="auto">
          <a:xfrm>
            <a:off x="4953000" y="4309031"/>
            <a:ext cx="3829581" cy="2015569"/>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19</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031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and Influence</a:t>
            </a:r>
            <a:endParaRPr lang="en-US" dirty="0"/>
          </a:p>
        </p:txBody>
      </p:sp>
      <p:sp>
        <p:nvSpPr>
          <p:cNvPr id="3" name="Content Placeholder 2"/>
          <p:cNvSpPr>
            <a:spLocks noGrp="1"/>
          </p:cNvSpPr>
          <p:nvPr>
            <p:ph idx="1"/>
          </p:nvPr>
        </p:nvSpPr>
        <p:spPr/>
        <p:txBody>
          <a:bodyPr/>
          <a:lstStyle/>
          <a:p>
            <a:r>
              <a:rPr lang="en-US" sz="2400" u="sng" dirty="0" smtClean="0"/>
              <a:t>Ethical Power, Politics, and Etiquette…and Service</a:t>
            </a:r>
          </a:p>
          <a:p>
            <a:pPr marL="0" indent="0">
              <a:buNone/>
            </a:pPr>
            <a:endParaRPr lang="en-US" dirty="0"/>
          </a:p>
        </p:txBody>
      </p:sp>
      <p:pic>
        <p:nvPicPr>
          <p:cNvPr id="1031" name="Picture 7" descr="C:\Users\Michaelm\AppData\Local\Microsoft\Windows\Temporary Internet Files\Content.IE5\WX0DVOOP\3afa6152ded11e3d35ad804d25e50296[1].jpg"/>
          <p:cNvPicPr>
            <a:picLocks noChangeAspect="1" noChangeArrowheads="1"/>
          </p:cNvPicPr>
          <p:nvPr/>
        </p:nvPicPr>
        <p:blipFill>
          <a:blip r:embed="rId2" cstate="print"/>
          <a:srcRect/>
          <a:stretch>
            <a:fillRect/>
          </a:stretch>
        </p:blipFill>
        <p:spPr bwMode="auto">
          <a:xfrm>
            <a:off x="533400" y="3048000"/>
            <a:ext cx="2514600" cy="2698750"/>
          </a:xfrm>
          <a:prstGeom prst="rect">
            <a:avLst/>
          </a:prstGeom>
          <a:noFill/>
        </p:spPr>
      </p:pic>
      <p:pic>
        <p:nvPicPr>
          <p:cNvPr id="1033" name="Picture 9" descr="C:\Users\Michaelm\AppData\Local\Microsoft\Windows\Temporary Internet Files\Content.IE5\3X0ZDPIB\Indian-politics[1].jpg"/>
          <p:cNvPicPr>
            <a:picLocks noChangeAspect="1" noChangeArrowheads="1"/>
          </p:cNvPicPr>
          <p:nvPr/>
        </p:nvPicPr>
        <p:blipFill>
          <a:blip r:embed="rId3" cstate="print"/>
          <a:srcRect/>
          <a:stretch>
            <a:fillRect/>
          </a:stretch>
        </p:blipFill>
        <p:spPr bwMode="auto">
          <a:xfrm>
            <a:off x="3276600" y="3048000"/>
            <a:ext cx="2667000" cy="2667000"/>
          </a:xfrm>
          <a:prstGeom prst="rect">
            <a:avLst/>
          </a:prstGeom>
          <a:noFill/>
        </p:spPr>
      </p:pic>
      <p:pic>
        <p:nvPicPr>
          <p:cNvPr id="1043" name="Picture 19" descr="C:\Users\Michaelm\AppData\Local\Microsoft\Windows\Temporary Internet Files\Content.IE5\8S4BQSVH\etiquette[1].gif"/>
          <p:cNvPicPr>
            <a:picLocks noChangeAspect="1" noChangeArrowheads="1"/>
          </p:cNvPicPr>
          <p:nvPr/>
        </p:nvPicPr>
        <p:blipFill>
          <a:blip r:embed="rId4" cstate="print"/>
          <a:srcRect/>
          <a:stretch>
            <a:fillRect/>
          </a:stretch>
        </p:blipFill>
        <p:spPr bwMode="auto">
          <a:xfrm>
            <a:off x="6172200" y="3048000"/>
            <a:ext cx="2438400" cy="26670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a:t>
            </a:fld>
            <a:endParaRPr lang="en-US"/>
          </a:p>
        </p:txBody>
      </p:sp>
      <p:pic>
        <p:nvPicPr>
          <p:cNvPr id="8" name="Picture 7" descr="Human Relations &amp; Motivation by Peter Frans l trimitra.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4325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Organizational Politics</a:t>
            </a:r>
            <a:endParaRPr lang="en-US" dirty="0"/>
          </a:p>
        </p:txBody>
      </p:sp>
      <p:sp>
        <p:nvSpPr>
          <p:cNvPr id="3" name="Content Placeholder 2"/>
          <p:cNvSpPr>
            <a:spLocks noGrp="1"/>
          </p:cNvSpPr>
          <p:nvPr>
            <p:ph idx="1"/>
          </p:nvPr>
        </p:nvSpPr>
        <p:spPr/>
        <p:txBody>
          <a:bodyPr/>
          <a:lstStyle/>
          <a:p>
            <a:r>
              <a:rPr lang="en-US" sz="2400" u="sng" dirty="0" smtClean="0"/>
              <a:t>Politics is critical to your career success. It is the process of gaining and using power</a:t>
            </a:r>
            <a:r>
              <a:rPr lang="en-US" dirty="0" smtClean="0"/>
              <a:t>.</a:t>
            </a:r>
          </a:p>
          <a:p>
            <a:endParaRPr lang="en-US" sz="800" dirty="0" smtClean="0"/>
          </a:p>
          <a:p>
            <a:pPr lvl="1"/>
            <a:r>
              <a:rPr lang="en-US" dirty="0"/>
              <a:t>P</a:t>
            </a:r>
            <a:r>
              <a:rPr lang="en-US" dirty="0" smtClean="0"/>
              <a:t>ower and politics go hand in hand.</a:t>
            </a:r>
          </a:p>
          <a:p>
            <a:pPr lvl="1"/>
            <a:endParaRPr lang="en-US" sz="800" dirty="0" smtClean="0"/>
          </a:p>
          <a:p>
            <a:pPr lvl="2"/>
            <a:r>
              <a:rPr lang="en-US" dirty="0" smtClean="0">
                <a:solidFill>
                  <a:srgbClr val="FF0000"/>
                </a:solidFill>
              </a:rPr>
              <a:t>Political behavior is used to develop relationships necessary to get the job done.</a:t>
            </a:r>
          </a:p>
          <a:p>
            <a:endParaRPr lang="en-US" dirty="0"/>
          </a:p>
        </p:txBody>
      </p:sp>
      <p:pic>
        <p:nvPicPr>
          <p:cNvPr id="11267" name="Picture 3" descr="C:\Users\Michaelm\AppData\Local\Microsoft\Windows\Temporary Internet Files\Content.IE5\QTOHO7LC\m[1].jpg"/>
          <p:cNvPicPr>
            <a:picLocks noChangeAspect="1" noChangeArrowheads="1"/>
          </p:cNvPicPr>
          <p:nvPr/>
        </p:nvPicPr>
        <p:blipFill>
          <a:blip r:embed="rId2" cstate="print"/>
          <a:srcRect/>
          <a:stretch>
            <a:fillRect/>
          </a:stretch>
        </p:blipFill>
        <p:spPr bwMode="auto">
          <a:xfrm>
            <a:off x="2008454" y="4011706"/>
            <a:ext cx="5163667" cy="2146693"/>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20</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9550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Behavior</a:t>
            </a:r>
            <a:endParaRPr lang="en-US" dirty="0"/>
          </a:p>
        </p:txBody>
      </p:sp>
      <p:sp>
        <p:nvSpPr>
          <p:cNvPr id="3" name="Content Placeholder 2"/>
          <p:cNvSpPr>
            <a:spLocks noGrp="1"/>
          </p:cNvSpPr>
          <p:nvPr>
            <p:ph idx="1"/>
          </p:nvPr>
        </p:nvSpPr>
        <p:spPr/>
        <p:txBody>
          <a:bodyPr>
            <a:normAutofit fontScale="85000" lnSpcReduction="10000"/>
          </a:bodyPr>
          <a:lstStyle/>
          <a:p>
            <a:r>
              <a:rPr lang="en-US" sz="2800" u="sng" dirty="0" smtClean="0"/>
              <a:t>Three political behaviors commonly used in organizations</a:t>
            </a:r>
            <a:r>
              <a:rPr lang="en-US" sz="3100" dirty="0" smtClean="0"/>
              <a:t>:</a:t>
            </a:r>
          </a:p>
          <a:p>
            <a:endParaRPr lang="en-US" sz="1100" dirty="0" smtClean="0"/>
          </a:p>
          <a:p>
            <a:pPr marL="274320" lvl="1" indent="0">
              <a:buNone/>
            </a:pPr>
            <a:r>
              <a:rPr lang="en-US" sz="2600" u="sng" dirty="0" smtClean="0"/>
              <a:t>1. Networking</a:t>
            </a:r>
          </a:p>
          <a:p>
            <a:pPr lvl="2"/>
            <a:r>
              <a:rPr lang="en-US" dirty="0" smtClean="0">
                <a:solidFill>
                  <a:srgbClr val="FF0000"/>
                </a:solidFill>
              </a:rPr>
              <a:t>The process of developing relationship alliances with key people for the purpose of politicking – your network of people helps you get your job done.</a:t>
            </a:r>
          </a:p>
          <a:p>
            <a:pPr lvl="1"/>
            <a:endParaRPr lang="en-US" sz="1100" dirty="0" smtClean="0"/>
          </a:p>
          <a:p>
            <a:pPr marL="274320" lvl="1" indent="0">
              <a:buNone/>
            </a:pPr>
            <a:r>
              <a:rPr lang="en-US" sz="2600" u="sng" dirty="0" smtClean="0"/>
              <a:t>2. Reciprocity</a:t>
            </a:r>
          </a:p>
          <a:p>
            <a:pPr lvl="2"/>
            <a:r>
              <a:rPr lang="en-US" dirty="0" smtClean="0">
                <a:solidFill>
                  <a:srgbClr val="FF0000"/>
                </a:solidFill>
              </a:rPr>
              <a:t>Politics is about reciprocal exchanges – reciprocity involves creating obligations &amp; debts, developing alliances, and using to accomplish objectives.</a:t>
            </a:r>
          </a:p>
          <a:p>
            <a:pPr lvl="2"/>
            <a:endParaRPr lang="en-US" sz="900" dirty="0" smtClean="0">
              <a:solidFill>
                <a:srgbClr val="FF0000"/>
              </a:solidFill>
            </a:endParaRPr>
          </a:p>
          <a:p>
            <a:pPr lvl="3"/>
            <a:r>
              <a:rPr lang="en-US" dirty="0" smtClean="0">
                <a:solidFill>
                  <a:srgbClr val="0070C0"/>
                </a:solidFill>
              </a:rPr>
              <a:t>When others do something for you, you incur an obligation that they may expect to be repaid.</a:t>
            </a:r>
          </a:p>
          <a:p>
            <a:pPr lvl="1"/>
            <a:endParaRPr lang="en-US" sz="1100" dirty="0" smtClean="0"/>
          </a:p>
          <a:p>
            <a:pPr marL="274320" lvl="1" indent="0">
              <a:buNone/>
            </a:pPr>
            <a:r>
              <a:rPr lang="en-US" sz="2600" u="sng" dirty="0" smtClean="0"/>
              <a:t>3. Coalition Building</a:t>
            </a:r>
          </a:p>
          <a:p>
            <a:pPr lvl="2"/>
            <a:r>
              <a:rPr lang="en-US" dirty="0" smtClean="0">
                <a:solidFill>
                  <a:srgbClr val="FF0000"/>
                </a:solidFill>
              </a:rPr>
              <a:t>A coalition is a network of alliances that helps you achieve a specific objective.</a:t>
            </a:r>
            <a:endParaRPr lang="en-US" dirty="0">
              <a:solidFill>
                <a:srgbClr val="FF0000"/>
              </a:solidFill>
            </a:endParaRPr>
          </a:p>
        </p:txBody>
      </p:sp>
      <p:pic>
        <p:nvPicPr>
          <p:cNvPr id="16386" name="Picture 2" descr="C:\Users\Michaelm\AppData\Local\Microsoft\Windows\Temporary Internet Files\Content.IE5\7X2GC7W4\VET_3_circle[1].png"/>
          <p:cNvPicPr>
            <a:picLocks noChangeAspect="1" noChangeArrowheads="1"/>
          </p:cNvPicPr>
          <p:nvPr/>
        </p:nvPicPr>
        <p:blipFill>
          <a:blip r:embed="rId2" cstate="print"/>
          <a:srcRect/>
          <a:stretch>
            <a:fillRect/>
          </a:stretch>
        </p:blipFill>
        <p:spPr bwMode="auto">
          <a:xfrm>
            <a:off x="7696200" y="256434"/>
            <a:ext cx="990600" cy="9906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21</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9855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Political Skill</a:t>
            </a:r>
            <a:endParaRPr lang="en-US" sz="3200" dirty="0"/>
          </a:p>
        </p:txBody>
      </p:sp>
      <p:sp>
        <p:nvSpPr>
          <p:cNvPr id="3" name="Content Placeholder 2"/>
          <p:cNvSpPr>
            <a:spLocks noGrp="1"/>
          </p:cNvSpPr>
          <p:nvPr>
            <p:ph idx="1"/>
          </p:nvPr>
        </p:nvSpPr>
        <p:spPr/>
        <p:txBody>
          <a:bodyPr>
            <a:normAutofit/>
          </a:bodyPr>
          <a:lstStyle/>
          <a:p>
            <a:r>
              <a:rPr lang="en-US" sz="2400" u="sng" dirty="0" smtClean="0"/>
              <a:t>Political success is about developing networks of alliances and coalitions in reciprocal exchanges.</a:t>
            </a:r>
          </a:p>
          <a:p>
            <a:endParaRPr lang="en-US" sz="800" u="sng" dirty="0" smtClean="0"/>
          </a:p>
          <a:p>
            <a:pPr lvl="1"/>
            <a:r>
              <a:rPr lang="en-US" sz="2000" dirty="0" smtClean="0"/>
              <a:t>When exchanges create a win-win situation for all members of the alliance and organization – the goal of human relations is met.</a:t>
            </a:r>
          </a:p>
          <a:p>
            <a:pPr lvl="1"/>
            <a:r>
              <a:rPr lang="en-US" sz="2000" dirty="0" smtClean="0"/>
              <a:t>Developing trust is very important.</a:t>
            </a:r>
          </a:p>
          <a:p>
            <a:pPr lvl="1"/>
            <a:endParaRPr lang="en-US" sz="800" dirty="0" smtClean="0"/>
          </a:p>
          <a:p>
            <a:pPr lvl="2"/>
            <a:r>
              <a:rPr lang="en-US" dirty="0" smtClean="0">
                <a:solidFill>
                  <a:srgbClr val="FF0000"/>
                </a:solidFill>
              </a:rPr>
              <a:t>Being honest builds trust.</a:t>
            </a:r>
          </a:p>
          <a:p>
            <a:endParaRPr lang="en-US" sz="2400" dirty="0" smtClean="0"/>
          </a:p>
        </p:txBody>
      </p:sp>
      <p:pic>
        <p:nvPicPr>
          <p:cNvPr id="15363" name="Picture 3" descr="C:\Users\Michaelm\AppData\Local\Microsoft\Windows\Temporary Internet Files\Content.IE5\QTOHO7LC\bw-goal-posts[1].png"/>
          <p:cNvPicPr>
            <a:picLocks noChangeAspect="1" noChangeArrowheads="1"/>
          </p:cNvPicPr>
          <p:nvPr/>
        </p:nvPicPr>
        <p:blipFill>
          <a:blip r:embed="rId2" cstate="print"/>
          <a:srcRect/>
          <a:stretch>
            <a:fillRect/>
          </a:stretch>
        </p:blipFill>
        <p:spPr bwMode="auto">
          <a:xfrm>
            <a:off x="5410200" y="3795119"/>
            <a:ext cx="3276600" cy="2438400"/>
          </a:xfrm>
          <a:prstGeom prst="rect">
            <a:avLst/>
          </a:prstGeom>
          <a:noFill/>
        </p:spPr>
      </p:pic>
      <p:pic>
        <p:nvPicPr>
          <p:cNvPr id="5" name="Picture 2" descr="C:\Users\Michaelm\AppData\Local\Microsoft\Windows\Temporary Internet Files\Content.IE5\VYJYNPGJ\trust_me___follow_me_by_dimosthenis-d3j2yal[1].jpg"/>
          <p:cNvPicPr>
            <a:picLocks noChangeAspect="1" noChangeArrowheads="1"/>
          </p:cNvPicPr>
          <p:nvPr/>
        </p:nvPicPr>
        <p:blipFill>
          <a:blip r:embed="rId3" cstate="print"/>
          <a:srcRect/>
          <a:stretch>
            <a:fillRect/>
          </a:stretch>
        </p:blipFill>
        <p:spPr bwMode="auto">
          <a:xfrm>
            <a:off x="1219200" y="4328519"/>
            <a:ext cx="4648200" cy="19050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22</a:t>
            </a:fld>
            <a:endParaRPr lang="en-US"/>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73271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Vertical Politics</a:t>
            </a:r>
            <a:endParaRPr lang="en-US" dirty="0"/>
          </a:p>
        </p:txBody>
      </p:sp>
      <p:sp>
        <p:nvSpPr>
          <p:cNvPr id="3" name="Content Placeholder 2"/>
          <p:cNvSpPr>
            <a:spLocks noGrp="1"/>
          </p:cNvSpPr>
          <p:nvPr>
            <p:ph idx="1"/>
          </p:nvPr>
        </p:nvSpPr>
        <p:spPr/>
        <p:txBody>
          <a:bodyPr>
            <a:normAutofit/>
          </a:bodyPr>
          <a:lstStyle/>
          <a:p>
            <a:r>
              <a:rPr lang="en-US" sz="2300" u="sng" dirty="0" smtClean="0"/>
              <a:t>Vertical politics are relations with superiors and subordinates.</a:t>
            </a:r>
          </a:p>
          <a:p>
            <a:endParaRPr lang="en-US" sz="800" u="sng" dirty="0" smtClean="0"/>
          </a:p>
          <a:p>
            <a:pPr lvl="1"/>
            <a:r>
              <a:rPr lang="en-US" sz="2000" dirty="0" smtClean="0">
                <a:solidFill>
                  <a:srgbClr val="FF0000"/>
                </a:solidFill>
              </a:rPr>
              <a:t>Your boss and those you supervise (and who report to you) are the most important persons with whom to develop effective relations.</a:t>
            </a:r>
            <a:endParaRPr lang="en-US" sz="2000" dirty="0">
              <a:solidFill>
                <a:srgbClr val="FF0000"/>
              </a:solidFill>
            </a:endParaRPr>
          </a:p>
        </p:txBody>
      </p:sp>
      <p:pic>
        <p:nvPicPr>
          <p:cNvPr id="17412" name="Picture 4" descr="C:\Users\Michaelm\AppData\Local\Microsoft\Windows\Temporary Internet Files\Content.IE5\HWRYGRBG\377615155_bb2e416195[1].jpg"/>
          <p:cNvPicPr>
            <a:picLocks noChangeAspect="1" noChangeArrowheads="1"/>
          </p:cNvPicPr>
          <p:nvPr/>
        </p:nvPicPr>
        <p:blipFill>
          <a:blip r:embed="rId2" cstate="print"/>
          <a:srcRect/>
          <a:stretch>
            <a:fillRect/>
          </a:stretch>
        </p:blipFill>
        <p:spPr bwMode="auto">
          <a:xfrm>
            <a:off x="1951855" y="3429000"/>
            <a:ext cx="2601857" cy="2604686"/>
          </a:xfrm>
          <a:prstGeom prst="rect">
            <a:avLst/>
          </a:prstGeom>
          <a:noFill/>
        </p:spPr>
      </p:pic>
      <p:pic>
        <p:nvPicPr>
          <p:cNvPr id="17419" name="Picture 11" descr="C:\Users\Michaelm\AppData\Local\Microsoft\Windows\Temporary Internet Files\Content.IE5\V2O6EV3C\Employee-Of-The-Month-400x400[1].gif"/>
          <p:cNvPicPr>
            <a:picLocks noChangeAspect="1" noChangeArrowheads="1"/>
          </p:cNvPicPr>
          <p:nvPr/>
        </p:nvPicPr>
        <p:blipFill>
          <a:blip r:embed="rId3" cstate="print"/>
          <a:srcRect/>
          <a:stretch>
            <a:fillRect/>
          </a:stretch>
        </p:blipFill>
        <p:spPr bwMode="auto">
          <a:xfrm>
            <a:off x="4818888" y="3429000"/>
            <a:ext cx="2540000" cy="26162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23</a:t>
            </a:fld>
            <a:endParaRPr lang="en-US"/>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9238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Relationship with the Boss</a:t>
            </a:r>
            <a:endParaRPr lang="en-US" dirty="0"/>
          </a:p>
        </p:txBody>
      </p:sp>
      <p:sp>
        <p:nvSpPr>
          <p:cNvPr id="3" name="Content Placeholder 2"/>
          <p:cNvSpPr>
            <a:spLocks noGrp="1"/>
          </p:cNvSpPr>
          <p:nvPr>
            <p:ph idx="1"/>
          </p:nvPr>
        </p:nvSpPr>
        <p:spPr/>
        <p:txBody>
          <a:bodyPr>
            <a:normAutofit fontScale="85000" lnSpcReduction="20000"/>
          </a:bodyPr>
          <a:lstStyle/>
          <a:p>
            <a:r>
              <a:rPr lang="en-US" sz="2800" u="sng" dirty="0" smtClean="0"/>
              <a:t>Your relationship with your boss will affect job satisfaction and can be the difference between success or failure in job</a:t>
            </a:r>
            <a:r>
              <a:rPr lang="en-US" sz="2800" dirty="0" smtClean="0"/>
              <a:t>.</a:t>
            </a:r>
          </a:p>
          <a:p>
            <a:endParaRPr lang="en-US" sz="900" dirty="0" smtClean="0"/>
          </a:p>
          <a:p>
            <a:pPr lvl="1"/>
            <a:r>
              <a:rPr lang="en-US" sz="2400" dirty="0" smtClean="0"/>
              <a:t>Don’t Try to Change your </a:t>
            </a:r>
            <a:r>
              <a:rPr lang="en-US" sz="2400" dirty="0"/>
              <a:t>B</a:t>
            </a:r>
            <a:r>
              <a:rPr lang="en-US" sz="2400" dirty="0" smtClean="0"/>
              <a:t>oss</a:t>
            </a:r>
          </a:p>
          <a:p>
            <a:pPr lvl="1"/>
            <a:endParaRPr lang="en-US" sz="900" dirty="0" smtClean="0"/>
          </a:p>
          <a:p>
            <a:pPr lvl="2"/>
            <a:r>
              <a:rPr lang="en-US" sz="2200" dirty="0">
                <a:solidFill>
                  <a:srgbClr val="FF0000"/>
                </a:solidFill>
              </a:rPr>
              <a:t>A</a:t>
            </a:r>
            <a:r>
              <a:rPr lang="en-US" sz="2200" dirty="0" smtClean="0">
                <a:solidFill>
                  <a:srgbClr val="FF0000"/>
                </a:solidFill>
              </a:rPr>
              <a:t>nalyze your boss’ style and preferences, and if necessary –        change your style</a:t>
            </a:r>
          </a:p>
          <a:p>
            <a:pPr lvl="2"/>
            <a:endParaRPr lang="en-US" sz="900" dirty="0" smtClean="0">
              <a:solidFill>
                <a:srgbClr val="FF0000"/>
              </a:solidFill>
            </a:endParaRPr>
          </a:p>
          <a:p>
            <a:pPr lvl="1"/>
            <a:r>
              <a:rPr lang="en-US" sz="2400" dirty="0" smtClean="0"/>
              <a:t>Common Expectations of Bosses:</a:t>
            </a:r>
          </a:p>
          <a:p>
            <a:endParaRPr lang="en-US" sz="900" dirty="0" smtClean="0"/>
          </a:p>
          <a:p>
            <a:pPr marL="1051560" lvl="2" indent="-457200">
              <a:buFont typeface="+mj-lt"/>
              <a:buAutoNum type="arabicPeriod"/>
            </a:pPr>
            <a:r>
              <a:rPr lang="en-US" sz="2200" dirty="0" smtClean="0">
                <a:solidFill>
                  <a:srgbClr val="FF0000"/>
                </a:solidFill>
              </a:rPr>
              <a:t>Loyalty</a:t>
            </a:r>
          </a:p>
          <a:p>
            <a:pPr marL="1051560" lvl="2" indent="-457200">
              <a:buFont typeface="+mj-lt"/>
              <a:buAutoNum type="arabicPeriod"/>
            </a:pPr>
            <a:r>
              <a:rPr lang="en-US" sz="2200" dirty="0" smtClean="0">
                <a:solidFill>
                  <a:srgbClr val="FF0000"/>
                </a:solidFill>
              </a:rPr>
              <a:t>Chain of Command</a:t>
            </a:r>
          </a:p>
          <a:p>
            <a:pPr marL="1051560" lvl="2" indent="-457200">
              <a:buFont typeface="+mj-lt"/>
              <a:buAutoNum type="arabicPeriod"/>
            </a:pPr>
            <a:r>
              <a:rPr lang="en-US" sz="2200" dirty="0" smtClean="0">
                <a:solidFill>
                  <a:srgbClr val="FF0000"/>
                </a:solidFill>
              </a:rPr>
              <a:t>Cooperation</a:t>
            </a:r>
          </a:p>
          <a:p>
            <a:pPr marL="1051560" lvl="2" indent="-457200">
              <a:buFont typeface="+mj-lt"/>
              <a:buAutoNum type="arabicPeriod"/>
            </a:pPr>
            <a:r>
              <a:rPr lang="en-US" sz="2200" dirty="0" smtClean="0">
                <a:solidFill>
                  <a:srgbClr val="FF0000"/>
                </a:solidFill>
              </a:rPr>
              <a:t>Initiative</a:t>
            </a:r>
          </a:p>
          <a:p>
            <a:pPr marL="1051560" lvl="2" indent="-457200">
              <a:buFont typeface="+mj-lt"/>
              <a:buAutoNum type="arabicPeriod"/>
            </a:pPr>
            <a:r>
              <a:rPr lang="en-US" sz="2200" dirty="0" smtClean="0">
                <a:solidFill>
                  <a:srgbClr val="FF0000"/>
                </a:solidFill>
              </a:rPr>
              <a:t>Information</a:t>
            </a:r>
          </a:p>
          <a:p>
            <a:pPr marL="1051560" lvl="2" indent="-457200">
              <a:buFont typeface="+mj-lt"/>
              <a:buAutoNum type="arabicPeriod"/>
            </a:pPr>
            <a:r>
              <a:rPr lang="en-US" sz="2200" dirty="0" smtClean="0">
                <a:solidFill>
                  <a:srgbClr val="FF0000"/>
                </a:solidFill>
              </a:rPr>
              <a:t>Openness to Criticism</a:t>
            </a:r>
          </a:p>
          <a:p>
            <a:pPr marL="1051560" lvl="2" indent="-457200">
              <a:buFont typeface="+mj-lt"/>
              <a:buAutoNum type="arabicPeriod"/>
            </a:pPr>
            <a:r>
              <a:rPr lang="en-US" sz="2200" dirty="0" smtClean="0">
                <a:solidFill>
                  <a:srgbClr val="FF0000"/>
                </a:solidFill>
              </a:rPr>
              <a:t>Regaining Your Boss’s Trust</a:t>
            </a:r>
            <a:endParaRPr lang="en-US" sz="2200" dirty="0">
              <a:solidFill>
                <a:srgbClr val="FF0000"/>
              </a:solidFill>
            </a:endParaRPr>
          </a:p>
        </p:txBody>
      </p:sp>
      <p:pic>
        <p:nvPicPr>
          <p:cNvPr id="18440" name="Picture 8" descr="C:\Users\Michaelm\AppData\Local\Microsoft\Windows\Temporary Internet Files\Content.IE5\96G5M6R0\THIS_WAY_UP[1].gif"/>
          <p:cNvPicPr>
            <a:picLocks noChangeAspect="1" noChangeArrowheads="1"/>
          </p:cNvPicPr>
          <p:nvPr/>
        </p:nvPicPr>
        <p:blipFill>
          <a:blip r:embed="rId2" cstate="print"/>
          <a:srcRect/>
          <a:stretch>
            <a:fillRect/>
          </a:stretch>
        </p:blipFill>
        <p:spPr bwMode="auto">
          <a:xfrm>
            <a:off x="6367272" y="3813048"/>
            <a:ext cx="2438400" cy="22860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24</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7429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Developing Manager-Employee Relations</a:t>
            </a:r>
            <a:endParaRPr lang="en-US" dirty="0"/>
          </a:p>
        </p:txBody>
      </p:sp>
      <p:sp>
        <p:nvSpPr>
          <p:cNvPr id="3" name="Content Placeholder 2"/>
          <p:cNvSpPr>
            <a:spLocks noGrp="1"/>
          </p:cNvSpPr>
          <p:nvPr>
            <p:ph idx="1"/>
          </p:nvPr>
        </p:nvSpPr>
        <p:spPr/>
        <p:txBody>
          <a:bodyPr>
            <a:normAutofit/>
          </a:bodyPr>
          <a:lstStyle/>
          <a:p>
            <a:r>
              <a:rPr lang="en-US" sz="2400" u="sng" dirty="0" smtClean="0"/>
              <a:t>You should strive for harmonious relations with others where differences of opinion are encouraged and settled </a:t>
            </a:r>
            <a:r>
              <a:rPr lang="en-US" sz="2400" u="sng" dirty="0"/>
              <a:t> </a:t>
            </a:r>
            <a:r>
              <a:rPr lang="en-US" sz="2400" u="sng" dirty="0" smtClean="0"/>
              <a:t>  in a peaceful manner</a:t>
            </a:r>
            <a:r>
              <a:rPr lang="en-US" dirty="0" smtClean="0"/>
              <a:t>.</a:t>
            </a:r>
          </a:p>
          <a:p>
            <a:endParaRPr lang="en-US" sz="800" dirty="0">
              <a:solidFill>
                <a:srgbClr val="FF0000"/>
              </a:solidFill>
            </a:endParaRPr>
          </a:p>
          <a:p>
            <a:pPr lvl="1"/>
            <a:r>
              <a:rPr lang="en-US" dirty="0" smtClean="0">
                <a:solidFill>
                  <a:schemeClr val="tx1">
                    <a:lumMod val="65000"/>
                    <a:lumOff val="35000"/>
                  </a:schemeClr>
                </a:solidFill>
              </a:rPr>
              <a:t>Morale should be kept at high levels, but the manager should not try to please all the people all of the time.</a:t>
            </a:r>
          </a:p>
          <a:p>
            <a:pPr lvl="2"/>
            <a:endParaRPr lang="en-US" sz="800" dirty="0" smtClean="0">
              <a:solidFill>
                <a:srgbClr val="FF0000"/>
              </a:solidFill>
            </a:endParaRPr>
          </a:p>
          <a:p>
            <a:pPr lvl="2"/>
            <a:r>
              <a:rPr lang="en-US" dirty="0">
                <a:solidFill>
                  <a:srgbClr val="FF0000"/>
                </a:solidFill>
              </a:rPr>
              <a:t>A</a:t>
            </a:r>
            <a:r>
              <a:rPr lang="en-US" dirty="0" smtClean="0">
                <a:solidFill>
                  <a:srgbClr val="FF0000"/>
                </a:solidFill>
              </a:rPr>
              <a:t> manager can have good human relations without being well-liked personally, or popular.</a:t>
            </a:r>
            <a:endParaRPr lang="en-US" dirty="0">
              <a:solidFill>
                <a:srgbClr val="FF0000"/>
              </a:solidFill>
            </a:endParaRPr>
          </a:p>
        </p:txBody>
      </p:sp>
      <p:pic>
        <p:nvPicPr>
          <p:cNvPr id="19459" name="Picture 3" descr="C:\Users\Michaelm\AppData\Local\Microsoft\Windows\Temporary Internet Files\Content.IE5\3X0ZDPIB\thumb-project-manager-pictofigo-hi-006[1].png"/>
          <p:cNvPicPr>
            <a:picLocks noChangeAspect="1" noChangeArrowheads="1"/>
          </p:cNvPicPr>
          <p:nvPr/>
        </p:nvPicPr>
        <p:blipFill>
          <a:blip r:embed="rId2" cstate="print"/>
          <a:srcRect/>
          <a:stretch>
            <a:fillRect/>
          </a:stretch>
        </p:blipFill>
        <p:spPr bwMode="auto">
          <a:xfrm>
            <a:off x="6705600" y="4257711"/>
            <a:ext cx="1911350" cy="1990689"/>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25</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8412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Friendship</a:t>
            </a:r>
            <a:endParaRPr lang="en-US" dirty="0"/>
          </a:p>
        </p:txBody>
      </p:sp>
      <p:sp>
        <p:nvSpPr>
          <p:cNvPr id="3" name="Content Placeholder 2"/>
          <p:cNvSpPr>
            <a:spLocks noGrp="1"/>
          </p:cNvSpPr>
          <p:nvPr>
            <p:ph idx="1"/>
          </p:nvPr>
        </p:nvSpPr>
        <p:spPr/>
        <p:txBody>
          <a:bodyPr/>
          <a:lstStyle/>
          <a:p>
            <a:r>
              <a:rPr lang="en-US" sz="2400" u="sng" dirty="0" smtClean="0"/>
              <a:t>The relationship between the manager and employee cannot be one of real friendship.</a:t>
            </a:r>
          </a:p>
          <a:p>
            <a:endParaRPr lang="en-US" sz="800" dirty="0" smtClean="0"/>
          </a:p>
          <a:p>
            <a:pPr lvl="1"/>
            <a:r>
              <a:rPr lang="en-US" dirty="0" smtClean="0"/>
              <a:t>Manager must evaluate the employee’s performance.</a:t>
            </a:r>
          </a:p>
          <a:p>
            <a:pPr lvl="2"/>
            <a:r>
              <a:rPr lang="en-US" dirty="0" smtClean="0">
                <a:solidFill>
                  <a:srgbClr val="FF0000"/>
                </a:solidFill>
              </a:rPr>
              <a:t>True friends don’t evaluate or judge.</a:t>
            </a:r>
          </a:p>
          <a:p>
            <a:pPr lvl="1"/>
            <a:r>
              <a:rPr lang="en-US" dirty="0" smtClean="0"/>
              <a:t>Manager must give employees directions.</a:t>
            </a:r>
          </a:p>
          <a:p>
            <a:pPr lvl="2"/>
            <a:r>
              <a:rPr lang="en-US" dirty="0" smtClean="0">
                <a:solidFill>
                  <a:srgbClr val="FF0000"/>
                </a:solidFill>
              </a:rPr>
              <a:t>True friends don’t give orders.</a:t>
            </a:r>
            <a:endParaRPr lang="en-US" dirty="0">
              <a:solidFill>
                <a:srgbClr val="FF0000"/>
              </a:solidFill>
            </a:endParaRPr>
          </a:p>
        </p:txBody>
      </p:sp>
      <p:pic>
        <p:nvPicPr>
          <p:cNvPr id="16393" name="Picture 9" descr="C:\Users\Michaelm\AppData\Local\Microsoft\Windows\Temporary Internet Files\Content.IE5\3E7R16IG\polls_great_friend_3832_56467_answer_3_xlarge[1].gif"/>
          <p:cNvPicPr>
            <a:picLocks noChangeAspect="1" noChangeArrowheads="1"/>
          </p:cNvPicPr>
          <p:nvPr/>
        </p:nvPicPr>
        <p:blipFill>
          <a:blip r:embed="rId2" cstate="print"/>
          <a:srcRect/>
          <a:stretch>
            <a:fillRect/>
          </a:stretch>
        </p:blipFill>
        <p:spPr bwMode="auto">
          <a:xfrm>
            <a:off x="5893263" y="3598612"/>
            <a:ext cx="2876550" cy="2667000"/>
          </a:xfrm>
          <a:prstGeom prst="rect">
            <a:avLst/>
          </a:prstGeom>
          <a:noFill/>
        </p:spPr>
      </p:pic>
      <p:pic>
        <p:nvPicPr>
          <p:cNvPr id="20482" name="Picture 2" descr="C:\Users\Michaelm\AppData\Local\Microsoft\Windows\Temporary Internet Files\Content.IE5\96G5M6R0\basic_smiley_sad__vector__by_mondspeer-d77xw8t[1].png"/>
          <p:cNvPicPr>
            <a:picLocks noChangeAspect="1" noChangeArrowheads="1"/>
          </p:cNvPicPr>
          <p:nvPr/>
        </p:nvPicPr>
        <p:blipFill>
          <a:blip r:embed="rId3" cstate="print"/>
          <a:srcRect/>
          <a:stretch>
            <a:fillRect/>
          </a:stretch>
        </p:blipFill>
        <p:spPr bwMode="auto">
          <a:xfrm>
            <a:off x="4553712" y="4800600"/>
            <a:ext cx="1590229" cy="1571162"/>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26</a:t>
            </a:fld>
            <a:endParaRPr lang="en-US"/>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9434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Open-Door Policy</a:t>
            </a:r>
            <a:endParaRPr lang="en-US" dirty="0"/>
          </a:p>
        </p:txBody>
      </p:sp>
      <p:sp>
        <p:nvSpPr>
          <p:cNvPr id="3" name="Content Placeholder 2"/>
          <p:cNvSpPr>
            <a:spLocks noGrp="1"/>
          </p:cNvSpPr>
          <p:nvPr>
            <p:ph idx="1"/>
          </p:nvPr>
        </p:nvSpPr>
        <p:spPr/>
        <p:txBody>
          <a:bodyPr>
            <a:normAutofit/>
          </a:bodyPr>
          <a:lstStyle/>
          <a:p>
            <a:r>
              <a:rPr lang="en-US" sz="2400" u="sng" dirty="0" smtClean="0"/>
              <a:t>The Open-door policy is the practice of being available to others.</a:t>
            </a:r>
          </a:p>
          <a:p>
            <a:endParaRPr lang="en-US" sz="800" u="sng" dirty="0" smtClean="0"/>
          </a:p>
          <a:p>
            <a:pPr lvl="1"/>
            <a:r>
              <a:rPr lang="en-US" sz="2000" dirty="0" smtClean="0"/>
              <a:t>Your management ability is directly proportional to the amount of time your door is open, both literally and figuratively.</a:t>
            </a:r>
          </a:p>
          <a:p>
            <a:pPr lvl="1"/>
            <a:r>
              <a:rPr lang="en-US" sz="2000" dirty="0" smtClean="0"/>
              <a:t>For effective human relations, you must be available to employees to give them the help they need, when they need it.</a:t>
            </a:r>
          </a:p>
          <a:p>
            <a:pPr lvl="1"/>
            <a:endParaRPr lang="en-US" sz="800" dirty="0" smtClean="0"/>
          </a:p>
          <a:p>
            <a:pPr lvl="2"/>
            <a:r>
              <a:rPr lang="en-US" dirty="0" smtClean="0">
                <a:solidFill>
                  <a:srgbClr val="FF0000"/>
                </a:solidFill>
              </a:rPr>
              <a:t>Your success depends on your employees!</a:t>
            </a:r>
            <a:endParaRPr lang="en-US" dirty="0">
              <a:solidFill>
                <a:srgbClr val="FF0000"/>
              </a:solidFill>
            </a:endParaRPr>
          </a:p>
        </p:txBody>
      </p:sp>
      <p:pic>
        <p:nvPicPr>
          <p:cNvPr id="21508" name="Picture 4" descr="C:\Users\Michaelm\AppData\Local\Microsoft\Windows\Temporary Internet Files\Content.IE5\JQUOH281\open_door_png_by_glammgramma-d4wy185[1].png"/>
          <p:cNvPicPr>
            <a:picLocks noChangeAspect="1" noChangeArrowheads="1"/>
          </p:cNvPicPr>
          <p:nvPr/>
        </p:nvPicPr>
        <p:blipFill>
          <a:blip r:embed="rId2" cstate="print"/>
          <a:srcRect/>
          <a:stretch>
            <a:fillRect/>
          </a:stretch>
        </p:blipFill>
        <p:spPr bwMode="auto">
          <a:xfrm>
            <a:off x="6553200" y="4388835"/>
            <a:ext cx="2521456" cy="2123331"/>
          </a:xfrm>
          <a:prstGeom prst="rect">
            <a:avLst/>
          </a:prstGeom>
          <a:noFill/>
        </p:spPr>
      </p:pic>
      <p:pic>
        <p:nvPicPr>
          <p:cNvPr id="21512" name="Picture 8" descr="C:\Users\Michaelm\AppData\Local\Microsoft\Windows\Temporary Internet Files\Content.IE5\HWRYGRBG\out-of-mind-2[1].png"/>
          <p:cNvPicPr>
            <a:picLocks noChangeAspect="1" noChangeArrowheads="1"/>
          </p:cNvPicPr>
          <p:nvPr/>
        </p:nvPicPr>
        <p:blipFill>
          <a:blip r:embed="rId3" cstate="print"/>
          <a:srcRect/>
          <a:stretch>
            <a:fillRect/>
          </a:stretch>
        </p:blipFill>
        <p:spPr bwMode="auto">
          <a:xfrm>
            <a:off x="4876800" y="4511512"/>
            <a:ext cx="1629320" cy="1814999"/>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27</a:t>
            </a:fld>
            <a:endParaRPr lang="en-US"/>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8390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Horizontal Politics</a:t>
            </a:r>
            <a:endParaRPr lang="en-US" dirty="0"/>
          </a:p>
        </p:txBody>
      </p:sp>
      <p:sp>
        <p:nvSpPr>
          <p:cNvPr id="3" name="Content Placeholder 2"/>
          <p:cNvSpPr>
            <a:spLocks noGrp="1"/>
          </p:cNvSpPr>
          <p:nvPr>
            <p:ph idx="1"/>
          </p:nvPr>
        </p:nvSpPr>
        <p:spPr/>
        <p:txBody>
          <a:bodyPr>
            <a:normAutofit/>
          </a:bodyPr>
          <a:lstStyle/>
          <a:p>
            <a:r>
              <a:rPr lang="en-US" sz="2400" u="sng" dirty="0" smtClean="0"/>
              <a:t>Horizontal politics are your relations with your peers and members of other departments and organizations.</a:t>
            </a:r>
          </a:p>
          <a:p>
            <a:endParaRPr lang="en-US" sz="800" dirty="0" smtClean="0"/>
          </a:p>
          <a:p>
            <a:pPr lvl="1"/>
            <a:r>
              <a:rPr lang="en-US" dirty="0" smtClean="0"/>
              <a:t>Your peers are the people who are on the same level in the organizational hierarchy as you.</a:t>
            </a:r>
          </a:p>
          <a:p>
            <a:endParaRPr lang="en-US" sz="800" dirty="0" smtClean="0"/>
          </a:p>
          <a:p>
            <a:pPr lvl="2"/>
            <a:r>
              <a:rPr lang="en-US" dirty="0" smtClean="0">
                <a:solidFill>
                  <a:srgbClr val="FF0000"/>
                </a:solidFill>
              </a:rPr>
              <a:t>Your direct peers also report to your boss.</a:t>
            </a:r>
          </a:p>
        </p:txBody>
      </p:sp>
      <p:pic>
        <p:nvPicPr>
          <p:cNvPr id="18436" name="Picture 4" descr="C:\Program Files (x86)\Microsoft Office\MEDIA\OFFICE12\Lines\BD21318_.gif"/>
          <p:cNvPicPr>
            <a:picLocks noChangeAspect="1" noChangeArrowheads="1"/>
          </p:cNvPicPr>
          <p:nvPr/>
        </p:nvPicPr>
        <p:blipFill>
          <a:blip r:embed="rId2" cstate="print"/>
          <a:srcRect/>
          <a:stretch>
            <a:fillRect/>
          </a:stretch>
        </p:blipFill>
        <p:spPr bwMode="auto">
          <a:xfrm flipV="1">
            <a:off x="1235209" y="4800600"/>
            <a:ext cx="6667485" cy="4572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28</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8354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Relations with Peers</a:t>
            </a:r>
            <a:endParaRPr lang="en-US" dirty="0"/>
          </a:p>
        </p:txBody>
      </p:sp>
      <p:sp>
        <p:nvSpPr>
          <p:cNvPr id="3" name="Content Placeholder 2"/>
          <p:cNvSpPr>
            <a:spLocks noGrp="1"/>
          </p:cNvSpPr>
          <p:nvPr>
            <p:ph idx="1"/>
          </p:nvPr>
        </p:nvSpPr>
        <p:spPr/>
        <p:txBody>
          <a:bodyPr>
            <a:normAutofit/>
          </a:bodyPr>
          <a:lstStyle/>
          <a:p>
            <a:r>
              <a:rPr lang="en-US" sz="2400" u="sng" dirty="0" smtClean="0"/>
              <a:t>To be successful, you must cooperate, compete with, and sometimes even criticize your peers.</a:t>
            </a:r>
          </a:p>
          <a:p>
            <a:endParaRPr lang="en-US" sz="900" dirty="0" smtClean="0"/>
          </a:p>
          <a:p>
            <a:pPr marL="925830" lvl="1" indent="-514350">
              <a:buFont typeface="+mj-lt"/>
              <a:buAutoNum type="arabicPeriod"/>
            </a:pPr>
            <a:r>
              <a:rPr lang="en-US" sz="2000" dirty="0" smtClean="0">
                <a:solidFill>
                  <a:srgbClr val="FF0000"/>
                </a:solidFill>
              </a:rPr>
              <a:t>Your success is linked to others in the organization.</a:t>
            </a:r>
          </a:p>
          <a:p>
            <a:pPr marL="925830" lvl="1" indent="-514350">
              <a:buFont typeface="+mj-lt"/>
              <a:buAutoNum type="arabicPeriod"/>
            </a:pPr>
            <a:r>
              <a:rPr lang="en-US" sz="2000" dirty="0" smtClean="0">
                <a:solidFill>
                  <a:srgbClr val="FF0000"/>
                </a:solidFill>
              </a:rPr>
              <a:t>Even though you are cooperative with your peers, you are still in competition with them.</a:t>
            </a:r>
          </a:p>
          <a:p>
            <a:pPr marL="925830" lvl="1" indent="-514350">
              <a:buFont typeface="+mj-lt"/>
              <a:buAutoNum type="arabicPeriod"/>
            </a:pPr>
            <a:r>
              <a:rPr lang="en-US" sz="2000" dirty="0" smtClean="0">
                <a:solidFill>
                  <a:srgbClr val="FF0000"/>
                </a:solidFill>
              </a:rPr>
              <a:t>Do not go looking for faults in your peers, but if your peers fail, help them to try to correct situation or prevent it from recurring.</a:t>
            </a:r>
            <a:endParaRPr lang="en-US" sz="2000" dirty="0">
              <a:solidFill>
                <a:srgbClr val="FF0000"/>
              </a:solidFill>
            </a:endParaRPr>
          </a:p>
        </p:txBody>
      </p:sp>
      <p:pic>
        <p:nvPicPr>
          <p:cNvPr id="22531" name="Picture 3" descr="C:\Users\Michaelm\AppData\Local\Microsoft\Windows\Temporary Internet Files\Content.IE5\WX0DVOOP\peers-icon[1].png"/>
          <p:cNvPicPr>
            <a:picLocks noChangeAspect="1" noChangeArrowheads="1"/>
          </p:cNvPicPr>
          <p:nvPr/>
        </p:nvPicPr>
        <p:blipFill>
          <a:blip r:embed="rId2" cstate="print"/>
          <a:srcRect/>
          <a:stretch>
            <a:fillRect/>
          </a:stretch>
        </p:blipFill>
        <p:spPr bwMode="auto">
          <a:xfrm>
            <a:off x="4267200" y="4434609"/>
            <a:ext cx="2667000" cy="1847850"/>
          </a:xfrm>
          <a:prstGeom prst="rect">
            <a:avLst/>
          </a:prstGeom>
          <a:noFill/>
        </p:spPr>
      </p:pic>
      <p:pic>
        <p:nvPicPr>
          <p:cNvPr id="22532" name="Picture 4" descr="C:\Users\Michaelm\AppData\Local\Microsoft\Windows\Temporary Internet Files\Content.IE5\4ACZGT8O\Community%202[1].jpg"/>
          <p:cNvPicPr>
            <a:picLocks noChangeAspect="1" noChangeArrowheads="1"/>
          </p:cNvPicPr>
          <p:nvPr/>
        </p:nvPicPr>
        <p:blipFill>
          <a:blip r:embed="rId3" cstate="print"/>
          <a:srcRect/>
          <a:stretch>
            <a:fillRect/>
          </a:stretch>
        </p:blipFill>
        <p:spPr bwMode="auto">
          <a:xfrm>
            <a:off x="7125344" y="4472709"/>
            <a:ext cx="1680328" cy="177165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29</a:t>
            </a:fld>
            <a:endParaRPr lang="en-US"/>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347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Power-Politics-Etiquette</a:t>
            </a:r>
            <a:endParaRPr lang="en-US" dirty="0"/>
          </a:p>
        </p:txBody>
      </p:sp>
      <p:sp>
        <p:nvSpPr>
          <p:cNvPr id="3" name="Content Placeholder 2"/>
          <p:cNvSpPr>
            <a:spLocks noGrp="1"/>
          </p:cNvSpPr>
          <p:nvPr>
            <p:ph idx="1"/>
          </p:nvPr>
        </p:nvSpPr>
        <p:spPr/>
        <p:txBody>
          <a:bodyPr>
            <a:normAutofit/>
          </a:bodyPr>
          <a:lstStyle/>
          <a:p>
            <a:r>
              <a:rPr lang="en-US" sz="2400" u="sng" dirty="0" smtClean="0"/>
              <a:t>Power is needed to reach objectives in all organizations, and power affects performance.</a:t>
            </a:r>
          </a:p>
          <a:p>
            <a:endParaRPr lang="en-US" sz="800" u="sng" dirty="0" smtClean="0"/>
          </a:p>
          <a:p>
            <a:pPr lvl="1"/>
            <a:r>
              <a:rPr lang="en-US" sz="2000" dirty="0" smtClean="0">
                <a:solidFill>
                  <a:srgbClr val="FF0000"/>
                </a:solidFill>
              </a:rPr>
              <a:t>Managers who abuse power using unethical behavior can impair an organization’s morale and performance.</a:t>
            </a:r>
          </a:p>
        </p:txBody>
      </p:sp>
      <p:sp>
        <p:nvSpPr>
          <p:cNvPr id="4" name="Slide Number Placeholder 3"/>
          <p:cNvSpPr>
            <a:spLocks noGrp="1"/>
          </p:cNvSpPr>
          <p:nvPr>
            <p:ph type="sldNum" sz="quarter" idx="12"/>
          </p:nvPr>
        </p:nvSpPr>
        <p:spPr/>
        <p:txBody>
          <a:bodyPr/>
          <a:lstStyle/>
          <a:p>
            <a:fld id="{C3A32BE6-B8D9-470C-8CB6-F79B8D7622D3}" type="slidenum">
              <a:rPr lang="en-US" smtClean="0"/>
              <a:pPr/>
              <a:t>3</a:t>
            </a:fld>
            <a:endParaRPr lang="en-US"/>
          </a:p>
        </p:txBody>
      </p:sp>
      <p:pic>
        <p:nvPicPr>
          <p:cNvPr id="5" name="Picture 4"/>
          <p:cNvPicPr>
            <a:picLocks noChangeAspect="1"/>
          </p:cNvPicPr>
          <p:nvPr/>
        </p:nvPicPr>
        <p:blipFill>
          <a:blip r:embed="rId2"/>
          <a:stretch>
            <a:fillRect/>
          </a:stretch>
        </p:blipFill>
        <p:spPr>
          <a:xfrm>
            <a:off x="4129632" y="3581400"/>
            <a:ext cx="4706520" cy="2682472"/>
          </a:xfrm>
          <a:prstGeom prst="rect">
            <a:avLst/>
          </a:prstGeom>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6281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Etiquette</a:t>
            </a:r>
            <a:endParaRPr lang="en-US" dirty="0"/>
          </a:p>
        </p:txBody>
      </p:sp>
      <p:sp>
        <p:nvSpPr>
          <p:cNvPr id="3" name="Content Placeholder 2"/>
          <p:cNvSpPr>
            <a:spLocks noGrp="1"/>
          </p:cNvSpPr>
          <p:nvPr>
            <p:ph idx="1"/>
          </p:nvPr>
        </p:nvSpPr>
        <p:spPr/>
        <p:txBody>
          <a:bodyPr>
            <a:normAutofit/>
          </a:bodyPr>
          <a:lstStyle/>
          <a:p>
            <a:r>
              <a:rPr lang="en-US" sz="2400" u="sng" dirty="0" smtClean="0"/>
              <a:t>When using power and politics, our behavior should be ethical using proper business etiquette</a:t>
            </a:r>
            <a:r>
              <a:rPr lang="en-US" sz="2400" dirty="0" smtClean="0"/>
              <a:t>:</a:t>
            </a:r>
          </a:p>
          <a:p>
            <a:endParaRPr lang="en-US" sz="900" dirty="0" smtClean="0"/>
          </a:p>
          <a:p>
            <a:pPr marL="731520" lvl="1" indent="-457200">
              <a:buFont typeface="+mj-lt"/>
              <a:buAutoNum type="arabicPeriod"/>
            </a:pPr>
            <a:r>
              <a:rPr lang="en-US" sz="2000" dirty="0" smtClean="0">
                <a:solidFill>
                  <a:srgbClr val="FF0000"/>
                </a:solidFill>
              </a:rPr>
              <a:t>Conversation Etiquette</a:t>
            </a:r>
          </a:p>
          <a:p>
            <a:pPr marL="731520" lvl="1" indent="-457200">
              <a:buFont typeface="+mj-lt"/>
              <a:buAutoNum type="arabicPeriod"/>
            </a:pPr>
            <a:r>
              <a:rPr lang="en-US" sz="2000" dirty="0" smtClean="0">
                <a:solidFill>
                  <a:srgbClr val="FF0000"/>
                </a:solidFill>
              </a:rPr>
              <a:t>Dining Etiquette</a:t>
            </a:r>
          </a:p>
          <a:p>
            <a:pPr marL="731520" lvl="1" indent="-457200">
              <a:buFont typeface="+mj-lt"/>
              <a:buAutoNum type="arabicPeriod"/>
            </a:pPr>
            <a:r>
              <a:rPr lang="en-US" sz="2000" dirty="0" smtClean="0">
                <a:solidFill>
                  <a:srgbClr val="FF0000"/>
                </a:solidFill>
              </a:rPr>
              <a:t>Hoteling, Telecommuting, and Cubicle Etiquette</a:t>
            </a:r>
          </a:p>
          <a:p>
            <a:pPr marL="731520" lvl="1" indent="-457200">
              <a:buFont typeface="+mj-lt"/>
              <a:buAutoNum type="arabicPeriod"/>
            </a:pPr>
            <a:r>
              <a:rPr lang="en-US" sz="2000" dirty="0" smtClean="0">
                <a:solidFill>
                  <a:srgbClr val="FF0000"/>
                </a:solidFill>
              </a:rPr>
              <a:t>Cell Phone Etiquette</a:t>
            </a:r>
          </a:p>
          <a:p>
            <a:pPr marL="731520" lvl="1" indent="-457200">
              <a:buFont typeface="+mj-lt"/>
              <a:buAutoNum type="arabicPeriod"/>
            </a:pPr>
            <a:r>
              <a:rPr lang="en-US" sz="2000" dirty="0" smtClean="0">
                <a:solidFill>
                  <a:srgbClr val="FF0000"/>
                </a:solidFill>
              </a:rPr>
              <a:t>E-Mail and Texting – Instant Messaging Etiquette</a:t>
            </a:r>
          </a:p>
          <a:p>
            <a:pPr marL="731520" lvl="1" indent="-457200">
              <a:buFont typeface="+mj-lt"/>
              <a:buAutoNum type="arabicPeriod"/>
            </a:pPr>
            <a:r>
              <a:rPr lang="en-US" sz="2000" dirty="0" smtClean="0">
                <a:solidFill>
                  <a:srgbClr val="FF0000"/>
                </a:solidFill>
              </a:rPr>
              <a:t>Job Interview Etiquette</a:t>
            </a:r>
          </a:p>
          <a:p>
            <a:pPr marL="731520" lvl="1" indent="-457200">
              <a:buFont typeface="+mj-lt"/>
              <a:buAutoNum type="arabicPeriod"/>
            </a:pPr>
            <a:r>
              <a:rPr lang="en-US" sz="2000" dirty="0" smtClean="0">
                <a:solidFill>
                  <a:srgbClr val="FF0000"/>
                </a:solidFill>
              </a:rPr>
              <a:t>Meeting and Presentation Etiquette</a:t>
            </a:r>
          </a:p>
          <a:p>
            <a:pPr marL="731520" lvl="1" indent="-457200">
              <a:buFont typeface="+mj-lt"/>
              <a:buAutoNum type="arabicPeriod"/>
            </a:pPr>
            <a:r>
              <a:rPr lang="en-US" sz="2000" dirty="0" smtClean="0">
                <a:solidFill>
                  <a:srgbClr val="FF0000"/>
                </a:solidFill>
              </a:rPr>
              <a:t>Networking Etiquette</a:t>
            </a:r>
          </a:p>
          <a:p>
            <a:pPr lvl="1">
              <a:buNone/>
            </a:pPr>
            <a:endParaRPr lang="en-US" dirty="0" smtClean="0"/>
          </a:p>
          <a:p>
            <a:pPr lvl="1"/>
            <a:endParaRPr lang="en-US" dirty="0" smtClean="0"/>
          </a:p>
        </p:txBody>
      </p:sp>
      <p:pic>
        <p:nvPicPr>
          <p:cNvPr id="23558" name="Picture 6" descr="C:\Users\Michaelm\AppData\Local\Microsoft\Windows\Temporary Internet Files\Content.IE5\WH26L03T\vector-handshake-prev2-by-dragonart[1].jpg"/>
          <p:cNvPicPr>
            <a:picLocks noChangeAspect="1" noChangeArrowheads="1"/>
          </p:cNvPicPr>
          <p:nvPr/>
        </p:nvPicPr>
        <p:blipFill>
          <a:blip r:embed="rId2" cstate="print"/>
          <a:srcRect/>
          <a:stretch>
            <a:fillRect/>
          </a:stretch>
        </p:blipFill>
        <p:spPr bwMode="auto">
          <a:xfrm>
            <a:off x="5986272" y="4572000"/>
            <a:ext cx="2819400" cy="17145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30</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8430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Motivation</a:t>
            </a:r>
            <a:endParaRPr lang="en-US" dirty="0"/>
          </a:p>
        </p:txBody>
      </p:sp>
      <p:sp>
        <p:nvSpPr>
          <p:cNvPr id="2" name="Content Placeholder 1"/>
          <p:cNvSpPr>
            <a:spLocks noGrp="1"/>
          </p:cNvSpPr>
          <p:nvPr>
            <p:ph sz="quarter" idx="1"/>
          </p:nvPr>
        </p:nvSpPr>
        <p:spPr/>
        <p:txBody>
          <a:bodyPr/>
          <a:lstStyle/>
          <a:p>
            <a:r>
              <a:rPr lang="en-US" sz="2400" u="sng" dirty="0" smtClean="0"/>
              <a:t>Motivating Performance</a:t>
            </a:r>
          </a:p>
          <a:p>
            <a:endParaRPr lang="en-US" sz="800" u="sng" dirty="0" smtClean="0"/>
          </a:p>
        </p:txBody>
      </p:sp>
      <p:sp>
        <p:nvSpPr>
          <p:cNvPr id="8" name="Slide Number Placeholder 7"/>
          <p:cNvSpPr>
            <a:spLocks noGrp="1"/>
          </p:cNvSpPr>
          <p:nvPr>
            <p:ph type="sldNum" sz="quarter" idx="12"/>
          </p:nvPr>
        </p:nvSpPr>
        <p:spPr/>
        <p:txBody>
          <a:bodyPr/>
          <a:lstStyle/>
          <a:p>
            <a:fld id="{2D1F5517-D973-4C2D-BD6F-65C9C251E6B7}" type="slidenum">
              <a:rPr lang="en-US" smtClean="0"/>
              <a:pPr/>
              <a:t>31</a:t>
            </a:fld>
            <a:endParaRPr lang="en-US"/>
          </a:p>
        </p:txBody>
      </p:sp>
      <p:pic>
        <p:nvPicPr>
          <p:cNvPr id="15362" name="Picture 2" descr="C:\Users\Michaelm\AppData\Local\Microsoft\Windows\Temporary Internet Files\Content.IE5\WX0DVOOP\Motivation_letters[1].jpg"/>
          <p:cNvPicPr>
            <a:picLocks noChangeAspect="1" noChangeArrowheads="1"/>
          </p:cNvPicPr>
          <p:nvPr/>
        </p:nvPicPr>
        <p:blipFill>
          <a:blip r:embed="rId2" cstate="print"/>
          <a:srcRect/>
          <a:stretch>
            <a:fillRect/>
          </a:stretch>
        </p:blipFill>
        <p:spPr bwMode="auto">
          <a:xfrm>
            <a:off x="1676400" y="2590800"/>
            <a:ext cx="5943600" cy="31623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79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Motivating Performance</a:t>
            </a:r>
            <a:endParaRPr lang="en-US" dirty="0"/>
          </a:p>
        </p:txBody>
      </p:sp>
      <p:sp>
        <p:nvSpPr>
          <p:cNvPr id="3" name="Slide Number Placeholder 2"/>
          <p:cNvSpPr>
            <a:spLocks noGrp="1"/>
          </p:cNvSpPr>
          <p:nvPr>
            <p:ph type="sldNum" sz="quarter" idx="12"/>
          </p:nvPr>
        </p:nvSpPr>
        <p:spPr/>
        <p:txBody>
          <a:bodyPr/>
          <a:lstStyle/>
          <a:p>
            <a:fld id="{2D1F5517-D973-4C2D-BD6F-65C9C251E6B7}" type="slidenum">
              <a:rPr lang="en-US" smtClean="0"/>
              <a:pPr/>
              <a:t>32</a:t>
            </a:fld>
            <a:endParaRPr lang="en-US"/>
          </a:p>
        </p:txBody>
      </p:sp>
      <p:sp>
        <p:nvSpPr>
          <p:cNvPr id="4" name="Content Placeholder 3"/>
          <p:cNvSpPr>
            <a:spLocks noGrp="1"/>
          </p:cNvSpPr>
          <p:nvPr>
            <p:ph sz="quarter" idx="1"/>
          </p:nvPr>
        </p:nvSpPr>
        <p:spPr/>
        <p:txBody>
          <a:bodyPr/>
          <a:lstStyle/>
          <a:p>
            <a:r>
              <a:rPr lang="en-US" sz="2400" u="sng" dirty="0" smtClean="0"/>
              <a:t>The primary reason people do what they do is to meet their needs/wants - Motivation is the internal process leading to behavior to satisfy those needs/wants.</a:t>
            </a:r>
          </a:p>
          <a:p>
            <a:endParaRPr lang="en-US" sz="800" dirty="0" smtClean="0"/>
          </a:p>
          <a:p>
            <a:pPr lvl="1"/>
            <a:r>
              <a:rPr lang="en-US" sz="2000" dirty="0" smtClean="0">
                <a:solidFill>
                  <a:srgbClr val="FF0000"/>
                </a:solidFill>
              </a:rPr>
              <a:t>Motivation is about answering people’s often unasked question, “What’s in it for me?” by helping them meet their needs/wants.</a:t>
            </a:r>
          </a:p>
          <a:p>
            <a:endParaRPr lang="en-US" dirty="0"/>
          </a:p>
        </p:txBody>
      </p:sp>
      <p:pic>
        <p:nvPicPr>
          <p:cNvPr id="16388" name="Picture 4" descr="C:\Users\Michaelm\AppData\Local\Microsoft\Windows\Temporary Internet Files\Content.IE5\96G5M6R0\motivation-main_Full[1].jpg"/>
          <p:cNvPicPr>
            <a:picLocks noChangeAspect="1" noChangeArrowheads="1"/>
          </p:cNvPicPr>
          <p:nvPr/>
        </p:nvPicPr>
        <p:blipFill>
          <a:blip r:embed="rId2" cstate="print"/>
          <a:srcRect/>
          <a:stretch>
            <a:fillRect/>
          </a:stretch>
        </p:blipFill>
        <p:spPr bwMode="auto">
          <a:xfrm>
            <a:off x="3307803" y="3733800"/>
            <a:ext cx="2153197" cy="2497709"/>
          </a:xfrm>
          <a:prstGeom prst="rect">
            <a:avLst/>
          </a:prstGeom>
          <a:noFill/>
        </p:spPr>
      </p:pic>
      <p:pic>
        <p:nvPicPr>
          <p:cNvPr id="7" name="Picture 6" descr="Developing a greater sense of motivation in students - TryEngineering.org  Powered by IEE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3733800"/>
            <a:ext cx="3388397" cy="2497709"/>
          </a:xfrm>
          <a:prstGeom prst="rect">
            <a:avLst/>
          </a:prstGeom>
          <a:noFill/>
          <a:ln>
            <a:noFill/>
          </a:ln>
        </p:spPr>
      </p:pic>
      <p:pic>
        <p:nvPicPr>
          <p:cNvPr id="8" name="Picture 7"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6952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sz="quarter" idx="1"/>
          </p:nvPr>
        </p:nvSpPr>
        <p:spPr/>
        <p:txBody>
          <a:bodyPr/>
          <a:lstStyle/>
          <a:p>
            <a:r>
              <a:rPr lang="en-US" sz="2400" u="sng" dirty="0" smtClean="0"/>
              <a:t>The process people go through to meet their need is</a:t>
            </a:r>
            <a:r>
              <a:rPr lang="en-US" dirty="0" smtClean="0"/>
              <a:t>:</a:t>
            </a:r>
          </a:p>
          <a:p>
            <a:pPr>
              <a:buNone/>
            </a:pPr>
            <a:endParaRPr lang="en-US" sz="800" dirty="0" smtClean="0"/>
          </a:p>
          <a:p>
            <a:pPr lvl="1"/>
            <a:r>
              <a:rPr lang="en-US" dirty="0" smtClean="0">
                <a:solidFill>
                  <a:srgbClr val="FF0000"/>
                </a:solidFill>
              </a:rPr>
              <a:t>Need – Motive – Behavior – Satisfaction or Dissatisfaction</a:t>
            </a:r>
          </a:p>
          <a:p>
            <a:pPr lvl="1"/>
            <a:endParaRPr lang="en-US" sz="800" dirty="0" smtClean="0"/>
          </a:p>
          <a:p>
            <a:pPr marL="594360" lvl="2" indent="0">
              <a:buNone/>
            </a:pPr>
            <a:r>
              <a:rPr lang="en-US" u="sng" dirty="0" smtClean="0">
                <a:solidFill>
                  <a:srgbClr val="0070C0"/>
                </a:solidFill>
              </a:rPr>
              <a:t>For Example</a:t>
            </a:r>
            <a:r>
              <a:rPr lang="en-US" dirty="0" smtClean="0">
                <a:solidFill>
                  <a:srgbClr val="0070C0"/>
                </a:solidFill>
              </a:rPr>
              <a:t>:  </a:t>
            </a:r>
          </a:p>
          <a:p>
            <a:pPr marL="594360" lvl="2" indent="0">
              <a:buNone/>
            </a:pPr>
            <a:r>
              <a:rPr lang="en-US" dirty="0" smtClean="0">
                <a:solidFill>
                  <a:srgbClr val="0070C0"/>
                </a:solidFill>
              </a:rPr>
              <a:t>You are thirsty (Need) and have a drive (Motive) to get a drink.  </a:t>
            </a:r>
          </a:p>
          <a:p>
            <a:pPr marL="594360" lvl="2" indent="0">
              <a:buNone/>
            </a:pPr>
            <a:r>
              <a:rPr lang="en-US" dirty="0" smtClean="0">
                <a:solidFill>
                  <a:srgbClr val="0070C0"/>
                </a:solidFill>
              </a:rPr>
              <a:t>You drink (Behavior) that quenches your thirst (Satisfaction) </a:t>
            </a:r>
            <a:endParaRPr lang="en-US" dirty="0">
              <a:solidFill>
                <a:srgbClr val="0070C0"/>
              </a:solidFill>
            </a:endParaRPr>
          </a:p>
        </p:txBody>
      </p:sp>
      <p:pic>
        <p:nvPicPr>
          <p:cNvPr id="2050" name="Picture 2" descr="C:\Users\Michaelm\AppData\Local\Microsoft\Windows\Temporary Internet Files\Content.IE5\52LYKE23\example[1].jpg"/>
          <p:cNvPicPr>
            <a:picLocks noChangeAspect="1" noChangeArrowheads="1"/>
          </p:cNvPicPr>
          <p:nvPr/>
        </p:nvPicPr>
        <p:blipFill>
          <a:blip r:embed="rId2" cstate="print"/>
          <a:srcRect/>
          <a:stretch>
            <a:fillRect/>
          </a:stretch>
        </p:blipFill>
        <p:spPr bwMode="auto">
          <a:xfrm>
            <a:off x="6477000" y="4114799"/>
            <a:ext cx="2311400" cy="2043599"/>
          </a:xfrm>
          <a:prstGeom prst="rect">
            <a:avLst/>
          </a:prstGeom>
          <a:noFill/>
        </p:spPr>
      </p:pic>
      <p:sp>
        <p:nvSpPr>
          <p:cNvPr id="5" name="Slide Number Placeholder 4"/>
          <p:cNvSpPr>
            <a:spLocks noGrp="1"/>
          </p:cNvSpPr>
          <p:nvPr>
            <p:ph type="sldNum" sz="quarter" idx="12"/>
          </p:nvPr>
        </p:nvSpPr>
        <p:spPr/>
        <p:txBody>
          <a:bodyPr/>
          <a:lstStyle/>
          <a:p>
            <a:fld id="{2D1F5517-D973-4C2D-BD6F-65C9C251E6B7}" type="slidenum">
              <a:rPr lang="en-US" smtClean="0"/>
              <a:pPr/>
              <a:t>33</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785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sz="quarter" idx="1"/>
          </p:nvPr>
        </p:nvSpPr>
        <p:spPr/>
        <p:txBody>
          <a:bodyPr/>
          <a:lstStyle/>
          <a:p>
            <a:r>
              <a:rPr lang="en-US" sz="2400" u="sng" dirty="0" smtClean="0"/>
              <a:t>Managers often view motivation as an employee’s willingness to put forth effort and commitment to achieve organizational objectives.</a:t>
            </a:r>
          </a:p>
          <a:p>
            <a:endParaRPr lang="en-US" sz="800" dirty="0" smtClean="0"/>
          </a:p>
          <a:p>
            <a:pPr lvl="1"/>
            <a:r>
              <a:rPr lang="en-US" dirty="0">
                <a:solidFill>
                  <a:schemeClr val="tx1"/>
                </a:solidFill>
              </a:rPr>
              <a:t>Your ability to motivate yourself and others is critical to career </a:t>
            </a:r>
            <a:r>
              <a:rPr lang="en-US" dirty="0" smtClean="0">
                <a:solidFill>
                  <a:schemeClr val="tx1"/>
                </a:solidFill>
              </a:rPr>
              <a:t>success.</a:t>
            </a:r>
          </a:p>
          <a:p>
            <a:pPr lvl="1"/>
            <a:endParaRPr lang="en-US" sz="800" dirty="0">
              <a:solidFill>
                <a:srgbClr val="FF0000"/>
              </a:solidFill>
            </a:endParaRPr>
          </a:p>
          <a:p>
            <a:pPr lvl="2"/>
            <a:r>
              <a:rPr lang="en-US" dirty="0" smtClean="0">
                <a:solidFill>
                  <a:srgbClr val="FF0000"/>
                </a:solidFill>
              </a:rPr>
              <a:t>Motivated, engaged employees give companies a competitive advantage through increased performance.</a:t>
            </a:r>
          </a:p>
          <a:p>
            <a:pPr lvl="1"/>
            <a:endParaRPr lang="en-US" sz="800" dirty="0" smtClean="0"/>
          </a:p>
          <a:p>
            <a:pPr>
              <a:buNone/>
            </a:pPr>
            <a:endParaRPr lang="en-US" dirty="0"/>
          </a:p>
        </p:txBody>
      </p:sp>
      <p:pic>
        <p:nvPicPr>
          <p:cNvPr id="3075" name="Picture 3" descr="C:\Users\Michaelm\AppData\Local\Microsoft\Windows\Temporary Internet Files\Content.IE5\3E7R16IG\article-new_ehow_images_a07_j0_64_financial-nonfinancial-theories-motivation-800x800[1].jpg"/>
          <p:cNvPicPr>
            <a:picLocks noChangeAspect="1" noChangeArrowheads="1"/>
          </p:cNvPicPr>
          <p:nvPr/>
        </p:nvPicPr>
        <p:blipFill>
          <a:blip r:embed="rId2" cstate="print"/>
          <a:srcRect/>
          <a:stretch>
            <a:fillRect/>
          </a:stretch>
        </p:blipFill>
        <p:spPr bwMode="auto">
          <a:xfrm>
            <a:off x="5146277" y="4876800"/>
            <a:ext cx="3643231" cy="1416812"/>
          </a:xfrm>
          <a:prstGeom prst="rect">
            <a:avLst/>
          </a:prstGeom>
          <a:noFill/>
        </p:spPr>
      </p:pic>
      <p:sp>
        <p:nvSpPr>
          <p:cNvPr id="6" name="Slide Number Placeholder 5"/>
          <p:cNvSpPr>
            <a:spLocks noGrp="1"/>
          </p:cNvSpPr>
          <p:nvPr>
            <p:ph type="sldNum" sz="quarter" idx="12"/>
          </p:nvPr>
        </p:nvSpPr>
        <p:spPr/>
        <p:txBody>
          <a:bodyPr/>
          <a:lstStyle/>
          <a:p>
            <a:fld id="{2D1F5517-D973-4C2D-BD6F-65C9C251E6B7}" type="slidenum">
              <a:rPr lang="en-US" smtClean="0"/>
              <a:pPr/>
              <a:t>34</a:t>
            </a:fld>
            <a:endParaRPr lang="en-US"/>
          </a:p>
        </p:txBody>
      </p:sp>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0925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Performance Formula</a:t>
            </a:r>
            <a:endParaRPr lang="en-US" dirty="0"/>
          </a:p>
        </p:txBody>
      </p:sp>
      <p:sp>
        <p:nvSpPr>
          <p:cNvPr id="3" name="Content Placeholder 2"/>
          <p:cNvSpPr>
            <a:spLocks noGrp="1"/>
          </p:cNvSpPr>
          <p:nvPr>
            <p:ph sz="quarter" idx="1"/>
          </p:nvPr>
        </p:nvSpPr>
        <p:spPr/>
        <p:txBody>
          <a:bodyPr>
            <a:normAutofit/>
          </a:bodyPr>
          <a:lstStyle/>
          <a:p>
            <a:r>
              <a:rPr lang="en-US" sz="2400" u="sng" dirty="0" smtClean="0"/>
              <a:t>The level of performance attained is determined by three independent factors</a:t>
            </a:r>
            <a:r>
              <a:rPr lang="en-US" sz="2400" dirty="0" smtClean="0"/>
              <a:t>:</a:t>
            </a:r>
          </a:p>
          <a:p>
            <a:endParaRPr lang="en-US" sz="800" dirty="0" smtClean="0"/>
          </a:p>
          <a:p>
            <a:pPr marL="1005840" lvl="2" indent="-457200">
              <a:buFont typeface="+mj-lt"/>
              <a:buAutoNum type="arabicPeriod"/>
            </a:pPr>
            <a:r>
              <a:rPr lang="en-US" dirty="0" smtClean="0">
                <a:solidFill>
                  <a:srgbClr val="FF0000"/>
                </a:solidFill>
              </a:rPr>
              <a:t>Ability</a:t>
            </a:r>
          </a:p>
          <a:p>
            <a:pPr marL="1005840" lvl="2" indent="-457200">
              <a:buFont typeface="+mj-lt"/>
              <a:buAutoNum type="arabicPeriod"/>
            </a:pPr>
            <a:r>
              <a:rPr lang="en-US" dirty="0" smtClean="0">
                <a:solidFill>
                  <a:srgbClr val="FF0000"/>
                </a:solidFill>
              </a:rPr>
              <a:t>Motivation</a:t>
            </a:r>
          </a:p>
          <a:p>
            <a:pPr marL="1005840" lvl="2" indent="-457200">
              <a:buFont typeface="+mj-lt"/>
              <a:buAutoNum type="arabicPeriod"/>
            </a:pPr>
            <a:r>
              <a:rPr lang="en-US" dirty="0" smtClean="0">
                <a:solidFill>
                  <a:srgbClr val="FF0000"/>
                </a:solidFill>
              </a:rPr>
              <a:t>Resources</a:t>
            </a:r>
          </a:p>
          <a:p>
            <a:pPr marL="731520" lvl="1" indent="-457200">
              <a:buFont typeface="+mj-lt"/>
              <a:buAutoNum type="arabicPeriod"/>
            </a:pPr>
            <a:endParaRPr lang="en-US" sz="800" dirty="0" smtClean="0"/>
          </a:p>
          <a:p>
            <a:pPr lvl="1"/>
            <a:r>
              <a:rPr lang="en-US" sz="2000" dirty="0" smtClean="0"/>
              <a:t>For performance levels to be high, it is the manager’s responsibility to ensure all three factors are addressed.</a:t>
            </a:r>
          </a:p>
          <a:p>
            <a:endParaRPr lang="en-US" sz="800" dirty="0" smtClean="0"/>
          </a:p>
          <a:p>
            <a:pPr lvl="2"/>
            <a:r>
              <a:rPr lang="en-US" dirty="0" smtClean="0">
                <a:solidFill>
                  <a:srgbClr val="0070C0"/>
                </a:solidFill>
              </a:rPr>
              <a:t>Performance = Ability x Motivation x Resources</a:t>
            </a:r>
          </a:p>
          <a:p>
            <a:endParaRPr lang="en-US" dirty="0"/>
          </a:p>
        </p:txBody>
      </p:sp>
      <p:pic>
        <p:nvPicPr>
          <p:cNvPr id="4098" name="Picture 2" descr="C:\Users\Michaelm\AppData\Local\Microsoft\Windows\Temporary Internet Files\Content.IE5\HWRYGRBG\How-to-Evaluate-Employees-Job-Performance[1].jpg"/>
          <p:cNvPicPr>
            <a:picLocks noChangeAspect="1" noChangeArrowheads="1"/>
          </p:cNvPicPr>
          <p:nvPr/>
        </p:nvPicPr>
        <p:blipFill>
          <a:blip r:embed="rId2" cstate="print"/>
          <a:srcRect/>
          <a:stretch>
            <a:fillRect/>
          </a:stretch>
        </p:blipFill>
        <p:spPr bwMode="auto">
          <a:xfrm>
            <a:off x="6675984" y="5029200"/>
            <a:ext cx="2441121" cy="1752600"/>
          </a:xfrm>
          <a:prstGeom prst="rect">
            <a:avLst/>
          </a:prstGeom>
          <a:noFill/>
        </p:spPr>
      </p:pic>
      <p:sp>
        <p:nvSpPr>
          <p:cNvPr id="5" name="Slide Number Placeholder 4"/>
          <p:cNvSpPr>
            <a:spLocks noGrp="1"/>
          </p:cNvSpPr>
          <p:nvPr>
            <p:ph type="sldNum" sz="quarter" idx="12"/>
          </p:nvPr>
        </p:nvSpPr>
        <p:spPr/>
        <p:txBody>
          <a:bodyPr/>
          <a:lstStyle/>
          <a:p>
            <a:fld id="{2D1F5517-D973-4C2D-BD6F-65C9C251E6B7}" type="slidenum">
              <a:rPr lang="en-US" smtClean="0"/>
              <a:pPr/>
              <a:t>35</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8259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 Motivational Theories</a:t>
            </a:r>
            <a:endParaRPr lang="en-US" dirty="0"/>
          </a:p>
        </p:txBody>
      </p:sp>
      <p:sp>
        <p:nvSpPr>
          <p:cNvPr id="3" name="Content Placeholder 2"/>
          <p:cNvSpPr>
            <a:spLocks noGrp="1"/>
          </p:cNvSpPr>
          <p:nvPr>
            <p:ph sz="quarter" idx="1"/>
          </p:nvPr>
        </p:nvSpPr>
        <p:spPr/>
        <p:txBody>
          <a:bodyPr>
            <a:normAutofit/>
          </a:bodyPr>
          <a:lstStyle/>
          <a:p>
            <a:r>
              <a:rPr lang="en-US" sz="2400" u="sng" dirty="0" smtClean="0"/>
              <a:t>To increase performance, managers must know their own needs and their employees’ needs, and must satisfy them – this is the goal of human relations.</a:t>
            </a:r>
          </a:p>
          <a:p>
            <a:endParaRPr lang="en-US" sz="800" dirty="0" smtClean="0"/>
          </a:p>
          <a:p>
            <a:pPr lvl="1"/>
            <a:r>
              <a:rPr lang="en-US" sz="2000" dirty="0" smtClean="0">
                <a:solidFill>
                  <a:srgbClr val="FF0000"/>
                </a:solidFill>
              </a:rPr>
              <a:t>The Content Motivational Theories focus on identifying people’s needs in order to understand what motivates them.</a:t>
            </a:r>
            <a:endParaRPr lang="en-US" sz="2000" dirty="0">
              <a:solidFill>
                <a:srgbClr val="FF0000"/>
              </a:solidFill>
            </a:endParaRPr>
          </a:p>
        </p:txBody>
      </p:sp>
      <p:pic>
        <p:nvPicPr>
          <p:cNvPr id="5124" name="Picture 4" descr="C:\Users\Michaelm\AppData\Local\Microsoft\Windows\Temporary Internet Files\Content.IE5\VYJYNPGJ\Picture1[1].jpg"/>
          <p:cNvPicPr>
            <a:picLocks noChangeAspect="1" noChangeArrowheads="1"/>
          </p:cNvPicPr>
          <p:nvPr/>
        </p:nvPicPr>
        <p:blipFill>
          <a:blip r:embed="rId2" cstate="print"/>
          <a:srcRect/>
          <a:stretch>
            <a:fillRect/>
          </a:stretch>
        </p:blipFill>
        <p:spPr bwMode="auto">
          <a:xfrm>
            <a:off x="4724400" y="3733800"/>
            <a:ext cx="3966210" cy="2438400"/>
          </a:xfrm>
          <a:prstGeom prst="rect">
            <a:avLst/>
          </a:prstGeom>
          <a:noFill/>
        </p:spPr>
      </p:pic>
      <p:sp>
        <p:nvSpPr>
          <p:cNvPr id="7" name="Slide Number Placeholder 6"/>
          <p:cNvSpPr>
            <a:spLocks noGrp="1"/>
          </p:cNvSpPr>
          <p:nvPr>
            <p:ph type="sldNum" sz="quarter" idx="12"/>
          </p:nvPr>
        </p:nvSpPr>
        <p:spPr/>
        <p:txBody>
          <a:bodyPr/>
          <a:lstStyle/>
          <a:p>
            <a:fld id="{2D1F5517-D973-4C2D-BD6F-65C9C251E6B7}" type="slidenum">
              <a:rPr lang="en-US" smtClean="0"/>
              <a:pPr/>
              <a:t>36</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9009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Needs Hierarchy</a:t>
            </a:r>
            <a:br>
              <a:rPr lang="en-US" dirty="0" smtClean="0"/>
            </a:br>
            <a:r>
              <a:rPr lang="en-US" sz="2000" dirty="0" smtClean="0"/>
              <a:t>Maslow</a:t>
            </a:r>
            <a:endParaRPr lang="en-US" sz="2000" dirty="0"/>
          </a:p>
        </p:txBody>
      </p:sp>
      <p:sp>
        <p:nvSpPr>
          <p:cNvPr id="3" name="Content Placeholder 2"/>
          <p:cNvSpPr>
            <a:spLocks noGrp="1"/>
          </p:cNvSpPr>
          <p:nvPr>
            <p:ph sz="quarter" idx="1"/>
          </p:nvPr>
        </p:nvSpPr>
        <p:spPr/>
        <p:txBody>
          <a:bodyPr/>
          <a:lstStyle/>
          <a:p>
            <a:r>
              <a:rPr lang="en-US" sz="2400" u="sng" dirty="0" smtClean="0"/>
              <a:t>The Needs Hierarchy is Maslow’s theory of motivation, which is based on five needs</a:t>
            </a:r>
            <a:r>
              <a:rPr lang="en-US" dirty="0" smtClean="0"/>
              <a:t>:</a:t>
            </a:r>
          </a:p>
          <a:p>
            <a:endParaRPr lang="en-US" sz="800" dirty="0" smtClean="0"/>
          </a:p>
          <a:p>
            <a:pPr marL="1005840" lvl="2" indent="-457200">
              <a:buFont typeface="+mj-lt"/>
              <a:buAutoNum type="arabicPeriod"/>
            </a:pPr>
            <a:r>
              <a:rPr lang="en-US" sz="2200" dirty="0" smtClean="0">
                <a:solidFill>
                  <a:srgbClr val="FF0000"/>
                </a:solidFill>
              </a:rPr>
              <a:t>Physiological</a:t>
            </a:r>
          </a:p>
          <a:p>
            <a:pPr marL="1005840" lvl="2" indent="-457200">
              <a:buFont typeface="+mj-lt"/>
              <a:buAutoNum type="arabicPeriod"/>
            </a:pPr>
            <a:r>
              <a:rPr lang="en-US" sz="2200" dirty="0" smtClean="0">
                <a:solidFill>
                  <a:srgbClr val="FF0000"/>
                </a:solidFill>
              </a:rPr>
              <a:t>Safety</a:t>
            </a:r>
          </a:p>
          <a:p>
            <a:pPr marL="1005840" lvl="2" indent="-457200">
              <a:buFont typeface="+mj-lt"/>
              <a:buAutoNum type="arabicPeriod"/>
            </a:pPr>
            <a:r>
              <a:rPr lang="en-US" sz="2200" dirty="0" smtClean="0">
                <a:solidFill>
                  <a:srgbClr val="FF0000"/>
                </a:solidFill>
              </a:rPr>
              <a:t>Social</a:t>
            </a:r>
          </a:p>
          <a:p>
            <a:pPr marL="1005840" lvl="2" indent="-457200">
              <a:buFont typeface="+mj-lt"/>
              <a:buAutoNum type="arabicPeriod"/>
            </a:pPr>
            <a:r>
              <a:rPr lang="en-US" sz="2200" dirty="0" smtClean="0">
                <a:solidFill>
                  <a:srgbClr val="FF0000"/>
                </a:solidFill>
              </a:rPr>
              <a:t>Esteem</a:t>
            </a:r>
          </a:p>
          <a:p>
            <a:pPr marL="1005840" lvl="2" indent="-457200">
              <a:buFont typeface="+mj-lt"/>
              <a:buAutoNum type="arabicPeriod"/>
            </a:pPr>
            <a:r>
              <a:rPr lang="en-US" sz="2200" dirty="0" smtClean="0">
                <a:solidFill>
                  <a:srgbClr val="FF0000"/>
                </a:solidFill>
              </a:rPr>
              <a:t>Self-Actualization</a:t>
            </a:r>
            <a:endParaRPr lang="en-US" sz="2200" dirty="0">
              <a:solidFill>
                <a:srgbClr val="FF0000"/>
              </a:solidFill>
            </a:endParaRPr>
          </a:p>
        </p:txBody>
      </p:sp>
      <p:pic>
        <p:nvPicPr>
          <p:cNvPr id="6147" name="Picture 3" descr="C:\Users\Michaelm\AppData\Local\Microsoft\Windows\Temporary Internet Files\Content.IE5\WX0DVOOP\Screen_shot_2010-01-10_at_11.55.20_PM[1].png"/>
          <p:cNvPicPr>
            <a:picLocks noChangeAspect="1" noChangeArrowheads="1"/>
          </p:cNvPicPr>
          <p:nvPr/>
        </p:nvPicPr>
        <p:blipFill>
          <a:blip r:embed="rId2" cstate="print"/>
          <a:srcRect/>
          <a:stretch>
            <a:fillRect/>
          </a:stretch>
        </p:blipFill>
        <p:spPr bwMode="auto">
          <a:xfrm>
            <a:off x="3886200" y="2438400"/>
            <a:ext cx="4773256" cy="3886200"/>
          </a:xfrm>
          <a:prstGeom prst="rect">
            <a:avLst/>
          </a:prstGeom>
          <a:noFill/>
        </p:spPr>
      </p:pic>
      <p:sp>
        <p:nvSpPr>
          <p:cNvPr id="7" name="Slide Number Placeholder 6"/>
          <p:cNvSpPr>
            <a:spLocks noGrp="1"/>
          </p:cNvSpPr>
          <p:nvPr>
            <p:ph type="sldNum" sz="quarter" idx="12"/>
          </p:nvPr>
        </p:nvSpPr>
        <p:spPr/>
        <p:txBody>
          <a:bodyPr/>
          <a:lstStyle/>
          <a:p>
            <a:fld id="{2D1F5517-D973-4C2D-BD6F-65C9C251E6B7}" type="slidenum">
              <a:rPr lang="en-US" smtClean="0"/>
              <a:pPr/>
              <a:t>37</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25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ERG Theory</a:t>
            </a:r>
            <a:br>
              <a:rPr lang="en-US" dirty="0" smtClean="0"/>
            </a:br>
            <a:r>
              <a:rPr lang="en-US" sz="2000" dirty="0" smtClean="0"/>
              <a:t>Clayton </a:t>
            </a:r>
            <a:r>
              <a:rPr lang="en-US" sz="2000" dirty="0" err="1" smtClean="0"/>
              <a:t>Alderfer</a:t>
            </a:r>
            <a:endParaRPr lang="en-US" sz="2000" dirty="0"/>
          </a:p>
        </p:txBody>
      </p:sp>
      <p:sp>
        <p:nvSpPr>
          <p:cNvPr id="3" name="Content Placeholder 2"/>
          <p:cNvSpPr>
            <a:spLocks noGrp="1"/>
          </p:cNvSpPr>
          <p:nvPr>
            <p:ph sz="quarter" idx="1"/>
          </p:nvPr>
        </p:nvSpPr>
        <p:spPr/>
        <p:txBody>
          <a:bodyPr>
            <a:normAutofit fontScale="92500" lnSpcReduction="10000"/>
          </a:bodyPr>
          <a:lstStyle/>
          <a:p>
            <a:r>
              <a:rPr lang="en-US" sz="2600" u="sng" dirty="0" smtClean="0"/>
              <a:t>ERG Theory organizes Maslow’s hierarchy into three levels of needs</a:t>
            </a:r>
            <a:r>
              <a:rPr lang="en-US" dirty="0" smtClean="0"/>
              <a:t>:</a:t>
            </a:r>
          </a:p>
          <a:p>
            <a:endParaRPr lang="en-US" sz="900" dirty="0" smtClean="0"/>
          </a:p>
          <a:p>
            <a:pPr marL="1005840" lvl="2" indent="-457200">
              <a:buFont typeface="+mj-lt"/>
              <a:buAutoNum type="arabicPeriod"/>
            </a:pPr>
            <a:r>
              <a:rPr lang="en-US" sz="2200" dirty="0" smtClean="0">
                <a:solidFill>
                  <a:srgbClr val="FF0000"/>
                </a:solidFill>
              </a:rPr>
              <a:t>Existence (Physiological and Safety Needs)</a:t>
            </a:r>
          </a:p>
          <a:p>
            <a:pPr marL="1005840" lvl="2" indent="-457200">
              <a:buFont typeface="+mj-lt"/>
              <a:buAutoNum type="arabicPeriod"/>
            </a:pPr>
            <a:r>
              <a:rPr lang="en-US" sz="2200" dirty="0" smtClean="0">
                <a:solidFill>
                  <a:srgbClr val="FF0000"/>
                </a:solidFill>
              </a:rPr>
              <a:t>Relatedness (Social Needs)</a:t>
            </a:r>
          </a:p>
          <a:p>
            <a:pPr marL="1005840" lvl="2" indent="-457200">
              <a:buFont typeface="+mj-lt"/>
              <a:buAutoNum type="arabicPeriod"/>
            </a:pPr>
            <a:r>
              <a:rPr lang="en-US" sz="2200" dirty="0" smtClean="0">
                <a:solidFill>
                  <a:srgbClr val="FF0000"/>
                </a:solidFill>
              </a:rPr>
              <a:t>Growth (Esteem and Self-Actualization)</a:t>
            </a:r>
          </a:p>
          <a:p>
            <a:pPr marL="731520" lvl="1" indent="-457200">
              <a:buFont typeface="+mj-lt"/>
              <a:buAutoNum type="arabicPeriod"/>
            </a:pPr>
            <a:endParaRPr lang="en-US" sz="900" dirty="0" smtClean="0"/>
          </a:p>
          <a:p>
            <a:pPr lvl="1"/>
            <a:r>
              <a:rPr lang="en-US" sz="2400" dirty="0" smtClean="0"/>
              <a:t>To use ERG Theory, answer six questions:</a:t>
            </a:r>
          </a:p>
          <a:p>
            <a:endParaRPr lang="en-US" sz="900" dirty="0" smtClean="0"/>
          </a:p>
          <a:p>
            <a:pPr marL="1280160" lvl="3" indent="-457200">
              <a:buFont typeface="+mj-lt"/>
              <a:buAutoNum type="arabicPeriod"/>
            </a:pPr>
            <a:r>
              <a:rPr lang="en-US" sz="2200" dirty="0" smtClean="0">
                <a:solidFill>
                  <a:srgbClr val="0070C0"/>
                </a:solidFill>
              </a:rPr>
              <a:t>What need does the individual have?</a:t>
            </a:r>
          </a:p>
          <a:p>
            <a:pPr marL="1280160" lvl="3" indent="-457200">
              <a:buFont typeface="+mj-lt"/>
              <a:buAutoNum type="arabicPeriod"/>
            </a:pPr>
            <a:r>
              <a:rPr lang="en-US" sz="2200" dirty="0" smtClean="0">
                <a:solidFill>
                  <a:srgbClr val="0070C0"/>
                </a:solidFill>
              </a:rPr>
              <a:t>What needs have been satisfied?</a:t>
            </a:r>
          </a:p>
          <a:p>
            <a:pPr marL="1280160" lvl="3" indent="-457200">
              <a:buFont typeface="+mj-lt"/>
              <a:buAutoNum type="arabicPeriod"/>
            </a:pPr>
            <a:r>
              <a:rPr lang="en-US" sz="2200" dirty="0" smtClean="0">
                <a:solidFill>
                  <a:srgbClr val="0070C0"/>
                </a:solidFill>
              </a:rPr>
              <a:t>Which unsatisfied need is the lowest in the hierarchy?</a:t>
            </a:r>
          </a:p>
          <a:p>
            <a:pPr marL="1280160" lvl="3" indent="-457200">
              <a:buFont typeface="+mj-lt"/>
              <a:buAutoNum type="arabicPeriod"/>
            </a:pPr>
            <a:r>
              <a:rPr lang="en-US" sz="2200" dirty="0" smtClean="0">
                <a:solidFill>
                  <a:srgbClr val="0070C0"/>
                </a:solidFill>
              </a:rPr>
              <a:t>Have some higher-order needs been frustrated?  If so, how?</a:t>
            </a:r>
          </a:p>
          <a:p>
            <a:pPr marL="1280160" lvl="3" indent="-457200">
              <a:buFont typeface="+mj-lt"/>
              <a:buAutoNum type="arabicPeriod"/>
            </a:pPr>
            <a:r>
              <a:rPr lang="en-US" sz="2200" dirty="0" smtClean="0">
                <a:solidFill>
                  <a:srgbClr val="0070C0"/>
                </a:solidFill>
              </a:rPr>
              <a:t>Has the person refocused on the lower-level need?</a:t>
            </a:r>
          </a:p>
          <a:p>
            <a:pPr marL="1280160" lvl="3" indent="-457200">
              <a:buFont typeface="+mj-lt"/>
              <a:buAutoNum type="arabicPeriod"/>
            </a:pPr>
            <a:r>
              <a:rPr lang="en-US" sz="2200" dirty="0" smtClean="0">
                <a:solidFill>
                  <a:srgbClr val="0070C0"/>
                </a:solidFill>
              </a:rPr>
              <a:t>How can the unsatisfied needs be satisfied?</a:t>
            </a:r>
            <a:endParaRPr lang="en-US" sz="2200" dirty="0">
              <a:solidFill>
                <a:srgbClr val="0070C0"/>
              </a:solidFill>
            </a:endParaRPr>
          </a:p>
        </p:txBody>
      </p:sp>
      <p:sp>
        <p:nvSpPr>
          <p:cNvPr id="4" name="Slide Number Placeholder 3"/>
          <p:cNvSpPr>
            <a:spLocks noGrp="1"/>
          </p:cNvSpPr>
          <p:nvPr>
            <p:ph type="sldNum" sz="quarter" idx="12"/>
          </p:nvPr>
        </p:nvSpPr>
        <p:spPr/>
        <p:txBody>
          <a:bodyPr/>
          <a:lstStyle/>
          <a:p>
            <a:fld id="{2D1F5517-D973-4C2D-BD6F-65C9C251E6B7}" type="slidenum">
              <a:rPr lang="en-US" smtClean="0"/>
              <a:pPr/>
              <a:t>38</a:t>
            </a:fld>
            <a:endParaRPr lang="en-US"/>
          </a:p>
        </p:txBody>
      </p:sp>
      <p:pic>
        <p:nvPicPr>
          <p:cNvPr id="5" name="Picture 4" descr="Human Relations &amp; Motivation by Peter Frans l trimitra.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1546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Two-Factor Theory</a:t>
            </a:r>
            <a:br>
              <a:rPr lang="en-US" dirty="0" smtClean="0"/>
            </a:br>
            <a:r>
              <a:rPr lang="en-US" sz="2000" dirty="0" smtClean="0"/>
              <a:t>Herzberg</a:t>
            </a:r>
            <a:endParaRPr lang="en-US" sz="2000" dirty="0"/>
          </a:p>
        </p:txBody>
      </p:sp>
      <p:sp>
        <p:nvSpPr>
          <p:cNvPr id="3" name="Content Placeholder 2"/>
          <p:cNvSpPr>
            <a:spLocks noGrp="1"/>
          </p:cNvSpPr>
          <p:nvPr>
            <p:ph sz="quarter" idx="1"/>
          </p:nvPr>
        </p:nvSpPr>
        <p:spPr/>
        <p:txBody>
          <a:bodyPr/>
          <a:lstStyle/>
          <a:p>
            <a:r>
              <a:rPr lang="en-US" sz="2400" u="sng" dirty="0" smtClean="0"/>
              <a:t>Two-Factor Theory is Herzberg’s classification of needs as</a:t>
            </a:r>
            <a:r>
              <a:rPr lang="en-US" dirty="0" smtClean="0"/>
              <a:t>:</a:t>
            </a:r>
          </a:p>
          <a:p>
            <a:endParaRPr lang="en-US" sz="800" dirty="0" smtClean="0"/>
          </a:p>
          <a:p>
            <a:pPr marL="731520" lvl="1" indent="-457200">
              <a:buFont typeface="+mj-lt"/>
              <a:buAutoNum type="arabicPeriod"/>
            </a:pPr>
            <a:r>
              <a:rPr lang="en-US" u="sng" dirty="0" smtClean="0"/>
              <a:t>Hygienes</a:t>
            </a:r>
          </a:p>
          <a:p>
            <a:pPr lvl="2"/>
            <a:r>
              <a:rPr lang="en-US" dirty="0" smtClean="0">
                <a:solidFill>
                  <a:srgbClr val="FF0000"/>
                </a:solidFill>
              </a:rPr>
              <a:t>Hygienes are called “extrinsic factors” because attempts to motivate come from outside the job itself.</a:t>
            </a:r>
          </a:p>
          <a:p>
            <a:pPr marL="731520" lvl="1" indent="-457200">
              <a:buFont typeface="+mj-lt"/>
              <a:buAutoNum type="arabicPeriod"/>
            </a:pPr>
            <a:r>
              <a:rPr lang="en-US" u="sng" dirty="0" smtClean="0"/>
              <a:t>Motivators</a:t>
            </a:r>
          </a:p>
          <a:p>
            <a:pPr lvl="2"/>
            <a:r>
              <a:rPr lang="en-US" dirty="0" smtClean="0">
                <a:solidFill>
                  <a:srgbClr val="FF0000"/>
                </a:solidFill>
              </a:rPr>
              <a:t>Motivators are called “intrinsic factors” because motivation comes from the job itself.</a:t>
            </a:r>
            <a:endParaRPr lang="en-US" dirty="0">
              <a:solidFill>
                <a:srgbClr val="FF0000"/>
              </a:solidFill>
            </a:endParaRPr>
          </a:p>
        </p:txBody>
      </p:sp>
      <p:pic>
        <p:nvPicPr>
          <p:cNvPr id="16386" name="Picture 2" descr="C:\Users\Michaelm\AppData\Local\Microsoft\Windows\Temporary Internet Files\Content.IE5\3X0ZDPIB\KND_Numbuh_two[1].png"/>
          <p:cNvPicPr>
            <a:picLocks noChangeAspect="1" noChangeArrowheads="1"/>
          </p:cNvPicPr>
          <p:nvPr/>
        </p:nvPicPr>
        <p:blipFill>
          <a:blip r:embed="rId2" cstate="print"/>
          <a:srcRect/>
          <a:stretch>
            <a:fillRect/>
          </a:stretch>
        </p:blipFill>
        <p:spPr bwMode="auto">
          <a:xfrm>
            <a:off x="5429767" y="4191000"/>
            <a:ext cx="3332757" cy="2107908"/>
          </a:xfrm>
          <a:prstGeom prst="rect">
            <a:avLst/>
          </a:prstGeom>
          <a:noFill/>
        </p:spPr>
      </p:pic>
      <p:sp>
        <p:nvSpPr>
          <p:cNvPr id="5" name="Slide Number Placeholder 4"/>
          <p:cNvSpPr>
            <a:spLocks noGrp="1"/>
          </p:cNvSpPr>
          <p:nvPr>
            <p:ph type="sldNum" sz="quarter" idx="12"/>
          </p:nvPr>
        </p:nvSpPr>
        <p:spPr/>
        <p:txBody>
          <a:bodyPr/>
          <a:lstStyle/>
          <a:p>
            <a:fld id="{2D1F5517-D973-4C2D-BD6F-65C9C251E6B7}" type="slidenum">
              <a:rPr lang="en-US" smtClean="0"/>
              <a:pPr/>
              <a:t>39</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163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Power-Politics-Etiquette</a:t>
            </a:r>
            <a:endParaRPr lang="en-US" dirty="0"/>
          </a:p>
        </p:txBody>
      </p:sp>
      <p:sp>
        <p:nvSpPr>
          <p:cNvPr id="3" name="Content Placeholder 2"/>
          <p:cNvSpPr>
            <a:spLocks noGrp="1"/>
          </p:cNvSpPr>
          <p:nvPr>
            <p:ph idx="1"/>
          </p:nvPr>
        </p:nvSpPr>
        <p:spPr/>
        <p:txBody>
          <a:bodyPr>
            <a:normAutofit/>
          </a:bodyPr>
          <a:lstStyle/>
          <a:p>
            <a:r>
              <a:rPr lang="en-US" sz="2400" u="sng" dirty="0" smtClean="0"/>
              <a:t>Like power, politics is important to organizational performance.</a:t>
            </a:r>
          </a:p>
          <a:p>
            <a:endParaRPr lang="en-US" sz="800" u="sng" dirty="0" smtClean="0"/>
          </a:p>
          <a:p>
            <a:pPr lvl="1"/>
            <a:r>
              <a:rPr lang="en-US" sz="2000" dirty="0" smtClean="0">
                <a:solidFill>
                  <a:srgbClr val="FF0000"/>
                </a:solidFill>
              </a:rPr>
              <a:t>People using unethical politics tend to lie, cheat, and break rules –  in time people identify and distrust them.</a:t>
            </a:r>
          </a:p>
        </p:txBody>
      </p:sp>
      <p:sp>
        <p:nvSpPr>
          <p:cNvPr id="4" name="Slide Number Placeholder 3"/>
          <p:cNvSpPr>
            <a:spLocks noGrp="1"/>
          </p:cNvSpPr>
          <p:nvPr>
            <p:ph type="sldNum" sz="quarter" idx="12"/>
          </p:nvPr>
        </p:nvSpPr>
        <p:spPr/>
        <p:txBody>
          <a:bodyPr/>
          <a:lstStyle/>
          <a:p>
            <a:fld id="{C3A32BE6-B8D9-470C-8CB6-F79B8D7622D3}" type="slidenum">
              <a:rPr lang="en-US" smtClean="0"/>
              <a:pPr/>
              <a:t>4</a:t>
            </a:fld>
            <a:endParaRPr lang="en-US"/>
          </a:p>
        </p:txBody>
      </p:sp>
      <p:pic>
        <p:nvPicPr>
          <p:cNvPr id="2050" name="Picture 2" descr="55,769 Identity Politics Stock Photos, Pictures &amp; Royalty-Free Images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3676277"/>
            <a:ext cx="4229100" cy="26673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9580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Using Two-Factor Theory to Motivate Employees</a:t>
            </a:r>
            <a:endParaRPr lang="en-US" dirty="0"/>
          </a:p>
        </p:txBody>
      </p:sp>
      <p:sp>
        <p:nvSpPr>
          <p:cNvPr id="3" name="Content Placeholder 2"/>
          <p:cNvSpPr>
            <a:spLocks noGrp="1"/>
          </p:cNvSpPr>
          <p:nvPr>
            <p:ph sz="quarter" idx="1"/>
          </p:nvPr>
        </p:nvSpPr>
        <p:spPr/>
        <p:txBody>
          <a:bodyPr>
            <a:normAutofit/>
          </a:bodyPr>
          <a:lstStyle/>
          <a:p>
            <a:r>
              <a:rPr lang="en-US" sz="2400" u="sng" dirty="0" smtClean="0"/>
              <a:t>Herzberg contends: providing hygiene factors keeps people from being dissatisfied, but it does not motivate people.</a:t>
            </a:r>
          </a:p>
          <a:p>
            <a:endParaRPr lang="en-US" sz="800" dirty="0" smtClean="0"/>
          </a:p>
          <a:p>
            <a:pPr lvl="1"/>
            <a:r>
              <a:rPr lang="en-US" dirty="0" smtClean="0"/>
              <a:t>To motivate, you must ensure hygiene factors are adequate – once employees are satisfied with their environment, they can be motivated through their jobs.</a:t>
            </a:r>
          </a:p>
          <a:p>
            <a:pPr lvl="1"/>
            <a:endParaRPr lang="en-US" sz="800" dirty="0" smtClean="0"/>
          </a:p>
          <a:p>
            <a:pPr lvl="2"/>
            <a:r>
              <a:rPr lang="en-US" dirty="0" smtClean="0">
                <a:solidFill>
                  <a:srgbClr val="FF0000"/>
                </a:solidFill>
              </a:rPr>
              <a:t>The best way to motivate employees is to build challenge and opportunity for achievement into the job itself.</a:t>
            </a:r>
          </a:p>
          <a:p>
            <a:endParaRPr lang="en-US" sz="800" dirty="0" smtClean="0"/>
          </a:p>
        </p:txBody>
      </p:sp>
      <p:sp>
        <p:nvSpPr>
          <p:cNvPr id="5" name="Slide Number Placeholder 4"/>
          <p:cNvSpPr>
            <a:spLocks noGrp="1"/>
          </p:cNvSpPr>
          <p:nvPr>
            <p:ph type="sldNum" sz="quarter" idx="12"/>
          </p:nvPr>
        </p:nvSpPr>
        <p:spPr/>
        <p:txBody>
          <a:bodyPr/>
          <a:lstStyle/>
          <a:p>
            <a:fld id="{2D1F5517-D973-4C2D-BD6F-65C9C251E6B7}" type="slidenum">
              <a:rPr lang="en-US" smtClean="0"/>
              <a:pPr/>
              <a:t>40</a:t>
            </a:fld>
            <a:endParaRPr lang="en-US"/>
          </a:p>
        </p:txBody>
      </p:sp>
      <p:pic>
        <p:nvPicPr>
          <p:cNvPr id="2051" name="Picture 3" descr="C:\Users\Michaelm\AppData\Local\Microsoft\Windows\Temporary Internet Files\Content.IE5\HWRYGRBG\biggest-challenge[1].png"/>
          <p:cNvPicPr>
            <a:picLocks noChangeAspect="1" noChangeArrowheads="1"/>
          </p:cNvPicPr>
          <p:nvPr/>
        </p:nvPicPr>
        <p:blipFill>
          <a:blip r:embed="rId2" cstate="print"/>
          <a:srcRect/>
          <a:stretch>
            <a:fillRect/>
          </a:stretch>
        </p:blipFill>
        <p:spPr bwMode="auto">
          <a:xfrm>
            <a:off x="5257800" y="4635078"/>
            <a:ext cx="3530600" cy="1613321"/>
          </a:xfrm>
          <a:prstGeom prst="rect">
            <a:avLst/>
          </a:prstGeom>
          <a:noFill/>
        </p:spPr>
      </p:pic>
      <p:pic>
        <p:nvPicPr>
          <p:cNvPr id="2055" name="Picture 7" descr="C:\Users\Michaelm\AppData\Local\Microsoft\Windows\Temporary Internet Files\Content.IE5\QTOHO7LC\jigaw-job-md[1].png"/>
          <p:cNvPicPr>
            <a:picLocks noChangeAspect="1" noChangeArrowheads="1"/>
          </p:cNvPicPr>
          <p:nvPr/>
        </p:nvPicPr>
        <p:blipFill>
          <a:blip r:embed="rId3" cstate="print"/>
          <a:srcRect/>
          <a:stretch>
            <a:fillRect/>
          </a:stretch>
        </p:blipFill>
        <p:spPr bwMode="auto">
          <a:xfrm>
            <a:off x="3429000" y="4945852"/>
            <a:ext cx="1532531" cy="1153196"/>
          </a:xfrm>
          <a:prstGeom prst="rect">
            <a:avLst/>
          </a:prstGeom>
          <a:noFill/>
        </p:spPr>
      </p:pic>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8249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Manifest Needs Theory</a:t>
            </a:r>
            <a:br>
              <a:rPr lang="en-US" dirty="0" smtClean="0"/>
            </a:br>
            <a:r>
              <a:rPr lang="en-US" sz="2000" dirty="0" smtClean="0"/>
              <a:t>McClelland</a:t>
            </a:r>
            <a:endParaRPr lang="en-US" sz="2000" dirty="0"/>
          </a:p>
        </p:txBody>
      </p:sp>
      <p:sp>
        <p:nvSpPr>
          <p:cNvPr id="3" name="Content Placeholder 2"/>
          <p:cNvSpPr>
            <a:spLocks noGrp="1"/>
          </p:cNvSpPr>
          <p:nvPr>
            <p:ph sz="quarter" idx="1"/>
          </p:nvPr>
        </p:nvSpPr>
        <p:spPr/>
        <p:txBody>
          <a:bodyPr>
            <a:noAutofit/>
          </a:bodyPr>
          <a:lstStyle/>
          <a:p>
            <a:r>
              <a:rPr lang="en-US" sz="2400" u="sng" dirty="0" smtClean="0"/>
              <a:t>The Manifest Needs Theory of motivation is primarily McClelland’s classification of needs as</a:t>
            </a:r>
            <a:r>
              <a:rPr lang="en-US" sz="2400" dirty="0" smtClean="0"/>
              <a:t>:</a:t>
            </a:r>
          </a:p>
          <a:p>
            <a:endParaRPr lang="en-US" sz="800" dirty="0" smtClean="0"/>
          </a:p>
          <a:p>
            <a:pPr marL="731520" lvl="1" indent="-457200">
              <a:buFont typeface="+mj-lt"/>
              <a:buAutoNum type="arabicPeriod"/>
            </a:pPr>
            <a:r>
              <a:rPr lang="en-US" sz="2000" dirty="0" smtClean="0">
                <a:solidFill>
                  <a:srgbClr val="FF0000"/>
                </a:solidFill>
              </a:rPr>
              <a:t>Achievement (Esteem and Self-Actualization)</a:t>
            </a:r>
          </a:p>
          <a:p>
            <a:pPr marL="731520" lvl="1" indent="-457200">
              <a:buFont typeface="+mj-lt"/>
              <a:buAutoNum type="arabicPeriod"/>
            </a:pPr>
            <a:r>
              <a:rPr lang="en-US" sz="2000" dirty="0" smtClean="0">
                <a:solidFill>
                  <a:srgbClr val="FF0000"/>
                </a:solidFill>
              </a:rPr>
              <a:t>Power (Esteem and Self-Actualization)</a:t>
            </a:r>
          </a:p>
          <a:p>
            <a:pPr marL="731520" lvl="1" indent="-457200">
              <a:buFont typeface="+mj-lt"/>
              <a:buAutoNum type="arabicPeriod"/>
            </a:pPr>
            <a:r>
              <a:rPr lang="en-US" sz="2000" dirty="0" smtClean="0">
                <a:solidFill>
                  <a:srgbClr val="FF0000"/>
                </a:solidFill>
              </a:rPr>
              <a:t>Affiliation (Social and Relatedness Needs)</a:t>
            </a:r>
          </a:p>
          <a:p>
            <a:pPr marL="731520" lvl="1" indent="-457200">
              <a:buFont typeface="+mj-lt"/>
              <a:buAutoNum type="arabicPeriod"/>
            </a:pPr>
            <a:endParaRPr lang="en-US" sz="800" dirty="0" smtClean="0"/>
          </a:p>
          <a:p>
            <a:pPr lvl="1"/>
            <a:r>
              <a:rPr lang="en-US" sz="2000" dirty="0" smtClean="0"/>
              <a:t>It is a personality-based approach to motivation.</a:t>
            </a:r>
          </a:p>
          <a:p>
            <a:pPr lvl="1"/>
            <a:endParaRPr lang="en-US" sz="800" dirty="0" smtClean="0"/>
          </a:p>
          <a:p>
            <a:pPr lvl="2"/>
            <a:r>
              <a:rPr lang="en-US" dirty="0" smtClean="0">
                <a:solidFill>
                  <a:srgbClr val="0070C0"/>
                </a:solidFill>
              </a:rPr>
              <a:t>All people possess the need for achievement, power, and affiliation – but, to varying degrees.</a:t>
            </a:r>
          </a:p>
        </p:txBody>
      </p:sp>
      <p:sp>
        <p:nvSpPr>
          <p:cNvPr id="5" name="Slide Number Placeholder 4"/>
          <p:cNvSpPr>
            <a:spLocks noGrp="1"/>
          </p:cNvSpPr>
          <p:nvPr>
            <p:ph type="sldNum" sz="quarter" idx="12"/>
          </p:nvPr>
        </p:nvSpPr>
        <p:spPr/>
        <p:txBody>
          <a:bodyPr/>
          <a:lstStyle/>
          <a:p>
            <a:fld id="{2D1F5517-D973-4C2D-BD6F-65C9C251E6B7}" type="slidenum">
              <a:rPr lang="en-US" smtClean="0"/>
              <a:pPr/>
              <a:t>41</a:t>
            </a:fld>
            <a:endParaRPr lang="en-US"/>
          </a:p>
        </p:txBody>
      </p:sp>
      <p:pic>
        <p:nvPicPr>
          <p:cNvPr id="6" name="Picture 27" descr="C:\Users\Michaelm\AppData\Local\Microsoft\Windows\Temporary Internet Files\Content.IE5\7X2GC7W4\1183527396[1].jpg"/>
          <p:cNvPicPr>
            <a:picLocks noChangeAspect="1" noChangeArrowheads="1"/>
          </p:cNvPicPr>
          <p:nvPr/>
        </p:nvPicPr>
        <p:blipFill>
          <a:blip r:embed="rId2" cstate="print"/>
          <a:srcRect/>
          <a:stretch>
            <a:fillRect/>
          </a:stretch>
        </p:blipFill>
        <p:spPr bwMode="auto">
          <a:xfrm>
            <a:off x="6136961" y="4724400"/>
            <a:ext cx="3007039" cy="2161309"/>
          </a:xfrm>
          <a:prstGeom prst="rect">
            <a:avLst/>
          </a:prstGeom>
          <a:noFill/>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9468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Manifest Needs Theory</a:t>
            </a:r>
            <a:endParaRPr lang="en-US" dirty="0"/>
          </a:p>
        </p:txBody>
      </p:sp>
      <p:sp>
        <p:nvSpPr>
          <p:cNvPr id="3" name="Content Placeholder 2"/>
          <p:cNvSpPr>
            <a:spLocks noGrp="1"/>
          </p:cNvSpPr>
          <p:nvPr>
            <p:ph sz="quarter" idx="1"/>
          </p:nvPr>
        </p:nvSpPr>
        <p:spPr/>
        <p:txBody>
          <a:bodyPr>
            <a:normAutofit/>
          </a:bodyPr>
          <a:lstStyle/>
          <a:p>
            <a:r>
              <a:rPr lang="en-US" sz="2400" u="sng" dirty="0" smtClean="0"/>
              <a:t>1. The Need for Achievement</a:t>
            </a:r>
          </a:p>
          <a:p>
            <a:endParaRPr lang="en-US" sz="800" u="sng" dirty="0" smtClean="0"/>
          </a:p>
          <a:p>
            <a:pPr lvl="1"/>
            <a:r>
              <a:rPr lang="en-US" dirty="0" smtClean="0">
                <a:solidFill>
                  <a:srgbClr val="FF0000"/>
                </a:solidFill>
              </a:rPr>
              <a:t>Wanting to take personal responsibility for solving problems; goal-oriented; seeking challenge, excellence and individuality; taking calculated, moderate risks; desiring concrete feedback on their performance; willing to work hard.</a:t>
            </a:r>
          </a:p>
        </p:txBody>
      </p:sp>
      <p:sp>
        <p:nvSpPr>
          <p:cNvPr id="4" name="Slide Number Placeholder 3"/>
          <p:cNvSpPr>
            <a:spLocks noGrp="1"/>
          </p:cNvSpPr>
          <p:nvPr>
            <p:ph type="sldNum" sz="quarter" idx="12"/>
          </p:nvPr>
        </p:nvSpPr>
        <p:spPr/>
        <p:txBody>
          <a:bodyPr/>
          <a:lstStyle/>
          <a:p>
            <a:fld id="{2D1F5517-D973-4C2D-BD6F-65C9C251E6B7}" type="slidenum">
              <a:rPr lang="en-US" smtClean="0"/>
              <a:pPr/>
              <a:t>42</a:t>
            </a:fld>
            <a:endParaRPr lang="en-US"/>
          </a:p>
        </p:txBody>
      </p:sp>
      <p:pic>
        <p:nvPicPr>
          <p:cNvPr id="6" name="Picture 5" descr="The person holding you back at work is ... you - HR Vietnam"/>
          <p:cNvPicPr/>
          <p:nvPr/>
        </p:nvPicPr>
        <p:blipFill>
          <a:blip r:embed="rId2">
            <a:extLst>
              <a:ext uri="{28A0092B-C50C-407E-A947-70E740481C1C}">
                <a14:useLocalDpi xmlns:a14="http://schemas.microsoft.com/office/drawing/2010/main" val="0"/>
              </a:ext>
            </a:extLst>
          </a:blip>
          <a:srcRect/>
          <a:stretch>
            <a:fillRect/>
          </a:stretch>
        </p:blipFill>
        <p:spPr bwMode="auto">
          <a:xfrm>
            <a:off x="4114800" y="3946398"/>
            <a:ext cx="4629150" cy="2152650"/>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997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Manifest Needs Theory</a:t>
            </a:r>
            <a:endParaRPr lang="en-US" dirty="0"/>
          </a:p>
        </p:txBody>
      </p:sp>
      <p:sp>
        <p:nvSpPr>
          <p:cNvPr id="3" name="Slide Number Placeholder 2"/>
          <p:cNvSpPr>
            <a:spLocks noGrp="1"/>
          </p:cNvSpPr>
          <p:nvPr>
            <p:ph type="sldNum" sz="quarter" idx="12"/>
          </p:nvPr>
        </p:nvSpPr>
        <p:spPr/>
        <p:txBody>
          <a:bodyPr/>
          <a:lstStyle/>
          <a:p>
            <a:fld id="{2D1F5517-D973-4C2D-BD6F-65C9C251E6B7}" type="slidenum">
              <a:rPr lang="en-US" smtClean="0"/>
              <a:pPr/>
              <a:t>43</a:t>
            </a:fld>
            <a:endParaRPr lang="en-US"/>
          </a:p>
        </p:txBody>
      </p:sp>
      <p:sp>
        <p:nvSpPr>
          <p:cNvPr id="4" name="Content Placeholder 3"/>
          <p:cNvSpPr>
            <a:spLocks noGrp="1"/>
          </p:cNvSpPr>
          <p:nvPr>
            <p:ph sz="quarter" idx="1"/>
          </p:nvPr>
        </p:nvSpPr>
        <p:spPr/>
        <p:txBody>
          <a:bodyPr/>
          <a:lstStyle/>
          <a:p>
            <a:r>
              <a:rPr lang="en-US" sz="2400" u="sng" dirty="0" smtClean="0"/>
              <a:t>2. The Need for Power</a:t>
            </a:r>
          </a:p>
          <a:p>
            <a:endParaRPr lang="en-US" sz="800" u="sng" dirty="0" smtClean="0"/>
          </a:p>
          <a:p>
            <a:pPr lvl="1"/>
            <a:r>
              <a:rPr lang="en-US" dirty="0" smtClean="0">
                <a:solidFill>
                  <a:srgbClr val="FF0000"/>
                </a:solidFill>
              </a:rPr>
              <a:t>Wanting to control the situation; wanting influence or control over others; enjoying competition in which they can win; willing to confront others.</a:t>
            </a:r>
          </a:p>
          <a:p>
            <a:endParaRPr lang="en-US" dirty="0"/>
          </a:p>
        </p:txBody>
      </p:sp>
      <p:pic>
        <p:nvPicPr>
          <p:cNvPr id="5" name="Picture 24" descr="C:\Users\Michaelm\AppData\Local\Microsoft\Windows\Temporary Internet Files\Content.IE5\QTOHO7LC\power_button_orb_by_riekus-d2x94px[1].jpg"/>
          <p:cNvPicPr>
            <a:picLocks noChangeAspect="1" noChangeArrowheads="1"/>
          </p:cNvPicPr>
          <p:nvPr/>
        </p:nvPicPr>
        <p:blipFill>
          <a:blip r:embed="rId2" cstate="print"/>
          <a:srcRect/>
          <a:stretch>
            <a:fillRect/>
          </a:stretch>
        </p:blipFill>
        <p:spPr bwMode="auto">
          <a:xfrm>
            <a:off x="5181600" y="3352800"/>
            <a:ext cx="3429000" cy="2819400"/>
          </a:xfrm>
          <a:prstGeom prst="rect">
            <a:avLst/>
          </a:prstGeom>
          <a:noFill/>
        </p:spPr>
      </p:pic>
      <p:pic>
        <p:nvPicPr>
          <p:cNvPr id="3074" name="Picture 2" descr="C:\Users\Michaelm\AppData\Local\Microsoft\Windows\Temporary Internet Files\Content.IE5\QTOHO7LC\Influence[1].jpg"/>
          <p:cNvPicPr>
            <a:picLocks noChangeAspect="1" noChangeArrowheads="1"/>
          </p:cNvPicPr>
          <p:nvPr/>
        </p:nvPicPr>
        <p:blipFill>
          <a:blip r:embed="rId3" cstate="print"/>
          <a:srcRect/>
          <a:stretch>
            <a:fillRect/>
          </a:stretch>
        </p:blipFill>
        <p:spPr bwMode="auto">
          <a:xfrm>
            <a:off x="3343950" y="4634438"/>
            <a:ext cx="1814559" cy="1537762"/>
          </a:xfrm>
          <a:prstGeom prst="rect">
            <a:avLst/>
          </a:prstGeom>
          <a:noFill/>
        </p:spPr>
      </p:pic>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810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Manifest Needs Theory</a:t>
            </a:r>
            <a:endParaRPr lang="en-US" dirty="0"/>
          </a:p>
        </p:txBody>
      </p:sp>
      <p:sp>
        <p:nvSpPr>
          <p:cNvPr id="3" name="Slide Number Placeholder 2"/>
          <p:cNvSpPr>
            <a:spLocks noGrp="1"/>
          </p:cNvSpPr>
          <p:nvPr>
            <p:ph type="sldNum" sz="quarter" idx="12"/>
          </p:nvPr>
        </p:nvSpPr>
        <p:spPr/>
        <p:txBody>
          <a:bodyPr/>
          <a:lstStyle/>
          <a:p>
            <a:fld id="{2D1F5517-D973-4C2D-BD6F-65C9C251E6B7}" type="slidenum">
              <a:rPr lang="en-US" smtClean="0"/>
              <a:pPr/>
              <a:t>44</a:t>
            </a:fld>
            <a:endParaRPr lang="en-US"/>
          </a:p>
        </p:txBody>
      </p:sp>
      <p:sp>
        <p:nvSpPr>
          <p:cNvPr id="4" name="Content Placeholder 3"/>
          <p:cNvSpPr>
            <a:spLocks noGrp="1"/>
          </p:cNvSpPr>
          <p:nvPr>
            <p:ph sz="quarter" idx="1"/>
          </p:nvPr>
        </p:nvSpPr>
        <p:spPr/>
        <p:txBody>
          <a:bodyPr/>
          <a:lstStyle/>
          <a:p>
            <a:r>
              <a:rPr lang="en-US" sz="2400" u="sng" dirty="0" smtClean="0"/>
              <a:t>3. The Need for Affiliation</a:t>
            </a:r>
          </a:p>
          <a:p>
            <a:endParaRPr lang="en-US" sz="800" u="sng" dirty="0" smtClean="0"/>
          </a:p>
          <a:p>
            <a:pPr lvl="1"/>
            <a:r>
              <a:rPr lang="en-US" dirty="0" smtClean="0">
                <a:solidFill>
                  <a:srgbClr val="FF0000"/>
                </a:solidFill>
              </a:rPr>
              <a:t>Seeking close relationships with others; wanting to be liked by others; enjoying list of social activities; seeking to belong.</a:t>
            </a:r>
          </a:p>
          <a:p>
            <a:endParaRPr lang="en-US" dirty="0"/>
          </a:p>
        </p:txBody>
      </p:sp>
      <p:pic>
        <p:nvPicPr>
          <p:cNvPr id="4102" name="Picture 6" descr="C:\Users\Michaelm\AppData\Local\Microsoft\Windows\Temporary Internet Files\Content.IE5\5GN3PWKG\communaut[1].jpg"/>
          <p:cNvPicPr>
            <a:picLocks noChangeAspect="1" noChangeArrowheads="1"/>
          </p:cNvPicPr>
          <p:nvPr/>
        </p:nvPicPr>
        <p:blipFill>
          <a:blip r:embed="rId2" cstate="print"/>
          <a:srcRect/>
          <a:stretch>
            <a:fillRect/>
          </a:stretch>
        </p:blipFill>
        <p:spPr bwMode="auto">
          <a:xfrm>
            <a:off x="3271658" y="3581400"/>
            <a:ext cx="5567542" cy="2456759"/>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0151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Motivation Theories</a:t>
            </a:r>
            <a:endParaRPr lang="en-US" dirty="0"/>
          </a:p>
        </p:txBody>
      </p:sp>
      <p:sp>
        <p:nvSpPr>
          <p:cNvPr id="3" name="Content Placeholder 2"/>
          <p:cNvSpPr>
            <a:spLocks noGrp="1"/>
          </p:cNvSpPr>
          <p:nvPr>
            <p:ph sz="quarter" idx="1"/>
          </p:nvPr>
        </p:nvSpPr>
        <p:spPr/>
        <p:txBody>
          <a:bodyPr/>
          <a:lstStyle/>
          <a:p>
            <a:r>
              <a:rPr lang="en-US" sz="2400" u="sng" dirty="0" smtClean="0"/>
              <a:t>Content Motivation Theories attempt to understand what motivates people, whereas Process Motivation Theories attempt to understand how and why people are motivated.</a:t>
            </a:r>
          </a:p>
          <a:p>
            <a:endParaRPr lang="en-US" sz="800" dirty="0" smtClean="0"/>
          </a:p>
          <a:p>
            <a:pPr lvl="1"/>
            <a:r>
              <a:rPr lang="en-US" dirty="0" smtClean="0">
                <a:solidFill>
                  <a:srgbClr val="FF0000"/>
                </a:solidFill>
              </a:rPr>
              <a:t>Their focus is more on behavior than needs.</a:t>
            </a:r>
            <a:endParaRPr lang="en-US" dirty="0">
              <a:solidFill>
                <a:srgbClr val="FF0000"/>
              </a:solidFill>
            </a:endParaRPr>
          </a:p>
        </p:txBody>
      </p:sp>
      <p:sp>
        <p:nvSpPr>
          <p:cNvPr id="8" name="Slide Number Placeholder 7"/>
          <p:cNvSpPr>
            <a:spLocks noGrp="1"/>
          </p:cNvSpPr>
          <p:nvPr>
            <p:ph type="sldNum" sz="quarter" idx="12"/>
          </p:nvPr>
        </p:nvSpPr>
        <p:spPr/>
        <p:txBody>
          <a:bodyPr/>
          <a:lstStyle/>
          <a:p>
            <a:fld id="{2D1F5517-D973-4C2D-BD6F-65C9C251E6B7}" type="slidenum">
              <a:rPr lang="en-US" smtClean="0"/>
              <a:pPr/>
              <a:t>45</a:t>
            </a:fld>
            <a:endParaRPr lang="en-US"/>
          </a:p>
        </p:txBody>
      </p:sp>
      <p:pic>
        <p:nvPicPr>
          <p:cNvPr id="6146" name="Picture 2" descr="C:\Users\Michaelm\AppData\Local\Microsoft\Windows\Temporary Internet Files\Content.IE5\52LYKE23\image.motivation_[1].jpg"/>
          <p:cNvPicPr>
            <a:picLocks noChangeAspect="1" noChangeArrowheads="1"/>
          </p:cNvPicPr>
          <p:nvPr/>
        </p:nvPicPr>
        <p:blipFill>
          <a:blip r:embed="rId2" cstate="print"/>
          <a:srcRect/>
          <a:stretch>
            <a:fillRect/>
          </a:stretch>
        </p:blipFill>
        <p:spPr bwMode="auto">
          <a:xfrm>
            <a:off x="4711934" y="3733800"/>
            <a:ext cx="4072956" cy="2390648"/>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904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Expectancy Theory</a:t>
            </a:r>
            <a:br>
              <a:rPr lang="en-US" dirty="0" smtClean="0"/>
            </a:br>
            <a:r>
              <a:rPr lang="en-US" sz="2000" dirty="0" smtClean="0"/>
              <a:t>Victor Vroom</a:t>
            </a:r>
            <a:endParaRPr lang="en-US" sz="2000" dirty="0"/>
          </a:p>
        </p:txBody>
      </p:sp>
      <p:sp>
        <p:nvSpPr>
          <p:cNvPr id="3" name="Content Placeholder 2"/>
          <p:cNvSpPr>
            <a:spLocks noGrp="1"/>
          </p:cNvSpPr>
          <p:nvPr>
            <p:ph sz="quarter" idx="1"/>
          </p:nvPr>
        </p:nvSpPr>
        <p:spPr/>
        <p:txBody>
          <a:bodyPr>
            <a:normAutofit/>
          </a:bodyPr>
          <a:lstStyle/>
          <a:p>
            <a:r>
              <a:rPr lang="en-US" sz="2400" u="sng" dirty="0" smtClean="0"/>
              <a:t>The Expectancy Theory states motivation depends on how much people want something and how likely they’re get it.</a:t>
            </a:r>
          </a:p>
          <a:p>
            <a:endParaRPr lang="en-US" sz="800" dirty="0" smtClean="0"/>
          </a:p>
          <a:p>
            <a:pPr marL="274320" lvl="1" indent="0">
              <a:buNone/>
            </a:pPr>
            <a:r>
              <a:rPr lang="en-US" dirty="0" smtClean="0">
                <a:solidFill>
                  <a:srgbClr val="0070C0"/>
                </a:solidFill>
              </a:rPr>
              <a:t>Motivation = Expectancy x Valence</a:t>
            </a:r>
          </a:p>
          <a:p>
            <a:pPr lvl="1"/>
            <a:endParaRPr lang="en-US" sz="800" dirty="0" smtClean="0"/>
          </a:p>
          <a:p>
            <a:pPr lvl="1"/>
            <a:r>
              <a:rPr lang="en-US" u="sng" dirty="0" smtClean="0"/>
              <a:t>Expectancy</a:t>
            </a:r>
            <a:endParaRPr lang="en-US" dirty="0" smtClean="0"/>
          </a:p>
          <a:p>
            <a:pPr lvl="2"/>
            <a:r>
              <a:rPr lang="en-US" sz="1800" dirty="0" smtClean="0">
                <a:solidFill>
                  <a:srgbClr val="FF0000"/>
                </a:solidFill>
              </a:rPr>
              <a:t>Person’s perception of their ability (probability) to accomplish objective.</a:t>
            </a:r>
          </a:p>
          <a:p>
            <a:pPr lvl="2"/>
            <a:r>
              <a:rPr lang="en-US" sz="1800" dirty="0" smtClean="0">
                <a:solidFill>
                  <a:srgbClr val="FF0000"/>
                </a:solidFill>
              </a:rPr>
              <a:t>The higher one’s expectancy, the better the chance for motivation.</a:t>
            </a:r>
          </a:p>
          <a:p>
            <a:pPr lvl="1"/>
            <a:r>
              <a:rPr lang="en-US" u="sng" dirty="0" smtClean="0"/>
              <a:t>Valence</a:t>
            </a:r>
            <a:endParaRPr lang="en-US" dirty="0" smtClean="0"/>
          </a:p>
          <a:p>
            <a:pPr lvl="2"/>
            <a:r>
              <a:rPr lang="en-US" sz="1800" dirty="0" smtClean="0">
                <a:solidFill>
                  <a:srgbClr val="FF0000"/>
                </a:solidFill>
              </a:rPr>
              <a:t>The value a person places on the outcome or reward.</a:t>
            </a:r>
          </a:p>
          <a:p>
            <a:pPr lvl="2"/>
            <a:r>
              <a:rPr lang="en-US" sz="1800" dirty="0" smtClean="0">
                <a:solidFill>
                  <a:srgbClr val="FF0000"/>
                </a:solidFill>
              </a:rPr>
              <a:t>The higher the value (importance) of the outcome or reward, the better the chance of motivation.</a:t>
            </a:r>
            <a:endParaRPr lang="en-US" sz="1800" dirty="0">
              <a:solidFill>
                <a:srgbClr val="FF0000"/>
              </a:solidFill>
            </a:endParaRPr>
          </a:p>
        </p:txBody>
      </p:sp>
      <p:sp>
        <p:nvSpPr>
          <p:cNvPr id="4" name="Slide Number Placeholder 3"/>
          <p:cNvSpPr>
            <a:spLocks noGrp="1"/>
          </p:cNvSpPr>
          <p:nvPr>
            <p:ph type="sldNum" sz="quarter" idx="12"/>
          </p:nvPr>
        </p:nvSpPr>
        <p:spPr/>
        <p:txBody>
          <a:bodyPr/>
          <a:lstStyle/>
          <a:p>
            <a:fld id="{2D1F5517-D973-4C2D-BD6F-65C9C251E6B7}" type="slidenum">
              <a:rPr lang="en-US" smtClean="0"/>
              <a:pPr/>
              <a:t>46</a:t>
            </a:fld>
            <a:endParaRPr lang="en-US"/>
          </a:p>
        </p:txBody>
      </p:sp>
      <p:pic>
        <p:nvPicPr>
          <p:cNvPr id="7170" name="Picture 2" descr="C:\Users\Michaelm\AppData\Local\Microsoft\Windows\Temporary Internet Files\Content.IE5\96G5M6R0\expectation[1].jpg"/>
          <p:cNvPicPr>
            <a:picLocks noChangeAspect="1" noChangeArrowheads="1"/>
          </p:cNvPicPr>
          <p:nvPr/>
        </p:nvPicPr>
        <p:blipFill>
          <a:blip r:embed="rId2" cstate="print"/>
          <a:srcRect/>
          <a:stretch>
            <a:fillRect/>
          </a:stretch>
        </p:blipFill>
        <p:spPr bwMode="auto">
          <a:xfrm>
            <a:off x="5616223" y="5334000"/>
            <a:ext cx="3527777" cy="15240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5184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Motivating with Expectancy Theory</a:t>
            </a:r>
            <a:endParaRPr lang="en-US" dirty="0"/>
          </a:p>
        </p:txBody>
      </p:sp>
      <p:sp>
        <p:nvSpPr>
          <p:cNvPr id="3" name="Content Placeholder 2"/>
          <p:cNvSpPr>
            <a:spLocks noGrp="1"/>
          </p:cNvSpPr>
          <p:nvPr>
            <p:ph sz="quarter" idx="1"/>
          </p:nvPr>
        </p:nvSpPr>
        <p:spPr/>
        <p:txBody>
          <a:bodyPr/>
          <a:lstStyle/>
          <a:p>
            <a:r>
              <a:rPr lang="en-US" sz="2400" u="sng" dirty="0" smtClean="0"/>
              <a:t>The following conditions should be implemented to motivate others</a:t>
            </a:r>
            <a:r>
              <a:rPr lang="en-US" sz="2400" dirty="0" smtClean="0"/>
              <a:t>:</a:t>
            </a:r>
          </a:p>
          <a:p>
            <a:endParaRPr lang="en-US" sz="800" dirty="0" smtClean="0"/>
          </a:p>
          <a:p>
            <a:pPr marL="731520" lvl="1" indent="-457200">
              <a:buFont typeface="+mj-lt"/>
              <a:buAutoNum type="arabicPeriod"/>
            </a:pPr>
            <a:r>
              <a:rPr lang="en-US" sz="2000" dirty="0" smtClean="0">
                <a:solidFill>
                  <a:srgbClr val="FF0000"/>
                </a:solidFill>
              </a:rPr>
              <a:t>Define objectives and necessary performance needed to achieve.</a:t>
            </a:r>
          </a:p>
          <a:p>
            <a:pPr marL="731520" lvl="1" indent="-457200">
              <a:buFont typeface="+mj-lt"/>
              <a:buAutoNum type="arabicPeriod"/>
            </a:pPr>
            <a:r>
              <a:rPr lang="en-US" sz="2000" dirty="0" smtClean="0">
                <a:solidFill>
                  <a:srgbClr val="FF0000"/>
                </a:solidFill>
              </a:rPr>
              <a:t>Tie performance to rewards.</a:t>
            </a:r>
          </a:p>
          <a:p>
            <a:pPr marL="731520" lvl="1" indent="-457200">
              <a:buFont typeface="+mj-lt"/>
              <a:buAutoNum type="arabicPeriod"/>
            </a:pPr>
            <a:r>
              <a:rPr lang="en-US" sz="2000" dirty="0" smtClean="0">
                <a:solidFill>
                  <a:srgbClr val="FF0000"/>
                </a:solidFill>
              </a:rPr>
              <a:t>Be sure rewards are of value to the person(s).</a:t>
            </a:r>
          </a:p>
          <a:p>
            <a:pPr marL="731520" lvl="1" indent="-457200">
              <a:buFont typeface="+mj-lt"/>
              <a:buAutoNum type="arabicPeriod"/>
            </a:pPr>
            <a:r>
              <a:rPr lang="en-US" sz="2000" dirty="0" smtClean="0">
                <a:solidFill>
                  <a:srgbClr val="FF0000"/>
                </a:solidFill>
              </a:rPr>
              <a:t>Make sure they believe you will do what you say you will do –         you need their trust to motivate.</a:t>
            </a:r>
            <a:endParaRPr lang="en-US" sz="2000" dirty="0">
              <a:solidFill>
                <a:srgbClr val="FF0000"/>
              </a:solidFill>
            </a:endParaRPr>
          </a:p>
        </p:txBody>
      </p:sp>
      <p:pic>
        <p:nvPicPr>
          <p:cNvPr id="8195" name="Picture 3" descr="C:\Users\Michaelm\AppData\Local\Microsoft\Windows\Temporary Internet Files\Content.IE5\WX0DVOOP\expectations1[1].jpg"/>
          <p:cNvPicPr>
            <a:picLocks noChangeAspect="1" noChangeArrowheads="1"/>
          </p:cNvPicPr>
          <p:nvPr/>
        </p:nvPicPr>
        <p:blipFill>
          <a:blip r:embed="rId2" cstate="print"/>
          <a:srcRect/>
          <a:stretch>
            <a:fillRect/>
          </a:stretch>
        </p:blipFill>
        <p:spPr bwMode="auto">
          <a:xfrm>
            <a:off x="5004783" y="4267200"/>
            <a:ext cx="3800889" cy="1981200"/>
          </a:xfrm>
          <a:prstGeom prst="rect">
            <a:avLst/>
          </a:prstGeom>
          <a:noFill/>
        </p:spPr>
      </p:pic>
      <p:sp>
        <p:nvSpPr>
          <p:cNvPr id="13" name="Slide Number Placeholder 12"/>
          <p:cNvSpPr>
            <a:spLocks noGrp="1"/>
          </p:cNvSpPr>
          <p:nvPr>
            <p:ph type="sldNum" sz="quarter" idx="12"/>
          </p:nvPr>
        </p:nvSpPr>
        <p:spPr/>
        <p:txBody>
          <a:bodyPr/>
          <a:lstStyle/>
          <a:p>
            <a:fld id="{2D1F5517-D973-4C2D-BD6F-65C9C251E6B7}" type="slidenum">
              <a:rPr lang="en-US" smtClean="0"/>
              <a:pPr/>
              <a:t>47</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6258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Equity Theory</a:t>
            </a:r>
            <a:endParaRPr lang="en-US" dirty="0"/>
          </a:p>
        </p:txBody>
      </p:sp>
      <p:sp>
        <p:nvSpPr>
          <p:cNvPr id="3" name="Content Placeholder 2"/>
          <p:cNvSpPr>
            <a:spLocks noGrp="1"/>
          </p:cNvSpPr>
          <p:nvPr>
            <p:ph sz="quarter" idx="1"/>
          </p:nvPr>
        </p:nvSpPr>
        <p:spPr/>
        <p:txBody>
          <a:bodyPr>
            <a:normAutofit/>
          </a:bodyPr>
          <a:lstStyle/>
          <a:p>
            <a:r>
              <a:rPr lang="en-US" sz="2200" u="sng" dirty="0" smtClean="0"/>
              <a:t>According to Equity Theory, people compare </a:t>
            </a:r>
            <a:r>
              <a:rPr lang="en-US" sz="2200" b="1" u="sng" dirty="0" smtClean="0"/>
              <a:t>inputs</a:t>
            </a:r>
            <a:r>
              <a:rPr lang="en-US" sz="2200" u="sng" dirty="0" smtClean="0"/>
              <a:t> - </a:t>
            </a:r>
            <a:r>
              <a:rPr lang="en-US" sz="2200" i="1" u="sng" dirty="0" smtClean="0"/>
              <a:t>effort, experience, seniority, status, intelligence, and so forth </a:t>
            </a:r>
            <a:r>
              <a:rPr lang="en-US" sz="2200" u="sng" dirty="0" smtClean="0"/>
              <a:t>– and </a:t>
            </a:r>
            <a:r>
              <a:rPr lang="en-US" sz="2200" b="1" u="sng" dirty="0" smtClean="0"/>
              <a:t>outputs</a:t>
            </a:r>
            <a:r>
              <a:rPr lang="en-US" sz="2200" u="sng" dirty="0" smtClean="0"/>
              <a:t> – </a:t>
            </a:r>
            <a:r>
              <a:rPr lang="en-US" sz="2200" i="1" u="sng" dirty="0" smtClean="0"/>
              <a:t>praise, recognition, promotions, increased status, supervisor’s approval, etc</a:t>
            </a:r>
            <a:r>
              <a:rPr lang="en-US" sz="2200" u="sng" dirty="0" smtClean="0"/>
              <a:t>. – with those of relevant others.</a:t>
            </a:r>
          </a:p>
          <a:p>
            <a:endParaRPr lang="en-US" sz="800" dirty="0" smtClean="0"/>
          </a:p>
          <a:p>
            <a:pPr lvl="1"/>
            <a:r>
              <a:rPr lang="en-US" sz="2000" dirty="0" smtClean="0"/>
              <a:t>If employees believe there is inequity, they will change their behavior to create equity, such as doing less work, changing the situation – like getting a raise, or getting another job.</a:t>
            </a:r>
          </a:p>
          <a:p>
            <a:endParaRPr lang="en-US" sz="800" dirty="0" smtClean="0"/>
          </a:p>
          <a:p>
            <a:pPr lvl="2"/>
            <a:r>
              <a:rPr lang="en-US" dirty="0" smtClean="0">
                <a:solidFill>
                  <a:srgbClr val="FF0000"/>
                </a:solidFill>
              </a:rPr>
              <a:t>Most employees tend to inflate their own efforts or performance when comparing themselves with others.</a:t>
            </a:r>
            <a:endParaRPr lang="en-US" dirty="0">
              <a:solidFill>
                <a:srgbClr val="FF0000"/>
              </a:solidFill>
            </a:endParaRPr>
          </a:p>
        </p:txBody>
      </p:sp>
      <p:pic>
        <p:nvPicPr>
          <p:cNvPr id="9218" name="Picture 2" descr="C:\Users\Michaelm\AppData\Local\Microsoft\Windows\Temporary Internet Files\Content.IE5\7X2GC7W4\balance[2].jpg"/>
          <p:cNvPicPr>
            <a:picLocks noChangeAspect="1" noChangeArrowheads="1"/>
          </p:cNvPicPr>
          <p:nvPr/>
        </p:nvPicPr>
        <p:blipFill>
          <a:blip r:embed="rId2" cstate="print"/>
          <a:srcRect/>
          <a:stretch>
            <a:fillRect/>
          </a:stretch>
        </p:blipFill>
        <p:spPr bwMode="auto">
          <a:xfrm>
            <a:off x="6327913" y="4800600"/>
            <a:ext cx="2587487" cy="1487805"/>
          </a:xfrm>
          <a:prstGeom prst="rect">
            <a:avLst/>
          </a:prstGeom>
          <a:noFill/>
        </p:spPr>
      </p:pic>
      <p:sp>
        <p:nvSpPr>
          <p:cNvPr id="5" name="Slide Number Placeholder 4"/>
          <p:cNvSpPr>
            <a:spLocks noGrp="1"/>
          </p:cNvSpPr>
          <p:nvPr>
            <p:ph type="sldNum" sz="quarter" idx="12"/>
          </p:nvPr>
        </p:nvSpPr>
        <p:spPr/>
        <p:txBody>
          <a:bodyPr/>
          <a:lstStyle/>
          <a:p>
            <a:fld id="{2D1F5517-D973-4C2D-BD6F-65C9C251E6B7}" type="slidenum">
              <a:rPr lang="en-US" smtClean="0"/>
              <a:pPr/>
              <a:t>48</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3063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Motivating with Equity Theory</a:t>
            </a:r>
            <a:endParaRPr lang="en-US" dirty="0"/>
          </a:p>
        </p:txBody>
      </p:sp>
      <p:sp>
        <p:nvSpPr>
          <p:cNvPr id="3" name="Content Placeholder 2"/>
          <p:cNvSpPr>
            <a:spLocks noGrp="1"/>
          </p:cNvSpPr>
          <p:nvPr>
            <p:ph sz="quarter" idx="1"/>
          </p:nvPr>
        </p:nvSpPr>
        <p:spPr/>
        <p:txBody>
          <a:bodyPr>
            <a:normAutofit/>
          </a:bodyPr>
          <a:lstStyle/>
          <a:p>
            <a:r>
              <a:rPr lang="en-US" sz="2400" u="sng" dirty="0" smtClean="0"/>
              <a:t>Using Equity Theory in practice can be difficult because you don’t know</a:t>
            </a:r>
            <a:r>
              <a:rPr lang="en-US" sz="2400" dirty="0" smtClean="0"/>
              <a:t>:</a:t>
            </a:r>
          </a:p>
          <a:p>
            <a:endParaRPr lang="en-US" sz="900" dirty="0" smtClean="0"/>
          </a:p>
          <a:p>
            <a:pPr marL="731520" lvl="1" indent="-457200">
              <a:buFont typeface="+mj-lt"/>
              <a:buAutoNum type="arabicPeriod"/>
            </a:pPr>
            <a:r>
              <a:rPr lang="en-US" sz="2000" dirty="0" smtClean="0">
                <a:solidFill>
                  <a:srgbClr val="FF0000"/>
                </a:solidFill>
              </a:rPr>
              <a:t>Who the employee’s reference group is, and </a:t>
            </a:r>
          </a:p>
          <a:p>
            <a:pPr marL="731520" lvl="1" indent="-457200">
              <a:buFont typeface="+mj-lt"/>
              <a:buAutoNum type="arabicPeriod"/>
            </a:pPr>
            <a:r>
              <a:rPr lang="en-US" sz="2000" dirty="0" smtClean="0">
                <a:solidFill>
                  <a:srgbClr val="FF0000"/>
                </a:solidFill>
              </a:rPr>
              <a:t>What their view of inputs and outcomes is</a:t>
            </a:r>
          </a:p>
          <a:p>
            <a:pPr lvl="1"/>
            <a:endParaRPr lang="en-US" sz="900" dirty="0" smtClean="0"/>
          </a:p>
          <a:p>
            <a:pPr lvl="1"/>
            <a:r>
              <a:rPr lang="en-US" dirty="0" smtClean="0"/>
              <a:t>Some useful general recommendations:</a:t>
            </a:r>
          </a:p>
          <a:p>
            <a:endParaRPr lang="en-US" sz="900" dirty="0" smtClean="0"/>
          </a:p>
          <a:p>
            <a:pPr lvl="2"/>
            <a:r>
              <a:rPr lang="en-US" dirty="0" smtClean="0">
                <a:solidFill>
                  <a:srgbClr val="0070C0"/>
                </a:solidFill>
              </a:rPr>
              <a:t>Equity is based on perception.</a:t>
            </a:r>
          </a:p>
          <a:p>
            <a:pPr lvl="2"/>
            <a:r>
              <a:rPr lang="en-US" dirty="0" smtClean="0">
                <a:solidFill>
                  <a:srgbClr val="0070C0"/>
                </a:solidFill>
              </a:rPr>
              <a:t>Rewards should be equitable.</a:t>
            </a:r>
          </a:p>
          <a:p>
            <a:pPr lvl="2"/>
            <a:r>
              <a:rPr lang="en-US" dirty="0" smtClean="0">
                <a:solidFill>
                  <a:srgbClr val="0070C0"/>
                </a:solidFill>
              </a:rPr>
              <a:t>High performance should be rewarded, but employees must understand the inputs needed to attain certain outcomes.</a:t>
            </a:r>
          </a:p>
          <a:p>
            <a:pPr lvl="2"/>
            <a:r>
              <a:rPr lang="en-US" dirty="0" smtClean="0">
                <a:solidFill>
                  <a:srgbClr val="0070C0"/>
                </a:solidFill>
              </a:rPr>
              <a:t>Realize that what people know or don’t know isn’t important –    all that really counts is what they feel.</a:t>
            </a:r>
            <a:endParaRPr lang="en-US" dirty="0">
              <a:solidFill>
                <a:srgbClr val="0070C0"/>
              </a:solidFill>
            </a:endParaRPr>
          </a:p>
        </p:txBody>
      </p:sp>
      <p:sp>
        <p:nvSpPr>
          <p:cNvPr id="4" name="Slide Number Placeholder 3"/>
          <p:cNvSpPr>
            <a:spLocks noGrp="1"/>
          </p:cNvSpPr>
          <p:nvPr>
            <p:ph type="sldNum" sz="quarter" idx="12"/>
          </p:nvPr>
        </p:nvSpPr>
        <p:spPr/>
        <p:txBody>
          <a:bodyPr/>
          <a:lstStyle/>
          <a:p>
            <a:fld id="{2D1F5517-D973-4C2D-BD6F-65C9C251E6B7}" type="slidenum">
              <a:rPr lang="en-US" smtClean="0"/>
              <a:pPr/>
              <a:t>49</a:t>
            </a:fld>
            <a:endParaRPr lang="en-US"/>
          </a:p>
        </p:txBody>
      </p:sp>
      <p:pic>
        <p:nvPicPr>
          <p:cNvPr id="8194" name="Picture 2" descr="C:\Users\Michaelm\AppData\Local\Microsoft\Windows\Temporary Internet Files\Content.IE5\5GN3PWKG\3236_nota_broker_recommendations[1].jpg"/>
          <p:cNvPicPr>
            <a:picLocks noChangeAspect="1" noChangeArrowheads="1"/>
          </p:cNvPicPr>
          <p:nvPr/>
        </p:nvPicPr>
        <p:blipFill>
          <a:blip r:embed="rId2" cstate="print"/>
          <a:srcRect/>
          <a:stretch>
            <a:fillRect/>
          </a:stretch>
        </p:blipFill>
        <p:spPr bwMode="auto">
          <a:xfrm>
            <a:off x="6629400" y="2133600"/>
            <a:ext cx="1999343" cy="11430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034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Power-Politics-Etiquette</a:t>
            </a:r>
            <a:endParaRPr lang="en-US" dirty="0"/>
          </a:p>
        </p:txBody>
      </p:sp>
      <p:sp>
        <p:nvSpPr>
          <p:cNvPr id="3" name="Content Placeholder 2"/>
          <p:cNvSpPr>
            <a:spLocks noGrp="1"/>
          </p:cNvSpPr>
          <p:nvPr>
            <p:ph idx="1"/>
          </p:nvPr>
        </p:nvSpPr>
        <p:spPr/>
        <p:txBody>
          <a:bodyPr>
            <a:normAutofit/>
          </a:bodyPr>
          <a:lstStyle/>
          <a:p>
            <a:r>
              <a:rPr lang="en-US" sz="2400" u="sng" dirty="0" smtClean="0"/>
              <a:t>People using proper etiquette behave differently than those who don’t.</a:t>
            </a:r>
          </a:p>
          <a:p>
            <a:endParaRPr lang="en-US" sz="800" u="sng" dirty="0" smtClean="0"/>
          </a:p>
          <a:p>
            <a:pPr lvl="1"/>
            <a:r>
              <a:rPr lang="en-US" sz="2000" dirty="0">
                <a:solidFill>
                  <a:srgbClr val="FF0000"/>
                </a:solidFill>
              </a:rPr>
              <a:t>U</a:t>
            </a:r>
            <a:r>
              <a:rPr lang="en-US" sz="2000" dirty="0" smtClean="0">
                <a:solidFill>
                  <a:srgbClr val="FF0000"/>
                </a:solidFill>
              </a:rPr>
              <a:t>nethical etiquette behavior hurts human relations, </a:t>
            </a:r>
            <a:r>
              <a:rPr lang="en-US" sz="2000" dirty="0">
                <a:solidFill>
                  <a:srgbClr val="FF0000"/>
                </a:solidFill>
              </a:rPr>
              <a:t>&amp;</a:t>
            </a:r>
            <a:r>
              <a:rPr lang="en-US" sz="2000" dirty="0" smtClean="0">
                <a:solidFill>
                  <a:srgbClr val="FF0000"/>
                </a:solidFill>
              </a:rPr>
              <a:t> performance.</a:t>
            </a:r>
          </a:p>
          <a:p>
            <a:endParaRPr lang="en-US" dirty="0"/>
          </a:p>
        </p:txBody>
      </p:sp>
      <p:sp>
        <p:nvSpPr>
          <p:cNvPr id="4" name="Slide Number Placeholder 3"/>
          <p:cNvSpPr>
            <a:spLocks noGrp="1"/>
          </p:cNvSpPr>
          <p:nvPr>
            <p:ph type="sldNum" sz="quarter" idx="12"/>
          </p:nvPr>
        </p:nvSpPr>
        <p:spPr/>
        <p:txBody>
          <a:bodyPr/>
          <a:lstStyle/>
          <a:p>
            <a:fld id="{C3A32BE6-B8D9-470C-8CB6-F79B8D7622D3}" type="slidenum">
              <a:rPr lang="en-US" smtClean="0"/>
              <a:pPr/>
              <a:t>5</a:t>
            </a:fld>
            <a:endParaRPr lang="en-US"/>
          </a:p>
        </p:txBody>
      </p:sp>
      <p:pic>
        <p:nvPicPr>
          <p:cNvPr id="5" name="Picture 4"/>
          <p:cNvPicPr>
            <a:picLocks noChangeAspect="1"/>
          </p:cNvPicPr>
          <p:nvPr/>
        </p:nvPicPr>
        <p:blipFill>
          <a:blip r:embed="rId2"/>
          <a:stretch>
            <a:fillRect/>
          </a:stretch>
        </p:blipFill>
        <p:spPr>
          <a:xfrm>
            <a:off x="4800600" y="3314700"/>
            <a:ext cx="3962400" cy="2971800"/>
          </a:xfrm>
          <a:prstGeom prst="rect">
            <a:avLst/>
          </a:prstGeom>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64285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Reinforcement Theory</a:t>
            </a:r>
            <a:br>
              <a:rPr lang="en-US" dirty="0" smtClean="0"/>
            </a:br>
            <a:r>
              <a:rPr lang="en-US" sz="2000" dirty="0" smtClean="0"/>
              <a:t>B.F. Skinner</a:t>
            </a:r>
            <a:endParaRPr lang="en-US" sz="2000" dirty="0"/>
          </a:p>
        </p:txBody>
      </p:sp>
      <p:sp>
        <p:nvSpPr>
          <p:cNvPr id="3" name="Content Placeholder 2"/>
          <p:cNvSpPr>
            <a:spLocks noGrp="1"/>
          </p:cNvSpPr>
          <p:nvPr>
            <p:ph sz="quarter" idx="1"/>
          </p:nvPr>
        </p:nvSpPr>
        <p:spPr/>
        <p:txBody>
          <a:bodyPr>
            <a:normAutofit/>
          </a:bodyPr>
          <a:lstStyle/>
          <a:p>
            <a:r>
              <a:rPr lang="en-US" sz="2600" u="sng" dirty="0" smtClean="0"/>
              <a:t>Reinforcement Theory focuses on getting people to do what you want them to do through incentives, because incentives do motivate behavior and performance.</a:t>
            </a:r>
          </a:p>
          <a:p>
            <a:endParaRPr lang="en-US" sz="1000" dirty="0" smtClean="0"/>
          </a:p>
          <a:p>
            <a:pPr lvl="1"/>
            <a:r>
              <a:rPr lang="en-US" dirty="0" smtClean="0"/>
              <a:t>The Theory contends that people’s behavior is learned through experiences of positive and negative consequences.</a:t>
            </a:r>
          </a:p>
          <a:p>
            <a:pPr lvl="1"/>
            <a:r>
              <a:rPr lang="en-US" dirty="0" smtClean="0"/>
              <a:t>It suggests that rewarded behavior tends to be repeated while unrewarded behavior tends not to be repeated.</a:t>
            </a:r>
          </a:p>
          <a:p>
            <a:pPr lvl="1"/>
            <a:endParaRPr lang="en-US" sz="900" dirty="0"/>
          </a:p>
          <a:p>
            <a:pPr lvl="2"/>
            <a:r>
              <a:rPr lang="en-US" sz="2200" dirty="0" smtClean="0">
                <a:solidFill>
                  <a:srgbClr val="FF0000"/>
                </a:solidFill>
              </a:rPr>
              <a:t>An individual learns what is, and is not, desired behavior as a result of the consequences for specific behavior.</a:t>
            </a:r>
          </a:p>
        </p:txBody>
      </p:sp>
      <p:sp>
        <p:nvSpPr>
          <p:cNvPr id="4" name="Slide Number Placeholder 3"/>
          <p:cNvSpPr>
            <a:spLocks noGrp="1"/>
          </p:cNvSpPr>
          <p:nvPr>
            <p:ph type="sldNum" sz="quarter" idx="12"/>
          </p:nvPr>
        </p:nvSpPr>
        <p:spPr/>
        <p:txBody>
          <a:bodyPr/>
          <a:lstStyle/>
          <a:p>
            <a:fld id="{2D1F5517-D973-4C2D-BD6F-65C9C251E6B7}" type="slidenum">
              <a:rPr lang="en-US" smtClean="0"/>
              <a:pPr/>
              <a:t>50</a:t>
            </a:fld>
            <a:endParaRPr lang="en-US"/>
          </a:p>
        </p:txBody>
      </p:sp>
      <p:pic>
        <p:nvPicPr>
          <p:cNvPr id="5" name="Picture 4" descr="Human Relations &amp; Motivation by Peter Frans l trimitra.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84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Types of Reinforcement</a:t>
            </a:r>
            <a:endParaRPr lang="en-US" dirty="0"/>
          </a:p>
        </p:txBody>
      </p:sp>
      <p:sp>
        <p:nvSpPr>
          <p:cNvPr id="3" name="Content Placeholder 2"/>
          <p:cNvSpPr>
            <a:spLocks noGrp="1"/>
          </p:cNvSpPr>
          <p:nvPr>
            <p:ph sz="quarter" idx="1"/>
          </p:nvPr>
        </p:nvSpPr>
        <p:spPr/>
        <p:txBody>
          <a:bodyPr>
            <a:normAutofit fontScale="92500"/>
          </a:bodyPr>
          <a:lstStyle/>
          <a:p>
            <a:pPr marL="514350" indent="-514350">
              <a:buFont typeface="+mj-lt"/>
              <a:buAutoNum type="arabicPeriod"/>
            </a:pPr>
            <a:r>
              <a:rPr lang="en-US" sz="2600" u="sng" dirty="0" smtClean="0"/>
              <a:t>Positive Reinforcement</a:t>
            </a:r>
          </a:p>
          <a:p>
            <a:pPr lvl="1"/>
            <a:r>
              <a:rPr lang="en-US" dirty="0" smtClean="0">
                <a:solidFill>
                  <a:srgbClr val="FF0000"/>
                </a:solidFill>
              </a:rPr>
              <a:t>A method of encouraging continued behavior is to offer attractive consequences (rewards) for desirable performance.</a:t>
            </a:r>
          </a:p>
          <a:p>
            <a:pPr marL="514350" indent="-514350">
              <a:buFont typeface="+mj-lt"/>
              <a:buAutoNum type="arabicPeriod"/>
            </a:pPr>
            <a:r>
              <a:rPr lang="en-US" sz="2600" u="sng" dirty="0" smtClean="0"/>
              <a:t>Avoidance Reinforcement</a:t>
            </a:r>
          </a:p>
          <a:p>
            <a:pPr lvl="1"/>
            <a:r>
              <a:rPr lang="en-US" dirty="0" smtClean="0">
                <a:solidFill>
                  <a:srgbClr val="FF0000"/>
                </a:solidFill>
              </a:rPr>
              <a:t>Avoidance is also called “negative reinforcement.” </a:t>
            </a:r>
          </a:p>
          <a:p>
            <a:pPr lvl="1"/>
            <a:r>
              <a:rPr lang="en-US" dirty="0" smtClean="0">
                <a:solidFill>
                  <a:srgbClr val="FF0000"/>
                </a:solidFill>
              </a:rPr>
              <a:t>The person avoids the negative consequence.</a:t>
            </a:r>
          </a:p>
          <a:p>
            <a:pPr marL="514350" indent="-514350">
              <a:buFont typeface="+mj-lt"/>
              <a:buAutoNum type="arabicPeriod"/>
            </a:pPr>
            <a:r>
              <a:rPr lang="en-US" sz="2600" u="sng" dirty="0" smtClean="0"/>
              <a:t>Extinction</a:t>
            </a:r>
          </a:p>
          <a:p>
            <a:pPr lvl="1"/>
            <a:r>
              <a:rPr lang="en-US" dirty="0" smtClean="0">
                <a:solidFill>
                  <a:srgbClr val="FF0000"/>
                </a:solidFill>
              </a:rPr>
              <a:t>Extinction attempts to reduce or eliminate undesirable behavior by withholding reinforcement when the behavior occurs.</a:t>
            </a:r>
          </a:p>
          <a:p>
            <a:pPr marL="514350" indent="-514350">
              <a:buFont typeface="+mj-lt"/>
              <a:buAutoNum type="arabicPeriod"/>
            </a:pPr>
            <a:r>
              <a:rPr lang="en-US" sz="2600" u="sng" dirty="0" smtClean="0"/>
              <a:t>Punishment</a:t>
            </a:r>
          </a:p>
          <a:p>
            <a:pPr lvl="1"/>
            <a:r>
              <a:rPr lang="en-US" dirty="0" smtClean="0">
                <a:solidFill>
                  <a:srgbClr val="FF0000"/>
                </a:solidFill>
              </a:rPr>
              <a:t>Punishment is used to provide an undesirable consequence for undesirable behavior.</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2D1F5517-D973-4C2D-BD6F-65C9C251E6B7}" type="slidenum">
              <a:rPr lang="en-US" smtClean="0"/>
              <a:pPr/>
              <a:t>51</a:t>
            </a:fld>
            <a:endParaRPr lang="en-US"/>
          </a:p>
        </p:txBody>
      </p:sp>
      <p:pic>
        <p:nvPicPr>
          <p:cNvPr id="6" name="Picture 5" descr="Four Number 4 - Free vector graphic on Pixabay"/>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0480" y="265545"/>
            <a:ext cx="1185672" cy="945645"/>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598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Schedules of Reinforcement</a:t>
            </a:r>
            <a:endParaRPr lang="en-US" dirty="0"/>
          </a:p>
        </p:txBody>
      </p:sp>
      <p:sp>
        <p:nvSpPr>
          <p:cNvPr id="3" name="Content Placeholder 2"/>
          <p:cNvSpPr>
            <a:spLocks noGrp="1"/>
          </p:cNvSpPr>
          <p:nvPr>
            <p:ph sz="quarter" idx="1"/>
          </p:nvPr>
        </p:nvSpPr>
        <p:spPr>
          <a:xfrm>
            <a:off x="304800" y="1524000"/>
            <a:ext cx="8503920" cy="4572000"/>
          </a:xfrm>
        </p:spPr>
        <p:txBody>
          <a:bodyPr>
            <a:normAutofit/>
          </a:bodyPr>
          <a:lstStyle/>
          <a:p>
            <a:r>
              <a:rPr lang="en-US" sz="2400" u="sng" dirty="0" smtClean="0"/>
              <a:t>The frequency and magnitude of the reinforcement may be as important as the reinforcement itself</a:t>
            </a:r>
          </a:p>
          <a:p>
            <a:endParaRPr lang="en-US" sz="800" u="sng" dirty="0" smtClean="0"/>
          </a:p>
          <a:p>
            <a:pPr lvl="1"/>
            <a:r>
              <a:rPr lang="en-US" dirty="0" smtClean="0"/>
              <a:t>The two major classifications are:</a:t>
            </a:r>
          </a:p>
          <a:p>
            <a:endParaRPr lang="en-US" sz="800" dirty="0" smtClean="0"/>
          </a:p>
          <a:p>
            <a:pPr marL="731520" lvl="1" indent="-457200">
              <a:buFont typeface="+mj-lt"/>
              <a:buAutoNum type="arabicPeriod"/>
            </a:pPr>
            <a:r>
              <a:rPr lang="en-US" sz="2000" u="sng" dirty="0" smtClean="0"/>
              <a:t>Continuous Reinforcement</a:t>
            </a:r>
          </a:p>
          <a:p>
            <a:pPr lvl="2"/>
            <a:r>
              <a:rPr lang="en-US" dirty="0" smtClean="0">
                <a:solidFill>
                  <a:srgbClr val="FF0000"/>
                </a:solidFill>
              </a:rPr>
              <a:t>Each desired and undesired behavior is reinforced.</a:t>
            </a:r>
          </a:p>
          <a:p>
            <a:pPr marL="731520" lvl="1" indent="-457200">
              <a:buFont typeface="+mj-lt"/>
              <a:buAutoNum type="arabicPeriod"/>
            </a:pPr>
            <a:r>
              <a:rPr lang="en-US" sz="2000" u="sng" dirty="0" smtClean="0"/>
              <a:t>Intermittent Reinforcement</a:t>
            </a:r>
          </a:p>
          <a:p>
            <a:pPr lvl="2"/>
            <a:r>
              <a:rPr lang="en-US" dirty="0" smtClean="0">
                <a:solidFill>
                  <a:srgbClr val="FF0000"/>
                </a:solidFill>
              </a:rPr>
              <a:t>The reward is given based on the passage of time or output.</a:t>
            </a:r>
          </a:p>
        </p:txBody>
      </p:sp>
      <p:sp>
        <p:nvSpPr>
          <p:cNvPr id="4" name="Slide Number Placeholder 3"/>
          <p:cNvSpPr>
            <a:spLocks noGrp="1"/>
          </p:cNvSpPr>
          <p:nvPr>
            <p:ph type="sldNum" sz="quarter" idx="12"/>
          </p:nvPr>
        </p:nvSpPr>
        <p:spPr/>
        <p:txBody>
          <a:bodyPr/>
          <a:lstStyle/>
          <a:p>
            <a:fld id="{2D1F5517-D973-4C2D-BD6F-65C9C251E6B7}" type="slidenum">
              <a:rPr lang="en-US" smtClean="0"/>
              <a:pPr/>
              <a:t>52</a:t>
            </a:fld>
            <a:endParaRPr lang="en-US"/>
          </a:p>
        </p:txBody>
      </p:sp>
      <p:pic>
        <p:nvPicPr>
          <p:cNvPr id="5" name="Picture 2" descr="C:\Users\Michaelm\AppData\Local\Microsoft\Windows\Temporary Internet Files\Content.IE5\5GN3PWKG\logo_present_continuous[1].png"/>
          <p:cNvPicPr>
            <a:picLocks noChangeAspect="1" noChangeArrowheads="1"/>
          </p:cNvPicPr>
          <p:nvPr/>
        </p:nvPicPr>
        <p:blipFill>
          <a:blip r:embed="rId2" cstate="print"/>
          <a:srcRect/>
          <a:stretch>
            <a:fillRect/>
          </a:stretch>
        </p:blipFill>
        <p:spPr bwMode="auto">
          <a:xfrm>
            <a:off x="6019800" y="2286000"/>
            <a:ext cx="2252551" cy="990600"/>
          </a:xfrm>
          <a:prstGeom prst="rect">
            <a:avLst/>
          </a:prstGeom>
          <a:noFill/>
        </p:spPr>
      </p:pic>
      <p:pic>
        <p:nvPicPr>
          <p:cNvPr id="6" name="Picture 5" descr="C:\Users\Michaelm\AppData\Local\Microsoft\Windows\Temporary Internet Files\Content.IE5\VYJYNPGJ\science_2[1].png"/>
          <p:cNvPicPr>
            <a:picLocks noChangeAspect="1" noChangeArrowheads="1"/>
          </p:cNvPicPr>
          <p:nvPr/>
        </p:nvPicPr>
        <p:blipFill>
          <a:blip r:embed="rId3" cstate="print"/>
          <a:srcRect/>
          <a:stretch>
            <a:fillRect/>
          </a:stretch>
        </p:blipFill>
        <p:spPr bwMode="auto">
          <a:xfrm>
            <a:off x="6216044" y="4820684"/>
            <a:ext cx="2620108" cy="1331619"/>
          </a:xfrm>
          <a:prstGeom prst="rect">
            <a:avLst/>
          </a:prstGeom>
          <a:noFill/>
        </p:spPr>
      </p:pic>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0906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Intermittent Reinforcement</a:t>
            </a:r>
            <a:endParaRPr lang="en-US" dirty="0"/>
          </a:p>
        </p:txBody>
      </p:sp>
      <p:sp>
        <p:nvSpPr>
          <p:cNvPr id="3" name="Content Placeholder 2"/>
          <p:cNvSpPr>
            <a:spLocks noGrp="1"/>
          </p:cNvSpPr>
          <p:nvPr>
            <p:ph sz="quarter" idx="1"/>
          </p:nvPr>
        </p:nvSpPr>
        <p:spPr/>
        <p:txBody>
          <a:bodyPr/>
          <a:lstStyle/>
          <a:p>
            <a:r>
              <a:rPr lang="en-US" sz="2400" u="sng" dirty="0" smtClean="0"/>
              <a:t>When electing to use Intermittent Reinforcement, there are four alternatives</a:t>
            </a:r>
            <a:r>
              <a:rPr lang="en-US" sz="2400" dirty="0" smtClean="0"/>
              <a:t>:</a:t>
            </a:r>
          </a:p>
          <a:p>
            <a:endParaRPr lang="en-US" sz="800" dirty="0" smtClean="0"/>
          </a:p>
          <a:p>
            <a:pPr marL="731520" lvl="1" indent="-457200">
              <a:buFont typeface="+mj-lt"/>
              <a:buAutoNum type="arabicPeriod"/>
            </a:pPr>
            <a:r>
              <a:rPr lang="en-US" sz="2000" dirty="0" smtClean="0">
                <a:solidFill>
                  <a:srgbClr val="FF0000"/>
                </a:solidFill>
              </a:rPr>
              <a:t>Fixed Interval Schedule</a:t>
            </a:r>
          </a:p>
          <a:p>
            <a:pPr marL="731520" lvl="1" indent="-457200">
              <a:buFont typeface="+mj-lt"/>
              <a:buAutoNum type="arabicPeriod"/>
            </a:pPr>
            <a:r>
              <a:rPr lang="en-US" sz="2000" dirty="0" smtClean="0">
                <a:solidFill>
                  <a:srgbClr val="FF0000"/>
                </a:solidFill>
              </a:rPr>
              <a:t>Variable Interval Schedule</a:t>
            </a:r>
          </a:p>
          <a:p>
            <a:pPr marL="731520" lvl="1" indent="-457200">
              <a:buFont typeface="+mj-lt"/>
              <a:buAutoNum type="arabicPeriod"/>
            </a:pPr>
            <a:r>
              <a:rPr lang="en-US" sz="2000" dirty="0" smtClean="0">
                <a:solidFill>
                  <a:srgbClr val="FF0000"/>
                </a:solidFill>
              </a:rPr>
              <a:t>Fixed Ratio Schedule</a:t>
            </a:r>
          </a:p>
          <a:p>
            <a:pPr marL="731520" lvl="1" indent="-457200">
              <a:buFont typeface="+mj-lt"/>
              <a:buAutoNum type="arabicPeriod"/>
            </a:pPr>
            <a:r>
              <a:rPr lang="en-US" sz="2000" dirty="0" smtClean="0">
                <a:solidFill>
                  <a:srgbClr val="FF0000"/>
                </a:solidFill>
              </a:rPr>
              <a:t>Variable Ratio Schedule</a:t>
            </a:r>
          </a:p>
          <a:p>
            <a:pPr marL="731520" lvl="1" indent="-457200">
              <a:buFont typeface="+mj-lt"/>
              <a:buAutoNum type="arabicPeriod"/>
            </a:pPr>
            <a:endParaRPr lang="en-US" sz="800" dirty="0" smtClean="0"/>
          </a:p>
          <a:p>
            <a:pPr lvl="1"/>
            <a:r>
              <a:rPr lang="en-US" sz="1900" dirty="0" smtClean="0">
                <a:solidFill>
                  <a:srgbClr val="0070C0"/>
                </a:solidFill>
              </a:rPr>
              <a:t>Ratios are generally better motivators than intervals.</a:t>
            </a:r>
          </a:p>
          <a:p>
            <a:pPr lvl="1"/>
            <a:r>
              <a:rPr lang="en-US" sz="1900" dirty="0" smtClean="0">
                <a:solidFill>
                  <a:srgbClr val="0070C0"/>
                </a:solidFill>
              </a:rPr>
              <a:t>The variable ratio is the most powerful schedule for sustaining behavior.</a:t>
            </a:r>
            <a:endParaRPr lang="en-US" sz="1900" dirty="0">
              <a:solidFill>
                <a:srgbClr val="0070C0"/>
              </a:solidFill>
            </a:endParaRPr>
          </a:p>
        </p:txBody>
      </p:sp>
      <p:sp>
        <p:nvSpPr>
          <p:cNvPr id="4" name="Slide Number Placeholder 3"/>
          <p:cNvSpPr>
            <a:spLocks noGrp="1"/>
          </p:cNvSpPr>
          <p:nvPr>
            <p:ph type="sldNum" sz="quarter" idx="12"/>
          </p:nvPr>
        </p:nvSpPr>
        <p:spPr/>
        <p:txBody>
          <a:bodyPr/>
          <a:lstStyle/>
          <a:p>
            <a:fld id="{2D1F5517-D973-4C2D-BD6F-65C9C251E6B7}" type="slidenum">
              <a:rPr lang="en-US" smtClean="0"/>
              <a:pPr/>
              <a:t>53</a:t>
            </a:fld>
            <a:endParaRPr lang="en-US"/>
          </a:p>
        </p:txBody>
      </p:sp>
      <p:pic>
        <p:nvPicPr>
          <p:cNvPr id="9219" name="Picture 3" descr="C:\Users\Michaelm\AppData\Local\Microsoft\Windows\Temporary Internet Files\Content.IE5\52LYKE23\Ratios[1].gif"/>
          <p:cNvPicPr>
            <a:picLocks noChangeAspect="1" noChangeArrowheads="1"/>
          </p:cNvPicPr>
          <p:nvPr/>
        </p:nvPicPr>
        <p:blipFill>
          <a:blip r:embed="rId2" cstate="print"/>
          <a:srcRect/>
          <a:stretch>
            <a:fillRect/>
          </a:stretch>
        </p:blipFill>
        <p:spPr bwMode="auto">
          <a:xfrm>
            <a:off x="5334000" y="2286000"/>
            <a:ext cx="2377440" cy="1524000"/>
          </a:xfrm>
          <a:prstGeom prst="rect">
            <a:avLst/>
          </a:prstGeom>
          <a:noFill/>
        </p:spPr>
      </p:pic>
      <p:pic>
        <p:nvPicPr>
          <p:cNvPr id="9222" name="Picture 6" descr="C:\Users\Michaelm\AppData\Local\Microsoft\Windows\Temporary Internet Files\Content.IE5\3X0ZDPIB\ratio[1].jpg"/>
          <p:cNvPicPr>
            <a:picLocks noChangeAspect="1" noChangeArrowheads="1"/>
          </p:cNvPicPr>
          <p:nvPr/>
        </p:nvPicPr>
        <p:blipFill>
          <a:blip r:embed="rId3" cstate="print"/>
          <a:srcRect/>
          <a:stretch>
            <a:fillRect/>
          </a:stretch>
        </p:blipFill>
        <p:spPr bwMode="auto">
          <a:xfrm>
            <a:off x="5562600" y="5066884"/>
            <a:ext cx="2286000" cy="1066800"/>
          </a:xfrm>
          <a:prstGeom prst="rect">
            <a:avLst/>
          </a:prstGeom>
          <a:noFill/>
        </p:spPr>
      </p:pic>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3654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Motivating with Reinforcement</a:t>
            </a:r>
            <a:endParaRPr lang="en-US" dirty="0"/>
          </a:p>
        </p:txBody>
      </p:sp>
      <p:sp>
        <p:nvSpPr>
          <p:cNvPr id="3" name="Content Placeholder 2"/>
          <p:cNvSpPr>
            <a:spLocks noGrp="1"/>
          </p:cNvSpPr>
          <p:nvPr>
            <p:ph sz="quarter" idx="1"/>
          </p:nvPr>
        </p:nvSpPr>
        <p:spPr/>
        <p:txBody>
          <a:bodyPr>
            <a:normAutofit/>
          </a:bodyPr>
          <a:lstStyle/>
          <a:p>
            <a:r>
              <a:rPr lang="en-US" sz="2400" u="sng" dirty="0" smtClean="0"/>
              <a:t>Generally, positive reinforcement is the best motivator.</a:t>
            </a:r>
          </a:p>
          <a:p>
            <a:endParaRPr lang="en-US" sz="800" u="sng" dirty="0"/>
          </a:p>
          <a:p>
            <a:pPr lvl="1"/>
            <a:r>
              <a:rPr lang="en-US" dirty="0" smtClean="0"/>
              <a:t>Following are some general guidelines:</a:t>
            </a:r>
          </a:p>
          <a:p>
            <a:endParaRPr lang="en-US" sz="800" dirty="0" smtClean="0"/>
          </a:p>
          <a:p>
            <a:pPr lvl="2"/>
            <a:r>
              <a:rPr lang="en-US" sz="1800" dirty="0" smtClean="0">
                <a:solidFill>
                  <a:srgbClr val="FF0000"/>
                </a:solidFill>
              </a:rPr>
              <a:t>Make sure employees know exactly what is expected of them.</a:t>
            </a:r>
          </a:p>
          <a:p>
            <a:pPr lvl="2"/>
            <a:r>
              <a:rPr lang="en-US" sz="1800" dirty="0" smtClean="0">
                <a:solidFill>
                  <a:srgbClr val="FF0000"/>
                </a:solidFill>
              </a:rPr>
              <a:t>Select appropriate awards.</a:t>
            </a:r>
          </a:p>
          <a:p>
            <a:pPr lvl="2"/>
            <a:r>
              <a:rPr lang="en-US" sz="1800" dirty="0" smtClean="0">
                <a:solidFill>
                  <a:srgbClr val="FF0000"/>
                </a:solidFill>
              </a:rPr>
              <a:t>Select the appropriate reinforcement schedule.</a:t>
            </a:r>
          </a:p>
          <a:p>
            <a:pPr lvl="2"/>
            <a:r>
              <a:rPr lang="en-US" sz="1800" dirty="0" smtClean="0">
                <a:solidFill>
                  <a:srgbClr val="FF0000"/>
                </a:solidFill>
              </a:rPr>
              <a:t>Do not reward mediocre or poor performance.</a:t>
            </a:r>
          </a:p>
          <a:p>
            <a:pPr lvl="2"/>
            <a:r>
              <a:rPr lang="en-US" sz="1800" dirty="0" smtClean="0">
                <a:solidFill>
                  <a:srgbClr val="FF0000"/>
                </a:solidFill>
              </a:rPr>
              <a:t>Look for positive and give praise, don’t focus on negative and criticizing.</a:t>
            </a:r>
          </a:p>
          <a:p>
            <a:pPr lvl="2"/>
            <a:r>
              <a:rPr lang="en-US" sz="1800" dirty="0" smtClean="0">
                <a:solidFill>
                  <a:srgbClr val="FF0000"/>
                </a:solidFill>
              </a:rPr>
              <a:t>Never go a day without giving praise.</a:t>
            </a:r>
          </a:p>
          <a:p>
            <a:pPr lvl="2"/>
            <a:r>
              <a:rPr lang="en-US" sz="1800" dirty="0" smtClean="0">
                <a:solidFill>
                  <a:srgbClr val="FF0000"/>
                </a:solidFill>
              </a:rPr>
              <a:t>Do things for people, instead of to them, and you will see improvement.</a:t>
            </a:r>
            <a:endParaRPr lang="en-US" sz="1800" dirty="0">
              <a:solidFill>
                <a:srgbClr val="FF0000"/>
              </a:solidFill>
            </a:endParaRPr>
          </a:p>
        </p:txBody>
      </p:sp>
      <p:sp>
        <p:nvSpPr>
          <p:cNvPr id="4" name="Slide Number Placeholder 3"/>
          <p:cNvSpPr>
            <a:spLocks noGrp="1"/>
          </p:cNvSpPr>
          <p:nvPr>
            <p:ph type="sldNum" sz="quarter" idx="12"/>
          </p:nvPr>
        </p:nvSpPr>
        <p:spPr/>
        <p:txBody>
          <a:bodyPr/>
          <a:lstStyle/>
          <a:p>
            <a:fld id="{2D1F5517-D973-4C2D-BD6F-65C9C251E6B7}" type="slidenum">
              <a:rPr lang="en-US" smtClean="0"/>
              <a:pPr/>
              <a:t>54</a:t>
            </a:fld>
            <a:endParaRPr lang="en-US"/>
          </a:p>
        </p:txBody>
      </p:sp>
      <p:pic>
        <p:nvPicPr>
          <p:cNvPr id="6" name="Picture 5" descr="Reinforcement Theory of Learning - YouTub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0" y="5105400"/>
            <a:ext cx="3454400" cy="1752600"/>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2116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Incentives and Recognition</a:t>
            </a:r>
            <a:endParaRPr lang="en-US" dirty="0"/>
          </a:p>
        </p:txBody>
      </p:sp>
      <p:sp>
        <p:nvSpPr>
          <p:cNvPr id="3" name="Content Placeholder 2"/>
          <p:cNvSpPr>
            <a:spLocks noGrp="1"/>
          </p:cNvSpPr>
          <p:nvPr>
            <p:ph sz="quarter" idx="1"/>
          </p:nvPr>
        </p:nvSpPr>
        <p:spPr/>
        <p:txBody>
          <a:bodyPr>
            <a:normAutofit/>
          </a:bodyPr>
          <a:lstStyle/>
          <a:p>
            <a:r>
              <a:rPr lang="en-US" sz="2400" u="sng" dirty="0" smtClean="0"/>
              <a:t>People do respond to incentives and we can nearly always get them to do what we want them to do as long as we find the right levers – combination of types and schedules of reinforcement – to motivate the desired behavior.</a:t>
            </a:r>
          </a:p>
          <a:p>
            <a:endParaRPr lang="en-US" sz="800" dirty="0" smtClean="0"/>
          </a:p>
          <a:p>
            <a:pPr lvl="1"/>
            <a:r>
              <a:rPr lang="en-US" sz="2000" dirty="0" smtClean="0">
                <a:solidFill>
                  <a:srgbClr val="FF0000"/>
                </a:solidFill>
              </a:rPr>
              <a:t>One great method of recognition that we can all use, and that is not part of a formal program is giving praise.</a:t>
            </a:r>
            <a:endParaRPr lang="en-US" sz="2000" dirty="0">
              <a:solidFill>
                <a:srgbClr val="FF0000"/>
              </a:solidFill>
            </a:endParaRPr>
          </a:p>
        </p:txBody>
      </p:sp>
      <p:pic>
        <p:nvPicPr>
          <p:cNvPr id="10242" name="Picture 2" descr="C:\Users\Michaelm\AppData\Local\Microsoft\Windows\Temporary Internet Files\Content.IE5\V2O6EV3C\lever_with_fulcrum[1].gif"/>
          <p:cNvPicPr>
            <a:picLocks noChangeAspect="1" noChangeArrowheads="1"/>
          </p:cNvPicPr>
          <p:nvPr/>
        </p:nvPicPr>
        <p:blipFill>
          <a:blip r:embed="rId2" cstate="print"/>
          <a:srcRect/>
          <a:stretch>
            <a:fillRect/>
          </a:stretch>
        </p:blipFill>
        <p:spPr bwMode="auto">
          <a:xfrm>
            <a:off x="990600" y="4343400"/>
            <a:ext cx="2971800" cy="1835150"/>
          </a:xfrm>
          <a:prstGeom prst="rect">
            <a:avLst/>
          </a:prstGeom>
          <a:noFill/>
        </p:spPr>
      </p:pic>
      <p:sp>
        <p:nvSpPr>
          <p:cNvPr id="7" name="Slide Number Placeholder 6"/>
          <p:cNvSpPr>
            <a:spLocks noGrp="1"/>
          </p:cNvSpPr>
          <p:nvPr>
            <p:ph type="sldNum" sz="quarter" idx="12"/>
          </p:nvPr>
        </p:nvSpPr>
        <p:spPr/>
        <p:txBody>
          <a:bodyPr/>
          <a:lstStyle/>
          <a:p>
            <a:fld id="{2D1F5517-D973-4C2D-BD6F-65C9C251E6B7}" type="slidenum">
              <a:rPr lang="en-US" smtClean="0"/>
              <a:pPr/>
              <a:t>55</a:t>
            </a:fld>
            <a:endParaRPr lang="en-US"/>
          </a:p>
        </p:txBody>
      </p:sp>
      <p:pic>
        <p:nvPicPr>
          <p:cNvPr id="4" name="Picture 2" descr="C:\Users\Michaelm\AppData\Local\Microsoft\Windows\Temporary Internet Files\Content.IE5\3E7R16IG\choir-305352_640[1].png"/>
          <p:cNvPicPr>
            <a:picLocks noChangeAspect="1" noChangeArrowheads="1"/>
          </p:cNvPicPr>
          <p:nvPr/>
        </p:nvPicPr>
        <p:blipFill>
          <a:blip r:embed="rId3" cstate="print"/>
          <a:srcRect/>
          <a:stretch>
            <a:fillRect/>
          </a:stretch>
        </p:blipFill>
        <p:spPr bwMode="auto">
          <a:xfrm>
            <a:off x="4495800" y="4114800"/>
            <a:ext cx="3733800" cy="2159000"/>
          </a:xfrm>
          <a:prstGeom prst="rect">
            <a:avLst/>
          </a:prstGeom>
          <a:noFill/>
        </p:spPr>
      </p:pic>
      <p:pic>
        <p:nvPicPr>
          <p:cNvPr id="8" name="Picture 7"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584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Giving Praise</a:t>
            </a:r>
            <a:endParaRPr lang="en-US" dirty="0"/>
          </a:p>
        </p:txBody>
      </p:sp>
      <p:sp>
        <p:nvSpPr>
          <p:cNvPr id="3" name="Content Placeholder 2"/>
          <p:cNvSpPr>
            <a:spLocks noGrp="1"/>
          </p:cNvSpPr>
          <p:nvPr>
            <p:ph sz="quarter" idx="1"/>
          </p:nvPr>
        </p:nvSpPr>
        <p:spPr/>
        <p:txBody>
          <a:bodyPr>
            <a:normAutofit/>
          </a:bodyPr>
          <a:lstStyle/>
          <a:p>
            <a:r>
              <a:rPr lang="en-US" sz="2400" u="sng" dirty="0" smtClean="0"/>
              <a:t>Giving praise develops a positive self-concept and leads to better performance through the Pygmalion Effect.</a:t>
            </a:r>
          </a:p>
          <a:p>
            <a:pPr lvl="1"/>
            <a:endParaRPr lang="en-US" sz="800" dirty="0" smtClean="0"/>
          </a:p>
          <a:p>
            <a:pPr lvl="1"/>
            <a:r>
              <a:rPr lang="en-US" sz="2000" dirty="0" smtClean="0">
                <a:solidFill>
                  <a:srgbClr val="FF0000"/>
                </a:solidFill>
              </a:rPr>
              <a:t>Praise is a motivator – not a hygiene – because it meets the employees’ needs for self-esteem and self-actualization, growth,    and achievement: It is probably the most powerful, least expensive, simplest, and yet most underused motivational technique.</a:t>
            </a:r>
            <a:endParaRPr lang="en-US" sz="2000" dirty="0">
              <a:solidFill>
                <a:srgbClr val="FF0000"/>
              </a:solidFill>
            </a:endParaRPr>
          </a:p>
        </p:txBody>
      </p:sp>
      <p:pic>
        <p:nvPicPr>
          <p:cNvPr id="11271" name="Picture 7" descr="C:\Users\Michaelm\AppData\Local\Microsoft\Windows\Temporary Internet Files\Content.IE5\5GN3PWKG\worship_praise[1].jpg"/>
          <p:cNvPicPr>
            <a:picLocks noChangeAspect="1" noChangeArrowheads="1"/>
          </p:cNvPicPr>
          <p:nvPr/>
        </p:nvPicPr>
        <p:blipFill>
          <a:blip r:embed="rId2" cstate="print"/>
          <a:srcRect/>
          <a:stretch>
            <a:fillRect/>
          </a:stretch>
        </p:blipFill>
        <p:spPr bwMode="auto">
          <a:xfrm>
            <a:off x="4333979" y="4441698"/>
            <a:ext cx="3041904" cy="1719072"/>
          </a:xfrm>
          <a:prstGeom prst="rect">
            <a:avLst/>
          </a:prstGeom>
          <a:noFill/>
        </p:spPr>
      </p:pic>
      <p:sp>
        <p:nvSpPr>
          <p:cNvPr id="10" name="Slide Number Placeholder 9"/>
          <p:cNvSpPr>
            <a:spLocks noGrp="1"/>
          </p:cNvSpPr>
          <p:nvPr>
            <p:ph type="sldNum" sz="quarter" idx="12"/>
          </p:nvPr>
        </p:nvSpPr>
        <p:spPr/>
        <p:txBody>
          <a:bodyPr/>
          <a:lstStyle/>
          <a:p>
            <a:fld id="{2D1F5517-D973-4C2D-BD6F-65C9C251E6B7}" type="slidenum">
              <a:rPr lang="en-US" smtClean="0"/>
              <a:pPr/>
              <a:t>56</a:t>
            </a:fld>
            <a:endParaRPr lang="en-US"/>
          </a:p>
        </p:txBody>
      </p:sp>
      <p:pic>
        <p:nvPicPr>
          <p:cNvPr id="11267" name="Picture 3" descr="C:\Users\Michaelm\AppData\Local\Microsoft\Windows\Temporary Internet Files\Content.IE5\5GN3PWKG\Praise[1].jpg"/>
          <p:cNvPicPr>
            <a:picLocks noChangeAspect="1" noChangeArrowheads="1"/>
          </p:cNvPicPr>
          <p:nvPr/>
        </p:nvPicPr>
        <p:blipFill>
          <a:blip r:embed="rId3" cstate="print"/>
          <a:srcRect/>
          <a:stretch>
            <a:fillRect/>
          </a:stretch>
        </p:blipFill>
        <p:spPr bwMode="auto">
          <a:xfrm>
            <a:off x="1899735" y="4441697"/>
            <a:ext cx="2008909" cy="1716701"/>
          </a:xfrm>
          <a:prstGeom prst="rect">
            <a:avLst/>
          </a:prstGeom>
          <a:noFill/>
        </p:spPr>
      </p:pic>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9998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Giving Praise</a:t>
            </a:r>
            <a:endParaRPr lang="en-US" dirty="0"/>
          </a:p>
        </p:txBody>
      </p:sp>
      <p:sp>
        <p:nvSpPr>
          <p:cNvPr id="3" name="Content Placeholder 2"/>
          <p:cNvSpPr>
            <a:spLocks noGrp="1"/>
          </p:cNvSpPr>
          <p:nvPr>
            <p:ph sz="quarter" idx="1"/>
          </p:nvPr>
        </p:nvSpPr>
        <p:spPr/>
        <p:txBody>
          <a:bodyPr>
            <a:normAutofit/>
          </a:bodyPr>
          <a:lstStyle/>
          <a:p>
            <a:r>
              <a:rPr lang="en-US" sz="2400" u="sng" dirty="0" smtClean="0"/>
              <a:t>The steps in the Giving Praise are as follows</a:t>
            </a:r>
            <a:r>
              <a:rPr lang="en-US" sz="2400" dirty="0" smtClean="0"/>
              <a:t>:</a:t>
            </a:r>
          </a:p>
          <a:p>
            <a:endParaRPr lang="en-US" sz="800" dirty="0" smtClean="0"/>
          </a:p>
          <a:p>
            <a:pPr marL="731520" lvl="1" indent="-457200">
              <a:buFont typeface="+mj-lt"/>
              <a:buAutoNum type="arabicPeriod"/>
            </a:pPr>
            <a:r>
              <a:rPr lang="en-US" sz="2000" dirty="0" smtClean="0">
                <a:solidFill>
                  <a:srgbClr val="FF0000"/>
                </a:solidFill>
              </a:rPr>
              <a:t>Tell the person exactly what was done correctly.</a:t>
            </a:r>
          </a:p>
          <a:p>
            <a:pPr marL="731520" lvl="1" indent="-457200">
              <a:buFont typeface="+mj-lt"/>
              <a:buAutoNum type="arabicPeriod"/>
            </a:pPr>
            <a:r>
              <a:rPr lang="en-US" sz="2000" dirty="0" smtClean="0">
                <a:solidFill>
                  <a:srgbClr val="FF0000"/>
                </a:solidFill>
              </a:rPr>
              <a:t>Tell the person why the behavior is important.</a:t>
            </a:r>
          </a:p>
          <a:p>
            <a:pPr marL="731520" lvl="1" indent="-457200">
              <a:buFont typeface="+mj-lt"/>
              <a:buAutoNum type="arabicPeriod"/>
            </a:pPr>
            <a:r>
              <a:rPr lang="en-US" sz="2000" dirty="0" smtClean="0">
                <a:solidFill>
                  <a:srgbClr val="FF0000"/>
                </a:solidFill>
              </a:rPr>
              <a:t>Stop for a moment of silence.</a:t>
            </a:r>
          </a:p>
          <a:p>
            <a:pPr marL="731520" lvl="1" indent="-457200">
              <a:buFont typeface="+mj-lt"/>
              <a:buAutoNum type="arabicPeriod"/>
            </a:pPr>
            <a:r>
              <a:rPr lang="en-US" sz="2000" dirty="0" smtClean="0">
                <a:solidFill>
                  <a:srgbClr val="FF0000"/>
                </a:solidFill>
              </a:rPr>
              <a:t>Encourage repeat performance.</a:t>
            </a:r>
          </a:p>
          <a:p>
            <a:pPr lvl="1"/>
            <a:endParaRPr lang="en-US" sz="800" dirty="0" smtClean="0"/>
          </a:p>
          <a:p>
            <a:pPr lvl="1"/>
            <a:r>
              <a:rPr lang="en-US" sz="2000" dirty="0" smtClean="0"/>
              <a:t>Praise is a reinforcement that is very effective when used with a variable interval schedule. </a:t>
            </a:r>
          </a:p>
          <a:p>
            <a:pPr lvl="1"/>
            <a:r>
              <a:rPr lang="en-US" sz="2000" dirty="0" smtClean="0"/>
              <a:t>Send “thank you” notes:  </a:t>
            </a:r>
          </a:p>
          <a:p>
            <a:pPr lvl="2"/>
            <a:r>
              <a:rPr lang="en-US" dirty="0">
                <a:solidFill>
                  <a:srgbClr val="0070C0"/>
                </a:solidFill>
              </a:rPr>
              <a:t>A</a:t>
            </a:r>
            <a:r>
              <a:rPr lang="en-US" dirty="0" smtClean="0">
                <a:solidFill>
                  <a:srgbClr val="0070C0"/>
                </a:solidFill>
              </a:rPr>
              <a:t> handwritten note is personal and powerful.</a:t>
            </a:r>
            <a:endParaRPr lang="en-US" dirty="0">
              <a:solidFill>
                <a:srgbClr val="0070C0"/>
              </a:solidFill>
            </a:endParaRPr>
          </a:p>
        </p:txBody>
      </p:sp>
      <p:sp>
        <p:nvSpPr>
          <p:cNvPr id="6" name="Slide Number Placeholder 5"/>
          <p:cNvSpPr>
            <a:spLocks noGrp="1"/>
          </p:cNvSpPr>
          <p:nvPr>
            <p:ph type="sldNum" sz="quarter" idx="12"/>
          </p:nvPr>
        </p:nvSpPr>
        <p:spPr/>
        <p:txBody>
          <a:bodyPr/>
          <a:lstStyle/>
          <a:p>
            <a:fld id="{2D1F5517-D973-4C2D-BD6F-65C9C251E6B7}" type="slidenum">
              <a:rPr lang="en-US" smtClean="0"/>
              <a:pPr/>
              <a:t>57</a:t>
            </a:fld>
            <a:endParaRPr lang="en-US"/>
          </a:p>
        </p:txBody>
      </p:sp>
      <p:pic>
        <p:nvPicPr>
          <p:cNvPr id="7" name="Picture 6" descr="Thank You Images - Free Download on Freepik"/>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1552" y="4191000"/>
            <a:ext cx="2514600" cy="2057400"/>
          </a:xfrm>
          <a:prstGeom prst="rect">
            <a:avLst/>
          </a:prstGeom>
          <a:noFill/>
          <a:ln>
            <a:noFill/>
          </a:ln>
        </p:spPr>
      </p:pic>
      <p:pic>
        <p:nvPicPr>
          <p:cNvPr id="8" name="Picture 7"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0236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and MBO</a:t>
            </a:r>
            <a:endParaRPr lang="en-US" dirty="0"/>
          </a:p>
        </p:txBody>
      </p:sp>
      <p:sp>
        <p:nvSpPr>
          <p:cNvPr id="3" name="Content Placeholder 2"/>
          <p:cNvSpPr>
            <a:spLocks noGrp="1"/>
          </p:cNvSpPr>
          <p:nvPr>
            <p:ph sz="quarter" idx="1"/>
          </p:nvPr>
        </p:nvSpPr>
        <p:spPr/>
        <p:txBody>
          <a:bodyPr/>
          <a:lstStyle/>
          <a:p>
            <a:r>
              <a:rPr lang="en-US" sz="2400" u="sng" dirty="0" smtClean="0"/>
              <a:t>Setting difficult objectives leads to higher levels of motivation and performance.</a:t>
            </a:r>
          </a:p>
          <a:p>
            <a:endParaRPr lang="en-US" sz="800" dirty="0" smtClean="0"/>
          </a:p>
          <a:p>
            <a:pPr lvl="1"/>
            <a:r>
              <a:rPr lang="en-US" sz="2000" dirty="0" smtClean="0"/>
              <a:t>Motivate people to high levels of performance; objectives should be:</a:t>
            </a:r>
          </a:p>
          <a:p>
            <a:endParaRPr lang="en-US" sz="800" dirty="0" smtClean="0"/>
          </a:p>
          <a:p>
            <a:pPr marL="1005840" lvl="2" indent="-457200">
              <a:buFont typeface="+mj-lt"/>
              <a:buAutoNum type="arabicPeriod"/>
            </a:pPr>
            <a:r>
              <a:rPr lang="en-US" dirty="0" smtClean="0">
                <a:solidFill>
                  <a:srgbClr val="FF0000"/>
                </a:solidFill>
              </a:rPr>
              <a:t>Difficult but Achievable</a:t>
            </a:r>
          </a:p>
          <a:p>
            <a:pPr marL="1005840" lvl="2" indent="-457200">
              <a:buFont typeface="+mj-lt"/>
              <a:buAutoNum type="arabicPeriod"/>
            </a:pPr>
            <a:r>
              <a:rPr lang="en-US" dirty="0" smtClean="0">
                <a:solidFill>
                  <a:srgbClr val="FF0000"/>
                </a:solidFill>
              </a:rPr>
              <a:t>Observable and Measurable</a:t>
            </a:r>
          </a:p>
          <a:p>
            <a:pPr marL="1005840" lvl="2" indent="-457200">
              <a:buFont typeface="+mj-lt"/>
              <a:buAutoNum type="arabicPeriod"/>
            </a:pPr>
            <a:r>
              <a:rPr lang="en-US" dirty="0" smtClean="0">
                <a:solidFill>
                  <a:srgbClr val="FF0000"/>
                </a:solidFill>
              </a:rPr>
              <a:t>Specific – with a Target Date</a:t>
            </a:r>
          </a:p>
          <a:p>
            <a:pPr marL="1005840" lvl="2" indent="-457200">
              <a:buFont typeface="+mj-lt"/>
              <a:buAutoNum type="arabicPeriod"/>
            </a:pPr>
            <a:r>
              <a:rPr lang="en-US" dirty="0" smtClean="0">
                <a:solidFill>
                  <a:srgbClr val="FF0000"/>
                </a:solidFill>
              </a:rPr>
              <a:t>Participatively Set when Possible</a:t>
            </a:r>
          </a:p>
          <a:p>
            <a:pPr marL="1005840" lvl="2" indent="-457200">
              <a:buFont typeface="+mj-lt"/>
              <a:buAutoNum type="arabicPeriod"/>
            </a:pPr>
            <a:r>
              <a:rPr lang="en-US" dirty="0" smtClean="0">
                <a:solidFill>
                  <a:srgbClr val="FF0000"/>
                </a:solidFill>
              </a:rPr>
              <a:t>Accepted</a:t>
            </a:r>
            <a:endParaRPr lang="en-US" dirty="0">
              <a:solidFill>
                <a:srgbClr val="FF0000"/>
              </a:solidFill>
            </a:endParaRPr>
          </a:p>
        </p:txBody>
      </p:sp>
      <p:pic>
        <p:nvPicPr>
          <p:cNvPr id="13316" name="Picture 4" descr="C:\Users\Michaelm\AppData\Local\Microsoft\Windows\Temporary Internet Files\Content.IE5\3X0ZDPIB\Objectives[1].jpg"/>
          <p:cNvPicPr>
            <a:picLocks noChangeAspect="1" noChangeArrowheads="1"/>
          </p:cNvPicPr>
          <p:nvPr/>
        </p:nvPicPr>
        <p:blipFill>
          <a:blip r:embed="rId2" cstate="print"/>
          <a:srcRect/>
          <a:stretch>
            <a:fillRect/>
          </a:stretch>
        </p:blipFill>
        <p:spPr bwMode="auto">
          <a:xfrm>
            <a:off x="5410200" y="3962400"/>
            <a:ext cx="3219450" cy="2114550"/>
          </a:xfrm>
          <a:prstGeom prst="rect">
            <a:avLst/>
          </a:prstGeom>
          <a:noFill/>
        </p:spPr>
      </p:pic>
      <p:sp>
        <p:nvSpPr>
          <p:cNvPr id="7" name="Slide Number Placeholder 6"/>
          <p:cNvSpPr>
            <a:spLocks noGrp="1"/>
          </p:cNvSpPr>
          <p:nvPr>
            <p:ph type="sldNum" sz="quarter" idx="12"/>
          </p:nvPr>
        </p:nvSpPr>
        <p:spPr/>
        <p:txBody>
          <a:bodyPr/>
          <a:lstStyle/>
          <a:p>
            <a:fld id="{2D1F5517-D973-4C2D-BD6F-65C9C251E6B7}" type="slidenum">
              <a:rPr lang="en-US" smtClean="0"/>
              <a:pPr/>
              <a:t>58</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05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Objectives</a:t>
            </a:r>
            <a:endParaRPr lang="en-US" dirty="0"/>
          </a:p>
        </p:txBody>
      </p:sp>
      <p:sp>
        <p:nvSpPr>
          <p:cNvPr id="3" name="Content Placeholder 2"/>
          <p:cNvSpPr>
            <a:spLocks noGrp="1"/>
          </p:cNvSpPr>
          <p:nvPr>
            <p:ph sz="quarter" idx="1"/>
          </p:nvPr>
        </p:nvSpPr>
        <p:spPr/>
        <p:txBody>
          <a:bodyPr/>
          <a:lstStyle/>
          <a:p>
            <a:r>
              <a:rPr lang="en-US" sz="2400" u="sng" dirty="0" smtClean="0"/>
              <a:t>Objectives should be written, and</a:t>
            </a:r>
            <a:r>
              <a:rPr lang="en-US" dirty="0" smtClean="0"/>
              <a:t>:</a:t>
            </a:r>
          </a:p>
          <a:p>
            <a:endParaRPr lang="en-US" sz="800" dirty="0" smtClean="0"/>
          </a:p>
          <a:p>
            <a:pPr>
              <a:buNone/>
            </a:pPr>
            <a:endParaRPr lang="en-US" sz="2000" dirty="0" smtClean="0"/>
          </a:p>
        </p:txBody>
      </p:sp>
      <p:pic>
        <p:nvPicPr>
          <p:cNvPr id="14338" name="Picture 2" descr="C:\Users\Michaelm\AppData\Local\Microsoft\Windows\Temporary Internet Files\Content.IE5\5GN3PWKG\smart1[1].jpg"/>
          <p:cNvPicPr>
            <a:picLocks noChangeAspect="1" noChangeArrowheads="1"/>
          </p:cNvPicPr>
          <p:nvPr/>
        </p:nvPicPr>
        <p:blipFill>
          <a:blip r:embed="rId2" cstate="print"/>
          <a:srcRect/>
          <a:stretch>
            <a:fillRect/>
          </a:stretch>
        </p:blipFill>
        <p:spPr bwMode="auto">
          <a:xfrm>
            <a:off x="533400" y="2667000"/>
            <a:ext cx="7924800" cy="3181350"/>
          </a:xfrm>
          <a:prstGeom prst="rect">
            <a:avLst/>
          </a:prstGeom>
          <a:noFill/>
        </p:spPr>
      </p:pic>
      <p:sp>
        <p:nvSpPr>
          <p:cNvPr id="5" name="Slide Number Placeholder 4"/>
          <p:cNvSpPr>
            <a:spLocks noGrp="1"/>
          </p:cNvSpPr>
          <p:nvPr>
            <p:ph type="sldNum" sz="quarter" idx="12"/>
          </p:nvPr>
        </p:nvSpPr>
        <p:spPr/>
        <p:txBody>
          <a:bodyPr/>
          <a:lstStyle/>
          <a:p>
            <a:fld id="{2D1F5517-D973-4C2D-BD6F-65C9C251E6B7}" type="slidenum">
              <a:rPr lang="en-US" smtClean="0"/>
              <a:pPr/>
              <a:t>59</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945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and Politics</a:t>
            </a:r>
            <a:endParaRPr lang="en-US" dirty="0"/>
          </a:p>
        </p:txBody>
      </p:sp>
      <p:sp>
        <p:nvSpPr>
          <p:cNvPr id="3" name="Content Placeholder 2"/>
          <p:cNvSpPr>
            <a:spLocks noGrp="1"/>
          </p:cNvSpPr>
          <p:nvPr>
            <p:ph idx="1"/>
          </p:nvPr>
        </p:nvSpPr>
        <p:spPr/>
        <p:txBody>
          <a:bodyPr>
            <a:normAutofit/>
          </a:bodyPr>
          <a:lstStyle/>
          <a:p>
            <a:r>
              <a:rPr lang="en-US" sz="2400" u="sng" dirty="0" smtClean="0"/>
              <a:t>Power and politics can be helpful or harmful to an organization, depending on the behavior.</a:t>
            </a:r>
          </a:p>
          <a:p>
            <a:endParaRPr lang="en-US" sz="800" dirty="0" smtClean="0"/>
          </a:p>
          <a:p>
            <a:pPr lvl="1"/>
            <a:r>
              <a:rPr lang="en-US" sz="2000" dirty="0" smtClean="0">
                <a:solidFill>
                  <a:srgbClr val="FF0000"/>
                </a:solidFill>
              </a:rPr>
              <a:t>Most large organizations have </a:t>
            </a:r>
            <a:r>
              <a:rPr lang="en-US" sz="2000" u="sng" dirty="0" smtClean="0">
                <a:solidFill>
                  <a:srgbClr val="FF0000"/>
                </a:solidFill>
              </a:rPr>
              <a:t>codes of conduct </a:t>
            </a:r>
            <a:r>
              <a:rPr lang="en-US" sz="2000" dirty="0" smtClean="0">
                <a:solidFill>
                  <a:srgbClr val="FF0000"/>
                </a:solidFill>
              </a:rPr>
              <a:t>to help employees know the difference between ethical and unethical behavior</a:t>
            </a:r>
          </a:p>
        </p:txBody>
      </p:sp>
      <p:pic>
        <p:nvPicPr>
          <p:cNvPr id="1026" name="Picture 2" descr="C:\Users\Michaelm\AppData\Local\Microsoft\Windows\Temporary Internet Files\Content.IE5\3E7R16IG\authority[1].png"/>
          <p:cNvPicPr>
            <a:picLocks noChangeAspect="1" noChangeArrowheads="1"/>
          </p:cNvPicPr>
          <p:nvPr/>
        </p:nvPicPr>
        <p:blipFill>
          <a:blip r:embed="rId2" cstate="print"/>
          <a:srcRect/>
          <a:stretch>
            <a:fillRect/>
          </a:stretch>
        </p:blipFill>
        <p:spPr bwMode="auto">
          <a:xfrm>
            <a:off x="3634377" y="3581400"/>
            <a:ext cx="5162330" cy="2585964"/>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6</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99464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By Objectives (MBO)</a:t>
            </a:r>
            <a:endParaRPr lang="en-US" dirty="0"/>
          </a:p>
        </p:txBody>
      </p:sp>
      <p:sp>
        <p:nvSpPr>
          <p:cNvPr id="3" name="Content Placeholder 2"/>
          <p:cNvSpPr>
            <a:spLocks noGrp="1"/>
          </p:cNvSpPr>
          <p:nvPr>
            <p:ph sz="quarter" idx="1"/>
          </p:nvPr>
        </p:nvSpPr>
        <p:spPr/>
        <p:txBody>
          <a:bodyPr>
            <a:normAutofit/>
          </a:bodyPr>
          <a:lstStyle/>
          <a:p>
            <a:r>
              <a:rPr lang="en-US" sz="2400" u="sng" dirty="0" smtClean="0"/>
              <a:t>Management by Objectives is the process in which managers and their employees jointly set objectives, periodically evaluate the performance, and reward according to the results.</a:t>
            </a:r>
          </a:p>
          <a:p>
            <a:endParaRPr lang="en-US" sz="1000" dirty="0" smtClean="0"/>
          </a:p>
          <a:p>
            <a:pPr lvl="1"/>
            <a:r>
              <a:rPr lang="en-US" u="sng" dirty="0" smtClean="0"/>
              <a:t>Three steps of an MBO program are as follows</a:t>
            </a:r>
            <a:r>
              <a:rPr lang="en-US" dirty="0" smtClean="0"/>
              <a:t>:</a:t>
            </a:r>
          </a:p>
          <a:p>
            <a:endParaRPr lang="en-US" sz="1000" dirty="0" smtClean="0"/>
          </a:p>
          <a:p>
            <a:pPr marL="1005840" lvl="2" indent="-457200">
              <a:buFont typeface="+mj-lt"/>
              <a:buAutoNum type="arabicPeriod"/>
            </a:pPr>
            <a:r>
              <a:rPr lang="en-US" dirty="0" smtClean="0">
                <a:solidFill>
                  <a:srgbClr val="FF0000"/>
                </a:solidFill>
              </a:rPr>
              <a:t>Set Individual Objectives and Plans</a:t>
            </a:r>
          </a:p>
          <a:p>
            <a:pPr marL="1005840" lvl="2" indent="-457200">
              <a:buFont typeface="+mj-lt"/>
              <a:buAutoNum type="arabicPeriod"/>
            </a:pPr>
            <a:r>
              <a:rPr lang="en-US" dirty="0" smtClean="0">
                <a:solidFill>
                  <a:srgbClr val="FF0000"/>
                </a:solidFill>
              </a:rPr>
              <a:t>Give Feedback and Evaluate Performance</a:t>
            </a:r>
          </a:p>
          <a:p>
            <a:pPr marL="1005840" lvl="2" indent="-457200">
              <a:buFont typeface="+mj-lt"/>
              <a:buAutoNum type="arabicPeriod"/>
            </a:pPr>
            <a:r>
              <a:rPr lang="en-US" dirty="0" smtClean="0">
                <a:solidFill>
                  <a:srgbClr val="FF0000"/>
                </a:solidFill>
              </a:rPr>
              <a:t>Reward According to Performance</a:t>
            </a:r>
          </a:p>
          <a:p>
            <a:pPr marL="731520" lvl="1" indent="-457200">
              <a:buFont typeface="+mj-lt"/>
              <a:buAutoNum type="arabicPeriod"/>
            </a:pPr>
            <a:endParaRPr lang="en-US" sz="1100" dirty="0" smtClean="0"/>
          </a:p>
          <a:p>
            <a:endParaRPr lang="en-US" dirty="0"/>
          </a:p>
        </p:txBody>
      </p:sp>
      <p:sp>
        <p:nvSpPr>
          <p:cNvPr id="4" name="Slide Number Placeholder 3"/>
          <p:cNvSpPr>
            <a:spLocks noGrp="1"/>
          </p:cNvSpPr>
          <p:nvPr>
            <p:ph type="sldNum" sz="quarter" idx="12"/>
          </p:nvPr>
        </p:nvSpPr>
        <p:spPr/>
        <p:txBody>
          <a:bodyPr/>
          <a:lstStyle/>
          <a:p>
            <a:fld id="{2D1F5517-D973-4C2D-BD6F-65C9C251E6B7}" type="slidenum">
              <a:rPr lang="en-US" smtClean="0"/>
              <a:pPr/>
              <a:t>60</a:t>
            </a:fld>
            <a:endParaRPr lang="en-US"/>
          </a:p>
        </p:txBody>
      </p:sp>
      <p:pic>
        <p:nvPicPr>
          <p:cNvPr id="12290" name="Picture 2" descr="C:\Users\Michaelm\AppData\Local\Microsoft\Windows\Temporary Internet Files\Content.IE5\QTOHO7LC\meeting_point_symbol[1].png"/>
          <p:cNvPicPr>
            <a:picLocks noChangeAspect="1" noChangeArrowheads="1"/>
          </p:cNvPicPr>
          <p:nvPr/>
        </p:nvPicPr>
        <p:blipFill>
          <a:blip r:embed="rId2" cstate="print"/>
          <a:srcRect/>
          <a:stretch>
            <a:fillRect/>
          </a:stretch>
        </p:blipFill>
        <p:spPr bwMode="auto">
          <a:xfrm>
            <a:off x="7162800" y="4511548"/>
            <a:ext cx="1587500" cy="15875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1513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By Objectives (MBO)</a:t>
            </a:r>
            <a:endParaRPr lang="en-US" dirty="0"/>
          </a:p>
        </p:txBody>
      </p:sp>
      <p:sp>
        <p:nvSpPr>
          <p:cNvPr id="3" name="Content Placeholder 2"/>
          <p:cNvSpPr>
            <a:spLocks noGrp="1"/>
          </p:cNvSpPr>
          <p:nvPr>
            <p:ph sz="quarter" idx="1"/>
          </p:nvPr>
        </p:nvSpPr>
        <p:spPr/>
        <p:txBody>
          <a:bodyPr>
            <a:normAutofit/>
          </a:bodyPr>
          <a:lstStyle/>
          <a:p>
            <a:r>
              <a:rPr lang="en-US" sz="2400" u="sng" dirty="0" smtClean="0"/>
              <a:t>An MBO program is a motivator – not a hygiene – because it meets employee’s needs for esteem and self-actualization, growth, power and achievement.</a:t>
            </a:r>
          </a:p>
          <a:p>
            <a:endParaRPr lang="en-US" sz="800" dirty="0" smtClean="0"/>
          </a:p>
          <a:p>
            <a:pPr lvl="1"/>
            <a:r>
              <a:rPr lang="en-US" sz="2000" dirty="0" smtClean="0"/>
              <a:t>An MBO program empowers employees to increase responsibility with an opportunity for creating meaningful challenging work to help them grow and accomplish what they and the manager want/need   to accomplish.</a:t>
            </a:r>
          </a:p>
          <a:p>
            <a:endParaRPr lang="en-US" sz="800" dirty="0" smtClean="0"/>
          </a:p>
          <a:p>
            <a:pPr lvl="2"/>
            <a:r>
              <a:rPr lang="en-US" dirty="0" smtClean="0">
                <a:solidFill>
                  <a:srgbClr val="FF0000"/>
                </a:solidFill>
              </a:rPr>
              <a:t>An MBO program creates a win-win situation.</a:t>
            </a:r>
          </a:p>
          <a:p>
            <a:endParaRPr lang="en-US" dirty="0"/>
          </a:p>
        </p:txBody>
      </p:sp>
      <p:sp>
        <p:nvSpPr>
          <p:cNvPr id="4" name="Slide Number Placeholder 3"/>
          <p:cNvSpPr>
            <a:spLocks noGrp="1"/>
          </p:cNvSpPr>
          <p:nvPr>
            <p:ph type="sldNum" sz="quarter" idx="12"/>
          </p:nvPr>
        </p:nvSpPr>
        <p:spPr/>
        <p:txBody>
          <a:bodyPr/>
          <a:lstStyle/>
          <a:p>
            <a:fld id="{2D1F5517-D973-4C2D-BD6F-65C9C251E6B7}" type="slidenum">
              <a:rPr lang="en-US" smtClean="0"/>
              <a:pPr/>
              <a:t>61</a:t>
            </a:fld>
            <a:endParaRPr lang="en-US"/>
          </a:p>
        </p:txBody>
      </p:sp>
      <p:pic>
        <p:nvPicPr>
          <p:cNvPr id="12290" name="Picture 2" descr="C:\Users\Michaelm\AppData\Local\Microsoft\Windows\Temporary Internet Files\Content.IE5\QTOHO7LC\meeting_point_symbol[1].png"/>
          <p:cNvPicPr>
            <a:picLocks noChangeAspect="1" noChangeArrowheads="1"/>
          </p:cNvPicPr>
          <p:nvPr/>
        </p:nvPicPr>
        <p:blipFill>
          <a:blip r:embed="rId2" cstate="print"/>
          <a:srcRect/>
          <a:stretch>
            <a:fillRect/>
          </a:stretch>
        </p:blipFill>
        <p:spPr bwMode="auto">
          <a:xfrm>
            <a:off x="7162800" y="4547407"/>
            <a:ext cx="1587500" cy="15875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47764"/>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6938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Motivation</a:t>
            </a:r>
            <a:endParaRPr lang="en-US" sz="3600"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62</a:t>
            </a:fld>
            <a:endParaRPr lang="en-US"/>
          </a:p>
        </p:txBody>
      </p:sp>
      <p:sp>
        <p:nvSpPr>
          <p:cNvPr id="4" name="Content Placeholder 3"/>
          <p:cNvSpPr>
            <a:spLocks noGrp="1"/>
          </p:cNvSpPr>
          <p:nvPr>
            <p:ph sz="quarter" idx="1"/>
          </p:nvPr>
        </p:nvSpPr>
        <p:spPr/>
        <p:txBody>
          <a:bodyPr>
            <a:normAutofit/>
          </a:bodyPr>
          <a:lstStyle/>
          <a:p>
            <a:r>
              <a:rPr lang="en-US" sz="2200" u="sng" dirty="0" smtClean="0"/>
              <a:t>Motivating and Rewarding Employees</a:t>
            </a:r>
          </a:p>
          <a:p>
            <a:endParaRPr lang="en-US" sz="800" u="sng" dirty="0" smtClean="0"/>
          </a:p>
          <a:p>
            <a:pPr lvl="1"/>
            <a:r>
              <a:rPr lang="en-US" sz="2000" dirty="0" smtClean="0">
                <a:solidFill>
                  <a:srgbClr val="FF0000"/>
                </a:solidFill>
              </a:rPr>
              <a:t>Define and explain motivation.</a:t>
            </a:r>
          </a:p>
          <a:p>
            <a:pPr lvl="1"/>
            <a:r>
              <a:rPr lang="en-US" sz="2000" dirty="0" smtClean="0">
                <a:solidFill>
                  <a:srgbClr val="FF0000"/>
                </a:solidFill>
              </a:rPr>
              <a:t>Compare and contrast early theories of motivation.</a:t>
            </a:r>
          </a:p>
          <a:p>
            <a:pPr lvl="1"/>
            <a:r>
              <a:rPr lang="en-US" sz="2000" dirty="0" smtClean="0">
                <a:solidFill>
                  <a:srgbClr val="FF0000"/>
                </a:solidFill>
              </a:rPr>
              <a:t>Compare and contrast contemporary theories of motivation.</a:t>
            </a:r>
          </a:p>
          <a:p>
            <a:pPr lvl="1"/>
            <a:r>
              <a:rPr lang="en-US" sz="2000" dirty="0" smtClean="0">
                <a:solidFill>
                  <a:srgbClr val="FF0000"/>
                </a:solidFill>
              </a:rPr>
              <a:t>Discuss current issues in motivating employees.</a:t>
            </a:r>
          </a:p>
          <a:p>
            <a:pPr lvl="1"/>
            <a:endParaRPr lang="en-US" sz="1900" dirty="0" smtClean="0"/>
          </a:p>
          <a:p>
            <a:pPr lvl="1"/>
            <a:endParaRPr lang="en-US" sz="1900" dirty="0" smtClean="0"/>
          </a:p>
          <a:p>
            <a:pPr lvl="1"/>
            <a:endParaRPr lang="en-US" sz="1300" dirty="0" smtClean="0"/>
          </a:p>
          <a:p>
            <a:pPr lvl="1">
              <a:buNone/>
            </a:pPr>
            <a:endParaRPr lang="en-US" sz="1800" dirty="0" smtClean="0"/>
          </a:p>
          <a:p>
            <a:pPr lvl="1"/>
            <a:endParaRPr lang="en-US" sz="1800" dirty="0" smtClean="0"/>
          </a:p>
        </p:txBody>
      </p:sp>
      <p:pic>
        <p:nvPicPr>
          <p:cNvPr id="1035" name="Picture 11" descr="C:\Users\Michaelm\AppData\Local\Microsoft\Windows\Temporary Internet Files\Content.IE5\WH26L03T\motivation-word-cloud-new11[1].png"/>
          <p:cNvPicPr>
            <a:picLocks noChangeAspect="1" noChangeArrowheads="1"/>
          </p:cNvPicPr>
          <p:nvPr/>
        </p:nvPicPr>
        <p:blipFill>
          <a:blip r:embed="rId2" cstate="print"/>
          <a:srcRect/>
          <a:stretch>
            <a:fillRect/>
          </a:stretch>
        </p:blipFill>
        <p:spPr bwMode="auto">
          <a:xfrm>
            <a:off x="2209800" y="3810000"/>
            <a:ext cx="4872601" cy="24384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36458016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63</a:t>
            </a:fld>
            <a:endParaRPr lang="en-US"/>
          </a:p>
        </p:txBody>
      </p:sp>
      <p:sp>
        <p:nvSpPr>
          <p:cNvPr id="4" name="Content Placeholder 3"/>
          <p:cNvSpPr>
            <a:spLocks noGrp="1"/>
          </p:cNvSpPr>
          <p:nvPr>
            <p:ph sz="quarter" idx="1"/>
          </p:nvPr>
        </p:nvSpPr>
        <p:spPr/>
        <p:txBody>
          <a:bodyPr>
            <a:normAutofit/>
          </a:bodyPr>
          <a:lstStyle/>
          <a:p>
            <a:r>
              <a:rPr lang="en-US" sz="2400" u="sng" dirty="0" smtClean="0"/>
              <a:t>To get employees to put forth maximum work effort, managers need to know how and why they are motivated</a:t>
            </a:r>
            <a:r>
              <a:rPr lang="en-US" sz="2400" dirty="0" smtClean="0"/>
              <a:t>.</a:t>
            </a:r>
          </a:p>
          <a:p>
            <a:endParaRPr lang="en-US" sz="800" dirty="0" smtClean="0"/>
          </a:p>
          <a:p>
            <a:pPr lvl="1"/>
            <a:r>
              <a:rPr lang="en-US" sz="2000" dirty="0" smtClean="0">
                <a:solidFill>
                  <a:srgbClr val="FF0000"/>
                </a:solidFill>
              </a:rPr>
              <a:t>The secret to being an effective motivator is understanding each individual’s unique needs.</a:t>
            </a:r>
            <a:endParaRPr lang="en-US" sz="2000" dirty="0">
              <a:solidFill>
                <a:srgbClr val="FF0000"/>
              </a:solidFill>
            </a:endParaRPr>
          </a:p>
        </p:txBody>
      </p:sp>
      <p:pic>
        <p:nvPicPr>
          <p:cNvPr id="2050" name="Picture 2" descr="C:\Users\Michaelm\AppData\Local\Microsoft\Windows\Temporary Internet Files\Content.IE5\52LYKE23\031818-24-Psychology-Motivation[1].jpg"/>
          <p:cNvPicPr>
            <a:picLocks noChangeAspect="1" noChangeArrowheads="1"/>
          </p:cNvPicPr>
          <p:nvPr/>
        </p:nvPicPr>
        <p:blipFill>
          <a:blip r:embed="rId2" cstate="print"/>
          <a:srcRect/>
          <a:stretch>
            <a:fillRect/>
          </a:stretch>
        </p:blipFill>
        <p:spPr bwMode="auto">
          <a:xfrm>
            <a:off x="2587751" y="3657600"/>
            <a:ext cx="4102249" cy="22352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34356743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64</a:t>
            </a:fld>
            <a:endParaRPr lang="en-US"/>
          </a:p>
        </p:txBody>
      </p:sp>
      <p:sp>
        <p:nvSpPr>
          <p:cNvPr id="4" name="Content Placeholder 3"/>
          <p:cNvSpPr>
            <a:spLocks noGrp="1"/>
          </p:cNvSpPr>
          <p:nvPr>
            <p:ph sz="quarter" idx="1"/>
          </p:nvPr>
        </p:nvSpPr>
        <p:spPr/>
        <p:txBody>
          <a:bodyPr/>
          <a:lstStyle/>
          <a:p>
            <a:r>
              <a:rPr lang="en-US" sz="2200" u="sng" dirty="0" smtClean="0"/>
              <a:t>Motivation refers to the process by which a person’s efforts are energized, directed, and sustained toward attaining a goal.</a:t>
            </a:r>
          </a:p>
          <a:p>
            <a:endParaRPr lang="en-US" sz="800" dirty="0" smtClean="0"/>
          </a:p>
          <a:p>
            <a:pPr lvl="1"/>
            <a:r>
              <a:rPr lang="en-US" dirty="0" smtClean="0"/>
              <a:t>The definition has three key elements:</a:t>
            </a:r>
          </a:p>
          <a:p>
            <a:pPr lvl="1"/>
            <a:endParaRPr lang="en-US" sz="800" dirty="0" smtClean="0"/>
          </a:p>
          <a:p>
            <a:pPr marL="1051560" lvl="2" indent="-457200">
              <a:buFont typeface="+mj-lt"/>
              <a:buAutoNum type="arabicPeriod"/>
            </a:pPr>
            <a:r>
              <a:rPr lang="en-US" u="sng" dirty="0" smtClean="0"/>
              <a:t>Energy</a:t>
            </a:r>
          </a:p>
          <a:p>
            <a:pPr lvl="3"/>
            <a:r>
              <a:rPr lang="en-US" dirty="0" smtClean="0">
                <a:solidFill>
                  <a:srgbClr val="FF0000"/>
                </a:solidFill>
              </a:rPr>
              <a:t>A measure of channeled intensity or drive.</a:t>
            </a:r>
          </a:p>
          <a:p>
            <a:pPr marL="1051560" lvl="2" indent="-457200">
              <a:buFont typeface="+mj-lt"/>
              <a:buAutoNum type="arabicPeriod"/>
            </a:pPr>
            <a:r>
              <a:rPr lang="en-US" u="sng" dirty="0" smtClean="0"/>
              <a:t>Direction</a:t>
            </a:r>
          </a:p>
          <a:p>
            <a:pPr lvl="3"/>
            <a:r>
              <a:rPr lang="en-US" dirty="0" smtClean="0">
                <a:solidFill>
                  <a:srgbClr val="FF0000"/>
                </a:solidFill>
              </a:rPr>
              <a:t>Effort directed toward and consistent with organizational goals.</a:t>
            </a:r>
          </a:p>
          <a:p>
            <a:pPr marL="1051560" lvl="2" indent="-457200">
              <a:buFont typeface="+mj-lt"/>
              <a:buAutoNum type="arabicPeriod"/>
            </a:pPr>
            <a:r>
              <a:rPr lang="en-US" u="sng" dirty="0" smtClean="0"/>
              <a:t>Persistence</a:t>
            </a:r>
          </a:p>
          <a:p>
            <a:pPr lvl="3"/>
            <a:r>
              <a:rPr lang="en-US" dirty="0" smtClean="0">
                <a:solidFill>
                  <a:srgbClr val="FF0000"/>
                </a:solidFill>
              </a:rPr>
              <a:t>Putting forth continuous effort to achieve those goals.</a:t>
            </a:r>
          </a:p>
          <a:p>
            <a:pPr lvl="3"/>
            <a:endParaRPr lang="en-US" dirty="0"/>
          </a:p>
        </p:txBody>
      </p:sp>
      <p:pic>
        <p:nvPicPr>
          <p:cNvPr id="3074" name="Picture 2" descr="C:\Users\Michaelm\AppData\Local\Microsoft\Windows\Temporary Internet Files\Content.IE5\HWRYGRBG\motivation1[1].jpg"/>
          <p:cNvPicPr>
            <a:picLocks noChangeAspect="1" noChangeArrowheads="1"/>
          </p:cNvPicPr>
          <p:nvPr/>
        </p:nvPicPr>
        <p:blipFill>
          <a:blip r:embed="rId2" cstate="print"/>
          <a:srcRect/>
          <a:stretch>
            <a:fillRect/>
          </a:stretch>
        </p:blipFill>
        <p:spPr bwMode="auto">
          <a:xfrm>
            <a:off x="6781800" y="2590800"/>
            <a:ext cx="1911096" cy="12954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39327425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65</a:t>
            </a:fld>
            <a:endParaRPr lang="en-US"/>
          </a:p>
        </p:txBody>
      </p:sp>
      <p:sp>
        <p:nvSpPr>
          <p:cNvPr id="4" name="Content Placeholder 3"/>
          <p:cNvSpPr>
            <a:spLocks noGrp="1"/>
          </p:cNvSpPr>
          <p:nvPr>
            <p:ph sz="quarter" idx="1"/>
          </p:nvPr>
        </p:nvSpPr>
        <p:spPr/>
        <p:txBody>
          <a:bodyPr/>
          <a:lstStyle/>
          <a:p>
            <a:r>
              <a:rPr lang="en-US" sz="2400" u="sng" dirty="0" smtClean="0"/>
              <a:t>Motivating high levels of employee performance is an important organizational concern and managers need to keep looking for answers.</a:t>
            </a:r>
          </a:p>
          <a:p>
            <a:endParaRPr lang="en-US" sz="800" dirty="0" smtClean="0"/>
          </a:p>
          <a:p>
            <a:pPr lvl="1"/>
            <a:r>
              <a:rPr lang="en-US" sz="2000" dirty="0" smtClean="0"/>
              <a:t>A recent Gallup poll found that a large majority of U.S. employees – some 64 percent are not excited about their work.</a:t>
            </a:r>
          </a:p>
          <a:p>
            <a:pPr lvl="1"/>
            <a:endParaRPr lang="en-US" sz="800" dirty="0" smtClean="0"/>
          </a:p>
          <a:p>
            <a:pPr lvl="2"/>
            <a:r>
              <a:rPr lang="en-US" sz="1800" dirty="0" smtClean="0">
                <a:solidFill>
                  <a:srgbClr val="FF0000"/>
                </a:solidFill>
              </a:rPr>
              <a:t>“Employees are essentially ‘checked out.’  They’re sleepwalking through their workday, putting time, but not energy or passion, into their work.”</a:t>
            </a:r>
            <a:endParaRPr lang="en-US" sz="1800" dirty="0">
              <a:solidFill>
                <a:srgbClr val="FF0000"/>
              </a:solidFill>
            </a:endParaRPr>
          </a:p>
        </p:txBody>
      </p:sp>
      <p:pic>
        <p:nvPicPr>
          <p:cNvPr id="4099" name="Picture 3" descr="C:\Users\Michaelm\AppData\Local\Microsoft\Windows\Temporary Internet Files\Content.IE5\4ACZGT8O\ms-fatigue1[1].jpg"/>
          <p:cNvPicPr>
            <a:picLocks noChangeAspect="1" noChangeArrowheads="1"/>
          </p:cNvPicPr>
          <p:nvPr/>
        </p:nvPicPr>
        <p:blipFill>
          <a:blip r:embed="rId2" cstate="print"/>
          <a:srcRect/>
          <a:stretch>
            <a:fillRect/>
          </a:stretch>
        </p:blipFill>
        <p:spPr bwMode="auto">
          <a:xfrm>
            <a:off x="5791200" y="4495800"/>
            <a:ext cx="2907792" cy="18288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12474495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Maslow’s Hierarchy of Needs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66</a:t>
            </a:fld>
            <a:endParaRPr lang="en-US"/>
          </a:p>
        </p:txBody>
      </p:sp>
      <p:sp>
        <p:nvSpPr>
          <p:cNvPr id="4" name="Content Placeholder 3"/>
          <p:cNvSpPr>
            <a:spLocks noGrp="1"/>
          </p:cNvSpPr>
          <p:nvPr>
            <p:ph sz="quarter" idx="1"/>
          </p:nvPr>
        </p:nvSpPr>
        <p:spPr/>
        <p:txBody>
          <a:bodyPr/>
          <a:lstStyle/>
          <a:p>
            <a:r>
              <a:rPr lang="en-US" sz="2400" u="sng" dirty="0" smtClean="0"/>
              <a:t>Abraham Maslow – a psychologist – proposed that within every person is a hierarchy of five needs: from the physiological to self-actualization</a:t>
            </a:r>
          </a:p>
          <a:p>
            <a:endParaRPr lang="en-US" sz="800" u="sng" dirty="0" smtClean="0"/>
          </a:p>
          <a:p>
            <a:pPr lvl="1"/>
            <a:r>
              <a:rPr lang="en-US" sz="2000" dirty="0" smtClean="0"/>
              <a:t>Each level must be substantially satisfied before the next becomes dominant; an individual moves up the hierarchy 0ne level to next.</a:t>
            </a:r>
          </a:p>
          <a:p>
            <a:pPr lvl="1"/>
            <a:r>
              <a:rPr lang="en-US" sz="2000" dirty="0" smtClean="0"/>
              <a:t>Lower level needs are satisfied externally, while higher-level needs are satisfied internally.</a:t>
            </a:r>
          </a:p>
          <a:p>
            <a:pPr lvl="1"/>
            <a:endParaRPr lang="en-US" sz="800" dirty="0" smtClean="0"/>
          </a:p>
          <a:p>
            <a:pPr lvl="2"/>
            <a:r>
              <a:rPr lang="en-US" sz="1800" dirty="0" smtClean="0">
                <a:solidFill>
                  <a:srgbClr val="FF0000"/>
                </a:solidFill>
              </a:rPr>
              <a:t>Managers use this knowledge to satisfy EE’s needs.</a:t>
            </a:r>
          </a:p>
          <a:p>
            <a:pPr lvl="2"/>
            <a:r>
              <a:rPr lang="en-US" sz="1800" dirty="0" smtClean="0">
                <a:solidFill>
                  <a:srgbClr val="FF0000"/>
                </a:solidFill>
              </a:rPr>
              <a:t>Once a need is satisfied, it no longer motivates.</a:t>
            </a:r>
          </a:p>
        </p:txBody>
      </p:sp>
      <p:pic>
        <p:nvPicPr>
          <p:cNvPr id="5129" name="Picture 9" descr="C:\Users\Michaelm\AppData\Local\Microsoft\Windows\Temporary Internet Files\Content.IE5\5GN3PWKG\needtoknowtaxandregs[1].jpg"/>
          <p:cNvPicPr>
            <a:picLocks noChangeAspect="1" noChangeArrowheads="1"/>
          </p:cNvPicPr>
          <p:nvPr/>
        </p:nvPicPr>
        <p:blipFill>
          <a:blip r:embed="rId2" cstate="print"/>
          <a:srcRect/>
          <a:stretch>
            <a:fillRect/>
          </a:stretch>
        </p:blipFill>
        <p:spPr bwMode="auto">
          <a:xfrm>
            <a:off x="6400800" y="4495800"/>
            <a:ext cx="2289810" cy="1752600"/>
          </a:xfrm>
          <a:prstGeom prst="rect">
            <a:avLst/>
          </a:prstGeom>
          <a:noFill/>
        </p:spPr>
      </p:pic>
      <p:pic>
        <p:nvPicPr>
          <p:cNvPr id="1026" name="Picture 2" descr="C:\Users\Michaelm\AppData\Local\Microsoft\Windows\Temporary Internet Files\Content.IE5\VYJYNPGJ\Five[1].png"/>
          <p:cNvPicPr>
            <a:picLocks noChangeAspect="1" noChangeArrowheads="1"/>
          </p:cNvPicPr>
          <p:nvPr/>
        </p:nvPicPr>
        <p:blipFill>
          <a:blip r:embed="rId3" cstate="print"/>
          <a:srcRect/>
          <a:stretch>
            <a:fillRect/>
          </a:stretch>
        </p:blipFill>
        <p:spPr bwMode="auto">
          <a:xfrm>
            <a:off x="4572000" y="5638800"/>
            <a:ext cx="1676400" cy="460988"/>
          </a:xfrm>
          <a:prstGeom prst="rect">
            <a:avLst/>
          </a:prstGeom>
          <a:noFill/>
        </p:spPr>
      </p:pic>
      <p:pic>
        <p:nvPicPr>
          <p:cNvPr id="7" name="Picture 6" descr="What is Management? Definition, Characteristics, Levels and Importanc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10000092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Maslow’s Hierarchy of Needs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67</a:t>
            </a:fld>
            <a:endParaRPr lang="en-US"/>
          </a:p>
        </p:txBody>
      </p:sp>
      <p:pic>
        <p:nvPicPr>
          <p:cNvPr id="6146" name="Picture 2" descr="C:\Users\Michaelm\AppData\Local\Microsoft\Windows\Temporary Internet Files\Content.IE5\KDB8FMSX\3Ta6o[1].jpg"/>
          <p:cNvPicPr>
            <a:picLocks noGrp="1" noChangeAspect="1" noChangeArrowheads="1"/>
          </p:cNvPicPr>
          <p:nvPr>
            <p:ph sz="quarter" idx="1"/>
          </p:nvPr>
        </p:nvPicPr>
        <p:blipFill>
          <a:blip r:embed="rId2" cstate="print"/>
          <a:srcRect/>
          <a:stretch>
            <a:fillRect/>
          </a:stretch>
        </p:blipFill>
        <p:spPr bwMode="auto">
          <a:xfrm>
            <a:off x="1481360" y="1527175"/>
            <a:ext cx="6144768" cy="4572000"/>
          </a:xfrm>
          <a:prstGeom prst="rect">
            <a:avLst/>
          </a:prstGeom>
          <a:noFill/>
        </p:spPr>
      </p:pic>
      <p:pic>
        <p:nvPicPr>
          <p:cNvPr id="5" name="Picture 4"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1519145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McGregor’s Theory X and Theory 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68</a:t>
            </a:fld>
            <a:endParaRPr lang="en-US"/>
          </a:p>
        </p:txBody>
      </p:sp>
      <p:sp>
        <p:nvSpPr>
          <p:cNvPr id="4" name="Content Placeholder 3"/>
          <p:cNvSpPr>
            <a:spLocks noGrp="1"/>
          </p:cNvSpPr>
          <p:nvPr>
            <p:ph sz="quarter" idx="1"/>
          </p:nvPr>
        </p:nvSpPr>
        <p:spPr/>
        <p:txBody>
          <a:bodyPr/>
          <a:lstStyle/>
          <a:p>
            <a:r>
              <a:rPr lang="en-US" sz="2400" u="sng" dirty="0" smtClean="0"/>
              <a:t>Based on two assumptions about human nature:</a:t>
            </a:r>
          </a:p>
          <a:p>
            <a:endParaRPr lang="en-US" sz="800" u="sng" dirty="0" smtClean="0"/>
          </a:p>
          <a:p>
            <a:pPr marL="731520" lvl="1" indent="-457200">
              <a:buFont typeface="+mj-lt"/>
              <a:buAutoNum type="arabicPeriod"/>
            </a:pPr>
            <a:r>
              <a:rPr lang="en-US" u="sng" dirty="0" smtClean="0"/>
              <a:t>Theory X</a:t>
            </a:r>
          </a:p>
          <a:p>
            <a:pPr lvl="2"/>
            <a:r>
              <a:rPr lang="en-US" dirty="0" smtClean="0">
                <a:solidFill>
                  <a:srgbClr val="FF0000"/>
                </a:solidFill>
              </a:rPr>
              <a:t>A negative view of people that assumes workers have little ambition, dislike work, want to avoid responsibility, and need to be closely controlled to work effectively.</a:t>
            </a:r>
          </a:p>
          <a:p>
            <a:pPr marL="731520" lvl="1" indent="-457200">
              <a:buFont typeface="+mj-lt"/>
              <a:buAutoNum type="arabicPeriod"/>
            </a:pPr>
            <a:r>
              <a:rPr lang="en-US" u="sng" dirty="0" smtClean="0"/>
              <a:t>Theory Y</a:t>
            </a:r>
          </a:p>
          <a:p>
            <a:pPr lvl="2"/>
            <a:r>
              <a:rPr lang="en-US" dirty="0" smtClean="0">
                <a:solidFill>
                  <a:srgbClr val="FF0000"/>
                </a:solidFill>
              </a:rPr>
              <a:t>A positive view that assumes employees enjoy work, seek out and accept responsibility, and exercise self-direction.</a:t>
            </a:r>
          </a:p>
          <a:p>
            <a:pPr lvl="2"/>
            <a:endParaRPr lang="en-US" sz="800" dirty="0" smtClean="0"/>
          </a:p>
          <a:p>
            <a:pPr lvl="3"/>
            <a:r>
              <a:rPr lang="en-US" dirty="0" smtClean="0">
                <a:solidFill>
                  <a:srgbClr val="0070C0"/>
                </a:solidFill>
              </a:rPr>
              <a:t>To maximize EE motivation, use Theory Y practices –           Allow EE’s to participate in decisions, create responsible and challenging jobs, and encourage good group relations.</a:t>
            </a:r>
            <a:endParaRPr lang="en-US" dirty="0">
              <a:solidFill>
                <a:srgbClr val="0070C0"/>
              </a:solidFill>
            </a:endParaRPr>
          </a:p>
        </p:txBody>
      </p:sp>
      <p:pic>
        <p:nvPicPr>
          <p:cNvPr id="2050" name="Picture 2" descr="C:\Users\Michaelm\AppData\Local\Microsoft\Windows\Temporary Internet Files\Content.IE5\5GN3PWKG\1200px-Aktenzeichen_XY_Logo_2014.svg[1].png"/>
          <p:cNvPicPr>
            <a:picLocks noChangeAspect="1" noChangeArrowheads="1"/>
          </p:cNvPicPr>
          <p:nvPr/>
        </p:nvPicPr>
        <p:blipFill>
          <a:blip r:embed="rId2" cstate="print"/>
          <a:srcRect/>
          <a:stretch>
            <a:fillRect/>
          </a:stretch>
        </p:blipFill>
        <p:spPr bwMode="auto">
          <a:xfrm>
            <a:off x="7467600" y="1371600"/>
            <a:ext cx="1295400" cy="12192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29680762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Herzberg’s Two-Factor Theory</a:t>
            </a:r>
            <a:br>
              <a:rPr lang="en-US" dirty="0" smtClean="0"/>
            </a:br>
            <a:r>
              <a:rPr lang="en-US" sz="1800" dirty="0" smtClean="0"/>
              <a:t>Motivation-Hygiene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69</a:t>
            </a:fld>
            <a:endParaRPr lang="en-US"/>
          </a:p>
        </p:txBody>
      </p:sp>
      <p:sp>
        <p:nvSpPr>
          <p:cNvPr id="4" name="Content Placeholder 3"/>
          <p:cNvSpPr>
            <a:spLocks noGrp="1"/>
          </p:cNvSpPr>
          <p:nvPr>
            <p:ph sz="quarter" idx="1"/>
          </p:nvPr>
        </p:nvSpPr>
        <p:spPr/>
        <p:txBody>
          <a:bodyPr>
            <a:normAutofit/>
          </a:bodyPr>
          <a:lstStyle/>
          <a:p>
            <a:r>
              <a:rPr lang="en-US" sz="2300" u="sng" dirty="0" smtClean="0"/>
              <a:t>According to Herzberg’s Two-Factor Theory: Intrinsic Factors (Motivators)are related to job satisfaction, while Extrinsic Factors (Hygienes) are associated with job dissatisfaction</a:t>
            </a:r>
            <a:r>
              <a:rPr lang="en-US" sz="2400" u="sng" dirty="0" smtClean="0"/>
              <a:t>.</a:t>
            </a:r>
          </a:p>
          <a:p>
            <a:pPr lvl="1"/>
            <a:endParaRPr lang="en-US" sz="2000" u="sng" dirty="0"/>
          </a:p>
        </p:txBody>
      </p:sp>
      <p:pic>
        <p:nvPicPr>
          <p:cNvPr id="3074" name="Picture 2" descr="C:\Users\Michaelm\AppData\Local\Microsoft\Windows\Temporary Internet Files\Content.IE5\3E7R16IG\Herzberg[1].png"/>
          <p:cNvPicPr>
            <a:picLocks noChangeAspect="1" noChangeArrowheads="1"/>
          </p:cNvPicPr>
          <p:nvPr/>
        </p:nvPicPr>
        <p:blipFill>
          <a:blip r:embed="rId2" cstate="print"/>
          <a:srcRect/>
          <a:stretch>
            <a:fillRect/>
          </a:stretch>
        </p:blipFill>
        <p:spPr bwMode="auto">
          <a:xfrm>
            <a:off x="1600200" y="2819834"/>
            <a:ext cx="6114288" cy="3493879"/>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2574661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Power</a:t>
            </a:r>
            <a:endParaRPr lang="en-US" dirty="0"/>
          </a:p>
        </p:txBody>
      </p:sp>
      <p:sp>
        <p:nvSpPr>
          <p:cNvPr id="3" name="Content Placeholder 2"/>
          <p:cNvSpPr>
            <a:spLocks noGrp="1"/>
          </p:cNvSpPr>
          <p:nvPr>
            <p:ph idx="1"/>
          </p:nvPr>
        </p:nvSpPr>
        <p:spPr/>
        <p:txBody>
          <a:bodyPr>
            <a:noAutofit/>
          </a:bodyPr>
          <a:lstStyle/>
          <a:p>
            <a:r>
              <a:rPr lang="en-US" sz="2400" u="sng" dirty="0" smtClean="0"/>
              <a:t>Ethical power and politics includes behavior that benefits both the individual and the organization.</a:t>
            </a:r>
          </a:p>
          <a:p>
            <a:endParaRPr lang="en-US" sz="800" dirty="0" smtClean="0"/>
          </a:p>
          <a:p>
            <a:pPr lvl="1"/>
            <a:r>
              <a:rPr lang="en-US" sz="2000" dirty="0" smtClean="0">
                <a:solidFill>
                  <a:srgbClr val="FF0000"/>
                </a:solidFill>
              </a:rPr>
              <a:t>It creates a win-win situation, meeting the goal of human relations.</a:t>
            </a:r>
          </a:p>
        </p:txBody>
      </p:sp>
      <p:pic>
        <p:nvPicPr>
          <p:cNvPr id="2054" name="Picture 6" descr="C:\Users\Michaelm\AppData\Local\Microsoft\Windows\Temporary Internet Files\Content.IE5\5GN3PWKG\Got-ethics2[1].jpg"/>
          <p:cNvPicPr>
            <a:picLocks noChangeAspect="1" noChangeArrowheads="1"/>
          </p:cNvPicPr>
          <p:nvPr/>
        </p:nvPicPr>
        <p:blipFill>
          <a:blip r:embed="rId2" cstate="print"/>
          <a:srcRect/>
          <a:stretch>
            <a:fillRect/>
          </a:stretch>
        </p:blipFill>
        <p:spPr bwMode="auto">
          <a:xfrm>
            <a:off x="4099201" y="3962400"/>
            <a:ext cx="4706471" cy="22860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7</a:t>
            </a:fld>
            <a:endParaRPr lang="en-US"/>
          </a:p>
        </p:txBody>
      </p:sp>
      <p:pic>
        <p:nvPicPr>
          <p:cNvPr id="8" name="Picture 7"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9198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McClelland’s Three-Needs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70</a:t>
            </a:fld>
            <a:endParaRPr lang="en-US"/>
          </a:p>
        </p:txBody>
      </p:sp>
      <p:sp>
        <p:nvSpPr>
          <p:cNvPr id="4" name="Content Placeholder 3"/>
          <p:cNvSpPr>
            <a:spLocks noGrp="1"/>
          </p:cNvSpPr>
          <p:nvPr>
            <p:ph sz="quarter" idx="1"/>
          </p:nvPr>
        </p:nvSpPr>
        <p:spPr/>
        <p:txBody>
          <a:bodyPr>
            <a:normAutofit lnSpcReduction="10000"/>
          </a:bodyPr>
          <a:lstStyle/>
          <a:p>
            <a:r>
              <a:rPr lang="en-US" sz="2400" u="sng" dirty="0" smtClean="0"/>
              <a:t>According to McClelland’s Three-Needs Theory,               The following three acquired (not innate) needs are major motives in work</a:t>
            </a:r>
            <a:r>
              <a:rPr lang="en-US" sz="2400" dirty="0" smtClean="0"/>
              <a:t>:</a:t>
            </a:r>
          </a:p>
          <a:p>
            <a:endParaRPr lang="en-US" sz="800" dirty="0" smtClean="0"/>
          </a:p>
          <a:p>
            <a:pPr marL="731520" lvl="1" indent="-457200">
              <a:buFont typeface="+mj-lt"/>
              <a:buAutoNum type="arabicPeriod"/>
            </a:pPr>
            <a:r>
              <a:rPr lang="en-US" u="sng" dirty="0" smtClean="0"/>
              <a:t>Need for Achievement</a:t>
            </a:r>
          </a:p>
          <a:p>
            <a:pPr lvl="2"/>
            <a:r>
              <a:rPr lang="en-US" dirty="0" smtClean="0">
                <a:solidFill>
                  <a:srgbClr val="FF0000"/>
                </a:solidFill>
              </a:rPr>
              <a:t>The drive to succeed and excel in relation to a set of standards.</a:t>
            </a:r>
          </a:p>
          <a:p>
            <a:pPr marL="731520" lvl="1" indent="-457200">
              <a:buFont typeface="+mj-lt"/>
              <a:buAutoNum type="arabicPeriod"/>
            </a:pPr>
            <a:r>
              <a:rPr lang="en-US" u="sng" dirty="0" smtClean="0"/>
              <a:t>Need for Power</a:t>
            </a:r>
          </a:p>
          <a:p>
            <a:pPr lvl="2"/>
            <a:r>
              <a:rPr lang="en-US" dirty="0" smtClean="0">
                <a:solidFill>
                  <a:srgbClr val="FF0000"/>
                </a:solidFill>
              </a:rPr>
              <a:t>The need to make others behave in a way that they would not have behaved otherwise.</a:t>
            </a:r>
          </a:p>
          <a:p>
            <a:pPr marL="731520" lvl="1" indent="-457200">
              <a:buFont typeface="+mj-lt"/>
              <a:buAutoNum type="arabicPeriod"/>
            </a:pPr>
            <a:r>
              <a:rPr lang="en-US" u="sng" dirty="0" smtClean="0"/>
              <a:t>Need for Affiliation</a:t>
            </a:r>
          </a:p>
          <a:p>
            <a:pPr lvl="2"/>
            <a:r>
              <a:rPr lang="en-US" dirty="0" smtClean="0">
                <a:solidFill>
                  <a:srgbClr val="FF0000"/>
                </a:solidFill>
              </a:rPr>
              <a:t>The desire for friendly and close interpersonal relationships.</a:t>
            </a:r>
          </a:p>
          <a:p>
            <a:pPr lvl="2"/>
            <a:endParaRPr lang="en-US" sz="800" dirty="0" smtClean="0"/>
          </a:p>
          <a:p>
            <a:pPr lvl="3"/>
            <a:r>
              <a:rPr lang="en-US" dirty="0" smtClean="0">
                <a:solidFill>
                  <a:srgbClr val="0070C0"/>
                </a:solidFill>
              </a:rPr>
              <a:t>The best managers tend to be high in need for power,              and low in need for affiliation.</a:t>
            </a:r>
            <a:endParaRPr lang="en-US" dirty="0">
              <a:solidFill>
                <a:srgbClr val="0070C0"/>
              </a:solidFill>
            </a:endParaRPr>
          </a:p>
        </p:txBody>
      </p:sp>
      <p:pic>
        <p:nvPicPr>
          <p:cNvPr id="4098" name="Picture 2" descr="C:\Users\Michaelm\AppData\Local\Microsoft\Windows\Temporary Internet Files\Content.IE5\HWRYGRBG\MRT_Singapore_Destination_3[1].png"/>
          <p:cNvPicPr>
            <a:picLocks noChangeAspect="1" noChangeArrowheads="1"/>
          </p:cNvPicPr>
          <p:nvPr/>
        </p:nvPicPr>
        <p:blipFill>
          <a:blip r:embed="rId2" cstate="print"/>
          <a:srcRect/>
          <a:stretch>
            <a:fillRect/>
          </a:stretch>
        </p:blipFill>
        <p:spPr bwMode="auto">
          <a:xfrm>
            <a:off x="7620000" y="5181600"/>
            <a:ext cx="1219200" cy="990600"/>
          </a:xfrm>
          <a:prstGeom prst="rect">
            <a:avLst/>
          </a:prstGeom>
          <a:noFill/>
        </p:spPr>
      </p:pic>
      <p:pic>
        <p:nvPicPr>
          <p:cNvPr id="7" name="Picture 6"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2493344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Goal-Setting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71</a:t>
            </a:fld>
            <a:endParaRPr lang="en-US"/>
          </a:p>
        </p:txBody>
      </p:sp>
      <p:sp>
        <p:nvSpPr>
          <p:cNvPr id="4" name="Content Placeholder 3"/>
          <p:cNvSpPr>
            <a:spLocks noGrp="1"/>
          </p:cNvSpPr>
          <p:nvPr>
            <p:ph sz="quarter" idx="1"/>
          </p:nvPr>
        </p:nvSpPr>
        <p:spPr/>
        <p:txBody>
          <a:bodyPr>
            <a:normAutofit/>
          </a:bodyPr>
          <a:lstStyle/>
          <a:p>
            <a:r>
              <a:rPr lang="en-US" sz="2400" u="sng" dirty="0" smtClean="0"/>
              <a:t>According to Goal-Setting Theory, specific goals increase performance and difficult goals, when accepted, result in higher performance than do easy goals</a:t>
            </a:r>
            <a:r>
              <a:rPr lang="en-US" sz="2400" dirty="0" smtClean="0"/>
              <a:t>.</a:t>
            </a:r>
          </a:p>
          <a:p>
            <a:endParaRPr lang="en-US" sz="800" dirty="0" smtClean="0"/>
          </a:p>
          <a:p>
            <a:pPr lvl="1"/>
            <a:r>
              <a:rPr lang="en-US" sz="2000" dirty="0" smtClean="0">
                <a:solidFill>
                  <a:srgbClr val="FF0000"/>
                </a:solidFill>
              </a:rPr>
              <a:t>Performance is often higher when EE’s participate in setting goals.</a:t>
            </a:r>
          </a:p>
          <a:p>
            <a:pPr lvl="1"/>
            <a:r>
              <a:rPr lang="en-US" sz="2000" dirty="0" smtClean="0">
                <a:solidFill>
                  <a:srgbClr val="FF0000"/>
                </a:solidFill>
              </a:rPr>
              <a:t>Performance is also higher when EE’s receive feedback on progress.</a:t>
            </a:r>
          </a:p>
        </p:txBody>
      </p:sp>
      <p:pic>
        <p:nvPicPr>
          <p:cNvPr id="5126" name="Picture 6" descr="C:\Users\Michaelm\AppData\Local\Microsoft\Windows\Temporary Internet Files\Content.IE5\52LYKE23\Display-19-Digital-Goal[1].png"/>
          <p:cNvPicPr>
            <a:picLocks noChangeAspect="1" noChangeArrowheads="1"/>
          </p:cNvPicPr>
          <p:nvPr/>
        </p:nvPicPr>
        <p:blipFill>
          <a:blip r:embed="rId2" cstate="print"/>
          <a:srcRect/>
          <a:stretch>
            <a:fillRect/>
          </a:stretch>
        </p:blipFill>
        <p:spPr bwMode="auto">
          <a:xfrm>
            <a:off x="4520596" y="3962400"/>
            <a:ext cx="4189272" cy="2214751"/>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2576073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Goal-Setting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72</a:t>
            </a:fld>
            <a:endParaRPr lang="en-US"/>
          </a:p>
        </p:txBody>
      </p:sp>
      <p:sp>
        <p:nvSpPr>
          <p:cNvPr id="4" name="Content Placeholder 3"/>
          <p:cNvSpPr>
            <a:spLocks noGrp="1"/>
          </p:cNvSpPr>
          <p:nvPr>
            <p:ph sz="quarter" idx="1"/>
          </p:nvPr>
        </p:nvSpPr>
        <p:spPr/>
        <p:txBody>
          <a:bodyPr>
            <a:normAutofit/>
          </a:bodyPr>
          <a:lstStyle/>
          <a:p>
            <a:r>
              <a:rPr lang="en-US" sz="2400" u="sng" dirty="0" smtClean="0"/>
              <a:t>Three other contingencies besides feedback influence the goal-performance relationship</a:t>
            </a:r>
            <a:r>
              <a:rPr lang="en-US" sz="2000" dirty="0" smtClean="0"/>
              <a:t>:</a:t>
            </a:r>
          </a:p>
          <a:p>
            <a:endParaRPr lang="en-US" sz="800" dirty="0">
              <a:solidFill>
                <a:srgbClr val="FF0000"/>
              </a:solidFill>
            </a:endParaRPr>
          </a:p>
          <a:p>
            <a:pPr marL="731520" lvl="1" indent="-457200">
              <a:buFont typeface="+mj-lt"/>
              <a:buAutoNum type="arabicPeriod"/>
            </a:pPr>
            <a:r>
              <a:rPr lang="en-US" u="sng" dirty="0" smtClean="0">
                <a:solidFill>
                  <a:schemeClr val="accent6">
                    <a:lumMod val="75000"/>
                  </a:schemeClr>
                </a:solidFill>
              </a:rPr>
              <a:t>Goal Commitment</a:t>
            </a:r>
          </a:p>
          <a:p>
            <a:pPr lvl="2"/>
            <a:r>
              <a:rPr lang="en-US" dirty="0" smtClean="0">
                <a:solidFill>
                  <a:srgbClr val="FF0000"/>
                </a:solidFill>
              </a:rPr>
              <a:t>An internal locus of control and participation in goal-setting.</a:t>
            </a:r>
          </a:p>
          <a:p>
            <a:pPr marL="731520" lvl="1" indent="-457200">
              <a:buFont typeface="+mj-lt"/>
              <a:buAutoNum type="arabicPeriod"/>
            </a:pPr>
            <a:r>
              <a:rPr lang="en-US" u="sng" dirty="0" smtClean="0">
                <a:solidFill>
                  <a:schemeClr val="accent6">
                    <a:lumMod val="75000"/>
                  </a:schemeClr>
                </a:solidFill>
              </a:rPr>
              <a:t>Adequate Self-Efficacy</a:t>
            </a:r>
          </a:p>
          <a:p>
            <a:pPr lvl="2"/>
            <a:r>
              <a:rPr lang="en-US" dirty="0" smtClean="0">
                <a:solidFill>
                  <a:srgbClr val="FF0000"/>
                </a:solidFill>
              </a:rPr>
              <a:t>An individual’s belief that they are capable of performing a task.</a:t>
            </a:r>
          </a:p>
          <a:p>
            <a:pPr marL="731520" lvl="1" indent="-457200">
              <a:buFont typeface="+mj-lt"/>
              <a:buAutoNum type="arabicPeriod"/>
            </a:pPr>
            <a:r>
              <a:rPr lang="en-US" u="sng" dirty="0" smtClean="0">
                <a:solidFill>
                  <a:schemeClr val="accent6">
                    <a:lumMod val="75000"/>
                  </a:schemeClr>
                </a:solidFill>
              </a:rPr>
              <a:t>National Culture</a:t>
            </a:r>
          </a:p>
          <a:p>
            <a:pPr lvl="2"/>
            <a:r>
              <a:rPr lang="en-US" dirty="0" smtClean="0">
                <a:solidFill>
                  <a:srgbClr val="FF0000"/>
                </a:solidFill>
              </a:rPr>
              <a:t>Americans assume subordinates will be reasonably independent, people will seek challenging goals, and performance is considered important by both managers and subordinates.</a:t>
            </a:r>
          </a:p>
        </p:txBody>
      </p:sp>
      <p:pic>
        <p:nvPicPr>
          <p:cNvPr id="5126" name="Picture 6" descr="C:\Users\Michaelm\AppData\Local\Microsoft\Windows\Temporary Internet Files\Content.IE5\52LYKE23\Display-19-Digital-Goal[1].png"/>
          <p:cNvPicPr>
            <a:picLocks noChangeAspect="1" noChangeArrowheads="1"/>
          </p:cNvPicPr>
          <p:nvPr/>
        </p:nvPicPr>
        <p:blipFill>
          <a:blip r:embed="rId2" cstate="print"/>
          <a:srcRect/>
          <a:stretch>
            <a:fillRect/>
          </a:stretch>
        </p:blipFill>
        <p:spPr bwMode="auto">
          <a:xfrm>
            <a:off x="7086600" y="381000"/>
            <a:ext cx="1318468" cy="697037"/>
          </a:xfrm>
          <a:prstGeom prst="rect">
            <a:avLst/>
          </a:prstGeom>
          <a:noFill/>
        </p:spPr>
      </p:pic>
      <p:pic>
        <p:nvPicPr>
          <p:cNvPr id="7" name="Picture 6"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40039220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 Design</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73</a:t>
            </a:fld>
            <a:endParaRPr lang="en-US"/>
          </a:p>
        </p:txBody>
      </p:sp>
      <p:sp>
        <p:nvSpPr>
          <p:cNvPr id="4" name="Content Placeholder 3"/>
          <p:cNvSpPr>
            <a:spLocks noGrp="1"/>
          </p:cNvSpPr>
          <p:nvPr>
            <p:ph sz="quarter" idx="1"/>
          </p:nvPr>
        </p:nvSpPr>
        <p:spPr/>
        <p:txBody>
          <a:bodyPr/>
          <a:lstStyle/>
          <a:p>
            <a:r>
              <a:rPr lang="en-US" sz="2100" u="sng" dirty="0" smtClean="0"/>
              <a:t>Managers should design jobs deliberately and thoughtfully to reflect the demands of the changing environment, the organization’s technology, and EE’s skills, abilities, and preferences</a:t>
            </a:r>
            <a:r>
              <a:rPr lang="en-US" sz="2000" dirty="0" smtClean="0"/>
              <a:t>.</a:t>
            </a:r>
          </a:p>
          <a:p>
            <a:pPr lvl="1"/>
            <a:endParaRPr lang="en-US" sz="800" dirty="0" smtClean="0"/>
          </a:p>
          <a:p>
            <a:pPr lvl="2"/>
            <a:r>
              <a:rPr lang="en-US" dirty="0" smtClean="0">
                <a:solidFill>
                  <a:srgbClr val="FF0000"/>
                </a:solidFill>
              </a:rPr>
              <a:t>When jobs are designed like that EE’s are motivated to work hard.</a:t>
            </a:r>
            <a:endParaRPr lang="en-US" dirty="0">
              <a:solidFill>
                <a:srgbClr val="FF0000"/>
              </a:solidFill>
            </a:endParaRPr>
          </a:p>
        </p:txBody>
      </p:sp>
      <p:pic>
        <p:nvPicPr>
          <p:cNvPr id="6149" name="Picture 5" descr="C:\Users\Michaelm\AppData\Local\Microsoft\Windows\Temporary Internet Files\Content.IE5\QTOHO7LC\i_love_my_job[1].jpg"/>
          <p:cNvPicPr>
            <a:picLocks noChangeAspect="1" noChangeArrowheads="1"/>
          </p:cNvPicPr>
          <p:nvPr/>
        </p:nvPicPr>
        <p:blipFill>
          <a:blip r:embed="rId2" cstate="print"/>
          <a:srcRect/>
          <a:stretch>
            <a:fillRect/>
          </a:stretch>
        </p:blipFill>
        <p:spPr bwMode="auto">
          <a:xfrm>
            <a:off x="5344732" y="3505200"/>
            <a:ext cx="3138868" cy="27178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15956380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 Design</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74</a:t>
            </a:fld>
            <a:endParaRPr lang="en-US"/>
          </a:p>
        </p:txBody>
      </p:sp>
      <p:sp>
        <p:nvSpPr>
          <p:cNvPr id="4" name="Content Placeholder 3"/>
          <p:cNvSpPr>
            <a:spLocks noGrp="1"/>
          </p:cNvSpPr>
          <p:nvPr>
            <p:ph sz="quarter" idx="1"/>
          </p:nvPr>
        </p:nvSpPr>
        <p:spPr>
          <a:xfrm>
            <a:off x="228600" y="1527048"/>
            <a:ext cx="8763000" cy="4797552"/>
          </a:xfrm>
        </p:spPr>
        <p:txBody>
          <a:bodyPr>
            <a:normAutofit/>
          </a:bodyPr>
          <a:lstStyle/>
          <a:p>
            <a:r>
              <a:rPr lang="en-US" sz="2400" u="sng" dirty="0" smtClean="0"/>
              <a:t>According to </a:t>
            </a:r>
            <a:r>
              <a:rPr lang="en-US" sz="2400" u="sng" dirty="0" err="1" smtClean="0"/>
              <a:t>Hackman</a:t>
            </a:r>
            <a:r>
              <a:rPr lang="en-US" sz="2400" u="sng" dirty="0" smtClean="0"/>
              <a:t> and </a:t>
            </a:r>
            <a:r>
              <a:rPr lang="en-US" sz="2400" u="sng" dirty="0" err="1" smtClean="0"/>
              <a:t>Oldman</a:t>
            </a:r>
            <a:r>
              <a:rPr lang="en-US" sz="2400" u="sng" dirty="0" smtClean="0"/>
              <a:t>, any job can be described in terms of the following five core job dimensions</a:t>
            </a:r>
            <a:r>
              <a:rPr lang="en-US" dirty="0" smtClean="0"/>
              <a:t>:</a:t>
            </a:r>
          </a:p>
          <a:p>
            <a:endParaRPr lang="en-US" sz="800" dirty="0" smtClean="0"/>
          </a:p>
          <a:p>
            <a:pPr lvl="1"/>
            <a:r>
              <a:rPr lang="en-US" sz="2000" u="sng" dirty="0" smtClean="0"/>
              <a:t>1. Skill Variety</a:t>
            </a:r>
          </a:p>
          <a:p>
            <a:pPr lvl="2"/>
            <a:r>
              <a:rPr lang="en-US" dirty="0" smtClean="0">
                <a:solidFill>
                  <a:srgbClr val="FF0000"/>
                </a:solidFill>
              </a:rPr>
              <a:t>Degree to which the job requires a variety of activities so the worker can use a number of different skills and talents.</a:t>
            </a:r>
          </a:p>
          <a:p>
            <a:pPr lvl="1"/>
            <a:r>
              <a:rPr lang="en-US" sz="2000" u="sng" dirty="0" smtClean="0"/>
              <a:t>2. Task Identity</a:t>
            </a:r>
          </a:p>
          <a:p>
            <a:pPr lvl="2"/>
            <a:r>
              <a:rPr lang="en-US" dirty="0" smtClean="0">
                <a:solidFill>
                  <a:srgbClr val="FF0000"/>
                </a:solidFill>
              </a:rPr>
              <a:t>Degree to which the job requires completion of a whole and identifiable piece of work.</a:t>
            </a:r>
          </a:p>
          <a:p>
            <a:pPr lvl="1"/>
            <a:r>
              <a:rPr lang="en-US" sz="2000" u="sng" dirty="0" smtClean="0"/>
              <a:t>3. Task Significance</a:t>
            </a:r>
          </a:p>
          <a:p>
            <a:pPr lvl="2"/>
            <a:r>
              <a:rPr lang="en-US" dirty="0" smtClean="0">
                <a:solidFill>
                  <a:srgbClr val="FF0000"/>
                </a:solidFill>
              </a:rPr>
              <a:t>Degree to which the job affects the lives or work of other people.</a:t>
            </a:r>
          </a:p>
        </p:txBody>
      </p:sp>
      <p:pic>
        <p:nvPicPr>
          <p:cNvPr id="10242" name="Picture 2" descr="C:\Users\Michaelm\AppData\Local\Microsoft\Windows\Temporary Internet Files\Content.IE5\8S4BQSVH\The_Job_CBS_logo[1].jpg"/>
          <p:cNvPicPr>
            <a:picLocks noChangeAspect="1" noChangeArrowheads="1"/>
          </p:cNvPicPr>
          <p:nvPr/>
        </p:nvPicPr>
        <p:blipFill>
          <a:blip r:embed="rId2" cstate="print"/>
          <a:srcRect/>
          <a:stretch>
            <a:fillRect/>
          </a:stretch>
        </p:blipFill>
        <p:spPr bwMode="auto">
          <a:xfrm>
            <a:off x="6477000" y="5410200"/>
            <a:ext cx="2333625" cy="8382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36658652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 Design</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75</a:t>
            </a:fld>
            <a:endParaRPr lang="en-US"/>
          </a:p>
        </p:txBody>
      </p:sp>
      <p:sp>
        <p:nvSpPr>
          <p:cNvPr id="4" name="Content Placeholder 3"/>
          <p:cNvSpPr>
            <a:spLocks noGrp="1"/>
          </p:cNvSpPr>
          <p:nvPr>
            <p:ph sz="quarter" idx="1"/>
          </p:nvPr>
        </p:nvSpPr>
        <p:spPr>
          <a:xfrm>
            <a:off x="228600" y="1527048"/>
            <a:ext cx="8763000" cy="4797552"/>
          </a:xfrm>
        </p:spPr>
        <p:txBody>
          <a:bodyPr>
            <a:normAutofit/>
          </a:bodyPr>
          <a:lstStyle/>
          <a:p>
            <a:r>
              <a:rPr lang="en-US" sz="2400" u="sng" dirty="0" smtClean="0"/>
              <a:t>According to </a:t>
            </a:r>
            <a:r>
              <a:rPr lang="en-US" sz="2400" u="sng" dirty="0" err="1" smtClean="0"/>
              <a:t>Hackman</a:t>
            </a:r>
            <a:r>
              <a:rPr lang="en-US" sz="2400" u="sng" dirty="0" smtClean="0"/>
              <a:t> and </a:t>
            </a:r>
            <a:r>
              <a:rPr lang="en-US" sz="2400" u="sng" dirty="0" err="1" smtClean="0"/>
              <a:t>Oldman</a:t>
            </a:r>
            <a:r>
              <a:rPr lang="en-US" sz="2400" u="sng" dirty="0" smtClean="0"/>
              <a:t>, any job can be described in terms of the following five core job dimensions</a:t>
            </a:r>
            <a:r>
              <a:rPr lang="en-US" dirty="0" smtClean="0"/>
              <a:t>:</a:t>
            </a:r>
          </a:p>
          <a:p>
            <a:endParaRPr lang="en-US" sz="800" dirty="0" smtClean="0"/>
          </a:p>
          <a:p>
            <a:pPr lvl="1"/>
            <a:r>
              <a:rPr lang="en-US" sz="2000" u="sng" dirty="0" smtClean="0"/>
              <a:t>4. Autonomy</a:t>
            </a:r>
          </a:p>
          <a:p>
            <a:pPr lvl="2"/>
            <a:r>
              <a:rPr lang="en-US" dirty="0" smtClean="0">
                <a:solidFill>
                  <a:srgbClr val="FF0000"/>
                </a:solidFill>
              </a:rPr>
              <a:t>Degree to which the job provides freedom, independence, and discretion to the individual in scheduling the work and in determining the procedures to be used in carrying it out.</a:t>
            </a:r>
          </a:p>
          <a:p>
            <a:pPr lvl="1"/>
            <a:r>
              <a:rPr lang="en-US" sz="2000" u="sng" dirty="0" smtClean="0"/>
              <a:t>5. Feedback</a:t>
            </a:r>
          </a:p>
          <a:p>
            <a:pPr lvl="2"/>
            <a:r>
              <a:rPr lang="en-US" dirty="0" smtClean="0">
                <a:solidFill>
                  <a:srgbClr val="FF0000"/>
                </a:solidFill>
              </a:rPr>
              <a:t>Degree to which carrying out the work activities required by the job results in the individual obtaining direct and clear information about the effectiveness of one’s performance.</a:t>
            </a:r>
            <a:endParaRPr lang="en-US" dirty="0">
              <a:solidFill>
                <a:srgbClr val="FF0000"/>
              </a:solidFill>
            </a:endParaRPr>
          </a:p>
        </p:txBody>
      </p:sp>
      <p:pic>
        <p:nvPicPr>
          <p:cNvPr id="5" name="Picture 2" descr="C:\Users\Michaelm\AppData\Local\Microsoft\Windows\Temporary Internet Files\Content.IE5\8S4BQSVH\The_Job_CBS_logo[1].jpg"/>
          <p:cNvPicPr>
            <a:picLocks noChangeAspect="1" noChangeArrowheads="1"/>
          </p:cNvPicPr>
          <p:nvPr/>
        </p:nvPicPr>
        <p:blipFill>
          <a:blip r:embed="rId2" cstate="print"/>
          <a:srcRect/>
          <a:stretch>
            <a:fillRect/>
          </a:stretch>
        </p:blipFill>
        <p:spPr bwMode="auto">
          <a:xfrm>
            <a:off x="6324600" y="5410200"/>
            <a:ext cx="2333625" cy="8382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40872271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Equity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76</a:t>
            </a:fld>
            <a:endParaRPr lang="en-US"/>
          </a:p>
        </p:txBody>
      </p:sp>
      <p:sp>
        <p:nvSpPr>
          <p:cNvPr id="4" name="Content Placeholder 3"/>
          <p:cNvSpPr>
            <a:spLocks noGrp="1"/>
          </p:cNvSpPr>
          <p:nvPr>
            <p:ph sz="quarter" idx="1"/>
          </p:nvPr>
        </p:nvSpPr>
        <p:spPr/>
        <p:txBody>
          <a:bodyPr>
            <a:normAutofit/>
          </a:bodyPr>
          <a:lstStyle/>
          <a:p>
            <a:r>
              <a:rPr lang="en-US" sz="2400" u="sng" dirty="0" smtClean="0"/>
              <a:t>Equity Theory, developed by J. Stacey Adams, proposes that EE’s compare what they get from a job (outcomes) in relation to what they put into it (inputs) and then compare their input-outcome ratio with those of relevant others.</a:t>
            </a:r>
          </a:p>
          <a:p>
            <a:endParaRPr lang="en-US" sz="800" u="sng" dirty="0" smtClean="0"/>
          </a:p>
          <a:p>
            <a:pPr lvl="1"/>
            <a:r>
              <a:rPr lang="en-US" sz="2000" dirty="0" smtClean="0"/>
              <a:t>If the ratio is inequitable, whether under-rewarded or over-rewarded, the EE will attempt to do something about it.</a:t>
            </a:r>
          </a:p>
          <a:p>
            <a:pPr lvl="1"/>
            <a:endParaRPr lang="en-US" sz="800" dirty="0" smtClean="0"/>
          </a:p>
          <a:p>
            <a:pPr lvl="2"/>
            <a:r>
              <a:rPr lang="en-US" sz="1800" dirty="0" smtClean="0">
                <a:solidFill>
                  <a:srgbClr val="FF0000"/>
                </a:solidFill>
              </a:rPr>
              <a:t>The result might be lower or higher productivity, improved or reduced quality of output, increased absenteeism, or voluntary resignation.</a:t>
            </a:r>
            <a:endParaRPr lang="en-US" sz="1800" dirty="0">
              <a:solidFill>
                <a:srgbClr val="FF0000"/>
              </a:solidFill>
            </a:endParaRPr>
          </a:p>
        </p:txBody>
      </p:sp>
      <p:pic>
        <p:nvPicPr>
          <p:cNvPr id="2050" name="Picture 2" descr="C:\Users\Michaelm\AppData\Local\Microsoft\Windows\Temporary Internet Files\Content.IE5\7X2GC7W4\equity[1].gif"/>
          <p:cNvPicPr>
            <a:picLocks noChangeAspect="1" noChangeArrowheads="1" noCrop="1"/>
          </p:cNvPicPr>
          <p:nvPr/>
        </p:nvPicPr>
        <p:blipFill>
          <a:blip r:embed="rId2" cstate="print"/>
          <a:srcRect/>
          <a:stretch>
            <a:fillRect/>
          </a:stretch>
        </p:blipFill>
        <p:spPr bwMode="auto">
          <a:xfrm>
            <a:off x="5181600" y="5257800"/>
            <a:ext cx="3556000" cy="9525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36001895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Equity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77</a:t>
            </a:fld>
            <a:endParaRPr lang="en-US"/>
          </a:p>
        </p:txBody>
      </p:sp>
      <p:sp>
        <p:nvSpPr>
          <p:cNvPr id="4" name="Content Placeholder 3"/>
          <p:cNvSpPr>
            <a:spLocks noGrp="1"/>
          </p:cNvSpPr>
          <p:nvPr>
            <p:ph sz="quarter" idx="1"/>
          </p:nvPr>
        </p:nvSpPr>
        <p:spPr/>
        <p:txBody>
          <a:bodyPr>
            <a:normAutofit/>
          </a:bodyPr>
          <a:lstStyle/>
          <a:p>
            <a:r>
              <a:rPr lang="en-US" sz="2400" u="sng" dirty="0" smtClean="0"/>
              <a:t>The referent – the other persons, systems, or selves individuals compare themselves against in order to see equity – is an important variable</a:t>
            </a:r>
            <a:r>
              <a:rPr lang="en-US" dirty="0" smtClean="0"/>
              <a:t>.</a:t>
            </a:r>
          </a:p>
          <a:p>
            <a:endParaRPr lang="en-US" sz="800" dirty="0" smtClean="0"/>
          </a:p>
          <a:p>
            <a:pPr marL="731520" lvl="1" indent="-457200">
              <a:buFont typeface="+mj-lt"/>
              <a:buAutoNum type="arabicPeriod"/>
            </a:pPr>
            <a:r>
              <a:rPr lang="en-US" sz="2000" dirty="0" smtClean="0">
                <a:solidFill>
                  <a:srgbClr val="FF0000"/>
                </a:solidFill>
              </a:rPr>
              <a:t>The “</a:t>
            </a:r>
            <a:r>
              <a:rPr lang="en-US" sz="2000" u="sng" dirty="0" smtClean="0">
                <a:solidFill>
                  <a:srgbClr val="FF0000"/>
                </a:solidFill>
              </a:rPr>
              <a:t>persons</a:t>
            </a:r>
            <a:r>
              <a:rPr lang="en-US" sz="2000" dirty="0" smtClean="0">
                <a:solidFill>
                  <a:srgbClr val="FF0000"/>
                </a:solidFill>
              </a:rPr>
              <a:t>” category includes other individuals with similar jobs in the same organization but also includes friends, neighbors, or professional associates.</a:t>
            </a:r>
          </a:p>
          <a:p>
            <a:pPr marL="731520" lvl="1" indent="-457200">
              <a:buFont typeface="+mj-lt"/>
              <a:buAutoNum type="arabicPeriod"/>
            </a:pPr>
            <a:r>
              <a:rPr lang="en-US" sz="2000" dirty="0" smtClean="0">
                <a:solidFill>
                  <a:srgbClr val="FF0000"/>
                </a:solidFill>
              </a:rPr>
              <a:t>The “</a:t>
            </a:r>
            <a:r>
              <a:rPr lang="en-US" sz="2000" u="sng" dirty="0" smtClean="0">
                <a:solidFill>
                  <a:srgbClr val="FF0000"/>
                </a:solidFill>
              </a:rPr>
              <a:t>system</a:t>
            </a:r>
            <a:r>
              <a:rPr lang="en-US" sz="2000" dirty="0" smtClean="0">
                <a:solidFill>
                  <a:srgbClr val="FF0000"/>
                </a:solidFill>
              </a:rPr>
              <a:t>” category includes organizational pay policies, procedures, and allocation.</a:t>
            </a:r>
          </a:p>
          <a:p>
            <a:pPr marL="731520" lvl="1" indent="-457200">
              <a:buFont typeface="+mj-lt"/>
              <a:buAutoNum type="arabicPeriod"/>
            </a:pPr>
            <a:r>
              <a:rPr lang="en-US" sz="2000" dirty="0" smtClean="0">
                <a:solidFill>
                  <a:srgbClr val="FF0000"/>
                </a:solidFill>
              </a:rPr>
              <a:t>The “</a:t>
            </a:r>
            <a:r>
              <a:rPr lang="en-US" sz="2000" u="sng" dirty="0" smtClean="0">
                <a:solidFill>
                  <a:srgbClr val="FF0000"/>
                </a:solidFill>
              </a:rPr>
              <a:t>self</a:t>
            </a:r>
            <a:r>
              <a:rPr lang="en-US" sz="2000" dirty="0" smtClean="0">
                <a:solidFill>
                  <a:srgbClr val="FF0000"/>
                </a:solidFill>
              </a:rPr>
              <a:t>” category refers to input-outcome ratios that are unique to the individual.  </a:t>
            </a:r>
          </a:p>
        </p:txBody>
      </p:sp>
      <p:pic>
        <p:nvPicPr>
          <p:cNvPr id="3074" name="Picture 2" descr="C:\Users\Michaelm\AppData\Local\Microsoft\Windows\Temporary Internet Files\Content.IE5\QTOHO7LC\Equity_Bank_Logo[1].jpg"/>
          <p:cNvPicPr>
            <a:picLocks noChangeAspect="1" noChangeArrowheads="1"/>
          </p:cNvPicPr>
          <p:nvPr/>
        </p:nvPicPr>
        <p:blipFill>
          <a:blip r:embed="rId2" cstate="print"/>
          <a:srcRect/>
          <a:stretch>
            <a:fillRect/>
          </a:stretch>
        </p:blipFill>
        <p:spPr bwMode="auto">
          <a:xfrm>
            <a:off x="7467600" y="304800"/>
            <a:ext cx="1143000" cy="8382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10238377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Equity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78</a:t>
            </a:fld>
            <a:endParaRPr lang="en-US"/>
          </a:p>
        </p:txBody>
      </p:sp>
      <p:sp>
        <p:nvSpPr>
          <p:cNvPr id="4" name="Content Placeholder 3"/>
          <p:cNvSpPr>
            <a:spLocks noGrp="1"/>
          </p:cNvSpPr>
          <p:nvPr>
            <p:ph sz="quarter" idx="1"/>
          </p:nvPr>
        </p:nvSpPr>
        <p:spPr/>
        <p:txBody>
          <a:bodyPr/>
          <a:lstStyle/>
          <a:p>
            <a:r>
              <a:rPr lang="en-US" sz="2400" u="sng" dirty="0" smtClean="0"/>
              <a:t>Originally Equity Theory focused on Distributive Justice, which is the perceived fairness of the amount and allocation of rewards among individuals</a:t>
            </a:r>
            <a:r>
              <a:rPr lang="en-US" sz="2400" dirty="0" smtClean="0"/>
              <a:t>.</a:t>
            </a:r>
          </a:p>
          <a:p>
            <a:endParaRPr lang="en-US" sz="800" dirty="0" smtClean="0"/>
          </a:p>
          <a:p>
            <a:pPr lvl="1"/>
            <a:r>
              <a:rPr lang="en-US" sz="2000" dirty="0" smtClean="0"/>
              <a:t>Most recent research has focused on looking at issues of     Procedural Justice, which is the perceived fairness of the process used to determine the distribution of rewards</a:t>
            </a:r>
            <a:r>
              <a:rPr lang="en-US" sz="1900" dirty="0" smtClean="0"/>
              <a:t>.</a:t>
            </a:r>
          </a:p>
          <a:p>
            <a:pPr lvl="1"/>
            <a:endParaRPr lang="en-US" sz="800" dirty="0" smtClean="0"/>
          </a:p>
          <a:p>
            <a:pPr lvl="2"/>
            <a:r>
              <a:rPr lang="en-US" sz="1800" dirty="0">
                <a:solidFill>
                  <a:srgbClr val="FF0000"/>
                </a:solidFill>
              </a:rPr>
              <a:t>By increasing the perception of procedural justice, EE’s are likely to view their bosses and the organization as positive even if they’re dissatisfied with pay, promotions, and other personal outcomes.</a:t>
            </a:r>
          </a:p>
          <a:p>
            <a:pPr marL="594360" lvl="2" indent="0">
              <a:buNone/>
            </a:pPr>
            <a:endParaRPr lang="en-US" sz="1800" dirty="0" smtClean="0">
              <a:solidFill>
                <a:srgbClr val="FF0000"/>
              </a:solidFill>
            </a:endParaRPr>
          </a:p>
        </p:txBody>
      </p:sp>
      <p:pic>
        <p:nvPicPr>
          <p:cNvPr id="4101" name="Picture 5" descr="C:\Users\Michaelm\AppData\Local\Microsoft\Windows\Temporary Internet Files\Content.IE5\3X0ZDPIB\265px-Justice_Network_logo[1].jpg"/>
          <p:cNvPicPr>
            <a:picLocks noChangeAspect="1" noChangeArrowheads="1"/>
          </p:cNvPicPr>
          <p:nvPr/>
        </p:nvPicPr>
        <p:blipFill>
          <a:blip r:embed="rId2" cstate="print"/>
          <a:srcRect/>
          <a:stretch>
            <a:fillRect/>
          </a:stretch>
        </p:blipFill>
        <p:spPr bwMode="auto">
          <a:xfrm>
            <a:off x="5867400" y="4935402"/>
            <a:ext cx="2915860" cy="1265373"/>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32046541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Expectancy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79</a:t>
            </a:fld>
            <a:endParaRPr lang="en-US"/>
          </a:p>
        </p:txBody>
      </p:sp>
      <p:sp>
        <p:nvSpPr>
          <p:cNvPr id="4" name="Content Placeholder 3"/>
          <p:cNvSpPr>
            <a:spLocks noGrp="1"/>
          </p:cNvSpPr>
          <p:nvPr>
            <p:ph sz="quarter" idx="1"/>
          </p:nvPr>
        </p:nvSpPr>
        <p:spPr/>
        <p:txBody>
          <a:bodyPr>
            <a:normAutofit/>
          </a:bodyPr>
          <a:lstStyle/>
          <a:p>
            <a:r>
              <a:rPr lang="en-US" sz="2400" u="sng" dirty="0" smtClean="0"/>
              <a:t>Victor Vroom’s Expectancy Theory states than an individual tends to act in a certain way based on the expectation that the act will be followed by a given outcome and on the attractiveness of that outcome to the individual.</a:t>
            </a:r>
          </a:p>
          <a:p>
            <a:endParaRPr lang="en-US" sz="800" u="sng" dirty="0" smtClean="0"/>
          </a:p>
          <a:p>
            <a:pPr lvl="1"/>
            <a:r>
              <a:rPr lang="en-US" dirty="0" smtClean="0"/>
              <a:t>It includes three variables or relationships:</a:t>
            </a:r>
          </a:p>
          <a:p>
            <a:pPr lvl="1"/>
            <a:endParaRPr lang="en-US" sz="800" dirty="0" smtClean="0"/>
          </a:p>
          <a:p>
            <a:pPr lvl="2"/>
            <a:r>
              <a:rPr lang="en-US" dirty="0" smtClean="0">
                <a:solidFill>
                  <a:srgbClr val="FF0000"/>
                </a:solidFill>
              </a:rPr>
              <a:t>Expectancy – Instrumentality – Valence</a:t>
            </a:r>
          </a:p>
          <a:p>
            <a:pPr lvl="2">
              <a:buNone/>
            </a:pPr>
            <a:endParaRPr lang="en-US" dirty="0" smtClean="0"/>
          </a:p>
          <a:p>
            <a:pPr lvl="1"/>
            <a:endParaRPr lang="en-US" sz="2000" u="sng" dirty="0"/>
          </a:p>
        </p:txBody>
      </p:sp>
      <p:pic>
        <p:nvPicPr>
          <p:cNvPr id="6147" name="Picture 3" descr="C:\Users\Michaelm\AppData\Local\Microsoft\Windows\Temporary Internet Files\Content.IE5\HWRYGRBG\Best_Quote_144[1].jpg"/>
          <p:cNvPicPr>
            <a:picLocks noChangeAspect="1" noChangeArrowheads="1"/>
          </p:cNvPicPr>
          <p:nvPr/>
        </p:nvPicPr>
        <p:blipFill>
          <a:blip r:embed="rId2" cstate="print"/>
          <a:srcRect/>
          <a:stretch>
            <a:fillRect/>
          </a:stretch>
        </p:blipFill>
        <p:spPr bwMode="auto">
          <a:xfrm>
            <a:off x="5943600" y="4267200"/>
            <a:ext cx="2743200" cy="19812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207393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a:t>
            </a:r>
            <a:endParaRPr lang="en-US" dirty="0"/>
          </a:p>
        </p:txBody>
      </p:sp>
      <p:sp>
        <p:nvSpPr>
          <p:cNvPr id="3" name="Content Placeholder 2"/>
          <p:cNvSpPr>
            <a:spLocks noGrp="1"/>
          </p:cNvSpPr>
          <p:nvPr>
            <p:ph idx="1"/>
          </p:nvPr>
        </p:nvSpPr>
        <p:spPr/>
        <p:txBody>
          <a:bodyPr>
            <a:normAutofit/>
          </a:bodyPr>
          <a:lstStyle/>
          <a:p>
            <a:r>
              <a:rPr lang="en-US" sz="2400" u="sng" dirty="0" smtClean="0"/>
              <a:t>Power is a person’s ability to influence others to do something they would not otherwise do.</a:t>
            </a:r>
          </a:p>
          <a:p>
            <a:endParaRPr lang="en-US" sz="800" dirty="0" smtClean="0"/>
          </a:p>
          <a:p>
            <a:pPr lvl="1"/>
            <a:r>
              <a:rPr lang="en-US" sz="2000" dirty="0" smtClean="0">
                <a:solidFill>
                  <a:schemeClr val="tx1">
                    <a:lumMod val="75000"/>
                    <a:lumOff val="25000"/>
                  </a:schemeClr>
                </a:solidFill>
              </a:rPr>
              <a:t>“</a:t>
            </a:r>
            <a:r>
              <a:rPr lang="en-US" sz="2000" dirty="0">
                <a:solidFill>
                  <a:schemeClr val="tx1">
                    <a:lumMod val="75000"/>
                    <a:lumOff val="25000"/>
                  </a:schemeClr>
                </a:solidFill>
              </a:rPr>
              <a:t>Martin Luther King, Jr. said, “Power properly understood is nothing but ability to achieve purpose – it is strength to bring about change</a:t>
            </a:r>
            <a:r>
              <a:rPr lang="en-US" sz="2000" dirty="0" smtClean="0">
                <a:solidFill>
                  <a:schemeClr val="tx1">
                    <a:lumMod val="75000"/>
                    <a:lumOff val="25000"/>
                  </a:schemeClr>
                </a:solidFill>
              </a:rPr>
              <a:t>.”</a:t>
            </a:r>
          </a:p>
          <a:p>
            <a:pPr lvl="1"/>
            <a:endParaRPr lang="en-US" sz="800" dirty="0">
              <a:solidFill>
                <a:schemeClr val="tx1">
                  <a:lumMod val="75000"/>
                  <a:lumOff val="25000"/>
                </a:schemeClr>
              </a:solidFill>
            </a:endParaRPr>
          </a:p>
          <a:p>
            <a:pPr lvl="2"/>
            <a:r>
              <a:rPr lang="en-US" sz="1900" dirty="0">
                <a:solidFill>
                  <a:srgbClr val="FF0000"/>
                </a:solidFill>
              </a:rPr>
              <a:t>Without power, managers could not achieve organizational objectives.</a:t>
            </a:r>
          </a:p>
          <a:p>
            <a:pPr lvl="1"/>
            <a:endParaRPr lang="en-US" dirty="0">
              <a:solidFill>
                <a:srgbClr val="FF0000"/>
              </a:solidFill>
            </a:endParaRPr>
          </a:p>
        </p:txBody>
      </p:sp>
      <p:pic>
        <p:nvPicPr>
          <p:cNvPr id="3084" name="Picture 12" descr="C:\Users\Michaelm\AppData\Local\Microsoft\Windows\Temporary Internet Files\Content.IE5\QTOHO7LC\social_influence[1].jpg"/>
          <p:cNvPicPr>
            <a:picLocks noChangeAspect="1" noChangeArrowheads="1"/>
          </p:cNvPicPr>
          <p:nvPr/>
        </p:nvPicPr>
        <p:blipFill>
          <a:blip r:embed="rId2" cstate="print"/>
          <a:srcRect/>
          <a:stretch>
            <a:fillRect/>
          </a:stretch>
        </p:blipFill>
        <p:spPr bwMode="auto">
          <a:xfrm>
            <a:off x="5105400" y="3956871"/>
            <a:ext cx="3823670" cy="2307858"/>
          </a:xfrm>
          <a:prstGeom prst="rect">
            <a:avLst/>
          </a:prstGeom>
          <a:noFill/>
        </p:spPr>
      </p:pic>
      <p:pic>
        <p:nvPicPr>
          <p:cNvPr id="5122" name="Picture 2" descr="C:\Users\Michaelm\AppData\Local\Microsoft\Windows\Temporary Internet Files\Content.IE5\V2O6EV3C\Influence[1].jpg"/>
          <p:cNvPicPr>
            <a:picLocks noChangeAspect="1" noChangeArrowheads="1"/>
          </p:cNvPicPr>
          <p:nvPr/>
        </p:nvPicPr>
        <p:blipFill>
          <a:blip r:embed="rId3" cstate="print"/>
          <a:srcRect/>
          <a:stretch>
            <a:fillRect/>
          </a:stretch>
        </p:blipFill>
        <p:spPr bwMode="auto">
          <a:xfrm>
            <a:off x="3032125" y="5269557"/>
            <a:ext cx="2073275" cy="995172"/>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8</a:t>
            </a:fld>
            <a:endParaRPr lang="en-US"/>
          </a:p>
        </p:txBody>
      </p:sp>
      <p:pic>
        <p:nvPicPr>
          <p:cNvPr id="8" name="Picture 7"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26084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Expectancy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80</a:t>
            </a:fld>
            <a:endParaRPr lang="en-US"/>
          </a:p>
        </p:txBody>
      </p:sp>
      <p:sp>
        <p:nvSpPr>
          <p:cNvPr id="4" name="Content Placeholder 3"/>
          <p:cNvSpPr>
            <a:spLocks noGrp="1"/>
          </p:cNvSpPr>
          <p:nvPr>
            <p:ph sz="quarter" idx="1"/>
          </p:nvPr>
        </p:nvSpPr>
        <p:spPr/>
        <p:txBody>
          <a:bodyPr>
            <a:normAutofit/>
          </a:bodyPr>
          <a:lstStyle/>
          <a:p>
            <a:pPr marL="457200" indent="-457200">
              <a:buFont typeface="+mj-lt"/>
              <a:buAutoNum type="arabicPeriod"/>
            </a:pPr>
            <a:r>
              <a:rPr lang="en-US" sz="2400" u="sng" dirty="0" smtClean="0"/>
              <a:t>Expectancy or Effort-Performance Linkage</a:t>
            </a:r>
          </a:p>
          <a:p>
            <a:pPr lvl="1"/>
            <a:r>
              <a:rPr lang="en-US" sz="2000" dirty="0" smtClean="0">
                <a:solidFill>
                  <a:srgbClr val="FF0000"/>
                </a:solidFill>
              </a:rPr>
              <a:t>The probability perceived by the individual that exerting a given amount of effort will lead to a certain level of performance.</a:t>
            </a:r>
          </a:p>
          <a:p>
            <a:pPr marL="457200" indent="-457200">
              <a:buFont typeface="+mj-lt"/>
              <a:buAutoNum type="arabicPeriod"/>
            </a:pPr>
            <a:r>
              <a:rPr lang="en-US" sz="2400" u="sng" dirty="0" smtClean="0"/>
              <a:t>Instrumentality or Performance-Reward Linkage</a:t>
            </a:r>
          </a:p>
          <a:p>
            <a:pPr lvl="1"/>
            <a:r>
              <a:rPr lang="en-US" sz="2000" dirty="0" smtClean="0">
                <a:solidFill>
                  <a:srgbClr val="FF0000"/>
                </a:solidFill>
              </a:rPr>
              <a:t>The degree to which the individual believes that performing at a particular level is instrumental in attaining the desired outcome.</a:t>
            </a:r>
          </a:p>
          <a:p>
            <a:pPr marL="457200" indent="-457200">
              <a:buFont typeface="+mj-lt"/>
              <a:buAutoNum type="arabicPeriod"/>
            </a:pPr>
            <a:r>
              <a:rPr lang="en-US" sz="2400" u="sng" dirty="0" smtClean="0"/>
              <a:t>Valence or Attractiveness of Reward</a:t>
            </a:r>
          </a:p>
          <a:p>
            <a:pPr lvl="1"/>
            <a:r>
              <a:rPr lang="en-US" sz="2000" dirty="0" smtClean="0">
                <a:solidFill>
                  <a:srgbClr val="FF0000"/>
                </a:solidFill>
              </a:rPr>
              <a:t>The importance that the individual places on the potential outcome or reward that can be achieved on the job.  It considers both the goals and needs of the individual.</a:t>
            </a:r>
            <a:endParaRPr lang="en-US" sz="2000" dirty="0">
              <a:solidFill>
                <a:srgbClr val="FF0000"/>
              </a:solidFill>
            </a:endParaRPr>
          </a:p>
        </p:txBody>
      </p:sp>
      <p:pic>
        <p:nvPicPr>
          <p:cNvPr id="6" name="Picture 2" descr="C:\Users\Michaelm\AppData\Local\Microsoft\Windows\Temporary Internet Files\Content.IE5\VYJYNPGJ\expectations-danger-sign[1].jpg"/>
          <p:cNvPicPr>
            <a:picLocks noChangeAspect="1" noChangeArrowheads="1"/>
          </p:cNvPicPr>
          <p:nvPr/>
        </p:nvPicPr>
        <p:blipFill>
          <a:blip r:embed="rId2" cstate="print"/>
          <a:srcRect/>
          <a:stretch>
            <a:fillRect/>
          </a:stretch>
        </p:blipFill>
        <p:spPr bwMode="auto">
          <a:xfrm>
            <a:off x="6172200" y="5029200"/>
            <a:ext cx="2570480" cy="1270000"/>
          </a:xfrm>
          <a:prstGeom prst="rect">
            <a:avLst/>
          </a:prstGeom>
          <a:noFill/>
        </p:spPr>
      </p:pic>
      <p:pic>
        <p:nvPicPr>
          <p:cNvPr id="7" name="Picture 6"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5574635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Expectancy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81</a:t>
            </a:fld>
            <a:endParaRPr lang="en-US"/>
          </a:p>
        </p:txBody>
      </p:sp>
      <p:sp>
        <p:nvSpPr>
          <p:cNvPr id="4" name="Content Placeholder 3"/>
          <p:cNvSpPr>
            <a:spLocks noGrp="1"/>
          </p:cNvSpPr>
          <p:nvPr>
            <p:ph sz="quarter" idx="1"/>
          </p:nvPr>
        </p:nvSpPr>
        <p:spPr/>
        <p:txBody>
          <a:bodyPr/>
          <a:lstStyle/>
          <a:p>
            <a:r>
              <a:rPr lang="en-US" sz="2400" u="sng" dirty="0" smtClean="0"/>
              <a:t>The key to Expectancy Theory is understanding an individual’s goal and the linkage between effort and performance, between performance and rewards, and finally, between rewards and individual goal satisfaction.</a:t>
            </a:r>
          </a:p>
          <a:p>
            <a:endParaRPr lang="en-US" sz="800" u="sng" dirty="0" smtClean="0"/>
          </a:p>
          <a:p>
            <a:pPr lvl="1"/>
            <a:r>
              <a:rPr lang="en-US" dirty="0" smtClean="0"/>
              <a:t>Managers should align EE awards with their individual needs.</a:t>
            </a:r>
          </a:p>
          <a:p>
            <a:pPr lvl="1"/>
            <a:endParaRPr lang="en-US" sz="800" dirty="0" smtClean="0"/>
          </a:p>
          <a:p>
            <a:pPr lvl="2"/>
            <a:r>
              <a:rPr lang="en-US" dirty="0" smtClean="0">
                <a:solidFill>
                  <a:srgbClr val="FF0000"/>
                </a:solidFill>
              </a:rPr>
              <a:t>Managers must recognize that no universal principle explains what motivates individuals, and they must understand why EE’s view certain outcomes as attractive or unattractive.</a:t>
            </a:r>
          </a:p>
          <a:p>
            <a:endParaRPr lang="en-US" dirty="0"/>
          </a:p>
        </p:txBody>
      </p:sp>
      <p:pic>
        <p:nvPicPr>
          <p:cNvPr id="8203" name="Picture 11" descr="C:\Users\Michaelm\AppData\Local\Microsoft\Windows\Temporary Internet Files\Content.IE5\3E7R16IG\IKlFV[1].gif"/>
          <p:cNvPicPr>
            <a:picLocks noChangeAspect="1" noChangeArrowheads="1" noCrop="1"/>
          </p:cNvPicPr>
          <p:nvPr/>
        </p:nvPicPr>
        <p:blipFill>
          <a:blip r:embed="rId2" cstate="print"/>
          <a:srcRect/>
          <a:stretch>
            <a:fillRect/>
          </a:stretch>
        </p:blipFill>
        <p:spPr bwMode="auto">
          <a:xfrm>
            <a:off x="7086600" y="4572000"/>
            <a:ext cx="1676400" cy="15875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36246021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Rewards Programs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82</a:t>
            </a:fld>
            <a:endParaRPr lang="en-US"/>
          </a:p>
        </p:txBody>
      </p:sp>
      <p:sp>
        <p:nvSpPr>
          <p:cNvPr id="4" name="Content Placeholder 3"/>
          <p:cNvSpPr>
            <a:spLocks noGrp="1"/>
          </p:cNvSpPr>
          <p:nvPr>
            <p:ph sz="quarter" idx="1"/>
          </p:nvPr>
        </p:nvSpPr>
        <p:spPr/>
        <p:txBody>
          <a:bodyPr>
            <a:normAutofit/>
          </a:bodyPr>
          <a:lstStyle/>
          <a:p>
            <a:r>
              <a:rPr lang="en-US" sz="2400" u="sng" dirty="0" smtClean="0"/>
              <a:t>Employee rewards programs play a powerful role in motivating appropriate EE behavior</a:t>
            </a:r>
            <a:r>
              <a:rPr lang="en-US" dirty="0" smtClean="0"/>
              <a:t>.</a:t>
            </a:r>
          </a:p>
          <a:p>
            <a:endParaRPr lang="en-US" sz="800" dirty="0" smtClean="0"/>
          </a:p>
          <a:p>
            <a:pPr lvl="1"/>
            <a:r>
              <a:rPr lang="en-US" u="sng" dirty="0" smtClean="0"/>
              <a:t>1. Open-Book Management</a:t>
            </a:r>
          </a:p>
          <a:p>
            <a:pPr lvl="1"/>
            <a:endParaRPr lang="en-US" sz="800" u="sng" dirty="0" smtClean="0"/>
          </a:p>
          <a:p>
            <a:pPr lvl="2"/>
            <a:r>
              <a:rPr lang="en-US" dirty="0" smtClean="0">
                <a:solidFill>
                  <a:srgbClr val="FF0000"/>
                </a:solidFill>
              </a:rPr>
              <a:t>A  motivational approach in which an organization’s financial statements are shared with all EE’s as they participate in workplace decisions.</a:t>
            </a:r>
          </a:p>
          <a:p>
            <a:pPr lvl="2"/>
            <a:endParaRPr lang="en-US" sz="800" dirty="0" smtClean="0"/>
          </a:p>
          <a:p>
            <a:pPr lvl="3"/>
            <a:r>
              <a:rPr lang="en-US" sz="1800" dirty="0" smtClean="0">
                <a:solidFill>
                  <a:srgbClr val="0070C0"/>
                </a:solidFill>
              </a:rPr>
              <a:t>Used to motivate EE’s to make better decisions about their work, be better able to understand the implications of what they do and how they do it, and see the ultimate impact on the bottom line.</a:t>
            </a:r>
          </a:p>
          <a:p>
            <a:pPr lvl="3"/>
            <a:r>
              <a:rPr lang="en-US" sz="1800" dirty="0" smtClean="0">
                <a:solidFill>
                  <a:srgbClr val="0070C0"/>
                </a:solidFill>
              </a:rPr>
              <a:t>By sharing this information, EE’s </a:t>
            </a:r>
            <a:r>
              <a:rPr lang="en-US" sz="1800" smtClean="0">
                <a:solidFill>
                  <a:srgbClr val="0070C0"/>
                </a:solidFill>
              </a:rPr>
              <a:t>begin </a:t>
            </a:r>
            <a:r>
              <a:rPr lang="en-US" sz="1800" smtClean="0">
                <a:solidFill>
                  <a:srgbClr val="0070C0"/>
                </a:solidFill>
              </a:rPr>
              <a:t>to </a:t>
            </a:r>
            <a:r>
              <a:rPr lang="en-US" sz="1800" dirty="0" smtClean="0">
                <a:solidFill>
                  <a:srgbClr val="0070C0"/>
                </a:solidFill>
              </a:rPr>
              <a:t>see the link between their efforts, level of performance, and operational results.</a:t>
            </a:r>
          </a:p>
          <a:p>
            <a:pPr lvl="4"/>
            <a:endParaRPr lang="en-US" dirty="0" smtClean="0"/>
          </a:p>
        </p:txBody>
      </p:sp>
      <p:pic>
        <p:nvPicPr>
          <p:cNvPr id="9218" name="Picture 2" descr="C:\Users\Michaelm\AppData\Local\Microsoft\Windows\Temporary Internet Files\Content.IE5\JQUOH281\large_open_book[1].png"/>
          <p:cNvPicPr>
            <a:picLocks noChangeAspect="1" noChangeArrowheads="1"/>
          </p:cNvPicPr>
          <p:nvPr/>
        </p:nvPicPr>
        <p:blipFill>
          <a:blip r:embed="rId2" cstate="print"/>
          <a:srcRect/>
          <a:stretch>
            <a:fillRect/>
          </a:stretch>
        </p:blipFill>
        <p:spPr bwMode="auto">
          <a:xfrm>
            <a:off x="7315200" y="228600"/>
            <a:ext cx="1390650" cy="8128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35892255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Rewards Programs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83</a:t>
            </a:fld>
            <a:endParaRPr lang="en-US"/>
          </a:p>
        </p:txBody>
      </p:sp>
      <p:sp>
        <p:nvSpPr>
          <p:cNvPr id="4" name="Content Placeholder 3"/>
          <p:cNvSpPr>
            <a:spLocks noGrp="1"/>
          </p:cNvSpPr>
          <p:nvPr>
            <p:ph sz="quarter" idx="1"/>
          </p:nvPr>
        </p:nvSpPr>
        <p:spPr/>
        <p:txBody>
          <a:bodyPr>
            <a:normAutofit/>
          </a:bodyPr>
          <a:lstStyle/>
          <a:p>
            <a:r>
              <a:rPr lang="en-US" sz="2400" u="sng" dirty="0" smtClean="0"/>
              <a:t>Employee rewards programs play a powerful role in motivating appropriate EE behavior</a:t>
            </a:r>
            <a:r>
              <a:rPr lang="en-US" dirty="0" smtClean="0"/>
              <a:t>.</a:t>
            </a:r>
          </a:p>
          <a:p>
            <a:endParaRPr lang="en-US" sz="800" dirty="0" smtClean="0"/>
          </a:p>
          <a:p>
            <a:pPr lvl="1"/>
            <a:r>
              <a:rPr lang="en-US" u="sng" dirty="0" smtClean="0"/>
              <a:t>2. Employee Recognition</a:t>
            </a:r>
          </a:p>
          <a:p>
            <a:pPr lvl="1"/>
            <a:endParaRPr lang="en-US" sz="800" u="sng" dirty="0" smtClean="0"/>
          </a:p>
          <a:p>
            <a:pPr lvl="2"/>
            <a:r>
              <a:rPr lang="en-US" dirty="0" smtClean="0">
                <a:solidFill>
                  <a:srgbClr val="FF0000"/>
                </a:solidFill>
              </a:rPr>
              <a:t>Programs that consist of personal attention and expressions of interest, approval, and appreciation for a job well done.</a:t>
            </a:r>
          </a:p>
          <a:p>
            <a:pPr lvl="2"/>
            <a:endParaRPr lang="en-US" sz="800" dirty="0" smtClean="0"/>
          </a:p>
          <a:p>
            <a:pPr lvl="3"/>
            <a:r>
              <a:rPr lang="en-US" sz="1800" dirty="0" smtClean="0">
                <a:solidFill>
                  <a:srgbClr val="0070C0"/>
                </a:solidFill>
              </a:rPr>
              <a:t>Recognition is the most powerful workplace motivator.</a:t>
            </a:r>
          </a:p>
          <a:p>
            <a:pPr lvl="3"/>
            <a:r>
              <a:rPr lang="en-US" sz="1800" dirty="0" smtClean="0">
                <a:solidFill>
                  <a:srgbClr val="0070C0"/>
                </a:solidFill>
              </a:rPr>
              <a:t>But, recognition doesn’t have to come from managers alone.</a:t>
            </a:r>
          </a:p>
        </p:txBody>
      </p:sp>
      <p:pic>
        <p:nvPicPr>
          <p:cNvPr id="10244" name="Picture 4" descr="C:\Users\Michaelm\AppData\Local\Microsoft\Windows\Temporary Internet Files\Content.IE5\KDB8FMSX\award_reward_00000[1].jpg"/>
          <p:cNvPicPr>
            <a:picLocks noChangeAspect="1" noChangeArrowheads="1"/>
          </p:cNvPicPr>
          <p:nvPr/>
        </p:nvPicPr>
        <p:blipFill>
          <a:blip r:embed="rId2" cstate="print"/>
          <a:srcRect/>
          <a:stretch>
            <a:fillRect/>
          </a:stretch>
        </p:blipFill>
        <p:spPr bwMode="auto">
          <a:xfrm>
            <a:off x="5638800" y="4648200"/>
            <a:ext cx="3270250" cy="1639394"/>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32128509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Rewards Programs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84</a:t>
            </a:fld>
            <a:endParaRPr lang="en-US"/>
          </a:p>
        </p:txBody>
      </p:sp>
      <p:sp>
        <p:nvSpPr>
          <p:cNvPr id="4" name="Content Placeholder 3"/>
          <p:cNvSpPr>
            <a:spLocks noGrp="1"/>
          </p:cNvSpPr>
          <p:nvPr>
            <p:ph sz="quarter" idx="1"/>
          </p:nvPr>
        </p:nvSpPr>
        <p:spPr/>
        <p:txBody>
          <a:bodyPr>
            <a:normAutofit/>
          </a:bodyPr>
          <a:lstStyle/>
          <a:p>
            <a:r>
              <a:rPr lang="en-US" sz="2400" u="sng" dirty="0" smtClean="0"/>
              <a:t>Employee rewards programs play a powerful role in motivating appropriate EE behavior</a:t>
            </a:r>
            <a:r>
              <a:rPr lang="en-US" dirty="0" smtClean="0"/>
              <a:t>.</a:t>
            </a:r>
          </a:p>
          <a:p>
            <a:endParaRPr lang="en-US" sz="800" dirty="0" smtClean="0"/>
          </a:p>
          <a:p>
            <a:pPr lvl="1"/>
            <a:r>
              <a:rPr lang="en-US" u="sng" dirty="0" smtClean="0"/>
              <a:t>3. Pay-for-Performance</a:t>
            </a:r>
          </a:p>
          <a:p>
            <a:pPr lvl="1"/>
            <a:endParaRPr lang="en-US" sz="800" u="sng" dirty="0" smtClean="0"/>
          </a:p>
          <a:p>
            <a:pPr lvl="2"/>
            <a:r>
              <a:rPr lang="en-US" dirty="0" smtClean="0">
                <a:solidFill>
                  <a:srgbClr val="FF0000"/>
                </a:solidFill>
              </a:rPr>
              <a:t>PFP programs are variable compensation plans that pay EE’s on the basis of some performance measure.</a:t>
            </a:r>
          </a:p>
          <a:p>
            <a:pPr lvl="2"/>
            <a:endParaRPr lang="en-US" sz="800" dirty="0" smtClean="0"/>
          </a:p>
          <a:p>
            <a:pPr lvl="3"/>
            <a:r>
              <a:rPr lang="en-US" sz="1800" dirty="0" smtClean="0">
                <a:solidFill>
                  <a:srgbClr val="0070C0"/>
                </a:solidFill>
              </a:rPr>
              <a:t>Performance measures might include such things as individual productivity, team or work group productivity, departmental productivity, or the overall organization’s profit performance.	</a:t>
            </a:r>
          </a:p>
          <a:p>
            <a:pPr lvl="3"/>
            <a:r>
              <a:rPr lang="en-US" sz="1800" dirty="0" smtClean="0">
                <a:solidFill>
                  <a:srgbClr val="0070C0"/>
                </a:solidFill>
              </a:rPr>
              <a:t>Making some or all of an EE’s pay conditional on some performance measure focuses their attention and effort toward that measure, then reinforces the continuation of the effort with a reward.</a:t>
            </a:r>
          </a:p>
        </p:txBody>
      </p:sp>
      <p:pic>
        <p:nvPicPr>
          <p:cNvPr id="11270" name="Picture 6" descr="C:\Users\Michaelm\AppData\Local\Microsoft\Windows\Temporary Internet Files\Content.IE5\96G5M6R0\PayWhatItsWorth[1].png"/>
          <p:cNvPicPr>
            <a:picLocks noChangeAspect="1" noChangeArrowheads="1"/>
          </p:cNvPicPr>
          <p:nvPr/>
        </p:nvPicPr>
        <p:blipFill>
          <a:blip r:embed="rId2" cstate="print"/>
          <a:srcRect/>
          <a:stretch>
            <a:fillRect/>
          </a:stretch>
        </p:blipFill>
        <p:spPr bwMode="auto">
          <a:xfrm>
            <a:off x="6172200" y="2133600"/>
            <a:ext cx="2590800" cy="8382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40976798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Rewards Programs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85</a:t>
            </a:fld>
            <a:endParaRPr lang="en-US"/>
          </a:p>
        </p:txBody>
      </p:sp>
      <p:sp>
        <p:nvSpPr>
          <p:cNvPr id="4" name="Content Placeholder 3"/>
          <p:cNvSpPr>
            <a:spLocks noGrp="1"/>
          </p:cNvSpPr>
          <p:nvPr>
            <p:ph sz="quarter" idx="1"/>
          </p:nvPr>
        </p:nvSpPr>
        <p:spPr/>
        <p:txBody>
          <a:bodyPr/>
          <a:lstStyle/>
          <a:p>
            <a:r>
              <a:rPr lang="en-US" sz="2400" u="sng" dirty="0" smtClean="0"/>
              <a:t>It’s hard to keep EE’s productive during challenging times, even though it’s especially critical.</a:t>
            </a:r>
          </a:p>
          <a:p>
            <a:endParaRPr lang="en-US" sz="800" u="sng" dirty="0" smtClean="0"/>
          </a:p>
          <a:p>
            <a:pPr lvl="1"/>
            <a:r>
              <a:rPr lang="en-US" dirty="0" smtClean="0"/>
              <a:t>The key with any rewards program is continuing to show EE’s that the company cares about them.</a:t>
            </a:r>
          </a:p>
          <a:p>
            <a:pPr lvl="1"/>
            <a:endParaRPr lang="en-US" sz="800" dirty="0" smtClean="0"/>
          </a:p>
          <a:p>
            <a:pPr lvl="2"/>
            <a:r>
              <a:rPr lang="en-US" dirty="0" smtClean="0">
                <a:solidFill>
                  <a:srgbClr val="FF0000"/>
                </a:solidFill>
              </a:rPr>
              <a:t>The value in companies comes from EE’s who are motivated to be there, and managers have to give EE’s a reason to want to be there.</a:t>
            </a:r>
            <a:endParaRPr lang="en-US" dirty="0">
              <a:solidFill>
                <a:srgbClr val="FF0000"/>
              </a:solidFill>
            </a:endParaRPr>
          </a:p>
        </p:txBody>
      </p:sp>
      <p:pic>
        <p:nvPicPr>
          <p:cNvPr id="12290" name="Picture 2" descr="C:\Users\Michaelm\AppData\Local\Microsoft\Windows\Temporary Internet Files\Content.IE5\52LYKE23\chave[1].png"/>
          <p:cNvPicPr>
            <a:picLocks noChangeAspect="1" noChangeArrowheads="1"/>
          </p:cNvPicPr>
          <p:nvPr/>
        </p:nvPicPr>
        <p:blipFill>
          <a:blip r:embed="rId2" cstate="print"/>
          <a:srcRect/>
          <a:stretch>
            <a:fillRect/>
          </a:stretch>
        </p:blipFill>
        <p:spPr bwMode="auto">
          <a:xfrm>
            <a:off x="5715000" y="4191000"/>
            <a:ext cx="2869565" cy="1955165"/>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 y="0"/>
            <a:ext cx="838200" cy="457200"/>
          </a:xfrm>
          <a:prstGeom prst="rect">
            <a:avLst/>
          </a:prstGeom>
          <a:noFill/>
          <a:ln>
            <a:noFill/>
          </a:ln>
        </p:spPr>
      </p:pic>
    </p:spTree>
    <p:extLst>
      <p:ext uri="{BB962C8B-B14F-4D97-AF65-F5344CB8AC3E}">
        <p14:creationId xmlns:p14="http://schemas.microsoft.com/office/powerpoint/2010/main" val="24462026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t>
            </a:r>
            <a:endParaRPr lang="en-US" dirty="0"/>
          </a:p>
        </p:txBody>
      </p:sp>
      <p:sp>
        <p:nvSpPr>
          <p:cNvPr id="4" name="Slide Number Placeholder 3"/>
          <p:cNvSpPr>
            <a:spLocks noGrp="1"/>
          </p:cNvSpPr>
          <p:nvPr>
            <p:ph type="sldNum" sz="quarter" idx="12"/>
          </p:nvPr>
        </p:nvSpPr>
        <p:spPr/>
        <p:txBody>
          <a:bodyPr/>
          <a:lstStyle/>
          <a:p>
            <a:fld id="{C3A32BE6-B8D9-470C-8CB6-F79B8D7622D3}" type="slidenum">
              <a:rPr lang="en-US" smtClean="0"/>
              <a:pPr/>
              <a:t>86</a:t>
            </a:fld>
            <a:endParaRPr lang="en-US"/>
          </a:p>
        </p:txBody>
      </p:sp>
      <p:pic>
        <p:nvPicPr>
          <p:cNvPr id="1026" name="Picture 2" descr="C:\Users\Michaelm\AppData\Local\Microsoft\Windows\Temporary Internet Files\Content.IE5\QTOHO7LC\the-end1[1].jpg"/>
          <p:cNvPicPr>
            <a:picLocks noGrp="1" noChangeAspect="1" noChangeArrowheads="1"/>
          </p:cNvPicPr>
          <p:nvPr>
            <p:ph sz="quarter" idx="1"/>
          </p:nvPr>
        </p:nvPicPr>
        <p:blipFill>
          <a:blip r:embed="rId2" cstate="prin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912534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Sources of Power</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sz="2400" u="sng" dirty="0" smtClean="0"/>
              <a:t>Position Power</a:t>
            </a:r>
          </a:p>
          <a:p>
            <a:pPr marL="862330" lvl="1" indent="-514350"/>
            <a:r>
              <a:rPr lang="en-US" sz="2000" dirty="0" smtClean="0"/>
              <a:t>Derived from top-level management and is delegated down the chain of command.</a:t>
            </a:r>
          </a:p>
          <a:p>
            <a:pPr marL="1045210" lvl="2" indent="-514350"/>
            <a:r>
              <a:rPr lang="en-US" sz="1800" dirty="0" smtClean="0">
                <a:solidFill>
                  <a:srgbClr val="FF0000"/>
                </a:solidFill>
              </a:rPr>
              <a:t>Coercive, connection, and reward power</a:t>
            </a:r>
          </a:p>
          <a:p>
            <a:pPr marL="1045210" lvl="2" indent="-514350"/>
            <a:endParaRPr lang="en-US" sz="800" dirty="0" smtClean="0"/>
          </a:p>
          <a:p>
            <a:pPr marL="514350" indent="-514350">
              <a:buFont typeface="+mj-lt"/>
              <a:buAutoNum type="arabicPeriod"/>
            </a:pPr>
            <a:r>
              <a:rPr lang="en-US" sz="2400" u="sng" dirty="0" smtClean="0"/>
              <a:t>Personal Power</a:t>
            </a:r>
          </a:p>
          <a:p>
            <a:pPr marL="862330" lvl="1" indent="-514350"/>
            <a:r>
              <a:rPr lang="en-US" sz="2000" dirty="0" smtClean="0"/>
              <a:t>Derived from the person.</a:t>
            </a:r>
          </a:p>
          <a:p>
            <a:pPr marL="1045210" lvl="2" indent="-514350"/>
            <a:r>
              <a:rPr lang="en-US" sz="1800" dirty="0" smtClean="0">
                <a:solidFill>
                  <a:srgbClr val="FF0000"/>
                </a:solidFill>
              </a:rPr>
              <a:t>Referent, information, and expert power</a:t>
            </a:r>
          </a:p>
          <a:p>
            <a:pPr marL="1045210" lvl="2" indent="-514350"/>
            <a:endParaRPr lang="en-US" sz="1700" dirty="0" smtClean="0"/>
          </a:p>
          <a:p>
            <a:pPr marL="862330" lvl="1" indent="-514350"/>
            <a:endParaRPr lang="en-US" dirty="0" smtClean="0"/>
          </a:p>
          <a:p>
            <a:endParaRPr lang="en-US" sz="800" dirty="0" smtClean="0"/>
          </a:p>
          <a:p>
            <a:pPr lvl="1">
              <a:buNone/>
            </a:pPr>
            <a:endParaRPr lang="en-US" dirty="0"/>
          </a:p>
        </p:txBody>
      </p:sp>
      <p:pic>
        <p:nvPicPr>
          <p:cNvPr id="4099" name="Picture 3" descr="C:\Users\Michaelm\AppData\Local\Microsoft\Windows\Temporary Internet Files\Content.IE5\HWRYGRBG\source-energy[1].jpg"/>
          <p:cNvPicPr>
            <a:picLocks noChangeAspect="1" noChangeArrowheads="1"/>
          </p:cNvPicPr>
          <p:nvPr/>
        </p:nvPicPr>
        <p:blipFill>
          <a:blip r:embed="rId2" cstate="print"/>
          <a:srcRect/>
          <a:stretch>
            <a:fillRect/>
          </a:stretch>
        </p:blipFill>
        <p:spPr bwMode="auto">
          <a:xfrm>
            <a:off x="6096000" y="3505200"/>
            <a:ext cx="2517648" cy="2743200"/>
          </a:xfrm>
          <a:prstGeom prst="rect">
            <a:avLst/>
          </a:prstGeom>
          <a:noFill/>
        </p:spPr>
      </p:pic>
      <p:pic>
        <p:nvPicPr>
          <p:cNvPr id="7" name="Picture 2" descr="C:\Users\Michaelm\AppData\Local\Microsoft\Windows\Temporary Internet Files\Content.IE5\3X0ZDPIB\Cómo-crear-tu-marca-personal-desde-cero[1].jpg"/>
          <p:cNvPicPr>
            <a:picLocks noChangeAspect="1" noChangeArrowheads="1"/>
          </p:cNvPicPr>
          <p:nvPr/>
        </p:nvPicPr>
        <p:blipFill>
          <a:blip r:embed="rId3" cstate="print"/>
          <a:srcRect/>
          <a:stretch>
            <a:fillRect/>
          </a:stretch>
        </p:blipFill>
        <p:spPr bwMode="auto">
          <a:xfrm>
            <a:off x="3505200" y="4648200"/>
            <a:ext cx="2362200" cy="1663065"/>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9</a:t>
            </a:fld>
            <a:endParaRPr lang="en-US"/>
          </a:p>
        </p:txBody>
      </p:sp>
      <p:pic>
        <p:nvPicPr>
          <p:cNvPr id="8" name="Picture 7"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05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825</TotalTime>
  <Words>5039</Words>
  <Application>Microsoft Office PowerPoint</Application>
  <PresentationFormat>On-screen Show (4:3)</PresentationFormat>
  <Paragraphs>697</Paragraphs>
  <Slides>86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86</vt:i4>
      </vt:variant>
    </vt:vector>
  </HeadingPairs>
  <TitlesOfParts>
    <vt:vector size="91" baseType="lpstr">
      <vt:lpstr>Calibri</vt:lpstr>
      <vt:lpstr>Georgia</vt:lpstr>
      <vt:lpstr>Wingdings</vt:lpstr>
      <vt:lpstr>Wingdings 2</vt:lpstr>
      <vt:lpstr>Civic</vt:lpstr>
      <vt:lpstr>Human Relations in Organizations Session Four</vt:lpstr>
      <vt:lpstr>Power and Influence</vt:lpstr>
      <vt:lpstr>Power-Politics-Etiquette</vt:lpstr>
      <vt:lpstr>Power-Politics-Etiquette</vt:lpstr>
      <vt:lpstr>Power-Politics-Etiquette</vt:lpstr>
      <vt:lpstr>Power and Politics</vt:lpstr>
      <vt:lpstr>Ethical Power</vt:lpstr>
      <vt:lpstr>Power</vt:lpstr>
      <vt:lpstr>2 Sources of Power</vt:lpstr>
      <vt:lpstr>7 Bases of Power</vt:lpstr>
      <vt:lpstr>Influencing Tactics</vt:lpstr>
      <vt:lpstr>Reading People</vt:lpstr>
      <vt:lpstr>Reading People</vt:lpstr>
      <vt:lpstr>5 Influencing Tactics</vt:lpstr>
      <vt:lpstr>1. Ingratiation (Praise)</vt:lpstr>
      <vt:lpstr>2. Rational Persuasion</vt:lpstr>
      <vt:lpstr>3. Inspirational Appeal</vt:lpstr>
      <vt:lpstr>4. Personal Appeal</vt:lpstr>
      <vt:lpstr>5. Legitimization</vt:lpstr>
      <vt:lpstr>Organizational Politics</vt:lpstr>
      <vt:lpstr>Political Behavior</vt:lpstr>
      <vt:lpstr>Political Skill</vt:lpstr>
      <vt:lpstr>Vertical Politics</vt:lpstr>
      <vt:lpstr>Relationship with the Boss</vt:lpstr>
      <vt:lpstr>Developing Manager-Employee Relations</vt:lpstr>
      <vt:lpstr>Friendship</vt:lpstr>
      <vt:lpstr>The Open-Door Policy</vt:lpstr>
      <vt:lpstr>Horizontal Politics</vt:lpstr>
      <vt:lpstr>Relations with Peers</vt:lpstr>
      <vt:lpstr>Business Etiquette</vt:lpstr>
      <vt:lpstr>Motivation</vt:lpstr>
      <vt:lpstr>Motivating Performance</vt:lpstr>
      <vt:lpstr>Motivation</vt:lpstr>
      <vt:lpstr>Motivation</vt:lpstr>
      <vt:lpstr>The Performance Formula</vt:lpstr>
      <vt:lpstr>Content Motivational Theories</vt:lpstr>
      <vt:lpstr>Needs Hierarchy Maslow</vt:lpstr>
      <vt:lpstr>ERG Theory Clayton Alderfer</vt:lpstr>
      <vt:lpstr>Two-Factor Theory Herzberg</vt:lpstr>
      <vt:lpstr>Using Two-Factor Theory to Motivate Employees</vt:lpstr>
      <vt:lpstr>Manifest Needs Theory McClelland</vt:lpstr>
      <vt:lpstr>Manifest Needs Theory</vt:lpstr>
      <vt:lpstr>Manifest Needs Theory</vt:lpstr>
      <vt:lpstr>Manifest Needs Theory</vt:lpstr>
      <vt:lpstr>Process Motivation Theories</vt:lpstr>
      <vt:lpstr>Expectancy Theory Victor Vroom</vt:lpstr>
      <vt:lpstr>Motivating with Expectancy Theory</vt:lpstr>
      <vt:lpstr>Equity Theory</vt:lpstr>
      <vt:lpstr>Motivating with Equity Theory</vt:lpstr>
      <vt:lpstr>Reinforcement Theory B.F. Skinner</vt:lpstr>
      <vt:lpstr>Four Types of Reinforcement</vt:lpstr>
      <vt:lpstr>Schedules of Reinforcement</vt:lpstr>
      <vt:lpstr>Intermittent Reinforcement</vt:lpstr>
      <vt:lpstr>Motivating with Reinforcement</vt:lpstr>
      <vt:lpstr>Incentives and Recognition</vt:lpstr>
      <vt:lpstr>Giving Praise</vt:lpstr>
      <vt:lpstr>Giving Praise</vt:lpstr>
      <vt:lpstr>Objectives and MBO</vt:lpstr>
      <vt:lpstr>Writing Objectives</vt:lpstr>
      <vt:lpstr>Management By Objectives (MBO)</vt:lpstr>
      <vt:lpstr>Management By Objectives (MBO)</vt:lpstr>
      <vt:lpstr>Motivation</vt:lpstr>
      <vt:lpstr>Motivation</vt:lpstr>
      <vt:lpstr>Motivation</vt:lpstr>
      <vt:lpstr>Motivation</vt:lpstr>
      <vt:lpstr>Maslow’s Hierarchy of Needs Theory</vt:lpstr>
      <vt:lpstr>Maslow’s Hierarchy of Needs Theory</vt:lpstr>
      <vt:lpstr>McGregor’s Theory X and Theory Y</vt:lpstr>
      <vt:lpstr>Herzberg’s Two-Factor Theory Motivation-Hygiene Theory</vt:lpstr>
      <vt:lpstr>McClelland’s Three-Needs Theory</vt:lpstr>
      <vt:lpstr>Goal-Setting Theory</vt:lpstr>
      <vt:lpstr>Goal-Setting Theory</vt:lpstr>
      <vt:lpstr>Job Design</vt:lpstr>
      <vt:lpstr>Job Design</vt:lpstr>
      <vt:lpstr>Job Design</vt:lpstr>
      <vt:lpstr>Equity Theory</vt:lpstr>
      <vt:lpstr>Equity Theory</vt:lpstr>
      <vt:lpstr>Equity Theory</vt:lpstr>
      <vt:lpstr>Expectancy Theory</vt:lpstr>
      <vt:lpstr>Expectancy Theory</vt:lpstr>
      <vt:lpstr>Expectancy Theory</vt:lpstr>
      <vt:lpstr>Rewards Programs</vt:lpstr>
      <vt:lpstr>Rewards Programs</vt:lpstr>
      <vt:lpstr>Rewards Programs</vt:lpstr>
      <vt:lpstr>Rewards Programs</vt:lpstr>
      <vt:lpst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dc:title>
  <dc:creator>MichaelM</dc:creator>
  <cp:lastModifiedBy>Michael Morrissey</cp:lastModifiedBy>
  <cp:revision>84</cp:revision>
  <cp:lastPrinted>2023-02-03T22:05:10Z</cp:lastPrinted>
  <dcterms:created xsi:type="dcterms:W3CDTF">2015-01-20T02:31:23Z</dcterms:created>
  <dcterms:modified xsi:type="dcterms:W3CDTF">2026-03-03T00:20:34Z</dcterms:modified>
</cp:coreProperties>
</file>