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6"/>
  </p:notesMasterIdLst>
  <p:handoutMasterIdLst>
    <p:handoutMasterId r:id="rId97"/>
  </p:handoutMasterIdLst>
  <p:sldIdLst>
    <p:sldId id="484" r:id="rId2"/>
    <p:sldId id="485" r:id="rId3"/>
    <p:sldId id="486" r:id="rId4"/>
    <p:sldId id="487" r:id="rId5"/>
    <p:sldId id="488" r:id="rId6"/>
    <p:sldId id="489" r:id="rId7"/>
    <p:sldId id="491" r:id="rId8"/>
    <p:sldId id="493" r:id="rId9"/>
    <p:sldId id="490" r:id="rId10"/>
    <p:sldId id="494" r:id="rId11"/>
    <p:sldId id="495" r:id="rId12"/>
    <p:sldId id="501" r:id="rId13"/>
    <p:sldId id="500" r:id="rId14"/>
    <p:sldId id="498" r:id="rId15"/>
    <p:sldId id="499" r:id="rId16"/>
    <p:sldId id="502" r:id="rId17"/>
    <p:sldId id="503" r:id="rId18"/>
    <p:sldId id="508" r:id="rId19"/>
    <p:sldId id="504" r:id="rId20"/>
    <p:sldId id="507" r:id="rId21"/>
    <p:sldId id="509" r:id="rId22"/>
    <p:sldId id="514" r:id="rId23"/>
    <p:sldId id="510" r:id="rId24"/>
    <p:sldId id="515" r:id="rId25"/>
    <p:sldId id="518" r:id="rId26"/>
    <p:sldId id="517" r:id="rId27"/>
    <p:sldId id="516" r:id="rId28"/>
    <p:sldId id="519" r:id="rId29"/>
    <p:sldId id="520" r:id="rId30"/>
    <p:sldId id="521" r:id="rId31"/>
    <p:sldId id="522" r:id="rId32"/>
    <p:sldId id="526" r:id="rId33"/>
    <p:sldId id="524" r:id="rId34"/>
    <p:sldId id="528" r:id="rId35"/>
    <p:sldId id="529" r:id="rId36"/>
    <p:sldId id="530" r:id="rId37"/>
    <p:sldId id="534" r:id="rId38"/>
    <p:sldId id="533" r:id="rId39"/>
    <p:sldId id="531" r:id="rId40"/>
    <p:sldId id="536" r:id="rId41"/>
    <p:sldId id="532" r:id="rId42"/>
    <p:sldId id="537" r:id="rId43"/>
    <p:sldId id="545" r:id="rId44"/>
    <p:sldId id="544" r:id="rId45"/>
    <p:sldId id="543" r:id="rId46"/>
    <p:sldId id="542" r:id="rId47"/>
    <p:sldId id="541" r:id="rId48"/>
    <p:sldId id="540" r:id="rId49"/>
    <p:sldId id="539" r:id="rId50"/>
    <p:sldId id="546" r:id="rId51"/>
    <p:sldId id="554" r:id="rId52"/>
    <p:sldId id="553" r:id="rId53"/>
    <p:sldId id="552" r:id="rId54"/>
    <p:sldId id="551" r:id="rId55"/>
    <p:sldId id="550" r:id="rId56"/>
    <p:sldId id="555" r:id="rId57"/>
    <p:sldId id="560" r:id="rId58"/>
    <p:sldId id="561" r:id="rId59"/>
    <p:sldId id="559" r:id="rId60"/>
    <p:sldId id="562" r:id="rId61"/>
    <p:sldId id="558" r:id="rId62"/>
    <p:sldId id="563" r:id="rId63"/>
    <p:sldId id="564" r:id="rId64"/>
    <p:sldId id="565" r:id="rId65"/>
    <p:sldId id="569" r:id="rId66"/>
    <p:sldId id="568" r:id="rId67"/>
    <p:sldId id="567" r:id="rId68"/>
    <p:sldId id="570" r:id="rId69"/>
    <p:sldId id="571" r:id="rId70"/>
    <p:sldId id="572" r:id="rId71"/>
    <p:sldId id="573" r:id="rId72"/>
    <p:sldId id="574" r:id="rId73"/>
    <p:sldId id="578" r:id="rId74"/>
    <p:sldId id="577" r:id="rId75"/>
    <p:sldId id="576" r:id="rId76"/>
    <p:sldId id="581" r:id="rId77"/>
    <p:sldId id="582" r:id="rId78"/>
    <p:sldId id="583" r:id="rId79"/>
    <p:sldId id="584" r:id="rId80"/>
    <p:sldId id="585" r:id="rId81"/>
    <p:sldId id="587" r:id="rId82"/>
    <p:sldId id="588" r:id="rId83"/>
    <p:sldId id="593" r:id="rId84"/>
    <p:sldId id="592" r:id="rId85"/>
    <p:sldId id="591" r:id="rId86"/>
    <p:sldId id="590" r:id="rId87"/>
    <p:sldId id="594" r:id="rId88"/>
    <p:sldId id="596" r:id="rId89"/>
    <p:sldId id="595" r:id="rId90"/>
    <p:sldId id="597" r:id="rId91"/>
    <p:sldId id="599" r:id="rId92"/>
    <p:sldId id="600" r:id="rId93"/>
    <p:sldId id="602" r:id="rId94"/>
    <p:sldId id="326"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1/30/2024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1/30/2024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1/30/2024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1/30/2024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1/30/2024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1/30/2024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1/30/2024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a:t>
            </a:r>
            <a:r>
              <a:rPr lang="en-US" dirty="0" smtClean="0"/>
              <a:t> </a:t>
            </a:r>
            <a:r>
              <a:rPr lang="en-US" dirty="0" smtClean="0"/>
              <a:t>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command group consists of EEs classified according to the authority relationships on the formal organizational chart</a:t>
            </a:r>
            <a:r>
              <a:rPr lang="en-US" dirty="0" smtClean="0"/>
              <a:t>.  </a:t>
            </a:r>
          </a:p>
          <a:p>
            <a:endParaRPr lang="en-US" sz="800" dirty="0"/>
          </a:p>
          <a:p>
            <a:pPr lvl="1"/>
            <a:r>
              <a:rPr lang="en-US" sz="2000" dirty="0" smtClean="0"/>
              <a:t>Members of this group work together daily to accomplish regularly assigned work.  </a:t>
            </a:r>
            <a:r>
              <a:rPr lang="en-US" sz="2000" dirty="0" smtClean="0">
                <a:solidFill>
                  <a:srgbClr val="0070C0"/>
                </a:solidFill>
              </a:rPr>
              <a:t>For example,</a:t>
            </a:r>
            <a:r>
              <a:rPr lang="en-US" sz="2000" dirty="0" smtClean="0">
                <a:solidFill>
                  <a:srgbClr val="0070C0"/>
                </a:solidFill>
              </a:rPr>
              <a:t> </a:t>
            </a:r>
            <a:r>
              <a:rPr lang="en-US" sz="2000" dirty="0" smtClean="0">
                <a:solidFill>
                  <a:srgbClr val="0070C0"/>
                </a:solidFill>
              </a:rPr>
              <a:t>at the departmental level, a command group consists of </a:t>
            </a:r>
            <a:r>
              <a:rPr lang="en-US" sz="2000" dirty="0" smtClean="0">
                <a:solidFill>
                  <a:srgbClr val="0070C0"/>
                </a:solidFill>
              </a:rPr>
              <a:t>a </a:t>
            </a:r>
            <a:r>
              <a:rPr lang="en-US" sz="2000" dirty="0" smtClean="0">
                <a:solidFill>
                  <a:srgbClr val="0070C0"/>
                </a:solidFill>
              </a:rPr>
              <a:t>supervisor and EEs who report to </a:t>
            </a:r>
            <a:r>
              <a:rPr lang="en-US" sz="2000" dirty="0" smtClean="0">
                <a:solidFill>
                  <a:srgbClr val="0070C0"/>
                </a:solidFill>
              </a:rPr>
              <a:t>the supervisor</a:t>
            </a:r>
            <a:r>
              <a:rPr lang="en-US" sz="2000" dirty="0" smtClean="0">
                <a:solidFill>
                  <a:srgbClr val="0070C0"/>
                </a:solidFill>
              </a:rPr>
              <a:t>.  </a:t>
            </a:r>
          </a:p>
          <a:p>
            <a:pPr lvl="1"/>
            <a:endParaRPr lang="en-US" sz="800" dirty="0"/>
          </a:p>
          <a:p>
            <a:pPr lvl="2"/>
            <a:r>
              <a:rPr lang="en-US" sz="1800" dirty="0" smtClean="0">
                <a:solidFill>
                  <a:srgbClr val="FF0000"/>
                </a:solidFill>
              </a:rPr>
              <a:t>Throughout the organization are interrelated departments or command-group divisions that reflect the formal authority structure.</a:t>
            </a:r>
            <a:endParaRPr lang="en-US" sz="1800" dirty="0">
              <a:solidFill>
                <a:srgbClr val="FF0000"/>
              </a:solidFill>
            </a:endParaRPr>
          </a:p>
        </p:txBody>
      </p:sp>
      <p:pic>
        <p:nvPicPr>
          <p:cNvPr id="5" name="Picture 4" descr="Command Group"/>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267200"/>
            <a:ext cx="2078301" cy="2057400"/>
          </a:xfrm>
          <a:prstGeom prst="rect">
            <a:avLst/>
          </a:prstGeom>
          <a:noFill/>
          <a:ln>
            <a:noFill/>
          </a:ln>
        </p:spPr>
      </p:pic>
    </p:spTree>
    <p:extLst>
      <p:ext uri="{BB962C8B-B14F-4D97-AF65-F5344CB8AC3E}">
        <p14:creationId xmlns:p14="http://schemas.microsoft.com/office/powerpoint/2010/main" val="164167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t>
            </a:r>
            <a:r>
              <a:rPr lang="en-US" dirty="0" smtClean="0"/>
              <a:t>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A task group or cross-functional team consists of EEs from different departments brought together to accomplish a particular task or project</a:t>
            </a:r>
            <a:r>
              <a:rPr lang="en-US" dirty="0" smtClean="0"/>
              <a:t>.  </a:t>
            </a:r>
          </a:p>
          <a:p>
            <a:endParaRPr lang="en-US" sz="800" dirty="0"/>
          </a:p>
          <a:p>
            <a:pPr lvl="1"/>
            <a:r>
              <a:rPr lang="en-US" sz="2000" dirty="0" smtClean="0">
                <a:solidFill>
                  <a:srgbClr val="0070C0"/>
                </a:solidFill>
              </a:rPr>
              <a:t>For example, for a telephone to operate in a customer’s home or business, the telephone company’s EEs and supervisors from a number of department’s, such as customer service, construction, plant installation, </a:t>
            </a:r>
            <a:r>
              <a:rPr lang="en-US" sz="2000" dirty="0" smtClean="0">
                <a:solidFill>
                  <a:srgbClr val="0070C0"/>
                </a:solidFill>
              </a:rPr>
              <a:t>central office </a:t>
            </a:r>
            <a:r>
              <a:rPr lang="en-US" sz="2000" dirty="0" smtClean="0">
                <a:solidFill>
                  <a:srgbClr val="0070C0"/>
                </a:solidFill>
              </a:rPr>
              <a:t>equipment, </a:t>
            </a:r>
            <a:r>
              <a:rPr lang="en-US" sz="2000" dirty="0" smtClean="0">
                <a:solidFill>
                  <a:srgbClr val="0070C0"/>
                </a:solidFill>
              </a:rPr>
              <a:t>and accounting</a:t>
            </a:r>
            <a:r>
              <a:rPr lang="en-US" sz="2000" dirty="0" smtClean="0">
                <a:solidFill>
                  <a:srgbClr val="0070C0"/>
                </a:solidFill>
              </a:rPr>
              <a:t>, </a:t>
            </a:r>
            <a:r>
              <a:rPr lang="en-US" sz="2000" dirty="0" smtClean="0">
                <a:solidFill>
                  <a:srgbClr val="0070C0"/>
                </a:solidFill>
              </a:rPr>
              <a:t>         may </a:t>
            </a:r>
            <a:r>
              <a:rPr lang="en-US" sz="2000" dirty="0" smtClean="0">
                <a:solidFill>
                  <a:srgbClr val="0070C0"/>
                </a:solidFill>
              </a:rPr>
              <a:t>work together to accomplish the job.  </a:t>
            </a:r>
            <a:endParaRPr lang="en-US" sz="2000" dirty="0">
              <a:solidFill>
                <a:srgbClr val="0070C0"/>
              </a:solidFill>
            </a:endParaRPr>
          </a:p>
        </p:txBody>
      </p:sp>
      <p:pic>
        <p:nvPicPr>
          <p:cNvPr id="5" name="Picture 4" descr="Understanding Swift Task Groups With Example - Swift Senpa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343400"/>
            <a:ext cx="3124200" cy="1976755"/>
          </a:xfrm>
          <a:prstGeom prst="rect">
            <a:avLst/>
          </a:prstGeom>
          <a:noFill/>
          <a:ln>
            <a:noFill/>
          </a:ln>
        </p:spPr>
      </p:pic>
      <p:pic>
        <p:nvPicPr>
          <p:cNvPr id="6" name="Picture 5" descr="Investors - TASK"/>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51897"/>
            <a:ext cx="4286250" cy="723202"/>
          </a:xfrm>
          <a:prstGeom prst="rect">
            <a:avLst/>
          </a:prstGeom>
          <a:noFill/>
          <a:ln>
            <a:noFill/>
          </a:ln>
        </p:spPr>
      </p:pic>
    </p:spTree>
    <p:extLst>
      <p:ext uri="{BB962C8B-B14F-4D97-AF65-F5344CB8AC3E}">
        <p14:creationId xmlns:p14="http://schemas.microsoft.com/office/powerpoint/2010/main" val="318745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friendship group is an informal group of people who have similar personal characteristics and social interests</a:t>
            </a:r>
            <a:r>
              <a:rPr lang="en-US" dirty="0" smtClean="0"/>
              <a:t>.  </a:t>
            </a:r>
          </a:p>
          <a:p>
            <a:endParaRPr lang="en-US" sz="900" dirty="0"/>
          </a:p>
          <a:p>
            <a:pPr lvl="1"/>
            <a:r>
              <a:rPr lang="en-US" sz="2000" dirty="0" smtClean="0"/>
              <a:t>Many friendship groups are related primarily to </a:t>
            </a:r>
            <a:r>
              <a:rPr lang="en-US" sz="2000" dirty="0" smtClean="0"/>
              <a:t>common </a:t>
            </a:r>
            <a:r>
              <a:rPr lang="en-US" sz="2000" dirty="0" smtClean="0"/>
              <a:t>factors </a:t>
            </a:r>
            <a:r>
              <a:rPr lang="en-US" sz="2000" dirty="0" smtClean="0"/>
              <a:t>like</a:t>
            </a:r>
            <a:r>
              <a:rPr lang="en-US" sz="2000" dirty="0" smtClean="0"/>
              <a:t> </a:t>
            </a:r>
            <a:r>
              <a:rPr lang="en-US" sz="2000" dirty="0" smtClean="0"/>
              <a:t>age, gender, ethnic background, outside interests, and marital status.  </a:t>
            </a:r>
          </a:p>
          <a:p>
            <a:pPr lvl="1"/>
            <a:endParaRPr lang="en-US" sz="800" dirty="0"/>
          </a:p>
          <a:p>
            <a:pPr lvl="2"/>
            <a:r>
              <a:rPr lang="en-US" sz="1800" dirty="0" smtClean="0">
                <a:solidFill>
                  <a:srgbClr val="FF0000"/>
                </a:solidFill>
              </a:rPr>
              <a:t>Command and task groups may be instrumental in bringing friendship groups together.  Also, preexisting friendships often serve as a catalyst for increased productivity and performance of newly formed teams, primarily because the team does not need to spend much time becoming oriented and building the relationships necessary to work effectively together.</a:t>
            </a:r>
            <a:endParaRPr lang="en-US" sz="1800" dirty="0">
              <a:solidFill>
                <a:srgbClr val="FF0000"/>
              </a:solidFill>
            </a:endParaRPr>
          </a:p>
        </p:txBody>
      </p:sp>
      <p:pic>
        <p:nvPicPr>
          <p:cNvPr id="5" name="Picture 4" descr="Friendship ~ Spreading Kindness Campaig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953000"/>
            <a:ext cx="2514600" cy="1905000"/>
          </a:xfrm>
          <a:prstGeom prst="rect">
            <a:avLst/>
          </a:prstGeom>
          <a:noFill/>
          <a:ln>
            <a:noFill/>
          </a:ln>
        </p:spPr>
      </p:pic>
    </p:spTree>
    <p:extLst>
      <p:ext uri="{BB962C8B-B14F-4D97-AF65-F5344CB8AC3E}">
        <p14:creationId xmlns:p14="http://schemas.microsoft.com/office/powerpoint/2010/main" val="40091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Interests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200" u="sng" dirty="0" smtClean="0"/>
              <a:t>The special-interest group accomplishes in a group things that individuals feel unable or unwilling to pursue individually</a:t>
            </a:r>
            <a:r>
              <a:rPr lang="en-US" dirty="0" smtClean="0"/>
              <a:t>.  </a:t>
            </a:r>
          </a:p>
          <a:p>
            <a:endParaRPr lang="en-US" sz="800" dirty="0"/>
          </a:p>
          <a:p>
            <a:pPr lvl="1"/>
            <a:r>
              <a:rPr lang="en-US" sz="2000" dirty="0" smtClean="0">
                <a:solidFill>
                  <a:srgbClr val="FF0000"/>
                </a:solidFill>
              </a:rPr>
              <a:t>A temporary special-interest group might be a committee of EEs who wish to protest an action taken by a supervisor or management, promote a charitable undertaking, or organize an EE picnic.</a:t>
            </a:r>
            <a:endParaRPr lang="en-US" sz="2000" dirty="0">
              <a:solidFill>
                <a:srgbClr val="FF0000"/>
              </a:solidFill>
            </a:endParaRPr>
          </a:p>
        </p:txBody>
      </p:sp>
      <p:pic>
        <p:nvPicPr>
          <p:cNvPr id="6" name="Picture 5" descr="Who Are The Special Interest Groups"/>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72000"/>
            <a:ext cx="5943600" cy="1697990"/>
          </a:xfrm>
          <a:prstGeom prst="rect">
            <a:avLst/>
          </a:prstGeom>
          <a:noFill/>
          <a:ln>
            <a:noFill/>
          </a:ln>
        </p:spPr>
      </p:pic>
    </p:spTree>
    <p:extLst>
      <p:ext uri="{BB962C8B-B14F-4D97-AF65-F5344CB8AC3E}">
        <p14:creationId xmlns:p14="http://schemas.microsoft.com/office/powerpoint/2010/main" val="360327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Interest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labor union is an example of a more permanent special-interest group because it is legally and formally organized</a:t>
            </a:r>
            <a:r>
              <a:rPr lang="en-US" dirty="0" smtClean="0"/>
              <a:t>.  </a:t>
            </a:r>
          </a:p>
          <a:p>
            <a:endParaRPr lang="en-US" sz="800" dirty="0"/>
          </a:p>
          <a:p>
            <a:pPr lvl="1"/>
            <a:r>
              <a:rPr lang="en-US" sz="2000" dirty="0" smtClean="0"/>
              <a:t>A labor union brings together EEs from different departments and divisions as they strive to achieve economic and other objectives.  </a:t>
            </a:r>
          </a:p>
          <a:p>
            <a:pPr lvl="1"/>
            <a:endParaRPr lang="en-US" sz="800" dirty="0"/>
          </a:p>
          <a:p>
            <a:pPr lvl="2"/>
            <a:r>
              <a:rPr lang="en-US" sz="1800" dirty="0" smtClean="0">
                <a:solidFill>
                  <a:srgbClr val="FF0000"/>
                </a:solidFill>
              </a:rPr>
              <a:t>Some EEs believe that membership in a group provides them with greater security and better control over their jobs.  Others believe that the presence of a labor union in matters of grievances and complaints promotes a fairer settlement of disputes.</a:t>
            </a:r>
            <a:endParaRPr lang="en-US" sz="1800" dirty="0">
              <a:solidFill>
                <a:srgbClr val="FF0000"/>
              </a:solidFill>
            </a:endParaRPr>
          </a:p>
        </p:txBody>
      </p:sp>
      <p:pic>
        <p:nvPicPr>
          <p:cNvPr id="5" name="Picture 4" descr="Labor Union: Definition, History,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572000"/>
            <a:ext cx="3916680" cy="2362200"/>
          </a:xfrm>
          <a:prstGeom prst="rect">
            <a:avLst/>
          </a:prstGeom>
          <a:noFill/>
          <a:ln>
            <a:noFill/>
          </a:ln>
        </p:spPr>
      </p:pic>
    </p:spTree>
    <p:extLst>
      <p:ext uri="{BB962C8B-B14F-4D97-AF65-F5344CB8AC3E}">
        <p14:creationId xmlns:p14="http://schemas.microsoft.com/office/powerpoint/2010/main" val="168805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Work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An EE may belong to a number of groups in the workplace, and the supervisor who understands these different groups is more likely to influence these groups</a:t>
            </a:r>
            <a:r>
              <a:rPr lang="en-US" dirty="0" smtClean="0"/>
              <a:t>.  </a:t>
            </a:r>
          </a:p>
          <a:p>
            <a:endParaRPr lang="en-US" sz="800" dirty="0"/>
          </a:p>
          <a:p>
            <a:pPr lvl="1"/>
            <a:r>
              <a:rPr lang="en-US" sz="2000" dirty="0" smtClean="0">
                <a:solidFill>
                  <a:srgbClr val="FF0000"/>
                </a:solidFill>
              </a:rPr>
              <a:t>Some research studies have suggested that a supervisor has a better chance of influencing an EE’s behavior as a member of a work group than individually without the work group’s influence.  </a:t>
            </a:r>
            <a:endParaRPr lang="en-US" sz="2000" dirty="0">
              <a:solidFill>
                <a:srgbClr val="FF0000"/>
              </a:solidFill>
            </a:endParaRPr>
          </a:p>
        </p:txBody>
      </p:sp>
      <p:pic>
        <p:nvPicPr>
          <p:cNvPr id="5" name="Picture 4" descr="Home - influence group"/>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343400"/>
            <a:ext cx="5652008" cy="1924050"/>
          </a:xfrm>
          <a:prstGeom prst="rect">
            <a:avLst/>
          </a:prstGeom>
          <a:noFill/>
          <a:ln>
            <a:noFill/>
          </a:ln>
        </p:spPr>
      </p:pic>
    </p:spTree>
    <p:extLst>
      <p:ext uri="{BB962C8B-B14F-4D97-AF65-F5344CB8AC3E}">
        <p14:creationId xmlns:p14="http://schemas.microsoft.com/office/powerpoint/2010/main" val="10869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Insights for Managing Work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Numerous behavioral studies have been conducted on work groups and on how they function</a:t>
            </a:r>
            <a:r>
              <a:rPr lang="en-US" dirty="0" smtClean="0"/>
              <a:t>.  </a:t>
            </a:r>
          </a:p>
          <a:p>
            <a:endParaRPr lang="en-US" sz="800" dirty="0"/>
          </a:p>
          <a:p>
            <a:pPr lvl="1"/>
            <a:r>
              <a:rPr lang="en-US" sz="2000" dirty="0" smtClean="0"/>
              <a:t>These studies have suggested a number of approaches for managing work groups effectively.  </a:t>
            </a:r>
          </a:p>
          <a:p>
            <a:pPr lvl="1"/>
            <a:endParaRPr lang="en-US" sz="800" dirty="0"/>
          </a:p>
          <a:p>
            <a:pPr lvl="2"/>
            <a:r>
              <a:rPr lang="en-US" sz="1800" dirty="0" smtClean="0">
                <a:solidFill>
                  <a:srgbClr val="FF0000"/>
                </a:solidFill>
              </a:rPr>
              <a:t>While these approaches will not guarantee the desired results, they are consistent with behavioral research findings concerning work-group dynamics and group behavior.</a:t>
            </a:r>
            <a:endParaRPr lang="en-US" sz="1800" dirty="0">
              <a:solidFill>
                <a:srgbClr val="FF0000"/>
              </a:solidFill>
            </a:endParaRPr>
          </a:p>
        </p:txBody>
      </p:sp>
      <p:pic>
        <p:nvPicPr>
          <p:cNvPr id="5" name="Picture 4" descr="Đề tài nghiên cứu - Vietnamese-German Univers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66290"/>
          </a:xfrm>
          <a:prstGeom prst="rect">
            <a:avLst/>
          </a:prstGeom>
          <a:noFill/>
          <a:ln>
            <a:noFill/>
          </a:ln>
        </p:spPr>
      </p:pic>
    </p:spTree>
    <p:extLst>
      <p:ext uri="{BB962C8B-B14F-4D97-AF65-F5344CB8AC3E}">
        <p14:creationId xmlns:p14="http://schemas.microsoft.com/office/powerpoint/2010/main" val="134752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t>
            </a:r>
            <a:r>
              <a:rPr lang="en-US" dirty="0" smtClean="0"/>
              <a:t>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work-group studies that have probably had the most lasting influence during the 20</a:t>
            </a:r>
            <a:r>
              <a:rPr lang="en-US" sz="2200" u="sng" baseline="30000" dirty="0" smtClean="0"/>
              <a:t>th</a:t>
            </a:r>
            <a:r>
              <a:rPr lang="en-US" sz="2200" u="sng" dirty="0" smtClean="0"/>
              <a:t> Century and beyond were conducted in the late 1920’s and early 1930’s at Western Electric Company’s Hawthorne plant near Chicago</a:t>
            </a:r>
            <a:r>
              <a:rPr lang="en-US" dirty="0" smtClean="0"/>
              <a:t>.  </a:t>
            </a:r>
          </a:p>
          <a:p>
            <a:endParaRPr lang="en-US" sz="900" dirty="0"/>
          </a:p>
          <a:p>
            <a:pPr lvl="1"/>
            <a:r>
              <a:rPr lang="en-US" sz="2000" dirty="0" smtClean="0">
                <a:solidFill>
                  <a:srgbClr val="FF0000"/>
                </a:solidFill>
              </a:rPr>
              <a:t>Known as the Hawthorne Studies, they remain a comprehensive and definitive source on the subject of work-group dynamics as they relate to EE attitudes and productivity.  </a:t>
            </a:r>
          </a:p>
        </p:txBody>
      </p:sp>
      <p:pic>
        <p:nvPicPr>
          <p:cNvPr id="5" name="Picture 4" descr="Hawthorne Effect Definition: How It Works and Is It Re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267200"/>
            <a:ext cx="3962400" cy="2579914"/>
          </a:xfrm>
          <a:prstGeom prst="rect">
            <a:avLst/>
          </a:prstGeom>
          <a:noFill/>
          <a:ln>
            <a:noFill/>
          </a:ln>
        </p:spPr>
      </p:pic>
    </p:spTree>
    <p:extLst>
      <p:ext uri="{BB962C8B-B14F-4D97-AF65-F5344CB8AC3E}">
        <p14:creationId xmlns:p14="http://schemas.microsoft.com/office/powerpoint/2010/main" val="291467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t>
            </a:r>
            <a:r>
              <a:rPr lang="en-US" dirty="0" smtClean="0"/>
              <a:t>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Throughout the text, we have mentioned various organized participative management programs</a:t>
            </a:r>
            <a:r>
              <a:rPr lang="en-US" dirty="0" smtClean="0"/>
              <a:t>.  </a:t>
            </a:r>
          </a:p>
          <a:p>
            <a:endParaRPr lang="en-US" sz="800" dirty="0"/>
          </a:p>
          <a:p>
            <a:pPr lvl="1"/>
            <a:r>
              <a:rPr lang="en-US" sz="2000" dirty="0" smtClean="0"/>
              <a:t>Regardless of what these programs are called, they share certain characteristics.  </a:t>
            </a:r>
          </a:p>
          <a:p>
            <a:pPr lvl="1"/>
            <a:endParaRPr lang="en-US" sz="800" dirty="0"/>
          </a:p>
          <a:p>
            <a:pPr lvl="2"/>
            <a:r>
              <a:rPr lang="en-US" sz="1800" dirty="0" smtClean="0">
                <a:solidFill>
                  <a:srgbClr val="FF0000"/>
                </a:solidFill>
              </a:rPr>
              <a:t>These </a:t>
            </a:r>
            <a:r>
              <a:rPr lang="en-US" sz="1800" dirty="0" smtClean="0">
                <a:solidFill>
                  <a:srgbClr val="FF0000"/>
                </a:solidFill>
              </a:rPr>
              <a:t>programs try to build effective work teams that foster the continual improvement of work processes, project tasks, and customer service.  </a:t>
            </a: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114800"/>
            <a:ext cx="4953000" cy="2222500"/>
          </a:xfrm>
          <a:prstGeom prst="rect">
            <a:avLst/>
          </a:prstGeom>
          <a:noFill/>
          <a:ln>
            <a:noFill/>
          </a:ln>
        </p:spPr>
      </p:pic>
    </p:spTree>
    <p:extLst>
      <p:ext uri="{BB962C8B-B14F-4D97-AF65-F5344CB8AC3E}">
        <p14:creationId xmlns:p14="http://schemas.microsoft.com/office/powerpoint/2010/main" val="242490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A </a:t>
            </a:r>
            <a:r>
              <a:rPr lang="en-US" sz="2200" u="sng" dirty="0" smtClean="0"/>
              <a:t>comprehensive </a:t>
            </a:r>
            <a:r>
              <a:rPr lang="en-US" sz="2200" u="sng" dirty="0" smtClean="0"/>
              <a:t>survey conducted </a:t>
            </a:r>
            <a:r>
              <a:rPr lang="en-US" sz="2200" u="sng" dirty="0" smtClean="0"/>
              <a:t>by Jon Katzenbach and Douglas </a:t>
            </a:r>
            <a:r>
              <a:rPr lang="en-US" sz="2200" u="sng" dirty="0" smtClean="0"/>
              <a:t>Smith identified </a:t>
            </a:r>
            <a:r>
              <a:rPr lang="en-US" sz="2200" u="sng" dirty="0" smtClean="0"/>
              <a:t>principles that are </a:t>
            </a:r>
            <a:r>
              <a:rPr lang="en-US" sz="2200" u="sng" dirty="0" smtClean="0"/>
              <a:t>closely </a:t>
            </a:r>
            <a:r>
              <a:rPr lang="en-US" sz="2200" u="sng" dirty="0" smtClean="0"/>
              <a:t>associated with effective work teams, including the </a:t>
            </a:r>
            <a:r>
              <a:rPr lang="en-US" sz="2200" u="sng" dirty="0" smtClean="0"/>
              <a:t>following</a:t>
            </a:r>
            <a:r>
              <a:rPr lang="en-US" sz="2200" dirty="0" smtClean="0"/>
              <a:t>:</a:t>
            </a:r>
          </a:p>
          <a:p>
            <a:endParaRPr lang="en-US" sz="800" dirty="0" smtClean="0"/>
          </a:p>
          <a:p>
            <a:pPr lvl="1"/>
            <a:r>
              <a:rPr lang="en-US" sz="1900" dirty="0" smtClean="0">
                <a:solidFill>
                  <a:srgbClr val="FF0000"/>
                </a:solidFill>
              </a:rPr>
              <a:t>Team </a:t>
            </a:r>
            <a:r>
              <a:rPr lang="en-US" sz="1900" dirty="0" smtClean="0">
                <a:solidFill>
                  <a:srgbClr val="FF0000"/>
                </a:solidFill>
              </a:rPr>
              <a:t>members must be committed to the group and its </a:t>
            </a:r>
            <a:r>
              <a:rPr lang="en-US" sz="1900" dirty="0" smtClean="0">
                <a:solidFill>
                  <a:srgbClr val="FF0000"/>
                </a:solidFill>
              </a:rPr>
              <a:t>performance.</a:t>
            </a:r>
          </a:p>
          <a:p>
            <a:pPr lvl="1"/>
            <a:r>
              <a:rPr lang="en-US" sz="1900" dirty="0" smtClean="0">
                <a:solidFill>
                  <a:srgbClr val="FF0000"/>
                </a:solidFill>
              </a:rPr>
              <a:t>Teams </a:t>
            </a:r>
            <a:r>
              <a:rPr lang="en-US" sz="1900" dirty="0" smtClean="0">
                <a:solidFill>
                  <a:srgbClr val="FF0000"/>
                </a:solidFill>
              </a:rPr>
              <a:t>function better when they are small, usually </a:t>
            </a:r>
            <a:r>
              <a:rPr lang="en-US" sz="1900" dirty="0" smtClean="0">
                <a:solidFill>
                  <a:srgbClr val="FF0000"/>
                </a:solidFill>
              </a:rPr>
              <a:t>ten or less members.</a:t>
            </a:r>
          </a:p>
          <a:p>
            <a:pPr lvl="1"/>
            <a:r>
              <a:rPr lang="en-US" sz="1900" dirty="0" smtClean="0">
                <a:solidFill>
                  <a:srgbClr val="FF0000"/>
                </a:solidFill>
              </a:rPr>
              <a:t>Teams </a:t>
            </a:r>
            <a:r>
              <a:rPr lang="en-US" sz="1900" dirty="0" smtClean="0">
                <a:solidFill>
                  <a:srgbClr val="FF0000"/>
                </a:solidFill>
              </a:rPr>
              <a:t>should be composed of individuals with skills that are complementary and sufficient to deal with the </a:t>
            </a:r>
            <a:r>
              <a:rPr lang="en-US" sz="1900" dirty="0" smtClean="0">
                <a:solidFill>
                  <a:srgbClr val="FF0000"/>
                </a:solidFill>
              </a:rPr>
              <a:t>problem.</a:t>
            </a:r>
          </a:p>
          <a:p>
            <a:pPr lvl="1"/>
            <a:r>
              <a:rPr lang="en-US" sz="1900" dirty="0" smtClean="0">
                <a:solidFill>
                  <a:srgbClr val="FF0000"/>
                </a:solidFill>
              </a:rPr>
              <a:t>Teams </a:t>
            </a:r>
            <a:r>
              <a:rPr lang="en-US" sz="1900" dirty="0" smtClean="0">
                <a:solidFill>
                  <a:srgbClr val="FF0000"/>
                </a:solidFill>
              </a:rPr>
              <a:t>should be committed to objectives that are specific and realistic.</a:t>
            </a:r>
            <a:endParaRPr lang="en-US" sz="1900" dirty="0">
              <a:solidFill>
                <a:srgbClr val="FF0000"/>
              </a:solidFill>
            </a:endParaRPr>
          </a:p>
        </p:txBody>
      </p:sp>
      <p:pic>
        <p:nvPicPr>
          <p:cNvPr id="5" name="Picture 4" descr="The Manager's Guide to Effective Teamwork by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648200"/>
            <a:ext cx="4038600" cy="2209800"/>
          </a:xfrm>
          <a:prstGeom prst="rect">
            <a:avLst/>
          </a:prstGeom>
          <a:noFill/>
          <a:ln>
            <a:noFill/>
          </a:ln>
        </p:spPr>
      </p:pic>
    </p:spTree>
    <p:extLst>
      <p:ext uri="{BB962C8B-B14F-4D97-AF65-F5344CB8AC3E}">
        <p14:creationId xmlns:p14="http://schemas.microsoft.com/office/powerpoint/2010/main" val="117231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Eleven:  Building and Managing Effective Teams</a:t>
            </a:r>
          </a:p>
          <a:p>
            <a:endParaRPr lang="en-US" sz="800" u="sng" dirty="0" smtClean="0"/>
          </a:p>
          <a:p>
            <a:pPr lvl="1"/>
            <a:r>
              <a:rPr lang="en-US" dirty="0" smtClean="0"/>
              <a:t>After studying this </a:t>
            </a:r>
            <a:r>
              <a:rPr lang="en-US" dirty="0" smtClean="0"/>
              <a:t>chapter, </a:t>
            </a:r>
            <a:r>
              <a:rPr lang="en-US" dirty="0" smtClean="0"/>
              <a:t>you will be able to:</a:t>
            </a:r>
          </a:p>
          <a:p>
            <a:pPr lvl="1"/>
            <a:endParaRPr lang="en-US" sz="800" dirty="0" smtClean="0"/>
          </a:p>
          <a:p>
            <a:pPr lvl="2"/>
            <a:r>
              <a:rPr lang="en-US" sz="1800" dirty="0" smtClean="0">
                <a:solidFill>
                  <a:srgbClr val="FF0000"/>
                </a:solidFill>
              </a:rPr>
              <a:t>Describe the form and function of the different types of work groups and the unique relevance of each to the supervisory role.</a:t>
            </a:r>
          </a:p>
          <a:p>
            <a:pPr lvl="2"/>
            <a:r>
              <a:rPr lang="en-US" sz="1800" dirty="0" smtClean="0">
                <a:solidFill>
                  <a:srgbClr val="FF0000"/>
                </a:solidFill>
              </a:rPr>
              <a:t>Explain the relevance of research findings about work groups.</a:t>
            </a:r>
          </a:p>
          <a:p>
            <a:pPr lvl="2"/>
            <a:r>
              <a:rPr lang="en-US" sz="1800" dirty="0" smtClean="0">
                <a:solidFill>
                  <a:srgbClr val="FF0000"/>
                </a:solidFill>
              </a:rPr>
              <a:t>Distinguish the relationships between EE morale, engagement, teamwork and productivity, and identity factors that influence EE engagement.</a:t>
            </a:r>
          </a:p>
          <a:p>
            <a:pPr lvl="2"/>
            <a:r>
              <a:rPr lang="en-US" sz="1800" dirty="0" smtClean="0">
                <a:solidFill>
                  <a:srgbClr val="FF0000"/>
                </a:solidFill>
              </a:rPr>
              <a:t>Discuss techniques for assessing EE morale, including observation and EE attitude surveys.</a:t>
            </a:r>
          </a:p>
          <a:p>
            <a:pPr lvl="2"/>
            <a:r>
              <a:rPr lang="en-US" sz="1800" dirty="0" smtClean="0">
                <a:solidFill>
                  <a:srgbClr val="FF0000"/>
                </a:solidFill>
              </a:rPr>
              <a:t>Understand why counseling is an important part of the supervisor’s job.</a:t>
            </a:r>
          </a:p>
          <a:p>
            <a:pPr lvl="2"/>
            <a:r>
              <a:rPr lang="en-US" sz="1800" dirty="0" smtClean="0">
                <a:solidFill>
                  <a:srgbClr val="FF0000"/>
                </a:solidFill>
              </a:rPr>
              <a:t>Identify programs that organizations use to help EEs with personal and work-related problems.</a:t>
            </a:r>
            <a:endParaRPr lang="en-US" sz="1800" dirty="0"/>
          </a:p>
        </p:txBody>
      </p:sp>
      <p:pic>
        <p:nvPicPr>
          <p:cNvPr id="5" name="Picture 4"/>
          <p:cNvPicPr>
            <a:picLocks noChangeAspect="1"/>
          </p:cNvPicPr>
          <p:nvPr/>
        </p:nvPicPr>
        <p:blipFill>
          <a:blip r:embed="rId2" cstate="print"/>
          <a:stretch>
            <a:fillRect/>
          </a:stretch>
        </p:blipFill>
        <p:spPr>
          <a:xfrm>
            <a:off x="7653528" y="5705406"/>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From Group (Team)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Much </a:t>
            </a:r>
            <a:r>
              <a:rPr lang="en-US" sz="2200" u="sng" dirty="0" smtClean="0"/>
              <a:t>can </a:t>
            </a:r>
            <a:r>
              <a:rPr lang="en-US" sz="2200" u="sng" dirty="0" smtClean="0"/>
              <a:t>be learned from </a:t>
            </a:r>
            <a:r>
              <a:rPr lang="en-US" sz="2200" u="sng" dirty="0" smtClean="0"/>
              <a:t>Steven </a:t>
            </a:r>
            <a:r>
              <a:rPr lang="en-US" sz="2200" u="sng" dirty="0" smtClean="0"/>
              <a:t>Jones and Michael Beyerlain’s “Developing High Performance Work Teams</a:t>
            </a:r>
            <a:r>
              <a:rPr lang="en-US" sz="2200" dirty="0" smtClean="0"/>
              <a:t>.”  </a:t>
            </a:r>
          </a:p>
          <a:p>
            <a:endParaRPr lang="en-US" sz="800" dirty="0"/>
          </a:p>
          <a:p>
            <a:pPr lvl="1"/>
            <a:r>
              <a:rPr lang="en-US" sz="1800" dirty="0" smtClean="0">
                <a:solidFill>
                  <a:srgbClr val="FF0000"/>
                </a:solidFill>
              </a:rPr>
              <a:t>Because </a:t>
            </a:r>
            <a:r>
              <a:rPr lang="en-US" sz="1800" dirty="0" smtClean="0">
                <a:solidFill>
                  <a:srgbClr val="FF0000"/>
                </a:solidFill>
              </a:rPr>
              <a:t>supervisors must take on more responsibility and receive less recognition, they feel threatened by transitions to teams.  Therefore, supervisors must be coached, supported, and encouraged in new </a:t>
            </a:r>
            <a:r>
              <a:rPr lang="en-US" sz="1800" dirty="0" smtClean="0">
                <a:solidFill>
                  <a:srgbClr val="FF0000"/>
                </a:solidFill>
              </a:rPr>
              <a:t>roles.</a:t>
            </a:r>
          </a:p>
          <a:p>
            <a:pPr lvl="1"/>
            <a:r>
              <a:rPr lang="en-US" sz="1800" dirty="0" smtClean="0">
                <a:solidFill>
                  <a:srgbClr val="FF0000"/>
                </a:solidFill>
              </a:rPr>
              <a:t>Team </a:t>
            </a:r>
            <a:r>
              <a:rPr lang="en-US" sz="1800" dirty="0" smtClean="0">
                <a:solidFill>
                  <a:srgbClr val="FF0000"/>
                </a:solidFill>
              </a:rPr>
              <a:t>members must be held accountable for their actions to increase feelings of personal responsibility for the team’s </a:t>
            </a:r>
            <a:r>
              <a:rPr lang="en-US" sz="1800" dirty="0" smtClean="0">
                <a:solidFill>
                  <a:srgbClr val="FF0000"/>
                </a:solidFill>
              </a:rPr>
              <a:t>success.</a:t>
            </a:r>
          </a:p>
          <a:p>
            <a:pPr lvl="1"/>
            <a:r>
              <a:rPr lang="en-US" sz="1800" dirty="0" smtClean="0">
                <a:solidFill>
                  <a:srgbClr val="FF0000"/>
                </a:solidFill>
              </a:rPr>
              <a:t>New </a:t>
            </a:r>
            <a:r>
              <a:rPr lang="en-US" sz="1800" dirty="0" smtClean="0">
                <a:solidFill>
                  <a:srgbClr val="FF0000"/>
                </a:solidFill>
              </a:rPr>
              <a:t>team leadership roles for supervisors include coaching </a:t>
            </a:r>
            <a:r>
              <a:rPr lang="en-US" sz="1800" dirty="0" smtClean="0">
                <a:solidFill>
                  <a:srgbClr val="FF0000"/>
                </a:solidFill>
              </a:rPr>
              <a:t>and facilitating.</a:t>
            </a:r>
          </a:p>
          <a:p>
            <a:pPr lvl="1"/>
            <a:r>
              <a:rPr lang="en-US" sz="1800" dirty="0" smtClean="0">
                <a:solidFill>
                  <a:srgbClr val="FF0000"/>
                </a:solidFill>
              </a:rPr>
              <a:t>Communication </a:t>
            </a:r>
            <a:r>
              <a:rPr lang="en-US" sz="1800" dirty="0" smtClean="0">
                <a:solidFill>
                  <a:srgbClr val="FF0000"/>
                </a:solidFill>
              </a:rPr>
              <a:t>becomes more important.  Team leaders must be process oriented and have meetings to clarify team roles.</a:t>
            </a:r>
            <a:endParaRPr lang="en-US" sz="1800" dirty="0">
              <a:solidFill>
                <a:srgbClr val="FF0000"/>
              </a:solidFill>
            </a:endParaRPr>
          </a:p>
        </p:txBody>
      </p:sp>
      <p:pic>
        <p:nvPicPr>
          <p:cNvPr id="5" name="Picture 4" descr="Effective Teams in an Organization - Legal PaathShala"/>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53000"/>
            <a:ext cx="4648200" cy="1905000"/>
          </a:xfrm>
          <a:prstGeom prst="rect">
            <a:avLst/>
          </a:prstGeom>
          <a:noFill/>
          <a:ln>
            <a:noFill/>
          </a:ln>
        </p:spPr>
      </p:pic>
    </p:spTree>
    <p:extLst>
      <p:ext uri="{BB962C8B-B14F-4D97-AF65-F5344CB8AC3E}">
        <p14:creationId xmlns:p14="http://schemas.microsoft.com/office/powerpoint/2010/main" val="342176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first step in </a:t>
            </a:r>
            <a:r>
              <a:rPr lang="en-US" sz="2400" u="sng" dirty="0" smtClean="0"/>
              <a:t>convening a work group is </a:t>
            </a:r>
            <a:r>
              <a:rPr lang="en-US" sz="2400" u="sng" dirty="0" smtClean="0"/>
              <a:t>identifying the task </a:t>
            </a:r>
            <a:r>
              <a:rPr lang="en-US" sz="2400" u="sng" dirty="0" smtClean="0"/>
              <a:t>that the </a:t>
            </a:r>
            <a:r>
              <a:rPr lang="en-US" sz="2400" u="sng" dirty="0" smtClean="0"/>
              <a:t>group needs to accomplish or the problem </a:t>
            </a:r>
            <a:r>
              <a:rPr lang="en-US" sz="2400" u="sng" dirty="0" smtClean="0"/>
              <a:t> that </a:t>
            </a:r>
            <a:r>
              <a:rPr lang="en-US" sz="2400" u="sng" dirty="0" smtClean="0"/>
              <a:t>needs to be solved</a:t>
            </a:r>
            <a:r>
              <a:rPr lang="en-US" sz="2000" dirty="0" smtClean="0"/>
              <a:t>.  </a:t>
            </a:r>
            <a:endParaRPr lang="en-US" sz="2000" dirty="0" smtClean="0"/>
          </a:p>
          <a:p>
            <a:endParaRPr lang="en-US" sz="800" dirty="0">
              <a:solidFill>
                <a:srgbClr val="FF0000"/>
              </a:solidFill>
            </a:endParaRPr>
          </a:p>
          <a:p>
            <a:pPr lvl="1"/>
            <a:r>
              <a:rPr lang="en-US" sz="1800" dirty="0" smtClean="0">
                <a:solidFill>
                  <a:srgbClr val="FF0000"/>
                </a:solidFill>
              </a:rPr>
              <a:t>Then, t</a:t>
            </a:r>
            <a:r>
              <a:rPr lang="en-US" sz="1800" dirty="0" smtClean="0">
                <a:solidFill>
                  <a:srgbClr val="FF0000"/>
                </a:solidFill>
              </a:rPr>
              <a:t>he </a:t>
            </a:r>
            <a:r>
              <a:rPr lang="en-US" sz="1800" dirty="0" smtClean="0">
                <a:solidFill>
                  <a:srgbClr val="FF0000"/>
                </a:solidFill>
              </a:rPr>
              <a:t>supervisor needs to identify work-group members who will fulfill the </a:t>
            </a:r>
            <a:r>
              <a:rPr lang="en-US" sz="1800" dirty="0" smtClean="0">
                <a:solidFill>
                  <a:srgbClr val="FF0000"/>
                </a:solidFill>
              </a:rPr>
              <a:t>skill-knowledge-ability</a:t>
            </a:r>
            <a:r>
              <a:rPr lang="en-US" sz="1800" dirty="0" smtClean="0">
                <a:solidFill>
                  <a:srgbClr val="FF0000"/>
                </a:solidFill>
              </a:rPr>
              <a:t> </a:t>
            </a:r>
            <a:r>
              <a:rPr lang="en-US" sz="1800" dirty="0" smtClean="0">
                <a:solidFill>
                  <a:srgbClr val="FF0000"/>
                </a:solidFill>
              </a:rPr>
              <a:t>needs of task or problem, </a:t>
            </a:r>
            <a:r>
              <a:rPr lang="en-US" sz="1800" dirty="0" smtClean="0">
                <a:solidFill>
                  <a:srgbClr val="FF0000"/>
                </a:solidFill>
              </a:rPr>
              <a:t>or </a:t>
            </a:r>
            <a:r>
              <a:rPr lang="en-US" sz="1800" dirty="0" smtClean="0">
                <a:solidFill>
                  <a:srgbClr val="FF0000"/>
                </a:solidFill>
              </a:rPr>
              <a:t>delegate this role to an EE who is familiar with </a:t>
            </a:r>
            <a:r>
              <a:rPr lang="en-US" sz="1800" dirty="0" smtClean="0">
                <a:solidFill>
                  <a:srgbClr val="FF0000"/>
                </a:solidFill>
              </a:rPr>
              <a:t>SKAs</a:t>
            </a:r>
            <a:r>
              <a:rPr lang="en-US" sz="1800" dirty="0" smtClean="0">
                <a:solidFill>
                  <a:srgbClr val="FF0000"/>
                </a:solidFill>
              </a:rPr>
              <a:t> </a:t>
            </a:r>
            <a:r>
              <a:rPr lang="en-US" sz="1800" dirty="0" smtClean="0">
                <a:solidFill>
                  <a:srgbClr val="FF0000"/>
                </a:solidFill>
              </a:rPr>
              <a:t>of others in the department or company.  </a:t>
            </a:r>
          </a:p>
        </p:txBody>
      </p:sp>
      <p:pic>
        <p:nvPicPr>
          <p:cNvPr id="5" name="Picture 4" descr="Insight Enterprises Logo"/>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86200"/>
            <a:ext cx="5483352" cy="2317750"/>
          </a:xfrm>
          <a:prstGeom prst="rect">
            <a:avLst/>
          </a:prstGeom>
          <a:noFill/>
          <a:ln>
            <a:noFill/>
          </a:ln>
        </p:spPr>
      </p:pic>
    </p:spTree>
    <p:extLst>
      <p:ext uri="{BB962C8B-B14F-4D97-AF65-F5344CB8AC3E}">
        <p14:creationId xmlns:p14="http://schemas.microsoft.com/office/powerpoint/2010/main" val="318579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the group is built, it may seem logical for the supervisor to step out of the way and let the team do its work</a:t>
            </a:r>
            <a:r>
              <a:rPr lang="en-US" dirty="0" smtClean="0"/>
              <a:t>.  </a:t>
            </a:r>
          </a:p>
          <a:p>
            <a:endParaRPr lang="en-US" sz="800" dirty="0"/>
          </a:p>
          <a:p>
            <a:pPr lvl="1"/>
            <a:r>
              <a:rPr lang="en-US" sz="2000" dirty="0" smtClean="0"/>
              <a:t>However, Tuckman and Jensen’s classical research on the process of group development asserts that when new work groups are formed, the supervisor remains a key player.  </a:t>
            </a:r>
          </a:p>
          <a:p>
            <a:pPr lvl="1"/>
            <a:endParaRPr lang="en-US" sz="800" dirty="0"/>
          </a:p>
          <a:p>
            <a:pPr lvl="2"/>
            <a:r>
              <a:rPr lang="en-US" sz="1800" dirty="0" smtClean="0">
                <a:solidFill>
                  <a:srgbClr val="FF0000"/>
                </a:solidFill>
              </a:rPr>
              <a:t>They describe five specific stages small groups go through: (1) forming, (2) storming, (3) norming, (4) performing, and (5) adjourning.</a:t>
            </a:r>
            <a:endParaRPr lang="en-US" sz="1800" dirty="0">
              <a:solidFill>
                <a:srgbClr val="FF0000"/>
              </a:solidFill>
            </a:endParaRPr>
          </a:p>
        </p:txBody>
      </p:sp>
      <p:pic>
        <p:nvPicPr>
          <p:cNvPr id="6" name="Picture 5" descr="Stages of Team Development — Confianz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343400" cy="2247900"/>
          </a:xfrm>
          <a:prstGeom prst="rect">
            <a:avLst/>
          </a:prstGeom>
          <a:noFill/>
          <a:ln>
            <a:noFill/>
          </a:ln>
        </p:spPr>
      </p:pic>
    </p:spTree>
    <p:extLst>
      <p:ext uri="{BB962C8B-B14F-4D97-AF65-F5344CB8AC3E}">
        <p14:creationId xmlns:p14="http://schemas.microsoft.com/office/powerpoint/2010/main" val="136331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1. </a:t>
            </a:r>
            <a:r>
              <a:rPr lang="en-US" u="sng" dirty="0" smtClean="0"/>
              <a:t>Forming</a:t>
            </a:r>
          </a:p>
          <a:p>
            <a:pPr lvl="1"/>
            <a:endParaRPr lang="en-US" sz="800" dirty="0" smtClean="0"/>
          </a:p>
          <a:p>
            <a:pPr lvl="2"/>
            <a:r>
              <a:rPr lang="en-US" sz="1800" dirty="0" smtClean="0">
                <a:solidFill>
                  <a:srgbClr val="FF0000"/>
                </a:solidFill>
              </a:rPr>
              <a:t>When a group first convenes, individuals meet, agree on goals, and begin the task at hand.  At the same time, members are often on their best behavior as they gather information and impressions about the rest of the group’s personalities, motivations, and orientation to the task.  During this stage, the supervisor’s role is directive in outlining roles, responsibilities, the task, and its deliverables.</a:t>
            </a:r>
          </a:p>
        </p:txBody>
      </p:sp>
      <p:pic>
        <p:nvPicPr>
          <p:cNvPr id="6" name="Picture 5"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267200" cy="2205446"/>
          </a:xfrm>
          <a:prstGeom prst="rect">
            <a:avLst/>
          </a:prstGeom>
          <a:noFill/>
          <a:ln>
            <a:noFill/>
          </a:ln>
        </p:spPr>
      </p:pic>
    </p:spTree>
    <p:extLst>
      <p:ext uri="{BB962C8B-B14F-4D97-AF65-F5344CB8AC3E}">
        <p14:creationId xmlns:p14="http://schemas.microsoft.com/office/powerpoint/2010/main" val="6762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2. </a:t>
            </a:r>
            <a:r>
              <a:rPr lang="en-US" u="sng" dirty="0" smtClean="0"/>
              <a:t>Storming</a:t>
            </a:r>
          </a:p>
          <a:p>
            <a:pPr lvl="1"/>
            <a:endParaRPr lang="en-US" sz="800" dirty="0" smtClean="0"/>
          </a:p>
          <a:p>
            <a:pPr lvl="2"/>
            <a:r>
              <a:rPr lang="en-US" sz="1800" dirty="0" smtClean="0">
                <a:solidFill>
                  <a:srgbClr val="FF0000"/>
                </a:solidFill>
              </a:rPr>
              <a:t>As the work progresses, group members begin to share ideas and perspectives about the task and the group itself, some of which may be in competition or conflict.  The supervisor should remain accessible to the team during this stage to provide feedback, suggest decision-making strategies, give explicit direction regarding next steps, and coach EEs in the use of professional behavior when competing ideas and personalities begin to hamper productivity.  </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255509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The following are 5 specific stages small groups go through</a:t>
            </a:r>
            <a:r>
              <a:rPr lang="en-US" dirty="0" smtClean="0"/>
              <a:t>:</a:t>
            </a:r>
          </a:p>
          <a:p>
            <a:endParaRPr lang="en-US" sz="800" dirty="0" smtClean="0"/>
          </a:p>
          <a:p>
            <a:pPr lvl="1"/>
            <a:r>
              <a:rPr lang="en-US" dirty="0" smtClean="0"/>
              <a:t>3. </a:t>
            </a:r>
            <a:r>
              <a:rPr lang="en-US" u="sng" dirty="0" smtClean="0"/>
              <a:t>Norming</a:t>
            </a:r>
          </a:p>
          <a:p>
            <a:pPr lvl="1"/>
            <a:endParaRPr lang="en-US" sz="800" dirty="0"/>
          </a:p>
          <a:p>
            <a:pPr lvl="2"/>
            <a:r>
              <a:rPr lang="en-US" sz="1800" dirty="0" smtClean="0">
                <a:solidFill>
                  <a:srgbClr val="FF0000"/>
                </a:solidFill>
              </a:rPr>
              <a:t>Once group members establish their roles and responsibilities and a shared understanding of the goal, they tend to move forward productively w/ the work.  At this point in the group development process, the supervisor should expect, receive, and review regular reports of progress from the group and provide feedback and support when appropriate.</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419600"/>
            <a:ext cx="4720046" cy="2438400"/>
          </a:xfrm>
          <a:prstGeom prst="rect">
            <a:avLst/>
          </a:prstGeom>
          <a:noFill/>
          <a:ln>
            <a:noFill/>
          </a:ln>
        </p:spPr>
      </p:pic>
    </p:spTree>
    <p:extLst>
      <p:ext uri="{BB962C8B-B14F-4D97-AF65-F5344CB8AC3E}">
        <p14:creationId xmlns:p14="http://schemas.microsoft.com/office/powerpoint/2010/main" val="231820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 following are 5 specific stages small groups go through</a:t>
            </a:r>
            <a:r>
              <a:rPr lang="en-US" dirty="0" smtClean="0"/>
              <a:t>:</a:t>
            </a:r>
          </a:p>
          <a:p>
            <a:endParaRPr lang="en-US" sz="800" dirty="0" smtClean="0"/>
          </a:p>
          <a:p>
            <a:pPr lvl="1"/>
            <a:r>
              <a:rPr lang="en-US" dirty="0" smtClean="0"/>
              <a:t>4. </a:t>
            </a:r>
            <a:r>
              <a:rPr lang="en-US" u="sng" dirty="0" smtClean="0"/>
              <a:t>Performing</a:t>
            </a:r>
          </a:p>
          <a:p>
            <a:pPr lvl="1"/>
            <a:endParaRPr lang="en-US" sz="800" dirty="0"/>
          </a:p>
          <a:p>
            <a:pPr lvl="2"/>
            <a:r>
              <a:rPr lang="en-US" sz="1800" dirty="0" smtClean="0">
                <a:solidFill>
                  <a:srgbClr val="FF0000"/>
                </a:solidFill>
              </a:rPr>
              <a:t>Groups at this stage run like clockwork.  They can work independently, make decisions, and establish new goals with little or no supervision.  Group members have established processes for resolving conflict and changing direction when necessary.  The group’ s supervisor should remain active in holding the group accountable for </a:t>
            </a:r>
            <a:r>
              <a:rPr lang="en-US" sz="1800" dirty="0" smtClean="0">
                <a:solidFill>
                  <a:srgbClr val="FF0000"/>
                </a:solidFill>
              </a:rPr>
              <a:t>deliverable’s, </a:t>
            </a:r>
            <a:r>
              <a:rPr lang="en-US" sz="1800" dirty="0" smtClean="0">
                <a:solidFill>
                  <a:srgbClr val="FF0000"/>
                </a:solidFill>
              </a:rPr>
              <a:t>providing feedback, and approving changes as </a:t>
            </a:r>
            <a:r>
              <a:rPr lang="en-US" sz="1800" dirty="0" smtClean="0">
                <a:solidFill>
                  <a:srgbClr val="FF0000"/>
                </a:solidFill>
              </a:rPr>
              <a:t>proposed</a:t>
            </a:r>
            <a:r>
              <a:rPr lang="en-US" sz="1800" dirty="0" smtClean="0">
                <a:solidFill>
                  <a:srgbClr val="FF0000"/>
                </a:solidFill>
              </a:rPr>
              <a:t>.</a:t>
            </a: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4419600" cy="2286000"/>
          </a:xfrm>
          <a:prstGeom prst="rect">
            <a:avLst/>
          </a:prstGeom>
          <a:noFill/>
          <a:ln>
            <a:noFill/>
          </a:ln>
        </p:spPr>
      </p:pic>
    </p:spTree>
    <p:extLst>
      <p:ext uri="{BB962C8B-B14F-4D97-AF65-F5344CB8AC3E}">
        <p14:creationId xmlns:p14="http://schemas.microsoft.com/office/powerpoint/2010/main" val="290092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Insights Into The Group Development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following are 5 specific stages small groups go through</a:t>
            </a:r>
            <a:r>
              <a:rPr lang="en-US" dirty="0" smtClean="0"/>
              <a:t>:</a:t>
            </a:r>
          </a:p>
          <a:p>
            <a:endParaRPr lang="en-US" sz="800" dirty="0" smtClean="0"/>
          </a:p>
          <a:p>
            <a:pPr lvl="1"/>
            <a:r>
              <a:rPr lang="en-US" dirty="0" smtClean="0"/>
              <a:t>5. </a:t>
            </a:r>
            <a:r>
              <a:rPr lang="en-US" u="sng" dirty="0" smtClean="0"/>
              <a:t>Adjourning</a:t>
            </a:r>
          </a:p>
          <a:p>
            <a:pPr lvl="1"/>
            <a:endParaRPr lang="en-US" sz="800" dirty="0"/>
          </a:p>
          <a:p>
            <a:pPr lvl="2"/>
            <a:r>
              <a:rPr lang="en-US" sz="1800" dirty="0" smtClean="0">
                <a:solidFill>
                  <a:srgbClr val="FF0000"/>
                </a:solidFill>
              </a:rPr>
              <a:t>At some point, an existing group may no longer be necessary, particularly in the case of task or special-interest groups that have achieved the goals for which they were originally established.  In order to help group members transition to new roles, either in new groups or back to their original positions, the supervisor should be directive in providing explicit guidance to each employee about their new responsibilities.  </a:t>
            </a:r>
            <a:endParaRPr lang="en-US" sz="1800" dirty="0">
              <a:solidFill>
                <a:srgbClr val="FF0000"/>
              </a:solidFill>
            </a:endParaRPr>
          </a:p>
        </p:txBody>
      </p:sp>
      <p:pic>
        <p:nvPicPr>
          <p:cNvPr id="5" name="Picture 4" descr="Team Development - 5 Stages and Importance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4437017" cy="2286000"/>
          </a:xfrm>
          <a:prstGeom prst="rect">
            <a:avLst/>
          </a:prstGeom>
          <a:noFill/>
          <a:ln>
            <a:noFill/>
          </a:ln>
        </p:spPr>
      </p:pic>
    </p:spTree>
    <p:extLst>
      <p:ext uri="{BB962C8B-B14F-4D97-AF65-F5344CB8AC3E}">
        <p14:creationId xmlns:p14="http://schemas.microsoft.com/office/powerpoint/2010/main" val="159767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Highly Effective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highly effective team is the one whose members are always supporting and encouraging on another</a:t>
            </a:r>
            <a:r>
              <a:rPr lang="en-US" sz="2000" dirty="0" smtClean="0"/>
              <a:t>.  </a:t>
            </a:r>
            <a:endParaRPr lang="en-US" sz="2000" dirty="0" smtClean="0"/>
          </a:p>
          <a:p>
            <a:endParaRPr lang="en-US" sz="800" dirty="0">
              <a:solidFill>
                <a:srgbClr val="FF0000"/>
              </a:solidFill>
            </a:endParaRPr>
          </a:p>
          <a:p>
            <a:pPr lvl="1"/>
            <a:r>
              <a:rPr lang="en-US" sz="2000" dirty="0" smtClean="0">
                <a:solidFill>
                  <a:schemeClr val="tx1">
                    <a:lumMod val="65000"/>
                    <a:lumOff val="35000"/>
                  </a:schemeClr>
                </a:solidFill>
              </a:rPr>
              <a:t>Chris </a:t>
            </a:r>
            <a:r>
              <a:rPr lang="en-US" sz="2000" dirty="0" smtClean="0">
                <a:solidFill>
                  <a:schemeClr val="tx1">
                    <a:lumMod val="65000"/>
                    <a:lumOff val="35000"/>
                  </a:schemeClr>
                </a:solidFill>
              </a:rPr>
              <a:t>Widener, president of Made for Success, said it </a:t>
            </a:r>
            <a:r>
              <a:rPr lang="en-US" sz="2000" dirty="0" smtClean="0">
                <a:solidFill>
                  <a:schemeClr val="tx1">
                    <a:lumMod val="65000"/>
                    <a:lumOff val="35000"/>
                  </a:schemeClr>
                </a:solidFill>
              </a:rPr>
              <a:t>well:</a:t>
            </a:r>
          </a:p>
          <a:p>
            <a:pPr lvl="1"/>
            <a:endParaRPr lang="en-US" sz="800" dirty="0">
              <a:solidFill>
                <a:srgbClr val="FF0000"/>
              </a:solidFill>
            </a:endParaRPr>
          </a:p>
          <a:p>
            <a:pPr lvl="2"/>
            <a:r>
              <a:rPr lang="en-US" sz="1800" dirty="0" smtClean="0">
                <a:solidFill>
                  <a:srgbClr val="FF0000"/>
                </a:solidFill>
              </a:rPr>
              <a:t>The </a:t>
            </a:r>
            <a:r>
              <a:rPr lang="en-US" sz="1800" dirty="0" smtClean="0">
                <a:solidFill>
                  <a:srgbClr val="FF0000"/>
                </a:solidFill>
              </a:rPr>
              <a:t>coach always does a pre-game talk, laying out the vision.  During the game, the coach is always updating the team as to where they are and what changes need to be made.  </a:t>
            </a:r>
            <a:r>
              <a:rPr lang="en-US" sz="1800" dirty="0" smtClean="0">
                <a:solidFill>
                  <a:srgbClr val="FF0000"/>
                </a:solidFill>
              </a:rPr>
              <a:t>He or she coaches </a:t>
            </a:r>
            <a:r>
              <a:rPr lang="en-US" sz="1800" dirty="0" smtClean="0">
                <a:solidFill>
                  <a:srgbClr val="FF0000"/>
                </a:solidFill>
              </a:rPr>
              <a:t>and communicates throughout the game.  When you watch a great team, they are talking to each other all of the time, helping one another out, encouraging one another, praising one another, and telling each other how they can </a:t>
            </a:r>
            <a:r>
              <a:rPr lang="en-US" sz="1800" dirty="0" smtClean="0">
                <a:solidFill>
                  <a:srgbClr val="FF0000"/>
                </a:solidFill>
              </a:rPr>
              <a:t>    make </a:t>
            </a:r>
            <a:r>
              <a:rPr lang="en-US" sz="1800" dirty="0" smtClean="0">
                <a:solidFill>
                  <a:srgbClr val="FF0000"/>
                </a:solidFill>
              </a:rPr>
              <a:t>changes so the same mistakes aren’t made again</a:t>
            </a:r>
            <a:r>
              <a:rPr lang="en-US" sz="1800" dirty="0" smtClean="0">
                <a:solidFill>
                  <a:srgbClr val="FF0000"/>
                </a:solidFill>
              </a:rPr>
              <a:t>.</a:t>
            </a:r>
            <a:endParaRPr lang="en-US" sz="1800" dirty="0">
              <a:solidFill>
                <a:srgbClr val="FF0000"/>
              </a:solidFill>
            </a:endParaRPr>
          </a:p>
        </p:txBody>
      </p:sp>
      <p:pic>
        <p:nvPicPr>
          <p:cNvPr id="5" name="Picture 4" descr="Cursive Quote Inspirational Vector Images (over 2,700)"/>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953000"/>
            <a:ext cx="2230700" cy="1390650"/>
          </a:xfrm>
          <a:prstGeom prst="rect">
            <a:avLst/>
          </a:prstGeom>
          <a:noFill/>
          <a:ln>
            <a:noFill/>
          </a:ln>
        </p:spPr>
      </p:pic>
    </p:spTree>
    <p:extLst>
      <p:ext uri="{BB962C8B-B14F-4D97-AF65-F5344CB8AC3E}">
        <p14:creationId xmlns:p14="http://schemas.microsoft.com/office/powerpoint/2010/main" val="425545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Highly Effective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pPr marL="274320" lvl="1">
              <a:buClr>
                <a:schemeClr val="accent1"/>
              </a:buClr>
              <a:buSzPct val="85000"/>
              <a:buFont typeface="Wingdings 2"/>
              <a:buChar char=""/>
            </a:pPr>
            <a:r>
              <a:rPr lang="en-US" u="sng" dirty="0" smtClean="0">
                <a:solidFill>
                  <a:schemeClr val="tx1"/>
                </a:solidFill>
              </a:rPr>
              <a:t>Good </a:t>
            </a:r>
            <a:r>
              <a:rPr lang="en-US" u="sng" dirty="0">
                <a:solidFill>
                  <a:schemeClr val="tx1"/>
                </a:solidFill>
              </a:rPr>
              <a:t>communication skills are needed to create trust and collaboration among the various players</a:t>
            </a:r>
            <a:r>
              <a:rPr lang="en-US" dirty="0">
                <a:solidFill>
                  <a:schemeClr val="tx1"/>
                </a:solidFill>
              </a:rPr>
              <a:t>.  </a:t>
            </a:r>
          </a:p>
          <a:p>
            <a:pPr lvl="1"/>
            <a:endParaRPr lang="en-US" sz="800" u="sng" dirty="0" smtClean="0"/>
          </a:p>
          <a:p>
            <a:pPr lvl="1"/>
            <a:r>
              <a:rPr lang="en-US" sz="2000" dirty="0" smtClean="0"/>
              <a:t>An American Management Association’s Critical Skills Survey found that 72% of managers and executives surveyed want EEs who are compatible in a team setting, supporting the notion that very little is accomplished without strong collaboration.</a:t>
            </a:r>
          </a:p>
          <a:p>
            <a:endParaRPr lang="en-US" sz="800" dirty="0" smtClean="0"/>
          </a:p>
          <a:p>
            <a:pPr lvl="2"/>
            <a:r>
              <a:rPr lang="en-US" sz="1800" dirty="0" smtClean="0">
                <a:solidFill>
                  <a:srgbClr val="FF0000"/>
                </a:solidFill>
              </a:rPr>
              <a:t>Remember, there is no “I” in the word team.</a:t>
            </a:r>
            <a:endParaRPr lang="en-US" sz="1800" dirty="0">
              <a:solidFill>
                <a:srgbClr val="FF0000"/>
              </a:solidFill>
            </a:endParaRPr>
          </a:p>
        </p:txBody>
      </p:sp>
      <p:pic>
        <p:nvPicPr>
          <p:cNvPr id="5" name="Picture 4" descr="collaboration, trusts, results - Gapingvoid"/>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3124200" cy="2120900"/>
          </a:xfrm>
          <a:prstGeom prst="rect">
            <a:avLst/>
          </a:prstGeom>
          <a:noFill/>
          <a:ln>
            <a:noFill/>
          </a:ln>
        </p:spPr>
      </p:pic>
    </p:spTree>
    <p:extLst>
      <p:ext uri="{BB962C8B-B14F-4D97-AF65-F5344CB8AC3E}">
        <p14:creationId xmlns:p14="http://schemas.microsoft.com/office/powerpoint/2010/main" val="42533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Work Groups and Their Importance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A supervisor must be concerned not only with EEs as individuals but also with how those EEs relate to groups both inside and outside the supervisor’s department</a:t>
            </a:r>
            <a:r>
              <a:rPr lang="en-US" dirty="0" smtClean="0"/>
              <a:t>.  </a:t>
            </a:r>
            <a:endParaRPr lang="en-US" dirty="0"/>
          </a:p>
        </p:txBody>
      </p:sp>
      <p:pic>
        <p:nvPicPr>
          <p:cNvPr id="5" name="Picture 4" descr="Group Logo Maker | LOGO.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433" y="2819400"/>
            <a:ext cx="4275038" cy="3581400"/>
          </a:xfrm>
          <a:prstGeom prst="rect">
            <a:avLst/>
          </a:prstGeom>
          <a:noFill/>
          <a:ln>
            <a:noFill/>
          </a:ln>
        </p:spPr>
      </p:pic>
    </p:spTree>
    <p:extLst>
      <p:ext uri="{BB962C8B-B14F-4D97-AF65-F5344CB8AC3E}">
        <p14:creationId xmlns:p14="http://schemas.microsoft.com/office/powerpoint/2010/main" val="271765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Another factor that may help explain the difference between winning and losing teams is synergy</a:t>
            </a:r>
            <a:r>
              <a:rPr lang="en-US" dirty="0" smtClean="0"/>
              <a:t>.  </a:t>
            </a:r>
          </a:p>
          <a:p>
            <a:endParaRPr lang="en-US" sz="800" dirty="0"/>
          </a:p>
          <a:p>
            <a:pPr lvl="1"/>
            <a:r>
              <a:rPr lang="en-US" dirty="0" smtClean="0"/>
              <a:t>A synergistic effect takes place when the whole is greater than the sum of its parts.  </a:t>
            </a:r>
          </a:p>
          <a:p>
            <a:pPr lvl="1"/>
            <a:endParaRPr lang="en-US" sz="800" dirty="0"/>
          </a:p>
          <a:p>
            <a:pPr lvl="2"/>
            <a:r>
              <a:rPr lang="en-US" dirty="0" smtClean="0">
                <a:solidFill>
                  <a:srgbClr val="FF0000"/>
                </a:solidFill>
              </a:rPr>
              <a:t>Successful teams need individuals who are willing to put aside individual differences and focus on the goals of the team.  </a:t>
            </a:r>
            <a:endParaRPr lang="en-US" dirty="0">
              <a:solidFill>
                <a:srgbClr val="FF0000"/>
              </a:solidFill>
            </a:endParaRPr>
          </a:p>
        </p:txBody>
      </p:sp>
      <p:pic>
        <p:nvPicPr>
          <p:cNvPr id="5" name="Picture 4" descr="Synergies: Concepts in Finance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325112" cy="2597331"/>
          </a:xfrm>
          <a:prstGeom prst="rect">
            <a:avLst/>
          </a:prstGeom>
          <a:noFill/>
          <a:ln>
            <a:noFill/>
          </a:ln>
        </p:spPr>
      </p:pic>
    </p:spTree>
    <p:extLst>
      <p:ext uri="{BB962C8B-B14F-4D97-AF65-F5344CB8AC3E}">
        <p14:creationId xmlns:p14="http://schemas.microsoft.com/office/powerpoint/2010/main" val="172396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Astute sports fans can recall their favorite stars from some of the most winningest teams.  But for every star, there are dozens of unheralded support players, sometimes called role players</a:t>
            </a:r>
            <a:r>
              <a:rPr lang="en-US" dirty="0" smtClean="0"/>
              <a:t>.  </a:t>
            </a:r>
          </a:p>
          <a:p>
            <a:endParaRPr lang="en-US" sz="800" dirty="0"/>
          </a:p>
          <a:p>
            <a:pPr lvl="1"/>
            <a:r>
              <a:rPr lang="en-US" sz="2000" dirty="0" smtClean="0">
                <a:solidFill>
                  <a:srgbClr val="FF0000"/>
                </a:solidFill>
              </a:rPr>
              <a:t>These role players show up for work every day, clearly understand their roles, are trained so they know how to perform, continuously improve on their jobs, and want to feel that they are contributing meaningfully to the effectiveness of their teams. </a:t>
            </a:r>
            <a:r>
              <a:rPr lang="en-US" sz="2000" dirty="0">
                <a:solidFill>
                  <a:srgbClr val="FF0000"/>
                </a:solidFill>
              </a:rPr>
              <a:t>They are an </a:t>
            </a:r>
            <a:r>
              <a:rPr lang="en-US" sz="2000" dirty="0" smtClean="0">
                <a:solidFill>
                  <a:srgbClr val="FF0000"/>
                </a:solidFill>
              </a:rPr>
              <a:t> essential component to the success of a team.</a:t>
            </a:r>
            <a:endParaRPr lang="en-US" sz="2000" dirty="0">
              <a:solidFill>
                <a:srgbClr val="FF0000"/>
              </a:solidFill>
            </a:endParaRPr>
          </a:p>
          <a:p>
            <a:pPr lvl="1"/>
            <a:endParaRPr lang="en-US" sz="2000" dirty="0">
              <a:solidFill>
                <a:srgbClr val="FF0000"/>
              </a:solidFill>
            </a:endParaRPr>
          </a:p>
        </p:txBody>
      </p:sp>
      <p:pic>
        <p:nvPicPr>
          <p:cNvPr id="5" name="Picture 4" descr="Unsung Heroes | wfft.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572000"/>
            <a:ext cx="4112623" cy="2200275"/>
          </a:xfrm>
          <a:prstGeom prst="rect">
            <a:avLst/>
          </a:prstGeom>
          <a:noFill/>
          <a:ln>
            <a:noFill/>
          </a:ln>
        </p:spPr>
      </p:pic>
    </p:spTree>
    <p:extLst>
      <p:ext uri="{BB962C8B-B14F-4D97-AF65-F5344CB8AC3E}">
        <p14:creationId xmlns:p14="http://schemas.microsoft.com/office/powerpoint/2010/main" val="38432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Finally, a</a:t>
            </a:r>
            <a:r>
              <a:rPr lang="en-US" sz="2200" u="sng" dirty="0" smtClean="0"/>
              <a:t> </a:t>
            </a:r>
            <a:r>
              <a:rPr lang="en-US" sz="2200" u="sng" dirty="0" smtClean="0"/>
              <a:t>team is made up of a group of individuals who must work together to meet individual and team objectives.  </a:t>
            </a:r>
            <a:endParaRPr lang="en-US" sz="2200" u="sng" dirty="0" smtClean="0"/>
          </a:p>
          <a:p>
            <a:endParaRPr lang="en-US" sz="800" u="sng" dirty="0"/>
          </a:p>
          <a:p>
            <a:pPr lvl="1"/>
            <a:r>
              <a:rPr lang="en-US" sz="2000" dirty="0" smtClean="0"/>
              <a:t>It </a:t>
            </a:r>
            <a:r>
              <a:rPr lang="en-US" sz="2000" dirty="0" smtClean="0"/>
              <a:t>is important to remember people are more motivated to achieve goals they help </a:t>
            </a:r>
            <a:r>
              <a:rPr lang="en-US" sz="2000" dirty="0" smtClean="0"/>
              <a:t>set.</a:t>
            </a:r>
          </a:p>
          <a:p>
            <a:endParaRPr lang="en-US" sz="800" dirty="0">
              <a:solidFill>
                <a:srgbClr val="FF0000"/>
              </a:solidFill>
            </a:endParaRPr>
          </a:p>
          <a:p>
            <a:pPr lvl="2"/>
            <a:r>
              <a:rPr lang="en-US" sz="1800" dirty="0" smtClean="0">
                <a:solidFill>
                  <a:srgbClr val="FF0000"/>
                </a:solidFill>
              </a:rPr>
              <a:t>Strong </a:t>
            </a:r>
            <a:r>
              <a:rPr lang="en-US" sz="1800" dirty="0" smtClean="0">
                <a:solidFill>
                  <a:srgbClr val="FF0000"/>
                </a:solidFill>
              </a:rPr>
              <a:t>leadership and effective communication are key ingredients for successful teams.  </a:t>
            </a:r>
            <a:endParaRPr lang="en-US" sz="1800" dirty="0">
              <a:solidFill>
                <a:srgbClr val="FF0000"/>
              </a:solidFill>
            </a:endParaRPr>
          </a:p>
        </p:txBody>
      </p:sp>
      <p:pic>
        <p:nvPicPr>
          <p:cNvPr id="5" name="Picture 4" descr="Observation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962400"/>
            <a:ext cx="4553712" cy="2352675"/>
          </a:xfrm>
          <a:prstGeom prst="rect">
            <a:avLst/>
          </a:prstGeom>
          <a:noFill/>
          <a:ln>
            <a:noFill/>
          </a:ln>
        </p:spPr>
      </p:pic>
    </p:spTree>
    <p:extLst>
      <p:ext uri="{BB962C8B-B14F-4D97-AF65-F5344CB8AC3E}">
        <p14:creationId xmlns:p14="http://schemas.microsoft.com/office/powerpoint/2010/main" val="2378101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Team Members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ability to trust a leader is more important today </a:t>
            </a:r>
            <a:r>
              <a:rPr lang="en-US" sz="2200" u="sng" dirty="0" smtClean="0"/>
              <a:t>than ever</a:t>
            </a:r>
            <a:r>
              <a:rPr lang="en-US" dirty="0" smtClean="0"/>
              <a:t>.  </a:t>
            </a:r>
            <a:endParaRPr lang="en-US" dirty="0" smtClean="0"/>
          </a:p>
          <a:p>
            <a:endParaRPr lang="en-US" sz="800" dirty="0"/>
          </a:p>
          <a:p>
            <a:pPr lvl="1"/>
            <a:r>
              <a:rPr lang="en-US" sz="2000" dirty="0" smtClean="0"/>
              <a:t>Perhaps nothing is more important to the success of a team than the leader’s ability to build an environment of mutual trust and respect.  </a:t>
            </a:r>
          </a:p>
          <a:p>
            <a:pPr lvl="1"/>
            <a:endParaRPr lang="en-US" sz="800" dirty="0"/>
          </a:p>
          <a:p>
            <a:pPr lvl="2"/>
            <a:r>
              <a:rPr lang="en-US" sz="1800" dirty="0" smtClean="0">
                <a:solidFill>
                  <a:srgbClr val="FF0000"/>
                </a:solidFill>
              </a:rPr>
              <a:t>Finally, not everyone is suited for team play.  The key is to identify people who can work in teams and those who cannot.</a:t>
            </a:r>
            <a:endParaRPr lang="en-US" sz="1800" dirty="0">
              <a:solidFill>
                <a:srgbClr val="FF0000"/>
              </a:solidFill>
            </a:endParaRPr>
          </a:p>
        </p:txBody>
      </p:sp>
      <p:pic>
        <p:nvPicPr>
          <p:cNvPr id="5" name="Picture 4" descr="Build Trust In The Workplace And On Your Team With, 57%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886200"/>
            <a:ext cx="5195969" cy="2300502"/>
          </a:xfrm>
          <a:prstGeom prst="rect">
            <a:avLst/>
          </a:prstGeom>
          <a:noFill/>
          <a:ln>
            <a:noFill/>
          </a:ln>
        </p:spPr>
      </p:pic>
    </p:spTree>
    <p:extLst>
      <p:ext uri="{BB962C8B-B14F-4D97-AF65-F5344CB8AC3E}">
        <p14:creationId xmlns:p14="http://schemas.microsoft.com/office/powerpoint/2010/main" val="1770983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a:xfrm>
            <a:off x="301752" y="1527048"/>
            <a:ext cx="8503920" cy="5102352"/>
          </a:xfrm>
        </p:spPr>
        <p:txBody>
          <a:bodyPr>
            <a:normAutofit fontScale="62500" lnSpcReduction="20000"/>
          </a:bodyPr>
          <a:lstStyle/>
          <a:p>
            <a:r>
              <a:rPr lang="en-US" u="sng" dirty="0" smtClean="0"/>
              <a:t>Characteristics of Effective Work Teams</a:t>
            </a:r>
          </a:p>
          <a:p>
            <a:endParaRPr lang="en-US" sz="1300" dirty="0"/>
          </a:p>
          <a:p>
            <a:pPr lvl="1"/>
            <a:r>
              <a:rPr lang="en-US" dirty="0" smtClean="0">
                <a:solidFill>
                  <a:srgbClr val="FF0000"/>
                </a:solidFill>
              </a:rPr>
              <a:t>Top management removes the barriers, that is, clears the roadblocks.</a:t>
            </a:r>
          </a:p>
          <a:p>
            <a:pPr lvl="1"/>
            <a:r>
              <a:rPr lang="en-US" dirty="0" smtClean="0">
                <a:solidFill>
                  <a:srgbClr val="FF0000"/>
                </a:solidFill>
              </a:rPr>
              <a:t>Team members receive training on how to work together.</a:t>
            </a:r>
          </a:p>
          <a:p>
            <a:pPr lvl="1"/>
            <a:r>
              <a:rPr lang="en-US" dirty="0" smtClean="0">
                <a:solidFill>
                  <a:srgbClr val="FF0000"/>
                </a:solidFill>
              </a:rPr>
              <a:t>Group members agree on team goals and objectives and commit to those goals.</a:t>
            </a:r>
          </a:p>
          <a:p>
            <a:pPr lvl="1"/>
            <a:r>
              <a:rPr lang="en-US" dirty="0" smtClean="0">
                <a:solidFill>
                  <a:srgbClr val="FF0000"/>
                </a:solidFill>
              </a:rPr>
              <a:t>All members participate actively in team meetings and discussions.</a:t>
            </a:r>
          </a:p>
          <a:p>
            <a:pPr lvl="1"/>
            <a:r>
              <a:rPr lang="en-US" dirty="0" smtClean="0">
                <a:solidFill>
                  <a:srgbClr val="FF0000"/>
                </a:solidFill>
              </a:rPr>
              <a:t>All team members follow team rules, guidelines, and procedures.</a:t>
            </a:r>
          </a:p>
          <a:p>
            <a:pPr lvl="1"/>
            <a:r>
              <a:rPr lang="en-US" dirty="0" smtClean="0">
                <a:solidFill>
                  <a:srgbClr val="FF0000"/>
                </a:solidFill>
              </a:rPr>
              <a:t>All member are valued and treated with respect and dignity.</a:t>
            </a:r>
          </a:p>
          <a:p>
            <a:pPr lvl="1"/>
            <a:r>
              <a:rPr lang="en-US" dirty="0" smtClean="0">
                <a:solidFill>
                  <a:srgbClr val="FF0000"/>
                </a:solidFill>
              </a:rPr>
              <a:t>Team members share vital information and ensure everyone is informed on a need-to-know basis.</a:t>
            </a:r>
          </a:p>
          <a:p>
            <a:pPr lvl="1"/>
            <a:r>
              <a:rPr lang="en-US" dirty="0" smtClean="0">
                <a:solidFill>
                  <a:srgbClr val="FF0000"/>
                </a:solidFill>
              </a:rPr>
              <a:t>Members express ideas without fear of retribution.  Team members also feel free to disagree, and the group grows with differences of opinion.</a:t>
            </a:r>
          </a:p>
          <a:p>
            <a:pPr lvl="1"/>
            <a:r>
              <a:rPr lang="en-US" dirty="0" smtClean="0">
                <a:solidFill>
                  <a:srgbClr val="FF0000"/>
                </a:solidFill>
              </a:rPr>
              <a:t>The team uses systematic problem-solving approach, but is encouraged to think “outside the box.”</a:t>
            </a:r>
          </a:p>
          <a:p>
            <a:pPr lvl="1"/>
            <a:r>
              <a:rPr lang="en-US" dirty="0" smtClean="0">
                <a:solidFill>
                  <a:srgbClr val="FF0000"/>
                </a:solidFill>
              </a:rPr>
              <a:t>All members are included in solving problems, developing alternatives, and making decisions.</a:t>
            </a:r>
          </a:p>
          <a:p>
            <a:pPr lvl="1"/>
            <a:r>
              <a:rPr lang="en-US" dirty="0" smtClean="0">
                <a:solidFill>
                  <a:srgbClr val="FF0000"/>
                </a:solidFill>
              </a:rPr>
              <a:t>Decisions are made by consensus.  All members support decision, even if they don’t totally agree.</a:t>
            </a:r>
          </a:p>
          <a:p>
            <a:pPr lvl="1"/>
            <a:r>
              <a:rPr lang="en-US" dirty="0" smtClean="0">
                <a:solidFill>
                  <a:srgbClr val="FF0000"/>
                </a:solidFill>
              </a:rPr>
              <a:t>The team is cohesive – openness, trust, support, and encouragement are always present.</a:t>
            </a:r>
          </a:p>
          <a:p>
            <a:pPr lvl="1"/>
            <a:r>
              <a:rPr lang="en-US" dirty="0" smtClean="0">
                <a:solidFill>
                  <a:srgbClr val="FF0000"/>
                </a:solidFill>
              </a:rPr>
              <a:t>Conflict is viewed as healthy and is brought into the open in a timely manner.</a:t>
            </a:r>
          </a:p>
          <a:p>
            <a:pPr lvl="1"/>
            <a:r>
              <a:rPr lang="en-US" dirty="0" smtClean="0">
                <a:solidFill>
                  <a:srgbClr val="FF0000"/>
                </a:solidFill>
              </a:rPr>
              <a:t>Group members give each other honest feedback on performance.</a:t>
            </a:r>
          </a:p>
          <a:p>
            <a:pPr lvl="1"/>
            <a:r>
              <a:rPr lang="en-US" dirty="0" smtClean="0">
                <a:solidFill>
                  <a:srgbClr val="FF0000"/>
                </a:solidFill>
              </a:rPr>
              <a:t>Team training and peer helping are essential elements of the team process.</a:t>
            </a:r>
          </a:p>
          <a:p>
            <a:pPr lvl="1"/>
            <a:r>
              <a:rPr lang="en-US" dirty="0" smtClean="0">
                <a:solidFill>
                  <a:srgbClr val="FF0000"/>
                </a:solidFill>
              </a:rPr>
              <a:t>The team continually evaluates its performance and uses that information for improvement.</a:t>
            </a:r>
          </a:p>
          <a:p>
            <a:pPr lvl="1"/>
            <a:r>
              <a:rPr lang="en-US" dirty="0" smtClean="0">
                <a:solidFill>
                  <a:srgbClr val="FF0000"/>
                </a:solidFill>
              </a:rPr>
              <a:t>Team members take pride in accomplishments.  </a:t>
            </a:r>
          </a:p>
          <a:p>
            <a:pPr lvl="1"/>
            <a:r>
              <a:rPr lang="en-US" dirty="0" smtClean="0">
                <a:solidFill>
                  <a:srgbClr val="FF0000"/>
                </a:solidFill>
              </a:rPr>
              <a:t>Members enjoy their team affiliation.</a:t>
            </a:r>
            <a:endParaRPr lang="en-US" dirty="0">
              <a:solidFill>
                <a:srgbClr val="FF0000"/>
              </a:solidFill>
            </a:endParaRPr>
          </a:p>
        </p:txBody>
      </p:sp>
      <p:pic>
        <p:nvPicPr>
          <p:cNvPr id="6" name="Picture 5" descr="helpful tips - Deck The Wa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863" y="76200"/>
            <a:ext cx="1642872" cy="1619794"/>
          </a:xfrm>
          <a:prstGeom prst="rect">
            <a:avLst/>
          </a:prstGeom>
          <a:noFill/>
          <a:ln>
            <a:noFill/>
          </a:ln>
        </p:spPr>
      </p:pic>
    </p:spTree>
    <p:extLst>
      <p:ext uri="{BB962C8B-B14F-4D97-AF65-F5344CB8AC3E}">
        <p14:creationId xmlns:p14="http://schemas.microsoft.com/office/powerpoint/2010/main" val="3113887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many companies have expanded their operations domestically and internationally, they have found that virtual teams can help them focus on meeting customer requirements</a:t>
            </a:r>
            <a:r>
              <a:rPr lang="en-US" dirty="0" smtClean="0"/>
              <a:t>.  </a:t>
            </a:r>
          </a:p>
          <a:p>
            <a:endParaRPr lang="en-US" sz="900" dirty="0"/>
          </a:p>
          <a:p>
            <a:pPr lvl="1"/>
            <a:r>
              <a:rPr lang="en-US" sz="2000" dirty="0" smtClean="0"/>
              <a:t>A virtual team is one that has members who rarely, if ever, meet </a:t>
            </a:r>
            <a:r>
              <a:rPr lang="en-US" sz="2000" dirty="0" smtClean="0"/>
              <a:t> face-to-face</a:t>
            </a:r>
            <a:r>
              <a:rPr lang="en-US" sz="2000" dirty="0" smtClean="0"/>
              <a:t>, even though they work on a project or in an area of operations with a common goal.  </a:t>
            </a:r>
            <a:r>
              <a:rPr lang="en-US" sz="2000" dirty="0" smtClean="0"/>
              <a:t>They</a:t>
            </a:r>
            <a:r>
              <a:rPr lang="en-US" sz="2000" dirty="0" smtClean="0"/>
              <a:t> </a:t>
            </a:r>
            <a:r>
              <a:rPr lang="en-US" sz="2000" dirty="0" smtClean="0"/>
              <a:t>share a common purpose, </a:t>
            </a:r>
            <a:r>
              <a:rPr lang="en-US" sz="2000" dirty="0" smtClean="0"/>
              <a:t>  but </a:t>
            </a:r>
            <a:r>
              <a:rPr lang="en-US" sz="2000" dirty="0" smtClean="0"/>
              <a:t>are physically separated </a:t>
            </a:r>
            <a:r>
              <a:rPr lang="en-US" sz="2000" dirty="0" smtClean="0"/>
              <a:t>and </a:t>
            </a:r>
            <a:r>
              <a:rPr lang="en-US" sz="2000" dirty="0" smtClean="0"/>
              <a:t>interact electronically.    </a:t>
            </a:r>
          </a:p>
          <a:p>
            <a:pPr lvl="1"/>
            <a:endParaRPr lang="en-US" sz="900" dirty="0"/>
          </a:p>
          <a:p>
            <a:pPr lvl="2"/>
            <a:r>
              <a:rPr lang="en-US" sz="1800" dirty="0" smtClean="0">
                <a:solidFill>
                  <a:srgbClr val="FF0000"/>
                </a:solidFill>
              </a:rPr>
              <a:t>These work teams present unique supervisory challenges at every stage of development and performance.</a:t>
            </a:r>
            <a:endParaRPr lang="en-US" sz="1800" dirty="0">
              <a:solidFill>
                <a:srgbClr val="FF0000"/>
              </a:solidFill>
            </a:endParaRPr>
          </a:p>
        </p:txBody>
      </p:sp>
      <p:pic>
        <p:nvPicPr>
          <p:cNvPr id="5" name="Picture 4" descr="How to Overcome the Challenges of Virtual Proposal Tea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00600"/>
            <a:ext cx="3735976" cy="2057400"/>
          </a:xfrm>
          <a:prstGeom prst="rect">
            <a:avLst/>
          </a:prstGeom>
          <a:noFill/>
          <a:ln>
            <a:noFill/>
          </a:ln>
        </p:spPr>
      </p:pic>
    </p:spTree>
    <p:extLst>
      <p:ext uri="{BB962C8B-B14F-4D97-AF65-F5344CB8AC3E}">
        <p14:creationId xmlns:p14="http://schemas.microsoft.com/office/powerpoint/2010/main" val="85223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Virtual teams function primarily through technological tools that enable them to communicate and share documents</a:t>
            </a:r>
            <a:r>
              <a:rPr lang="en-US" dirty="0" smtClean="0"/>
              <a:t>.  </a:t>
            </a:r>
          </a:p>
          <a:p>
            <a:endParaRPr lang="en-US" sz="900" dirty="0"/>
          </a:p>
          <a:p>
            <a:pPr lvl="1"/>
            <a:r>
              <a:rPr lang="en-US" sz="2000" dirty="0"/>
              <a:t>While technology serves as the primary facilitator for the growth of virtual teamwork, it also has been indicated as a significant challenge to productivity and the achievement of team goals.  </a:t>
            </a:r>
          </a:p>
          <a:p>
            <a:endParaRPr lang="en-US" sz="800" dirty="0"/>
          </a:p>
          <a:p>
            <a:pPr lvl="2"/>
            <a:r>
              <a:rPr lang="en-US" sz="1800" dirty="0" smtClean="0">
                <a:solidFill>
                  <a:srgbClr val="FF0000"/>
                </a:solidFill>
              </a:rPr>
              <a:t>In </a:t>
            </a:r>
            <a:r>
              <a:rPr lang="en-US" sz="1800" dirty="0">
                <a:solidFill>
                  <a:srgbClr val="FF0000"/>
                </a:solidFill>
              </a:rPr>
              <a:t>a study </a:t>
            </a:r>
            <a:r>
              <a:rPr lang="en-US" sz="1800" dirty="0" smtClean="0">
                <a:solidFill>
                  <a:srgbClr val="FF0000"/>
                </a:solidFill>
              </a:rPr>
              <a:t>of virtual team meeting breakdowns, investigators </a:t>
            </a:r>
            <a:r>
              <a:rPr lang="en-US" sz="1800" dirty="0">
                <a:solidFill>
                  <a:srgbClr val="FF0000"/>
                </a:solidFill>
              </a:rPr>
              <a:t>found </a:t>
            </a:r>
            <a:r>
              <a:rPr lang="en-US" sz="1800" dirty="0" smtClean="0">
                <a:solidFill>
                  <a:srgbClr val="FF0000"/>
                </a:solidFill>
              </a:rPr>
              <a:t>that most </a:t>
            </a:r>
            <a:r>
              <a:rPr lang="en-US" sz="1800" dirty="0">
                <a:solidFill>
                  <a:srgbClr val="FF0000"/>
                </a:solidFill>
              </a:rPr>
              <a:t>problems stemmed from technology policy restrictions, mandated technology changes, and inadequate or malfunctioning technology tools.</a:t>
            </a:r>
          </a:p>
          <a:p>
            <a:pPr lvl="1"/>
            <a:endParaRPr lang="en-US" sz="1800" dirty="0">
              <a:solidFill>
                <a:srgbClr val="FF0000"/>
              </a:solidFill>
            </a:endParaRPr>
          </a:p>
        </p:txBody>
      </p:sp>
      <p:pic>
        <p:nvPicPr>
          <p:cNvPr id="5" name="Picture 4" descr="6 common virtual team challenges and how to solve them | Team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48200"/>
            <a:ext cx="3733800" cy="2209800"/>
          </a:xfrm>
          <a:prstGeom prst="rect">
            <a:avLst/>
          </a:prstGeom>
          <a:noFill/>
          <a:ln>
            <a:noFill/>
          </a:ln>
        </p:spPr>
      </p:pic>
    </p:spTree>
    <p:extLst>
      <p:ext uri="{BB962C8B-B14F-4D97-AF65-F5344CB8AC3E}">
        <p14:creationId xmlns:p14="http://schemas.microsoft.com/office/powerpoint/2010/main" val="310219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technology is not the only challenge in geographically dispersed teams</a:t>
            </a:r>
            <a:r>
              <a:rPr lang="en-US" dirty="0" smtClean="0"/>
              <a:t>.  </a:t>
            </a:r>
          </a:p>
          <a:p>
            <a:endParaRPr lang="en-US" sz="800" dirty="0"/>
          </a:p>
          <a:p>
            <a:pPr lvl="1"/>
            <a:r>
              <a:rPr lang="en-US" sz="2000" dirty="0" smtClean="0"/>
              <a:t>Trust and power are seen as barriers to success.  </a:t>
            </a:r>
          </a:p>
          <a:p>
            <a:endParaRPr lang="en-US" sz="800" dirty="0"/>
          </a:p>
          <a:p>
            <a:pPr lvl="2"/>
            <a:r>
              <a:rPr lang="en-US" sz="1800" dirty="0" smtClean="0">
                <a:solidFill>
                  <a:srgbClr val="FF0000"/>
                </a:solidFill>
              </a:rPr>
              <a:t>In virtual teams rating themselves as having a high level of trust among members, EEs indicated that sharing and shifting power based on needs of the group and specific tasks helped them succeed in reaching the goals.  </a:t>
            </a:r>
          </a:p>
          <a:p>
            <a:pPr lvl="2"/>
            <a:r>
              <a:rPr lang="en-US" sz="1800" dirty="0" smtClean="0">
                <a:solidFill>
                  <a:srgbClr val="FF0000"/>
                </a:solidFill>
              </a:rPr>
              <a:t>In virtual teams with low levels of trust, power battles, coercion, misunderstandings, and conflicts of interest kept teams from performing.</a:t>
            </a:r>
            <a:endParaRPr lang="en-US" sz="1800" dirty="0">
              <a:solidFill>
                <a:srgbClr val="FF0000"/>
              </a:solidFill>
            </a:endParaRPr>
          </a:p>
        </p:txBody>
      </p:sp>
      <p:pic>
        <p:nvPicPr>
          <p:cNvPr id="5" name="Picture 4" descr="Virtual Team Communication with PABX: What Is It? - Formulated IT Gro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648201"/>
            <a:ext cx="3581400" cy="2209800"/>
          </a:xfrm>
          <a:prstGeom prst="rect">
            <a:avLst/>
          </a:prstGeom>
          <a:noFill/>
          <a:ln>
            <a:noFill/>
          </a:ln>
        </p:spPr>
      </p:pic>
    </p:spTree>
    <p:extLst>
      <p:ext uri="{BB962C8B-B14F-4D97-AF65-F5344CB8AC3E}">
        <p14:creationId xmlns:p14="http://schemas.microsoft.com/office/powerpoint/2010/main" val="997169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These challenges illustrate that virtual </a:t>
            </a:r>
            <a:r>
              <a:rPr lang="en-US" sz="2200" u="sng" dirty="0" smtClean="0"/>
              <a:t>teams share some of the same challenges as face-to-face teams, but at the same time they encounter barriers that are not typically found in the traditional office setting</a:t>
            </a:r>
            <a:r>
              <a:rPr lang="en-US" dirty="0" smtClean="0"/>
              <a:t>.  </a:t>
            </a:r>
          </a:p>
          <a:p>
            <a:endParaRPr lang="en-US" sz="800" dirty="0"/>
          </a:p>
          <a:p>
            <a:pPr lvl="1"/>
            <a:r>
              <a:rPr lang="en-US" sz="2000" dirty="0" smtClean="0">
                <a:solidFill>
                  <a:srgbClr val="FF0000"/>
                </a:solidFill>
              </a:rPr>
              <a:t>Some challenges unique to virtual teams include, poor nonverbal communication, lack of informal conversations and forging of friendships, increased miscommunication and misunderstanding, difficulty in achieving consensus and establishing shared understandings about tasks and goals.  </a:t>
            </a:r>
            <a:endParaRPr lang="en-US" sz="2000" dirty="0">
              <a:solidFill>
                <a:srgbClr val="FF0000"/>
              </a:solidFill>
            </a:endParaRPr>
          </a:p>
        </p:txBody>
      </p:sp>
      <p:pic>
        <p:nvPicPr>
          <p:cNvPr id="5" name="Picture 4" descr="9 Virtual Team Building Activities to Connect Your Distributed Team |  Otter.a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724400"/>
            <a:ext cx="3657600" cy="2133600"/>
          </a:xfrm>
          <a:prstGeom prst="rect">
            <a:avLst/>
          </a:prstGeom>
          <a:noFill/>
          <a:ln>
            <a:noFill/>
          </a:ln>
        </p:spPr>
      </p:pic>
    </p:spTree>
    <p:extLst>
      <p:ext uri="{BB962C8B-B14F-4D97-AF65-F5344CB8AC3E}">
        <p14:creationId xmlns:p14="http://schemas.microsoft.com/office/powerpoint/2010/main" val="3221119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Virtual teams require strong management </a:t>
            </a:r>
            <a:r>
              <a:rPr lang="en-US" sz="2400" u="sng" dirty="0" smtClean="0"/>
              <a:t>support</a:t>
            </a:r>
            <a:r>
              <a:rPr lang="en-US" sz="2400" dirty="0" smtClean="0"/>
              <a:t>.  </a:t>
            </a:r>
            <a:endParaRPr lang="en-US" sz="2400" dirty="0" smtClean="0"/>
          </a:p>
          <a:p>
            <a:endParaRPr lang="en-US" sz="800" dirty="0"/>
          </a:p>
          <a:p>
            <a:pPr lvl="1"/>
            <a:r>
              <a:rPr lang="en-US" sz="2100" dirty="0" smtClean="0"/>
              <a:t>The </a:t>
            </a:r>
            <a:r>
              <a:rPr lang="en-US" sz="2100" dirty="0" smtClean="0"/>
              <a:t>need for supervisory feedback and evaluation is paramount.  </a:t>
            </a:r>
          </a:p>
          <a:p>
            <a:pPr lvl="1"/>
            <a:endParaRPr lang="en-US" sz="800" dirty="0"/>
          </a:p>
          <a:p>
            <a:pPr lvl="2"/>
            <a:r>
              <a:rPr lang="en-US" dirty="0" smtClean="0">
                <a:solidFill>
                  <a:srgbClr val="FF0000"/>
                </a:solidFill>
              </a:rPr>
              <a:t>The challenge for a manager or supervisor of a virtual team is to hold team members together and keep them motivated, even though they are separated geographically.  </a:t>
            </a:r>
            <a:endParaRPr lang="en-US" dirty="0">
              <a:solidFill>
                <a:srgbClr val="FF0000"/>
              </a:solidFill>
            </a:endParaRPr>
          </a:p>
        </p:txBody>
      </p:sp>
      <p:pic>
        <p:nvPicPr>
          <p:cNvPr id="5" name="Picture 4" descr="Fun Activities for Virtual Event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886200"/>
            <a:ext cx="4474464" cy="2406650"/>
          </a:xfrm>
          <a:prstGeom prst="rect">
            <a:avLst/>
          </a:prstGeom>
          <a:noFill/>
          <a:ln>
            <a:noFill/>
          </a:ln>
        </p:spPr>
      </p:pic>
    </p:spTree>
    <p:extLst>
      <p:ext uri="{BB962C8B-B14F-4D97-AF65-F5344CB8AC3E}">
        <p14:creationId xmlns:p14="http://schemas.microsoft.com/office/powerpoint/2010/main" val="19381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Work Groups and Their Importance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 </a:t>
            </a:r>
            <a:r>
              <a:rPr lang="en-US" sz="2200" u="sng" dirty="0" smtClean="0"/>
              <a:t>the job, an EE’s </a:t>
            </a:r>
            <a:r>
              <a:rPr lang="en-US" sz="2200" u="sng" dirty="0" smtClean="0"/>
              <a:t>attitude </a:t>
            </a:r>
            <a:r>
              <a:rPr lang="en-US" sz="2200" u="sng" dirty="0" smtClean="0"/>
              <a:t>and morale can be shaped to a large degree by co-workers, at times even more than by the supervisor or other factors in the work environment</a:t>
            </a:r>
            <a:r>
              <a:rPr lang="en-US" sz="2000" dirty="0" smtClean="0"/>
              <a:t>.  </a:t>
            </a:r>
            <a:endParaRPr lang="en-US" sz="2000" dirty="0" smtClean="0"/>
          </a:p>
          <a:p>
            <a:pPr lvl="1"/>
            <a:endParaRPr lang="en-US" sz="800" dirty="0"/>
          </a:p>
          <a:p>
            <a:pPr lvl="1"/>
            <a:r>
              <a:rPr lang="en-US" sz="2000" dirty="0" smtClean="0"/>
              <a:t>Therefore</a:t>
            </a:r>
            <a:r>
              <a:rPr lang="en-US" sz="2000" dirty="0" smtClean="0"/>
              <a:t>, a supervisor should be aware of work groups and how those groups function.  </a:t>
            </a:r>
          </a:p>
          <a:p>
            <a:pPr lvl="1"/>
            <a:endParaRPr lang="en-US" sz="800" dirty="0"/>
          </a:p>
          <a:p>
            <a:pPr lvl="2"/>
            <a:r>
              <a:rPr lang="en-US" sz="1800" dirty="0" smtClean="0">
                <a:solidFill>
                  <a:srgbClr val="FF0000"/>
                </a:solidFill>
              </a:rPr>
              <a:t>Moreover, a supervisor must understand how morale influences EE performance and what can be done to maintain a high level of morale at the departmental level.</a:t>
            </a:r>
            <a:endParaRPr lang="en-US" sz="1800" dirty="0">
              <a:solidFill>
                <a:srgbClr val="FF0000"/>
              </a:solidFill>
            </a:endParaRPr>
          </a:p>
        </p:txBody>
      </p:sp>
      <p:pic>
        <p:nvPicPr>
          <p:cNvPr id="5" name="Picture 4" descr="GO. vergaderen - Microsoftpp-apps"/>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7201"/>
            <a:ext cx="2438400" cy="2627810"/>
          </a:xfrm>
          <a:prstGeom prst="rect">
            <a:avLst/>
          </a:prstGeom>
          <a:noFill/>
          <a:ln>
            <a:noFill/>
          </a:ln>
        </p:spPr>
      </p:pic>
    </p:spTree>
    <p:extLst>
      <p:ext uri="{BB962C8B-B14F-4D97-AF65-F5344CB8AC3E}">
        <p14:creationId xmlns:p14="http://schemas.microsoft.com/office/powerpoint/2010/main" val="357489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focus must be on overall results rather than on the specific activities of team members</a:t>
            </a:r>
            <a:r>
              <a:rPr lang="en-US" dirty="0" smtClean="0"/>
              <a:t>.  </a:t>
            </a:r>
          </a:p>
          <a:p>
            <a:endParaRPr lang="en-US" sz="800" dirty="0"/>
          </a:p>
          <a:p>
            <a:pPr lvl="1"/>
            <a:r>
              <a:rPr lang="en-US" sz="2000" dirty="0" smtClean="0"/>
              <a:t>Managers of virtual teams have tried various techniques to help team members stay focused on their projects and to strengthen their functioning and team spirit.  </a:t>
            </a:r>
          </a:p>
          <a:p>
            <a:pPr lvl="1"/>
            <a:endParaRPr lang="en-US" sz="800" dirty="0"/>
          </a:p>
          <a:p>
            <a:pPr lvl="2"/>
            <a:r>
              <a:rPr lang="en-US" sz="1800" dirty="0" smtClean="0">
                <a:solidFill>
                  <a:srgbClr val="FF0000"/>
                </a:solidFill>
              </a:rPr>
              <a:t>Among these techniques are giving the project team a name or logo, rotating the hosting conference calls, and recognizing accomplishments.</a:t>
            </a:r>
            <a:endParaRPr lang="en-US" sz="1800" dirty="0">
              <a:solidFill>
                <a:srgbClr val="FF0000"/>
              </a:solidFill>
            </a:endParaRPr>
          </a:p>
        </p:txBody>
      </p:sp>
      <p:pic>
        <p:nvPicPr>
          <p:cNvPr id="6" name="Picture 5" descr="Virtual Team Trends: The Rise of Virtual Mobility | Teamrader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4343400"/>
            <a:ext cx="3153809" cy="1905000"/>
          </a:xfrm>
          <a:prstGeom prst="rect">
            <a:avLst/>
          </a:prstGeom>
          <a:noFill/>
          <a:ln>
            <a:noFill/>
          </a:ln>
        </p:spPr>
      </p:pic>
    </p:spTree>
    <p:extLst>
      <p:ext uri="{BB962C8B-B14F-4D97-AF65-F5344CB8AC3E}">
        <p14:creationId xmlns:p14="http://schemas.microsoft.com/office/powerpoint/2010/main" val="3363561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Twelve Principles for Making Virtual Teams Work</a:t>
            </a:r>
          </a:p>
          <a:p>
            <a:endParaRPr lang="en-US" sz="900" dirty="0" smtClean="0"/>
          </a:p>
          <a:p>
            <a:pPr marL="731520" lvl="1" indent="-457200">
              <a:buFont typeface="+mj-lt"/>
              <a:buAutoNum type="arabicPeriod"/>
            </a:pPr>
            <a:r>
              <a:rPr lang="en-US" dirty="0" smtClean="0">
                <a:solidFill>
                  <a:srgbClr val="FF0000"/>
                </a:solidFill>
              </a:rPr>
              <a:t>Get the team together physically, or in a videoconference, early on.</a:t>
            </a:r>
          </a:p>
          <a:p>
            <a:pPr marL="731520" lvl="1" indent="-457200">
              <a:buFont typeface="+mj-lt"/>
              <a:buAutoNum type="arabicPeriod"/>
            </a:pPr>
            <a:r>
              <a:rPr lang="en-US" dirty="0" smtClean="0">
                <a:solidFill>
                  <a:srgbClr val="FF0000"/>
                </a:solidFill>
              </a:rPr>
              <a:t>Clarify processes and tasks, not just roles and goals.</a:t>
            </a:r>
          </a:p>
          <a:p>
            <a:pPr marL="731520" lvl="1" indent="-457200">
              <a:buFont typeface="+mj-lt"/>
              <a:buAutoNum type="arabicPeriod"/>
            </a:pPr>
            <a:r>
              <a:rPr lang="en-US" dirty="0" smtClean="0">
                <a:solidFill>
                  <a:srgbClr val="FF0000"/>
                </a:solidFill>
              </a:rPr>
              <a:t>Commit to a communication charter (expectations and norms).</a:t>
            </a:r>
          </a:p>
          <a:p>
            <a:pPr marL="731520" lvl="1" indent="-457200">
              <a:buFont typeface="+mj-lt"/>
              <a:buAutoNum type="arabicPeriod"/>
            </a:pPr>
            <a:r>
              <a:rPr lang="en-US" dirty="0" smtClean="0">
                <a:solidFill>
                  <a:srgbClr val="FF0000"/>
                </a:solidFill>
              </a:rPr>
              <a:t>Leverage the best communication technologies.</a:t>
            </a:r>
          </a:p>
          <a:p>
            <a:pPr marL="731520" lvl="1" indent="-457200">
              <a:buFont typeface="+mj-lt"/>
              <a:buAutoNum type="arabicPeriod"/>
            </a:pPr>
            <a:r>
              <a:rPr lang="en-US" dirty="0" smtClean="0">
                <a:solidFill>
                  <a:srgbClr val="FF0000"/>
                </a:solidFill>
              </a:rPr>
              <a:t>Build a team with rhythm (systems and schedules).</a:t>
            </a:r>
          </a:p>
          <a:p>
            <a:pPr marL="731520" lvl="1" indent="-457200">
              <a:buFont typeface="+mj-lt"/>
              <a:buAutoNum type="arabicPeriod"/>
            </a:pPr>
            <a:r>
              <a:rPr lang="en-US" dirty="0" smtClean="0">
                <a:solidFill>
                  <a:srgbClr val="FF0000"/>
                </a:solidFill>
              </a:rPr>
              <a:t>Agree on a shared language.</a:t>
            </a:r>
          </a:p>
          <a:p>
            <a:pPr marL="731520" lvl="1" indent="-457200">
              <a:buFont typeface="+mj-lt"/>
              <a:buAutoNum type="arabicPeriod"/>
            </a:pPr>
            <a:r>
              <a:rPr lang="en-US" dirty="0" smtClean="0">
                <a:solidFill>
                  <a:srgbClr val="FF0000"/>
                </a:solidFill>
              </a:rPr>
              <a:t>Create a virtual staff lounge or water cooler.</a:t>
            </a:r>
          </a:p>
          <a:p>
            <a:pPr marL="731520" lvl="1" indent="-457200">
              <a:buFont typeface="+mj-lt"/>
              <a:buAutoNum type="arabicPeriod"/>
            </a:pPr>
            <a:r>
              <a:rPr lang="en-US" dirty="0" smtClean="0">
                <a:solidFill>
                  <a:srgbClr val="FF0000"/>
                </a:solidFill>
              </a:rPr>
              <a:t>Clarify and track commitments.</a:t>
            </a:r>
          </a:p>
          <a:p>
            <a:pPr marL="731520" lvl="1" indent="-457200">
              <a:buFont typeface="+mj-lt"/>
              <a:buAutoNum type="arabicPeriod"/>
            </a:pPr>
            <a:r>
              <a:rPr lang="en-US" dirty="0" smtClean="0">
                <a:solidFill>
                  <a:srgbClr val="FF0000"/>
                </a:solidFill>
              </a:rPr>
              <a:t>Foster shared leadership.</a:t>
            </a:r>
          </a:p>
          <a:p>
            <a:pPr marL="731520" lvl="1" indent="-457200">
              <a:buFont typeface="+mj-lt"/>
              <a:buAutoNum type="arabicPeriod"/>
            </a:pPr>
            <a:r>
              <a:rPr lang="en-US" dirty="0" smtClean="0">
                <a:solidFill>
                  <a:srgbClr val="FF0000"/>
                </a:solidFill>
              </a:rPr>
              <a:t>Don’t forget one-on-one meetings </a:t>
            </a:r>
            <a:r>
              <a:rPr lang="en-US" dirty="0">
                <a:solidFill>
                  <a:srgbClr val="FF0000"/>
                </a:solidFill>
              </a:rPr>
              <a:t>(</a:t>
            </a:r>
            <a:r>
              <a:rPr lang="en-US" dirty="0" smtClean="0">
                <a:solidFill>
                  <a:srgbClr val="FF0000"/>
                </a:solidFill>
              </a:rPr>
              <a:t>coaching and mentoring).</a:t>
            </a:r>
          </a:p>
          <a:p>
            <a:pPr marL="731520" lvl="1" indent="-457200">
              <a:buFont typeface="+mj-lt"/>
              <a:buAutoNum type="arabicPeriod"/>
            </a:pPr>
            <a:r>
              <a:rPr lang="en-US" dirty="0" smtClean="0">
                <a:solidFill>
                  <a:srgbClr val="FF0000"/>
                </a:solidFill>
              </a:rPr>
              <a:t>Visit the past to define the future (learn culture </a:t>
            </a:r>
            <a:r>
              <a:rPr lang="en-US" sz="1500" dirty="0" smtClean="0">
                <a:solidFill>
                  <a:srgbClr val="FF0000"/>
                </a:solidFill>
              </a:rPr>
              <a:t>&amp;</a:t>
            </a:r>
            <a:r>
              <a:rPr lang="en-US" dirty="0" smtClean="0">
                <a:solidFill>
                  <a:srgbClr val="FF0000"/>
                </a:solidFill>
              </a:rPr>
              <a:t> accomplishment).</a:t>
            </a:r>
          </a:p>
          <a:p>
            <a:pPr marL="731520" lvl="1" indent="-457200">
              <a:buFont typeface="+mj-lt"/>
              <a:buAutoNum type="arabicPeriod"/>
            </a:pPr>
            <a:r>
              <a:rPr lang="en-US" dirty="0" smtClean="0">
                <a:solidFill>
                  <a:srgbClr val="FF0000"/>
                </a:solidFill>
              </a:rPr>
              <a:t>Realign reward structures for virtual teams.</a:t>
            </a:r>
          </a:p>
          <a:p>
            <a:pPr marL="731520" lvl="1" indent="-457200">
              <a:buFont typeface="+mj-lt"/>
              <a:buAutoNum type="arabicPeriod"/>
            </a:pPr>
            <a:endParaRPr lang="en-US" dirty="0" smtClean="0"/>
          </a:p>
        </p:txBody>
      </p:sp>
      <p:pic>
        <p:nvPicPr>
          <p:cNvPr id="5" name="Picture 4" descr="helpful tips - Deck The Wa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152" y="180234"/>
            <a:ext cx="1143000" cy="1066800"/>
          </a:xfrm>
          <a:prstGeom prst="rect">
            <a:avLst/>
          </a:prstGeom>
          <a:noFill/>
          <a:ln>
            <a:noFill/>
          </a:ln>
        </p:spPr>
      </p:pic>
    </p:spTree>
    <p:extLst>
      <p:ext uri="{BB962C8B-B14F-4D97-AF65-F5344CB8AC3E}">
        <p14:creationId xmlns:p14="http://schemas.microsoft.com/office/powerpoint/2010/main" val="2576514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definitions of morale recognize that it is essentially a     state of mind</a:t>
            </a:r>
            <a:r>
              <a:rPr lang="en-US" dirty="0" smtClean="0"/>
              <a:t>.  </a:t>
            </a:r>
          </a:p>
          <a:p>
            <a:endParaRPr lang="en-US" sz="800" dirty="0"/>
          </a:p>
          <a:p>
            <a:pPr lvl="1"/>
            <a:r>
              <a:rPr lang="en-US" sz="2000" dirty="0" smtClean="0"/>
              <a:t>For example, Merriam-Webster’s online dictionary defines morale as “the mental and emotional condition of an individual or group with regard to the function or tasks at hand.”  </a:t>
            </a:r>
          </a:p>
          <a:p>
            <a:pPr lvl="1"/>
            <a:endParaRPr lang="en-US" sz="800" dirty="0"/>
          </a:p>
          <a:p>
            <a:pPr lvl="2"/>
            <a:r>
              <a:rPr lang="en-US" sz="1800" dirty="0" smtClean="0">
                <a:solidFill>
                  <a:srgbClr val="FF0000"/>
                </a:solidFill>
              </a:rPr>
              <a:t>We consider morale to be the attitudes and feelings of individuals and groups toward their work, their environment, their supervisors, their   top-level management, and the organization.  </a:t>
            </a:r>
            <a:endParaRPr lang="en-US" sz="1800" dirty="0">
              <a:solidFill>
                <a:srgbClr val="FF0000"/>
              </a:solidFill>
            </a:endParaRPr>
          </a:p>
        </p:txBody>
      </p:sp>
      <p:pic>
        <p:nvPicPr>
          <p:cNvPr id="6" name="Picture 5" descr="Effective Methods of Boosting Staff Morale - Indepth Research Institut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724400"/>
            <a:ext cx="4325112" cy="2133600"/>
          </a:xfrm>
          <a:prstGeom prst="rect">
            <a:avLst/>
          </a:prstGeom>
          <a:noFill/>
          <a:ln>
            <a:noFill/>
          </a:ln>
        </p:spPr>
      </p:pic>
    </p:spTree>
    <p:extLst>
      <p:ext uri="{BB962C8B-B14F-4D97-AF65-F5344CB8AC3E}">
        <p14:creationId xmlns:p14="http://schemas.microsoft.com/office/powerpoint/2010/main" val="136419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Morale is not one single feeling or attitude but a composite</a:t>
            </a:r>
            <a:r>
              <a:rPr lang="en-US" dirty="0" smtClean="0"/>
              <a:t>.  </a:t>
            </a:r>
          </a:p>
          <a:p>
            <a:endParaRPr lang="en-US" sz="800" dirty="0"/>
          </a:p>
          <a:p>
            <a:pPr lvl="1"/>
            <a:r>
              <a:rPr lang="en-US" sz="2000" dirty="0" smtClean="0"/>
              <a:t>It can affect EE performance and willingness to work, which in turn can affect individual and organizational objectives.  </a:t>
            </a:r>
          </a:p>
          <a:p>
            <a:pPr lvl="1"/>
            <a:endParaRPr lang="en-US" sz="800" dirty="0"/>
          </a:p>
          <a:p>
            <a:pPr lvl="2"/>
            <a:r>
              <a:rPr lang="en-US" dirty="0" smtClean="0">
                <a:solidFill>
                  <a:srgbClr val="FF0000"/>
                </a:solidFill>
              </a:rPr>
              <a:t>When EE morale is high, EEs usually do what the company wants them to do; when it is low, the opposite tends to occur.</a:t>
            </a:r>
            <a:endParaRPr lang="en-US" dirty="0">
              <a:solidFill>
                <a:srgbClr val="FF0000"/>
              </a:solidFill>
            </a:endParaRPr>
          </a:p>
        </p:txBody>
      </p:sp>
      <p:pic>
        <p:nvPicPr>
          <p:cNvPr id="5" name="Picture 4" descr="Employee Morale: Definition, Affecting Factors, and How to Boost Morale |  QuestionP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038601"/>
            <a:ext cx="4934277" cy="2819400"/>
          </a:xfrm>
          <a:prstGeom prst="rect">
            <a:avLst/>
          </a:prstGeom>
          <a:noFill/>
          <a:ln>
            <a:noFill/>
          </a:ln>
        </p:spPr>
      </p:pic>
    </p:spTree>
    <p:extLst>
      <p:ext uri="{BB962C8B-B14F-4D97-AF65-F5344CB8AC3E}">
        <p14:creationId xmlns:p14="http://schemas.microsoft.com/office/powerpoint/2010/main" val="3954630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Engagement is the level of emotional commitment the EE has to the organization and its goals</a:t>
            </a:r>
            <a:r>
              <a:rPr lang="en-US" dirty="0" smtClean="0"/>
              <a:t>.  </a:t>
            </a:r>
          </a:p>
          <a:p>
            <a:endParaRPr lang="en-US" sz="800" dirty="0"/>
          </a:p>
          <a:p>
            <a:pPr lvl="1"/>
            <a:r>
              <a:rPr lang="en-US" sz="2000" dirty="0" smtClean="0"/>
              <a:t>If we consider the two terms side by side, we might conjecture that the two mean essentially the same thing, but they do not.  </a:t>
            </a:r>
          </a:p>
          <a:p>
            <a:pPr lvl="1"/>
            <a:endParaRPr lang="en-US" sz="800" dirty="0"/>
          </a:p>
          <a:p>
            <a:pPr lvl="2"/>
            <a:r>
              <a:rPr lang="en-US" dirty="0" smtClean="0">
                <a:solidFill>
                  <a:srgbClr val="FF0000"/>
                </a:solidFill>
              </a:rPr>
              <a:t>Morale is the general feeling toward the workplace, and engagement focuses on its goals.  </a:t>
            </a:r>
            <a:endParaRPr lang="en-US" dirty="0">
              <a:solidFill>
                <a:srgbClr val="FF0000"/>
              </a:solidFill>
            </a:endParaRPr>
          </a:p>
        </p:txBody>
      </p:sp>
      <p:pic>
        <p:nvPicPr>
          <p:cNvPr id="5" name="Picture 4" descr="What Is Employee Engagement? Definition, Strategies, and Exam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91000"/>
            <a:ext cx="4648200" cy="2699657"/>
          </a:xfrm>
          <a:prstGeom prst="rect">
            <a:avLst/>
          </a:prstGeom>
          <a:noFill/>
          <a:ln>
            <a:noFill/>
          </a:ln>
        </p:spPr>
      </p:pic>
    </p:spTree>
    <p:extLst>
      <p:ext uri="{BB962C8B-B14F-4D97-AF65-F5344CB8AC3E}">
        <p14:creationId xmlns:p14="http://schemas.microsoft.com/office/powerpoint/2010/main" val="1496013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err="1" smtClean="0"/>
              <a:t>Cari</a:t>
            </a:r>
            <a:r>
              <a:rPr lang="en-US" sz="2200" u="sng" dirty="0" smtClean="0"/>
              <a:t> Turley provides an illustration that shows the difference</a:t>
            </a:r>
            <a:r>
              <a:rPr lang="en-US" dirty="0" smtClean="0"/>
              <a:t>:</a:t>
            </a:r>
          </a:p>
          <a:p>
            <a:endParaRPr lang="en-US" sz="800" dirty="0" smtClean="0"/>
          </a:p>
          <a:p>
            <a:pPr lvl="1"/>
            <a:r>
              <a:rPr lang="en-US" sz="2000" dirty="0" smtClean="0">
                <a:solidFill>
                  <a:srgbClr val="FF0000"/>
                </a:solidFill>
              </a:rPr>
              <a:t>Treating everyone on your staff to ice cream would improve morale for the afternoon.  But that’s about it.   Consider, however, promising an ice cream social for the afternoon to your sales team as a reward for closing the big account they’ve been after.  You get the same morale boost on ice cream day, but you also get the incentive to close the deal, the anticipation of the event, and the message that good work is noticed and rewarded.  That’s much likelier to translate to business results than impromptu dessert, and for no additional cost.</a:t>
            </a:r>
            <a:endParaRPr lang="en-US" sz="2000" dirty="0">
              <a:solidFill>
                <a:srgbClr val="FF0000"/>
              </a:solidFill>
            </a:endParaRPr>
          </a:p>
        </p:txBody>
      </p:sp>
      <p:pic>
        <p:nvPicPr>
          <p:cNvPr id="7" name="Picture 6" descr="Employee Morale: Play significant role in Busin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3733800" cy="1905000"/>
          </a:xfrm>
          <a:prstGeom prst="rect">
            <a:avLst/>
          </a:prstGeom>
          <a:noFill/>
          <a:ln>
            <a:noFill/>
          </a:ln>
        </p:spPr>
      </p:pic>
    </p:spTree>
    <p:extLst>
      <p:ext uri="{BB962C8B-B14F-4D97-AF65-F5344CB8AC3E}">
        <p14:creationId xmlns:p14="http://schemas.microsoft.com/office/powerpoint/2010/main" val="314178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Today’s EEs are less happy with many aspects of their jobs, which is a significant problem because it has been recognized and documented that reasons EEs stay with or leave employers are more frequently attributed to factors other than pay</a:t>
            </a:r>
            <a:r>
              <a:rPr lang="en-US" dirty="0" smtClean="0"/>
              <a:t>.  </a:t>
            </a:r>
          </a:p>
          <a:p>
            <a:endParaRPr lang="en-US" sz="900" dirty="0"/>
          </a:p>
          <a:p>
            <a:pPr lvl="1"/>
            <a:r>
              <a:rPr lang="en-US" sz="2000" dirty="0" smtClean="0"/>
              <a:t>However, an organization’s EEs can have high morale, love their boss and their job, but never get anything done, which can put them at risk of being let go or becoming “dead wood.”  </a:t>
            </a:r>
          </a:p>
          <a:p>
            <a:pPr lvl="1"/>
            <a:endParaRPr lang="en-US" sz="900" dirty="0"/>
          </a:p>
          <a:p>
            <a:pPr lvl="2"/>
            <a:r>
              <a:rPr lang="en-US" sz="1800" dirty="0" smtClean="0">
                <a:solidFill>
                  <a:srgbClr val="FF0000"/>
                </a:solidFill>
              </a:rPr>
              <a:t>When EEs are highly engaged, by contrast, they invest more time, effort, and sometimes creativity and passion into the work they do in order to do their best and help the company achieve its objectives.</a:t>
            </a:r>
            <a:endParaRPr lang="en-US" sz="1800" dirty="0">
              <a:solidFill>
                <a:srgbClr val="FF0000"/>
              </a:solidFill>
            </a:endParaRPr>
          </a:p>
        </p:txBody>
      </p:sp>
      <p:pic>
        <p:nvPicPr>
          <p:cNvPr id="5" name="Picture 4" descr="Determinants of employee engagement and their impact on employee performance"/>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0"/>
            <a:ext cx="3048000" cy="1524000"/>
          </a:xfrm>
          <a:prstGeom prst="rect">
            <a:avLst/>
          </a:prstGeom>
          <a:noFill/>
          <a:ln>
            <a:noFill/>
          </a:ln>
        </p:spPr>
      </p:pic>
    </p:spTree>
    <p:extLst>
      <p:ext uri="{BB962C8B-B14F-4D97-AF65-F5344CB8AC3E}">
        <p14:creationId xmlns:p14="http://schemas.microsoft.com/office/powerpoint/2010/main" val="235606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Workplaces are finding that considering the roots of morale in engagement increases trust, loyalty</a:t>
            </a:r>
            <a:r>
              <a:rPr lang="en-US" sz="2400" u="sng" dirty="0" smtClean="0"/>
              <a:t>, and performance </a:t>
            </a:r>
            <a:r>
              <a:rPr lang="en-US" sz="2400" u="sng" dirty="0" smtClean="0"/>
              <a:t>more so than just creating a feel-good environment</a:t>
            </a:r>
            <a:r>
              <a:rPr lang="en-US" sz="2400" dirty="0" smtClean="0"/>
              <a:t>.  </a:t>
            </a:r>
          </a:p>
          <a:p>
            <a:endParaRPr lang="en-US" sz="800" dirty="0"/>
          </a:p>
          <a:p>
            <a:pPr lvl="1"/>
            <a:r>
              <a:rPr lang="en-US" dirty="0" smtClean="0">
                <a:solidFill>
                  <a:srgbClr val="FF0000"/>
                </a:solidFill>
              </a:rPr>
              <a:t>Highly engaged EEs have less absenteeism and are less likely to leave their jobs than those who are disengaged.  </a:t>
            </a:r>
            <a:endParaRPr lang="en-US" dirty="0">
              <a:solidFill>
                <a:srgbClr val="FF0000"/>
              </a:solidFill>
            </a:endParaRPr>
          </a:p>
        </p:txBody>
      </p:sp>
      <p:pic>
        <p:nvPicPr>
          <p:cNvPr id="6" name="Picture 5" descr="Employee Engagement Strategies for 2019 Advanced Learning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733800"/>
            <a:ext cx="2633472" cy="2435485"/>
          </a:xfrm>
          <a:prstGeom prst="rect">
            <a:avLst/>
          </a:prstGeom>
          <a:noFill/>
          <a:ln>
            <a:noFill/>
          </a:ln>
        </p:spPr>
      </p:pic>
    </p:spTree>
    <p:extLst>
      <p:ext uri="{BB962C8B-B14F-4D97-AF65-F5344CB8AC3E}">
        <p14:creationId xmlns:p14="http://schemas.microsoft.com/office/powerpoint/2010/main" val="3019299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Gallup’s </a:t>
            </a:r>
            <a:r>
              <a:rPr lang="en-US" sz="2400" u="sng" dirty="0" smtClean="0"/>
              <a:t>research </a:t>
            </a:r>
            <a:r>
              <a:rPr lang="en-US" sz="2400" u="sng" dirty="0" smtClean="0"/>
              <a:t>on EE engagement has linked its levels to </a:t>
            </a:r>
            <a:r>
              <a:rPr lang="en-US" sz="2400" u="sng" dirty="0" smtClean="0"/>
              <a:t>several</a:t>
            </a:r>
            <a:r>
              <a:rPr lang="en-US" sz="2400" u="sng" dirty="0" smtClean="0"/>
              <a:t> </a:t>
            </a:r>
            <a:r>
              <a:rPr lang="en-US" sz="2400" u="sng" dirty="0" smtClean="0"/>
              <a:t>performance outcomes</a:t>
            </a:r>
            <a:r>
              <a:rPr lang="en-US" sz="2400" dirty="0" smtClean="0"/>
              <a:t>:  </a:t>
            </a:r>
          </a:p>
          <a:p>
            <a:endParaRPr lang="en-US" sz="800" dirty="0"/>
          </a:p>
          <a:p>
            <a:pPr lvl="1"/>
            <a:r>
              <a:rPr lang="en-US" sz="2100" dirty="0"/>
              <a:t>C</a:t>
            </a:r>
            <a:r>
              <a:rPr lang="en-US" sz="2100" dirty="0" smtClean="0"/>
              <a:t>ustomer ratings, profitability, productivity, turnover, </a:t>
            </a:r>
            <a:r>
              <a:rPr lang="en-US" sz="2100" dirty="0" smtClean="0"/>
              <a:t>theft, safety incidents, absenteeism</a:t>
            </a:r>
            <a:r>
              <a:rPr lang="en-US" sz="2100" dirty="0" smtClean="0"/>
              <a:t>, </a:t>
            </a:r>
            <a:r>
              <a:rPr lang="en-US" sz="2100" dirty="0" smtClean="0"/>
              <a:t>and </a:t>
            </a:r>
            <a:r>
              <a:rPr lang="en-US" sz="2100" dirty="0" smtClean="0"/>
              <a:t>product quality</a:t>
            </a:r>
            <a:r>
              <a:rPr lang="en-US" dirty="0" smtClean="0"/>
              <a:t>.  </a:t>
            </a:r>
          </a:p>
          <a:p>
            <a:pPr lvl="1"/>
            <a:endParaRPr lang="en-US" sz="800" dirty="0"/>
          </a:p>
          <a:p>
            <a:pPr lvl="2"/>
            <a:r>
              <a:rPr lang="en-US" sz="1800" dirty="0" smtClean="0">
                <a:solidFill>
                  <a:srgbClr val="FF0000"/>
                </a:solidFill>
              </a:rPr>
              <a:t>Additionally, they found that workers who rate themselves as highly engaged at work view their lives as better, report having better moods </a:t>
            </a:r>
            <a:r>
              <a:rPr lang="en-US" sz="1800" dirty="0" smtClean="0">
                <a:solidFill>
                  <a:srgbClr val="FF0000"/>
                </a:solidFill>
              </a:rPr>
              <a:t> </a:t>
            </a:r>
            <a:r>
              <a:rPr lang="en-US" sz="1800" dirty="0" smtClean="0">
                <a:solidFill>
                  <a:srgbClr val="FF0000"/>
                </a:solidFill>
              </a:rPr>
              <a:t>and</a:t>
            </a:r>
            <a:r>
              <a:rPr lang="en-US" sz="1800" dirty="0" smtClean="0">
                <a:solidFill>
                  <a:srgbClr val="FF0000"/>
                </a:solidFill>
              </a:rPr>
              <a:t> </a:t>
            </a:r>
            <a:r>
              <a:rPr lang="en-US" sz="1800" dirty="0" smtClean="0">
                <a:solidFill>
                  <a:srgbClr val="FF0000"/>
                </a:solidFill>
              </a:rPr>
              <a:t>better relationships with colleagues, and are more likely to say </a:t>
            </a:r>
            <a:r>
              <a:rPr lang="en-US" sz="1800" dirty="0" smtClean="0">
                <a:solidFill>
                  <a:srgbClr val="FF0000"/>
                </a:solidFill>
              </a:rPr>
              <a:t>      they </a:t>
            </a:r>
            <a:r>
              <a:rPr lang="en-US" sz="1800" dirty="0" smtClean="0">
                <a:solidFill>
                  <a:srgbClr val="FF0000"/>
                </a:solidFill>
              </a:rPr>
              <a:t>like what they do at work every day.</a:t>
            </a:r>
            <a:endParaRPr lang="en-US" sz="1800" dirty="0">
              <a:solidFill>
                <a:srgbClr val="FF0000"/>
              </a:solidFill>
            </a:endParaRPr>
          </a:p>
        </p:txBody>
      </p:sp>
      <p:pic>
        <p:nvPicPr>
          <p:cNvPr id="6" name="Picture 5" descr="57,900+ Performance Improvement Stock Photos, Pictures &amp; Royalty-Free  Images - iStock | Performance improvement plan, Human performance  improvement, Performance improvement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419600"/>
            <a:ext cx="2978331" cy="2438400"/>
          </a:xfrm>
          <a:prstGeom prst="rect">
            <a:avLst/>
          </a:prstGeom>
          <a:noFill/>
          <a:ln>
            <a:noFill/>
          </a:ln>
        </p:spPr>
      </p:pic>
    </p:spTree>
    <p:extLst>
      <p:ext uri="{BB962C8B-B14F-4D97-AF65-F5344CB8AC3E}">
        <p14:creationId xmlns:p14="http://schemas.microsoft.com/office/powerpoint/2010/main" val="1592451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and Maintaining EE Morale and Engagement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Highly </a:t>
            </a:r>
            <a:r>
              <a:rPr lang="en-US" sz="2400" u="sng" dirty="0" smtClean="0"/>
              <a:t>engaged workers, cooperate, are enthusiastic about work, understand their jobs, and look for ways to improve</a:t>
            </a:r>
            <a:r>
              <a:rPr lang="en-US" sz="2000" dirty="0" smtClean="0"/>
              <a:t>.  </a:t>
            </a:r>
            <a:endParaRPr lang="en-US" sz="2000" dirty="0" smtClean="0"/>
          </a:p>
          <a:p>
            <a:endParaRPr lang="en-US" sz="800" dirty="0">
              <a:solidFill>
                <a:srgbClr val="FF0000"/>
              </a:solidFill>
            </a:endParaRPr>
          </a:p>
          <a:p>
            <a:pPr lvl="1"/>
            <a:r>
              <a:rPr lang="en-US" dirty="0" smtClean="0">
                <a:solidFill>
                  <a:srgbClr val="FF0000"/>
                </a:solidFill>
              </a:rPr>
              <a:t>Workers </a:t>
            </a:r>
            <a:r>
              <a:rPr lang="en-US" dirty="0" smtClean="0">
                <a:solidFill>
                  <a:srgbClr val="FF0000"/>
                </a:solidFill>
              </a:rPr>
              <a:t>who are not engaged and aren’t concerned about customers, productivity, safety, or the organizations’ purpose, waste managers’ time, are often absent, have more accidents, and quit more often than engaged workers. </a:t>
            </a:r>
            <a:endParaRPr lang="en-US" dirty="0">
              <a:solidFill>
                <a:srgbClr val="FF0000"/>
              </a:solidFill>
            </a:endParaRPr>
          </a:p>
        </p:txBody>
      </p:sp>
      <p:pic>
        <p:nvPicPr>
          <p:cNvPr id="5" name="Picture 4" descr="What is Employee Engagement? What, Why, and How to Improve It"/>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91000"/>
            <a:ext cx="5257800" cy="2667000"/>
          </a:xfrm>
          <a:prstGeom prst="rect">
            <a:avLst/>
          </a:prstGeom>
          <a:noFill/>
          <a:ln>
            <a:noFill/>
          </a:ln>
        </p:spPr>
      </p:pic>
    </p:spTree>
    <p:extLst>
      <p:ext uri="{BB962C8B-B14F-4D97-AF65-F5344CB8AC3E}">
        <p14:creationId xmlns:p14="http://schemas.microsoft.com/office/powerpoint/2010/main" val="128760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Work groups form </a:t>
            </a:r>
            <a:r>
              <a:rPr lang="en-US" sz="1700" u="sng" dirty="0" smtClean="0"/>
              <a:t>&amp;</a:t>
            </a:r>
            <a:r>
              <a:rPr lang="en-US" sz="2400" u="sng" dirty="0" smtClean="0"/>
              <a:t> function in work settings for many reasons.  Among the most common are the following</a:t>
            </a:r>
            <a:r>
              <a:rPr lang="en-US" sz="2400" dirty="0" smtClean="0"/>
              <a:t>:</a:t>
            </a:r>
          </a:p>
          <a:p>
            <a:endParaRPr lang="en-US" sz="800" dirty="0" smtClean="0"/>
          </a:p>
          <a:p>
            <a:pPr marL="731520" lvl="1" indent="-457200">
              <a:buFont typeface="+mj-lt"/>
              <a:buAutoNum type="arabicPeriod"/>
            </a:pPr>
            <a:r>
              <a:rPr lang="en-US" u="sng" dirty="0" smtClean="0"/>
              <a:t>Companionship and Identification</a:t>
            </a:r>
          </a:p>
          <a:p>
            <a:pPr lvl="2"/>
            <a:r>
              <a:rPr lang="en-US" sz="1900" dirty="0" smtClean="0">
                <a:solidFill>
                  <a:srgbClr val="FF0000"/>
                </a:solidFill>
              </a:rPr>
              <a:t>The work group provides a peer relationship and a sense of belonging, which can help satisfy the EE’s social needs.</a:t>
            </a:r>
          </a:p>
          <a:p>
            <a:pPr marL="731520" lvl="1" indent="-457200">
              <a:buFont typeface="+mj-lt"/>
              <a:buAutoNum type="arabicPeriod"/>
            </a:pPr>
            <a:r>
              <a:rPr lang="en-US" u="sng" dirty="0" smtClean="0"/>
              <a:t>Behavior Guidelines</a:t>
            </a:r>
          </a:p>
          <a:p>
            <a:pPr lvl="2"/>
            <a:r>
              <a:rPr lang="en-US" sz="1900" dirty="0" smtClean="0">
                <a:solidFill>
                  <a:srgbClr val="FF0000"/>
                </a:solidFill>
              </a:rPr>
              <a:t>People tend to look to others, especially their peers, for guides to acceptable workplace behavior.</a:t>
            </a:r>
          </a:p>
          <a:p>
            <a:pPr marL="731520" lvl="1" indent="-457200">
              <a:buFont typeface="+mj-lt"/>
              <a:buAutoNum type="arabicPeriod"/>
            </a:pPr>
            <a:r>
              <a:rPr lang="en-US" u="sng" dirty="0" smtClean="0"/>
              <a:t>Problem Solving</a:t>
            </a:r>
          </a:p>
          <a:p>
            <a:pPr lvl="2"/>
            <a:r>
              <a:rPr lang="en-US" sz="1900" dirty="0" smtClean="0">
                <a:solidFill>
                  <a:srgbClr val="FF0000"/>
                </a:solidFill>
              </a:rPr>
              <a:t>The work group may be instrumental in providing a means by which an EE may solve a personal or minor work-related problem.</a:t>
            </a:r>
          </a:p>
          <a:p>
            <a:pPr marL="731520" lvl="1" indent="-457200">
              <a:buFont typeface="+mj-lt"/>
              <a:buAutoNum type="arabicPeriod"/>
            </a:pPr>
            <a:r>
              <a:rPr lang="en-US" u="sng" dirty="0" smtClean="0"/>
              <a:t>Protection</a:t>
            </a:r>
          </a:p>
          <a:p>
            <a:pPr lvl="2"/>
            <a:r>
              <a:rPr lang="en-US" sz="1900" dirty="0" smtClean="0">
                <a:solidFill>
                  <a:srgbClr val="FF0000"/>
                </a:solidFill>
              </a:rPr>
              <a:t>EEs often look to the work group for protection from outside pressures, such as those pressures placed on supervisors and higher-level managers.</a:t>
            </a:r>
          </a:p>
          <a:p>
            <a:pPr lvl="2"/>
            <a:endParaRPr lang="en-US" dirty="0"/>
          </a:p>
        </p:txBody>
      </p:sp>
      <p:pic>
        <p:nvPicPr>
          <p:cNvPr id="5" name="Picture 4" descr="Group Icon&quot; Images – Browse 399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00" y="5890260"/>
            <a:ext cx="1028700" cy="952500"/>
          </a:xfrm>
          <a:prstGeom prst="rect">
            <a:avLst/>
          </a:prstGeom>
          <a:noFill/>
          <a:ln>
            <a:noFill/>
          </a:ln>
        </p:spPr>
      </p:pic>
    </p:spTree>
    <p:extLst>
      <p:ext uri="{BB962C8B-B14F-4D97-AF65-F5344CB8AC3E}">
        <p14:creationId xmlns:p14="http://schemas.microsoft.com/office/powerpoint/2010/main" val="1193853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The research on engagement has identified a number of things workers need in order to feel engaged with their work and committed to their </a:t>
            </a:r>
            <a:r>
              <a:rPr lang="en-US" sz="2200" u="sng" dirty="0" smtClean="0"/>
              <a:t>organization’s </a:t>
            </a:r>
            <a:r>
              <a:rPr lang="en-US" sz="2200" u="sng" dirty="0" smtClean="0"/>
              <a:t>mission</a:t>
            </a:r>
            <a:r>
              <a:rPr lang="en-US" dirty="0" smtClean="0"/>
              <a:t>.  </a:t>
            </a:r>
          </a:p>
          <a:p>
            <a:endParaRPr lang="en-US" sz="800" dirty="0"/>
          </a:p>
          <a:p>
            <a:pPr lvl="1"/>
            <a:r>
              <a:rPr lang="en-US" sz="2000" dirty="0" smtClean="0">
                <a:solidFill>
                  <a:srgbClr val="FF0000"/>
                </a:solidFill>
              </a:rPr>
              <a:t>They need to know what is expected of them; have the appropriate materials and equipment to do their jobs, opportunities to do things they are good at; and </a:t>
            </a:r>
            <a:r>
              <a:rPr lang="en-US" sz="2000" dirty="0" smtClean="0">
                <a:solidFill>
                  <a:srgbClr val="FF0000"/>
                </a:solidFill>
              </a:rPr>
              <a:t>be </a:t>
            </a:r>
            <a:r>
              <a:rPr lang="en-US" sz="2000" dirty="0" smtClean="0">
                <a:solidFill>
                  <a:srgbClr val="FF0000"/>
                </a:solidFill>
              </a:rPr>
              <a:t>recognized for their achievements.  </a:t>
            </a:r>
            <a:endParaRPr lang="en-US" sz="2000" dirty="0">
              <a:solidFill>
                <a:srgbClr val="FF0000"/>
              </a:solidFill>
            </a:endParaRPr>
          </a:p>
        </p:txBody>
      </p:sp>
      <p:pic>
        <p:nvPicPr>
          <p:cNvPr id="6" name="Picture 5" descr="The Pyramid of Needs Employee Experience Framework"/>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800"/>
            <a:ext cx="5562600" cy="2798953"/>
          </a:xfrm>
          <a:prstGeom prst="rect">
            <a:avLst/>
          </a:prstGeom>
          <a:noFill/>
          <a:ln>
            <a:noFill/>
          </a:ln>
        </p:spPr>
      </p:pic>
    </p:spTree>
    <p:extLst>
      <p:ext uri="{BB962C8B-B14F-4D97-AF65-F5344CB8AC3E}">
        <p14:creationId xmlns:p14="http://schemas.microsoft.com/office/powerpoint/2010/main" val="1255179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EEs engage and thrive when their supervisors show that they care about them, encourage them to develop their strengths, value their opinions, and promote an organizational mission  that makes workers feel important</a:t>
            </a:r>
            <a:r>
              <a:rPr lang="en-US" dirty="0" smtClean="0"/>
              <a:t>.  </a:t>
            </a:r>
          </a:p>
          <a:p>
            <a:endParaRPr lang="en-US" sz="900" dirty="0"/>
          </a:p>
          <a:p>
            <a:pPr lvl="1"/>
            <a:r>
              <a:rPr lang="en-US" sz="2000" dirty="0" smtClean="0"/>
              <a:t>Further, workers who have colleagues who are committed to doing good work and are genuinely </a:t>
            </a:r>
            <a:r>
              <a:rPr lang="en-US" sz="2000" dirty="0" smtClean="0"/>
              <a:t>friendly </a:t>
            </a:r>
            <a:r>
              <a:rPr lang="en-US" sz="2000" dirty="0" smtClean="0"/>
              <a:t>enjoy and invest in their work, and they are inspired to contribute new ideas when they are given feedback about their performance and provided with opportunities to grow in new ways.  </a:t>
            </a:r>
          </a:p>
          <a:p>
            <a:pPr lvl="1"/>
            <a:endParaRPr lang="en-US" sz="900" dirty="0"/>
          </a:p>
          <a:p>
            <a:pPr lvl="2"/>
            <a:r>
              <a:rPr lang="en-US" sz="1800" dirty="0" smtClean="0">
                <a:solidFill>
                  <a:srgbClr val="FF0000"/>
                </a:solidFill>
              </a:rPr>
              <a:t>When an organization provides this type of work environment, workers become more trusting of management, more willing to put in extra effort, and more likely to recommend their company to others.</a:t>
            </a:r>
            <a:endParaRPr lang="en-US" sz="1800" dirty="0">
              <a:solidFill>
                <a:srgbClr val="FF0000"/>
              </a:solidFill>
            </a:endParaRPr>
          </a:p>
        </p:txBody>
      </p:sp>
      <p:pic>
        <p:nvPicPr>
          <p:cNvPr id="5" name="Picture 4" descr="Show you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562600"/>
            <a:ext cx="957072" cy="762000"/>
          </a:xfrm>
          <a:prstGeom prst="rect">
            <a:avLst/>
          </a:prstGeom>
          <a:noFill/>
          <a:ln>
            <a:noFill/>
          </a:ln>
        </p:spPr>
      </p:pic>
    </p:spTree>
    <p:extLst>
      <p:ext uri="{BB962C8B-B14F-4D97-AF65-F5344CB8AC3E}">
        <p14:creationId xmlns:p14="http://schemas.microsoft.com/office/powerpoint/2010/main" val="1193392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developmental interactions focus on the positives or strengths, a person’s morale is much higher and engagement  and performance increase</a:t>
            </a:r>
            <a:r>
              <a:rPr lang="en-US" dirty="0" smtClean="0"/>
              <a:t>.  </a:t>
            </a:r>
          </a:p>
          <a:p>
            <a:endParaRPr lang="en-US" sz="900" dirty="0"/>
          </a:p>
          <a:p>
            <a:pPr lvl="1"/>
            <a:r>
              <a:rPr lang="en-US" sz="2000" dirty="0" smtClean="0"/>
              <a:t>When managers focus on EE’s strengths, give them opportunities to use their strengths, and help them build those strengths to an even greater extent, the EEs will feel good about their contribution to the organization and grow in their commitment to their work.  </a:t>
            </a:r>
          </a:p>
          <a:p>
            <a:pPr lvl="1"/>
            <a:r>
              <a:rPr lang="en-US" sz="2000" dirty="0" smtClean="0"/>
              <a:t>As workers become more engaged, they become more </a:t>
            </a:r>
            <a:r>
              <a:rPr lang="en-US" sz="2000" dirty="0" smtClean="0"/>
              <a:t>productive.  </a:t>
            </a:r>
            <a:endParaRPr lang="en-US" sz="2000" dirty="0" smtClean="0"/>
          </a:p>
          <a:p>
            <a:pPr lvl="1"/>
            <a:endParaRPr lang="en-US" sz="800" dirty="0"/>
          </a:p>
          <a:p>
            <a:pPr lvl="2"/>
            <a:r>
              <a:rPr lang="en-US" sz="1800" dirty="0" smtClean="0">
                <a:solidFill>
                  <a:srgbClr val="FF0000"/>
                </a:solidFill>
              </a:rPr>
              <a:t>If managers just focus on what EEs do wrong, they tend to get more of the same or even worse performance.</a:t>
            </a:r>
            <a:endParaRPr lang="en-US" sz="1800" dirty="0">
              <a:solidFill>
                <a:srgbClr val="FF0000"/>
              </a:solidFill>
            </a:endParaRPr>
          </a:p>
        </p:txBody>
      </p:sp>
      <p:pic>
        <p:nvPicPr>
          <p:cNvPr id="6" name="Picture 5" descr="Focus On The Positi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105400"/>
            <a:ext cx="2134906" cy="1731899"/>
          </a:xfrm>
          <a:prstGeom prst="rect">
            <a:avLst/>
          </a:prstGeom>
          <a:noFill/>
          <a:ln>
            <a:noFill/>
          </a:ln>
        </p:spPr>
      </p:pic>
    </p:spTree>
    <p:extLst>
      <p:ext uri="{BB962C8B-B14F-4D97-AF65-F5344CB8AC3E}">
        <p14:creationId xmlns:p14="http://schemas.microsoft.com/office/powerpoint/2010/main" val="890818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These findings encourage supervisors to focus on strengths and find ways to help EEs build on those strengths</a:t>
            </a:r>
            <a:r>
              <a:rPr lang="en-US" dirty="0" smtClean="0"/>
              <a:t>. </a:t>
            </a:r>
            <a:r>
              <a:rPr lang="en-US" dirty="0"/>
              <a:t> </a:t>
            </a:r>
            <a:endParaRPr lang="en-US" dirty="0" smtClean="0"/>
          </a:p>
          <a:p>
            <a:endParaRPr lang="en-US" sz="800" dirty="0"/>
          </a:p>
          <a:p>
            <a:pPr lvl="1"/>
            <a:r>
              <a:rPr lang="en-US" sz="2000" dirty="0" smtClean="0"/>
              <a:t>The Gallup research </a:t>
            </a:r>
            <a:r>
              <a:rPr lang="en-US" sz="2000" dirty="0" smtClean="0"/>
              <a:t>also </a:t>
            </a:r>
            <a:r>
              <a:rPr lang="en-US" sz="2000" dirty="0" smtClean="0"/>
              <a:t>found that investing in workers’ well-being also contributes to higher levels of engagement.  </a:t>
            </a:r>
            <a:endParaRPr lang="en-US" sz="2000" dirty="0" smtClean="0"/>
          </a:p>
          <a:p>
            <a:pPr lvl="1"/>
            <a:endParaRPr lang="en-US" sz="800" dirty="0"/>
          </a:p>
          <a:p>
            <a:pPr lvl="2"/>
            <a:r>
              <a:rPr lang="en-US" sz="1800" dirty="0" smtClean="0">
                <a:solidFill>
                  <a:srgbClr val="FF0000"/>
                </a:solidFill>
              </a:rPr>
              <a:t>Placing </a:t>
            </a:r>
            <a:r>
              <a:rPr lang="en-US" sz="1800" dirty="0" smtClean="0">
                <a:solidFill>
                  <a:srgbClr val="FF0000"/>
                </a:solidFill>
              </a:rPr>
              <a:t>a high priority on helping workers maintain a healthy balance between work and family, providing a sense of job security, and ensuring sufficient health and retirement benefits also encourages worker loyalty, commitment, and investment in the company’s mission.  </a:t>
            </a:r>
          </a:p>
        </p:txBody>
      </p:sp>
      <p:pic>
        <p:nvPicPr>
          <p:cNvPr id="5" name="Picture 4" descr="Work on Your Strengths, Not Your Weaknes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305594"/>
          </a:xfrm>
          <a:prstGeom prst="rect">
            <a:avLst/>
          </a:prstGeom>
          <a:noFill/>
          <a:ln>
            <a:noFill/>
          </a:ln>
        </p:spPr>
      </p:pic>
    </p:spTree>
    <p:extLst>
      <p:ext uri="{BB962C8B-B14F-4D97-AF65-F5344CB8AC3E}">
        <p14:creationId xmlns:p14="http://schemas.microsoft.com/office/powerpoint/2010/main" val="1572270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Any factor can influence EE morale, positively or negatively</a:t>
            </a:r>
            <a:r>
              <a:rPr lang="en-US" dirty="0" smtClean="0"/>
              <a:t>.  </a:t>
            </a:r>
          </a:p>
          <a:p>
            <a:endParaRPr lang="en-US" sz="900" dirty="0"/>
          </a:p>
          <a:p>
            <a:pPr lvl="1"/>
            <a:r>
              <a:rPr lang="en-US" sz="2000" dirty="0" smtClean="0"/>
              <a:t>Some factors are </a:t>
            </a:r>
            <a:r>
              <a:rPr lang="en-US" sz="2000" dirty="0" smtClean="0"/>
              <a:t>within </a:t>
            </a:r>
            <a:r>
              <a:rPr lang="en-US" sz="2000" dirty="0" smtClean="0"/>
              <a:t>supervisor’s control, while others are not.  </a:t>
            </a:r>
          </a:p>
          <a:p>
            <a:pPr lvl="1"/>
            <a:endParaRPr lang="en-US" sz="900" dirty="0"/>
          </a:p>
          <a:p>
            <a:pPr lvl="2"/>
            <a:r>
              <a:rPr lang="en-US" sz="1800" dirty="0" smtClean="0">
                <a:solidFill>
                  <a:srgbClr val="FF0000"/>
                </a:solidFill>
              </a:rPr>
              <a:t>Influences outside the organization are </a:t>
            </a:r>
            <a:r>
              <a:rPr lang="en-US" sz="1800" dirty="0" smtClean="0">
                <a:solidFill>
                  <a:srgbClr val="FF0000"/>
                </a:solidFill>
              </a:rPr>
              <a:t>beyond </a:t>
            </a:r>
            <a:r>
              <a:rPr lang="en-US" sz="1800" dirty="0" smtClean="0">
                <a:solidFill>
                  <a:srgbClr val="FF0000"/>
                </a:solidFill>
              </a:rPr>
              <a:t>the supervisor’s control.  Nevertheless, they may significantly affect EE morale. </a:t>
            </a:r>
            <a:r>
              <a:rPr lang="en-US" sz="1800" dirty="0" smtClean="0">
                <a:solidFill>
                  <a:srgbClr val="FF0000"/>
                </a:solidFill>
              </a:rPr>
              <a:t>                     </a:t>
            </a:r>
            <a:r>
              <a:rPr lang="en-US" sz="1800" dirty="0" smtClean="0">
                <a:solidFill>
                  <a:srgbClr val="0070C0"/>
                </a:solidFill>
              </a:rPr>
              <a:t>Examples of such external factors are family relationships, care of children or elderly parents, financial difficulties, problems with friends, vehicle breakdowns, and sickness or death in the family.  </a:t>
            </a:r>
          </a:p>
          <a:p>
            <a:pPr lvl="2"/>
            <a:r>
              <a:rPr lang="en-US" sz="1800" dirty="0" smtClean="0">
                <a:solidFill>
                  <a:srgbClr val="FF0000"/>
                </a:solidFill>
              </a:rPr>
              <a:t>What happens at home can change an EE’s feelings very quickly.             </a:t>
            </a:r>
            <a:r>
              <a:rPr lang="en-US" sz="1800" dirty="0" smtClean="0">
                <a:solidFill>
                  <a:srgbClr val="0070C0"/>
                </a:solidFill>
              </a:rPr>
              <a:t>An argument before work may set the tone for the rest of the day.  </a:t>
            </a:r>
          </a:p>
          <a:p>
            <a:pPr lvl="2"/>
            <a:r>
              <a:rPr lang="en-US" sz="1800" dirty="0" smtClean="0">
                <a:solidFill>
                  <a:srgbClr val="FF0000"/>
                </a:solidFill>
              </a:rPr>
              <a:t>Even </a:t>
            </a:r>
            <a:r>
              <a:rPr lang="en-US" sz="1800" dirty="0" smtClean="0">
                <a:solidFill>
                  <a:srgbClr val="FF0000"/>
                </a:solidFill>
              </a:rPr>
              <a:t>headlines in the morning newspaper may depress or uplift.</a:t>
            </a:r>
            <a:endParaRPr lang="en-US" sz="1800" dirty="0">
              <a:solidFill>
                <a:srgbClr val="FF0000"/>
              </a:solidFill>
            </a:endParaRPr>
          </a:p>
        </p:txBody>
      </p:sp>
      <p:pic>
        <p:nvPicPr>
          <p:cNvPr id="5" name="Picture 4" descr="Set of round minus and plus sign icons, buttons. Flat negative and positive  symbols on white background. Stock Vector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53199" y="5105400"/>
            <a:ext cx="2396163" cy="1221105"/>
          </a:xfrm>
          <a:prstGeom prst="rect">
            <a:avLst/>
          </a:prstGeom>
          <a:noFill/>
          <a:ln>
            <a:noFill/>
          </a:ln>
        </p:spPr>
      </p:pic>
    </p:spTree>
    <p:extLst>
      <p:ext uri="{BB962C8B-B14F-4D97-AF65-F5344CB8AC3E}">
        <p14:creationId xmlns:p14="http://schemas.microsoft.com/office/powerpoint/2010/main" val="2214335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Engagement and Morale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Company conditions can also influence morale</a:t>
            </a:r>
            <a:r>
              <a:rPr lang="en-US" dirty="0" smtClean="0"/>
              <a:t>.  </a:t>
            </a:r>
          </a:p>
          <a:p>
            <a:endParaRPr lang="en-US" sz="900" dirty="0"/>
          </a:p>
          <a:p>
            <a:pPr lvl="1"/>
            <a:r>
              <a:rPr lang="en-US" sz="2000" dirty="0" smtClean="0"/>
              <a:t>Examples of external factors are compensation, relations with co-workers, and working conditions.  These factors are partially or fully within the supervisor’s control.  For example, when compensation is adequate, other factors may be more significant, but even </a:t>
            </a:r>
            <a:r>
              <a:rPr lang="en-US" sz="2000" dirty="0" smtClean="0"/>
              <a:t>if </a:t>
            </a:r>
            <a:r>
              <a:rPr lang="en-US" sz="2000" dirty="0" smtClean="0"/>
              <a:t>wages are good, morale can sink quickly when working conditions are neglected.  The critical factor is whether the supervisor tries to improve working conditions.  </a:t>
            </a:r>
          </a:p>
          <a:p>
            <a:pPr lvl="1"/>
            <a:endParaRPr lang="en-US" sz="800" dirty="0"/>
          </a:p>
          <a:p>
            <a:pPr lvl="2"/>
            <a:r>
              <a:rPr lang="en-US" sz="1800" dirty="0" smtClean="0">
                <a:solidFill>
                  <a:srgbClr val="FF0000"/>
                </a:solidFill>
              </a:rPr>
              <a:t>EEs </a:t>
            </a:r>
            <a:r>
              <a:rPr lang="en-US" sz="1800" dirty="0" smtClean="0">
                <a:solidFill>
                  <a:srgbClr val="FF0000"/>
                </a:solidFill>
              </a:rPr>
              <a:t>will ofte</a:t>
            </a:r>
            <a:r>
              <a:rPr lang="en-US" sz="1800" dirty="0" smtClean="0">
                <a:solidFill>
                  <a:srgbClr val="FF0000"/>
                </a:solidFill>
              </a:rPr>
              <a:t>n </a:t>
            </a:r>
            <a:r>
              <a:rPr lang="en-US" sz="1800" dirty="0" smtClean="0">
                <a:solidFill>
                  <a:srgbClr val="FF0000"/>
                </a:solidFill>
              </a:rPr>
              <a:t>perform </a:t>
            </a:r>
            <a:r>
              <a:rPr lang="en-US" sz="1800" dirty="0" smtClean="0">
                <a:solidFill>
                  <a:srgbClr val="FF0000"/>
                </a:solidFill>
              </a:rPr>
              <a:t>well under undesirable conditions and still maintain high morale and engagement when they believe their supervisors are seriously trying to improve working conditions.</a:t>
            </a:r>
            <a:endParaRPr lang="en-US" sz="1800" dirty="0">
              <a:solidFill>
                <a:srgbClr val="FF0000"/>
              </a:solidFill>
            </a:endParaRPr>
          </a:p>
        </p:txBody>
      </p:sp>
      <p:pic>
        <p:nvPicPr>
          <p:cNvPr id="5" name="Picture 4" descr="Atlantic Brand Partners Releases “Forces of Influence” - The Atlantic"/>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562599"/>
            <a:ext cx="2590800" cy="1307973"/>
          </a:xfrm>
          <a:prstGeom prst="rect">
            <a:avLst/>
          </a:prstGeom>
          <a:noFill/>
          <a:ln>
            <a:noFill/>
          </a:ln>
        </p:spPr>
      </p:pic>
    </p:spTree>
    <p:extLst>
      <p:ext uri="{BB962C8B-B14F-4D97-AF65-F5344CB8AC3E}">
        <p14:creationId xmlns:p14="http://schemas.microsoft.com/office/powerpoint/2010/main" val="2606632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Workplace morale tends to be contagious, as does engagement, and this contagion works in both positive and negative ways</a:t>
            </a:r>
            <a:r>
              <a:rPr lang="en-US" dirty="0" smtClean="0"/>
              <a:t>.  </a:t>
            </a:r>
          </a:p>
          <a:p>
            <a:endParaRPr lang="en-US" sz="800" dirty="0"/>
          </a:p>
          <a:p>
            <a:pPr lvl="1"/>
            <a:r>
              <a:rPr lang="en-US" sz="1900" dirty="0" smtClean="0"/>
              <a:t>When managers </a:t>
            </a:r>
            <a:r>
              <a:rPr lang="en-US" sz="1900" dirty="0" smtClean="0"/>
              <a:t>select and </a:t>
            </a:r>
            <a:r>
              <a:rPr lang="en-US" sz="1900" dirty="0" smtClean="0"/>
              <a:t>hire EEs who are enthusiastic and interact with those workers using the strategies described earlier, the workers become committed and driven as they gain tenure in the company.  </a:t>
            </a:r>
          </a:p>
          <a:p>
            <a:pPr lvl="1"/>
            <a:endParaRPr lang="en-US" sz="800" dirty="0"/>
          </a:p>
          <a:p>
            <a:pPr lvl="2"/>
            <a:r>
              <a:rPr lang="en-US" sz="1800" dirty="0" smtClean="0">
                <a:solidFill>
                  <a:srgbClr val="FF0000"/>
                </a:solidFill>
              </a:rPr>
              <a:t>If supervisors provide those workers with opportunities to influence others in their work groups, their positive morale and work ethic rubs off.</a:t>
            </a:r>
            <a:endParaRPr lang="en-US" sz="1800" dirty="0">
              <a:solidFill>
                <a:srgbClr val="FF0000"/>
              </a:solidFill>
            </a:endParaRPr>
          </a:p>
        </p:txBody>
      </p:sp>
      <p:pic>
        <p:nvPicPr>
          <p:cNvPr id="5" name="Picture 4" descr="Negative Space is Positive in Logo Design - Gath Design - Long Beach  Graphic Desig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3962400" cy="2045970"/>
          </a:xfrm>
          <a:prstGeom prst="rect">
            <a:avLst/>
          </a:prstGeom>
          <a:noFill/>
          <a:ln>
            <a:noFill/>
          </a:ln>
        </p:spPr>
      </p:pic>
    </p:spTree>
    <p:extLst>
      <p:ext uri="{BB962C8B-B14F-4D97-AF65-F5344CB8AC3E}">
        <p14:creationId xmlns:p14="http://schemas.microsoft.com/office/powerpoint/2010/main" val="796877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most organizations, informal groups form organically, and certain people in those groups naturally emerge as leaders</a:t>
            </a:r>
            <a:r>
              <a:rPr lang="en-US" dirty="0" smtClean="0"/>
              <a:t>. </a:t>
            </a:r>
          </a:p>
          <a:p>
            <a:endParaRPr lang="en-US" sz="800" dirty="0"/>
          </a:p>
          <a:p>
            <a:pPr lvl="1"/>
            <a:r>
              <a:rPr lang="en-US" sz="2000" dirty="0" smtClean="0">
                <a:solidFill>
                  <a:srgbClr val="FF0000"/>
                </a:solidFill>
              </a:rPr>
              <a:t>When supervisors position informal leaders where they can share their </a:t>
            </a:r>
            <a:r>
              <a:rPr lang="en-US" sz="2000" dirty="0" smtClean="0">
                <a:solidFill>
                  <a:srgbClr val="FF0000"/>
                </a:solidFill>
              </a:rPr>
              <a:t>strengths, </a:t>
            </a:r>
            <a:r>
              <a:rPr lang="en-US" sz="2000" dirty="0" smtClean="0">
                <a:solidFill>
                  <a:srgbClr val="FF0000"/>
                </a:solidFill>
              </a:rPr>
              <a:t>energy </a:t>
            </a:r>
            <a:r>
              <a:rPr lang="en-US" sz="2000" dirty="0" smtClean="0">
                <a:solidFill>
                  <a:srgbClr val="FF0000"/>
                </a:solidFill>
              </a:rPr>
              <a:t>and </a:t>
            </a:r>
            <a:r>
              <a:rPr lang="en-US" sz="2000" dirty="0" smtClean="0">
                <a:solidFill>
                  <a:srgbClr val="FF0000"/>
                </a:solidFill>
              </a:rPr>
              <a:t>commitment, </a:t>
            </a:r>
            <a:r>
              <a:rPr lang="en-US" sz="2000" dirty="0" smtClean="0">
                <a:solidFill>
                  <a:srgbClr val="FF0000"/>
                </a:solidFill>
              </a:rPr>
              <a:t>and inspire </a:t>
            </a:r>
            <a:r>
              <a:rPr lang="en-US" sz="2000" dirty="0" smtClean="0">
                <a:solidFill>
                  <a:srgbClr val="FF0000"/>
                </a:solidFill>
              </a:rPr>
              <a:t>others</a:t>
            </a:r>
            <a:r>
              <a:rPr lang="en-US" sz="2000" dirty="0">
                <a:solidFill>
                  <a:srgbClr val="FF0000"/>
                </a:solidFill>
              </a:rPr>
              <a:t> </a:t>
            </a:r>
            <a:r>
              <a:rPr lang="en-US" sz="2000" dirty="0" smtClean="0">
                <a:solidFill>
                  <a:srgbClr val="FF0000"/>
                </a:solidFill>
              </a:rPr>
              <a:t>–   overall</a:t>
            </a:r>
            <a:r>
              <a:rPr lang="en-US" sz="2000" dirty="0" smtClean="0">
                <a:solidFill>
                  <a:srgbClr val="FF0000"/>
                </a:solidFill>
              </a:rPr>
              <a:t> team </a:t>
            </a:r>
            <a:r>
              <a:rPr lang="en-US" sz="2000" dirty="0" smtClean="0">
                <a:solidFill>
                  <a:srgbClr val="FF0000"/>
                </a:solidFill>
              </a:rPr>
              <a:t>engagement levels are often elevated.  </a:t>
            </a:r>
          </a:p>
        </p:txBody>
      </p:sp>
      <p:pic>
        <p:nvPicPr>
          <p:cNvPr id="5" name="Picture 4" descr="Health Foods &amp; Products Wholesalers | Healthy Valley Organic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3243072" cy="2803398"/>
          </a:xfrm>
          <a:prstGeom prst="rect">
            <a:avLst/>
          </a:prstGeom>
          <a:noFill/>
          <a:ln>
            <a:noFill/>
          </a:ln>
        </p:spPr>
      </p:pic>
    </p:spTree>
    <p:extLst>
      <p:ext uri="{BB962C8B-B14F-4D97-AF65-F5344CB8AC3E}">
        <p14:creationId xmlns:p14="http://schemas.microsoft.com/office/powerpoint/2010/main" val="3040119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similar way, when actively disengaged workers emerge as leaders in teams and informal groups, they model behaviors and attitudes such as complaining, absenteeism, and negativity toward management that can frustrate and demotivate others in the group, thus decreasing everyone’s productivity</a:t>
            </a:r>
            <a:r>
              <a:rPr lang="en-US" dirty="0" smtClean="0"/>
              <a:t>.  </a:t>
            </a:r>
          </a:p>
          <a:p>
            <a:endParaRPr lang="en-US" sz="800" dirty="0"/>
          </a:p>
          <a:p>
            <a:pPr lvl="1"/>
            <a:r>
              <a:rPr lang="en-US" sz="2000" dirty="0" smtClean="0">
                <a:solidFill>
                  <a:srgbClr val="FF0000"/>
                </a:solidFill>
              </a:rPr>
              <a:t>Clearly, choosing engaged team leaders is the right choice.</a:t>
            </a:r>
            <a:endParaRPr lang="en-US" sz="2000" dirty="0">
              <a:solidFill>
                <a:srgbClr val="FF0000"/>
              </a:solidFill>
            </a:endParaRPr>
          </a:p>
        </p:txBody>
      </p:sp>
      <p:pic>
        <p:nvPicPr>
          <p:cNvPr id="5" name="Picture 4" descr="Best Choice Logo Images – Browse 35,110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6200"/>
            <a:ext cx="3994150" cy="2438400"/>
          </a:xfrm>
          <a:prstGeom prst="rect">
            <a:avLst/>
          </a:prstGeom>
          <a:noFill/>
          <a:ln>
            <a:noFill/>
          </a:ln>
        </p:spPr>
      </p:pic>
    </p:spTree>
    <p:extLst>
      <p:ext uri="{BB962C8B-B14F-4D97-AF65-F5344CB8AC3E}">
        <p14:creationId xmlns:p14="http://schemas.microsoft.com/office/powerpoint/2010/main" val="98023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Teamwork is often associated with morale, but the two are not the same</a:t>
            </a:r>
            <a:r>
              <a:rPr lang="en-US" dirty="0" smtClean="0"/>
              <a:t>.  </a:t>
            </a:r>
          </a:p>
          <a:p>
            <a:endParaRPr lang="en-US" sz="800" dirty="0"/>
          </a:p>
          <a:p>
            <a:pPr lvl="1"/>
            <a:r>
              <a:rPr lang="en-US" sz="2000" dirty="0" smtClean="0"/>
              <a:t>Morale refers to the attitudes and feelings of EEs, whereas teamwork relates primarily to the degree of cooperation among people who are solving problems and accomplishing objectives.  </a:t>
            </a:r>
          </a:p>
          <a:p>
            <a:pPr lvl="1"/>
            <a:endParaRPr lang="en-US" sz="800" dirty="0"/>
          </a:p>
          <a:p>
            <a:pPr lvl="2"/>
            <a:r>
              <a:rPr lang="en-US" sz="1800" dirty="0" smtClean="0">
                <a:solidFill>
                  <a:srgbClr val="FF0000"/>
                </a:solidFill>
              </a:rPr>
              <a:t>Good morale and high engagement help achieve teamwork, but teamwork can be high when morale and engagement are low.  Such a situation might exist when jobs are scarce and EEs tolerate bad conditions and poor supervision for fear of losing their jobs.  </a:t>
            </a:r>
            <a:endParaRPr lang="en-US" sz="1800" dirty="0">
              <a:solidFill>
                <a:srgbClr val="FF0000"/>
              </a:solidFill>
            </a:endParaRPr>
          </a:p>
        </p:txBody>
      </p:sp>
      <p:pic>
        <p:nvPicPr>
          <p:cNvPr id="5" name="Picture 4" descr="Teamwork Makes the Dream Work - Troop Messeng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76800"/>
            <a:ext cx="3962400" cy="1981200"/>
          </a:xfrm>
          <a:prstGeom prst="rect">
            <a:avLst/>
          </a:prstGeom>
          <a:noFill/>
          <a:ln>
            <a:noFill/>
          </a:ln>
        </p:spPr>
      </p:pic>
    </p:spTree>
    <p:extLst>
      <p:ext uri="{BB962C8B-B14F-4D97-AF65-F5344CB8AC3E}">
        <p14:creationId xmlns:p14="http://schemas.microsoft.com/office/powerpoint/2010/main" val="144243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Much behavioral research has focused on factors that make work groups tightly knit, cohesive, and effective</a:t>
            </a:r>
            <a:r>
              <a:rPr lang="en-US" dirty="0" smtClean="0"/>
              <a:t>.  </a:t>
            </a:r>
          </a:p>
          <a:p>
            <a:endParaRPr lang="en-US" sz="900" dirty="0"/>
          </a:p>
          <a:p>
            <a:pPr lvl="1"/>
            <a:r>
              <a:rPr lang="en-US" dirty="0" smtClean="0"/>
              <a:t>A work group is usually cohesive when it:</a:t>
            </a:r>
          </a:p>
          <a:p>
            <a:pPr lvl="1"/>
            <a:endParaRPr lang="en-US" sz="900" dirty="0" smtClean="0"/>
          </a:p>
          <a:p>
            <a:pPr lvl="2"/>
            <a:r>
              <a:rPr lang="en-US" sz="1900" dirty="0">
                <a:solidFill>
                  <a:srgbClr val="FF0000"/>
                </a:solidFill>
              </a:rPr>
              <a:t>Is </a:t>
            </a:r>
            <a:r>
              <a:rPr lang="en-US" sz="1900" dirty="0" smtClean="0">
                <a:solidFill>
                  <a:srgbClr val="FF0000"/>
                </a:solidFill>
              </a:rPr>
              <a:t>small.</a:t>
            </a:r>
          </a:p>
          <a:p>
            <a:pPr lvl="2"/>
            <a:r>
              <a:rPr lang="en-US" sz="1900" dirty="0">
                <a:solidFill>
                  <a:srgbClr val="FF0000"/>
                </a:solidFill>
              </a:rPr>
              <a:t>Has members who communicate relatively easily.</a:t>
            </a:r>
          </a:p>
          <a:p>
            <a:pPr lvl="2"/>
            <a:r>
              <a:rPr lang="en-US" sz="1900" dirty="0" smtClean="0">
                <a:solidFill>
                  <a:srgbClr val="FF0000"/>
                </a:solidFill>
              </a:rPr>
              <a:t>Has members who perceive themselves as having higher status than other EEs, as in job classification, or pay.</a:t>
            </a:r>
          </a:p>
          <a:p>
            <a:pPr lvl="2"/>
            <a:r>
              <a:rPr lang="en-US" sz="1900" dirty="0" smtClean="0">
                <a:solidFill>
                  <a:srgbClr val="FF0000"/>
                </a:solidFill>
              </a:rPr>
              <a:t>Shares similar personal characteristics, such as age, gender, ethnic background, and off-the-job interests.</a:t>
            </a:r>
          </a:p>
          <a:p>
            <a:pPr lvl="2"/>
            <a:r>
              <a:rPr lang="en-US" sz="1900" dirty="0" smtClean="0">
                <a:solidFill>
                  <a:srgbClr val="FF0000"/>
                </a:solidFill>
              </a:rPr>
              <a:t>Is relatively distant from other EEs, as in geographically dispersed work groups and groups away from the home office.</a:t>
            </a:r>
          </a:p>
          <a:p>
            <a:pPr lvl="2"/>
            <a:r>
              <a:rPr lang="en-US" sz="1900" dirty="0" smtClean="0">
                <a:solidFill>
                  <a:srgbClr val="FF0000"/>
                </a:solidFill>
              </a:rPr>
              <a:t>Has formed due to outside pressures for self-protection, such as a layoff or disciplinary action taken by management.</a:t>
            </a:r>
          </a:p>
          <a:p>
            <a:pPr lvl="2"/>
            <a:r>
              <a:rPr lang="en-US" sz="1900" dirty="0" smtClean="0">
                <a:solidFill>
                  <a:srgbClr val="FF0000"/>
                </a:solidFill>
              </a:rPr>
              <a:t>Has succeeded in some group effort, which encourages members to seek new objectives.</a:t>
            </a:r>
          </a:p>
        </p:txBody>
      </p:sp>
      <p:pic>
        <p:nvPicPr>
          <p:cNvPr id="5" name="Picture 4" descr="Gui user group - Download free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828800"/>
            <a:ext cx="1524000" cy="1371600"/>
          </a:xfrm>
          <a:prstGeom prst="rect">
            <a:avLst/>
          </a:prstGeom>
          <a:noFill/>
          <a:ln>
            <a:noFill/>
          </a:ln>
        </p:spPr>
      </p:pic>
    </p:spTree>
    <p:extLst>
      <p:ext uri="{BB962C8B-B14F-4D97-AF65-F5344CB8AC3E}">
        <p14:creationId xmlns:p14="http://schemas.microsoft.com/office/powerpoint/2010/main" val="509549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On the other hand, teamwork may be absent when morale is high and is accompanied by high engagement</a:t>
            </a:r>
            <a:r>
              <a:rPr lang="en-US" dirty="0" smtClean="0"/>
              <a:t>.  </a:t>
            </a:r>
          </a:p>
          <a:p>
            <a:endParaRPr lang="en-US" sz="800" dirty="0"/>
          </a:p>
          <a:p>
            <a:pPr lvl="1"/>
            <a:r>
              <a:rPr lang="en-US" sz="2000" dirty="0" smtClean="0">
                <a:solidFill>
                  <a:srgbClr val="FF0000"/>
                </a:solidFill>
              </a:rPr>
              <a:t>For example, </a:t>
            </a:r>
            <a:r>
              <a:rPr lang="en-US" sz="2000" dirty="0" smtClean="0">
                <a:solidFill>
                  <a:srgbClr val="FF0000"/>
                </a:solidFill>
              </a:rPr>
              <a:t>salespeople </a:t>
            </a:r>
            <a:r>
              <a:rPr lang="en-US" sz="2000" dirty="0" smtClean="0">
                <a:solidFill>
                  <a:srgbClr val="FF0000"/>
                </a:solidFill>
              </a:rPr>
              <a:t>being paid on straight commissions are typically rewarded for individual efforts toward achieving the company’s objectives rather than for group performance.</a:t>
            </a:r>
            <a:endParaRPr lang="en-US" sz="2000" dirty="0">
              <a:solidFill>
                <a:srgbClr val="FF0000"/>
              </a:solidFill>
            </a:endParaRPr>
          </a:p>
        </p:txBody>
      </p:sp>
      <p:pic>
        <p:nvPicPr>
          <p:cNvPr id="5" name="Picture 4" descr="Teamwork: Wie Teams gemeinsam mehr erreichen"/>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831080" cy="2594610"/>
          </a:xfrm>
          <a:prstGeom prst="rect">
            <a:avLst/>
          </a:prstGeom>
          <a:noFill/>
          <a:ln>
            <a:noFill/>
          </a:ln>
        </p:spPr>
      </p:pic>
    </p:spTree>
    <p:extLst>
      <p:ext uri="{BB962C8B-B14F-4D97-AF65-F5344CB8AC3E}">
        <p14:creationId xmlns:p14="http://schemas.microsoft.com/office/powerpoint/2010/main" val="2390480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is substantial evidence to suggest that, in the long run, EEs with high engagement tend to be highly productive</a:t>
            </a:r>
            <a:r>
              <a:rPr lang="en-US" sz="2200" dirty="0" smtClean="0"/>
              <a:t>.  </a:t>
            </a:r>
          </a:p>
          <a:p>
            <a:endParaRPr lang="en-US" sz="900" dirty="0"/>
          </a:p>
          <a:p>
            <a:pPr lvl="1"/>
            <a:r>
              <a:rPr lang="en-US" sz="2000" dirty="0" smtClean="0"/>
              <a:t>Highly engaged self-disciplined, mission-driven groups of EEs tend to do more satisfactory work than those from whom the supervisor tries to force performance with little regard for the EEs themselves.  </a:t>
            </a:r>
          </a:p>
          <a:p>
            <a:pPr lvl="1"/>
            <a:endParaRPr lang="en-US" sz="900" dirty="0"/>
          </a:p>
          <a:p>
            <a:pPr lvl="2"/>
            <a:r>
              <a:rPr lang="en-US" sz="1800" dirty="0" smtClean="0">
                <a:solidFill>
                  <a:srgbClr val="FF0000"/>
                </a:solidFill>
              </a:rPr>
              <a:t>When supervisors are considerate of their EEs, recognize their efforts, build on their strengths, and encourage positive attitudes among them, there tends to be greater mutual trust, lower absenteeism and turnover, and fewer grievances.  </a:t>
            </a:r>
            <a:endParaRPr lang="en-US" sz="1800" dirty="0">
              <a:solidFill>
                <a:srgbClr val="FF0000"/>
              </a:solidFill>
            </a:endParaRPr>
          </a:p>
        </p:txBody>
      </p:sp>
      <p:pic>
        <p:nvPicPr>
          <p:cNvPr id="5" name="Picture 4" descr="How to Easily Engage Your Employees to Achieve Ultimate Productivity In The  Office or From Home​ - Luxaf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316480"/>
          </a:xfrm>
          <a:prstGeom prst="rect">
            <a:avLst/>
          </a:prstGeom>
          <a:noFill/>
          <a:ln>
            <a:noFill/>
          </a:ln>
        </p:spPr>
      </p:pic>
    </p:spTree>
    <p:extLst>
      <p:ext uri="{BB962C8B-B14F-4D97-AF65-F5344CB8AC3E}">
        <p14:creationId xmlns:p14="http://schemas.microsoft.com/office/powerpoint/2010/main" val="956969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Morale, Engagement, Teamwork, and Productivity Relationships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study reported: A worker’s ability to form “best” friendships at work is among the most powerful of 12 indicators of a highly productive workplace</a:t>
            </a:r>
            <a:r>
              <a:rPr lang="en-US" sz="2200" dirty="0" smtClean="0"/>
              <a:t>.  </a:t>
            </a:r>
          </a:p>
          <a:p>
            <a:endParaRPr lang="en-US" sz="900" dirty="0"/>
          </a:p>
          <a:p>
            <a:pPr lvl="1"/>
            <a:r>
              <a:rPr lang="en-US" sz="2000" dirty="0" smtClean="0">
                <a:solidFill>
                  <a:srgbClr val="FF0000"/>
                </a:solidFill>
              </a:rPr>
              <a:t>Workplaces with low turnover and high customer satisfaction, productivity, and profitability also </a:t>
            </a:r>
            <a:r>
              <a:rPr lang="en-US" sz="2000" dirty="0" smtClean="0">
                <a:solidFill>
                  <a:srgbClr val="FF0000"/>
                </a:solidFill>
              </a:rPr>
              <a:t>tend </a:t>
            </a:r>
            <a:r>
              <a:rPr lang="en-US" sz="2000" dirty="0" smtClean="0">
                <a:solidFill>
                  <a:srgbClr val="FF0000"/>
                </a:solidFill>
              </a:rPr>
              <a:t>to be places where employees </a:t>
            </a:r>
            <a:r>
              <a:rPr lang="en-US" sz="2000" dirty="0" smtClean="0">
                <a:solidFill>
                  <a:srgbClr val="FF0000"/>
                </a:solidFill>
              </a:rPr>
              <a:t>report </a:t>
            </a:r>
            <a:r>
              <a:rPr lang="en-US" sz="2000" dirty="0" smtClean="0">
                <a:solidFill>
                  <a:srgbClr val="FF0000"/>
                </a:solidFill>
              </a:rPr>
              <a:t>having a best friend present.  </a:t>
            </a:r>
          </a:p>
        </p:txBody>
      </p:sp>
      <p:pic>
        <p:nvPicPr>
          <p:cNvPr id="5" name="Picture 4" descr="Best Friend Forever Label Stock Illustrations – 276 Best Friend Forever  Label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581400"/>
            <a:ext cx="3352800" cy="2743200"/>
          </a:xfrm>
          <a:prstGeom prst="rect">
            <a:avLst/>
          </a:prstGeom>
          <a:noFill/>
          <a:ln>
            <a:noFill/>
          </a:ln>
        </p:spPr>
      </p:pic>
    </p:spTree>
    <p:extLst>
      <p:ext uri="{BB962C8B-B14F-4D97-AF65-F5344CB8AC3E}">
        <p14:creationId xmlns:p14="http://schemas.microsoft.com/office/powerpoint/2010/main" val="2718745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Jim Clifton, </a:t>
            </a:r>
            <a:r>
              <a:rPr lang="en-US" sz="2200" u="sng" dirty="0" smtClean="0"/>
              <a:t>Chairman-CEO </a:t>
            </a:r>
            <a:r>
              <a:rPr lang="en-US" sz="2200" u="sng" dirty="0" smtClean="0"/>
              <a:t>of Gallup, contends that how EEs feel about their job </a:t>
            </a:r>
            <a:r>
              <a:rPr lang="en-US" sz="2200" u="sng" dirty="0" smtClean="0"/>
              <a:t>starts and</a:t>
            </a:r>
            <a:r>
              <a:rPr lang="en-US" sz="1800" u="sng" dirty="0" smtClean="0"/>
              <a:t> </a:t>
            </a:r>
            <a:r>
              <a:rPr lang="en-US" sz="2200" u="sng" dirty="0" smtClean="0"/>
              <a:t>ends with their direct supervisor</a:t>
            </a:r>
            <a:r>
              <a:rPr lang="en-US" dirty="0" smtClean="0"/>
              <a:t>.  </a:t>
            </a:r>
          </a:p>
          <a:p>
            <a:endParaRPr lang="en-US" sz="800" dirty="0"/>
          </a:p>
          <a:p>
            <a:pPr lvl="1"/>
            <a:r>
              <a:rPr lang="en-US" sz="2000" dirty="0" smtClean="0"/>
              <a:t>If EEs </a:t>
            </a:r>
            <a:r>
              <a:rPr lang="en-US" sz="2000" dirty="0" smtClean="0"/>
              <a:t>feel, among other things, that </a:t>
            </a:r>
            <a:r>
              <a:rPr lang="en-US" sz="2000" dirty="0" smtClean="0"/>
              <a:t>their supervisor takes a real interest in </a:t>
            </a:r>
            <a:r>
              <a:rPr lang="en-US" sz="2000" dirty="0" smtClean="0"/>
              <a:t>their development </a:t>
            </a:r>
            <a:r>
              <a:rPr lang="en-US" sz="2000" dirty="0" smtClean="0"/>
              <a:t>or offers frequent (authentic) recognition, they are </a:t>
            </a:r>
            <a:r>
              <a:rPr lang="en-US" sz="2000" dirty="0" smtClean="0"/>
              <a:t>very likely </a:t>
            </a:r>
            <a:r>
              <a:rPr lang="en-US" sz="2000" dirty="0" smtClean="0"/>
              <a:t>to be engaged.  </a:t>
            </a:r>
          </a:p>
          <a:p>
            <a:pPr lvl="1"/>
            <a:endParaRPr lang="en-US" sz="800" dirty="0"/>
          </a:p>
          <a:p>
            <a:pPr lvl="2"/>
            <a:r>
              <a:rPr lang="en-US" sz="1800" dirty="0" smtClean="0">
                <a:solidFill>
                  <a:srgbClr val="FF0000"/>
                </a:solidFill>
              </a:rPr>
              <a:t>Every manager, from the CEO to the supervisor, should be concerned with the engagement level of the workforce.  It should be a priority to develop and maintain EE engagement </a:t>
            </a:r>
            <a:r>
              <a:rPr lang="en-US" sz="1800" dirty="0" smtClean="0">
                <a:solidFill>
                  <a:srgbClr val="FF0000"/>
                </a:solidFill>
              </a:rPr>
              <a:t>at the highest level.</a:t>
            </a:r>
            <a:endParaRPr lang="en-US" sz="1800" dirty="0">
              <a:solidFill>
                <a:srgbClr val="FF0000"/>
              </a:solidFill>
            </a:endParaRPr>
          </a:p>
        </p:txBody>
      </p:sp>
      <p:pic>
        <p:nvPicPr>
          <p:cNvPr id="5" name="Picture 4" descr="Supervisor Rubber Stamp Royalty Free SVG, Cliparts, Vectors, and Stock  Illustration. Image 834779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72000"/>
            <a:ext cx="2983992" cy="1779905"/>
          </a:xfrm>
          <a:prstGeom prst="rect">
            <a:avLst/>
          </a:prstGeom>
          <a:noFill/>
          <a:ln>
            <a:noFill/>
          </a:ln>
        </p:spPr>
      </p:pic>
    </p:spTree>
    <p:extLst>
      <p:ext uri="{BB962C8B-B14F-4D97-AF65-F5344CB8AC3E}">
        <p14:creationId xmlns:p14="http://schemas.microsoft.com/office/powerpoint/2010/main" val="3392391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should be clear that the actions of the first-line supervisor, probably more than anyone else, influences engagement and morale in day-to-day contact with EEs</a:t>
            </a:r>
            <a:r>
              <a:rPr lang="en-US" dirty="0" smtClean="0"/>
              <a:t>.  </a:t>
            </a:r>
          </a:p>
          <a:p>
            <a:endParaRPr lang="en-US" sz="800" dirty="0"/>
          </a:p>
          <a:p>
            <a:pPr lvl="1"/>
            <a:r>
              <a:rPr lang="en-US" sz="1900" dirty="0" smtClean="0"/>
              <a:t>Bringing engagement to a high level and maintaining it is a continuous process; engagement cannot be achieved simply through short-run devices, such as pep talks or contests.  </a:t>
            </a:r>
          </a:p>
          <a:p>
            <a:endParaRPr lang="en-US" sz="900" dirty="0" smtClean="0"/>
          </a:p>
          <a:p>
            <a:pPr lvl="2"/>
            <a:r>
              <a:rPr lang="en-US" sz="1800" dirty="0" smtClean="0">
                <a:solidFill>
                  <a:srgbClr val="FF0000"/>
                </a:solidFill>
              </a:rPr>
              <a:t>High engagement is slow to develop and difficult to maintain.  </a:t>
            </a:r>
          </a:p>
        </p:txBody>
      </p:sp>
      <p:pic>
        <p:nvPicPr>
          <p:cNvPr id="5" name="Picture 4" descr="Continuous Process Improvement - Maximo"/>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2206752" cy="1828800"/>
          </a:xfrm>
          <a:prstGeom prst="rect">
            <a:avLst/>
          </a:prstGeom>
          <a:noFill/>
          <a:ln>
            <a:noFill/>
          </a:ln>
        </p:spPr>
      </p:pic>
    </p:spTree>
    <p:extLst>
      <p:ext uri="{BB962C8B-B14F-4D97-AF65-F5344CB8AC3E}">
        <p14:creationId xmlns:p14="http://schemas.microsoft.com/office/powerpoint/2010/main" val="1731512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level of morale can vary considerably from day to day</a:t>
            </a:r>
            <a:r>
              <a:rPr lang="en-US" dirty="0" smtClean="0"/>
              <a:t>.  </a:t>
            </a:r>
          </a:p>
          <a:p>
            <a:endParaRPr lang="en-US" sz="800" dirty="0"/>
          </a:p>
          <a:p>
            <a:pPr lvl="1"/>
            <a:r>
              <a:rPr lang="en-US" dirty="0" smtClean="0"/>
              <a:t>Morale is contagious in both directions because both favorable and unfavorable attitudes spread rapidly among EEs.  </a:t>
            </a:r>
          </a:p>
          <a:p>
            <a:pPr lvl="1"/>
            <a:endParaRPr lang="en-US" sz="800" dirty="0"/>
          </a:p>
          <a:p>
            <a:pPr lvl="2"/>
            <a:r>
              <a:rPr lang="en-US" dirty="0" smtClean="0">
                <a:solidFill>
                  <a:srgbClr val="FF0000"/>
                </a:solidFill>
              </a:rPr>
              <a:t>Unfortunately, it seems to be human nature for EEs to quickly forget the good and long remember the bad when it comes to factors influencing morale.</a:t>
            </a:r>
            <a:endParaRPr lang="en-US" dirty="0">
              <a:solidFill>
                <a:srgbClr val="FF0000"/>
              </a:solidFill>
            </a:endParaRPr>
          </a:p>
        </p:txBody>
      </p:sp>
      <p:pic>
        <p:nvPicPr>
          <p:cNvPr id="5" name="Picture 4" descr="Tonyenglish.vn - Highs &amp; Lo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62400"/>
            <a:ext cx="4191000" cy="2324100"/>
          </a:xfrm>
          <a:prstGeom prst="rect">
            <a:avLst/>
          </a:prstGeom>
          <a:noFill/>
          <a:ln>
            <a:noFill/>
          </a:ln>
        </p:spPr>
      </p:pic>
    </p:spTree>
    <p:extLst>
      <p:ext uri="{BB962C8B-B14F-4D97-AF65-F5344CB8AC3E}">
        <p14:creationId xmlns:p14="http://schemas.microsoft.com/office/powerpoint/2010/main" val="1655043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not alone in desiring high engagement and positive morale</a:t>
            </a:r>
            <a:r>
              <a:rPr lang="en-US" dirty="0" smtClean="0"/>
              <a:t>.  </a:t>
            </a:r>
          </a:p>
          <a:p>
            <a:endParaRPr lang="en-US" sz="800" dirty="0"/>
          </a:p>
          <a:p>
            <a:pPr lvl="1"/>
            <a:r>
              <a:rPr lang="en-US" sz="2000" dirty="0" smtClean="0"/>
              <a:t>EEs are just as concerned with engagement because it is paramount to their work satisfaction and achievement.  Feeling engaged helps to make the EE’s day at work a pleasure, not a misery.  </a:t>
            </a:r>
          </a:p>
          <a:p>
            <a:pPr lvl="1"/>
            <a:endParaRPr lang="en-US" sz="800" dirty="0"/>
          </a:p>
          <a:p>
            <a:pPr lvl="2"/>
            <a:r>
              <a:rPr lang="en-US" sz="1800" dirty="0" smtClean="0">
                <a:solidFill>
                  <a:srgbClr val="FF0000"/>
                </a:solidFill>
              </a:rPr>
              <a:t>Positive morale and high engagement are </a:t>
            </a:r>
            <a:r>
              <a:rPr lang="en-US" sz="1800" dirty="0" smtClean="0">
                <a:solidFill>
                  <a:srgbClr val="FF0000"/>
                </a:solidFill>
              </a:rPr>
              <a:t>important </a:t>
            </a:r>
            <a:r>
              <a:rPr lang="en-US" sz="1800" dirty="0" smtClean="0">
                <a:solidFill>
                  <a:srgbClr val="FF0000"/>
                </a:solidFill>
              </a:rPr>
              <a:t>to an organization’s </a:t>
            </a:r>
            <a:r>
              <a:rPr lang="en-US" sz="1800" dirty="0" smtClean="0">
                <a:solidFill>
                  <a:srgbClr val="FF0000"/>
                </a:solidFill>
              </a:rPr>
              <a:t>customers as well.  </a:t>
            </a:r>
            <a:r>
              <a:rPr lang="en-US" sz="1800" dirty="0" smtClean="0">
                <a:solidFill>
                  <a:srgbClr val="FF0000"/>
                </a:solidFill>
              </a:rPr>
              <a:t>Customers can sense whether EEs care about their satisfaction and are serving them enthusiastically or are just going through the motions.</a:t>
            </a:r>
            <a:endParaRPr lang="en-US" sz="1800" dirty="0">
              <a:solidFill>
                <a:srgbClr val="FF0000"/>
              </a:solidFill>
            </a:endParaRPr>
          </a:p>
        </p:txBody>
      </p:sp>
      <p:pic>
        <p:nvPicPr>
          <p:cNvPr id="5" name="Picture 4" descr="We're all in this together. Coronavirus concept, motivation quote. Stay  home, safe, calm. Hand lettering typography poster. Vector illustration.  Text - we are all in this together on white background. Stock Vector |"/>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4721352" cy="1741587"/>
          </a:xfrm>
          <a:prstGeom prst="rect">
            <a:avLst/>
          </a:prstGeom>
          <a:noFill/>
          <a:ln>
            <a:noFill/>
          </a:ln>
        </p:spPr>
      </p:pic>
    </p:spTree>
    <p:extLst>
      <p:ext uri="{BB962C8B-B14F-4D97-AF65-F5344CB8AC3E}">
        <p14:creationId xmlns:p14="http://schemas.microsoft.com/office/powerpoint/2010/main" val="1606939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Should be Everyone’s Concern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000" u="sng" dirty="0" smtClean="0"/>
              <a:t>Because of widespread concern about deteriorating EE morale and disengagement of </a:t>
            </a:r>
            <a:r>
              <a:rPr lang="en-US" sz="2000" u="sng" dirty="0" smtClean="0"/>
              <a:t>workers</a:t>
            </a:r>
            <a:r>
              <a:rPr lang="en-US" sz="2000" u="sng" dirty="0" smtClean="0"/>
              <a:t>, </a:t>
            </a:r>
            <a:r>
              <a:rPr lang="en-US" sz="2000" u="sng" dirty="0" smtClean="0"/>
              <a:t>organizations </a:t>
            </a:r>
            <a:r>
              <a:rPr lang="en-US" sz="2000" u="sng" dirty="0" smtClean="0"/>
              <a:t>have launched programs and efforts that collectively have been called workplace spirituality</a:t>
            </a:r>
            <a:r>
              <a:rPr lang="en-US" sz="2000" dirty="0" smtClean="0"/>
              <a:t>.  </a:t>
            </a:r>
          </a:p>
          <a:p>
            <a:endParaRPr lang="en-US" sz="900" dirty="0"/>
          </a:p>
          <a:p>
            <a:pPr lvl="1"/>
            <a:r>
              <a:rPr lang="en-US" sz="1800" dirty="0" smtClean="0"/>
              <a:t>This term essentially covers organizational efforts that are designed to make the work environment more meaningful and creative by recognizing and tapping into people’s deeply held values and spiritual beliefs.  </a:t>
            </a:r>
          </a:p>
          <a:p>
            <a:pPr lvl="1"/>
            <a:endParaRPr lang="en-US" sz="800" dirty="0"/>
          </a:p>
          <a:p>
            <a:pPr lvl="2"/>
            <a:r>
              <a:rPr lang="en-US" sz="1800" dirty="0" smtClean="0">
                <a:solidFill>
                  <a:srgbClr val="FF0000"/>
                </a:solidFill>
              </a:rPr>
              <a:t>Some believe that spirituality can improve EE’s personal lives and mental outlook and that this might translate to a better work environment.</a:t>
            </a:r>
            <a:endParaRPr lang="en-US" sz="1800" dirty="0">
              <a:solidFill>
                <a:srgbClr val="FF0000"/>
              </a:solidFill>
            </a:endParaRPr>
          </a:p>
        </p:txBody>
      </p:sp>
      <p:pic>
        <p:nvPicPr>
          <p:cNvPr id="5" name="Picture 4" descr="Workplace Spiritua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3658407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Most firms believe that, if they are to succeed, </a:t>
            </a:r>
            <a:r>
              <a:rPr lang="en-US" sz="2400" u="sng" dirty="0" smtClean="0"/>
              <a:t>employee</a:t>
            </a:r>
            <a:r>
              <a:rPr lang="en-US" sz="2400" u="sng" dirty="0" smtClean="0"/>
              <a:t> </a:t>
            </a:r>
            <a:r>
              <a:rPr lang="en-US" sz="2400" u="sng" dirty="0" smtClean="0"/>
              <a:t>engagement is important in the long run</a:t>
            </a:r>
            <a:r>
              <a:rPr lang="en-US" dirty="0" smtClean="0"/>
              <a:t>.  </a:t>
            </a:r>
          </a:p>
          <a:p>
            <a:endParaRPr lang="en-US" sz="800" dirty="0"/>
          </a:p>
          <a:p>
            <a:pPr lvl="1"/>
            <a:r>
              <a:rPr lang="en-US" dirty="0" smtClean="0"/>
              <a:t>Measuring engagement is complicated and somewhat elusive.  </a:t>
            </a:r>
          </a:p>
          <a:p>
            <a:pPr lvl="1"/>
            <a:endParaRPr lang="en-US" sz="800" dirty="0"/>
          </a:p>
          <a:p>
            <a:pPr lvl="2"/>
            <a:r>
              <a:rPr lang="en-US" sz="1800" dirty="0" smtClean="0">
                <a:solidFill>
                  <a:srgbClr val="FF0000"/>
                </a:solidFill>
              </a:rPr>
              <a:t>However, there are behaviors that demonstrate engagement or lack of it.</a:t>
            </a:r>
            <a:endParaRPr lang="en-US" sz="1800" dirty="0">
              <a:solidFill>
                <a:srgbClr val="FF0000"/>
              </a:solidFill>
            </a:endParaRPr>
          </a:p>
        </p:txBody>
      </p:sp>
      <p:pic>
        <p:nvPicPr>
          <p:cNvPr id="5" name="Picture 4" descr="10 Opportunities to Improve Your Employee Engagement - Global Engagement  Solu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05200"/>
            <a:ext cx="3387634" cy="3352800"/>
          </a:xfrm>
          <a:prstGeom prst="rect">
            <a:avLst/>
          </a:prstGeom>
          <a:noFill/>
          <a:ln>
            <a:noFill/>
          </a:ln>
        </p:spPr>
      </p:pic>
    </p:spTree>
    <p:extLst>
      <p:ext uri="{BB962C8B-B14F-4D97-AF65-F5344CB8AC3E}">
        <p14:creationId xmlns:p14="http://schemas.microsoft.com/office/powerpoint/2010/main" val="2255458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An employer can observe when a worker puts in extra effort, is proactive and creative in solving problems, and encourages co-workers</a:t>
            </a:r>
            <a:r>
              <a:rPr lang="en-US" dirty="0" smtClean="0"/>
              <a:t>.  </a:t>
            </a:r>
          </a:p>
          <a:p>
            <a:endParaRPr lang="en-US" sz="800" dirty="0"/>
          </a:p>
          <a:p>
            <a:pPr lvl="1"/>
            <a:r>
              <a:rPr lang="en-US" sz="2000" dirty="0" smtClean="0">
                <a:solidFill>
                  <a:srgbClr val="FF0000"/>
                </a:solidFill>
              </a:rPr>
              <a:t>A number of surveys comprised of proxy measures for engagement have been developed and are widely used to assess </a:t>
            </a:r>
            <a:r>
              <a:rPr lang="en-US" sz="2000" dirty="0" smtClean="0">
                <a:solidFill>
                  <a:srgbClr val="FF0000"/>
                </a:solidFill>
              </a:rPr>
              <a:t>levels </a:t>
            </a:r>
            <a:r>
              <a:rPr lang="en-US" sz="2000" dirty="0" smtClean="0">
                <a:solidFill>
                  <a:srgbClr val="FF0000"/>
                </a:solidFill>
              </a:rPr>
              <a:t>of engagement.  </a:t>
            </a:r>
          </a:p>
        </p:txBody>
      </p:sp>
      <p:pic>
        <p:nvPicPr>
          <p:cNvPr id="5" name="Picture 4" descr="Strategies for Organizations to Boost Employee Engagement"/>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5791200" cy="3124200"/>
          </a:xfrm>
          <a:prstGeom prst="rect">
            <a:avLst/>
          </a:prstGeom>
          <a:noFill/>
          <a:ln>
            <a:noFill/>
          </a:ln>
        </p:spPr>
      </p:pic>
    </p:spTree>
    <p:extLst>
      <p:ext uri="{BB962C8B-B14F-4D97-AF65-F5344CB8AC3E}">
        <p14:creationId xmlns:p14="http://schemas.microsoft.com/office/powerpoint/2010/main" val="234582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000" u="sng" dirty="0" smtClean="0"/>
              <a:t>The most effective teams are those that have shared cognition, or a common level and depth of knowledge that allows all team members to anticipate and execute actions toward meeting the group’s goals</a:t>
            </a:r>
            <a:r>
              <a:rPr lang="en-US" sz="2000" dirty="0" smtClean="0"/>
              <a:t>.  </a:t>
            </a:r>
          </a:p>
          <a:p>
            <a:endParaRPr lang="en-US" sz="900" dirty="0"/>
          </a:p>
          <a:p>
            <a:pPr lvl="1"/>
            <a:r>
              <a:rPr lang="en-US" sz="2000" dirty="0" smtClean="0"/>
              <a:t>In other words, in order to reach their goal, every team member must be on the same page of the playbook.  </a:t>
            </a:r>
          </a:p>
          <a:p>
            <a:pPr lvl="1"/>
            <a:endParaRPr lang="en-US" sz="900" dirty="0"/>
          </a:p>
          <a:p>
            <a:pPr lvl="2"/>
            <a:r>
              <a:rPr lang="en-US" sz="1800" dirty="0" smtClean="0">
                <a:solidFill>
                  <a:srgbClr val="FF0000"/>
                </a:solidFill>
              </a:rPr>
              <a:t>However, sometimes having all team members stuck on the same page can be detrimental to team performance and organizational outcomes if the team engages in groupthink, the tendency of members of a group to make faulty decisions because of group pressures, even in the face of red flags or better, more logical alternatives.  </a:t>
            </a:r>
            <a:endParaRPr lang="en-US" sz="1800" dirty="0">
              <a:solidFill>
                <a:srgbClr val="FF0000"/>
              </a:solidFill>
            </a:endParaRPr>
          </a:p>
        </p:txBody>
      </p:sp>
      <p:pic>
        <p:nvPicPr>
          <p:cNvPr id="5" name="Picture 4" descr="2,100+ Proactive Health Stock Photos, Pictures &amp; Royalty-Free Images -  iStock | Healthy lifestyle, Proactive business, Plant a se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724400"/>
            <a:ext cx="2008632" cy="1638300"/>
          </a:xfrm>
          <a:prstGeom prst="rect">
            <a:avLst/>
          </a:prstGeom>
          <a:noFill/>
          <a:ln>
            <a:noFill/>
          </a:ln>
        </p:spPr>
      </p:pic>
    </p:spTree>
    <p:extLst>
      <p:ext uri="{BB962C8B-B14F-4D97-AF65-F5344CB8AC3E}">
        <p14:creationId xmlns:p14="http://schemas.microsoft.com/office/powerpoint/2010/main" val="3590708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Employers </a:t>
            </a:r>
            <a:r>
              <a:rPr lang="en-US" sz="2200" u="sng" dirty="0" smtClean="0"/>
              <a:t>can </a:t>
            </a:r>
            <a:r>
              <a:rPr lang="en-US" sz="2200" u="sng" dirty="0" smtClean="0"/>
              <a:t>analyze these measures relative to </a:t>
            </a:r>
            <a:r>
              <a:rPr lang="en-US" sz="2200" u="sng" dirty="0" smtClean="0"/>
              <a:t>employee and organization </a:t>
            </a:r>
            <a:r>
              <a:rPr lang="en-US" sz="2200" u="sng" dirty="0" smtClean="0"/>
              <a:t>performance in areas such as attendance, turnover, sick leave use, productivity, and profit margins to create </a:t>
            </a:r>
            <a:r>
              <a:rPr lang="en-US" sz="2200" u="sng" dirty="0" smtClean="0"/>
              <a:t>action </a:t>
            </a:r>
            <a:r>
              <a:rPr lang="en-US" sz="2200" u="sng" dirty="0" smtClean="0"/>
              <a:t>plans for improvement</a:t>
            </a:r>
            <a:r>
              <a:rPr lang="en-US" dirty="0" smtClean="0"/>
              <a:t>.  </a:t>
            </a:r>
          </a:p>
          <a:p>
            <a:endParaRPr lang="en-US" sz="800" dirty="0"/>
          </a:p>
          <a:p>
            <a:pPr lvl="1"/>
            <a:r>
              <a:rPr lang="en-US" sz="2000" dirty="0" smtClean="0">
                <a:solidFill>
                  <a:srgbClr val="FF0000"/>
                </a:solidFill>
              </a:rPr>
              <a:t>Supervisors are advised to approach engagement measurement systematically to assess prevailing levels and trends.  </a:t>
            </a:r>
          </a:p>
        </p:txBody>
      </p:sp>
      <p:pic>
        <p:nvPicPr>
          <p:cNvPr id="5" name="Picture 4" descr="10 Employee Engagement Metrics to Track at Your Organization - AI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114800"/>
            <a:ext cx="5242560" cy="2647950"/>
          </a:xfrm>
          <a:prstGeom prst="rect">
            <a:avLst/>
          </a:prstGeom>
          <a:noFill/>
          <a:ln>
            <a:noFill/>
          </a:ln>
        </p:spPr>
      </p:pic>
    </p:spTree>
    <p:extLst>
      <p:ext uri="{BB962C8B-B14F-4D97-AF65-F5344CB8AC3E}">
        <p14:creationId xmlns:p14="http://schemas.microsoft.com/office/powerpoint/2010/main" val="1985551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observing, monitoring, and studying patterns of EE behavior, a supervisor </a:t>
            </a:r>
            <a:r>
              <a:rPr lang="en-US" sz="2200" u="sng" dirty="0" smtClean="0"/>
              <a:t>can often discover </a:t>
            </a:r>
            <a:r>
              <a:rPr lang="en-US" sz="2200" u="sng" dirty="0" smtClean="0"/>
              <a:t>evidence of EE engagement</a:t>
            </a:r>
            <a:r>
              <a:rPr lang="en-US" sz="2200" dirty="0" smtClean="0"/>
              <a:t>.  </a:t>
            </a:r>
          </a:p>
          <a:p>
            <a:endParaRPr lang="en-US" sz="900" dirty="0"/>
          </a:p>
          <a:p>
            <a:pPr lvl="1"/>
            <a:r>
              <a:rPr lang="en-US" sz="2000" dirty="0"/>
              <a:t>A</a:t>
            </a:r>
            <a:r>
              <a:rPr lang="en-US" sz="2000" dirty="0" smtClean="0"/>
              <a:t> </a:t>
            </a:r>
            <a:r>
              <a:rPr lang="en-US" sz="2000" dirty="0" smtClean="0"/>
              <a:t>supervisor should </a:t>
            </a:r>
            <a:r>
              <a:rPr lang="en-US" sz="2000" dirty="0" smtClean="0"/>
              <a:t>monitor such key </a:t>
            </a:r>
            <a:r>
              <a:rPr lang="en-US" sz="2000" dirty="0" smtClean="0"/>
              <a:t>indicators as job </a:t>
            </a:r>
            <a:r>
              <a:rPr lang="en-US" sz="2000" dirty="0" smtClean="0"/>
              <a:t>performance, tardiness </a:t>
            </a:r>
            <a:r>
              <a:rPr lang="en-US" sz="2000" dirty="0" smtClean="0"/>
              <a:t>and absenteeism, the amount of waste or scrap, </a:t>
            </a:r>
            <a:r>
              <a:rPr lang="en-US" sz="2000" dirty="0" smtClean="0"/>
              <a:t>employee</a:t>
            </a:r>
            <a:r>
              <a:rPr lang="en-US" sz="2000" dirty="0" smtClean="0"/>
              <a:t> </a:t>
            </a:r>
            <a:r>
              <a:rPr lang="en-US" sz="2000" dirty="0" smtClean="0"/>
              <a:t>complaints, </a:t>
            </a:r>
            <a:r>
              <a:rPr lang="en-US" sz="2000" dirty="0" smtClean="0"/>
              <a:t>and accident </a:t>
            </a:r>
            <a:r>
              <a:rPr lang="en-US" sz="2000" dirty="0" smtClean="0"/>
              <a:t>and safety records.  </a:t>
            </a:r>
          </a:p>
          <a:p>
            <a:endParaRPr lang="en-US" sz="900" dirty="0"/>
          </a:p>
          <a:p>
            <a:pPr lvl="2"/>
            <a:r>
              <a:rPr lang="en-US" sz="1800" dirty="0" smtClean="0">
                <a:solidFill>
                  <a:srgbClr val="FF0000"/>
                </a:solidFill>
              </a:rPr>
              <a:t>If </a:t>
            </a:r>
            <a:r>
              <a:rPr lang="en-US" sz="1800" dirty="0" smtClean="0">
                <a:solidFill>
                  <a:srgbClr val="FF0000"/>
                </a:solidFill>
              </a:rPr>
              <a:t>the reasons </a:t>
            </a:r>
            <a:r>
              <a:rPr lang="en-US" sz="1800" dirty="0" smtClean="0">
                <a:solidFill>
                  <a:srgbClr val="FF0000"/>
                </a:solidFill>
              </a:rPr>
              <a:t>for changes in these indicators are </a:t>
            </a:r>
            <a:r>
              <a:rPr lang="en-US" sz="1800" dirty="0" smtClean="0">
                <a:solidFill>
                  <a:srgbClr val="FF0000"/>
                </a:solidFill>
              </a:rPr>
              <a:t>related to </a:t>
            </a:r>
            <a:r>
              <a:rPr lang="en-US" sz="1800" dirty="0" smtClean="0">
                <a:solidFill>
                  <a:srgbClr val="FF0000"/>
                </a:solidFill>
              </a:rPr>
              <a:t>EE </a:t>
            </a:r>
            <a:r>
              <a:rPr lang="en-US" sz="1800" dirty="0" smtClean="0">
                <a:solidFill>
                  <a:srgbClr val="FF0000"/>
                </a:solidFill>
              </a:rPr>
              <a:t>feelings of engagement, the supervisor should determine, through conversation with the EE, whether the causes are within the supervisor’s span of control and follow-up accordingly.</a:t>
            </a:r>
            <a:endParaRPr lang="en-US" sz="1800" dirty="0">
              <a:solidFill>
                <a:srgbClr val="FF0000"/>
              </a:solidFill>
            </a:endParaRPr>
          </a:p>
        </p:txBody>
      </p:sp>
      <p:pic>
        <p:nvPicPr>
          <p:cNvPr id="5" name="Picture 4" descr="Observational Research - Methods and Guide - Research Metho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800600"/>
            <a:ext cx="3657600" cy="2057400"/>
          </a:xfrm>
          <a:prstGeom prst="rect">
            <a:avLst/>
          </a:prstGeom>
          <a:noFill/>
          <a:ln>
            <a:noFill/>
          </a:ln>
        </p:spPr>
      </p:pic>
    </p:spTree>
    <p:extLst>
      <p:ext uri="{BB962C8B-B14F-4D97-AF65-F5344CB8AC3E}">
        <p14:creationId xmlns:p14="http://schemas.microsoft.com/office/powerpoint/2010/main" val="3881544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Specific behaviors in the workplace also provide insight into EE engagement levels</a:t>
            </a:r>
            <a:r>
              <a:rPr lang="en-US" dirty="0" smtClean="0"/>
              <a:t>.  </a:t>
            </a:r>
          </a:p>
          <a:p>
            <a:endParaRPr lang="en-US" sz="800" dirty="0"/>
          </a:p>
          <a:p>
            <a:pPr lvl="1"/>
            <a:r>
              <a:rPr lang="en-US" sz="1800" dirty="0" smtClean="0"/>
              <a:t>Supervisors should consider the extent and character of EE </a:t>
            </a:r>
            <a:r>
              <a:rPr lang="en-US" sz="1800" dirty="0" smtClean="0"/>
              <a:t>communication.</a:t>
            </a:r>
          </a:p>
          <a:p>
            <a:pPr lvl="1"/>
            <a:r>
              <a:rPr lang="en-US" sz="1800" dirty="0" smtClean="0"/>
              <a:t>Are </a:t>
            </a:r>
            <a:r>
              <a:rPr lang="en-US" sz="1800" dirty="0" smtClean="0"/>
              <a:t>EEs pleasant and fair, do they engage in conversation, and share ideas?  </a:t>
            </a:r>
            <a:endParaRPr lang="en-US" sz="1800" dirty="0" smtClean="0"/>
          </a:p>
          <a:p>
            <a:pPr lvl="1"/>
            <a:r>
              <a:rPr lang="en-US" sz="1800" dirty="0" smtClean="0"/>
              <a:t>Also</a:t>
            </a:r>
            <a:r>
              <a:rPr lang="en-US" sz="1800" dirty="0" smtClean="0"/>
              <a:t>, supervisors should study EE choices on a day-to-day basis to observe the decisions they make on a consistent basis to see the extent to which decisions are appropriate and focused on achievement and performance.  </a:t>
            </a:r>
          </a:p>
          <a:p>
            <a:pPr lvl="1"/>
            <a:endParaRPr lang="en-US" sz="800" dirty="0"/>
          </a:p>
          <a:p>
            <a:pPr lvl="2"/>
            <a:r>
              <a:rPr lang="en-US" sz="1800" dirty="0" smtClean="0">
                <a:solidFill>
                  <a:srgbClr val="FF0000"/>
                </a:solidFill>
              </a:rPr>
              <a:t>Real time assessment of </a:t>
            </a:r>
            <a:r>
              <a:rPr lang="en-US" sz="1800" dirty="0" smtClean="0">
                <a:solidFill>
                  <a:srgbClr val="FF0000"/>
                </a:solidFill>
              </a:rPr>
              <a:t>EE engagement </a:t>
            </a:r>
            <a:r>
              <a:rPr lang="en-US" sz="1800" dirty="0" smtClean="0">
                <a:solidFill>
                  <a:srgbClr val="FF0000"/>
                </a:solidFill>
              </a:rPr>
              <a:t>is critical to organizational performance.</a:t>
            </a:r>
            <a:endParaRPr lang="en-US" sz="1800" dirty="0">
              <a:solidFill>
                <a:srgbClr val="FF0000"/>
              </a:solidFill>
            </a:endParaRPr>
          </a:p>
        </p:txBody>
      </p:sp>
      <p:pic>
        <p:nvPicPr>
          <p:cNvPr id="5" name="Picture 4" descr="Observational Research and How it Can Benefit You - HenkinSchult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72000"/>
            <a:ext cx="4267200" cy="2277291"/>
          </a:xfrm>
          <a:prstGeom prst="rect">
            <a:avLst/>
          </a:prstGeom>
          <a:noFill/>
          <a:ln>
            <a:noFill/>
          </a:ln>
        </p:spPr>
      </p:pic>
    </p:spTree>
    <p:extLst>
      <p:ext uri="{BB962C8B-B14F-4D97-AF65-F5344CB8AC3E}">
        <p14:creationId xmlns:p14="http://schemas.microsoft.com/office/powerpoint/2010/main" val="3442554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Daily working relationships offer numerous opportunities for a supervisor to observe and analyze changes in EE engagement and morale</a:t>
            </a:r>
            <a:r>
              <a:rPr lang="en-US" dirty="0" smtClean="0"/>
              <a:t>.  </a:t>
            </a:r>
          </a:p>
          <a:p>
            <a:endParaRPr lang="en-US" sz="800" dirty="0"/>
          </a:p>
          <a:p>
            <a:pPr lvl="1"/>
            <a:r>
              <a:rPr lang="en-US" sz="2000" dirty="0" smtClean="0"/>
              <a:t>However, many supervisors </a:t>
            </a:r>
            <a:r>
              <a:rPr lang="en-US" sz="2000" dirty="0" smtClean="0"/>
              <a:t>often do </a:t>
            </a:r>
            <a:r>
              <a:rPr lang="en-US" sz="2000" dirty="0" smtClean="0"/>
              <a:t>not take the time to observe; others do not analyze what they observe.  </a:t>
            </a:r>
          </a:p>
          <a:p>
            <a:pPr lvl="1"/>
            <a:endParaRPr lang="en-US" sz="800" dirty="0"/>
          </a:p>
          <a:p>
            <a:pPr lvl="2"/>
            <a:r>
              <a:rPr lang="en-US" sz="1800" dirty="0" smtClean="0">
                <a:solidFill>
                  <a:srgbClr val="FF0000"/>
                </a:solidFill>
              </a:rPr>
              <a:t>It is only when </a:t>
            </a:r>
            <a:r>
              <a:rPr lang="en-US" sz="1800" dirty="0" smtClean="0">
                <a:solidFill>
                  <a:srgbClr val="FF0000"/>
                </a:solidFill>
              </a:rPr>
              <a:t>EE engagement and/or </a:t>
            </a:r>
            <a:r>
              <a:rPr lang="en-US" sz="1800" dirty="0" smtClean="0">
                <a:solidFill>
                  <a:srgbClr val="FF0000"/>
                </a:solidFill>
              </a:rPr>
              <a:t>performance </a:t>
            </a:r>
            <a:r>
              <a:rPr lang="en-US" sz="1800" dirty="0" smtClean="0">
                <a:solidFill>
                  <a:srgbClr val="FF0000"/>
                </a:solidFill>
              </a:rPr>
              <a:t>drop significantly that some supervisors </a:t>
            </a:r>
            <a:r>
              <a:rPr lang="en-US" sz="1800" dirty="0" smtClean="0">
                <a:solidFill>
                  <a:srgbClr val="FF0000"/>
                </a:solidFill>
              </a:rPr>
              <a:t>first take note.  By then, the problems that caused the changes will have magnified to the point </a:t>
            </a:r>
            <a:r>
              <a:rPr lang="en-US" sz="1800" dirty="0" smtClean="0">
                <a:solidFill>
                  <a:srgbClr val="FF0000"/>
                </a:solidFill>
              </a:rPr>
              <a:t>where </a:t>
            </a:r>
            <a:r>
              <a:rPr lang="en-US" sz="1800" dirty="0" smtClean="0">
                <a:solidFill>
                  <a:srgbClr val="FF0000"/>
                </a:solidFill>
              </a:rPr>
              <a:t>major </a:t>
            </a:r>
            <a:r>
              <a:rPr lang="en-US" sz="1800" dirty="0" smtClean="0">
                <a:solidFill>
                  <a:srgbClr val="FF0000"/>
                </a:solidFill>
              </a:rPr>
              <a:t>corrective actions are necessary.  </a:t>
            </a:r>
            <a:endParaRPr lang="en-US" sz="1800" dirty="0">
              <a:solidFill>
                <a:srgbClr val="FF0000"/>
              </a:solidFill>
            </a:endParaRPr>
          </a:p>
        </p:txBody>
      </p:sp>
      <p:pic>
        <p:nvPicPr>
          <p:cNvPr id="5" name="Picture 4" descr="Observational Research, Definition, Types, Strengths And Weaknesse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24400"/>
            <a:ext cx="3962400" cy="2133600"/>
          </a:xfrm>
          <a:prstGeom prst="rect">
            <a:avLst/>
          </a:prstGeom>
          <a:noFill/>
          <a:ln>
            <a:noFill/>
          </a:ln>
        </p:spPr>
      </p:pic>
    </p:spTree>
    <p:extLst>
      <p:ext uri="{BB962C8B-B14F-4D97-AF65-F5344CB8AC3E}">
        <p14:creationId xmlns:p14="http://schemas.microsoft.com/office/powerpoint/2010/main" val="3372578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and Study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companies conduct exit interviews with individuals leaving their employ</a:t>
            </a:r>
            <a:r>
              <a:rPr lang="en-US" dirty="0" smtClean="0"/>
              <a:t>.  </a:t>
            </a:r>
          </a:p>
          <a:p>
            <a:endParaRPr lang="en-US" sz="800" dirty="0"/>
          </a:p>
          <a:p>
            <a:pPr lvl="1"/>
            <a:r>
              <a:rPr lang="en-US" sz="2000" dirty="0" smtClean="0"/>
              <a:t>Exit interviews are usually conducted by HR, although sometimes the supervisor may fill this role.  </a:t>
            </a:r>
            <a:r>
              <a:rPr lang="en-US" sz="2000" dirty="0" smtClean="0"/>
              <a:t>The </a:t>
            </a:r>
            <a:r>
              <a:rPr lang="en-US" sz="2000" dirty="0" smtClean="0"/>
              <a:t>interviewer asks why the person is leaving and about the person’s perceptions of the firms conditions.  </a:t>
            </a:r>
          </a:p>
          <a:p>
            <a:pPr lvl="1"/>
            <a:endParaRPr lang="en-US" sz="800" dirty="0"/>
          </a:p>
          <a:p>
            <a:pPr lvl="2"/>
            <a:r>
              <a:rPr lang="en-US" sz="1800" dirty="0" smtClean="0">
                <a:solidFill>
                  <a:srgbClr val="FF0000"/>
                </a:solidFill>
              </a:rPr>
              <a:t>Results of exit interviews are used to assess morale in the firm as a whole or in certain departments, as well as to identify reasons for EE turnover.</a:t>
            </a:r>
            <a:endParaRPr lang="en-US" sz="1800" dirty="0">
              <a:solidFill>
                <a:srgbClr val="FF0000"/>
              </a:solidFill>
            </a:endParaRPr>
          </a:p>
        </p:txBody>
      </p:sp>
      <p:pic>
        <p:nvPicPr>
          <p:cNvPr id="5" name="Picture 4" descr="How to conduct employee exit interviews [+10 questions to ask]"/>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2597979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Surveys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technique to assess EE engagement is an attitude survey, also called an engagement survey or morale survey</a:t>
            </a:r>
            <a:r>
              <a:rPr lang="en-US" sz="2200" dirty="0" smtClean="0"/>
              <a:t>.  </a:t>
            </a:r>
          </a:p>
          <a:p>
            <a:endParaRPr lang="en-US" sz="1000" dirty="0"/>
          </a:p>
          <a:p>
            <a:pPr lvl="1"/>
            <a:r>
              <a:rPr lang="en-US" sz="2000" dirty="0" smtClean="0"/>
              <a:t>All EEs, or a sample of the EEs, are asked to express their opinions about major aspects of organizational life, usually in the form of answers to questions or rating scales printed on a survey form.  </a:t>
            </a:r>
          </a:p>
          <a:p>
            <a:endParaRPr lang="en-US" sz="1000" dirty="0"/>
          </a:p>
          <a:p>
            <a:pPr lvl="2"/>
            <a:r>
              <a:rPr lang="en-US" sz="1800" dirty="0" smtClean="0">
                <a:solidFill>
                  <a:srgbClr val="FF0000"/>
                </a:solidFill>
              </a:rPr>
              <a:t>The survey questionnaire elicits EE opinions about such factors as management and supervision, job conditions, job satisfaction, rewards and incentives, recognition, co-workers, pay and benefits, job security, and advancement opportunities.  Often engagement surveys also include items asking whether EEs feel a sense of belonging, whether they would promote the organization to others, and if they feel committed to the company and its mission.</a:t>
            </a:r>
            <a:endParaRPr lang="en-US" sz="1800" dirty="0">
              <a:solidFill>
                <a:srgbClr val="FF0000"/>
              </a:solidFill>
            </a:endParaRPr>
          </a:p>
        </p:txBody>
      </p:sp>
      <p:pic>
        <p:nvPicPr>
          <p:cNvPr id="5" name="Picture 4" descr="Attitude - Actions to Change Your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86400"/>
            <a:ext cx="3074126" cy="1371600"/>
          </a:xfrm>
          <a:prstGeom prst="rect">
            <a:avLst/>
          </a:prstGeom>
          <a:noFill/>
          <a:ln>
            <a:noFill/>
          </a:ln>
        </p:spPr>
      </p:pic>
    </p:spTree>
    <p:extLst>
      <p:ext uri="{BB962C8B-B14F-4D97-AF65-F5344CB8AC3E}">
        <p14:creationId xmlns:p14="http://schemas.microsoft.com/office/powerpoint/2010/main" val="15078425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Surveys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Attitude surveys are limited by their ability to report workforce engagement and summarize EE sentiments at a specific moment in time</a:t>
            </a:r>
            <a:r>
              <a:rPr lang="en-US" dirty="0" smtClean="0"/>
              <a:t>.  </a:t>
            </a:r>
          </a:p>
          <a:p>
            <a:endParaRPr lang="en-US" sz="900" dirty="0"/>
          </a:p>
          <a:p>
            <a:pPr lvl="1"/>
            <a:r>
              <a:rPr lang="en-US" sz="2000" dirty="0" smtClean="0"/>
              <a:t>An isolated incident or organizational change may have temporary effects on morale or long-term impacts on engagement, neither of which can be measured with a single survey.  </a:t>
            </a:r>
          </a:p>
          <a:p>
            <a:pPr lvl="1"/>
            <a:endParaRPr lang="en-US" sz="900" dirty="0"/>
          </a:p>
          <a:p>
            <a:pPr lvl="2"/>
            <a:r>
              <a:rPr lang="en-US" sz="1800" dirty="0" smtClean="0">
                <a:solidFill>
                  <a:srgbClr val="FF0000"/>
                </a:solidFill>
              </a:rPr>
              <a:t>Supervisors might consider using attitude surveys regularly as part of continuous improvement processes to monitor shifts in organizational or departmental culture and climate that might erode engagement over time.  </a:t>
            </a:r>
          </a:p>
          <a:p>
            <a:pPr lvl="2"/>
            <a:r>
              <a:rPr lang="en-US" sz="1800" dirty="0" smtClean="0">
                <a:solidFill>
                  <a:srgbClr val="FF0000"/>
                </a:solidFill>
              </a:rPr>
              <a:t>This long-term data can be used to identify specific problems and make proactive changes accordingly.</a:t>
            </a:r>
            <a:endParaRPr lang="en-US" sz="1800" dirty="0">
              <a:solidFill>
                <a:srgbClr val="FF0000"/>
              </a:solidFill>
            </a:endParaRPr>
          </a:p>
        </p:txBody>
      </p:sp>
      <p:pic>
        <p:nvPicPr>
          <p:cNvPr id="5" name="Picture 4" descr="Attitude Matt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257800"/>
            <a:ext cx="1889760" cy="1600200"/>
          </a:xfrm>
          <a:prstGeom prst="rect">
            <a:avLst/>
          </a:prstGeom>
          <a:noFill/>
          <a:ln>
            <a:noFill/>
          </a:ln>
        </p:spPr>
      </p:pic>
    </p:spTree>
    <p:extLst>
      <p:ext uri="{BB962C8B-B14F-4D97-AF65-F5344CB8AC3E}">
        <p14:creationId xmlns:p14="http://schemas.microsoft.com/office/powerpoint/2010/main" val="979107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Survey Results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What happens to the survey results can have dramatic impact on EE engagement</a:t>
            </a:r>
            <a:r>
              <a:rPr lang="en-US" dirty="0" smtClean="0"/>
              <a:t>.  </a:t>
            </a:r>
          </a:p>
          <a:p>
            <a:endParaRPr lang="en-US" sz="800" dirty="0"/>
          </a:p>
          <a:p>
            <a:pPr lvl="1"/>
            <a:r>
              <a:rPr lang="en-US" sz="2000" dirty="0" smtClean="0"/>
              <a:t>If the survey results are put on a shelf, the survey has done nothing to help the organization.  </a:t>
            </a:r>
          </a:p>
          <a:p>
            <a:pPr lvl="1"/>
            <a:endParaRPr lang="en-US" sz="800" dirty="0"/>
          </a:p>
          <a:p>
            <a:pPr lvl="2"/>
            <a:r>
              <a:rPr lang="en-US" sz="1800" dirty="0" smtClean="0">
                <a:solidFill>
                  <a:srgbClr val="FF0000"/>
                </a:solidFill>
              </a:rPr>
              <a:t>Survey results should be used as a tool, a baseline for problem solving and action planning efforts that will increase engagement and morale      across the organization.</a:t>
            </a:r>
            <a:endParaRPr lang="en-US" sz="1800" dirty="0">
              <a:solidFill>
                <a:srgbClr val="FF0000"/>
              </a:solidFill>
            </a:endParaRPr>
          </a:p>
        </p:txBody>
      </p:sp>
      <p:pic>
        <p:nvPicPr>
          <p:cNvPr id="5" name="Picture 4"/>
          <p:cNvPicPr/>
          <p:nvPr/>
        </p:nvPicPr>
        <p:blipFill>
          <a:blip r:embed="rId2"/>
          <a:stretch>
            <a:fillRect/>
          </a:stretch>
        </p:blipFill>
        <p:spPr>
          <a:xfrm>
            <a:off x="4724401" y="4343400"/>
            <a:ext cx="4419600" cy="2542903"/>
          </a:xfrm>
          <a:prstGeom prst="rect">
            <a:avLst/>
          </a:prstGeom>
        </p:spPr>
      </p:pic>
    </p:spTree>
    <p:extLst>
      <p:ext uri="{BB962C8B-B14F-4D97-AF65-F5344CB8AC3E}">
        <p14:creationId xmlns:p14="http://schemas.microsoft.com/office/powerpoint/2010/main" val="4035571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Survey Results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Attitude surveys may reveal deficiencies the supervisor can easily address and/or eliminate</a:t>
            </a:r>
            <a:r>
              <a:rPr lang="en-US" dirty="0" smtClean="0"/>
              <a:t>.  </a:t>
            </a:r>
          </a:p>
          <a:p>
            <a:endParaRPr lang="en-US" sz="800" dirty="0"/>
          </a:p>
          <a:p>
            <a:pPr lvl="1"/>
            <a:r>
              <a:rPr lang="en-US" sz="2000" dirty="0" smtClean="0"/>
              <a:t>Frequently, however, responses are difficult to evaluate, such as a complaint that communication channels are not open to EEs.  </a:t>
            </a:r>
          </a:p>
          <a:p>
            <a:pPr lvl="1"/>
            <a:endParaRPr lang="en-US" sz="800" dirty="0"/>
          </a:p>
          <a:p>
            <a:pPr lvl="2"/>
            <a:r>
              <a:rPr lang="en-US" sz="1800" dirty="0" smtClean="0">
                <a:solidFill>
                  <a:srgbClr val="FF0000"/>
                </a:solidFill>
              </a:rPr>
              <a:t>Such complaints raise more questions than answers and may necessitate a careful study of existing policies and procedures to see whether   corrective actions are warranted.</a:t>
            </a:r>
            <a:endParaRPr lang="en-US" sz="1800" dirty="0">
              <a:solidFill>
                <a:srgbClr val="FF0000"/>
              </a:solidFill>
            </a:endParaRPr>
          </a:p>
        </p:txBody>
      </p:sp>
      <p:pic>
        <p:nvPicPr>
          <p:cNvPr id="5" name="Picture 4" descr="How to efficiently manage sales follow-ups - Hey DAN Voice to CR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038600"/>
            <a:ext cx="3962400" cy="2249805"/>
          </a:xfrm>
          <a:prstGeom prst="rect">
            <a:avLst/>
          </a:prstGeom>
          <a:noFill/>
          <a:ln>
            <a:noFill/>
          </a:ln>
        </p:spPr>
      </p:pic>
    </p:spTree>
    <p:extLst>
      <p:ext uri="{BB962C8B-B14F-4D97-AF65-F5344CB8AC3E}">
        <p14:creationId xmlns:p14="http://schemas.microsoft.com/office/powerpoint/2010/main" val="667432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Survey Results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t>
            </a:r>
            <a:r>
              <a:rPr lang="en-US" sz="2200" u="sng" dirty="0" smtClean="0"/>
              <a:t>management does </a:t>
            </a:r>
            <a:r>
              <a:rPr lang="en-US" sz="2200" u="sng" dirty="0" smtClean="0"/>
              <a:t>not make needed changes as a result of a survey, the survey wastes time and money</a:t>
            </a:r>
            <a:r>
              <a:rPr lang="en-US" dirty="0" smtClean="0"/>
              <a:t>.  </a:t>
            </a:r>
          </a:p>
          <a:p>
            <a:endParaRPr lang="en-US" sz="900" dirty="0"/>
          </a:p>
          <a:p>
            <a:pPr lvl="1"/>
            <a:r>
              <a:rPr lang="en-US" sz="2000" dirty="0" smtClean="0"/>
              <a:t>If no changes materialize, or </a:t>
            </a:r>
            <a:r>
              <a:rPr lang="en-US" sz="2000" dirty="0" smtClean="0"/>
              <a:t>changes </a:t>
            </a:r>
            <a:r>
              <a:rPr lang="en-US" sz="2000" dirty="0" smtClean="0"/>
              <a:t>are not communicated to EEs, morale may </a:t>
            </a:r>
            <a:r>
              <a:rPr lang="en-US" sz="2000" dirty="0" smtClean="0"/>
              <a:t>decline.  EEs </a:t>
            </a:r>
            <a:r>
              <a:rPr lang="en-US" sz="2000" dirty="0" smtClean="0"/>
              <a:t>may feel </a:t>
            </a:r>
            <a:r>
              <a:rPr lang="en-US" sz="2000" dirty="0" smtClean="0"/>
              <a:t>their problems </a:t>
            </a:r>
            <a:r>
              <a:rPr lang="en-US" sz="2000" dirty="0" smtClean="0"/>
              <a:t>and suggestions were ignored.  </a:t>
            </a:r>
          </a:p>
          <a:p>
            <a:pPr lvl="1"/>
            <a:endParaRPr lang="en-US" sz="800" dirty="0"/>
          </a:p>
          <a:p>
            <a:pPr lvl="2"/>
            <a:r>
              <a:rPr lang="en-US" sz="1800" dirty="0" smtClean="0">
                <a:solidFill>
                  <a:srgbClr val="FF0000"/>
                </a:solidFill>
              </a:rPr>
              <a:t>Concerns </a:t>
            </a:r>
            <a:r>
              <a:rPr lang="en-US" sz="1800" dirty="0" smtClean="0">
                <a:solidFill>
                  <a:srgbClr val="FF0000"/>
                </a:solidFill>
              </a:rPr>
              <a:t>or dissatisfaction expressed in an attitude survey should be addressed promptly by managers and supervisors.  At a minimum, EEs should be informed that management is aware of the dissatisfaction </a:t>
            </a:r>
            <a:r>
              <a:rPr lang="en-US" sz="1800" dirty="0" smtClean="0">
                <a:solidFill>
                  <a:srgbClr val="FF0000"/>
                </a:solidFill>
              </a:rPr>
              <a:t>    and </a:t>
            </a:r>
            <a:r>
              <a:rPr lang="en-US" sz="1800" dirty="0" smtClean="0">
                <a:solidFill>
                  <a:srgbClr val="FF0000"/>
                </a:solidFill>
              </a:rPr>
              <a:t>will work to change things by some future date.</a:t>
            </a:r>
            <a:endParaRPr lang="en-US" sz="1800" dirty="0">
              <a:solidFill>
                <a:srgbClr val="FF0000"/>
              </a:solidFill>
            </a:endParaRPr>
          </a:p>
        </p:txBody>
      </p:sp>
      <p:pic>
        <p:nvPicPr>
          <p:cNvPr id="5" name="Picture 4" descr="Approach (Make Change Happen) - RS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4191000" cy="1908048"/>
          </a:xfrm>
          <a:prstGeom prst="rect">
            <a:avLst/>
          </a:prstGeom>
          <a:noFill/>
          <a:ln>
            <a:noFill/>
          </a:ln>
        </p:spPr>
      </p:pic>
    </p:spTree>
    <p:extLst>
      <p:ext uri="{BB962C8B-B14F-4D97-AF65-F5344CB8AC3E}">
        <p14:creationId xmlns:p14="http://schemas.microsoft.com/office/powerpoint/2010/main" val="298734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Groups Form and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Groupthink can have dire consequences</a:t>
            </a:r>
            <a:r>
              <a:rPr lang="en-US" dirty="0" smtClean="0"/>
              <a:t>.  </a:t>
            </a:r>
          </a:p>
          <a:p>
            <a:endParaRPr lang="en-US" sz="800" dirty="0"/>
          </a:p>
          <a:p>
            <a:pPr lvl="1"/>
            <a:r>
              <a:rPr lang="en-US" sz="2000" dirty="0" smtClean="0"/>
              <a:t>It is important for supervisors to consider ways to encourage diverse opinions and opposing points of view, as well as check in with team regularly to ensure they are steering toward appropriate outcomes.  </a:t>
            </a:r>
          </a:p>
          <a:p>
            <a:pPr lvl="1"/>
            <a:endParaRPr lang="en-US" sz="800" dirty="0"/>
          </a:p>
          <a:p>
            <a:pPr lvl="2"/>
            <a:r>
              <a:rPr lang="en-US" sz="1800" dirty="0" smtClean="0">
                <a:solidFill>
                  <a:srgbClr val="FF0000"/>
                </a:solidFill>
              </a:rPr>
              <a:t>The supervisor will never be completely aware of the kinds of forces that are most prevalent in department group dynamics.  However, regular interaction with teams, as well as sensitivity to EE needs and individual concerns, can help the supervisor guide work groups more effectively.</a:t>
            </a:r>
            <a:endParaRPr lang="en-US" sz="1800" dirty="0">
              <a:solidFill>
                <a:srgbClr val="FF0000"/>
              </a:solidFill>
            </a:endParaRPr>
          </a:p>
        </p:txBody>
      </p:sp>
      <p:pic>
        <p:nvPicPr>
          <p:cNvPr id="5" name="Picture 4" descr="What Is Groupthink In Psychology? Definition &amp;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648200"/>
            <a:ext cx="2286000" cy="2209800"/>
          </a:xfrm>
          <a:prstGeom prst="rect">
            <a:avLst/>
          </a:prstGeom>
          <a:noFill/>
          <a:ln>
            <a:noFill/>
          </a:ln>
        </p:spPr>
      </p:pic>
    </p:spTree>
    <p:extLst>
      <p:ext uri="{BB962C8B-B14F-4D97-AF65-F5344CB8AC3E}">
        <p14:creationId xmlns:p14="http://schemas.microsoft.com/office/powerpoint/2010/main" val="4218177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Many companies follow up their attitude surveys with feedback meetings and conference sessions with groups of EEs and supervisors</a:t>
            </a:r>
            <a:r>
              <a:rPr lang="en-US" dirty="0" smtClean="0"/>
              <a:t>.  </a:t>
            </a:r>
          </a:p>
          <a:p>
            <a:endParaRPr lang="en-US" sz="800" dirty="0"/>
          </a:p>
          <a:p>
            <a:pPr lvl="1"/>
            <a:r>
              <a:rPr lang="en-US" sz="2000" dirty="0" smtClean="0"/>
              <a:t>In these meetings, the results of attitude surveys are discussed and debated openly.  </a:t>
            </a:r>
          </a:p>
          <a:p>
            <a:pPr lvl="1"/>
            <a:endParaRPr lang="en-US" sz="800" dirty="0"/>
          </a:p>
          <a:p>
            <a:pPr lvl="2"/>
            <a:r>
              <a:rPr lang="en-US" sz="1800" dirty="0" smtClean="0">
                <a:solidFill>
                  <a:srgbClr val="FF0000"/>
                </a:solidFill>
              </a:rPr>
              <a:t>The groups are expected to recommend improvements, which are forwarded anonymously to higher-level management for </a:t>
            </a:r>
            <a:r>
              <a:rPr lang="en-US" sz="1800" dirty="0" smtClean="0">
                <a:solidFill>
                  <a:srgbClr val="FF0000"/>
                </a:solidFill>
              </a:rPr>
              <a:t>consideration </a:t>
            </a:r>
            <a:r>
              <a:rPr lang="en-US" sz="1800" dirty="0" smtClean="0">
                <a:solidFill>
                  <a:srgbClr val="FF0000"/>
                </a:solidFill>
              </a:rPr>
              <a:t>and possible implementation.</a:t>
            </a:r>
            <a:endParaRPr lang="en-US" sz="1800" dirty="0">
              <a:solidFill>
                <a:srgbClr val="FF0000"/>
              </a:solidFill>
            </a:endParaRPr>
          </a:p>
        </p:txBody>
      </p:sp>
      <p:pic>
        <p:nvPicPr>
          <p:cNvPr id="5" name="Picture 4" descr="GetFeedback Stat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501" y="4572000"/>
            <a:ext cx="5943600" cy="1716405"/>
          </a:xfrm>
          <a:prstGeom prst="rect">
            <a:avLst/>
          </a:prstGeom>
          <a:noFill/>
          <a:ln>
            <a:noFill/>
          </a:ln>
        </p:spPr>
      </p:pic>
    </p:spTree>
    <p:extLst>
      <p:ext uri="{BB962C8B-B14F-4D97-AF65-F5344CB8AC3E}">
        <p14:creationId xmlns:p14="http://schemas.microsoft.com/office/powerpoint/2010/main" val="166574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participative management </a:t>
            </a:r>
            <a:r>
              <a:rPr lang="en-US" sz="2200" u="sng" dirty="0" smtClean="0"/>
              <a:t>approach is often part of a broader concept </a:t>
            </a:r>
            <a:r>
              <a:rPr lang="en-US" sz="2200" u="sng" dirty="0" smtClean="0"/>
              <a:t>known as Organizational Development (OD)    or Process Consultation</a:t>
            </a:r>
            <a:r>
              <a:rPr lang="en-US" dirty="0" smtClean="0"/>
              <a:t>.  </a:t>
            </a:r>
            <a:endParaRPr lang="en-US" dirty="0" smtClean="0"/>
          </a:p>
          <a:p>
            <a:endParaRPr lang="en-US" sz="900" dirty="0"/>
          </a:p>
          <a:p>
            <a:pPr lvl="1"/>
            <a:r>
              <a:rPr lang="en-US" sz="2000" dirty="0" smtClean="0"/>
              <a:t>This </a:t>
            </a:r>
            <a:r>
              <a:rPr lang="en-US" sz="2000" dirty="0" smtClean="0"/>
              <a:t>concept usually involves group meetings under the guidance of </a:t>
            </a:r>
            <a:r>
              <a:rPr lang="en-US" sz="2000" dirty="0" smtClean="0"/>
              <a:t> a </a:t>
            </a:r>
            <a:r>
              <a:rPr lang="en-US" sz="2000" dirty="0" smtClean="0"/>
              <a:t>neutral conference leader.  For the most part, these meetings focus on solving problems that may be hindering work performance or causing disruption, poor coordination, inadequate communication, or strained personal relations.  </a:t>
            </a:r>
          </a:p>
          <a:p>
            <a:pPr lvl="1"/>
            <a:endParaRPr lang="en-US" sz="900" dirty="0"/>
          </a:p>
          <a:p>
            <a:pPr lvl="2"/>
            <a:r>
              <a:rPr lang="en-US" sz="1800" dirty="0" smtClean="0">
                <a:solidFill>
                  <a:srgbClr val="FF0000"/>
                </a:solidFill>
              </a:rPr>
              <a:t>When there is frank discussion in </a:t>
            </a:r>
            <a:r>
              <a:rPr lang="en-US" sz="1800" dirty="0" smtClean="0">
                <a:solidFill>
                  <a:srgbClr val="FF0000"/>
                </a:solidFill>
              </a:rPr>
              <a:t>an open </a:t>
            </a:r>
            <a:r>
              <a:rPr lang="en-US" sz="1800" dirty="0" smtClean="0">
                <a:solidFill>
                  <a:srgbClr val="FF0000"/>
                </a:solidFill>
              </a:rPr>
              <a:t>and informal atmosphere, </a:t>
            </a:r>
            <a:r>
              <a:rPr lang="en-US" sz="1800" dirty="0" smtClean="0">
                <a:solidFill>
                  <a:srgbClr val="FF0000"/>
                </a:solidFill>
              </a:rPr>
              <a:t>EEs</a:t>
            </a:r>
            <a:r>
              <a:rPr lang="en-US" sz="1800" dirty="0" smtClean="0">
                <a:solidFill>
                  <a:srgbClr val="FF0000"/>
                </a:solidFill>
              </a:rPr>
              <a:t> </a:t>
            </a:r>
            <a:r>
              <a:rPr lang="en-US" sz="1800" dirty="0" smtClean="0">
                <a:solidFill>
                  <a:srgbClr val="FF0000"/>
                </a:solidFill>
              </a:rPr>
              <a:t>tend to open up about what </a:t>
            </a:r>
            <a:r>
              <a:rPr lang="en-US" sz="1800" dirty="0" smtClean="0">
                <a:solidFill>
                  <a:srgbClr val="FF0000"/>
                </a:solidFill>
              </a:rPr>
              <a:t>is really on </a:t>
            </a:r>
            <a:r>
              <a:rPr lang="en-US" sz="1800" dirty="0" smtClean="0">
                <a:solidFill>
                  <a:srgbClr val="FF0000"/>
                </a:solidFill>
              </a:rPr>
              <a:t>their minds and what might be done to solve problems and reduce conflict.</a:t>
            </a:r>
            <a:endParaRPr lang="en-US" sz="1800" dirty="0">
              <a:solidFill>
                <a:srgbClr val="FF0000"/>
              </a:solidFill>
            </a:endParaRPr>
          </a:p>
        </p:txBody>
      </p:sp>
      <p:pic>
        <p:nvPicPr>
          <p:cNvPr id="5" name="Picture 4" descr="What is Organisational Develop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334000"/>
            <a:ext cx="3376748" cy="1524000"/>
          </a:xfrm>
          <a:prstGeom prst="rect">
            <a:avLst/>
          </a:prstGeom>
          <a:noFill/>
          <a:ln>
            <a:noFill/>
          </a:ln>
        </p:spPr>
      </p:pic>
    </p:spTree>
    <p:extLst>
      <p:ext uri="{BB962C8B-B14F-4D97-AF65-F5344CB8AC3E}">
        <p14:creationId xmlns:p14="http://schemas.microsoft.com/office/powerpoint/2010/main" val="3301332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Counseling is not the same as coaching</a:t>
            </a:r>
            <a:r>
              <a:rPr lang="en-US" dirty="0" smtClean="0"/>
              <a:t>.  </a:t>
            </a:r>
          </a:p>
          <a:p>
            <a:endParaRPr lang="en-US" sz="800" dirty="0"/>
          </a:p>
          <a:p>
            <a:pPr lvl="1"/>
            <a:r>
              <a:rPr lang="en-US" sz="2000" dirty="0" smtClean="0"/>
              <a:t>In counseling, the supervisor tries to address on-the-job performance problems that result from an EE’s personal problems.  </a:t>
            </a:r>
          </a:p>
          <a:p>
            <a:pPr lvl="1"/>
            <a:endParaRPr lang="en-US" sz="800" dirty="0"/>
          </a:p>
          <a:p>
            <a:pPr lvl="2"/>
            <a:r>
              <a:rPr lang="en-US" sz="1800" dirty="0" smtClean="0">
                <a:solidFill>
                  <a:srgbClr val="FF0000"/>
                </a:solidFill>
              </a:rPr>
              <a:t>An EE’s performance problems may stem from a job-related personal problem, such as failure to get a promotion, or from an off-the-job </a:t>
            </a:r>
            <a:r>
              <a:rPr lang="en-US" sz="1800" dirty="0" smtClean="0">
                <a:solidFill>
                  <a:srgbClr val="FF0000"/>
                </a:solidFill>
              </a:rPr>
              <a:t>issue, such </a:t>
            </a:r>
            <a:r>
              <a:rPr lang="en-US" sz="1800" dirty="0" smtClean="0">
                <a:solidFill>
                  <a:srgbClr val="FF0000"/>
                </a:solidFill>
              </a:rPr>
              <a:t>as a financial or health crisis.  When not addressed, these problems can impede </a:t>
            </a:r>
            <a:r>
              <a:rPr lang="en-US" sz="1800" dirty="0" smtClean="0">
                <a:solidFill>
                  <a:srgbClr val="FF0000"/>
                </a:solidFill>
              </a:rPr>
              <a:t>EE morale</a:t>
            </a:r>
            <a:r>
              <a:rPr lang="en-US" sz="1800" dirty="0" smtClean="0">
                <a:solidFill>
                  <a:srgbClr val="FF0000"/>
                </a:solidFill>
              </a:rPr>
              <a:t>, engagement, and quality of work.  </a:t>
            </a:r>
            <a:r>
              <a:rPr lang="en-US" sz="1800" dirty="0" smtClean="0">
                <a:solidFill>
                  <a:srgbClr val="FF0000"/>
                </a:solidFill>
              </a:rPr>
              <a:t>Therefore</a:t>
            </a:r>
            <a:r>
              <a:rPr lang="en-US" sz="1800" dirty="0" smtClean="0">
                <a:solidFill>
                  <a:srgbClr val="FF0000"/>
                </a:solidFill>
              </a:rPr>
              <a:t>, the supervisor must help </a:t>
            </a:r>
            <a:r>
              <a:rPr lang="en-US" sz="1800" dirty="0" smtClean="0">
                <a:solidFill>
                  <a:srgbClr val="FF0000"/>
                </a:solidFill>
              </a:rPr>
              <a:t>the EE </a:t>
            </a:r>
            <a:r>
              <a:rPr lang="en-US" sz="1800" dirty="0" smtClean="0">
                <a:solidFill>
                  <a:srgbClr val="FF0000"/>
                </a:solidFill>
              </a:rPr>
              <a:t>return to productivity.  </a:t>
            </a:r>
            <a:endParaRPr lang="en-US" sz="1800" dirty="0">
              <a:solidFill>
                <a:srgbClr val="FF0000"/>
              </a:solidFill>
            </a:endParaRPr>
          </a:p>
        </p:txBody>
      </p:sp>
      <p:pic>
        <p:nvPicPr>
          <p:cNvPr id="5" name="Picture 4" descr="Student Counseling Services | CUNY School of Professional Studies | CUNY SP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852672" cy="1816100"/>
          </a:xfrm>
          <a:prstGeom prst="rect">
            <a:avLst/>
          </a:prstGeom>
          <a:noFill/>
          <a:ln>
            <a:noFill/>
          </a:ln>
        </p:spPr>
      </p:pic>
    </p:spTree>
    <p:extLst>
      <p:ext uri="{BB962C8B-B14F-4D97-AF65-F5344CB8AC3E}">
        <p14:creationId xmlns:p14="http://schemas.microsoft.com/office/powerpoint/2010/main" val="1260155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effective way to get an EE back on track is to counsel – to ask, listen, reflect, and encourage</a:t>
            </a:r>
            <a:r>
              <a:rPr lang="en-US" dirty="0" smtClean="0"/>
              <a:t>.  </a:t>
            </a:r>
          </a:p>
          <a:p>
            <a:endParaRPr lang="en-US" sz="800" dirty="0"/>
          </a:p>
          <a:p>
            <a:pPr lvl="1"/>
            <a:r>
              <a:rPr lang="en-US" sz="2000" dirty="0" smtClean="0"/>
              <a:t>A counseling interview is essentially non-directive; the supervisor serves primarily as an empathetic listener, and the EE is encouraged to discuss the problem frankly and to develop solutions.  </a:t>
            </a:r>
          </a:p>
          <a:p>
            <a:pPr lvl="1"/>
            <a:endParaRPr lang="en-US" sz="800" dirty="0"/>
          </a:p>
          <a:p>
            <a:pPr lvl="2"/>
            <a:r>
              <a:rPr lang="en-US" sz="1800" dirty="0" smtClean="0">
                <a:solidFill>
                  <a:srgbClr val="FF0000"/>
                </a:solidFill>
              </a:rPr>
              <a:t>By being a good listener, the supervisor can find out what happened and may help the EE develop alternatives.</a:t>
            </a:r>
            <a:endParaRPr lang="en-US" sz="1800" dirty="0">
              <a:solidFill>
                <a:srgbClr val="FF0000"/>
              </a:solidFill>
            </a:endParaRPr>
          </a:p>
        </p:txBody>
      </p:sp>
      <p:pic>
        <p:nvPicPr>
          <p:cNvPr id="5" name="Picture 4"/>
          <p:cNvPicPr/>
          <p:nvPr/>
        </p:nvPicPr>
        <p:blipFill>
          <a:blip r:embed="rId2"/>
          <a:stretch>
            <a:fillRect/>
          </a:stretch>
        </p:blipFill>
        <p:spPr>
          <a:xfrm>
            <a:off x="4818888" y="4267200"/>
            <a:ext cx="4041212" cy="2047875"/>
          </a:xfrm>
          <a:prstGeom prst="rect">
            <a:avLst/>
          </a:prstGeom>
        </p:spPr>
      </p:pic>
    </p:spTree>
    <p:extLst>
      <p:ext uri="{BB962C8B-B14F-4D97-AF65-F5344CB8AC3E}">
        <p14:creationId xmlns:p14="http://schemas.microsoft.com/office/powerpoint/2010/main" val="16756981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listen carefully and without interruption to understand</a:t>
            </a:r>
            <a:r>
              <a:rPr lang="en-US" dirty="0" smtClean="0"/>
              <a:t>.  </a:t>
            </a:r>
          </a:p>
          <a:p>
            <a:endParaRPr lang="en-US" sz="800" dirty="0"/>
          </a:p>
          <a:p>
            <a:pPr lvl="1"/>
            <a:r>
              <a:rPr lang="en-US" sz="2000" dirty="0" smtClean="0"/>
              <a:t>The supervisor should use paraphrasing and reflecting to improve understanding.  </a:t>
            </a:r>
          </a:p>
          <a:p>
            <a:pPr lvl="1"/>
            <a:endParaRPr lang="en-US" sz="800" dirty="0"/>
          </a:p>
          <a:p>
            <a:pPr lvl="2"/>
            <a:r>
              <a:rPr lang="en-US" sz="1800" dirty="0" smtClean="0">
                <a:solidFill>
                  <a:srgbClr val="FF0000"/>
                </a:solidFill>
              </a:rPr>
              <a:t>The supervisor should not offer specific advice because it might bring unwanted repercussions.  If the EE is dissatisfied with the results of following a supervisor’s advice, they might blame the </a:t>
            </a:r>
            <a:r>
              <a:rPr lang="en-US" sz="1800" dirty="0" smtClean="0">
                <a:solidFill>
                  <a:srgbClr val="FF0000"/>
                </a:solidFill>
              </a:rPr>
              <a:t>supervisor,       which </a:t>
            </a:r>
            <a:r>
              <a:rPr lang="en-US" sz="1800" dirty="0" smtClean="0">
                <a:solidFill>
                  <a:srgbClr val="FF0000"/>
                </a:solidFill>
              </a:rPr>
              <a:t>would complicate an already difficult situation.</a:t>
            </a:r>
            <a:endParaRPr lang="en-US" sz="1800" dirty="0">
              <a:solidFill>
                <a:srgbClr val="FF0000"/>
              </a:solidFill>
            </a:endParaRPr>
          </a:p>
        </p:txBody>
      </p:sp>
      <p:pic>
        <p:nvPicPr>
          <p:cNvPr id="5" name="Picture 4" descr="HOME | Listen Careful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648200"/>
            <a:ext cx="3810000" cy="1662430"/>
          </a:xfrm>
          <a:prstGeom prst="rect">
            <a:avLst/>
          </a:prstGeom>
          <a:noFill/>
          <a:ln>
            <a:noFill/>
          </a:ln>
        </p:spPr>
      </p:pic>
    </p:spTree>
    <p:extLst>
      <p:ext uri="{BB962C8B-B14F-4D97-AF65-F5344CB8AC3E}">
        <p14:creationId xmlns:p14="http://schemas.microsoft.com/office/powerpoint/2010/main" val="214855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Aside from conducting a private counseling interview or referring the EE to some source of assistance, there may be little else the supervisor can do to cope with the factors affecting an EE’s morale</a:t>
            </a:r>
            <a:r>
              <a:rPr lang="en-US" sz="2400" dirty="0" smtClean="0"/>
              <a:t>.  </a:t>
            </a:r>
          </a:p>
          <a:p>
            <a:endParaRPr lang="en-US" sz="800" dirty="0"/>
          </a:p>
          <a:p>
            <a:pPr lvl="1"/>
            <a:r>
              <a:rPr lang="en-US" dirty="0" smtClean="0">
                <a:solidFill>
                  <a:srgbClr val="FF0000"/>
                </a:solidFill>
              </a:rPr>
              <a:t>The supervisor’s main role is to help get the EE’s performance back to an acceptable level.  </a:t>
            </a:r>
            <a:endParaRPr lang="en-US" dirty="0">
              <a:solidFill>
                <a:srgbClr val="FF0000"/>
              </a:solidFill>
            </a:endParaRPr>
          </a:p>
        </p:txBody>
      </p:sp>
      <p:pic>
        <p:nvPicPr>
          <p:cNvPr id="5" name="Picture 4" descr="Home - Back on Track"/>
          <p:cNvPicPr/>
          <p:nvPr/>
        </p:nvPicPr>
        <p:blipFill>
          <a:blip r:embed="rId2">
            <a:extLst>
              <a:ext uri="{28A0092B-C50C-407E-A947-70E740481C1C}">
                <a14:useLocalDpi xmlns:a14="http://schemas.microsoft.com/office/drawing/2010/main" val="0"/>
              </a:ext>
            </a:extLst>
          </a:blip>
          <a:srcRect/>
          <a:stretch>
            <a:fillRect/>
          </a:stretch>
        </p:blipFill>
        <p:spPr bwMode="auto">
          <a:xfrm>
            <a:off x="2927386" y="4953000"/>
            <a:ext cx="5908766" cy="1793421"/>
          </a:xfrm>
          <a:prstGeom prst="rect">
            <a:avLst/>
          </a:prstGeom>
          <a:noFill/>
          <a:ln>
            <a:noFill/>
          </a:ln>
        </p:spPr>
      </p:pic>
    </p:spTree>
    <p:extLst>
      <p:ext uri="{BB962C8B-B14F-4D97-AF65-F5344CB8AC3E}">
        <p14:creationId xmlns:p14="http://schemas.microsoft.com/office/powerpoint/2010/main" val="3624017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Counseling Role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u="sng" dirty="0" smtClean="0"/>
              <a:t>Steps in the Counseling Process</a:t>
            </a:r>
          </a:p>
          <a:p>
            <a:endParaRPr lang="en-US" sz="1000" dirty="0" smtClean="0"/>
          </a:p>
          <a:p>
            <a:pPr lvl="1"/>
            <a:r>
              <a:rPr lang="en-US" dirty="0" smtClean="0"/>
              <a:t>Performance Problem Identified</a:t>
            </a:r>
          </a:p>
          <a:p>
            <a:pPr lvl="2"/>
            <a:r>
              <a:rPr lang="en-US" dirty="0" smtClean="0">
                <a:solidFill>
                  <a:srgbClr val="FF0000"/>
                </a:solidFill>
              </a:rPr>
              <a:t>Determine Cause – If Skill Deficiency = Coaching or Training</a:t>
            </a:r>
          </a:p>
          <a:p>
            <a:pPr lvl="2"/>
            <a:r>
              <a:rPr lang="en-US" dirty="0" smtClean="0">
                <a:solidFill>
                  <a:srgbClr val="FF0000"/>
                </a:solidFill>
              </a:rPr>
              <a:t>Determine Cause – If Personal Problem = Counseling</a:t>
            </a:r>
          </a:p>
          <a:p>
            <a:pPr marL="594360" lvl="2" indent="0">
              <a:buNone/>
            </a:pPr>
            <a:endParaRPr lang="en-US" sz="1000" dirty="0" smtClean="0">
              <a:solidFill>
                <a:srgbClr val="FF0000"/>
              </a:solidFill>
            </a:endParaRPr>
          </a:p>
          <a:p>
            <a:pPr lvl="1"/>
            <a:r>
              <a:rPr lang="en-US" dirty="0" smtClean="0"/>
              <a:t>Counseling Interview Techniques</a:t>
            </a:r>
          </a:p>
          <a:p>
            <a:pPr lvl="2"/>
            <a:r>
              <a:rPr lang="en-US" dirty="0" smtClean="0">
                <a:solidFill>
                  <a:srgbClr val="FF0000"/>
                </a:solidFill>
              </a:rPr>
              <a:t>Ask Open-Ended </a:t>
            </a:r>
            <a:r>
              <a:rPr lang="en-US" dirty="0" smtClean="0">
                <a:solidFill>
                  <a:srgbClr val="FF0000"/>
                </a:solidFill>
              </a:rPr>
              <a:t>Questions </a:t>
            </a:r>
          </a:p>
          <a:p>
            <a:pPr lvl="2"/>
            <a:r>
              <a:rPr lang="en-US" dirty="0" smtClean="0">
                <a:solidFill>
                  <a:srgbClr val="FF0000"/>
                </a:solidFill>
              </a:rPr>
              <a:t>Listen Intently and Empathically</a:t>
            </a:r>
            <a:endParaRPr lang="en-US" dirty="0" smtClean="0">
              <a:solidFill>
                <a:srgbClr val="FF0000"/>
              </a:solidFill>
            </a:endParaRPr>
          </a:p>
          <a:p>
            <a:pPr lvl="2"/>
            <a:r>
              <a:rPr lang="en-US" dirty="0" smtClean="0">
                <a:solidFill>
                  <a:srgbClr val="FF0000"/>
                </a:solidFill>
              </a:rPr>
              <a:t>Paraphrase Reflection</a:t>
            </a:r>
          </a:p>
          <a:p>
            <a:pPr lvl="3"/>
            <a:r>
              <a:rPr lang="en-US" dirty="0" smtClean="0">
                <a:solidFill>
                  <a:srgbClr val="0070C0"/>
                </a:solidFill>
              </a:rPr>
              <a:t>Get Agreement from EE that there is a Problem</a:t>
            </a:r>
          </a:p>
          <a:p>
            <a:pPr marL="868680" lvl="3" indent="0">
              <a:buNone/>
            </a:pPr>
            <a:endParaRPr lang="en-US" sz="1000" dirty="0" smtClean="0">
              <a:solidFill>
                <a:srgbClr val="0070C0"/>
              </a:solidFill>
            </a:endParaRPr>
          </a:p>
          <a:p>
            <a:pPr lvl="1"/>
            <a:r>
              <a:rPr lang="en-US" dirty="0" smtClean="0"/>
              <a:t>Know Company Policy-Procedures-Programs</a:t>
            </a:r>
          </a:p>
          <a:p>
            <a:pPr marL="274320" lvl="1" indent="0">
              <a:buNone/>
            </a:pPr>
            <a:endParaRPr lang="en-US" sz="1000" dirty="0" smtClean="0"/>
          </a:p>
          <a:p>
            <a:pPr lvl="1"/>
            <a:r>
              <a:rPr lang="en-US" dirty="0" smtClean="0"/>
              <a:t>Help EE Explore Alternatives</a:t>
            </a:r>
          </a:p>
          <a:p>
            <a:pPr lvl="2"/>
            <a:r>
              <a:rPr lang="en-US" dirty="0" smtClean="0">
                <a:solidFill>
                  <a:srgbClr val="FF0000"/>
                </a:solidFill>
              </a:rPr>
              <a:t>Do not give advice, but help EE choose course of action they think will work best.</a:t>
            </a:r>
          </a:p>
          <a:p>
            <a:pPr lvl="2"/>
            <a:r>
              <a:rPr lang="en-US" dirty="0" smtClean="0">
                <a:solidFill>
                  <a:srgbClr val="FF0000"/>
                </a:solidFill>
              </a:rPr>
              <a:t>Provide encouragement and support, reinforce progress-improvement with praise.</a:t>
            </a:r>
          </a:p>
          <a:p>
            <a:pPr lvl="2"/>
            <a:r>
              <a:rPr lang="en-US" dirty="0" smtClean="0">
                <a:solidFill>
                  <a:srgbClr val="FF0000"/>
                </a:solidFill>
              </a:rPr>
              <a:t>Consider other alternatives if there is no improvement or if targets are not met.</a:t>
            </a:r>
          </a:p>
        </p:txBody>
      </p:sp>
      <p:pic>
        <p:nvPicPr>
          <p:cNvPr id="5" name="Picture 4" descr="Back on Track | Solaro"/>
          <p:cNvPicPr/>
          <p:nvPr/>
        </p:nvPicPr>
        <p:blipFill>
          <a:blip r:embed="rId2">
            <a:extLst>
              <a:ext uri="{28A0092B-C50C-407E-A947-70E740481C1C}">
                <a14:useLocalDpi xmlns:a14="http://schemas.microsoft.com/office/drawing/2010/main" val="0"/>
              </a:ext>
            </a:extLst>
          </a:blip>
          <a:srcRect/>
          <a:stretch>
            <a:fillRect/>
          </a:stretch>
        </p:blipFill>
        <p:spPr bwMode="auto">
          <a:xfrm>
            <a:off x="6816634" y="2514600"/>
            <a:ext cx="2019518" cy="1981200"/>
          </a:xfrm>
          <a:prstGeom prst="rect">
            <a:avLst/>
          </a:prstGeom>
          <a:noFill/>
          <a:ln>
            <a:noFill/>
          </a:ln>
        </p:spPr>
      </p:pic>
    </p:spTree>
    <p:extLst>
      <p:ext uri="{BB962C8B-B14F-4D97-AF65-F5344CB8AC3E}">
        <p14:creationId xmlns:p14="http://schemas.microsoft.com/office/powerpoint/2010/main" val="681740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and Helping Employees</a:t>
            </a:r>
            <a:br>
              <a:rPr lang="en-US" dirty="0" smtClean="0"/>
            </a:br>
            <a:r>
              <a:rPr lang="en-US" sz="2000" dirty="0" smtClean="0"/>
              <a:t>Personal and Work-Related Problems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organizations have </a:t>
            </a:r>
            <a:r>
              <a:rPr lang="en-US" sz="2400" u="sng" dirty="0" smtClean="0"/>
              <a:t>made</a:t>
            </a:r>
            <a:r>
              <a:rPr lang="en-US" sz="2400" u="sng" dirty="0" smtClean="0"/>
              <a:t> </a:t>
            </a:r>
            <a:r>
              <a:rPr lang="en-US" sz="2400" u="sng" dirty="0" smtClean="0"/>
              <a:t>Employee Assistance Programs (EAPs</a:t>
            </a:r>
            <a:r>
              <a:rPr lang="en-US" sz="2400" u="sng" dirty="0" smtClean="0"/>
              <a:t>) available to employees</a:t>
            </a:r>
            <a:r>
              <a:rPr lang="en-US" dirty="0" smtClean="0"/>
              <a:t>.  </a:t>
            </a:r>
            <a:endParaRPr lang="en-US" dirty="0" smtClean="0"/>
          </a:p>
          <a:p>
            <a:endParaRPr lang="en-US" sz="800" dirty="0"/>
          </a:p>
          <a:p>
            <a:pPr lvl="1"/>
            <a:r>
              <a:rPr lang="en-US" sz="2000" dirty="0" smtClean="0"/>
              <a:t>These programs typically involve a special department or outside resources retained by the firm to whom supervisors may refer EEs with certain types of problems, or EEs may access on their own.  </a:t>
            </a:r>
          </a:p>
          <a:p>
            <a:pPr lvl="1"/>
            <a:endParaRPr lang="en-US" sz="800" dirty="0"/>
          </a:p>
          <a:p>
            <a:pPr lvl="2"/>
            <a:r>
              <a:rPr lang="en-US" sz="1800" dirty="0" smtClean="0">
                <a:solidFill>
                  <a:srgbClr val="FF0000"/>
                </a:solidFill>
              </a:rPr>
              <a:t>Most EAPs provide help for alcoholism and substance abuse; marriage, childcare, and family problems; financial questions; and other personal, emotional, or psychological problems that interfere with </a:t>
            </a:r>
            <a:r>
              <a:rPr lang="en-US" sz="1800" dirty="0" smtClean="0">
                <a:solidFill>
                  <a:srgbClr val="FF0000"/>
                </a:solidFill>
              </a:rPr>
              <a:t>performance</a:t>
            </a:r>
            <a:r>
              <a:rPr lang="en-US" sz="1800" dirty="0" smtClean="0">
                <a:solidFill>
                  <a:srgbClr val="FF0000"/>
                </a:solidFill>
              </a:rPr>
              <a:t>.</a:t>
            </a:r>
            <a:endParaRPr lang="en-US" sz="1800" dirty="0">
              <a:solidFill>
                <a:srgbClr val="FF0000"/>
              </a:solidFill>
            </a:endParaRPr>
          </a:p>
        </p:txBody>
      </p:sp>
      <p:pic>
        <p:nvPicPr>
          <p:cNvPr id="5" name="Picture 4" descr="Reassessing Your Institution's EAP: Steps for HR Pros to Increase Awareness  and Accessibility | CUPA-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86646" cy="2209800"/>
          </a:xfrm>
          <a:prstGeom prst="rect">
            <a:avLst/>
          </a:prstGeom>
          <a:noFill/>
          <a:ln>
            <a:noFill/>
          </a:ln>
        </p:spPr>
      </p:pic>
    </p:spTree>
    <p:extLst>
      <p:ext uri="{BB962C8B-B14F-4D97-AF65-F5344CB8AC3E}">
        <p14:creationId xmlns:p14="http://schemas.microsoft.com/office/powerpoint/2010/main" val="3455995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and Helping Employees</a:t>
            </a:r>
            <a:br>
              <a:rPr lang="en-US" dirty="0" smtClean="0"/>
            </a:br>
            <a:r>
              <a:rPr lang="en-US" sz="2000" dirty="0" smtClean="0"/>
              <a:t>Personal and Work-Related Problems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EAPs emphasize the confidential nature of the services</a:t>
            </a:r>
            <a:r>
              <a:rPr lang="en-US" dirty="0" smtClean="0"/>
              <a:t>.  </a:t>
            </a:r>
          </a:p>
          <a:p>
            <a:endParaRPr lang="en-US" sz="800" dirty="0"/>
          </a:p>
          <a:p>
            <a:pPr lvl="1"/>
            <a:r>
              <a:rPr lang="en-US" sz="2000" dirty="0" smtClean="0"/>
              <a:t>Supervisors should discuss the confidentiality with EEs and assure them that no stigma will be associated with their seeking EAP help.  </a:t>
            </a:r>
          </a:p>
          <a:p>
            <a:pPr lvl="1"/>
            <a:endParaRPr lang="en-US" sz="800" dirty="0"/>
          </a:p>
          <a:p>
            <a:pPr lvl="2"/>
            <a:r>
              <a:rPr lang="en-US" sz="1800" dirty="0" smtClean="0">
                <a:solidFill>
                  <a:srgbClr val="FF0000"/>
                </a:solidFill>
              </a:rPr>
              <a:t>However, the supervisor should inform an EE who refuses EAP assistance and whose work performance continues to deteriorate that such refusal might be a consideration in a termination decision.</a:t>
            </a:r>
            <a:endParaRPr lang="en-US" sz="1800" dirty="0">
              <a:solidFill>
                <a:srgbClr val="FF0000"/>
              </a:solidFill>
            </a:endParaRPr>
          </a:p>
        </p:txBody>
      </p:sp>
      <p:pic>
        <p:nvPicPr>
          <p:cNvPr id="5" name="Picture 4" descr="What Is an EAP? Small Business Guide (+ Sample EAP Policy)"/>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343400" cy="2286000"/>
          </a:xfrm>
          <a:prstGeom prst="rect">
            <a:avLst/>
          </a:prstGeom>
          <a:noFill/>
          <a:ln>
            <a:noFill/>
          </a:ln>
        </p:spPr>
      </p:pic>
    </p:spTree>
    <p:extLst>
      <p:ext uri="{BB962C8B-B14F-4D97-AF65-F5344CB8AC3E}">
        <p14:creationId xmlns:p14="http://schemas.microsoft.com/office/powerpoint/2010/main" val="2105090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approach </a:t>
            </a:r>
            <a:r>
              <a:rPr lang="en-US" sz="2200" u="sng" dirty="0" smtClean="0"/>
              <a:t>often used </a:t>
            </a:r>
            <a:r>
              <a:rPr lang="en-US" sz="2200" u="sng" dirty="0" smtClean="0"/>
              <a:t>by some </a:t>
            </a:r>
            <a:r>
              <a:rPr lang="en-US" sz="2200" u="sng" dirty="0" smtClean="0"/>
              <a:t>organizations where </a:t>
            </a:r>
            <a:r>
              <a:rPr lang="en-US" sz="2200" u="sng" dirty="0" smtClean="0"/>
              <a:t>EAPs are in place, is the wellness program</a:t>
            </a:r>
            <a:r>
              <a:rPr lang="en-US" dirty="0" smtClean="0"/>
              <a:t>.  </a:t>
            </a:r>
          </a:p>
          <a:p>
            <a:endParaRPr lang="en-US" sz="800" dirty="0"/>
          </a:p>
          <a:p>
            <a:pPr lvl="1"/>
            <a:r>
              <a:rPr lang="en-US" sz="2000" dirty="0" smtClean="0"/>
              <a:t>A Towers Watson Global Benefits Attitude Survey found that </a:t>
            </a:r>
            <a:r>
              <a:rPr lang="en-US" sz="2000" dirty="0" smtClean="0"/>
              <a:t>workers’ </a:t>
            </a:r>
            <a:r>
              <a:rPr lang="en-US" sz="2000" dirty="0" smtClean="0"/>
              <a:t>wellness is directly related to performance, both EE performance and organizational performance.  </a:t>
            </a:r>
          </a:p>
          <a:p>
            <a:pPr lvl="1"/>
            <a:endParaRPr lang="en-US" sz="800" dirty="0"/>
          </a:p>
          <a:p>
            <a:pPr lvl="2"/>
            <a:r>
              <a:rPr lang="en-US" sz="1800" dirty="0" smtClean="0">
                <a:solidFill>
                  <a:srgbClr val="FF0000"/>
                </a:solidFill>
              </a:rPr>
              <a:t>The survey identified </a:t>
            </a:r>
            <a:r>
              <a:rPr lang="en-US" sz="1800" dirty="0">
                <a:solidFill>
                  <a:srgbClr val="FF0000"/>
                </a:solidFill>
              </a:rPr>
              <a:t>7</a:t>
            </a:r>
            <a:r>
              <a:rPr lang="en-US" sz="1800" dirty="0" smtClean="0">
                <a:solidFill>
                  <a:srgbClr val="FF0000"/>
                </a:solidFill>
              </a:rPr>
              <a:t> </a:t>
            </a:r>
            <a:r>
              <a:rPr lang="en-US" sz="1800" dirty="0" smtClean="0">
                <a:solidFill>
                  <a:srgbClr val="FF0000"/>
                </a:solidFill>
              </a:rPr>
              <a:t>lifestyle risk factors that decrease productivity even in the best-equipped workforces; stress, obesity, lack of physical activity, poor nutrition, tobacco use, presentism, and substance </a:t>
            </a:r>
            <a:r>
              <a:rPr lang="en-US" sz="1800" dirty="0" smtClean="0">
                <a:solidFill>
                  <a:srgbClr val="FF0000"/>
                </a:solidFill>
              </a:rPr>
              <a:t>abuse.</a:t>
            </a:r>
            <a:endParaRPr lang="en-US" sz="1800" dirty="0">
              <a:solidFill>
                <a:srgbClr val="FF0000"/>
              </a:solidFill>
            </a:endParaRPr>
          </a:p>
        </p:txBody>
      </p:sp>
      <p:pic>
        <p:nvPicPr>
          <p:cNvPr id="5" name="Picture 4" descr="CUNY Employee Wellness Program – The City University of New Y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876800"/>
            <a:ext cx="4572000" cy="1503045"/>
          </a:xfrm>
          <a:prstGeom prst="rect">
            <a:avLst/>
          </a:prstGeom>
          <a:noFill/>
          <a:ln>
            <a:noFill/>
          </a:ln>
        </p:spPr>
      </p:pic>
    </p:spTree>
    <p:extLst>
      <p:ext uri="{BB962C8B-B14F-4D97-AF65-F5344CB8AC3E}">
        <p14:creationId xmlns:p14="http://schemas.microsoft.com/office/powerpoint/2010/main" val="15176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of Work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200" u="sng" dirty="0" smtClean="0"/>
              <a:t>Four major types of employee work groups can be identified in most organizations</a:t>
            </a:r>
            <a:r>
              <a:rPr lang="en-US" dirty="0" smtClean="0"/>
              <a:t>: </a:t>
            </a:r>
          </a:p>
          <a:p>
            <a:endParaRPr lang="en-US" sz="800" dirty="0"/>
          </a:p>
          <a:p>
            <a:pPr lvl="1"/>
            <a:r>
              <a:rPr lang="en-US" sz="2000" dirty="0" smtClean="0"/>
              <a:t>(1) Command, (2) Task, (3) Friendship, and (4) Special Interest.</a:t>
            </a:r>
          </a:p>
          <a:p>
            <a:pPr lvl="1"/>
            <a:endParaRPr lang="en-US" sz="800" dirty="0" smtClean="0"/>
          </a:p>
          <a:p>
            <a:pPr lvl="2"/>
            <a:r>
              <a:rPr lang="en-US" sz="1800" dirty="0" smtClean="0">
                <a:solidFill>
                  <a:srgbClr val="FF0000"/>
                </a:solidFill>
              </a:rPr>
              <a:t>Because these classifications overlap, a supervisor should recognize that EEs may be members of several such groups.</a:t>
            </a:r>
          </a:p>
        </p:txBody>
      </p:sp>
      <p:pic>
        <p:nvPicPr>
          <p:cNvPr id="6" name="Picture 5" descr="Types of Work Group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0"/>
            <a:ext cx="4724400" cy="2505075"/>
          </a:xfrm>
          <a:prstGeom prst="rect">
            <a:avLst/>
          </a:prstGeom>
          <a:noFill/>
          <a:ln>
            <a:noFill/>
          </a:ln>
        </p:spPr>
      </p:pic>
    </p:spTree>
    <p:extLst>
      <p:ext uri="{BB962C8B-B14F-4D97-AF65-F5344CB8AC3E}">
        <p14:creationId xmlns:p14="http://schemas.microsoft.com/office/powerpoint/2010/main" val="15311661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order to comprehensively empower workers for success, employers are forced to consider how they can address these risk factors by promoting and supporting EE wellness</a:t>
            </a:r>
            <a:r>
              <a:rPr lang="en-US" dirty="0" smtClean="0"/>
              <a:t>.  </a:t>
            </a:r>
          </a:p>
          <a:p>
            <a:endParaRPr lang="en-US" sz="800" dirty="0"/>
          </a:p>
          <a:p>
            <a:pPr lvl="1"/>
            <a:r>
              <a:rPr lang="en-US" sz="2000" dirty="0" smtClean="0"/>
              <a:t>Companies are recognizing this growing challenge and are committed to helping by providing wellness programs for EEs.  </a:t>
            </a:r>
          </a:p>
          <a:p>
            <a:pPr lvl="1"/>
            <a:endParaRPr lang="en-US" sz="800" dirty="0"/>
          </a:p>
          <a:p>
            <a:pPr lvl="2"/>
            <a:r>
              <a:rPr lang="en-US" sz="1800" dirty="0" smtClean="0">
                <a:solidFill>
                  <a:srgbClr val="FF0000"/>
                </a:solidFill>
              </a:rPr>
              <a:t>A wellness program is essentially a firm’s organized effort to help EEs stay healthy physically and mentally so they can stay productive and engaged, and to reduce employer health costs.  </a:t>
            </a:r>
            <a:endParaRPr lang="en-US" sz="1800" dirty="0">
              <a:solidFill>
                <a:srgbClr val="FF0000"/>
              </a:solidFill>
            </a:endParaRPr>
          </a:p>
        </p:txBody>
      </p:sp>
      <p:pic>
        <p:nvPicPr>
          <p:cNvPr id="5" name="Picture 4" descr="Bespoke Wellness Program – Aventis Wellness"/>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75907"/>
            <a:ext cx="2717800" cy="2558143"/>
          </a:xfrm>
          <a:prstGeom prst="rect">
            <a:avLst/>
          </a:prstGeom>
          <a:noFill/>
          <a:ln>
            <a:noFill/>
          </a:ln>
        </p:spPr>
      </p:pic>
    </p:spTree>
    <p:extLst>
      <p:ext uri="{BB962C8B-B14F-4D97-AF65-F5344CB8AC3E}">
        <p14:creationId xmlns:p14="http://schemas.microsoft.com/office/powerpoint/2010/main" val="30819154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Time Off (PTO)</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It is well known that all work and no play will negatively impact the best of us</a:t>
            </a:r>
            <a:r>
              <a:rPr lang="en-US" sz="2400" dirty="0" smtClean="0"/>
              <a:t>.  </a:t>
            </a:r>
          </a:p>
          <a:p>
            <a:endParaRPr lang="en-US" sz="800" dirty="0"/>
          </a:p>
          <a:p>
            <a:pPr lvl="1"/>
            <a:r>
              <a:rPr lang="en-US" dirty="0" smtClean="0"/>
              <a:t>We all need time to pause, relax, and recharge our batteries.  </a:t>
            </a:r>
          </a:p>
          <a:p>
            <a:pPr lvl="1"/>
            <a:endParaRPr lang="en-US" sz="800" dirty="0"/>
          </a:p>
          <a:p>
            <a:pPr lvl="2"/>
            <a:r>
              <a:rPr lang="en-US" dirty="0" smtClean="0">
                <a:solidFill>
                  <a:srgbClr val="FF0000"/>
                </a:solidFill>
              </a:rPr>
              <a:t>Increasingly, companies are developing paid time off (PTO) programs where EEs can use their accrued time off for personal reasons rather than solely for illness or vacations.</a:t>
            </a:r>
            <a:endParaRPr lang="en-US" dirty="0">
              <a:solidFill>
                <a:srgbClr val="FF0000"/>
              </a:solidFill>
            </a:endParaRPr>
          </a:p>
        </p:txBody>
      </p:sp>
      <p:pic>
        <p:nvPicPr>
          <p:cNvPr id="5" name="Picture 4" descr="The Pros and Cons of Unlimited Paid Time Off (PTO) - CDH"/>
          <p:cNvPicPr/>
          <p:nvPr/>
        </p:nvPicPr>
        <p:blipFill>
          <a:blip r:embed="rId2">
            <a:extLst>
              <a:ext uri="{28A0092B-C50C-407E-A947-70E740481C1C}">
                <a14:useLocalDpi xmlns:a14="http://schemas.microsoft.com/office/drawing/2010/main" val="0"/>
              </a:ext>
            </a:extLst>
          </a:blip>
          <a:srcRect/>
          <a:stretch>
            <a:fillRect/>
          </a:stretch>
        </p:blipFill>
        <p:spPr bwMode="auto">
          <a:xfrm>
            <a:off x="3597402" y="4191000"/>
            <a:ext cx="5238750" cy="2095500"/>
          </a:xfrm>
          <a:prstGeom prst="rect">
            <a:avLst/>
          </a:prstGeom>
          <a:noFill/>
          <a:ln>
            <a:noFill/>
          </a:ln>
        </p:spPr>
      </p:pic>
    </p:spTree>
    <p:extLst>
      <p:ext uri="{BB962C8B-B14F-4D97-AF65-F5344CB8AC3E}">
        <p14:creationId xmlns:p14="http://schemas.microsoft.com/office/powerpoint/2010/main" val="52167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Supervision</a:t>
            </a:r>
            <a:br>
              <a:rPr lang="en-US" dirty="0" smtClean="0"/>
            </a:br>
            <a:r>
              <a:rPr lang="en-US" sz="2000" dirty="0" smtClean="0"/>
              <a:t>The Foundation for High Engagement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aspects of good supervision impact EE engagement as it relates to job conditions.  However, perhaps the most significant day-to-day influence on EE engagement is the supervisor’s general attitude and behavior in departmental relationships</a:t>
            </a:r>
            <a:r>
              <a:rPr lang="en-US" dirty="0" smtClean="0"/>
              <a:t>.  </a:t>
            </a:r>
          </a:p>
          <a:p>
            <a:endParaRPr lang="en-US" sz="900" dirty="0"/>
          </a:p>
          <a:p>
            <a:pPr lvl="1"/>
            <a:r>
              <a:rPr lang="en-US" sz="2000" dirty="0" smtClean="0"/>
              <a:t>When a supervisor’s behavior indicates they are suspicious of EE’s motives and actions, low morale will likely result.  When supervisors act worried or depressed, EEs tend to follow suit.  When supervisors lose their temper, some EEs </a:t>
            </a:r>
            <a:r>
              <a:rPr lang="en-US" sz="2000" dirty="0" smtClean="0"/>
              <a:t>may also </a:t>
            </a:r>
            <a:r>
              <a:rPr lang="en-US" sz="2000" dirty="0" smtClean="0"/>
              <a:t>lose </a:t>
            </a:r>
            <a:r>
              <a:rPr lang="en-US" sz="2000" dirty="0" smtClean="0"/>
              <a:t>their temper.  </a:t>
            </a:r>
            <a:endParaRPr lang="en-US" sz="2000" dirty="0" smtClean="0"/>
          </a:p>
          <a:p>
            <a:pPr lvl="1"/>
            <a:endParaRPr lang="en-US" sz="900" dirty="0"/>
          </a:p>
          <a:p>
            <a:pPr lvl="2"/>
            <a:r>
              <a:rPr lang="en-US" sz="1800" dirty="0" smtClean="0">
                <a:solidFill>
                  <a:srgbClr val="FF0000"/>
                </a:solidFill>
              </a:rPr>
              <a:t>Conversely, supervisors who show confidence in their EE’s work and commend EEs for good performance reinforce their positive outlook.</a:t>
            </a:r>
            <a:endParaRPr lang="en-US" sz="1800" dirty="0">
              <a:solidFill>
                <a:srgbClr val="FF0000"/>
              </a:solidFill>
            </a:endParaRPr>
          </a:p>
        </p:txBody>
      </p:sp>
      <p:pic>
        <p:nvPicPr>
          <p:cNvPr id="7" name="Picture 6" descr="Good Png posted by Ryan Johns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472" y="5410200"/>
            <a:ext cx="3934097" cy="914400"/>
          </a:xfrm>
          <a:prstGeom prst="rect">
            <a:avLst/>
          </a:prstGeom>
          <a:noFill/>
          <a:ln>
            <a:noFill/>
          </a:ln>
        </p:spPr>
      </p:pic>
    </p:spTree>
    <p:extLst>
      <p:ext uri="{BB962C8B-B14F-4D97-AF65-F5344CB8AC3E}">
        <p14:creationId xmlns:p14="http://schemas.microsoft.com/office/powerpoint/2010/main" val="32065601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Supervision</a:t>
            </a:r>
            <a:br>
              <a:rPr lang="en-US" dirty="0" smtClean="0"/>
            </a:br>
            <a:r>
              <a:rPr lang="en-US" sz="2000" dirty="0" smtClean="0"/>
              <a:t>The Foundation for High Engagement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that a supervisor should overlook difficulties that are present from time to time</a:t>
            </a:r>
            <a:r>
              <a:rPr lang="en-US" dirty="0" smtClean="0"/>
              <a:t>.  </a:t>
            </a:r>
          </a:p>
          <a:p>
            <a:endParaRPr lang="en-US" sz="800" dirty="0"/>
          </a:p>
          <a:p>
            <a:pPr lvl="1"/>
            <a:r>
              <a:rPr lang="en-US" sz="2000" dirty="0" smtClean="0"/>
              <a:t>Rather, it means that if something goes wrong, the supervisor should act as a leader who has the situation in hand.  </a:t>
            </a:r>
          </a:p>
          <a:p>
            <a:pPr lvl="1"/>
            <a:endParaRPr lang="en-US" sz="800" dirty="0"/>
          </a:p>
          <a:p>
            <a:pPr lvl="2"/>
            <a:r>
              <a:rPr lang="en-US" sz="1800" dirty="0" smtClean="0">
                <a:solidFill>
                  <a:srgbClr val="FF0000"/>
                </a:solidFill>
              </a:rPr>
              <a:t>For example, supervisors often will be called on to mediate conflict among their EEs.  The supervisor should demonstrate the attitude that the EEs will be relied on to correct the situation and do what is necessary to prevent similar situations.</a:t>
            </a:r>
            <a:endParaRPr lang="en-US" sz="1800" dirty="0">
              <a:solidFill>
                <a:srgbClr val="FF0000"/>
              </a:solidFill>
            </a:endParaRPr>
          </a:p>
        </p:txBody>
      </p:sp>
      <p:pic>
        <p:nvPicPr>
          <p:cNvPr id="5" name="Picture 4" descr="The Top 5 Fundamental Qualities of a Good Supervisor"/>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ln>
            <a:noFill/>
          </a:ln>
        </p:spPr>
      </p:pic>
    </p:spTree>
    <p:extLst>
      <p:ext uri="{BB962C8B-B14F-4D97-AF65-F5344CB8AC3E}">
        <p14:creationId xmlns:p14="http://schemas.microsoft.com/office/powerpoint/2010/main" val="34784704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12866</TotalTime>
  <Words>8020</Words>
  <Application>Microsoft Office PowerPoint</Application>
  <PresentationFormat>On-screen Show (4:3)</PresentationFormat>
  <Paragraphs>674</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Calibri</vt:lpstr>
      <vt:lpstr>Georgia</vt:lpstr>
      <vt:lpstr>Wingdings</vt:lpstr>
      <vt:lpstr>Wingdings 2</vt:lpstr>
      <vt:lpstr>Civic</vt:lpstr>
      <vt:lpstr>Supervision</vt:lpstr>
      <vt:lpstr>Part Three: Organizing, Staffing, Managing and Measuring for Success</vt:lpstr>
      <vt:lpstr>Understanding Work Groups and Their Importance</vt:lpstr>
      <vt:lpstr>Understanding Work Groups and Their Importance</vt:lpstr>
      <vt:lpstr>Why Work Groups Form and Function</vt:lpstr>
      <vt:lpstr>Why Work Groups Form and Function</vt:lpstr>
      <vt:lpstr>Why Work Groups Form and Function</vt:lpstr>
      <vt:lpstr>Why Work Groups Form and Function</vt:lpstr>
      <vt:lpstr>Classifications of Work Groups</vt:lpstr>
      <vt:lpstr>Command Groups</vt:lpstr>
      <vt:lpstr>Task Groups</vt:lpstr>
      <vt:lpstr>Friendship Groups</vt:lpstr>
      <vt:lpstr>Special Interests Groups</vt:lpstr>
      <vt:lpstr>Special Interest Groups</vt:lpstr>
      <vt:lpstr>Understanding Work Groups</vt:lpstr>
      <vt:lpstr>Research Insights for Managing Work Groups</vt:lpstr>
      <vt:lpstr>Findings From Group (Team) Research</vt:lpstr>
      <vt:lpstr>Findings From Group (Team) Research</vt:lpstr>
      <vt:lpstr>Finding From Group (Team) Research</vt:lpstr>
      <vt:lpstr>Finding From Group (Team) Research</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Insights Into The Group Development Process</vt:lpstr>
      <vt:lpstr>Examples of Highly Effective Teams</vt:lpstr>
      <vt:lpstr>Examples of Highly Effective Teams</vt:lpstr>
      <vt:lpstr>The Importance of Team Members</vt:lpstr>
      <vt:lpstr>The Importance of Team Members</vt:lpstr>
      <vt:lpstr>The Importance of Team Members</vt:lpstr>
      <vt:lpstr>The Importance of Team Members</vt:lpstr>
      <vt:lpstr>Supervisory Tips</vt:lpstr>
      <vt:lpstr>Virtual Teams</vt:lpstr>
      <vt:lpstr>Virtual Teams</vt:lpstr>
      <vt:lpstr>Virtual Teams</vt:lpstr>
      <vt:lpstr>Virtual Teams</vt:lpstr>
      <vt:lpstr>Virtual Teams</vt:lpstr>
      <vt:lpstr>Virtual Teams</vt:lpstr>
      <vt:lpstr>Supervisory Tips</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Understanding and Maintaining EE Morale and Engagement</vt:lpstr>
      <vt:lpstr>Factors Influencing Engagement and Morale</vt:lpstr>
      <vt:lpstr>Factors Influencing Engagement and Morale</vt:lpstr>
      <vt:lpstr>Factors Influencing Engagement and Morale</vt:lpstr>
      <vt:lpstr>Factors Influencing Engagement and Morale</vt:lpstr>
      <vt:lpstr>Factors Influencing Engagement and Morale</vt:lpstr>
      <vt:lpstr>Factors Influencing Engagement and Morale</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Morale, Engagement, Teamwork, and Productivity Relationships</vt:lpstr>
      <vt:lpstr>Engagement Should be Everyone’s Concern</vt:lpstr>
      <vt:lpstr>Engagement Should be Everyone’s Concern</vt:lpstr>
      <vt:lpstr>Engagement Should be Everyone’s Concern</vt:lpstr>
      <vt:lpstr>Engagement Should be Everyone’s Concern</vt:lpstr>
      <vt:lpstr>Engagement Should be Everyone’s Concern</vt:lpstr>
      <vt:lpstr>Assessing Employee Engagement</vt:lpstr>
      <vt:lpstr>Assessing Employee Engagement</vt:lpstr>
      <vt:lpstr>Assessing Employee Engagement</vt:lpstr>
      <vt:lpstr>Observation and Study</vt:lpstr>
      <vt:lpstr>Observation and Study</vt:lpstr>
      <vt:lpstr>Observation and Study</vt:lpstr>
      <vt:lpstr>Observation and Study</vt:lpstr>
      <vt:lpstr>Attitude Surveys</vt:lpstr>
      <vt:lpstr>Attitude Surveys</vt:lpstr>
      <vt:lpstr>Follow-Up of Survey Results</vt:lpstr>
      <vt:lpstr>Follow-Up of Survey Results</vt:lpstr>
      <vt:lpstr>Follow-Up of Survey Results</vt:lpstr>
      <vt:lpstr>Organizational Development</vt:lpstr>
      <vt:lpstr>Organizational Development</vt:lpstr>
      <vt:lpstr>The Supervisor’s Counseling Role</vt:lpstr>
      <vt:lpstr>The Supervisor’s Counseling Role</vt:lpstr>
      <vt:lpstr>The Supervisor’s Counseling Role</vt:lpstr>
      <vt:lpstr>The Supervisor’s Counseling Role</vt:lpstr>
      <vt:lpstr>The Supervisor’s Counseling Role</vt:lpstr>
      <vt:lpstr>Supporting and Helping Employees Personal and Work-Related Problems</vt:lpstr>
      <vt:lpstr>Supporting and Helping Employees Personal and Work-Related Problems</vt:lpstr>
      <vt:lpstr>Wellness Programs</vt:lpstr>
      <vt:lpstr>Wellness Programs</vt:lpstr>
      <vt:lpstr>Paid Time Off (PTO)</vt:lpstr>
      <vt:lpstr>Good Supervision The Foundation for High Engagement</vt:lpstr>
      <vt:lpstr>Good Supervision The Foundation for High Engagement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1154</cp:revision>
  <cp:lastPrinted>2023-09-26T01:07:26Z</cp:lastPrinted>
  <dcterms:created xsi:type="dcterms:W3CDTF">2015-02-01T00:37:43Z</dcterms:created>
  <dcterms:modified xsi:type="dcterms:W3CDTF">2024-01-30T21:53:13Z</dcterms:modified>
</cp:coreProperties>
</file>