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1"/>
  </p:notesMasterIdLst>
  <p:handoutMasterIdLst>
    <p:handoutMasterId r:id="rId52"/>
  </p:handoutMasterIdLst>
  <p:sldIdLst>
    <p:sldId id="413" r:id="rId2"/>
    <p:sldId id="414" r:id="rId3"/>
    <p:sldId id="415" r:id="rId4"/>
    <p:sldId id="416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1" r:id="rId20"/>
    <p:sldId id="436" r:id="rId21"/>
    <p:sldId id="434" r:id="rId22"/>
    <p:sldId id="435" r:id="rId23"/>
    <p:sldId id="386" r:id="rId24"/>
    <p:sldId id="387" r:id="rId25"/>
    <p:sldId id="437" r:id="rId26"/>
    <p:sldId id="390" r:id="rId27"/>
    <p:sldId id="391" r:id="rId28"/>
    <p:sldId id="392" r:id="rId29"/>
    <p:sldId id="393" r:id="rId30"/>
    <p:sldId id="394" r:id="rId31"/>
    <p:sldId id="395" r:id="rId32"/>
    <p:sldId id="396" r:id="rId33"/>
    <p:sldId id="397" r:id="rId34"/>
    <p:sldId id="398" r:id="rId35"/>
    <p:sldId id="399" r:id="rId36"/>
    <p:sldId id="400" r:id="rId37"/>
    <p:sldId id="401" r:id="rId38"/>
    <p:sldId id="402" r:id="rId39"/>
    <p:sldId id="403" r:id="rId40"/>
    <p:sldId id="404" r:id="rId41"/>
    <p:sldId id="405" r:id="rId42"/>
    <p:sldId id="406" r:id="rId43"/>
    <p:sldId id="407" r:id="rId44"/>
    <p:sldId id="408" r:id="rId45"/>
    <p:sldId id="409" r:id="rId46"/>
    <p:sldId id="410" r:id="rId47"/>
    <p:sldId id="411" r:id="rId48"/>
    <p:sldId id="412" r:id="rId49"/>
    <p:sldId id="326" r:id="rId5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4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1B20394-5536-4B06-A0FA-B32977A1226A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DEC0907-54BC-4B07-81F5-3E82B875F8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F11C80F-D7C2-42BE-9E62-4C02C00DE13B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F8745F-521D-45B3-BE16-23EE10B3DE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D84-2F0F-4CFC-9469-E00716EE8572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F4B6-1BF4-442E-A1DA-BFE8CF01468B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BB68-AECF-4095-9CC1-5997E15B6900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AA67-C818-4C97-9DF7-FAFFD95E5486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D6AC9-11FD-4D20-B481-194CA13E0A13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6062AFF-EFF8-4000-9F66-5BFA0D03A9DC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945C-836F-4A48-A6ED-93551CCB710A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CE701-167F-450D-BF97-887B070C6432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9053F-30D5-4F9B-AEA0-2092D94CEAE3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9ADB-2168-4E7D-8FFC-997AC304416D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E110C59-F9FE-4F5D-9E93-84216AF3D8B9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2AA4B97-E495-4357-89D2-9B5EA5D2C61F}" type="datetime1">
              <a:rPr lang="en-US" smtClean="0"/>
              <a:pPr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3CFC80C-3579-42AC-9FA1-3E34AC405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4.jpeg"/><Relationship Id="rId4" Type="http://schemas.openxmlformats.org/officeDocument/2006/relationships/image" Target="../media/image26.png"/><Relationship Id="rId9" Type="http://schemas.openxmlformats.org/officeDocument/2006/relationships/image" Target="../media/image3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/>
              <a:t>Human Relations in Organizations</a:t>
            </a:r>
            <a:br>
              <a:rPr lang="en-US" sz="2800" dirty="0" smtClean="0"/>
            </a:br>
            <a:r>
              <a:rPr lang="en-US" sz="2000" dirty="0" smtClean="0"/>
              <a:t>Session Five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34" name="Picture 10" descr="C:\Users\michaelm\AppData\Local\Microsoft\Windows\INetCache\IE\IKBH2KDQ\lgi01a201402151100[1]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828800"/>
            <a:ext cx="4953000" cy="3901440"/>
          </a:xfrm>
          <a:prstGeom prst="rect">
            <a:avLst/>
          </a:prstGeom>
          <a:noFill/>
        </p:spPr>
      </p:pic>
      <p:pic>
        <p:nvPicPr>
          <p:cNvPr id="1026" name="Picture 2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9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90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Team Dynamics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Team dynamics refers to the patterns of interactions that emerge as groups develop.</a:t>
            </a:r>
          </a:p>
          <a:p>
            <a:endParaRPr lang="en-US" sz="900" dirty="0" smtClean="0"/>
          </a:p>
          <a:p>
            <a:pPr lvl="1"/>
            <a:r>
              <a:rPr lang="en-US" dirty="0" smtClean="0"/>
              <a:t>Six components of team dynamics</a:t>
            </a:r>
            <a:r>
              <a:rPr lang="en-US" sz="1900" dirty="0" smtClean="0"/>
              <a:t>:</a:t>
            </a:r>
          </a:p>
          <a:p>
            <a:endParaRPr lang="en-US" sz="900" dirty="0" smtClean="0"/>
          </a:p>
          <a:p>
            <a:pPr marL="925830" lvl="1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FF0000"/>
                </a:solidFill>
              </a:rPr>
              <a:t>Objectives</a:t>
            </a:r>
            <a:endParaRPr lang="en-US" sz="2000" u="sng" dirty="0" smtClean="0">
              <a:solidFill>
                <a:srgbClr val="FF0000"/>
              </a:solidFill>
            </a:endParaRPr>
          </a:p>
          <a:p>
            <a:pPr marL="925830" lvl="1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FF0000"/>
                </a:solidFill>
              </a:rPr>
              <a:t>Team Size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FF0000"/>
                </a:solidFill>
              </a:rPr>
              <a:t>Team Norms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FF0000"/>
                </a:solidFill>
              </a:rPr>
              <a:t>Group Cohesiveness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FF0000"/>
                </a:solidFill>
              </a:rPr>
              <a:t>Status within the Team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FF0000"/>
                </a:solidFill>
              </a:rPr>
              <a:t>Group Roles</a:t>
            </a:r>
          </a:p>
        </p:txBody>
      </p:sp>
      <p:pic>
        <p:nvPicPr>
          <p:cNvPr id="3074" name="Picture 2" descr="C:\Users\michaelm\AppData\Local\Microsoft\Windows\INetCache\IE\IKBH2KDQ\patterns-36404_64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3429000"/>
            <a:ext cx="2438400" cy="24384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0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Team Dynamics</a:t>
            </a:r>
            <a:br>
              <a:rPr lang="en-US" sz="3200" dirty="0" smtClean="0"/>
            </a:br>
            <a:r>
              <a:rPr lang="en-US" sz="2000" dirty="0" smtClean="0"/>
              <a:t>Defined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u="sng" dirty="0" smtClean="0"/>
              <a:t>Objectives</a:t>
            </a:r>
          </a:p>
          <a:p>
            <a:pPr lvl="1"/>
            <a:r>
              <a:rPr lang="en-US" sz="1900" dirty="0" smtClean="0">
                <a:solidFill>
                  <a:srgbClr val="FF0000"/>
                </a:solidFill>
              </a:rPr>
              <a:t>Teams must agree on objectives and be committed to achieving them.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u="sng" dirty="0" smtClean="0"/>
              <a:t>Team Size</a:t>
            </a:r>
          </a:p>
          <a:p>
            <a:pPr lvl="1"/>
            <a:r>
              <a:rPr lang="en-US" sz="1900" dirty="0" smtClean="0">
                <a:solidFill>
                  <a:srgbClr val="FF0000"/>
                </a:solidFill>
              </a:rPr>
              <a:t>The ideal size depends on the team’s purpose.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u="sng" dirty="0" smtClean="0"/>
              <a:t>Team Norms</a:t>
            </a:r>
          </a:p>
          <a:p>
            <a:pPr lvl="1"/>
            <a:r>
              <a:rPr lang="en-US" sz="1900" dirty="0" smtClean="0">
                <a:solidFill>
                  <a:srgbClr val="FF0000"/>
                </a:solidFill>
              </a:rPr>
              <a:t>Functional groups policies and rules to help provide guidelines for behavior.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u="sng" dirty="0" smtClean="0"/>
              <a:t>Group Cohesiveness</a:t>
            </a:r>
          </a:p>
          <a:p>
            <a:pPr lvl="1"/>
            <a:r>
              <a:rPr lang="en-US" sz="1900" dirty="0" smtClean="0">
                <a:solidFill>
                  <a:srgbClr val="FF0000"/>
                </a:solidFill>
              </a:rPr>
              <a:t>The extent to which a group will abide by and enforce its norms depends on its attractiveness and closeness.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u="sng" dirty="0" smtClean="0"/>
              <a:t>Status within the Team</a:t>
            </a:r>
          </a:p>
          <a:p>
            <a:pPr lvl="1"/>
            <a:r>
              <a:rPr lang="en-US" sz="1900" dirty="0" smtClean="0">
                <a:solidFill>
                  <a:srgbClr val="FF0000"/>
                </a:solidFill>
              </a:rPr>
              <a:t>The more respect, prestige, influence, and power a member has the higher his or her status within the team.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u="sng" dirty="0" smtClean="0"/>
              <a:t>Group Roles</a:t>
            </a:r>
          </a:p>
          <a:p>
            <a:pPr lvl="1"/>
            <a:r>
              <a:rPr lang="en-US" sz="1900" dirty="0" smtClean="0">
                <a:solidFill>
                  <a:srgbClr val="FF0000"/>
                </a:solidFill>
              </a:rPr>
              <a:t>Roles are shared expectations of how members will fulfill the requirements of position: there are (1) task, (2) maintenance, and (3) self-interest roles.</a:t>
            </a:r>
            <a:endParaRPr lang="en-US" sz="19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Group Roles Found in Teams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u="sng" dirty="0" smtClean="0"/>
              <a:t>Task Roles</a:t>
            </a:r>
          </a:p>
          <a:p>
            <a:pPr lvl="1"/>
            <a:r>
              <a:rPr lang="en-US" sz="1800" dirty="0" smtClean="0">
                <a:solidFill>
                  <a:srgbClr val="FF0000"/>
                </a:solidFill>
              </a:rPr>
              <a:t>Focus on getting the job done, and influencing others to help.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u="sng" dirty="0" smtClean="0"/>
              <a:t>Maintenance Roles</a:t>
            </a:r>
          </a:p>
          <a:p>
            <a:pPr lvl="1"/>
            <a:r>
              <a:rPr lang="en-US" sz="1800" dirty="0" smtClean="0">
                <a:solidFill>
                  <a:srgbClr val="FF0000"/>
                </a:solidFill>
              </a:rPr>
              <a:t>Things group members do and say to develop and sustain group dynamics.</a:t>
            </a:r>
          </a:p>
          <a:p>
            <a:pPr lvl="1"/>
            <a:r>
              <a:rPr lang="en-US" sz="1800" dirty="0" smtClean="0">
                <a:solidFill>
                  <a:srgbClr val="0070C0"/>
                </a:solidFill>
              </a:rPr>
              <a:t>Focus on people working effectively together, and influencing others to work as team members.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u="sng" dirty="0" smtClean="0"/>
              <a:t>Self-Interest Roles</a:t>
            </a:r>
          </a:p>
          <a:p>
            <a:pPr lvl="1"/>
            <a:r>
              <a:rPr lang="en-US" sz="1800" dirty="0" smtClean="0">
                <a:solidFill>
                  <a:srgbClr val="FF0000"/>
                </a:solidFill>
              </a:rPr>
              <a:t>Things group member do and say to meet their own needs or objectives at the expense of the team.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4098" name="Picture 2" descr="C:\Users\michaelm\AppData\Local\Microsoft\Windows\INetCache\IE\8ZR0P28V\sbGroup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2131" y="4724400"/>
            <a:ext cx="3641969" cy="16256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Picture 5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797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Group Roles</a:t>
            </a:r>
            <a:br>
              <a:rPr lang="en-US" sz="3200" dirty="0" smtClean="0"/>
            </a:br>
            <a:r>
              <a:rPr lang="en-US" sz="2000" dirty="0" smtClean="0"/>
              <a:t>Implications for Leaders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To be effective, a team must have members who play task roles and maintenance roles, while minimizing self-interest.</a:t>
            </a:r>
            <a:endParaRPr lang="en-US" sz="2400" u="sng" dirty="0"/>
          </a:p>
        </p:txBody>
      </p:sp>
      <p:pic>
        <p:nvPicPr>
          <p:cNvPr id="18435" name="Picture 3" descr="C:\Users\Michaelm\AppData\Local\Microsoft\Windows\Temporary Internet Files\Content.IE5\HWRYGRBG\Balance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1002" y="2895600"/>
            <a:ext cx="3968811" cy="3203448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588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Team Development Stages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u="sng" dirty="0" smtClean="0"/>
              <a:t>Orientation – Forming Stage</a:t>
            </a:r>
          </a:p>
          <a:p>
            <a:pPr lvl="1"/>
            <a:r>
              <a:rPr lang="en-US" sz="2100" dirty="0" smtClean="0">
                <a:solidFill>
                  <a:srgbClr val="FF0000"/>
                </a:solidFill>
              </a:rPr>
              <a:t>Low development level, high commitment, and low competence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u="sng" dirty="0" smtClean="0"/>
              <a:t>Dissatisfaction – Storming Stage</a:t>
            </a:r>
          </a:p>
          <a:p>
            <a:pPr lvl="1"/>
            <a:r>
              <a:rPr lang="en-US" sz="2100" dirty="0">
                <a:solidFill>
                  <a:srgbClr val="FF0000"/>
                </a:solidFill>
              </a:rPr>
              <a:t>M</a:t>
            </a:r>
            <a:r>
              <a:rPr lang="en-US" sz="2100" dirty="0" smtClean="0">
                <a:solidFill>
                  <a:srgbClr val="FF0000"/>
                </a:solidFill>
              </a:rPr>
              <a:t>oderate development level, lower commitment, and some competence</a:t>
            </a:r>
          </a:p>
          <a:p>
            <a:pPr lvl="1"/>
            <a:r>
              <a:rPr lang="en-US" sz="2100" dirty="0" smtClean="0">
                <a:solidFill>
                  <a:srgbClr val="0070C0"/>
                </a:solidFill>
              </a:rPr>
              <a:t>After members work together for some time, they tend to become dissatisfied with the group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u="sng" dirty="0" smtClean="0"/>
              <a:t>Resolution – Norming Stage</a:t>
            </a:r>
          </a:p>
          <a:p>
            <a:pPr lvl="1"/>
            <a:r>
              <a:rPr lang="en-US" sz="2100" dirty="0" smtClean="0">
                <a:solidFill>
                  <a:srgbClr val="FF0000"/>
                </a:solidFill>
              </a:rPr>
              <a:t>High development level, variable commitment, and high competence</a:t>
            </a:r>
          </a:p>
          <a:p>
            <a:pPr lvl="1"/>
            <a:r>
              <a:rPr lang="en-US" sz="2100" dirty="0" smtClean="0">
                <a:solidFill>
                  <a:srgbClr val="0070C0"/>
                </a:solidFill>
              </a:rPr>
              <a:t>As members develop competence, they often become more satisfied with the group and committed to it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u="sng" dirty="0" smtClean="0"/>
              <a:t>Production – Performing Stage</a:t>
            </a:r>
          </a:p>
          <a:p>
            <a:pPr lvl="1"/>
            <a:r>
              <a:rPr lang="en-US" sz="2100" dirty="0">
                <a:solidFill>
                  <a:srgbClr val="FF0000"/>
                </a:solidFill>
              </a:rPr>
              <a:t>O</a:t>
            </a:r>
            <a:r>
              <a:rPr lang="en-US" sz="2100" dirty="0" smtClean="0">
                <a:solidFill>
                  <a:srgbClr val="FF0000"/>
                </a:solidFill>
              </a:rPr>
              <a:t>utstanding development level, high commitment, and high competence</a:t>
            </a:r>
          </a:p>
          <a:p>
            <a:pPr lvl="1"/>
            <a:r>
              <a:rPr lang="en-US" sz="2100" dirty="0" smtClean="0">
                <a:solidFill>
                  <a:srgbClr val="0070C0"/>
                </a:solidFill>
              </a:rPr>
              <a:t>High commitment and competence enhances productivity </a:t>
            </a:r>
            <a:r>
              <a:rPr lang="en-US" sz="2100" dirty="0">
                <a:solidFill>
                  <a:srgbClr val="0070C0"/>
                </a:solidFill>
              </a:rPr>
              <a:t>&amp;</a:t>
            </a:r>
            <a:r>
              <a:rPr lang="en-US" sz="2100" dirty="0" smtClean="0">
                <a:solidFill>
                  <a:srgbClr val="0070C0"/>
                </a:solidFill>
              </a:rPr>
              <a:t> performance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u="sng" dirty="0" smtClean="0"/>
              <a:t>Termination</a:t>
            </a:r>
          </a:p>
          <a:p>
            <a:pPr lvl="1"/>
            <a:r>
              <a:rPr lang="en-US" sz="2100" dirty="0" smtClean="0">
                <a:solidFill>
                  <a:srgbClr val="FF0000"/>
                </a:solidFill>
              </a:rPr>
              <a:t>During this stage, members experience feelings about leaving the group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068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Key Variables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The two key variables identified through each stage of group development are</a:t>
            </a:r>
            <a:r>
              <a:rPr lang="en-US" sz="2400" dirty="0" smtClean="0"/>
              <a:t>:</a:t>
            </a:r>
          </a:p>
          <a:p>
            <a:endParaRPr lang="en-US" sz="800" dirty="0" smtClean="0"/>
          </a:p>
          <a:p>
            <a:pPr marL="868680" lvl="1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Work on the task (competence)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The socioemotional tone or morale (commitment)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Michaelm\AppData\Local\Microsoft\Windows\Temporary Internet Files\Content.IE5\VYJYNPGJ\key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8969" y="3429000"/>
            <a:ext cx="2676704" cy="28702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Picture 5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128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81000"/>
            <a:ext cx="8534400" cy="606552"/>
          </a:xfrm>
        </p:spPr>
        <p:txBody>
          <a:bodyPr>
            <a:noAutofit/>
          </a:bodyPr>
          <a:lstStyle/>
          <a:p>
            <a:r>
              <a:rPr lang="en-US" sz="2800" dirty="0" smtClean="0"/>
              <a:t>Team Development and Situational Supervision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With each stage of group development, a different supervisory style is needed to help the group perform effectively at that stage and to develop to the next level.</a:t>
            </a:r>
          </a:p>
          <a:p>
            <a:endParaRPr lang="en-US" sz="800" dirty="0" smtClean="0"/>
          </a:p>
          <a:p>
            <a:pPr lvl="1"/>
            <a:r>
              <a:rPr lang="en-US" dirty="0" smtClean="0"/>
              <a:t>Role(s) the manager should play during the different stages of group development:</a:t>
            </a:r>
          </a:p>
          <a:p>
            <a:endParaRPr lang="en-US" sz="800" dirty="0" smtClean="0"/>
          </a:p>
          <a:p>
            <a:pPr lvl="2"/>
            <a:r>
              <a:rPr lang="en-US" u="sng" dirty="0" smtClean="0">
                <a:solidFill>
                  <a:srgbClr val="FF0000"/>
                </a:solidFill>
              </a:rPr>
              <a:t>Orientation</a:t>
            </a:r>
            <a:r>
              <a:rPr lang="en-US" dirty="0" smtClean="0">
                <a:solidFill>
                  <a:srgbClr val="FF0000"/>
                </a:solidFill>
              </a:rPr>
              <a:t> = Autocratic Style</a:t>
            </a:r>
          </a:p>
          <a:p>
            <a:pPr lvl="2"/>
            <a:r>
              <a:rPr lang="en-US" u="sng" dirty="0" smtClean="0">
                <a:solidFill>
                  <a:srgbClr val="FF0000"/>
                </a:solidFill>
              </a:rPr>
              <a:t>Dissatisfaction</a:t>
            </a:r>
            <a:r>
              <a:rPr lang="en-US" dirty="0" smtClean="0">
                <a:solidFill>
                  <a:srgbClr val="FF0000"/>
                </a:solidFill>
              </a:rPr>
              <a:t> = Consultative Style</a:t>
            </a:r>
          </a:p>
          <a:p>
            <a:pPr lvl="2"/>
            <a:r>
              <a:rPr lang="en-US" u="sng" dirty="0" smtClean="0">
                <a:solidFill>
                  <a:srgbClr val="FF0000"/>
                </a:solidFill>
              </a:rPr>
              <a:t>Resolution</a:t>
            </a:r>
            <a:r>
              <a:rPr lang="en-US" dirty="0" smtClean="0">
                <a:solidFill>
                  <a:srgbClr val="FF0000"/>
                </a:solidFill>
              </a:rPr>
              <a:t> = Participative Style</a:t>
            </a:r>
          </a:p>
          <a:p>
            <a:pPr lvl="2"/>
            <a:r>
              <a:rPr lang="en-US" u="sng" dirty="0" smtClean="0">
                <a:solidFill>
                  <a:srgbClr val="FF0000"/>
                </a:solidFill>
              </a:rPr>
              <a:t>Production</a:t>
            </a:r>
            <a:r>
              <a:rPr lang="en-US" dirty="0" smtClean="0">
                <a:solidFill>
                  <a:srgbClr val="FF0000"/>
                </a:solidFill>
              </a:rPr>
              <a:t> = Laissez-Faire Style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michaelm\AppData\Local\Microsoft\Windows\INetCache\IE\2HBKIZ1C\thumb-project-manager-pictofigo-hi-001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657600"/>
            <a:ext cx="2057400" cy="23622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Picture 5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229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Leadership Skills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With the trend toward teams, today there are typically more meetings in the workplace.</a:t>
            </a:r>
          </a:p>
          <a:p>
            <a:endParaRPr lang="en-US" sz="8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6147" name="Picture 3" descr="C:\Users\Michaelm\AppData\Local\Microsoft\Windows\Temporary Internet Files\Content.IE5\8S4BQSVH\2136954043_b670879bac_o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8888" y="3352800"/>
            <a:ext cx="3116194" cy="2762081"/>
          </a:xfrm>
          <a:prstGeom prst="rect">
            <a:avLst/>
          </a:prstGeom>
          <a:noFill/>
        </p:spPr>
      </p:pic>
      <p:pic>
        <p:nvPicPr>
          <p:cNvPr id="6149" name="Picture 5" descr="C:\Users\Michaelm\AppData\Local\Microsoft\Windows\Temporary Internet Files\Content.IE5\WX0DVOOP\Management_Meetings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352800"/>
            <a:ext cx="3212756" cy="2704762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6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363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Planning Meetings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400" u="sng" dirty="0">
                <a:solidFill>
                  <a:schemeClr val="tx1"/>
                </a:solidFill>
              </a:rPr>
              <a:t>You need meeting leadership skills for career success.</a:t>
            </a:r>
          </a:p>
          <a:p>
            <a:endParaRPr lang="en-US" sz="800" u="sng" dirty="0" smtClean="0"/>
          </a:p>
          <a:p>
            <a:pPr lvl="1"/>
            <a:r>
              <a:rPr lang="en-US" dirty="0" smtClean="0"/>
              <a:t>There are at least five areas in which planning a meeting is needed:</a:t>
            </a:r>
          </a:p>
          <a:p>
            <a:endParaRPr lang="en-US" sz="800" dirty="0" smtClean="0"/>
          </a:p>
          <a:p>
            <a:pPr marL="1005840" lvl="2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Objectives</a:t>
            </a:r>
          </a:p>
          <a:p>
            <a:pPr marL="1005840" lvl="2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Participants and Assignments</a:t>
            </a:r>
          </a:p>
          <a:p>
            <a:pPr marL="1005840" lvl="2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Agenda</a:t>
            </a:r>
          </a:p>
          <a:p>
            <a:pPr marL="1005840" lvl="2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Date, Time, and Place</a:t>
            </a:r>
          </a:p>
          <a:p>
            <a:pPr marL="1005840" lvl="2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Leadership</a:t>
            </a:r>
          </a:p>
          <a:p>
            <a:pPr marL="1005840" lvl="2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The Written Plan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Michaelm\AppData\Local\Microsoft\Windows\Temporary Internet Files\Content.IE5\4ACZGT8O\3006517938_bc21f4825e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8017" y="3809999"/>
            <a:ext cx="3733800" cy="2322999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Picture 5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929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Conducting Meetings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1"/>
            <a:ext cx="8229600" cy="4724400"/>
          </a:xfrm>
        </p:spPr>
        <p:txBody>
          <a:bodyPr>
            <a:normAutofit/>
          </a:bodyPr>
          <a:lstStyle/>
          <a:p>
            <a:r>
              <a:rPr lang="en-US" sz="2400" u="sng" dirty="0" smtClean="0"/>
              <a:t>The First Meeting</a:t>
            </a:r>
          </a:p>
          <a:p>
            <a:endParaRPr lang="en-US" sz="800" u="sng" dirty="0" smtClean="0"/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At the first meeting, the group is in the orientation stage.</a:t>
            </a:r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This leader should use the high task role; however, the members should be given the opportunity to spend time getting to know one another.</a:t>
            </a:r>
          </a:p>
          <a:p>
            <a:pPr lvl="1"/>
            <a:endParaRPr lang="en-US" sz="800" dirty="0" smtClean="0"/>
          </a:p>
          <a:p>
            <a:r>
              <a:rPr lang="en-US" sz="2400" u="sng" dirty="0" smtClean="0"/>
              <a:t>The Three Parts of Each Meeting</a:t>
            </a:r>
          </a:p>
          <a:p>
            <a:endParaRPr lang="en-US" sz="800" u="sng" dirty="0" smtClean="0"/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Begin the meetings on time; waiting for late members personalize the members who are on time and develops a norm for coming late.</a:t>
            </a:r>
            <a:endParaRPr lang="en-US" sz="1800" dirty="0">
              <a:solidFill>
                <a:schemeClr val="tx1"/>
              </a:solidFill>
            </a:endParaRPr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Each meeting should cover the following:</a:t>
            </a:r>
          </a:p>
          <a:p>
            <a:pPr lvl="1"/>
            <a:endParaRPr lang="en-US" sz="800" dirty="0" smtClean="0">
              <a:solidFill>
                <a:srgbClr val="FF0000"/>
              </a:solidFill>
            </a:endParaRPr>
          </a:p>
          <a:p>
            <a:pPr marL="1088136" lvl="2" indent="-457200">
              <a:buFont typeface="+mj-lt"/>
              <a:buAutoNum type="arabicPeriod"/>
            </a:pPr>
            <a:r>
              <a:rPr lang="en-US" sz="1800" dirty="0" smtClean="0">
                <a:solidFill>
                  <a:srgbClr val="FF0000"/>
                </a:solidFill>
              </a:rPr>
              <a:t>Objectives</a:t>
            </a:r>
          </a:p>
          <a:p>
            <a:pPr marL="1088136" lvl="2" indent="-457200">
              <a:buFont typeface="+mj-lt"/>
              <a:buAutoNum type="arabicPeriod"/>
            </a:pPr>
            <a:r>
              <a:rPr lang="en-US" sz="1800" dirty="0" smtClean="0">
                <a:solidFill>
                  <a:srgbClr val="FF0000"/>
                </a:solidFill>
              </a:rPr>
              <a:t>Agenda</a:t>
            </a:r>
          </a:p>
          <a:p>
            <a:pPr marL="1088136" lvl="2" indent="-457200">
              <a:buFont typeface="+mj-lt"/>
              <a:buAutoNum type="arabicPeriod"/>
            </a:pPr>
            <a:r>
              <a:rPr lang="en-US" sz="1800" dirty="0" smtClean="0">
                <a:solidFill>
                  <a:srgbClr val="FF0000"/>
                </a:solidFill>
              </a:rPr>
              <a:t>Summarize and Review Assignments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4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283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Teamwork and Group Development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Team Dynamics, Creativity and Problem Solving, and Decision Making.</a:t>
            </a:r>
            <a:endParaRPr lang="en-US" sz="2400" u="sng" dirty="0"/>
          </a:p>
        </p:txBody>
      </p:sp>
      <p:pic>
        <p:nvPicPr>
          <p:cNvPr id="1026" name="Picture 2" descr="C:\Users\Michaelm\AppData\Local\Microsoft\Windows\Temporary Internet Files\Content.IE5\52LYKE23\team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810000"/>
            <a:ext cx="4648200" cy="1642879"/>
          </a:xfrm>
          <a:prstGeom prst="rect">
            <a:avLst/>
          </a:prstGeom>
          <a:noFill/>
        </p:spPr>
      </p:pic>
      <p:pic>
        <p:nvPicPr>
          <p:cNvPr id="1028" name="Picture 4" descr="C:\Users\Michaelm\AppData\Local\Microsoft\Windows\Temporary Internet Files\Content.IE5\WH26L03T\team-building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124200"/>
            <a:ext cx="2590800" cy="312420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5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Handling Problem Team Members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46236"/>
            <a:ext cx="8229600" cy="4906963"/>
          </a:xfrm>
        </p:spPr>
        <p:txBody>
          <a:bodyPr>
            <a:normAutofit fontScale="92500" lnSpcReduction="10000"/>
          </a:bodyPr>
          <a:lstStyle/>
          <a:p>
            <a:r>
              <a:rPr lang="en-US" sz="2400" u="sng" dirty="0" smtClean="0"/>
              <a:t>1. The Silent Member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Encourage the silent member to participate.</a:t>
            </a:r>
          </a:p>
          <a:p>
            <a:r>
              <a:rPr lang="en-US" sz="2400" u="sng" dirty="0" smtClean="0"/>
              <a:t>2. The Talker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Slow down the talkers, don’t shut them up, and don’t let them dominate the group.</a:t>
            </a:r>
          </a:p>
          <a:p>
            <a:r>
              <a:rPr lang="en-US" sz="2400" u="sng" dirty="0"/>
              <a:t>3. The Wanderer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Keep the group on track – cut-off unwanted conversation.</a:t>
            </a:r>
          </a:p>
          <a:p>
            <a:r>
              <a:rPr lang="en-US" sz="2400" u="sng" dirty="0" smtClean="0"/>
              <a:t>4</a:t>
            </a:r>
            <a:r>
              <a:rPr lang="en-US" sz="2400" u="sng" dirty="0"/>
              <a:t>. The Bored Member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Keep members motivated – assign tasks.</a:t>
            </a:r>
          </a:p>
          <a:p>
            <a:r>
              <a:rPr lang="en-US" sz="2400" u="sng" dirty="0" smtClean="0"/>
              <a:t>5</a:t>
            </a:r>
            <a:r>
              <a:rPr lang="en-US" sz="2400" u="sng" dirty="0"/>
              <a:t>. The Arguer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Resolve the conflict, but not in an argumentative way.</a:t>
            </a:r>
          </a:p>
          <a:p>
            <a:r>
              <a:rPr lang="en-US" sz="2400" u="sng" dirty="0" smtClean="0"/>
              <a:t>6</a:t>
            </a:r>
            <a:r>
              <a:rPr lang="en-US" sz="2400" u="sng" dirty="0"/>
              <a:t>. The Social Loafer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Use peer pressure to get them to do their work.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Confront social loafers assertively.</a:t>
            </a:r>
          </a:p>
          <a:p>
            <a:endParaRPr lang="en-US" sz="2400" u="sng" dirty="0" smtClean="0"/>
          </a:p>
          <a:p>
            <a:endParaRPr lang="en-US" dirty="0"/>
          </a:p>
        </p:txBody>
      </p:sp>
      <p:pic>
        <p:nvPicPr>
          <p:cNvPr id="1029" name="Picture 5" descr="C:\Users\Michaelm\AppData\Local\Microsoft\Windows\Temporary Internet Files\Content.IE5\WX0DVOOP\silence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7792" y="1467697"/>
            <a:ext cx="1169498" cy="717064"/>
          </a:xfrm>
          <a:prstGeom prst="rect">
            <a:avLst/>
          </a:prstGeom>
          <a:noFill/>
        </p:spPr>
      </p:pic>
      <p:pic>
        <p:nvPicPr>
          <p:cNvPr id="1033" name="Picture 9" descr="C:\Users\Michaelm\AppData\Local\Microsoft\Windows\Temporary Internet Files\Content.IE5\52LYKE23\250px-Talk_face.svg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5982" y="1981200"/>
            <a:ext cx="764198" cy="662017"/>
          </a:xfrm>
          <a:prstGeom prst="rect">
            <a:avLst/>
          </a:prstGeom>
          <a:noFill/>
        </p:spPr>
      </p:pic>
      <p:pic>
        <p:nvPicPr>
          <p:cNvPr id="1036" name="Picture 12" descr="C:\Users\Michaelm\AppData\Local\Microsoft\Windows\Temporary Internet Files\Content.IE5\WH26L03T\wanderer-10026-larg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5981" y="3043688"/>
            <a:ext cx="764199" cy="1003011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8" name="Picture 7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Michaelm\AppData\Local\Microsoft\Windows\Temporary Internet Files\Content.IE5\96G5M6R0\clipart0197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45200" y="4074317"/>
            <a:ext cx="1207297" cy="650083"/>
          </a:xfrm>
          <a:prstGeom prst="rect">
            <a:avLst/>
          </a:prstGeom>
          <a:noFill/>
        </p:spPr>
      </p:pic>
      <p:pic>
        <p:nvPicPr>
          <p:cNvPr id="10" name="Picture 5" descr="C:\Users\Michaelm\AppData\Local\Microsoft\Windows\Temporary Internet Files\Content.IE5\V2O6EV3C\argue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6997" y="4877546"/>
            <a:ext cx="1460929" cy="721871"/>
          </a:xfrm>
          <a:prstGeom prst="rect">
            <a:avLst/>
          </a:prstGeom>
          <a:noFill/>
        </p:spPr>
      </p:pic>
      <p:pic>
        <p:nvPicPr>
          <p:cNvPr id="11" name="Picture 6" descr="C:\Users\Michaelm\AppData\Local\Microsoft\Windows\Temporary Internet Files\Content.IE5\KDB8FMSX\cartoon_speech_bubble_with_cursing_cussing_fake[1]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905373">
            <a:off x="7675095" y="4356381"/>
            <a:ext cx="700864" cy="495901"/>
          </a:xfrm>
          <a:prstGeom prst="rect">
            <a:avLst/>
          </a:prstGeom>
          <a:noFill/>
        </p:spPr>
      </p:pic>
      <p:pic>
        <p:nvPicPr>
          <p:cNvPr id="12" name="Picture 15" descr="C:\Users\Michaelm\AppData\Local\Microsoft\Windows\Temporary Internet Files\Content.IE5\WX0DVOOP\5_animated_dog_(www.cute-pictures.blogspot.com)[1]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91401" y="5660491"/>
            <a:ext cx="1295400" cy="6315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8302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Conclusion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When you work in a team, do not embarrass, intimidate, or argue with any members, no matter how much they provoke you</a:t>
            </a:r>
            <a:r>
              <a:rPr lang="en-US" sz="2400" dirty="0"/>
              <a:t>.</a:t>
            </a:r>
            <a:endParaRPr lang="en-US" sz="2400" dirty="0" smtClean="0"/>
          </a:p>
          <a:p>
            <a:endParaRPr lang="en-US" sz="800" dirty="0" smtClean="0"/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If you do, the result will make martyrs of them and a bully of you.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8198" name="Picture 6" descr="C:\Users\Michaelm\AppData\Local\Microsoft\Windows\Temporary Internet Files\Content.IE5\HWRYGRBG\no-bullying-circle[1]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1" y="3736848"/>
            <a:ext cx="2590800" cy="2362200"/>
          </a:xfrm>
          <a:prstGeom prst="rect">
            <a:avLst/>
          </a:prstGeom>
          <a:noFill/>
        </p:spPr>
      </p:pic>
      <p:pic>
        <p:nvPicPr>
          <p:cNvPr id="8199" name="Picture 7" descr="C:\Users\Michaelm\AppData\Local\Microsoft\Windows\Temporary Internet Files\Content.IE5\7X2GC7W4\respect[1]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8482" y="4876800"/>
            <a:ext cx="2735230" cy="16129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" name="Picture 6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934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Problem-Solving and Decision-Making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Problem-solving and decision-making are an important part of group structure, affecting behavior, human relations, and performance.</a:t>
            </a:r>
          </a:p>
          <a:p>
            <a:endParaRPr lang="en-US" sz="800" dirty="0" smtClean="0"/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Decision-making separates the successful from the failed teams.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4100" name="Picture 4" descr="C:\Users\Michaelm\AppData\Local\Microsoft\Windows\Temporary Internet Files\Content.IE5\QTOHO7LC\focus-group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803181"/>
            <a:ext cx="3412534" cy="2295867"/>
          </a:xfrm>
          <a:prstGeom prst="rect">
            <a:avLst/>
          </a:prstGeom>
          <a:noFill/>
        </p:spPr>
      </p:pic>
      <p:pic>
        <p:nvPicPr>
          <p:cNvPr id="6147" name="Picture 3" descr="C:\Users\michaelm\AppData\Local\Microsoft\Windows\INetCache\IE\8ZR0P28V\success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3810000"/>
            <a:ext cx="2133600" cy="2392218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" name="Picture 6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970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Teams - Groups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Work Teams are one of the realities and challenges of managing in today’s global environment</a:t>
            </a:r>
            <a:r>
              <a:rPr lang="en-US" sz="2400" dirty="0" smtClean="0"/>
              <a:t>.</a:t>
            </a:r>
          </a:p>
          <a:p>
            <a:endParaRPr lang="en-US" sz="800" dirty="0" smtClean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Before we can understand teams, however, we first need to understand some basics about groups and group behavior.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Michaelm\AppData\Local\Microsoft\Windows\Temporary Internet Files\Content.IE5\5GN3PWKG\512px-Group_font_awesome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3658984"/>
            <a:ext cx="2336800" cy="2535274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4559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A group is defined as two or more interacting and interdependent individuals who come together to achieve specific goals.</a:t>
            </a:r>
          </a:p>
          <a:p>
            <a:endParaRPr lang="en-US" sz="800" u="sng" dirty="0" smtClean="0"/>
          </a:p>
          <a:p>
            <a:pPr marL="731520" lvl="1" indent="-457200">
              <a:buFont typeface="+mj-lt"/>
              <a:buAutoNum type="arabicPeriod"/>
            </a:pPr>
            <a:r>
              <a:rPr lang="en-US" sz="2000" u="sng" dirty="0" smtClean="0"/>
              <a:t>Formal Groups </a:t>
            </a:r>
            <a:r>
              <a:rPr lang="en-US" sz="2000" dirty="0" smtClean="0"/>
              <a:t>are work groups that are defined by the organization’s structure and have designated work assignments and specific tasks directed at accomplishing goals.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000" u="sng" dirty="0" smtClean="0"/>
              <a:t>Informal Groups </a:t>
            </a:r>
            <a:r>
              <a:rPr lang="en-US" sz="2000" dirty="0" smtClean="0"/>
              <a:t>are social groups.  </a:t>
            </a:r>
          </a:p>
          <a:p>
            <a:pPr lvl="1"/>
            <a:endParaRPr lang="en-US" sz="800" dirty="0" smtClean="0"/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These groups occur naturally in the workplace and tend to form around friendships and common interests.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Michaelm\AppData\Local\Microsoft\Windows\Temporary Internet Files\Content.IE5\JQUOH281\students_group_work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564" y="4953000"/>
            <a:ext cx="2314236" cy="1275256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4896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 Stages of Group Development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78552"/>
          </a:xfrm>
        </p:spPr>
        <p:txBody>
          <a:bodyPr>
            <a:normAutofit fontScale="70000" lnSpcReduction="20000"/>
          </a:bodyPr>
          <a:lstStyle/>
          <a:p>
            <a:pPr marL="457200" indent="-457200"/>
            <a:r>
              <a:rPr lang="en-US" sz="2400" u="sng" dirty="0" smtClean="0"/>
              <a:t>1. Forming Stage</a:t>
            </a:r>
          </a:p>
          <a:p>
            <a:pPr lvl="1"/>
            <a:r>
              <a:rPr lang="en-US" sz="2000" dirty="0" smtClean="0"/>
              <a:t>The first stage of group development in which people join the group and then define the group’s purpose, structure, and leadership.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Involves a great deal of uncertainty as members “test the waters”  to determine what kind of behaviors are acceptable.</a:t>
            </a:r>
          </a:p>
          <a:p>
            <a:pPr marL="457200" indent="-457200"/>
            <a:r>
              <a:rPr lang="en-US" sz="2400" u="sng" dirty="0" smtClean="0"/>
              <a:t>2. Storming Stage</a:t>
            </a:r>
          </a:p>
          <a:p>
            <a:pPr lvl="1"/>
            <a:r>
              <a:rPr lang="en-US" sz="2000" dirty="0" smtClean="0"/>
              <a:t>The second stage of group development, which is characterized by intergroup conflict.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There’s conflict over who will control the group and what the group needs to be doing.  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A hierarchy of leadership and sense of direction will emerge.</a:t>
            </a:r>
          </a:p>
          <a:p>
            <a:pPr marL="457200" indent="-457200"/>
            <a:r>
              <a:rPr lang="en-US" sz="2400" u="sng" dirty="0"/>
              <a:t>3. Norming Stage</a:t>
            </a:r>
          </a:p>
          <a:p>
            <a:pPr lvl="1"/>
            <a:r>
              <a:rPr lang="en-US" sz="2000" dirty="0"/>
              <a:t>The third stage of group development, </a:t>
            </a:r>
            <a:r>
              <a:rPr lang="en-US" sz="2000" dirty="0" smtClean="0"/>
              <a:t>characterized </a:t>
            </a:r>
            <a:r>
              <a:rPr lang="en-US" sz="2000" dirty="0"/>
              <a:t>by close relationships and cohesiveness.</a:t>
            </a:r>
          </a:p>
          <a:p>
            <a:pPr lvl="2"/>
            <a:r>
              <a:rPr lang="en-US" sz="1800" dirty="0">
                <a:solidFill>
                  <a:srgbClr val="FF0000"/>
                </a:solidFill>
              </a:rPr>
              <a:t>Group demonstrates a strong sense of group identity and set of norms.</a:t>
            </a:r>
          </a:p>
          <a:p>
            <a:pPr marL="457200" indent="-457200"/>
            <a:r>
              <a:rPr lang="en-US" sz="2400" u="sng" dirty="0" smtClean="0"/>
              <a:t>4</a:t>
            </a:r>
            <a:r>
              <a:rPr lang="en-US" sz="2400" u="sng" dirty="0"/>
              <a:t>. Performing Stage</a:t>
            </a:r>
          </a:p>
          <a:p>
            <a:pPr lvl="1"/>
            <a:r>
              <a:rPr lang="en-US" sz="2000" dirty="0"/>
              <a:t>The fourth stage of group development, when the group is </a:t>
            </a:r>
            <a:r>
              <a:rPr lang="en-US" sz="2000" dirty="0" smtClean="0"/>
              <a:t>functional </a:t>
            </a:r>
            <a:r>
              <a:rPr lang="en-US" sz="2000" dirty="0"/>
              <a:t>and works on the group task.</a:t>
            </a:r>
          </a:p>
          <a:p>
            <a:pPr lvl="2"/>
            <a:r>
              <a:rPr lang="en-US" sz="1800" dirty="0">
                <a:solidFill>
                  <a:srgbClr val="FF0000"/>
                </a:solidFill>
              </a:rPr>
              <a:t>Energies have moved beyond developing group structure and getting to know and understand each another to working on the group’s task.</a:t>
            </a:r>
          </a:p>
          <a:p>
            <a:pPr marL="457200" indent="-457200"/>
            <a:r>
              <a:rPr lang="en-US" sz="2400" u="sng" dirty="0"/>
              <a:t>5. Adjourning Stage</a:t>
            </a:r>
          </a:p>
          <a:p>
            <a:pPr lvl="1"/>
            <a:r>
              <a:rPr lang="en-US" sz="2000" dirty="0"/>
              <a:t>The final stage of group development for temporary groups, during which </a:t>
            </a:r>
            <a:r>
              <a:rPr lang="en-US" sz="2000" dirty="0" smtClean="0"/>
              <a:t>they </a:t>
            </a:r>
            <a:r>
              <a:rPr lang="en-US" sz="2000" dirty="0"/>
              <a:t>prepare to disband.</a:t>
            </a:r>
          </a:p>
          <a:p>
            <a:pPr lvl="2"/>
            <a:r>
              <a:rPr lang="en-US" sz="1800" dirty="0">
                <a:solidFill>
                  <a:srgbClr val="FF0000"/>
                </a:solidFill>
              </a:rPr>
              <a:t>Focused on wrapping up group activities instead of task performance.</a:t>
            </a:r>
          </a:p>
          <a:p>
            <a:pPr lvl="2"/>
            <a:r>
              <a:rPr lang="en-US" sz="1800" dirty="0">
                <a:solidFill>
                  <a:srgbClr val="FF0000"/>
                </a:solidFill>
              </a:rPr>
              <a:t>Group members react in different ways. Some are upbeat, thrilled about the group’s accomplishments. Others may be sad over the loss of camaraderie and friendships.</a:t>
            </a:r>
          </a:p>
          <a:p>
            <a:pPr marL="457200" indent="-457200"/>
            <a:endParaRPr lang="en-US" sz="2400" u="sng" dirty="0" smtClean="0"/>
          </a:p>
        </p:txBody>
      </p:sp>
      <p:pic>
        <p:nvPicPr>
          <p:cNvPr id="5122" name="Picture 2" descr="C:\Users\Michaelm\AppData\Local\Microsoft\Windows\Temporary Internet Files\Content.IE5\52LYKE23\5NumberFiveInCircle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8680" y="331277"/>
            <a:ext cx="914399" cy="762003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8239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 Stages of Group Development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Managers can be more effective if they understand the dynamics of each stage the group is operating in.</a:t>
            </a:r>
          </a:p>
          <a:p>
            <a:endParaRPr lang="en-US" sz="800" u="sng" dirty="0" smtClean="0"/>
          </a:p>
          <a:p>
            <a:pPr lvl="1"/>
            <a:r>
              <a:rPr lang="en-US" dirty="0" smtClean="0"/>
              <a:t>Managers need to understand the problems and issues that are most likely to surface within that stage of group development.</a:t>
            </a:r>
          </a:p>
          <a:p>
            <a:pPr lvl="1"/>
            <a:endParaRPr lang="en-US" sz="800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Groups do not always proceed sequentially from one stage to next.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Sometimes, groups are storming and performing at the same time.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Groups even occasionally regress to previous stages.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Michaelm\AppData\Local\Microsoft\Windows\Temporary Internet Files\Content.IE5\3X0ZDPIB\teamwork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0571" y="4648200"/>
            <a:ext cx="3083379" cy="16764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66564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Concepts of Group Behavior</a:t>
            </a:r>
            <a:br>
              <a:rPr lang="en-US" dirty="0" smtClean="0"/>
            </a:br>
            <a:r>
              <a:rPr lang="en-US" sz="2000" dirty="0" smtClean="0"/>
              <a:t>Roles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Roles are behavior patterns expected of someone who occupies a given position in a social unit.</a:t>
            </a:r>
          </a:p>
          <a:p>
            <a:endParaRPr lang="en-US" sz="800" u="sng" dirty="0" smtClean="0"/>
          </a:p>
          <a:p>
            <a:pPr lvl="1"/>
            <a:r>
              <a:rPr lang="en-US" sz="2000" dirty="0" smtClean="0"/>
              <a:t>We adjust our roles to the group we belong to at the time.</a:t>
            </a:r>
          </a:p>
          <a:p>
            <a:pPr lvl="1"/>
            <a:r>
              <a:rPr lang="en-US" sz="2000" dirty="0" smtClean="0"/>
              <a:t>Employees attempt to determine what behaviors are expected of them by reading their job descriptions, getting suggestions from their bosses, and watching what their coworkers do.</a:t>
            </a:r>
          </a:p>
          <a:p>
            <a:pPr lvl="1"/>
            <a:endParaRPr lang="en-US" sz="800" dirty="0" smtClean="0"/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Role conflict happens when an EE has conflicting role expectations.</a:t>
            </a:r>
          </a:p>
          <a:p>
            <a:pPr lvl="1">
              <a:buNone/>
            </a:pPr>
            <a:endParaRPr lang="en-US" sz="2000" dirty="0"/>
          </a:p>
        </p:txBody>
      </p:sp>
      <p:pic>
        <p:nvPicPr>
          <p:cNvPr id="6153" name="Picture 9" descr="C:\Users\Michaelm\AppData\Local\Microsoft\Windows\Temporary Internet Files\Content.IE5\8S4BQSVH\masks-40963_960_72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1472" y="4577623"/>
            <a:ext cx="3124200" cy="15494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9351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Concepts of Group Behavior</a:t>
            </a:r>
            <a:br>
              <a:rPr lang="en-US" dirty="0" smtClean="0"/>
            </a:br>
            <a:r>
              <a:rPr lang="en-US" sz="2000" dirty="0" smtClean="0"/>
              <a:t>Norms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Norms are acceptable standards or expectations that are accepted and shared by group members.</a:t>
            </a:r>
          </a:p>
          <a:p>
            <a:endParaRPr lang="en-US" sz="800" u="sng" dirty="0" smtClean="0"/>
          </a:p>
          <a:p>
            <a:pPr lvl="1"/>
            <a:r>
              <a:rPr lang="en-US" sz="2000" dirty="0" smtClean="0"/>
              <a:t>Most organizations have common norms, which typically focus on:</a:t>
            </a:r>
          </a:p>
          <a:p>
            <a:pPr lvl="1"/>
            <a:endParaRPr lang="en-US" sz="800" dirty="0" smtClean="0"/>
          </a:p>
          <a:p>
            <a:pPr marL="937260" lvl="2" indent="-3429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Effort and Performance</a:t>
            </a:r>
          </a:p>
          <a:p>
            <a:pPr marL="937260" lvl="2" indent="-3429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Dress Codes </a:t>
            </a:r>
          </a:p>
        </p:txBody>
      </p:sp>
      <p:pic>
        <p:nvPicPr>
          <p:cNvPr id="7172" name="Picture 4" descr="C:\Users\Michaelm\AppData\Local\Microsoft\Windows\Temporary Internet Files\Content.IE5\7X2GC7W4\CH08figure1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4843" y="3581400"/>
            <a:ext cx="4130829" cy="2723848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8931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Concepts of Group Behavior</a:t>
            </a:r>
            <a:br>
              <a:rPr lang="en-US" dirty="0" smtClean="0"/>
            </a:br>
            <a:r>
              <a:rPr lang="en-US" sz="2000" dirty="0" smtClean="0"/>
              <a:t>Conformity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Conformity is adjusting one’s behavior to align with a group’s norms.</a:t>
            </a:r>
          </a:p>
          <a:p>
            <a:endParaRPr lang="en-US" sz="800" u="sng" dirty="0" smtClean="0"/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We all want to be accepted by groups to which we belong, which makes us susceptible to conformity pressures.</a:t>
            </a:r>
          </a:p>
          <a:p>
            <a:pPr lvl="1"/>
            <a:endParaRPr lang="en-US" sz="2000" dirty="0" smtClean="0"/>
          </a:p>
        </p:txBody>
      </p:sp>
      <p:pic>
        <p:nvPicPr>
          <p:cNvPr id="8199" name="Picture 7" descr="C:\Users\Michaelm\AppData\Local\Microsoft\Windows\Temporary Internet Files\Content.IE5\4ACZGT8O\social-issues-odd_one_out-square-sphere-conform-nonconformist-tcrn987_low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581400"/>
            <a:ext cx="4546600" cy="24384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58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Teamwork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Teamwork involves working together to achieve something beyond the capabilities of individuals working alone.</a:t>
            </a:r>
          </a:p>
          <a:p>
            <a:endParaRPr lang="en-US" sz="800" dirty="0" smtClean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The common organizational structure is based on teams.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4" name="Picture 6" descr="C:\Users\Michaelm\AppData\Local\Microsoft\Windows\Temporary Internet Files\Content.IE5\WH26L03T\marketinggerman-286x3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3505200"/>
            <a:ext cx="3111500" cy="25146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78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Concepts of Group Behavior</a:t>
            </a:r>
            <a:br>
              <a:rPr lang="en-US" dirty="0" smtClean="0"/>
            </a:br>
            <a:r>
              <a:rPr lang="en-US" sz="2000" dirty="0" smtClean="0"/>
              <a:t>Status Systems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Status System is a prestige grading, position, or rank within a group and an important factor in understanding behavior.</a:t>
            </a:r>
          </a:p>
          <a:p>
            <a:endParaRPr lang="en-US" sz="900" u="sng" dirty="0" smtClean="0"/>
          </a:p>
          <a:p>
            <a:pPr lvl="1"/>
            <a:r>
              <a:rPr lang="en-US" sz="2000" dirty="0" smtClean="0"/>
              <a:t>A disparity between what individuals perceive their status to be and what others perceive it to be is a significant motivator with behavioral consequences.</a:t>
            </a:r>
          </a:p>
          <a:p>
            <a:pPr lvl="1"/>
            <a:endParaRPr lang="en-US" sz="800" dirty="0" smtClean="0"/>
          </a:p>
          <a:p>
            <a:pPr lvl="1"/>
            <a:r>
              <a:rPr lang="en-US" sz="2000" dirty="0" smtClean="0"/>
              <a:t>It’s important for people to believe there’s congruency and equity between perceived ranking of an individual and their status symbol.</a:t>
            </a:r>
          </a:p>
          <a:p>
            <a:pPr lvl="1"/>
            <a:endParaRPr lang="en-US" sz="800" dirty="0"/>
          </a:p>
          <a:p>
            <a:pPr lvl="2"/>
            <a:r>
              <a:rPr lang="en-US" sz="1800" dirty="0">
                <a:solidFill>
                  <a:srgbClr val="FF0000"/>
                </a:solidFill>
              </a:rPr>
              <a:t>Anything can have status value if others in the group admire it.</a:t>
            </a:r>
          </a:p>
          <a:p>
            <a:pPr marL="594360" lvl="2" indent="0">
              <a:buNone/>
            </a:pPr>
            <a:endParaRPr lang="en-US" sz="1800" dirty="0"/>
          </a:p>
        </p:txBody>
      </p:sp>
      <p:pic>
        <p:nvPicPr>
          <p:cNvPr id="9219" name="Picture 3" descr="C:\Users\Michaelm\AppData\Local\Microsoft\Windows\Temporary Internet Files\Content.IE5\QTOHO7LC\PRESTIGE_Log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1872" y="5029200"/>
            <a:ext cx="2463800" cy="11684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55830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Concepts of Group Behavior</a:t>
            </a:r>
            <a:br>
              <a:rPr lang="en-US" dirty="0" smtClean="0"/>
            </a:br>
            <a:r>
              <a:rPr lang="en-US" sz="2000" dirty="0" smtClean="0"/>
              <a:t>Group Size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Group Size affects a group’s behavior, but the effect depends on what criteria you’re using.</a:t>
            </a:r>
          </a:p>
          <a:p>
            <a:endParaRPr lang="en-US" sz="800" u="sng" dirty="0" smtClean="0"/>
          </a:p>
          <a:p>
            <a:pPr marL="731520" lvl="1" indent="-457200">
              <a:buFont typeface="+mj-lt"/>
              <a:buAutoNum type="arabicPeriod"/>
            </a:pPr>
            <a:r>
              <a:rPr lang="en-US" sz="2000" u="sng" dirty="0" smtClean="0"/>
              <a:t>Small Groups </a:t>
            </a:r>
            <a:r>
              <a:rPr lang="en-US" sz="2000" dirty="0" smtClean="0"/>
              <a:t>(5-7 Members) Better At: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Completing tasks faster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Figuring out what to do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Getting the job done.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000" u="sng" dirty="0" smtClean="0"/>
              <a:t>Large Groups </a:t>
            </a:r>
            <a:r>
              <a:rPr lang="en-US" sz="2000" dirty="0" smtClean="0"/>
              <a:t>(12 or more Members) Better At: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Problem solving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Finding facts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Gaining diverse input</a:t>
            </a:r>
          </a:p>
        </p:txBody>
      </p:sp>
      <p:pic>
        <p:nvPicPr>
          <p:cNvPr id="10244" name="Picture 4" descr="C:\Users\Michaelm\AppData\Local\Microsoft\Windows\Temporary Internet Files\Content.IE5\3X0ZDPIB\enterprisegroup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4267200"/>
            <a:ext cx="2883408" cy="19812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77305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Concepts of Group Behavior</a:t>
            </a:r>
            <a:br>
              <a:rPr lang="en-US" dirty="0" smtClean="0"/>
            </a:br>
            <a:r>
              <a:rPr lang="en-US" sz="2000" dirty="0" smtClean="0"/>
              <a:t>Group Cohesiveness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Group Cohesiveness is the degree to which members are attracted to one another and share the group’s goals</a:t>
            </a:r>
            <a:r>
              <a:rPr lang="en-US" sz="2400" dirty="0" smtClean="0"/>
              <a:t>.</a:t>
            </a:r>
          </a:p>
          <a:p>
            <a:endParaRPr lang="en-US" sz="800" dirty="0" smtClean="0"/>
          </a:p>
          <a:p>
            <a:pPr lvl="1"/>
            <a:r>
              <a:rPr lang="en-US" sz="2000" dirty="0" smtClean="0"/>
              <a:t>The more that members are attracted to one another and the more that a group’s goals align with individual goals, the greater the group’s cohesiveness.</a:t>
            </a:r>
          </a:p>
          <a:p>
            <a:pPr lvl="1"/>
            <a:endParaRPr lang="en-US" sz="800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Highly cohesive groups are more effective.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2294" name="Picture 6" descr="C:\Users\Michaelm\AppData\Local\Microsoft\Windows\Temporary Internet Files\Content.IE5\WH26L03T\11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7464" y="4114800"/>
            <a:ext cx="3043936" cy="21336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03032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Research suggests that teams typically outperform individuals when the tasks being done require multiple skills, judgment, and experience.</a:t>
            </a:r>
          </a:p>
          <a:p>
            <a:endParaRPr lang="en-US" sz="800" u="sng" dirty="0" smtClean="0"/>
          </a:p>
          <a:p>
            <a:pPr lvl="1"/>
            <a:r>
              <a:rPr lang="en-US" sz="2000" dirty="0" smtClean="0"/>
              <a:t>Organizations are using team-based structures because they’ve found that teams are more flexible and responsive to changing events than are traditional departments or other permanent work groups.</a:t>
            </a:r>
          </a:p>
          <a:p>
            <a:pPr lvl="1"/>
            <a:endParaRPr lang="en-US" sz="800" dirty="0" smtClean="0"/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Teams have the ability to quickly assemble, deploy, refocus, and disband.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Michaelm\AppData\Local\Microsoft\Windows\Temporary Internet Files\Content.IE5\KDB8FMSX\team_puzzle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4495800"/>
            <a:ext cx="3302000" cy="17526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09127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Teams differ from Groups</a:t>
            </a:r>
            <a:r>
              <a:rPr lang="en-US" dirty="0" smtClean="0"/>
              <a:t>.</a:t>
            </a:r>
          </a:p>
          <a:p>
            <a:endParaRPr lang="en-US" sz="800" dirty="0" smtClean="0"/>
          </a:p>
          <a:p>
            <a:pPr lvl="1"/>
            <a:r>
              <a:rPr lang="en-US" sz="2000" u="sng" dirty="0" smtClean="0"/>
              <a:t>Work Groups </a:t>
            </a:r>
            <a:r>
              <a:rPr lang="en-US" sz="2000" dirty="0" smtClean="0"/>
              <a:t>interact primarily to share information and to make decisions to help members do their job more efficiently/effectively.</a:t>
            </a:r>
          </a:p>
          <a:p>
            <a:pPr lvl="1"/>
            <a:r>
              <a:rPr lang="en-US" sz="2000" u="sng" dirty="0" smtClean="0"/>
              <a:t>Work Teams </a:t>
            </a:r>
            <a:r>
              <a:rPr lang="en-US" sz="2000" dirty="0" smtClean="0"/>
              <a:t>are groups whose members work intensely on a specific, common goal using their positive synergy, individual and mutual accountability, and complementary skills.</a:t>
            </a:r>
          </a:p>
          <a:p>
            <a:pPr lvl="1"/>
            <a:endParaRPr lang="en-US" sz="800" dirty="0" smtClean="0"/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Managers are looking for that positive synergy that will help the organization improve its performance.</a:t>
            </a:r>
          </a:p>
        </p:txBody>
      </p:sp>
      <p:pic>
        <p:nvPicPr>
          <p:cNvPr id="3075" name="Picture 3" descr="C:\Users\Michaelm\AppData\Local\Microsoft\Windows\Temporary Internet Files\Content.IE5\4ACZGT8O\PekingR_team_log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6242" y="4343400"/>
            <a:ext cx="3336758" cy="19812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90604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Team Effectiveness</a:t>
            </a:r>
            <a:br>
              <a:rPr lang="en-US" dirty="0" smtClean="0"/>
            </a:br>
            <a:r>
              <a:rPr lang="en-US" sz="1600" dirty="0" smtClean="0"/>
              <a:t>Four Key Components</a:t>
            </a: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1. Context</a:t>
            </a:r>
          </a:p>
          <a:p>
            <a:endParaRPr lang="en-US" sz="800" u="sng" dirty="0" smtClean="0"/>
          </a:p>
          <a:p>
            <a:pPr lvl="1"/>
            <a:r>
              <a:rPr lang="en-US" sz="2000" u="sng" dirty="0" smtClean="0"/>
              <a:t>Adequate Resources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If a team does not have what it needs its ability to perform is limited.</a:t>
            </a:r>
          </a:p>
          <a:p>
            <a:pPr lvl="1"/>
            <a:r>
              <a:rPr lang="en-US" sz="2000" u="sng" dirty="0" smtClean="0"/>
              <a:t>Leadership and Structure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A team needs to agree on role responsibility and accountability.</a:t>
            </a:r>
          </a:p>
          <a:p>
            <a:pPr lvl="1"/>
            <a:r>
              <a:rPr lang="en-US" sz="2000" u="sng" dirty="0" smtClean="0"/>
              <a:t>Climate of Trust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Facilitates cooperation, reduces need to monitor each others’ behavior, and bonds members around the belief that others will not take advantage.</a:t>
            </a:r>
          </a:p>
          <a:p>
            <a:pPr lvl="1"/>
            <a:r>
              <a:rPr lang="en-US" sz="2000" u="sng" dirty="0" smtClean="0"/>
              <a:t>Performance Evaluation and Reward Systems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Members have to be accountable both individually and jointly.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Members and groups want to be rewarded.</a:t>
            </a:r>
          </a:p>
        </p:txBody>
      </p:sp>
      <p:pic>
        <p:nvPicPr>
          <p:cNvPr id="5122" name="Picture 2" descr="C:\Users\Michaelm\AppData\Local\Microsoft\Windows\Temporary Internet Files\Content.IE5\8S4BQSVH\433932142_64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5257800"/>
            <a:ext cx="2082800" cy="9906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63625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Team Effectiveness</a:t>
            </a:r>
            <a:br>
              <a:rPr lang="en-US" dirty="0" smtClean="0"/>
            </a:br>
            <a:r>
              <a:rPr lang="en-US" sz="1600" dirty="0" smtClean="0"/>
              <a:t>Four Key Components</a:t>
            </a: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u="sng" dirty="0" smtClean="0"/>
              <a:t>2. Composition</a:t>
            </a:r>
          </a:p>
          <a:p>
            <a:endParaRPr lang="en-US" sz="800" u="sng" dirty="0" smtClean="0"/>
          </a:p>
          <a:p>
            <a:pPr lvl="1"/>
            <a:r>
              <a:rPr lang="en-US" sz="2000" u="sng" dirty="0" smtClean="0"/>
              <a:t>Knowledge, Skills, and Abilities of Members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To perform effectively, a team needs (1) technical expertise, (2) problem-solving and decision-making skills, and (3) interpersonal skills.</a:t>
            </a:r>
          </a:p>
          <a:p>
            <a:pPr lvl="1"/>
            <a:r>
              <a:rPr lang="en-US" sz="2000" u="sng" dirty="0" smtClean="0"/>
              <a:t>Personality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Three of the Big Five dimensions of personality are related to team effectiveness – conscientiousness, openness to experience, agreeableness.</a:t>
            </a:r>
          </a:p>
          <a:p>
            <a:pPr lvl="1"/>
            <a:r>
              <a:rPr lang="en-US" sz="2000" u="sng" dirty="0" smtClean="0"/>
              <a:t>Allocating Roles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Match member strengths with role responsibilities.</a:t>
            </a:r>
          </a:p>
          <a:p>
            <a:pPr lvl="1"/>
            <a:r>
              <a:rPr lang="en-US" sz="2000" u="sng" dirty="0" smtClean="0"/>
              <a:t>Diversity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Research shows that diversity can have a negative effect on team functioning.</a:t>
            </a:r>
          </a:p>
          <a:p>
            <a:pPr lvl="1"/>
            <a:r>
              <a:rPr lang="en-US" sz="2000" u="sng" dirty="0" smtClean="0"/>
              <a:t>Size of Teams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A team should be small enough that it can be fed with two pizzas!</a:t>
            </a:r>
          </a:p>
          <a:p>
            <a:pPr lvl="1"/>
            <a:r>
              <a:rPr lang="en-US" sz="2000" u="sng" dirty="0" smtClean="0"/>
              <a:t>Member Flexibility and Preferences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Some people prefer not to work on teams.</a:t>
            </a:r>
          </a:p>
        </p:txBody>
      </p:sp>
      <p:pic>
        <p:nvPicPr>
          <p:cNvPr id="5122" name="Picture 2" descr="C:\Users\Michaelm\AppData\Local\Microsoft\Windows\Temporary Internet Files\Content.IE5\8S4BQSVH\433932142_64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5257800"/>
            <a:ext cx="2082800" cy="9906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079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Team Effectiveness</a:t>
            </a:r>
            <a:br>
              <a:rPr lang="en-US" dirty="0" smtClean="0"/>
            </a:br>
            <a:r>
              <a:rPr lang="en-US" sz="1600" dirty="0" smtClean="0"/>
              <a:t>Four Key Components</a:t>
            </a: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3. Work Design</a:t>
            </a:r>
          </a:p>
          <a:p>
            <a:endParaRPr lang="en-US" sz="800" u="sng" dirty="0" smtClean="0"/>
          </a:p>
          <a:p>
            <a:pPr lvl="1"/>
            <a:r>
              <a:rPr lang="en-US" sz="2000" dirty="0" smtClean="0"/>
              <a:t>Important work design elements include: (1) autonomy, (2) using a variety of skills, (3) being able to complete an identifiable task, and (4) working on a task that has a significant impact on others.</a:t>
            </a:r>
          </a:p>
          <a:p>
            <a:pPr lvl="1"/>
            <a:endParaRPr lang="en-US" sz="800" dirty="0" smtClean="0"/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Research indicates that these characteristics enhance team member motivation and increase team effectiveness.</a:t>
            </a:r>
          </a:p>
        </p:txBody>
      </p:sp>
      <p:pic>
        <p:nvPicPr>
          <p:cNvPr id="5122" name="Picture 2" descr="C:\Users\Michaelm\AppData\Local\Microsoft\Windows\Temporary Internet Files\Content.IE5\8S4BQSVH\433932142_64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5257800"/>
            <a:ext cx="2082800" cy="9906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9680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Team Effectiveness</a:t>
            </a:r>
            <a:br>
              <a:rPr lang="en-US" dirty="0" smtClean="0"/>
            </a:br>
            <a:r>
              <a:rPr lang="en-US" sz="1600" dirty="0" smtClean="0"/>
              <a:t>Four Key Components</a:t>
            </a: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u="sng" dirty="0" smtClean="0"/>
              <a:t>4. Process</a:t>
            </a:r>
          </a:p>
          <a:p>
            <a:endParaRPr lang="en-US" sz="800" u="sng" dirty="0" smtClean="0"/>
          </a:p>
          <a:p>
            <a:pPr lvl="1"/>
            <a:r>
              <a:rPr lang="en-US" sz="2000" u="sng" dirty="0" smtClean="0"/>
              <a:t>Common Purpose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Provides direction, momentum, and commitment for team members.</a:t>
            </a:r>
          </a:p>
          <a:p>
            <a:pPr lvl="1"/>
            <a:r>
              <a:rPr lang="en-US" sz="2000" u="sng" dirty="0" smtClean="0"/>
              <a:t>Specific Goals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Facilitate clear communication and help maintain focus on getting results.</a:t>
            </a:r>
          </a:p>
          <a:p>
            <a:pPr lvl="1"/>
            <a:r>
              <a:rPr lang="en-US" sz="2000" u="sng" dirty="0" smtClean="0"/>
              <a:t>Team Efficacy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Emerges when teams believe in themselves and believe they can succeed.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Effective teams have confidence in themselves and in their members.</a:t>
            </a:r>
          </a:p>
          <a:p>
            <a:pPr lvl="1"/>
            <a:r>
              <a:rPr lang="en-US" sz="2000" u="sng" dirty="0" smtClean="0"/>
              <a:t>Conflict Levels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Effective teams need some task conflict.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However, relational conflict is dysfunctional.</a:t>
            </a:r>
          </a:p>
          <a:p>
            <a:pPr lvl="1"/>
            <a:r>
              <a:rPr lang="en-US" sz="2000" u="sng" dirty="0" smtClean="0"/>
              <a:t>Social Loafing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Teams are successful when all members contribute.</a:t>
            </a:r>
          </a:p>
        </p:txBody>
      </p:sp>
      <p:pic>
        <p:nvPicPr>
          <p:cNvPr id="5122" name="Picture 2" descr="C:\Users\Michaelm\AppData\Local\Microsoft\Windows\Temporary Internet Files\Content.IE5\8S4BQSVH\433932142_64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5257800"/>
            <a:ext cx="2082800" cy="9906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12553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Shaping Team Behavior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A manager can do several things to shape a team’s behavior including proper selection, employee training, and rewarding the appropriate team behaviors.</a:t>
            </a:r>
            <a:endParaRPr lang="en-US" sz="2400" u="sng" dirty="0"/>
          </a:p>
        </p:txBody>
      </p:sp>
      <p:pic>
        <p:nvPicPr>
          <p:cNvPr id="7170" name="Picture 2" descr="C:\Users\Michaelm\AppData\Local\Microsoft\Windows\Temporary Internet Files\Content.IE5\QTOHO7LC\team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429000"/>
            <a:ext cx="4705350" cy="263525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8351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Teamwork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Job recruiters ranked ability to work well within a team as the second most sought after skill in new employees, just below communication and interpersonal skills, which are the foundation for team skills.</a:t>
            </a:r>
            <a:endParaRPr lang="en-US" sz="2400" u="sng" dirty="0"/>
          </a:p>
        </p:txBody>
      </p:sp>
      <p:pic>
        <p:nvPicPr>
          <p:cNvPr id="3076" name="Picture 4" descr="C:\Users\Michaelm\AppData\Local\Microsoft\Windows\Temporary Internet Files\Content.IE5\52LYKE23\Recruitment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581400"/>
            <a:ext cx="3276600" cy="2438400"/>
          </a:xfrm>
          <a:prstGeom prst="rect">
            <a:avLst/>
          </a:prstGeom>
          <a:noFill/>
        </p:spPr>
      </p:pic>
      <p:pic>
        <p:nvPicPr>
          <p:cNvPr id="3077" name="Picture 5" descr="C:\Users\Michaelm\AppData\Local\Microsoft\Windows\Temporary Internet Files\Content.IE5\3E7R16IG\6790638564_35d6c26b34_z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3924300"/>
            <a:ext cx="2133600" cy="17526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6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5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Shaping Team Behavior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Few trends have influenced how work gets done in organizations as much as the use of work teams</a:t>
            </a:r>
            <a:r>
              <a:rPr lang="en-US" dirty="0" smtClean="0"/>
              <a:t>.</a:t>
            </a:r>
          </a:p>
          <a:p>
            <a:endParaRPr lang="en-US" sz="800" dirty="0" smtClean="0"/>
          </a:p>
          <a:p>
            <a:pPr lvl="1"/>
            <a:r>
              <a:rPr lang="en-US" sz="2000" dirty="0" smtClean="0"/>
              <a:t>The shift from working alone to working on teams requires EE’s to cooperate with others, share information, confront differences, and sublimate personal interests for the greater good of the team</a:t>
            </a:r>
          </a:p>
          <a:p>
            <a:pPr lvl="1"/>
            <a:endParaRPr lang="en-US" sz="800" dirty="0" smtClean="0"/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Managers can build effective teams by understanding what influences performance and satisfaction.  </a:t>
            </a:r>
            <a:endParaRPr lang="en-US" sz="1800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075" y="4114800"/>
            <a:ext cx="3838432" cy="2181225"/>
          </a:xfrm>
          <a:prstGeom prst="rect">
            <a:avLst/>
          </a:prstGeom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45190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In global organizations, understanding the relationship between team effectiveness and team composition is more challenging because of the unique cultural characteristics represented by members of a global team</a:t>
            </a:r>
            <a:r>
              <a:rPr lang="en-US" sz="2400" dirty="0" smtClean="0"/>
              <a:t>.</a:t>
            </a:r>
          </a:p>
          <a:p>
            <a:endParaRPr lang="en-US" sz="800" dirty="0" smtClean="0"/>
          </a:p>
          <a:p>
            <a:pPr lvl="1"/>
            <a:r>
              <a:rPr lang="en-US" sz="1900" dirty="0" smtClean="0">
                <a:solidFill>
                  <a:srgbClr val="FF0000"/>
                </a:solidFill>
              </a:rPr>
              <a:t>In addition to recognizing team members’ abilities, skills, knowledge, and personality, managers need to be familiar with and clearly understand the cultural characteristics of the group and its members.</a:t>
            </a:r>
          </a:p>
        </p:txBody>
      </p:sp>
      <p:pic>
        <p:nvPicPr>
          <p:cNvPr id="2056" name="Picture 8" descr="C:\Users\Michaelm\AppData\Local\Microsoft\Windows\Temporary Internet Files\Content.IE5\V2O6EV3C\globo-criancas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4343400"/>
            <a:ext cx="2032000" cy="18288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68287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Some of the structural areas where we see differences in managing global teams include conformity, status, social loafing, and cohesiveness</a:t>
            </a:r>
            <a:r>
              <a:rPr lang="en-US" sz="2400" dirty="0" smtClean="0"/>
              <a:t>.</a:t>
            </a:r>
          </a:p>
          <a:p>
            <a:endParaRPr lang="en-US" sz="800" dirty="0" smtClean="0"/>
          </a:p>
          <a:p>
            <a:pPr lvl="1"/>
            <a:r>
              <a:rPr lang="en-US" sz="2000" u="sng" dirty="0" smtClean="0"/>
              <a:t>1.  Conformity</a:t>
            </a:r>
          </a:p>
          <a:p>
            <a:pPr lvl="1"/>
            <a:endParaRPr lang="en-US" sz="800" u="sng" dirty="0" smtClean="0"/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Conformity to social norms tends to be higher in collectivist cultures than in individualistic cultures.  However groupthink tends to be less of a problem in global teams because members are less likely to feel pressured to conform to ideas, conclusions, and decisions of group.</a:t>
            </a:r>
          </a:p>
        </p:txBody>
      </p:sp>
      <p:pic>
        <p:nvPicPr>
          <p:cNvPr id="4098" name="Picture 2" descr="C:\Users\Michaelm\AppData\Local\Microsoft\Windows\Temporary Internet Files\Content.IE5\HWRYGRBG\760px-Conformity_Hazard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225" y="4800600"/>
            <a:ext cx="2300000" cy="14605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53511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Some of the structural areas where we see differences in managing global teams include conformity, status, social loafing, and cohesiveness</a:t>
            </a:r>
            <a:r>
              <a:rPr lang="en-US" sz="2400" dirty="0" smtClean="0"/>
              <a:t>.</a:t>
            </a:r>
          </a:p>
          <a:p>
            <a:endParaRPr lang="en-US" sz="800" dirty="0" smtClean="0"/>
          </a:p>
          <a:p>
            <a:pPr lvl="1"/>
            <a:r>
              <a:rPr lang="en-US" sz="2000" u="sng" dirty="0" smtClean="0"/>
              <a:t>2.  Status</a:t>
            </a:r>
          </a:p>
          <a:p>
            <a:pPr lvl="1"/>
            <a:endParaRPr lang="en-US" sz="800" u="sng" dirty="0" smtClean="0"/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The importance to status varies among cultures.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Managers must understand who and what holds status when interacting with people from a culture different than their own.</a:t>
            </a:r>
          </a:p>
        </p:txBody>
      </p:sp>
      <p:pic>
        <p:nvPicPr>
          <p:cNvPr id="5127" name="Picture 7" descr="C:\Users\Michaelm\AppData\Local\Microsoft\Windows\Temporary Internet Files\Content.IE5\7X2GC7W4\Prestige_logo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4648200"/>
            <a:ext cx="2514600" cy="14478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55450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Some of the structural areas where we see differences in managing global teams include conformity, status, social loafing, and cohesiveness</a:t>
            </a:r>
            <a:r>
              <a:rPr lang="en-US" sz="2400" dirty="0" smtClean="0"/>
              <a:t>.</a:t>
            </a:r>
          </a:p>
          <a:p>
            <a:endParaRPr lang="en-US" sz="800" dirty="0" smtClean="0"/>
          </a:p>
          <a:p>
            <a:pPr lvl="1"/>
            <a:r>
              <a:rPr lang="en-US" sz="2000" u="sng" dirty="0" smtClean="0"/>
              <a:t>3.  Social Loafing</a:t>
            </a:r>
          </a:p>
          <a:p>
            <a:pPr lvl="1"/>
            <a:endParaRPr lang="en-US" sz="800" dirty="0" smtClean="0"/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Social loafing is consistent with individualistic cultures, which are dominated by self interest.  It’s not consistent with collectivist societies, in which individuals are motivated by group goals.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6148" name="Picture 4" descr="C:\Users\Michaelm\AppData\Local\Microsoft\Windows\Temporary Internet Files\Content.IE5\8S4BQSVH\2-1-700x336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343400"/>
            <a:ext cx="2832100" cy="18288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68894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Some of the structural areas where we see differences in managing global teams include conformity, status, social loafing, and cohesiveness</a:t>
            </a:r>
            <a:r>
              <a:rPr lang="en-US" sz="2400" dirty="0" smtClean="0"/>
              <a:t>.</a:t>
            </a:r>
          </a:p>
          <a:p>
            <a:endParaRPr lang="en-US" sz="800" dirty="0" smtClean="0"/>
          </a:p>
          <a:p>
            <a:pPr lvl="1"/>
            <a:r>
              <a:rPr lang="en-US" sz="2000" u="sng" dirty="0" smtClean="0"/>
              <a:t>4.  Cohesiveness</a:t>
            </a:r>
          </a:p>
          <a:p>
            <a:pPr lvl="1"/>
            <a:endParaRPr lang="en-US" sz="800" dirty="0" smtClean="0"/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In a cohesive group, members are unified and “act as one.” 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There’s a great deal of camaraderie and group identity is high.  </a:t>
            </a:r>
          </a:p>
          <a:p>
            <a:pPr lvl="2"/>
            <a:r>
              <a:rPr lang="en-US" sz="1800" dirty="0" smtClean="0">
                <a:solidFill>
                  <a:srgbClr val="FF0000"/>
                </a:solidFill>
              </a:rPr>
              <a:t>In global teams, however, cohesiveness is often more difficult to achieve because of higher levels of “mistrust, miscommunication, and stress.”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7171" name="Picture 3" descr="C:\Users\Michaelm\AppData\Local\Microsoft\Windows\Temporary Internet Files\Content.IE5\QTOHO7LC\social-cohesion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9412" y="4800600"/>
            <a:ext cx="2006381" cy="1486192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73165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Teams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Communication issues often arise because not all team members may be fluent in the team’s working language, which can lead to inaccuracies, misunderstanding, and inefficiencies</a:t>
            </a:r>
            <a:r>
              <a:rPr lang="en-US" sz="2400" dirty="0" smtClean="0"/>
              <a:t>.  </a:t>
            </a:r>
          </a:p>
          <a:p>
            <a:pPr marL="0" indent="0">
              <a:buNone/>
            </a:pPr>
            <a:endParaRPr lang="en-US" sz="800" dirty="0" smtClean="0"/>
          </a:p>
        </p:txBody>
      </p:sp>
      <p:pic>
        <p:nvPicPr>
          <p:cNvPr id="8194" name="Picture 2" descr="C:\Users\Michaelm\AppData\Local\Microsoft\Windows\Temporary Internet Files\Content.IE5\WX0DVOOP\20633178-diversity-multi-ethnic-hand-tree-illustration-over-stripe-pattern-background-file-layered-for-easy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110399"/>
            <a:ext cx="3575538" cy="30480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07818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Teamwork takes more time and often more resources than does individual work</a:t>
            </a:r>
            <a:r>
              <a:rPr lang="en-US" dirty="0" smtClean="0"/>
              <a:t>.</a:t>
            </a:r>
          </a:p>
          <a:p>
            <a:endParaRPr lang="en-US" sz="800" dirty="0" smtClean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So, the benefits of using teams need to exceed the costs.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Michaelm\AppData\Local\Microsoft\Windows\Temporary Internet Files\Content.IE5\KDB8FMSX\cost-benefit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505200"/>
            <a:ext cx="4197350" cy="2514600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76822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Managers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200" u="sng" dirty="0" smtClean="0"/>
              <a:t>Effective work team managers are being described as coaches rather than bosses.  They’re expected to provide instruction, guidance, advice, and encouragement to help team members improve their job performance.  </a:t>
            </a:r>
          </a:p>
          <a:p>
            <a:endParaRPr lang="en-US" sz="800" u="sng" dirty="0"/>
          </a:p>
          <a:p>
            <a:pPr lvl="1"/>
            <a:r>
              <a:rPr lang="en-US" sz="2000" dirty="0" smtClean="0"/>
              <a:t>They need to:</a:t>
            </a:r>
          </a:p>
          <a:p>
            <a:endParaRPr lang="en-US" sz="800" dirty="0" smtClean="0"/>
          </a:p>
          <a:p>
            <a:pPr marL="731520" lvl="1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0000"/>
                </a:solidFill>
              </a:rPr>
              <a:t>Analyze ways to improve team performance.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0000"/>
                </a:solidFill>
              </a:rPr>
              <a:t>Create a supportive climate.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0000"/>
                </a:solidFill>
              </a:rPr>
              <a:t>Influence changed behavior </a:t>
            </a:r>
          </a:p>
        </p:txBody>
      </p:sp>
      <p:pic>
        <p:nvPicPr>
          <p:cNvPr id="11266" name="Picture 2" descr="C:\Users\Michaelm\AppData\Local\Microsoft\Windows\Temporary Internet Files\Content.IE5\WH26L03T\rvv_coach_920x415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9790" y="4724400"/>
            <a:ext cx="3581380" cy="1546225"/>
          </a:xfrm>
          <a:prstGeom prst="rect">
            <a:avLst/>
          </a:prstGeom>
          <a:noFill/>
        </p:spPr>
      </p:pic>
      <p:pic>
        <p:nvPicPr>
          <p:cNvPr id="6" name="Picture 5" descr="What is Management? Definition, Characteristics, Levels and Importa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0"/>
            <a:ext cx="8382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73845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FC80C-3579-42AC-9FA1-3E34AC405E21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05" name="Picture 9" descr="C:\Users\michaelm\AppData\Local\Microsoft\Windows\INetCache\IE\8ZR0P28V\the-end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Types of Teams</a:t>
            </a:r>
            <a:br>
              <a:rPr lang="en-US" sz="3200" dirty="0" smtClean="0"/>
            </a:br>
            <a:r>
              <a:rPr lang="en-US" sz="2000" dirty="0" smtClean="0"/>
              <a:t>Formal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46236"/>
            <a:ext cx="8229600" cy="4678363"/>
          </a:xfrm>
        </p:spPr>
        <p:txBody>
          <a:bodyPr>
            <a:normAutofit/>
          </a:bodyPr>
          <a:lstStyle/>
          <a:p>
            <a:r>
              <a:rPr lang="en-US" sz="2400" u="sng" dirty="0" smtClean="0"/>
              <a:t>There are formal groups, which are sanctioned by the organization (departments).</a:t>
            </a:r>
          </a:p>
          <a:p>
            <a:pPr>
              <a:buNone/>
            </a:pPr>
            <a:endParaRPr lang="en-US" sz="800" dirty="0" smtClean="0"/>
          </a:p>
          <a:p>
            <a:pPr lvl="1"/>
            <a:r>
              <a:rPr lang="en-US" dirty="0" smtClean="0"/>
              <a:t>Functional </a:t>
            </a:r>
            <a:r>
              <a:rPr lang="en-US" dirty="0"/>
              <a:t>Teams are formal, ongoing teams that consist of managers and their employees.</a:t>
            </a:r>
          </a:p>
          <a:p>
            <a:pPr>
              <a:buNone/>
            </a:pPr>
            <a:endParaRPr lang="en-US" sz="800" dirty="0"/>
          </a:p>
          <a:p>
            <a:pPr lvl="2"/>
            <a:r>
              <a:rPr lang="en-US" dirty="0">
                <a:solidFill>
                  <a:srgbClr val="FF0000"/>
                </a:solidFill>
              </a:rPr>
              <a:t>Task teams (committees) work together on a specific activity – this is in addition to your job in a functional group, so it’s possible you could have two bosses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 descr="Formal Groups: Definition, Meaning and Examples - Parsadi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572000"/>
            <a:ext cx="3657600" cy="2125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04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Types of Teams</a:t>
            </a:r>
            <a:br>
              <a:rPr lang="en-US" sz="3200" dirty="0" smtClean="0"/>
            </a:br>
            <a:r>
              <a:rPr lang="en-US" sz="2000" dirty="0" smtClean="0"/>
              <a:t>Informal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46236"/>
            <a:ext cx="8229600" cy="4678363"/>
          </a:xfrm>
        </p:spPr>
        <p:txBody>
          <a:bodyPr>
            <a:normAutofit/>
          </a:bodyPr>
          <a:lstStyle/>
          <a:p>
            <a:r>
              <a:rPr lang="en-US" sz="2400" u="sng" dirty="0" smtClean="0"/>
              <a:t>There are informal groups, which are developed spontaneously when members get together voluntarily because of similar interests</a:t>
            </a:r>
            <a:r>
              <a:rPr lang="en-US" sz="24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 descr="Informal Groups: Definition, Meaning, and Examples - Parsadi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552" y="3881582"/>
            <a:ext cx="4419600" cy="2438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87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Types of Teams</a:t>
            </a:r>
            <a:br>
              <a:rPr lang="en-US" sz="3200" dirty="0" smtClean="0"/>
            </a:br>
            <a:r>
              <a:rPr lang="en-US" sz="2000" dirty="0" smtClean="0"/>
              <a:t>Informal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46236"/>
            <a:ext cx="8229600" cy="4678363"/>
          </a:xfrm>
        </p:spPr>
        <p:txBody>
          <a:bodyPr>
            <a:normAutofit/>
          </a:bodyPr>
          <a:lstStyle/>
          <a:p>
            <a:r>
              <a:rPr lang="en-US" sz="2400" u="sng" dirty="0" smtClean="0"/>
              <a:t>Employees are commonly members of multiple teams</a:t>
            </a:r>
            <a:r>
              <a:rPr lang="en-US" sz="24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 descr="Types of Groups - Formal and Informal Group | Group Behavior and Team  Development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88" y="2362200"/>
            <a:ext cx="6172200" cy="3774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16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Team Performance Model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The Team Performance Model is a function of</a:t>
            </a:r>
            <a:r>
              <a:rPr lang="en-US" sz="2400" dirty="0" smtClean="0"/>
              <a:t>:</a:t>
            </a:r>
          </a:p>
          <a:p>
            <a:endParaRPr lang="en-US" sz="800" dirty="0" smtClean="0"/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Team Structure + Team Dynamics+ Team Development Stage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4102" name="Picture 6" descr="C:\Users\Michaelm\AppData\Local\Microsoft\Windows\Temporary Internet Files\Content.IE5\VYJYNPGJ\performance-tools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581400"/>
            <a:ext cx="3657600" cy="206883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6" descr="Teamwork - Step by Step Guide for Effective Team Building - Potential.co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83709"/>
            <a:ext cx="3944112" cy="210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56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Team Structure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u="sng" dirty="0" smtClean="0"/>
              <a:t>There are four team structure components that, along with team dynamics and development, affect team performance</a:t>
            </a:r>
            <a:r>
              <a:rPr lang="en-US" sz="2400" dirty="0"/>
              <a:t>.</a:t>
            </a:r>
            <a:endParaRPr lang="en-US" sz="2400" dirty="0" smtClean="0"/>
          </a:p>
          <a:p>
            <a:endParaRPr lang="en-US" sz="800" dirty="0" smtClean="0"/>
          </a:p>
          <a:p>
            <a:pPr marL="925830" lvl="1" indent="-51435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Conflict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Leadership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Composition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Creative Problem-Solving and Decision-Making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2" name="Picture 4" descr="C:\Users\michaelm\AppData\Local\Microsoft\Windows\INetCache\IE\XNQPUWUE\Coox33-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356269"/>
            <a:ext cx="2411530" cy="180213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32BE6-B8D9-470C-8CB6-F79B8D7622D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 descr="Human Relations &amp; Motivation by Peter Frans l trimitra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" y="47764"/>
            <a:ext cx="685800" cy="30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91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1862</TotalTime>
  <Words>2878</Words>
  <Application>Microsoft Office PowerPoint</Application>
  <PresentationFormat>On-screen Show (4:3)</PresentationFormat>
  <Paragraphs>384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Calibri</vt:lpstr>
      <vt:lpstr>Georgia</vt:lpstr>
      <vt:lpstr>Wingdings</vt:lpstr>
      <vt:lpstr>Wingdings 2</vt:lpstr>
      <vt:lpstr>Civic</vt:lpstr>
      <vt:lpstr>Human Relations in Organizations Session Five</vt:lpstr>
      <vt:lpstr>Teamwork and Group Development</vt:lpstr>
      <vt:lpstr>Teamwork</vt:lpstr>
      <vt:lpstr>Teamwork</vt:lpstr>
      <vt:lpstr>Types of Teams Formal</vt:lpstr>
      <vt:lpstr>Types of Teams Informal</vt:lpstr>
      <vt:lpstr>Types of Teams Informal</vt:lpstr>
      <vt:lpstr>The Team Performance Model</vt:lpstr>
      <vt:lpstr>Team Structure</vt:lpstr>
      <vt:lpstr>Team Dynamics</vt:lpstr>
      <vt:lpstr>Team Dynamics Defined</vt:lpstr>
      <vt:lpstr>Group Roles Found in Teams</vt:lpstr>
      <vt:lpstr>Group Roles Implications for Leaders</vt:lpstr>
      <vt:lpstr>Team Development Stages</vt:lpstr>
      <vt:lpstr>Key Variables</vt:lpstr>
      <vt:lpstr>Team Development and Situational Supervision</vt:lpstr>
      <vt:lpstr>Leadership Skills</vt:lpstr>
      <vt:lpstr>Planning Meetings</vt:lpstr>
      <vt:lpstr>Conducting Meetings</vt:lpstr>
      <vt:lpstr>Handling Problem Team Members</vt:lpstr>
      <vt:lpstr>Conclusion</vt:lpstr>
      <vt:lpstr>Problem-Solving and Decision-Making</vt:lpstr>
      <vt:lpstr>Work Teams - Groups</vt:lpstr>
      <vt:lpstr>Groups</vt:lpstr>
      <vt:lpstr>Five Stages of Group Development</vt:lpstr>
      <vt:lpstr>Five Stages of Group Development</vt:lpstr>
      <vt:lpstr> Concepts of Group Behavior Roles</vt:lpstr>
      <vt:lpstr>Concepts of Group Behavior Norms</vt:lpstr>
      <vt:lpstr>Concepts of Group Behavior Conformity</vt:lpstr>
      <vt:lpstr>Concepts of Group Behavior Status Systems</vt:lpstr>
      <vt:lpstr>Concepts of Group Behavior Group Size</vt:lpstr>
      <vt:lpstr>Concepts of Group Behavior Group Cohesiveness</vt:lpstr>
      <vt:lpstr>Teams</vt:lpstr>
      <vt:lpstr>Teams</vt:lpstr>
      <vt:lpstr>Team Effectiveness Four Key Components</vt:lpstr>
      <vt:lpstr>Team Effectiveness Four Key Components</vt:lpstr>
      <vt:lpstr>Team Effectiveness Four Key Components</vt:lpstr>
      <vt:lpstr>Team Effectiveness Four Key Components</vt:lpstr>
      <vt:lpstr>Shaping Team Behavior</vt:lpstr>
      <vt:lpstr>Shaping Team Behavior</vt:lpstr>
      <vt:lpstr>Current Issues</vt:lpstr>
      <vt:lpstr>Current Issues</vt:lpstr>
      <vt:lpstr>Current Issues</vt:lpstr>
      <vt:lpstr>Current Issues</vt:lpstr>
      <vt:lpstr>Current Issues</vt:lpstr>
      <vt:lpstr>Global Teams</vt:lpstr>
      <vt:lpstr>Teamwork</vt:lpstr>
      <vt:lpstr>Team Managers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Relations in Organizations</dc:title>
  <dc:creator>MichaelM</dc:creator>
  <cp:lastModifiedBy>Michael Morrissey</cp:lastModifiedBy>
  <cp:revision>213</cp:revision>
  <cp:lastPrinted>2024-10-09T23:40:06Z</cp:lastPrinted>
  <dcterms:created xsi:type="dcterms:W3CDTF">2015-02-01T00:37:43Z</dcterms:created>
  <dcterms:modified xsi:type="dcterms:W3CDTF">2024-10-09T23:41:33Z</dcterms:modified>
</cp:coreProperties>
</file>