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76"/>
  </p:notesMasterIdLst>
  <p:handoutMasterIdLst>
    <p:handoutMasterId r:id="rId77"/>
  </p:handoutMasterIdLst>
  <p:sldIdLst>
    <p:sldId id="298" r:id="rId2"/>
    <p:sldId id="302"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 id="337" r:id="rId38"/>
    <p:sldId id="338" r:id="rId39"/>
    <p:sldId id="339" r:id="rId40"/>
    <p:sldId id="340" r:id="rId41"/>
    <p:sldId id="341" r:id="rId42"/>
    <p:sldId id="342" r:id="rId43"/>
    <p:sldId id="343" r:id="rId44"/>
    <p:sldId id="344" r:id="rId45"/>
    <p:sldId id="345" r:id="rId46"/>
    <p:sldId id="346" r:id="rId47"/>
    <p:sldId id="347" r:id="rId48"/>
    <p:sldId id="348" r:id="rId49"/>
    <p:sldId id="349" r:id="rId50"/>
    <p:sldId id="350" r:id="rId51"/>
    <p:sldId id="351" r:id="rId52"/>
    <p:sldId id="352" r:id="rId53"/>
    <p:sldId id="353" r:id="rId54"/>
    <p:sldId id="354" r:id="rId55"/>
    <p:sldId id="355" r:id="rId56"/>
    <p:sldId id="356" r:id="rId57"/>
    <p:sldId id="357" r:id="rId58"/>
    <p:sldId id="358" r:id="rId59"/>
    <p:sldId id="359" r:id="rId60"/>
    <p:sldId id="360" r:id="rId61"/>
    <p:sldId id="361" r:id="rId62"/>
    <p:sldId id="362" r:id="rId63"/>
    <p:sldId id="363" r:id="rId64"/>
    <p:sldId id="364" r:id="rId65"/>
    <p:sldId id="365" r:id="rId66"/>
    <p:sldId id="366" r:id="rId67"/>
    <p:sldId id="367" r:id="rId68"/>
    <p:sldId id="368" r:id="rId69"/>
    <p:sldId id="369" r:id="rId70"/>
    <p:sldId id="370" r:id="rId71"/>
    <p:sldId id="371" r:id="rId72"/>
    <p:sldId id="372" r:id="rId73"/>
    <p:sldId id="373" r:id="rId74"/>
    <p:sldId id="301" r:id="rId7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1157"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B99DD84-AFAB-4456-A90F-65EF80B8855D}" type="datetimeFigureOut">
              <a:rPr lang="en-US" smtClean="0"/>
              <a:pPr/>
              <a:t>8/19/2024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644BEAA-BB73-4FD8-BCF7-9DBBC23D60C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5DF7F76-1044-4FE4-A4FC-8E469EC8432F}" type="datetimeFigureOut">
              <a:rPr lang="en-US" smtClean="0"/>
              <a:pPr/>
              <a:t>8/19/2024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0FB045C-D949-4321-8D3E-7E62B3B314A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75ACD30-F89D-4C01-ABDC-7AE48471F801}" type="datetime1">
              <a:rPr lang="en-US" smtClean="0"/>
              <a:pPr/>
              <a:t>8/19/2024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3A32BE6-B8D9-470C-8CB6-F79B8D7622D3}"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5BED6D-FF70-4CA7-9918-C6E0E76E62CF}" type="datetime1">
              <a:rPr lang="en-US" smtClean="0"/>
              <a:pPr/>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32BE6-B8D9-470C-8CB6-F79B8D7622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3A32BE6-B8D9-470C-8CB6-F79B8D7622D3}"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A5C53F-1A7D-4949-BCD6-34286B1EA68A}" type="datetime1">
              <a:rPr lang="en-US" smtClean="0"/>
              <a:pPr/>
              <a:t>8/19/2024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86D222F-FAC2-4E91-9A01-78CA0154E41D}" type="datetime1">
              <a:rPr lang="en-US" smtClean="0"/>
              <a:pPr/>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C3A32BE6-B8D9-470C-8CB6-F79B8D7622D3}"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A86A35D-5AAA-47A3-8A92-1116B05BE914}" type="datetime1">
              <a:rPr lang="en-US" smtClean="0"/>
              <a:pPr/>
              <a:t>8/19/2024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3A32BE6-B8D9-470C-8CB6-F79B8D7622D3}"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B18F7F4-2A82-47A1-97F8-26647E802C62}" type="datetime1">
              <a:rPr lang="en-US" smtClean="0"/>
              <a:pPr/>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32BE6-B8D9-470C-8CB6-F79B8D7622D3}"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927E066-6F4A-4128-9A39-0FB956A8453C}" type="datetime1">
              <a:rPr lang="en-US" smtClean="0"/>
              <a:pPr/>
              <a:t>8/19/2024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3A32BE6-B8D9-470C-8CB6-F79B8D7622D3}"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08C51D0-A554-47D0-9945-E49F070345BB}" type="datetime1">
              <a:rPr lang="en-US" smtClean="0"/>
              <a:pPr/>
              <a:t>8/19/2024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C3A32BE6-B8D9-470C-8CB6-F79B8D7622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CE610E2-472F-4ABB-9176-2E7C274BE84A}" type="datetime1">
              <a:rPr lang="en-US" smtClean="0"/>
              <a:pPr/>
              <a:t>8/19/2024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3A32BE6-B8D9-470C-8CB6-F79B8D7622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3A32BE6-B8D9-470C-8CB6-F79B8D7622D3}"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0B4556D-D7FC-43FC-8544-D3EBC1B621D1}" type="datetime1">
              <a:rPr lang="en-US" smtClean="0"/>
              <a:pPr/>
              <a:t>8/19/2024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3A32BE6-B8D9-470C-8CB6-F79B8D7622D3}"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CCBE73E-67C0-4B42-809E-0F1EEA48D95F}" type="datetime1">
              <a:rPr lang="en-US" smtClean="0"/>
              <a:pPr/>
              <a:t>8/19/2024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C0C2F9D-181A-46E7-B664-0518F3209DD7}" type="datetime1">
              <a:rPr lang="en-US" smtClean="0"/>
              <a:pPr/>
              <a:t>8/19/2024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3A32BE6-B8D9-470C-8CB6-F79B8D7622D3}"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www.google.com/url?sa=i&amp;rct=j&amp;q=&amp;esrc=s&amp;source=images&amp;cd=&amp;cad=rja&amp;uact=8&amp;ved=2ahUKEwjzuZjhhoTdAhUI3lQKHfWLDXYQjRx6BAgBEAU&amp;url=https://www.simplilearn.com/leadership-vs-management-difference-article&amp;psig=AOvVaw2CrgT3B3njXOVwb49QAvrL&amp;ust=1535143821116459" TargetMode="Externa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gif"/><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6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7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Human Relations in Organizations</a:t>
            </a:r>
            <a:br>
              <a:rPr lang="en-US" sz="2800" dirty="0" smtClean="0"/>
            </a:br>
            <a:r>
              <a:rPr lang="en-US" sz="2000" dirty="0" smtClean="0"/>
              <a:t>Session One</a:t>
            </a:r>
            <a:endParaRPr lang="en-US" sz="2000"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1</a:t>
            </a:fld>
            <a:endParaRPr lang="en-US"/>
          </a:p>
        </p:txBody>
      </p:sp>
      <p:pic>
        <p:nvPicPr>
          <p:cNvPr id="1034" name="Picture 10" descr="C:\Users\michaelm\AppData\Local\Microsoft\Windows\INetCache\IE\IKBH2KDQ\lgi01a201402151100[1].jpg"/>
          <p:cNvPicPr>
            <a:picLocks noGrp="1" noChangeAspect="1" noChangeArrowheads="1"/>
          </p:cNvPicPr>
          <p:nvPr>
            <p:ph sz="quarter" idx="1"/>
          </p:nvPr>
        </p:nvPicPr>
        <p:blipFill>
          <a:blip r:embed="rId2" cstate="print"/>
          <a:srcRect/>
          <a:stretch>
            <a:fillRect/>
          </a:stretch>
        </p:blipFill>
        <p:spPr bwMode="auto">
          <a:xfrm>
            <a:off x="1981200" y="1828800"/>
            <a:ext cx="4953000" cy="390144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Current Leadership Studies</a:t>
            </a:r>
            <a:endParaRPr lang="en-US" sz="3200"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10</a:t>
            </a:fld>
            <a:endParaRPr lang="en-US"/>
          </a:p>
        </p:txBody>
      </p:sp>
      <p:sp>
        <p:nvSpPr>
          <p:cNvPr id="4" name="Content Placeholder 3"/>
          <p:cNvSpPr>
            <a:spLocks noGrp="1"/>
          </p:cNvSpPr>
          <p:nvPr>
            <p:ph sz="quarter" idx="1"/>
          </p:nvPr>
        </p:nvSpPr>
        <p:spPr/>
        <p:txBody>
          <a:bodyPr/>
          <a:lstStyle/>
          <a:p>
            <a:r>
              <a:rPr lang="en-US" sz="2400" u="sng" dirty="0" smtClean="0"/>
              <a:t>Answers to The Wall Street Journal-Gallup survey revealed the following as the three most important traits for success</a:t>
            </a:r>
            <a:r>
              <a:rPr lang="en-US" dirty="0" smtClean="0"/>
              <a:t>:</a:t>
            </a:r>
          </a:p>
          <a:p>
            <a:endParaRPr lang="en-US" sz="800" dirty="0" smtClean="0"/>
          </a:p>
          <a:p>
            <a:pPr marL="731520" lvl="1" indent="-457200">
              <a:buFont typeface="+mj-lt"/>
              <a:buAutoNum type="arabicPeriod"/>
            </a:pPr>
            <a:r>
              <a:rPr lang="en-US" dirty="0" smtClean="0">
                <a:solidFill>
                  <a:srgbClr val="FF0000"/>
                </a:solidFill>
              </a:rPr>
              <a:t>Integrity</a:t>
            </a:r>
          </a:p>
          <a:p>
            <a:pPr marL="731520" lvl="1" indent="-457200">
              <a:buFont typeface="+mj-lt"/>
              <a:buAutoNum type="arabicPeriod"/>
            </a:pPr>
            <a:r>
              <a:rPr lang="en-US" dirty="0" smtClean="0">
                <a:solidFill>
                  <a:srgbClr val="FF0000"/>
                </a:solidFill>
              </a:rPr>
              <a:t>Industriousness</a:t>
            </a:r>
          </a:p>
          <a:p>
            <a:pPr marL="731520" lvl="1" indent="-457200">
              <a:buFont typeface="+mj-lt"/>
              <a:buAutoNum type="arabicPeriod"/>
            </a:pPr>
            <a:r>
              <a:rPr lang="en-US" dirty="0" smtClean="0">
                <a:solidFill>
                  <a:srgbClr val="FF0000"/>
                </a:solidFill>
              </a:rPr>
              <a:t>Ability to get along with others</a:t>
            </a:r>
          </a:p>
          <a:p>
            <a:pPr lvl="1">
              <a:buNone/>
            </a:pPr>
            <a:endParaRPr lang="en-US" dirty="0" smtClean="0"/>
          </a:p>
        </p:txBody>
      </p:sp>
      <p:pic>
        <p:nvPicPr>
          <p:cNvPr id="7173" name="Picture 5" descr="C:\Users\Michaelm\AppData\Local\Microsoft\Windows\Temporary Internet Files\Content.IE5\V2O6EV3C\large-Thumbtack-note-Important-0-15235[1].gif"/>
          <p:cNvPicPr>
            <a:picLocks noChangeAspect="1" noChangeArrowheads="1"/>
          </p:cNvPicPr>
          <p:nvPr/>
        </p:nvPicPr>
        <p:blipFill>
          <a:blip r:embed="rId2" cstate="print"/>
          <a:srcRect/>
          <a:stretch>
            <a:fillRect/>
          </a:stretch>
        </p:blipFill>
        <p:spPr bwMode="auto">
          <a:xfrm>
            <a:off x="5486400" y="3200400"/>
            <a:ext cx="2971800" cy="2590800"/>
          </a:xfrm>
          <a:prstGeom prst="rect">
            <a:avLst/>
          </a:prstGeom>
          <a:noFill/>
        </p:spPr>
      </p:pic>
      <p:pic>
        <p:nvPicPr>
          <p:cNvPr id="6" name="Picture 5"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328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Behavioral Leadership Theories</a:t>
            </a:r>
            <a:endParaRPr lang="en-US" sz="3200"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11</a:t>
            </a:fld>
            <a:endParaRPr lang="en-US"/>
          </a:p>
        </p:txBody>
      </p:sp>
      <p:sp>
        <p:nvSpPr>
          <p:cNvPr id="4" name="Content Placeholder 3"/>
          <p:cNvSpPr>
            <a:spLocks noGrp="1"/>
          </p:cNvSpPr>
          <p:nvPr>
            <p:ph sz="quarter" idx="1"/>
          </p:nvPr>
        </p:nvSpPr>
        <p:spPr/>
        <p:txBody>
          <a:bodyPr>
            <a:normAutofit/>
          </a:bodyPr>
          <a:lstStyle/>
          <a:p>
            <a:r>
              <a:rPr lang="en-US" sz="2400" u="sng" dirty="0" smtClean="0"/>
              <a:t>By the mid-1900’s leadership research had switched from trait theory to a focus on the leader’s behavior.</a:t>
            </a:r>
          </a:p>
          <a:p>
            <a:endParaRPr lang="en-US" sz="800" dirty="0" smtClean="0"/>
          </a:p>
          <a:p>
            <a:pPr lvl="1"/>
            <a:r>
              <a:rPr lang="en-US" sz="2000" dirty="0" smtClean="0">
                <a:solidFill>
                  <a:srgbClr val="FF0000"/>
                </a:solidFill>
              </a:rPr>
              <a:t>Behavioral Leadership Theories assume that there are distinctive styles that effective leaders use consistently, that is, that good leadership is rooted in behavior.</a:t>
            </a:r>
            <a:endParaRPr lang="en-US" sz="2000" dirty="0">
              <a:solidFill>
                <a:srgbClr val="FF0000"/>
              </a:solidFill>
            </a:endParaRPr>
          </a:p>
        </p:txBody>
      </p:sp>
      <p:pic>
        <p:nvPicPr>
          <p:cNvPr id="6" name="Picture 5" descr="Leadership Behaviors: An Introduction | Blog | Aubrey Daniels International"/>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810000"/>
            <a:ext cx="4191000" cy="2514600"/>
          </a:xfrm>
          <a:prstGeom prst="rect">
            <a:avLst/>
          </a:prstGeom>
          <a:noFill/>
          <a:ln>
            <a:noFill/>
          </a:ln>
        </p:spPr>
      </p:pic>
      <p:pic>
        <p:nvPicPr>
          <p:cNvPr id="7" name="Picture 6"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731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Two-Dimensional Leadership Styles</a:t>
            </a:r>
            <a:br>
              <a:rPr lang="en-US" sz="3200" dirty="0" smtClean="0"/>
            </a:br>
            <a:r>
              <a:rPr lang="en-US" sz="2000" dirty="0" smtClean="0"/>
              <a:t>Structuring and Consideration</a:t>
            </a:r>
            <a:endParaRPr lang="en-US" sz="2000"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12</a:t>
            </a:fld>
            <a:endParaRPr lang="en-US"/>
          </a:p>
        </p:txBody>
      </p:sp>
      <p:sp>
        <p:nvSpPr>
          <p:cNvPr id="4" name="Content Placeholder 3"/>
          <p:cNvSpPr>
            <a:spLocks noGrp="1"/>
          </p:cNvSpPr>
          <p:nvPr>
            <p:ph sz="quarter" idx="1"/>
          </p:nvPr>
        </p:nvSpPr>
        <p:spPr/>
        <p:txBody>
          <a:bodyPr>
            <a:normAutofit/>
          </a:bodyPr>
          <a:lstStyle/>
          <a:p>
            <a:r>
              <a:rPr lang="en-US" sz="2400" u="sng" dirty="0" smtClean="0"/>
              <a:t>Respondents to a 1945 Ohio State University study to determine leadership styles questionnaire perceived their leader’s behavior toward them on two distinct dimensions</a:t>
            </a:r>
            <a:r>
              <a:rPr lang="en-US" dirty="0" smtClean="0"/>
              <a:t>.</a:t>
            </a:r>
          </a:p>
          <a:p>
            <a:endParaRPr lang="en-US" sz="800" dirty="0" smtClean="0"/>
          </a:p>
          <a:p>
            <a:pPr marL="731520" lvl="1" indent="-457200">
              <a:buFont typeface="+mj-lt"/>
              <a:buAutoNum type="arabicPeriod"/>
            </a:pPr>
            <a:r>
              <a:rPr lang="en-US" u="sng" dirty="0" smtClean="0"/>
              <a:t>Initiating Structure</a:t>
            </a:r>
          </a:p>
          <a:p>
            <a:pPr lvl="2"/>
            <a:r>
              <a:rPr lang="en-US" dirty="0" smtClean="0">
                <a:solidFill>
                  <a:srgbClr val="FF0000"/>
                </a:solidFill>
              </a:rPr>
              <a:t>The extent to which the leader takes charge to plan, organize, direct, and control as the employee performs the task</a:t>
            </a:r>
          </a:p>
          <a:p>
            <a:pPr marL="731520" lvl="1" indent="-457200">
              <a:buFont typeface="+mj-lt"/>
              <a:buAutoNum type="arabicPeriod"/>
            </a:pPr>
            <a:r>
              <a:rPr lang="en-US" u="sng" dirty="0" smtClean="0"/>
              <a:t>Consideration</a:t>
            </a:r>
            <a:endParaRPr lang="en-US" u="sng" dirty="0"/>
          </a:p>
          <a:p>
            <a:pPr lvl="2"/>
            <a:r>
              <a:rPr lang="en-US" dirty="0" smtClean="0">
                <a:solidFill>
                  <a:srgbClr val="FF0000"/>
                </a:solidFill>
              </a:rPr>
              <a:t>The extent to which the leader communicates to develop trust, friendship, support, and respect</a:t>
            </a:r>
            <a:endParaRPr lang="en-US" dirty="0">
              <a:solidFill>
                <a:srgbClr val="FF0000"/>
              </a:solidFill>
            </a:endParaRPr>
          </a:p>
        </p:txBody>
      </p:sp>
      <p:pic>
        <p:nvPicPr>
          <p:cNvPr id="5" name="Picture 4" descr="Leadership Styles: What Type of Style Should You Adopt? - SlideMode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5105400"/>
            <a:ext cx="3733800" cy="1641475"/>
          </a:xfrm>
          <a:prstGeom prst="rect">
            <a:avLst/>
          </a:prstGeom>
          <a:noFill/>
          <a:ln>
            <a:noFill/>
          </a:ln>
        </p:spPr>
      </p:pic>
      <p:pic>
        <p:nvPicPr>
          <p:cNvPr id="6" name="Picture 5"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398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Two-Dimensional Leadership Styles</a:t>
            </a:r>
            <a:br>
              <a:rPr lang="en-US" sz="3200" dirty="0" smtClean="0"/>
            </a:br>
            <a:r>
              <a:rPr lang="en-US" sz="2000" dirty="0" smtClean="0"/>
              <a:t>Job-Centered and Employee-Centered</a:t>
            </a:r>
            <a:endParaRPr lang="en-US" sz="2000"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13</a:t>
            </a:fld>
            <a:endParaRPr lang="en-US"/>
          </a:p>
        </p:txBody>
      </p:sp>
      <p:sp>
        <p:nvSpPr>
          <p:cNvPr id="4" name="Content Placeholder 3"/>
          <p:cNvSpPr>
            <a:spLocks noGrp="1"/>
          </p:cNvSpPr>
          <p:nvPr>
            <p:ph sz="quarter" idx="1"/>
          </p:nvPr>
        </p:nvSpPr>
        <p:spPr/>
        <p:txBody>
          <a:bodyPr>
            <a:normAutofit/>
          </a:bodyPr>
          <a:lstStyle/>
          <a:p>
            <a:r>
              <a:rPr lang="en-US" sz="2400" u="sng" dirty="0" smtClean="0"/>
              <a:t>Researchers at University of Michigan defined the same two dimensions, or styles, of leadership behavior; however, they called the two styles by different names</a:t>
            </a:r>
            <a:r>
              <a:rPr lang="en-US" dirty="0" smtClean="0"/>
              <a:t>.</a:t>
            </a:r>
          </a:p>
          <a:p>
            <a:endParaRPr lang="en-US" sz="900" dirty="0" smtClean="0"/>
          </a:p>
          <a:p>
            <a:pPr marL="731520" lvl="1" indent="-457200">
              <a:buFont typeface="+mj-lt"/>
              <a:buAutoNum type="arabicPeriod"/>
            </a:pPr>
            <a:r>
              <a:rPr lang="en-US" u="sng" dirty="0" smtClean="0"/>
              <a:t>Job-Centered</a:t>
            </a:r>
            <a:endParaRPr lang="en-US" u="sng" dirty="0"/>
          </a:p>
          <a:p>
            <a:pPr lvl="2"/>
            <a:r>
              <a:rPr lang="en-US" dirty="0" smtClean="0">
                <a:solidFill>
                  <a:srgbClr val="FF0000"/>
                </a:solidFill>
              </a:rPr>
              <a:t>This is the same as Initiating Structure</a:t>
            </a:r>
          </a:p>
          <a:p>
            <a:pPr marL="731520" lvl="1" indent="-457200">
              <a:buFont typeface="+mj-lt"/>
              <a:buAutoNum type="arabicPeriod"/>
            </a:pPr>
            <a:r>
              <a:rPr lang="en-US" u="sng" dirty="0" smtClean="0"/>
              <a:t>Employee-Centered</a:t>
            </a:r>
            <a:endParaRPr lang="en-US" u="sng" dirty="0"/>
          </a:p>
          <a:p>
            <a:pPr lvl="2"/>
            <a:r>
              <a:rPr lang="en-US" dirty="0" smtClean="0">
                <a:solidFill>
                  <a:srgbClr val="FF0000"/>
                </a:solidFill>
              </a:rPr>
              <a:t>This is the same as Consideration</a:t>
            </a:r>
            <a:endParaRPr lang="en-US" dirty="0">
              <a:solidFill>
                <a:srgbClr val="FF0000"/>
              </a:solidFill>
            </a:endParaRPr>
          </a:p>
        </p:txBody>
      </p:sp>
      <p:pic>
        <p:nvPicPr>
          <p:cNvPr id="6" name="Picture 5" descr="Leadership Styles: What Type of Style Should You Adopt? - SlideMode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5105400"/>
            <a:ext cx="3733800" cy="1641475"/>
          </a:xfrm>
          <a:prstGeom prst="rect">
            <a:avLst/>
          </a:prstGeom>
          <a:noFill/>
          <a:ln>
            <a:noFill/>
          </a:ln>
        </p:spPr>
      </p:pic>
      <p:pic>
        <p:nvPicPr>
          <p:cNvPr id="7" name="Picture 6"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834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Leadership Styles</a:t>
            </a:r>
            <a:endParaRPr lang="en-US" sz="3200"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14</a:t>
            </a:fld>
            <a:endParaRPr lang="en-US"/>
          </a:p>
        </p:txBody>
      </p:sp>
      <p:sp>
        <p:nvSpPr>
          <p:cNvPr id="4" name="Content Placeholder 3"/>
          <p:cNvSpPr>
            <a:spLocks noGrp="1"/>
          </p:cNvSpPr>
          <p:nvPr>
            <p:ph sz="quarter" idx="1"/>
          </p:nvPr>
        </p:nvSpPr>
        <p:spPr/>
        <p:txBody>
          <a:bodyPr>
            <a:normAutofit/>
          </a:bodyPr>
          <a:lstStyle/>
          <a:p>
            <a:r>
              <a:rPr lang="en-US" sz="2400" u="sng" dirty="0" smtClean="0"/>
              <a:t>Different combinations of the two dimensions of leadership result in four Leadership Styles.</a:t>
            </a:r>
          </a:p>
        </p:txBody>
      </p:sp>
      <p:pic>
        <p:nvPicPr>
          <p:cNvPr id="5" name="Picture 4"/>
          <p:cNvPicPr>
            <a:picLocks noChangeAspect="1"/>
          </p:cNvPicPr>
          <p:nvPr/>
        </p:nvPicPr>
        <p:blipFill>
          <a:blip r:embed="rId2"/>
          <a:stretch>
            <a:fillRect/>
          </a:stretch>
        </p:blipFill>
        <p:spPr>
          <a:xfrm>
            <a:off x="1293382" y="2829199"/>
            <a:ext cx="6551140" cy="3375587"/>
          </a:xfrm>
          <a:prstGeom prst="rect">
            <a:avLst/>
          </a:prstGeom>
        </p:spPr>
      </p:pic>
      <p:pic>
        <p:nvPicPr>
          <p:cNvPr id="6" name="Picture 5"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697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Leadership Styles</a:t>
            </a:r>
            <a:endParaRPr lang="en-US" sz="3200"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15</a:t>
            </a:fld>
            <a:endParaRPr lang="en-US"/>
          </a:p>
        </p:txBody>
      </p:sp>
      <p:sp>
        <p:nvSpPr>
          <p:cNvPr id="4" name="Content Placeholder 3"/>
          <p:cNvSpPr>
            <a:spLocks noGrp="1"/>
          </p:cNvSpPr>
          <p:nvPr>
            <p:ph sz="quarter" idx="1"/>
          </p:nvPr>
        </p:nvSpPr>
        <p:spPr/>
        <p:txBody>
          <a:bodyPr>
            <a:normAutofit/>
          </a:bodyPr>
          <a:lstStyle/>
          <a:p>
            <a:r>
              <a:rPr lang="en-US" sz="2400" u="sng" dirty="0" smtClean="0"/>
              <a:t>The Leadership Grid is Blake and Mouton’s model identifying the ideal leadership style as having a high concern for both production and people.</a:t>
            </a:r>
          </a:p>
        </p:txBody>
      </p:sp>
      <p:pic>
        <p:nvPicPr>
          <p:cNvPr id="5" name="Picture 4"/>
          <p:cNvPicPr>
            <a:picLocks noChangeAspect="1"/>
          </p:cNvPicPr>
          <p:nvPr/>
        </p:nvPicPr>
        <p:blipFill>
          <a:blip r:embed="rId2"/>
          <a:stretch>
            <a:fillRect/>
          </a:stretch>
        </p:blipFill>
        <p:spPr>
          <a:xfrm>
            <a:off x="2209800" y="2967182"/>
            <a:ext cx="4758917" cy="3701380"/>
          </a:xfrm>
          <a:prstGeom prst="rect">
            <a:avLst/>
          </a:prstGeom>
        </p:spPr>
      </p:pic>
      <p:pic>
        <p:nvPicPr>
          <p:cNvPr id="6" name="Picture 5"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230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Leadership Styles</a:t>
            </a:r>
            <a:endParaRPr lang="en-US" sz="3200"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16</a:t>
            </a:fld>
            <a:endParaRPr lang="en-US"/>
          </a:p>
        </p:txBody>
      </p:sp>
      <p:sp>
        <p:nvSpPr>
          <p:cNvPr id="4" name="Content Placeholder 3"/>
          <p:cNvSpPr>
            <a:spLocks noGrp="1"/>
          </p:cNvSpPr>
          <p:nvPr>
            <p:ph sz="quarter" idx="1"/>
          </p:nvPr>
        </p:nvSpPr>
        <p:spPr/>
        <p:txBody>
          <a:bodyPr>
            <a:normAutofit fontScale="92500"/>
          </a:bodyPr>
          <a:lstStyle/>
          <a:p>
            <a:r>
              <a:rPr lang="en-US" sz="2600" u="sng" dirty="0" smtClean="0"/>
              <a:t>The Leadership Grid </a:t>
            </a:r>
            <a:r>
              <a:rPr lang="en-US" sz="2600" u="sng" dirty="0"/>
              <a:t>I</a:t>
            </a:r>
            <a:r>
              <a:rPr lang="en-US" sz="2600" u="sng" dirty="0" smtClean="0"/>
              <a:t>dentifies Five Major Styles</a:t>
            </a:r>
            <a:r>
              <a:rPr lang="en-US" dirty="0" smtClean="0"/>
              <a:t>:</a:t>
            </a:r>
          </a:p>
          <a:p>
            <a:pPr>
              <a:buNone/>
            </a:pPr>
            <a:endParaRPr lang="en-US" sz="900" dirty="0" smtClean="0"/>
          </a:p>
          <a:p>
            <a:pPr marL="731520" lvl="1" indent="-457200">
              <a:buFont typeface="+mj-lt"/>
              <a:buAutoNum type="arabicPeriod"/>
            </a:pPr>
            <a:r>
              <a:rPr lang="en-US" u="sng" dirty="0" smtClean="0"/>
              <a:t>The Impoverished Manager</a:t>
            </a:r>
            <a:endParaRPr lang="en-US" sz="1900" u="sng" dirty="0" smtClean="0"/>
          </a:p>
          <a:p>
            <a:pPr lvl="2"/>
            <a:r>
              <a:rPr lang="en-US" sz="1900" dirty="0" smtClean="0">
                <a:solidFill>
                  <a:srgbClr val="FF0000"/>
                </a:solidFill>
              </a:rPr>
              <a:t>This leader has low concern for both production &amp; people</a:t>
            </a:r>
          </a:p>
          <a:p>
            <a:pPr marL="731520" lvl="1" indent="-457200">
              <a:buFont typeface="+mj-lt"/>
              <a:buAutoNum type="arabicPeriod"/>
            </a:pPr>
            <a:r>
              <a:rPr lang="en-US" u="sng" dirty="0" smtClean="0"/>
              <a:t>The Sweatshop Manager</a:t>
            </a:r>
            <a:endParaRPr lang="en-US" sz="1900" u="sng" dirty="0" smtClean="0"/>
          </a:p>
          <a:p>
            <a:pPr lvl="2"/>
            <a:r>
              <a:rPr lang="en-US" sz="1900" dirty="0" smtClean="0">
                <a:solidFill>
                  <a:srgbClr val="FF0000"/>
                </a:solidFill>
              </a:rPr>
              <a:t>This leader has a high concern for production - a low concern for people</a:t>
            </a:r>
          </a:p>
          <a:p>
            <a:pPr marL="731520" lvl="1" indent="-457200">
              <a:buFont typeface="+mj-lt"/>
              <a:buAutoNum type="arabicPeriod"/>
            </a:pPr>
            <a:r>
              <a:rPr lang="en-US" u="sng" dirty="0" smtClean="0"/>
              <a:t>The Country-Club Manager</a:t>
            </a:r>
            <a:endParaRPr lang="en-US" sz="1900" u="sng" dirty="0" smtClean="0"/>
          </a:p>
          <a:p>
            <a:pPr lvl="2"/>
            <a:r>
              <a:rPr lang="en-US" sz="1900" dirty="0" smtClean="0">
                <a:solidFill>
                  <a:srgbClr val="FF0000"/>
                </a:solidFill>
              </a:rPr>
              <a:t>This leader has a high concern for people - a low concern for production</a:t>
            </a:r>
          </a:p>
          <a:p>
            <a:pPr marL="731520" lvl="1" indent="-457200">
              <a:buFont typeface="+mj-lt"/>
              <a:buAutoNum type="arabicPeriod"/>
            </a:pPr>
            <a:r>
              <a:rPr lang="en-US" u="sng" dirty="0" smtClean="0"/>
              <a:t>The Organized-Person Manager</a:t>
            </a:r>
            <a:endParaRPr lang="en-US" sz="1900" u="sng" dirty="0" smtClean="0"/>
          </a:p>
          <a:p>
            <a:pPr lvl="2"/>
            <a:r>
              <a:rPr lang="en-US" sz="1900" dirty="0" smtClean="0">
                <a:solidFill>
                  <a:srgbClr val="FF0000"/>
                </a:solidFill>
              </a:rPr>
              <a:t>This leader has balance - medium concern for both production &amp; people</a:t>
            </a:r>
          </a:p>
          <a:p>
            <a:pPr marL="731520" lvl="1" indent="-457200">
              <a:buFont typeface="+mj-lt"/>
              <a:buAutoNum type="arabicPeriod"/>
            </a:pPr>
            <a:r>
              <a:rPr lang="en-US" u="sng" dirty="0" smtClean="0"/>
              <a:t>The Team Manager</a:t>
            </a:r>
            <a:endParaRPr lang="en-US" sz="1900" u="sng" dirty="0" smtClean="0"/>
          </a:p>
          <a:p>
            <a:pPr lvl="2"/>
            <a:r>
              <a:rPr lang="en-US" sz="1900" dirty="0" smtClean="0">
                <a:solidFill>
                  <a:srgbClr val="FF0000"/>
                </a:solidFill>
              </a:rPr>
              <a:t>This leader has a high concern for both production &amp; people</a:t>
            </a:r>
          </a:p>
          <a:p>
            <a:pPr lvl="2"/>
            <a:r>
              <a:rPr lang="en-US" sz="1900" u="sng" dirty="0" smtClean="0">
                <a:solidFill>
                  <a:srgbClr val="0070C0"/>
                </a:solidFill>
              </a:rPr>
              <a:t>This is the ideal leadership style</a:t>
            </a:r>
            <a:endParaRPr lang="en-US" sz="1900" u="sng" dirty="0">
              <a:solidFill>
                <a:srgbClr val="0070C0"/>
              </a:solidFill>
            </a:endParaRPr>
          </a:p>
        </p:txBody>
      </p:sp>
      <p:pic>
        <p:nvPicPr>
          <p:cNvPr id="5" name="Picture 3" descr="C:\Users\Michaelm\AppData\Local\Microsoft\Windows\Temporary Internet Files\Content.IE5\KDB8FMSX\cartoon-business-man-02[1].jpg"/>
          <p:cNvPicPr>
            <a:picLocks noChangeAspect="1" noChangeArrowheads="1"/>
          </p:cNvPicPr>
          <p:nvPr/>
        </p:nvPicPr>
        <p:blipFill>
          <a:blip r:embed="rId2" cstate="print"/>
          <a:srcRect/>
          <a:stretch>
            <a:fillRect/>
          </a:stretch>
        </p:blipFill>
        <p:spPr bwMode="auto">
          <a:xfrm>
            <a:off x="7188600" y="512934"/>
            <a:ext cx="1799952" cy="1849266"/>
          </a:xfrm>
          <a:prstGeom prst="rect">
            <a:avLst/>
          </a:prstGeom>
          <a:noFill/>
        </p:spPr>
      </p:pic>
      <p:pic>
        <p:nvPicPr>
          <p:cNvPr id="6" name="Picture 5"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939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Transformational Leadership</a:t>
            </a:r>
            <a:endParaRPr lang="en-US" sz="3200"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17</a:t>
            </a:fld>
            <a:endParaRPr lang="en-US"/>
          </a:p>
        </p:txBody>
      </p:sp>
      <p:sp>
        <p:nvSpPr>
          <p:cNvPr id="4" name="Content Placeholder 3"/>
          <p:cNvSpPr>
            <a:spLocks noGrp="1"/>
          </p:cNvSpPr>
          <p:nvPr>
            <p:ph sz="quarter" idx="1"/>
          </p:nvPr>
        </p:nvSpPr>
        <p:spPr/>
        <p:txBody>
          <a:bodyPr>
            <a:normAutofit/>
          </a:bodyPr>
          <a:lstStyle/>
          <a:p>
            <a:r>
              <a:rPr lang="en-US" sz="2400" u="sng" dirty="0" smtClean="0"/>
              <a:t>Transformational Leadership is about</a:t>
            </a:r>
            <a:r>
              <a:rPr lang="en-US" sz="2400" u="sng" dirty="0"/>
              <a:t> </a:t>
            </a:r>
            <a:r>
              <a:rPr lang="en-US" sz="2400" u="sng" dirty="0" smtClean="0"/>
              <a:t>(1) Change, (2) Innovation, and (3) Entrepreneurship.</a:t>
            </a:r>
            <a:endParaRPr lang="en-US" sz="2400" u="sng" dirty="0"/>
          </a:p>
        </p:txBody>
      </p:sp>
      <p:pic>
        <p:nvPicPr>
          <p:cNvPr id="8" name="Picture 7" descr="Transformational Leadership - Fielding Graduate University"/>
          <p:cNvPicPr/>
          <p:nvPr/>
        </p:nvPicPr>
        <p:blipFill>
          <a:blip r:embed="rId2">
            <a:extLst>
              <a:ext uri="{28A0092B-C50C-407E-A947-70E740481C1C}">
                <a14:useLocalDpi xmlns:a14="http://schemas.microsoft.com/office/drawing/2010/main" val="0"/>
              </a:ext>
            </a:extLst>
          </a:blip>
          <a:srcRect/>
          <a:stretch>
            <a:fillRect/>
          </a:stretch>
        </p:blipFill>
        <p:spPr bwMode="auto">
          <a:xfrm>
            <a:off x="987552" y="2479278"/>
            <a:ext cx="7162800" cy="3679121"/>
          </a:xfrm>
          <a:prstGeom prst="rect">
            <a:avLst/>
          </a:prstGeom>
          <a:noFill/>
          <a:ln>
            <a:noFill/>
          </a:ln>
        </p:spPr>
      </p:pic>
      <p:pic>
        <p:nvPicPr>
          <p:cNvPr id="6" name="Picture 5"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34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Charismatic Leadership</a:t>
            </a:r>
            <a:endParaRPr lang="en-US" sz="3200"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18</a:t>
            </a:fld>
            <a:endParaRPr lang="en-US"/>
          </a:p>
        </p:txBody>
      </p:sp>
      <p:sp>
        <p:nvSpPr>
          <p:cNvPr id="4" name="Content Placeholder 3"/>
          <p:cNvSpPr>
            <a:spLocks noGrp="1"/>
          </p:cNvSpPr>
          <p:nvPr>
            <p:ph sz="quarter" idx="1"/>
          </p:nvPr>
        </p:nvSpPr>
        <p:spPr>
          <a:xfrm>
            <a:off x="228600" y="1524000"/>
            <a:ext cx="8503920" cy="4572000"/>
          </a:xfrm>
        </p:spPr>
        <p:txBody>
          <a:bodyPr>
            <a:normAutofit/>
          </a:bodyPr>
          <a:lstStyle/>
          <a:p>
            <a:r>
              <a:rPr lang="en-US" sz="2400" u="sng" dirty="0" smtClean="0"/>
              <a:t>Charismatic Leadership characterizes extraordinary forms of influence, and is frequently associated with leaders who are perceived as exceptional, gifted, and even heroic</a:t>
            </a:r>
            <a:endParaRPr lang="en-US" sz="2400" u="sng" dirty="0"/>
          </a:p>
        </p:txBody>
      </p:sp>
      <p:pic>
        <p:nvPicPr>
          <p:cNvPr id="11270" name="Picture 6" descr="C:\Users\Michaelm\AppData\Local\Microsoft\Windows\Temporary Internet Files\Content.IE5\5GN3PWKG\Influence3[1].jpg"/>
          <p:cNvPicPr>
            <a:picLocks noChangeAspect="1" noChangeArrowheads="1"/>
          </p:cNvPicPr>
          <p:nvPr/>
        </p:nvPicPr>
        <p:blipFill>
          <a:blip r:embed="rId2" cstate="print"/>
          <a:srcRect/>
          <a:stretch>
            <a:fillRect/>
          </a:stretch>
        </p:blipFill>
        <p:spPr bwMode="auto">
          <a:xfrm>
            <a:off x="2359152" y="2918012"/>
            <a:ext cx="4419600" cy="3200400"/>
          </a:xfrm>
          <a:prstGeom prst="rect">
            <a:avLst/>
          </a:prstGeom>
          <a:noFill/>
        </p:spPr>
      </p:pic>
      <p:pic>
        <p:nvPicPr>
          <p:cNvPr id="6" name="Picture 5"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154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Transactional Leadership</a:t>
            </a:r>
            <a:endParaRPr lang="en-US" sz="3200"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19</a:t>
            </a:fld>
            <a:endParaRPr lang="en-US"/>
          </a:p>
        </p:txBody>
      </p:sp>
      <p:sp>
        <p:nvSpPr>
          <p:cNvPr id="4" name="Content Placeholder 3"/>
          <p:cNvSpPr>
            <a:spLocks noGrp="1"/>
          </p:cNvSpPr>
          <p:nvPr>
            <p:ph sz="quarter" idx="1"/>
          </p:nvPr>
        </p:nvSpPr>
        <p:spPr/>
        <p:txBody>
          <a:bodyPr>
            <a:normAutofit/>
          </a:bodyPr>
          <a:lstStyle/>
          <a:p>
            <a:r>
              <a:rPr lang="en-US" sz="2400" u="sng" dirty="0" smtClean="0"/>
              <a:t>Transactional leadership is based on the principle of:      “Do this for me, and I’ll reward you.”</a:t>
            </a:r>
            <a:endParaRPr lang="en-US" sz="2400" u="sng" dirty="0"/>
          </a:p>
        </p:txBody>
      </p:sp>
      <p:pic>
        <p:nvPicPr>
          <p:cNvPr id="8" name="Picture 7" descr="Purple Transactional Leadership Strategic Analysis | Strategic Analysis  Template"/>
          <p:cNvPicPr/>
          <p:nvPr/>
        </p:nvPicPr>
        <p:blipFill>
          <a:blip r:embed="rId2">
            <a:extLst>
              <a:ext uri="{28A0092B-C50C-407E-A947-70E740481C1C}">
                <a14:useLocalDpi xmlns:a14="http://schemas.microsoft.com/office/drawing/2010/main" val="0"/>
              </a:ext>
            </a:extLst>
          </a:blip>
          <a:srcRect/>
          <a:stretch>
            <a:fillRect/>
          </a:stretch>
        </p:blipFill>
        <p:spPr bwMode="auto">
          <a:xfrm>
            <a:off x="1618488" y="2766048"/>
            <a:ext cx="5943600" cy="3344545"/>
          </a:xfrm>
          <a:prstGeom prst="rect">
            <a:avLst/>
          </a:prstGeom>
          <a:noFill/>
          <a:ln>
            <a:noFill/>
          </a:ln>
        </p:spPr>
      </p:pic>
      <p:pic>
        <p:nvPicPr>
          <p:cNvPr id="6" name="Picture 5"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505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Seven</a:t>
            </a:r>
            <a:endParaRPr lang="en-US"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2</a:t>
            </a:fld>
            <a:endParaRPr lang="en-US"/>
          </a:p>
        </p:txBody>
      </p:sp>
      <p:sp>
        <p:nvSpPr>
          <p:cNvPr id="4" name="Content Placeholder 3"/>
          <p:cNvSpPr>
            <a:spLocks noGrp="1"/>
          </p:cNvSpPr>
          <p:nvPr>
            <p:ph sz="quarter" idx="1"/>
          </p:nvPr>
        </p:nvSpPr>
        <p:spPr/>
        <p:txBody>
          <a:bodyPr>
            <a:normAutofit/>
          </a:bodyPr>
          <a:lstStyle/>
          <a:p>
            <a:r>
              <a:rPr lang="en-US" sz="2800" u="sng" dirty="0" smtClean="0"/>
              <a:t>Leading and Trust</a:t>
            </a:r>
            <a:endParaRPr lang="en-US" sz="2800" u="sng" dirty="0"/>
          </a:p>
        </p:txBody>
      </p:sp>
      <p:pic>
        <p:nvPicPr>
          <p:cNvPr id="1037" name="Picture 13" descr="C:\Users\Michaelm\AppData\Local\Microsoft\Windows\Temporary Internet Files\Content.IE5\KDB8FMSX\trust_me___follow_me_by_dimosthenis-d3j2yal[1].jpg"/>
          <p:cNvPicPr>
            <a:picLocks noChangeAspect="1" noChangeArrowheads="1"/>
          </p:cNvPicPr>
          <p:nvPr/>
        </p:nvPicPr>
        <p:blipFill>
          <a:blip r:embed="rId2" cstate="print"/>
          <a:srcRect/>
          <a:stretch>
            <a:fillRect/>
          </a:stretch>
        </p:blipFill>
        <p:spPr bwMode="auto">
          <a:xfrm>
            <a:off x="4800600" y="2438400"/>
            <a:ext cx="3429000" cy="3276600"/>
          </a:xfrm>
          <a:prstGeom prst="rect">
            <a:avLst/>
          </a:prstGeom>
          <a:noFill/>
        </p:spPr>
      </p:pic>
      <p:pic>
        <p:nvPicPr>
          <p:cNvPr id="17" name="Picture 3" descr="C:\Users\Michaelm\AppData\Local\Microsoft\Windows\Temporary Internet Files\Content.IE5\V2O6EV3C\leadership[1].jpg"/>
          <p:cNvPicPr>
            <a:picLocks noChangeAspect="1" noChangeArrowheads="1"/>
          </p:cNvPicPr>
          <p:nvPr/>
        </p:nvPicPr>
        <p:blipFill>
          <a:blip r:embed="rId3" cstate="print"/>
          <a:srcRect/>
          <a:stretch>
            <a:fillRect/>
          </a:stretch>
        </p:blipFill>
        <p:spPr bwMode="auto">
          <a:xfrm>
            <a:off x="838200" y="2667000"/>
            <a:ext cx="3505200" cy="2667000"/>
          </a:xfrm>
          <a:prstGeom prst="rect">
            <a:avLst/>
          </a:prstGeom>
          <a:noFill/>
        </p:spPr>
      </p:pic>
      <p:pic>
        <p:nvPicPr>
          <p:cNvPr id="7" name="Picture 6" descr="Human Relations &amp; Motivation by Peter Frans l trimitra.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889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Servants and Stewardship</a:t>
            </a:r>
            <a:endParaRPr lang="en-US" sz="3200"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20</a:t>
            </a:fld>
            <a:endParaRPr lang="en-US"/>
          </a:p>
        </p:txBody>
      </p:sp>
      <p:sp>
        <p:nvSpPr>
          <p:cNvPr id="4" name="Content Placeholder 3"/>
          <p:cNvSpPr>
            <a:spLocks noGrp="1"/>
          </p:cNvSpPr>
          <p:nvPr>
            <p:ph sz="quarter" idx="1"/>
          </p:nvPr>
        </p:nvSpPr>
        <p:spPr/>
        <p:txBody>
          <a:bodyPr>
            <a:normAutofit/>
          </a:bodyPr>
          <a:lstStyle/>
          <a:p>
            <a:r>
              <a:rPr lang="en-US" sz="2500" u="sng" dirty="0" smtClean="0"/>
              <a:t>Stewardship Theory states that leaders should be servants of the organization.</a:t>
            </a:r>
          </a:p>
          <a:p>
            <a:pPr>
              <a:buNone/>
            </a:pPr>
            <a:endParaRPr lang="en-US" sz="800" u="sng" dirty="0" smtClean="0"/>
          </a:p>
          <a:p>
            <a:pPr lvl="1"/>
            <a:r>
              <a:rPr lang="en-US" sz="2000" dirty="0" smtClean="0">
                <a:solidFill>
                  <a:srgbClr val="FF0000"/>
                </a:solidFill>
              </a:rPr>
              <a:t>Leaders’ primary motivations are to serve organization’s interests and mission, as opposed to more self-serving, opportunistic ends.</a:t>
            </a:r>
            <a:endParaRPr lang="en-US" sz="2000" dirty="0">
              <a:solidFill>
                <a:srgbClr val="FF0000"/>
              </a:solidFill>
            </a:endParaRPr>
          </a:p>
        </p:txBody>
      </p:sp>
      <p:pic>
        <p:nvPicPr>
          <p:cNvPr id="12299" name="Picture 11" descr="C:\Users\Michaelm\AppData\Local\Microsoft\Windows\Temporary Internet Files\Content.IE5\8S4BQSVH\bw-waiter[1].png"/>
          <p:cNvPicPr>
            <a:picLocks noChangeAspect="1" noChangeArrowheads="1"/>
          </p:cNvPicPr>
          <p:nvPr/>
        </p:nvPicPr>
        <p:blipFill>
          <a:blip r:embed="rId2" cstate="print"/>
          <a:srcRect/>
          <a:stretch>
            <a:fillRect/>
          </a:stretch>
        </p:blipFill>
        <p:spPr bwMode="auto">
          <a:xfrm>
            <a:off x="6019800" y="3503868"/>
            <a:ext cx="3352800" cy="2682240"/>
          </a:xfrm>
          <a:prstGeom prst="rect">
            <a:avLst/>
          </a:prstGeom>
          <a:noFill/>
        </p:spPr>
      </p:pic>
      <p:pic>
        <p:nvPicPr>
          <p:cNvPr id="6" name="Picture 5"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328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Contingency Leadership Theories</a:t>
            </a:r>
            <a:endParaRPr lang="en-US" sz="3200"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21</a:t>
            </a:fld>
            <a:endParaRPr lang="en-US"/>
          </a:p>
        </p:txBody>
      </p:sp>
      <p:sp>
        <p:nvSpPr>
          <p:cNvPr id="4" name="Content Placeholder 3"/>
          <p:cNvSpPr>
            <a:spLocks noGrp="1"/>
          </p:cNvSpPr>
          <p:nvPr>
            <p:ph sz="quarter" idx="1"/>
          </p:nvPr>
        </p:nvSpPr>
        <p:spPr/>
        <p:txBody>
          <a:bodyPr>
            <a:normAutofit/>
          </a:bodyPr>
          <a:lstStyle/>
          <a:p>
            <a:r>
              <a:rPr lang="en-US" sz="2400" u="sng" dirty="0" smtClean="0"/>
              <a:t>Contingency Leadership Theory assumes that appropriate leadership styles vary from situation to situation.</a:t>
            </a:r>
          </a:p>
          <a:p>
            <a:pPr>
              <a:buNone/>
            </a:pPr>
            <a:endParaRPr lang="en-US" sz="800" dirty="0" smtClean="0"/>
          </a:p>
          <a:p>
            <a:pPr lvl="1"/>
            <a:r>
              <a:rPr lang="en-US" sz="2000" dirty="0" smtClean="0"/>
              <a:t>The Contingency Leadership Theory developed by Fiedler is used to determine if a person’s leadership style is task or relationship oriented and if the situation matches the leader’s style.</a:t>
            </a:r>
          </a:p>
          <a:p>
            <a:pPr lvl="2"/>
            <a:endParaRPr lang="en-US" sz="800" dirty="0" smtClean="0"/>
          </a:p>
          <a:p>
            <a:pPr lvl="2"/>
            <a:r>
              <a:rPr lang="en-US" dirty="0" smtClean="0">
                <a:solidFill>
                  <a:srgbClr val="FF0000"/>
                </a:solidFill>
              </a:rPr>
              <a:t>If there is no match, Fiedler recommends that the leader change the situation, rather than the leadership style.</a:t>
            </a:r>
            <a:endParaRPr lang="en-US" dirty="0">
              <a:solidFill>
                <a:srgbClr val="FF0000"/>
              </a:solidFill>
            </a:endParaRPr>
          </a:p>
        </p:txBody>
      </p:sp>
      <p:pic>
        <p:nvPicPr>
          <p:cNvPr id="7" name="Picture 6" descr="Contingency Leadership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495800"/>
            <a:ext cx="3382078" cy="1819275"/>
          </a:xfrm>
          <a:prstGeom prst="rect">
            <a:avLst/>
          </a:prstGeom>
          <a:noFill/>
          <a:ln>
            <a:noFill/>
          </a:ln>
        </p:spPr>
      </p:pic>
      <p:pic>
        <p:nvPicPr>
          <p:cNvPr id="6" name="Picture 5"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321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Contingency Leadership Theories</a:t>
            </a:r>
            <a:br>
              <a:rPr lang="en-US" dirty="0" smtClean="0"/>
            </a:br>
            <a:r>
              <a:rPr lang="en-US" sz="2000" dirty="0" smtClean="0"/>
              <a:t>Situational Favorableness</a:t>
            </a:r>
            <a:endParaRPr lang="en-US" sz="2000"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22</a:t>
            </a:fld>
            <a:endParaRPr lang="en-US"/>
          </a:p>
        </p:txBody>
      </p:sp>
      <p:sp>
        <p:nvSpPr>
          <p:cNvPr id="4" name="Content Placeholder 3"/>
          <p:cNvSpPr>
            <a:spLocks noGrp="1"/>
          </p:cNvSpPr>
          <p:nvPr>
            <p:ph sz="quarter" idx="1"/>
          </p:nvPr>
        </p:nvSpPr>
        <p:spPr/>
        <p:txBody>
          <a:bodyPr>
            <a:normAutofit/>
          </a:bodyPr>
          <a:lstStyle/>
          <a:p>
            <a:r>
              <a:rPr lang="en-US" sz="2400" u="sng" dirty="0" smtClean="0"/>
              <a:t>Situational Favorableness is the degree to which a situation enables the leader to exert influence over the followers –  more favorable the situation, more power for the leader</a:t>
            </a:r>
            <a:r>
              <a:rPr lang="en-US" sz="2000" dirty="0" smtClean="0"/>
              <a:t>.</a:t>
            </a:r>
          </a:p>
          <a:p>
            <a:endParaRPr lang="en-US" sz="800" u="sng" dirty="0"/>
          </a:p>
          <a:p>
            <a:pPr marL="617220" lvl="1" indent="-342900">
              <a:buFont typeface="+mj-lt"/>
              <a:buAutoNum type="arabicPeriod"/>
            </a:pPr>
            <a:r>
              <a:rPr lang="en-US" dirty="0" smtClean="0"/>
              <a:t> </a:t>
            </a:r>
            <a:r>
              <a:rPr lang="en-US" u="sng" dirty="0" smtClean="0"/>
              <a:t>Leader-Member Relations</a:t>
            </a:r>
          </a:p>
          <a:p>
            <a:pPr lvl="2"/>
            <a:r>
              <a:rPr lang="en-US" dirty="0" smtClean="0">
                <a:solidFill>
                  <a:srgbClr val="FF0000"/>
                </a:solidFill>
              </a:rPr>
              <a:t>The better the relations, the more favorable the situation.</a:t>
            </a:r>
          </a:p>
          <a:p>
            <a:pPr marL="731520" lvl="1" indent="-457200">
              <a:buFont typeface="+mj-lt"/>
              <a:buAutoNum type="arabicPeriod"/>
            </a:pPr>
            <a:r>
              <a:rPr lang="en-US" u="sng" dirty="0" smtClean="0"/>
              <a:t>Task Structure</a:t>
            </a:r>
          </a:p>
          <a:p>
            <a:pPr lvl="2"/>
            <a:r>
              <a:rPr lang="en-US" dirty="0" smtClean="0">
                <a:solidFill>
                  <a:srgbClr val="FF0000"/>
                </a:solidFill>
              </a:rPr>
              <a:t>The more structured the jobs, the more favorable the situation</a:t>
            </a:r>
            <a:r>
              <a:rPr lang="en-US" sz="1600" dirty="0" smtClean="0">
                <a:solidFill>
                  <a:srgbClr val="FF0000"/>
                </a:solidFill>
              </a:rPr>
              <a:t>.</a:t>
            </a:r>
          </a:p>
          <a:p>
            <a:pPr marL="731520" lvl="1" indent="-457200">
              <a:buFont typeface="+mj-lt"/>
              <a:buAutoNum type="arabicPeriod"/>
            </a:pPr>
            <a:r>
              <a:rPr lang="en-US" u="sng" dirty="0" smtClean="0"/>
              <a:t>Position Power</a:t>
            </a:r>
          </a:p>
          <a:p>
            <a:pPr lvl="2"/>
            <a:r>
              <a:rPr lang="en-US" dirty="0" smtClean="0">
                <a:solidFill>
                  <a:srgbClr val="FF0000"/>
                </a:solidFill>
              </a:rPr>
              <a:t>The more power, the more favorable the situation.</a:t>
            </a:r>
          </a:p>
          <a:p>
            <a:endParaRPr lang="en-US" sz="900" dirty="0" smtClean="0"/>
          </a:p>
        </p:txBody>
      </p:sp>
      <p:pic>
        <p:nvPicPr>
          <p:cNvPr id="5" name="Picture 4" descr="Contingency Approaches in Leadership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5181600"/>
            <a:ext cx="3048000" cy="1133475"/>
          </a:xfrm>
          <a:prstGeom prst="rect">
            <a:avLst/>
          </a:prstGeom>
          <a:noFill/>
          <a:ln>
            <a:noFill/>
          </a:ln>
        </p:spPr>
      </p:pic>
      <p:pic>
        <p:nvPicPr>
          <p:cNvPr id="6" name="Picture 5"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415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Leadership Continuum</a:t>
            </a:r>
            <a:br>
              <a:rPr lang="en-US" dirty="0" smtClean="0"/>
            </a:br>
            <a:r>
              <a:rPr lang="en-US" sz="2000" dirty="0" smtClean="0"/>
              <a:t>From Autocratic to Participative</a:t>
            </a:r>
            <a:endParaRPr lang="en-US" sz="2000"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23</a:t>
            </a:fld>
            <a:endParaRPr lang="en-US"/>
          </a:p>
        </p:txBody>
      </p:sp>
      <p:sp>
        <p:nvSpPr>
          <p:cNvPr id="4" name="Content Placeholder 3"/>
          <p:cNvSpPr>
            <a:spLocks noGrp="1"/>
          </p:cNvSpPr>
          <p:nvPr>
            <p:ph sz="quarter" idx="1"/>
          </p:nvPr>
        </p:nvSpPr>
        <p:spPr/>
        <p:txBody>
          <a:bodyPr>
            <a:normAutofit lnSpcReduction="10000"/>
          </a:bodyPr>
          <a:lstStyle/>
          <a:p>
            <a:r>
              <a:rPr lang="en-US" sz="2400" u="sng" dirty="0"/>
              <a:t>The Leadership Continuum </a:t>
            </a:r>
            <a:r>
              <a:rPr lang="en-US" sz="2400" u="sng" dirty="0" smtClean="0"/>
              <a:t>moves from the autocratic style to a more participative style.  </a:t>
            </a:r>
          </a:p>
          <a:p>
            <a:endParaRPr lang="en-US" sz="900" u="sng" dirty="0"/>
          </a:p>
          <a:p>
            <a:pPr lvl="1"/>
            <a:r>
              <a:rPr lang="en-US" u="sng" dirty="0" smtClean="0"/>
              <a:t>Autocratic Style</a:t>
            </a:r>
            <a:endParaRPr lang="en-US" dirty="0" smtClean="0"/>
          </a:p>
          <a:p>
            <a:pPr>
              <a:buNone/>
            </a:pPr>
            <a:endParaRPr lang="en-US" sz="800" dirty="0" smtClean="0"/>
          </a:p>
          <a:p>
            <a:pPr marL="731520" lvl="1" indent="-457200">
              <a:buFont typeface="+mj-lt"/>
              <a:buAutoNum type="arabicPeriod"/>
            </a:pPr>
            <a:r>
              <a:rPr lang="en-US" sz="2000" dirty="0" smtClean="0">
                <a:solidFill>
                  <a:srgbClr val="FF0000"/>
                </a:solidFill>
              </a:rPr>
              <a:t>State the decision that is not open to discussion</a:t>
            </a:r>
          </a:p>
          <a:p>
            <a:pPr marL="731520" lvl="1" indent="-457200">
              <a:buFont typeface="+mj-lt"/>
              <a:buAutoNum type="arabicPeriod"/>
            </a:pPr>
            <a:r>
              <a:rPr lang="en-US" sz="2000" dirty="0" smtClean="0">
                <a:solidFill>
                  <a:srgbClr val="FF0000"/>
                </a:solidFill>
              </a:rPr>
              <a:t>Make the decision and convince employees that it is a good idea</a:t>
            </a:r>
          </a:p>
          <a:p>
            <a:pPr marL="731520" lvl="1" indent="-457200">
              <a:buFont typeface="+mj-lt"/>
              <a:buAutoNum type="arabicPeriod"/>
            </a:pPr>
            <a:r>
              <a:rPr lang="en-US" sz="2000" dirty="0" smtClean="0">
                <a:solidFill>
                  <a:srgbClr val="FF0000"/>
                </a:solidFill>
              </a:rPr>
              <a:t>Present the decision and ask if there are any questions</a:t>
            </a:r>
          </a:p>
          <a:p>
            <a:pPr marL="731520" lvl="1" indent="-457200">
              <a:buFont typeface="+mj-lt"/>
              <a:buAutoNum type="arabicPeriod"/>
            </a:pPr>
            <a:r>
              <a:rPr lang="en-US" sz="2000" dirty="0" smtClean="0">
                <a:solidFill>
                  <a:srgbClr val="FF0000"/>
                </a:solidFill>
              </a:rPr>
              <a:t>Present a decision that is subject to change based on input</a:t>
            </a:r>
          </a:p>
          <a:p>
            <a:pPr marL="731520" lvl="1" indent="-457200">
              <a:buFont typeface="+mj-lt"/>
              <a:buAutoNum type="arabicPeriod"/>
            </a:pPr>
            <a:r>
              <a:rPr lang="en-US" sz="2000" dirty="0" smtClean="0">
                <a:solidFill>
                  <a:srgbClr val="FF0000"/>
                </a:solidFill>
              </a:rPr>
              <a:t>State the situation, ask for a recommendation, make the decision</a:t>
            </a:r>
          </a:p>
          <a:p>
            <a:pPr marL="731520" lvl="1" indent="-457200">
              <a:buFont typeface="+mj-lt"/>
              <a:buAutoNum type="arabicPeriod"/>
            </a:pPr>
            <a:r>
              <a:rPr lang="en-US" sz="2000" dirty="0" smtClean="0">
                <a:solidFill>
                  <a:srgbClr val="FF0000"/>
                </a:solidFill>
              </a:rPr>
              <a:t>Let employees make a decision within set limits</a:t>
            </a:r>
          </a:p>
          <a:p>
            <a:pPr marL="731520" lvl="1" indent="-457200">
              <a:buFont typeface="+mj-lt"/>
              <a:buAutoNum type="arabicPeriod"/>
            </a:pPr>
            <a:r>
              <a:rPr lang="en-US" sz="2000" dirty="0" smtClean="0">
                <a:solidFill>
                  <a:srgbClr val="FF0000"/>
                </a:solidFill>
              </a:rPr>
              <a:t>Let employees make ongoing decisions</a:t>
            </a:r>
          </a:p>
          <a:p>
            <a:pPr marL="731520" lvl="1" indent="-457200">
              <a:buNone/>
            </a:pPr>
            <a:endParaRPr lang="en-US" sz="800" dirty="0" smtClean="0"/>
          </a:p>
          <a:p>
            <a:pPr lvl="1"/>
            <a:r>
              <a:rPr lang="en-US" u="sng" dirty="0" smtClean="0"/>
              <a:t>Participative Style</a:t>
            </a:r>
            <a:endParaRPr lang="en-US" u="sng" dirty="0"/>
          </a:p>
        </p:txBody>
      </p:sp>
      <p:pic>
        <p:nvPicPr>
          <p:cNvPr id="5" name="Picture 4"/>
          <p:cNvPicPr>
            <a:picLocks noChangeAspect="1"/>
          </p:cNvPicPr>
          <p:nvPr/>
        </p:nvPicPr>
        <p:blipFill>
          <a:blip r:embed="rId2"/>
          <a:stretch>
            <a:fillRect/>
          </a:stretch>
        </p:blipFill>
        <p:spPr>
          <a:xfrm>
            <a:off x="5714851" y="5105400"/>
            <a:ext cx="3121301" cy="1155619"/>
          </a:xfrm>
          <a:prstGeom prst="rect">
            <a:avLst/>
          </a:prstGeom>
        </p:spPr>
      </p:pic>
      <p:pic>
        <p:nvPicPr>
          <p:cNvPr id="6" name="Picture 5"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584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Leadership Continuum</a:t>
            </a:r>
            <a:endParaRPr lang="en-US" sz="3200"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24</a:t>
            </a:fld>
            <a:endParaRPr lang="en-US"/>
          </a:p>
        </p:txBody>
      </p:sp>
      <p:sp>
        <p:nvSpPr>
          <p:cNvPr id="4" name="Content Placeholder 3"/>
          <p:cNvSpPr>
            <a:spLocks noGrp="1"/>
          </p:cNvSpPr>
          <p:nvPr>
            <p:ph sz="quarter" idx="1"/>
          </p:nvPr>
        </p:nvSpPr>
        <p:spPr/>
        <p:txBody>
          <a:bodyPr>
            <a:normAutofit/>
          </a:bodyPr>
          <a:lstStyle/>
          <a:p>
            <a:r>
              <a:rPr lang="en-US" sz="2400" u="sng" dirty="0" smtClean="0"/>
              <a:t>Before selecting one of the styles on the continuum, the user must consider the following three factors</a:t>
            </a:r>
            <a:r>
              <a:rPr lang="en-US" dirty="0" smtClean="0"/>
              <a:t>:</a:t>
            </a:r>
          </a:p>
          <a:p>
            <a:endParaRPr lang="en-US" sz="800" dirty="0" smtClean="0"/>
          </a:p>
          <a:p>
            <a:pPr marL="731520" lvl="1" indent="-457200">
              <a:buFont typeface="+mj-lt"/>
              <a:buAutoNum type="arabicPeriod"/>
            </a:pPr>
            <a:r>
              <a:rPr lang="en-US" u="sng" dirty="0" smtClean="0"/>
              <a:t>The Manager</a:t>
            </a:r>
          </a:p>
          <a:p>
            <a:pPr marL="1005840" lvl="2" indent="-457200"/>
            <a:r>
              <a:rPr lang="en-US" dirty="0" smtClean="0">
                <a:solidFill>
                  <a:srgbClr val="FF0000"/>
                </a:solidFill>
              </a:rPr>
              <a:t>What is the leader’s preferred style, based on experience and confidence in the subordinates?</a:t>
            </a:r>
          </a:p>
          <a:p>
            <a:pPr marL="731520" lvl="1" indent="-457200">
              <a:buFont typeface="+mj-lt"/>
              <a:buAutoNum type="arabicPeriod"/>
            </a:pPr>
            <a:r>
              <a:rPr lang="en-US" u="sng" dirty="0" smtClean="0"/>
              <a:t>The Subordinates</a:t>
            </a:r>
          </a:p>
          <a:p>
            <a:pPr marL="1005840" lvl="2" indent="-457200"/>
            <a:r>
              <a:rPr lang="en-US" dirty="0" smtClean="0">
                <a:solidFill>
                  <a:srgbClr val="FF0000"/>
                </a:solidFill>
              </a:rPr>
              <a:t>What is the subordinates’ preferred style for the leader?</a:t>
            </a:r>
          </a:p>
          <a:p>
            <a:pPr marL="731520" lvl="1" indent="-457200">
              <a:buFont typeface="+mj-lt"/>
              <a:buAutoNum type="arabicPeriod"/>
            </a:pPr>
            <a:r>
              <a:rPr lang="en-US" u="sng" dirty="0" smtClean="0"/>
              <a:t>The Situation</a:t>
            </a:r>
          </a:p>
          <a:p>
            <a:pPr marL="1005840" lvl="2" indent="-457200"/>
            <a:r>
              <a:rPr lang="en-US" dirty="0" smtClean="0">
                <a:solidFill>
                  <a:srgbClr val="FF0000"/>
                </a:solidFill>
              </a:rPr>
              <a:t>What are the environmental considerations, such as the organization’s size, structure, goals, and technology?</a:t>
            </a:r>
            <a:endParaRPr lang="en-US" dirty="0">
              <a:solidFill>
                <a:srgbClr val="FF0000"/>
              </a:solidFill>
            </a:endParaRPr>
          </a:p>
        </p:txBody>
      </p:sp>
      <p:pic>
        <p:nvPicPr>
          <p:cNvPr id="13315" name="Picture 3" descr="C:\Users\Michaelm\AppData\Local\Microsoft\Windows\Temporary Internet Files\Content.IE5\KDB8FMSX\4782659294_5ba49846c3_z[1].jpg"/>
          <p:cNvPicPr>
            <a:picLocks noChangeAspect="1" noChangeArrowheads="1"/>
          </p:cNvPicPr>
          <p:nvPr/>
        </p:nvPicPr>
        <p:blipFill>
          <a:blip r:embed="rId2" cstate="print"/>
          <a:srcRect/>
          <a:stretch>
            <a:fillRect/>
          </a:stretch>
        </p:blipFill>
        <p:spPr bwMode="auto">
          <a:xfrm>
            <a:off x="7700079" y="5257800"/>
            <a:ext cx="1143000" cy="1066800"/>
          </a:xfrm>
          <a:prstGeom prst="rect">
            <a:avLst/>
          </a:prstGeom>
          <a:noFill/>
        </p:spPr>
      </p:pic>
      <p:pic>
        <p:nvPicPr>
          <p:cNvPr id="6" name="Picture 5"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12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Normative Leadership Theory</a:t>
            </a:r>
            <a:endParaRPr lang="en-US" sz="3200"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25</a:t>
            </a:fld>
            <a:endParaRPr lang="en-US"/>
          </a:p>
        </p:txBody>
      </p:sp>
      <p:sp>
        <p:nvSpPr>
          <p:cNvPr id="4" name="Content Placeholder 3"/>
          <p:cNvSpPr>
            <a:spLocks noGrp="1"/>
          </p:cNvSpPr>
          <p:nvPr>
            <p:ph sz="quarter" idx="1"/>
          </p:nvPr>
        </p:nvSpPr>
        <p:spPr/>
        <p:txBody>
          <a:bodyPr>
            <a:normAutofit/>
          </a:bodyPr>
          <a:lstStyle/>
          <a:p>
            <a:r>
              <a:rPr lang="en-US" sz="2400" u="sng" dirty="0" smtClean="0"/>
              <a:t>Normative Leadership Theory is a decision-free model that enables the user to select from five leadership styles the one that is appropriate for the situation.</a:t>
            </a:r>
          </a:p>
          <a:p>
            <a:endParaRPr lang="en-US" sz="800" dirty="0" smtClean="0"/>
          </a:p>
          <a:p>
            <a:pPr lvl="1"/>
            <a:r>
              <a:rPr lang="en-US" sz="2000" dirty="0" smtClean="0">
                <a:solidFill>
                  <a:srgbClr val="FF0000"/>
                </a:solidFill>
              </a:rPr>
              <a:t>Although the Normative Leadership Theory is primarily a leadership model, it is also used to determine the level of participation in decision-making.</a:t>
            </a:r>
          </a:p>
        </p:txBody>
      </p:sp>
      <p:pic>
        <p:nvPicPr>
          <p:cNvPr id="6" name="Picture 5" descr="Normative Leadership Model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886200"/>
            <a:ext cx="4724400" cy="2428875"/>
          </a:xfrm>
          <a:prstGeom prst="rect">
            <a:avLst/>
          </a:prstGeom>
          <a:noFill/>
          <a:ln>
            <a:noFill/>
          </a:ln>
        </p:spPr>
      </p:pic>
      <p:pic>
        <p:nvPicPr>
          <p:cNvPr id="7" name="Picture 6"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59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Normative Leadership Theory</a:t>
            </a:r>
            <a:br>
              <a:rPr lang="en-US" dirty="0" smtClean="0"/>
            </a:br>
            <a:r>
              <a:rPr lang="en-US" sz="2000" dirty="0" smtClean="0"/>
              <a:t>Five Leadership Styles</a:t>
            </a:r>
            <a:endParaRPr lang="en-US" sz="2000"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26</a:t>
            </a:fld>
            <a:endParaRPr lang="en-US"/>
          </a:p>
        </p:txBody>
      </p:sp>
      <p:sp>
        <p:nvSpPr>
          <p:cNvPr id="4" name="Content Placeholder 3"/>
          <p:cNvSpPr>
            <a:spLocks noGrp="1"/>
          </p:cNvSpPr>
          <p:nvPr>
            <p:ph sz="quarter" idx="1"/>
          </p:nvPr>
        </p:nvSpPr>
        <p:spPr/>
        <p:txBody>
          <a:bodyPr>
            <a:normAutofit fontScale="92500"/>
          </a:bodyPr>
          <a:lstStyle/>
          <a:p>
            <a:pPr marL="514350" indent="-514350">
              <a:buFont typeface="+mj-lt"/>
              <a:buAutoNum type="arabicPeriod"/>
            </a:pPr>
            <a:r>
              <a:rPr lang="en-US" sz="2600" u="sng" dirty="0" smtClean="0"/>
              <a:t>Decide</a:t>
            </a:r>
          </a:p>
          <a:p>
            <a:pPr lvl="1"/>
            <a:r>
              <a:rPr lang="en-US" dirty="0" smtClean="0">
                <a:solidFill>
                  <a:srgbClr val="FF0000"/>
                </a:solidFill>
              </a:rPr>
              <a:t>Leader makes the decision alone.</a:t>
            </a:r>
          </a:p>
          <a:p>
            <a:pPr marL="514350" indent="-514350">
              <a:buFont typeface="+mj-lt"/>
              <a:buAutoNum type="arabicPeriod"/>
            </a:pPr>
            <a:r>
              <a:rPr lang="en-US" sz="2600" u="sng" dirty="0" smtClean="0"/>
              <a:t>Consult Individually</a:t>
            </a:r>
          </a:p>
          <a:p>
            <a:pPr lvl="1"/>
            <a:r>
              <a:rPr lang="en-US" dirty="0" smtClean="0">
                <a:solidFill>
                  <a:srgbClr val="FF0000"/>
                </a:solidFill>
              </a:rPr>
              <a:t>Talk to individuals to get info and suggestions; then leader decides.</a:t>
            </a:r>
          </a:p>
          <a:p>
            <a:pPr marL="514350" indent="-514350">
              <a:buFont typeface="+mj-lt"/>
              <a:buAutoNum type="arabicPeriod"/>
            </a:pPr>
            <a:r>
              <a:rPr lang="en-US" sz="2600" u="sng" dirty="0" smtClean="0"/>
              <a:t>Consult Group</a:t>
            </a:r>
          </a:p>
          <a:p>
            <a:pPr lvl="1"/>
            <a:r>
              <a:rPr lang="en-US" dirty="0" smtClean="0">
                <a:solidFill>
                  <a:srgbClr val="FF0000"/>
                </a:solidFill>
              </a:rPr>
              <a:t>Talk to group for info and suggestions; then leader makes decision.</a:t>
            </a:r>
          </a:p>
          <a:p>
            <a:pPr marL="514350" indent="-514350">
              <a:buFont typeface="+mj-lt"/>
              <a:buAutoNum type="arabicPeriod"/>
            </a:pPr>
            <a:r>
              <a:rPr lang="en-US" sz="2600" u="sng" dirty="0" smtClean="0"/>
              <a:t>Facilitate</a:t>
            </a:r>
          </a:p>
          <a:p>
            <a:pPr lvl="1"/>
            <a:r>
              <a:rPr lang="en-US" dirty="0" smtClean="0">
                <a:solidFill>
                  <a:srgbClr val="FF0000"/>
                </a:solidFill>
              </a:rPr>
              <a:t>Have group meeting for participation with leader making decision.</a:t>
            </a:r>
          </a:p>
          <a:p>
            <a:pPr marL="514350" indent="-514350">
              <a:buFont typeface="+mj-lt"/>
              <a:buAutoNum type="arabicPeriod"/>
            </a:pPr>
            <a:r>
              <a:rPr lang="en-US" sz="2600" u="sng" dirty="0" smtClean="0"/>
              <a:t>Delegate</a:t>
            </a:r>
          </a:p>
          <a:p>
            <a:pPr lvl="1"/>
            <a:r>
              <a:rPr lang="en-US" dirty="0" smtClean="0">
                <a:solidFill>
                  <a:srgbClr val="FF0000"/>
                </a:solidFill>
              </a:rPr>
              <a:t>Group makes the decision.</a:t>
            </a:r>
            <a:endParaRPr lang="en-US" dirty="0">
              <a:solidFill>
                <a:srgbClr val="FF0000"/>
              </a:solidFill>
            </a:endParaRPr>
          </a:p>
        </p:txBody>
      </p:sp>
      <p:pic>
        <p:nvPicPr>
          <p:cNvPr id="6" name="Picture 5" descr="Normative Leadership Model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5029200"/>
            <a:ext cx="2743200" cy="1285875"/>
          </a:xfrm>
          <a:prstGeom prst="rect">
            <a:avLst/>
          </a:prstGeom>
          <a:noFill/>
          <a:ln>
            <a:noFill/>
          </a:ln>
        </p:spPr>
      </p:pic>
      <p:pic>
        <p:nvPicPr>
          <p:cNvPr id="7" name="Picture 6"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538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Situational Leadership</a:t>
            </a:r>
            <a:endParaRPr lang="en-US" sz="3200"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27</a:t>
            </a:fld>
            <a:endParaRPr lang="en-US"/>
          </a:p>
        </p:txBody>
      </p:sp>
      <p:sp>
        <p:nvSpPr>
          <p:cNvPr id="4" name="Content Placeholder 3"/>
          <p:cNvSpPr>
            <a:spLocks noGrp="1"/>
          </p:cNvSpPr>
          <p:nvPr>
            <p:ph sz="quarter" idx="1"/>
          </p:nvPr>
        </p:nvSpPr>
        <p:spPr>
          <a:xfrm>
            <a:off x="301752" y="1527048"/>
            <a:ext cx="8503920" cy="4721352"/>
          </a:xfrm>
        </p:spPr>
        <p:txBody>
          <a:bodyPr>
            <a:normAutofit/>
          </a:bodyPr>
          <a:lstStyle/>
          <a:p>
            <a:r>
              <a:rPr lang="en-US" sz="2400" u="sng" dirty="0" smtClean="0"/>
              <a:t>Situational Leadership is a model for selecting from four leadership styles the one that best matches the employee’s maturity level in a given situation.</a:t>
            </a:r>
          </a:p>
          <a:p>
            <a:pPr>
              <a:buNone/>
            </a:pPr>
            <a:endParaRPr lang="en-US" sz="800" dirty="0" smtClean="0"/>
          </a:p>
          <a:p>
            <a:pPr marL="788670" lvl="1" indent="-514350">
              <a:buFont typeface="+mj-lt"/>
              <a:buAutoNum type="arabicPeriod"/>
            </a:pPr>
            <a:r>
              <a:rPr lang="en-US" u="sng" dirty="0" smtClean="0"/>
              <a:t>Telling</a:t>
            </a:r>
          </a:p>
          <a:p>
            <a:pPr lvl="2"/>
            <a:r>
              <a:rPr lang="en-US" dirty="0" smtClean="0">
                <a:solidFill>
                  <a:srgbClr val="FF0000"/>
                </a:solidFill>
              </a:rPr>
              <a:t>High Task/Low Relationship (HT/LR)</a:t>
            </a:r>
          </a:p>
          <a:p>
            <a:pPr marL="788670" lvl="1" indent="-514350">
              <a:buFont typeface="+mj-lt"/>
              <a:buAutoNum type="arabicPeriod"/>
            </a:pPr>
            <a:r>
              <a:rPr lang="en-US" u="sng" dirty="0" smtClean="0"/>
              <a:t>Selling</a:t>
            </a:r>
          </a:p>
          <a:p>
            <a:pPr lvl="2"/>
            <a:r>
              <a:rPr lang="en-US" dirty="0" smtClean="0">
                <a:solidFill>
                  <a:srgbClr val="FF0000"/>
                </a:solidFill>
              </a:rPr>
              <a:t>High Task/High Relationship (HT/HR)</a:t>
            </a:r>
          </a:p>
          <a:p>
            <a:pPr marL="788670" lvl="1" indent="-514350">
              <a:buFont typeface="+mj-lt"/>
              <a:buAutoNum type="arabicPeriod"/>
            </a:pPr>
            <a:r>
              <a:rPr lang="en-US" u="sng" dirty="0" smtClean="0"/>
              <a:t>Participating</a:t>
            </a:r>
          </a:p>
          <a:p>
            <a:pPr lvl="2"/>
            <a:r>
              <a:rPr lang="en-US" dirty="0" smtClean="0">
                <a:solidFill>
                  <a:srgbClr val="FF0000"/>
                </a:solidFill>
              </a:rPr>
              <a:t>High Relationship/Low Task (HR/LT)</a:t>
            </a:r>
          </a:p>
          <a:p>
            <a:pPr marL="788670" lvl="1" indent="-514350">
              <a:buFont typeface="+mj-lt"/>
              <a:buAutoNum type="arabicPeriod"/>
            </a:pPr>
            <a:r>
              <a:rPr lang="en-US" u="sng" dirty="0" smtClean="0"/>
              <a:t>Delegating</a:t>
            </a:r>
          </a:p>
          <a:p>
            <a:pPr lvl="2"/>
            <a:r>
              <a:rPr lang="en-US" dirty="0" smtClean="0">
                <a:solidFill>
                  <a:srgbClr val="FF0000"/>
                </a:solidFill>
              </a:rPr>
              <a:t>Low Relationship/Low Task (LR/LT)</a:t>
            </a:r>
          </a:p>
          <a:p>
            <a:pPr lvl="1">
              <a:buNone/>
            </a:pPr>
            <a:endParaRPr lang="en-US" sz="1100" u="sng" dirty="0" smtClean="0"/>
          </a:p>
        </p:txBody>
      </p:sp>
      <p:pic>
        <p:nvPicPr>
          <p:cNvPr id="15362" name="Picture 2" descr="C:\Users\Michaelm\AppData\Local\Microsoft\Windows\Temporary Internet Files\Content.IE5\3X0ZDPIB\Match_supermarché_logo[1].png"/>
          <p:cNvPicPr>
            <a:picLocks noChangeAspect="1" noChangeArrowheads="1"/>
          </p:cNvPicPr>
          <p:nvPr/>
        </p:nvPicPr>
        <p:blipFill>
          <a:blip r:embed="rId2" cstate="print"/>
          <a:srcRect/>
          <a:stretch>
            <a:fillRect/>
          </a:stretch>
        </p:blipFill>
        <p:spPr bwMode="auto">
          <a:xfrm>
            <a:off x="6009495" y="4419600"/>
            <a:ext cx="2826657" cy="1798782"/>
          </a:xfrm>
          <a:prstGeom prst="rect">
            <a:avLst/>
          </a:prstGeom>
          <a:noFill/>
        </p:spPr>
      </p:pic>
      <p:pic>
        <p:nvPicPr>
          <p:cNvPr id="6" name="Picture 5"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33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Situational Leadership</a:t>
            </a:r>
            <a:endParaRPr lang="en-US" sz="3200"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28</a:t>
            </a:fld>
            <a:endParaRPr lang="en-US"/>
          </a:p>
        </p:txBody>
      </p:sp>
      <p:sp>
        <p:nvSpPr>
          <p:cNvPr id="4" name="Content Placeholder 3"/>
          <p:cNvSpPr>
            <a:spLocks noGrp="1"/>
          </p:cNvSpPr>
          <p:nvPr>
            <p:ph sz="quarter" idx="1"/>
          </p:nvPr>
        </p:nvSpPr>
        <p:spPr/>
        <p:txBody>
          <a:bodyPr>
            <a:normAutofit/>
          </a:bodyPr>
          <a:lstStyle/>
          <a:p>
            <a:r>
              <a:rPr lang="en-US" sz="2400" u="sng" dirty="0" smtClean="0"/>
              <a:t>The effective supervisor adapts their style to meet the capabilities of the individual or group.</a:t>
            </a:r>
          </a:p>
          <a:p>
            <a:endParaRPr lang="en-US" sz="800" dirty="0" smtClean="0"/>
          </a:p>
          <a:p>
            <a:pPr marL="731520" lvl="1" indent="-457200">
              <a:buFont typeface="+mj-lt"/>
              <a:buAutoNum type="arabicPeriod"/>
            </a:pPr>
            <a:r>
              <a:rPr lang="en-US" u="sng" dirty="0" smtClean="0"/>
              <a:t>Directive Behavior</a:t>
            </a:r>
          </a:p>
          <a:p>
            <a:pPr lvl="2"/>
            <a:r>
              <a:rPr lang="en-US" dirty="0" smtClean="0">
                <a:solidFill>
                  <a:srgbClr val="FF0000"/>
                </a:solidFill>
              </a:rPr>
              <a:t>The supervisor focuses on directing and controlling behavior to ensure that the task gets done.</a:t>
            </a:r>
          </a:p>
          <a:p>
            <a:pPr marL="731520" lvl="1" indent="-457200">
              <a:buFont typeface="+mj-lt"/>
              <a:buAutoNum type="arabicPeriod"/>
            </a:pPr>
            <a:r>
              <a:rPr lang="en-US" u="sng" dirty="0" smtClean="0"/>
              <a:t>Supportive Behavior</a:t>
            </a:r>
          </a:p>
          <a:p>
            <a:pPr lvl="2"/>
            <a:r>
              <a:rPr lang="en-US" dirty="0" smtClean="0">
                <a:solidFill>
                  <a:srgbClr val="FF0000"/>
                </a:solidFill>
              </a:rPr>
              <a:t>The supervisor focuses on encouraging and motivating behavior.</a:t>
            </a:r>
          </a:p>
          <a:p>
            <a:pPr lvl="2"/>
            <a:r>
              <a:rPr lang="en-US" dirty="0" smtClean="0">
                <a:solidFill>
                  <a:srgbClr val="FF0000"/>
                </a:solidFill>
              </a:rPr>
              <a:t>They explain things and listen to employee views, helping employees make their own decisions.</a:t>
            </a:r>
          </a:p>
          <a:p>
            <a:pPr lvl="2"/>
            <a:endParaRPr lang="en-US" sz="800" dirty="0" smtClean="0"/>
          </a:p>
          <a:p>
            <a:pPr lvl="2"/>
            <a:r>
              <a:rPr lang="en-US" sz="1800" dirty="0" smtClean="0">
                <a:solidFill>
                  <a:srgbClr val="0070C0"/>
                </a:solidFill>
              </a:rPr>
              <a:t>When a supervisor interacts with employees, the focus can be on directing (getting the task done), supporting (developing relationships), or both</a:t>
            </a:r>
            <a:endParaRPr lang="en-US" sz="1800" dirty="0">
              <a:solidFill>
                <a:srgbClr val="0070C0"/>
              </a:solidFill>
            </a:endParaRPr>
          </a:p>
        </p:txBody>
      </p:sp>
      <p:pic>
        <p:nvPicPr>
          <p:cNvPr id="5" name="Picture 4" descr="Human Relations &amp; Motivation by Peter Frans l trimitra.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953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Situational Leadership</a:t>
            </a:r>
            <a:endParaRPr lang="en-US" sz="3200"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29</a:t>
            </a:fld>
            <a:endParaRPr lang="en-US"/>
          </a:p>
        </p:txBody>
      </p:sp>
      <p:sp>
        <p:nvSpPr>
          <p:cNvPr id="4" name="Content Placeholder 3"/>
          <p:cNvSpPr>
            <a:spLocks noGrp="1"/>
          </p:cNvSpPr>
          <p:nvPr>
            <p:ph sz="quarter" idx="1"/>
          </p:nvPr>
        </p:nvSpPr>
        <p:spPr/>
        <p:txBody>
          <a:bodyPr>
            <a:normAutofit/>
          </a:bodyPr>
          <a:lstStyle/>
          <a:p>
            <a:r>
              <a:rPr lang="en-US" sz="2400" u="sng" dirty="0" smtClean="0"/>
              <a:t>There are two distinct aspects of capability which include ability and motivation and can be located on a continuum from low to high</a:t>
            </a:r>
            <a:r>
              <a:rPr lang="en-US" dirty="0"/>
              <a:t>.</a:t>
            </a:r>
            <a:endParaRPr lang="en-US" dirty="0" smtClean="0"/>
          </a:p>
          <a:p>
            <a:endParaRPr lang="en-US" sz="800" dirty="0" smtClean="0"/>
          </a:p>
          <a:p>
            <a:pPr marL="731520" lvl="1" indent="-457200">
              <a:buFont typeface="+mj-lt"/>
              <a:buAutoNum type="arabicPeriod"/>
            </a:pPr>
            <a:r>
              <a:rPr lang="en-US" u="sng" dirty="0" smtClean="0"/>
              <a:t>Ability</a:t>
            </a:r>
          </a:p>
          <a:p>
            <a:pPr lvl="2"/>
            <a:r>
              <a:rPr lang="en-US" dirty="0" smtClean="0">
                <a:solidFill>
                  <a:srgbClr val="FF0000"/>
                </a:solidFill>
              </a:rPr>
              <a:t>Do the employees have the experience, education, skills and so on to do the task without direction from the supervisor?</a:t>
            </a:r>
          </a:p>
          <a:p>
            <a:pPr marL="731520" lvl="1" indent="-457200">
              <a:buFont typeface="+mj-lt"/>
              <a:buAutoNum type="arabicPeriod"/>
            </a:pPr>
            <a:r>
              <a:rPr lang="en-US" u="sng" dirty="0" smtClean="0"/>
              <a:t>Motivation</a:t>
            </a:r>
          </a:p>
          <a:p>
            <a:pPr lvl="2"/>
            <a:r>
              <a:rPr lang="en-US" dirty="0" smtClean="0">
                <a:solidFill>
                  <a:srgbClr val="FF0000"/>
                </a:solidFill>
              </a:rPr>
              <a:t>Do the employees want to do the task?  Will they perform the task without a supervisor’s encouragement and support?</a:t>
            </a:r>
          </a:p>
        </p:txBody>
      </p:sp>
      <p:pic>
        <p:nvPicPr>
          <p:cNvPr id="5122" name="Picture 2" descr="C:\Users\Michaelm\AppData\Local\Microsoft\Windows\Temporary Internet Files\Content.IE5\52LYKE23\ability,_capability,_capacity_00000[1].jpg"/>
          <p:cNvPicPr>
            <a:picLocks noChangeAspect="1" noChangeArrowheads="1"/>
          </p:cNvPicPr>
          <p:nvPr/>
        </p:nvPicPr>
        <p:blipFill>
          <a:blip r:embed="rId2" cstate="print"/>
          <a:srcRect/>
          <a:stretch>
            <a:fillRect/>
          </a:stretch>
        </p:blipFill>
        <p:spPr bwMode="auto">
          <a:xfrm>
            <a:off x="5562599" y="5071880"/>
            <a:ext cx="3444979" cy="1252720"/>
          </a:xfrm>
          <a:prstGeom prst="rect">
            <a:avLst/>
          </a:prstGeom>
          <a:noFill/>
        </p:spPr>
      </p:pic>
      <p:pic>
        <p:nvPicPr>
          <p:cNvPr id="6" name="Picture 5"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532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a:t>
            </a:r>
            <a:endParaRPr lang="en-US"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3</a:t>
            </a:fld>
            <a:endParaRPr lang="en-US"/>
          </a:p>
        </p:txBody>
      </p:sp>
      <p:sp>
        <p:nvSpPr>
          <p:cNvPr id="4" name="Content Placeholder 3"/>
          <p:cNvSpPr>
            <a:spLocks noGrp="1"/>
          </p:cNvSpPr>
          <p:nvPr>
            <p:ph sz="quarter" idx="1"/>
          </p:nvPr>
        </p:nvSpPr>
        <p:spPr/>
        <p:txBody>
          <a:bodyPr>
            <a:normAutofit/>
          </a:bodyPr>
          <a:lstStyle/>
          <a:p>
            <a:r>
              <a:rPr lang="en-US" sz="2400" u="sng" dirty="0" smtClean="0"/>
              <a:t>Leadership is the process of influencing others to work toward the achievement of common objectives.</a:t>
            </a:r>
          </a:p>
          <a:p>
            <a:endParaRPr lang="en-US" sz="800" dirty="0" smtClean="0"/>
          </a:p>
          <a:p>
            <a:pPr lvl="1"/>
            <a:r>
              <a:rPr lang="en-US" sz="2000" dirty="0" smtClean="0">
                <a:solidFill>
                  <a:srgbClr val="FF0000"/>
                </a:solidFill>
              </a:rPr>
              <a:t>The success of individual careers and the fate of organizations are determined by how effectively leaders behave.</a:t>
            </a:r>
            <a:endParaRPr lang="en-US" sz="2000" dirty="0">
              <a:solidFill>
                <a:srgbClr val="FF0000"/>
              </a:solidFill>
            </a:endParaRPr>
          </a:p>
        </p:txBody>
      </p:sp>
      <p:pic>
        <p:nvPicPr>
          <p:cNvPr id="2062" name="Picture 14" descr="C:\Users\Michaelm\AppData\Local\Microsoft\Windows\Temporary Internet Files\Content.IE5\HWRYGRBG\influence[1].jpg"/>
          <p:cNvPicPr>
            <a:picLocks noChangeAspect="1" noChangeArrowheads="1"/>
          </p:cNvPicPr>
          <p:nvPr/>
        </p:nvPicPr>
        <p:blipFill>
          <a:blip r:embed="rId2" cstate="print"/>
          <a:srcRect/>
          <a:stretch>
            <a:fillRect/>
          </a:stretch>
        </p:blipFill>
        <p:spPr bwMode="auto">
          <a:xfrm>
            <a:off x="1981200" y="3352800"/>
            <a:ext cx="5181600" cy="2832100"/>
          </a:xfrm>
          <a:prstGeom prst="rect">
            <a:avLst/>
          </a:prstGeom>
          <a:noFill/>
        </p:spPr>
      </p:pic>
      <p:pic>
        <p:nvPicPr>
          <p:cNvPr id="6" name="Picture 5"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879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Supervisory Style</a:t>
            </a:r>
            <a:endParaRPr lang="en-US" sz="3200"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30</a:t>
            </a:fld>
            <a:endParaRPr lang="en-US"/>
          </a:p>
        </p:txBody>
      </p:sp>
      <p:sp>
        <p:nvSpPr>
          <p:cNvPr id="4" name="Content Placeholder 3"/>
          <p:cNvSpPr>
            <a:spLocks noGrp="1"/>
          </p:cNvSpPr>
          <p:nvPr>
            <p:ph sz="quarter" idx="1"/>
          </p:nvPr>
        </p:nvSpPr>
        <p:spPr/>
        <p:txBody>
          <a:bodyPr>
            <a:noAutofit/>
          </a:bodyPr>
          <a:lstStyle/>
          <a:p>
            <a:pPr marL="274320" lvl="1">
              <a:buClr>
                <a:schemeClr val="accent1"/>
              </a:buClr>
              <a:buSzPct val="85000"/>
              <a:buFont typeface="Wingdings 2"/>
              <a:buChar char=""/>
            </a:pPr>
            <a:r>
              <a:rPr lang="en-US" sz="2400" u="sng" dirty="0" smtClean="0">
                <a:solidFill>
                  <a:schemeClr val="tx1"/>
                </a:solidFill>
              </a:rPr>
              <a:t>The </a:t>
            </a:r>
            <a:r>
              <a:rPr lang="en-US" sz="2400" u="sng" dirty="0">
                <a:solidFill>
                  <a:schemeClr val="tx1"/>
                </a:solidFill>
              </a:rPr>
              <a:t>better a supervisor is at matching </a:t>
            </a:r>
            <a:r>
              <a:rPr lang="en-US" sz="2400" u="sng" dirty="0" smtClean="0">
                <a:solidFill>
                  <a:schemeClr val="tx1"/>
                </a:solidFill>
              </a:rPr>
              <a:t>their </a:t>
            </a:r>
            <a:r>
              <a:rPr lang="en-US" sz="2400" u="sng" dirty="0">
                <a:solidFill>
                  <a:schemeClr val="tx1"/>
                </a:solidFill>
              </a:rPr>
              <a:t>supervisory style to employee’s capabilities, the greater </a:t>
            </a:r>
            <a:r>
              <a:rPr lang="en-US" sz="2400" u="sng" dirty="0" smtClean="0">
                <a:solidFill>
                  <a:schemeClr val="tx1"/>
                </a:solidFill>
              </a:rPr>
              <a:t>their </a:t>
            </a:r>
            <a:r>
              <a:rPr lang="en-US" sz="2400" u="sng" dirty="0">
                <a:solidFill>
                  <a:schemeClr val="tx1"/>
                </a:solidFill>
              </a:rPr>
              <a:t>chances of being a successful supervisor</a:t>
            </a:r>
            <a:r>
              <a:rPr lang="en-US" sz="2400" u="sng" dirty="0" smtClean="0">
                <a:solidFill>
                  <a:schemeClr val="tx1"/>
                </a:solidFill>
              </a:rPr>
              <a:t>.</a:t>
            </a:r>
          </a:p>
          <a:p>
            <a:pPr marL="274320" lvl="1">
              <a:buClr>
                <a:schemeClr val="accent1"/>
              </a:buClr>
              <a:buSzPct val="85000"/>
              <a:buFont typeface="Wingdings 2"/>
              <a:buChar char=""/>
            </a:pPr>
            <a:endParaRPr lang="en-US" sz="800" u="sng" dirty="0">
              <a:solidFill>
                <a:schemeClr val="tx1"/>
              </a:solidFill>
            </a:endParaRPr>
          </a:p>
          <a:p>
            <a:pPr lvl="1"/>
            <a:r>
              <a:rPr lang="en-US" dirty="0" smtClean="0"/>
              <a:t>The four supervisory styles:</a:t>
            </a:r>
          </a:p>
          <a:p>
            <a:pPr>
              <a:buNone/>
            </a:pPr>
            <a:endParaRPr lang="en-US" sz="800" dirty="0" smtClean="0"/>
          </a:p>
          <a:p>
            <a:pPr marL="1005840" lvl="2" indent="-457200">
              <a:buFont typeface="+mj-lt"/>
              <a:buAutoNum type="arabicPeriod"/>
            </a:pPr>
            <a:r>
              <a:rPr lang="en-US" dirty="0" smtClean="0">
                <a:solidFill>
                  <a:srgbClr val="FF0000"/>
                </a:solidFill>
              </a:rPr>
              <a:t>Autocratic Style</a:t>
            </a:r>
          </a:p>
          <a:p>
            <a:pPr marL="1005840" lvl="2" indent="-457200">
              <a:buFont typeface="+mj-lt"/>
              <a:buAutoNum type="arabicPeriod"/>
            </a:pPr>
            <a:r>
              <a:rPr lang="en-US" dirty="0" smtClean="0">
                <a:solidFill>
                  <a:srgbClr val="FF0000"/>
                </a:solidFill>
              </a:rPr>
              <a:t>Consultative Style</a:t>
            </a:r>
          </a:p>
          <a:p>
            <a:pPr marL="1005840" lvl="2" indent="-457200">
              <a:buFont typeface="+mj-lt"/>
              <a:buAutoNum type="arabicPeriod"/>
            </a:pPr>
            <a:r>
              <a:rPr lang="en-US" dirty="0" smtClean="0">
                <a:solidFill>
                  <a:srgbClr val="FF0000"/>
                </a:solidFill>
              </a:rPr>
              <a:t>Participative Style</a:t>
            </a:r>
          </a:p>
          <a:p>
            <a:pPr marL="1005840" lvl="2" indent="-457200">
              <a:buFont typeface="+mj-lt"/>
              <a:buAutoNum type="arabicPeriod"/>
            </a:pPr>
            <a:r>
              <a:rPr lang="en-US" dirty="0" smtClean="0">
                <a:solidFill>
                  <a:srgbClr val="FF0000"/>
                </a:solidFill>
              </a:rPr>
              <a:t>Laissez-Faire</a:t>
            </a:r>
          </a:p>
          <a:p>
            <a:endParaRPr lang="en-US" sz="800" dirty="0" smtClean="0"/>
          </a:p>
        </p:txBody>
      </p:sp>
      <p:pic>
        <p:nvPicPr>
          <p:cNvPr id="18434" name="Picture 2" descr="C:\Users\Michaelm\AppData\Local\Microsoft\Windows\Temporary Internet Files\Content.IE5\3E7R16IG\250px-A_Perfect_Match_-_Man_zkt_vrouw[1].png"/>
          <p:cNvPicPr>
            <a:picLocks noChangeAspect="1" noChangeArrowheads="1"/>
          </p:cNvPicPr>
          <p:nvPr/>
        </p:nvPicPr>
        <p:blipFill>
          <a:blip r:embed="rId2" cstate="print"/>
          <a:srcRect/>
          <a:stretch>
            <a:fillRect/>
          </a:stretch>
        </p:blipFill>
        <p:spPr bwMode="auto">
          <a:xfrm>
            <a:off x="4267200" y="3733800"/>
            <a:ext cx="4648200" cy="2222232"/>
          </a:xfrm>
          <a:prstGeom prst="rect">
            <a:avLst/>
          </a:prstGeom>
          <a:noFill/>
        </p:spPr>
      </p:pic>
      <p:pic>
        <p:nvPicPr>
          <p:cNvPr id="6" name="Picture 5"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891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Four Supervisory Styles</a:t>
            </a:r>
            <a:endParaRPr lang="en-US" sz="3200"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31</a:t>
            </a:fld>
            <a:endParaRPr lang="en-US"/>
          </a:p>
        </p:txBody>
      </p:sp>
      <p:sp>
        <p:nvSpPr>
          <p:cNvPr id="4" name="Content Placeholder 3"/>
          <p:cNvSpPr>
            <a:spLocks noGrp="1"/>
          </p:cNvSpPr>
          <p:nvPr>
            <p:ph sz="quarter" idx="1"/>
          </p:nvPr>
        </p:nvSpPr>
        <p:spPr/>
        <p:txBody>
          <a:bodyPr>
            <a:normAutofit fontScale="85000" lnSpcReduction="20000"/>
          </a:bodyPr>
          <a:lstStyle/>
          <a:p>
            <a:pPr marL="514350" indent="-514350">
              <a:buFont typeface="+mj-lt"/>
              <a:buAutoNum type="arabicPeriod"/>
            </a:pPr>
            <a:r>
              <a:rPr lang="en-US" u="sng" dirty="0" smtClean="0"/>
              <a:t>Autocratic</a:t>
            </a:r>
          </a:p>
          <a:p>
            <a:pPr lvl="1"/>
            <a:r>
              <a:rPr lang="en-US" dirty="0" smtClean="0"/>
              <a:t>Employees are like “Babies”</a:t>
            </a:r>
          </a:p>
          <a:p>
            <a:pPr lvl="2"/>
            <a:r>
              <a:rPr lang="en-US" dirty="0" smtClean="0">
                <a:solidFill>
                  <a:srgbClr val="FF0000"/>
                </a:solidFill>
              </a:rPr>
              <a:t>Involves high directive and low supportive behavior and is appropriate when interacting with low capability employees.</a:t>
            </a:r>
          </a:p>
          <a:p>
            <a:pPr marL="514350" indent="-514350">
              <a:buFont typeface="+mj-lt"/>
              <a:buAutoNum type="arabicPeriod"/>
            </a:pPr>
            <a:r>
              <a:rPr lang="en-US" u="sng" dirty="0" smtClean="0"/>
              <a:t>Consultative</a:t>
            </a:r>
          </a:p>
          <a:p>
            <a:pPr lvl="1"/>
            <a:r>
              <a:rPr lang="en-US" dirty="0" smtClean="0"/>
              <a:t>Employees are like “Teenagers”</a:t>
            </a:r>
          </a:p>
          <a:p>
            <a:pPr lvl="2"/>
            <a:r>
              <a:rPr lang="en-US" dirty="0" smtClean="0">
                <a:solidFill>
                  <a:srgbClr val="FF0000"/>
                </a:solidFill>
              </a:rPr>
              <a:t>Involves high directive and high supportive behavior and is appropriate when interacting with moderate capability employees.</a:t>
            </a:r>
          </a:p>
          <a:p>
            <a:pPr marL="514350" indent="-514350">
              <a:buFont typeface="+mj-lt"/>
              <a:buAutoNum type="arabicPeriod"/>
            </a:pPr>
            <a:r>
              <a:rPr lang="en-US" u="sng" dirty="0" smtClean="0"/>
              <a:t>Participative</a:t>
            </a:r>
          </a:p>
          <a:p>
            <a:pPr lvl="1"/>
            <a:r>
              <a:rPr lang="en-US" dirty="0" smtClean="0"/>
              <a:t>Employees are like “New Graduates”</a:t>
            </a:r>
          </a:p>
          <a:p>
            <a:pPr lvl="2"/>
            <a:r>
              <a:rPr lang="en-US" dirty="0" smtClean="0">
                <a:solidFill>
                  <a:srgbClr val="FF0000"/>
                </a:solidFill>
              </a:rPr>
              <a:t>This style is characterized by low directive and high supportive behavior and is appropriate when interacting with employees with high capability.</a:t>
            </a:r>
          </a:p>
          <a:p>
            <a:pPr marL="514350" indent="-514350">
              <a:buFont typeface="+mj-lt"/>
              <a:buAutoNum type="arabicPeriod"/>
            </a:pPr>
            <a:r>
              <a:rPr lang="en-US" u="sng" dirty="0" smtClean="0"/>
              <a:t>Laissez-Faire</a:t>
            </a:r>
          </a:p>
          <a:p>
            <a:pPr lvl="1"/>
            <a:r>
              <a:rPr lang="en-US" dirty="0" smtClean="0"/>
              <a:t>Employees are “Star Performers”</a:t>
            </a:r>
          </a:p>
          <a:p>
            <a:pPr lvl="2"/>
            <a:r>
              <a:rPr lang="en-US" dirty="0" smtClean="0">
                <a:solidFill>
                  <a:srgbClr val="FF0000"/>
                </a:solidFill>
              </a:rPr>
              <a:t>Entails low directive and low supportive behavior and is appropriate when interacting with outstanding employees.</a:t>
            </a:r>
          </a:p>
          <a:p>
            <a:pPr>
              <a:buNone/>
            </a:pPr>
            <a:endParaRPr lang="en-US" dirty="0"/>
          </a:p>
        </p:txBody>
      </p:sp>
      <p:pic>
        <p:nvPicPr>
          <p:cNvPr id="5" name="Picture 4" descr="Human Relations &amp; Motivation by Peter Frans l trimitra.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448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Leadership Theories</a:t>
            </a:r>
            <a:endParaRPr lang="en-US" sz="3200"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32</a:t>
            </a:fld>
            <a:endParaRPr lang="en-US"/>
          </a:p>
        </p:txBody>
      </p:sp>
      <p:sp>
        <p:nvSpPr>
          <p:cNvPr id="4" name="Content Placeholder 3"/>
          <p:cNvSpPr>
            <a:spLocks noGrp="1"/>
          </p:cNvSpPr>
          <p:nvPr>
            <p:ph sz="quarter" idx="1"/>
          </p:nvPr>
        </p:nvSpPr>
        <p:spPr/>
        <p:txBody>
          <a:bodyPr/>
          <a:lstStyle/>
          <a:p>
            <a:r>
              <a:rPr lang="en-US" sz="2400" u="sng" dirty="0" smtClean="0"/>
              <a:t>The leadership theories presented assume that some leadership style will be effective in each situation.</a:t>
            </a:r>
          </a:p>
          <a:p>
            <a:endParaRPr lang="en-US" sz="800" dirty="0" smtClean="0"/>
          </a:p>
          <a:p>
            <a:pPr lvl="1"/>
            <a:r>
              <a:rPr lang="en-US" dirty="0" smtClean="0"/>
              <a:t>Leadership is a shared process between the group members, and there is not substitute for leadership.</a:t>
            </a:r>
          </a:p>
          <a:p>
            <a:pPr lvl="1"/>
            <a:endParaRPr lang="en-US" sz="800" dirty="0" smtClean="0"/>
          </a:p>
          <a:p>
            <a:pPr lvl="2"/>
            <a:r>
              <a:rPr lang="en-US" dirty="0" smtClean="0">
                <a:solidFill>
                  <a:srgbClr val="FF0000"/>
                </a:solidFill>
              </a:rPr>
              <a:t>However, there are substitutes for managers.</a:t>
            </a:r>
            <a:endParaRPr lang="en-US" dirty="0">
              <a:solidFill>
                <a:srgbClr val="FF0000"/>
              </a:solidFill>
            </a:endParaRPr>
          </a:p>
        </p:txBody>
      </p:sp>
      <p:pic>
        <p:nvPicPr>
          <p:cNvPr id="6" name="Picture 5" descr="Quiz: Are You A Leader or a Manag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810000"/>
            <a:ext cx="3044952" cy="2514600"/>
          </a:xfrm>
          <a:prstGeom prst="rect">
            <a:avLst/>
          </a:prstGeom>
          <a:noFill/>
          <a:ln>
            <a:noFill/>
          </a:ln>
        </p:spPr>
      </p:pic>
      <p:pic>
        <p:nvPicPr>
          <p:cNvPr id="7" name="Picture 6"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54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Management</a:t>
            </a:r>
            <a:endParaRPr lang="en-US" sz="3200"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33</a:t>
            </a:fld>
            <a:endParaRPr lang="en-US"/>
          </a:p>
        </p:txBody>
      </p:sp>
      <p:sp>
        <p:nvSpPr>
          <p:cNvPr id="4" name="Content Placeholder 3"/>
          <p:cNvSpPr>
            <a:spLocks noGrp="1"/>
          </p:cNvSpPr>
          <p:nvPr>
            <p:ph sz="quarter" idx="1"/>
          </p:nvPr>
        </p:nvSpPr>
        <p:spPr/>
        <p:txBody>
          <a:bodyPr>
            <a:normAutofit fontScale="92500" lnSpcReduction="10000"/>
          </a:bodyPr>
          <a:lstStyle/>
          <a:p>
            <a:r>
              <a:rPr lang="en-US" sz="2600" u="sng" dirty="0" smtClean="0"/>
              <a:t>The following characteristics may substitute for management</a:t>
            </a:r>
            <a:r>
              <a:rPr lang="en-US" dirty="0" smtClean="0"/>
              <a:t>:</a:t>
            </a:r>
          </a:p>
          <a:p>
            <a:pPr>
              <a:buNone/>
            </a:pPr>
            <a:endParaRPr lang="en-US" sz="800" dirty="0" smtClean="0"/>
          </a:p>
          <a:p>
            <a:pPr marL="731520" lvl="1" indent="-457200">
              <a:buFont typeface="+mj-lt"/>
              <a:buAutoNum type="arabicPeriod"/>
            </a:pPr>
            <a:r>
              <a:rPr lang="en-US" u="sng" dirty="0" smtClean="0"/>
              <a:t>Characteristics of Subordinates</a:t>
            </a:r>
          </a:p>
          <a:p>
            <a:pPr lvl="2"/>
            <a:r>
              <a:rPr lang="en-US" sz="1900" dirty="0" smtClean="0">
                <a:solidFill>
                  <a:srgbClr val="FF0000"/>
                </a:solidFill>
              </a:rPr>
              <a:t>Ability, knowledge, experience, training; need for independence; professional orientation; indifference toward organizational goals.</a:t>
            </a:r>
          </a:p>
          <a:p>
            <a:pPr marL="731520" lvl="1" indent="-457200">
              <a:buFont typeface="+mj-lt"/>
              <a:buAutoNum type="arabicPeriod"/>
            </a:pPr>
            <a:r>
              <a:rPr lang="en-US" u="sng" dirty="0" smtClean="0"/>
              <a:t>Characteristics of Task</a:t>
            </a:r>
          </a:p>
          <a:p>
            <a:pPr lvl="2"/>
            <a:r>
              <a:rPr lang="en-US" sz="1900" dirty="0" smtClean="0">
                <a:solidFill>
                  <a:srgbClr val="FF0000"/>
                </a:solidFill>
              </a:rPr>
              <a:t>Clarity and routine; invariant methodology; provision of own feedback concerning accomplishment; intrinsic satisfaction.</a:t>
            </a:r>
          </a:p>
          <a:p>
            <a:pPr marL="731520" lvl="1" indent="-457200">
              <a:buFont typeface="+mj-lt"/>
              <a:buAutoNum type="arabicPeriod"/>
            </a:pPr>
            <a:r>
              <a:rPr lang="en-US" u="sng" dirty="0" smtClean="0"/>
              <a:t>Characteristics of the Organization</a:t>
            </a:r>
          </a:p>
          <a:p>
            <a:pPr lvl="2"/>
            <a:r>
              <a:rPr lang="en-US" sz="1900" dirty="0" smtClean="0">
                <a:solidFill>
                  <a:srgbClr val="FF0000"/>
                </a:solidFill>
              </a:rPr>
              <a:t>Formalization (explicit plans, goals, and areas of responsibility); inflexibility (rigid, unbending rules and procedures), highly specified and active advisory and staff functions; closely knit, cohesive work groups; organizational rewards not within the leader’s control; spatial distance between superior and subordinates.</a:t>
            </a:r>
          </a:p>
          <a:p>
            <a:pPr lvl="2"/>
            <a:endParaRPr lang="en-US" dirty="0"/>
          </a:p>
        </p:txBody>
      </p:sp>
      <p:pic>
        <p:nvPicPr>
          <p:cNvPr id="20488" name="Picture 8" descr="C:\Users\Michaelm\AppData\Local\Microsoft\Windows\Temporary Internet Files\Content.IE5\HWRYGRBG\people-management[1].jpg"/>
          <p:cNvPicPr>
            <a:picLocks noChangeAspect="1" noChangeArrowheads="1"/>
          </p:cNvPicPr>
          <p:nvPr/>
        </p:nvPicPr>
        <p:blipFill>
          <a:blip r:embed="rId2" cstate="print"/>
          <a:srcRect/>
          <a:stretch>
            <a:fillRect/>
          </a:stretch>
        </p:blipFill>
        <p:spPr bwMode="auto">
          <a:xfrm>
            <a:off x="7315200" y="304800"/>
            <a:ext cx="1320800" cy="812800"/>
          </a:xfrm>
          <a:prstGeom prst="rect">
            <a:avLst/>
          </a:prstGeom>
          <a:noFill/>
        </p:spPr>
      </p:pic>
      <p:pic>
        <p:nvPicPr>
          <p:cNvPr id="6" name="Picture 5"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3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Diversity and Global Leadership</a:t>
            </a:r>
            <a:endParaRPr lang="en-US" sz="3200"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34</a:t>
            </a:fld>
            <a:endParaRPr lang="en-US"/>
          </a:p>
        </p:txBody>
      </p:sp>
      <p:sp>
        <p:nvSpPr>
          <p:cNvPr id="4" name="Content Placeholder 3"/>
          <p:cNvSpPr>
            <a:spLocks noGrp="1"/>
          </p:cNvSpPr>
          <p:nvPr>
            <p:ph sz="quarter" idx="1"/>
          </p:nvPr>
        </p:nvSpPr>
        <p:spPr/>
        <p:txBody>
          <a:bodyPr>
            <a:normAutofit/>
          </a:bodyPr>
          <a:lstStyle/>
          <a:p>
            <a:r>
              <a:rPr lang="en-US" sz="2400" u="sng" dirty="0" smtClean="0"/>
              <a:t>Thinking globally and having global leadership skills are essential to effective organizations.  </a:t>
            </a:r>
          </a:p>
          <a:p>
            <a:endParaRPr lang="en-US" sz="900" u="sng" dirty="0" smtClean="0"/>
          </a:p>
          <a:p>
            <a:pPr lvl="1"/>
            <a:r>
              <a:rPr lang="en-US" dirty="0" smtClean="0"/>
              <a:t>Most leadership theories were developed in the U.S., so they do have an American bias.  Theories assume:</a:t>
            </a:r>
          </a:p>
          <a:p>
            <a:pPr>
              <a:buNone/>
            </a:pPr>
            <a:endParaRPr lang="en-US" sz="900" dirty="0" smtClean="0"/>
          </a:p>
          <a:p>
            <a:pPr lvl="2"/>
            <a:r>
              <a:rPr lang="en-US" sz="1800" dirty="0" smtClean="0">
                <a:solidFill>
                  <a:srgbClr val="FF0000"/>
                </a:solidFill>
              </a:rPr>
              <a:t>Employee responsibility, rather than employee rights</a:t>
            </a:r>
          </a:p>
          <a:p>
            <a:pPr lvl="2"/>
            <a:r>
              <a:rPr lang="en-US" sz="1800" dirty="0" smtClean="0">
                <a:solidFill>
                  <a:srgbClr val="FF0000"/>
                </a:solidFill>
              </a:rPr>
              <a:t>Self-gratification, rather than commitment to duty or altruistic motivation</a:t>
            </a:r>
          </a:p>
          <a:p>
            <a:pPr lvl="2"/>
            <a:r>
              <a:rPr lang="en-US" sz="1800" dirty="0" smtClean="0">
                <a:solidFill>
                  <a:srgbClr val="FF0000"/>
                </a:solidFill>
              </a:rPr>
              <a:t>Democratic values, rather than autocratic values</a:t>
            </a:r>
          </a:p>
          <a:p>
            <a:pPr lvl="2"/>
            <a:r>
              <a:rPr lang="en-US" sz="1800" dirty="0" smtClean="0">
                <a:solidFill>
                  <a:srgbClr val="FF0000"/>
                </a:solidFill>
              </a:rPr>
              <a:t>Rationality, rather than spirituality, religion, or superstition</a:t>
            </a:r>
          </a:p>
        </p:txBody>
      </p:sp>
      <p:pic>
        <p:nvPicPr>
          <p:cNvPr id="21506" name="Picture 2" descr="C:\Program Files (x86)\Microsoft Office\MEDIA\CAGCAT10\j0335112.wmf"/>
          <p:cNvPicPr>
            <a:picLocks noChangeAspect="1" noChangeArrowheads="1"/>
          </p:cNvPicPr>
          <p:nvPr/>
        </p:nvPicPr>
        <p:blipFill>
          <a:blip r:embed="rId2" cstate="print"/>
          <a:srcRect/>
          <a:stretch>
            <a:fillRect/>
          </a:stretch>
        </p:blipFill>
        <p:spPr bwMode="auto">
          <a:xfrm>
            <a:off x="7081253" y="4800600"/>
            <a:ext cx="1967345" cy="1922380"/>
          </a:xfrm>
          <a:prstGeom prst="rect">
            <a:avLst/>
          </a:prstGeom>
          <a:noFill/>
        </p:spPr>
      </p:pic>
      <p:pic>
        <p:nvPicPr>
          <p:cNvPr id="6" name="Picture 5"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390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Types of Trust</a:t>
            </a:r>
            <a:endParaRPr lang="en-US" sz="3200"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35</a:t>
            </a:fld>
            <a:endParaRPr lang="en-US"/>
          </a:p>
        </p:txBody>
      </p:sp>
      <p:sp>
        <p:nvSpPr>
          <p:cNvPr id="4" name="Content Placeholder 3"/>
          <p:cNvSpPr>
            <a:spLocks noGrp="1"/>
          </p:cNvSpPr>
          <p:nvPr>
            <p:ph sz="quarter" idx="1"/>
          </p:nvPr>
        </p:nvSpPr>
        <p:spPr/>
        <p:txBody>
          <a:bodyPr>
            <a:normAutofit fontScale="92500" lnSpcReduction="20000"/>
          </a:bodyPr>
          <a:lstStyle/>
          <a:p>
            <a:r>
              <a:rPr lang="en-US" sz="2600" u="sng" dirty="0" smtClean="0"/>
              <a:t>Trust is the positive expectation that another will not take advantage of </a:t>
            </a:r>
            <a:r>
              <a:rPr lang="en-US" sz="2600" u="sng" dirty="0"/>
              <a:t>you. You can’t be a truly effective leader without trust</a:t>
            </a:r>
            <a:r>
              <a:rPr lang="en-US" sz="2600" u="sng" dirty="0" smtClean="0"/>
              <a:t>.</a:t>
            </a:r>
          </a:p>
          <a:p>
            <a:endParaRPr lang="en-US" sz="900" u="sng" dirty="0"/>
          </a:p>
          <a:p>
            <a:pPr lvl="1"/>
            <a:r>
              <a:rPr lang="en-US" sz="2400" dirty="0" smtClean="0"/>
              <a:t>Three kinds of trust, include:</a:t>
            </a:r>
            <a:endParaRPr lang="en-US" sz="2400" dirty="0"/>
          </a:p>
          <a:p>
            <a:endParaRPr lang="en-US" sz="900" u="sng" dirty="0" smtClean="0"/>
          </a:p>
          <a:p>
            <a:pPr marL="731520" lvl="1" indent="-457200">
              <a:buFont typeface="+mj-lt"/>
              <a:buAutoNum type="arabicPeriod"/>
            </a:pPr>
            <a:r>
              <a:rPr lang="en-US" u="sng" dirty="0" smtClean="0"/>
              <a:t>Deterrence Based Trust</a:t>
            </a:r>
          </a:p>
          <a:p>
            <a:pPr lvl="2"/>
            <a:r>
              <a:rPr lang="en-US" sz="1900" dirty="0" smtClean="0">
                <a:solidFill>
                  <a:srgbClr val="FF0000"/>
                </a:solidFill>
              </a:rPr>
              <a:t>Because we lack experience in dealing with the other person we fear reprisal if the trust is violated – so we avoid being untrustworthy.</a:t>
            </a:r>
          </a:p>
          <a:p>
            <a:pPr marL="731520" lvl="1" indent="-457200">
              <a:buFont typeface="+mj-lt"/>
              <a:buAutoNum type="arabicPeriod"/>
            </a:pPr>
            <a:r>
              <a:rPr lang="en-US" u="sng" dirty="0" smtClean="0"/>
              <a:t>Knowledge Based Trust</a:t>
            </a:r>
          </a:p>
          <a:p>
            <a:pPr lvl="2"/>
            <a:r>
              <a:rPr lang="en-US" sz="1900" dirty="0" smtClean="0">
                <a:solidFill>
                  <a:srgbClr val="FF0000"/>
                </a:solidFill>
              </a:rPr>
              <a:t>Trust is based on experience dealing with the other person.</a:t>
            </a:r>
          </a:p>
          <a:p>
            <a:pPr lvl="2"/>
            <a:r>
              <a:rPr lang="en-US" sz="1900" dirty="0" smtClean="0">
                <a:solidFill>
                  <a:srgbClr val="FF0000"/>
                </a:solidFill>
              </a:rPr>
              <a:t>Based on our knowledge, we can predict the other’s behavior.</a:t>
            </a:r>
          </a:p>
          <a:p>
            <a:pPr lvl="2"/>
            <a:r>
              <a:rPr lang="en-US" sz="1900" dirty="0" smtClean="0">
                <a:solidFill>
                  <a:srgbClr val="FF0000"/>
                </a:solidFill>
              </a:rPr>
              <a:t>The most common organizational trust.</a:t>
            </a:r>
          </a:p>
          <a:p>
            <a:pPr marL="731520" lvl="1" indent="-457200">
              <a:buFont typeface="+mj-lt"/>
              <a:buAutoNum type="arabicPeriod"/>
            </a:pPr>
            <a:r>
              <a:rPr lang="en-US" u="sng" dirty="0" smtClean="0"/>
              <a:t>Identification Based Trust</a:t>
            </a:r>
          </a:p>
          <a:p>
            <a:pPr lvl="2"/>
            <a:r>
              <a:rPr lang="en-US" sz="1900" dirty="0" smtClean="0">
                <a:solidFill>
                  <a:srgbClr val="FF0000"/>
                </a:solidFill>
              </a:rPr>
              <a:t>Trust is based on an emotional connection. </a:t>
            </a:r>
          </a:p>
          <a:p>
            <a:pPr lvl="2"/>
            <a:r>
              <a:rPr lang="en-US" sz="1900" dirty="0" smtClean="0">
                <a:solidFill>
                  <a:srgbClr val="0070C0"/>
                </a:solidFill>
              </a:rPr>
              <a:t>The highest level of trust.</a:t>
            </a:r>
            <a:endParaRPr lang="en-US" sz="1900" dirty="0">
              <a:solidFill>
                <a:srgbClr val="0070C0"/>
              </a:solidFill>
            </a:endParaRPr>
          </a:p>
        </p:txBody>
      </p:sp>
      <p:pic>
        <p:nvPicPr>
          <p:cNvPr id="22532" name="Picture 4" descr="C:\Users\Michaelm\AppData\Local\Microsoft\Windows\Temporary Internet Files\Content.IE5\3E7R16IG\trust[1].png"/>
          <p:cNvPicPr>
            <a:picLocks noChangeAspect="1" noChangeArrowheads="1"/>
          </p:cNvPicPr>
          <p:nvPr/>
        </p:nvPicPr>
        <p:blipFill>
          <a:blip r:embed="rId2" cstate="print"/>
          <a:srcRect/>
          <a:stretch>
            <a:fillRect/>
          </a:stretch>
        </p:blipFill>
        <p:spPr bwMode="auto">
          <a:xfrm>
            <a:off x="6167120" y="4876800"/>
            <a:ext cx="2697480" cy="1371600"/>
          </a:xfrm>
          <a:prstGeom prst="rect">
            <a:avLst/>
          </a:prstGeom>
          <a:noFill/>
        </p:spPr>
      </p:pic>
      <p:pic>
        <p:nvPicPr>
          <p:cNvPr id="6" name="Picture 5"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976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Developing Trust</a:t>
            </a:r>
            <a:endParaRPr lang="en-US" sz="3200"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36</a:t>
            </a:fld>
            <a:endParaRPr lang="en-US"/>
          </a:p>
        </p:txBody>
      </p:sp>
      <p:sp>
        <p:nvSpPr>
          <p:cNvPr id="4" name="Content Placeholder 3"/>
          <p:cNvSpPr>
            <a:spLocks noGrp="1"/>
          </p:cNvSpPr>
          <p:nvPr>
            <p:ph sz="quarter" idx="1"/>
          </p:nvPr>
        </p:nvSpPr>
        <p:spPr/>
        <p:txBody>
          <a:bodyPr/>
          <a:lstStyle/>
          <a:p>
            <a:r>
              <a:rPr lang="en-US" sz="2400" u="sng" dirty="0" smtClean="0"/>
              <a:t>There are five dimensions of trust</a:t>
            </a:r>
          </a:p>
          <a:p>
            <a:pPr lvl="1"/>
            <a:endParaRPr lang="en-US" sz="800" dirty="0" smtClean="0"/>
          </a:p>
          <a:p>
            <a:pPr lvl="1"/>
            <a:r>
              <a:rPr lang="en-US" dirty="0" smtClean="0"/>
              <a:t>Integrity is in the center, holding the other four dimensions together, because without integrity, trust breaks us apart.</a:t>
            </a:r>
          </a:p>
          <a:p>
            <a:endParaRPr lang="en-US" sz="800" dirty="0" smtClean="0"/>
          </a:p>
          <a:p>
            <a:pPr marL="1005840" lvl="2" indent="-457200">
              <a:buFont typeface="+mj-lt"/>
              <a:buAutoNum type="arabicPeriod"/>
            </a:pPr>
            <a:r>
              <a:rPr lang="en-US" dirty="0" smtClean="0">
                <a:solidFill>
                  <a:srgbClr val="FF0000"/>
                </a:solidFill>
              </a:rPr>
              <a:t>Integrity</a:t>
            </a:r>
          </a:p>
          <a:p>
            <a:pPr marL="1005840" lvl="2" indent="-457200">
              <a:buFont typeface="+mj-lt"/>
              <a:buAutoNum type="arabicPeriod"/>
            </a:pPr>
            <a:r>
              <a:rPr lang="en-US" dirty="0" smtClean="0">
                <a:solidFill>
                  <a:srgbClr val="FF0000"/>
                </a:solidFill>
              </a:rPr>
              <a:t>Competence</a:t>
            </a:r>
          </a:p>
          <a:p>
            <a:pPr marL="1005840" lvl="2" indent="-457200">
              <a:buFont typeface="+mj-lt"/>
              <a:buAutoNum type="arabicPeriod"/>
            </a:pPr>
            <a:r>
              <a:rPr lang="en-US" dirty="0" smtClean="0">
                <a:solidFill>
                  <a:srgbClr val="FF0000"/>
                </a:solidFill>
              </a:rPr>
              <a:t>Consistency</a:t>
            </a:r>
          </a:p>
          <a:p>
            <a:pPr marL="1005840" lvl="2" indent="-457200">
              <a:buFont typeface="+mj-lt"/>
              <a:buAutoNum type="arabicPeriod"/>
            </a:pPr>
            <a:r>
              <a:rPr lang="en-US" dirty="0" smtClean="0">
                <a:solidFill>
                  <a:srgbClr val="FF0000"/>
                </a:solidFill>
              </a:rPr>
              <a:t>Loyalty</a:t>
            </a:r>
          </a:p>
          <a:p>
            <a:pPr marL="1005840" lvl="2" indent="-457200">
              <a:buFont typeface="+mj-lt"/>
              <a:buAutoNum type="arabicPeriod"/>
            </a:pPr>
            <a:r>
              <a:rPr lang="en-US" dirty="0" smtClean="0">
                <a:solidFill>
                  <a:srgbClr val="FF0000"/>
                </a:solidFill>
              </a:rPr>
              <a:t>Openness</a:t>
            </a:r>
          </a:p>
          <a:p>
            <a:pPr marL="1280160" lvl="3" indent="-457200">
              <a:buFont typeface="+mj-lt"/>
              <a:buAutoNum type="arabicPeriod"/>
            </a:pPr>
            <a:r>
              <a:rPr lang="en-US" dirty="0" smtClean="0">
                <a:solidFill>
                  <a:srgbClr val="0070C0"/>
                </a:solidFill>
              </a:rPr>
              <a:t>Self Disclosure</a:t>
            </a:r>
          </a:p>
          <a:p>
            <a:pPr marL="1280160" lvl="3" indent="-457200">
              <a:buFont typeface="+mj-lt"/>
              <a:buAutoNum type="arabicPeriod"/>
            </a:pPr>
            <a:r>
              <a:rPr lang="en-US" dirty="0" smtClean="0">
                <a:solidFill>
                  <a:srgbClr val="0070C0"/>
                </a:solidFill>
              </a:rPr>
              <a:t>Johari Window</a:t>
            </a:r>
            <a:endParaRPr lang="en-US" dirty="0">
              <a:solidFill>
                <a:srgbClr val="0070C0"/>
              </a:solidFill>
            </a:endParaRPr>
          </a:p>
        </p:txBody>
      </p:sp>
      <p:pic>
        <p:nvPicPr>
          <p:cNvPr id="6147" name="Picture 3" descr="C:\Users\Michaelm\AppData\Local\Microsoft\Windows\Temporary Internet Files\Content.IE5\WX0DVOOP\Trust_Logo_black-whitebackground[1].png"/>
          <p:cNvPicPr>
            <a:picLocks noChangeAspect="1" noChangeArrowheads="1"/>
          </p:cNvPicPr>
          <p:nvPr/>
        </p:nvPicPr>
        <p:blipFill>
          <a:blip r:embed="rId2" cstate="print"/>
          <a:srcRect/>
          <a:stretch>
            <a:fillRect/>
          </a:stretch>
        </p:blipFill>
        <p:spPr bwMode="auto">
          <a:xfrm>
            <a:off x="3497673" y="4114800"/>
            <a:ext cx="5308000" cy="2212848"/>
          </a:xfrm>
          <a:prstGeom prst="rect">
            <a:avLst/>
          </a:prstGeom>
          <a:noFill/>
        </p:spPr>
      </p:pic>
      <p:pic>
        <p:nvPicPr>
          <p:cNvPr id="6" name="Picture 5"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041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Identification-Based Trust</a:t>
            </a:r>
            <a:endParaRPr lang="en-US" sz="3200"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37</a:t>
            </a:fld>
            <a:endParaRPr lang="en-US"/>
          </a:p>
        </p:txBody>
      </p:sp>
      <p:sp>
        <p:nvSpPr>
          <p:cNvPr id="4" name="Content Placeholder 3"/>
          <p:cNvSpPr>
            <a:spLocks noGrp="1"/>
          </p:cNvSpPr>
          <p:nvPr>
            <p:ph sz="quarter" idx="1"/>
          </p:nvPr>
        </p:nvSpPr>
        <p:spPr/>
        <p:txBody>
          <a:bodyPr/>
          <a:lstStyle/>
          <a:p>
            <a:r>
              <a:rPr lang="en-US" sz="2400" u="sng" dirty="0" smtClean="0"/>
              <a:t>Self-disclosure enhances human relations and is what takes the level of trust to the identification level.</a:t>
            </a:r>
          </a:p>
          <a:p>
            <a:endParaRPr lang="en-US" sz="800" u="sng" dirty="0" smtClean="0"/>
          </a:p>
          <a:p>
            <a:pPr lvl="1"/>
            <a:r>
              <a:rPr lang="en-US" dirty="0"/>
              <a:t>The Johari Window has four regions representing the intersection of two axes:</a:t>
            </a:r>
          </a:p>
          <a:p>
            <a:endParaRPr lang="en-US" sz="800" dirty="0"/>
          </a:p>
          <a:p>
            <a:pPr marL="617220" lvl="1" indent="-342900">
              <a:buFont typeface="+mj-lt"/>
              <a:buAutoNum type="arabicPeriod"/>
            </a:pPr>
            <a:r>
              <a:rPr lang="en-US" sz="1800" dirty="0">
                <a:solidFill>
                  <a:srgbClr val="FF0000"/>
                </a:solidFill>
              </a:rPr>
              <a:t>Degree to which information about you is known to or understood by you.</a:t>
            </a:r>
          </a:p>
          <a:p>
            <a:pPr marL="617220" lvl="1" indent="-342900">
              <a:buFont typeface="+mj-lt"/>
              <a:buAutoNum type="arabicPeriod"/>
            </a:pPr>
            <a:r>
              <a:rPr lang="en-US" sz="1800" dirty="0">
                <a:solidFill>
                  <a:srgbClr val="FF0000"/>
                </a:solidFill>
              </a:rPr>
              <a:t>Degree to which information about you is known by others.</a:t>
            </a:r>
          </a:p>
          <a:p>
            <a:pPr marL="617220" lvl="1" indent="-342900">
              <a:buFont typeface="+mj-lt"/>
              <a:buAutoNum type="arabicPeriod"/>
            </a:pPr>
            <a:r>
              <a:rPr lang="en-US" sz="1800" dirty="0">
                <a:solidFill>
                  <a:srgbClr val="FF0000"/>
                </a:solidFill>
              </a:rPr>
              <a:t>Based on our understanding of self, we select those aspects of self that are appropriate to share with others.</a:t>
            </a:r>
          </a:p>
          <a:p>
            <a:pPr marL="617220" lvl="1" indent="-342900">
              <a:buFont typeface="+mj-lt"/>
              <a:buAutoNum type="arabicPeriod"/>
            </a:pPr>
            <a:r>
              <a:rPr lang="en-US" sz="1800" dirty="0">
                <a:solidFill>
                  <a:srgbClr val="FF0000"/>
                </a:solidFill>
              </a:rPr>
              <a:t>To develop trust and improve human relations, we gradually share self-disclosure to open the hidden and blind areas of the Johari Window.</a:t>
            </a:r>
          </a:p>
          <a:p>
            <a:pPr>
              <a:buNone/>
            </a:pPr>
            <a:endParaRPr lang="en-US" dirty="0"/>
          </a:p>
        </p:txBody>
      </p:sp>
      <p:pic>
        <p:nvPicPr>
          <p:cNvPr id="6" name="Picture 2" descr="C:\Users\Michaelm\AppData\Local\Microsoft\Windows\Temporary Internet Files\Content.IE5\VYJYNPGJ\1764428_b8acb46b[1].jpg"/>
          <p:cNvPicPr>
            <a:picLocks noChangeAspect="1" noChangeArrowheads="1"/>
          </p:cNvPicPr>
          <p:nvPr/>
        </p:nvPicPr>
        <p:blipFill>
          <a:blip r:embed="rId2" cstate="print"/>
          <a:srcRect/>
          <a:stretch>
            <a:fillRect/>
          </a:stretch>
        </p:blipFill>
        <p:spPr bwMode="auto">
          <a:xfrm>
            <a:off x="7476744" y="5334000"/>
            <a:ext cx="1328928" cy="914400"/>
          </a:xfrm>
          <a:prstGeom prst="rect">
            <a:avLst/>
          </a:prstGeom>
          <a:noFill/>
        </p:spPr>
      </p:pic>
      <p:pic>
        <p:nvPicPr>
          <p:cNvPr id="7" name="Picture 6"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705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Self-Disclosure</a:t>
            </a:r>
            <a:endParaRPr lang="en-US"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38</a:t>
            </a:fld>
            <a:endParaRPr lang="en-US"/>
          </a:p>
        </p:txBody>
      </p:sp>
      <p:sp>
        <p:nvSpPr>
          <p:cNvPr id="4" name="Content Placeholder 3"/>
          <p:cNvSpPr>
            <a:spLocks noGrp="1"/>
          </p:cNvSpPr>
          <p:nvPr>
            <p:ph sz="quarter" idx="1"/>
          </p:nvPr>
        </p:nvSpPr>
        <p:spPr/>
        <p:txBody>
          <a:bodyPr/>
          <a:lstStyle/>
          <a:p>
            <a:r>
              <a:rPr lang="en-US" sz="2400" u="sng" dirty="0" smtClean="0"/>
              <a:t>Developing trust through self-disclosure does include the risk of being hurt, disappointed, and taken advantage of</a:t>
            </a:r>
            <a:r>
              <a:rPr lang="en-US" dirty="0" smtClean="0"/>
              <a:t>.</a:t>
            </a:r>
          </a:p>
          <a:p>
            <a:pPr lvl="1"/>
            <a:endParaRPr lang="en-US" sz="800" dirty="0" smtClean="0"/>
          </a:p>
          <a:p>
            <a:pPr lvl="2"/>
            <a:r>
              <a:rPr lang="en-US" dirty="0" smtClean="0">
                <a:solidFill>
                  <a:srgbClr val="FF0000"/>
                </a:solidFill>
              </a:rPr>
              <a:t>Although people often fear risk of self-disclosure, the rewards of improved human relations and personal friendship are worth risk.</a:t>
            </a:r>
          </a:p>
        </p:txBody>
      </p:sp>
      <p:pic>
        <p:nvPicPr>
          <p:cNvPr id="6" name="Picture 5" descr="Self Disclosure - Interpersonal Communication"/>
          <p:cNvPicPr/>
          <p:nvPr/>
        </p:nvPicPr>
        <p:blipFill>
          <a:blip r:embed="rId2">
            <a:extLst>
              <a:ext uri="{28A0092B-C50C-407E-A947-70E740481C1C}">
                <a14:useLocalDpi xmlns:a14="http://schemas.microsoft.com/office/drawing/2010/main" val="0"/>
              </a:ext>
            </a:extLst>
          </a:blip>
          <a:srcRect/>
          <a:stretch>
            <a:fillRect/>
          </a:stretch>
        </p:blipFill>
        <p:spPr bwMode="auto">
          <a:xfrm>
            <a:off x="4361688" y="3581400"/>
            <a:ext cx="4782312" cy="3276600"/>
          </a:xfrm>
          <a:prstGeom prst="rect">
            <a:avLst/>
          </a:prstGeom>
          <a:noFill/>
          <a:ln>
            <a:noFill/>
          </a:ln>
        </p:spPr>
      </p:pic>
      <p:pic>
        <p:nvPicPr>
          <p:cNvPr id="7" name="Picture 6"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480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Repairing Trust</a:t>
            </a:r>
            <a:endParaRPr lang="en-US"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39</a:t>
            </a:fld>
            <a:endParaRPr lang="en-US"/>
          </a:p>
        </p:txBody>
      </p:sp>
      <p:sp>
        <p:nvSpPr>
          <p:cNvPr id="4" name="Content Placeholder 3"/>
          <p:cNvSpPr>
            <a:spLocks noGrp="1"/>
          </p:cNvSpPr>
          <p:nvPr>
            <p:ph sz="quarter" idx="1"/>
          </p:nvPr>
        </p:nvSpPr>
        <p:spPr/>
        <p:txBody>
          <a:bodyPr>
            <a:normAutofit/>
          </a:bodyPr>
          <a:lstStyle/>
          <a:p>
            <a:r>
              <a:rPr lang="en-US" sz="2400" u="sng" dirty="0" smtClean="0"/>
              <a:t>Trust is earned and builds over time.</a:t>
            </a:r>
          </a:p>
          <a:p>
            <a:endParaRPr lang="en-US" sz="800" dirty="0" smtClean="0"/>
          </a:p>
          <a:p>
            <a:pPr lvl="1"/>
            <a:r>
              <a:rPr lang="en-US" dirty="0" smtClean="0"/>
              <a:t>It is much easier to destroy trust than to build it.</a:t>
            </a:r>
          </a:p>
          <a:p>
            <a:pPr lvl="1"/>
            <a:r>
              <a:rPr lang="en-US" dirty="0" smtClean="0"/>
              <a:t>Years of trust can be hurt or destroyed with one act of distrust.</a:t>
            </a:r>
          </a:p>
          <a:p>
            <a:pPr lvl="1"/>
            <a:endParaRPr lang="en-US" sz="800" dirty="0" smtClean="0"/>
          </a:p>
          <a:p>
            <a:pPr lvl="2"/>
            <a:r>
              <a:rPr lang="en-US" dirty="0" smtClean="0">
                <a:solidFill>
                  <a:srgbClr val="FF0000"/>
                </a:solidFill>
              </a:rPr>
              <a:t>Because trust is easily broken, knowing how to repair trust has become a critical competency.</a:t>
            </a:r>
            <a:endParaRPr lang="en-US" dirty="0">
              <a:solidFill>
                <a:srgbClr val="FF0000"/>
              </a:solidFill>
            </a:endParaRPr>
          </a:p>
        </p:txBody>
      </p:sp>
      <p:pic>
        <p:nvPicPr>
          <p:cNvPr id="27650" name="Picture 2" descr="C:\Users\Michaelm\AppData\Local\Microsoft\Windows\Temporary Internet Files\Content.IE5\7X2GC7W4\Trust-1[1].png"/>
          <p:cNvPicPr>
            <a:picLocks noChangeAspect="1" noChangeArrowheads="1"/>
          </p:cNvPicPr>
          <p:nvPr/>
        </p:nvPicPr>
        <p:blipFill>
          <a:blip r:embed="rId2" cstate="print"/>
          <a:srcRect/>
          <a:stretch>
            <a:fillRect/>
          </a:stretch>
        </p:blipFill>
        <p:spPr bwMode="auto">
          <a:xfrm>
            <a:off x="3041635" y="3886200"/>
            <a:ext cx="2640106" cy="2362200"/>
          </a:xfrm>
          <a:prstGeom prst="rect">
            <a:avLst/>
          </a:prstGeom>
          <a:noFill/>
        </p:spPr>
      </p:pic>
      <p:pic>
        <p:nvPicPr>
          <p:cNvPr id="7" name="Picture 6" descr="Pin on Word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810000"/>
            <a:ext cx="2514600" cy="2438400"/>
          </a:xfrm>
          <a:prstGeom prst="rect">
            <a:avLst/>
          </a:prstGeom>
          <a:noFill/>
          <a:ln>
            <a:noFill/>
          </a:ln>
        </p:spPr>
      </p:pic>
      <p:pic>
        <p:nvPicPr>
          <p:cNvPr id="8" name="Picture 7" descr="Human Relations &amp; Motivation by Peter Frans l trimitra.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365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Leadership vs. Management</a:t>
            </a:r>
            <a:endParaRPr lang="en-US" sz="3200"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4</a:t>
            </a:fld>
            <a:endParaRPr lang="en-US"/>
          </a:p>
        </p:txBody>
      </p:sp>
      <p:sp>
        <p:nvSpPr>
          <p:cNvPr id="4" name="Content Placeholder 3"/>
          <p:cNvSpPr>
            <a:spLocks noGrp="1"/>
          </p:cNvSpPr>
          <p:nvPr>
            <p:ph sz="quarter" idx="1"/>
          </p:nvPr>
        </p:nvSpPr>
        <p:spPr/>
        <p:txBody>
          <a:bodyPr>
            <a:normAutofit/>
          </a:bodyPr>
          <a:lstStyle/>
          <a:p>
            <a:r>
              <a:rPr lang="en-US" sz="2400" u="sng" dirty="0" smtClean="0"/>
              <a:t>Management and Leadership are related but different concepts</a:t>
            </a:r>
            <a:r>
              <a:rPr lang="en-US" sz="2000" dirty="0" smtClean="0"/>
              <a:t>.</a:t>
            </a:r>
          </a:p>
          <a:p>
            <a:endParaRPr lang="en-US" sz="800" dirty="0" smtClean="0"/>
          </a:p>
          <a:p>
            <a:pPr lvl="1"/>
            <a:r>
              <a:rPr lang="en-US" sz="2000" dirty="0" smtClean="0">
                <a:solidFill>
                  <a:srgbClr val="FF0000"/>
                </a:solidFill>
              </a:rPr>
              <a:t>Someone can be a manager without being a true leader, because they do not have the ability to influence others.</a:t>
            </a:r>
          </a:p>
          <a:p>
            <a:pPr lvl="1"/>
            <a:r>
              <a:rPr lang="en-US" sz="2000" dirty="0" smtClean="0">
                <a:solidFill>
                  <a:srgbClr val="FF0000"/>
                </a:solidFill>
              </a:rPr>
              <a:t>There are also good leaders who are not managers - the informal leader, an employee group member, is a case in point.</a:t>
            </a:r>
            <a:endParaRPr lang="en-US" sz="2000" dirty="0">
              <a:solidFill>
                <a:srgbClr val="FF0000"/>
              </a:solidFill>
            </a:endParaRPr>
          </a:p>
        </p:txBody>
      </p:sp>
      <p:pic>
        <p:nvPicPr>
          <p:cNvPr id="6" name="Picture 5" descr="Leadership versus Management - Entrepreneur Caribbea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4038600"/>
            <a:ext cx="4873752" cy="2282190"/>
          </a:xfrm>
          <a:prstGeom prst="rect">
            <a:avLst/>
          </a:prstGeom>
          <a:noFill/>
          <a:ln>
            <a:noFill/>
          </a:ln>
        </p:spPr>
      </p:pic>
      <p:pic>
        <p:nvPicPr>
          <p:cNvPr id="7" name="Picture 6"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6895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Fundamentals of Management </a:t>
            </a:r>
            <a:r>
              <a:rPr lang="en-US" sz="3200" dirty="0" smtClean="0"/>
              <a:t/>
            </a:r>
            <a:br>
              <a:rPr lang="en-US" sz="3200" dirty="0" smtClean="0"/>
            </a:br>
            <a:r>
              <a:rPr lang="en-US" sz="2000" dirty="0" smtClean="0"/>
              <a:t>Session Two</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pic>
        <p:nvPicPr>
          <p:cNvPr id="5" name="irc_mi" descr="Image result for images of management">
            <a:hlinkClick r:id="rId2"/>
          </p:cNvPr>
          <p:cNvPicPr>
            <a:picLocks noGrp="1"/>
          </p:cNvPicPr>
          <p:nvPr>
            <p:ph sz="quarter" idx="1"/>
          </p:nvPr>
        </p:nvPicPr>
        <p:blipFill>
          <a:blip r:embed="rId3" cstate="print"/>
          <a:srcRect/>
          <a:stretch>
            <a:fillRect/>
          </a:stretch>
        </p:blipFill>
        <p:spPr bwMode="auto">
          <a:xfrm>
            <a:off x="1295400" y="2057400"/>
            <a:ext cx="6553200" cy="3886200"/>
          </a:xfrm>
          <a:prstGeom prst="rect">
            <a:avLst/>
          </a:prstGeom>
          <a:noFill/>
          <a:ln w="9525">
            <a:noFill/>
            <a:miter lim="800000"/>
            <a:headEnd/>
            <a:tailEnd/>
          </a:ln>
        </p:spPr>
      </p:pic>
      <p:pic>
        <p:nvPicPr>
          <p:cNvPr id="6" name="Picture 5" descr="What is Management? Definition, Characteristics, Levels and Importanc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9" y="0"/>
            <a:ext cx="838200" cy="457200"/>
          </a:xfrm>
          <a:prstGeom prst="rect">
            <a:avLst/>
          </a:prstGeom>
          <a:noFill/>
          <a:ln>
            <a:noFill/>
          </a:ln>
        </p:spPr>
      </p:pic>
    </p:spTree>
    <p:extLst>
      <p:ext uri="{BB962C8B-B14F-4D97-AF65-F5344CB8AC3E}">
        <p14:creationId xmlns:p14="http://schemas.microsoft.com/office/powerpoint/2010/main" val="3096848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Part Four: Leading</a:t>
            </a:r>
            <a:endParaRPr lang="en-US" sz="3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a:p>
        </p:txBody>
      </p:sp>
      <p:sp>
        <p:nvSpPr>
          <p:cNvPr id="4" name="Content Placeholder 3"/>
          <p:cNvSpPr>
            <a:spLocks noGrp="1"/>
          </p:cNvSpPr>
          <p:nvPr>
            <p:ph sz="quarter" idx="1"/>
          </p:nvPr>
        </p:nvSpPr>
        <p:spPr/>
        <p:txBody>
          <a:bodyPr>
            <a:normAutofit/>
          </a:bodyPr>
          <a:lstStyle/>
          <a:p>
            <a:r>
              <a:rPr lang="en-US" sz="2200" u="sng" dirty="0" smtClean="0"/>
              <a:t>Chapter Twelve: Leadership and Trust</a:t>
            </a:r>
          </a:p>
          <a:p>
            <a:endParaRPr lang="en-US" sz="800" u="sng" dirty="0" smtClean="0"/>
          </a:p>
          <a:p>
            <a:pPr lvl="1"/>
            <a:r>
              <a:rPr lang="en-US" sz="2000" dirty="0" smtClean="0">
                <a:solidFill>
                  <a:srgbClr val="FF0000"/>
                </a:solidFill>
              </a:rPr>
              <a:t>Define leader and leadership.</a:t>
            </a:r>
          </a:p>
          <a:p>
            <a:pPr lvl="1"/>
            <a:r>
              <a:rPr lang="en-US" sz="2000" dirty="0" smtClean="0">
                <a:solidFill>
                  <a:srgbClr val="FF0000"/>
                </a:solidFill>
              </a:rPr>
              <a:t>Compare and contrast early leadership theories.</a:t>
            </a:r>
          </a:p>
          <a:p>
            <a:pPr lvl="1"/>
            <a:r>
              <a:rPr lang="en-US" sz="2000" dirty="0" smtClean="0">
                <a:solidFill>
                  <a:srgbClr val="FF0000"/>
                </a:solidFill>
              </a:rPr>
              <a:t>Describe the four major contingency leadership theories.</a:t>
            </a:r>
          </a:p>
          <a:p>
            <a:pPr lvl="1"/>
            <a:r>
              <a:rPr lang="en-US" sz="2000" dirty="0" smtClean="0">
                <a:solidFill>
                  <a:srgbClr val="FF0000"/>
                </a:solidFill>
              </a:rPr>
              <a:t>Describe modern views of leadership and issues facing leaders today.</a:t>
            </a:r>
          </a:p>
          <a:p>
            <a:pPr lvl="1"/>
            <a:r>
              <a:rPr lang="en-US" sz="2000" dirty="0" smtClean="0">
                <a:solidFill>
                  <a:srgbClr val="FF0000"/>
                </a:solidFill>
              </a:rPr>
              <a:t>Discuss trust as the essence of leadership.</a:t>
            </a:r>
          </a:p>
          <a:p>
            <a:pPr lvl="1"/>
            <a:endParaRPr lang="en-US" sz="1900" dirty="0" smtClean="0"/>
          </a:p>
          <a:p>
            <a:pPr lvl="1"/>
            <a:endParaRPr lang="en-US" sz="1900" dirty="0" smtClean="0"/>
          </a:p>
          <a:p>
            <a:pPr lvl="1"/>
            <a:endParaRPr lang="en-US" sz="1300" dirty="0" smtClean="0"/>
          </a:p>
          <a:p>
            <a:pPr lvl="1">
              <a:buNone/>
            </a:pPr>
            <a:endParaRPr lang="en-US" sz="1800" dirty="0" smtClean="0"/>
          </a:p>
          <a:p>
            <a:pPr lvl="1"/>
            <a:endParaRPr lang="en-US" sz="1800" dirty="0" smtClean="0"/>
          </a:p>
        </p:txBody>
      </p:sp>
      <p:pic>
        <p:nvPicPr>
          <p:cNvPr id="1032" name="Picture 8" descr="C:\Users\Michaelm\AppData\Local\Microsoft\Windows\Temporary Internet Files\Content.IE5\QTOHO7LC\Trust-and-integrity-in-todays-leadership[1].jpg"/>
          <p:cNvPicPr>
            <a:picLocks noChangeAspect="1" noChangeArrowheads="1"/>
          </p:cNvPicPr>
          <p:nvPr/>
        </p:nvPicPr>
        <p:blipFill>
          <a:blip r:embed="rId2" cstate="print"/>
          <a:srcRect/>
          <a:stretch>
            <a:fillRect/>
          </a:stretch>
        </p:blipFill>
        <p:spPr bwMode="auto">
          <a:xfrm>
            <a:off x="5715000" y="4194048"/>
            <a:ext cx="2857500" cy="1905000"/>
          </a:xfrm>
          <a:prstGeom prst="rect">
            <a:avLst/>
          </a:prstGeom>
          <a:noFill/>
        </p:spPr>
      </p:pic>
      <p:pic>
        <p:nvPicPr>
          <p:cNvPr id="6" name="Picture 5" descr="What is Management? Definition, Characteristics, Levels and Import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142480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 and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a:p>
        </p:txBody>
      </p:sp>
      <p:sp>
        <p:nvSpPr>
          <p:cNvPr id="4" name="Content Placeholder 3"/>
          <p:cNvSpPr>
            <a:spLocks noGrp="1"/>
          </p:cNvSpPr>
          <p:nvPr>
            <p:ph sz="quarter" idx="1"/>
          </p:nvPr>
        </p:nvSpPr>
        <p:spPr/>
        <p:txBody>
          <a:bodyPr>
            <a:normAutofit/>
          </a:bodyPr>
          <a:lstStyle/>
          <a:p>
            <a:r>
              <a:rPr lang="en-US" sz="2400" u="sng" dirty="0" smtClean="0"/>
              <a:t>A Leader is Someone who can influence others and has managerial authority.</a:t>
            </a:r>
          </a:p>
          <a:p>
            <a:endParaRPr lang="en-US" sz="800" dirty="0" smtClean="0"/>
          </a:p>
          <a:p>
            <a:pPr lvl="1"/>
            <a:r>
              <a:rPr lang="en-US" dirty="0" smtClean="0"/>
              <a:t>Because leading is one of the four management functions, ideally all managers should be leaders.</a:t>
            </a:r>
          </a:p>
          <a:p>
            <a:pPr marL="594360" lvl="2" indent="0">
              <a:buNone/>
            </a:pPr>
            <a:endParaRPr lang="en-US" sz="800" dirty="0" smtClean="0"/>
          </a:p>
          <a:p>
            <a:r>
              <a:rPr lang="en-US" sz="2400" u="sng" dirty="0" smtClean="0"/>
              <a:t>Leadership is the process of leading a group </a:t>
            </a:r>
            <a:r>
              <a:rPr lang="en-US" sz="2400" u="sng" dirty="0"/>
              <a:t>&amp;</a:t>
            </a:r>
            <a:r>
              <a:rPr lang="en-US" sz="2400" u="sng" dirty="0" smtClean="0"/>
              <a:t> influencing that group to achieve its goals</a:t>
            </a:r>
            <a:r>
              <a:rPr lang="en-US" dirty="0" smtClean="0"/>
              <a:t>.</a:t>
            </a:r>
            <a:endParaRPr lang="en-US" dirty="0"/>
          </a:p>
        </p:txBody>
      </p:sp>
      <p:pic>
        <p:nvPicPr>
          <p:cNvPr id="2055" name="Picture 7" descr="C:\Users\Michaelm\AppData\Local\Microsoft\Windows\Temporary Internet Files\Content.IE5\4ACZGT8O\leadership[1].jpg"/>
          <p:cNvPicPr>
            <a:picLocks noChangeAspect="1" noChangeArrowheads="1"/>
          </p:cNvPicPr>
          <p:nvPr/>
        </p:nvPicPr>
        <p:blipFill>
          <a:blip r:embed="rId2" cstate="print"/>
          <a:srcRect/>
          <a:stretch>
            <a:fillRect/>
          </a:stretch>
        </p:blipFill>
        <p:spPr bwMode="auto">
          <a:xfrm>
            <a:off x="4077423" y="4343400"/>
            <a:ext cx="4628427" cy="1938337"/>
          </a:xfrm>
          <a:prstGeom prst="rect">
            <a:avLst/>
          </a:prstGeom>
          <a:noFill/>
        </p:spPr>
      </p:pic>
      <p:pic>
        <p:nvPicPr>
          <p:cNvPr id="6" name="Picture 5" descr="What is Management? Definition, Characteristics, Levels and Import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35352779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Trait Theories of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a:p>
        </p:txBody>
      </p:sp>
      <p:sp>
        <p:nvSpPr>
          <p:cNvPr id="4" name="Content Placeholder 3"/>
          <p:cNvSpPr>
            <a:spLocks noGrp="1"/>
          </p:cNvSpPr>
          <p:nvPr>
            <p:ph sz="quarter" idx="1"/>
          </p:nvPr>
        </p:nvSpPr>
        <p:spPr/>
        <p:txBody>
          <a:bodyPr>
            <a:normAutofit/>
          </a:bodyPr>
          <a:lstStyle/>
          <a:p>
            <a:r>
              <a:rPr lang="en-US" sz="2400" u="sng" dirty="0" smtClean="0"/>
              <a:t>Trait Theories of Leadership search for characteristics or traits that differentiate leaders from non-leaders.</a:t>
            </a:r>
          </a:p>
          <a:p>
            <a:endParaRPr lang="en-US" sz="800" u="sng" dirty="0" smtClean="0"/>
          </a:p>
          <a:p>
            <a:pPr lvl="1"/>
            <a:r>
              <a:rPr lang="en-US" sz="2000" dirty="0" smtClean="0"/>
              <a:t>Most people can cite a list of qualities they admire in leaders – intelligence, charisma, decisiveness, enthusiasm, strength, bravery, integrity, self-confidence, etc., but there is no definitive list of traits consistently associated with leadership.</a:t>
            </a:r>
          </a:p>
          <a:p>
            <a:pPr lvl="1"/>
            <a:endParaRPr lang="en-US" sz="800" dirty="0" smtClean="0"/>
          </a:p>
          <a:p>
            <a:pPr lvl="2"/>
            <a:r>
              <a:rPr lang="en-US" sz="1800" dirty="0" smtClean="0">
                <a:solidFill>
                  <a:srgbClr val="FF0000"/>
                </a:solidFill>
              </a:rPr>
              <a:t>Traits alone are not sufficient for identifying effective leaders.</a:t>
            </a:r>
            <a:endParaRPr lang="en-US" sz="1800" dirty="0">
              <a:solidFill>
                <a:srgbClr val="FF0000"/>
              </a:solidFill>
            </a:endParaRPr>
          </a:p>
        </p:txBody>
      </p:sp>
      <p:pic>
        <p:nvPicPr>
          <p:cNvPr id="3080" name="Picture 8" descr="C:\Users\Michaelm\AppData\Local\Microsoft\Windows\Temporary Internet Files\Content.IE5\4ACZGT8O\leadership-traits[1].jpg"/>
          <p:cNvPicPr>
            <a:picLocks noChangeAspect="1" noChangeArrowheads="1"/>
          </p:cNvPicPr>
          <p:nvPr/>
        </p:nvPicPr>
        <p:blipFill>
          <a:blip r:embed="rId2" cstate="print"/>
          <a:srcRect/>
          <a:stretch>
            <a:fillRect/>
          </a:stretch>
        </p:blipFill>
        <p:spPr bwMode="auto">
          <a:xfrm>
            <a:off x="5715000" y="4419600"/>
            <a:ext cx="2921000" cy="1752600"/>
          </a:xfrm>
          <a:prstGeom prst="rect">
            <a:avLst/>
          </a:prstGeom>
          <a:noFill/>
        </p:spPr>
      </p:pic>
      <p:pic>
        <p:nvPicPr>
          <p:cNvPr id="6" name="Picture 5" descr="What is Management? Definition, Characteristics, Levels and Import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3730573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Leadership Traits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a:p>
        </p:txBody>
      </p:sp>
      <p:sp>
        <p:nvSpPr>
          <p:cNvPr id="4" name="Content Placeholder 3"/>
          <p:cNvSpPr>
            <a:spLocks noGrp="1"/>
          </p:cNvSpPr>
          <p:nvPr>
            <p:ph sz="quarter" idx="1"/>
          </p:nvPr>
        </p:nvSpPr>
        <p:spPr>
          <a:xfrm>
            <a:off x="301752" y="1527048"/>
            <a:ext cx="8503920" cy="4721352"/>
          </a:xfrm>
        </p:spPr>
        <p:txBody>
          <a:bodyPr>
            <a:normAutofit fontScale="92500" lnSpcReduction="10000"/>
          </a:bodyPr>
          <a:lstStyle/>
          <a:p>
            <a:r>
              <a:rPr lang="en-US" sz="2400" u="sng" dirty="0" smtClean="0"/>
              <a:t>Drive</a:t>
            </a:r>
          </a:p>
          <a:p>
            <a:pPr lvl="1"/>
            <a:r>
              <a:rPr lang="en-US" sz="2000" dirty="0" smtClean="0">
                <a:solidFill>
                  <a:srgbClr val="FF0000"/>
                </a:solidFill>
              </a:rPr>
              <a:t>Leaders exhibit a high effort level.  They have a relatively high desire for achievement, they are ambitious, they have a lot of energy, they are tirelessly persistent in their activities, and they show initiative.</a:t>
            </a:r>
          </a:p>
          <a:p>
            <a:r>
              <a:rPr lang="en-US" sz="2400" u="sng" dirty="0" smtClean="0"/>
              <a:t>Desire to Lead</a:t>
            </a:r>
          </a:p>
          <a:p>
            <a:pPr lvl="1"/>
            <a:r>
              <a:rPr lang="en-US" sz="2000" dirty="0" smtClean="0">
                <a:solidFill>
                  <a:srgbClr val="FF0000"/>
                </a:solidFill>
              </a:rPr>
              <a:t>Leaders have a strong desire to influence and lead others.  </a:t>
            </a:r>
          </a:p>
          <a:p>
            <a:pPr lvl="1"/>
            <a:r>
              <a:rPr lang="en-US" sz="2000" dirty="0" smtClean="0">
                <a:solidFill>
                  <a:srgbClr val="FF0000"/>
                </a:solidFill>
              </a:rPr>
              <a:t>They demonstrate the willingness to take responsibility.</a:t>
            </a:r>
          </a:p>
          <a:p>
            <a:r>
              <a:rPr lang="en-US" sz="2400" u="sng" dirty="0" smtClean="0"/>
              <a:t>Honesty and Integrity</a:t>
            </a:r>
          </a:p>
          <a:p>
            <a:pPr lvl="1"/>
            <a:r>
              <a:rPr lang="en-US" sz="2000" dirty="0" smtClean="0">
                <a:solidFill>
                  <a:srgbClr val="FF0000"/>
                </a:solidFill>
              </a:rPr>
              <a:t>Leaders build trusting relationships with followers by being truthful, or non-deceitful, and by showing high consistency between word and deed.</a:t>
            </a:r>
          </a:p>
          <a:p>
            <a:r>
              <a:rPr lang="en-US" sz="2400" u="sng" dirty="0" smtClean="0"/>
              <a:t>Self-Confidence</a:t>
            </a:r>
          </a:p>
          <a:p>
            <a:pPr lvl="1"/>
            <a:r>
              <a:rPr lang="en-US" sz="2000" dirty="0" smtClean="0">
                <a:solidFill>
                  <a:srgbClr val="FF0000"/>
                </a:solidFill>
              </a:rPr>
              <a:t>Followers look to leaders who don’t self doubt.  Leaders, therefore, need to show self-confidence in order to convince followers of the rightness of their goals and decisions.</a:t>
            </a:r>
          </a:p>
          <a:p>
            <a:endParaRPr lang="en-US" sz="2400" u="sng" dirty="0"/>
          </a:p>
        </p:txBody>
      </p:sp>
      <p:pic>
        <p:nvPicPr>
          <p:cNvPr id="5" name="Picture 3" descr="C:\Users\Michaelm\AppData\Local\Microsoft\Windows\Temporary Internet Files\Content.IE5\WX0DVOOP\dna1[1].png"/>
          <p:cNvPicPr>
            <a:picLocks noChangeAspect="1" noChangeArrowheads="1"/>
          </p:cNvPicPr>
          <p:nvPr/>
        </p:nvPicPr>
        <p:blipFill>
          <a:blip r:embed="rId2" cstate="print"/>
          <a:srcRect/>
          <a:stretch>
            <a:fillRect/>
          </a:stretch>
        </p:blipFill>
        <p:spPr bwMode="auto">
          <a:xfrm>
            <a:off x="7315200" y="228600"/>
            <a:ext cx="1473200" cy="1016000"/>
          </a:xfrm>
          <a:prstGeom prst="rect">
            <a:avLst/>
          </a:prstGeom>
          <a:noFill/>
        </p:spPr>
      </p:pic>
      <p:pic>
        <p:nvPicPr>
          <p:cNvPr id="6" name="Picture 5" descr="What is Management? Definition, Characteristics, Levels and Import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19094157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Leadership Traits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a:p>
        </p:txBody>
      </p:sp>
      <p:sp>
        <p:nvSpPr>
          <p:cNvPr id="4" name="Content Placeholder 3"/>
          <p:cNvSpPr>
            <a:spLocks noGrp="1"/>
          </p:cNvSpPr>
          <p:nvPr>
            <p:ph sz="quarter" idx="1"/>
          </p:nvPr>
        </p:nvSpPr>
        <p:spPr>
          <a:xfrm>
            <a:off x="301752" y="1527048"/>
            <a:ext cx="8503920" cy="4721352"/>
          </a:xfrm>
        </p:spPr>
        <p:txBody>
          <a:bodyPr>
            <a:normAutofit fontScale="92500" lnSpcReduction="10000"/>
          </a:bodyPr>
          <a:lstStyle/>
          <a:p>
            <a:r>
              <a:rPr lang="en-US" sz="2400" u="sng" dirty="0" smtClean="0"/>
              <a:t>Intelligence</a:t>
            </a:r>
          </a:p>
          <a:p>
            <a:pPr lvl="1"/>
            <a:r>
              <a:rPr lang="en-US" sz="2000" dirty="0" smtClean="0">
                <a:solidFill>
                  <a:srgbClr val="FF0000"/>
                </a:solidFill>
              </a:rPr>
              <a:t>Leaders need to be intelligent enough to gather, synthesize, and interpret large amounts of information, and they need to be able to create visions, solve problems, and make correct decisions.</a:t>
            </a:r>
          </a:p>
          <a:p>
            <a:r>
              <a:rPr lang="en-US" sz="2400" u="sng" dirty="0" smtClean="0"/>
              <a:t>Job-Relevant Knowledge</a:t>
            </a:r>
          </a:p>
          <a:p>
            <a:pPr lvl="1"/>
            <a:r>
              <a:rPr lang="en-US" sz="2000" dirty="0" smtClean="0">
                <a:solidFill>
                  <a:srgbClr val="FF0000"/>
                </a:solidFill>
              </a:rPr>
              <a:t>Effective leaders have a high degree of knowledge about the company, industry, and technical matters.  In depth knowledge allows leaders to make well-informed decisions and to understand the implications of those decisions.</a:t>
            </a:r>
          </a:p>
          <a:p>
            <a:r>
              <a:rPr lang="en-US" sz="2400" u="sng" dirty="0" smtClean="0"/>
              <a:t>Extraversion</a:t>
            </a:r>
          </a:p>
          <a:p>
            <a:pPr lvl="1"/>
            <a:r>
              <a:rPr lang="en-US" sz="2000" dirty="0" smtClean="0">
                <a:solidFill>
                  <a:srgbClr val="FF0000"/>
                </a:solidFill>
              </a:rPr>
              <a:t>Leaders are energetic, lively people.  They are sociable, assertive, and rarely silent or withdrawn.</a:t>
            </a:r>
          </a:p>
          <a:p>
            <a:r>
              <a:rPr lang="en-US" sz="2400" u="sng" dirty="0" smtClean="0"/>
              <a:t>Proneness to Guilt</a:t>
            </a:r>
          </a:p>
          <a:p>
            <a:pPr lvl="1"/>
            <a:r>
              <a:rPr lang="en-US" sz="2000" dirty="0" smtClean="0">
                <a:solidFill>
                  <a:srgbClr val="FF0000"/>
                </a:solidFill>
              </a:rPr>
              <a:t>Guilt proneness is positively related to leadership effectiveness, because it produces a strong sense of responsibility for others.</a:t>
            </a:r>
            <a:endParaRPr lang="en-US" sz="2000" dirty="0">
              <a:solidFill>
                <a:srgbClr val="FF0000"/>
              </a:solidFill>
            </a:endParaRPr>
          </a:p>
        </p:txBody>
      </p:sp>
      <p:pic>
        <p:nvPicPr>
          <p:cNvPr id="7" name="Picture 3" descr="C:\Users\Michaelm\AppData\Local\Microsoft\Windows\Temporary Internet Files\Content.IE5\WX0DVOOP\dna1[1].png"/>
          <p:cNvPicPr>
            <a:picLocks noChangeAspect="1" noChangeArrowheads="1"/>
          </p:cNvPicPr>
          <p:nvPr/>
        </p:nvPicPr>
        <p:blipFill>
          <a:blip r:embed="rId2" cstate="print"/>
          <a:srcRect/>
          <a:stretch>
            <a:fillRect/>
          </a:stretch>
        </p:blipFill>
        <p:spPr bwMode="auto">
          <a:xfrm>
            <a:off x="7315200" y="228600"/>
            <a:ext cx="1473200" cy="1016000"/>
          </a:xfrm>
          <a:prstGeom prst="rect">
            <a:avLst/>
          </a:prstGeom>
          <a:noFill/>
        </p:spPr>
      </p:pic>
      <p:pic>
        <p:nvPicPr>
          <p:cNvPr id="6" name="Picture 5" descr="What is Management? Definition, Characteristics, Levels and Import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3669237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Behavioral Theories of Leadership</a:t>
            </a:r>
            <a:br>
              <a:rPr lang="en-US" dirty="0" smtClean="0"/>
            </a:br>
            <a:r>
              <a:rPr lang="en-US" sz="2000" dirty="0" smtClean="0"/>
              <a:t>Iowa – Ohio – Michigan – Managerial Grid</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a:p>
        </p:txBody>
      </p:sp>
      <p:sp>
        <p:nvSpPr>
          <p:cNvPr id="4" name="Content Placeholder 3"/>
          <p:cNvSpPr>
            <a:spLocks noGrp="1"/>
          </p:cNvSpPr>
          <p:nvPr>
            <p:ph sz="quarter" idx="1"/>
          </p:nvPr>
        </p:nvSpPr>
        <p:spPr/>
        <p:txBody>
          <a:bodyPr>
            <a:normAutofit/>
          </a:bodyPr>
          <a:lstStyle/>
          <a:p>
            <a:r>
              <a:rPr lang="en-US" sz="2400" u="sng" dirty="0" smtClean="0"/>
              <a:t>Behavioral Theories of Leadership search for behaviors that differentiate effective leaders from ineffective leaders.</a:t>
            </a:r>
          </a:p>
          <a:p>
            <a:endParaRPr lang="en-US" sz="800" u="sng" dirty="0" smtClean="0"/>
          </a:p>
          <a:p>
            <a:pPr lvl="1"/>
            <a:r>
              <a:rPr lang="en-US" sz="2000" dirty="0" smtClean="0">
                <a:solidFill>
                  <a:srgbClr val="FF0000"/>
                </a:solidFill>
              </a:rPr>
              <a:t>If behavioral theories could identify critical behavioral determinants of leadership, people could be trained to be leaders – the premise behind management development programs.</a:t>
            </a:r>
            <a:endParaRPr lang="en-US" sz="2000" dirty="0">
              <a:solidFill>
                <a:srgbClr val="FF0000"/>
              </a:solidFill>
            </a:endParaRPr>
          </a:p>
        </p:txBody>
      </p:sp>
      <p:pic>
        <p:nvPicPr>
          <p:cNvPr id="5123" name="Picture 3" descr="C:\Users\Michaelm\AppData\Local\Microsoft\Windows\Temporary Internet Files\Content.IE5\V2O6EV3C\behavior+evolution[1].png"/>
          <p:cNvPicPr>
            <a:picLocks noChangeAspect="1" noChangeArrowheads="1"/>
          </p:cNvPicPr>
          <p:nvPr/>
        </p:nvPicPr>
        <p:blipFill>
          <a:blip r:embed="rId2" cstate="print"/>
          <a:srcRect/>
          <a:stretch>
            <a:fillRect/>
          </a:stretch>
        </p:blipFill>
        <p:spPr bwMode="auto">
          <a:xfrm>
            <a:off x="6172200" y="3886200"/>
            <a:ext cx="2108200" cy="2133600"/>
          </a:xfrm>
          <a:prstGeom prst="rect">
            <a:avLst/>
          </a:prstGeom>
          <a:noFill/>
        </p:spPr>
      </p:pic>
      <p:pic>
        <p:nvPicPr>
          <p:cNvPr id="6" name="Picture 5" descr="What is Management? Definition, Characteristics, Levels and Import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36175029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Theories of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a:p>
        </p:txBody>
      </p:sp>
      <p:sp>
        <p:nvSpPr>
          <p:cNvPr id="4" name="Content Placeholder 3"/>
          <p:cNvSpPr>
            <a:spLocks noGrp="1"/>
          </p:cNvSpPr>
          <p:nvPr>
            <p:ph sz="quarter" idx="1"/>
          </p:nvPr>
        </p:nvSpPr>
        <p:spPr/>
        <p:txBody>
          <a:bodyPr/>
          <a:lstStyle/>
          <a:p>
            <a:r>
              <a:rPr lang="en-US" sz="2400" u="sng" dirty="0" smtClean="0"/>
              <a:t>There is a dual nature of leader behaviors</a:t>
            </a:r>
            <a:r>
              <a:rPr lang="en-US" dirty="0" smtClean="0"/>
              <a:t>.</a:t>
            </a:r>
          </a:p>
          <a:p>
            <a:endParaRPr lang="en-US" sz="800" dirty="0">
              <a:solidFill>
                <a:srgbClr val="FF0000"/>
              </a:solidFill>
            </a:endParaRPr>
          </a:p>
          <a:p>
            <a:pPr lvl="1"/>
            <a:r>
              <a:rPr lang="en-US" sz="2000" dirty="0" smtClean="0">
                <a:solidFill>
                  <a:schemeClr val="tx1">
                    <a:lumMod val="65000"/>
                    <a:lumOff val="35000"/>
                  </a:schemeClr>
                </a:solidFill>
              </a:rPr>
              <a:t>Focusing on the work to be done and focusing on the employees –    is an important characteristic of successful leadership.</a:t>
            </a:r>
          </a:p>
          <a:p>
            <a:pPr lvl="1"/>
            <a:endParaRPr lang="en-US" sz="800" dirty="0">
              <a:solidFill>
                <a:srgbClr val="FF0000"/>
              </a:solidFill>
            </a:endParaRPr>
          </a:p>
          <a:p>
            <a:pPr lvl="2"/>
            <a:r>
              <a:rPr lang="en-US" dirty="0" smtClean="0">
                <a:solidFill>
                  <a:srgbClr val="FF0000"/>
                </a:solidFill>
              </a:rPr>
              <a:t>Task </a:t>
            </a:r>
            <a:r>
              <a:rPr lang="en-US" smtClean="0">
                <a:solidFill>
                  <a:srgbClr val="FF0000"/>
                </a:solidFill>
              </a:rPr>
              <a:t>and Relationship </a:t>
            </a:r>
            <a:r>
              <a:rPr lang="en-US" dirty="0" smtClean="0">
                <a:solidFill>
                  <a:srgbClr val="FF0000"/>
                </a:solidFill>
              </a:rPr>
              <a:t>oriented.</a:t>
            </a:r>
            <a:endParaRPr lang="en-US" dirty="0">
              <a:solidFill>
                <a:srgbClr val="FF0000"/>
              </a:solidFill>
            </a:endParaRPr>
          </a:p>
        </p:txBody>
      </p:sp>
      <p:pic>
        <p:nvPicPr>
          <p:cNvPr id="10242" name="Picture 2" descr="C:\Users\Michaelm\AppData\Local\Microsoft\Windows\Temporary Internet Files\Content.IE5\HWRYGRBG\focus-300x236[1].jpg"/>
          <p:cNvPicPr>
            <a:picLocks noChangeAspect="1" noChangeArrowheads="1"/>
          </p:cNvPicPr>
          <p:nvPr/>
        </p:nvPicPr>
        <p:blipFill>
          <a:blip r:embed="rId2" cstate="print"/>
          <a:srcRect/>
          <a:stretch>
            <a:fillRect/>
          </a:stretch>
        </p:blipFill>
        <p:spPr bwMode="auto">
          <a:xfrm>
            <a:off x="5159022" y="3505200"/>
            <a:ext cx="3070578" cy="2438400"/>
          </a:xfrm>
          <a:prstGeom prst="rect">
            <a:avLst/>
          </a:prstGeom>
          <a:noFill/>
        </p:spPr>
      </p:pic>
      <p:pic>
        <p:nvPicPr>
          <p:cNvPr id="6" name="Picture 5" descr="What is Management? Definition, Characteristics, Levels and Import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1261666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Fiedler Contingency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a:p>
        </p:txBody>
      </p:sp>
      <p:sp>
        <p:nvSpPr>
          <p:cNvPr id="4" name="Content Placeholder 3"/>
          <p:cNvSpPr>
            <a:spLocks noGrp="1"/>
          </p:cNvSpPr>
          <p:nvPr>
            <p:ph sz="quarter" idx="1"/>
          </p:nvPr>
        </p:nvSpPr>
        <p:spPr/>
        <p:txBody>
          <a:bodyPr>
            <a:normAutofit/>
          </a:bodyPr>
          <a:lstStyle/>
          <a:p>
            <a:r>
              <a:rPr lang="en-US" sz="2400" u="sng" dirty="0" smtClean="0"/>
              <a:t>The Fiedler Contingency Theory proposes that effective group performance depends on the proper match between a leader’s style and the degree to which the situation allowed the leader to control and influence.</a:t>
            </a:r>
          </a:p>
          <a:p>
            <a:endParaRPr lang="en-US" sz="800" u="sng" dirty="0" smtClean="0"/>
          </a:p>
          <a:p>
            <a:pPr lvl="1"/>
            <a:r>
              <a:rPr lang="en-US" sz="2000" dirty="0" smtClean="0"/>
              <a:t>Fiedler’s research uncovered three contingency dimensions that defined the key situational factors in leader effectiveness.</a:t>
            </a:r>
          </a:p>
          <a:p>
            <a:pPr lvl="1"/>
            <a:endParaRPr lang="en-US" sz="800" dirty="0" smtClean="0"/>
          </a:p>
          <a:p>
            <a:pPr marL="937260" lvl="2" indent="-342900">
              <a:buFont typeface="+mj-lt"/>
              <a:buAutoNum type="arabicPeriod"/>
            </a:pPr>
            <a:r>
              <a:rPr lang="en-US" sz="1800" u="sng" dirty="0" smtClean="0">
                <a:solidFill>
                  <a:srgbClr val="FF0000"/>
                </a:solidFill>
              </a:rPr>
              <a:t>Leader-Member Relations</a:t>
            </a:r>
            <a:r>
              <a:rPr lang="en-US" sz="1800" dirty="0" smtClean="0">
                <a:solidFill>
                  <a:srgbClr val="FF0000"/>
                </a:solidFill>
              </a:rPr>
              <a:t>:  the degree of confidence, trust, and respect EE’s had for their leader</a:t>
            </a:r>
            <a:r>
              <a:rPr lang="en-US" sz="1800" dirty="0">
                <a:solidFill>
                  <a:srgbClr val="FF0000"/>
                </a:solidFill>
              </a:rPr>
              <a:t>.</a:t>
            </a:r>
            <a:endParaRPr lang="en-US" sz="1800" dirty="0" smtClean="0">
              <a:solidFill>
                <a:srgbClr val="FF0000"/>
              </a:solidFill>
            </a:endParaRPr>
          </a:p>
          <a:p>
            <a:pPr marL="937260" lvl="2" indent="-342900">
              <a:buFont typeface="+mj-lt"/>
              <a:buAutoNum type="arabicPeriod"/>
            </a:pPr>
            <a:r>
              <a:rPr lang="en-US" sz="1800" u="sng" dirty="0" smtClean="0">
                <a:solidFill>
                  <a:srgbClr val="FF0000"/>
                </a:solidFill>
              </a:rPr>
              <a:t>Task Structure</a:t>
            </a:r>
            <a:r>
              <a:rPr lang="en-US" sz="1800" dirty="0" smtClean="0">
                <a:solidFill>
                  <a:srgbClr val="FF0000"/>
                </a:solidFill>
              </a:rPr>
              <a:t>:  the degree to which job assignments were formalized and structured</a:t>
            </a:r>
            <a:r>
              <a:rPr lang="en-US" sz="1800" dirty="0">
                <a:solidFill>
                  <a:srgbClr val="FF0000"/>
                </a:solidFill>
              </a:rPr>
              <a:t>.</a:t>
            </a:r>
            <a:endParaRPr lang="en-US" sz="1800" dirty="0" smtClean="0">
              <a:solidFill>
                <a:srgbClr val="FF0000"/>
              </a:solidFill>
            </a:endParaRPr>
          </a:p>
          <a:p>
            <a:pPr marL="937260" lvl="2" indent="-342900">
              <a:buFont typeface="+mj-lt"/>
              <a:buAutoNum type="arabicPeriod"/>
            </a:pPr>
            <a:r>
              <a:rPr lang="en-US" sz="1800" u="sng" dirty="0" smtClean="0">
                <a:solidFill>
                  <a:srgbClr val="FF0000"/>
                </a:solidFill>
              </a:rPr>
              <a:t>Position Power</a:t>
            </a:r>
            <a:r>
              <a:rPr lang="en-US" sz="1800" dirty="0" smtClean="0">
                <a:solidFill>
                  <a:srgbClr val="FF0000"/>
                </a:solidFill>
              </a:rPr>
              <a:t>:  the degree of influence a leader had over activities such as hiring, firing, discipline, promotions, and salary increases</a:t>
            </a:r>
            <a:r>
              <a:rPr lang="en-US" sz="1800" dirty="0">
                <a:solidFill>
                  <a:srgbClr val="FF0000"/>
                </a:solidFill>
              </a:rPr>
              <a:t>.</a:t>
            </a:r>
            <a:endParaRPr lang="en-US" sz="1800" dirty="0" smtClean="0">
              <a:solidFill>
                <a:srgbClr val="FF0000"/>
              </a:solidFill>
            </a:endParaRPr>
          </a:p>
          <a:p>
            <a:endParaRPr lang="en-US" sz="800" u="sng" dirty="0" smtClean="0"/>
          </a:p>
          <a:p>
            <a:pPr lvl="1"/>
            <a:endParaRPr lang="en-US" sz="2000" dirty="0"/>
          </a:p>
        </p:txBody>
      </p:sp>
      <p:pic>
        <p:nvPicPr>
          <p:cNvPr id="5" name="Picture 4" descr="What is Management? Definition, Characteristics, Levels and Importan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22904056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Situational Leadership Theory (SLT)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a:p>
        </p:txBody>
      </p:sp>
      <p:sp>
        <p:nvSpPr>
          <p:cNvPr id="4" name="Content Placeholder 3"/>
          <p:cNvSpPr>
            <a:spLocks noGrp="1"/>
          </p:cNvSpPr>
          <p:nvPr>
            <p:ph sz="quarter" idx="1"/>
          </p:nvPr>
        </p:nvSpPr>
        <p:spPr/>
        <p:txBody>
          <a:bodyPr>
            <a:normAutofit/>
          </a:bodyPr>
          <a:lstStyle/>
          <a:p>
            <a:r>
              <a:rPr lang="en-US" sz="2400" u="sng" dirty="0" smtClean="0"/>
              <a:t>The Situational Leadership Theory proposed by Paul Hersey and Ken Blanchard focuses on followers’ readiness.</a:t>
            </a:r>
          </a:p>
          <a:p>
            <a:endParaRPr lang="en-US" sz="800" u="sng" dirty="0" smtClean="0"/>
          </a:p>
          <a:p>
            <a:pPr lvl="1"/>
            <a:r>
              <a:rPr lang="en-US" sz="2000" dirty="0"/>
              <a:t>Readiness refers to the extent to which people have the ability and willingness to accomplish a specific </a:t>
            </a:r>
            <a:r>
              <a:rPr lang="en-US" sz="2000" dirty="0" smtClean="0"/>
              <a:t>task</a:t>
            </a:r>
          </a:p>
          <a:p>
            <a:pPr lvl="1"/>
            <a:r>
              <a:rPr lang="en-US" sz="2000" dirty="0" smtClean="0">
                <a:solidFill>
                  <a:schemeClr val="tx1">
                    <a:lumMod val="65000"/>
                    <a:lumOff val="35000"/>
                  </a:schemeClr>
                </a:solidFill>
              </a:rPr>
              <a:t>The emphasis on the followers in leadership effectiveness reflects the reality that it is the followers who accept or reject the leader.</a:t>
            </a:r>
          </a:p>
          <a:p>
            <a:pPr lvl="1"/>
            <a:endParaRPr lang="en-US" sz="800" dirty="0" smtClean="0">
              <a:solidFill>
                <a:srgbClr val="FF0000"/>
              </a:solidFill>
            </a:endParaRPr>
          </a:p>
          <a:p>
            <a:pPr lvl="2"/>
            <a:r>
              <a:rPr lang="en-US" dirty="0" smtClean="0">
                <a:solidFill>
                  <a:srgbClr val="FF0000"/>
                </a:solidFill>
              </a:rPr>
              <a:t>SLT </a:t>
            </a:r>
            <a:r>
              <a:rPr lang="en-US" dirty="0">
                <a:solidFill>
                  <a:srgbClr val="FF0000"/>
                </a:solidFill>
              </a:rPr>
              <a:t>acknowledges the importance of followers and builds on the logic that leaders can compensate for ability and motivational limitations in their </a:t>
            </a:r>
            <a:r>
              <a:rPr lang="en-US" dirty="0" smtClean="0">
                <a:solidFill>
                  <a:srgbClr val="FF0000"/>
                </a:solidFill>
              </a:rPr>
              <a:t>followers, with intuitive appeal.</a:t>
            </a:r>
            <a:endParaRPr lang="en-US" dirty="0">
              <a:solidFill>
                <a:srgbClr val="FF0000"/>
              </a:solidFill>
            </a:endParaRPr>
          </a:p>
        </p:txBody>
      </p:sp>
      <p:pic>
        <p:nvPicPr>
          <p:cNvPr id="1026" name="Picture 2" descr="C:\Users\Michaelm\AppData\Local\Microsoft\Windows\Temporary Internet Files\Content.IE5\V2O6EV3C\3887391545_0185e122bc[1].jpg"/>
          <p:cNvPicPr>
            <a:picLocks noChangeAspect="1" noChangeArrowheads="1"/>
          </p:cNvPicPr>
          <p:nvPr/>
        </p:nvPicPr>
        <p:blipFill>
          <a:blip r:embed="rId2" cstate="print"/>
          <a:srcRect/>
          <a:stretch>
            <a:fillRect/>
          </a:stretch>
        </p:blipFill>
        <p:spPr bwMode="auto">
          <a:xfrm>
            <a:off x="7162800" y="5037062"/>
            <a:ext cx="1638300" cy="1163713"/>
          </a:xfrm>
          <a:prstGeom prst="rect">
            <a:avLst/>
          </a:prstGeom>
          <a:noFill/>
        </p:spPr>
      </p:pic>
      <p:pic>
        <p:nvPicPr>
          <p:cNvPr id="6" name="Picture 5" descr="What is Management? Definition, Characteristics, Levels and Import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4107472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vs. Management</a:t>
            </a:r>
            <a:endParaRPr lang="en-US"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5</a:t>
            </a:fld>
            <a:endParaRPr lang="en-US"/>
          </a:p>
        </p:txBody>
      </p:sp>
      <p:sp>
        <p:nvSpPr>
          <p:cNvPr id="4" name="Content Placeholder 3"/>
          <p:cNvSpPr>
            <a:spLocks noGrp="1"/>
          </p:cNvSpPr>
          <p:nvPr>
            <p:ph sz="quarter" idx="1"/>
          </p:nvPr>
        </p:nvSpPr>
        <p:spPr/>
        <p:txBody>
          <a:bodyPr>
            <a:normAutofit/>
          </a:bodyPr>
          <a:lstStyle/>
          <a:p>
            <a:r>
              <a:rPr lang="en-US" sz="2400" u="sng" dirty="0" smtClean="0"/>
              <a:t>Leadership is one of the five management functions</a:t>
            </a:r>
            <a:r>
              <a:rPr lang="en-US" sz="2000" dirty="0" smtClean="0"/>
              <a:t>:</a:t>
            </a:r>
          </a:p>
          <a:p>
            <a:pPr lvl="1"/>
            <a:endParaRPr lang="en-US" sz="800" dirty="0" smtClean="0"/>
          </a:p>
          <a:p>
            <a:pPr marL="1051560" lvl="2" indent="-457200">
              <a:buFont typeface="+mj-lt"/>
              <a:buAutoNum type="arabicPeriod"/>
            </a:pPr>
            <a:r>
              <a:rPr lang="en-US" sz="2200" dirty="0" smtClean="0">
                <a:solidFill>
                  <a:srgbClr val="FF0000"/>
                </a:solidFill>
              </a:rPr>
              <a:t>Planning</a:t>
            </a:r>
          </a:p>
          <a:p>
            <a:pPr marL="1051560" lvl="2" indent="-457200">
              <a:buFont typeface="+mj-lt"/>
              <a:buAutoNum type="arabicPeriod"/>
            </a:pPr>
            <a:r>
              <a:rPr lang="en-US" sz="2200" dirty="0" smtClean="0">
                <a:solidFill>
                  <a:srgbClr val="FF0000"/>
                </a:solidFill>
              </a:rPr>
              <a:t>Organizing</a:t>
            </a:r>
          </a:p>
          <a:p>
            <a:pPr marL="1051560" lvl="2" indent="-457200">
              <a:buFont typeface="+mj-lt"/>
              <a:buAutoNum type="arabicPeriod"/>
            </a:pPr>
            <a:r>
              <a:rPr lang="en-US" sz="2200" dirty="0" smtClean="0">
                <a:solidFill>
                  <a:srgbClr val="FF0000"/>
                </a:solidFill>
              </a:rPr>
              <a:t>Staffing</a:t>
            </a:r>
          </a:p>
          <a:p>
            <a:pPr marL="1051560" lvl="2" indent="-457200">
              <a:buFont typeface="+mj-lt"/>
              <a:buAutoNum type="arabicPeriod"/>
            </a:pPr>
            <a:r>
              <a:rPr lang="en-US" sz="2200" dirty="0" smtClean="0">
                <a:solidFill>
                  <a:srgbClr val="FF0000"/>
                </a:solidFill>
              </a:rPr>
              <a:t>Leading</a:t>
            </a:r>
          </a:p>
          <a:p>
            <a:pPr marL="1051560" lvl="2" indent="-457200">
              <a:buFont typeface="+mj-lt"/>
              <a:buAutoNum type="arabicPeriod"/>
            </a:pPr>
            <a:r>
              <a:rPr lang="en-US" sz="2200" dirty="0" smtClean="0">
                <a:solidFill>
                  <a:srgbClr val="FF0000"/>
                </a:solidFill>
              </a:rPr>
              <a:t>Controlling</a:t>
            </a:r>
          </a:p>
          <a:p>
            <a:pPr marL="1051560" lvl="2" indent="-457200">
              <a:buFont typeface="+mj-lt"/>
              <a:buAutoNum type="arabicPeriod"/>
            </a:pPr>
            <a:endParaRPr lang="en-US" sz="800" dirty="0" smtClean="0"/>
          </a:p>
        </p:txBody>
      </p:sp>
      <p:pic>
        <p:nvPicPr>
          <p:cNvPr id="6" name="Picture 5" descr="Why is leadership important in management? - Quora"/>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429000"/>
            <a:ext cx="4711700" cy="2622550"/>
          </a:xfrm>
          <a:prstGeom prst="rect">
            <a:avLst/>
          </a:prstGeom>
          <a:noFill/>
          <a:ln>
            <a:noFill/>
          </a:ln>
        </p:spPr>
      </p:pic>
      <p:pic>
        <p:nvPicPr>
          <p:cNvPr id="7" name="Picture 6"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6007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Leader-Participation Model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a:p>
        </p:txBody>
      </p:sp>
      <p:sp>
        <p:nvSpPr>
          <p:cNvPr id="4" name="Content Placeholder 3"/>
          <p:cNvSpPr>
            <a:spLocks noGrp="1"/>
          </p:cNvSpPr>
          <p:nvPr>
            <p:ph sz="quarter" idx="1"/>
          </p:nvPr>
        </p:nvSpPr>
        <p:spPr/>
        <p:txBody>
          <a:bodyPr>
            <a:normAutofit/>
          </a:bodyPr>
          <a:lstStyle/>
          <a:p>
            <a:r>
              <a:rPr lang="en-US" sz="2400" u="sng" dirty="0" smtClean="0"/>
              <a:t>The Leader-Participation Model developed by Victor Vroom and Phillip Yetton is a leadership contingency theory that suggests the participation-level of a leader in decision-making is relative to the different types of situations they encounter.</a:t>
            </a:r>
          </a:p>
          <a:p>
            <a:endParaRPr lang="en-US" sz="800" u="sng" dirty="0" smtClean="0"/>
          </a:p>
          <a:p>
            <a:pPr lvl="1"/>
            <a:r>
              <a:rPr lang="en-US" sz="2000" dirty="0" smtClean="0"/>
              <a:t>The model confirms that leadership research should be directed at the situation rather than at the person.</a:t>
            </a:r>
          </a:p>
          <a:p>
            <a:pPr lvl="1"/>
            <a:endParaRPr lang="en-US" sz="800" dirty="0" smtClean="0"/>
          </a:p>
          <a:p>
            <a:pPr lvl="2"/>
            <a:r>
              <a:rPr lang="en-US" sz="1800" dirty="0" smtClean="0">
                <a:solidFill>
                  <a:srgbClr val="FF0000"/>
                </a:solidFill>
              </a:rPr>
              <a:t>That is, it probably makes more sense to talk about autocratic and participative situations than autocratic and participative leaders.</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6781800" y="5105400"/>
            <a:ext cx="2286000" cy="1714500"/>
          </a:xfrm>
          <a:prstGeom prst="rect">
            <a:avLst/>
          </a:prstGeom>
        </p:spPr>
      </p:pic>
      <p:pic>
        <p:nvPicPr>
          <p:cNvPr id="6" name="Picture 5" descr="What is Management? Definition, Characteristics, Levels and Import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34405543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Path-Goal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a:p>
        </p:txBody>
      </p:sp>
      <p:sp>
        <p:nvSpPr>
          <p:cNvPr id="4" name="Content Placeholder 3"/>
          <p:cNvSpPr>
            <a:spLocks noGrp="1"/>
          </p:cNvSpPr>
          <p:nvPr>
            <p:ph sz="quarter" idx="1"/>
          </p:nvPr>
        </p:nvSpPr>
        <p:spPr/>
        <p:txBody>
          <a:bodyPr>
            <a:normAutofit/>
          </a:bodyPr>
          <a:lstStyle/>
          <a:p>
            <a:r>
              <a:rPr lang="en-US" sz="2400" u="sng" dirty="0" smtClean="0"/>
              <a:t>The Path-Goal Theory developed by Robert House says that the leader’s job is to assist followers in attaining their goals and to provide direction or support needed to ensure that their goals are compatible with the organization’s or group’s goals.</a:t>
            </a:r>
          </a:p>
          <a:p>
            <a:endParaRPr lang="en-US" sz="800" u="sng" dirty="0" smtClean="0"/>
          </a:p>
          <a:p>
            <a:pPr lvl="1"/>
            <a:r>
              <a:rPr lang="en-US" sz="2000" dirty="0" smtClean="0">
                <a:solidFill>
                  <a:srgbClr val="FF0000"/>
                </a:solidFill>
              </a:rPr>
              <a:t>The term path-goal is derived from the belief that effective leaders clarify the path to help their followers get from where they are to the achievement of their work goals and make the journey along the path easier by reducing roadblocks and pitfalls.</a:t>
            </a:r>
          </a:p>
        </p:txBody>
      </p:sp>
      <p:pic>
        <p:nvPicPr>
          <p:cNvPr id="7172" name="Picture 4" descr="C:\Users\Michaelm\AppData\Local\Microsoft\Windows\Temporary Internet Files\Content.IE5\WX0DVOOP\barrier[1].jpg"/>
          <p:cNvPicPr>
            <a:picLocks noChangeAspect="1" noChangeArrowheads="1"/>
          </p:cNvPicPr>
          <p:nvPr/>
        </p:nvPicPr>
        <p:blipFill>
          <a:blip r:embed="rId2" cstate="print"/>
          <a:srcRect/>
          <a:stretch>
            <a:fillRect/>
          </a:stretch>
        </p:blipFill>
        <p:spPr bwMode="auto">
          <a:xfrm>
            <a:off x="5867400" y="4724400"/>
            <a:ext cx="2578100" cy="1524000"/>
          </a:xfrm>
          <a:prstGeom prst="rect">
            <a:avLst/>
          </a:prstGeom>
          <a:noFill/>
        </p:spPr>
      </p:pic>
      <p:pic>
        <p:nvPicPr>
          <p:cNvPr id="6" name="Picture 5" descr="What is Management? Definition, Characteristics, Levels and Import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29893941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Path-Goal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a:p>
        </p:txBody>
      </p:sp>
      <p:sp>
        <p:nvSpPr>
          <p:cNvPr id="4" name="Content Placeholder 3"/>
          <p:cNvSpPr>
            <a:spLocks noGrp="1"/>
          </p:cNvSpPr>
          <p:nvPr>
            <p:ph sz="quarter" idx="1"/>
          </p:nvPr>
        </p:nvSpPr>
        <p:spPr/>
        <p:txBody>
          <a:bodyPr/>
          <a:lstStyle/>
          <a:p>
            <a:r>
              <a:rPr lang="en-US" sz="2400" u="sng" dirty="0" smtClean="0"/>
              <a:t>In contrast to Fiedler’s view that a leader couldn’t change his or her behavior, House assumed that leaders are flexible and can display any or all of these leadership styles depending on the situation.</a:t>
            </a:r>
          </a:p>
          <a:p>
            <a:pPr lvl="1"/>
            <a:endParaRPr lang="en-US" sz="2000" dirty="0"/>
          </a:p>
        </p:txBody>
      </p:sp>
      <p:pic>
        <p:nvPicPr>
          <p:cNvPr id="9218" name="Picture 2" descr="C:\Users\Michaelm\AppData\Local\Microsoft\Windows\Temporary Internet Files\Content.IE5\VYJYNPGJ\contrast_futura-01[1].png"/>
          <p:cNvPicPr>
            <a:picLocks noChangeAspect="1" noChangeArrowheads="1"/>
          </p:cNvPicPr>
          <p:nvPr/>
        </p:nvPicPr>
        <p:blipFill>
          <a:blip r:embed="rId2" cstate="print"/>
          <a:srcRect/>
          <a:stretch>
            <a:fillRect/>
          </a:stretch>
        </p:blipFill>
        <p:spPr bwMode="auto">
          <a:xfrm>
            <a:off x="5867400" y="3429000"/>
            <a:ext cx="2794000" cy="2794000"/>
          </a:xfrm>
          <a:prstGeom prst="rect">
            <a:avLst/>
          </a:prstGeom>
          <a:noFill/>
        </p:spPr>
      </p:pic>
      <p:pic>
        <p:nvPicPr>
          <p:cNvPr id="6" name="Picture 5" descr="What is Management? Definition, Characteristics, Levels and Import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36684844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Path-Goal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a:p>
        </p:txBody>
      </p:sp>
      <p:sp>
        <p:nvSpPr>
          <p:cNvPr id="4" name="Content Placeholder 3"/>
          <p:cNvSpPr>
            <a:spLocks noGrp="1"/>
          </p:cNvSpPr>
          <p:nvPr>
            <p:ph sz="quarter" idx="1"/>
          </p:nvPr>
        </p:nvSpPr>
        <p:spPr/>
        <p:txBody>
          <a:bodyPr>
            <a:normAutofit/>
          </a:bodyPr>
          <a:lstStyle/>
          <a:p>
            <a:r>
              <a:rPr lang="en-US" sz="2400" u="sng" dirty="0" smtClean="0"/>
              <a:t>An EE’s performance and satisfaction are likely to be positively influenced when the leader chooses a leadership style that compensates for short comings in either the EE or the work setting.  </a:t>
            </a:r>
          </a:p>
          <a:p>
            <a:endParaRPr lang="en-US" sz="800" u="sng" dirty="0" smtClean="0"/>
          </a:p>
          <a:p>
            <a:pPr lvl="1"/>
            <a:r>
              <a:rPr lang="en-US" sz="2000" dirty="0" smtClean="0"/>
              <a:t>However, if the leader spends time explaining tasks that are already clear or when the EE has the ability and experience to handle them without interference, the EE is likely to see such directive behavior as redundant or even insulting.</a:t>
            </a:r>
            <a:endParaRPr lang="en-US" sz="2000" dirty="0"/>
          </a:p>
        </p:txBody>
      </p:sp>
      <p:pic>
        <p:nvPicPr>
          <p:cNvPr id="11267" name="Picture 3" descr="C:\Users\Michaelm\AppData\Local\Microsoft\Windows\Temporary Internet Files\Content.IE5\8S4BQSVH\bonhomme_et_coche_vert[1].jpg"/>
          <p:cNvPicPr>
            <a:picLocks noChangeAspect="1" noChangeArrowheads="1"/>
          </p:cNvPicPr>
          <p:nvPr/>
        </p:nvPicPr>
        <p:blipFill>
          <a:blip r:embed="rId2" cstate="print"/>
          <a:srcRect/>
          <a:stretch>
            <a:fillRect/>
          </a:stretch>
        </p:blipFill>
        <p:spPr bwMode="auto">
          <a:xfrm>
            <a:off x="6248400" y="4343400"/>
            <a:ext cx="2438400" cy="1955800"/>
          </a:xfrm>
          <a:prstGeom prst="rect">
            <a:avLst/>
          </a:prstGeom>
          <a:noFill/>
        </p:spPr>
      </p:pic>
      <p:pic>
        <p:nvPicPr>
          <p:cNvPr id="6" name="Picture 5" descr="What is Management? Definition, Characteristics, Levels and Import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4673929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Leader-Member Exchange (LMX) Theory </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a:p>
        </p:txBody>
      </p:sp>
      <p:sp>
        <p:nvSpPr>
          <p:cNvPr id="4" name="Content Placeholder 3"/>
          <p:cNvSpPr>
            <a:spLocks noGrp="1"/>
          </p:cNvSpPr>
          <p:nvPr>
            <p:ph sz="quarter" idx="1"/>
          </p:nvPr>
        </p:nvSpPr>
        <p:spPr/>
        <p:txBody>
          <a:bodyPr>
            <a:normAutofit/>
          </a:bodyPr>
          <a:lstStyle/>
          <a:p>
            <a:r>
              <a:rPr lang="en-US" sz="2400" u="sng" dirty="0" smtClean="0"/>
              <a:t>The Leader-Member Exchange Theory says leaders create in-groups and out-groups and the in-group will have higher performance ratings, less turnover, and greater job satisfaction.</a:t>
            </a:r>
          </a:p>
          <a:p>
            <a:endParaRPr lang="en-US" sz="800" u="sng" dirty="0" smtClean="0"/>
          </a:p>
          <a:p>
            <a:pPr lvl="1"/>
            <a:r>
              <a:rPr lang="en-US" sz="2000" dirty="0" smtClean="0"/>
              <a:t>Early on in the relationship a leader will implicitly categorize a follower as an “in” or as an “out.”  </a:t>
            </a:r>
          </a:p>
          <a:p>
            <a:pPr lvl="1"/>
            <a:endParaRPr lang="en-US" sz="800" dirty="0" smtClean="0"/>
          </a:p>
          <a:p>
            <a:pPr lvl="2"/>
            <a:r>
              <a:rPr lang="en-US" sz="1800" dirty="0" smtClean="0">
                <a:solidFill>
                  <a:srgbClr val="FF0000"/>
                </a:solidFill>
              </a:rPr>
              <a:t>Leaders also encourage LMX by rewarding those EE’s with whom they want a closer linkage and punishing those with whom they do not.</a:t>
            </a:r>
          </a:p>
        </p:txBody>
      </p:sp>
      <p:pic>
        <p:nvPicPr>
          <p:cNvPr id="5" name="Picture 4"/>
          <p:cNvPicPr>
            <a:picLocks noChangeAspect="1"/>
          </p:cNvPicPr>
          <p:nvPr/>
        </p:nvPicPr>
        <p:blipFill>
          <a:blip r:embed="rId2"/>
          <a:stretch>
            <a:fillRect/>
          </a:stretch>
        </p:blipFill>
        <p:spPr>
          <a:xfrm>
            <a:off x="6324600" y="4743450"/>
            <a:ext cx="2819400" cy="2114550"/>
          </a:xfrm>
          <a:prstGeom prst="rect">
            <a:avLst/>
          </a:prstGeom>
        </p:spPr>
      </p:pic>
      <p:pic>
        <p:nvPicPr>
          <p:cNvPr id="6" name="Picture 5" descr="What is Management? Definition, Characteristics, Levels and Import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38926523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Leader-Member Exchange (LMX)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a:p>
        </p:txBody>
      </p:sp>
      <p:sp>
        <p:nvSpPr>
          <p:cNvPr id="4" name="Content Placeholder 3"/>
          <p:cNvSpPr>
            <a:spLocks noGrp="1"/>
          </p:cNvSpPr>
          <p:nvPr>
            <p:ph sz="quarter" idx="1"/>
          </p:nvPr>
        </p:nvSpPr>
        <p:spPr/>
        <p:txBody>
          <a:bodyPr/>
          <a:lstStyle/>
          <a:p>
            <a:r>
              <a:rPr lang="en-US" sz="2300" u="sng" dirty="0" smtClean="0"/>
              <a:t>Followers with in-group status will have higher performance ratings, engage in more helping or “citizenship” behaviors at work, and report greater satisfaction with their boss.</a:t>
            </a:r>
          </a:p>
          <a:p>
            <a:endParaRPr lang="en-US" sz="800" u="sng" dirty="0" smtClean="0"/>
          </a:p>
          <a:p>
            <a:pPr lvl="1"/>
            <a:r>
              <a:rPr lang="en-US" dirty="0" smtClean="0"/>
              <a:t>These findings are not surprising, as leaders are more likely to invest their time and other resources in those whom they expect to perform the best.</a:t>
            </a:r>
            <a:endParaRPr lang="en-US" dirty="0"/>
          </a:p>
        </p:txBody>
      </p:sp>
      <p:pic>
        <p:nvPicPr>
          <p:cNvPr id="13314" name="Picture 2" descr="C:\Users\Michaelm\AppData\Local\Microsoft\Windows\Temporary Internet Files\Content.IE5\52LYKE23\surprise[1].gif"/>
          <p:cNvPicPr>
            <a:picLocks noChangeAspect="1" noChangeArrowheads="1"/>
          </p:cNvPicPr>
          <p:nvPr/>
        </p:nvPicPr>
        <p:blipFill>
          <a:blip r:embed="rId2" cstate="print"/>
          <a:srcRect/>
          <a:stretch>
            <a:fillRect/>
          </a:stretch>
        </p:blipFill>
        <p:spPr bwMode="auto">
          <a:xfrm>
            <a:off x="6170422" y="4124531"/>
            <a:ext cx="2635250" cy="2038350"/>
          </a:xfrm>
          <a:prstGeom prst="rect">
            <a:avLst/>
          </a:prstGeom>
          <a:noFill/>
        </p:spPr>
      </p:pic>
      <p:pic>
        <p:nvPicPr>
          <p:cNvPr id="6" name="Picture 5" descr="What is Management? Definition, Characteristics, Levels and Import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17431378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Transactional Leaders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a:p>
        </p:txBody>
      </p:sp>
      <p:sp>
        <p:nvSpPr>
          <p:cNvPr id="4" name="Content Placeholder 3"/>
          <p:cNvSpPr>
            <a:spLocks noGrp="1"/>
          </p:cNvSpPr>
          <p:nvPr>
            <p:ph sz="quarter" idx="1"/>
          </p:nvPr>
        </p:nvSpPr>
        <p:spPr/>
        <p:txBody>
          <a:bodyPr/>
          <a:lstStyle/>
          <a:p>
            <a:r>
              <a:rPr lang="en-US" sz="2400" u="sng" dirty="0" smtClean="0"/>
              <a:t>Transactional Leaders are those who lead primarily by using social exchange or transactions</a:t>
            </a:r>
            <a:r>
              <a:rPr lang="en-US" dirty="0" smtClean="0"/>
              <a:t>.</a:t>
            </a:r>
          </a:p>
          <a:p>
            <a:endParaRPr lang="en-US" sz="800" dirty="0" smtClean="0"/>
          </a:p>
          <a:p>
            <a:pPr lvl="1"/>
            <a:r>
              <a:rPr lang="en-US" sz="2000" dirty="0" smtClean="0">
                <a:solidFill>
                  <a:srgbClr val="FF0000"/>
                </a:solidFill>
              </a:rPr>
              <a:t>Transactional leaders guide or motivate followers to work toward established goals by exchanging rewards for their productivity.</a:t>
            </a:r>
          </a:p>
          <a:p>
            <a:pPr lvl="1"/>
            <a:endParaRPr lang="en-US" sz="800" dirty="0" smtClean="0"/>
          </a:p>
        </p:txBody>
      </p:sp>
      <p:pic>
        <p:nvPicPr>
          <p:cNvPr id="1026" name="Picture 2" descr="C:\Users\Michaelm\AppData\Local\Microsoft\Windows\Temporary Internet Files\Content.IE5\4ACZGT8O\reciprocity[1].jpg"/>
          <p:cNvPicPr>
            <a:picLocks noChangeAspect="1" noChangeArrowheads="1"/>
          </p:cNvPicPr>
          <p:nvPr/>
        </p:nvPicPr>
        <p:blipFill>
          <a:blip r:embed="rId2" cstate="print"/>
          <a:srcRect/>
          <a:stretch>
            <a:fillRect/>
          </a:stretch>
        </p:blipFill>
        <p:spPr bwMode="auto">
          <a:xfrm>
            <a:off x="6486119" y="3962400"/>
            <a:ext cx="1905000" cy="1905000"/>
          </a:xfrm>
          <a:prstGeom prst="rect">
            <a:avLst/>
          </a:prstGeom>
          <a:noFill/>
        </p:spPr>
      </p:pic>
      <p:pic>
        <p:nvPicPr>
          <p:cNvPr id="1028" name="Picture 4" descr="C:\Users\Michaelm\AppData\Local\Microsoft\Windows\Temporary Internet Files\Content.IE5\KDB8FMSX\GA8gP[1].png"/>
          <p:cNvPicPr>
            <a:picLocks noChangeAspect="1" noChangeArrowheads="1"/>
          </p:cNvPicPr>
          <p:nvPr/>
        </p:nvPicPr>
        <p:blipFill>
          <a:blip r:embed="rId3" cstate="print"/>
          <a:srcRect/>
          <a:stretch>
            <a:fillRect/>
          </a:stretch>
        </p:blipFill>
        <p:spPr bwMode="auto">
          <a:xfrm>
            <a:off x="4591364" y="4191000"/>
            <a:ext cx="1562318" cy="1562318"/>
          </a:xfrm>
          <a:prstGeom prst="rect">
            <a:avLst/>
          </a:prstGeom>
          <a:noFill/>
        </p:spPr>
      </p:pic>
      <p:pic>
        <p:nvPicPr>
          <p:cNvPr id="7" name="Picture 6" descr="What is Management? Definition, Characteristics, Levels and Importanc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12144580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Transformational Leaders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a:p>
        </p:txBody>
      </p:sp>
      <p:sp>
        <p:nvSpPr>
          <p:cNvPr id="4" name="Content Placeholder 3"/>
          <p:cNvSpPr>
            <a:spLocks noGrp="1"/>
          </p:cNvSpPr>
          <p:nvPr>
            <p:ph sz="quarter" idx="1"/>
          </p:nvPr>
        </p:nvSpPr>
        <p:spPr/>
        <p:txBody>
          <a:bodyPr/>
          <a:lstStyle/>
          <a:p>
            <a:r>
              <a:rPr lang="en-US" sz="2400" u="sng" dirty="0" smtClean="0"/>
              <a:t>Transformational Leaders stimulate and inspire (transform) followers to achieve extraordinary outcomes.</a:t>
            </a:r>
          </a:p>
          <a:p>
            <a:endParaRPr lang="en-US" sz="800" u="sng" dirty="0" smtClean="0"/>
          </a:p>
          <a:p>
            <a:pPr lvl="1"/>
            <a:r>
              <a:rPr lang="en-US" sz="2000" dirty="0" smtClean="0">
                <a:solidFill>
                  <a:srgbClr val="FF0000"/>
                </a:solidFill>
              </a:rPr>
              <a:t>Transformational leaders pay attention to the concerns and developmental needs of individual followers; changing followers’ awareness of issues by helping those followers look at old problems in new ways; and being able to excite, arouse, and inspire followers to exert extra effort to achieve group goals.</a:t>
            </a:r>
          </a:p>
        </p:txBody>
      </p:sp>
      <p:pic>
        <p:nvPicPr>
          <p:cNvPr id="2052" name="Picture 4" descr="C:\Users\Michaelm\AppData\Local\Microsoft\Windows\Temporary Internet Files\Content.IE5\HWRYGRBG\1280px-Transformation_at_Future_Perfect[1].jpg"/>
          <p:cNvPicPr>
            <a:picLocks noChangeAspect="1" noChangeArrowheads="1"/>
          </p:cNvPicPr>
          <p:nvPr/>
        </p:nvPicPr>
        <p:blipFill>
          <a:blip r:embed="rId2" cstate="print"/>
          <a:srcRect/>
          <a:stretch>
            <a:fillRect/>
          </a:stretch>
        </p:blipFill>
        <p:spPr bwMode="auto">
          <a:xfrm>
            <a:off x="4800600" y="4191000"/>
            <a:ext cx="3566160" cy="2144268"/>
          </a:xfrm>
          <a:prstGeom prst="rect">
            <a:avLst/>
          </a:prstGeom>
          <a:noFill/>
        </p:spPr>
      </p:pic>
      <p:pic>
        <p:nvPicPr>
          <p:cNvPr id="6" name="Picture 5" descr="What is Management? Definition, Characteristics, Levels and Import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19574047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Transactional vs. Transformational Leaders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a:p>
        </p:txBody>
      </p:sp>
      <p:sp>
        <p:nvSpPr>
          <p:cNvPr id="4" name="Content Placeholder 3"/>
          <p:cNvSpPr>
            <a:spLocks noGrp="1"/>
          </p:cNvSpPr>
          <p:nvPr>
            <p:ph sz="quarter" idx="1"/>
          </p:nvPr>
        </p:nvSpPr>
        <p:spPr/>
        <p:txBody>
          <a:bodyPr/>
          <a:lstStyle/>
          <a:p>
            <a:r>
              <a:rPr lang="en-US" sz="2300" u="sng" dirty="0" smtClean="0"/>
              <a:t>The evidence supporting the superiority of transformational leadership over transactional leadership is impressive</a:t>
            </a:r>
            <a:r>
              <a:rPr lang="en-US" sz="2300" dirty="0" smtClean="0"/>
              <a:t>.</a:t>
            </a:r>
          </a:p>
          <a:p>
            <a:endParaRPr lang="en-US" sz="800" dirty="0" smtClean="0"/>
          </a:p>
          <a:p>
            <a:pPr lvl="1"/>
            <a:r>
              <a:rPr lang="en-US" sz="2000" dirty="0" smtClean="0"/>
              <a:t>Transformational leaders were evaluated as more effective, higher performers, more promotable than their transactional counterparts, and more interpersonally sensitive.</a:t>
            </a:r>
          </a:p>
          <a:p>
            <a:pPr lvl="1"/>
            <a:endParaRPr lang="en-US" sz="800" dirty="0" smtClean="0"/>
          </a:p>
          <a:p>
            <a:pPr lvl="2"/>
            <a:r>
              <a:rPr lang="en-US" sz="1800" dirty="0" smtClean="0">
                <a:solidFill>
                  <a:srgbClr val="FF0000"/>
                </a:solidFill>
              </a:rPr>
              <a:t>Transformational leadership is strongly correlated with lower turnover rates and higher levels of productivity, work engagement, EE satisfaction, creativity, goal attainment, and follower well-being.</a:t>
            </a:r>
            <a:endParaRPr lang="en-US" sz="1800" dirty="0">
              <a:solidFill>
                <a:srgbClr val="FF0000"/>
              </a:solidFill>
            </a:endParaRPr>
          </a:p>
        </p:txBody>
      </p:sp>
      <p:pic>
        <p:nvPicPr>
          <p:cNvPr id="14338" name="Picture 2" descr="C:\Users\Michaelm\AppData\Local\Microsoft\Windows\Temporary Internet Files\Content.IE5\QTOHO7LC\transformation-words-Fotolia_56235726_Subscription_Monthly_M[1].jpg"/>
          <p:cNvPicPr>
            <a:picLocks noChangeAspect="1" noChangeArrowheads="1"/>
          </p:cNvPicPr>
          <p:nvPr/>
        </p:nvPicPr>
        <p:blipFill>
          <a:blip r:embed="rId2" cstate="print"/>
          <a:srcRect/>
          <a:stretch>
            <a:fillRect/>
          </a:stretch>
        </p:blipFill>
        <p:spPr bwMode="auto">
          <a:xfrm>
            <a:off x="4940808" y="4953000"/>
            <a:ext cx="3895344" cy="1304544"/>
          </a:xfrm>
          <a:prstGeom prst="rect">
            <a:avLst/>
          </a:prstGeom>
          <a:noFill/>
        </p:spPr>
      </p:pic>
      <p:pic>
        <p:nvPicPr>
          <p:cNvPr id="6" name="Picture 5" descr="What is Management? Definition, Characteristics, Levels and Import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38898700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Charismatic Leaders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a:p>
        </p:txBody>
      </p:sp>
      <p:sp>
        <p:nvSpPr>
          <p:cNvPr id="4" name="Content Placeholder 3"/>
          <p:cNvSpPr>
            <a:spLocks noGrp="1"/>
          </p:cNvSpPr>
          <p:nvPr>
            <p:ph sz="quarter" idx="1"/>
          </p:nvPr>
        </p:nvSpPr>
        <p:spPr/>
        <p:txBody>
          <a:bodyPr>
            <a:normAutofit/>
          </a:bodyPr>
          <a:lstStyle/>
          <a:p>
            <a:r>
              <a:rPr lang="en-US" sz="2400" u="sng" dirty="0" smtClean="0"/>
              <a:t>Charismatic Leaders are enthusiastic, self-confident leaders whose personalities and actions influence people to behave in certain ways.</a:t>
            </a:r>
          </a:p>
          <a:p>
            <a:endParaRPr lang="en-US" sz="800" u="sng" dirty="0" smtClean="0"/>
          </a:p>
          <a:p>
            <a:pPr lvl="1"/>
            <a:r>
              <a:rPr lang="en-US" sz="2000" dirty="0" smtClean="0"/>
              <a:t>Charismatic Leaders have vision, willingness to take risks to achieve that vision, sensitivity to both environmental constraints and follower needs, and other behaviors that are out of the ordinary.</a:t>
            </a:r>
          </a:p>
          <a:p>
            <a:pPr lvl="1"/>
            <a:endParaRPr lang="en-US" sz="800" dirty="0" smtClean="0"/>
          </a:p>
          <a:p>
            <a:pPr lvl="2"/>
            <a:r>
              <a:rPr lang="en-US" sz="1800" dirty="0" smtClean="0">
                <a:solidFill>
                  <a:srgbClr val="FF0000"/>
                </a:solidFill>
              </a:rPr>
              <a:t>There is an impressive correlation between charismatic leadership and high performance and satisfaction among followers.</a:t>
            </a:r>
          </a:p>
        </p:txBody>
      </p:sp>
      <p:pic>
        <p:nvPicPr>
          <p:cNvPr id="15365" name="Picture 5" descr="C:\Users\Michaelm\AppData\Local\Microsoft\Windows\Temporary Internet Files\Content.IE5\8S4BQSVH\CHARISMATIC-MIND_logo_mov[1].png"/>
          <p:cNvPicPr>
            <a:picLocks noChangeAspect="1" noChangeArrowheads="1"/>
          </p:cNvPicPr>
          <p:nvPr/>
        </p:nvPicPr>
        <p:blipFill>
          <a:blip r:embed="rId2" cstate="print"/>
          <a:srcRect/>
          <a:stretch>
            <a:fillRect/>
          </a:stretch>
        </p:blipFill>
        <p:spPr bwMode="auto">
          <a:xfrm>
            <a:off x="6629400" y="4495800"/>
            <a:ext cx="2057402" cy="1752600"/>
          </a:xfrm>
          <a:prstGeom prst="rect">
            <a:avLst/>
          </a:prstGeom>
          <a:noFill/>
        </p:spPr>
      </p:pic>
      <p:pic>
        <p:nvPicPr>
          <p:cNvPr id="6" name="Picture 5" descr="What is Management? Definition, Characteristics, Levels and Import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1130050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Man” Theory</a:t>
            </a:r>
            <a:endParaRPr lang="en-US"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6</a:t>
            </a:fld>
            <a:endParaRPr lang="en-US"/>
          </a:p>
        </p:txBody>
      </p:sp>
      <p:sp>
        <p:nvSpPr>
          <p:cNvPr id="4" name="Content Placeholder 3"/>
          <p:cNvSpPr>
            <a:spLocks noGrp="1"/>
          </p:cNvSpPr>
          <p:nvPr>
            <p:ph sz="quarter" idx="1"/>
          </p:nvPr>
        </p:nvSpPr>
        <p:spPr/>
        <p:txBody>
          <a:bodyPr>
            <a:normAutofit/>
          </a:bodyPr>
          <a:lstStyle/>
          <a:p>
            <a:r>
              <a:rPr lang="en-US" sz="2400" u="sng" dirty="0" smtClean="0"/>
              <a:t>Early studies were based on the assumption that leaders were born, not made – the concept was called the        “Great Man” theory.</a:t>
            </a:r>
          </a:p>
        </p:txBody>
      </p:sp>
      <p:pic>
        <p:nvPicPr>
          <p:cNvPr id="7" name="Picture 6" descr="Great Man Theory of Leadership Explained | What is the Great Man Theory?"/>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895600"/>
            <a:ext cx="5943600" cy="3340100"/>
          </a:xfrm>
          <a:prstGeom prst="rect">
            <a:avLst/>
          </a:prstGeom>
          <a:noFill/>
          <a:ln>
            <a:noFill/>
          </a:ln>
        </p:spPr>
      </p:pic>
      <p:pic>
        <p:nvPicPr>
          <p:cNvPr id="6" name="Picture 5"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7181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Visionary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a:p>
        </p:txBody>
      </p:sp>
      <p:sp>
        <p:nvSpPr>
          <p:cNvPr id="4" name="Content Placeholder 3"/>
          <p:cNvSpPr>
            <a:spLocks noGrp="1"/>
          </p:cNvSpPr>
          <p:nvPr>
            <p:ph sz="quarter" idx="1"/>
          </p:nvPr>
        </p:nvSpPr>
        <p:spPr/>
        <p:txBody>
          <a:bodyPr>
            <a:normAutofit/>
          </a:bodyPr>
          <a:lstStyle/>
          <a:p>
            <a:r>
              <a:rPr lang="en-US" sz="2400" u="sng" dirty="0" smtClean="0"/>
              <a:t>Visionary Leadership is the ability to create and articulate a realistic, credible, and attractive vision of the future that improves on the present situation.</a:t>
            </a:r>
          </a:p>
          <a:p>
            <a:endParaRPr lang="en-US" sz="800" u="sng" dirty="0" smtClean="0"/>
          </a:p>
          <a:p>
            <a:pPr lvl="1"/>
            <a:r>
              <a:rPr lang="en-US" sz="2000" dirty="0" smtClean="0"/>
              <a:t>The vision, if properly selected and implemented, is so energizing that it “in effect jump-starts the future by calling forth the skills, talents, and resources to make it happen.</a:t>
            </a:r>
          </a:p>
          <a:p>
            <a:pPr lvl="1"/>
            <a:endParaRPr lang="en-US" sz="800" dirty="0" smtClean="0"/>
          </a:p>
          <a:p>
            <a:pPr lvl="2"/>
            <a:r>
              <a:rPr lang="en-US" sz="1800" dirty="0" smtClean="0">
                <a:solidFill>
                  <a:srgbClr val="FF0000"/>
                </a:solidFill>
              </a:rPr>
              <a:t>An organization’s vision should offer clear and compelling imagery that taps into people’s emotions and inspires enthusiasm to pursue the organization’s goals.  </a:t>
            </a:r>
            <a:endParaRPr lang="en-US" sz="1800" dirty="0">
              <a:solidFill>
                <a:srgbClr val="FF0000"/>
              </a:solidFill>
            </a:endParaRPr>
          </a:p>
        </p:txBody>
      </p:sp>
      <p:pic>
        <p:nvPicPr>
          <p:cNvPr id="16388" name="Picture 4" descr="C:\Users\Michaelm\AppData\Local\Microsoft\Windows\Temporary Internet Files\Content.IE5\7X2GC7W4\Vision_ESTIEM[1].jpg"/>
          <p:cNvPicPr>
            <a:picLocks noChangeAspect="1" noChangeArrowheads="1"/>
          </p:cNvPicPr>
          <p:nvPr/>
        </p:nvPicPr>
        <p:blipFill>
          <a:blip r:embed="rId2" cstate="print"/>
          <a:srcRect/>
          <a:stretch>
            <a:fillRect/>
          </a:stretch>
        </p:blipFill>
        <p:spPr bwMode="auto">
          <a:xfrm>
            <a:off x="5105400" y="4800600"/>
            <a:ext cx="3581400" cy="1391392"/>
          </a:xfrm>
          <a:prstGeom prst="rect">
            <a:avLst/>
          </a:prstGeom>
          <a:noFill/>
        </p:spPr>
      </p:pic>
      <p:pic>
        <p:nvPicPr>
          <p:cNvPr id="6" name="Picture 5" descr="What is Management? Definition, Characteristics, Levels and Import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34897844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 and Teams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a:p>
        </p:txBody>
      </p:sp>
      <p:sp>
        <p:nvSpPr>
          <p:cNvPr id="4" name="Content Placeholder 3"/>
          <p:cNvSpPr>
            <a:spLocks noGrp="1"/>
          </p:cNvSpPr>
          <p:nvPr>
            <p:ph sz="quarter" idx="1"/>
          </p:nvPr>
        </p:nvSpPr>
        <p:spPr/>
        <p:txBody>
          <a:bodyPr/>
          <a:lstStyle/>
          <a:p>
            <a:r>
              <a:rPr lang="en-US" sz="2400" u="sng" dirty="0" smtClean="0"/>
              <a:t>Because leadership is increasingly taking place within a team context and more organizations are using work teams, the role of the leader in guiding team members has become increasingly important</a:t>
            </a:r>
            <a:r>
              <a:rPr lang="en-US" dirty="0" smtClean="0"/>
              <a:t>.</a:t>
            </a:r>
          </a:p>
          <a:p>
            <a:endParaRPr lang="en-US" sz="800" dirty="0" smtClean="0"/>
          </a:p>
          <a:p>
            <a:pPr lvl="1"/>
            <a:r>
              <a:rPr lang="en-US" sz="2000" dirty="0" smtClean="0"/>
              <a:t>Effective team leaders have mastered the difficult balancing act of knowing when to leave their teams alone and when to get involved.</a:t>
            </a:r>
          </a:p>
          <a:p>
            <a:pPr lvl="1"/>
            <a:endParaRPr lang="en-US" sz="800" dirty="0" smtClean="0"/>
          </a:p>
          <a:p>
            <a:pPr lvl="2"/>
            <a:r>
              <a:rPr lang="en-US" sz="1800" dirty="0" smtClean="0">
                <a:solidFill>
                  <a:srgbClr val="FF0000"/>
                </a:solidFill>
              </a:rPr>
              <a:t>Important responsibilities of team leaders include coaching, facilitating, handling disciplinary action problems, reviewing team and individual performance, training, and communication.</a:t>
            </a:r>
            <a:endParaRPr lang="en-US" sz="1800" dirty="0">
              <a:solidFill>
                <a:srgbClr val="FF0000"/>
              </a:solidFill>
            </a:endParaRPr>
          </a:p>
        </p:txBody>
      </p:sp>
      <p:pic>
        <p:nvPicPr>
          <p:cNvPr id="17411" name="Picture 3" descr="C:\Users\Michaelm\AppData\Local\Microsoft\Windows\Temporary Internet Files\Content.IE5\52LYKE23\followers-onyx-truth[1].jpg"/>
          <p:cNvPicPr>
            <a:picLocks noChangeAspect="1" noChangeArrowheads="1"/>
          </p:cNvPicPr>
          <p:nvPr/>
        </p:nvPicPr>
        <p:blipFill>
          <a:blip r:embed="rId2" cstate="print"/>
          <a:srcRect/>
          <a:stretch>
            <a:fillRect/>
          </a:stretch>
        </p:blipFill>
        <p:spPr bwMode="auto">
          <a:xfrm>
            <a:off x="5638800" y="4953000"/>
            <a:ext cx="3048000" cy="1295400"/>
          </a:xfrm>
          <a:prstGeom prst="rect">
            <a:avLst/>
          </a:prstGeom>
          <a:noFill/>
        </p:spPr>
      </p:pic>
      <p:pic>
        <p:nvPicPr>
          <p:cNvPr id="6" name="Picture 5" descr="What is Management? Definition, Characteristics, Levels and Import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4535102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Empowerment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a:p>
        </p:txBody>
      </p:sp>
      <p:sp>
        <p:nvSpPr>
          <p:cNvPr id="4" name="Content Placeholder 3"/>
          <p:cNvSpPr>
            <a:spLocks noGrp="1"/>
          </p:cNvSpPr>
          <p:nvPr>
            <p:ph sz="quarter" idx="1"/>
          </p:nvPr>
        </p:nvSpPr>
        <p:spPr/>
        <p:txBody>
          <a:bodyPr/>
          <a:lstStyle/>
          <a:p>
            <a:r>
              <a:rPr lang="en-US" sz="2400" u="sng" dirty="0" smtClean="0"/>
              <a:t>Managers are increasingly leading by not leading; that is, by empowering their employees</a:t>
            </a:r>
            <a:r>
              <a:rPr lang="en-US" dirty="0" smtClean="0"/>
              <a:t>.</a:t>
            </a:r>
          </a:p>
          <a:p>
            <a:endParaRPr lang="en-US" sz="800" dirty="0" smtClean="0"/>
          </a:p>
          <a:p>
            <a:pPr lvl="1"/>
            <a:r>
              <a:rPr lang="en-US" dirty="0" smtClean="0"/>
              <a:t>Empowerment involves increasing the decision-making discretion of workers.</a:t>
            </a:r>
          </a:p>
          <a:p>
            <a:pPr lvl="1"/>
            <a:endParaRPr lang="en-US" sz="800" dirty="0" smtClean="0"/>
          </a:p>
          <a:p>
            <a:pPr lvl="2"/>
            <a:r>
              <a:rPr lang="en-US" dirty="0" smtClean="0">
                <a:solidFill>
                  <a:srgbClr val="FF0000"/>
                </a:solidFill>
              </a:rPr>
              <a:t>Today, many EE’s are making the key operating decisions that directly affect their work.</a:t>
            </a:r>
            <a:endParaRPr lang="en-US" dirty="0">
              <a:solidFill>
                <a:srgbClr val="FF0000"/>
              </a:solidFill>
            </a:endParaRPr>
          </a:p>
        </p:txBody>
      </p:sp>
      <p:pic>
        <p:nvPicPr>
          <p:cNvPr id="3075" name="Picture 3" descr="C:\Users\Michaelm\AppData\Local\Microsoft\Windows\Temporary Internet Files\Content.IE5\VYJYNPGJ\empowerment-2[1].jpg"/>
          <p:cNvPicPr>
            <a:picLocks noChangeAspect="1" noChangeArrowheads="1"/>
          </p:cNvPicPr>
          <p:nvPr/>
        </p:nvPicPr>
        <p:blipFill>
          <a:blip r:embed="rId2" cstate="print"/>
          <a:srcRect/>
          <a:stretch>
            <a:fillRect/>
          </a:stretch>
        </p:blipFill>
        <p:spPr bwMode="auto">
          <a:xfrm>
            <a:off x="5486400" y="4038599"/>
            <a:ext cx="3200400" cy="2213361"/>
          </a:xfrm>
          <a:prstGeom prst="rect">
            <a:avLst/>
          </a:prstGeom>
          <a:noFill/>
        </p:spPr>
      </p:pic>
      <p:pic>
        <p:nvPicPr>
          <p:cNvPr id="6" name="Picture 5" descr="What is Management? Definition, Characteristics, Levels and Import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15937121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Empowerment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a:p>
        </p:txBody>
      </p:sp>
      <p:sp>
        <p:nvSpPr>
          <p:cNvPr id="4" name="Content Placeholder 3"/>
          <p:cNvSpPr>
            <a:spLocks noGrp="1"/>
          </p:cNvSpPr>
          <p:nvPr>
            <p:ph sz="quarter" idx="1"/>
          </p:nvPr>
        </p:nvSpPr>
        <p:spPr/>
        <p:txBody>
          <a:bodyPr/>
          <a:lstStyle/>
          <a:p>
            <a:r>
              <a:rPr lang="en-US" sz="2400" u="sng" dirty="0" smtClean="0"/>
              <a:t>More companies are empowering EE’s because of a need for quick decisions by those people who are most knowledgeable about the issues</a:t>
            </a:r>
            <a:r>
              <a:rPr lang="en-US" dirty="0" smtClean="0"/>
              <a:t>.</a:t>
            </a:r>
          </a:p>
          <a:p>
            <a:endParaRPr lang="en-US" sz="800" dirty="0" smtClean="0"/>
          </a:p>
          <a:p>
            <a:pPr lvl="1"/>
            <a:r>
              <a:rPr lang="en-US" sz="2000" dirty="0" smtClean="0">
                <a:solidFill>
                  <a:srgbClr val="FF0000"/>
                </a:solidFill>
              </a:rPr>
              <a:t>If organizations want to successfully compete in a dynamic global economy, EE’s have to be able to make decisions and implement changes quickly.</a:t>
            </a:r>
          </a:p>
        </p:txBody>
      </p:sp>
      <p:pic>
        <p:nvPicPr>
          <p:cNvPr id="4098" name="Picture 2" descr="C:\Users\Michaelm\AppData\Local\Microsoft\Windows\Temporary Internet Files\Content.IE5\KDB8FMSX\Pc4xu[1].png"/>
          <p:cNvPicPr>
            <a:picLocks noChangeAspect="1" noChangeArrowheads="1"/>
          </p:cNvPicPr>
          <p:nvPr/>
        </p:nvPicPr>
        <p:blipFill>
          <a:blip r:embed="rId2" cstate="print"/>
          <a:srcRect/>
          <a:stretch>
            <a:fillRect/>
          </a:stretch>
        </p:blipFill>
        <p:spPr bwMode="auto">
          <a:xfrm>
            <a:off x="5181600" y="4343400"/>
            <a:ext cx="3544456" cy="1925198"/>
          </a:xfrm>
          <a:prstGeom prst="rect">
            <a:avLst/>
          </a:prstGeom>
          <a:noFill/>
        </p:spPr>
      </p:pic>
      <p:pic>
        <p:nvPicPr>
          <p:cNvPr id="6" name="Picture 5" descr="What is Management? Definition, Characteristics, Levels and Import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27012207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a:p>
        </p:txBody>
      </p:sp>
      <p:sp>
        <p:nvSpPr>
          <p:cNvPr id="4" name="Content Placeholder 3"/>
          <p:cNvSpPr>
            <a:spLocks noGrp="1"/>
          </p:cNvSpPr>
          <p:nvPr>
            <p:ph sz="quarter" idx="1"/>
          </p:nvPr>
        </p:nvSpPr>
        <p:spPr/>
        <p:txBody>
          <a:bodyPr/>
          <a:lstStyle/>
          <a:p>
            <a:r>
              <a:rPr lang="en-US" sz="2400" u="sng" dirty="0" smtClean="0"/>
              <a:t>National Culture is an important situational variable in determining which leadership style will be most effective</a:t>
            </a:r>
            <a:r>
              <a:rPr lang="en-US" dirty="0" smtClean="0"/>
              <a:t>.</a:t>
            </a:r>
          </a:p>
          <a:p>
            <a:endParaRPr lang="en-US" sz="800" dirty="0" smtClean="0"/>
          </a:p>
          <a:p>
            <a:pPr lvl="1"/>
            <a:r>
              <a:rPr lang="en-US" dirty="0" smtClean="0"/>
              <a:t>However, most leadership theories were developed in the U.S., and have an American bias:</a:t>
            </a:r>
          </a:p>
          <a:p>
            <a:pPr lvl="1"/>
            <a:endParaRPr lang="en-US" sz="800" dirty="0" smtClean="0"/>
          </a:p>
          <a:p>
            <a:pPr lvl="2"/>
            <a:r>
              <a:rPr lang="en-US" dirty="0" smtClean="0">
                <a:solidFill>
                  <a:srgbClr val="FF0000"/>
                </a:solidFill>
              </a:rPr>
              <a:t>Emphasize follower responsibilities rather than rights.</a:t>
            </a:r>
          </a:p>
          <a:p>
            <a:pPr lvl="2"/>
            <a:r>
              <a:rPr lang="en-US" dirty="0" smtClean="0">
                <a:solidFill>
                  <a:srgbClr val="FF0000"/>
                </a:solidFill>
              </a:rPr>
              <a:t>Assume centrality of work and democratic value orientation.</a:t>
            </a:r>
          </a:p>
          <a:p>
            <a:pPr lvl="2"/>
            <a:r>
              <a:rPr lang="en-US" dirty="0" smtClean="0">
                <a:solidFill>
                  <a:srgbClr val="FF0000"/>
                </a:solidFill>
              </a:rPr>
              <a:t>Stress rationality rather than spirituality, religion, or superstition.</a:t>
            </a:r>
          </a:p>
          <a:p>
            <a:pPr lvl="2"/>
            <a:r>
              <a:rPr lang="en-US" dirty="0">
                <a:solidFill>
                  <a:srgbClr val="FF0000"/>
                </a:solidFill>
              </a:rPr>
              <a:t>Assume self-gratification rather than commitment to duty or altruistic motivation.</a:t>
            </a:r>
          </a:p>
          <a:p>
            <a:pPr marL="594360" lvl="2" indent="0">
              <a:buNone/>
            </a:pPr>
            <a:endParaRPr lang="en-US" dirty="0">
              <a:solidFill>
                <a:srgbClr val="FF0000"/>
              </a:solidFill>
            </a:endParaRPr>
          </a:p>
        </p:txBody>
      </p:sp>
      <p:pic>
        <p:nvPicPr>
          <p:cNvPr id="5122" name="Picture 2" descr="C:\Users\Michaelm\AppData\Local\Microsoft\Windows\Temporary Internet Files\Content.IE5\52LYKE23\united-states-flag-14344283733FG[1].jpg"/>
          <p:cNvPicPr>
            <a:picLocks noChangeAspect="1" noChangeArrowheads="1"/>
          </p:cNvPicPr>
          <p:nvPr/>
        </p:nvPicPr>
        <p:blipFill>
          <a:blip r:embed="rId2" cstate="print"/>
          <a:srcRect/>
          <a:stretch>
            <a:fillRect/>
          </a:stretch>
        </p:blipFill>
        <p:spPr bwMode="auto">
          <a:xfrm>
            <a:off x="6934200" y="5257800"/>
            <a:ext cx="1647825" cy="1066800"/>
          </a:xfrm>
          <a:prstGeom prst="rect">
            <a:avLst/>
          </a:prstGeom>
          <a:noFill/>
        </p:spPr>
      </p:pic>
      <p:pic>
        <p:nvPicPr>
          <p:cNvPr id="6" name="Picture 5" descr="What is Management? Definition, Characteristics, Levels and Import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38735557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a:p>
        </p:txBody>
      </p:sp>
      <p:sp>
        <p:nvSpPr>
          <p:cNvPr id="4" name="Content Placeholder 3"/>
          <p:cNvSpPr>
            <a:spLocks noGrp="1"/>
          </p:cNvSpPr>
          <p:nvPr>
            <p:ph sz="quarter" idx="1"/>
          </p:nvPr>
        </p:nvSpPr>
        <p:spPr/>
        <p:txBody>
          <a:bodyPr>
            <a:normAutofit/>
          </a:bodyPr>
          <a:lstStyle/>
          <a:p>
            <a:r>
              <a:rPr lang="en-US" sz="2200" u="sng" dirty="0" smtClean="0"/>
              <a:t>A number of elements of transformational leadership appear to be associated with effective leadership regardless of what country the leader is in</a:t>
            </a:r>
            <a:r>
              <a:rPr lang="en-US" dirty="0" smtClean="0"/>
              <a:t>.</a:t>
            </a:r>
          </a:p>
          <a:p>
            <a:endParaRPr lang="en-US" sz="800" dirty="0">
              <a:solidFill>
                <a:srgbClr val="FF0000"/>
              </a:solidFill>
            </a:endParaRPr>
          </a:p>
          <a:p>
            <a:pPr lvl="1"/>
            <a:r>
              <a:rPr lang="en-US" sz="2000" dirty="0" smtClean="0">
                <a:solidFill>
                  <a:srgbClr val="FF0000"/>
                </a:solidFill>
              </a:rPr>
              <a:t>Effective </a:t>
            </a:r>
            <a:r>
              <a:rPr lang="en-US" sz="2000" dirty="0">
                <a:solidFill>
                  <a:srgbClr val="FF0000"/>
                </a:solidFill>
              </a:rPr>
              <a:t>business leaders in any country are expected by their subordinates to provide a powerful and proactive vision to guide the company into the future, strong motivational skills to stimulate all EE’s to fulfill the vision, and excellent planning skills to assist in implementing the vision</a:t>
            </a:r>
            <a:r>
              <a:rPr lang="en-US" sz="2000" dirty="0" smtClean="0">
                <a:solidFill>
                  <a:srgbClr val="FF0000"/>
                </a:solidFill>
              </a:rPr>
              <a:t>.</a:t>
            </a:r>
            <a:endParaRPr lang="en-US" sz="2000" dirty="0">
              <a:solidFill>
                <a:srgbClr val="FF0000"/>
              </a:solidFill>
            </a:endParaRPr>
          </a:p>
        </p:txBody>
      </p:sp>
      <p:pic>
        <p:nvPicPr>
          <p:cNvPr id="6146" name="Picture 2" descr="C:\Program Files (x86)\Microsoft Office\MEDIA\CAGCAT10\j0335112.wmf"/>
          <p:cNvPicPr>
            <a:picLocks noChangeAspect="1" noChangeArrowheads="1"/>
          </p:cNvPicPr>
          <p:nvPr/>
        </p:nvPicPr>
        <p:blipFill>
          <a:blip r:embed="rId2" cstate="print"/>
          <a:srcRect/>
          <a:stretch>
            <a:fillRect/>
          </a:stretch>
        </p:blipFill>
        <p:spPr bwMode="auto">
          <a:xfrm>
            <a:off x="6400800" y="4316899"/>
            <a:ext cx="2209800" cy="1841500"/>
          </a:xfrm>
          <a:prstGeom prst="rect">
            <a:avLst/>
          </a:prstGeom>
          <a:noFill/>
        </p:spPr>
      </p:pic>
      <p:pic>
        <p:nvPicPr>
          <p:cNvPr id="6" name="Picture 5" descr="What is Management? Definition, Characteristics, Levels and Import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30391059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a:p>
        </p:txBody>
      </p:sp>
      <p:sp>
        <p:nvSpPr>
          <p:cNvPr id="4" name="Content Placeholder 3"/>
          <p:cNvSpPr>
            <a:spLocks noGrp="1"/>
          </p:cNvSpPr>
          <p:nvPr>
            <p:ph sz="quarter" idx="1"/>
          </p:nvPr>
        </p:nvSpPr>
        <p:spPr/>
        <p:txBody>
          <a:bodyPr/>
          <a:lstStyle/>
          <a:p>
            <a:r>
              <a:rPr lang="en-US" sz="2400" u="sng" dirty="0" smtClean="0"/>
              <a:t>Today’s managers and their EE’s are increasingly being linked by technology rather than by geographic proximity.</a:t>
            </a:r>
          </a:p>
          <a:p>
            <a:endParaRPr lang="en-US" sz="800" u="sng" dirty="0" smtClean="0"/>
          </a:p>
          <a:p>
            <a:pPr lvl="1"/>
            <a:r>
              <a:rPr lang="en-US" dirty="0" smtClean="0"/>
              <a:t>To be an effective virtual leader, managers must recognize that they have choices in the words and structure of their digital communications.  They also need to develop the skill of “reading between the lines” in the messages they receive.</a:t>
            </a:r>
          </a:p>
          <a:p>
            <a:pPr lvl="1"/>
            <a:endParaRPr lang="en-US" sz="800" dirty="0" smtClean="0"/>
          </a:p>
          <a:p>
            <a:pPr lvl="2"/>
            <a:r>
              <a:rPr lang="en-US" dirty="0" smtClean="0">
                <a:solidFill>
                  <a:srgbClr val="FF0000"/>
                </a:solidFill>
              </a:rPr>
              <a:t>It’s important to try and decipher the emotional content of a message as well as the written content.</a:t>
            </a:r>
          </a:p>
        </p:txBody>
      </p:sp>
      <p:pic>
        <p:nvPicPr>
          <p:cNvPr id="8194" name="Picture 2" descr="C:\Users\Michaelm\AppData\Local\Microsoft\Windows\Temporary Internet Files\Content.IE5\HWRYGRBG\The_Virtual_Revolution_title[1].png"/>
          <p:cNvPicPr>
            <a:picLocks noChangeAspect="1" noChangeArrowheads="1"/>
          </p:cNvPicPr>
          <p:nvPr/>
        </p:nvPicPr>
        <p:blipFill>
          <a:blip r:embed="rId2" cstate="print"/>
          <a:srcRect/>
          <a:stretch>
            <a:fillRect/>
          </a:stretch>
        </p:blipFill>
        <p:spPr bwMode="auto">
          <a:xfrm>
            <a:off x="5562600" y="4800600"/>
            <a:ext cx="3048000" cy="1524000"/>
          </a:xfrm>
          <a:prstGeom prst="rect">
            <a:avLst/>
          </a:prstGeom>
          <a:noFill/>
        </p:spPr>
      </p:pic>
      <p:pic>
        <p:nvPicPr>
          <p:cNvPr id="6" name="Picture 5" descr="What is Management? Definition, Characteristics, Levels and Import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11026210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a:p>
        </p:txBody>
      </p:sp>
      <p:sp>
        <p:nvSpPr>
          <p:cNvPr id="4" name="Content Placeholder 3"/>
          <p:cNvSpPr>
            <a:spLocks noGrp="1"/>
          </p:cNvSpPr>
          <p:nvPr>
            <p:ph sz="quarter" idx="1"/>
          </p:nvPr>
        </p:nvSpPr>
        <p:spPr/>
        <p:txBody>
          <a:bodyPr/>
          <a:lstStyle/>
          <a:p>
            <a:r>
              <a:rPr lang="en-US" sz="2400" u="sng" dirty="0" smtClean="0"/>
              <a:t>For an increasing number of managers, good interpersonal skills may include the abilities to communicate support and leadership through digital communication and to read emotions in others’ messages.</a:t>
            </a:r>
          </a:p>
          <a:p>
            <a:endParaRPr lang="en-US" sz="800" u="sng" dirty="0" smtClean="0"/>
          </a:p>
          <a:p>
            <a:pPr lvl="1"/>
            <a:r>
              <a:rPr lang="en-US" dirty="0" smtClean="0">
                <a:solidFill>
                  <a:srgbClr val="FF0000"/>
                </a:solidFill>
              </a:rPr>
              <a:t>In this “new world” of communication, writing skills are likely to become an extension of interpersonal skills.</a:t>
            </a:r>
            <a:endParaRPr lang="en-US" dirty="0">
              <a:solidFill>
                <a:srgbClr val="FF0000"/>
              </a:solidFill>
            </a:endParaRPr>
          </a:p>
        </p:txBody>
      </p:sp>
      <p:pic>
        <p:nvPicPr>
          <p:cNvPr id="9219" name="Picture 3" descr="C:\Users\Michaelm\AppData\Local\Microsoft\Windows\Temporary Internet Files\Content.IE5\V2O6EV3C\x-writing[1].gif"/>
          <p:cNvPicPr>
            <a:picLocks noChangeAspect="1" noChangeArrowheads="1"/>
          </p:cNvPicPr>
          <p:nvPr/>
        </p:nvPicPr>
        <p:blipFill>
          <a:blip r:embed="rId2" cstate="print"/>
          <a:srcRect/>
          <a:stretch>
            <a:fillRect/>
          </a:stretch>
        </p:blipFill>
        <p:spPr bwMode="auto">
          <a:xfrm>
            <a:off x="5791200" y="4344162"/>
            <a:ext cx="2895600" cy="1676400"/>
          </a:xfrm>
          <a:prstGeom prst="rect">
            <a:avLst/>
          </a:prstGeom>
          <a:noFill/>
        </p:spPr>
      </p:pic>
      <p:pic>
        <p:nvPicPr>
          <p:cNvPr id="9220" name="Picture 4" descr="C:\Users\Michaelm\AppData\Local\Microsoft\Windows\Temporary Internet Files\Content.IE5\WX0DVOOP\writing-clip-art-9T4bq7XTE[1].jpeg"/>
          <p:cNvPicPr>
            <a:picLocks noChangeAspect="1" noChangeArrowheads="1"/>
          </p:cNvPicPr>
          <p:nvPr/>
        </p:nvPicPr>
        <p:blipFill>
          <a:blip r:embed="rId3" cstate="print"/>
          <a:srcRect/>
          <a:stretch>
            <a:fillRect/>
          </a:stretch>
        </p:blipFill>
        <p:spPr bwMode="auto">
          <a:xfrm>
            <a:off x="3893820" y="4747237"/>
            <a:ext cx="1897380" cy="1296162"/>
          </a:xfrm>
          <a:prstGeom prst="rect">
            <a:avLst/>
          </a:prstGeom>
          <a:noFill/>
        </p:spPr>
      </p:pic>
      <p:pic>
        <p:nvPicPr>
          <p:cNvPr id="7" name="Picture 6" descr="What is Management? Definition, Characteristics, Levels and Importanc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23139752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Intelligence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a:p>
        </p:txBody>
      </p:sp>
      <p:sp>
        <p:nvSpPr>
          <p:cNvPr id="4" name="Content Placeholder 3"/>
          <p:cNvSpPr>
            <a:spLocks noGrp="1"/>
          </p:cNvSpPr>
          <p:nvPr>
            <p:ph sz="quarter" idx="1"/>
          </p:nvPr>
        </p:nvSpPr>
        <p:spPr/>
        <p:txBody>
          <a:bodyPr/>
          <a:lstStyle/>
          <a:p>
            <a:r>
              <a:rPr lang="en-US" sz="2400" u="sng" dirty="0" smtClean="0"/>
              <a:t>Emotional Intelligence – more so than IQ – is the best predictor of who will emerge as leader</a:t>
            </a:r>
            <a:r>
              <a:rPr lang="en-US" dirty="0" smtClean="0"/>
              <a:t>.</a:t>
            </a:r>
          </a:p>
          <a:p>
            <a:endParaRPr lang="en-US" sz="800" dirty="0" smtClean="0"/>
          </a:p>
          <a:p>
            <a:pPr lvl="1"/>
            <a:r>
              <a:rPr lang="en-US" dirty="0" smtClean="0"/>
              <a:t>Leaders need basic intelligence and job-relevant knowledge, but IQ and technical skills are “threshold capabilities.”  </a:t>
            </a:r>
          </a:p>
          <a:p>
            <a:pPr lvl="1"/>
            <a:endParaRPr lang="en-US" sz="800" dirty="0" smtClean="0"/>
          </a:p>
          <a:p>
            <a:pPr lvl="2"/>
            <a:r>
              <a:rPr lang="en-US" dirty="0" smtClean="0">
                <a:solidFill>
                  <a:srgbClr val="FF0000"/>
                </a:solidFill>
              </a:rPr>
              <a:t>They are necessary, but not sufficient requirements for leadership.</a:t>
            </a:r>
          </a:p>
        </p:txBody>
      </p:sp>
      <p:pic>
        <p:nvPicPr>
          <p:cNvPr id="10242" name="Picture 2" descr="C:\Users\Michaelm\AppData\Local\Microsoft\Windows\Temporary Internet Files\Content.IE5\96G5M6R0\inteligencia-emocional[1].jpg"/>
          <p:cNvPicPr>
            <a:picLocks noChangeAspect="1" noChangeArrowheads="1"/>
          </p:cNvPicPr>
          <p:nvPr/>
        </p:nvPicPr>
        <p:blipFill>
          <a:blip r:embed="rId2" cstate="print"/>
          <a:srcRect/>
          <a:stretch>
            <a:fillRect/>
          </a:stretch>
        </p:blipFill>
        <p:spPr bwMode="auto">
          <a:xfrm>
            <a:off x="5387196" y="4419600"/>
            <a:ext cx="3096404" cy="1803400"/>
          </a:xfrm>
          <a:prstGeom prst="rect">
            <a:avLst/>
          </a:prstGeom>
          <a:noFill/>
        </p:spPr>
      </p:pic>
      <p:pic>
        <p:nvPicPr>
          <p:cNvPr id="6" name="Picture 5" descr="What is Management? Definition, Characteristics, Levels and Import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13670404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Intelligence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a:p>
        </p:txBody>
      </p:sp>
      <p:sp>
        <p:nvSpPr>
          <p:cNvPr id="4" name="Content Placeholder 3"/>
          <p:cNvSpPr>
            <a:spLocks noGrp="1"/>
          </p:cNvSpPr>
          <p:nvPr>
            <p:ph sz="quarter" idx="1"/>
          </p:nvPr>
        </p:nvSpPr>
        <p:spPr/>
        <p:txBody>
          <a:bodyPr/>
          <a:lstStyle/>
          <a:p>
            <a:r>
              <a:rPr lang="en-US" sz="2400" u="sng" dirty="0" smtClean="0"/>
              <a:t>Emotional Intelligence – more so than IQ – is the best predictor of who will emerge as leader</a:t>
            </a:r>
            <a:r>
              <a:rPr lang="en-US" dirty="0" smtClean="0"/>
              <a:t>.</a:t>
            </a:r>
          </a:p>
          <a:p>
            <a:endParaRPr lang="en-US" sz="800" dirty="0" smtClean="0"/>
          </a:p>
          <a:p>
            <a:pPr lvl="1"/>
            <a:r>
              <a:rPr lang="en-US" dirty="0" smtClean="0">
                <a:solidFill>
                  <a:schemeClr val="bg1">
                    <a:lumMod val="50000"/>
                  </a:schemeClr>
                </a:solidFill>
              </a:rPr>
              <a:t>Emotional Intelligence is what allows an individual to become a star performer. It emphasizes:</a:t>
            </a:r>
          </a:p>
          <a:p>
            <a:pPr lvl="1"/>
            <a:endParaRPr lang="en-US" sz="800" dirty="0">
              <a:solidFill>
                <a:srgbClr val="FF0000"/>
              </a:solidFill>
            </a:endParaRPr>
          </a:p>
          <a:p>
            <a:pPr marL="1051560" lvl="2" indent="-457200">
              <a:buFont typeface="+mj-lt"/>
              <a:buAutoNum type="arabicPeriod"/>
            </a:pPr>
            <a:r>
              <a:rPr lang="en-US" dirty="0" smtClean="0">
                <a:solidFill>
                  <a:srgbClr val="FF0000"/>
                </a:solidFill>
              </a:rPr>
              <a:t>Self-Awareness</a:t>
            </a:r>
          </a:p>
          <a:p>
            <a:pPr marL="1051560" lvl="2" indent="-457200">
              <a:buFont typeface="+mj-lt"/>
              <a:buAutoNum type="arabicPeriod"/>
            </a:pPr>
            <a:r>
              <a:rPr lang="en-US" dirty="0" smtClean="0">
                <a:solidFill>
                  <a:srgbClr val="FF0000"/>
                </a:solidFill>
              </a:rPr>
              <a:t>Self-Management</a:t>
            </a:r>
          </a:p>
          <a:p>
            <a:pPr marL="1051560" lvl="2" indent="-457200">
              <a:buFont typeface="+mj-lt"/>
              <a:buAutoNum type="arabicPeriod"/>
            </a:pPr>
            <a:r>
              <a:rPr lang="en-US" dirty="0" smtClean="0">
                <a:solidFill>
                  <a:srgbClr val="FF0000"/>
                </a:solidFill>
              </a:rPr>
              <a:t>Self-Motivation </a:t>
            </a:r>
          </a:p>
          <a:p>
            <a:pPr marL="1051560" lvl="2" indent="-457200">
              <a:buFont typeface="+mj-lt"/>
              <a:buAutoNum type="arabicPeriod"/>
            </a:pPr>
            <a:r>
              <a:rPr lang="en-US" dirty="0" smtClean="0">
                <a:solidFill>
                  <a:srgbClr val="FF0000"/>
                </a:solidFill>
              </a:rPr>
              <a:t>Empathy </a:t>
            </a:r>
          </a:p>
          <a:p>
            <a:pPr marL="1051560" lvl="2" indent="-457200">
              <a:buFont typeface="+mj-lt"/>
              <a:buAutoNum type="arabicPeriod"/>
            </a:pPr>
            <a:r>
              <a:rPr lang="en-US" dirty="0">
                <a:solidFill>
                  <a:srgbClr val="FF0000"/>
                </a:solidFill>
              </a:rPr>
              <a:t>S</a:t>
            </a:r>
            <a:r>
              <a:rPr lang="en-US" dirty="0" smtClean="0">
                <a:solidFill>
                  <a:srgbClr val="FF0000"/>
                </a:solidFill>
              </a:rPr>
              <a:t>ocial Skills</a:t>
            </a:r>
            <a:endParaRPr lang="en-US" dirty="0">
              <a:solidFill>
                <a:srgbClr val="FF0000"/>
              </a:solidFill>
            </a:endParaRPr>
          </a:p>
        </p:txBody>
      </p:sp>
      <p:pic>
        <p:nvPicPr>
          <p:cNvPr id="10242" name="Picture 2" descr="C:\Users\Michaelm\AppData\Local\Microsoft\Windows\Temporary Internet Files\Content.IE5\96G5M6R0\inteligencia-emocional[1].jpg"/>
          <p:cNvPicPr>
            <a:picLocks noChangeAspect="1" noChangeArrowheads="1"/>
          </p:cNvPicPr>
          <p:nvPr/>
        </p:nvPicPr>
        <p:blipFill>
          <a:blip r:embed="rId2" cstate="print"/>
          <a:srcRect/>
          <a:stretch>
            <a:fillRect/>
          </a:stretch>
        </p:blipFill>
        <p:spPr bwMode="auto">
          <a:xfrm>
            <a:off x="5387196" y="4419600"/>
            <a:ext cx="3096404" cy="1803400"/>
          </a:xfrm>
          <a:prstGeom prst="rect">
            <a:avLst/>
          </a:prstGeom>
          <a:noFill/>
        </p:spPr>
      </p:pic>
      <p:pic>
        <p:nvPicPr>
          <p:cNvPr id="6" name="Picture 5" descr="What is Management? Definition, Characteristics, Levels and Import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538228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Trait Theory</a:t>
            </a:r>
            <a:endParaRPr lang="en-US"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7</a:t>
            </a:fld>
            <a:endParaRPr lang="en-US"/>
          </a:p>
        </p:txBody>
      </p:sp>
      <p:sp>
        <p:nvSpPr>
          <p:cNvPr id="4" name="Content Placeholder 3"/>
          <p:cNvSpPr>
            <a:spLocks noGrp="1"/>
          </p:cNvSpPr>
          <p:nvPr>
            <p:ph sz="quarter" idx="1"/>
          </p:nvPr>
        </p:nvSpPr>
        <p:spPr/>
        <p:txBody>
          <a:bodyPr>
            <a:normAutofit/>
          </a:bodyPr>
          <a:lstStyle/>
          <a:p>
            <a:r>
              <a:rPr lang="en-US" sz="2400" u="sng" dirty="0" smtClean="0"/>
              <a:t>Leadership Trait Theory assumes that there are distinctive physical and psychological characteristics accounting for leadership effectiveness.</a:t>
            </a:r>
          </a:p>
          <a:p>
            <a:endParaRPr lang="en-US" sz="800" u="sng" dirty="0" smtClean="0"/>
          </a:p>
          <a:p>
            <a:pPr lvl="1"/>
            <a:r>
              <a:rPr lang="en-US" sz="2000" dirty="0" smtClean="0">
                <a:solidFill>
                  <a:srgbClr val="FF0000"/>
                </a:solidFill>
              </a:rPr>
              <a:t>Personality traits do affect leadership style and creative outcomes. However, no one has come up with a universal list of traits that all successful leaders possess.</a:t>
            </a:r>
          </a:p>
        </p:txBody>
      </p:sp>
      <p:pic>
        <p:nvPicPr>
          <p:cNvPr id="4098" name="Picture 2" descr="C:\Users\Michaelm\AppData\Local\Microsoft\Windows\Temporary Internet Files\Content.IE5\HWRYGRBG\leadership-traits[1].jpg"/>
          <p:cNvPicPr>
            <a:picLocks noChangeAspect="1" noChangeArrowheads="1"/>
          </p:cNvPicPr>
          <p:nvPr/>
        </p:nvPicPr>
        <p:blipFill>
          <a:blip r:embed="rId2" cstate="print"/>
          <a:srcRect/>
          <a:stretch>
            <a:fillRect/>
          </a:stretch>
        </p:blipFill>
        <p:spPr bwMode="auto">
          <a:xfrm>
            <a:off x="5083221" y="3886200"/>
            <a:ext cx="3366770" cy="2385900"/>
          </a:xfrm>
          <a:prstGeom prst="rect">
            <a:avLst/>
          </a:prstGeom>
          <a:noFill/>
        </p:spPr>
      </p:pic>
      <p:pic>
        <p:nvPicPr>
          <p:cNvPr id="1026" name="Picture 2" descr="C:\Users\Michaelm\AppData\Local\Microsoft\Windows\Temporary Internet Files\Content.IE5\5GN3PWKG\Universal-Pictures-Logo.svg[1].png"/>
          <p:cNvPicPr>
            <a:picLocks noChangeAspect="1" noChangeArrowheads="1"/>
          </p:cNvPicPr>
          <p:nvPr/>
        </p:nvPicPr>
        <p:blipFill>
          <a:blip r:embed="rId3" cstate="print"/>
          <a:srcRect/>
          <a:stretch>
            <a:fillRect/>
          </a:stretch>
        </p:blipFill>
        <p:spPr bwMode="auto">
          <a:xfrm>
            <a:off x="1043593" y="4338096"/>
            <a:ext cx="3683947" cy="1820303"/>
          </a:xfrm>
          <a:prstGeom prst="rect">
            <a:avLst/>
          </a:prstGeom>
          <a:noFill/>
        </p:spPr>
      </p:pic>
      <p:pic>
        <p:nvPicPr>
          <p:cNvPr id="7" name="Picture 6" descr="Human Relations &amp; Motivation by Peter Frans l trimitra.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9339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Intelligence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a:p>
        </p:txBody>
      </p:sp>
      <p:sp>
        <p:nvSpPr>
          <p:cNvPr id="4" name="Content Placeholder 3"/>
          <p:cNvSpPr>
            <a:spLocks noGrp="1"/>
          </p:cNvSpPr>
          <p:nvPr>
            <p:ph sz="quarter" idx="1"/>
          </p:nvPr>
        </p:nvSpPr>
        <p:spPr/>
        <p:txBody>
          <a:bodyPr/>
          <a:lstStyle/>
          <a:p>
            <a:r>
              <a:rPr lang="en-US" sz="2400" u="sng" dirty="0" smtClean="0"/>
              <a:t>Emotional Intelligence has been shown to be positively related to job performance at all levels</a:t>
            </a:r>
            <a:r>
              <a:rPr lang="en-US" sz="2400" dirty="0" smtClean="0"/>
              <a:t>.</a:t>
            </a:r>
          </a:p>
          <a:p>
            <a:endParaRPr lang="en-US" sz="800" dirty="0" smtClean="0"/>
          </a:p>
          <a:p>
            <a:pPr lvl="1"/>
            <a:r>
              <a:rPr lang="en-US" dirty="0" smtClean="0"/>
              <a:t>But it appears to be especially relevant in jobs that demand a high degree of social interaction.</a:t>
            </a:r>
          </a:p>
          <a:p>
            <a:pPr lvl="1"/>
            <a:endParaRPr lang="en-US" sz="800" dirty="0" smtClean="0"/>
          </a:p>
          <a:p>
            <a:pPr lvl="2"/>
            <a:r>
              <a:rPr lang="en-US" dirty="0" smtClean="0">
                <a:solidFill>
                  <a:srgbClr val="FF0000"/>
                </a:solidFill>
              </a:rPr>
              <a:t>And, of course, that’s what leadership is all about.</a:t>
            </a:r>
            <a:endParaRPr lang="en-US" dirty="0">
              <a:solidFill>
                <a:srgbClr val="FF0000"/>
              </a:solidFill>
            </a:endParaRPr>
          </a:p>
        </p:txBody>
      </p:sp>
      <p:pic>
        <p:nvPicPr>
          <p:cNvPr id="11267" name="Picture 3" descr="C:\Users\Michaelm\AppData\Local\Microsoft\Windows\Temporary Internet Files\Content.IE5\KDB8FMSX\d2c119177f021cf35cbeb6314fc4a42f[1].jpg"/>
          <p:cNvPicPr>
            <a:picLocks noChangeAspect="1" noChangeArrowheads="1"/>
          </p:cNvPicPr>
          <p:nvPr/>
        </p:nvPicPr>
        <p:blipFill>
          <a:blip r:embed="rId2" cstate="print"/>
          <a:srcRect/>
          <a:stretch>
            <a:fillRect/>
          </a:stretch>
        </p:blipFill>
        <p:spPr bwMode="auto">
          <a:xfrm>
            <a:off x="838200" y="4038600"/>
            <a:ext cx="3638550" cy="2286000"/>
          </a:xfrm>
          <a:prstGeom prst="rect">
            <a:avLst/>
          </a:prstGeom>
          <a:noFill/>
        </p:spPr>
      </p:pic>
      <p:pic>
        <p:nvPicPr>
          <p:cNvPr id="11270" name="Picture 6" descr="C:\Users\Michaelm\AppData\Local\Microsoft\Windows\Temporary Internet Files\Content.IE5\7X2GC7W4\eq1[1].png"/>
          <p:cNvPicPr>
            <a:picLocks noChangeAspect="1" noChangeArrowheads="1"/>
          </p:cNvPicPr>
          <p:nvPr/>
        </p:nvPicPr>
        <p:blipFill>
          <a:blip r:embed="rId3" cstate="print"/>
          <a:srcRect/>
          <a:stretch>
            <a:fillRect/>
          </a:stretch>
        </p:blipFill>
        <p:spPr bwMode="auto">
          <a:xfrm>
            <a:off x="4953000" y="3962400"/>
            <a:ext cx="3504724" cy="2286000"/>
          </a:xfrm>
          <a:prstGeom prst="rect">
            <a:avLst/>
          </a:prstGeom>
          <a:noFill/>
        </p:spPr>
      </p:pic>
      <p:pic>
        <p:nvPicPr>
          <p:cNvPr id="7" name="Picture 6" descr="What is Management? Definition, Characteristics, Levels and Importanc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29061940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a:p>
        </p:txBody>
      </p:sp>
      <p:sp>
        <p:nvSpPr>
          <p:cNvPr id="4" name="Content Placeholder 3"/>
          <p:cNvSpPr>
            <a:spLocks noGrp="1"/>
          </p:cNvSpPr>
          <p:nvPr>
            <p:ph sz="quarter" idx="1"/>
          </p:nvPr>
        </p:nvSpPr>
        <p:spPr/>
        <p:txBody>
          <a:bodyPr/>
          <a:lstStyle/>
          <a:p>
            <a:r>
              <a:rPr lang="en-US" sz="2400" u="sng" dirty="0" smtClean="0"/>
              <a:t>Trust is the essence of leadership</a:t>
            </a:r>
            <a:r>
              <a:rPr lang="en-US" dirty="0" smtClean="0"/>
              <a:t>.</a:t>
            </a:r>
          </a:p>
          <a:p>
            <a:endParaRPr lang="en-US" sz="800" dirty="0" smtClean="0"/>
          </a:p>
          <a:p>
            <a:pPr lvl="1"/>
            <a:r>
              <a:rPr lang="en-US" dirty="0" smtClean="0"/>
              <a:t>In today’s uncertain environment, leaders need to build, or even rebuild, trust and credibility.</a:t>
            </a:r>
          </a:p>
          <a:p>
            <a:pPr lvl="1"/>
            <a:endParaRPr lang="en-US" sz="800" dirty="0" smtClean="0"/>
          </a:p>
          <a:p>
            <a:pPr lvl="2"/>
            <a:r>
              <a:rPr lang="en-US" dirty="0" smtClean="0">
                <a:solidFill>
                  <a:srgbClr val="FF0000"/>
                </a:solidFill>
              </a:rPr>
              <a:t>The main component of credibility is honesty.</a:t>
            </a:r>
          </a:p>
          <a:p>
            <a:pPr lvl="2"/>
            <a:r>
              <a:rPr lang="en-US" dirty="0" smtClean="0">
                <a:solidFill>
                  <a:srgbClr val="FF0000"/>
                </a:solidFill>
              </a:rPr>
              <a:t>Surveys show that honesty is consistently singled out as the number one characteristic of admired leaders.</a:t>
            </a:r>
          </a:p>
          <a:p>
            <a:pPr lvl="3"/>
            <a:endParaRPr lang="en-US" sz="800" dirty="0" smtClean="0"/>
          </a:p>
          <a:p>
            <a:pPr lvl="4"/>
            <a:r>
              <a:rPr lang="en-US" dirty="0" smtClean="0">
                <a:solidFill>
                  <a:srgbClr val="0070C0"/>
                </a:solidFill>
              </a:rPr>
              <a:t>Honesty is absolutely essential to leadership.</a:t>
            </a:r>
          </a:p>
          <a:p>
            <a:pPr marL="274320" lvl="1" indent="0">
              <a:buNone/>
            </a:pPr>
            <a:endParaRPr lang="en-US" dirty="0"/>
          </a:p>
        </p:txBody>
      </p:sp>
      <p:pic>
        <p:nvPicPr>
          <p:cNvPr id="12295" name="Picture 7" descr="C:\Users\Michaelm\AppData\Local\Microsoft\Windows\Temporary Internet Files\Content.IE5\4ACZGT8O\6822297096_5995f08521_z[1].jpg"/>
          <p:cNvPicPr>
            <a:picLocks noChangeAspect="1" noChangeArrowheads="1"/>
          </p:cNvPicPr>
          <p:nvPr/>
        </p:nvPicPr>
        <p:blipFill>
          <a:blip r:embed="rId2" cstate="print"/>
          <a:srcRect/>
          <a:stretch>
            <a:fillRect/>
          </a:stretch>
        </p:blipFill>
        <p:spPr bwMode="auto">
          <a:xfrm>
            <a:off x="5410200" y="4800600"/>
            <a:ext cx="3073400" cy="1466850"/>
          </a:xfrm>
          <a:prstGeom prst="rect">
            <a:avLst/>
          </a:prstGeom>
          <a:noFill/>
        </p:spPr>
      </p:pic>
      <p:pic>
        <p:nvPicPr>
          <p:cNvPr id="6" name="Picture 5" descr="What is Management? Definition, Characteristics, Levels and Import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14870987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a:p>
        </p:txBody>
      </p:sp>
      <p:sp>
        <p:nvSpPr>
          <p:cNvPr id="4" name="Content Placeholder 3"/>
          <p:cNvSpPr>
            <a:spLocks noGrp="1"/>
          </p:cNvSpPr>
          <p:nvPr>
            <p:ph sz="quarter" idx="1"/>
          </p:nvPr>
        </p:nvSpPr>
        <p:spPr/>
        <p:txBody>
          <a:bodyPr/>
          <a:lstStyle/>
          <a:p>
            <a:r>
              <a:rPr lang="en-US" sz="2400" u="sng" dirty="0" smtClean="0"/>
              <a:t>In addition to being honest, credible leaders are competent and inspiring</a:t>
            </a:r>
            <a:r>
              <a:rPr lang="en-US" dirty="0" smtClean="0"/>
              <a:t>.</a:t>
            </a:r>
          </a:p>
          <a:p>
            <a:endParaRPr lang="en-US" sz="800" dirty="0" smtClean="0"/>
          </a:p>
          <a:p>
            <a:pPr lvl="1"/>
            <a:r>
              <a:rPr lang="en-US" dirty="0" smtClean="0"/>
              <a:t>Followers judge a leader’s credibility in terms of his or her honesty, competence, and ability to inspire.</a:t>
            </a:r>
          </a:p>
          <a:p>
            <a:pPr lvl="1"/>
            <a:endParaRPr lang="en-US" sz="800" dirty="0" smtClean="0"/>
          </a:p>
          <a:p>
            <a:pPr lvl="2"/>
            <a:r>
              <a:rPr lang="en-US" dirty="0" smtClean="0">
                <a:solidFill>
                  <a:srgbClr val="FF0000"/>
                </a:solidFill>
              </a:rPr>
              <a:t>Trust is closely entwined with the concept of credibility, and in fact, the terms are often used interchangeably.</a:t>
            </a:r>
          </a:p>
          <a:p>
            <a:pPr lvl="2"/>
            <a:r>
              <a:rPr lang="en-US" dirty="0" smtClean="0">
                <a:solidFill>
                  <a:srgbClr val="FF0000"/>
                </a:solidFill>
              </a:rPr>
              <a:t>Trust is the belief in integrity, character, and ability of a leader.</a:t>
            </a:r>
            <a:endParaRPr lang="en-US" dirty="0">
              <a:solidFill>
                <a:srgbClr val="FF0000"/>
              </a:solidFill>
            </a:endParaRPr>
          </a:p>
        </p:txBody>
      </p:sp>
      <p:pic>
        <p:nvPicPr>
          <p:cNvPr id="13314" name="Picture 2" descr="C:\Users\Michaelm\AppData\Local\Microsoft\Windows\Temporary Internet Files\Content.IE5\JQUOH281\trust[1].jpg"/>
          <p:cNvPicPr>
            <a:picLocks noChangeAspect="1" noChangeArrowheads="1"/>
          </p:cNvPicPr>
          <p:nvPr/>
        </p:nvPicPr>
        <p:blipFill>
          <a:blip r:embed="rId2" cstate="print"/>
          <a:srcRect/>
          <a:stretch>
            <a:fillRect/>
          </a:stretch>
        </p:blipFill>
        <p:spPr bwMode="auto">
          <a:xfrm>
            <a:off x="6096000" y="4724400"/>
            <a:ext cx="2438400" cy="1450848"/>
          </a:xfrm>
          <a:prstGeom prst="rect">
            <a:avLst/>
          </a:prstGeom>
          <a:noFill/>
        </p:spPr>
      </p:pic>
      <p:pic>
        <p:nvPicPr>
          <p:cNvPr id="6" name="Picture 5" descr="What is Management? Definition, Characteristics, Levels and Import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11421408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a:p>
        </p:txBody>
      </p:sp>
      <p:sp>
        <p:nvSpPr>
          <p:cNvPr id="4" name="Content Placeholder 3"/>
          <p:cNvSpPr>
            <a:spLocks noGrp="1"/>
          </p:cNvSpPr>
          <p:nvPr>
            <p:ph sz="quarter" idx="1"/>
          </p:nvPr>
        </p:nvSpPr>
        <p:spPr/>
        <p:txBody>
          <a:bodyPr>
            <a:normAutofit lnSpcReduction="10000"/>
          </a:bodyPr>
          <a:lstStyle/>
          <a:p>
            <a:r>
              <a:rPr lang="en-US" sz="2400" u="sng" dirty="0" smtClean="0"/>
              <a:t>Five dimensions that make up Trust</a:t>
            </a:r>
            <a:r>
              <a:rPr lang="en-US" dirty="0" smtClean="0"/>
              <a:t>:</a:t>
            </a:r>
          </a:p>
          <a:p>
            <a:endParaRPr lang="en-US" sz="800" dirty="0" smtClean="0"/>
          </a:p>
          <a:p>
            <a:pPr marL="731520" lvl="1" indent="-457200">
              <a:buFont typeface="+mj-lt"/>
              <a:buAutoNum type="arabicPeriod"/>
            </a:pPr>
            <a:r>
              <a:rPr lang="en-US" u="sng" dirty="0" smtClean="0"/>
              <a:t>Integrity</a:t>
            </a:r>
          </a:p>
          <a:p>
            <a:pPr lvl="2"/>
            <a:r>
              <a:rPr lang="en-US" dirty="0" smtClean="0">
                <a:solidFill>
                  <a:srgbClr val="FF0000"/>
                </a:solidFill>
              </a:rPr>
              <a:t>Honesty and truthfulness</a:t>
            </a:r>
          </a:p>
          <a:p>
            <a:pPr marL="731520" lvl="1" indent="-457200">
              <a:buFont typeface="+mj-lt"/>
              <a:buAutoNum type="arabicPeriod"/>
            </a:pPr>
            <a:r>
              <a:rPr lang="en-US" u="sng" dirty="0" smtClean="0"/>
              <a:t>Competence</a:t>
            </a:r>
          </a:p>
          <a:p>
            <a:pPr lvl="2"/>
            <a:r>
              <a:rPr lang="en-US" dirty="0" smtClean="0">
                <a:solidFill>
                  <a:srgbClr val="FF0000"/>
                </a:solidFill>
              </a:rPr>
              <a:t>Technical and interpersonal knowledge and skills</a:t>
            </a:r>
          </a:p>
          <a:p>
            <a:pPr marL="731520" lvl="1" indent="-457200">
              <a:buFont typeface="+mj-lt"/>
              <a:buAutoNum type="arabicPeriod"/>
            </a:pPr>
            <a:r>
              <a:rPr lang="en-US" u="sng" dirty="0" smtClean="0"/>
              <a:t>Consistency</a:t>
            </a:r>
          </a:p>
          <a:p>
            <a:pPr lvl="2"/>
            <a:r>
              <a:rPr lang="en-US" dirty="0" smtClean="0">
                <a:solidFill>
                  <a:srgbClr val="FF0000"/>
                </a:solidFill>
              </a:rPr>
              <a:t>Reliability, predictability, and good judgment in handling situations</a:t>
            </a:r>
          </a:p>
          <a:p>
            <a:pPr marL="731520" lvl="1" indent="-457200">
              <a:buFont typeface="+mj-lt"/>
              <a:buAutoNum type="arabicPeriod"/>
            </a:pPr>
            <a:r>
              <a:rPr lang="en-US" u="sng" dirty="0" smtClean="0"/>
              <a:t>Loyalty</a:t>
            </a:r>
          </a:p>
          <a:p>
            <a:pPr lvl="2"/>
            <a:r>
              <a:rPr lang="en-US" dirty="0" smtClean="0">
                <a:solidFill>
                  <a:srgbClr val="FF0000"/>
                </a:solidFill>
              </a:rPr>
              <a:t>Willingness to protect a person, physically and emotionally</a:t>
            </a:r>
          </a:p>
          <a:p>
            <a:pPr marL="731520" lvl="1" indent="-457200">
              <a:buFont typeface="+mj-lt"/>
              <a:buAutoNum type="arabicPeriod"/>
            </a:pPr>
            <a:r>
              <a:rPr lang="en-US" u="sng" dirty="0" smtClean="0"/>
              <a:t>Openness </a:t>
            </a:r>
          </a:p>
          <a:p>
            <a:pPr lvl="2"/>
            <a:r>
              <a:rPr lang="en-US" dirty="0" smtClean="0">
                <a:solidFill>
                  <a:srgbClr val="FF0000"/>
                </a:solidFill>
              </a:rPr>
              <a:t>Willingness to share ideas and information freely</a:t>
            </a:r>
            <a:endParaRPr lang="en-US" dirty="0">
              <a:solidFill>
                <a:srgbClr val="FF0000"/>
              </a:solidFill>
            </a:endParaRPr>
          </a:p>
        </p:txBody>
      </p:sp>
      <p:pic>
        <p:nvPicPr>
          <p:cNvPr id="14338" name="Picture 2" descr="C:\Users\Michaelm\AppData\Local\Microsoft\Windows\Temporary Internet Files\Content.IE5\WH26L03T\trust[1].jpg"/>
          <p:cNvPicPr>
            <a:picLocks noChangeAspect="1" noChangeArrowheads="1"/>
          </p:cNvPicPr>
          <p:nvPr/>
        </p:nvPicPr>
        <p:blipFill>
          <a:blip r:embed="rId2" cstate="print"/>
          <a:srcRect/>
          <a:stretch>
            <a:fillRect/>
          </a:stretch>
        </p:blipFill>
        <p:spPr bwMode="auto">
          <a:xfrm>
            <a:off x="6019800" y="1447800"/>
            <a:ext cx="2413000" cy="1219200"/>
          </a:xfrm>
          <a:prstGeom prst="rect">
            <a:avLst/>
          </a:prstGeom>
          <a:noFill/>
        </p:spPr>
      </p:pic>
      <p:pic>
        <p:nvPicPr>
          <p:cNvPr id="6" name="Picture 5" descr="What is Management? Definition, Characteristics, Levels and Importa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8200" cy="457200"/>
          </a:xfrm>
          <a:prstGeom prst="rect">
            <a:avLst/>
          </a:prstGeom>
          <a:noFill/>
          <a:ln>
            <a:noFill/>
          </a:ln>
        </p:spPr>
      </p:pic>
    </p:spTree>
    <p:extLst>
      <p:ext uri="{BB962C8B-B14F-4D97-AF65-F5344CB8AC3E}">
        <p14:creationId xmlns:p14="http://schemas.microsoft.com/office/powerpoint/2010/main" val="19048935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t>
            </a:r>
            <a:endParaRPr lang="en-US" dirty="0"/>
          </a:p>
        </p:txBody>
      </p:sp>
      <p:sp>
        <p:nvSpPr>
          <p:cNvPr id="4" name="Slide Number Placeholder 3"/>
          <p:cNvSpPr>
            <a:spLocks noGrp="1"/>
          </p:cNvSpPr>
          <p:nvPr>
            <p:ph type="sldNum" sz="quarter" idx="12"/>
          </p:nvPr>
        </p:nvSpPr>
        <p:spPr/>
        <p:txBody>
          <a:bodyPr/>
          <a:lstStyle/>
          <a:p>
            <a:fld id="{C3A32BE6-B8D9-470C-8CB6-F79B8D7622D3}" type="slidenum">
              <a:rPr lang="en-US" smtClean="0"/>
              <a:pPr/>
              <a:t>74</a:t>
            </a:fld>
            <a:endParaRPr lang="en-US"/>
          </a:p>
        </p:txBody>
      </p:sp>
      <p:pic>
        <p:nvPicPr>
          <p:cNvPr id="1026" name="Picture 2" descr="C:\Users\Michaelm\AppData\Local\Microsoft\Windows\Temporary Internet Files\Content.IE5\QTOHO7LC\the-end1[1].jpg"/>
          <p:cNvPicPr>
            <a:picLocks noGrp="1" noChangeAspect="1" noChangeArrowheads="1"/>
          </p:cNvPicPr>
          <p:nvPr>
            <p:ph sz="quarter" idx="1"/>
          </p:nvPr>
        </p:nvPicPr>
        <p:blipFill>
          <a:blip r:embed="rId2" cstate="prin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912534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Ghiselli Study</a:t>
            </a:r>
            <a:endParaRPr lang="en-US" sz="3200"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8</a:t>
            </a:fld>
            <a:endParaRPr lang="en-US"/>
          </a:p>
        </p:txBody>
      </p:sp>
      <p:sp>
        <p:nvSpPr>
          <p:cNvPr id="4" name="Content Placeholder 3"/>
          <p:cNvSpPr>
            <a:spLocks noGrp="1"/>
          </p:cNvSpPr>
          <p:nvPr>
            <p:ph sz="quarter" idx="1"/>
          </p:nvPr>
        </p:nvSpPr>
        <p:spPr/>
        <p:txBody>
          <a:bodyPr/>
          <a:lstStyle/>
          <a:p>
            <a:r>
              <a:rPr lang="en-US" sz="2400" u="sng" dirty="0" smtClean="0"/>
              <a:t>Ghiselli identified the following six traits, in order of importance, as being significant traits for effective leadership</a:t>
            </a:r>
            <a:r>
              <a:rPr lang="en-US" dirty="0" smtClean="0"/>
              <a:t>:</a:t>
            </a:r>
          </a:p>
          <a:p>
            <a:endParaRPr lang="en-US" sz="800" dirty="0" smtClean="0"/>
          </a:p>
          <a:p>
            <a:pPr marL="788670" lvl="1" indent="-514350">
              <a:buFont typeface="+mj-lt"/>
              <a:buAutoNum type="arabicPeriod"/>
            </a:pPr>
            <a:r>
              <a:rPr lang="en-US" sz="2000" dirty="0" smtClean="0">
                <a:solidFill>
                  <a:srgbClr val="FF0000"/>
                </a:solidFill>
              </a:rPr>
              <a:t>Supervisory Ability</a:t>
            </a:r>
          </a:p>
          <a:p>
            <a:pPr marL="788670" lvl="1" indent="-514350">
              <a:buFont typeface="+mj-lt"/>
              <a:buAutoNum type="arabicPeriod"/>
            </a:pPr>
            <a:r>
              <a:rPr lang="en-US" sz="2000" dirty="0" smtClean="0">
                <a:solidFill>
                  <a:srgbClr val="FF0000"/>
                </a:solidFill>
              </a:rPr>
              <a:t>Need for Occupational Achievement</a:t>
            </a:r>
          </a:p>
          <a:p>
            <a:pPr marL="788670" lvl="1" indent="-514350">
              <a:buFont typeface="+mj-lt"/>
              <a:buAutoNum type="arabicPeriod"/>
            </a:pPr>
            <a:r>
              <a:rPr lang="en-US" sz="2000" dirty="0" smtClean="0">
                <a:solidFill>
                  <a:srgbClr val="FF0000"/>
                </a:solidFill>
              </a:rPr>
              <a:t>Intelligence</a:t>
            </a:r>
          </a:p>
          <a:p>
            <a:pPr marL="788670" lvl="1" indent="-514350">
              <a:buFont typeface="+mj-lt"/>
              <a:buAutoNum type="arabicPeriod"/>
            </a:pPr>
            <a:r>
              <a:rPr lang="en-US" sz="2000" dirty="0" smtClean="0">
                <a:solidFill>
                  <a:srgbClr val="FF0000"/>
                </a:solidFill>
              </a:rPr>
              <a:t>Decisiveness</a:t>
            </a:r>
          </a:p>
          <a:p>
            <a:pPr marL="788670" lvl="1" indent="-514350">
              <a:buFont typeface="+mj-lt"/>
              <a:buAutoNum type="arabicPeriod"/>
            </a:pPr>
            <a:r>
              <a:rPr lang="en-US" sz="2000" dirty="0" smtClean="0">
                <a:solidFill>
                  <a:srgbClr val="FF0000"/>
                </a:solidFill>
              </a:rPr>
              <a:t>Self-Assurance</a:t>
            </a:r>
          </a:p>
          <a:p>
            <a:pPr marL="788670" lvl="1" indent="-514350">
              <a:buFont typeface="+mj-lt"/>
              <a:buAutoNum type="arabicPeriod"/>
            </a:pPr>
            <a:r>
              <a:rPr lang="en-US" sz="2000" dirty="0" smtClean="0">
                <a:solidFill>
                  <a:srgbClr val="FF0000"/>
                </a:solidFill>
              </a:rPr>
              <a:t>Initiative</a:t>
            </a:r>
          </a:p>
        </p:txBody>
      </p:sp>
      <p:pic>
        <p:nvPicPr>
          <p:cNvPr id="2050" name="Picture 2" descr="C:\Users\Michaelm\AppData\Local\Microsoft\Windows\Temporary Internet Files\Content.IE5\KDB8FMSX\6NumberSixInCircle[1].png"/>
          <p:cNvPicPr>
            <a:picLocks noChangeAspect="1" noChangeArrowheads="1"/>
          </p:cNvPicPr>
          <p:nvPr/>
        </p:nvPicPr>
        <p:blipFill>
          <a:blip r:embed="rId2" cstate="print"/>
          <a:srcRect/>
          <a:stretch>
            <a:fillRect/>
          </a:stretch>
        </p:blipFill>
        <p:spPr bwMode="auto">
          <a:xfrm>
            <a:off x="6096000" y="3662269"/>
            <a:ext cx="2514603" cy="2514603"/>
          </a:xfrm>
          <a:prstGeom prst="rect">
            <a:avLst/>
          </a:prstGeom>
          <a:noFill/>
        </p:spPr>
      </p:pic>
      <p:pic>
        <p:nvPicPr>
          <p:cNvPr id="6" name="Picture 5"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27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Current Leadership Studies</a:t>
            </a:r>
            <a:endParaRPr lang="en-US" sz="3200" dirty="0"/>
          </a:p>
        </p:txBody>
      </p:sp>
      <p:sp>
        <p:nvSpPr>
          <p:cNvPr id="3" name="Slide Number Placeholder 2"/>
          <p:cNvSpPr>
            <a:spLocks noGrp="1"/>
          </p:cNvSpPr>
          <p:nvPr>
            <p:ph type="sldNum" sz="quarter" idx="12"/>
          </p:nvPr>
        </p:nvSpPr>
        <p:spPr/>
        <p:txBody>
          <a:bodyPr/>
          <a:lstStyle/>
          <a:p>
            <a:fld id="{C3A32BE6-B8D9-470C-8CB6-F79B8D7622D3}" type="slidenum">
              <a:rPr lang="en-US" smtClean="0"/>
              <a:pPr/>
              <a:t>9</a:t>
            </a:fld>
            <a:endParaRPr lang="en-US"/>
          </a:p>
        </p:txBody>
      </p:sp>
      <p:sp>
        <p:nvSpPr>
          <p:cNvPr id="4" name="Content Placeholder 3"/>
          <p:cNvSpPr>
            <a:spLocks noGrp="1"/>
          </p:cNvSpPr>
          <p:nvPr>
            <p:ph sz="quarter" idx="1"/>
          </p:nvPr>
        </p:nvSpPr>
        <p:spPr/>
        <p:txBody>
          <a:bodyPr>
            <a:normAutofit/>
          </a:bodyPr>
          <a:lstStyle/>
          <a:p>
            <a:r>
              <a:rPr lang="en-US" sz="2400" u="sng" dirty="0" smtClean="0"/>
              <a:t>Current research supports the hypothesis that traits do play a role in predicting leadership qualities.</a:t>
            </a:r>
          </a:p>
          <a:p>
            <a:endParaRPr lang="en-US" sz="800" dirty="0" smtClean="0"/>
          </a:p>
          <a:p>
            <a:pPr lvl="1"/>
            <a:r>
              <a:rPr lang="en-US" dirty="0" smtClean="0"/>
              <a:t>One study found that the Big Five personality does have a preferred leadership profile, with:  </a:t>
            </a:r>
          </a:p>
          <a:p>
            <a:endParaRPr lang="en-US" sz="800" dirty="0" smtClean="0"/>
          </a:p>
          <a:p>
            <a:pPr lvl="2"/>
            <a:r>
              <a:rPr lang="en-US" dirty="0" smtClean="0">
                <a:solidFill>
                  <a:srgbClr val="FF0000"/>
                </a:solidFill>
              </a:rPr>
              <a:t>High Surgency and Conscientiousness being positively related to successful leadership. </a:t>
            </a:r>
          </a:p>
          <a:p>
            <a:pPr lvl="2"/>
            <a:r>
              <a:rPr lang="en-US" dirty="0" smtClean="0">
                <a:solidFill>
                  <a:srgbClr val="FF0000"/>
                </a:solidFill>
              </a:rPr>
              <a:t>High Agreeableness and low Adjustment being negatively related to leadership success.</a:t>
            </a:r>
          </a:p>
        </p:txBody>
      </p:sp>
      <p:pic>
        <p:nvPicPr>
          <p:cNvPr id="6150" name="Picture 6" descr="C:\Users\Michaelm\AppData\Local\Microsoft\Windows\Temporary Internet Files\Content.IE5\JQUOH281\personality3[1].gif"/>
          <p:cNvPicPr>
            <a:picLocks noChangeAspect="1" noChangeArrowheads="1"/>
          </p:cNvPicPr>
          <p:nvPr/>
        </p:nvPicPr>
        <p:blipFill>
          <a:blip r:embed="rId2" cstate="print"/>
          <a:srcRect/>
          <a:stretch>
            <a:fillRect/>
          </a:stretch>
        </p:blipFill>
        <p:spPr bwMode="auto">
          <a:xfrm>
            <a:off x="5486400" y="4610500"/>
            <a:ext cx="3390900" cy="1701399"/>
          </a:xfrm>
          <a:prstGeom prst="rect">
            <a:avLst/>
          </a:prstGeom>
          <a:noFill/>
        </p:spPr>
      </p:pic>
      <p:pic>
        <p:nvPicPr>
          <p:cNvPr id="6" name="Picture 5" descr="Human Relations &amp; Motivation by Peter Frans l trimitr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19"/>
            <a:ext cx="685800" cy="3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7378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606</TotalTime>
  <Words>4379</Words>
  <Application>Microsoft Office PowerPoint</Application>
  <PresentationFormat>On-screen Show (4:3)</PresentationFormat>
  <Paragraphs>552</Paragraphs>
  <Slides>74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Calibri</vt:lpstr>
      <vt:lpstr>Georgia</vt:lpstr>
      <vt:lpstr>Wingdings</vt:lpstr>
      <vt:lpstr>Wingdings 2</vt:lpstr>
      <vt:lpstr>Civic</vt:lpstr>
      <vt:lpstr>Human Relations in Organizations Session One</vt:lpstr>
      <vt:lpstr>Chapter Seven</vt:lpstr>
      <vt:lpstr>Leadership</vt:lpstr>
      <vt:lpstr>Leadership vs. Management</vt:lpstr>
      <vt:lpstr>Leadership vs. Management</vt:lpstr>
      <vt:lpstr>The “Great Man” Theory</vt:lpstr>
      <vt:lpstr>Leadership Trait Theory</vt:lpstr>
      <vt:lpstr>The Ghiselli Study</vt:lpstr>
      <vt:lpstr>Current Leadership Studies</vt:lpstr>
      <vt:lpstr>Current Leadership Studies</vt:lpstr>
      <vt:lpstr>Behavioral Leadership Theories</vt:lpstr>
      <vt:lpstr>Two-Dimensional Leadership Styles Structuring and Consideration</vt:lpstr>
      <vt:lpstr>Two-Dimensional Leadership Styles Job-Centered and Employee-Centered</vt:lpstr>
      <vt:lpstr>Leadership Styles</vt:lpstr>
      <vt:lpstr>Leadership Styles</vt:lpstr>
      <vt:lpstr>Leadership Styles</vt:lpstr>
      <vt:lpstr>Transformational Leadership</vt:lpstr>
      <vt:lpstr>Charismatic Leadership</vt:lpstr>
      <vt:lpstr>Transactional Leadership</vt:lpstr>
      <vt:lpstr>Servants and Stewardship</vt:lpstr>
      <vt:lpstr>Contingency Leadership Theories</vt:lpstr>
      <vt:lpstr>Contingency Leadership Theories Situational Favorableness</vt:lpstr>
      <vt:lpstr>The Leadership Continuum From Autocratic to Participative</vt:lpstr>
      <vt:lpstr>Leadership Continuum</vt:lpstr>
      <vt:lpstr>Normative Leadership Theory</vt:lpstr>
      <vt:lpstr>Normative Leadership Theory Five Leadership Styles</vt:lpstr>
      <vt:lpstr>Situational Leadership</vt:lpstr>
      <vt:lpstr>Situational Leadership</vt:lpstr>
      <vt:lpstr>Situational Leadership</vt:lpstr>
      <vt:lpstr>Supervisory Style</vt:lpstr>
      <vt:lpstr>Four Supervisory Styles</vt:lpstr>
      <vt:lpstr>Leadership Theories</vt:lpstr>
      <vt:lpstr>Management</vt:lpstr>
      <vt:lpstr>Diversity and Global Leadership</vt:lpstr>
      <vt:lpstr>Types of Trust</vt:lpstr>
      <vt:lpstr>Developing Trust</vt:lpstr>
      <vt:lpstr>Identification-Based Trust</vt:lpstr>
      <vt:lpstr>Self-Disclosure</vt:lpstr>
      <vt:lpstr>Repairing Trust</vt:lpstr>
      <vt:lpstr>Fundamentals of Management  Session Two</vt:lpstr>
      <vt:lpstr>Part Four: Leading</vt:lpstr>
      <vt:lpstr>Leaders and Leadership</vt:lpstr>
      <vt:lpstr>Trait Theories of Leadership</vt:lpstr>
      <vt:lpstr>Common Leadership Traits</vt:lpstr>
      <vt:lpstr>Common Leadership Traits</vt:lpstr>
      <vt:lpstr>Behavioral Theories of Leadership Iowa – Ohio – Michigan – Managerial Grid</vt:lpstr>
      <vt:lpstr>Behavioral Theories of Leadership</vt:lpstr>
      <vt:lpstr>Fiedler Contingency Theory</vt:lpstr>
      <vt:lpstr>Situational Leadership Theory (SLT)</vt:lpstr>
      <vt:lpstr>Leader-Participation Model</vt:lpstr>
      <vt:lpstr>Path-Goal Theory</vt:lpstr>
      <vt:lpstr>Path-Goal Theory</vt:lpstr>
      <vt:lpstr>Path-Goal Theory</vt:lpstr>
      <vt:lpstr>Leader-Member Exchange (LMX) Theory </vt:lpstr>
      <vt:lpstr>Leader-Member Exchange (LMX) Theory</vt:lpstr>
      <vt:lpstr>Transactional Leaders</vt:lpstr>
      <vt:lpstr>Transformational Leaders</vt:lpstr>
      <vt:lpstr>Transactional vs. Transformational Leaders</vt:lpstr>
      <vt:lpstr>Charismatic Leaders</vt:lpstr>
      <vt:lpstr>Visionary Leadership</vt:lpstr>
      <vt:lpstr>Leaders and Teams</vt:lpstr>
      <vt:lpstr>Empowerment</vt:lpstr>
      <vt:lpstr>Empowerment</vt:lpstr>
      <vt:lpstr>National Culture</vt:lpstr>
      <vt:lpstr>National Culture</vt:lpstr>
      <vt:lpstr>Virtual Leadership</vt:lpstr>
      <vt:lpstr>Virtual Leadership</vt:lpstr>
      <vt:lpstr>Emotional Intelligence</vt:lpstr>
      <vt:lpstr>Emotional Intelligence</vt:lpstr>
      <vt:lpstr>Emotional Intelligence</vt:lpstr>
      <vt:lpstr>Trust</vt:lpstr>
      <vt:lpstr>Trust</vt:lpstr>
      <vt:lpstr>Trust</vt:lpstr>
      <vt:lpst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MichaelM</dc:creator>
  <cp:lastModifiedBy>Michael Morrissey</cp:lastModifiedBy>
  <cp:revision>76</cp:revision>
  <cp:lastPrinted>2023-02-03T22:05:10Z</cp:lastPrinted>
  <dcterms:created xsi:type="dcterms:W3CDTF">2015-01-20T02:31:23Z</dcterms:created>
  <dcterms:modified xsi:type="dcterms:W3CDTF">2024-08-19T23:28:48Z</dcterms:modified>
</cp:coreProperties>
</file>