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96" r:id="rId2"/>
    <p:sldId id="258" r:id="rId3"/>
    <p:sldId id="290" r:id="rId4"/>
    <p:sldId id="259" r:id="rId5"/>
    <p:sldId id="260" r:id="rId6"/>
    <p:sldId id="261" r:id="rId7"/>
    <p:sldId id="262" r:id="rId8"/>
    <p:sldId id="264" r:id="rId9"/>
    <p:sldId id="265" r:id="rId10"/>
    <p:sldId id="268" r:id="rId11"/>
    <p:sldId id="266" r:id="rId12"/>
    <p:sldId id="267" r:id="rId13"/>
    <p:sldId id="269" r:id="rId14"/>
    <p:sldId id="291" r:id="rId15"/>
    <p:sldId id="292" r:id="rId16"/>
    <p:sldId id="271" r:id="rId17"/>
    <p:sldId id="272" r:id="rId18"/>
    <p:sldId id="273" r:id="rId19"/>
    <p:sldId id="293" r:id="rId20"/>
    <p:sldId id="276" r:id="rId21"/>
    <p:sldId id="277" r:id="rId22"/>
    <p:sldId id="294" r:id="rId23"/>
    <p:sldId id="295"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7043378-C136-43C5-9C2E-91A096F5B1B1}" type="datetimeFigureOut">
              <a:rPr lang="en-US" smtClean="0"/>
              <a:pPr/>
              <a:t>2/12/2023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2F2A231-B642-4422-98D5-7FCEDB29FB0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74FEF7A-C8E3-4D19-AF4E-92F4404A8476}" type="datetimeFigureOut">
              <a:rPr lang="en-US" smtClean="0"/>
              <a:pPr/>
              <a:t>2/12/2023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1A65966-1C75-4967-B17F-71F3946F9C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94FCC20-1534-4D83-9799-A65426901E63}" type="datetime1">
              <a:rPr lang="en-US" smtClean="0"/>
              <a:pPr/>
              <a:t>2/12/2023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B5F30D8-01D0-4431-BD65-4717218635CE}"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2E3988-BAF1-477F-9B2C-687EAF8146BC}" type="datetime1">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F30D8-01D0-4431-BD65-4717218635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B5F30D8-01D0-4431-BD65-4717218635CE}"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317A83-B20D-4D97-A597-D5C2470D6CD0}" type="datetime1">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036ED1A-121B-41A9-851F-E859875388E8}" type="datetime1">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B5F30D8-01D0-4431-BD65-4717218635CE}"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28844C6-E782-4513-9BF0-48834B348D42}" type="datetime1">
              <a:rPr lang="en-US" smtClean="0"/>
              <a:pPr/>
              <a:t>2/12/2023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B5F30D8-01D0-4431-BD65-4717218635CE}"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A602679-38F4-4C08-B8D2-F772E1A43B82}" type="datetime1">
              <a:rPr lang="en-US" smtClean="0"/>
              <a:pPr/>
              <a:t>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F30D8-01D0-4431-BD65-4717218635CE}"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5F9488F-43E0-4F03-805B-0D7B26453615}" type="datetime1">
              <a:rPr lang="en-US" smtClean="0"/>
              <a:pPr/>
              <a:t>2/12/2023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B5F30D8-01D0-4431-BD65-4717218635CE}"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8FF5072-A940-4E73-B554-89DB5E0F85F1}" type="datetime1">
              <a:rPr lang="en-US" smtClean="0"/>
              <a:pPr/>
              <a:t>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B5F30D8-01D0-4431-BD65-4717218635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1DBE1C3-D16B-4046-B2D6-44CC5DC8BA45}" type="datetime1">
              <a:rPr lang="en-US" smtClean="0"/>
              <a:pPr/>
              <a:t>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B5F30D8-01D0-4431-BD65-4717218635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B5F30D8-01D0-4431-BD65-4717218635CE}"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5E8F941-A2F7-4C9E-B208-3EA2AD193E2F}" type="datetime1">
              <a:rPr lang="en-US" smtClean="0"/>
              <a:pPr/>
              <a:t>2/12/2023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B5F30D8-01D0-4431-BD65-4717218635CE}"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3A2BE06-367A-4BC2-8939-4BEFA84A0FAB}" type="datetime1">
              <a:rPr lang="en-US" smtClean="0"/>
              <a:pPr/>
              <a:t>2/12/2023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A800598-72BB-40C6-96CF-D55B77FB1514}" type="datetime1">
              <a:rPr lang="en-US" smtClean="0"/>
              <a:pPr/>
              <a:t>2/12/2023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B5F30D8-01D0-4431-BD65-4717218635CE}"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Human Relations in Organizations</a:t>
            </a:r>
            <a:r>
              <a:rPr lang="en-US" dirty="0" smtClean="0"/>
              <a:t/>
            </a:r>
            <a:br>
              <a:rPr lang="en-US" dirty="0" smtClean="0"/>
            </a:br>
            <a:r>
              <a:rPr lang="en-US" sz="2000" dirty="0" smtClean="0"/>
              <a:t>Session 7</a:t>
            </a:r>
            <a:endParaRPr lang="en-US" sz="2000" dirty="0"/>
          </a:p>
        </p:txBody>
      </p:sp>
      <p:sp>
        <p:nvSpPr>
          <p:cNvPr id="3" name="Slide Number Placeholder 2"/>
          <p:cNvSpPr>
            <a:spLocks noGrp="1"/>
          </p:cNvSpPr>
          <p:nvPr>
            <p:ph type="sldNum" sz="quarter" idx="12"/>
          </p:nvPr>
        </p:nvSpPr>
        <p:spPr/>
        <p:txBody>
          <a:bodyPr/>
          <a:lstStyle/>
          <a:p>
            <a:fld id="{0B5F30D8-01D0-4431-BD65-4717218635CE}" type="slidenum">
              <a:rPr lang="en-US" smtClean="0"/>
              <a:pPr/>
              <a:t>1</a:t>
            </a:fld>
            <a:endParaRPr lang="en-US"/>
          </a:p>
        </p:txBody>
      </p:sp>
      <p:pic>
        <p:nvPicPr>
          <p:cNvPr id="5" name="Picture 10" descr="C:\Users\michaelm\AppData\Local\Microsoft\Windows\INetCache\IE\IKBH2KDQ\lgi01a201402151100[1].jpg"/>
          <p:cNvPicPr>
            <a:picLocks noGrp="1" noChangeAspect="1" noChangeArrowheads="1"/>
          </p:cNvPicPr>
          <p:nvPr>
            <p:ph sz="quarter" idx="1"/>
          </p:nvPr>
        </p:nvPicPr>
        <p:blipFill>
          <a:blip r:embed="rId2" cstate="print"/>
          <a:srcRect/>
          <a:stretch>
            <a:fillRect/>
          </a:stretch>
        </p:blipFill>
        <p:spPr bwMode="auto">
          <a:xfrm>
            <a:off x="1524000" y="1527175"/>
            <a:ext cx="6096000" cy="4572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To-Do-List</a:t>
            </a:r>
            <a:endParaRPr lang="en-US"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10</a:t>
            </a:fld>
            <a:endParaRPr lang="en-US"/>
          </a:p>
        </p:txBody>
      </p:sp>
      <p:sp>
        <p:nvSpPr>
          <p:cNvPr id="2" name="Content Placeholder 1"/>
          <p:cNvSpPr>
            <a:spLocks noGrp="1"/>
          </p:cNvSpPr>
          <p:nvPr>
            <p:ph sz="quarter" idx="1"/>
          </p:nvPr>
        </p:nvSpPr>
        <p:spPr/>
        <p:txBody>
          <a:bodyPr>
            <a:normAutofit/>
          </a:bodyPr>
          <a:lstStyle/>
          <a:p>
            <a:r>
              <a:rPr lang="en-US" sz="2400" u="sng" dirty="0" smtClean="0"/>
              <a:t>The To-Do-List is the written list of activities the individual has to complete.</a:t>
            </a:r>
          </a:p>
          <a:p>
            <a:endParaRPr lang="en-US" sz="800" dirty="0" smtClean="0"/>
          </a:p>
          <a:p>
            <a:pPr lvl="1"/>
            <a:r>
              <a:rPr lang="en-US" sz="2000" dirty="0" smtClean="0">
                <a:solidFill>
                  <a:srgbClr val="FF0000"/>
                </a:solidFill>
              </a:rPr>
              <a:t>In summary, decide what is really important, put it on your list, and find the time to do it.</a:t>
            </a:r>
            <a:endParaRPr lang="en-US" sz="2000" dirty="0">
              <a:solidFill>
                <a:srgbClr val="FF0000"/>
              </a:solidFill>
            </a:endParaRPr>
          </a:p>
        </p:txBody>
      </p:sp>
      <p:pic>
        <p:nvPicPr>
          <p:cNvPr id="10245" name="Picture 5" descr="C:\Users\Michaelm\AppData\Local\Microsoft\Windows\Temporary Internet Files\Content.IE5\HWRYGRBG\dreamstime_l_18887661[1].jpg"/>
          <p:cNvPicPr>
            <a:picLocks noChangeAspect="1" noChangeArrowheads="1"/>
          </p:cNvPicPr>
          <p:nvPr/>
        </p:nvPicPr>
        <p:blipFill>
          <a:blip r:embed="rId2" cstate="print"/>
          <a:srcRect/>
          <a:stretch>
            <a:fillRect/>
          </a:stretch>
        </p:blipFill>
        <p:spPr bwMode="auto">
          <a:xfrm>
            <a:off x="5715000" y="3352800"/>
            <a:ext cx="2484915" cy="2971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Priority Determination</a:t>
            </a:r>
            <a:endParaRPr lang="en-US"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11</a:t>
            </a:fld>
            <a:endParaRPr lang="en-US"/>
          </a:p>
        </p:txBody>
      </p:sp>
      <p:sp>
        <p:nvSpPr>
          <p:cNvPr id="2" name="Content Placeholder 1"/>
          <p:cNvSpPr>
            <a:spLocks noGrp="1"/>
          </p:cNvSpPr>
          <p:nvPr>
            <p:ph sz="quarter" idx="1"/>
          </p:nvPr>
        </p:nvSpPr>
        <p:spPr/>
        <p:txBody>
          <a:bodyPr/>
          <a:lstStyle/>
          <a:p>
            <a:r>
              <a:rPr lang="en-US" sz="2400" u="sng" dirty="0" smtClean="0"/>
              <a:t>Three </a:t>
            </a:r>
            <a:r>
              <a:rPr lang="en-US" sz="2400" u="sng" dirty="0" smtClean="0"/>
              <a:t>Priority Determination Questions</a:t>
            </a:r>
          </a:p>
          <a:p>
            <a:endParaRPr lang="en-US" sz="800" dirty="0" smtClean="0"/>
          </a:p>
          <a:p>
            <a:pPr marL="731520" lvl="1" indent="-457200">
              <a:buFont typeface="+mj-lt"/>
              <a:buAutoNum type="arabicPeriod"/>
            </a:pPr>
            <a:r>
              <a:rPr lang="en-US" sz="2000" dirty="0" smtClean="0">
                <a:solidFill>
                  <a:srgbClr val="FF0000"/>
                </a:solidFill>
              </a:rPr>
              <a:t>Do I need to be personally involved?</a:t>
            </a:r>
          </a:p>
          <a:p>
            <a:pPr marL="731520" lvl="1" indent="-457200">
              <a:buFont typeface="+mj-lt"/>
              <a:buAutoNum type="arabicPeriod"/>
            </a:pPr>
            <a:r>
              <a:rPr lang="en-US" sz="2000" dirty="0" smtClean="0">
                <a:solidFill>
                  <a:srgbClr val="FF0000"/>
                </a:solidFill>
              </a:rPr>
              <a:t>Is the task my responsibility or will it affect the performance or finances of another person or group?</a:t>
            </a:r>
          </a:p>
          <a:p>
            <a:pPr marL="731520" lvl="1" indent="-457200">
              <a:buFont typeface="+mj-lt"/>
              <a:buAutoNum type="arabicPeriod"/>
            </a:pPr>
            <a:r>
              <a:rPr lang="en-US" sz="2000" dirty="0" smtClean="0">
                <a:solidFill>
                  <a:srgbClr val="FF0000"/>
                </a:solidFill>
              </a:rPr>
              <a:t>Deadline - is quick action needed?</a:t>
            </a:r>
            <a:endParaRPr lang="en-US" sz="2000" dirty="0">
              <a:solidFill>
                <a:srgbClr val="FF0000"/>
              </a:solidFill>
            </a:endParaRPr>
          </a:p>
        </p:txBody>
      </p:sp>
      <p:pic>
        <p:nvPicPr>
          <p:cNvPr id="8198" name="Picture 6" descr="C:\Users\Michaelm\AppData\Local\Microsoft\Windows\Temporary Internet Files\Content.IE5\KDB8FMSX\question_mark_serious_thinker_500_clr[1].gif"/>
          <p:cNvPicPr>
            <a:picLocks noChangeAspect="1" noChangeArrowheads="1" noCrop="1"/>
          </p:cNvPicPr>
          <p:nvPr/>
        </p:nvPicPr>
        <p:blipFill>
          <a:blip r:embed="rId2" cstate="print"/>
          <a:srcRect/>
          <a:stretch>
            <a:fillRect/>
          </a:stretch>
        </p:blipFill>
        <p:spPr bwMode="auto">
          <a:xfrm>
            <a:off x="6096000" y="3352800"/>
            <a:ext cx="3302000" cy="3175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Assigning Priorities</a:t>
            </a:r>
            <a:endParaRPr lang="en-US"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12</a:t>
            </a:fld>
            <a:endParaRPr lang="en-US"/>
          </a:p>
        </p:txBody>
      </p:sp>
      <p:sp>
        <p:nvSpPr>
          <p:cNvPr id="2" name="Content Placeholder 1"/>
          <p:cNvSpPr>
            <a:spLocks noGrp="1"/>
          </p:cNvSpPr>
          <p:nvPr>
            <p:ph sz="quarter" idx="1"/>
          </p:nvPr>
        </p:nvSpPr>
        <p:spPr/>
        <p:txBody>
          <a:bodyPr/>
          <a:lstStyle/>
          <a:p>
            <a:r>
              <a:rPr lang="en-US" sz="2400" u="sng" dirty="0" smtClean="0"/>
              <a:t>Based on the answers to the three priority determination questions, a manager can</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Delegate a task.</a:t>
            </a:r>
          </a:p>
          <a:p>
            <a:pPr marL="731520" lvl="1" indent="-457200">
              <a:buFont typeface="+mj-lt"/>
              <a:buAutoNum type="arabicPeriod"/>
            </a:pPr>
            <a:r>
              <a:rPr lang="en-US" sz="2000" dirty="0" smtClean="0">
                <a:solidFill>
                  <a:srgbClr val="FF0000"/>
                </a:solidFill>
              </a:rPr>
              <a:t>Assign it a (1) high, (2) medium, or (3) low priority.</a:t>
            </a:r>
            <a:endParaRPr lang="en-US" sz="2000" dirty="0">
              <a:solidFill>
                <a:srgbClr val="FF0000"/>
              </a:solidFill>
            </a:endParaRPr>
          </a:p>
        </p:txBody>
      </p:sp>
      <p:pic>
        <p:nvPicPr>
          <p:cNvPr id="9220" name="Picture 4" descr="C:\Users\Michaelm\AppData\Local\Microsoft\Windows\Temporary Internet Files\Content.IE5\WH26L03T\Delegation[1].png"/>
          <p:cNvPicPr>
            <a:picLocks noChangeAspect="1" noChangeArrowheads="1"/>
          </p:cNvPicPr>
          <p:nvPr/>
        </p:nvPicPr>
        <p:blipFill>
          <a:blip r:embed="rId2" cstate="print"/>
          <a:srcRect/>
          <a:stretch>
            <a:fillRect/>
          </a:stretch>
        </p:blipFill>
        <p:spPr bwMode="auto">
          <a:xfrm>
            <a:off x="4648200" y="3505200"/>
            <a:ext cx="4267200" cy="2743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Management System</a:t>
            </a:r>
            <a:endParaRPr lang="en-US"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13</a:t>
            </a:fld>
            <a:endParaRPr lang="en-US"/>
          </a:p>
        </p:txBody>
      </p:sp>
      <p:sp>
        <p:nvSpPr>
          <p:cNvPr id="2" name="Content Placeholder 1"/>
          <p:cNvSpPr>
            <a:spLocks noGrp="1"/>
          </p:cNvSpPr>
          <p:nvPr>
            <p:ph sz="quarter" idx="1"/>
          </p:nvPr>
        </p:nvSpPr>
        <p:spPr/>
        <p:txBody>
          <a:bodyPr>
            <a:normAutofit/>
          </a:bodyPr>
          <a:lstStyle/>
          <a:p>
            <a:r>
              <a:rPr lang="en-US" sz="2400" u="sng" dirty="0" smtClean="0"/>
              <a:t>Experts say that many people waste 2 hours a day.</a:t>
            </a:r>
          </a:p>
          <a:p>
            <a:endParaRPr lang="en-US" sz="800" dirty="0" smtClean="0"/>
          </a:p>
          <a:p>
            <a:pPr lvl="1"/>
            <a:r>
              <a:rPr lang="en-US" sz="2000" dirty="0" smtClean="0">
                <a:solidFill>
                  <a:srgbClr val="FF0000"/>
                </a:solidFill>
              </a:rPr>
              <a:t>Learn to prioritize:</a:t>
            </a:r>
          </a:p>
        </p:txBody>
      </p:sp>
      <p:pic>
        <p:nvPicPr>
          <p:cNvPr id="11267" name="Picture 3" descr="C:\Users\Michaelm\AppData\Local\Microsoft\Windows\Temporary Internet Files\Content.IE5\WH26L03T\50af47fb92f68dbd6aa7caf714ba8c24[1].jpg"/>
          <p:cNvPicPr>
            <a:picLocks noChangeAspect="1" noChangeArrowheads="1"/>
          </p:cNvPicPr>
          <p:nvPr/>
        </p:nvPicPr>
        <p:blipFill>
          <a:blip r:embed="rId2" cstate="print"/>
          <a:srcRect/>
          <a:stretch>
            <a:fillRect/>
          </a:stretch>
        </p:blipFill>
        <p:spPr bwMode="auto">
          <a:xfrm>
            <a:off x="1752600" y="2650670"/>
            <a:ext cx="5943600" cy="375012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Management System</a:t>
            </a:r>
            <a:endParaRPr lang="en-US" dirty="0"/>
          </a:p>
        </p:txBody>
      </p:sp>
      <p:sp>
        <p:nvSpPr>
          <p:cNvPr id="4" name="Slide Number Placeholder 3"/>
          <p:cNvSpPr>
            <a:spLocks noGrp="1"/>
          </p:cNvSpPr>
          <p:nvPr>
            <p:ph type="sldNum" sz="quarter" idx="12"/>
          </p:nvPr>
        </p:nvSpPr>
        <p:spPr/>
        <p:txBody>
          <a:bodyPr/>
          <a:lstStyle/>
          <a:p>
            <a:fld id="{0B5F30D8-01D0-4431-BD65-4717218635CE}" type="slidenum">
              <a:rPr lang="en-US" smtClean="0"/>
              <a:pPr/>
              <a:t>14</a:t>
            </a:fld>
            <a:endParaRPr lang="en-US"/>
          </a:p>
        </p:txBody>
      </p:sp>
      <p:sp>
        <p:nvSpPr>
          <p:cNvPr id="2" name="Content Placeholder 1"/>
          <p:cNvSpPr>
            <a:spLocks noGrp="1"/>
          </p:cNvSpPr>
          <p:nvPr>
            <p:ph sz="quarter" idx="1"/>
          </p:nvPr>
        </p:nvSpPr>
        <p:spPr/>
        <p:txBody>
          <a:bodyPr>
            <a:normAutofit/>
          </a:bodyPr>
          <a:lstStyle/>
          <a:p>
            <a:r>
              <a:rPr lang="en-US" sz="2400" u="sng" dirty="0" smtClean="0"/>
              <a:t>Four major parts to the Time Management System are</a:t>
            </a:r>
            <a:r>
              <a:rPr lang="en-US" sz="2400" dirty="0" smtClean="0"/>
              <a:t>:</a:t>
            </a:r>
          </a:p>
          <a:p>
            <a:endParaRPr lang="en-US" sz="800" dirty="0" smtClean="0"/>
          </a:p>
          <a:p>
            <a:pPr marL="617220" lvl="1" indent="-342900">
              <a:buFont typeface="+mj-lt"/>
              <a:buAutoNum type="arabicPeriod"/>
            </a:pPr>
            <a:r>
              <a:rPr lang="en-US" sz="2000" u="sng" dirty="0" smtClean="0"/>
              <a:t>Priorities</a:t>
            </a:r>
          </a:p>
          <a:p>
            <a:pPr lvl="2"/>
            <a:r>
              <a:rPr lang="en-US" sz="1800" dirty="0" smtClean="0">
                <a:solidFill>
                  <a:srgbClr val="FF0000"/>
                </a:solidFill>
              </a:rPr>
              <a:t>Setting priorities on a to-do-list helps increase performance.</a:t>
            </a:r>
          </a:p>
          <a:p>
            <a:pPr marL="617220" lvl="1" indent="-342900">
              <a:buFont typeface="+mj-lt"/>
              <a:buAutoNum type="arabicPeriod"/>
            </a:pPr>
            <a:r>
              <a:rPr lang="en-US" sz="2000" u="sng" dirty="0" smtClean="0"/>
              <a:t>Objectives</a:t>
            </a:r>
          </a:p>
          <a:p>
            <a:pPr lvl="2"/>
            <a:r>
              <a:rPr lang="en-US" sz="1800" dirty="0" smtClean="0">
                <a:solidFill>
                  <a:srgbClr val="FF0000"/>
                </a:solidFill>
              </a:rPr>
              <a:t>Objectives state what we want to accomplish w/in a given period of time.</a:t>
            </a:r>
          </a:p>
          <a:p>
            <a:pPr marL="617220" lvl="1" indent="-342900">
              <a:buFont typeface="+mj-lt"/>
              <a:buAutoNum type="arabicPeriod"/>
            </a:pPr>
            <a:r>
              <a:rPr lang="en-US" sz="2000" u="sng" dirty="0" smtClean="0"/>
              <a:t>Plans</a:t>
            </a:r>
          </a:p>
          <a:p>
            <a:pPr lvl="2"/>
            <a:r>
              <a:rPr lang="en-US" sz="1800" dirty="0" smtClean="0">
                <a:solidFill>
                  <a:srgbClr val="FF0000"/>
                </a:solidFill>
              </a:rPr>
              <a:t>Plans state how you will achieve your objectives by listing necessary activities to perform.</a:t>
            </a:r>
          </a:p>
          <a:p>
            <a:pPr marL="617220" lvl="1" indent="-342900">
              <a:buFont typeface="+mj-lt"/>
              <a:buAutoNum type="arabicPeriod"/>
            </a:pPr>
            <a:r>
              <a:rPr lang="en-US" sz="2000" u="sng" dirty="0" smtClean="0"/>
              <a:t>Schedules</a:t>
            </a:r>
          </a:p>
          <a:p>
            <a:pPr lvl="2"/>
            <a:r>
              <a:rPr lang="en-US" sz="1800" dirty="0" smtClean="0">
                <a:solidFill>
                  <a:srgbClr val="FF0000"/>
                </a:solidFill>
              </a:rPr>
              <a:t>Schedules state when the activities </a:t>
            </a:r>
            <a:r>
              <a:rPr lang="en-US" dirty="0" smtClean="0">
                <a:solidFill>
                  <a:srgbClr val="FF0000"/>
                </a:solidFill>
              </a:rPr>
              <a:t>planned will be carried out – schedule each day.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Management Steps</a:t>
            </a:r>
            <a:endParaRPr lang="en-US" dirty="0"/>
          </a:p>
        </p:txBody>
      </p:sp>
      <p:sp>
        <p:nvSpPr>
          <p:cNvPr id="4" name="Slide Number Placeholder 3"/>
          <p:cNvSpPr>
            <a:spLocks noGrp="1"/>
          </p:cNvSpPr>
          <p:nvPr>
            <p:ph type="sldNum" sz="quarter" idx="12"/>
          </p:nvPr>
        </p:nvSpPr>
        <p:spPr/>
        <p:txBody>
          <a:bodyPr/>
          <a:lstStyle/>
          <a:p>
            <a:fld id="{0B5F30D8-01D0-4431-BD65-4717218635CE}" type="slidenum">
              <a:rPr lang="en-US" smtClean="0"/>
              <a:pPr/>
              <a:t>15</a:t>
            </a:fld>
            <a:endParaRPr lang="en-US"/>
          </a:p>
        </p:txBody>
      </p:sp>
      <p:sp>
        <p:nvSpPr>
          <p:cNvPr id="2" name="Content Placeholder 1"/>
          <p:cNvSpPr>
            <a:spLocks noGrp="1"/>
          </p:cNvSpPr>
          <p:nvPr>
            <p:ph sz="quarter" idx="1"/>
          </p:nvPr>
        </p:nvSpPr>
        <p:spPr/>
        <p:txBody>
          <a:bodyPr>
            <a:normAutofit/>
          </a:bodyPr>
          <a:lstStyle/>
          <a:p>
            <a:pPr marL="457200" indent="-457200">
              <a:buFont typeface="+mj-lt"/>
              <a:buAutoNum type="arabicPeriod"/>
            </a:pPr>
            <a:r>
              <a:rPr lang="en-US" sz="2200" u="sng" dirty="0" smtClean="0"/>
              <a:t>Plan Each Week</a:t>
            </a:r>
          </a:p>
          <a:p>
            <a:pPr lvl="1"/>
            <a:r>
              <a:rPr lang="en-US" sz="2000" dirty="0" smtClean="0">
                <a:solidFill>
                  <a:srgbClr val="FF0000"/>
                </a:solidFill>
              </a:rPr>
              <a:t>On the last day of each week, plan the coming week</a:t>
            </a:r>
          </a:p>
          <a:p>
            <a:pPr marL="457200" indent="-457200">
              <a:buFont typeface="+mj-lt"/>
              <a:buAutoNum type="arabicPeriod"/>
            </a:pPr>
            <a:r>
              <a:rPr lang="en-US" sz="2200" u="sng" dirty="0" smtClean="0"/>
              <a:t>Schedule Each We</a:t>
            </a:r>
            <a:r>
              <a:rPr lang="en-US" sz="2200" dirty="0" smtClean="0"/>
              <a:t>ek</a:t>
            </a:r>
          </a:p>
          <a:p>
            <a:pPr lvl="1"/>
            <a:r>
              <a:rPr lang="en-US" sz="2000" dirty="0" smtClean="0">
                <a:solidFill>
                  <a:srgbClr val="FF0000"/>
                </a:solidFill>
              </a:rPr>
              <a:t>Scheduling your week helps to achieve your important objectives.</a:t>
            </a:r>
          </a:p>
          <a:p>
            <a:pPr lvl="2"/>
            <a:r>
              <a:rPr lang="en-US" sz="1800" dirty="0" smtClean="0">
                <a:solidFill>
                  <a:srgbClr val="0070C0"/>
                </a:solidFill>
              </a:rPr>
              <a:t>Steven Covey says, “The key to success is not to prioritize your schedule, but to schedule your priorities weekly and daily.</a:t>
            </a:r>
          </a:p>
          <a:p>
            <a:pPr marL="457200" indent="-457200">
              <a:buFont typeface="+mj-lt"/>
              <a:buAutoNum type="arabicPeriod"/>
            </a:pPr>
            <a:r>
              <a:rPr lang="en-US" sz="2200" u="sng" dirty="0" smtClean="0"/>
              <a:t>Schedule Each Day</a:t>
            </a:r>
          </a:p>
          <a:p>
            <a:pPr lvl="1"/>
            <a:r>
              <a:rPr lang="en-US" sz="2000" dirty="0" smtClean="0">
                <a:solidFill>
                  <a:srgbClr val="FF0000"/>
                </a:solidFill>
              </a:rPr>
              <a:t>At the end of each day, you should schedule the next day, or you can begin each day by scheduling it.</a:t>
            </a:r>
            <a:endParaRPr lang="en-US" sz="2000" dirty="0">
              <a:solidFill>
                <a:srgbClr val="FF0000"/>
              </a:solidFill>
            </a:endParaRPr>
          </a:p>
        </p:txBody>
      </p:sp>
      <p:pic>
        <p:nvPicPr>
          <p:cNvPr id="5" name="Picture 2" descr="C:\Users\Michaelm\AppData\Local\Microsoft\Windows\Temporary Internet Files\Content.IE5\WX0DVOOP\TimeManagement[1].jpg"/>
          <p:cNvPicPr>
            <a:picLocks noChangeAspect="1" noChangeArrowheads="1"/>
          </p:cNvPicPr>
          <p:nvPr/>
        </p:nvPicPr>
        <p:blipFill>
          <a:blip r:embed="rId2" cstate="print"/>
          <a:srcRect/>
          <a:stretch>
            <a:fillRect/>
          </a:stretch>
        </p:blipFill>
        <p:spPr bwMode="auto">
          <a:xfrm>
            <a:off x="6629400" y="4648200"/>
            <a:ext cx="2143125" cy="1676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Career Management</a:t>
            </a:r>
            <a:endParaRPr lang="en-US" dirty="0"/>
          </a:p>
        </p:txBody>
      </p:sp>
      <p:sp>
        <p:nvSpPr>
          <p:cNvPr id="4" name="Slide Number Placeholder 3"/>
          <p:cNvSpPr>
            <a:spLocks noGrp="1"/>
          </p:cNvSpPr>
          <p:nvPr>
            <p:ph type="sldNum" sz="quarter" idx="12"/>
          </p:nvPr>
        </p:nvSpPr>
        <p:spPr/>
        <p:txBody>
          <a:bodyPr/>
          <a:lstStyle/>
          <a:p>
            <a:fld id="{0B5F30D8-01D0-4431-BD65-4717218635CE}" type="slidenum">
              <a:rPr lang="en-US" smtClean="0"/>
              <a:pPr/>
              <a:t>16</a:t>
            </a:fld>
            <a:endParaRPr lang="en-US"/>
          </a:p>
        </p:txBody>
      </p:sp>
      <p:sp>
        <p:nvSpPr>
          <p:cNvPr id="2" name="Content Placeholder 1"/>
          <p:cNvSpPr>
            <a:spLocks noGrp="1"/>
          </p:cNvSpPr>
          <p:nvPr>
            <p:ph sz="quarter" idx="1"/>
          </p:nvPr>
        </p:nvSpPr>
        <p:spPr/>
        <p:txBody>
          <a:bodyPr>
            <a:normAutofit/>
          </a:bodyPr>
          <a:lstStyle/>
          <a:p>
            <a:r>
              <a:rPr lang="en-US" sz="2400" u="sng" dirty="0" smtClean="0"/>
              <a:t>Take responsibility for managing your career.</a:t>
            </a:r>
          </a:p>
          <a:p>
            <a:endParaRPr lang="en-US" sz="800" u="sng" dirty="0" smtClean="0"/>
          </a:p>
          <a:p>
            <a:pPr lvl="1"/>
            <a:r>
              <a:rPr lang="en-US" sz="2000" dirty="0" smtClean="0"/>
              <a:t>Before planning your career, you must consider your career stage – as people get older they have different career stage needs.</a:t>
            </a:r>
          </a:p>
          <a:p>
            <a:endParaRPr lang="en-US" sz="800" dirty="0" smtClean="0"/>
          </a:p>
          <a:p>
            <a:pPr lvl="2"/>
            <a:r>
              <a:rPr lang="en-US" sz="1800" b="1" u="sng" dirty="0" smtClean="0"/>
              <a:t>20’s</a:t>
            </a:r>
            <a:r>
              <a:rPr lang="en-US" sz="1800" dirty="0" smtClean="0"/>
              <a:t> – </a:t>
            </a:r>
            <a:r>
              <a:rPr lang="en-US" sz="1800" dirty="0">
                <a:solidFill>
                  <a:srgbClr val="FF0000"/>
                </a:solidFill>
              </a:rPr>
              <a:t>T</a:t>
            </a:r>
            <a:r>
              <a:rPr lang="en-US" sz="1800" dirty="0" smtClean="0">
                <a:solidFill>
                  <a:srgbClr val="FF0000"/>
                </a:solidFill>
              </a:rPr>
              <a:t>his </a:t>
            </a:r>
            <a:r>
              <a:rPr lang="en-US" sz="1800" dirty="0" smtClean="0">
                <a:solidFill>
                  <a:srgbClr val="FF0000"/>
                </a:solidFill>
              </a:rPr>
              <a:t>is the time when you are just getting started.</a:t>
            </a:r>
          </a:p>
          <a:p>
            <a:pPr lvl="2"/>
            <a:r>
              <a:rPr lang="en-US" sz="1800" b="1" u="sng" dirty="0" smtClean="0"/>
              <a:t>30’s</a:t>
            </a:r>
            <a:r>
              <a:rPr lang="en-US" sz="1800" dirty="0" smtClean="0"/>
              <a:t> – </a:t>
            </a:r>
            <a:r>
              <a:rPr lang="en-US" sz="1800" dirty="0">
                <a:solidFill>
                  <a:srgbClr val="FF0000"/>
                </a:solidFill>
              </a:rPr>
              <a:t>T</a:t>
            </a:r>
            <a:r>
              <a:rPr lang="en-US" sz="1800" dirty="0" smtClean="0">
                <a:solidFill>
                  <a:srgbClr val="FF0000"/>
                </a:solidFill>
              </a:rPr>
              <a:t>his </a:t>
            </a:r>
            <a:r>
              <a:rPr lang="en-US" sz="1800" dirty="0" smtClean="0">
                <a:solidFill>
                  <a:srgbClr val="FF0000"/>
                </a:solidFill>
              </a:rPr>
              <a:t>decade is the time when you develop expertise.</a:t>
            </a:r>
          </a:p>
          <a:p>
            <a:pPr lvl="2"/>
            <a:r>
              <a:rPr lang="en-US" sz="1800" b="1" u="sng" dirty="0" smtClean="0"/>
              <a:t>40’s and 50’s </a:t>
            </a:r>
            <a:r>
              <a:rPr lang="en-US" sz="1800" dirty="0" smtClean="0"/>
              <a:t>– </a:t>
            </a:r>
            <a:r>
              <a:rPr lang="en-US" sz="1800" dirty="0">
                <a:solidFill>
                  <a:srgbClr val="FF0000"/>
                </a:solidFill>
              </a:rPr>
              <a:t>B</a:t>
            </a:r>
            <a:r>
              <a:rPr lang="en-US" sz="1800" dirty="0" smtClean="0">
                <a:solidFill>
                  <a:srgbClr val="FF0000"/>
                </a:solidFill>
              </a:rPr>
              <a:t>y </a:t>
            </a:r>
            <a:r>
              <a:rPr lang="en-US" sz="1800" dirty="0" smtClean="0">
                <a:solidFill>
                  <a:srgbClr val="FF0000"/>
                </a:solidFill>
              </a:rPr>
              <a:t>age 45 most people have weathered a failure or two and know whether or not they have a shot at advancement.</a:t>
            </a:r>
          </a:p>
          <a:p>
            <a:pPr lvl="2"/>
            <a:r>
              <a:rPr lang="en-US" sz="1800" b="1" u="sng" dirty="0" smtClean="0"/>
              <a:t>60’s and 70’s </a:t>
            </a:r>
            <a:r>
              <a:rPr lang="en-US" sz="1800" dirty="0" smtClean="0"/>
              <a:t>– </a:t>
            </a:r>
            <a:r>
              <a:rPr lang="en-US" sz="1800" dirty="0">
                <a:solidFill>
                  <a:srgbClr val="FF0000"/>
                </a:solidFill>
              </a:rPr>
              <a:t>A</a:t>
            </a:r>
            <a:r>
              <a:rPr lang="en-US" sz="1800" dirty="0" smtClean="0">
                <a:solidFill>
                  <a:srgbClr val="FF0000"/>
                </a:solidFill>
              </a:rPr>
              <a:t>t </a:t>
            </a:r>
            <a:r>
              <a:rPr lang="en-US" sz="1800" dirty="0" smtClean="0">
                <a:solidFill>
                  <a:srgbClr val="FF0000"/>
                </a:solidFill>
              </a:rPr>
              <a:t>this state people begin to prepare for retirement, or may transition to part-time work.</a:t>
            </a:r>
          </a:p>
        </p:txBody>
      </p:sp>
      <p:pic>
        <p:nvPicPr>
          <p:cNvPr id="6" name="Picture 4" descr="C:\Users\Michaelm\AppData\Local\Microsoft\Windows\Temporary Internet Files\Content.IE5\3X0ZDPIB\Men-growing-older-001[1].jpg"/>
          <p:cNvPicPr>
            <a:picLocks noChangeAspect="1" noChangeArrowheads="1"/>
          </p:cNvPicPr>
          <p:nvPr/>
        </p:nvPicPr>
        <p:blipFill>
          <a:blip r:embed="rId2" cstate="print"/>
          <a:srcRect/>
          <a:stretch>
            <a:fillRect/>
          </a:stretch>
        </p:blipFill>
        <p:spPr bwMode="auto">
          <a:xfrm>
            <a:off x="5715000" y="4734910"/>
            <a:ext cx="3073400" cy="158969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Career Planning and Development</a:t>
            </a:r>
            <a:endParaRPr lang="en-US"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17</a:t>
            </a:fld>
            <a:endParaRPr lang="en-US"/>
          </a:p>
        </p:txBody>
      </p:sp>
      <p:sp>
        <p:nvSpPr>
          <p:cNvPr id="2" name="Content Placeholder 1"/>
          <p:cNvSpPr>
            <a:spLocks noGrp="1"/>
          </p:cNvSpPr>
          <p:nvPr>
            <p:ph sz="quarter" idx="1"/>
          </p:nvPr>
        </p:nvSpPr>
        <p:spPr/>
        <p:txBody>
          <a:bodyPr/>
          <a:lstStyle/>
          <a:p>
            <a:r>
              <a:rPr lang="en-US" sz="2400" u="sng" dirty="0" smtClean="0"/>
              <a:t>There is a difference between career planning and career development</a:t>
            </a:r>
            <a:r>
              <a:rPr lang="en-US" dirty="0" smtClean="0"/>
              <a:t>:</a:t>
            </a:r>
          </a:p>
          <a:p>
            <a:endParaRPr lang="en-US" sz="800" dirty="0" smtClean="0"/>
          </a:p>
          <a:p>
            <a:pPr marL="731520" lvl="1" indent="-457200">
              <a:buFont typeface="+mj-lt"/>
              <a:buAutoNum type="arabicPeriod"/>
            </a:pPr>
            <a:r>
              <a:rPr lang="en-US" u="sng" dirty="0" smtClean="0"/>
              <a:t>Career Planning </a:t>
            </a:r>
          </a:p>
          <a:p>
            <a:pPr lvl="2"/>
            <a:r>
              <a:rPr lang="en-US" dirty="0" smtClean="0">
                <a:solidFill>
                  <a:srgbClr val="FF0000"/>
                </a:solidFill>
              </a:rPr>
              <a:t>The process of setting career objectives and determining how to accomplish them.</a:t>
            </a:r>
          </a:p>
          <a:p>
            <a:pPr lvl="1"/>
            <a:endParaRPr lang="en-US" sz="800" dirty="0" smtClean="0"/>
          </a:p>
          <a:p>
            <a:pPr marL="731520" lvl="1" indent="-457200">
              <a:buFont typeface="+mj-lt"/>
              <a:buAutoNum type="arabicPeriod"/>
            </a:pPr>
            <a:r>
              <a:rPr lang="en-US" u="sng" dirty="0" smtClean="0"/>
              <a:t>Career Development </a:t>
            </a:r>
          </a:p>
          <a:p>
            <a:pPr lvl="2"/>
            <a:r>
              <a:rPr lang="en-US" dirty="0" smtClean="0">
                <a:solidFill>
                  <a:srgbClr val="FF0000"/>
                </a:solidFill>
              </a:rPr>
              <a:t>The process of gaining skill, experience, and education to achieve career objectives.</a:t>
            </a:r>
            <a:endParaRPr lang="en-US" dirty="0">
              <a:solidFill>
                <a:srgbClr val="FF0000"/>
              </a:solidFill>
            </a:endParaRPr>
          </a:p>
        </p:txBody>
      </p:sp>
      <p:pic>
        <p:nvPicPr>
          <p:cNvPr id="13314" name="Picture 2" descr="C:\Users\Michaelm\AppData\Local\Microsoft\Windows\Temporary Internet Files\Content.IE5\7X2GC7W4\Objectives[1].jpg"/>
          <p:cNvPicPr>
            <a:picLocks noChangeAspect="1" noChangeArrowheads="1"/>
          </p:cNvPicPr>
          <p:nvPr/>
        </p:nvPicPr>
        <p:blipFill>
          <a:blip r:embed="rId2" cstate="print"/>
          <a:srcRect/>
          <a:stretch>
            <a:fillRect/>
          </a:stretch>
        </p:blipFill>
        <p:spPr bwMode="auto">
          <a:xfrm>
            <a:off x="5675906" y="4572000"/>
            <a:ext cx="3029944" cy="17335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Career Planning Model</a:t>
            </a:r>
            <a:endParaRPr lang="en-US" dirty="0"/>
          </a:p>
        </p:txBody>
      </p:sp>
      <p:sp>
        <p:nvSpPr>
          <p:cNvPr id="6" name="Slide Number Placeholder 5"/>
          <p:cNvSpPr>
            <a:spLocks noGrp="1"/>
          </p:cNvSpPr>
          <p:nvPr>
            <p:ph type="sldNum" sz="quarter" idx="12"/>
          </p:nvPr>
        </p:nvSpPr>
        <p:spPr/>
        <p:txBody>
          <a:bodyPr/>
          <a:lstStyle/>
          <a:p>
            <a:fld id="{0B5F30D8-01D0-4431-BD65-4717218635CE}" type="slidenum">
              <a:rPr lang="en-US" smtClean="0"/>
              <a:pPr/>
              <a:t>18</a:t>
            </a:fld>
            <a:endParaRPr lang="en-US"/>
          </a:p>
        </p:txBody>
      </p:sp>
      <p:sp>
        <p:nvSpPr>
          <p:cNvPr id="2" name="Content Placeholder 1"/>
          <p:cNvSpPr>
            <a:spLocks noGrp="1"/>
          </p:cNvSpPr>
          <p:nvPr>
            <p:ph sz="quarter" idx="1"/>
          </p:nvPr>
        </p:nvSpPr>
        <p:spPr/>
        <p:txBody>
          <a:bodyPr/>
          <a:lstStyle/>
          <a:p>
            <a:r>
              <a:rPr lang="en-US" sz="2400" u="sng" dirty="0" smtClean="0"/>
              <a:t>Take responsibility for your career &amp; develop a career plan.</a:t>
            </a:r>
          </a:p>
          <a:p>
            <a:endParaRPr lang="en-US" sz="800" dirty="0" smtClean="0"/>
          </a:p>
          <a:p>
            <a:pPr lvl="1"/>
            <a:r>
              <a:rPr lang="en-US" sz="2000" dirty="0" smtClean="0"/>
              <a:t>The Career Planning Model steps are as follows:</a:t>
            </a:r>
          </a:p>
          <a:p>
            <a:endParaRPr lang="en-US" sz="800" dirty="0" smtClean="0"/>
          </a:p>
          <a:p>
            <a:pPr marL="1051560" lvl="2" indent="-457200">
              <a:buFont typeface="+mj-lt"/>
              <a:buAutoNum type="arabicPeriod"/>
            </a:pPr>
            <a:r>
              <a:rPr lang="en-US" dirty="0" smtClean="0">
                <a:solidFill>
                  <a:srgbClr val="FF0000"/>
                </a:solidFill>
              </a:rPr>
              <a:t>Self-Assessment</a:t>
            </a:r>
          </a:p>
          <a:p>
            <a:pPr marL="1051560" lvl="2" indent="-457200">
              <a:buFont typeface="+mj-lt"/>
              <a:buAutoNum type="arabicPeriod"/>
            </a:pPr>
            <a:r>
              <a:rPr lang="en-US" dirty="0" smtClean="0">
                <a:solidFill>
                  <a:srgbClr val="FF0000"/>
                </a:solidFill>
              </a:rPr>
              <a:t>Career Preferences and Exploration</a:t>
            </a:r>
          </a:p>
          <a:p>
            <a:pPr marL="1051560" lvl="2" indent="-457200">
              <a:buFont typeface="+mj-lt"/>
              <a:buAutoNum type="arabicPeriod"/>
            </a:pPr>
            <a:r>
              <a:rPr lang="en-US" dirty="0" smtClean="0">
                <a:solidFill>
                  <a:srgbClr val="FF0000"/>
                </a:solidFill>
              </a:rPr>
              <a:t>Career Objectives</a:t>
            </a:r>
          </a:p>
          <a:p>
            <a:pPr marL="1051560" lvl="2" indent="-457200">
              <a:buFont typeface="+mj-lt"/>
              <a:buAutoNum type="arabicPeriod"/>
            </a:pPr>
            <a:r>
              <a:rPr lang="en-US" dirty="0" smtClean="0">
                <a:solidFill>
                  <a:srgbClr val="FF0000"/>
                </a:solidFill>
              </a:rPr>
              <a:t>Develop a Plan</a:t>
            </a:r>
          </a:p>
          <a:p>
            <a:pPr marL="1051560" lvl="2" indent="-457200">
              <a:buFont typeface="+mj-lt"/>
              <a:buAutoNum type="arabicPeriod"/>
            </a:pPr>
            <a:r>
              <a:rPr lang="en-US" dirty="0" smtClean="0">
                <a:solidFill>
                  <a:srgbClr val="FF0000"/>
                </a:solidFill>
              </a:rPr>
              <a:t>Control</a:t>
            </a:r>
          </a:p>
        </p:txBody>
      </p:sp>
      <p:pic>
        <p:nvPicPr>
          <p:cNvPr id="14340" name="Picture 4" descr="C:\Users\Michaelm\AppData\Local\Microsoft\Windows\Temporary Internet Files\Content.IE5\JQUOH281\home_image[1].gif"/>
          <p:cNvPicPr>
            <a:picLocks noChangeAspect="1" noChangeArrowheads="1"/>
          </p:cNvPicPr>
          <p:nvPr/>
        </p:nvPicPr>
        <p:blipFill>
          <a:blip r:embed="rId2" cstate="print"/>
          <a:srcRect/>
          <a:stretch>
            <a:fillRect/>
          </a:stretch>
        </p:blipFill>
        <p:spPr bwMode="auto">
          <a:xfrm>
            <a:off x="4724400" y="3886200"/>
            <a:ext cx="3100638" cy="2094653"/>
          </a:xfrm>
          <a:prstGeom prst="rect">
            <a:avLst/>
          </a:prstGeom>
          <a:noFill/>
        </p:spPr>
      </p:pic>
      <p:pic>
        <p:nvPicPr>
          <p:cNvPr id="14343" name="Picture 7" descr="C:\Users\Michaelm\AppData\Local\Microsoft\Windows\Temporary Internet Files\Content.IE5\96G5M6R0\07.16.10-Critical-Steps-in-Your-Career-Transition[1].jpg"/>
          <p:cNvPicPr>
            <a:picLocks noChangeAspect="1" noChangeArrowheads="1"/>
          </p:cNvPicPr>
          <p:nvPr/>
        </p:nvPicPr>
        <p:blipFill>
          <a:blip r:embed="rId3" cstate="print"/>
          <a:srcRect/>
          <a:stretch>
            <a:fillRect/>
          </a:stretch>
        </p:blipFill>
        <p:spPr bwMode="auto">
          <a:xfrm>
            <a:off x="1345064" y="4441658"/>
            <a:ext cx="3276600" cy="1752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Career Planning Model</a:t>
            </a:r>
            <a:endParaRPr lang="en-US" dirty="0"/>
          </a:p>
        </p:txBody>
      </p:sp>
      <p:sp>
        <p:nvSpPr>
          <p:cNvPr id="4" name="Slide Number Placeholder 3"/>
          <p:cNvSpPr>
            <a:spLocks noGrp="1"/>
          </p:cNvSpPr>
          <p:nvPr>
            <p:ph type="sldNum" sz="quarter" idx="12"/>
          </p:nvPr>
        </p:nvSpPr>
        <p:spPr/>
        <p:txBody>
          <a:bodyPr/>
          <a:lstStyle/>
          <a:p>
            <a:fld id="{0B5F30D8-01D0-4431-BD65-4717218635CE}" type="slidenum">
              <a:rPr lang="en-US" smtClean="0"/>
              <a:pPr/>
              <a:t>19</a:t>
            </a:fld>
            <a:endParaRPr lang="en-US"/>
          </a:p>
        </p:txBody>
      </p:sp>
      <p:sp>
        <p:nvSpPr>
          <p:cNvPr id="2" name="Content Placeholder 1"/>
          <p:cNvSpPr>
            <a:spLocks noGrp="1"/>
          </p:cNvSpPr>
          <p:nvPr>
            <p:ph sz="quarter" idx="1"/>
          </p:nvPr>
        </p:nvSpPr>
        <p:spPr/>
        <p:txBody>
          <a:bodyPr>
            <a:normAutofit/>
          </a:bodyPr>
          <a:lstStyle/>
          <a:p>
            <a:pPr marL="457200" indent="-457200">
              <a:buFont typeface="+mj-lt"/>
              <a:buAutoNum type="arabicPeriod"/>
            </a:pPr>
            <a:r>
              <a:rPr lang="en-US" sz="2200" u="sng" dirty="0" smtClean="0"/>
              <a:t>Step One:  Self-Assessment</a:t>
            </a:r>
          </a:p>
          <a:p>
            <a:pPr lvl="1"/>
            <a:r>
              <a:rPr lang="en-US" sz="1800" dirty="0" smtClean="0">
                <a:solidFill>
                  <a:srgbClr val="FF0000"/>
                </a:solidFill>
              </a:rPr>
              <a:t>Who are you; what are your interests, values, needs, skills, and expertise; what are your goals and objectives?</a:t>
            </a:r>
          </a:p>
          <a:p>
            <a:pPr marL="457200" indent="-457200">
              <a:buFont typeface="+mj-lt"/>
              <a:buAutoNum type="arabicPeriod"/>
            </a:pPr>
            <a:r>
              <a:rPr lang="en-US" sz="2200" u="sng" dirty="0" smtClean="0"/>
              <a:t>Step Two:  Career Preferences and Exploration</a:t>
            </a:r>
          </a:p>
          <a:p>
            <a:pPr lvl="1"/>
            <a:r>
              <a:rPr lang="en-US" sz="1800" dirty="0" smtClean="0">
                <a:solidFill>
                  <a:srgbClr val="FF0000"/>
                </a:solidFill>
              </a:rPr>
              <a:t>Based on your self-assessment, you must decide what you want from your job and career, and prioritize.</a:t>
            </a:r>
          </a:p>
          <a:p>
            <a:pPr marL="457200" indent="-457200">
              <a:buFont typeface="+mj-lt"/>
              <a:buAutoNum type="arabicPeriod"/>
            </a:pPr>
            <a:r>
              <a:rPr lang="en-US" sz="2200" u="sng" dirty="0" smtClean="0"/>
              <a:t>Step Three:  Set Career Objectives</a:t>
            </a:r>
          </a:p>
          <a:p>
            <a:pPr lvl="1"/>
            <a:r>
              <a:rPr lang="en-US" sz="1800" dirty="0" smtClean="0">
                <a:solidFill>
                  <a:srgbClr val="FF0000"/>
                </a:solidFill>
              </a:rPr>
              <a:t>Set short and long-term objectives.</a:t>
            </a:r>
          </a:p>
          <a:p>
            <a:pPr marL="457200" indent="-457200">
              <a:buFont typeface="+mj-lt"/>
              <a:buAutoNum type="arabicPeriod"/>
            </a:pPr>
            <a:r>
              <a:rPr lang="en-US" sz="2200" u="sng" dirty="0" smtClean="0"/>
              <a:t>Step Four:  Develop a Plan</a:t>
            </a:r>
          </a:p>
          <a:p>
            <a:pPr lvl="1"/>
            <a:r>
              <a:rPr lang="en-US" sz="1800" dirty="0" smtClean="0">
                <a:solidFill>
                  <a:srgbClr val="FF0000"/>
                </a:solidFill>
              </a:rPr>
              <a:t>Develop a plan that will enable you to attain your objectives.</a:t>
            </a:r>
          </a:p>
          <a:p>
            <a:pPr marL="457200" indent="-457200">
              <a:buFont typeface="+mj-lt"/>
              <a:buAutoNum type="arabicPeriod"/>
            </a:pPr>
            <a:r>
              <a:rPr lang="en-US" sz="2200" u="sng" dirty="0" smtClean="0"/>
              <a:t>Step Five:  Control</a:t>
            </a:r>
          </a:p>
          <a:p>
            <a:pPr lvl="1"/>
            <a:r>
              <a:rPr lang="en-US" sz="1800" dirty="0" smtClean="0">
                <a:solidFill>
                  <a:srgbClr val="FF0000"/>
                </a:solidFill>
              </a:rPr>
              <a:t>It is your responsibility to achieve your objectives.</a:t>
            </a:r>
          </a:p>
          <a:p>
            <a:pPr lv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800" dirty="0" smtClean="0"/>
              <a:t>Chapter Four</a:t>
            </a:r>
            <a:endParaRPr lang="en-US" sz="4800" dirty="0"/>
          </a:p>
        </p:txBody>
      </p:sp>
      <p:sp>
        <p:nvSpPr>
          <p:cNvPr id="6" name="Slide Number Placeholder 5"/>
          <p:cNvSpPr>
            <a:spLocks noGrp="1"/>
          </p:cNvSpPr>
          <p:nvPr>
            <p:ph type="sldNum" sz="quarter" idx="12"/>
          </p:nvPr>
        </p:nvSpPr>
        <p:spPr/>
        <p:txBody>
          <a:bodyPr/>
          <a:lstStyle/>
          <a:p>
            <a:fld id="{0B5F30D8-01D0-4431-BD65-4717218635CE}" type="slidenum">
              <a:rPr lang="en-US" smtClean="0"/>
              <a:pPr/>
              <a:t>2</a:t>
            </a:fld>
            <a:endParaRPr lang="en-US"/>
          </a:p>
        </p:txBody>
      </p:sp>
      <p:sp>
        <p:nvSpPr>
          <p:cNvPr id="2" name="Content Placeholder 1"/>
          <p:cNvSpPr>
            <a:spLocks noGrp="1"/>
          </p:cNvSpPr>
          <p:nvPr>
            <p:ph sz="quarter" idx="1"/>
          </p:nvPr>
        </p:nvSpPr>
        <p:spPr/>
        <p:txBody>
          <a:bodyPr/>
          <a:lstStyle/>
          <a:p>
            <a:r>
              <a:rPr lang="en-US" sz="2400" u="sng" dirty="0" smtClean="0"/>
              <a:t>Time and Career Management</a:t>
            </a:r>
          </a:p>
          <a:p>
            <a:endParaRPr lang="en-US" sz="800" dirty="0" smtClean="0"/>
          </a:p>
          <a:p>
            <a:pPr lvl="1"/>
            <a:r>
              <a:rPr lang="en-US" dirty="0" smtClean="0">
                <a:solidFill>
                  <a:srgbClr val="FF0000"/>
                </a:solidFill>
              </a:rPr>
              <a:t>Time and career management skills lead to better behavior, more effective human relations, higher levels of performance, and career success.</a:t>
            </a:r>
            <a:endParaRPr lang="en-US" dirty="0">
              <a:solidFill>
                <a:srgbClr val="FF0000"/>
              </a:solidFill>
            </a:endParaRPr>
          </a:p>
        </p:txBody>
      </p:sp>
      <p:pic>
        <p:nvPicPr>
          <p:cNvPr id="2053" name="Picture 5" descr="C:\Users\Michaelm\AppData\Local\Microsoft\Windows\Temporary Internet Files\Content.IE5\WH26L03T\time-management[1].jpg"/>
          <p:cNvPicPr>
            <a:picLocks noChangeAspect="1" noChangeArrowheads="1"/>
          </p:cNvPicPr>
          <p:nvPr/>
        </p:nvPicPr>
        <p:blipFill>
          <a:blip r:embed="rId2" cstate="print"/>
          <a:srcRect/>
          <a:stretch>
            <a:fillRect/>
          </a:stretch>
        </p:blipFill>
        <p:spPr bwMode="auto">
          <a:xfrm>
            <a:off x="5029200" y="3581400"/>
            <a:ext cx="3048000" cy="2362200"/>
          </a:xfrm>
          <a:prstGeom prst="rect">
            <a:avLst/>
          </a:prstGeom>
          <a:noFill/>
        </p:spPr>
      </p:pic>
      <p:pic>
        <p:nvPicPr>
          <p:cNvPr id="2055" name="Picture 7" descr="C:\Users\Michaelm\AppData\Local\Microsoft\Windows\Temporary Internet Files\Content.IE5\V2O6EV3C\just_in_time_animated[1].gif"/>
          <p:cNvPicPr>
            <a:picLocks noChangeAspect="1" noChangeArrowheads="1" noCrop="1"/>
          </p:cNvPicPr>
          <p:nvPr/>
        </p:nvPicPr>
        <p:blipFill>
          <a:blip r:embed="rId3" cstate="print"/>
          <a:srcRect/>
          <a:stretch>
            <a:fillRect/>
          </a:stretch>
        </p:blipFill>
        <p:spPr bwMode="auto">
          <a:xfrm>
            <a:off x="1524000" y="3545541"/>
            <a:ext cx="3175000" cy="2209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a Job</a:t>
            </a:r>
            <a:endParaRPr lang="en-US" dirty="0"/>
          </a:p>
        </p:txBody>
      </p:sp>
      <p:sp>
        <p:nvSpPr>
          <p:cNvPr id="4" name="Slide Number Placeholder 3"/>
          <p:cNvSpPr>
            <a:spLocks noGrp="1"/>
          </p:cNvSpPr>
          <p:nvPr>
            <p:ph type="sldNum" sz="quarter" idx="12"/>
          </p:nvPr>
        </p:nvSpPr>
        <p:spPr/>
        <p:txBody>
          <a:bodyPr/>
          <a:lstStyle/>
          <a:p>
            <a:fld id="{0B5F30D8-01D0-4431-BD65-4717218635CE}" type="slidenum">
              <a:rPr lang="en-US" smtClean="0"/>
              <a:pPr/>
              <a:t>20</a:t>
            </a:fld>
            <a:endParaRPr lang="en-US"/>
          </a:p>
        </p:txBody>
      </p:sp>
      <p:sp>
        <p:nvSpPr>
          <p:cNvPr id="2" name="Content Placeholder 1"/>
          <p:cNvSpPr>
            <a:spLocks noGrp="1"/>
          </p:cNvSpPr>
          <p:nvPr>
            <p:ph sz="quarter" idx="1"/>
          </p:nvPr>
        </p:nvSpPr>
        <p:spPr>
          <a:xfrm>
            <a:off x="301752" y="1527048"/>
            <a:ext cx="8503920" cy="4797552"/>
          </a:xfrm>
        </p:spPr>
        <p:txBody>
          <a:bodyPr>
            <a:normAutofit fontScale="85000" lnSpcReduction="20000"/>
          </a:bodyPr>
          <a:lstStyle/>
          <a:p>
            <a:r>
              <a:rPr lang="en-US" sz="2600" u="sng" dirty="0" smtClean="0"/>
              <a:t>To obtain a good job, you need to develop a career plan, a resume and cover letter, conduct research, and prepare for the interview.</a:t>
            </a:r>
          </a:p>
          <a:p>
            <a:endParaRPr lang="en-US" sz="1100" dirty="0" smtClean="0"/>
          </a:p>
          <a:p>
            <a:pPr lvl="1"/>
            <a:r>
              <a:rPr lang="en-US" u="sng" dirty="0" smtClean="0"/>
              <a:t>Career Plan</a:t>
            </a:r>
          </a:p>
          <a:p>
            <a:pPr lvl="2"/>
            <a:r>
              <a:rPr lang="en-US" dirty="0" smtClean="0">
                <a:solidFill>
                  <a:srgbClr val="FF0000"/>
                </a:solidFill>
              </a:rPr>
              <a:t>Interviewers are often turned off by candidates who have no idea of what they want in a job and career – they are often impressed by candidates with realistic career plans.</a:t>
            </a:r>
          </a:p>
          <a:p>
            <a:pPr lvl="1"/>
            <a:r>
              <a:rPr lang="en-US" u="sng" dirty="0" smtClean="0"/>
              <a:t>Resume and Cover Letter</a:t>
            </a:r>
          </a:p>
          <a:p>
            <a:pPr lvl="2"/>
            <a:r>
              <a:rPr lang="en-US" dirty="0" smtClean="0">
                <a:solidFill>
                  <a:srgbClr val="FF0000"/>
                </a:solidFill>
              </a:rPr>
              <a:t>The resume is about 40% of getting a job.  The cover letter and resume are your introduction to the organization you wish to work for.  If the resume is not neat, has errors or contains mistakes, you may not get the interview.  </a:t>
            </a:r>
          </a:p>
          <a:p>
            <a:pPr lvl="2"/>
            <a:r>
              <a:rPr lang="en-US" dirty="0" smtClean="0">
                <a:solidFill>
                  <a:srgbClr val="FF0000"/>
                </a:solidFill>
              </a:rPr>
              <a:t>The cover letter should be short – some will not even read it.</a:t>
            </a:r>
          </a:p>
          <a:p>
            <a:pPr lvl="1"/>
            <a:r>
              <a:rPr lang="en-US" u="sng" dirty="0" smtClean="0"/>
              <a:t>Research</a:t>
            </a:r>
          </a:p>
          <a:p>
            <a:pPr lvl="2"/>
            <a:r>
              <a:rPr lang="en-US" dirty="0" smtClean="0">
                <a:solidFill>
                  <a:srgbClr val="FF0000"/>
                </a:solidFill>
              </a:rPr>
              <a:t>Research is required to determine where to send your resume</a:t>
            </a:r>
          </a:p>
          <a:p>
            <a:pPr lvl="2"/>
            <a:r>
              <a:rPr lang="en-US" dirty="0" smtClean="0">
                <a:solidFill>
                  <a:srgbClr val="FF0000"/>
                </a:solidFill>
              </a:rPr>
              <a:t>Once you land an interview, but before you go to it, research the organization.</a:t>
            </a:r>
          </a:p>
          <a:p>
            <a:pPr lvl="1"/>
            <a:r>
              <a:rPr lang="en-US" u="sng" dirty="0" smtClean="0"/>
              <a:t>Prepare Questions</a:t>
            </a:r>
          </a:p>
          <a:p>
            <a:pPr lvl="2"/>
            <a:r>
              <a:rPr lang="en-US" dirty="0" smtClean="0">
                <a:solidFill>
                  <a:srgbClr val="FF0000"/>
                </a:solidFill>
              </a:rPr>
              <a:t>You should also prepare to answer possible questions that you could be asked during a job interview.</a:t>
            </a:r>
            <a:endParaRPr lang="en-US" dirty="0">
              <a:solidFill>
                <a:srgbClr val="FF0000"/>
              </a:solidFill>
            </a:endParaRPr>
          </a:p>
        </p:txBody>
      </p:sp>
      <p:pic>
        <p:nvPicPr>
          <p:cNvPr id="7" name="Picture 2" descr="C:\Users\Michaelm\AppData\Local\Microsoft\Windows\Temporary Internet Files\Content.IE5\JQUOH281\dreamstime_xxl_14419002[1].jpg"/>
          <p:cNvPicPr>
            <a:picLocks noChangeAspect="1" noChangeArrowheads="1"/>
          </p:cNvPicPr>
          <p:nvPr/>
        </p:nvPicPr>
        <p:blipFill>
          <a:blip r:embed="rId2" cstate="print"/>
          <a:srcRect/>
          <a:stretch>
            <a:fillRect/>
          </a:stretch>
        </p:blipFill>
        <p:spPr bwMode="auto">
          <a:xfrm>
            <a:off x="7620000" y="192741"/>
            <a:ext cx="1136984" cy="10287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Common Interview Questions</a:t>
            </a:r>
            <a:endParaRPr lang="en-US" dirty="0"/>
          </a:p>
        </p:txBody>
      </p:sp>
      <p:sp>
        <p:nvSpPr>
          <p:cNvPr id="6" name="Slide Number Placeholder 5"/>
          <p:cNvSpPr>
            <a:spLocks noGrp="1"/>
          </p:cNvSpPr>
          <p:nvPr>
            <p:ph type="sldNum" sz="quarter" idx="12"/>
          </p:nvPr>
        </p:nvSpPr>
        <p:spPr/>
        <p:txBody>
          <a:bodyPr/>
          <a:lstStyle/>
          <a:p>
            <a:fld id="{0B5F30D8-01D0-4431-BD65-4717218635CE}" type="slidenum">
              <a:rPr lang="en-US" smtClean="0"/>
              <a:pPr/>
              <a:t>21</a:t>
            </a:fld>
            <a:endParaRPr lang="en-US"/>
          </a:p>
        </p:txBody>
      </p:sp>
      <p:sp>
        <p:nvSpPr>
          <p:cNvPr id="2" name="Content Placeholder 1"/>
          <p:cNvSpPr>
            <a:spLocks noGrp="1"/>
          </p:cNvSpPr>
          <p:nvPr>
            <p:ph sz="quarter" idx="1"/>
          </p:nvPr>
        </p:nvSpPr>
        <p:spPr/>
        <p:txBody>
          <a:bodyPr>
            <a:normAutofit/>
          </a:bodyPr>
          <a:lstStyle/>
          <a:p>
            <a:r>
              <a:rPr lang="en-US" sz="2400" u="sng" dirty="0" smtClean="0"/>
              <a:t>Answering “common interview questions” prior to going to an interview is good preparation for the job.</a:t>
            </a:r>
          </a:p>
          <a:p>
            <a:endParaRPr lang="en-US" sz="800" dirty="0" smtClean="0"/>
          </a:p>
          <a:p>
            <a:pPr lvl="1"/>
            <a:r>
              <a:rPr lang="en-US" sz="1900" dirty="0" smtClean="0">
                <a:solidFill>
                  <a:srgbClr val="FF0000"/>
                </a:solidFill>
              </a:rPr>
              <a:t>In most cases, the interview is given the most weight in job decisions.  </a:t>
            </a:r>
          </a:p>
          <a:p>
            <a:pPr lvl="1"/>
            <a:r>
              <a:rPr lang="en-US" sz="1900" dirty="0" smtClean="0">
                <a:solidFill>
                  <a:srgbClr val="FF0000"/>
                </a:solidFill>
              </a:rPr>
              <a:t>It is vital to make a very positive impression.</a:t>
            </a:r>
            <a:endParaRPr lang="en-US" sz="1900" dirty="0">
              <a:solidFill>
                <a:srgbClr val="FF0000"/>
              </a:solidFill>
            </a:endParaRPr>
          </a:p>
        </p:txBody>
      </p:sp>
      <p:pic>
        <p:nvPicPr>
          <p:cNvPr id="17413" name="Picture 5" descr="C:\Users\Michaelm\AppData\Local\Microsoft\Windows\Temporary Internet Files\Content.IE5\WH26L03T\Interview_[1].gif"/>
          <p:cNvPicPr>
            <a:picLocks noChangeAspect="1" noChangeArrowheads="1"/>
          </p:cNvPicPr>
          <p:nvPr/>
        </p:nvPicPr>
        <p:blipFill>
          <a:blip r:embed="rId2" cstate="print"/>
          <a:srcRect/>
          <a:stretch>
            <a:fillRect/>
          </a:stretch>
        </p:blipFill>
        <p:spPr bwMode="auto">
          <a:xfrm>
            <a:off x="1295400" y="3581400"/>
            <a:ext cx="3652157" cy="2748287"/>
          </a:xfrm>
          <a:prstGeom prst="rect">
            <a:avLst/>
          </a:prstGeom>
          <a:noFill/>
        </p:spPr>
      </p:pic>
      <p:pic>
        <p:nvPicPr>
          <p:cNvPr id="17417" name="Picture 9" descr="C:\Users\Michaelm\AppData\Local\Microsoft\Windows\Temporary Internet Files\Content.IE5\52LYKE23\E_Interview_Questions_and_Answers[1].jpg"/>
          <p:cNvPicPr>
            <a:picLocks noChangeAspect="1" noChangeArrowheads="1"/>
          </p:cNvPicPr>
          <p:nvPr/>
        </p:nvPicPr>
        <p:blipFill>
          <a:blip r:embed="rId3" cstate="print"/>
          <a:srcRect/>
          <a:stretch>
            <a:fillRect/>
          </a:stretch>
        </p:blipFill>
        <p:spPr bwMode="auto">
          <a:xfrm>
            <a:off x="5029200" y="3813048"/>
            <a:ext cx="2667000" cy="24748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Common Interview Questions</a:t>
            </a:r>
            <a:endParaRPr lang="en-US" dirty="0"/>
          </a:p>
        </p:txBody>
      </p:sp>
      <p:sp>
        <p:nvSpPr>
          <p:cNvPr id="4" name="Slide Number Placeholder 3"/>
          <p:cNvSpPr>
            <a:spLocks noGrp="1"/>
          </p:cNvSpPr>
          <p:nvPr>
            <p:ph type="sldNum" sz="quarter" idx="12"/>
          </p:nvPr>
        </p:nvSpPr>
        <p:spPr/>
        <p:txBody>
          <a:bodyPr/>
          <a:lstStyle/>
          <a:p>
            <a:fld id="{0B5F30D8-01D0-4431-BD65-4717218635CE}" type="slidenum">
              <a:rPr lang="en-US" smtClean="0"/>
              <a:pPr/>
              <a:t>22</a:t>
            </a:fld>
            <a:endParaRPr lang="en-US"/>
          </a:p>
        </p:txBody>
      </p:sp>
      <p:sp>
        <p:nvSpPr>
          <p:cNvPr id="2" name="Content Placeholder 1"/>
          <p:cNvSpPr>
            <a:spLocks noGrp="1"/>
          </p:cNvSpPr>
          <p:nvPr>
            <p:ph sz="quarter" idx="1"/>
          </p:nvPr>
        </p:nvSpPr>
        <p:spPr/>
        <p:txBody>
          <a:bodyPr>
            <a:normAutofit fontScale="40000" lnSpcReduction="20000"/>
          </a:bodyPr>
          <a:lstStyle/>
          <a:p>
            <a:r>
              <a:rPr lang="en-US" sz="4500" dirty="0" smtClean="0">
                <a:solidFill>
                  <a:srgbClr val="FF0000"/>
                </a:solidFill>
              </a:rPr>
              <a:t>How would you describe yourself?</a:t>
            </a:r>
          </a:p>
          <a:p>
            <a:r>
              <a:rPr lang="en-US" sz="4500" dirty="0" smtClean="0">
                <a:solidFill>
                  <a:srgbClr val="FF0000"/>
                </a:solidFill>
              </a:rPr>
              <a:t>What is most important to you in your job and career? </a:t>
            </a:r>
          </a:p>
          <a:p>
            <a:r>
              <a:rPr lang="en-US" sz="4500" dirty="0" smtClean="0">
                <a:solidFill>
                  <a:srgbClr val="FF0000"/>
                </a:solidFill>
              </a:rPr>
              <a:t>What are your greatest strengths and weakness?</a:t>
            </a:r>
          </a:p>
          <a:p>
            <a:r>
              <a:rPr lang="en-US" sz="4500" dirty="0" smtClean="0">
                <a:solidFill>
                  <a:srgbClr val="FF0000"/>
                </a:solidFill>
              </a:rPr>
              <a:t>What have you learned from your mistakes?</a:t>
            </a:r>
          </a:p>
          <a:p>
            <a:r>
              <a:rPr lang="en-US" sz="4500" dirty="0" smtClean="0">
                <a:solidFill>
                  <a:srgbClr val="FF0000"/>
                </a:solidFill>
              </a:rPr>
              <a:t>What would your last boss say about your work performance?</a:t>
            </a:r>
          </a:p>
          <a:p>
            <a:r>
              <a:rPr lang="en-US" sz="4500" dirty="0" smtClean="0">
                <a:solidFill>
                  <a:srgbClr val="FF0000"/>
                </a:solidFill>
              </a:rPr>
              <a:t>What motivates you to go the extra mile on a project or job?</a:t>
            </a:r>
          </a:p>
          <a:p>
            <a:r>
              <a:rPr lang="en-US" sz="4500" dirty="0" smtClean="0">
                <a:solidFill>
                  <a:srgbClr val="FF0000"/>
                </a:solidFill>
              </a:rPr>
              <a:t>What have you accomplished that shows your initiative &amp; willingness to work?</a:t>
            </a:r>
          </a:p>
          <a:p>
            <a:r>
              <a:rPr lang="en-US" sz="4500" dirty="0" smtClean="0">
                <a:solidFill>
                  <a:srgbClr val="FF0000"/>
                </a:solidFill>
              </a:rPr>
              <a:t>Why should I hire you?</a:t>
            </a:r>
          </a:p>
          <a:p>
            <a:r>
              <a:rPr lang="en-US" sz="4500" dirty="0" smtClean="0">
                <a:solidFill>
                  <a:srgbClr val="FF0000"/>
                </a:solidFill>
              </a:rPr>
              <a:t>What skills do you have?</a:t>
            </a:r>
          </a:p>
          <a:p>
            <a:r>
              <a:rPr lang="en-US" sz="4500" dirty="0" smtClean="0">
                <a:solidFill>
                  <a:srgbClr val="FF0000"/>
                </a:solidFill>
              </a:rPr>
              <a:t>What makes you different from the other qualified candidates?</a:t>
            </a:r>
          </a:p>
          <a:p>
            <a:r>
              <a:rPr lang="en-US" sz="4500" dirty="0" smtClean="0">
                <a:solidFill>
                  <a:srgbClr val="FF0000"/>
                </a:solidFill>
              </a:rPr>
              <a:t>What can you tell us about our company?</a:t>
            </a:r>
          </a:p>
          <a:p>
            <a:r>
              <a:rPr lang="en-US" sz="4500" dirty="0" smtClean="0">
                <a:solidFill>
                  <a:srgbClr val="FF0000"/>
                </a:solidFill>
              </a:rPr>
              <a:t>What are your short-term and long-term goals?</a:t>
            </a:r>
          </a:p>
          <a:p>
            <a:r>
              <a:rPr lang="en-US" sz="4500" dirty="0" smtClean="0">
                <a:solidFill>
                  <a:srgbClr val="FF0000"/>
                </a:solidFill>
              </a:rPr>
              <a:t>If you were a  fruit…what kind of fruit would you be? </a:t>
            </a:r>
            <a:r>
              <a:rPr lang="en-US" sz="4500" dirty="0" smtClean="0">
                <a:solidFill>
                  <a:srgbClr val="FF0000"/>
                </a:solidFill>
                <a:sym typeface="Wingdings" pitchFamily="2" charset="2"/>
              </a:rPr>
              <a:t></a:t>
            </a:r>
            <a:endParaRPr lang="en-US" sz="4500" dirty="0" smtClean="0">
              <a:solidFill>
                <a:srgbClr val="FF0000"/>
              </a:solidFill>
            </a:endParaRPr>
          </a:p>
          <a:p>
            <a:r>
              <a:rPr lang="en-US" sz="4500" dirty="0" smtClean="0">
                <a:solidFill>
                  <a:srgbClr val="FF0000"/>
                </a:solidFill>
              </a:rPr>
              <a:t>If you had a super power…what power would you posses? </a:t>
            </a:r>
            <a:r>
              <a:rPr lang="en-US" sz="4500" dirty="0" smtClean="0">
                <a:solidFill>
                  <a:srgbClr val="FF0000"/>
                </a:solidFill>
                <a:sym typeface="Wingdings" pitchFamily="2" charset="2"/>
              </a:rPr>
              <a:t></a:t>
            </a:r>
            <a:endParaRPr lang="en-US" sz="4500" dirty="0" smtClean="0">
              <a:solidFill>
                <a:srgbClr val="FF0000"/>
              </a:solidFill>
            </a:endParaRPr>
          </a:p>
          <a:p>
            <a:r>
              <a:rPr lang="en-US" sz="4500" dirty="0" smtClean="0">
                <a:solidFill>
                  <a:srgbClr val="FF0000"/>
                </a:solidFill>
              </a:rPr>
              <a:t>What questions do you have for me…?</a:t>
            </a:r>
          </a:p>
          <a:p>
            <a:endParaRPr lang="en-US" dirty="0" smtClean="0"/>
          </a:p>
        </p:txBody>
      </p:sp>
      <p:pic>
        <p:nvPicPr>
          <p:cNvPr id="3075" name="Picture 3" descr="C:\Users\Michaelm\AppData\Local\Microsoft\Windows\Temporary Internet Files\Content.IE5\QTOHO7LC\question-27106_640[1].png"/>
          <p:cNvPicPr>
            <a:picLocks noChangeAspect="1" noChangeArrowheads="1"/>
          </p:cNvPicPr>
          <p:nvPr/>
        </p:nvPicPr>
        <p:blipFill>
          <a:blip r:embed="rId2" cstate="print"/>
          <a:srcRect/>
          <a:stretch>
            <a:fillRect/>
          </a:stretch>
        </p:blipFill>
        <p:spPr bwMode="auto">
          <a:xfrm>
            <a:off x="7010400" y="4572000"/>
            <a:ext cx="1909233" cy="1676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Interview</a:t>
            </a:r>
            <a:endParaRPr lang="en-US"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23</a:t>
            </a:fld>
            <a:endParaRPr lang="en-US"/>
          </a:p>
        </p:txBody>
      </p:sp>
      <p:sp>
        <p:nvSpPr>
          <p:cNvPr id="2" name="Content Placeholder 1"/>
          <p:cNvSpPr>
            <a:spLocks noGrp="1"/>
          </p:cNvSpPr>
          <p:nvPr>
            <p:ph sz="quarter" idx="1"/>
          </p:nvPr>
        </p:nvSpPr>
        <p:spPr/>
        <p:txBody>
          <a:bodyPr>
            <a:normAutofit/>
          </a:bodyPr>
          <a:lstStyle/>
          <a:p>
            <a:r>
              <a:rPr lang="en-US" sz="2400" u="sng" dirty="0" smtClean="0"/>
              <a:t>The interview is given the most weight in job decisions.</a:t>
            </a:r>
          </a:p>
          <a:p>
            <a:endParaRPr lang="en-US" sz="800" u="sng" dirty="0" smtClean="0"/>
          </a:p>
          <a:p>
            <a:pPr lvl="1"/>
            <a:r>
              <a:rPr lang="en-US" dirty="0"/>
              <a:t>Be sure to follow job interview </a:t>
            </a:r>
            <a:r>
              <a:rPr lang="en-US" dirty="0" smtClean="0"/>
              <a:t>etiquette.</a:t>
            </a:r>
          </a:p>
          <a:p>
            <a:pPr lvl="1"/>
            <a:endParaRPr lang="en-US" sz="800" dirty="0" smtClean="0"/>
          </a:p>
          <a:p>
            <a:pPr lvl="2"/>
            <a:r>
              <a:rPr lang="en-US" dirty="0" smtClean="0">
                <a:solidFill>
                  <a:srgbClr val="FF0000"/>
                </a:solidFill>
              </a:rPr>
              <a:t>Conveying a relaxed presence.</a:t>
            </a:r>
          </a:p>
          <a:p>
            <a:pPr lvl="2"/>
            <a:r>
              <a:rPr lang="en-US" dirty="0" smtClean="0">
                <a:solidFill>
                  <a:srgbClr val="FF0000"/>
                </a:solidFill>
              </a:rPr>
              <a:t>Highlight accomplishments.  </a:t>
            </a:r>
          </a:p>
          <a:p>
            <a:pPr lvl="2"/>
            <a:r>
              <a:rPr lang="en-US" dirty="0">
                <a:solidFill>
                  <a:srgbClr val="FF0000"/>
                </a:solidFill>
              </a:rPr>
              <a:t>G</a:t>
            </a:r>
            <a:r>
              <a:rPr lang="en-US" dirty="0" smtClean="0">
                <a:solidFill>
                  <a:srgbClr val="FF0000"/>
                </a:solidFill>
              </a:rPr>
              <a:t>enerate interest.</a:t>
            </a:r>
          </a:p>
          <a:p>
            <a:pPr lvl="2"/>
            <a:r>
              <a:rPr lang="en-US" dirty="0" smtClean="0">
                <a:solidFill>
                  <a:srgbClr val="FF0000"/>
                </a:solidFill>
              </a:rPr>
              <a:t>Dress for success.</a:t>
            </a:r>
            <a:endParaRPr lang="en-US" dirty="0">
              <a:solidFill>
                <a:srgbClr val="FF0000"/>
              </a:solidFill>
            </a:endParaRPr>
          </a:p>
        </p:txBody>
      </p:sp>
      <p:pic>
        <p:nvPicPr>
          <p:cNvPr id="28675" name="Picture 3" descr="C:\Users\Michaelm\AppData\Local\Microsoft\Windows\Temporary Internet Files\Content.IE5\WH26L03T\6214449310_7c50a4ea25_z[1].jpg"/>
          <p:cNvPicPr>
            <a:picLocks noChangeAspect="1" noChangeArrowheads="1"/>
          </p:cNvPicPr>
          <p:nvPr/>
        </p:nvPicPr>
        <p:blipFill>
          <a:blip r:embed="rId2" cstate="print"/>
          <a:srcRect/>
          <a:stretch>
            <a:fillRect/>
          </a:stretch>
        </p:blipFill>
        <p:spPr bwMode="auto">
          <a:xfrm>
            <a:off x="4870530" y="3581400"/>
            <a:ext cx="3714734" cy="26225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Resume</a:t>
            </a:r>
            <a:endParaRPr lang="en-US" dirty="0"/>
          </a:p>
        </p:txBody>
      </p:sp>
      <p:sp>
        <p:nvSpPr>
          <p:cNvPr id="6" name="Slide Number Placeholder 5"/>
          <p:cNvSpPr>
            <a:spLocks noGrp="1"/>
          </p:cNvSpPr>
          <p:nvPr>
            <p:ph type="sldNum" sz="quarter" idx="12"/>
          </p:nvPr>
        </p:nvSpPr>
        <p:spPr/>
        <p:txBody>
          <a:bodyPr/>
          <a:lstStyle/>
          <a:p>
            <a:fld id="{0B5F30D8-01D0-4431-BD65-4717218635CE}" type="slidenum">
              <a:rPr lang="en-US" smtClean="0"/>
              <a:pPr/>
              <a:t>24</a:t>
            </a:fld>
            <a:endParaRPr lang="en-US"/>
          </a:p>
        </p:txBody>
      </p:sp>
      <p:sp>
        <p:nvSpPr>
          <p:cNvPr id="2" name="Content Placeholder 1"/>
          <p:cNvSpPr>
            <a:spLocks noGrp="1"/>
          </p:cNvSpPr>
          <p:nvPr>
            <p:ph sz="quarter" idx="1"/>
          </p:nvPr>
        </p:nvSpPr>
        <p:spPr/>
        <p:txBody>
          <a:bodyPr/>
          <a:lstStyle/>
          <a:p>
            <a:r>
              <a:rPr lang="en-US" sz="2400" u="sng" dirty="0" smtClean="0"/>
              <a:t>Your most important selling points should be visible in your resume</a:t>
            </a:r>
            <a:r>
              <a:rPr lang="en-US" dirty="0" smtClean="0"/>
              <a:t>:</a:t>
            </a:r>
          </a:p>
          <a:p>
            <a:endParaRPr lang="en-US" sz="800" dirty="0" smtClean="0"/>
          </a:p>
          <a:p>
            <a:pPr marL="731520" lvl="1" indent="-457200">
              <a:buFont typeface="+mj-lt"/>
              <a:buAutoNum type="arabicPeriod"/>
            </a:pPr>
            <a:r>
              <a:rPr lang="en-US" dirty="0" smtClean="0">
                <a:solidFill>
                  <a:srgbClr val="FF0000"/>
                </a:solidFill>
              </a:rPr>
              <a:t>Contact Information</a:t>
            </a:r>
          </a:p>
          <a:p>
            <a:pPr marL="731520" lvl="1" indent="-457200">
              <a:buFont typeface="+mj-lt"/>
              <a:buAutoNum type="arabicPeriod"/>
            </a:pPr>
            <a:r>
              <a:rPr lang="en-US" dirty="0" smtClean="0">
                <a:solidFill>
                  <a:srgbClr val="FF0000"/>
                </a:solidFill>
              </a:rPr>
              <a:t>Objective</a:t>
            </a:r>
          </a:p>
          <a:p>
            <a:pPr marL="731520" lvl="1" indent="-457200">
              <a:buFont typeface="+mj-lt"/>
              <a:buAutoNum type="arabicPeriod"/>
            </a:pPr>
            <a:r>
              <a:rPr lang="en-US" dirty="0" smtClean="0">
                <a:solidFill>
                  <a:srgbClr val="FF0000"/>
                </a:solidFill>
              </a:rPr>
              <a:t>Qualification Summary</a:t>
            </a:r>
          </a:p>
          <a:p>
            <a:pPr marL="731520" lvl="1" indent="-457200">
              <a:buFont typeface="+mj-lt"/>
              <a:buAutoNum type="arabicPeriod"/>
            </a:pPr>
            <a:r>
              <a:rPr lang="en-US" dirty="0" smtClean="0">
                <a:solidFill>
                  <a:srgbClr val="FF0000"/>
                </a:solidFill>
              </a:rPr>
              <a:t>Education</a:t>
            </a:r>
          </a:p>
          <a:p>
            <a:pPr marL="731520" lvl="1" indent="-457200">
              <a:buFont typeface="+mj-lt"/>
              <a:buAutoNum type="arabicPeriod"/>
            </a:pPr>
            <a:r>
              <a:rPr lang="en-US" dirty="0" smtClean="0">
                <a:solidFill>
                  <a:srgbClr val="FF0000"/>
                </a:solidFill>
              </a:rPr>
              <a:t>Experience</a:t>
            </a:r>
          </a:p>
          <a:p>
            <a:pPr marL="731520" lvl="1" indent="-457200">
              <a:buFont typeface="+mj-lt"/>
              <a:buAutoNum type="arabicPeriod"/>
            </a:pPr>
            <a:r>
              <a:rPr lang="en-US" dirty="0" smtClean="0">
                <a:solidFill>
                  <a:srgbClr val="FF0000"/>
                </a:solidFill>
              </a:rPr>
              <a:t>Awards and Achievements</a:t>
            </a:r>
          </a:p>
        </p:txBody>
      </p:sp>
      <p:pic>
        <p:nvPicPr>
          <p:cNvPr id="19483" name="Picture 27" descr="C:\Users\Michaelm\AppData\Local\Microsoft\Windows\Temporary Internet Files\Content.IE5\3X0ZDPIB\with[1].jpg"/>
          <p:cNvPicPr>
            <a:picLocks noChangeAspect="1" noChangeArrowheads="1"/>
          </p:cNvPicPr>
          <p:nvPr/>
        </p:nvPicPr>
        <p:blipFill>
          <a:blip r:embed="rId2" cstate="print"/>
          <a:srcRect/>
          <a:stretch>
            <a:fillRect/>
          </a:stretch>
        </p:blipFill>
        <p:spPr bwMode="auto">
          <a:xfrm>
            <a:off x="6172200" y="2895600"/>
            <a:ext cx="2590800" cy="2924175"/>
          </a:xfrm>
          <a:prstGeom prst="rect">
            <a:avLst/>
          </a:prstGeom>
          <a:noFill/>
        </p:spPr>
      </p:pic>
      <p:pic>
        <p:nvPicPr>
          <p:cNvPr id="19486" name="Picture 30" descr="C:\Users\Michaelm\AppData\Local\Microsoft\Windows\Temporary Internet Files\Content.IE5\3X0ZDPIB\Important[1].png"/>
          <p:cNvPicPr>
            <a:picLocks noChangeAspect="1" noChangeArrowheads="1"/>
          </p:cNvPicPr>
          <p:nvPr/>
        </p:nvPicPr>
        <p:blipFill>
          <a:blip r:embed="rId3" cstate="print"/>
          <a:srcRect/>
          <a:stretch>
            <a:fillRect/>
          </a:stretch>
        </p:blipFill>
        <p:spPr bwMode="auto">
          <a:xfrm>
            <a:off x="4318686" y="4419600"/>
            <a:ext cx="1701114" cy="1498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Raises and Promotions</a:t>
            </a:r>
            <a:endParaRPr lang="en-US"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25</a:t>
            </a:fld>
            <a:endParaRPr lang="en-US"/>
          </a:p>
        </p:txBody>
      </p:sp>
      <p:sp>
        <p:nvSpPr>
          <p:cNvPr id="2" name="Content Placeholder 1"/>
          <p:cNvSpPr>
            <a:spLocks noGrp="1"/>
          </p:cNvSpPr>
          <p:nvPr>
            <p:ph sz="quarter" idx="1"/>
          </p:nvPr>
        </p:nvSpPr>
        <p:spPr/>
        <p:txBody>
          <a:bodyPr>
            <a:normAutofit/>
          </a:bodyPr>
          <a:lstStyle/>
          <a:p>
            <a:r>
              <a:rPr lang="en-US" sz="2400" u="sng" dirty="0" smtClean="0"/>
              <a:t>10 Tips to Help You Get Ahead</a:t>
            </a:r>
            <a:r>
              <a:rPr lang="en-US" sz="2400" dirty="0" smtClean="0"/>
              <a:t>:</a:t>
            </a:r>
          </a:p>
          <a:p>
            <a:endParaRPr lang="en-US" sz="900" dirty="0" smtClean="0"/>
          </a:p>
          <a:p>
            <a:pPr marL="617220" lvl="1" indent="-342900">
              <a:buFont typeface="+mj-lt"/>
              <a:buAutoNum type="arabicPeriod"/>
            </a:pPr>
            <a:r>
              <a:rPr lang="en-US" sz="1800" dirty="0" smtClean="0">
                <a:solidFill>
                  <a:srgbClr val="FF0000"/>
                </a:solidFill>
              </a:rPr>
              <a:t>Be a top performer at your present job.</a:t>
            </a:r>
          </a:p>
          <a:p>
            <a:pPr marL="617220" lvl="1" indent="-342900">
              <a:buFont typeface="+mj-lt"/>
              <a:buAutoNum type="arabicPeriod"/>
            </a:pPr>
            <a:r>
              <a:rPr lang="en-US" sz="1800" dirty="0" smtClean="0">
                <a:solidFill>
                  <a:srgbClr val="FF0000"/>
                </a:solidFill>
              </a:rPr>
              <a:t>Finish assignments early.</a:t>
            </a:r>
          </a:p>
          <a:p>
            <a:pPr marL="617220" lvl="1" indent="-342900">
              <a:buFont typeface="+mj-lt"/>
              <a:buAutoNum type="arabicPeriod"/>
            </a:pPr>
            <a:r>
              <a:rPr lang="en-US" sz="1800" dirty="0" smtClean="0">
                <a:solidFill>
                  <a:srgbClr val="FF0000"/>
                </a:solidFill>
              </a:rPr>
              <a:t>Volunteer for extra assignments and responsibility.</a:t>
            </a:r>
          </a:p>
          <a:p>
            <a:pPr marL="617220" lvl="1" indent="-342900">
              <a:buFont typeface="+mj-lt"/>
              <a:buAutoNum type="arabicPeriod"/>
            </a:pPr>
            <a:r>
              <a:rPr lang="en-US" sz="1800" dirty="0" smtClean="0">
                <a:solidFill>
                  <a:srgbClr val="FF0000"/>
                </a:solidFill>
              </a:rPr>
              <a:t>Keep up with the latest technology.</a:t>
            </a:r>
          </a:p>
          <a:p>
            <a:pPr marL="617220" lvl="1" indent="-342900">
              <a:buFont typeface="+mj-lt"/>
              <a:buAutoNum type="arabicPeriod"/>
            </a:pPr>
            <a:r>
              <a:rPr lang="en-US" sz="1800" dirty="0" smtClean="0">
                <a:solidFill>
                  <a:srgbClr val="FF0000"/>
                </a:solidFill>
              </a:rPr>
              <a:t>Develop good human relations with important people in organization.</a:t>
            </a:r>
          </a:p>
          <a:p>
            <a:pPr marL="617220" lvl="1" indent="-342900">
              <a:buFont typeface="+mj-lt"/>
              <a:buAutoNum type="arabicPeriod"/>
            </a:pPr>
            <a:r>
              <a:rPr lang="en-US" sz="1800" dirty="0" smtClean="0">
                <a:solidFill>
                  <a:srgbClr val="FF0000"/>
                </a:solidFill>
              </a:rPr>
              <a:t>Know when to approach your boss.</a:t>
            </a:r>
          </a:p>
          <a:p>
            <a:pPr marL="617220" lvl="1" indent="-342900">
              <a:buFont typeface="+mj-lt"/>
              <a:buAutoNum type="arabicPeriod"/>
            </a:pPr>
            <a:r>
              <a:rPr lang="en-US" sz="1800" dirty="0" smtClean="0">
                <a:solidFill>
                  <a:srgbClr val="FF0000"/>
                </a:solidFill>
              </a:rPr>
              <a:t>Be polite.</a:t>
            </a:r>
          </a:p>
          <a:p>
            <a:pPr marL="617220" lvl="1" indent="-342900">
              <a:buFont typeface="+mj-lt"/>
              <a:buAutoNum type="arabicPeriod"/>
            </a:pPr>
            <a:r>
              <a:rPr lang="en-US" sz="1800" dirty="0" smtClean="0">
                <a:solidFill>
                  <a:srgbClr val="FF0000"/>
                </a:solidFill>
              </a:rPr>
              <a:t>Never say anything negative about anyone.</a:t>
            </a:r>
          </a:p>
          <a:p>
            <a:pPr marL="617220" lvl="1" indent="-342900">
              <a:buFont typeface="+mj-lt"/>
              <a:buAutoNum type="arabicPeriod"/>
            </a:pPr>
            <a:r>
              <a:rPr lang="en-US" sz="1800" dirty="0" smtClean="0">
                <a:solidFill>
                  <a:srgbClr val="FF0000"/>
                </a:solidFill>
              </a:rPr>
              <a:t>Be approachable.</a:t>
            </a:r>
          </a:p>
          <a:p>
            <a:pPr marL="617220" lvl="1" indent="-342900">
              <a:buFont typeface="+mj-lt"/>
              <a:buAutoNum type="arabicPeriod"/>
            </a:pPr>
            <a:r>
              <a:rPr lang="en-US" sz="1800" dirty="0" smtClean="0">
                <a:solidFill>
                  <a:srgbClr val="FF0000"/>
                </a:solidFill>
              </a:rPr>
              <a:t>Smile, and go out of your way to say “hi” to people.</a:t>
            </a:r>
          </a:p>
          <a:p>
            <a:pPr lvl="1"/>
            <a:endParaRPr lang="en-US" dirty="0"/>
          </a:p>
        </p:txBody>
      </p:sp>
      <p:pic>
        <p:nvPicPr>
          <p:cNvPr id="4098" name="Picture 2" descr="C:\Users\Michaelm\AppData\Local\Microsoft\Windows\Temporary Internet Files\Content.IE5\JQUOH281\tip[1].jpg"/>
          <p:cNvPicPr>
            <a:picLocks noChangeAspect="1" noChangeArrowheads="1"/>
          </p:cNvPicPr>
          <p:nvPr/>
        </p:nvPicPr>
        <p:blipFill>
          <a:blip r:embed="rId2" cstate="print"/>
          <a:srcRect/>
          <a:stretch>
            <a:fillRect/>
          </a:stretch>
        </p:blipFill>
        <p:spPr bwMode="auto">
          <a:xfrm>
            <a:off x="6172200" y="4038600"/>
            <a:ext cx="2667000" cy="23241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Career Paths</a:t>
            </a:r>
            <a:endParaRPr lang="en-US" dirty="0"/>
          </a:p>
        </p:txBody>
      </p:sp>
      <p:sp>
        <p:nvSpPr>
          <p:cNvPr id="6" name="Slide Number Placeholder 5"/>
          <p:cNvSpPr>
            <a:spLocks noGrp="1"/>
          </p:cNvSpPr>
          <p:nvPr>
            <p:ph type="sldNum" sz="quarter" idx="12"/>
          </p:nvPr>
        </p:nvSpPr>
        <p:spPr/>
        <p:txBody>
          <a:bodyPr/>
          <a:lstStyle/>
          <a:p>
            <a:fld id="{0B5F30D8-01D0-4431-BD65-4717218635CE}" type="slidenum">
              <a:rPr lang="en-US" smtClean="0"/>
              <a:pPr/>
              <a:t>26</a:t>
            </a:fld>
            <a:endParaRPr lang="en-US"/>
          </a:p>
        </p:txBody>
      </p:sp>
      <p:sp>
        <p:nvSpPr>
          <p:cNvPr id="2" name="Content Placeholder 1"/>
          <p:cNvSpPr>
            <a:spLocks noGrp="1"/>
          </p:cNvSpPr>
          <p:nvPr>
            <p:ph sz="quarter" idx="1"/>
          </p:nvPr>
        </p:nvSpPr>
        <p:spPr/>
        <p:txBody>
          <a:bodyPr>
            <a:normAutofit/>
          </a:bodyPr>
          <a:lstStyle/>
          <a:p>
            <a:r>
              <a:rPr lang="en-US" sz="2400" u="sng" dirty="0" smtClean="0"/>
              <a:t>A career path is a sequence of job assignments that lead to more responsibility, with raises and promotions.</a:t>
            </a:r>
            <a:endParaRPr lang="en-US" sz="2400" u="sng" dirty="0"/>
          </a:p>
        </p:txBody>
      </p:sp>
      <p:pic>
        <p:nvPicPr>
          <p:cNvPr id="21512" name="Picture 8" descr="C:\Users\Michaelm\AppData\Local\Microsoft\Windows\Temporary Internet Files\Content.IE5\5GN3PWKG\8618916280_d68b2c46ac_z[1].jpg"/>
          <p:cNvPicPr>
            <a:picLocks noChangeAspect="1" noChangeArrowheads="1"/>
          </p:cNvPicPr>
          <p:nvPr/>
        </p:nvPicPr>
        <p:blipFill>
          <a:blip r:embed="rId2" cstate="print"/>
          <a:srcRect/>
          <a:stretch>
            <a:fillRect/>
          </a:stretch>
        </p:blipFill>
        <p:spPr bwMode="auto">
          <a:xfrm>
            <a:off x="3048000" y="2590800"/>
            <a:ext cx="3048000" cy="3505200"/>
          </a:xfrm>
          <a:prstGeom prst="rect">
            <a:avLst/>
          </a:prstGeom>
          <a:noFill/>
        </p:spPr>
      </p:pic>
      <p:pic>
        <p:nvPicPr>
          <p:cNvPr id="21517" name="Picture 13" descr="C:\Users\Michaelm\AppData\Local\Microsoft\Windows\Temporary Internet Files\Content.IE5\4ACZGT8O\alone-walking[1].jpg"/>
          <p:cNvPicPr>
            <a:picLocks noChangeAspect="1" noChangeArrowheads="1"/>
          </p:cNvPicPr>
          <p:nvPr/>
        </p:nvPicPr>
        <p:blipFill>
          <a:blip r:embed="rId3" cstate="print"/>
          <a:srcRect/>
          <a:stretch>
            <a:fillRect/>
          </a:stretch>
        </p:blipFill>
        <p:spPr bwMode="auto">
          <a:xfrm>
            <a:off x="6477000" y="3886200"/>
            <a:ext cx="2286000" cy="2209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Raises and Promotions</a:t>
            </a:r>
            <a:endParaRPr lang="en-US" dirty="0"/>
          </a:p>
        </p:txBody>
      </p:sp>
      <p:sp>
        <p:nvSpPr>
          <p:cNvPr id="4" name="Slide Number Placeholder 3"/>
          <p:cNvSpPr>
            <a:spLocks noGrp="1"/>
          </p:cNvSpPr>
          <p:nvPr>
            <p:ph type="sldNum" sz="quarter" idx="12"/>
          </p:nvPr>
        </p:nvSpPr>
        <p:spPr/>
        <p:txBody>
          <a:bodyPr/>
          <a:lstStyle/>
          <a:p>
            <a:fld id="{0B5F30D8-01D0-4431-BD65-4717218635CE}" type="slidenum">
              <a:rPr lang="en-US" smtClean="0"/>
              <a:pPr/>
              <a:t>27</a:t>
            </a:fld>
            <a:endParaRPr lang="en-US"/>
          </a:p>
        </p:txBody>
      </p:sp>
      <p:sp>
        <p:nvSpPr>
          <p:cNvPr id="2" name="Content Placeholder 1"/>
          <p:cNvSpPr>
            <a:spLocks noGrp="1"/>
          </p:cNvSpPr>
          <p:nvPr>
            <p:ph sz="quarter" idx="1"/>
          </p:nvPr>
        </p:nvSpPr>
        <p:spPr/>
        <p:txBody>
          <a:bodyPr>
            <a:normAutofit fontScale="92500"/>
          </a:bodyPr>
          <a:lstStyle/>
          <a:p>
            <a:r>
              <a:rPr lang="en-US" sz="2600" u="sng" dirty="0" smtClean="0"/>
              <a:t>If you want a raise or promotion, it’s your responsibility to prove that you deserve one!  Prepare your </a:t>
            </a:r>
            <a:r>
              <a:rPr lang="en-US" sz="2600" u="sng" dirty="0" smtClean="0"/>
              <a:t>case:                </a:t>
            </a:r>
            <a:r>
              <a:rPr lang="en-US" sz="2600" u="sng" dirty="0" smtClean="0"/>
              <a:t>self-documentation.</a:t>
            </a:r>
          </a:p>
          <a:p>
            <a:endParaRPr lang="en-US" sz="1000" dirty="0" smtClean="0"/>
          </a:p>
          <a:p>
            <a:pPr lvl="1"/>
            <a:r>
              <a:rPr lang="en-US" sz="2400" dirty="0" smtClean="0"/>
              <a:t>Preparation for Getting a Raise or Promotion:</a:t>
            </a:r>
          </a:p>
          <a:p>
            <a:pPr lvl="2"/>
            <a:r>
              <a:rPr lang="en-US" sz="1900" dirty="0" smtClean="0">
                <a:solidFill>
                  <a:srgbClr val="FF0000"/>
                </a:solidFill>
              </a:rPr>
              <a:t>It is very important to understand your job responsibilities and how you are evaluated by your boss, both formally and informally.</a:t>
            </a:r>
          </a:p>
          <a:p>
            <a:pPr lvl="2"/>
            <a:r>
              <a:rPr lang="en-US" sz="1900" dirty="0" smtClean="0">
                <a:solidFill>
                  <a:srgbClr val="FF0000"/>
                </a:solidFill>
              </a:rPr>
              <a:t>Know you boss’s expectations and exceed them, or at least meet them.</a:t>
            </a:r>
          </a:p>
          <a:p>
            <a:pPr lvl="2"/>
            <a:r>
              <a:rPr lang="en-US" sz="1900" dirty="0" smtClean="0">
                <a:solidFill>
                  <a:srgbClr val="FF0000"/>
                </a:solidFill>
              </a:rPr>
              <a:t>Do what needs to be done to get a high performance appraisal.</a:t>
            </a:r>
          </a:p>
          <a:p>
            <a:pPr lvl="1"/>
            <a:endParaRPr lang="en-US" sz="900" dirty="0" smtClean="0"/>
          </a:p>
          <a:p>
            <a:pPr lvl="1"/>
            <a:r>
              <a:rPr lang="en-US" sz="2400" dirty="0" smtClean="0"/>
              <a:t>Asking for a Raise or Promotion:</a:t>
            </a:r>
          </a:p>
          <a:p>
            <a:pPr lvl="2"/>
            <a:r>
              <a:rPr lang="en-US" sz="1900" dirty="0" smtClean="0">
                <a:solidFill>
                  <a:srgbClr val="FF0000"/>
                </a:solidFill>
              </a:rPr>
              <a:t>When </a:t>
            </a:r>
            <a:r>
              <a:rPr lang="en-US" sz="1900" dirty="0" smtClean="0">
                <a:solidFill>
                  <a:srgbClr val="FF0000"/>
                </a:solidFill>
              </a:rPr>
              <a:t>asking for a raise or promotion, don’t catch your boss by surprise.</a:t>
            </a:r>
          </a:p>
          <a:p>
            <a:pPr lvl="2"/>
            <a:r>
              <a:rPr lang="en-US" sz="1900" dirty="0" smtClean="0">
                <a:solidFill>
                  <a:srgbClr val="FF0000"/>
                </a:solidFill>
              </a:rPr>
              <a:t>The best time to ask is usually during the performance appraisal.</a:t>
            </a:r>
          </a:p>
          <a:p>
            <a:pPr lvl="2"/>
            <a:r>
              <a:rPr lang="en-US" sz="1900" dirty="0" smtClean="0">
                <a:solidFill>
                  <a:srgbClr val="FF0000"/>
                </a:solidFill>
              </a:rPr>
              <a:t>Present your critical incidents – positive things you’ve done.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Changing Organizations</a:t>
            </a:r>
            <a:endParaRPr lang="en-US"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28</a:t>
            </a:fld>
            <a:endParaRPr lang="en-US"/>
          </a:p>
        </p:txBody>
      </p:sp>
      <p:sp>
        <p:nvSpPr>
          <p:cNvPr id="2" name="Content Placeholder 1"/>
          <p:cNvSpPr>
            <a:spLocks noGrp="1"/>
          </p:cNvSpPr>
          <p:nvPr>
            <p:ph sz="quarter" idx="1"/>
          </p:nvPr>
        </p:nvSpPr>
        <p:spPr/>
        <p:txBody>
          <a:bodyPr>
            <a:normAutofit/>
          </a:bodyPr>
          <a:lstStyle/>
          <a:p>
            <a:r>
              <a:rPr lang="en-US" sz="2400" u="sng" dirty="0" smtClean="0"/>
              <a:t>If you are satisfied that you are meeting your career plan with one organization, stay with it.</a:t>
            </a:r>
          </a:p>
          <a:p>
            <a:endParaRPr lang="en-US" sz="800" dirty="0" smtClean="0"/>
          </a:p>
          <a:p>
            <a:pPr lvl="1"/>
            <a:r>
              <a:rPr lang="en-US" sz="2000" dirty="0" smtClean="0">
                <a:solidFill>
                  <a:srgbClr val="FF0000"/>
                </a:solidFill>
              </a:rPr>
              <a:t>If not, search out new opportunities elsewhere.</a:t>
            </a:r>
            <a:endParaRPr lang="en-US" sz="2000" dirty="0">
              <a:solidFill>
                <a:srgbClr val="FF0000"/>
              </a:solidFill>
            </a:endParaRPr>
          </a:p>
        </p:txBody>
      </p:sp>
      <p:pic>
        <p:nvPicPr>
          <p:cNvPr id="22532" name="Picture 4" descr="C:\Users\Michaelm\AppData\Local\Microsoft\Windows\Temporary Internet Files\Content.IE5\3X0ZDPIB\change-1[1].jpg"/>
          <p:cNvPicPr>
            <a:picLocks noChangeAspect="1" noChangeArrowheads="1"/>
          </p:cNvPicPr>
          <p:nvPr/>
        </p:nvPicPr>
        <p:blipFill>
          <a:blip r:embed="rId2" cstate="print"/>
          <a:srcRect/>
          <a:stretch>
            <a:fillRect/>
          </a:stretch>
        </p:blipFill>
        <p:spPr bwMode="auto">
          <a:xfrm>
            <a:off x="1371600" y="3048000"/>
            <a:ext cx="6286500" cy="306324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Job Shock</a:t>
            </a:r>
            <a:endParaRPr lang="en-US"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29</a:t>
            </a:fld>
            <a:endParaRPr lang="en-US"/>
          </a:p>
        </p:txBody>
      </p:sp>
      <p:sp>
        <p:nvSpPr>
          <p:cNvPr id="2" name="Content Placeholder 1"/>
          <p:cNvSpPr>
            <a:spLocks noGrp="1"/>
          </p:cNvSpPr>
          <p:nvPr>
            <p:ph sz="quarter" idx="1"/>
          </p:nvPr>
        </p:nvSpPr>
        <p:spPr/>
        <p:txBody>
          <a:bodyPr>
            <a:normAutofit/>
          </a:bodyPr>
          <a:lstStyle/>
          <a:p>
            <a:r>
              <a:rPr lang="en-US" sz="2400" u="sng" dirty="0" smtClean="0"/>
              <a:t>Job Shock occurs when expectations are not met.</a:t>
            </a:r>
          </a:p>
          <a:p>
            <a:endParaRPr lang="en-US" sz="800" dirty="0" smtClean="0"/>
          </a:p>
          <a:p>
            <a:pPr lvl="1"/>
            <a:r>
              <a:rPr lang="en-US" dirty="0" smtClean="0"/>
              <a:t>People often change jobs only to find the same frustrations they hoped to leave behind.</a:t>
            </a:r>
          </a:p>
          <a:p>
            <a:pPr lvl="1"/>
            <a:endParaRPr lang="en-US" sz="800" dirty="0"/>
          </a:p>
          <a:p>
            <a:pPr lvl="2"/>
            <a:r>
              <a:rPr lang="en-US" dirty="0">
                <a:solidFill>
                  <a:srgbClr val="FF0000"/>
                </a:solidFill>
              </a:rPr>
              <a:t>Few </a:t>
            </a:r>
            <a:r>
              <a:rPr lang="en-US" dirty="0" smtClean="0">
                <a:solidFill>
                  <a:srgbClr val="FF0000"/>
                </a:solidFill>
              </a:rPr>
              <a:t>jobs, if any, meet </a:t>
            </a:r>
            <a:r>
              <a:rPr lang="en-US" dirty="0">
                <a:solidFill>
                  <a:srgbClr val="FF0000"/>
                </a:solidFill>
              </a:rPr>
              <a:t>all </a:t>
            </a:r>
            <a:r>
              <a:rPr lang="en-US" dirty="0" smtClean="0">
                <a:solidFill>
                  <a:srgbClr val="FF0000"/>
                </a:solidFill>
              </a:rPr>
              <a:t>expectations.</a:t>
            </a:r>
            <a:endParaRPr lang="en-US" dirty="0">
              <a:solidFill>
                <a:srgbClr val="FF0000"/>
              </a:solidFill>
            </a:endParaRPr>
          </a:p>
          <a:p>
            <a:pPr marL="594360" lvl="2" indent="0">
              <a:buNone/>
            </a:pPr>
            <a:endParaRPr lang="en-US" sz="1700" dirty="0"/>
          </a:p>
        </p:txBody>
      </p:sp>
      <p:pic>
        <p:nvPicPr>
          <p:cNvPr id="23567" name="Picture 15" descr="C:\Users\Michaelm\AppData\Local\Microsoft\Windows\Temporary Internet Files\Content.IE5\V2O6EV3C\highvoltage1152x864[1].jpg"/>
          <p:cNvPicPr>
            <a:picLocks noChangeAspect="1" noChangeArrowheads="1"/>
          </p:cNvPicPr>
          <p:nvPr/>
        </p:nvPicPr>
        <p:blipFill>
          <a:blip r:embed="rId2" cstate="print"/>
          <a:srcRect/>
          <a:stretch>
            <a:fillRect/>
          </a:stretch>
        </p:blipFill>
        <p:spPr bwMode="auto">
          <a:xfrm>
            <a:off x="5181600" y="4050613"/>
            <a:ext cx="3583858" cy="2057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Time Management and Career Management</a:t>
            </a:r>
            <a:endParaRPr lang="en-US" sz="3200"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3</a:t>
            </a:fld>
            <a:endParaRPr lang="en-US"/>
          </a:p>
        </p:txBody>
      </p:sp>
      <p:sp>
        <p:nvSpPr>
          <p:cNvPr id="2" name="Content Placeholder 1"/>
          <p:cNvSpPr>
            <a:spLocks noGrp="1"/>
          </p:cNvSpPr>
          <p:nvPr>
            <p:ph sz="quarter" idx="1"/>
          </p:nvPr>
        </p:nvSpPr>
        <p:spPr/>
        <p:txBody>
          <a:bodyPr>
            <a:normAutofit/>
          </a:bodyPr>
          <a:lstStyle/>
          <a:p>
            <a:r>
              <a:rPr lang="en-US" sz="2400" u="sng" dirty="0" smtClean="0"/>
              <a:t>If you manage your time better, you will have more time to spend developing effective human relations skills.</a:t>
            </a:r>
          </a:p>
          <a:p>
            <a:endParaRPr lang="en-US" sz="800" dirty="0" smtClean="0"/>
          </a:p>
          <a:p>
            <a:pPr lvl="1"/>
            <a:r>
              <a:rPr lang="en-US" sz="2000" dirty="0" smtClean="0">
                <a:solidFill>
                  <a:srgbClr val="FF0000"/>
                </a:solidFill>
              </a:rPr>
              <a:t>Developing time management skills is also an effective way to better balance work-family life, reduce stress, increase personal productivity, and experience inner peace.</a:t>
            </a:r>
          </a:p>
        </p:txBody>
      </p:sp>
      <p:pic>
        <p:nvPicPr>
          <p:cNvPr id="27651" name="Picture 3" descr="C:\Users\Michaelm\AppData\Local\Microsoft\Windows\Temporary Internet Files\Content.IE5\HWRYGRBG\figure_juggling_time[1].gif"/>
          <p:cNvPicPr>
            <a:picLocks noChangeAspect="1" noChangeArrowheads="1" noCrop="1"/>
          </p:cNvPicPr>
          <p:nvPr/>
        </p:nvPicPr>
        <p:blipFill>
          <a:blip r:embed="rId2" cstate="print"/>
          <a:srcRect/>
          <a:stretch>
            <a:fillRect/>
          </a:stretch>
        </p:blipFill>
        <p:spPr bwMode="auto">
          <a:xfrm>
            <a:off x="5181600" y="3505200"/>
            <a:ext cx="3651250" cy="2819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Global Career</a:t>
            </a:r>
            <a:endParaRPr lang="en-US"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30</a:t>
            </a:fld>
            <a:endParaRPr lang="en-US"/>
          </a:p>
        </p:txBody>
      </p:sp>
      <p:sp>
        <p:nvSpPr>
          <p:cNvPr id="2" name="Content Placeholder 1"/>
          <p:cNvSpPr>
            <a:spLocks noGrp="1"/>
          </p:cNvSpPr>
          <p:nvPr>
            <p:ph sz="quarter" idx="1"/>
          </p:nvPr>
        </p:nvSpPr>
        <p:spPr/>
        <p:txBody>
          <a:bodyPr>
            <a:normAutofit/>
          </a:bodyPr>
          <a:lstStyle/>
          <a:p>
            <a:r>
              <a:rPr lang="en-US" sz="2400" u="sng" dirty="0" smtClean="0"/>
              <a:t>Globalization will affect your career in one way or another.</a:t>
            </a:r>
          </a:p>
          <a:p>
            <a:endParaRPr lang="en-US" sz="800" dirty="0" smtClean="0"/>
          </a:p>
          <a:p>
            <a:pPr lvl="1"/>
            <a:r>
              <a:rPr lang="en-US" sz="2000" dirty="0" smtClean="0">
                <a:solidFill>
                  <a:srgbClr val="FF0000"/>
                </a:solidFill>
              </a:rPr>
              <a:t>Regardless of your career goals, possessing good human relations skills with a diversity of people is critical to your career success.</a:t>
            </a:r>
            <a:endParaRPr lang="en-US" sz="2000" dirty="0">
              <a:solidFill>
                <a:srgbClr val="FF0000"/>
              </a:solidFill>
            </a:endParaRPr>
          </a:p>
        </p:txBody>
      </p:sp>
      <p:pic>
        <p:nvPicPr>
          <p:cNvPr id="24588" name="Picture 12" descr="C:\Users\Michaelm\AppData\Local\Microsoft\Windows\Temporary Internet Files\Content.IE5\V2O6EV3C\wordle-globalization-report-sm1[1].jpg"/>
          <p:cNvPicPr>
            <a:picLocks noChangeAspect="1" noChangeArrowheads="1"/>
          </p:cNvPicPr>
          <p:nvPr/>
        </p:nvPicPr>
        <p:blipFill>
          <a:blip r:embed="rId2" cstate="print"/>
          <a:srcRect/>
          <a:stretch>
            <a:fillRect/>
          </a:stretch>
        </p:blipFill>
        <p:spPr bwMode="auto">
          <a:xfrm>
            <a:off x="5416216" y="3352800"/>
            <a:ext cx="3041983" cy="2819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Apparel and Grooming</a:t>
            </a:r>
            <a:endParaRPr lang="en-US"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31</a:t>
            </a:fld>
            <a:endParaRPr lang="en-US"/>
          </a:p>
        </p:txBody>
      </p:sp>
      <p:sp>
        <p:nvSpPr>
          <p:cNvPr id="2" name="Content Placeholder 1"/>
          <p:cNvSpPr>
            <a:spLocks noGrp="1"/>
          </p:cNvSpPr>
          <p:nvPr>
            <p:ph sz="quarter" idx="1"/>
          </p:nvPr>
        </p:nvSpPr>
        <p:spPr/>
        <p:txBody>
          <a:bodyPr/>
          <a:lstStyle/>
          <a:p>
            <a:r>
              <a:rPr lang="en-US" sz="2200" u="sng" dirty="0" smtClean="0"/>
              <a:t>Apparel and grooming play a major role in making a good first impression, because they help you get and keep the job.</a:t>
            </a:r>
          </a:p>
          <a:p>
            <a:endParaRPr lang="en-US" sz="800" dirty="0" smtClean="0"/>
          </a:p>
          <a:p>
            <a:pPr lvl="1"/>
            <a:r>
              <a:rPr lang="en-US" sz="2000" dirty="0" smtClean="0"/>
              <a:t>They are also important in maintaining your image to help you get raises and promotions.</a:t>
            </a:r>
          </a:p>
          <a:p>
            <a:pPr lvl="1"/>
            <a:r>
              <a:rPr lang="en-US" sz="2000" dirty="0" smtClean="0"/>
              <a:t>Fair or not – in most organizations – your appearance will affect your career success.</a:t>
            </a:r>
          </a:p>
          <a:p>
            <a:endParaRPr lang="en-US" sz="800" dirty="0" smtClean="0"/>
          </a:p>
          <a:p>
            <a:pPr lvl="2"/>
            <a:r>
              <a:rPr lang="en-US" sz="1800" dirty="0" smtClean="0">
                <a:solidFill>
                  <a:srgbClr val="FF0000"/>
                </a:solidFill>
              </a:rPr>
              <a:t>Remember that you are judged on your appearance, and how you look affects the business’s image and success.</a:t>
            </a:r>
          </a:p>
          <a:p>
            <a:pPr>
              <a:buNone/>
            </a:pPr>
            <a:endParaRPr lang="en-US" dirty="0" smtClean="0"/>
          </a:p>
        </p:txBody>
      </p:sp>
      <p:pic>
        <p:nvPicPr>
          <p:cNvPr id="25609" name="Picture 9" descr="C:\Users\Michaelm\AppData\Local\Microsoft\Windows\Temporary Internet Files\Content.IE5\V2O6EV3C\reflection-20-500x500[1].jpg"/>
          <p:cNvPicPr>
            <a:picLocks noChangeAspect="1" noChangeArrowheads="1"/>
          </p:cNvPicPr>
          <p:nvPr/>
        </p:nvPicPr>
        <p:blipFill>
          <a:blip r:embed="rId2" cstate="print"/>
          <a:srcRect/>
          <a:stretch>
            <a:fillRect/>
          </a:stretch>
        </p:blipFill>
        <p:spPr bwMode="auto">
          <a:xfrm>
            <a:off x="6019800" y="4418380"/>
            <a:ext cx="2641600" cy="188081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Personality and Time and Career Management</a:t>
            </a:r>
            <a:endParaRPr lang="en-US" dirty="0"/>
          </a:p>
        </p:txBody>
      </p:sp>
      <p:sp>
        <p:nvSpPr>
          <p:cNvPr id="6" name="Slide Number Placeholder 5"/>
          <p:cNvSpPr>
            <a:spLocks noGrp="1"/>
          </p:cNvSpPr>
          <p:nvPr>
            <p:ph type="sldNum" sz="quarter" idx="12"/>
          </p:nvPr>
        </p:nvSpPr>
        <p:spPr/>
        <p:txBody>
          <a:bodyPr/>
          <a:lstStyle/>
          <a:p>
            <a:fld id="{0B5F30D8-01D0-4431-BD65-4717218635CE}" type="slidenum">
              <a:rPr lang="en-US" smtClean="0"/>
              <a:pPr/>
              <a:t>32</a:t>
            </a:fld>
            <a:endParaRPr lang="en-US"/>
          </a:p>
        </p:txBody>
      </p:sp>
      <p:sp>
        <p:nvSpPr>
          <p:cNvPr id="2" name="Content Placeholder 1"/>
          <p:cNvSpPr>
            <a:spLocks noGrp="1"/>
          </p:cNvSpPr>
          <p:nvPr>
            <p:ph sz="quarter" idx="1"/>
          </p:nvPr>
        </p:nvSpPr>
        <p:spPr/>
        <p:txBody>
          <a:bodyPr/>
          <a:lstStyle/>
          <a:p>
            <a:r>
              <a:rPr lang="en-US" sz="2400" u="sng" dirty="0" smtClean="0"/>
              <a:t>Better time management leads to more effective behavior and performance, which in turn leaves more time to improve human relations.</a:t>
            </a:r>
          </a:p>
          <a:p>
            <a:endParaRPr lang="en-US" dirty="0"/>
          </a:p>
        </p:txBody>
      </p:sp>
      <p:pic>
        <p:nvPicPr>
          <p:cNvPr id="7" name="Picture 10" descr="C:\Users\Michaelm\AppData\Local\Microsoft\Windows\Temporary Internet Files\Content.IE5\96G5M6R0\1700_digitalchalk-time-sa[1].jpg"/>
          <p:cNvPicPr>
            <a:picLocks noChangeAspect="1" noChangeArrowheads="1"/>
          </p:cNvPicPr>
          <p:nvPr/>
        </p:nvPicPr>
        <p:blipFill>
          <a:blip r:embed="rId2" cstate="print"/>
          <a:srcRect/>
          <a:stretch>
            <a:fillRect/>
          </a:stretch>
        </p:blipFill>
        <p:spPr bwMode="auto">
          <a:xfrm>
            <a:off x="5105400" y="3733800"/>
            <a:ext cx="3639312" cy="249005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t>
            </a:r>
            <a:endParaRPr lang="en-US" dirty="0"/>
          </a:p>
        </p:txBody>
      </p:sp>
      <p:sp>
        <p:nvSpPr>
          <p:cNvPr id="4" name="Slide Number Placeholder 3"/>
          <p:cNvSpPr>
            <a:spLocks noGrp="1"/>
          </p:cNvSpPr>
          <p:nvPr>
            <p:ph type="sldNum" sz="quarter" idx="12"/>
          </p:nvPr>
        </p:nvSpPr>
        <p:spPr/>
        <p:txBody>
          <a:bodyPr/>
          <a:lstStyle/>
          <a:p>
            <a:fld id="{0B5F30D8-01D0-4431-BD65-4717218635CE}" type="slidenum">
              <a:rPr lang="en-US" smtClean="0"/>
              <a:pPr/>
              <a:t>33</a:t>
            </a:fld>
            <a:endParaRPr lang="en-US"/>
          </a:p>
        </p:txBody>
      </p:sp>
      <p:pic>
        <p:nvPicPr>
          <p:cNvPr id="26627" name="Picture 3" descr="C:\Users\Michaelm\AppData\Local\Microsoft\Windows\Temporary Internet Files\Content.IE5\5GN3PWKG\THE_END[1].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Management</a:t>
            </a:r>
            <a:endParaRPr lang="en-US"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4</a:t>
            </a:fld>
            <a:endParaRPr lang="en-US"/>
          </a:p>
        </p:txBody>
      </p:sp>
      <p:sp>
        <p:nvSpPr>
          <p:cNvPr id="2" name="Content Placeholder 1"/>
          <p:cNvSpPr>
            <a:spLocks noGrp="1"/>
          </p:cNvSpPr>
          <p:nvPr>
            <p:ph sz="quarter" idx="1"/>
          </p:nvPr>
        </p:nvSpPr>
        <p:spPr/>
        <p:txBody>
          <a:bodyPr>
            <a:normAutofit/>
          </a:bodyPr>
          <a:lstStyle/>
          <a:p>
            <a:r>
              <a:rPr lang="en-US" sz="2200" u="sng" dirty="0" smtClean="0"/>
              <a:t>The term Time Management refers to techniques designed to enable people to get more done in less time with better results</a:t>
            </a:r>
            <a:r>
              <a:rPr lang="en-US" sz="2200" dirty="0" smtClean="0"/>
              <a:t>.</a:t>
            </a:r>
            <a:endParaRPr lang="en-US" sz="2200" dirty="0"/>
          </a:p>
        </p:txBody>
      </p:sp>
      <p:pic>
        <p:nvPicPr>
          <p:cNvPr id="3080" name="Picture 8" descr="C:\Users\Michaelm\AppData\Local\Microsoft\Windows\Temporary Internet Files\Content.IE5\VYJYNPGJ\time-management-mind-map-paul-foreman[1].jpg"/>
          <p:cNvPicPr>
            <a:picLocks noChangeAspect="1" noChangeArrowheads="1"/>
          </p:cNvPicPr>
          <p:nvPr/>
        </p:nvPicPr>
        <p:blipFill>
          <a:blip r:embed="rId2" cstate="print"/>
          <a:srcRect/>
          <a:stretch>
            <a:fillRect/>
          </a:stretch>
        </p:blipFill>
        <p:spPr bwMode="auto">
          <a:xfrm>
            <a:off x="1600200" y="2514600"/>
            <a:ext cx="5929177" cy="371961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Analyzing Time Use</a:t>
            </a:r>
            <a:endParaRPr lang="en-US"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5</a:t>
            </a:fld>
            <a:endParaRPr lang="en-US"/>
          </a:p>
        </p:txBody>
      </p:sp>
      <p:sp>
        <p:nvSpPr>
          <p:cNvPr id="2" name="Content Placeholder 1"/>
          <p:cNvSpPr>
            <a:spLocks noGrp="1"/>
          </p:cNvSpPr>
          <p:nvPr>
            <p:ph sz="quarter" idx="1"/>
          </p:nvPr>
        </p:nvSpPr>
        <p:spPr/>
        <p:txBody>
          <a:bodyPr>
            <a:normAutofit/>
          </a:bodyPr>
          <a:lstStyle/>
          <a:p>
            <a:r>
              <a:rPr lang="en-US" sz="2400" u="sng" dirty="0" smtClean="0"/>
              <a:t>The first step to successful time management is to determine current use of time.</a:t>
            </a:r>
          </a:p>
          <a:p>
            <a:endParaRPr lang="en-US" sz="800" dirty="0" smtClean="0"/>
          </a:p>
          <a:p>
            <a:pPr lvl="1"/>
            <a:r>
              <a:rPr lang="en-US" sz="2000" dirty="0" smtClean="0">
                <a:solidFill>
                  <a:srgbClr val="FF0000"/>
                </a:solidFill>
              </a:rPr>
              <a:t>People often do not realize how much time they waste until they analyze time use.</a:t>
            </a:r>
            <a:endParaRPr lang="en-US" sz="2000" dirty="0">
              <a:solidFill>
                <a:srgbClr val="FF0000"/>
              </a:solidFill>
            </a:endParaRPr>
          </a:p>
        </p:txBody>
      </p:sp>
      <p:pic>
        <p:nvPicPr>
          <p:cNvPr id="4098" name="Picture 2" descr="C:\Users\Michaelm\AppData\Local\Microsoft\Windows\Temporary Internet Files\Content.IE5\WX0DVOOP\time-management-clock[1].jpg"/>
          <p:cNvPicPr>
            <a:picLocks noChangeAspect="1" noChangeArrowheads="1"/>
          </p:cNvPicPr>
          <p:nvPr/>
        </p:nvPicPr>
        <p:blipFill>
          <a:blip r:embed="rId2" cstate="print"/>
          <a:srcRect/>
          <a:stretch>
            <a:fillRect/>
          </a:stretch>
        </p:blipFill>
        <p:spPr bwMode="auto">
          <a:xfrm>
            <a:off x="5181600" y="3048000"/>
            <a:ext cx="3340100" cy="311039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Log</a:t>
            </a:r>
            <a:endParaRPr lang="en-US"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6</a:t>
            </a:fld>
            <a:endParaRPr lang="en-US"/>
          </a:p>
        </p:txBody>
      </p:sp>
      <p:sp>
        <p:nvSpPr>
          <p:cNvPr id="2" name="Content Placeholder 1"/>
          <p:cNvSpPr>
            <a:spLocks noGrp="1"/>
          </p:cNvSpPr>
          <p:nvPr>
            <p:ph sz="quarter" idx="1"/>
          </p:nvPr>
        </p:nvSpPr>
        <p:spPr/>
        <p:txBody>
          <a:bodyPr/>
          <a:lstStyle/>
          <a:p>
            <a:r>
              <a:rPr lang="en-US" sz="2400" u="sng" dirty="0" smtClean="0"/>
              <a:t>The Time Log is a daily diary that tracks activities and enables a person to determine how time is used.</a:t>
            </a:r>
          </a:p>
          <a:p>
            <a:endParaRPr lang="en-US" sz="800" u="sng" dirty="0" smtClean="0"/>
          </a:p>
          <a:p>
            <a:pPr lvl="1"/>
            <a:r>
              <a:rPr lang="en-US" sz="2000" dirty="0" smtClean="0">
                <a:solidFill>
                  <a:srgbClr val="FF0000"/>
                </a:solidFill>
              </a:rPr>
              <a:t>After keeping time logs for 5 to 10 working days, you can analyze them by answering the following questions…</a:t>
            </a:r>
            <a:endParaRPr lang="en-US" sz="2000" dirty="0">
              <a:solidFill>
                <a:srgbClr val="FF0000"/>
              </a:solidFill>
            </a:endParaRPr>
          </a:p>
        </p:txBody>
      </p:sp>
      <p:pic>
        <p:nvPicPr>
          <p:cNvPr id="5122" name="Picture 2" descr="C:\Users\Michaelm\AppData\Local\Microsoft\Windows\Temporary Internet Files\Content.IE5\52LYKE23\weeklytemplate[1].jpg"/>
          <p:cNvPicPr>
            <a:picLocks noChangeAspect="1" noChangeArrowheads="1"/>
          </p:cNvPicPr>
          <p:nvPr/>
        </p:nvPicPr>
        <p:blipFill>
          <a:blip r:embed="rId2" cstate="print"/>
          <a:srcRect/>
          <a:stretch>
            <a:fillRect/>
          </a:stretch>
        </p:blipFill>
        <p:spPr bwMode="auto">
          <a:xfrm>
            <a:off x="2206432" y="3276600"/>
            <a:ext cx="4767712" cy="301263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Analyzing Time Log</a:t>
            </a:r>
            <a:endParaRPr lang="en-US"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7</a:t>
            </a:fld>
            <a:endParaRPr lang="en-US"/>
          </a:p>
        </p:txBody>
      </p:sp>
      <p:sp>
        <p:nvSpPr>
          <p:cNvPr id="2" name="Content Placeholder 1"/>
          <p:cNvSpPr>
            <a:spLocks noGrp="1"/>
          </p:cNvSpPr>
          <p:nvPr>
            <p:ph sz="quarter" idx="1"/>
          </p:nvPr>
        </p:nvSpPr>
        <p:spPr/>
        <p:txBody>
          <a:bodyPr>
            <a:normAutofit/>
          </a:bodyPr>
          <a:lstStyle/>
          <a:p>
            <a:pPr marL="457200" indent="-457200">
              <a:buFont typeface="+mj-lt"/>
              <a:buAutoNum type="arabicPeriod"/>
            </a:pPr>
            <a:r>
              <a:rPr lang="en-US" sz="2000" dirty="0" smtClean="0">
                <a:solidFill>
                  <a:srgbClr val="FF0000"/>
                </a:solidFill>
              </a:rPr>
              <a:t>How much time are you spending on your primary responsibilities?</a:t>
            </a:r>
          </a:p>
          <a:p>
            <a:pPr marL="457200" indent="-457200">
              <a:buFont typeface="+mj-lt"/>
              <a:buAutoNum type="arabicPeriod"/>
            </a:pPr>
            <a:r>
              <a:rPr lang="en-US" sz="2000" dirty="0" smtClean="0">
                <a:solidFill>
                  <a:srgbClr val="FF0000"/>
                </a:solidFill>
              </a:rPr>
              <a:t>What areas are you spending too much time?</a:t>
            </a:r>
          </a:p>
          <a:p>
            <a:pPr marL="457200" indent="-457200">
              <a:buFont typeface="+mj-lt"/>
              <a:buAutoNum type="arabicPeriod"/>
            </a:pPr>
            <a:r>
              <a:rPr lang="en-US" sz="2000" dirty="0" smtClean="0">
                <a:solidFill>
                  <a:srgbClr val="FF0000"/>
                </a:solidFill>
              </a:rPr>
              <a:t>What areas are you not spending enough time?</a:t>
            </a:r>
          </a:p>
          <a:p>
            <a:pPr marL="457200" indent="-457200">
              <a:buFont typeface="+mj-lt"/>
              <a:buAutoNum type="arabicPeriod"/>
            </a:pPr>
            <a:r>
              <a:rPr lang="en-US" sz="2000" dirty="0" smtClean="0">
                <a:solidFill>
                  <a:srgbClr val="FF0000"/>
                </a:solidFill>
              </a:rPr>
              <a:t>Identify major interruptions that limit your time</a:t>
            </a:r>
          </a:p>
          <a:p>
            <a:pPr marL="457200" indent="-457200">
              <a:buFont typeface="+mj-lt"/>
              <a:buAutoNum type="arabicPeriod"/>
            </a:pPr>
            <a:r>
              <a:rPr lang="en-US" sz="2000" dirty="0" smtClean="0">
                <a:solidFill>
                  <a:srgbClr val="FF0000"/>
                </a:solidFill>
              </a:rPr>
              <a:t>Identify tasks that you can/should delegate to others</a:t>
            </a:r>
          </a:p>
          <a:p>
            <a:pPr marL="457200" indent="-457200">
              <a:buFont typeface="+mj-lt"/>
              <a:buAutoNum type="arabicPeriod"/>
            </a:pPr>
            <a:r>
              <a:rPr lang="en-US" sz="2000" dirty="0" smtClean="0">
                <a:solidFill>
                  <a:srgbClr val="FF0000"/>
                </a:solidFill>
              </a:rPr>
              <a:t>How much time of yours is controlled by another?</a:t>
            </a:r>
          </a:p>
          <a:p>
            <a:pPr marL="457200" indent="-457200">
              <a:buFont typeface="+mj-lt"/>
              <a:buAutoNum type="arabicPeriod"/>
            </a:pPr>
            <a:r>
              <a:rPr lang="en-US" sz="2000" dirty="0" smtClean="0">
                <a:solidFill>
                  <a:srgbClr val="FF0000"/>
                </a:solidFill>
              </a:rPr>
              <a:t>How can you gain more control of your time?</a:t>
            </a:r>
          </a:p>
          <a:p>
            <a:pPr marL="457200" indent="-457200">
              <a:buFont typeface="+mj-lt"/>
              <a:buAutoNum type="arabicPeriod"/>
            </a:pPr>
            <a:r>
              <a:rPr lang="en-US" sz="2000" dirty="0" smtClean="0">
                <a:solidFill>
                  <a:srgbClr val="FF0000"/>
                </a:solidFill>
              </a:rPr>
              <a:t>How can you plan to eliminate recurring crisis that limit your time?</a:t>
            </a:r>
          </a:p>
          <a:p>
            <a:pPr marL="457200" indent="-457200">
              <a:buFont typeface="+mj-lt"/>
              <a:buAutoNum type="arabicPeriod"/>
            </a:pPr>
            <a:r>
              <a:rPr lang="en-US" sz="2000" dirty="0" smtClean="0">
                <a:solidFill>
                  <a:srgbClr val="FF0000"/>
                </a:solidFill>
              </a:rPr>
              <a:t>Look for habits, patterns, and tendencies</a:t>
            </a:r>
          </a:p>
          <a:p>
            <a:pPr marL="457200" indent="-457200">
              <a:buFont typeface="+mj-lt"/>
              <a:buAutoNum type="arabicPeriod"/>
            </a:pPr>
            <a:r>
              <a:rPr lang="en-US" sz="2000" dirty="0" smtClean="0">
                <a:solidFill>
                  <a:srgbClr val="FF0000"/>
                </a:solidFill>
              </a:rPr>
              <a:t>List three of five of your biggest time wasters</a:t>
            </a:r>
          </a:p>
          <a:p>
            <a:pPr marL="457200" indent="-457200">
              <a:buFont typeface="+mj-lt"/>
              <a:buAutoNum type="arabicPeriod"/>
            </a:pPr>
            <a:r>
              <a:rPr lang="en-US" sz="2000" dirty="0" smtClean="0">
                <a:solidFill>
                  <a:srgbClr val="FF0000"/>
                </a:solidFill>
              </a:rPr>
              <a:t>How can you manage your time more efficiently?</a:t>
            </a:r>
            <a:endParaRPr lang="en-US" sz="2000" dirty="0">
              <a:solidFill>
                <a:srgbClr val="FF0000"/>
              </a:solidFill>
            </a:endParaRPr>
          </a:p>
        </p:txBody>
      </p:sp>
      <p:pic>
        <p:nvPicPr>
          <p:cNvPr id="6146" name="Picture 2" descr="C:\Users\Michaelm\AppData\Local\Microsoft\Windows\Temporary Internet Files\Content.IE5\JQUOH281\clock[1].gif"/>
          <p:cNvPicPr>
            <a:picLocks noChangeAspect="1" noChangeArrowheads="1"/>
          </p:cNvPicPr>
          <p:nvPr/>
        </p:nvPicPr>
        <p:blipFill>
          <a:blip r:embed="rId2" cstate="print"/>
          <a:srcRect/>
          <a:stretch>
            <a:fillRect/>
          </a:stretch>
        </p:blipFill>
        <p:spPr bwMode="auto">
          <a:xfrm>
            <a:off x="6553200" y="4495800"/>
            <a:ext cx="2057400" cy="1828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Multitasking </a:t>
            </a:r>
            <a:endParaRPr lang="en-US"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8</a:t>
            </a:fld>
            <a:endParaRPr lang="en-US"/>
          </a:p>
        </p:txBody>
      </p:sp>
      <p:sp>
        <p:nvSpPr>
          <p:cNvPr id="2" name="Content Placeholder 1"/>
          <p:cNvSpPr>
            <a:spLocks noGrp="1"/>
          </p:cNvSpPr>
          <p:nvPr>
            <p:ph sz="quarter" idx="1"/>
          </p:nvPr>
        </p:nvSpPr>
        <p:spPr/>
        <p:txBody>
          <a:bodyPr/>
          <a:lstStyle/>
          <a:p>
            <a:r>
              <a:rPr lang="en-US" sz="2200" u="sng" dirty="0" smtClean="0"/>
              <a:t>Research has found that people who multitask are actually less efficient than those who focus on one “complex” project at a time</a:t>
            </a:r>
          </a:p>
          <a:p>
            <a:endParaRPr lang="en-US" sz="800" dirty="0" smtClean="0"/>
          </a:p>
          <a:p>
            <a:pPr lvl="1"/>
            <a:r>
              <a:rPr lang="en-US" dirty="0" smtClean="0"/>
              <a:t>The brain is actually not capable of doing two things at once.</a:t>
            </a:r>
          </a:p>
          <a:p>
            <a:endParaRPr lang="en-US" sz="800" dirty="0" smtClean="0"/>
          </a:p>
          <a:p>
            <a:pPr lvl="2"/>
            <a:r>
              <a:rPr lang="en-US" dirty="0" smtClean="0">
                <a:solidFill>
                  <a:srgbClr val="FF0000"/>
                </a:solidFill>
              </a:rPr>
              <a:t>Managing two tasks at once reduces the brain power available for either task, and it increases stress.</a:t>
            </a:r>
          </a:p>
          <a:p>
            <a:pPr>
              <a:buNone/>
            </a:pPr>
            <a:endParaRPr lang="en-US" dirty="0" smtClean="0"/>
          </a:p>
        </p:txBody>
      </p:sp>
      <p:pic>
        <p:nvPicPr>
          <p:cNvPr id="1027" name="Picture 3" descr="C:\Users\Michaelm\AppData\Local\Microsoft\Windows\Temporary Internet Files\Content.IE5\7X2GC7W4\multitask-office-assistant[1].jpg"/>
          <p:cNvPicPr>
            <a:picLocks noChangeAspect="1" noChangeArrowheads="1"/>
          </p:cNvPicPr>
          <p:nvPr/>
        </p:nvPicPr>
        <p:blipFill>
          <a:blip r:embed="rId2" cstate="print"/>
          <a:srcRect/>
          <a:stretch>
            <a:fillRect/>
          </a:stretch>
        </p:blipFill>
        <p:spPr bwMode="auto">
          <a:xfrm>
            <a:off x="5252380" y="3810000"/>
            <a:ext cx="3630507" cy="25527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Priority Determination</a:t>
            </a:r>
            <a:endParaRPr lang="en-US" dirty="0"/>
          </a:p>
        </p:txBody>
      </p:sp>
      <p:sp>
        <p:nvSpPr>
          <p:cNvPr id="5" name="Slide Number Placeholder 4"/>
          <p:cNvSpPr>
            <a:spLocks noGrp="1"/>
          </p:cNvSpPr>
          <p:nvPr>
            <p:ph type="sldNum" sz="quarter" idx="12"/>
          </p:nvPr>
        </p:nvSpPr>
        <p:spPr/>
        <p:txBody>
          <a:bodyPr/>
          <a:lstStyle/>
          <a:p>
            <a:fld id="{0B5F30D8-01D0-4431-BD65-4717218635CE}" type="slidenum">
              <a:rPr lang="en-US" smtClean="0"/>
              <a:pPr/>
              <a:t>9</a:t>
            </a:fld>
            <a:endParaRPr lang="en-US"/>
          </a:p>
        </p:txBody>
      </p:sp>
      <p:sp>
        <p:nvSpPr>
          <p:cNvPr id="2" name="Content Placeholder 1"/>
          <p:cNvSpPr>
            <a:spLocks noGrp="1"/>
          </p:cNvSpPr>
          <p:nvPr>
            <p:ph sz="quarter" idx="1"/>
          </p:nvPr>
        </p:nvSpPr>
        <p:spPr/>
        <p:txBody>
          <a:bodyPr/>
          <a:lstStyle/>
          <a:p>
            <a:r>
              <a:rPr lang="en-US" sz="2200" u="sng" dirty="0" smtClean="0"/>
              <a:t>At any given time, you have to face having to do many different tasks, and one of the things that separate successful from unsuccessful people is ability to do the important things later.</a:t>
            </a:r>
          </a:p>
          <a:p>
            <a:endParaRPr lang="en-US" sz="800" dirty="0" smtClean="0"/>
          </a:p>
          <a:p>
            <a:pPr lvl="1"/>
            <a:r>
              <a:rPr lang="en-US" dirty="0" smtClean="0"/>
              <a:t>A priority is the preference given to one activity over another.</a:t>
            </a:r>
          </a:p>
          <a:p>
            <a:endParaRPr lang="en-US" sz="800" dirty="0" smtClean="0"/>
          </a:p>
          <a:p>
            <a:pPr lvl="2"/>
            <a:r>
              <a:rPr lang="en-US" dirty="0" smtClean="0">
                <a:solidFill>
                  <a:srgbClr val="FF0000"/>
                </a:solidFill>
              </a:rPr>
              <a:t>Tasks that you must get done should be placed on a to-do-list and then prioritized, ranking the order of importance.</a:t>
            </a:r>
          </a:p>
          <a:p>
            <a:pPr marL="594360" lvl="2" indent="0">
              <a:buNone/>
            </a:pPr>
            <a:endParaRPr lang="en-US" dirty="0" smtClean="0"/>
          </a:p>
          <a:p>
            <a:endParaRPr lang="en-US" dirty="0"/>
          </a:p>
        </p:txBody>
      </p:sp>
      <p:pic>
        <p:nvPicPr>
          <p:cNvPr id="2050" name="Picture 2" descr="C:\Users\Michaelm\AppData\Local\Microsoft\Windows\Temporary Internet Files\Content.IE5\QTOHO7LC\priority[1].jpeg"/>
          <p:cNvPicPr>
            <a:picLocks noChangeAspect="1" noChangeArrowheads="1"/>
          </p:cNvPicPr>
          <p:nvPr/>
        </p:nvPicPr>
        <p:blipFill>
          <a:blip r:embed="rId2" cstate="print"/>
          <a:srcRect/>
          <a:stretch>
            <a:fillRect/>
          </a:stretch>
        </p:blipFill>
        <p:spPr bwMode="auto">
          <a:xfrm>
            <a:off x="6412577" y="4038600"/>
            <a:ext cx="2393095" cy="228904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534</TotalTime>
  <Words>1914</Words>
  <Application>Microsoft Office PowerPoint</Application>
  <PresentationFormat>On-screen Show (4:3)</PresentationFormat>
  <Paragraphs>255</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Georgia</vt:lpstr>
      <vt:lpstr>Wingdings</vt:lpstr>
      <vt:lpstr>Wingdings 2</vt:lpstr>
      <vt:lpstr>Civic</vt:lpstr>
      <vt:lpstr>Human Relations in Organizations Session 7</vt:lpstr>
      <vt:lpstr>Chapter Four</vt:lpstr>
      <vt:lpstr>Time Management and Career Management</vt:lpstr>
      <vt:lpstr>Time Management</vt:lpstr>
      <vt:lpstr>Analyzing Time Use</vt:lpstr>
      <vt:lpstr>Time Log</vt:lpstr>
      <vt:lpstr>Analyzing Time Log</vt:lpstr>
      <vt:lpstr>Multitasking </vt:lpstr>
      <vt:lpstr>Priority Determination</vt:lpstr>
      <vt:lpstr>The To-Do-List</vt:lpstr>
      <vt:lpstr>Priority Determination</vt:lpstr>
      <vt:lpstr>Assigning Priorities</vt:lpstr>
      <vt:lpstr>Time Management System</vt:lpstr>
      <vt:lpstr>Time Management System</vt:lpstr>
      <vt:lpstr>Time Management Steps</vt:lpstr>
      <vt:lpstr>Career Management</vt:lpstr>
      <vt:lpstr>Career Planning and Development</vt:lpstr>
      <vt:lpstr>Career Planning Model</vt:lpstr>
      <vt:lpstr>Career Planning Model</vt:lpstr>
      <vt:lpstr>Getting a Job</vt:lpstr>
      <vt:lpstr>Common Interview Questions</vt:lpstr>
      <vt:lpstr>Common Interview Questions</vt:lpstr>
      <vt:lpstr>Interview</vt:lpstr>
      <vt:lpstr>Resume</vt:lpstr>
      <vt:lpstr>Getting Raises and Promotions</vt:lpstr>
      <vt:lpstr>Career Paths</vt:lpstr>
      <vt:lpstr>Raises and Promotions</vt:lpstr>
      <vt:lpstr>Changing Organizations</vt:lpstr>
      <vt:lpstr>Job Shock</vt:lpstr>
      <vt:lpstr>Global Career</vt:lpstr>
      <vt:lpstr>Apparel and Grooming</vt:lpstr>
      <vt:lpstr>Personality and Time and Career Management</vt:lpstr>
      <vt:lpst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MichaelM</dc:creator>
  <cp:lastModifiedBy>Michael Morrissey</cp:lastModifiedBy>
  <cp:revision>66</cp:revision>
  <cp:lastPrinted>2023-02-12T21:52:28Z</cp:lastPrinted>
  <dcterms:created xsi:type="dcterms:W3CDTF">2015-01-27T01:17:29Z</dcterms:created>
  <dcterms:modified xsi:type="dcterms:W3CDTF">2023-02-12T21:52:31Z</dcterms:modified>
</cp:coreProperties>
</file>