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2"/>
  </p:notesMasterIdLst>
  <p:handoutMasterIdLst>
    <p:handoutMasterId r:id="rId53"/>
  </p:handoutMasterIdLst>
  <p:sldIdLst>
    <p:sldId id="484" r:id="rId2"/>
    <p:sldId id="485" r:id="rId3"/>
    <p:sldId id="486" r:id="rId4"/>
    <p:sldId id="487" r:id="rId5"/>
    <p:sldId id="488" r:id="rId6"/>
    <p:sldId id="489" r:id="rId7"/>
    <p:sldId id="490" r:id="rId8"/>
    <p:sldId id="496" r:id="rId9"/>
    <p:sldId id="497" r:id="rId10"/>
    <p:sldId id="499" r:id="rId11"/>
    <p:sldId id="500" r:id="rId12"/>
    <p:sldId id="501" r:id="rId13"/>
    <p:sldId id="502" r:id="rId14"/>
    <p:sldId id="503" r:id="rId15"/>
    <p:sldId id="505" r:id="rId16"/>
    <p:sldId id="506" r:id="rId17"/>
    <p:sldId id="507" r:id="rId18"/>
    <p:sldId id="508" r:id="rId19"/>
    <p:sldId id="509" r:id="rId20"/>
    <p:sldId id="510" r:id="rId21"/>
    <p:sldId id="511" r:id="rId22"/>
    <p:sldId id="512" r:id="rId23"/>
    <p:sldId id="515" r:id="rId24"/>
    <p:sldId id="516" r:id="rId25"/>
    <p:sldId id="517" r:id="rId26"/>
    <p:sldId id="519" r:id="rId27"/>
    <p:sldId id="520" r:id="rId28"/>
    <p:sldId id="522" r:id="rId29"/>
    <p:sldId id="523" r:id="rId30"/>
    <p:sldId id="524" r:id="rId31"/>
    <p:sldId id="525" r:id="rId32"/>
    <p:sldId id="527" r:id="rId33"/>
    <p:sldId id="529" r:id="rId34"/>
    <p:sldId id="530" r:id="rId35"/>
    <p:sldId id="531" r:id="rId36"/>
    <p:sldId id="533" r:id="rId37"/>
    <p:sldId id="532" r:id="rId38"/>
    <p:sldId id="534" r:id="rId39"/>
    <p:sldId id="535" r:id="rId40"/>
    <p:sldId id="537" r:id="rId41"/>
    <p:sldId id="538" r:id="rId42"/>
    <p:sldId id="539" r:id="rId43"/>
    <p:sldId id="542" r:id="rId44"/>
    <p:sldId id="541" r:id="rId45"/>
    <p:sldId id="546" r:id="rId46"/>
    <p:sldId id="540" r:id="rId47"/>
    <p:sldId id="544" r:id="rId48"/>
    <p:sldId id="543" r:id="rId49"/>
    <p:sldId id="547" r:id="rId50"/>
    <p:sldId id="326"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94660"/>
  </p:normalViewPr>
  <p:slideViewPr>
    <p:cSldViewPr>
      <p:cViewPr varScale="1">
        <p:scale>
          <a:sx n="88" d="100"/>
          <a:sy n="88" d="100"/>
        </p:scale>
        <p:origin x="129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8/12/2025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8/12/2025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8/12/2025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8/12/2025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8/12/2025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8/12/2025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8/12/2025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8/12/2025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8/12/2025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8/12/2025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Managerial Skills can be Learned and Developed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Leaders are made not born.</a:t>
            </a:r>
          </a:p>
          <a:p>
            <a:endParaRPr lang="en-US" sz="800" u="sng" dirty="0"/>
          </a:p>
          <a:p>
            <a:pPr lvl="1"/>
            <a:r>
              <a:rPr lang="en-US" sz="2000" dirty="0" smtClean="0"/>
              <a:t>Supervisors are able to learn the skills involved in managing people. </a:t>
            </a:r>
          </a:p>
          <a:p>
            <a:pPr lvl="1"/>
            <a:r>
              <a:rPr lang="en-US" sz="2000" dirty="0" smtClean="0"/>
              <a:t>It takes time, effort, and determination to develop managerial skills.  </a:t>
            </a:r>
          </a:p>
          <a:p>
            <a:endParaRPr lang="en-US" sz="800" dirty="0"/>
          </a:p>
          <a:p>
            <a:pPr lvl="2"/>
            <a:r>
              <a:rPr lang="en-US" sz="1800" dirty="0" smtClean="0">
                <a:solidFill>
                  <a:srgbClr val="FF0000"/>
                </a:solidFill>
              </a:rPr>
              <a:t>Supervisors will make mistakes, but people learn from mistakes as well as from successes.  </a:t>
            </a:r>
            <a:endParaRPr lang="en-US" sz="1800" dirty="0">
              <a:solidFill>
                <a:srgbClr val="FF0000"/>
              </a:solidFill>
            </a:endParaRPr>
          </a:p>
        </p:txBody>
      </p:sp>
      <p:pic>
        <p:nvPicPr>
          <p:cNvPr id="5" name="Picture 4"/>
          <p:cNvPicPr/>
          <p:nvPr/>
        </p:nvPicPr>
        <p:blipFill>
          <a:blip r:embed="rId2"/>
          <a:stretch>
            <a:fillRect/>
          </a:stretch>
        </p:blipFill>
        <p:spPr>
          <a:xfrm>
            <a:off x="6096000" y="3505200"/>
            <a:ext cx="2737975" cy="2752090"/>
          </a:xfrm>
          <a:prstGeom prst="rect">
            <a:avLst/>
          </a:prstGeom>
        </p:spPr>
      </p:pic>
      <p:pic>
        <p:nvPicPr>
          <p:cNvPr id="6" name="Picture 5" descr="The Age Old Question: Are Leaders Born or Made? | kelliflynn"/>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530678"/>
            <a:ext cx="2685288" cy="2726612"/>
          </a:xfrm>
          <a:prstGeom prst="rect">
            <a:avLst/>
          </a:prstGeom>
          <a:noFill/>
          <a:ln>
            <a:noFill/>
          </a:ln>
        </p:spPr>
      </p:pic>
    </p:spTree>
    <p:extLst>
      <p:ext uri="{BB962C8B-B14F-4D97-AF65-F5344CB8AC3E}">
        <p14:creationId xmlns:p14="http://schemas.microsoft.com/office/powerpoint/2010/main" val="46381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Managerial Skills can be Learned and Developed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200" u="sng" dirty="0" smtClean="0"/>
              <a:t>To be great…take lessons from coaches who provide the best with solid fundamentals of leadership.  Use multiple coaches as you develop through the years</a:t>
            </a:r>
            <a:r>
              <a:rPr lang="en-US" sz="2200" dirty="0" smtClean="0"/>
              <a:t>.  </a:t>
            </a:r>
          </a:p>
          <a:p>
            <a:endParaRPr lang="en-US" sz="800" dirty="0"/>
          </a:p>
          <a:p>
            <a:pPr lvl="1"/>
            <a:r>
              <a:rPr lang="en-US" sz="2000" dirty="0" smtClean="0"/>
              <a:t>Find someone who has the knowledge of the fundamentals and the ability and willingness to instruct.  </a:t>
            </a:r>
          </a:p>
          <a:p>
            <a:pPr lvl="1"/>
            <a:endParaRPr lang="en-US" sz="800" dirty="0"/>
          </a:p>
          <a:p>
            <a:pPr lvl="2"/>
            <a:r>
              <a:rPr lang="en-US" sz="1800" dirty="0" smtClean="0">
                <a:solidFill>
                  <a:srgbClr val="FF0000"/>
                </a:solidFill>
              </a:rPr>
              <a:t>Select a coach or mentor who will help you uncover your desires and help you chart a course of action to achieve them.</a:t>
            </a:r>
          </a:p>
          <a:p>
            <a:pPr lvl="2"/>
            <a:r>
              <a:rPr lang="en-US" sz="1800" dirty="0" smtClean="0">
                <a:solidFill>
                  <a:srgbClr val="FF0000"/>
                </a:solidFill>
              </a:rPr>
              <a:t>Mentoring and EE development is a key part of the job.</a:t>
            </a:r>
            <a:endParaRPr lang="en-US" sz="1800" dirty="0">
              <a:solidFill>
                <a:srgbClr val="FF0000"/>
              </a:solidFill>
            </a:endParaRPr>
          </a:p>
        </p:txBody>
      </p:sp>
      <p:pic>
        <p:nvPicPr>
          <p:cNvPr id="5" name="Picture 4" descr="Coaching vs Mentoring – and why it matters?"/>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572000"/>
            <a:ext cx="3886200" cy="2193290"/>
          </a:xfrm>
          <a:prstGeom prst="rect">
            <a:avLst/>
          </a:prstGeom>
          <a:noFill/>
          <a:ln>
            <a:noFill/>
          </a:ln>
        </p:spPr>
      </p:pic>
      <p:pic>
        <p:nvPicPr>
          <p:cNvPr id="6" name="Picture 5" descr="Discover the Mutual Benefits of Workplace Mentorship | SPARK Blog | ADP"/>
          <p:cNvPicPr/>
          <p:nvPr/>
        </p:nvPicPr>
        <p:blipFill>
          <a:blip r:embed="rId3" cstate="print"/>
          <a:srcRect/>
          <a:stretch>
            <a:fillRect/>
          </a:stretch>
        </p:blipFill>
        <p:spPr bwMode="auto">
          <a:xfrm>
            <a:off x="981021" y="4800600"/>
            <a:ext cx="3962400" cy="1433999"/>
          </a:xfrm>
          <a:prstGeom prst="rect">
            <a:avLst/>
          </a:prstGeom>
          <a:noFill/>
          <a:ln w="9525">
            <a:noFill/>
            <a:miter lim="800000"/>
            <a:headEnd/>
            <a:tailEnd/>
          </a:ln>
        </p:spPr>
      </p:pic>
    </p:spTree>
    <p:extLst>
      <p:ext uri="{BB962C8B-B14F-4D97-AF65-F5344CB8AC3E}">
        <p14:creationId xmlns:p14="http://schemas.microsoft.com/office/powerpoint/2010/main" val="386332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is the process of getting things accomplished with and through people by guiding and motivating their efforts toward common objectives</a:t>
            </a:r>
            <a:r>
              <a:rPr lang="en-US" dirty="0" smtClean="0"/>
              <a:t>.  </a:t>
            </a:r>
          </a:p>
          <a:p>
            <a:endParaRPr lang="en-US" sz="800" dirty="0"/>
          </a:p>
          <a:p>
            <a:pPr lvl="1"/>
            <a:r>
              <a:rPr lang="en-US" sz="2000" dirty="0" smtClean="0"/>
              <a:t>Successful managers will assure you that their employees are their most important asset.  </a:t>
            </a:r>
          </a:p>
          <a:p>
            <a:pPr lvl="1"/>
            <a:endParaRPr lang="en-US" sz="800" dirty="0"/>
          </a:p>
          <a:p>
            <a:pPr lvl="2"/>
            <a:r>
              <a:rPr lang="en-US" sz="1800" dirty="0" smtClean="0">
                <a:solidFill>
                  <a:srgbClr val="FF0000"/>
                </a:solidFill>
              </a:rPr>
              <a:t>Successful managers recognize they are only as good as the people they supervise.  In most endeavors, one person can accomplish relatively little.  Therefore, individuals join forces with others to attain mutual goals. </a:t>
            </a:r>
            <a:endParaRPr lang="en-US" sz="1800" dirty="0">
              <a:solidFill>
                <a:srgbClr val="FF0000"/>
              </a:solidFill>
            </a:endParaRPr>
          </a:p>
        </p:txBody>
      </p:sp>
      <p:pic>
        <p:nvPicPr>
          <p:cNvPr id="6" name="Picture 5"/>
          <p:cNvPicPr/>
          <p:nvPr/>
        </p:nvPicPr>
        <p:blipFill>
          <a:blip r:embed="rId2"/>
          <a:stretch>
            <a:fillRect/>
          </a:stretch>
        </p:blipFill>
        <p:spPr>
          <a:xfrm>
            <a:off x="5334000" y="4648200"/>
            <a:ext cx="3810000" cy="2209800"/>
          </a:xfrm>
          <a:prstGeom prst="rect">
            <a:avLst/>
          </a:prstGeom>
        </p:spPr>
      </p:pic>
    </p:spTree>
    <p:extLst>
      <p:ext uri="{BB962C8B-B14F-4D97-AF65-F5344CB8AC3E}">
        <p14:creationId xmlns:p14="http://schemas.microsoft.com/office/powerpoint/2010/main" val="408208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300" u="sng" dirty="0" smtClean="0"/>
              <a:t>Those who hold supervisory positions significantly influence the effectiveness with which people work together and use resources to attain goals</a:t>
            </a:r>
            <a:r>
              <a:rPr lang="en-US" sz="2300" dirty="0" smtClean="0"/>
              <a:t>.  </a:t>
            </a:r>
          </a:p>
          <a:p>
            <a:endParaRPr lang="en-US" sz="800" dirty="0"/>
          </a:p>
          <a:p>
            <a:pPr lvl="1"/>
            <a:r>
              <a:rPr lang="en-US" sz="2000" dirty="0" smtClean="0">
                <a:solidFill>
                  <a:srgbClr val="FF0000"/>
                </a:solidFill>
              </a:rPr>
              <a:t>The managerial role of a supervisor is to make sure assigned tasks are accomplished with and through the help of EEs.</a:t>
            </a:r>
            <a:endParaRPr lang="en-US" sz="2000" dirty="0">
              <a:solidFill>
                <a:srgbClr val="FF0000"/>
              </a:solidFill>
            </a:endParaRPr>
          </a:p>
        </p:txBody>
      </p:sp>
      <p:pic>
        <p:nvPicPr>
          <p:cNvPr id="7" name="Picture 6" descr="Team Building Activities Service"/>
          <p:cNvPicPr/>
          <p:nvPr/>
        </p:nvPicPr>
        <p:blipFill>
          <a:blip r:embed="rId2">
            <a:extLst>
              <a:ext uri="{28A0092B-C50C-407E-A947-70E740481C1C}">
                <a14:useLocalDpi xmlns:a14="http://schemas.microsoft.com/office/drawing/2010/main" val="0"/>
              </a:ext>
            </a:extLst>
          </a:blip>
          <a:srcRect/>
          <a:stretch>
            <a:fillRect/>
          </a:stretch>
        </p:blipFill>
        <p:spPr bwMode="auto">
          <a:xfrm>
            <a:off x="4326854" y="3733800"/>
            <a:ext cx="4509298" cy="2508250"/>
          </a:xfrm>
          <a:prstGeom prst="rect">
            <a:avLst/>
          </a:prstGeom>
          <a:noFill/>
          <a:ln>
            <a:noFill/>
          </a:ln>
        </p:spPr>
      </p:pic>
    </p:spTree>
    <p:extLst>
      <p:ext uri="{BB962C8B-B14F-4D97-AF65-F5344CB8AC3E}">
        <p14:creationId xmlns:p14="http://schemas.microsoft.com/office/powerpoint/2010/main" val="82279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300" u="sng" dirty="0" smtClean="0"/>
              <a:t>The foundation for success is built when the manager clarifies what is expected in the way of performance and specifies the behaviors that are acceptable in the work group</a:t>
            </a:r>
            <a:r>
              <a:rPr lang="en-US" dirty="0" smtClean="0"/>
              <a:t>.  </a:t>
            </a:r>
          </a:p>
          <a:p>
            <a:endParaRPr lang="en-US" sz="900" dirty="0"/>
          </a:p>
          <a:p>
            <a:pPr lvl="1"/>
            <a:r>
              <a:rPr lang="en-US" sz="2000" dirty="0" smtClean="0"/>
              <a:t>The role of the supervisor is to do all those things that enable EEs to be the best they can be - in other words, effectively and efficiently achieve organizational objectives.  </a:t>
            </a:r>
          </a:p>
          <a:p>
            <a:pPr lvl="1"/>
            <a:endParaRPr lang="en-US" sz="900" dirty="0"/>
          </a:p>
          <a:p>
            <a:pPr lvl="2"/>
            <a:r>
              <a:rPr lang="en-US" sz="1800" dirty="0" smtClean="0">
                <a:solidFill>
                  <a:srgbClr val="FF0000"/>
                </a:solidFill>
              </a:rPr>
              <a:t>The better the supervisor manages, the better the departmental results.  </a:t>
            </a:r>
          </a:p>
        </p:txBody>
      </p:sp>
      <p:pic>
        <p:nvPicPr>
          <p:cNvPr id="5" name="Picture 4" descr="Tips for Becoming a Better Manager"/>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572000"/>
            <a:ext cx="4325112" cy="2286000"/>
          </a:xfrm>
          <a:prstGeom prst="rect">
            <a:avLst/>
          </a:prstGeom>
          <a:noFill/>
          <a:ln>
            <a:noFill/>
          </a:ln>
        </p:spPr>
      </p:pic>
    </p:spTree>
    <p:extLst>
      <p:ext uri="{BB962C8B-B14F-4D97-AF65-F5344CB8AC3E}">
        <p14:creationId xmlns:p14="http://schemas.microsoft.com/office/powerpoint/2010/main" val="520821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Supervisors, as well as other managers, perform the same basic managerial functions in all organizations</a:t>
            </a:r>
            <a:r>
              <a:rPr lang="en-US" dirty="0"/>
              <a:t>:</a:t>
            </a:r>
            <a:r>
              <a:rPr lang="en-US" dirty="0" smtClean="0"/>
              <a:t> </a:t>
            </a:r>
          </a:p>
          <a:p>
            <a:endParaRPr lang="en-US" sz="800" dirty="0" smtClean="0"/>
          </a:p>
          <a:p>
            <a:pPr marL="731520" lvl="1" indent="-457200">
              <a:buFont typeface="+mj-lt"/>
              <a:buAutoNum type="arabicPeriod"/>
            </a:pPr>
            <a:r>
              <a:rPr lang="en-US" sz="2000" dirty="0" smtClean="0">
                <a:solidFill>
                  <a:srgbClr val="FF0000"/>
                </a:solidFill>
              </a:rPr>
              <a:t>Planning</a:t>
            </a:r>
            <a:endParaRPr lang="en-US" sz="2000" dirty="0">
              <a:solidFill>
                <a:srgbClr val="FF0000"/>
              </a:solidFill>
            </a:endParaRPr>
          </a:p>
          <a:p>
            <a:pPr marL="731520" lvl="1" indent="-457200">
              <a:buFont typeface="+mj-lt"/>
              <a:buAutoNum type="arabicPeriod"/>
            </a:pPr>
            <a:r>
              <a:rPr lang="en-US" sz="2000" dirty="0" smtClean="0">
                <a:solidFill>
                  <a:srgbClr val="FF0000"/>
                </a:solidFill>
              </a:rPr>
              <a:t>Organizing</a:t>
            </a:r>
            <a:endParaRPr lang="en-US" sz="2000" dirty="0">
              <a:solidFill>
                <a:srgbClr val="FF0000"/>
              </a:solidFill>
            </a:endParaRPr>
          </a:p>
          <a:p>
            <a:pPr marL="731520" lvl="1" indent="-457200">
              <a:buFont typeface="+mj-lt"/>
              <a:buAutoNum type="arabicPeriod"/>
            </a:pPr>
            <a:r>
              <a:rPr lang="en-US" sz="2000" dirty="0" smtClean="0">
                <a:solidFill>
                  <a:srgbClr val="FF0000"/>
                </a:solidFill>
              </a:rPr>
              <a:t>Staffing</a:t>
            </a:r>
            <a:endParaRPr lang="en-US" sz="2000" dirty="0">
              <a:solidFill>
                <a:srgbClr val="FF0000"/>
              </a:solidFill>
            </a:endParaRPr>
          </a:p>
          <a:p>
            <a:pPr marL="731520" lvl="1" indent="-457200">
              <a:buFont typeface="+mj-lt"/>
              <a:buAutoNum type="arabicPeriod"/>
            </a:pPr>
            <a:r>
              <a:rPr lang="en-US" sz="2000" dirty="0" smtClean="0">
                <a:solidFill>
                  <a:srgbClr val="FF0000"/>
                </a:solidFill>
              </a:rPr>
              <a:t>Leading</a:t>
            </a:r>
            <a:endParaRPr lang="en-US" sz="2000" dirty="0">
              <a:solidFill>
                <a:srgbClr val="FF0000"/>
              </a:solidFill>
            </a:endParaRPr>
          </a:p>
          <a:p>
            <a:pPr marL="731520" lvl="1" indent="-457200">
              <a:buFont typeface="+mj-lt"/>
              <a:buAutoNum type="arabicPeriod"/>
            </a:pPr>
            <a:r>
              <a:rPr lang="en-US" sz="2000" dirty="0" smtClean="0">
                <a:solidFill>
                  <a:srgbClr val="FF0000"/>
                </a:solidFill>
              </a:rPr>
              <a:t>Controlling</a:t>
            </a:r>
            <a:endParaRPr lang="en-US" sz="2000" dirty="0">
              <a:solidFill>
                <a:srgbClr val="FF0000"/>
              </a:solidFill>
            </a:endParaRPr>
          </a:p>
        </p:txBody>
      </p:sp>
      <p:pic>
        <p:nvPicPr>
          <p:cNvPr id="5" name="Picture 4" descr="Managerial Functions PowerPoint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514600"/>
            <a:ext cx="5178552" cy="3814222"/>
          </a:xfrm>
          <a:prstGeom prst="rect">
            <a:avLst/>
          </a:prstGeom>
          <a:noFill/>
          <a:ln>
            <a:noFill/>
          </a:ln>
        </p:spPr>
      </p:pic>
    </p:spTree>
    <p:extLst>
      <p:ext uri="{BB962C8B-B14F-4D97-AF65-F5344CB8AC3E}">
        <p14:creationId xmlns:p14="http://schemas.microsoft.com/office/powerpoint/2010/main" val="87830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100" u="sng" dirty="0" smtClean="0"/>
              <a:t>Planning consists of setting goals, objectives, policies, procedures, and other plans needed to achieve the purposes of the organization</a:t>
            </a:r>
            <a:r>
              <a:rPr lang="en-US" sz="2100" dirty="0" smtClean="0"/>
              <a:t>.  </a:t>
            </a:r>
          </a:p>
          <a:p>
            <a:endParaRPr lang="en-US" sz="900" dirty="0"/>
          </a:p>
          <a:p>
            <a:pPr lvl="1"/>
            <a:r>
              <a:rPr lang="en-US" sz="2000" dirty="0" smtClean="0"/>
              <a:t>In planning the manager chooses a course of action from various alternatives.  </a:t>
            </a:r>
          </a:p>
          <a:p>
            <a:pPr lvl="1"/>
            <a:endParaRPr lang="en-US" sz="900" dirty="0"/>
          </a:p>
          <a:p>
            <a:pPr lvl="2"/>
            <a:r>
              <a:rPr lang="en-US" sz="1800" dirty="0" smtClean="0">
                <a:solidFill>
                  <a:srgbClr val="FF0000"/>
                </a:solidFill>
              </a:rPr>
              <a:t>Planning is primarily conceptual.  It means thinking before acting, looking ahead and preparing for the future, laying out in advance the road to be followed, and thinking about how the job should be done.  </a:t>
            </a:r>
          </a:p>
        </p:txBody>
      </p:sp>
      <p:pic>
        <p:nvPicPr>
          <p:cNvPr id="5" name="Picture 4" descr="Planning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191000"/>
            <a:ext cx="3429000" cy="2113134"/>
          </a:xfrm>
          <a:prstGeom prst="rect">
            <a:avLst/>
          </a:prstGeom>
          <a:noFill/>
          <a:ln>
            <a:noFill/>
          </a:ln>
        </p:spPr>
      </p:pic>
    </p:spTree>
    <p:extLst>
      <p:ext uri="{BB962C8B-B14F-4D97-AF65-F5344CB8AC3E}">
        <p14:creationId xmlns:p14="http://schemas.microsoft.com/office/powerpoint/2010/main" val="1372731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Planning includes collecting and sorting information from numerous sources and using that information to make decisions</a:t>
            </a:r>
            <a:r>
              <a:rPr lang="en-US" sz="2200" dirty="0" smtClean="0"/>
              <a:t>.  </a:t>
            </a:r>
          </a:p>
          <a:p>
            <a:endParaRPr lang="en-US" sz="800" dirty="0"/>
          </a:p>
          <a:p>
            <a:pPr lvl="1"/>
            <a:r>
              <a:rPr lang="en-US" sz="2000" dirty="0" smtClean="0">
                <a:solidFill>
                  <a:srgbClr val="FF0000"/>
                </a:solidFill>
              </a:rPr>
              <a:t>Planning includes not only deciding what, how, when, and by whom work is to be done, but also developing “what-if” scenarios.</a:t>
            </a:r>
            <a:endParaRPr lang="en-US" sz="2000" dirty="0">
              <a:solidFill>
                <a:srgbClr val="FF0000"/>
              </a:solidFill>
            </a:endParaRPr>
          </a:p>
        </p:txBody>
      </p:sp>
      <p:pic>
        <p:nvPicPr>
          <p:cNvPr id="5" name="Picture 4" descr="What is Planning? definition, characteristics, steps and importance -  Business Jargons"/>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124200"/>
            <a:ext cx="3466338" cy="3206750"/>
          </a:xfrm>
          <a:prstGeom prst="rect">
            <a:avLst/>
          </a:prstGeom>
          <a:noFill/>
          <a:ln>
            <a:noFill/>
          </a:ln>
        </p:spPr>
      </p:pic>
    </p:spTree>
    <p:extLst>
      <p:ext uri="{BB962C8B-B14F-4D97-AF65-F5344CB8AC3E}">
        <p14:creationId xmlns:p14="http://schemas.microsoft.com/office/powerpoint/2010/main" val="392229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Planning is the managerial function that comes first</a:t>
            </a:r>
            <a:r>
              <a:rPr lang="en-US" dirty="0" smtClean="0"/>
              <a:t>.  </a:t>
            </a:r>
          </a:p>
          <a:p>
            <a:endParaRPr lang="en-US" sz="800" dirty="0"/>
          </a:p>
          <a:p>
            <a:pPr lvl="1"/>
            <a:r>
              <a:rPr lang="en-US" sz="2000" dirty="0" smtClean="0"/>
              <a:t>As you proceed with other managerial functions, planning continues, plans are revised and alternatives are chosen as needed.  </a:t>
            </a:r>
          </a:p>
          <a:p>
            <a:pPr lvl="1"/>
            <a:endParaRPr lang="en-US" sz="800" dirty="0"/>
          </a:p>
          <a:p>
            <a:pPr lvl="2"/>
            <a:r>
              <a:rPr lang="en-US" dirty="0" smtClean="0">
                <a:solidFill>
                  <a:srgbClr val="FF0000"/>
                </a:solidFill>
              </a:rPr>
              <a:t>This is particularly true as a supervisor evaluates the results of previous plans and adjusts future plans accordingly.</a:t>
            </a:r>
            <a:endParaRPr lang="en-US" dirty="0">
              <a:solidFill>
                <a:srgbClr val="FF0000"/>
              </a:solidFill>
            </a:endParaRPr>
          </a:p>
        </p:txBody>
      </p:sp>
      <p:pic>
        <p:nvPicPr>
          <p:cNvPr id="5" name="Picture 4" descr="The Importance of Planning in Project Management – Productiv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886200"/>
            <a:ext cx="4267200" cy="2377440"/>
          </a:xfrm>
          <a:prstGeom prst="rect">
            <a:avLst/>
          </a:prstGeom>
          <a:noFill/>
          <a:ln>
            <a:noFill/>
          </a:ln>
        </p:spPr>
      </p:pic>
    </p:spTree>
    <p:extLst>
      <p:ext uri="{BB962C8B-B14F-4D97-AF65-F5344CB8AC3E}">
        <p14:creationId xmlns:p14="http://schemas.microsoft.com/office/powerpoint/2010/main" val="366352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400" u="sng" dirty="0"/>
              <a:t>Organizing means arranging and distributing work to accomplish the organization’s goals</a:t>
            </a:r>
            <a:r>
              <a:rPr lang="en-US" dirty="0"/>
              <a:t>.</a:t>
            </a:r>
          </a:p>
          <a:p>
            <a:endParaRPr lang="en-US" sz="800" dirty="0" smtClean="0"/>
          </a:p>
          <a:p>
            <a:pPr lvl="1"/>
            <a:r>
              <a:rPr lang="en-US" sz="2000" dirty="0" smtClean="0"/>
              <a:t>Once plans </a:t>
            </a:r>
            <a:r>
              <a:rPr lang="en-US" sz="2000" dirty="0" smtClean="0"/>
              <a:t>are</a:t>
            </a:r>
            <a:r>
              <a:rPr lang="en-US" sz="2000" dirty="0" smtClean="0"/>
              <a:t> </a:t>
            </a:r>
            <a:r>
              <a:rPr lang="en-US" sz="2000" dirty="0" smtClean="0"/>
              <a:t>made, </a:t>
            </a:r>
            <a:r>
              <a:rPr lang="en-US" sz="2000" dirty="0" smtClean="0"/>
              <a:t>the organizing </a:t>
            </a:r>
            <a:r>
              <a:rPr lang="en-US" sz="2000" dirty="0" smtClean="0"/>
              <a:t>function answers </a:t>
            </a:r>
            <a:r>
              <a:rPr lang="en-US" sz="2000" dirty="0" smtClean="0"/>
              <a:t>the question</a:t>
            </a:r>
            <a:r>
              <a:rPr lang="en-US" sz="2000" dirty="0" smtClean="0"/>
              <a:t>, “How will the work be divided and accomplished?”  </a:t>
            </a:r>
          </a:p>
          <a:p>
            <a:pPr lvl="1"/>
            <a:endParaRPr lang="en-US" sz="800" dirty="0"/>
          </a:p>
          <a:p>
            <a:pPr lvl="2"/>
            <a:r>
              <a:rPr lang="en-US" sz="1800" dirty="0" smtClean="0">
                <a:solidFill>
                  <a:srgbClr val="FF0000"/>
                </a:solidFill>
              </a:rPr>
              <a:t>The supervisor defines various job duties and groups these duties into distinct areas, sections, units, or teams.  The supervisor must specify the duties, assign them, and, at the same time, give subordinates the authority they need to carry out their tasks.  </a:t>
            </a:r>
            <a:endParaRPr lang="en-US" sz="1800" dirty="0">
              <a:solidFill>
                <a:srgbClr val="FF0000"/>
              </a:solidFill>
            </a:endParaRPr>
          </a:p>
        </p:txBody>
      </p:sp>
      <p:pic>
        <p:nvPicPr>
          <p:cNvPr id="5" name="Picture 4" descr="Basic Elements of Organizing | Four Functions of Management: Planning,  Organizing, Leading &amp; Contro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572000"/>
            <a:ext cx="4191000" cy="2383790"/>
          </a:xfrm>
          <a:prstGeom prst="rect">
            <a:avLst/>
          </a:prstGeom>
          <a:noFill/>
          <a:ln>
            <a:noFill/>
          </a:ln>
        </p:spPr>
      </p:pic>
    </p:spTree>
    <p:extLst>
      <p:ext uri="{BB962C8B-B14F-4D97-AF65-F5344CB8AC3E}">
        <p14:creationId xmlns:p14="http://schemas.microsoft.com/office/powerpoint/2010/main" val="371318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One: Supervisory Management Overview and Challenges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Two: The Managerial Functions</a:t>
            </a:r>
          </a:p>
          <a:p>
            <a:endParaRPr lang="en-US" sz="800" u="sng" dirty="0" smtClean="0"/>
          </a:p>
          <a:p>
            <a:pPr lvl="1"/>
            <a:r>
              <a:rPr lang="en-US" dirty="0" smtClean="0"/>
              <a:t>After studying </a:t>
            </a:r>
            <a:r>
              <a:rPr lang="en-US" smtClean="0"/>
              <a:t>this chapter, </a:t>
            </a:r>
            <a:r>
              <a:rPr lang="en-US" dirty="0" smtClean="0"/>
              <a:t>you will be able to:</a:t>
            </a:r>
          </a:p>
          <a:p>
            <a:pPr lvl="1"/>
            <a:endParaRPr lang="en-US" sz="800" dirty="0" smtClean="0"/>
          </a:p>
          <a:p>
            <a:pPr lvl="2"/>
            <a:r>
              <a:rPr lang="en-US" sz="1800" dirty="0" smtClean="0">
                <a:solidFill>
                  <a:srgbClr val="FF0000"/>
                </a:solidFill>
              </a:rPr>
              <a:t>Identify the difficulties supervisors face in fulfilling managerial roles.</a:t>
            </a:r>
          </a:p>
          <a:p>
            <a:pPr lvl="2"/>
            <a:r>
              <a:rPr lang="en-US" sz="1800" dirty="0" smtClean="0">
                <a:solidFill>
                  <a:srgbClr val="FF0000"/>
                </a:solidFill>
              </a:rPr>
              <a:t>Explain why effective supervisors should have a variety of skills.</a:t>
            </a:r>
          </a:p>
          <a:p>
            <a:pPr lvl="2"/>
            <a:r>
              <a:rPr lang="en-US" sz="1800" dirty="0" smtClean="0">
                <a:solidFill>
                  <a:srgbClr val="FF0000"/>
                </a:solidFill>
              </a:rPr>
              <a:t>Define management and discuss how mgmt. functions are interrelated.</a:t>
            </a:r>
          </a:p>
          <a:p>
            <a:pPr lvl="2"/>
            <a:r>
              <a:rPr lang="en-US" sz="1800" dirty="0" smtClean="0">
                <a:solidFill>
                  <a:srgbClr val="FF0000"/>
                </a:solidFill>
              </a:rPr>
              <a:t>Discuss the important characteristics of the supervisor as a team leader.</a:t>
            </a:r>
          </a:p>
          <a:p>
            <a:pPr lvl="2"/>
            <a:r>
              <a:rPr lang="en-US" sz="1800" dirty="0" smtClean="0">
                <a:solidFill>
                  <a:srgbClr val="FF0000"/>
                </a:solidFill>
              </a:rPr>
              <a:t>Explain the difference between management and leadership.</a:t>
            </a:r>
          </a:p>
          <a:p>
            <a:pPr lvl="2"/>
            <a:r>
              <a:rPr lang="en-US" sz="1800" dirty="0" smtClean="0">
                <a:solidFill>
                  <a:srgbClr val="FF0000"/>
                </a:solidFill>
              </a:rPr>
              <a:t>Discuss concepts of authority </a:t>
            </a:r>
            <a:r>
              <a:rPr lang="en-US" sz="1600" dirty="0" smtClean="0">
                <a:solidFill>
                  <a:srgbClr val="FF0000"/>
                </a:solidFill>
              </a:rPr>
              <a:t>&amp;</a:t>
            </a:r>
            <a:r>
              <a:rPr lang="en-US" sz="1800" dirty="0" smtClean="0">
                <a:solidFill>
                  <a:srgbClr val="FF0000"/>
                </a:solidFill>
              </a:rPr>
              <a:t> power relating to being a good supervisor.</a:t>
            </a:r>
          </a:p>
          <a:p>
            <a:pPr lvl="2"/>
            <a:r>
              <a:rPr lang="en-US" sz="1800" dirty="0" smtClean="0">
                <a:solidFill>
                  <a:srgbClr val="FF0000"/>
                </a:solidFill>
              </a:rPr>
              <a:t>Explain need for coordination </a:t>
            </a:r>
            <a:r>
              <a:rPr lang="en-US" sz="1600" dirty="0">
                <a:solidFill>
                  <a:srgbClr val="FF0000"/>
                </a:solidFill>
              </a:rPr>
              <a:t>&amp;</a:t>
            </a:r>
            <a:r>
              <a:rPr lang="en-US" sz="1800" dirty="0" smtClean="0">
                <a:solidFill>
                  <a:srgbClr val="FF0000"/>
                </a:solidFill>
              </a:rPr>
              <a:t> cooperation and its role in performance.</a:t>
            </a:r>
          </a:p>
        </p:txBody>
      </p:sp>
      <p:pic>
        <p:nvPicPr>
          <p:cNvPr id="5" name="Picture 4"/>
          <p:cNvPicPr>
            <a:picLocks noChangeAspect="1"/>
          </p:cNvPicPr>
          <p:nvPr/>
        </p:nvPicPr>
        <p:blipFill>
          <a:blip r:embed="rId2" cstate="print"/>
          <a:stretch>
            <a:fillRect/>
          </a:stretch>
        </p:blipFill>
        <p:spPr>
          <a:xfrm>
            <a:off x="7315200" y="5029200"/>
            <a:ext cx="1655100" cy="1267814"/>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400" u="sng" dirty="0" smtClean="0"/>
              <a:t>Staffing involves the managerial tasks of recruiting, selecting, orienting, and training employees</a:t>
            </a:r>
            <a:r>
              <a:rPr lang="en-US" dirty="0" smtClean="0"/>
              <a:t>.  </a:t>
            </a:r>
          </a:p>
          <a:p>
            <a:endParaRPr lang="en-US" sz="800" dirty="0"/>
          </a:p>
          <a:p>
            <a:pPr lvl="1"/>
            <a:r>
              <a:rPr lang="en-US" sz="2000" dirty="0" smtClean="0"/>
              <a:t>This function includes appraising the performances of employees, promoting as appropriate, and giving them opportunities to develop.  </a:t>
            </a:r>
          </a:p>
          <a:p>
            <a:pPr lvl="1"/>
            <a:r>
              <a:rPr lang="en-US" sz="2000" dirty="0" smtClean="0"/>
              <a:t>Staffing includes devising an equitable compensation system.  </a:t>
            </a:r>
          </a:p>
          <a:p>
            <a:pPr lvl="1"/>
            <a:endParaRPr lang="en-US" sz="800" dirty="0"/>
          </a:p>
          <a:p>
            <a:pPr lvl="2"/>
            <a:r>
              <a:rPr lang="en-US" sz="1800" dirty="0" smtClean="0">
                <a:solidFill>
                  <a:srgbClr val="FF0000"/>
                </a:solidFill>
              </a:rPr>
              <a:t>In many companies, most activities involved in staffing are handled by the human resources (HR) department; however, day-to-day responsibility for the essential aspects of staffing remains with the supervisor.</a:t>
            </a:r>
            <a:endParaRPr lang="en-US" sz="1800" dirty="0">
              <a:solidFill>
                <a:srgbClr val="FF0000"/>
              </a:solidFill>
            </a:endParaRPr>
          </a:p>
        </p:txBody>
      </p:sp>
      <p:pic>
        <p:nvPicPr>
          <p:cNvPr id="5" name="Picture 4" descr="Features and Importance of Staffing - GeeksforGee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800600"/>
            <a:ext cx="4038600" cy="2057400"/>
          </a:xfrm>
          <a:prstGeom prst="rect">
            <a:avLst/>
          </a:prstGeom>
          <a:noFill/>
          <a:ln>
            <a:noFill/>
          </a:ln>
        </p:spPr>
      </p:pic>
    </p:spTree>
    <p:extLst>
      <p:ext uri="{BB962C8B-B14F-4D97-AF65-F5344CB8AC3E}">
        <p14:creationId xmlns:p14="http://schemas.microsoft.com/office/powerpoint/2010/main" val="1839759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Leading means guiding the activities of employees toward accomplishing objectives</a:t>
            </a:r>
            <a:r>
              <a:rPr lang="en-US" dirty="0" smtClean="0"/>
              <a:t>.  </a:t>
            </a:r>
          </a:p>
          <a:p>
            <a:endParaRPr lang="en-US" sz="800" dirty="0"/>
          </a:p>
          <a:p>
            <a:pPr lvl="1"/>
            <a:r>
              <a:rPr lang="en-US" dirty="0" smtClean="0"/>
              <a:t>The leading function of management involves guiding, teaching, and supervising subordinates.  </a:t>
            </a:r>
          </a:p>
          <a:p>
            <a:pPr lvl="1"/>
            <a:endParaRPr lang="en-US" sz="800" dirty="0"/>
          </a:p>
          <a:p>
            <a:pPr lvl="2"/>
            <a:r>
              <a:rPr lang="en-US" dirty="0" smtClean="0">
                <a:solidFill>
                  <a:srgbClr val="FF0000"/>
                </a:solidFill>
              </a:rPr>
              <a:t>This includes developing employees to their potential by directing, coaching, and motivating those employees effectively.  </a:t>
            </a:r>
            <a:endParaRPr lang="en-US" dirty="0">
              <a:solidFill>
                <a:srgbClr val="FF0000"/>
              </a:solidFill>
            </a:endParaRPr>
          </a:p>
        </p:txBody>
      </p:sp>
      <p:pic>
        <p:nvPicPr>
          <p:cNvPr id="5" name="Picture 4" descr="What Is Leading In Typography? Tips For Leading In Graphic Design |  chegos.pl"/>
          <p:cNvPicPr/>
          <p:nvPr/>
        </p:nvPicPr>
        <p:blipFill>
          <a:blip r:embed="rId2">
            <a:extLst>
              <a:ext uri="{28A0092B-C50C-407E-A947-70E740481C1C}">
                <a14:useLocalDpi xmlns:a14="http://schemas.microsoft.com/office/drawing/2010/main" val="0"/>
              </a:ext>
            </a:extLst>
          </a:blip>
          <a:srcRect/>
          <a:stretch>
            <a:fillRect/>
          </a:stretch>
        </p:blipFill>
        <p:spPr bwMode="auto">
          <a:xfrm>
            <a:off x="3733799" y="4267200"/>
            <a:ext cx="5130655" cy="2057400"/>
          </a:xfrm>
          <a:prstGeom prst="rect">
            <a:avLst/>
          </a:prstGeom>
          <a:noFill/>
          <a:ln>
            <a:noFill/>
          </a:ln>
        </p:spPr>
      </p:pic>
    </p:spTree>
    <p:extLst>
      <p:ext uri="{BB962C8B-B14F-4D97-AF65-F5344CB8AC3E}">
        <p14:creationId xmlns:p14="http://schemas.microsoft.com/office/powerpoint/2010/main" val="2783072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Leading is also known as directing, motivating, or influencing because it plays a major role in EE morale,     job satisfaction, productivity, and communication</a:t>
            </a:r>
            <a:r>
              <a:rPr lang="en-US" dirty="0" smtClean="0"/>
              <a:t>.  </a:t>
            </a:r>
          </a:p>
          <a:p>
            <a:endParaRPr lang="en-US" sz="800" dirty="0"/>
          </a:p>
          <a:p>
            <a:pPr lvl="1"/>
            <a:r>
              <a:rPr lang="en-US" sz="2100" dirty="0" smtClean="0"/>
              <a:t>It is through this function the supervisor seeks to create a climate that is conducive to EE satisfaction and, at the same time, achieves the objectives of the department.  </a:t>
            </a:r>
          </a:p>
          <a:p>
            <a:pPr lvl="1"/>
            <a:endParaRPr lang="en-US" sz="800" dirty="0"/>
          </a:p>
          <a:p>
            <a:pPr lvl="2"/>
            <a:r>
              <a:rPr lang="en-US" dirty="0" smtClean="0">
                <a:solidFill>
                  <a:srgbClr val="FF0000"/>
                </a:solidFill>
              </a:rPr>
              <a:t>Finding the ways to satisfy the needs of a diverse EE workforce is  a significant challenge.</a:t>
            </a:r>
            <a:endParaRPr lang="en-US" dirty="0">
              <a:solidFill>
                <a:srgbClr val="FF0000"/>
              </a:solidFill>
            </a:endParaRPr>
          </a:p>
        </p:txBody>
      </p:sp>
      <p:pic>
        <p:nvPicPr>
          <p:cNvPr id="6" name="Picture 5" descr="Leading with Intent: BoardSource Index of Nonprofit Board Practices"/>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95800"/>
            <a:ext cx="3081963" cy="1828800"/>
          </a:xfrm>
          <a:prstGeom prst="rect">
            <a:avLst/>
          </a:prstGeom>
          <a:noFill/>
          <a:ln>
            <a:noFill/>
          </a:ln>
        </p:spPr>
      </p:pic>
    </p:spTree>
    <p:extLst>
      <p:ext uri="{BB962C8B-B14F-4D97-AF65-F5344CB8AC3E}">
        <p14:creationId xmlns:p14="http://schemas.microsoft.com/office/powerpoint/2010/main" val="281283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300" u="sng" dirty="0" smtClean="0"/>
              <a:t>The managerial function of controlling involves ensuring that actual performance is in line </a:t>
            </a:r>
            <a:r>
              <a:rPr lang="en-US" sz="2300" u="sng" dirty="0" smtClean="0"/>
              <a:t>with </a:t>
            </a:r>
            <a:r>
              <a:rPr lang="en-US" sz="2300" u="sng" dirty="0" smtClean="0"/>
              <a:t>intended performance and taking corrective action as needed</a:t>
            </a:r>
            <a:r>
              <a:rPr lang="en-US" sz="2300" dirty="0" smtClean="0"/>
              <a:t>.  </a:t>
            </a:r>
          </a:p>
          <a:p>
            <a:endParaRPr lang="en-US" sz="900" dirty="0"/>
          </a:p>
          <a:p>
            <a:pPr lvl="1"/>
            <a:r>
              <a:rPr lang="en-US" sz="1900" dirty="0" smtClean="0"/>
              <a:t>The supervisor must have the wisdom and foresight to take corrective action when necessary to achieve the planned objectives.  </a:t>
            </a:r>
          </a:p>
          <a:p>
            <a:pPr lvl="1"/>
            <a:endParaRPr lang="en-US" sz="900" dirty="0"/>
          </a:p>
          <a:p>
            <a:pPr lvl="2"/>
            <a:r>
              <a:rPr lang="en-US" sz="1800" dirty="0" smtClean="0">
                <a:solidFill>
                  <a:srgbClr val="FF0000"/>
                </a:solidFill>
              </a:rPr>
              <a:t>It also means revising plans as circumstances require.</a:t>
            </a:r>
            <a:endParaRPr lang="en-US" sz="1800" dirty="0">
              <a:solidFill>
                <a:srgbClr val="FF0000"/>
              </a:solidFill>
            </a:endParaRPr>
          </a:p>
        </p:txBody>
      </p:sp>
      <p:pic>
        <p:nvPicPr>
          <p:cNvPr id="5" name="Picture 4" descr="Controlling synonyms - 1 770 Words and Phrases for Contro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14800"/>
            <a:ext cx="4267200" cy="2198878"/>
          </a:xfrm>
          <a:prstGeom prst="rect">
            <a:avLst/>
          </a:prstGeom>
          <a:noFill/>
          <a:ln>
            <a:noFill/>
          </a:ln>
        </p:spPr>
      </p:pic>
    </p:spTree>
    <p:extLst>
      <p:ext uri="{BB962C8B-B14F-4D97-AF65-F5344CB8AC3E}">
        <p14:creationId xmlns:p14="http://schemas.microsoft.com/office/powerpoint/2010/main" val="1511650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Continuous Flow of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five managerial functions can be viewed as a circular, continuous movement.  The functions flow into each other, and each affects the others.  At times, there is no clear line to mark where one function ends and the other begins</a:t>
            </a:r>
            <a:r>
              <a:rPr lang="en-US" dirty="0" smtClean="0"/>
              <a:t>.  </a:t>
            </a:r>
          </a:p>
          <a:p>
            <a:endParaRPr lang="en-US" sz="900" dirty="0"/>
          </a:p>
          <a:p>
            <a:pPr lvl="1"/>
            <a:r>
              <a:rPr lang="en-US" sz="2000" dirty="0" smtClean="0"/>
              <a:t>It is impossible for a supervisor to set aside a certain amount of time for one or another function because the effort spent in each function varies as conditions and circumstances change.  </a:t>
            </a:r>
          </a:p>
          <a:p>
            <a:pPr lvl="1"/>
            <a:endParaRPr lang="en-US" sz="800" dirty="0"/>
          </a:p>
          <a:p>
            <a:pPr lvl="2"/>
            <a:r>
              <a:rPr lang="en-US" sz="1800" dirty="0" smtClean="0">
                <a:solidFill>
                  <a:srgbClr val="FF0000"/>
                </a:solidFill>
              </a:rPr>
              <a:t>Undoubtedly, planning must come first.  Without plans, the supervisor cannot organize, staff, lead, or control.  </a:t>
            </a:r>
            <a:endParaRPr lang="en-US" sz="1800" dirty="0">
              <a:solidFill>
                <a:srgbClr val="FF0000"/>
              </a:solidFill>
            </a:endParaRPr>
          </a:p>
        </p:txBody>
      </p:sp>
      <p:pic>
        <p:nvPicPr>
          <p:cNvPr id="5" name="Picture 4" descr="Top 5 Continuous Flow Portable Oxygen Concentrators | Oxygen Alway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648200"/>
            <a:ext cx="2971800" cy="1626870"/>
          </a:xfrm>
          <a:prstGeom prst="rect">
            <a:avLst/>
          </a:prstGeom>
          <a:noFill/>
          <a:ln>
            <a:noFill/>
          </a:ln>
        </p:spPr>
      </p:pic>
    </p:spTree>
    <p:extLst>
      <p:ext uri="{BB962C8B-B14F-4D97-AF65-F5344CB8AC3E}">
        <p14:creationId xmlns:p14="http://schemas.microsoft.com/office/powerpoint/2010/main" val="2967633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as Team Leader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Many organizations have implemented a team-based organizational structure focused on customer satisfaction, productivity, profitability, and continuous improvement</a:t>
            </a:r>
            <a:r>
              <a:rPr lang="en-US" dirty="0" smtClean="0"/>
              <a:t>.  </a:t>
            </a:r>
          </a:p>
          <a:p>
            <a:endParaRPr lang="en-US" sz="800" dirty="0"/>
          </a:p>
          <a:p>
            <a:pPr lvl="1"/>
            <a:r>
              <a:rPr lang="en-US" sz="2000" dirty="0" smtClean="0">
                <a:solidFill>
                  <a:srgbClr val="FF0000"/>
                </a:solidFill>
              </a:rPr>
              <a:t>Teams are a means to an end, and that end is superior performance to what team members would achieve working as individuals.</a:t>
            </a:r>
            <a:endParaRPr lang="en-US" sz="2000" dirty="0">
              <a:solidFill>
                <a:srgbClr val="FF0000"/>
              </a:solidFill>
            </a:endParaRPr>
          </a:p>
        </p:txBody>
      </p:sp>
      <p:pic>
        <p:nvPicPr>
          <p:cNvPr id="5" name="Picture 4" descr="Teamwork - Step by Step Guide for Effective Team Building - Potential.com"/>
          <p:cNvPicPr/>
          <p:nvPr/>
        </p:nvPicPr>
        <p:blipFill>
          <a:blip r:embed="rId2">
            <a:extLst>
              <a:ext uri="{28A0092B-C50C-407E-A947-70E740481C1C}">
                <a14:useLocalDpi xmlns:a14="http://schemas.microsoft.com/office/drawing/2010/main" val="0"/>
              </a:ext>
            </a:extLst>
          </a:blip>
          <a:srcRect/>
          <a:stretch>
            <a:fillRect/>
          </a:stretch>
        </p:blipFill>
        <p:spPr bwMode="auto">
          <a:xfrm>
            <a:off x="3886199" y="3733800"/>
            <a:ext cx="4971723" cy="2538730"/>
          </a:xfrm>
          <a:prstGeom prst="rect">
            <a:avLst/>
          </a:prstGeom>
          <a:noFill/>
          <a:ln>
            <a:noFill/>
          </a:ln>
        </p:spPr>
      </p:pic>
    </p:spTree>
    <p:extLst>
      <p:ext uri="{BB962C8B-B14F-4D97-AF65-F5344CB8AC3E}">
        <p14:creationId xmlns:p14="http://schemas.microsoft.com/office/powerpoint/2010/main" val="2702727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Managers and Leaders</a:t>
            </a:r>
            <a:br>
              <a:rPr lang="en-US" dirty="0" smtClean="0"/>
            </a:br>
            <a:r>
              <a:rPr lang="en-US" sz="2000" dirty="0" smtClean="0"/>
              <a:t>Are They Different?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200" u="sng" dirty="0" smtClean="0"/>
              <a:t>Author Stephen Covey wrote, “Leadership is not management</a:t>
            </a:r>
            <a:r>
              <a:rPr lang="en-US" dirty="0" smtClean="0"/>
              <a:t>.”  </a:t>
            </a:r>
          </a:p>
          <a:p>
            <a:endParaRPr lang="en-US" sz="800" dirty="0"/>
          </a:p>
          <a:p>
            <a:pPr lvl="1"/>
            <a:r>
              <a:rPr lang="en-US" sz="1900" dirty="0" smtClean="0">
                <a:solidFill>
                  <a:srgbClr val="FF0000"/>
                </a:solidFill>
              </a:rPr>
              <a:t>Management is efficiency in climbing the ladder of success; leadership determines whether the ladder is leaning against the right wall.</a:t>
            </a:r>
            <a:endParaRPr lang="en-US" sz="1900" dirty="0">
              <a:solidFill>
                <a:srgbClr val="FF0000"/>
              </a:solidFill>
            </a:endParaRPr>
          </a:p>
        </p:txBody>
      </p:sp>
      <p:pic>
        <p:nvPicPr>
          <p:cNvPr id="5" name="Picture 4" descr="Manager vs. Leader. What's the difference between a manager… | by Jacob  Morgan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971800"/>
            <a:ext cx="4340352" cy="3352800"/>
          </a:xfrm>
          <a:prstGeom prst="rect">
            <a:avLst/>
          </a:prstGeom>
          <a:noFill/>
          <a:ln>
            <a:noFill/>
          </a:ln>
        </p:spPr>
      </p:pic>
    </p:spTree>
    <p:extLst>
      <p:ext uri="{BB962C8B-B14F-4D97-AF65-F5344CB8AC3E}">
        <p14:creationId xmlns:p14="http://schemas.microsoft.com/office/powerpoint/2010/main" val="3125275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Managers and Leaders</a:t>
            </a:r>
            <a:br>
              <a:rPr lang="en-US" dirty="0" smtClean="0"/>
            </a:br>
            <a:r>
              <a:rPr lang="en-US" sz="2000" dirty="0" smtClean="0"/>
              <a:t>Are They Different?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000" u="sng" dirty="0" smtClean="0"/>
              <a:t>Warren Bennis, points out differences between managers and leaders</a:t>
            </a:r>
            <a:r>
              <a:rPr lang="en-US" sz="2000" dirty="0" smtClean="0"/>
              <a:t>:</a:t>
            </a:r>
          </a:p>
          <a:p>
            <a:endParaRPr lang="en-US" sz="800" dirty="0" smtClean="0"/>
          </a:p>
          <a:p>
            <a:pPr lvl="1"/>
            <a:r>
              <a:rPr lang="en-US" sz="1800" dirty="0" smtClean="0">
                <a:solidFill>
                  <a:srgbClr val="FF0000"/>
                </a:solidFill>
              </a:rPr>
              <a:t>The manager does things right; the leader does the right thing.</a:t>
            </a:r>
          </a:p>
          <a:p>
            <a:pPr lvl="1"/>
            <a:r>
              <a:rPr lang="en-US" sz="1800" dirty="0" smtClean="0">
                <a:solidFill>
                  <a:srgbClr val="FF0000"/>
                </a:solidFill>
              </a:rPr>
              <a:t>The manager relies on control; the leader inspires trust.</a:t>
            </a:r>
          </a:p>
          <a:p>
            <a:pPr lvl="1"/>
            <a:r>
              <a:rPr lang="en-US" sz="1800" dirty="0" smtClean="0">
                <a:solidFill>
                  <a:srgbClr val="FF0000"/>
                </a:solidFill>
              </a:rPr>
              <a:t>The manager focuses on systems </a:t>
            </a:r>
            <a:r>
              <a:rPr lang="en-US" sz="1600" dirty="0">
                <a:solidFill>
                  <a:srgbClr val="FF0000"/>
                </a:solidFill>
              </a:rPr>
              <a:t>&amp;</a:t>
            </a:r>
            <a:r>
              <a:rPr lang="en-US" sz="1800" dirty="0" smtClean="0">
                <a:solidFill>
                  <a:srgbClr val="FF0000"/>
                </a:solidFill>
              </a:rPr>
              <a:t> structures; the leader focuses on people.</a:t>
            </a:r>
          </a:p>
          <a:p>
            <a:pPr lvl="1"/>
            <a:r>
              <a:rPr lang="en-US" sz="1800" dirty="0" smtClean="0">
                <a:solidFill>
                  <a:srgbClr val="FF0000"/>
                </a:solidFill>
              </a:rPr>
              <a:t>The manager administers; the leader innovates.</a:t>
            </a:r>
          </a:p>
          <a:p>
            <a:pPr lvl="1"/>
            <a:r>
              <a:rPr lang="en-US" sz="1800" dirty="0" smtClean="0">
                <a:solidFill>
                  <a:srgbClr val="FF0000"/>
                </a:solidFill>
              </a:rPr>
              <a:t>The manager asks how and when; the leader asks what and why.</a:t>
            </a:r>
          </a:p>
          <a:p>
            <a:pPr lvl="1"/>
            <a:r>
              <a:rPr lang="en-US" sz="1800" dirty="0" smtClean="0">
                <a:solidFill>
                  <a:srgbClr val="FF0000"/>
                </a:solidFill>
              </a:rPr>
              <a:t>The manager accepts the status quo; the leader challenges it.</a:t>
            </a:r>
            <a:endParaRPr lang="en-US" sz="1800" dirty="0">
              <a:solidFill>
                <a:srgbClr val="FF0000"/>
              </a:solidFill>
            </a:endParaRPr>
          </a:p>
        </p:txBody>
      </p:sp>
      <p:pic>
        <p:nvPicPr>
          <p:cNvPr id="5" name="Picture 4" descr="Leader Vs Manager Stock Illustrations – 107 Leader Vs Manager Stock  Illustrations, Vectors &amp; Clipart -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038600"/>
            <a:ext cx="2459301" cy="2286000"/>
          </a:xfrm>
          <a:prstGeom prst="rect">
            <a:avLst/>
          </a:prstGeom>
          <a:noFill/>
          <a:ln>
            <a:noFill/>
          </a:ln>
        </p:spPr>
      </p:pic>
    </p:spTree>
    <p:extLst>
      <p:ext uri="{BB962C8B-B14F-4D97-AF65-F5344CB8AC3E}">
        <p14:creationId xmlns:p14="http://schemas.microsoft.com/office/powerpoint/2010/main" val="3102545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400" u="sng" dirty="0" smtClean="0"/>
              <a:t>Authority is the legitimate or rightful power to lead others, the right to order and act</a:t>
            </a:r>
            <a:r>
              <a:rPr lang="en-US" dirty="0" smtClean="0"/>
              <a:t>.  </a:t>
            </a:r>
          </a:p>
          <a:p>
            <a:endParaRPr lang="en-US" sz="800" dirty="0"/>
          </a:p>
          <a:p>
            <a:pPr lvl="1"/>
            <a:r>
              <a:rPr lang="en-US" sz="2000" dirty="0" smtClean="0"/>
              <a:t>It is the formal, positional right by which a manager can require subordinates to do or not to do a thing the manager deems necessary to achieve organizational objectives.  </a:t>
            </a:r>
          </a:p>
          <a:p>
            <a:pPr lvl="1"/>
            <a:endParaRPr lang="en-US" sz="800" dirty="0"/>
          </a:p>
          <a:p>
            <a:pPr lvl="2"/>
            <a:r>
              <a:rPr lang="en-US" sz="1800" dirty="0" smtClean="0">
                <a:solidFill>
                  <a:srgbClr val="FF0000"/>
                </a:solidFill>
              </a:rPr>
              <a:t>Managerial authority is not granted to an individual, but rather to the position the individual holds at the time.  When individuals leave their jobs or are replaced, they cease to have that authority.  When a successor assumes the position, that person then has the authority.</a:t>
            </a:r>
            <a:endParaRPr lang="en-US" sz="1800" dirty="0">
              <a:solidFill>
                <a:srgbClr val="FF0000"/>
              </a:solidFill>
            </a:endParaRPr>
          </a:p>
        </p:txBody>
      </p:sp>
      <p:pic>
        <p:nvPicPr>
          <p:cNvPr id="5" name="Picture 4" descr="Qué es el Domain Authority DA y el Page Authority PA?"/>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800600"/>
            <a:ext cx="2057400" cy="1504406"/>
          </a:xfrm>
          <a:prstGeom prst="rect">
            <a:avLst/>
          </a:prstGeom>
          <a:noFill/>
          <a:ln>
            <a:noFill/>
          </a:ln>
        </p:spPr>
      </p:pic>
    </p:spTree>
    <p:extLst>
      <p:ext uri="{BB962C8B-B14F-4D97-AF65-F5344CB8AC3E}">
        <p14:creationId xmlns:p14="http://schemas.microsoft.com/office/powerpoint/2010/main" val="2268683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Included in positional managerial authority is the right and duty to delegate authority</a:t>
            </a:r>
            <a:r>
              <a:rPr lang="en-US" dirty="0" smtClean="0"/>
              <a:t>.  </a:t>
            </a:r>
          </a:p>
          <a:p>
            <a:endParaRPr lang="en-US" sz="800" dirty="0"/>
          </a:p>
          <a:p>
            <a:pPr lvl="1"/>
            <a:r>
              <a:rPr lang="en-US" sz="2000" dirty="0" smtClean="0"/>
              <a:t>The delegation of authority is the process by which the supervisor receives authority from a higher-level manager and, in turn, makes job assignments and entrusts related authority to subordinates.  </a:t>
            </a:r>
          </a:p>
          <a:p>
            <a:pPr lvl="1"/>
            <a:endParaRPr lang="en-US" sz="800" dirty="0"/>
          </a:p>
          <a:p>
            <a:pPr lvl="2"/>
            <a:r>
              <a:rPr lang="en-US" sz="1800" dirty="0" smtClean="0">
                <a:solidFill>
                  <a:srgbClr val="FF0000"/>
                </a:solidFill>
              </a:rPr>
              <a:t>Having managerial authority means the supervisor has the power and the right to issue directives in order to accomplish the tasks assigned to the department.  This authority includes the power and right to reward and discipline, if necessary.  Of course, this power, like all authority, is limited.</a:t>
            </a:r>
            <a:endParaRPr lang="en-US" sz="1800" dirty="0">
              <a:solidFill>
                <a:srgbClr val="FF0000"/>
              </a:solidFill>
            </a:endParaRPr>
          </a:p>
        </p:txBody>
      </p:sp>
      <p:pic>
        <p:nvPicPr>
          <p:cNvPr id="5" name="Picture 4" descr="Nasty Habits: Breaking with the Role of Authority Figure - East Side  Institu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5029200"/>
            <a:ext cx="3963706" cy="1209040"/>
          </a:xfrm>
          <a:prstGeom prst="rect">
            <a:avLst/>
          </a:prstGeom>
          <a:noFill/>
          <a:ln>
            <a:noFill/>
          </a:ln>
        </p:spPr>
      </p:pic>
    </p:spTree>
    <p:extLst>
      <p:ext uri="{BB962C8B-B14F-4D97-AF65-F5344CB8AC3E}">
        <p14:creationId xmlns:p14="http://schemas.microsoft.com/office/powerpoint/2010/main" val="374802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 in the Middle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The supervisory position is a difficult and demanding role</a:t>
            </a:r>
            <a:r>
              <a:rPr lang="en-US" dirty="0" smtClean="0"/>
              <a:t>.</a:t>
            </a:r>
          </a:p>
          <a:p>
            <a:endParaRPr lang="en-US" sz="800" dirty="0" smtClean="0"/>
          </a:p>
          <a:p>
            <a:pPr lvl="1"/>
            <a:r>
              <a:rPr lang="en-US" dirty="0" smtClean="0"/>
              <a:t>Supervisors are “people in the middle” – the principal links between higher-level managers and employees.</a:t>
            </a:r>
          </a:p>
          <a:p>
            <a:pPr lvl="1"/>
            <a:endParaRPr lang="en-US" sz="800" dirty="0" smtClean="0"/>
          </a:p>
          <a:p>
            <a:pPr lvl="2"/>
            <a:r>
              <a:rPr lang="en-US" dirty="0" smtClean="0">
                <a:solidFill>
                  <a:srgbClr val="FF0000"/>
                </a:solidFill>
              </a:rPr>
              <a:t>A supervisor is a first-level manager, that is, a manager in charge of entry-level and other departmental EEs. </a:t>
            </a:r>
            <a:endParaRPr lang="en-US" dirty="0">
              <a:solidFill>
                <a:srgbClr val="FF0000"/>
              </a:solidFill>
            </a:endParaRPr>
          </a:p>
        </p:txBody>
      </p:sp>
      <p:pic>
        <p:nvPicPr>
          <p:cNvPr id="5" name="Picture 4" descr="Standing Out From The Crowd Stock Photo - Download Image Now - Midsection,  Men, Individuality - iStock"/>
          <p:cNvPicPr/>
          <p:nvPr/>
        </p:nvPicPr>
        <p:blipFill>
          <a:blip r:embed="rId2" cstate="print"/>
          <a:srcRect/>
          <a:stretch>
            <a:fillRect/>
          </a:stretch>
        </p:blipFill>
        <p:spPr bwMode="auto">
          <a:xfrm>
            <a:off x="5029200" y="3813048"/>
            <a:ext cx="3848100" cy="2470150"/>
          </a:xfrm>
          <a:prstGeom prst="rect">
            <a:avLst/>
          </a:prstGeom>
          <a:noFill/>
          <a:ln w="9525">
            <a:noFill/>
            <a:miter lim="800000"/>
            <a:headEnd/>
            <a:tailEnd/>
          </a:ln>
        </p:spPr>
      </p:pic>
    </p:spTree>
    <p:extLst>
      <p:ext uri="{BB962C8B-B14F-4D97-AF65-F5344CB8AC3E}">
        <p14:creationId xmlns:p14="http://schemas.microsoft.com/office/powerpoint/2010/main" val="1344532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300" u="sng" dirty="0" smtClean="0"/>
              <a:t>The Acceptance Theory of Authority states that a manager does not possess real authority until and unless the subordinate accepts it</a:t>
            </a:r>
            <a:r>
              <a:rPr lang="en-US" sz="2300" dirty="0" smtClean="0"/>
              <a:t>.  </a:t>
            </a:r>
          </a:p>
          <a:p>
            <a:endParaRPr lang="en-US" sz="800" dirty="0"/>
          </a:p>
          <a:p>
            <a:pPr lvl="1"/>
            <a:r>
              <a:rPr lang="en-US" sz="2000" dirty="0" smtClean="0"/>
              <a:t>A supervisor may instruct an EE to carry out a </a:t>
            </a:r>
            <a:r>
              <a:rPr lang="en-US" sz="2000" dirty="0" smtClean="0"/>
              <a:t>work </a:t>
            </a:r>
            <a:r>
              <a:rPr lang="en-US" sz="2000" dirty="0" smtClean="0"/>
              <a:t>assignment.  </a:t>
            </a:r>
            <a:r>
              <a:rPr lang="en-US" sz="2000" dirty="0" smtClean="0"/>
              <a:t> The </a:t>
            </a:r>
            <a:r>
              <a:rPr lang="en-US" sz="2000" dirty="0" smtClean="0"/>
              <a:t>EE has several alternatives from which to choose.</a:t>
            </a:r>
          </a:p>
          <a:p>
            <a:pPr lvl="1"/>
            <a:endParaRPr lang="en-US" sz="800" dirty="0"/>
          </a:p>
          <a:p>
            <a:pPr lvl="2"/>
            <a:r>
              <a:rPr lang="en-US" sz="1800" dirty="0" smtClean="0">
                <a:solidFill>
                  <a:srgbClr val="FF0000"/>
                </a:solidFill>
              </a:rPr>
              <a:t>Although such a response is not likely, the employee can refuse to obey, thereby rejecting the supervisor’s authority.  </a:t>
            </a:r>
            <a:r>
              <a:rPr lang="en-US" sz="1800" dirty="0" smtClean="0">
                <a:solidFill>
                  <a:srgbClr val="FF0000"/>
                </a:solidFill>
              </a:rPr>
              <a:t>Alternatively, the EE may grudgingly accept the supervisor’s direction and carry out the assignment in a mediocre fashion.  </a:t>
            </a:r>
            <a:endParaRPr lang="en-US" sz="1800" dirty="0">
              <a:solidFill>
                <a:srgbClr val="FF0000"/>
              </a:solidFill>
            </a:endParaRPr>
          </a:p>
        </p:txBody>
      </p:sp>
      <p:pic>
        <p:nvPicPr>
          <p:cNvPr id="5" name="Picture 4" descr="Authority Stock Photos and Images. 150,525 Authority pictures and royalty  free photography available to search from thousands of stock photographers."/>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0"/>
            <a:ext cx="2531146" cy="1733550"/>
          </a:xfrm>
          <a:prstGeom prst="rect">
            <a:avLst/>
          </a:prstGeom>
          <a:noFill/>
          <a:ln>
            <a:noFill/>
          </a:ln>
        </p:spPr>
      </p:pic>
    </p:spTree>
    <p:extLst>
      <p:ext uri="{BB962C8B-B14F-4D97-AF65-F5344CB8AC3E}">
        <p14:creationId xmlns:p14="http://schemas.microsoft.com/office/powerpoint/2010/main" val="1710134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The supervisor should expect to experience resistance from some of their employees</a:t>
            </a:r>
            <a:r>
              <a:rPr lang="en-US" dirty="0" smtClean="0"/>
              <a:t>.  </a:t>
            </a:r>
          </a:p>
          <a:p>
            <a:endParaRPr lang="en-US" sz="800" dirty="0"/>
          </a:p>
          <a:p>
            <a:pPr lvl="1"/>
            <a:r>
              <a:rPr lang="en-US" sz="2000" dirty="0" smtClean="0">
                <a:solidFill>
                  <a:srgbClr val="FF0000"/>
                </a:solidFill>
              </a:rPr>
              <a:t>When some employees reject the supervisor’s authority, they will have no choice but to impose disciplinary action on those employees. </a:t>
            </a:r>
          </a:p>
        </p:txBody>
      </p:sp>
      <p:pic>
        <p:nvPicPr>
          <p:cNvPr id="6" name="Picture 5" descr="13 Different Types of Authority Most Common in Society"/>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33800"/>
            <a:ext cx="4645152" cy="2455079"/>
          </a:xfrm>
          <a:prstGeom prst="rect">
            <a:avLst/>
          </a:prstGeom>
          <a:noFill/>
          <a:ln>
            <a:noFill/>
          </a:ln>
        </p:spPr>
      </p:pic>
    </p:spTree>
    <p:extLst>
      <p:ext uri="{BB962C8B-B14F-4D97-AF65-F5344CB8AC3E}">
        <p14:creationId xmlns:p14="http://schemas.microsoft.com/office/powerpoint/2010/main" val="1915891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Reliance on 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200" u="sng" dirty="0" smtClean="0"/>
              <a:t>Most successful supervisors know that to motivate workers to perform their duties, it is usually best not to rely on formal managerial authority but to employ other approaches</a:t>
            </a:r>
            <a:r>
              <a:rPr lang="en-US" sz="2200" dirty="0" smtClean="0"/>
              <a:t>.  </a:t>
            </a:r>
          </a:p>
          <a:p>
            <a:endParaRPr lang="en-US" sz="800" dirty="0"/>
          </a:p>
          <a:p>
            <a:pPr lvl="1"/>
            <a:r>
              <a:rPr lang="en-US" sz="2000" dirty="0" smtClean="0"/>
              <a:t>Supervisors prefer to avoid even speaking about their authority.  Instead they want to speak of their responsibilities, tasks or duties.  </a:t>
            </a:r>
          </a:p>
          <a:p>
            <a:pPr lvl="1"/>
            <a:endParaRPr lang="en-US" sz="800" dirty="0"/>
          </a:p>
          <a:p>
            <a:pPr lvl="2"/>
            <a:r>
              <a:rPr lang="en-US" sz="1800" dirty="0" smtClean="0">
                <a:solidFill>
                  <a:srgbClr val="FF0000"/>
                </a:solidFill>
              </a:rPr>
              <a:t>EEs </a:t>
            </a:r>
            <a:r>
              <a:rPr lang="en-US" sz="1800" dirty="0">
                <a:solidFill>
                  <a:srgbClr val="FF0000"/>
                </a:solidFill>
              </a:rPr>
              <a:t>are likely to perform better if they understand why the task needs to be done and have a voice in how to do </a:t>
            </a:r>
            <a:r>
              <a:rPr lang="en-US" sz="1800" dirty="0" smtClean="0">
                <a:solidFill>
                  <a:srgbClr val="FF0000"/>
                </a:solidFill>
              </a:rPr>
              <a:t>it.  </a:t>
            </a:r>
            <a:endParaRPr lang="en-US" sz="1800" dirty="0">
              <a:solidFill>
                <a:srgbClr val="FF0000"/>
              </a:solidFill>
            </a:endParaRPr>
          </a:p>
        </p:txBody>
      </p:sp>
      <p:pic>
        <p:nvPicPr>
          <p:cNvPr id="6" name="Picture 5" descr="Power and Authority - Meaning, Definitions, Types and Theori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191000"/>
            <a:ext cx="4437888" cy="2133600"/>
          </a:xfrm>
          <a:prstGeom prst="rect">
            <a:avLst/>
          </a:prstGeom>
          <a:noFill/>
          <a:ln>
            <a:noFill/>
          </a:ln>
        </p:spPr>
      </p:pic>
    </p:spTree>
    <p:extLst>
      <p:ext uri="{BB962C8B-B14F-4D97-AF65-F5344CB8AC3E}">
        <p14:creationId xmlns:p14="http://schemas.microsoft.com/office/powerpoint/2010/main" val="3074196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Delegating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300" u="sng" dirty="0" smtClean="0"/>
              <a:t>The delegation of authority is the process by which the supervisor received authority from a higher-level manager and, in turn, makes the job assignments and entrusts related authority to subordinates</a:t>
            </a:r>
            <a:r>
              <a:rPr lang="en-US" sz="2300" dirty="0" smtClean="0"/>
              <a:t>.  </a:t>
            </a:r>
          </a:p>
          <a:p>
            <a:endParaRPr lang="en-US" sz="800" dirty="0"/>
          </a:p>
          <a:p>
            <a:pPr lvl="1"/>
            <a:r>
              <a:rPr lang="en-US" sz="2000" dirty="0" smtClean="0">
                <a:solidFill>
                  <a:srgbClr val="FF0000"/>
                </a:solidFill>
              </a:rPr>
              <a:t>Just as the possession of authority is a required component of any managerial position, the process of delegating authority to lower levels in the hierarchy is required for an organization to have effective managers, supervisors, and employees.</a:t>
            </a:r>
            <a:endParaRPr lang="en-US" sz="2000" dirty="0">
              <a:solidFill>
                <a:srgbClr val="FF0000"/>
              </a:solidFill>
            </a:endParaRPr>
          </a:p>
        </p:txBody>
      </p:sp>
      <p:pic>
        <p:nvPicPr>
          <p:cNvPr id="5" name="Picture 4" descr="Delegation of Authority: Meaning, Principles, and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572000"/>
            <a:ext cx="4121331" cy="2283823"/>
          </a:xfrm>
          <a:prstGeom prst="rect">
            <a:avLst/>
          </a:prstGeom>
          <a:noFill/>
          <a:ln>
            <a:noFill/>
          </a:ln>
        </p:spPr>
      </p:pic>
    </p:spTree>
    <p:extLst>
      <p:ext uri="{BB962C8B-B14F-4D97-AF65-F5344CB8AC3E}">
        <p14:creationId xmlns:p14="http://schemas.microsoft.com/office/powerpoint/2010/main" val="3982933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a:t>
            </a:r>
            <a:br>
              <a:rPr lang="en-US" dirty="0" smtClean="0"/>
            </a:br>
            <a:r>
              <a:rPr lang="en-US" sz="2000" dirty="0" smtClean="0"/>
              <a:t>The Ability to Influence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Some theorists </a:t>
            </a:r>
            <a:r>
              <a:rPr lang="en-US" sz="2400" u="sng" dirty="0" smtClean="0"/>
              <a:t>suggest that a manager’s power comes from two main sources</a:t>
            </a:r>
            <a:r>
              <a:rPr lang="en-US" dirty="0" smtClean="0"/>
              <a:t>:</a:t>
            </a:r>
          </a:p>
          <a:p>
            <a:endParaRPr lang="en-US" sz="800" dirty="0" smtClean="0"/>
          </a:p>
          <a:p>
            <a:pPr marL="731520" lvl="1" indent="-457200">
              <a:buFont typeface="+mj-lt"/>
              <a:buAutoNum type="arabicPeriod"/>
            </a:pPr>
            <a:r>
              <a:rPr lang="en-US" u="sng" dirty="0" smtClean="0"/>
              <a:t>Position Power</a:t>
            </a:r>
          </a:p>
          <a:p>
            <a:pPr lvl="2"/>
            <a:r>
              <a:rPr lang="en-US" sz="1800" dirty="0" smtClean="0">
                <a:solidFill>
                  <a:srgbClr val="FF0000"/>
                </a:solidFill>
              </a:rPr>
              <a:t>Derives from a person’s organizational position.</a:t>
            </a:r>
          </a:p>
          <a:p>
            <a:pPr lvl="2"/>
            <a:endParaRPr lang="en-US" sz="800" dirty="0" smtClean="0"/>
          </a:p>
          <a:p>
            <a:pPr marL="731520" lvl="1" indent="-457200">
              <a:buFont typeface="+mj-lt"/>
              <a:buAutoNum type="arabicPeriod"/>
            </a:pPr>
            <a:r>
              <a:rPr lang="en-US" u="sng" dirty="0" smtClean="0"/>
              <a:t>Personal Power</a:t>
            </a:r>
          </a:p>
          <a:p>
            <a:pPr lvl="2"/>
            <a:r>
              <a:rPr lang="en-US" sz="1800" dirty="0" smtClean="0">
                <a:solidFill>
                  <a:srgbClr val="FF0000"/>
                </a:solidFill>
              </a:rPr>
              <a:t>Emanates from the relationship a supervisor has with other people.  </a:t>
            </a:r>
          </a:p>
          <a:p>
            <a:pPr lvl="2"/>
            <a:r>
              <a:rPr lang="en-US" sz="1800" dirty="0" smtClean="0">
                <a:solidFill>
                  <a:srgbClr val="FF0000"/>
                </a:solidFill>
              </a:rPr>
              <a:t>A supervisor’s personal power depends to a greater extent on the follower’s perceptions of that supervisor’s knowledge, skill, and expertise.</a:t>
            </a:r>
            <a:endParaRPr lang="en-US" sz="1800" dirty="0">
              <a:solidFill>
                <a:srgbClr val="FF0000"/>
              </a:solidFill>
            </a:endParaRPr>
          </a:p>
        </p:txBody>
      </p:sp>
      <p:pic>
        <p:nvPicPr>
          <p:cNvPr id="5" name="Picture 4" descr="Sources of Power | Mosaicproject's Blog"/>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724400"/>
            <a:ext cx="2667000" cy="2135777"/>
          </a:xfrm>
          <a:prstGeom prst="rect">
            <a:avLst/>
          </a:prstGeom>
          <a:noFill/>
          <a:ln>
            <a:noFill/>
          </a:ln>
        </p:spPr>
      </p:pic>
    </p:spTree>
    <p:extLst>
      <p:ext uri="{BB962C8B-B14F-4D97-AF65-F5344CB8AC3E}">
        <p14:creationId xmlns:p14="http://schemas.microsoft.com/office/powerpoint/2010/main" val="3869588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a:t>
            </a:r>
            <a:br>
              <a:rPr lang="en-US" dirty="0" smtClean="0"/>
            </a:br>
            <a:r>
              <a:rPr lang="en-US" sz="2000" dirty="0" smtClean="0"/>
              <a:t>The Ability to Influence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lnSpcReduction="10000"/>
          </a:bodyPr>
          <a:lstStyle/>
          <a:p>
            <a:r>
              <a:rPr lang="en-US" sz="2400" u="sng" dirty="0" smtClean="0"/>
              <a:t>Others assert </a:t>
            </a:r>
            <a:r>
              <a:rPr lang="en-US" sz="2400" u="sng" dirty="0" smtClean="0"/>
              <a:t>that power arises from the following five sources</a:t>
            </a:r>
            <a:r>
              <a:rPr lang="en-US" sz="2400" dirty="0" smtClean="0"/>
              <a:t>:</a:t>
            </a:r>
          </a:p>
          <a:p>
            <a:endParaRPr lang="en-US" sz="800" dirty="0" smtClean="0"/>
          </a:p>
          <a:p>
            <a:pPr marL="731520" lvl="1" indent="-457200">
              <a:buFont typeface="+mj-lt"/>
              <a:buAutoNum type="arabicPeriod"/>
            </a:pPr>
            <a:r>
              <a:rPr lang="en-US" sz="2400" u="sng" dirty="0" smtClean="0"/>
              <a:t>Reward Power</a:t>
            </a:r>
          </a:p>
          <a:p>
            <a:pPr lvl="2"/>
            <a:r>
              <a:rPr lang="en-US" sz="1900" dirty="0" smtClean="0">
                <a:solidFill>
                  <a:srgbClr val="FF0000"/>
                </a:solidFill>
              </a:rPr>
              <a:t>Supervisors have reward power if they can grant rewards.</a:t>
            </a:r>
          </a:p>
          <a:p>
            <a:pPr marL="731520" lvl="1" indent="-457200">
              <a:buFont typeface="+mj-lt"/>
              <a:buAutoNum type="arabicPeriod"/>
            </a:pPr>
            <a:r>
              <a:rPr lang="en-US" sz="2400" u="sng" dirty="0" smtClean="0"/>
              <a:t>Coercive Power</a:t>
            </a:r>
          </a:p>
          <a:p>
            <a:pPr lvl="2"/>
            <a:r>
              <a:rPr lang="en-US" sz="1900" dirty="0" smtClean="0">
                <a:solidFill>
                  <a:srgbClr val="FF0000"/>
                </a:solidFill>
              </a:rPr>
              <a:t>Supervisors who threaten punishment and discipline use this power.</a:t>
            </a:r>
          </a:p>
          <a:p>
            <a:pPr marL="731520" lvl="1" indent="-457200">
              <a:buFont typeface="+mj-lt"/>
              <a:buAutoNum type="arabicPeriod"/>
            </a:pPr>
            <a:r>
              <a:rPr lang="en-US" sz="2400" u="sng" dirty="0" smtClean="0"/>
              <a:t>Legitimate Power</a:t>
            </a:r>
          </a:p>
          <a:p>
            <a:pPr lvl="2"/>
            <a:r>
              <a:rPr lang="en-US" sz="1900" dirty="0" smtClean="0">
                <a:solidFill>
                  <a:srgbClr val="FF0000"/>
                </a:solidFill>
              </a:rPr>
              <a:t>Some supervisors gain compliance by relying on their position or rank (“I’m the boss, do as I say.”).</a:t>
            </a:r>
          </a:p>
          <a:p>
            <a:pPr marL="731520" lvl="1" indent="-457200">
              <a:buFont typeface="+mj-lt"/>
              <a:buAutoNum type="arabicPeriod"/>
            </a:pPr>
            <a:r>
              <a:rPr lang="en-US" sz="2400" u="sng" dirty="0" smtClean="0"/>
              <a:t>Expert Power</a:t>
            </a:r>
          </a:p>
          <a:p>
            <a:pPr lvl="2"/>
            <a:r>
              <a:rPr lang="en-US" sz="1900" dirty="0" smtClean="0">
                <a:solidFill>
                  <a:srgbClr val="FF0000"/>
                </a:solidFill>
              </a:rPr>
              <a:t>Knowledge or valuable information gives a person expert power over those who need that information.</a:t>
            </a:r>
          </a:p>
          <a:p>
            <a:pPr marL="731520" lvl="1" indent="-457200">
              <a:buFont typeface="+mj-lt"/>
              <a:buAutoNum type="arabicPeriod"/>
            </a:pPr>
            <a:r>
              <a:rPr lang="en-US" sz="2400" u="sng" dirty="0" smtClean="0"/>
              <a:t>Referent Power or Charismatic Pow</a:t>
            </a:r>
            <a:r>
              <a:rPr lang="en-US" u="sng" dirty="0" smtClean="0"/>
              <a:t>er</a:t>
            </a:r>
          </a:p>
          <a:p>
            <a:pPr lvl="2"/>
            <a:r>
              <a:rPr lang="en-US" sz="1900" dirty="0" smtClean="0">
                <a:solidFill>
                  <a:srgbClr val="FF0000"/>
                </a:solidFill>
              </a:rPr>
              <a:t>People are often influenced by another person because of some tangible or intangible aspect of another’s personality.</a:t>
            </a:r>
            <a:endParaRPr lang="en-US" sz="1900" dirty="0">
              <a:solidFill>
                <a:srgbClr val="FF0000"/>
              </a:solidFill>
            </a:endParaRPr>
          </a:p>
        </p:txBody>
      </p:sp>
      <p:pic>
        <p:nvPicPr>
          <p:cNvPr id="5" name="Picture 4" descr="Lightning Isolated Vector Icon Electric Bolt Flash Icon Power Energy Symbol  Thunder Icon Circle Concept Stock Illustration - Download Image Now - i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95250"/>
            <a:ext cx="1600200" cy="1431798"/>
          </a:xfrm>
          <a:prstGeom prst="rect">
            <a:avLst/>
          </a:prstGeom>
          <a:noFill/>
          <a:ln>
            <a:noFill/>
          </a:ln>
        </p:spPr>
      </p:pic>
    </p:spTree>
    <p:extLst>
      <p:ext uri="{BB962C8B-B14F-4D97-AF65-F5344CB8AC3E}">
        <p14:creationId xmlns:p14="http://schemas.microsoft.com/office/powerpoint/2010/main" val="2392568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a:t>
            </a:r>
            <a:br>
              <a:rPr lang="en-US" dirty="0" smtClean="0"/>
            </a:br>
            <a:r>
              <a:rPr lang="en-US" sz="2000" dirty="0" smtClean="0"/>
              <a:t>The Ability to Influence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Effective supervisors understand the impact </a:t>
            </a:r>
            <a:r>
              <a:rPr lang="en-US" sz="2400" u="sng" dirty="0" smtClean="0"/>
              <a:t>their </a:t>
            </a:r>
            <a:r>
              <a:rPr lang="en-US" sz="2400" u="sng" dirty="0" smtClean="0"/>
              <a:t>power </a:t>
            </a:r>
            <a:r>
              <a:rPr lang="en-US" sz="2400" u="sng" dirty="0" smtClean="0"/>
              <a:t>has on </a:t>
            </a:r>
            <a:r>
              <a:rPr lang="en-US" sz="2400" u="sng" dirty="0" smtClean="0"/>
              <a:t>others</a:t>
            </a:r>
            <a:r>
              <a:rPr lang="en-US" dirty="0" smtClean="0"/>
              <a:t>.  </a:t>
            </a:r>
          </a:p>
          <a:p>
            <a:endParaRPr lang="en-US" sz="800" dirty="0"/>
          </a:p>
          <a:p>
            <a:pPr lvl="1"/>
            <a:r>
              <a:rPr lang="en-US" sz="2000" dirty="0" smtClean="0"/>
              <a:t>Research indicates that reward power, coercive power, and legitimate power often force </a:t>
            </a:r>
            <a:r>
              <a:rPr lang="en-US" sz="2000" dirty="0" smtClean="0"/>
              <a:t>EEs</a:t>
            </a:r>
            <a:r>
              <a:rPr lang="en-US" sz="2000" dirty="0" smtClean="0"/>
              <a:t> </a:t>
            </a:r>
            <a:r>
              <a:rPr lang="en-US" sz="2000" dirty="0" smtClean="0"/>
              <a:t>to comply with directives but do not get those EE’s commitment to organizational objectives.  </a:t>
            </a:r>
          </a:p>
          <a:p>
            <a:pPr lvl="1"/>
            <a:endParaRPr lang="en-US" sz="800" dirty="0"/>
          </a:p>
          <a:p>
            <a:pPr lvl="2"/>
            <a:r>
              <a:rPr lang="en-US" sz="1800" dirty="0" smtClean="0">
                <a:solidFill>
                  <a:srgbClr val="FF0000"/>
                </a:solidFill>
              </a:rPr>
              <a:t>Accordingly, supervisors who use expert power and referent power effectively have the greatest potential for achieving organizational goals.</a:t>
            </a:r>
            <a:endParaRPr lang="en-US" sz="1800" dirty="0">
              <a:solidFill>
                <a:srgbClr val="FF0000"/>
              </a:solidFill>
            </a:endParaRPr>
          </a:p>
        </p:txBody>
      </p:sp>
      <p:pic>
        <p:nvPicPr>
          <p:cNvPr id="5" name="Picture 4" descr="Power Universe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495800"/>
            <a:ext cx="4648200" cy="2351314"/>
          </a:xfrm>
          <a:prstGeom prst="rect">
            <a:avLst/>
          </a:prstGeom>
          <a:noFill/>
          <a:ln>
            <a:noFill/>
          </a:ln>
        </p:spPr>
      </p:pic>
    </p:spTree>
    <p:extLst>
      <p:ext uri="{BB962C8B-B14F-4D97-AF65-F5344CB8AC3E}">
        <p14:creationId xmlns:p14="http://schemas.microsoft.com/office/powerpoint/2010/main" val="3124819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a:t>
            </a:r>
            <a:br>
              <a:rPr lang="en-US" dirty="0" smtClean="0"/>
            </a:br>
            <a:r>
              <a:rPr lang="en-US" sz="2000" dirty="0" smtClean="0"/>
              <a:t>The Ability to Influence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The Acceptance Theory of Authority is also relevant to the application of power</a:t>
            </a:r>
            <a:r>
              <a:rPr lang="en-US" dirty="0" smtClean="0"/>
              <a:t>.  </a:t>
            </a:r>
          </a:p>
          <a:p>
            <a:endParaRPr lang="en-US" sz="800" dirty="0"/>
          </a:p>
          <a:p>
            <a:pPr lvl="1"/>
            <a:r>
              <a:rPr lang="en-US" sz="2000" dirty="0" smtClean="0">
                <a:solidFill>
                  <a:srgbClr val="FF0000"/>
                </a:solidFill>
              </a:rPr>
              <a:t>Supervisors can hold title, occupy same level in hierarchy, and have equal authority, yet different degrees of power, depending on their abilities and how others perceive them.</a:t>
            </a:r>
            <a:endParaRPr lang="en-US" sz="2000" dirty="0">
              <a:solidFill>
                <a:srgbClr val="FF0000"/>
              </a:solidFill>
            </a:endParaRPr>
          </a:p>
        </p:txBody>
      </p:sp>
      <p:pic>
        <p:nvPicPr>
          <p:cNvPr id="5" name="Picture 4" descr="Power Publications | Semi Perman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657600"/>
            <a:ext cx="3395472" cy="2662646"/>
          </a:xfrm>
          <a:prstGeom prst="rect">
            <a:avLst/>
          </a:prstGeom>
          <a:noFill/>
          <a:ln>
            <a:noFill/>
          </a:ln>
        </p:spPr>
      </p:pic>
    </p:spTree>
    <p:extLst>
      <p:ext uri="{BB962C8B-B14F-4D97-AF65-F5344CB8AC3E}">
        <p14:creationId xmlns:p14="http://schemas.microsoft.com/office/powerpoint/2010/main" val="1346261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Coordination</a:t>
            </a:r>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has generally been defined as a process of getting things done through and with the help of people by directing their efforts toward common objectives</a:t>
            </a:r>
            <a:r>
              <a:rPr lang="en-US" dirty="0" smtClean="0"/>
              <a:t>.  </a:t>
            </a:r>
          </a:p>
          <a:p>
            <a:endParaRPr lang="en-US" sz="800" dirty="0"/>
          </a:p>
          <a:p>
            <a:pPr lvl="1"/>
            <a:r>
              <a:rPr lang="en-US" sz="2000" dirty="0" smtClean="0"/>
              <a:t>In a sense, all levels of management could be broadly visualized as involving the coordination of efforts of all the members and resources of an organization toward overall objectives.  </a:t>
            </a:r>
          </a:p>
          <a:p>
            <a:pPr lvl="1"/>
            <a:endParaRPr lang="en-US" sz="800" dirty="0" smtClean="0"/>
          </a:p>
          <a:p>
            <a:pPr lvl="2"/>
            <a:r>
              <a:rPr lang="en-US" sz="1800" dirty="0" smtClean="0">
                <a:solidFill>
                  <a:srgbClr val="FF0000"/>
                </a:solidFill>
              </a:rPr>
              <a:t>Some writers have therefore included the concept of coordination </a:t>
            </a:r>
            <a:r>
              <a:rPr lang="en-US" sz="1800" dirty="0" smtClean="0">
                <a:solidFill>
                  <a:srgbClr val="FF0000"/>
                </a:solidFill>
              </a:rPr>
              <a:t>as a </a:t>
            </a:r>
            <a:r>
              <a:rPr lang="en-US" sz="1800" dirty="0" smtClean="0">
                <a:solidFill>
                  <a:srgbClr val="FF0000"/>
                </a:solidFill>
              </a:rPr>
              <a:t>separate managerial function.</a:t>
            </a:r>
            <a:endParaRPr lang="en-US" sz="1800" dirty="0">
              <a:solidFill>
                <a:srgbClr val="FF0000"/>
              </a:solidFill>
            </a:endParaRPr>
          </a:p>
        </p:txBody>
      </p:sp>
      <p:pic>
        <p:nvPicPr>
          <p:cNvPr id="8" name="Picture 7" descr="Coordination | Definitions &amp; Meanings That Nobody Will Tell You."/>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71999"/>
            <a:ext cx="4572000" cy="2316443"/>
          </a:xfrm>
          <a:prstGeom prst="rect">
            <a:avLst/>
          </a:prstGeom>
          <a:noFill/>
          <a:ln>
            <a:noFill/>
          </a:ln>
        </p:spPr>
      </p:pic>
    </p:spTree>
    <p:extLst>
      <p:ext uri="{BB962C8B-B14F-4D97-AF65-F5344CB8AC3E}">
        <p14:creationId xmlns:p14="http://schemas.microsoft.com/office/powerpoint/2010/main" val="28033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Coordination is the orderly synchronization (or putting together) of efforts of the members and resources of an organization to accomplish the organization’s objectives</a:t>
            </a:r>
            <a:r>
              <a:rPr lang="en-US" sz="2200" dirty="0" smtClean="0"/>
              <a:t>.  </a:t>
            </a:r>
          </a:p>
          <a:p>
            <a:endParaRPr lang="en-US" sz="900" dirty="0"/>
          </a:p>
          <a:p>
            <a:pPr lvl="1"/>
            <a:r>
              <a:rPr lang="en-US" sz="2000" dirty="0" smtClean="0"/>
              <a:t>Coordination is not a separate managerial function; it is an implicit, interrelated aspect of the managerial functions previously cited.  </a:t>
            </a:r>
          </a:p>
          <a:p>
            <a:pPr lvl="1"/>
            <a:r>
              <a:rPr lang="en-US" sz="2000" dirty="0" smtClean="0"/>
              <a:t>Coordination is fostered whenever a manager performs any of the functions of planning, organizing, staffing, leading, and controlling.  </a:t>
            </a:r>
          </a:p>
          <a:p>
            <a:pPr lvl="1"/>
            <a:endParaRPr lang="en-US" sz="900" dirty="0"/>
          </a:p>
          <a:p>
            <a:pPr lvl="2"/>
            <a:r>
              <a:rPr lang="en-US" sz="1800" dirty="0" smtClean="0">
                <a:solidFill>
                  <a:srgbClr val="FF0000"/>
                </a:solidFill>
              </a:rPr>
              <a:t>The ability to communicate </a:t>
            </a:r>
            <a:r>
              <a:rPr lang="en-US" sz="1800" dirty="0" smtClean="0">
                <a:solidFill>
                  <a:srgbClr val="FF0000"/>
                </a:solidFill>
              </a:rPr>
              <a:t>clearly/concisely </a:t>
            </a:r>
            <a:r>
              <a:rPr lang="en-US" sz="1800" dirty="0" smtClean="0">
                <a:solidFill>
                  <a:srgbClr val="FF0000"/>
                </a:solidFill>
              </a:rPr>
              <a:t>is essential for coordination.</a:t>
            </a:r>
            <a:endParaRPr lang="en-US" sz="1800" dirty="0">
              <a:solidFill>
                <a:srgbClr val="FF0000"/>
              </a:solidFill>
            </a:endParaRPr>
          </a:p>
        </p:txBody>
      </p:sp>
      <p:pic>
        <p:nvPicPr>
          <p:cNvPr id="7" name="Picture 6" descr="The three C's of Success; communication, coordination and cooper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648200"/>
            <a:ext cx="4096512" cy="1666875"/>
          </a:xfrm>
          <a:prstGeom prst="rect">
            <a:avLst/>
          </a:prstGeom>
          <a:noFill/>
          <a:ln>
            <a:noFill/>
          </a:ln>
        </p:spPr>
      </p:pic>
    </p:spTree>
    <p:extLst>
      <p:ext uri="{BB962C8B-B14F-4D97-AF65-F5344CB8AC3E}">
        <p14:creationId xmlns:p14="http://schemas.microsoft.com/office/powerpoint/2010/main" val="108765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 in the Middle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Employees may view their supervisors as the management of the organization, since the supervisor is their primary contact with management</a:t>
            </a:r>
            <a:r>
              <a:rPr lang="en-US" dirty="0" smtClean="0"/>
              <a:t>.</a:t>
            </a:r>
          </a:p>
          <a:p>
            <a:endParaRPr lang="en-US" sz="800" dirty="0" smtClean="0"/>
          </a:p>
          <a:p>
            <a:pPr lvl="1"/>
            <a:r>
              <a:rPr lang="en-US" sz="2100" dirty="0" smtClean="0">
                <a:solidFill>
                  <a:srgbClr val="FF0000"/>
                </a:solidFill>
              </a:rPr>
              <a:t>Employees expect a supervisor to be technically competent and to be a good leader who can show them how to get the job done.</a:t>
            </a:r>
            <a:endParaRPr lang="en-US" sz="2100" dirty="0">
              <a:solidFill>
                <a:srgbClr val="FF0000"/>
              </a:solidFill>
            </a:endParaRPr>
          </a:p>
        </p:txBody>
      </p:sp>
      <p:pic>
        <p:nvPicPr>
          <p:cNvPr id="5" name="Picture 4" descr="jobdone.com"/>
          <p:cNvPicPr/>
          <p:nvPr/>
        </p:nvPicPr>
        <p:blipFill>
          <a:blip r:embed="rId2" cstate="print"/>
          <a:srcRect/>
          <a:stretch>
            <a:fillRect/>
          </a:stretch>
        </p:blipFill>
        <p:spPr bwMode="auto">
          <a:xfrm>
            <a:off x="6553200" y="3733800"/>
            <a:ext cx="2298700" cy="25273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Cooperation as Related to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300" u="sng" dirty="0" smtClean="0"/>
              <a:t>Cooperation is the willingness of individuals to work with and help each other. It primarily involves the attitudes of a </a:t>
            </a:r>
            <a:r>
              <a:rPr lang="en-US" sz="2300" u="sng" dirty="0" smtClean="0"/>
              <a:t>    group </a:t>
            </a:r>
            <a:r>
              <a:rPr lang="en-US" sz="2300" u="sng" dirty="0" smtClean="0"/>
              <a:t>of people.  </a:t>
            </a:r>
          </a:p>
          <a:p>
            <a:pPr lvl="1"/>
            <a:endParaRPr lang="en-US" sz="800" u="sng" dirty="0"/>
          </a:p>
          <a:p>
            <a:pPr lvl="1"/>
            <a:r>
              <a:rPr lang="en-US" sz="2000" dirty="0" smtClean="0"/>
              <a:t>Coordination is more than the mere desire </a:t>
            </a:r>
            <a:r>
              <a:rPr lang="en-US" sz="2000" dirty="0" smtClean="0"/>
              <a:t>and willingness </a:t>
            </a:r>
            <a:r>
              <a:rPr lang="en-US" sz="2000" dirty="0" smtClean="0"/>
              <a:t>of participants.  </a:t>
            </a:r>
          </a:p>
          <a:p>
            <a:endParaRPr lang="en-US" sz="800" dirty="0"/>
          </a:p>
          <a:p>
            <a:pPr lvl="2"/>
            <a:r>
              <a:rPr lang="en-US" sz="1700" dirty="0" smtClean="0">
                <a:solidFill>
                  <a:srgbClr val="FF0000"/>
                </a:solidFill>
              </a:rPr>
              <a:t>Consider </a:t>
            </a:r>
            <a:r>
              <a:rPr lang="en-US" sz="1700" dirty="0" smtClean="0">
                <a:solidFill>
                  <a:srgbClr val="FF0000"/>
                </a:solidFill>
              </a:rPr>
              <a:t>a group of workers who are attempting to move a heavy object.  </a:t>
            </a:r>
            <a:r>
              <a:rPr lang="en-US" sz="1700" dirty="0" smtClean="0">
                <a:solidFill>
                  <a:srgbClr val="FF0000"/>
                </a:solidFill>
              </a:rPr>
              <a:t> They </a:t>
            </a:r>
            <a:r>
              <a:rPr lang="en-US" sz="1700" dirty="0" smtClean="0">
                <a:solidFill>
                  <a:srgbClr val="FF0000"/>
                </a:solidFill>
              </a:rPr>
              <a:t>are sufficient in number, willing and eager to cooperate with each other, and trying hard to move the object.  They are also fully aware of their purpose.  However, in all likelihood their efforts will be of little avail until one of them – the supervisor – gives the order to apply the right amount of effort at the </a:t>
            </a:r>
            <a:r>
              <a:rPr lang="en-US" sz="1700" dirty="0" smtClean="0">
                <a:solidFill>
                  <a:srgbClr val="FF0000"/>
                </a:solidFill>
              </a:rPr>
              <a:t>right </a:t>
            </a:r>
            <a:r>
              <a:rPr lang="en-US" sz="1700" dirty="0" smtClean="0">
                <a:solidFill>
                  <a:srgbClr val="FF0000"/>
                </a:solidFill>
              </a:rPr>
              <a:t>place at the right time.  Then the group members can move the object.  </a:t>
            </a:r>
          </a:p>
        </p:txBody>
      </p:sp>
      <p:pic>
        <p:nvPicPr>
          <p:cNvPr id="5" name="Picture 4" descr="Difference between Coordination and Cooperation - GeeksforGeeks"/>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562600"/>
            <a:ext cx="5105400" cy="1301931"/>
          </a:xfrm>
          <a:prstGeom prst="rect">
            <a:avLst/>
          </a:prstGeom>
          <a:noFill/>
          <a:ln>
            <a:noFill/>
          </a:ln>
        </p:spPr>
      </p:pic>
    </p:spTree>
    <p:extLst>
      <p:ext uri="{BB962C8B-B14F-4D97-AF65-F5344CB8AC3E}">
        <p14:creationId xmlns:p14="http://schemas.microsoft.com/office/powerpoint/2010/main" val="4069950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Cooperation As Related to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300" u="sng" dirty="0" smtClean="0"/>
              <a:t>While cooperation is helpful and the lack of it could impede progress, its presence alone will not surely get the job done</a:t>
            </a:r>
            <a:r>
              <a:rPr lang="en-US" sz="2300" dirty="0" smtClean="0"/>
              <a:t>.  </a:t>
            </a:r>
          </a:p>
          <a:p>
            <a:endParaRPr lang="en-US" sz="800" dirty="0"/>
          </a:p>
          <a:p>
            <a:pPr lvl="1"/>
            <a:r>
              <a:rPr lang="en-US" dirty="0" smtClean="0">
                <a:solidFill>
                  <a:srgbClr val="FF0000"/>
                </a:solidFill>
              </a:rPr>
              <a:t>Efforts must be coordinated toward the common goal.</a:t>
            </a:r>
            <a:endParaRPr lang="en-US" dirty="0">
              <a:solidFill>
                <a:srgbClr val="FF0000"/>
              </a:solidFill>
            </a:endParaRPr>
          </a:p>
        </p:txBody>
      </p:sp>
      <p:pic>
        <p:nvPicPr>
          <p:cNvPr id="5" name="Picture 4" descr="11 Importance of Coordination Function in Management - BokasTutor"/>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048000"/>
            <a:ext cx="5102352" cy="3195193"/>
          </a:xfrm>
          <a:prstGeom prst="rect">
            <a:avLst/>
          </a:prstGeom>
          <a:noFill/>
          <a:ln>
            <a:noFill/>
          </a:ln>
        </p:spPr>
      </p:pic>
    </p:spTree>
    <p:extLst>
      <p:ext uri="{BB962C8B-B14F-4D97-AF65-F5344CB8AC3E}">
        <p14:creationId xmlns:p14="http://schemas.microsoft.com/office/powerpoint/2010/main" val="2520145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Attaining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400" u="sng" dirty="0" smtClean="0"/>
              <a:t>Coordination is not easily attained, and the task of achieving coordination is becoming more complex</a:t>
            </a:r>
            <a:r>
              <a:rPr lang="en-US" dirty="0" smtClean="0"/>
              <a:t>.  </a:t>
            </a:r>
          </a:p>
          <a:p>
            <a:endParaRPr lang="en-US" sz="800" dirty="0"/>
          </a:p>
          <a:p>
            <a:pPr lvl="1"/>
            <a:r>
              <a:rPr lang="en-US" dirty="0" smtClean="0">
                <a:solidFill>
                  <a:srgbClr val="FF0000"/>
                </a:solidFill>
              </a:rPr>
              <a:t>Every supervisor’s primary focus should be on getting the desired results from their people.  </a:t>
            </a:r>
            <a:endParaRPr lang="en-US" dirty="0">
              <a:solidFill>
                <a:srgbClr val="FF0000"/>
              </a:solidFill>
            </a:endParaRPr>
          </a:p>
        </p:txBody>
      </p:sp>
      <p:pic>
        <p:nvPicPr>
          <p:cNvPr id="6" name="Picture 5" descr="Importance of Coordination - Why Co-ordination is Necessary?"/>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48000"/>
            <a:ext cx="3611008" cy="3219450"/>
          </a:xfrm>
          <a:prstGeom prst="rect">
            <a:avLst/>
          </a:prstGeom>
          <a:noFill/>
          <a:ln>
            <a:noFill/>
          </a:ln>
        </p:spPr>
      </p:pic>
    </p:spTree>
    <p:extLst>
      <p:ext uri="{BB962C8B-B14F-4D97-AF65-F5344CB8AC3E}">
        <p14:creationId xmlns:p14="http://schemas.microsoft.com/office/powerpoint/2010/main" val="1141574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Attaining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complexities of human nature present coordination problems</a:t>
            </a:r>
            <a:r>
              <a:rPr lang="en-US" dirty="0" smtClean="0"/>
              <a:t>.  </a:t>
            </a:r>
          </a:p>
          <a:p>
            <a:endParaRPr lang="en-US" sz="900" dirty="0"/>
          </a:p>
          <a:p>
            <a:pPr lvl="1"/>
            <a:r>
              <a:rPr lang="en-US" sz="2000" dirty="0" smtClean="0"/>
              <a:t>In short, EEs </a:t>
            </a:r>
            <a:r>
              <a:rPr lang="en-US" sz="2000" dirty="0" smtClean="0"/>
              <a:t>come </a:t>
            </a:r>
            <a:r>
              <a:rPr lang="en-US" sz="2000" dirty="0" smtClean="0"/>
              <a:t>to the workplace </a:t>
            </a:r>
            <a:r>
              <a:rPr lang="en-US" sz="2000" dirty="0" smtClean="0"/>
              <a:t>with </a:t>
            </a:r>
            <a:r>
              <a:rPr lang="en-US" sz="2000" dirty="0" smtClean="0"/>
              <a:t>a baggage cart loaded with all of their personal issues.  Although we remind EEs to leave their personal problems at the door when they come to work, they don’t. Many are preoccupied with their own work and personal baggage.  </a:t>
            </a:r>
          </a:p>
          <a:p>
            <a:pPr lvl="1"/>
            <a:endParaRPr lang="en-US" sz="900" dirty="0"/>
          </a:p>
          <a:p>
            <a:pPr lvl="2"/>
            <a:r>
              <a:rPr lang="en-US" sz="1800" dirty="0" smtClean="0">
                <a:solidFill>
                  <a:srgbClr val="FF0000"/>
                </a:solidFill>
              </a:rPr>
              <a:t>Since they are evaluated primarily on how well they do their jobs, they tend not to get involved in other areas and are often indifferent to the fact that their activities may affect others.</a:t>
            </a:r>
            <a:endParaRPr lang="en-US" sz="1800" dirty="0">
              <a:solidFill>
                <a:srgbClr val="FF0000"/>
              </a:solidFill>
            </a:endParaRPr>
          </a:p>
        </p:txBody>
      </p:sp>
      <p:pic>
        <p:nvPicPr>
          <p:cNvPr id="5" name="Picture 4" descr="How To Say Complexitie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724400"/>
            <a:ext cx="3048000" cy="1600200"/>
          </a:xfrm>
          <a:prstGeom prst="rect">
            <a:avLst/>
          </a:prstGeom>
          <a:noFill/>
          <a:ln>
            <a:noFill/>
          </a:ln>
        </p:spPr>
      </p:pic>
    </p:spTree>
    <p:extLst>
      <p:ext uri="{BB962C8B-B14F-4D97-AF65-F5344CB8AC3E}">
        <p14:creationId xmlns:p14="http://schemas.microsoft.com/office/powerpoint/2010/main" val="2574087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Attaining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Supervisors can achieve coordination by building networks focused on attaining common objectives</a:t>
            </a:r>
            <a:r>
              <a:rPr lang="en-US" dirty="0" smtClean="0"/>
              <a:t>.  </a:t>
            </a:r>
          </a:p>
          <a:p>
            <a:endParaRPr lang="en-US" sz="800" dirty="0"/>
          </a:p>
          <a:p>
            <a:pPr lvl="1"/>
            <a:r>
              <a:rPr lang="en-US" sz="2000" dirty="0" smtClean="0"/>
              <a:t>According to Merriam Webster’s Collegiate Dictionary, a network is “a fabric or structure of cords or wires that cross at regular intervals and are knotted or secured at the crossings.”  Think of it this way – </a:t>
            </a:r>
            <a:r>
              <a:rPr lang="en-US" sz="2000" dirty="0" smtClean="0"/>
              <a:t> A </a:t>
            </a:r>
            <a:r>
              <a:rPr lang="en-US" sz="2000" dirty="0" smtClean="0"/>
              <a:t>person’s relationships are the knots, and the strengths of the relationships equals the strength of the network. </a:t>
            </a:r>
          </a:p>
          <a:p>
            <a:pPr lvl="1"/>
            <a:endParaRPr lang="en-US" sz="800" dirty="0"/>
          </a:p>
          <a:p>
            <a:pPr lvl="2"/>
            <a:r>
              <a:rPr lang="en-US" sz="1800" dirty="0" smtClean="0">
                <a:solidFill>
                  <a:srgbClr val="FF0000"/>
                </a:solidFill>
              </a:rPr>
              <a:t>Networking facilitates the flow of ideas across organizational barriers and thereby eases the coordination effort.</a:t>
            </a:r>
            <a:endParaRPr lang="en-US" sz="1800" dirty="0">
              <a:solidFill>
                <a:srgbClr val="FF0000"/>
              </a:solidFill>
            </a:endParaRPr>
          </a:p>
        </p:txBody>
      </p:sp>
      <p:pic>
        <p:nvPicPr>
          <p:cNvPr id="5" name="Picture 4" descr="Networking: What It Is and How to Do It Successfull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724400"/>
            <a:ext cx="3505200" cy="2133600"/>
          </a:xfrm>
          <a:prstGeom prst="rect">
            <a:avLst/>
          </a:prstGeom>
          <a:noFill/>
          <a:ln>
            <a:noFill/>
          </a:ln>
        </p:spPr>
      </p:pic>
    </p:spTree>
    <p:extLst>
      <p:ext uri="{BB962C8B-B14F-4D97-AF65-F5344CB8AC3E}">
        <p14:creationId xmlns:p14="http://schemas.microsoft.com/office/powerpoint/2010/main" val="3348826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as Part of 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While performing the managerial functions, the supervisor should recognize that coordination is a desired result of effective management</a:t>
            </a:r>
            <a:r>
              <a:rPr lang="en-US" dirty="0" smtClean="0"/>
              <a:t>.  </a:t>
            </a:r>
          </a:p>
          <a:p>
            <a:endParaRPr lang="en-US" sz="800" dirty="0"/>
          </a:p>
          <a:p>
            <a:pPr lvl="1"/>
            <a:r>
              <a:rPr lang="en-US" sz="2000" dirty="0" smtClean="0">
                <a:solidFill>
                  <a:srgbClr val="FF0000"/>
                </a:solidFill>
              </a:rPr>
              <a:t>Proper attention to coordination within each of the five managerial functions contributes to overall coordination.</a:t>
            </a:r>
            <a:endParaRPr lang="en-US" sz="2000" dirty="0">
              <a:solidFill>
                <a:srgbClr val="FF0000"/>
              </a:solidFill>
            </a:endParaRPr>
          </a:p>
        </p:txBody>
      </p:sp>
      <p:pic>
        <p:nvPicPr>
          <p:cNvPr id="5" name="Picture 4" descr="Proper Attention synonyms - 47 Words and Phrases for Proper Atten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810000"/>
            <a:ext cx="4876800" cy="2500630"/>
          </a:xfrm>
          <a:prstGeom prst="rect">
            <a:avLst/>
          </a:prstGeom>
          <a:noFill/>
          <a:ln>
            <a:noFill/>
          </a:ln>
        </p:spPr>
      </p:pic>
    </p:spTree>
    <p:extLst>
      <p:ext uri="{BB962C8B-B14F-4D97-AF65-F5344CB8AC3E}">
        <p14:creationId xmlns:p14="http://schemas.microsoft.com/office/powerpoint/2010/main" val="1488816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as Part of 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supervisor must ensure that the various plans are aligned with the right people</a:t>
            </a:r>
            <a:r>
              <a:rPr lang="en-US" dirty="0" smtClean="0"/>
              <a:t>.  </a:t>
            </a:r>
          </a:p>
          <a:p>
            <a:endParaRPr lang="en-US" sz="800" dirty="0"/>
          </a:p>
          <a:p>
            <a:pPr lvl="1"/>
            <a:r>
              <a:rPr lang="en-US" sz="2000" dirty="0" smtClean="0"/>
              <a:t>For example, a supervisor may wish to discuss job assignments with the EEs who are to carry them out.  In this way, the EEs can express their opinions or objections, which need to be reconciled in advance.  Furthermore, EEs may be encouraged to make suggestions and to discuss the merits of proposed plans and alternatives.  </a:t>
            </a:r>
          </a:p>
          <a:p>
            <a:pPr lvl="1"/>
            <a:endParaRPr lang="en-US" sz="800" dirty="0"/>
          </a:p>
          <a:p>
            <a:pPr lvl="2"/>
            <a:r>
              <a:rPr lang="en-US" sz="1800" dirty="0" smtClean="0">
                <a:solidFill>
                  <a:srgbClr val="FF0000"/>
                </a:solidFill>
              </a:rPr>
              <a:t>When EEs are involved in initial departmental planning, the supervisor’s chances of achieving coordination usually improve.</a:t>
            </a:r>
            <a:endParaRPr lang="en-US" sz="1800" dirty="0">
              <a:solidFill>
                <a:srgbClr val="FF0000"/>
              </a:solidFill>
            </a:endParaRPr>
          </a:p>
        </p:txBody>
      </p:sp>
      <p:pic>
        <p:nvPicPr>
          <p:cNvPr id="5" name="Picture 4" descr="36 Statistics on the Importance of Employee Engage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953000"/>
            <a:ext cx="3352800" cy="1905000"/>
          </a:xfrm>
          <a:prstGeom prst="rect">
            <a:avLst/>
          </a:prstGeom>
          <a:noFill/>
          <a:ln>
            <a:noFill/>
          </a:ln>
        </p:spPr>
      </p:pic>
    </p:spTree>
    <p:extLst>
      <p:ext uri="{BB962C8B-B14F-4D97-AF65-F5344CB8AC3E}">
        <p14:creationId xmlns:p14="http://schemas.microsoft.com/office/powerpoint/2010/main" val="2226604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as Part of 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300" u="sng" dirty="0" smtClean="0"/>
              <a:t>When leading, the supervisor is significantly involved in coordination</a:t>
            </a:r>
            <a:r>
              <a:rPr lang="en-US" sz="2300" dirty="0" smtClean="0"/>
              <a:t>.  </a:t>
            </a:r>
          </a:p>
          <a:p>
            <a:endParaRPr lang="en-US" sz="800" dirty="0"/>
          </a:p>
          <a:p>
            <a:pPr lvl="1"/>
            <a:r>
              <a:rPr lang="en-US" dirty="0" smtClean="0"/>
              <a:t>The essence of giving instruction is to coordinate the activities of EEs in such a manner that the overall objectives are reached in the most efficient way possible.  </a:t>
            </a:r>
          </a:p>
          <a:p>
            <a:pPr lvl="1"/>
            <a:endParaRPr lang="en-US" sz="800" dirty="0"/>
          </a:p>
          <a:p>
            <a:pPr lvl="2"/>
            <a:r>
              <a:rPr lang="en-US" dirty="0" smtClean="0">
                <a:solidFill>
                  <a:srgbClr val="FF0000"/>
                </a:solidFill>
              </a:rPr>
              <a:t>In addition, a supervisor must assess and reward the performance of EEs to maintain a harmonious work group.</a:t>
            </a:r>
            <a:endParaRPr lang="en-US" dirty="0">
              <a:solidFill>
                <a:srgbClr val="FF0000"/>
              </a:solidFill>
            </a:endParaRPr>
          </a:p>
        </p:txBody>
      </p:sp>
      <p:pic>
        <p:nvPicPr>
          <p:cNvPr id="5" name="Picture 4" descr="Nature of Coordination - QS Study"/>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648199"/>
            <a:ext cx="4187952" cy="2227217"/>
          </a:xfrm>
          <a:prstGeom prst="rect">
            <a:avLst/>
          </a:prstGeom>
          <a:noFill/>
          <a:ln>
            <a:noFill/>
          </a:ln>
        </p:spPr>
      </p:pic>
    </p:spTree>
    <p:extLst>
      <p:ext uri="{BB962C8B-B14F-4D97-AF65-F5344CB8AC3E}">
        <p14:creationId xmlns:p14="http://schemas.microsoft.com/office/powerpoint/2010/main" val="245741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as Part of 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300" u="sng" dirty="0" smtClean="0"/>
              <a:t>The supervisor is also concerned with coordination when performing the controlling function</a:t>
            </a:r>
            <a:r>
              <a:rPr lang="en-US" sz="2300" dirty="0" smtClean="0"/>
              <a:t>.  </a:t>
            </a:r>
          </a:p>
          <a:p>
            <a:endParaRPr lang="en-US" sz="800" dirty="0"/>
          </a:p>
          <a:p>
            <a:pPr lvl="1"/>
            <a:r>
              <a:rPr lang="en-US" sz="2000" dirty="0" smtClean="0"/>
              <a:t>By checking, monitoring, and observing, the supervisor makes certain that activities conform to established plans.  If there are any discrepancies, the supervisor should take immediate action to reprioritize or reassign tasks.  In so doing, the supervisor may achieve coordination at least from then on.  </a:t>
            </a:r>
          </a:p>
          <a:p>
            <a:pPr lvl="1"/>
            <a:endParaRPr lang="en-US" sz="800" dirty="0"/>
          </a:p>
          <a:p>
            <a:pPr lvl="2"/>
            <a:r>
              <a:rPr lang="en-US" sz="1800" dirty="0" smtClean="0">
                <a:solidFill>
                  <a:srgbClr val="FF0000"/>
                </a:solidFill>
              </a:rPr>
              <a:t>The very nature of the controlling process contributes to coordination and keeps the organization moving toward its objectives.</a:t>
            </a:r>
            <a:endParaRPr lang="en-US" sz="1800" dirty="0">
              <a:solidFill>
                <a:srgbClr val="FF0000"/>
              </a:solidFill>
            </a:endParaRPr>
          </a:p>
        </p:txBody>
      </p:sp>
      <p:pic>
        <p:nvPicPr>
          <p:cNvPr id="5" name="Picture 4" descr="Controlling: Nature, Importance, and Limitations - GeeksforGeeks"/>
          <p:cNvPicPr/>
          <p:nvPr/>
        </p:nvPicPr>
        <p:blipFill>
          <a:blip r:embed="rId2">
            <a:extLst>
              <a:ext uri="{28A0092B-C50C-407E-A947-70E740481C1C}">
                <a14:useLocalDpi xmlns:a14="http://schemas.microsoft.com/office/drawing/2010/main" val="0"/>
              </a:ext>
            </a:extLst>
          </a:blip>
          <a:srcRect/>
          <a:stretch>
            <a:fillRect/>
          </a:stretch>
        </p:blipFill>
        <p:spPr bwMode="auto">
          <a:xfrm>
            <a:off x="5105399" y="5029199"/>
            <a:ext cx="4085191" cy="1830977"/>
          </a:xfrm>
          <a:prstGeom prst="rect">
            <a:avLst/>
          </a:prstGeom>
          <a:noFill/>
          <a:ln>
            <a:noFill/>
          </a:ln>
        </p:spPr>
      </p:pic>
    </p:spTree>
    <p:extLst>
      <p:ext uri="{BB962C8B-B14F-4D97-AF65-F5344CB8AC3E}">
        <p14:creationId xmlns:p14="http://schemas.microsoft.com/office/powerpoint/2010/main" val="776861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with Other Departments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Not only must supervisors coordinate activities within their own departments, but they also must coordinate the efforts of their departments with those of others to achieve organizational goals</a:t>
            </a:r>
            <a:r>
              <a:rPr lang="en-US" dirty="0" smtClean="0"/>
              <a:t>.  </a:t>
            </a:r>
          </a:p>
          <a:p>
            <a:endParaRPr lang="en-US" sz="900" dirty="0"/>
          </a:p>
          <a:p>
            <a:pPr lvl="1"/>
            <a:r>
              <a:rPr lang="en-US" sz="2000" dirty="0" smtClean="0">
                <a:solidFill>
                  <a:srgbClr val="FF0000"/>
                </a:solidFill>
              </a:rPr>
              <a:t>Achieving coordination is an essential component of the supervisory management position.</a:t>
            </a:r>
            <a:endParaRPr lang="en-US" sz="2000" dirty="0">
              <a:solidFill>
                <a:srgbClr val="FF0000"/>
              </a:solidFill>
            </a:endParaRPr>
          </a:p>
        </p:txBody>
      </p:sp>
      <p:pic>
        <p:nvPicPr>
          <p:cNvPr id="5" name="Picture 4" descr="Coordination In Management: Importance, Adavantages, Disadvantag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657600"/>
            <a:ext cx="4614672" cy="2646235"/>
          </a:xfrm>
          <a:prstGeom prst="rect">
            <a:avLst/>
          </a:prstGeom>
          <a:noFill/>
          <a:ln>
            <a:noFill/>
          </a:ln>
        </p:spPr>
      </p:pic>
    </p:spTree>
    <p:extLst>
      <p:ext uri="{BB962C8B-B14F-4D97-AF65-F5344CB8AC3E}">
        <p14:creationId xmlns:p14="http://schemas.microsoft.com/office/powerpoint/2010/main" val="397504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 in the Middle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supervisor must also be a competent subordinate to higher-level managers</a:t>
            </a:r>
            <a:r>
              <a:rPr lang="en-US" dirty="0" smtClean="0"/>
              <a:t>.  </a:t>
            </a:r>
          </a:p>
          <a:p>
            <a:endParaRPr lang="en-US" sz="800" dirty="0" smtClean="0"/>
          </a:p>
          <a:p>
            <a:pPr lvl="1"/>
            <a:r>
              <a:rPr lang="en-US" sz="2000" dirty="0" smtClean="0">
                <a:solidFill>
                  <a:srgbClr val="FF0000"/>
                </a:solidFill>
              </a:rPr>
              <a:t>In this role, the supervisor must be a good follower.  </a:t>
            </a:r>
          </a:p>
        </p:txBody>
      </p:sp>
      <p:pic>
        <p:nvPicPr>
          <p:cNvPr id="6" name="Picture 5" descr="He who cannot be a good follower cannot be a good leader.” ― Aristotle  [850x400] : r/QuotesPorn"/>
          <p:cNvPicPr/>
          <p:nvPr/>
        </p:nvPicPr>
        <p:blipFill>
          <a:blip r:embed="rId2" cstate="print"/>
          <a:srcRect/>
          <a:stretch>
            <a:fillRect/>
          </a:stretch>
        </p:blipFill>
        <p:spPr bwMode="auto">
          <a:xfrm>
            <a:off x="1597152" y="3401568"/>
            <a:ext cx="5986272"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 in the Middle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The position of any supervisor has two main requirements</a:t>
            </a:r>
            <a:r>
              <a:rPr lang="en-US" dirty="0" smtClean="0"/>
              <a:t>.  </a:t>
            </a:r>
          </a:p>
          <a:p>
            <a:endParaRPr lang="en-US" sz="800" dirty="0" smtClean="0"/>
          </a:p>
          <a:p>
            <a:pPr marL="731520" lvl="1" indent="-457200">
              <a:buFont typeface="+mj-lt"/>
              <a:buAutoNum type="arabicPeriod"/>
            </a:pPr>
            <a:r>
              <a:rPr lang="en-US" sz="2000" dirty="0" smtClean="0"/>
              <a:t>Must have a good working knowledge of the jobs to be performed.  </a:t>
            </a:r>
          </a:p>
          <a:p>
            <a:pPr marL="731520" lvl="1" indent="-457200">
              <a:buFont typeface="+mj-lt"/>
              <a:buAutoNum type="arabicPeriod"/>
            </a:pPr>
            <a:r>
              <a:rPr lang="en-US" sz="2000" dirty="0" smtClean="0"/>
              <a:t>Must be able to manage the department.  </a:t>
            </a:r>
          </a:p>
          <a:p>
            <a:pPr lvl="1"/>
            <a:endParaRPr lang="en-US" sz="800" dirty="0" smtClean="0"/>
          </a:p>
          <a:p>
            <a:pPr lvl="2"/>
            <a:r>
              <a:rPr lang="en-US" sz="1800" dirty="0" smtClean="0">
                <a:solidFill>
                  <a:srgbClr val="FF0000"/>
                </a:solidFill>
              </a:rPr>
              <a:t>It is the supervisor’s managerial competence that usually determines the effectiveness of their performance.</a:t>
            </a:r>
            <a:endParaRPr lang="en-US" sz="1800" dirty="0">
              <a:solidFill>
                <a:srgbClr val="FF0000"/>
              </a:solidFill>
            </a:endParaRPr>
          </a:p>
        </p:txBody>
      </p:sp>
      <p:pic>
        <p:nvPicPr>
          <p:cNvPr id="5" name="Picture 4" descr="Managerial Competencies PowerPoint Template"/>
          <p:cNvPicPr/>
          <p:nvPr/>
        </p:nvPicPr>
        <p:blipFill>
          <a:blip r:embed="rId2" cstate="print"/>
          <a:srcRect/>
          <a:stretch>
            <a:fillRect/>
          </a:stretch>
        </p:blipFill>
        <p:spPr bwMode="auto">
          <a:xfrm>
            <a:off x="4818888" y="3505200"/>
            <a:ext cx="4045567"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Skills Make the Difference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Effective supervisors manage their departments in a manner that gets the job done through their people </a:t>
            </a:r>
            <a:r>
              <a:rPr lang="en-US" sz="2400" u="sng" dirty="0" smtClean="0"/>
              <a:t>  instead </a:t>
            </a:r>
            <a:r>
              <a:rPr lang="en-US" sz="2400" u="sng" dirty="0" smtClean="0"/>
              <a:t>of doing the work themselves</a:t>
            </a:r>
            <a:r>
              <a:rPr lang="en-US" dirty="0" smtClean="0"/>
              <a:t>.  </a:t>
            </a:r>
          </a:p>
          <a:p>
            <a:endParaRPr lang="en-US" sz="800" dirty="0" smtClean="0"/>
          </a:p>
          <a:p>
            <a:pPr lvl="1"/>
            <a:r>
              <a:rPr lang="en-US" sz="2000" dirty="0" smtClean="0">
                <a:solidFill>
                  <a:srgbClr val="FF0000"/>
                </a:solidFill>
              </a:rPr>
              <a:t>The difference is in their managerial skills and how they apply them.</a:t>
            </a:r>
            <a:endParaRPr lang="en-US" sz="2000" dirty="0">
              <a:solidFill>
                <a:srgbClr val="FF0000"/>
              </a:solidFill>
            </a:endParaRPr>
          </a:p>
        </p:txBody>
      </p:sp>
      <p:pic>
        <p:nvPicPr>
          <p:cNvPr id="5" name="Picture 4" descr="Apply Yourself synonyms - 187 Words and Phrases for Apply Yourself"/>
          <p:cNvPicPr/>
          <p:nvPr/>
        </p:nvPicPr>
        <p:blipFill>
          <a:blip r:embed="rId2" cstate="print"/>
          <a:srcRect/>
          <a:stretch>
            <a:fillRect/>
          </a:stretch>
        </p:blipFill>
        <p:spPr bwMode="auto">
          <a:xfrm>
            <a:off x="4035552" y="3718366"/>
            <a:ext cx="48006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Managerial Skills Supervisors Need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62500" lnSpcReduction="20000"/>
          </a:bodyPr>
          <a:lstStyle/>
          <a:p>
            <a:pPr marL="514350" indent="-514350">
              <a:buFont typeface="+mj-lt"/>
              <a:buAutoNum type="arabicPeriod"/>
            </a:pPr>
            <a:r>
              <a:rPr lang="en-US" u="sng" dirty="0" smtClean="0"/>
              <a:t>Technical Skills</a:t>
            </a:r>
          </a:p>
          <a:p>
            <a:pPr lvl="1"/>
            <a:r>
              <a:rPr lang="en-US" dirty="0" smtClean="0">
                <a:solidFill>
                  <a:srgbClr val="FF0000"/>
                </a:solidFill>
              </a:rPr>
              <a:t>The ability to perform the jobs in the supervisor’s area of responsibility.</a:t>
            </a:r>
          </a:p>
          <a:p>
            <a:pPr marL="514350" indent="-514350">
              <a:buFont typeface="+mj-lt"/>
              <a:buAutoNum type="arabicPeriod"/>
            </a:pPr>
            <a:r>
              <a:rPr lang="en-US" u="sng" dirty="0" smtClean="0"/>
              <a:t>Human Relations Skills</a:t>
            </a:r>
          </a:p>
          <a:p>
            <a:pPr lvl="1"/>
            <a:r>
              <a:rPr lang="en-US" dirty="0" smtClean="0">
                <a:solidFill>
                  <a:srgbClr val="FF0000"/>
                </a:solidFill>
              </a:rPr>
              <a:t>The ability to work with and through people; these skills include open-mindedness and the ability to motivate team members.</a:t>
            </a:r>
          </a:p>
          <a:p>
            <a:pPr marL="514350" indent="-514350">
              <a:buFont typeface="+mj-lt"/>
              <a:buAutoNum type="arabicPeriod"/>
            </a:pPr>
            <a:r>
              <a:rPr lang="en-US" u="sng" dirty="0" smtClean="0"/>
              <a:t>Communication Skills</a:t>
            </a:r>
          </a:p>
          <a:p>
            <a:pPr lvl="1"/>
            <a:r>
              <a:rPr lang="en-US" dirty="0" smtClean="0">
                <a:solidFill>
                  <a:srgbClr val="FF0000"/>
                </a:solidFill>
              </a:rPr>
              <a:t>The ability to give – and get – information.</a:t>
            </a:r>
          </a:p>
          <a:p>
            <a:pPr marL="514350" indent="-514350">
              <a:buFont typeface="+mj-lt"/>
              <a:buAutoNum type="arabicPeriod"/>
            </a:pPr>
            <a:r>
              <a:rPr lang="en-US" u="sng" dirty="0" smtClean="0"/>
              <a:t>Administrative Skills</a:t>
            </a:r>
            <a:endParaRPr lang="en-US" u="sng" dirty="0" smtClean="0">
              <a:solidFill>
                <a:srgbClr val="FF0000"/>
              </a:solidFill>
            </a:endParaRPr>
          </a:p>
          <a:p>
            <a:pPr lvl="1"/>
            <a:r>
              <a:rPr lang="en-US" dirty="0" smtClean="0">
                <a:solidFill>
                  <a:srgbClr val="FF0000"/>
                </a:solidFill>
              </a:rPr>
              <a:t>The ability to plan, organize, and coordinate the activities of a work group.</a:t>
            </a:r>
          </a:p>
          <a:p>
            <a:pPr marL="514350" indent="-514350">
              <a:buFont typeface="+mj-lt"/>
              <a:buAutoNum type="arabicPeriod"/>
            </a:pPr>
            <a:r>
              <a:rPr lang="en-US" u="sng" dirty="0" smtClean="0"/>
              <a:t>Conceptual Skills</a:t>
            </a:r>
          </a:p>
          <a:p>
            <a:pPr lvl="1"/>
            <a:r>
              <a:rPr lang="en-US" dirty="0" smtClean="0">
                <a:solidFill>
                  <a:srgbClr val="FF0000"/>
                </a:solidFill>
              </a:rPr>
              <a:t>The ability to obtain, interpret, and apply the information needed to make sound decisions.</a:t>
            </a:r>
          </a:p>
          <a:p>
            <a:pPr marL="514350" indent="-514350">
              <a:buFont typeface="+mj-lt"/>
              <a:buAutoNum type="arabicPeriod"/>
            </a:pPr>
            <a:r>
              <a:rPr lang="en-US" u="sng" dirty="0" smtClean="0"/>
              <a:t>Leadership Skills</a:t>
            </a:r>
          </a:p>
          <a:p>
            <a:pPr lvl="1"/>
            <a:r>
              <a:rPr lang="en-US" dirty="0" smtClean="0">
                <a:solidFill>
                  <a:srgbClr val="FF0000"/>
                </a:solidFill>
              </a:rPr>
              <a:t>The development of a leadership style that emphasizes collaboration, trust, and empathy;    engages followers in all aspects of the organization; and helps followers to better themselves.</a:t>
            </a:r>
          </a:p>
          <a:p>
            <a:pPr marL="514350" indent="-514350">
              <a:buFont typeface="+mj-lt"/>
              <a:buAutoNum type="arabicPeriod"/>
            </a:pPr>
            <a:r>
              <a:rPr lang="en-US" u="sng" dirty="0" smtClean="0"/>
              <a:t>Political Skills</a:t>
            </a:r>
          </a:p>
          <a:p>
            <a:pPr lvl="1"/>
            <a:r>
              <a:rPr lang="en-US" dirty="0" smtClean="0">
                <a:solidFill>
                  <a:srgbClr val="FF0000"/>
                </a:solidFill>
              </a:rPr>
              <a:t>The savvy to ascertain the hidden rules of the organizational game and to recognize the roles various people play in getting things done outside of formal organizational channels.</a:t>
            </a:r>
          </a:p>
          <a:p>
            <a:pPr marL="514350" indent="-514350">
              <a:buFont typeface="+mj-lt"/>
              <a:buAutoNum type="arabicPeriod"/>
            </a:pPr>
            <a:r>
              <a:rPr lang="en-US" u="sng" dirty="0" smtClean="0"/>
              <a:t>Emotional Intelligence Skills</a:t>
            </a:r>
          </a:p>
          <a:p>
            <a:pPr lvl="1"/>
            <a:r>
              <a:rPr lang="en-US" dirty="0" smtClean="0">
                <a:solidFill>
                  <a:srgbClr val="FF0000"/>
                </a:solidFill>
              </a:rPr>
              <a:t>The intelligent use of your emotions to help guide your behavior and thinking in ways that enhance your results.  You can maximize your emotional intelligence by developing good communication skills, interpersonal relationships, and mentoring relationships.</a:t>
            </a:r>
            <a:endParaRPr lang="en-US" dirty="0">
              <a:solidFill>
                <a:srgbClr val="FF0000"/>
              </a:solidFill>
            </a:endParaRPr>
          </a:p>
        </p:txBody>
      </p:sp>
      <p:pic>
        <p:nvPicPr>
          <p:cNvPr id="5" name="Picture 4" descr="File:Eo circle blue number-8.svg - Wikimedia Commons"/>
          <p:cNvPicPr/>
          <p:nvPr/>
        </p:nvPicPr>
        <p:blipFill>
          <a:blip r:embed="rId2" cstate="print"/>
          <a:srcRect/>
          <a:stretch>
            <a:fillRect/>
          </a:stretch>
        </p:blipFill>
        <p:spPr bwMode="auto">
          <a:xfrm>
            <a:off x="609600" y="304800"/>
            <a:ext cx="990600" cy="83820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 Servant Leader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Servant Leadership means looking after the needs of followers so they can be the best they can be</a:t>
            </a:r>
            <a:r>
              <a:rPr lang="en-US" dirty="0" smtClean="0"/>
              <a:t>.</a:t>
            </a:r>
            <a:endParaRPr lang="en-US" dirty="0"/>
          </a:p>
        </p:txBody>
      </p:sp>
      <p:pic>
        <p:nvPicPr>
          <p:cNvPr id="5" name="Picture 4" descr="Servant Leadership: Characteristics, Pros &amp; Cons, Example"/>
          <p:cNvPicPr/>
          <p:nvPr/>
        </p:nvPicPr>
        <p:blipFill>
          <a:blip r:embed="rId2" cstate="print"/>
          <a:srcRect/>
          <a:stretch>
            <a:fillRect/>
          </a:stretch>
        </p:blipFill>
        <p:spPr bwMode="auto">
          <a:xfrm>
            <a:off x="3730752" y="3048000"/>
            <a:ext cx="5105400" cy="317439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4804</TotalTime>
  <Words>3455</Words>
  <Application>Microsoft Office PowerPoint</Application>
  <PresentationFormat>On-screen Show (4:3)</PresentationFormat>
  <Paragraphs>349</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Georgia</vt:lpstr>
      <vt:lpstr>Wingdings</vt:lpstr>
      <vt:lpstr>Wingdings 2</vt:lpstr>
      <vt:lpstr>Civic</vt:lpstr>
      <vt:lpstr>Supervision</vt:lpstr>
      <vt:lpstr>Part One: Supervisory Management Overview and Challenges</vt:lpstr>
      <vt:lpstr>The Person in the Middle</vt:lpstr>
      <vt:lpstr>The Person in the Middle</vt:lpstr>
      <vt:lpstr>The Person in the Middle</vt:lpstr>
      <vt:lpstr>The Person in the Middle</vt:lpstr>
      <vt:lpstr>Managerial Skills Make the Difference</vt:lpstr>
      <vt:lpstr>Managerial Skills Supervisors Need</vt:lpstr>
      <vt:lpstr>Be a Servant Leader</vt:lpstr>
      <vt:lpstr>Managerial Skills can be Learned and Developed</vt:lpstr>
      <vt:lpstr>Managerial Skills can be Learned and Developed</vt:lpstr>
      <vt:lpstr>Functions of Management</vt:lpstr>
      <vt:lpstr>Functions of Management</vt:lpstr>
      <vt:lpstr>Functions of Management</vt:lpstr>
      <vt:lpstr>The Managerial Functions</vt:lpstr>
      <vt:lpstr>Planning</vt:lpstr>
      <vt:lpstr>Planning</vt:lpstr>
      <vt:lpstr>Planning</vt:lpstr>
      <vt:lpstr>Organizing</vt:lpstr>
      <vt:lpstr>Staffing</vt:lpstr>
      <vt:lpstr>Leading</vt:lpstr>
      <vt:lpstr>Leading</vt:lpstr>
      <vt:lpstr>Controlling</vt:lpstr>
      <vt:lpstr>The Continuous Flow of Managerial Functions</vt:lpstr>
      <vt:lpstr>The Supervisor as Team Leader</vt:lpstr>
      <vt:lpstr>Managers and Leaders Are They Different?</vt:lpstr>
      <vt:lpstr>Managers and Leaders Are They Different?</vt:lpstr>
      <vt:lpstr>Managerial Authority</vt:lpstr>
      <vt:lpstr>Managerial Authority</vt:lpstr>
      <vt:lpstr>Managerial Authority</vt:lpstr>
      <vt:lpstr>Managerial Authority</vt:lpstr>
      <vt:lpstr>Avoiding Reliance on Managerial Authority</vt:lpstr>
      <vt:lpstr>Delegating Authority</vt:lpstr>
      <vt:lpstr>Power The Ability to Influence Others</vt:lpstr>
      <vt:lpstr>Power The Ability to Influence Others</vt:lpstr>
      <vt:lpstr>Power The Ability to Influence Others</vt:lpstr>
      <vt:lpstr>Power The Ability to Influence Others</vt:lpstr>
      <vt:lpstr>Coordination</vt:lpstr>
      <vt:lpstr>Coordination</vt:lpstr>
      <vt:lpstr>Cooperation as Related to Coordination</vt:lpstr>
      <vt:lpstr>Cooperation As Related to Coordination</vt:lpstr>
      <vt:lpstr>Attaining Coordination</vt:lpstr>
      <vt:lpstr>Attaining Coordination</vt:lpstr>
      <vt:lpstr>Attaining Coordination</vt:lpstr>
      <vt:lpstr>Coordination as Part of the Managerial Functions</vt:lpstr>
      <vt:lpstr>Coordination as Part of the Managerial Functions</vt:lpstr>
      <vt:lpstr>Coordination as Part of the Managerial Functions</vt:lpstr>
      <vt:lpstr>Coordination as Part of the Managerial Functions</vt:lpstr>
      <vt:lpstr>Coordination with Other Departments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390</cp:revision>
  <cp:lastPrinted>2025-08-12T18:34:02Z</cp:lastPrinted>
  <dcterms:created xsi:type="dcterms:W3CDTF">2015-02-01T00:37:43Z</dcterms:created>
  <dcterms:modified xsi:type="dcterms:W3CDTF">2025-08-12T18:35:58Z</dcterms:modified>
</cp:coreProperties>
</file>