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92"/>
  </p:notesMasterIdLst>
  <p:handoutMasterIdLst>
    <p:handoutMasterId r:id="rId93"/>
  </p:handoutMasterIdLst>
  <p:sldIdLst>
    <p:sldId id="484" r:id="rId2"/>
    <p:sldId id="485" r:id="rId3"/>
    <p:sldId id="487" r:id="rId4"/>
    <p:sldId id="491" r:id="rId5"/>
    <p:sldId id="490" r:id="rId6"/>
    <p:sldId id="489" r:id="rId7"/>
    <p:sldId id="492" r:id="rId8"/>
    <p:sldId id="496" r:id="rId9"/>
    <p:sldId id="493" r:id="rId10"/>
    <p:sldId id="500" r:id="rId11"/>
    <p:sldId id="501" r:id="rId12"/>
    <p:sldId id="502" r:id="rId13"/>
    <p:sldId id="503" r:id="rId14"/>
    <p:sldId id="509" r:id="rId15"/>
    <p:sldId id="508" r:id="rId16"/>
    <p:sldId id="510" r:id="rId17"/>
    <p:sldId id="507" r:id="rId18"/>
    <p:sldId id="511" r:id="rId19"/>
    <p:sldId id="608" r:id="rId20"/>
    <p:sldId id="516" r:id="rId21"/>
    <p:sldId id="515" r:id="rId22"/>
    <p:sldId id="513" r:id="rId23"/>
    <p:sldId id="518" r:id="rId24"/>
    <p:sldId id="512" r:id="rId25"/>
    <p:sldId id="519" r:id="rId26"/>
    <p:sldId id="520" r:id="rId27"/>
    <p:sldId id="521" r:id="rId28"/>
    <p:sldId id="524" r:id="rId29"/>
    <p:sldId id="526" r:id="rId30"/>
    <p:sldId id="529" r:id="rId31"/>
    <p:sldId id="528" r:id="rId32"/>
    <p:sldId id="530" r:id="rId33"/>
    <p:sldId id="532" r:id="rId34"/>
    <p:sldId id="536" r:id="rId35"/>
    <p:sldId id="537" r:id="rId36"/>
    <p:sldId id="540" r:id="rId37"/>
    <p:sldId id="539" r:id="rId38"/>
    <p:sldId id="538" r:id="rId39"/>
    <p:sldId id="541" r:id="rId40"/>
    <p:sldId id="542" r:id="rId41"/>
    <p:sldId id="543" r:id="rId42"/>
    <p:sldId id="544" r:id="rId43"/>
    <p:sldId id="545" r:id="rId44"/>
    <p:sldId id="547" r:id="rId45"/>
    <p:sldId id="553" r:id="rId46"/>
    <p:sldId id="552" r:id="rId47"/>
    <p:sldId id="554" r:id="rId48"/>
    <p:sldId id="555" r:id="rId49"/>
    <p:sldId id="556" r:id="rId50"/>
    <p:sldId id="558" r:id="rId51"/>
    <p:sldId id="560" r:id="rId52"/>
    <p:sldId id="562" r:id="rId53"/>
    <p:sldId id="564" r:id="rId54"/>
    <p:sldId id="567" r:id="rId55"/>
    <p:sldId id="566" r:id="rId56"/>
    <p:sldId id="568" r:id="rId57"/>
    <p:sldId id="570" r:id="rId58"/>
    <p:sldId id="569" r:id="rId59"/>
    <p:sldId id="571" r:id="rId60"/>
    <p:sldId id="572" r:id="rId61"/>
    <p:sldId id="573" r:id="rId62"/>
    <p:sldId id="575" r:id="rId63"/>
    <p:sldId id="576" r:id="rId64"/>
    <p:sldId id="577" r:id="rId65"/>
    <p:sldId id="582" r:id="rId66"/>
    <p:sldId id="581" r:id="rId67"/>
    <p:sldId id="579" r:id="rId68"/>
    <p:sldId id="578" r:id="rId69"/>
    <p:sldId id="580" r:id="rId70"/>
    <p:sldId id="583" r:id="rId71"/>
    <p:sldId id="584" r:id="rId72"/>
    <p:sldId id="587" r:id="rId73"/>
    <p:sldId id="589" r:id="rId74"/>
    <p:sldId id="588" r:id="rId75"/>
    <p:sldId id="590" r:id="rId76"/>
    <p:sldId id="593" r:id="rId77"/>
    <p:sldId id="594" r:id="rId78"/>
    <p:sldId id="596" r:id="rId79"/>
    <p:sldId id="602" r:id="rId80"/>
    <p:sldId id="601" r:id="rId81"/>
    <p:sldId id="600" r:id="rId82"/>
    <p:sldId id="599" r:id="rId83"/>
    <p:sldId id="598" r:id="rId84"/>
    <p:sldId id="603" r:id="rId85"/>
    <p:sldId id="605" r:id="rId86"/>
    <p:sldId id="606" r:id="rId87"/>
    <p:sldId id="607" r:id="rId88"/>
    <p:sldId id="609" r:id="rId89"/>
    <p:sldId id="610" r:id="rId90"/>
    <p:sldId id="326" r:id="rId9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p:cViewPr varScale="1">
        <p:scale>
          <a:sx n="88" d="100"/>
          <a:sy n="88" d="100"/>
        </p:scale>
        <p:origin x="1272"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8/21/2025</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8/21/2025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8/21/2025</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8/21/2025</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8/21/2025</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8/21/2025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8/21/2025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8/21/2025</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8/21/2025</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8/21/2025</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Effective Supervisory Leadership as a Dynamic Process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300" u="sng" dirty="0" smtClean="0"/>
              <a:t>Good communication is the foundation of effective leadership, such as getting others to do things they’ve never done before</a:t>
            </a:r>
            <a:r>
              <a:rPr lang="en-US" sz="2300" dirty="0" smtClean="0"/>
              <a:t>.  </a:t>
            </a:r>
          </a:p>
          <a:p>
            <a:endParaRPr lang="en-US" sz="800" dirty="0"/>
          </a:p>
          <a:p>
            <a:pPr lvl="1"/>
            <a:r>
              <a:rPr lang="en-US" sz="2000" dirty="0" smtClean="0">
                <a:solidFill>
                  <a:srgbClr val="FF0000"/>
                </a:solidFill>
              </a:rPr>
              <a:t>The ability to communicate, to keep lines of communication open at all times, and to communicate in ways that meet EE expectations  and EE needs is essential for any supervisor to be a leader.</a:t>
            </a:r>
            <a:endParaRPr lang="en-US" sz="2000" dirty="0">
              <a:solidFill>
                <a:srgbClr val="FF0000"/>
              </a:solidFill>
            </a:endParaRPr>
          </a:p>
        </p:txBody>
      </p:sp>
      <p:pic>
        <p:nvPicPr>
          <p:cNvPr id="7" name="Picture 6" descr="118,100+ Communication Skills Stock Photos, Pictures &amp; Royalty-Free Images  - iStock | Communication skills icon, Good communication skills, Effective  communication skills"/>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886200"/>
            <a:ext cx="5191615" cy="2362200"/>
          </a:xfrm>
          <a:prstGeom prst="rect">
            <a:avLst/>
          </a:prstGeom>
          <a:noFill/>
          <a:ln>
            <a:noFill/>
          </a:ln>
        </p:spPr>
      </p:pic>
    </p:spTree>
    <p:extLst>
      <p:ext uri="{BB962C8B-B14F-4D97-AF65-F5344CB8AC3E}">
        <p14:creationId xmlns:p14="http://schemas.microsoft.com/office/powerpoint/2010/main" val="310276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Effective Supervisory Leadership as a Dynamic Process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200" u="sng" dirty="0" smtClean="0"/>
              <a:t>The larger the work group, the more important it is for the supervisor to be an effective planner, organizer, and coordinator</a:t>
            </a:r>
            <a:r>
              <a:rPr lang="en-US" dirty="0" smtClean="0"/>
              <a:t>.  </a:t>
            </a:r>
          </a:p>
          <a:p>
            <a:endParaRPr lang="en-US" sz="800" dirty="0"/>
          </a:p>
          <a:p>
            <a:pPr lvl="1"/>
            <a:r>
              <a:rPr lang="en-US" sz="2000" dirty="0" smtClean="0"/>
              <a:t>Also, the supervisor will have to delegate more authority.  </a:t>
            </a:r>
          </a:p>
          <a:p>
            <a:pPr lvl="1"/>
            <a:endParaRPr lang="en-US" sz="800" dirty="0"/>
          </a:p>
          <a:p>
            <a:pPr lvl="2"/>
            <a:r>
              <a:rPr lang="en-US" dirty="0" smtClean="0">
                <a:solidFill>
                  <a:srgbClr val="FF0000"/>
                </a:solidFill>
              </a:rPr>
              <a:t>The smaller the work group and the closer the supervisor’s location to the EEs, the more the supervisor must address the individual needs of those in the group.</a:t>
            </a:r>
            <a:endParaRPr lang="en-US" dirty="0">
              <a:solidFill>
                <a:srgbClr val="FF0000"/>
              </a:solidFill>
            </a:endParaRPr>
          </a:p>
        </p:txBody>
      </p:sp>
      <p:pic>
        <p:nvPicPr>
          <p:cNvPr id="6" name="Picture 5" descr="The 5 Functions Of Management (Made Easy) - Tyono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0288" y="4267200"/>
            <a:ext cx="4114800" cy="2049145"/>
          </a:xfrm>
          <a:prstGeom prst="rect">
            <a:avLst/>
          </a:prstGeom>
          <a:noFill/>
          <a:ln>
            <a:noFill/>
          </a:ln>
        </p:spPr>
      </p:pic>
      <p:pic>
        <p:nvPicPr>
          <p:cNvPr id="7" name="Picture 6" descr="Leadership Literacy for Life Course - Carmel Colleg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267200"/>
            <a:ext cx="3599688" cy="1940497"/>
          </a:xfrm>
          <a:prstGeom prst="rect">
            <a:avLst/>
          </a:prstGeom>
          <a:noFill/>
          <a:ln>
            <a:noFill/>
          </a:ln>
        </p:spPr>
      </p:pic>
    </p:spTree>
    <p:extLst>
      <p:ext uri="{BB962C8B-B14F-4D97-AF65-F5344CB8AC3E}">
        <p14:creationId xmlns:p14="http://schemas.microsoft.com/office/powerpoint/2010/main" val="32798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Effective Supervisory Leadership as a Dynamic Process</a:t>
            </a:r>
            <a:endParaRPr lang="en-US" sz="26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Understanding EE expectations is vital to effective supervision</a:t>
            </a:r>
            <a:r>
              <a:rPr lang="en-US" dirty="0" smtClean="0"/>
              <a:t>.  </a:t>
            </a:r>
          </a:p>
          <a:p>
            <a:endParaRPr lang="en-US" sz="800" dirty="0"/>
          </a:p>
          <a:p>
            <a:pPr lvl="1"/>
            <a:r>
              <a:rPr lang="en-US" dirty="0" smtClean="0">
                <a:solidFill>
                  <a:srgbClr val="FF0000"/>
                </a:solidFill>
              </a:rPr>
              <a:t>The ability to assess EE expectations and the demands of the job situation and then act appropriately is a skill that can be developed with experience and practice.</a:t>
            </a:r>
            <a:endParaRPr lang="en-US" dirty="0">
              <a:solidFill>
                <a:srgbClr val="FF0000"/>
              </a:solidFill>
            </a:endParaRPr>
          </a:p>
        </p:txBody>
      </p:sp>
      <p:pic>
        <p:nvPicPr>
          <p:cNvPr id="6" name="Picture 5" descr="Instructor's Corner #3: What Do You Expect? Exploring Expectations to  Improve Communication | National Communication Association"/>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86200"/>
            <a:ext cx="4264152" cy="2362200"/>
          </a:xfrm>
          <a:prstGeom prst="rect">
            <a:avLst/>
          </a:prstGeom>
          <a:noFill/>
          <a:ln>
            <a:noFill/>
          </a:ln>
        </p:spPr>
      </p:pic>
    </p:spTree>
    <p:extLst>
      <p:ext uri="{BB962C8B-B14F-4D97-AF65-F5344CB8AC3E}">
        <p14:creationId xmlns:p14="http://schemas.microsoft.com/office/powerpoint/2010/main" val="3216763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Thoughts on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a:xfrm>
            <a:off x="301752" y="1527048"/>
            <a:ext cx="8503920" cy="4797552"/>
          </a:xfrm>
        </p:spPr>
        <p:txBody>
          <a:bodyPr>
            <a:normAutofit/>
          </a:bodyPr>
          <a:lstStyle/>
          <a:p>
            <a:r>
              <a:rPr lang="en-US" sz="2200" u="sng" dirty="0" smtClean="0"/>
              <a:t>Warren Bennis identified four things people want from leaders</a:t>
            </a:r>
            <a:r>
              <a:rPr lang="en-US" sz="2200" dirty="0" smtClean="0"/>
              <a:t>:</a:t>
            </a:r>
          </a:p>
          <a:p>
            <a:endParaRPr lang="en-US" sz="800" dirty="0" smtClean="0"/>
          </a:p>
          <a:p>
            <a:pPr marL="731520" lvl="1" indent="-457200">
              <a:buFont typeface="+mj-lt"/>
              <a:buAutoNum type="arabicPeriod"/>
            </a:pPr>
            <a:r>
              <a:rPr lang="en-US" sz="2000" u="sng" dirty="0" smtClean="0"/>
              <a:t>Direction</a:t>
            </a:r>
          </a:p>
          <a:p>
            <a:pPr lvl="2"/>
            <a:r>
              <a:rPr lang="en-US" sz="1800" dirty="0" smtClean="0">
                <a:solidFill>
                  <a:srgbClr val="FF0000"/>
                </a:solidFill>
              </a:rPr>
              <a:t>People want leaders to have purpose.  The leader has a clear idea of what is to be done.  Leaders love what they do and love doing it.  Followers want passion and conviction from a strong point of view.</a:t>
            </a:r>
          </a:p>
          <a:p>
            <a:pPr marL="731520" lvl="1" indent="-457200">
              <a:buFont typeface="+mj-lt"/>
              <a:buAutoNum type="arabicPeriod"/>
            </a:pPr>
            <a:r>
              <a:rPr lang="en-US" sz="2000" u="sng" dirty="0" smtClean="0"/>
              <a:t>Trust</a:t>
            </a:r>
          </a:p>
          <a:p>
            <a:pPr lvl="2"/>
            <a:r>
              <a:rPr lang="en-US" sz="1800" dirty="0" smtClean="0">
                <a:solidFill>
                  <a:srgbClr val="FF0000"/>
                </a:solidFill>
              </a:rPr>
              <a:t>Followers want to have faith in their leader.  Integrity, competence, constancy, caring, candor, and congruity are essential elements of building a relationship of mutual trust.</a:t>
            </a:r>
          </a:p>
          <a:p>
            <a:pPr marL="731520" lvl="1" indent="-457200">
              <a:buFont typeface="+mj-lt"/>
              <a:buAutoNum type="arabicPeriod"/>
            </a:pPr>
            <a:r>
              <a:rPr lang="en-US" sz="2000" u="sng" dirty="0" smtClean="0"/>
              <a:t>Hope</a:t>
            </a:r>
          </a:p>
          <a:p>
            <a:pPr lvl="2"/>
            <a:r>
              <a:rPr lang="en-US" sz="1800" dirty="0" smtClean="0">
                <a:solidFill>
                  <a:srgbClr val="FF0000"/>
                </a:solidFill>
              </a:rPr>
              <a:t>Leaders believe, and they kindle the fire of optimism in followers.</a:t>
            </a:r>
          </a:p>
          <a:p>
            <a:pPr marL="731520" lvl="1" indent="-457200">
              <a:buFont typeface="+mj-lt"/>
              <a:buAutoNum type="arabicPeriod"/>
            </a:pPr>
            <a:r>
              <a:rPr lang="en-US" sz="2000" u="sng" dirty="0" smtClean="0"/>
              <a:t>Results</a:t>
            </a:r>
          </a:p>
          <a:p>
            <a:pPr lvl="2"/>
            <a:r>
              <a:rPr lang="en-US" sz="1800" dirty="0" smtClean="0">
                <a:solidFill>
                  <a:srgbClr val="FF0000"/>
                </a:solidFill>
              </a:rPr>
              <a:t>Leaders accomplish difficult tasks.  Success breeds success.</a:t>
            </a:r>
            <a:endParaRPr lang="en-US" sz="1800" dirty="0">
              <a:solidFill>
                <a:srgbClr val="FF0000"/>
              </a:solidFill>
            </a:endParaRPr>
          </a:p>
        </p:txBody>
      </p:sp>
      <p:pic>
        <p:nvPicPr>
          <p:cNvPr id="6" name="Picture 5" descr="File:NYCS-bull-trans-4-red.svg - Wikimedia Comm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5257800"/>
            <a:ext cx="1336766" cy="1126151"/>
          </a:xfrm>
          <a:prstGeom prst="rect">
            <a:avLst/>
          </a:prstGeom>
          <a:noFill/>
          <a:ln>
            <a:noFill/>
          </a:ln>
        </p:spPr>
      </p:pic>
    </p:spTree>
    <p:extLst>
      <p:ext uri="{BB962C8B-B14F-4D97-AF65-F5344CB8AC3E}">
        <p14:creationId xmlns:p14="http://schemas.microsoft.com/office/powerpoint/2010/main" val="294858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Thoughts on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200" u="sng" dirty="0" smtClean="0"/>
              <a:t>In order to provide these things for followers, leaders must be intentional in their behaviors and interaction with EEs</a:t>
            </a:r>
            <a:r>
              <a:rPr lang="en-US" dirty="0" smtClean="0"/>
              <a:t>.  </a:t>
            </a:r>
          </a:p>
          <a:p>
            <a:endParaRPr lang="en-US" sz="900" dirty="0"/>
          </a:p>
          <a:p>
            <a:pPr lvl="1"/>
            <a:r>
              <a:rPr lang="en-US" sz="2000" dirty="0" smtClean="0"/>
              <a:t>If their behaviors and decisions are reliable and consistent, authentic relationships will grow because EEs know what to expect.  </a:t>
            </a:r>
          </a:p>
          <a:p>
            <a:pPr lvl="1"/>
            <a:endParaRPr lang="en-US" sz="800" dirty="0"/>
          </a:p>
          <a:p>
            <a:pPr lvl="2"/>
            <a:r>
              <a:rPr lang="en-US" sz="1800" dirty="0" smtClean="0">
                <a:solidFill>
                  <a:srgbClr val="FF0000"/>
                </a:solidFill>
              </a:rPr>
              <a:t>When leaders take action with energy, commitment, confidence, and creativity, EEs are excited to go where they are being led, and typically they go the extra mile under leader’s guidance in order to achieve results.</a:t>
            </a:r>
            <a:endParaRPr lang="en-US" sz="1800" dirty="0">
              <a:solidFill>
                <a:srgbClr val="FF0000"/>
              </a:solidFill>
            </a:endParaRPr>
          </a:p>
        </p:txBody>
      </p:sp>
      <p:pic>
        <p:nvPicPr>
          <p:cNvPr id="5" name="Picture 4" descr="Be Intentional | Dan Niels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419600"/>
            <a:ext cx="4017264" cy="1905000"/>
          </a:xfrm>
          <a:prstGeom prst="rect">
            <a:avLst/>
          </a:prstGeom>
          <a:noFill/>
          <a:ln>
            <a:noFill/>
          </a:ln>
        </p:spPr>
      </p:pic>
    </p:spTree>
    <p:extLst>
      <p:ext uri="{BB962C8B-B14F-4D97-AF65-F5344CB8AC3E}">
        <p14:creationId xmlns:p14="http://schemas.microsoft.com/office/powerpoint/2010/main" val="11172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Thoughts on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Noted leadership researchers James Kouzes and Barry Posner maintain that “leadership is an observable, learnable set of practices</a:t>
            </a:r>
            <a:r>
              <a:rPr lang="en-US" dirty="0" smtClean="0"/>
              <a:t>.  </a:t>
            </a:r>
          </a:p>
          <a:p>
            <a:endParaRPr lang="en-US" sz="800" dirty="0"/>
          </a:p>
          <a:p>
            <a:pPr lvl="1"/>
            <a:r>
              <a:rPr lang="en-US" sz="2000" dirty="0" smtClean="0">
                <a:solidFill>
                  <a:srgbClr val="FF0000"/>
                </a:solidFill>
              </a:rPr>
              <a:t>Given the opportunity for feedback and practice, those with desire and persistence to lead can improve their abilities to do so.  </a:t>
            </a:r>
            <a:endParaRPr lang="en-US" sz="2000" dirty="0">
              <a:solidFill>
                <a:srgbClr val="FF0000"/>
              </a:solidFill>
            </a:endParaRPr>
          </a:p>
        </p:txBody>
      </p:sp>
      <p:pic>
        <p:nvPicPr>
          <p:cNvPr id="5" name="Picture 4" descr="Genesys Learnable (@_learnable) / X"/>
          <p:cNvPicPr/>
          <p:nvPr/>
        </p:nvPicPr>
        <p:blipFill>
          <a:blip r:embed="rId2">
            <a:extLst>
              <a:ext uri="{28A0092B-C50C-407E-A947-70E740481C1C}">
                <a14:useLocalDpi xmlns:a14="http://schemas.microsoft.com/office/drawing/2010/main" val="0"/>
              </a:ext>
            </a:extLst>
          </a:blip>
          <a:srcRect/>
          <a:stretch>
            <a:fillRect/>
          </a:stretch>
        </p:blipFill>
        <p:spPr bwMode="auto">
          <a:xfrm>
            <a:off x="6324600" y="3733800"/>
            <a:ext cx="2590800" cy="2590800"/>
          </a:xfrm>
          <a:prstGeom prst="rect">
            <a:avLst/>
          </a:prstGeom>
          <a:noFill/>
          <a:ln>
            <a:noFill/>
          </a:ln>
        </p:spPr>
      </p:pic>
    </p:spTree>
    <p:extLst>
      <p:ext uri="{BB962C8B-B14F-4D97-AF65-F5344CB8AC3E}">
        <p14:creationId xmlns:p14="http://schemas.microsoft.com/office/powerpoint/2010/main" val="339293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Thoughts on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400" u="sng" dirty="0" smtClean="0"/>
              <a:t>After examining the experiences of managers who were leading others to outstanding accomplishments, Kouzes and Posner identified five practices and 1o specific behaviors that     managers can learn and use at all levels</a:t>
            </a:r>
            <a:r>
              <a:rPr lang="en-US" dirty="0" smtClean="0"/>
              <a:t>.  </a:t>
            </a:r>
          </a:p>
          <a:p>
            <a:endParaRPr lang="en-US" sz="900" dirty="0" smtClean="0"/>
          </a:p>
          <a:p>
            <a:pPr lvl="1"/>
            <a:r>
              <a:rPr lang="en-US" dirty="0" smtClean="0"/>
              <a:t>These practices and behaviors include:</a:t>
            </a:r>
          </a:p>
          <a:p>
            <a:pPr lvl="1"/>
            <a:endParaRPr lang="en-US" sz="900" dirty="0" smtClean="0"/>
          </a:p>
          <a:p>
            <a:pPr marL="1051560" lvl="2" indent="-457200">
              <a:buFont typeface="+mj-lt"/>
              <a:buAutoNum type="arabicPeriod"/>
            </a:pPr>
            <a:r>
              <a:rPr lang="en-US" sz="1900" dirty="0" smtClean="0">
                <a:solidFill>
                  <a:srgbClr val="FF0000"/>
                </a:solidFill>
              </a:rPr>
              <a:t>Challenging the process </a:t>
            </a:r>
          </a:p>
          <a:p>
            <a:pPr lvl="3"/>
            <a:r>
              <a:rPr lang="en-US" sz="1900" dirty="0" smtClean="0">
                <a:solidFill>
                  <a:srgbClr val="0070C0"/>
                </a:solidFill>
              </a:rPr>
              <a:t>(searching for opportunities, experimenting, and taking risks).</a:t>
            </a:r>
          </a:p>
          <a:p>
            <a:pPr marL="1051560" lvl="2" indent="-457200">
              <a:buFont typeface="+mj-lt"/>
              <a:buAutoNum type="arabicPeriod"/>
            </a:pPr>
            <a:r>
              <a:rPr lang="en-US" sz="1900" dirty="0" smtClean="0">
                <a:solidFill>
                  <a:srgbClr val="FF0000"/>
                </a:solidFill>
              </a:rPr>
              <a:t>Inspiring a shared vision </a:t>
            </a:r>
          </a:p>
          <a:p>
            <a:pPr lvl="3"/>
            <a:r>
              <a:rPr lang="en-US" sz="1900" dirty="0" smtClean="0">
                <a:solidFill>
                  <a:srgbClr val="0070C0"/>
                </a:solidFill>
              </a:rPr>
              <a:t>(envisioning the future, enlisting the support of others).</a:t>
            </a:r>
          </a:p>
          <a:p>
            <a:pPr marL="1051560" lvl="2" indent="-457200">
              <a:buFont typeface="+mj-lt"/>
              <a:buAutoNum type="arabicPeriod"/>
            </a:pPr>
            <a:r>
              <a:rPr lang="en-US" sz="1900" dirty="0" smtClean="0">
                <a:solidFill>
                  <a:srgbClr val="FF0000"/>
                </a:solidFill>
              </a:rPr>
              <a:t>Enabling others to act </a:t>
            </a:r>
          </a:p>
          <a:p>
            <a:pPr lvl="3"/>
            <a:r>
              <a:rPr lang="en-US" sz="1900" dirty="0" smtClean="0">
                <a:solidFill>
                  <a:srgbClr val="0070C0"/>
                </a:solidFill>
              </a:rPr>
              <a:t>(fostering collaboration, strengthening others)</a:t>
            </a:r>
          </a:p>
          <a:p>
            <a:pPr marL="1051560" lvl="2" indent="-457200">
              <a:buFont typeface="+mj-lt"/>
              <a:buAutoNum type="arabicPeriod"/>
            </a:pPr>
            <a:r>
              <a:rPr lang="en-US" sz="1900" dirty="0" smtClean="0">
                <a:solidFill>
                  <a:srgbClr val="FF0000"/>
                </a:solidFill>
              </a:rPr>
              <a:t>Modeling the way </a:t>
            </a:r>
          </a:p>
          <a:p>
            <a:pPr lvl="3"/>
            <a:r>
              <a:rPr lang="en-US" sz="1900" dirty="0" smtClean="0">
                <a:solidFill>
                  <a:srgbClr val="0070C0"/>
                </a:solidFill>
              </a:rPr>
              <a:t>(setting an example, planning small wins) </a:t>
            </a:r>
          </a:p>
          <a:p>
            <a:pPr marL="1051560" lvl="2" indent="-457200">
              <a:buFont typeface="+mj-lt"/>
              <a:buAutoNum type="arabicPeriod"/>
            </a:pPr>
            <a:r>
              <a:rPr lang="en-US" sz="1900" dirty="0" smtClean="0">
                <a:solidFill>
                  <a:srgbClr val="FF0000"/>
                </a:solidFill>
              </a:rPr>
              <a:t>Encouraging the heart </a:t>
            </a:r>
          </a:p>
          <a:p>
            <a:pPr lvl="3"/>
            <a:r>
              <a:rPr lang="en-US" sz="1900" dirty="0" smtClean="0">
                <a:solidFill>
                  <a:srgbClr val="0070C0"/>
                </a:solidFill>
              </a:rPr>
              <a:t>(recognizing contributions, celebrating accomplishments)</a:t>
            </a:r>
            <a:endParaRPr lang="en-US" sz="1900" dirty="0">
              <a:solidFill>
                <a:srgbClr val="0070C0"/>
              </a:solidFill>
            </a:endParaRPr>
          </a:p>
        </p:txBody>
      </p:sp>
      <p:pic>
        <p:nvPicPr>
          <p:cNvPr id="5" name="Picture 4" descr="File:Eo circle blue number-5.svg - Wikimedia Comm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2209800"/>
            <a:ext cx="1371600" cy="1219200"/>
          </a:xfrm>
          <a:prstGeom prst="rect">
            <a:avLst/>
          </a:prstGeom>
          <a:noFill/>
          <a:ln>
            <a:noFill/>
          </a:ln>
        </p:spPr>
      </p:pic>
    </p:spTree>
    <p:extLst>
      <p:ext uri="{BB962C8B-B14F-4D97-AF65-F5344CB8AC3E}">
        <p14:creationId xmlns:p14="http://schemas.microsoft.com/office/powerpoint/2010/main" val="126871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Contemporary Thoughts on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400" u="sng" dirty="0" smtClean="0"/>
              <a:t>Leaders need a clear vision, goals, and objectives; and followers who understand what is expected of them.      </a:t>
            </a:r>
          </a:p>
          <a:p>
            <a:endParaRPr lang="en-US" sz="800" u="sng" dirty="0"/>
          </a:p>
          <a:p>
            <a:pPr lvl="1"/>
            <a:r>
              <a:rPr lang="en-US" dirty="0" smtClean="0"/>
              <a:t>Then leaders must engage followers in pursuit of those goals.  </a:t>
            </a:r>
          </a:p>
          <a:p>
            <a:endParaRPr lang="en-US" sz="800" dirty="0"/>
          </a:p>
          <a:p>
            <a:pPr lvl="2"/>
            <a:r>
              <a:rPr lang="en-US" sz="1800" dirty="0" smtClean="0">
                <a:solidFill>
                  <a:srgbClr val="FF0000"/>
                </a:solidFill>
              </a:rPr>
              <a:t>If you don’t know where you’re supposed to go, how will you know when you get there?  Further, how will your followers know where to go?</a:t>
            </a:r>
            <a:endParaRPr lang="en-US" sz="1800" dirty="0">
              <a:solidFill>
                <a:srgbClr val="FF0000"/>
              </a:solidFill>
            </a:endParaRPr>
          </a:p>
        </p:txBody>
      </p:sp>
      <p:pic>
        <p:nvPicPr>
          <p:cNvPr id="5" name="Picture 4" descr="PMT - Know Before You Go"/>
          <p:cNvPicPr/>
          <p:nvPr/>
        </p:nvPicPr>
        <p:blipFill>
          <a:blip r:embed="rId2">
            <a:extLst>
              <a:ext uri="{28A0092B-C50C-407E-A947-70E740481C1C}">
                <a14:useLocalDpi xmlns:a14="http://schemas.microsoft.com/office/drawing/2010/main" val="0"/>
              </a:ext>
            </a:extLst>
          </a:blip>
          <a:srcRect/>
          <a:stretch>
            <a:fillRect/>
          </a:stretch>
        </p:blipFill>
        <p:spPr bwMode="auto">
          <a:xfrm>
            <a:off x="1620012" y="3886200"/>
            <a:ext cx="5940552" cy="2346960"/>
          </a:xfrm>
          <a:prstGeom prst="rect">
            <a:avLst/>
          </a:prstGeom>
          <a:noFill/>
          <a:ln>
            <a:noFill/>
          </a:ln>
        </p:spPr>
      </p:pic>
    </p:spTree>
    <p:extLst>
      <p:ext uri="{BB962C8B-B14F-4D97-AF65-F5344CB8AC3E}">
        <p14:creationId xmlns:p14="http://schemas.microsoft.com/office/powerpoint/2010/main" val="1431891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pic>
        <p:nvPicPr>
          <p:cNvPr id="11" name="Content Placeholder 10" descr="Servant Leadership: Characteristics, Pros &amp; Cons, Example"/>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183957" y="1600200"/>
            <a:ext cx="6769990" cy="4572000"/>
          </a:xfrm>
          <a:prstGeom prst="rect">
            <a:avLst/>
          </a:prstGeom>
          <a:noFill/>
          <a:ln>
            <a:noFill/>
          </a:ln>
        </p:spPr>
      </p:pic>
    </p:spTree>
    <p:extLst>
      <p:ext uri="{BB962C8B-B14F-4D97-AF65-F5344CB8AC3E}">
        <p14:creationId xmlns:p14="http://schemas.microsoft.com/office/powerpoint/2010/main" val="2006628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lstStyle/>
          <a:p>
            <a:r>
              <a:rPr lang="en-US" sz="2200" u="sng" dirty="0" smtClean="0"/>
              <a:t>In his book “Good to Great,” author Jim Collins described   “Level 5” leaders as those who facilitate, coach, and empower others to find their own direction</a:t>
            </a:r>
            <a:r>
              <a:rPr lang="en-US" dirty="0" smtClean="0"/>
              <a:t>.  </a:t>
            </a:r>
          </a:p>
          <a:p>
            <a:endParaRPr lang="en-US" sz="800" dirty="0"/>
          </a:p>
          <a:p>
            <a:pPr lvl="1"/>
            <a:r>
              <a:rPr lang="en-US" sz="2000" dirty="0" smtClean="0">
                <a:solidFill>
                  <a:srgbClr val="FF0000"/>
                </a:solidFill>
              </a:rPr>
              <a:t>We believe that there are times when the leader must provide direction and that there are situations in which subordinates should be enabled to pursue their own direction – as long as it is consistent with the overall vision for the organization.</a:t>
            </a:r>
            <a:endParaRPr lang="en-US" sz="2000" dirty="0">
              <a:solidFill>
                <a:srgbClr val="FF0000"/>
              </a:solidFill>
            </a:endParaRPr>
          </a:p>
        </p:txBody>
      </p:sp>
      <p:pic>
        <p:nvPicPr>
          <p:cNvPr id="8" name="Picture 7" descr="Find Your Way&quot; Images – Browse 156 Stock Photos, Vectors, and Video | Adobe  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799" y="4648200"/>
            <a:ext cx="3587569" cy="1364330"/>
          </a:xfrm>
          <a:prstGeom prst="rect">
            <a:avLst/>
          </a:prstGeom>
          <a:noFill/>
          <a:ln>
            <a:noFill/>
          </a:ln>
        </p:spPr>
      </p:pic>
      <p:pic>
        <p:nvPicPr>
          <p:cNvPr id="10" name="Picture 9" descr="How you can become a leader at any level in your organization: 4 vital  traits to develop - Agility PR Solution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4368" y="4412330"/>
            <a:ext cx="4261031" cy="1600200"/>
          </a:xfrm>
          <a:prstGeom prst="rect">
            <a:avLst/>
          </a:prstGeom>
          <a:noFill/>
          <a:ln>
            <a:noFill/>
          </a:ln>
        </p:spPr>
      </p:pic>
    </p:spTree>
    <p:extLst>
      <p:ext uri="{BB962C8B-B14F-4D97-AF65-F5344CB8AC3E}">
        <p14:creationId xmlns:p14="http://schemas.microsoft.com/office/powerpoint/2010/main" val="1759069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Two: Essentials of </a:t>
            </a:r>
            <a:r>
              <a:rPr lang="en-US" sz="2400" smtClean="0"/>
              <a:t>Effective Supervision</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Chapter Five: Leadership and Follower</a:t>
            </a:r>
          </a:p>
          <a:p>
            <a:endParaRPr lang="en-US" sz="800" u="sng" dirty="0" smtClean="0"/>
          </a:p>
          <a:p>
            <a:pPr lvl="1"/>
            <a:r>
              <a:rPr lang="en-US" dirty="0" smtClean="0"/>
              <a:t>After studying this chapter, you will be able to:</a:t>
            </a:r>
          </a:p>
          <a:p>
            <a:pPr lvl="1"/>
            <a:endParaRPr lang="en-US" sz="800" dirty="0" smtClean="0"/>
          </a:p>
          <a:p>
            <a:pPr lvl="2"/>
            <a:r>
              <a:rPr lang="en-US" sz="1800" dirty="0" smtClean="0">
                <a:solidFill>
                  <a:srgbClr val="FF0000"/>
                </a:solidFill>
              </a:rPr>
              <a:t>Define leadership, explain its importance at the supervisory level, and describe elements of contemporary leadership thought.</a:t>
            </a:r>
          </a:p>
          <a:p>
            <a:pPr lvl="2"/>
            <a:r>
              <a:rPr lang="en-US" sz="1800" dirty="0" smtClean="0">
                <a:solidFill>
                  <a:srgbClr val="FF0000"/>
                </a:solidFill>
              </a:rPr>
              <a:t>Outline the importance of trust in the leadership process and the effects of lack of trust on EE engagement and productivity.</a:t>
            </a:r>
          </a:p>
          <a:p>
            <a:pPr lvl="2"/>
            <a:r>
              <a:rPr lang="en-US" sz="1800" dirty="0" smtClean="0">
                <a:solidFill>
                  <a:srgbClr val="FF0000"/>
                </a:solidFill>
              </a:rPr>
              <a:t>Discuss the critical nature of ethics in informing leaders’ behaviors and influencing followers and organizational culture.</a:t>
            </a:r>
          </a:p>
          <a:p>
            <a:pPr lvl="2"/>
            <a:r>
              <a:rPr lang="en-US" sz="1800" dirty="0" smtClean="0">
                <a:solidFill>
                  <a:srgbClr val="FF0000"/>
                </a:solidFill>
              </a:rPr>
              <a:t>Explain the delegation process and describe its three major components.</a:t>
            </a:r>
          </a:p>
          <a:p>
            <a:pPr lvl="2"/>
            <a:r>
              <a:rPr lang="en-US" sz="1800" dirty="0" smtClean="0">
                <a:solidFill>
                  <a:srgbClr val="FF0000"/>
                </a:solidFill>
              </a:rPr>
              <a:t>Discuss why some supervisors do not delegate, and describe its benefits.</a:t>
            </a:r>
          </a:p>
          <a:p>
            <a:pPr lvl="2"/>
            <a:r>
              <a:rPr lang="en-US" sz="1800" dirty="0" smtClean="0">
                <a:solidFill>
                  <a:srgbClr val="FF0000"/>
                </a:solidFill>
              </a:rPr>
              <a:t>Compare the autocratic (authoritarian) approach to supervision with the participative approach.</a:t>
            </a:r>
          </a:p>
          <a:p>
            <a:pPr lvl="2"/>
            <a:r>
              <a:rPr lang="en-US" sz="1800" dirty="0" smtClean="0">
                <a:solidFill>
                  <a:srgbClr val="FF0000"/>
                </a:solidFill>
              </a:rPr>
              <a:t>Explain the role of followers in the leadership process and differentiate between different types of followers.</a:t>
            </a:r>
            <a:endParaRPr lang="en-US" dirty="0"/>
          </a:p>
        </p:txBody>
      </p:sp>
      <p:pic>
        <p:nvPicPr>
          <p:cNvPr id="5" name="Picture 4"/>
          <p:cNvPicPr>
            <a:picLocks noChangeAspect="1"/>
          </p:cNvPicPr>
          <p:nvPr/>
        </p:nvPicPr>
        <p:blipFill>
          <a:blip r:embed="rId2" cstate="print"/>
          <a:stretch>
            <a:fillRect/>
          </a:stretch>
        </p:blipFill>
        <p:spPr>
          <a:xfrm>
            <a:off x="7315200" y="1295400"/>
            <a:ext cx="1490472" cy="1141708"/>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300" u="sng" dirty="0" smtClean="0"/>
              <a:t>Authentic leaders are chosen by those they </a:t>
            </a:r>
            <a:r>
              <a:rPr lang="en-US" sz="2300" u="sng" dirty="0" smtClean="0"/>
              <a:t>serve = followers</a:t>
            </a:r>
            <a:r>
              <a:rPr lang="en-US" sz="2300" u="sng" dirty="0" smtClean="0"/>
              <a:t>.  </a:t>
            </a:r>
          </a:p>
          <a:p>
            <a:endParaRPr lang="en-US" sz="800" u="sng" dirty="0"/>
          </a:p>
          <a:p>
            <a:pPr lvl="1"/>
            <a:r>
              <a:rPr lang="en-US" sz="2000" dirty="0" smtClean="0"/>
              <a:t>Regardless of their level of competence, every EE needs guidance, and servant-leaders set up their subordinates for success.  </a:t>
            </a:r>
          </a:p>
          <a:p>
            <a:pPr lvl="1"/>
            <a:r>
              <a:rPr lang="en-US" sz="2000" dirty="0" smtClean="0"/>
              <a:t>Professor Douglas contends servant-leaders treat EEs as equals, affirm their worth, and match their performance to their values.  </a:t>
            </a:r>
          </a:p>
          <a:p>
            <a:pPr lvl="1"/>
            <a:endParaRPr lang="en-US" sz="800" dirty="0"/>
          </a:p>
          <a:p>
            <a:pPr lvl="2"/>
            <a:r>
              <a:rPr lang="en-US" sz="1800" dirty="0" smtClean="0">
                <a:solidFill>
                  <a:srgbClr val="FF0000"/>
                </a:solidFill>
              </a:rPr>
              <a:t>Larry Spears of the Greenleaf Center for Servant-Leadership, said: </a:t>
            </a:r>
            <a:r>
              <a:rPr lang="en-US" sz="1800" dirty="0" smtClean="0">
                <a:solidFill>
                  <a:srgbClr val="FF0000"/>
                </a:solidFill>
              </a:rPr>
              <a:t> </a:t>
            </a:r>
            <a:r>
              <a:rPr lang="en-US" sz="1400" dirty="0" smtClean="0">
                <a:solidFill>
                  <a:srgbClr val="FF0000"/>
                </a:solidFill>
              </a:rPr>
              <a:t>“</a:t>
            </a:r>
            <a:r>
              <a:rPr lang="en-US" sz="1400" dirty="0" smtClean="0">
                <a:solidFill>
                  <a:srgbClr val="FF0000"/>
                </a:solidFill>
              </a:rPr>
              <a:t>Servant-leadership provides a strong set of values and ethics </a:t>
            </a:r>
            <a:r>
              <a:rPr lang="en-US" sz="1400" dirty="0" smtClean="0">
                <a:solidFill>
                  <a:srgbClr val="FF0000"/>
                </a:solidFill>
              </a:rPr>
              <a:t>for </a:t>
            </a:r>
            <a:r>
              <a:rPr lang="en-US" sz="1400" dirty="0" smtClean="0">
                <a:solidFill>
                  <a:srgbClr val="FF0000"/>
                </a:solidFill>
              </a:rPr>
              <a:t>people and organizations</a:t>
            </a:r>
            <a:r>
              <a:rPr lang="en-US" sz="1400" dirty="0" smtClean="0">
                <a:solidFill>
                  <a:srgbClr val="FF0000"/>
                </a:solidFill>
              </a:rPr>
              <a:t>.” </a:t>
            </a:r>
            <a:endParaRPr lang="en-US" sz="1400" dirty="0">
              <a:solidFill>
                <a:srgbClr val="FF0000"/>
              </a:solidFill>
            </a:endParaRPr>
          </a:p>
        </p:txBody>
      </p:sp>
      <p:pic>
        <p:nvPicPr>
          <p:cNvPr id="6" name="Picture 5" descr="Why is servant leadership important to Nuru? – Nuru International"/>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6999" y="4267200"/>
            <a:ext cx="2328673" cy="2117725"/>
          </a:xfrm>
          <a:prstGeom prst="rect">
            <a:avLst/>
          </a:prstGeom>
          <a:noFill/>
          <a:ln>
            <a:noFill/>
          </a:ln>
        </p:spPr>
      </p:pic>
    </p:spTree>
    <p:extLst>
      <p:ext uri="{BB962C8B-B14F-4D97-AF65-F5344CB8AC3E}">
        <p14:creationId xmlns:p14="http://schemas.microsoft.com/office/powerpoint/2010/main" val="1093179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200" u="sng" dirty="0" smtClean="0"/>
              <a:t>Of all the keys to effective servant-leadership, whether service is focused on employees, customers, or other stakeholders, listening is the most essential</a:t>
            </a:r>
            <a:r>
              <a:rPr lang="en-US" dirty="0" smtClean="0"/>
              <a:t>.  </a:t>
            </a:r>
          </a:p>
          <a:p>
            <a:pPr lvl="1"/>
            <a:endParaRPr lang="en-US" sz="800" dirty="0"/>
          </a:p>
          <a:p>
            <a:pPr lvl="1"/>
            <a:r>
              <a:rPr lang="en-US" sz="2000" dirty="0" smtClean="0">
                <a:solidFill>
                  <a:srgbClr val="FF0000"/>
                </a:solidFill>
              </a:rPr>
              <a:t>Kent Keith, CEO of the Greenleaf Center, explains, “Servant leaders  are really good at listening, they stay close to their colleagues, have good understanding of what their colleagues need to perform at a high level, and work hard to get that to them.”  </a:t>
            </a:r>
            <a:endParaRPr lang="en-US" sz="2000" dirty="0">
              <a:solidFill>
                <a:srgbClr val="FF0000"/>
              </a:solidFill>
            </a:endParaRPr>
          </a:p>
        </p:txBody>
      </p:sp>
      <p:pic>
        <p:nvPicPr>
          <p:cNvPr id="5" name="Picture 4" descr="Listen First Project"/>
          <p:cNvPicPr/>
          <p:nvPr/>
        </p:nvPicPr>
        <p:blipFill>
          <a:blip r:embed="rId2">
            <a:extLst>
              <a:ext uri="{28A0092B-C50C-407E-A947-70E740481C1C}">
                <a14:useLocalDpi xmlns:a14="http://schemas.microsoft.com/office/drawing/2010/main" val="0"/>
              </a:ext>
            </a:extLst>
          </a:blip>
          <a:srcRect/>
          <a:stretch>
            <a:fillRect/>
          </a:stretch>
        </p:blipFill>
        <p:spPr bwMode="auto">
          <a:xfrm>
            <a:off x="5943600" y="4191000"/>
            <a:ext cx="2912146" cy="2139950"/>
          </a:xfrm>
          <a:prstGeom prst="rect">
            <a:avLst/>
          </a:prstGeom>
          <a:noFill/>
          <a:ln>
            <a:noFill/>
          </a:ln>
        </p:spPr>
      </p:pic>
    </p:spTree>
    <p:extLst>
      <p:ext uri="{BB962C8B-B14F-4D97-AF65-F5344CB8AC3E}">
        <p14:creationId xmlns:p14="http://schemas.microsoft.com/office/powerpoint/2010/main" val="2885328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Servant-Leadership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The essence of servant-leadership</a:t>
            </a:r>
            <a:r>
              <a:rPr lang="en-US" dirty="0" smtClean="0"/>
              <a:t>.</a:t>
            </a:r>
          </a:p>
          <a:p>
            <a:endParaRPr lang="en-US" sz="900" dirty="0" smtClean="0"/>
          </a:p>
          <a:p>
            <a:pPr lvl="1"/>
            <a:r>
              <a:rPr lang="en-US" dirty="0" smtClean="0"/>
              <a:t>Use these keys to unlock your EE’s potential:</a:t>
            </a:r>
          </a:p>
          <a:p>
            <a:pPr lvl="1"/>
            <a:endParaRPr lang="en-US" sz="900" dirty="0" smtClean="0"/>
          </a:p>
          <a:p>
            <a:pPr marL="1051560" lvl="2" indent="-457200">
              <a:buFont typeface="+mj-lt"/>
              <a:buAutoNum type="arabicPeriod"/>
            </a:pPr>
            <a:r>
              <a:rPr lang="en-US" dirty="0" smtClean="0">
                <a:solidFill>
                  <a:srgbClr val="FF0000"/>
                </a:solidFill>
              </a:rPr>
              <a:t>Foresight</a:t>
            </a:r>
          </a:p>
          <a:p>
            <a:pPr marL="1051560" lvl="2" indent="-457200">
              <a:buFont typeface="+mj-lt"/>
              <a:buAutoNum type="arabicPeriod"/>
            </a:pPr>
            <a:r>
              <a:rPr lang="en-US" dirty="0" smtClean="0">
                <a:solidFill>
                  <a:srgbClr val="FF0000"/>
                </a:solidFill>
              </a:rPr>
              <a:t>Conceptualization</a:t>
            </a:r>
          </a:p>
          <a:p>
            <a:pPr marL="1051560" lvl="2" indent="-457200">
              <a:buFont typeface="+mj-lt"/>
              <a:buAutoNum type="arabicPeriod"/>
            </a:pPr>
            <a:r>
              <a:rPr lang="en-US" dirty="0" smtClean="0">
                <a:solidFill>
                  <a:srgbClr val="FF0000"/>
                </a:solidFill>
              </a:rPr>
              <a:t>Commitment to Growth of People</a:t>
            </a:r>
          </a:p>
          <a:p>
            <a:pPr marL="1051560" lvl="2" indent="-457200">
              <a:buFont typeface="+mj-lt"/>
              <a:buAutoNum type="arabicPeriod"/>
            </a:pPr>
            <a:r>
              <a:rPr lang="en-US" dirty="0" smtClean="0">
                <a:solidFill>
                  <a:srgbClr val="FF0000"/>
                </a:solidFill>
              </a:rPr>
              <a:t>Awareness</a:t>
            </a:r>
          </a:p>
          <a:p>
            <a:pPr marL="1051560" lvl="2" indent="-457200">
              <a:buFont typeface="+mj-lt"/>
              <a:buAutoNum type="arabicPeriod"/>
            </a:pPr>
            <a:r>
              <a:rPr lang="en-US" dirty="0" smtClean="0">
                <a:solidFill>
                  <a:srgbClr val="FF0000"/>
                </a:solidFill>
              </a:rPr>
              <a:t>Persuasion</a:t>
            </a:r>
          </a:p>
          <a:p>
            <a:pPr marL="1051560" lvl="2" indent="-457200">
              <a:buFont typeface="+mj-lt"/>
              <a:buAutoNum type="arabicPeriod"/>
            </a:pPr>
            <a:r>
              <a:rPr lang="en-US" dirty="0" smtClean="0">
                <a:solidFill>
                  <a:srgbClr val="FF0000"/>
                </a:solidFill>
              </a:rPr>
              <a:t>Listening</a:t>
            </a:r>
          </a:p>
          <a:p>
            <a:pPr marL="1051560" lvl="2" indent="-457200">
              <a:buFont typeface="+mj-lt"/>
              <a:buAutoNum type="arabicPeriod"/>
            </a:pPr>
            <a:r>
              <a:rPr lang="en-US" dirty="0" smtClean="0">
                <a:solidFill>
                  <a:srgbClr val="FF0000"/>
                </a:solidFill>
              </a:rPr>
              <a:t>Empathy</a:t>
            </a:r>
          </a:p>
          <a:p>
            <a:pPr marL="1051560" lvl="2" indent="-457200">
              <a:buFont typeface="+mj-lt"/>
              <a:buAutoNum type="arabicPeriod"/>
            </a:pPr>
            <a:r>
              <a:rPr lang="en-US" dirty="0" smtClean="0">
                <a:solidFill>
                  <a:srgbClr val="FF0000"/>
                </a:solidFill>
              </a:rPr>
              <a:t>Healing</a:t>
            </a:r>
          </a:p>
          <a:p>
            <a:pPr marL="1051560" lvl="2" indent="-457200">
              <a:buFont typeface="+mj-lt"/>
              <a:buAutoNum type="arabicPeriod"/>
            </a:pPr>
            <a:r>
              <a:rPr lang="en-US" dirty="0" smtClean="0">
                <a:solidFill>
                  <a:srgbClr val="FF0000"/>
                </a:solidFill>
              </a:rPr>
              <a:t>Stewardship</a:t>
            </a:r>
          </a:p>
          <a:p>
            <a:pPr marL="1051560" lvl="2" indent="-457200">
              <a:buFont typeface="+mj-lt"/>
              <a:buAutoNum type="arabicPeriod"/>
            </a:pPr>
            <a:r>
              <a:rPr lang="en-US" dirty="0" smtClean="0">
                <a:solidFill>
                  <a:srgbClr val="FF0000"/>
                </a:solidFill>
              </a:rPr>
              <a:t>Building Community</a:t>
            </a:r>
            <a:endParaRPr lang="en-US" dirty="0">
              <a:solidFill>
                <a:srgbClr val="FF0000"/>
              </a:solidFill>
            </a:endParaRPr>
          </a:p>
        </p:txBody>
      </p:sp>
      <p:pic>
        <p:nvPicPr>
          <p:cNvPr id="5" name="Picture 4" descr="The Essence of Servant Leadership – ICON Agility Services Blo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581400"/>
            <a:ext cx="3657600" cy="2705100"/>
          </a:xfrm>
          <a:prstGeom prst="rect">
            <a:avLst/>
          </a:prstGeom>
          <a:noFill/>
          <a:ln>
            <a:noFill/>
          </a:ln>
        </p:spPr>
      </p:pic>
    </p:spTree>
    <p:extLst>
      <p:ext uri="{BB962C8B-B14F-4D97-AF65-F5344CB8AC3E}">
        <p14:creationId xmlns:p14="http://schemas.microsoft.com/office/powerpoint/2010/main" val="24194610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Style Depends on Many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400" u="sng" dirty="0" smtClean="0"/>
              <a:t>Most supervisors and managers recognize that no one leadership style is effective in all situations</a:t>
            </a:r>
            <a:r>
              <a:rPr lang="en-US" dirty="0" smtClean="0"/>
              <a:t>.  </a:t>
            </a:r>
          </a:p>
          <a:p>
            <a:endParaRPr lang="en-US" sz="800" dirty="0" smtClean="0"/>
          </a:p>
          <a:p>
            <a:pPr lvl="1"/>
            <a:r>
              <a:rPr lang="en-US" sz="2100" dirty="0" smtClean="0"/>
              <a:t>There is no simple set of do’s and don’ts one can implement to achieve high motivation and excellent performance.</a:t>
            </a:r>
          </a:p>
          <a:p>
            <a:pPr lvl="1"/>
            <a:endParaRPr lang="en-US" sz="800" dirty="0"/>
          </a:p>
          <a:p>
            <a:pPr lvl="2"/>
            <a:r>
              <a:rPr lang="en-US" sz="1800" dirty="0" smtClean="0">
                <a:solidFill>
                  <a:srgbClr val="FF0000"/>
                </a:solidFill>
              </a:rPr>
              <a:t>Although leadership skills can be learned and developed, no one formula will apply in all situations and with all people.  </a:t>
            </a:r>
          </a:p>
        </p:txBody>
      </p:sp>
      <p:pic>
        <p:nvPicPr>
          <p:cNvPr id="5" name="Picture 4" descr="It Depends Stickers for Sale | Redbubble"/>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114801"/>
            <a:ext cx="3373701" cy="2216984"/>
          </a:xfrm>
          <a:prstGeom prst="rect">
            <a:avLst/>
          </a:prstGeom>
          <a:noFill/>
          <a:ln>
            <a:noFill/>
          </a:ln>
        </p:spPr>
      </p:pic>
    </p:spTree>
    <p:extLst>
      <p:ext uri="{BB962C8B-B14F-4D97-AF65-F5344CB8AC3E}">
        <p14:creationId xmlns:p14="http://schemas.microsoft.com/office/powerpoint/2010/main" val="2045996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Style Depends on Many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400" u="sng" dirty="0" smtClean="0"/>
              <a:t>Evidence suggests that an effective approach to leadership is contingent on numerous factors in any given situation</a:t>
            </a:r>
            <a:r>
              <a:rPr lang="en-US" dirty="0" smtClean="0"/>
              <a:t>.  </a:t>
            </a:r>
          </a:p>
          <a:p>
            <a:endParaRPr lang="en-US" sz="800" dirty="0" smtClean="0"/>
          </a:p>
          <a:p>
            <a:pPr lvl="1"/>
            <a:r>
              <a:rPr lang="en-US" sz="1900" dirty="0" smtClean="0">
                <a:solidFill>
                  <a:srgbClr val="FF0000"/>
                </a:solidFill>
              </a:rPr>
              <a:t>Contingency-Style Leadership proponents advocate that considerations include such things as the supervisor, the organization, the type of work, the skill level and motivation of EEs, and time pressures.</a:t>
            </a:r>
          </a:p>
        </p:txBody>
      </p:sp>
      <p:pic>
        <p:nvPicPr>
          <p:cNvPr id="5" name="Picture 4" descr="Contingency Theory of Leadership Explained | What is Contingency Theory"/>
          <p:cNvPicPr/>
          <p:nvPr/>
        </p:nvPicPr>
        <p:blipFill>
          <a:blip r:embed="rId2">
            <a:extLst>
              <a:ext uri="{28A0092B-C50C-407E-A947-70E740481C1C}">
                <a14:useLocalDpi xmlns:a14="http://schemas.microsoft.com/office/drawing/2010/main" val="0"/>
              </a:ext>
            </a:extLst>
          </a:blip>
          <a:srcRect/>
          <a:stretch>
            <a:fillRect/>
          </a:stretch>
        </p:blipFill>
        <p:spPr bwMode="auto">
          <a:xfrm>
            <a:off x="4495800" y="3657600"/>
            <a:ext cx="4419600" cy="2654300"/>
          </a:xfrm>
          <a:prstGeom prst="rect">
            <a:avLst/>
          </a:prstGeom>
          <a:noFill/>
          <a:ln>
            <a:noFill/>
          </a:ln>
        </p:spPr>
      </p:pic>
    </p:spTree>
    <p:extLst>
      <p:ext uri="{BB962C8B-B14F-4D97-AF65-F5344CB8AC3E}">
        <p14:creationId xmlns:p14="http://schemas.microsoft.com/office/powerpoint/2010/main" val="715442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Style Depends on Many Factors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consensus from dozens of leadership theorists is that no one best style of leadership exists</a:t>
            </a:r>
            <a:r>
              <a:rPr lang="en-US" dirty="0" smtClean="0"/>
              <a:t>.  </a:t>
            </a:r>
          </a:p>
          <a:p>
            <a:endParaRPr lang="en-US" sz="800" dirty="0"/>
          </a:p>
          <a:p>
            <a:pPr lvl="1"/>
            <a:r>
              <a:rPr lang="en-US" sz="2000" dirty="0" smtClean="0"/>
              <a:t>Effective leaders must be able to establish standards, actively listen to EEs to identify their challenges, needs and motivations, develop a climate in which people become </a:t>
            </a:r>
            <a:r>
              <a:rPr lang="en-US" sz="2000" dirty="0" smtClean="0"/>
              <a:t>self-motivated, </a:t>
            </a:r>
            <a:r>
              <a:rPr lang="en-US" sz="2000" dirty="0" smtClean="0"/>
              <a:t>and adapt to change.</a:t>
            </a:r>
          </a:p>
          <a:p>
            <a:endParaRPr lang="en-US" sz="900" dirty="0" smtClean="0"/>
          </a:p>
          <a:p>
            <a:pPr lvl="2"/>
            <a:r>
              <a:rPr lang="en-US" sz="1800" dirty="0" smtClean="0">
                <a:solidFill>
                  <a:srgbClr val="FF0000"/>
                </a:solidFill>
              </a:rPr>
              <a:t>The effective leader provides direction, instruction, and guidance, support and encouragement, feedback and positive recognition, and     enthusiastic help when necessary.</a:t>
            </a:r>
            <a:endParaRPr lang="en-US" sz="1800" dirty="0">
              <a:solidFill>
                <a:srgbClr val="FF0000"/>
              </a:solidFill>
            </a:endParaRPr>
          </a:p>
        </p:txBody>
      </p:sp>
      <p:pic>
        <p:nvPicPr>
          <p:cNvPr id="5" name="Picture 4" descr="TRANSFORMATIONAL LEADERSHIP | PPT"/>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343400"/>
            <a:ext cx="2884714" cy="1981200"/>
          </a:xfrm>
          <a:prstGeom prst="rect">
            <a:avLst/>
          </a:prstGeom>
          <a:noFill/>
          <a:ln>
            <a:noFill/>
          </a:ln>
        </p:spPr>
      </p:pic>
    </p:spTree>
    <p:extLst>
      <p:ext uri="{BB962C8B-B14F-4D97-AF65-F5344CB8AC3E}">
        <p14:creationId xmlns:p14="http://schemas.microsoft.com/office/powerpoint/2010/main" val="922745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Trust</a:t>
            </a:r>
            <a:br>
              <a:rPr lang="en-US" dirty="0" smtClean="0"/>
            </a:br>
            <a:r>
              <a:rPr lang="en-US" sz="2000" dirty="0" smtClean="0"/>
              <a:t>The Basis of Effective Supervisory Relationships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200" u="sng" dirty="0" smtClean="0"/>
              <a:t>The ability to trust a leader is more important today than at any other time in recent history.</a:t>
            </a:r>
            <a:endParaRPr lang="en-US" dirty="0" smtClean="0"/>
          </a:p>
          <a:p>
            <a:endParaRPr lang="en-US" sz="800" dirty="0"/>
          </a:p>
          <a:p>
            <a:pPr lvl="1"/>
            <a:r>
              <a:rPr lang="en-US" dirty="0">
                <a:solidFill>
                  <a:srgbClr val="FF0000"/>
                </a:solidFill>
              </a:rPr>
              <a:t>Trust is the foundation of effective supervisory relations.  </a:t>
            </a:r>
          </a:p>
        </p:txBody>
      </p:sp>
      <p:pic>
        <p:nvPicPr>
          <p:cNvPr id="5" name="Picture 4" descr="Do you have trust issues? A beneficiary's right to information - Hall &amp;  Wilcox"/>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352801"/>
            <a:ext cx="4831515" cy="2814308"/>
          </a:xfrm>
          <a:prstGeom prst="rect">
            <a:avLst/>
          </a:prstGeom>
          <a:noFill/>
          <a:ln>
            <a:noFill/>
          </a:ln>
        </p:spPr>
      </p:pic>
    </p:spTree>
    <p:extLst>
      <p:ext uri="{BB962C8B-B14F-4D97-AF65-F5344CB8AC3E}">
        <p14:creationId xmlns:p14="http://schemas.microsoft.com/office/powerpoint/2010/main" val="667910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 is a Growing Concern in the Workplace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normAutofit/>
          </a:bodyPr>
          <a:lstStyle/>
          <a:p>
            <a:r>
              <a:rPr lang="en-US" sz="2400" u="sng" dirty="0" smtClean="0"/>
              <a:t>Trust, according to Merriam-Webster, is the belief that someone is reliable, good, honest, and effective</a:t>
            </a:r>
            <a:r>
              <a:rPr lang="en-US" sz="2000" dirty="0" smtClean="0"/>
              <a:t>.  </a:t>
            </a:r>
          </a:p>
          <a:p>
            <a:endParaRPr lang="en-US" sz="800" dirty="0">
              <a:solidFill>
                <a:srgbClr val="FF0000"/>
              </a:solidFill>
            </a:endParaRPr>
          </a:p>
          <a:p>
            <a:pPr lvl="1"/>
            <a:r>
              <a:rPr lang="en-US" sz="2000" dirty="0" smtClean="0">
                <a:solidFill>
                  <a:srgbClr val="FF0000"/>
                </a:solidFill>
              </a:rPr>
              <a:t>Lack of trust is a growing concern in the workplace, which is attributed to senior leaders’ lack of caring, perceived favoritism,  poor communication, and inconsistent behavior.</a:t>
            </a:r>
          </a:p>
        </p:txBody>
      </p:sp>
      <p:pic>
        <p:nvPicPr>
          <p:cNvPr id="5" name="Picture 4" descr="Trust Definition | Trust Application | Types of Trust | What is a Trust"/>
          <p:cNvPicPr/>
          <p:nvPr/>
        </p:nvPicPr>
        <p:blipFill>
          <a:blip r:embed="rId2">
            <a:extLst>
              <a:ext uri="{28A0092B-C50C-407E-A947-70E740481C1C}">
                <a14:useLocalDpi xmlns:a14="http://schemas.microsoft.com/office/drawing/2010/main" val="0"/>
              </a:ext>
            </a:extLst>
          </a:blip>
          <a:srcRect/>
          <a:stretch>
            <a:fillRect/>
          </a:stretch>
        </p:blipFill>
        <p:spPr bwMode="auto">
          <a:xfrm>
            <a:off x="4648200" y="3810000"/>
            <a:ext cx="4224963" cy="2514600"/>
          </a:xfrm>
          <a:prstGeom prst="rect">
            <a:avLst/>
          </a:prstGeom>
          <a:noFill/>
          <a:ln>
            <a:noFill/>
          </a:ln>
        </p:spPr>
      </p:pic>
    </p:spTree>
    <p:extLst>
      <p:ext uri="{BB962C8B-B14F-4D97-AF65-F5344CB8AC3E}">
        <p14:creationId xmlns:p14="http://schemas.microsoft.com/office/powerpoint/2010/main" val="2039883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Trust on Supervisory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400" u="sng" dirty="0" smtClean="0"/>
              <a:t>A number of specific leadership behaviors can erode trust between supervisors and EEs</a:t>
            </a:r>
            <a:r>
              <a:rPr lang="en-US" dirty="0" smtClean="0"/>
              <a:t>.  </a:t>
            </a:r>
          </a:p>
          <a:p>
            <a:endParaRPr lang="en-US" sz="800" dirty="0"/>
          </a:p>
          <a:p>
            <a:pPr lvl="1"/>
            <a:r>
              <a:rPr lang="en-US" sz="1800" dirty="0" smtClean="0">
                <a:solidFill>
                  <a:srgbClr val="FF0000"/>
                </a:solidFill>
              </a:rPr>
              <a:t>A supervisor’s lack of confidence and courage to stand up for EEs;   operating with hidden agendas; unwillingness to apologize for mistakes; unclear or untrue communication; self-centeredness; taking credit for others’ ideas; inappropriate choices; inconsistent behavior; and resistance to getting their “hands dirty” by staying distanced from EEs and the work they do can lower EE’s trust that the supervisor has their best interests at heart.</a:t>
            </a:r>
            <a:endParaRPr lang="en-US" sz="1800" dirty="0">
              <a:solidFill>
                <a:srgbClr val="FF0000"/>
              </a:solidFill>
            </a:endParaRPr>
          </a:p>
        </p:txBody>
      </p:sp>
      <p:pic>
        <p:nvPicPr>
          <p:cNvPr id="6" name="Picture 5" descr="O que é Trust ? | Jusbrasil"/>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419600"/>
            <a:ext cx="3733800" cy="1927098"/>
          </a:xfrm>
          <a:prstGeom prst="rect">
            <a:avLst/>
          </a:prstGeom>
          <a:noFill/>
          <a:ln>
            <a:noFill/>
          </a:ln>
        </p:spPr>
      </p:pic>
    </p:spTree>
    <p:extLst>
      <p:ext uri="{BB962C8B-B14F-4D97-AF65-F5344CB8AC3E}">
        <p14:creationId xmlns:p14="http://schemas.microsoft.com/office/powerpoint/2010/main" val="4024729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Impact of Trust on Supervisory Relationships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200" u="sng" dirty="0" smtClean="0"/>
              <a:t>Relationships of mutual trust can be facilitated by leaders who are authentic, aligning their words and actions to demonstrate integrity and model it for their EEs</a:t>
            </a:r>
            <a:r>
              <a:rPr lang="en-US" sz="2200" dirty="0" smtClean="0"/>
              <a:t>.  </a:t>
            </a:r>
          </a:p>
          <a:p>
            <a:endParaRPr lang="en-US" sz="900" dirty="0"/>
          </a:p>
          <a:p>
            <a:pPr lvl="1"/>
            <a:r>
              <a:rPr lang="en-US" sz="2000" dirty="0" smtClean="0"/>
              <a:t>Supervisors who share their experience while also acknowledging their shortcomings earn the respect of EEs.  </a:t>
            </a:r>
          </a:p>
          <a:p>
            <a:pPr lvl="1"/>
            <a:endParaRPr lang="en-US" sz="900" dirty="0"/>
          </a:p>
          <a:p>
            <a:pPr lvl="2"/>
            <a:r>
              <a:rPr lang="en-US" sz="1800" dirty="0" smtClean="0">
                <a:solidFill>
                  <a:srgbClr val="FF0000"/>
                </a:solidFill>
              </a:rPr>
              <a:t>Honest communication, excellent listening skills, and a caring attitude, particularly in times of organizational change, reduce EE’s fear of the unknown and encourage them to trust and support the leader’s decisions when it comes to navigating uncharted waters.  </a:t>
            </a:r>
          </a:p>
        </p:txBody>
      </p:sp>
      <p:pic>
        <p:nvPicPr>
          <p:cNvPr id="6" name="Picture 5" descr="520,247 Trust Stock Photos - Free &amp; Royalty-Free Stock Photos from  Dreamstime"/>
          <p:cNvPicPr/>
          <p:nvPr/>
        </p:nvPicPr>
        <p:blipFill>
          <a:blip r:embed="rId2">
            <a:extLst>
              <a:ext uri="{28A0092B-C50C-407E-A947-70E740481C1C}">
                <a14:useLocalDpi xmlns:a14="http://schemas.microsoft.com/office/drawing/2010/main" val="0"/>
              </a:ext>
            </a:extLst>
          </a:blip>
          <a:srcRect/>
          <a:stretch>
            <a:fillRect/>
          </a:stretch>
        </p:blipFill>
        <p:spPr bwMode="auto">
          <a:xfrm>
            <a:off x="5791199" y="4953000"/>
            <a:ext cx="3389811" cy="1905000"/>
          </a:xfrm>
          <a:prstGeom prst="rect">
            <a:avLst/>
          </a:prstGeom>
          <a:noFill/>
          <a:ln>
            <a:noFill/>
          </a:ln>
        </p:spPr>
      </p:pic>
    </p:spTree>
    <p:extLst>
      <p:ext uri="{BB962C8B-B14F-4D97-AF65-F5344CB8AC3E}">
        <p14:creationId xmlns:p14="http://schemas.microsoft.com/office/powerpoint/2010/main" val="415562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 of Supervisory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200" u="sng" dirty="0" smtClean="0"/>
              <a:t>Leadership is the process of influencing the opinions, attitudes, and behaviors of others toward the achievement of a goal</a:t>
            </a:r>
            <a:r>
              <a:rPr lang="en-US" dirty="0" smtClean="0"/>
              <a:t>.</a:t>
            </a:r>
          </a:p>
          <a:p>
            <a:endParaRPr lang="en-US" sz="800" dirty="0" smtClean="0"/>
          </a:p>
          <a:p>
            <a:pPr lvl="1"/>
            <a:r>
              <a:rPr lang="en-US" sz="2000" dirty="0" smtClean="0">
                <a:solidFill>
                  <a:srgbClr val="FF0000"/>
                </a:solidFill>
              </a:rPr>
              <a:t>Anyone who can direct or influence others toward objectives can function as a leader, no matter what position that person holds.</a:t>
            </a:r>
          </a:p>
        </p:txBody>
      </p:sp>
      <p:pic>
        <p:nvPicPr>
          <p:cNvPr id="5" name="Picture 4" descr="Leadership Images - Free Download on Freepik"/>
          <p:cNvPicPr/>
          <p:nvPr/>
        </p:nvPicPr>
        <p:blipFill>
          <a:blip r:embed="rId2">
            <a:extLst>
              <a:ext uri="{28A0092B-C50C-407E-A947-70E740481C1C}">
                <a14:useLocalDpi xmlns:a14="http://schemas.microsoft.com/office/drawing/2010/main" val="0"/>
              </a:ext>
            </a:extLst>
          </a:blip>
          <a:srcRect/>
          <a:stretch>
            <a:fillRect/>
          </a:stretch>
        </p:blipFill>
        <p:spPr bwMode="auto">
          <a:xfrm>
            <a:off x="4236720" y="3508816"/>
            <a:ext cx="4568952" cy="2667000"/>
          </a:xfrm>
          <a:prstGeom prst="rect">
            <a:avLst/>
          </a:prstGeom>
          <a:noFill/>
          <a:ln>
            <a:noFill/>
          </a:ln>
        </p:spPr>
      </p:pic>
    </p:spTree>
    <p:extLst>
      <p:ext uri="{BB962C8B-B14F-4D97-AF65-F5344CB8AC3E}">
        <p14:creationId xmlns:p14="http://schemas.microsoft.com/office/powerpoint/2010/main" val="898072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Values Comprise Character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sz="2200" u="sng" dirty="0"/>
              <a:t>Ethics is the system of moral principles that guide the conduct of an individual, group, or society.</a:t>
            </a:r>
          </a:p>
          <a:p>
            <a:endParaRPr lang="en-US" sz="800" u="sng" dirty="0" smtClean="0"/>
          </a:p>
          <a:p>
            <a:pPr lvl="1"/>
            <a:r>
              <a:rPr lang="en-US" sz="1800" dirty="0" smtClean="0"/>
              <a:t>A person’s ethics determine how they distinguish between right and wrong and good and evil relative to their own actions and character, as well as the actions and character of others.  </a:t>
            </a:r>
          </a:p>
          <a:p>
            <a:endParaRPr lang="en-US" sz="800" dirty="0"/>
          </a:p>
          <a:p>
            <a:pPr lvl="2"/>
            <a:r>
              <a:rPr lang="en-US" sz="1800" dirty="0">
                <a:solidFill>
                  <a:srgbClr val="FF0000"/>
                </a:solidFill>
              </a:rPr>
              <a:t>E</a:t>
            </a:r>
            <a:r>
              <a:rPr lang="en-US" sz="1800" dirty="0" smtClean="0">
                <a:solidFill>
                  <a:srgbClr val="FF0000"/>
                </a:solidFill>
              </a:rPr>
              <a:t>thical values are broad character traits that include honesty, integrity, fairness, reliability, reciprocity, and accountability.  </a:t>
            </a:r>
            <a:endParaRPr lang="en-US" sz="1800" dirty="0">
              <a:solidFill>
                <a:srgbClr val="FF0000"/>
              </a:solidFill>
            </a:endParaRPr>
          </a:p>
        </p:txBody>
      </p:sp>
      <p:pic>
        <p:nvPicPr>
          <p:cNvPr id="6" name="Picture 5" descr="Ethics Definition - JavaTpoint"/>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648200"/>
            <a:ext cx="5221224" cy="1600200"/>
          </a:xfrm>
          <a:prstGeom prst="rect">
            <a:avLst/>
          </a:prstGeom>
          <a:noFill/>
          <a:ln>
            <a:noFill/>
          </a:ln>
        </p:spPr>
      </p:pic>
    </p:spTree>
    <p:extLst>
      <p:ext uri="{BB962C8B-B14F-4D97-AF65-F5344CB8AC3E}">
        <p14:creationId xmlns:p14="http://schemas.microsoft.com/office/powerpoint/2010/main" val="4272045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Values Comprise Character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normAutofit/>
          </a:bodyPr>
          <a:lstStyle/>
          <a:p>
            <a:r>
              <a:rPr lang="en-US" sz="2100" u="sng" dirty="0" smtClean="0"/>
              <a:t>The Josephson Institute of Ethics suggests six key ethical values,  the Six Pillars of Character, comprise a person’s character</a:t>
            </a:r>
            <a:r>
              <a:rPr lang="en-US" sz="2100" dirty="0" smtClean="0"/>
              <a:t>: </a:t>
            </a:r>
          </a:p>
          <a:p>
            <a:endParaRPr lang="en-US" sz="800" dirty="0"/>
          </a:p>
          <a:p>
            <a:pPr marL="731520" lvl="1" indent="-457200">
              <a:buFont typeface="+mj-lt"/>
              <a:buAutoNum type="arabicPeriod"/>
            </a:pPr>
            <a:r>
              <a:rPr lang="en-US" sz="2000" dirty="0" smtClean="0"/>
              <a:t>Trustworthiness</a:t>
            </a:r>
          </a:p>
          <a:p>
            <a:pPr marL="731520" lvl="1" indent="-457200">
              <a:buFont typeface="+mj-lt"/>
              <a:buAutoNum type="arabicPeriod"/>
            </a:pPr>
            <a:r>
              <a:rPr lang="en-US" sz="2000" dirty="0" smtClean="0"/>
              <a:t>Respect</a:t>
            </a:r>
          </a:p>
          <a:p>
            <a:pPr marL="731520" lvl="1" indent="-457200">
              <a:buFont typeface="+mj-lt"/>
              <a:buAutoNum type="arabicPeriod"/>
            </a:pPr>
            <a:r>
              <a:rPr lang="en-US" sz="2000" dirty="0" smtClean="0"/>
              <a:t>Responsibility</a:t>
            </a:r>
          </a:p>
          <a:p>
            <a:pPr marL="731520" lvl="1" indent="-457200">
              <a:buFont typeface="+mj-lt"/>
              <a:buAutoNum type="arabicPeriod"/>
            </a:pPr>
            <a:r>
              <a:rPr lang="en-US" sz="2000" dirty="0" smtClean="0"/>
              <a:t>Fairness</a:t>
            </a:r>
          </a:p>
          <a:p>
            <a:pPr marL="731520" lvl="1" indent="-457200">
              <a:buFont typeface="+mj-lt"/>
              <a:buAutoNum type="arabicPeriod"/>
            </a:pPr>
            <a:r>
              <a:rPr lang="en-US" sz="2000" dirty="0" smtClean="0"/>
              <a:t>Caring</a:t>
            </a:r>
          </a:p>
          <a:p>
            <a:pPr marL="731520" lvl="1" indent="-457200">
              <a:buFont typeface="+mj-lt"/>
              <a:buAutoNum type="arabicPeriod"/>
            </a:pPr>
            <a:r>
              <a:rPr lang="en-US" sz="2000" dirty="0" smtClean="0"/>
              <a:t>Citizenship</a:t>
            </a:r>
          </a:p>
          <a:p>
            <a:pPr lvl="1"/>
            <a:endParaRPr lang="en-US" sz="800" dirty="0"/>
          </a:p>
          <a:p>
            <a:pPr lvl="2"/>
            <a:r>
              <a:rPr lang="en-US" sz="1800" dirty="0" smtClean="0">
                <a:solidFill>
                  <a:srgbClr val="FF0000"/>
                </a:solidFill>
              </a:rPr>
              <a:t>These values which can be easily remembered with the acronym TRRFCC - are a reminder that good character is terrific.  </a:t>
            </a:r>
          </a:p>
        </p:txBody>
      </p:sp>
      <p:pic>
        <p:nvPicPr>
          <p:cNvPr id="5" name="Picture 4" descr="Ethics Logo Stock Photos and Images - 123RF"/>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486400"/>
            <a:ext cx="3429000" cy="1375954"/>
          </a:xfrm>
          <a:prstGeom prst="rect">
            <a:avLst/>
          </a:prstGeom>
          <a:noFill/>
          <a:ln>
            <a:noFill/>
          </a:ln>
        </p:spPr>
      </p:pic>
    </p:spTree>
    <p:extLst>
      <p:ext uri="{BB962C8B-B14F-4D97-AF65-F5344CB8AC3E}">
        <p14:creationId xmlns:p14="http://schemas.microsoft.com/office/powerpoint/2010/main" val="1251887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Ethical Values Inform Leadership and Influence Followers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a:bodyPr>
          <a:lstStyle/>
          <a:p>
            <a:r>
              <a:rPr lang="en-US" sz="2200" u="sng" dirty="0" smtClean="0"/>
              <a:t>Returning to our definition of leadership, in which leaders influence the opinions, attitudes, and behaviors of others, consideration of ethics becomes critical because when leaders choose to behave ethically and influence followers to do the same, organizational performance is higher, but when they choose not to, organizational culture suffers, performance drops, and followers can be put in compromising situations</a:t>
            </a:r>
            <a:r>
              <a:rPr lang="en-US" sz="2200" dirty="0" smtClean="0"/>
              <a:t>.</a:t>
            </a:r>
          </a:p>
          <a:p>
            <a:pPr lvl="1"/>
            <a:endParaRPr lang="en-US" sz="900" dirty="0" smtClean="0"/>
          </a:p>
          <a:p>
            <a:pPr lvl="1"/>
            <a:r>
              <a:rPr lang="en-US" sz="1800" dirty="0" smtClean="0">
                <a:solidFill>
                  <a:srgbClr val="FF0000"/>
                </a:solidFill>
              </a:rPr>
              <a:t>Leaders shoulder the responsibility for modeling and promoting ethical values in the workplace and holding EEs accountable for upholding those values through their own behavior.</a:t>
            </a:r>
            <a:endParaRPr lang="en-US" sz="1800" dirty="0">
              <a:solidFill>
                <a:srgbClr val="FF0000"/>
              </a:solidFill>
            </a:endParaRPr>
          </a:p>
        </p:txBody>
      </p:sp>
      <p:pic>
        <p:nvPicPr>
          <p:cNvPr id="5" name="Picture 4" descr="Ethics Colorful Random Text Stripes Stock Photo, Picture and Royalty Free  Image. Image 68780219."/>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876800"/>
            <a:ext cx="2743200" cy="1981200"/>
          </a:xfrm>
          <a:prstGeom prst="rect">
            <a:avLst/>
          </a:prstGeom>
          <a:noFill/>
          <a:ln>
            <a:noFill/>
          </a:ln>
        </p:spPr>
      </p:pic>
    </p:spTree>
    <p:extLst>
      <p:ext uri="{BB962C8B-B14F-4D97-AF65-F5344CB8AC3E}">
        <p14:creationId xmlns:p14="http://schemas.microsoft.com/office/powerpoint/2010/main" val="33751904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Leaders</a:t>
            </a:r>
            <a:br>
              <a:rPr lang="en-US" dirty="0" smtClean="0"/>
            </a:br>
            <a:r>
              <a:rPr lang="en-US" sz="2000" dirty="0" smtClean="0"/>
              <a:t>Know Thyself and Thy Ethical Values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normAutofit/>
          </a:bodyPr>
          <a:lstStyle/>
          <a:p>
            <a:r>
              <a:rPr lang="en-US" sz="2200" u="sng" dirty="0" smtClean="0"/>
              <a:t>Before a leader can influence the ethical values of EEs, the leader must first have a clear grasp of their own ethical values and how they drive personal behavior</a:t>
            </a:r>
            <a:r>
              <a:rPr lang="en-US" dirty="0" smtClean="0"/>
              <a:t>.</a:t>
            </a:r>
          </a:p>
          <a:p>
            <a:endParaRPr lang="en-US" sz="900" dirty="0" smtClean="0"/>
          </a:p>
          <a:p>
            <a:pPr lvl="1"/>
            <a:r>
              <a:rPr lang="en-US" sz="1900" dirty="0" smtClean="0">
                <a:solidFill>
                  <a:srgbClr val="FF0000"/>
                </a:solidFill>
              </a:rPr>
              <a:t>Leaders must engage in self-assessment, particularly in area of ethics,   so they can establish a strong ethical foundation with which to influence followers and identify areas in which they need to strengthen their ability to behave ethically and make ethical decisions.  </a:t>
            </a:r>
          </a:p>
          <a:p>
            <a:pPr marL="274320" lvl="1" indent="0">
              <a:buNone/>
            </a:pPr>
            <a:endParaRPr lang="en-US" sz="800" dirty="0" smtClean="0">
              <a:solidFill>
                <a:srgbClr val="FF0000"/>
              </a:solidFill>
            </a:endParaRPr>
          </a:p>
        </p:txBody>
      </p:sp>
      <p:pic>
        <p:nvPicPr>
          <p:cNvPr id="6" name="Picture 5" descr="The Modern Myth of “Know Thyself” | by Otti Vogt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962400"/>
            <a:ext cx="2514600" cy="2353491"/>
          </a:xfrm>
          <a:prstGeom prst="rect">
            <a:avLst/>
          </a:prstGeom>
          <a:noFill/>
          <a:ln>
            <a:noFill/>
          </a:ln>
        </p:spPr>
      </p:pic>
    </p:spTree>
    <p:extLst>
      <p:ext uri="{BB962C8B-B14F-4D97-AF65-F5344CB8AC3E}">
        <p14:creationId xmlns:p14="http://schemas.microsoft.com/office/powerpoint/2010/main" val="1861881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Everyday Ethics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normAutofit fontScale="92500" lnSpcReduction="10000"/>
          </a:bodyPr>
          <a:lstStyle/>
          <a:p>
            <a:r>
              <a:rPr lang="en-US" sz="2400" u="sng" dirty="0" smtClean="0"/>
              <a:t>The Community and Leadership Development Center at Indiana University suggests three things anyone can do to demonstrate       ethical leadership</a:t>
            </a:r>
            <a:r>
              <a:rPr lang="en-US" sz="2400" dirty="0" smtClean="0"/>
              <a:t>:</a:t>
            </a:r>
          </a:p>
          <a:p>
            <a:endParaRPr lang="en-US" sz="800" dirty="0" smtClean="0"/>
          </a:p>
          <a:p>
            <a:pPr marL="731520" lvl="1" indent="-457200">
              <a:buFont typeface="+mj-lt"/>
              <a:buAutoNum type="arabicPeriod"/>
            </a:pPr>
            <a:r>
              <a:rPr lang="en-US" u="sng" dirty="0" smtClean="0"/>
              <a:t>Be People-Oriented</a:t>
            </a:r>
          </a:p>
          <a:p>
            <a:pPr lvl="2"/>
            <a:r>
              <a:rPr lang="en-US" sz="1900" dirty="0" smtClean="0">
                <a:solidFill>
                  <a:srgbClr val="FF0000"/>
                </a:solidFill>
              </a:rPr>
              <a:t>Be aware of how your actions impact others and how people will see you as someone who is trustworthy and someone to follow.</a:t>
            </a:r>
          </a:p>
          <a:p>
            <a:pPr marL="731520" lvl="1" indent="-457200">
              <a:buFont typeface="+mj-lt"/>
              <a:buAutoNum type="arabicPeriod"/>
            </a:pPr>
            <a:r>
              <a:rPr lang="en-US" u="sng" dirty="0" smtClean="0"/>
              <a:t>Choose </a:t>
            </a:r>
            <a:r>
              <a:rPr lang="en-US" u="sng" dirty="0" smtClean="0"/>
              <a:t>Your Values</a:t>
            </a:r>
          </a:p>
          <a:p>
            <a:pPr lvl="2"/>
            <a:r>
              <a:rPr lang="en-US" sz="1900" dirty="0" smtClean="0">
                <a:solidFill>
                  <a:srgbClr val="FF0000"/>
                </a:solidFill>
              </a:rPr>
              <a:t>Know what you value and be unshakable in what you believe in.  </a:t>
            </a:r>
          </a:p>
          <a:p>
            <a:pPr lvl="2"/>
            <a:r>
              <a:rPr lang="en-US" sz="1900" dirty="0" smtClean="0">
                <a:solidFill>
                  <a:srgbClr val="FF0000"/>
                </a:solidFill>
              </a:rPr>
              <a:t>If you hold true to your values, you will be less likely to stray from them or influence others in a negative way.</a:t>
            </a:r>
          </a:p>
          <a:p>
            <a:pPr marL="731520" lvl="1" indent="-457200">
              <a:buFont typeface="+mj-lt"/>
              <a:buAutoNum type="arabicPeriod"/>
            </a:pPr>
            <a:r>
              <a:rPr lang="en-US" u="sng" dirty="0" smtClean="0"/>
              <a:t>Motivate Others to Serve the Greater Good</a:t>
            </a:r>
          </a:p>
          <a:p>
            <a:pPr lvl="2"/>
            <a:r>
              <a:rPr lang="en-US" sz="1900" dirty="0" smtClean="0">
                <a:solidFill>
                  <a:srgbClr val="FF0000"/>
                </a:solidFill>
              </a:rPr>
              <a:t>Help others in the group understand that putting group needs in front of individual needs not only demonstrates ethical values, but also builds a strong commitment toward shared goals and shared responsibility for   the final outcome.</a:t>
            </a:r>
          </a:p>
        </p:txBody>
      </p:sp>
      <p:pic>
        <p:nvPicPr>
          <p:cNvPr id="5" name="Picture 4" descr="Red, Rounded,with Number 3 Clip Art at Clker.com - vector clip art online,  royalty free &amp; public domai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0772" y="228600"/>
            <a:ext cx="1104900" cy="990600"/>
          </a:xfrm>
          <a:prstGeom prst="rect">
            <a:avLst/>
          </a:prstGeom>
          <a:noFill/>
          <a:ln>
            <a:noFill/>
          </a:ln>
        </p:spPr>
      </p:pic>
    </p:spTree>
    <p:extLst>
      <p:ext uri="{BB962C8B-B14F-4D97-AF65-F5344CB8AC3E}">
        <p14:creationId xmlns:p14="http://schemas.microsoft.com/office/powerpoint/2010/main" val="3097196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a:bodyPr>
          <a:lstStyle/>
          <a:p>
            <a:r>
              <a:rPr lang="en-US" sz="2400" u="sng" dirty="0" smtClean="0"/>
              <a:t>A major aspect of managerial leadership is a managers’ use of the authority inherent in their positions</a:t>
            </a:r>
            <a:r>
              <a:rPr lang="en-US" dirty="0" smtClean="0"/>
              <a:t>.  </a:t>
            </a:r>
          </a:p>
          <a:p>
            <a:endParaRPr lang="en-US" sz="800" dirty="0" smtClean="0"/>
          </a:p>
          <a:p>
            <a:pPr lvl="1"/>
            <a:r>
              <a:rPr lang="en-US" dirty="0" smtClean="0"/>
              <a:t>Just as authority is a major component of management, the delegation of authority is essential to the creation and operation of an organization.  </a:t>
            </a:r>
          </a:p>
          <a:p>
            <a:endParaRPr lang="en-US" sz="800" dirty="0"/>
          </a:p>
          <a:p>
            <a:pPr lvl="2"/>
            <a:r>
              <a:rPr lang="en-US" dirty="0">
                <a:solidFill>
                  <a:srgbClr val="FF0000"/>
                </a:solidFill>
              </a:rPr>
              <a:t>D</a:t>
            </a:r>
            <a:r>
              <a:rPr lang="en-US" dirty="0" smtClean="0">
                <a:solidFill>
                  <a:srgbClr val="FF0000"/>
                </a:solidFill>
              </a:rPr>
              <a:t>elegation gives EEs a greater voice in how the job is to be done; the EEs are empowered to make decisions.  </a:t>
            </a:r>
            <a:endParaRPr lang="en-US" dirty="0">
              <a:solidFill>
                <a:srgbClr val="FF0000"/>
              </a:solidFill>
            </a:endParaRPr>
          </a:p>
        </p:txBody>
      </p:sp>
      <p:pic>
        <p:nvPicPr>
          <p:cNvPr id="5" name="Picture 4" descr="Delegation: One of the Primary Keys to Organizational Change"/>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419600"/>
            <a:ext cx="3810000" cy="1899920"/>
          </a:xfrm>
          <a:prstGeom prst="rect">
            <a:avLst/>
          </a:prstGeom>
          <a:noFill/>
          <a:ln>
            <a:noFill/>
          </a:ln>
        </p:spPr>
      </p:pic>
    </p:spTree>
    <p:extLst>
      <p:ext uri="{BB962C8B-B14F-4D97-AF65-F5344CB8AC3E}">
        <p14:creationId xmlns:p14="http://schemas.microsoft.com/office/powerpoint/2010/main" val="39612366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400" u="sng" dirty="0" smtClean="0"/>
              <a:t>Unfortunately, some managers view delegation as a means of lightening their workloads</a:t>
            </a:r>
            <a:r>
              <a:rPr lang="en-US" dirty="0" smtClean="0"/>
              <a:t>.  </a:t>
            </a:r>
          </a:p>
          <a:p>
            <a:pPr lvl="1"/>
            <a:endParaRPr lang="en-US" sz="800" dirty="0" smtClean="0"/>
          </a:p>
          <a:p>
            <a:pPr lvl="1"/>
            <a:r>
              <a:rPr lang="en-US" dirty="0" smtClean="0"/>
              <a:t>They assign unpleasant tasks to EEs and subsequently find that the EEs are not motivated to complete those tasks.  </a:t>
            </a:r>
          </a:p>
          <a:p>
            <a:pPr lvl="1"/>
            <a:endParaRPr lang="en-US" sz="800" dirty="0"/>
          </a:p>
          <a:p>
            <a:pPr lvl="2"/>
            <a:r>
              <a:rPr lang="en-US" dirty="0" smtClean="0">
                <a:solidFill>
                  <a:srgbClr val="FF0000"/>
                </a:solidFill>
              </a:rPr>
              <a:t>The manager must look at delegation as a tool to develop EE skill and ability, rather than as a means to get rid of unpleasant tasks.</a:t>
            </a:r>
            <a:endParaRPr lang="en-US" dirty="0">
              <a:solidFill>
                <a:srgbClr val="FF0000"/>
              </a:solidFill>
            </a:endParaRPr>
          </a:p>
        </p:txBody>
      </p:sp>
      <p:pic>
        <p:nvPicPr>
          <p:cNvPr id="5" name="Picture 4" descr="Delegation (Contd.)"/>
          <p:cNvPicPr/>
          <p:nvPr/>
        </p:nvPicPr>
        <p:blipFill>
          <a:blip r:embed="rId2">
            <a:extLst>
              <a:ext uri="{28A0092B-C50C-407E-A947-70E740481C1C}">
                <a14:useLocalDpi xmlns:a14="http://schemas.microsoft.com/office/drawing/2010/main" val="0"/>
              </a:ext>
            </a:extLst>
          </a:blip>
          <a:srcRect/>
          <a:stretch>
            <a:fillRect/>
          </a:stretch>
        </p:blipFill>
        <p:spPr bwMode="auto">
          <a:xfrm>
            <a:off x="4818889" y="4343400"/>
            <a:ext cx="4032504" cy="1904999"/>
          </a:xfrm>
          <a:prstGeom prst="rect">
            <a:avLst/>
          </a:prstGeom>
          <a:noFill/>
          <a:ln>
            <a:noFill/>
          </a:ln>
        </p:spPr>
      </p:pic>
    </p:spTree>
    <p:extLst>
      <p:ext uri="{BB962C8B-B14F-4D97-AF65-F5344CB8AC3E}">
        <p14:creationId xmlns:p14="http://schemas.microsoft.com/office/powerpoint/2010/main" val="11271440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300" u="sng" dirty="0" smtClean="0"/>
              <a:t>A supervisor receives authority from a higher-level manager through delegation, but this does not mean that the manager surrenders all accountability</a:t>
            </a:r>
            <a:r>
              <a:rPr lang="en-US" sz="2300" dirty="0" smtClean="0"/>
              <a:t>.</a:t>
            </a:r>
          </a:p>
          <a:p>
            <a:endParaRPr lang="en-US" sz="800" dirty="0" smtClean="0"/>
          </a:p>
          <a:p>
            <a:pPr lvl="1"/>
            <a:r>
              <a:rPr lang="en-US" sz="2100" dirty="0" smtClean="0"/>
              <a:t>Accountability is the obligation one has to their boss and the expectation that others will accept credit or blame for the results achieved in performing assigned tasks.</a:t>
            </a:r>
          </a:p>
          <a:p>
            <a:endParaRPr lang="en-US" sz="800" dirty="0" smtClean="0"/>
          </a:p>
          <a:p>
            <a:pPr lvl="2"/>
            <a:r>
              <a:rPr lang="en-US" dirty="0" smtClean="0">
                <a:solidFill>
                  <a:srgbClr val="FF0000"/>
                </a:solidFill>
              </a:rPr>
              <a:t>When supervisors delegate, they are still ultimately accountable for the successful completion of work.</a:t>
            </a:r>
            <a:endParaRPr lang="en-US" dirty="0">
              <a:solidFill>
                <a:srgbClr val="FF0000"/>
              </a:solidFill>
            </a:endParaRPr>
          </a:p>
        </p:txBody>
      </p:sp>
      <p:pic>
        <p:nvPicPr>
          <p:cNvPr id="5" name="Picture 4" descr="Delegation Images – Browse 73,952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638799" y="4648200"/>
            <a:ext cx="3221301" cy="1600200"/>
          </a:xfrm>
          <a:prstGeom prst="rect">
            <a:avLst/>
          </a:prstGeom>
          <a:noFill/>
          <a:ln>
            <a:noFill/>
          </a:ln>
        </p:spPr>
      </p:pic>
    </p:spTree>
    <p:extLst>
      <p:ext uri="{BB962C8B-B14F-4D97-AF65-F5344CB8AC3E}">
        <p14:creationId xmlns:p14="http://schemas.microsoft.com/office/powerpoint/2010/main" val="33357091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Process of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400" u="sng" dirty="0" smtClean="0"/>
              <a:t>Delegation is a strategy for accomplishing objectives.  </a:t>
            </a:r>
          </a:p>
          <a:p>
            <a:endParaRPr lang="en-US" sz="800" u="sng" dirty="0" smtClean="0"/>
          </a:p>
          <a:p>
            <a:pPr lvl="1"/>
            <a:r>
              <a:rPr lang="en-US" sz="1800" dirty="0" smtClean="0"/>
              <a:t>It consists of the following three components, all of which must be present:</a:t>
            </a:r>
          </a:p>
          <a:p>
            <a:endParaRPr lang="en-US" sz="900" dirty="0" smtClean="0"/>
          </a:p>
          <a:p>
            <a:pPr marL="1005840" lvl="2" indent="-457200">
              <a:buFont typeface="+mj-lt"/>
              <a:buAutoNum type="arabicPeriod"/>
            </a:pPr>
            <a:r>
              <a:rPr lang="en-US" sz="1800" dirty="0" smtClean="0">
                <a:solidFill>
                  <a:srgbClr val="FF0000"/>
                </a:solidFill>
              </a:rPr>
              <a:t>Assigning duties to subordinates.</a:t>
            </a:r>
          </a:p>
          <a:p>
            <a:pPr marL="1005840" lvl="2" indent="-457200">
              <a:buFont typeface="+mj-lt"/>
              <a:buAutoNum type="arabicPeriod"/>
            </a:pPr>
            <a:r>
              <a:rPr lang="en-US" sz="1800" dirty="0" smtClean="0">
                <a:solidFill>
                  <a:srgbClr val="FF0000"/>
                </a:solidFill>
              </a:rPr>
              <a:t>Granting permission (authority) to make commitments, use resources, and take all actions necessary to perform duties.</a:t>
            </a:r>
          </a:p>
          <a:p>
            <a:pPr marL="1005840" lvl="2" indent="-457200">
              <a:buFont typeface="+mj-lt"/>
              <a:buAutoNum type="arabicPeriod"/>
            </a:pPr>
            <a:r>
              <a:rPr lang="en-US" sz="1800" dirty="0" smtClean="0">
                <a:solidFill>
                  <a:srgbClr val="FF0000"/>
                </a:solidFill>
              </a:rPr>
              <a:t>Creating an obligation (responsibility) on the part of the subordinate to perform duties satisfactorily.</a:t>
            </a:r>
          </a:p>
          <a:p>
            <a:endParaRPr lang="en-US" sz="800" dirty="0" smtClean="0"/>
          </a:p>
          <a:p>
            <a:pPr lvl="3"/>
            <a:r>
              <a:rPr lang="en-US" sz="1600" dirty="0" smtClean="0">
                <a:solidFill>
                  <a:srgbClr val="0070C0"/>
                </a:solidFill>
              </a:rPr>
              <a:t>Unless all three components are present, the delegation process is incomplete.  </a:t>
            </a:r>
          </a:p>
          <a:p>
            <a:pPr lvl="3"/>
            <a:r>
              <a:rPr lang="en-US" sz="1600" dirty="0" smtClean="0">
                <a:solidFill>
                  <a:srgbClr val="0070C0"/>
                </a:solidFill>
              </a:rPr>
              <a:t>They are inseparably related; a change in one requires a change in the other two.</a:t>
            </a:r>
            <a:endParaRPr lang="en-US" sz="1600" dirty="0">
              <a:solidFill>
                <a:srgbClr val="0070C0"/>
              </a:solidFill>
            </a:endParaRPr>
          </a:p>
        </p:txBody>
      </p:sp>
      <p:pic>
        <p:nvPicPr>
          <p:cNvPr id="5" name="Picture 4" descr="Obstacles to Effective Delegation"/>
          <p:cNvPicPr/>
          <p:nvPr/>
        </p:nvPicPr>
        <p:blipFill>
          <a:blip r:embed="rId2">
            <a:extLst>
              <a:ext uri="{28A0092B-C50C-407E-A947-70E740481C1C}">
                <a14:useLocalDpi xmlns:a14="http://schemas.microsoft.com/office/drawing/2010/main" val="0"/>
              </a:ext>
            </a:extLst>
          </a:blip>
          <a:srcRect/>
          <a:stretch>
            <a:fillRect/>
          </a:stretch>
        </p:blipFill>
        <p:spPr bwMode="auto">
          <a:xfrm>
            <a:off x="5181600" y="5029200"/>
            <a:ext cx="3733800" cy="1295400"/>
          </a:xfrm>
          <a:prstGeom prst="rect">
            <a:avLst/>
          </a:prstGeom>
          <a:noFill/>
          <a:ln>
            <a:noFill/>
          </a:ln>
        </p:spPr>
      </p:pic>
    </p:spTree>
    <p:extLst>
      <p:ext uri="{BB962C8B-B14F-4D97-AF65-F5344CB8AC3E}">
        <p14:creationId xmlns:p14="http://schemas.microsoft.com/office/powerpoint/2010/main" val="13519554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Duties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lstStyle/>
          <a:p>
            <a:r>
              <a:rPr lang="en-US" sz="2400" u="sng" dirty="0" smtClean="0"/>
              <a:t>Each EE must be assigned a specific job or task to perform</a:t>
            </a:r>
            <a:r>
              <a:rPr lang="en-US" dirty="0" smtClean="0"/>
              <a:t>.  </a:t>
            </a:r>
          </a:p>
          <a:p>
            <a:endParaRPr lang="en-US" sz="800" dirty="0"/>
          </a:p>
          <a:p>
            <a:pPr lvl="1"/>
            <a:r>
              <a:rPr lang="en-US" dirty="0" smtClean="0"/>
              <a:t>Job descriptions may provide a general framework through which the supervisor can examine duties in the department to decide which tasks to assign to each EE.  </a:t>
            </a:r>
          </a:p>
          <a:p>
            <a:pPr lvl="1"/>
            <a:endParaRPr lang="en-US" sz="800" dirty="0"/>
          </a:p>
          <a:p>
            <a:pPr lvl="2"/>
            <a:r>
              <a:rPr lang="en-US" dirty="0" smtClean="0">
                <a:solidFill>
                  <a:srgbClr val="FF0000"/>
                </a:solidFill>
              </a:rPr>
              <a:t>The assignment should indicate the scope of the task – what to do, how much to do, the level of quality expected, and when the task should be completed.  </a:t>
            </a:r>
            <a:endParaRPr lang="en-US" dirty="0">
              <a:solidFill>
                <a:srgbClr val="FF0000"/>
              </a:solidFill>
            </a:endParaRPr>
          </a:p>
        </p:txBody>
      </p:sp>
      <p:pic>
        <p:nvPicPr>
          <p:cNvPr id="5" name="Picture 4"/>
          <p:cNvPicPr/>
          <p:nvPr/>
        </p:nvPicPr>
        <p:blipFill>
          <a:blip r:embed="rId2"/>
          <a:stretch>
            <a:fillRect/>
          </a:stretch>
        </p:blipFill>
        <p:spPr>
          <a:xfrm>
            <a:off x="5029200" y="4343400"/>
            <a:ext cx="4114800" cy="2514600"/>
          </a:xfrm>
          <a:prstGeom prst="rect">
            <a:avLst/>
          </a:prstGeom>
        </p:spPr>
      </p:pic>
    </p:spTree>
    <p:extLst>
      <p:ext uri="{BB962C8B-B14F-4D97-AF65-F5344CB8AC3E}">
        <p14:creationId xmlns:p14="http://schemas.microsoft.com/office/powerpoint/2010/main" val="217296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 of Supervisory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200" u="sng" dirty="0" smtClean="0"/>
              <a:t>Therefore, leadership in the general sense is a process rather than just a positional relationship</a:t>
            </a:r>
            <a:r>
              <a:rPr lang="en-US" dirty="0" smtClean="0"/>
              <a:t>.  </a:t>
            </a:r>
          </a:p>
          <a:p>
            <a:endParaRPr lang="en-US" sz="800" dirty="0"/>
          </a:p>
          <a:p>
            <a:pPr lvl="1"/>
            <a:r>
              <a:rPr lang="en-US" sz="2000" dirty="0" smtClean="0"/>
              <a:t>Leadership includes what the followers think and do, not just what the supervisor does.  </a:t>
            </a:r>
          </a:p>
          <a:p>
            <a:pPr lvl="1"/>
            <a:endParaRPr lang="en-US" sz="800" dirty="0"/>
          </a:p>
          <a:p>
            <a:pPr lvl="2"/>
            <a:r>
              <a:rPr lang="en-US" sz="1800" dirty="0" smtClean="0">
                <a:solidFill>
                  <a:srgbClr val="FF0000"/>
                </a:solidFill>
              </a:rPr>
              <a:t>Leadership resides in a supervisor’s ability to obtain the work group’s willingness to follow – willingness based on commonly shared goals     and a mutual effort to achieve them.  </a:t>
            </a:r>
            <a:endParaRPr lang="en-US" sz="1800" dirty="0">
              <a:solidFill>
                <a:srgbClr val="FF0000"/>
              </a:solidFill>
            </a:endParaRPr>
          </a:p>
        </p:txBody>
      </p:sp>
      <p:pic>
        <p:nvPicPr>
          <p:cNvPr id="5" name="Picture 4" descr="Leadership Fundamentals | University of Central Florid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419600"/>
            <a:ext cx="3849624" cy="1905000"/>
          </a:xfrm>
          <a:prstGeom prst="rect">
            <a:avLst/>
          </a:prstGeom>
          <a:noFill/>
          <a:ln>
            <a:noFill/>
          </a:ln>
        </p:spPr>
      </p:pic>
    </p:spTree>
    <p:extLst>
      <p:ext uri="{BB962C8B-B14F-4D97-AF65-F5344CB8AC3E}">
        <p14:creationId xmlns:p14="http://schemas.microsoft.com/office/powerpoint/2010/main" val="894233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Assigning Duties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300" u="sng" dirty="0" smtClean="0"/>
              <a:t>Routine duties usually can be assigned to almost any EE, but there are other functions that the supervisor can assign only to EEs who are qualified to perform them</a:t>
            </a:r>
            <a:r>
              <a:rPr lang="en-US" sz="2300" dirty="0" smtClean="0"/>
              <a:t>.  </a:t>
            </a:r>
          </a:p>
          <a:p>
            <a:endParaRPr lang="en-US" sz="800" dirty="0"/>
          </a:p>
          <a:p>
            <a:pPr lvl="1"/>
            <a:r>
              <a:rPr lang="en-US" sz="2100" dirty="0" smtClean="0"/>
              <a:t>There are also some functions that a supervisor cannot delegate – functions the supervisor must do.  </a:t>
            </a:r>
          </a:p>
          <a:p>
            <a:pPr lvl="1"/>
            <a:endParaRPr lang="en-US" sz="800" dirty="0"/>
          </a:p>
          <a:p>
            <a:pPr lvl="2"/>
            <a:r>
              <a:rPr lang="en-US" dirty="0" smtClean="0">
                <a:solidFill>
                  <a:srgbClr val="FF0000"/>
                </a:solidFill>
              </a:rPr>
              <a:t>The assignment of job duties to EEs is of great significance, and much of the supervisor’s success depends on it.</a:t>
            </a:r>
            <a:endParaRPr lang="en-US" dirty="0">
              <a:solidFill>
                <a:srgbClr val="FF0000"/>
              </a:solidFill>
            </a:endParaRPr>
          </a:p>
        </p:txBody>
      </p:sp>
      <p:pic>
        <p:nvPicPr>
          <p:cNvPr id="5" name="Picture 4" descr="Assign Roles to user using Workday EIB – Inboun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599" y="4572000"/>
            <a:ext cx="4715691" cy="2341844"/>
          </a:xfrm>
          <a:prstGeom prst="rect">
            <a:avLst/>
          </a:prstGeom>
          <a:noFill/>
          <a:ln>
            <a:noFill/>
          </a:ln>
        </p:spPr>
      </p:pic>
    </p:spTree>
    <p:extLst>
      <p:ext uri="{BB962C8B-B14F-4D97-AF65-F5344CB8AC3E}">
        <p14:creationId xmlns:p14="http://schemas.microsoft.com/office/powerpoint/2010/main" val="736995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granting of authority means that the supervisor confers upon EEs the right and power to act, to use certain resources, and to make decisions within the prescribed limits</a:t>
            </a:r>
            <a:r>
              <a:rPr lang="en-US" dirty="0" smtClean="0"/>
              <a:t>.  </a:t>
            </a:r>
          </a:p>
          <a:p>
            <a:endParaRPr lang="en-US" sz="800" dirty="0"/>
          </a:p>
          <a:p>
            <a:pPr lvl="1"/>
            <a:r>
              <a:rPr lang="en-US" sz="2000" dirty="0" smtClean="0"/>
              <a:t>Of course, the supervisor must determine the scope of authority that is to be delegated.  </a:t>
            </a:r>
          </a:p>
          <a:p>
            <a:pPr lvl="1"/>
            <a:endParaRPr lang="en-US" sz="800" dirty="0"/>
          </a:p>
          <a:p>
            <a:pPr lvl="2"/>
            <a:r>
              <a:rPr lang="en-US" sz="1800" dirty="0" smtClean="0">
                <a:solidFill>
                  <a:srgbClr val="FF0000"/>
                </a:solidFill>
              </a:rPr>
              <a:t>How much authority can be delegated depends in part on the amount of authority the supervisor possesses.  The degree of authority is also related to the EEs and the jobs to be done.  </a:t>
            </a:r>
            <a:endParaRPr lang="en-US" sz="1800" dirty="0">
              <a:solidFill>
                <a:srgbClr val="FF0000"/>
              </a:solidFill>
            </a:endParaRPr>
          </a:p>
        </p:txBody>
      </p:sp>
      <p:pic>
        <p:nvPicPr>
          <p:cNvPr id="5" name="Picture 4" descr="Authority Team Indicates Manager Unity And Control Stock Photo by  ©stuartmiles 4908501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267200"/>
            <a:ext cx="2971800" cy="2019300"/>
          </a:xfrm>
          <a:prstGeom prst="rect">
            <a:avLst/>
          </a:prstGeom>
          <a:noFill/>
          <a:ln>
            <a:noFill/>
          </a:ln>
        </p:spPr>
      </p:pic>
    </p:spTree>
    <p:extLst>
      <p:ext uri="{BB962C8B-B14F-4D97-AF65-F5344CB8AC3E}">
        <p14:creationId xmlns:p14="http://schemas.microsoft.com/office/powerpoint/2010/main" val="17680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200" u="sng" dirty="0" smtClean="0"/>
              <a:t>Enough authority must be granted to the EE to enable them to perform assigned tasks adequately and successfully</a:t>
            </a:r>
            <a:r>
              <a:rPr lang="en-US" dirty="0" smtClean="0"/>
              <a:t>.  </a:t>
            </a:r>
          </a:p>
          <a:p>
            <a:endParaRPr lang="en-US" sz="800" dirty="0"/>
          </a:p>
          <a:p>
            <a:pPr lvl="1"/>
            <a:r>
              <a:rPr lang="en-US" dirty="0" smtClean="0"/>
              <a:t>There is no need for the </a:t>
            </a:r>
            <a:r>
              <a:rPr lang="en-US" dirty="0" smtClean="0"/>
              <a:t>authority </a:t>
            </a:r>
            <a:r>
              <a:rPr lang="en-US" dirty="0" smtClean="0"/>
              <a:t>to be larger than the </a:t>
            </a:r>
            <a:r>
              <a:rPr lang="en-US" dirty="0" smtClean="0"/>
              <a:t>task.  </a:t>
            </a:r>
            <a:endParaRPr lang="en-US" dirty="0" smtClean="0"/>
          </a:p>
          <a:p>
            <a:pPr lvl="1"/>
            <a:endParaRPr lang="en-US" sz="800" dirty="0"/>
          </a:p>
          <a:p>
            <a:pPr lvl="2"/>
            <a:r>
              <a:rPr lang="en-US" dirty="0" smtClean="0">
                <a:solidFill>
                  <a:srgbClr val="FF0000"/>
                </a:solidFill>
              </a:rPr>
              <a:t>Authority must be sufficient for the EE to meet their obligations.</a:t>
            </a:r>
            <a:endParaRPr lang="en-US" dirty="0">
              <a:solidFill>
                <a:srgbClr val="FF0000"/>
              </a:solidFill>
            </a:endParaRPr>
          </a:p>
        </p:txBody>
      </p:sp>
      <p:pic>
        <p:nvPicPr>
          <p:cNvPr id="5" name="Picture 4" descr="Authority Stock Photos and Images. 150,525 Authority pictures and royalty  free photography available to search from thousands of stock photographers."/>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505200"/>
            <a:ext cx="3806952" cy="2746248"/>
          </a:xfrm>
          <a:prstGeom prst="rect">
            <a:avLst/>
          </a:prstGeom>
          <a:noFill/>
          <a:ln>
            <a:noFill/>
          </a:ln>
        </p:spPr>
      </p:pic>
    </p:spTree>
    <p:extLst>
      <p:ext uri="{BB962C8B-B14F-4D97-AF65-F5344CB8AC3E}">
        <p14:creationId xmlns:p14="http://schemas.microsoft.com/office/powerpoint/2010/main" val="1673560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Limitations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300" u="sng" dirty="0" smtClean="0"/>
              <a:t>Throughout the process of delegation, EEs must be reassured that orders and authority come from </a:t>
            </a:r>
            <a:r>
              <a:rPr lang="en-US" sz="2300" u="sng" dirty="0" smtClean="0"/>
              <a:t>immediate </a:t>
            </a:r>
            <a:r>
              <a:rPr lang="en-US" sz="2300" u="sng" dirty="0" smtClean="0"/>
              <a:t>supervisor</a:t>
            </a:r>
            <a:r>
              <a:rPr lang="en-US" sz="2300" dirty="0" smtClean="0"/>
              <a:t>.  </a:t>
            </a:r>
          </a:p>
          <a:p>
            <a:endParaRPr lang="en-US" sz="800" dirty="0"/>
          </a:p>
          <a:p>
            <a:pPr lvl="1"/>
            <a:r>
              <a:rPr lang="en-US" sz="2000" dirty="0" smtClean="0"/>
              <a:t>A supervisor must be specific in telling EEs what authority they have to perform the assigned task(s) and what they can or cannot do.  </a:t>
            </a:r>
          </a:p>
          <a:p>
            <a:pPr lvl="1"/>
            <a:endParaRPr lang="en-US" sz="800" dirty="0"/>
          </a:p>
          <a:p>
            <a:pPr lvl="2"/>
            <a:r>
              <a:rPr lang="en-US" sz="1800" dirty="0" smtClean="0">
                <a:solidFill>
                  <a:srgbClr val="FF0000"/>
                </a:solidFill>
              </a:rPr>
              <a:t>If </a:t>
            </a:r>
            <a:r>
              <a:rPr lang="en-US" sz="1800" dirty="0">
                <a:solidFill>
                  <a:srgbClr val="FF0000"/>
                </a:solidFill>
              </a:rPr>
              <a:t>the supervisor does not state this clearly, the EE will be forced to test </a:t>
            </a:r>
            <a:r>
              <a:rPr lang="en-US" sz="1800" dirty="0" smtClean="0">
                <a:solidFill>
                  <a:srgbClr val="FF0000"/>
                </a:solidFill>
              </a:rPr>
              <a:t> </a:t>
            </a:r>
            <a:r>
              <a:rPr lang="en-US" sz="1800" dirty="0">
                <a:solidFill>
                  <a:srgbClr val="FF0000"/>
                </a:solidFill>
              </a:rPr>
              <a:t>limits and learn by trial and </a:t>
            </a:r>
            <a:r>
              <a:rPr lang="en-US" sz="1800" dirty="0" smtClean="0">
                <a:solidFill>
                  <a:srgbClr val="FF0000"/>
                </a:solidFill>
              </a:rPr>
              <a:t>error, </a:t>
            </a:r>
            <a:r>
              <a:rPr lang="en-US" sz="1800" dirty="0">
                <a:solidFill>
                  <a:srgbClr val="FF0000"/>
                </a:solidFill>
              </a:rPr>
              <a:t>or return to </a:t>
            </a:r>
            <a:r>
              <a:rPr lang="en-US" sz="1800" dirty="0" smtClean="0">
                <a:solidFill>
                  <a:srgbClr val="FF0000"/>
                </a:solidFill>
              </a:rPr>
              <a:t>supervisor </a:t>
            </a:r>
            <a:r>
              <a:rPr lang="en-US" sz="1800" dirty="0">
                <a:solidFill>
                  <a:srgbClr val="FF0000"/>
                </a:solidFill>
              </a:rPr>
              <a:t>to gather more information, which decreases the effectiveness of the delegation process.</a:t>
            </a:r>
            <a:endParaRPr lang="en-US" sz="1800" dirty="0" smtClean="0">
              <a:solidFill>
                <a:srgbClr val="FF0000"/>
              </a:solidFill>
            </a:endParaRPr>
          </a:p>
        </p:txBody>
      </p:sp>
      <p:pic>
        <p:nvPicPr>
          <p:cNvPr id="5" name="Picture 4" descr="Limitation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8280" y="4419600"/>
            <a:ext cx="3547872" cy="1891199"/>
          </a:xfrm>
          <a:prstGeom prst="rect">
            <a:avLst/>
          </a:prstGeom>
          <a:noFill/>
          <a:ln>
            <a:noFill/>
          </a:ln>
        </p:spPr>
      </p:pic>
    </p:spTree>
    <p:extLst>
      <p:ext uri="{BB962C8B-B14F-4D97-AF65-F5344CB8AC3E}">
        <p14:creationId xmlns:p14="http://schemas.microsoft.com/office/powerpoint/2010/main" val="3459974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Responsibility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400" u="sng" dirty="0" smtClean="0"/>
              <a:t>A critical component of the process of delegation is creating an obligation on the part of the EE to perform assigned duties satisfactorily</a:t>
            </a:r>
            <a:r>
              <a:rPr lang="en-US" dirty="0" smtClean="0"/>
              <a:t>.  </a:t>
            </a:r>
          </a:p>
          <a:p>
            <a:endParaRPr lang="en-US" sz="800" dirty="0" smtClean="0"/>
          </a:p>
          <a:p>
            <a:pPr lvl="1"/>
            <a:r>
              <a:rPr lang="en-US" dirty="0" smtClean="0"/>
              <a:t>Acceptance of this obligation creates responsibility; without responsibility, delegation is incomplete.</a:t>
            </a:r>
          </a:p>
          <a:p>
            <a:endParaRPr lang="en-US" sz="800" dirty="0"/>
          </a:p>
          <a:p>
            <a:pPr lvl="2"/>
            <a:r>
              <a:rPr lang="en-US" dirty="0" smtClean="0">
                <a:solidFill>
                  <a:srgbClr val="FF0000"/>
                </a:solidFill>
              </a:rPr>
              <a:t>A </a:t>
            </a:r>
            <a:r>
              <a:rPr lang="en-US" dirty="0">
                <a:solidFill>
                  <a:srgbClr val="FF0000"/>
                </a:solidFill>
              </a:rPr>
              <a:t>subordinate must recognize and accept responsibility if delegation is to succeed.</a:t>
            </a:r>
          </a:p>
          <a:p>
            <a:pPr lvl="2"/>
            <a:endParaRPr lang="en-US" dirty="0">
              <a:solidFill>
                <a:srgbClr val="FF0000"/>
              </a:solidFill>
            </a:endParaRPr>
          </a:p>
        </p:txBody>
      </p:sp>
      <p:pic>
        <p:nvPicPr>
          <p:cNvPr id="5" name="Picture 4" descr="CliftonStrengths® Responsibility Talent Theme — Victor Seet"/>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572000"/>
            <a:ext cx="4114800" cy="2286000"/>
          </a:xfrm>
          <a:prstGeom prst="rect">
            <a:avLst/>
          </a:prstGeom>
          <a:noFill/>
          <a:ln>
            <a:noFill/>
          </a:ln>
        </p:spPr>
      </p:pic>
    </p:spTree>
    <p:extLst>
      <p:ext uri="{BB962C8B-B14F-4D97-AF65-F5344CB8AC3E}">
        <p14:creationId xmlns:p14="http://schemas.microsoft.com/office/powerpoint/2010/main" val="3928858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Supervisory Accountability Cannot be Delegated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400" u="sng" dirty="0" smtClean="0"/>
              <a:t>Delegation is necessary for jobs to be accomplished –       the supervisor cannot do everything</a:t>
            </a:r>
            <a:r>
              <a:rPr lang="en-US" dirty="0" smtClean="0"/>
              <a:t>.  </a:t>
            </a:r>
          </a:p>
          <a:p>
            <a:endParaRPr lang="en-US" sz="800" dirty="0"/>
          </a:p>
          <a:p>
            <a:pPr lvl="1"/>
            <a:r>
              <a:rPr lang="en-US" sz="2000" dirty="0" smtClean="0"/>
              <a:t>While a supervisor may use sound managerial practices, EEs will not always use the best judgment or perform in superior ways. Thus, allowances must be made for errors.  </a:t>
            </a:r>
          </a:p>
          <a:p>
            <a:pPr lvl="1"/>
            <a:endParaRPr lang="en-US" sz="800" dirty="0"/>
          </a:p>
          <a:p>
            <a:pPr lvl="2"/>
            <a:r>
              <a:rPr lang="en-US" sz="1800" dirty="0" smtClean="0">
                <a:solidFill>
                  <a:srgbClr val="FF0000"/>
                </a:solidFill>
              </a:rPr>
              <a:t>Accountability remains with supervisors, but supervisors must be able to depend on their EEs.  If an EE fails to carry out an assigned task, they are accountable to the supervisor, who must then redirect EEs as appropriate.  </a:t>
            </a:r>
            <a:endParaRPr lang="en-US" sz="1800" dirty="0">
              <a:solidFill>
                <a:srgbClr val="FF0000"/>
              </a:solidFill>
            </a:endParaRPr>
          </a:p>
        </p:txBody>
      </p:sp>
      <p:pic>
        <p:nvPicPr>
          <p:cNvPr id="5" name="Picture 4" descr="Core Value Breakout - Accountability - Etica Grou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8888" y="4724400"/>
            <a:ext cx="4401312" cy="2198243"/>
          </a:xfrm>
          <a:prstGeom prst="rect">
            <a:avLst/>
          </a:prstGeom>
          <a:noFill/>
          <a:ln>
            <a:noFill/>
          </a:ln>
        </p:spPr>
      </p:pic>
    </p:spTree>
    <p:extLst>
      <p:ext uri="{BB962C8B-B14F-4D97-AF65-F5344CB8AC3E}">
        <p14:creationId xmlns:p14="http://schemas.microsoft.com/office/powerpoint/2010/main" val="419259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Supervisory Accountability Cannot be Delegated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lstStyle/>
          <a:p>
            <a:r>
              <a:rPr lang="en-US" sz="2400" u="sng" dirty="0" smtClean="0"/>
              <a:t>When appraising a supervisor’s performance, higher-level managers usually consider how much care the supervisor has taken in selecting, training, and supervising EEs,       and in controlling their activities</a:t>
            </a:r>
            <a:r>
              <a:rPr lang="en-US" dirty="0" smtClean="0"/>
              <a:t>.</a:t>
            </a:r>
            <a:endParaRPr lang="en-US" dirty="0"/>
          </a:p>
        </p:txBody>
      </p:sp>
      <p:pic>
        <p:nvPicPr>
          <p:cNvPr id="5" name="Picture 4" descr="Become Your Own Business Coach to Master Self-Accountabil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2895600"/>
            <a:ext cx="3657600" cy="3429000"/>
          </a:xfrm>
          <a:prstGeom prst="rect">
            <a:avLst/>
          </a:prstGeom>
          <a:noFill/>
          <a:ln>
            <a:noFill/>
          </a:ln>
        </p:spPr>
      </p:pic>
    </p:spTree>
    <p:extLst>
      <p:ext uri="{BB962C8B-B14F-4D97-AF65-F5344CB8AC3E}">
        <p14:creationId xmlns:p14="http://schemas.microsoft.com/office/powerpoint/2010/main" val="23434534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Delegation by the Supervisor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Every supervisor must delegate some authority to EEs, which assumes that the EEs can and will accept the authority delegated to them</a:t>
            </a:r>
            <a:r>
              <a:rPr lang="en-US" dirty="0" smtClean="0"/>
              <a:t>.  </a:t>
            </a:r>
          </a:p>
          <a:p>
            <a:endParaRPr lang="en-US" sz="800" dirty="0"/>
          </a:p>
          <a:p>
            <a:pPr lvl="1"/>
            <a:r>
              <a:rPr lang="en-US" sz="2000" dirty="0" smtClean="0"/>
              <a:t>However, many EEs complain that their supervisors make all the decisions and scrutinize their work because the do not trust the EEs to carry out assignments.  </a:t>
            </a:r>
          </a:p>
          <a:p>
            <a:pPr lvl="1"/>
            <a:endParaRPr lang="en-US" sz="800" dirty="0"/>
          </a:p>
          <a:p>
            <a:pPr lvl="2"/>
            <a:r>
              <a:rPr lang="en-US" sz="1800" dirty="0" smtClean="0">
                <a:solidFill>
                  <a:srgbClr val="FF0000"/>
                </a:solidFill>
              </a:rPr>
              <a:t>These complaints usually describe supervisors who are unable or unwilling to delegate.</a:t>
            </a:r>
            <a:endParaRPr lang="en-US" sz="1800" dirty="0">
              <a:solidFill>
                <a:srgbClr val="FF0000"/>
              </a:solidFill>
            </a:endParaRPr>
          </a:p>
        </p:txBody>
      </p:sp>
      <p:pic>
        <p:nvPicPr>
          <p:cNvPr id="5" name="Picture 4" descr="Yes, You Can Increase Accountable Leadership | CCL"/>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572000"/>
            <a:ext cx="4654731" cy="2286000"/>
          </a:xfrm>
          <a:prstGeom prst="rect">
            <a:avLst/>
          </a:prstGeom>
          <a:noFill/>
          <a:ln>
            <a:noFill/>
          </a:ln>
        </p:spPr>
      </p:pic>
    </p:spTree>
    <p:extLst>
      <p:ext uri="{BB962C8B-B14F-4D97-AF65-F5344CB8AC3E}">
        <p14:creationId xmlns:p14="http://schemas.microsoft.com/office/powerpoint/2010/main" val="5314871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Lack of Supervisory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lstStyle/>
          <a:p>
            <a:r>
              <a:rPr lang="en-US" sz="2300" u="sng" dirty="0" smtClean="0"/>
              <a:t>A supervisor may be reluctant to delegate for several reasons, some of which are valid and some not</a:t>
            </a:r>
            <a:r>
              <a:rPr lang="en-US" sz="2300" dirty="0" smtClean="0"/>
              <a:t>.</a:t>
            </a:r>
            <a:r>
              <a:rPr lang="en-US" sz="2400" dirty="0" smtClean="0"/>
              <a:t>  </a:t>
            </a:r>
          </a:p>
          <a:p>
            <a:endParaRPr lang="en-US" sz="800" dirty="0"/>
          </a:p>
          <a:p>
            <a:pPr lvl="1"/>
            <a:r>
              <a:rPr lang="en-US" sz="2000" dirty="0" smtClean="0"/>
              <a:t>The following are some barriers the supervisor must overcome to achieve effective delegation:</a:t>
            </a:r>
          </a:p>
          <a:p>
            <a:endParaRPr lang="en-US" sz="800" dirty="0" smtClean="0"/>
          </a:p>
          <a:p>
            <a:pPr lvl="2"/>
            <a:r>
              <a:rPr lang="en-US" sz="1800" dirty="0" smtClean="0">
                <a:solidFill>
                  <a:srgbClr val="FF0000"/>
                </a:solidFill>
              </a:rPr>
              <a:t>“They Can’t Do It” Mentality</a:t>
            </a:r>
          </a:p>
          <a:p>
            <a:pPr lvl="2"/>
            <a:r>
              <a:rPr lang="en-US" sz="1800" dirty="0" smtClean="0">
                <a:solidFill>
                  <a:srgbClr val="FF0000"/>
                </a:solidFill>
              </a:rPr>
              <a:t>“I’d Rather Do It Myself” Mentality</a:t>
            </a:r>
          </a:p>
          <a:p>
            <a:pPr lvl="2"/>
            <a:r>
              <a:rPr lang="en-US" sz="1800" dirty="0" smtClean="0">
                <a:solidFill>
                  <a:srgbClr val="FF0000"/>
                </a:solidFill>
              </a:rPr>
              <a:t>“If it is to be Done Right – I have to Do it” Mentality</a:t>
            </a:r>
          </a:p>
          <a:p>
            <a:pPr lvl="2"/>
            <a:r>
              <a:rPr lang="en-US" sz="1800" dirty="0">
                <a:solidFill>
                  <a:srgbClr val="FF0000"/>
                </a:solidFill>
              </a:rPr>
              <a:t> </a:t>
            </a:r>
            <a:r>
              <a:rPr lang="en-US" sz="1800" dirty="0" smtClean="0">
                <a:solidFill>
                  <a:srgbClr val="FF0000"/>
                </a:solidFill>
              </a:rPr>
              <a:t>Fear of Making Mistakes</a:t>
            </a:r>
          </a:p>
          <a:p>
            <a:pPr lvl="2"/>
            <a:r>
              <a:rPr lang="en-US" sz="1800" dirty="0">
                <a:solidFill>
                  <a:srgbClr val="FF0000"/>
                </a:solidFill>
              </a:rPr>
              <a:t> </a:t>
            </a:r>
            <a:r>
              <a:rPr lang="en-US" sz="1800" dirty="0" smtClean="0">
                <a:solidFill>
                  <a:srgbClr val="FF0000"/>
                </a:solidFill>
              </a:rPr>
              <a:t>Fear of Being Replaced</a:t>
            </a:r>
            <a:endParaRPr lang="en-US" sz="1800" dirty="0" smtClean="0"/>
          </a:p>
          <a:p>
            <a:pPr lvl="1"/>
            <a:endParaRPr lang="en-US" dirty="0"/>
          </a:p>
        </p:txBody>
      </p:sp>
      <p:pic>
        <p:nvPicPr>
          <p:cNvPr id="5" name="Picture 4" descr="How to Identify a Lack of Accountability in Your Team - Pareto Lab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572000"/>
            <a:ext cx="4495800" cy="2286000"/>
          </a:xfrm>
          <a:prstGeom prst="rect">
            <a:avLst/>
          </a:prstGeom>
          <a:noFill/>
          <a:ln>
            <a:noFill/>
          </a:ln>
        </p:spPr>
      </p:pic>
    </p:spTree>
    <p:extLst>
      <p:ext uri="{BB962C8B-B14F-4D97-AF65-F5344CB8AC3E}">
        <p14:creationId xmlns:p14="http://schemas.microsoft.com/office/powerpoint/2010/main" val="6034026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Lack of Supervisory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lstStyle/>
          <a:p>
            <a:r>
              <a:rPr lang="en-US" sz="2400" u="sng" dirty="0" smtClean="0"/>
              <a:t>Not everyone wants to take the responsibility for decisions</a:t>
            </a:r>
            <a:r>
              <a:rPr lang="en-US" dirty="0" smtClean="0"/>
              <a:t>.  </a:t>
            </a:r>
          </a:p>
          <a:p>
            <a:endParaRPr lang="en-US" sz="800" dirty="0"/>
          </a:p>
          <a:p>
            <a:pPr lvl="1"/>
            <a:r>
              <a:rPr lang="en-US" dirty="0" smtClean="0"/>
              <a:t>EEs may be reluctant to accept delegation because of their insecurity or fear of failure, or they may think the supervisor will be unavailable for guidance.  </a:t>
            </a:r>
          </a:p>
          <a:p>
            <a:pPr lvl="1"/>
            <a:r>
              <a:rPr lang="en-US" dirty="0" smtClean="0"/>
              <a:t>EEs may be reluctant to accept delegation due to past managerial incompetence.</a:t>
            </a:r>
          </a:p>
          <a:p>
            <a:pPr lvl="1"/>
            <a:endParaRPr lang="en-US" sz="800" dirty="0" smtClean="0"/>
          </a:p>
          <a:p>
            <a:pPr lvl="2"/>
            <a:r>
              <a:rPr lang="en-US" dirty="0" smtClean="0">
                <a:solidFill>
                  <a:srgbClr val="FF0000"/>
                </a:solidFill>
              </a:rPr>
              <a:t>The supervisor must identify those EEs who need the opportunity to grow and who want to be empowered.  </a:t>
            </a:r>
          </a:p>
        </p:txBody>
      </p:sp>
      <p:pic>
        <p:nvPicPr>
          <p:cNvPr id="5" name="Picture 4" descr="5,762 Reasons Stock Photos - Free &amp; Royalty-Free Stock Photos from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876800"/>
            <a:ext cx="3444240" cy="1981200"/>
          </a:xfrm>
          <a:prstGeom prst="rect">
            <a:avLst/>
          </a:prstGeom>
          <a:noFill/>
          <a:ln>
            <a:noFill/>
          </a:ln>
        </p:spPr>
      </p:pic>
    </p:spTree>
    <p:extLst>
      <p:ext uri="{BB962C8B-B14F-4D97-AF65-F5344CB8AC3E}">
        <p14:creationId xmlns:p14="http://schemas.microsoft.com/office/powerpoint/2010/main" val="381017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 of Supervisory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willingness of others to follow is not enough by itself</a:t>
            </a:r>
            <a:r>
              <a:rPr lang="en-US" sz="2200" dirty="0" smtClean="0"/>
              <a:t>.  </a:t>
            </a:r>
          </a:p>
          <a:p>
            <a:endParaRPr lang="en-US" sz="900" dirty="0"/>
          </a:p>
          <a:p>
            <a:pPr lvl="1"/>
            <a:r>
              <a:rPr lang="en-US" sz="1900" dirty="0" smtClean="0"/>
              <a:t>The following questions might identify several other tests for leadership:</a:t>
            </a:r>
          </a:p>
          <a:p>
            <a:pPr lvl="1"/>
            <a:endParaRPr lang="en-US" sz="900" dirty="0" smtClean="0"/>
          </a:p>
          <a:p>
            <a:pPr lvl="2"/>
            <a:r>
              <a:rPr lang="en-US" sz="1800" dirty="0" smtClean="0">
                <a:solidFill>
                  <a:srgbClr val="FF0000"/>
                </a:solidFill>
              </a:rPr>
              <a:t>Does the leader possess a clear vision of what needs to be done (continuous pursuit of excellence and worthwhile objectives)?</a:t>
            </a:r>
          </a:p>
          <a:p>
            <a:pPr lvl="2"/>
            <a:r>
              <a:rPr lang="en-US" sz="1800" dirty="0" smtClean="0">
                <a:solidFill>
                  <a:srgbClr val="FF0000"/>
                </a:solidFill>
              </a:rPr>
              <a:t>Does the leader communicate that vision and get others “onboard”?</a:t>
            </a:r>
          </a:p>
          <a:p>
            <a:pPr lvl="2"/>
            <a:r>
              <a:rPr lang="en-US" sz="1800" dirty="0" smtClean="0">
                <a:solidFill>
                  <a:srgbClr val="FF0000"/>
                </a:solidFill>
              </a:rPr>
              <a:t>Does the leader build a climate of mutual trust and respect?</a:t>
            </a:r>
          </a:p>
          <a:p>
            <a:pPr lvl="2"/>
            <a:r>
              <a:rPr lang="en-US" sz="1800" dirty="0" smtClean="0">
                <a:solidFill>
                  <a:srgbClr val="FF0000"/>
                </a:solidFill>
              </a:rPr>
              <a:t>Does the leader create the proper infrastructure to support the vision?</a:t>
            </a:r>
          </a:p>
          <a:p>
            <a:pPr lvl="2"/>
            <a:r>
              <a:rPr lang="en-US" sz="1800" dirty="0" smtClean="0">
                <a:solidFill>
                  <a:srgbClr val="FF0000"/>
                </a:solidFill>
              </a:rPr>
              <a:t>Does the leader enable the followers to be the best they can be?</a:t>
            </a:r>
          </a:p>
          <a:p>
            <a:pPr lvl="2"/>
            <a:r>
              <a:rPr lang="en-US" sz="1800" dirty="0" smtClean="0">
                <a:solidFill>
                  <a:srgbClr val="FF0000"/>
                </a:solidFill>
              </a:rPr>
              <a:t>Does the leader leave the organization better than they found it?</a:t>
            </a:r>
          </a:p>
        </p:txBody>
      </p:sp>
      <p:pic>
        <p:nvPicPr>
          <p:cNvPr id="6" name="Picture 5" descr="Leadership Label Stock Illustrations – 11,721 Leadership Label Stock  Illustrations, Vectors &amp; Clipart - Dreamstime"/>
          <p:cNvPicPr/>
          <p:nvPr/>
        </p:nvPicPr>
        <p:blipFill>
          <a:blip r:embed="rId2">
            <a:extLst>
              <a:ext uri="{28A0092B-C50C-407E-A947-70E740481C1C}">
                <a14:useLocalDpi xmlns:a14="http://schemas.microsoft.com/office/drawing/2010/main" val="0"/>
              </a:ext>
            </a:extLst>
          </a:blip>
          <a:srcRect/>
          <a:stretch>
            <a:fillRect/>
          </a:stretch>
        </p:blipFill>
        <p:spPr bwMode="auto">
          <a:xfrm>
            <a:off x="5257801" y="5029200"/>
            <a:ext cx="3879668" cy="1828800"/>
          </a:xfrm>
          <a:prstGeom prst="rect">
            <a:avLst/>
          </a:prstGeom>
          <a:noFill/>
          <a:ln>
            <a:noFill/>
          </a:ln>
        </p:spPr>
      </p:pic>
    </p:spTree>
    <p:extLst>
      <p:ext uri="{BB962C8B-B14F-4D97-AF65-F5344CB8AC3E}">
        <p14:creationId xmlns:p14="http://schemas.microsoft.com/office/powerpoint/2010/main" val="11713513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r>
              <a:rPr lang="en-US" sz="2400" u="sng" dirty="0" smtClean="0"/>
              <a:t>The supervisor who delegates expects EEs to make more decisions on their own</a:t>
            </a:r>
            <a:r>
              <a:rPr lang="en-US" dirty="0" smtClean="0"/>
              <a:t>.  </a:t>
            </a:r>
          </a:p>
          <a:p>
            <a:endParaRPr lang="en-US" sz="800" dirty="0"/>
          </a:p>
          <a:p>
            <a:pPr lvl="1"/>
            <a:r>
              <a:rPr lang="en-US" sz="2000" dirty="0" smtClean="0"/>
              <a:t>This does not mean that the supervisor is not available for advice.  </a:t>
            </a:r>
          </a:p>
          <a:p>
            <a:pPr lvl="1"/>
            <a:r>
              <a:rPr lang="en-US" sz="2000" dirty="0" smtClean="0"/>
              <a:t>It means that the supervisor encourages EEs to make many of their own decisions and to develop self-confidence in doing so.  </a:t>
            </a:r>
          </a:p>
          <a:p>
            <a:pPr lvl="1"/>
            <a:endParaRPr lang="en-US" sz="800" dirty="0"/>
          </a:p>
          <a:p>
            <a:pPr lvl="2"/>
            <a:r>
              <a:rPr lang="en-US" sz="1800" dirty="0" smtClean="0">
                <a:solidFill>
                  <a:srgbClr val="FF0000"/>
                </a:solidFill>
              </a:rPr>
              <a:t>This, in turn, should mean that supervisor will have more time to manage.</a:t>
            </a:r>
            <a:endParaRPr lang="en-US" sz="1800" dirty="0">
              <a:solidFill>
                <a:srgbClr val="FF0000"/>
              </a:solidFill>
            </a:endParaRPr>
          </a:p>
        </p:txBody>
      </p:sp>
      <p:pic>
        <p:nvPicPr>
          <p:cNvPr id="5" name="Picture 4" descr="Benefits of Delegation Skills Training for Managers. PPT examples"/>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343400"/>
            <a:ext cx="5654040" cy="2907665"/>
          </a:xfrm>
          <a:prstGeom prst="rect">
            <a:avLst/>
          </a:prstGeom>
          <a:noFill/>
          <a:ln>
            <a:noFill/>
          </a:ln>
        </p:spPr>
      </p:pic>
    </p:spTree>
    <p:extLst>
      <p:ext uri="{BB962C8B-B14F-4D97-AF65-F5344CB8AC3E}">
        <p14:creationId xmlns:p14="http://schemas.microsoft.com/office/powerpoint/2010/main" val="19226742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normAutofit/>
          </a:bodyPr>
          <a:lstStyle/>
          <a:p>
            <a:r>
              <a:rPr lang="en-US" sz="2200" u="sng" dirty="0" smtClean="0"/>
              <a:t>Effective delegation should cause EEs to perform an increasing number of jobs and to recommend solutions that contribute to good performance</a:t>
            </a:r>
            <a:r>
              <a:rPr lang="en-US" dirty="0" smtClean="0"/>
              <a:t>.  </a:t>
            </a:r>
          </a:p>
          <a:p>
            <a:endParaRPr lang="en-US" sz="800" dirty="0"/>
          </a:p>
          <a:p>
            <a:pPr lvl="1"/>
            <a:r>
              <a:rPr lang="en-US" sz="2000" dirty="0" smtClean="0"/>
              <a:t>As the supervisor’s confidence in EE expands, the EE’s commitment to better performance should also grow.  This growth may take time, and degree of delegation may vary w/each EE and each department.  </a:t>
            </a:r>
          </a:p>
          <a:p>
            <a:pPr lvl="1"/>
            <a:endParaRPr lang="en-US" sz="800" dirty="0" smtClean="0"/>
          </a:p>
          <a:p>
            <a:pPr lvl="2"/>
            <a:r>
              <a:rPr lang="en-US" sz="1800" dirty="0" smtClean="0">
                <a:solidFill>
                  <a:srgbClr val="FF0000"/>
                </a:solidFill>
              </a:rPr>
              <a:t>However, in most situations, a supervisor’s goal should be to delegate more authority to EEs.  This goal contributes to EE motivation and to better job performance</a:t>
            </a:r>
            <a:r>
              <a:rPr lang="en-US" dirty="0" smtClean="0">
                <a:solidFill>
                  <a:srgbClr val="FF0000"/>
                </a:solidFill>
              </a:rPr>
              <a:t>.</a:t>
            </a:r>
            <a:endParaRPr lang="en-US" dirty="0">
              <a:solidFill>
                <a:srgbClr val="FF0000"/>
              </a:solidFill>
            </a:endParaRPr>
          </a:p>
        </p:txBody>
      </p:sp>
      <p:pic>
        <p:nvPicPr>
          <p:cNvPr id="6" name="Picture 5" descr="My Benefits - Administrative Services Gateway - University at Buffalo"/>
          <p:cNvPicPr/>
          <p:nvPr/>
        </p:nvPicPr>
        <p:blipFill>
          <a:blip r:embed="rId2">
            <a:extLst>
              <a:ext uri="{28A0092B-C50C-407E-A947-70E740481C1C}">
                <a14:useLocalDpi xmlns:a14="http://schemas.microsoft.com/office/drawing/2010/main" val="0"/>
              </a:ext>
            </a:extLst>
          </a:blip>
          <a:srcRect/>
          <a:stretch>
            <a:fillRect/>
          </a:stretch>
        </p:blipFill>
        <p:spPr bwMode="auto">
          <a:xfrm>
            <a:off x="3352800" y="4876800"/>
            <a:ext cx="5508171" cy="1437640"/>
          </a:xfrm>
          <a:prstGeom prst="rect">
            <a:avLst/>
          </a:prstGeom>
          <a:noFill/>
          <a:ln>
            <a:noFill/>
          </a:ln>
        </p:spPr>
      </p:pic>
    </p:spTree>
    <p:extLst>
      <p:ext uri="{BB962C8B-B14F-4D97-AF65-F5344CB8AC3E}">
        <p14:creationId xmlns:p14="http://schemas.microsoft.com/office/powerpoint/2010/main" val="23433219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Proper Balance of Delegation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200" u="sng" dirty="0" smtClean="0"/>
              <a:t>It is not easy for a supervisor to part with some authority and still be left with the responsibility for the workers’ performance</a:t>
            </a:r>
            <a:r>
              <a:rPr lang="en-US" dirty="0" smtClean="0"/>
              <a:t>.  </a:t>
            </a:r>
          </a:p>
          <a:p>
            <a:endParaRPr lang="en-US" sz="900" dirty="0"/>
          </a:p>
          <a:p>
            <a:pPr lvl="1"/>
            <a:r>
              <a:rPr lang="en-US" sz="2000" dirty="0" smtClean="0">
                <a:solidFill>
                  <a:srgbClr val="FF0000"/>
                </a:solidFill>
              </a:rPr>
              <a:t>The supervisor must achieve a balance among too much, too little, and just the right amount to delegate to an EE without losing control.  </a:t>
            </a:r>
          </a:p>
        </p:txBody>
      </p:sp>
      <p:pic>
        <p:nvPicPr>
          <p:cNvPr id="5" name="Picture 4" descr="Balance - A Principle of Art"/>
          <p:cNvPicPr/>
          <p:nvPr/>
        </p:nvPicPr>
        <p:blipFill>
          <a:blip r:embed="rId2">
            <a:extLst>
              <a:ext uri="{28A0092B-C50C-407E-A947-70E740481C1C}">
                <a14:useLocalDpi xmlns:a14="http://schemas.microsoft.com/office/drawing/2010/main" val="0"/>
              </a:ext>
            </a:extLst>
          </a:blip>
          <a:srcRect/>
          <a:stretch>
            <a:fillRect/>
          </a:stretch>
        </p:blipFill>
        <p:spPr bwMode="auto">
          <a:xfrm>
            <a:off x="3962400" y="3657600"/>
            <a:ext cx="4843272" cy="2590800"/>
          </a:xfrm>
          <a:prstGeom prst="rect">
            <a:avLst/>
          </a:prstGeom>
          <a:noFill/>
          <a:ln>
            <a:noFill/>
          </a:ln>
        </p:spPr>
      </p:pic>
    </p:spTree>
    <p:extLst>
      <p:ext uri="{BB962C8B-B14F-4D97-AF65-F5344CB8AC3E}">
        <p14:creationId xmlns:p14="http://schemas.microsoft.com/office/powerpoint/2010/main" val="15671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Supervisory Leadership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lstStyle/>
          <a:p>
            <a:r>
              <a:rPr lang="en-US" sz="2400" u="sng" dirty="0" smtClean="0"/>
              <a:t>We believe that the various leadership theories studied and researched can be classified into two styles or approaches</a:t>
            </a:r>
            <a:r>
              <a:rPr lang="en-US" dirty="0" smtClean="0"/>
              <a:t>.</a:t>
            </a:r>
          </a:p>
          <a:p>
            <a:pPr lvl="1"/>
            <a:endParaRPr lang="en-US" sz="800" dirty="0" smtClean="0"/>
          </a:p>
          <a:p>
            <a:pPr lvl="1"/>
            <a:r>
              <a:rPr lang="en-US" sz="2000" dirty="0" smtClean="0"/>
              <a:t>These styles range from essentially autocratic or authoritarian supervisory styles (based on Theory X assumptions) to variations of general supervisory styles (based on Theory Y assumptions).  </a:t>
            </a:r>
          </a:p>
          <a:p>
            <a:pPr lvl="1"/>
            <a:endParaRPr lang="en-US" sz="800" dirty="0"/>
          </a:p>
          <a:p>
            <a:pPr lvl="2"/>
            <a:r>
              <a:rPr lang="en-US" sz="1800" dirty="0" smtClean="0">
                <a:solidFill>
                  <a:srgbClr val="FF0000"/>
                </a:solidFill>
              </a:rPr>
              <a:t>These two styles can be presented as the extremes of a continuum.</a:t>
            </a:r>
            <a:endParaRPr lang="en-US" sz="1800" dirty="0">
              <a:solidFill>
                <a:srgbClr val="FF0000"/>
              </a:solidFill>
            </a:endParaRPr>
          </a:p>
        </p:txBody>
      </p:sp>
      <p:pic>
        <p:nvPicPr>
          <p:cNvPr id="5" name="Picture 4" descr="Assumptions of Theory X and Theory Y - MyVenturePad.com"/>
          <p:cNvPicPr/>
          <p:nvPr/>
        </p:nvPicPr>
        <p:blipFill>
          <a:blip r:embed="rId2">
            <a:extLst>
              <a:ext uri="{28A0092B-C50C-407E-A947-70E740481C1C}">
                <a14:useLocalDpi xmlns:a14="http://schemas.microsoft.com/office/drawing/2010/main" val="0"/>
              </a:ext>
            </a:extLst>
          </a:blip>
          <a:srcRect/>
          <a:stretch>
            <a:fillRect/>
          </a:stretch>
        </p:blipFill>
        <p:spPr bwMode="auto">
          <a:xfrm>
            <a:off x="2109869" y="4114800"/>
            <a:ext cx="4960838" cy="2209800"/>
          </a:xfrm>
          <a:prstGeom prst="rect">
            <a:avLst/>
          </a:prstGeom>
          <a:noFill/>
          <a:ln>
            <a:noFill/>
          </a:ln>
        </p:spPr>
      </p:pic>
    </p:spTree>
    <p:extLst>
      <p:ext uri="{BB962C8B-B14F-4D97-AF65-F5344CB8AC3E}">
        <p14:creationId xmlns:p14="http://schemas.microsoft.com/office/powerpoint/2010/main" val="27528612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Supervisory Leadership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p:txBody>
          <a:bodyPr>
            <a:normAutofit/>
          </a:bodyPr>
          <a:lstStyle/>
          <a:p>
            <a:r>
              <a:rPr lang="en-US" sz="2200" u="sng" dirty="0" smtClean="0"/>
              <a:t>However, in practice, a supervisor usually blends these approaches based on a number of considerations that include  the supervisor’s skill and experience, the EEs who are involved, the situation, and other factors</a:t>
            </a:r>
            <a:r>
              <a:rPr lang="en-US" dirty="0" smtClean="0"/>
              <a:t>.  </a:t>
            </a:r>
          </a:p>
          <a:p>
            <a:endParaRPr lang="en-US" sz="800" dirty="0"/>
          </a:p>
          <a:p>
            <a:pPr lvl="1"/>
            <a:r>
              <a:rPr lang="en-US" sz="2000" dirty="0" smtClean="0"/>
              <a:t>No one style of supervision is correct in all situations.  </a:t>
            </a:r>
          </a:p>
          <a:p>
            <a:pPr lvl="1"/>
            <a:endParaRPr lang="en-US" sz="800" dirty="0"/>
          </a:p>
          <a:p>
            <a:pPr lvl="2"/>
            <a:r>
              <a:rPr lang="en-US" sz="1800" dirty="0" smtClean="0">
                <a:solidFill>
                  <a:srgbClr val="FF0000"/>
                </a:solidFill>
              </a:rPr>
              <a:t>Supervisors must be sensitive to the needs and realities of each situation and must change their styles as necessary to accomplish objectives.</a:t>
            </a:r>
            <a:endParaRPr lang="en-US" sz="1800" dirty="0">
              <a:solidFill>
                <a:srgbClr val="FF0000"/>
              </a:solidFill>
            </a:endParaRPr>
          </a:p>
        </p:txBody>
      </p:sp>
      <p:pic>
        <p:nvPicPr>
          <p:cNvPr id="5" name="Picture 4" descr="MacGregor's XY Theory and Ouchi's Theory Z – Agile-Mercurial"/>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343400"/>
            <a:ext cx="3810000" cy="2148840"/>
          </a:xfrm>
          <a:prstGeom prst="rect">
            <a:avLst/>
          </a:prstGeom>
          <a:noFill/>
          <a:ln>
            <a:noFill/>
          </a:ln>
        </p:spPr>
      </p:pic>
    </p:spTree>
    <p:extLst>
      <p:ext uri="{BB962C8B-B14F-4D97-AF65-F5344CB8AC3E}">
        <p14:creationId xmlns:p14="http://schemas.microsoft.com/office/powerpoint/2010/main" val="1319492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Classifying Supervisory Leadership Styles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normAutofit/>
          </a:bodyPr>
          <a:lstStyle/>
          <a:p>
            <a:r>
              <a:rPr lang="en-US" sz="2200" u="sng" dirty="0" smtClean="0"/>
              <a:t>Two theories developed by Douglas McGregor can help frame our understanding of supervisory styles:</a:t>
            </a:r>
            <a:r>
              <a:rPr lang="en-US" dirty="0" smtClean="0"/>
              <a:t>  </a:t>
            </a:r>
          </a:p>
          <a:p>
            <a:endParaRPr lang="en-US" sz="900" dirty="0"/>
          </a:p>
          <a:p>
            <a:pPr marL="731520" lvl="1" indent="-457200">
              <a:buFont typeface="+mj-lt"/>
              <a:buAutoNum type="arabicPeriod"/>
            </a:pPr>
            <a:r>
              <a:rPr lang="en-US" u="sng" dirty="0" smtClean="0"/>
              <a:t>Theory X </a:t>
            </a:r>
          </a:p>
          <a:p>
            <a:pPr lvl="2"/>
            <a:r>
              <a:rPr lang="en-US" dirty="0" smtClean="0">
                <a:solidFill>
                  <a:srgbClr val="FF0000"/>
                </a:solidFill>
              </a:rPr>
              <a:t>Assumes that most EEs dislike work, avoid responsibility, and must be coerced to work hard.  </a:t>
            </a:r>
          </a:p>
          <a:p>
            <a:pPr marL="731520" lvl="1" indent="-457200">
              <a:buFont typeface="+mj-lt"/>
              <a:buAutoNum type="arabicPeriod"/>
            </a:pPr>
            <a:r>
              <a:rPr lang="en-US" u="sng" dirty="0" smtClean="0"/>
              <a:t>Theory Y </a:t>
            </a:r>
          </a:p>
          <a:p>
            <a:pPr lvl="2"/>
            <a:r>
              <a:rPr lang="en-US" dirty="0" smtClean="0">
                <a:solidFill>
                  <a:srgbClr val="FF0000"/>
                </a:solidFill>
              </a:rPr>
              <a:t>Assumes that most EEs enjoy work, seek responsibility, and can self-direct.  </a:t>
            </a:r>
          </a:p>
        </p:txBody>
      </p:sp>
      <p:pic>
        <p:nvPicPr>
          <p:cNvPr id="6" name="Picture 5" descr="Xy Images – Browse 4,467 Stock Photos, Vectors, and Video | Adobe Stock"/>
          <p:cNvPicPr/>
          <p:nvPr/>
        </p:nvPicPr>
        <p:blipFill>
          <a:blip r:embed="rId2">
            <a:extLst>
              <a:ext uri="{28A0092B-C50C-407E-A947-70E740481C1C}">
                <a14:useLocalDpi xmlns:a14="http://schemas.microsoft.com/office/drawing/2010/main" val="0"/>
              </a:ext>
            </a:extLst>
          </a:blip>
          <a:srcRect/>
          <a:stretch>
            <a:fillRect/>
          </a:stretch>
        </p:blipFill>
        <p:spPr bwMode="auto">
          <a:xfrm>
            <a:off x="5181599" y="4495800"/>
            <a:ext cx="3663261" cy="1839686"/>
          </a:xfrm>
          <a:prstGeom prst="rect">
            <a:avLst/>
          </a:prstGeom>
          <a:noFill/>
          <a:ln>
            <a:noFill/>
          </a:ln>
        </p:spPr>
      </p:pic>
    </p:spTree>
    <p:extLst>
      <p:ext uri="{BB962C8B-B14F-4D97-AF65-F5344CB8AC3E}">
        <p14:creationId xmlns:p14="http://schemas.microsoft.com/office/powerpoint/2010/main" val="15091549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Autocratic (Authoritarian)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Many supervisors still believe that emphasizing formal authority, or autocratic (authoritarian) supervision, is the best way to obtain results</a:t>
            </a:r>
            <a:r>
              <a:rPr lang="en-US" dirty="0" smtClean="0"/>
              <a:t>.  </a:t>
            </a:r>
          </a:p>
          <a:p>
            <a:endParaRPr lang="en-US" sz="800" dirty="0"/>
          </a:p>
          <a:p>
            <a:pPr lvl="1"/>
            <a:r>
              <a:rPr lang="en-US" sz="2000" dirty="0" smtClean="0"/>
              <a:t>A supervisor of this type often uses pressure to get people to work and may even threaten disciplinary action, including discharge, if EEs do not perform as ordered.  </a:t>
            </a:r>
          </a:p>
          <a:p>
            <a:pPr lvl="1"/>
            <a:endParaRPr lang="en-US" sz="800" dirty="0"/>
          </a:p>
          <a:p>
            <a:pPr lvl="2"/>
            <a:r>
              <a:rPr lang="en-US" sz="1800" dirty="0" smtClean="0">
                <a:solidFill>
                  <a:srgbClr val="FF0000"/>
                </a:solidFill>
              </a:rPr>
              <a:t>EEs sometimes call these managers “taskmasters.”</a:t>
            </a:r>
            <a:endParaRPr lang="en-US" sz="1800" dirty="0">
              <a:solidFill>
                <a:srgbClr val="FF0000"/>
              </a:solidFill>
            </a:endParaRPr>
          </a:p>
        </p:txBody>
      </p:sp>
      <p:pic>
        <p:nvPicPr>
          <p:cNvPr id="5" name="Picture 4" descr="What is Autocratic Leadership? - Definition, Characteristics, and Examples"/>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343400"/>
            <a:ext cx="4495800" cy="2514600"/>
          </a:xfrm>
          <a:prstGeom prst="rect">
            <a:avLst/>
          </a:prstGeom>
          <a:noFill/>
          <a:ln>
            <a:noFill/>
          </a:ln>
        </p:spPr>
      </p:pic>
    </p:spTree>
    <p:extLst>
      <p:ext uri="{BB962C8B-B14F-4D97-AF65-F5344CB8AC3E}">
        <p14:creationId xmlns:p14="http://schemas.microsoft.com/office/powerpoint/2010/main" val="21310448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Autocratic (Authoritarian)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200" u="sng" dirty="0" smtClean="0"/>
              <a:t>Autocratic supervision means close control of EEs in which supervisors issue directives with detailed instructions and allow EEs little room for initiative</a:t>
            </a:r>
            <a:r>
              <a:rPr lang="en-US" sz="2200" dirty="0" smtClean="0"/>
              <a:t>.  </a:t>
            </a:r>
          </a:p>
          <a:p>
            <a:endParaRPr lang="en-US" sz="800" dirty="0"/>
          </a:p>
          <a:p>
            <a:pPr lvl="1"/>
            <a:r>
              <a:rPr lang="en-US" sz="2000" dirty="0" smtClean="0"/>
              <a:t>Autocratic supervisors delegate very little or no authority.  </a:t>
            </a:r>
          </a:p>
          <a:p>
            <a:pPr lvl="1"/>
            <a:endParaRPr lang="en-US" sz="800" dirty="0"/>
          </a:p>
          <a:p>
            <a:pPr lvl="2"/>
            <a:r>
              <a:rPr lang="en-US" sz="1800" dirty="0" smtClean="0">
                <a:solidFill>
                  <a:srgbClr val="FF0000"/>
                </a:solidFill>
              </a:rPr>
              <a:t>They believe that they know how to do the job better than their EEs and that EEs are not paid to think but to follow directions.  </a:t>
            </a:r>
            <a:endParaRPr lang="en-US" sz="1800" dirty="0">
              <a:solidFill>
                <a:srgbClr val="FF0000"/>
              </a:solidFill>
            </a:endParaRPr>
          </a:p>
        </p:txBody>
      </p:sp>
      <p:pic>
        <p:nvPicPr>
          <p:cNvPr id="5" name="Picture 4" descr="22 Autocratic Leadership Examples and Traits (20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3962400"/>
            <a:ext cx="4238896" cy="2895600"/>
          </a:xfrm>
          <a:prstGeom prst="rect">
            <a:avLst/>
          </a:prstGeom>
          <a:noFill/>
          <a:ln>
            <a:noFill/>
          </a:ln>
        </p:spPr>
      </p:pic>
    </p:spTree>
    <p:extLst>
      <p:ext uri="{BB962C8B-B14F-4D97-AF65-F5344CB8AC3E}">
        <p14:creationId xmlns:p14="http://schemas.microsoft.com/office/powerpoint/2010/main" val="2262879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Autocratic (Authoritarian)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normAutofit/>
          </a:bodyPr>
          <a:lstStyle/>
          <a:p>
            <a:r>
              <a:rPr lang="en-US" sz="2200" u="sng" dirty="0" smtClean="0"/>
              <a:t>Autocratic supervisors further believe that, because they have been put in charge, they should do most of the planning and decision making</a:t>
            </a:r>
            <a:r>
              <a:rPr lang="en-US" dirty="0" smtClean="0"/>
              <a:t>.  </a:t>
            </a:r>
          </a:p>
          <a:p>
            <a:endParaRPr lang="en-US" sz="800" dirty="0"/>
          </a:p>
          <a:p>
            <a:pPr lvl="1"/>
            <a:r>
              <a:rPr lang="en-US" sz="2000" dirty="0" smtClean="0">
                <a:solidFill>
                  <a:srgbClr val="FF0000"/>
                </a:solidFill>
              </a:rPr>
              <a:t>Because such supervisors are quite explicit in telling EEs exactly how and in what sequence things are to be done, they follow through with close supervision and are focused on the tasks to be done.</a:t>
            </a:r>
            <a:endParaRPr lang="en-US" sz="2000" dirty="0">
              <a:solidFill>
                <a:srgbClr val="FF0000"/>
              </a:solidFill>
            </a:endParaRPr>
          </a:p>
        </p:txBody>
      </p:sp>
      <p:pic>
        <p:nvPicPr>
          <p:cNvPr id="6" name="Picture 5" descr="Autocratic Leadership PowerPoint Template and Google Slides Theme"/>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114800"/>
            <a:ext cx="4572000" cy="2980500"/>
          </a:xfrm>
          <a:prstGeom prst="rect">
            <a:avLst/>
          </a:prstGeom>
          <a:noFill/>
          <a:ln>
            <a:noFill/>
          </a:ln>
        </p:spPr>
      </p:pic>
    </p:spTree>
    <p:extLst>
      <p:ext uri="{BB962C8B-B14F-4D97-AF65-F5344CB8AC3E}">
        <p14:creationId xmlns:p14="http://schemas.microsoft.com/office/powerpoint/2010/main" val="9865873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Autocratic (Authoritarian)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normAutofit/>
          </a:bodyPr>
          <a:lstStyle/>
          <a:p>
            <a:r>
              <a:rPr lang="en-US" sz="2300" u="sng" dirty="0" smtClean="0"/>
              <a:t>Autocratic supervision is sometimes associated with what has been called the bureaucratic style of supervision</a:t>
            </a:r>
            <a:r>
              <a:rPr lang="en-US" sz="2300" dirty="0" smtClean="0"/>
              <a:t>.  </a:t>
            </a:r>
          </a:p>
          <a:p>
            <a:endParaRPr lang="en-US" sz="800" dirty="0"/>
          </a:p>
          <a:p>
            <a:pPr lvl="1"/>
            <a:r>
              <a:rPr lang="en-US" sz="2000" dirty="0" smtClean="0"/>
              <a:t>This style emphasizes an organizational structure and climate that require strict compliance with managers’ policies, rules, and directives throughout the firm.  </a:t>
            </a:r>
          </a:p>
          <a:p>
            <a:pPr lvl="1"/>
            <a:endParaRPr lang="en-US" sz="800" dirty="0"/>
          </a:p>
          <a:p>
            <a:pPr lvl="2"/>
            <a:r>
              <a:rPr lang="en-US" sz="1800" dirty="0" smtClean="0">
                <a:solidFill>
                  <a:srgbClr val="FF0000"/>
                </a:solidFill>
              </a:rPr>
              <a:t>Because bureaucratic managers believe their primary role is to carry out and enforce policies and directives, they adopt an authoritarian approach.  </a:t>
            </a:r>
            <a:r>
              <a:rPr lang="en-US" sz="1800" dirty="0" smtClean="0">
                <a:solidFill>
                  <a:srgbClr val="0070C0"/>
                </a:solidFill>
              </a:rPr>
              <a:t>“It’s policy,”  “Those are the rules,” </a:t>
            </a:r>
            <a:r>
              <a:rPr lang="en-US" sz="1800" dirty="0" smtClean="0">
                <a:solidFill>
                  <a:srgbClr val="0070C0"/>
                </a:solidFill>
              </a:rPr>
              <a:t> </a:t>
            </a:r>
            <a:r>
              <a:rPr lang="en-US" sz="1800" dirty="0" smtClean="0">
                <a:solidFill>
                  <a:srgbClr val="0070C0"/>
                </a:solidFill>
              </a:rPr>
              <a:t>“Shape up or ship out.”</a:t>
            </a:r>
            <a:endParaRPr lang="en-US" sz="1800" dirty="0">
              <a:solidFill>
                <a:srgbClr val="0070C0"/>
              </a:solidFill>
            </a:endParaRPr>
          </a:p>
        </p:txBody>
      </p:sp>
      <p:pic>
        <p:nvPicPr>
          <p:cNvPr id="5" name="Picture 4" descr="What is Autocratic Leadership? Features, Types, &amp; Pros/C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724400"/>
            <a:ext cx="4225834" cy="2133600"/>
          </a:xfrm>
          <a:prstGeom prst="rect">
            <a:avLst/>
          </a:prstGeom>
          <a:noFill/>
          <a:ln>
            <a:noFill/>
          </a:ln>
        </p:spPr>
      </p:pic>
    </p:spTree>
    <p:extLst>
      <p:ext uri="{BB962C8B-B14F-4D97-AF65-F5344CB8AC3E}">
        <p14:creationId xmlns:p14="http://schemas.microsoft.com/office/powerpoint/2010/main" val="30718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Test of Supervisory Leadership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Obviously, leadership effectiveness, like beauty is in the eyes of the beholder, but the better leaders are known as great communicators and people of impeccable credibility</a:t>
            </a:r>
            <a:r>
              <a:rPr lang="en-US" dirty="0" smtClean="0"/>
              <a:t>.</a:t>
            </a:r>
            <a:endParaRPr lang="en-US" dirty="0"/>
          </a:p>
        </p:txBody>
      </p:sp>
      <p:pic>
        <p:nvPicPr>
          <p:cNvPr id="5" name="Picture 4" descr="The Importance of Leadership in a Global Pandemic | Illinois Leadership®  Center"/>
          <p:cNvPicPr/>
          <p:nvPr/>
        </p:nvPicPr>
        <p:blipFill>
          <a:blip r:embed="rId2">
            <a:extLst>
              <a:ext uri="{28A0092B-C50C-407E-A947-70E740481C1C}">
                <a14:useLocalDpi xmlns:a14="http://schemas.microsoft.com/office/drawing/2010/main" val="0"/>
              </a:ext>
            </a:extLst>
          </a:blip>
          <a:srcRect/>
          <a:stretch>
            <a:fillRect/>
          </a:stretch>
        </p:blipFill>
        <p:spPr bwMode="auto">
          <a:xfrm>
            <a:off x="1237488" y="3505200"/>
            <a:ext cx="6705600" cy="2541869"/>
          </a:xfrm>
          <a:prstGeom prst="rect">
            <a:avLst/>
          </a:prstGeom>
          <a:noFill/>
          <a:ln>
            <a:noFill/>
          </a:ln>
        </p:spPr>
      </p:pic>
    </p:spTree>
    <p:extLst>
      <p:ext uri="{BB962C8B-B14F-4D97-AF65-F5344CB8AC3E}">
        <p14:creationId xmlns:p14="http://schemas.microsoft.com/office/powerpoint/2010/main" val="32138520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Autocratic (Authoritarian)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sp>
        <p:nvSpPr>
          <p:cNvPr id="4" name="Content Placeholder 3"/>
          <p:cNvSpPr>
            <a:spLocks noGrp="1"/>
          </p:cNvSpPr>
          <p:nvPr>
            <p:ph sz="quarter" idx="1"/>
          </p:nvPr>
        </p:nvSpPr>
        <p:spPr/>
        <p:txBody>
          <a:bodyPr>
            <a:normAutofit/>
          </a:bodyPr>
          <a:lstStyle/>
          <a:p>
            <a:r>
              <a:rPr lang="en-US" sz="2200" u="sng" dirty="0" smtClean="0"/>
              <a:t>Autocratic supervisors do not necessarily distrust EEs, but they  believe that w/o detailed instructions EEs could not do the job</a:t>
            </a:r>
            <a:r>
              <a:rPr lang="en-US" dirty="0" smtClean="0"/>
              <a:t>.  </a:t>
            </a:r>
          </a:p>
          <a:p>
            <a:endParaRPr lang="en-US" sz="800" dirty="0"/>
          </a:p>
          <a:p>
            <a:pPr lvl="1"/>
            <a:r>
              <a:rPr lang="en-US" sz="2000" dirty="0" smtClean="0"/>
              <a:t>Some autocratic supervisors operate from the premise that most EEs do not want to do their jobs; therefore, close supervision and threats of job or income loss are required to get EEs to work (Theory X).  </a:t>
            </a:r>
          </a:p>
          <a:p>
            <a:pPr lvl="1"/>
            <a:endParaRPr lang="en-US" sz="800" dirty="0"/>
          </a:p>
          <a:p>
            <a:pPr lvl="2"/>
            <a:r>
              <a:rPr lang="en-US" sz="1800" dirty="0" smtClean="0">
                <a:solidFill>
                  <a:srgbClr val="FF0000"/>
                </a:solidFill>
              </a:rPr>
              <a:t>These supervisors feel that if they are not on the scene watching closely, the EE will stop working or will proceed at a leisurely pace.</a:t>
            </a:r>
            <a:endParaRPr lang="en-US" sz="1800" dirty="0">
              <a:solidFill>
                <a:srgbClr val="FF0000"/>
              </a:solidFill>
            </a:endParaRPr>
          </a:p>
        </p:txBody>
      </p:sp>
      <p:pic>
        <p:nvPicPr>
          <p:cNvPr id="5" name="Picture 4"/>
          <p:cNvPicPr>
            <a:picLocks noChangeAspect="1"/>
          </p:cNvPicPr>
          <p:nvPr/>
        </p:nvPicPr>
        <p:blipFill>
          <a:blip r:embed="rId2"/>
          <a:stretch>
            <a:fillRect/>
          </a:stretch>
        </p:blipFill>
        <p:spPr>
          <a:xfrm>
            <a:off x="4988166" y="4343400"/>
            <a:ext cx="4155834" cy="2540726"/>
          </a:xfrm>
          <a:prstGeom prst="rect">
            <a:avLst/>
          </a:prstGeom>
        </p:spPr>
      </p:pic>
    </p:spTree>
    <p:extLst>
      <p:ext uri="{BB962C8B-B14F-4D97-AF65-F5344CB8AC3E}">
        <p14:creationId xmlns:p14="http://schemas.microsoft.com/office/powerpoint/2010/main" val="42936222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Autocratic Supervision is Appropriate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61</a:t>
            </a:fld>
            <a:endParaRPr lang="en-US" dirty="0"/>
          </a:p>
        </p:txBody>
      </p:sp>
      <p:sp>
        <p:nvSpPr>
          <p:cNvPr id="4" name="Content Placeholder 3"/>
          <p:cNvSpPr>
            <a:spLocks noGrp="1"/>
          </p:cNvSpPr>
          <p:nvPr>
            <p:ph sz="quarter" idx="1"/>
          </p:nvPr>
        </p:nvSpPr>
        <p:spPr/>
        <p:txBody>
          <a:bodyPr>
            <a:normAutofit/>
          </a:bodyPr>
          <a:lstStyle/>
          <a:p>
            <a:r>
              <a:rPr lang="en-US" sz="2200" u="sng" dirty="0" smtClean="0"/>
              <a:t>Under certain circumstances and with some EEs, autocratic supervision is both logical and appropriate</a:t>
            </a:r>
            <a:r>
              <a:rPr lang="en-US" dirty="0" smtClean="0"/>
              <a:t>.  </a:t>
            </a:r>
          </a:p>
          <a:p>
            <a:endParaRPr lang="en-US" sz="800" dirty="0"/>
          </a:p>
          <a:p>
            <a:pPr lvl="1"/>
            <a:r>
              <a:rPr lang="en-US" sz="2000" dirty="0" smtClean="0"/>
              <a:t>Some EEs do not want to think for themselves; they prefer orders.  </a:t>
            </a:r>
          </a:p>
          <a:p>
            <a:pPr lvl="1"/>
            <a:r>
              <a:rPr lang="en-US" sz="2000" dirty="0" smtClean="0"/>
              <a:t>Others lack ambition and do not wish to become involved in their daily jobs.  This can be the case when jobs are very structured, mechanized, automated, or routine.  EEs in these jobs prefer to have a supervisor who issues orders and otherwise leaves them alone.  </a:t>
            </a:r>
          </a:p>
          <a:p>
            <a:pPr lvl="1"/>
            <a:endParaRPr lang="en-US" sz="800" dirty="0"/>
          </a:p>
          <a:p>
            <a:pPr lvl="2"/>
            <a:r>
              <a:rPr lang="en-US" sz="1800" dirty="0" smtClean="0">
                <a:solidFill>
                  <a:srgbClr val="FF0000"/>
                </a:solidFill>
              </a:rPr>
              <a:t>Some EEs prefer an authoritarian environment and expect a supervisor to be firm and totally in charge.</a:t>
            </a:r>
            <a:endParaRPr lang="en-US" sz="1800" dirty="0">
              <a:solidFill>
                <a:srgbClr val="FF0000"/>
              </a:solidFill>
            </a:endParaRPr>
          </a:p>
        </p:txBody>
      </p:sp>
      <p:pic>
        <p:nvPicPr>
          <p:cNvPr id="5" name="Picture 4" descr="appropriate , Meaning of appropriate , Definition of appropriate ,  Pronunciation of appropriat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724400"/>
            <a:ext cx="3733800" cy="2133600"/>
          </a:xfrm>
          <a:prstGeom prst="rect">
            <a:avLst/>
          </a:prstGeom>
          <a:noFill/>
          <a:ln>
            <a:noFill/>
          </a:ln>
        </p:spPr>
      </p:pic>
    </p:spTree>
    <p:extLst>
      <p:ext uri="{BB962C8B-B14F-4D97-AF65-F5344CB8AC3E}">
        <p14:creationId xmlns:p14="http://schemas.microsoft.com/office/powerpoint/2010/main" val="9988283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Autocratic Supervision is Appropriate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62</a:t>
            </a:fld>
            <a:endParaRPr lang="en-US" dirty="0"/>
          </a:p>
        </p:txBody>
      </p:sp>
      <p:sp>
        <p:nvSpPr>
          <p:cNvPr id="4" name="Content Placeholder 3"/>
          <p:cNvSpPr>
            <a:spLocks noGrp="1"/>
          </p:cNvSpPr>
          <p:nvPr>
            <p:ph sz="quarter" idx="1"/>
          </p:nvPr>
        </p:nvSpPr>
        <p:spPr/>
        <p:txBody>
          <a:bodyPr/>
          <a:lstStyle/>
          <a:p>
            <a:r>
              <a:rPr lang="en-US" sz="2200" u="sng" dirty="0" smtClean="0"/>
              <a:t>The major advantage of autocratic supervision is that it is quick and easy to apply and it may get rapid results in the short run</a:t>
            </a:r>
            <a:r>
              <a:rPr lang="en-US" dirty="0" smtClean="0"/>
              <a:t>.  </a:t>
            </a:r>
          </a:p>
          <a:p>
            <a:endParaRPr lang="en-US" sz="800" dirty="0"/>
          </a:p>
          <a:p>
            <a:pPr lvl="1"/>
            <a:r>
              <a:rPr lang="en-US" sz="2000" dirty="0" smtClean="0">
                <a:solidFill>
                  <a:srgbClr val="FF0000"/>
                </a:solidFill>
              </a:rPr>
              <a:t>It may be appropriate when EEs are new </a:t>
            </a:r>
            <a:r>
              <a:rPr lang="en-US" sz="1800" dirty="0" smtClean="0">
                <a:solidFill>
                  <a:srgbClr val="FF0000"/>
                </a:solidFill>
              </a:rPr>
              <a:t>&amp;</a:t>
            </a:r>
            <a:r>
              <a:rPr lang="en-US" sz="2000" dirty="0" smtClean="0">
                <a:solidFill>
                  <a:srgbClr val="FF0000"/>
                </a:solidFill>
              </a:rPr>
              <a:t> </a:t>
            </a:r>
            <a:r>
              <a:rPr lang="en-US" sz="2000" dirty="0" smtClean="0">
                <a:solidFill>
                  <a:srgbClr val="FF0000"/>
                </a:solidFill>
              </a:rPr>
              <a:t>inexperienced, especially if the supervisor is under major time pressures and cannot afford to have EEs take time to figure out on their own how to get work done.</a:t>
            </a:r>
            <a:endParaRPr lang="en-US" sz="2000" dirty="0">
              <a:solidFill>
                <a:srgbClr val="FF0000"/>
              </a:solidFill>
            </a:endParaRPr>
          </a:p>
        </p:txBody>
      </p:sp>
      <p:pic>
        <p:nvPicPr>
          <p:cNvPr id="5" name="Picture 4" descr="Appropriate Mean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3962400"/>
            <a:ext cx="4648200" cy="2352675"/>
          </a:xfrm>
          <a:prstGeom prst="rect">
            <a:avLst/>
          </a:prstGeom>
          <a:noFill/>
          <a:ln>
            <a:noFill/>
          </a:ln>
        </p:spPr>
      </p:pic>
    </p:spTree>
    <p:extLst>
      <p:ext uri="{BB962C8B-B14F-4D97-AF65-F5344CB8AC3E}">
        <p14:creationId xmlns:p14="http://schemas.microsoft.com/office/powerpoint/2010/main" val="844753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Autocratic 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63</a:t>
            </a:fld>
            <a:endParaRPr lang="en-US" dirty="0"/>
          </a:p>
        </p:txBody>
      </p:sp>
      <p:sp>
        <p:nvSpPr>
          <p:cNvPr id="4" name="Content Placeholder 3"/>
          <p:cNvSpPr>
            <a:spLocks noGrp="1"/>
          </p:cNvSpPr>
          <p:nvPr>
            <p:ph sz="quarter" idx="1"/>
          </p:nvPr>
        </p:nvSpPr>
        <p:spPr/>
        <p:txBody>
          <a:bodyPr>
            <a:normAutofit/>
          </a:bodyPr>
          <a:lstStyle/>
          <a:p>
            <a:r>
              <a:rPr lang="en-US" sz="2300" u="sng" dirty="0" smtClean="0"/>
              <a:t>For the most part, the autocratic method of supervision is not conducive to developing EE talents, and it tends to frustrate EEs who have ambition and potential</a:t>
            </a:r>
            <a:r>
              <a:rPr lang="en-US" sz="2300" dirty="0" smtClean="0"/>
              <a:t>.  </a:t>
            </a:r>
          </a:p>
          <a:p>
            <a:endParaRPr lang="en-US" sz="900" u="sng" dirty="0"/>
          </a:p>
          <a:p>
            <a:pPr lvl="1"/>
            <a:r>
              <a:rPr lang="en-US" sz="2000" dirty="0" smtClean="0"/>
              <a:t>Such EEs may lose interest and initiative and stop thinking for themselves because there is little need for independent thought.  </a:t>
            </a:r>
          </a:p>
          <a:p>
            <a:pPr lvl="1"/>
            <a:endParaRPr lang="en-US" sz="900" dirty="0"/>
          </a:p>
          <a:p>
            <a:pPr lvl="2"/>
            <a:r>
              <a:rPr lang="en-US" sz="1800" dirty="0" smtClean="0">
                <a:solidFill>
                  <a:srgbClr val="FF0000"/>
                </a:solidFill>
              </a:rPr>
              <a:t>EEs who strongly resent autocratic supervision may become frustrated rather than find satisfaction in their daily work.  Such frustration can lead to arguments and other forms of discontent.  </a:t>
            </a:r>
            <a:endParaRPr lang="en-US" sz="1800" dirty="0">
              <a:solidFill>
                <a:srgbClr val="FF0000"/>
              </a:solidFill>
            </a:endParaRPr>
          </a:p>
        </p:txBody>
      </p:sp>
      <p:pic>
        <p:nvPicPr>
          <p:cNvPr id="5" name="Picture 4" descr="How to Add &amp; Manage Effects on Your After Effects Laye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4572000"/>
            <a:ext cx="3580529" cy="1752600"/>
          </a:xfrm>
          <a:prstGeom prst="rect">
            <a:avLst/>
          </a:prstGeom>
          <a:noFill/>
          <a:ln>
            <a:noFill/>
          </a:ln>
        </p:spPr>
      </p:pic>
    </p:spTree>
    <p:extLst>
      <p:ext uri="{BB962C8B-B14F-4D97-AF65-F5344CB8AC3E}">
        <p14:creationId xmlns:p14="http://schemas.microsoft.com/office/powerpoint/2010/main" val="2545897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General Supervision and Participative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64</a:t>
            </a:fld>
            <a:endParaRPr lang="en-US" dirty="0"/>
          </a:p>
        </p:txBody>
      </p:sp>
      <p:sp>
        <p:nvSpPr>
          <p:cNvPr id="4" name="Content Placeholder 3"/>
          <p:cNvSpPr>
            <a:spLocks noGrp="1"/>
          </p:cNvSpPr>
          <p:nvPr>
            <p:ph sz="quarter" idx="1"/>
          </p:nvPr>
        </p:nvSpPr>
        <p:spPr/>
        <p:txBody>
          <a:bodyPr/>
          <a:lstStyle/>
          <a:p>
            <a:r>
              <a:rPr lang="en-US" sz="2300" u="sng" dirty="0" smtClean="0"/>
              <a:t>Effective supervisors who want to guide EEs to higher levels of performance recognize that they cannot rely solely on  managerial authority</a:t>
            </a:r>
            <a:r>
              <a:rPr lang="en-US" sz="2300" dirty="0" smtClean="0"/>
              <a:t>.</a:t>
            </a:r>
          </a:p>
          <a:p>
            <a:endParaRPr lang="en-US" sz="800" dirty="0" smtClean="0"/>
          </a:p>
          <a:p>
            <a:pPr lvl="1"/>
            <a:r>
              <a:rPr lang="en-US" sz="2000" dirty="0" smtClean="0"/>
              <a:t>General supervision means the supervisor sets goals, discusses goals with EEs, and sets limits within which the work </a:t>
            </a:r>
            <a:r>
              <a:rPr lang="en-US" sz="2000" dirty="0" smtClean="0"/>
              <a:t>must </a:t>
            </a:r>
            <a:r>
              <a:rPr lang="en-US" sz="2000" dirty="0" smtClean="0"/>
              <a:t>be done.  </a:t>
            </a:r>
          </a:p>
          <a:p>
            <a:pPr lvl="1"/>
            <a:endParaRPr lang="en-US" sz="800" dirty="0"/>
          </a:p>
          <a:p>
            <a:pPr lvl="2"/>
            <a:r>
              <a:rPr lang="en-US" dirty="0" smtClean="0">
                <a:solidFill>
                  <a:srgbClr val="FF0000"/>
                </a:solidFill>
              </a:rPr>
              <a:t>Within this framework, EEs have considerable freedom to decide how to achieve their objectives.</a:t>
            </a:r>
            <a:endParaRPr lang="en-US" dirty="0">
              <a:solidFill>
                <a:srgbClr val="FF0000"/>
              </a:solidFill>
            </a:endParaRPr>
          </a:p>
        </p:txBody>
      </p:sp>
      <p:pic>
        <p:nvPicPr>
          <p:cNvPr id="6" name="Picture 5" descr="9 Importance of Participative Management - BokasTuto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419600"/>
            <a:ext cx="4648200" cy="2455817"/>
          </a:xfrm>
          <a:prstGeom prst="rect">
            <a:avLst/>
          </a:prstGeom>
          <a:noFill/>
          <a:ln>
            <a:noFill/>
          </a:ln>
        </p:spPr>
      </p:pic>
    </p:spTree>
    <p:extLst>
      <p:ext uri="{BB962C8B-B14F-4D97-AF65-F5344CB8AC3E}">
        <p14:creationId xmlns:p14="http://schemas.microsoft.com/office/powerpoint/2010/main" val="41563913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General Supervision and Participative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65</a:t>
            </a:fld>
            <a:endParaRPr lang="en-US" dirty="0"/>
          </a:p>
        </p:txBody>
      </p:sp>
      <p:sp>
        <p:nvSpPr>
          <p:cNvPr id="4" name="Content Placeholder 3"/>
          <p:cNvSpPr>
            <a:spLocks noGrp="1"/>
          </p:cNvSpPr>
          <p:nvPr>
            <p:ph sz="quarter" idx="1"/>
          </p:nvPr>
        </p:nvSpPr>
        <p:spPr/>
        <p:txBody>
          <a:bodyPr>
            <a:normAutofit/>
          </a:bodyPr>
          <a:lstStyle/>
          <a:p>
            <a:r>
              <a:rPr lang="en-US" sz="2200" u="sng" dirty="0" smtClean="0"/>
              <a:t>Participative management means that the supervisor discusses with EEs the feasibility, workability, extent, and content of a problem before making a decision and issuing a directive</a:t>
            </a:r>
            <a:r>
              <a:rPr lang="en-US" sz="2200" dirty="0" smtClean="0"/>
              <a:t>.  </a:t>
            </a:r>
          </a:p>
          <a:p>
            <a:endParaRPr lang="en-US" sz="900" dirty="0"/>
          </a:p>
          <a:p>
            <a:pPr lvl="1"/>
            <a:r>
              <a:rPr lang="en-US" sz="2000" dirty="0" smtClean="0"/>
              <a:t>General supervision and participative management are grounded in Theory Y assumptions.  </a:t>
            </a:r>
          </a:p>
          <a:p>
            <a:pPr lvl="1"/>
            <a:endParaRPr lang="en-US" sz="800" dirty="0"/>
          </a:p>
          <a:p>
            <a:pPr lvl="2"/>
            <a:r>
              <a:rPr lang="en-US" sz="1800" dirty="0" smtClean="0">
                <a:solidFill>
                  <a:srgbClr val="FF0000"/>
                </a:solidFill>
              </a:rPr>
              <a:t>Regardless of one’s preference for a leadership style, the supervisor must issue directives and ensure the work gets done efficiently and effectively.  </a:t>
            </a:r>
          </a:p>
          <a:p>
            <a:pPr lvl="2"/>
            <a:r>
              <a:rPr lang="en-US" sz="1800" dirty="0" smtClean="0">
                <a:solidFill>
                  <a:srgbClr val="FF0000"/>
                </a:solidFill>
              </a:rPr>
              <a:t>The degree to which the supervisor uses directives will vary with the task to be performed; the skill level, experience, and willingness of the EE;  and the urgency of the situation.  </a:t>
            </a:r>
            <a:endParaRPr lang="en-US" sz="1800" dirty="0">
              <a:solidFill>
                <a:srgbClr val="FF0000"/>
              </a:solidFill>
            </a:endParaRPr>
          </a:p>
        </p:txBody>
      </p:sp>
      <p:pic>
        <p:nvPicPr>
          <p:cNvPr id="5" name="Picture 4" descr="What is Participative Management? – Challenge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4953001"/>
            <a:ext cx="4191000" cy="1898468"/>
          </a:xfrm>
          <a:prstGeom prst="rect">
            <a:avLst/>
          </a:prstGeom>
          <a:noFill/>
          <a:ln>
            <a:noFill/>
          </a:ln>
        </p:spPr>
      </p:pic>
    </p:spTree>
    <p:extLst>
      <p:ext uri="{BB962C8B-B14F-4D97-AF65-F5344CB8AC3E}">
        <p14:creationId xmlns:p14="http://schemas.microsoft.com/office/powerpoint/2010/main" val="7354644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General Supervision and Participative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66</a:t>
            </a:fld>
            <a:endParaRPr lang="en-US" dirty="0"/>
          </a:p>
        </p:txBody>
      </p:sp>
      <p:sp>
        <p:nvSpPr>
          <p:cNvPr id="4" name="Content Placeholder 3"/>
          <p:cNvSpPr>
            <a:spLocks noGrp="1"/>
          </p:cNvSpPr>
          <p:nvPr>
            <p:ph sz="quarter" idx="1"/>
          </p:nvPr>
        </p:nvSpPr>
        <p:spPr/>
        <p:txBody>
          <a:bodyPr/>
          <a:lstStyle/>
          <a:p>
            <a:r>
              <a:rPr lang="en-US" sz="2200" u="sng" dirty="0" smtClean="0"/>
              <a:t>A participatory style does not lessen a supervisor’s authority; the right to decide remains with the supervisor, and the EE’s suggestion can be rejected</a:t>
            </a:r>
            <a:r>
              <a:rPr lang="en-US" dirty="0" smtClean="0"/>
              <a:t>.  </a:t>
            </a:r>
          </a:p>
          <a:p>
            <a:endParaRPr lang="en-US" sz="800" dirty="0"/>
          </a:p>
          <a:p>
            <a:pPr lvl="1"/>
            <a:r>
              <a:rPr lang="en-US" sz="1800" dirty="0" smtClean="0"/>
              <a:t>Participative management involves sharing ideas, opinions, and information between the supervisor and the EEs and thoroughly discussing alternative solutions to a problem, regardless of who originates the solutions.  </a:t>
            </a:r>
          </a:p>
          <a:p>
            <a:pPr lvl="1"/>
            <a:endParaRPr lang="en-US" sz="800" dirty="0"/>
          </a:p>
          <a:p>
            <a:pPr lvl="2"/>
            <a:r>
              <a:rPr lang="en-US" sz="1800" dirty="0" smtClean="0">
                <a:solidFill>
                  <a:srgbClr val="FF0000"/>
                </a:solidFill>
              </a:rPr>
              <a:t>A high degree of mutual trust must be evident</a:t>
            </a:r>
            <a:r>
              <a:rPr lang="en-US" sz="1600" dirty="0" smtClean="0">
                <a:solidFill>
                  <a:srgbClr val="FF0000"/>
                </a:solidFill>
              </a:rPr>
              <a:t>.</a:t>
            </a:r>
            <a:endParaRPr lang="en-US" sz="1600" dirty="0">
              <a:solidFill>
                <a:srgbClr val="FF0000"/>
              </a:solidFill>
            </a:endParaRPr>
          </a:p>
        </p:txBody>
      </p:sp>
      <p:pic>
        <p:nvPicPr>
          <p:cNvPr id="5" name="Picture 4" descr="Participative Management PowerPoint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5998029" y="3886200"/>
            <a:ext cx="3145971" cy="2971800"/>
          </a:xfrm>
          <a:prstGeom prst="rect">
            <a:avLst/>
          </a:prstGeom>
          <a:noFill/>
          <a:ln>
            <a:noFill/>
          </a:ln>
        </p:spPr>
      </p:pic>
    </p:spTree>
    <p:extLst>
      <p:ext uri="{BB962C8B-B14F-4D97-AF65-F5344CB8AC3E}">
        <p14:creationId xmlns:p14="http://schemas.microsoft.com/office/powerpoint/2010/main" val="5191871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General Supervision and Participative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67</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term “empowerment” has been used to describe an approach by which EEs and work teams are given more responsibility and authority to make decisions about the jobs they do</a:t>
            </a:r>
            <a:r>
              <a:rPr lang="en-US" dirty="0" smtClean="0"/>
              <a:t>.  </a:t>
            </a:r>
          </a:p>
          <a:p>
            <a:endParaRPr lang="en-US" sz="800" dirty="0"/>
          </a:p>
          <a:p>
            <a:pPr lvl="1"/>
            <a:r>
              <a:rPr lang="en-US" sz="2000" dirty="0" smtClean="0"/>
              <a:t>Empowerment relates to philosophy of how to manage and supervise as participative management, and likewise is a matter of degree.  </a:t>
            </a:r>
          </a:p>
          <a:p>
            <a:pPr lvl="1"/>
            <a:endParaRPr lang="en-US" sz="800" dirty="0"/>
          </a:p>
          <a:p>
            <a:pPr lvl="2"/>
            <a:r>
              <a:rPr lang="en-US" sz="1800" dirty="0" smtClean="0">
                <a:solidFill>
                  <a:srgbClr val="FF0000"/>
                </a:solidFill>
              </a:rPr>
              <a:t>Empowerment is a situational approach that involves the expectation of distinct amounts of participation by individuals in specific situations. </a:t>
            </a:r>
            <a:endParaRPr lang="en-US" sz="1800" dirty="0">
              <a:solidFill>
                <a:srgbClr val="FF0000"/>
              </a:solidFill>
            </a:endParaRPr>
          </a:p>
        </p:txBody>
      </p:sp>
      <p:pic>
        <p:nvPicPr>
          <p:cNvPr id="5" name="Picture 4" descr="Empowerment Stock Illustrations – 25,532 Empowerment Stock Illustrations,  Vectors &amp; Clipart -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267200"/>
            <a:ext cx="3014472" cy="2057401"/>
          </a:xfrm>
          <a:prstGeom prst="rect">
            <a:avLst/>
          </a:prstGeom>
          <a:noFill/>
          <a:ln>
            <a:noFill/>
          </a:ln>
        </p:spPr>
      </p:pic>
    </p:spTree>
    <p:extLst>
      <p:ext uri="{BB962C8B-B14F-4D97-AF65-F5344CB8AC3E}">
        <p14:creationId xmlns:p14="http://schemas.microsoft.com/office/powerpoint/2010/main" val="3706274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General Supervision and Participative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68</a:t>
            </a:fld>
            <a:endParaRPr lang="en-US" dirty="0"/>
          </a:p>
        </p:txBody>
      </p:sp>
      <p:sp>
        <p:nvSpPr>
          <p:cNvPr id="4" name="Content Placeholder 3"/>
          <p:cNvSpPr>
            <a:spLocks noGrp="1"/>
          </p:cNvSpPr>
          <p:nvPr>
            <p:ph sz="quarter" idx="1"/>
          </p:nvPr>
        </p:nvSpPr>
        <p:spPr/>
        <p:txBody>
          <a:bodyPr>
            <a:normAutofit/>
          </a:bodyPr>
          <a:lstStyle/>
          <a:p>
            <a:r>
              <a:rPr lang="en-US" sz="2200" u="sng" dirty="0" smtClean="0"/>
              <a:t>More important than approach is the supervisor’s attitude</a:t>
            </a:r>
            <a:r>
              <a:rPr lang="en-US" dirty="0" smtClean="0"/>
              <a:t>.  </a:t>
            </a:r>
          </a:p>
          <a:p>
            <a:endParaRPr lang="en-US" sz="800" dirty="0"/>
          </a:p>
          <a:p>
            <a:pPr lvl="1"/>
            <a:r>
              <a:rPr lang="en-US" sz="1800" dirty="0" smtClean="0"/>
              <a:t>Some supervisors are inclined to use a pseudo-participatory approach simply to give EEs the feeling that they have been consulted, asking for input even though a course of action has already been decided.  They use this approach to manipulate EEs to do what is required, with or w/o EE consultation.  </a:t>
            </a:r>
          </a:p>
          <a:p>
            <a:pPr lvl="1"/>
            <a:endParaRPr lang="en-US" sz="800" dirty="0"/>
          </a:p>
          <a:p>
            <a:pPr lvl="2"/>
            <a:r>
              <a:rPr lang="en-US" sz="1800" dirty="0" smtClean="0">
                <a:solidFill>
                  <a:srgbClr val="FF0000"/>
                </a:solidFill>
              </a:rPr>
              <a:t>However, EEs can sense the superficiality, and when they believe their participation is contrived, the results may be worse than if the supervisor had practiced autocratic supervision.</a:t>
            </a:r>
            <a:endParaRPr lang="en-US" sz="1800" dirty="0">
              <a:solidFill>
                <a:srgbClr val="FF0000"/>
              </a:solidFill>
            </a:endParaRPr>
          </a:p>
        </p:txBody>
      </p:sp>
      <p:pic>
        <p:nvPicPr>
          <p:cNvPr id="5" name="Picture 4" descr="How Your Attitude Impacts Your Job Search | FlexJob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619462"/>
            <a:ext cx="3395472" cy="1477409"/>
          </a:xfrm>
          <a:prstGeom prst="rect">
            <a:avLst/>
          </a:prstGeom>
          <a:noFill/>
          <a:ln>
            <a:noFill/>
          </a:ln>
        </p:spPr>
      </p:pic>
    </p:spTree>
    <p:extLst>
      <p:ext uri="{BB962C8B-B14F-4D97-AF65-F5344CB8AC3E}">
        <p14:creationId xmlns:p14="http://schemas.microsoft.com/office/powerpoint/2010/main" val="36715956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General Supervision and Participative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69</a:t>
            </a:fld>
            <a:endParaRPr lang="en-US" dirty="0"/>
          </a:p>
        </p:txBody>
      </p:sp>
      <p:sp>
        <p:nvSpPr>
          <p:cNvPr id="4" name="Content Placeholder 3"/>
          <p:cNvSpPr>
            <a:spLocks noGrp="1"/>
          </p:cNvSpPr>
          <p:nvPr>
            <p:ph sz="quarter" idx="1"/>
          </p:nvPr>
        </p:nvSpPr>
        <p:spPr/>
        <p:txBody>
          <a:bodyPr>
            <a:normAutofit/>
          </a:bodyPr>
          <a:lstStyle/>
          <a:p>
            <a:r>
              <a:rPr lang="en-US" sz="2400" u="sng" dirty="0" smtClean="0"/>
              <a:t>If participative management is to succeed, the supervisor and the EEs must want it</a:t>
            </a:r>
            <a:r>
              <a:rPr lang="en-US" dirty="0" smtClean="0"/>
              <a:t>.  </a:t>
            </a:r>
          </a:p>
          <a:p>
            <a:endParaRPr lang="en-US" sz="800" dirty="0"/>
          </a:p>
          <a:p>
            <a:pPr lvl="1"/>
            <a:r>
              <a:rPr lang="en-US" sz="1900" dirty="0" smtClean="0"/>
              <a:t>When EEs believe that the supervisor knows best and that making decisions is none of their concern, an opportunity to participate is not likely to induce higher motivation and better morale.  EEs should be consulted in areas in which they can draw on their knowledge.  </a:t>
            </a:r>
          </a:p>
          <a:p>
            <a:pPr lvl="1"/>
            <a:endParaRPr lang="en-US" sz="800" dirty="0"/>
          </a:p>
          <a:p>
            <a:pPr lvl="2"/>
            <a:r>
              <a:rPr lang="en-US" sz="1700" dirty="0" smtClean="0">
                <a:solidFill>
                  <a:srgbClr val="FF0000"/>
                </a:solidFill>
              </a:rPr>
              <a:t>Asking for participation in areas that are far outside EE’s scope of competence may make them feel inadequate and frustrated.</a:t>
            </a:r>
            <a:endParaRPr lang="en-US" sz="1700" dirty="0">
              <a:solidFill>
                <a:srgbClr val="FF0000"/>
              </a:solidFill>
            </a:endParaRPr>
          </a:p>
        </p:txBody>
      </p:sp>
      <p:pic>
        <p:nvPicPr>
          <p:cNvPr id="5" name="Picture 4" descr="Saying you want it and following through, are two different things! –  Southwest Strength"/>
          <p:cNvPicPr/>
          <p:nvPr/>
        </p:nvPicPr>
        <p:blipFill>
          <a:blip r:embed="rId2">
            <a:extLst>
              <a:ext uri="{28A0092B-C50C-407E-A947-70E740481C1C}">
                <a14:useLocalDpi xmlns:a14="http://schemas.microsoft.com/office/drawing/2010/main" val="0"/>
              </a:ext>
            </a:extLst>
          </a:blip>
          <a:srcRect/>
          <a:stretch>
            <a:fillRect/>
          </a:stretch>
        </p:blipFill>
        <p:spPr bwMode="auto">
          <a:xfrm>
            <a:off x="5715000" y="4495800"/>
            <a:ext cx="3200400" cy="1828800"/>
          </a:xfrm>
          <a:prstGeom prst="rect">
            <a:avLst/>
          </a:prstGeom>
          <a:noFill/>
          <a:ln>
            <a:noFill/>
          </a:ln>
        </p:spPr>
      </p:pic>
    </p:spTree>
    <p:extLst>
      <p:ext uri="{BB962C8B-B14F-4D97-AF65-F5344CB8AC3E}">
        <p14:creationId xmlns:p14="http://schemas.microsoft.com/office/powerpoint/2010/main" val="2232287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Can Be Developed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Supervisors often believe that any definition of leadership should include basic traits</a:t>
            </a:r>
            <a:r>
              <a:rPr lang="en-US" dirty="0" smtClean="0"/>
              <a:t>.  </a:t>
            </a:r>
          </a:p>
          <a:p>
            <a:endParaRPr lang="en-US" sz="800" dirty="0"/>
          </a:p>
          <a:p>
            <a:pPr lvl="1"/>
            <a:r>
              <a:rPr lang="en-US" dirty="0" smtClean="0">
                <a:solidFill>
                  <a:srgbClr val="FF0000"/>
                </a:solidFill>
              </a:rPr>
              <a:t>That is, they believe that effective leaders have some special qualities, and they point to certain successful supervisors as representing outstanding leadership.</a:t>
            </a:r>
          </a:p>
        </p:txBody>
      </p:sp>
      <p:pic>
        <p:nvPicPr>
          <p:cNvPr id="5" name="Picture 4" descr="Leadership - Knowing, Doing, and Being"/>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886200"/>
            <a:ext cx="4721352" cy="2352675"/>
          </a:xfrm>
          <a:prstGeom prst="rect">
            <a:avLst/>
          </a:prstGeom>
          <a:noFill/>
          <a:ln>
            <a:noFill/>
          </a:ln>
        </p:spPr>
      </p:pic>
    </p:spTree>
    <p:extLst>
      <p:ext uri="{BB962C8B-B14F-4D97-AF65-F5344CB8AC3E}">
        <p14:creationId xmlns:p14="http://schemas.microsoft.com/office/powerpoint/2010/main" val="162327009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Advantages of Participative Management and General Supervision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70</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greatest advantage of participative management is that a supervisor’s directives can be transformed into a solution for which EEs feel shared ownership</a:t>
            </a:r>
            <a:r>
              <a:rPr lang="en-US" dirty="0" smtClean="0"/>
              <a:t>.  </a:t>
            </a:r>
          </a:p>
          <a:p>
            <a:endParaRPr lang="en-US" sz="900" dirty="0"/>
          </a:p>
          <a:p>
            <a:pPr lvl="1"/>
            <a:r>
              <a:rPr lang="en-US" sz="2000" dirty="0" smtClean="0"/>
              <a:t>Contributing to decisions and solutions lead EEs to cooperate more enthusiastically in carrying out a directive, and their morale is apt to be higher when their ideas are valued.  </a:t>
            </a:r>
          </a:p>
          <a:p>
            <a:pPr lvl="1"/>
            <a:endParaRPr lang="en-US" sz="800" dirty="0"/>
          </a:p>
          <a:p>
            <a:pPr lvl="2"/>
            <a:r>
              <a:rPr lang="en-US" sz="1800" dirty="0" smtClean="0">
                <a:solidFill>
                  <a:srgbClr val="FF0000"/>
                </a:solidFill>
              </a:rPr>
              <a:t>Participative management permits closer communication between EEs and their supervisor, which strengthens trust and respect for one another, and improves the workplace environment.</a:t>
            </a:r>
            <a:endParaRPr lang="en-US" sz="1800" dirty="0">
              <a:solidFill>
                <a:srgbClr val="FF0000"/>
              </a:solidFill>
            </a:endParaRPr>
          </a:p>
        </p:txBody>
      </p:sp>
      <p:pic>
        <p:nvPicPr>
          <p:cNvPr id="5" name="Picture 4" descr="Advantages - Free miscellaneous icon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199" y="4648200"/>
            <a:ext cx="2611701" cy="1603248"/>
          </a:xfrm>
          <a:prstGeom prst="rect">
            <a:avLst/>
          </a:prstGeom>
          <a:noFill/>
          <a:ln>
            <a:noFill/>
          </a:ln>
        </p:spPr>
      </p:pic>
    </p:spTree>
    <p:extLst>
      <p:ext uri="{BB962C8B-B14F-4D97-AF65-F5344CB8AC3E}">
        <p14:creationId xmlns:p14="http://schemas.microsoft.com/office/powerpoint/2010/main" val="105959086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200" dirty="0" smtClean="0"/>
              <a:t>Advantages of Participative Management and General Supervision</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71</a:t>
            </a:fld>
            <a:endParaRPr lang="en-US" dirty="0"/>
          </a:p>
        </p:txBody>
      </p:sp>
      <p:sp>
        <p:nvSpPr>
          <p:cNvPr id="4" name="Content Placeholder 3"/>
          <p:cNvSpPr>
            <a:spLocks noGrp="1"/>
          </p:cNvSpPr>
          <p:nvPr>
            <p:ph sz="quarter" idx="1"/>
          </p:nvPr>
        </p:nvSpPr>
        <p:spPr/>
        <p:txBody>
          <a:bodyPr/>
          <a:lstStyle/>
          <a:p>
            <a:r>
              <a:rPr lang="en-US" sz="2200" u="sng" dirty="0" smtClean="0"/>
              <a:t>General supervision means permitting EEs, within prescribed limits, to work out the details of their daily tasks and to make many of the decisions about how tasks will be performed, with the assumption that EEs want to do a good job and will find greater satisfaction in making decisions themselves</a:t>
            </a:r>
            <a:r>
              <a:rPr lang="en-US" dirty="0" smtClean="0"/>
              <a:t>.  </a:t>
            </a:r>
          </a:p>
          <a:p>
            <a:endParaRPr lang="en-US" sz="800" dirty="0"/>
          </a:p>
          <a:p>
            <a:pPr lvl="1"/>
            <a:r>
              <a:rPr lang="en-US" sz="2000" dirty="0" smtClean="0">
                <a:solidFill>
                  <a:srgbClr val="FF0000"/>
                </a:solidFill>
              </a:rPr>
              <a:t>The supervisor communicates the desired results, standards, and limits within which the EEs can work and then delegates accordingly.</a:t>
            </a:r>
            <a:endParaRPr lang="en-US" sz="2000" dirty="0">
              <a:solidFill>
                <a:srgbClr val="FF0000"/>
              </a:solidFill>
            </a:endParaRPr>
          </a:p>
        </p:txBody>
      </p:sp>
      <p:pic>
        <p:nvPicPr>
          <p:cNvPr id="5" name="Picture 4" descr="Sea Project"/>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267200"/>
            <a:ext cx="3657600" cy="2057400"/>
          </a:xfrm>
          <a:prstGeom prst="rect">
            <a:avLst/>
          </a:prstGeom>
          <a:noFill/>
          <a:ln>
            <a:noFill/>
          </a:ln>
        </p:spPr>
      </p:pic>
    </p:spTree>
    <p:extLst>
      <p:ext uri="{BB962C8B-B14F-4D97-AF65-F5344CB8AC3E}">
        <p14:creationId xmlns:p14="http://schemas.microsoft.com/office/powerpoint/2010/main" val="29052012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Participative Management and General Supervision as a Way of Life</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72</a:t>
            </a:fld>
            <a:endParaRPr lang="en-US" dirty="0"/>
          </a:p>
        </p:txBody>
      </p:sp>
      <p:sp>
        <p:nvSpPr>
          <p:cNvPr id="4" name="Content Placeholder 3"/>
          <p:cNvSpPr>
            <a:spLocks noGrp="1"/>
          </p:cNvSpPr>
          <p:nvPr>
            <p:ph sz="quarter" idx="1"/>
          </p:nvPr>
        </p:nvSpPr>
        <p:spPr/>
        <p:txBody>
          <a:bodyPr/>
          <a:lstStyle/>
          <a:p>
            <a:r>
              <a:rPr lang="en-US" sz="2400" u="sng" dirty="0" smtClean="0"/>
              <a:t>Participative management and general supervision are a way of life that must be followed over time</a:t>
            </a:r>
            <a:r>
              <a:rPr lang="en-US" sz="2400" dirty="0" smtClean="0"/>
              <a:t>.  </a:t>
            </a:r>
          </a:p>
          <a:p>
            <a:endParaRPr lang="en-US" sz="800" dirty="0"/>
          </a:p>
          <a:p>
            <a:pPr lvl="1"/>
            <a:r>
              <a:rPr lang="en-US" sz="2000" dirty="0" smtClean="0"/>
              <a:t>A supervisor cannot expect sudden results by introducing these types of supervision into an environment in which EEs have been accustomed to authoritarian, close supervision.  </a:t>
            </a:r>
          </a:p>
          <a:p>
            <a:pPr lvl="1"/>
            <a:endParaRPr lang="en-US" sz="800" dirty="0"/>
          </a:p>
          <a:p>
            <a:pPr lvl="2"/>
            <a:r>
              <a:rPr lang="en-US" sz="1800" dirty="0" smtClean="0">
                <a:solidFill>
                  <a:srgbClr val="FF0000"/>
                </a:solidFill>
              </a:rPr>
              <a:t>It takes considerable time and patience before positive results are evident.</a:t>
            </a:r>
            <a:endParaRPr lang="en-US" sz="1800" dirty="0">
              <a:solidFill>
                <a:srgbClr val="FF0000"/>
              </a:solidFill>
            </a:endParaRPr>
          </a:p>
        </p:txBody>
      </p:sp>
      <p:pic>
        <p:nvPicPr>
          <p:cNvPr id="2050" name="Picture 2" descr="Way of life Log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0680" y="4038600"/>
            <a:ext cx="3395472" cy="2249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3336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Participative Management and General Supervision as a Way of Life</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73</a:t>
            </a:fld>
            <a:endParaRPr lang="en-US" dirty="0"/>
          </a:p>
        </p:txBody>
      </p:sp>
      <p:sp>
        <p:nvSpPr>
          <p:cNvPr id="4" name="Content Placeholder 3"/>
          <p:cNvSpPr>
            <a:spLocks noGrp="1"/>
          </p:cNvSpPr>
          <p:nvPr>
            <p:ph sz="quarter" idx="1"/>
          </p:nvPr>
        </p:nvSpPr>
        <p:spPr/>
        <p:txBody>
          <a:bodyPr/>
          <a:lstStyle/>
          <a:p>
            <a:r>
              <a:rPr lang="en-US" sz="2300" u="sng" dirty="0" smtClean="0"/>
              <a:t>The successful implementation of participative management and general supervision requires a continuous effort</a:t>
            </a:r>
            <a:r>
              <a:rPr lang="en-US" sz="2200" u="sng" dirty="0" smtClean="0"/>
              <a:t> on a supervisor’s part to develop EEs beyond their present skills</a:t>
            </a:r>
            <a:r>
              <a:rPr lang="en-US" sz="2200" dirty="0" smtClean="0"/>
              <a:t>.  </a:t>
            </a:r>
          </a:p>
          <a:p>
            <a:endParaRPr lang="en-US" sz="800" dirty="0"/>
          </a:p>
          <a:p>
            <a:pPr lvl="1"/>
            <a:r>
              <a:rPr lang="en-US" sz="2000" dirty="0" smtClean="0">
                <a:solidFill>
                  <a:srgbClr val="FF0000"/>
                </a:solidFill>
              </a:rPr>
              <a:t>The participative supervisor spends considerable time encouraging EEs to solve their own problems and to participate in and make decisions because they learn from their own success and failure.</a:t>
            </a:r>
            <a:endParaRPr lang="en-US" sz="2000" dirty="0">
              <a:solidFill>
                <a:srgbClr val="FF0000"/>
              </a:solidFill>
            </a:endParaRPr>
          </a:p>
        </p:txBody>
      </p:sp>
      <p:pic>
        <p:nvPicPr>
          <p:cNvPr id="5" name="Picture 4" descr="2UNDR Europe on X: &quot;“Continuous effort — not strength or intelligence — is  the key to unlocking our potential&quot; - Liane Cardes https://t.co/egTRTNS5fO&quot;  / X"/>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3886201"/>
            <a:ext cx="3581400" cy="2417952"/>
          </a:xfrm>
          <a:prstGeom prst="rect">
            <a:avLst/>
          </a:prstGeom>
          <a:noFill/>
          <a:ln>
            <a:noFill/>
          </a:ln>
        </p:spPr>
      </p:pic>
    </p:spTree>
    <p:extLst>
      <p:ext uri="{BB962C8B-B14F-4D97-AF65-F5344CB8AC3E}">
        <p14:creationId xmlns:p14="http://schemas.microsoft.com/office/powerpoint/2010/main" val="41608352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Participative Management and General Supervision as a Way of Life</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74</a:t>
            </a:fld>
            <a:endParaRPr lang="en-US" dirty="0"/>
          </a:p>
        </p:txBody>
      </p:sp>
      <p:sp>
        <p:nvSpPr>
          <p:cNvPr id="4" name="Content Placeholder 3"/>
          <p:cNvSpPr>
            <a:spLocks noGrp="1"/>
          </p:cNvSpPr>
          <p:nvPr>
            <p:ph sz="quarter" idx="1"/>
          </p:nvPr>
        </p:nvSpPr>
        <p:spPr/>
        <p:txBody>
          <a:bodyPr/>
          <a:lstStyle/>
          <a:p>
            <a:r>
              <a:rPr lang="en-US" sz="2400" u="sng" dirty="0" smtClean="0"/>
              <a:t>As EEs become more competent and self-confident, the supervisor has less need to instruct and watch them</a:t>
            </a:r>
            <a:r>
              <a:rPr lang="en-US" sz="2400" dirty="0" smtClean="0"/>
              <a:t>.  </a:t>
            </a:r>
          </a:p>
          <a:p>
            <a:endParaRPr lang="en-US" sz="800" dirty="0"/>
          </a:p>
          <a:p>
            <a:pPr lvl="1"/>
            <a:r>
              <a:rPr lang="en-US" dirty="0" smtClean="0"/>
              <a:t>A valid way to gauge the supervisor’s effectiveness is to study how EEs in the department function when the supervisor is away from the job.  </a:t>
            </a:r>
          </a:p>
          <a:p>
            <a:pPr lvl="1"/>
            <a:endParaRPr lang="en-US" sz="800" dirty="0"/>
          </a:p>
          <a:p>
            <a:pPr lvl="2"/>
            <a:r>
              <a:rPr lang="en-US" dirty="0" smtClean="0">
                <a:solidFill>
                  <a:srgbClr val="FF0000"/>
                </a:solidFill>
              </a:rPr>
              <a:t>This is the essence of EE empowerment.</a:t>
            </a:r>
            <a:endParaRPr lang="en-US" dirty="0">
              <a:solidFill>
                <a:srgbClr val="FF0000"/>
              </a:solidFill>
            </a:endParaRPr>
          </a:p>
        </p:txBody>
      </p:sp>
      <p:pic>
        <p:nvPicPr>
          <p:cNvPr id="5" name="Picture 4" descr="Learn how to Sign the Name Essence Stylishly in Cursive Writing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599" y="4267200"/>
            <a:ext cx="3701143" cy="2047875"/>
          </a:xfrm>
          <a:prstGeom prst="rect">
            <a:avLst/>
          </a:prstGeom>
          <a:noFill/>
          <a:ln>
            <a:noFill/>
          </a:ln>
        </p:spPr>
      </p:pic>
    </p:spTree>
    <p:extLst>
      <p:ext uri="{BB962C8B-B14F-4D97-AF65-F5344CB8AC3E}">
        <p14:creationId xmlns:p14="http://schemas.microsoft.com/office/powerpoint/2010/main" val="3737502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Followership: An Equally Important Part of the Leadership Equation</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75</a:t>
            </a:fld>
            <a:endParaRPr lang="en-US" dirty="0"/>
          </a:p>
        </p:txBody>
      </p:sp>
      <p:sp>
        <p:nvSpPr>
          <p:cNvPr id="4" name="Content Placeholder 3"/>
          <p:cNvSpPr>
            <a:spLocks noGrp="1"/>
          </p:cNvSpPr>
          <p:nvPr>
            <p:ph sz="quarter" idx="1"/>
          </p:nvPr>
        </p:nvSpPr>
        <p:spPr/>
        <p:txBody>
          <a:bodyPr>
            <a:normAutofit/>
          </a:bodyPr>
          <a:lstStyle/>
          <a:p>
            <a:r>
              <a:rPr lang="en-US" sz="2200" u="sng" dirty="0" smtClean="0"/>
              <a:t>As we consider the role of leaders in the functions of supervision, it is equally important for us to consider the role of followers</a:t>
            </a:r>
            <a:r>
              <a:rPr lang="en-US" sz="2200" dirty="0" smtClean="0"/>
              <a:t>.  </a:t>
            </a:r>
          </a:p>
          <a:p>
            <a:endParaRPr lang="en-US" sz="800" dirty="0"/>
          </a:p>
          <a:p>
            <a:pPr lvl="1"/>
            <a:r>
              <a:rPr lang="en-US" sz="2000" dirty="0" smtClean="0">
                <a:solidFill>
                  <a:srgbClr val="FF0000"/>
                </a:solidFill>
              </a:rPr>
              <a:t>The words of General Douglas MacArthur spoke in 1961 still ring true today in any organization, “A general is just as good or just as bad as the troops under his command make him.”  </a:t>
            </a:r>
          </a:p>
        </p:txBody>
      </p:sp>
      <p:pic>
        <p:nvPicPr>
          <p:cNvPr id="8" name="Picture 7" descr="Followership | Lead 'Em U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3657600"/>
            <a:ext cx="3276600" cy="2667000"/>
          </a:xfrm>
          <a:prstGeom prst="rect">
            <a:avLst/>
          </a:prstGeom>
          <a:noFill/>
          <a:ln>
            <a:noFill/>
          </a:ln>
        </p:spPr>
      </p:pic>
    </p:spTree>
    <p:extLst>
      <p:ext uri="{BB962C8B-B14F-4D97-AF65-F5344CB8AC3E}">
        <p14:creationId xmlns:p14="http://schemas.microsoft.com/office/powerpoint/2010/main" val="34974428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100" dirty="0" smtClean="0"/>
              <a:t>Followership: An Equally Important Part of the Leadership Equation</a:t>
            </a:r>
            <a:endParaRPr lang="en-US" sz="21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76</a:t>
            </a:fld>
            <a:endParaRPr lang="en-US" dirty="0"/>
          </a:p>
        </p:txBody>
      </p:sp>
      <p:sp>
        <p:nvSpPr>
          <p:cNvPr id="4" name="Content Placeholder 3"/>
          <p:cNvSpPr>
            <a:spLocks noGrp="1"/>
          </p:cNvSpPr>
          <p:nvPr>
            <p:ph sz="quarter" idx="1"/>
          </p:nvPr>
        </p:nvSpPr>
        <p:spPr/>
        <p:txBody>
          <a:bodyPr>
            <a:normAutofit/>
          </a:bodyPr>
          <a:lstStyle/>
          <a:p>
            <a:r>
              <a:rPr lang="en-US" sz="2200" u="sng" dirty="0" smtClean="0"/>
              <a:t>Nearly anyone can learn leadership skills, but what makes a leader a leader is the presence of followers - people who choose to be guided and influenced by the leader</a:t>
            </a:r>
            <a:r>
              <a:rPr lang="en-US" sz="2200" dirty="0" smtClean="0"/>
              <a:t>.  </a:t>
            </a:r>
          </a:p>
          <a:p>
            <a:endParaRPr lang="en-US" sz="800" dirty="0"/>
          </a:p>
          <a:p>
            <a:pPr lvl="1"/>
            <a:r>
              <a:rPr lang="en-US" dirty="0" smtClean="0"/>
              <a:t>The leader’s effectiveness is reflected in how well followers perform, because it is their collective performance that ultimately achieves the goal of the group.</a:t>
            </a:r>
            <a:endParaRPr lang="en-US" dirty="0"/>
          </a:p>
          <a:p>
            <a:endParaRPr lang="en-US" sz="800" dirty="0" smtClean="0">
              <a:solidFill>
                <a:srgbClr val="FF0000"/>
              </a:solidFill>
            </a:endParaRPr>
          </a:p>
          <a:p>
            <a:pPr lvl="2"/>
            <a:r>
              <a:rPr lang="en-US" dirty="0" smtClean="0">
                <a:solidFill>
                  <a:srgbClr val="FF0000"/>
                </a:solidFill>
              </a:rPr>
              <a:t>With no followers, there are no leaders.</a:t>
            </a:r>
          </a:p>
        </p:txBody>
      </p:sp>
      <p:pic>
        <p:nvPicPr>
          <p:cNvPr id="5" name="Picture 4" descr="Servant Leadership vs. Followership: What Leaders Need To Know"/>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1" y="4343400"/>
            <a:ext cx="3425952" cy="1981200"/>
          </a:xfrm>
          <a:prstGeom prst="rect">
            <a:avLst/>
          </a:prstGeom>
          <a:noFill/>
          <a:ln>
            <a:noFill/>
          </a:ln>
        </p:spPr>
      </p:pic>
    </p:spTree>
    <p:extLst>
      <p:ext uri="{BB962C8B-B14F-4D97-AF65-F5344CB8AC3E}">
        <p14:creationId xmlns:p14="http://schemas.microsoft.com/office/powerpoint/2010/main" val="3640222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Are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77</a:t>
            </a:fld>
            <a:endParaRPr lang="en-US" dirty="0"/>
          </a:p>
        </p:txBody>
      </p:sp>
      <p:sp>
        <p:nvSpPr>
          <p:cNvPr id="4" name="Content Placeholder 3"/>
          <p:cNvSpPr>
            <a:spLocks noGrp="1"/>
          </p:cNvSpPr>
          <p:nvPr>
            <p:ph sz="quarter" idx="1"/>
          </p:nvPr>
        </p:nvSpPr>
        <p:spPr/>
        <p:txBody>
          <a:bodyPr>
            <a:normAutofit/>
          </a:bodyPr>
          <a:lstStyle/>
          <a:p>
            <a:r>
              <a:rPr lang="en-US" sz="2400" u="sng" dirty="0" smtClean="0"/>
              <a:t>Followership, the capacity or willingness to follow a leader, completes the reciprocal process of leadership</a:t>
            </a:r>
            <a:r>
              <a:rPr lang="en-US" dirty="0" smtClean="0"/>
              <a:t>.  </a:t>
            </a:r>
          </a:p>
          <a:p>
            <a:endParaRPr lang="en-US" sz="800" dirty="0"/>
          </a:p>
          <a:p>
            <a:pPr lvl="1"/>
            <a:r>
              <a:rPr lang="en-US" sz="2000" dirty="0" smtClean="0">
                <a:solidFill>
                  <a:srgbClr val="FF0000"/>
                </a:solidFill>
              </a:rPr>
              <a:t>Those who follow in response to the directives of a leader choose the extent to which they engage with and support the leader.  </a:t>
            </a:r>
          </a:p>
        </p:txBody>
      </p:sp>
      <p:pic>
        <p:nvPicPr>
          <p:cNvPr id="6" name="Picture 5" descr="Great Leaders Need Great Followers"/>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591094"/>
            <a:ext cx="4876800" cy="2567305"/>
          </a:xfrm>
          <a:prstGeom prst="rect">
            <a:avLst/>
          </a:prstGeom>
          <a:noFill/>
          <a:ln>
            <a:noFill/>
          </a:ln>
        </p:spPr>
      </p:pic>
    </p:spTree>
    <p:extLst>
      <p:ext uri="{BB962C8B-B14F-4D97-AF65-F5344CB8AC3E}">
        <p14:creationId xmlns:p14="http://schemas.microsoft.com/office/powerpoint/2010/main" val="264229252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78</a:t>
            </a:fld>
            <a:endParaRPr lang="en-US" dirty="0"/>
          </a:p>
        </p:txBody>
      </p:sp>
      <p:sp>
        <p:nvSpPr>
          <p:cNvPr id="4" name="Content Placeholder 3"/>
          <p:cNvSpPr>
            <a:spLocks noGrp="1"/>
          </p:cNvSpPr>
          <p:nvPr>
            <p:ph sz="quarter" idx="1"/>
          </p:nvPr>
        </p:nvSpPr>
        <p:spPr/>
        <p:txBody>
          <a:bodyPr/>
          <a:lstStyle/>
          <a:p>
            <a:r>
              <a:rPr lang="en-US" sz="2400" u="sng" dirty="0" smtClean="0"/>
              <a:t>A variety of followership behaviors can be observed in organizations</a:t>
            </a:r>
            <a:r>
              <a:rPr lang="en-US" sz="2400" dirty="0" smtClean="0"/>
              <a:t>.  </a:t>
            </a:r>
          </a:p>
          <a:p>
            <a:endParaRPr lang="en-US" sz="800" dirty="0"/>
          </a:p>
          <a:p>
            <a:pPr lvl="1"/>
            <a:r>
              <a:rPr lang="en-US" sz="2000" dirty="0" smtClean="0">
                <a:solidFill>
                  <a:srgbClr val="FF0000"/>
                </a:solidFill>
              </a:rPr>
              <a:t>Carnegie Mellon University professor Robert E. Kelley suggests that followers can be categorized into 5 groups, based on the combination of their tendency to be passive or assertive in their actions and the extent to which they use independent, critical thinking.  </a:t>
            </a:r>
            <a:endParaRPr lang="en-US" sz="2000" dirty="0">
              <a:solidFill>
                <a:srgbClr val="FF0000"/>
              </a:solidFill>
            </a:endParaRPr>
          </a:p>
        </p:txBody>
      </p:sp>
      <p:pic>
        <p:nvPicPr>
          <p:cNvPr id="6" name="Picture 5" descr="Types of Followers - YouTube"/>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886200"/>
            <a:ext cx="3200400" cy="2400300"/>
          </a:xfrm>
          <a:prstGeom prst="rect">
            <a:avLst/>
          </a:prstGeom>
          <a:noFill/>
          <a:ln>
            <a:noFill/>
          </a:ln>
        </p:spPr>
      </p:pic>
    </p:spTree>
    <p:extLst>
      <p:ext uri="{BB962C8B-B14F-4D97-AF65-F5344CB8AC3E}">
        <p14:creationId xmlns:p14="http://schemas.microsoft.com/office/powerpoint/2010/main" val="382970737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79</a:t>
            </a:fld>
            <a:endParaRPr lang="en-US" dirty="0"/>
          </a:p>
        </p:txBody>
      </p:sp>
      <p:sp>
        <p:nvSpPr>
          <p:cNvPr id="4" name="Content Placeholder 3"/>
          <p:cNvSpPr>
            <a:spLocks noGrp="1"/>
          </p:cNvSpPr>
          <p:nvPr>
            <p:ph sz="quarter" idx="1"/>
          </p:nvPr>
        </p:nvSpPr>
        <p:spPr>
          <a:xfrm>
            <a:off x="301752" y="1371601"/>
            <a:ext cx="8503920" cy="5105400"/>
          </a:xfrm>
        </p:spPr>
        <p:txBody>
          <a:bodyPr>
            <a:normAutofit fontScale="85000" lnSpcReduction="20000"/>
          </a:bodyPr>
          <a:lstStyle/>
          <a:p>
            <a:pPr marL="731520" lvl="1" indent="-457200">
              <a:buFont typeface="+mj-lt"/>
              <a:buAutoNum type="arabicPeriod"/>
            </a:pPr>
            <a:r>
              <a:rPr lang="en-US" u="sng" dirty="0" smtClean="0"/>
              <a:t>Passive Followers</a:t>
            </a:r>
          </a:p>
          <a:p>
            <a:pPr lvl="2"/>
            <a:r>
              <a:rPr lang="en-US" dirty="0" smtClean="0">
                <a:solidFill>
                  <a:srgbClr val="FF0000"/>
                </a:solidFill>
              </a:rPr>
              <a:t>Termed sheep in some writings and are not very engaged with organization.  They aren’t actively involved and depend on others to make decisions.</a:t>
            </a:r>
          </a:p>
          <a:p>
            <a:pPr marL="731520" lvl="1" indent="-457200">
              <a:buFont typeface="+mj-lt"/>
              <a:buAutoNum type="arabicPeriod"/>
            </a:pPr>
            <a:r>
              <a:rPr lang="en-US" u="sng" dirty="0" smtClean="0"/>
              <a:t>Conformist Followers</a:t>
            </a:r>
          </a:p>
          <a:p>
            <a:pPr lvl="2"/>
            <a:r>
              <a:rPr lang="en-US" dirty="0" smtClean="0">
                <a:solidFill>
                  <a:srgbClr val="FF0000"/>
                </a:solidFill>
              </a:rPr>
              <a:t>The “yes men and women,” who are supportive and involved, but they tend to go along with the crowd rather than making their own choices.</a:t>
            </a:r>
          </a:p>
          <a:p>
            <a:pPr marL="731520" lvl="1" indent="-457200">
              <a:buFont typeface="+mj-lt"/>
              <a:buAutoNum type="arabicPeriod"/>
            </a:pPr>
            <a:r>
              <a:rPr lang="en-US" u="sng" dirty="0" smtClean="0"/>
              <a:t>Alienated Followers</a:t>
            </a:r>
          </a:p>
          <a:p>
            <a:pPr lvl="2"/>
            <a:r>
              <a:rPr lang="en-US" dirty="0" smtClean="0">
                <a:solidFill>
                  <a:srgbClr val="FF0000"/>
                </a:solidFill>
              </a:rPr>
              <a:t>Independent thinkers, but not in a positive way.  They are disengaged from the organization’s goals and remain distant from the leader, but they willingly share their ideas, which often come across as skeptical or cynical.</a:t>
            </a:r>
          </a:p>
          <a:p>
            <a:pPr marL="731520" lvl="1" indent="-457200">
              <a:buFont typeface="+mj-lt"/>
              <a:buAutoNum type="arabicPeriod"/>
            </a:pPr>
            <a:r>
              <a:rPr lang="en-US" u="sng" dirty="0" smtClean="0"/>
              <a:t>Exemplary Followers</a:t>
            </a:r>
          </a:p>
          <a:p>
            <a:pPr lvl="2"/>
            <a:r>
              <a:rPr lang="en-US" dirty="0" smtClean="0">
                <a:solidFill>
                  <a:srgbClr val="FF0000"/>
                </a:solidFill>
              </a:rPr>
              <a:t>Often considered the star of the office, a creative, constructive, independent thinker who actively focuses energy toward group goals.  They will back the leader 100% if they agree with the current goal, but if not, they may transform into alternative leadership and steer the group in another direction.</a:t>
            </a:r>
          </a:p>
          <a:p>
            <a:pPr marL="731520" lvl="1" indent="-457200">
              <a:buFont typeface="+mj-lt"/>
              <a:buAutoNum type="arabicPeriod"/>
            </a:pPr>
            <a:r>
              <a:rPr lang="en-US" u="sng" dirty="0" smtClean="0"/>
              <a:t>Pragmatist Followers</a:t>
            </a:r>
          </a:p>
          <a:p>
            <a:pPr lvl="2"/>
            <a:r>
              <a:rPr lang="en-US" dirty="0" smtClean="0">
                <a:solidFill>
                  <a:srgbClr val="FF0000"/>
                </a:solidFill>
              </a:rPr>
              <a:t>They asses the group situation and choose the followership style that best fits the task, as well as their current workload, attitude toward the goal, and presence of other followers that might fulfill other roles in the group.</a:t>
            </a:r>
            <a:endParaRPr lang="en-US" dirty="0">
              <a:solidFill>
                <a:srgbClr val="FF0000"/>
              </a:solidFill>
            </a:endParaRPr>
          </a:p>
        </p:txBody>
      </p:sp>
      <p:pic>
        <p:nvPicPr>
          <p:cNvPr id="5" name="Picture 4" descr="Types of Follower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24024"/>
            <a:ext cx="1811383" cy="1271376"/>
          </a:xfrm>
          <a:prstGeom prst="rect">
            <a:avLst/>
          </a:prstGeom>
          <a:noFill/>
          <a:ln>
            <a:noFill/>
          </a:ln>
        </p:spPr>
      </p:pic>
    </p:spTree>
    <p:extLst>
      <p:ext uri="{BB962C8B-B14F-4D97-AF65-F5344CB8AC3E}">
        <p14:creationId xmlns:p14="http://schemas.microsoft.com/office/powerpoint/2010/main" val="784819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Can Be Developed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normAutofit/>
          </a:bodyPr>
          <a:lstStyle/>
          <a:p>
            <a:r>
              <a:rPr lang="en-US" sz="2200" u="sng" dirty="0" smtClean="0"/>
              <a:t>However, studies show that there is no significant relationship between one’s ability to lead and any such trait characteristics as age, height, weight, sex, race, and other physical attributes</a:t>
            </a:r>
            <a:r>
              <a:rPr lang="en-US" sz="2000" dirty="0" smtClean="0"/>
              <a:t>.  </a:t>
            </a:r>
          </a:p>
          <a:p>
            <a:pPr lvl="1"/>
            <a:endParaRPr lang="en-US" sz="800" dirty="0"/>
          </a:p>
          <a:p>
            <a:pPr lvl="2"/>
            <a:r>
              <a:rPr lang="en-US" sz="2200" dirty="0" smtClean="0">
                <a:solidFill>
                  <a:srgbClr val="FF0000"/>
                </a:solidFill>
              </a:rPr>
              <a:t>Leadership behaviors can be learned.</a:t>
            </a:r>
            <a:endParaRPr lang="en-US" sz="2200" dirty="0">
              <a:solidFill>
                <a:srgbClr val="FF0000"/>
              </a:solidFill>
            </a:endParaRPr>
          </a:p>
        </p:txBody>
      </p:sp>
      <p:pic>
        <p:nvPicPr>
          <p:cNvPr id="6" name="Picture 5" descr="How to Develop Leadership Skills in the Workplace? – One Education"/>
          <p:cNvPicPr/>
          <p:nvPr/>
        </p:nvPicPr>
        <p:blipFill>
          <a:blip r:embed="rId2">
            <a:extLst>
              <a:ext uri="{28A0092B-C50C-407E-A947-70E740481C1C}">
                <a14:useLocalDpi xmlns:a14="http://schemas.microsoft.com/office/drawing/2010/main" val="0"/>
              </a:ext>
            </a:extLst>
          </a:blip>
          <a:srcRect/>
          <a:stretch>
            <a:fillRect/>
          </a:stretch>
        </p:blipFill>
        <p:spPr bwMode="auto">
          <a:xfrm>
            <a:off x="3968061" y="3962400"/>
            <a:ext cx="4876800" cy="2286000"/>
          </a:xfrm>
          <a:prstGeom prst="rect">
            <a:avLst/>
          </a:prstGeom>
          <a:noFill/>
          <a:ln>
            <a:noFill/>
          </a:ln>
        </p:spPr>
      </p:pic>
    </p:spTree>
    <p:extLst>
      <p:ext uri="{BB962C8B-B14F-4D97-AF65-F5344CB8AC3E}">
        <p14:creationId xmlns:p14="http://schemas.microsoft.com/office/powerpoint/2010/main" val="149786559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80</a:t>
            </a:fld>
            <a:endParaRPr lang="en-US" dirty="0"/>
          </a:p>
        </p:txBody>
      </p:sp>
      <p:sp>
        <p:nvSpPr>
          <p:cNvPr id="4" name="Content Placeholder 3"/>
          <p:cNvSpPr>
            <a:spLocks noGrp="1"/>
          </p:cNvSpPr>
          <p:nvPr>
            <p:ph sz="quarter" idx="1"/>
          </p:nvPr>
        </p:nvSpPr>
        <p:spPr/>
        <p:txBody>
          <a:bodyPr>
            <a:normAutofit/>
          </a:bodyPr>
          <a:lstStyle/>
          <a:p>
            <a:pPr marL="274320" lvl="2" indent="-274320">
              <a:buClr>
                <a:schemeClr val="accent1"/>
              </a:buClr>
              <a:buSzPct val="85000"/>
              <a:buFont typeface="Wingdings 2"/>
              <a:buChar char=""/>
            </a:pPr>
            <a:r>
              <a:rPr lang="en-US" sz="2200" u="sng" dirty="0"/>
              <a:t>It shouldn’t be the leader’s goal to transform everyone into one type of follower; rather, the leader should use a variety of </a:t>
            </a:r>
            <a:r>
              <a:rPr lang="en-US" sz="2200" u="sng" dirty="0" smtClean="0"/>
              <a:t>management </a:t>
            </a:r>
            <a:r>
              <a:rPr lang="en-US" sz="2200" u="sng" dirty="0"/>
              <a:t>strategies to engage each follower in a way that is most appropriate for their needs and style of followership</a:t>
            </a:r>
            <a:r>
              <a:rPr lang="en-US" sz="2200" dirty="0"/>
              <a:t>.</a:t>
            </a:r>
          </a:p>
          <a:p>
            <a:endParaRPr lang="en-US" sz="800" dirty="0"/>
          </a:p>
          <a:p>
            <a:pPr lvl="1"/>
            <a:r>
              <a:rPr lang="en-US" sz="2000" dirty="0" smtClean="0">
                <a:solidFill>
                  <a:srgbClr val="FF0000"/>
                </a:solidFill>
              </a:rPr>
              <a:t>If all members of a group were similar type followers nothing new would ever get done, either because everyone would be waiting for someone else to do it, everyone would criticize, everyone would agree, or everyone would try to be second in command.  </a:t>
            </a:r>
          </a:p>
          <a:p>
            <a:pPr lvl="1"/>
            <a:endParaRPr lang="en-US" sz="800" dirty="0">
              <a:solidFill>
                <a:srgbClr val="FF0000"/>
              </a:solidFill>
            </a:endParaRPr>
          </a:p>
        </p:txBody>
      </p:sp>
      <p:pic>
        <p:nvPicPr>
          <p:cNvPr id="5" name="Picture 4" descr="How to get more followers on Instagram (202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1" y="4495800"/>
            <a:ext cx="2311254" cy="1828800"/>
          </a:xfrm>
          <a:prstGeom prst="rect">
            <a:avLst/>
          </a:prstGeom>
          <a:noFill/>
          <a:ln>
            <a:noFill/>
          </a:ln>
        </p:spPr>
      </p:pic>
    </p:spTree>
    <p:extLst>
      <p:ext uri="{BB962C8B-B14F-4D97-AF65-F5344CB8AC3E}">
        <p14:creationId xmlns:p14="http://schemas.microsoft.com/office/powerpoint/2010/main" val="11861981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81</a:t>
            </a:fld>
            <a:endParaRPr lang="en-US" dirty="0"/>
          </a:p>
        </p:txBody>
      </p:sp>
      <p:sp>
        <p:nvSpPr>
          <p:cNvPr id="4" name="Content Placeholder 3"/>
          <p:cNvSpPr>
            <a:spLocks noGrp="1"/>
          </p:cNvSpPr>
          <p:nvPr>
            <p:ph sz="quarter" idx="1"/>
          </p:nvPr>
        </p:nvSpPr>
        <p:spPr/>
        <p:txBody>
          <a:bodyPr/>
          <a:lstStyle/>
          <a:p>
            <a:r>
              <a:rPr lang="en-US" sz="2400" u="sng" dirty="0" smtClean="0"/>
              <a:t>Leaders need to be aware that followers also have the power to influence</a:t>
            </a:r>
            <a:r>
              <a:rPr lang="en-US" dirty="0" smtClean="0"/>
              <a:t>.  </a:t>
            </a:r>
          </a:p>
          <a:p>
            <a:endParaRPr lang="en-US" sz="800" dirty="0"/>
          </a:p>
          <a:p>
            <a:pPr lvl="1"/>
            <a:r>
              <a:rPr lang="en-US" sz="2000" dirty="0" smtClean="0">
                <a:solidFill>
                  <a:srgbClr val="FF0000"/>
                </a:solidFill>
              </a:rPr>
              <a:t>Followers’ influence can certainly be positive when it is focused on achieving shared goals, but some followers</a:t>
            </a:r>
            <a:r>
              <a:rPr lang="en-US" sz="2000" dirty="0">
                <a:solidFill>
                  <a:srgbClr val="FF0000"/>
                </a:solidFill>
              </a:rPr>
              <a:t> </a:t>
            </a:r>
            <a:r>
              <a:rPr lang="en-US" sz="2000" dirty="0" smtClean="0">
                <a:solidFill>
                  <a:srgbClr val="FF0000"/>
                </a:solidFill>
              </a:rPr>
              <a:t>may use their influence to create unique leadership challenges.  </a:t>
            </a:r>
            <a:endParaRPr lang="en-US" sz="2000" dirty="0">
              <a:solidFill>
                <a:srgbClr val="FF0000"/>
              </a:solidFill>
            </a:endParaRPr>
          </a:p>
        </p:txBody>
      </p:sp>
      <p:pic>
        <p:nvPicPr>
          <p:cNvPr id="5" name="Picture 4" descr="The Power of Influence - FBC Wes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3657600"/>
            <a:ext cx="4343400" cy="2668905"/>
          </a:xfrm>
          <a:prstGeom prst="rect">
            <a:avLst/>
          </a:prstGeom>
          <a:noFill/>
          <a:ln>
            <a:noFill/>
          </a:ln>
        </p:spPr>
      </p:pic>
    </p:spTree>
    <p:extLst>
      <p:ext uri="{BB962C8B-B14F-4D97-AF65-F5344CB8AC3E}">
        <p14:creationId xmlns:p14="http://schemas.microsoft.com/office/powerpoint/2010/main" val="27407928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82</a:t>
            </a:fld>
            <a:endParaRPr lang="en-US" dirty="0"/>
          </a:p>
        </p:txBody>
      </p:sp>
      <p:sp>
        <p:nvSpPr>
          <p:cNvPr id="4" name="Content Placeholder 3"/>
          <p:cNvSpPr>
            <a:spLocks noGrp="1"/>
          </p:cNvSpPr>
          <p:nvPr>
            <p:ph sz="quarter" idx="1"/>
          </p:nvPr>
        </p:nvSpPr>
        <p:spPr/>
        <p:txBody>
          <a:bodyPr>
            <a:normAutofit/>
          </a:bodyPr>
          <a:lstStyle/>
          <a:p>
            <a:r>
              <a:rPr lang="en-US" sz="2200" u="sng" dirty="0" smtClean="0"/>
              <a:t>Strong-willed followers who have their own agenda can rally others in the group to form a competing majority with the intent to turn the course of action in another direction</a:t>
            </a:r>
            <a:r>
              <a:rPr lang="en-US" sz="2200" dirty="0" smtClean="0"/>
              <a:t>.  </a:t>
            </a:r>
          </a:p>
          <a:p>
            <a:endParaRPr lang="en-US" sz="900" dirty="0" smtClean="0"/>
          </a:p>
          <a:p>
            <a:pPr lvl="1"/>
            <a:r>
              <a:rPr lang="en-US" sz="2000" dirty="0" smtClean="0"/>
              <a:t>Flattering followers do all they can to get on the boss’s good side and shower them with praise and complements in order to get the best assignments or preferential treatment, but they often insulate the leader from organizational or performance problems because they don’t want to be the bearer of bad news.  </a:t>
            </a:r>
          </a:p>
          <a:p>
            <a:pPr lvl="1"/>
            <a:endParaRPr lang="en-US" sz="900" dirty="0" smtClean="0"/>
          </a:p>
          <a:p>
            <a:pPr lvl="2"/>
            <a:r>
              <a:rPr lang="en-US" sz="1800" dirty="0" smtClean="0">
                <a:solidFill>
                  <a:srgbClr val="FF0000"/>
                </a:solidFill>
              </a:rPr>
              <a:t>Power mongers with their eyes on the leader’s corner office use organizational information as a tool to make the leader dependent on them, while at the same time demonstrating their value to the organization, hoping it is recognized and rewarded.</a:t>
            </a:r>
            <a:endParaRPr lang="en-US" sz="1800" dirty="0">
              <a:solidFill>
                <a:srgbClr val="FF0000"/>
              </a:solidFill>
            </a:endParaRPr>
          </a:p>
        </p:txBody>
      </p:sp>
      <p:pic>
        <p:nvPicPr>
          <p:cNvPr id="5" name="Picture 4" descr="Best Types of Bets for Football – Strategy | No1 Tipster Prem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5562600"/>
            <a:ext cx="2590800" cy="1273629"/>
          </a:xfrm>
          <a:prstGeom prst="rect">
            <a:avLst/>
          </a:prstGeom>
          <a:noFill/>
          <a:ln>
            <a:noFill/>
          </a:ln>
        </p:spPr>
      </p:pic>
    </p:spTree>
    <p:extLst>
      <p:ext uri="{BB962C8B-B14F-4D97-AF65-F5344CB8AC3E}">
        <p14:creationId xmlns:p14="http://schemas.microsoft.com/office/powerpoint/2010/main" val="35206602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83</a:t>
            </a:fld>
            <a:endParaRPr lang="en-US" dirty="0"/>
          </a:p>
        </p:txBody>
      </p:sp>
      <p:sp>
        <p:nvSpPr>
          <p:cNvPr id="4" name="Content Placeholder 3"/>
          <p:cNvSpPr>
            <a:spLocks noGrp="1"/>
          </p:cNvSpPr>
          <p:nvPr>
            <p:ph sz="quarter" idx="1"/>
          </p:nvPr>
        </p:nvSpPr>
        <p:spPr/>
        <p:txBody>
          <a:bodyPr/>
          <a:lstStyle/>
          <a:p>
            <a:r>
              <a:rPr lang="en-US" sz="2400" u="sng" dirty="0" smtClean="0"/>
              <a:t>These strategies can undermine the leader’s effectiveness, pollute organizational culture, and negatively impact organizational performance in significant ways</a:t>
            </a:r>
            <a:r>
              <a:rPr lang="en-US" dirty="0" smtClean="0"/>
              <a:t>.  </a:t>
            </a:r>
          </a:p>
          <a:p>
            <a:endParaRPr lang="en-US" sz="800" dirty="0"/>
          </a:p>
          <a:p>
            <a:pPr lvl="1"/>
            <a:r>
              <a:rPr lang="en-US" dirty="0" smtClean="0">
                <a:solidFill>
                  <a:srgbClr val="FF0000"/>
                </a:solidFill>
              </a:rPr>
              <a:t>A leader should quickly stop toxic follower behaviors by addressing them one-on-one with the EE and providing guidance on more appropriate behaviors.  </a:t>
            </a:r>
            <a:endParaRPr lang="en-US" dirty="0">
              <a:solidFill>
                <a:srgbClr val="FF0000"/>
              </a:solidFill>
            </a:endParaRPr>
          </a:p>
        </p:txBody>
      </p:sp>
      <p:pic>
        <p:nvPicPr>
          <p:cNvPr id="6" name="Picture 5" descr="One on One (TV series)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419600"/>
            <a:ext cx="3654552" cy="1738799"/>
          </a:xfrm>
          <a:prstGeom prst="rect">
            <a:avLst/>
          </a:prstGeom>
          <a:noFill/>
          <a:ln>
            <a:noFill/>
          </a:ln>
        </p:spPr>
      </p:pic>
    </p:spTree>
    <p:extLst>
      <p:ext uri="{BB962C8B-B14F-4D97-AF65-F5344CB8AC3E}">
        <p14:creationId xmlns:p14="http://schemas.microsoft.com/office/powerpoint/2010/main" val="33461480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 of Effective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84</a:t>
            </a:fld>
            <a:endParaRPr lang="en-US" dirty="0"/>
          </a:p>
        </p:txBody>
      </p:sp>
      <p:sp>
        <p:nvSpPr>
          <p:cNvPr id="4" name="Content Placeholder 3"/>
          <p:cNvSpPr>
            <a:spLocks noGrp="1"/>
          </p:cNvSpPr>
          <p:nvPr>
            <p:ph sz="quarter" idx="1"/>
          </p:nvPr>
        </p:nvSpPr>
        <p:spPr/>
        <p:txBody>
          <a:bodyPr/>
          <a:lstStyle/>
          <a:p>
            <a:r>
              <a:rPr lang="en-US" sz="2400" u="sng" dirty="0" smtClean="0"/>
              <a:t>Although supervisors should value all followers, there are distinct qualities effective followers </a:t>
            </a:r>
            <a:r>
              <a:rPr lang="en-US" sz="2400" u="sng" dirty="0" smtClean="0"/>
              <a:t>share</a:t>
            </a:r>
            <a:r>
              <a:rPr lang="en-US" sz="2400" dirty="0" smtClean="0"/>
              <a:t>.  </a:t>
            </a:r>
            <a:endParaRPr lang="en-US" sz="2400" dirty="0" smtClean="0"/>
          </a:p>
          <a:p>
            <a:endParaRPr lang="en-US" sz="800" dirty="0"/>
          </a:p>
          <a:p>
            <a:pPr lvl="1"/>
            <a:r>
              <a:rPr lang="en-US" sz="2000" dirty="0" smtClean="0"/>
              <a:t>Good followers are able to manage themselves well by using good work habits, taking responsibility for their actions, and holding themselves accountable for the work they are assigned</a:t>
            </a:r>
            <a:r>
              <a:rPr lang="en-US" dirty="0" smtClean="0"/>
              <a:t>.  </a:t>
            </a:r>
          </a:p>
          <a:p>
            <a:pPr lvl="1"/>
            <a:endParaRPr lang="en-US" sz="800" dirty="0"/>
          </a:p>
          <a:p>
            <a:pPr lvl="2"/>
            <a:r>
              <a:rPr lang="en-US" sz="1800" dirty="0" smtClean="0">
                <a:solidFill>
                  <a:srgbClr val="FF0000"/>
                </a:solidFill>
              </a:rPr>
              <a:t>They are committed to the goals, vision, or cause of the organization, more so than their own personal gain.  </a:t>
            </a:r>
            <a:endParaRPr lang="en-US" sz="1800" dirty="0">
              <a:solidFill>
                <a:srgbClr val="FF0000"/>
              </a:solidFill>
            </a:endParaRPr>
          </a:p>
        </p:txBody>
      </p:sp>
      <p:pic>
        <p:nvPicPr>
          <p:cNvPr id="5" name="Picture 4" descr="Qualities synonyms - 491 Words and Phrases for Qualiti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4267200"/>
            <a:ext cx="3886200" cy="2043430"/>
          </a:xfrm>
          <a:prstGeom prst="rect">
            <a:avLst/>
          </a:prstGeom>
          <a:noFill/>
          <a:ln>
            <a:noFill/>
          </a:ln>
        </p:spPr>
      </p:pic>
    </p:spTree>
    <p:extLst>
      <p:ext uri="{BB962C8B-B14F-4D97-AF65-F5344CB8AC3E}">
        <p14:creationId xmlns:p14="http://schemas.microsoft.com/office/powerpoint/2010/main" val="112563861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 of Effective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85</a:t>
            </a:fld>
            <a:endParaRPr lang="en-US" dirty="0"/>
          </a:p>
        </p:txBody>
      </p:sp>
      <p:sp>
        <p:nvSpPr>
          <p:cNvPr id="4" name="Content Placeholder 3"/>
          <p:cNvSpPr>
            <a:spLocks noGrp="1"/>
          </p:cNvSpPr>
          <p:nvPr>
            <p:ph sz="quarter" idx="1"/>
          </p:nvPr>
        </p:nvSpPr>
        <p:spPr/>
        <p:txBody>
          <a:bodyPr>
            <a:normAutofit/>
          </a:bodyPr>
          <a:lstStyle/>
          <a:p>
            <a:r>
              <a:rPr lang="en-US" sz="2300" u="sng" dirty="0" smtClean="0"/>
              <a:t>Good followers are competent in their roles and they strive to continually build their competencies</a:t>
            </a:r>
            <a:r>
              <a:rPr lang="en-US" sz="2300" dirty="0" smtClean="0"/>
              <a:t>.  </a:t>
            </a:r>
          </a:p>
          <a:p>
            <a:endParaRPr lang="en-US" sz="900" dirty="0"/>
          </a:p>
          <a:p>
            <a:pPr lvl="1"/>
            <a:r>
              <a:rPr lang="en-US" sz="2000" dirty="0" smtClean="0"/>
              <a:t>Effective followers are ethical and demonstrate courage, honesty, discretion, and credibility.  </a:t>
            </a:r>
          </a:p>
          <a:p>
            <a:pPr lvl="1"/>
            <a:endParaRPr lang="en-US" sz="800" dirty="0"/>
          </a:p>
          <a:p>
            <a:pPr lvl="2"/>
            <a:r>
              <a:rPr lang="en-US" sz="1800" dirty="0" smtClean="0">
                <a:solidFill>
                  <a:srgbClr val="FF0000"/>
                </a:solidFill>
              </a:rPr>
              <a:t>Followers can bring perspectives to a problem or task and share insights that may provide alternatives or a more appropriate solution.  </a:t>
            </a:r>
            <a:endParaRPr lang="en-US" sz="1800" dirty="0">
              <a:solidFill>
                <a:srgbClr val="FF0000"/>
              </a:solidFill>
            </a:endParaRPr>
          </a:p>
        </p:txBody>
      </p:sp>
      <p:pic>
        <p:nvPicPr>
          <p:cNvPr id="5" name="Picture 4" descr="Qualities - Meaning and How To Pronounce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191000"/>
            <a:ext cx="3730752" cy="2057400"/>
          </a:xfrm>
          <a:prstGeom prst="rect">
            <a:avLst/>
          </a:prstGeom>
          <a:noFill/>
          <a:ln>
            <a:noFill/>
          </a:ln>
        </p:spPr>
      </p:pic>
    </p:spTree>
    <p:extLst>
      <p:ext uri="{BB962C8B-B14F-4D97-AF65-F5344CB8AC3E}">
        <p14:creationId xmlns:p14="http://schemas.microsoft.com/office/powerpoint/2010/main" val="114133199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Qualities of Effective Followers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86</a:t>
            </a:fld>
            <a:endParaRPr lang="en-US" dirty="0"/>
          </a:p>
        </p:txBody>
      </p:sp>
      <p:sp>
        <p:nvSpPr>
          <p:cNvPr id="4" name="Content Placeholder 3"/>
          <p:cNvSpPr>
            <a:spLocks noGrp="1"/>
          </p:cNvSpPr>
          <p:nvPr>
            <p:ph sz="quarter" idx="1"/>
          </p:nvPr>
        </p:nvSpPr>
        <p:spPr/>
        <p:txBody>
          <a:bodyPr/>
          <a:lstStyle/>
          <a:p>
            <a:r>
              <a:rPr lang="en-US" sz="2200" u="sng" dirty="0" smtClean="0"/>
              <a:t>Followership may always be a second thought after leadership, but the truth is, without followers, there are no leaders</a:t>
            </a:r>
            <a:r>
              <a:rPr lang="en-US" dirty="0" smtClean="0"/>
              <a:t>.  </a:t>
            </a:r>
          </a:p>
          <a:p>
            <a:endParaRPr lang="en-US" sz="800" dirty="0"/>
          </a:p>
          <a:p>
            <a:pPr lvl="1"/>
            <a:r>
              <a:rPr lang="en-US" sz="2100" dirty="0" smtClean="0">
                <a:solidFill>
                  <a:srgbClr val="FF0000"/>
                </a:solidFill>
              </a:rPr>
              <a:t>It is important for supervisors and EEs to remember that everyone is a follower at some point, and learning to be a good follower is excellent preparation for becoming a great leader.</a:t>
            </a:r>
            <a:endParaRPr lang="en-US" sz="2100" dirty="0">
              <a:solidFill>
                <a:srgbClr val="FF0000"/>
              </a:solidFill>
            </a:endParaRPr>
          </a:p>
        </p:txBody>
      </p:sp>
      <p:pic>
        <p:nvPicPr>
          <p:cNvPr id="5" name="Picture 4" descr="Followership and Leadership - YouTube"/>
          <p:cNvPicPr/>
          <p:nvPr/>
        </p:nvPicPr>
        <p:blipFill>
          <a:blip r:embed="rId2">
            <a:extLst>
              <a:ext uri="{28A0092B-C50C-407E-A947-70E740481C1C}">
                <a14:useLocalDpi xmlns:a14="http://schemas.microsoft.com/office/drawing/2010/main" val="0"/>
              </a:ext>
            </a:extLst>
          </a:blip>
          <a:srcRect/>
          <a:stretch>
            <a:fillRect/>
          </a:stretch>
        </p:blipFill>
        <p:spPr bwMode="auto">
          <a:xfrm>
            <a:off x="1618488" y="3733800"/>
            <a:ext cx="5943600" cy="2505075"/>
          </a:xfrm>
          <a:prstGeom prst="rect">
            <a:avLst/>
          </a:prstGeom>
          <a:noFill/>
          <a:ln>
            <a:noFill/>
          </a:ln>
        </p:spPr>
      </p:pic>
    </p:spTree>
    <p:extLst>
      <p:ext uri="{BB962C8B-B14F-4D97-AF65-F5344CB8AC3E}">
        <p14:creationId xmlns:p14="http://schemas.microsoft.com/office/powerpoint/2010/main" val="31432054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87</a:t>
            </a:fld>
            <a:endParaRPr lang="en-US" dirty="0"/>
          </a:p>
        </p:txBody>
      </p:sp>
      <p:sp>
        <p:nvSpPr>
          <p:cNvPr id="4" name="Content Placeholder 3"/>
          <p:cNvSpPr>
            <a:spLocks noGrp="1"/>
          </p:cNvSpPr>
          <p:nvPr>
            <p:ph sz="quarter" idx="1"/>
          </p:nvPr>
        </p:nvSpPr>
        <p:spPr>
          <a:xfrm>
            <a:off x="301752" y="1527048"/>
            <a:ext cx="8503920" cy="4797552"/>
          </a:xfrm>
        </p:spPr>
        <p:txBody>
          <a:bodyPr>
            <a:normAutofit/>
          </a:bodyPr>
          <a:lstStyle/>
          <a:p>
            <a:r>
              <a:rPr lang="en-US" sz="2400" u="sng" dirty="0" smtClean="0"/>
              <a:t>The ten rules of good followership</a:t>
            </a:r>
            <a:r>
              <a:rPr lang="en-US" sz="2400" dirty="0" smtClean="0"/>
              <a:t>:</a:t>
            </a:r>
          </a:p>
          <a:p>
            <a:endParaRPr lang="en-US" sz="800" dirty="0" smtClean="0"/>
          </a:p>
          <a:p>
            <a:pPr lvl="1"/>
            <a:r>
              <a:rPr lang="en-US" sz="2000" dirty="0" smtClean="0">
                <a:solidFill>
                  <a:srgbClr val="FF0000"/>
                </a:solidFill>
              </a:rPr>
              <a:t>Don’t blame your boss for an unpopular decision or policy</a:t>
            </a:r>
          </a:p>
          <a:p>
            <a:pPr marL="274320" lvl="1" indent="0">
              <a:buNone/>
            </a:pPr>
            <a:r>
              <a:rPr lang="en-US" sz="2000" dirty="0" smtClean="0">
                <a:solidFill>
                  <a:srgbClr val="FF0000"/>
                </a:solidFill>
              </a:rPr>
              <a:t>    Your job is to support, not undermine.</a:t>
            </a:r>
          </a:p>
          <a:p>
            <a:pPr lvl="1"/>
            <a:r>
              <a:rPr lang="en-US" sz="2000" dirty="0" smtClean="0">
                <a:solidFill>
                  <a:srgbClr val="FF0000"/>
                </a:solidFill>
              </a:rPr>
              <a:t>Argue with your boss if necessary; but do it in private, avoid embarrassing situations, and never reveal discussion to others.</a:t>
            </a:r>
          </a:p>
          <a:p>
            <a:pPr lvl="1"/>
            <a:r>
              <a:rPr lang="en-US" sz="2000" dirty="0" smtClean="0">
                <a:solidFill>
                  <a:srgbClr val="FF0000"/>
                </a:solidFill>
              </a:rPr>
              <a:t>Make the decision, then run it past the boss; take initiative.</a:t>
            </a:r>
          </a:p>
          <a:p>
            <a:pPr lvl="1"/>
            <a:r>
              <a:rPr lang="en-US" sz="2000" dirty="0" smtClean="0">
                <a:solidFill>
                  <a:srgbClr val="FF0000"/>
                </a:solidFill>
              </a:rPr>
              <a:t>Accept responsibility whenever it is offered.</a:t>
            </a:r>
          </a:p>
          <a:p>
            <a:pPr lvl="1"/>
            <a:r>
              <a:rPr lang="en-US" sz="2000" dirty="0" smtClean="0">
                <a:solidFill>
                  <a:srgbClr val="FF0000"/>
                </a:solidFill>
              </a:rPr>
              <a:t>Tell the truth and don’t quibble; your boss will be giving advice up the chain of command based on what you said.</a:t>
            </a:r>
          </a:p>
          <a:p>
            <a:pPr lvl="1"/>
            <a:r>
              <a:rPr lang="en-US" sz="2000" dirty="0" smtClean="0">
                <a:solidFill>
                  <a:srgbClr val="FF0000"/>
                </a:solidFill>
              </a:rPr>
              <a:t>Do your homework; give your boss all the information needed to make a decision; anticipate possible questions.</a:t>
            </a:r>
          </a:p>
          <a:p>
            <a:pPr lvl="1"/>
            <a:endParaRPr lang="en-US" dirty="0" smtClean="0"/>
          </a:p>
          <a:p>
            <a:pPr lvl="1"/>
            <a:endParaRPr lang="en-US" dirty="0"/>
          </a:p>
        </p:txBody>
      </p:sp>
      <p:pic>
        <p:nvPicPr>
          <p:cNvPr id="5" name="Picture 4" descr="Number 10 Png Transparent Images Free Downlo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0480" y="228600"/>
            <a:ext cx="1185672" cy="990600"/>
          </a:xfrm>
          <a:prstGeom prst="rect">
            <a:avLst/>
          </a:prstGeom>
          <a:noFill/>
          <a:ln>
            <a:noFill/>
          </a:ln>
        </p:spPr>
      </p:pic>
    </p:spTree>
    <p:extLst>
      <p:ext uri="{BB962C8B-B14F-4D97-AF65-F5344CB8AC3E}">
        <p14:creationId xmlns:p14="http://schemas.microsoft.com/office/powerpoint/2010/main" val="34285064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88</a:t>
            </a:fld>
            <a:endParaRPr lang="en-US" dirty="0"/>
          </a:p>
        </p:txBody>
      </p:sp>
      <p:sp>
        <p:nvSpPr>
          <p:cNvPr id="4" name="Content Placeholder 3"/>
          <p:cNvSpPr>
            <a:spLocks noGrp="1"/>
          </p:cNvSpPr>
          <p:nvPr>
            <p:ph sz="quarter" idx="1"/>
          </p:nvPr>
        </p:nvSpPr>
        <p:spPr>
          <a:xfrm>
            <a:off x="301752" y="1527048"/>
            <a:ext cx="8503920" cy="4797552"/>
          </a:xfrm>
        </p:spPr>
        <p:txBody>
          <a:bodyPr>
            <a:normAutofit/>
          </a:bodyPr>
          <a:lstStyle/>
          <a:p>
            <a:r>
              <a:rPr lang="en-US" sz="2400" u="sng" dirty="0" smtClean="0"/>
              <a:t>The ten rules of good followership</a:t>
            </a:r>
            <a:r>
              <a:rPr lang="en-US" sz="2400" dirty="0" smtClean="0"/>
              <a:t>:</a:t>
            </a:r>
          </a:p>
          <a:p>
            <a:endParaRPr lang="en-US" sz="800" dirty="0" smtClean="0"/>
          </a:p>
          <a:p>
            <a:pPr lvl="1"/>
            <a:r>
              <a:rPr lang="en-US" sz="2000" dirty="0" smtClean="0">
                <a:solidFill>
                  <a:srgbClr val="FF0000"/>
                </a:solidFill>
              </a:rPr>
              <a:t>When making a recommendation, remember who will probably have to implement it (that would be you).  Know your limitations and weaknesses as well as your strengths.</a:t>
            </a:r>
          </a:p>
          <a:p>
            <a:pPr lvl="1"/>
            <a:r>
              <a:rPr lang="en-US" sz="2000" dirty="0" smtClean="0">
                <a:solidFill>
                  <a:srgbClr val="FF0000"/>
                </a:solidFill>
              </a:rPr>
              <a:t>Keep your boss informed of what’s going one in the work group; people will be reluctant to tell them their problems and successes.  Do it for them, and assume someone will tell the boss about yours.</a:t>
            </a:r>
          </a:p>
          <a:p>
            <a:pPr lvl="1"/>
            <a:r>
              <a:rPr lang="en-US" sz="2000" dirty="0" smtClean="0">
                <a:solidFill>
                  <a:srgbClr val="FF0000"/>
                </a:solidFill>
              </a:rPr>
              <a:t>If you see a problem, fix it.  Don’t worry about who would have gotten the blame or who now gets the praise.</a:t>
            </a:r>
          </a:p>
          <a:p>
            <a:pPr lvl="1"/>
            <a:r>
              <a:rPr lang="en-US" sz="2000" dirty="0" smtClean="0">
                <a:solidFill>
                  <a:srgbClr val="FF0000"/>
                </a:solidFill>
              </a:rPr>
              <a:t>Put in more than an honest day’s work, but don’t ever forget the needs of your family.  If they are unhappy, you will be too, and your job performance will suffer accordingly.</a:t>
            </a:r>
          </a:p>
          <a:p>
            <a:pPr lvl="1"/>
            <a:endParaRPr lang="en-US" dirty="0" smtClean="0"/>
          </a:p>
          <a:p>
            <a:pPr lvl="1"/>
            <a:endParaRPr lang="en-US" dirty="0"/>
          </a:p>
        </p:txBody>
      </p:sp>
      <p:pic>
        <p:nvPicPr>
          <p:cNvPr id="5" name="Picture 4" descr="Number 10 Png Transparent Images Free Download"/>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50480" y="228600"/>
            <a:ext cx="1185672" cy="990600"/>
          </a:xfrm>
          <a:prstGeom prst="rect">
            <a:avLst/>
          </a:prstGeom>
          <a:noFill/>
          <a:ln>
            <a:noFill/>
          </a:ln>
        </p:spPr>
      </p:pic>
    </p:spTree>
    <p:extLst>
      <p:ext uri="{BB962C8B-B14F-4D97-AF65-F5344CB8AC3E}">
        <p14:creationId xmlns:p14="http://schemas.microsoft.com/office/powerpoint/2010/main" val="381888356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Followership</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89</a:t>
            </a:fld>
            <a:endParaRPr lang="en-US" dirty="0"/>
          </a:p>
        </p:txBody>
      </p:sp>
      <p:pic>
        <p:nvPicPr>
          <p:cNvPr id="5" name="Content Placeholder 4" descr="Leaders Follow First"/>
          <p:cNvPicPr>
            <a:picLocks noGrp="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8504238" cy="4450551"/>
          </a:xfrm>
          <a:prstGeom prst="rect">
            <a:avLst/>
          </a:prstGeom>
          <a:noFill/>
          <a:ln>
            <a:noFill/>
          </a:ln>
        </p:spPr>
      </p:pic>
    </p:spTree>
    <p:extLst>
      <p:ext uri="{BB962C8B-B14F-4D97-AF65-F5344CB8AC3E}">
        <p14:creationId xmlns:p14="http://schemas.microsoft.com/office/powerpoint/2010/main" val="273305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Leadership Can Be Developed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Successful supervisors tend to be well-rounded in their interests and aptitudes</a:t>
            </a:r>
            <a:r>
              <a:rPr lang="en-US" dirty="0" smtClean="0"/>
              <a:t>.  </a:t>
            </a:r>
          </a:p>
          <a:p>
            <a:endParaRPr lang="en-US" sz="800" dirty="0"/>
          </a:p>
          <a:p>
            <a:pPr lvl="1"/>
            <a:r>
              <a:rPr lang="en-US" dirty="0" smtClean="0"/>
              <a:t>They are good communicators, are mentally and emotionally mature, and have strong inner drives.  </a:t>
            </a:r>
          </a:p>
          <a:p>
            <a:pPr lvl="1"/>
            <a:endParaRPr lang="en-US" sz="800" dirty="0"/>
          </a:p>
          <a:p>
            <a:pPr lvl="2"/>
            <a:r>
              <a:rPr lang="en-US" dirty="0" smtClean="0">
                <a:solidFill>
                  <a:srgbClr val="FF0000"/>
                </a:solidFill>
              </a:rPr>
              <a:t>Most important, they tend to rely more on their conceptual and interpersonal skills than on their technical skills.  These are essentially learned characteristics, not innate qualities.  </a:t>
            </a:r>
            <a:endParaRPr lang="en-US" dirty="0">
              <a:solidFill>
                <a:srgbClr val="FF0000"/>
              </a:solidFill>
            </a:endParaRPr>
          </a:p>
        </p:txBody>
      </p:sp>
      <p:pic>
        <p:nvPicPr>
          <p:cNvPr id="8" name="Picture 7" descr="Leadership Definition and Model - Student Involvement - Leadership | Xavier  Univers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495800"/>
            <a:ext cx="5266072" cy="1849483"/>
          </a:xfrm>
          <a:prstGeom prst="rect">
            <a:avLst/>
          </a:prstGeom>
          <a:noFill/>
          <a:ln>
            <a:noFill/>
          </a:ln>
        </p:spPr>
      </p:pic>
    </p:spTree>
    <p:extLst>
      <p:ext uri="{BB962C8B-B14F-4D97-AF65-F5344CB8AC3E}">
        <p14:creationId xmlns:p14="http://schemas.microsoft.com/office/powerpoint/2010/main" val="239494861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90</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7405</TotalTime>
  <Words>6731</Words>
  <Application>Microsoft Office PowerPoint</Application>
  <PresentationFormat>On-screen Show (4:3)</PresentationFormat>
  <Paragraphs>622</Paragraphs>
  <Slides>90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90</vt:i4>
      </vt:variant>
    </vt:vector>
  </HeadingPairs>
  <TitlesOfParts>
    <vt:vector size="95" baseType="lpstr">
      <vt:lpstr>Calibri</vt:lpstr>
      <vt:lpstr>Georgia</vt:lpstr>
      <vt:lpstr>Wingdings</vt:lpstr>
      <vt:lpstr>Wingdings 2</vt:lpstr>
      <vt:lpstr>Civic</vt:lpstr>
      <vt:lpstr>Supervision</vt:lpstr>
      <vt:lpstr>Part Two: Essentials of Effective Supervision</vt:lpstr>
      <vt:lpstr>The Test of Supervisory Leadership</vt:lpstr>
      <vt:lpstr>The Test of Supervisory Leadership</vt:lpstr>
      <vt:lpstr>The Test of Supervisory Leadership</vt:lpstr>
      <vt:lpstr>The Test of Supervisory Leadership</vt:lpstr>
      <vt:lpstr>Leadership Can Be Developed</vt:lpstr>
      <vt:lpstr>Leadership Can Be Developed</vt:lpstr>
      <vt:lpstr>Leadership Can Be Developed</vt:lpstr>
      <vt:lpstr>Effective Supervisory Leadership as a Dynamic Process</vt:lpstr>
      <vt:lpstr>Effective Supervisory Leadership as a Dynamic Process</vt:lpstr>
      <vt:lpstr>Effective Supervisory Leadership as a Dynamic Process</vt:lpstr>
      <vt:lpstr>Contemporary Thoughts on Leadership</vt:lpstr>
      <vt:lpstr>Contemporary Thoughts on Leadership</vt:lpstr>
      <vt:lpstr>Contemporary Thoughts on Leadership</vt:lpstr>
      <vt:lpstr>Contemporary Thoughts on Leadership</vt:lpstr>
      <vt:lpstr>Contemporary Thoughts on Leadership</vt:lpstr>
      <vt:lpstr>Servant-Leadership</vt:lpstr>
      <vt:lpstr>Servant-Leadership</vt:lpstr>
      <vt:lpstr>Servant-Leadership</vt:lpstr>
      <vt:lpstr>Servant-Leadership</vt:lpstr>
      <vt:lpstr>Servant-Leadership</vt:lpstr>
      <vt:lpstr>Leadership Style Depends on Many Factors</vt:lpstr>
      <vt:lpstr>Leadership Style Depends on Many Factors</vt:lpstr>
      <vt:lpstr>Leadership Style Depends on Many Factors</vt:lpstr>
      <vt:lpstr>Trust The Basis of Effective Supervisory Relationships</vt:lpstr>
      <vt:lpstr>Trust is a Growing Concern in the Workplace</vt:lpstr>
      <vt:lpstr>The Impact of Trust on Supervisory Relationships</vt:lpstr>
      <vt:lpstr>The Impact of Trust on Supervisory Relationships</vt:lpstr>
      <vt:lpstr>Ethical Values Comprise Character</vt:lpstr>
      <vt:lpstr>Ethical Values Comprise Character</vt:lpstr>
      <vt:lpstr>Ethical Values Inform Leadership and Influence Followers</vt:lpstr>
      <vt:lpstr>Leaders Know Thyself and Thy Ethical Values</vt:lpstr>
      <vt:lpstr>Everyday Ethics</vt:lpstr>
      <vt:lpstr>The Process of Delegation</vt:lpstr>
      <vt:lpstr>The Process of Delegation</vt:lpstr>
      <vt:lpstr>The Process of Delegation</vt:lpstr>
      <vt:lpstr>The Process of Delegation</vt:lpstr>
      <vt:lpstr>Assigning Duties</vt:lpstr>
      <vt:lpstr>Assigning Duties</vt:lpstr>
      <vt:lpstr>Granting Authority</vt:lpstr>
      <vt:lpstr>Granting Authority</vt:lpstr>
      <vt:lpstr>Defining Limitations</vt:lpstr>
      <vt:lpstr>Creating Responsibility</vt:lpstr>
      <vt:lpstr>Supervisory Accountability Cannot be Delegated</vt:lpstr>
      <vt:lpstr>Supervisory Accountability Cannot be Delegated</vt:lpstr>
      <vt:lpstr>Delegation by the Supervisor</vt:lpstr>
      <vt:lpstr>Reasons for Lack of Supervisory Delegation</vt:lpstr>
      <vt:lpstr>Reasons for Lack of Supervisory Delegation</vt:lpstr>
      <vt:lpstr>Benefits of Delegation</vt:lpstr>
      <vt:lpstr>Benefits of Delegation</vt:lpstr>
      <vt:lpstr>The Proper Balance of Delegation</vt:lpstr>
      <vt:lpstr>Classifying Supervisory Leadership Styles</vt:lpstr>
      <vt:lpstr>Classifying Supervisory Leadership Styles</vt:lpstr>
      <vt:lpstr>Classifying Supervisory Leadership Styles</vt:lpstr>
      <vt:lpstr>Autocratic (Authoritarian) Supervision</vt:lpstr>
      <vt:lpstr>Autocratic (Authoritarian) Supervision</vt:lpstr>
      <vt:lpstr>Autocratic (Authoritarian) Supervision</vt:lpstr>
      <vt:lpstr>Autocratic (Authoritarian) Supervision</vt:lpstr>
      <vt:lpstr>Autocratic (Authoritarian) Supervision</vt:lpstr>
      <vt:lpstr>When Autocratic Supervision is Appropriate</vt:lpstr>
      <vt:lpstr>When Autocratic Supervision is Appropriate</vt:lpstr>
      <vt:lpstr>Effects of Autocratic Supervision</vt:lpstr>
      <vt:lpstr>General Supervision and Participative Management</vt:lpstr>
      <vt:lpstr>General Supervision and Participative Management</vt:lpstr>
      <vt:lpstr>General Supervision and Participative Management</vt:lpstr>
      <vt:lpstr>General Supervision and Participative Management</vt:lpstr>
      <vt:lpstr>General Supervision and Participative Management</vt:lpstr>
      <vt:lpstr>General Supervision and Participative Management</vt:lpstr>
      <vt:lpstr>Advantages of Participative Management and General Supervision</vt:lpstr>
      <vt:lpstr>Advantages of Participative Management and General Supervision</vt:lpstr>
      <vt:lpstr>Participative Management and General Supervision as a Way of Life</vt:lpstr>
      <vt:lpstr>Participative Management and General Supervision as a Way of Life</vt:lpstr>
      <vt:lpstr>Participative Management and General Supervision as a Way of Life</vt:lpstr>
      <vt:lpstr>Followership: An Equally Important Part of the Leadership Equation</vt:lpstr>
      <vt:lpstr>Followership: An Equally Important Part of the Leadership Equation</vt:lpstr>
      <vt:lpstr>We Are Followers</vt:lpstr>
      <vt:lpstr>Types of Followers</vt:lpstr>
      <vt:lpstr>Types of Followers</vt:lpstr>
      <vt:lpstr>Types of Followers</vt:lpstr>
      <vt:lpstr>Types of Followers</vt:lpstr>
      <vt:lpstr>Types of Followers</vt:lpstr>
      <vt:lpstr>Types of Followers</vt:lpstr>
      <vt:lpstr>Qualities of Effective Followers</vt:lpstr>
      <vt:lpstr>Qualities of Effective Followers</vt:lpstr>
      <vt:lpstr>Qualities of Effective Followers</vt:lpstr>
      <vt:lpstr>Followership</vt:lpstr>
      <vt:lpstr>Followership</vt:lpstr>
      <vt:lpstr>Followership</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649</cp:revision>
  <cp:lastPrinted>2025-08-21T21:23:40Z</cp:lastPrinted>
  <dcterms:created xsi:type="dcterms:W3CDTF">2015-02-01T00:37:43Z</dcterms:created>
  <dcterms:modified xsi:type="dcterms:W3CDTF">2025-08-21T22:32:44Z</dcterms:modified>
</cp:coreProperties>
</file>