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72" r:id="rId4"/>
    <p:sldId id="273" r:id="rId5"/>
    <p:sldId id="274" r:id="rId6"/>
    <p:sldId id="258" r:id="rId7"/>
    <p:sldId id="259" r:id="rId8"/>
    <p:sldId id="260" r:id="rId9"/>
    <p:sldId id="261" r:id="rId10"/>
    <p:sldId id="263" r:id="rId11"/>
    <p:sldId id="266" r:id="rId12"/>
    <p:sldId id="268" r:id="rId13"/>
    <p:sldId id="264" r:id="rId14"/>
    <p:sldId id="271" r:id="rId15"/>
    <p:sldId id="267" r:id="rId16"/>
    <p:sldId id="270" r:id="rId17"/>
    <p:sldId id="269" r:id="rId18"/>
    <p:sldId id="265" r:id="rId19"/>
  </p:sldIdLst>
  <p:sldSz cx="12192000" cy="6858000"/>
  <p:notesSz cx="7010400" cy="9296400"/>
  <p:embeddedFontLst>
    <p:embeddedFont>
      <p:font typeface="Impact" panose="020B0806030902050204" pitchFamily="34" charset="0"/>
      <p:regular r:id="rId22"/>
    </p:embeddedFont>
    <p:embeddedFont>
      <p:font typeface="Gill San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188" y="10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0B54A0-CEAF-4341-9984-3391C768C57A}" type="datetimeFigureOut">
              <a:rPr lang="en-US" smtClean="0"/>
              <a:t>2/24/2022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B15BEE-F134-4547-BA44-3BAFE81E9F91}" type="slidenum">
              <a:rPr lang="en-US" smtClean="0"/>
              <a:t>‹#›</a:t>
            </a:fld>
            <a:endParaRPr lang="en-US"/>
          </a:p>
        </p:txBody>
      </p:sp>
    </p:spTree>
    <p:extLst>
      <p:ext uri="{BB962C8B-B14F-4D97-AF65-F5344CB8AC3E}">
        <p14:creationId xmlns:p14="http://schemas.microsoft.com/office/powerpoint/2010/main" val="141962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93" name="Google Shape;9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588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55869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1832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1807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4400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e5ca557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e5ca557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e5ca557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e5ca557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2924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e5ca557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e5ca557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1369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e5ca557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e5ca557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9035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smtClean="0"/>
              <a:t>Now that we know what hope</a:t>
            </a:r>
            <a:r>
              <a:rPr lang="en-US" baseline="0" dirty="0" smtClean="0"/>
              <a:t> is, we can identify people in our lives that help us achieve our goals. You may not have all four Aces, but having one is just as important. </a:t>
            </a:r>
            <a:endParaRPr dirty="0"/>
          </a:p>
        </p:txBody>
      </p:sp>
      <p:sp>
        <p:nvSpPr>
          <p:cNvPr id="118" name="Google Shape;118;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5" name="Google Shape;15;p2"/>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17" name="Google Shape;17;p2"/>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5E0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895E0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2" name="Google Shape;82;p1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8" name="Google Shape;88;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 name="Google Shape;24;p3"/>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5" name="Google Shape;25;p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 name="Google Shape;31;p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7" name="Google Shape;37;p5"/>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40" name="Google Shape;40;p5" title="left scallop shape"/>
          <p:cNvGrpSpPr/>
          <p:nvPr/>
        </p:nvGrpSpPr>
        <p:grpSpPr>
          <a:xfrm>
            <a:off x="0" y="0"/>
            <a:ext cx="2814638" cy="6858000"/>
            <a:chOff x="0" y="0"/>
            <a:chExt cx="2814638" cy="6858000"/>
          </a:xfrm>
        </p:grpSpPr>
        <p:sp>
          <p:nvSpPr>
            <p:cNvPr id="41" name="Google Shape;41;p5"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2" name="Google Shape;42;p5"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6" name="Google Shape;46;p6"/>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7" name="Google Shape;47;p6"/>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8" name="Google Shape;48;p6"/>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9" name="Google Shape;49;p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9"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3" name="Google Shape;63;p9"/>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5" name="Google Shape;65;p9"/>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66" name="Google Shape;66;p9"/>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9"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a:spLocks noGrp="1"/>
          </p:cNvSpPr>
          <p:nvPr>
            <p:ph type="pic" idx="2"/>
          </p:nvPr>
        </p:nvSpPr>
        <p:spPr>
          <a:xfrm>
            <a:off x="283464" y="0"/>
            <a:ext cx="7355585" cy="685799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800"/>
              <a:buFont typeface="Gill Sans"/>
              <a:buNone/>
              <a:defRPr sz="2800"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9pPr>
          </a:lstStyle>
          <a:p>
            <a:endParaRPr/>
          </a:p>
        </p:txBody>
      </p:sp>
      <p:sp>
        <p:nvSpPr>
          <p:cNvPr id="72" name="Google Shape;72;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3" name="Google Shape;73;p1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0"/>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6" name="Google Shape;76;p10"/>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1"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theshineprogram.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3369657" y="796580"/>
            <a:ext cx="5634600" cy="500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5400"/>
              <a:buFont typeface="Arial"/>
              <a:buNone/>
            </a:pPr>
            <a:r>
              <a:rPr lang="en-US" sz="5400">
                <a:latin typeface="Arial"/>
                <a:ea typeface="Arial"/>
                <a:cs typeface="Arial"/>
                <a:sym typeface="Arial"/>
              </a:rPr>
              <a:t>MINI MENTOR PROGRAM </a:t>
            </a:r>
            <a:endParaRPr sz="5400">
              <a:latin typeface="Arial"/>
              <a:ea typeface="Arial"/>
              <a:cs typeface="Arial"/>
              <a:sym typeface="Arial"/>
            </a:endParaRPr>
          </a:p>
        </p:txBody>
      </p:sp>
      <p:sp>
        <p:nvSpPr>
          <p:cNvPr id="96" name="Google Shape;96;p13"/>
          <p:cNvSpPr txBox="1">
            <a:spLocks noGrp="1"/>
          </p:cNvSpPr>
          <p:nvPr>
            <p:ph type="subTitle" idx="1"/>
          </p:nvPr>
        </p:nvSpPr>
        <p:spPr>
          <a:xfrm>
            <a:off x="2671850" y="5905500"/>
            <a:ext cx="6803700" cy="424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n-US" dirty="0" smtClean="0"/>
              <a:t>Chapter 16:</a:t>
            </a:r>
            <a:r>
              <a:rPr lang="en-US" dirty="0"/>
              <a:t> </a:t>
            </a:r>
            <a:r>
              <a:rPr lang="en-US" dirty="0" smtClean="0"/>
              <a:t>Kids at Hope</a:t>
            </a:r>
            <a:endParaRPr dirty="0"/>
          </a:p>
        </p:txBody>
      </p:sp>
      <p:sp>
        <p:nvSpPr>
          <p:cNvPr id="97" name="Google Shape;97;p13"/>
          <p:cNvSpPr/>
          <p:nvPr/>
        </p:nvSpPr>
        <p:spPr>
          <a:xfrm>
            <a:off x="3048000" y="3105835"/>
            <a:ext cx="60960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
            </a:r>
            <a:br>
              <a:rPr lang="en-US" sz="1800" b="0" i="0" u="none" strike="noStrike" cap="none">
                <a:solidFill>
                  <a:schemeClr val="dk1"/>
                </a:solidFill>
                <a:latin typeface="Gill Sans"/>
                <a:ea typeface="Gill Sans"/>
                <a:cs typeface="Gill Sans"/>
                <a:sym typeface="Gill Sans"/>
              </a:rPr>
            </a:br>
            <a:endParaRPr sz="1800" b="0" i="0" u="none" strike="noStrike" cap="none">
              <a:solidFill>
                <a:schemeClr val="dk1"/>
              </a:solidFill>
              <a:latin typeface="Gill Sans"/>
              <a:ea typeface="Gill Sans"/>
              <a:cs typeface="Gill Sans"/>
              <a:sym typeface="Gill Sans"/>
            </a:endParaRPr>
          </a:p>
        </p:txBody>
      </p:sp>
      <p:sp>
        <p:nvSpPr>
          <p:cNvPr id="98" name="Google Shape;98;p13"/>
          <p:cNvSpPr/>
          <p:nvPr/>
        </p:nvSpPr>
        <p:spPr>
          <a:xfrm>
            <a:off x="3048000" y="3105835"/>
            <a:ext cx="60960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
            </a:r>
            <a:br>
              <a:rPr lang="en-US" sz="1800" b="0" i="0" u="none" strike="noStrike" cap="none">
                <a:solidFill>
                  <a:schemeClr val="dk1"/>
                </a:solidFill>
                <a:latin typeface="Gill Sans"/>
                <a:ea typeface="Gill Sans"/>
                <a:cs typeface="Gill Sans"/>
                <a:sym typeface="Gill Sans"/>
              </a:rPr>
            </a:br>
            <a:endParaRPr sz="1800" b="0" i="0" u="none" strike="noStrike" cap="none">
              <a:solidFill>
                <a:schemeClr val="dk1"/>
              </a:solidFill>
              <a:latin typeface="Gill Sans"/>
              <a:ea typeface="Gill Sans"/>
              <a:cs typeface="Gill Sans"/>
              <a:sym typeface="Gill Sans"/>
            </a:endParaRPr>
          </a:p>
        </p:txBody>
      </p:sp>
      <p:pic>
        <p:nvPicPr>
          <p:cNvPr id="99" name="Google Shape;99;p13"/>
          <p:cNvPicPr preferRelativeResize="0"/>
          <p:nvPr/>
        </p:nvPicPr>
        <p:blipFill rotWithShape="1">
          <a:blip r:embed="rId3">
            <a:alphaModFix/>
          </a:blip>
          <a:srcRect/>
          <a:stretch/>
        </p:blipFill>
        <p:spPr>
          <a:xfrm>
            <a:off x="225938" y="3851116"/>
            <a:ext cx="2532251" cy="2637762"/>
          </a:xfrm>
          <a:prstGeom prst="rect">
            <a:avLst/>
          </a:prstGeom>
          <a:noFill/>
          <a:ln>
            <a:noFill/>
          </a:ln>
        </p:spPr>
      </p:pic>
      <p:sp>
        <p:nvSpPr>
          <p:cNvPr id="100" name="Google Shape;100;p13"/>
          <p:cNvSpPr/>
          <p:nvPr/>
        </p:nvSpPr>
        <p:spPr>
          <a:xfrm>
            <a:off x="4763129" y="6436424"/>
            <a:ext cx="26658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Gill Sans"/>
                <a:ea typeface="Gill Sans"/>
                <a:cs typeface="Gill Sans"/>
                <a:sym typeface="Gill Sans"/>
                <a:hlinkClick r:id="rId4"/>
              </a:rPr>
              <a:t>www.theshineprogram.org</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1163578" y="6707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ACE OF DIAMONDS</a:t>
            </a:r>
            <a:endParaRPr dirty="0"/>
          </a:p>
        </p:txBody>
      </p:sp>
      <p:sp>
        <p:nvSpPr>
          <p:cNvPr id="150" name="Google Shape;150;p20"/>
          <p:cNvSpPr txBox="1">
            <a:spLocks noGrp="1"/>
          </p:cNvSpPr>
          <p:nvPr>
            <p:ph type="body" idx="1"/>
          </p:nvPr>
        </p:nvSpPr>
        <p:spPr>
          <a:xfrm>
            <a:off x="1163578" y="1512063"/>
            <a:ext cx="8404607" cy="4783873"/>
          </a:xfrm>
          <a:prstGeom prst="rect">
            <a:avLst/>
          </a:prstGeom>
          <a:noFill/>
          <a:ln>
            <a:noFill/>
          </a:ln>
        </p:spPr>
        <p:txBody>
          <a:bodyPr spcFirstLastPara="1" wrap="square" lIns="91425" tIns="45700" rIns="91425" bIns="45700" anchor="t" anchorCtr="0">
            <a:noAutofit/>
          </a:bodyPr>
          <a:lstStyle/>
          <a:p>
            <a:pPr marL="0" lvl="0" indent="0">
              <a:buNone/>
            </a:pPr>
            <a:r>
              <a:rPr lang="en-US" sz="2400" b="1" dirty="0">
                <a:solidFill>
                  <a:schemeClr val="tx2">
                    <a:lumMod val="25000"/>
                  </a:schemeClr>
                </a:solidFill>
              </a:rPr>
              <a:t>Opportunities to Succeed: </a:t>
            </a:r>
            <a:r>
              <a:rPr lang="en-US" sz="2400" dirty="0" smtClean="0">
                <a:solidFill>
                  <a:schemeClr val="tx2">
                    <a:lumMod val="25000"/>
                  </a:schemeClr>
                </a:solidFill>
              </a:rPr>
              <a:t>Adults that help you experience success and celebrate your </a:t>
            </a:r>
            <a:r>
              <a:rPr lang="en-US" sz="2400" dirty="0" smtClean="0">
                <a:solidFill>
                  <a:schemeClr val="tx2">
                    <a:lumMod val="25000"/>
                  </a:schemeClr>
                </a:solidFill>
              </a:rPr>
              <a:t>success. </a:t>
            </a:r>
            <a:r>
              <a:rPr lang="en-US" sz="2400" dirty="0">
                <a:solidFill>
                  <a:schemeClr val="tx2">
                    <a:lumMod val="25000"/>
                  </a:schemeClr>
                </a:solidFill>
              </a:rPr>
              <a:t>T</a:t>
            </a:r>
            <a:r>
              <a:rPr lang="en-US" sz="2400" dirty="0" smtClean="0">
                <a:solidFill>
                  <a:schemeClr val="tx2">
                    <a:lumMod val="25000"/>
                  </a:schemeClr>
                </a:solidFill>
              </a:rPr>
              <a:t>here </a:t>
            </a:r>
            <a:r>
              <a:rPr lang="en-US" sz="2400" dirty="0">
                <a:solidFill>
                  <a:schemeClr val="tx2">
                    <a:lumMod val="25000"/>
                  </a:schemeClr>
                </a:solidFill>
              </a:rPr>
              <a:t>are four ways to help a child feel </a:t>
            </a:r>
            <a:r>
              <a:rPr lang="en-US" sz="2400" dirty="0" smtClean="0">
                <a:solidFill>
                  <a:schemeClr val="tx2">
                    <a:lumMod val="25000"/>
                  </a:schemeClr>
                </a:solidFill>
              </a:rPr>
              <a:t>successful: </a:t>
            </a:r>
            <a:r>
              <a:rPr lang="en-US" sz="2400" dirty="0">
                <a:solidFill>
                  <a:schemeClr val="tx2">
                    <a:lumMod val="25000"/>
                  </a:schemeClr>
                </a:solidFill>
              </a:rPr>
              <a:t>belonging to something positive, feeling useful, feeling competent, </a:t>
            </a:r>
            <a:r>
              <a:rPr lang="en-US" sz="2400" dirty="0" smtClean="0">
                <a:solidFill>
                  <a:schemeClr val="tx2">
                    <a:lumMod val="25000"/>
                  </a:schemeClr>
                </a:solidFill>
              </a:rPr>
              <a:t>and feeling </a:t>
            </a:r>
            <a:r>
              <a:rPr lang="en-US" sz="2400" dirty="0">
                <a:solidFill>
                  <a:schemeClr val="tx2">
                    <a:lumMod val="25000"/>
                  </a:schemeClr>
                </a:solidFill>
              </a:rPr>
              <a:t>empowered</a:t>
            </a:r>
            <a:r>
              <a:rPr lang="en-US" sz="2400" dirty="0" smtClean="0">
                <a:solidFill>
                  <a:schemeClr val="tx2">
                    <a:lumMod val="25000"/>
                  </a:schemeClr>
                </a:solidFill>
              </a:rPr>
              <a:t>. </a:t>
            </a:r>
          </a:p>
          <a:p>
            <a:pPr marL="0" lvl="0" indent="0">
              <a:buNone/>
            </a:pPr>
            <a:endParaRPr lang="en-US" sz="2400" dirty="0">
              <a:solidFill>
                <a:schemeClr val="tx2">
                  <a:lumMod val="25000"/>
                </a:schemeClr>
              </a:solidFill>
            </a:endParaRPr>
          </a:p>
          <a:p>
            <a:pPr marL="0" lvl="0" indent="0">
              <a:buNone/>
            </a:pPr>
            <a:r>
              <a:rPr lang="en-US" sz="2400" dirty="0" smtClean="0">
                <a:solidFill>
                  <a:schemeClr val="tx2">
                    <a:lumMod val="25000"/>
                  </a:schemeClr>
                </a:solidFill>
              </a:rPr>
              <a:t>These adults may challenge and push you, but will always provide the tools to be successful. You may not always win, but they will help you learn from your experiences. </a:t>
            </a:r>
            <a:endParaRPr lang="en-US" sz="2400" dirty="0" smtClean="0">
              <a:solidFill>
                <a:schemeClr val="tx2">
                  <a:lumMod val="25000"/>
                </a:schemeClr>
              </a:solidFill>
            </a:endParaRPr>
          </a:p>
          <a:p>
            <a:pPr marL="0" lvl="0" indent="0">
              <a:buNone/>
            </a:pPr>
            <a:endParaRPr lang="en-US" sz="2400" dirty="0">
              <a:solidFill>
                <a:schemeClr val="tx2">
                  <a:lumMod val="25000"/>
                </a:schemeClr>
              </a:solidFill>
            </a:endParaRPr>
          </a:p>
          <a:p>
            <a:pPr marL="0" lvl="0" indent="0">
              <a:buNone/>
            </a:pPr>
            <a:r>
              <a:rPr lang="en-US" sz="2400" dirty="0" smtClean="0">
                <a:solidFill>
                  <a:schemeClr val="tx2">
                    <a:lumMod val="25000"/>
                  </a:schemeClr>
                </a:solidFill>
              </a:rPr>
              <a:t>The Ace of Diamonds makes you feel valued and appreciated. </a:t>
            </a:r>
            <a:r>
              <a:rPr lang="en-US" sz="2400" b="1" dirty="0" smtClean="0">
                <a:solidFill>
                  <a:schemeClr val="tx2">
                    <a:lumMod val="25000"/>
                  </a:schemeClr>
                </a:solidFill>
              </a:rPr>
              <a:t>Who is your Ace of Diamonds? </a:t>
            </a:r>
            <a:endParaRPr lang="en-US" sz="2400" b="1" dirty="0" smtClean="0">
              <a:solidFill>
                <a:schemeClr val="tx2">
                  <a:lumMod val="25000"/>
                </a:schemeClr>
              </a:solidFill>
            </a:endParaRPr>
          </a:p>
        </p:txBody>
      </p:sp>
      <p:pic>
        <p:nvPicPr>
          <p:cNvPr id="6146" name="Picture 2" descr="File:Playing card diamond A.sv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811" y="2162985"/>
            <a:ext cx="1901045" cy="2648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163578" y="373028"/>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What is Success? </a:t>
            </a:r>
            <a:endParaRPr dirty="0"/>
          </a:p>
        </p:txBody>
      </p:sp>
      <p:sp>
        <p:nvSpPr>
          <p:cNvPr id="4" name="Google Shape;150;p20"/>
          <p:cNvSpPr txBox="1">
            <a:spLocks noGrp="1"/>
          </p:cNvSpPr>
          <p:nvPr>
            <p:ph type="body" idx="1"/>
          </p:nvPr>
        </p:nvSpPr>
        <p:spPr>
          <a:xfrm>
            <a:off x="1163578" y="1710466"/>
            <a:ext cx="7711481" cy="4359559"/>
          </a:xfrm>
          <a:prstGeom prst="rect">
            <a:avLst/>
          </a:prstGeom>
          <a:noFill/>
          <a:ln>
            <a:noFill/>
          </a:ln>
        </p:spPr>
        <p:txBody>
          <a:bodyPr spcFirstLastPara="1" wrap="square" lIns="91425" tIns="45700" rIns="91425" bIns="45700" anchor="t" anchorCtr="0">
            <a:noAutofit/>
          </a:bodyPr>
          <a:lstStyle/>
          <a:p>
            <a:pPr marL="0" indent="0">
              <a:buNone/>
            </a:pPr>
            <a:r>
              <a:rPr lang="en-US" sz="2400" b="1" dirty="0" smtClean="0">
                <a:solidFill>
                  <a:schemeClr val="tx2">
                    <a:lumMod val="25000"/>
                  </a:schemeClr>
                </a:solidFill>
              </a:rPr>
              <a:t>What does it mean to be successful? Who decides what success means? Is there a “typical” definition of success? Do you agree with it? </a:t>
            </a:r>
          </a:p>
          <a:p>
            <a:pPr marL="0" indent="0">
              <a:buNone/>
            </a:pPr>
            <a:endParaRPr lang="en-US" sz="2400" b="1" dirty="0">
              <a:solidFill>
                <a:schemeClr val="tx2">
                  <a:lumMod val="25000"/>
                </a:schemeClr>
              </a:solidFill>
            </a:endParaRPr>
          </a:p>
          <a:p>
            <a:pPr marL="0" indent="0">
              <a:buNone/>
            </a:pPr>
            <a:r>
              <a:rPr lang="en-US" sz="2400" b="1" dirty="0" smtClean="0">
                <a:solidFill>
                  <a:schemeClr val="tx2">
                    <a:lumMod val="25000"/>
                  </a:schemeClr>
                </a:solidFill>
              </a:rPr>
              <a:t>Definition</a:t>
            </a:r>
            <a:r>
              <a:rPr lang="en-US" sz="2400" b="1" dirty="0">
                <a:solidFill>
                  <a:schemeClr val="tx2">
                    <a:lumMod val="25000"/>
                  </a:schemeClr>
                </a:solidFill>
              </a:rPr>
              <a:t>: </a:t>
            </a:r>
            <a:r>
              <a:rPr lang="en-US" sz="2400" dirty="0">
                <a:solidFill>
                  <a:schemeClr val="tx2">
                    <a:lumMod val="25000"/>
                  </a:schemeClr>
                </a:solidFill>
              </a:rPr>
              <a:t>favorable or desired outcome; achievement of something desired, planned, or attempted. </a:t>
            </a:r>
          </a:p>
          <a:p>
            <a:pPr marL="0" lvl="0" indent="0">
              <a:buNone/>
            </a:pPr>
            <a:endParaRPr lang="en-US" sz="2400" b="1" dirty="0" smtClean="0">
              <a:solidFill>
                <a:schemeClr val="tx2">
                  <a:lumMod val="25000"/>
                </a:schemeClr>
              </a:solidFill>
            </a:endParaRPr>
          </a:p>
          <a:p>
            <a:pPr marL="0" lvl="0" indent="0">
              <a:buNone/>
            </a:pPr>
            <a:r>
              <a:rPr lang="en-US" sz="2400" b="1" dirty="0" smtClean="0">
                <a:solidFill>
                  <a:schemeClr val="tx2">
                    <a:lumMod val="25000"/>
                  </a:schemeClr>
                </a:solidFill>
              </a:rPr>
              <a:t>What is your definition of success? </a:t>
            </a:r>
            <a:endParaRPr lang="en-US" sz="2400" b="1" dirty="0">
              <a:solidFill>
                <a:schemeClr val="tx2">
                  <a:lumMod val="25000"/>
                </a:schemeClr>
              </a:solidFill>
            </a:endParaRPr>
          </a:p>
        </p:txBody>
      </p:sp>
      <p:sp>
        <p:nvSpPr>
          <p:cNvPr id="2" name="AutoShape 2" descr="Free Business Success Cliparts, Download Free Business Success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ree Business Success Cliparts, Download Free Business Success Clipart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uccess Clipart Transparent Png - Success Clipart Png, Png Download -  kindpng"/>
          <p:cNvSpPr>
            <a:spLocks noChangeAspect="1" noChangeArrowheads="1"/>
          </p:cNvSpPr>
          <p:nvPr/>
        </p:nvSpPr>
        <p:spPr bwMode="auto">
          <a:xfrm>
            <a:off x="155575" y="-868363"/>
            <a:ext cx="1762125"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uccess Mantra Clipart - Full Size Clipart (#4150214)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664" r="92437">
                        <a14:foregroundMark x1="60924" y1="76887" x2="68067" y2="95755"/>
                        <a14:foregroundMark x1="44118" y1="75472" x2="30252" y2="95755"/>
                        <a14:foregroundMark x1="31933" y1="87736" x2="33193" y2="88679"/>
                        <a14:foregroundMark x1="22269" y1="98113" x2="82353" y2="98113"/>
                        <a14:foregroundMark x1="84874" y1="97642" x2="82353" y2="97642"/>
                        <a14:foregroundMark x1="86555" y1="97170" x2="83613" y2="97642"/>
                      </a14:backgroundRemoval>
                    </a14:imgEffect>
                  </a14:imgLayer>
                </a14:imgProps>
              </a:ext>
              <a:ext uri="{28A0092B-C50C-407E-A947-70E740481C1C}">
                <a14:useLocalDpi xmlns:a14="http://schemas.microsoft.com/office/drawing/2010/main" val="0"/>
              </a:ext>
            </a:extLst>
          </a:blip>
          <a:srcRect/>
          <a:stretch>
            <a:fillRect/>
          </a:stretch>
        </p:blipFill>
        <p:spPr bwMode="auto">
          <a:xfrm>
            <a:off x="7616414" y="2025086"/>
            <a:ext cx="4237992" cy="375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29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Google Shape;157;p21"/>
          <p:cNvSpPr txBox="1">
            <a:spLocks/>
          </p:cNvSpPr>
          <p:nvPr/>
        </p:nvSpPr>
        <p:spPr>
          <a:xfrm>
            <a:off x="1251678" y="519478"/>
            <a:ext cx="6401850" cy="14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What is Success? </a:t>
            </a:r>
            <a:endParaRPr lang="en-US" dirty="0"/>
          </a:p>
        </p:txBody>
      </p:sp>
      <p:sp>
        <p:nvSpPr>
          <p:cNvPr id="5" name="Google Shape;150;p20"/>
          <p:cNvSpPr txBox="1">
            <a:spLocks/>
          </p:cNvSpPr>
          <p:nvPr/>
        </p:nvSpPr>
        <p:spPr>
          <a:xfrm>
            <a:off x="1251677" y="1719072"/>
            <a:ext cx="6827315" cy="4595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700"/>
              </a:spcBef>
              <a:spcAft>
                <a:spcPts val="0"/>
              </a:spcAft>
              <a:buClr>
                <a:schemeClr val="dk2"/>
              </a:buClr>
              <a:buSzPts val="18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42900" algn="l" rtl="0">
              <a:lnSpc>
                <a:spcPct val="110000"/>
              </a:lnSpc>
              <a:spcBef>
                <a:spcPts val="700"/>
              </a:spcBef>
              <a:spcAft>
                <a:spcPts val="0"/>
              </a:spcAft>
              <a:buClr>
                <a:schemeClr val="dk2"/>
              </a:buClr>
              <a:buSzPts val="1800"/>
              <a:buFont typeface="Arial"/>
              <a:buChar char="•"/>
              <a:defRPr sz="1600" b="0" i="0" u="none" strike="noStrike" cap="none">
                <a:solidFill>
                  <a:srgbClr val="595959"/>
                </a:solidFill>
                <a:latin typeface="Gill Sans"/>
                <a:ea typeface="Gill Sans"/>
                <a:cs typeface="Gill Sans"/>
                <a:sym typeface="Gill Sans"/>
              </a:defRPr>
            </a:lvl3pPr>
            <a:lvl4pPr marL="1828800" marR="0" lvl="3"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5pPr>
            <a:lvl6pPr marL="2743200" marR="0" lvl="5"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7pPr>
            <a:lvl8pPr marL="3657600" marR="0" lvl="7"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9pPr>
          </a:lstStyle>
          <a:p>
            <a:pPr marL="0" indent="0">
              <a:lnSpc>
                <a:spcPct val="100000"/>
              </a:lnSpc>
              <a:buNone/>
            </a:pPr>
            <a:r>
              <a:rPr lang="en-US" sz="2400" dirty="0" smtClean="0">
                <a:solidFill>
                  <a:schemeClr val="tx2">
                    <a:lumMod val="25000"/>
                  </a:schemeClr>
                </a:solidFill>
              </a:rPr>
              <a:t>Although others, including our parents/guardians, have specific definitions of success, you must be true to your own definition. Success is happiness! </a:t>
            </a:r>
            <a:r>
              <a:rPr lang="en-US" sz="2400" dirty="0">
                <a:solidFill>
                  <a:schemeClr val="tx2">
                    <a:lumMod val="25000"/>
                  </a:schemeClr>
                </a:solidFill>
              </a:rPr>
              <a:t>How can you achieve your version of success? </a:t>
            </a:r>
            <a:endParaRPr lang="en-US" sz="2400" dirty="0" smtClean="0">
              <a:solidFill>
                <a:schemeClr val="tx2">
                  <a:lumMod val="25000"/>
                </a:schemeClr>
              </a:solidFill>
            </a:endParaRPr>
          </a:p>
          <a:p>
            <a:pPr marL="0" indent="0">
              <a:lnSpc>
                <a:spcPct val="100000"/>
              </a:lnSpc>
              <a:buFont typeface="Arial"/>
              <a:buNone/>
            </a:pPr>
            <a:endParaRPr lang="en-US" sz="2400" dirty="0" smtClean="0">
              <a:solidFill>
                <a:schemeClr val="tx2">
                  <a:lumMod val="25000"/>
                </a:schemeClr>
              </a:solidFill>
            </a:endParaRPr>
          </a:p>
          <a:p>
            <a:pPr marL="0" indent="0">
              <a:lnSpc>
                <a:spcPct val="100000"/>
              </a:lnSpc>
              <a:buFont typeface="Arial"/>
              <a:buNone/>
            </a:pPr>
            <a:r>
              <a:rPr lang="en-US" sz="2400" b="1" dirty="0" smtClean="0">
                <a:solidFill>
                  <a:schemeClr val="tx2">
                    <a:lumMod val="25000"/>
                  </a:schemeClr>
                </a:solidFill>
              </a:rPr>
              <a:t>Success does not have to be an extraordinary achievement. Daily success is just as important as life-long accomplishments. </a:t>
            </a:r>
          </a:p>
          <a:p>
            <a:pPr marL="0" indent="0">
              <a:lnSpc>
                <a:spcPct val="100000"/>
              </a:lnSpc>
              <a:buFont typeface="Arial"/>
              <a:buNone/>
            </a:pPr>
            <a:endParaRPr lang="en-US" sz="2400" dirty="0" smtClean="0">
              <a:solidFill>
                <a:schemeClr val="tx2">
                  <a:lumMod val="25000"/>
                </a:schemeClr>
              </a:solidFill>
            </a:endParaRPr>
          </a:p>
          <a:p>
            <a:pPr marL="0" indent="0">
              <a:lnSpc>
                <a:spcPct val="100000"/>
              </a:lnSpc>
              <a:buFont typeface="Arial"/>
              <a:buNone/>
            </a:pPr>
            <a:r>
              <a:rPr lang="en-US" sz="2400" dirty="0" smtClean="0">
                <a:solidFill>
                  <a:schemeClr val="tx2">
                    <a:lumMod val="25000"/>
                  </a:schemeClr>
                </a:solidFill>
              </a:rPr>
              <a:t>List 3 ordinary things you have done successfully today. </a:t>
            </a:r>
          </a:p>
          <a:p>
            <a:pPr marL="0" indent="0">
              <a:buFont typeface="Arial"/>
              <a:buNone/>
            </a:pPr>
            <a:endParaRPr lang="en-US" sz="2400" dirty="0" smtClean="0">
              <a:solidFill>
                <a:schemeClr val="tx2">
                  <a:lumMod val="25000"/>
                </a:schemeClr>
              </a:solidFill>
            </a:endParaRPr>
          </a:p>
          <a:p>
            <a:pPr marL="0" indent="0">
              <a:buFont typeface="Arial"/>
              <a:buNone/>
            </a:pPr>
            <a:endParaRPr lang="en-US" sz="2400" dirty="0" smtClean="0">
              <a:solidFill>
                <a:schemeClr val="tx2">
                  <a:lumMod val="25000"/>
                </a:schemeClr>
              </a:solidFill>
            </a:endParaRPr>
          </a:p>
          <a:p>
            <a:pPr marL="0" indent="0">
              <a:buFont typeface="Arial"/>
              <a:buNone/>
            </a:pPr>
            <a:endParaRPr lang="en-US" sz="2400" dirty="0" smtClean="0">
              <a:solidFill>
                <a:schemeClr val="tx2">
                  <a:lumMod val="25000"/>
                </a:schemeClr>
              </a:solidFill>
            </a:endParaRPr>
          </a:p>
          <a:p>
            <a:pPr marL="0" indent="0">
              <a:buFont typeface="Arial"/>
              <a:buNone/>
            </a:pPr>
            <a:endParaRPr lang="en-US" sz="2400" dirty="0" smtClean="0">
              <a:solidFill>
                <a:schemeClr val="tx2">
                  <a:lumMod val="25000"/>
                </a:schemeClr>
              </a:solidFill>
            </a:endParaRPr>
          </a:p>
          <a:p>
            <a:pPr marL="0" indent="0">
              <a:buFont typeface="Arial"/>
              <a:buNone/>
            </a:pPr>
            <a:endParaRPr lang="en-US" sz="2400" dirty="0" smtClean="0">
              <a:solidFill>
                <a:schemeClr val="tx2">
                  <a:lumMod val="25000"/>
                </a:schemeClr>
              </a:solidFill>
            </a:endParaRPr>
          </a:p>
          <a:p>
            <a:pPr marL="0" indent="0">
              <a:buFont typeface="Arial"/>
              <a:buNone/>
            </a:pPr>
            <a:endParaRPr lang="en-US" sz="2400" b="1" dirty="0" smtClean="0">
              <a:solidFill>
                <a:schemeClr val="tx2">
                  <a:lumMod val="25000"/>
                </a:schemeClr>
              </a:solidFill>
            </a:endParaRPr>
          </a:p>
          <a:p>
            <a:pPr marL="0" indent="0">
              <a:buFont typeface="Arial"/>
              <a:buNone/>
            </a:pPr>
            <a:endParaRPr lang="en-US" sz="2400" dirty="0" smtClean="0">
              <a:solidFill>
                <a:schemeClr val="tx2">
                  <a:lumMod val="25000"/>
                </a:schemeClr>
              </a:solidFill>
            </a:endParaRPr>
          </a:p>
        </p:txBody>
      </p:sp>
      <p:pic>
        <p:nvPicPr>
          <p:cNvPr id="2050" name="Picture 2" descr="The Pursuit of Happiness &amp;amp;amp;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992" y="2535025"/>
            <a:ext cx="3439688" cy="296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4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FOUR DESTINATIONS</a:t>
            </a:r>
            <a:endParaRPr dirty="0"/>
          </a:p>
        </p:txBody>
      </p:sp>
      <p:pic>
        <p:nvPicPr>
          <p:cNvPr id="7170" name="Picture 2" descr="Kids at Hope"/>
          <p:cNvPicPr>
            <a:picLocks noChangeAspect="1" noChangeArrowheads="1"/>
          </p:cNvPicPr>
          <p:nvPr/>
        </p:nvPicPr>
        <p:blipFill rotWithShape="1">
          <a:blip r:embed="rId3">
            <a:extLst>
              <a:ext uri="{28A0092B-C50C-407E-A947-70E740481C1C}">
                <a14:useLocalDpi xmlns:a14="http://schemas.microsoft.com/office/drawing/2010/main" val="0"/>
              </a:ext>
            </a:extLst>
          </a:blip>
          <a:srcRect b="8081"/>
          <a:stretch/>
        </p:blipFill>
        <p:spPr bwMode="auto">
          <a:xfrm>
            <a:off x="7600010" y="2426241"/>
            <a:ext cx="3956480" cy="330396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50;p20"/>
          <p:cNvSpPr txBox="1">
            <a:spLocks noGrp="1"/>
          </p:cNvSpPr>
          <p:nvPr>
            <p:ph type="body" idx="1"/>
          </p:nvPr>
        </p:nvSpPr>
        <p:spPr>
          <a:xfrm>
            <a:off x="1251679" y="1463040"/>
            <a:ext cx="6191858" cy="5230368"/>
          </a:xfrm>
          <a:prstGeom prst="rect">
            <a:avLst/>
          </a:prstGeom>
          <a:noFill/>
          <a:ln>
            <a:noFill/>
          </a:ln>
        </p:spPr>
        <p:txBody>
          <a:bodyPr spcFirstLastPara="1" wrap="square" lIns="91425" tIns="45700" rIns="91425" bIns="45700" anchor="t" anchorCtr="0">
            <a:noAutofit/>
          </a:bodyPr>
          <a:lstStyle/>
          <a:p>
            <a:pPr marL="0" lvl="0" indent="0">
              <a:buNone/>
            </a:pPr>
            <a:r>
              <a:rPr lang="en-US" sz="2400" b="1" dirty="0" smtClean="0">
                <a:solidFill>
                  <a:schemeClr val="tx2">
                    <a:lumMod val="25000"/>
                  </a:schemeClr>
                </a:solidFill>
              </a:rPr>
              <a:t>Time Travel: </a:t>
            </a:r>
            <a:r>
              <a:rPr lang="en-US" sz="2400" dirty="0" smtClean="0">
                <a:solidFill>
                  <a:schemeClr val="tx2">
                    <a:lumMod val="25000"/>
                  </a:schemeClr>
                </a:solidFill>
              </a:rPr>
              <a:t>to mentally travel to your future in four destinations, return to the present and prepare for the journey. To create a mental visual board. </a:t>
            </a:r>
          </a:p>
          <a:p>
            <a:pPr marL="0" lvl="0" indent="0">
              <a:buNone/>
            </a:pPr>
            <a:endParaRPr lang="en-US" sz="2400" dirty="0">
              <a:solidFill>
                <a:schemeClr val="tx2">
                  <a:lumMod val="25000"/>
                </a:schemeClr>
              </a:solidFill>
            </a:endParaRPr>
          </a:p>
          <a:p>
            <a:pPr marL="0" lvl="0" indent="0">
              <a:buNone/>
            </a:pPr>
            <a:r>
              <a:rPr lang="en-US" sz="2400" dirty="0" smtClean="0">
                <a:solidFill>
                  <a:schemeClr val="tx2">
                    <a:lumMod val="25000"/>
                  </a:schemeClr>
                </a:solidFill>
              </a:rPr>
              <a:t>We typically focus on one area, Education and Career, but what about the rest of our lives? </a:t>
            </a:r>
          </a:p>
          <a:p>
            <a:pPr marL="0" lvl="0" indent="0">
              <a:buNone/>
            </a:pPr>
            <a:endParaRPr lang="en-US" sz="2400" dirty="0">
              <a:solidFill>
                <a:schemeClr val="tx2">
                  <a:lumMod val="25000"/>
                </a:schemeClr>
              </a:solidFill>
            </a:endParaRPr>
          </a:p>
          <a:p>
            <a:pPr marL="0" lvl="0" indent="0">
              <a:buNone/>
            </a:pPr>
            <a:r>
              <a:rPr lang="en-US" sz="2400" dirty="0">
                <a:solidFill>
                  <a:schemeClr val="tx2">
                    <a:lumMod val="25000"/>
                  </a:schemeClr>
                </a:solidFill>
              </a:rPr>
              <a:t>I</a:t>
            </a:r>
            <a:r>
              <a:rPr lang="en-US" sz="2400" dirty="0" smtClean="0">
                <a:solidFill>
                  <a:schemeClr val="tx2">
                    <a:lumMod val="25000"/>
                  </a:schemeClr>
                </a:solidFill>
              </a:rPr>
              <a:t>dentifying our own definition of success in each area of our lives is just as important as planning our careers. </a:t>
            </a:r>
          </a:p>
          <a:p>
            <a:pPr marL="0" lvl="0" indent="0">
              <a:buNone/>
            </a:pPr>
            <a:endParaRPr lang="en-US" sz="2400" dirty="0">
              <a:solidFill>
                <a:schemeClr val="tx2">
                  <a:lumMod val="25000"/>
                </a:schemeClr>
              </a:solidFill>
            </a:endParaRPr>
          </a:p>
          <a:p>
            <a:pPr marL="0" lvl="0" indent="0">
              <a:buNone/>
            </a:pPr>
            <a:endParaRPr lang="en-US" sz="2400" dirty="0">
              <a:solidFill>
                <a:schemeClr val="tx2">
                  <a:lumMod val="25000"/>
                </a:schemeClr>
              </a:solidFill>
            </a:endParaRPr>
          </a:p>
          <a:p>
            <a:pPr marL="0" lvl="0" indent="0">
              <a:buNone/>
            </a:pPr>
            <a:endParaRPr lang="en-US" sz="2400" dirty="0" smtClean="0">
              <a:solidFill>
                <a:schemeClr val="tx2">
                  <a:lumMod val="25000"/>
                </a:schemeClr>
              </a:solidFill>
            </a:endParaRPr>
          </a:p>
          <a:p>
            <a:pPr marL="0" lvl="0" indent="0">
              <a:buNone/>
            </a:pPr>
            <a:endParaRPr lang="en-US" sz="2400" dirty="0">
              <a:solidFill>
                <a:schemeClr val="tx2">
                  <a:lumMod val="25000"/>
                </a:schemeClr>
              </a:solidFill>
            </a:endParaRPr>
          </a:p>
          <a:p>
            <a:pPr marL="0" lvl="0" indent="0">
              <a:buNone/>
            </a:pPr>
            <a:endParaRPr lang="en-US" sz="2400" dirty="0" smtClean="0">
              <a:solidFill>
                <a:schemeClr val="tx2">
                  <a:lumMod val="25000"/>
                </a:schemeClr>
              </a:solidFill>
            </a:endParaRPr>
          </a:p>
          <a:p>
            <a:pPr marL="0" lvl="0" indent="0">
              <a:buNone/>
            </a:pPr>
            <a:endParaRPr lang="en-US" sz="2400" dirty="0" smtClean="0">
              <a:solidFill>
                <a:schemeClr val="tx2">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251678" y="455537"/>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Education and Career</a:t>
            </a:r>
            <a:endParaRPr dirty="0"/>
          </a:p>
        </p:txBody>
      </p:sp>
      <p:sp>
        <p:nvSpPr>
          <p:cNvPr id="4" name="Google Shape;150;p20"/>
          <p:cNvSpPr txBox="1">
            <a:spLocks/>
          </p:cNvSpPr>
          <p:nvPr/>
        </p:nvSpPr>
        <p:spPr>
          <a:xfrm>
            <a:off x="1251678" y="1719072"/>
            <a:ext cx="6895626" cy="4595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700"/>
              </a:spcBef>
              <a:spcAft>
                <a:spcPts val="0"/>
              </a:spcAft>
              <a:buClr>
                <a:schemeClr val="dk2"/>
              </a:buClr>
              <a:buSzPts val="18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42900" algn="l" rtl="0">
              <a:lnSpc>
                <a:spcPct val="110000"/>
              </a:lnSpc>
              <a:spcBef>
                <a:spcPts val="700"/>
              </a:spcBef>
              <a:spcAft>
                <a:spcPts val="0"/>
              </a:spcAft>
              <a:buClr>
                <a:schemeClr val="dk2"/>
              </a:buClr>
              <a:buSzPts val="1800"/>
              <a:buFont typeface="Arial"/>
              <a:buChar char="•"/>
              <a:defRPr sz="1600" b="0" i="0" u="none" strike="noStrike" cap="none">
                <a:solidFill>
                  <a:srgbClr val="595959"/>
                </a:solidFill>
                <a:latin typeface="Gill Sans"/>
                <a:ea typeface="Gill Sans"/>
                <a:cs typeface="Gill Sans"/>
                <a:sym typeface="Gill Sans"/>
              </a:defRPr>
            </a:lvl3pPr>
            <a:lvl4pPr marL="1828800" marR="0" lvl="3"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5pPr>
            <a:lvl6pPr marL="2743200" marR="0" lvl="5"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7pPr>
            <a:lvl8pPr marL="3657600" marR="0" lvl="7"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9pPr>
          </a:lstStyle>
          <a:p>
            <a:pPr marL="0" indent="0">
              <a:buFont typeface="Arial"/>
              <a:buNone/>
            </a:pPr>
            <a:r>
              <a:rPr lang="en-US" sz="2400" dirty="0" smtClean="0">
                <a:solidFill>
                  <a:schemeClr val="tx2">
                    <a:lumMod val="25000"/>
                  </a:schemeClr>
                </a:solidFill>
              </a:rPr>
              <a:t>Do you want to go to a specific school, training program, or workshop to reach your career goal? </a:t>
            </a:r>
          </a:p>
          <a:p>
            <a:pPr marL="0" indent="0">
              <a:buFont typeface="Arial"/>
              <a:buNone/>
            </a:pPr>
            <a:endParaRPr lang="en-US" sz="2400" dirty="0">
              <a:solidFill>
                <a:schemeClr val="tx2">
                  <a:lumMod val="25000"/>
                </a:schemeClr>
              </a:solidFill>
            </a:endParaRPr>
          </a:p>
          <a:p>
            <a:pPr marL="0" indent="0">
              <a:buFont typeface="Arial"/>
              <a:buNone/>
            </a:pPr>
            <a:r>
              <a:rPr lang="en-US" sz="2400" dirty="0" smtClean="0">
                <a:solidFill>
                  <a:schemeClr val="tx2">
                    <a:lumMod val="25000"/>
                  </a:schemeClr>
                </a:solidFill>
              </a:rPr>
              <a:t>How do you measure success in this area? By income, academic achievements, power, status, degrees, etc.? </a:t>
            </a:r>
          </a:p>
          <a:p>
            <a:pPr marL="0" indent="0">
              <a:buFont typeface="Arial"/>
              <a:buNone/>
            </a:pPr>
            <a:endParaRPr lang="en-US" sz="2400" dirty="0">
              <a:solidFill>
                <a:schemeClr val="tx2">
                  <a:lumMod val="25000"/>
                </a:schemeClr>
              </a:solidFill>
            </a:endParaRPr>
          </a:p>
          <a:p>
            <a:pPr marL="0" indent="0">
              <a:buFont typeface="Arial"/>
              <a:buNone/>
            </a:pPr>
            <a:r>
              <a:rPr lang="en-US" sz="2400" dirty="0" smtClean="0">
                <a:solidFill>
                  <a:schemeClr val="tx2">
                    <a:lumMod val="25000"/>
                  </a:schemeClr>
                </a:solidFill>
              </a:rPr>
              <a:t>If you do not know what success in this area means to you, how will you know when you’re there? </a:t>
            </a:r>
          </a:p>
        </p:txBody>
      </p:sp>
      <p:sp>
        <p:nvSpPr>
          <p:cNvPr id="2" name="AutoShape 2" descr="Free Educational Cliparts, Download Free Educational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Tuesday&amp;amp;#39;s COVID-19 Update | News Stor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9677" l="10000" r="90000">
                        <a14:foregroundMark x1="53333" y1="58710" x2="68095" y2="30968"/>
                        <a14:foregroundMark x1="61429" y1="87097" x2="78095" y2="74194"/>
                        <a14:backgroundMark x1="22381" y1="65484" x2="27619" y2="84194"/>
                        <a14:backgroundMark x1="44286" y1="92258" x2="48333" y2="84839"/>
                        <a14:backgroundMark x1="61667" y1="82258" x2="69286" y2="78387"/>
                        <a14:backgroundMark x1="52857" y1="82581" x2="60238" y2="81290"/>
                      </a14:backgroundRemoval>
                    </a14:imgEffect>
                  </a14:imgLayer>
                </a14:imgProps>
              </a:ext>
              <a:ext uri="{28A0092B-C50C-407E-A947-70E740481C1C}">
                <a14:useLocalDpi xmlns:a14="http://schemas.microsoft.com/office/drawing/2010/main" val="0"/>
              </a:ext>
            </a:extLst>
          </a:blip>
          <a:srcRect/>
          <a:stretch>
            <a:fillRect/>
          </a:stretch>
        </p:blipFill>
        <p:spPr bwMode="auto">
          <a:xfrm>
            <a:off x="7677005" y="2098344"/>
            <a:ext cx="4000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81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251678" y="418961"/>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Hobbies and Recreation </a:t>
            </a:r>
            <a:endParaRPr dirty="0"/>
          </a:p>
        </p:txBody>
      </p:sp>
      <p:sp>
        <p:nvSpPr>
          <p:cNvPr id="4" name="Google Shape;150;p20"/>
          <p:cNvSpPr txBox="1">
            <a:spLocks/>
          </p:cNvSpPr>
          <p:nvPr/>
        </p:nvSpPr>
        <p:spPr>
          <a:xfrm>
            <a:off x="1251678" y="1719072"/>
            <a:ext cx="6891861" cy="4595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700"/>
              </a:spcBef>
              <a:spcAft>
                <a:spcPts val="0"/>
              </a:spcAft>
              <a:buClr>
                <a:schemeClr val="dk2"/>
              </a:buClr>
              <a:buSzPts val="18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42900" algn="l" rtl="0">
              <a:lnSpc>
                <a:spcPct val="110000"/>
              </a:lnSpc>
              <a:spcBef>
                <a:spcPts val="700"/>
              </a:spcBef>
              <a:spcAft>
                <a:spcPts val="0"/>
              </a:spcAft>
              <a:buClr>
                <a:schemeClr val="dk2"/>
              </a:buClr>
              <a:buSzPts val="1800"/>
              <a:buFont typeface="Arial"/>
              <a:buChar char="•"/>
              <a:defRPr sz="1600" b="0" i="0" u="none" strike="noStrike" cap="none">
                <a:solidFill>
                  <a:srgbClr val="595959"/>
                </a:solidFill>
                <a:latin typeface="Gill Sans"/>
                <a:ea typeface="Gill Sans"/>
                <a:cs typeface="Gill Sans"/>
                <a:sym typeface="Gill Sans"/>
              </a:defRPr>
            </a:lvl3pPr>
            <a:lvl4pPr marL="1828800" marR="0" lvl="3"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5pPr>
            <a:lvl6pPr marL="2743200" marR="0" lvl="5"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7pPr>
            <a:lvl8pPr marL="3657600" marR="0" lvl="7"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9pPr>
          </a:lstStyle>
          <a:p>
            <a:pPr marL="0" indent="0">
              <a:lnSpc>
                <a:spcPct val="100000"/>
              </a:lnSpc>
              <a:buFont typeface="Arial"/>
              <a:buNone/>
            </a:pPr>
            <a:r>
              <a:rPr lang="en-US" sz="2400" dirty="0" smtClean="0">
                <a:solidFill>
                  <a:schemeClr val="tx2">
                    <a:lumMod val="25000"/>
                  </a:schemeClr>
                </a:solidFill>
              </a:rPr>
              <a:t>Life is so much more than school and work. What do you want to do for fun when you grow up?</a:t>
            </a:r>
          </a:p>
          <a:p>
            <a:pPr marL="0" indent="0">
              <a:lnSpc>
                <a:spcPct val="100000"/>
              </a:lnSpc>
              <a:buFont typeface="Arial"/>
              <a:buNone/>
            </a:pPr>
            <a:endParaRPr lang="en-US" sz="2400" dirty="0">
              <a:solidFill>
                <a:schemeClr val="tx2">
                  <a:lumMod val="25000"/>
                </a:schemeClr>
              </a:solidFill>
            </a:endParaRPr>
          </a:p>
          <a:p>
            <a:pPr marL="0" indent="0">
              <a:lnSpc>
                <a:spcPct val="100000"/>
              </a:lnSpc>
              <a:buFont typeface="Arial"/>
              <a:buNone/>
            </a:pPr>
            <a:r>
              <a:rPr lang="en-US" sz="2400" dirty="0" smtClean="0">
                <a:solidFill>
                  <a:schemeClr val="tx2">
                    <a:lumMod val="25000"/>
                  </a:schemeClr>
                </a:solidFill>
              </a:rPr>
              <a:t>We plan our career path, but we forget we can also plan a fun and fulfilling life. </a:t>
            </a:r>
          </a:p>
          <a:p>
            <a:pPr marL="0" indent="0">
              <a:lnSpc>
                <a:spcPct val="100000"/>
              </a:lnSpc>
              <a:buFont typeface="Arial"/>
              <a:buNone/>
            </a:pPr>
            <a:endParaRPr lang="en-US" sz="2400" dirty="0">
              <a:solidFill>
                <a:schemeClr val="tx2">
                  <a:lumMod val="25000"/>
                </a:schemeClr>
              </a:solidFill>
            </a:endParaRPr>
          </a:p>
          <a:p>
            <a:pPr marL="0" indent="0">
              <a:lnSpc>
                <a:spcPct val="100000"/>
              </a:lnSpc>
              <a:buFont typeface="Arial"/>
              <a:buNone/>
            </a:pPr>
            <a:r>
              <a:rPr lang="en-US" sz="2400" b="1" dirty="0" smtClean="0">
                <a:solidFill>
                  <a:schemeClr val="tx2">
                    <a:lumMod val="25000"/>
                  </a:schemeClr>
                </a:solidFill>
              </a:rPr>
              <a:t>Do you want to travel, play an instrument, or bake? </a:t>
            </a:r>
          </a:p>
          <a:p>
            <a:pPr marL="0" indent="0">
              <a:lnSpc>
                <a:spcPct val="100000"/>
              </a:lnSpc>
              <a:buFont typeface="Arial"/>
              <a:buNone/>
            </a:pPr>
            <a:endParaRPr lang="en-US" sz="2400" dirty="0" smtClean="0">
              <a:solidFill>
                <a:schemeClr val="tx2">
                  <a:lumMod val="25000"/>
                </a:schemeClr>
              </a:solidFill>
            </a:endParaRPr>
          </a:p>
          <a:p>
            <a:pPr marL="0" indent="0">
              <a:lnSpc>
                <a:spcPct val="100000"/>
              </a:lnSpc>
              <a:buFont typeface="Arial"/>
              <a:buNone/>
            </a:pPr>
            <a:r>
              <a:rPr lang="en-US" sz="2400" dirty="0" smtClean="0">
                <a:solidFill>
                  <a:schemeClr val="tx2">
                    <a:lumMod val="25000"/>
                  </a:schemeClr>
                </a:solidFill>
              </a:rPr>
              <a:t>List 2 dream hobbies and/or recreation activities you want to accomplish in the future. </a:t>
            </a:r>
          </a:p>
          <a:p>
            <a:pPr marL="0" indent="0">
              <a:buFont typeface="Arial"/>
              <a:buNone/>
            </a:pPr>
            <a:endParaRPr lang="en-US" sz="2400" dirty="0" smtClean="0">
              <a:solidFill>
                <a:schemeClr val="tx2">
                  <a:lumMod val="25000"/>
                </a:schemeClr>
              </a:solidFill>
            </a:endParaRPr>
          </a:p>
        </p:txBody>
      </p:sp>
      <p:pic>
        <p:nvPicPr>
          <p:cNvPr id="4098" name="Picture 2" descr="Hobbies To Get A Girl - Illustration Clipart - Full Size Clipart (#5396865)  - Pin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114" y="2600878"/>
            <a:ext cx="3229964" cy="302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622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251678" y="446393"/>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Home and Family</a:t>
            </a:r>
            <a:endParaRPr dirty="0"/>
          </a:p>
        </p:txBody>
      </p:sp>
      <p:sp>
        <p:nvSpPr>
          <p:cNvPr id="4" name="Google Shape;150;p20"/>
          <p:cNvSpPr txBox="1">
            <a:spLocks/>
          </p:cNvSpPr>
          <p:nvPr/>
        </p:nvSpPr>
        <p:spPr>
          <a:xfrm>
            <a:off x="1251678" y="1527048"/>
            <a:ext cx="7138343" cy="4595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700"/>
              </a:spcBef>
              <a:spcAft>
                <a:spcPts val="0"/>
              </a:spcAft>
              <a:buClr>
                <a:schemeClr val="dk2"/>
              </a:buClr>
              <a:buSzPts val="18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42900" algn="l" rtl="0">
              <a:lnSpc>
                <a:spcPct val="110000"/>
              </a:lnSpc>
              <a:spcBef>
                <a:spcPts val="700"/>
              </a:spcBef>
              <a:spcAft>
                <a:spcPts val="0"/>
              </a:spcAft>
              <a:buClr>
                <a:schemeClr val="dk2"/>
              </a:buClr>
              <a:buSzPts val="1800"/>
              <a:buFont typeface="Arial"/>
              <a:buChar char="•"/>
              <a:defRPr sz="1600" b="0" i="0" u="none" strike="noStrike" cap="none">
                <a:solidFill>
                  <a:srgbClr val="595959"/>
                </a:solidFill>
                <a:latin typeface="Gill Sans"/>
                <a:ea typeface="Gill Sans"/>
                <a:cs typeface="Gill Sans"/>
                <a:sym typeface="Gill Sans"/>
              </a:defRPr>
            </a:lvl3pPr>
            <a:lvl4pPr marL="1828800" marR="0" lvl="3"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5pPr>
            <a:lvl6pPr marL="2743200" marR="0" lvl="5"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7pPr>
            <a:lvl8pPr marL="3657600" marR="0" lvl="7"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9pPr>
          </a:lstStyle>
          <a:p>
            <a:pPr marL="0" indent="0">
              <a:lnSpc>
                <a:spcPct val="100000"/>
              </a:lnSpc>
              <a:buFont typeface="Arial"/>
              <a:buNone/>
            </a:pPr>
            <a:r>
              <a:rPr lang="en-US" sz="2400" dirty="0" smtClean="0">
                <a:solidFill>
                  <a:schemeClr val="tx2">
                    <a:lumMod val="25000"/>
                  </a:schemeClr>
                </a:solidFill>
              </a:rPr>
              <a:t>Where do you want to live? What does your dream house look like? </a:t>
            </a:r>
          </a:p>
          <a:p>
            <a:pPr marL="0" indent="0">
              <a:lnSpc>
                <a:spcPct val="100000"/>
              </a:lnSpc>
              <a:buFont typeface="Arial"/>
              <a:buNone/>
            </a:pPr>
            <a:endParaRPr lang="en-US" sz="2400" dirty="0">
              <a:solidFill>
                <a:schemeClr val="tx2">
                  <a:lumMod val="25000"/>
                </a:schemeClr>
              </a:solidFill>
            </a:endParaRPr>
          </a:p>
          <a:p>
            <a:pPr marL="0" indent="0">
              <a:lnSpc>
                <a:spcPct val="100000"/>
              </a:lnSpc>
              <a:buFont typeface="Arial"/>
              <a:buNone/>
            </a:pPr>
            <a:r>
              <a:rPr lang="en-US" sz="2400" b="1" dirty="0" smtClean="0">
                <a:solidFill>
                  <a:schemeClr val="tx2">
                    <a:lumMod val="25000"/>
                  </a:schemeClr>
                </a:solidFill>
              </a:rPr>
              <a:t>Do you want a family, children, roommates, pets, or a back yard? </a:t>
            </a:r>
          </a:p>
          <a:p>
            <a:pPr marL="0" indent="0">
              <a:lnSpc>
                <a:spcPct val="100000"/>
              </a:lnSpc>
              <a:buFont typeface="Arial"/>
              <a:buNone/>
            </a:pPr>
            <a:endParaRPr lang="en-US" sz="2400" dirty="0" smtClean="0">
              <a:solidFill>
                <a:schemeClr val="tx2">
                  <a:lumMod val="25000"/>
                </a:schemeClr>
              </a:solidFill>
            </a:endParaRPr>
          </a:p>
          <a:p>
            <a:pPr marL="0" indent="0">
              <a:lnSpc>
                <a:spcPct val="100000"/>
              </a:lnSpc>
              <a:buNone/>
            </a:pPr>
            <a:r>
              <a:rPr lang="en-US" sz="2400" dirty="0" smtClean="0">
                <a:solidFill>
                  <a:schemeClr val="tx2">
                    <a:lumMod val="25000"/>
                  </a:schemeClr>
                </a:solidFill>
              </a:rPr>
              <a:t>Having </a:t>
            </a:r>
            <a:r>
              <a:rPr lang="en-US" sz="2400" dirty="0">
                <a:solidFill>
                  <a:schemeClr val="tx2">
                    <a:lumMod val="25000"/>
                  </a:schemeClr>
                </a:solidFill>
              </a:rPr>
              <a:t>a clear picture of your future home life will help you know if you are on track with your lifelong plan. </a:t>
            </a:r>
            <a:endParaRPr lang="en-US" sz="2400" dirty="0" smtClean="0">
              <a:solidFill>
                <a:schemeClr val="tx2">
                  <a:lumMod val="25000"/>
                </a:schemeClr>
              </a:solidFill>
            </a:endParaRPr>
          </a:p>
          <a:p>
            <a:pPr marL="0" indent="0">
              <a:lnSpc>
                <a:spcPct val="100000"/>
              </a:lnSpc>
              <a:buNone/>
            </a:pPr>
            <a:endParaRPr lang="en-US" sz="2400" dirty="0" smtClean="0">
              <a:solidFill>
                <a:schemeClr val="tx2">
                  <a:lumMod val="25000"/>
                </a:schemeClr>
              </a:solidFill>
            </a:endParaRPr>
          </a:p>
          <a:p>
            <a:pPr marL="0" indent="0">
              <a:lnSpc>
                <a:spcPct val="100000"/>
              </a:lnSpc>
              <a:buNone/>
            </a:pPr>
            <a:r>
              <a:rPr lang="en-US" sz="2400" dirty="0" smtClean="0">
                <a:solidFill>
                  <a:schemeClr val="tx2">
                    <a:lumMod val="25000"/>
                  </a:schemeClr>
                </a:solidFill>
              </a:rPr>
              <a:t>Just like in our education and career paths, plans can change and that is okay too! </a:t>
            </a:r>
            <a:endParaRPr lang="en-US" sz="2400" dirty="0">
              <a:solidFill>
                <a:schemeClr val="tx2">
                  <a:lumMod val="25000"/>
                </a:schemeClr>
              </a:solidFill>
            </a:endParaRPr>
          </a:p>
          <a:p>
            <a:pPr marL="0" indent="0">
              <a:buFont typeface="Arial"/>
              <a:buNone/>
            </a:pPr>
            <a:endParaRPr lang="en-US" sz="2400" dirty="0" smtClean="0">
              <a:solidFill>
                <a:schemeClr val="tx2">
                  <a:lumMod val="25000"/>
                </a:schemeClr>
              </a:solidFill>
            </a:endParaRPr>
          </a:p>
          <a:p>
            <a:pPr marL="0" indent="0">
              <a:buFont typeface="Arial"/>
              <a:buNone/>
            </a:pPr>
            <a:endParaRPr lang="en-US" sz="2400" dirty="0" smtClean="0">
              <a:solidFill>
                <a:schemeClr val="tx2">
                  <a:lumMod val="25000"/>
                </a:schemeClr>
              </a:solidFill>
            </a:endParaRPr>
          </a:p>
        </p:txBody>
      </p:sp>
      <p:sp>
        <p:nvSpPr>
          <p:cNvPr id="2" name="AutoShape 6" descr="Free Free House Images, Download Free Free House Image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Free Free House Images, Download Free Free House Image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Free Free House Images, Download Free Free House Images png images, Free  ClipArts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Free Free House Clipart, Download Free Free House Clipart png images, Free  ClipArts on Clipart Libra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Free Free House Clipart, Download Free Free House Clipart png images, Free  ClipArts on Clipart Librar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Free Free House Clipart, Download Free Free House Clipart png images, Free  ClipArts on Clipart Librar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8559494" y="2782263"/>
            <a:ext cx="2870584" cy="2084721"/>
          </a:xfrm>
          <a:prstGeom prst="rect">
            <a:avLst/>
          </a:prstGeom>
        </p:spPr>
      </p:pic>
    </p:spTree>
    <p:extLst>
      <p:ext uri="{BB962C8B-B14F-4D97-AF65-F5344CB8AC3E}">
        <p14:creationId xmlns:p14="http://schemas.microsoft.com/office/powerpoint/2010/main" val="377133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251678" y="391529"/>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Community and Service</a:t>
            </a:r>
            <a:endParaRPr dirty="0"/>
          </a:p>
        </p:txBody>
      </p:sp>
      <p:sp>
        <p:nvSpPr>
          <p:cNvPr id="4" name="Google Shape;150;p20"/>
          <p:cNvSpPr txBox="1">
            <a:spLocks/>
          </p:cNvSpPr>
          <p:nvPr/>
        </p:nvSpPr>
        <p:spPr>
          <a:xfrm>
            <a:off x="1379620" y="1719072"/>
            <a:ext cx="7206956" cy="4595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700"/>
              </a:spcBef>
              <a:spcAft>
                <a:spcPts val="0"/>
              </a:spcAft>
              <a:buClr>
                <a:schemeClr val="dk2"/>
              </a:buClr>
              <a:buSzPts val="18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42900" algn="l" rtl="0">
              <a:lnSpc>
                <a:spcPct val="110000"/>
              </a:lnSpc>
              <a:spcBef>
                <a:spcPts val="700"/>
              </a:spcBef>
              <a:spcAft>
                <a:spcPts val="0"/>
              </a:spcAft>
              <a:buClr>
                <a:schemeClr val="dk2"/>
              </a:buClr>
              <a:buSzPts val="1800"/>
              <a:buFont typeface="Arial"/>
              <a:buChar char="•"/>
              <a:defRPr sz="1600" b="0" i="0" u="none" strike="noStrike" cap="none">
                <a:solidFill>
                  <a:srgbClr val="595959"/>
                </a:solidFill>
                <a:latin typeface="Gill Sans"/>
                <a:ea typeface="Gill Sans"/>
                <a:cs typeface="Gill Sans"/>
                <a:sym typeface="Gill Sans"/>
              </a:defRPr>
            </a:lvl3pPr>
            <a:lvl4pPr marL="1828800" marR="0" lvl="3"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5pPr>
            <a:lvl6pPr marL="2743200" marR="0" lvl="5"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7pPr>
            <a:lvl8pPr marL="3657600" marR="0" lvl="7" indent="-342900" algn="l" rtl="0">
              <a:lnSpc>
                <a:spcPct val="110000"/>
              </a:lnSpc>
              <a:spcBef>
                <a:spcPts val="700"/>
              </a:spcBef>
              <a:spcAft>
                <a:spcPts val="0"/>
              </a:spcAft>
              <a:buClr>
                <a:schemeClr val="dk2"/>
              </a:buClr>
              <a:buSzPts val="18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42900" algn="l" rtl="0">
              <a:lnSpc>
                <a:spcPct val="110000"/>
              </a:lnSpc>
              <a:spcBef>
                <a:spcPts val="700"/>
              </a:spcBef>
              <a:spcAft>
                <a:spcPts val="0"/>
              </a:spcAft>
              <a:buClr>
                <a:schemeClr val="dk2"/>
              </a:buClr>
              <a:buSzPts val="1800"/>
              <a:buFont typeface="Arial"/>
              <a:buChar char="•"/>
              <a:defRPr sz="1400" b="0" i="0" u="none" strike="noStrike" cap="none">
                <a:solidFill>
                  <a:srgbClr val="595959"/>
                </a:solidFill>
                <a:latin typeface="Gill Sans"/>
                <a:ea typeface="Gill Sans"/>
                <a:cs typeface="Gill Sans"/>
                <a:sym typeface="Gill Sans"/>
              </a:defRPr>
            </a:lvl9pPr>
          </a:lstStyle>
          <a:p>
            <a:pPr marL="0" indent="0">
              <a:lnSpc>
                <a:spcPct val="100000"/>
              </a:lnSpc>
              <a:buNone/>
            </a:pPr>
            <a:r>
              <a:rPr lang="en-US" sz="2400" b="1" dirty="0" smtClean="0">
                <a:solidFill>
                  <a:schemeClr val="tx2">
                    <a:lumMod val="25000"/>
                  </a:schemeClr>
                </a:solidFill>
              </a:rPr>
              <a:t>Successful mentor leaders give back to their community. </a:t>
            </a:r>
          </a:p>
          <a:p>
            <a:pPr marL="0" indent="0">
              <a:lnSpc>
                <a:spcPct val="100000"/>
              </a:lnSpc>
              <a:buNone/>
            </a:pPr>
            <a:r>
              <a:rPr lang="en-US" sz="2400" dirty="0" smtClean="0">
                <a:solidFill>
                  <a:schemeClr val="tx2">
                    <a:lumMod val="25000"/>
                  </a:schemeClr>
                </a:solidFill>
              </a:rPr>
              <a:t>How </a:t>
            </a:r>
            <a:r>
              <a:rPr lang="en-US" sz="2400" dirty="0">
                <a:solidFill>
                  <a:schemeClr val="tx2">
                    <a:lumMod val="25000"/>
                  </a:schemeClr>
                </a:solidFill>
              </a:rPr>
              <a:t>can you share your talents in a fun, fulfilling way that helps others? </a:t>
            </a:r>
          </a:p>
          <a:p>
            <a:pPr marL="0" indent="0">
              <a:lnSpc>
                <a:spcPct val="100000"/>
              </a:lnSpc>
              <a:buFont typeface="Arial"/>
              <a:buNone/>
            </a:pPr>
            <a:endParaRPr lang="en-US" sz="2400" dirty="0">
              <a:solidFill>
                <a:schemeClr val="tx2">
                  <a:lumMod val="25000"/>
                </a:schemeClr>
              </a:solidFill>
            </a:endParaRPr>
          </a:p>
          <a:p>
            <a:pPr marL="0" indent="0">
              <a:lnSpc>
                <a:spcPct val="100000"/>
              </a:lnSpc>
              <a:buFont typeface="Arial"/>
              <a:buNone/>
            </a:pPr>
            <a:r>
              <a:rPr lang="en-US" sz="2400" dirty="0" smtClean="0">
                <a:solidFill>
                  <a:schemeClr val="tx2">
                    <a:lumMod val="25000"/>
                  </a:schemeClr>
                </a:solidFill>
              </a:rPr>
              <a:t>You don’t have to be the leader of a service organization to impact others. </a:t>
            </a:r>
            <a:endParaRPr lang="en-US" sz="2400" dirty="0">
              <a:solidFill>
                <a:schemeClr val="tx2">
                  <a:lumMod val="25000"/>
                </a:schemeClr>
              </a:solidFill>
            </a:endParaRPr>
          </a:p>
          <a:p>
            <a:pPr marL="0" indent="0">
              <a:lnSpc>
                <a:spcPct val="100000"/>
              </a:lnSpc>
              <a:buFont typeface="Arial"/>
              <a:buNone/>
            </a:pPr>
            <a:endParaRPr lang="en-US" sz="2400" dirty="0" smtClean="0">
              <a:solidFill>
                <a:schemeClr val="tx2">
                  <a:lumMod val="25000"/>
                </a:schemeClr>
              </a:solidFill>
            </a:endParaRPr>
          </a:p>
          <a:p>
            <a:pPr marL="0" indent="0">
              <a:lnSpc>
                <a:spcPct val="100000"/>
              </a:lnSpc>
              <a:buFont typeface="Arial"/>
              <a:buNone/>
            </a:pPr>
            <a:r>
              <a:rPr lang="en-US" sz="2400" dirty="0" smtClean="0">
                <a:solidFill>
                  <a:schemeClr val="tx2">
                    <a:lumMod val="25000"/>
                  </a:schemeClr>
                </a:solidFill>
              </a:rPr>
              <a:t>Will you volunteer at the local food bank, elderly center, clean your neighborhood, or volunteer as a coach? </a:t>
            </a:r>
          </a:p>
        </p:txBody>
      </p:sp>
      <p:pic>
        <p:nvPicPr>
          <p:cNvPr id="6146" name="Picture 2" descr="Free Community Service Cliparts, Download Free Community Service Cliparts  png images, Free ClipArts on Clipart Librar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91" r="100000"/>
                    </a14:imgEffect>
                  </a14:imgLayer>
                </a14:imgProps>
              </a:ext>
              <a:ext uri="{28A0092B-C50C-407E-A947-70E740481C1C}">
                <a14:useLocalDpi xmlns:a14="http://schemas.microsoft.com/office/drawing/2010/main" val="0"/>
              </a:ext>
            </a:extLst>
          </a:blip>
          <a:srcRect/>
          <a:stretch>
            <a:fillRect/>
          </a:stretch>
        </p:blipFill>
        <p:spPr bwMode="auto">
          <a:xfrm>
            <a:off x="8586576" y="2382727"/>
            <a:ext cx="3224463" cy="326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33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a:xfrm>
            <a:off x="1251678" y="2286001"/>
            <a:ext cx="10178322" cy="4343399"/>
          </a:xfrm>
        </p:spPr>
        <p:txBody>
          <a:bodyPr/>
          <a:lstStyle/>
          <a:p>
            <a:pPr marL="114300" indent="0">
              <a:buNone/>
            </a:pPr>
            <a:r>
              <a:rPr lang="en-US" sz="3600" dirty="0" smtClean="0">
                <a:solidFill>
                  <a:schemeClr val="tx2">
                    <a:lumMod val="25000"/>
                  </a:schemeClr>
                </a:solidFill>
              </a:rPr>
              <a:t>Take 5 minutes to Time Travel and write down how you can be a Mentor Leader in each Destination. </a:t>
            </a:r>
          </a:p>
          <a:p>
            <a:pPr marL="114300" indent="0">
              <a:buNone/>
            </a:pPr>
            <a:endParaRPr lang="en-US" sz="3600" dirty="0">
              <a:solidFill>
                <a:schemeClr val="tx2">
                  <a:lumMod val="25000"/>
                </a:schemeClr>
              </a:solidFill>
            </a:endParaRPr>
          </a:p>
          <a:p>
            <a:pPr marL="114300" indent="0">
              <a:buNone/>
            </a:pPr>
            <a:r>
              <a:rPr lang="en-US" sz="3600" dirty="0" smtClean="0">
                <a:solidFill>
                  <a:schemeClr val="tx2">
                    <a:lumMod val="25000"/>
                  </a:schemeClr>
                </a:solidFill>
              </a:rPr>
              <a:t>Will you be an Ace? If so, which one and how? </a:t>
            </a:r>
          </a:p>
          <a:p>
            <a:pPr marL="114300" indent="0">
              <a:buNone/>
            </a:pPr>
            <a:endParaRPr lang="en-US" sz="3600" dirty="0" smtClean="0"/>
          </a:p>
          <a:p>
            <a:pPr marL="114300" indent="0">
              <a:buNone/>
            </a:pPr>
            <a:endParaRPr lang="en-US" sz="3600" dirty="0"/>
          </a:p>
          <a:p>
            <a:pPr marL="114300" indent="0">
              <a:buNone/>
            </a:pPr>
            <a:endParaRPr lang="en-US" sz="3600" dirty="0"/>
          </a:p>
        </p:txBody>
      </p:sp>
    </p:spTree>
    <p:extLst>
      <p:ext uri="{BB962C8B-B14F-4D97-AF65-F5344CB8AC3E}">
        <p14:creationId xmlns:p14="http://schemas.microsoft.com/office/powerpoint/2010/main" val="3616264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KIDS AT HOPE</a:t>
            </a:r>
            <a:endParaRPr dirty="0"/>
          </a:p>
        </p:txBody>
      </p:sp>
      <p:sp>
        <p:nvSpPr>
          <p:cNvPr id="106" name="Google Shape;106;p14"/>
          <p:cNvSpPr txBox="1">
            <a:spLocks noGrp="1"/>
          </p:cNvSpPr>
          <p:nvPr>
            <p:ph type="body" idx="1"/>
          </p:nvPr>
        </p:nvSpPr>
        <p:spPr>
          <a:xfrm>
            <a:off x="1257300" y="1874585"/>
            <a:ext cx="9130284" cy="4765701"/>
          </a:xfrm>
          <a:prstGeom prst="rect">
            <a:avLst/>
          </a:prstGeom>
        </p:spPr>
        <p:txBody>
          <a:bodyPr spcFirstLastPara="1" wrap="square" lIns="91425" tIns="45700" rIns="91425" bIns="45700" anchor="t" anchorCtr="0">
            <a:noAutofit/>
          </a:bodyPr>
          <a:lstStyle/>
          <a:p>
            <a:pPr marL="0" lvl="0" indent="0">
              <a:buNone/>
            </a:pPr>
            <a:r>
              <a:rPr lang="en-US" sz="2400" b="1" dirty="0" smtClean="0">
                <a:solidFill>
                  <a:schemeClr val="tx2">
                    <a:lumMod val="25000"/>
                  </a:schemeClr>
                </a:solidFill>
                <a:latin typeface="Arial"/>
                <a:ea typeface="Arial"/>
                <a:cs typeface="Arial"/>
              </a:rPr>
              <a:t>What: </a:t>
            </a:r>
            <a:r>
              <a:rPr lang="en-US" sz="2400" dirty="0" smtClean="0">
                <a:solidFill>
                  <a:schemeClr val="tx2">
                    <a:lumMod val="25000"/>
                  </a:schemeClr>
                </a:solidFill>
                <a:latin typeface="Arial"/>
                <a:ea typeface="Arial"/>
                <a:cs typeface="Arial"/>
              </a:rPr>
              <a:t>An innovative evidence-based concept that proves that all children are capable of success, NO ECEPTIONS! </a:t>
            </a:r>
          </a:p>
          <a:p>
            <a:pPr marL="0" lvl="0" indent="0">
              <a:buNone/>
            </a:pPr>
            <a:endParaRPr lang="en-US" sz="2400" dirty="0">
              <a:solidFill>
                <a:schemeClr val="tx2">
                  <a:lumMod val="25000"/>
                </a:schemeClr>
              </a:solidFill>
              <a:latin typeface="Arial"/>
              <a:ea typeface="Arial"/>
              <a:cs typeface="Arial"/>
            </a:endParaRPr>
          </a:p>
          <a:p>
            <a:pPr marL="0" lvl="0" indent="0">
              <a:buNone/>
            </a:pPr>
            <a:r>
              <a:rPr lang="en-US" sz="2400" b="1" dirty="0" smtClean="0">
                <a:solidFill>
                  <a:schemeClr val="tx2">
                    <a:lumMod val="25000"/>
                  </a:schemeClr>
                </a:solidFill>
                <a:latin typeface="Arial"/>
                <a:ea typeface="Arial"/>
                <a:cs typeface="Arial"/>
              </a:rPr>
              <a:t>Who: </a:t>
            </a:r>
            <a:r>
              <a:rPr lang="en-US" sz="2400" dirty="0" smtClean="0">
                <a:solidFill>
                  <a:schemeClr val="tx2">
                    <a:lumMod val="25000"/>
                  </a:schemeClr>
                </a:solidFill>
                <a:latin typeface="Arial"/>
                <a:ea typeface="Arial"/>
                <a:cs typeface="Arial"/>
              </a:rPr>
              <a:t>Adults are “Treasure Hunters” and children are “Kids at Hope.”</a:t>
            </a:r>
          </a:p>
          <a:p>
            <a:pPr marL="0" lvl="0" indent="0">
              <a:buNone/>
            </a:pPr>
            <a:endParaRPr lang="en-US" sz="2400" b="1" dirty="0">
              <a:solidFill>
                <a:schemeClr val="tx2">
                  <a:lumMod val="25000"/>
                </a:schemeClr>
              </a:solidFill>
              <a:latin typeface="Arial"/>
              <a:ea typeface="Arial"/>
              <a:cs typeface="Arial"/>
            </a:endParaRPr>
          </a:p>
          <a:p>
            <a:pPr marL="0" lvl="0" indent="0">
              <a:buNone/>
            </a:pPr>
            <a:r>
              <a:rPr lang="en-US" sz="2400" b="1" dirty="0" smtClean="0">
                <a:solidFill>
                  <a:schemeClr val="tx2">
                    <a:lumMod val="25000"/>
                  </a:schemeClr>
                </a:solidFill>
                <a:latin typeface="Arial"/>
                <a:ea typeface="Arial"/>
                <a:cs typeface="Arial"/>
              </a:rPr>
              <a:t>Where: </a:t>
            </a:r>
            <a:r>
              <a:rPr lang="en-US" sz="2400" dirty="0" smtClean="0">
                <a:solidFill>
                  <a:schemeClr val="tx2">
                    <a:lumMod val="25000"/>
                  </a:schemeClr>
                </a:solidFill>
                <a:latin typeface="Arial"/>
                <a:ea typeface="Arial"/>
                <a:cs typeface="Arial"/>
              </a:rPr>
              <a:t>KAH is a </a:t>
            </a:r>
            <a:r>
              <a:rPr lang="en-US" sz="2400" dirty="0" smtClean="0">
                <a:solidFill>
                  <a:schemeClr val="tx2">
                    <a:lumMod val="25000"/>
                  </a:schemeClr>
                </a:solidFill>
                <a:latin typeface="Arial"/>
                <a:ea typeface="Arial"/>
                <a:cs typeface="Arial"/>
              </a:rPr>
              <a:t>culture, </a:t>
            </a:r>
            <a:r>
              <a:rPr lang="en-US" sz="2400" dirty="0" smtClean="0">
                <a:solidFill>
                  <a:schemeClr val="tx2">
                    <a:lumMod val="25000"/>
                  </a:schemeClr>
                </a:solidFill>
                <a:latin typeface="Arial"/>
                <a:ea typeface="Arial"/>
                <a:cs typeface="Arial"/>
              </a:rPr>
              <a:t>belief system, and structure that empowers ALL children to reach their </a:t>
            </a:r>
            <a:r>
              <a:rPr lang="en-US" sz="2400" dirty="0" smtClean="0">
                <a:solidFill>
                  <a:schemeClr val="tx2">
                    <a:lumMod val="25000"/>
                  </a:schemeClr>
                </a:solidFill>
                <a:latin typeface="Arial"/>
                <a:ea typeface="Arial"/>
                <a:cs typeface="Arial"/>
              </a:rPr>
              <a:t>potential in school, home life and community.  </a:t>
            </a:r>
            <a:endParaRPr lang="en-US" sz="2400" b="1" dirty="0" smtClean="0">
              <a:solidFill>
                <a:schemeClr val="tx2">
                  <a:lumMod val="25000"/>
                </a:schemeClr>
              </a:solidFill>
              <a:latin typeface="Arial"/>
              <a:ea typeface="Arial"/>
              <a:cs typeface="Arial"/>
            </a:endParaRPr>
          </a:p>
        </p:txBody>
      </p:sp>
      <p:pic>
        <p:nvPicPr>
          <p:cNvPr id="1026" name="Picture 2" descr="Unleashing the Power of Kids at Hope : Children &amp; Youth News | Coconino  Coalition for Children &amp; Yout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65" l="0" r="100000">
                        <a14:foregroundMark x1="37755" y1="16235" x2="39796" y2="47294"/>
                        <a14:foregroundMark x1="32653" y1="16706" x2="32653" y2="36471"/>
                        <a14:foregroundMark x1="46429" y1="8706" x2="79337" y2="14824"/>
                        <a14:foregroundMark x1="59694" y1="5647" x2="81378" y2="28706"/>
                        <a14:foregroundMark x1="80867" y1="31294" x2="74235" y2="46353"/>
                        <a14:foregroundMark x1="29082" y1="62588" x2="84439" y2="55529"/>
                        <a14:foregroundMark x1="84694" y1="67294" x2="68622" y2="48471"/>
                        <a14:foregroundMark x1="68112" y1="64000" x2="85714" y2="60000"/>
                        <a14:foregroundMark x1="29592" y1="60706" x2="42092" y2="49412"/>
                        <a14:foregroundMark x1="28061" y1="54824" x2="59439" y2="53882"/>
                        <a14:foregroundMark x1="27551" y1="58118" x2="37500" y2="48235"/>
                        <a14:foregroundMark x1="19643" y1="70824" x2="23724" y2="80235"/>
                        <a14:foregroundMark x1="48214" y1="77882" x2="58163" y2="85412"/>
                        <a14:foregroundMark x1="86224" y1="77176" x2="88776" y2="71529"/>
                      </a14:backgroundRemoval>
                    </a14:imgEffect>
                  </a14:imgLayer>
                </a14:imgProps>
              </a:ext>
              <a:ext uri="{28A0092B-C50C-407E-A947-70E740481C1C}">
                <a14:useLocalDpi xmlns:a14="http://schemas.microsoft.com/office/drawing/2010/main" val="0"/>
              </a:ext>
            </a:extLst>
          </a:blip>
          <a:srcRect/>
          <a:stretch>
            <a:fillRect/>
          </a:stretch>
        </p:blipFill>
        <p:spPr bwMode="auto">
          <a:xfrm>
            <a:off x="9800397" y="2759240"/>
            <a:ext cx="1875012" cy="2032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What is Hope? </a:t>
            </a:r>
            <a:endParaRPr dirty="0"/>
          </a:p>
        </p:txBody>
      </p:sp>
      <p:sp>
        <p:nvSpPr>
          <p:cNvPr id="106" name="Google Shape;106;p14"/>
          <p:cNvSpPr txBox="1">
            <a:spLocks noGrp="1"/>
          </p:cNvSpPr>
          <p:nvPr>
            <p:ph type="body" idx="1"/>
          </p:nvPr>
        </p:nvSpPr>
        <p:spPr>
          <a:xfrm>
            <a:off x="1257300" y="1874585"/>
            <a:ext cx="8111289" cy="4765701"/>
          </a:xfrm>
          <a:prstGeom prst="rect">
            <a:avLst/>
          </a:prstGeom>
        </p:spPr>
        <p:txBody>
          <a:bodyPr spcFirstLastPara="1" wrap="square" lIns="91425" tIns="45700" rIns="91425" bIns="45700" anchor="t" anchorCtr="0">
            <a:noAutofit/>
          </a:bodyPr>
          <a:lstStyle/>
          <a:p>
            <a:pPr marL="0" lvl="0" indent="0">
              <a:buNone/>
            </a:pPr>
            <a:r>
              <a:rPr lang="en-US" sz="2400" b="1" dirty="0" smtClean="0">
                <a:solidFill>
                  <a:schemeClr val="tx2">
                    <a:lumMod val="25000"/>
                  </a:schemeClr>
                </a:solidFill>
                <a:latin typeface="Arial"/>
                <a:ea typeface="Arial"/>
                <a:cs typeface="Arial"/>
              </a:rPr>
              <a:t>Definition: </a:t>
            </a:r>
            <a:r>
              <a:rPr lang="en-US" sz="2400" dirty="0" smtClean="0">
                <a:solidFill>
                  <a:schemeClr val="tx2">
                    <a:lumMod val="25000"/>
                  </a:schemeClr>
                </a:solidFill>
                <a:latin typeface="Arial"/>
                <a:ea typeface="Arial"/>
                <a:cs typeface="Arial"/>
              </a:rPr>
              <a:t>a feeling of expectation or desire for a certain thing to happen; a feeling of trust. </a:t>
            </a:r>
          </a:p>
          <a:p>
            <a:pPr marL="0" lvl="0" indent="0">
              <a:buNone/>
            </a:pPr>
            <a:endParaRPr lang="en-US" sz="2400" b="1" dirty="0">
              <a:solidFill>
                <a:schemeClr val="tx2">
                  <a:lumMod val="25000"/>
                </a:schemeClr>
              </a:solidFill>
              <a:latin typeface="Arial"/>
              <a:ea typeface="Arial"/>
              <a:cs typeface="Arial"/>
            </a:endParaRPr>
          </a:p>
          <a:p>
            <a:pPr marL="0" lvl="0" indent="0">
              <a:buNone/>
            </a:pPr>
            <a:r>
              <a:rPr lang="en-US" sz="2400" b="1" dirty="0" smtClean="0">
                <a:solidFill>
                  <a:schemeClr val="tx2">
                    <a:lumMod val="25000"/>
                  </a:schemeClr>
                </a:solidFill>
                <a:latin typeface="Arial"/>
                <a:ea typeface="Arial"/>
                <a:cs typeface="Arial"/>
              </a:rPr>
              <a:t>KAH Hope Definition: </a:t>
            </a:r>
            <a:r>
              <a:rPr lang="en-US" sz="2400" dirty="0" smtClean="0">
                <a:solidFill>
                  <a:schemeClr val="tx2">
                    <a:lumMod val="25000"/>
                  </a:schemeClr>
                </a:solidFill>
                <a:latin typeface="Arial"/>
                <a:ea typeface="Arial"/>
                <a:cs typeface="Arial"/>
              </a:rPr>
              <a:t>having the ability to mentally travel to your version of a successful future, return to the present and prepare for the journey. </a:t>
            </a:r>
            <a:endParaRPr lang="en-US" sz="2400" dirty="0">
              <a:solidFill>
                <a:schemeClr val="tx2">
                  <a:lumMod val="25000"/>
                </a:schemeClr>
              </a:solidFill>
              <a:latin typeface="Arial"/>
              <a:ea typeface="Arial"/>
              <a:cs typeface="Arial"/>
            </a:endParaRPr>
          </a:p>
          <a:p>
            <a:pPr marL="0" lvl="0" indent="0">
              <a:buNone/>
            </a:pPr>
            <a:endParaRPr lang="en-US" sz="2400" dirty="0" smtClean="0">
              <a:solidFill>
                <a:schemeClr val="tx2">
                  <a:lumMod val="25000"/>
                </a:schemeClr>
              </a:solidFill>
              <a:latin typeface="Arial"/>
              <a:ea typeface="Arial"/>
              <a:cs typeface="Arial"/>
            </a:endParaRPr>
          </a:p>
        </p:txBody>
      </p:sp>
      <p:pic>
        <p:nvPicPr>
          <p:cNvPr id="8194" name="Picture 2" descr="102,577 Hope Illustrations &amp;amp;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00799" y="4149682"/>
            <a:ext cx="5256031" cy="249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05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What is Hope? </a:t>
            </a:r>
            <a:endParaRPr dirty="0"/>
          </a:p>
        </p:txBody>
      </p:sp>
      <p:sp>
        <p:nvSpPr>
          <p:cNvPr id="106" name="Google Shape;106;p14"/>
          <p:cNvSpPr txBox="1">
            <a:spLocks noGrp="1"/>
          </p:cNvSpPr>
          <p:nvPr>
            <p:ph type="body" idx="1"/>
          </p:nvPr>
        </p:nvSpPr>
        <p:spPr>
          <a:xfrm>
            <a:off x="1257300" y="1874585"/>
            <a:ext cx="10293016" cy="4765701"/>
          </a:xfrm>
          <a:prstGeom prst="rect">
            <a:avLst/>
          </a:prstGeom>
        </p:spPr>
        <p:txBody>
          <a:bodyPr spcFirstLastPara="1" wrap="square" lIns="91425" tIns="45700" rIns="91425" bIns="45700" anchor="t" anchorCtr="0">
            <a:noAutofit/>
          </a:bodyPr>
          <a:lstStyle/>
          <a:p>
            <a:pPr marL="0" lvl="0" indent="0">
              <a:buNone/>
            </a:pPr>
            <a:r>
              <a:rPr lang="en-US" sz="2400" dirty="0" smtClean="0">
                <a:solidFill>
                  <a:schemeClr val="tx2">
                    <a:lumMod val="25000"/>
                  </a:schemeClr>
                </a:solidFill>
                <a:latin typeface="Arial"/>
                <a:ea typeface="Arial"/>
                <a:cs typeface="Arial"/>
              </a:rPr>
              <a:t>Children that have hope for their future will achieve the unexpected, regardless of their current situation. </a:t>
            </a:r>
          </a:p>
          <a:p>
            <a:pPr marL="0" lvl="0" indent="0">
              <a:buNone/>
            </a:pPr>
            <a:endParaRPr lang="en-US" sz="2400" dirty="0">
              <a:solidFill>
                <a:schemeClr val="tx2">
                  <a:lumMod val="25000"/>
                </a:schemeClr>
              </a:solidFill>
              <a:latin typeface="Arial"/>
              <a:ea typeface="Arial"/>
              <a:cs typeface="Arial"/>
            </a:endParaRPr>
          </a:p>
          <a:p>
            <a:pPr marL="0" lvl="0" indent="0">
              <a:buNone/>
            </a:pPr>
            <a:r>
              <a:rPr lang="en-US" sz="2400" dirty="0" smtClean="0">
                <a:solidFill>
                  <a:schemeClr val="tx2">
                    <a:lumMod val="25000"/>
                  </a:schemeClr>
                </a:solidFill>
                <a:latin typeface="Arial"/>
                <a:ea typeface="Arial"/>
                <a:cs typeface="Arial"/>
              </a:rPr>
              <a:t>Adults that have hope for a child’s future will help them achieve success or connect them to someone that will. </a:t>
            </a:r>
          </a:p>
          <a:p>
            <a:pPr marL="0" lvl="0" indent="0">
              <a:buNone/>
            </a:pPr>
            <a:endParaRPr lang="en-US" sz="2400" dirty="0">
              <a:solidFill>
                <a:schemeClr val="tx2">
                  <a:lumMod val="25000"/>
                </a:schemeClr>
              </a:solidFill>
              <a:latin typeface="Arial"/>
              <a:ea typeface="Arial"/>
              <a:cs typeface="Arial"/>
            </a:endParaRPr>
          </a:p>
          <a:p>
            <a:pPr marL="0" lvl="0" indent="0">
              <a:buNone/>
            </a:pPr>
            <a:r>
              <a:rPr lang="en-US" sz="2400" dirty="0" smtClean="0">
                <a:solidFill>
                  <a:schemeClr val="tx2">
                    <a:lumMod val="25000"/>
                  </a:schemeClr>
                </a:solidFill>
                <a:latin typeface="Arial"/>
                <a:ea typeface="Arial"/>
                <a:cs typeface="Arial"/>
              </a:rPr>
              <a:t>Hope gives us the responsibility, motivation, and push we need to achieve our goals. </a:t>
            </a:r>
          </a:p>
          <a:p>
            <a:pPr marL="0" lvl="0" indent="0">
              <a:buNone/>
            </a:pPr>
            <a:endParaRPr lang="en-US" sz="2400" dirty="0">
              <a:solidFill>
                <a:schemeClr val="tx2">
                  <a:lumMod val="25000"/>
                </a:schemeClr>
              </a:solidFill>
              <a:latin typeface="Arial"/>
              <a:ea typeface="Arial"/>
              <a:cs typeface="Arial"/>
            </a:endParaRPr>
          </a:p>
          <a:p>
            <a:pPr marL="0" indent="0">
              <a:buNone/>
            </a:pPr>
            <a:r>
              <a:rPr lang="en-US" sz="2400" b="1" dirty="0">
                <a:solidFill>
                  <a:schemeClr val="tx2">
                    <a:lumMod val="25000"/>
                  </a:schemeClr>
                </a:solidFill>
                <a:latin typeface="Arial"/>
                <a:ea typeface="Arial"/>
                <a:cs typeface="Arial"/>
              </a:rPr>
              <a:t>Hope is science! </a:t>
            </a:r>
          </a:p>
          <a:p>
            <a:pPr marL="0" lvl="0" indent="0">
              <a:buNone/>
            </a:pPr>
            <a:endParaRPr lang="en-US" sz="2400" dirty="0">
              <a:solidFill>
                <a:schemeClr val="tx2">
                  <a:lumMod val="25000"/>
                </a:schemeClr>
              </a:solidFill>
              <a:latin typeface="Arial"/>
              <a:ea typeface="Arial"/>
              <a:cs typeface="Arial"/>
            </a:endParaRPr>
          </a:p>
        </p:txBody>
      </p:sp>
    </p:spTree>
    <p:extLst>
      <p:ext uri="{BB962C8B-B14F-4D97-AF65-F5344CB8AC3E}">
        <p14:creationId xmlns:p14="http://schemas.microsoft.com/office/powerpoint/2010/main" val="428983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Hope is Science </a:t>
            </a:r>
            <a:br>
              <a:rPr lang="en-US" dirty="0" smtClean="0"/>
            </a:br>
            <a:endParaRPr dirty="0"/>
          </a:p>
        </p:txBody>
      </p:sp>
      <p:sp>
        <p:nvSpPr>
          <p:cNvPr id="106" name="Google Shape;106;p14"/>
          <p:cNvSpPr txBox="1">
            <a:spLocks noGrp="1"/>
          </p:cNvSpPr>
          <p:nvPr>
            <p:ph type="body" idx="1"/>
          </p:nvPr>
        </p:nvSpPr>
        <p:spPr>
          <a:xfrm>
            <a:off x="1257300" y="1353813"/>
            <a:ext cx="8015037" cy="5286473"/>
          </a:xfrm>
          <a:prstGeom prst="rect">
            <a:avLst/>
          </a:prstGeom>
        </p:spPr>
        <p:txBody>
          <a:bodyPr spcFirstLastPara="1" wrap="square" lIns="91425" tIns="45700" rIns="91425" bIns="45700" anchor="t" anchorCtr="0">
            <a:noAutofit/>
          </a:bodyPr>
          <a:lstStyle/>
          <a:p>
            <a:pPr marL="0" lvl="0" indent="0">
              <a:lnSpc>
                <a:spcPct val="100000"/>
              </a:lnSpc>
              <a:buNone/>
            </a:pPr>
            <a:r>
              <a:rPr lang="en-US" sz="2400" dirty="0" smtClean="0">
                <a:solidFill>
                  <a:schemeClr val="tx2">
                    <a:lumMod val="25000"/>
                  </a:schemeClr>
                </a:solidFill>
                <a:latin typeface="Arial"/>
                <a:ea typeface="Arial"/>
                <a:cs typeface="Arial"/>
              </a:rPr>
              <a:t>Did you know you can “rewire” your brain to be more positive? Research shows that mindfulness creates more folds in the prefrontal cortex, which is an area in our brain associated with our higher executive functions. Our executive functions include thinking creatively, adapting to situations, and making reasonable decisions. </a:t>
            </a:r>
          </a:p>
          <a:p>
            <a:pPr marL="0" lvl="0" indent="0">
              <a:lnSpc>
                <a:spcPct val="100000"/>
              </a:lnSpc>
              <a:buNone/>
            </a:pPr>
            <a:r>
              <a:rPr lang="en-US" sz="2400" dirty="0" smtClean="0">
                <a:solidFill>
                  <a:schemeClr val="tx2">
                    <a:lumMod val="25000"/>
                  </a:schemeClr>
                </a:solidFill>
                <a:latin typeface="Arial"/>
                <a:ea typeface="Arial"/>
                <a:cs typeface="Arial"/>
              </a:rPr>
              <a:t> </a:t>
            </a:r>
            <a:endParaRPr lang="en-US" sz="2400" dirty="0">
              <a:solidFill>
                <a:schemeClr val="tx2">
                  <a:lumMod val="25000"/>
                </a:schemeClr>
              </a:solidFill>
              <a:latin typeface="Arial"/>
              <a:ea typeface="Arial"/>
              <a:cs typeface="Arial"/>
            </a:endParaRPr>
          </a:p>
          <a:p>
            <a:pPr marL="0" lvl="0" indent="0">
              <a:lnSpc>
                <a:spcPct val="100000"/>
              </a:lnSpc>
              <a:buNone/>
            </a:pPr>
            <a:r>
              <a:rPr lang="en-US" sz="2400" b="1" dirty="0" smtClean="0">
                <a:solidFill>
                  <a:schemeClr val="tx2">
                    <a:lumMod val="25000"/>
                  </a:schemeClr>
                </a:solidFill>
                <a:latin typeface="Arial"/>
                <a:ea typeface="Arial"/>
                <a:cs typeface="Arial"/>
              </a:rPr>
              <a:t>Therefore, you can also wire your brain to prepare for a successful future. </a:t>
            </a:r>
          </a:p>
          <a:p>
            <a:pPr marL="0" lvl="0" indent="0">
              <a:lnSpc>
                <a:spcPct val="100000"/>
              </a:lnSpc>
              <a:buNone/>
            </a:pPr>
            <a:endParaRPr lang="en-US" sz="2400" dirty="0">
              <a:solidFill>
                <a:schemeClr val="tx2">
                  <a:lumMod val="25000"/>
                </a:schemeClr>
              </a:solidFill>
              <a:latin typeface="Arial"/>
              <a:ea typeface="Arial"/>
              <a:cs typeface="Arial"/>
            </a:endParaRPr>
          </a:p>
          <a:p>
            <a:pPr marL="0" lvl="0" indent="0">
              <a:lnSpc>
                <a:spcPct val="100000"/>
              </a:lnSpc>
              <a:buNone/>
            </a:pPr>
            <a:r>
              <a:rPr lang="en-US" sz="2400" dirty="0" smtClean="0">
                <a:solidFill>
                  <a:schemeClr val="tx2">
                    <a:lumMod val="25000"/>
                  </a:schemeClr>
                </a:solidFill>
                <a:latin typeface="Arial"/>
                <a:ea typeface="Arial"/>
                <a:cs typeface="Arial"/>
              </a:rPr>
              <a:t>Hope and Time </a:t>
            </a:r>
            <a:r>
              <a:rPr lang="en-US" sz="2400" dirty="0">
                <a:solidFill>
                  <a:schemeClr val="tx2">
                    <a:lumMod val="25000"/>
                  </a:schemeClr>
                </a:solidFill>
                <a:latin typeface="Arial"/>
                <a:ea typeface="Arial"/>
                <a:cs typeface="Arial"/>
              </a:rPr>
              <a:t>T</a:t>
            </a:r>
            <a:r>
              <a:rPr lang="en-US" sz="2400" dirty="0" smtClean="0">
                <a:solidFill>
                  <a:schemeClr val="tx2">
                    <a:lumMod val="25000"/>
                  </a:schemeClr>
                </a:solidFill>
                <a:latin typeface="Arial"/>
                <a:ea typeface="Arial"/>
                <a:cs typeface="Arial"/>
              </a:rPr>
              <a:t>ravel create neurological pathways in your brain that allow you to create and achieve attainable goals, success and happiness. </a:t>
            </a:r>
            <a:endParaRPr lang="en-US" sz="2400" dirty="0">
              <a:solidFill>
                <a:schemeClr val="tx2">
                  <a:lumMod val="25000"/>
                </a:schemeClr>
              </a:solidFill>
              <a:latin typeface="Arial"/>
              <a:ea typeface="Arial"/>
              <a:cs typeface="Arial"/>
            </a:endParaRPr>
          </a:p>
        </p:txBody>
      </p:sp>
      <p:pic>
        <p:nvPicPr>
          <p:cNvPr id="7172" name="Picture 4" descr="Neuropathology And Brain Bank - Human Brain Clipart (#1700129)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74" b="98408" l="0" r="99063"/>
                    </a14:imgEffect>
                  </a14:imgLayer>
                </a14:imgProps>
              </a:ext>
              <a:ext uri="{28A0092B-C50C-407E-A947-70E740481C1C}">
                <a14:useLocalDpi xmlns:a14="http://schemas.microsoft.com/office/drawing/2010/main" val="0"/>
              </a:ext>
            </a:extLst>
          </a:blip>
          <a:srcRect/>
          <a:stretch>
            <a:fillRect/>
          </a:stretch>
        </p:blipFill>
        <p:spPr bwMode="auto">
          <a:xfrm>
            <a:off x="9413650" y="2943254"/>
            <a:ext cx="2147862" cy="210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77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1124328" y="45873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n-US" dirty="0" smtClean="0"/>
              <a:t>PLEDGES FOR SUCCESS</a:t>
            </a:r>
            <a:endParaRPr dirty="0"/>
          </a:p>
        </p:txBody>
      </p:sp>
      <p:sp>
        <p:nvSpPr>
          <p:cNvPr id="113" name="Google Shape;113;p15"/>
          <p:cNvSpPr txBox="1">
            <a:spLocks noGrp="1"/>
          </p:cNvSpPr>
          <p:nvPr>
            <p:ph type="body" idx="1"/>
          </p:nvPr>
        </p:nvSpPr>
        <p:spPr>
          <a:xfrm>
            <a:off x="1229831" y="1341638"/>
            <a:ext cx="9619876" cy="4876150"/>
          </a:xfrm>
          <a:prstGeom prst="rect">
            <a:avLst/>
          </a:prstGeom>
          <a:noFill/>
          <a:ln>
            <a:noFill/>
          </a:ln>
        </p:spPr>
        <p:txBody>
          <a:bodyPr spcFirstLastPara="1" wrap="square" lIns="91425" tIns="45700" rIns="91425" bIns="45700" anchor="t" anchorCtr="0">
            <a:noAutofit/>
          </a:bodyPr>
          <a:lstStyle/>
          <a:p>
            <a:pPr marL="114300" indent="0">
              <a:lnSpc>
                <a:spcPct val="100000"/>
              </a:lnSpc>
              <a:buNone/>
            </a:pPr>
            <a:r>
              <a:rPr lang="en-US" b="1" cap="all" dirty="0">
                <a:solidFill>
                  <a:schemeClr val="tx2">
                    <a:lumMod val="25000"/>
                  </a:schemeClr>
                </a:solidFill>
              </a:rPr>
              <a:t>KIDS AT HOPE </a:t>
            </a:r>
            <a:r>
              <a:rPr lang="en-US" b="1" cap="all" dirty="0" smtClean="0">
                <a:solidFill>
                  <a:schemeClr val="tx2">
                    <a:lumMod val="25000"/>
                  </a:schemeClr>
                </a:solidFill>
              </a:rPr>
              <a:t>PLEDGE</a:t>
            </a:r>
            <a:endParaRPr lang="en-US" b="1" cap="all" dirty="0">
              <a:solidFill>
                <a:schemeClr val="tx2">
                  <a:lumMod val="25000"/>
                </a:schemeClr>
              </a:solidFill>
            </a:endParaRPr>
          </a:p>
          <a:p>
            <a:pPr marL="114300" indent="0">
              <a:lnSpc>
                <a:spcPct val="100000"/>
              </a:lnSpc>
              <a:buNone/>
            </a:pPr>
            <a:r>
              <a:rPr lang="en-US" dirty="0">
                <a:solidFill>
                  <a:schemeClr val="tx2">
                    <a:lumMod val="25000"/>
                  </a:schemeClr>
                </a:solidFill>
              </a:rPr>
              <a:t>I am a Kid at Hope.</a:t>
            </a:r>
          </a:p>
          <a:p>
            <a:pPr marL="114300" indent="0">
              <a:lnSpc>
                <a:spcPct val="100000"/>
              </a:lnSpc>
              <a:buNone/>
            </a:pPr>
            <a:r>
              <a:rPr lang="en-US" dirty="0">
                <a:solidFill>
                  <a:schemeClr val="tx2">
                    <a:lumMod val="25000"/>
                  </a:schemeClr>
                </a:solidFill>
              </a:rPr>
              <a:t>I am talented, smart &amp; capable of success.</a:t>
            </a:r>
          </a:p>
          <a:p>
            <a:pPr marL="114300" indent="0">
              <a:lnSpc>
                <a:spcPct val="100000"/>
              </a:lnSpc>
              <a:buNone/>
            </a:pPr>
            <a:r>
              <a:rPr lang="en-US" dirty="0">
                <a:solidFill>
                  <a:schemeClr val="tx2">
                    <a:lumMod val="25000"/>
                  </a:schemeClr>
                </a:solidFill>
              </a:rPr>
              <a:t>I have dreams for the future and I will climb to reach those goals &amp; dreams everyday.</a:t>
            </a:r>
          </a:p>
          <a:p>
            <a:pPr marL="114300" indent="0">
              <a:lnSpc>
                <a:spcPct val="100000"/>
              </a:lnSpc>
              <a:buNone/>
            </a:pPr>
            <a:r>
              <a:rPr lang="en-US" dirty="0">
                <a:solidFill>
                  <a:schemeClr val="tx2">
                    <a:lumMod val="25000"/>
                  </a:schemeClr>
                </a:solidFill>
              </a:rPr>
              <a:t>All Children are Capable of Success, No </a:t>
            </a:r>
            <a:r>
              <a:rPr lang="en-US" dirty="0" smtClean="0">
                <a:solidFill>
                  <a:schemeClr val="tx2">
                    <a:lumMod val="25000"/>
                  </a:schemeClr>
                </a:solidFill>
              </a:rPr>
              <a:t>Exceptions!</a:t>
            </a:r>
          </a:p>
          <a:p>
            <a:pPr marL="114300" indent="0">
              <a:lnSpc>
                <a:spcPct val="100000"/>
              </a:lnSpc>
              <a:buNone/>
            </a:pPr>
            <a:endParaRPr lang="en-US" dirty="0">
              <a:solidFill>
                <a:schemeClr val="tx2">
                  <a:lumMod val="25000"/>
                </a:schemeClr>
              </a:solidFill>
            </a:endParaRPr>
          </a:p>
          <a:p>
            <a:pPr marL="114300" indent="0">
              <a:lnSpc>
                <a:spcPct val="100000"/>
              </a:lnSpc>
              <a:buNone/>
            </a:pPr>
            <a:r>
              <a:rPr lang="en-US" b="1" cap="all" dirty="0">
                <a:solidFill>
                  <a:schemeClr val="tx2">
                    <a:lumMod val="25000"/>
                  </a:schemeClr>
                </a:solidFill>
              </a:rPr>
              <a:t>TREASURE HUNTER’S PLEDGE©</a:t>
            </a:r>
          </a:p>
          <a:p>
            <a:pPr marL="114300" indent="0">
              <a:lnSpc>
                <a:spcPct val="100000"/>
              </a:lnSpc>
              <a:buNone/>
            </a:pPr>
            <a:r>
              <a:rPr lang="en-US" dirty="0">
                <a:solidFill>
                  <a:schemeClr val="tx2">
                    <a:lumMod val="25000"/>
                  </a:schemeClr>
                </a:solidFill>
              </a:rPr>
              <a:t>As an adult and a Treasure Hunter</a:t>
            </a:r>
          </a:p>
          <a:p>
            <a:pPr marL="114300" indent="0">
              <a:lnSpc>
                <a:spcPct val="100000"/>
              </a:lnSpc>
              <a:buNone/>
            </a:pPr>
            <a:r>
              <a:rPr lang="en-US" dirty="0">
                <a:solidFill>
                  <a:schemeClr val="tx2">
                    <a:lumMod val="25000"/>
                  </a:schemeClr>
                </a:solidFill>
              </a:rPr>
              <a:t>I am committed to search for all the talents, skills and intelligence</a:t>
            </a:r>
          </a:p>
          <a:p>
            <a:pPr marL="114300" indent="0">
              <a:lnSpc>
                <a:spcPct val="100000"/>
              </a:lnSpc>
              <a:buNone/>
            </a:pPr>
            <a:r>
              <a:rPr lang="en-US" dirty="0">
                <a:solidFill>
                  <a:schemeClr val="tx2">
                    <a:lumMod val="25000"/>
                  </a:schemeClr>
                </a:solidFill>
              </a:rPr>
              <a:t>that exists in all children and youth.</a:t>
            </a:r>
          </a:p>
          <a:p>
            <a:pPr marL="114300" indent="0">
              <a:lnSpc>
                <a:spcPct val="100000"/>
              </a:lnSpc>
              <a:buNone/>
            </a:pPr>
            <a:r>
              <a:rPr lang="en-US" dirty="0">
                <a:solidFill>
                  <a:schemeClr val="tx2">
                    <a:lumMod val="25000"/>
                  </a:schemeClr>
                </a:solidFill>
              </a:rPr>
              <a:t>I believe all children are capable of success,</a:t>
            </a:r>
          </a:p>
          <a:p>
            <a:pPr marL="114300" indent="0">
              <a:lnSpc>
                <a:spcPct val="100000"/>
              </a:lnSpc>
              <a:buNone/>
            </a:pPr>
            <a:r>
              <a:rPr lang="en-US" dirty="0">
                <a:solidFill>
                  <a:schemeClr val="tx2">
                    <a:lumMod val="25000"/>
                  </a:schemeClr>
                </a:solidFill>
              </a:rPr>
              <a:t>No Exceptions!</a:t>
            </a:r>
          </a:p>
          <a:p>
            <a:pPr marL="114300" indent="0">
              <a:buNone/>
            </a:pPr>
            <a:endParaRPr lang="en-US" dirty="0"/>
          </a:p>
        </p:txBody>
      </p:sp>
      <p:pic>
        <p:nvPicPr>
          <p:cNvPr id="2050" name="Picture 2" descr="hand holding promise vector - Download Free Vectors, Clipart Graphics &amp;  Vecto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083" y="3779713"/>
            <a:ext cx="2585645" cy="26069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n-US" dirty="0" smtClean="0"/>
              <a:t>ACE OF HEARTS</a:t>
            </a:r>
            <a:endParaRPr dirty="0"/>
          </a:p>
        </p:txBody>
      </p:sp>
      <p:sp>
        <p:nvSpPr>
          <p:cNvPr id="121" name="Google Shape;121;p16"/>
          <p:cNvSpPr txBox="1">
            <a:spLocks noGrp="1"/>
          </p:cNvSpPr>
          <p:nvPr>
            <p:ph type="body" idx="1"/>
          </p:nvPr>
        </p:nvSpPr>
        <p:spPr>
          <a:xfrm>
            <a:off x="1251678" y="1517904"/>
            <a:ext cx="6438426" cy="4581144"/>
          </a:xfrm>
          <a:prstGeom prst="rect">
            <a:avLst/>
          </a:prstGeom>
          <a:noFill/>
          <a:ln>
            <a:noFill/>
          </a:ln>
        </p:spPr>
        <p:txBody>
          <a:bodyPr spcFirstLastPara="1" wrap="square" lIns="91425" tIns="45700" rIns="91425" bIns="45700" anchor="t" anchorCtr="0">
            <a:noAutofit/>
          </a:bodyPr>
          <a:lstStyle/>
          <a:p>
            <a:pPr marL="127000" indent="0">
              <a:spcBef>
                <a:spcPts val="0"/>
              </a:spcBef>
              <a:buSzPts val="1100"/>
              <a:buNone/>
            </a:pPr>
            <a:r>
              <a:rPr lang="en-US" b="1" dirty="0" smtClean="0">
                <a:solidFill>
                  <a:schemeClr val="tx2">
                    <a:lumMod val="25000"/>
                  </a:schemeClr>
                </a:solidFill>
              </a:rPr>
              <a:t>Parent/Guardian: </a:t>
            </a:r>
            <a:r>
              <a:rPr lang="en-US" dirty="0">
                <a:solidFill>
                  <a:schemeClr val="tx2">
                    <a:lumMod val="25000"/>
                  </a:schemeClr>
                </a:solidFill>
              </a:rPr>
              <a:t>Responsible for child’s physical </a:t>
            </a:r>
            <a:r>
              <a:rPr lang="en-US" dirty="0" smtClean="0">
                <a:solidFill>
                  <a:schemeClr val="tx2">
                    <a:lumMod val="25000"/>
                  </a:schemeClr>
                </a:solidFill>
              </a:rPr>
              <a:t>and emotional </a:t>
            </a:r>
            <a:r>
              <a:rPr lang="en-US" dirty="0">
                <a:solidFill>
                  <a:schemeClr val="tx2">
                    <a:lumMod val="25000"/>
                  </a:schemeClr>
                </a:solidFill>
              </a:rPr>
              <a:t>well being 24 hours a day, 7 days a week, 365 days a year in an unconditional loving way. </a:t>
            </a:r>
            <a:endParaRPr lang="en-US" dirty="0" smtClean="0">
              <a:solidFill>
                <a:schemeClr val="tx2">
                  <a:lumMod val="25000"/>
                </a:schemeClr>
              </a:solidFill>
            </a:endParaRPr>
          </a:p>
          <a:p>
            <a:pPr marL="127000" indent="0">
              <a:spcBef>
                <a:spcPts val="0"/>
              </a:spcBef>
              <a:buSzPts val="1100"/>
              <a:buNone/>
            </a:pPr>
            <a:endParaRPr lang="en-US" dirty="0" smtClean="0">
              <a:solidFill>
                <a:schemeClr val="tx2">
                  <a:lumMod val="25000"/>
                </a:schemeClr>
              </a:solidFill>
            </a:endParaRPr>
          </a:p>
          <a:p>
            <a:pPr marL="127000" indent="0">
              <a:spcBef>
                <a:spcPts val="0"/>
              </a:spcBef>
              <a:buSzPts val="1100"/>
              <a:buNone/>
            </a:pPr>
            <a:r>
              <a:rPr lang="en-US" dirty="0" smtClean="0">
                <a:solidFill>
                  <a:schemeClr val="tx2">
                    <a:lumMod val="25000"/>
                  </a:schemeClr>
                </a:solidFill>
              </a:rPr>
              <a:t>Our parents/guardians also have or had an Ace of Hearts in their lives. If they didn’t grow up in an affectionate home, they may not be too comfortable showing affection or communicating. </a:t>
            </a:r>
            <a:r>
              <a:rPr lang="en-US" dirty="0" smtClean="0">
                <a:solidFill>
                  <a:schemeClr val="tx2">
                    <a:lumMod val="25000"/>
                  </a:schemeClr>
                </a:solidFill>
              </a:rPr>
              <a:t>This is okay. </a:t>
            </a:r>
            <a:endParaRPr lang="en-US" dirty="0" smtClean="0">
              <a:solidFill>
                <a:schemeClr val="tx2">
                  <a:lumMod val="25000"/>
                </a:schemeClr>
              </a:solidFill>
            </a:endParaRPr>
          </a:p>
          <a:p>
            <a:pPr marL="127000" indent="0">
              <a:spcBef>
                <a:spcPts val="0"/>
              </a:spcBef>
              <a:buSzPts val="1100"/>
              <a:buNone/>
            </a:pPr>
            <a:endParaRPr lang="en-US" dirty="0">
              <a:solidFill>
                <a:schemeClr val="tx2">
                  <a:lumMod val="25000"/>
                </a:schemeClr>
              </a:solidFill>
            </a:endParaRPr>
          </a:p>
          <a:p>
            <a:pPr marL="127000" indent="0">
              <a:spcBef>
                <a:spcPts val="0"/>
              </a:spcBef>
              <a:buSzPts val="1100"/>
              <a:buNone/>
            </a:pPr>
            <a:r>
              <a:rPr lang="en-US" dirty="0">
                <a:solidFill>
                  <a:schemeClr val="tx2">
                    <a:lumMod val="25000"/>
                  </a:schemeClr>
                </a:solidFill>
              </a:rPr>
              <a:t>Many times, our Ace of Hearts works very hard to provide a roof over our head. Although they may not say it often, we know they care for us because they </a:t>
            </a:r>
            <a:r>
              <a:rPr lang="en-US" dirty="0" smtClean="0">
                <a:solidFill>
                  <a:schemeClr val="tx2">
                    <a:lumMod val="25000"/>
                  </a:schemeClr>
                </a:solidFill>
              </a:rPr>
              <a:t>protect us, provide for us, and care for our wellbeing. </a:t>
            </a:r>
            <a:endParaRPr lang="en-US" sz="4200" dirty="0"/>
          </a:p>
          <a:p>
            <a:pPr marL="127000" indent="0">
              <a:spcBef>
                <a:spcPts val="0"/>
              </a:spcBef>
              <a:buSzPts val="1100"/>
              <a:buNone/>
            </a:pPr>
            <a:endParaRPr lang="en-US" sz="4200" dirty="0"/>
          </a:p>
          <a:p>
            <a:pPr marL="127000" indent="0">
              <a:spcBef>
                <a:spcPts val="0"/>
              </a:spcBef>
              <a:buSzPts val="1100"/>
              <a:buNone/>
            </a:pPr>
            <a:endParaRPr sz="4200" dirty="0"/>
          </a:p>
        </p:txBody>
      </p:sp>
      <p:pic>
        <p:nvPicPr>
          <p:cNvPr id="3074" name="Picture 2" descr="Ace of heart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753" y="1697257"/>
            <a:ext cx="2819790" cy="3524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lumOff val="75000"/>
          </a:schemeClr>
        </a:solidFill>
        <a:effectLst/>
      </p:bgPr>
    </p:bg>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ACE OF CLUBS</a:t>
            </a:r>
            <a:endParaRPr dirty="0"/>
          </a:p>
        </p:txBody>
      </p:sp>
      <p:sp>
        <p:nvSpPr>
          <p:cNvPr id="130" name="Google Shape;130;p17"/>
          <p:cNvSpPr txBox="1">
            <a:spLocks noGrp="1"/>
          </p:cNvSpPr>
          <p:nvPr>
            <p:ph type="body" idx="1"/>
          </p:nvPr>
        </p:nvSpPr>
        <p:spPr>
          <a:xfrm>
            <a:off x="1179474" y="1603175"/>
            <a:ext cx="7771239" cy="4705158"/>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400" b="1" dirty="0">
                <a:solidFill>
                  <a:schemeClr val="tx2">
                    <a:lumMod val="25000"/>
                  </a:schemeClr>
                </a:solidFill>
              </a:rPr>
              <a:t>Other Caring Adult</a:t>
            </a:r>
            <a:r>
              <a:rPr lang="en-US" sz="2400" b="1" dirty="0" smtClean="0">
                <a:solidFill>
                  <a:schemeClr val="tx2">
                    <a:lumMod val="25000"/>
                  </a:schemeClr>
                </a:solidFill>
              </a:rPr>
              <a:t>: </a:t>
            </a:r>
            <a:r>
              <a:rPr lang="en-US" sz="2400" dirty="0" smtClean="0">
                <a:solidFill>
                  <a:schemeClr val="tx2">
                    <a:lumMod val="25000"/>
                  </a:schemeClr>
                </a:solidFill>
              </a:rPr>
              <a:t>Adult that has a positive impact in your life (small or big). </a:t>
            </a:r>
            <a:r>
              <a:rPr lang="en-US" sz="2400" dirty="0">
                <a:solidFill>
                  <a:schemeClr val="tx2">
                    <a:lumMod val="25000"/>
                  </a:schemeClr>
                </a:solidFill>
              </a:rPr>
              <a:t>The Ace of Clubs can list at least 3 positive characteristics/skills or talents you have. You also feel comfortable asking this person for help. </a:t>
            </a:r>
            <a:endParaRPr lang="en-US" sz="2400" dirty="0" smtClean="0">
              <a:solidFill>
                <a:schemeClr val="tx2">
                  <a:lumMod val="25000"/>
                </a:schemeClr>
              </a:solidFill>
            </a:endParaRPr>
          </a:p>
          <a:p>
            <a:pPr marL="0" indent="0">
              <a:spcBef>
                <a:spcPts val="0"/>
              </a:spcBef>
              <a:buNone/>
            </a:pPr>
            <a:endParaRPr lang="en-US" sz="2400" dirty="0">
              <a:solidFill>
                <a:schemeClr val="tx2">
                  <a:lumMod val="25000"/>
                </a:schemeClr>
              </a:solidFill>
            </a:endParaRPr>
          </a:p>
          <a:p>
            <a:pPr marL="0" lvl="0" indent="0">
              <a:spcBef>
                <a:spcPts val="0"/>
              </a:spcBef>
              <a:buNone/>
            </a:pPr>
            <a:r>
              <a:rPr lang="en-US" sz="2400" dirty="0" smtClean="0">
                <a:solidFill>
                  <a:schemeClr val="tx2">
                    <a:lumMod val="25000"/>
                  </a:schemeClr>
                </a:solidFill>
              </a:rPr>
              <a:t>All </a:t>
            </a:r>
            <a:r>
              <a:rPr lang="en-US" sz="2400" dirty="0">
                <a:solidFill>
                  <a:schemeClr val="tx2">
                    <a:lumMod val="25000"/>
                  </a:schemeClr>
                </a:solidFill>
              </a:rPr>
              <a:t>adults, regardless of job, status, income or position </a:t>
            </a:r>
            <a:r>
              <a:rPr lang="en-US" sz="2400" dirty="0" smtClean="0">
                <a:solidFill>
                  <a:schemeClr val="tx2">
                    <a:lumMod val="25000"/>
                  </a:schemeClr>
                </a:solidFill>
              </a:rPr>
              <a:t>can be </a:t>
            </a:r>
            <a:r>
              <a:rPr lang="en-US" sz="2400" dirty="0">
                <a:solidFill>
                  <a:schemeClr val="tx2">
                    <a:lumMod val="25000"/>
                  </a:schemeClr>
                </a:solidFill>
              </a:rPr>
              <a:t>this ace. </a:t>
            </a:r>
            <a:endParaRPr lang="en-US" sz="2400" dirty="0">
              <a:solidFill>
                <a:schemeClr val="tx2">
                  <a:lumMod val="25000"/>
                </a:schemeClr>
              </a:solidFill>
            </a:endParaRPr>
          </a:p>
          <a:p>
            <a:pPr marL="0" lvl="0" indent="0">
              <a:spcBef>
                <a:spcPts val="0"/>
              </a:spcBef>
              <a:buNone/>
            </a:pPr>
            <a:endParaRPr lang="en-US" sz="2400" dirty="0" smtClean="0">
              <a:solidFill>
                <a:schemeClr val="tx2">
                  <a:lumMod val="25000"/>
                </a:schemeClr>
              </a:solidFill>
            </a:endParaRPr>
          </a:p>
          <a:p>
            <a:pPr marL="0" lvl="0" indent="0">
              <a:spcBef>
                <a:spcPts val="0"/>
              </a:spcBef>
              <a:buNone/>
            </a:pPr>
            <a:r>
              <a:rPr lang="en-US" sz="2400" dirty="0" smtClean="0">
                <a:solidFill>
                  <a:schemeClr val="tx2">
                    <a:lumMod val="25000"/>
                  </a:schemeClr>
                </a:solidFill>
              </a:rPr>
              <a:t>You trust the Ace of Clubs and know they truly care about you. Family members, neighbors, teachers, cross guards, anyone can be your Ace of Clubs. </a:t>
            </a:r>
            <a:r>
              <a:rPr lang="en-US" sz="2400" b="1" dirty="0" smtClean="0">
                <a:solidFill>
                  <a:schemeClr val="tx2">
                    <a:lumMod val="25000"/>
                  </a:schemeClr>
                </a:solidFill>
              </a:rPr>
              <a:t>Can you think of one? </a:t>
            </a:r>
            <a:endParaRPr sz="2400" b="1" dirty="0">
              <a:solidFill>
                <a:schemeClr val="tx2">
                  <a:lumMod val="25000"/>
                </a:schemeClr>
              </a:solidFill>
              <a:latin typeface="Arial"/>
              <a:ea typeface="Arial"/>
              <a:cs typeface="Arial"/>
              <a:sym typeface="Arial"/>
            </a:endParaRPr>
          </a:p>
        </p:txBody>
      </p:sp>
      <p:sp>
        <p:nvSpPr>
          <p:cNvPr id="2" name="AutoShape 4" descr="Free Playing Cards Club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Free Playing Cards Club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176" y="1756881"/>
            <a:ext cx="2479365" cy="3565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1119153" y="377189"/>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dirty="0" smtClean="0"/>
              <a:t>ACE OF SPADES</a:t>
            </a:r>
            <a:endParaRPr dirty="0"/>
          </a:p>
        </p:txBody>
      </p:sp>
      <p:sp>
        <p:nvSpPr>
          <p:cNvPr id="137" name="Google Shape;137;p18"/>
          <p:cNvSpPr txBox="1">
            <a:spLocks noGrp="1"/>
          </p:cNvSpPr>
          <p:nvPr>
            <p:ph type="body" idx="1"/>
          </p:nvPr>
        </p:nvSpPr>
        <p:spPr>
          <a:xfrm>
            <a:off x="1119153" y="1425819"/>
            <a:ext cx="7726896" cy="4686749"/>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2400" b="1" dirty="0">
                <a:solidFill>
                  <a:schemeClr val="tx2">
                    <a:lumMod val="25000"/>
                  </a:schemeClr>
                </a:solidFill>
              </a:rPr>
              <a:t>High Expectations: </a:t>
            </a:r>
            <a:r>
              <a:rPr lang="en-US" sz="2400" dirty="0" smtClean="0">
                <a:solidFill>
                  <a:schemeClr val="tx2">
                    <a:lumMod val="25000"/>
                  </a:schemeClr>
                </a:solidFill>
              </a:rPr>
              <a:t>Adults that believe in </a:t>
            </a:r>
            <a:r>
              <a:rPr lang="en-US" sz="2400" dirty="0" smtClean="0">
                <a:solidFill>
                  <a:schemeClr val="tx2">
                    <a:lumMod val="25000"/>
                  </a:schemeClr>
                </a:solidFill>
              </a:rPr>
              <a:t>you, </a:t>
            </a:r>
            <a:r>
              <a:rPr lang="en-US" sz="2400" dirty="0" smtClean="0">
                <a:solidFill>
                  <a:schemeClr val="tx2">
                    <a:lumMod val="25000"/>
                  </a:schemeClr>
                </a:solidFill>
              </a:rPr>
              <a:t>have high expectations </a:t>
            </a:r>
            <a:r>
              <a:rPr lang="en-US" sz="2400" dirty="0" smtClean="0">
                <a:solidFill>
                  <a:schemeClr val="tx2">
                    <a:lumMod val="25000"/>
                  </a:schemeClr>
                </a:solidFill>
              </a:rPr>
              <a:t>and can push you to reach your highest potential. </a:t>
            </a:r>
            <a:r>
              <a:rPr lang="en-US" sz="2400" dirty="0" smtClean="0">
                <a:solidFill>
                  <a:schemeClr val="tx2">
                    <a:lumMod val="25000"/>
                  </a:schemeClr>
                </a:solidFill>
              </a:rPr>
              <a:t>You are comfortable sharing your problems/issues beyond an academic subjects.</a:t>
            </a:r>
            <a:r>
              <a:rPr lang="en-US" sz="2400" dirty="0" smtClean="0">
                <a:solidFill>
                  <a:schemeClr val="tx2">
                    <a:lumMod val="25000"/>
                  </a:schemeClr>
                </a:solidFill>
              </a:rPr>
              <a:t> </a:t>
            </a:r>
          </a:p>
          <a:p>
            <a:pPr marL="0" lvl="0" indent="0">
              <a:spcBef>
                <a:spcPts val="0"/>
              </a:spcBef>
              <a:buNone/>
            </a:pPr>
            <a:endParaRPr lang="en-US" sz="2400" dirty="0">
              <a:solidFill>
                <a:schemeClr val="tx2">
                  <a:lumMod val="25000"/>
                </a:schemeClr>
              </a:solidFill>
            </a:endParaRPr>
          </a:p>
          <a:p>
            <a:pPr marL="0" lvl="0" indent="0">
              <a:spcBef>
                <a:spcPts val="0"/>
              </a:spcBef>
              <a:buNone/>
            </a:pPr>
            <a:r>
              <a:rPr lang="en-US" sz="2400" dirty="0" smtClean="0">
                <a:solidFill>
                  <a:schemeClr val="tx2">
                    <a:lumMod val="25000"/>
                  </a:schemeClr>
                </a:solidFill>
              </a:rPr>
              <a:t>The Ace of Spades can be a coach, teacher, mentor, and any adult that expects you to do well. They push you and believe in you, even when you don’t believe in yourself. </a:t>
            </a:r>
          </a:p>
          <a:p>
            <a:pPr marL="0" lvl="0" indent="0">
              <a:spcBef>
                <a:spcPts val="0"/>
              </a:spcBef>
              <a:buNone/>
            </a:pPr>
            <a:endParaRPr lang="en-US" sz="2400" dirty="0">
              <a:solidFill>
                <a:schemeClr val="tx2">
                  <a:lumMod val="25000"/>
                </a:schemeClr>
              </a:solidFill>
            </a:endParaRPr>
          </a:p>
          <a:p>
            <a:pPr marL="0" lvl="0" indent="0">
              <a:spcBef>
                <a:spcPts val="0"/>
              </a:spcBef>
              <a:buNone/>
            </a:pPr>
            <a:r>
              <a:rPr lang="en-US" sz="2400" dirty="0" smtClean="0">
                <a:solidFill>
                  <a:schemeClr val="tx2">
                    <a:lumMod val="25000"/>
                  </a:schemeClr>
                </a:solidFill>
              </a:rPr>
              <a:t>Sometimes we may want to stay away from them to make our life “easier,” but sticking with Treasure Hunters will help you succeed. </a:t>
            </a:r>
            <a:endParaRPr sz="2300" dirty="0">
              <a:solidFill>
                <a:schemeClr val="tx2">
                  <a:lumMod val="25000"/>
                </a:schemeClr>
              </a:solidFill>
            </a:endParaRPr>
          </a:p>
        </p:txBody>
      </p:sp>
      <p:pic>
        <p:nvPicPr>
          <p:cNvPr id="5122" name="Picture 2" descr="Ace of spad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007" y="1662560"/>
            <a:ext cx="2100865" cy="3060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11293</TotalTime>
  <Words>1365</Words>
  <Application>Microsoft Office PowerPoint</Application>
  <PresentationFormat>Widescreen</PresentationFormat>
  <Paragraphs>128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Impact</vt:lpstr>
      <vt:lpstr>Arial</vt:lpstr>
      <vt:lpstr>Gill Sans</vt:lpstr>
      <vt:lpstr>Badge</vt:lpstr>
      <vt:lpstr>MINI MENTOR PROGRAM </vt:lpstr>
      <vt:lpstr>KIDS AT HOPE</vt:lpstr>
      <vt:lpstr>What is Hope? </vt:lpstr>
      <vt:lpstr>What is Hope? </vt:lpstr>
      <vt:lpstr>Hope is Science  </vt:lpstr>
      <vt:lpstr>PLEDGES FOR SUCCESS</vt:lpstr>
      <vt:lpstr>ACE OF HEARTS</vt:lpstr>
      <vt:lpstr>ACE OF CLUBS</vt:lpstr>
      <vt:lpstr>ACE OF SPADES</vt:lpstr>
      <vt:lpstr>ACE OF DIAMONDS</vt:lpstr>
      <vt:lpstr>What is Success? </vt:lpstr>
      <vt:lpstr>PowerPoint Presentation</vt:lpstr>
      <vt:lpstr>FOUR DESTINATIONS</vt:lpstr>
      <vt:lpstr>Education and Career</vt:lpstr>
      <vt:lpstr>Hobbies and Recreation </vt:lpstr>
      <vt:lpstr>Home and Family</vt:lpstr>
      <vt:lpstr>Community and Service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MENTOR PROGRAM</dc:title>
  <dc:creator>Luz Acosta</dc:creator>
  <cp:lastModifiedBy>Luz Acosta</cp:lastModifiedBy>
  <cp:revision>30</cp:revision>
  <cp:lastPrinted>2021-09-30T21:48:58Z</cp:lastPrinted>
  <dcterms:modified xsi:type="dcterms:W3CDTF">2022-03-03T17:51:08Z</dcterms:modified>
</cp:coreProperties>
</file>