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01"/>
  </p:notesMasterIdLst>
  <p:handoutMasterIdLst>
    <p:handoutMasterId r:id="rId102"/>
  </p:handoutMasterIdLst>
  <p:sldIdLst>
    <p:sldId id="327" r:id="rId2"/>
    <p:sldId id="309" r:id="rId3"/>
    <p:sldId id="329" r:id="rId4"/>
    <p:sldId id="330" r:id="rId5"/>
    <p:sldId id="331" r:id="rId6"/>
    <p:sldId id="332" r:id="rId7"/>
    <p:sldId id="334" r:id="rId8"/>
    <p:sldId id="335" r:id="rId9"/>
    <p:sldId id="336" r:id="rId10"/>
    <p:sldId id="339" r:id="rId11"/>
    <p:sldId id="340" r:id="rId12"/>
    <p:sldId id="341" r:id="rId13"/>
    <p:sldId id="342" r:id="rId14"/>
    <p:sldId id="343" r:id="rId15"/>
    <p:sldId id="345" r:id="rId16"/>
    <p:sldId id="348" r:id="rId17"/>
    <p:sldId id="350" r:id="rId18"/>
    <p:sldId id="352" r:id="rId19"/>
    <p:sldId id="353" r:id="rId20"/>
    <p:sldId id="356" r:id="rId21"/>
    <p:sldId id="357" r:id="rId22"/>
    <p:sldId id="359" r:id="rId23"/>
    <p:sldId id="362" r:id="rId24"/>
    <p:sldId id="363" r:id="rId25"/>
    <p:sldId id="364" r:id="rId26"/>
    <p:sldId id="365" r:id="rId27"/>
    <p:sldId id="367" r:id="rId28"/>
    <p:sldId id="371" r:id="rId29"/>
    <p:sldId id="374" r:id="rId30"/>
    <p:sldId id="377" r:id="rId31"/>
    <p:sldId id="378" r:id="rId32"/>
    <p:sldId id="380" r:id="rId33"/>
    <p:sldId id="381" r:id="rId34"/>
    <p:sldId id="382" r:id="rId35"/>
    <p:sldId id="383" r:id="rId36"/>
    <p:sldId id="384" r:id="rId37"/>
    <p:sldId id="385" r:id="rId38"/>
    <p:sldId id="387" r:id="rId39"/>
    <p:sldId id="388" r:id="rId40"/>
    <p:sldId id="389" r:id="rId41"/>
    <p:sldId id="390" r:id="rId42"/>
    <p:sldId id="398" r:id="rId43"/>
    <p:sldId id="405" r:id="rId44"/>
    <p:sldId id="406" r:id="rId45"/>
    <p:sldId id="407" r:id="rId46"/>
    <p:sldId id="408" r:id="rId47"/>
    <p:sldId id="414" r:id="rId48"/>
    <p:sldId id="420" r:id="rId49"/>
    <p:sldId id="421" r:id="rId50"/>
    <p:sldId id="422" r:id="rId51"/>
    <p:sldId id="423" r:id="rId52"/>
    <p:sldId id="424" r:id="rId53"/>
    <p:sldId id="425" r:id="rId54"/>
    <p:sldId id="426" r:id="rId55"/>
    <p:sldId id="427" r:id="rId56"/>
    <p:sldId id="428" r:id="rId57"/>
    <p:sldId id="429" r:id="rId58"/>
    <p:sldId id="435" r:id="rId59"/>
    <p:sldId id="440" r:id="rId60"/>
    <p:sldId id="441" r:id="rId61"/>
    <p:sldId id="442" r:id="rId62"/>
    <p:sldId id="443" r:id="rId63"/>
    <p:sldId id="444" r:id="rId64"/>
    <p:sldId id="446" r:id="rId65"/>
    <p:sldId id="447" r:id="rId66"/>
    <p:sldId id="448" r:id="rId67"/>
    <p:sldId id="449" r:id="rId68"/>
    <p:sldId id="450" r:id="rId69"/>
    <p:sldId id="451" r:id="rId70"/>
    <p:sldId id="452" r:id="rId71"/>
    <p:sldId id="453" r:id="rId72"/>
    <p:sldId id="454" r:id="rId73"/>
    <p:sldId id="455" r:id="rId74"/>
    <p:sldId id="456" r:id="rId75"/>
    <p:sldId id="457" r:id="rId76"/>
    <p:sldId id="458" r:id="rId77"/>
    <p:sldId id="459" r:id="rId78"/>
    <p:sldId id="460" r:id="rId79"/>
    <p:sldId id="461" r:id="rId80"/>
    <p:sldId id="462" r:id="rId81"/>
    <p:sldId id="464" r:id="rId82"/>
    <p:sldId id="465" r:id="rId83"/>
    <p:sldId id="466" r:id="rId84"/>
    <p:sldId id="467" r:id="rId85"/>
    <p:sldId id="468" r:id="rId86"/>
    <p:sldId id="469" r:id="rId87"/>
    <p:sldId id="470" r:id="rId88"/>
    <p:sldId id="471" r:id="rId89"/>
    <p:sldId id="472" r:id="rId90"/>
    <p:sldId id="473" r:id="rId91"/>
    <p:sldId id="474" r:id="rId92"/>
    <p:sldId id="475" r:id="rId93"/>
    <p:sldId id="476" r:id="rId94"/>
    <p:sldId id="477" r:id="rId95"/>
    <p:sldId id="478" r:id="rId96"/>
    <p:sldId id="479" r:id="rId97"/>
    <p:sldId id="480" r:id="rId98"/>
    <p:sldId id="481" r:id="rId99"/>
    <p:sldId id="326" r:id="rId10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32" autoAdjust="0"/>
  </p:normalViewPr>
  <p:slideViewPr>
    <p:cSldViewPr>
      <p:cViewPr varScale="1">
        <p:scale>
          <a:sx n="83" d="100"/>
          <a:sy n="83" d="100"/>
        </p:scale>
        <p:origin x="1450"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2/2/2026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2/2/2026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2/2/2026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2/2/2026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2/2/2026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2/2/2026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2/2/2026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2/2/2026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3.pn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86.wmf"/><Relationship Id="rId5" Type="http://schemas.openxmlformats.org/officeDocument/2006/relationships/image" Target="../media/image85.png"/><Relationship Id="rId4" Type="http://schemas.openxmlformats.org/officeDocument/2006/relationships/image" Target="../media/image84.png"/></Relationships>
</file>

<file path=ppt/slides/_rels/slide6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a:t>
            </a:r>
            <a:br>
              <a:rPr lang="en-US" sz="3200" u="sng" dirty="0" smtClean="0"/>
            </a:br>
            <a:r>
              <a:rPr lang="en-US" sz="2000" dirty="0" smtClean="0"/>
              <a:t>Session Two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2"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International Trade Barriers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When a company does business outside its own country,     it will encounter barriers to international trade</a:t>
            </a:r>
            <a:r>
              <a:rPr lang="en-US" dirty="0" smtClean="0"/>
              <a:t>.</a:t>
            </a:r>
          </a:p>
          <a:p>
            <a:endParaRPr lang="en-US" sz="800" dirty="0" smtClean="0"/>
          </a:p>
          <a:p>
            <a:pPr lvl="1"/>
            <a:r>
              <a:rPr lang="en-US" sz="2000" dirty="0" smtClean="0">
                <a:solidFill>
                  <a:srgbClr val="FF0000"/>
                </a:solidFill>
              </a:rPr>
              <a:t>Any organization considering international business must research the other country’s economic, legal, political, social, cultural, and technological background.</a:t>
            </a:r>
            <a:endParaRPr lang="en-US" sz="2000" dirty="0">
              <a:solidFill>
                <a:srgbClr val="FF0000"/>
              </a:solidFill>
            </a:endParaRPr>
          </a:p>
        </p:txBody>
      </p:sp>
      <p:pic>
        <p:nvPicPr>
          <p:cNvPr id="5" name="Picture 4" descr="BB 2010-09-29 Technical Barriers to Trade"/>
          <p:cNvPicPr/>
          <p:nvPr/>
        </p:nvPicPr>
        <p:blipFill>
          <a:blip r:embed="rId2" cstate="print"/>
          <a:srcRect/>
          <a:stretch>
            <a:fillRect/>
          </a:stretch>
        </p:blipFill>
        <p:spPr bwMode="auto">
          <a:xfrm>
            <a:off x="3973207" y="3458969"/>
            <a:ext cx="4876800" cy="269943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Economic Barriers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When doing business in another country, managers must consider a number of basic economic factors; such as, economic development, infrastructure, and exchange rates</a:t>
            </a:r>
            <a:r>
              <a:rPr lang="en-US" dirty="0" smtClean="0"/>
              <a:t>.</a:t>
            </a:r>
          </a:p>
          <a:p>
            <a:pPr lvl="1"/>
            <a:endParaRPr lang="en-US" dirty="0"/>
          </a:p>
        </p:txBody>
      </p:sp>
      <p:pic>
        <p:nvPicPr>
          <p:cNvPr id="5" name="Picture 4" descr="MF, WB and WTO seek removal of barriers to service trade - The ..."/>
          <p:cNvPicPr/>
          <p:nvPr/>
        </p:nvPicPr>
        <p:blipFill>
          <a:blip r:embed="rId2" cstate="print"/>
          <a:srcRect/>
          <a:stretch>
            <a:fillRect/>
          </a:stretch>
        </p:blipFill>
        <p:spPr bwMode="auto">
          <a:xfrm>
            <a:off x="3682261" y="3048000"/>
            <a:ext cx="5181600" cy="3198144"/>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Infrastructure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When doing business abroad, business leaders need to recognize that they cannot take for granted other countries offer the same things as are found in industrialized nations</a:t>
            </a:r>
            <a:r>
              <a:rPr lang="en-US" dirty="0" smtClean="0"/>
              <a:t>.</a:t>
            </a:r>
          </a:p>
          <a:p>
            <a:endParaRPr lang="en-US" sz="800" dirty="0" smtClean="0"/>
          </a:p>
          <a:p>
            <a:pPr lvl="1"/>
            <a:r>
              <a:rPr lang="en-US" sz="2000" dirty="0" smtClean="0">
                <a:solidFill>
                  <a:srgbClr val="FF0000"/>
                </a:solidFill>
              </a:rPr>
              <a:t>A country’s level of development is determined by its infrastructure, the physical facilities that support its economic activities; such as, railroads, highways, ports, airfields, utilities, schools, hospitals, communication systems, and distribution systems.</a:t>
            </a:r>
            <a:endParaRPr lang="en-US" sz="2000" dirty="0">
              <a:solidFill>
                <a:srgbClr val="FF0000"/>
              </a:solidFill>
            </a:endParaRPr>
          </a:p>
        </p:txBody>
      </p:sp>
      <p:pic>
        <p:nvPicPr>
          <p:cNvPr id="5" name="Picture 4" descr="6 steps that could help the govt in transforming the ..."/>
          <p:cNvPicPr/>
          <p:nvPr/>
        </p:nvPicPr>
        <p:blipFill>
          <a:blip r:embed="rId2" cstate="print"/>
          <a:srcRect/>
          <a:stretch>
            <a:fillRect/>
          </a:stretch>
        </p:blipFill>
        <p:spPr bwMode="auto">
          <a:xfrm>
            <a:off x="4724400" y="4343400"/>
            <a:ext cx="4343400" cy="2362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 Developed Countries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Less-Developed Countries (LDCs) are characterized by low per-capita income, which means that consumers are less likely to purchase non-essential products</a:t>
            </a:r>
            <a:r>
              <a:rPr lang="en-US" sz="2400" dirty="0" smtClean="0"/>
              <a:t>.</a:t>
            </a:r>
          </a:p>
          <a:p>
            <a:endParaRPr lang="en-US" sz="800" dirty="0" smtClean="0"/>
          </a:p>
          <a:p>
            <a:pPr lvl="1"/>
            <a:r>
              <a:rPr lang="en-US" sz="2000" dirty="0" smtClean="0">
                <a:solidFill>
                  <a:srgbClr val="FF0000"/>
                </a:solidFill>
              </a:rPr>
              <a:t>Nonetheless, LDCs represent a potentially huge and profitable market for many businesses because they may buy technology to improve their infrastructures, and much of the population may desire consumer products</a:t>
            </a:r>
            <a:r>
              <a:rPr lang="en-US" dirty="0" smtClean="0">
                <a:solidFill>
                  <a:srgbClr val="FF0000"/>
                </a:solidFill>
              </a:rPr>
              <a:t>.</a:t>
            </a:r>
            <a:endParaRPr lang="en-US" dirty="0">
              <a:solidFill>
                <a:srgbClr val="FF0000"/>
              </a:solidFill>
            </a:endParaRPr>
          </a:p>
        </p:txBody>
      </p:sp>
      <p:pic>
        <p:nvPicPr>
          <p:cNvPr id="5" name="Picture 4" descr="WHY MOST LESS-DEVELOPED COUNTRIES ARE INCAPABLE OF AUTO-CENTRIC ..."/>
          <p:cNvPicPr/>
          <p:nvPr/>
        </p:nvPicPr>
        <p:blipFill>
          <a:blip r:embed="rId2" cstate="print"/>
          <a:srcRect/>
          <a:stretch>
            <a:fillRect/>
          </a:stretch>
        </p:blipFill>
        <p:spPr bwMode="auto">
          <a:xfrm>
            <a:off x="990600" y="4191000"/>
            <a:ext cx="3505200" cy="2133600"/>
          </a:xfrm>
          <a:prstGeom prst="rect">
            <a:avLst/>
          </a:prstGeom>
          <a:noFill/>
          <a:ln w="9525">
            <a:noFill/>
            <a:miter lim="800000"/>
            <a:headEnd/>
            <a:tailEnd/>
          </a:ln>
        </p:spPr>
      </p:pic>
      <p:pic>
        <p:nvPicPr>
          <p:cNvPr id="6" name="Picture 5" descr="Why LDCs Need Different Strategies From Medium Developed Countries"/>
          <p:cNvPicPr/>
          <p:nvPr/>
        </p:nvPicPr>
        <p:blipFill>
          <a:blip r:embed="rId3" cstate="print"/>
          <a:srcRect/>
          <a:stretch>
            <a:fillRect/>
          </a:stretch>
        </p:blipFill>
        <p:spPr bwMode="auto">
          <a:xfrm>
            <a:off x="4800600" y="4191000"/>
            <a:ext cx="3429000" cy="2114550"/>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Exchange Rates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The ratio at which one nation’s currency can be exchanged for another nation’s currency is the Exchange Rate</a:t>
            </a:r>
            <a:r>
              <a:rPr lang="en-US" dirty="0" smtClean="0"/>
              <a:t>.</a:t>
            </a:r>
          </a:p>
          <a:p>
            <a:endParaRPr lang="en-US" sz="800" dirty="0" smtClean="0"/>
          </a:p>
          <a:p>
            <a:pPr lvl="1"/>
            <a:r>
              <a:rPr lang="en-US" dirty="0" smtClean="0"/>
              <a:t>When the value of the U.S. dollar declines relative to other currencies, the price of imports becomes more affordable for U.S. consumers.</a:t>
            </a:r>
          </a:p>
          <a:p>
            <a:pPr lvl="1"/>
            <a:endParaRPr lang="en-US" sz="800" dirty="0" smtClean="0"/>
          </a:p>
          <a:p>
            <a:pPr lvl="2"/>
            <a:r>
              <a:rPr lang="en-US" dirty="0" smtClean="0">
                <a:solidFill>
                  <a:srgbClr val="FF0000"/>
                </a:solidFill>
              </a:rPr>
              <a:t>If the exchange rate for the dollar moves from $1.50 per euro to $1.25 per euro, then imports from Europe will be less expensive.  </a:t>
            </a:r>
            <a:endParaRPr lang="en-US" dirty="0">
              <a:solidFill>
                <a:srgbClr val="FF0000"/>
              </a:solidFill>
            </a:endParaRPr>
          </a:p>
        </p:txBody>
      </p:sp>
      <p:pic>
        <p:nvPicPr>
          <p:cNvPr id="5" name="Picture 4" descr="Why Exchange Rates Are Important in International Trade | With ..."/>
          <p:cNvPicPr/>
          <p:nvPr/>
        </p:nvPicPr>
        <p:blipFill>
          <a:blip r:embed="rId2" cstate="print"/>
          <a:srcRect/>
          <a:stretch>
            <a:fillRect/>
          </a:stretch>
        </p:blipFill>
        <p:spPr bwMode="auto">
          <a:xfrm>
            <a:off x="5486400" y="4648199"/>
            <a:ext cx="2971800" cy="1680411"/>
          </a:xfrm>
          <a:prstGeom prst="rect">
            <a:avLst/>
          </a:prstGeom>
          <a:noFill/>
          <a:ln w="9525">
            <a:noFill/>
            <a:miter lim="800000"/>
            <a:headEnd/>
            <a:tailEnd/>
          </a:ln>
        </p:spPr>
      </p:pic>
      <p:pic>
        <p:nvPicPr>
          <p:cNvPr id="6" name="Picture 5" descr="Manual and Automatic exchange rate - WooBeWoo"/>
          <p:cNvPicPr/>
          <p:nvPr/>
        </p:nvPicPr>
        <p:blipFill>
          <a:blip r:embed="rId3" cstate="print"/>
          <a:srcRect/>
          <a:stretch>
            <a:fillRect/>
          </a:stretch>
        </p:blipFill>
        <p:spPr bwMode="auto">
          <a:xfrm>
            <a:off x="762000" y="4648199"/>
            <a:ext cx="4535424" cy="1680411"/>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Ethical, Legal, and Political Barriers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300" u="sng" dirty="0" smtClean="0"/>
              <a:t>A company that enters the international marketplace must contend with potentially complex relationships among the different laws of its own nation, international laws, and the laws of the nation with which it will be trading; various trade restrictions imposed on international trade; changing political climates; and different ethical values</a:t>
            </a:r>
            <a:r>
              <a:rPr lang="en-US" sz="2300" dirty="0" smtClean="0"/>
              <a:t>.</a:t>
            </a:r>
          </a:p>
          <a:p>
            <a:endParaRPr lang="en-US" sz="800" dirty="0" smtClean="0"/>
          </a:p>
          <a:p>
            <a:pPr lvl="1"/>
            <a:r>
              <a:rPr lang="en-US" dirty="0" smtClean="0">
                <a:solidFill>
                  <a:srgbClr val="FF0000"/>
                </a:solidFill>
              </a:rPr>
              <a:t>Legal and ethical requirements for successful business are increasing globally.</a:t>
            </a:r>
            <a:endParaRPr lang="en-US" dirty="0">
              <a:solidFill>
                <a:srgbClr val="FF0000"/>
              </a:solidFill>
            </a:endParaRPr>
          </a:p>
        </p:txBody>
      </p:sp>
      <p:pic>
        <p:nvPicPr>
          <p:cNvPr id="5" name="Picture 4" descr="International Market Research for New Market Entry - Inspiratti"/>
          <p:cNvPicPr/>
          <p:nvPr/>
        </p:nvPicPr>
        <p:blipFill>
          <a:blip r:embed="rId2" cstate="print"/>
          <a:srcRect/>
          <a:stretch>
            <a:fillRect/>
          </a:stretch>
        </p:blipFill>
        <p:spPr bwMode="auto">
          <a:xfrm>
            <a:off x="4743981" y="4343400"/>
            <a:ext cx="4038600" cy="1974427"/>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Laws and Regulations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Once outside U.S. borders, businesspeople are likely to find that the laws of other nations differ from those of the U.S.</a:t>
            </a:r>
            <a:endParaRPr lang="en-US" dirty="0" smtClean="0"/>
          </a:p>
          <a:p>
            <a:endParaRPr lang="en-US" sz="800" dirty="0" smtClean="0"/>
          </a:p>
          <a:p>
            <a:pPr lvl="1"/>
            <a:r>
              <a:rPr lang="en-US" dirty="0" smtClean="0">
                <a:solidFill>
                  <a:srgbClr val="FF0000"/>
                </a:solidFill>
              </a:rPr>
              <a:t>Many of the legal rights that Americans take for granted do not exist in other countries, and a firm doing business abroad must understand and obey the laws of the host country.</a:t>
            </a:r>
          </a:p>
        </p:txBody>
      </p:sp>
      <p:pic>
        <p:nvPicPr>
          <p:cNvPr id="5" name="Picture 4" descr="Australia's National Security Laws &amp; International Law | NGM Lawyers"/>
          <p:cNvPicPr/>
          <p:nvPr/>
        </p:nvPicPr>
        <p:blipFill>
          <a:blip r:embed="rId2" cstate="print"/>
          <a:srcRect/>
          <a:stretch>
            <a:fillRect/>
          </a:stretch>
        </p:blipFill>
        <p:spPr bwMode="auto">
          <a:xfrm>
            <a:off x="4818888" y="3733800"/>
            <a:ext cx="4031119" cy="2514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Tariffs and Trade Restrictions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Tariffs and other trade restrictions are part of a country’s legal structure but may be established or removed for political reasons</a:t>
            </a:r>
            <a:r>
              <a:rPr lang="en-US" dirty="0" smtClean="0"/>
              <a:t>.</a:t>
            </a:r>
          </a:p>
          <a:p>
            <a:endParaRPr lang="en-US" sz="800" dirty="0"/>
          </a:p>
          <a:p>
            <a:pPr lvl="1"/>
            <a:r>
              <a:rPr lang="en-US" dirty="0" smtClean="0"/>
              <a:t>An import tariff is a tax levied by a nation on goods imported.</a:t>
            </a:r>
          </a:p>
          <a:p>
            <a:endParaRPr lang="en-US" sz="800" dirty="0" smtClean="0"/>
          </a:p>
          <a:p>
            <a:pPr lvl="2"/>
            <a:r>
              <a:rPr lang="en-US" dirty="0" smtClean="0">
                <a:solidFill>
                  <a:srgbClr val="FF0000"/>
                </a:solidFill>
              </a:rPr>
              <a:t>A fixed tariff is a specific amount of money levied on each unit of a product brought into the country.</a:t>
            </a:r>
          </a:p>
          <a:p>
            <a:pPr lvl="2"/>
            <a:r>
              <a:rPr lang="en-US" dirty="0" smtClean="0">
                <a:solidFill>
                  <a:srgbClr val="FF0000"/>
                </a:solidFill>
              </a:rPr>
              <a:t>A valorem tariff is based on the value of the item.</a:t>
            </a:r>
          </a:p>
        </p:txBody>
      </p:sp>
      <p:pic>
        <p:nvPicPr>
          <p:cNvPr id="6" name="Picture 5" descr="Grading the impact of Trump's China tariffs - Axios"/>
          <p:cNvPicPr/>
          <p:nvPr/>
        </p:nvPicPr>
        <p:blipFill>
          <a:blip r:embed="rId2" cstate="print"/>
          <a:srcRect/>
          <a:stretch>
            <a:fillRect/>
          </a:stretch>
        </p:blipFill>
        <p:spPr bwMode="auto">
          <a:xfrm>
            <a:off x="4876800" y="4648200"/>
            <a:ext cx="4278745" cy="2209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Tariffs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Countries sometimes levy tariffs for political reasons, as when they impose sanctions against other countries to protest their actions</a:t>
            </a:r>
            <a:r>
              <a:rPr lang="en-US" dirty="0" smtClean="0"/>
              <a:t>.</a:t>
            </a:r>
          </a:p>
          <a:p>
            <a:endParaRPr lang="en-US" sz="800" dirty="0" smtClean="0"/>
          </a:p>
          <a:p>
            <a:pPr lvl="1"/>
            <a:r>
              <a:rPr lang="en-US" sz="2100" dirty="0" smtClean="0"/>
              <a:t>However, import tariffs are more commonly imposed to protect domestic products by raising the price of imported ones.</a:t>
            </a:r>
          </a:p>
          <a:p>
            <a:pPr lvl="1"/>
            <a:endParaRPr lang="en-US" sz="800" dirty="0" smtClean="0"/>
          </a:p>
          <a:p>
            <a:pPr lvl="2"/>
            <a:r>
              <a:rPr lang="en-US" dirty="0" smtClean="0">
                <a:solidFill>
                  <a:srgbClr val="FF0000"/>
                </a:solidFill>
              </a:rPr>
              <a:t>Protective tariffs allow more expensive domestic goods to compete with foreign ones (expensive U.S. steel vs. inexp. China steel).</a:t>
            </a:r>
            <a:endParaRPr lang="en-US" dirty="0">
              <a:solidFill>
                <a:srgbClr val="FF0000"/>
              </a:solidFill>
            </a:endParaRPr>
          </a:p>
        </p:txBody>
      </p:sp>
      <p:pic>
        <p:nvPicPr>
          <p:cNvPr id="5" name="Picture 4" descr="What Do the New U.S. - China Tariffs Mean for the Electronics ..."/>
          <p:cNvPicPr/>
          <p:nvPr/>
        </p:nvPicPr>
        <p:blipFill>
          <a:blip r:embed="rId2" cstate="print"/>
          <a:srcRect/>
          <a:stretch>
            <a:fillRect/>
          </a:stretch>
        </p:blipFill>
        <p:spPr bwMode="auto">
          <a:xfrm>
            <a:off x="5410200" y="4648200"/>
            <a:ext cx="3352800" cy="166687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Critics of protective tariffs argue that their use inhibits free trade and competition</a:t>
            </a:r>
            <a:r>
              <a:rPr lang="en-US" dirty="0" smtClean="0"/>
              <a:t>.</a:t>
            </a:r>
          </a:p>
          <a:p>
            <a:endParaRPr lang="en-US" sz="800" dirty="0" smtClean="0"/>
          </a:p>
          <a:p>
            <a:pPr lvl="1"/>
            <a:r>
              <a:rPr lang="en-US" sz="2000" dirty="0" smtClean="0">
                <a:solidFill>
                  <a:srgbClr val="FF0000"/>
                </a:solidFill>
              </a:rPr>
              <a:t>Supporters of protective tariffs say they insulate domestic industries, particularly new ones, against well established foreign competitors with lower labor costs and other advantages.</a:t>
            </a:r>
          </a:p>
          <a:p>
            <a:pPr lvl="1"/>
            <a:endParaRPr lang="en-US" sz="800" dirty="0" smtClean="0"/>
          </a:p>
        </p:txBody>
      </p:sp>
      <p:pic>
        <p:nvPicPr>
          <p:cNvPr id="5" name="Picture 4" descr="Tariff | UPSC - IAS Exams"/>
          <p:cNvPicPr/>
          <p:nvPr/>
        </p:nvPicPr>
        <p:blipFill>
          <a:blip r:embed="rId2" cstate="print"/>
          <a:srcRect/>
          <a:stretch>
            <a:fillRect/>
          </a:stretch>
        </p:blipFill>
        <p:spPr bwMode="auto">
          <a:xfrm>
            <a:off x="4191000" y="3886200"/>
            <a:ext cx="4684961" cy="2353983"/>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Part One: Business in a Changing World</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Three: Business in a Borderless World</a:t>
            </a:r>
          </a:p>
          <a:p>
            <a:pPr lvl="1">
              <a:buNone/>
            </a:pPr>
            <a:endParaRPr lang="en-US" sz="1800" dirty="0" smtClean="0"/>
          </a:p>
          <a:p>
            <a:pPr lvl="1"/>
            <a:endParaRPr lang="en-US" sz="1800" dirty="0" smtClean="0"/>
          </a:p>
        </p:txBody>
      </p:sp>
      <p:pic>
        <p:nvPicPr>
          <p:cNvPr id="8" name="Picture 7" descr="1000WordsTales | “Borderless World” | Feb 2021 - Sharing Stories"/>
          <p:cNvPicPr/>
          <p:nvPr/>
        </p:nvPicPr>
        <p:blipFill>
          <a:blip r:embed="rId2">
            <a:extLst>
              <a:ext uri="{28A0092B-C50C-407E-A947-70E740481C1C}">
                <a14:useLocalDpi xmlns:a14="http://schemas.microsoft.com/office/drawing/2010/main" val="0"/>
              </a:ext>
            </a:extLst>
          </a:blip>
          <a:srcRect/>
          <a:stretch>
            <a:fillRect/>
          </a:stretch>
        </p:blipFill>
        <p:spPr bwMode="auto">
          <a:xfrm>
            <a:off x="894588" y="2819400"/>
            <a:ext cx="7391400" cy="3051048"/>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Embargo</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An embargo prohibits trade.</a:t>
            </a:r>
          </a:p>
          <a:p>
            <a:endParaRPr lang="en-US" sz="800" u="sng" dirty="0" smtClean="0"/>
          </a:p>
          <a:p>
            <a:pPr lvl="1"/>
            <a:r>
              <a:rPr lang="en-US" dirty="0" smtClean="0"/>
              <a:t>Embargoes are generally directed at specific goods or countries and may be established for political, economic, health, or religious reasons.</a:t>
            </a:r>
          </a:p>
          <a:p>
            <a:pPr lvl="1"/>
            <a:endParaRPr lang="en-US" sz="800" dirty="0" smtClean="0"/>
          </a:p>
          <a:p>
            <a:pPr lvl="2"/>
            <a:r>
              <a:rPr lang="en-US" dirty="0" smtClean="0">
                <a:solidFill>
                  <a:srgbClr val="FF0000"/>
                </a:solidFill>
              </a:rPr>
              <a:t>The U.S. currently maintains a trade embargo with Cuba.</a:t>
            </a:r>
            <a:endParaRPr lang="en-US" dirty="0">
              <a:solidFill>
                <a:srgbClr val="FF0000"/>
              </a:solidFill>
            </a:endParaRPr>
          </a:p>
        </p:txBody>
      </p:sp>
      <p:pic>
        <p:nvPicPr>
          <p:cNvPr id="5" name="Picture 4" descr="Brasil vota à favor do embargo econômico a Cuba - A Verdade » Um ..."/>
          <p:cNvPicPr/>
          <p:nvPr/>
        </p:nvPicPr>
        <p:blipFill>
          <a:blip r:embed="rId2" cstate="print"/>
          <a:srcRect/>
          <a:stretch>
            <a:fillRect/>
          </a:stretch>
        </p:blipFill>
        <p:spPr bwMode="auto">
          <a:xfrm>
            <a:off x="4724400" y="3872399"/>
            <a:ext cx="3429000" cy="2286000"/>
          </a:xfrm>
          <a:prstGeom prst="rect">
            <a:avLst/>
          </a:prstGeom>
          <a:noFill/>
          <a:ln w="9525">
            <a:noFill/>
            <a:miter lim="800000"/>
            <a:headEnd/>
            <a:tailEnd/>
          </a:ln>
        </p:spPr>
      </p:pic>
      <p:pic>
        <p:nvPicPr>
          <p:cNvPr id="6" name="Picture 5" descr="Mediamentor: What is an embargo? - magazines %"/>
          <p:cNvPicPr/>
          <p:nvPr/>
        </p:nvPicPr>
        <p:blipFill>
          <a:blip r:embed="rId3" cstate="print"/>
          <a:srcRect/>
          <a:stretch>
            <a:fillRect/>
          </a:stretch>
        </p:blipFill>
        <p:spPr bwMode="auto">
          <a:xfrm>
            <a:off x="1473015" y="4038600"/>
            <a:ext cx="2895600" cy="2119799"/>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Political Barriers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Unlike legal issues, political considerations are seldom written down and often change rapidly</a:t>
            </a:r>
            <a:r>
              <a:rPr lang="en-US" dirty="0" smtClean="0"/>
              <a:t>.</a:t>
            </a:r>
          </a:p>
          <a:p>
            <a:endParaRPr lang="en-US" sz="800" dirty="0" smtClean="0"/>
          </a:p>
          <a:p>
            <a:pPr lvl="1"/>
            <a:r>
              <a:rPr lang="en-US" sz="2000" dirty="0" smtClean="0"/>
              <a:t>Nations that have been subject to economic sanctions for political reasons in recent years include Cuba, Iran, Syria, and North Korea.</a:t>
            </a:r>
          </a:p>
          <a:p>
            <a:pPr lvl="1"/>
            <a:endParaRPr lang="en-US" sz="800" dirty="0" smtClean="0"/>
          </a:p>
          <a:p>
            <a:pPr lvl="2"/>
            <a:r>
              <a:rPr lang="en-US" dirty="0" smtClean="0">
                <a:solidFill>
                  <a:srgbClr val="FF0000"/>
                </a:solidFill>
              </a:rPr>
              <a:t>Political considerations affect international business daily as governments enact tariffs, embargoes, or other types of trade restrictions in response to political events.</a:t>
            </a:r>
            <a:endParaRPr lang="en-US" dirty="0">
              <a:solidFill>
                <a:srgbClr val="FF0000"/>
              </a:solidFill>
            </a:endParaRPr>
          </a:p>
        </p:txBody>
      </p:sp>
      <p:pic>
        <p:nvPicPr>
          <p:cNvPr id="5" name="Picture 4" descr="Progress directly linked to removal of human made political ..."/>
          <p:cNvPicPr/>
          <p:nvPr/>
        </p:nvPicPr>
        <p:blipFill>
          <a:blip r:embed="rId2" cstate="print"/>
          <a:srcRect/>
          <a:stretch>
            <a:fillRect/>
          </a:stretch>
        </p:blipFill>
        <p:spPr bwMode="auto">
          <a:xfrm>
            <a:off x="5440634" y="4495800"/>
            <a:ext cx="3390900" cy="1752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Political Barriers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Businesses engaged in international trade must consider the relative instability of countries</a:t>
            </a:r>
            <a:r>
              <a:rPr lang="en-US" dirty="0" smtClean="0"/>
              <a:t>.</a:t>
            </a:r>
          </a:p>
          <a:p>
            <a:endParaRPr lang="en-US" sz="800" dirty="0" smtClean="0"/>
          </a:p>
          <a:p>
            <a:pPr lvl="1"/>
            <a:r>
              <a:rPr lang="en-US" sz="2000" u="sng" dirty="0" smtClean="0"/>
              <a:t>Political unrest </a:t>
            </a:r>
            <a:r>
              <a:rPr lang="en-US" sz="2000" dirty="0" smtClean="0"/>
              <a:t>may create a hostile environment for foreign businesses.  </a:t>
            </a:r>
            <a:r>
              <a:rPr lang="en-US" sz="2000" u="sng" dirty="0" smtClean="0"/>
              <a:t>Natural disasters </a:t>
            </a:r>
            <a:r>
              <a:rPr lang="en-US" sz="2000" dirty="0" smtClean="0"/>
              <a:t>can cripple a country’s government, making the region even more unstable.  A </a:t>
            </a:r>
            <a:r>
              <a:rPr lang="en-US" sz="2000" u="sng" dirty="0" smtClean="0"/>
              <a:t>sudden change in power </a:t>
            </a:r>
            <a:r>
              <a:rPr lang="en-US" sz="2000" dirty="0" smtClean="0"/>
              <a:t>can result in a regime that is hostile to foreign investment.</a:t>
            </a:r>
          </a:p>
          <a:p>
            <a:pPr lvl="1"/>
            <a:endParaRPr lang="en-US" sz="800" dirty="0" smtClean="0"/>
          </a:p>
          <a:p>
            <a:pPr lvl="2"/>
            <a:r>
              <a:rPr lang="en-US" dirty="0" smtClean="0">
                <a:solidFill>
                  <a:srgbClr val="FF0000"/>
                </a:solidFill>
              </a:rPr>
              <a:t>As a result, some businesses have been forced out of countries in which they have historically operated.</a:t>
            </a:r>
          </a:p>
        </p:txBody>
      </p:sp>
      <p:pic>
        <p:nvPicPr>
          <p:cNvPr id="6" name="Picture 5" descr="Why shift to social, political debates is good for business ..."/>
          <p:cNvPicPr/>
          <p:nvPr/>
        </p:nvPicPr>
        <p:blipFill>
          <a:blip r:embed="rId2" cstate="print"/>
          <a:srcRect/>
          <a:stretch>
            <a:fillRect/>
          </a:stretch>
        </p:blipFill>
        <p:spPr bwMode="auto">
          <a:xfrm>
            <a:off x="3810000" y="4800600"/>
            <a:ext cx="5334000" cy="2081699"/>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Social and Cultural Barriers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300" u="sng" dirty="0" smtClean="0"/>
              <a:t>Most businesspeople engaged in international trade underestimate importance of social and cultural differences; but these differences can derail an important transaction</a:t>
            </a:r>
            <a:r>
              <a:rPr lang="en-US" sz="2300" dirty="0" smtClean="0"/>
              <a:t>.</a:t>
            </a:r>
          </a:p>
          <a:p>
            <a:endParaRPr lang="en-US" sz="800" dirty="0" smtClean="0"/>
          </a:p>
          <a:p>
            <a:pPr lvl="1"/>
            <a:r>
              <a:rPr lang="en-US" sz="2000" dirty="0" smtClean="0">
                <a:solidFill>
                  <a:srgbClr val="FF0000"/>
                </a:solidFill>
              </a:rPr>
              <a:t>Tiffany &amp; Co. learned that more attentive customer service was necessary in order to succeed in Japan, and bold marketing and advertising served as the recipe for success in China.</a:t>
            </a:r>
            <a:endParaRPr lang="en-US" sz="2000" dirty="0">
              <a:solidFill>
                <a:srgbClr val="FF0000"/>
              </a:solidFill>
            </a:endParaRPr>
          </a:p>
        </p:txBody>
      </p:sp>
      <p:pic>
        <p:nvPicPr>
          <p:cNvPr id="5" name="Picture 4" descr="Tiffany &amp; Co. - Flatiron District"/>
          <p:cNvPicPr/>
          <p:nvPr/>
        </p:nvPicPr>
        <p:blipFill>
          <a:blip r:embed="rId2" cstate="print"/>
          <a:srcRect/>
          <a:stretch>
            <a:fillRect/>
          </a:stretch>
        </p:blipFill>
        <p:spPr bwMode="auto">
          <a:xfrm>
            <a:off x="4450103" y="4048532"/>
            <a:ext cx="4419600" cy="2239168"/>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Social and Cultural Barriers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Cultural differences include differences in spoken and written language</a:t>
            </a:r>
            <a:r>
              <a:rPr lang="en-US" dirty="0" smtClean="0"/>
              <a:t>.</a:t>
            </a:r>
          </a:p>
          <a:p>
            <a:endParaRPr lang="en-US" sz="800" dirty="0" smtClean="0"/>
          </a:p>
          <a:p>
            <a:pPr lvl="1"/>
            <a:r>
              <a:rPr lang="en-US" dirty="0" smtClean="0"/>
              <a:t>Although it is possible to translate words from one language to another, the true meaning is sometimes misinterpreted or lost.</a:t>
            </a:r>
          </a:p>
          <a:p>
            <a:pPr lvl="1"/>
            <a:endParaRPr lang="en-US" sz="800" dirty="0" smtClean="0"/>
          </a:p>
          <a:p>
            <a:pPr lvl="2"/>
            <a:r>
              <a:rPr lang="en-US" dirty="0" smtClean="0">
                <a:solidFill>
                  <a:srgbClr val="FF0000"/>
                </a:solidFill>
              </a:rPr>
              <a:t>For example the “Coca-Cola” name in China was first read as    “Ke-kou-ke-la,” meaning “bite the wax tadpole.”</a:t>
            </a:r>
          </a:p>
          <a:p>
            <a:pPr lvl="2"/>
            <a:r>
              <a:rPr lang="en-US" dirty="0" smtClean="0">
                <a:solidFill>
                  <a:srgbClr val="FF0000"/>
                </a:solidFill>
              </a:rPr>
              <a:t>In Italy, a campaign for Schweppes Tonic Water translated the name into Schweppes Toilet Water.</a:t>
            </a:r>
          </a:p>
        </p:txBody>
      </p:sp>
      <p:pic>
        <p:nvPicPr>
          <p:cNvPr id="5" name="Picture 4" descr="Adjusting to cultural differences in science"/>
          <p:cNvPicPr/>
          <p:nvPr/>
        </p:nvPicPr>
        <p:blipFill>
          <a:blip r:embed="rId2" cstate="print"/>
          <a:srcRect/>
          <a:stretch>
            <a:fillRect/>
          </a:stretch>
        </p:blipFill>
        <p:spPr bwMode="auto">
          <a:xfrm>
            <a:off x="4953000" y="4876800"/>
            <a:ext cx="4191000" cy="1981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Social and Cultural </a:t>
            </a:r>
            <a:r>
              <a:rPr lang="en-US" sz="3200" dirty="0" smtClean="0"/>
              <a:t>Barriers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Differences in body language and personal space also affect international trade</a:t>
            </a:r>
            <a:r>
              <a:rPr lang="en-US" dirty="0" smtClean="0"/>
              <a:t>.</a:t>
            </a:r>
          </a:p>
          <a:p>
            <a:endParaRPr lang="en-US" sz="800" dirty="0" smtClean="0"/>
          </a:p>
          <a:p>
            <a:pPr lvl="1"/>
            <a:r>
              <a:rPr lang="en-US" sz="2000" dirty="0" smtClean="0"/>
              <a:t>Body language is non-verbal, usually unconscious communication through gestures, posture, and facial expression.</a:t>
            </a:r>
          </a:p>
          <a:p>
            <a:pPr lvl="1"/>
            <a:endParaRPr lang="en-US" sz="800" dirty="0" smtClean="0"/>
          </a:p>
          <a:p>
            <a:pPr lvl="2"/>
            <a:r>
              <a:rPr lang="en-US" dirty="0" smtClean="0">
                <a:solidFill>
                  <a:srgbClr val="FF0000"/>
                </a:solidFill>
              </a:rPr>
              <a:t>Gestures vary from culture to culture, and gestures considered acceptable in American society may be rude in others.</a:t>
            </a:r>
          </a:p>
          <a:p>
            <a:pPr lvl="3"/>
            <a:r>
              <a:rPr lang="en-US" dirty="0" smtClean="0">
                <a:solidFill>
                  <a:srgbClr val="0070C0"/>
                </a:solidFill>
              </a:rPr>
              <a:t>A wink in Japan means “I love you.”</a:t>
            </a:r>
          </a:p>
          <a:p>
            <a:pPr lvl="2"/>
            <a:endParaRPr lang="en-US" sz="800" dirty="0" smtClean="0"/>
          </a:p>
          <a:p>
            <a:pPr lvl="1"/>
            <a:r>
              <a:rPr lang="en-US" sz="2000" dirty="0" smtClean="0"/>
              <a:t>Personal space is the distance at which one person feels comfortable talking to another.</a:t>
            </a:r>
          </a:p>
          <a:p>
            <a:pPr lvl="3"/>
            <a:r>
              <a:rPr lang="en-US" dirty="0" smtClean="0">
                <a:solidFill>
                  <a:srgbClr val="0070C0"/>
                </a:solidFill>
              </a:rPr>
              <a:t>Americans = Personal Space</a:t>
            </a:r>
          </a:p>
          <a:p>
            <a:pPr lvl="3"/>
            <a:r>
              <a:rPr lang="en-US" dirty="0" smtClean="0">
                <a:solidFill>
                  <a:srgbClr val="0070C0"/>
                </a:solidFill>
              </a:rPr>
              <a:t>Arabs = Face-to-Face</a:t>
            </a:r>
          </a:p>
        </p:txBody>
      </p:sp>
      <p:pic>
        <p:nvPicPr>
          <p:cNvPr id="5" name="Picture 4" descr="Understand Cultural Differences - Beyond Culture | aSabbatical"/>
          <p:cNvPicPr/>
          <p:nvPr/>
        </p:nvPicPr>
        <p:blipFill>
          <a:blip r:embed="rId2" cstate="print"/>
          <a:srcRect/>
          <a:stretch>
            <a:fillRect/>
          </a:stretch>
        </p:blipFill>
        <p:spPr bwMode="auto">
          <a:xfrm>
            <a:off x="5867400" y="5029200"/>
            <a:ext cx="3276600" cy="1861127"/>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Social and Cultural Barriers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Family roles also influence marketing activities</a:t>
            </a:r>
            <a:r>
              <a:rPr lang="en-US" dirty="0" smtClean="0"/>
              <a:t>.</a:t>
            </a:r>
          </a:p>
          <a:p>
            <a:pPr lvl="1"/>
            <a:r>
              <a:rPr lang="en-US" dirty="0" smtClean="0">
                <a:solidFill>
                  <a:srgbClr val="FF0000"/>
                </a:solidFill>
              </a:rPr>
              <a:t>Many countries do not allow children to be used in advertising.</a:t>
            </a:r>
          </a:p>
          <a:p>
            <a:pPr lvl="1"/>
            <a:r>
              <a:rPr lang="en-US" dirty="0" smtClean="0">
                <a:solidFill>
                  <a:srgbClr val="FF0000"/>
                </a:solidFill>
              </a:rPr>
              <a:t>Advertising featuring people in non-traditional roles will fail.</a:t>
            </a:r>
          </a:p>
          <a:p>
            <a:r>
              <a:rPr lang="en-US" sz="2400" u="sng" dirty="0" smtClean="0"/>
              <a:t>People of other nations often have a different perception of time</a:t>
            </a:r>
            <a:r>
              <a:rPr lang="en-US" dirty="0" smtClean="0"/>
              <a:t>.</a:t>
            </a:r>
          </a:p>
          <a:p>
            <a:pPr lvl="1"/>
            <a:r>
              <a:rPr lang="en-US" dirty="0" smtClean="0">
                <a:solidFill>
                  <a:srgbClr val="FF0000"/>
                </a:solidFill>
              </a:rPr>
              <a:t>Americans value promptness, but in Latin American countries it is common to be late or delay meetings.</a:t>
            </a:r>
          </a:p>
          <a:p>
            <a:r>
              <a:rPr lang="en-US" sz="2400" u="sng" dirty="0" smtClean="0"/>
              <a:t>Companies engaged in foreign trade must observe the national and religious holidays  and local customs of the country</a:t>
            </a:r>
            <a:r>
              <a:rPr lang="en-US" dirty="0" smtClean="0"/>
              <a:t>.</a:t>
            </a:r>
          </a:p>
          <a:p>
            <a:r>
              <a:rPr lang="en-US" sz="2400" u="sng" dirty="0" smtClean="0"/>
              <a:t>In Russia, smiling is considered appropriate only in private settings, not business</a:t>
            </a:r>
            <a:r>
              <a:rPr lang="en-US" sz="2400" dirty="0" smtClean="0"/>
              <a:t>.</a:t>
            </a:r>
          </a:p>
          <a:p>
            <a:r>
              <a:rPr lang="en-US" sz="2400" u="sng" dirty="0" smtClean="0"/>
              <a:t>Most nations use the metric system</a:t>
            </a:r>
            <a:r>
              <a:rPr lang="en-US" dirty="0" smtClean="0"/>
              <a:t>.</a:t>
            </a:r>
            <a:endParaRPr lang="en-US" dirty="0"/>
          </a:p>
        </p:txBody>
      </p:sp>
      <p:pic>
        <p:nvPicPr>
          <p:cNvPr id="2051" name="Picture 3" descr="C:\Users\Michaelm\AppData\Local\Microsoft\Windows\Temporary Internet Files\Content.IE5\V2O6EV3C\a9268b715ff0a5e6fb2663b5bd99718c[1].jpg"/>
          <p:cNvPicPr>
            <a:picLocks noChangeAspect="1" noChangeArrowheads="1"/>
          </p:cNvPicPr>
          <p:nvPr/>
        </p:nvPicPr>
        <p:blipFill>
          <a:blip r:embed="rId2" cstate="print"/>
          <a:srcRect/>
          <a:stretch>
            <a:fillRect/>
          </a:stretch>
        </p:blipFill>
        <p:spPr bwMode="auto">
          <a:xfrm>
            <a:off x="7556916" y="5105400"/>
            <a:ext cx="1279236" cy="1175293"/>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Trade Agreements, Alliances, and Organizations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200" u="sng" dirty="0" smtClean="0"/>
              <a:t>Although these economic, political, legal, and socio-cultural issues may seem like daunting barriers to international trade, there are organizations and agreements – such as the General Agreement on Tariffs and Trade, the World Bank, and the International Monetary Fund – that foster int’l trade and can help companies get involved in and succeed in global markets</a:t>
            </a:r>
            <a:r>
              <a:rPr lang="en-US" dirty="0" smtClean="0"/>
              <a:t>.</a:t>
            </a:r>
          </a:p>
          <a:p>
            <a:endParaRPr lang="en-US" sz="800" dirty="0" smtClean="0"/>
          </a:p>
          <a:p>
            <a:pPr lvl="1"/>
            <a:r>
              <a:rPr lang="en-US" sz="2000" dirty="0" smtClean="0">
                <a:solidFill>
                  <a:srgbClr val="FF0000"/>
                </a:solidFill>
              </a:rPr>
              <a:t>Various trade agreements, such as the North American Free Trade Agreement and the EU, also promote trade among member nations by eliminating tariffs and trade restrictions.</a:t>
            </a:r>
            <a:endParaRPr lang="en-US" sz="2000" dirty="0">
              <a:solidFill>
                <a:srgbClr val="FF0000"/>
              </a:solidFill>
            </a:endParaRPr>
          </a:p>
        </p:txBody>
      </p:sp>
      <p:pic>
        <p:nvPicPr>
          <p:cNvPr id="5" name="Picture 4" descr="Free Trade Agreements (FTAs) and Why They Are Important to You"/>
          <p:cNvPicPr/>
          <p:nvPr/>
        </p:nvPicPr>
        <p:blipFill>
          <a:blip r:embed="rId2" cstate="print"/>
          <a:srcRect/>
          <a:stretch>
            <a:fillRect/>
          </a:stretch>
        </p:blipFill>
        <p:spPr bwMode="auto">
          <a:xfrm>
            <a:off x="5562600" y="4876800"/>
            <a:ext cx="3581400" cy="1981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Exporting and Importing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Many companies first get involved in international trade when they import goods from other countries for resale in their own businesses</a:t>
            </a:r>
            <a:r>
              <a:rPr lang="en-US" dirty="0" smtClean="0"/>
              <a:t>.</a:t>
            </a:r>
          </a:p>
          <a:p>
            <a:pPr lvl="1"/>
            <a:r>
              <a:rPr lang="en-US" sz="2000" dirty="0" smtClean="0"/>
              <a:t>For example, a grocery store chain may import bananas from Honduras and coffee from Colombia.</a:t>
            </a:r>
          </a:p>
          <a:p>
            <a:r>
              <a:rPr lang="en-US" sz="2400" u="sng" dirty="0" smtClean="0"/>
              <a:t>A business may get involved in exporting when called upon to supply a foreign company with a particular product</a:t>
            </a:r>
            <a:r>
              <a:rPr lang="en-US" dirty="0" smtClean="0"/>
              <a:t>.</a:t>
            </a:r>
          </a:p>
          <a:p>
            <a:pPr lvl="1"/>
            <a:r>
              <a:rPr lang="en-US" sz="2000" dirty="0" smtClean="0"/>
              <a:t>Exporting to other countries becomes a necessity for established countries that seek to grow continually.</a:t>
            </a:r>
          </a:p>
          <a:p>
            <a:pPr lvl="2"/>
            <a:r>
              <a:rPr lang="en-US" sz="1800" dirty="0" smtClean="0">
                <a:solidFill>
                  <a:srgbClr val="FF0000"/>
                </a:solidFill>
              </a:rPr>
              <a:t>Products often have higher sales growth potentially in foreign countries than they have in their parent company.</a:t>
            </a:r>
          </a:p>
        </p:txBody>
      </p:sp>
      <p:pic>
        <p:nvPicPr>
          <p:cNvPr id="6" name="Picture 5" descr="Corpiness WTR provides Online import export data service to help ..."/>
          <p:cNvPicPr/>
          <p:nvPr/>
        </p:nvPicPr>
        <p:blipFill>
          <a:blip r:embed="rId2" cstate="print"/>
          <a:srcRect/>
          <a:stretch>
            <a:fillRect/>
          </a:stretch>
        </p:blipFill>
        <p:spPr bwMode="auto">
          <a:xfrm>
            <a:off x="7086600" y="228600"/>
            <a:ext cx="1600200" cy="9144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Licensing and Franchising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Licensing is a trade agreement in which one company:               the licensor – allows another company – the licensee to use its company name, products, patents, brands, trademarks, raw materials, and/or production processes in exchange for a fee or royalty</a:t>
            </a:r>
            <a:r>
              <a:rPr lang="en-US" sz="2400" dirty="0" smtClean="0"/>
              <a:t>.</a:t>
            </a:r>
          </a:p>
          <a:p>
            <a:endParaRPr lang="en-US" sz="800" dirty="0" smtClean="0"/>
          </a:p>
          <a:p>
            <a:pPr lvl="1"/>
            <a:r>
              <a:rPr lang="en-US" sz="2000" dirty="0" smtClean="0">
                <a:solidFill>
                  <a:srgbClr val="FF0000"/>
                </a:solidFill>
              </a:rPr>
              <a:t>Franchising is a form of licensing in which a company:                      the franchiser - agrees to provide a franchisee the name, logo, methods of operation, advertising, products, and other elements associated with the franchiser’s business, in return for a financial commitment and agreement to conduct business in accordance with the franchiser’s standard of operations</a:t>
            </a:r>
            <a:r>
              <a:rPr lang="en-US" dirty="0" smtClean="0">
                <a:solidFill>
                  <a:srgbClr val="FF0000"/>
                </a:solidFill>
              </a:rPr>
              <a:t>.</a:t>
            </a:r>
            <a:endParaRPr lang="en-US" dirty="0">
              <a:solidFill>
                <a:srgbClr val="FF0000"/>
              </a:solidFill>
            </a:endParaRPr>
          </a:p>
        </p:txBody>
      </p:sp>
      <p:pic>
        <p:nvPicPr>
          <p:cNvPr id="5" name="Picture 4" descr="Licensing vs Franchising | Top 5 Best Differences (with infographics)"/>
          <p:cNvPicPr/>
          <p:nvPr/>
        </p:nvPicPr>
        <p:blipFill>
          <a:blip r:embed="rId2" cstate="print"/>
          <a:srcRect/>
          <a:stretch>
            <a:fillRect/>
          </a:stretch>
        </p:blipFill>
        <p:spPr bwMode="auto">
          <a:xfrm>
            <a:off x="5410200" y="5334000"/>
            <a:ext cx="3733800" cy="1524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Many U.S. firms are finding that international markets provide tremendous opportunities for growth</a:t>
            </a:r>
            <a:r>
              <a:rPr lang="en-US" dirty="0" smtClean="0"/>
              <a:t>.</a:t>
            </a:r>
          </a:p>
          <a:p>
            <a:endParaRPr lang="en-US" sz="800" dirty="0" smtClean="0"/>
          </a:p>
          <a:p>
            <a:pPr lvl="1"/>
            <a:r>
              <a:rPr lang="en-US" dirty="0" smtClean="0">
                <a:solidFill>
                  <a:srgbClr val="FF0000"/>
                </a:solidFill>
              </a:rPr>
              <a:t>Accessing these markets can promote innovation while competition can lead to better and less expensive products.</a:t>
            </a:r>
          </a:p>
        </p:txBody>
      </p:sp>
      <p:pic>
        <p:nvPicPr>
          <p:cNvPr id="7" name="Picture 6" descr="Global Marketing - Flood International Consulting Agency"/>
          <p:cNvPicPr/>
          <p:nvPr/>
        </p:nvPicPr>
        <p:blipFill>
          <a:blip r:embed="rId2" cstate="print"/>
          <a:srcRect/>
          <a:stretch>
            <a:fillRect/>
          </a:stretch>
        </p:blipFill>
        <p:spPr bwMode="auto">
          <a:xfrm>
            <a:off x="4800600" y="3657600"/>
            <a:ext cx="3429000" cy="2503170"/>
          </a:xfrm>
          <a:prstGeom prst="rect">
            <a:avLst/>
          </a:prstGeom>
          <a:noFill/>
          <a:ln w="9525">
            <a:noFill/>
            <a:miter lim="800000"/>
            <a:headEnd/>
            <a:tailEnd/>
          </a:ln>
        </p:spPr>
      </p:pic>
      <p:pic>
        <p:nvPicPr>
          <p:cNvPr id="8" name="Picture 7" descr="Global Marketplace stock vector. Illustration of design - 37361712"/>
          <p:cNvPicPr/>
          <p:nvPr/>
        </p:nvPicPr>
        <p:blipFill>
          <a:blip r:embed="rId3" cstate="print"/>
          <a:srcRect/>
          <a:stretch>
            <a:fillRect/>
          </a:stretch>
        </p:blipFill>
        <p:spPr bwMode="auto">
          <a:xfrm>
            <a:off x="1066800" y="4038600"/>
            <a:ext cx="3523488" cy="2119799"/>
          </a:xfrm>
          <a:prstGeom prst="rect">
            <a:avLst/>
          </a:prstGeom>
          <a:noFill/>
          <a:ln w="9525">
            <a:noFill/>
            <a:miter lim="800000"/>
            <a:headEnd/>
            <a:tailEnd/>
          </a:ln>
        </p:spPr>
      </p:pic>
      <p:pic>
        <p:nvPicPr>
          <p:cNvPr id="9" name="Picture 8"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Outsourcing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300" u="sng" dirty="0" smtClean="0"/>
              <a:t>Outsourcing  is the transferring of manufacturing or other tasks to companies in countries where labor and supplies     are less expensive</a:t>
            </a:r>
            <a:r>
              <a:rPr lang="en-US" sz="2300" dirty="0" smtClean="0"/>
              <a:t>.</a:t>
            </a:r>
          </a:p>
          <a:p>
            <a:endParaRPr lang="en-US" sz="800" dirty="0" smtClean="0"/>
          </a:p>
          <a:p>
            <a:pPr lvl="1"/>
            <a:r>
              <a:rPr lang="en-US" dirty="0" smtClean="0">
                <a:solidFill>
                  <a:srgbClr val="FF0000"/>
                </a:solidFill>
              </a:rPr>
              <a:t>Outsourcing has become politically controversial in recent years amid concerns over jobs lost to overseas workers.</a:t>
            </a:r>
            <a:endParaRPr lang="en-US" dirty="0">
              <a:solidFill>
                <a:srgbClr val="FF0000"/>
              </a:solidFill>
            </a:endParaRPr>
          </a:p>
        </p:txBody>
      </p:sp>
      <p:pic>
        <p:nvPicPr>
          <p:cNvPr id="5" name="Picture 4" descr="Do's And Dont's In Outsourcing IT Services - TrustedExpert"/>
          <p:cNvPicPr/>
          <p:nvPr/>
        </p:nvPicPr>
        <p:blipFill>
          <a:blip r:embed="rId2" cstate="print"/>
          <a:srcRect/>
          <a:stretch>
            <a:fillRect/>
          </a:stretch>
        </p:blipFill>
        <p:spPr bwMode="auto">
          <a:xfrm>
            <a:off x="4732620" y="4082473"/>
            <a:ext cx="4030380" cy="2097024"/>
          </a:xfrm>
          <a:prstGeom prst="rect">
            <a:avLst/>
          </a:prstGeom>
          <a:noFill/>
          <a:ln w="9525">
            <a:noFill/>
            <a:miter lim="800000"/>
            <a:headEnd/>
            <a:tailEnd/>
          </a:ln>
        </p:spPr>
      </p:pic>
      <p:pic>
        <p:nvPicPr>
          <p:cNvPr id="6" name="Picture 5" descr="5 Advantages Of Outsourcing To A Marketing Services Provider ..."/>
          <p:cNvPicPr/>
          <p:nvPr/>
        </p:nvPicPr>
        <p:blipFill>
          <a:blip r:embed="rId3" cstate="print"/>
          <a:srcRect/>
          <a:stretch>
            <a:fillRect/>
          </a:stretch>
        </p:blipFill>
        <p:spPr bwMode="auto">
          <a:xfrm>
            <a:off x="446024" y="4082473"/>
            <a:ext cx="4133088" cy="2097024"/>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Offshoring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Offshoring is the relocation of a business process by a company, or a subsidiary, to another country</a:t>
            </a:r>
            <a:r>
              <a:rPr lang="en-US" dirty="0" smtClean="0"/>
              <a:t>.</a:t>
            </a:r>
          </a:p>
          <a:p>
            <a:endParaRPr lang="en-US" sz="800" dirty="0" smtClean="0"/>
          </a:p>
          <a:p>
            <a:pPr lvl="1"/>
            <a:r>
              <a:rPr lang="en-US" dirty="0" smtClean="0"/>
              <a:t>Offshoring is different than outsourcing in that the company retains control of the process because it is not subcontracting to a different company.</a:t>
            </a:r>
          </a:p>
          <a:p>
            <a:pPr lvl="1"/>
            <a:endParaRPr lang="en-US" sz="800" dirty="0" smtClean="0"/>
          </a:p>
          <a:p>
            <a:pPr lvl="2"/>
            <a:r>
              <a:rPr lang="en-US" dirty="0" smtClean="0">
                <a:solidFill>
                  <a:srgbClr val="FF0000"/>
                </a:solidFill>
              </a:rPr>
              <a:t>Companies may choose to offshore for a number of reasons, ranging from lower wages, skilled labor, or taking advantage of time zone differences in order to offer services around the clock.</a:t>
            </a:r>
            <a:endParaRPr lang="en-US" dirty="0">
              <a:solidFill>
                <a:srgbClr val="FF0000"/>
              </a:solidFill>
            </a:endParaRPr>
          </a:p>
        </p:txBody>
      </p:sp>
      <p:pic>
        <p:nvPicPr>
          <p:cNvPr id="5" name="Picture 4" descr="Outsourcing vs Offshoring | Top 4 Best Differences"/>
          <p:cNvPicPr/>
          <p:nvPr/>
        </p:nvPicPr>
        <p:blipFill>
          <a:blip r:embed="rId2" cstate="print"/>
          <a:srcRect/>
          <a:stretch>
            <a:fillRect/>
          </a:stretch>
        </p:blipFill>
        <p:spPr bwMode="auto">
          <a:xfrm>
            <a:off x="5562600" y="4800600"/>
            <a:ext cx="3229217" cy="146685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Joint Venture and Alliances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A strategic alliance is a partnership formed to create a competitive advantage on a worldwide basis</a:t>
            </a:r>
            <a:r>
              <a:rPr lang="en-US" dirty="0" smtClean="0"/>
              <a:t>.</a:t>
            </a:r>
          </a:p>
          <a:p>
            <a:endParaRPr lang="en-US" sz="800" dirty="0" smtClean="0"/>
          </a:p>
          <a:p>
            <a:pPr lvl="1"/>
            <a:r>
              <a:rPr lang="en-US" sz="2000" dirty="0" smtClean="0">
                <a:solidFill>
                  <a:srgbClr val="FF0000"/>
                </a:solidFill>
              </a:rPr>
              <a:t>International competition is so fierce and the costs of competing on a global basis are so high that few firms have the resources to go it alone, so they collaborate with other companies.</a:t>
            </a:r>
            <a:endParaRPr lang="en-US" sz="2000" dirty="0">
              <a:solidFill>
                <a:srgbClr val="FF0000"/>
              </a:solidFill>
            </a:endParaRPr>
          </a:p>
        </p:txBody>
      </p:sp>
      <p:pic>
        <p:nvPicPr>
          <p:cNvPr id="5" name="Picture 4" descr="Joint Ventures Should Anticipate Professional Liability Claims ..."/>
          <p:cNvPicPr/>
          <p:nvPr/>
        </p:nvPicPr>
        <p:blipFill>
          <a:blip r:embed="rId2" cstate="print"/>
          <a:srcRect/>
          <a:stretch>
            <a:fillRect/>
          </a:stretch>
        </p:blipFill>
        <p:spPr bwMode="auto">
          <a:xfrm>
            <a:off x="301752" y="3657600"/>
            <a:ext cx="4323172" cy="2697595"/>
          </a:xfrm>
          <a:prstGeom prst="rect">
            <a:avLst/>
          </a:prstGeom>
          <a:noFill/>
          <a:ln w="9525">
            <a:noFill/>
            <a:miter lim="800000"/>
            <a:headEnd/>
            <a:tailEnd/>
          </a:ln>
        </p:spPr>
      </p:pic>
      <p:pic>
        <p:nvPicPr>
          <p:cNvPr id="6" name="Picture 5" descr="7 Tips To Manage Strategic Alliances for Small Business"/>
          <p:cNvPicPr/>
          <p:nvPr/>
        </p:nvPicPr>
        <p:blipFill>
          <a:blip r:embed="rId3" cstate="print"/>
          <a:srcRect/>
          <a:stretch>
            <a:fillRect/>
          </a:stretch>
        </p:blipFill>
        <p:spPr bwMode="auto">
          <a:xfrm>
            <a:off x="4717427" y="3657600"/>
            <a:ext cx="4051300" cy="2569522"/>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Direct Investment</a:t>
            </a:r>
            <a:br>
              <a:rPr lang="en-US" sz="3200" dirty="0" smtClean="0"/>
            </a:br>
            <a:r>
              <a:rPr lang="en-US" sz="2000" dirty="0" smtClean="0"/>
              <a:t>Multinational Corporation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300" u="sng" dirty="0" smtClean="0"/>
              <a:t>Companies that want more control and are willing to invest resources in international business may consider Direct Investment, the ownership of overseas facilities</a:t>
            </a:r>
            <a:r>
              <a:rPr lang="en-US" sz="2300" dirty="0" smtClean="0"/>
              <a:t>.</a:t>
            </a:r>
          </a:p>
          <a:p>
            <a:endParaRPr lang="en-US" sz="800" dirty="0" smtClean="0"/>
          </a:p>
          <a:p>
            <a:pPr lvl="1"/>
            <a:r>
              <a:rPr lang="en-US" sz="2000" dirty="0" smtClean="0"/>
              <a:t>The highest level of international business involvement is the Multinational Corporation (MNC), a corporation that operates on a worldwide scale, without significant ties to any one nation.</a:t>
            </a:r>
          </a:p>
          <a:p>
            <a:pPr lvl="1"/>
            <a:endParaRPr lang="en-US" sz="800" dirty="0" smtClean="0"/>
          </a:p>
          <a:p>
            <a:pPr lvl="2"/>
            <a:r>
              <a:rPr lang="en-US" dirty="0" smtClean="0">
                <a:solidFill>
                  <a:srgbClr val="FF0000"/>
                </a:solidFill>
              </a:rPr>
              <a:t>(i.e.) Walmart, Subway, Nestle</a:t>
            </a:r>
          </a:p>
        </p:txBody>
      </p:sp>
      <p:pic>
        <p:nvPicPr>
          <p:cNvPr id="5" name="Picture 4" descr="Why Multinationals Should Still be Ignored on China - Industry Today"/>
          <p:cNvPicPr/>
          <p:nvPr/>
        </p:nvPicPr>
        <p:blipFill>
          <a:blip r:embed="rId2" cstate="print"/>
          <a:srcRect/>
          <a:stretch>
            <a:fillRect/>
          </a:stretch>
        </p:blipFill>
        <p:spPr bwMode="auto">
          <a:xfrm>
            <a:off x="4953000" y="3886200"/>
            <a:ext cx="3962400" cy="240665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International Business Strategies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Planning in a global economy requires business persons to understand the economic, legal, political, and socio-cultural realities of the countries in which they will operate</a:t>
            </a:r>
            <a:r>
              <a:rPr lang="en-US" dirty="0" smtClean="0"/>
              <a:t>.</a:t>
            </a:r>
          </a:p>
          <a:p>
            <a:endParaRPr lang="en-US" sz="800" dirty="0" smtClean="0"/>
          </a:p>
          <a:p>
            <a:pPr lvl="1"/>
            <a:r>
              <a:rPr lang="en-US" dirty="0" smtClean="0">
                <a:solidFill>
                  <a:srgbClr val="FF0000"/>
                </a:solidFill>
              </a:rPr>
              <a:t>These factors will affect the strategy a business chooses to use outside its own borders.</a:t>
            </a:r>
            <a:endParaRPr lang="en-US" dirty="0">
              <a:solidFill>
                <a:srgbClr val="FF0000"/>
              </a:solidFill>
            </a:endParaRPr>
          </a:p>
        </p:txBody>
      </p:sp>
      <p:pic>
        <p:nvPicPr>
          <p:cNvPr id="5" name="Picture 4" descr="International Business Management Strategies | Global Business"/>
          <p:cNvPicPr/>
          <p:nvPr/>
        </p:nvPicPr>
        <p:blipFill>
          <a:blip r:embed="rId2" cstate="print"/>
          <a:srcRect/>
          <a:stretch>
            <a:fillRect/>
          </a:stretch>
        </p:blipFill>
        <p:spPr bwMode="auto">
          <a:xfrm>
            <a:off x="3962400" y="3733800"/>
            <a:ext cx="4945888" cy="2581228"/>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Developing Strategies</a:t>
            </a:r>
            <a:br>
              <a:rPr lang="en-US" sz="3200" dirty="0" smtClean="0"/>
            </a:br>
            <a:r>
              <a:rPr lang="en-US" sz="2000" dirty="0" smtClean="0"/>
              <a:t>Multinational Strategy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300" u="sng" dirty="0" smtClean="0"/>
              <a:t>Companies doing business internationally use a Multinational Strategy, which is a plan that involves customizing products, promotion, and distribution according to cultural, technological, regional, and national differences</a:t>
            </a:r>
            <a:r>
              <a:rPr lang="en-US" sz="2300" dirty="0" smtClean="0"/>
              <a:t>.</a:t>
            </a:r>
          </a:p>
          <a:p>
            <a:endParaRPr lang="en-US" sz="800" dirty="0" smtClean="0"/>
          </a:p>
          <a:p>
            <a:pPr lvl="1"/>
            <a:r>
              <a:rPr lang="en-US" sz="2000" dirty="0" smtClean="0">
                <a:solidFill>
                  <a:srgbClr val="FF0000"/>
                </a:solidFill>
              </a:rPr>
              <a:t>When McDonald’s opened its first restaurant in Vietnam, it offered its traditional menu items as well as </a:t>
            </a:r>
            <a:r>
              <a:rPr lang="en-US" sz="2000" dirty="0" err="1" smtClean="0">
                <a:solidFill>
                  <a:srgbClr val="FF0000"/>
                </a:solidFill>
              </a:rPr>
              <a:t>McPork</a:t>
            </a:r>
            <a:r>
              <a:rPr lang="en-US" sz="2000" dirty="0" smtClean="0">
                <a:solidFill>
                  <a:srgbClr val="FF0000"/>
                </a:solidFill>
              </a:rPr>
              <a:t> sandwiches specifically targeted toward Vietnamese customers.</a:t>
            </a:r>
            <a:endParaRPr lang="en-US" sz="2000" dirty="0">
              <a:solidFill>
                <a:srgbClr val="FF0000"/>
              </a:solidFill>
            </a:endParaRPr>
          </a:p>
        </p:txBody>
      </p:sp>
      <p:pic>
        <p:nvPicPr>
          <p:cNvPr id="5" name="Picture 4" descr="McDonald's Franchise Information"/>
          <p:cNvPicPr/>
          <p:nvPr/>
        </p:nvPicPr>
        <p:blipFill>
          <a:blip r:embed="rId2" cstate="print"/>
          <a:srcRect/>
          <a:stretch>
            <a:fillRect/>
          </a:stretch>
        </p:blipFill>
        <p:spPr bwMode="auto">
          <a:xfrm>
            <a:off x="6172200" y="3962400"/>
            <a:ext cx="2610381" cy="2362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Strategies</a:t>
            </a:r>
            <a:br>
              <a:rPr lang="en-US" dirty="0" smtClean="0"/>
            </a:br>
            <a:r>
              <a:rPr lang="en-US" sz="2000" dirty="0" smtClean="0"/>
              <a:t>Global Strategy (Globalization)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More companies are moving away from this customization strategy to a Global Strategy (Globalization), which is a strategy that involves standardizing products, and as much as possible, their promotion and distribution for the whole world, as if it were a single entity</a:t>
            </a:r>
            <a:r>
              <a:rPr lang="en-US" dirty="0" smtClean="0"/>
              <a:t>.</a:t>
            </a:r>
          </a:p>
          <a:p>
            <a:endParaRPr lang="en-US" sz="800" dirty="0" smtClean="0"/>
          </a:p>
          <a:p>
            <a:pPr lvl="1"/>
            <a:r>
              <a:rPr lang="en-US" dirty="0" smtClean="0">
                <a:solidFill>
                  <a:srgbClr val="FF0000"/>
                </a:solidFill>
              </a:rPr>
              <a:t>Examples of globalized products are American clothing, movies, music, and cosmetics.</a:t>
            </a:r>
            <a:endParaRPr lang="en-US" dirty="0">
              <a:solidFill>
                <a:srgbClr val="FF0000"/>
              </a:solidFill>
            </a:endParaRPr>
          </a:p>
        </p:txBody>
      </p:sp>
      <p:pic>
        <p:nvPicPr>
          <p:cNvPr id="5" name="Picture 4" descr="Toto: Pandering to audiences no way to fix Hollywood's gender ..."/>
          <p:cNvPicPr/>
          <p:nvPr/>
        </p:nvPicPr>
        <p:blipFill>
          <a:blip r:embed="rId2" cstate="print"/>
          <a:srcRect/>
          <a:stretch>
            <a:fillRect/>
          </a:stretch>
        </p:blipFill>
        <p:spPr bwMode="auto">
          <a:xfrm>
            <a:off x="4818888" y="4191000"/>
            <a:ext cx="4017264" cy="212407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Developing Strategies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300" u="sng" dirty="0" smtClean="0"/>
              <a:t>Before moving outside their borders, companies conduct environmental analyses to evaluate the potential of and problems associated with various markets and to determine what strategy is best for doing business in those markets</a:t>
            </a:r>
            <a:r>
              <a:rPr lang="en-US" sz="2300" dirty="0" smtClean="0"/>
              <a:t>.</a:t>
            </a:r>
          </a:p>
          <a:p>
            <a:endParaRPr lang="en-US" sz="800" dirty="0" smtClean="0"/>
          </a:p>
          <a:p>
            <a:pPr lvl="1"/>
            <a:r>
              <a:rPr lang="en-US" dirty="0" smtClean="0"/>
              <a:t>Astute businesspeople today “think globally, act locally.”  </a:t>
            </a:r>
          </a:p>
          <a:p>
            <a:pPr lvl="1"/>
            <a:endParaRPr lang="en-US" sz="800" dirty="0" smtClean="0"/>
          </a:p>
          <a:p>
            <a:pPr lvl="2"/>
            <a:r>
              <a:rPr lang="en-US" dirty="0" smtClean="0">
                <a:solidFill>
                  <a:srgbClr val="FF0000"/>
                </a:solidFill>
              </a:rPr>
              <a:t>That is, while constantly being aware of the total picture, they adjust their firms’ strategies to conform to local needs and tastes.</a:t>
            </a:r>
            <a:endParaRPr lang="en-US" dirty="0">
              <a:solidFill>
                <a:srgbClr val="FF0000"/>
              </a:solidFill>
            </a:endParaRPr>
          </a:p>
        </p:txBody>
      </p:sp>
      <p:pic>
        <p:nvPicPr>
          <p:cNvPr id="6" name="Picture 5" descr="Think Global Act Local Stock Photos and Images - 123RF"/>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72000"/>
            <a:ext cx="4114800" cy="2286000"/>
          </a:xfrm>
          <a:prstGeom prst="rect">
            <a:avLst/>
          </a:prstGeom>
          <a:noFill/>
          <a:ln>
            <a:noFill/>
          </a:ln>
        </p:spPr>
      </p:pic>
      <p:pic>
        <p:nvPicPr>
          <p:cNvPr id="7" name="Picture 6"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Part Two: Starting and Growing a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Four: Options for Organizing Business</a:t>
            </a:r>
          </a:p>
          <a:p>
            <a:endParaRPr lang="en-US" sz="800" u="sng" dirty="0" smtClean="0"/>
          </a:p>
        </p:txBody>
      </p:sp>
      <p:pic>
        <p:nvPicPr>
          <p:cNvPr id="8" name="Picture 7" descr="6 Types of Business Ownership (And How to Know Which is Right for Yo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3885" y="2743200"/>
            <a:ext cx="5932805" cy="3155950"/>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751142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300" u="sng" dirty="0" smtClean="0"/>
              <a:t>All businesses must select a form of organization that is most appropriate for their owners and the scope of their business</a:t>
            </a:r>
            <a:r>
              <a:rPr lang="en-US" dirty="0" smtClean="0"/>
              <a:t>.</a:t>
            </a:r>
          </a:p>
          <a:p>
            <a:endParaRPr lang="en-US" sz="800" dirty="0">
              <a:solidFill>
                <a:srgbClr val="FF0000"/>
              </a:solidFill>
            </a:endParaRPr>
          </a:p>
          <a:p>
            <a:pPr lvl="1"/>
            <a:r>
              <a:rPr lang="en-US" sz="2100" dirty="0" smtClean="0">
                <a:solidFill>
                  <a:srgbClr val="FF0000"/>
                </a:solidFill>
              </a:rPr>
              <a:t>A business’s legal form of ownership affects how it operates, how much it pays in taxes, and how much control its owners have.</a:t>
            </a:r>
          </a:p>
        </p:txBody>
      </p:sp>
      <p:pic>
        <p:nvPicPr>
          <p:cNvPr id="9" name="Picture 8" descr="Business Ownership Mind Map Concept Royalty Free Cliparts, Vectors ..."/>
          <p:cNvPicPr/>
          <p:nvPr/>
        </p:nvPicPr>
        <p:blipFill>
          <a:blip r:embed="rId2" cstate="print"/>
          <a:srcRect/>
          <a:stretch>
            <a:fillRect/>
          </a:stretch>
        </p:blipFill>
        <p:spPr bwMode="auto">
          <a:xfrm>
            <a:off x="4786560" y="3886200"/>
            <a:ext cx="3747840" cy="2392680"/>
          </a:xfrm>
          <a:prstGeom prst="rect">
            <a:avLst/>
          </a:prstGeom>
          <a:noFill/>
          <a:ln w="9525">
            <a:noFill/>
            <a:miter lim="800000"/>
            <a:headEnd/>
            <a:tailEnd/>
          </a:ln>
        </p:spPr>
      </p:pic>
      <p:pic>
        <p:nvPicPr>
          <p:cNvPr id="10" name="Picture 9" descr="Why Owners Choose Not To Sell - Keystone Business Transitions"/>
          <p:cNvPicPr/>
          <p:nvPr/>
        </p:nvPicPr>
        <p:blipFill>
          <a:blip r:embed="rId3" cstate="print"/>
          <a:srcRect/>
          <a:stretch>
            <a:fillRect/>
          </a:stretch>
        </p:blipFill>
        <p:spPr bwMode="auto">
          <a:xfrm>
            <a:off x="609600" y="3886200"/>
            <a:ext cx="3944112" cy="2392680"/>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21221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International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International Business refers to the buying, selling, and trading of goods and services across national boundaries</a:t>
            </a:r>
            <a:r>
              <a:rPr lang="en-US" dirty="0" smtClean="0"/>
              <a:t>.</a:t>
            </a:r>
          </a:p>
          <a:p>
            <a:endParaRPr lang="en-US" sz="800" dirty="0" smtClean="0"/>
          </a:p>
          <a:p>
            <a:pPr lvl="1"/>
            <a:r>
              <a:rPr lang="en-US" sz="2000" dirty="0" smtClean="0"/>
              <a:t>Falling political barriers and new technology are making it possible for more companies to sell their products overseas and at home.  </a:t>
            </a:r>
          </a:p>
          <a:p>
            <a:pPr lvl="1"/>
            <a:endParaRPr lang="en-US" sz="800" dirty="0" smtClean="0"/>
          </a:p>
          <a:p>
            <a:pPr lvl="2"/>
            <a:r>
              <a:rPr lang="en-US" sz="1800" dirty="0" smtClean="0">
                <a:solidFill>
                  <a:srgbClr val="FF0000"/>
                </a:solidFill>
              </a:rPr>
              <a:t>Starbucks serves millions of global customers at more than 21,000 locations in 65 countries.</a:t>
            </a:r>
          </a:p>
        </p:txBody>
      </p:sp>
      <p:pic>
        <p:nvPicPr>
          <p:cNvPr id="5" name="Picture 4" descr="I've spent $20,000 on Starbucks in the past 12 years” - Vox"/>
          <p:cNvPicPr/>
          <p:nvPr/>
        </p:nvPicPr>
        <p:blipFill>
          <a:blip r:embed="rId2" cstate="print"/>
          <a:srcRect/>
          <a:stretch>
            <a:fillRect/>
          </a:stretch>
        </p:blipFill>
        <p:spPr bwMode="auto">
          <a:xfrm>
            <a:off x="3962400" y="3962400"/>
            <a:ext cx="4889916" cy="2353666"/>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Sole Proprietorships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Sole Proprietorships are businesses owned and operated by one individual, and they are the most common form of business organization in the U.S.</a:t>
            </a:r>
          </a:p>
          <a:p>
            <a:endParaRPr lang="en-US" sz="800" u="sng" dirty="0" smtClean="0"/>
          </a:p>
          <a:p>
            <a:pPr lvl="1"/>
            <a:r>
              <a:rPr lang="en-US" sz="2000" dirty="0" smtClean="0">
                <a:solidFill>
                  <a:srgbClr val="FF0000"/>
                </a:solidFill>
              </a:rPr>
              <a:t>Common examples include many retailers such as restaurants, hair salons, flower shops, dog kennels, and independent contractors who complete projects or engage in entrepreneurial activities for different organizations, but who are not employees (i.e.) contractors, taxi-drivers, nail technicians, and salespersons for Mary Kay, etc.</a:t>
            </a:r>
            <a:endParaRPr lang="en-US" sz="2000" dirty="0">
              <a:solidFill>
                <a:srgbClr val="FF0000"/>
              </a:solidFill>
            </a:endParaRPr>
          </a:p>
        </p:txBody>
      </p:sp>
      <p:pic>
        <p:nvPicPr>
          <p:cNvPr id="5" name="Picture 4" descr="SOLE PROPRIETORSHIPS, HOBBY LOSSES AND IRS RED FLAGS - Jeffrey ..."/>
          <p:cNvPicPr/>
          <p:nvPr/>
        </p:nvPicPr>
        <p:blipFill>
          <a:blip r:embed="rId2" cstate="print"/>
          <a:srcRect/>
          <a:stretch>
            <a:fillRect/>
          </a:stretch>
        </p:blipFill>
        <p:spPr bwMode="auto">
          <a:xfrm>
            <a:off x="5638800" y="4572000"/>
            <a:ext cx="3124200" cy="174307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46393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Sole Proprietorships</a:t>
            </a:r>
            <a:br>
              <a:rPr lang="en-US" dirty="0" smtClean="0"/>
            </a:br>
            <a:r>
              <a:rPr lang="en-US" sz="2000" dirty="0" smtClean="0"/>
              <a:t>Advantages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lnSpcReduction="10000"/>
          </a:bodyPr>
          <a:lstStyle/>
          <a:p>
            <a:r>
              <a:rPr lang="en-US" sz="2300" u="sng" dirty="0" smtClean="0"/>
              <a:t>Sole proprietorships are generally managed by their owners, and because of this simple management structure, the owner/manager can make decisions quickly</a:t>
            </a:r>
            <a:r>
              <a:rPr lang="en-US" sz="2300" dirty="0" smtClean="0"/>
              <a:t>.  </a:t>
            </a:r>
          </a:p>
          <a:p>
            <a:endParaRPr lang="en-US" sz="800" dirty="0" smtClean="0"/>
          </a:p>
          <a:p>
            <a:pPr lvl="1"/>
            <a:r>
              <a:rPr lang="en-US" dirty="0" smtClean="0"/>
              <a:t>This is just one of many advantages of the sole proprietorship. Other advantages include:</a:t>
            </a:r>
          </a:p>
          <a:p>
            <a:pPr lvl="1"/>
            <a:endParaRPr lang="en-US" sz="900" dirty="0" smtClean="0"/>
          </a:p>
          <a:p>
            <a:pPr marL="1051560" lvl="2" indent="-457200">
              <a:buFont typeface="+mj-lt"/>
              <a:buAutoNum type="arabicPeriod"/>
            </a:pPr>
            <a:r>
              <a:rPr lang="en-US" dirty="0" smtClean="0">
                <a:solidFill>
                  <a:srgbClr val="FF0000"/>
                </a:solidFill>
              </a:rPr>
              <a:t>Ease and Cost of Formation</a:t>
            </a:r>
          </a:p>
          <a:p>
            <a:pPr marL="1051560" lvl="2" indent="-457200">
              <a:buFont typeface="+mj-lt"/>
              <a:buAutoNum type="arabicPeriod"/>
            </a:pPr>
            <a:r>
              <a:rPr lang="en-US" dirty="0" smtClean="0">
                <a:solidFill>
                  <a:srgbClr val="FF0000"/>
                </a:solidFill>
              </a:rPr>
              <a:t>Secrecy</a:t>
            </a:r>
          </a:p>
          <a:p>
            <a:pPr marL="1051560" lvl="2" indent="-457200">
              <a:buFont typeface="+mj-lt"/>
              <a:buAutoNum type="arabicPeriod"/>
            </a:pPr>
            <a:r>
              <a:rPr lang="en-US" dirty="0" smtClean="0">
                <a:solidFill>
                  <a:srgbClr val="FF0000"/>
                </a:solidFill>
              </a:rPr>
              <a:t>Distribution and Use of Profits</a:t>
            </a:r>
          </a:p>
          <a:p>
            <a:pPr marL="1051560" lvl="2" indent="-457200">
              <a:buFont typeface="+mj-lt"/>
              <a:buAutoNum type="arabicPeriod"/>
            </a:pPr>
            <a:r>
              <a:rPr lang="en-US" dirty="0" smtClean="0">
                <a:solidFill>
                  <a:srgbClr val="FF0000"/>
                </a:solidFill>
              </a:rPr>
              <a:t>Flexibility and Control of the Business</a:t>
            </a:r>
          </a:p>
          <a:p>
            <a:pPr marL="1051560" lvl="2" indent="-457200">
              <a:buFont typeface="+mj-lt"/>
              <a:buAutoNum type="arabicPeriod"/>
            </a:pPr>
            <a:r>
              <a:rPr lang="en-US" dirty="0" smtClean="0">
                <a:solidFill>
                  <a:srgbClr val="FF0000"/>
                </a:solidFill>
              </a:rPr>
              <a:t>Government Regulation</a:t>
            </a:r>
          </a:p>
          <a:p>
            <a:pPr marL="1051560" lvl="2" indent="-457200">
              <a:buFont typeface="+mj-lt"/>
              <a:buAutoNum type="arabicPeriod"/>
            </a:pPr>
            <a:r>
              <a:rPr lang="en-US" dirty="0" smtClean="0">
                <a:solidFill>
                  <a:srgbClr val="FF0000"/>
                </a:solidFill>
              </a:rPr>
              <a:t>Taxation</a:t>
            </a:r>
          </a:p>
          <a:p>
            <a:pPr marL="1051560" lvl="2" indent="-457200">
              <a:buFont typeface="+mj-lt"/>
              <a:buAutoNum type="arabicPeriod"/>
            </a:pPr>
            <a:r>
              <a:rPr lang="en-US" dirty="0" smtClean="0">
                <a:solidFill>
                  <a:srgbClr val="FF0000"/>
                </a:solidFill>
              </a:rPr>
              <a:t>Closing the Business</a:t>
            </a:r>
          </a:p>
          <a:p>
            <a:pPr lvl="2"/>
            <a:endParaRPr lang="en-US" dirty="0"/>
          </a:p>
        </p:txBody>
      </p:sp>
      <p:pic>
        <p:nvPicPr>
          <p:cNvPr id="5" name="Picture 4" descr="The top 8 benefits Millennials want | Human Resources Online"/>
          <p:cNvPicPr/>
          <p:nvPr/>
        </p:nvPicPr>
        <p:blipFill>
          <a:blip r:embed="rId2" cstate="print"/>
          <a:srcRect/>
          <a:stretch>
            <a:fillRect/>
          </a:stretch>
        </p:blipFill>
        <p:spPr bwMode="auto">
          <a:xfrm>
            <a:off x="5867400" y="4267200"/>
            <a:ext cx="2971800" cy="2003534"/>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568476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Sole Proprietorships</a:t>
            </a:r>
            <a:br>
              <a:rPr lang="en-US" dirty="0" smtClean="0"/>
            </a:br>
            <a:r>
              <a:rPr lang="en-US" sz="2000" dirty="0" smtClean="0"/>
              <a:t>Disadvantages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For profitable businesses managed by capable owners, many of the following factors do not cause problems</a:t>
            </a:r>
            <a:r>
              <a:rPr lang="en-US" dirty="0" smtClean="0"/>
              <a:t>.</a:t>
            </a:r>
          </a:p>
          <a:p>
            <a:endParaRPr lang="en-US" sz="800" dirty="0" smtClean="0"/>
          </a:p>
          <a:p>
            <a:pPr lvl="1"/>
            <a:r>
              <a:rPr lang="en-US" dirty="0" smtClean="0"/>
              <a:t>On the other hand, proprietors starting out with little management experience and little money are likely to encounter many of the following disadvantages:</a:t>
            </a:r>
          </a:p>
          <a:p>
            <a:pPr lvl="1"/>
            <a:endParaRPr lang="en-US" sz="800" dirty="0" smtClean="0"/>
          </a:p>
          <a:p>
            <a:pPr marL="1051560" lvl="2" indent="-457200">
              <a:buFont typeface="+mj-lt"/>
              <a:buAutoNum type="arabicPeriod"/>
            </a:pPr>
            <a:r>
              <a:rPr lang="en-US" dirty="0" smtClean="0">
                <a:solidFill>
                  <a:srgbClr val="FF0000"/>
                </a:solidFill>
              </a:rPr>
              <a:t>Unlimited Liability</a:t>
            </a:r>
          </a:p>
          <a:p>
            <a:pPr marL="1051560" lvl="2" indent="-457200">
              <a:buFont typeface="+mj-lt"/>
              <a:buAutoNum type="arabicPeriod"/>
            </a:pPr>
            <a:r>
              <a:rPr lang="en-US" dirty="0" smtClean="0">
                <a:solidFill>
                  <a:srgbClr val="FF0000"/>
                </a:solidFill>
              </a:rPr>
              <a:t>Limited Sources of Funds</a:t>
            </a:r>
          </a:p>
          <a:p>
            <a:pPr marL="1051560" lvl="2" indent="-457200">
              <a:buFont typeface="+mj-lt"/>
              <a:buAutoNum type="arabicPeriod"/>
            </a:pPr>
            <a:r>
              <a:rPr lang="en-US" dirty="0" smtClean="0">
                <a:solidFill>
                  <a:srgbClr val="FF0000"/>
                </a:solidFill>
              </a:rPr>
              <a:t>Limited Skills</a:t>
            </a:r>
          </a:p>
          <a:p>
            <a:pPr marL="1051560" lvl="2" indent="-457200">
              <a:buFont typeface="+mj-lt"/>
              <a:buAutoNum type="arabicPeriod"/>
            </a:pPr>
            <a:r>
              <a:rPr lang="en-US" dirty="0" smtClean="0">
                <a:solidFill>
                  <a:srgbClr val="FF0000"/>
                </a:solidFill>
              </a:rPr>
              <a:t>Lack of Continuity</a:t>
            </a:r>
          </a:p>
          <a:p>
            <a:pPr marL="1051560" lvl="2" indent="-457200">
              <a:buFont typeface="+mj-lt"/>
              <a:buAutoNum type="arabicPeriod"/>
            </a:pPr>
            <a:r>
              <a:rPr lang="en-US" dirty="0" smtClean="0">
                <a:solidFill>
                  <a:srgbClr val="FF0000"/>
                </a:solidFill>
              </a:rPr>
              <a:t>Lack of Qualified Employees</a:t>
            </a:r>
          </a:p>
          <a:p>
            <a:pPr marL="1051560" lvl="2" indent="-457200">
              <a:buFont typeface="+mj-lt"/>
              <a:buAutoNum type="arabicPeriod"/>
            </a:pPr>
            <a:r>
              <a:rPr lang="en-US" dirty="0" smtClean="0">
                <a:solidFill>
                  <a:srgbClr val="FF0000"/>
                </a:solidFill>
              </a:rPr>
              <a:t>Taxation</a:t>
            </a:r>
            <a:endParaRPr lang="en-US" dirty="0">
              <a:solidFill>
                <a:srgbClr val="FF0000"/>
              </a:solidFill>
            </a:endParaRPr>
          </a:p>
        </p:txBody>
      </p:sp>
      <p:pic>
        <p:nvPicPr>
          <p:cNvPr id="5" name="Picture 4" descr="Know Limits"/>
          <p:cNvPicPr/>
          <p:nvPr/>
        </p:nvPicPr>
        <p:blipFill>
          <a:blip r:embed="rId2" cstate="print"/>
          <a:srcRect/>
          <a:stretch>
            <a:fillRect/>
          </a:stretch>
        </p:blipFill>
        <p:spPr bwMode="auto">
          <a:xfrm>
            <a:off x="5029200" y="3886200"/>
            <a:ext cx="3733800" cy="232689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731773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Partnerships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One way to minimize the disadvantages of the sole proprietorship and maximize its advantages is to have more than one owner</a:t>
            </a:r>
            <a:r>
              <a:rPr lang="en-US" dirty="0" smtClean="0"/>
              <a:t>. </a:t>
            </a:r>
          </a:p>
          <a:p>
            <a:endParaRPr lang="en-US" sz="800" dirty="0" smtClean="0"/>
          </a:p>
          <a:p>
            <a:pPr lvl="1"/>
            <a:r>
              <a:rPr lang="en-US" dirty="0" smtClean="0"/>
              <a:t>A Partnership is an association of two or more persons who carry on as co-owners of a business for profit.</a:t>
            </a:r>
          </a:p>
          <a:p>
            <a:pPr lvl="1"/>
            <a:endParaRPr lang="en-US" sz="800" dirty="0" smtClean="0"/>
          </a:p>
          <a:p>
            <a:pPr lvl="2"/>
            <a:r>
              <a:rPr lang="en-US" dirty="0" smtClean="0">
                <a:solidFill>
                  <a:srgbClr val="FF0000"/>
                </a:solidFill>
              </a:rPr>
              <a:t>Partnerships are the least used form of business.</a:t>
            </a:r>
          </a:p>
        </p:txBody>
      </p:sp>
      <p:pic>
        <p:nvPicPr>
          <p:cNvPr id="5" name="Picture 4" descr="Who are the telcos getting it right with digital partnerships ..."/>
          <p:cNvPicPr/>
          <p:nvPr/>
        </p:nvPicPr>
        <p:blipFill>
          <a:blip r:embed="rId2" cstate="print"/>
          <a:srcRect/>
          <a:stretch>
            <a:fillRect/>
          </a:stretch>
        </p:blipFill>
        <p:spPr bwMode="auto">
          <a:xfrm>
            <a:off x="5181600" y="4267200"/>
            <a:ext cx="3614836" cy="1996948"/>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4161637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of Partnerships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There are two basic types of partnership</a:t>
            </a:r>
            <a:r>
              <a:rPr lang="en-US" dirty="0" smtClean="0"/>
              <a:t>:</a:t>
            </a:r>
          </a:p>
          <a:p>
            <a:endParaRPr lang="en-US" sz="800" dirty="0" smtClean="0"/>
          </a:p>
          <a:p>
            <a:pPr lvl="1"/>
            <a:r>
              <a:rPr lang="en-US" u="sng" dirty="0" smtClean="0"/>
              <a:t>General Partnership</a:t>
            </a:r>
          </a:p>
          <a:p>
            <a:pPr lvl="2"/>
            <a:r>
              <a:rPr lang="en-US" dirty="0" smtClean="0">
                <a:solidFill>
                  <a:srgbClr val="FF0000"/>
                </a:solidFill>
              </a:rPr>
              <a:t>Involves a complete sharing in the management of a business.</a:t>
            </a:r>
          </a:p>
          <a:p>
            <a:pPr lvl="2"/>
            <a:r>
              <a:rPr lang="en-US" dirty="0" smtClean="0">
                <a:solidFill>
                  <a:srgbClr val="FF0000"/>
                </a:solidFill>
              </a:rPr>
              <a:t>Each partner has unlimited liability for the debts of the business.</a:t>
            </a:r>
          </a:p>
          <a:p>
            <a:pPr lvl="1"/>
            <a:r>
              <a:rPr lang="en-US" u="sng" dirty="0" smtClean="0"/>
              <a:t>Limited Partnership</a:t>
            </a:r>
          </a:p>
          <a:p>
            <a:pPr lvl="2"/>
            <a:r>
              <a:rPr lang="en-US" dirty="0" smtClean="0">
                <a:solidFill>
                  <a:srgbClr val="FF0000"/>
                </a:solidFill>
              </a:rPr>
              <a:t>Has at least one general partner, who assumes unlimited liability, and at least one limited partner, whose liability is limited to their investment in the business.  These partnerships exist for risky investment projects where the chance of loss is great.</a:t>
            </a:r>
          </a:p>
          <a:p>
            <a:pPr lvl="3"/>
            <a:r>
              <a:rPr lang="en-US" dirty="0" smtClean="0">
                <a:solidFill>
                  <a:srgbClr val="0070C0"/>
                </a:solidFill>
              </a:rPr>
              <a:t>Usually the GP receives a larger share of the profits.</a:t>
            </a:r>
            <a:endParaRPr lang="en-US" dirty="0">
              <a:solidFill>
                <a:srgbClr val="0070C0"/>
              </a:solidFill>
            </a:endParaRPr>
          </a:p>
        </p:txBody>
      </p:sp>
      <p:pic>
        <p:nvPicPr>
          <p:cNvPr id="5" name="Picture 4" descr="Attract New Clients With Referral Partnerships | ClinicSense"/>
          <p:cNvPicPr/>
          <p:nvPr/>
        </p:nvPicPr>
        <p:blipFill>
          <a:blip r:embed="rId2" cstate="print"/>
          <a:srcRect/>
          <a:stretch>
            <a:fillRect/>
          </a:stretch>
        </p:blipFill>
        <p:spPr bwMode="auto">
          <a:xfrm>
            <a:off x="7326745" y="5257800"/>
            <a:ext cx="1541734" cy="1066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984791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600" dirty="0" smtClean="0"/>
              <a:t>Articles of Partnership</a:t>
            </a:r>
            <a:endParaRPr lang="en-US" sz="3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Articles of Partnership are legal documents that set forth the basic agreement between partners</a:t>
            </a:r>
            <a:r>
              <a:rPr lang="en-US" dirty="0" smtClean="0"/>
              <a:t>.</a:t>
            </a:r>
          </a:p>
          <a:p>
            <a:endParaRPr lang="en-US" sz="800" dirty="0" smtClean="0"/>
          </a:p>
          <a:p>
            <a:pPr lvl="1"/>
            <a:r>
              <a:rPr lang="en-US" sz="2000" dirty="0" smtClean="0">
                <a:solidFill>
                  <a:srgbClr val="FF0000"/>
                </a:solidFill>
              </a:rPr>
              <a:t>Articles of Partnership usually list the money or assets that each partner has contributed (partnership capital), state each partner’s individual management role or duty, specify how the profits and losses of the partnership will be divided among the partners, and describe how a partner may leave the partnership as well as any other restrictions that might apply to the agreement</a:t>
            </a:r>
            <a:r>
              <a:rPr lang="en-US" dirty="0" smtClean="0">
                <a:solidFill>
                  <a:srgbClr val="FF0000"/>
                </a:solidFill>
              </a:rPr>
              <a:t>.</a:t>
            </a:r>
            <a:endParaRPr lang="en-US" dirty="0">
              <a:solidFill>
                <a:srgbClr val="FF0000"/>
              </a:solidFill>
            </a:endParaRPr>
          </a:p>
        </p:txBody>
      </p:sp>
      <p:pic>
        <p:nvPicPr>
          <p:cNvPr id="7" name="Picture 6" descr="Speech Bubble Dialog Illustration Of Business Term Saying Articles ..."/>
          <p:cNvPicPr/>
          <p:nvPr/>
        </p:nvPicPr>
        <p:blipFill>
          <a:blip r:embed="rId2" cstate="print"/>
          <a:srcRect/>
          <a:stretch>
            <a:fillRect/>
          </a:stretch>
        </p:blipFill>
        <p:spPr bwMode="auto">
          <a:xfrm>
            <a:off x="6172200" y="4495800"/>
            <a:ext cx="2743200" cy="1828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993890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Partnerships</a:t>
            </a:r>
            <a:br>
              <a:rPr lang="en-US" sz="3600" dirty="0" smtClean="0"/>
            </a:br>
            <a:r>
              <a:rPr lang="en-US" sz="2000" dirty="0" smtClean="0"/>
              <a:t>Advantages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The advantages of partnerships must be compared with those offered by other forms of business organization, and not all apply to every partnership</a:t>
            </a:r>
            <a:r>
              <a:rPr lang="en-US" dirty="0" smtClean="0"/>
              <a:t>.</a:t>
            </a:r>
          </a:p>
          <a:p>
            <a:endParaRPr lang="en-US" sz="800" dirty="0" smtClean="0"/>
          </a:p>
          <a:p>
            <a:pPr lvl="1"/>
            <a:r>
              <a:rPr lang="en-US" dirty="0" smtClean="0"/>
              <a:t>The recognized advantages of partnerships include:</a:t>
            </a:r>
          </a:p>
          <a:p>
            <a:pPr lvl="1"/>
            <a:endParaRPr lang="en-US" sz="800" dirty="0" smtClean="0"/>
          </a:p>
          <a:p>
            <a:pPr marL="1051560" lvl="2" indent="-457200">
              <a:buFont typeface="+mj-lt"/>
              <a:buAutoNum type="arabicPeriod"/>
            </a:pPr>
            <a:r>
              <a:rPr lang="en-US" dirty="0" smtClean="0">
                <a:solidFill>
                  <a:srgbClr val="FF0000"/>
                </a:solidFill>
              </a:rPr>
              <a:t>Ease of Organization</a:t>
            </a:r>
          </a:p>
          <a:p>
            <a:pPr marL="1051560" lvl="2" indent="-457200">
              <a:buFont typeface="+mj-lt"/>
              <a:buAutoNum type="arabicPeriod"/>
            </a:pPr>
            <a:r>
              <a:rPr lang="en-US" dirty="0" smtClean="0">
                <a:solidFill>
                  <a:srgbClr val="FF0000"/>
                </a:solidFill>
              </a:rPr>
              <a:t>Availability of Capital and Credit</a:t>
            </a:r>
          </a:p>
          <a:p>
            <a:pPr marL="1051560" lvl="2" indent="-457200">
              <a:buFont typeface="+mj-lt"/>
              <a:buAutoNum type="arabicPeriod"/>
            </a:pPr>
            <a:r>
              <a:rPr lang="en-US" dirty="0" smtClean="0">
                <a:solidFill>
                  <a:srgbClr val="FF0000"/>
                </a:solidFill>
              </a:rPr>
              <a:t>Combined Knowledge and Skills</a:t>
            </a:r>
          </a:p>
          <a:p>
            <a:pPr marL="1051560" lvl="2" indent="-457200">
              <a:buFont typeface="+mj-lt"/>
              <a:buAutoNum type="arabicPeriod"/>
            </a:pPr>
            <a:r>
              <a:rPr lang="en-US" dirty="0" smtClean="0">
                <a:solidFill>
                  <a:srgbClr val="FF0000"/>
                </a:solidFill>
              </a:rPr>
              <a:t>Decision Making </a:t>
            </a:r>
          </a:p>
          <a:p>
            <a:pPr marL="1051560" lvl="2" indent="-457200">
              <a:buFont typeface="+mj-lt"/>
              <a:buAutoNum type="arabicPeriod"/>
            </a:pPr>
            <a:r>
              <a:rPr lang="en-US" dirty="0" smtClean="0">
                <a:solidFill>
                  <a:srgbClr val="FF0000"/>
                </a:solidFill>
              </a:rPr>
              <a:t>Regulatory Controls</a:t>
            </a:r>
          </a:p>
        </p:txBody>
      </p:sp>
      <p:pic>
        <p:nvPicPr>
          <p:cNvPr id="5" name="Picture 4" descr="3 Basic Advantages of Dedicated Servers | inxycom"/>
          <p:cNvPicPr/>
          <p:nvPr/>
        </p:nvPicPr>
        <p:blipFill>
          <a:blip r:embed="rId2" cstate="print"/>
          <a:srcRect/>
          <a:stretch>
            <a:fillRect/>
          </a:stretch>
        </p:blipFill>
        <p:spPr bwMode="auto">
          <a:xfrm>
            <a:off x="5646836" y="4061346"/>
            <a:ext cx="3124200" cy="2097053"/>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325033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Partnerships</a:t>
            </a:r>
            <a:br>
              <a:rPr lang="en-US" dirty="0" smtClean="0"/>
            </a:br>
            <a:r>
              <a:rPr lang="en-US" sz="2000" dirty="0" smtClean="0"/>
              <a:t>Disadvantages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Partnerships have many advantages compared to sole proprietorships and corporations, but they also have some disadvantages</a:t>
            </a:r>
            <a:r>
              <a:rPr lang="en-US" dirty="0" smtClean="0"/>
              <a:t>.</a:t>
            </a:r>
          </a:p>
          <a:p>
            <a:endParaRPr lang="en-US" sz="800" dirty="0" smtClean="0"/>
          </a:p>
          <a:p>
            <a:pPr lvl="1"/>
            <a:r>
              <a:rPr lang="en-US" dirty="0" smtClean="0"/>
              <a:t>Major disadvantages of partnerships include the following:</a:t>
            </a:r>
          </a:p>
          <a:p>
            <a:pPr lvl="1"/>
            <a:endParaRPr lang="en-US" sz="800" dirty="0" smtClean="0"/>
          </a:p>
          <a:p>
            <a:pPr marL="1051560" lvl="2" indent="-457200">
              <a:buFont typeface="+mj-lt"/>
              <a:buAutoNum type="arabicPeriod"/>
            </a:pPr>
            <a:r>
              <a:rPr lang="en-US" dirty="0" smtClean="0">
                <a:solidFill>
                  <a:srgbClr val="FF0000"/>
                </a:solidFill>
              </a:rPr>
              <a:t>Unlimited Liability</a:t>
            </a:r>
          </a:p>
          <a:p>
            <a:pPr marL="1051560" lvl="2" indent="-457200">
              <a:buFont typeface="+mj-lt"/>
              <a:buAutoNum type="arabicPeriod"/>
            </a:pPr>
            <a:r>
              <a:rPr lang="en-US" dirty="0" smtClean="0">
                <a:solidFill>
                  <a:srgbClr val="FF0000"/>
                </a:solidFill>
              </a:rPr>
              <a:t>Business Responsibility</a:t>
            </a:r>
          </a:p>
          <a:p>
            <a:pPr marL="1051560" lvl="2" indent="-457200">
              <a:buFont typeface="+mj-lt"/>
              <a:buAutoNum type="arabicPeriod"/>
            </a:pPr>
            <a:r>
              <a:rPr lang="en-US" dirty="0" smtClean="0">
                <a:solidFill>
                  <a:srgbClr val="FF0000"/>
                </a:solidFill>
              </a:rPr>
              <a:t>Life of the Partnership</a:t>
            </a:r>
          </a:p>
          <a:p>
            <a:pPr marL="1051560" lvl="2" indent="-457200">
              <a:buFont typeface="+mj-lt"/>
              <a:buAutoNum type="arabicPeriod"/>
            </a:pPr>
            <a:r>
              <a:rPr lang="en-US" dirty="0" smtClean="0">
                <a:solidFill>
                  <a:srgbClr val="FF0000"/>
                </a:solidFill>
              </a:rPr>
              <a:t>Distribution of Profits</a:t>
            </a:r>
          </a:p>
          <a:p>
            <a:pPr marL="1051560" lvl="2" indent="-457200">
              <a:buFont typeface="+mj-lt"/>
              <a:buAutoNum type="arabicPeriod"/>
            </a:pPr>
            <a:r>
              <a:rPr lang="en-US" dirty="0" smtClean="0">
                <a:solidFill>
                  <a:srgbClr val="FF0000"/>
                </a:solidFill>
              </a:rPr>
              <a:t>Limited Sources of funds</a:t>
            </a:r>
          </a:p>
        </p:txBody>
      </p:sp>
      <p:pic>
        <p:nvPicPr>
          <p:cNvPr id="5" name="Picture 4" descr="disadvantages of computers"/>
          <p:cNvPicPr/>
          <p:nvPr/>
        </p:nvPicPr>
        <p:blipFill>
          <a:blip r:embed="rId2" cstate="print"/>
          <a:srcRect/>
          <a:stretch>
            <a:fillRect/>
          </a:stretch>
        </p:blipFill>
        <p:spPr bwMode="auto">
          <a:xfrm>
            <a:off x="5334000" y="3962400"/>
            <a:ext cx="3352800" cy="2085109"/>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382499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Taxation of Partnerships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Partnerships do not pay taxes when submitting the partnership tax return to the IRS</a:t>
            </a:r>
            <a:r>
              <a:rPr lang="en-US" dirty="0" smtClean="0"/>
              <a:t>.</a:t>
            </a:r>
          </a:p>
          <a:p>
            <a:endParaRPr lang="en-US" sz="800" dirty="0" smtClean="0"/>
          </a:p>
          <a:p>
            <a:pPr lvl="1"/>
            <a:r>
              <a:rPr lang="en-US" dirty="0" smtClean="0"/>
              <a:t>The tax return simply provides information about the profitability of the organization and the distribution of profits among the partners.</a:t>
            </a:r>
          </a:p>
          <a:p>
            <a:pPr lvl="1"/>
            <a:endParaRPr lang="en-US" sz="800" dirty="0" smtClean="0"/>
          </a:p>
          <a:p>
            <a:pPr lvl="2"/>
            <a:r>
              <a:rPr lang="en-US" dirty="0" smtClean="0">
                <a:solidFill>
                  <a:srgbClr val="FF0000"/>
                </a:solidFill>
              </a:rPr>
              <a:t>Partners must report their share of the profits on their individual tax returns and pay taxes at the income tax rate for individuals.</a:t>
            </a:r>
            <a:endParaRPr lang="en-US" dirty="0">
              <a:solidFill>
                <a:srgbClr val="FF0000"/>
              </a:solidFill>
            </a:endParaRPr>
          </a:p>
        </p:txBody>
      </p:sp>
      <p:pic>
        <p:nvPicPr>
          <p:cNvPr id="5" name="Picture 4" descr="Taxes, Fees, Charges and Assessments: What Difference Does It Make ..."/>
          <p:cNvPicPr/>
          <p:nvPr/>
        </p:nvPicPr>
        <p:blipFill>
          <a:blip r:embed="rId2" cstate="print"/>
          <a:srcRect/>
          <a:stretch>
            <a:fillRect/>
          </a:stretch>
        </p:blipFill>
        <p:spPr bwMode="auto">
          <a:xfrm>
            <a:off x="5105400" y="4495800"/>
            <a:ext cx="3657600" cy="1752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301193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Corporations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A Corporation is a legal entity, created by the state, whose assets and liabilities are separate from its owners</a:t>
            </a:r>
            <a:r>
              <a:rPr lang="en-US" dirty="0" smtClean="0"/>
              <a:t>.</a:t>
            </a:r>
          </a:p>
          <a:p>
            <a:endParaRPr lang="en-US" sz="800" dirty="0" smtClean="0"/>
          </a:p>
          <a:p>
            <a:pPr lvl="1"/>
            <a:r>
              <a:rPr lang="en-US" sz="2000" dirty="0" smtClean="0"/>
              <a:t>As a legal entity, a corporation has many of the rights, duties, and powers of a person, such as the right to receive, own, and transfer property.  They can enter into contracts with individuals or with other legal entities, and they can sue and be sued in court.</a:t>
            </a:r>
          </a:p>
          <a:p>
            <a:pPr lvl="1"/>
            <a:endParaRPr lang="en-US" sz="800" dirty="0" smtClean="0"/>
          </a:p>
          <a:p>
            <a:pPr lvl="2"/>
            <a:r>
              <a:rPr lang="en-US" dirty="0" smtClean="0">
                <a:solidFill>
                  <a:srgbClr val="FF0000"/>
                </a:solidFill>
              </a:rPr>
              <a:t>Corporations account for the majority of all U.S. sales and income.</a:t>
            </a:r>
            <a:endParaRPr lang="en-US" dirty="0">
              <a:solidFill>
                <a:srgbClr val="FF0000"/>
              </a:solidFill>
            </a:endParaRPr>
          </a:p>
        </p:txBody>
      </p:sp>
      <p:pic>
        <p:nvPicPr>
          <p:cNvPr id="5" name="Picture 4" descr="What Is a Corporation? | Structure for Small Business"/>
          <p:cNvPicPr/>
          <p:nvPr/>
        </p:nvPicPr>
        <p:blipFill>
          <a:blip r:embed="rId2" cstate="print"/>
          <a:srcRect/>
          <a:stretch>
            <a:fillRect/>
          </a:stretch>
        </p:blipFill>
        <p:spPr bwMode="auto">
          <a:xfrm>
            <a:off x="4724400" y="4495800"/>
            <a:ext cx="3505200" cy="1807604"/>
          </a:xfrm>
          <a:prstGeom prst="rect">
            <a:avLst/>
          </a:prstGeom>
          <a:noFill/>
          <a:ln w="9525">
            <a:noFill/>
            <a:miter lim="800000"/>
            <a:headEnd/>
            <a:tailEnd/>
          </a:ln>
        </p:spPr>
      </p:pic>
      <p:pic>
        <p:nvPicPr>
          <p:cNvPr id="1026" name="Picture 2" descr="C:\Users\Michaelm\AppData\Local\Microsoft\Windows\Temporary Internet Files\Content.IE5\3E7R16IG\United-Corporations-Of-America-Map[1].png"/>
          <p:cNvPicPr>
            <a:picLocks noChangeAspect="1" noChangeArrowheads="1"/>
          </p:cNvPicPr>
          <p:nvPr/>
        </p:nvPicPr>
        <p:blipFill>
          <a:blip r:embed="rId3" cstate="print"/>
          <a:srcRect/>
          <a:stretch>
            <a:fillRect/>
          </a:stretch>
        </p:blipFill>
        <p:spPr bwMode="auto">
          <a:xfrm>
            <a:off x="990600" y="4495800"/>
            <a:ext cx="3200400" cy="1828800"/>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52697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Role of International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Most of the world’s population and two-thirds of its total purchasing power are outside the United States</a:t>
            </a:r>
            <a:r>
              <a:rPr lang="en-US" dirty="0" smtClean="0"/>
              <a:t>.</a:t>
            </a:r>
          </a:p>
          <a:p>
            <a:endParaRPr lang="en-US" sz="800" dirty="0" smtClean="0"/>
          </a:p>
        </p:txBody>
      </p:sp>
      <p:pic>
        <p:nvPicPr>
          <p:cNvPr id="6" name="Picture 5" descr="Economics &amp; International Business - Kurdistan Business Network"/>
          <p:cNvPicPr/>
          <p:nvPr/>
        </p:nvPicPr>
        <p:blipFill>
          <a:blip r:embed="rId2" cstate="print"/>
          <a:srcRect/>
          <a:stretch>
            <a:fillRect/>
          </a:stretch>
        </p:blipFill>
        <p:spPr bwMode="auto">
          <a:xfrm>
            <a:off x="742188" y="3048000"/>
            <a:ext cx="7696200" cy="28194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Corporations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Corporations are generally owned by many individuals and organizations who own shares of the business, called stock</a:t>
            </a:r>
            <a:r>
              <a:rPr lang="en-US" dirty="0" smtClean="0"/>
              <a:t>.</a:t>
            </a:r>
          </a:p>
          <a:p>
            <a:endParaRPr lang="en-US" sz="800" dirty="0" smtClean="0"/>
          </a:p>
          <a:p>
            <a:pPr lvl="1"/>
            <a:r>
              <a:rPr lang="en-US" dirty="0" smtClean="0"/>
              <a:t>Stockholders can buy, sell, give or receive as gifts, or inherit their shares of stock.  As owners, the stockholders are entitled to all the profits that are left after the corporation’s other obligations have been paid.</a:t>
            </a:r>
          </a:p>
          <a:p>
            <a:pPr lvl="1"/>
            <a:endParaRPr lang="en-US" sz="800" dirty="0" smtClean="0"/>
          </a:p>
          <a:p>
            <a:pPr lvl="2"/>
            <a:r>
              <a:rPr lang="en-US" dirty="0" smtClean="0">
                <a:solidFill>
                  <a:srgbClr val="FF0000"/>
                </a:solidFill>
              </a:rPr>
              <a:t>These profits may be distributed in the form of cash payments called dividends, or retained to expand the business.</a:t>
            </a:r>
            <a:endParaRPr lang="en-US" dirty="0">
              <a:solidFill>
                <a:srgbClr val="FF0000"/>
              </a:solidFill>
            </a:endParaRPr>
          </a:p>
        </p:txBody>
      </p:sp>
      <p:pic>
        <p:nvPicPr>
          <p:cNvPr id="3074" name="Picture 2" descr="How To Differentiate A Growth Stock V.S. A Dividend Stock? - Kaya Plus"/>
          <p:cNvPicPr>
            <a:picLocks noChangeAspect="1" noChangeArrowheads="1"/>
          </p:cNvPicPr>
          <p:nvPr/>
        </p:nvPicPr>
        <p:blipFill>
          <a:blip r:embed="rId2" cstate="print"/>
          <a:srcRect/>
          <a:stretch>
            <a:fillRect/>
          </a:stretch>
        </p:blipFill>
        <p:spPr bwMode="auto">
          <a:xfrm>
            <a:off x="5029200" y="4876800"/>
            <a:ext cx="3695700" cy="1466851"/>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854808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Types of Corporations</a:t>
            </a:r>
            <a:br>
              <a:rPr lang="en-US" sz="3200" dirty="0" smtClean="0"/>
            </a:br>
            <a:r>
              <a:rPr lang="en-US" sz="2000" dirty="0" smtClean="0"/>
              <a:t>Private vs. Public</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A corporation may be privately or publicly owned</a:t>
            </a:r>
            <a:r>
              <a:rPr lang="en-US" dirty="0" smtClean="0"/>
              <a:t>.</a:t>
            </a:r>
          </a:p>
          <a:p>
            <a:endParaRPr lang="en-US" sz="800" dirty="0"/>
          </a:p>
          <a:p>
            <a:pPr lvl="1"/>
            <a:r>
              <a:rPr lang="en-US" dirty="0" smtClean="0"/>
              <a:t>Private Corporation</a:t>
            </a:r>
          </a:p>
          <a:p>
            <a:pPr lvl="2"/>
            <a:r>
              <a:rPr lang="en-US" dirty="0" smtClean="0">
                <a:solidFill>
                  <a:srgbClr val="FF0000"/>
                </a:solidFill>
              </a:rPr>
              <a:t>A corporation owned </a:t>
            </a:r>
            <a:r>
              <a:rPr lang="en-US" dirty="0">
                <a:solidFill>
                  <a:srgbClr val="FF0000"/>
                </a:solidFill>
              </a:rPr>
              <a:t>by just one or a few people who are closely involved in the business.</a:t>
            </a:r>
          </a:p>
          <a:p>
            <a:pPr lvl="1"/>
            <a:r>
              <a:rPr lang="en-US" dirty="0" smtClean="0"/>
              <a:t>Public Corporation</a:t>
            </a:r>
          </a:p>
          <a:p>
            <a:pPr lvl="2"/>
            <a:r>
              <a:rPr lang="en-US" dirty="0" smtClean="0">
                <a:solidFill>
                  <a:srgbClr val="FF0000"/>
                </a:solidFill>
              </a:rPr>
              <a:t>A corporation whose stock anyone can buy, sell, or trade.  In large corporations, stockholders are far removed from the management of the company.</a:t>
            </a:r>
            <a:endParaRPr lang="en-US" dirty="0">
              <a:solidFill>
                <a:srgbClr val="FF0000"/>
              </a:solidFill>
            </a:endParaRPr>
          </a:p>
        </p:txBody>
      </p:sp>
      <p:pic>
        <p:nvPicPr>
          <p:cNvPr id="1026" name="Picture 2" descr="C:\Users\MichaelM\AppData\Local\Microsoft\Windows\INetCache\IE\T5TVNH9H\6krqmmzy-1389316175[1].jpg"/>
          <p:cNvPicPr>
            <a:picLocks noChangeAspect="1" noChangeArrowheads="1"/>
          </p:cNvPicPr>
          <p:nvPr/>
        </p:nvPicPr>
        <p:blipFill>
          <a:blip r:embed="rId2" cstate="print"/>
          <a:srcRect/>
          <a:stretch>
            <a:fillRect/>
          </a:stretch>
        </p:blipFill>
        <p:spPr bwMode="auto">
          <a:xfrm>
            <a:off x="5181600" y="4599734"/>
            <a:ext cx="3985491" cy="2258266"/>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575366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Types of Corporations</a:t>
            </a:r>
            <a:br>
              <a:rPr lang="en-US" sz="3200" dirty="0" smtClean="0"/>
            </a:br>
            <a:r>
              <a:rPr lang="en-US" sz="2000" dirty="0" smtClean="0"/>
              <a:t>Initial Public Offering (IPO)</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A private corporation that needs more money to expand or take advantage of opportunities may have to obtain financing by “going public” through an initial public offering (IPO</a:t>
            </a:r>
            <a:r>
              <a:rPr lang="en-US" sz="2400" dirty="0" smtClean="0"/>
              <a:t>)</a:t>
            </a:r>
            <a:r>
              <a:rPr lang="en-US" dirty="0" smtClean="0"/>
              <a:t>.</a:t>
            </a:r>
          </a:p>
          <a:p>
            <a:endParaRPr lang="en-US" sz="800" dirty="0" smtClean="0"/>
          </a:p>
          <a:p>
            <a:pPr lvl="1"/>
            <a:r>
              <a:rPr lang="en-US" dirty="0" smtClean="0">
                <a:solidFill>
                  <a:srgbClr val="FF0000"/>
                </a:solidFill>
              </a:rPr>
              <a:t>An IPO is the process of becoming a public corporation by selling stock so that it can be traded in public markets.</a:t>
            </a:r>
            <a:endParaRPr lang="en-US" dirty="0">
              <a:solidFill>
                <a:srgbClr val="FF0000"/>
              </a:solidFill>
            </a:endParaRPr>
          </a:p>
        </p:txBody>
      </p:sp>
      <p:pic>
        <p:nvPicPr>
          <p:cNvPr id="5" name="Picture 4" descr="Initial Public Offering (IPO) Definition: Day Trading Terminology ..."/>
          <p:cNvPicPr/>
          <p:nvPr/>
        </p:nvPicPr>
        <p:blipFill>
          <a:blip r:embed="rId2" cstate="print"/>
          <a:srcRect/>
          <a:stretch>
            <a:fillRect/>
          </a:stretch>
        </p:blipFill>
        <p:spPr bwMode="auto">
          <a:xfrm>
            <a:off x="4953000" y="4191000"/>
            <a:ext cx="3810000" cy="2037567"/>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347756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Corporations</a:t>
            </a:r>
            <a:br>
              <a:rPr lang="en-US" dirty="0" smtClean="0"/>
            </a:br>
            <a:r>
              <a:rPr lang="en-US" sz="2000" dirty="0" smtClean="0"/>
              <a:t>Quasi-Public</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400" u="sng" dirty="0" smtClean="0"/>
              <a:t>A Quasi-Public Corporation is a type of public corporation</a:t>
            </a:r>
            <a:r>
              <a:rPr lang="en-US" dirty="0" smtClean="0"/>
              <a:t>.</a:t>
            </a:r>
          </a:p>
          <a:p>
            <a:endParaRPr lang="en-US" sz="800" dirty="0" smtClean="0"/>
          </a:p>
          <a:p>
            <a:pPr lvl="1"/>
            <a:r>
              <a:rPr lang="en-US" dirty="0" smtClean="0"/>
              <a:t>Quasi-Public Corporations are owned and operated by the federal, state, or local government.</a:t>
            </a:r>
          </a:p>
          <a:p>
            <a:pPr lvl="1"/>
            <a:endParaRPr lang="en-US" sz="800" dirty="0" smtClean="0"/>
          </a:p>
          <a:p>
            <a:pPr lvl="2"/>
            <a:r>
              <a:rPr lang="en-US" dirty="0" smtClean="0">
                <a:solidFill>
                  <a:srgbClr val="FF0000"/>
                </a:solidFill>
              </a:rPr>
              <a:t>The focus of these entities is to provide a service to citizens, such as mail delivery, rather than earning a profit.</a:t>
            </a:r>
          </a:p>
        </p:txBody>
      </p:sp>
      <p:pic>
        <p:nvPicPr>
          <p:cNvPr id="5" name="Picture 4" descr="5-1 Slideshow and powerpoint viewer: Business in a Changing World ..."/>
          <p:cNvPicPr/>
          <p:nvPr/>
        </p:nvPicPr>
        <p:blipFill>
          <a:blip r:embed="rId2" cstate="print"/>
          <a:srcRect/>
          <a:stretch>
            <a:fillRect/>
          </a:stretch>
        </p:blipFill>
        <p:spPr bwMode="auto">
          <a:xfrm>
            <a:off x="5181600" y="3873304"/>
            <a:ext cx="3654552" cy="2438399"/>
          </a:xfrm>
          <a:prstGeom prst="rect">
            <a:avLst/>
          </a:prstGeom>
          <a:noFill/>
          <a:ln w="9525">
            <a:noFill/>
            <a:miter lim="800000"/>
            <a:headEnd/>
            <a:tailEnd/>
          </a:ln>
        </p:spPr>
      </p:pic>
      <p:pic>
        <p:nvPicPr>
          <p:cNvPr id="2051" name="Picture 3" descr="C:\Users\MichaelM\AppData\Local\Microsoft\Windows\INetCache\IE\57ZPVCL6\nasa_wormball_by_squizit-da2r03a[1].png"/>
          <p:cNvPicPr>
            <a:picLocks noChangeAspect="1" noChangeArrowheads="1"/>
          </p:cNvPicPr>
          <p:nvPr/>
        </p:nvPicPr>
        <p:blipFill>
          <a:blip r:embed="rId3" cstate="print"/>
          <a:srcRect/>
          <a:stretch>
            <a:fillRect/>
          </a:stretch>
        </p:blipFill>
        <p:spPr bwMode="auto">
          <a:xfrm>
            <a:off x="7917180" y="3531381"/>
            <a:ext cx="1188720" cy="914400"/>
          </a:xfrm>
          <a:prstGeom prst="rect">
            <a:avLst/>
          </a:prstGeom>
          <a:noFill/>
        </p:spPr>
      </p:pic>
      <p:pic>
        <p:nvPicPr>
          <p:cNvPr id="2053" name="Picture 5" descr="C:\Users\MichaelM\AppData\Local\Microsoft\Windows\INetCache\IE\76VTN800\mailbox_PNG55[1].png"/>
          <p:cNvPicPr>
            <a:picLocks noChangeAspect="1" noChangeArrowheads="1"/>
          </p:cNvPicPr>
          <p:nvPr/>
        </p:nvPicPr>
        <p:blipFill>
          <a:blip r:embed="rId4" cstate="print"/>
          <a:srcRect/>
          <a:stretch>
            <a:fillRect/>
          </a:stretch>
        </p:blipFill>
        <p:spPr bwMode="auto">
          <a:xfrm>
            <a:off x="7879080" y="5493785"/>
            <a:ext cx="1264920" cy="934095"/>
          </a:xfrm>
          <a:prstGeom prst="rect">
            <a:avLst/>
          </a:prstGeom>
          <a:noFill/>
        </p:spPr>
      </p:pic>
      <p:pic>
        <p:nvPicPr>
          <p:cNvPr id="8" name="Picture 7" descr="5 Ways Small Businesses Can Benefit From Using Surveys - Survey ..."/>
          <p:cNvPicPr/>
          <p:nvPr/>
        </p:nvPicPr>
        <p:blipFill>
          <a:blip r:embed="rId5"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521760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Corporations</a:t>
            </a:r>
            <a:br>
              <a:rPr lang="en-US" dirty="0" smtClean="0"/>
            </a:br>
            <a:r>
              <a:rPr lang="en-US" sz="2000" dirty="0" smtClean="0"/>
              <a:t>Nonprofit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400" u="sng" dirty="0" smtClean="0"/>
              <a:t>A Nonprofit is a type of public corporation</a:t>
            </a:r>
            <a:r>
              <a:rPr lang="en-US" sz="3200" dirty="0" smtClean="0"/>
              <a:t>.</a:t>
            </a:r>
          </a:p>
          <a:p>
            <a:endParaRPr lang="en-US" sz="800" dirty="0" smtClean="0"/>
          </a:p>
          <a:p>
            <a:pPr lvl="1"/>
            <a:r>
              <a:rPr lang="en-US" sz="2000" dirty="0" smtClean="0"/>
              <a:t>Nonprofit Corporations focus on providing a service rather than earning a profit, but they are not owned by a government entity.</a:t>
            </a:r>
          </a:p>
          <a:p>
            <a:pPr lvl="1"/>
            <a:endParaRPr lang="en-US" sz="800" dirty="0" smtClean="0"/>
          </a:p>
          <a:p>
            <a:pPr lvl="2"/>
            <a:r>
              <a:rPr lang="en-US" dirty="0" smtClean="0">
                <a:solidFill>
                  <a:srgbClr val="FF0000"/>
                </a:solidFill>
              </a:rPr>
              <a:t>To fund their operations and services, nonprofit organizations solicit donations from individuals and companies and grants from government and other charitable organizations.</a:t>
            </a:r>
          </a:p>
          <a:p>
            <a:pPr lvl="2"/>
            <a:r>
              <a:rPr lang="en-US" dirty="0" smtClean="0">
                <a:solidFill>
                  <a:srgbClr val="FF0000"/>
                </a:solidFill>
              </a:rPr>
              <a:t>Nonprofits do not have shareholders, and most are organized as 501(c)3 organizations, which receive certain tax exemptions, and donors contributing may reduce their tax liability.</a:t>
            </a:r>
          </a:p>
        </p:txBody>
      </p:sp>
      <p:pic>
        <p:nvPicPr>
          <p:cNvPr id="6" name="Picture 5" descr="Getting Started - Nonprofit Research @ Pitt - Guides at University of  Pittsburg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105400"/>
            <a:ext cx="3200400" cy="1752600"/>
          </a:xfrm>
          <a:prstGeom prst="rect">
            <a:avLst/>
          </a:prstGeom>
          <a:noFill/>
          <a:ln>
            <a:noFill/>
          </a:ln>
        </p:spPr>
      </p:pic>
      <p:pic>
        <p:nvPicPr>
          <p:cNvPr id="7" name="Picture 6"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882741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Elements of a Corporation</a:t>
            </a:r>
            <a:br>
              <a:rPr lang="en-US" dirty="0" smtClean="0"/>
            </a:br>
            <a:r>
              <a:rPr lang="en-US" sz="2000" dirty="0" smtClean="0"/>
              <a:t>Board of Directors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300" u="sng" dirty="0" smtClean="0"/>
              <a:t>A Board of Directors is a group of individuals, elected by the stockholders to oversee general operation of the corporation, who set the corporation’s long-range objectives</a:t>
            </a:r>
            <a:r>
              <a:rPr lang="en-US" sz="2300" dirty="0" smtClean="0"/>
              <a:t>.</a:t>
            </a:r>
          </a:p>
          <a:p>
            <a:endParaRPr lang="en-US" sz="800" dirty="0" smtClean="0"/>
          </a:p>
          <a:p>
            <a:pPr lvl="1"/>
            <a:r>
              <a:rPr lang="en-US" dirty="0" smtClean="0"/>
              <a:t>It is the Board’s responsibility to ensure that the objectives are achieved on schedule.</a:t>
            </a:r>
          </a:p>
          <a:p>
            <a:pPr lvl="1"/>
            <a:endParaRPr lang="en-US" sz="800" dirty="0" smtClean="0"/>
          </a:p>
          <a:p>
            <a:pPr lvl="2"/>
            <a:r>
              <a:rPr lang="en-US" dirty="0" smtClean="0">
                <a:solidFill>
                  <a:srgbClr val="FF0000"/>
                </a:solidFill>
              </a:rPr>
              <a:t>Board Members have a duty of care and loyalty to oversee the management of the firm or for any misuse of funds.</a:t>
            </a:r>
          </a:p>
          <a:p>
            <a:pPr lvl="2"/>
            <a:r>
              <a:rPr lang="en-US" dirty="0" smtClean="0">
                <a:solidFill>
                  <a:srgbClr val="FF0000"/>
                </a:solidFill>
              </a:rPr>
              <a:t>Another important duty of the Board is to hire corporate officers, such as the President or Chief Executive Officer (CEO), who are responsible to the directors for the management of operations.</a:t>
            </a:r>
          </a:p>
          <a:p>
            <a:pPr lvl="3">
              <a:buNone/>
            </a:pPr>
            <a:endParaRPr lang="en-US" dirty="0" smtClean="0"/>
          </a:p>
        </p:txBody>
      </p:sp>
      <p:pic>
        <p:nvPicPr>
          <p:cNvPr id="5" name="Picture 4" descr="board-of-directors – Induusi Resources"/>
          <p:cNvPicPr/>
          <p:nvPr/>
        </p:nvPicPr>
        <p:blipFill>
          <a:blip r:embed="rId2" cstate="print"/>
          <a:srcRect/>
          <a:stretch>
            <a:fillRect/>
          </a:stretch>
        </p:blipFill>
        <p:spPr bwMode="auto">
          <a:xfrm>
            <a:off x="6019800" y="5486400"/>
            <a:ext cx="3124200" cy="1371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385248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Stock Ownership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Corporations issue two types of stock</a:t>
            </a:r>
            <a:r>
              <a:rPr lang="en-US" dirty="0" smtClean="0"/>
              <a:t>:</a:t>
            </a:r>
          </a:p>
          <a:p>
            <a:endParaRPr lang="en-US" sz="800" dirty="0" smtClean="0"/>
          </a:p>
          <a:p>
            <a:pPr lvl="1"/>
            <a:r>
              <a:rPr lang="en-US" u="sng" dirty="0" smtClean="0"/>
              <a:t>Preferred Stock</a:t>
            </a:r>
          </a:p>
          <a:p>
            <a:pPr lvl="2"/>
            <a:r>
              <a:rPr lang="en-US" dirty="0" smtClean="0">
                <a:solidFill>
                  <a:srgbClr val="FF0000"/>
                </a:solidFill>
              </a:rPr>
              <a:t>A special class of owners, because although they generally do not have any say in the company, they have a claim to profits before any other stockholders do.  </a:t>
            </a:r>
          </a:p>
          <a:p>
            <a:pPr lvl="1"/>
            <a:r>
              <a:rPr lang="en-US" u="sng" dirty="0" smtClean="0"/>
              <a:t>Common Stock</a:t>
            </a:r>
          </a:p>
          <a:p>
            <a:pPr lvl="2"/>
            <a:r>
              <a:rPr lang="en-US" dirty="0" smtClean="0">
                <a:solidFill>
                  <a:srgbClr val="FF0000"/>
                </a:solidFill>
              </a:rPr>
              <a:t>Although these owners do not get preferential treatment with regard to dividends, they do get some say in the operation of the corporation.  Their ownership gives them the right to vote for members of the Board of Directors and other important issues.</a:t>
            </a:r>
            <a:endParaRPr lang="en-US" dirty="0">
              <a:solidFill>
                <a:srgbClr val="FF0000"/>
              </a:solidFill>
            </a:endParaRPr>
          </a:p>
        </p:txBody>
      </p:sp>
      <p:pic>
        <p:nvPicPr>
          <p:cNvPr id="1026" name="Picture 2" descr="C:\Users\Michaelm\AppData\Local\Microsoft\Windows\Temporary Internet Files\Content.IE5\8S4BQSVH\1920px-Editions-stock-logo[1].jpg"/>
          <p:cNvPicPr>
            <a:picLocks noChangeAspect="1" noChangeArrowheads="1"/>
          </p:cNvPicPr>
          <p:nvPr/>
        </p:nvPicPr>
        <p:blipFill>
          <a:blip r:embed="rId2" cstate="print"/>
          <a:srcRect/>
          <a:stretch>
            <a:fillRect/>
          </a:stretch>
        </p:blipFill>
        <p:spPr bwMode="auto">
          <a:xfrm>
            <a:off x="7239000" y="5334000"/>
            <a:ext cx="1524000" cy="1021080"/>
          </a:xfrm>
          <a:prstGeom prst="rect">
            <a:avLst/>
          </a:prstGeom>
          <a:noFill/>
        </p:spPr>
      </p:pic>
      <p:pic>
        <p:nvPicPr>
          <p:cNvPr id="1027" name="Picture 3" descr="C:\Users\Michaelm\AppData\Local\Microsoft\Windows\Temporary Internet Files\Content.IE5\WX0DVOOP\graph-36929_960_720[1].png"/>
          <p:cNvPicPr>
            <a:picLocks noChangeAspect="1" noChangeArrowheads="1"/>
          </p:cNvPicPr>
          <p:nvPr/>
        </p:nvPicPr>
        <p:blipFill>
          <a:blip r:embed="rId3" cstate="print"/>
          <a:srcRect/>
          <a:stretch>
            <a:fillRect/>
          </a:stretch>
        </p:blipFill>
        <p:spPr bwMode="auto">
          <a:xfrm>
            <a:off x="5562600" y="5334000"/>
            <a:ext cx="1447800" cy="984250"/>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549456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Advantages of Corporations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Because a corporation is a separate legal entity, it has some very specific advantages over other forms of ownership</a:t>
            </a:r>
            <a:r>
              <a:rPr lang="en-US" dirty="0" smtClean="0"/>
              <a:t>.</a:t>
            </a:r>
          </a:p>
          <a:p>
            <a:endParaRPr lang="en-US" sz="800" dirty="0" smtClean="0"/>
          </a:p>
          <a:p>
            <a:pPr lvl="1"/>
            <a:r>
              <a:rPr lang="en-US" dirty="0" smtClean="0"/>
              <a:t>The biggest advantage may be the limited liability of the owners, nonetheless, the advantages include the following:</a:t>
            </a:r>
          </a:p>
          <a:p>
            <a:pPr lvl="1"/>
            <a:endParaRPr lang="en-US" sz="800" dirty="0" smtClean="0"/>
          </a:p>
          <a:p>
            <a:pPr marL="1051560" lvl="2" indent="-457200">
              <a:buFont typeface="+mj-lt"/>
              <a:buAutoNum type="arabicPeriod"/>
            </a:pPr>
            <a:r>
              <a:rPr lang="en-US" dirty="0" smtClean="0">
                <a:solidFill>
                  <a:srgbClr val="FF0000"/>
                </a:solidFill>
              </a:rPr>
              <a:t>Limited Liability</a:t>
            </a:r>
          </a:p>
          <a:p>
            <a:pPr marL="1051560" lvl="2" indent="-457200">
              <a:buFont typeface="+mj-lt"/>
              <a:buAutoNum type="arabicPeriod"/>
            </a:pPr>
            <a:r>
              <a:rPr lang="en-US" dirty="0" smtClean="0">
                <a:solidFill>
                  <a:srgbClr val="FF0000"/>
                </a:solidFill>
              </a:rPr>
              <a:t>Ease of Transfer of Ownership</a:t>
            </a:r>
          </a:p>
          <a:p>
            <a:pPr marL="1051560" lvl="2" indent="-457200">
              <a:buFont typeface="+mj-lt"/>
              <a:buAutoNum type="arabicPeriod"/>
            </a:pPr>
            <a:r>
              <a:rPr lang="en-US" dirty="0" smtClean="0">
                <a:solidFill>
                  <a:srgbClr val="FF0000"/>
                </a:solidFill>
              </a:rPr>
              <a:t>Perpetual Life</a:t>
            </a:r>
          </a:p>
          <a:p>
            <a:pPr marL="1051560" lvl="2" indent="-457200">
              <a:buFont typeface="+mj-lt"/>
              <a:buAutoNum type="arabicPeriod"/>
            </a:pPr>
            <a:r>
              <a:rPr lang="en-US" dirty="0" smtClean="0">
                <a:solidFill>
                  <a:srgbClr val="FF0000"/>
                </a:solidFill>
              </a:rPr>
              <a:t>External Sources of Funds</a:t>
            </a:r>
          </a:p>
          <a:p>
            <a:pPr marL="1051560" lvl="2" indent="-457200">
              <a:buFont typeface="+mj-lt"/>
              <a:buAutoNum type="arabicPeriod"/>
            </a:pPr>
            <a:r>
              <a:rPr lang="en-US" dirty="0" smtClean="0">
                <a:solidFill>
                  <a:srgbClr val="FF0000"/>
                </a:solidFill>
              </a:rPr>
              <a:t>Expansion Potential</a:t>
            </a:r>
            <a:endParaRPr lang="en-US" dirty="0">
              <a:solidFill>
                <a:srgbClr val="FF0000"/>
              </a:solidFill>
            </a:endParaRPr>
          </a:p>
        </p:txBody>
      </p:sp>
      <p:pic>
        <p:nvPicPr>
          <p:cNvPr id="9" name="Picture 8" descr="About Us - AdVantage"/>
          <p:cNvPicPr/>
          <p:nvPr/>
        </p:nvPicPr>
        <p:blipFill>
          <a:blip r:embed="rId2" cstate="print"/>
          <a:srcRect/>
          <a:stretch>
            <a:fillRect/>
          </a:stretch>
        </p:blipFill>
        <p:spPr bwMode="auto">
          <a:xfrm>
            <a:off x="4724400" y="4343400"/>
            <a:ext cx="4038600" cy="15367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708628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Disadvantages of Corporations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Corporations have some distinct disadvantages resulting from tax laws and government regulation</a:t>
            </a:r>
            <a:r>
              <a:rPr lang="en-US" dirty="0" smtClean="0"/>
              <a:t>.</a:t>
            </a:r>
          </a:p>
          <a:p>
            <a:endParaRPr lang="en-US" sz="800" dirty="0" smtClean="0"/>
          </a:p>
          <a:p>
            <a:pPr lvl="1"/>
            <a:r>
              <a:rPr lang="en-US" dirty="0" smtClean="0"/>
              <a:t>The following are common disadvantages of corporations:</a:t>
            </a:r>
          </a:p>
          <a:p>
            <a:pPr lvl="1"/>
            <a:endParaRPr lang="en-US" sz="800" dirty="0" smtClean="0"/>
          </a:p>
          <a:p>
            <a:pPr marL="1051560" lvl="2" indent="-457200">
              <a:buFont typeface="+mj-lt"/>
              <a:buAutoNum type="arabicPeriod"/>
            </a:pPr>
            <a:r>
              <a:rPr lang="en-US" dirty="0" smtClean="0">
                <a:solidFill>
                  <a:srgbClr val="FF0000"/>
                </a:solidFill>
              </a:rPr>
              <a:t>Double Taxation</a:t>
            </a:r>
          </a:p>
          <a:p>
            <a:pPr marL="1051560" lvl="2" indent="-457200">
              <a:buFont typeface="+mj-lt"/>
              <a:buAutoNum type="arabicPeriod"/>
            </a:pPr>
            <a:r>
              <a:rPr lang="en-US" dirty="0" smtClean="0">
                <a:solidFill>
                  <a:srgbClr val="FF0000"/>
                </a:solidFill>
              </a:rPr>
              <a:t>Forming a Corporation</a:t>
            </a:r>
          </a:p>
          <a:p>
            <a:pPr marL="1051560" lvl="2" indent="-457200">
              <a:buFont typeface="+mj-lt"/>
              <a:buAutoNum type="arabicPeriod"/>
            </a:pPr>
            <a:r>
              <a:rPr lang="en-US" dirty="0" smtClean="0">
                <a:solidFill>
                  <a:srgbClr val="FF0000"/>
                </a:solidFill>
              </a:rPr>
              <a:t>Disclosure of Information</a:t>
            </a:r>
          </a:p>
          <a:p>
            <a:pPr marL="1051560" lvl="2" indent="-457200">
              <a:buFont typeface="+mj-lt"/>
              <a:buAutoNum type="arabicPeriod"/>
            </a:pPr>
            <a:r>
              <a:rPr lang="en-US" dirty="0" smtClean="0">
                <a:solidFill>
                  <a:srgbClr val="FF0000"/>
                </a:solidFill>
              </a:rPr>
              <a:t>Employee-Owner Separation</a:t>
            </a:r>
          </a:p>
        </p:txBody>
      </p:sp>
      <p:pic>
        <p:nvPicPr>
          <p:cNvPr id="7" name="Picture 6" descr="Disadvantage Rubber Stamp. Grunge Design With Dust Scratches ..."/>
          <p:cNvPicPr/>
          <p:nvPr/>
        </p:nvPicPr>
        <p:blipFill>
          <a:blip r:embed="rId2" cstate="print"/>
          <a:srcRect/>
          <a:stretch>
            <a:fillRect/>
          </a:stretch>
        </p:blipFill>
        <p:spPr bwMode="auto">
          <a:xfrm>
            <a:off x="5181600" y="3733800"/>
            <a:ext cx="3581400" cy="2286000"/>
          </a:xfrm>
          <a:prstGeom prst="rect">
            <a:avLst/>
          </a:prstGeom>
          <a:noFill/>
          <a:ln w="9525">
            <a:noFill/>
            <a:miter lim="800000"/>
            <a:headEnd/>
            <a:tailEnd/>
          </a:ln>
        </p:spPr>
      </p:pic>
      <p:pic>
        <p:nvPicPr>
          <p:cNvPr id="5123" name="Picture 3" descr="C:\Users\Michaelm\AppData\Local\Microsoft\Windows\Temporary Internet Files\Content.IE5\V2O6EV3C\220px-Not_facebook_dislike_thumbs_down[1].png"/>
          <p:cNvPicPr>
            <a:picLocks noChangeAspect="1" noChangeArrowheads="1"/>
          </p:cNvPicPr>
          <p:nvPr/>
        </p:nvPicPr>
        <p:blipFill>
          <a:blip r:embed="rId3" cstate="print"/>
          <a:srcRect/>
          <a:stretch>
            <a:fillRect/>
          </a:stretch>
        </p:blipFill>
        <p:spPr bwMode="auto">
          <a:xfrm>
            <a:off x="7772400" y="5181600"/>
            <a:ext cx="1066800" cy="1115153"/>
          </a:xfrm>
          <a:prstGeom prst="rect">
            <a:avLst/>
          </a:prstGeom>
          <a:noFill/>
        </p:spPr>
      </p:pic>
      <p:pic>
        <p:nvPicPr>
          <p:cNvPr id="8" name="Picture 7"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711350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Types of Ownership</a:t>
            </a:r>
            <a:br>
              <a:rPr lang="en-US" dirty="0" smtClean="0"/>
            </a:br>
            <a:r>
              <a:rPr lang="en-US" sz="2000" dirty="0" smtClean="0"/>
              <a:t>Joint Ventures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A Joint Venture is a partnership established for a specific project or for a limited time</a:t>
            </a:r>
            <a:r>
              <a:rPr lang="en-US" dirty="0" smtClean="0"/>
              <a:t>.</a:t>
            </a:r>
          </a:p>
          <a:p>
            <a:endParaRPr lang="en-US" sz="800" dirty="0" smtClean="0"/>
          </a:p>
          <a:p>
            <a:pPr lvl="1"/>
            <a:r>
              <a:rPr lang="en-US" dirty="0" smtClean="0"/>
              <a:t>The partners in a joint venture may be individuals or organizations.   Governments may also be involved.</a:t>
            </a:r>
          </a:p>
          <a:p>
            <a:pPr lvl="1"/>
            <a:r>
              <a:rPr lang="en-US" dirty="0" smtClean="0"/>
              <a:t> Control of a joint venture may be shared equally, or one partner may control decision making.</a:t>
            </a:r>
          </a:p>
          <a:p>
            <a:pPr lvl="1"/>
            <a:endParaRPr lang="en-US" sz="800" dirty="0" smtClean="0"/>
          </a:p>
          <a:p>
            <a:pPr lvl="2"/>
            <a:r>
              <a:rPr lang="en-US" dirty="0" smtClean="0">
                <a:solidFill>
                  <a:srgbClr val="FF0000"/>
                </a:solidFill>
              </a:rPr>
              <a:t>Joint ventures are especially popular in situations that call for large investments (i.e.) extraction of natural resources.</a:t>
            </a:r>
            <a:endParaRPr lang="en-US" dirty="0">
              <a:solidFill>
                <a:srgbClr val="FF0000"/>
              </a:solidFill>
            </a:endParaRPr>
          </a:p>
        </p:txBody>
      </p:sp>
      <p:pic>
        <p:nvPicPr>
          <p:cNvPr id="9218" name="Picture 2" descr="C:\Users\Michaelm\AppData\Local\Microsoft\Windows\Temporary Internet Files\Content.IE5\V2O6EV3C\434941637_ed1cb5a4c4_z[1].jpg"/>
          <p:cNvPicPr>
            <a:picLocks noChangeAspect="1" noChangeArrowheads="1"/>
          </p:cNvPicPr>
          <p:nvPr/>
        </p:nvPicPr>
        <p:blipFill>
          <a:blip r:embed="rId2" cstate="print"/>
          <a:srcRect/>
          <a:stretch>
            <a:fillRect/>
          </a:stretch>
        </p:blipFill>
        <p:spPr bwMode="auto">
          <a:xfrm>
            <a:off x="5452110" y="4953000"/>
            <a:ext cx="3691890" cy="19431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47481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Nations Trade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Nations and businesses engage in international trade to obtain raw materials and goods that are unavailable to them or are available elsewhere at a lower price than that  at which they themselves can produce</a:t>
            </a:r>
            <a:r>
              <a:rPr lang="en-US" dirty="0" smtClean="0"/>
              <a:t>.</a:t>
            </a:r>
          </a:p>
          <a:p>
            <a:endParaRPr lang="en-US" sz="800" dirty="0" smtClean="0"/>
          </a:p>
          <a:p>
            <a:pPr lvl="1">
              <a:buNone/>
            </a:pPr>
            <a:endParaRPr lang="en-US" dirty="0"/>
          </a:p>
        </p:txBody>
      </p:sp>
      <p:pic>
        <p:nvPicPr>
          <p:cNvPr id="6" name="Picture 5" descr="CLE International Trade Law | The Knowledge Group"/>
          <p:cNvPicPr/>
          <p:nvPr/>
        </p:nvPicPr>
        <p:blipFill>
          <a:blip r:embed="rId2" cstate="print"/>
          <a:srcRect/>
          <a:stretch>
            <a:fillRect/>
          </a:stretch>
        </p:blipFill>
        <p:spPr bwMode="auto">
          <a:xfrm>
            <a:off x="2189988" y="3352800"/>
            <a:ext cx="4800600" cy="2916435"/>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Types of Ownership</a:t>
            </a:r>
            <a:br>
              <a:rPr lang="en-US" dirty="0" smtClean="0"/>
            </a:br>
            <a:r>
              <a:rPr lang="en-US" sz="2000" dirty="0" smtClean="0"/>
              <a:t>Limited Liability Company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A Limited Liability Company (LLC) is a form of business ownership that provides limited liability, as in a corporation, but is taxed like a partnership</a:t>
            </a:r>
            <a:r>
              <a:rPr lang="en-US" dirty="0" smtClean="0"/>
              <a:t>.</a:t>
            </a:r>
          </a:p>
          <a:p>
            <a:endParaRPr lang="en-US" sz="800" dirty="0" smtClean="0"/>
          </a:p>
          <a:p>
            <a:pPr lvl="1"/>
            <a:r>
              <a:rPr lang="en-US" dirty="0" smtClean="0"/>
              <a:t>Many consider the LLC a blend of the best characteristics of corporations, partnerships, and sole proprietorships.</a:t>
            </a:r>
          </a:p>
          <a:p>
            <a:pPr lvl="1"/>
            <a:r>
              <a:rPr lang="en-US" dirty="0" smtClean="0"/>
              <a:t>One of the major reasons for the LLC form of ownership is to protect the members’ personal assets in case of lawsuits.</a:t>
            </a:r>
          </a:p>
          <a:p>
            <a:pPr lvl="1"/>
            <a:endParaRPr lang="en-US" sz="800" dirty="0" smtClean="0"/>
          </a:p>
          <a:p>
            <a:pPr lvl="2"/>
            <a:r>
              <a:rPr lang="en-US" dirty="0" smtClean="0">
                <a:solidFill>
                  <a:srgbClr val="FF0000"/>
                </a:solidFill>
              </a:rPr>
              <a:t>LLCs are flexible, simple to run, and do not require the members to hold meetings, keep minutes, or make resolutions.</a:t>
            </a:r>
            <a:endParaRPr lang="en-US" dirty="0">
              <a:solidFill>
                <a:srgbClr val="FF0000"/>
              </a:solidFill>
            </a:endParaRPr>
          </a:p>
        </p:txBody>
      </p:sp>
      <p:pic>
        <p:nvPicPr>
          <p:cNvPr id="6" name="Picture 5" descr="What is an LLC? Types of LLCs and how they work | Cart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5334000"/>
            <a:ext cx="3657600" cy="1600200"/>
          </a:xfrm>
          <a:prstGeom prst="rect">
            <a:avLst/>
          </a:prstGeom>
          <a:noFill/>
          <a:ln>
            <a:noFill/>
          </a:ln>
        </p:spPr>
      </p:pic>
      <p:pic>
        <p:nvPicPr>
          <p:cNvPr id="7" name="Picture 6"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848360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Cooperatives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Another form of organization in business is the Cooperative or Co-Op, an organization composed of individuals or small businesses that have banded together to reap the benefits of belonging to a larger organization</a:t>
            </a:r>
            <a:r>
              <a:rPr lang="en-US" dirty="0" smtClean="0"/>
              <a:t>.</a:t>
            </a:r>
          </a:p>
          <a:p>
            <a:endParaRPr lang="en-US" sz="800" dirty="0" smtClean="0"/>
          </a:p>
          <a:p>
            <a:pPr lvl="1"/>
            <a:r>
              <a:rPr lang="en-US" dirty="0" smtClean="0"/>
              <a:t>A co-op is set up not to make money as an entity.  It exists so that its members can become more profitable or save money.</a:t>
            </a:r>
          </a:p>
          <a:p>
            <a:pPr lvl="1"/>
            <a:endParaRPr lang="en-US" sz="800" dirty="0" smtClean="0"/>
          </a:p>
          <a:p>
            <a:pPr lvl="2"/>
            <a:r>
              <a:rPr lang="en-US" dirty="0" smtClean="0">
                <a:solidFill>
                  <a:srgbClr val="FF0000"/>
                </a:solidFill>
              </a:rPr>
              <a:t>Many cooperatives exist in small farming communities.  The co-op stores and markets grain; orders large quantities of fertilizer, seed,  and other supplies at discounted prices; and reduces costs and increases efficiency with good management.</a:t>
            </a:r>
          </a:p>
        </p:txBody>
      </p:sp>
      <p:pic>
        <p:nvPicPr>
          <p:cNvPr id="11267" name="Picture 3" descr="C:\Users\Michaelm\AppData\Local\Microsoft\Windows\Temporary Internet Files\Content.IE5\8S4BQSVH\Logo_Coop_(Suisse).svg[1].png"/>
          <p:cNvPicPr>
            <a:picLocks noChangeAspect="1" noChangeArrowheads="1"/>
          </p:cNvPicPr>
          <p:nvPr/>
        </p:nvPicPr>
        <p:blipFill>
          <a:blip r:embed="rId2" cstate="print"/>
          <a:srcRect/>
          <a:stretch>
            <a:fillRect/>
          </a:stretch>
        </p:blipFill>
        <p:spPr bwMode="auto">
          <a:xfrm>
            <a:off x="6277708" y="5257800"/>
            <a:ext cx="2637692" cy="11430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557123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Trends in Business Ownership</a:t>
            </a:r>
            <a:br>
              <a:rPr lang="en-US" dirty="0" smtClean="0"/>
            </a:br>
            <a:r>
              <a:rPr lang="en-US" sz="2000" dirty="0" smtClean="0"/>
              <a:t>Mergers and Acquisitions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Companies large and small achieve growth and improve profitability by expanding their operations, often by developing and selling new products or selling current products to new groups of customers</a:t>
            </a:r>
            <a:r>
              <a:rPr lang="en-US" dirty="0" smtClean="0"/>
              <a:t>.</a:t>
            </a:r>
          </a:p>
          <a:p>
            <a:endParaRPr lang="en-US" sz="800" dirty="0" smtClean="0"/>
          </a:p>
          <a:p>
            <a:pPr lvl="1"/>
            <a:r>
              <a:rPr lang="en-US" dirty="0" smtClean="0"/>
              <a:t>Such growth, when carefully planned and controlled, is usually beneficial to the firm and ultimately helps it reach its goal of enhanced profitability. </a:t>
            </a:r>
          </a:p>
          <a:p>
            <a:pPr lvl="1"/>
            <a:endParaRPr lang="en-US" sz="800" dirty="0" smtClean="0"/>
          </a:p>
          <a:p>
            <a:pPr lvl="2"/>
            <a:r>
              <a:rPr lang="en-US" dirty="0" smtClean="0">
                <a:solidFill>
                  <a:srgbClr val="FF0000"/>
                </a:solidFill>
              </a:rPr>
              <a:t>But companies also grow by merging with or purchasing other companies.</a:t>
            </a:r>
          </a:p>
        </p:txBody>
      </p:sp>
      <p:pic>
        <p:nvPicPr>
          <p:cNvPr id="12291" name="Picture 3" descr="C:\Users\Michaelm\AppData\Local\Microsoft\Windows\Temporary Internet Files\Content.IE5\KDB8FMSX\Promoting-organizational-growth-and-success[1].jpg"/>
          <p:cNvPicPr>
            <a:picLocks noChangeAspect="1" noChangeArrowheads="1"/>
          </p:cNvPicPr>
          <p:nvPr/>
        </p:nvPicPr>
        <p:blipFill>
          <a:blip r:embed="rId2" cstate="print"/>
          <a:srcRect/>
          <a:stretch>
            <a:fillRect/>
          </a:stretch>
        </p:blipFill>
        <p:spPr bwMode="auto">
          <a:xfrm>
            <a:off x="5976988" y="5043001"/>
            <a:ext cx="3176248" cy="1814999"/>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948163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Merger and Acquisition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A merger occurs when two companies combine to form a new company.  An acquisition occurs when one company purchases another, generally by buying most of its stock</a:t>
            </a:r>
            <a:r>
              <a:rPr lang="en-US" dirty="0" smtClean="0"/>
              <a:t>.</a:t>
            </a:r>
          </a:p>
          <a:p>
            <a:endParaRPr lang="en-US" sz="800" dirty="0" smtClean="0"/>
          </a:p>
          <a:p>
            <a:pPr lvl="1"/>
            <a:r>
              <a:rPr lang="en-US" sz="2000" dirty="0" smtClean="0"/>
              <a:t>The acquired company may become a subsidiary of the buyer, or its operations and assets may be merged with those of the buyer.</a:t>
            </a:r>
          </a:p>
          <a:p>
            <a:pPr lvl="1"/>
            <a:endParaRPr lang="en-US" sz="800" dirty="0" smtClean="0"/>
          </a:p>
          <a:p>
            <a:pPr lvl="2"/>
            <a:r>
              <a:rPr lang="en-US" dirty="0" smtClean="0">
                <a:solidFill>
                  <a:srgbClr val="FF0000"/>
                </a:solidFill>
              </a:rPr>
              <a:t>The government sometimes scrutinizes mergers and acquisitions in an attempt to protect customers from a monopoly.</a:t>
            </a:r>
            <a:endParaRPr lang="en-US" dirty="0">
              <a:solidFill>
                <a:srgbClr val="FF0000"/>
              </a:solidFill>
            </a:endParaRPr>
          </a:p>
        </p:txBody>
      </p:sp>
      <p:pic>
        <p:nvPicPr>
          <p:cNvPr id="5" name="Picture 4" descr="Mergers &amp; Acquisitions Communication - P3HR Practices"/>
          <p:cNvPicPr/>
          <p:nvPr/>
        </p:nvPicPr>
        <p:blipFill>
          <a:blip r:embed="rId2" cstate="print"/>
          <a:srcRect/>
          <a:stretch>
            <a:fillRect/>
          </a:stretch>
        </p:blipFill>
        <p:spPr bwMode="auto">
          <a:xfrm>
            <a:off x="5638800" y="4648200"/>
            <a:ext cx="3505200" cy="2209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614950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Part Two: Starting and Growing a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Five: Small Business, Entrepreneurship, and Franchising</a:t>
            </a:r>
          </a:p>
          <a:p>
            <a:pPr marL="0" indent="0">
              <a:buNone/>
            </a:pPr>
            <a:endParaRPr lang="en-US" sz="800" u="sng" dirty="0" smtClean="0"/>
          </a:p>
        </p:txBody>
      </p:sp>
      <p:pic>
        <p:nvPicPr>
          <p:cNvPr id="8" name="Picture 7" descr="PPT - Small Business, Entrepreneurship, and Franchising PowerPoint  Presentation - ID:3663314"/>
          <p:cNvPicPr/>
          <p:nvPr/>
        </p:nvPicPr>
        <p:blipFill>
          <a:blip r:embed="rId2">
            <a:extLst>
              <a:ext uri="{28A0092B-C50C-407E-A947-70E740481C1C}">
                <a14:useLocalDpi xmlns:a14="http://schemas.microsoft.com/office/drawing/2010/main" val="0"/>
              </a:ext>
            </a:extLst>
          </a:blip>
          <a:srcRect/>
          <a:stretch>
            <a:fillRect/>
          </a:stretch>
        </p:blipFill>
        <p:spPr bwMode="auto">
          <a:xfrm>
            <a:off x="1914144" y="2438400"/>
            <a:ext cx="5352288" cy="3848100"/>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6911786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Small businesses represent the vision of its owners to succeed by providing new or better products and services</a:t>
            </a:r>
            <a:r>
              <a:rPr lang="en-US" dirty="0" smtClean="0"/>
              <a:t>.  </a:t>
            </a:r>
          </a:p>
          <a:p>
            <a:endParaRPr lang="en-US" sz="800" dirty="0" smtClean="0"/>
          </a:p>
          <a:p>
            <a:pPr lvl="1"/>
            <a:r>
              <a:rPr lang="en-US" dirty="0" smtClean="0"/>
              <a:t>Small businesses are the heart of the U.S. economic and social system because they offer opportunities and demonstrate the freedom of people to make their own destinies.</a:t>
            </a:r>
          </a:p>
          <a:p>
            <a:pPr lvl="1"/>
            <a:endParaRPr lang="en-US" sz="800" dirty="0" smtClean="0"/>
          </a:p>
          <a:p>
            <a:pPr lvl="2"/>
            <a:r>
              <a:rPr lang="en-US" dirty="0" smtClean="0">
                <a:solidFill>
                  <a:srgbClr val="FF0000"/>
                </a:solidFill>
              </a:rPr>
              <a:t>Small businesses employ about half of all private-sector EE’s</a:t>
            </a:r>
          </a:p>
          <a:p>
            <a:pPr lvl="2"/>
            <a:r>
              <a:rPr lang="en-US" dirty="0" smtClean="0">
                <a:solidFill>
                  <a:srgbClr val="FF0000"/>
                </a:solidFill>
              </a:rPr>
              <a:t>Today, the entrepreneurial spirit is growing around the world.</a:t>
            </a:r>
          </a:p>
        </p:txBody>
      </p:sp>
      <p:pic>
        <p:nvPicPr>
          <p:cNvPr id="7" name="Picture 6" descr="Is Your Small Business Impacted By COVID-19? -"/>
          <p:cNvPicPr/>
          <p:nvPr/>
        </p:nvPicPr>
        <p:blipFill>
          <a:blip r:embed="rId2" cstate="print"/>
          <a:srcRect/>
          <a:stretch>
            <a:fillRect/>
          </a:stretch>
        </p:blipFill>
        <p:spPr bwMode="auto">
          <a:xfrm>
            <a:off x="5313426" y="4572000"/>
            <a:ext cx="3276600" cy="1738884"/>
          </a:xfrm>
          <a:prstGeom prst="rect">
            <a:avLst/>
          </a:prstGeom>
          <a:noFill/>
          <a:ln w="9525">
            <a:noFill/>
            <a:miter lim="800000"/>
            <a:headEnd/>
            <a:tailEnd/>
          </a:ln>
        </p:spPr>
      </p:pic>
      <p:pic>
        <p:nvPicPr>
          <p:cNvPr id="1026" name="Picture 2" descr="C:\Users\MichaelM\AppData\Local\Microsoft\Windows\INetCache\IE\NA6TXAAW\small_business[1].png"/>
          <p:cNvPicPr>
            <a:picLocks noChangeAspect="1" noChangeArrowheads="1"/>
          </p:cNvPicPr>
          <p:nvPr/>
        </p:nvPicPr>
        <p:blipFill>
          <a:blip r:embed="rId3" cstate="print"/>
          <a:srcRect/>
          <a:stretch>
            <a:fillRect/>
          </a:stretch>
        </p:blipFill>
        <p:spPr bwMode="auto">
          <a:xfrm>
            <a:off x="2895600" y="5060773"/>
            <a:ext cx="2125980" cy="1062990"/>
          </a:xfrm>
          <a:prstGeom prst="rect">
            <a:avLst/>
          </a:prstGeom>
          <a:noFill/>
        </p:spPr>
      </p:pic>
      <p:pic>
        <p:nvPicPr>
          <p:cNvPr id="8" name="Picture 7"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7773682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Nature of Entrepreneurship and Small Business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Entrepreneurship is the process of creating and managing a business to achieve desired objectives</a:t>
            </a:r>
            <a:r>
              <a:rPr lang="en-US" dirty="0" smtClean="0"/>
              <a:t>.</a:t>
            </a:r>
          </a:p>
          <a:p>
            <a:endParaRPr lang="en-US" sz="800" dirty="0" smtClean="0"/>
          </a:p>
          <a:p>
            <a:pPr lvl="1"/>
            <a:r>
              <a:rPr lang="en-US" dirty="0" smtClean="0"/>
              <a:t>Today, there are many large businesses you may recognize (Levi Strauss &amp; Co., McDonald’s, Microsoft, Google). All began as small businesses based on the visions of their founders.</a:t>
            </a:r>
          </a:p>
          <a:p>
            <a:pPr lvl="1"/>
            <a:endParaRPr lang="en-US" sz="800" dirty="0" smtClean="0"/>
          </a:p>
          <a:p>
            <a:pPr lvl="2"/>
            <a:r>
              <a:rPr lang="en-US" dirty="0" smtClean="0">
                <a:solidFill>
                  <a:srgbClr val="FF0000"/>
                </a:solidFill>
              </a:rPr>
              <a:t>Some entrepreneurs who start small businesses have the ability   to see emerging trends; in response, they create a company to provide a product or service that serves customer needs.</a:t>
            </a:r>
            <a:endParaRPr lang="en-US" dirty="0">
              <a:solidFill>
                <a:srgbClr val="FF0000"/>
              </a:solidFill>
            </a:endParaRPr>
          </a:p>
        </p:txBody>
      </p:sp>
      <p:pic>
        <p:nvPicPr>
          <p:cNvPr id="2050" name="Picture 2" descr="C:\Users\MichaelM\AppData\Local\Microsoft\Windows\INetCache\IE\76VTN800\levis[1].jpg"/>
          <p:cNvPicPr>
            <a:picLocks noChangeAspect="1" noChangeArrowheads="1"/>
          </p:cNvPicPr>
          <p:nvPr/>
        </p:nvPicPr>
        <p:blipFill>
          <a:blip r:embed="rId2" cstate="print"/>
          <a:srcRect/>
          <a:stretch>
            <a:fillRect/>
          </a:stretch>
        </p:blipFill>
        <p:spPr bwMode="auto">
          <a:xfrm>
            <a:off x="4393660" y="4823183"/>
            <a:ext cx="740664" cy="1350264"/>
          </a:xfrm>
          <a:prstGeom prst="rect">
            <a:avLst/>
          </a:prstGeom>
          <a:noFill/>
        </p:spPr>
      </p:pic>
      <p:pic>
        <p:nvPicPr>
          <p:cNvPr id="2051" name="Picture 3" descr="C:\Users\MichaelM\AppData\Local\Microsoft\Windows\INetCache\IE\T5TVNH9H\H6VjF[1].jpg"/>
          <p:cNvPicPr>
            <a:picLocks noChangeAspect="1" noChangeArrowheads="1"/>
          </p:cNvPicPr>
          <p:nvPr/>
        </p:nvPicPr>
        <p:blipFill>
          <a:blip r:embed="rId3" cstate="print"/>
          <a:srcRect/>
          <a:stretch>
            <a:fillRect/>
          </a:stretch>
        </p:blipFill>
        <p:spPr bwMode="auto">
          <a:xfrm>
            <a:off x="2339371" y="5293169"/>
            <a:ext cx="1645920" cy="681990"/>
          </a:xfrm>
          <a:prstGeom prst="rect">
            <a:avLst/>
          </a:prstGeom>
          <a:noFill/>
        </p:spPr>
      </p:pic>
      <p:pic>
        <p:nvPicPr>
          <p:cNvPr id="2052" name="Picture 4" descr="C:\Users\MichaelM\AppData\Local\Microsoft\Windows\INetCache\IE\76VTN800\Google-Chrome-Toolbar[1].png"/>
          <p:cNvPicPr>
            <a:picLocks noChangeAspect="1" noChangeArrowheads="1"/>
          </p:cNvPicPr>
          <p:nvPr/>
        </p:nvPicPr>
        <p:blipFill>
          <a:blip r:embed="rId4" cstate="print"/>
          <a:srcRect/>
          <a:stretch>
            <a:fillRect/>
          </a:stretch>
        </p:blipFill>
        <p:spPr bwMode="auto">
          <a:xfrm>
            <a:off x="5596064" y="5169281"/>
            <a:ext cx="1005967" cy="929767"/>
          </a:xfrm>
          <a:prstGeom prst="rect">
            <a:avLst/>
          </a:prstGeom>
          <a:noFill/>
        </p:spPr>
      </p:pic>
      <p:pic>
        <p:nvPicPr>
          <p:cNvPr id="2053" name="Picture 5" descr="C:\Users\MichaelM\AppData\Local\Microsoft\Windows\INetCache\IE\T5TVNH9H\McDonald's_SVG_logo.svg[1].png"/>
          <p:cNvPicPr>
            <a:picLocks noChangeAspect="1" noChangeArrowheads="1"/>
          </p:cNvPicPr>
          <p:nvPr/>
        </p:nvPicPr>
        <p:blipFill>
          <a:blip r:embed="rId5" cstate="print"/>
          <a:srcRect/>
          <a:stretch>
            <a:fillRect/>
          </a:stretch>
        </p:blipFill>
        <p:spPr bwMode="auto">
          <a:xfrm>
            <a:off x="685800" y="4953000"/>
            <a:ext cx="1371600" cy="1219200"/>
          </a:xfrm>
          <a:prstGeom prst="rect">
            <a:avLst/>
          </a:prstGeom>
          <a:noFill/>
        </p:spPr>
      </p:pic>
      <p:pic>
        <p:nvPicPr>
          <p:cNvPr id="2055" name="Picture 7" descr="C:\Program Files (x86)\Microsoft Office\MEDIA\CAGCAT10\j0195812.wmf"/>
          <p:cNvPicPr>
            <a:picLocks noChangeAspect="1" noChangeArrowheads="1"/>
          </p:cNvPicPr>
          <p:nvPr/>
        </p:nvPicPr>
        <p:blipFill>
          <a:blip r:embed="rId6" cstate="print"/>
          <a:srcRect/>
          <a:stretch>
            <a:fillRect/>
          </a:stretch>
        </p:blipFill>
        <p:spPr bwMode="auto">
          <a:xfrm>
            <a:off x="7010400" y="4652218"/>
            <a:ext cx="1696822" cy="1595628"/>
          </a:xfrm>
          <a:prstGeom prst="rect">
            <a:avLst/>
          </a:prstGeom>
          <a:noFill/>
        </p:spPr>
      </p:pic>
      <p:pic>
        <p:nvPicPr>
          <p:cNvPr id="10" name="Picture 9" descr="5 Ways Small Businesses Can Benefit From Using Surveys - Survey ..."/>
          <p:cNvPicPr/>
          <p:nvPr/>
        </p:nvPicPr>
        <p:blipFill>
          <a:blip r:embed="rId7"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643258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Social Entrepreneurs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A growing trend among small businesses is Social Entrepreneurship, which refers to individuals who use entrepreneurship to address social problems.</a:t>
            </a:r>
          </a:p>
          <a:p>
            <a:endParaRPr lang="en-US" sz="800" dirty="0" smtClean="0"/>
          </a:p>
          <a:p>
            <a:pPr lvl="1"/>
            <a:r>
              <a:rPr lang="en-US" dirty="0" smtClean="0"/>
              <a:t>They operate by the same principles as other entrepreneurs, but view their organizations as vehicles to create social change.</a:t>
            </a:r>
          </a:p>
          <a:p>
            <a:pPr lvl="1"/>
            <a:endParaRPr lang="en-US" sz="800" dirty="0" smtClean="0"/>
          </a:p>
          <a:p>
            <a:pPr lvl="2"/>
            <a:r>
              <a:rPr lang="en-US" dirty="0" smtClean="0">
                <a:solidFill>
                  <a:srgbClr val="FF0000"/>
                </a:solidFill>
              </a:rPr>
              <a:t>For example, the founder of Tom’s Shoes, founded the firm with the purpose of donating one pair of shoes to a child in need for every pair of shoes sold to customers.</a:t>
            </a:r>
            <a:endParaRPr lang="en-US" dirty="0">
              <a:solidFill>
                <a:srgbClr val="FF0000"/>
              </a:solidFill>
            </a:endParaRPr>
          </a:p>
        </p:txBody>
      </p:sp>
      <p:pic>
        <p:nvPicPr>
          <p:cNvPr id="5" name="Picture 4" descr="Development of new methods of Social Entrepreneurship for ..."/>
          <p:cNvPicPr/>
          <p:nvPr/>
        </p:nvPicPr>
        <p:blipFill>
          <a:blip r:embed="rId2" cstate="print"/>
          <a:srcRect/>
          <a:stretch>
            <a:fillRect/>
          </a:stretch>
        </p:blipFill>
        <p:spPr bwMode="auto">
          <a:xfrm>
            <a:off x="5562600" y="4495800"/>
            <a:ext cx="3276600" cy="1870934"/>
          </a:xfrm>
          <a:prstGeom prst="rect">
            <a:avLst/>
          </a:prstGeom>
          <a:noFill/>
          <a:ln w="9525">
            <a:noFill/>
            <a:miter lim="800000"/>
            <a:headEnd/>
            <a:tailEnd/>
          </a:ln>
        </p:spPr>
      </p:pic>
      <p:pic>
        <p:nvPicPr>
          <p:cNvPr id="6" name="Picture 5" descr="Social Entrepreneurship Course - Tree Sustainability - Free ..."/>
          <p:cNvPicPr/>
          <p:nvPr/>
        </p:nvPicPr>
        <p:blipFill>
          <a:blip r:embed="rId3" cstate="print"/>
          <a:srcRect/>
          <a:stretch>
            <a:fillRect/>
          </a:stretch>
        </p:blipFill>
        <p:spPr bwMode="auto">
          <a:xfrm>
            <a:off x="3886200" y="5105400"/>
            <a:ext cx="1600200" cy="1200803"/>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81229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What is a Small Business?</a:t>
            </a:r>
            <a:br>
              <a:rPr lang="en-US" sz="3200" dirty="0" smtClean="0"/>
            </a:br>
            <a:r>
              <a:rPr lang="en-US" sz="2000" dirty="0" smtClean="0"/>
              <a:t>Small Business Administration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A Small Business is an independently owned and operated business that is not dominant in its competitive area and does not employ more than 500 people</a:t>
            </a:r>
            <a:r>
              <a:rPr lang="en-US" dirty="0" smtClean="0"/>
              <a:t>.</a:t>
            </a:r>
          </a:p>
          <a:p>
            <a:endParaRPr lang="en-US" sz="800" dirty="0" smtClean="0"/>
          </a:p>
          <a:p>
            <a:pPr lvl="1"/>
            <a:r>
              <a:rPr lang="en-US" dirty="0" smtClean="0"/>
              <a:t>This definition is similar to the one used by the Small Business Administration (SBA), an independent agency of the federal government that offers managerial and financial assistance to small business.</a:t>
            </a:r>
          </a:p>
          <a:p>
            <a:pPr lvl="1"/>
            <a:endParaRPr lang="en-US" sz="800" dirty="0" smtClean="0"/>
          </a:p>
          <a:p>
            <a:pPr lvl="2"/>
            <a:r>
              <a:rPr lang="en-US" dirty="0" smtClean="0">
                <a:solidFill>
                  <a:srgbClr val="FF0000"/>
                </a:solidFill>
              </a:rPr>
              <a:t>On its website, the SBA outlines the first steps in starting a small business and offers a wealth of information to owners.</a:t>
            </a:r>
          </a:p>
          <a:p>
            <a:pPr lvl="2">
              <a:buNone/>
            </a:pPr>
            <a:endParaRPr lang="en-US" dirty="0"/>
          </a:p>
        </p:txBody>
      </p:sp>
      <p:pic>
        <p:nvPicPr>
          <p:cNvPr id="5" name="Picture 4" descr="Concepts, Inc. • U.S. Small Business Administration, Office of ..."/>
          <p:cNvPicPr/>
          <p:nvPr/>
        </p:nvPicPr>
        <p:blipFill>
          <a:blip r:embed="rId2" cstate="print"/>
          <a:srcRect/>
          <a:stretch>
            <a:fillRect/>
          </a:stretch>
        </p:blipFill>
        <p:spPr bwMode="auto">
          <a:xfrm>
            <a:off x="6705600" y="5105400"/>
            <a:ext cx="2057400" cy="118872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0336558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Role of Small Business in the American Economy</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400" u="sng" dirty="0" smtClean="0"/>
              <a:t>No matter how you define a small business, one clear fact is </a:t>
            </a:r>
            <a:r>
              <a:rPr lang="en-US" sz="2400" u="sng" dirty="0"/>
              <a:t> </a:t>
            </a:r>
            <a:r>
              <a:rPr lang="en-US" sz="2400" u="sng" dirty="0" smtClean="0"/>
              <a:t>- they are vital to the American economy</a:t>
            </a:r>
            <a:r>
              <a:rPr lang="en-US" dirty="0" smtClean="0"/>
              <a:t>.</a:t>
            </a:r>
          </a:p>
          <a:p>
            <a:endParaRPr lang="en-US" sz="800" dirty="0" smtClean="0"/>
          </a:p>
          <a:p>
            <a:pPr lvl="1"/>
            <a:r>
              <a:rPr lang="en-US" sz="2000" dirty="0" smtClean="0"/>
              <a:t>More than 99% of all U.S. firms are classified as small businesses, and they employ about half of private workers.</a:t>
            </a:r>
          </a:p>
          <a:p>
            <a:pPr lvl="1"/>
            <a:r>
              <a:rPr lang="en-US" sz="2000" dirty="0" smtClean="0"/>
              <a:t>Small firms are also important exporters, representing 98% of U.S. exporters of goods contributing 33% of the value of exported goods.</a:t>
            </a:r>
          </a:p>
          <a:p>
            <a:pPr lvl="1"/>
            <a:endParaRPr lang="en-US" sz="800" dirty="0" smtClean="0"/>
          </a:p>
          <a:p>
            <a:pPr lvl="2"/>
            <a:r>
              <a:rPr lang="en-US" dirty="0" smtClean="0">
                <a:solidFill>
                  <a:srgbClr val="FF0000"/>
                </a:solidFill>
              </a:rPr>
              <a:t>Small businesses are the fuel for job creation and innovation. </a:t>
            </a:r>
            <a:endParaRPr lang="en-US" dirty="0">
              <a:solidFill>
                <a:srgbClr val="FF0000"/>
              </a:solidFill>
            </a:endParaRPr>
          </a:p>
        </p:txBody>
      </p:sp>
      <p:pic>
        <p:nvPicPr>
          <p:cNvPr id="5" name="Picture 4" descr="Small Business IS Big Business | Avatel's Blog"/>
          <p:cNvPicPr/>
          <p:nvPr/>
        </p:nvPicPr>
        <p:blipFill>
          <a:blip r:embed="rId2" cstate="print"/>
          <a:srcRect/>
          <a:stretch>
            <a:fillRect/>
          </a:stretch>
        </p:blipFill>
        <p:spPr bwMode="auto">
          <a:xfrm>
            <a:off x="4818888" y="4648201"/>
            <a:ext cx="3029712" cy="1630680"/>
          </a:xfrm>
          <a:prstGeom prst="rect">
            <a:avLst/>
          </a:prstGeom>
          <a:noFill/>
          <a:ln w="9525">
            <a:noFill/>
            <a:miter lim="800000"/>
            <a:headEnd/>
            <a:tailEnd/>
          </a:ln>
        </p:spPr>
      </p:pic>
      <p:pic>
        <p:nvPicPr>
          <p:cNvPr id="6" name="Picture 5" descr="Alex Designs small-business-big-money"/>
          <p:cNvPicPr/>
          <p:nvPr/>
        </p:nvPicPr>
        <p:blipFill>
          <a:blip r:embed="rId3" cstate="print"/>
          <a:srcRect/>
          <a:stretch>
            <a:fillRect/>
          </a:stretch>
        </p:blipFill>
        <p:spPr bwMode="auto">
          <a:xfrm>
            <a:off x="1295400" y="4648200"/>
            <a:ext cx="3096306" cy="1617617"/>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51160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Nations Trade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International trade is based on a “comparative advantage”, which occurs when a country specializes in products that it can supply more efficiently or at a lower cost than it can produce other items</a:t>
            </a:r>
            <a:r>
              <a:rPr lang="en-US" dirty="0" smtClean="0"/>
              <a:t>.</a:t>
            </a:r>
          </a:p>
          <a:p>
            <a:endParaRPr lang="en-US" sz="800" dirty="0" smtClean="0"/>
          </a:p>
          <a:p>
            <a:pPr lvl="1"/>
            <a:r>
              <a:rPr lang="en-US" sz="2000" dirty="0" smtClean="0">
                <a:solidFill>
                  <a:srgbClr val="FF0000"/>
                </a:solidFill>
              </a:rPr>
              <a:t>Hawaii has a comparative advantage in producing pineapples and Kona coffee because of its climate.</a:t>
            </a:r>
            <a:endParaRPr lang="en-US" sz="2000" dirty="0">
              <a:solidFill>
                <a:srgbClr val="FF0000"/>
              </a:solidFill>
            </a:endParaRPr>
          </a:p>
        </p:txBody>
      </p:sp>
      <p:pic>
        <p:nvPicPr>
          <p:cNvPr id="5" name="Picture 4" descr="Kroger - Pineapple - Gold, each"/>
          <p:cNvPicPr/>
          <p:nvPr/>
        </p:nvPicPr>
        <p:blipFill>
          <a:blip r:embed="rId2" cstate="print"/>
          <a:srcRect/>
          <a:stretch>
            <a:fillRect/>
          </a:stretch>
        </p:blipFill>
        <p:spPr bwMode="auto">
          <a:xfrm>
            <a:off x="5029200" y="4114800"/>
            <a:ext cx="2667000" cy="2209800"/>
          </a:xfrm>
          <a:prstGeom prst="rect">
            <a:avLst/>
          </a:prstGeom>
          <a:noFill/>
          <a:ln w="9525">
            <a:noFill/>
            <a:miter lim="800000"/>
            <a:headEnd/>
            <a:tailEnd/>
          </a:ln>
        </p:spPr>
      </p:pic>
      <p:pic>
        <p:nvPicPr>
          <p:cNvPr id="7" name="Picture 6" descr="The Interesting History Of Hawaiian Coffee | Best Kona Coffee Hawaii"/>
          <p:cNvPicPr/>
          <p:nvPr/>
        </p:nvPicPr>
        <p:blipFill>
          <a:blip r:embed="rId3" cstate="print"/>
          <a:srcRect/>
          <a:stretch>
            <a:fillRect/>
          </a:stretch>
        </p:blipFill>
        <p:spPr bwMode="auto">
          <a:xfrm>
            <a:off x="1277112" y="4114800"/>
            <a:ext cx="3276600" cy="2209800"/>
          </a:xfrm>
          <a:prstGeom prst="rect">
            <a:avLst/>
          </a:prstGeom>
          <a:noFill/>
          <a:ln w="9525">
            <a:noFill/>
            <a:miter lim="800000"/>
            <a:headEnd/>
            <a:tailEnd/>
          </a:ln>
        </p:spPr>
      </p:pic>
      <p:pic>
        <p:nvPicPr>
          <p:cNvPr id="8" name="Picture 7"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Job Creation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The energy, creativity, and innovative abilities of small-business owners have resulted in jobs for many people</a:t>
            </a:r>
            <a:r>
              <a:rPr lang="en-US" dirty="0" smtClean="0"/>
              <a:t>.</a:t>
            </a:r>
          </a:p>
          <a:p>
            <a:endParaRPr lang="en-US" sz="800" dirty="0" smtClean="0"/>
          </a:p>
          <a:p>
            <a:pPr lvl="1"/>
            <a:r>
              <a:rPr lang="en-US" sz="2000" dirty="0" smtClean="0"/>
              <a:t>Annually, about 63% of new jobs are created by small business.</a:t>
            </a:r>
          </a:p>
          <a:p>
            <a:pPr lvl="1"/>
            <a:endParaRPr lang="en-US" sz="800" dirty="0" smtClean="0"/>
          </a:p>
          <a:p>
            <a:pPr lvl="2"/>
            <a:r>
              <a:rPr lang="en-US" dirty="0" smtClean="0">
                <a:solidFill>
                  <a:srgbClr val="FF0000"/>
                </a:solidFill>
              </a:rPr>
              <a:t>Many small businesses today are being started because of encouragement from larger ones.  Many new jobs are also created by big company/small company alliances.</a:t>
            </a:r>
          </a:p>
          <a:p>
            <a:pPr lvl="2"/>
            <a:r>
              <a:rPr lang="en-US" dirty="0" smtClean="0">
                <a:solidFill>
                  <a:srgbClr val="FF0000"/>
                </a:solidFill>
              </a:rPr>
              <a:t>Whether through formal joint ventures, supplier relationships, or product or marketing cooperative projects, the rewards of collaborative relationships are creating numerous jobs for small-business owners and their employees.</a:t>
            </a:r>
            <a:endParaRPr lang="en-US" dirty="0">
              <a:solidFill>
                <a:srgbClr val="FF0000"/>
              </a:solidFill>
            </a:endParaRPr>
          </a:p>
        </p:txBody>
      </p:sp>
      <p:pic>
        <p:nvPicPr>
          <p:cNvPr id="5" name="Picture 4" descr="Oscar Health - Cigna + Oscar Partnership | Facebook"/>
          <p:cNvPicPr/>
          <p:nvPr/>
        </p:nvPicPr>
        <p:blipFill>
          <a:blip r:embed="rId2" cstate="print"/>
          <a:srcRect/>
          <a:stretch>
            <a:fillRect/>
          </a:stretch>
        </p:blipFill>
        <p:spPr bwMode="auto">
          <a:xfrm>
            <a:off x="7391400" y="121814"/>
            <a:ext cx="1607820" cy="1150620"/>
          </a:xfrm>
          <a:prstGeom prst="rect">
            <a:avLst/>
          </a:prstGeom>
          <a:noFill/>
          <a:ln w="9525">
            <a:noFill/>
            <a:miter lim="800000"/>
            <a:headEnd/>
            <a:tailEnd/>
          </a:ln>
        </p:spPr>
      </p:pic>
      <p:pic>
        <p:nvPicPr>
          <p:cNvPr id="6" name="Picture 5" descr="Partnership between big and small business Vector Image"/>
          <p:cNvPicPr/>
          <p:nvPr/>
        </p:nvPicPr>
        <p:blipFill>
          <a:blip r:embed="rId3" cstate="print"/>
          <a:srcRect/>
          <a:stretch>
            <a:fillRect/>
          </a:stretch>
        </p:blipFill>
        <p:spPr bwMode="auto">
          <a:xfrm>
            <a:off x="6781800" y="5166360"/>
            <a:ext cx="2362200" cy="1865376"/>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054924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Innovation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Perhaps one of the most significant strengths of small businesses is their ability to innovate and to bring significant benefits to customers</a:t>
            </a:r>
            <a:r>
              <a:rPr lang="en-US" dirty="0" smtClean="0"/>
              <a:t>.</a:t>
            </a:r>
          </a:p>
          <a:p>
            <a:endParaRPr lang="en-US" sz="800" dirty="0" smtClean="0"/>
          </a:p>
          <a:p>
            <a:pPr lvl="1"/>
            <a:r>
              <a:rPr lang="en-US" dirty="0" smtClean="0"/>
              <a:t>Small firms produce more than half of all innovations.</a:t>
            </a:r>
          </a:p>
          <a:p>
            <a:pPr lvl="1"/>
            <a:endParaRPr lang="en-US" sz="800" dirty="0" smtClean="0"/>
          </a:p>
          <a:p>
            <a:pPr lvl="2"/>
            <a:r>
              <a:rPr lang="en-US" dirty="0" smtClean="0">
                <a:solidFill>
                  <a:srgbClr val="FF0000"/>
                </a:solidFill>
              </a:rPr>
              <a:t>Among the important 20</a:t>
            </a:r>
            <a:r>
              <a:rPr lang="en-US" baseline="30000" dirty="0" smtClean="0">
                <a:solidFill>
                  <a:srgbClr val="FF0000"/>
                </a:solidFill>
              </a:rPr>
              <a:t>th</a:t>
            </a:r>
            <a:r>
              <a:rPr lang="en-US" dirty="0" smtClean="0">
                <a:solidFill>
                  <a:srgbClr val="FF0000"/>
                </a:solidFill>
              </a:rPr>
              <a:t> century innovations by U.S. small firms are the airplane, the audio tape recorder, fiber-optics, heart valve, optical scanner, pacemaker, personal computer, Internet etc.</a:t>
            </a:r>
            <a:endParaRPr lang="en-US" dirty="0">
              <a:solidFill>
                <a:srgbClr val="FF0000"/>
              </a:solidFill>
            </a:endParaRPr>
          </a:p>
        </p:txBody>
      </p:sp>
      <p:pic>
        <p:nvPicPr>
          <p:cNvPr id="5" name="Picture 4" descr="Reduce time to market : Solutions and software exist!"/>
          <p:cNvPicPr/>
          <p:nvPr/>
        </p:nvPicPr>
        <p:blipFill>
          <a:blip r:embed="rId2" cstate="print"/>
          <a:srcRect/>
          <a:stretch>
            <a:fillRect/>
          </a:stretch>
        </p:blipFill>
        <p:spPr bwMode="auto">
          <a:xfrm>
            <a:off x="5791200" y="4572000"/>
            <a:ext cx="3352800"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5420640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Retailing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400" u="sng" dirty="0" smtClean="0"/>
              <a:t>Retailers acquire goods from producers or wholesalers and sell them to consumers</a:t>
            </a:r>
            <a:r>
              <a:rPr lang="en-US" dirty="0" smtClean="0"/>
              <a:t>.</a:t>
            </a:r>
          </a:p>
          <a:p>
            <a:endParaRPr lang="en-US" sz="800" dirty="0" smtClean="0"/>
          </a:p>
          <a:p>
            <a:pPr lvl="1"/>
            <a:r>
              <a:rPr lang="en-US" sz="2000" dirty="0" smtClean="0"/>
              <a:t>Main streets, shopping centers, and malls are generally lined with independent music stores, sporting-goods stores, boutiques, restaurants, etc., that sell directly to consumers.</a:t>
            </a:r>
          </a:p>
          <a:p>
            <a:pPr lvl="1"/>
            <a:endParaRPr lang="en-US" sz="800" dirty="0" smtClean="0"/>
          </a:p>
          <a:p>
            <a:pPr lvl="2"/>
            <a:r>
              <a:rPr lang="en-US" sz="1800" dirty="0" smtClean="0">
                <a:solidFill>
                  <a:srgbClr val="FF0000"/>
                </a:solidFill>
              </a:rPr>
              <a:t>Retailing attracts entrepreneurs because gaining experience and exposure in retailing is relatively easy.  Additionally, an entrepreneur opening a new retail store or establishing a new website does not have to spend large sums of money for the equipment and distribution systems that manufacturing business requires.</a:t>
            </a:r>
            <a:endParaRPr lang="en-US" sz="1800" dirty="0">
              <a:solidFill>
                <a:srgbClr val="FF0000"/>
              </a:solidFill>
            </a:endParaRPr>
          </a:p>
        </p:txBody>
      </p:sp>
      <p:pic>
        <p:nvPicPr>
          <p:cNvPr id="6" name="Picture 5" descr="What are the different types of Retailers? [Marketer's Guide ..."/>
          <p:cNvPicPr/>
          <p:nvPr/>
        </p:nvPicPr>
        <p:blipFill>
          <a:blip r:embed="rId2" cstate="print"/>
          <a:srcRect/>
          <a:stretch>
            <a:fillRect/>
          </a:stretch>
        </p:blipFill>
        <p:spPr bwMode="auto">
          <a:xfrm>
            <a:off x="5943600" y="4876800"/>
            <a:ext cx="3200400" cy="1981201"/>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9719193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Retailing</a:t>
            </a:r>
            <a:br>
              <a:rPr lang="en-US" sz="3200" dirty="0" smtClean="0"/>
            </a:br>
            <a:r>
              <a:rPr lang="en-US" sz="2000" dirty="0" smtClean="0"/>
              <a:t>Non-Store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400" u="sng" dirty="0" smtClean="0"/>
              <a:t>Many opportunities exist for non-store retailing as well</a:t>
            </a:r>
            <a:r>
              <a:rPr lang="en-US" dirty="0" smtClean="0"/>
              <a:t>.</a:t>
            </a:r>
          </a:p>
          <a:p>
            <a:endParaRPr lang="en-US" sz="800" dirty="0" smtClean="0"/>
          </a:p>
          <a:p>
            <a:pPr lvl="1"/>
            <a:r>
              <a:rPr lang="en-US" dirty="0" smtClean="0"/>
              <a:t>Non-store retailing involves selling products outside of the retail facility. There are two types of non-store retailing: </a:t>
            </a:r>
          </a:p>
          <a:p>
            <a:pPr lvl="1"/>
            <a:endParaRPr lang="en-US" sz="800" dirty="0" smtClean="0"/>
          </a:p>
          <a:p>
            <a:pPr marL="1051560" lvl="2" indent="-457200">
              <a:buFont typeface="+mj-lt"/>
              <a:buAutoNum type="arabicPeriod"/>
            </a:pPr>
            <a:r>
              <a:rPr lang="en-US" b="1" dirty="0" smtClean="0">
                <a:solidFill>
                  <a:srgbClr val="FF0000"/>
                </a:solidFill>
              </a:rPr>
              <a:t>Direct Marketing </a:t>
            </a:r>
            <a:r>
              <a:rPr lang="en-US" dirty="0" smtClean="0">
                <a:solidFill>
                  <a:srgbClr val="FF0000"/>
                </a:solidFill>
              </a:rPr>
              <a:t>(i.e. eBay, Amazon, Etsy), which uses the telephone, catalogs, and other media to give consumers an opportunity to place orders by mail, telephone, or Internet       </a:t>
            </a:r>
            <a:endParaRPr lang="en-US" dirty="0">
              <a:solidFill>
                <a:srgbClr val="FF0000"/>
              </a:solidFill>
            </a:endParaRPr>
          </a:p>
          <a:p>
            <a:pPr marL="1051560" lvl="2" indent="-457200">
              <a:buFont typeface="+mj-lt"/>
              <a:buAutoNum type="arabicPeriod"/>
            </a:pPr>
            <a:r>
              <a:rPr lang="en-US" b="1" dirty="0" smtClean="0">
                <a:solidFill>
                  <a:srgbClr val="FF0000"/>
                </a:solidFill>
              </a:rPr>
              <a:t>Direct Selling </a:t>
            </a:r>
            <a:r>
              <a:rPr lang="en-US" dirty="0" smtClean="0">
                <a:solidFill>
                  <a:srgbClr val="FF0000"/>
                </a:solidFill>
              </a:rPr>
              <a:t>(i.e. Herbal Life, Mary Kay).</a:t>
            </a:r>
          </a:p>
        </p:txBody>
      </p:sp>
      <p:pic>
        <p:nvPicPr>
          <p:cNvPr id="5" name="Picture 4" descr="Musings on the Future of Retailing - The Robin Report"/>
          <p:cNvPicPr/>
          <p:nvPr/>
        </p:nvPicPr>
        <p:blipFill>
          <a:blip r:embed="rId2" cstate="print"/>
          <a:srcRect/>
          <a:stretch>
            <a:fillRect/>
          </a:stretch>
        </p:blipFill>
        <p:spPr bwMode="auto">
          <a:xfrm>
            <a:off x="5715000" y="4572000"/>
            <a:ext cx="3463636"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6010991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Wholesaling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Wholesalers provide both goods and services to producers and retailers.  They can assist their customers with almost every business function</a:t>
            </a:r>
            <a:r>
              <a:rPr lang="en-US" dirty="0" smtClean="0"/>
              <a:t>.  </a:t>
            </a:r>
          </a:p>
          <a:p>
            <a:endParaRPr lang="en-US" sz="800" dirty="0"/>
          </a:p>
          <a:p>
            <a:pPr lvl="1"/>
            <a:r>
              <a:rPr lang="en-US" dirty="0" smtClean="0"/>
              <a:t>Wholesalers supply products to industrial, retail, institutional users for resale or for use in making other products.</a:t>
            </a:r>
          </a:p>
          <a:p>
            <a:pPr lvl="1"/>
            <a:endParaRPr lang="en-US" sz="800" dirty="0">
              <a:solidFill>
                <a:srgbClr val="FF0000"/>
              </a:solidFill>
            </a:endParaRPr>
          </a:p>
          <a:p>
            <a:pPr lvl="2"/>
            <a:r>
              <a:rPr lang="en-US" sz="1800" dirty="0" smtClean="0">
                <a:solidFill>
                  <a:srgbClr val="FF0000"/>
                </a:solidFill>
              </a:rPr>
              <a:t>Wholesaling activities range from planning and negotiating for supplies, promoting, and distributing (warehousing and transporting) to providing management and merchandising assistance to clients.</a:t>
            </a:r>
            <a:endParaRPr lang="en-US" sz="1800" dirty="0">
              <a:solidFill>
                <a:srgbClr val="FF0000"/>
              </a:solidFill>
            </a:endParaRPr>
          </a:p>
        </p:txBody>
      </p:sp>
      <p:pic>
        <p:nvPicPr>
          <p:cNvPr id="5" name="Picture 4" descr="Wholesaling and Warehousing - Rapportrix"/>
          <p:cNvPicPr/>
          <p:nvPr/>
        </p:nvPicPr>
        <p:blipFill>
          <a:blip r:embed="rId2" cstate="print"/>
          <a:srcRect/>
          <a:stretch>
            <a:fillRect/>
          </a:stretch>
        </p:blipFill>
        <p:spPr bwMode="auto">
          <a:xfrm>
            <a:off x="3886200" y="4724400"/>
            <a:ext cx="5257800" cy="2148374"/>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3924541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Services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400" u="sng" dirty="0" smtClean="0"/>
              <a:t>The service sector includes businesses that do not actually produce tangible goods</a:t>
            </a:r>
            <a:r>
              <a:rPr lang="en-US" dirty="0" smtClean="0"/>
              <a:t>.</a:t>
            </a:r>
          </a:p>
          <a:p>
            <a:endParaRPr lang="en-US" sz="800" dirty="0" smtClean="0"/>
          </a:p>
          <a:p>
            <a:pPr lvl="1"/>
            <a:r>
              <a:rPr lang="en-US" dirty="0" smtClean="0"/>
              <a:t>Services include intangible products that involve performance, inauguration, or any effort to provide something of value that cannot be physically possessed.</a:t>
            </a:r>
          </a:p>
          <a:p>
            <a:pPr lvl="1"/>
            <a:endParaRPr lang="en-US" sz="800" dirty="0" smtClean="0"/>
          </a:p>
          <a:p>
            <a:pPr lvl="2"/>
            <a:r>
              <a:rPr lang="en-US" dirty="0" smtClean="0">
                <a:solidFill>
                  <a:srgbClr val="FF0000"/>
                </a:solidFill>
              </a:rPr>
              <a:t>Real estate, insurance, accounting firms and personnel agencies, barbershops, banks, and tech repair shops are some examples.</a:t>
            </a:r>
          </a:p>
          <a:p>
            <a:pPr lvl="2"/>
            <a:endParaRPr lang="en-US" sz="800" dirty="0" smtClean="0"/>
          </a:p>
          <a:p>
            <a:pPr lvl="3"/>
            <a:r>
              <a:rPr lang="en-US" dirty="0" smtClean="0">
                <a:solidFill>
                  <a:srgbClr val="0070C0"/>
                </a:solidFill>
              </a:rPr>
              <a:t>The service sector accounts for 80% U.S. jobs.</a:t>
            </a:r>
          </a:p>
        </p:txBody>
      </p:sp>
      <p:pic>
        <p:nvPicPr>
          <p:cNvPr id="5" name="Picture 4" descr="Services – Lighthouse Digital Services"/>
          <p:cNvPicPr/>
          <p:nvPr/>
        </p:nvPicPr>
        <p:blipFill>
          <a:blip r:embed="rId2" cstate="print"/>
          <a:srcRect/>
          <a:stretch>
            <a:fillRect/>
          </a:stretch>
        </p:blipFill>
        <p:spPr bwMode="auto">
          <a:xfrm>
            <a:off x="4572000" y="5029200"/>
            <a:ext cx="4038600" cy="1295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5423520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Manufacturing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400" u="sng" dirty="0" smtClean="0"/>
              <a:t>Manufacturing goods can provide unique opportunities for small businesses</a:t>
            </a:r>
            <a:r>
              <a:rPr lang="en-US" dirty="0" smtClean="0"/>
              <a:t>.</a:t>
            </a:r>
          </a:p>
          <a:p>
            <a:endParaRPr lang="en-US" sz="800" dirty="0" smtClean="0"/>
          </a:p>
          <a:p>
            <a:pPr lvl="1"/>
            <a:r>
              <a:rPr lang="en-US" dirty="0" smtClean="0"/>
              <a:t>Small businesses sometimes have an advantage over larger firms because they can customize products to meet specific consumer needs and wants.</a:t>
            </a:r>
          </a:p>
          <a:p>
            <a:pPr lvl="1"/>
            <a:endParaRPr lang="en-US" sz="800" dirty="0" smtClean="0"/>
          </a:p>
          <a:p>
            <a:pPr lvl="2"/>
            <a:r>
              <a:rPr lang="en-US" dirty="0" smtClean="0">
                <a:solidFill>
                  <a:srgbClr val="FF0000"/>
                </a:solidFill>
              </a:rPr>
              <a:t>Products include custom artwork, jewelry, clothing, and furniture.</a:t>
            </a:r>
            <a:endParaRPr lang="en-US" dirty="0">
              <a:solidFill>
                <a:srgbClr val="FF0000"/>
              </a:solidFill>
            </a:endParaRPr>
          </a:p>
        </p:txBody>
      </p:sp>
      <p:pic>
        <p:nvPicPr>
          <p:cNvPr id="5" name="Picture 4" descr="Modern Flat Editable Line Design Vector Illustration, Concept ..."/>
          <p:cNvPicPr/>
          <p:nvPr/>
        </p:nvPicPr>
        <p:blipFill>
          <a:blip r:embed="rId2" cstate="print"/>
          <a:srcRect/>
          <a:stretch>
            <a:fillRect/>
          </a:stretch>
        </p:blipFill>
        <p:spPr bwMode="auto">
          <a:xfrm>
            <a:off x="4495800" y="4191000"/>
            <a:ext cx="4285488" cy="2100072"/>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41530705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Technology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400" u="sng" dirty="0" smtClean="0"/>
              <a:t>Big Technology is a broad term used to describe businesses that depend heavily on advanced scientific and engineering knowledge</a:t>
            </a:r>
            <a:r>
              <a:rPr lang="en-US" dirty="0" smtClean="0"/>
              <a:t>.</a:t>
            </a:r>
          </a:p>
          <a:p>
            <a:endParaRPr lang="en-US" sz="800" dirty="0" smtClean="0"/>
          </a:p>
          <a:p>
            <a:pPr lvl="1"/>
            <a:r>
              <a:rPr lang="en-US" dirty="0" smtClean="0"/>
              <a:t>People who were able to innovate or identify new markets in the fields of computers, bio-technology, genetic engineering, robotics, and other markets have become big tech giants.</a:t>
            </a:r>
          </a:p>
          <a:p>
            <a:pPr lvl="1"/>
            <a:endParaRPr lang="en-US" sz="800" dirty="0" smtClean="0"/>
          </a:p>
          <a:p>
            <a:pPr lvl="2"/>
            <a:r>
              <a:rPr lang="en-US" dirty="0" smtClean="0">
                <a:solidFill>
                  <a:srgbClr val="FF0000"/>
                </a:solidFill>
              </a:rPr>
              <a:t>One innovative technology was developed by a teenager interested in virtual reality, and recently his company – Oculus Rift, was sold to Facebook for $2 billion.</a:t>
            </a:r>
          </a:p>
          <a:p>
            <a:pPr lvl="2"/>
            <a:endParaRPr lang="en-US" dirty="0"/>
          </a:p>
        </p:txBody>
      </p:sp>
      <p:pic>
        <p:nvPicPr>
          <p:cNvPr id="5" name="Picture 4" descr="10 High Tech Business Ideas for Your Start-Up | Frugal Entrepreneur"/>
          <p:cNvPicPr/>
          <p:nvPr/>
        </p:nvPicPr>
        <p:blipFill>
          <a:blip r:embed="rId2" cstate="print"/>
          <a:srcRect/>
          <a:stretch>
            <a:fillRect/>
          </a:stretch>
        </p:blipFill>
        <p:spPr bwMode="auto">
          <a:xfrm>
            <a:off x="6096000" y="4876800"/>
            <a:ext cx="2590800" cy="1400742"/>
          </a:xfrm>
          <a:prstGeom prst="rect">
            <a:avLst/>
          </a:prstGeom>
          <a:noFill/>
          <a:ln w="9525">
            <a:noFill/>
            <a:miter lim="800000"/>
            <a:headEnd/>
            <a:tailEnd/>
          </a:ln>
        </p:spPr>
      </p:pic>
      <p:pic>
        <p:nvPicPr>
          <p:cNvPr id="1026" name="Picture 2" descr="C:\Program Files (x86)\Microsoft Office\MEDIA\CAGCAT10\j0285410.wmf"/>
          <p:cNvPicPr>
            <a:picLocks noChangeAspect="1" noChangeArrowheads="1"/>
          </p:cNvPicPr>
          <p:nvPr/>
        </p:nvPicPr>
        <p:blipFill>
          <a:blip r:embed="rId3" cstate="print"/>
          <a:srcRect/>
          <a:stretch>
            <a:fillRect/>
          </a:stretch>
        </p:blipFill>
        <p:spPr bwMode="auto">
          <a:xfrm>
            <a:off x="4495800" y="4893256"/>
            <a:ext cx="1486205" cy="1379224"/>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4467950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Advantages of Small-Business Ownership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400" u="sng" dirty="0" smtClean="0"/>
              <a:t>There are many advantages to establishing and running a small business</a:t>
            </a:r>
            <a:r>
              <a:rPr lang="en-US" dirty="0" smtClean="0"/>
              <a:t>.  </a:t>
            </a:r>
          </a:p>
          <a:p>
            <a:endParaRPr lang="en-US" sz="800" dirty="0" smtClean="0"/>
          </a:p>
          <a:p>
            <a:pPr lvl="1"/>
            <a:r>
              <a:rPr lang="en-US" dirty="0" smtClean="0"/>
              <a:t>These can be categorized into personal advantages and business advantages.</a:t>
            </a:r>
          </a:p>
          <a:p>
            <a:pPr lvl="1"/>
            <a:endParaRPr lang="en-US" sz="800" dirty="0" smtClean="0"/>
          </a:p>
          <a:p>
            <a:pPr marL="1051560" lvl="2" indent="-457200">
              <a:buFont typeface="+mj-lt"/>
              <a:buAutoNum type="arabicPeriod"/>
            </a:pPr>
            <a:r>
              <a:rPr lang="en-US" dirty="0" smtClean="0">
                <a:solidFill>
                  <a:srgbClr val="FF0000"/>
                </a:solidFill>
              </a:rPr>
              <a:t>Independence</a:t>
            </a:r>
          </a:p>
          <a:p>
            <a:pPr marL="1051560" lvl="2" indent="-457200">
              <a:buFont typeface="+mj-lt"/>
              <a:buAutoNum type="arabicPeriod"/>
            </a:pPr>
            <a:r>
              <a:rPr lang="en-US" dirty="0" smtClean="0">
                <a:solidFill>
                  <a:srgbClr val="FF0000"/>
                </a:solidFill>
              </a:rPr>
              <a:t>Costs</a:t>
            </a:r>
          </a:p>
          <a:p>
            <a:pPr marL="1051560" lvl="2" indent="-457200">
              <a:buFont typeface="+mj-lt"/>
              <a:buAutoNum type="arabicPeriod"/>
            </a:pPr>
            <a:r>
              <a:rPr lang="en-US" dirty="0" smtClean="0">
                <a:solidFill>
                  <a:srgbClr val="FF0000"/>
                </a:solidFill>
              </a:rPr>
              <a:t>Flexibility</a:t>
            </a:r>
          </a:p>
          <a:p>
            <a:pPr marL="1051560" lvl="2" indent="-457200">
              <a:buFont typeface="+mj-lt"/>
              <a:buAutoNum type="arabicPeriod"/>
            </a:pPr>
            <a:r>
              <a:rPr lang="en-US" dirty="0" smtClean="0">
                <a:solidFill>
                  <a:srgbClr val="FF0000"/>
                </a:solidFill>
              </a:rPr>
              <a:t>Focus</a:t>
            </a:r>
          </a:p>
          <a:p>
            <a:pPr marL="1051560" lvl="2" indent="-457200">
              <a:buFont typeface="+mj-lt"/>
              <a:buAutoNum type="arabicPeriod"/>
            </a:pPr>
            <a:r>
              <a:rPr lang="en-US" dirty="0" smtClean="0">
                <a:solidFill>
                  <a:srgbClr val="FF0000"/>
                </a:solidFill>
              </a:rPr>
              <a:t>Reputation</a:t>
            </a:r>
          </a:p>
          <a:p>
            <a:pPr lvl="1"/>
            <a:endParaRPr lang="en-US" dirty="0"/>
          </a:p>
        </p:txBody>
      </p:sp>
      <p:pic>
        <p:nvPicPr>
          <p:cNvPr id="5" name="Picture 4" descr="Entrepreneurship provides many benefits. #entrepreneurship | Job ..."/>
          <p:cNvPicPr/>
          <p:nvPr/>
        </p:nvPicPr>
        <p:blipFill>
          <a:blip r:embed="rId2" cstate="print"/>
          <a:srcRect/>
          <a:stretch>
            <a:fillRect/>
          </a:stretch>
        </p:blipFill>
        <p:spPr bwMode="auto">
          <a:xfrm>
            <a:off x="3810000" y="3048000"/>
            <a:ext cx="4762500" cy="326898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6405963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Disadvantages of Small-Business Ownership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400" u="sng" dirty="0" smtClean="0"/>
              <a:t>The rewards associated with running a small business are so enticing that it’s no wonder many people dream of it.  However, as with any undertaking, small business ownership has its disadvantages</a:t>
            </a:r>
            <a:r>
              <a:rPr lang="en-US" dirty="0" smtClean="0"/>
              <a:t>.</a:t>
            </a:r>
          </a:p>
          <a:p>
            <a:endParaRPr lang="en-US" sz="800" dirty="0" smtClean="0"/>
          </a:p>
          <a:p>
            <a:pPr marL="731520" lvl="1" indent="-457200">
              <a:buFont typeface="+mj-lt"/>
              <a:buAutoNum type="arabicPeriod"/>
            </a:pPr>
            <a:r>
              <a:rPr lang="en-US" dirty="0" smtClean="0">
                <a:solidFill>
                  <a:srgbClr val="FF0000"/>
                </a:solidFill>
              </a:rPr>
              <a:t>High Stress Level</a:t>
            </a:r>
          </a:p>
          <a:p>
            <a:pPr marL="731520" lvl="1" indent="-457200">
              <a:buFont typeface="+mj-lt"/>
              <a:buAutoNum type="arabicPeriod"/>
            </a:pPr>
            <a:r>
              <a:rPr lang="en-US" dirty="0" smtClean="0">
                <a:solidFill>
                  <a:srgbClr val="FF0000"/>
                </a:solidFill>
              </a:rPr>
              <a:t>High Failure Rate</a:t>
            </a:r>
          </a:p>
          <a:p>
            <a:pPr lvl="1"/>
            <a:endParaRPr lang="en-US" sz="800" dirty="0" smtClean="0"/>
          </a:p>
          <a:p>
            <a:pPr lvl="2"/>
            <a:r>
              <a:rPr lang="en-US" dirty="0" smtClean="0">
                <a:solidFill>
                  <a:srgbClr val="0070C0"/>
                </a:solidFill>
              </a:rPr>
              <a:t>Undercapitalization</a:t>
            </a:r>
          </a:p>
          <a:p>
            <a:pPr lvl="2"/>
            <a:r>
              <a:rPr lang="en-US" dirty="0" smtClean="0">
                <a:solidFill>
                  <a:srgbClr val="0070C0"/>
                </a:solidFill>
              </a:rPr>
              <a:t>Managerial Inexperience or Incompetence</a:t>
            </a:r>
          </a:p>
          <a:p>
            <a:pPr lvl="2"/>
            <a:r>
              <a:rPr lang="en-US" dirty="0" smtClean="0">
                <a:solidFill>
                  <a:srgbClr val="0070C0"/>
                </a:solidFill>
              </a:rPr>
              <a:t>Inability to Cope with Growth</a:t>
            </a:r>
          </a:p>
        </p:txBody>
      </p:sp>
      <p:pic>
        <p:nvPicPr>
          <p:cNvPr id="5" name="Picture 4" descr="Disadvantage Rubber Stamp. Grunge Design With Dust Scratches ..."/>
          <p:cNvPicPr/>
          <p:nvPr/>
        </p:nvPicPr>
        <p:blipFill>
          <a:blip r:embed="rId2" cstate="print"/>
          <a:srcRect/>
          <a:stretch>
            <a:fillRect/>
          </a:stretch>
        </p:blipFill>
        <p:spPr bwMode="auto">
          <a:xfrm>
            <a:off x="6019800" y="3048000"/>
            <a:ext cx="2819400" cy="2667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67922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Nations Trade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300" u="sng" dirty="0" smtClean="0"/>
              <a:t>Other countries are also gaining a comparative advantage over the U.S. in the provision of some services, such as call-center operations, engineering, and software programming</a:t>
            </a:r>
            <a:r>
              <a:rPr lang="en-US" sz="2300" dirty="0" smtClean="0"/>
              <a:t>.</a:t>
            </a:r>
          </a:p>
          <a:p>
            <a:endParaRPr lang="en-US" sz="800" dirty="0" smtClean="0"/>
          </a:p>
          <a:p>
            <a:pPr lvl="1"/>
            <a:r>
              <a:rPr lang="en-US" sz="2000" dirty="0" smtClean="0"/>
              <a:t>As a result, U.S. companies are outsourcing manufacturing and other tasks to countries where labor and supplies are less expensive</a:t>
            </a:r>
            <a:r>
              <a:rPr lang="en-US" dirty="0" smtClean="0"/>
              <a:t>.</a:t>
            </a:r>
          </a:p>
          <a:p>
            <a:pPr lvl="1"/>
            <a:endParaRPr lang="en-US" sz="800" dirty="0" smtClean="0"/>
          </a:p>
          <a:p>
            <a:pPr lvl="2"/>
            <a:r>
              <a:rPr lang="en-US" sz="1800" dirty="0" smtClean="0">
                <a:solidFill>
                  <a:srgbClr val="FF0000"/>
                </a:solidFill>
              </a:rPr>
              <a:t>Outsourcing has become a controversial practice in the U.S. because many jobs have been moved overseas.</a:t>
            </a:r>
            <a:endParaRPr lang="en-US" sz="1800" dirty="0">
              <a:solidFill>
                <a:srgbClr val="FF0000"/>
              </a:solidFill>
            </a:endParaRPr>
          </a:p>
        </p:txBody>
      </p:sp>
      <p:pic>
        <p:nvPicPr>
          <p:cNvPr id="5" name="Picture 4" descr="Outsourcing: A New Model of Executive Leadership Seven Degrees"/>
          <p:cNvPicPr/>
          <p:nvPr/>
        </p:nvPicPr>
        <p:blipFill>
          <a:blip r:embed="rId2" cstate="print"/>
          <a:srcRect/>
          <a:stretch>
            <a:fillRect/>
          </a:stretch>
        </p:blipFill>
        <p:spPr bwMode="auto">
          <a:xfrm>
            <a:off x="4191000" y="4343400"/>
            <a:ext cx="4704727" cy="1969008"/>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Eight Successful Traits of an Entrepreneur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fontScale="77500" lnSpcReduction="20000"/>
          </a:bodyPr>
          <a:lstStyle/>
          <a:p>
            <a:pPr marL="514350" indent="-514350">
              <a:buFont typeface="+mj-lt"/>
              <a:buAutoNum type="arabicPeriod"/>
            </a:pPr>
            <a:r>
              <a:rPr lang="en-US" sz="2600" u="sng" dirty="0" smtClean="0"/>
              <a:t>Intuitive</a:t>
            </a:r>
          </a:p>
          <a:p>
            <a:pPr lvl="1"/>
            <a:r>
              <a:rPr lang="en-US" dirty="0" smtClean="0">
                <a:solidFill>
                  <a:srgbClr val="FF0000"/>
                </a:solidFill>
              </a:rPr>
              <a:t>Using one’s intuition to derive what’s true without conscious reasoning.</a:t>
            </a:r>
          </a:p>
          <a:p>
            <a:pPr marL="514350" indent="-514350">
              <a:buFont typeface="+mj-lt"/>
              <a:buAutoNum type="arabicPeriod"/>
            </a:pPr>
            <a:r>
              <a:rPr lang="en-US" sz="2600" u="sng" dirty="0" smtClean="0"/>
              <a:t>Productive</a:t>
            </a:r>
          </a:p>
          <a:p>
            <a:pPr lvl="1"/>
            <a:r>
              <a:rPr lang="en-US" dirty="0" smtClean="0">
                <a:solidFill>
                  <a:srgbClr val="FF0000"/>
                </a:solidFill>
              </a:rPr>
              <a:t>Being able to produce large amounts of something during a specific time period.</a:t>
            </a:r>
          </a:p>
          <a:p>
            <a:pPr marL="514350" indent="-514350">
              <a:buFont typeface="+mj-lt"/>
              <a:buAutoNum type="arabicPeriod"/>
            </a:pPr>
            <a:r>
              <a:rPr lang="en-US" sz="2600" u="sng" dirty="0" smtClean="0"/>
              <a:t>Resourceful</a:t>
            </a:r>
          </a:p>
          <a:p>
            <a:pPr lvl="1"/>
            <a:r>
              <a:rPr lang="en-US" dirty="0" smtClean="0">
                <a:solidFill>
                  <a:srgbClr val="FF0000"/>
                </a:solidFill>
              </a:rPr>
              <a:t>Understanding how to use and spend resources wisely.</a:t>
            </a:r>
          </a:p>
          <a:p>
            <a:pPr marL="514350" indent="-514350">
              <a:buFont typeface="+mj-lt"/>
              <a:buAutoNum type="arabicPeriod"/>
            </a:pPr>
            <a:r>
              <a:rPr lang="en-US" sz="2600" u="sng" dirty="0" smtClean="0"/>
              <a:t>Charismatic</a:t>
            </a:r>
            <a:endParaRPr lang="en-US" sz="2600" u="sng" dirty="0"/>
          </a:p>
          <a:p>
            <a:pPr lvl="1"/>
            <a:r>
              <a:rPr lang="en-US" dirty="0">
                <a:solidFill>
                  <a:srgbClr val="FF0000"/>
                </a:solidFill>
              </a:rPr>
              <a:t>Having the ability to inspire others behind a central vision.</a:t>
            </a:r>
          </a:p>
          <a:p>
            <a:pPr marL="514350" indent="-514350">
              <a:buFont typeface="+mj-lt"/>
              <a:buAutoNum type="arabicPeriod"/>
            </a:pPr>
            <a:r>
              <a:rPr lang="en-US" sz="2600" u="sng" dirty="0" smtClean="0"/>
              <a:t>Innovative</a:t>
            </a:r>
            <a:endParaRPr lang="en-US" sz="2600" u="sng" dirty="0"/>
          </a:p>
          <a:p>
            <a:pPr lvl="1"/>
            <a:r>
              <a:rPr lang="en-US" dirty="0">
                <a:solidFill>
                  <a:srgbClr val="FF0000"/>
                </a:solidFill>
              </a:rPr>
              <a:t>Being able to come up with new and creative ideas.</a:t>
            </a:r>
          </a:p>
          <a:p>
            <a:pPr marL="514350" indent="-514350">
              <a:buFont typeface="+mj-lt"/>
              <a:buAutoNum type="arabicPeriod"/>
            </a:pPr>
            <a:r>
              <a:rPr lang="en-US" sz="2600" u="sng" dirty="0" smtClean="0"/>
              <a:t>Risk-Taker</a:t>
            </a:r>
            <a:endParaRPr lang="en-US" sz="2600" u="sng" dirty="0"/>
          </a:p>
          <a:p>
            <a:pPr lvl="1"/>
            <a:r>
              <a:rPr lang="en-US" dirty="0">
                <a:solidFill>
                  <a:srgbClr val="FF0000"/>
                </a:solidFill>
              </a:rPr>
              <a:t>Having the ability to pursue risky endeavors despite the possibility of failure.</a:t>
            </a:r>
          </a:p>
          <a:p>
            <a:pPr marL="514350" indent="-514350">
              <a:buFont typeface="+mj-lt"/>
              <a:buAutoNum type="arabicPeriod"/>
            </a:pPr>
            <a:r>
              <a:rPr lang="en-US" sz="2600" u="sng" dirty="0" smtClean="0"/>
              <a:t>Persistent</a:t>
            </a:r>
            <a:endParaRPr lang="en-US" sz="2600" u="sng" dirty="0"/>
          </a:p>
          <a:p>
            <a:pPr lvl="1"/>
            <a:r>
              <a:rPr lang="en-US" dirty="0">
                <a:solidFill>
                  <a:srgbClr val="FF0000"/>
                </a:solidFill>
              </a:rPr>
              <a:t>Continuing in a certain action in spite of obstacles.</a:t>
            </a:r>
          </a:p>
          <a:p>
            <a:pPr marL="514350" indent="-514350">
              <a:buFont typeface="+mj-lt"/>
              <a:buAutoNum type="arabicPeriod"/>
            </a:pPr>
            <a:r>
              <a:rPr lang="en-US" sz="2600" u="sng" dirty="0" smtClean="0"/>
              <a:t>Friendly</a:t>
            </a:r>
            <a:endParaRPr lang="en-US" sz="2600" u="sng" dirty="0"/>
          </a:p>
          <a:p>
            <a:pPr lvl="1"/>
            <a:r>
              <a:rPr lang="en-US" dirty="0">
                <a:solidFill>
                  <a:srgbClr val="FF0000"/>
                </a:solidFill>
              </a:rPr>
              <a:t>Being able to have mutually beneficial interactions with people</a:t>
            </a:r>
            <a:r>
              <a:rPr lang="en-US" dirty="0" smtClean="0">
                <a:solidFill>
                  <a:srgbClr val="FF0000"/>
                </a:solidFill>
              </a:rPr>
              <a:t>.</a:t>
            </a:r>
            <a:endParaRPr lang="en-US" dirty="0">
              <a:solidFill>
                <a:srgbClr val="FF0000"/>
              </a:solidFill>
            </a:endParaRPr>
          </a:p>
        </p:txBody>
      </p:sp>
      <p:pic>
        <p:nvPicPr>
          <p:cNvPr id="6" name="Picture 5" descr="How to Align Your Career With Your Personal Definition of Success ..."/>
          <p:cNvPicPr/>
          <p:nvPr/>
        </p:nvPicPr>
        <p:blipFill>
          <a:blip r:embed="rId2" cstate="print"/>
          <a:srcRect/>
          <a:stretch>
            <a:fillRect/>
          </a:stretch>
        </p:blipFill>
        <p:spPr bwMode="auto">
          <a:xfrm>
            <a:off x="7010400" y="5486400"/>
            <a:ext cx="2133600" cy="13716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40782765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Starting a Small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400" u="sng" dirty="0" smtClean="0"/>
              <a:t>To start any business, large or small, you must have some kind of general idea</a:t>
            </a:r>
            <a:r>
              <a:rPr lang="en-US" dirty="0" smtClean="0"/>
              <a:t>.</a:t>
            </a:r>
          </a:p>
          <a:p>
            <a:endParaRPr lang="en-US" sz="800" dirty="0" smtClean="0"/>
          </a:p>
          <a:p>
            <a:pPr lvl="1"/>
            <a:r>
              <a:rPr lang="en-US" dirty="0" smtClean="0"/>
              <a:t>Next, you need to devise a strategy to guide planning and development in the business.</a:t>
            </a:r>
          </a:p>
          <a:p>
            <a:pPr lvl="1"/>
            <a:endParaRPr lang="en-US" sz="800" dirty="0" smtClean="0"/>
          </a:p>
          <a:p>
            <a:pPr lvl="2"/>
            <a:r>
              <a:rPr lang="en-US" dirty="0" smtClean="0">
                <a:solidFill>
                  <a:srgbClr val="FF0000"/>
                </a:solidFill>
              </a:rPr>
              <a:t>Finally, you must make decisions about form of ownership; the financial resources needed; and whether to acquire an existing business, start a new one, or buy a franchise.</a:t>
            </a:r>
            <a:endParaRPr lang="en-US" dirty="0">
              <a:solidFill>
                <a:srgbClr val="FF0000"/>
              </a:solidFill>
            </a:endParaRPr>
          </a:p>
        </p:txBody>
      </p:sp>
      <p:pic>
        <p:nvPicPr>
          <p:cNvPr id="5" name="Picture 4" descr="Starting A Small Business Of Your Own – Rea Cont"/>
          <p:cNvPicPr/>
          <p:nvPr/>
        </p:nvPicPr>
        <p:blipFill>
          <a:blip r:embed="rId2" cstate="print"/>
          <a:srcRect/>
          <a:stretch>
            <a:fillRect/>
          </a:stretch>
        </p:blipFill>
        <p:spPr bwMode="auto">
          <a:xfrm>
            <a:off x="5181600" y="4495800"/>
            <a:ext cx="3962400" cy="2385291"/>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0268843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Business Plan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400" u="sng" dirty="0" smtClean="0"/>
              <a:t>A key element of business success is a Business Plan, which is a precise statement of the rationale for the business and a step-by-step explanation of how it will achieve its goals</a:t>
            </a:r>
            <a:r>
              <a:rPr lang="en-US" dirty="0" smtClean="0"/>
              <a:t>.</a:t>
            </a:r>
          </a:p>
          <a:p>
            <a:endParaRPr lang="en-US" sz="800" dirty="0" smtClean="0"/>
          </a:p>
          <a:p>
            <a:pPr lvl="1"/>
            <a:r>
              <a:rPr lang="en-US" sz="2000" dirty="0" smtClean="0">
                <a:solidFill>
                  <a:srgbClr val="FF0000"/>
                </a:solidFill>
              </a:rPr>
              <a:t>The business plan should include an explanation of the business, an analysis of the competition, estimates of income and expenses, and other information.  It should also establish a strategy for acquiring sufficient funds to keep the business going.</a:t>
            </a:r>
            <a:endParaRPr lang="en-US" sz="2000" dirty="0">
              <a:solidFill>
                <a:srgbClr val="FF0000"/>
              </a:solidFill>
            </a:endParaRPr>
          </a:p>
        </p:txBody>
      </p:sp>
      <p:pic>
        <p:nvPicPr>
          <p:cNvPr id="5" name="Picture 4" descr="How to go about developing a business plan for your online ..."/>
          <p:cNvPicPr/>
          <p:nvPr/>
        </p:nvPicPr>
        <p:blipFill>
          <a:blip r:embed="rId2" cstate="print"/>
          <a:srcRect/>
          <a:stretch>
            <a:fillRect/>
          </a:stretch>
        </p:blipFill>
        <p:spPr bwMode="auto">
          <a:xfrm>
            <a:off x="4495800" y="4343400"/>
            <a:ext cx="4648200" cy="2537691"/>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0424492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Business Plan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A business plan should act as a guide/reference document and not a shackle that limits the business’s flexibility and decision-making ability</a:t>
            </a:r>
            <a:r>
              <a:rPr lang="en-US" dirty="0" smtClean="0"/>
              <a:t>.</a:t>
            </a:r>
          </a:p>
          <a:p>
            <a:endParaRPr lang="en-US" sz="800" dirty="0" smtClean="0"/>
          </a:p>
          <a:p>
            <a:pPr lvl="1"/>
            <a:r>
              <a:rPr lang="en-US" dirty="0"/>
              <a:t>A</a:t>
            </a:r>
            <a:r>
              <a:rPr lang="en-US" dirty="0" smtClean="0"/>
              <a:t> business plan must be revised periodically to ensure that the firm’s goals and strategies adapt to changes in environment.</a:t>
            </a:r>
          </a:p>
          <a:p>
            <a:pPr lvl="1"/>
            <a:endParaRPr lang="en-US" sz="800" dirty="0" smtClean="0"/>
          </a:p>
          <a:p>
            <a:pPr lvl="2"/>
            <a:r>
              <a:rPr lang="en-US" dirty="0" smtClean="0">
                <a:solidFill>
                  <a:srgbClr val="FF0000"/>
                </a:solidFill>
              </a:rPr>
              <a:t>Business plans allow companies to assess market potential, determine price and manufacturing requirements, identify  optimal distribution channels, and refine product selection.</a:t>
            </a:r>
            <a:endParaRPr lang="en-US" dirty="0">
              <a:solidFill>
                <a:srgbClr val="FF0000"/>
              </a:solidFill>
            </a:endParaRPr>
          </a:p>
        </p:txBody>
      </p:sp>
      <p:pic>
        <p:nvPicPr>
          <p:cNvPr id="5" name="Picture 4" descr="I Want to Start a Small Business, Where do I Start? | Broadcast ..."/>
          <p:cNvPicPr/>
          <p:nvPr/>
        </p:nvPicPr>
        <p:blipFill>
          <a:blip r:embed="rId2" cstate="print"/>
          <a:srcRect/>
          <a:stretch>
            <a:fillRect/>
          </a:stretch>
        </p:blipFill>
        <p:spPr bwMode="auto">
          <a:xfrm>
            <a:off x="5334000" y="4876800"/>
            <a:ext cx="3823855" cy="2006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3763291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Forms of Business Ownership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normAutofit/>
          </a:bodyPr>
          <a:lstStyle/>
          <a:p>
            <a:r>
              <a:rPr lang="en-US" sz="2400" u="sng" dirty="0" smtClean="0"/>
              <a:t>After developing a business plan, the entrepreneur has to decide on an appropriate legal form of business ownership – whether it is best to operate as a sole proprietorship, partnership, or corporation – and to examine the many factors that affect that decision</a:t>
            </a:r>
            <a:r>
              <a:rPr lang="en-US" sz="2400" dirty="0" smtClean="0"/>
              <a:t>.</a:t>
            </a:r>
            <a:endParaRPr lang="en-US" sz="2400" dirty="0"/>
          </a:p>
        </p:txBody>
      </p:sp>
      <p:pic>
        <p:nvPicPr>
          <p:cNvPr id="5" name="Picture 4" descr="LMRB Law - Starting Your New Business - Types of Business Entities ..."/>
          <p:cNvPicPr/>
          <p:nvPr/>
        </p:nvPicPr>
        <p:blipFill>
          <a:blip r:embed="rId2" cstate="print"/>
          <a:srcRect/>
          <a:stretch>
            <a:fillRect/>
          </a:stretch>
        </p:blipFill>
        <p:spPr bwMode="auto">
          <a:xfrm>
            <a:off x="4572000" y="3581400"/>
            <a:ext cx="4259580" cy="2712720"/>
          </a:xfrm>
          <a:prstGeom prst="rect">
            <a:avLst/>
          </a:prstGeom>
          <a:noFill/>
          <a:ln w="9525">
            <a:noFill/>
            <a:miter lim="800000"/>
            <a:headEnd/>
            <a:tailEnd/>
          </a:ln>
        </p:spPr>
      </p:pic>
      <p:pic>
        <p:nvPicPr>
          <p:cNvPr id="6" name="Picture 5" descr="What are the different types of business entities? - Levered Income"/>
          <p:cNvPicPr/>
          <p:nvPr/>
        </p:nvPicPr>
        <p:blipFill>
          <a:blip r:embed="rId3" cstate="print"/>
          <a:srcRect/>
          <a:stretch>
            <a:fillRect/>
          </a:stretch>
        </p:blipFill>
        <p:spPr bwMode="auto">
          <a:xfrm>
            <a:off x="533400" y="3962400"/>
            <a:ext cx="3733800" cy="1905000"/>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7977523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Financial Resources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400" u="sng" dirty="0" smtClean="0"/>
              <a:t>The expression “it takes money to make money” holds especially true in developing a business enterprise</a:t>
            </a:r>
            <a:r>
              <a:rPr lang="en-US" dirty="0" smtClean="0"/>
              <a:t>.</a:t>
            </a:r>
          </a:p>
          <a:p>
            <a:endParaRPr lang="en-US" sz="800" dirty="0" smtClean="0"/>
          </a:p>
          <a:p>
            <a:pPr lvl="1"/>
            <a:r>
              <a:rPr lang="en-US" dirty="0" smtClean="0"/>
              <a:t>To make money from a small business, the owner must first provide or obtain money (capital) for rental space, equipment, inventory, etc. to get started and to keep it running smoothly. </a:t>
            </a:r>
          </a:p>
          <a:p>
            <a:pPr lvl="1"/>
            <a:endParaRPr lang="en-US" sz="800" dirty="0" smtClean="0"/>
          </a:p>
          <a:p>
            <a:pPr lvl="2"/>
            <a:r>
              <a:rPr lang="en-US" dirty="0" smtClean="0">
                <a:solidFill>
                  <a:srgbClr val="FF0000"/>
                </a:solidFill>
              </a:rPr>
              <a:t>Often, the small business owner has to put up a significant percentage of the necessary capital.  And, few business owners have enough of their own capital and must look to other sources for additional financing.</a:t>
            </a:r>
            <a:endParaRPr lang="en-US" dirty="0">
              <a:solidFill>
                <a:srgbClr val="FF0000"/>
              </a:solidFill>
            </a:endParaRPr>
          </a:p>
        </p:txBody>
      </p:sp>
      <p:pic>
        <p:nvPicPr>
          <p:cNvPr id="5" name="Picture 4" descr="Financial Resources For New Executives – Arts Hacker"/>
          <p:cNvPicPr/>
          <p:nvPr/>
        </p:nvPicPr>
        <p:blipFill>
          <a:blip r:embed="rId2" cstate="print"/>
          <a:srcRect/>
          <a:stretch>
            <a:fillRect/>
          </a:stretch>
        </p:blipFill>
        <p:spPr bwMode="auto">
          <a:xfrm>
            <a:off x="5638800" y="4800600"/>
            <a:ext cx="3505200" cy="2057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4231236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Equity Financing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400" u="sng" dirty="0" smtClean="0"/>
              <a:t>The most important source of funds for any new business is the owner</a:t>
            </a:r>
            <a:r>
              <a:rPr lang="en-US" dirty="0" smtClean="0"/>
              <a:t>.</a:t>
            </a:r>
          </a:p>
          <a:p>
            <a:endParaRPr lang="en-US" sz="800" dirty="0" smtClean="0"/>
          </a:p>
          <a:p>
            <a:pPr lvl="1"/>
            <a:r>
              <a:rPr lang="en-US" dirty="0" smtClean="0"/>
              <a:t>Many owners include among their personal resources ownership of a home, the accumulated value in a life- insurance policy, or a savings account.</a:t>
            </a:r>
          </a:p>
          <a:p>
            <a:pPr lvl="1"/>
            <a:endParaRPr lang="en-US" sz="800" dirty="0" smtClean="0"/>
          </a:p>
          <a:p>
            <a:pPr lvl="2"/>
            <a:r>
              <a:rPr lang="en-US" dirty="0" smtClean="0">
                <a:solidFill>
                  <a:srgbClr val="FF0000"/>
                </a:solidFill>
              </a:rPr>
              <a:t>A new business owner may sell or borrow against the value of such assets to obtain funds to operate a business.  Additionally, the owner may bring useful personal assets: such as, a computer, desks and other furniture, a car or truck – as part of their ownership interest in the firm.</a:t>
            </a:r>
            <a:endParaRPr lang="en-US" dirty="0">
              <a:solidFill>
                <a:srgbClr val="FF0000"/>
              </a:solidFill>
            </a:endParaRPr>
          </a:p>
        </p:txBody>
      </p:sp>
      <p:pic>
        <p:nvPicPr>
          <p:cNvPr id="5" name="Picture 4" descr="Equity Financing (Definition,Example) | Source &amp; Type Of Equity ..."/>
          <p:cNvPicPr/>
          <p:nvPr/>
        </p:nvPicPr>
        <p:blipFill>
          <a:blip r:embed="rId2" cstate="print"/>
          <a:srcRect/>
          <a:stretch>
            <a:fillRect/>
          </a:stretch>
        </p:blipFill>
        <p:spPr bwMode="auto">
          <a:xfrm>
            <a:off x="5943600" y="5181600"/>
            <a:ext cx="3200400" cy="1681018"/>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4390282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Equity Financing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lstStyle/>
          <a:p>
            <a:r>
              <a:rPr lang="en-US" sz="2400" u="sng" dirty="0" smtClean="0"/>
              <a:t>Such financing is referred to as Equity Financing, because the owner uses real personal assets rather than borrowing funds from outside sources to get started in a new business</a:t>
            </a:r>
            <a:r>
              <a:rPr lang="en-US" dirty="0" smtClean="0"/>
              <a:t>.</a:t>
            </a:r>
          </a:p>
          <a:p>
            <a:endParaRPr lang="en-US" sz="800" dirty="0" smtClean="0"/>
          </a:p>
          <a:p>
            <a:pPr lvl="1"/>
            <a:r>
              <a:rPr lang="en-US" dirty="0" smtClean="0"/>
              <a:t>The owner can provide working capital by reinvesting profits into the business or simply by not drawing a full salary.</a:t>
            </a:r>
          </a:p>
          <a:p>
            <a:pPr lvl="1"/>
            <a:endParaRPr lang="en-US" sz="800" dirty="0" smtClean="0"/>
          </a:p>
          <a:p>
            <a:pPr lvl="2"/>
            <a:r>
              <a:rPr lang="en-US" dirty="0" smtClean="0">
                <a:solidFill>
                  <a:srgbClr val="FF0000"/>
                </a:solidFill>
              </a:rPr>
              <a:t>Small businesses can also obtain equity financing by finding investors for their operations.  They may sell stock in the business to family members, friends, employees, or other investors.</a:t>
            </a:r>
            <a:endParaRPr lang="en-US" dirty="0">
              <a:solidFill>
                <a:srgbClr val="FF0000"/>
              </a:solidFill>
            </a:endParaRPr>
          </a:p>
        </p:txBody>
      </p:sp>
      <p:pic>
        <p:nvPicPr>
          <p:cNvPr id="5" name="Picture 4" descr="How To Decide Between Debt and Equity Financing | Capable Loans"/>
          <p:cNvPicPr/>
          <p:nvPr/>
        </p:nvPicPr>
        <p:blipFill>
          <a:blip r:embed="rId2" cstate="print"/>
          <a:srcRect/>
          <a:stretch>
            <a:fillRect/>
          </a:stretch>
        </p:blipFill>
        <p:spPr bwMode="auto">
          <a:xfrm>
            <a:off x="4267200" y="4876800"/>
            <a:ext cx="4876800" cy="1981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42392653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Venture Capitalists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400" u="sng" dirty="0" smtClean="0"/>
              <a:t>Venture Capitalists are persons or organizations that agree to provide some funds for a new business in exchange for an ownership interest or stock</a:t>
            </a:r>
            <a:r>
              <a:rPr lang="en-US" dirty="0" smtClean="0"/>
              <a:t>.</a:t>
            </a:r>
          </a:p>
          <a:p>
            <a:endParaRPr lang="en-US" sz="800" dirty="0" smtClean="0"/>
          </a:p>
          <a:p>
            <a:pPr lvl="1"/>
            <a:r>
              <a:rPr lang="en-US" dirty="0" smtClean="0"/>
              <a:t>Venture capitalists hope to purchase the stock of a small business at a low price and then sell the stock for a profit after the business has grown successful.</a:t>
            </a:r>
          </a:p>
          <a:p>
            <a:pPr lvl="1"/>
            <a:endParaRPr lang="en-US" sz="800" dirty="0" smtClean="0"/>
          </a:p>
          <a:p>
            <a:pPr lvl="2"/>
            <a:r>
              <a:rPr lang="en-US" dirty="0" smtClean="0">
                <a:solidFill>
                  <a:srgbClr val="FF0000"/>
                </a:solidFill>
              </a:rPr>
              <a:t>Although these forms of equity financing have helped many small businesses, they require that the small-business owner share the profits of the business and sometimes control, as well.</a:t>
            </a:r>
            <a:endParaRPr lang="en-US" dirty="0">
              <a:solidFill>
                <a:srgbClr val="FF0000"/>
              </a:solidFill>
            </a:endParaRPr>
          </a:p>
        </p:txBody>
      </p:sp>
      <p:pic>
        <p:nvPicPr>
          <p:cNvPr id="5" name="Picture 4" descr="What Is Venture Capital &amp; How It Works?"/>
          <p:cNvPicPr/>
          <p:nvPr/>
        </p:nvPicPr>
        <p:blipFill>
          <a:blip r:embed="rId2" cstate="print"/>
          <a:srcRect/>
          <a:stretch>
            <a:fillRect/>
          </a:stretch>
        </p:blipFill>
        <p:spPr bwMode="auto">
          <a:xfrm>
            <a:off x="5943600" y="5105400"/>
            <a:ext cx="3200400" cy="1752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4710432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Debt Financing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lstStyle/>
          <a:p>
            <a:r>
              <a:rPr lang="en-US" sz="2400" u="sng" dirty="0" smtClean="0"/>
              <a:t>New businesses sometimes borrow more than half of their financial resources</a:t>
            </a:r>
            <a:r>
              <a:rPr lang="en-US" dirty="0" smtClean="0"/>
              <a:t>.</a:t>
            </a:r>
          </a:p>
          <a:p>
            <a:endParaRPr lang="en-US" sz="800" dirty="0" smtClean="0"/>
          </a:p>
          <a:p>
            <a:pPr lvl="1"/>
            <a:r>
              <a:rPr lang="en-US" dirty="0" smtClean="0"/>
              <a:t>Banks are the main suppliers of external financing to small business.  They can also look to family and friends as sources for long-term loans or other assets that are exchanged for an ownership interest in a business.</a:t>
            </a:r>
          </a:p>
          <a:p>
            <a:pPr lvl="1"/>
            <a:endParaRPr lang="en-US" sz="800" dirty="0" smtClean="0"/>
          </a:p>
          <a:p>
            <a:pPr lvl="2"/>
            <a:r>
              <a:rPr lang="en-US" dirty="0" smtClean="0">
                <a:solidFill>
                  <a:srgbClr val="FF0000"/>
                </a:solidFill>
              </a:rPr>
              <a:t>Anyone lending a friend or family member money for a venture should state the agreement clearly in writing before any money changes hands.</a:t>
            </a:r>
          </a:p>
          <a:p>
            <a:pPr lvl="1"/>
            <a:endParaRPr lang="en-US" dirty="0"/>
          </a:p>
        </p:txBody>
      </p:sp>
      <p:pic>
        <p:nvPicPr>
          <p:cNvPr id="5" name="Picture 4" descr="Understanding your debt-to-income ratio will help you become ..."/>
          <p:cNvPicPr/>
          <p:nvPr/>
        </p:nvPicPr>
        <p:blipFill>
          <a:blip r:embed="rId2" cstate="print"/>
          <a:srcRect/>
          <a:stretch>
            <a:fillRect/>
          </a:stretch>
        </p:blipFill>
        <p:spPr bwMode="auto">
          <a:xfrm>
            <a:off x="5410200" y="4876800"/>
            <a:ext cx="3763818" cy="1981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364604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Trade Between Countries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To obtain needed goods and services and the funds to pay for them, nations trade by exporting and importing</a:t>
            </a:r>
            <a:r>
              <a:rPr lang="en-US" dirty="0" smtClean="0"/>
              <a:t>.</a:t>
            </a:r>
          </a:p>
          <a:p>
            <a:endParaRPr lang="en-US" sz="800" dirty="0" smtClean="0"/>
          </a:p>
          <a:p>
            <a:pPr lvl="1"/>
            <a:r>
              <a:rPr lang="en-US" dirty="0" smtClean="0"/>
              <a:t>Exporting</a:t>
            </a:r>
            <a:endParaRPr lang="en-US" dirty="0"/>
          </a:p>
          <a:p>
            <a:pPr lvl="2"/>
            <a:r>
              <a:rPr lang="en-US" dirty="0" smtClean="0">
                <a:solidFill>
                  <a:srgbClr val="FF0000"/>
                </a:solidFill>
              </a:rPr>
              <a:t>The sale of goods and services to foreign markets.</a:t>
            </a:r>
          </a:p>
          <a:p>
            <a:pPr lvl="1"/>
            <a:r>
              <a:rPr lang="en-US" dirty="0" smtClean="0"/>
              <a:t>Importing</a:t>
            </a:r>
            <a:endParaRPr lang="en-US" dirty="0"/>
          </a:p>
          <a:p>
            <a:pPr lvl="2"/>
            <a:r>
              <a:rPr lang="en-US" dirty="0" smtClean="0">
                <a:solidFill>
                  <a:srgbClr val="FF0000"/>
                </a:solidFill>
              </a:rPr>
              <a:t>The purchase of goods and services from foreign sources.  </a:t>
            </a:r>
          </a:p>
        </p:txBody>
      </p:sp>
      <p:pic>
        <p:nvPicPr>
          <p:cNvPr id="5" name="Picture 4" descr="How are Imports and Exports Treated in GST | Tally FAQ, News ..."/>
          <p:cNvPicPr/>
          <p:nvPr/>
        </p:nvPicPr>
        <p:blipFill>
          <a:blip r:embed="rId2" cstate="print"/>
          <a:srcRect/>
          <a:stretch>
            <a:fillRect/>
          </a:stretch>
        </p:blipFill>
        <p:spPr bwMode="auto">
          <a:xfrm>
            <a:off x="4114800" y="4114800"/>
            <a:ext cx="4782312" cy="2209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Debt Financing</a:t>
            </a:r>
            <a:br>
              <a:rPr lang="en-US" sz="3200" dirty="0" smtClean="0"/>
            </a:br>
            <a:r>
              <a:rPr lang="en-US" sz="2000" dirty="0" smtClean="0"/>
              <a:t>Line of Credit and Trade Credit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lstStyle/>
          <a:p>
            <a:r>
              <a:rPr lang="en-US" sz="2400" u="sng" dirty="0" smtClean="0"/>
              <a:t>Banks and other financial institutions can also grant a small business a Line of Credit – an agreement by which a financial institution promises to lend a business a predetermined sum on demand</a:t>
            </a:r>
            <a:r>
              <a:rPr lang="en-US" dirty="0" smtClean="0"/>
              <a:t>.</a:t>
            </a:r>
          </a:p>
          <a:p>
            <a:endParaRPr lang="en-US" sz="800" dirty="0" smtClean="0"/>
          </a:p>
          <a:p>
            <a:pPr lvl="1"/>
            <a:r>
              <a:rPr lang="en-US" dirty="0" smtClean="0"/>
              <a:t>A line of credit permits an entrepreneur to take quick advantage of opportunities that require external funding.</a:t>
            </a:r>
          </a:p>
          <a:p>
            <a:pPr lvl="1"/>
            <a:endParaRPr lang="en-US" sz="800" dirty="0" smtClean="0"/>
          </a:p>
          <a:p>
            <a:pPr lvl="2"/>
            <a:r>
              <a:rPr lang="en-US" dirty="0" smtClean="0">
                <a:solidFill>
                  <a:srgbClr val="FF0000"/>
                </a:solidFill>
              </a:rPr>
              <a:t>Small business may also obtain funding from their suppliers in the form of Trade Credit – that is, suppliers allow the business to take possession of the needed goods and services and pay for them at a later date or in installments.</a:t>
            </a:r>
            <a:endParaRPr lang="en-US" dirty="0">
              <a:solidFill>
                <a:srgbClr val="FF0000"/>
              </a:solidFill>
            </a:endParaRPr>
          </a:p>
        </p:txBody>
      </p:sp>
      <p:pic>
        <p:nvPicPr>
          <p:cNvPr id="5" name="Picture 4" descr="All the ways to borrow money for the holidays - OppLoans"/>
          <p:cNvPicPr/>
          <p:nvPr/>
        </p:nvPicPr>
        <p:blipFill>
          <a:blip r:embed="rId2" cstate="print"/>
          <a:srcRect/>
          <a:stretch>
            <a:fillRect/>
          </a:stretch>
        </p:blipFill>
        <p:spPr bwMode="auto">
          <a:xfrm>
            <a:off x="4495800" y="5334000"/>
            <a:ext cx="4682836" cy="150256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4995969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Approaches to Starting a Small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lstStyle/>
          <a:p>
            <a:r>
              <a:rPr lang="en-US" sz="2400" u="sng" dirty="0" smtClean="0"/>
              <a:t>Starting From Scratch vs. Buying an Existing Business</a:t>
            </a:r>
            <a:r>
              <a:rPr lang="en-US" dirty="0" smtClean="0"/>
              <a:t>.</a:t>
            </a:r>
          </a:p>
          <a:p>
            <a:endParaRPr lang="en-US" sz="800" dirty="0" smtClean="0"/>
          </a:p>
          <a:p>
            <a:pPr lvl="1"/>
            <a:r>
              <a:rPr lang="en-US" dirty="0" smtClean="0"/>
              <a:t>Although entrepreneurs often start new businesses from scratch, they may select instead to buy an existing business.</a:t>
            </a:r>
          </a:p>
          <a:p>
            <a:pPr lvl="1"/>
            <a:endParaRPr lang="en-US" sz="800" dirty="0" smtClean="0"/>
          </a:p>
          <a:p>
            <a:pPr lvl="2"/>
            <a:r>
              <a:rPr lang="en-US" dirty="0" smtClean="0">
                <a:solidFill>
                  <a:srgbClr val="FF0000"/>
                </a:solidFill>
              </a:rPr>
              <a:t>This has the advantage of providing a built-in network of customers, suppliers, and distributors and reducing some of the guesswork inherent in starting a new business from the ground up.</a:t>
            </a:r>
          </a:p>
          <a:p>
            <a:pPr lvl="2"/>
            <a:r>
              <a:rPr lang="en-US" dirty="0" smtClean="0">
                <a:solidFill>
                  <a:srgbClr val="FF0000"/>
                </a:solidFill>
              </a:rPr>
              <a:t>However, an entrepreneur who buys an existing business also takes on any problems the business already has.</a:t>
            </a:r>
            <a:endParaRPr lang="en-US" dirty="0">
              <a:solidFill>
                <a:srgbClr val="FF0000"/>
              </a:solidFill>
            </a:endParaRPr>
          </a:p>
        </p:txBody>
      </p:sp>
      <p:pic>
        <p:nvPicPr>
          <p:cNvPr id="5" name="Picture 4" descr="Promoting New Business Openings in Local Communities - Business 2 ..."/>
          <p:cNvPicPr/>
          <p:nvPr/>
        </p:nvPicPr>
        <p:blipFill>
          <a:blip r:embed="rId2" cstate="print"/>
          <a:srcRect/>
          <a:stretch>
            <a:fillRect/>
          </a:stretch>
        </p:blipFill>
        <p:spPr bwMode="auto">
          <a:xfrm>
            <a:off x="5257800" y="4800601"/>
            <a:ext cx="3886200" cy="2057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9507681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Franchising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a:xfrm>
            <a:off x="381000" y="1524000"/>
            <a:ext cx="8503920" cy="4572000"/>
          </a:xfrm>
        </p:spPr>
        <p:txBody>
          <a:bodyPr>
            <a:normAutofit/>
          </a:bodyPr>
          <a:lstStyle/>
          <a:p>
            <a:r>
              <a:rPr lang="en-US" sz="2400" u="sng" dirty="0" smtClean="0"/>
              <a:t>Many small-business owners find entry into the business world through franchising</a:t>
            </a:r>
            <a:r>
              <a:rPr lang="en-US" dirty="0" smtClean="0"/>
              <a:t>.  </a:t>
            </a:r>
          </a:p>
          <a:p>
            <a:endParaRPr lang="en-US" sz="800" dirty="0" smtClean="0"/>
          </a:p>
          <a:p>
            <a:pPr lvl="1"/>
            <a:r>
              <a:rPr lang="en-US" sz="2000" dirty="0" smtClean="0"/>
              <a:t>A license to sell another’s products or to use another’s name in business, or both, is a Franchise.  The company that sells the franchise is the “franchiser.” (i.e. Dunkin Donuts, Subway)</a:t>
            </a:r>
          </a:p>
          <a:p>
            <a:pPr lvl="1"/>
            <a:r>
              <a:rPr lang="en-US" sz="2000" dirty="0" smtClean="0"/>
              <a:t>The purchaser of a franchise is called a “franchisee.”</a:t>
            </a:r>
          </a:p>
          <a:p>
            <a:pPr lvl="1"/>
            <a:endParaRPr lang="en-US" sz="800" dirty="0" smtClean="0"/>
          </a:p>
          <a:p>
            <a:pPr lvl="2"/>
            <a:r>
              <a:rPr lang="en-US" dirty="0" smtClean="0">
                <a:solidFill>
                  <a:srgbClr val="FF0000"/>
                </a:solidFill>
              </a:rPr>
              <a:t>The franchisee acquires the rights to a name, logo, methods of operation, national advertising, products, and other elements associated with the franchiser’s business in return for a financial commitment and the agreement to conduct business in accordance with the franchiser’s standard of operation.</a:t>
            </a:r>
            <a:endParaRPr lang="en-US" dirty="0">
              <a:solidFill>
                <a:srgbClr val="FF0000"/>
              </a:solidFill>
            </a:endParaRPr>
          </a:p>
        </p:txBody>
      </p:sp>
      <p:pic>
        <p:nvPicPr>
          <p:cNvPr id="6" name="Picture 5" descr="3 Types of Franchises and The Nitty Gritty Details | ActionCOACH"/>
          <p:cNvPicPr/>
          <p:nvPr/>
        </p:nvPicPr>
        <p:blipFill>
          <a:blip r:embed="rId2" cstate="print"/>
          <a:srcRect/>
          <a:stretch>
            <a:fillRect/>
          </a:stretch>
        </p:blipFill>
        <p:spPr bwMode="auto">
          <a:xfrm>
            <a:off x="6400800" y="5334001"/>
            <a:ext cx="2743200" cy="15240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5657043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Franchising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a:xfrm>
            <a:off x="301752" y="1527048"/>
            <a:ext cx="8503920" cy="4873752"/>
          </a:xfrm>
        </p:spPr>
        <p:txBody>
          <a:bodyPr>
            <a:normAutofit/>
          </a:bodyPr>
          <a:lstStyle/>
          <a:p>
            <a:r>
              <a:rPr lang="en-US" sz="2400" u="sng" dirty="0" smtClean="0"/>
              <a:t>Franchising has both advantages and disadvantages</a:t>
            </a:r>
            <a:r>
              <a:rPr lang="en-US" dirty="0" smtClean="0"/>
              <a:t>.</a:t>
            </a:r>
          </a:p>
          <a:p>
            <a:endParaRPr lang="en-US" sz="800" dirty="0" smtClean="0"/>
          </a:p>
          <a:p>
            <a:pPr lvl="1"/>
            <a:r>
              <a:rPr lang="en-US" dirty="0" smtClean="0">
                <a:solidFill>
                  <a:srgbClr val="FF0000"/>
                </a:solidFill>
              </a:rPr>
              <a:t>Franchising allows a franchisee the opportunity to set up a small business relatively quickly, and because of its association with an established brand, a franchise outlet often reaches the break-even point faster than an independent business would.</a:t>
            </a:r>
          </a:p>
          <a:p>
            <a:pPr lvl="1"/>
            <a:endParaRPr lang="en-US" sz="800" dirty="0" smtClean="0"/>
          </a:p>
        </p:txBody>
      </p:sp>
      <p:pic>
        <p:nvPicPr>
          <p:cNvPr id="5" name="Picture 4" descr="Why Franchise Is The Best Model"/>
          <p:cNvPicPr/>
          <p:nvPr/>
        </p:nvPicPr>
        <p:blipFill>
          <a:blip r:embed="rId2" cstate="print"/>
          <a:srcRect/>
          <a:stretch>
            <a:fillRect/>
          </a:stretch>
        </p:blipFill>
        <p:spPr bwMode="auto">
          <a:xfrm>
            <a:off x="685800" y="4038600"/>
            <a:ext cx="3886200" cy="1905000"/>
          </a:xfrm>
          <a:prstGeom prst="rect">
            <a:avLst/>
          </a:prstGeom>
          <a:noFill/>
          <a:ln w="9525">
            <a:noFill/>
            <a:miter lim="800000"/>
            <a:headEnd/>
            <a:tailEnd/>
          </a:ln>
        </p:spPr>
      </p:pic>
      <p:pic>
        <p:nvPicPr>
          <p:cNvPr id="6" name="Picture 5" descr="The Pros and Cons of Franchise Ownership | Signs.com Blog"/>
          <p:cNvPicPr/>
          <p:nvPr/>
        </p:nvPicPr>
        <p:blipFill>
          <a:blip r:embed="rId3" cstate="print"/>
          <a:srcRect/>
          <a:stretch>
            <a:fillRect/>
          </a:stretch>
        </p:blipFill>
        <p:spPr bwMode="auto">
          <a:xfrm>
            <a:off x="4953000" y="4038600"/>
            <a:ext cx="3352800" cy="1981200"/>
          </a:xfrm>
          <a:prstGeom prst="rect">
            <a:avLst/>
          </a:prstGeom>
          <a:noFill/>
          <a:ln w="9525">
            <a:noFill/>
            <a:miter lim="800000"/>
            <a:headEnd/>
            <a:tailEnd/>
          </a:ln>
        </p:spPr>
      </p:pic>
      <p:pic>
        <p:nvPicPr>
          <p:cNvPr id="7" name="Picture 6" descr="5 Ways Small Businesses Can Benefit From Using Surveys - Survey ..."/>
          <p:cNvPicPr/>
          <p:nvPr/>
        </p:nvPicPr>
        <p:blipFill>
          <a:blip r:embed="rId4"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0002208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Franchising</a:t>
            </a:r>
            <a:br>
              <a:rPr lang="en-US" sz="3200" dirty="0" smtClean="0"/>
            </a:br>
            <a:r>
              <a:rPr lang="en-US" sz="2000" dirty="0" smtClean="0"/>
              <a:t>Advantages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a:xfrm>
            <a:off x="301752" y="1527048"/>
            <a:ext cx="8503920" cy="4873752"/>
          </a:xfrm>
        </p:spPr>
        <p:txBody>
          <a:bodyPr>
            <a:normAutofit/>
          </a:bodyPr>
          <a:lstStyle/>
          <a:p>
            <a:r>
              <a:rPr lang="en-US" sz="2400" u="sng" dirty="0" smtClean="0"/>
              <a:t>Franchisees commonly report the following advantages</a:t>
            </a:r>
            <a:r>
              <a:rPr lang="en-US" dirty="0" smtClean="0"/>
              <a:t>:</a:t>
            </a:r>
          </a:p>
          <a:p>
            <a:endParaRPr lang="en-US" sz="800" dirty="0" smtClean="0"/>
          </a:p>
          <a:p>
            <a:pPr lvl="1"/>
            <a:r>
              <a:rPr lang="en-US" dirty="0" smtClean="0">
                <a:solidFill>
                  <a:srgbClr val="FF0000"/>
                </a:solidFill>
              </a:rPr>
              <a:t>Management and training support.</a:t>
            </a:r>
          </a:p>
          <a:p>
            <a:pPr lvl="1"/>
            <a:r>
              <a:rPr lang="en-US" dirty="0" smtClean="0">
                <a:solidFill>
                  <a:srgbClr val="FF0000"/>
                </a:solidFill>
              </a:rPr>
              <a:t>Brand-name appeal.</a:t>
            </a:r>
          </a:p>
          <a:p>
            <a:pPr lvl="1"/>
            <a:r>
              <a:rPr lang="en-US" dirty="0" smtClean="0">
                <a:solidFill>
                  <a:srgbClr val="FF0000"/>
                </a:solidFill>
              </a:rPr>
              <a:t>Standardized quality of goods and services.</a:t>
            </a:r>
          </a:p>
          <a:p>
            <a:pPr lvl="1"/>
            <a:r>
              <a:rPr lang="en-US" dirty="0" smtClean="0">
                <a:solidFill>
                  <a:srgbClr val="FF0000"/>
                </a:solidFill>
              </a:rPr>
              <a:t>National and local advertising programs.</a:t>
            </a:r>
          </a:p>
          <a:p>
            <a:pPr lvl="1"/>
            <a:r>
              <a:rPr lang="en-US" dirty="0" smtClean="0">
                <a:solidFill>
                  <a:srgbClr val="FF0000"/>
                </a:solidFill>
              </a:rPr>
              <a:t>Financial assistance.</a:t>
            </a:r>
          </a:p>
          <a:p>
            <a:pPr lvl="1"/>
            <a:r>
              <a:rPr lang="en-US" dirty="0" smtClean="0">
                <a:solidFill>
                  <a:srgbClr val="FF0000"/>
                </a:solidFill>
              </a:rPr>
              <a:t>Proven products and business formats.</a:t>
            </a:r>
          </a:p>
          <a:p>
            <a:pPr lvl="1"/>
            <a:r>
              <a:rPr lang="en-US" dirty="0" smtClean="0">
                <a:solidFill>
                  <a:srgbClr val="FF0000"/>
                </a:solidFill>
              </a:rPr>
              <a:t>Centralized buying power.</a:t>
            </a:r>
          </a:p>
          <a:p>
            <a:pPr lvl="1"/>
            <a:r>
              <a:rPr lang="en-US" dirty="0" smtClean="0">
                <a:solidFill>
                  <a:srgbClr val="FF0000"/>
                </a:solidFill>
              </a:rPr>
              <a:t>Site selection and territorial protection.</a:t>
            </a:r>
          </a:p>
          <a:p>
            <a:pPr lvl="1"/>
            <a:r>
              <a:rPr lang="en-US" dirty="0" smtClean="0">
                <a:solidFill>
                  <a:srgbClr val="FF0000"/>
                </a:solidFill>
              </a:rPr>
              <a:t>Greater chance for success.</a:t>
            </a:r>
            <a:endParaRPr lang="en-US" dirty="0">
              <a:solidFill>
                <a:srgbClr val="FF0000"/>
              </a:solidFill>
            </a:endParaRPr>
          </a:p>
        </p:txBody>
      </p:sp>
      <p:pic>
        <p:nvPicPr>
          <p:cNvPr id="8" name="Picture 7" descr="Advantages of Private Schools in Afghanistan « private schools in ..."/>
          <p:cNvPicPr/>
          <p:nvPr/>
        </p:nvPicPr>
        <p:blipFill>
          <a:blip r:embed="rId2" cstate="print"/>
          <a:srcRect/>
          <a:stretch>
            <a:fillRect/>
          </a:stretch>
        </p:blipFill>
        <p:spPr bwMode="auto">
          <a:xfrm>
            <a:off x="5867400" y="3962400"/>
            <a:ext cx="3048000" cy="2383536"/>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27671418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Franchising</a:t>
            </a:r>
            <a:br>
              <a:rPr lang="en-US" sz="3200" dirty="0" smtClean="0"/>
            </a:br>
            <a:r>
              <a:rPr lang="en-US" sz="2000" dirty="0" smtClean="0"/>
              <a:t>Disadvantages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95</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franchisee must sacrifice some freedom to the franchiser.  Some shortcomings experienced by franchisees include</a:t>
            </a:r>
            <a:r>
              <a:rPr lang="en-US" sz="2300" dirty="0" smtClean="0"/>
              <a:t>:</a:t>
            </a:r>
          </a:p>
          <a:p>
            <a:endParaRPr lang="en-US" sz="900" dirty="0" smtClean="0"/>
          </a:p>
          <a:p>
            <a:pPr lvl="1"/>
            <a:r>
              <a:rPr lang="en-US" dirty="0" smtClean="0">
                <a:solidFill>
                  <a:srgbClr val="FF0000"/>
                </a:solidFill>
              </a:rPr>
              <a:t>Franchise fees and profits sharing with the franchising.</a:t>
            </a:r>
          </a:p>
          <a:p>
            <a:pPr lvl="1"/>
            <a:r>
              <a:rPr lang="en-US" dirty="0" smtClean="0">
                <a:solidFill>
                  <a:srgbClr val="FF0000"/>
                </a:solidFill>
              </a:rPr>
              <a:t>Strict adherence to standardized operations.</a:t>
            </a:r>
          </a:p>
          <a:p>
            <a:pPr lvl="1"/>
            <a:r>
              <a:rPr lang="en-US" dirty="0" smtClean="0">
                <a:solidFill>
                  <a:srgbClr val="FF0000"/>
                </a:solidFill>
              </a:rPr>
              <a:t>Restrictions on purchasing.</a:t>
            </a:r>
          </a:p>
          <a:p>
            <a:pPr lvl="1"/>
            <a:r>
              <a:rPr lang="en-US" dirty="0" smtClean="0">
                <a:solidFill>
                  <a:srgbClr val="FF0000"/>
                </a:solidFill>
              </a:rPr>
              <a:t>Limited product line.</a:t>
            </a:r>
          </a:p>
          <a:p>
            <a:pPr lvl="1"/>
            <a:r>
              <a:rPr lang="en-US" dirty="0" smtClean="0">
                <a:solidFill>
                  <a:srgbClr val="FF0000"/>
                </a:solidFill>
              </a:rPr>
              <a:t>Possible market saturation.</a:t>
            </a:r>
          </a:p>
          <a:p>
            <a:pPr lvl="1"/>
            <a:r>
              <a:rPr lang="en-US" dirty="0" smtClean="0">
                <a:solidFill>
                  <a:srgbClr val="FF0000"/>
                </a:solidFill>
              </a:rPr>
              <a:t>Less freedom in business decisions.</a:t>
            </a:r>
          </a:p>
        </p:txBody>
      </p:sp>
      <p:pic>
        <p:nvPicPr>
          <p:cNvPr id="5" name="Picture 4" descr="outsourcing work: outsource work to India: SEO, Social Media ..."/>
          <p:cNvPicPr/>
          <p:nvPr/>
        </p:nvPicPr>
        <p:blipFill>
          <a:blip r:embed="rId2" cstate="print"/>
          <a:srcRect/>
          <a:stretch>
            <a:fillRect/>
          </a:stretch>
        </p:blipFill>
        <p:spPr bwMode="auto">
          <a:xfrm>
            <a:off x="5791200" y="3505200"/>
            <a:ext cx="3056497" cy="27813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7889996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Future for Small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96</a:t>
            </a:fld>
            <a:endParaRPr lang="en-US" dirty="0"/>
          </a:p>
        </p:txBody>
      </p:sp>
      <p:sp>
        <p:nvSpPr>
          <p:cNvPr id="4" name="Content Placeholder 3"/>
          <p:cNvSpPr>
            <a:spLocks noGrp="1"/>
          </p:cNvSpPr>
          <p:nvPr>
            <p:ph sz="quarter" idx="1"/>
          </p:nvPr>
        </p:nvSpPr>
        <p:spPr/>
        <p:txBody>
          <a:bodyPr>
            <a:normAutofit fontScale="92500"/>
          </a:bodyPr>
          <a:lstStyle/>
          <a:p>
            <a:r>
              <a:rPr lang="en-US" sz="2600" u="sng" dirty="0" smtClean="0"/>
              <a:t>Demographic Trends</a:t>
            </a:r>
          </a:p>
          <a:p>
            <a:endParaRPr lang="en-US" sz="800" u="sng" dirty="0" smtClean="0"/>
          </a:p>
          <a:p>
            <a:pPr lvl="1"/>
            <a:r>
              <a:rPr lang="en-US" dirty="0" smtClean="0"/>
              <a:t>Baby Boomers are the market of the future.</a:t>
            </a:r>
          </a:p>
          <a:p>
            <a:pPr lvl="1"/>
            <a:r>
              <a:rPr lang="en-US" dirty="0" smtClean="0"/>
              <a:t>Millennials are concerned with advancement, recognition, and improved capabilities.  </a:t>
            </a:r>
          </a:p>
          <a:p>
            <a:pPr lvl="2"/>
            <a:r>
              <a:rPr lang="en-US" dirty="0" smtClean="0">
                <a:solidFill>
                  <a:srgbClr val="FF0000"/>
                </a:solidFill>
              </a:rPr>
              <a:t>They need direct, timely feedback and frequent encouragement and recognition.  They do well when training combines entertainment with learning.  Working remotely is more acceptable to this group, and virtual communication is as important as face-to-face meetings.</a:t>
            </a:r>
          </a:p>
          <a:p>
            <a:pPr lvl="1"/>
            <a:r>
              <a:rPr lang="en-US" dirty="0" smtClean="0"/>
              <a:t>Another trend is the growing number of immigrants living in the U.S. </a:t>
            </a:r>
          </a:p>
          <a:p>
            <a:pPr lvl="2"/>
            <a:r>
              <a:rPr lang="en-US" dirty="0" smtClean="0">
                <a:solidFill>
                  <a:srgbClr val="FF0000"/>
                </a:solidFill>
              </a:rPr>
              <a:t>This vast group provides a greatly untapped market for small business.  Retailers who specialize in ethnic products, and service providers who offer bi- or multilingual employees, will find a large amount of business potential in this market.</a:t>
            </a:r>
          </a:p>
          <a:p>
            <a:pPr lvl="1"/>
            <a:endParaRPr lang="en-US" dirty="0" smtClean="0"/>
          </a:p>
          <a:p>
            <a:pPr lvl="2"/>
            <a:endParaRPr lang="en-US" dirty="0"/>
          </a:p>
        </p:txBody>
      </p:sp>
      <p:pic>
        <p:nvPicPr>
          <p:cNvPr id="5" name="Picture 4" descr="What is the role of big data when Censuses have not been done for ..."/>
          <p:cNvPicPr/>
          <p:nvPr/>
        </p:nvPicPr>
        <p:blipFill>
          <a:blip r:embed="rId2" cstate="print"/>
          <a:srcRect/>
          <a:stretch>
            <a:fillRect/>
          </a:stretch>
        </p:blipFill>
        <p:spPr bwMode="auto">
          <a:xfrm>
            <a:off x="6858000" y="957534"/>
            <a:ext cx="1943054" cy="1447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6253744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Future for Small Business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97</a:t>
            </a:fld>
            <a:endParaRPr lang="en-US" dirty="0"/>
          </a:p>
        </p:txBody>
      </p:sp>
      <p:sp>
        <p:nvSpPr>
          <p:cNvPr id="4" name="Content Placeholder 3"/>
          <p:cNvSpPr>
            <a:spLocks noGrp="1"/>
          </p:cNvSpPr>
          <p:nvPr>
            <p:ph sz="quarter" idx="1"/>
          </p:nvPr>
        </p:nvSpPr>
        <p:spPr/>
        <p:txBody>
          <a:bodyPr>
            <a:normAutofit/>
          </a:bodyPr>
          <a:lstStyle/>
          <a:p>
            <a:r>
              <a:rPr lang="en-US" sz="2400" u="sng" dirty="0" smtClean="0"/>
              <a:t>Technological and Economic Trends</a:t>
            </a:r>
          </a:p>
          <a:p>
            <a:endParaRPr lang="en-US" sz="900" u="sng" dirty="0" smtClean="0"/>
          </a:p>
          <a:p>
            <a:pPr lvl="1"/>
            <a:r>
              <a:rPr lang="en-US" dirty="0" smtClean="0"/>
              <a:t>Advances in technology have opened up many new markets to small businesses.  Undoubtedly, the Internet will continue to provide new opportunities for small business.</a:t>
            </a:r>
          </a:p>
          <a:p>
            <a:pPr lvl="1"/>
            <a:endParaRPr lang="en-US" sz="800" dirty="0" smtClean="0"/>
          </a:p>
          <a:p>
            <a:pPr lvl="2"/>
            <a:r>
              <a:rPr lang="en-US" dirty="0" smtClean="0">
                <a:solidFill>
                  <a:srgbClr val="FF0000"/>
                </a:solidFill>
              </a:rPr>
              <a:t>Technology has enabled the substantial growth of entrepreneurs working out of their houses, known as home-based businesses.  </a:t>
            </a:r>
          </a:p>
        </p:txBody>
      </p:sp>
      <p:pic>
        <p:nvPicPr>
          <p:cNvPr id="5" name="Picture 4" descr="Top tech trends that COVID-19 pandemic will accelerate | TechGig"/>
          <p:cNvPicPr/>
          <p:nvPr/>
        </p:nvPicPr>
        <p:blipFill>
          <a:blip r:embed="rId2" cstate="print"/>
          <a:srcRect/>
          <a:stretch>
            <a:fillRect/>
          </a:stretch>
        </p:blipFill>
        <p:spPr bwMode="auto">
          <a:xfrm>
            <a:off x="4648200" y="4114800"/>
            <a:ext cx="4206425" cy="2133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2007674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Making a Big Business Act “Small”</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98</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The continuing success and competitiveness of small businesses through rapidly changing conditions in the business world have led many large corporations to take a closer look at what makes their smaller rivals tick</a:t>
            </a:r>
            <a:r>
              <a:rPr lang="en-US" dirty="0" smtClean="0"/>
              <a:t>.</a:t>
            </a:r>
          </a:p>
          <a:p>
            <a:endParaRPr lang="en-US" sz="800" dirty="0" smtClean="0"/>
          </a:p>
          <a:p>
            <a:pPr lvl="1"/>
            <a:r>
              <a:rPr lang="en-US" dirty="0" smtClean="0"/>
              <a:t>More and more firms are emulating small businesses in an effort to improve their own bottom line.</a:t>
            </a:r>
          </a:p>
          <a:p>
            <a:pPr lvl="1"/>
            <a:endParaRPr lang="en-US" sz="800" dirty="0" smtClean="0"/>
          </a:p>
          <a:p>
            <a:pPr lvl="2"/>
            <a:r>
              <a:rPr lang="en-US" dirty="0" smtClean="0">
                <a:solidFill>
                  <a:srgbClr val="FF0000"/>
                </a:solidFill>
              </a:rPr>
              <a:t>Many are “downsizing” or reducing management layers, corporate staff, and work tasks in order to make the firm more flexible, resourceful, and innovative.  </a:t>
            </a:r>
          </a:p>
          <a:p>
            <a:pPr lvl="2"/>
            <a:r>
              <a:rPr lang="en-US" dirty="0" smtClean="0">
                <a:solidFill>
                  <a:srgbClr val="FF0000"/>
                </a:solidFill>
              </a:rPr>
              <a:t>Others have sought to make their businesses “smaller” by making their operating units function more like independent small business, each responsible for profits, losses, and resources.</a:t>
            </a:r>
          </a:p>
          <a:p>
            <a:pPr lvl="2"/>
            <a:endParaRPr lang="en-US" dirty="0"/>
          </a:p>
        </p:txBody>
      </p:sp>
      <p:pic>
        <p:nvPicPr>
          <p:cNvPr id="7" name="Picture 6" descr="Word writing text Think Big Act Small. Business concept for Great Ambitious Goals Take Little Steps one at a time - csp61223478"/>
          <p:cNvPicPr/>
          <p:nvPr/>
        </p:nvPicPr>
        <p:blipFill>
          <a:blip r:embed="rId2" cstate="print"/>
          <a:srcRect/>
          <a:stretch>
            <a:fillRect/>
          </a:stretch>
        </p:blipFill>
        <p:spPr bwMode="auto">
          <a:xfrm>
            <a:off x="2971800" y="5791200"/>
            <a:ext cx="3371850" cy="1304544"/>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19050"/>
            <a:ext cx="838200" cy="495300"/>
          </a:xfrm>
          <a:prstGeom prst="rect">
            <a:avLst/>
          </a:prstGeom>
          <a:noFill/>
          <a:ln w="9525">
            <a:noFill/>
            <a:miter lim="800000"/>
            <a:headEnd/>
            <a:tailEnd/>
          </a:ln>
        </p:spPr>
      </p:pic>
    </p:spTree>
    <p:extLst>
      <p:ext uri="{BB962C8B-B14F-4D97-AF65-F5344CB8AC3E}">
        <p14:creationId xmlns:p14="http://schemas.microsoft.com/office/powerpoint/2010/main" val="13950433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99</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6207</TotalTime>
  <Words>6898</Words>
  <Application>Microsoft Office PowerPoint</Application>
  <PresentationFormat>On-screen Show (4:3)</PresentationFormat>
  <Paragraphs>699</Paragraphs>
  <Slides>99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99</vt:i4>
      </vt:variant>
    </vt:vector>
  </HeadingPairs>
  <TitlesOfParts>
    <vt:vector size="104" baseType="lpstr">
      <vt:lpstr>Calibri</vt:lpstr>
      <vt:lpstr>Georgia</vt:lpstr>
      <vt:lpstr>Wingdings</vt:lpstr>
      <vt:lpstr>Wingdings 2</vt:lpstr>
      <vt:lpstr>Civic</vt:lpstr>
      <vt:lpstr>Business Survey Session Two Class Presentation</vt:lpstr>
      <vt:lpstr>Part One: Business in a Changing World</vt:lpstr>
      <vt:lpstr>Introduction</vt:lpstr>
      <vt:lpstr>Role of International Business</vt:lpstr>
      <vt:lpstr>The Role of International Business</vt:lpstr>
      <vt:lpstr>Why Nations Trade</vt:lpstr>
      <vt:lpstr>Why Nations Trade</vt:lpstr>
      <vt:lpstr>Why Nations Trade</vt:lpstr>
      <vt:lpstr>Trade Between Countries</vt:lpstr>
      <vt:lpstr>International Trade Barriers</vt:lpstr>
      <vt:lpstr>Economic Barriers</vt:lpstr>
      <vt:lpstr>Infrastructure</vt:lpstr>
      <vt:lpstr>Less Developed Countries</vt:lpstr>
      <vt:lpstr>Exchange Rates</vt:lpstr>
      <vt:lpstr>Ethical, Legal, and Political Barriers</vt:lpstr>
      <vt:lpstr>Laws and Regulations</vt:lpstr>
      <vt:lpstr>Tariffs and Trade Restrictions</vt:lpstr>
      <vt:lpstr>Tariffs</vt:lpstr>
      <vt:lpstr>Tariffs</vt:lpstr>
      <vt:lpstr>Embargo</vt:lpstr>
      <vt:lpstr>Political Barriers</vt:lpstr>
      <vt:lpstr>Political Barriers</vt:lpstr>
      <vt:lpstr>Social and Cultural Barriers</vt:lpstr>
      <vt:lpstr>Social and Cultural Barriers</vt:lpstr>
      <vt:lpstr>Social and Cultural Barriers</vt:lpstr>
      <vt:lpstr>Social and Cultural Barriers</vt:lpstr>
      <vt:lpstr>Trade Agreements, Alliances, and Organizations</vt:lpstr>
      <vt:lpstr>Exporting and Importing</vt:lpstr>
      <vt:lpstr>Licensing and Franchising</vt:lpstr>
      <vt:lpstr>Outsourcing</vt:lpstr>
      <vt:lpstr>Offshoring</vt:lpstr>
      <vt:lpstr>Joint Venture and Alliances</vt:lpstr>
      <vt:lpstr>Direct Investment Multinational Corporation</vt:lpstr>
      <vt:lpstr>International Business Strategies</vt:lpstr>
      <vt:lpstr>Developing Strategies Multinational Strategy</vt:lpstr>
      <vt:lpstr>Developing Strategies Global Strategy (Globalization)</vt:lpstr>
      <vt:lpstr>Developing Strategies</vt:lpstr>
      <vt:lpstr>Part Two: Starting and Growing a Business</vt:lpstr>
      <vt:lpstr>Introduction</vt:lpstr>
      <vt:lpstr>Sole Proprietorships</vt:lpstr>
      <vt:lpstr>Sole Proprietorships Advantages</vt:lpstr>
      <vt:lpstr>Sole Proprietorships Disadvantages</vt:lpstr>
      <vt:lpstr>Partnerships</vt:lpstr>
      <vt:lpstr>Types of Partnerships</vt:lpstr>
      <vt:lpstr> Articles of Partnership</vt:lpstr>
      <vt:lpstr>Partnerships Advantages</vt:lpstr>
      <vt:lpstr>Partnerships Disadvantages</vt:lpstr>
      <vt:lpstr>Taxation of Partnerships</vt:lpstr>
      <vt:lpstr>Corporations</vt:lpstr>
      <vt:lpstr>Corporations</vt:lpstr>
      <vt:lpstr>Types of Corporations Private vs. Public</vt:lpstr>
      <vt:lpstr>Types of Corporations Initial Public Offering (IPO)</vt:lpstr>
      <vt:lpstr>Types of Corporations Quasi-Public</vt:lpstr>
      <vt:lpstr>Types of Corporations Nonprofit</vt:lpstr>
      <vt:lpstr>Elements of a Corporation Board of Directors</vt:lpstr>
      <vt:lpstr>Stock Ownership</vt:lpstr>
      <vt:lpstr>Advantages of Corporations</vt:lpstr>
      <vt:lpstr>Disadvantages of Corporations</vt:lpstr>
      <vt:lpstr>Other Types of Ownership Joint Ventures</vt:lpstr>
      <vt:lpstr>Other Types of Ownership Limited Liability Company</vt:lpstr>
      <vt:lpstr>Cooperatives</vt:lpstr>
      <vt:lpstr>Trends in Business Ownership Mergers and Acquisitions</vt:lpstr>
      <vt:lpstr>Merger and Acquisition</vt:lpstr>
      <vt:lpstr>Part Two: Starting and Growing a Business</vt:lpstr>
      <vt:lpstr>Introduction</vt:lpstr>
      <vt:lpstr>The Nature of Entrepreneurship and Small Business</vt:lpstr>
      <vt:lpstr>Social Entrepreneurs</vt:lpstr>
      <vt:lpstr>What is a Small Business? Small Business Administration</vt:lpstr>
      <vt:lpstr>The Role of Small Business in the American Economy</vt:lpstr>
      <vt:lpstr>Job Creation</vt:lpstr>
      <vt:lpstr>Innovation</vt:lpstr>
      <vt:lpstr>Retailing</vt:lpstr>
      <vt:lpstr>Retailing Non-Store</vt:lpstr>
      <vt:lpstr>Wholesaling</vt:lpstr>
      <vt:lpstr>Services</vt:lpstr>
      <vt:lpstr>Manufacturing</vt:lpstr>
      <vt:lpstr>Technology</vt:lpstr>
      <vt:lpstr>Advantages of Small-Business Ownership</vt:lpstr>
      <vt:lpstr>Disadvantages of Small-Business Ownership</vt:lpstr>
      <vt:lpstr>Eight Successful Traits of an Entrepreneur</vt:lpstr>
      <vt:lpstr>Starting a Small Business</vt:lpstr>
      <vt:lpstr>The Business Plan</vt:lpstr>
      <vt:lpstr>The Business Plan</vt:lpstr>
      <vt:lpstr>Forms of Business Ownership</vt:lpstr>
      <vt:lpstr>Financial Resources</vt:lpstr>
      <vt:lpstr>Equity Financing</vt:lpstr>
      <vt:lpstr>Equity Financing</vt:lpstr>
      <vt:lpstr>Venture Capitalists</vt:lpstr>
      <vt:lpstr>Debt Financing</vt:lpstr>
      <vt:lpstr>Debt Financing Line of Credit and Trade Credit</vt:lpstr>
      <vt:lpstr>Approaches to Starting a Small Business</vt:lpstr>
      <vt:lpstr>Franchising</vt:lpstr>
      <vt:lpstr>Franchising</vt:lpstr>
      <vt:lpstr>Franchising Advantages</vt:lpstr>
      <vt:lpstr>Franchising Disadvantages</vt:lpstr>
      <vt:lpstr>The Future for Small Business</vt:lpstr>
      <vt:lpstr>The Future for Small Business</vt:lpstr>
      <vt:lpstr>Making a Big Business Act “Small”</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346</cp:revision>
  <cp:lastPrinted>2025-07-22T17:27:39Z</cp:lastPrinted>
  <dcterms:created xsi:type="dcterms:W3CDTF">2015-02-01T00:37:43Z</dcterms:created>
  <dcterms:modified xsi:type="dcterms:W3CDTF">2026-02-02T21:00:55Z</dcterms:modified>
</cp:coreProperties>
</file>