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9"/>
  </p:notesMasterIdLst>
  <p:handoutMasterIdLst>
    <p:handoutMasterId r:id="rId90"/>
  </p:handoutMasterIdLst>
  <p:sldIdLst>
    <p:sldId id="484" r:id="rId2"/>
    <p:sldId id="485" r:id="rId3"/>
    <p:sldId id="486" r:id="rId4"/>
    <p:sldId id="489" r:id="rId5"/>
    <p:sldId id="488" r:id="rId6"/>
    <p:sldId id="490" r:id="rId7"/>
    <p:sldId id="492" r:id="rId8"/>
    <p:sldId id="498" r:id="rId9"/>
    <p:sldId id="497" r:id="rId10"/>
    <p:sldId id="496" r:id="rId11"/>
    <p:sldId id="495" r:id="rId12"/>
    <p:sldId id="494" r:id="rId13"/>
    <p:sldId id="500" r:id="rId14"/>
    <p:sldId id="501" r:id="rId15"/>
    <p:sldId id="502" r:id="rId16"/>
    <p:sldId id="503" r:id="rId17"/>
    <p:sldId id="504" r:id="rId18"/>
    <p:sldId id="505" r:id="rId19"/>
    <p:sldId id="506" r:id="rId20"/>
    <p:sldId id="508" r:id="rId21"/>
    <p:sldId id="510" r:id="rId22"/>
    <p:sldId id="511" r:id="rId23"/>
    <p:sldId id="516" r:id="rId24"/>
    <p:sldId id="517" r:id="rId25"/>
    <p:sldId id="518" r:id="rId26"/>
    <p:sldId id="519" r:id="rId27"/>
    <p:sldId id="520" r:id="rId28"/>
    <p:sldId id="522" r:id="rId29"/>
    <p:sldId id="521" r:id="rId30"/>
    <p:sldId id="524" r:id="rId31"/>
    <p:sldId id="523" r:id="rId32"/>
    <p:sldId id="525" r:id="rId33"/>
    <p:sldId id="526" r:id="rId34"/>
    <p:sldId id="527" r:id="rId35"/>
    <p:sldId id="532" r:id="rId36"/>
    <p:sldId id="531" r:id="rId37"/>
    <p:sldId id="533" r:id="rId38"/>
    <p:sldId id="534" r:id="rId39"/>
    <p:sldId id="538" r:id="rId40"/>
    <p:sldId id="539" r:id="rId41"/>
    <p:sldId id="541" r:id="rId42"/>
    <p:sldId id="542" r:id="rId43"/>
    <p:sldId id="543" r:id="rId44"/>
    <p:sldId id="544" r:id="rId45"/>
    <p:sldId id="547" r:id="rId46"/>
    <p:sldId id="546" r:id="rId47"/>
    <p:sldId id="549" r:id="rId48"/>
    <p:sldId id="548" r:id="rId49"/>
    <p:sldId id="550" r:id="rId50"/>
    <p:sldId id="551" r:id="rId51"/>
    <p:sldId id="552" r:id="rId52"/>
    <p:sldId id="553" r:id="rId53"/>
    <p:sldId id="554" r:id="rId54"/>
    <p:sldId id="557" r:id="rId55"/>
    <p:sldId id="558" r:id="rId56"/>
    <p:sldId id="559" r:id="rId57"/>
    <p:sldId id="560" r:id="rId58"/>
    <p:sldId id="561" r:id="rId59"/>
    <p:sldId id="562" r:id="rId60"/>
    <p:sldId id="563" r:id="rId61"/>
    <p:sldId id="564" r:id="rId62"/>
    <p:sldId id="565" r:id="rId63"/>
    <p:sldId id="566" r:id="rId64"/>
    <p:sldId id="569" r:id="rId65"/>
    <p:sldId id="568" r:id="rId66"/>
    <p:sldId id="570" r:id="rId67"/>
    <p:sldId id="571" r:id="rId68"/>
    <p:sldId id="572" r:id="rId69"/>
    <p:sldId id="574" r:id="rId70"/>
    <p:sldId id="575" r:id="rId71"/>
    <p:sldId id="576" r:id="rId72"/>
    <p:sldId id="578" r:id="rId73"/>
    <p:sldId id="577" r:id="rId74"/>
    <p:sldId id="581" r:id="rId75"/>
    <p:sldId id="582" r:id="rId76"/>
    <p:sldId id="583" r:id="rId77"/>
    <p:sldId id="585" r:id="rId78"/>
    <p:sldId id="586" r:id="rId79"/>
    <p:sldId id="588" r:id="rId80"/>
    <p:sldId id="589" r:id="rId81"/>
    <p:sldId id="590" r:id="rId82"/>
    <p:sldId id="595" r:id="rId83"/>
    <p:sldId id="597" r:id="rId84"/>
    <p:sldId id="598" r:id="rId85"/>
    <p:sldId id="600" r:id="rId86"/>
    <p:sldId id="603" r:id="rId87"/>
    <p:sldId id="326" r:id="rId8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2/9/2024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2/9/2024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2/9/2024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2/9/2024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2/9/2024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2/9/2024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2/9/2024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2/9/2024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Human Resources Advice and Supervisory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situations pit the supervisor against the HR department</a:t>
            </a:r>
            <a:r>
              <a:rPr lang="en-US" sz="2200" dirty="0" smtClean="0"/>
              <a:t>.  </a:t>
            </a:r>
          </a:p>
          <a:p>
            <a:endParaRPr lang="en-US" sz="900" dirty="0"/>
          </a:p>
          <a:p>
            <a:pPr lvl="1"/>
            <a:r>
              <a:rPr lang="en-US" sz="2000" dirty="0"/>
              <a:t>Managers often wait until a land mine has detonated to go to HR, rather than working in </a:t>
            </a:r>
            <a:r>
              <a:rPr lang="en-US" sz="2000" dirty="0" smtClean="0"/>
              <a:t>tandem with HR </a:t>
            </a:r>
            <a:r>
              <a:rPr lang="en-US" sz="2000" dirty="0"/>
              <a:t>to solve problems.  </a:t>
            </a:r>
          </a:p>
          <a:p>
            <a:pPr lvl="1"/>
            <a:r>
              <a:rPr lang="en-US" sz="2000" dirty="0" smtClean="0">
                <a:solidFill>
                  <a:srgbClr val="0070C0"/>
                </a:solidFill>
              </a:rPr>
              <a:t>For example, a supervisor avoiding taking an EE problem to HR and threatening to fire a team member if they don’t keep quiet about it; or a manager failing to disclose discrimination or potential violence to HR because an EE shared information “off the record.”  </a:t>
            </a:r>
          </a:p>
          <a:p>
            <a:pPr lvl="1"/>
            <a:endParaRPr lang="en-US" sz="800" dirty="0"/>
          </a:p>
          <a:p>
            <a:pPr lvl="2"/>
            <a:r>
              <a:rPr lang="en-US" sz="1800" dirty="0" smtClean="0">
                <a:solidFill>
                  <a:srgbClr val="FF0000"/>
                </a:solidFill>
              </a:rPr>
              <a:t>Situations such as these expose EEs, the supervisor, and the organization as a whole to substantial legal and other risks.  </a:t>
            </a:r>
          </a:p>
        </p:txBody>
      </p:sp>
      <p:pic>
        <p:nvPicPr>
          <p:cNvPr id="6" name="Picture 5" descr="HR Solutions, LLC | LinkedIn"/>
          <p:cNvPicPr/>
          <p:nvPr/>
        </p:nvPicPr>
        <p:blipFill>
          <a:blip r:embed="rId2">
            <a:extLst>
              <a:ext uri="{28A0092B-C50C-407E-A947-70E740481C1C}">
                <a14:useLocalDpi xmlns:a14="http://schemas.microsoft.com/office/drawing/2010/main" val="0"/>
              </a:ext>
            </a:extLst>
          </a:blip>
          <a:srcRect/>
          <a:stretch>
            <a:fillRect/>
          </a:stretch>
        </p:blipFill>
        <p:spPr bwMode="auto">
          <a:xfrm>
            <a:off x="7021286" y="4648200"/>
            <a:ext cx="1825752" cy="1655498"/>
          </a:xfrm>
          <a:prstGeom prst="rect">
            <a:avLst/>
          </a:prstGeom>
          <a:noFill/>
          <a:ln>
            <a:noFill/>
          </a:ln>
        </p:spPr>
      </p:pic>
    </p:spTree>
    <p:extLst>
      <p:ext uri="{BB962C8B-B14F-4D97-AF65-F5344CB8AC3E}">
        <p14:creationId xmlns:p14="http://schemas.microsoft.com/office/powerpoint/2010/main" val="264890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Human Resources Advice and Supervisory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supervisors readily welcome the willingness of the HR staff to make certain decisions for them so that they will not have to solve difficult EE problems in their own departments</a:t>
            </a:r>
            <a:r>
              <a:rPr lang="en-US" sz="2200" dirty="0" smtClean="0"/>
              <a:t>.  </a:t>
            </a:r>
          </a:p>
          <a:p>
            <a:endParaRPr lang="en-US" sz="900" dirty="0"/>
          </a:p>
          <a:p>
            <a:pPr lvl="1"/>
            <a:r>
              <a:rPr lang="en-US" sz="2000" dirty="0" smtClean="0">
                <a:solidFill>
                  <a:srgbClr val="FF0000"/>
                </a:solidFill>
              </a:rPr>
              <a:t>However, even when supervisors follow the advice of HR, they are still accountable for their decisions.</a:t>
            </a:r>
            <a:endParaRPr lang="en-US" sz="2000" dirty="0">
              <a:solidFill>
                <a:srgbClr val="FF0000"/>
              </a:solidFill>
            </a:endParaRPr>
          </a:p>
        </p:txBody>
      </p:sp>
      <p:pic>
        <p:nvPicPr>
          <p:cNvPr id="6" name="Picture 5" descr="Best Apps for Human Resource"/>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505200"/>
            <a:ext cx="2990523" cy="2743200"/>
          </a:xfrm>
          <a:prstGeom prst="rect">
            <a:avLst/>
          </a:prstGeom>
          <a:noFill/>
          <a:ln>
            <a:noFill/>
          </a:ln>
        </p:spPr>
      </p:pic>
    </p:spTree>
    <p:extLst>
      <p:ext uri="{BB962C8B-B14F-4D97-AF65-F5344CB8AC3E}">
        <p14:creationId xmlns:p14="http://schemas.microsoft.com/office/powerpoint/2010/main" val="2131425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Human Resources Advice and Supervisory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The HR Department is not responsible for the performance of a supervisor’s department</a:t>
            </a:r>
            <a:r>
              <a:rPr lang="en-US" sz="2000" dirty="0" smtClean="0"/>
              <a:t>.  </a:t>
            </a:r>
          </a:p>
          <a:p>
            <a:endParaRPr lang="en-US" sz="800" dirty="0">
              <a:solidFill>
                <a:srgbClr val="FF0000"/>
              </a:solidFill>
            </a:endParaRPr>
          </a:p>
          <a:p>
            <a:pPr lvl="1"/>
            <a:r>
              <a:rPr lang="en-US" dirty="0" smtClean="0">
                <a:solidFill>
                  <a:srgbClr val="FF0000"/>
                </a:solidFill>
              </a:rPr>
              <a:t>Usually, the departmental supervisor will have a better understanding of unique factors than anyone else.</a:t>
            </a:r>
            <a:endParaRPr lang="en-US" dirty="0">
              <a:solidFill>
                <a:srgbClr val="FF0000"/>
              </a:solidFill>
            </a:endParaRPr>
          </a:p>
        </p:txBody>
      </p:sp>
      <p:pic>
        <p:nvPicPr>
          <p:cNvPr id="5" name="Picture 4" descr="HR By Design, LLC | LinkedIn"/>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505200"/>
            <a:ext cx="2968752" cy="2819400"/>
          </a:xfrm>
          <a:prstGeom prst="rect">
            <a:avLst/>
          </a:prstGeom>
          <a:noFill/>
          <a:ln>
            <a:noFill/>
          </a:ln>
        </p:spPr>
      </p:pic>
    </p:spTree>
    <p:extLst>
      <p:ext uri="{BB962C8B-B14F-4D97-AF65-F5344CB8AC3E}">
        <p14:creationId xmlns:p14="http://schemas.microsoft.com/office/powerpoint/2010/main" val="145693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Need for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staffing function is an ongoing process for the supervisor;    it is not something that is done only when a department is first established</a:t>
            </a:r>
            <a:r>
              <a:rPr lang="en-US" dirty="0" smtClean="0"/>
              <a:t>.  </a:t>
            </a:r>
          </a:p>
          <a:p>
            <a:endParaRPr lang="en-US" sz="800" dirty="0"/>
          </a:p>
          <a:p>
            <a:pPr lvl="1"/>
            <a:r>
              <a:rPr lang="en-US" sz="2000" dirty="0" smtClean="0"/>
              <a:t>Although it has a nucleus of EEs, the department will undergo changes due to EE separations from the workforce, changes in operations or growth, or other reasons.  </a:t>
            </a:r>
          </a:p>
          <a:p>
            <a:pPr lvl="1"/>
            <a:endParaRPr lang="en-US" sz="800" dirty="0"/>
          </a:p>
          <a:p>
            <a:pPr lvl="2"/>
            <a:r>
              <a:rPr lang="en-US" sz="1800" dirty="0" smtClean="0">
                <a:solidFill>
                  <a:srgbClr val="FF0000"/>
                </a:solidFill>
              </a:rPr>
              <a:t>Because supervisors depend on EEs for results, they must make certain that there are enough well-trained EEs to fill all positions.</a:t>
            </a:r>
            <a:endParaRPr lang="en-US" sz="1800" dirty="0">
              <a:solidFill>
                <a:srgbClr val="FF0000"/>
              </a:solidFill>
            </a:endParaRPr>
          </a:p>
        </p:txBody>
      </p:sp>
      <p:pic>
        <p:nvPicPr>
          <p:cNvPr id="5" name="Picture 4" descr="Now Hiring Images – Browse 24,990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953000"/>
            <a:ext cx="4648200" cy="1905000"/>
          </a:xfrm>
          <a:prstGeom prst="rect">
            <a:avLst/>
          </a:prstGeom>
          <a:noFill/>
          <a:ln>
            <a:noFill/>
          </a:ln>
        </p:spPr>
      </p:pic>
    </p:spTree>
    <p:extLst>
      <p:ext uri="{BB962C8B-B14F-4D97-AF65-F5344CB8AC3E}">
        <p14:creationId xmlns:p14="http://schemas.microsoft.com/office/powerpoint/2010/main" val="2360302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Need for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200" u="sng" dirty="0" smtClean="0"/>
              <a:t>An ongoing aspect of the supervisory staffing function is that of determining the department’s need for employees, both in number and job positions</a:t>
            </a:r>
            <a:r>
              <a:rPr lang="en-US" dirty="0" smtClean="0"/>
              <a:t>.  </a:t>
            </a:r>
          </a:p>
          <a:p>
            <a:endParaRPr lang="en-US" sz="900" dirty="0"/>
          </a:p>
          <a:p>
            <a:pPr lvl="1"/>
            <a:r>
              <a:rPr lang="en-US" sz="2000" dirty="0" smtClean="0"/>
              <a:t>Supervisors should become familiar with departmental jobs and functions and should consult the organizational chart or manual.</a:t>
            </a:r>
          </a:p>
          <a:p>
            <a:pPr lvl="1"/>
            <a:endParaRPr lang="en-US" sz="800" dirty="0">
              <a:solidFill>
                <a:srgbClr val="FF0000"/>
              </a:solidFill>
            </a:endParaRPr>
          </a:p>
          <a:p>
            <a:pPr lvl="2"/>
            <a:r>
              <a:rPr lang="en-US" dirty="0" smtClean="0">
                <a:solidFill>
                  <a:srgbClr val="FF0000"/>
                </a:solidFill>
              </a:rPr>
              <a:t>The supervisor should study each of these job categories to determine how many positions are needed to get the work done and how EEs should work together.</a:t>
            </a:r>
            <a:endParaRPr lang="en-US" dirty="0">
              <a:solidFill>
                <a:srgbClr val="FF0000"/>
              </a:solidFill>
            </a:endParaRPr>
          </a:p>
        </p:txBody>
      </p:sp>
      <p:pic>
        <p:nvPicPr>
          <p:cNvPr id="6" name="Picture 5" descr="We Are Hiring - We Are Hiring Images Png, Transparent Png - kin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572000"/>
            <a:ext cx="3810000" cy="2286000"/>
          </a:xfrm>
          <a:prstGeom prst="rect">
            <a:avLst/>
          </a:prstGeom>
          <a:noFill/>
          <a:ln>
            <a:noFill/>
          </a:ln>
        </p:spPr>
      </p:pic>
    </p:spTree>
    <p:extLst>
      <p:ext uri="{BB962C8B-B14F-4D97-AF65-F5344CB8AC3E}">
        <p14:creationId xmlns:p14="http://schemas.microsoft.com/office/powerpoint/2010/main" val="1681513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Need for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200" u="sng" dirty="0" smtClean="0"/>
              <a:t>Supervisors may have to compromise by adjusting a preferred arrangement to existing realities or by combining several positions into one if there is not enough work in a particular function to keep one EE busy</a:t>
            </a:r>
            <a:r>
              <a:rPr lang="en-US" dirty="0" smtClean="0"/>
              <a:t>.  </a:t>
            </a:r>
          </a:p>
          <a:p>
            <a:endParaRPr lang="en-US" sz="800" dirty="0"/>
          </a:p>
          <a:p>
            <a:pPr lvl="1"/>
            <a:r>
              <a:rPr lang="en-US" sz="2000" dirty="0" smtClean="0">
                <a:solidFill>
                  <a:srgbClr val="FF0000"/>
                </a:solidFill>
              </a:rPr>
              <a:t>By carefully studying the department’s organization, the supervisor can reasonably determine how many EEs and what skills are needed to accomplish the various work assignments.</a:t>
            </a:r>
            <a:endParaRPr lang="en-US" sz="2000" dirty="0">
              <a:solidFill>
                <a:srgbClr val="FF0000"/>
              </a:solidFill>
            </a:endParaRPr>
          </a:p>
        </p:txBody>
      </p:sp>
      <p:pic>
        <p:nvPicPr>
          <p:cNvPr id="5" name="Picture 4" descr="Determining Need for Behavior-Analytic Services - Section F-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495800"/>
            <a:ext cx="4038600" cy="2362200"/>
          </a:xfrm>
          <a:prstGeom prst="rect">
            <a:avLst/>
          </a:prstGeom>
          <a:noFill/>
          <a:ln>
            <a:noFill/>
          </a:ln>
        </p:spPr>
      </p:pic>
    </p:spTree>
    <p:extLst>
      <p:ext uri="{BB962C8B-B14F-4D97-AF65-F5344CB8AC3E}">
        <p14:creationId xmlns:p14="http://schemas.microsoft.com/office/powerpoint/2010/main" val="105021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Developing Job Descriptions and Job Specifications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After determining the number of positions and skills that are needed, the supervisor’s next step is to match jobs </a:t>
            </a:r>
            <a:r>
              <a:rPr lang="en-US" sz="1800" u="sng" dirty="0" smtClean="0"/>
              <a:t>w/</a:t>
            </a:r>
            <a:r>
              <a:rPr lang="en-US" sz="2200" u="sng" dirty="0" smtClean="0"/>
              <a:t> individuals</a:t>
            </a:r>
            <a:r>
              <a:rPr lang="en-US" dirty="0" smtClean="0"/>
              <a:t>.  </a:t>
            </a:r>
          </a:p>
          <a:p>
            <a:endParaRPr lang="en-US" sz="800" dirty="0"/>
          </a:p>
          <a:p>
            <a:pPr lvl="1"/>
            <a:r>
              <a:rPr lang="en-US" sz="2000" dirty="0" smtClean="0">
                <a:solidFill>
                  <a:srgbClr val="FF0000"/>
                </a:solidFill>
              </a:rPr>
              <a:t>This usually is done with the aid of job descriptions, which indicate the duties and responsibilities of each job.  </a:t>
            </a:r>
          </a:p>
        </p:txBody>
      </p:sp>
      <p:pic>
        <p:nvPicPr>
          <p:cNvPr id="5" name="Picture 4" descr="How to Write a Professional Job Description (with Free Template)"/>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352800"/>
            <a:ext cx="5405846" cy="2971800"/>
          </a:xfrm>
          <a:prstGeom prst="rect">
            <a:avLst/>
          </a:prstGeom>
          <a:noFill/>
          <a:ln>
            <a:noFill/>
          </a:ln>
        </p:spPr>
      </p:pic>
    </p:spTree>
    <p:extLst>
      <p:ext uri="{BB962C8B-B14F-4D97-AF65-F5344CB8AC3E}">
        <p14:creationId xmlns:p14="http://schemas.microsoft.com/office/powerpoint/2010/main" val="2814953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Developing Job Descriptions and Job Specifications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200" u="sng" dirty="0" smtClean="0"/>
              <a:t>The supervisor may find it helpful to ask departmental EEs to write down the tasks they perform during a given period</a:t>
            </a:r>
            <a:r>
              <a:rPr lang="en-US" dirty="0" smtClean="0"/>
              <a:t>.  </a:t>
            </a:r>
          </a:p>
          <a:p>
            <a:endParaRPr lang="en-US" sz="800" dirty="0"/>
          </a:p>
          <a:p>
            <a:pPr lvl="1"/>
            <a:r>
              <a:rPr lang="en-US" sz="2000" dirty="0" smtClean="0"/>
              <a:t>This task list gives the supervisor considerable information from which to strengthen or develop a job description.  </a:t>
            </a:r>
          </a:p>
          <a:p>
            <a:pPr lvl="1"/>
            <a:endParaRPr lang="en-US" sz="800" dirty="0"/>
          </a:p>
          <a:p>
            <a:pPr lvl="2"/>
            <a:r>
              <a:rPr lang="en-US" sz="1800" dirty="0" smtClean="0">
                <a:solidFill>
                  <a:srgbClr val="FF0000"/>
                </a:solidFill>
              </a:rPr>
              <a:t>While the final job description may be written by HR, the supervisor is responsible for determining what goes into it.</a:t>
            </a:r>
            <a:endParaRPr lang="en-US" sz="1800" dirty="0">
              <a:solidFill>
                <a:srgbClr val="FF0000"/>
              </a:solidFill>
            </a:endParaRPr>
          </a:p>
        </p:txBody>
      </p:sp>
      <p:pic>
        <p:nvPicPr>
          <p:cNvPr id="5" name="Picture 4" descr="How to Write a Job Description [Updated for 2023] | Indeed for Employ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114800"/>
            <a:ext cx="4081272" cy="2629118"/>
          </a:xfrm>
          <a:prstGeom prst="rect">
            <a:avLst/>
          </a:prstGeom>
          <a:noFill/>
          <a:ln>
            <a:noFill/>
          </a:ln>
        </p:spPr>
      </p:pic>
    </p:spTree>
    <p:extLst>
      <p:ext uri="{BB962C8B-B14F-4D97-AF65-F5344CB8AC3E}">
        <p14:creationId xmlns:p14="http://schemas.microsoft.com/office/powerpoint/2010/main" val="245451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Developing Job Descriptions and Job Specifications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100" u="sng" dirty="0" smtClean="0"/>
              <a:t>Job descriptions that describe jobs accurately help supervisors provide realistic job previews, develop performance standards, conduct performance appraisals, and perform other staffing functions</a:t>
            </a:r>
            <a:r>
              <a:rPr lang="en-US" sz="2100" dirty="0" smtClean="0"/>
              <a:t>.  </a:t>
            </a:r>
          </a:p>
          <a:p>
            <a:endParaRPr lang="en-US" sz="800" dirty="0">
              <a:solidFill>
                <a:srgbClr val="FF0000"/>
              </a:solidFill>
            </a:endParaRPr>
          </a:p>
          <a:p>
            <a:pPr lvl="1"/>
            <a:r>
              <a:rPr lang="en-US" sz="2000" dirty="0" smtClean="0">
                <a:solidFill>
                  <a:srgbClr val="FF0000"/>
                </a:solidFill>
              </a:rPr>
              <a:t>As part of the annual job evaluation, supervisors should review what the EE needs to know and the qualifications necessary to perform  the designated activities.</a:t>
            </a:r>
            <a:endParaRPr lang="en-US" sz="2000" dirty="0">
              <a:solidFill>
                <a:srgbClr val="FF0000"/>
              </a:solidFill>
            </a:endParaRPr>
          </a:p>
        </p:txBody>
      </p:sp>
      <p:pic>
        <p:nvPicPr>
          <p:cNvPr id="5" name="Picture 4" descr="How To Use Job Descriptions - Jobs.ie"/>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10000"/>
            <a:ext cx="3604478" cy="2438400"/>
          </a:xfrm>
          <a:prstGeom prst="rect">
            <a:avLst/>
          </a:prstGeom>
          <a:noFill/>
          <a:ln>
            <a:noFill/>
          </a:ln>
        </p:spPr>
      </p:pic>
    </p:spTree>
    <p:extLst>
      <p:ext uri="{BB962C8B-B14F-4D97-AF65-F5344CB8AC3E}">
        <p14:creationId xmlns:p14="http://schemas.microsoft.com/office/powerpoint/2010/main" val="1905833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Developing Job Descriptions and Job Specifications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200" u="sng" dirty="0" smtClean="0"/>
              <a:t>After the content of each job has been determined or re-evaluated, the supervisor should identify the knowledge and skills required of EEs who are to perform the job</a:t>
            </a:r>
            <a:r>
              <a:rPr lang="en-US" dirty="0" smtClean="0"/>
              <a:t>.  </a:t>
            </a:r>
          </a:p>
          <a:p>
            <a:endParaRPr lang="en-US" sz="800" dirty="0"/>
          </a:p>
          <a:p>
            <a:pPr lvl="1"/>
            <a:r>
              <a:rPr lang="en-US" sz="2000" dirty="0" smtClean="0"/>
              <a:t>A written statement of required knowledge, skills, and abilities is called a job specification.  </a:t>
            </a:r>
          </a:p>
          <a:p>
            <a:pPr lvl="1"/>
            <a:endParaRPr lang="en-US" sz="800" dirty="0"/>
          </a:p>
          <a:p>
            <a:pPr lvl="2"/>
            <a:r>
              <a:rPr lang="en-US" sz="1800" dirty="0" smtClean="0">
                <a:solidFill>
                  <a:srgbClr val="FF0000"/>
                </a:solidFill>
              </a:rPr>
              <a:t>The job description and specification are combined into one document.</a:t>
            </a:r>
            <a:endParaRPr lang="en-US" sz="1800" dirty="0">
              <a:solidFill>
                <a:srgbClr val="FF0000"/>
              </a:solidFill>
            </a:endParaRPr>
          </a:p>
        </p:txBody>
      </p:sp>
      <p:pic>
        <p:nvPicPr>
          <p:cNvPr id="5" name="Picture 4" descr="Knowledge Vs Skills Vs Abilities PowerPoint and Google Slides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191000"/>
            <a:ext cx="5181600" cy="2514600"/>
          </a:xfrm>
          <a:prstGeom prst="rect">
            <a:avLst/>
          </a:prstGeom>
          <a:noFill/>
          <a:ln>
            <a:noFill/>
          </a:ln>
        </p:spPr>
      </p:pic>
    </p:spTree>
    <p:extLst>
      <p:ext uri="{BB962C8B-B14F-4D97-AF65-F5344CB8AC3E}">
        <p14:creationId xmlns:p14="http://schemas.microsoft.com/office/powerpoint/2010/main" val="92898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Part Three: Organizing, Staffing, Managing and Measuring for Success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Ten:  Empowering Employees for Success</a:t>
            </a:r>
          </a:p>
          <a:p>
            <a:endParaRPr lang="en-US" sz="800" u="sng" dirty="0" smtClean="0"/>
          </a:p>
          <a:p>
            <a:pPr lvl="1"/>
            <a:r>
              <a:rPr lang="en-US" dirty="0" smtClean="0"/>
              <a:t>After studying </a:t>
            </a:r>
            <a:r>
              <a:rPr lang="en-US" smtClean="0"/>
              <a:t>this </a:t>
            </a:r>
            <a:r>
              <a:rPr lang="en-US" smtClean="0"/>
              <a:t>chapter, </a:t>
            </a:r>
            <a:r>
              <a:rPr lang="en-US" dirty="0" smtClean="0"/>
              <a:t>you will be able to:</a:t>
            </a:r>
          </a:p>
          <a:p>
            <a:pPr lvl="1"/>
            <a:endParaRPr lang="en-US" sz="800" dirty="0" smtClean="0"/>
          </a:p>
          <a:p>
            <a:pPr lvl="2"/>
            <a:r>
              <a:rPr lang="en-US" sz="1800" dirty="0" smtClean="0">
                <a:solidFill>
                  <a:srgbClr val="FF0000"/>
                </a:solidFill>
              </a:rPr>
              <a:t>Discuss the interaction between the supervisor and the human resources department in empowering employees for success.</a:t>
            </a:r>
          </a:p>
          <a:p>
            <a:pPr lvl="2"/>
            <a:r>
              <a:rPr lang="en-US" sz="1800" dirty="0" smtClean="0">
                <a:solidFill>
                  <a:srgbClr val="FF0000"/>
                </a:solidFill>
              </a:rPr>
              <a:t>Describe actions supervisor should take to prepare for selection process.</a:t>
            </a:r>
          </a:p>
          <a:p>
            <a:pPr lvl="2"/>
            <a:r>
              <a:rPr lang="en-US" sz="1800" dirty="0" smtClean="0">
                <a:solidFill>
                  <a:srgbClr val="FF0000"/>
                </a:solidFill>
              </a:rPr>
              <a:t>Identify what the supervisor can do to ensure that the most qualified applicant is chosen.</a:t>
            </a:r>
          </a:p>
          <a:p>
            <a:pPr lvl="2"/>
            <a:r>
              <a:rPr lang="en-US" sz="1800" dirty="0" smtClean="0">
                <a:solidFill>
                  <a:srgbClr val="FF0000"/>
                </a:solidFill>
              </a:rPr>
              <a:t>Describe the hiring process and the importance of documentation.</a:t>
            </a:r>
          </a:p>
          <a:p>
            <a:pPr lvl="2"/>
            <a:r>
              <a:rPr lang="en-US" sz="1800" dirty="0" smtClean="0">
                <a:solidFill>
                  <a:srgbClr val="FF0000"/>
                </a:solidFill>
              </a:rPr>
              <a:t>Understand how to conduct an effective onboarding program.</a:t>
            </a:r>
          </a:p>
          <a:p>
            <a:pPr lvl="2"/>
            <a:r>
              <a:rPr lang="en-US" sz="1800" dirty="0" smtClean="0">
                <a:solidFill>
                  <a:srgbClr val="FF0000"/>
                </a:solidFill>
              </a:rPr>
              <a:t>Explain approaches to training and supervisor’s role in EE development.</a:t>
            </a:r>
            <a:endParaRPr lang="en-US" sz="1800" dirty="0"/>
          </a:p>
        </p:txBody>
      </p:sp>
      <p:pic>
        <p:nvPicPr>
          <p:cNvPr id="5" name="Picture 4"/>
          <p:cNvPicPr>
            <a:picLocks noChangeAspect="1"/>
          </p:cNvPicPr>
          <p:nvPr/>
        </p:nvPicPr>
        <p:blipFill>
          <a:blip r:embed="rId2" cstate="print"/>
          <a:stretch>
            <a:fillRect/>
          </a:stretch>
        </p:blipFill>
        <p:spPr>
          <a:xfrm>
            <a:off x="7371806" y="51816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How Many Employees to Hire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200" u="sng" dirty="0" smtClean="0"/>
              <a:t>Normally, a supervisor must hire a replacement when a regular EE leaves the department for reasons such as promotion, transfer, resignation, dismissal, or retirement</a:t>
            </a:r>
            <a:r>
              <a:rPr lang="en-US" dirty="0" smtClean="0"/>
              <a:t>.  </a:t>
            </a:r>
          </a:p>
          <a:p>
            <a:endParaRPr lang="en-US" sz="800" dirty="0"/>
          </a:p>
          <a:p>
            <a:pPr lvl="1"/>
            <a:r>
              <a:rPr lang="en-US" dirty="0" smtClean="0"/>
              <a:t>In such cases, there is little question that the job must be filled.  </a:t>
            </a:r>
          </a:p>
          <a:p>
            <a:pPr lvl="1"/>
            <a:endParaRPr lang="en-US" sz="800" dirty="0"/>
          </a:p>
          <a:p>
            <a:pPr lvl="2"/>
            <a:r>
              <a:rPr lang="en-US" sz="1800" dirty="0" smtClean="0">
                <a:solidFill>
                  <a:srgbClr val="FF0000"/>
                </a:solidFill>
              </a:rPr>
              <a:t>However, if major technological changes or downsizing are anticipated, a replacement may not be needed.  </a:t>
            </a:r>
            <a:endParaRPr lang="en-US" sz="1800" dirty="0">
              <a:solidFill>
                <a:srgbClr val="FF0000"/>
              </a:solidFill>
            </a:endParaRPr>
          </a:p>
        </p:txBody>
      </p:sp>
      <p:pic>
        <p:nvPicPr>
          <p:cNvPr id="5" name="Picture 4" descr="Can You Guess How Many PNG Image | Transparent PNG Free Download on SeekPNG"/>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14800"/>
            <a:ext cx="4340352" cy="2056662"/>
          </a:xfrm>
          <a:prstGeom prst="rect">
            <a:avLst/>
          </a:prstGeom>
          <a:noFill/>
          <a:ln>
            <a:noFill/>
          </a:ln>
        </p:spPr>
      </p:pic>
    </p:spTree>
    <p:extLst>
      <p:ext uri="{BB962C8B-B14F-4D97-AF65-F5344CB8AC3E}">
        <p14:creationId xmlns:p14="http://schemas.microsoft.com/office/powerpoint/2010/main" val="105721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How Many Employees to Hire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There are other situations which may require additional EEs</a:t>
            </a:r>
            <a:r>
              <a:rPr lang="en-US" dirty="0" smtClean="0"/>
              <a:t>.  </a:t>
            </a:r>
          </a:p>
          <a:p>
            <a:endParaRPr lang="en-US" sz="900" dirty="0"/>
          </a:p>
          <a:p>
            <a:pPr lvl="1"/>
            <a:r>
              <a:rPr lang="en-US" sz="2000" dirty="0" smtClean="0"/>
              <a:t>If new functions are to be added to the department and no one in the department possesses the required knowledge and skills, it may be necessary to go into the labor market and recruit new EEs.  </a:t>
            </a:r>
          </a:p>
          <a:p>
            <a:pPr lvl="1"/>
            <a:r>
              <a:rPr lang="en-US" sz="2000" dirty="0" smtClean="0"/>
              <a:t>Also, a supervisor may ask for additional help because the workload has increased and the department is under extreme pressure.  </a:t>
            </a:r>
          </a:p>
          <a:p>
            <a:pPr lvl="1"/>
            <a:endParaRPr lang="en-US" sz="800" dirty="0"/>
          </a:p>
          <a:p>
            <a:pPr lvl="2"/>
            <a:r>
              <a:rPr lang="en-US" sz="1800" dirty="0" smtClean="0">
                <a:solidFill>
                  <a:srgbClr val="FF0000"/>
                </a:solidFill>
              </a:rPr>
              <a:t>Before requesting additional help, the supervisor should make certain that the EEs currently in the department are being used fully and that any additional help is necessary and in the budget.</a:t>
            </a:r>
            <a:endParaRPr lang="en-US" sz="1800" dirty="0">
              <a:solidFill>
                <a:srgbClr val="FF0000"/>
              </a:solidFill>
            </a:endParaRPr>
          </a:p>
        </p:txBody>
      </p:sp>
      <p:pic>
        <p:nvPicPr>
          <p:cNvPr id="5" name="Picture 4" descr="Which one is correct, “how many money” or “how much money”? - Quora"/>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953000"/>
            <a:ext cx="3429000" cy="1907177"/>
          </a:xfrm>
          <a:prstGeom prst="rect">
            <a:avLst/>
          </a:prstGeom>
          <a:noFill/>
          <a:ln>
            <a:noFill/>
          </a:ln>
        </p:spPr>
      </p:pic>
    </p:spTree>
    <p:extLst>
      <p:ext uri="{BB962C8B-B14F-4D97-AF65-F5344CB8AC3E}">
        <p14:creationId xmlns:p14="http://schemas.microsoft.com/office/powerpoint/2010/main" val="310153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Soliciting Recruitment and Selection Assistance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supervisors have open positions in their departments, they normally ask HR to recruit qualified applicants</a:t>
            </a:r>
            <a:r>
              <a:rPr lang="en-US" dirty="0" smtClean="0"/>
              <a:t>.  </a:t>
            </a:r>
          </a:p>
          <a:p>
            <a:endParaRPr lang="en-US" sz="800" dirty="0"/>
          </a:p>
          <a:p>
            <a:pPr lvl="1"/>
            <a:r>
              <a:rPr lang="en-US" sz="2000" dirty="0" smtClean="0"/>
              <a:t>Whether a job will be filled by someone from within or outside the organization, the HR department usually knows where to look to find qualified applicants.  Most organizations try to fill job openings through promotions and transfers.  </a:t>
            </a:r>
          </a:p>
          <a:p>
            <a:pPr lvl="1"/>
            <a:endParaRPr lang="en-US" sz="800" dirty="0"/>
          </a:p>
          <a:p>
            <a:pPr lvl="2"/>
            <a:r>
              <a:rPr lang="en-US" sz="1800" dirty="0" smtClean="0">
                <a:solidFill>
                  <a:srgbClr val="FF0000"/>
                </a:solidFill>
              </a:rPr>
              <a:t>Promotions reward EEs for accomplishments; transfers can protect EEs from layoffs or broaden their knowledge.  </a:t>
            </a:r>
            <a:endParaRPr lang="en-US" sz="1800" dirty="0">
              <a:solidFill>
                <a:srgbClr val="FF0000"/>
              </a:solidFill>
            </a:endParaRPr>
          </a:p>
        </p:txBody>
      </p:sp>
      <p:pic>
        <p:nvPicPr>
          <p:cNvPr id="5" name="Picture 4" descr="What Is Recruiting? Definition, Process and Types. | Built In"/>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648200"/>
            <a:ext cx="4724400" cy="1718310"/>
          </a:xfrm>
          <a:prstGeom prst="rect">
            <a:avLst/>
          </a:prstGeom>
          <a:noFill/>
          <a:ln>
            <a:noFill/>
          </a:ln>
        </p:spPr>
      </p:pic>
    </p:spTree>
    <p:extLst>
      <p:ext uri="{BB962C8B-B14F-4D97-AF65-F5344CB8AC3E}">
        <p14:creationId xmlns:p14="http://schemas.microsoft.com/office/powerpoint/2010/main" val="3994305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Soliciting Recruitment and Selection Assistance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Internal applicants already know the organization, and the costs of recruitment, orientation, and training are usually less than those for external applicants</a:t>
            </a:r>
            <a:r>
              <a:rPr lang="en-US" dirty="0" smtClean="0"/>
              <a:t>.  </a:t>
            </a:r>
          </a:p>
          <a:p>
            <a:endParaRPr lang="en-US" sz="800" dirty="0"/>
          </a:p>
          <a:p>
            <a:pPr lvl="1"/>
            <a:r>
              <a:rPr lang="en-US" sz="2000" dirty="0" smtClean="0"/>
              <a:t>Hiring from within sends two clear messages:</a:t>
            </a:r>
          </a:p>
          <a:p>
            <a:pPr lvl="1"/>
            <a:endParaRPr lang="en-US" sz="800" dirty="0" smtClean="0"/>
          </a:p>
          <a:p>
            <a:pPr marL="937260" lvl="2" indent="-342900">
              <a:buFont typeface="+mj-lt"/>
              <a:buAutoNum type="arabicPeriod"/>
            </a:pPr>
            <a:r>
              <a:rPr lang="en-US" sz="1800" dirty="0" smtClean="0">
                <a:solidFill>
                  <a:srgbClr val="FF0000"/>
                </a:solidFill>
              </a:rPr>
              <a:t>There is a future for someone in the long-term, not only to grow within the current job but also within the company.</a:t>
            </a:r>
          </a:p>
          <a:p>
            <a:pPr marL="937260" lvl="2" indent="-342900">
              <a:buFont typeface="+mj-lt"/>
              <a:buAutoNum type="arabicPeriod"/>
            </a:pPr>
            <a:r>
              <a:rPr lang="en-US" sz="1800" dirty="0" smtClean="0">
                <a:solidFill>
                  <a:srgbClr val="FF0000"/>
                </a:solidFill>
              </a:rPr>
              <a:t>If you continue to learn more and more about the business and add skills to your toolbox, there are always opportunities waiting for you.</a:t>
            </a:r>
            <a:endParaRPr lang="en-US" sz="1800" dirty="0">
              <a:solidFill>
                <a:srgbClr val="FF0000"/>
              </a:solidFill>
            </a:endParaRPr>
          </a:p>
        </p:txBody>
      </p:sp>
      <p:pic>
        <p:nvPicPr>
          <p:cNvPr id="5" name="Picture 4" descr="A day in the life of a Recruitment Consultant - Thrive Educ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724400"/>
            <a:ext cx="5105400" cy="1600200"/>
          </a:xfrm>
          <a:prstGeom prst="rect">
            <a:avLst/>
          </a:prstGeom>
          <a:noFill/>
          <a:ln>
            <a:noFill/>
          </a:ln>
        </p:spPr>
      </p:pic>
    </p:spTree>
    <p:extLst>
      <p:ext uri="{BB962C8B-B14F-4D97-AF65-F5344CB8AC3E}">
        <p14:creationId xmlns:p14="http://schemas.microsoft.com/office/powerpoint/2010/main" val="2857692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Selection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200" u="sng" dirty="0" smtClean="0"/>
              <a:t>Because the purpose of the selection process is to choose the most qualified person to fill the needs of the organization, supervisors with the help of HR must plan and prepare</a:t>
            </a:r>
            <a:r>
              <a:rPr lang="en-US" dirty="0" smtClean="0"/>
              <a:t>.  </a:t>
            </a:r>
          </a:p>
          <a:p>
            <a:endParaRPr lang="en-US" sz="800" dirty="0"/>
          </a:p>
          <a:p>
            <a:pPr lvl="1"/>
            <a:r>
              <a:rPr lang="en-US" sz="2000" dirty="0" smtClean="0">
                <a:solidFill>
                  <a:srgbClr val="FF0000"/>
                </a:solidFill>
              </a:rPr>
              <a:t>First the job description and specifications should be reviewed to make sure that they clearly and thoroughly address the current duties, responsibilities, and expectations of the position.</a:t>
            </a:r>
            <a:endParaRPr lang="en-US" sz="2000" dirty="0">
              <a:solidFill>
                <a:srgbClr val="FF0000"/>
              </a:solidFill>
            </a:endParaRPr>
          </a:p>
        </p:txBody>
      </p:sp>
      <p:pic>
        <p:nvPicPr>
          <p:cNvPr id="5" name="Picture 4" descr="Steps in Selection Process - GeeksforGeeks"/>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10000"/>
            <a:ext cx="2774986" cy="2479548"/>
          </a:xfrm>
          <a:prstGeom prst="rect">
            <a:avLst/>
          </a:prstGeom>
          <a:noFill/>
          <a:ln>
            <a:noFill/>
          </a:ln>
        </p:spPr>
      </p:pic>
    </p:spTree>
    <p:extLst>
      <p:ext uri="{BB962C8B-B14F-4D97-AF65-F5344CB8AC3E}">
        <p14:creationId xmlns:p14="http://schemas.microsoft.com/office/powerpoint/2010/main" val="2327887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Selection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Legislation has somewhat restricted the recruiting and selection process.  With the aid of HR personnel, the supervisor should always review the EEO laws</a:t>
            </a:r>
            <a:r>
              <a:rPr lang="en-US" dirty="0" smtClean="0"/>
              <a:t>.</a:t>
            </a:r>
            <a:endParaRPr lang="en-US" dirty="0"/>
          </a:p>
        </p:txBody>
      </p:sp>
      <p:pic>
        <p:nvPicPr>
          <p:cNvPr id="6" name="Picture 5" descr="EEO is the Law Posting Penalty Increasing. New Fine Could Be $534 -  DriveTeam, Inc."/>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195919"/>
            <a:ext cx="5943600" cy="2929255"/>
          </a:xfrm>
          <a:prstGeom prst="rect">
            <a:avLst/>
          </a:prstGeom>
          <a:noFill/>
          <a:ln>
            <a:noFill/>
          </a:ln>
        </p:spPr>
      </p:pic>
    </p:spTree>
    <p:extLst>
      <p:ext uri="{BB962C8B-B14F-4D97-AF65-F5344CB8AC3E}">
        <p14:creationId xmlns:p14="http://schemas.microsoft.com/office/powerpoint/2010/main" val="1885026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Understanding the Influence of Equal Employment Opportunity Laws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400" u="sng" dirty="0" smtClean="0"/>
              <a:t>EEO legislation restricts the questions employers may ask job applicants</a:t>
            </a:r>
            <a:r>
              <a:rPr lang="en-US" dirty="0" smtClean="0"/>
              <a:t>.  </a:t>
            </a:r>
          </a:p>
          <a:p>
            <a:endParaRPr lang="en-US" sz="800" dirty="0"/>
          </a:p>
          <a:p>
            <a:pPr lvl="1"/>
            <a:r>
              <a:rPr lang="en-US" sz="2000" dirty="0" smtClean="0"/>
              <a:t>The overriding principle to follow in EE selection interviews is to ask job-related questions.  Questions on topics not related to a person’s ability to perform the job should be avoided.  </a:t>
            </a:r>
          </a:p>
          <a:p>
            <a:pPr lvl="1"/>
            <a:endParaRPr lang="en-US" sz="800" dirty="0"/>
          </a:p>
          <a:p>
            <a:pPr lvl="2"/>
            <a:r>
              <a:rPr lang="en-US" sz="1800" dirty="0" smtClean="0">
                <a:solidFill>
                  <a:srgbClr val="FF0000"/>
                </a:solidFill>
              </a:rPr>
              <a:t>EE selection procedures must ensure that legally protected groups, such as minorities and women, are treated fairly.  </a:t>
            </a:r>
            <a:endParaRPr lang="en-US" sz="1800" dirty="0">
              <a:solidFill>
                <a:srgbClr val="FF0000"/>
              </a:solidFill>
            </a:endParaRPr>
          </a:p>
        </p:txBody>
      </p:sp>
      <p:pic>
        <p:nvPicPr>
          <p:cNvPr id="5" name="Picture 4" descr="FCC Seeks Comment on Equal Employment Opportunity Policies | Rural Spectrum  Scanner"/>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724400"/>
            <a:ext cx="5410200" cy="1581150"/>
          </a:xfrm>
          <a:prstGeom prst="rect">
            <a:avLst/>
          </a:prstGeom>
          <a:noFill/>
          <a:ln>
            <a:noFill/>
          </a:ln>
        </p:spPr>
      </p:pic>
    </p:spTree>
    <p:extLst>
      <p:ext uri="{BB962C8B-B14F-4D97-AF65-F5344CB8AC3E}">
        <p14:creationId xmlns:p14="http://schemas.microsoft.com/office/powerpoint/2010/main" val="3112167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Understanding the Influence of Equal Employment Opportunity Laws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200" u="sng" dirty="0" smtClean="0"/>
              <a:t>The same basic questions must be asked of every job applicant</a:t>
            </a:r>
            <a:r>
              <a:rPr lang="en-US" dirty="0" smtClean="0"/>
              <a:t>.  </a:t>
            </a:r>
          </a:p>
          <a:p>
            <a:endParaRPr lang="en-US" sz="800" dirty="0"/>
          </a:p>
          <a:p>
            <a:pPr lvl="1"/>
            <a:r>
              <a:rPr lang="en-US" dirty="0" smtClean="0">
                <a:solidFill>
                  <a:srgbClr val="FF0000"/>
                </a:solidFill>
              </a:rPr>
              <a:t>When the questions and the selection criteria differ, the hiring decision cannot be justified if it is challenged.</a:t>
            </a:r>
            <a:endParaRPr lang="en-US" dirty="0">
              <a:solidFill>
                <a:srgbClr val="FF0000"/>
              </a:solidFill>
            </a:endParaRPr>
          </a:p>
        </p:txBody>
      </p:sp>
      <p:pic>
        <p:nvPicPr>
          <p:cNvPr id="5" name="Picture 4" descr="How to Write Selection Criteria? - Tips and Examples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146" y="3348524"/>
            <a:ext cx="5181600" cy="2809875"/>
          </a:xfrm>
          <a:prstGeom prst="rect">
            <a:avLst/>
          </a:prstGeom>
          <a:noFill/>
          <a:ln>
            <a:noFill/>
          </a:ln>
        </p:spPr>
      </p:pic>
    </p:spTree>
    <p:extLst>
      <p:ext uri="{BB962C8B-B14F-4D97-AF65-F5344CB8AC3E}">
        <p14:creationId xmlns:p14="http://schemas.microsoft.com/office/powerpoint/2010/main" val="1504185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Understanding the Influence of Equal Employment Opportunity Laws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200" u="sng" dirty="0" smtClean="0"/>
              <a:t>Applications, tests, interviews, reference checks, and physical examinations must be non-discriminatory and must focus on job-related requirements.</a:t>
            </a:r>
            <a:endParaRPr lang="en-US" sz="2200" u="sng" dirty="0"/>
          </a:p>
          <a:p>
            <a:endParaRPr lang="en-US" sz="800" u="sng" dirty="0" smtClean="0"/>
          </a:p>
          <a:p>
            <a:pPr lvl="1"/>
            <a:r>
              <a:rPr lang="en-US" sz="2000" dirty="0" smtClean="0"/>
              <a:t>To determine whether a selection criterion is appropriate &amp; complies with the law, one consulting firm has suggested the OUCH Test.  </a:t>
            </a:r>
            <a:endParaRPr lang="en-US" sz="800" dirty="0"/>
          </a:p>
          <a:p>
            <a:pPr lvl="2"/>
            <a:r>
              <a:rPr lang="en-US" sz="2800" dirty="0" smtClean="0">
                <a:solidFill>
                  <a:srgbClr val="FF0000"/>
                </a:solidFill>
              </a:rPr>
              <a:t>O</a:t>
            </a:r>
            <a:r>
              <a:rPr lang="en-US" sz="1800" dirty="0" smtClean="0">
                <a:solidFill>
                  <a:srgbClr val="FF0000"/>
                </a:solidFill>
              </a:rPr>
              <a:t>-Objective</a:t>
            </a:r>
          </a:p>
          <a:p>
            <a:pPr lvl="2"/>
            <a:r>
              <a:rPr lang="en-US" sz="2800" dirty="0" smtClean="0">
                <a:solidFill>
                  <a:srgbClr val="FF0000"/>
                </a:solidFill>
              </a:rPr>
              <a:t>U</a:t>
            </a:r>
            <a:r>
              <a:rPr lang="en-US" sz="1800" dirty="0" smtClean="0">
                <a:solidFill>
                  <a:srgbClr val="FF0000"/>
                </a:solidFill>
              </a:rPr>
              <a:t>-Uniform in Application</a:t>
            </a:r>
          </a:p>
          <a:p>
            <a:pPr lvl="2"/>
            <a:r>
              <a:rPr lang="en-US" sz="2800" dirty="0" smtClean="0">
                <a:solidFill>
                  <a:srgbClr val="FF0000"/>
                </a:solidFill>
              </a:rPr>
              <a:t>C</a:t>
            </a:r>
            <a:r>
              <a:rPr lang="en-US" sz="1800" dirty="0" smtClean="0">
                <a:solidFill>
                  <a:srgbClr val="FF0000"/>
                </a:solidFill>
              </a:rPr>
              <a:t>-Consistent in Effect</a:t>
            </a:r>
          </a:p>
          <a:p>
            <a:pPr lvl="2"/>
            <a:r>
              <a:rPr lang="en-US" sz="2800" dirty="0" smtClean="0">
                <a:solidFill>
                  <a:srgbClr val="FF0000"/>
                </a:solidFill>
              </a:rPr>
              <a:t>H</a:t>
            </a:r>
            <a:r>
              <a:rPr lang="en-US" sz="1800" dirty="0" smtClean="0">
                <a:solidFill>
                  <a:srgbClr val="FF0000"/>
                </a:solidFill>
              </a:rPr>
              <a:t>-Has Job Relatedness.</a:t>
            </a:r>
            <a:endParaRPr lang="en-US" sz="1800" dirty="0">
              <a:solidFill>
                <a:srgbClr val="FF0000"/>
              </a:solidFill>
            </a:endParaRPr>
          </a:p>
        </p:txBody>
      </p:sp>
      <p:pic>
        <p:nvPicPr>
          <p:cNvPr id="6" name="Picture 5" descr="Your male colleague says something sexist? It's your two-second litmus test  moment (review of Good Guys) – Business Book Spoil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845705"/>
            <a:ext cx="3505200" cy="1960299"/>
          </a:xfrm>
          <a:prstGeom prst="rect">
            <a:avLst/>
          </a:prstGeom>
          <a:noFill/>
          <a:ln>
            <a:noFill/>
          </a:ln>
        </p:spPr>
      </p:pic>
    </p:spTree>
    <p:extLst>
      <p:ext uri="{BB962C8B-B14F-4D97-AF65-F5344CB8AC3E}">
        <p14:creationId xmlns:p14="http://schemas.microsoft.com/office/powerpoint/2010/main" val="3263884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Understanding the Influence of Equal Employment Opportunity Laws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200" u="sng" dirty="0" smtClean="0"/>
              <a:t>A selection criterion is objective if it systematically measures an attribute without being distorted by personal feelings</a:t>
            </a:r>
            <a:r>
              <a:rPr lang="en-US" dirty="0" smtClean="0"/>
              <a:t>.  </a:t>
            </a:r>
          </a:p>
          <a:p>
            <a:endParaRPr lang="en-US" sz="800" dirty="0"/>
          </a:p>
          <a:p>
            <a:pPr lvl="1"/>
            <a:r>
              <a:rPr lang="en-US" sz="2000" dirty="0" smtClean="0"/>
              <a:t>Examples of objective criteria include work sample test scores, number of years of education, degrees, and length of service in previous positions.  </a:t>
            </a:r>
          </a:p>
          <a:p>
            <a:pPr lvl="1"/>
            <a:endParaRPr lang="en-US" sz="800" dirty="0"/>
          </a:p>
          <a:p>
            <a:pPr lvl="2"/>
            <a:r>
              <a:rPr lang="en-US" sz="1800" dirty="0" smtClean="0">
                <a:solidFill>
                  <a:srgbClr val="FF0000"/>
                </a:solidFill>
              </a:rPr>
              <a:t>Examples of subjective criteria include a supervisor’s general impression about a person’s interest in a job or feelings that a person is “sharp.”</a:t>
            </a:r>
            <a:endParaRPr lang="en-US" sz="1800" dirty="0">
              <a:solidFill>
                <a:srgbClr val="FF0000"/>
              </a:solidFill>
            </a:endParaRPr>
          </a:p>
        </p:txBody>
      </p:sp>
      <p:pic>
        <p:nvPicPr>
          <p:cNvPr id="5" name="Picture 4" descr="Objective Standard synonyms - 57 Words and Phrases for Objective Standar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0659" y="4343400"/>
            <a:ext cx="4096512" cy="1967230"/>
          </a:xfrm>
          <a:prstGeom prst="rect">
            <a:avLst/>
          </a:prstGeom>
          <a:noFill/>
          <a:ln>
            <a:noFill/>
          </a:ln>
        </p:spPr>
      </p:pic>
    </p:spTree>
    <p:extLst>
      <p:ext uri="{BB962C8B-B14F-4D97-AF65-F5344CB8AC3E}">
        <p14:creationId xmlns:p14="http://schemas.microsoft.com/office/powerpoint/2010/main" val="32156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Human Resources Department </a:t>
            </a:r>
            <a:br>
              <a:rPr lang="en-US" dirty="0" smtClean="0"/>
            </a:br>
            <a:r>
              <a:rPr lang="en-US" sz="2000" dirty="0" smtClean="0"/>
              <a:t>and the Supervisor’s Staffing Responsibilities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Regardless of the organization, a qualified workforce must be recruited and maintained in order for the organization  to be competitive and successful</a:t>
            </a:r>
            <a:r>
              <a:rPr lang="en-US" sz="2000" dirty="0" smtClean="0"/>
              <a:t>. </a:t>
            </a:r>
          </a:p>
          <a:p>
            <a:endParaRPr lang="en-US" sz="800" dirty="0">
              <a:solidFill>
                <a:srgbClr val="FF0000"/>
              </a:solidFill>
            </a:endParaRPr>
          </a:p>
          <a:p>
            <a:pPr lvl="1"/>
            <a:r>
              <a:rPr lang="en-US" dirty="0" smtClean="0">
                <a:solidFill>
                  <a:srgbClr val="FF0000"/>
                </a:solidFill>
              </a:rPr>
              <a:t>The management of human resources is the supervisor’s most important activity, and it begins with staffing.  </a:t>
            </a:r>
            <a:endParaRPr lang="en-US" dirty="0">
              <a:solidFill>
                <a:srgbClr val="FF0000"/>
              </a:solidFill>
            </a:endParaRPr>
          </a:p>
        </p:txBody>
      </p:sp>
      <p:pic>
        <p:nvPicPr>
          <p:cNvPr id="5" name="Picture 4" descr="Human Resources (HR) Meaning and Responsibiliti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002" y="3733800"/>
            <a:ext cx="4114800" cy="2597331"/>
          </a:xfrm>
          <a:prstGeom prst="rect">
            <a:avLst/>
          </a:prstGeom>
          <a:noFill/>
          <a:ln>
            <a:noFill/>
          </a:ln>
        </p:spPr>
      </p:pic>
    </p:spTree>
    <p:extLst>
      <p:ext uri="{BB962C8B-B14F-4D97-AF65-F5344CB8AC3E}">
        <p14:creationId xmlns:p14="http://schemas.microsoft.com/office/powerpoint/2010/main" val="492298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Understanding the Influence of Equal Employment Opportunity Laws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200" u="sng" dirty="0" smtClean="0"/>
              <a:t>A selection criterion is uniform in application if it is applied consistently to all job candidates</a:t>
            </a:r>
            <a:r>
              <a:rPr lang="en-US" dirty="0" smtClean="0"/>
              <a:t>.  </a:t>
            </a:r>
          </a:p>
          <a:p>
            <a:endParaRPr lang="en-US" sz="800" dirty="0"/>
          </a:p>
          <a:p>
            <a:pPr lvl="1"/>
            <a:r>
              <a:rPr lang="en-US" sz="2000" dirty="0" smtClean="0"/>
              <a:t>Asking only female applications a question such as, “Would working on weekends conflict with your childcare arrangements?” is not uniform in application.  </a:t>
            </a:r>
          </a:p>
          <a:p>
            <a:pPr lvl="1"/>
            <a:endParaRPr lang="en-US" sz="800" dirty="0"/>
          </a:p>
          <a:p>
            <a:pPr lvl="2"/>
            <a:r>
              <a:rPr lang="en-US" sz="1800" dirty="0" smtClean="0">
                <a:solidFill>
                  <a:srgbClr val="FF0000"/>
                </a:solidFill>
              </a:rPr>
              <a:t>However, it would be permissible to ask all applicants, “Would you be available to work weekends?”</a:t>
            </a:r>
            <a:endParaRPr lang="en-US" sz="1800" dirty="0">
              <a:solidFill>
                <a:srgbClr val="FF0000"/>
              </a:solidFill>
            </a:endParaRPr>
          </a:p>
        </p:txBody>
      </p:sp>
      <p:pic>
        <p:nvPicPr>
          <p:cNvPr id="5" name="Picture 4" descr="Conceptual hand writing showing Consistency Is The Key. Concept meaning by  Breaking Bad Habits and Forming Good Ones Asymmetrical format pattern  object outline multicolor design Stock Illustration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114800"/>
            <a:ext cx="2819400" cy="2209800"/>
          </a:xfrm>
          <a:prstGeom prst="rect">
            <a:avLst/>
          </a:prstGeom>
          <a:noFill/>
          <a:ln>
            <a:noFill/>
          </a:ln>
        </p:spPr>
      </p:pic>
    </p:spTree>
    <p:extLst>
      <p:ext uri="{BB962C8B-B14F-4D97-AF65-F5344CB8AC3E}">
        <p14:creationId xmlns:p14="http://schemas.microsoft.com/office/powerpoint/2010/main" val="296590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Understanding the Influence of Equal Employment Opportunity Laws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selection criterion is consistent in effect if it has relatively the same proportional impact on protected groups as it does on others</a:t>
            </a:r>
            <a:r>
              <a:rPr lang="en-US" sz="2000" dirty="0" smtClean="0"/>
              <a:t>.  </a:t>
            </a:r>
          </a:p>
          <a:p>
            <a:endParaRPr lang="en-US" sz="800" dirty="0"/>
          </a:p>
          <a:p>
            <a:pPr lvl="1"/>
            <a:r>
              <a:rPr lang="en-US" sz="2000" dirty="0" smtClean="0"/>
              <a:t>For example, criteria such as possessing a high school diploma or living in a certain area of town may be objective and uniformly applied to all job candidates, but they could screen out proportionately more members of minority groups.  </a:t>
            </a:r>
          </a:p>
          <a:p>
            <a:pPr lvl="1"/>
            <a:endParaRPr lang="en-US" sz="800" dirty="0"/>
          </a:p>
          <a:p>
            <a:pPr lvl="2"/>
            <a:r>
              <a:rPr lang="en-US" sz="1800" dirty="0" smtClean="0">
                <a:solidFill>
                  <a:srgbClr val="FF0000"/>
                </a:solidFill>
              </a:rPr>
              <a:t>When a selection criterion is not consistent in effect, the burden of proof is on the employer to demonstrate that the criterion is job-related.</a:t>
            </a:r>
            <a:endParaRPr lang="en-US" sz="1800" dirty="0">
              <a:solidFill>
                <a:srgbClr val="FF0000"/>
              </a:solidFill>
            </a:endParaRPr>
          </a:p>
        </p:txBody>
      </p:sp>
      <p:pic>
        <p:nvPicPr>
          <p:cNvPr id="5" name="Picture 4" descr="Conceptual hand writing showing Be Consistent. Business photo text Uniform  Persistent Firm Unalterable Even Unchanging Rapport Speech bubble idea  message reminder shadows important intention Stock Illustration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876800"/>
            <a:ext cx="2286000" cy="1375410"/>
          </a:xfrm>
          <a:prstGeom prst="rect">
            <a:avLst/>
          </a:prstGeom>
          <a:noFill/>
          <a:ln>
            <a:noFill/>
          </a:ln>
        </p:spPr>
      </p:pic>
    </p:spTree>
    <p:extLst>
      <p:ext uri="{BB962C8B-B14F-4D97-AF65-F5344CB8AC3E}">
        <p14:creationId xmlns:p14="http://schemas.microsoft.com/office/powerpoint/2010/main" val="4119015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Understanding the Influence of Equal Employment Opportunity Laws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selection criterion has job relatedness if it can be demonstrated that it is necessary to perform the job</a:t>
            </a:r>
            <a:r>
              <a:rPr lang="en-US" sz="2000" dirty="0" smtClean="0"/>
              <a:t>.  </a:t>
            </a:r>
          </a:p>
          <a:p>
            <a:endParaRPr lang="en-US" sz="800" dirty="0"/>
          </a:p>
          <a:p>
            <a:pPr lvl="1"/>
            <a:r>
              <a:rPr lang="en-US" sz="2000" dirty="0" smtClean="0"/>
              <a:t>For example, in most cases, it would be extremely difficult to prove that a selection criterion such as marital status is job-related.  </a:t>
            </a:r>
          </a:p>
          <a:p>
            <a:pPr lvl="1"/>
            <a:endParaRPr lang="en-US" sz="800" dirty="0"/>
          </a:p>
          <a:p>
            <a:pPr lvl="2"/>
            <a:r>
              <a:rPr lang="en-US" sz="1800" dirty="0" smtClean="0">
                <a:solidFill>
                  <a:srgbClr val="FF0000"/>
                </a:solidFill>
              </a:rPr>
              <a:t>Job-related criteria should stress the skill required to perform the job.</a:t>
            </a:r>
            <a:endParaRPr lang="en-US" sz="1800" dirty="0">
              <a:solidFill>
                <a:srgbClr val="FF0000"/>
              </a:solidFill>
            </a:endParaRPr>
          </a:p>
        </p:txBody>
      </p:sp>
      <p:pic>
        <p:nvPicPr>
          <p:cNvPr id="5" name="Picture 4" descr="Job-related synonyms - 65 Words and Phrases for Job-rel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975632"/>
            <a:ext cx="4264152" cy="2195830"/>
          </a:xfrm>
          <a:prstGeom prst="rect">
            <a:avLst/>
          </a:prstGeom>
          <a:noFill/>
          <a:ln>
            <a:noFill/>
          </a:ln>
        </p:spPr>
      </p:pic>
    </p:spTree>
    <p:extLst>
      <p:ext uri="{BB962C8B-B14F-4D97-AF65-F5344CB8AC3E}">
        <p14:creationId xmlns:p14="http://schemas.microsoft.com/office/powerpoint/2010/main" val="362529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the Applicant’s Background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200" u="sng" dirty="0" smtClean="0"/>
              <a:t>Before interviewing a job applicant, the supervisor should review all background information that has been gathered by HR</a:t>
            </a:r>
            <a:r>
              <a:rPr lang="en-US" dirty="0" smtClean="0"/>
              <a:t>.  </a:t>
            </a:r>
          </a:p>
          <a:p>
            <a:endParaRPr lang="en-US" sz="800" dirty="0"/>
          </a:p>
          <a:p>
            <a:pPr lvl="1"/>
            <a:r>
              <a:rPr lang="en-US" sz="2000" dirty="0" smtClean="0"/>
              <a:t>By studying whatever is available, the supervisor can develop in advance a mental impression of the job applicant’s general qualifications.  </a:t>
            </a:r>
          </a:p>
          <a:p>
            <a:pPr lvl="1"/>
            <a:endParaRPr lang="en-US" sz="800" dirty="0"/>
          </a:p>
          <a:p>
            <a:pPr lvl="2"/>
            <a:r>
              <a:rPr lang="en-US" sz="1800" dirty="0" smtClean="0">
                <a:solidFill>
                  <a:srgbClr val="FF0000"/>
                </a:solidFill>
              </a:rPr>
              <a:t>The application will supply information concerning the applicant’s schooling, experience, and other relevant items.</a:t>
            </a:r>
            <a:endParaRPr lang="en-US" sz="1800" dirty="0">
              <a:solidFill>
                <a:srgbClr val="FF0000"/>
              </a:solidFill>
            </a:endParaRPr>
          </a:p>
        </p:txBody>
      </p:sp>
      <p:pic>
        <p:nvPicPr>
          <p:cNvPr id="6" name="Picture 5" descr="Background check and criminal record investigator Sacramento"/>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343400"/>
            <a:ext cx="4187952" cy="1886912"/>
          </a:xfrm>
          <a:prstGeom prst="rect">
            <a:avLst/>
          </a:prstGeom>
          <a:noFill/>
          <a:ln>
            <a:noFill/>
          </a:ln>
        </p:spPr>
      </p:pic>
    </p:spTree>
    <p:extLst>
      <p:ext uri="{BB962C8B-B14F-4D97-AF65-F5344CB8AC3E}">
        <p14:creationId xmlns:p14="http://schemas.microsoft.com/office/powerpoint/2010/main" val="2786864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Reviewing the Applicant’s Background</a:t>
            </a:r>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200" u="sng" dirty="0" smtClean="0"/>
              <a:t>References provide additional information about the applicant</a:t>
            </a:r>
            <a:r>
              <a:rPr lang="en-US" dirty="0" smtClean="0"/>
              <a:t>.  </a:t>
            </a:r>
          </a:p>
          <a:p>
            <a:endParaRPr lang="en-US" sz="800" dirty="0"/>
          </a:p>
          <a:p>
            <a:pPr lvl="1"/>
            <a:r>
              <a:rPr lang="en-US" sz="2000" dirty="0" smtClean="0"/>
              <a:t>Generally, telephone or email checks are preferable because they save time and allow for greater feedback.  </a:t>
            </a:r>
          </a:p>
          <a:p>
            <a:pPr lvl="1"/>
            <a:endParaRPr lang="en-US" sz="800" dirty="0"/>
          </a:p>
          <a:p>
            <a:pPr lvl="2"/>
            <a:r>
              <a:rPr lang="en-US" sz="1800" dirty="0" smtClean="0">
                <a:solidFill>
                  <a:srgbClr val="FF0000"/>
                </a:solidFill>
              </a:rPr>
              <a:t>For the most part, information obtained from personal sources, such as friends or character references, will be positively slanted because applicants tend to list only people who will give good references.  </a:t>
            </a:r>
            <a:endParaRPr lang="en-US" sz="1800" dirty="0">
              <a:solidFill>
                <a:srgbClr val="FF0000"/>
              </a:solidFill>
            </a:endParaRPr>
          </a:p>
        </p:txBody>
      </p:sp>
      <p:pic>
        <p:nvPicPr>
          <p:cNvPr id="5" name="Picture 4"/>
          <p:cNvPicPr/>
          <p:nvPr/>
        </p:nvPicPr>
        <p:blipFill>
          <a:blip r:embed="rId2"/>
          <a:stretch>
            <a:fillRect/>
          </a:stretch>
        </p:blipFill>
        <p:spPr>
          <a:xfrm>
            <a:off x="5257800" y="3962400"/>
            <a:ext cx="3656330" cy="2313940"/>
          </a:xfrm>
          <a:prstGeom prst="rect">
            <a:avLst/>
          </a:prstGeom>
        </p:spPr>
      </p:pic>
    </p:spTree>
    <p:extLst>
      <p:ext uri="{BB962C8B-B14F-4D97-AF65-F5344CB8AC3E}">
        <p14:creationId xmlns:p14="http://schemas.microsoft.com/office/powerpoint/2010/main" val="865330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Reviewing the Applicant’s Background</a:t>
            </a:r>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200" u="sng" dirty="0" smtClean="0"/>
              <a:t>Information from previous supervisors who were in positions to evaluate the applicant’s work performance is best</a:t>
            </a:r>
            <a:r>
              <a:rPr lang="en-US" dirty="0" smtClean="0"/>
              <a:t>.  </a:t>
            </a:r>
          </a:p>
          <a:p>
            <a:endParaRPr lang="en-US" sz="800" dirty="0"/>
          </a:p>
          <a:p>
            <a:pPr lvl="1"/>
            <a:r>
              <a:rPr lang="en-US" sz="2000" dirty="0" smtClean="0"/>
              <a:t>However, because emerging personal privacy regulations and potential damage claims, an employment background investigation  is usually conducted by HR.  </a:t>
            </a:r>
          </a:p>
          <a:p>
            <a:pPr lvl="1"/>
            <a:endParaRPr lang="en-US" sz="800" dirty="0"/>
          </a:p>
          <a:p>
            <a:pPr lvl="2"/>
            <a:r>
              <a:rPr lang="en-US" sz="1800" dirty="0" smtClean="0">
                <a:solidFill>
                  <a:srgbClr val="FF0000"/>
                </a:solidFill>
              </a:rPr>
              <a:t>If possible, job references should be obtained in writing, should deal with job-related areas, and should be gathered with the knowledge and permission of the applicant.  </a:t>
            </a:r>
            <a:endParaRPr lang="en-US" sz="1800" dirty="0">
              <a:solidFill>
                <a:srgbClr val="FF0000"/>
              </a:solidFill>
            </a:endParaRPr>
          </a:p>
        </p:txBody>
      </p:sp>
      <p:pic>
        <p:nvPicPr>
          <p:cNvPr id="5" name="Picture 4" descr="Reference Images – Browse 186,269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572000"/>
            <a:ext cx="4800600" cy="1757680"/>
          </a:xfrm>
          <a:prstGeom prst="rect">
            <a:avLst/>
          </a:prstGeom>
          <a:noFill/>
          <a:ln>
            <a:noFill/>
          </a:ln>
        </p:spPr>
      </p:pic>
    </p:spTree>
    <p:extLst>
      <p:ext uri="{BB962C8B-B14F-4D97-AF65-F5344CB8AC3E}">
        <p14:creationId xmlns:p14="http://schemas.microsoft.com/office/powerpoint/2010/main" val="601194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Reviewing the Applicant’s Background</a:t>
            </a:r>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Social media screening is a practice some employers choose to use to learn more about applicants’ backgrounds and activities</a:t>
            </a:r>
            <a:r>
              <a:rPr lang="en-US" dirty="0" smtClean="0"/>
              <a:t>.  </a:t>
            </a:r>
          </a:p>
          <a:p>
            <a:endParaRPr lang="en-US" sz="800" dirty="0"/>
          </a:p>
          <a:p>
            <a:pPr lvl="1"/>
            <a:r>
              <a:rPr lang="en-US" sz="2000" dirty="0" smtClean="0"/>
              <a:t>Scanning a potential hire’s Facebook or LinkedIn page may provide a wealth of positive and negative insight, which many students are warned about as they prepare their job search.  </a:t>
            </a:r>
          </a:p>
          <a:p>
            <a:pPr lvl="1"/>
            <a:endParaRPr lang="en-US" sz="800" dirty="0"/>
          </a:p>
          <a:p>
            <a:pPr lvl="2"/>
            <a:r>
              <a:rPr lang="en-US" sz="1800" dirty="0" smtClean="0">
                <a:solidFill>
                  <a:srgbClr val="FF0000"/>
                </a:solidFill>
              </a:rPr>
              <a:t>However, the appropriateness of this strategy is challenged both by legislation and reactions of job candidates.  </a:t>
            </a:r>
            <a:endParaRPr lang="en-US" sz="1800" dirty="0">
              <a:solidFill>
                <a:srgbClr val="FF0000"/>
              </a:solidFill>
            </a:endParaRPr>
          </a:p>
        </p:txBody>
      </p:sp>
      <p:pic>
        <p:nvPicPr>
          <p:cNvPr id="5" name="Picture 4" descr="Social Media: Definition, Importance, Top Websites &amp; Ap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343400"/>
            <a:ext cx="4191000" cy="2538549"/>
          </a:xfrm>
          <a:prstGeom prst="rect">
            <a:avLst/>
          </a:prstGeom>
          <a:noFill/>
          <a:ln>
            <a:noFill/>
          </a:ln>
        </p:spPr>
      </p:pic>
    </p:spTree>
    <p:extLst>
      <p:ext uri="{BB962C8B-B14F-4D97-AF65-F5344CB8AC3E}">
        <p14:creationId xmlns:p14="http://schemas.microsoft.com/office/powerpoint/2010/main" val="203169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Consequences of Failing to Check Adequately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200" u="sng" dirty="0" smtClean="0"/>
              <a:t>Employers Beware! Your EEs and potential EEs may not be what they claim to be, and there may be trouble if you are negligent in taking some steps to deal with resume exaggeration and fraud</a:t>
            </a:r>
            <a:r>
              <a:rPr lang="en-US" dirty="0" smtClean="0"/>
              <a:t>.  </a:t>
            </a:r>
          </a:p>
          <a:p>
            <a:endParaRPr lang="en-US" sz="800" dirty="0"/>
          </a:p>
          <a:p>
            <a:pPr lvl="1"/>
            <a:r>
              <a:rPr lang="en-US" dirty="0" smtClean="0">
                <a:solidFill>
                  <a:srgbClr val="FF0000"/>
                </a:solidFill>
              </a:rPr>
              <a:t>Be sure to conduct a thorough background check.</a:t>
            </a:r>
            <a:endParaRPr lang="en-US" dirty="0">
              <a:solidFill>
                <a:srgbClr val="FF0000"/>
              </a:solidFill>
            </a:endParaRPr>
          </a:p>
        </p:txBody>
      </p:sp>
      <p:pic>
        <p:nvPicPr>
          <p:cNvPr id="5" name="Picture 4" descr="100+ Free Beware &amp; Alert Images - Pixabay"/>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733799"/>
            <a:ext cx="3429000" cy="2551823"/>
          </a:xfrm>
          <a:prstGeom prst="rect">
            <a:avLst/>
          </a:prstGeom>
          <a:noFill/>
          <a:ln>
            <a:noFill/>
          </a:ln>
        </p:spPr>
      </p:pic>
    </p:spTree>
    <p:extLst>
      <p:ext uri="{BB962C8B-B14F-4D97-AF65-F5344CB8AC3E}">
        <p14:creationId xmlns:p14="http://schemas.microsoft.com/office/powerpoint/2010/main" val="890032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Consequences of Failing to Check Adequately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Consultant and author Bradford Smart recommends using threat of reference check (TORC</a:t>
            </a:r>
            <a:r>
              <a:rPr lang="en-US" dirty="0" smtClean="0"/>
              <a:t>).  </a:t>
            </a:r>
          </a:p>
          <a:p>
            <a:endParaRPr lang="en-US" sz="800" dirty="0"/>
          </a:p>
          <a:p>
            <a:pPr lvl="1"/>
            <a:r>
              <a:rPr lang="en-US" sz="2000" dirty="0" smtClean="0"/>
              <a:t>He suggests using the question, “If I were to ask you to arrange an interview with your last boss, and the boss was very candid with me, what’s your guess as to what your boss would say were your strengths, weaker points, and overall performance?”  </a:t>
            </a:r>
          </a:p>
          <a:p>
            <a:pPr lvl="1"/>
            <a:endParaRPr lang="en-US" sz="800" dirty="0"/>
          </a:p>
          <a:p>
            <a:pPr lvl="2"/>
            <a:r>
              <a:rPr lang="en-US" sz="1800" dirty="0" smtClean="0">
                <a:solidFill>
                  <a:srgbClr val="FF0000"/>
                </a:solidFill>
              </a:rPr>
              <a:t>The interviewer then may gain insight into what makes this applicant tick and how the person is apt to function on the job.</a:t>
            </a:r>
            <a:endParaRPr lang="en-US" sz="1800" dirty="0">
              <a:solidFill>
                <a:srgbClr val="FF0000"/>
              </a:solidFill>
            </a:endParaRPr>
          </a:p>
        </p:txBody>
      </p:sp>
      <p:pic>
        <p:nvPicPr>
          <p:cNvPr id="5" name="Picture 4" descr="Threats Stock Photos and Images - 123RF"/>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800600"/>
            <a:ext cx="3200400" cy="1285385"/>
          </a:xfrm>
          <a:prstGeom prst="rect">
            <a:avLst/>
          </a:prstGeom>
          <a:noFill/>
          <a:ln>
            <a:noFill/>
          </a:ln>
        </p:spPr>
      </p:pic>
      <p:pic>
        <p:nvPicPr>
          <p:cNvPr id="6" name="Picture 5" descr="It's Important To Check References - Employment Screening Group"/>
          <p:cNvPicPr/>
          <p:nvPr/>
        </p:nvPicPr>
        <p:blipFill>
          <a:blip r:embed="rId3">
            <a:extLst>
              <a:ext uri="{28A0092B-C50C-407E-A947-70E740481C1C}">
                <a14:useLocalDpi xmlns:a14="http://schemas.microsoft.com/office/drawing/2010/main" val="0"/>
              </a:ext>
            </a:extLst>
          </a:blip>
          <a:srcRect/>
          <a:stretch>
            <a:fillRect/>
          </a:stretch>
        </p:blipFill>
        <p:spPr bwMode="auto">
          <a:xfrm>
            <a:off x="914400" y="4751700"/>
            <a:ext cx="4110391" cy="1347348"/>
          </a:xfrm>
          <a:prstGeom prst="rect">
            <a:avLst/>
          </a:prstGeom>
          <a:noFill/>
          <a:ln>
            <a:noFill/>
          </a:ln>
        </p:spPr>
      </p:pic>
    </p:spTree>
    <p:extLst>
      <p:ext uri="{BB962C8B-B14F-4D97-AF65-F5344CB8AC3E}">
        <p14:creationId xmlns:p14="http://schemas.microsoft.com/office/powerpoint/2010/main" val="1925582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Consequences of Failing to Check Adequately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importance of verifying reference or application form data cannot be overemphasized</a:t>
            </a:r>
            <a:r>
              <a:rPr lang="en-US" dirty="0" smtClean="0"/>
              <a:t>.  </a:t>
            </a:r>
          </a:p>
          <a:p>
            <a:endParaRPr lang="en-US" sz="800" dirty="0"/>
          </a:p>
          <a:p>
            <a:pPr lvl="1"/>
            <a:r>
              <a:rPr lang="en-US" sz="2000" dirty="0" smtClean="0"/>
              <a:t>Various organizations have been charged with negligently hiring EEs who later commit crimes.  Typically, the lawsuits charge that the organizations failed to adequately check the references, criminal records, or general background information that would have shown the EE’s propensity for deviant behavior.  </a:t>
            </a:r>
          </a:p>
          <a:p>
            <a:pPr lvl="1"/>
            <a:endParaRPr lang="en-US" sz="800" dirty="0"/>
          </a:p>
          <a:p>
            <a:pPr lvl="2"/>
            <a:r>
              <a:rPr lang="en-US" sz="1800" dirty="0" smtClean="0">
                <a:solidFill>
                  <a:srgbClr val="FF0000"/>
                </a:solidFill>
              </a:rPr>
              <a:t>You can be held liable if you knew or should have known that the person you were hiring was a potential risk to others.</a:t>
            </a:r>
            <a:endParaRPr lang="en-US" sz="1800" dirty="0">
              <a:solidFill>
                <a:srgbClr val="FF0000"/>
              </a:solidFill>
            </a:endParaRPr>
          </a:p>
        </p:txBody>
      </p:sp>
      <p:pic>
        <p:nvPicPr>
          <p:cNvPr id="5" name="Picture 4" descr="Important Images - Free Download on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9105" y="4971057"/>
            <a:ext cx="1676400" cy="1238386"/>
          </a:xfrm>
          <a:prstGeom prst="rect">
            <a:avLst/>
          </a:prstGeom>
          <a:noFill/>
          <a:ln>
            <a:noFill/>
          </a:ln>
        </p:spPr>
      </p:pic>
      <p:pic>
        <p:nvPicPr>
          <p:cNvPr id="6" name="Picture 5" descr="Responsibility Meaning - YouTub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800600"/>
            <a:ext cx="2667000" cy="1519237"/>
          </a:xfrm>
          <a:prstGeom prst="rect">
            <a:avLst/>
          </a:prstGeom>
          <a:noFill/>
          <a:ln>
            <a:noFill/>
          </a:ln>
        </p:spPr>
      </p:pic>
    </p:spTree>
    <p:extLst>
      <p:ext uri="{BB962C8B-B14F-4D97-AF65-F5344CB8AC3E}">
        <p14:creationId xmlns:p14="http://schemas.microsoft.com/office/powerpoint/2010/main" val="318847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Human Resources Department </a:t>
            </a:r>
            <a:br>
              <a:rPr lang="en-US" dirty="0" smtClean="0"/>
            </a:br>
            <a:r>
              <a:rPr lang="en-US" sz="2000" dirty="0" smtClean="0"/>
              <a:t>and the Supervisor’s Staffing Responsibilities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Staffing involves the recruitment, selection, placement, orientation, and training of employees</a:t>
            </a:r>
            <a:r>
              <a:rPr lang="en-US" dirty="0" smtClean="0"/>
              <a:t>.  </a:t>
            </a:r>
          </a:p>
          <a:p>
            <a:endParaRPr lang="en-US" sz="800" dirty="0"/>
          </a:p>
          <a:p>
            <a:pPr lvl="1"/>
            <a:r>
              <a:rPr lang="en-US" sz="2000" dirty="0" smtClean="0"/>
              <a:t>These activities are part of every supervisor’s responsibilities, although staff specialists may provide help and support.  </a:t>
            </a:r>
          </a:p>
          <a:p>
            <a:pPr lvl="1"/>
            <a:endParaRPr lang="en-US" sz="800" dirty="0"/>
          </a:p>
          <a:p>
            <a:pPr lvl="2"/>
            <a:r>
              <a:rPr lang="en-US" sz="1800" dirty="0" smtClean="0">
                <a:solidFill>
                  <a:srgbClr val="FF0000"/>
                </a:solidFill>
              </a:rPr>
              <a:t>The supervisory function also includes the evaluation of EE performance and input regarding how they will be rewarded for their performance.</a:t>
            </a:r>
            <a:endParaRPr lang="en-US" sz="1800" dirty="0">
              <a:solidFill>
                <a:srgbClr val="FF0000"/>
              </a:solidFill>
            </a:endParaRPr>
          </a:p>
        </p:txBody>
      </p:sp>
      <p:pic>
        <p:nvPicPr>
          <p:cNvPr id="5" name="Picture 4" descr="Human Resource: Why Being A HR Is Most Underrated Jo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1" y="4114800"/>
            <a:ext cx="4754008" cy="2209800"/>
          </a:xfrm>
          <a:prstGeom prst="rect">
            <a:avLst/>
          </a:prstGeom>
          <a:noFill/>
          <a:ln>
            <a:noFill/>
          </a:ln>
        </p:spPr>
      </p:pic>
    </p:spTree>
    <p:extLst>
      <p:ext uri="{BB962C8B-B14F-4D97-AF65-F5344CB8AC3E}">
        <p14:creationId xmlns:p14="http://schemas.microsoft.com/office/powerpoint/2010/main" val="4208106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Key Questions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preparing for the interview, the supervisor should develop a list of key questions, which may include directive and nondirective components</a:t>
            </a:r>
            <a:r>
              <a:rPr lang="en-US" dirty="0" smtClean="0"/>
              <a:t>.  </a:t>
            </a:r>
          </a:p>
          <a:p>
            <a:endParaRPr lang="en-US" sz="900" dirty="0"/>
          </a:p>
          <a:p>
            <a:pPr lvl="1"/>
            <a:r>
              <a:rPr lang="en-US" sz="2000" dirty="0" smtClean="0"/>
              <a:t>It is important that all applicants be asked the same set of key questions so that responses can be compared and evaluated.  </a:t>
            </a:r>
          </a:p>
          <a:p>
            <a:pPr lvl="1"/>
            <a:endParaRPr lang="en-US" sz="800" dirty="0"/>
          </a:p>
          <a:p>
            <a:pPr lvl="2"/>
            <a:r>
              <a:rPr lang="en-US" sz="1800" dirty="0" smtClean="0">
                <a:solidFill>
                  <a:srgbClr val="FF0000"/>
                </a:solidFill>
              </a:rPr>
              <a:t>The supervisor may want to know technical information about an applicant’s work experience, why the applicant left a previous employer, and whether the applicant can work alternative shift schedules and overtime without difficulty.</a:t>
            </a:r>
            <a:endParaRPr lang="en-US" sz="1800" dirty="0">
              <a:solidFill>
                <a:srgbClr val="FF0000"/>
              </a:solidFill>
            </a:endParaRPr>
          </a:p>
        </p:txBody>
      </p:sp>
      <p:pic>
        <p:nvPicPr>
          <p:cNvPr id="5" name="Picture 4" descr="Download Key Security Icon Royalty-Free Stock Illustration Image - Pixab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724400"/>
            <a:ext cx="1828800" cy="2133600"/>
          </a:xfrm>
          <a:prstGeom prst="rect">
            <a:avLst/>
          </a:prstGeom>
          <a:noFill/>
          <a:ln>
            <a:noFill/>
          </a:ln>
        </p:spPr>
      </p:pic>
    </p:spTree>
    <p:extLst>
      <p:ext uri="{BB962C8B-B14F-4D97-AF65-F5344CB8AC3E}">
        <p14:creationId xmlns:p14="http://schemas.microsoft.com/office/powerpoint/2010/main" val="2347476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Interviewing and Choosing from among Qualified Applicants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200" u="sng" dirty="0" smtClean="0"/>
              <a:t>After the HR department has screened and selected qualified applicants for a job opening, the supervisor normally interviews each candidate before any decision is made</a:t>
            </a:r>
            <a:r>
              <a:rPr lang="en-US" dirty="0" smtClean="0"/>
              <a:t>.  </a:t>
            </a:r>
          </a:p>
          <a:p>
            <a:endParaRPr lang="en-US" sz="800" dirty="0"/>
          </a:p>
          <a:p>
            <a:pPr lvl="1"/>
            <a:r>
              <a:rPr lang="en-US" sz="2000" dirty="0" smtClean="0">
                <a:solidFill>
                  <a:srgbClr val="FF0000"/>
                </a:solidFill>
              </a:rPr>
              <a:t>Supervisors should make, or at least should have considerable input in making, the final hiring decisions for jobs in their departments. </a:t>
            </a:r>
          </a:p>
        </p:txBody>
      </p:sp>
      <p:pic>
        <p:nvPicPr>
          <p:cNvPr id="5" name="Picture 4" descr="Steps in Selection Process - GeeksforGee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733800"/>
            <a:ext cx="4648200" cy="2514600"/>
          </a:xfrm>
          <a:prstGeom prst="rect">
            <a:avLst/>
          </a:prstGeom>
          <a:noFill/>
          <a:ln>
            <a:noFill/>
          </a:ln>
        </p:spPr>
      </p:pic>
    </p:spTree>
    <p:extLst>
      <p:ext uri="{BB962C8B-B14F-4D97-AF65-F5344CB8AC3E}">
        <p14:creationId xmlns:p14="http://schemas.microsoft.com/office/powerpoint/2010/main" val="3475150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Interviewing and Choosing from among Qualified Applicants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200" u="sng" dirty="0" smtClean="0"/>
              <a:t>Regardless of who makes the final hiring decision, selection criteria must be developed</a:t>
            </a:r>
            <a:r>
              <a:rPr lang="en-US" dirty="0" smtClean="0"/>
              <a:t>.  </a:t>
            </a:r>
          </a:p>
          <a:p>
            <a:endParaRPr lang="en-US" sz="800" dirty="0"/>
          </a:p>
          <a:p>
            <a:pPr lvl="1"/>
            <a:r>
              <a:rPr lang="en-US" sz="2000" dirty="0" smtClean="0"/>
              <a:t>Selection criteria are the factors used to differentiate applicants.  </a:t>
            </a:r>
          </a:p>
          <a:p>
            <a:pPr lvl="1"/>
            <a:endParaRPr lang="en-US" sz="800" dirty="0"/>
          </a:p>
          <a:p>
            <a:pPr lvl="2"/>
            <a:r>
              <a:rPr lang="en-US" sz="1800" dirty="0" smtClean="0">
                <a:solidFill>
                  <a:srgbClr val="FF0000"/>
                </a:solidFill>
              </a:rPr>
              <a:t>Education, knowledge, experience, test scores, application forms, background investigations, and interpersonal skills often serve as selection criteria.</a:t>
            </a:r>
            <a:endParaRPr lang="en-US" sz="1800" dirty="0">
              <a:solidFill>
                <a:srgbClr val="FF0000"/>
              </a:solidFill>
            </a:endParaRPr>
          </a:p>
        </p:txBody>
      </p:sp>
      <p:pic>
        <p:nvPicPr>
          <p:cNvPr id="5" name="Picture 4" descr="Selection criteria for an e-Invoicing solution - ECO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0397" y="4191000"/>
            <a:ext cx="4495800" cy="2124075"/>
          </a:xfrm>
          <a:prstGeom prst="rect">
            <a:avLst/>
          </a:prstGeom>
          <a:noFill/>
          <a:ln>
            <a:noFill/>
          </a:ln>
        </p:spPr>
      </p:pic>
    </p:spTree>
    <p:extLst>
      <p:ext uri="{BB962C8B-B14F-4D97-AF65-F5344CB8AC3E}">
        <p14:creationId xmlns:p14="http://schemas.microsoft.com/office/powerpoint/2010/main" val="2712493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Selection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200" u="sng" dirty="0" smtClean="0"/>
              <a:t>Selection is the process of screening applicants in order to choose the best person for a job</a:t>
            </a:r>
            <a:r>
              <a:rPr lang="en-US" dirty="0" smtClean="0"/>
              <a:t>.  </a:t>
            </a:r>
          </a:p>
          <a:p>
            <a:endParaRPr lang="en-US" sz="800" dirty="0"/>
          </a:p>
          <a:p>
            <a:pPr lvl="1"/>
            <a:r>
              <a:rPr lang="en-US" sz="2000" dirty="0" smtClean="0"/>
              <a:t>Once job applicants have been located, next is to gather information that will help determine who should be hired.  Usually, the HR staff or the supervisor reviews resumes or applications to determine which applicants meet the general qualifications of a position.  </a:t>
            </a:r>
          </a:p>
          <a:p>
            <a:pPr lvl="1"/>
            <a:endParaRPr lang="en-US" sz="800" dirty="0"/>
          </a:p>
          <a:p>
            <a:pPr lvl="2"/>
            <a:r>
              <a:rPr lang="en-US" sz="1800" dirty="0" smtClean="0">
                <a:solidFill>
                  <a:srgbClr val="FF0000"/>
                </a:solidFill>
              </a:rPr>
              <a:t>Then, qualified applicants may be further screened with tests, reference or background checks, and interviews to narrow down the pool of applicants.</a:t>
            </a:r>
            <a:endParaRPr lang="en-US" sz="1800" dirty="0">
              <a:solidFill>
                <a:srgbClr val="FF0000"/>
              </a:solidFill>
            </a:endParaRPr>
          </a:p>
        </p:txBody>
      </p:sp>
      <p:pic>
        <p:nvPicPr>
          <p:cNvPr id="5" name="Picture 4" descr="4.4 The Selection Process – Human Resources for Operations Manag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4572000"/>
            <a:ext cx="4599432" cy="2133600"/>
          </a:xfrm>
          <a:prstGeom prst="rect">
            <a:avLst/>
          </a:prstGeom>
          <a:noFill/>
          <a:ln>
            <a:noFill/>
          </a:ln>
        </p:spPr>
      </p:pic>
    </p:spTree>
    <p:extLst>
      <p:ext uri="{BB962C8B-B14F-4D97-AF65-F5344CB8AC3E}">
        <p14:creationId xmlns:p14="http://schemas.microsoft.com/office/powerpoint/2010/main" val="2705774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Selection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most frequently used selection criterion, and often the most important part of the selection process, is the EE interview</a:t>
            </a:r>
            <a:r>
              <a:rPr lang="en-US" dirty="0" smtClean="0"/>
              <a:t>.  </a:t>
            </a:r>
          </a:p>
          <a:p>
            <a:endParaRPr lang="en-US" sz="800" dirty="0"/>
          </a:p>
          <a:p>
            <a:pPr lvl="1"/>
            <a:r>
              <a:rPr lang="en-US" sz="2000" dirty="0" smtClean="0"/>
              <a:t>It is difficult to accurately appraise a person’s strengths and potential during a brief interview.  </a:t>
            </a:r>
          </a:p>
          <a:p>
            <a:pPr lvl="1"/>
            <a:endParaRPr lang="en-US" sz="800" dirty="0"/>
          </a:p>
          <a:p>
            <a:pPr lvl="2"/>
            <a:r>
              <a:rPr lang="en-US" sz="1800" dirty="0" smtClean="0">
                <a:solidFill>
                  <a:srgbClr val="FF0000"/>
                </a:solidFill>
              </a:rPr>
              <a:t>If there are several applicants for a position, the supervisor must ascertain which applicant is most qualified, meaning which applicant is most likely to perform best on the job and to stay with the company long-term.  </a:t>
            </a:r>
          </a:p>
        </p:txBody>
      </p:sp>
      <p:pic>
        <p:nvPicPr>
          <p:cNvPr id="7" name="Picture 6" descr="Does Journal selection matter? How to select the right journal for your  paper? - Author Assists LL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343400"/>
            <a:ext cx="2743200" cy="1943100"/>
          </a:xfrm>
          <a:prstGeom prst="rect">
            <a:avLst/>
          </a:prstGeom>
          <a:noFill/>
          <a:ln>
            <a:noFill/>
          </a:ln>
        </p:spPr>
      </p:pic>
    </p:spTree>
    <p:extLst>
      <p:ext uri="{BB962C8B-B14F-4D97-AF65-F5344CB8AC3E}">
        <p14:creationId xmlns:p14="http://schemas.microsoft.com/office/powerpoint/2010/main" val="3267457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Selection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While the organization seeks to learn as much as possible about a candidate through and interview, the applicant is also interviewing the organization</a:t>
            </a:r>
            <a:r>
              <a:rPr lang="en-US" dirty="0" smtClean="0"/>
              <a:t>.</a:t>
            </a:r>
            <a:endParaRPr lang="en-US" dirty="0"/>
          </a:p>
        </p:txBody>
      </p:sp>
      <p:pic>
        <p:nvPicPr>
          <p:cNvPr id="5" name="Picture 4" descr="Candidate Selection | England Logistics"/>
          <p:cNvPicPr/>
          <p:nvPr/>
        </p:nvPicPr>
        <p:blipFill>
          <a:blip r:embed="rId2">
            <a:extLst>
              <a:ext uri="{28A0092B-C50C-407E-A947-70E740481C1C}">
                <a14:useLocalDpi xmlns:a14="http://schemas.microsoft.com/office/drawing/2010/main" val="0"/>
              </a:ext>
            </a:extLst>
          </a:blip>
          <a:srcRect/>
          <a:stretch>
            <a:fillRect/>
          </a:stretch>
        </p:blipFill>
        <p:spPr bwMode="auto">
          <a:xfrm>
            <a:off x="1772629" y="3203448"/>
            <a:ext cx="5635317" cy="2895600"/>
          </a:xfrm>
          <a:prstGeom prst="rect">
            <a:avLst/>
          </a:prstGeom>
          <a:noFill/>
          <a:ln>
            <a:noFill/>
          </a:ln>
        </p:spPr>
      </p:pic>
    </p:spTree>
    <p:extLst>
      <p:ext uri="{BB962C8B-B14F-4D97-AF65-F5344CB8AC3E}">
        <p14:creationId xmlns:p14="http://schemas.microsoft.com/office/powerpoint/2010/main" val="2373744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400" u="sng" dirty="0" smtClean="0"/>
              <a:t>Setting the stage of an effective employment interview</a:t>
            </a:r>
            <a:r>
              <a:rPr lang="en-US" dirty="0" smtClean="0"/>
              <a:t>.</a:t>
            </a:r>
          </a:p>
          <a:p>
            <a:endParaRPr lang="en-US" sz="800" dirty="0" smtClean="0"/>
          </a:p>
          <a:p>
            <a:pPr lvl="1"/>
            <a:r>
              <a:rPr lang="en-US" sz="2000" dirty="0" smtClean="0"/>
              <a:t>Set the Stage (HR Department and the Supervisor)</a:t>
            </a:r>
          </a:p>
          <a:p>
            <a:pPr lvl="1"/>
            <a:endParaRPr lang="en-US" sz="800" dirty="0" smtClean="0"/>
          </a:p>
          <a:p>
            <a:pPr lvl="2"/>
            <a:r>
              <a:rPr lang="en-US" sz="1800" dirty="0" smtClean="0">
                <a:solidFill>
                  <a:srgbClr val="FF0000"/>
                </a:solidFill>
              </a:rPr>
              <a:t>Arrange a meeting with HR, the supervisor, and other key EEs before the interview to review the interview and selection process.</a:t>
            </a:r>
          </a:p>
          <a:p>
            <a:pPr lvl="2"/>
            <a:r>
              <a:rPr lang="en-US" sz="1800" dirty="0" smtClean="0">
                <a:solidFill>
                  <a:srgbClr val="FF0000"/>
                </a:solidFill>
              </a:rPr>
              <a:t>Make sure that all the interviewers know the “do’s and don’ts” of interviewing, for example, appropriate protocol and questions.</a:t>
            </a:r>
          </a:p>
          <a:p>
            <a:pPr lvl="2"/>
            <a:r>
              <a:rPr lang="en-US" sz="1800" dirty="0" smtClean="0">
                <a:solidFill>
                  <a:srgbClr val="FF0000"/>
                </a:solidFill>
              </a:rPr>
              <a:t>Remind all interviewers of the implications of EEO laws during the interview process to avoid discriminatory bias.</a:t>
            </a:r>
          </a:p>
          <a:p>
            <a:pPr lvl="2"/>
            <a:r>
              <a:rPr lang="en-US" sz="1800" dirty="0" smtClean="0">
                <a:solidFill>
                  <a:srgbClr val="FF0000"/>
                </a:solidFill>
              </a:rPr>
              <a:t>Review the “hard data,” that is, the application form, resume, references, test scores, and, if appropriate, the background check.</a:t>
            </a:r>
          </a:p>
          <a:p>
            <a:pPr lvl="2"/>
            <a:r>
              <a:rPr lang="en-US" sz="1800" dirty="0" smtClean="0">
                <a:solidFill>
                  <a:srgbClr val="FF0000"/>
                </a:solidFill>
              </a:rPr>
              <a:t>Make sure applicant knows what to expect during the interview process.</a:t>
            </a:r>
          </a:p>
          <a:p>
            <a:pPr lvl="2"/>
            <a:r>
              <a:rPr lang="en-US" sz="1800" dirty="0" smtClean="0">
                <a:solidFill>
                  <a:srgbClr val="FF0000"/>
                </a:solidFill>
              </a:rPr>
              <a:t>Give the interview the time it takes to “sell the organization” and ascertain the applicant’s suitability for the open position.</a:t>
            </a:r>
            <a:endParaRPr lang="en-US" sz="1800" dirty="0">
              <a:solidFill>
                <a:srgbClr val="FF0000"/>
              </a:solidFill>
            </a:endParaRPr>
          </a:p>
        </p:txBody>
      </p:sp>
      <p:pic>
        <p:nvPicPr>
          <p:cNvPr id="6" name="Picture 5" descr="Helpful Tips Images - Free Download on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2656"/>
            <a:ext cx="1737360" cy="1567543"/>
          </a:xfrm>
          <a:prstGeom prst="rect">
            <a:avLst/>
          </a:prstGeom>
          <a:noFill/>
          <a:ln>
            <a:noFill/>
          </a:ln>
        </p:spPr>
      </p:pic>
    </p:spTree>
    <p:extLst>
      <p:ext uri="{BB962C8B-B14F-4D97-AF65-F5344CB8AC3E}">
        <p14:creationId xmlns:p14="http://schemas.microsoft.com/office/powerpoint/2010/main" val="2311895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Setting the stage of an effective employment interview</a:t>
            </a:r>
            <a:r>
              <a:rPr lang="en-US" dirty="0" smtClean="0"/>
              <a:t>.</a:t>
            </a:r>
          </a:p>
          <a:p>
            <a:endParaRPr lang="en-US" sz="800" dirty="0" smtClean="0"/>
          </a:p>
          <a:p>
            <a:pPr lvl="1"/>
            <a:r>
              <a:rPr lang="en-US" sz="2000" dirty="0" smtClean="0"/>
              <a:t>Goals of the Applicant (Interviewee)</a:t>
            </a:r>
          </a:p>
          <a:p>
            <a:pPr lvl="1"/>
            <a:endParaRPr lang="en-US" sz="800" dirty="0" smtClean="0"/>
          </a:p>
          <a:p>
            <a:pPr lvl="2"/>
            <a:r>
              <a:rPr lang="en-US" sz="1800" dirty="0" smtClean="0">
                <a:solidFill>
                  <a:srgbClr val="FF0000"/>
                </a:solidFill>
              </a:rPr>
              <a:t>Obtain information about the job.</a:t>
            </a:r>
          </a:p>
          <a:p>
            <a:pPr lvl="2"/>
            <a:r>
              <a:rPr lang="en-US" sz="1800" dirty="0" smtClean="0">
                <a:solidFill>
                  <a:srgbClr val="FF0000"/>
                </a:solidFill>
              </a:rPr>
              <a:t>Obtain information about the organization.</a:t>
            </a:r>
          </a:p>
          <a:p>
            <a:pPr lvl="2"/>
            <a:r>
              <a:rPr lang="en-US" sz="1800" dirty="0" smtClean="0">
                <a:solidFill>
                  <a:srgbClr val="FF0000"/>
                </a:solidFill>
              </a:rPr>
              <a:t>Ascertain how the opening or vacancy occurred.</a:t>
            </a:r>
          </a:p>
          <a:p>
            <a:pPr lvl="2"/>
            <a:r>
              <a:rPr lang="en-US" sz="1800" dirty="0" smtClean="0">
                <a:solidFill>
                  <a:srgbClr val="FF0000"/>
                </a:solidFill>
              </a:rPr>
              <a:t>Determine whether the job matches my needs.</a:t>
            </a:r>
          </a:p>
          <a:p>
            <a:pPr lvl="2"/>
            <a:r>
              <a:rPr lang="en-US" sz="1800" dirty="0" smtClean="0">
                <a:solidFill>
                  <a:srgbClr val="FF0000"/>
                </a:solidFill>
              </a:rPr>
              <a:t>Determine whether I want the job.</a:t>
            </a:r>
          </a:p>
          <a:p>
            <a:pPr lvl="2"/>
            <a:r>
              <a:rPr lang="en-US" sz="1800" dirty="0" smtClean="0">
                <a:solidFill>
                  <a:srgbClr val="FF0000"/>
                </a:solidFill>
              </a:rPr>
              <a:t>Communicate important information about myself.</a:t>
            </a:r>
          </a:p>
          <a:p>
            <a:pPr lvl="2"/>
            <a:r>
              <a:rPr lang="en-US" sz="1800" dirty="0" smtClean="0">
                <a:solidFill>
                  <a:srgbClr val="FF0000"/>
                </a:solidFill>
              </a:rPr>
              <a:t>Favorably impress the employer (interviewer).</a:t>
            </a:r>
            <a:endParaRPr lang="en-US" sz="1800" dirty="0">
              <a:solidFill>
                <a:srgbClr val="FF0000"/>
              </a:solidFill>
            </a:endParaRPr>
          </a:p>
        </p:txBody>
      </p:sp>
      <p:pic>
        <p:nvPicPr>
          <p:cNvPr id="5" name="Picture 4" descr="Helpful Tips Images - Free Download on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2656"/>
            <a:ext cx="1737360" cy="1567543"/>
          </a:xfrm>
          <a:prstGeom prst="rect">
            <a:avLst/>
          </a:prstGeom>
          <a:noFill/>
          <a:ln>
            <a:noFill/>
          </a:ln>
        </p:spPr>
      </p:pic>
    </p:spTree>
    <p:extLst>
      <p:ext uri="{BB962C8B-B14F-4D97-AF65-F5344CB8AC3E}">
        <p14:creationId xmlns:p14="http://schemas.microsoft.com/office/powerpoint/2010/main" val="857757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Setting the stage of an effective employment interview</a:t>
            </a:r>
            <a:r>
              <a:rPr lang="en-US" dirty="0" smtClean="0"/>
              <a:t>.</a:t>
            </a:r>
          </a:p>
          <a:p>
            <a:endParaRPr lang="en-US" sz="800" dirty="0" smtClean="0"/>
          </a:p>
          <a:p>
            <a:pPr lvl="1"/>
            <a:r>
              <a:rPr lang="en-US" sz="2000" dirty="0" smtClean="0"/>
              <a:t>Goals of the Employer (Interviewer)</a:t>
            </a:r>
          </a:p>
          <a:p>
            <a:pPr lvl="1"/>
            <a:endParaRPr lang="en-US" sz="800" dirty="0" smtClean="0"/>
          </a:p>
          <a:p>
            <a:pPr lvl="2"/>
            <a:r>
              <a:rPr lang="en-US" sz="1800" dirty="0" smtClean="0">
                <a:solidFill>
                  <a:srgbClr val="FF0000"/>
                </a:solidFill>
              </a:rPr>
              <a:t>Involve those who will be working closely with the applicant to provide input into the selection process.</a:t>
            </a:r>
          </a:p>
          <a:p>
            <a:pPr lvl="2"/>
            <a:r>
              <a:rPr lang="en-US" sz="1800" dirty="0" smtClean="0">
                <a:solidFill>
                  <a:srgbClr val="FF0000"/>
                </a:solidFill>
              </a:rPr>
              <a:t>Serve as a public relations tool by promoting the organization.</a:t>
            </a:r>
          </a:p>
          <a:p>
            <a:pPr lvl="2"/>
            <a:r>
              <a:rPr lang="en-US" sz="1800" dirty="0" smtClean="0">
                <a:solidFill>
                  <a:srgbClr val="FF0000"/>
                </a:solidFill>
              </a:rPr>
              <a:t>Gather information about the applicant.</a:t>
            </a:r>
          </a:p>
          <a:p>
            <a:pPr lvl="2"/>
            <a:r>
              <a:rPr lang="en-US" sz="1800" dirty="0" smtClean="0">
                <a:solidFill>
                  <a:srgbClr val="FF0000"/>
                </a:solidFill>
              </a:rPr>
              <a:t>Assess how well the applicant’s qualifications match job requirements.</a:t>
            </a:r>
          </a:p>
          <a:p>
            <a:pPr lvl="2"/>
            <a:r>
              <a:rPr lang="en-US" sz="1800" dirty="0" smtClean="0">
                <a:solidFill>
                  <a:srgbClr val="FF0000"/>
                </a:solidFill>
              </a:rPr>
              <a:t>Determine whether applicant will fit well with the organization and EEs.</a:t>
            </a:r>
          </a:p>
          <a:p>
            <a:pPr lvl="2"/>
            <a:r>
              <a:rPr lang="en-US" sz="1800" dirty="0" smtClean="0">
                <a:solidFill>
                  <a:srgbClr val="FF0000"/>
                </a:solidFill>
              </a:rPr>
              <a:t>Differentiate among the applications.</a:t>
            </a:r>
          </a:p>
          <a:p>
            <a:pPr lvl="2"/>
            <a:r>
              <a:rPr lang="en-US" sz="1800" dirty="0" smtClean="0">
                <a:solidFill>
                  <a:srgbClr val="FF0000"/>
                </a:solidFill>
              </a:rPr>
              <a:t>Hire the applicant with the most potential.</a:t>
            </a:r>
            <a:endParaRPr lang="en-US" sz="1800" dirty="0">
              <a:solidFill>
                <a:srgbClr val="FF0000"/>
              </a:solidFill>
            </a:endParaRPr>
          </a:p>
        </p:txBody>
      </p:sp>
      <p:pic>
        <p:nvPicPr>
          <p:cNvPr id="5" name="Picture 4" descr="Helpful Tips Images - Free Download on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2656"/>
            <a:ext cx="1737360" cy="1567543"/>
          </a:xfrm>
          <a:prstGeom prst="rect">
            <a:avLst/>
          </a:prstGeom>
          <a:noFill/>
          <a:ln>
            <a:noFill/>
          </a:ln>
        </p:spPr>
      </p:pic>
    </p:spTree>
    <p:extLst>
      <p:ext uri="{BB962C8B-B14F-4D97-AF65-F5344CB8AC3E}">
        <p14:creationId xmlns:p14="http://schemas.microsoft.com/office/powerpoint/2010/main" val="4038978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Selection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There are two basic approaches to interviewing: directive and nondirective</a:t>
            </a:r>
            <a:r>
              <a:rPr lang="en-US" dirty="0" smtClean="0"/>
              <a:t>.  </a:t>
            </a:r>
          </a:p>
          <a:p>
            <a:endParaRPr lang="en-US" sz="800" dirty="0"/>
          </a:p>
          <a:p>
            <a:pPr lvl="1"/>
            <a:r>
              <a:rPr lang="en-US" dirty="0" smtClean="0"/>
              <a:t>These approaches are classified primarily according to the amount of structure the interviewer imposed on the interview.  </a:t>
            </a:r>
          </a:p>
          <a:p>
            <a:pPr lvl="1"/>
            <a:endParaRPr lang="en-US" sz="800" dirty="0"/>
          </a:p>
          <a:p>
            <a:pPr lvl="2"/>
            <a:r>
              <a:rPr lang="en-US" sz="1800" dirty="0" smtClean="0">
                <a:solidFill>
                  <a:srgbClr val="FF0000"/>
                </a:solidFill>
              </a:rPr>
              <a:t>It is essential that all applicants be asked the same questions and that interviewers receive training in how to conduct legally defensible interviews.</a:t>
            </a:r>
            <a:endParaRPr lang="en-US" sz="1800" dirty="0">
              <a:solidFill>
                <a:srgbClr val="FF0000"/>
              </a:solidFill>
            </a:endParaRPr>
          </a:p>
        </p:txBody>
      </p:sp>
      <p:pic>
        <p:nvPicPr>
          <p:cNvPr id="5" name="Picture 4" descr="Top 10 Interview tips You must know as a fresh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191000"/>
            <a:ext cx="4038600" cy="2129790"/>
          </a:xfrm>
          <a:prstGeom prst="rect">
            <a:avLst/>
          </a:prstGeom>
          <a:noFill/>
          <a:ln>
            <a:noFill/>
          </a:ln>
        </p:spPr>
      </p:pic>
    </p:spTree>
    <p:extLst>
      <p:ext uri="{BB962C8B-B14F-4D97-AF65-F5344CB8AC3E}">
        <p14:creationId xmlns:p14="http://schemas.microsoft.com/office/powerpoint/2010/main" val="144324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Human Resources Department </a:t>
            </a:r>
            <a:br>
              <a:rPr lang="en-US" dirty="0" smtClean="0"/>
            </a:br>
            <a:r>
              <a:rPr lang="en-US" sz="2000" dirty="0" smtClean="0"/>
              <a:t>and the Supervisor’s Staffing Responsibilities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200" u="sng" dirty="0" smtClean="0"/>
              <a:t>Human resource management (HRM) encompasses the philosophy, policies, procedures, and practices related to the management of people in the organization</a:t>
            </a:r>
            <a:r>
              <a:rPr lang="en-US" dirty="0" smtClean="0"/>
              <a:t>.  </a:t>
            </a:r>
          </a:p>
          <a:p>
            <a:endParaRPr lang="en-US" sz="800" dirty="0"/>
          </a:p>
          <a:p>
            <a:pPr lvl="1"/>
            <a:r>
              <a:rPr lang="en-US" sz="2000" dirty="0" smtClean="0"/>
              <a:t>To perform the activities necessary to accomplish its goals, every organization must have human resources and use them effectively.  </a:t>
            </a:r>
          </a:p>
          <a:p>
            <a:pPr lvl="1"/>
            <a:endParaRPr lang="en-US" sz="800" dirty="0"/>
          </a:p>
          <a:p>
            <a:pPr lvl="2"/>
            <a:r>
              <a:rPr lang="en-US" sz="1800" dirty="0" smtClean="0">
                <a:solidFill>
                  <a:srgbClr val="FF0000"/>
                </a:solidFill>
              </a:rPr>
              <a:t>To facilitate these activities, many firms have a human resource (HR) department.</a:t>
            </a:r>
            <a:endParaRPr lang="en-US" sz="1800" dirty="0">
              <a:solidFill>
                <a:srgbClr val="FF0000"/>
              </a:solidFill>
            </a:endParaRPr>
          </a:p>
        </p:txBody>
      </p:sp>
      <p:pic>
        <p:nvPicPr>
          <p:cNvPr id="5" name="Picture 4" descr="HRM icon - vector illustration . hrm, human, resource, management,  strategic, objective, employee, training, recruitment, infographic,  template, concept, banner, pictogram, icon set, icons . 13079472 Vector Art  at Vecteez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343400"/>
            <a:ext cx="5486400" cy="1954530"/>
          </a:xfrm>
          <a:prstGeom prst="rect">
            <a:avLst/>
          </a:prstGeom>
          <a:noFill/>
          <a:ln>
            <a:noFill/>
          </a:ln>
        </p:spPr>
      </p:pic>
    </p:spTree>
    <p:extLst>
      <p:ext uri="{BB962C8B-B14F-4D97-AF65-F5344CB8AC3E}">
        <p14:creationId xmlns:p14="http://schemas.microsoft.com/office/powerpoint/2010/main" val="2398293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Directive Interview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a directive interview, the interviewer guides the discussion with a predetermined outline and objectives in mind</a:t>
            </a:r>
            <a:r>
              <a:rPr lang="en-US" sz="2200" dirty="0" smtClean="0"/>
              <a:t>.  </a:t>
            </a:r>
          </a:p>
          <a:p>
            <a:endParaRPr lang="en-US" sz="900" dirty="0"/>
          </a:p>
          <a:p>
            <a:pPr lvl="1"/>
            <a:r>
              <a:rPr lang="en-US" sz="1800" dirty="0" smtClean="0"/>
              <a:t>An outline helps the interviewer ask specific questions to cover each topic on which information is wanted.  It also allows the interviewer to question and expand on related areas.  </a:t>
            </a:r>
            <a:r>
              <a:rPr lang="en-US" sz="1800" dirty="0" smtClean="0">
                <a:solidFill>
                  <a:srgbClr val="0070C0"/>
                </a:solidFill>
              </a:rPr>
              <a:t>For example, if a supervisor asks about the applicant’s work experience, it may lead to questions about what the applicant liked and did not like about previous jobs.  </a:t>
            </a:r>
          </a:p>
          <a:p>
            <a:pPr lvl="1"/>
            <a:endParaRPr lang="en-US" sz="900" dirty="0"/>
          </a:p>
          <a:p>
            <a:pPr lvl="2"/>
            <a:r>
              <a:rPr lang="en-US" sz="1800" dirty="0" smtClean="0">
                <a:solidFill>
                  <a:srgbClr val="FF0000"/>
                </a:solidFill>
              </a:rPr>
              <a:t>The supervisor guides and controls the interview but does not make it a rigid, impersonal experience.  If all applicants are asked the same questions, it makes it easier to compare applicants fairly.</a:t>
            </a:r>
            <a:endParaRPr lang="en-US" sz="1800" dirty="0">
              <a:solidFill>
                <a:srgbClr val="FF0000"/>
              </a:solidFill>
            </a:endParaRPr>
          </a:p>
        </p:txBody>
      </p:sp>
      <p:pic>
        <p:nvPicPr>
          <p:cNvPr id="5" name="Picture 4" descr="Direct na Steam"/>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105400"/>
            <a:ext cx="3886200" cy="1752600"/>
          </a:xfrm>
          <a:prstGeom prst="rect">
            <a:avLst/>
          </a:prstGeom>
          <a:noFill/>
          <a:ln>
            <a:noFill/>
          </a:ln>
        </p:spPr>
      </p:pic>
    </p:spTree>
    <p:extLst>
      <p:ext uri="{BB962C8B-B14F-4D97-AF65-F5344CB8AC3E}">
        <p14:creationId xmlns:p14="http://schemas.microsoft.com/office/powerpoint/2010/main" val="1467236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Nondirective Interview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purpose of a nondirective interview is to encourage interviewees to talk freely and in depth</a:t>
            </a:r>
            <a:r>
              <a:rPr lang="en-US" dirty="0" smtClean="0"/>
              <a:t>.  </a:t>
            </a:r>
          </a:p>
          <a:p>
            <a:endParaRPr lang="en-US" sz="900" dirty="0"/>
          </a:p>
          <a:p>
            <a:pPr lvl="1"/>
            <a:r>
              <a:rPr lang="en-US" sz="2000" dirty="0" smtClean="0"/>
              <a:t>Rather than asking specific questions, the supervisor may stimulate the discussion by asking broad, open-ended questions, such as -    “Tell me about your work experience.”  Generally, the supervisor will develop a list of possible topics to cover, and depending on how the interview proceeds, may or may not ask related questions.  </a:t>
            </a:r>
          </a:p>
          <a:p>
            <a:pPr lvl="1"/>
            <a:endParaRPr lang="en-US" sz="800" dirty="0"/>
          </a:p>
          <a:p>
            <a:pPr lvl="2"/>
            <a:r>
              <a:rPr lang="en-US" sz="1800" dirty="0" smtClean="0">
                <a:solidFill>
                  <a:srgbClr val="FF0000"/>
                </a:solidFill>
              </a:rPr>
              <a:t>This unstructured approach to interviewing allows for great flexibility, but it is generally more difficult and time-consuming to conduct.  </a:t>
            </a:r>
            <a:endParaRPr lang="en-US" sz="1800" dirty="0">
              <a:solidFill>
                <a:srgbClr val="FF0000"/>
              </a:solidFill>
            </a:endParaRPr>
          </a:p>
        </p:txBody>
      </p:sp>
      <p:pic>
        <p:nvPicPr>
          <p:cNvPr id="5" name="Picture 4" descr="How to Pronounce Nondirect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876800"/>
            <a:ext cx="3657600" cy="1447801"/>
          </a:xfrm>
          <a:prstGeom prst="rect">
            <a:avLst/>
          </a:prstGeom>
          <a:noFill/>
          <a:ln>
            <a:noFill/>
          </a:ln>
        </p:spPr>
      </p:pic>
    </p:spTree>
    <p:extLst>
      <p:ext uri="{BB962C8B-B14F-4D97-AF65-F5344CB8AC3E}">
        <p14:creationId xmlns:p14="http://schemas.microsoft.com/office/powerpoint/2010/main" val="1964361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Blending Directive and Nondirective Approaches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200" u="sng" dirty="0" smtClean="0"/>
              <a:t>Ultimately, the purpose of any interview is to promote mutual understanding – to help the interviewer and interviewee understand each other better through open communication</a:t>
            </a:r>
            <a:r>
              <a:rPr lang="en-US" dirty="0" smtClean="0"/>
              <a:t>.  </a:t>
            </a:r>
          </a:p>
          <a:p>
            <a:endParaRPr lang="en-US" sz="800" dirty="0"/>
          </a:p>
          <a:p>
            <a:pPr lvl="1"/>
            <a:r>
              <a:rPr lang="en-US" sz="2000" dirty="0" smtClean="0">
                <a:solidFill>
                  <a:srgbClr val="FF0000"/>
                </a:solidFill>
              </a:rPr>
              <a:t>In EE selection interviews, the directive approach is used most often because supervisors find it convenient to obtain information by asking the same direct questions of all applicants.  </a:t>
            </a:r>
            <a:endParaRPr lang="en-US" sz="2000" dirty="0">
              <a:solidFill>
                <a:srgbClr val="FF0000"/>
              </a:solidFill>
            </a:endParaRPr>
          </a:p>
        </p:txBody>
      </p:sp>
      <p:pic>
        <p:nvPicPr>
          <p:cNvPr id="5" name="Picture 4" descr="Mutual Understanding Stock Illustrations, Cliparts and Royalty Free Mutual  Understanding Vectors"/>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86199"/>
            <a:ext cx="2704338" cy="2407243"/>
          </a:xfrm>
          <a:prstGeom prst="rect">
            <a:avLst/>
          </a:prstGeom>
          <a:noFill/>
          <a:ln>
            <a:noFill/>
          </a:ln>
        </p:spPr>
      </p:pic>
    </p:spTree>
    <p:extLst>
      <p:ext uri="{BB962C8B-B14F-4D97-AF65-F5344CB8AC3E}">
        <p14:creationId xmlns:p14="http://schemas.microsoft.com/office/powerpoint/2010/main" val="17554653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Blending Directive and Nondirective Approaches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strive to blend directive and nondirective techniques to obtain additional information that might help them reach a decision</a:t>
            </a:r>
            <a:r>
              <a:rPr lang="en-US" dirty="0" smtClean="0"/>
              <a:t>.  </a:t>
            </a:r>
          </a:p>
          <a:p>
            <a:endParaRPr lang="en-US" sz="900" dirty="0"/>
          </a:p>
          <a:p>
            <a:pPr lvl="1"/>
            <a:r>
              <a:rPr lang="en-US" sz="1800" dirty="0" smtClean="0"/>
              <a:t>Interviewers may also use situational questions to assess what the applicant would do in a certain situation.  All applicants are given a specific situation to which to respond.  </a:t>
            </a:r>
            <a:r>
              <a:rPr lang="en-US" sz="1800" dirty="0" smtClean="0">
                <a:solidFill>
                  <a:srgbClr val="0070C0"/>
                </a:solidFill>
              </a:rPr>
              <a:t>For example, the question, “How would you assign daily work when two EEs are absent?” allows the applicants to organize and express their thoughts about a realistic work situation.  </a:t>
            </a:r>
          </a:p>
          <a:p>
            <a:pPr lvl="1"/>
            <a:endParaRPr lang="en-US" sz="900" dirty="0"/>
          </a:p>
          <a:p>
            <a:pPr lvl="2"/>
            <a:r>
              <a:rPr lang="en-US" sz="1800" dirty="0" smtClean="0">
                <a:solidFill>
                  <a:srgbClr val="FF0000"/>
                </a:solidFill>
              </a:rPr>
              <a:t>The supervisor may gain deeper insight into applicants’ abilities to think and solve problems that could make the difference in selection.</a:t>
            </a:r>
            <a:endParaRPr lang="en-US" sz="1800" dirty="0">
              <a:solidFill>
                <a:srgbClr val="FF0000"/>
              </a:solidFill>
            </a:endParaRPr>
          </a:p>
        </p:txBody>
      </p:sp>
      <p:pic>
        <p:nvPicPr>
          <p:cNvPr id="5" name="Picture 4"/>
          <p:cNvPicPr/>
          <p:nvPr/>
        </p:nvPicPr>
        <p:blipFill>
          <a:blip r:embed="rId2"/>
          <a:stretch>
            <a:fillRect/>
          </a:stretch>
        </p:blipFill>
        <p:spPr>
          <a:xfrm>
            <a:off x="4416552" y="5181600"/>
            <a:ext cx="4419600" cy="1156843"/>
          </a:xfrm>
          <a:prstGeom prst="rect">
            <a:avLst/>
          </a:prstGeom>
        </p:spPr>
      </p:pic>
    </p:spTree>
    <p:extLst>
      <p:ext uri="{BB962C8B-B14F-4D97-AF65-F5344CB8AC3E}">
        <p14:creationId xmlns:p14="http://schemas.microsoft.com/office/powerpoint/2010/main" val="12434518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85000" lnSpcReduction="10000"/>
          </a:bodyPr>
          <a:lstStyle/>
          <a:p>
            <a:r>
              <a:rPr lang="en-US" sz="2200" u="sng" dirty="0" smtClean="0"/>
              <a:t>Supervisory Guidelines for Conducting an Employee Interview</a:t>
            </a:r>
            <a:r>
              <a:rPr lang="en-US" dirty="0" smtClean="0"/>
              <a:t>.</a:t>
            </a:r>
          </a:p>
          <a:p>
            <a:endParaRPr lang="en-US" sz="800" dirty="0" smtClean="0"/>
          </a:p>
          <a:p>
            <a:pPr lvl="1"/>
            <a:r>
              <a:rPr lang="en-US" sz="1900" dirty="0" smtClean="0">
                <a:solidFill>
                  <a:srgbClr val="FF0000"/>
                </a:solidFill>
              </a:rPr>
              <a:t>Carefully review the application, the applicant’s resume, and other background information about the job candidate.</a:t>
            </a:r>
          </a:p>
          <a:p>
            <a:pPr lvl="1"/>
            <a:r>
              <a:rPr lang="en-US" sz="1900" dirty="0" smtClean="0">
                <a:solidFill>
                  <a:srgbClr val="FF0000"/>
                </a:solidFill>
              </a:rPr>
              <a:t>Determine objectives &amp; form of interview to be conducted; develop specific questions.</a:t>
            </a:r>
          </a:p>
          <a:p>
            <a:pPr lvl="1"/>
            <a:r>
              <a:rPr lang="en-US" sz="1900" dirty="0" smtClean="0">
                <a:solidFill>
                  <a:srgbClr val="FF0000"/>
                </a:solidFill>
              </a:rPr>
              <a:t>Find a quiet, private place to hold the interview where interruptions will not occur.</a:t>
            </a:r>
          </a:p>
          <a:p>
            <a:pPr lvl="1"/>
            <a:r>
              <a:rPr lang="en-US" sz="1900" dirty="0" smtClean="0">
                <a:solidFill>
                  <a:srgbClr val="FF0000"/>
                </a:solidFill>
              </a:rPr>
              <a:t>After a cordial warm-up, explain the nature of the job and its requirements; do not attempt to oversell the job or what is needed.</a:t>
            </a:r>
          </a:p>
          <a:p>
            <a:pPr lvl="1"/>
            <a:r>
              <a:rPr lang="en-US" sz="1900" dirty="0" smtClean="0">
                <a:solidFill>
                  <a:srgbClr val="FF0000"/>
                </a:solidFill>
              </a:rPr>
              <a:t>Ask directive questions to verify information and qualifications on the application as well as to fill in any gaps.</a:t>
            </a:r>
          </a:p>
          <a:p>
            <a:pPr lvl="1"/>
            <a:r>
              <a:rPr lang="en-US" sz="1900" dirty="0" smtClean="0">
                <a:solidFill>
                  <a:srgbClr val="FF0000"/>
                </a:solidFill>
              </a:rPr>
              <a:t>Ask the candidate to state what they could most contribute to the job; ask them to provide examples of previous relevant job situations.</a:t>
            </a:r>
          </a:p>
          <a:p>
            <a:pPr lvl="1"/>
            <a:r>
              <a:rPr lang="en-US" sz="1900" dirty="0" smtClean="0">
                <a:solidFill>
                  <a:srgbClr val="FF0000"/>
                </a:solidFill>
              </a:rPr>
              <a:t>Encourage the candidate to speak freely and to ask questions.</a:t>
            </a:r>
          </a:p>
          <a:p>
            <a:pPr lvl="1"/>
            <a:r>
              <a:rPr lang="en-US" sz="1900" dirty="0" smtClean="0">
                <a:solidFill>
                  <a:srgbClr val="FF0000"/>
                </a:solidFill>
              </a:rPr>
              <a:t>Take notes of candidate’s statements and comments pertinent to the job.</a:t>
            </a:r>
          </a:p>
          <a:p>
            <a:pPr lvl="1"/>
            <a:r>
              <a:rPr lang="en-US" sz="1900" dirty="0" smtClean="0">
                <a:solidFill>
                  <a:srgbClr val="FF0000"/>
                </a:solidFill>
              </a:rPr>
              <a:t>Avoid judging the candidate’s suitability until the interview is completed; be aware of possible biases and stereotypes that could unfairly influence decision.</a:t>
            </a:r>
          </a:p>
          <a:p>
            <a:pPr lvl="1"/>
            <a:r>
              <a:rPr lang="en-US" sz="1900" dirty="0" smtClean="0">
                <a:solidFill>
                  <a:srgbClr val="FF0000"/>
                </a:solidFill>
              </a:rPr>
              <a:t>Close the interview positively by thanking the candidate and indicating when a hiring decision will be made.</a:t>
            </a:r>
          </a:p>
        </p:txBody>
      </p:sp>
      <p:pic>
        <p:nvPicPr>
          <p:cNvPr id="5" name="Picture 4" descr="Helpful Tips Images - Free Download on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2656"/>
            <a:ext cx="1737360" cy="1567543"/>
          </a:xfrm>
          <a:prstGeom prst="rect">
            <a:avLst/>
          </a:prstGeom>
          <a:noFill/>
          <a:ln>
            <a:noFill/>
          </a:ln>
        </p:spPr>
      </p:pic>
    </p:spTree>
    <p:extLst>
      <p:ext uri="{BB962C8B-B14F-4D97-AF65-F5344CB8AC3E}">
        <p14:creationId xmlns:p14="http://schemas.microsoft.com/office/powerpoint/2010/main" val="928348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the Interview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200" u="sng" dirty="0" smtClean="0"/>
              <a:t>The EE selection interview is not a one-way questioning process; the applicant also will want to know more about the company and the job</a:t>
            </a:r>
            <a:r>
              <a:rPr lang="en-US" dirty="0" smtClean="0"/>
              <a:t>.  </a:t>
            </a:r>
          </a:p>
          <a:p>
            <a:endParaRPr lang="en-US" sz="800" dirty="0"/>
          </a:p>
          <a:p>
            <a:pPr lvl="1"/>
            <a:r>
              <a:rPr lang="en-US" sz="2000" dirty="0" smtClean="0"/>
              <a:t>The interview should enable job seekers to learn enough to help them decide whether to accept the position if it is offered.  </a:t>
            </a:r>
          </a:p>
          <a:p>
            <a:pPr lvl="1"/>
            <a:endParaRPr lang="en-US" sz="800" dirty="0"/>
          </a:p>
          <a:p>
            <a:pPr lvl="2"/>
            <a:r>
              <a:rPr lang="en-US" sz="1800" dirty="0" smtClean="0">
                <a:solidFill>
                  <a:srgbClr val="FF0000"/>
                </a:solidFill>
              </a:rPr>
              <a:t>The supervisor must conduct the interview professionally by opening the interview effectively, explaining the job requirements, and using good questioning and note-taking techniques. The supervisor should be welcoming and reduce any tension or anxiety.</a:t>
            </a:r>
            <a:endParaRPr lang="en-US" sz="1800" dirty="0">
              <a:solidFill>
                <a:srgbClr val="FF0000"/>
              </a:solidFill>
            </a:endParaRPr>
          </a:p>
        </p:txBody>
      </p:sp>
      <p:pic>
        <p:nvPicPr>
          <p:cNvPr id="5" name="Picture 4" descr="Let the Interviews Begin"/>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724400"/>
            <a:ext cx="2514600" cy="2133600"/>
          </a:xfrm>
          <a:prstGeom prst="rect">
            <a:avLst/>
          </a:prstGeom>
          <a:noFill/>
          <a:ln>
            <a:noFill/>
          </a:ln>
        </p:spPr>
      </p:pic>
    </p:spTree>
    <p:extLst>
      <p:ext uri="{BB962C8B-B14F-4D97-AF65-F5344CB8AC3E}">
        <p14:creationId xmlns:p14="http://schemas.microsoft.com/office/powerpoint/2010/main" val="2402960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the Job</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200" u="sng" dirty="0" smtClean="0"/>
              <a:t>During the interview, the supervisor should discuss details of the job, working conditions, wages, benefits, and other relevant factors in a realistic way</a:t>
            </a:r>
            <a:r>
              <a:rPr lang="en-US" dirty="0" smtClean="0"/>
              <a:t>.  </a:t>
            </a:r>
          </a:p>
          <a:p>
            <a:endParaRPr lang="en-US" sz="800" dirty="0"/>
          </a:p>
          <a:p>
            <a:pPr lvl="1"/>
            <a:r>
              <a:rPr lang="en-US" sz="2000" dirty="0" smtClean="0">
                <a:solidFill>
                  <a:srgbClr val="FF0000"/>
                </a:solidFill>
              </a:rPr>
              <a:t>A realistic organizational preview (ROP) includes sharing complete information about the organization: its mission, philosophy, opportunities, and other information that gives applicants a good idea of where the job fits in and why it is important.  </a:t>
            </a:r>
            <a:endParaRPr lang="en-US" sz="2000" dirty="0">
              <a:solidFill>
                <a:srgbClr val="FF0000"/>
              </a:solidFill>
            </a:endParaRPr>
          </a:p>
        </p:txBody>
      </p:sp>
      <p:pic>
        <p:nvPicPr>
          <p:cNvPr id="6" name="Picture 5" descr="Who Are We Images – Browse 3,758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3657599" y="4495800"/>
            <a:ext cx="5169843" cy="1751330"/>
          </a:xfrm>
          <a:prstGeom prst="rect">
            <a:avLst/>
          </a:prstGeom>
          <a:noFill/>
          <a:ln>
            <a:noFill/>
          </a:ln>
        </p:spPr>
      </p:pic>
    </p:spTree>
    <p:extLst>
      <p:ext uri="{BB962C8B-B14F-4D97-AF65-F5344CB8AC3E}">
        <p14:creationId xmlns:p14="http://schemas.microsoft.com/office/powerpoint/2010/main" val="4237670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the Job</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discussing the job, a realistic job preview (RJP) informs applicants about the desirable and undesirable aspects of the job</a:t>
            </a:r>
            <a:r>
              <a:rPr lang="en-US" sz="2200" dirty="0" smtClean="0"/>
              <a:t>.  </a:t>
            </a:r>
          </a:p>
          <a:p>
            <a:endParaRPr lang="en-US" sz="900" dirty="0"/>
          </a:p>
          <a:p>
            <a:pPr lvl="1"/>
            <a:r>
              <a:rPr lang="en-US" sz="1800" dirty="0" smtClean="0">
                <a:solidFill>
                  <a:srgbClr val="FF0000"/>
                </a:solidFill>
              </a:rPr>
              <a:t>Applicants who are given realistic information are more likely to remain on the job because they will encounter fewer unpleasant surprises.</a:t>
            </a:r>
            <a:endParaRPr lang="en-US" sz="1800" dirty="0">
              <a:solidFill>
                <a:srgbClr val="FF0000"/>
              </a:solidFill>
            </a:endParaRPr>
          </a:p>
        </p:txBody>
      </p:sp>
      <p:pic>
        <p:nvPicPr>
          <p:cNvPr id="5" name="Picture 4" descr="How To Win The War For Talent While Fighting Fairly: Realistic Job Previews  | Blog.SHRM.or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7209" y="3505200"/>
            <a:ext cx="5181600" cy="2764233"/>
          </a:xfrm>
          <a:prstGeom prst="rect">
            <a:avLst/>
          </a:prstGeom>
          <a:noFill/>
          <a:ln>
            <a:noFill/>
          </a:ln>
        </p:spPr>
      </p:pic>
    </p:spTree>
    <p:extLst>
      <p:ext uri="{BB962C8B-B14F-4D97-AF65-F5344CB8AC3E}">
        <p14:creationId xmlns:p14="http://schemas.microsoft.com/office/powerpoint/2010/main" val="4234355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Effective Questions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200" u="sng" dirty="0" smtClean="0"/>
              <a:t>Even though the supervisor will have some knowledge of the applicant’s background from the application and from information the applicant volunteers, the need still exists to determine the applicant’s specific qualifications for the job</a:t>
            </a:r>
            <a:r>
              <a:rPr lang="en-US" dirty="0" smtClean="0"/>
              <a:t>.  </a:t>
            </a:r>
          </a:p>
          <a:p>
            <a:endParaRPr lang="en-US" sz="800" dirty="0"/>
          </a:p>
          <a:p>
            <a:pPr lvl="1"/>
            <a:r>
              <a:rPr lang="en-US" sz="1800" dirty="0" smtClean="0">
                <a:solidFill>
                  <a:srgbClr val="FF0000"/>
                </a:solidFill>
              </a:rPr>
              <a:t>The supervisor should not ask the applicant to repeat information on the application.  Instead, the supervisor should rephrase questions to probe     for additional details.</a:t>
            </a:r>
            <a:endParaRPr lang="en-US" sz="1800" dirty="0">
              <a:solidFill>
                <a:srgbClr val="FF0000"/>
              </a:solidFill>
            </a:endParaRPr>
          </a:p>
        </p:txBody>
      </p:sp>
      <p:pic>
        <p:nvPicPr>
          <p:cNvPr id="5" name="Picture 4" descr="The Essence of Questioning – J-Ga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038600"/>
            <a:ext cx="4800600" cy="2276475"/>
          </a:xfrm>
          <a:prstGeom prst="rect">
            <a:avLst/>
          </a:prstGeom>
          <a:noFill/>
          <a:ln>
            <a:noFill/>
          </a:ln>
        </p:spPr>
      </p:pic>
    </p:spTree>
    <p:extLst>
      <p:ext uri="{BB962C8B-B14F-4D97-AF65-F5344CB8AC3E}">
        <p14:creationId xmlns:p14="http://schemas.microsoft.com/office/powerpoint/2010/main" val="109913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Notes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200" u="sng" dirty="0" smtClean="0"/>
              <a:t>In their efforts to make better selection decisions, many supervisors take notes during or immediately after the interview</a:t>
            </a:r>
            <a:r>
              <a:rPr lang="en-US" dirty="0" smtClean="0"/>
              <a:t>.  </a:t>
            </a:r>
          </a:p>
          <a:p>
            <a:endParaRPr lang="en-US" sz="800" dirty="0"/>
          </a:p>
          <a:p>
            <a:pPr lvl="1"/>
            <a:r>
              <a:rPr lang="en-US" dirty="0" smtClean="0"/>
              <a:t>Written information is especially important when a supervisor interviews a number of applicants.  </a:t>
            </a:r>
          </a:p>
          <a:p>
            <a:pPr lvl="1"/>
            <a:endParaRPr lang="en-US" sz="800" dirty="0"/>
          </a:p>
          <a:p>
            <a:pPr lvl="2"/>
            <a:r>
              <a:rPr lang="en-US" sz="1800" dirty="0" smtClean="0">
                <a:solidFill>
                  <a:srgbClr val="FF0000"/>
                </a:solidFill>
              </a:rPr>
              <a:t>Trying to remember what several applicants said during their interviews and exactly who said what is virtually impossible.</a:t>
            </a:r>
            <a:endParaRPr lang="en-US" sz="1800" dirty="0">
              <a:solidFill>
                <a:srgbClr val="FF0000"/>
              </a:solidFill>
            </a:endParaRPr>
          </a:p>
        </p:txBody>
      </p:sp>
      <p:pic>
        <p:nvPicPr>
          <p:cNvPr id="5" name="Picture 4" descr="How I used to take notes in school: A tutorial for note taking | by Accalia  Baronets | Medium"/>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91000"/>
            <a:ext cx="3062368" cy="2044700"/>
          </a:xfrm>
          <a:prstGeom prst="rect">
            <a:avLst/>
          </a:prstGeom>
          <a:noFill/>
          <a:ln>
            <a:noFill/>
          </a:ln>
        </p:spPr>
      </p:pic>
    </p:spTree>
    <p:extLst>
      <p:ext uri="{BB962C8B-B14F-4D97-AF65-F5344CB8AC3E}">
        <p14:creationId xmlns:p14="http://schemas.microsoft.com/office/powerpoint/2010/main" val="15759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Human Resources Department </a:t>
            </a:r>
            <a:br>
              <a:rPr lang="en-US" dirty="0" smtClean="0"/>
            </a:br>
            <a:r>
              <a:rPr lang="en-US" sz="2000" dirty="0" smtClean="0"/>
              <a:t>and the Supervisor’s Staffing Responsibilities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For many organizations, the role and size of the HR department has expanded, in part, because of the need to comply with government regulations</a:t>
            </a:r>
            <a:r>
              <a:rPr lang="en-US" dirty="0" smtClean="0"/>
              <a:t>.  </a:t>
            </a:r>
          </a:p>
          <a:p>
            <a:endParaRPr lang="en-US" sz="800" dirty="0"/>
          </a:p>
          <a:p>
            <a:pPr lvl="1"/>
            <a:r>
              <a:rPr lang="en-US" dirty="0" smtClean="0">
                <a:solidFill>
                  <a:srgbClr val="FF0000"/>
                </a:solidFill>
              </a:rPr>
              <a:t>At the same time, some organizations have found it cost-effective to contract out, or outsource, some HR activities.</a:t>
            </a:r>
            <a:endParaRPr lang="en-US" dirty="0">
              <a:solidFill>
                <a:srgbClr val="FF0000"/>
              </a:solidFill>
            </a:endParaRPr>
          </a:p>
        </p:txBody>
      </p:sp>
      <p:pic>
        <p:nvPicPr>
          <p:cNvPr id="5" name="Picture 4" descr="Human Resource Management Basics For Every HR Professional, 48% O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657600"/>
            <a:ext cx="4495800" cy="3657600"/>
          </a:xfrm>
          <a:prstGeom prst="rect">
            <a:avLst/>
          </a:prstGeom>
          <a:noFill/>
          <a:ln>
            <a:noFill/>
          </a:ln>
        </p:spPr>
      </p:pic>
    </p:spTree>
    <p:extLst>
      <p:ext uri="{BB962C8B-B14F-4D97-AF65-F5344CB8AC3E}">
        <p14:creationId xmlns:p14="http://schemas.microsoft.com/office/powerpoint/2010/main" val="1423237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Avoiding Interviewing and Evaluation Pitfalls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chief problem in selection lies in interpreting the applicant’s background, personal history, and other pertinent information</a:t>
            </a:r>
            <a:r>
              <a:rPr lang="en-US" dirty="0" smtClean="0"/>
              <a:t>.  </a:t>
            </a:r>
          </a:p>
          <a:p>
            <a:endParaRPr lang="en-US" sz="900" dirty="0"/>
          </a:p>
          <a:p>
            <a:pPr lvl="1"/>
            <a:r>
              <a:rPr lang="en-US" sz="1800" dirty="0" smtClean="0"/>
              <a:t>As human beings, supervisors are unable to eliminate their personal preferences and prejudices, but they should face their biases and make efforts to avoid or control them.  Supervisors should particularly avoid making judgments too quickly during interviews with job applicants.  </a:t>
            </a:r>
          </a:p>
          <a:p>
            <a:pPr lvl="1"/>
            <a:endParaRPr lang="en-US" sz="900" dirty="0"/>
          </a:p>
          <a:p>
            <a:pPr lvl="2"/>
            <a:r>
              <a:rPr lang="en-US" sz="1800" dirty="0" smtClean="0">
                <a:solidFill>
                  <a:srgbClr val="FF0000"/>
                </a:solidFill>
              </a:rPr>
              <a:t>Although it is difficult not to form an early impression, the supervisor should complete the interview before making any decision and should strive to apply the OUCH test to avoid the numerous pitfalls that can occur both during and after the interview.</a:t>
            </a:r>
            <a:endParaRPr lang="en-US" sz="1800" dirty="0">
              <a:solidFill>
                <a:srgbClr val="FF0000"/>
              </a:solidFill>
            </a:endParaRPr>
          </a:p>
        </p:txBody>
      </p:sp>
      <p:pic>
        <p:nvPicPr>
          <p:cNvPr id="5" name="Picture 4" descr="Avoiding Pitfalls - Assessment of a Modern System in the Cloud | CV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876801"/>
            <a:ext cx="3581400" cy="1974668"/>
          </a:xfrm>
          <a:prstGeom prst="rect">
            <a:avLst/>
          </a:prstGeom>
          <a:noFill/>
          <a:ln>
            <a:noFill/>
          </a:ln>
        </p:spPr>
      </p:pic>
    </p:spTree>
    <p:extLst>
      <p:ext uri="{BB962C8B-B14F-4D97-AF65-F5344CB8AC3E}">
        <p14:creationId xmlns:p14="http://schemas.microsoft.com/office/powerpoint/2010/main" val="7650961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Avoiding Interviewing and Evaluation Pitfalls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also avoid generalizations</a:t>
            </a:r>
            <a:r>
              <a:rPr lang="en-US" dirty="0" smtClean="0"/>
              <a:t>.  </a:t>
            </a:r>
          </a:p>
          <a:p>
            <a:endParaRPr lang="en-US" sz="800" dirty="0"/>
          </a:p>
          <a:p>
            <a:pPr lvl="1"/>
            <a:r>
              <a:rPr lang="en-US" sz="2000" dirty="0" smtClean="0"/>
              <a:t>The situation in which a supervisor generalizes from one aspect of a person’s behavior to all aspects of the person’s behavior is known as the halo or horns effect.  In practice, the halo or horns effect means that the supervisor bases the overall impression of an individual on only partial information about that individual and uses this limited impression as a primary influence in rating all other factors.  </a:t>
            </a:r>
          </a:p>
          <a:p>
            <a:pPr lvl="1"/>
            <a:endParaRPr lang="en-US" sz="800" dirty="0"/>
          </a:p>
          <a:p>
            <a:pPr lvl="2"/>
            <a:r>
              <a:rPr lang="en-US" sz="1800" dirty="0" smtClean="0">
                <a:solidFill>
                  <a:srgbClr val="FF0000"/>
                </a:solidFill>
              </a:rPr>
              <a:t>This may work favorably (halo effect) or unfavorably (horns effect), but in either case it is improper.</a:t>
            </a:r>
            <a:endParaRPr lang="en-US" sz="1800" dirty="0">
              <a:solidFill>
                <a:srgbClr val="FF0000"/>
              </a:solidFill>
            </a:endParaRPr>
          </a:p>
        </p:txBody>
      </p:sp>
      <p:pic>
        <p:nvPicPr>
          <p:cNvPr id="5" name="Picture 4" descr="5 Must-Avoid Pitfalls in Software Development - DEV Commun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800600"/>
            <a:ext cx="3962400" cy="2057400"/>
          </a:xfrm>
          <a:prstGeom prst="rect">
            <a:avLst/>
          </a:prstGeom>
          <a:noFill/>
          <a:ln>
            <a:noFill/>
          </a:ln>
        </p:spPr>
      </p:pic>
    </p:spTree>
    <p:extLst>
      <p:ext uri="{BB962C8B-B14F-4D97-AF65-F5344CB8AC3E}">
        <p14:creationId xmlns:p14="http://schemas.microsoft.com/office/powerpoint/2010/main" val="27058626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Closing the Interview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a:bodyPr>
          <a:lstStyle/>
          <a:p>
            <a:r>
              <a:rPr lang="en-US" sz="2200" u="sng" dirty="0" smtClean="0"/>
              <a:t>At the conclusion of the EE selection interview, the supervisor will likely have a choice among several alternatives, ranging from hiring the applicant to deferring decision to rejecting applicant</a:t>
            </a:r>
            <a:r>
              <a:rPr lang="en-US" dirty="0" smtClean="0"/>
              <a:t>.  </a:t>
            </a:r>
          </a:p>
          <a:p>
            <a:endParaRPr lang="en-US" sz="800" dirty="0"/>
          </a:p>
          <a:p>
            <a:pPr lvl="1"/>
            <a:r>
              <a:rPr lang="en-US" sz="2000" dirty="0" smtClean="0">
                <a:solidFill>
                  <a:srgbClr val="FF0000"/>
                </a:solidFill>
              </a:rPr>
              <a:t>The supervisor’s decision will be guided by the organization’s policies and procedures.  </a:t>
            </a:r>
          </a:p>
        </p:txBody>
      </p:sp>
      <p:pic>
        <p:nvPicPr>
          <p:cNvPr id="6" name="Picture 5" descr="Premium Photo | Word conclusion on torn paper business concept"/>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657600"/>
            <a:ext cx="5026152" cy="2590800"/>
          </a:xfrm>
          <a:prstGeom prst="rect">
            <a:avLst/>
          </a:prstGeom>
          <a:noFill/>
          <a:ln>
            <a:noFill/>
          </a:ln>
        </p:spPr>
      </p:pic>
    </p:spTree>
    <p:extLst>
      <p:ext uri="{BB962C8B-B14F-4D97-AF65-F5344CB8AC3E}">
        <p14:creationId xmlns:p14="http://schemas.microsoft.com/office/powerpoint/2010/main" val="3614155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Interview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the supervisor wishes to defer the decision until several other candidates for the job have been interviewed, the applicant should be informed that they will be notified later</a:t>
            </a:r>
            <a:r>
              <a:rPr lang="en-US" dirty="0" smtClean="0"/>
              <a:t>.  </a:t>
            </a:r>
          </a:p>
          <a:p>
            <a:endParaRPr lang="en-US" sz="800" dirty="0"/>
          </a:p>
          <a:p>
            <a:pPr lvl="1"/>
            <a:r>
              <a:rPr lang="en-US" sz="2000" dirty="0" smtClean="0">
                <a:solidFill>
                  <a:srgbClr val="FF0000"/>
                </a:solidFill>
              </a:rPr>
              <a:t>The supervisor should indicate a time frame within which the decision will be made.  </a:t>
            </a:r>
            <a:endParaRPr lang="en-US" sz="2000" dirty="0">
              <a:solidFill>
                <a:srgbClr val="FF0000"/>
              </a:solidFill>
            </a:endParaRPr>
          </a:p>
        </p:txBody>
      </p:sp>
      <p:pic>
        <p:nvPicPr>
          <p:cNvPr id="5" name="Picture 4" descr="Conclusion Images – Browse 1,179,316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962400"/>
            <a:ext cx="5102352" cy="2226479"/>
          </a:xfrm>
          <a:prstGeom prst="rect">
            <a:avLst/>
          </a:prstGeom>
          <a:noFill/>
          <a:ln>
            <a:noFill/>
          </a:ln>
        </p:spPr>
      </p:pic>
    </p:spTree>
    <p:extLst>
      <p:ext uri="{BB962C8B-B14F-4D97-AF65-F5344CB8AC3E}">
        <p14:creationId xmlns:p14="http://schemas.microsoft.com/office/powerpoint/2010/main" val="1914409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Interview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200" u="sng" dirty="0" smtClean="0"/>
              <a:t>Although rejecting all but one applicant is part of the process, employers should be cautious in how they communicate with potential new hires</a:t>
            </a:r>
            <a:r>
              <a:rPr lang="en-US" dirty="0" smtClean="0"/>
              <a:t>.  </a:t>
            </a:r>
          </a:p>
          <a:p>
            <a:endParaRPr lang="en-US" sz="800" dirty="0"/>
          </a:p>
          <a:p>
            <a:pPr lvl="1"/>
            <a:r>
              <a:rPr lang="en-US" sz="2000" dirty="0" smtClean="0"/>
              <a:t>Remember that those applicants may buy your products and services and have long-term memories of how they were treated.  </a:t>
            </a:r>
          </a:p>
          <a:p>
            <a:pPr lvl="1"/>
            <a:r>
              <a:rPr lang="en-US" sz="2000" dirty="0" smtClean="0"/>
              <a:t>Regardless </a:t>
            </a:r>
            <a:r>
              <a:rPr lang="en-US" sz="2000" dirty="0"/>
              <a:t>of </a:t>
            </a:r>
            <a:r>
              <a:rPr lang="en-US" sz="2000" dirty="0" smtClean="0"/>
              <a:t>the </a:t>
            </a:r>
            <a:r>
              <a:rPr lang="en-US" sz="2000" dirty="0"/>
              <a:t>outcome, applicants </a:t>
            </a:r>
            <a:r>
              <a:rPr lang="en-US" sz="2000" dirty="0" smtClean="0"/>
              <a:t>should leave the interview </a:t>
            </a:r>
            <a:r>
              <a:rPr lang="en-US" sz="2000" dirty="0"/>
              <a:t>feeling that they have been treated fairly and courteously.  </a:t>
            </a:r>
            <a:endParaRPr lang="en-US" sz="2000" dirty="0" smtClean="0"/>
          </a:p>
          <a:p>
            <a:pPr lvl="1"/>
            <a:endParaRPr lang="en-US" sz="800" dirty="0"/>
          </a:p>
          <a:p>
            <a:pPr lvl="2"/>
            <a:r>
              <a:rPr lang="en-US" sz="1800" dirty="0" smtClean="0">
                <a:solidFill>
                  <a:srgbClr val="FF0000"/>
                </a:solidFill>
              </a:rPr>
              <a:t>It a </a:t>
            </a:r>
            <a:r>
              <a:rPr lang="en-US" sz="1800" dirty="0">
                <a:solidFill>
                  <a:srgbClr val="FF0000"/>
                </a:solidFill>
              </a:rPr>
              <a:t>supervisor’s managerial duty to build as much goodwill as possible because it is in </a:t>
            </a:r>
            <a:r>
              <a:rPr lang="en-US" sz="1800" dirty="0" smtClean="0">
                <a:solidFill>
                  <a:srgbClr val="FF0000"/>
                </a:solidFill>
              </a:rPr>
              <a:t>the organization’s </a:t>
            </a:r>
            <a:r>
              <a:rPr lang="en-US" sz="1800" dirty="0">
                <a:solidFill>
                  <a:srgbClr val="FF0000"/>
                </a:solidFill>
              </a:rPr>
              <a:t>self-interest to maintain a good image.</a:t>
            </a:r>
          </a:p>
          <a:p>
            <a:endParaRPr lang="en-US" dirty="0"/>
          </a:p>
        </p:txBody>
      </p:sp>
      <p:pic>
        <p:nvPicPr>
          <p:cNvPr id="5" name="Picture 4" descr="Goodwill Industries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4953000"/>
            <a:ext cx="1447800" cy="1905000"/>
          </a:xfrm>
          <a:prstGeom prst="rect">
            <a:avLst/>
          </a:prstGeom>
          <a:noFill/>
          <a:ln>
            <a:noFill/>
          </a:ln>
        </p:spPr>
      </p:pic>
    </p:spTree>
    <p:extLst>
      <p:ext uri="{BB962C8B-B14F-4D97-AF65-F5344CB8AC3E}">
        <p14:creationId xmlns:p14="http://schemas.microsoft.com/office/powerpoint/2010/main" val="8656077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Completing the Post-Interview Evaluation Form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organizations have the supervisor and other members of the interview team complete an evaluation form shortly after the interview while the information is still fresh in their minds</a:t>
            </a:r>
            <a:r>
              <a:rPr lang="en-US" dirty="0" smtClean="0"/>
              <a:t>.  </a:t>
            </a:r>
          </a:p>
          <a:p>
            <a:endParaRPr lang="en-US" sz="800" dirty="0"/>
          </a:p>
          <a:p>
            <a:pPr lvl="1"/>
            <a:r>
              <a:rPr lang="en-US" sz="2000" dirty="0" smtClean="0"/>
              <a:t>This approach increases the likelihood that the same selection criteria are applied to each applicant.  </a:t>
            </a:r>
          </a:p>
          <a:p>
            <a:pPr lvl="1"/>
            <a:endParaRPr lang="en-US" sz="800" dirty="0" smtClean="0"/>
          </a:p>
          <a:p>
            <a:pPr lvl="2"/>
            <a:r>
              <a:rPr lang="en-US" sz="1800" dirty="0" smtClean="0">
                <a:solidFill>
                  <a:srgbClr val="FF0000"/>
                </a:solidFill>
              </a:rPr>
              <a:t>Others may require supervisors submit written evaluations to summarize their impressions of and recommendations for each job candidate.</a:t>
            </a:r>
            <a:endParaRPr lang="en-US" sz="1800" dirty="0">
              <a:solidFill>
                <a:srgbClr val="FF0000"/>
              </a:solidFill>
            </a:endParaRPr>
          </a:p>
        </p:txBody>
      </p:sp>
      <p:pic>
        <p:nvPicPr>
          <p:cNvPr id="5" name="Picture 4" descr="Monitoring and evaluation of IIEP-UNESC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495800"/>
            <a:ext cx="3866606" cy="2362200"/>
          </a:xfrm>
          <a:prstGeom prst="rect">
            <a:avLst/>
          </a:prstGeom>
          <a:noFill/>
          <a:ln>
            <a:noFill/>
          </a:ln>
        </p:spPr>
      </p:pic>
    </p:spTree>
    <p:extLst>
      <p:ext uri="{BB962C8B-B14F-4D97-AF65-F5344CB8AC3E}">
        <p14:creationId xmlns:p14="http://schemas.microsoft.com/office/powerpoint/2010/main" val="38718525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Hiring Decision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decision to hire can be challenging when the supervisor has interviewed several candidates and all appear qualified for job</a:t>
            </a:r>
            <a:r>
              <a:rPr lang="en-US" dirty="0" smtClean="0"/>
              <a:t>.  </a:t>
            </a:r>
          </a:p>
          <a:p>
            <a:endParaRPr lang="en-US" sz="900" dirty="0"/>
          </a:p>
          <a:p>
            <a:pPr lvl="1"/>
            <a:r>
              <a:rPr lang="en-US" sz="2000" dirty="0" smtClean="0"/>
              <a:t>There are no definite guidelines a supervisor can use to select the best-suited individual.  At times, information from the applications, tests, and interviews indicate which applicants should be hired.  However, at other times such information may be unconvincing or perhaps even conflicting.  </a:t>
            </a:r>
          </a:p>
          <a:p>
            <a:pPr lvl="1"/>
            <a:endParaRPr lang="en-US" sz="800" dirty="0"/>
          </a:p>
          <a:p>
            <a:pPr lvl="2"/>
            <a:r>
              <a:rPr lang="en-US" sz="1800" dirty="0" smtClean="0">
                <a:solidFill>
                  <a:srgbClr val="FF0000"/>
                </a:solidFill>
              </a:rPr>
              <a:t>(X) An applicant’s aptitude test score for a sales job may be relatively low, but the person has favorably impressed the supervisor in the interview by showing an enthusiastic interest in the job and a selling career.</a:t>
            </a:r>
            <a:endParaRPr lang="en-US" sz="1800" dirty="0">
              <a:solidFill>
                <a:srgbClr val="FF0000"/>
              </a:solidFill>
            </a:endParaRPr>
          </a:p>
        </p:txBody>
      </p:sp>
      <p:pic>
        <p:nvPicPr>
          <p:cNvPr id="6" name="Picture 5" descr="Hiring Challenges and Solutions for This Year | by Aviahire | Aviahire |  Med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257800"/>
            <a:ext cx="3276600" cy="1600200"/>
          </a:xfrm>
          <a:prstGeom prst="rect">
            <a:avLst/>
          </a:prstGeom>
          <a:noFill/>
          <a:ln>
            <a:noFill/>
          </a:ln>
        </p:spPr>
      </p:pic>
    </p:spTree>
    <p:extLst>
      <p:ext uri="{BB962C8B-B14F-4D97-AF65-F5344CB8AC3E}">
        <p14:creationId xmlns:p14="http://schemas.microsoft.com/office/powerpoint/2010/main" val="8547063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Hiring Decision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Supervisory judgment and experience come into play</a:t>
            </a:r>
            <a:r>
              <a:rPr lang="en-US" dirty="0" smtClean="0"/>
              <a:t>.  </a:t>
            </a:r>
          </a:p>
          <a:p>
            <a:endParaRPr lang="en-US" sz="900" dirty="0"/>
          </a:p>
          <a:p>
            <a:pPr lvl="1"/>
            <a:r>
              <a:rPr lang="en-US" sz="2000" dirty="0" smtClean="0"/>
              <a:t>The supervisor must select EEs who are most likely to contribute to good departmental performance.  The supervisor may consult with members of the HR staff for their evaluations, but, in the final analysis, it should be the supervisor’s responsibility to choose.  </a:t>
            </a:r>
          </a:p>
          <a:p>
            <a:pPr lvl="1"/>
            <a:endParaRPr lang="en-US" sz="800" dirty="0"/>
          </a:p>
          <a:p>
            <a:pPr lvl="2"/>
            <a:r>
              <a:rPr lang="en-US" sz="1800" dirty="0" smtClean="0">
                <a:solidFill>
                  <a:srgbClr val="FF0000"/>
                </a:solidFill>
              </a:rPr>
              <a:t>Before the final decision is made, the supervisor should evaluate each applicant against the selection criteria. </a:t>
            </a:r>
            <a:r>
              <a:rPr lang="en-US" sz="1800" dirty="0">
                <a:solidFill>
                  <a:srgbClr val="FF0000"/>
                </a:solidFill>
              </a:rPr>
              <a:t> </a:t>
            </a:r>
          </a:p>
        </p:txBody>
      </p:sp>
      <p:pic>
        <p:nvPicPr>
          <p:cNvPr id="5" name="Picture 4" descr="Hiring Best Practices: How To Make Sure You Hire The Right Peop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343400"/>
            <a:ext cx="4495800" cy="2514600"/>
          </a:xfrm>
          <a:prstGeom prst="rect">
            <a:avLst/>
          </a:prstGeom>
          <a:noFill/>
          <a:ln>
            <a:noFill/>
          </a:ln>
        </p:spPr>
      </p:pic>
    </p:spTree>
    <p:extLst>
      <p:ext uri="{BB962C8B-B14F-4D97-AF65-F5344CB8AC3E}">
        <p14:creationId xmlns:p14="http://schemas.microsoft.com/office/powerpoint/2010/main" val="7615486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Hiring Decision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200" u="sng" dirty="0" smtClean="0"/>
              <a:t>Hiring decisions always involve uncertainties</a:t>
            </a:r>
            <a:r>
              <a:rPr lang="en-US" dirty="0" smtClean="0"/>
              <a:t>.  </a:t>
            </a:r>
          </a:p>
          <a:p>
            <a:endParaRPr lang="en-US" sz="800" dirty="0"/>
          </a:p>
          <a:p>
            <a:pPr lvl="1"/>
            <a:r>
              <a:rPr lang="en-US" sz="2000" dirty="0" smtClean="0"/>
              <a:t>There are no exact ways to predict how individuals will perform until they are placed on the job.  </a:t>
            </a:r>
          </a:p>
          <a:p>
            <a:pPr lvl="1"/>
            <a:endParaRPr lang="en-US" sz="800" dirty="0"/>
          </a:p>
          <a:p>
            <a:pPr lvl="2"/>
            <a:r>
              <a:rPr lang="en-US" sz="1800" dirty="0" smtClean="0">
                <a:solidFill>
                  <a:srgbClr val="FF0000"/>
                </a:solidFill>
              </a:rPr>
              <a:t>A supervisor who approaches the hiring decision thoroughly, carefully, and professionally is likely to consistently select applicants who will become excellent EEs.</a:t>
            </a:r>
            <a:endParaRPr lang="en-US" sz="1800" dirty="0">
              <a:solidFill>
                <a:srgbClr val="FF0000"/>
              </a:solidFill>
            </a:endParaRPr>
          </a:p>
        </p:txBody>
      </p:sp>
      <p:pic>
        <p:nvPicPr>
          <p:cNvPr id="5" name="Picture 4" descr="What's Wrong With Hiring — Manager Foundation"/>
          <p:cNvPicPr/>
          <p:nvPr/>
        </p:nvPicPr>
        <p:blipFill>
          <a:blip r:embed="rId2">
            <a:extLst>
              <a:ext uri="{28A0092B-C50C-407E-A947-70E740481C1C}">
                <a14:useLocalDpi xmlns:a14="http://schemas.microsoft.com/office/drawing/2010/main" val="0"/>
              </a:ext>
            </a:extLst>
          </a:blip>
          <a:srcRect/>
          <a:stretch>
            <a:fillRect/>
          </a:stretch>
        </p:blipFill>
        <p:spPr bwMode="auto">
          <a:xfrm>
            <a:off x="4361688" y="3733800"/>
            <a:ext cx="4474464" cy="2551430"/>
          </a:xfrm>
          <a:prstGeom prst="rect">
            <a:avLst/>
          </a:prstGeom>
          <a:noFill/>
          <a:ln>
            <a:noFill/>
          </a:ln>
        </p:spPr>
      </p:pic>
    </p:spTree>
    <p:extLst>
      <p:ext uri="{BB962C8B-B14F-4D97-AF65-F5344CB8AC3E}">
        <p14:creationId xmlns:p14="http://schemas.microsoft.com/office/powerpoint/2010/main" val="41191547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the Hiring Decision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lstStyle/>
          <a:p>
            <a:r>
              <a:rPr lang="en-US" sz="2200" u="sng" dirty="0" smtClean="0"/>
              <a:t>Documentation is necessary to ensure that a supervisor’s decision to accept or reject an applicant is based on job-related factors and is not discriminatory</a:t>
            </a:r>
            <a:r>
              <a:rPr lang="en-US" dirty="0" smtClean="0"/>
              <a:t>.  </a:t>
            </a:r>
          </a:p>
          <a:p>
            <a:endParaRPr lang="en-US" sz="800" dirty="0" smtClean="0"/>
          </a:p>
          <a:p>
            <a:pPr lvl="1"/>
            <a:r>
              <a:rPr lang="en-US" dirty="0" smtClean="0">
                <a:solidFill>
                  <a:srgbClr val="FF0000"/>
                </a:solidFill>
              </a:rPr>
              <a:t>At times, a supervisor’s hiring decision will be challenged; the supervisor must be able to justify that decision.  </a:t>
            </a:r>
            <a:endParaRPr lang="en-US" dirty="0">
              <a:solidFill>
                <a:srgbClr val="FF0000"/>
              </a:solidFill>
            </a:endParaRPr>
          </a:p>
        </p:txBody>
      </p:sp>
      <p:pic>
        <p:nvPicPr>
          <p:cNvPr id="5" name="Picture 4" descr="What is a Document?"/>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612315"/>
            <a:ext cx="2495550" cy="2636085"/>
          </a:xfrm>
          <a:prstGeom prst="rect">
            <a:avLst/>
          </a:prstGeom>
          <a:noFill/>
          <a:ln>
            <a:noFill/>
          </a:ln>
        </p:spPr>
      </p:pic>
    </p:spTree>
    <p:extLst>
      <p:ext uri="{BB962C8B-B14F-4D97-AF65-F5344CB8AC3E}">
        <p14:creationId xmlns:p14="http://schemas.microsoft.com/office/powerpoint/2010/main" val="227879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Human Resources Advice and Supervisory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usefulness and effectiveness of any HR department depends on its ability to develop close working relationships with managers and supervisors</a:t>
            </a:r>
            <a:r>
              <a:rPr lang="en-US" dirty="0" smtClean="0"/>
              <a:t>.  </a:t>
            </a:r>
          </a:p>
          <a:p>
            <a:endParaRPr lang="en-US" sz="800" dirty="0"/>
          </a:p>
          <a:p>
            <a:pPr lvl="1"/>
            <a:r>
              <a:rPr lang="en-US" sz="2000" dirty="0" smtClean="0">
                <a:solidFill>
                  <a:srgbClr val="FF0000"/>
                </a:solidFill>
              </a:rPr>
              <a:t>Effective HR professionals are responsible for developing and implementing strategies, policies, and procedures that enable the organization’s EEs to be the best they can be.</a:t>
            </a:r>
            <a:endParaRPr lang="en-US" sz="2000" dirty="0">
              <a:solidFill>
                <a:srgbClr val="FF0000"/>
              </a:solidFill>
            </a:endParaRPr>
          </a:p>
        </p:txBody>
      </p:sp>
      <p:pic>
        <p:nvPicPr>
          <p:cNvPr id="5" name="Picture 4" descr="Human Resources Icon With Group Of People Royalty Free SVG, Cliparts,  Vectors, and Stock Illustration. Image 6954075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657600"/>
            <a:ext cx="2895600" cy="2667000"/>
          </a:xfrm>
          <a:prstGeom prst="rect">
            <a:avLst/>
          </a:prstGeom>
          <a:noFill/>
          <a:ln>
            <a:noFill/>
          </a:ln>
        </p:spPr>
      </p:pic>
    </p:spTree>
    <p:extLst>
      <p:ext uri="{BB962C8B-B14F-4D97-AF65-F5344CB8AC3E}">
        <p14:creationId xmlns:p14="http://schemas.microsoft.com/office/powerpoint/2010/main" val="33841433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New Employees Onboard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organizations, when new EEs report for their first day of work, HR usually conducts an initial session that familiarizes the new hire with the organization’s vision, structure, culture, handbook, policies and procedures, and perhaps includes a quick tour of the facilities.  This initial phase is called orientation</a:t>
            </a:r>
            <a:r>
              <a:rPr lang="en-US" sz="1800" dirty="0" smtClean="0"/>
              <a:t>.</a:t>
            </a:r>
          </a:p>
          <a:p>
            <a:endParaRPr lang="en-US" sz="800" dirty="0">
              <a:solidFill>
                <a:srgbClr val="FF0000"/>
              </a:solidFill>
            </a:endParaRPr>
          </a:p>
          <a:p>
            <a:pPr lvl="1"/>
            <a:r>
              <a:rPr lang="en-US" sz="1800" dirty="0" smtClean="0">
                <a:solidFill>
                  <a:srgbClr val="FF0000"/>
                </a:solidFill>
              </a:rPr>
              <a:t>Orientation is a process designed to help new EEs become acquainted with the organization and understand the organization’s expectations.  </a:t>
            </a:r>
          </a:p>
          <a:p>
            <a:pPr lvl="1"/>
            <a:r>
              <a:rPr lang="en-US" sz="1800" dirty="0" smtClean="0">
                <a:solidFill>
                  <a:srgbClr val="FF0000"/>
                </a:solidFill>
              </a:rPr>
              <a:t>Orientation helps develop a sense of belonging to the organization.</a:t>
            </a:r>
            <a:endParaRPr lang="en-US" sz="1800" dirty="0">
              <a:solidFill>
                <a:srgbClr val="FF0000"/>
              </a:solidFill>
            </a:endParaRPr>
          </a:p>
        </p:txBody>
      </p:sp>
      <p:pic>
        <p:nvPicPr>
          <p:cNvPr id="6" name="Picture 5" descr="Difference Between Orientation and Onboarding (with Comparison Chart) - Key  Differences"/>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572000"/>
            <a:ext cx="3582706" cy="1812798"/>
          </a:xfrm>
          <a:prstGeom prst="rect">
            <a:avLst/>
          </a:prstGeom>
          <a:noFill/>
          <a:ln>
            <a:noFill/>
          </a:ln>
        </p:spPr>
      </p:pic>
    </p:spTree>
    <p:extLst>
      <p:ext uri="{BB962C8B-B14F-4D97-AF65-F5344CB8AC3E}">
        <p14:creationId xmlns:p14="http://schemas.microsoft.com/office/powerpoint/2010/main" val="31123485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New Employees Onboard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200" u="sng" dirty="0" smtClean="0"/>
              <a:t>Onboarding occurs when the new EE begins and it continues indefinitely</a:t>
            </a:r>
            <a:r>
              <a:rPr lang="en-US" dirty="0" smtClean="0"/>
              <a:t>.  </a:t>
            </a:r>
          </a:p>
          <a:p>
            <a:endParaRPr lang="en-US" sz="800" dirty="0"/>
          </a:p>
          <a:p>
            <a:pPr lvl="1"/>
            <a:r>
              <a:rPr lang="en-US" sz="2000" dirty="0" smtClean="0"/>
              <a:t>It is about helping EEs understand, effectively perform their jobs, learn new tasks, gain new SKAs, and acquire attitudes, behaviors, and knowledge needed to be a successful member of the team.  </a:t>
            </a:r>
          </a:p>
          <a:p>
            <a:pPr lvl="1"/>
            <a:endParaRPr lang="en-US" sz="800" dirty="0"/>
          </a:p>
          <a:p>
            <a:pPr lvl="2"/>
            <a:r>
              <a:rPr lang="en-US" sz="1800" dirty="0" smtClean="0">
                <a:solidFill>
                  <a:srgbClr val="FF0000"/>
                </a:solidFill>
              </a:rPr>
              <a:t>Helping new EEs feel comfortable in their new work environment is a supervisory responsibility.</a:t>
            </a:r>
            <a:endParaRPr lang="en-US" sz="1800" dirty="0">
              <a:solidFill>
                <a:srgbClr val="FF0000"/>
              </a:solidFill>
            </a:endParaRPr>
          </a:p>
        </p:txBody>
      </p:sp>
      <p:pic>
        <p:nvPicPr>
          <p:cNvPr id="5" name="Picture 4" descr="Creating Effective Onboarding and Training Guides for Your New Employees -  Currents"/>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343400"/>
            <a:ext cx="4832386" cy="1920875"/>
          </a:xfrm>
          <a:prstGeom prst="rect">
            <a:avLst/>
          </a:prstGeom>
          <a:noFill/>
          <a:ln>
            <a:noFill/>
          </a:ln>
        </p:spPr>
      </p:pic>
    </p:spTree>
    <p:extLst>
      <p:ext uri="{BB962C8B-B14F-4D97-AF65-F5344CB8AC3E}">
        <p14:creationId xmlns:p14="http://schemas.microsoft.com/office/powerpoint/2010/main" val="27573551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New Employees Onboard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manner in which the supervisor welcomes new hires and introduces them to other EEs in the department may have a lasting effect on their future performance</a:t>
            </a:r>
            <a:r>
              <a:rPr lang="en-US" dirty="0" smtClean="0"/>
              <a:t>.  </a:t>
            </a:r>
          </a:p>
          <a:p>
            <a:endParaRPr lang="en-US" sz="800" dirty="0"/>
          </a:p>
          <a:p>
            <a:pPr lvl="1"/>
            <a:r>
              <a:rPr lang="en-US" sz="2000" dirty="0" smtClean="0"/>
              <a:t>The first days on the job for most new EEs are disturbing and anxious.  They typically feel like strangers in new surroundings among people whom they have just met.  </a:t>
            </a:r>
          </a:p>
          <a:p>
            <a:pPr lvl="1"/>
            <a:endParaRPr lang="en-US" sz="800" dirty="0"/>
          </a:p>
          <a:p>
            <a:pPr lvl="2"/>
            <a:r>
              <a:rPr lang="en-US" sz="1800" dirty="0" smtClean="0">
                <a:solidFill>
                  <a:srgbClr val="FF0000"/>
                </a:solidFill>
              </a:rPr>
              <a:t>It is the supervisor’s responsibility to make the transition as smooth as possible by leading new EEs in the desired directions and helping them become productive as soon as possible.</a:t>
            </a:r>
            <a:endParaRPr lang="en-US" sz="1800" dirty="0">
              <a:solidFill>
                <a:srgbClr val="FF0000"/>
              </a:solidFill>
            </a:endParaRPr>
          </a:p>
        </p:txBody>
      </p:sp>
      <p:pic>
        <p:nvPicPr>
          <p:cNvPr id="1026" name="Picture 2" descr="Onboarding banner web icon vector illustration concept for human resources  business industry to introduce newly hired employee into an organization  with behavior welcome knowledge and skills icon 11166140 Vector Art at  Vecteez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0999" y="4878754"/>
            <a:ext cx="4700451" cy="146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618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Checklist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200" u="sng" dirty="0" smtClean="0"/>
              <a:t>A useful technique to ensure that new EEs are well-oriented is to use a checklist</a:t>
            </a:r>
            <a:r>
              <a:rPr lang="en-US" dirty="0" smtClean="0"/>
              <a:t>.  </a:t>
            </a:r>
          </a:p>
          <a:p>
            <a:pPr lvl="1"/>
            <a:endParaRPr lang="en-US" sz="800" dirty="0"/>
          </a:p>
          <a:p>
            <a:pPr lvl="1"/>
            <a:r>
              <a:rPr lang="en-US" sz="2000" dirty="0" smtClean="0"/>
              <a:t>When developing an orientation checklist, the supervisor should strive to identify all the things that a new EE ought to know. </a:t>
            </a:r>
          </a:p>
          <a:p>
            <a:pPr lvl="1"/>
            <a:endParaRPr lang="en-US" sz="800" dirty="0"/>
          </a:p>
          <a:p>
            <a:pPr lvl="2"/>
            <a:r>
              <a:rPr lang="en-US" sz="1800" dirty="0" smtClean="0">
                <a:solidFill>
                  <a:srgbClr val="FF0000"/>
                </a:solidFill>
              </a:rPr>
              <a:t>Checklists can also be used to help new EEs understand the company and its objectives, and to build a more positive attitude toward the supervisor, fellow EEs, and the company.</a:t>
            </a:r>
            <a:endParaRPr lang="en-US" sz="1800" dirty="0">
              <a:solidFill>
                <a:srgbClr val="FF0000"/>
              </a:solidFill>
            </a:endParaRPr>
          </a:p>
        </p:txBody>
      </p:sp>
      <p:pic>
        <p:nvPicPr>
          <p:cNvPr id="5" name="Picture 4" descr="200+ Free Checklist &amp; List Images - Pixab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962400"/>
            <a:ext cx="2667000" cy="2362200"/>
          </a:xfrm>
          <a:prstGeom prst="rect">
            <a:avLst/>
          </a:prstGeom>
          <a:noFill/>
          <a:ln>
            <a:noFill/>
          </a:ln>
        </p:spPr>
      </p:pic>
    </p:spTree>
    <p:extLst>
      <p:ext uri="{BB962C8B-B14F-4D97-AF65-F5344CB8AC3E}">
        <p14:creationId xmlns:p14="http://schemas.microsoft.com/office/powerpoint/2010/main" val="20742292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Supportive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200" u="sng" dirty="0" smtClean="0"/>
              <a:t>More important than actual techniques used to orient new EEs are the attitudes and behaviors of the supervisor</a:t>
            </a:r>
            <a:r>
              <a:rPr lang="en-US" dirty="0" smtClean="0"/>
              <a:t>.  </a:t>
            </a:r>
          </a:p>
          <a:p>
            <a:endParaRPr lang="en-US" sz="800" dirty="0"/>
          </a:p>
          <a:p>
            <a:pPr lvl="1"/>
            <a:r>
              <a:rPr lang="en-US" sz="2000" dirty="0" smtClean="0"/>
              <a:t>When a supervisor conveys sincerity in trying to make the transition period a pleasurable experience and tells new EEs that they should not hesitate to ask questions, it will smooth the early days on the job.  </a:t>
            </a:r>
          </a:p>
          <a:p>
            <a:pPr lvl="1"/>
            <a:endParaRPr lang="en-US" sz="800" dirty="0"/>
          </a:p>
          <a:p>
            <a:pPr lvl="2"/>
            <a:r>
              <a:rPr lang="en-US" sz="1800" dirty="0" smtClean="0">
                <a:solidFill>
                  <a:srgbClr val="FF0000"/>
                </a:solidFill>
              </a:rPr>
              <a:t>Even when HR provides formal orientation, it remains the supervisor’s responsibility to help each new EE quickly become an accepted member of the departmental work team and a contributing, productive EE.</a:t>
            </a:r>
            <a:endParaRPr lang="en-US" sz="1800" dirty="0">
              <a:solidFill>
                <a:srgbClr val="FF0000"/>
              </a:solidFill>
            </a:endParaRPr>
          </a:p>
        </p:txBody>
      </p:sp>
      <p:pic>
        <p:nvPicPr>
          <p:cNvPr id="5" name="Picture 4" descr="Be Supportive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724400"/>
            <a:ext cx="4038600" cy="2133600"/>
          </a:xfrm>
          <a:prstGeom prst="rect">
            <a:avLst/>
          </a:prstGeom>
          <a:noFill/>
          <a:ln>
            <a:noFill/>
          </a:ln>
        </p:spPr>
      </p:pic>
    </p:spTree>
    <p:extLst>
      <p:ext uri="{BB962C8B-B14F-4D97-AF65-F5344CB8AC3E}">
        <p14:creationId xmlns:p14="http://schemas.microsoft.com/office/powerpoint/2010/main" val="15591913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200" u="sng" dirty="0" smtClean="0"/>
              <a:t>The supervisor should inform other EEs that someone new is joining the group and should let them know something positive about the new person</a:t>
            </a:r>
            <a:r>
              <a:rPr lang="en-US" dirty="0" smtClean="0"/>
              <a:t>.  </a:t>
            </a:r>
          </a:p>
          <a:p>
            <a:endParaRPr lang="en-US" sz="800" dirty="0"/>
          </a:p>
          <a:p>
            <a:pPr lvl="1"/>
            <a:r>
              <a:rPr lang="en-US" sz="2000" dirty="0" smtClean="0">
                <a:solidFill>
                  <a:srgbClr val="FF0000"/>
                </a:solidFill>
              </a:rPr>
              <a:t>The supervisor needs to set the stage for the new EE’s arrival so that the new EE is socialized properly into the work group.</a:t>
            </a:r>
            <a:endParaRPr lang="en-US" sz="2000" dirty="0">
              <a:solidFill>
                <a:srgbClr val="FF0000"/>
              </a:solidFill>
            </a:endParaRPr>
          </a:p>
        </p:txBody>
      </p:sp>
      <p:pic>
        <p:nvPicPr>
          <p:cNvPr id="6" name="Picture 5" descr="Set the Stage for Success"/>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0"/>
            <a:ext cx="5029200" cy="2491105"/>
          </a:xfrm>
          <a:prstGeom prst="rect">
            <a:avLst/>
          </a:prstGeom>
          <a:noFill/>
          <a:ln>
            <a:noFill/>
          </a:ln>
        </p:spPr>
      </p:pic>
    </p:spTree>
    <p:extLst>
      <p:ext uri="{BB962C8B-B14F-4D97-AF65-F5344CB8AC3E}">
        <p14:creationId xmlns:p14="http://schemas.microsoft.com/office/powerpoint/2010/main" val="38077523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normAutofit/>
          </a:bodyPr>
          <a:lstStyle/>
          <a:p>
            <a:r>
              <a:rPr lang="en-US" sz="2200" u="sng" dirty="0" smtClean="0"/>
              <a:t>Since the publication of the classic Harvard Business Review article, “Everyone Who Makes It Has a Mentor,” researchers have explored the roles that mentors play in EE development</a:t>
            </a:r>
            <a:r>
              <a:rPr lang="en-US" dirty="0" smtClean="0"/>
              <a:t>.  </a:t>
            </a:r>
          </a:p>
          <a:p>
            <a:endParaRPr lang="en-US" sz="900" dirty="0"/>
          </a:p>
          <a:p>
            <a:pPr lvl="1"/>
            <a:r>
              <a:rPr lang="en-US" sz="2000" dirty="0" smtClean="0"/>
              <a:t>Mentoring is process of having a more experienced person provide guidance, coaching, or counseling to a less experienced person.  </a:t>
            </a:r>
          </a:p>
          <a:p>
            <a:pPr lvl="1"/>
            <a:endParaRPr lang="en-US" sz="800" dirty="0"/>
          </a:p>
          <a:p>
            <a:pPr lvl="2"/>
            <a:r>
              <a:rPr lang="en-US" sz="1800" dirty="0" smtClean="0">
                <a:solidFill>
                  <a:srgbClr val="FF0000"/>
                </a:solidFill>
              </a:rPr>
              <a:t>Broadly defined, the mentor teaches “the tricks of the trade,” gives the new EE all the responsibility they can handle, thrusts the EE into new areas, directs and shapes performance, suggests how things are done,   and provides protection.</a:t>
            </a:r>
            <a:endParaRPr lang="en-US" sz="1800" dirty="0">
              <a:solidFill>
                <a:srgbClr val="FF0000"/>
              </a:solidFill>
            </a:endParaRPr>
          </a:p>
        </p:txBody>
      </p:sp>
      <p:pic>
        <p:nvPicPr>
          <p:cNvPr id="5" name="Picture 4" descr="Benefits of mentoring schem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800600"/>
            <a:ext cx="3489960" cy="2057400"/>
          </a:xfrm>
          <a:prstGeom prst="rect">
            <a:avLst/>
          </a:prstGeom>
          <a:noFill/>
          <a:ln>
            <a:noFill/>
          </a:ln>
        </p:spPr>
      </p:pic>
    </p:spTree>
    <p:extLst>
      <p:ext uri="{BB962C8B-B14F-4D97-AF65-F5344CB8AC3E}">
        <p14:creationId xmlns:p14="http://schemas.microsoft.com/office/powerpoint/2010/main" val="21555380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a:bodyPr>
          <a:lstStyle/>
          <a:p>
            <a:r>
              <a:rPr lang="en-US" sz="2200" u="sng" dirty="0" smtClean="0"/>
              <a:t>Mentoring should be looked upon as one way to smooth the transition of new EEs into the organization and develop them into productive EEs</a:t>
            </a:r>
            <a:r>
              <a:rPr lang="en-US" dirty="0" smtClean="0"/>
              <a:t>.  </a:t>
            </a:r>
          </a:p>
          <a:p>
            <a:endParaRPr lang="en-US" sz="800" dirty="0"/>
          </a:p>
          <a:p>
            <a:pPr lvl="1"/>
            <a:r>
              <a:rPr lang="en-US" sz="2000" dirty="0" smtClean="0"/>
              <a:t>New EEs can build a network of people who can collectively provide many benefits of a mentor.  The ultimate question for the new EE is, “How do I attach myself to a role model who will guide my career?”  </a:t>
            </a:r>
          </a:p>
          <a:p>
            <a:pPr lvl="1"/>
            <a:endParaRPr lang="en-US" sz="800" dirty="0"/>
          </a:p>
          <a:p>
            <a:pPr lvl="2"/>
            <a:r>
              <a:rPr lang="en-US" sz="1800" dirty="0" smtClean="0">
                <a:solidFill>
                  <a:srgbClr val="FF0000"/>
                </a:solidFill>
              </a:rPr>
              <a:t>Researchers suggest that putting all your eggs in one basket is a mistake.  They believe people should think in terms of multiple mentors.  And, they claim that one’s peers can be an excellent source of mentorship.</a:t>
            </a:r>
            <a:endParaRPr lang="en-US" sz="1800" dirty="0">
              <a:solidFill>
                <a:srgbClr val="FF0000"/>
              </a:solidFill>
            </a:endParaRPr>
          </a:p>
        </p:txBody>
      </p:sp>
      <p:pic>
        <p:nvPicPr>
          <p:cNvPr id="5" name="Picture 4" descr="Mentoring | Developer Experience Knowledge Ba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952999"/>
            <a:ext cx="3276600" cy="1902823"/>
          </a:xfrm>
          <a:prstGeom prst="rect">
            <a:avLst/>
          </a:prstGeom>
          <a:noFill/>
          <a:ln>
            <a:noFill/>
          </a:ln>
        </p:spPr>
      </p:pic>
    </p:spTree>
    <p:extLst>
      <p:ext uri="{BB962C8B-B14F-4D97-AF65-F5344CB8AC3E}">
        <p14:creationId xmlns:p14="http://schemas.microsoft.com/office/powerpoint/2010/main" val="1368990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400" u="sng" dirty="0" smtClean="0"/>
              <a:t>To expand on the idea of “multiple mentors,” mentors can be identified for the following purposes</a:t>
            </a:r>
            <a:r>
              <a:rPr lang="en-US" dirty="0" smtClean="0"/>
              <a:t>: </a:t>
            </a:r>
          </a:p>
          <a:p>
            <a:endParaRPr lang="en-US" sz="800" dirty="0"/>
          </a:p>
          <a:p>
            <a:pPr lvl="1"/>
            <a:r>
              <a:rPr lang="en-US" dirty="0" smtClean="0">
                <a:solidFill>
                  <a:srgbClr val="FF0000"/>
                </a:solidFill>
              </a:rPr>
              <a:t>A mentor for life, a mentor for the season, and a mentor for a specific reason.  </a:t>
            </a:r>
            <a:endParaRPr lang="en-US" dirty="0">
              <a:solidFill>
                <a:srgbClr val="FF0000"/>
              </a:solidFill>
            </a:endParaRPr>
          </a:p>
        </p:txBody>
      </p:sp>
      <p:pic>
        <p:nvPicPr>
          <p:cNvPr id="5" name="Picture 4" descr="Child Welfare &amp; Attendance / Mentors for L.I.F.E."/>
          <p:cNvPicPr/>
          <p:nvPr/>
        </p:nvPicPr>
        <p:blipFill>
          <a:blip r:embed="rId2">
            <a:extLst>
              <a:ext uri="{28A0092B-C50C-407E-A947-70E740481C1C}">
                <a14:useLocalDpi xmlns:a14="http://schemas.microsoft.com/office/drawing/2010/main" val="0"/>
              </a:ext>
            </a:extLst>
          </a:blip>
          <a:srcRect/>
          <a:stretch>
            <a:fillRect/>
          </a:stretch>
        </p:blipFill>
        <p:spPr bwMode="auto">
          <a:xfrm>
            <a:off x="2338251" y="3581400"/>
            <a:ext cx="6467421" cy="2517648"/>
          </a:xfrm>
          <a:prstGeom prst="rect">
            <a:avLst/>
          </a:prstGeom>
          <a:noFill/>
          <a:ln>
            <a:noFill/>
          </a:ln>
        </p:spPr>
      </p:pic>
    </p:spTree>
    <p:extLst>
      <p:ext uri="{BB962C8B-B14F-4D97-AF65-F5344CB8AC3E}">
        <p14:creationId xmlns:p14="http://schemas.microsoft.com/office/powerpoint/2010/main" val="12774278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normAutofit/>
          </a:bodyPr>
          <a:lstStyle/>
          <a:p>
            <a:r>
              <a:rPr lang="en-US" sz="2200" u="sng" dirty="0" smtClean="0"/>
              <a:t>Research suggests that mentors are most receptive to people who ask good questions, listen well to responses, and demonstrate they are hungry for advice and counsel.  </a:t>
            </a:r>
          </a:p>
          <a:p>
            <a:endParaRPr lang="en-US" sz="800" u="sng" dirty="0"/>
          </a:p>
          <a:p>
            <a:pPr lvl="1"/>
            <a:r>
              <a:rPr lang="en-US" sz="2000" dirty="0" smtClean="0">
                <a:solidFill>
                  <a:srgbClr val="FF0000"/>
                </a:solidFill>
              </a:rPr>
              <a:t>Mentoring is a chance for mentors to revitalize their own learning.  </a:t>
            </a:r>
            <a:endParaRPr lang="en-US" sz="2000" dirty="0">
              <a:solidFill>
                <a:srgbClr val="FF0000"/>
              </a:solidFill>
            </a:endParaRPr>
          </a:p>
        </p:txBody>
      </p:sp>
      <p:pic>
        <p:nvPicPr>
          <p:cNvPr id="5" name="Picture 4" descr="Touhou web olie Nøjagtig ært Åh gud mentor mentee - c-farm.org"/>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276600"/>
            <a:ext cx="3014472" cy="2881799"/>
          </a:xfrm>
          <a:prstGeom prst="rect">
            <a:avLst/>
          </a:prstGeom>
          <a:noFill/>
          <a:ln>
            <a:noFill/>
          </a:ln>
        </p:spPr>
      </p:pic>
    </p:spTree>
    <p:extLst>
      <p:ext uri="{BB962C8B-B14F-4D97-AF65-F5344CB8AC3E}">
        <p14:creationId xmlns:p14="http://schemas.microsoft.com/office/powerpoint/2010/main" val="184885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Human Resources Advice and Supervisory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HR department is often given primary responsibility for certain activities, and supervisors must follow HR requirements with little or no discretion</a:t>
            </a:r>
            <a:r>
              <a:rPr lang="en-US" dirty="0" smtClean="0"/>
              <a:t>.  </a:t>
            </a:r>
          </a:p>
          <a:p>
            <a:endParaRPr lang="en-US" sz="800" dirty="0"/>
          </a:p>
          <a:p>
            <a:pPr lvl="1"/>
            <a:r>
              <a:rPr lang="en-US" sz="2000" dirty="0" smtClean="0">
                <a:solidFill>
                  <a:srgbClr val="FF0000"/>
                </a:solidFill>
              </a:rPr>
              <a:t>(X) Certain policies and practices regarding Equal Employment Opportunity (EEO), labor relations, and wage rates are typically formulated and directed by the HR department, but there are many areas and situations in which supervisors must make the decisions.</a:t>
            </a:r>
            <a:endParaRPr lang="en-US" sz="2000" dirty="0">
              <a:solidFill>
                <a:srgbClr val="FF0000"/>
              </a:solidFill>
            </a:endParaRPr>
          </a:p>
        </p:txBody>
      </p:sp>
      <p:pic>
        <p:nvPicPr>
          <p:cNvPr id="5" name="Picture 4" descr="HR (Human Resources) Decision Making PowerPoint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19600"/>
            <a:ext cx="4038600" cy="2627811"/>
          </a:xfrm>
          <a:prstGeom prst="rect">
            <a:avLst/>
          </a:prstGeom>
          <a:noFill/>
          <a:ln>
            <a:noFill/>
          </a:ln>
        </p:spPr>
      </p:pic>
    </p:spTree>
    <p:extLst>
      <p:ext uri="{BB962C8B-B14F-4D97-AF65-F5344CB8AC3E}">
        <p14:creationId xmlns:p14="http://schemas.microsoft.com/office/powerpoint/2010/main" val="6042113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Developing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supervisor or coach does not have to be a solution provider, but rather the one who engages EEs in activities that help them to reach their potential and the organization to reach or exceed its goals</a:t>
            </a:r>
            <a:r>
              <a:rPr lang="en-US" sz="2400" dirty="0" smtClean="0"/>
              <a:t>.</a:t>
            </a:r>
          </a:p>
        </p:txBody>
      </p:sp>
      <p:pic>
        <p:nvPicPr>
          <p:cNvPr id="5" name="Picture 4" descr="259,744 Training Development Images, Stock Photos, 3D object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1152144" y="3962400"/>
            <a:ext cx="6876288" cy="1943735"/>
          </a:xfrm>
          <a:prstGeom prst="rect">
            <a:avLst/>
          </a:prstGeom>
          <a:noFill/>
          <a:ln>
            <a:noFill/>
          </a:ln>
        </p:spPr>
      </p:pic>
    </p:spTree>
    <p:extLst>
      <p:ext uri="{BB962C8B-B14F-4D97-AF65-F5344CB8AC3E}">
        <p14:creationId xmlns:p14="http://schemas.microsoft.com/office/powerpoint/2010/main" val="17398270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Developing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skilled workers are hired, the training need may be in the area of company and departmental methods and procedures</a:t>
            </a:r>
            <a:r>
              <a:rPr lang="en-US" dirty="0" smtClean="0"/>
              <a:t>.  </a:t>
            </a:r>
          </a:p>
          <a:p>
            <a:endParaRPr lang="en-US" sz="800" dirty="0"/>
          </a:p>
          <a:p>
            <a:pPr lvl="1"/>
            <a:r>
              <a:rPr lang="en-US" sz="2000" dirty="0" smtClean="0"/>
              <a:t>When unskilled EEs are hired, they must understand the importance of the job and why each step must be done correctly.  The supervisor or another capable EE should demonstrate the proper way to do job.  </a:t>
            </a:r>
          </a:p>
          <a:p>
            <a:pPr lvl="1"/>
            <a:endParaRPr lang="en-US" sz="800" dirty="0"/>
          </a:p>
          <a:p>
            <a:pPr lvl="2"/>
            <a:r>
              <a:rPr lang="en-US" sz="1800" dirty="0" smtClean="0">
                <a:solidFill>
                  <a:srgbClr val="FF0000"/>
                </a:solidFill>
              </a:rPr>
              <a:t>It is critical to the learning process that the supervisor frequently monitor the work being performed, answer questions, make adjustments, provide additional guidance as necessary, and encourage them.  </a:t>
            </a:r>
            <a:endParaRPr lang="en-US" sz="1800" dirty="0">
              <a:solidFill>
                <a:srgbClr val="FF0000"/>
              </a:solidFill>
            </a:endParaRPr>
          </a:p>
        </p:txBody>
      </p:sp>
      <p:pic>
        <p:nvPicPr>
          <p:cNvPr id="5" name="Picture 4" descr="Employee Training and Development: An Investment, Not an Expense"/>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495800"/>
            <a:ext cx="2400300" cy="2362200"/>
          </a:xfrm>
          <a:prstGeom prst="rect">
            <a:avLst/>
          </a:prstGeom>
          <a:noFill/>
          <a:ln>
            <a:noFill/>
          </a:ln>
        </p:spPr>
      </p:pic>
    </p:spTree>
    <p:extLst>
      <p:ext uri="{BB962C8B-B14F-4D97-AF65-F5344CB8AC3E}">
        <p14:creationId xmlns:p14="http://schemas.microsoft.com/office/powerpoint/2010/main" val="28964195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Ongoing Employee Development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lstStyle/>
          <a:p>
            <a:r>
              <a:rPr lang="en-US" sz="2200" u="sng" dirty="0" smtClean="0"/>
              <a:t>Supervisors should continually assess the skills and potential of existing EEs and should provide opportunities for the ongoing development of EE skills so that those EEs can perform better now and in the future</a:t>
            </a:r>
            <a:r>
              <a:rPr lang="en-US" sz="2200" dirty="0" smtClean="0"/>
              <a:t>.  </a:t>
            </a:r>
          </a:p>
          <a:p>
            <a:pPr lvl="1"/>
            <a:endParaRPr lang="en-US" sz="800" dirty="0" smtClean="0"/>
          </a:p>
          <a:p>
            <a:pPr lvl="1"/>
            <a:r>
              <a:rPr lang="en-US" sz="2000" dirty="0" smtClean="0"/>
              <a:t>Training activities should be based on identification of the combined needs of the organization and the EEs.</a:t>
            </a:r>
          </a:p>
          <a:p>
            <a:pPr lvl="1"/>
            <a:endParaRPr lang="en-US" sz="800" dirty="0" smtClean="0"/>
          </a:p>
          <a:p>
            <a:pPr lvl="2"/>
            <a:r>
              <a:rPr lang="en-US" sz="1800" dirty="0" smtClean="0">
                <a:solidFill>
                  <a:srgbClr val="FF0000"/>
                </a:solidFill>
              </a:rPr>
              <a:t>Training must be viewed as an ongoing developmental process, not a simple solution to a short-term problem.  </a:t>
            </a:r>
            <a:endParaRPr lang="en-US" sz="1800" dirty="0">
              <a:solidFill>
                <a:srgbClr val="FF0000"/>
              </a:solidFill>
            </a:endParaRPr>
          </a:p>
        </p:txBody>
      </p:sp>
      <p:pic>
        <p:nvPicPr>
          <p:cNvPr id="5" name="Picture 4" descr="Ozew-Learning &amp; Development"/>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724400"/>
            <a:ext cx="4953000" cy="2133600"/>
          </a:xfrm>
          <a:prstGeom prst="rect">
            <a:avLst/>
          </a:prstGeom>
          <a:noFill/>
          <a:ln>
            <a:noFill/>
          </a:ln>
        </p:spPr>
      </p:pic>
    </p:spTree>
    <p:extLst>
      <p:ext uri="{BB962C8B-B14F-4D97-AF65-F5344CB8AC3E}">
        <p14:creationId xmlns:p14="http://schemas.microsoft.com/office/powerpoint/2010/main" val="26798746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Developing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normAutofit/>
          </a:bodyPr>
          <a:lstStyle/>
          <a:p>
            <a:r>
              <a:rPr lang="en-US" sz="2200" u="sng" dirty="0" smtClean="0"/>
              <a:t>Skills that EEs need to perform essential departmental tasks should be the initial training focus.  However, in the current business environment, cross-training is becoming essential</a:t>
            </a:r>
            <a:r>
              <a:rPr lang="en-US" dirty="0" smtClean="0"/>
              <a:t>.  </a:t>
            </a:r>
          </a:p>
          <a:p>
            <a:endParaRPr lang="en-US" sz="800" dirty="0"/>
          </a:p>
          <a:p>
            <a:pPr lvl="1"/>
            <a:r>
              <a:rPr lang="en-US" sz="2000" dirty="0" smtClean="0"/>
              <a:t>Downsizing, outsourcing, reductions in force, and termination of jobs have left EEs wondering what the future holds.  </a:t>
            </a:r>
          </a:p>
          <a:p>
            <a:pPr lvl="1"/>
            <a:endParaRPr lang="en-US" sz="800" dirty="0"/>
          </a:p>
          <a:p>
            <a:pPr lvl="2"/>
            <a:r>
              <a:rPr lang="en-US" sz="1800" dirty="0" smtClean="0">
                <a:solidFill>
                  <a:srgbClr val="FF0000"/>
                </a:solidFill>
              </a:rPr>
              <a:t>Supervisors must identify jobs that are important to ongoing performance of their departments and that other EEs can learn.  </a:t>
            </a:r>
            <a:endParaRPr lang="en-US" sz="1800" dirty="0">
              <a:solidFill>
                <a:srgbClr val="FF0000"/>
              </a:solidFill>
            </a:endParaRPr>
          </a:p>
        </p:txBody>
      </p:sp>
      <p:pic>
        <p:nvPicPr>
          <p:cNvPr id="5" name="Picture 4" descr="The Successful Manager's Guide to Cross Training Employe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4495800"/>
            <a:ext cx="4876800" cy="2362200"/>
          </a:xfrm>
          <a:prstGeom prst="rect">
            <a:avLst/>
          </a:prstGeom>
          <a:noFill/>
          <a:ln>
            <a:noFill/>
          </a:ln>
        </p:spPr>
      </p:pic>
    </p:spTree>
    <p:extLst>
      <p:ext uri="{BB962C8B-B14F-4D97-AF65-F5344CB8AC3E}">
        <p14:creationId xmlns:p14="http://schemas.microsoft.com/office/powerpoint/2010/main" val="39804799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Developing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r>
              <a:rPr lang="en-US" sz="2200" u="sng" dirty="0" smtClean="0"/>
              <a:t>EEs will need to learn new skills that will make them more valuable to their organizations</a:t>
            </a:r>
            <a:r>
              <a:rPr lang="en-US" dirty="0" smtClean="0"/>
              <a:t>.  </a:t>
            </a:r>
          </a:p>
          <a:p>
            <a:endParaRPr lang="en-US" sz="800" dirty="0"/>
          </a:p>
          <a:p>
            <a:pPr lvl="1"/>
            <a:r>
              <a:rPr lang="en-US" sz="2000" dirty="0" smtClean="0"/>
              <a:t>Cross-trained EEs learn how to do a variety of important jobs.  </a:t>
            </a:r>
          </a:p>
          <a:p>
            <a:pPr lvl="1"/>
            <a:endParaRPr lang="en-US" sz="800" dirty="0"/>
          </a:p>
          <a:p>
            <a:pPr lvl="2"/>
            <a:r>
              <a:rPr lang="en-US" sz="1800" dirty="0" smtClean="0">
                <a:solidFill>
                  <a:srgbClr val="FF0000"/>
                </a:solidFill>
              </a:rPr>
              <a:t>An EE’s ability to perform a variety of tasks makes them more valuable and able to assume additional responsibilities in the future.  </a:t>
            </a:r>
            <a:endParaRPr lang="en-US" sz="1800" dirty="0">
              <a:solidFill>
                <a:srgbClr val="FF0000"/>
              </a:solidFill>
            </a:endParaRPr>
          </a:p>
        </p:txBody>
      </p:sp>
      <p:pic>
        <p:nvPicPr>
          <p:cNvPr id="5" name="Picture 4" descr="Action plan for developing a New Skill"/>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19600"/>
            <a:ext cx="3505200" cy="1859280"/>
          </a:xfrm>
          <a:prstGeom prst="rect">
            <a:avLst/>
          </a:prstGeom>
          <a:noFill/>
          <a:ln>
            <a:noFill/>
          </a:ln>
        </p:spPr>
      </p:pic>
      <p:pic>
        <p:nvPicPr>
          <p:cNvPr id="6" name="Picture 5" descr="Skills-as-a-Service - KnackAp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419600"/>
            <a:ext cx="3486912" cy="1859280"/>
          </a:xfrm>
          <a:prstGeom prst="rect">
            <a:avLst/>
          </a:prstGeom>
          <a:noFill/>
          <a:ln>
            <a:noFill/>
          </a:ln>
        </p:spPr>
      </p:pic>
    </p:spTree>
    <p:extLst>
      <p:ext uri="{BB962C8B-B14F-4D97-AF65-F5344CB8AC3E}">
        <p14:creationId xmlns:p14="http://schemas.microsoft.com/office/powerpoint/2010/main" val="39274870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Yourself More Valuable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200" u="sng" dirty="0" smtClean="0"/>
              <a:t>The need for training and development is not limited to departmental EEs</a:t>
            </a:r>
            <a:r>
              <a:rPr lang="en-US" dirty="0" smtClean="0"/>
              <a:t>.  </a:t>
            </a:r>
          </a:p>
          <a:p>
            <a:endParaRPr lang="en-US" sz="800" dirty="0"/>
          </a:p>
          <a:p>
            <a:pPr lvl="1"/>
            <a:r>
              <a:rPr lang="en-US" sz="2000" dirty="0" smtClean="0"/>
              <a:t>Supervisors also need training and development to avoid obsolescence or status-quo thinking.  </a:t>
            </a:r>
          </a:p>
          <a:p>
            <a:pPr lvl="1"/>
            <a:endParaRPr lang="en-US" sz="800" dirty="0"/>
          </a:p>
          <a:p>
            <a:pPr lvl="2"/>
            <a:r>
              <a:rPr lang="en-US" sz="1800" dirty="0" smtClean="0">
                <a:solidFill>
                  <a:srgbClr val="FF0000"/>
                </a:solidFill>
              </a:rPr>
              <a:t>By expanding their perspectives, supervisors are more likely to encourage EEs to improve their knowledge and abilities and to keep up to date.</a:t>
            </a:r>
            <a:endParaRPr lang="en-US" sz="1800" dirty="0">
              <a:solidFill>
                <a:srgbClr val="FF0000"/>
              </a:solidFill>
            </a:endParaRPr>
          </a:p>
        </p:txBody>
      </p:sp>
      <p:pic>
        <p:nvPicPr>
          <p:cNvPr id="6" name="Picture 5" descr="Training Needs Analysis - Features, Components, Levels and Benefi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267200"/>
            <a:ext cx="5181600" cy="2590800"/>
          </a:xfrm>
          <a:prstGeom prst="rect">
            <a:avLst/>
          </a:prstGeom>
          <a:noFill/>
          <a:ln>
            <a:noFill/>
          </a:ln>
        </p:spPr>
      </p:pic>
    </p:spTree>
    <p:extLst>
      <p:ext uri="{BB962C8B-B14F-4D97-AF65-F5344CB8AC3E}">
        <p14:creationId xmlns:p14="http://schemas.microsoft.com/office/powerpoint/2010/main" val="26741421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Yourself More Valuable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join a professional or technical association whose members meet regularly to discuss problems and topics  of current interest and to share experiences</a:t>
            </a:r>
            <a:r>
              <a:rPr lang="en-US" sz="2200" dirty="0" smtClean="0"/>
              <a:t>.  </a:t>
            </a:r>
          </a:p>
          <a:p>
            <a:pPr lvl="1"/>
            <a:endParaRPr lang="en-US" sz="800" dirty="0"/>
          </a:p>
          <a:p>
            <a:pPr lvl="2"/>
            <a:r>
              <a:rPr lang="en-US" dirty="0" smtClean="0">
                <a:solidFill>
                  <a:srgbClr val="FF0000"/>
                </a:solidFill>
              </a:rPr>
              <a:t>Also, supervisors should subscribe to technical and managerial publications and should read articles of professional interest.</a:t>
            </a:r>
            <a:endParaRPr lang="en-US" dirty="0">
              <a:solidFill>
                <a:srgbClr val="FF0000"/>
              </a:solidFill>
            </a:endParaRPr>
          </a:p>
        </p:txBody>
      </p:sp>
      <p:pic>
        <p:nvPicPr>
          <p:cNvPr id="5" name="Picture 4" descr="What is Value Cre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733800"/>
            <a:ext cx="5407152" cy="2590800"/>
          </a:xfrm>
          <a:prstGeom prst="rect">
            <a:avLst/>
          </a:prstGeom>
          <a:noFill/>
          <a:ln>
            <a:noFill/>
          </a:ln>
        </p:spPr>
      </p:pic>
    </p:spTree>
    <p:extLst>
      <p:ext uri="{BB962C8B-B14F-4D97-AF65-F5344CB8AC3E}">
        <p14:creationId xmlns:p14="http://schemas.microsoft.com/office/powerpoint/2010/main" val="4154048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Human Resources Advice and Supervisory Decisions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Because employee problems arise continually, supervisors should consult with the HR department for assistance, information, and advice</a:t>
            </a:r>
            <a:r>
              <a:rPr lang="en-US" dirty="0" smtClean="0"/>
              <a:t>.  </a:t>
            </a:r>
          </a:p>
          <a:p>
            <a:endParaRPr lang="en-US" sz="800" dirty="0"/>
          </a:p>
          <a:p>
            <a:pPr lvl="1"/>
            <a:r>
              <a:rPr lang="en-US" sz="2000" dirty="0" smtClean="0"/>
              <a:t>HR staff members usually prefer to offer suggestions to supervisors, who, in turn, must decide whether to accept, alter, or reject those suggestions or recommendations.  </a:t>
            </a:r>
          </a:p>
          <a:p>
            <a:pPr lvl="1"/>
            <a:endParaRPr lang="en-US" sz="800" dirty="0"/>
          </a:p>
          <a:p>
            <a:pPr lvl="2"/>
            <a:r>
              <a:rPr lang="en-US" sz="1800" dirty="0" smtClean="0">
                <a:solidFill>
                  <a:srgbClr val="FF0000"/>
                </a:solidFill>
              </a:rPr>
              <a:t>Whenever a member of the HR staff has expertise and knowledge directly related to a decision, the supervisor will usually follow that person’s advice and recommendations.</a:t>
            </a:r>
            <a:endParaRPr lang="en-US" sz="1800" dirty="0">
              <a:solidFill>
                <a:srgbClr val="FF0000"/>
              </a:solidFill>
            </a:endParaRPr>
          </a:p>
        </p:txBody>
      </p:sp>
      <p:pic>
        <p:nvPicPr>
          <p:cNvPr id="5" name="Picture 4" descr="Human Resource Support Systems in Career Development - IResearchNet"/>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724400"/>
            <a:ext cx="4602480" cy="2133600"/>
          </a:xfrm>
          <a:prstGeom prst="rect">
            <a:avLst/>
          </a:prstGeom>
          <a:noFill/>
          <a:ln>
            <a:noFill/>
          </a:ln>
        </p:spPr>
      </p:pic>
    </p:spTree>
    <p:extLst>
      <p:ext uri="{BB962C8B-B14F-4D97-AF65-F5344CB8AC3E}">
        <p14:creationId xmlns:p14="http://schemas.microsoft.com/office/powerpoint/2010/main" val="29146380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11858</TotalTime>
  <Words>6476</Words>
  <Application>Microsoft Office PowerPoint</Application>
  <PresentationFormat>On-screen Show (4:3)</PresentationFormat>
  <Paragraphs>577</Paragraphs>
  <Slides>87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Calibri</vt:lpstr>
      <vt:lpstr>Georgia</vt:lpstr>
      <vt:lpstr>Wingdings</vt:lpstr>
      <vt:lpstr>Wingdings 2</vt:lpstr>
      <vt:lpstr>Civic</vt:lpstr>
      <vt:lpstr>Supervision</vt:lpstr>
      <vt:lpstr>Part Three: Organizing, Staffing, Managing and Measuring for Success</vt:lpstr>
      <vt:lpstr>The Human Resources Department  and the Supervisor’s Staffing Responsibilities</vt:lpstr>
      <vt:lpstr>The Human Resources Department  and the Supervisor’s Staffing Responsibilities</vt:lpstr>
      <vt:lpstr>The Human Resources Department  and the Supervisor’s Staffing Responsibilities</vt:lpstr>
      <vt:lpstr>The Human Resources Department  and the Supervisor’s Staffing Responsibilities</vt:lpstr>
      <vt:lpstr>Human Resources Advice and Supervisory Decisions</vt:lpstr>
      <vt:lpstr>Human Resources Advice and Supervisory Decisions</vt:lpstr>
      <vt:lpstr>Human Resources Advice and Supervisory Decisions</vt:lpstr>
      <vt:lpstr>Human Resources Advice and Supervisory Decisions</vt:lpstr>
      <vt:lpstr>Human Resources Advice and Supervisory Decisions</vt:lpstr>
      <vt:lpstr>Human Resources Advice and Supervisory Decisions</vt:lpstr>
      <vt:lpstr>Determining the Need for Employees</vt:lpstr>
      <vt:lpstr>Determining the Need for Employees</vt:lpstr>
      <vt:lpstr>Determining the Need for Employees</vt:lpstr>
      <vt:lpstr>Developing Job Descriptions and Job Specifications</vt:lpstr>
      <vt:lpstr>Developing Job Descriptions and Job Specifications</vt:lpstr>
      <vt:lpstr>Developing Job Descriptions and Job Specifications</vt:lpstr>
      <vt:lpstr>Developing Job Descriptions and Job Specifications</vt:lpstr>
      <vt:lpstr>Determining How Many Employees to Hire</vt:lpstr>
      <vt:lpstr>Determining How Many Employees to Hire</vt:lpstr>
      <vt:lpstr>Soliciting Recruitment and Selection Assistance</vt:lpstr>
      <vt:lpstr>Soliciting Recruitment and Selection Assistance</vt:lpstr>
      <vt:lpstr>Preparing for Selection</vt:lpstr>
      <vt:lpstr>Preparing for Selection</vt:lpstr>
      <vt:lpstr>Understanding the Influence of Equal Employment Opportunity Laws</vt:lpstr>
      <vt:lpstr>Understanding the Influence of Equal Employment Opportunity Laws</vt:lpstr>
      <vt:lpstr>Understanding the Influence of Equal Employment Opportunity Laws</vt:lpstr>
      <vt:lpstr>Understanding the Influence of Equal Employment Opportunity Laws</vt:lpstr>
      <vt:lpstr>Understanding the Influence of Equal Employment Opportunity Laws</vt:lpstr>
      <vt:lpstr>Understanding the Influence of Equal Employment Opportunity Laws</vt:lpstr>
      <vt:lpstr>Understanding the Influence of Equal Employment Opportunity Laws</vt:lpstr>
      <vt:lpstr>Reviewing the Applicant’s Background</vt:lpstr>
      <vt:lpstr>Reviewing the Applicant’s Background</vt:lpstr>
      <vt:lpstr>Reviewing the Applicant’s Background</vt:lpstr>
      <vt:lpstr>Reviewing the Applicant’s Background</vt:lpstr>
      <vt:lpstr>The Consequences of Failing to Check Adequately</vt:lpstr>
      <vt:lpstr>The Consequences of Failing to Check Adequately</vt:lpstr>
      <vt:lpstr>The Consequences of Failing to Check Adequately</vt:lpstr>
      <vt:lpstr>Preparing Key Questions</vt:lpstr>
      <vt:lpstr>Interviewing and Choosing from among Qualified Applicants</vt:lpstr>
      <vt:lpstr>Interviewing and Choosing from among Qualified Applicants</vt:lpstr>
      <vt:lpstr>The Selection Process</vt:lpstr>
      <vt:lpstr>The Selection Process</vt:lpstr>
      <vt:lpstr>The Selection Process</vt:lpstr>
      <vt:lpstr>Supervisor Tips</vt:lpstr>
      <vt:lpstr>Supervisor Tips</vt:lpstr>
      <vt:lpstr>Supervisor Tips</vt:lpstr>
      <vt:lpstr>The Selection Process</vt:lpstr>
      <vt:lpstr>The Directive Interview</vt:lpstr>
      <vt:lpstr>The Nondirective Interview</vt:lpstr>
      <vt:lpstr>Blending Directive and Nondirective Approaches</vt:lpstr>
      <vt:lpstr>Blending Directive and Nondirective Approaches</vt:lpstr>
      <vt:lpstr>Supervisory Tips</vt:lpstr>
      <vt:lpstr>Opening the Interview</vt:lpstr>
      <vt:lpstr>Explaining the Job</vt:lpstr>
      <vt:lpstr>Explaining the Job</vt:lpstr>
      <vt:lpstr>Asking Effective Questions</vt:lpstr>
      <vt:lpstr>Taking Notes</vt:lpstr>
      <vt:lpstr>Avoiding Interviewing and Evaluation Pitfalls</vt:lpstr>
      <vt:lpstr>Avoiding Interviewing and Evaluation Pitfalls</vt:lpstr>
      <vt:lpstr>Closing the Interview</vt:lpstr>
      <vt:lpstr>Closing the Interview</vt:lpstr>
      <vt:lpstr>Closing the Interview</vt:lpstr>
      <vt:lpstr>Completing the Post-Interview Evaluation Form</vt:lpstr>
      <vt:lpstr>Making the Hiring Decision</vt:lpstr>
      <vt:lpstr>Making the Hiring Decision</vt:lpstr>
      <vt:lpstr>Making the Hiring Decision</vt:lpstr>
      <vt:lpstr>Documenting the Hiring Decision</vt:lpstr>
      <vt:lpstr>Bringing New Employees Onboard</vt:lpstr>
      <vt:lpstr>Bringing New Employees Onboard</vt:lpstr>
      <vt:lpstr>Bringing New Employees Onboard</vt:lpstr>
      <vt:lpstr>Using a Checklist</vt:lpstr>
      <vt:lpstr>Being Supportive</vt:lpstr>
      <vt:lpstr>Setting the Stage</vt:lpstr>
      <vt:lpstr>Mentoring</vt:lpstr>
      <vt:lpstr>Mentoring</vt:lpstr>
      <vt:lpstr>Mentoring</vt:lpstr>
      <vt:lpstr>Mentoring</vt:lpstr>
      <vt:lpstr>Training and Developing Employees</vt:lpstr>
      <vt:lpstr>Training and Developing Employees</vt:lpstr>
      <vt:lpstr>Ensuring Ongoing Employee Development</vt:lpstr>
      <vt:lpstr>Training and Developing Employees</vt:lpstr>
      <vt:lpstr>Training and Developing Employees</vt:lpstr>
      <vt:lpstr>Making Yourself More Valuable</vt:lpstr>
      <vt:lpstr>Making Yourself More Valuable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1069</cp:revision>
  <cp:lastPrinted>2024-01-29T21:51:01Z</cp:lastPrinted>
  <dcterms:created xsi:type="dcterms:W3CDTF">2015-02-01T00:37:43Z</dcterms:created>
  <dcterms:modified xsi:type="dcterms:W3CDTF">2024-02-09T17:25:08Z</dcterms:modified>
</cp:coreProperties>
</file>