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6"/>
  </p:notesMasterIdLst>
  <p:handoutMasterIdLst>
    <p:handoutMasterId r:id="rId87"/>
  </p:handoutMasterIdLst>
  <p:sldIdLst>
    <p:sldId id="484" r:id="rId2"/>
    <p:sldId id="485" r:id="rId3"/>
    <p:sldId id="490" r:id="rId4"/>
    <p:sldId id="489" r:id="rId5"/>
    <p:sldId id="487" r:id="rId6"/>
    <p:sldId id="492" r:id="rId7"/>
    <p:sldId id="493" r:id="rId8"/>
    <p:sldId id="497" r:id="rId9"/>
    <p:sldId id="496" r:id="rId10"/>
    <p:sldId id="498" r:id="rId11"/>
    <p:sldId id="500" r:id="rId12"/>
    <p:sldId id="501" r:id="rId13"/>
    <p:sldId id="502" r:id="rId14"/>
    <p:sldId id="503" r:id="rId15"/>
    <p:sldId id="504" r:id="rId16"/>
    <p:sldId id="505" r:id="rId17"/>
    <p:sldId id="507" r:id="rId18"/>
    <p:sldId id="508" r:id="rId19"/>
    <p:sldId id="515" r:id="rId20"/>
    <p:sldId id="516" r:id="rId21"/>
    <p:sldId id="517" r:id="rId22"/>
    <p:sldId id="519" r:id="rId23"/>
    <p:sldId id="518" r:id="rId24"/>
    <p:sldId id="522" r:id="rId25"/>
    <p:sldId id="523" r:id="rId26"/>
    <p:sldId id="524" r:id="rId27"/>
    <p:sldId id="525" r:id="rId28"/>
    <p:sldId id="526" r:id="rId29"/>
    <p:sldId id="531" r:id="rId30"/>
    <p:sldId id="532" r:id="rId31"/>
    <p:sldId id="538" r:id="rId32"/>
    <p:sldId id="539" r:id="rId33"/>
    <p:sldId id="540" r:id="rId34"/>
    <p:sldId id="621" r:id="rId35"/>
    <p:sldId id="541" r:id="rId36"/>
    <p:sldId id="542" r:id="rId37"/>
    <p:sldId id="543" r:id="rId38"/>
    <p:sldId id="544" r:id="rId39"/>
    <p:sldId id="545" r:id="rId40"/>
    <p:sldId id="546" r:id="rId41"/>
    <p:sldId id="547" r:id="rId42"/>
    <p:sldId id="549" r:id="rId43"/>
    <p:sldId id="553" r:id="rId44"/>
    <p:sldId id="552" r:id="rId45"/>
    <p:sldId id="555" r:id="rId46"/>
    <p:sldId id="559" r:id="rId47"/>
    <p:sldId id="563" r:id="rId48"/>
    <p:sldId id="570" r:id="rId49"/>
    <p:sldId id="573" r:id="rId50"/>
    <p:sldId id="574" r:id="rId51"/>
    <p:sldId id="577" r:id="rId52"/>
    <p:sldId id="578" r:id="rId53"/>
    <p:sldId id="580" r:id="rId54"/>
    <p:sldId id="581" r:id="rId55"/>
    <p:sldId id="586" r:id="rId56"/>
    <p:sldId id="585" r:id="rId57"/>
    <p:sldId id="582" r:id="rId58"/>
    <p:sldId id="590" r:id="rId59"/>
    <p:sldId id="587" r:id="rId60"/>
    <p:sldId id="591" r:id="rId61"/>
    <p:sldId id="592" r:id="rId62"/>
    <p:sldId id="593" r:id="rId63"/>
    <p:sldId id="596" r:id="rId64"/>
    <p:sldId id="597" r:id="rId65"/>
    <p:sldId id="598" r:id="rId66"/>
    <p:sldId id="599" r:id="rId67"/>
    <p:sldId id="600" r:id="rId68"/>
    <p:sldId id="601" r:id="rId69"/>
    <p:sldId id="602" r:id="rId70"/>
    <p:sldId id="603" r:id="rId71"/>
    <p:sldId id="604" r:id="rId72"/>
    <p:sldId id="609" r:id="rId73"/>
    <p:sldId id="608" r:id="rId74"/>
    <p:sldId id="607" r:id="rId75"/>
    <p:sldId id="610" r:id="rId76"/>
    <p:sldId id="611" r:id="rId77"/>
    <p:sldId id="613" r:id="rId78"/>
    <p:sldId id="612" r:id="rId79"/>
    <p:sldId id="614" r:id="rId80"/>
    <p:sldId id="615" r:id="rId81"/>
    <p:sldId id="617" r:id="rId82"/>
    <p:sldId id="618" r:id="rId83"/>
    <p:sldId id="616" r:id="rId84"/>
    <p:sldId id="326" r:id="rId8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8/27/2025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8/27/2025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8/27/2025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8/27/2025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8/27/2025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8/27/2025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8/27/2025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8/27/2025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8/27/2025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8/27/2025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Personality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Every individual is the product of many factors, and it is the unique combination of these factors that results in an individual human personality</a:t>
            </a:r>
            <a:r>
              <a:rPr lang="en-US" dirty="0" smtClean="0"/>
              <a:t>.</a:t>
            </a:r>
          </a:p>
          <a:p>
            <a:endParaRPr lang="en-US" sz="800" dirty="0" smtClean="0"/>
          </a:p>
          <a:p>
            <a:pPr lvl="1"/>
            <a:r>
              <a:rPr lang="en-US" sz="2100" dirty="0" smtClean="0">
                <a:solidFill>
                  <a:srgbClr val="FF0000"/>
                </a:solidFill>
              </a:rPr>
              <a:t>Personality is the complex mix of knowledge, attitudes, and attributes that distinguishes one person from all others.</a:t>
            </a:r>
          </a:p>
        </p:txBody>
      </p:sp>
      <p:pic>
        <p:nvPicPr>
          <p:cNvPr id="5" name="Picture 4" descr="Personality: Characteristics, Factors, Roles, Theories of Personal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810000"/>
            <a:ext cx="4724400" cy="2514601"/>
          </a:xfrm>
          <a:prstGeom prst="rect">
            <a:avLst/>
          </a:prstGeom>
          <a:noFill/>
          <a:ln>
            <a:noFill/>
          </a:ln>
        </p:spPr>
      </p:pic>
    </p:spTree>
    <p:extLst>
      <p:ext uri="{BB962C8B-B14F-4D97-AF65-F5344CB8AC3E}">
        <p14:creationId xmlns:p14="http://schemas.microsoft.com/office/powerpoint/2010/main" val="83315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Personality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300" u="sng" dirty="0" smtClean="0"/>
              <a:t>Many people use the word “personality” to describe what they observe in another person.  However, the real substance of human personality goes far beyond external behavior</a:t>
            </a:r>
            <a:r>
              <a:rPr lang="en-US" sz="2300" dirty="0" smtClean="0"/>
              <a:t>.  </a:t>
            </a:r>
          </a:p>
          <a:p>
            <a:endParaRPr lang="en-US" sz="800" dirty="0"/>
          </a:p>
          <a:p>
            <a:pPr lvl="1"/>
            <a:r>
              <a:rPr lang="en-US" sz="2000" dirty="0" smtClean="0">
                <a:solidFill>
                  <a:srgbClr val="FF0000"/>
                </a:solidFill>
              </a:rPr>
              <a:t>The essence of an individual’s personality includes their attitudes, values, and ways of interpreting the environment, as well as many internal-external influences that contribute to behavioral patterns.  </a:t>
            </a:r>
          </a:p>
        </p:txBody>
      </p:sp>
      <p:pic>
        <p:nvPicPr>
          <p:cNvPr id="5" name="Picture 4" descr="5 Ways How Your Upbringing Shapes Your Personality – Psych2Go"/>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114800"/>
            <a:ext cx="4800600" cy="2209800"/>
          </a:xfrm>
          <a:prstGeom prst="rect">
            <a:avLst/>
          </a:prstGeom>
          <a:noFill/>
          <a:ln>
            <a:noFill/>
          </a:ln>
        </p:spPr>
      </p:pic>
    </p:spTree>
    <p:extLst>
      <p:ext uri="{BB962C8B-B14F-4D97-AF65-F5344CB8AC3E}">
        <p14:creationId xmlns:p14="http://schemas.microsoft.com/office/powerpoint/2010/main" val="122579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(Biological)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major influence on human personality is physiological       (or biological) makeup</a:t>
            </a:r>
            <a:r>
              <a:rPr lang="en-US" dirty="0" smtClean="0"/>
              <a:t>.  </a:t>
            </a:r>
          </a:p>
          <a:p>
            <a:endParaRPr lang="en-US" sz="900" dirty="0" smtClean="0"/>
          </a:p>
          <a:p>
            <a:pPr lvl="1"/>
            <a:r>
              <a:rPr lang="en-US" sz="2000" dirty="0" smtClean="0"/>
              <a:t>Such factors as gender, age, race, height, weight, and physique can affect how a person sees the world.  Intelligence, which is at least partially inherited, is another.  </a:t>
            </a:r>
          </a:p>
          <a:p>
            <a:pPr lvl="1"/>
            <a:endParaRPr lang="en-US" sz="900" dirty="0"/>
          </a:p>
          <a:p>
            <a:pPr lvl="2"/>
            <a:r>
              <a:rPr lang="en-US" sz="1700" dirty="0" smtClean="0">
                <a:solidFill>
                  <a:srgbClr val="FF0000"/>
                </a:solidFill>
              </a:rPr>
              <a:t>Most biological characteristics are apparent to others, and they may affect   the way in which a person is perceived.  </a:t>
            </a:r>
            <a:r>
              <a:rPr lang="en-US" sz="1700" dirty="0" smtClean="0">
                <a:solidFill>
                  <a:srgbClr val="0070C0"/>
                </a:solidFill>
              </a:rPr>
              <a:t>For example, a person who is tall is sometimes considered to have more leadership ability than a shorter person.  </a:t>
            </a:r>
          </a:p>
        </p:txBody>
      </p:sp>
      <p:pic>
        <p:nvPicPr>
          <p:cNvPr id="5" name="Picture 4" descr="Homepage - The Physiological Soci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5409" y="4760672"/>
            <a:ext cx="4233672" cy="1428207"/>
          </a:xfrm>
          <a:prstGeom prst="rect">
            <a:avLst/>
          </a:prstGeom>
          <a:noFill/>
          <a:ln>
            <a:noFill/>
          </a:ln>
        </p:spPr>
      </p:pic>
    </p:spTree>
    <p:extLst>
      <p:ext uri="{BB962C8B-B14F-4D97-AF65-F5344CB8AC3E}">
        <p14:creationId xmlns:p14="http://schemas.microsoft.com/office/powerpoint/2010/main" val="1878520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Early Childhood Influences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psychologists feel that the very early years of a person’s life are crucial to an individual’s development</a:t>
            </a:r>
            <a:r>
              <a:rPr lang="en-US" dirty="0" smtClean="0"/>
              <a:t>.  </a:t>
            </a:r>
          </a:p>
          <a:p>
            <a:endParaRPr lang="en-US" sz="900" dirty="0" smtClean="0"/>
          </a:p>
          <a:p>
            <a:pPr lvl="1"/>
            <a:r>
              <a:rPr lang="en-US" sz="1800" dirty="0" smtClean="0"/>
              <a:t>The manner in which a child is trained, shown affection, and disciplined has a lifelong influence.  Parents who encourage autonomy, independence, exploration, and ability to deal with risk, while instilling a willingness to work with others, give the child valuable lessons.  </a:t>
            </a:r>
          </a:p>
          <a:p>
            <a:pPr lvl="1"/>
            <a:endParaRPr lang="en-US" sz="800" dirty="0"/>
          </a:p>
          <a:p>
            <a:pPr lvl="2"/>
            <a:r>
              <a:rPr lang="en-US" sz="1800" dirty="0" smtClean="0">
                <a:solidFill>
                  <a:srgbClr val="FF0000"/>
                </a:solidFill>
              </a:rPr>
              <a:t>A person’s background and previous experiences affect the way they are – and the way they act at work.  </a:t>
            </a:r>
          </a:p>
        </p:txBody>
      </p:sp>
      <p:pic>
        <p:nvPicPr>
          <p:cNvPr id="5" name="Picture 4" descr="The word Childhood. Vector colorful letters isolated on a white background.  Banner typography card. Stock Vector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572000"/>
            <a:ext cx="4886815" cy="1676400"/>
          </a:xfrm>
          <a:prstGeom prst="rect">
            <a:avLst/>
          </a:prstGeom>
          <a:noFill/>
          <a:ln>
            <a:noFill/>
          </a:ln>
        </p:spPr>
      </p:pic>
    </p:spTree>
    <p:extLst>
      <p:ext uri="{BB962C8B-B14F-4D97-AF65-F5344CB8AC3E}">
        <p14:creationId xmlns:p14="http://schemas.microsoft.com/office/powerpoint/2010/main" val="68004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(Situational)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200" u="sng" dirty="0" smtClean="0"/>
              <a:t>Sociologists and social psychologists emphasize the immediate situation or environment as being the most important determinant of adult personality</a:t>
            </a:r>
            <a:r>
              <a:rPr lang="en-US" dirty="0" smtClean="0"/>
              <a:t>.  </a:t>
            </a:r>
          </a:p>
          <a:p>
            <a:endParaRPr lang="en-US" sz="800" dirty="0"/>
          </a:p>
          <a:p>
            <a:pPr lvl="1"/>
            <a:r>
              <a:rPr lang="en-US" sz="2000" dirty="0" smtClean="0">
                <a:solidFill>
                  <a:srgbClr val="FF0000"/>
                </a:solidFill>
              </a:rPr>
              <a:t>Education, income, employer, home, and many other experiences that confront an individual throughout life influence who that person is and eventually becomes.  </a:t>
            </a:r>
          </a:p>
        </p:txBody>
      </p:sp>
      <p:pic>
        <p:nvPicPr>
          <p:cNvPr id="5" name="Picture 4" descr="What are Environmental Factor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733800"/>
            <a:ext cx="4309872" cy="2514600"/>
          </a:xfrm>
          <a:prstGeom prst="rect">
            <a:avLst/>
          </a:prstGeom>
          <a:noFill/>
          <a:ln>
            <a:noFill/>
          </a:ln>
        </p:spPr>
      </p:pic>
    </p:spTree>
    <p:extLst>
      <p:ext uri="{BB962C8B-B14F-4D97-AF65-F5344CB8AC3E}">
        <p14:creationId xmlns:p14="http://schemas.microsoft.com/office/powerpoint/2010/main" val="427811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(Situational)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200" u="sng" dirty="0" smtClean="0"/>
              <a:t>Each day’s experiences contribute to an individual’s makeup</a:t>
            </a:r>
            <a:r>
              <a:rPr lang="en-US" dirty="0" smtClean="0"/>
              <a:t>.  </a:t>
            </a:r>
          </a:p>
          <a:p>
            <a:endParaRPr lang="en-US" sz="800" dirty="0"/>
          </a:p>
          <a:p>
            <a:pPr lvl="1"/>
            <a:r>
              <a:rPr lang="en-US" sz="2000" dirty="0" smtClean="0"/>
              <a:t>This is particularly true in terms of the immediate working environment.  </a:t>
            </a:r>
            <a:endParaRPr lang="en-US" sz="2000" dirty="0" smtClean="0">
              <a:solidFill>
                <a:srgbClr val="0070C0"/>
              </a:solidFill>
            </a:endParaRPr>
          </a:p>
          <a:p>
            <a:pPr lvl="1"/>
            <a:endParaRPr lang="en-US" sz="800" dirty="0"/>
          </a:p>
          <a:p>
            <a:pPr lvl="2"/>
            <a:r>
              <a:rPr lang="en-US" dirty="0" smtClean="0">
                <a:solidFill>
                  <a:srgbClr val="FF0000"/>
                </a:solidFill>
              </a:rPr>
              <a:t>What a supervisor does in a work situation affects the personalities of people being supervised and how they in turn treat others.</a:t>
            </a:r>
            <a:endParaRPr lang="en-US" dirty="0">
              <a:solidFill>
                <a:srgbClr val="FF0000"/>
              </a:solidFill>
            </a:endParaRPr>
          </a:p>
        </p:txBody>
      </p:sp>
      <p:pic>
        <p:nvPicPr>
          <p:cNvPr id="5" name="Picture 4" descr="Environmental Factors in Business | Internal &amp; External - Video &amp; Lesson  Transcript | Study.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3886200"/>
            <a:ext cx="4876800" cy="2447109"/>
          </a:xfrm>
          <a:prstGeom prst="rect">
            <a:avLst/>
          </a:prstGeom>
          <a:noFill/>
          <a:ln>
            <a:noFill/>
          </a:ln>
        </p:spPr>
      </p:pic>
    </p:spTree>
    <p:extLst>
      <p:ext uri="{BB962C8B-B14F-4D97-AF65-F5344CB8AC3E}">
        <p14:creationId xmlns:p14="http://schemas.microsoft.com/office/powerpoint/2010/main" val="3178946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(Societal) Values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Culture also influences personality</a:t>
            </a:r>
            <a:r>
              <a:rPr lang="en-US" dirty="0" smtClean="0"/>
              <a:t>.  </a:t>
            </a:r>
          </a:p>
          <a:p>
            <a:endParaRPr lang="en-US" sz="800" dirty="0"/>
          </a:p>
          <a:p>
            <a:pPr lvl="1"/>
            <a:r>
              <a:rPr lang="en-US" sz="2000" dirty="0" smtClean="0"/>
              <a:t>In the U.S. such values as competition, rewards for accomplishment, equal opportunities, and similar concepts are part of our society.  </a:t>
            </a:r>
          </a:p>
          <a:p>
            <a:pPr lvl="1"/>
            <a:r>
              <a:rPr lang="en-US" sz="2000" dirty="0" smtClean="0"/>
              <a:t>Individuals are educated, trained, and encouraged to think for themselves and to strive to achieve worthwhile goals.  </a:t>
            </a:r>
          </a:p>
          <a:p>
            <a:pPr lvl="1"/>
            <a:endParaRPr lang="en-US" sz="800" dirty="0"/>
          </a:p>
          <a:p>
            <a:pPr lvl="2"/>
            <a:r>
              <a:rPr lang="en-US" sz="1800" dirty="0" smtClean="0">
                <a:solidFill>
                  <a:srgbClr val="FF0000"/>
                </a:solidFill>
              </a:rPr>
              <a:t>However, some cultural values are changing. The workforce has become increasingly diversified, reflecting many different subcultures-subgroups.</a:t>
            </a:r>
            <a:endParaRPr lang="en-US" sz="1800" dirty="0">
              <a:solidFill>
                <a:srgbClr val="FF0000"/>
              </a:solidFill>
            </a:endParaRPr>
          </a:p>
        </p:txBody>
      </p:sp>
      <p:pic>
        <p:nvPicPr>
          <p:cNvPr id="5" name="Picture 4" descr="Cultural Factors synonyms - 113 Words and Phrases for Cultural Facto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495800"/>
            <a:ext cx="4495800" cy="2362200"/>
          </a:xfrm>
          <a:prstGeom prst="rect">
            <a:avLst/>
          </a:prstGeom>
          <a:noFill/>
          <a:ln>
            <a:noFill/>
          </a:ln>
        </p:spPr>
      </p:pic>
    </p:spTree>
    <p:extLst>
      <p:ext uri="{BB962C8B-B14F-4D97-AF65-F5344CB8AC3E}">
        <p14:creationId xmlns:p14="http://schemas.microsoft.com/office/powerpoint/2010/main" val="350588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(Societal) Values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200" u="sng" dirty="0" smtClean="0"/>
              <a:t>As the diversity of the workforce has increased, so has the effect of different cultural norms and values on the workplace</a:t>
            </a:r>
            <a:r>
              <a:rPr lang="en-US" dirty="0" smtClean="0"/>
              <a:t>.  </a:t>
            </a:r>
          </a:p>
          <a:p>
            <a:endParaRPr lang="en-US" sz="800" dirty="0"/>
          </a:p>
          <a:p>
            <a:pPr lvl="1"/>
            <a:r>
              <a:rPr lang="en-US" sz="2100" dirty="0" smtClean="0"/>
              <a:t>In particular, the values of certain ethnic, age, and other minority groups may be quite different among EEs.  </a:t>
            </a:r>
          </a:p>
          <a:p>
            <a:pPr lvl="1"/>
            <a:endParaRPr lang="en-US" sz="800" dirty="0"/>
          </a:p>
          <a:p>
            <a:pPr lvl="2"/>
            <a:r>
              <a:rPr lang="en-US" sz="1800" dirty="0" smtClean="0">
                <a:solidFill>
                  <a:srgbClr val="FF0000"/>
                </a:solidFill>
              </a:rPr>
              <a:t>By recognizing and respecting different cultural values, supervisors will become more adept in dealing effectively with people unlike themselves.</a:t>
            </a:r>
            <a:endParaRPr lang="en-US" sz="1800" dirty="0">
              <a:solidFill>
                <a:srgbClr val="FF0000"/>
              </a:solidFill>
            </a:endParaRPr>
          </a:p>
        </p:txBody>
      </p:sp>
      <p:pic>
        <p:nvPicPr>
          <p:cNvPr id="6" name="Picture 5" descr="What is Culture? Types of Culture, Elements of Culture, Characteristics of  Culture | by BeauteHealthy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038600"/>
            <a:ext cx="2616055" cy="2286000"/>
          </a:xfrm>
          <a:prstGeom prst="rect">
            <a:avLst/>
          </a:prstGeom>
          <a:noFill/>
          <a:ln>
            <a:noFill/>
          </a:ln>
        </p:spPr>
      </p:pic>
    </p:spTree>
    <p:extLst>
      <p:ext uri="{BB962C8B-B14F-4D97-AF65-F5344CB8AC3E}">
        <p14:creationId xmlns:p14="http://schemas.microsoft.com/office/powerpoint/2010/main" val="2382198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 Employee has an Attitude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Supervisors must recognize that the positive or negative behavior of one person spills over and impacts the overall attitude of others in either a positive or negative way.</a:t>
            </a:r>
            <a:endParaRPr lang="en-US" dirty="0" smtClean="0"/>
          </a:p>
          <a:p>
            <a:endParaRPr lang="en-US" sz="800" dirty="0" smtClean="0"/>
          </a:p>
          <a:p>
            <a:pPr lvl="1"/>
            <a:r>
              <a:rPr lang="en-US" dirty="0" smtClean="0"/>
              <a:t>The behavior of one impacts all.  Our </a:t>
            </a:r>
            <a:r>
              <a:rPr lang="en-US" dirty="0"/>
              <a:t>attitudes are caused by what others do and say.  </a:t>
            </a:r>
          </a:p>
          <a:p>
            <a:pPr lvl="1"/>
            <a:endParaRPr lang="en-US" sz="800" u="sng" dirty="0" smtClean="0"/>
          </a:p>
          <a:p>
            <a:pPr lvl="2"/>
            <a:r>
              <a:rPr lang="en-US" dirty="0" smtClean="0">
                <a:solidFill>
                  <a:srgbClr val="FF0000"/>
                </a:solidFill>
              </a:rPr>
              <a:t>The </a:t>
            </a:r>
            <a:r>
              <a:rPr lang="en-US" dirty="0">
                <a:solidFill>
                  <a:srgbClr val="FF0000"/>
                </a:solidFill>
              </a:rPr>
              <a:t>Rule of Reciprocity suggests that humans react and respond </a:t>
            </a:r>
            <a:r>
              <a:rPr lang="en-US" dirty="0" smtClean="0">
                <a:solidFill>
                  <a:srgbClr val="FF0000"/>
                </a:solidFill>
              </a:rPr>
              <a:t> in </a:t>
            </a:r>
            <a:r>
              <a:rPr lang="en-US" dirty="0">
                <a:solidFill>
                  <a:srgbClr val="FF0000"/>
                </a:solidFill>
              </a:rPr>
              <a:t>like manner to the attitude and actions of others.  </a:t>
            </a:r>
          </a:p>
        </p:txBody>
      </p:sp>
      <p:pic>
        <p:nvPicPr>
          <p:cNvPr id="5" name="Picture 4" descr="Attitude - Actions to Change Your Life"/>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72001"/>
            <a:ext cx="4955177" cy="2286000"/>
          </a:xfrm>
          <a:prstGeom prst="rect">
            <a:avLst/>
          </a:prstGeom>
          <a:noFill/>
          <a:ln>
            <a:noFill/>
          </a:ln>
        </p:spPr>
      </p:pic>
    </p:spTree>
    <p:extLst>
      <p:ext uri="{BB962C8B-B14F-4D97-AF65-F5344CB8AC3E}">
        <p14:creationId xmlns:p14="http://schemas.microsoft.com/office/powerpoint/2010/main" val="108973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Motivation and Human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200" u="sng" dirty="0" smtClean="0"/>
              <a:t>Motivation is the willingness to exert effort in order to achieve a goal, stimulated by the effort’s ability to fulfill an individual need</a:t>
            </a:r>
            <a:r>
              <a:rPr lang="en-US" sz="2200" dirty="0" smtClean="0"/>
              <a:t>.  </a:t>
            </a:r>
          </a:p>
          <a:p>
            <a:endParaRPr lang="en-US" sz="800" dirty="0"/>
          </a:p>
          <a:p>
            <a:pPr lvl="1"/>
            <a:r>
              <a:rPr lang="en-US" dirty="0" smtClean="0">
                <a:solidFill>
                  <a:srgbClr val="FF0000"/>
                </a:solidFill>
              </a:rPr>
              <a:t>EEs are more willing to do what the organization wants if they believe that doing so will result in a meaningful reward.  </a:t>
            </a:r>
            <a:endParaRPr lang="en-US" dirty="0">
              <a:solidFill>
                <a:srgbClr val="FF0000"/>
              </a:solidFill>
            </a:endParaRPr>
          </a:p>
        </p:txBody>
      </p:sp>
      <p:pic>
        <p:nvPicPr>
          <p:cNvPr id="5" name="Picture 4" descr="5 Common Sources of Motivation - Occupational Therapy Services"/>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505200"/>
            <a:ext cx="4873752" cy="2743333"/>
          </a:xfrm>
          <a:prstGeom prst="rect">
            <a:avLst/>
          </a:prstGeom>
          <a:noFill/>
          <a:ln>
            <a:noFill/>
          </a:ln>
        </p:spPr>
      </p:pic>
    </p:spTree>
    <p:extLst>
      <p:ext uri="{BB962C8B-B14F-4D97-AF65-F5344CB8AC3E}">
        <p14:creationId xmlns:p14="http://schemas.microsoft.com/office/powerpoint/2010/main" val="115427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Two: Essentials of Effective Supervision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Seven: Principles of Motivating Followers</a:t>
            </a:r>
          </a:p>
          <a:p>
            <a:endParaRPr lang="en-US" sz="800" u="sng" dirty="0" smtClean="0"/>
          </a:p>
          <a:p>
            <a:pPr lvl="1"/>
            <a:r>
              <a:rPr lang="en-US" sz="2100" dirty="0" smtClean="0"/>
              <a:t>After studying this chapter, you will be able to:</a:t>
            </a:r>
          </a:p>
          <a:p>
            <a:pPr lvl="1"/>
            <a:endParaRPr lang="en-US" sz="800" dirty="0" smtClean="0"/>
          </a:p>
          <a:p>
            <a:pPr lvl="2"/>
            <a:r>
              <a:rPr lang="en-US" sz="1600" dirty="0" smtClean="0">
                <a:solidFill>
                  <a:srgbClr val="FF0000"/>
                </a:solidFill>
              </a:rPr>
              <a:t>Recognize personal and situational factors that may cause EE job dissatisfaction.</a:t>
            </a:r>
          </a:p>
          <a:p>
            <a:pPr lvl="2"/>
            <a:r>
              <a:rPr lang="en-US" sz="1600" dirty="0" smtClean="0">
                <a:solidFill>
                  <a:srgbClr val="FF0000"/>
                </a:solidFill>
              </a:rPr>
              <a:t>Identify and discuss reasons people behave the way they do.</a:t>
            </a:r>
          </a:p>
          <a:p>
            <a:pPr lvl="2"/>
            <a:r>
              <a:rPr lang="en-US" sz="1600" dirty="0" smtClean="0">
                <a:solidFill>
                  <a:srgbClr val="FF0000"/>
                </a:solidFill>
              </a:rPr>
              <a:t>Understand the various motivational theories and appreciate their importance.</a:t>
            </a:r>
          </a:p>
          <a:p>
            <a:pPr lvl="2"/>
            <a:r>
              <a:rPr lang="en-US" sz="1600" dirty="0" smtClean="0">
                <a:solidFill>
                  <a:srgbClr val="FF0000"/>
                </a:solidFill>
              </a:rPr>
              <a:t>Explain use of motivational theories to manage your life </a:t>
            </a:r>
            <a:r>
              <a:rPr lang="en-US" sz="1400" dirty="0" smtClean="0">
                <a:solidFill>
                  <a:srgbClr val="FF0000"/>
                </a:solidFill>
              </a:rPr>
              <a:t>&amp;</a:t>
            </a:r>
            <a:r>
              <a:rPr lang="en-US" sz="1600" dirty="0" smtClean="0">
                <a:solidFill>
                  <a:srgbClr val="FF0000"/>
                </a:solidFill>
              </a:rPr>
              <a:t> performance of others.</a:t>
            </a:r>
          </a:p>
          <a:p>
            <a:pPr lvl="2"/>
            <a:r>
              <a:rPr lang="en-US" sz="1600" dirty="0" smtClean="0">
                <a:solidFill>
                  <a:srgbClr val="FF0000"/>
                </a:solidFill>
              </a:rPr>
              <a:t>Appreciate ways to more effectively cope with people who make your life difficult.</a:t>
            </a:r>
          </a:p>
          <a:p>
            <a:pPr lvl="2"/>
            <a:r>
              <a:rPr lang="en-US" sz="1600" dirty="0" smtClean="0">
                <a:solidFill>
                  <a:srgbClr val="FF0000"/>
                </a:solidFill>
              </a:rPr>
              <a:t>Compare the assumptions and applications of Theory X and Y in supervision.</a:t>
            </a:r>
          </a:p>
          <a:p>
            <a:pPr lvl="2"/>
            <a:r>
              <a:rPr lang="en-US" sz="1600" dirty="0" smtClean="0">
                <a:solidFill>
                  <a:srgbClr val="FF0000"/>
                </a:solidFill>
              </a:rPr>
              <a:t>Articulate how job redesign, multitasking, and participative management can be used to develop EE skills, knowledge, and abilities (SKAs).</a:t>
            </a:r>
          </a:p>
        </p:txBody>
      </p:sp>
      <p:pic>
        <p:nvPicPr>
          <p:cNvPr id="5" name="Picture 4"/>
          <p:cNvPicPr>
            <a:picLocks noChangeAspect="1"/>
          </p:cNvPicPr>
          <p:nvPr/>
        </p:nvPicPr>
        <p:blipFill>
          <a:blip r:embed="rId2" cstate="print"/>
          <a:stretch>
            <a:fillRect/>
          </a:stretch>
        </p:blipFill>
        <p:spPr>
          <a:xfrm>
            <a:off x="7467600" y="1251388"/>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Motivation and Human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300" u="sng" dirty="0" smtClean="0"/>
              <a:t>The supervisor’s challenge is to stimulate that willingness and ensure that the rewards are commensurate with the results</a:t>
            </a:r>
            <a:r>
              <a:rPr lang="en-US" dirty="0" smtClean="0"/>
              <a:t>.  </a:t>
            </a:r>
          </a:p>
          <a:p>
            <a:endParaRPr lang="en-US" sz="800" dirty="0"/>
          </a:p>
          <a:p>
            <a:pPr lvl="1"/>
            <a:r>
              <a:rPr lang="en-US" dirty="0" smtClean="0">
                <a:solidFill>
                  <a:srgbClr val="FF0000"/>
                </a:solidFill>
              </a:rPr>
              <a:t>These rewards are not always related to money; but can be anything the EE values.</a:t>
            </a:r>
            <a:endParaRPr lang="en-US" dirty="0">
              <a:solidFill>
                <a:srgbClr val="FF0000"/>
              </a:solidFill>
            </a:endParaRPr>
          </a:p>
        </p:txBody>
      </p:sp>
      <p:pic>
        <p:nvPicPr>
          <p:cNvPr id="6" name="Picture 5" descr="Motivation Images – Browse 2,331,036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3657599" y="3429000"/>
            <a:ext cx="5259017" cy="2895600"/>
          </a:xfrm>
          <a:prstGeom prst="rect">
            <a:avLst/>
          </a:prstGeom>
          <a:noFill/>
          <a:ln>
            <a:noFill/>
          </a:ln>
        </p:spPr>
      </p:pic>
    </p:spTree>
    <p:extLst>
      <p:ext uri="{BB962C8B-B14F-4D97-AF65-F5344CB8AC3E}">
        <p14:creationId xmlns:p14="http://schemas.microsoft.com/office/powerpoint/2010/main" val="92788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Needs (Maslow and Others)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100" u="sng" dirty="0" smtClean="0"/>
              <a:t>Most psychologists who study human behavior and personality are convinced that all behavior is caused, goal-oriented, and motivated</a:t>
            </a:r>
            <a:r>
              <a:rPr lang="en-US" sz="2100" dirty="0" smtClean="0"/>
              <a:t>.  </a:t>
            </a:r>
          </a:p>
          <a:p>
            <a:endParaRPr lang="en-US" sz="900" dirty="0"/>
          </a:p>
          <a:p>
            <a:pPr lvl="1"/>
            <a:r>
              <a:rPr lang="en-US" sz="2000" dirty="0" smtClean="0"/>
              <a:t>There is a reason for everything a person does, assuming the person is rational, sane, and in control.  </a:t>
            </a:r>
          </a:p>
          <a:p>
            <a:pPr lvl="1"/>
            <a:endParaRPr lang="en-US" sz="800" dirty="0"/>
          </a:p>
          <a:p>
            <a:pPr lvl="2"/>
            <a:r>
              <a:rPr lang="en-US" sz="1800" dirty="0" smtClean="0">
                <a:solidFill>
                  <a:srgbClr val="FF0000"/>
                </a:solidFill>
              </a:rPr>
              <a:t>People constantly strive to attain something that has meaning for them in terms of their needs and in relation to how those people see themselves and the environments in which they live.  We all have subconscious motives that govern the ways we behave in different situations.</a:t>
            </a:r>
            <a:endParaRPr lang="en-US" sz="1800" dirty="0">
              <a:solidFill>
                <a:srgbClr val="FF0000"/>
              </a:solidFill>
            </a:endParaRPr>
          </a:p>
        </p:txBody>
      </p:sp>
      <p:pic>
        <p:nvPicPr>
          <p:cNvPr id="5" name="Picture 4" descr="The Pyramid of Needs Employee Experience Framework"/>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572000"/>
            <a:ext cx="5181600" cy="2288177"/>
          </a:xfrm>
          <a:prstGeom prst="rect">
            <a:avLst/>
          </a:prstGeom>
          <a:noFill/>
          <a:ln>
            <a:noFill/>
          </a:ln>
        </p:spPr>
      </p:pic>
    </p:spTree>
    <p:extLst>
      <p:ext uri="{BB962C8B-B14F-4D97-AF65-F5344CB8AC3E}">
        <p14:creationId xmlns:p14="http://schemas.microsoft.com/office/powerpoint/2010/main" val="2351591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Needs (Maslow and Others)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of the most widely accepted theories of human behavior is that people are motivated to satisfy certain well defined and more or less predictable needs</a:t>
            </a:r>
            <a:r>
              <a:rPr lang="en-US" dirty="0" smtClean="0"/>
              <a:t>.  </a:t>
            </a:r>
          </a:p>
          <a:p>
            <a:endParaRPr lang="en-US" sz="800" dirty="0"/>
          </a:p>
          <a:p>
            <a:pPr lvl="1"/>
            <a:r>
              <a:rPr lang="en-US" sz="2000" dirty="0" smtClean="0"/>
              <a:t>College professor and psychologist Abraham H. Maslow formulated the concept of a hierarchy (or priority) of needs.  </a:t>
            </a:r>
          </a:p>
          <a:p>
            <a:pPr lvl="1"/>
            <a:endParaRPr lang="en-US" sz="800" dirty="0"/>
          </a:p>
          <a:p>
            <a:pPr lvl="2"/>
            <a:r>
              <a:rPr lang="en-US" sz="1800" dirty="0" smtClean="0">
                <a:solidFill>
                  <a:srgbClr val="FF0000"/>
                </a:solidFill>
              </a:rPr>
              <a:t>He maintained that there were five clear stages of needs ranging from low-level to high-level needs, in ascending priority.  </a:t>
            </a:r>
            <a:endParaRPr lang="en-US" sz="1800" dirty="0">
              <a:solidFill>
                <a:srgbClr val="FF0000"/>
              </a:solidFill>
            </a:endParaRPr>
          </a:p>
        </p:txBody>
      </p:sp>
      <p:pic>
        <p:nvPicPr>
          <p:cNvPr id="5" name="Picture 4" descr="Maslow's Hierarchy of Need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267200"/>
            <a:ext cx="3733800" cy="2590800"/>
          </a:xfrm>
          <a:prstGeom prst="rect">
            <a:avLst/>
          </a:prstGeom>
          <a:noFill/>
          <a:ln>
            <a:noFill/>
          </a:ln>
        </p:spPr>
      </p:pic>
    </p:spTree>
    <p:extLst>
      <p:ext uri="{BB962C8B-B14F-4D97-AF65-F5344CB8AC3E}">
        <p14:creationId xmlns:p14="http://schemas.microsoft.com/office/powerpoint/2010/main" val="792220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Needs (Maslow and Others)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Maslow’s theory implies that people try to satisfy their needs in the order in which they are arranged in the hierarchy</a:t>
            </a:r>
            <a:r>
              <a:rPr lang="en-US" dirty="0" smtClean="0"/>
              <a:t>.  </a:t>
            </a:r>
          </a:p>
          <a:p>
            <a:endParaRPr lang="en-US" sz="800" dirty="0"/>
          </a:p>
          <a:p>
            <a:pPr lvl="1"/>
            <a:r>
              <a:rPr lang="en-US" sz="2000" dirty="0" smtClean="0"/>
              <a:t>Until the lowest, or most basic, needs are reasonably satisfied, a person will not be motivated strongly by the other levels.  </a:t>
            </a:r>
          </a:p>
          <a:p>
            <a:pPr lvl="1"/>
            <a:r>
              <a:rPr lang="en-US" sz="2000" dirty="0" smtClean="0"/>
              <a:t>As one level of need is satisfied to some extent, the individual focuses on the next, which then becomes the stronger motivator of behavior.  </a:t>
            </a:r>
          </a:p>
          <a:p>
            <a:pPr lvl="1"/>
            <a:endParaRPr lang="en-US" sz="800" dirty="0"/>
          </a:p>
          <a:p>
            <a:pPr lvl="2"/>
            <a:r>
              <a:rPr lang="en-US" sz="1800" dirty="0" smtClean="0">
                <a:solidFill>
                  <a:srgbClr val="FF0000"/>
                </a:solidFill>
              </a:rPr>
              <a:t>Maslow suggests that once a low level of need was reasonably satisfied, it would no longer motivate behavior, at least in the short term.</a:t>
            </a:r>
            <a:endParaRPr lang="en-US" sz="1800" dirty="0">
              <a:solidFill>
                <a:srgbClr val="FF0000"/>
              </a:solidFill>
            </a:endParaRPr>
          </a:p>
        </p:txBody>
      </p:sp>
      <p:pic>
        <p:nvPicPr>
          <p:cNvPr id="5" name="Picture 4" descr="Maslow's Hierarchy of Need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724400"/>
            <a:ext cx="4325112" cy="2133600"/>
          </a:xfrm>
          <a:prstGeom prst="rect">
            <a:avLst/>
          </a:prstGeom>
          <a:noFill/>
          <a:ln>
            <a:noFill/>
          </a:ln>
        </p:spPr>
      </p:pic>
    </p:spTree>
    <p:extLst>
      <p:ext uri="{BB962C8B-B14F-4D97-AF65-F5344CB8AC3E}">
        <p14:creationId xmlns:p14="http://schemas.microsoft.com/office/powerpoint/2010/main" val="3109212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(Physiological)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200" u="sng" dirty="0" smtClean="0"/>
              <a:t>On the first level of Maslow’s hierarchy are physiological            (or biological) needs</a:t>
            </a:r>
            <a:r>
              <a:rPr lang="en-US" dirty="0" smtClean="0"/>
              <a:t>.  </a:t>
            </a:r>
          </a:p>
          <a:p>
            <a:endParaRPr lang="en-US" sz="800" dirty="0"/>
          </a:p>
          <a:p>
            <a:pPr lvl="1"/>
            <a:r>
              <a:rPr lang="en-US" sz="2000" dirty="0" smtClean="0"/>
              <a:t>These are the needs everyone has for food, shelter, rest, recreation, and other physical necessities.  Virtually every EE views work as a means of caring for these fundamental needs.  </a:t>
            </a:r>
          </a:p>
          <a:p>
            <a:pPr lvl="1"/>
            <a:endParaRPr lang="en-US" sz="800" dirty="0"/>
          </a:p>
          <a:p>
            <a:pPr lvl="2"/>
            <a:r>
              <a:rPr lang="en-US" dirty="0" smtClean="0">
                <a:solidFill>
                  <a:srgbClr val="FF0000"/>
                </a:solidFill>
              </a:rPr>
              <a:t>A paycheck enables a person to buy the necessities vital to survival, as well as some of the comforts of life.</a:t>
            </a:r>
            <a:endParaRPr lang="en-US" dirty="0">
              <a:solidFill>
                <a:srgbClr val="FF0000"/>
              </a:solidFill>
            </a:endParaRPr>
          </a:p>
        </p:txBody>
      </p:sp>
      <p:pic>
        <p:nvPicPr>
          <p:cNvPr id="5" name="Picture 4" descr="Biological Need synonyms - 19 Words and Phrases for Biological Ne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419600"/>
            <a:ext cx="4648200" cy="2438400"/>
          </a:xfrm>
          <a:prstGeom prst="rect">
            <a:avLst/>
          </a:prstGeom>
          <a:noFill/>
          <a:ln>
            <a:noFill/>
          </a:ln>
        </p:spPr>
      </p:pic>
    </p:spTree>
    <p:extLst>
      <p:ext uri="{BB962C8B-B14F-4D97-AF65-F5344CB8AC3E}">
        <p14:creationId xmlns:p14="http://schemas.microsoft.com/office/powerpoint/2010/main" val="314674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(Safety)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200" u="sng" dirty="0" smtClean="0"/>
              <a:t>Once a person’s physiological needs are reasonably satisfied, other needs become important</a:t>
            </a:r>
            <a:r>
              <a:rPr lang="en-US" sz="2200" dirty="0" smtClean="0"/>
              <a:t>.  </a:t>
            </a:r>
          </a:p>
          <a:p>
            <a:endParaRPr lang="en-US" sz="900" dirty="0"/>
          </a:p>
          <a:p>
            <a:pPr lvl="1"/>
            <a:r>
              <a:rPr lang="en-US" sz="2000" dirty="0" smtClean="0"/>
              <a:t>The security (or safety) needs include the need to protect ourselves against danger and to guard against the uncertainties of life.  </a:t>
            </a:r>
          </a:p>
          <a:p>
            <a:pPr lvl="1"/>
            <a:r>
              <a:rPr lang="en-US" sz="2000" dirty="0" smtClean="0"/>
              <a:t>Most EEs want a sense of security or control over their future.  </a:t>
            </a:r>
          </a:p>
          <a:p>
            <a:pPr lvl="1"/>
            <a:endParaRPr lang="en-US" sz="800" dirty="0" smtClean="0"/>
          </a:p>
          <a:p>
            <a:pPr lvl="2"/>
            <a:r>
              <a:rPr lang="en-US" sz="1800" dirty="0">
                <a:solidFill>
                  <a:srgbClr val="FF0000"/>
                </a:solidFill>
              </a:rPr>
              <a:t>Wage </a:t>
            </a:r>
            <a:r>
              <a:rPr lang="en-US" sz="1800" dirty="0" smtClean="0">
                <a:solidFill>
                  <a:srgbClr val="FF0000"/>
                </a:solidFill>
              </a:rPr>
              <a:t>and supplemental benefit </a:t>
            </a:r>
            <a:r>
              <a:rPr lang="en-US" sz="1800" dirty="0">
                <a:solidFill>
                  <a:srgbClr val="FF0000"/>
                </a:solidFill>
              </a:rPr>
              <a:t>packages are designed to satisfy </a:t>
            </a:r>
            <a:r>
              <a:rPr lang="en-US" sz="1800" dirty="0" smtClean="0">
                <a:solidFill>
                  <a:srgbClr val="FF0000"/>
                </a:solidFill>
              </a:rPr>
              <a:t>both physiological </a:t>
            </a:r>
            <a:r>
              <a:rPr lang="en-US" sz="1800" dirty="0">
                <a:solidFill>
                  <a:srgbClr val="FF0000"/>
                </a:solidFill>
              </a:rPr>
              <a:t>and </a:t>
            </a:r>
            <a:r>
              <a:rPr lang="en-US" sz="1800" dirty="0" smtClean="0">
                <a:solidFill>
                  <a:srgbClr val="FF0000"/>
                </a:solidFill>
              </a:rPr>
              <a:t>safety </a:t>
            </a:r>
            <a:r>
              <a:rPr lang="en-US" sz="1800" dirty="0">
                <a:solidFill>
                  <a:srgbClr val="FF0000"/>
                </a:solidFill>
              </a:rPr>
              <a:t>needs.  </a:t>
            </a:r>
            <a:r>
              <a:rPr lang="en-US" sz="1800" dirty="0" smtClean="0">
                <a:solidFill>
                  <a:srgbClr val="0070C0"/>
                </a:solidFill>
              </a:rPr>
              <a:t>For example, medical, retirement, disability, and life insurance plans are designed to protect EEs against various uncertainties and associated consequences</a:t>
            </a:r>
            <a:r>
              <a:rPr lang="en-US" sz="1700" dirty="0" smtClean="0">
                <a:solidFill>
                  <a:srgbClr val="0070C0"/>
                </a:solidFill>
              </a:rPr>
              <a:t>.  </a:t>
            </a:r>
            <a:endParaRPr lang="en-US" sz="1700" dirty="0" smtClean="0">
              <a:solidFill>
                <a:srgbClr val="FF0000"/>
              </a:solidFill>
            </a:endParaRPr>
          </a:p>
        </p:txBody>
      </p:sp>
      <p:pic>
        <p:nvPicPr>
          <p:cNvPr id="5" name="Picture 4" descr="Safety and Security in Jakarta - Indoindians.com"/>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029200"/>
            <a:ext cx="3657600" cy="1826623"/>
          </a:xfrm>
          <a:prstGeom prst="rect">
            <a:avLst/>
          </a:prstGeom>
          <a:noFill/>
          <a:ln>
            <a:noFill/>
          </a:ln>
        </p:spPr>
      </p:pic>
    </p:spTree>
    <p:extLst>
      <p:ext uri="{BB962C8B-B14F-4D97-AF65-F5344CB8AC3E}">
        <p14:creationId xmlns:p14="http://schemas.microsoft.com/office/powerpoint/2010/main" val="315672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(Belonging)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400" u="sng" dirty="0" smtClean="0"/>
              <a:t>Social needs are needs people have for attention, for being part of a group, for being accepted by their family, friends, and peers, and for love</a:t>
            </a:r>
            <a:r>
              <a:rPr lang="en-US" sz="1800" dirty="0" smtClean="0"/>
              <a:t>.  </a:t>
            </a:r>
          </a:p>
          <a:p>
            <a:endParaRPr lang="en-US" sz="800" dirty="0">
              <a:solidFill>
                <a:srgbClr val="FF0000"/>
              </a:solidFill>
            </a:endParaRPr>
          </a:p>
          <a:p>
            <a:pPr lvl="1"/>
            <a:r>
              <a:rPr lang="en-US" sz="1900" dirty="0" smtClean="0">
                <a:solidFill>
                  <a:srgbClr val="FF0000"/>
                </a:solidFill>
              </a:rPr>
              <a:t>Many studies have shown that group motivation can be a powerful influence on EE behavior at work, either negatively or positively.  </a:t>
            </a:r>
            <a:r>
              <a:rPr lang="en-US" sz="1900" dirty="0">
                <a:solidFill>
                  <a:srgbClr val="FF0000"/>
                </a:solidFill>
              </a:rPr>
              <a:t> </a:t>
            </a:r>
            <a:r>
              <a:rPr lang="en-US" sz="1900" dirty="0" smtClean="0">
                <a:solidFill>
                  <a:srgbClr val="FF0000"/>
                </a:solidFill>
              </a:rPr>
              <a:t>       </a:t>
            </a:r>
            <a:r>
              <a:rPr lang="en-US" sz="1900" dirty="0" smtClean="0">
                <a:solidFill>
                  <a:srgbClr val="0070C0"/>
                </a:solidFill>
              </a:rPr>
              <a:t>Some EEs may deliberately perform contrary to organizational goals in order to feel that they are accepted in an informal group.  However, if an informal group’s goals are in line with organizational goals, the group can influence the individual toward exceptional performance.</a:t>
            </a:r>
            <a:endParaRPr lang="en-US" sz="1900" dirty="0">
              <a:solidFill>
                <a:srgbClr val="0070C0"/>
              </a:solidFill>
            </a:endParaRPr>
          </a:p>
        </p:txBody>
      </p:sp>
      <p:pic>
        <p:nvPicPr>
          <p:cNvPr id="6" name="Picture 5" descr="Social Security Stock Illustrations – 68,213 Social Security Stock  Illustrations, Vectors &amp; Clipart -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648200"/>
            <a:ext cx="2130552" cy="1676400"/>
          </a:xfrm>
          <a:prstGeom prst="rect">
            <a:avLst/>
          </a:prstGeom>
          <a:noFill/>
          <a:ln>
            <a:noFill/>
          </a:ln>
        </p:spPr>
      </p:pic>
    </p:spTree>
    <p:extLst>
      <p:ext uri="{BB962C8B-B14F-4D97-AF65-F5344CB8AC3E}">
        <p14:creationId xmlns:p14="http://schemas.microsoft.com/office/powerpoint/2010/main" val="337998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(Belonging)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Human connectedness is at top of the list for some people.</a:t>
            </a:r>
          </a:p>
          <a:p>
            <a:endParaRPr lang="en-US" sz="800" u="sng" dirty="0" smtClean="0"/>
          </a:p>
          <a:p>
            <a:pPr lvl="1"/>
            <a:r>
              <a:rPr lang="en-US" sz="2100" dirty="0" smtClean="0">
                <a:solidFill>
                  <a:srgbClr val="FF0000"/>
                </a:solidFill>
              </a:rPr>
              <a:t>We all know many people who like their jobs but not the people they work with and, as such, seek fulfillment of their social needs through off-the-job interactions.</a:t>
            </a:r>
            <a:endParaRPr lang="en-US" sz="2100" dirty="0">
              <a:solidFill>
                <a:srgbClr val="FF0000"/>
              </a:solidFill>
            </a:endParaRPr>
          </a:p>
        </p:txBody>
      </p:sp>
      <p:pic>
        <p:nvPicPr>
          <p:cNvPr id="5" name="Picture 4" descr="The Human Connection Movement"/>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200400"/>
            <a:ext cx="3395472" cy="3054350"/>
          </a:xfrm>
          <a:prstGeom prst="rect">
            <a:avLst/>
          </a:prstGeom>
          <a:noFill/>
          <a:ln>
            <a:noFill/>
          </a:ln>
        </p:spPr>
      </p:pic>
    </p:spTree>
    <p:extLst>
      <p:ext uri="{BB962C8B-B14F-4D97-AF65-F5344CB8AC3E}">
        <p14:creationId xmlns:p14="http://schemas.microsoft.com/office/powerpoint/2010/main" val="1831359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Self-Respect (Esteem)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200" u="sng" dirty="0" smtClean="0"/>
              <a:t>Closely related to social needs are self-respect (or esteem) needs</a:t>
            </a:r>
            <a:r>
              <a:rPr lang="en-US" dirty="0" smtClean="0"/>
              <a:t>.  </a:t>
            </a:r>
          </a:p>
          <a:p>
            <a:endParaRPr lang="en-US" sz="800" dirty="0"/>
          </a:p>
          <a:p>
            <a:pPr lvl="1"/>
            <a:r>
              <a:rPr lang="en-US" sz="2000" dirty="0" smtClean="0"/>
              <a:t>These are needs everyone has for recognition, achievement, status, and a sense of accomplishment.  Self-respect needs are very powerful because they relate to personal feelings of self-worth and importance.  </a:t>
            </a:r>
          </a:p>
          <a:p>
            <a:pPr lvl="1"/>
            <a:endParaRPr lang="en-US" sz="800" dirty="0"/>
          </a:p>
          <a:p>
            <a:pPr lvl="2"/>
            <a:r>
              <a:rPr lang="en-US" sz="1800" dirty="0" smtClean="0">
                <a:solidFill>
                  <a:srgbClr val="FF0000"/>
                </a:solidFill>
              </a:rPr>
              <a:t>Supervisors should look for ways to satisfy these internal needs, such as providing varied and challenging work tasks and recognizing good performance.  Something as simple as saying “good job” to someone      can keep that person doing good work.</a:t>
            </a:r>
            <a:endParaRPr lang="en-US" sz="1800" dirty="0">
              <a:solidFill>
                <a:srgbClr val="FF0000"/>
              </a:solidFill>
            </a:endParaRPr>
          </a:p>
        </p:txBody>
      </p:sp>
      <p:pic>
        <p:nvPicPr>
          <p:cNvPr id="5" name="Picture 4"/>
          <p:cNvPicPr/>
          <p:nvPr/>
        </p:nvPicPr>
        <p:blipFill>
          <a:blip r:embed="rId2"/>
          <a:stretch>
            <a:fillRect/>
          </a:stretch>
        </p:blipFill>
        <p:spPr>
          <a:xfrm>
            <a:off x="4818888" y="4572000"/>
            <a:ext cx="4325112" cy="2325787"/>
          </a:xfrm>
          <a:prstGeom prst="rect">
            <a:avLst/>
          </a:prstGeom>
        </p:spPr>
      </p:pic>
    </p:spTree>
    <p:extLst>
      <p:ext uri="{BB962C8B-B14F-4D97-AF65-F5344CB8AC3E}">
        <p14:creationId xmlns:p14="http://schemas.microsoft.com/office/powerpoint/2010/main" val="2795426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Self-Fulfillment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Self-fulfillment (self-actualization) </a:t>
            </a:r>
            <a:r>
              <a:rPr lang="en-US" sz="2200" u="sng" dirty="0"/>
              <a:t>n</a:t>
            </a:r>
            <a:r>
              <a:rPr lang="en-US" sz="2200" u="sng" dirty="0" smtClean="0"/>
              <a:t>eeds refers to the desires to use one’s capabilities to their fullest</a:t>
            </a:r>
            <a:r>
              <a:rPr lang="en-US" dirty="0" smtClean="0"/>
              <a:t>.  </a:t>
            </a:r>
          </a:p>
          <a:p>
            <a:endParaRPr lang="en-US" sz="900" dirty="0"/>
          </a:p>
          <a:p>
            <a:pPr lvl="1"/>
            <a:r>
              <a:rPr lang="en-US" sz="2000" dirty="0" smtClean="0"/>
              <a:t>Maslow suggested that people want to be creative and to achieve within their capacities.  Presumably, this need is not satisfied until people reach their full potential.  As such, these needs persist throughout a person’s life and can go unsatisfied.  </a:t>
            </a:r>
          </a:p>
          <a:p>
            <a:pPr lvl="1"/>
            <a:endParaRPr lang="en-US" sz="800" dirty="0"/>
          </a:p>
          <a:p>
            <a:pPr lvl="2"/>
            <a:r>
              <a:rPr lang="en-US" sz="1800" dirty="0" smtClean="0">
                <a:solidFill>
                  <a:srgbClr val="FF0000"/>
                </a:solidFill>
              </a:rPr>
              <a:t>Maslow contended that self-actualization is the process of making each decision a choice for growth and that striving for continuous improvement can lead to fulfillment.</a:t>
            </a:r>
            <a:endParaRPr lang="en-US" sz="1800" dirty="0">
              <a:solidFill>
                <a:srgbClr val="FF0000"/>
              </a:solidFill>
            </a:endParaRPr>
          </a:p>
        </p:txBody>
      </p:sp>
      <p:pic>
        <p:nvPicPr>
          <p:cNvPr id="5" name="Picture 4" descr="Self-Actualization Word Cloud On A White Background. Royalty Free SVG,  Cliparts, Vectors, and Stock Illustration. Image 13053385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648200"/>
            <a:ext cx="3369346" cy="1630680"/>
          </a:xfrm>
          <a:prstGeom prst="rect">
            <a:avLst/>
          </a:prstGeom>
          <a:noFill/>
          <a:ln>
            <a:noFill/>
          </a:ln>
        </p:spPr>
      </p:pic>
    </p:spTree>
    <p:extLst>
      <p:ext uri="{BB962C8B-B14F-4D97-AF65-F5344CB8AC3E}">
        <p14:creationId xmlns:p14="http://schemas.microsoft.com/office/powerpoint/2010/main" val="16382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Get Satisfaction?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200" u="sng" dirty="0" smtClean="0"/>
              <a:t>Satisfaction is an emotional state or affective response toward various factors associated with one’s work</a:t>
            </a:r>
            <a:r>
              <a:rPr lang="en-US" dirty="0" smtClean="0"/>
              <a:t>.  </a:t>
            </a:r>
          </a:p>
          <a:p>
            <a:endParaRPr lang="en-US" sz="800" dirty="0"/>
          </a:p>
          <a:p>
            <a:pPr lvl="1"/>
            <a:r>
              <a:rPr lang="en-US" sz="2000" dirty="0" smtClean="0"/>
              <a:t>Job satisfaction surveys vary greatly in their statistics, but the conclusions are the same.  Less than ½ of U.S. workers are    satisfied with their jobs.  </a:t>
            </a:r>
          </a:p>
          <a:p>
            <a:pPr lvl="1"/>
            <a:endParaRPr lang="en-US" sz="800" dirty="0"/>
          </a:p>
          <a:p>
            <a:pPr lvl="2"/>
            <a:r>
              <a:rPr lang="en-US" sz="1800" dirty="0" smtClean="0">
                <a:solidFill>
                  <a:srgbClr val="FF0000"/>
                </a:solidFill>
              </a:rPr>
              <a:t>Economic, political, social, and personal factors may influence the findings, but unlike those factors, working conditions and other work-related factors contribute greatly to the dissatisfaction.</a:t>
            </a:r>
            <a:endParaRPr lang="en-US" sz="1800" dirty="0">
              <a:solidFill>
                <a:srgbClr val="FF0000"/>
              </a:solidFill>
            </a:endParaRPr>
          </a:p>
        </p:txBody>
      </p:sp>
      <p:pic>
        <p:nvPicPr>
          <p:cNvPr id="5" name="Picture 4" descr="Job Satisfaction - Factors of Job Satisfaction in the Workplace"/>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724400"/>
            <a:ext cx="4038600" cy="2133600"/>
          </a:xfrm>
          <a:prstGeom prst="rect">
            <a:avLst/>
          </a:prstGeom>
          <a:noFill/>
          <a:ln>
            <a:noFill/>
          </a:ln>
        </p:spPr>
      </p:pic>
    </p:spTree>
    <p:extLst>
      <p:ext uri="{BB962C8B-B14F-4D97-AF65-F5344CB8AC3E}">
        <p14:creationId xmlns:p14="http://schemas.microsoft.com/office/powerpoint/2010/main" val="35713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Self-Fulfillment Needs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jobs frustrate rather than satisfy this level of human needs</a:t>
            </a:r>
            <a:r>
              <a:rPr lang="en-US" dirty="0" smtClean="0"/>
              <a:t>.  </a:t>
            </a:r>
          </a:p>
          <a:p>
            <a:endParaRPr lang="en-US" sz="800" dirty="0"/>
          </a:p>
          <a:p>
            <a:pPr lvl="1"/>
            <a:r>
              <a:rPr lang="en-US" sz="2000" dirty="0" smtClean="0"/>
              <a:t>For example, many factory and office jobs are routine </a:t>
            </a:r>
            <a:r>
              <a:rPr lang="en-US" sz="1600" dirty="0" smtClean="0"/>
              <a:t>&amp;</a:t>
            </a:r>
            <a:r>
              <a:rPr lang="en-US" sz="2000" dirty="0" smtClean="0"/>
              <a:t> monotonous, and workers must seek self-fulfillment in pursuits off the job and in family relationships.  </a:t>
            </a:r>
          </a:p>
          <a:p>
            <a:pPr lvl="1"/>
            <a:endParaRPr lang="en-US" sz="800" dirty="0"/>
          </a:p>
          <a:p>
            <a:pPr lvl="2"/>
            <a:r>
              <a:rPr lang="en-US" sz="1800" dirty="0" smtClean="0">
                <a:solidFill>
                  <a:srgbClr val="FF0000"/>
                </a:solidFill>
              </a:rPr>
              <a:t>However, supervisors can provide opportunities for self-fulfillment on the job by assigning tasks that challenge EEs to use their abilities more fully.  </a:t>
            </a:r>
            <a:endParaRPr lang="en-US" sz="1800" dirty="0">
              <a:solidFill>
                <a:srgbClr val="FF0000"/>
              </a:solidFill>
            </a:endParaRPr>
          </a:p>
        </p:txBody>
      </p:sp>
      <p:pic>
        <p:nvPicPr>
          <p:cNvPr id="5" name="Picture 4" descr="Self-Actualization Word Cloud On A White Background. Royalty Free SVG,  Cliparts, Vectors, and Stock Illustration. Image 13053416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038600"/>
            <a:ext cx="3813483" cy="2119799"/>
          </a:xfrm>
          <a:prstGeom prst="rect">
            <a:avLst/>
          </a:prstGeom>
          <a:noFill/>
          <a:ln>
            <a:noFill/>
          </a:ln>
        </p:spPr>
      </p:pic>
    </p:spTree>
    <p:extLst>
      <p:ext uri="{BB962C8B-B14F-4D97-AF65-F5344CB8AC3E}">
        <p14:creationId xmlns:p14="http://schemas.microsoft.com/office/powerpoint/2010/main" val="2672473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Based on the works of Maslow and others, Clayton Alderfer introduced the ERG Theory</a:t>
            </a:r>
            <a:r>
              <a:rPr lang="en-US" dirty="0" smtClean="0"/>
              <a:t>.</a:t>
            </a:r>
          </a:p>
          <a:p>
            <a:endParaRPr lang="en-US" sz="800" dirty="0" smtClean="0"/>
          </a:p>
          <a:p>
            <a:pPr lvl="1"/>
            <a:r>
              <a:rPr lang="en-US" u="sng" dirty="0" smtClean="0"/>
              <a:t>Existence</a:t>
            </a:r>
          </a:p>
          <a:p>
            <a:pPr lvl="2"/>
            <a:r>
              <a:rPr lang="en-US" dirty="0" smtClean="0">
                <a:solidFill>
                  <a:srgbClr val="FF0000"/>
                </a:solidFill>
              </a:rPr>
              <a:t>Physiological and safety needs</a:t>
            </a:r>
          </a:p>
          <a:p>
            <a:pPr lvl="1"/>
            <a:r>
              <a:rPr lang="en-US" u="sng" dirty="0" smtClean="0"/>
              <a:t>Relatedness</a:t>
            </a:r>
          </a:p>
          <a:p>
            <a:pPr lvl="2"/>
            <a:r>
              <a:rPr lang="en-US" dirty="0" smtClean="0">
                <a:solidFill>
                  <a:srgbClr val="FF0000"/>
                </a:solidFill>
              </a:rPr>
              <a:t>Social and external esteem needs</a:t>
            </a:r>
          </a:p>
          <a:p>
            <a:pPr lvl="1"/>
            <a:r>
              <a:rPr lang="en-US" u="sng" dirty="0" smtClean="0"/>
              <a:t>Growth</a:t>
            </a:r>
          </a:p>
          <a:p>
            <a:pPr lvl="2"/>
            <a:r>
              <a:rPr lang="en-US" dirty="0" smtClean="0">
                <a:solidFill>
                  <a:srgbClr val="FF0000"/>
                </a:solidFill>
              </a:rPr>
              <a:t>Self-actualization and internal esteem needs</a:t>
            </a:r>
            <a:endParaRPr lang="en-US" dirty="0">
              <a:solidFill>
                <a:srgbClr val="FF0000"/>
              </a:solidFill>
            </a:endParaRPr>
          </a:p>
        </p:txBody>
      </p:sp>
      <p:pic>
        <p:nvPicPr>
          <p:cNvPr id="5" name="Picture 4" descr="ERG Theory of Motivation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953000"/>
            <a:ext cx="3429000" cy="1905000"/>
          </a:xfrm>
          <a:prstGeom prst="rect">
            <a:avLst/>
          </a:prstGeom>
          <a:noFill/>
          <a:ln>
            <a:noFill/>
          </a:ln>
        </p:spPr>
      </p:pic>
    </p:spTree>
    <p:extLst>
      <p:ext uri="{BB962C8B-B14F-4D97-AF65-F5344CB8AC3E}">
        <p14:creationId xmlns:p14="http://schemas.microsoft.com/office/powerpoint/2010/main" val="2835271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Alderfer believed that various levels of needs can be pursued at the same time and that the order is different for each individual</a:t>
            </a:r>
            <a:r>
              <a:rPr lang="en-US" dirty="0" smtClean="0"/>
              <a:t>.  </a:t>
            </a:r>
          </a:p>
          <a:p>
            <a:endParaRPr lang="en-US" sz="800" dirty="0"/>
          </a:p>
          <a:p>
            <a:pPr lvl="1"/>
            <a:r>
              <a:rPr lang="en-US" sz="2000" dirty="0" smtClean="0"/>
              <a:t>This theory holds that if a higher-level need is largely unfulfilled, the person may regress to a lower-level that is easier to satisfy. </a:t>
            </a:r>
          </a:p>
          <a:p>
            <a:pPr lvl="1"/>
            <a:endParaRPr lang="en-US" sz="800" dirty="0"/>
          </a:p>
          <a:p>
            <a:pPr lvl="2"/>
            <a:r>
              <a:rPr lang="en-US" sz="1800" dirty="0" smtClean="0">
                <a:solidFill>
                  <a:srgbClr val="FF0000"/>
                </a:solidFill>
              </a:rPr>
              <a:t>He called this the Frustration-Regression Principle, which argues that if higher-needs are not satisfied, individuals will regress to a lower-order need that is more easily fulfilled.</a:t>
            </a:r>
            <a:endParaRPr lang="en-US" sz="1800" dirty="0">
              <a:solidFill>
                <a:srgbClr val="FF0000"/>
              </a:solidFill>
            </a:endParaRPr>
          </a:p>
        </p:txBody>
      </p:sp>
      <p:pic>
        <p:nvPicPr>
          <p:cNvPr id="5" name="Picture 4" descr="ERG Theory of Motivation - Existence, Relatedness, Growth - Paper Tyar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038600"/>
            <a:ext cx="3071078" cy="2310130"/>
          </a:xfrm>
          <a:prstGeom prst="rect">
            <a:avLst/>
          </a:prstGeom>
          <a:noFill/>
          <a:ln>
            <a:noFill/>
          </a:ln>
        </p:spPr>
      </p:pic>
    </p:spTree>
    <p:extLst>
      <p:ext uri="{BB962C8B-B14F-4D97-AF65-F5344CB8AC3E}">
        <p14:creationId xmlns:p14="http://schemas.microsoft.com/office/powerpoint/2010/main" val="1880357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McClelland’s Three-Need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400" u="sng" dirty="0" smtClean="0"/>
              <a:t>David McClelland examined workplace needs for achievement, affiliation, and power</a:t>
            </a:r>
            <a:r>
              <a:rPr lang="en-US" dirty="0" smtClean="0"/>
              <a:t>.  </a:t>
            </a:r>
          </a:p>
          <a:p>
            <a:endParaRPr lang="en-US" sz="800" dirty="0"/>
          </a:p>
          <a:p>
            <a:pPr lvl="1"/>
            <a:r>
              <a:rPr lang="en-US" sz="2000" dirty="0" smtClean="0">
                <a:solidFill>
                  <a:srgbClr val="FF0000"/>
                </a:solidFill>
              </a:rPr>
              <a:t>Three needs theory, is a motivational model that attempts to explain how the needs for achievement, affiliation, and power affect the actions of people from a managerial context.</a:t>
            </a:r>
          </a:p>
        </p:txBody>
      </p:sp>
      <p:pic>
        <p:nvPicPr>
          <p:cNvPr id="5" name="Picture 4" descr="Explanation of McClelland's Achievement Motivation Theo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581400"/>
            <a:ext cx="4187952" cy="2720975"/>
          </a:xfrm>
          <a:prstGeom prst="rect">
            <a:avLst/>
          </a:prstGeom>
          <a:noFill/>
          <a:ln>
            <a:noFill/>
          </a:ln>
        </p:spPr>
      </p:pic>
    </p:spTree>
    <p:extLst>
      <p:ext uri="{BB962C8B-B14F-4D97-AF65-F5344CB8AC3E}">
        <p14:creationId xmlns:p14="http://schemas.microsoft.com/office/powerpoint/2010/main" val="107179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McClelland’s Three-Need Theory</a:t>
            </a:r>
            <a:br>
              <a:rPr lang="en-US" dirty="0" smtClean="0"/>
            </a:br>
            <a:r>
              <a:rPr lang="en-US" sz="2000" dirty="0" smtClean="0"/>
              <a:t>Need for Achievement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200" u="sng" dirty="0" smtClean="0"/>
              <a:t>Setting and attaining challenging goals, completing difficult assignments, or doing something that had not be done before are examples of fulfilling achievement needs (nACH</a:t>
            </a:r>
            <a:r>
              <a:rPr lang="en-US" sz="2200" dirty="0" smtClean="0"/>
              <a:t>).</a:t>
            </a:r>
            <a:r>
              <a:rPr lang="en-US" sz="2000" dirty="0" smtClean="0"/>
              <a:t>  </a:t>
            </a:r>
          </a:p>
          <a:p>
            <a:endParaRPr lang="en-US" sz="800" dirty="0">
              <a:solidFill>
                <a:srgbClr val="FF0000"/>
              </a:solidFill>
            </a:endParaRPr>
          </a:p>
          <a:p>
            <a:pPr lvl="1"/>
            <a:r>
              <a:rPr lang="en-US" sz="2000" dirty="0" smtClean="0">
                <a:solidFill>
                  <a:srgbClr val="FF0000"/>
                </a:solidFill>
              </a:rPr>
              <a:t>Interestingly, research shows that those with high ACH needs prefer tasks of moderate difficulty, such as situations where performance is due to their own efforts and a lot of positive feedback is desired.</a:t>
            </a:r>
            <a:endParaRPr lang="en-US" sz="2000" dirty="0">
              <a:solidFill>
                <a:srgbClr val="FF0000"/>
              </a:solidFill>
            </a:endParaRPr>
          </a:p>
        </p:txBody>
      </p:sp>
      <p:pic>
        <p:nvPicPr>
          <p:cNvPr id="6" name="Picture 5" descr="Achievement Word&quot; Images – Browse 19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62400"/>
            <a:ext cx="4286250" cy="2362200"/>
          </a:xfrm>
          <a:prstGeom prst="rect">
            <a:avLst/>
          </a:prstGeom>
          <a:noFill/>
          <a:ln>
            <a:noFill/>
          </a:ln>
        </p:spPr>
      </p:pic>
    </p:spTree>
    <p:extLst>
      <p:ext uri="{BB962C8B-B14F-4D97-AF65-F5344CB8AC3E}">
        <p14:creationId xmlns:p14="http://schemas.microsoft.com/office/powerpoint/2010/main" val="1398621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McClelland’s Three-Need Theory</a:t>
            </a:r>
            <a:br>
              <a:rPr lang="en-US" dirty="0" smtClean="0"/>
            </a:br>
            <a:r>
              <a:rPr lang="en-US" sz="2000" dirty="0" smtClean="0"/>
              <a:t>Need for Affiliation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200" u="sng" dirty="0" smtClean="0"/>
              <a:t>People with high affiliation needs (nAFF) join groups and spend lots of time and energy maintaining social relationships. They get great satisfaction from being liked and respected by others</a:t>
            </a:r>
            <a:r>
              <a:rPr lang="en-US" sz="2000" dirty="0" smtClean="0"/>
              <a:t>.  </a:t>
            </a:r>
          </a:p>
          <a:p>
            <a:endParaRPr lang="en-US" sz="800" dirty="0" smtClean="0"/>
          </a:p>
          <a:p>
            <a:pPr lvl="1"/>
            <a:r>
              <a:rPr lang="en-US" sz="2000" dirty="0"/>
              <a:t>The prestige of the group may be more important to them than what the group does or doesn’t do. </a:t>
            </a:r>
          </a:p>
          <a:p>
            <a:pPr lvl="1"/>
            <a:endParaRPr lang="en-US" sz="800" dirty="0"/>
          </a:p>
          <a:p>
            <a:pPr lvl="2"/>
            <a:r>
              <a:rPr lang="en-US" sz="1800" dirty="0" smtClean="0">
                <a:solidFill>
                  <a:srgbClr val="FF0000"/>
                </a:solidFill>
              </a:rPr>
              <a:t>Team harmony and cohesion are important to them.  It is even better when the team achieves a task previously thought to be unachievable.</a:t>
            </a:r>
            <a:endParaRPr lang="en-US" sz="1800" dirty="0">
              <a:solidFill>
                <a:srgbClr val="FF0000"/>
              </a:solidFill>
            </a:endParaRPr>
          </a:p>
        </p:txBody>
      </p:sp>
      <p:pic>
        <p:nvPicPr>
          <p:cNvPr id="6" name="Picture 5" descr="Affiliation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343400"/>
            <a:ext cx="3657600" cy="1971675"/>
          </a:xfrm>
          <a:prstGeom prst="rect">
            <a:avLst/>
          </a:prstGeom>
          <a:noFill/>
          <a:ln>
            <a:noFill/>
          </a:ln>
        </p:spPr>
      </p:pic>
    </p:spTree>
    <p:extLst>
      <p:ext uri="{BB962C8B-B14F-4D97-AF65-F5344CB8AC3E}">
        <p14:creationId xmlns:p14="http://schemas.microsoft.com/office/powerpoint/2010/main" val="1246515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McClelland’s Three-Need Theory</a:t>
            </a:r>
            <a:br>
              <a:rPr lang="en-US" dirty="0" smtClean="0"/>
            </a:br>
            <a:r>
              <a:rPr lang="en-US" sz="2000" dirty="0" smtClean="0"/>
              <a:t>Need for Power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100" u="sng" dirty="0" smtClean="0"/>
              <a:t>Influencing others, defeating a competitor, winning every argument, and attaining a position of control over others to bolster their own position or status are motives for those with high power needs (</a:t>
            </a:r>
            <a:r>
              <a:rPr lang="en-US" sz="2100" u="sng" dirty="0" err="1" smtClean="0"/>
              <a:t>nP</a:t>
            </a:r>
            <a:r>
              <a:rPr lang="en-US" sz="2100" u="sng" dirty="0" smtClean="0"/>
              <a:t>)</a:t>
            </a:r>
            <a:r>
              <a:rPr lang="en-US" sz="2100" dirty="0" smtClean="0"/>
              <a:t>.</a:t>
            </a:r>
          </a:p>
          <a:p>
            <a:endParaRPr lang="en-US" sz="800" dirty="0" smtClean="0"/>
          </a:p>
          <a:p>
            <a:pPr lvl="1"/>
            <a:r>
              <a:rPr lang="en-US" sz="2000" dirty="0" smtClean="0"/>
              <a:t>Power </a:t>
            </a:r>
            <a:r>
              <a:rPr lang="en-US" sz="2000" dirty="0"/>
              <a:t>is the ability to influence others.</a:t>
            </a:r>
          </a:p>
          <a:p>
            <a:endParaRPr lang="en-US" sz="800" dirty="0" smtClean="0"/>
          </a:p>
          <a:p>
            <a:pPr lvl="2"/>
            <a:r>
              <a:rPr lang="en-US" sz="1800" dirty="0" smtClean="0">
                <a:solidFill>
                  <a:srgbClr val="FF0000"/>
                </a:solidFill>
              </a:rPr>
              <a:t>Top managers should have a high need for power coupled with a low need for affiliation.  Balance (consistency) is important, and supervisors often will seek opportunities to maintain a positive self-image.  </a:t>
            </a:r>
            <a:endParaRPr lang="en-US" sz="1800" dirty="0">
              <a:solidFill>
                <a:srgbClr val="FF0000"/>
              </a:solidFill>
            </a:endParaRPr>
          </a:p>
        </p:txBody>
      </p:sp>
      <p:pic>
        <p:nvPicPr>
          <p:cNvPr id="6" name="Picture 5" descr="Absolute Power&quot; Images – Browse 32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267200"/>
            <a:ext cx="3917986" cy="2057400"/>
          </a:xfrm>
          <a:prstGeom prst="rect">
            <a:avLst/>
          </a:prstGeom>
          <a:noFill/>
          <a:ln>
            <a:noFill/>
          </a:ln>
        </p:spPr>
      </p:pic>
    </p:spTree>
    <p:extLst>
      <p:ext uri="{BB962C8B-B14F-4D97-AF65-F5344CB8AC3E}">
        <p14:creationId xmlns:p14="http://schemas.microsoft.com/office/powerpoint/2010/main" val="2816710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Motivation-Hygiene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200" u="sng" dirty="0" smtClean="0"/>
              <a:t>Motivation-Hygiene Theory developed by Frederick Herzberg, also called the Two-Factor Theory or the Dual-Factor Theory, suggests that some factors in the work environment that were traditionally believed to motivate people actually serve primarily to reduce their dissatisfaction rather than motivate them</a:t>
            </a:r>
            <a:r>
              <a:rPr lang="en-US" dirty="0" smtClean="0"/>
              <a:t>.</a:t>
            </a:r>
          </a:p>
          <a:p>
            <a:endParaRPr lang="en-US" sz="800" dirty="0" smtClean="0"/>
          </a:p>
          <a:p>
            <a:pPr lvl="1"/>
            <a:r>
              <a:rPr lang="en-US" sz="2000" dirty="0" smtClean="0">
                <a:solidFill>
                  <a:srgbClr val="FF0000"/>
                </a:solidFill>
              </a:rPr>
              <a:t>There is a clear distinction between factors that tend to motive EEs (motivation factors) and those that, while expected by workers, are not likely to motivate them (hygiene factors).</a:t>
            </a:r>
            <a:endParaRPr lang="en-US" sz="2000" dirty="0">
              <a:solidFill>
                <a:srgbClr val="FF0000"/>
              </a:solidFill>
            </a:endParaRPr>
          </a:p>
        </p:txBody>
      </p:sp>
      <p:pic>
        <p:nvPicPr>
          <p:cNvPr id="6" name="Picture 5" descr="What is Herzberg's Motivation-Hygiene Theory? definition and meaning -  Business Jargons"/>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267200"/>
            <a:ext cx="2781300" cy="2076450"/>
          </a:xfrm>
          <a:prstGeom prst="rect">
            <a:avLst/>
          </a:prstGeom>
          <a:noFill/>
          <a:ln>
            <a:noFill/>
          </a:ln>
        </p:spPr>
      </p:pic>
    </p:spTree>
    <p:extLst>
      <p:ext uri="{BB962C8B-B14F-4D97-AF65-F5344CB8AC3E}">
        <p14:creationId xmlns:p14="http://schemas.microsoft.com/office/powerpoint/2010/main" val="1214604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200" u="sng" dirty="0" smtClean="0"/>
              <a:t>Herzberg identified motivation factors as elements intrinsic to the job that promote job performance</a:t>
            </a:r>
            <a:r>
              <a:rPr lang="en-US" dirty="0" smtClean="0"/>
              <a:t>.  </a:t>
            </a:r>
          </a:p>
          <a:p>
            <a:endParaRPr lang="en-US" sz="800" dirty="0"/>
          </a:p>
          <a:p>
            <a:pPr lvl="1"/>
            <a:r>
              <a:rPr lang="en-US" sz="2000" dirty="0" smtClean="0"/>
              <a:t>The most frequently identified motivation factors were the following:</a:t>
            </a:r>
          </a:p>
          <a:p>
            <a:pPr lvl="1"/>
            <a:endParaRPr lang="en-US" sz="800" dirty="0"/>
          </a:p>
          <a:p>
            <a:pPr lvl="2"/>
            <a:r>
              <a:rPr lang="en-US" dirty="0" smtClean="0">
                <a:solidFill>
                  <a:srgbClr val="FF0000"/>
                </a:solidFill>
              </a:rPr>
              <a:t>Opportunity for growth and development</a:t>
            </a:r>
          </a:p>
          <a:p>
            <a:pPr lvl="2"/>
            <a:r>
              <a:rPr lang="en-US" dirty="0" smtClean="0">
                <a:solidFill>
                  <a:srgbClr val="FF0000"/>
                </a:solidFill>
              </a:rPr>
              <a:t>Achievement or accomplishment</a:t>
            </a:r>
          </a:p>
          <a:p>
            <a:pPr lvl="2"/>
            <a:r>
              <a:rPr lang="en-US" dirty="0" smtClean="0">
                <a:solidFill>
                  <a:srgbClr val="FF0000"/>
                </a:solidFill>
              </a:rPr>
              <a:t>Recognition for accomplishments</a:t>
            </a:r>
          </a:p>
          <a:p>
            <a:pPr lvl="2"/>
            <a:r>
              <a:rPr lang="en-US" dirty="0" smtClean="0">
                <a:solidFill>
                  <a:srgbClr val="FF0000"/>
                </a:solidFill>
              </a:rPr>
              <a:t>Challenging or interesting work</a:t>
            </a:r>
          </a:p>
          <a:p>
            <a:pPr lvl="2"/>
            <a:r>
              <a:rPr lang="en-US" dirty="0" smtClean="0">
                <a:solidFill>
                  <a:srgbClr val="FF0000"/>
                </a:solidFill>
              </a:rPr>
              <a:t>Responsibility for work.</a:t>
            </a:r>
            <a:endParaRPr lang="en-US" dirty="0">
              <a:solidFill>
                <a:srgbClr val="FF0000"/>
              </a:solidFill>
            </a:endParaRPr>
          </a:p>
        </p:txBody>
      </p:sp>
      <p:pic>
        <p:nvPicPr>
          <p:cNvPr id="7" name="Picture 6" descr="Herzberg's Two-Factor Theory Of Motivation-Hygiene, 40% O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1" y="4038600"/>
            <a:ext cx="3819578" cy="2195431"/>
          </a:xfrm>
          <a:prstGeom prst="rect">
            <a:avLst/>
          </a:prstGeom>
          <a:noFill/>
          <a:ln>
            <a:noFill/>
          </a:ln>
        </p:spPr>
      </p:pic>
    </p:spTree>
    <p:extLst>
      <p:ext uri="{BB962C8B-B14F-4D97-AF65-F5344CB8AC3E}">
        <p14:creationId xmlns:p14="http://schemas.microsoft.com/office/powerpoint/2010/main" val="2059633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Stated another way, job factors that tend to motivate people are primarily related to higher-level needs and aspirations</a:t>
            </a:r>
            <a:r>
              <a:rPr lang="en-US" dirty="0" smtClean="0"/>
              <a:t>.  </a:t>
            </a:r>
          </a:p>
          <a:p>
            <a:endParaRPr lang="en-US" sz="800" dirty="0"/>
          </a:p>
          <a:p>
            <a:pPr lvl="1"/>
            <a:r>
              <a:rPr lang="en-US" sz="1900" dirty="0" smtClean="0"/>
              <a:t>These factors all relate to outcomes associated with the content of the job being performed.  Opportunity for advancement, greater responsibility, recognition, growth, achievement, and interesting work are consistently identified as the major factors making work motivating and meaningful.  </a:t>
            </a:r>
          </a:p>
          <a:p>
            <a:pPr lvl="1"/>
            <a:endParaRPr lang="en-US" sz="800" dirty="0"/>
          </a:p>
          <a:p>
            <a:pPr lvl="2"/>
            <a:r>
              <a:rPr lang="en-US" sz="1800" dirty="0" smtClean="0">
                <a:solidFill>
                  <a:srgbClr val="FF0000"/>
                </a:solidFill>
              </a:rPr>
              <a:t>The absence of these factors can be frustrating and non-motivating.  </a:t>
            </a:r>
            <a:endParaRPr lang="en-US" sz="1800" dirty="0">
              <a:solidFill>
                <a:srgbClr val="FF0000"/>
              </a:solidFill>
            </a:endParaRPr>
          </a:p>
        </p:txBody>
      </p:sp>
      <p:pic>
        <p:nvPicPr>
          <p:cNvPr id="5" name="Picture 4" descr="Herzberg's Two-Factor Theory: How Leaders &amp; Managers Can Motivate Their  Team | TSW Trai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343400"/>
            <a:ext cx="3654552" cy="1981200"/>
          </a:xfrm>
          <a:prstGeom prst="rect">
            <a:avLst/>
          </a:prstGeom>
          <a:noFill/>
          <a:ln>
            <a:noFill/>
          </a:ln>
        </p:spPr>
      </p:pic>
    </p:spTree>
    <p:extLst>
      <p:ext uri="{BB962C8B-B14F-4D97-AF65-F5344CB8AC3E}">
        <p14:creationId xmlns:p14="http://schemas.microsoft.com/office/powerpoint/2010/main" val="309038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Get Satisfaction?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Why do employees leave their job</a:t>
            </a:r>
            <a:r>
              <a:rPr lang="en-US" dirty="0" smtClean="0"/>
              <a:t>?  </a:t>
            </a:r>
          </a:p>
          <a:p>
            <a:endParaRPr lang="en-US" sz="800" dirty="0"/>
          </a:p>
          <a:p>
            <a:pPr lvl="1"/>
            <a:r>
              <a:rPr lang="en-US" sz="2000" dirty="0" smtClean="0">
                <a:solidFill>
                  <a:srgbClr val="FF0000"/>
                </a:solidFill>
              </a:rPr>
              <a:t>EEs typically state in their exit interviews or tell others that they’re leaving for a better job, more pay, or job security, but researchers have concluded that the real reasons are often a bad supervisor, a non-challenging or unfulfilling work situation, problems with co-workers, and so on.</a:t>
            </a:r>
            <a:endParaRPr lang="en-US" sz="2000" dirty="0">
              <a:solidFill>
                <a:srgbClr val="FF0000"/>
              </a:solidFill>
            </a:endParaRPr>
          </a:p>
        </p:txBody>
      </p:sp>
      <p:pic>
        <p:nvPicPr>
          <p:cNvPr id="5" name="Picture 4" descr="Free Job Satisfaction Test - Mind Help Self-Assess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733800"/>
            <a:ext cx="5075355" cy="2514600"/>
          </a:xfrm>
          <a:prstGeom prst="rect">
            <a:avLst/>
          </a:prstGeom>
          <a:noFill/>
          <a:ln>
            <a:noFill/>
          </a:ln>
        </p:spPr>
      </p:pic>
    </p:spTree>
    <p:extLst>
      <p:ext uri="{BB962C8B-B14F-4D97-AF65-F5344CB8AC3E}">
        <p14:creationId xmlns:p14="http://schemas.microsoft.com/office/powerpoint/2010/main" val="3304562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Hygiene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Hygiene Factors, also called Dissatisfiers, are elements of the work environment that, if positive, reduce dissatisfaction, but they do not motivate</a:t>
            </a:r>
            <a:r>
              <a:rPr lang="en-US" dirty="0" smtClean="0"/>
              <a:t>.   </a:t>
            </a:r>
          </a:p>
          <a:p>
            <a:endParaRPr lang="en-US" sz="900" dirty="0"/>
          </a:p>
          <a:p>
            <a:pPr lvl="1"/>
            <a:r>
              <a:rPr lang="en-US" sz="2100" dirty="0" smtClean="0"/>
              <a:t>Herzberg identified the following Hygiene Factors:</a:t>
            </a:r>
          </a:p>
          <a:p>
            <a:endParaRPr lang="en-US" sz="800" dirty="0"/>
          </a:p>
          <a:p>
            <a:pPr lvl="2"/>
            <a:r>
              <a:rPr lang="en-US" dirty="0" smtClean="0">
                <a:solidFill>
                  <a:srgbClr val="FF0000"/>
                </a:solidFill>
              </a:rPr>
              <a:t>Supervision</a:t>
            </a:r>
            <a:endParaRPr lang="en-US" dirty="0">
              <a:solidFill>
                <a:srgbClr val="FF0000"/>
              </a:solidFill>
            </a:endParaRPr>
          </a:p>
          <a:p>
            <a:pPr lvl="2"/>
            <a:r>
              <a:rPr lang="en-US" dirty="0" smtClean="0">
                <a:solidFill>
                  <a:srgbClr val="FF0000"/>
                </a:solidFill>
              </a:rPr>
              <a:t>Working conditions</a:t>
            </a:r>
          </a:p>
          <a:p>
            <a:pPr lvl="2"/>
            <a:r>
              <a:rPr lang="en-US" dirty="0" smtClean="0">
                <a:solidFill>
                  <a:srgbClr val="FF0000"/>
                </a:solidFill>
              </a:rPr>
              <a:t>Money, status, and security</a:t>
            </a:r>
          </a:p>
          <a:p>
            <a:pPr lvl="2"/>
            <a:r>
              <a:rPr lang="en-US" dirty="0" smtClean="0">
                <a:solidFill>
                  <a:srgbClr val="FF0000"/>
                </a:solidFill>
              </a:rPr>
              <a:t>Interpersonal relationships</a:t>
            </a:r>
          </a:p>
          <a:p>
            <a:pPr lvl="2"/>
            <a:r>
              <a:rPr lang="en-US" dirty="0" smtClean="0">
                <a:solidFill>
                  <a:srgbClr val="FF0000"/>
                </a:solidFill>
              </a:rPr>
              <a:t>Company policies and administration</a:t>
            </a:r>
            <a:endParaRPr lang="en-US" dirty="0">
              <a:solidFill>
                <a:srgbClr val="FF0000"/>
              </a:solidFill>
            </a:endParaRPr>
          </a:p>
        </p:txBody>
      </p:sp>
      <p:pic>
        <p:nvPicPr>
          <p:cNvPr id="5" name="Picture 4" descr="Herzberg's Hygiene and Motivational Factors PPT - Slidebazaa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267200"/>
            <a:ext cx="3429000" cy="2057400"/>
          </a:xfrm>
          <a:prstGeom prst="rect">
            <a:avLst/>
          </a:prstGeom>
          <a:noFill/>
          <a:ln>
            <a:noFill/>
          </a:ln>
        </p:spPr>
      </p:pic>
    </p:spTree>
    <p:extLst>
      <p:ext uri="{BB962C8B-B14F-4D97-AF65-F5344CB8AC3E}">
        <p14:creationId xmlns:p14="http://schemas.microsoft.com/office/powerpoint/2010/main" val="2638590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Hygiene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pPr marL="274320" lvl="1">
              <a:buClr>
                <a:schemeClr val="accent1"/>
              </a:buClr>
              <a:buSzPct val="85000"/>
              <a:buFont typeface="Wingdings 2"/>
              <a:buChar char=""/>
            </a:pPr>
            <a:r>
              <a:rPr lang="en-US" sz="2100" u="sng" dirty="0" smtClean="0">
                <a:solidFill>
                  <a:schemeClr val="tx1"/>
                </a:solidFill>
              </a:rPr>
              <a:t>When </a:t>
            </a:r>
            <a:r>
              <a:rPr lang="en-US" sz="2100" u="sng" dirty="0">
                <a:solidFill>
                  <a:schemeClr val="tx1"/>
                </a:solidFill>
              </a:rPr>
              <a:t>these factors are adequate or even excellent they do not, </a:t>
            </a:r>
            <a:r>
              <a:rPr lang="en-US" sz="2100" u="sng" dirty="0" smtClean="0">
                <a:solidFill>
                  <a:schemeClr val="tx1"/>
                </a:solidFill>
              </a:rPr>
              <a:t>      by </a:t>
            </a:r>
            <a:r>
              <a:rPr lang="en-US" sz="2100" u="sng" dirty="0">
                <a:solidFill>
                  <a:schemeClr val="tx1"/>
                </a:solidFill>
              </a:rPr>
              <a:t>themselves, promote better job performance</a:t>
            </a:r>
            <a:r>
              <a:rPr lang="en-US" sz="2100" dirty="0">
                <a:solidFill>
                  <a:schemeClr val="tx1"/>
                </a:solidFill>
              </a:rPr>
              <a:t>.  </a:t>
            </a:r>
            <a:endParaRPr lang="en-US" sz="2100" dirty="0" smtClean="0"/>
          </a:p>
          <a:p>
            <a:endParaRPr lang="en-US" sz="800" dirty="0" smtClean="0"/>
          </a:p>
          <a:p>
            <a:pPr lvl="1"/>
            <a:r>
              <a:rPr lang="en-US" sz="2100" dirty="0" smtClean="0"/>
              <a:t>However, when these factors are negative or inadequate, EEs are dissatisfied and their performance is negatively affected.  </a:t>
            </a:r>
          </a:p>
          <a:p>
            <a:pPr lvl="1"/>
            <a:endParaRPr lang="en-US" sz="800" dirty="0"/>
          </a:p>
          <a:p>
            <a:pPr lvl="2"/>
            <a:r>
              <a:rPr lang="en-US" dirty="0" smtClean="0">
                <a:solidFill>
                  <a:srgbClr val="FF0000"/>
                </a:solidFill>
              </a:rPr>
              <a:t>Hygiene Factors serve primarily to maintain a reasonable level of job motivation, not to increase it.</a:t>
            </a:r>
            <a:endParaRPr lang="en-US" dirty="0">
              <a:solidFill>
                <a:srgbClr val="FF0000"/>
              </a:solidFill>
            </a:endParaRPr>
          </a:p>
        </p:txBody>
      </p:sp>
      <p:pic>
        <p:nvPicPr>
          <p:cNvPr id="5" name="Picture 4" descr="Herzberg's Motivation Theory (Two Factor Theory) : An Easy Summ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038600"/>
            <a:ext cx="4309872" cy="2238102"/>
          </a:xfrm>
          <a:prstGeom prst="rect">
            <a:avLst/>
          </a:prstGeom>
          <a:noFill/>
          <a:ln>
            <a:noFill/>
          </a:ln>
        </p:spPr>
      </p:pic>
    </p:spTree>
    <p:extLst>
      <p:ext uri="{BB962C8B-B14F-4D97-AF65-F5344CB8AC3E}">
        <p14:creationId xmlns:p14="http://schemas.microsoft.com/office/powerpoint/2010/main" val="1105584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Expectancy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Victor Vroom’s Expectancy Theory is based on a worker’s perception of the relationships among effort, performance, and reward</a:t>
            </a:r>
            <a:r>
              <a:rPr lang="en-US" dirty="0" smtClean="0"/>
              <a:t>. </a:t>
            </a:r>
          </a:p>
          <a:p>
            <a:endParaRPr lang="en-US" sz="800" dirty="0" smtClean="0">
              <a:solidFill>
                <a:srgbClr val="FF0000"/>
              </a:solidFill>
            </a:endParaRPr>
          </a:p>
          <a:p>
            <a:pPr lvl="1"/>
            <a:r>
              <a:rPr lang="en-US" sz="2000" dirty="0" smtClean="0">
                <a:solidFill>
                  <a:schemeClr val="tx1">
                    <a:lumMod val="65000"/>
                    <a:lumOff val="35000"/>
                  </a:schemeClr>
                </a:solidFill>
              </a:rPr>
              <a:t>According to Expectancy Theory, workers will be motivated to work harder when they believe enhanced efforts will improve performance and that such improved performance will lead to desired rewards.  </a:t>
            </a:r>
          </a:p>
          <a:p>
            <a:pPr lvl="1"/>
            <a:endParaRPr lang="en-US" sz="800" dirty="0" smtClean="0">
              <a:solidFill>
                <a:srgbClr val="FF0000"/>
              </a:solidFill>
            </a:endParaRPr>
          </a:p>
          <a:p>
            <a:pPr lvl="2"/>
            <a:r>
              <a:rPr lang="en-US" sz="1800" dirty="0" smtClean="0">
                <a:solidFill>
                  <a:srgbClr val="FF0000"/>
                </a:solidFill>
              </a:rPr>
              <a:t>When </a:t>
            </a:r>
            <a:r>
              <a:rPr lang="en-US" sz="1800" dirty="0">
                <a:solidFill>
                  <a:srgbClr val="FF0000"/>
                </a:solidFill>
              </a:rPr>
              <a:t>EEs cannot clearly recognize that this connection exists, they will not be highly motivated.</a:t>
            </a:r>
          </a:p>
          <a:p>
            <a:pPr lvl="1"/>
            <a:endParaRPr lang="en-US" sz="2000" dirty="0">
              <a:solidFill>
                <a:srgbClr val="FF0000"/>
              </a:solidFill>
            </a:endParaRPr>
          </a:p>
        </p:txBody>
      </p:sp>
      <p:pic>
        <p:nvPicPr>
          <p:cNvPr id="5" name="Picture 4" descr="Use the Expectancy Theory to Your Advantage to Become a Great Motivator |  by Yvonne Wang | ILLUMINATION | Medium"/>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2000"/>
            <a:ext cx="5152644" cy="1676400"/>
          </a:xfrm>
          <a:prstGeom prst="rect">
            <a:avLst/>
          </a:prstGeom>
          <a:noFill/>
          <a:ln>
            <a:noFill/>
          </a:ln>
        </p:spPr>
      </p:pic>
    </p:spTree>
    <p:extLst>
      <p:ext uri="{BB962C8B-B14F-4D97-AF65-F5344CB8AC3E}">
        <p14:creationId xmlns:p14="http://schemas.microsoft.com/office/powerpoint/2010/main" val="662650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Expectancy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In reality, Expectancy Theory is a simple notion: People will do what is in their best interest</a:t>
            </a:r>
            <a:r>
              <a:rPr lang="en-US" dirty="0" smtClean="0"/>
              <a:t>.  </a:t>
            </a:r>
          </a:p>
          <a:p>
            <a:endParaRPr lang="en-US" sz="800" dirty="0"/>
          </a:p>
          <a:p>
            <a:pPr lvl="1"/>
            <a:r>
              <a:rPr lang="en-US" dirty="0" smtClean="0"/>
              <a:t>EEs will be motivated to put forth more effort if they believe the additional effort will result in something of value.  </a:t>
            </a:r>
          </a:p>
          <a:p>
            <a:pPr lvl="1"/>
            <a:endParaRPr lang="en-US" sz="800" dirty="0"/>
          </a:p>
          <a:p>
            <a:pPr lvl="2"/>
            <a:r>
              <a:rPr lang="en-US" sz="1800" dirty="0" smtClean="0">
                <a:solidFill>
                  <a:srgbClr val="FF0000"/>
                </a:solidFill>
              </a:rPr>
              <a:t>For example, if a student believes that more work (study time) will not lead to a better performance on the test, then they will not study more.  </a:t>
            </a:r>
            <a:endParaRPr lang="en-US" sz="1800" dirty="0">
              <a:solidFill>
                <a:srgbClr val="FF0000"/>
              </a:solidFill>
            </a:endParaRPr>
          </a:p>
        </p:txBody>
      </p:sp>
      <p:pic>
        <p:nvPicPr>
          <p:cNvPr id="5" name="Picture 4" descr="Vroom's Expectancy Theory – SanzuBusinessTraining.com"/>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343400"/>
            <a:ext cx="5029200" cy="1920875"/>
          </a:xfrm>
          <a:prstGeom prst="rect">
            <a:avLst/>
          </a:prstGeom>
          <a:noFill/>
          <a:ln>
            <a:noFill/>
          </a:ln>
        </p:spPr>
      </p:pic>
    </p:spTree>
    <p:extLst>
      <p:ext uri="{BB962C8B-B14F-4D97-AF65-F5344CB8AC3E}">
        <p14:creationId xmlns:p14="http://schemas.microsoft.com/office/powerpoint/2010/main" val="1142437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Expectancy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does not matter how clearly supervisors view linkages among effort, performance, and rewards.  The employees must see the connections for themselves.</a:t>
            </a:r>
            <a:r>
              <a:rPr lang="en-US" dirty="0" smtClean="0"/>
              <a:t>  </a:t>
            </a:r>
          </a:p>
          <a:p>
            <a:endParaRPr lang="en-US" sz="900" dirty="0"/>
          </a:p>
          <a:p>
            <a:pPr lvl="1"/>
            <a:r>
              <a:rPr lang="en-US" sz="2100" dirty="0" smtClean="0"/>
              <a:t>Supervisors should strive to show EEs that increased effort will improve work performance, which in turn will increase rewards.  </a:t>
            </a:r>
          </a:p>
          <a:p>
            <a:pPr lvl="1"/>
            <a:endParaRPr lang="en-US" sz="800" dirty="0"/>
          </a:p>
          <a:p>
            <a:pPr lvl="2"/>
            <a:r>
              <a:rPr lang="en-US" dirty="0" smtClean="0">
                <a:solidFill>
                  <a:srgbClr val="FF0000"/>
                </a:solidFill>
              </a:rPr>
              <a:t>The most important characteristic of a reward is that it is something the recipient desires and values.</a:t>
            </a:r>
            <a:endParaRPr lang="en-US" dirty="0">
              <a:solidFill>
                <a:srgbClr val="FF0000"/>
              </a:solidFill>
            </a:endParaRPr>
          </a:p>
        </p:txBody>
      </p:sp>
      <p:pic>
        <p:nvPicPr>
          <p:cNvPr id="5" name="Picture 4" descr="Expectancy Theory of Motivation - Education Libr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419600"/>
            <a:ext cx="3276600" cy="1907540"/>
          </a:xfrm>
          <a:prstGeom prst="rect">
            <a:avLst/>
          </a:prstGeom>
          <a:noFill/>
          <a:ln>
            <a:noFill/>
          </a:ln>
        </p:spPr>
      </p:pic>
    </p:spTree>
    <p:extLst>
      <p:ext uri="{BB962C8B-B14F-4D97-AF65-F5344CB8AC3E}">
        <p14:creationId xmlns:p14="http://schemas.microsoft.com/office/powerpoint/2010/main" val="2304449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Equity Theory, based </a:t>
            </a:r>
            <a:r>
              <a:rPr lang="en-US" sz="2400" u="sng" dirty="0"/>
              <a:t>on the works of J. Stacy </a:t>
            </a:r>
            <a:r>
              <a:rPr lang="en-US" sz="2400" u="sng" dirty="0" smtClean="0"/>
              <a:t>Adams, is a theory of motivation that explains how people strive for fairness in the workplace</a:t>
            </a:r>
            <a:r>
              <a:rPr lang="en-US" sz="2400" dirty="0" smtClean="0"/>
              <a:t>.  </a:t>
            </a:r>
          </a:p>
          <a:p>
            <a:endParaRPr lang="en-US" sz="800" dirty="0"/>
          </a:p>
          <a:p>
            <a:pPr lvl="1"/>
            <a:r>
              <a:rPr lang="en-US" sz="2000" dirty="0" smtClean="0"/>
              <a:t>Since beginning of time, people have compared themselves to others.  </a:t>
            </a:r>
          </a:p>
          <a:p>
            <a:pPr lvl="1"/>
            <a:r>
              <a:rPr lang="en-US" sz="2000" dirty="0" smtClean="0"/>
              <a:t>People compare their own input-outcome ratios to those of others.  </a:t>
            </a:r>
          </a:p>
          <a:p>
            <a:pPr lvl="1"/>
            <a:endParaRPr lang="en-US" sz="800" dirty="0"/>
          </a:p>
          <a:p>
            <a:pPr lvl="2"/>
            <a:r>
              <a:rPr lang="en-US" sz="1800" dirty="0" smtClean="0">
                <a:solidFill>
                  <a:srgbClr val="FF0000"/>
                </a:solidFill>
              </a:rPr>
              <a:t>When the ratios are unequal, there is inequity.  This inequity will be followed by a motivation to achieve equity, or fairness, by making the input-outcome ratios equal.</a:t>
            </a:r>
            <a:endParaRPr lang="en-US" sz="1800" dirty="0">
              <a:solidFill>
                <a:srgbClr val="FF0000"/>
              </a:solidFill>
            </a:endParaRPr>
          </a:p>
        </p:txBody>
      </p:sp>
      <p:pic>
        <p:nvPicPr>
          <p:cNvPr id="5" name="Picture 4"/>
          <p:cNvPicPr/>
          <p:nvPr/>
        </p:nvPicPr>
        <p:blipFill>
          <a:blip r:embed="rId2"/>
          <a:stretch>
            <a:fillRect/>
          </a:stretch>
        </p:blipFill>
        <p:spPr>
          <a:xfrm>
            <a:off x="5486400" y="4495800"/>
            <a:ext cx="3664130" cy="2362200"/>
          </a:xfrm>
          <a:prstGeom prst="rect">
            <a:avLst/>
          </a:prstGeom>
        </p:spPr>
      </p:pic>
    </p:spTree>
    <p:extLst>
      <p:ext uri="{BB962C8B-B14F-4D97-AF65-F5344CB8AC3E}">
        <p14:creationId xmlns:p14="http://schemas.microsoft.com/office/powerpoint/2010/main" val="4286893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200" u="sng" dirty="0" smtClean="0"/>
              <a:t>The important factor in determining motivation is the relative, rather than the absolute, level of outcomes a person receives   and the inputs a person contributes</a:t>
            </a:r>
            <a:r>
              <a:rPr lang="en-US" sz="2200" dirty="0" smtClean="0"/>
              <a:t>.  </a:t>
            </a:r>
          </a:p>
          <a:p>
            <a:endParaRPr lang="en-US" sz="800" dirty="0" smtClean="0"/>
          </a:p>
          <a:p>
            <a:pPr lvl="1"/>
            <a:r>
              <a:rPr lang="en-US" sz="2000" dirty="0"/>
              <a:t>Outcomes can include salary, working conditions, degree of EE involvement and decision making, opportunity for advancement </a:t>
            </a:r>
            <a:r>
              <a:rPr lang="en-US" sz="2000" dirty="0" smtClean="0"/>
              <a:t>  and </a:t>
            </a:r>
            <a:r>
              <a:rPr lang="en-US" sz="2000" dirty="0"/>
              <a:t>promotion, challenging assignments, pay and benefits, and assorted forms of recognition.</a:t>
            </a:r>
          </a:p>
          <a:p>
            <a:pPr lvl="1"/>
            <a:endParaRPr lang="en-US" sz="800" dirty="0" smtClean="0"/>
          </a:p>
          <a:p>
            <a:pPr lvl="2"/>
            <a:r>
              <a:rPr lang="en-US" sz="1800" dirty="0" smtClean="0">
                <a:solidFill>
                  <a:srgbClr val="FF0000"/>
                </a:solidFill>
              </a:rPr>
              <a:t>People can make a number of different kinds of comparisons with others in order to draw conclusions about fairness.</a:t>
            </a:r>
          </a:p>
          <a:p>
            <a:pPr lvl="2"/>
            <a:r>
              <a:rPr lang="en-US" sz="1800" dirty="0">
                <a:solidFill>
                  <a:srgbClr val="FF0000"/>
                </a:solidFill>
              </a:rPr>
              <a:t>Effective supervisors must be vigilant for signs of unfairness and immediately address EE concerns.  </a:t>
            </a:r>
          </a:p>
          <a:p>
            <a:pPr marL="594360" lvl="2" indent="0">
              <a:buNone/>
            </a:pPr>
            <a:endParaRPr lang="en-US" sz="1800" dirty="0" smtClean="0">
              <a:solidFill>
                <a:srgbClr val="FF0000"/>
              </a:solidFill>
            </a:endParaRPr>
          </a:p>
        </p:txBody>
      </p:sp>
      <p:pic>
        <p:nvPicPr>
          <p:cNvPr id="5" name="Picture 4" descr="Adam's Equity Theory PowerPoint and Google Slides Template - PPT Slid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5181600"/>
            <a:ext cx="2971800" cy="1674223"/>
          </a:xfrm>
          <a:prstGeom prst="rect">
            <a:avLst/>
          </a:prstGeom>
          <a:noFill/>
          <a:ln>
            <a:noFill/>
          </a:ln>
        </p:spPr>
      </p:pic>
    </p:spTree>
    <p:extLst>
      <p:ext uri="{BB962C8B-B14F-4D97-AF65-F5344CB8AC3E}">
        <p14:creationId xmlns:p14="http://schemas.microsoft.com/office/powerpoint/2010/main" val="918367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Practical Suggestions for Using the Motivational Theories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Ultimately, all motivation is self-motivation</a:t>
            </a:r>
            <a:r>
              <a:rPr lang="en-US" dirty="0" smtClean="0"/>
              <a:t>.  </a:t>
            </a:r>
          </a:p>
          <a:p>
            <a:endParaRPr lang="en-US" sz="800" dirty="0"/>
          </a:p>
          <a:p>
            <a:pPr lvl="1"/>
            <a:r>
              <a:rPr lang="en-US" sz="2000" dirty="0" smtClean="0">
                <a:solidFill>
                  <a:srgbClr val="FF0000"/>
                </a:solidFill>
              </a:rPr>
              <a:t>Therefore, a good supervisor structures the work situation and reward systems so that EEs are motivated to perform well because good work performance leads to satisfaction of their needs.</a:t>
            </a:r>
            <a:endParaRPr lang="en-US" sz="2000" dirty="0">
              <a:solidFill>
                <a:srgbClr val="FF0000"/>
              </a:solidFill>
            </a:endParaRPr>
          </a:p>
        </p:txBody>
      </p:sp>
      <p:pic>
        <p:nvPicPr>
          <p:cNvPr id="6" name="Picture 5" descr="417 Motivational Quotes to Inspire You Today (20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1" y="3429000"/>
            <a:ext cx="4965192" cy="2766410"/>
          </a:xfrm>
          <a:prstGeom prst="rect">
            <a:avLst/>
          </a:prstGeom>
          <a:noFill/>
          <a:ln>
            <a:noFill/>
          </a:ln>
        </p:spPr>
      </p:pic>
    </p:spTree>
    <p:extLst>
      <p:ext uri="{BB962C8B-B14F-4D97-AF65-F5344CB8AC3E}">
        <p14:creationId xmlns:p14="http://schemas.microsoft.com/office/powerpoint/2010/main" val="2966198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85000" lnSpcReduction="20000"/>
          </a:bodyPr>
          <a:lstStyle/>
          <a:p>
            <a:r>
              <a:rPr lang="en-US" sz="2400" u="sng" dirty="0" smtClean="0"/>
              <a:t>Motivating Employees</a:t>
            </a:r>
            <a:r>
              <a:rPr lang="en-US" dirty="0" smtClean="0"/>
              <a:t>:</a:t>
            </a:r>
          </a:p>
          <a:p>
            <a:endParaRPr lang="en-US" sz="800" dirty="0"/>
          </a:p>
          <a:p>
            <a:pPr lvl="1"/>
            <a:r>
              <a:rPr lang="en-US" sz="2000" dirty="0" smtClean="0">
                <a:solidFill>
                  <a:srgbClr val="FF0000"/>
                </a:solidFill>
              </a:rPr>
              <a:t>Prepare, coach, and equip EEs with the SKAs so they can be the best.  </a:t>
            </a:r>
          </a:p>
          <a:p>
            <a:pPr lvl="1"/>
            <a:r>
              <a:rPr lang="en-US" sz="2000" dirty="0" smtClean="0">
                <a:solidFill>
                  <a:srgbClr val="FF0000"/>
                </a:solidFill>
              </a:rPr>
              <a:t>EEs want to work for a winning team.</a:t>
            </a:r>
          </a:p>
          <a:p>
            <a:pPr lvl="1"/>
            <a:r>
              <a:rPr lang="en-US" sz="2000" dirty="0" smtClean="0">
                <a:solidFill>
                  <a:srgbClr val="FF0000"/>
                </a:solidFill>
              </a:rPr>
              <a:t>People need to know what is expected in the way of performance. </a:t>
            </a:r>
          </a:p>
          <a:p>
            <a:pPr lvl="1"/>
            <a:r>
              <a:rPr lang="en-US" sz="2000" dirty="0" smtClean="0">
                <a:solidFill>
                  <a:srgbClr val="FF0000"/>
                </a:solidFill>
              </a:rPr>
              <a:t>Be sure to tell EEs what they must do in order to receive reinforcement.</a:t>
            </a:r>
          </a:p>
          <a:p>
            <a:pPr lvl="1"/>
            <a:r>
              <a:rPr lang="en-US" sz="2000" dirty="0" smtClean="0">
                <a:solidFill>
                  <a:srgbClr val="FF0000"/>
                </a:solidFill>
              </a:rPr>
              <a:t>Provide opportunities for engagement in projects EEs will enjoy.</a:t>
            </a:r>
          </a:p>
          <a:p>
            <a:pPr lvl="1"/>
            <a:r>
              <a:rPr lang="en-US" sz="2000" dirty="0" smtClean="0">
                <a:solidFill>
                  <a:srgbClr val="FF0000"/>
                </a:solidFill>
              </a:rPr>
              <a:t>People want to know how they are doing.  Provide feedback on performance.</a:t>
            </a:r>
          </a:p>
          <a:p>
            <a:pPr lvl="1"/>
            <a:r>
              <a:rPr lang="en-US" sz="2000" dirty="0" smtClean="0">
                <a:solidFill>
                  <a:srgbClr val="FF0000"/>
                </a:solidFill>
              </a:rPr>
              <a:t>People want recognition for a job well done.  </a:t>
            </a:r>
          </a:p>
          <a:p>
            <a:pPr lvl="1"/>
            <a:r>
              <a:rPr lang="en-US" sz="2000" dirty="0" smtClean="0">
                <a:solidFill>
                  <a:srgbClr val="FF0000"/>
                </a:solidFill>
              </a:rPr>
              <a:t>When EEs perform, reinforce behavior with consequences deserved and valued.</a:t>
            </a:r>
          </a:p>
          <a:p>
            <a:pPr lvl="1"/>
            <a:r>
              <a:rPr lang="en-US" sz="2000" dirty="0">
                <a:solidFill>
                  <a:srgbClr val="FF0000"/>
                </a:solidFill>
              </a:rPr>
              <a:t>Don’t reward all people the same: different strokes for different folks.</a:t>
            </a:r>
          </a:p>
          <a:p>
            <a:pPr lvl="1"/>
            <a:r>
              <a:rPr lang="en-US" sz="2000" dirty="0">
                <a:solidFill>
                  <a:srgbClr val="FF0000"/>
                </a:solidFill>
              </a:rPr>
              <a:t>Make the consequences equal to the behavior.</a:t>
            </a:r>
          </a:p>
          <a:p>
            <a:pPr lvl="1"/>
            <a:r>
              <a:rPr lang="en-US" sz="2000" dirty="0">
                <a:solidFill>
                  <a:srgbClr val="FF0000"/>
                </a:solidFill>
              </a:rPr>
              <a:t>Remember that failure to respond has reinforcing consequences.</a:t>
            </a:r>
          </a:p>
          <a:p>
            <a:pPr lvl="1"/>
            <a:r>
              <a:rPr lang="en-US" sz="2000" dirty="0">
                <a:solidFill>
                  <a:srgbClr val="FF0000"/>
                </a:solidFill>
              </a:rPr>
              <a:t>People need to know that it is okay to make mistakes.  </a:t>
            </a:r>
            <a:endParaRPr lang="en-US" sz="2000" dirty="0" smtClean="0">
              <a:solidFill>
                <a:srgbClr val="FF0000"/>
              </a:solidFill>
            </a:endParaRPr>
          </a:p>
          <a:p>
            <a:pPr lvl="1"/>
            <a:r>
              <a:rPr lang="en-US" sz="2000" dirty="0">
                <a:solidFill>
                  <a:srgbClr val="FF0000"/>
                </a:solidFill>
              </a:rPr>
              <a:t>C</a:t>
            </a:r>
            <a:r>
              <a:rPr lang="en-US" sz="2000" dirty="0" smtClean="0">
                <a:solidFill>
                  <a:srgbClr val="FF0000"/>
                </a:solidFill>
              </a:rPr>
              <a:t>reate </a:t>
            </a:r>
            <a:r>
              <a:rPr lang="en-US" sz="2000" dirty="0">
                <a:solidFill>
                  <a:srgbClr val="FF0000"/>
                </a:solidFill>
              </a:rPr>
              <a:t>a learning organization that allows for mistakes</a:t>
            </a:r>
          </a:p>
          <a:p>
            <a:pPr lvl="1"/>
            <a:r>
              <a:rPr lang="en-US" sz="2000" dirty="0">
                <a:solidFill>
                  <a:srgbClr val="FF0000"/>
                </a:solidFill>
              </a:rPr>
              <a:t>Don’t punish people in front of others.</a:t>
            </a:r>
          </a:p>
          <a:p>
            <a:pPr lvl="1"/>
            <a:r>
              <a:rPr lang="en-US" sz="2000" dirty="0">
                <a:solidFill>
                  <a:srgbClr val="FF0000"/>
                </a:solidFill>
              </a:rPr>
              <a:t>EEs will do their best work for people they trust and respect.  </a:t>
            </a:r>
            <a:endParaRPr lang="en-US" sz="2000" dirty="0" smtClean="0">
              <a:solidFill>
                <a:srgbClr val="FF0000"/>
              </a:solidFill>
            </a:endParaRPr>
          </a:p>
          <a:p>
            <a:pPr lvl="1"/>
            <a:r>
              <a:rPr lang="en-US" sz="2000" dirty="0" smtClean="0">
                <a:solidFill>
                  <a:srgbClr val="FF0000"/>
                </a:solidFill>
              </a:rPr>
              <a:t>Apply the Golden Rule: Treat your EEs </a:t>
            </a:r>
            <a:r>
              <a:rPr lang="en-US" sz="2000" dirty="0">
                <a:solidFill>
                  <a:srgbClr val="FF0000"/>
                </a:solidFill>
              </a:rPr>
              <a:t>as you would want to be treated.</a:t>
            </a:r>
          </a:p>
          <a:p>
            <a:pPr lvl="1"/>
            <a:endParaRPr lang="en-US" sz="2000" dirty="0" smtClean="0">
              <a:solidFill>
                <a:srgbClr val="FF0000"/>
              </a:solidFill>
            </a:endParaRPr>
          </a:p>
        </p:txBody>
      </p:sp>
      <p:pic>
        <p:nvPicPr>
          <p:cNvPr id="6" name="Picture 5" descr="2,600+ Tips And Tricks Stock Photos, Pictures &amp; Royalty-Free Images -  iStock | Light bulb, Tips, Feedba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0"/>
            <a:ext cx="1828800" cy="1295400"/>
          </a:xfrm>
          <a:prstGeom prst="rect">
            <a:avLst/>
          </a:prstGeom>
          <a:noFill/>
          <a:ln>
            <a:noFill/>
          </a:ln>
        </p:spPr>
      </p:pic>
    </p:spTree>
    <p:extLst>
      <p:ext uri="{BB962C8B-B14F-4D97-AF65-F5344CB8AC3E}">
        <p14:creationId xmlns:p14="http://schemas.microsoft.com/office/powerpoint/2010/main" val="4068599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Coping with People Who Make Your Life Difficult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Some people blame others for their problems</a:t>
            </a:r>
            <a:r>
              <a:rPr lang="en-US" dirty="0" smtClean="0"/>
              <a:t>.  </a:t>
            </a:r>
          </a:p>
          <a:p>
            <a:endParaRPr lang="en-US" sz="800" dirty="0"/>
          </a:p>
          <a:p>
            <a:pPr lvl="1"/>
            <a:r>
              <a:rPr lang="en-US" sz="2100" dirty="0" smtClean="0"/>
              <a:t>These blamers-complainers are referred to as “difficult people.”  </a:t>
            </a:r>
          </a:p>
          <a:p>
            <a:pPr lvl="1"/>
            <a:endParaRPr lang="en-US" sz="800" dirty="0"/>
          </a:p>
          <a:p>
            <a:pPr lvl="2"/>
            <a:r>
              <a:rPr lang="en-US" dirty="0" smtClean="0">
                <a:solidFill>
                  <a:srgbClr val="FF0000"/>
                </a:solidFill>
              </a:rPr>
              <a:t>A note of caution is warranted: Do not hang labels on people; instead, focus on what they do that makes our lives difficult.  </a:t>
            </a:r>
          </a:p>
          <a:p>
            <a:pPr lvl="2"/>
            <a:r>
              <a:rPr lang="en-US" dirty="0" smtClean="0">
                <a:solidFill>
                  <a:srgbClr val="0070C0"/>
                </a:solidFill>
              </a:rPr>
              <a:t>We want to change behavior.</a:t>
            </a:r>
            <a:endParaRPr lang="en-US" dirty="0">
              <a:solidFill>
                <a:srgbClr val="0070C0"/>
              </a:solidFill>
            </a:endParaRPr>
          </a:p>
        </p:txBody>
      </p:sp>
      <p:pic>
        <p:nvPicPr>
          <p:cNvPr id="6" name="Picture 5" descr="Dealing with Difficult People"/>
          <p:cNvPicPr/>
          <p:nvPr/>
        </p:nvPicPr>
        <p:blipFill>
          <a:blip r:embed="rId2">
            <a:extLst>
              <a:ext uri="{28A0092B-C50C-407E-A947-70E740481C1C}">
                <a14:useLocalDpi xmlns:a14="http://schemas.microsoft.com/office/drawing/2010/main" val="0"/>
              </a:ext>
            </a:extLst>
          </a:blip>
          <a:srcRect/>
          <a:stretch>
            <a:fillRect/>
          </a:stretch>
        </p:blipFill>
        <p:spPr bwMode="auto">
          <a:xfrm>
            <a:off x="4590288" y="3784745"/>
            <a:ext cx="4279900" cy="2450725"/>
          </a:xfrm>
          <a:prstGeom prst="rect">
            <a:avLst/>
          </a:prstGeom>
          <a:noFill/>
          <a:ln>
            <a:noFill/>
          </a:ln>
        </p:spPr>
      </p:pic>
    </p:spTree>
    <p:extLst>
      <p:ext uri="{BB962C8B-B14F-4D97-AF65-F5344CB8AC3E}">
        <p14:creationId xmlns:p14="http://schemas.microsoft.com/office/powerpoint/2010/main" val="333506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Get Satisfaction?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200" u="sng" dirty="0" smtClean="0"/>
              <a:t>The economic climate has changed the way EEs look at their employer, their current work, and other aspects of their lives</a:t>
            </a:r>
            <a:r>
              <a:rPr lang="en-US" dirty="0" smtClean="0"/>
              <a:t>.  </a:t>
            </a:r>
          </a:p>
          <a:p>
            <a:endParaRPr lang="en-US" sz="800" dirty="0"/>
          </a:p>
          <a:p>
            <a:pPr lvl="1"/>
            <a:r>
              <a:rPr lang="en-US" sz="2000" dirty="0" smtClean="0"/>
              <a:t>Data illustrates that many EEs still view their work as a career.  </a:t>
            </a:r>
          </a:p>
          <a:p>
            <a:pPr lvl="1"/>
            <a:endParaRPr lang="en-US" sz="800" dirty="0"/>
          </a:p>
          <a:p>
            <a:pPr lvl="2"/>
            <a:r>
              <a:rPr lang="en-US" dirty="0" smtClean="0">
                <a:solidFill>
                  <a:srgbClr val="FF0000"/>
                </a:solidFill>
              </a:rPr>
              <a:t>Supervisors must work with human resource professionals and other members of the management team to ensure that their organization is known as a “great place to work.”  </a:t>
            </a:r>
            <a:endParaRPr lang="en-US" dirty="0">
              <a:solidFill>
                <a:srgbClr val="FF0000"/>
              </a:solidFill>
            </a:endParaRPr>
          </a:p>
        </p:txBody>
      </p:sp>
      <p:pic>
        <p:nvPicPr>
          <p:cNvPr id="5" name="Picture 4" descr="Job Satisfaction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343400"/>
            <a:ext cx="4572000" cy="2514600"/>
          </a:xfrm>
          <a:prstGeom prst="rect">
            <a:avLst/>
          </a:prstGeom>
          <a:noFill/>
          <a:ln>
            <a:noFill/>
          </a:ln>
        </p:spPr>
      </p:pic>
    </p:spTree>
    <p:extLst>
      <p:ext uri="{BB962C8B-B14F-4D97-AF65-F5344CB8AC3E}">
        <p14:creationId xmlns:p14="http://schemas.microsoft.com/office/powerpoint/2010/main" val="1741969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Coping with People Who Make Your Life Difficult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a:t>C</a:t>
            </a:r>
            <a:r>
              <a:rPr lang="en-US" sz="2400" u="sng" dirty="0" smtClean="0"/>
              <a:t>onditions that do not produce the fulfillment of a person’s needs ultimately result in dissatisfaction and frustration</a:t>
            </a:r>
            <a:r>
              <a:rPr lang="en-US" sz="2000" dirty="0" smtClean="0"/>
              <a:t>.  </a:t>
            </a:r>
          </a:p>
          <a:p>
            <a:endParaRPr lang="en-US" sz="800" dirty="0">
              <a:solidFill>
                <a:srgbClr val="FF0000"/>
              </a:solidFill>
            </a:endParaRPr>
          </a:p>
          <a:p>
            <a:pPr lvl="1"/>
            <a:r>
              <a:rPr lang="en-US" dirty="0" smtClean="0">
                <a:solidFill>
                  <a:srgbClr val="FF0000"/>
                </a:solidFill>
              </a:rPr>
              <a:t>When their needs are not satisfied on the job, EEs may resort to behavior patterns that are detrimental to their job performance and to the organization.  </a:t>
            </a:r>
            <a:endParaRPr lang="en-US" dirty="0">
              <a:solidFill>
                <a:srgbClr val="FF0000"/>
              </a:solidFill>
            </a:endParaRPr>
          </a:p>
        </p:txBody>
      </p:sp>
      <p:pic>
        <p:nvPicPr>
          <p:cNvPr id="1026" name="Picture 2" descr="5 Action Ideas to Deal with Difficult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043" y="3733801"/>
            <a:ext cx="4520629"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53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Coping with People Who Make Your Life Difficult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A typical approach for frustrated EEs is to resign themselves to just “getting by” on the job</a:t>
            </a:r>
            <a:r>
              <a:rPr lang="en-US" dirty="0" smtClean="0"/>
              <a:t>.  </a:t>
            </a:r>
          </a:p>
          <a:p>
            <a:endParaRPr lang="en-US" sz="900" dirty="0"/>
          </a:p>
          <a:p>
            <a:pPr lvl="1"/>
            <a:r>
              <a:rPr lang="en-US" sz="2000" dirty="0" smtClean="0"/>
              <a:t>They simply go through the motions and put in time without trying to perform in other than an average or marginal manner.  </a:t>
            </a:r>
          </a:p>
          <a:p>
            <a:pPr lvl="1"/>
            <a:r>
              <a:rPr lang="en-US" sz="2000" dirty="0"/>
              <a:t>Some EEs constantly find things </a:t>
            </a:r>
            <a:r>
              <a:rPr lang="en-US" sz="2000" dirty="0" smtClean="0"/>
              <a:t>to </a:t>
            </a:r>
            <a:r>
              <a:rPr lang="en-US" sz="2000" dirty="0"/>
              <a:t>distract them from doing the job, </a:t>
            </a:r>
            <a:r>
              <a:rPr lang="en-US" sz="2000" dirty="0" smtClean="0"/>
              <a:t>and </a:t>
            </a:r>
            <a:r>
              <a:rPr lang="en-US" sz="2000" dirty="0"/>
              <a:t>at times, they even try to beat the system.  </a:t>
            </a:r>
          </a:p>
          <a:p>
            <a:pPr lvl="1"/>
            <a:endParaRPr lang="en-US" sz="800" dirty="0"/>
          </a:p>
          <a:p>
            <a:pPr lvl="2"/>
            <a:r>
              <a:rPr lang="en-US" sz="1800" dirty="0">
                <a:solidFill>
                  <a:srgbClr val="FF0000"/>
                </a:solidFill>
              </a:rPr>
              <a:t>EE turnover, absenteeism, tardiness, poor performance, and other unsatisfactory conduct on job can cost an organization a great deal</a:t>
            </a:r>
            <a:r>
              <a:rPr lang="en-US" sz="1800" dirty="0" smtClean="0">
                <a:solidFill>
                  <a:srgbClr val="FF0000"/>
                </a:solidFill>
              </a:rPr>
              <a:t>.</a:t>
            </a:r>
          </a:p>
          <a:p>
            <a:pPr lvl="2"/>
            <a:r>
              <a:rPr lang="en-US" sz="1800" dirty="0">
                <a:solidFill>
                  <a:srgbClr val="FF0000"/>
                </a:solidFill>
              </a:rPr>
              <a:t>The supervisor is responsible for dealing with these behaviors. </a:t>
            </a:r>
          </a:p>
          <a:p>
            <a:pPr lvl="2"/>
            <a:r>
              <a:rPr lang="en-US" sz="1800" dirty="0" smtClean="0">
                <a:solidFill>
                  <a:srgbClr val="FF0000"/>
                </a:solidFill>
              </a:rPr>
              <a:t>A </a:t>
            </a:r>
            <a:r>
              <a:rPr lang="en-US" sz="1800" dirty="0">
                <a:solidFill>
                  <a:srgbClr val="FF0000"/>
                </a:solidFill>
              </a:rPr>
              <a:t>supervisor should endeavor to relieve frustration by providing more opportunities for need fulfillment</a:t>
            </a:r>
            <a:r>
              <a:rPr lang="en-US" sz="1800" dirty="0" smtClean="0">
                <a:solidFill>
                  <a:srgbClr val="FF0000"/>
                </a:solidFill>
              </a:rPr>
              <a:t>.  </a:t>
            </a:r>
            <a:endParaRPr lang="en-US" sz="1800" dirty="0">
              <a:solidFill>
                <a:srgbClr val="FF0000"/>
              </a:solidFill>
            </a:endParaRPr>
          </a:p>
        </p:txBody>
      </p:sp>
      <p:pic>
        <p:nvPicPr>
          <p:cNvPr id="5" name="Picture 4" descr="Difficult People - Wikipedia"/>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410200"/>
            <a:ext cx="2446238" cy="872447"/>
          </a:xfrm>
          <a:prstGeom prst="rect">
            <a:avLst/>
          </a:prstGeom>
          <a:noFill/>
          <a:ln>
            <a:noFill/>
          </a:ln>
        </p:spPr>
      </p:pic>
    </p:spTree>
    <p:extLst>
      <p:ext uri="{BB962C8B-B14F-4D97-AF65-F5344CB8AC3E}">
        <p14:creationId xmlns:p14="http://schemas.microsoft.com/office/powerpoint/2010/main" val="1981568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400" u="sng" dirty="0" smtClean="0"/>
              <a:t>Suggestions for coping with people who make your life difficult</a:t>
            </a:r>
            <a:r>
              <a:rPr lang="en-US" sz="2400" dirty="0" smtClean="0"/>
              <a:t>:</a:t>
            </a:r>
          </a:p>
          <a:p>
            <a:endParaRPr lang="en-US" sz="900" dirty="0" smtClean="0"/>
          </a:p>
          <a:p>
            <a:pPr lvl="1"/>
            <a:r>
              <a:rPr lang="en-US" sz="2000" dirty="0" smtClean="0">
                <a:solidFill>
                  <a:srgbClr val="FF0000"/>
                </a:solidFill>
              </a:rPr>
              <a:t>Do not label people as difficult, no matter how difficult they seem.</a:t>
            </a:r>
          </a:p>
          <a:p>
            <a:pPr lvl="1"/>
            <a:r>
              <a:rPr lang="en-US" sz="2000" dirty="0" smtClean="0">
                <a:solidFill>
                  <a:srgbClr val="FF0000"/>
                </a:solidFill>
              </a:rPr>
              <a:t>Think in terms of difficult behaviors, not difficult people.</a:t>
            </a:r>
          </a:p>
          <a:p>
            <a:pPr lvl="1"/>
            <a:r>
              <a:rPr lang="en-US" sz="2000" dirty="0" smtClean="0">
                <a:solidFill>
                  <a:srgbClr val="FF0000"/>
                </a:solidFill>
              </a:rPr>
              <a:t>The easiest way to cope with people is to avoid them, but it’s not the way.  </a:t>
            </a:r>
          </a:p>
          <a:p>
            <a:pPr lvl="1"/>
            <a:r>
              <a:rPr lang="en-US" sz="2000" dirty="0" smtClean="0">
                <a:solidFill>
                  <a:srgbClr val="FF0000"/>
                </a:solidFill>
              </a:rPr>
              <a:t>Change your mindset and focus on what they do well.</a:t>
            </a:r>
          </a:p>
          <a:p>
            <a:pPr lvl="1"/>
            <a:r>
              <a:rPr lang="en-US" sz="2000" dirty="0" smtClean="0">
                <a:solidFill>
                  <a:srgbClr val="FF0000"/>
                </a:solidFill>
              </a:rPr>
              <a:t>Accentuate the positive – build on their strengths.</a:t>
            </a:r>
          </a:p>
          <a:p>
            <a:pPr lvl="1"/>
            <a:r>
              <a:rPr lang="en-US" sz="2000" dirty="0" smtClean="0">
                <a:solidFill>
                  <a:srgbClr val="FF0000"/>
                </a:solidFill>
              </a:rPr>
              <a:t>Take control of the situation.  Get attention by calling them by name.</a:t>
            </a:r>
          </a:p>
          <a:p>
            <a:pPr lvl="1"/>
            <a:r>
              <a:rPr lang="en-US" sz="2000" dirty="0" smtClean="0">
                <a:solidFill>
                  <a:srgbClr val="FF0000"/>
                </a:solidFill>
              </a:rPr>
              <a:t>Talk with them in private; give them your undivided attention.</a:t>
            </a:r>
          </a:p>
          <a:p>
            <a:pPr lvl="1"/>
            <a:r>
              <a:rPr lang="en-US" sz="2000" dirty="0">
                <a:solidFill>
                  <a:srgbClr val="FF0000"/>
                </a:solidFill>
              </a:rPr>
              <a:t>Avoid accusations, ask open-ended questions, and listen to them.</a:t>
            </a:r>
          </a:p>
          <a:p>
            <a:pPr lvl="1"/>
            <a:r>
              <a:rPr lang="en-US" sz="2000" dirty="0">
                <a:solidFill>
                  <a:srgbClr val="FF0000"/>
                </a:solidFill>
              </a:rPr>
              <a:t>Share specific situations that illustrates problem behavior.</a:t>
            </a:r>
          </a:p>
          <a:p>
            <a:pPr lvl="1"/>
            <a:r>
              <a:rPr lang="en-US" sz="2000" dirty="0">
                <a:solidFill>
                  <a:srgbClr val="FF0000"/>
                </a:solidFill>
              </a:rPr>
              <a:t>Clearly state that you expect the behavior to improve.</a:t>
            </a:r>
          </a:p>
          <a:p>
            <a:pPr lvl="1"/>
            <a:r>
              <a:rPr lang="en-US" sz="2000" dirty="0">
                <a:solidFill>
                  <a:srgbClr val="FF0000"/>
                </a:solidFill>
              </a:rPr>
              <a:t>Focus on changing what they do, not who they are.</a:t>
            </a:r>
          </a:p>
          <a:p>
            <a:pPr lvl="1"/>
            <a:r>
              <a:rPr lang="en-US" sz="2000" dirty="0">
                <a:solidFill>
                  <a:srgbClr val="FF0000"/>
                </a:solidFill>
              </a:rPr>
              <a:t>Establish deadlines and timetables for the behavior to cease.</a:t>
            </a:r>
          </a:p>
          <a:p>
            <a:pPr lvl="1"/>
            <a:r>
              <a:rPr lang="en-US" sz="2000" dirty="0">
                <a:solidFill>
                  <a:srgbClr val="FF0000"/>
                </a:solidFill>
              </a:rPr>
              <a:t>If the behavior does not change, </a:t>
            </a:r>
            <a:r>
              <a:rPr lang="en-US" sz="2000" dirty="0" smtClean="0">
                <a:solidFill>
                  <a:srgbClr val="FF0000"/>
                </a:solidFill>
              </a:rPr>
              <a:t>ask </a:t>
            </a:r>
            <a:r>
              <a:rPr lang="en-US" sz="2000" dirty="0">
                <a:solidFill>
                  <a:srgbClr val="FF0000"/>
                </a:solidFill>
              </a:rPr>
              <a:t>management or </a:t>
            </a:r>
            <a:r>
              <a:rPr lang="en-US" sz="2000" dirty="0" smtClean="0">
                <a:solidFill>
                  <a:srgbClr val="FF0000"/>
                </a:solidFill>
              </a:rPr>
              <a:t>HR </a:t>
            </a:r>
            <a:r>
              <a:rPr lang="en-US" sz="2000" dirty="0">
                <a:solidFill>
                  <a:srgbClr val="FF0000"/>
                </a:solidFill>
              </a:rPr>
              <a:t>to step in</a:t>
            </a:r>
            <a:r>
              <a:rPr lang="en-US" sz="2000" dirty="0" smtClean="0">
                <a:solidFill>
                  <a:srgbClr val="FF0000"/>
                </a:solidFill>
              </a:rPr>
              <a:t>.</a:t>
            </a:r>
            <a:endParaRPr lang="en-US" sz="2000" dirty="0">
              <a:solidFill>
                <a:srgbClr val="FF0000"/>
              </a:solidFill>
            </a:endParaRPr>
          </a:p>
        </p:txBody>
      </p:sp>
      <p:pic>
        <p:nvPicPr>
          <p:cNvPr id="5" name="Picture 4" descr="2,600+ Tips And Tricks Stock Photos, Pictures &amp; Royalty-Free Images -  iStock | Light bulb, Tips, Feedba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0"/>
            <a:ext cx="1828800" cy="1295400"/>
          </a:xfrm>
          <a:prstGeom prst="rect">
            <a:avLst/>
          </a:prstGeom>
          <a:noFill/>
          <a:ln>
            <a:noFill/>
          </a:ln>
        </p:spPr>
      </p:pic>
    </p:spTree>
    <p:extLst>
      <p:ext uri="{BB962C8B-B14F-4D97-AF65-F5344CB8AC3E}">
        <p14:creationId xmlns:p14="http://schemas.microsoft.com/office/powerpoint/2010/main" val="2015132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ABCs to Shape Employee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400" u="sng" dirty="0" smtClean="0"/>
              <a:t>Employees who experience high levels of job satisfaction are likely to engage in positive behaviors that influence organizational efficiency and productivity</a:t>
            </a:r>
            <a:r>
              <a:rPr lang="en-US" sz="2000" dirty="0" smtClean="0"/>
              <a:t>.</a:t>
            </a:r>
          </a:p>
          <a:p>
            <a:endParaRPr lang="en-US" sz="800" dirty="0">
              <a:solidFill>
                <a:srgbClr val="FF0000"/>
              </a:solidFill>
            </a:endParaRPr>
          </a:p>
          <a:p>
            <a:pPr lvl="1"/>
            <a:r>
              <a:rPr lang="en-US" sz="2000" dirty="0" smtClean="0">
                <a:solidFill>
                  <a:srgbClr val="FF0000"/>
                </a:solidFill>
              </a:rPr>
              <a:t>Performance management expert Aubrey Daniels developed a practical guide for shaping EE behavior.  According to Daniels: </a:t>
            </a:r>
            <a:r>
              <a:rPr lang="en-US" sz="2000" dirty="0" smtClean="0">
                <a:solidFill>
                  <a:srgbClr val="0070C0"/>
                </a:solidFill>
              </a:rPr>
              <a:t>Behavior (B) cannot be separated from the antecedents (A) that  come before it and the consequences (C) that come after it.</a:t>
            </a:r>
            <a:endParaRPr lang="en-US" sz="2000" dirty="0">
              <a:solidFill>
                <a:srgbClr val="0070C0"/>
              </a:solidFill>
            </a:endParaRPr>
          </a:p>
        </p:txBody>
      </p:sp>
      <p:pic>
        <p:nvPicPr>
          <p:cNvPr id="5" name="Picture 4" descr="American Broadcasting Company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343400"/>
            <a:ext cx="2023872" cy="1889760"/>
          </a:xfrm>
          <a:prstGeom prst="rect">
            <a:avLst/>
          </a:prstGeom>
          <a:noFill/>
          <a:ln>
            <a:noFill/>
          </a:ln>
        </p:spPr>
      </p:pic>
    </p:spTree>
    <p:extLst>
      <p:ext uri="{BB962C8B-B14F-4D97-AF65-F5344CB8AC3E}">
        <p14:creationId xmlns:p14="http://schemas.microsoft.com/office/powerpoint/2010/main" val="2769930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ABCs to Shape Employee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If supervisors expect good performance, they must set the stage so that the expected performance occurs</a:t>
            </a:r>
            <a:r>
              <a:rPr lang="en-US" sz="2400" dirty="0" smtClean="0"/>
              <a:t>.  </a:t>
            </a:r>
          </a:p>
          <a:p>
            <a:endParaRPr lang="en-US" sz="800" dirty="0"/>
          </a:p>
          <a:p>
            <a:pPr lvl="1"/>
            <a:r>
              <a:rPr lang="en-US" dirty="0"/>
              <a:t>S</a:t>
            </a:r>
            <a:r>
              <a:rPr lang="en-US" dirty="0" smtClean="0"/>
              <a:t>upervisors must clearly identify what they want the EE to do.  </a:t>
            </a:r>
          </a:p>
          <a:p>
            <a:pPr lvl="1"/>
            <a:endParaRPr lang="en-US" sz="800" dirty="0"/>
          </a:p>
          <a:p>
            <a:pPr lvl="2"/>
            <a:r>
              <a:rPr lang="en-US" dirty="0" smtClean="0">
                <a:solidFill>
                  <a:srgbClr val="FF0000"/>
                </a:solidFill>
              </a:rPr>
              <a:t>EEs must know what the job entails and what is expected in regards to performance.  </a:t>
            </a:r>
            <a:endParaRPr lang="en-US" dirty="0">
              <a:solidFill>
                <a:srgbClr val="FF0000"/>
              </a:solidFill>
            </a:endParaRPr>
          </a:p>
        </p:txBody>
      </p:sp>
      <p:pic>
        <p:nvPicPr>
          <p:cNvPr id="7" name="Picture 6" descr="American Broadcasting Company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343400"/>
            <a:ext cx="2023872" cy="1889760"/>
          </a:xfrm>
          <a:prstGeom prst="rect">
            <a:avLst/>
          </a:prstGeom>
          <a:noFill/>
          <a:ln>
            <a:noFill/>
          </a:ln>
        </p:spPr>
      </p:pic>
    </p:spTree>
    <p:extLst>
      <p:ext uri="{BB962C8B-B14F-4D97-AF65-F5344CB8AC3E}">
        <p14:creationId xmlns:p14="http://schemas.microsoft.com/office/powerpoint/2010/main" val="916283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ABCs to Shape Employee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The supervisor should play the part of an enabler</a:t>
            </a:r>
            <a:r>
              <a:rPr lang="en-US" dirty="0" smtClean="0"/>
              <a:t>. </a:t>
            </a:r>
          </a:p>
          <a:p>
            <a:endParaRPr lang="en-US" sz="800" dirty="0"/>
          </a:p>
          <a:p>
            <a:pPr lvl="1"/>
            <a:r>
              <a:rPr lang="en-US" dirty="0" smtClean="0"/>
              <a:t>An enable ensures that EEs have all they need to do their job correctly the first time, including the appropriate instruction, training, tools, and materials.  </a:t>
            </a:r>
          </a:p>
          <a:p>
            <a:pPr lvl="1"/>
            <a:endParaRPr lang="en-US" sz="800" dirty="0"/>
          </a:p>
          <a:p>
            <a:pPr lvl="2"/>
            <a:r>
              <a:rPr lang="en-US" dirty="0" smtClean="0">
                <a:solidFill>
                  <a:srgbClr val="FF0000"/>
                </a:solidFill>
              </a:rPr>
              <a:t>If the supervisor does not set the stage by providing the proper antecedents, the EE’s performance is likely to be unsatisfactory.  </a:t>
            </a:r>
            <a:endParaRPr lang="en-US" dirty="0">
              <a:solidFill>
                <a:srgbClr val="FF0000"/>
              </a:solidFill>
            </a:endParaRPr>
          </a:p>
        </p:txBody>
      </p:sp>
      <p:pic>
        <p:nvPicPr>
          <p:cNvPr id="6" name="Picture 5" descr="American Broadcasting Company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343400"/>
            <a:ext cx="2023872" cy="1889760"/>
          </a:xfrm>
          <a:prstGeom prst="rect">
            <a:avLst/>
          </a:prstGeom>
          <a:noFill/>
          <a:ln>
            <a:noFill/>
          </a:ln>
        </p:spPr>
      </p:pic>
    </p:spTree>
    <p:extLst>
      <p:ext uri="{BB962C8B-B14F-4D97-AF65-F5344CB8AC3E}">
        <p14:creationId xmlns:p14="http://schemas.microsoft.com/office/powerpoint/2010/main" val="1450680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ABCs to Shape Employee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Consequences can affect behavior in one of two ways</a:t>
            </a:r>
            <a:r>
              <a:rPr lang="en-US" dirty="0" smtClean="0"/>
              <a:t>.  </a:t>
            </a:r>
          </a:p>
          <a:p>
            <a:endParaRPr lang="en-US" sz="800" dirty="0"/>
          </a:p>
          <a:p>
            <a:pPr lvl="1"/>
            <a:r>
              <a:rPr lang="en-US" dirty="0" smtClean="0"/>
              <a:t>Thorndike’s Law of Effect postulates that “behavior with favorable consequences tends to be repeated while behavior with unfavorable consequences tends to disappear. “  </a:t>
            </a:r>
          </a:p>
          <a:p>
            <a:pPr lvl="1"/>
            <a:endParaRPr lang="en-US" sz="800" dirty="0"/>
          </a:p>
          <a:p>
            <a:pPr lvl="2"/>
            <a:r>
              <a:rPr lang="en-US" sz="1800" dirty="0" smtClean="0">
                <a:solidFill>
                  <a:srgbClr val="FF0000"/>
                </a:solidFill>
              </a:rPr>
              <a:t>Unfortunately, some supervisors assume that what would be a favorable consequence for them would also be a desirable consequence for others.</a:t>
            </a:r>
            <a:endParaRPr lang="en-US" sz="1800" dirty="0">
              <a:solidFill>
                <a:srgbClr val="FF0000"/>
              </a:solidFill>
            </a:endParaRPr>
          </a:p>
        </p:txBody>
      </p:sp>
      <p:pic>
        <p:nvPicPr>
          <p:cNvPr id="6" name="Picture 5" descr="American Broadcasting Company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343400"/>
            <a:ext cx="2023872" cy="1889760"/>
          </a:xfrm>
          <a:prstGeom prst="rect">
            <a:avLst/>
          </a:prstGeom>
          <a:noFill/>
          <a:ln>
            <a:noFill/>
          </a:ln>
        </p:spPr>
      </p:pic>
    </p:spTree>
    <p:extLst>
      <p:ext uri="{BB962C8B-B14F-4D97-AF65-F5344CB8AC3E}">
        <p14:creationId xmlns:p14="http://schemas.microsoft.com/office/powerpoint/2010/main" val="2080861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ABCs to Shape Employee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Types of Reinforcement</a:t>
            </a:r>
          </a:p>
          <a:p>
            <a:endParaRPr lang="en-US" sz="800" dirty="0" smtClean="0"/>
          </a:p>
          <a:p>
            <a:pPr marL="731520" lvl="1" indent="-457200">
              <a:buFont typeface="+mj-lt"/>
              <a:buAutoNum type="arabicPeriod"/>
            </a:pPr>
            <a:r>
              <a:rPr lang="en-US" u="sng" dirty="0" smtClean="0"/>
              <a:t>Positive Reinforcement</a:t>
            </a:r>
          </a:p>
          <a:p>
            <a:pPr lvl="2"/>
            <a:r>
              <a:rPr lang="en-US" dirty="0" smtClean="0">
                <a:solidFill>
                  <a:srgbClr val="FF0000"/>
                </a:solidFill>
              </a:rPr>
              <a:t>Making behavior occur more frequently because it is linked to a positive consequence.</a:t>
            </a:r>
          </a:p>
          <a:p>
            <a:pPr marL="731520" lvl="1" indent="-457200">
              <a:buFont typeface="+mj-lt"/>
              <a:buAutoNum type="arabicPeriod"/>
            </a:pPr>
            <a:r>
              <a:rPr lang="en-US" u="sng" dirty="0" smtClean="0"/>
              <a:t>Negative Reinforcement</a:t>
            </a:r>
          </a:p>
          <a:p>
            <a:pPr lvl="2"/>
            <a:r>
              <a:rPr lang="en-US" dirty="0" smtClean="0">
                <a:solidFill>
                  <a:srgbClr val="FF0000"/>
                </a:solidFill>
              </a:rPr>
              <a:t>Making behavior occur more frequently by removing an undesirable consequence.</a:t>
            </a:r>
          </a:p>
          <a:p>
            <a:pPr marL="731520" lvl="1" indent="-457200">
              <a:buFont typeface="+mj-lt"/>
              <a:buAutoNum type="arabicPeriod"/>
            </a:pPr>
            <a:r>
              <a:rPr lang="en-US" u="sng" dirty="0" smtClean="0"/>
              <a:t>Extinction</a:t>
            </a:r>
          </a:p>
          <a:p>
            <a:pPr lvl="2"/>
            <a:r>
              <a:rPr lang="en-US" dirty="0" smtClean="0">
                <a:solidFill>
                  <a:srgbClr val="FF0000"/>
                </a:solidFill>
              </a:rPr>
              <a:t>Good behavior occurs less frequently or disappears because it is not recognized.</a:t>
            </a:r>
          </a:p>
          <a:p>
            <a:pPr marL="731520" lvl="1" indent="-457200">
              <a:buFont typeface="+mj-lt"/>
              <a:buAutoNum type="arabicPeriod"/>
            </a:pPr>
            <a:r>
              <a:rPr lang="en-US" u="sng" dirty="0" smtClean="0"/>
              <a:t>Punishment</a:t>
            </a:r>
          </a:p>
          <a:p>
            <a:pPr lvl="2"/>
            <a:r>
              <a:rPr lang="en-US" dirty="0" smtClean="0">
                <a:solidFill>
                  <a:srgbClr val="FF0000"/>
                </a:solidFill>
              </a:rPr>
              <a:t>Making behavior occur less frequently because it is linked to an undesirable consequence.</a:t>
            </a:r>
          </a:p>
          <a:p>
            <a:pPr lvl="1"/>
            <a:endParaRPr lang="en-US" dirty="0"/>
          </a:p>
        </p:txBody>
      </p:sp>
    </p:spTree>
    <p:extLst>
      <p:ext uri="{BB962C8B-B14F-4D97-AF65-F5344CB8AC3E}">
        <p14:creationId xmlns:p14="http://schemas.microsoft.com/office/powerpoint/2010/main" val="3058578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ABCs to Shape Employee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200" u="sng" dirty="0" smtClean="0"/>
              <a:t>Supervisors must continually be alert for what their EEs perceive to be important, and timing is critical</a:t>
            </a:r>
            <a:r>
              <a:rPr lang="en-US" dirty="0" smtClean="0"/>
              <a:t>.  </a:t>
            </a:r>
          </a:p>
          <a:p>
            <a:endParaRPr lang="en-US" sz="800" dirty="0"/>
          </a:p>
          <a:p>
            <a:pPr lvl="1"/>
            <a:r>
              <a:rPr lang="en-US" sz="2000" dirty="0" smtClean="0"/>
              <a:t>Aubrey Daniels contends “that an intelligently timed consequence has much more influence than a random one.”  </a:t>
            </a:r>
          </a:p>
          <a:p>
            <a:pPr lvl="1"/>
            <a:endParaRPr lang="en-US" sz="800" dirty="0"/>
          </a:p>
          <a:p>
            <a:pPr lvl="2"/>
            <a:r>
              <a:rPr lang="en-US" sz="1800" dirty="0" smtClean="0">
                <a:solidFill>
                  <a:srgbClr val="FF0000"/>
                </a:solidFill>
              </a:rPr>
              <a:t>Immediate feedback on performance and positive reinforcement are essential if the supervisor wants to shape EE behavior positively.</a:t>
            </a:r>
            <a:endParaRPr lang="en-US" sz="1800" dirty="0">
              <a:solidFill>
                <a:srgbClr val="FF0000"/>
              </a:solidFill>
            </a:endParaRPr>
          </a:p>
        </p:txBody>
      </p:sp>
      <p:pic>
        <p:nvPicPr>
          <p:cNvPr id="7" name="Picture 6" descr="American Broadcasting Company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343400"/>
            <a:ext cx="2023872" cy="1889760"/>
          </a:xfrm>
          <a:prstGeom prst="rect">
            <a:avLst/>
          </a:prstGeom>
          <a:noFill/>
          <a:ln>
            <a:noFill/>
          </a:ln>
        </p:spPr>
      </p:pic>
    </p:spTree>
    <p:extLst>
      <p:ext uri="{BB962C8B-B14F-4D97-AF65-F5344CB8AC3E}">
        <p14:creationId xmlns:p14="http://schemas.microsoft.com/office/powerpoint/2010/main" val="1687949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a:xfrm>
            <a:off x="301752" y="1527048"/>
            <a:ext cx="8503920" cy="5026152"/>
          </a:xfrm>
        </p:spPr>
        <p:txBody>
          <a:bodyPr>
            <a:normAutofit fontScale="85000" lnSpcReduction="10000"/>
          </a:bodyPr>
          <a:lstStyle/>
          <a:p>
            <a:r>
              <a:rPr lang="en-US" sz="2400" u="sng" dirty="0" smtClean="0"/>
              <a:t>Steps in the ABC analysis</a:t>
            </a:r>
            <a:r>
              <a:rPr lang="en-US" dirty="0" smtClean="0"/>
              <a:t>:</a:t>
            </a:r>
          </a:p>
          <a:p>
            <a:endParaRPr lang="en-US" sz="800" dirty="0"/>
          </a:p>
          <a:p>
            <a:pPr lvl="1"/>
            <a:r>
              <a:rPr lang="en-US" sz="2000" dirty="0" smtClean="0">
                <a:solidFill>
                  <a:srgbClr val="FF0000"/>
                </a:solidFill>
              </a:rPr>
              <a:t>Monitor EE performance to uncover areas of low productivity and identify behavior leading to undesirable performance.</a:t>
            </a:r>
          </a:p>
          <a:p>
            <a:pPr lvl="1"/>
            <a:r>
              <a:rPr lang="en-US" sz="2000" dirty="0" smtClean="0">
                <a:solidFill>
                  <a:srgbClr val="FF0000"/>
                </a:solidFill>
              </a:rPr>
              <a:t>Describe the performance you don’t want and who is doing it.</a:t>
            </a:r>
          </a:p>
          <a:p>
            <a:pPr lvl="1"/>
            <a:r>
              <a:rPr lang="en-US" sz="2000" dirty="0" smtClean="0">
                <a:solidFill>
                  <a:srgbClr val="FF0000"/>
                </a:solidFill>
              </a:rPr>
              <a:t>Record the specific behavior that needs to be changed.</a:t>
            </a:r>
          </a:p>
          <a:p>
            <a:pPr lvl="1"/>
            <a:r>
              <a:rPr lang="en-US" sz="2000" dirty="0" smtClean="0">
                <a:solidFill>
                  <a:srgbClr val="FF0000"/>
                </a:solidFill>
              </a:rPr>
              <a:t>Determine links between antecedents, undesirable behavior, and consequences.</a:t>
            </a:r>
          </a:p>
          <a:p>
            <a:pPr lvl="1"/>
            <a:r>
              <a:rPr lang="en-US" sz="2000" dirty="0" smtClean="0">
                <a:solidFill>
                  <a:srgbClr val="FF0000"/>
                </a:solidFill>
              </a:rPr>
              <a:t>Tell EE what is expected in way of performance (set specific goals).</a:t>
            </a:r>
          </a:p>
          <a:p>
            <a:pPr lvl="1"/>
            <a:r>
              <a:rPr lang="en-US" sz="2000" dirty="0" smtClean="0">
                <a:solidFill>
                  <a:srgbClr val="FF0000"/>
                </a:solidFill>
              </a:rPr>
              <a:t>Set the stage for good performance (i.e. arrange antecedents so that the EE can achieve the desired behavior).</a:t>
            </a:r>
          </a:p>
          <a:p>
            <a:pPr lvl="1"/>
            <a:r>
              <a:rPr lang="en-US" sz="2000" dirty="0" smtClean="0">
                <a:solidFill>
                  <a:srgbClr val="FF0000"/>
                </a:solidFill>
              </a:rPr>
              <a:t>Eliminate any consequence that is irrelevant to the EE.</a:t>
            </a:r>
          </a:p>
          <a:p>
            <a:pPr lvl="1"/>
            <a:r>
              <a:rPr lang="en-US" sz="2000" dirty="0">
                <a:solidFill>
                  <a:srgbClr val="FF0000"/>
                </a:solidFill>
              </a:rPr>
              <a:t>Ensure </a:t>
            </a:r>
            <a:r>
              <a:rPr lang="en-US" sz="2000" dirty="0" smtClean="0">
                <a:solidFill>
                  <a:srgbClr val="FF0000"/>
                </a:solidFill>
              </a:rPr>
              <a:t>linkage </a:t>
            </a:r>
            <a:r>
              <a:rPr lang="en-US" sz="2000" dirty="0">
                <a:solidFill>
                  <a:srgbClr val="FF0000"/>
                </a:solidFill>
              </a:rPr>
              <a:t>between desired behavior and consequences the EE values.</a:t>
            </a:r>
          </a:p>
          <a:p>
            <a:pPr lvl="1"/>
            <a:r>
              <a:rPr lang="en-US" sz="2000" dirty="0">
                <a:solidFill>
                  <a:srgbClr val="FF0000"/>
                </a:solidFill>
              </a:rPr>
              <a:t>Provide support and feedback on performance.</a:t>
            </a:r>
          </a:p>
          <a:p>
            <a:pPr lvl="1"/>
            <a:r>
              <a:rPr lang="en-US" sz="2000" dirty="0">
                <a:solidFill>
                  <a:srgbClr val="FF0000"/>
                </a:solidFill>
              </a:rPr>
              <a:t>Reinforce </a:t>
            </a:r>
            <a:r>
              <a:rPr lang="en-US" sz="2000" dirty="0" smtClean="0">
                <a:solidFill>
                  <a:srgbClr val="FF0000"/>
                </a:solidFill>
              </a:rPr>
              <a:t>positive </a:t>
            </a:r>
            <a:r>
              <a:rPr lang="en-US" sz="2000" dirty="0">
                <a:solidFill>
                  <a:srgbClr val="FF0000"/>
                </a:solidFill>
              </a:rPr>
              <a:t>aspects of </a:t>
            </a:r>
            <a:r>
              <a:rPr lang="en-US" sz="2000" dirty="0" smtClean="0">
                <a:solidFill>
                  <a:srgbClr val="FF0000"/>
                </a:solidFill>
              </a:rPr>
              <a:t>EE’s </a:t>
            </a:r>
            <a:r>
              <a:rPr lang="en-US" sz="2000" dirty="0">
                <a:solidFill>
                  <a:srgbClr val="FF0000"/>
                </a:solidFill>
              </a:rPr>
              <a:t>performance with consequences the EE values.</a:t>
            </a:r>
          </a:p>
          <a:p>
            <a:pPr lvl="1"/>
            <a:r>
              <a:rPr lang="en-US" sz="2000" dirty="0">
                <a:solidFill>
                  <a:srgbClr val="FF0000"/>
                </a:solidFill>
              </a:rPr>
              <a:t>Ensure that consequences are positive, immediate, and certain.</a:t>
            </a:r>
          </a:p>
          <a:p>
            <a:pPr lvl="1"/>
            <a:r>
              <a:rPr lang="en-US" sz="2000" dirty="0">
                <a:solidFill>
                  <a:srgbClr val="FF0000"/>
                </a:solidFill>
              </a:rPr>
              <a:t>Evaluate results and </a:t>
            </a:r>
            <a:r>
              <a:rPr lang="en-US" sz="2000" dirty="0" smtClean="0">
                <a:solidFill>
                  <a:srgbClr val="FF0000"/>
                </a:solidFill>
              </a:rPr>
              <a:t>reinforce </a:t>
            </a:r>
            <a:r>
              <a:rPr lang="en-US" sz="2000" dirty="0">
                <a:solidFill>
                  <a:srgbClr val="FF0000"/>
                </a:solidFill>
              </a:rPr>
              <a:t>desired behavior with desirable consequences.</a:t>
            </a:r>
          </a:p>
          <a:p>
            <a:pPr lvl="1"/>
            <a:r>
              <a:rPr lang="en-US" sz="2000" dirty="0">
                <a:solidFill>
                  <a:srgbClr val="FF0000"/>
                </a:solidFill>
              </a:rPr>
              <a:t>Experiment to find </a:t>
            </a:r>
            <a:r>
              <a:rPr lang="en-US" sz="2000" dirty="0" smtClean="0">
                <a:solidFill>
                  <a:srgbClr val="FF0000"/>
                </a:solidFill>
              </a:rPr>
              <a:t>effective </a:t>
            </a:r>
            <a:r>
              <a:rPr lang="en-US" sz="2000" dirty="0">
                <a:solidFill>
                  <a:srgbClr val="FF0000"/>
                </a:solidFill>
              </a:rPr>
              <a:t>forms of reinforcement and rate of reinforcement</a:t>
            </a:r>
            <a:r>
              <a:rPr lang="en-US" sz="2000" dirty="0" smtClean="0">
                <a:solidFill>
                  <a:srgbClr val="FF0000"/>
                </a:solidFill>
              </a:rPr>
              <a:t>.</a:t>
            </a:r>
            <a:endParaRPr lang="en-US" sz="2000" dirty="0">
              <a:solidFill>
                <a:srgbClr val="FF0000"/>
              </a:solidFill>
            </a:endParaRPr>
          </a:p>
        </p:txBody>
      </p:sp>
      <p:pic>
        <p:nvPicPr>
          <p:cNvPr id="5" name="Picture 4" descr="2,600+ Tips And Tricks Stock Photos, Pictures &amp; Royalty-Free Images -  iStock | Light bulb, Tips, Feedba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0"/>
            <a:ext cx="1828800" cy="1295400"/>
          </a:xfrm>
          <a:prstGeom prst="rect">
            <a:avLst/>
          </a:prstGeom>
          <a:noFill/>
          <a:ln>
            <a:noFill/>
          </a:ln>
        </p:spPr>
      </p:pic>
    </p:spTree>
    <p:extLst>
      <p:ext uri="{BB962C8B-B14F-4D97-AF65-F5344CB8AC3E}">
        <p14:creationId xmlns:p14="http://schemas.microsoft.com/office/powerpoint/2010/main" val="376278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Human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200" u="sng" dirty="0" smtClean="0"/>
              <a:t>We define management as getting things accomplished with and through people by guiding and motivating their efforts toward common objectives</a:t>
            </a:r>
            <a:r>
              <a:rPr lang="en-US" dirty="0" smtClean="0"/>
              <a:t>.  </a:t>
            </a:r>
          </a:p>
          <a:p>
            <a:endParaRPr lang="en-US" sz="800" dirty="0"/>
          </a:p>
          <a:p>
            <a:pPr lvl="1"/>
            <a:r>
              <a:rPr lang="en-US" sz="2100" dirty="0" smtClean="0">
                <a:solidFill>
                  <a:srgbClr val="FF0000"/>
                </a:solidFill>
              </a:rPr>
              <a:t>To manage effectively, as this definition suggests, supervisors must understand EE motivation and develop approaches that encourage EEs to work to their full capabilities.</a:t>
            </a:r>
            <a:endParaRPr lang="en-US" sz="2100" dirty="0">
              <a:solidFill>
                <a:srgbClr val="FF0000"/>
              </a:solidFill>
            </a:endParaRPr>
          </a:p>
        </p:txBody>
      </p:sp>
      <p:pic>
        <p:nvPicPr>
          <p:cNvPr id="8" name="Picture 7" descr="Top 10 Proven Ways to Motivate Employees – Feedough"/>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962400"/>
            <a:ext cx="4547398" cy="2369602"/>
          </a:xfrm>
          <a:prstGeom prst="rect">
            <a:avLst/>
          </a:prstGeom>
          <a:noFill/>
          <a:ln>
            <a:noFill/>
          </a:ln>
        </p:spPr>
      </p:pic>
    </p:spTree>
    <p:extLst>
      <p:ext uri="{BB962C8B-B14F-4D97-AF65-F5344CB8AC3E}">
        <p14:creationId xmlns:p14="http://schemas.microsoft.com/office/powerpoint/2010/main" val="4270669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Theory X and Theory 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100" u="sng" dirty="0" smtClean="0"/>
              <a:t>A continuous (and unresolved) question that confronts supervisors is what general approach, or style, best contributes to positive employee motivation</a:t>
            </a:r>
            <a:r>
              <a:rPr lang="en-US" sz="2100" dirty="0" smtClean="0"/>
              <a:t>.  </a:t>
            </a:r>
          </a:p>
          <a:p>
            <a:endParaRPr lang="en-US" sz="800" dirty="0"/>
          </a:p>
          <a:p>
            <a:pPr lvl="1"/>
            <a:r>
              <a:rPr lang="en-US" sz="2000" dirty="0" smtClean="0"/>
              <a:t>This age-old dilemma typically focuses on the degree to which supervisory approaches should be based on satisfying EE’s         lower-level and higher-level needs.  </a:t>
            </a:r>
          </a:p>
          <a:p>
            <a:pPr lvl="1"/>
            <a:endParaRPr lang="en-US" sz="800" dirty="0"/>
          </a:p>
          <a:p>
            <a:pPr lvl="2"/>
            <a:r>
              <a:rPr lang="en-US" sz="1800" dirty="0" smtClean="0">
                <a:solidFill>
                  <a:srgbClr val="FF0000"/>
                </a:solidFill>
              </a:rPr>
              <a:t>This often becomes an issue of the degree to which supervisors should rely on their authority and position instead of trying to use human relations practices to provide more opportunities for EE motivation.  </a:t>
            </a:r>
            <a:endParaRPr lang="en-US" sz="1800" dirty="0">
              <a:solidFill>
                <a:srgbClr val="FF0000"/>
              </a:solidFill>
            </a:endParaRPr>
          </a:p>
        </p:txBody>
      </p:sp>
      <p:pic>
        <p:nvPicPr>
          <p:cNvPr id="5" name="Picture 4" descr="Dynamics of X and Y for Scrum Masters"/>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876800"/>
            <a:ext cx="4025537" cy="1447800"/>
          </a:xfrm>
          <a:prstGeom prst="rect">
            <a:avLst/>
          </a:prstGeom>
          <a:noFill/>
          <a:ln>
            <a:noFill/>
          </a:ln>
        </p:spPr>
      </p:pic>
    </p:spTree>
    <p:extLst>
      <p:ext uri="{BB962C8B-B14F-4D97-AF65-F5344CB8AC3E}">
        <p14:creationId xmlns:p14="http://schemas.microsoft.com/office/powerpoint/2010/main" val="2284474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McGregor’s Theory X and Theory 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200" u="sng" dirty="0" smtClean="0"/>
              <a:t>In his book, “The Human Side of Enterprise,” Douglas McGregor noted that individual supervisory approaches usually relate to each supervisor’s perceptions about what people are all about</a:t>
            </a:r>
            <a:r>
              <a:rPr lang="en-US" dirty="0" smtClean="0"/>
              <a:t>.  </a:t>
            </a:r>
          </a:p>
          <a:p>
            <a:endParaRPr lang="en-US" sz="800" dirty="0"/>
          </a:p>
          <a:p>
            <a:pPr lvl="1"/>
            <a:r>
              <a:rPr lang="en-US" sz="2000" dirty="0" smtClean="0"/>
              <a:t>That is, each supervisor manages EEs according to their own attitudes and ideas about people’s needs and motivations.  </a:t>
            </a:r>
          </a:p>
          <a:p>
            <a:pPr lvl="1"/>
            <a:endParaRPr lang="en-US" sz="800" dirty="0"/>
          </a:p>
          <a:p>
            <a:pPr lvl="2"/>
            <a:r>
              <a:rPr lang="en-US" sz="1800" dirty="0" smtClean="0">
                <a:solidFill>
                  <a:srgbClr val="FF0000"/>
                </a:solidFill>
              </a:rPr>
              <a:t>For comparison, McGregor stated that extremes in attitudes among managers could be classified as Theory X and Theory Y.</a:t>
            </a:r>
            <a:endParaRPr lang="en-US" sz="1800" dirty="0">
              <a:solidFill>
                <a:srgbClr val="FF0000"/>
              </a:solidFill>
            </a:endParaRPr>
          </a:p>
        </p:txBody>
      </p:sp>
      <p:pic>
        <p:nvPicPr>
          <p:cNvPr id="5" name="Picture 4" descr="Theory X, Theory Y and Management Cultures"/>
          <p:cNvPicPr/>
          <p:nvPr/>
        </p:nvPicPr>
        <p:blipFill>
          <a:blip r:embed="rId2">
            <a:extLst>
              <a:ext uri="{28A0092B-C50C-407E-A947-70E740481C1C}">
                <a14:useLocalDpi xmlns:a14="http://schemas.microsoft.com/office/drawing/2010/main" val="0"/>
              </a:ext>
            </a:extLst>
          </a:blip>
          <a:srcRect/>
          <a:stretch>
            <a:fillRect/>
          </a:stretch>
        </p:blipFill>
        <p:spPr bwMode="auto">
          <a:xfrm>
            <a:off x="5181599" y="4419600"/>
            <a:ext cx="3687209" cy="1855470"/>
          </a:xfrm>
          <a:prstGeom prst="rect">
            <a:avLst/>
          </a:prstGeom>
          <a:noFill/>
          <a:ln>
            <a:noFill/>
          </a:ln>
        </p:spPr>
      </p:pic>
    </p:spTree>
    <p:extLst>
      <p:ext uri="{BB962C8B-B14F-4D97-AF65-F5344CB8AC3E}">
        <p14:creationId xmlns:p14="http://schemas.microsoft.com/office/powerpoint/2010/main" val="259999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McGregor’s Theory X and Theory 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Following basic assumptions of Theory X and Theory Y</a:t>
            </a:r>
            <a:r>
              <a:rPr lang="en-US" dirty="0" smtClean="0"/>
              <a:t>.</a:t>
            </a:r>
          </a:p>
          <a:p>
            <a:endParaRPr lang="en-US" sz="800" dirty="0" smtClean="0"/>
          </a:p>
          <a:p>
            <a:pPr lvl="1"/>
            <a:r>
              <a:rPr lang="en-US" u="sng" dirty="0" smtClean="0"/>
              <a:t>Theory X</a:t>
            </a:r>
          </a:p>
          <a:p>
            <a:pPr lvl="2"/>
            <a:r>
              <a:rPr lang="en-US" sz="1800" dirty="0" smtClean="0">
                <a:solidFill>
                  <a:srgbClr val="FF0000"/>
                </a:solidFill>
              </a:rPr>
              <a:t>The assumption that most EEs dislike work, avoid responsibility, and must be coerced to work hard.</a:t>
            </a:r>
          </a:p>
          <a:p>
            <a:pPr lvl="1"/>
            <a:r>
              <a:rPr lang="en-US" u="sng" dirty="0" smtClean="0"/>
              <a:t>Theory Y</a:t>
            </a:r>
          </a:p>
          <a:p>
            <a:pPr lvl="2"/>
            <a:r>
              <a:rPr lang="en-US" sz="1800" dirty="0" smtClean="0">
                <a:solidFill>
                  <a:srgbClr val="FF0000"/>
                </a:solidFill>
              </a:rPr>
              <a:t>The assumption that most EEs enjoy work, seek responsibility, and can self-direct.</a:t>
            </a:r>
            <a:endParaRPr lang="en-US" sz="1800" dirty="0">
              <a:solidFill>
                <a:srgbClr val="FF0000"/>
              </a:solidFill>
            </a:endParaRPr>
          </a:p>
        </p:txBody>
      </p:sp>
      <p:pic>
        <p:nvPicPr>
          <p:cNvPr id="5" name="Picture 4" descr="Douglas McGregors Theory X and Theory Y of Motivation"/>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67200"/>
            <a:ext cx="4343400" cy="2098675"/>
          </a:xfrm>
          <a:prstGeom prst="rect">
            <a:avLst/>
          </a:prstGeom>
          <a:noFill/>
          <a:ln>
            <a:noFill/>
          </a:ln>
        </p:spPr>
      </p:pic>
    </p:spTree>
    <p:extLst>
      <p:ext uri="{BB962C8B-B14F-4D97-AF65-F5344CB8AC3E}">
        <p14:creationId xmlns:p14="http://schemas.microsoft.com/office/powerpoint/2010/main" val="1331130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McGregor’s Theory X and Theory 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who are Theory X-oriented have a limited view of EE’s abilities and motivations</a:t>
            </a:r>
            <a:r>
              <a:rPr lang="en-US" dirty="0" smtClean="0"/>
              <a:t>.  </a:t>
            </a:r>
          </a:p>
          <a:p>
            <a:endParaRPr lang="en-US" sz="800" dirty="0"/>
          </a:p>
          <a:p>
            <a:pPr lvl="1"/>
            <a:r>
              <a:rPr lang="en-US" sz="2000" dirty="0" smtClean="0"/>
              <a:t>These supervisors feel EEs must be controlled, closely supervised, and motivated based on money, discipline, and authority.  </a:t>
            </a:r>
          </a:p>
          <a:p>
            <a:pPr lvl="1"/>
            <a:endParaRPr lang="en-US" sz="800" dirty="0"/>
          </a:p>
          <a:p>
            <a:pPr lvl="2"/>
            <a:r>
              <a:rPr lang="en-US" sz="1800" dirty="0" smtClean="0">
                <a:solidFill>
                  <a:srgbClr val="FF0000"/>
                </a:solidFill>
              </a:rPr>
              <a:t>Theory X supervisors believe that the key to motivation is in the proper implementation of approaches designed to satisfy EE’s lower-level needs.  </a:t>
            </a:r>
            <a:endParaRPr lang="en-US" sz="1800" dirty="0">
              <a:solidFill>
                <a:srgbClr val="FF0000"/>
              </a:solidFill>
            </a:endParaRPr>
          </a:p>
        </p:txBody>
      </p:sp>
      <p:pic>
        <p:nvPicPr>
          <p:cNvPr id="5" name="Picture 4" descr="Theory X and Theory Y"/>
          <p:cNvPicPr/>
          <p:nvPr/>
        </p:nvPicPr>
        <p:blipFill>
          <a:blip r:embed="rId2">
            <a:extLst>
              <a:ext uri="{28A0092B-C50C-407E-A947-70E740481C1C}">
                <a14:useLocalDpi xmlns:a14="http://schemas.microsoft.com/office/drawing/2010/main" val="0"/>
              </a:ext>
            </a:extLst>
          </a:blip>
          <a:srcRect/>
          <a:stretch>
            <a:fillRect/>
          </a:stretch>
        </p:blipFill>
        <p:spPr bwMode="auto">
          <a:xfrm>
            <a:off x="5181601" y="4191000"/>
            <a:ext cx="3786450" cy="2082800"/>
          </a:xfrm>
          <a:prstGeom prst="rect">
            <a:avLst/>
          </a:prstGeom>
          <a:noFill/>
          <a:ln>
            <a:noFill/>
          </a:ln>
        </p:spPr>
      </p:pic>
    </p:spTree>
    <p:extLst>
      <p:ext uri="{BB962C8B-B14F-4D97-AF65-F5344CB8AC3E}">
        <p14:creationId xmlns:p14="http://schemas.microsoft.com/office/powerpoint/2010/main" val="37937065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McGregor’s Theory X and Theory 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Theory Y supervisors have a higher opinion of EE’s abilities</a:t>
            </a:r>
            <a:r>
              <a:rPr lang="en-US" dirty="0" smtClean="0"/>
              <a:t>.  </a:t>
            </a:r>
          </a:p>
          <a:p>
            <a:endParaRPr lang="en-US" sz="800" dirty="0"/>
          </a:p>
          <a:p>
            <a:pPr lvl="1"/>
            <a:r>
              <a:rPr lang="en-US" sz="2000" dirty="0" smtClean="0"/>
              <a:t>These supervisors feel that if the proper approaches and conditions can be implemented, EEs will exercise self-direction and self-control toward the accomplishment of worthwhile objectives.  </a:t>
            </a:r>
          </a:p>
          <a:p>
            <a:pPr lvl="1"/>
            <a:endParaRPr lang="en-US" sz="800" dirty="0"/>
          </a:p>
          <a:p>
            <a:pPr lvl="2"/>
            <a:r>
              <a:rPr lang="en-US" sz="1800" dirty="0" smtClean="0">
                <a:solidFill>
                  <a:srgbClr val="FF0000"/>
                </a:solidFill>
              </a:rPr>
              <a:t>According to this view, management’s objectives should fit into the scheme of each EE’s set of needs.  Therefore, Theory Y managers believe that the higher-level needs of EEs are more important in terms of each EE’s personality and self-development.</a:t>
            </a:r>
            <a:endParaRPr lang="en-US" sz="1800" dirty="0">
              <a:solidFill>
                <a:srgbClr val="FF0000"/>
              </a:solidFill>
            </a:endParaRPr>
          </a:p>
        </p:txBody>
      </p:sp>
      <p:pic>
        <p:nvPicPr>
          <p:cNvPr id="5" name="Picture 4" descr="McGregor's Theory X and Theory Y Template - SlideBazaa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343400"/>
            <a:ext cx="3581400" cy="1971675"/>
          </a:xfrm>
          <a:prstGeom prst="rect">
            <a:avLst/>
          </a:prstGeom>
          <a:noFill/>
          <a:ln>
            <a:noFill/>
          </a:ln>
        </p:spPr>
      </p:pic>
    </p:spTree>
    <p:extLst>
      <p:ext uri="{BB962C8B-B14F-4D97-AF65-F5344CB8AC3E}">
        <p14:creationId xmlns:p14="http://schemas.microsoft.com/office/powerpoint/2010/main" val="4523872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Limitations of Theory X</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Supervisors who adopt Theory X typically find that, in the short term, a job is done faster</a:t>
            </a:r>
            <a:r>
              <a:rPr lang="en-US" sz="2400" dirty="0" smtClean="0"/>
              <a:t>.  </a:t>
            </a:r>
          </a:p>
          <a:p>
            <a:endParaRPr lang="en-US" sz="800" dirty="0"/>
          </a:p>
          <a:p>
            <a:pPr lvl="1"/>
            <a:r>
              <a:rPr lang="en-US" sz="2100" dirty="0" smtClean="0">
                <a:solidFill>
                  <a:srgbClr val="FF0000"/>
                </a:solidFill>
              </a:rPr>
              <a:t>Because the questioning of orders is not encouraged, it may appear that workers are competent and knowledgeable and that work groups are well organized, efficient, and disciplined.</a:t>
            </a:r>
            <a:endParaRPr lang="en-US" sz="2100" dirty="0">
              <a:solidFill>
                <a:srgbClr val="FF0000"/>
              </a:solidFill>
            </a:endParaRPr>
          </a:p>
        </p:txBody>
      </p:sp>
      <p:pic>
        <p:nvPicPr>
          <p:cNvPr id="5" name="Picture 4" descr="Theory X and Theory Y and Theory Z PowerPoint Template - SlideSalad"/>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733800"/>
            <a:ext cx="4876800" cy="2505075"/>
          </a:xfrm>
          <a:prstGeom prst="rect">
            <a:avLst/>
          </a:prstGeom>
          <a:noFill/>
          <a:ln>
            <a:noFill/>
          </a:ln>
        </p:spPr>
      </p:pic>
    </p:spTree>
    <p:extLst>
      <p:ext uri="{BB962C8B-B14F-4D97-AF65-F5344CB8AC3E}">
        <p14:creationId xmlns:p14="http://schemas.microsoft.com/office/powerpoint/2010/main" val="33915882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Limitations of Theory X</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A major disadvantage of the Theory X is that there is little opportunity for the EE’s personal growth</a:t>
            </a:r>
            <a:r>
              <a:rPr lang="en-US" dirty="0" smtClean="0"/>
              <a:t>.  </a:t>
            </a:r>
          </a:p>
          <a:p>
            <a:endParaRPr lang="en-US" sz="800" dirty="0"/>
          </a:p>
          <a:p>
            <a:pPr lvl="1"/>
            <a:r>
              <a:rPr lang="en-US" dirty="0" smtClean="0"/>
              <a:t>Because supervision is close and constant, EEs are unlikely to develop initiative and independence.  </a:t>
            </a:r>
          </a:p>
          <a:p>
            <a:pPr lvl="1"/>
            <a:endParaRPr lang="en-US" sz="800" dirty="0"/>
          </a:p>
          <a:p>
            <a:pPr lvl="2"/>
            <a:r>
              <a:rPr lang="en-US" dirty="0" smtClean="0">
                <a:solidFill>
                  <a:srgbClr val="FF0000"/>
                </a:solidFill>
              </a:rPr>
              <a:t>Moreover, most workers resent Theory X supervision, and thus may be unmotivated to do the required work.  In the long term, they may exit the job – physically or emotionally.  </a:t>
            </a:r>
            <a:endParaRPr lang="en-US" dirty="0">
              <a:solidFill>
                <a:srgbClr val="FF0000"/>
              </a:solidFill>
            </a:endParaRPr>
          </a:p>
        </p:txBody>
      </p:sp>
      <p:pic>
        <p:nvPicPr>
          <p:cNvPr id="5" name="Picture 4" descr="MacGregor's XY Theory and Ouchi's Theory Z – Agile-Mercurial"/>
          <p:cNvPicPr/>
          <p:nvPr/>
        </p:nvPicPr>
        <p:blipFill>
          <a:blip r:embed="rId2">
            <a:extLst>
              <a:ext uri="{28A0092B-C50C-407E-A947-70E740481C1C}">
                <a14:useLocalDpi xmlns:a14="http://schemas.microsoft.com/office/drawing/2010/main" val="0"/>
              </a:ext>
            </a:extLst>
          </a:blip>
          <a:srcRect/>
          <a:stretch>
            <a:fillRect/>
          </a:stretch>
        </p:blipFill>
        <p:spPr bwMode="auto">
          <a:xfrm>
            <a:off x="5329645" y="4419600"/>
            <a:ext cx="3513038" cy="1997710"/>
          </a:xfrm>
          <a:prstGeom prst="rect">
            <a:avLst/>
          </a:prstGeom>
          <a:noFill/>
          <a:ln>
            <a:noFill/>
          </a:ln>
        </p:spPr>
      </p:pic>
    </p:spTree>
    <p:extLst>
      <p:ext uri="{BB962C8B-B14F-4D97-AF65-F5344CB8AC3E}">
        <p14:creationId xmlns:p14="http://schemas.microsoft.com/office/powerpoint/2010/main" val="5829610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Limitations of Theory X</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who advocate for the Theory X approach can get EEs to do what they want by using the “carrot-and-stick” approach (“Do what I want and you will be rewarded”</a:t>
            </a:r>
            <a:r>
              <a:rPr lang="en-US" dirty="0" smtClean="0"/>
              <a:t>). </a:t>
            </a:r>
          </a:p>
          <a:p>
            <a:endParaRPr lang="en-US" sz="800" dirty="0"/>
          </a:p>
          <a:p>
            <a:pPr lvl="1"/>
            <a:r>
              <a:rPr lang="en-US" sz="2000" dirty="0" smtClean="0"/>
              <a:t>Punishments are applied when the job is not done.  </a:t>
            </a:r>
          </a:p>
          <a:p>
            <a:pPr lvl="1"/>
            <a:endParaRPr lang="en-US" sz="800" dirty="0"/>
          </a:p>
          <a:p>
            <a:pPr lvl="2"/>
            <a:r>
              <a:rPr lang="en-US" dirty="0" smtClean="0">
                <a:solidFill>
                  <a:srgbClr val="FF0000"/>
                </a:solidFill>
              </a:rPr>
              <a:t>However, EEs may rebel when confronted with the stick, and supervisors may not have sufficient rewards to motivate EEs         to subject themselves to this tight control.</a:t>
            </a:r>
            <a:endParaRPr lang="en-US" dirty="0">
              <a:solidFill>
                <a:srgbClr val="FF0000"/>
              </a:solidFill>
            </a:endParaRPr>
          </a:p>
        </p:txBody>
      </p:sp>
      <p:pic>
        <p:nvPicPr>
          <p:cNvPr id="5" name="Picture 4"/>
          <p:cNvPicPr/>
          <p:nvPr/>
        </p:nvPicPr>
        <p:blipFill>
          <a:blip r:embed="rId2"/>
          <a:stretch>
            <a:fillRect/>
          </a:stretch>
        </p:blipFill>
        <p:spPr>
          <a:xfrm>
            <a:off x="4829774" y="4419600"/>
            <a:ext cx="4096512" cy="1894840"/>
          </a:xfrm>
          <a:prstGeom prst="rect">
            <a:avLst/>
          </a:prstGeom>
        </p:spPr>
      </p:pic>
    </p:spTree>
    <p:extLst>
      <p:ext uri="{BB962C8B-B14F-4D97-AF65-F5344CB8AC3E}">
        <p14:creationId xmlns:p14="http://schemas.microsoft.com/office/powerpoint/2010/main" val="291438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Limitations of Theory 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An overriding advantage of Theory Y supervision is that it promotes individual growth</a:t>
            </a:r>
            <a:r>
              <a:rPr lang="en-US" dirty="0" smtClean="0"/>
              <a:t>.  </a:t>
            </a:r>
          </a:p>
          <a:p>
            <a:endParaRPr lang="en-US" sz="800" dirty="0"/>
          </a:p>
          <a:p>
            <a:pPr lvl="1"/>
            <a:r>
              <a:rPr lang="en-US" sz="2100" dirty="0" smtClean="0">
                <a:solidFill>
                  <a:srgbClr val="FF0000"/>
                </a:solidFill>
              </a:rPr>
              <a:t>Because workers are given opportunities to assume some responsibility on their own and are encouraged to contribute  their ideas in accomplishing their tasks, it is possible for these EEs to partially satisfy their higher-level needs on the job.</a:t>
            </a:r>
            <a:endParaRPr lang="en-US" sz="2100" dirty="0">
              <a:solidFill>
                <a:srgbClr val="FF0000"/>
              </a:solidFill>
            </a:endParaRPr>
          </a:p>
        </p:txBody>
      </p:sp>
      <p:pic>
        <p:nvPicPr>
          <p:cNvPr id="5" name="Picture 4" descr="Theory X and Theory Y"/>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191000"/>
            <a:ext cx="4017264" cy="2057400"/>
          </a:xfrm>
          <a:prstGeom prst="rect">
            <a:avLst/>
          </a:prstGeom>
          <a:noFill/>
          <a:ln>
            <a:noFill/>
          </a:ln>
        </p:spPr>
      </p:pic>
    </p:spTree>
    <p:extLst>
      <p:ext uri="{BB962C8B-B14F-4D97-AF65-F5344CB8AC3E}">
        <p14:creationId xmlns:p14="http://schemas.microsoft.com/office/powerpoint/2010/main" val="21269763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Limitations of Theory 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300" u="sng" dirty="0" smtClean="0"/>
              <a:t>While the Theory Y approach is viewed as more desirable,       it is not without disadvantages</a:t>
            </a:r>
            <a:r>
              <a:rPr lang="en-US" sz="2300" dirty="0" smtClean="0"/>
              <a:t>.  </a:t>
            </a:r>
          </a:p>
          <a:p>
            <a:endParaRPr lang="en-US" sz="800" dirty="0"/>
          </a:p>
          <a:p>
            <a:pPr lvl="1"/>
            <a:r>
              <a:rPr lang="en-US" sz="2000" dirty="0" smtClean="0"/>
              <a:t>Theory Y can be time-consuming, especially in the short term.  </a:t>
            </a:r>
          </a:p>
          <a:p>
            <a:pPr lvl="1"/>
            <a:r>
              <a:rPr lang="en-US" sz="2000" dirty="0" smtClean="0"/>
              <a:t>Because personal development is emphasized, supervisors must become instructors and coaches if they are to help EEs move toward the simultaneous attainment of organizational and personal goals.  </a:t>
            </a:r>
          </a:p>
          <a:p>
            <a:pPr lvl="1"/>
            <a:endParaRPr lang="en-US" sz="800" dirty="0"/>
          </a:p>
          <a:p>
            <a:pPr lvl="2"/>
            <a:r>
              <a:rPr lang="en-US" dirty="0" smtClean="0">
                <a:solidFill>
                  <a:srgbClr val="FF0000"/>
                </a:solidFill>
              </a:rPr>
              <a:t>Some supervisors find the extreme application of Theory Y to be more idealistic than practical because some EEs expect firm direction from their supervisors.</a:t>
            </a:r>
            <a:endParaRPr lang="en-US" dirty="0">
              <a:solidFill>
                <a:srgbClr val="FF0000"/>
              </a:solidFill>
            </a:endParaRPr>
          </a:p>
        </p:txBody>
      </p:sp>
      <p:pic>
        <p:nvPicPr>
          <p:cNvPr id="5" name="Picture 4" descr="Yes, a Manager's Style DOES Have a Great Impact on Employee Engagement |  TL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876800"/>
            <a:ext cx="1825752" cy="1447800"/>
          </a:xfrm>
          <a:prstGeom prst="rect">
            <a:avLst/>
          </a:prstGeom>
          <a:noFill/>
          <a:ln>
            <a:noFill/>
          </a:ln>
        </p:spPr>
      </p:pic>
    </p:spTree>
    <p:extLst>
      <p:ext uri="{BB962C8B-B14F-4D97-AF65-F5344CB8AC3E}">
        <p14:creationId xmlns:p14="http://schemas.microsoft.com/office/powerpoint/2010/main" val="117502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Human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300" u="sng" dirty="0" smtClean="0"/>
              <a:t>People are the most important resource that a supervisor is asked to manage</a:t>
            </a:r>
            <a:r>
              <a:rPr lang="en-US" sz="2300" dirty="0" smtClean="0"/>
              <a:t>.  </a:t>
            </a:r>
          </a:p>
          <a:p>
            <a:endParaRPr lang="en-US" sz="800" dirty="0"/>
          </a:p>
          <a:p>
            <a:pPr lvl="1"/>
            <a:r>
              <a:rPr lang="en-US" sz="2000" dirty="0" smtClean="0"/>
              <a:t>Human beings have values, attitudes, needs, and expectations that significantly influence their behaviors on the job.  </a:t>
            </a:r>
          </a:p>
          <a:p>
            <a:pPr lvl="1"/>
            <a:endParaRPr lang="en-US" sz="800" dirty="0"/>
          </a:p>
          <a:p>
            <a:pPr lvl="2"/>
            <a:r>
              <a:rPr lang="en-US" sz="1700" dirty="0" smtClean="0">
                <a:solidFill>
                  <a:srgbClr val="FF0000"/>
                </a:solidFill>
              </a:rPr>
              <a:t>The feelings people have towards their supervisors, their work environment, personal problems, and numerous other factors are often difficult to ascertain.  However, they have an impact on EE motivation and work performance.</a:t>
            </a:r>
            <a:endParaRPr lang="en-US" sz="1700" dirty="0">
              <a:solidFill>
                <a:srgbClr val="FF0000"/>
              </a:solidFill>
            </a:endParaRPr>
          </a:p>
        </p:txBody>
      </p:sp>
      <p:pic>
        <p:nvPicPr>
          <p:cNvPr id="5" name="Picture 4"/>
          <p:cNvPicPr/>
          <p:nvPr/>
        </p:nvPicPr>
        <p:blipFill>
          <a:blip r:embed="rId2"/>
          <a:stretch>
            <a:fillRect/>
          </a:stretch>
        </p:blipFill>
        <p:spPr>
          <a:xfrm>
            <a:off x="4419600" y="4114800"/>
            <a:ext cx="4495800" cy="2209800"/>
          </a:xfrm>
          <a:prstGeom prst="rect">
            <a:avLst/>
          </a:prstGeom>
        </p:spPr>
      </p:pic>
    </p:spTree>
    <p:extLst>
      <p:ext uri="{BB962C8B-B14F-4D97-AF65-F5344CB8AC3E}">
        <p14:creationId xmlns:p14="http://schemas.microsoft.com/office/powerpoint/2010/main" val="10172566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Supervisory Approaches for Attaining </a:t>
            </a:r>
            <a:br>
              <a:rPr lang="en-US" sz="2400" dirty="0" smtClean="0"/>
            </a:br>
            <a:r>
              <a:rPr lang="en-US" sz="2400" dirty="0" smtClean="0"/>
              <a:t>Positive Employee Motivation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200" u="sng" dirty="0" smtClean="0"/>
              <a:t>There is no simple set of guidelines a supervisor can implement to achieve high motivation and excellent performance</a:t>
            </a:r>
            <a:r>
              <a:rPr lang="en-US" dirty="0" smtClean="0"/>
              <a:t>.  </a:t>
            </a:r>
          </a:p>
          <a:p>
            <a:endParaRPr lang="en-US" sz="800" dirty="0"/>
          </a:p>
          <a:p>
            <a:pPr lvl="1"/>
            <a:r>
              <a:rPr lang="en-US" dirty="0" smtClean="0"/>
              <a:t>Human beings are much too complex for that.  </a:t>
            </a:r>
          </a:p>
          <a:p>
            <a:pPr lvl="1"/>
            <a:endParaRPr lang="en-US" sz="800" dirty="0"/>
          </a:p>
          <a:p>
            <a:pPr lvl="2"/>
            <a:r>
              <a:rPr lang="en-US" dirty="0" smtClean="0">
                <a:solidFill>
                  <a:srgbClr val="FF0000"/>
                </a:solidFill>
              </a:rPr>
              <a:t>Supervisory skills can be learned and developed, but they often need to be modified to fit individuals and situations.</a:t>
            </a:r>
            <a:endParaRPr lang="en-US" dirty="0">
              <a:solidFill>
                <a:srgbClr val="FF0000"/>
              </a:solidFill>
            </a:endParaRPr>
          </a:p>
        </p:txBody>
      </p:sp>
      <p:pic>
        <p:nvPicPr>
          <p:cNvPr id="5" name="Picture 4" descr="Work Motivation: 10 Ways to Keep Your Team Inspir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886200"/>
            <a:ext cx="4264152" cy="2407920"/>
          </a:xfrm>
          <a:prstGeom prst="rect">
            <a:avLst/>
          </a:prstGeom>
          <a:noFill/>
          <a:ln>
            <a:noFill/>
          </a:ln>
        </p:spPr>
      </p:pic>
    </p:spTree>
    <p:extLst>
      <p:ext uri="{BB962C8B-B14F-4D97-AF65-F5344CB8AC3E}">
        <p14:creationId xmlns:p14="http://schemas.microsoft.com/office/powerpoint/2010/main" val="568202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Supervisory Approaches for Attaining </a:t>
            </a:r>
            <a:br>
              <a:rPr lang="en-US" sz="2400" dirty="0" smtClean="0"/>
            </a:br>
            <a:r>
              <a:rPr lang="en-US" sz="2400" dirty="0" smtClean="0"/>
              <a:t>Positive Employee Motivation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300" u="sng" dirty="0" smtClean="0"/>
              <a:t>The workforce and work environment have changed greatly</a:t>
            </a:r>
            <a:r>
              <a:rPr lang="en-US" sz="2300" dirty="0" smtClean="0"/>
              <a:t>.  </a:t>
            </a:r>
          </a:p>
          <a:p>
            <a:endParaRPr lang="en-US" sz="800" dirty="0"/>
          </a:p>
          <a:p>
            <a:pPr lvl="1"/>
            <a:r>
              <a:rPr lang="en-US" dirty="0" smtClean="0"/>
              <a:t>Employees want a high quality of work life.  </a:t>
            </a:r>
          </a:p>
          <a:p>
            <a:pPr lvl="1"/>
            <a:endParaRPr lang="en-US" sz="800" dirty="0"/>
          </a:p>
          <a:p>
            <a:pPr lvl="2"/>
            <a:r>
              <a:rPr lang="en-US" dirty="0" smtClean="0">
                <a:solidFill>
                  <a:srgbClr val="FF0000"/>
                </a:solidFill>
              </a:rPr>
              <a:t>Supervisors have used various forms of job enrichment, which means assigning more challenging tasks and giving EEs more decision-making responsibility for their jobs.  </a:t>
            </a:r>
            <a:endParaRPr lang="en-US" dirty="0">
              <a:solidFill>
                <a:srgbClr val="FF0000"/>
              </a:solidFill>
            </a:endParaRPr>
          </a:p>
        </p:txBody>
      </p:sp>
      <p:pic>
        <p:nvPicPr>
          <p:cNvPr id="8" name="Picture 7"/>
          <p:cNvPicPr/>
          <p:nvPr/>
        </p:nvPicPr>
        <p:blipFill>
          <a:blip r:embed="rId2"/>
          <a:stretch>
            <a:fillRect/>
          </a:stretch>
        </p:blipFill>
        <p:spPr>
          <a:xfrm>
            <a:off x="3505200" y="3886200"/>
            <a:ext cx="5437632" cy="2362200"/>
          </a:xfrm>
          <a:prstGeom prst="rect">
            <a:avLst/>
          </a:prstGeom>
        </p:spPr>
      </p:pic>
    </p:spTree>
    <p:extLst>
      <p:ext uri="{BB962C8B-B14F-4D97-AF65-F5344CB8AC3E}">
        <p14:creationId xmlns:p14="http://schemas.microsoft.com/office/powerpoint/2010/main" val="7505014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Job Enrichment </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200" u="sng" dirty="0" smtClean="0"/>
              <a:t>To enrich jobs, the supervisor should assign everyone a fair share of challenging and routine jobs and give employees more autonomy in accomplishing their tasks</a:t>
            </a:r>
            <a:r>
              <a:rPr lang="en-US" dirty="0" smtClean="0"/>
              <a:t>.  </a:t>
            </a:r>
          </a:p>
          <a:p>
            <a:endParaRPr lang="en-US" sz="900" dirty="0"/>
          </a:p>
          <a:p>
            <a:pPr lvl="1"/>
            <a:r>
              <a:rPr lang="en-US" sz="2000" dirty="0" smtClean="0"/>
              <a:t>Unfortunately, many supervisors prefer to assign difficult or more challenging jobs only to their best EEs and dull jobs to weaker EEs.  However, this practice can be defeating in the long term.  </a:t>
            </a:r>
          </a:p>
          <a:p>
            <a:pPr lvl="1"/>
            <a:endParaRPr lang="en-US" sz="800" dirty="0"/>
          </a:p>
          <a:p>
            <a:pPr lvl="2"/>
            <a:r>
              <a:rPr lang="en-US" sz="1800" dirty="0" smtClean="0">
                <a:solidFill>
                  <a:srgbClr val="FF0000"/>
                </a:solidFill>
              </a:rPr>
              <a:t>The supervisor should give all EEs opportunities to find challenging and interesting work experiences within the organizational framework.</a:t>
            </a:r>
            <a:endParaRPr lang="en-US" sz="1800" dirty="0">
              <a:solidFill>
                <a:srgbClr val="FF0000"/>
              </a:solidFill>
            </a:endParaRPr>
          </a:p>
        </p:txBody>
      </p:sp>
      <p:pic>
        <p:nvPicPr>
          <p:cNvPr id="8" name="Picture 7" descr="Job Enrich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724400"/>
            <a:ext cx="3261360" cy="2133600"/>
          </a:xfrm>
          <a:prstGeom prst="rect">
            <a:avLst/>
          </a:prstGeom>
          <a:noFill/>
          <a:ln>
            <a:noFill/>
          </a:ln>
        </p:spPr>
      </p:pic>
    </p:spTree>
    <p:extLst>
      <p:ext uri="{BB962C8B-B14F-4D97-AF65-F5344CB8AC3E}">
        <p14:creationId xmlns:p14="http://schemas.microsoft.com/office/powerpoint/2010/main" val="14903310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Job Enrichment </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lstStyle/>
          <a:p>
            <a:r>
              <a:rPr lang="en-US" sz="2200" u="sng" dirty="0" smtClean="0"/>
              <a:t>Job enrichment may involve restructuring jobs in such a way that EEs are given direct control and responsibility for what they do</a:t>
            </a:r>
            <a:r>
              <a:rPr lang="en-US" dirty="0" smtClean="0"/>
              <a:t>.  </a:t>
            </a:r>
          </a:p>
          <a:p>
            <a:endParaRPr lang="en-US" sz="800" dirty="0"/>
          </a:p>
          <a:p>
            <a:pPr lvl="1"/>
            <a:r>
              <a:rPr lang="en-US" sz="2100" dirty="0" smtClean="0"/>
              <a:t>If job enrichment is practiced sincerely, subordinates usually assume an active role in making or participating in decisions.  </a:t>
            </a:r>
          </a:p>
          <a:p>
            <a:pPr lvl="1"/>
            <a:endParaRPr lang="en-US" sz="800" dirty="0"/>
          </a:p>
          <a:p>
            <a:pPr lvl="2"/>
            <a:r>
              <a:rPr lang="en-US" dirty="0" smtClean="0">
                <a:solidFill>
                  <a:srgbClr val="FF0000"/>
                </a:solidFill>
              </a:rPr>
              <a:t>The result can be better decisions and a more satisfied and motivated workforce.</a:t>
            </a:r>
            <a:endParaRPr lang="en-US" dirty="0">
              <a:solidFill>
                <a:srgbClr val="FF0000"/>
              </a:solidFill>
            </a:endParaRPr>
          </a:p>
        </p:txBody>
      </p:sp>
      <p:pic>
        <p:nvPicPr>
          <p:cNvPr id="5" name="Picture 4" descr="Employee Engagement and Motivation PowerPoint Template and Google Slides  Theme"/>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962400"/>
            <a:ext cx="3424646" cy="2301240"/>
          </a:xfrm>
          <a:prstGeom prst="rect">
            <a:avLst/>
          </a:prstGeom>
          <a:noFill/>
          <a:ln>
            <a:noFill/>
          </a:ln>
        </p:spPr>
      </p:pic>
    </p:spTree>
    <p:extLst>
      <p:ext uri="{BB962C8B-B14F-4D97-AF65-F5344CB8AC3E}">
        <p14:creationId xmlns:p14="http://schemas.microsoft.com/office/powerpoint/2010/main" val="8698928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Job Enrichment </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Job enrichment may involve an EE’s assumption of some of the supervisor’s everyday responsibilities</a:t>
            </a:r>
            <a:r>
              <a:rPr lang="en-US" dirty="0" smtClean="0"/>
              <a:t>.  </a:t>
            </a:r>
          </a:p>
          <a:p>
            <a:endParaRPr lang="en-US" sz="800" dirty="0"/>
          </a:p>
          <a:p>
            <a:pPr lvl="1"/>
            <a:r>
              <a:rPr lang="en-US" sz="2100" dirty="0" smtClean="0"/>
              <a:t>However, the supervisor remains accountable for the successful fulfillment of these obligations.  </a:t>
            </a:r>
          </a:p>
          <a:p>
            <a:pPr lvl="1"/>
            <a:endParaRPr lang="en-US" sz="800" dirty="0"/>
          </a:p>
          <a:p>
            <a:pPr lvl="2"/>
            <a:r>
              <a:rPr lang="en-US" dirty="0" smtClean="0">
                <a:solidFill>
                  <a:srgbClr val="FF0000"/>
                </a:solidFill>
              </a:rPr>
              <a:t>Despite the potential risk, many supervisors endorse job enrichment because it works. </a:t>
            </a:r>
            <a:endParaRPr lang="en-US" dirty="0">
              <a:solidFill>
                <a:srgbClr val="FF0000"/>
              </a:solidFill>
            </a:endParaRPr>
          </a:p>
        </p:txBody>
      </p:sp>
      <p:pic>
        <p:nvPicPr>
          <p:cNvPr id="5" name="Picture 4" descr="Job Enrichment PowerPoint and Google Slides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114800"/>
            <a:ext cx="4535424" cy="2209800"/>
          </a:xfrm>
          <a:prstGeom prst="rect">
            <a:avLst/>
          </a:prstGeom>
          <a:noFill/>
          <a:ln>
            <a:noFill/>
          </a:ln>
        </p:spPr>
      </p:pic>
    </p:spTree>
    <p:extLst>
      <p:ext uri="{BB962C8B-B14F-4D97-AF65-F5344CB8AC3E}">
        <p14:creationId xmlns:p14="http://schemas.microsoft.com/office/powerpoint/2010/main" val="2172483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Redesign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believed that well-designed jobs lead to greater motivation, higher-quality performance, higher satisfaction, and lower absenteeism and turnover</a:t>
            </a:r>
            <a:r>
              <a:rPr lang="en-US" dirty="0" smtClean="0"/>
              <a:t>.  </a:t>
            </a:r>
          </a:p>
          <a:p>
            <a:endParaRPr lang="en-US" sz="800" dirty="0"/>
          </a:p>
          <a:p>
            <a:pPr lvl="1"/>
            <a:r>
              <a:rPr lang="en-US" sz="2000" dirty="0" smtClean="0"/>
              <a:t>These outcomes occur when EEs experience 3 psychological states:</a:t>
            </a:r>
          </a:p>
          <a:p>
            <a:pPr lvl="1"/>
            <a:endParaRPr lang="en-US" sz="800" dirty="0">
              <a:solidFill>
                <a:srgbClr val="FF0000"/>
              </a:solidFill>
            </a:endParaRPr>
          </a:p>
          <a:p>
            <a:pPr lvl="2"/>
            <a:r>
              <a:rPr lang="en-US" dirty="0" smtClean="0">
                <a:solidFill>
                  <a:srgbClr val="FF0000"/>
                </a:solidFill>
              </a:rPr>
              <a:t>They believe they are doing something meaningful because their work is important to other people. They feel responsible for how the work turns out. They learn how well they performed their jobs.</a:t>
            </a:r>
            <a:endParaRPr lang="en-US" dirty="0">
              <a:solidFill>
                <a:srgbClr val="FF0000"/>
              </a:solidFill>
            </a:endParaRPr>
          </a:p>
        </p:txBody>
      </p:sp>
      <p:pic>
        <p:nvPicPr>
          <p:cNvPr id="6" name="Picture 5" descr="Job Redesign PowerPoint and Google Slides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95800"/>
            <a:ext cx="4124815" cy="1848336"/>
          </a:xfrm>
          <a:prstGeom prst="rect">
            <a:avLst/>
          </a:prstGeom>
          <a:noFill/>
          <a:ln>
            <a:noFill/>
          </a:ln>
        </p:spPr>
      </p:pic>
    </p:spTree>
    <p:extLst>
      <p:ext uri="{BB962C8B-B14F-4D97-AF65-F5344CB8AC3E}">
        <p14:creationId xmlns:p14="http://schemas.microsoft.com/office/powerpoint/2010/main" val="4282055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Redesign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200" u="sng" dirty="0" smtClean="0"/>
              <a:t>Many job redesign programs are based on the model developed by Professors Hackman and Oldham</a:t>
            </a:r>
            <a:r>
              <a:rPr lang="en-US" dirty="0" smtClean="0"/>
              <a:t>.  </a:t>
            </a:r>
          </a:p>
          <a:p>
            <a:endParaRPr lang="en-US" sz="800" dirty="0"/>
          </a:p>
          <a:p>
            <a:pPr lvl="1"/>
            <a:r>
              <a:rPr lang="en-US" sz="2000" dirty="0" smtClean="0"/>
              <a:t>They contend that internal motivation is determined by three psychological factors: the experienced meaningfulness of work, responsibility for the work performed, and knowledge of the results.  </a:t>
            </a:r>
          </a:p>
          <a:p>
            <a:pPr lvl="1"/>
            <a:endParaRPr lang="en-US" sz="800" dirty="0"/>
          </a:p>
          <a:p>
            <a:pPr lvl="2"/>
            <a:r>
              <a:rPr lang="en-US" sz="1800" dirty="0" smtClean="0">
                <a:solidFill>
                  <a:srgbClr val="FF0000"/>
                </a:solidFill>
              </a:rPr>
              <a:t>The more these factors are positive, the more effort the EE will put forth.  </a:t>
            </a:r>
            <a:endParaRPr lang="en-US" sz="1800" dirty="0">
              <a:solidFill>
                <a:srgbClr val="FF0000"/>
              </a:solidFill>
            </a:endParaRPr>
          </a:p>
        </p:txBody>
      </p:sp>
      <p:pic>
        <p:nvPicPr>
          <p:cNvPr id="5" name="Picture 4" descr="Job Redesign PowerPoint and Google Slides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103914"/>
            <a:ext cx="5334000" cy="2754086"/>
          </a:xfrm>
          <a:prstGeom prst="rect">
            <a:avLst/>
          </a:prstGeom>
          <a:noFill/>
          <a:ln>
            <a:noFill/>
          </a:ln>
        </p:spPr>
      </p:pic>
    </p:spTree>
    <p:extLst>
      <p:ext uri="{BB962C8B-B14F-4D97-AF65-F5344CB8AC3E}">
        <p14:creationId xmlns:p14="http://schemas.microsoft.com/office/powerpoint/2010/main" val="13214250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Redesign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According to this model, any job can be described in terms of the following five core job dimensions</a:t>
            </a:r>
            <a:r>
              <a:rPr lang="en-US" sz="2400" dirty="0" smtClean="0"/>
              <a:t>:</a:t>
            </a:r>
          </a:p>
          <a:p>
            <a:endParaRPr lang="en-US" sz="800" dirty="0" smtClean="0"/>
          </a:p>
          <a:p>
            <a:pPr marL="731520" lvl="1" indent="-457200">
              <a:buFont typeface="+mj-lt"/>
              <a:buAutoNum type="arabicPeriod"/>
            </a:pPr>
            <a:r>
              <a:rPr lang="en-US" u="sng" dirty="0" smtClean="0"/>
              <a:t>Skill Variety</a:t>
            </a:r>
          </a:p>
          <a:p>
            <a:pPr lvl="2"/>
            <a:r>
              <a:rPr lang="en-US" sz="1900" dirty="0" smtClean="0">
                <a:solidFill>
                  <a:srgbClr val="FF0000"/>
                </a:solidFill>
              </a:rPr>
              <a:t>The degree to which an EE has an opportunity to do various tasks and to use a variety of skills and abilities.</a:t>
            </a:r>
          </a:p>
          <a:p>
            <a:pPr marL="731520" lvl="1" indent="-457200">
              <a:buFont typeface="+mj-lt"/>
              <a:buAutoNum type="arabicPeriod"/>
            </a:pPr>
            <a:r>
              <a:rPr lang="en-US" u="sng" dirty="0" smtClean="0"/>
              <a:t>Task Identity</a:t>
            </a:r>
          </a:p>
          <a:p>
            <a:pPr lvl="2"/>
            <a:r>
              <a:rPr lang="en-US" sz="1900" dirty="0" smtClean="0">
                <a:solidFill>
                  <a:srgbClr val="FF0000"/>
                </a:solidFill>
              </a:rPr>
              <a:t>The completion of a whole, identifiable piece of work.</a:t>
            </a:r>
          </a:p>
          <a:p>
            <a:pPr marL="731520" lvl="1" indent="-457200">
              <a:buFont typeface="+mj-lt"/>
              <a:buAutoNum type="arabicPeriod"/>
            </a:pPr>
            <a:r>
              <a:rPr lang="en-US" u="sng" dirty="0" smtClean="0"/>
              <a:t>Task Significance</a:t>
            </a:r>
          </a:p>
          <a:p>
            <a:pPr lvl="2"/>
            <a:r>
              <a:rPr lang="en-US" sz="1900" dirty="0" smtClean="0">
                <a:solidFill>
                  <a:srgbClr val="FF0000"/>
                </a:solidFill>
              </a:rPr>
              <a:t>The degree to which the job impacts the lives or work of others.</a:t>
            </a:r>
          </a:p>
          <a:p>
            <a:pPr marL="731520" lvl="1" indent="-457200">
              <a:buFont typeface="+mj-lt"/>
              <a:buAutoNum type="arabicPeriod"/>
            </a:pPr>
            <a:r>
              <a:rPr lang="en-US" u="sng" dirty="0" smtClean="0"/>
              <a:t>Autonomy</a:t>
            </a:r>
          </a:p>
          <a:p>
            <a:pPr lvl="2"/>
            <a:r>
              <a:rPr lang="en-US" sz="1900" dirty="0" smtClean="0">
                <a:solidFill>
                  <a:srgbClr val="FF0000"/>
                </a:solidFill>
              </a:rPr>
              <a:t>The amount of independence, freedom, and discretion an EE has in making decisions about the work to be done.</a:t>
            </a:r>
          </a:p>
          <a:p>
            <a:pPr marL="731520" lvl="1" indent="-457200">
              <a:buFont typeface="+mj-lt"/>
              <a:buAutoNum type="arabicPeriod"/>
            </a:pPr>
            <a:r>
              <a:rPr lang="en-US" u="sng" dirty="0" smtClean="0"/>
              <a:t>Feedback</a:t>
            </a:r>
          </a:p>
          <a:p>
            <a:pPr lvl="2"/>
            <a:r>
              <a:rPr lang="en-US" sz="1900" dirty="0" smtClean="0">
                <a:solidFill>
                  <a:srgbClr val="FF0000"/>
                </a:solidFill>
              </a:rPr>
              <a:t>The amount of information an EE receives on job performance.</a:t>
            </a:r>
            <a:endParaRPr lang="en-US" sz="1900" dirty="0">
              <a:solidFill>
                <a:srgbClr val="FF0000"/>
              </a:solidFill>
            </a:endParaRPr>
          </a:p>
        </p:txBody>
      </p:sp>
      <p:pic>
        <p:nvPicPr>
          <p:cNvPr id="5" name="Picture 4" descr="5 Tips for Low-Budget Cause Marketing — Selfish Giv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5571" y="181758"/>
            <a:ext cx="1240101" cy="1065276"/>
          </a:xfrm>
          <a:prstGeom prst="rect">
            <a:avLst/>
          </a:prstGeom>
          <a:noFill/>
          <a:ln>
            <a:noFill/>
          </a:ln>
        </p:spPr>
      </p:pic>
    </p:spTree>
    <p:extLst>
      <p:ext uri="{BB962C8B-B14F-4D97-AF65-F5344CB8AC3E}">
        <p14:creationId xmlns:p14="http://schemas.microsoft.com/office/powerpoint/2010/main" val="18893031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Redesign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There are ways to give EEs new tasks and new work experiences by which the basic nature of the job can be broadened in scope and importance</a:t>
            </a:r>
            <a:r>
              <a:rPr lang="en-US" dirty="0" smtClean="0"/>
              <a:t>.  </a:t>
            </a:r>
          </a:p>
          <a:p>
            <a:endParaRPr lang="en-US" sz="900" dirty="0"/>
          </a:p>
          <a:p>
            <a:pPr lvl="1"/>
            <a:r>
              <a:rPr lang="en-US" sz="2000" dirty="0" smtClean="0"/>
              <a:t>The following job-redesign strategies are similar in that each effort attempts to increase EE performance by improving job satisfaction.</a:t>
            </a:r>
          </a:p>
          <a:p>
            <a:endParaRPr lang="en-US" sz="800" dirty="0" smtClean="0"/>
          </a:p>
          <a:p>
            <a:pPr lvl="2"/>
            <a:r>
              <a:rPr lang="en-US" u="sng" dirty="0" smtClean="0">
                <a:solidFill>
                  <a:srgbClr val="FF0000"/>
                </a:solidFill>
              </a:rPr>
              <a:t>Job Rotation</a:t>
            </a:r>
            <a:r>
              <a:rPr lang="en-US" dirty="0" smtClean="0">
                <a:solidFill>
                  <a:srgbClr val="FF0000"/>
                </a:solidFill>
              </a:rPr>
              <a:t>:  Switching job tasks among EEs in a work group.</a:t>
            </a:r>
          </a:p>
          <a:p>
            <a:pPr lvl="2"/>
            <a:r>
              <a:rPr lang="en-US" u="sng" dirty="0" smtClean="0">
                <a:solidFill>
                  <a:srgbClr val="FF0000"/>
                </a:solidFill>
              </a:rPr>
              <a:t>Multitasking</a:t>
            </a:r>
            <a:r>
              <a:rPr lang="en-US" dirty="0" smtClean="0">
                <a:solidFill>
                  <a:srgbClr val="FF0000"/>
                </a:solidFill>
              </a:rPr>
              <a:t>:  When an EE performs several tasks simultaneously.</a:t>
            </a:r>
          </a:p>
          <a:p>
            <a:pPr lvl="2"/>
            <a:r>
              <a:rPr lang="en-US" u="sng" dirty="0" smtClean="0">
                <a:solidFill>
                  <a:srgbClr val="FF0000"/>
                </a:solidFill>
              </a:rPr>
              <a:t>Participative Management</a:t>
            </a:r>
            <a:r>
              <a:rPr lang="en-US" dirty="0" smtClean="0">
                <a:solidFill>
                  <a:srgbClr val="FF0000"/>
                </a:solidFill>
              </a:rPr>
              <a:t>:  The supervisory approach in which EEs have an active role in decision making.</a:t>
            </a:r>
            <a:endParaRPr lang="en-US" dirty="0">
              <a:solidFill>
                <a:srgbClr val="FF0000"/>
              </a:solidFill>
            </a:endParaRPr>
          </a:p>
        </p:txBody>
      </p:sp>
      <p:pic>
        <p:nvPicPr>
          <p:cNvPr id="5" name="Picture 4" descr="We're future-proofing — are you?. Right now we're all about… | by The  Liminal Space | Aug, 2023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029200"/>
            <a:ext cx="2819400" cy="1834049"/>
          </a:xfrm>
          <a:prstGeom prst="rect">
            <a:avLst/>
          </a:prstGeom>
          <a:noFill/>
          <a:ln>
            <a:noFill/>
          </a:ln>
        </p:spPr>
      </p:pic>
    </p:spTree>
    <p:extLst>
      <p:ext uri="{BB962C8B-B14F-4D97-AF65-F5344CB8AC3E}">
        <p14:creationId xmlns:p14="http://schemas.microsoft.com/office/powerpoint/2010/main" val="10532778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Rotation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normAutofit/>
          </a:bodyPr>
          <a:lstStyle/>
          <a:p>
            <a:r>
              <a:rPr lang="en-US" sz="2200" u="sng" dirty="0" smtClean="0"/>
              <a:t>Job rotation not only helps to relieve EE’s boredom but also enhances EE’s job knowledge</a:t>
            </a:r>
            <a:r>
              <a:rPr lang="en-US" dirty="0" smtClean="0"/>
              <a:t>.  </a:t>
            </a:r>
          </a:p>
          <a:p>
            <a:endParaRPr lang="en-US" sz="800" dirty="0"/>
          </a:p>
          <a:p>
            <a:pPr lvl="1"/>
            <a:r>
              <a:rPr lang="en-US" sz="2000" dirty="0" smtClean="0"/>
              <a:t>Although the different tasks may require the same skill level, learning different jobs prepares EEs for promotion.  </a:t>
            </a:r>
          </a:p>
          <a:p>
            <a:pPr lvl="1"/>
            <a:r>
              <a:rPr lang="en-US" sz="2000" dirty="0" smtClean="0"/>
              <a:t>A major side benefit to the supervisor is that job rotation results in a more flexible workforce.  </a:t>
            </a:r>
          </a:p>
          <a:p>
            <a:pPr lvl="1"/>
            <a:endParaRPr lang="en-US" sz="800" dirty="0"/>
          </a:p>
          <a:p>
            <a:pPr lvl="2"/>
            <a:r>
              <a:rPr lang="en-US" dirty="0" smtClean="0">
                <a:solidFill>
                  <a:srgbClr val="FF0000"/>
                </a:solidFill>
              </a:rPr>
              <a:t>Moreover, job rotation should mean that EEs share both pleasant and unpleasant tasks so work assignments are perceived as fair.</a:t>
            </a:r>
            <a:endParaRPr lang="en-US" dirty="0">
              <a:solidFill>
                <a:srgbClr val="FF0000"/>
              </a:solidFill>
            </a:endParaRPr>
          </a:p>
        </p:txBody>
      </p:sp>
      <p:pic>
        <p:nvPicPr>
          <p:cNvPr id="5" name="Picture 4" descr="Job Rotation Process | Types, Uses, And Reasons for Job Rot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800600"/>
            <a:ext cx="3505200" cy="2057400"/>
          </a:xfrm>
          <a:prstGeom prst="rect">
            <a:avLst/>
          </a:prstGeom>
          <a:noFill/>
          <a:ln>
            <a:noFill/>
          </a:ln>
        </p:spPr>
      </p:pic>
    </p:spTree>
    <p:extLst>
      <p:ext uri="{BB962C8B-B14F-4D97-AF65-F5344CB8AC3E}">
        <p14:creationId xmlns:p14="http://schemas.microsoft.com/office/powerpoint/2010/main" val="86872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Human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300" u="sng" dirty="0" smtClean="0"/>
              <a:t>The behavior of people is often rational, consistent, and predictable</a:t>
            </a:r>
            <a:r>
              <a:rPr lang="en-US" sz="2100" dirty="0" smtClean="0"/>
              <a:t>.  </a:t>
            </a:r>
          </a:p>
          <a:p>
            <a:endParaRPr lang="en-US" sz="800" dirty="0"/>
          </a:p>
          <a:p>
            <a:pPr lvl="1"/>
            <a:r>
              <a:rPr lang="en-US" sz="2000" dirty="0" smtClean="0"/>
              <a:t>However, people’s behaviors at other times may seem irrational, inconsistent, and unpredictable.  </a:t>
            </a:r>
          </a:p>
          <a:p>
            <a:pPr lvl="1"/>
            <a:endParaRPr lang="en-US" sz="800" dirty="0"/>
          </a:p>
          <a:p>
            <a:pPr lvl="2"/>
            <a:r>
              <a:rPr lang="en-US" sz="1800" dirty="0" smtClean="0">
                <a:solidFill>
                  <a:srgbClr val="FF0000"/>
                </a:solidFill>
              </a:rPr>
              <a:t>People tend to associate with others who are like themselves. This may lead to distrust and misunderstanding of others who differ from them. </a:t>
            </a:r>
            <a:endParaRPr lang="en-US" sz="1800" dirty="0">
              <a:solidFill>
                <a:srgbClr val="FF0000"/>
              </a:solidFill>
            </a:endParaRPr>
          </a:p>
        </p:txBody>
      </p:sp>
      <p:pic>
        <p:nvPicPr>
          <p:cNvPr id="6" name="Picture 5" descr="Unriddling Human Behavior: Halo Effe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4114800"/>
            <a:ext cx="4507120" cy="2193254"/>
          </a:xfrm>
          <a:prstGeom prst="rect">
            <a:avLst/>
          </a:prstGeom>
          <a:noFill/>
          <a:ln>
            <a:noFill/>
          </a:ln>
        </p:spPr>
      </p:pic>
    </p:spTree>
    <p:extLst>
      <p:ext uri="{BB962C8B-B14F-4D97-AF65-F5344CB8AC3E}">
        <p14:creationId xmlns:p14="http://schemas.microsoft.com/office/powerpoint/2010/main" val="9294498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Multitasking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lstStyle/>
          <a:p>
            <a:r>
              <a:rPr lang="en-US" sz="2200" u="sng" dirty="0" smtClean="0"/>
              <a:t>Another motivational strategy is when supervisors expand an EE’s job with a greater variety of tasks</a:t>
            </a:r>
            <a:r>
              <a:rPr lang="en-US" sz="2200" dirty="0" smtClean="0"/>
              <a:t>.  </a:t>
            </a:r>
          </a:p>
          <a:p>
            <a:endParaRPr lang="en-US" sz="800" dirty="0"/>
          </a:p>
          <a:p>
            <a:pPr lvl="1"/>
            <a:r>
              <a:rPr lang="en-US" sz="2000" dirty="0" smtClean="0"/>
              <a:t>Multitasking can be a powerful motivational tool if the EEs can see that the tasks give them a chance to use previously acquired SKAs   or develop new ones.  </a:t>
            </a:r>
          </a:p>
          <a:p>
            <a:pPr lvl="1"/>
            <a:endParaRPr lang="en-US" sz="800" dirty="0"/>
          </a:p>
          <a:p>
            <a:pPr lvl="2"/>
            <a:r>
              <a:rPr lang="en-US" sz="1800" dirty="0" smtClean="0">
                <a:solidFill>
                  <a:srgbClr val="FF0000"/>
                </a:solidFill>
              </a:rPr>
              <a:t>Some EEs respond positively to multitasking, and this positive attitude is reflected in their performance and in increased job satisfaction.  </a:t>
            </a:r>
            <a:endParaRPr lang="en-US" sz="1800" dirty="0">
              <a:solidFill>
                <a:srgbClr val="FF0000"/>
              </a:solidFill>
            </a:endParaRPr>
          </a:p>
        </p:txBody>
      </p:sp>
      <p:pic>
        <p:nvPicPr>
          <p:cNvPr id="5" name="Picture 4" descr="The True Cost of Multitasking Isn't Productivity—It's Mental Healt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1" y="4419600"/>
            <a:ext cx="4639490" cy="2438400"/>
          </a:xfrm>
          <a:prstGeom prst="rect">
            <a:avLst/>
          </a:prstGeom>
          <a:noFill/>
          <a:ln>
            <a:noFill/>
          </a:ln>
        </p:spPr>
      </p:pic>
    </p:spTree>
    <p:extLst>
      <p:ext uri="{BB962C8B-B14F-4D97-AF65-F5344CB8AC3E}">
        <p14:creationId xmlns:p14="http://schemas.microsoft.com/office/powerpoint/2010/main" val="16640307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Participative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This supervisory approach, in which EEs have an active role in decision making, is called participative management</a:t>
            </a:r>
            <a:r>
              <a:rPr lang="en-US" dirty="0" smtClean="0"/>
              <a:t>.  </a:t>
            </a:r>
          </a:p>
          <a:p>
            <a:endParaRPr lang="en-US" sz="900" dirty="0"/>
          </a:p>
          <a:p>
            <a:pPr lvl="1"/>
            <a:r>
              <a:rPr lang="en-US" sz="2000" dirty="0" smtClean="0"/>
              <a:t>Delegation is important to motivating EEs.  Delegation does not mean running all decisions over to EEs, nor does it mean just making EEs believe they are participating in decisions.  Rather, it means the supervisor should earnestly seek their opinions whenever possible and be willing to be influenced by their suggestions and criticisms.  </a:t>
            </a:r>
          </a:p>
          <a:p>
            <a:pPr lvl="1"/>
            <a:endParaRPr lang="en-US" sz="800" dirty="0"/>
          </a:p>
          <a:p>
            <a:pPr lvl="2"/>
            <a:r>
              <a:rPr lang="en-US" sz="1800" dirty="0" smtClean="0">
                <a:solidFill>
                  <a:srgbClr val="FF0000"/>
                </a:solidFill>
              </a:rPr>
              <a:t>When EEs feel that they are part of a team and that they can influence the decisions that affect them, they are more likely to accept the decisions and seek new solutions to problems.</a:t>
            </a:r>
            <a:endParaRPr lang="en-US" sz="1800" dirty="0">
              <a:solidFill>
                <a:srgbClr val="FF0000"/>
              </a:solidFill>
            </a:endParaRPr>
          </a:p>
        </p:txBody>
      </p:sp>
      <p:pic>
        <p:nvPicPr>
          <p:cNvPr id="5" name="Picture 4" descr="What is Participative Management? – Challenge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029200"/>
            <a:ext cx="4576354" cy="1828800"/>
          </a:xfrm>
          <a:prstGeom prst="rect">
            <a:avLst/>
          </a:prstGeom>
          <a:noFill/>
          <a:ln>
            <a:noFill/>
          </a:ln>
        </p:spPr>
      </p:pic>
    </p:spTree>
    <p:extLst>
      <p:ext uri="{BB962C8B-B14F-4D97-AF65-F5344CB8AC3E}">
        <p14:creationId xmlns:p14="http://schemas.microsoft.com/office/powerpoint/2010/main" val="27549861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Participative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lstStyle/>
          <a:p>
            <a:r>
              <a:rPr lang="en-US" sz="2200" u="sng" dirty="0" smtClean="0"/>
              <a:t>The major advantages of participative management are that decisions tend to be of higher quality and that EEs are more willing to accept those decisions</a:t>
            </a:r>
            <a:r>
              <a:rPr lang="en-US" dirty="0" smtClean="0"/>
              <a:t>.  </a:t>
            </a:r>
          </a:p>
          <a:p>
            <a:endParaRPr lang="en-US" sz="800" dirty="0"/>
          </a:p>
          <a:p>
            <a:pPr lvl="1"/>
            <a:r>
              <a:rPr lang="en-US" sz="2100" dirty="0" smtClean="0"/>
              <a:t>One disadvantage is that this approach can be time-consuming.   Also, participation makes it easier for EEs to criticize, which some supervisors find threatening.</a:t>
            </a:r>
          </a:p>
          <a:p>
            <a:pPr lvl="1"/>
            <a:endParaRPr lang="en-US" sz="800" dirty="0"/>
          </a:p>
          <a:p>
            <a:pPr lvl="2"/>
            <a:r>
              <a:rPr lang="en-US" dirty="0" smtClean="0">
                <a:solidFill>
                  <a:srgbClr val="FF0000"/>
                </a:solidFill>
              </a:rPr>
              <a:t>Despite its disadvantages, participative management is widely recognized as an effective motivational strategy.  </a:t>
            </a:r>
            <a:endParaRPr lang="en-US" dirty="0">
              <a:solidFill>
                <a:srgbClr val="FF0000"/>
              </a:solidFill>
            </a:endParaRPr>
          </a:p>
        </p:txBody>
      </p:sp>
      <p:pic>
        <p:nvPicPr>
          <p:cNvPr id="6" name="Picture 5" descr="Lucy Richardson Stones on LinkedIn: Participative Management A management  style that…"/>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800600"/>
            <a:ext cx="3234363" cy="1518158"/>
          </a:xfrm>
          <a:prstGeom prst="rect">
            <a:avLst/>
          </a:prstGeom>
          <a:noFill/>
          <a:ln>
            <a:noFill/>
          </a:ln>
        </p:spPr>
      </p:pic>
    </p:spTree>
    <p:extLst>
      <p:ext uri="{BB962C8B-B14F-4D97-AF65-F5344CB8AC3E}">
        <p14:creationId xmlns:p14="http://schemas.microsoft.com/office/powerpoint/2010/main" val="23323359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200" u="sng" dirty="0" smtClean="0"/>
              <a:t>In his best-selling book “A Great Place to Work,” Robert Levering postulates that the high morale of great workplaces consist of pride in what you do (the job itself), enjoying the people you’re working with (the work group), and trusting the people you  work for (management practices and economic rewards</a:t>
            </a:r>
            <a:r>
              <a:rPr lang="en-US" dirty="0" smtClean="0"/>
              <a:t>).</a:t>
            </a:r>
            <a:endParaRPr lang="en-US" dirty="0"/>
          </a:p>
        </p:txBody>
      </p:sp>
      <p:pic>
        <p:nvPicPr>
          <p:cNvPr id="5" name="Picture 4" descr="Blach Named One of the Best Places to Work in U.S.! | Blach Construction"/>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505200"/>
            <a:ext cx="2943225" cy="2832100"/>
          </a:xfrm>
          <a:prstGeom prst="rect">
            <a:avLst/>
          </a:prstGeom>
          <a:noFill/>
          <a:ln>
            <a:noFill/>
          </a:ln>
        </p:spPr>
      </p:pic>
    </p:spTree>
    <p:extLst>
      <p:ext uri="{BB962C8B-B14F-4D97-AF65-F5344CB8AC3E}">
        <p14:creationId xmlns:p14="http://schemas.microsoft.com/office/powerpoint/2010/main" val="7739276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Human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The forces that stimulate human behavior come from within individuals and from their environments</a:t>
            </a:r>
            <a:r>
              <a:rPr lang="en-US" dirty="0" smtClean="0"/>
              <a:t>. </a:t>
            </a:r>
          </a:p>
          <a:p>
            <a:endParaRPr lang="en-US" sz="800" dirty="0" smtClean="0"/>
          </a:p>
          <a:p>
            <a:pPr lvl="1"/>
            <a:r>
              <a:rPr lang="en-US" sz="2100" dirty="0" smtClean="0">
                <a:solidFill>
                  <a:srgbClr val="FF0000"/>
                </a:solidFill>
              </a:rPr>
              <a:t>Understanding the “baggage” that affects EE performance is critical to the supervisor’s success in dealing with people. </a:t>
            </a:r>
            <a:endParaRPr lang="en-US" sz="2100" dirty="0">
              <a:solidFill>
                <a:srgbClr val="FF0000"/>
              </a:solidFill>
            </a:endParaRPr>
          </a:p>
        </p:txBody>
      </p:sp>
      <p:pic>
        <p:nvPicPr>
          <p:cNvPr id="5" name="Picture 4" descr="Person and luggage cart solid icon. Man and baggage cart vector  illustration isolated on white. Human with baggage trolley glyph style  design, designed for web and app. Eps 10. | Stock vector | Colourbox"/>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352800"/>
            <a:ext cx="3743815" cy="2971800"/>
          </a:xfrm>
          <a:prstGeom prst="rect">
            <a:avLst/>
          </a:prstGeom>
          <a:noFill/>
          <a:ln>
            <a:noFill/>
          </a:ln>
        </p:spPr>
      </p:pic>
    </p:spTree>
    <p:extLst>
      <p:ext uri="{BB962C8B-B14F-4D97-AF65-F5344CB8AC3E}">
        <p14:creationId xmlns:p14="http://schemas.microsoft.com/office/powerpoint/2010/main" val="42172147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9450</TotalTime>
  <Words>6329</Words>
  <Application>Microsoft Office PowerPoint</Application>
  <PresentationFormat>On-screen Show (4:3)</PresentationFormat>
  <Paragraphs>618</Paragraphs>
  <Slides>84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Calibri</vt:lpstr>
      <vt:lpstr>Georgia</vt:lpstr>
      <vt:lpstr>Wingdings</vt:lpstr>
      <vt:lpstr>Wingdings 2</vt:lpstr>
      <vt:lpstr>Civic</vt:lpstr>
      <vt:lpstr>Supervision</vt:lpstr>
      <vt:lpstr>Part Two: Essentials of Effective Supervision</vt:lpstr>
      <vt:lpstr>Where Can I Get Satisfaction?</vt:lpstr>
      <vt:lpstr>Where Can I Get Satisfaction?</vt:lpstr>
      <vt:lpstr>Where Can I Get Satisfaction?</vt:lpstr>
      <vt:lpstr>Determinants of Human Behavior</vt:lpstr>
      <vt:lpstr>Determinants of Human Behavior</vt:lpstr>
      <vt:lpstr>Determinants of Human Behavior</vt:lpstr>
      <vt:lpstr>Determinants of Human Behavior</vt:lpstr>
      <vt:lpstr>Determinants of Personality</vt:lpstr>
      <vt:lpstr>Determinants of Personality</vt:lpstr>
      <vt:lpstr>Physiological (Biological) Factors</vt:lpstr>
      <vt:lpstr>Early Childhood Influences</vt:lpstr>
      <vt:lpstr>Environmental (Situational) Factors</vt:lpstr>
      <vt:lpstr>Environmental (Situational) Factors</vt:lpstr>
      <vt:lpstr>Cultural (Societal) Values</vt:lpstr>
      <vt:lpstr>Cultural (Societal) Values</vt:lpstr>
      <vt:lpstr>Every Employee has an Attitude</vt:lpstr>
      <vt:lpstr>Understanding Motivation and Human Behavior</vt:lpstr>
      <vt:lpstr>Understanding Motivation and Human Behavior</vt:lpstr>
      <vt:lpstr>Employee Needs (Maslow and Others)</vt:lpstr>
      <vt:lpstr>Employee Needs (Maslow and Others)</vt:lpstr>
      <vt:lpstr>Employee Needs (Maslow and Others)</vt:lpstr>
      <vt:lpstr>Biological (Physiological) Needs</vt:lpstr>
      <vt:lpstr>Security (Safety) Needs</vt:lpstr>
      <vt:lpstr>Social (Belonging) Needs</vt:lpstr>
      <vt:lpstr>Social (Belonging) Needs</vt:lpstr>
      <vt:lpstr>Self-Respect (Esteem) Needs</vt:lpstr>
      <vt:lpstr>Self-Fulfillment Needs</vt:lpstr>
      <vt:lpstr>Self-Fulfillment Needs</vt:lpstr>
      <vt:lpstr>ERG Theory</vt:lpstr>
      <vt:lpstr>ERG Theory</vt:lpstr>
      <vt:lpstr>McClelland’s Three-Need Theory</vt:lpstr>
      <vt:lpstr>McClelland’s Three-Need Theory Need for Achievement</vt:lpstr>
      <vt:lpstr>McClelland’s Three-Need Theory Need for Affiliation</vt:lpstr>
      <vt:lpstr>McClelland’s Three-Need Theory Need for Power</vt:lpstr>
      <vt:lpstr>Motivation-Hygiene Theory</vt:lpstr>
      <vt:lpstr>Motivation Factors</vt:lpstr>
      <vt:lpstr>Motivation Factors</vt:lpstr>
      <vt:lpstr>Hygiene Factors</vt:lpstr>
      <vt:lpstr>Hygiene Factors</vt:lpstr>
      <vt:lpstr>Expectancy Theory</vt:lpstr>
      <vt:lpstr>Expectancy Theory</vt:lpstr>
      <vt:lpstr>Expectancy Theory</vt:lpstr>
      <vt:lpstr>Equity Theory</vt:lpstr>
      <vt:lpstr>Equity Theory</vt:lpstr>
      <vt:lpstr>Practical Suggestions for Using the Motivational Theories</vt:lpstr>
      <vt:lpstr>Supervisory Tips</vt:lpstr>
      <vt:lpstr>Coping with People Who Make Your Life Difficult</vt:lpstr>
      <vt:lpstr>Coping with People Who Make Your Life Difficult</vt:lpstr>
      <vt:lpstr>Coping with People Who Make Your Life Difficult</vt:lpstr>
      <vt:lpstr>Supervisory Tips</vt:lpstr>
      <vt:lpstr>Using the ABCs to Shape Employee Behavior</vt:lpstr>
      <vt:lpstr>Using the ABCs to Shape Employee Behavior</vt:lpstr>
      <vt:lpstr>Using the ABCs to Shape Employee Behavior</vt:lpstr>
      <vt:lpstr>Using the ABCs to Shape Employee Behavior</vt:lpstr>
      <vt:lpstr>Using the ABCs to Shape Employee Behavior</vt:lpstr>
      <vt:lpstr>Using the ABCs to Shape Employee Behavior</vt:lpstr>
      <vt:lpstr>Supervisory Tips</vt:lpstr>
      <vt:lpstr>Comparing Theory X and Theory Y</vt:lpstr>
      <vt:lpstr>McGregor’s Theory X and Theory Y</vt:lpstr>
      <vt:lpstr>McGregor’s Theory X and Theory Y</vt:lpstr>
      <vt:lpstr>McGregor’s Theory X and Theory Y</vt:lpstr>
      <vt:lpstr>McGregor’s Theory X and Theory Y</vt:lpstr>
      <vt:lpstr>Advantages and Limitations of Theory X</vt:lpstr>
      <vt:lpstr>Advantages and Limitations of Theory X</vt:lpstr>
      <vt:lpstr>Advantages and Limitations of Theory X</vt:lpstr>
      <vt:lpstr>Advantages and Limitations of Theory Y</vt:lpstr>
      <vt:lpstr>Advantages and Limitations of Theory Y</vt:lpstr>
      <vt:lpstr>Supervisory Approaches for Attaining  Positive Employee Motivation</vt:lpstr>
      <vt:lpstr>Supervisory Approaches for Attaining  Positive Employee Motivation</vt:lpstr>
      <vt:lpstr>Job Enrichment </vt:lpstr>
      <vt:lpstr>Job Enrichment </vt:lpstr>
      <vt:lpstr>Job Enrichment </vt:lpstr>
      <vt:lpstr>Job Redesign</vt:lpstr>
      <vt:lpstr>Job Redesign</vt:lpstr>
      <vt:lpstr>Job Redesign</vt:lpstr>
      <vt:lpstr>Job Redesign</vt:lpstr>
      <vt:lpstr>Job Rotation</vt:lpstr>
      <vt:lpstr>Multitasking</vt:lpstr>
      <vt:lpstr>Participative Management</vt:lpstr>
      <vt:lpstr>Participative Management</vt:lpstr>
      <vt:lpstr>Conclusion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833</cp:revision>
  <cp:lastPrinted>2025-08-26T18:18:43Z</cp:lastPrinted>
  <dcterms:created xsi:type="dcterms:W3CDTF">2015-02-01T00:37:43Z</dcterms:created>
  <dcterms:modified xsi:type="dcterms:W3CDTF">2025-08-27T18:50:32Z</dcterms:modified>
</cp:coreProperties>
</file>