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94"/>
  </p:notesMasterIdLst>
  <p:handoutMasterIdLst>
    <p:handoutMasterId r:id="rId95"/>
  </p:handoutMasterIdLst>
  <p:sldIdLst>
    <p:sldId id="388" r:id="rId2"/>
    <p:sldId id="309" r:id="rId3"/>
    <p:sldId id="391" r:id="rId4"/>
    <p:sldId id="394" r:id="rId5"/>
    <p:sldId id="395" r:id="rId6"/>
    <p:sldId id="405" r:id="rId7"/>
    <p:sldId id="404" r:id="rId8"/>
    <p:sldId id="406" r:id="rId9"/>
    <p:sldId id="411" r:id="rId10"/>
    <p:sldId id="421" r:id="rId11"/>
    <p:sldId id="431" r:id="rId12"/>
    <p:sldId id="434" r:id="rId13"/>
    <p:sldId id="443" r:id="rId14"/>
    <p:sldId id="446" r:id="rId15"/>
    <p:sldId id="602" r:id="rId16"/>
    <p:sldId id="447" r:id="rId17"/>
    <p:sldId id="451" r:id="rId18"/>
    <p:sldId id="450" r:id="rId19"/>
    <p:sldId id="449" r:id="rId20"/>
    <p:sldId id="448" r:id="rId21"/>
    <p:sldId id="452" r:id="rId22"/>
    <p:sldId id="463" r:id="rId23"/>
    <p:sldId id="464" r:id="rId24"/>
    <p:sldId id="465" r:id="rId25"/>
    <p:sldId id="468" r:id="rId26"/>
    <p:sldId id="469" r:id="rId27"/>
    <p:sldId id="470" r:id="rId28"/>
    <p:sldId id="479" r:id="rId29"/>
    <p:sldId id="484" r:id="rId30"/>
    <p:sldId id="485" r:id="rId31"/>
    <p:sldId id="494" r:id="rId32"/>
    <p:sldId id="495" r:id="rId33"/>
    <p:sldId id="496" r:id="rId34"/>
    <p:sldId id="497" r:id="rId35"/>
    <p:sldId id="498" r:id="rId36"/>
    <p:sldId id="499" r:id="rId37"/>
    <p:sldId id="500" r:id="rId38"/>
    <p:sldId id="501" r:id="rId39"/>
    <p:sldId id="502" r:id="rId40"/>
    <p:sldId id="503" r:id="rId41"/>
    <p:sldId id="504" r:id="rId42"/>
    <p:sldId id="506" r:id="rId43"/>
    <p:sldId id="507" r:id="rId44"/>
    <p:sldId id="508" r:id="rId45"/>
    <p:sldId id="509" r:id="rId46"/>
    <p:sldId id="510" r:id="rId47"/>
    <p:sldId id="511" r:id="rId48"/>
    <p:sldId id="512" r:id="rId49"/>
    <p:sldId id="517" r:id="rId50"/>
    <p:sldId id="520" r:id="rId51"/>
    <p:sldId id="521" r:id="rId52"/>
    <p:sldId id="522" r:id="rId53"/>
    <p:sldId id="524" r:id="rId54"/>
    <p:sldId id="525" r:id="rId55"/>
    <p:sldId id="526" r:id="rId56"/>
    <p:sldId id="528" r:id="rId57"/>
    <p:sldId id="529" r:id="rId58"/>
    <p:sldId id="530" r:id="rId59"/>
    <p:sldId id="532" r:id="rId60"/>
    <p:sldId id="533" r:id="rId61"/>
    <p:sldId id="534" r:id="rId62"/>
    <p:sldId id="535" r:id="rId63"/>
    <p:sldId id="536" r:id="rId64"/>
    <p:sldId id="540" r:id="rId65"/>
    <p:sldId id="541" r:id="rId66"/>
    <p:sldId id="547" r:id="rId67"/>
    <p:sldId id="558" r:id="rId68"/>
    <p:sldId id="559" r:id="rId69"/>
    <p:sldId id="560" r:id="rId70"/>
    <p:sldId id="561" r:id="rId71"/>
    <p:sldId id="562" r:id="rId72"/>
    <p:sldId id="563" r:id="rId73"/>
    <p:sldId id="565" r:id="rId74"/>
    <p:sldId id="566" r:id="rId75"/>
    <p:sldId id="568" r:id="rId76"/>
    <p:sldId id="572" r:id="rId77"/>
    <p:sldId id="574" r:id="rId78"/>
    <p:sldId id="575" r:id="rId79"/>
    <p:sldId id="576" r:id="rId80"/>
    <p:sldId id="579" r:id="rId81"/>
    <p:sldId id="580" r:id="rId82"/>
    <p:sldId id="581" r:id="rId83"/>
    <p:sldId id="586" r:id="rId84"/>
    <p:sldId id="590" r:id="rId85"/>
    <p:sldId id="592" r:id="rId86"/>
    <p:sldId id="593" r:id="rId87"/>
    <p:sldId id="594" r:id="rId88"/>
    <p:sldId id="595" r:id="rId89"/>
    <p:sldId id="598" r:id="rId90"/>
    <p:sldId id="599" r:id="rId91"/>
    <p:sldId id="600" r:id="rId92"/>
    <p:sldId id="601" r:id="rId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6267" autoAdjust="0"/>
  </p:normalViewPr>
  <p:slideViewPr>
    <p:cSldViewPr>
      <p:cViewPr varScale="1">
        <p:scale>
          <a:sx n="86" d="100"/>
          <a:sy n="86" d="100"/>
        </p:scale>
        <p:origin x="802" y="29"/>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1/18/2023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1/18/2023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1/18/2023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1/18/2023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1/18/2023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1/18/2023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1/18/2023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1/18/2023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a:t>
            </a:r>
            <a:r>
              <a:rPr lang="en-US" sz="3200" u="sng" dirty="0" smtClean="0"/>
              <a:t>Communications</a:t>
            </a:r>
            <a:br>
              <a:rPr lang="en-US" sz="3200" u="sng" dirty="0" smtClean="0"/>
            </a:br>
            <a:r>
              <a:rPr lang="en-US" sz="2000" dirty="0" smtClean="0"/>
              <a:t>Session Three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Interoffice Memos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addition to email, you should be familiar with another workplace document, the interoffice memorandum</a:t>
            </a:r>
            <a:r>
              <a:rPr lang="en-US" dirty="0" smtClean="0"/>
              <a:t>.  </a:t>
            </a:r>
          </a:p>
          <a:p>
            <a:endParaRPr lang="en-US" sz="800" dirty="0" smtClean="0"/>
          </a:p>
          <a:p>
            <a:pPr lvl="1"/>
            <a:r>
              <a:rPr lang="en-US" sz="2000" dirty="0" smtClean="0"/>
              <a:t>Although email has replaced memos, you may still use the memo format in specific instances.  </a:t>
            </a:r>
          </a:p>
          <a:p>
            <a:pPr lvl="1"/>
            <a:endParaRPr lang="en-US" sz="800" dirty="0" smtClean="0"/>
          </a:p>
          <a:p>
            <a:pPr lvl="2"/>
            <a:r>
              <a:rPr lang="en-US" sz="1800" dirty="0" smtClean="0">
                <a:solidFill>
                  <a:srgbClr val="FF0000"/>
                </a:solidFill>
              </a:rPr>
              <a:t>Memos are necessary for important internal messages that are (1) too long for email, (2) require a permanent record, (3) demand formality, or (4) inform employees who may not have access to email.  W/in organizations, memos deliver changes in procedures, official instructions, and reports.</a:t>
            </a:r>
            <a:endParaRPr lang="en-US" sz="1800" dirty="0">
              <a:solidFill>
                <a:srgbClr val="FF0000"/>
              </a:solidFill>
            </a:endParaRPr>
          </a:p>
        </p:txBody>
      </p:sp>
      <p:pic>
        <p:nvPicPr>
          <p:cNvPr id="33794" name="Picture 2" descr="MEM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5720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Workplace Messaging and Texting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normAutofit/>
          </a:bodyPr>
          <a:lstStyle/>
          <a:p>
            <a:r>
              <a:rPr lang="en-US" sz="2200" u="sng" dirty="0" smtClean="0"/>
              <a:t>Instant messaging (IM) and text messaging have become powerful tools beyond teens and twenty-somethings</a:t>
            </a:r>
            <a:r>
              <a:rPr lang="en-US" dirty="0" smtClean="0"/>
              <a:t>.  </a:t>
            </a:r>
          </a:p>
          <a:p>
            <a:endParaRPr lang="en-US" sz="800" dirty="0" smtClean="0"/>
          </a:p>
          <a:p>
            <a:pPr lvl="1"/>
            <a:r>
              <a:rPr lang="en-US" sz="2000" dirty="0" smtClean="0"/>
              <a:t>IM enables two or more individuals to use the Internet or an Intranet (an internal corporate communication platform) to chat in real time by exchanging brief text-based messages.  </a:t>
            </a:r>
          </a:p>
          <a:p>
            <a:pPr lvl="1"/>
            <a:endParaRPr lang="en-US" sz="800" dirty="0" smtClean="0"/>
          </a:p>
          <a:p>
            <a:pPr lvl="2"/>
            <a:r>
              <a:rPr lang="en-US" sz="1800" dirty="0" smtClean="0">
                <a:solidFill>
                  <a:srgbClr val="FF0000"/>
                </a:solidFill>
              </a:rPr>
              <a:t>Companies large and small now provide live online chats with customer service representatives during business hours, in addition to the usual contact options, such as telephone and email.</a:t>
            </a:r>
            <a:r>
              <a:rPr lang="en-US" dirty="0" smtClean="0"/>
              <a:t>  </a:t>
            </a:r>
            <a:endParaRPr lang="en-US" dirty="0"/>
          </a:p>
        </p:txBody>
      </p:sp>
      <p:pic>
        <p:nvPicPr>
          <p:cNvPr id="41986" name="Picture 2" descr="What is Instant Message (IM)? - Definition from Techo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1" y="4689411"/>
            <a:ext cx="3121152" cy="1560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Workplace Messaging and Texting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400" u="sng" dirty="0" smtClean="0"/>
              <a:t>Text messaging, or texting, is another popular means for exchanging brief messages in real time</a:t>
            </a:r>
            <a:r>
              <a:rPr lang="en-US" dirty="0" smtClean="0"/>
              <a:t>.  </a:t>
            </a:r>
          </a:p>
          <a:p>
            <a:endParaRPr lang="en-US" sz="800" dirty="0" smtClean="0"/>
          </a:p>
          <a:p>
            <a:pPr lvl="1"/>
            <a:r>
              <a:rPr lang="en-US" dirty="0" smtClean="0"/>
              <a:t>Usually exchanged via smartphone, texting requires a short message service (SMS) supplied by a cell phone service provider or a voice over Internet protocol (VoIP) service.  </a:t>
            </a:r>
          </a:p>
          <a:p>
            <a:pPr lvl="1"/>
            <a:endParaRPr lang="en-US" sz="800" dirty="0" smtClean="0"/>
          </a:p>
          <a:p>
            <a:pPr lvl="2"/>
            <a:r>
              <a:rPr lang="en-US" dirty="0" smtClean="0">
                <a:solidFill>
                  <a:srgbClr val="FF0000"/>
                </a:solidFill>
              </a:rPr>
              <a:t>Increasingly, both instant and text messages are sent from mobile devices as almost 64% of Americans now own smartphones and many depend on them for online access.</a:t>
            </a:r>
            <a:endParaRPr lang="en-US" dirty="0">
              <a:solidFill>
                <a:srgbClr val="FF0000"/>
              </a:solidFill>
            </a:endParaRPr>
          </a:p>
        </p:txBody>
      </p:sp>
      <p:pic>
        <p:nvPicPr>
          <p:cNvPr id="43010" name="Picture 2" descr="The Joy Of Text: Navigating Nidda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8914" y="4572000"/>
            <a:ext cx="2315086" cy="2315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Best Practices for Instant Messaging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lstStyle/>
          <a:p>
            <a:r>
              <a:rPr lang="en-US" sz="2400" u="sng" dirty="0" smtClean="0"/>
              <a:t>The effectiveness of short messaging for marketing is impressive if the appeal is done right</a:t>
            </a:r>
            <a:r>
              <a:rPr lang="en-US" dirty="0" smtClean="0"/>
              <a:t>.</a:t>
            </a:r>
          </a:p>
          <a:p>
            <a:endParaRPr lang="en-US" sz="800" dirty="0" smtClean="0"/>
          </a:p>
          <a:p>
            <a:pPr lvl="1"/>
            <a:r>
              <a:rPr lang="en-US" dirty="0" smtClean="0"/>
              <a:t>Aside from digital marketing, instant messaging and texting can save time and simplify communication with coworkers and customers.  </a:t>
            </a:r>
          </a:p>
          <a:p>
            <a:pPr lvl="1"/>
            <a:endParaRPr lang="en-US" sz="800" dirty="0" smtClean="0"/>
          </a:p>
          <a:p>
            <a:pPr lvl="2"/>
            <a:r>
              <a:rPr lang="en-US" dirty="0" smtClean="0">
                <a:solidFill>
                  <a:srgbClr val="FF0000"/>
                </a:solidFill>
              </a:rPr>
              <a:t>Before using IM or text messaging on the job, be sure you have permission.  Do no download software without checking with your supervisor.  </a:t>
            </a:r>
            <a:endParaRPr lang="en-US" dirty="0">
              <a:solidFill>
                <a:srgbClr val="FF0000"/>
              </a:solidFill>
            </a:endParaRPr>
          </a:p>
        </p:txBody>
      </p:sp>
      <p:pic>
        <p:nvPicPr>
          <p:cNvPr id="6" name="Picture 2" descr="Best Practices - FRPA Main S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1" y="152400"/>
            <a:ext cx="1142999"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Text Messaging and Business Etiquette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lstStyle/>
          <a:p>
            <a:r>
              <a:rPr lang="en-US" sz="2400" u="sng" dirty="0" smtClean="0"/>
              <a:t>Texting is quick and unobtrusive, and for routine messages it is often the best alternative to a phone call or email</a:t>
            </a:r>
            <a:r>
              <a:rPr lang="en-US" dirty="0" smtClean="0"/>
              <a:t>.  </a:t>
            </a:r>
          </a:p>
          <a:p>
            <a:endParaRPr lang="en-US" sz="800" dirty="0" smtClean="0"/>
          </a:p>
          <a:p>
            <a:pPr lvl="1"/>
            <a:r>
              <a:rPr lang="en-US" dirty="0" smtClean="0"/>
              <a:t>Given the popularity of text messaging, etiquette experts are taking note.  </a:t>
            </a:r>
            <a:endParaRPr lang="en-US" dirty="0"/>
          </a:p>
        </p:txBody>
      </p:sp>
      <p:pic>
        <p:nvPicPr>
          <p:cNvPr id="55298" name="Picture 2" descr="Etiquette: Meaning, Types, Benefits and Basic Rules | Marketing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810000"/>
            <a:ext cx="4412705" cy="24821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Text Messaging and Business Etiquette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lstStyle/>
          <a:p>
            <a:r>
              <a:rPr lang="en-US" sz="2400" u="sng" dirty="0" smtClean="0"/>
              <a:t>Five things to consider regarding Texting Etiquette</a:t>
            </a:r>
            <a:r>
              <a:rPr lang="en-US" dirty="0" smtClean="0"/>
              <a:t>:</a:t>
            </a:r>
          </a:p>
          <a:p>
            <a:endParaRPr lang="en-US" sz="800" dirty="0" smtClean="0"/>
          </a:p>
          <a:p>
            <a:pPr marL="731520" lvl="1" indent="-457200">
              <a:buFont typeface="+mj-lt"/>
              <a:buAutoNum type="arabicPeriod"/>
            </a:pPr>
            <a:r>
              <a:rPr lang="en-US" dirty="0" smtClean="0">
                <a:solidFill>
                  <a:srgbClr val="FF0000"/>
                </a:solidFill>
              </a:rPr>
              <a:t>Timing</a:t>
            </a:r>
          </a:p>
          <a:p>
            <a:pPr marL="731520" lvl="1" indent="-457200">
              <a:buFont typeface="+mj-lt"/>
              <a:buAutoNum type="arabicPeriod"/>
            </a:pPr>
            <a:r>
              <a:rPr lang="en-US" dirty="0" smtClean="0">
                <a:solidFill>
                  <a:srgbClr val="FF0000"/>
                </a:solidFill>
              </a:rPr>
              <a:t>Introducing</a:t>
            </a:r>
          </a:p>
          <a:p>
            <a:pPr marL="731520" lvl="1" indent="-457200">
              <a:buFont typeface="+mj-lt"/>
              <a:buAutoNum type="arabicPeriod"/>
            </a:pPr>
            <a:r>
              <a:rPr lang="en-US" dirty="0" smtClean="0">
                <a:solidFill>
                  <a:srgbClr val="FF0000"/>
                </a:solidFill>
              </a:rPr>
              <a:t>Addressing</a:t>
            </a:r>
          </a:p>
          <a:p>
            <a:pPr marL="731520" lvl="1" indent="-457200">
              <a:buFont typeface="+mj-lt"/>
              <a:buAutoNum type="arabicPeriod"/>
            </a:pPr>
            <a:r>
              <a:rPr lang="en-US" dirty="0" smtClean="0">
                <a:solidFill>
                  <a:srgbClr val="FF0000"/>
                </a:solidFill>
              </a:rPr>
              <a:t>Expressing</a:t>
            </a:r>
          </a:p>
          <a:p>
            <a:pPr marL="731520" lvl="1" indent="-457200">
              <a:buFont typeface="+mj-lt"/>
              <a:buAutoNum type="arabicPeriod"/>
            </a:pPr>
            <a:r>
              <a:rPr lang="en-US" dirty="0" smtClean="0">
                <a:solidFill>
                  <a:srgbClr val="FF0000"/>
                </a:solidFill>
              </a:rPr>
              <a:t>Responding</a:t>
            </a:r>
          </a:p>
          <a:p>
            <a:pPr lvl="1"/>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129682" y="3733800"/>
            <a:ext cx="4693006" cy="2470003"/>
          </a:xfrm>
          <a:prstGeom prst="rect">
            <a:avLst/>
          </a:prstGeom>
        </p:spPr>
      </p:pic>
    </p:spTree>
    <p:extLst>
      <p:ext uri="{BB962C8B-B14F-4D97-AF65-F5344CB8AC3E}">
        <p14:creationId xmlns:p14="http://schemas.microsoft.com/office/powerpoint/2010/main" val="3001320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Texting Etiquette</a:t>
            </a:r>
            <a:br>
              <a:rPr lang="en-US" sz="3100" dirty="0" smtClean="0"/>
            </a:br>
            <a:r>
              <a:rPr lang="en-US" sz="2000" dirty="0" smtClean="0"/>
              <a:t>1. Timing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lstStyle/>
          <a:p>
            <a:r>
              <a:rPr lang="en-US" sz="2400" u="sng" dirty="0" smtClean="0"/>
              <a:t>Timing</a:t>
            </a:r>
          </a:p>
          <a:p>
            <a:endParaRPr lang="en-US" sz="800" dirty="0" smtClean="0"/>
          </a:p>
          <a:p>
            <a:pPr lvl="1"/>
            <a:r>
              <a:rPr lang="en-US" sz="2000" dirty="0" smtClean="0"/>
              <a:t>Don’t text when calling would be inappropriate or rude; for example, at a performance, a restaurant, in a meeting, or a movie theater.</a:t>
            </a:r>
          </a:p>
          <a:p>
            <a:pPr lvl="1"/>
            <a:endParaRPr lang="en-US" sz="800" dirty="0" smtClean="0"/>
          </a:p>
          <a:p>
            <a:pPr lvl="2"/>
            <a:r>
              <a:rPr lang="en-US" sz="1800" dirty="0" smtClean="0">
                <a:solidFill>
                  <a:srgbClr val="FF0000"/>
                </a:solidFill>
              </a:rPr>
              <a:t>Don’t text or answer your phone during a face-to-face conversation.  </a:t>
            </a:r>
          </a:p>
          <a:p>
            <a:pPr lvl="2"/>
            <a:r>
              <a:rPr lang="en-US" sz="1800" dirty="0" smtClean="0">
                <a:solidFill>
                  <a:srgbClr val="FF0000"/>
                </a:solidFill>
              </a:rPr>
              <a:t>If  others use their cell phones while talking to you, you may excuse yourself until they stop.</a:t>
            </a:r>
            <a:endParaRPr lang="en-US" sz="1800" dirty="0">
              <a:solidFill>
                <a:srgbClr val="FF0000"/>
              </a:solidFill>
            </a:endParaRPr>
          </a:p>
        </p:txBody>
      </p:sp>
      <p:pic>
        <p:nvPicPr>
          <p:cNvPr id="1026" name="Picture 2" descr="Is Timing Everything When Advertisi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4237791"/>
            <a:ext cx="3616082" cy="2072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Texting Etiquette</a:t>
            </a:r>
            <a:br>
              <a:rPr lang="en-US" sz="3100" dirty="0" smtClean="0"/>
            </a:br>
            <a:r>
              <a:rPr lang="en-US" sz="2000" dirty="0" smtClean="0"/>
              <a:t>2. Introducing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400" u="sng" dirty="0" smtClean="0"/>
              <a:t>Introducing</a:t>
            </a:r>
          </a:p>
          <a:p>
            <a:endParaRPr lang="en-US" sz="800" dirty="0" smtClean="0"/>
          </a:p>
          <a:p>
            <a:pPr lvl="1"/>
            <a:r>
              <a:rPr lang="en-US" dirty="0" smtClean="0"/>
              <a:t>Identify yourself when texting a new contact who doesn’t have your phone number: “Hi – it’s Erica (Office World).  Your desk has arrived.  Please call (800) 234-5000.”</a:t>
            </a:r>
            <a:endParaRPr lang="en-US" dirty="0"/>
          </a:p>
        </p:txBody>
      </p:sp>
      <p:pic>
        <p:nvPicPr>
          <p:cNvPr id="2050" name="Picture 2" descr="3 Steps to Introducing Yourself as a speaker: (Without Sounding Like a  Jerk) - Magnetic Spe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038600"/>
            <a:ext cx="3965575" cy="2207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Texting Etiquette</a:t>
            </a:r>
            <a:br>
              <a:rPr lang="en-US" sz="3100" dirty="0" smtClean="0"/>
            </a:br>
            <a:r>
              <a:rPr lang="en-US" sz="2000" dirty="0" smtClean="0"/>
              <a:t>3. Addressing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lstStyle/>
          <a:p>
            <a:r>
              <a:rPr lang="en-US" sz="2400" u="sng" dirty="0" smtClean="0"/>
              <a:t>Addressing</a:t>
            </a:r>
          </a:p>
          <a:p>
            <a:endParaRPr lang="en-US" sz="800" dirty="0" smtClean="0"/>
          </a:p>
          <a:p>
            <a:pPr lvl="1"/>
            <a:r>
              <a:rPr lang="en-US" sz="2000" dirty="0" smtClean="0"/>
              <a:t>Check that you are texting to the correct phone number to avoid embarrassment.  If you receive a message by mistake, alert the sender.  No need to respond to the message itself.</a:t>
            </a:r>
          </a:p>
          <a:p>
            <a:pPr lvl="1"/>
            <a:endParaRPr lang="en-US" sz="800" dirty="0" smtClean="0"/>
          </a:p>
          <a:p>
            <a:pPr lvl="2"/>
            <a:r>
              <a:rPr lang="en-US" sz="1800" dirty="0" smtClean="0">
                <a:solidFill>
                  <a:srgbClr val="FF0000"/>
                </a:solidFill>
              </a:rPr>
              <a:t>Avoid sending confidential, private, or potentially embarrassing texts.</a:t>
            </a:r>
            <a:endParaRPr lang="en-US" sz="1800" dirty="0">
              <a:solidFill>
                <a:srgbClr val="FF0000"/>
              </a:solidFill>
            </a:endParaRPr>
          </a:p>
        </p:txBody>
      </p:sp>
      <p:pic>
        <p:nvPicPr>
          <p:cNvPr id="3074" name="Picture 2" descr="Addressing synonyms - 620 Words and Phrases for Address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204" y="4343400"/>
            <a:ext cx="3584575" cy="1875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Texting Etiquette</a:t>
            </a:r>
            <a:br>
              <a:rPr lang="en-US" sz="3100" dirty="0" smtClean="0"/>
            </a:br>
            <a:r>
              <a:rPr lang="en-US" sz="2000" dirty="0" smtClean="0"/>
              <a:t>4. Expressing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lstStyle/>
          <a:p>
            <a:r>
              <a:rPr lang="en-US" sz="2400" u="sng" dirty="0" smtClean="0"/>
              <a:t>Expressing</a:t>
            </a:r>
          </a:p>
          <a:p>
            <a:endParaRPr lang="en-US" sz="800" dirty="0" smtClean="0"/>
          </a:p>
          <a:p>
            <a:pPr lvl="1"/>
            <a:r>
              <a:rPr lang="en-US" dirty="0" smtClean="0"/>
              <a:t>Don’t use text messages to notify others of sad news, sensitive business matters, or urgent meetings, unless you wish to set up a phone call about that subject.</a:t>
            </a:r>
            <a:endParaRPr lang="en-US" dirty="0"/>
          </a:p>
        </p:txBody>
      </p:sp>
      <p:pic>
        <p:nvPicPr>
          <p:cNvPr id="7" name="Picture 6"/>
          <p:cNvPicPr>
            <a:picLocks noChangeAspect="1"/>
          </p:cNvPicPr>
          <p:nvPr/>
        </p:nvPicPr>
        <p:blipFill>
          <a:blip r:embed="rId2"/>
          <a:stretch>
            <a:fillRect/>
          </a:stretch>
        </p:blipFill>
        <p:spPr>
          <a:xfrm>
            <a:off x="6662547" y="4114800"/>
            <a:ext cx="2143125" cy="21431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Unit Three: Workplace Communication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Seven: Short Workplace Messages and Digital Media</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Understand email, memos, and the professional standards for their usage, structure, and format in the digital era workplace.</a:t>
            </a:r>
          </a:p>
          <a:p>
            <a:pPr marL="937260" lvl="2" indent="-342900">
              <a:buFont typeface="+mj-lt"/>
              <a:buAutoNum type="arabicPeriod"/>
            </a:pPr>
            <a:r>
              <a:rPr lang="en-US" sz="1800" dirty="0" smtClean="0">
                <a:solidFill>
                  <a:srgbClr val="FF0000"/>
                </a:solidFill>
              </a:rPr>
              <a:t>Explain workplace instant messaging and texting as well as their liabilities and best practices.</a:t>
            </a:r>
          </a:p>
          <a:p>
            <a:pPr marL="937260" lvl="2" indent="-342900">
              <a:buFont typeface="+mj-lt"/>
              <a:buAutoNum type="arabicPeriod"/>
            </a:pPr>
            <a:r>
              <a:rPr lang="en-US" sz="1800" dirty="0" smtClean="0">
                <a:solidFill>
                  <a:srgbClr val="FF0000"/>
                </a:solidFill>
              </a:rPr>
              <a:t>Identify professional applications of podcasts and wikis, and describe guidelines for their use.</a:t>
            </a:r>
          </a:p>
          <a:p>
            <a:pPr marL="937260" lvl="2" indent="-342900">
              <a:buFont typeface="+mj-lt"/>
              <a:buAutoNum type="arabicPeriod"/>
            </a:pPr>
            <a:r>
              <a:rPr lang="en-US" sz="1800" dirty="0" smtClean="0">
                <a:solidFill>
                  <a:srgbClr val="FF0000"/>
                </a:solidFill>
              </a:rPr>
              <a:t>Describe how businesses use blogs to connect with internal and external audiences, and list the best practices for professional blogging.</a:t>
            </a:r>
          </a:p>
          <a:p>
            <a:pPr marL="937260" lvl="2" indent="-342900">
              <a:buFont typeface="+mj-lt"/>
              <a:buAutoNum type="arabicPeriod"/>
            </a:pPr>
            <a:r>
              <a:rPr lang="en-US" sz="1800" dirty="0" smtClean="0">
                <a:solidFill>
                  <a:srgbClr val="FF0000"/>
                </a:solidFill>
              </a:rPr>
              <a:t>Define business uses of social networking.</a:t>
            </a: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Texting Etiquette</a:t>
            </a:r>
            <a:br>
              <a:rPr lang="en-US" sz="3100" dirty="0" smtClean="0"/>
            </a:br>
            <a:r>
              <a:rPr lang="en-US" sz="2000" dirty="0" smtClean="0"/>
              <a:t>5. Responding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lstStyle/>
          <a:p>
            <a:r>
              <a:rPr lang="en-US" sz="2400" u="sng" dirty="0" smtClean="0"/>
              <a:t>Responding</a:t>
            </a:r>
          </a:p>
          <a:p>
            <a:endParaRPr lang="en-US" sz="800" dirty="0" smtClean="0"/>
          </a:p>
          <a:p>
            <a:pPr lvl="1"/>
            <a:r>
              <a:rPr lang="en-US" dirty="0" smtClean="0"/>
              <a:t>Don’t expect an instant reply.  As with email, we don’t know when the recipient will read the message.</a:t>
            </a:r>
            <a:endParaRPr lang="en-US" dirty="0"/>
          </a:p>
        </p:txBody>
      </p:sp>
      <p:pic>
        <p:nvPicPr>
          <p:cNvPr id="5122" name="Picture 2" descr="Response Meaning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297" y="3998578"/>
            <a:ext cx="3889375" cy="2187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Making Podcasts and Wikis Work for Business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the digital era, empowered by interactivity, individuals wield enormous influence because they can potentially reach huge audiences</a:t>
            </a:r>
            <a:r>
              <a:rPr lang="en-US" dirty="0" smtClean="0"/>
              <a:t>.  </a:t>
            </a:r>
          </a:p>
          <a:p>
            <a:endParaRPr lang="en-US" sz="900" dirty="0" smtClean="0"/>
          </a:p>
          <a:p>
            <a:pPr lvl="1"/>
            <a:r>
              <a:rPr lang="en-US" sz="1800" dirty="0" smtClean="0">
                <a:solidFill>
                  <a:schemeClr val="tx1"/>
                </a:solidFill>
              </a:rPr>
              <a:t>Far from being passive consumers, Internet users have the power to create Web content; interact with businesses and each other; review products, self-publish, or blog; contribute to wikis; and tag and share images and files.  </a:t>
            </a:r>
          </a:p>
          <a:p>
            <a:pPr lvl="1"/>
            <a:r>
              <a:rPr lang="en-US" sz="1800" dirty="0" smtClean="0">
                <a:solidFill>
                  <a:schemeClr val="tx1"/>
                </a:solidFill>
              </a:rPr>
              <a:t>Businesses often rightly fear the wrath of disgruntled employees and customers, or they curry favor with influential plugged-in opinion leaders, the so-called influencers.  </a:t>
            </a:r>
          </a:p>
          <a:p>
            <a:pPr lvl="1"/>
            <a:endParaRPr lang="en-US" sz="800" dirty="0" smtClean="0">
              <a:solidFill>
                <a:srgbClr val="FF0000"/>
              </a:solidFill>
            </a:endParaRPr>
          </a:p>
          <a:p>
            <a:pPr lvl="2"/>
            <a:r>
              <a:rPr lang="en-US" sz="1800" dirty="0" smtClean="0">
                <a:solidFill>
                  <a:srgbClr val="FF0000"/>
                </a:solidFill>
              </a:rPr>
              <a:t>Like Twitter, other communication technologies such as podcasts and wikis are part of the user-centered virtual environment.</a:t>
            </a:r>
            <a:endParaRPr lang="en-US" sz="1800" dirty="0">
              <a:solidFill>
                <a:srgbClr val="FF0000"/>
              </a:solidFill>
            </a:endParaRPr>
          </a:p>
        </p:txBody>
      </p:sp>
      <p:pic>
        <p:nvPicPr>
          <p:cNvPr id="6146" name="Picture 2" descr="What is WEB CONTENT? What doe WEB CONTENT mean? WEB CONTENT meaning &amp;  explanation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0134" y="5410201"/>
            <a:ext cx="2573866"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Blogging for Business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200" u="sng" dirty="0" smtClean="0"/>
              <a:t>The biggest advantage of business blogs is that they potentially reach a far-flung, vast audience</a:t>
            </a:r>
            <a:r>
              <a:rPr lang="en-US" dirty="0" smtClean="0"/>
              <a:t>.  </a:t>
            </a:r>
          </a:p>
          <a:p>
            <a:endParaRPr lang="en-US" sz="800" dirty="0" smtClean="0"/>
          </a:p>
          <a:p>
            <a:pPr lvl="1"/>
            <a:r>
              <a:rPr lang="en-US" sz="2000" dirty="0" smtClean="0"/>
              <a:t>A blog is a website or social media platform with journal entries on any imaginable topic usually written by one person, although most corporate blogs feature multiple contributors.  Typically, readers leave comments.  </a:t>
            </a:r>
          </a:p>
          <a:p>
            <a:pPr lvl="1"/>
            <a:endParaRPr lang="en-US" sz="800" dirty="0" smtClean="0"/>
          </a:p>
          <a:p>
            <a:pPr lvl="2"/>
            <a:r>
              <a:rPr lang="en-US" sz="1800" dirty="0" smtClean="0">
                <a:solidFill>
                  <a:srgbClr val="FF0000"/>
                </a:solidFill>
              </a:rPr>
              <a:t>Businesses use blogs to keep customers, employees, and the public at large informed and to interact with them.</a:t>
            </a:r>
            <a:endParaRPr lang="en-US" sz="1800" dirty="0">
              <a:solidFill>
                <a:srgbClr val="FF0000"/>
              </a:solidFill>
            </a:endParaRPr>
          </a:p>
        </p:txBody>
      </p:sp>
      <p:pic>
        <p:nvPicPr>
          <p:cNvPr id="17410" name="Picture 2" descr="Blog or Blogs? - A Blog has Posts not Blogs &gt; Revenue Architects B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495800"/>
            <a:ext cx="3241675" cy="1836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Blogging for Business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lstStyle/>
          <a:p>
            <a:r>
              <a:rPr lang="en-US" sz="2400" u="sng" dirty="0" smtClean="0"/>
              <a:t>Marketing firms and their clients are looking closely at blogging for business because blogs can invite spontaneous consumer feedback faster and more cheaply than such staples of consumer research as focus groups and surveys</a:t>
            </a:r>
            <a:r>
              <a:rPr lang="en-US" dirty="0" smtClean="0"/>
              <a:t>. </a:t>
            </a:r>
            <a:endParaRPr lang="en-US" dirty="0"/>
          </a:p>
        </p:txBody>
      </p:sp>
      <p:pic>
        <p:nvPicPr>
          <p:cNvPr id="18434" name="Picture 2" descr="How to Create a Blog Business Plan (Free Template) in 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977" y="4114800"/>
            <a:ext cx="3813175" cy="2143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Companies Blog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lstStyle/>
          <a:p>
            <a:r>
              <a:rPr lang="en-US" sz="2200" u="sng" dirty="0" smtClean="0"/>
              <a:t>Like other social networking tools, corporate blogs create virtual communities, build brands and develop relationships</a:t>
            </a:r>
            <a:r>
              <a:rPr lang="en-US" dirty="0" smtClean="0"/>
              <a:t>.  </a:t>
            </a:r>
          </a:p>
          <a:p>
            <a:endParaRPr lang="en-US" sz="800" dirty="0" smtClean="0"/>
          </a:p>
          <a:p>
            <a:pPr lvl="1"/>
            <a:r>
              <a:rPr lang="en-US" sz="2000" dirty="0" smtClean="0"/>
              <a:t>Specifically, companies use blogs for public relations, customer relations, crisis communication, market research, viral marketing, internal communication, online communities, and recruiting.</a:t>
            </a:r>
            <a:endParaRPr lang="en-US" sz="2000" dirty="0"/>
          </a:p>
        </p:txBody>
      </p:sp>
      <p:pic>
        <p:nvPicPr>
          <p:cNvPr id="19458" name="Picture 2" descr="Business Blogging as an Equalizer for Small and Medium Business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6929" y="3962400"/>
            <a:ext cx="4200525" cy="2296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Online Communities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normAutofit/>
          </a:bodyPr>
          <a:lstStyle/>
          <a:p>
            <a:r>
              <a:rPr lang="en-US" sz="2200" u="sng" dirty="0" smtClean="0"/>
              <a:t>Like Twitter, which is now drawing a loyal core following to businesses and brands, company logos can attract a devoted community of participants</a:t>
            </a:r>
            <a:r>
              <a:rPr lang="en-US" dirty="0" smtClean="0"/>
              <a:t>.  </a:t>
            </a:r>
          </a:p>
          <a:p>
            <a:endParaRPr lang="en-US" sz="800" dirty="0" smtClean="0"/>
          </a:p>
          <a:p>
            <a:pPr lvl="1"/>
            <a:r>
              <a:rPr lang="en-US" sz="2000" dirty="0" smtClean="0"/>
              <a:t>Followers want to keep informed about company events, product updates, and other news.  In turn, they can contribute new ideas.  </a:t>
            </a:r>
          </a:p>
          <a:p>
            <a:pPr lvl="1"/>
            <a:endParaRPr lang="en-US" sz="800" dirty="0" smtClean="0"/>
          </a:p>
          <a:p>
            <a:pPr lvl="2"/>
            <a:r>
              <a:rPr lang="en-US" sz="1800" dirty="0" smtClean="0">
                <a:solidFill>
                  <a:srgbClr val="FF0000"/>
                </a:solidFill>
              </a:rPr>
              <a:t>Few companies enjoy the brand awareness and customer loyalty of    Coca-Cola.  With its colorful blog Coca-Cola Conversations, the soft drink maker shares its rich past (Coke Bottle 100) and thus deepens loyalty.  </a:t>
            </a:r>
          </a:p>
          <a:p>
            <a:pPr lvl="2"/>
            <a:r>
              <a:rPr lang="en-US" sz="1800" dirty="0" smtClean="0">
                <a:solidFill>
                  <a:srgbClr val="FF0000"/>
                </a:solidFill>
              </a:rPr>
              <a:t>Coke’s marketing is subtle; the blog is designed to provide a “unique experience” to fans.</a:t>
            </a:r>
            <a:endParaRPr lang="en-US" sz="1800" dirty="0">
              <a:solidFill>
                <a:srgbClr val="FF0000"/>
              </a:solidFill>
            </a:endParaRPr>
          </a:p>
        </p:txBody>
      </p:sp>
      <p:pic>
        <p:nvPicPr>
          <p:cNvPr id="22530" name="Picture 2" descr="List of Best Online Learning Communities - EdTechReview™ (ET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5029200"/>
            <a:ext cx="3105627" cy="1746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Internal Communication and Recruiting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normAutofit/>
          </a:bodyPr>
          <a:lstStyle/>
          <a:p>
            <a:r>
              <a:rPr lang="en-US" sz="2200" u="sng" dirty="0" smtClean="0"/>
              <a:t>Blogs can be used to keep virtual teams on track and share updates on the road.  Members in remote locations can stay in touch by smartphone and other devices, exchanging text, images, sound, and video clips</a:t>
            </a:r>
            <a:r>
              <a:rPr lang="en-US" dirty="0" smtClean="0"/>
              <a:t>.  </a:t>
            </a:r>
          </a:p>
          <a:p>
            <a:endParaRPr lang="en-US" sz="900" dirty="0" smtClean="0"/>
          </a:p>
          <a:p>
            <a:pPr lvl="1"/>
            <a:r>
              <a:rPr lang="en-US" sz="2000" dirty="0" smtClean="0"/>
              <a:t>In many companies, blogs have replaced hard-copy publications in offering late-breaking news or tidbits of interest to employees.  </a:t>
            </a:r>
          </a:p>
          <a:p>
            <a:pPr lvl="1"/>
            <a:r>
              <a:rPr lang="en-US" sz="2000" dirty="0" smtClean="0"/>
              <a:t>Blogs can create a sense of community and stimulate employee participation.  </a:t>
            </a:r>
          </a:p>
          <a:p>
            <a:pPr lvl="1"/>
            <a:endParaRPr lang="en-US" sz="900" dirty="0" smtClean="0"/>
          </a:p>
          <a:p>
            <a:pPr lvl="2"/>
            <a:r>
              <a:rPr lang="en-US" sz="1800" dirty="0" smtClean="0">
                <a:solidFill>
                  <a:srgbClr val="FF0000"/>
                </a:solidFill>
              </a:rPr>
              <a:t>Blogs mirror company culture and present an invaluable opportunity for job candidates to size up potential employer and people working there.</a:t>
            </a:r>
            <a:endParaRPr lang="en-US" sz="1800" dirty="0">
              <a:solidFill>
                <a:srgbClr val="FF0000"/>
              </a:solidFill>
            </a:endParaRPr>
          </a:p>
        </p:txBody>
      </p:sp>
      <p:pic>
        <p:nvPicPr>
          <p:cNvPr id="23554" name="Picture 2" descr="Virtual Team: Meaning, Elements, Types &amp; Examples | Feedoug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4577" y="5325773"/>
            <a:ext cx="2749423" cy="154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Blogging Best Practices</a:t>
            </a:r>
            <a:br>
              <a:rPr lang="en-US" sz="3100" dirty="0" smtClean="0"/>
            </a:br>
            <a:r>
              <a:rPr lang="en-US" sz="2000" dirty="0" smtClean="0"/>
              <a:t>Seven Tips for Master Bloggers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normAutofit/>
          </a:bodyPr>
          <a:lstStyle/>
          <a:p>
            <a:r>
              <a:rPr lang="en-US" sz="2400" u="sng" dirty="0" smtClean="0"/>
              <a:t>Make the best impression when blogging by following these guidelines</a:t>
            </a:r>
            <a:r>
              <a:rPr lang="en-US" dirty="0" smtClean="0"/>
              <a:t>:</a:t>
            </a:r>
          </a:p>
          <a:p>
            <a:pPr lvl="1"/>
            <a:endParaRPr lang="en-US" sz="900" dirty="0" smtClean="0"/>
          </a:p>
          <a:p>
            <a:pPr marL="1051560" lvl="2" indent="-457200">
              <a:buFont typeface="+mj-lt"/>
              <a:buAutoNum type="arabicPeriod"/>
            </a:pPr>
            <a:r>
              <a:rPr lang="en-US" dirty="0" smtClean="0">
                <a:solidFill>
                  <a:srgbClr val="FF0000"/>
                </a:solidFill>
              </a:rPr>
              <a:t>Craft a Catchy but Concise Title</a:t>
            </a:r>
          </a:p>
          <a:p>
            <a:pPr marL="1051560" lvl="2" indent="-457200">
              <a:buFont typeface="+mj-lt"/>
              <a:buAutoNum type="arabicPeriod"/>
            </a:pPr>
            <a:r>
              <a:rPr lang="en-US" dirty="0" smtClean="0">
                <a:solidFill>
                  <a:srgbClr val="FF0000"/>
                </a:solidFill>
              </a:rPr>
              <a:t>Ace the Opening Paragraph</a:t>
            </a:r>
          </a:p>
          <a:p>
            <a:pPr marL="1051560" lvl="2" indent="-457200">
              <a:buFont typeface="+mj-lt"/>
              <a:buAutoNum type="arabicPeriod"/>
            </a:pPr>
            <a:r>
              <a:rPr lang="en-US" dirty="0" smtClean="0">
                <a:solidFill>
                  <a:srgbClr val="FF0000"/>
                </a:solidFill>
              </a:rPr>
              <a:t>Provide Details in the Body</a:t>
            </a:r>
          </a:p>
          <a:p>
            <a:pPr marL="1051560" lvl="2" indent="-457200">
              <a:buFont typeface="+mj-lt"/>
              <a:buAutoNum type="arabicPeriod"/>
            </a:pPr>
            <a:r>
              <a:rPr lang="en-US" dirty="0" smtClean="0">
                <a:solidFill>
                  <a:srgbClr val="FF0000"/>
                </a:solidFill>
              </a:rPr>
              <a:t>Consider Visuals</a:t>
            </a:r>
          </a:p>
          <a:p>
            <a:pPr marL="1051560" lvl="2" indent="-457200">
              <a:buFont typeface="+mj-lt"/>
              <a:buAutoNum type="arabicPeriod"/>
            </a:pPr>
            <a:r>
              <a:rPr lang="en-US" dirty="0" smtClean="0">
                <a:solidFill>
                  <a:srgbClr val="FF0000"/>
                </a:solidFill>
              </a:rPr>
              <a:t>Include Calls to Action</a:t>
            </a:r>
          </a:p>
          <a:p>
            <a:pPr marL="1051560" lvl="2" indent="-457200">
              <a:buFont typeface="+mj-lt"/>
              <a:buAutoNum type="arabicPeriod"/>
            </a:pPr>
            <a:r>
              <a:rPr lang="en-US" dirty="0" smtClean="0">
                <a:solidFill>
                  <a:srgbClr val="FF0000"/>
                </a:solidFill>
              </a:rPr>
              <a:t>Edit and Proofread</a:t>
            </a:r>
          </a:p>
          <a:p>
            <a:pPr marL="1051560" lvl="2" indent="-457200">
              <a:buFont typeface="+mj-lt"/>
              <a:buAutoNum type="arabicPeriod"/>
            </a:pPr>
            <a:r>
              <a:rPr lang="en-US" dirty="0" smtClean="0">
                <a:solidFill>
                  <a:srgbClr val="FF0000"/>
                </a:solidFill>
              </a:rPr>
              <a:t>Respond to Posts Respectfully</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081397" y="4343400"/>
            <a:ext cx="3754755" cy="1600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Social Networking for Business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200" u="sng" dirty="0" smtClean="0"/>
              <a:t>Popular social networking sites such as Facebook and Twitter are used by businesses for similar reasons and in much the same way as podcasts, blogs, and wikis</a:t>
            </a:r>
            <a:r>
              <a:rPr lang="en-US" sz="2200" dirty="0" smtClean="0"/>
              <a:t>. </a:t>
            </a:r>
            <a:r>
              <a:rPr lang="en-US" dirty="0" smtClean="0"/>
              <a:t> </a:t>
            </a:r>
          </a:p>
          <a:p>
            <a:endParaRPr lang="en-US" sz="800" dirty="0" smtClean="0"/>
          </a:p>
          <a:p>
            <a:pPr lvl="1"/>
            <a:r>
              <a:rPr lang="en-US" sz="2000" dirty="0" smtClean="0"/>
              <a:t>Social networking sites enable businesses to connect with customers and employees, share company news, and exchange ideas.  </a:t>
            </a:r>
          </a:p>
          <a:p>
            <a:pPr lvl="1"/>
            <a:endParaRPr lang="en-US" sz="800" dirty="0" smtClean="0"/>
          </a:p>
          <a:p>
            <a:pPr lvl="2"/>
            <a:r>
              <a:rPr lang="en-US" sz="1800" dirty="0" smtClean="0">
                <a:solidFill>
                  <a:srgbClr val="FF0000"/>
                </a:solidFill>
              </a:rPr>
              <a:t>Social online communities for professional audiences (i.e. LinkedIn)    help recruiters find talent and encounter potential EEs for hire.  </a:t>
            </a:r>
          </a:p>
          <a:p>
            <a:pPr lvl="2"/>
            <a:r>
              <a:rPr lang="en-US" sz="1800" dirty="0" smtClean="0">
                <a:solidFill>
                  <a:srgbClr val="FF0000"/>
                </a:solidFill>
              </a:rPr>
              <a:t>94% of hiring managers use social media in their screening processes.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010400" y="4724400"/>
            <a:ext cx="2133600" cy="2133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Connecting Far-Flung Workers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lstStyle/>
          <a:p>
            <a:r>
              <a:rPr lang="en-US" sz="2400" u="sng" dirty="0" smtClean="0"/>
              <a:t>Because social networks are about connections, they enable companies to match up and connect dispersed employees</a:t>
            </a:r>
            <a:r>
              <a:rPr lang="en-US" dirty="0" smtClean="0"/>
              <a:t>.</a:t>
            </a:r>
            <a:endParaRPr lang="en-US" dirty="0"/>
          </a:p>
        </p:txBody>
      </p:sp>
      <p:pic>
        <p:nvPicPr>
          <p:cNvPr id="5" name="Picture 4"/>
          <p:cNvPicPr>
            <a:picLocks noChangeAspect="1"/>
          </p:cNvPicPr>
          <p:nvPr/>
        </p:nvPicPr>
        <p:blipFill>
          <a:blip r:embed="rId2"/>
          <a:stretch>
            <a:fillRect/>
          </a:stretch>
        </p:blipFill>
        <p:spPr>
          <a:xfrm>
            <a:off x="1828800" y="3733800"/>
            <a:ext cx="5676900" cy="19925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Digital Age Email Messages and Memos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lstStyle/>
          <a:p>
            <a:r>
              <a:rPr lang="en-US" sz="2400" u="sng" dirty="0" smtClean="0"/>
              <a:t>In the workplace, new devices and technologies are transforming the way we exchange information and conduct business</a:t>
            </a:r>
            <a:r>
              <a:rPr lang="en-US" dirty="0" smtClean="0"/>
              <a:t>.  </a:t>
            </a:r>
          </a:p>
        </p:txBody>
      </p:sp>
      <p:pic>
        <p:nvPicPr>
          <p:cNvPr id="5" name="Picture 4"/>
          <p:cNvPicPr>
            <a:picLocks noChangeAspect="1"/>
          </p:cNvPicPr>
          <p:nvPr/>
        </p:nvPicPr>
        <p:blipFill>
          <a:blip r:embed="rId2"/>
          <a:stretch>
            <a:fillRect/>
          </a:stretch>
        </p:blipFill>
        <p:spPr>
          <a:xfrm>
            <a:off x="1473650" y="3329293"/>
            <a:ext cx="6190604" cy="2829106"/>
          </a:xfrm>
          <a:prstGeom prst="rect">
            <a:avLst/>
          </a:prstGeom>
        </p:spPr>
      </p:pic>
    </p:spTree>
    <p:extLst>
      <p:ext uri="{BB962C8B-B14F-4D97-AF65-F5344CB8AC3E}">
        <p14:creationId xmlns:p14="http://schemas.microsoft.com/office/powerpoint/2010/main" val="380551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Crowdsourcing Customers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lstStyle/>
          <a:p>
            <a:r>
              <a:rPr lang="en-US" sz="2400" u="sng" dirty="0" smtClean="0"/>
              <a:t>Social networks and blogs also help companies to invite customer input at the product design stage</a:t>
            </a:r>
            <a:r>
              <a:rPr lang="en-US" dirty="0" smtClean="0"/>
              <a:t>.  </a:t>
            </a:r>
            <a:endParaRPr lang="en-US" dirty="0"/>
          </a:p>
        </p:txBody>
      </p:sp>
      <p:pic>
        <p:nvPicPr>
          <p:cNvPr id="5" name="Picture 4"/>
          <p:cNvPicPr>
            <a:picLocks noChangeAspect="1"/>
          </p:cNvPicPr>
          <p:nvPr/>
        </p:nvPicPr>
        <p:blipFill>
          <a:blip r:embed="rId2"/>
          <a:stretch>
            <a:fillRect/>
          </a:stretch>
        </p:blipFill>
        <p:spPr>
          <a:xfrm>
            <a:off x="780288" y="3505200"/>
            <a:ext cx="7620000" cy="2286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Unit Three: Workplace Communication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a:xfrm>
            <a:off x="301752" y="1527048"/>
            <a:ext cx="8503920" cy="4797552"/>
          </a:xfrm>
        </p:spPr>
        <p:txBody>
          <a:bodyPr>
            <a:normAutofit lnSpcReduction="10000"/>
          </a:bodyPr>
          <a:lstStyle/>
          <a:p>
            <a:r>
              <a:rPr lang="en-US" sz="2300" u="sng" dirty="0" smtClean="0"/>
              <a:t>Chapter Ten: Persuasive and Sales Messages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Explain digital age persuasion, identify time-proven persuasive techniques, and apply the 3x3 writing process to persuasive messages in print and online.</a:t>
            </a:r>
          </a:p>
          <a:p>
            <a:pPr marL="937260" lvl="2" indent="-342900">
              <a:buFont typeface="+mj-lt"/>
              <a:buAutoNum type="arabicPeriod"/>
            </a:pPr>
            <a:r>
              <a:rPr lang="en-US" sz="1800" dirty="0" smtClean="0">
                <a:solidFill>
                  <a:srgbClr val="FF0000"/>
                </a:solidFill>
              </a:rPr>
              <a:t>Describe the traditional four-part AIDA strategy for creating successful persuasive messages, and apply the four elements to draft effective and ethical business messages.</a:t>
            </a:r>
          </a:p>
          <a:p>
            <a:pPr marL="937260" lvl="2" indent="-342900">
              <a:buFont typeface="+mj-lt"/>
              <a:buAutoNum type="arabicPeriod"/>
            </a:pPr>
            <a:r>
              <a:rPr lang="en-US" sz="1800" dirty="0" smtClean="0">
                <a:solidFill>
                  <a:srgbClr val="FF0000"/>
                </a:solidFill>
              </a:rPr>
              <a:t>Craft persuasive messages that request actions, make claims, and deliver complaints.</a:t>
            </a:r>
          </a:p>
          <a:p>
            <a:pPr marL="937260" lvl="2" indent="-342900">
              <a:buFont typeface="+mj-lt"/>
              <a:buAutoNum type="arabicPeriod"/>
            </a:pPr>
            <a:r>
              <a:rPr lang="en-US" sz="1800" dirty="0" smtClean="0">
                <a:solidFill>
                  <a:srgbClr val="FF0000"/>
                </a:solidFill>
              </a:rPr>
              <a:t>Understand interpersonal persuasion at work, and write persuasive messages within organizations.</a:t>
            </a:r>
          </a:p>
          <a:p>
            <a:pPr marL="937260" lvl="2" indent="-342900">
              <a:buFont typeface="+mj-lt"/>
              <a:buAutoNum type="arabicPeriod"/>
            </a:pPr>
            <a:r>
              <a:rPr lang="en-US" sz="1800" dirty="0" smtClean="0">
                <a:solidFill>
                  <a:srgbClr val="FF0000"/>
                </a:solidFill>
              </a:rPr>
              <a:t>Create effective and ethical direct mail and email sales messages.</a:t>
            </a:r>
          </a:p>
          <a:p>
            <a:pPr marL="937260" lvl="2" indent="-342900">
              <a:buFont typeface="+mj-lt"/>
              <a:buAutoNum type="arabicPeriod"/>
            </a:pPr>
            <a:r>
              <a:rPr lang="en-US" sz="1800" dirty="0" smtClean="0">
                <a:solidFill>
                  <a:srgbClr val="FF0000"/>
                </a:solidFill>
              </a:rPr>
              <a:t>Apply basic persuasive techniques in developing compelling press releases.</a:t>
            </a:r>
            <a:endParaRPr lang="en-US" sz="1800" dirty="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1589006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Effectively and Ethically </a:t>
            </a:r>
            <a:br>
              <a:rPr lang="en-US" sz="2400" dirty="0" smtClean="0"/>
            </a:br>
            <a:r>
              <a:rPr lang="en-US" sz="2400" dirty="0" smtClean="0"/>
              <a:t>in the Contemporary Workplace</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normAutofit/>
          </a:bodyPr>
          <a:lstStyle/>
          <a:p>
            <a:r>
              <a:rPr lang="en-US" sz="2200" u="sng" dirty="0" smtClean="0"/>
              <a:t>Contemporary businesses have embraced leaner corporate hierarhcies, simultaneously relying on teams, eliminating division walls, and blurring the lines of authority</a:t>
            </a:r>
            <a:r>
              <a:rPr lang="en-US" dirty="0" smtClean="0"/>
              <a:t>.  </a:t>
            </a:r>
          </a:p>
          <a:p>
            <a:endParaRPr lang="en-US" sz="800" dirty="0"/>
          </a:p>
          <a:p>
            <a:pPr lvl="1"/>
            <a:r>
              <a:rPr lang="en-US" sz="2000" dirty="0" smtClean="0"/>
              <a:t>As teams and managers are abandoning the traditional command structure, sophisticated persuasive skills are becoming ever more important at work.  Businesspeople must try to influence others.  </a:t>
            </a:r>
          </a:p>
          <a:p>
            <a:pPr lvl="1"/>
            <a:endParaRPr lang="en-US" sz="800" dirty="0"/>
          </a:p>
          <a:p>
            <a:pPr lvl="2"/>
            <a:r>
              <a:rPr lang="en-US" sz="1800" dirty="0" smtClean="0">
                <a:solidFill>
                  <a:srgbClr val="FF0000"/>
                </a:solidFill>
              </a:rPr>
              <a:t>Pushy hard-sell techniques are waning because today’s consumers have many choices and can be fickle.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86400" y="4419600"/>
            <a:ext cx="3386667" cy="1905000"/>
          </a:xfrm>
          <a:prstGeom prst="rect">
            <a:avLst/>
          </a:prstGeom>
        </p:spPr>
      </p:pic>
    </p:spTree>
    <p:extLst>
      <p:ext uri="{BB962C8B-B14F-4D97-AF65-F5344CB8AC3E}">
        <p14:creationId xmlns:p14="http://schemas.microsoft.com/office/powerpoint/2010/main" val="3645912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Effectively and Ethically </a:t>
            </a:r>
            <a:br>
              <a:rPr lang="en-US" sz="2400" dirty="0" smtClean="0"/>
            </a:br>
            <a:r>
              <a:rPr lang="en-US" sz="2400" dirty="0" smtClean="0"/>
              <a:t>in the Contemporary Workplace</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400" u="sng" dirty="0" smtClean="0"/>
              <a:t>Although we are subjected daily to a barrage of print and electronic persuasive messages, we often fail to recognize the techniques of persuasion</a:t>
            </a:r>
            <a:r>
              <a:rPr lang="en-US" dirty="0" smtClean="0"/>
              <a:t>.  </a:t>
            </a:r>
          </a:p>
          <a:p>
            <a:endParaRPr lang="en-US" sz="800" dirty="0"/>
          </a:p>
          <a:p>
            <a:pPr lvl="1"/>
            <a:r>
              <a:rPr lang="en-US" dirty="0" smtClean="0"/>
              <a:t>To be smart consumers, we need to be alert to persuasive practices and how they influence behavior.  </a:t>
            </a:r>
          </a:p>
          <a:p>
            <a:pPr lvl="1"/>
            <a:endParaRPr lang="en-US" sz="800" dirty="0"/>
          </a:p>
          <a:p>
            <a:pPr lvl="2"/>
            <a:r>
              <a:rPr lang="en-US" dirty="0" smtClean="0">
                <a:solidFill>
                  <a:srgbClr val="FF0000"/>
                </a:solidFill>
              </a:rPr>
              <a:t>Being informed is our best defense.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62600" y="3810000"/>
            <a:ext cx="3368488" cy="2602923"/>
          </a:xfrm>
          <a:prstGeom prst="rect">
            <a:avLst/>
          </a:prstGeom>
        </p:spPr>
      </p:pic>
    </p:spTree>
    <p:extLst>
      <p:ext uri="{BB962C8B-B14F-4D97-AF65-F5344CB8AC3E}">
        <p14:creationId xmlns:p14="http://schemas.microsoft.com/office/powerpoint/2010/main" val="156415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Effectively and Ethically </a:t>
            </a:r>
            <a:br>
              <a:rPr lang="en-US" sz="2400" dirty="0" smtClean="0"/>
            </a:br>
            <a:r>
              <a:rPr lang="en-US" sz="2400" dirty="0" smtClean="0"/>
              <a:t>in the Contemporary Workplace</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normAutofit/>
          </a:bodyPr>
          <a:lstStyle/>
          <a:p>
            <a:r>
              <a:rPr lang="en-US" sz="2200" u="sng" dirty="0" smtClean="0"/>
              <a:t>More than ever in today’s digital world, we should realize that persuasion has the power “to change attitudes and behaviors on a mass scale,” as persuasion guru B.J. Fogg at Stanford puts it</a:t>
            </a:r>
            <a:r>
              <a:rPr lang="en-US" dirty="0" smtClean="0"/>
              <a:t>.  </a:t>
            </a:r>
          </a:p>
          <a:p>
            <a:endParaRPr lang="en-US" sz="800" dirty="0"/>
          </a:p>
          <a:p>
            <a:pPr lvl="1"/>
            <a:r>
              <a:rPr lang="en-US" dirty="0" smtClean="0"/>
              <a:t>Social networks enable individuals or groups to reach virtually limitless audiences and practice what Fogg calls:                “mass interpersonal persuasion.”  </a:t>
            </a:r>
          </a:p>
          <a:p>
            <a:pPr lvl="1"/>
            <a:endParaRPr lang="en-US" sz="800" dirty="0"/>
          </a:p>
          <a:p>
            <a:pPr lvl="2"/>
            <a:r>
              <a:rPr lang="en-US" dirty="0" smtClean="0">
                <a:solidFill>
                  <a:srgbClr val="FF0000"/>
                </a:solidFill>
              </a:rPr>
              <a:t>This puts a lot of power into the hands of many.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791200" y="4573983"/>
            <a:ext cx="3124200" cy="1584416"/>
          </a:xfrm>
          <a:prstGeom prst="rect">
            <a:avLst/>
          </a:prstGeom>
        </p:spPr>
      </p:pic>
    </p:spTree>
    <p:extLst>
      <p:ext uri="{BB962C8B-B14F-4D97-AF65-F5344CB8AC3E}">
        <p14:creationId xmlns:p14="http://schemas.microsoft.com/office/powerpoint/2010/main" val="1531403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200" u="sng" dirty="0" smtClean="0"/>
              <a:t>As communication scholar Richard M. Perloff defines it, persuasion is a “symbolic process in which communicators try to convince other people to change their attitudes or behaviors regarding an issue through the transmission of a message in an atmosphere of free choice</a:t>
            </a:r>
            <a:r>
              <a:rPr lang="en-US" dirty="0" smtClean="0"/>
              <a:t>.  </a:t>
            </a:r>
          </a:p>
          <a:p>
            <a:endParaRPr lang="en-US" sz="900" dirty="0"/>
          </a:p>
          <a:p>
            <a:pPr lvl="1"/>
            <a:r>
              <a:rPr lang="en-US" sz="2000" dirty="0" smtClean="0"/>
              <a:t>Helping us understand how persuasion works, this definition has five components:</a:t>
            </a:r>
          </a:p>
          <a:p>
            <a:pPr lvl="1"/>
            <a:endParaRPr lang="en-US" sz="900" dirty="0" smtClean="0"/>
          </a:p>
          <a:p>
            <a:pPr marL="1051560" lvl="2" indent="-457200">
              <a:buFont typeface="+mj-lt"/>
              <a:buAutoNum type="arabicPeriod"/>
            </a:pPr>
            <a:r>
              <a:rPr lang="en-US" sz="1800" dirty="0" smtClean="0">
                <a:solidFill>
                  <a:srgbClr val="FF0000"/>
                </a:solidFill>
              </a:rPr>
              <a:t>Persuasion is a Symbolic Process</a:t>
            </a:r>
          </a:p>
          <a:p>
            <a:pPr marL="1051560" lvl="2" indent="-457200">
              <a:buFont typeface="+mj-lt"/>
              <a:buAutoNum type="arabicPeriod"/>
            </a:pPr>
            <a:r>
              <a:rPr lang="en-US" sz="1800" dirty="0" smtClean="0">
                <a:solidFill>
                  <a:srgbClr val="FF0000"/>
                </a:solidFill>
              </a:rPr>
              <a:t>Persuasion Involves an Attempt to Influence</a:t>
            </a:r>
          </a:p>
          <a:p>
            <a:pPr marL="1051560" lvl="2" indent="-457200">
              <a:buFont typeface="+mj-lt"/>
              <a:buAutoNum type="arabicPeriod"/>
            </a:pPr>
            <a:r>
              <a:rPr lang="en-US" sz="1800" dirty="0" smtClean="0">
                <a:solidFill>
                  <a:srgbClr val="FF0000"/>
                </a:solidFill>
              </a:rPr>
              <a:t>Persuasion is Self-Persuasion (Self-Influence)</a:t>
            </a:r>
          </a:p>
          <a:p>
            <a:pPr marL="1051560" lvl="2" indent="-457200">
              <a:buFont typeface="+mj-lt"/>
              <a:buAutoNum type="arabicPeriod"/>
            </a:pPr>
            <a:r>
              <a:rPr lang="en-US" sz="1800" dirty="0" smtClean="0">
                <a:solidFill>
                  <a:srgbClr val="FF0000"/>
                </a:solidFill>
              </a:rPr>
              <a:t>Persuasion involves Transmitting a Message</a:t>
            </a:r>
          </a:p>
          <a:p>
            <a:pPr marL="1051560" lvl="2" indent="-457200">
              <a:buFont typeface="+mj-lt"/>
              <a:buAutoNum type="arabicPeriod"/>
            </a:pPr>
            <a:r>
              <a:rPr lang="en-US" sz="1800" dirty="0" smtClean="0">
                <a:solidFill>
                  <a:srgbClr val="FF0000"/>
                </a:solidFill>
              </a:rPr>
              <a:t>Persuasion Requires Free Choice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5282108"/>
            <a:ext cx="2971800" cy="1547317"/>
          </a:xfrm>
          <a:prstGeom prst="rect">
            <a:avLst/>
          </a:prstGeom>
        </p:spPr>
      </p:pic>
    </p:spTree>
    <p:extLst>
      <p:ext uri="{BB962C8B-B14F-4D97-AF65-F5344CB8AC3E}">
        <p14:creationId xmlns:p14="http://schemas.microsoft.com/office/powerpoint/2010/main" val="2083612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400" u="sng" dirty="0" smtClean="0"/>
              <a:t>1. Persuasion is a Symbolic Process.</a:t>
            </a:r>
          </a:p>
          <a:p>
            <a:endParaRPr lang="en-US" sz="800" dirty="0" smtClean="0"/>
          </a:p>
          <a:p>
            <a:pPr lvl="1"/>
            <a:r>
              <a:rPr lang="en-US" dirty="0" smtClean="0"/>
              <a:t>Symbols are meaningful words, signs, and images infused with rich meaning – for example, words such as “liberty,” signs such as national flags, and images such as the red cross for rescue or the apple for computers.  </a:t>
            </a:r>
          </a:p>
          <a:p>
            <a:pPr lvl="1"/>
            <a:endParaRPr lang="en-US" sz="800" dirty="0"/>
          </a:p>
          <a:p>
            <a:pPr lvl="2"/>
            <a:r>
              <a:rPr lang="en-US" dirty="0" smtClean="0">
                <a:solidFill>
                  <a:srgbClr val="FF0000"/>
                </a:solidFill>
              </a:rPr>
              <a:t>An ethical persuader understands the power of symbols and does not use them to trick others.  </a:t>
            </a:r>
          </a:p>
        </p:txBody>
      </p:sp>
      <p:pic>
        <p:nvPicPr>
          <p:cNvPr id="5" name="Picture 4"/>
          <p:cNvPicPr>
            <a:picLocks noChangeAspect="1"/>
          </p:cNvPicPr>
          <p:nvPr/>
        </p:nvPicPr>
        <p:blipFill>
          <a:blip r:embed="rId2"/>
          <a:stretch>
            <a:fillRect/>
          </a:stretch>
        </p:blipFill>
        <p:spPr>
          <a:xfrm>
            <a:off x="5886546" y="4267200"/>
            <a:ext cx="2971800" cy="1968818"/>
          </a:xfrm>
          <a:prstGeom prst="rect">
            <a:avLst/>
          </a:prstGeom>
        </p:spPr>
      </p:pic>
    </p:spTree>
    <p:extLst>
      <p:ext uri="{BB962C8B-B14F-4D97-AF65-F5344CB8AC3E}">
        <p14:creationId xmlns:p14="http://schemas.microsoft.com/office/powerpoint/2010/main" val="3814421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400" u="sng" dirty="0" smtClean="0"/>
              <a:t>2. Persuasion Involves an Attempt to Influence</a:t>
            </a:r>
            <a:r>
              <a:rPr lang="en-US" dirty="0" smtClean="0"/>
              <a:t>.</a:t>
            </a:r>
          </a:p>
          <a:p>
            <a:endParaRPr lang="en-US" sz="800" dirty="0" smtClean="0"/>
          </a:p>
          <a:p>
            <a:pPr lvl="1"/>
            <a:r>
              <a:rPr lang="en-US" dirty="0" smtClean="0"/>
              <a:t>Persuasion involves a conscious effort to influence another person with the understanding that change is possible.  </a:t>
            </a:r>
          </a:p>
          <a:p>
            <a:pPr lvl="1"/>
            <a:endParaRPr lang="en-US" sz="800" dirty="0"/>
          </a:p>
          <a:p>
            <a:pPr lvl="2"/>
            <a:r>
              <a:rPr lang="en-US" dirty="0" smtClean="0">
                <a:solidFill>
                  <a:srgbClr val="0070C0"/>
                </a:solidFill>
              </a:rPr>
              <a:t>For instance, when you ask your boss for permission to telecommute, you intend to achieve a specific outcome and assume that your boss can be swayed.</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181600" y="3990480"/>
            <a:ext cx="3699089" cy="2238870"/>
          </a:xfrm>
          <a:prstGeom prst="rect">
            <a:avLst/>
          </a:prstGeom>
        </p:spPr>
      </p:pic>
    </p:spTree>
    <p:extLst>
      <p:ext uri="{BB962C8B-B14F-4D97-AF65-F5344CB8AC3E}">
        <p14:creationId xmlns:p14="http://schemas.microsoft.com/office/powerpoint/2010/main" val="113998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lstStyle/>
          <a:p>
            <a:r>
              <a:rPr lang="en-US" sz="2400" u="sng" dirty="0" smtClean="0"/>
              <a:t>3. Persuasion is Self-Persuasion (Self-Influence)</a:t>
            </a:r>
          </a:p>
          <a:p>
            <a:endParaRPr lang="en-US" sz="800" dirty="0" smtClean="0"/>
          </a:p>
          <a:p>
            <a:pPr lvl="1"/>
            <a:r>
              <a:rPr lang="en-US" dirty="0" smtClean="0"/>
              <a:t>Ethical communicators give others the choice to accept their arguments by making compelling, honest cases to support them.  They plant the seed but do not coerce.  </a:t>
            </a:r>
          </a:p>
          <a:p>
            <a:pPr lvl="1"/>
            <a:r>
              <a:rPr lang="en-US" dirty="0" smtClean="0"/>
              <a:t>They leave it to others to “self-influence” – that is, to decide whether to make the change.  </a:t>
            </a:r>
          </a:p>
          <a:p>
            <a:pPr lvl="1"/>
            <a:endParaRPr lang="en-US" sz="800" dirty="0"/>
          </a:p>
          <a:p>
            <a:pPr lvl="2"/>
            <a:r>
              <a:rPr lang="en-US" dirty="0" smtClean="0">
                <a:solidFill>
                  <a:srgbClr val="0070C0"/>
                </a:solidFill>
              </a:rPr>
              <a:t>In the case of telecommuting, you would want to present to boss clear benefits of working from home but definitely not push hard.</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6172200" y="4876800"/>
            <a:ext cx="2971800" cy="1981200"/>
          </a:xfrm>
          <a:prstGeom prst="rect">
            <a:avLst/>
          </a:prstGeom>
        </p:spPr>
      </p:pic>
    </p:spTree>
    <p:extLst>
      <p:ext uri="{BB962C8B-B14F-4D97-AF65-F5344CB8AC3E}">
        <p14:creationId xmlns:p14="http://schemas.microsoft.com/office/powerpoint/2010/main" val="3763179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lstStyle/>
          <a:p>
            <a:r>
              <a:rPr lang="en-US" sz="2400" u="sng" dirty="0" smtClean="0"/>
              <a:t>4. Persuasion Involves Transmitting a Message</a:t>
            </a:r>
          </a:p>
          <a:p>
            <a:endParaRPr lang="en-US" sz="800" dirty="0" smtClean="0"/>
          </a:p>
          <a:p>
            <a:pPr lvl="1"/>
            <a:r>
              <a:rPr lang="en-US" dirty="0" smtClean="0"/>
              <a:t>Persuasive messages can be verbal or nonverbal, and they can be conveyed face-to-face or via the Internet, TV, radio, and other media.  Persuasive messages are not always rational.  They often appeal to our emotions.  </a:t>
            </a:r>
          </a:p>
          <a:p>
            <a:pPr lvl="1"/>
            <a:endParaRPr lang="en-US" sz="800" dirty="0"/>
          </a:p>
          <a:p>
            <a:pPr lvl="2"/>
            <a:r>
              <a:rPr lang="en-US" dirty="0" smtClean="0">
                <a:solidFill>
                  <a:srgbClr val="0070C0"/>
                </a:solidFill>
              </a:rPr>
              <a:t>Consider the car commercial playing your favorite tune and showing pristine landscapes, not a gridlocked interstate during rush hour.</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232400" y="4648200"/>
            <a:ext cx="3911600" cy="2222500"/>
          </a:xfrm>
          <a:prstGeom prst="rect">
            <a:avLst/>
          </a:prstGeom>
        </p:spPr>
      </p:pic>
    </p:spTree>
    <p:extLst>
      <p:ext uri="{BB962C8B-B14F-4D97-AF65-F5344CB8AC3E}">
        <p14:creationId xmlns:p14="http://schemas.microsoft.com/office/powerpoint/2010/main" val="5952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Digital Age Email Messages and Memos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normAutofit/>
          </a:bodyPr>
          <a:lstStyle/>
          <a:p>
            <a:r>
              <a:rPr lang="en-US" sz="2200" u="sng" dirty="0" smtClean="0"/>
              <a:t>This chapter explores forms of workplace communication, beginning with email, which many workers love to hate, and memos, which are disappearing but still necessary</a:t>
            </a:r>
            <a:r>
              <a:rPr lang="en-US" dirty="0" smtClean="0"/>
              <a:t>.  </a:t>
            </a:r>
          </a:p>
          <a:p>
            <a:endParaRPr lang="en-US" sz="800" dirty="0"/>
          </a:p>
          <a:p>
            <a:pPr lvl="1"/>
            <a:r>
              <a:rPr lang="en-US" sz="2000" dirty="0" smtClean="0"/>
              <a:t>Moving on to newer media, you will learn about workplace text messaging and interoffice chat applications, corporate blogs, podcasts, wikis, and social networking sites.  </a:t>
            </a:r>
          </a:p>
          <a:p>
            <a:pPr lvl="1"/>
            <a:endParaRPr lang="en-US" sz="800" dirty="0"/>
          </a:p>
          <a:p>
            <a:pPr lvl="2"/>
            <a:r>
              <a:rPr lang="en-US" sz="1800" dirty="0" smtClean="0">
                <a:solidFill>
                  <a:srgbClr val="FF0000"/>
                </a:solidFill>
              </a:rPr>
              <a:t>Learning these workplace technologies and best practices can save you time, reduce blunders, and help you excel as a professional.</a:t>
            </a:r>
            <a:endParaRPr lang="en-US" sz="1800" dirty="0">
              <a:solidFill>
                <a:srgbClr val="FF0000"/>
              </a:solidFill>
            </a:endParaRPr>
          </a:p>
        </p:txBody>
      </p:sp>
      <p:pic>
        <p:nvPicPr>
          <p:cNvPr id="5124" name="Picture 4" descr="The Digital Age - Foundation Office New York - Konrad-Adenauer-Stift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567" y="4800600"/>
            <a:ext cx="3665433" cy="206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65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lstStyle/>
          <a:p>
            <a:r>
              <a:rPr lang="en-US" sz="2400" u="sng" dirty="0" smtClean="0"/>
              <a:t>5. Persuasion Requires Free Choice</a:t>
            </a:r>
          </a:p>
          <a:p>
            <a:endParaRPr lang="en-US" sz="800" dirty="0" smtClean="0"/>
          </a:p>
          <a:p>
            <a:pPr lvl="1"/>
            <a:r>
              <a:rPr lang="en-US" dirty="0" smtClean="0"/>
              <a:t>Although free is a difficult term to define, we can perhaps agree that people are free when they are not forced to comply, when they can refuse the idea suggested to them, and when they are not pressured to act against their own preferences.</a:t>
            </a:r>
            <a:endParaRPr lang="en-US" dirty="0"/>
          </a:p>
        </p:txBody>
      </p:sp>
      <p:pic>
        <p:nvPicPr>
          <p:cNvPr id="5" name="Picture 4"/>
          <p:cNvPicPr>
            <a:picLocks noChangeAspect="1"/>
          </p:cNvPicPr>
          <p:nvPr/>
        </p:nvPicPr>
        <p:blipFill>
          <a:blip r:embed="rId2"/>
          <a:stretch>
            <a:fillRect/>
          </a:stretch>
        </p:blipFill>
        <p:spPr>
          <a:xfrm>
            <a:off x="5410201" y="3794928"/>
            <a:ext cx="3395472" cy="2401084"/>
          </a:xfrm>
          <a:prstGeom prst="rect">
            <a:avLst/>
          </a:prstGeom>
        </p:spPr>
      </p:pic>
    </p:spTree>
    <p:extLst>
      <p:ext uri="{BB962C8B-B14F-4D97-AF65-F5344CB8AC3E}">
        <p14:creationId xmlns:p14="http://schemas.microsoft.com/office/powerpoint/2010/main" val="4159891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is Persuasion?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normAutofit/>
          </a:bodyPr>
          <a:lstStyle/>
          <a:p>
            <a:r>
              <a:rPr lang="en-US" sz="2200" u="sng" dirty="0" smtClean="0"/>
              <a:t>Many smart thinkers have tried to explain how savvy persuaders influence others</a:t>
            </a:r>
            <a:r>
              <a:rPr lang="en-US" dirty="0" smtClean="0"/>
              <a:t>.  </a:t>
            </a:r>
          </a:p>
          <a:p>
            <a:endParaRPr lang="en-US" sz="800" dirty="0"/>
          </a:p>
          <a:p>
            <a:pPr lvl="1"/>
            <a:r>
              <a:rPr lang="en-US" sz="2000" dirty="0" smtClean="0"/>
              <a:t>In the definitive book “Influence,” Robert B. Cialdini outlined six psychological triggers that prompt us to act and to believe: </a:t>
            </a:r>
          </a:p>
          <a:p>
            <a:pPr marL="274320" lvl="1" indent="0">
              <a:buNone/>
            </a:pPr>
            <a:endParaRPr lang="en-US" sz="800" i="1" dirty="0" smtClean="0"/>
          </a:p>
          <a:p>
            <a:pPr marL="274320" lvl="1" indent="0">
              <a:buNone/>
            </a:pPr>
            <a:r>
              <a:rPr lang="en-US" sz="2000" i="1" dirty="0" smtClean="0"/>
              <a:t>    </a:t>
            </a:r>
            <a:r>
              <a:rPr lang="en-US" sz="1800" i="1" dirty="0" smtClean="0"/>
              <a:t>reciprocation, commitment, social proof, liking, authority, and scarcity.  </a:t>
            </a:r>
          </a:p>
          <a:p>
            <a:pPr lvl="1"/>
            <a:endParaRPr lang="en-US" sz="800" dirty="0"/>
          </a:p>
          <a:p>
            <a:pPr lvl="2"/>
            <a:r>
              <a:rPr lang="en-US" sz="1800" dirty="0" smtClean="0">
                <a:solidFill>
                  <a:srgbClr val="FF0000"/>
                </a:solidFill>
              </a:rPr>
              <a:t>Each “weapon of automatic influence” motivates us to say “yes” or “no” w/o much thinking or awareness.  Our complex world forces us to resort to these shortcuts.  Needless to say, such automatic responses make us vulnerable to manipulation.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19800" y="4905375"/>
            <a:ext cx="3124200" cy="1952625"/>
          </a:xfrm>
          <a:prstGeom prst="rect">
            <a:avLst/>
          </a:prstGeom>
        </p:spPr>
      </p:pic>
    </p:spTree>
    <p:extLst>
      <p:ext uri="{BB962C8B-B14F-4D97-AF65-F5344CB8AC3E}">
        <p14:creationId xmlns:p14="http://schemas.microsoft.com/office/powerpoint/2010/main" val="150623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lnSpcReduction="10000"/>
          </a:bodyPr>
          <a:lstStyle/>
          <a:p>
            <a:pPr marL="457200" indent="-457200">
              <a:buFont typeface="+mj-lt"/>
              <a:buAutoNum type="arabicPeriod"/>
            </a:pPr>
            <a:r>
              <a:rPr lang="en-US" sz="2400" u="sng" dirty="0" smtClean="0"/>
              <a:t>Reciprocation</a:t>
            </a:r>
          </a:p>
          <a:p>
            <a:pPr lvl="1"/>
            <a:r>
              <a:rPr lang="en-US" sz="1900" dirty="0" smtClean="0">
                <a:solidFill>
                  <a:srgbClr val="FF0000"/>
                </a:solidFill>
              </a:rPr>
              <a:t>“The Old Give and Take…and Take”</a:t>
            </a:r>
          </a:p>
          <a:p>
            <a:pPr marL="457200" indent="-457200">
              <a:buFont typeface="+mj-lt"/>
              <a:buAutoNum type="arabicPeriod"/>
            </a:pPr>
            <a:r>
              <a:rPr lang="en-US" sz="2400" u="sng" dirty="0" smtClean="0"/>
              <a:t>Commitment </a:t>
            </a:r>
          </a:p>
          <a:p>
            <a:pPr lvl="1"/>
            <a:r>
              <a:rPr lang="en-US" sz="1900" dirty="0" smtClean="0">
                <a:solidFill>
                  <a:srgbClr val="FF0000"/>
                </a:solidFill>
              </a:rPr>
              <a:t>“Hobgoblins of the Mind”</a:t>
            </a:r>
          </a:p>
          <a:p>
            <a:pPr marL="457200" indent="-457200">
              <a:buFont typeface="+mj-lt"/>
              <a:buAutoNum type="arabicPeriod"/>
            </a:pPr>
            <a:r>
              <a:rPr lang="en-US" sz="2400" u="sng" dirty="0" smtClean="0"/>
              <a:t>Social Proof</a:t>
            </a:r>
          </a:p>
          <a:p>
            <a:pPr lvl="1"/>
            <a:r>
              <a:rPr lang="en-US" sz="1900" dirty="0" smtClean="0">
                <a:solidFill>
                  <a:srgbClr val="FF0000"/>
                </a:solidFill>
              </a:rPr>
              <a:t>“Truths are Us”</a:t>
            </a:r>
          </a:p>
          <a:p>
            <a:pPr marL="457200" indent="-457200">
              <a:buFont typeface="+mj-lt"/>
              <a:buAutoNum type="arabicPeriod"/>
            </a:pPr>
            <a:r>
              <a:rPr lang="en-US" sz="2400" u="sng" dirty="0" smtClean="0"/>
              <a:t>Liking</a:t>
            </a:r>
          </a:p>
          <a:p>
            <a:pPr lvl="1"/>
            <a:r>
              <a:rPr lang="en-US" sz="1900" dirty="0" smtClean="0">
                <a:solidFill>
                  <a:srgbClr val="FF0000"/>
                </a:solidFill>
              </a:rPr>
              <a:t>“The Friendly Thief”</a:t>
            </a:r>
          </a:p>
          <a:p>
            <a:pPr marL="457200" indent="-457200">
              <a:buFont typeface="+mj-lt"/>
              <a:buAutoNum type="arabicPeriod"/>
            </a:pPr>
            <a:r>
              <a:rPr lang="en-US" sz="2400" u="sng" dirty="0" smtClean="0"/>
              <a:t>Authority</a:t>
            </a:r>
          </a:p>
          <a:p>
            <a:pPr lvl="1"/>
            <a:r>
              <a:rPr lang="en-US" sz="1900" dirty="0" smtClean="0">
                <a:solidFill>
                  <a:srgbClr val="FF0000"/>
                </a:solidFill>
              </a:rPr>
              <a:t>“Directed Deference”</a:t>
            </a:r>
          </a:p>
          <a:p>
            <a:pPr marL="457200" indent="-457200">
              <a:buFont typeface="+mj-lt"/>
              <a:buAutoNum type="arabicPeriod"/>
            </a:pPr>
            <a:r>
              <a:rPr lang="en-US" sz="2400" u="sng" dirty="0" smtClean="0"/>
              <a:t>Scarcity</a:t>
            </a:r>
          </a:p>
          <a:p>
            <a:pPr lvl="1"/>
            <a:r>
              <a:rPr lang="en-US" sz="1900" dirty="0" smtClean="0">
                <a:solidFill>
                  <a:srgbClr val="FF0000"/>
                </a:solidFill>
              </a:rPr>
              <a:t>“The Rule of the Few”</a:t>
            </a:r>
          </a:p>
        </p:txBody>
      </p:sp>
      <p:pic>
        <p:nvPicPr>
          <p:cNvPr id="5" name="Picture 4"/>
          <p:cNvPicPr>
            <a:picLocks noChangeAspect="1"/>
          </p:cNvPicPr>
          <p:nvPr/>
        </p:nvPicPr>
        <p:blipFill>
          <a:blip r:embed="rId2"/>
          <a:stretch>
            <a:fillRect/>
          </a:stretch>
        </p:blipFill>
        <p:spPr>
          <a:xfrm>
            <a:off x="4038600" y="3559302"/>
            <a:ext cx="4797552" cy="2698623"/>
          </a:xfrm>
          <a:prstGeom prst="rect">
            <a:avLst/>
          </a:prstGeom>
        </p:spPr>
      </p:pic>
    </p:spTree>
    <p:extLst>
      <p:ext uri="{BB962C8B-B14F-4D97-AF65-F5344CB8AC3E}">
        <p14:creationId xmlns:p14="http://schemas.microsoft.com/office/powerpoint/2010/main" val="3763026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400" u="sng" dirty="0" smtClean="0"/>
              <a:t>1. Reciprocation: “The Old Give and Take…and Take”</a:t>
            </a:r>
          </a:p>
          <a:p>
            <a:endParaRPr lang="en-US" sz="800" dirty="0" smtClean="0"/>
          </a:p>
          <a:p>
            <a:pPr lvl="1"/>
            <a:r>
              <a:rPr lang="en-US" dirty="0" smtClean="0"/>
              <a:t>Humans seem to be hardwired to give and take.  If someone does us a favor, most of us feel obligated to return the favor.  </a:t>
            </a:r>
          </a:p>
          <a:p>
            <a:pPr lvl="1"/>
            <a:endParaRPr lang="en-US" sz="800" dirty="0"/>
          </a:p>
          <a:p>
            <a:pPr lvl="2"/>
            <a:r>
              <a:rPr lang="en-US" dirty="0" smtClean="0">
                <a:solidFill>
                  <a:srgbClr val="FF0000"/>
                </a:solidFill>
              </a:rPr>
              <a:t>This rule is so binding that it may lead to a “Yes” to a request we might otherwise refuse.  This explains the “gifts” that accompany requests for money.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995672" y="3955923"/>
            <a:ext cx="3810000" cy="2143125"/>
          </a:xfrm>
          <a:prstGeom prst="rect">
            <a:avLst/>
          </a:prstGeom>
        </p:spPr>
      </p:pic>
    </p:spTree>
    <p:extLst>
      <p:ext uri="{BB962C8B-B14F-4D97-AF65-F5344CB8AC3E}">
        <p14:creationId xmlns:p14="http://schemas.microsoft.com/office/powerpoint/2010/main" val="3451237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lstStyle/>
          <a:p>
            <a:r>
              <a:rPr lang="en-US" sz="2400" u="sng" dirty="0" smtClean="0"/>
              <a:t>2. Commitment: “Hobgoblins of the Mind”</a:t>
            </a:r>
          </a:p>
          <a:p>
            <a:endParaRPr lang="en-US" sz="800" dirty="0" smtClean="0"/>
          </a:p>
          <a:p>
            <a:pPr lvl="1"/>
            <a:r>
              <a:rPr lang="en-US" dirty="0" smtClean="0"/>
              <a:t>We believe in the correctness of a difficult choice once we make it.  We want to keep our thoughts and beliefs consistent with what we have already decided.  </a:t>
            </a:r>
          </a:p>
          <a:p>
            <a:pPr lvl="1"/>
            <a:endParaRPr lang="en-US" sz="800" dirty="0"/>
          </a:p>
          <a:p>
            <a:pPr lvl="2"/>
            <a:r>
              <a:rPr lang="en-US" dirty="0" smtClean="0">
                <a:solidFill>
                  <a:srgbClr val="FF0000"/>
                </a:solidFill>
              </a:rPr>
              <a:t>Fund-raisers may ask for a small amount at first, knowing that we are likely to continue giving once we start.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572000" y="4146546"/>
            <a:ext cx="4328880" cy="2178053"/>
          </a:xfrm>
          <a:prstGeom prst="rect">
            <a:avLst/>
          </a:prstGeom>
        </p:spPr>
      </p:pic>
    </p:spTree>
    <p:extLst>
      <p:ext uri="{BB962C8B-B14F-4D97-AF65-F5344CB8AC3E}">
        <p14:creationId xmlns:p14="http://schemas.microsoft.com/office/powerpoint/2010/main" val="3281313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lstStyle/>
          <a:p>
            <a:r>
              <a:rPr lang="en-US" sz="2400" u="sng" dirty="0" smtClean="0"/>
              <a:t>3. Social Proof: “Truths are Us”</a:t>
            </a:r>
          </a:p>
          <a:p>
            <a:endParaRPr lang="en-US" sz="800" dirty="0" smtClean="0"/>
          </a:p>
          <a:p>
            <a:pPr lvl="1"/>
            <a:r>
              <a:rPr lang="en-US" dirty="0" smtClean="0"/>
              <a:t>To determine correct behavior, we try to find out what other people think is correct.  We seen an action as more acceptable when others are doing it.  </a:t>
            </a:r>
          </a:p>
          <a:p>
            <a:pPr lvl="1"/>
            <a:endParaRPr lang="en-US" sz="800" dirty="0"/>
          </a:p>
          <a:p>
            <a:pPr lvl="2"/>
            <a:r>
              <a:rPr lang="en-US" dirty="0" smtClean="0">
                <a:solidFill>
                  <a:srgbClr val="FF0000"/>
                </a:solidFill>
              </a:rPr>
              <a:t>Advertisers like to tell us that a product is “best-selling;” the message is that it must be good because others think so.</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257800" y="4252913"/>
            <a:ext cx="3657600" cy="2057400"/>
          </a:xfrm>
          <a:prstGeom prst="rect">
            <a:avLst/>
          </a:prstGeom>
        </p:spPr>
      </p:pic>
    </p:spTree>
    <p:extLst>
      <p:ext uri="{BB962C8B-B14F-4D97-AF65-F5344CB8AC3E}">
        <p14:creationId xmlns:p14="http://schemas.microsoft.com/office/powerpoint/2010/main" val="835127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400" u="sng" dirty="0" smtClean="0"/>
              <a:t>4. Liking: “The Friendly Thief”</a:t>
            </a:r>
          </a:p>
          <a:p>
            <a:endParaRPr lang="en-US" sz="800" dirty="0" smtClean="0"/>
          </a:p>
          <a:p>
            <a:pPr lvl="1"/>
            <a:r>
              <a:rPr lang="en-US" dirty="0" smtClean="0"/>
              <a:t>We are more likely to accept requests of people we know and like or those who say they like us.  </a:t>
            </a:r>
          </a:p>
          <a:p>
            <a:pPr lvl="1"/>
            <a:endParaRPr lang="en-US" sz="800" dirty="0"/>
          </a:p>
          <a:p>
            <a:pPr lvl="2"/>
            <a:r>
              <a:rPr lang="en-US" dirty="0" smtClean="0">
                <a:solidFill>
                  <a:srgbClr val="FF0000"/>
                </a:solidFill>
              </a:rPr>
              <a:t>Tupperware capitalizes on this impulse to buy from a friend.</a:t>
            </a:r>
          </a:p>
          <a:p>
            <a:pPr lvl="2"/>
            <a:r>
              <a:rPr lang="en-US" dirty="0" smtClean="0">
                <a:solidFill>
                  <a:srgbClr val="FF0000"/>
                </a:solidFill>
              </a:rPr>
              <a:t>Strangers are persuasive if they are likable and attractive.  </a:t>
            </a:r>
          </a:p>
          <a:p>
            <a:pPr lvl="2"/>
            <a:r>
              <a:rPr lang="en-US" dirty="0" smtClean="0">
                <a:solidFill>
                  <a:srgbClr val="FF0000"/>
                </a:solidFill>
              </a:rPr>
              <a:t>Also we favor people who are or appear to be like us.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10200" y="4343400"/>
            <a:ext cx="3505200" cy="1971675"/>
          </a:xfrm>
          <a:prstGeom prst="rect">
            <a:avLst/>
          </a:prstGeom>
        </p:spPr>
      </p:pic>
    </p:spTree>
    <p:extLst>
      <p:ext uri="{BB962C8B-B14F-4D97-AF65-F5344CB8AC3E}">
        <p14:creationId xmlns:p14="http://schemas.microsoft.com/office/powerpoint/2010/main" val="4200310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lstStyle/>
          <a:p>
            <a:r>
              <a:rPr lang="en-US" sz="2400" u="sng" dirty="0" smtClean="0"/>
              <a:t>5. Authority: “Directed Deference”</a:t>
            </a:r>
          </a:p>
          <a:p>
            <a:endParaRPr lang="en-US" sz="800" dirty="0" smtClean="0"/>
          </a:p>
          <a:p>
            <a:pPr lvl="1"/>
            <a:r>
              <a:rPr lang="en-US" dirty="0" smtClean="0"/>
              <a:t>We tend to obey authority because we learn that a widely accepted system of authority is beneficial to the orderly functioning of society.  People exuding authority, even con artists, can trigger our mechanical, blind compliance.</a:t>
            </a:r>
          </a:p>
          <a:p>
            <a:pPr lvl="1"/>
            <a:endParaRPr lang="en-US" sz="800" dirty="0"/>
          </a:p>
          <a:p>
            <a:pPr lvl="2"/>
            <a:r>
              <a:rPr lang="en-US" dirty="0" smtClean="0">
                <a:solidFill>
                  <a:srgbClr val="FF0000"/>
                </a:solidFill>
              </a:rPr>
              <a:t>Testimonials bank on this response to authority.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029201" y="4341782"/>
            <a:ext cx="3806952" cy="1639918"/>
          </a:xfrm>
          <a:prstGeom prst="rect">
            <a:avLst/>
          </a:prstGeom>
        </p:spPr>
      </p:pic>
    </p:spTree>
    <p:extLst>
      <p:ext uri="{BB962C8B-B14F-4D97-AF65-F5344CB8AC3E}">
        <p14:creationId xmlns:p14="http://schemas.microsoft.com/office/powerpoint/2010/main" val="1038408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Basic Principles that Direct Human Behavior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lstStyle/>
          <a:p>
            <a:r>
              <a:rPr lang="en-US" sz="2400" u="sng" dirty="0" smtClean="0"/>
              <a:t>6. Scarcity: “The Rule of the Few”</a:t>
            </a:r>
          </a:p>
          <a:p>
            <a:endParaRPr lang="en-US" sz="800" dirty="0" smtClean="0"/>
          </a:p>
          <a:p>
            <a:pPr lvl="1"/>
            <a:r>
              <a:rPr lang="en-US" dirty="0" smtClean="0"/>
              <a:t>We tend to regard opportunities as more valuable when their availability is restricted.  Scarce items seem more appealing.  </a:t>
            </a:r>
          </a:p>
          <a:p>
            <a:pPr lvl="1"/>
            <a:r>
              <a:rPr lang="en-US" dirty="0" smtClean="0"/>
              <a:t>The idea of potential loss greatly affects our decisions.  </a:t>
            </a:r>
          </a:p>
          <a:p>
            <a:pPr lvl="1"/>
            <a:endParaRPr lang="en-US" sz="800" dirty="0"/>
          </a:p>
          <a:p>
            <a:pPr lvl="2"/>
            <a:r>
              <a:rPr lang="en-US" dirty="0" smtClean="0">
                <a:solidFill>
                  <a:srgbClr val="FF0000"/>
                </a:solidFill>
              </a:rPr>
              <a:t>Marketers urge customers not to miss out on “limited-time offer.”</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38800" y="3886200"/>
            <a:ext cx="3222027" cy="2369323"/>
          </a:xfrm>
          <a:prstGeom prst="rect">
            <a:avLst/>
          </a:prstGeom>
        </p:spPr>
      </p:pic>
    </p:spTree>
    <p:extLst>
      <p:ext uri="{BB962C8B-B14F-4D97-AF65-F5344CB8AC3E}">
        <p14:creationId xmlns:p14="http://schemas.microsoft.com/office/powerpoint/2010/main" val="3625210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Persuasive Techniques are More Subtle and Misleading</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lstStyle/>
          <a:p>
            <a:r>
              <a:rPr lang="en-US" sz="2400" u="sng" dirty="0" smtClean="0"/>
              <a:t>Instead of a blunt, pushy hard-sell approach, persuaders play on emotions by using flattery, empathy, nonverbal cues, and likability appeals</a:t>
            </a:r>
            <a:r>
              <a:rPr lang="en-US" dirty="0" smtClean="0"/>
              <a:t>.  </a:t>
            </a:r>
          </a:p>
          <a:p>
            <a:endParaRPr lang="en-US" sz="800" dirty="0"/>
          </a:p>
          <a:p>
            <a:pPr lvl="1"/>
            <a:r>
              <a:rPr lang="en-US" dirty="0" smtClean="0"/>
              <a:t>They are selling an image or a lifestyle, not a product.  </a:t>
            </a:r>
          </a:p>
          <a:p>
            <a:pPr lvl="1"/>
            <a:endParaRPr lang="en-US" sz="800" dirty="0"/>
          </a:p>
          <a:p>
            <a:pPr lvl="2"/>
            <a:r>
              <a:rPr lang="en-US" dirty="0" smtClean="0">
                <a:solidFill>
                  <a:srgbClr val="FF0000"/>
                </a:solidFill>
              </a:rPr>
              <a:t>In this age of spin, the news media are increasingly infiltrated by partisan interests and spread messages masquerading as news.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029200" y="4343400"/>
            <a:ext cx="3886200" cy="1943100"/>
          </a:xfrm>
          <a:prstGeom prst="rect">
            <a:avLst/>
          </a:prstGeom>
        </p:spPr>
      </p:pic>
    </p:spTree>
    <p:extLst>
      <p:ext uri="{BB962C8B-B14F-4D97-AF65-F5344CB8AC3E}">
        <p14:creationId xmlns:p14="http://schemas.microsoft.com/office/powerpoint/2010/main" val="2356232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Email: Love It or Hate It – But It’s Here to Stay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lstStyle/>
          <a:p>
            <a:r>
              <a:rPr lang="en-US" sz="2200" u="sng" dirty="0" smtClean="0"/>
              <a:t>Critics say that email is outdated, inefficient, and slowly dying.  They complain that it takes too much time, increases stress, and leaves a dangerous permanent record admissible in court of law</a:t>
            </a:r>
            <a:r>
              <a:rPr lang="en-US" dirty="0" smtClean="0"/>
              <a:t>.  </a:t>
            </a:r>
          </a:p>
          <a:p>
            <a:endParaRPr lang="en-US" sz="800" dirty="0"/>
          </a:p>
          <a:p>
            <a:pPr lvl="1"/>
            <a:r>
              <a:rPr lang="en-US" dirty="0" smtClean="0"/>
              <a:t>However, email in the workplace is unlikely to go away.  </a:t>
            </a:r>
          </a:p>
          <a:p>
            <a:pPr lvl="1"/>
            <a:endParaRPr lang="en-US" sz="800" dirty="0"/>
          </a:p>
          <a:p>
            <a:pPr lvl="2"/>
            <a:r>
              <a:rPr lang="en-US" dirty="0" smtClean="0">
                <a:solidFill>
                  <a:srgbClr val="FF0000"/>
                </a:solidFill>
              </a:rPr>
              <a:t>Despite attention that social media and new messaging software receive in the news, most business messages are still sent by email</a:t>
            </a:r>
            <a:r>
              <a:rPr lang="en-US" dirty="0" smtClean="0"/>
              <a:t>.  </a:t>
            </a:r>
            <a:endParaRPr lang="en-US" dirty="0"/>
          </a:p>
        </p:txBody>
      </p:sp>
      <p:pic>
        <p:nvPicPr>
          <p:cNvPr id="6148" name="Picture 4" descr="Here's How I Can Tell If Someone Read My Ema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6460" y="4267200"/>
            <a:ext cx="3011146" cy="199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6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Six Effective Persuasion Techniques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a:xfrm>
            <a:off x="301752" y="1527048"/>
            <a:ext cx="8503920" cy="4797552"/>
          </a:xfrm>
        </p:spPr>
        <p:txBody>
          <a:bodyPr>
            <a:normAutofit fontScale="70000" lnSpcReduction="20000"/>
          </a:bodyPr>
          <a:lstStyle/>
          <a:p>
            <a:pPr marL="514350" indent="-514350">
              <a:buFont typeface="+mj-lt"/>
              <a:buAutoNum type="arabicPeriod"/>
            </a:pPr>
            <a:r>
              <a:rPr lang="en-US" u="sng" dirty="0" smtClean="0"/>
              <a:t>Establish Credibility</a:t>
            </a:r>
          </a:p>
          <a:p>
            <a:pPr lvl="1"/>
            <a:r>
              <a:rPr lang="en-US" dirty="0" smtClean="0">
                <a:solidFill>
                  <a:srgbClr val="FF0000"/>
                </a:solidFill>
              </a:rPr>
              <a:t>Show that you are truthful, experienced, and knowledgeable.</a:t>
            </a:r>
          </a:p>
          <a:p>
            <a:pPr lvl="1"/>
            <a:r>
              <a:rPr lang="en-US" dirty="0" smtClean="0">
                <a:solidFill>
                  <a:srgbClr val="FF0000"/>
                </a:solidFill>
              </a:rPr>
              <a:t>Use other’s expert opinions and research to support your position.</a:t>
            </a:r>
          </a:p>
          <a:p>
            <a:pPr marL="514350" indent="-514350">
              <a:buFont typeface="+mj-lt"/>
              <a:buAutoNum type="arabicPeriod"/>
            </a:pPr>
            <a:r>
              <a:rPr lang="en-US" u="sng" dirty="0" smtClean="0"/>
              <a:t>Make a Reasonable, Specific Request</a:t>
            </a:r>
          </a:p>
          <a:p>
            <a:pPr lvl="1"/>
            <a:r>
              <a:rPr lang="en-US" dirty="0" smtClean="0">
                <a:solidFill>
                  <a:srgbClr val="FF0000"/>
                </a:solidFill>
              </a:rPr>
              <a:t>Make your request realistic, doable, and attainable.</a:t>
            </a:r>
          </a:p>
          <a:p>
            <a:pPr lvl="1"/>
            <a:r>
              <a:rPr lang="en-US" dirty="0" smtClean="0">
                <a:solidFill>
                  <a:srgbClr val="FF0000"/>
                </a:solidFill>
              </a:rPr>
              <a:t>Be clear about your objective.  Vague requests are ineffective.</a:t>
            </a:r>
            <a:r>
              <a:rPr lang="en-US" dirty="0" smtClean="0"/>
              <a:t>	</a:t>
            </a:r>
          </a:p>
          <a:p>
            <a:pPr marL="514350" indent="-514350">
              <a:buFont typeface="+mj-lt"/>
              <a:buAutoNum type="arabicPeriod"/>
            </a:pPr>
            <a:r>
              <a:rPr lang="en-US" u="sng" dirty="0" smtClean="0"/>
              <a:t>Tie Facts to Benefits</a:t>
            </a:r>
          </a:p>
          <a:p>
            <a:pPr lvl="1"/>
            <a:r>
              <a:rPr lang="en-US" dirty="0" smtClean="0">
                <a:solidFill>
                  <a:srgbClr val="FF0000"/>
                </a:solidFill>
              </a:rPr>
              <a:t>Line up plausible support such as statistics, reasons, and analogies.</a:t>
            </a:r>
          </a:p>
          <a:p>
            <a:pPr lvl="1"/>
            <a:r>
              <a:rPr lang="en-US" dirty="0" smtClean="0">
                <a:solidFill>
                  <a:srgbClr val="FF0000"/>
                </a:solidFill>
              </a:rPr>
              <a:t>Convert the supporting facts into specific audience benefits.</a:t>
            </a:r>
          </a:p>
          <a:p>
            <a:pPr marL="514350" indent="-514350">
              <a:buFont typeface="+mj-lt"/>
              <a:buAutoNum type="arabicPeriod"/>
            </a:pPr>
            <a:r>
              <a:rPr lang="en-US" u="sng" dirty="0" smtClean="0"/>
              <a:t>Recognize the Power of Loss</a:t>
            </a:r>
          </a:p>
          <a:p>
            <a:pPr lvl="1"/>
            <a:r>
              <a:rPr lang="en-US" dirty="0" smtClean="0">
                <a:solidFill>
                  <a:srgbClr val="FF0000"/>
                </a:solidFill>
              </a:rPr>
              <a:t>Show what others stand to lose if they don’t agree.</a:t>
            </a:r>
          </a:p>
          <a:p>
            <a:pPr lvl="1"/>
            <a:r>
              <a:rPr lang="en-US" dirty="0" smtClean="0">
                <a:solidFill>
                  <a:srgbClr val="FF0000"/>
                </a:solidFill>
              </a:rPr>
              <a:t>Know that people dread losing something they already possess.</a:t>
            </a:r>
          </a:p>
          <a:p>
            <a:pPr marL="514350" indent="-514350">
              <a:buFont typeface="+mj-lt"/>
              <a:buAutoNum type="arabicPeriod"/>
            </a:pPr>
            <a:r>
              <a:rPr lang="en-US" u="sng" dirty="0" smtClean="0"/>
              <a:t>Expect and Overcome Resistance</a:t>
            </a:r>
          </a:p>
          <a:p>
            <a:pPr lvl="1"/>
            <a:r>
              <a:rPr lang="en-US" dirty="0" smtClean="0">
                <a:solidFill>
                  <a:srgbClr val="FF0000"/>
                </a:solidFill>
              </a:rPr>
              <a:t>Anticipate opposition from conflicting beliefs, values, and attitudes.</a:t>
            </a:r>
          </a:p>
          <a:p>
            <a:pPr lvl="1"/>
            <a:r>
              <a:rPr lang="en-US" dirty="0" smtClean="0">
                <a:solidFill>
                  <a:srgbClr val="FF0000"/>
                </a:solidFill>
              </a:rPr>
              <a:t>Be prepared to counter with well-reasoned arguments and facts.</a:t>
            </a:r>
          </a:p>
          <a:p>
            <a:pPr marL="514350" indent="-514350">
              <a:buFont typeface="+mj-lt"/>
              <a:buAutoNum type="arabicPeriod"/>
            </a:pPr>
            <a:r>
              <a:rPr lang="en-US" u="sng" dirty="0" smtClean="0"/>
              <a:t>Share Solutions and Compromise</a:t>
            </a:r>
          </a:p>
          <a:p>
            <a:pPr lvl="1"/>
            <a:r>
              <a:rPr lang="en-US" dirty="0" smtClean="0">
                <a:solidFill>
                  <a:srgbClr val="FF0000"/>
                </a:solidFill>
              </a:rPr>
              <a:t>Be flexible and aim for a solution that is acceptable to all parties.</a:t>
            </a:r>
          </a:p>
          <a:p>
            <a:pPr lvl="1"/>
            <a:r>
              <a:rPr lang="en-US" dirty="0" smtClean="0">
                <a:solidFill>
                  <a:srgbClr val="FF0000"/>
                </a:solidFill>
              </a:rPr>
              <a:t>Listen to people and incorporate their input to create buy-in.</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553200" y="1447800"/>
            <a:ext cx="2299885" cy="1447800"/>
          </a:xfrm>
          <a:prstGeom prst="rect">
            <a:avLst/>
          </a:prstGeom>
        </p:spPr>
      </p:pic>
    </p:spTree>
    <p:extLst>
      <p:ext uri="{BB962C8B-B14F-4D97-AF65-F5344CB8AC3E}">
        <p14:creationId xmlns:p14="http://schemas.microsoft.com/office/powerpoint/2010/main" val="608070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Applying the 3x3 Writing Process to Persuasive Messages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lstStyle/>
          <a:p>
            <a:r>
              <a:rPr lang="en-US" sz="2400" u="sng" dirty="0" smtClean="0"/>
              <a:t>Changing people’s views and overcoming their objections are difficult tasks</a:t>
            </a:r>
            <a:r>
              <a:rPr lang="en-US" dirty="0" smtClean="0"/>
              <a:t>.  </a:t>
            </a:r>
          </a:p>
          <a:p>
            <a:endParaRPr lang="en-US" sz="800" dirty="0"/>
          </a:p>
          <a:p>
            <a:pPr lvl="1"/>
            <a:r>
              <a:rPr lang="en-US" dirty="0" smtClean="0"/>
              <a:t>Pulling it off demands planning and being perceptive.  </a:t>
            </a:r>
          </a:p>
          <a:p>
            <a:pPr lvl="1"/>
            <a:endParaRPr lang="en-US" sz="800" dirty="0"/>
          </a:p>
          <a:p>
            <a:pPr lvl="2"/>
            <a:r>
              <a:rPr lang="en-US" dirty="0" smtClean="0">
                <a:solidFill>
                  <a:srgbClr val="FF0000"/>
                </a:solidFill>
              </a:rPr>
              <a:t>The 3x3 writing process provides a helpful structure for laying a foundation for persuasion.  Of particular importance here are (1) analyzing the purpose, (2) adapting to the audience, (3) collecting information, and (4) organizing the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900672" y="4343400"/>
            <a:ext cx="1905000" cy="1905000"/>
          </a:xfrm>
          <a:prstGeom prst="rect">
            <a:avLst/>
          </a:prstGeom>
        </p:spPr>
      </p:pic>
    </p:spTree>
    <p:extLst>
      <p:ext uri="{BB962C8B-B14F-4D97-AF65-F5344CB8AC3E}">
        <p14:creationId xmlns:p14="http://schemas.microsoft.com/office/powerpoint/2010/main" val="599390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Analyzing the Purpose:</a:t>
            </a:r>
            <a:br>
              <a:rPr lang="en-US" sz="3100" dirty="0" smtClean="0"/>
            </a:br>
            <a:r>
              <a:rPr lang="en-US" sz="2000" dirty="0" smtClean="0"/>
              <a:t>Knowing What You Want to Achieve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lstStyle/>
          <a:p>
            <a:r>
              <a:rPr lang="en-US" sz="2400" u="sng" dirty="0" smtClean="0"/>
              <a:t>The goal of a persuasive message is to convert the receiver to your ideas and motivate action</a:t>
            </a:r>
            <a:r>
              <a:rPr lang="en-US" dirty="0" smtClean="0"/>
              <a:t>.  </a:t>
            </a:r>
          </a:p>
          <a:p>
            <a:endParaRPr lang="en-US" sz="800" dirty="0"/>
          </a:p>
          <a:p>
            <a:pPr lvl="1"/>
            <a:r>
              <a:rPr lang="en-US" sz="2000" dirty="0" smtClean="0"/>
              <a:t>To accomplish this feat in the age of social media, persuaders seek to build relationships with their audiences.  Even so, a message without a clear purpose is doomed.  </a:t>
            </a:r>
          </a:p>
          <a:p>
            <a:pPr lvl="1"/>
            <a:endParaRPr lang="en-US" sz="800" dirty="0"/>
          </a:p>
          <a:p>
            <a:pPr lvl="2"/>
            <a:r>
              <a:rPr lang="en-US" sz="1800" dirty="0" smtClean="0">
                <a:solidFill>
                  <a:srgbClr val="FF0000"/>
                </a:solidFill>
              </a:rPr>
              <a:t>Too often, inexperienced writers reach the end of first draft of a message before discovering exactly what they want the receiver to think or do.</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1676400" y="4568741"/>
            <a:ext cx="3064065" cy="1630598"/>
          </a:xfrm>
          <a:prstGeom prst="rect">
            <a:avLst/>
          </a:prstGeom>
        </p:spPr>
      </p:pic>
      <p:pic>
        <p:nvPicPr>
          <p:cNvPr id="6" name="Picture 5"/>
          <p:cNvPicPr>
            <a:picLocks noChangeAspect="1"/>
          </p:cNvPicPr>
          <p:nvPr/>
        </p:nvPicPr>
        <p:blipFill>
          <a:blip r:embed="rId3"/>
          <a:stretch>
            <a:fillRect/>
          </a:stretch>
        </p:blipFill>
        <p:spPr>
          <a:xfrm>
            <a:off x="4876800" y="4612515"/>
            <a:ext cx="2839212" cy="1543050"/>
          </a:xfrm>
          <a:prstGeom prst="rect">
            <a:avLst/>
          </a:prstGeom>
        </p:spPr>
      </p:pic>
    </p:spTree>
    <p:extLst>
      <p:ext uri="{BB962C8B-B14F-4D97-AF65-F5344CB8AC3E}">
        <p14:creationId xmlns:p14="http://schemas.microsoft.com/office/powerpoint/2010/main" val="3610752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Adapting to the Audience to Make Your Message Heard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addition to identifying the purpose of a persuasive message, you also need to concentrate on the receiver</a:t>
            </a:r>
            <a:r>
              <a:rPr lang="en-US" dirty="0" smtClean="0"/>
              <a:t>.  </a:t>
            </a:r>
          </a:p>
          <a:p>
            <a:endParaRPr lang="en-US" sz="800" dirty="0"/>
          </a:p>
          <a:p>
            <a:pPr lvl="1"/>
            <a:r>
              <a:rPr lang="en-US" dirty="0" smtClean="0">
                <a:solidFill>
                  <a:schemeClr val="tx1">
                    <a:lumMod val="75000"/>
                    <a:lumOff val="25000"/>
                  </a:schemeClr>
                </a:solidFill>
              </a:rPr>
              <a:t>A persuasive message is futile unless it meets the needs of its audience.  </a:t>
            </a:r>
          </a:p>
          <a:p>
            <a:pPr marL="274320" lvl="1" indent="0">
              <a:buNone/>
            </a:pPr>
            <a:endParaRPr lang="en-US" sz="800" dirty="0" smtClean="0">
              <a:solidFill>
                <a:srgbClr val="FF0000"/>
              </a:solidFill>
            </a:endParaRPr>
          </a:p>
          <a:p>
            <a:pPr lvl="2"/>
            <a:r>
              <a:rPr lang="en-US" dirty="0" smtClean="0">
                <a:solidFill>
                  <a:srgbClr val="FF0000"/>
                </a:solidFill>
              </a:rPr>
              <a:t>In a broad sense, you want to show how your request helps the receiver achieve some of life’s major goals or fulfills key needs. </a:t>
            </a:r>
            <a:r>
              <a:rPr lang="en-US" sz="1400" i="1" dirty="0" smtClean="0">
                <a:solidFill>
                  <a:srgbClr val="0070C0"/>
                </a:solidFill>
              </a:rPr>
              <a:t>money, power, comfort, confidence, importance, friends, peace of mind, and recognition</a:t>
            </a:r>
            <a:r>
              <a:rPr lang="en-US" sz="1400" dirty="0" smtClean="0">
                <a:solidFill>
                  <a:srgbClr val="0070C0"/>
                </a:solidFill>
              </a:rPr>
              <a:t>.</a:t>
            </a:r>
            <a:endParaRPr lang="en-US" sz="1400" dirty="0">
              <a:solidFill>
                <a:srgbClr val="0070C0"/>
              </a:solidFill>
            </a:endParaRPr>
          </a:p>
        </p:txBody>
      </p:sp>
      <p:pic>
        <p:nvPicPr>
          <p:cNvPr id="5" name="Picture 4"/>
          <p:cNvPicPr>
            <a:picLocks noChangeAspect="1"/>
          </p:cNvPicPr>
          <p:nvPr/>
        </p:nvPicPr>
        <p:blipFill>
          <a:blip r:embed="rId2"/>
          <a:stretch>
            <a:fillRect/>
          </a:stretch>
        </p:blipFill>
        <p:spPr>
          <a:xfrm>
            <a:off x="5617382" y="4495801"/>
            <a:ext cx="3171357" cy="1813794"/>
          </a:xfrm>
          <a:prstGeom prst="rect">
            <a:avLst/>
          </a:prstGeom>
        </p:spPr>
      </p:pic>
    </p:spTree>
    <p:extLst>
      <p:ext uri="{BB962C8B-B14F-4D97-AF65-F5344CB8AC3E}">
        <p14:creationId xmlns:p14="http://schemas.microsoft.com/office/powerpoint/2010/main" val="2091769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Adapting to the Audience to Make Your Message Heard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normAutofit/>
          </a:bodyPr>
          <a:lstStyle/>
          <a:p>
            <a:r>
              <a:rPr lang="en-US" sz="2200" u="sng" dirty="0" smtClean="0"/>
              <a:t>On a more practical level, you want to show how your request solves a problem, achieves a personal or work objective, or just makes life easier for your audience.</a:t>
            </a:r>
            <a:r>
              <a:rPr lang="en-US" dirty="0" smtClean="0"/>
              <a:t>  </a:t>
            </a:r>
          </a:p>
          <a:p>
            <a:endParaRPr lang="en-US" sz="800" dirty="0"/>
          </a:p>
          <a:p>
            <a:pPr lvl="1"/>
            <a:r>
              <a:rPr lang="en-US" sz="2000" dirty="0" smtClean="0">
                <a:solidFill>
                  <a:schemeClr val="tx1">
                    <a:lumMod val="75000"/>
                    <a:lumOff val="25000"/>
                  </a:schemeClr>
                </a:solidFill>
              </a:rPr>
              <a:t>When adapting persuasive requests to your audience, consider these questions that receivers will very likely be asking:  </a:t>
            </a:r>
          </a:p>
          <a:p>
            <a:pPr lvl="1"/>
            <a:endParaRPr lang="en-US" sz="800" dirty="0" smtClean="0">
              <a:solidFill>
                <a:srgbClr val="FF0000"/>
              </a:solidFill>
            </a:endParaRPr>
          </a:p>
          <a:p>
            <a:pPr marL="937260" lvl="2" indent="-342900">
              <a:buFont typeface="+mj-lt"/>
              <a:buAutoNum type="arabicPeriod"/>
            </a:pPr>
            <a:r>
              <a:rPr lang="en-US" sz="1800" dirty="0" smtClean="0">
                <a:solidFill>
                  <a:srgbClr val="FF0000"/>
                </a:solidFill>
              </a:rPr>
              <a:t>Why should I?</a:t>
            </a:r>
          </a:p>
          <a:p>
            <a:pPr marL="937260" lvl="2" indent="-342900">
              <a:buFont typeface="+mj-lt"/>
              <a:buAutoNum type="arabicPeriod"/>
            </a:pPr>
            <a:r>
              <a:rPr lang="en-US" sz="1800" dirty="0" smtClean="0">
                <a:solidFill>
                  <a:srgbClr val="FF0000"/>
                </a:solidFill>
              </a:rPr>
              <a:t>What’s in it for me?</a:t>
            </a:r>
          </a:p>
          <a:p>
            <a:pPr marL="937260" lvl="2" indent="-342900">
              <a:buFont typeface="+mj-lt"/>
              <a:buAutoNum type="arabicPeriod"/>
            </a:pPr>
            <a:r>
              <a:rPr lang="en-US" sz="1800" dirty="0" smtClean="0">
                <a:solidFill>
                  <a:srgbClr val="FF0000"/>
                </a:solidFill>
              </a:rPr>
              <a:t>What’s in it for you?</a:t>
            </a:r>
          </a:p>
          <a:p>
            <a:pPr marL="937260" lvl="2" indent="-342900">
              <a:buFont typeface="+mj-lt"/>
              <a:buAutoNum type="arabicPeriod"/>
            </a:pPr>
            <a:r>
              <a:rPr lang="en-US" sz="1800" dirty="0" smtClean="0">
                <a:solidFill>
                  <a:srgbClr val="FF0000"/>
                </a:solidFill>
              </a:rPr>
              <a:t>Who cares?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3892296"/>
            <a:ext cx="2435352" cy="2206752"/>
          </a:xfrm>
          <a:prstGeom prst="rect">
            <a:avLst/>
          </a:prstGeom>
        </p:spPr>
      </p:pic>
    </p:spTree>
    <p:extLst>
      <p:ext uri="{BB962C8B-B14F-4D97-AF65-F5344CB8AC3E}">
        <p14:creationId xmlns:p14="http://schemas.microsoft.com/office/powerpoint/2010/main" val="4035279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Adapting to the Audience to Make Your Message Heard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normAutofit/>
          </a:bodyPr>
          <a:lstStyle/>
          <a:p>
            <a:r>
              <a:rPr lang="en-US" sz="2400" u="sng" dirty="0" smtClean="0"/>
              <a:t>Adapting to your audience means learning about audience members and analyzing why they might resist your proposal. </a:t>
            </a:r>
            <a:r>
              <a:rPr lang="en-US" sz="2400" u="sng" dirty="0" smtClean="0">
                <a:solidFill>
                  <a:schemeClr val="tx1">
                    <a:lumMod val="75000"/>
                    <a:lumOff val="25000"/>
                  </a:schemeClr>
                </a:solidFill>
              </a:rPr>
              <a:t>It means searching for ways to connect your purpose with their needs</a:t>
            </a:r>
            <a:r>
              <a:rPr lang="en-US" sz="2000" dirty="0" smtClean="0">
                <a:solidFill>
                  <a:schemeClr val="tx1">
                    <a:lumMod val="75000"/>
                    <a:lumOff val="25000"/>
                  </a:schemeClr>
                </a:solidFill>
              </a:rPr>
              <a:t>.  </a:t>
            </a:r>
          </a:p>
          <a:p>
            <a:endParaRPr lang="en-US" sz="800" dirty="0">
              <a:solidFill>
                <a:schemeClr val="tx1">
                  <a:lumMod val="75000"/>
                  <a:lumOff val="25000"/>
                </a:schemeClr>
              </a:solidFill>
            </a:endParaRPr>
          </a:p>
          <a:p>
            <a:pPr lvl="1"/>
            <a:r>
              <a:rPr lang="en-US" sz="2000" dirty="0" smtClean="0">
                <a:solidFill>
                  <a:schemeClr val="tx1">
                    <a:lumMod val="75000"/>
                    <a:lumOff val="25000"/>
                  </a:schemeClr>
                </a:solidFill>
              </a:rPr>
              <a:t>If completed before you begin writing, such analysis goes a long way toward overcoming resistance and achieving your goal.</a:t>
            </a:r>
          </a:p>
          <a:p>
            <a:pPr lvl="1"/>
            <a:endParaRPr lang="en-US" sz="800" dirty="0" smtClean="0">
              <a:solidFill>
                <a:srgbClr val="FF0000"/>
              </a:solidFill>
            </a:endParaRPr>
          </a:p>
          <a:p>
            <a:pPr lvl="2"/>
            <a:r>
              <a:rPr lang="en-US" sz="1800" dirty="0">
                <a:solidFill>
                  <a:srgbClr val="FF0000"/>
                </a:solidFill>
              </a:rPr>
              <a:t>Once you have analyzed the audience and considered how to adapt your message to its needs, you are ready to collect data and organize it.  </a:t>
            </a:r>
          </a:p>
          <a:p>
            <a:pPr lvl="2"/>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867400" y="4762500"/>
            <a:ext cx="3086100" cy="1543050"/>
          </a:xfrm>
          <a:prstGeom prst="rect">
            <a:avLst/>
          </a:prstGeom>
        </p:spPr>
      </p:pic>
    </p:spTree>
    <p:extLst>
      <p:ext uri="{BB962C8B-B14F-4D97-AF65-F5344CB8AC3E}">
        <p14:creationId xmlns:p14="http://schemas.microsoft.com/office/powerpoint/2010/main" val="390473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Researching and Organizing Persuasive Data</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normAutofit/>
          </a:bodyPr>
          <a:lstStyle/>
          <a:p>
            <a:pPr marL="274320" lvl="2" indent="-274320">
              <a:buClr>
                <a:schemeClr val="accent1"/>
              </a:buClr>
              <a:buSzPct val="85000"/>
              <a:buFont typeface="Wingdings 2"/>
              <a:buChar char=""/>
            </a:pPr>
            <a:r>
              <a:rPr lang="en-US" sz="2400" u="sng" dirty="0" smtClean="0"/>
              <a:t>The next step in a persuasive message is organizing data into a logical sequence. </a:t>
            </a:r>
            <a:r>
              <a:rPr lang="en-US" sz="2400" u="sng" dirty="0"/>
              <a:t>The classic indirect strategy known by the acronym AIDA works well for many persuasive requests, not just selling</a:t>
            </a:r>
            <a:r>
              <a:rPr lang="en-US" sz="1800" dirty="0">
                <a:solidFill>
                  <a:srgbClr val="FF0000"/>
                </a:solidFill>
              </a:rPr>
              <a:t>.</a:t>
            </a:r>
          </a:p>
          <a:p>
            <a:endParaRPr lang="en-US" sz="800" dirty="0"/>
          </a:p>
          <a:p>
            <a:pPr lvl="1"/>
            <a:r>
              <a:rPr lang="en-US" sz="2000" dirty="0" smtClean="0">
                <a:solidFill>
                  <a:srgbClr val="FF0000"/>
                </a:solidFill>
              </a:rPr>
              <a:t>If you are asking for something that you know will be approved, little persuasion is required.  In that case, you make a direct request.  </a:t>
            </a:r>
          </a:p>
          <a:p>
            <a:pPr lvl="1"/>
            <a:r>
              <a:rPr lang="en-US" sz="2000" dirty="0" smtClean="0">
                <a:solidFill>
                  <a:srgbClr val="FF0000"/>
                </a:solidFill>
              </a:rPr>
              <a:t>However, when you expect resistance or when you need to educate the receiver, the indirect strategy often works better.  </a:t>
            </a:r>
          </a:p>
          <a:p>
            <a:pPr marL="274320" lvl="1" indent="0">
              <a:buNone/>
            </a:pPr>
            <a:endParaRPr lang="en-US" sz="800" dirty="0"/>
          </a:p>
        </p:txBody>
      </p:sp>
      <p:pic>
        <p:nvPicPr>
          <p:cNvPr id="5" name="Picture 4"/>
          <p:cNvPicPr>
            <a:picLocks noChangeAspect="1"/>
          </p:cNvPicPr>
          <p:nvPr/>
        </p:nvPicPr>
        <p:blipFill>
          <a:blip r:embed="rId2"/>
          <a:stretch>
            <a:fillRect/>
          </a:stretch>
        </p:blipFill>
        <p:spPr>
          <a:xfrm>
            <a:off x="4050211" y="4800600"/>
            <a:ext cx="4755461" cy="1383199"/>
          </a:xfrm>
          <a:prstGeom prst="rect">
            <a:avLst/>
          </a:prstGeom>
        </p:spPr>
      </p:pic>
    </p:spTree>
    <p:extLst>
      <p:ext uri="{BB962C8B-B14F-4D97-AF65-F5344CB8AC3E}">
        <p14:creationId xmlns:p14="http://schemas.microsoft.com/office/powerpoint/2010/main" val="1836302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The AIDA Strategy for Persuasive Messages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a:xfrm>
            <a:off x="301752" y="1527048"/>
            <a:ext cx="8308848" cy="4721352"/>
          </a:xfrm>
        </p:spPr>
        <p:txBody>
          <a:bodyPr>
            <a:normAutofit fontScale="85000" lnSpcReduction="20000"/>
          </a:bodyPr>
          <a:lstStyle/>
          <a:p>
            <a:pPr marL="514350" indent="-514350">
              <a:buFont typeface="+mj-lt"/>
              <a:buAutoNum type="arabicPeriod"/>
            </a:pPr>
            <a:r>
              <a:rPr lang="en-US" sz="2600" u="sng" dirty="0" smtClean="0"/>
              <a:t>Attention</a:t>
            </a:r>
          </a:p>
          <a:p>
            <a:pPr lvl="1"/>
            <a:r>
              <a:rPr lang="en-US" dirty="0" smtClean="0"/>
              <a:t>Opening</a:t>
            </a:r>
          </a:p>
          <a:p>
            <a:pPr lvl="2"/>
            <a:r>
              <a:rPr lang="en-US" sz="2100" dirty="0" smtClean="0">
                <a:solidFill>
                  <a:srgbClr val="FF0000"/>
                </a:solidFill>
              </a:rPr>
              <a:t>Captures attention, creates awareness, makes a sales proposition, prompts audience to read on.</a:t>
            </a:r>
          </a:p>
          <a:p>
            <a:pPr marL="514350" indent="-514350">
              <a:buFont typeface="+mj-lt"/>
              <a:buAutoNum type="arabicPeriod"/>
            </a:pPr>
            <a:r>
              <a:rPr lang="en-US" sz="2600" u="sng" dirty="0" smtClean="0"/>
              <a:t>Interest</a:t>
            </a:r>
          </a:p>
          <a:p>
            <a:pPr lvl="1"/>
            <a:r>
              <a:rPr lang="en-US" dirty="0" smtClean="0"/>
              <a:t>Body</a:t>
            </a:r>
          </a:p>
          <a:p>
            <a:pPr lvl="2"/>
            <a:r>
              <a:rPr lang="en-US" sz="2100" dirty="0" smtClean="0">
                <a:solidFill>
                  <a:srgbClr val="FF0000"/>
                </a:solidFill>
              </a:rPr>
              <a:t>Describes central selling points, focuses not on features of product/service but on benefits relevant to the reader’s needs.</a:t>
            </a:r>
          </a:p>
          <a:p>
            <a:pPr marL="514350" indent="-514350">
              <a:buFont typeface="+mj-lt"/>
              <a:buAutoNum type="arabicPeriod"/>
            </a:pPr>
            <a:r>
              <a:rPr lang="en-US" sz="2600" u="sng" dirty="0" smtClean="0"/>
              <a:t>Desire</a:t>
            </a:r>
          </a:p>
          <a:p>
            <a:pPr lvl="1"/>
            <a:r>
              <a:rPr lang="en-US" dirty="0" smtClean="0"/>
              <a:t>Body</a:t>
            </a:r>
          </a:p>
          <a:p>
            <a:pPr lvl="2"/>
            <a:r>
              <a:rPr lang="en-US" sz="2100" dirty="0" smtClean="0">
                <a:solidFill>
                  <a:srgbClr val="FF0000"/>
                </a:solidFill>
              </a:rPr>
              <a:t>Reduces resistance, reassures the reader, elicits the desire for ownership, motivates action.</a:t>
            </a:r>
          </a:p>
          <a:p>
            <a:pPr marL="514350" indent="-514350">
              <a:buFont typeface="+mj-lt"/>
              <a:buAutoNum type="arabicPeriod"/>
            </a:pPr>
            <a:r>
              <a:rPr lang="en-US" sz="2600" u="sng" dirty="0" smtClean="0"/>
              <a:t>Action</a:t>
            </a:r>
          </a:p>
          <a:p>
            <a:pPr lvl="1"/>
            <a:r>
              <a:rPr lang="en-US" dirty="0" smtClean="0"/>
              <a:t>Closing</a:t>
            </a:r>
          </a:p>
          <a:p>
            <a:pPr lvl="2"/>
            <a:r>
              <a:rPr lang="en-US" sz="2100" dirty="0" smtClean="0">
                <a:solidFill>
                  <a:srgbClr val="FF0000"/>
                </a:solidFill>
              </a:rPr>
              <a:t>Offers an incentive or gift, limits the offer, sets a deadline, makes it easy for the reader to respond, closes the sale.</a:t>
            </a:r>
          </a:p>
        </p:txBody>
      </p:sp>
      <p:pic>
        <p:nvPicPr>
          <p:cNvPr id="5" name="Picture 4"/>
          <p:cNvPicPr>
            <a:picLocks noChangeAspect="1"/>
          </p:cNvPicPr>
          <p:nvPr/>
        </p:nvPicPr>
        <p:blipFill>
          <a:blip r:embed="rId2"/>
          <a:stretch>
            <a:fillRect/>
          </a:stretch>
        </p:blipFill>
        <p:spPr>
          <a:xfrm>
            <a:off x="7617446" y="39137"/>
            <a:ext cx="1509621" cy="1942063"/>
          </a:xfrm>
          <a:prstGeom prst="rect">
            <a:avLst/>
          </a:prstGeom>
        </p:spPr>
      </p:pic>
    </p:spTree>
    <p:extLst>
      <p:ext uri="{BB962C8B-B14F-4D97-AF65-F5344CB8AC3E}">
        <p14:creationId xmlns:p14="http://schemas.microsoft.com/office/powerpoint/2010/main" val="1811530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Blending Four Major Elements in Successful Persuasive Messages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200" u="sng" dirty="0" smtClean="0"/>
              <a:t>Although AIDA appears to contain separate steps, successful persuasive messages actually blend steps into a seamless whole</a:t>
            </a:r>
            <a:r>
              <a:rPr lang="en-US" dirty="0" smtClean="0"/>
              <a:t>.  </a:t>
            </a:r>
          </a:p>
          <a:p>
            <a:endParaRPr lang="en-US" sz="800" dirty="0"/>
          </a:p>
          <a:p>
            <a:pPr lvl="1"/>
            <a:r>
              <a:rPr lang="en-US" sz="2000" dirty="0" smtClean="0">
                <a:solidFill>
                  <a:schemeClr val="tx1">
                    <a:lumMod val="75000"/>
                    <a:lumOff val="25000"/>
                  </a:schemeClr>
                </a:solidFill>
              </a:rPr>
              <a:t>The sequence of the steps may change depending on the situation and the emphasis.  Regardless of where they are placed, the key elements in persuasive requests are:</a:t>
            </a:r>
          </a:p>
          <a:p>
            <a:pPr lvl="1"/>
            <a:endParaRPr lang="en-US" sz="800" dirty="0" smtClean="0">
              <a:solidFill>
                <a:srgbClr val="FF0000"/>
              </a:solidFill>
            </a:endParaRPr>
          </a:p>
          <a:p>
            <a:pPr lvl="2"/>
            <a:r>
              <a:rPr lang="en-US" sz="1800" dirty="0" smtClean="0">
                <a:solidFill>
                  <a:srgbClr val="FF0000"/>
                </a:solidFill>
              </a:rPr>
              <a:t>(1) gaining your audience’s attention, (2) building interest by convincing your audience that your proposal is worthy, (3) eliciting desire for the offer and reducing resistance, and (4) prompting action.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81800" y="4513792"/>
            <a:ext cx="2353733" cy="2353733"/>
          </a:xfrm>
          <a:prstGeom prst="rect">
            <a:avLst/>
          </a:prstGeom>
        </p:spPr>
      </p:pic>
    </p:spTree>
    <p:extLst>
      <p:ext uri="{BB962C8B-B14F-4D97-AF65-F5344CB8AC3E}">
        <p14:creationId xmlns:p14="http://schemas.microsoft.com/office/powerpoint/2010/main" val="837778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Gaining Attention in Persuasive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200" u="sng" dirty="0" smtClean="0"/>
              <a:t>To grab attention, the opening statement in a persuasive request should be brief, relevant, and engaging</a:t>
            </a:r>
            <a:r>
              <a:rPr lang="en-US" dirty="0" smtClean="0"/>
              <a:t>.  </a:t>
            </a:r>
          </a:p>
          <a:p>
            <a:pPr lvl="1"/>
            <a:endParaRPr lang="en-US" sz="800" dirty="0"/>
          </a:p>
          <a:p>
            <a:pPr lvl="1"/>
            <a:r>
              <a:rPr lang="en-US" sz="2000" dirty="0" smtClean="0"/>
              <a:t>When only mild persuasion is necessary, the opener can be low-key and factual.  If, however, your request is substantial and you anticipate strong resistance, provide a thoughtful, provocative opening.  Following are some examples</a:t>
            </a:r>
            <a:r>
              <a:rPr lang="en-US" dirty="0" smtClean="0"/>
              <a:t>:</a:t>
            </a:r>
          </a:p>
          <a:p>
            <a:pPr lvl="1"/>
            <a:endParaRPr lang="en-US" sz="800" dirty="0"/>
          </a:p>
          <a:p>
            <a:pPr marL="937260" lvl="2" indent="-342900">
              <a:buFont typeface="+mj-lt"/>
              <a:buAutoNum type="arabicPeriod"/>
            </a:pPr>
            <a:r>
              <a:rPr lang="en-US" sz="1800" dirty="0" smtClean="0">
                <a:solidFill>
                  <a:srgbClr val="FF0000"/>
                </a:solidFill>
              </a:rPr>
              <a:t>Problem Description</a:t>
            </a:r>
          </a:p>
          <a:p>
            <a:pPr marL="937260" lvl="2" indent="-342900">
              <a:buFont typeface="+mj-lt"/>
              <a:buAutoNum type="arabicPeriod"/>
            </a:pPr>
            <a:r>
              <a:rPr lang="en-US" sz="1800" dirty="0" smtClean="0">
                <a:solidFill>
                  <a:srgbClr val="FF0000"/>
                </a:solidFill>
              </a:rPr>
              <a:t>Unexpected Statement</a:t>
            </a:r>
          </a:p>
          <a:p>
            <a:pPr marL="937260" lvl="2" indent="-342900">
              <a:buFont typeface="+mj-lt"/>
              <a:buAutoNum type="arabicPeriod"/>
            </a:pPr>
            <a:r>
              <a:rPr lang="en-US" sz="1800" dirty="0" smtClean="0">
                <a:solidFill>
                  <a:srgbClr val="FF0000"/>
                </a:solidFill>
              </a:rPr>
              <a:t>Reader Benefit</a:t>
            </a:r>
          </a:p>
          <a:p>
            <a:pPr marL="937260" lvl="2" indent="-342900">
              <a:buFont typeface="+mj-lt"/>
              <a:buAutoNum type="arabicPeriod"/>
            </a:pPr>
            <a:r>
              <a:rPr lang="en-US" sz="1800" dirty="0" smtClean="0">
                <a:solidFill>
                  <a:srgbClr val="FF0000"/>
                </a:solidFill>
              </a:rPr>
              <a:t>Compliment</a:t>
            </a:r>
          </a:p>
          <a:p>
            <a:pPr marL="937260" lvl="2" indent="-342900">
              <a:buFont typeface="+mj-lt"/>
              <a:buAutoNum type="arabicPeriod"/>
            </a:pPr>
            <a:r>
              <a:rPr lang="en-US" sz="1800" dirty="0" smtClean="0">
                <a:solidFill>
                  <a:srgbClr val="FF0000"/>
                </a:solidFill>
              </a:rPr>
              <a:t>Related Facts</a:t>
            </a:r>
          </a:p>
          <a:p>
            <a:pPr marL="937260" lvl="2" indent="-342900">
              <a:buFont typeface="+mj-lt"/>
              <a:buAutoNum type="arabicPeriod"/>
            </a:pPr>
            <a:r>
              <a:rPr lang="en-US" sz="1800" dirty="0" smtClean="0">
                <a:solidFill>
                  <a:srgbClr val="FF0000"/>
                </a:solidFill>
              </a:rPr>
              <a:t>Stimulating Question</a:t>
            </a:r>
          </a:p>
          <a:p>
            <a:pPr lvl="1"/>
            <a:endParaRPr lang="en-US" dirty="0"/>
          </a:p>
        </p:txBody>
      </p:sp>
      <p:pic>
        <p:nvPicPr>
          <p:cNvPr id="5" name="Picture 4"/>
          <p:cNvPicPr>
            <a:picLocks noChangeAspect="1"/>
          </p:cNvPicPr>
          <p:nvPr/>
        </p:nvPicPr>
        <p:blipFill>
          <a:blip r:embed="rId2"/>
          <a:stretch>
            <a:fillRect/>
          </a:stretch>
        </p:blipFill>
        <p:spPr>
          <a:xfrm>
            <a:off x="6248400" y="3679698"/>
            <a:ext cx="2587752" cy="2587752"/>
          </a:xfrm>
          <a:prstGeom prst="rect">
            <a:avLst/>
          </a:prstGeom>
        </p:spPr>
      </p:pic>
    </p:spTree>
    <p:extLst>
      <p:ext uri="{BB962C8B-B14F-4D97-AF65-F5344CB8AC3E}">
        <p14:creationId xmlns:p14="http://schemas.microsoft.com/office/powerpoint/2010/main" val="402599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When Email is Appropriate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normAutofit/>
          </a:bodyPr>
          <a:lstStyle/>
          <a:p>
            <a:r>
              <a:rPr lang="en-US" sz="2200" u="sng" dirty="0" smtClean="0"/>
              <a:t>Email is appropriate for short, informal messages that request information and respond to inquiries</a:t>
            </a:r>
            <a:r>
              <a:rPr lang="en-US" dirty="0" smtClean="0"/>
              <a:t>.  </a:t>
            </a:r>
          </a:p>
          <a:p>
            <a:endParaRPr lang="en-US" sz="800" dirty="0"/>
          </a:p>
          <a:p>
            <a:pPr lvl="1"/>
            <a:r>
              <a:rPr lang="en-US" sz="2000" dirty="0" smtClean="0"/>
              <a:t>It is especially effective for messages to multiple receivers and messages that must be archived (saved).  An email is also appropriate as a cover document when sending longer attachments.  </a:t>
            </a:r>
          </a:p>
          <a:p>
            <a:pPr lvl="1"/>
            <a:endParaRPr lang="en-US" sz="800" dirty="0"/>
          </a:p>
          <a:p>
            <a:pPr lvl="2"/>
            <a:r>
              <a:rPr lang="en-US" sz="1800" dirty="0" smtClean="0">
                <a:solidFill>
                  <a:srgbClr val="FF0000"/>
                </a:solidFill>
              </a:rPr>
              <a:t>Email, however, is not a substitute for face-to-face conversations or telephone calls.  These channels are much more successful if your goal is to convey enthusiasm or warmth, explain a complex situation, present a persuasive argument, or smooth over disagreements.  </a:t>
            </a:r>
            <a:endParaRPr lang="en-US" sz="1800" dirty="0">
              <a:solidFill>
                <a:srgbClr val="FF0000"/>
              </a:solidFill>
            </a:endParaRPr>
          </a:p>
        </p:txBody>
      </p:sp>
      <p:pic>
        <p:nvPicPr>
          <p:cNvPr id="16388" name="Picture 4" descr="Email Etiquette: Every Professional Should Know | Shor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731878"/>
            <a:ext cx="2895600" cy="2126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17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Gaining Attention in Persuasive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normAutofit fontScale="92500" lnSpcReduction="10000"/>
          </a:bodyPr>
          <a:lstStyle/>
          <a:p>
            <a:pPr marL="514350" indent="-514350">
              <a:buFont typeface="+mj-lt"/>
              <a:buAutoNum type="arabicPeriod"/>
            </a:pPr>
            <a:r>
              <a:rPr lang="en-US" sz="2600" u="sng" dirty="0" smtClean="0"/>
              <a:t>Problem Description</a:t>
            </a:r>
          </a:p>
          <a:p>
            <a:pPr lvl="1"/>
            <a:r>
              <a:rPr lang="en-US" dirty="0" smtClean="0">
                <a:solidFill>
                  <a:srgbClr val="FF0000"/>
                </a:solidFill>
              </a:rPr>
              <a:t>Present a capsule of the problem your proposal will help solve.</a:t>
            </a:r>
          </a:p>
          <a:p>
            <a:pPr marL="514350" indent="-514350">
              <a:buFont typeface="+mj-lt"/>
              <a:buAutoNum type="arabicPeriod"/>
            </a:pPr>
            <a:r>
              <a:rPr lang="en-US" sz="2600" u="sng" dirty="0" smtClean="0"/>
              <a:t>Unexpected Statement</a:t>
            </a:r>
          </a:p>
          <a:p>
            <a:pPr lvl="1"/>
            <a:r>
              <a:rPr lang="en-US" dirty="0" smtClean="0">
                <a:solidFill>
                  <a:srgbClr val="FF0000"/>
                </a:solidFill>
              </a:rPr>
              <a:t>Get readers thinking immediately.</a:t>
            </a:r>
          </a:p>
          <a:p>
            <a:pPr marL="514350" indent="-514350">
              <a:buFont typeface="+mj-lt"/>
              <a:buAutoNum type="arabicPeriod"/>
            </a:pPr>
            <a:r>
              <a:rPr lang="en-US" sz="2600" u="sng" dirty="0" smtClean="0"/>
              <a:t>Reader Benefit</a:t>
            </a:r>
          </a:p>
          <a:p>
            <a:pPr lvl="1"/>
            <a:r>
              <a:rPr lang="en-US" dirty="0" smtClean="0">
                <a:solidFill>
                  <a:srgbClr val="FF0000"/>
                </a:solidFill>
              </a:rPr>
              <a:t>Highlight benefit to reader at the onset.</a:t>
            </a:r>
          </a:p>
          <a:p>
            <a:pPr marL="514350" indent="-514350">
              <a:buFont typeface="+mj-lt"/>
              <a:buAutoNum type="arabicPeriod"/>
            </a:pPr>
            <a:r>
              <a:rPr lang="en-US" sz="2600" u="sng" dirty="0" smtClean="0"/>
              <a:t>Compliment</a:t>
            </a:r>
          </a:p>
          <a:p>
            <a:pPr lvl="1"/>
            <a:r>
              <a:rPr lang="en-US" dirty="0" smtClean="0">
                <a:solidFill>
                  <a:srgbClr val="FF0000"/>
                </a:solidFill>
              </a:rPr>
              <a:t>Offer praise or compliments, but avoid obvious flattery.</a:t>
            </a:r>
          </a:p>
          <a:p>
            <a:pPr marL="514350" indent="-514350">
              <a:buFont typeface="+mj-lt"/>
              <a:buAutoNum type="arabicPeriod"/>
            </a:pPr>
            <a:r>
              <a:rPr lang="en-US" sz="2600" u="sng" dirty="0" smtClean="0"/>
              <a:t>Related Facts</a:t>
            </a:r>
          </a:p>
          <a:p>
            <a:pPr lvl="1"/>
            <a:r>
              <a:rPr lang="en-US" dirty="0" smtClean="0">
                <a:solidFill>
                  <a:srgbClr val="FF0000"/>
                </a:solidFill>
              </a:rPr>
              <a:t>Relevant facts set stage for the interest-building section to follow.</a:t>
            </a:r>
          </a:p>
          <a:p>
            <a:pPr marL="514350" indent="-514350">
              <a:buFont typeface="+mj-lt"/>
              <a:buAutoNum type="arabicPeriod"/>
            </a:pPr>
            <a:r>
              <a:rPr lang="en-US" sz="2600" u="sng" dirty="0" smtClean="0"/>
              <a:t>Stimulating Question</a:t>
            </a:r>
          </a:p>
          <a:p>
            <a:pPr lvl="1"/>
            <a:r>
              <a:rPr lang="en-US" dirty="0" smtClean="0">
                <a:solidFill>
                  <a:srgbClr val="FF0000"/>
                </a:solidFill>
              </a:rPr>
              <a:t>Stimulate curiosity of reader with intriguing question.</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62600" y="2514600"/>
            <a:ext cx="3168875" cy="1271587"/>
          </a:xfrm>
          <a:prstGeom prst="rect">
            <a:avLst/>
          </a:prstGeom>
        </p:spPr>
      </p:pic>
    </p:spTree>
    <p:extLst>
      <p:ext uri="{BB962C8B-B14F-4D97-AF65-F5344CB8AC3E}">
        <p14:creationId xmlns:p14="http://schemas.microsoft.com/office/powerpoint/2010/main" val="2654887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Interest in Persuasive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capturing attention, a persuasive request must retain that attention and convince audience that the request is reasonable.  </a:t>
            </a:r>
          </a:p>
          <a:p>
            <a:endParaRPr lang="en-US" sz="800" dirty="0"/>
          </a:p>
          <a:p>
            <a:pPr lvl="1"/>
            <a:r>
              <a:rPr lang="en-US" sz="2000" dirty="0" smtClean="0"/>
              <a:t>Persuasive requests are likely to be longer than direct requests because audience must be convinced rather than simply instructed.  </a:t>
            </a:r>
          </a:p>
          <a:p>
            <a:pPr lvl="1"/>
            <a:r>
              <a:rPr lang="en-US" sz="2000" dirty="0" smtClean="0"/>
              <a:t>You can build interest and conviction through use of the following:</a:t>
            </a:r>
          </a:p>
          <a:p>
            <a:pPr lvl="1"/>
            <a:endParaRPr lang="en-US" sz="900" dirty="0" smtClean="0"/>
          </a:p>
          <a:p>
            <a:pPr lvl="2"/>
            <a:r>
              <a:rPr lang="en-US" sz="1800" dirty="0" smtClean="0">
                <a:solidFill>
                  <a:srgbClr val="FF0000"/>
                </a:solidFill>
              </a:rPr>
              <a:t>Facts – Statistics – Examples – Expert Opinion – Specific Details – Direct Benefits – Indirect Benefits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813213" y="4800600"/>
            <a:ext cx="3048339" cy="1527175"/>
          </a:xfrm>
          <a:prstGeom prst="rect">
            <a:avLst/>
          </a:prstGeom>
        </p:spPr>
      </p:pic>
    </p:spTree>
    <p:extLst>
      <p:ext uri="{BB962C8B-B14F-4D97-AF65-F5344CB8AC3E}">
        <p14:creationId xmlns:p14="http://schemas.microsoft.com/office/powerpoint/2010/main" val="3682181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Interest in Persuasive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normAutofit/>
          </a:bodyPr>
          <a:lstStyle/>
          <a:p>
            <a:r>
              <a:rPr lang="en-US" sz="2200" u="sng" dirty="0" smtClean="0"/>
              <a:t>Showing how your request can benefit the audience directly or indirectly is a key factor in persuasion</a:t>
            </a:r>
            <a:r>
              <a:rPr lang="en-US" dirty="0" smtClean="0"/>
              <a:t>.  </a:t>
            </a:r>
          </a:p>
          <a:p>
            <a:endParaRPr lang="en-US" sz="800" dirty="0"/>
          </a:p>
          <a:p>
            <a:pPr lvl="1"/>
            <a:r>
              <a:rPr lang="en-US" sz="2000" dirty="0" smtClean="0"/>
              <a:t>If you were asking alumni to contribute money to college foundation, for example, you might promote direct benefits such as listing the donor’s name in college magazine or sending a sweatshirt w/ college logo.  Another direct benefit is a tax write-off for the contribution.  </a:t>
            </a:r>
          </a:p>
          <a:p>
            <a:pPr lvl="1"/>
            <a:endParaRPr lang="en-US" sz="800" dirty="0"/>
          </a:p>
          <a:p>
            <a:pPr lvl="2"/>
            <a:r>
              <a:rPr lang="en-US" sz="1800" dirty="0" smtClean="0">
                <a:solidFill>
                  <a:srgbClr val="FF0000"/>
                </a:solidFill>
              </a:rPr>
              <a:t>An indirect benefit might be feeling good about “paying it forward,” thus helping the college and knowing that students will benefit from the gift.  </a:t>
            </a:r>
          </a:p>
          <a:p>
            <a:pPr lvl="2"/>
            <a:r>
              <a:rPr lang="en-US" sz="1800" dirty="0" smtClean="0">
                <a:solidFill>
                  <a:srgbClr val="FF0000"/>
                </a:solidFill>
              </a:rPr>
              <a:t>All charities rely in part on indirect benefits to promote their causes.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503873" y="4953000"/>
            <a:ext cx="3640127" cy="1905000"/>
          </a:xfrm>
          <a:prstGeom prst="rect">
            <a:avLst/>
          </a:prstGeom>
        </p:spPr>
      </p:pic>
    </p:spTree>
    <p:extLst>
      <p:ext uri="{BB962C8B-B14F-4D97-AF65-F5344CB8AC3E}">
        <p14:creationId xmlns:p14="http://schemas.microsoft.com/office/powerpoint/2010/main" val="983378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Eliciting Desire and Reducing Resistance in Persuasive Requests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best persuasive requests anticipate audience resistance.  How will the receiver object to the request?  </a:t>
            </a:r>
          </a:p>
          <a:p>
            <a:endParaRPr lang="en-US" sz="800" u="sng" dirty="0" smtClean="0"/>
          </a:p>
          <a:p>
            <a:pPr lvl="1"/>
            <a:r>
              <a:rPr lang="en-US" sz="2000" dirty="0" smtClean="0"/>
              <a:t>When brainstorming, try “What if?” scenarios:</a:t>
            </a:r>
            <a:r>
              <a:rPr lang="en-US" sz="2000" dirty="0"/>
              <a:t> </a:t>
            </a:r>
            <a:r>
              <a:rPr lang="en-US" sz="2000" dirty="0" smtClean="0"/>
              <a:t>                                  </a:t>
            </a:r>
          </a:p>
          <a:p>
            <a:pPr lvl="1"/>
            <a:r>
              <a:rPr lang="en-US" sz="1800" i="1" dirty="0" smtClean="0"/>
              <a:t>Let’s say you want to convince management that employees’ cafeteria should switch from disposable to ceramic dishes.  What if managers say the change is too expensive?  What if they argue that they recycle paper and plastic?  What if they contend that ceramic dishes would increase cafeteria labor and energy costs?  What if they protest that ceramic is less hygienic?  </a:t>
            </a:r>
          </a:p>
          <a:p>
            <a:pPr lvl="1"/>
            <a:endParaRPr lang="en-US" sz="900" dirty="0"/>
          </a:p>
          <a:p>
            <a:pPr lvl="2"/>
            <a:r>
              <a:rPr lang="en-US" sz="1800" dirty="0" smtClean="0">
                <a:solidFill>
                  <a:srgbClr val="FF0000"/>
                </a:solidFill>
              </a:rPr>
              <a:t>For each of these “What if?” scenarios, you need a counterargument.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086600" y="4800600"/>
            <a:ext cx="1981200" cy="1981200"/>
          </a:xfrm>
          <a:prstGeom prst="rect">
            <a:avLst/>
          </a:prstGeom>
        </p:spPr>
      </p:pic>
    </p:spTree>
    <p:extLst>
      <p:ext uri="{BB962C8B-B14F-4D97-AF65-F5344CB8AC3E}">
        <p14:creationId xmlns:p14="http://schemas.microsoft.com/office/powerpoint/2010/main" val="824246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Prompting Action in Persuasive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gaining attention, building interest, eliciting desire, and reducing resistance, you will want to inspire the newly receptive audience to act</a:t>
            </a:r>
            <a:r>
              <a:rPr lang="en-US" dirty="0" smtClean="0"/>
              <a:t>.  </a:t>
            </a:r>
          </a:p>
          <a:p>
            <a:endParaRPr lang="en-US" sz="800" dirty="0"/>
          </a:p>
          <a:p>
            <a:pPr lvl="1"/>
            <a:r>
              <a:rPr lang="en-US" sz="2000" dirty="0" smtClean="0"/>
              <a:t>Knowing exactly what action you favor before you start to write enables you to point arguments toward important final paragraph.  </a:t>
            </a:r>
          </a:p>
          <a:p>
            <a:pPr lvl="1"/>
            <a:endParaRPr lang="en-US" sz="800" dirty="0"/>
          </a:p>
          <a:p>
            <a:pPr lvl="2"/>
            <a:r>
              <a:rPr lang="en-US" sz="1800" dirty="0" smtClean="0">
                <a:solidFill>
                  <a:srgbClr val="FF0000"/>
                </a:solidFill>
              </a:rPr>
              <a:t>Here you make your recommendation as specifically and confidently as possible – without seeming pushy.  In making a request, don’t sound apologetic (I’m sorry to have to ask you this, but…), and don’t supply excuses (If you can spare the time…).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19799" y="4786488"/>
            <a:ext cx="3107267" cy="2071511"/>
          </a:xfrm>
          <a:prstGeom prst="rect">
            <a:avLst/>
          </a:prstGeom>
        </p:spPr>
      </p:pic>
    </p:spTree>
    <p:extLst>
      <p:ext uri="{BB962C8B-B14F-4D97-AF65-F5344CB8AC3E}">
        <p14:creationId xmlns:p14="http://schemas.microsoft.com/office/powerpoint/2010/main" val="1684080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Being an Ethical Persuader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normAutofit/>
          </a:bodyPr>
          <a:lstStyle/>
          <a:p>
            <a:r>
              <a:rPr lang="en-US" sz="2400" u="sng" dirty="0" smtClean="0"/>
              <a:t>A persuader is effective only when he or she is believable.  </a:t>
            </a:r>
          </a:p>
          <a:p>
            <a:endParaRPr lang="en-US" sz="800" u="sng" dirty="0" smtClean="0"/>
          </a:p>
          <a:p>
            <a:pPr lvl="1"/>
            <a:r>
              <a:rPr lang="en-US" sz="2000" dirty="0" smtClean="0"/>
              <a:t>If receivers suspect they are being manipulated or misled, or if they find any part of argument untruthful, the total argument fails</a:t>
            </a:r>
            <a:r>
              <a:rPr lang="en-US" dirty="0" smtClean="0"/>
              <a:t>.  </a:t>
            </a:r>
          </a:p>
          <a:p>
            <a:endParaRPr lang="en-US" sz="900" dirty="0"/>
          </a:p>
          <a:p>
            <a:pPr lvl="2"/>
            <a:r>
              <a:rPr lang="en-US" sz="1800" dirty="0" smtClean="0">
                <a:solidFill>
                  <a:srgbClr val="FF0000"/>
                </a:solidFill>
              </a:rPr>
              <a:t>Fudging on the facts, exaggerating a point, omitting something crucial, or providing deceptive emphasis may seem tempting to some business communicators, but such schemes usually backfire.  </a:t>
            </a:r>
          </a:p>
        </p:txBody>
      </p:sp>
      <p:pic>
        <p:nvPicPr>
          <p:cNvPr id="6" name="Picture 5"/>
          <p:cNvPicPr>
            <a:picLocks noChangeAspect="1"/>
          </p:cNvPicPr>
          <p:nvPr/>
        </p:nvPicPr>
        <p:blipFill>
          <a:blip r:embed="rId2"/>
          <a:stretch>
            <a:fillRect/>
          </a:stretch>
        </p:blipFill>
        <p:spPr>
          <a:xfrm>
            <a:off x="2209800" y="4177367"/>
            <a:ext cx="4879792" cy="1952013"/>
          </a:xfrm>
          <a:prstGeom prst="rect">
            <a:avLst/>
          </a:prstGeom>
        </p:spPr>
      </p:pic>
    </p:spTree>
    <p:extLst>
      <p:ext uri="{BB962C8B-B14F-4D97-AF65-F5344CB8AC3E}">
        <p14:creationId xmlns:p14="http://schemas.microsoft.com/office/powerpoint/2010/main" val="2032675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Persuasive Requests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lstStyle/>
          <a:p>
            <a:r>
              <a:rPr lang="en-US" sz="2400" u="sng" dirty="0" smtClean="0"/>
              <a:t>A persuasive request should incorporate the following techniques</a:t>
            </a:r>
            <a:r>
              <a:rPr lang="en-US" dirty="0" smtClean="0"/>
              <a:t>:</a:t>
            </a:r>
          </a:p>
          <a:p>
            <a:endParaRPr lang="en-US" sz="800" dirty="0" smtClean="0"/>
          </a:p>
          <a:p>
            <a:pPr marL="731520" lvl="1" indent="-457200">
              <a:buFont typeface="+mj-lt"/>
              <a:buAutoNum type="arabicPeriod"/>
            </a:pPr>
            <a:r>
              <a:rPr lang="en-US" dirty="0" smtClean="0">
                <a:solidFill>
                  <a:srgbClr val="FF0000"/>
                </a:solidFill>
              </a:rPr>
              <a:t>Establish credibility</a:t>
            </a:r>
          </a:p>
          <a:p>
            <a:pPr marL="731520" lvl="1" indent="-457200">
              <a:buFont typeface="+mj-lt"/>
              <a:buAutoNum type="arabicPeriod"/>
            </a:pPr>
            <a:r>
              <a:rPr lang="en-US" dirty="0" smtClean="0">
                <a:solidFill>
                  <a:srgbClr val="FF0000"/>
                </a:solidFill>
              </a:rPr>
              <a:t>Make a reasonable and precise request</a:t>
            </a:r>
          </a:p>
          <a:p>
            <a:pPr marL="731520" lvl="1" indent="-457200">
              <a:buFont typeface="+mj-lt"/>
              <a:buAutoNum type="arabicPeriod"/>
            </a:pPr>
            <a:r>
              <a:rPr lang="en-US" dirty="0" smtClean="0">
                <a:solidFill>
                  <a:srgbClr val="FF0000"/>
                </a:solidFill>
              </a:rPr>
              <a:t>Tie facts to benefits</a:t>
            </a:r>
          </a:p>
          <a:p>
            <a:pPr marL="731520" lvl="1" indent="-457200">
              <a:buFont typeface="+mj-lt"/>
              <a:buAutoNum type="arabicPeriod"/>
            </a:pPr>
            <a:r>
              <a:rPr lang="en-US" dirty="0" smtClean="0">
                <a:solidFill>
                  <a:srgbClr val="FF0000"/>
                </a:solidFill>
              </a:rPr>
              <a:t>Elicit desire while overcoming resistance in the receiver</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245352" y="4267200"/>
            <a:ext cx="2590800" cy="1943100"/>
          </a:xfrm>
          <a:prstGeom prst="rect">
            <a:avLst/>
          </a:prstGeom>
        </p:spPr>
      </p:pic>
    </p:spTree>
    <p:extLst>
      <p:ext uri="{BB962C8B-B14F-4D97-AF65-F5344CB8AC3E}">
        <p14:creationId xmlns:p14="http://schemas.microsoft.com/office/powerpoint/2010/main" val="1742761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Employees: Messages Flowing Downward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lstStyle/>
          <a:p>
            <a:r>
              <a:rPr lang="en-US" sz="2400" u="sng" dirty="0" smtClean="0"/>
              <a:t>Employees traditionally expect to be directed in how to perform their jobs; therefore, instructions or directives moving downward from superiors to subordinates usually required little persuasion</a:t>
            </a:r>
            <a:r>
              <a:rPr lang="en-US" dirty="0" smtClean="0"/>
              <a:t>.  </a:t>
            </a:r>
          </a:p>
          <a:p>
            <a:endParaRPr lang="en-US" sz="800" dirty="0"/>
          </a:p>
          <a:p>
            <a:pPr lvl="1"/>
            <a:r>
              <a:rPr lang="en-US" dirty="0" smtClean="0"/>
              <a:t>Messages such as information about procedures, equipment, or customer service still use the direct strategy, with the purpose immediately stated.</a:t>
            </a:r>
            <a:endParaRPr lang="en-US" dirty="0"/>
          </a:p>
        </p:txBody>
      </p:sp>
      <p:pic>
        <p:nvPicPr>
          <p:cNvPr id="5" name="Picture 4"/>
          <p:cNvPicPr>
            <a:picLocks noChangeAspect="1"/>
          </p:cNvPicPr>
          <p:nvPr/>
        </p:nvPicPr>
        <p:blipFill>
          <a:blip r:embed="rId2"/>
          <a:stretch>
            <a:fillRect/>
          </a:stretch>
        </p:blipFill>
        <p:spPr>
          <a:xfrm>
            <a:off x="7086600" y="4076573"/>
            <a:ext cx="1573938" cy="2047875"/>
          </a:xfrm>
          <a:prstGeom prst="rect">
            <a:avLst/>
          </a:prstGeom>
        </p:spPr>
      </p:pic>
    </p:spTree>
    <p:extLst>
      <p:ext uri="{BB962C8B-B14F-4D97-AF65-F5344CB8AC3E}">
        <p14:creationId xmlns:p14="http://schemas.microsoft.com/office/powerpoint/2010/main" val="2129391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Employees: Messages Flowing Downward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normAutofit/>
          </a:bodyPr>
          <a:lstStyle/>
          <a:p>
            <a:r>
              <a:rPr lang="en-US" sz="2200" u="sng" dirty="0" smtClean="0"/>
              <a:t>However, employees are sometimes asked to volunteer for projects such as tutoring disadvantaged children or helping at homeless shelters.  Some organizations encourage employees to join programs to stop smoking, lose weight, or start exercising</a:t>
            </a:r>
            <a:r>
              <a:rPr lang="en-US" dirty="0" smtClean="0"/>
              <a:t>.  </a:t>
            </a:r>
          </a:p>
          <a:p>
            <a:endParaRPr lang="en-US" sz="800" dirty="0"/>
          </a:p>
          <a:p>
            <a:pPr lvl="1"/>
            <a:r>
              <a:rPr lang="en-US" sz="2000" dirty="0" smtClean="0"/>
              <a:t>Organizations may ask employees to participate in capacities outside their work roles – such as spending their free time volunteering for charity projects.  </a:t>
            </a:r>
          </a:p>
          <a:p>
            <a:pPr lvl="1"/>
            <a:endParaRPr lang="en-US" sz="800" dirty="0"/>
          </a:p>
          <a:p>
            <a:pPr lvl="2"/>
            <a:r>
              <a:rPr lang="en-US" sz="1800" dirty="0" smtClean="0">
                <a:solidFill>
                  <a:srgbClr val="FF0000"/>
                </a:solidFill>
              </a:rPr>
              <a:t>In such cases, the four-part indirect AIDA strategy provides a helpful structure.</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6629400" y="4724401"/>
            <a:ext cx="2438400" cy="2133600"/>
          </a:xfrm>
          <a:prstGeom prst="rect">
            <a:avLst/>
          </a:prstGeom>
        </p:spPr>
      </p:pic>
    </p:spTree>
    <p:extLst>
      <p:ext uri="{BB962C8B-B14F-4D97-AF65-F5344CB8AC3E}">
        <p14:creationId xmlns:p14="http://schemas.microsoft.com/office/powerpoint/2010/main" val="161762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Persuading Employees: Messages Flowing Downward</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normAutofit/>
          </a:bodyPr>
          <a:lstStyle/>
          <a:p>
            <a:r>
              <a:rPr lang="en-US" sz="2200" u="sng" dirty="0" smtClean="0"/>
              <a:t>Because many executives today rely on buy-in instead of exercising raw power, messages flowing downward require attention to tone</a:t>
            </a:r>
            <a:r>
              <a:rPr lang="en-US" dirty="0" smtClean="0"/>
              <a:t>.  </a:t>
            </a:r>
          </a:p>
          <a:p>
            <a:endParaRPr lang="en-US" sz="800" dirty="0"/>
          </a:p>
          <a:p>
            <a:pPr lvl="1"/>
            <a:r>
              <a:rPr lang="en-US" sz="2000" dirty="0" smtClean="0"/>
              <a:t>Warm words and a conversational tone convey a caring attitude.  </a:t>
            </a:r>
          </a:p>
          <a:p>
            <a:pPr lvl="1"/>
            <a:r>
              <a:rPr lang="en-US" sz="2000" dirty="0" smtClean="0"/>
              <a:t>Persuasive requests coming from trusted superiors are more likely to be accepted than requests from dictatorial executives who rely on threats and punishments to secure compliance.  </a:t>
            </a:r>
          </a:p>
          <a:p>
            <a:pPr lvl="1"/>
            <a:endParaRPr lang="en-US" sz="800" dirty="0"/>
          </a:p>
          <a:p>
            <a:pPr lvl="2"/>
            <a:r>
              <a:rPr lang="en-US" sz="1800" dirty="0" smtClean="0">
                <a:solidFill>
                  <a:srgbClr val="FF0000"/>
                </a:solidFill>
              </a:rPr>
              <a:t>The proverbial carrot has always been more persuasive than the stick.  </a:t>
            </a:r>
          </a:p>
          <a:p>
            <a:pPr lvl="2"/>
            <a:r>
              <a:rPr lang="en-US" sz="1800" dirty="0" smtClean="0">
                <a:solidFill>
                  <a:srgbClr val="FF0000"/>
                </a:solidFill>
              </a:rPr>
              <a:t>Because the words “should” and “must” sometimes convey a negative tone, be careful in using them.</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96000" y="5105400"/>
            <a:ext cx="2895600" cy="1628775"/>
          </a:xfrm>
          <a:prstGeom prst="rect">
            <a:avLst/>
          </a:prstGeom>
        </p:spPr>
      </p:pic>
    </p:spTree>
    <p:extLst>
      <p:ext uri="{BB962C8B-B14F-4D97-AF65-F5344CB8AC3E}">
        <p14:creationId xmlns:p14="http://schemas.microsoft.com/office/powerpoint/2010/main" val="203624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When Email is Appropriate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lstStyle/>
          <a:p>
            <a:r>
              <a:rPr lang="en-US" sz="2200" u="sng" dirty="0" smtClean="0"/>
              <a:t>Experts advise delivering messages in person when they “require a human moment” – that is, when they are emotional, require negotiation, and relate to personnel</a:t>
            </a:r>
            <a:r>
              <a:rPr lang="en-US" sz="2200" dirty="0" smtClean="0"/>
              <a:t>.  </a:t>
            </a:r>
          </a:p>
          <a:p>
            <a:endParaRPr lang="en-US" sz="800" dirty="0"/>
          </a:p>
          <a:p>
            <a:pPr lvl="1"/>
            <a:r>
              <a:rPr lang="en-US" sz="2000" dirty="0" smtClean="0"/>
              <a:t>Managers and EEs echo this advice, as seen in workplace surveys.  </a:t>
            </a:r>
          </a:p>
          <a:p>
            <a:pPr lvl="1"/>
            <a:endParaRPr lang="en-US" sz="800" dirty="0"/>
          </a:p>
          <a:p>
            <a:pPr lvl="2"/>
            <a:r>
              <a:rPr lang="en-US" sz="1800" dirty="0" smtClean="0">
                <a:solidFill>
                  <a:srgbClr val="FF0000"/>
                </a:solidFill>
              </a:rPr>
              <a:t>They were adamant about using face-to-face contact, rather than email, for critical work situations such as human resources annual reviews, discipline, and promotions.</a:t>
            </a:r>
            <a:endParaRPr lang="en-US" sz="1800" dirty="0">
              <a:solidFill>
                <a:srgbClr val="FF0000"/>
              </a:solidFill>
            </a:endParaRPr>
          </a:p>
        </p:txBody>
      </p:sp>
      <p:pic>
        <p:nvPicPr>
          <p:cNvPr id="5" name="Picture 2" descr="What Is Email Etiquette? - Guide For Beginn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343400"/>
            <a:ext cx="3657600" cy="192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42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Persuading the Boss: Messages Flowing Upward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r>
              <a:rPr lang="en-US" sz="2200" u="sng" dirty="0" smtClean="0"/>
              <a:t>Convincing management to adopt a procedure or invest in a product or new equipment requires skillful communication</a:t>
            </a:r>
            <a:r>
              <a:rPr lang="en-US" dirty="0" smtClean="0"/>
              <a:t>.  </a:t>
            </a:r>
          </a:p>
          <a:p>
            <a:endParaRPr lang="en-US" sz="800" dirty="0"/>
          </a:p>
          <a:p>
            <a:pPr lvl="1"/>
            <a:r>
              <a:rPr lang="en-US" sz="2000" dirty="0" smtClean="0"/>
              <a:t>Managers are just as resistant to change as others are.  </a:t>
            </a:r>
          </a:p>
          <a:p>
            <a:pPr lvl="1"/>
            <a:r>
              <a:rPr lang="en-US" sz="2000" dirty="0" smtClean="0"/>
              <a:t>Providing facts, figures, and evidence is critical when submitting a recommendation to your boss.  </a:t>
            </a:r>
          </a:p>
          <a:p>
            <a:pPr lvl="1"/>
            <a:endParaRPr lang="en-US" sz="800" dirty="0"/>
          </a:p>
          <a:p>
            <a:pPr lvl="2"/>
            <a:r>
              <a:rPr lang="en-US" sz="1800" dirty="0" smtClean="0">
                <a:solidFill>
                  <a:srgbClr val="FF0000"/>
                </a:solidFill>
              </a:rPr>
              <a:t>When selling an idea to management, strive to make a strong dollars-and-cents case.  A request that emphasizes how the proposal saves money or benefits the business is more persuasive than one that simply announces a good deal or tells how a plan works.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6781800" y="4724400"/>
            <a:ext cx="2133600" cy="1600200"/>
          </a:xfrm>
          <a:prstGeom prst="rect">
            <a:avLst/>
          </a:prstGeom>
        </p:spPr>
      </p:pic>
    </p:spTree>
    <p:extLst>
      <p:ext uri="{BB962C8B-B14F-4D97-AF65-F5344CB8AC3E}">
        <p14:creationId xmlns:p14="http://schemas.microsoft.com/office/powerpoint/2010/main" val="1345519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Persuading the Boss: Messages Flowing Upward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describing an idea to your boss, state it confidently and fairly</a:t>
            </a:r>
            <a:r>
              <a:rPr lang="en-US" dirty="0" smtClean="0"/>
              <a:t>.  </a:t>
            </a:r>
          </a:p>
          <a:p>
            <a:endParaRPr lang="en-US" sz="900" dirty="0"/>
          </a:p>
          <a:p>
            <a:pPr lvl="1"/>
            <a:r>
              <a:rPr lang="en-US" sz="2000" dirty="0" smtClean="0"/>
              <a:t>Don’t undermine your suggestions with statements such as “This may sound crazy” or “I know we tried this once before, but…”  </a:t>
            </a:r>
          </a:p>
          <a:p>
            <a:pPr lvl="1"/>
            <a:endParaRPr lang="en-US" sz="800" dirty="0" smtClean="0"/>
          </a:p>
          <a:p>
            <a:pPr lvl="2"/>
            <a:r>
              <a:rPr lang="en-US" dirty="0" smtClean="0">
                <a:solidFill>
                  <a:srgbClr val="FF0000"/>
                </a:solidFill>
              </a:rPr>
              <a:t>Show that you have thought through the suggestion by describing the risks involved as well as the potential benefits.  </a:t>
            </a:r>
          </a:p>
        </p:txBody>
      </p:sp>
      <p:pic>
        <p:nvPicPr>
          <p:cNvPr id="5" name="Picture 4"/>
          <p:cNvPicPr>
            <a:picLocks noChangeAspect="1"/>
          </p:cNvPicPr>
          <p:nvPr/>
        </p:nvPicPr>
        <p:blipFill>
          <a:blip r:embed="rId2"/>
          <a:stretch>
            <a:fillRect/>
          </a:stretch>
        </p:blipFill>
        <p:spPr>
          <a:xfrm flipH="1">
            <a:off x="7187642" y="4114800"/>
            <a:ext cx="1627055" cy="2162175"/>
          </a:xfrm>
          <a:prstGeom prst="rect">
            <a:avLst/>
          </a:prstGeom>
        </p:spPr>
      </p:pic>
    </p:spTree>
    <p:extLst>
      <p:ext uri="{BB962C8B-B14F-4D97-AF65-F5344CB8AC3E}">
        <p14:creationId xmlns:p14="http://schemas.microsoft.com/office/powerpoint/2010/main" val="3898027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Persuading the Boss: Messages Flowing Upward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sp>
        <p:nvSpPr>
          <p:cNvPr id="4" name="Content Placeholder 3"/>
          <p:cNvSpPr>
            <a:spLocks noGrp="1"/>
          </p:cNvSpPr>
          <p:nvPr>
            <p:ph sz="quarter" idx="1"/>
          </p:nvPr>
        </p:nvSpPr>
        <p:spPr/>
        <p:txBody>
          <a:bodyPr/>
          <a:lstStyle/>
          <a:p>
            <a:r>
              <a:rPr lang="en-US" sz="2400" u="sng" dirty="0" smtClean="0"/>
              <a:t>Persuasive messages traveling upward require a special sensitivity to tone</a:t>
            </a:r>
            <a:r>
              <a:rPr lang="en-US" dirty="0" smtClean="0"/>
              <a:t>.  </a:t>
            </a:r>
          </a:p>
          <a:p>
            <a:endParaRPr lang="en-US" sz="800" dirty="0"/>
          </a:p>
          <a:p>
            <a:pPr lvl="1"/>
            <a:r>
              <a:rPr lang="en-US" sz="2000" dirty="0" smtClean="0"/>
              <a:t>When asking superiors to change views or take action, use phrases such as “we suggest” and “we recommend” rather than “you must” and “we should.”  Avoid sounding pushy or argumentative.  </a:t>
            </a:r>
          </a:p>
          <a:p>
            <a:pPr lvl="1"/>
            <a:endParaRPr lang="en-US" sz="800" dirty="0"/>
          </a:p>
          <a:p>
            <a:pPr lvl="2"/>
            <a:r>
              <a:rPr lang="en-US" sz="1800" dirty="0" smtClean="0">
                <a:solidFill>
                  <a:srgbClr val="FF0000"/>
                </a:solidFill>
              </a:rPr>
              <a:t>Strive for a conversational, yet professional tone that conveys warmth, competence, and confidence.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4225690"/>
            <a:ext cx="3806952" cy="2003659"/>
          </a:xfrm>
          <a:prstGeom prst="rect">
            <a:avLst/>
          </a:prstGeom>
        </p:spPr>
      </p:pic>
    </p:spTree>
    <p:extLst>
      <p:ext uri="{BB962C8B-B14F-4D97-AF65-F5344CB8AC3E}">
        <p14:creationId xmlns:p14="http://schemas.microsoft.com/office/powerpoint/2010/main" val="1322321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Applying the 3x3 Writing Process to Sales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lstStyle/>
          <a:p>
            <a:r>
              <a:rPr lang="en-US" sz="2400" u="sng" dirty="0" smtClean="0"/>
              <a:t>Marketing professionals analyze and perfect every aspect of a sales message to encourage consumers to read and act on the message</a:t>
            </a:r>
            <a:r>
              <a:rPr lang="en-US" dirty="0" smtClean="0"/>
              <a:t>.  </a:t>
            </a:r>
          </a:p>
          <a:p>
            <a:endParaRPr lang="en-US" sz="800" dirty="0"/>
          </a:p>
          <a:p>
            <a:pPr lvl="1"/>
            <a:r>
              <a:rPr lang="en-US" dirty="0" smtClean="0">
                <a:solidFill>
                  <a:srgbClr val="FF0000"/>
                </a:solidFill>
              </a:rPr>
              <a:t>Like the experts, you will want to pay close attention to analysis and adaptation before writing the actual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705600" y="4343400"/>
            <a:ext cx="1905000" cy="1905000"/>
          </a:xfrm>
          <a:prstGeom prst="rect">
            <a:avLst/>
          </a:prstGeom>
        </p:spPr>
      </p:pic>
    </p:spTree>
    <p:extLst>
      <p:ext uri="{BB962C8B-B14F-4D97-AF65-F5344CB8AC3E}">
        <p14:creationId xmlns:p14="http://schemas.microsoft.com/office/powerpoint/2010/main" val="1405102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Analyzing the Product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sp>
        <p:nvSpPr>
          <p:cNvPr id="4" name="Content Placeholder 3"/>
          <p:cNvSpPr>
            <a:spLocks noGrp="1"/>
          </p:cNvSpPr>
          <p:nvPr>
            <p:ph sz="quarter" idx="1"/>
          </p:nvPr>
        </p:nvSpPr>
        <p:spPr/>
        <p:txBody>
          <a:bodyPr>
            <a:normAutofit/>
          </a:bodyPr>
          <a:lstStyle/>
          <a:p>
            <a:r>
              <a:rPr lang="en-US" sz="2200" u="sng" dirty="0" smtClean="0"/>
              <a:t>Prior to sitting down to write a sales message promoting a product, you must study the item carefully</a:t>
            </a:r>
            <a:r>
              <a:rPr lang="en-US" dirty="0" smtClean="0"/>
              <a:t>.  </a:t>
            </a:r>
          </a:p>
          <a:p>
            <a:endParaRPr lang="en-US" sz="900" dirty="0"/>
          </a:p>
          <a:p>
            <a:pPr lvl="1"/>
            <a:r>
              <a:rPr lang="en-US" sz="2000" dirty="0" smtClean="0"/>
              <a:t>What can you learn about its design, construction, raw materials, and manufacturing process?  </a:t>
            </a:r>
          </a:p>
          <a:p>
            <a:pPr lvl="1"/>
            <a:r>
              <a:rPr lang="en-US" sz="2000" dirty="0" smtClean="0"/>
              <a:t>What can you learn about its ease of use, efficiency, durability, and applications?  </a:t>
            </a:r>
          </a:p>
          <a:p>
            <a:pPr lvl="1"/>
            <a:endParaRPr lang="en-US" sz="800" dirty="0"/>
          </a:p>
          <a:p>
            <a:pPr lvl="2"/>
            <a:r>
              <a:rPr lang="en-US" sz="1800" dirty="0" smtClean="0">
                <a:solidFill>
                  <a:srgbClr val="FF0000"/>
                </a:solidFill>
              </a:rPr>
              <a:t>Be sure to consider warranties, service, price, premiums, exclusivity, and special appeals.  At the same time, evaluate the competition so that you can compare your product’s strengths with the competitor’s weaknesses.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943600" y="5190490"/>
            <a:ext cx="3200400" cy="1680210"/>
          </a:xfrm>
          <a:prstGeom prst="rect">
            <a:avLst/>
          </a:prstGeom>
        </p:spPr>
      </p:pic>
    </p:spTree>
    <p:extLst>
      <p:ext uri="{BB962C8B-B14F-4D97-AF65-F5344CB8AC3E}">
        <p14:creationId xmlns:p14="http://schemas.microsoft.com/office/powerpoint/2010/main" val="1482922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Determining the Purpose of a Sales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lstStyle/>
          <a:p>
            <a:r>
              <a:rPr lang="en-US" sz="2200" u="sng" dirty="0" smtClean="0"/>
              <a:t>Equally as important as analyzing the product is determining the specific purpose of your message</a:t>
            </a:r>
            <a:r>
              <a:rPr lang="en-US" dirty="0" smtClean="0"/>
              <a:t>.  </a:t>
            </a:r>
          </a:p>
          <a:p>
            <a:endParaRPr lang="en-US" sz="800" dirty="0"/>
          </a:p>
          <a:p>
            <a:pPr lvl="1"/>
            <a:r>
              <a:rPr lang="en-US" sz="2000" dirty="0" smtClean="0"/>
              <a:t>Do you want the reader to call for a free video and brochure?     Listen to a podcast of your website?  Fill out an order form?          Send a credit card authorization?  </a:t>
            </a:r>
          </a:p>
          <a:p>
            <a:pPr lvl="1"/>
            <a:endParaRPr lang="en-US" sz="800" dirty="0"/>
          </a:p>
          <a:p>
            <a:pPr lvl="2"/>
            <a:r>
              <a:rPr lang="en-US" sz="1800" dirty="0" smtClean="0">
                <a:solidFill>
                  <a:srgbClr val="FF0000"/>
                </a:solidFill>
              </a:rPr>
              <a:t>Before you write the first word of your message, know what response you want and the central selling point you will emphasize to achieve purpose.</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986272" y="4495800"/>
            <a:ext cx="2819400" cy="1744503"/>
          </a:xfrm>
          <a:prstGeom prst="rect">
            <a:avLst/>
          </a:prstGeom>
        </p:spPr>
      </p:pic>
    </p:spTree>
    <p:extLst>
      <p:ext uri="{BB962C8B-B14F-4D97-AF65-F5344CB8AC3E}">
        <p14:creationId xmlns:p14="http://schemas.microsoft.com/office/powerpoint/2010/main" val="3554400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Betting on Highly Targeted, Relevant Direct Mail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lstStyle/>
          <a:p>
            <a:r>
              <a:rPr lang="en-US" sz="2400" u="sng" dirty="0" smtClean="0"/>
              <a:t>Professionals who specialize in traditional direct-mail services have made it a science</a:t>
            </a:r>
            <a:r>
              <a:rPr lang="en-US" dirty="0" smtClean="0"/>
              <a:t>.  </a:t>
            </a:r>
          </a:p>
          <a:p>
            <a:endParaRPr lang="en-US" sz="800" dirty="0"/>
          </a:p>
          <a:p>
            <a:pPr lvl="1"/>
            <a:r>
              <a:rPr lang="en-US" dirty="0" smtClean="0"/>
              <a:t>They analyze a market, develop an effective mailing list, study the product, prepare a sophisticated campaign aimed at a target audience, and motivate the reader to act.  </a:t>
            </a:r>
            <a:endParaRPr lang="en-US" dirty="0"/>
          </a:p>
        </p:txBody>
      </p:sp>
      <p:pic>
        <p:nvPicPr>
          <p:cNvPr id="5" name="Picture 4"/>
          <p:cNvPicPr>
            <a:picLocks noChangeAspect="1"/>
          </p:cNvPicPr>
          <p:nvPr/>
        </p:nvPicPr>
        <p:blipFill>
          <a:blip r:embed="rId2"/>
          <a:stretch>
            <a:fillRect/>
          </a:stretch>
        </p:blipFill>
        <p:spPr>
          <a:xfrm>
            <a:off x="4845970" y="4182533"/>
            <a:ext cx="3959702" cy="1967399"/>
          </a:xfrm>
          <a:prstGeom prst="rect">
            <a:avLst/>
          </a:prstGeom>
        </p:spPr>
      </p:pic>
    </p:spTree>
    <p:extLst>
      <p:ext uri="{BB962C8B-B14F-4D97-AF65-F5344CB8AC3E}">
        <p14:creationId xmlns:p14="http://schemas.microsoft.com/office/powerpoint/2010/main" val="4157094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Considering the Value of Sales Letters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lstStyle/>
          <a:p>
            <a:r>
              <a:rPr lang="en-US" sz="2400" u="sng" dirty="0" smtClean="0"/>
              <a:t>Your primary goal in writing a sales message is to get someone to devote a few moments of attention to it</a:t>
            </a:r>
            <a:r>
              <a:rPr lang="en-US" dirty="0" smtClean="0"/>
              <a:t>.  </a:t>
            </a:r>
          </a:p>
          <a:p>
            <a:endParaRPr lang="en-US" sz="800" dirty="0"/>
          </a:p>
          <a:p>
            <a:pPr lvl="1"/>
            <a:r>
              <a:rPr lang="en-US" dirty="0" smtClean="0"/>
              <a:t>You may be promoting a product, a service, an idea, or yourself.  </a:t>
            </a:r>
          </a:p>
          <a:p>
            <a:pPr lvl="1"/>
            <a:endParaRPr lang="en-US" sz="800" dirty="0"/>
          </a:p>
          <a:p>
            <a:pPr lvl="2"/>
            <a:r>
              <a:rPr lang="en-US" dirty="0" smtClean="0">
                <a:solidFill>
                  <a:srgbClr val="FF0000"/>
                </a:solidFill>
              </a:rPr>
              <a:t>In each case the most effective messages will follow the AIDA strategy and (1) gain attention, (2) build interest, (3) elicit desire and reduce resistance, and (4) motivate action.</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68747" y="4495800"/>
            <a:ext cx="3362325" cy="1784010"/>
          </a:xfrm>
          <a:prstGeom prst="rect">
            <a:avLst/>
          </a:prstGeom>
        </p:spPr>
      </p:pic>
    </p:spTree>
    <p:extLst>
      <p:ext uri="{BB962C8B-B14F-4D97-AF65-F5344CB8AC3E}">
        <p14:creationId xmlns:p14="http://schemas.microsoft.com/office/powerpoint/2010/main" val="250505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Gaining Attention in Sales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sp>
        <p:nvSpPr>
          <p:cNvPr id="4" name="Content Placeholder 3"/>
          <p:cNvSpPr>
            <a:spLocks noGrp="1"/>
          </p:cNvSpPr>
          <p:nvPr>
            <p:ph sz="quarter" idx="1"/>
          </p:nvPr>
        </p:nvSpPr>
        <p:spPr/>
        <p:txBody>
          <a:bodyPr/>
          <a:lstStyle/>
          <a:p>
            <a:r>
              <a:rPr lang="en-US" sz="2400" u="sng" dirty="0" smtClean="0"/>
              <a:t>One of the most critical elements of a sales message is its opening paragraph</a:t>
            </a:r>
            <a:r>
              <a:rPr lang="en-US" dirty="0" smtClean="0"/>
              <a:t>.  </a:t>
            </a:r>
          </a:p>
          <a:p>
            <a:endParaRPr lang="en-US" sz="800" dirty="0"/>
          </a:p>
          <a:p>
            <a:pPr lvl="1"/>
            <a:r>
              <a:rPr lang="en-US" sz="2000" dirty="0" smtClean="0">
                <a:solidFill>
                  <a:schemeClr val="tx1"/>
                </a:solidFill>
              </a:rPr>
              <a:t>This opener should be short (one to five lines), honest, relevant, and stimulating.  Marketers have found that eye-catching typographical arrangements or provocative messages can hook a reader’s attention.  Consider the following approaches:</a:t>
            </a:r>
          </a:p>
          <a:p>
            <a:pPr marL="274320" lvl="1" indent="0">
              <a:buNone/>
            </a:pPr>
            <a:endParaRPr lang="en-US" sz="800" dirty="0">
              <a:solidFill>
                <a:srgbClr val="FF0000"/>
              </a:solidFill>
            </a:endParaRPr>
          </a:p>
          <a:p>
            <a:pPr lvl="2"/>
            <a:r>
              <a:rPr lang="en-US" sz="1800" dirty="0" smtClean="0">
                <a:solidFill>
                  <a:srgbClr val="FF0000"/>
                </a:solidFill>
              </a:rPr>
              <a:t>Offer Something – Make a Promise – Ask a Question – Present Quotation or Proverb – Provide Facts – Share Product Feature and its Benefits – Write a  Startling Statement – Outline a Personalized Action Setting</a:t>
            </a:r>
          </a:p>
          <a:p>
            <a:pPr lvl="2"/>
            <a:r>
              <a:rPr lang="en-US" sz="1800" dirty="0" smtClean="0">
                <a:solidFill>
                  <a:srgbClr val="FF0000"/>
                </a:solidFill>
              </a:rPr>
              <a:t>Other openings calculated to capture attention include a solution to a problem, an anecdote, a personalized statement using the receiver’s name, and a relevant current event.</a:t>
            </a:r>
          </a:p>
        </p:txBody>
      </p:sp>
    </p:spTree>
    <p:extLst>
      <p:ext uri="{BB962C8B-B14F-4D97-AF65-F5344CB8AC3E}">
        <p14:creationId xmlns:p14="http://schemas.microsoft.com/office/powerpoint/2010/main" val="4197469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Building Interest with Rational and Emotional Appeals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79</a:t>
            </a:fld>
            <a:endParaRPr lang="en-US" dirty="0"/>
          </a:p>
        </p:txBody>
      </p:sp>
      <p:sp>
        <p:nvSpPr>
          <p:cNvPr id="4" name="Content Placeholder 3"/>
          <p:cNvSpPr>
            <a:spLocks noGrp="1"/>
          </p:cNvSpPr>
          <p:nvPr>
            <p:ph sz="quarter" idx="1"/>
          </p:nvPr>
        </p:nvSpPr>
        <p:spPr/>
        <p:txBody>
          <a:bodyPr/>
          <a:lstStyle/>
          <a:p>
            <a:r>
              <a:rPr lang="en-US" sz="2400" u="sng" dirty="0" smtClean="0"/>
              <a:t>In this phase of your sales message, you should describe clearly the product or service</a:t>
            </a:r>
            <a:r>
              <a:rPr lang="en-US" dirty="0" smtClean="0"/>
              <a:t>.  </a:t>
            </a:r>
          </a:p>
          <a:p>
            <a:endParaRPr lang="en-US" sz="800" dirty="0"/>
          </a:p>
          <a:p>
            <a:pPr lvl="1"/>
            <a:r>
              <a:rPr lang="en-US" dirty="0" smtClean="0"/>
              <a:t>In simple language emphasize the central selling points that you identified during your prewriting analysis.  </a:t>
            </a:r>
          </a:p>
          <a:p>
            <a:pPr lvl="1"/>
            <a:endParaRPr lang="en-US" sz="800" dirty="0"/>
          </a:p>
          <a:p>
            <a:pPr lvl="2"/>
            <a:r>
              <a:rPr lang="en-US" sz="1800" dirty="0" smtClean="0">
                <a:solidFill>
                  <a:srgbClr val="FF0000"/>
                </a:solidFill>
              </a:rPr>
              <a:t>Those selling points can be developed using rational or emotional appeals.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4248089"/>
            <a:ext cx="3876675" cy="2019361"/>
          </a:xfrm>
          <a:prstGeom prst="rect">
            <a:avLst/>
          </a:prstGeom>
        </p:spPr>
      </p:pic>
    </p:spTree>
    <p:extLst>
      <p:ext uri="{BB962C8B-B14F-4D97-AF65-F5344CB8AC3E}">
        <p14:creationId xmlns:p14="http://schemas.microsoft.com/office/powerpoint/2010/main" val="1562657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Composing Professional Email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lstStyle/>
          <a:p>
            <a:r>
              <a:rPr lang="en-US" sz="2400" u="sng" dirty="0" smtClean="0"/>
              <a:t>Professional emails are quite different from messages you may send to friends</a:t>
            </a:r>
            <a:r>
              <a:rPr lang="en-US" dirty="0" smtClean="0"/>
              <a:t>.  </a:t>
            </a:r>
          </a:p>
          <a:p>
            <a:endParaRPr lang="en-US" sz="800" dirty="0"/>
          </a:p>
          <a:p>
            <a:pPr lvl="1"/>
            <a:r>
              <a:rPr lang="en-US" dirty="0" smtClean="0"/>
              <a:t>Instead of casual words tossed off in haste, professional emails are well-considered messages that involve all three stages of the writing process.  </a:t>
            </a:r>
          </a:p>
          <a:p>
            <a:pPr lvl="1"/>
            <a:endParaRPr lang="en-US" sz="800" dirty="0"/>
          </a:p>
          <a:p>
            <a:pPr lvl="2"/>
            <a:r>
              <a:rPr lang="en-US" dirty="0" smtClean="0">
                <a:solidFill>
                  <a:srgbClr val="FF0000"/>
                </a:solidFill>
              </a:rPr>
              <a:t>Emails have compelling subject lines, appropriate greetings, well-organized bodies, and complete closing information.</a:t>
            </a:r>
            <a:endParaRPr lang="en-US" dirty="0">
              <a:solidFill>
                <a:srgbClr val="FF0000"/>
              </a:solidFill>
            </a:endParaRPr>
          </a:p>
        </p:txBody>
      </p:sp>
      <p:pic>
        <p:nvPicPr>
          <p:cNvPr id="17410" name="Picture 2" descr="How to Write a Professional Email: 9 Simple Steps • 7ES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132" y="4572000"/>
            <a:ext cx="4356844" cy="228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54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Building Interest with Rational and Emotional Appeals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80</a:t>
            </a:fld>
            <a:endParaRPr lang="en-US" dirty="0"/>
          </a:p>
        </p:txBody>
      </p:sp>
      <p:sp>
        <p:nvSpPr>
          <p:cNvPr id="4" name="Content Placeholder 3"/>
          <p:cNvSpPr>
            <a:spLocks noGrp="1"/>
          </p:cNvSpPr>
          <p:nvPr>
            <p:ph sz="quarter" idx="1"/>
          </p:nvPr>
        </p:nvSpPr>
        <p:spPr/>
        <p:txBody>
          <a:bodyPr/>
          <a:lstStyle/>
          <a:p>
            <a:r>
              <a:rPr lang="en-US" sz="2400" u="sng" dirty="0" smtClean="0"/>
              <a:t>A physical description of your product is not enough</a:t>
            </a:r>
            <a:r>
              <a:rPr lang="en-US" dirty="0" smtClean="0"/>
              <a:t>.  </a:t>
            </a:r>
          </a:p>
          <a:p>
            <a:endParaRPr lang="en-US" sz="800" dirty="0"/>
          </a:p>
          <a:p>
            <a:pPr lvl="1"/>
            <a:r>
              <a:rPr lang="en-US" dirty="0" smtClean="0"/>
              <a:t>No matter how well you know your product, no one is persuaded by cold, hard facts alone.  In the end, people buy because of product benefits.  </a:t>
            </a:r>
          </a:p>
          <a:p>
            <a:pPr lvl="1"/>
            <a:endParaRPr lang="en-US" sz="800" dirty="0"/>
          </a:p>
          <a:p>
            <a:pPr lvl="2"/>
            <a:r>
              <a:rPr lang="en-US" dirty="0" smtClean="0">
                <a:solidFill>
                  <a:srgbClr val="FF0000"/>
                </a:solidFill>
              </a:rPr>
              <a:t>Your job is to translate those cold facts into warm feelings and reader benefits.  A feature is what your product is or does; a benefit is how the audience can use it.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334000" y="4419600"/>
            <a:ext cx="3603565" cy="1895475"/>
          </a:xfrm>
          <a:prstGeom prst="rect">
            <a:avLst/>
          </a:prstGeom>
        </p:spPr>
      </p:pic>
    </p:spTree>
    <p:extLst>
      <p:ext uri="{BB962C8B-B14F-4D97-AF65-F5344CB8AC3E}">
        <p14:creationId xmlns:p14="http://schemas.microsoft.com/office/powerpoint/2010/main" val="2156237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Building Interest with Rational and Emotional Appeals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81</a:t>
            </a:fld>
            <a:endParaRPr lang="en-US" dirty="0"/>
          </a:p>
        </p:txBody>
      </p:sp>
      <p:sp>
        <p:nvSpPr>
          <p:cNvPr id="4" name="Content Placeholder 3"/>
          <p:cNvSpPr>
            <a:spLocks noGrp="1"/>
          </p:cNvSpPr>
          <p:nvPr>
            <p:ph sz="quarter" idx="1"/>
          </p:nvPr>
        </p:nvSpPr>
        <p:spPr/>
        <p:txBody>
          <a:bodyPr>
            <a:normAutofit/>
          </a:bodyPr>
          <a:lstStyle/>
          <a:p>
            <a:r>
              <a:rPr lang="en-US" sz="2200" u="sng" dirty="0" smtClean="0"/>
              <a:t>Emotions Guide Decision Making</a:t>
            </a:r>
            <a:r>
              <a:rPr lang="en-US" sz="2200" dirty="0" smtClean="0"/>
              <a:t>.  </a:t>
            </a:r>
          </a:p>
          <a:p>
            <a:endParaRPr lang="en-US" sz="800" dirty="0"/>
          </a:p>
          <a:p>
            <a:pPr lvl="1"/>
            <a:r>
              <a:rPr lang="en-US" sz="2000" dirty="0" smtClean="0"/>
              <a:t>Neurological research supports the view that human decision making is a process guided by emotions. Human beings are also more likely to be persuaded by people or entities they like and know. </a:t>
            </a:r>
          </a:p>
          <a:p>
            <a:pPr lvl="1"/>
            <a:endParaRPr lang="en-US" sz="800" dirty="0"/>
          </a:p>
          <a:p>
            <a:pPr lvl="2"/>
            <a:r>
              <a:rPr lang="en-US" sz="1800" dirty="0" smtClean="0">
                <a:solidFill>
                  <a:srgbClr val="FF0000"/>
                </a:solidFill>
              </a:rPr>
              <a:t>These two insights have important implications for social media marketing.  They explain why so much emphasis today is placed on customer engagement, mostly carried out through social networks.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86400" y="4705836"/>
            <a:ext cx="3564467" cy="2005013"/>
          </a:xfrm>
          <a:prstGeom prst="rect">
            <a:avLst/>
          </a:prstGeom>
        </p:spPr>
      </p:pic>
    </p:spTree>
    <p:extLst>
      <p:ext uri="{BB962C8B-B14F-4D97-AF65-F5344CB8AC3E}">
        <p14:creationId xmlns:p14="http://schemas.microsoft.com/office/powerpoint/2010/main" val="593726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Building Interest with Rational and Emotional Appeals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82</a:t>
            </a:fld>
            <a:endParaRPr lang="en-US" dirty="0"/>
          </a:p>
        </p:txBody>
      </p:sp>
      <p:sp>
        <p:nvSpPr>
          <p:cNvPr id="4" name="Content Placeholder 3"/>
          <p:cNvSpPr>
            <a:spLocks noGrp="1"/>
          </p:cNvSpPr>
          <p:nvPr>
            <p:ph sz="quarter" idx="1"/>
          </p:nvPr>
        </p:nvSpPr>
        <p:spPr/>
        <p:txBody>
          <a:bodyPr>
            <a:normAutofit/>
          </a:bodyPr>
          <a:lstStyle/>
          <a:p>
            <a:r>
              <a:rPr lang="en-US" sz="2200" u="sng" dirty="0" smtClean="0"/>
              <a:t>Engagement</a:t>
            </a:r>
            <a:r>
              <a:rPr lang="en-US" sz="2200" dirty="0" smtClean="0"/>
              <a:t>.  </a:t>
            </a:r>
          </a:p>
          <a:p>
            <a:endParaRPr lang="en-US" sz="800" dirty="0"/>
          </a:p>
          <a:p>
            <a:pPr lvl="1"/>
            <a:r>
              <a:rPr lang="en-US" sz="2000" dirty="0" smtClean="0"/>
              <a:t>The health of a company relies on the extent to which it creates meaningful and sustainable interactions with customers.  </a:t>
            </a:r>
          </a:p>
          <a:p>
            <a:pPr lvl="1"/>
            <a:r>
              <a:rPr lang="en-US" sz="2000" dirty="0" smtClean="0"/>
              <a:t>Engaged customers are more loyal and willing to recommend products.  </a:t>
            </a:r>
          </a:p>
          <a:p>
            <a:pPr lvl="1"/>
            <a:endParaRPr lang="en-US" sz="800" dirty="0" smtClean="0"/>
          </a:p>
          <a:p>
            <a:pPr lvl="2"/>
            <a:r>
              <a:rPr lang="en-US" sz="1800" dirty="0" smtClean="0">
                <a:solidFill>
                  <a:srgbClr val="FF0000"/>
                </a:solidFill>
              </a:rPr>
              <a:t>Social media success depends on creating an emotional connection.   </a:t>
            </a:r>
          </a:p>
          <a:p>
            <a:pPr lvl="2"/>
            <a:r>
              <a:rPr lang="en-US" sz="1800" dirty="0" smtClean="0">
                <a:solidFill>
                  <a:srgbClr val="FF0000"/>
                </a:solidFill>
              </a:rPr>
              <a:t>One expert likens social media to a cocktail party at which one mingles and networks but does not rudely hawk products and services.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5077258"/>
            <a:ext cx="3646942" cy="1073743"/>
          </a:xfrm>
          <a:prstGeom prst="rect">
            <a:avLst/>
          </a:prstGeom>
        </p:spPr>
      </p:pic>
    </p:spTree>
    <p:extLst>
      <p:ext uri="{BB962C8B-B14F-4D97-AF65-F5344CB8AC3E}">
        <p14:creationId xmlns:p14="http://schemas.microsoft.com/office/powerpoint/2010/main" val="29908376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Motivating Action at the Conclusion of a Sales Message</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83</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final paragraph of the sales letter carries the punch line. </a:t>
            </a:r>
          </a:p>
          <a:p>
            <a:r>
              <a:rPr lang="en-US" sz="2200" u="sng" dirty="0" smtClean="0"/>
              <a:t>This is where you tell readers what you want them to do and give them reasons for doing it</a:t>
            </a:r>
            <a:r>
              <a:rPr lang="en-US" dirty="0" smtClean="0"/>
              <a:t>.  </a:t>
            </a:r>
          </a:p>
          <a:p>
            <a:endParaRPr lang="en-US" sz="800" dirty="0"/>
          </a:p>
          <a:p>
            <a:pPr lvl="1"/>
            <a:r>
              <a:rPr lang="en-US" sz="2000" dirty="0" smtClean="0"/>
              <a:t>Most sales letters also include postscripts because they make irresistible reading.  Even readers who might skim over or bypass paragraphs are drawn to a P.S.  </a:t>
            </a:r>
          </a:p>
          <a:p>
            <a:pPr lvl="1"/>
            <a:endParaRPr lang="en-US" sz="800" dirty="0"/>
          </a:p>
          <a:p>
            <a:pPr lvl="2"/>
            <a:r>
              <a:rPr lang="en-US" sz="1800" dirty="0" smtClean="0">
                <a:solidFill>
                  <a:srgbClr val="FF0000"/>
                </a:solidFill>
              </a:rPr>
              <a:t>Use a postscript to reveal your strongest motivator, to add a special inducement for a quick response, or to emphasize a central selling point.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361688" y="4953000"/>
            <a:ext cx="4349877" cy="1036264"/>
          </a:xfrm>
          <a:prstGeom prst="rect">
            <a:avLst/>
          </a:prstGeom>
        </p:spPr>
      </p:pic>
    </p:spTree>
    <p:extLst>
      <p:ext uri="{BB962C8B-B14F-4D97-AF65-F5344CB8AC3E}">
        <p14:creationId xmlns:p14="http://schemas.microsoft.com/office/powerpoint/2010/main" val="168312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Successful Email Sales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84</a:t>
            </a:fld>
            <a:endParaRPr lang="en-US" dirty="0"/>
          </a:p>
        </p:txBody>
      </p:sp>
      <p:sp>
        <p:nvSpPr>
          <p:cNvPr id="4" name="Content Placeholder 3"/>
          <p:cNvSpPr>
            <a:spLocks noGrp="1"/>
          </p:cNvSpPr>
          <p:nvPr>
            <p:ph sz="quarter" idx="1"/>
          </p:nvPr>
        </p:nvSpPr>
        <p:spPr/>
        <p:txBody>
          <a:bodyPr>
            <a:normAutofit/>
          </a:bodyPr>
          <a:lstStyle/>
          <a:p>
            <a:r>
              <a:rPr lang="en-US" sz="2200" u="sng" dirty="0" smtClean="0"/>
              <a:t>Much like traditional direct mail, email marketing can attract new customers, keep existing ones, encourage future sales, cross-sell, and cut costs.  However, e-marketers can create and send a promotion in half the time it takes to print and distribute a traditional message</a:t>
            </a:r>
            <a:r>
              <a:rPr lang="en-US" dirty="0" smtClean="0"/>
              <a:t>.  </a:t>
            </a:r>
          </a:p>
          <a:p>
            <a:endParaRPr lang="en-US" sz="900" dirty="0"/>
          </a:p>
          <a:p>
            <a:pPr lvl="1"/>
            <a:r>
              <a:rPr lang="en-US" sz="2000" dirty="0" smtClean="0"/>
              <a:t>To reach today’s consumer, marketers must target their emails well if they wish to even get their messages opened.  </a:t>
            </a:r>
          </a:p>
          <a:p>
            <a:pPr lvl="1"/>
            <a:endParaRPr lang="en-US" sz="800" dirty="0"/>
          </a:p>
          <a:p>
            <a:pPr lvl="2"/>
            <a:r>
              <a:rPr lang="en-US" sz="1800" dirty="0" smtClean="0">
                <a:solidFill>
                  <a:srgbClr val="FF0000"/>
                </a:solidFill>
              </a:rPr>
              <a:t>“In order for your email program to be truly effective, your messages must be relevant, targeted and engaging to the people who receive them,” says one marketing specialist.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543800" y="5105400"/>
            <a:ext cx="1139952" cy="1139952"/>
          </a:xfrm>
          <a:prstGeom prst="rect">
            <a:avLst/>
          </a:prstGeom>
        </p:spPr>
      </p:pic>
    </p:spTree>
    <p:extLst>
      <p:ext uri="{BB962C8B-B14F-4D97-AF65-F5344CB8AC3E}">
        <p14:creationId xmlns:p14="http://schemas.microsoft.com/office/powerpoint/2010/main" val="1954880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Selling by Email</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85</a:t>
            </a:fld>
            <a:endParaRPr lang="en-US" dirty="0"/>
          </a:p>
        </p:txBody>
      </p:sp>
      <p:sp>
        <p:nvSpPr>
          <p:cNvPr id="4" name="Content Placeholder 3"/>
          <p:cNvSpPr>
            <a:spLocks noGrp="1"/>
          </p:cNvSpPr>
          <p:nvPr>
            <p:ph sz="quarter" idx="1"/>
          </p:nvPr>
        </p:nvSpPr>
        <p:spPr/>
        <p:txBody>
          <a:bodyPr/>
          <a:lstStyle/>
          <a:p>
            <a:r>
              <a:rPr lang="en-US" sz="2400" u="sng" dirty="0" smtClean="0"/>
              <a:t>The first rule of e-marketing is to communicate only with those who have given permission</a:t>
            </a:r>
            <a:r>
              <a:rPr lang="en-US" dirty="0" smtClean="0"/>
              <a:t>.  </a:t>
            </a:r>
          </a:p>
          <a:p>
            <a:endParaRPr lang="en-US" sz="800" dirty="0"/>
          </a:p>
          <a:p>
            <a:pPr lvl="1"/>
            <a:r>
              <a:rPr lang="en-US" dirty="0" smtClean="0"/>
              <a:t>By sending messages only to opt-in folks, you greatly increase your open rate – emails that will be opened.  </a:t>
            </a:r>
          </a:p>
          <a:p>
            <a:pPr lvl="1"/>
            <a:r>
              <a:rPr lang="en-US" dirty="0" smtClean="0"/>
              <a:t>Email users detest spam.  However, receivers are surprisingly receptive to offers tailored specifically to them.  </a:t>
            </a:r>
          </a:p>
          <a:p>
            <a:pPr lvl="1"/>
            <a:endParaRPr lang="en-US" sz="800" dirty="0"/>
          </a:p>
          <a:p>
            <a:pPr lvl="2"/>
            <a:r>
              <a:rPr lang="en-US" dirty="0" smtClean="0">
                <a:solidFill>
                  <a:srgbClr val="FF0000"/>
                </a:solidFill>
              </a:rPr>
              <a:t>Remember that today’s customer is somebody – not just anybody.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38800" y="4748699"/>
            <a:ext cx="2971800" cy="1409700"/>
          </a:xfrm>
          <a:prstGeom prst="rect">
            <a:avLst/>
          </a:prstGeom>
        </p:spPr>
      </p:pic>
    </p:spTree>
    <p:extLst>
      <p:ext uri="{BB962C8B-B14F-4D97-AF65-F5344CB8AC3E}">
        <p14:creationId xmlns:p14="http://schemas.microsoft.com/office/powerpoint/2010/main" val="1487263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Selling by Email</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86</a:t>
            </a:fld>
            <a:endParaRPr lang="en-US" dirty="0"/>
          </a:p>
        </p:txBody>
      </p:sp>
      <p:sp>
        <p:nvSpPr>
          <p:cNvPr id="4" name="Content Placeholder 3"/>
          <p:cNvSpPr>
            <a:spLocks noGrp="1"/>
          </p:cNvSpPr>
          <p:nvPr>
            <p:ph sz="quarter" idx="1"/>
          </p:nvPr>
        </p:nvSpPr>
        <p:spPr/>
        <p:txBody>
          <a:bodyPr/>
          <a:lstStyle/>
          <a:p>
            <a:r>
              <a:rPr lang="en-US" sz="2400" u="sng" dirty="0" smtClean="0"/>
              <a:t>Following are a few guidelines that will help you create effective email sales messages</a:t>
            </a:r>
            <a:r>
              <a:rPr lang="en-US" dirty="0" smtClean="0"/>
              <a:t>:</a:t>
            </a:r>
          </a:p>
          <a:p>
            <a:endParaRPr lang="en-US" sz="800" dirty="0" smtClean="0"/>
          </a:p>
          <a:p>
            <a:pPr marL="731520" lvl="1" indent="-457200">
              <a:buFont typeface="+mj-lt"/>
              <a:buAutoNum type="arabicPeriod"/>
            </a:pPr>
            <a:r>
              <a:rPr lang="en-US" dirty="0" smtClean="0">
                <a:solidFill>
                  <a:srgbClr val="FF0000"/>
                </a:solidFill>
              </a:rPr>
              <a:t>Craft a catchy subject line.</a:t>
            </a:r>
          </a:p>
          <a:p>
            <a:pPr marL="731520" lvl="1" indent="-457200">
              <a:buFont typeface="+mj-lt"/>
              <a:buAutoNum type="arabicPeriod"/>
            </a:pPr>
            <a:r>
              <a:rPr lang="en-US" dirty="0" smtClean="0">
                <a:solidFill>
                  <a:srgbClr val="FF0000"/>
                </a:solidFill>
              </a:rPr>
              <a:t>Keep the main information “above the fold.”</a:t>
            </a:r>
          </a:p>
          <a:p>
            <a:pPr marL="731520" lvl="1" indent="-457200">
              <a:buFont typeface="+mj-lt"/>
              <a:buAutoNum type="arabicPeriod"/>
            </a:pPr>
            <a:r>
              <a:rPr lang="en-US" dirty="0" smtClean="0">
                <a:solidFill>
                  <a:srgbClr val="FF0000"/>
                </a:solidFill>
              </a:rPr>
              <a:t>Make the message short, conversational, and focused.</a:t>
            </a:r>
          </a:p>
          <a:p>
            <a:pPr marL="731520" lvl="1" indent="-457200">
              <a:buFont typeface="+mj-lt"/>
              <a:buAutoNum type="arabicPeriod"/>
            </a:pPr>
            <a:r>
              <a:rPr lang="en-US" dirty="0" smtClean="0">
                <a:solidFill>
                  <a:srgbClr val="FF0000"/>
                </a:solidFill>
              </a:rPr>
              <a:t>Sprinkle testimonials throughout the copy.</a:t>
            </a:r>
          </a:p>
          <a:p>
            <a:pPr marL="731520" lvl="1" indent="-457200">
              <a:buFont typeface="+mj-lt"/>
              <a:buAutoNum type="arabicPeriod"/>
            </a:pPr>
            <a:r>
              <a:rPr lang="en-US" dirty="0" smtClean="0">
                <a:solidFill>
                  <a:srgbClr val="FF0000"/>
                </a:solidFill>
              </a:rPr>
              <a:t>Provide a means for opting out.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290947" y="4800600"/>
            <a:ext cx="3514725" cy="1497904"/>
          </a:xfrm>
          <a:prstGeom prst="rect">
            <a:avLst/>
          </a:prstGeom>
        </p:spPr>
      </p:pic>
    </p:spTree>
    <p:extLst>
      <p:ext uri="{BB962C8B-B14F-4D97-AF65-F5344CB8AC3E}">
        <p14:creationId xmlns:p14="http://schemas.microsoft.com/office/powerpoint/2010/main" val="2864060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Short Persuasive Messages Online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87</a:t>
            </a:fld>
            <a:endParaRPr lang="en-US" dirty="0"/>
          </a:p>
        </p:txBody>
      </p:sp>
      <p:sp>
        <p:nvSpPr>
          <p:cNvPr id="4" name="Content Placeholder 3"/>
          <p:cNvSpPr>
            <a:spLocks noGrp="1"/>
          </p:cNvSpPr>
          <p:nvPr>
            <p:ph sz="quarter" idx="1"/>
          </p:nvPr>
        </p:nvSpPr>
        <p:spPr/>
        <p:txBody>
          <a:bodyPr/>
          <a:lstStyle/>
          <a:p>
            <a:r>
              <a:rPr lang="en-US" sz="2400" u="sng" dirty="0" smtClean="0"/>
              <a:t>Increasingly, writers are turning to social network posts to promote their businesses, further their causes, and build their online personas</a:t>
            </a:r>
            <a:r>
              <a:rPr lang="en-US" dirty="0" smtClean="0"/>
              <a:t>.  </a:t>
            </a:r>
          </a:p>
          <a:p>
            <a:endParaRPr lang="en-US" sz="800" dirty="0"/>
          </a:p>
          <a:p>
            <a:pPr lvl="1"/>
            <a:r>
              <a:rPr lang="en-US" dirty="0" smtClean="0">
                <a:solidFill>
                  <a:srgbClr val="FF0000"/>
                </a:solidFill>
              </a:rPr>
              <a:t>As we have seen, social media are not primarily suited for overt selling; however, tweets and other online posts can be used to influence others and to project a professional, positive social online presence.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629400" y="4065460"/>
            <a:ext cx="2206752" cy="2206752"/>
          </a:xfrm>
          <a:prstGeom prst="rect">
            <a:avLst/>
          </a:prstGeom>
        </p:spPr>
      </p:pic>
    </p:spTree>
    <p:extLst>
      <p:ext uri="{BB962C8B-B14F-4D97-AF65-F5344CB8AC3E}">
        <p14:creationId xmlns:p14="http://schemas.microsoft.com/office/powerpoint/2010/main" val="3202810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Short Persuasive Messages Online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88</a:t>
            </a:fld>
            <a:endParaRPr lang="en-US" dirty="0"/>
          </a:p>
        </p:txBody>
      </p:sp>
      <p:sp>
        <p:nvSpPr>
          <p:cNvPr id="4" name="Content Placeholder 3"/>
          <p:cNvSpPr>
            <a:spLocks noGrp="1"/>
          </p:cNvSpPr>
          <p:nvPr>
            <p:ph sz="quarter" idx="1"/>
          </p:nvPr>
        </p:nvSpPr>
        <p:spPr/>
        <p:txBody>
          <a:bodyPr/>
          <a:lstStyle/>
          <a:p>
            <a:r>
              <a:rPr lang="en-US" sz="2400" u="sng" dirty="0" smtClean="0"/>
              <a:t>Typically, organizations and individuals with followers post updates of their events, exploits, thoughts, and experiences</a:t>
            </a:r>
            <a:r>
              <a:rPr lang="en-US" dirty="0" smtClean="0"/>
              <a:t>.  </a:t>
            </a:r>
          </a:p>
          <a:p>
            <a:endParaRPr lang="en-US" sz="800" dirty="0"/>
          </a:p>
          <a:p>
            <a:pPr lvl="1"/>
            <a:r>
              <a:rPr lang="en-US" dirty="0" smtClean="0">
                <a:solidFill>
                  <a:srgbClr val="FF0000"/>
                </a:solidFill>
              </a:rPr>
              <a:t>In persuasive tweets and posts, writers try to pitch offers, prompt specific responses, or draw the attention of their audiences to interesting events and media links.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207339" y="3886200"/>
            <a:ext cx="3581400" cy="2387600"/>
          </a:xfrm>
          <a:prstGeom prst="rect">
            <a:avLst/>
          </a:prstGeom>
        </p:spPr>
      </p:pic>
    </p:spTree>
    <p:extLst>
      <p:ext uri="{BB962C8B-B14F-4D97-AF65-F5344CB8AC3E}">
        <p14:creationId xmlns:p14="http://schemas.microsoft.com/office/powerpoint/2010/main" val="497934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Developing Persuasive Press Releases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89</a:t>
            </a:fld>
            <a:endParaRPr lang="en-US" dirty="0"/>
          </a:p>
        </p:txBody>
      </p:sp>
      <p:sp>
        <p:nvSpPr>
          <p:cNvPr id="4" name="Content Placeholder 3"/>
          <p:cNvSpPr>
            <a:spLocks noGrp="1"/>
          </p:cNvSpPr>
          <p:nvPr>
            <p:ph sz="quarter" idx="1"/>
          </p:nvPr>
        </p:nvSpPr>
        <p:spPr/>
        <p:txBody>
          <a:bodyPr>
            <a:normAutofit/>
          </a:bodyPr>
          <a:lstStyle/>
          <a:p>
            <a:r>
              <a:rPr lang="en-US" sz="2200" u="sng" dirty="0" smtClean="0"/>
              <a:t>Press (news) releases announce important information to the media, whether traditional or digital</a:t>
            </a:r>
            <a:r>
              <a:rPr lang="en-US" dirty="0" smtClean="0"/>
              <a:t>.  </a:t>
            </a:r>
          </a:p>
          <a:p>
            <a:endParaRPr lang="en-US" sz="800" dirty="0"/>
          </a:p>
          <a:p>
            <a:pPr lvl="1"/>
            <a:r>
              <a:rPr lang="en-US" sz="2000" dirty="0" smtClean="0"/>
              <a:t>Such public announcements can feature new products, new managers, new facilities, sponsorships, participation in community projects, awards given or received, joint ventures, donations, or seminars and demonstrations.  </a:t>
            </a:r>
          </a:p>
          <a:p>
            <a:pPr lvl="1"/>
            <a:endParaRPr lang="en-US" sz="800" dirty="0"/>
          </a:p>
          <a:p>
            <a:pPr lvl="2"/>
            <a:r>
              <a:rPr lang="en-US" sz="1800" dirty="0" smtClean="0">
                <a:solidFill>
                  <a:srgbClr val="FF0000"/>
                </a:solidFill>
              </a:rPr>
              <a:t>Naturally, organizations hope that the media will pick up this news and provide good publicity.  However, purely self-serving or promotional information is not appealing to magazine and newspaper editors or TV producers.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81549" y="5029200"/>
            <a:ext cx="2230685" cy="1671637"/>
          </a:xfrm>
          <a:prstGeom prst="rect">
            <a:avLst/>
          </a:prstGeom>
        </p:spPr>
      </p:pic>
    </p:spTree>
    <p:extLst>
      <p:ext uri="{BB962C8B-B14F-4D97-AF65-F5344CB8AC3E}">
        <p14:creationId xmlns:p14="http://schemas.microsoft.com/office/powerpoint/2010/main" val="371436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Controlling Your Inbox</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400" u="sng" dirty="0" smtClean="0"/>
              <a:t>Business communicators love to complain about email, and some young people even deny its existence</a:t>
            </a:r>
            <a:r>
              <a:rPr lang="en-US" dirty="0" smtClean="0"/>
              <a:t>.  </a:t>
            </a:r>
          </a:p>
          <a:p>
            <a:endParaRPr lang="en-US" sz="800" dirty="0"/>
          </a:p>
          <a:p>
            <a:pPr lvl="1"/>
            <a:r>
              <a:rPr lang="en-US" sz="2000" dirty="0" smtClean="0"/>
              <a:t>In the business world, however, email writing IS business writing.  </a:t>
            </a:r>
          </a:p>
        </p:txBody>
      </p:sp>
      <p:pic>
        <p:nvPicPr>
          <p:cNvPr id="23554" name="Picture 2" descr="Inbox | THM Din Gro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498759"/>
            <a:ext cx="3604918" cy="165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67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Developing Persuasive Press Releases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90</a:t>
            </a:fld>
            <a:endParaRPr lang="en-US" dirty="0"/>
          </a:p>
        </p:txBody>
      </p:sp>
      <p:sp>
        <p:nvSpPr>
          <p:cNvPr id="4" name="Content Placeholder 3"/>
          <p:cNvSpPr>
            <a:spLocks noGrp="1"/>
          </p:cNvSpPr>
          <p:nvPr>
            <p:ph sz="quarter" idx="1"/>
          </p:nvPr>
        </p:nvSpPr>
        <p:spPr/>
        <p:txBody>
          <a:bodyPr>
            <a:normAutofit lnSpcReduction="10000"/>
          </a:bodyPr>
          <a:lstStyle/>
          <a:p>
            <a:r>
              <a:rPr lang="en-US" sz="2600" u="sng" dirty="0" smtClean="0"/>
              <a:t>To get them to read beyond the first sentence, press release writers follow these principles</a:t>
            </a:r>
            <a:r>
              <a:rPr lang="en-US" dirty="0" smtClean="0"/>
              <a:t>:</a:t>
            </a:r>
          </a:p>
          <a:p>
            <a:endParaRPr lang="en-US" sz="1000" dirty="0" smtClean="0"/>
          </a:p>
          <a:p>
            <a:pPr lvl="1"/>
            <a:r>
              <a:rPr lang="en-US" sz="1900" dirty="0" smtClean="0">
                <a:solidFill>
                  <a:srgbClr val="FF0000"/>
                </a:solidFill>
              </a:rPr>
              <a:t>Open with an attention-getting lead or a summary of the important facts.</a:t>
            </a:r>
          </a:p>
          <a:p>
            <a:pPr lvl="1"/>
            <a:r>
              <a:rPr lang="en-US" sz="1900" dirty="0" smtClean="0">
                <a:solidFill>
                  <a:srgbClr val="FF0000"/>
                </a:solidFill>
              </a:rPr>
              <a:t>Include answers to the five </a:t>
            </a:r>
            <a:r>
              <a:rPr lang="en-US" sz="1900" dirty="0" err="1" smtClean="0">
                <a:solidFill>
                  <a:srgbClr val="FF0000"/>
                </a:solidFill>
              </a:rPr>
              <a:t>Ws</a:t>
            </a:r>
            <a:r>
              <a:rPr lang="en-US" sz="1900" dirty="0" smtClean="0">
                <a:solidFill>
                  <a:srgbClr val="FF0000"/>
                </a:solidFill>
              </a:rPr>
              <a:t> and one H (who, what, when, where, why, and how) in the article – but not all in the first sentence!</a:t>
            </a:r>
          </a:p>
          <a:p>
            <a:pPr lvl="1"/>
            <a:r>
              <a:rPr lang="en-US" sz="1900" dirty="0" smtClean="0">
                <a:solidFill>
                  <a:srgbClr val="FF0000"/>
                </a:solidFill>
              </a:rPr>
              <a:t>Appeal to the audience of the target media.  Emphasize reader benefits written in the style of the focus publication or newscast.</a:t>
            </a:r>
          </a:p>
          <a:p>
            <a:pPr lvl="1"/>
            <a:r>
              <a:rPr lang="en-US" sz="1900" dirty="0" smtClean="0">
                <a:solidFill>
                  <a:srgbClr val="FF0000"/>
                </a:solidFill>
              </a:rPr>
              <a:t>Present most important information early, followed by supporting info.  Don’t put best ideas last as they may be chopped off or ignored.</a:t>
            </a:r>
          </a:p>
          <a:p>
            <a:pPr lvl="1"/>
            <a:r>
              <a:rPr lang="en-US" sz="1900" dirty="0" smtClean="0">
                <a:solidFill>
                  <a:srgbClr val="FF0000"/>
                </a:solidFill>
              </a:rPr>
              <a:t>Insert intriguing and informative quotations of chief decision makers to lend the news release credibility.</a:t>
            </a:r>
          </a:p>
          <a:p>
            <a:pPr lvl="1"/>
            <a:r>
              <a:rPr lang="en-US" sz="1900" dirty="0" smtClean="0">
                <a:solidFill>
                  <a:srgbClr val="FF0000"/>
                </a:solidFill>
              </a:rPr>
              <a:t>Make the document readable and visually appealing.  </a:t>
            </a:r>
          </a:p>
          <a:p>
            <a:pPr lvl="1"/>
            <a:r>
              <a:rPr lang="en-US" sz="1900" dirty="0" smtClean="0">
                <a:solidFill>
                  <a:srgbClr val="FF0000"/>
                </a:solidFill>
              </a:rPr>
              <a:t>Look and sound credible.</a:t>
            </a:r>
            <a:endParaRPr lang="en-US" sz="1900" dirty="0">
              <a:solidFill>
                <a:srgbClr val="FF0000"/>
              </a:solidFill>
            </a:endParaRPr>
          </a:p>
        </p:txBody>
      </p:sp>
      <p:pic>
        <p:nvPicPr>
          <p:cNvPr id="6" name="Picture 5"/>
          <p:cNvPicPr>
            <a:picLocks noChangeAspect="1"/>
          </p:cNvPicPr>
          <p:nvPr/>
        </p:nvPicPr>
        <p:blipFill>
          <a:blip r:embed="rId2"/>
          <a:stretch>
            <a:fillRect/>
          </a:stretch>
        </p:blipFill>
        <p:spPr>
          <a:xfrm>
            <a:off x="7239000" y="228600"/>
            <a:ext cx="1566673" cy="1003300"/>
          </a:xfrm>
          <a:prstGeom prst="rect">
            <a:avLst/>
          </a:prstGeom>
        </p:spPr>
      </p:pic>
    </p:spTree>
    <p:extLst>
      <p:ext uri="{BB962C8B-B14F-4D97-AF65-F5344CB8AC3E}">
        <p14:creationId xmlns:p14="http://schemas.microsoft.com/office/powerpoint/2010/main" val="7702185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Developing Persuasive Press Releases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91</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most important ingredient of a press release, is news.  </a:t>
            </a:r>
          </a:p>
          <a:p>
            <a:r>
              <a:rPr lang="en-US" sz="2200" u="sng" dirty="0" smtClean="0"/>
              <a:t>Articles that merely plug products end up in the circular file, or they languish unread on a company website</a:t>
            </a:r>
            <a:r>
              <a:rPr lang="en-US" dirty="0" smtClean="0"/>
              <a:t>.  </a:t>
            </a:r>
          </a:p>
          <a:p>
            <a:endParaRPr lang="en-US" sz="800" dirty="0"/>
          </a:p>
          <a:p>
            <a:pPr lvl="1"/>
            <a:r>
              <a:rPr lang="en-US" sz="2000" dirty="0" smtClean="0"/>
              <a:t>The best press releases focus on information that appeals to a targeted audience.  Newspapers, magazines, and digital media are more likely to publish a press release that is informative, interesting, and helpful</a:t>
            </a:r>
            <a:r>
              <a:rPr lang="en-US" dirty="0" smtClean="0"/>
              <a:t>.  </a:t>
            </a:r>
          </a:p>
          <a:p>
            <a:pPr lvl="1"/>
            <a:endParaRPr lang="en-US" sz="800" dirty="0"/>
          </a:p>
          <a:p>
            <a:pPr lvl="2"/>
            <a:r>
              <a:rPr lang="en-US" sz="1800" dirty="0" smtClean="0">
                <a:solidFill>
                  <a:srgbClr val="FF0000"/>
                </a:solidFill>
              </a:rPr>
              <a:t>The websites of many organizations today provide readily available media information including press releases and photos</a:t>
            </a:r>
            <a:r>
              <a:rPr lang="en-US" dirty="0" smtClean="0">
                <a:solidFill>
                  <a:srgbClr val="FF0000"/>
                </a:solidFill>
              </a:rPr>
              <a: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010400" y="4724400"/>
            <a:ext cx="1600200" cy="1600200"/>
          </a:xfrm>
          <a:prstGeom prst="rect">
            <a:avLst/>
          </a:prstGeom>
        </p:spPr>
      </p:pic>
    </p:spTree>
    <p:extLst>
      <p:ext uri="{BB962C8B-B14F-4D97-AF65-F5344CB8AC3E}">
        <p14:creationId xmlns:p14="http://schemas.microsoft.com/office/powerpoint/2010/main" val="42432557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92</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4101870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23477</TotalTime>
  <Words>6784</Words>
  <Application>Microsoft Office PowerPoint</Application>
  <PresentationFormat>On-screen Show (4:3)</PresentationFormat>
  <Paragraphs>690</Paragraphs>
  <Slides>92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Calibri</vt:lpstr>
      <vt:lpstr>Georgia</vt:lpstr>
      <vt:lpstr>Wingdings</vt:lpstr>
      <vt:lpstr>Wingdings 2</vt:lpstr>
      <vt:lpstr>Civic</vt:lpstr>
      <vt:lpstr>Business Communications Session Three</vt:lpstr>
      <vt:lpstr>Unit Three: Workplace Communication</vt:lpstr>
      <vt:lpstr>Writing Digital Age Email Messages and Memos</vt:lpstr>
      <vt:lpstr>Writing Digital Age Email Messages and Memos</vt:lpstr>
      <vt:lpstr>Email: Love It or Hate It – But It’s Here to Stay</vt:lpstr>
      <vt:lpstr>Knowing When Email is Appropriate</vt:lpstr>
      <vt:lpstr>Knowing When Email is Appropriate</vt:lpstr>
      <vt:lpstr>Composing Professional Email</vt:lpstr>
      <vt:lpstr>Controlling Your Inbox</vt:lpstr>
      <vt:lpstr>Writing Interoffice Memos</vt:lpstr>
      <vt:lpstr>Workplace Messaging and Texting</vt:lpstr>
      <vt:lpstr>Workplace Messaging and Texting</vt:lpstr>
      <vt:lpstr>Best Practices for Instant Messaging</vt:lpstr>
      <vt:lpstr>Text Messaging and Business Etiquette</vt:lpstr>
      <vt:lpstr>Text Messaging and Business Etiquette</vt:lpstr>
      <vt:lpstr>Texting Etiquette 1. Timing</vt:lpstr>
      <vt:lpstr>Texting Etiquette 2. Introducing</vt:lpstr>
      <vt:lpstr>Texting Etiquette 3. Addressing</vt:lpstr>
      <vt:lpstr>Texting Etiquette 4. Expressing</vt:lpstr>
      <vt:lpstr>Texting Etiquette 5. Responding</vt:lpstr>
      <vt:lpstr>Making Podcasts and Wikis Work for Business</vt:lpstr>
      <vt:lpstr>Blogging for Business</vt:lpstr>
      <vt:lpstr>Blogging for Business</vt:lpstr>
      <vt:lpstr>How Companies Blog</vt:lpstr>
      <vt:lpstr>Online Communities</vt:lpstr>
      <vt:lpstr>Internal Communication and Recruiting</vt:lpstr>
      <vt:lpstr>Blogging Best Practices Seven Tips for Master Bloggers</vt:lpstr>
      <vt:lpstr>Social Networking for Business</vt:lpstr>
      <vt:lpstr>Connecting Far-Flung Workers</vt:lpstr>
      <vt:lpstr>Crowdsourcing Customers</vt:lpstr>
      <vt:lpstr>Unit Three: Workplace Communication</vt:lpstr>
      <vt:lpstr>Persuading Effectively and Ethically  in the Contemporary Workplace</vt:lpstr>
      <vt:lpstr>Persuading Effectively and Ethically  in the Contemporary Workplace</vt:lpstr>
      <vt:lpstr>Persuading Effectively and Ethically  in the Contemporary Workplace</vt:lpstr>
      <vt:lpstr>What is Persuasion?</vt:lpstr>
      <vt:lpstr>What is Persuasion?</vt:lpstr>
      <vt:lpstr>What is Persuasion?</vt:lpstr>
      <vt:lpstr>What is Persuasion?</vt:lpstr>
      <vt:lpstr>What is Persuasion?</vt:lpstr>
      <vt:lpstr>What is Persuasion?</vt:lpstr>
      <vt:lpstr>What is Persuasion?</vt:lpstr>
      <vt:lpstr>Six Basic Principles that Direct Human Behavior</vt:lpstr>
      <vt:lpstr>Six Basic Principles that Direct Human Behavior</vt:lpstr>
      <vt:lpstr>Six Basic Principles that Direct Human Behavior</vt:lpstr>
      <vt:lpstr>Six Basic Principles that Direct Human Behavior</vt:lpstr>
      <vt:lpstr>Six Basic Principles that Direct Human Behavior</vt:lpstr>
      <vt:lpstr>Six Basic Principles that Direct Human Behavior</vt:lpstr>
      <vt:lpstr>Six Basic Principles that Direct Human Behavior</vt:lpstr>
      <vt:lpstr>Persuasive Techniques are More Subtle and Misleading</vt:lpstr>
      <vt:lpstr>Six Effective Persuasion Techniques</vt:lpstr>
      <vt:lpstr>Applying the 3x3 Writing Process to Persuasive Messages</vt:lpstr>
      <vt:lpstr>Analyzing the Purpose: Knowing What You Want to Achieve</vt:lpstr>
      <vt:lpstr>Adapting to the Audience to Make Your Message Heard</vt:lpstr>
      <vt:lpstr>Adapting to the Audience to Make Your Message Heard</vt:lpstr>
      <vt:lpstr>Adapting to the Audience to Make Your Message Heard</vt:lpstr>
      <vt:lpstr>Researching and Organizing Persuasive Data</vt:lpstr>
      <vt:lpstr>The AIDA Strategy for Persuasive Messages</vt:lpstr>
      <vt:lpstr>Blending Four Major Elements in Successful Persuasive Messages</vt:lpstr>
      <vt:lpstr>Gaining Attention in Persuasive Messages</vt:lpstr>
      <vt:lpstr>Gaining Attention in Persuasive Messages</vt:lpstr>
      <vt:lpstr>Building Interest in Persuasive Messages</vt:lpstr>
      <vt:lpstr>Building Interest in Persuasive Messages</vt:lpstr>
      <vt:lpstr>Eliciting Desire and Reducing Resistance in Persuasive Requests</vt:lpstr>
      <vt:lpstr>Prompting Action in Persuasive Messages</vt:lpstr>
      <vt:lpstr>Being an Ethical Persuader</vt:lpstr>
      <vt:lpstr>Writing Persuasive Requests</vt:lpstr>
      <vt:lpstr>Persuading Employees: Messages Flowing Downward</vt:lpstr>
      <vt:lpstr>Persuading Employees: Messages Flowing Downward</vt:lpstr>
      <vt:lpstr>Persuading Employees: Messages Flowing Downward</vt:lpstr>
      <vt:lpstr>Persuading the Boss: Messages Flowing Upward</vt:lpstr>
      <vt:lpstr>Persuading the Boss: Messages Flowing Upward</vt:lpstr>
      <vt:lpstr>Persuading the Boss: Messages Flowing Upward</vt:lpstr>
      <vt:lpstr>Applying the 3x3 Writing Process to Sales Messages</vt:lpstr>
      <vt:lpstr>Analyzing the Product</vt:lpstr>
      <vt:lpstr>Determining the Purpose of a Sales Message</vt:lpstr>
      <vt:lpstr>Betting on Highly Targeted, Relevant Direct Mail</vt:lpstr>
      <vt:lpstr>Considering the Value of Sales Letters</vt:lpstr>
      <vt:lpstr>Gaining Attention in Sales Messages</vt:lpstr>
      <vt:lpstr>Building Interest with Rational and Emotional Appeals</vt:lpstr>
      <vt:lpstr>Building Interest with Rational and Emotional Appeals</vt:lpstr>
      <vt:lpstr>Building Interest with Rational and Emotional Appeals</vt:lpstr>
      <vt:lpstr>Building Interest with Rational and Emotional Appeals</vt:lpstr>
      <vt:lpstr>Motivating Action at the Conclusion of a Sales Message</vt:lpstr>
      <vt:lpstr>Writing Successful Email Sales Messages</vt:lpstr>
      <vt:lpstr>Selling by Email</vt:lpstr>
      <vt:lpstr>Selling by Email</vt:lpstr>
      <vt:lpstr>Writing Short Persuasive Messages Online</vt:lpstr>
      <vt:lpstr>Writing Short Persuasive Messages Online</vt:lpstr>
      <vt:lpstr>Developing Persuasive Press Releases</vt:lpstr>
      <vt:lpstr>Developing Persuasive Press Releases</vt:lpstr>
      <vt:lpstr>Developing Persuasive Press Releases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1030</cp:revision>
  <cp:lastPrinted>2023-01-17T18:00:47Z</cp:lastPrinted>
  <dcterms:created xsi:type="dcterms:W3CDTF">2015-02-01T00:37:43Z</dcterms:created>
  <dcterms:modified xsi:type="dcterms:W3CDTF">2023-01-19T00:19:47Z</dcterms:modified>
</cp:coreProperties>
</file>