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7"/>
  </p:notesMasterIdLst>
  <p:handoutMasterIdLst>
    <p:handoutMasterId r:id="rId48"/>
  </p:handoutMasterIdLst>
  <p:sldIdLst>
    <p:sldId id="484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21" r:id="rId38"/>
    <p:sldId id="522" r:id="rId39"/>
    <p:sldId id="523" r:id="rId40"/>
    <p:sldId id="524" r:id="rId41"/>
    <p:sldId id="527" r:id="rId42"/>
    <p:sldId id="526" r:id="rId43"/>
    <p:sldId id="525" r:id="rId44"/>
    <p:sldId id="528" r:id="rId45"/>
    <p:sldId id="326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13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B20394-5536-4B06-A0FA-B32977A1226A}" type="datetimeFigureOut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EC0907-54BC-4B07-81F5-3E82B875F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11C80F-D7C2-42BE-9E62-4C02C00DE13B}" type="datetimeFigureOut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8745F-521D-45B3-BE16-23EE10B3DE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D84-2F0F-4CFC-9469-E00716EE8572}" type="datetime1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F4B6-1BF4-442E-A1DA-BFE8CF01468B}" type="datetime1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BB68-AECF-4095-9CC1-5997E15B6900}" type="datetime1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A67-C818-4C97-9DF7-FAFFD95E5486}" type="datetime1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6AC9-11FD-4D20-B481-194CA13E0A13}" type="datetime1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6062AFF-EFF8-4000-9F66-5BFA0D03A9DC}" type="datetime1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945C-836F-4A48-A6ED-93551CCB710A}" type="datetime1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701-167F-450D-BF97-887B070C6432}" type="datetime1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053F-30D5-4F9B-AEA0-2092D94CEAE3}" type="datetime1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9ADB-2168-4E7D-8FFC-997AC304416D}" type="datetime1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E110C59-F9FE-4F5D-9E93-84216AF3D8B9}" type="datetime1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2AA4B97-E495-4357-89D2-9B5EA5D2C61F}" type="datetime1">
              <a:rPr lang="en-US" smtClean="0"/>
              <a:pPr/>
              <a:t>4/29/2026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Entrepreneurship</a:t>
            </a:r>
            <a:br>
              <a:rPr lang="en-US" dirty="0" smtClean="0"/>
            </a:br>
            <a:r>
              <a:rPr lang="en-US" sz="2000" dirty="0" smtClean="0"/>
              <a:t>Class </a:t>
            </a:r>
            <a:r>
              <a:rPr lang="en-US" sz="2000" dirty="0" smtClean="0"/>
              <a:t>Presentation </a:t>
            </a:r>
            <a:r>
              <a:rPr lang="en-US" sz="2000" smtClean="0"/>
              <a:t>SUMM Consolidate. </a:t>
            </a:r>
            <a:r>
              <a:rPr lang="en-US" sz="2000" dirty="0" smtClean="0"/>
              <a:t>Session 2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Entrepreneurship</a:t>
            </a:r>
          </a:p>
          <a:p>
            <a:pPr lvl="1"/>
            <a:r>
              <a:rPr lang="en-US" u="sng" dirty="0" smtClean="0"/>
              <a:t>Theory, Process, Practice -12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Edition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/>
              <a:t>Donald F. Kuratko, Cengage Learning, Boston, MA 2024</a:t>
            </a:r>
          </a:p>
          <a:p>
            <a:pPr lvl="3"/>
            <a:r>
              <a:rPr lang="en-US" dirty="0" smtClean="0"/>
              <a:t>ISBN: 978-0-357-89950-2</a:t>
            </a:r>
          </a:p>
          <a:p>
            <a:pPr lvl="1"/>
            <a:endParaRPr lang="en-US" dirty="0"/>
          </a:p>
        </p:txBody>
      </p:sp>
      <p:pic>
        <p:nvPicPr>
          <p:cNvPr id="6" name="Picture 5" descr="Connecticut Center for Entrepreneurship and Innov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88" y="3733800"/>
            <a:ext cx="6477000" cy="230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96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and Entrepreneurship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 in poverty face the liability of poorness, including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Literacy Gaps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Scarcity Mindset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Personal Pressures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Lack of Financial Safety Nets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Rich vs Poor: The One Key Difference That Changes Everything - YouTub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88" y="4191000"/>
            <a:ext cx="4782312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87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and Entrepreneurship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Despite these barriers, entrepreneurs can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Build Skills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Increase Dignity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Reduce Dependence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Strengthen Communities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Mindset determines poverty or succe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5" y="4016544"/>
            <a:ext cx="2141855" cy="214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indset is 🔑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2130425" cy="3262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00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Entrepreneurial Mindset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Global Entrepreneurs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Think Beyond National Markets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Adapt to Multiple Cultures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Leverage International Networks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Pursue Cross-Border Opportunities</a:t>
            </a:r>
          </a:p>
        </p:txBody>
      </p:sp>
      <p:pic>
        <p:nvPicPr>
          <p:cNvPr id="5" name="Picture 4" descr="Global Entrepreneurs Connect (@enterpre) • Facebo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97" y="3200400"/>
            <a:ext cx="3208655" cy="3126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43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Entrepreneurial Mindset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Global Entrepreneurs Benefit From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Reduced Trade Barriers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Global Digital Communication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Diaspora Networks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Global Entrepreneur | AIESEC in B&amp;H - HU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5029200" cy="2738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08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International Markets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Common Global Entry Strategies Include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Importing</a:t>
            </a:r>
          </a:p>
          <a:p>
            <a:pPr lvl="1"/>
            <a:r>
              <a:rPr lang="en-US" sz="2000" dirty="0" smtClean="0"/>
              <a:t>Exporting</a:t>
            </a:r>
          </a:p>
          <a:p>
            <a:pPr lvl="1"/>
            <a:r>
              <a:rPr lang="en-US" sz="2000" dirty="0" smtClean="0"/>
              <a:t>Alliances</a:t>
            </a:r>
          </a:p>
          <a:p>
            <a:pPr lvl="1"/>
            <a:r>
              <a:rPr lang="en-US" sz="2000" dirty="0" smtClean="0"/>
              <a:t>Joint Ventures</a:t>
            </a:r>
          </a:p>
          <a:p>
            <a:pPr lvl="1"/>
            <a:r>
              <a:rPr lang="en-US" sz="2000" dirty="0" smtClean="0"/>
              <a:t>Direct Investment</a:t>
            </a:r>
          </a:p>
          <a:p>
            <a:pPr lvl="1"/>
            <a:r>
              <a:rPr lang="en-US" sz="2000" dirty="0" smtClean="0"/>
              <a:t>Licensing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Each increases commitment and potential reward.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Global Entrepreneurship Business Lab | Transforming Communit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70858"/>
            <a:ext cx="3959225" cy="122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778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Understanding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Modern entrepreneurship is no longer just about profit</a:t>
            </a:r>
            <a:r>
              <a:rPr lang="en-US" dirty="0" smtClean="0"/>
              <a:t>.  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Successful Entrepreneurs Must: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Solve Real Societal Problems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Integrate Sustainability Into Strategy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Think Globally from the Beginning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Balance Mission and Money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Measure Impact Beyond Revenue</a:t>
            </a:r>
          </a:p>
        </p:txBody>
      </p:sp>
      <p:pic>
        <p:nvPicPr>
          <p:cNvPr id="5" name="Picture 4" descr="The Modern Entrepreneur (@modernentrepreneur) • Facebo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048000"/>
            <a:ext cx="3243072" cy="3208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62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Application 1: Starting a Social Venture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A business that sells affordable solar lighting in low-income communities reduces electricity costs, improves safety, and supports sustainability.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Revenue supports scaling impact.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How to Start a Social Enterprise with No Experien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3048"/>
            <a:ext cx="6019800" cy="2511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397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Application 2: Designing a Business Plan.  Must Include: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Mission Statement with Social Purpose</a:t>
            </a:r>
          </a:p>
          <a:p>
            <a:pPr lvl="1"/>
            <a:r>
              <a:rPr lang="en-US" dirty="0" smtClean="0"/>
              <a:t>Stakeholder Impact Analysis</a:t>
            </a:r>
          </a:p>
          <a:p>
            <a:pPr lvl="1"/>
            <a:r>
              <a:rPr lang="en-US" dirty="0" smtClean="0"/>
              <a:t>Triple Bottom Line Metrics</a:t>
            </a:r>
          </a:p>
          <a:p>
            <a:pPr lvl="1"/>
            <a:r>
              <a:rPr lang="en-US" dirty="0" smtClean="0"/>
              <a:t>Sustainability Strategy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This strengthens investor appeal.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omprehensive Guide to Crafting a Winning Business Pl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88" y="4267200"/>
            <a:ext cx="4325112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054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Application 3: Corporate Strategy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Companies can adopt shared value by reducing waste,  sourcing ethically, supporting local suppliers, and      improving worker conditions.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This increases brand trust and loyalty.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orporate Strategy - Definition, Four Componen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88" y="3733800"/>
            <a:ext cx="4096512" cy="2583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847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Application 4: Entering Global Markets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Export Niche Products</a:t>
            </a:r>
          </a:p>
          <a:p>
            <a:pPr lvl="1"/>
            <a:r>
              <a:rPr lang="en-US" dirty="0" smtClean="0"/>
              <a:t>Partner Through Joint Ventures</a:t>
            </a:r>
          </a:p>
          <a:p>
            <a:pPr lvl="1"/>
            <a:r>
              <a:rPr lang="en-US" dirty="0" smtClean="0"/>
              <a:t>License Technology Internationally</a:t>
            </a:r>
          </a:p>
          <a:p>
            <a:pPr lvl="1"/>
            <a:r>
              <a:rPr lang="en-US" dirty="0" smtClean="0"/>
              <a:t>Leverage Diaspora Connections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These reduce risk while expanding reach.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Global Markets icon. Simple element from business organization collection.  Creative Global Markets icon for web design, templates, infographics and  more 17205991 Vector Art at Vecteez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30480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77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Entrepreneurship</a:t>
            </a:r>
            <a:br>
              <a:rPr lang="en-US" dirty="0" smtClean="0"/>
            </a:br>
            <a:r>
              <a:rPr lang="en-US" sz="2000" dirty="0" smtClean="0"/>
              <a:t>Chapter 4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Social entrepreneurship combines innovation, risk-taking, and business methods with a mission to solve problems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It creates social value first, while financial returns support sustainability.  It can exist in all types of organizations.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It’s goal is systemic change, not just temporary aid.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Social Entrepreneurship - Virtuzo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267200" cy="2397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088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Application 5: Supporting Poverty Entrepreneurship</a:t>
            </a:r>
            <a:endParaRPr lang="en-US" sz="2400" u="sng" dirty="0"/>
          </a:p>
          <a:p>
            <a:endParaRPr lang="en-US" sz="800" dirty="0" smtClean="0"/>
          </a:p>
          <a:p>
            <a:pPr lvl="1"/>
            <a:r>
              <a:rPr lang="en-US" dirty="0" smtClean="0"/>
              <a:t>Improve Financial Literacy</a:t>
            </a:r>
          </a:p>
          <a:p>
            <a:pPr lvl="1"/>
            <a:r>
              <a:rPr lang="en-US" dirty="0" smtClean="0"/>
              <a:t>Provide Microloans</a:t>
            </a:r>
          </a:p>
          <a:p>
            <a:pPr lvl="1"/>
            <a:r>
              <a:rPr lang="en-US" dirty="0" smtClean="0"/>
              <a:t>Create Mentoring Programs</a:t>
            </a:r>
          </a:p>
          <a:p>
            <a:pPr lvl="1"/>
            <a:r>
              <a:rPr lang="en-US" dirty="0" smtClean="0"/>
              <a:t>Build Support Ecosystems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This reduces the liability of poorness.</a:t>
            </a:r>
          </a:p>
        </p:txBody>
      </p:sp>
      <p:pic>
        <p:nvPicPr>
          <p:cNvPr id="5" name="Picture 4" descr="3 Most Effective Ways of Fighting Poverty with Entrepreneurship | Blo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95799"/>
            <a:ext cx="5105400" cy="2379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430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Insight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300" u="sng" dirty="0" smtClean="0"/>
              <a:t>Social entrepreneurship combines innovation, sustainability, and global thinking to create businesses that generate profit while solving society’s most urgent problems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pic>
        <p:nvPicPr>
          <p:cNvPr id="5" name="Picture 4" descr="About Social Entrepreneurship &amp; Social Innovation - Definitions and  Examples | InnovatingSocie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88" y="3013063"/>
            <a:ext cx="5943600" cy="310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960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Innovation – The Creative Pursuit of Ideas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Chapter 5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Content Placeholder 4" descr="The Intersection of Creativity and Innovation: Which Comes First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296944" cy="427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390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Opportunity Identification</a:t>
            </a:r>
            <a:br>
              <a:rPr lang="en-US" dirty="0" smtClean="0"/>
            </a:br>
            <a:r>
              <a:rPr lang="en-US" sz="2000" dirty="0" smtClean="0"/>
              <a:t>Foundation of Entrepreneurship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u="sng" dirty="0" smtClean="0"/>
              <a:t>Entrepreneurship begins with recognizing opportunities to create value. Opportunities often emerge from</a:t>
            </a:r>
            <a:r>
              <a:rPr lang="en-US" dirty="0" smtClean="0"/>
              <a:t>:</a:t>
            </a:r>
          </a:p>
          <a:p>
            <a:endParaRPr lang="en-US" sz="900" dirty="0" smtClean="0"/>
          </a:p>
          <a:p>
            <a:pPr lvl="1"/>
            <a:r>
              <a:rPr lang="en-US" dirty="0" smtClean="0"/>
              <a:t>Trends</a:t>
            </a:r>
          </a:p>
          <a:p>
            <a:pPr lvl="1"/>
            <a:r>
              <a:rPr lang="en-US" dirty="0" smtClean="0"/>
              <a:t>Unexpected Events</a:t>
            </a:r>
          </a:p>
          <a:p>
            <a:pPr lvl="1"/>
            <a:r>
              <a:rPr lang="en-US" dirty="0" smtClean="0"/>
              <a:t>Incongruities</a:t>
            </a:r>
          </a:p>
          <a:p>
            <a:pPr lvl="1"/>
            <a:r>
              <a:rPr lang="en-US" dirty="0" smtClean="0"/>
              <a:t>Process Needs</a:t>
            </a:r>
          </a:p>
          <a:p>
            <a:pPr lvl="1"/>
            <a:r>
              <a:rPr lang="en-US" dirty="0" smtClean="0"/>
              <a:t>Industry/Market Changes</a:t>
            </a:r>
          </a:p>
          <a:p>
            <a:pPr lvl="1"/>
            <a:r>
              <a:rPr lang="en-US" dirty="0" smtClean="0"/>
              <a:t>Demographic Shifts</a:t>
            </a:r>
          </a:p>
          <a:p>
            <a:pPr lvl="1"/>
            <a:r>
              <a:rPr lang="en-US" dirty="0" smtClean="0"/>
              <a:t>Perceptual Changes</a:t>
            </a:r>
          </a:p>
          <a:p>
            <a:pPr lvl="1"/>
            <a:r>
              <a:rPr lang="en-US" dirty="0" smtClean="0"/>
              <a:t>Knowledge-Based Innovations</a:t>
            </a:r>
          </a:p>
          <a:p>
            <a:pPr lvl="1"/>
            <a:endParaRPr lang="en-US" sz="9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Entrepreneurs transform observations into business opportunities using prior knowledge and learning ability.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Opportunity Recogni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69" y="2667000"/>
            <a:ext cx="4392603" cy="2199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998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 and Entrepreneurial Thinking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Creativity in entrepreneurship is generating ideas that improve effectiveness or efficiency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Ask “What if?” and “Why not?”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See Problems as Opportunities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Combine Imagination with Structured Thinking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Use Both Logic and Intuition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Michaelm\AppData\Local\Temp\{6AAAE041-CB1B-429F-8E29-ED18761D7153}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600"/>
            <a:ext cx="4912995" cy="2256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654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 and Entrepreneurial Thinking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Two Problem-Solving Styles Exist.  Both are Valuable.</a:t>
            </a:r>
          </a:p>
          <a:p>
            <a:endParaRPr lang="en-US" sz="800" dirty="0" smtClean="0"/>
          </a:p>
          <a:p>
            <a:pPr lvl="1"/>
            <a:r>
              <a:rPr lang="en-US" u="sng" dirty="0" smtClean="0"/>
              <a:t>Adaptors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Improve Existing Systems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Work Methodically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Focus on Refinement</a:t>
            </a:r>
          </a:p>
          <a:p>
            <a:pPr lvl="1"/>
            <a:r>
              <a:rPr lang="en-US" u="sng" dirty="0" smtClean="0"/>
              <a:t>Innovators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Challenge Assumptions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Seek New Directions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Prefer Bold Solutions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What Pharrell warned me about creativity, innovation &amp; change - Scott  Guthr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48399"/>
            <a:ext cx="3730752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106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 and Entrepreneurial Thinking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Four Stages of the Creative Process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Knowledge Accumulation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Research – Reading – Networking – Observing Industries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Incubation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Let Subconscious Thinking Process Ideas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Idea Experience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“Eureka” Moment – Solution Emerges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Evaluation and Implementation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Test Feasibility – Refine – Execute</a:t>
            </a:r>
          </a:p>
        </p:txBody>
      </p:sp>
      <p:pic>
        <p:nvPicPr>
          <p:cNvPr id="5" name="Picture 4" descr="Creative Process - New &amp; Improv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94" y="3432616"/>
            <a:ext cx="2818529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994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Personal Creativity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Creativity is a Skill That Can Be Trained.  Key Strategies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Recognize Relationships Between Ideas</a:t>
            </a:r>
          </a:p>
          <a:p>
            <a:pPr lvl="1"/>
            <a:r>
              <a:rPr lang="en-US" sz="2000" dirty="0" smtClean="0"/>
              <a:t>Develop a Functional Perspective (New Uses for Familiar Things)</a:t>
            </a:r>
          </a:p>
          <a:p>
            <a:pPr lvl="1"/>
            <a:r>
              <a:rPr lang="en-US" sz="2000" dirty="0" smtClean="0"/>
              <a:t>Use Both Left-Brain (Logic) and Right Brain (Intuition)</a:t>
            </a:r>
          </a:p>
          <a:p>
            <a:pPr lvl="1"/>
            <a:r>
              <a:rPr lang="en-US" sz="2000" dirty="0" smtClean="0"/>
              <a:t>Avoid Mental Barriers Like: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Either/Or Thinking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Perfectionism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Stereotyping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Overreliance on Probability</a:t>
            </a:r>
          </a:p>
        </p:txBody>
      </p:sp>
      <p:pic>
        <p:nvPicPr>
          <p:cNvPr id="6" name="Picture 5" descr="How can personal creativity inspire and activate your work? | by Sinéad  Cullen | Medi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46" y="3352800"/>
            <a:ext cx="3582706" cy="2873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124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Arenas of Creativity</a:t>
            </a:r>
            <a:br>
              <a:rPr lang="en-US" dirty="0" smtClean="0"/>
            </a:br>
            <a:r>
              <a:rPr lang="en-US" sz="2000" dirty="0" smtClean="0"/>
              <a:t>Where Innovation Happens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Creativity Appears in Many Forms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Idea Creativity</a:t>
            </a:r>
          </a:p>
          <a:p>
            <a:pPr lvl="1"/>
            <a:r>
              <a:rPr lang="en-US" sz="2000" dirty="0" smtClean="0"/>
              <a:t>Material Creativity</a:t>
            </a:r>
          </a:p>
          <a:p>
            <a:pPr lvl="1"/>
            <a:r>
              <a:rPr lang="en-US" sz="2000" dirty="0" smtClean="0"/>
              <a:t>Organizational Creativity</a:t>
            </a:r>
          </a:p>
          <a:p>
            <a:pPr lvl="1"/>
            <a:r>
              <a:rPr lang="en-US" sz="2000" dirty="0" smtClean="0"/>
              <a:t>Relationship Creativity</a:t>
            </a:r>
          </a:p>
          <a:p>
            <a:pPr lvl="1"/>
            <a:r>
              <a:rPr lang="en-US" sz="2000" dirty="0" smtClean="0"/>
              <a:t>Event Creativity</a:t>
            </a:r>
          </a:p>
          <a:p>
            <a:pPr lvl="1"/>
            <a:r>
              <a:rPr lang="en-US" sz="2000" dirty="0" smtClean="0"/>
              <a:t>Inner Creativity</a:t>
            </a:r>
          </a:p>
          <a:p>
            <a:pPr lvl="1"/>
            <a:r>
              <a:rPr lang="en-US" sz="2000" dirty="0" smtClean="0"/>
              <a:t>Spontaneous Creativity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Innovation is not limited to products – it includes leadership, teamwork, and mindset shifts.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reativity and succeeding over the long term - Surprisingly Lee Hopki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4437888" cy="223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144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Organizational Climate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Innovation thrives when environments include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Trust-Based Leadership</a:t>
            </a:r>
          </a:p>
          <a:p>
            <a:pPr lvl="1"/>
            <a:r>
              <a:rPr lang="en-US" sz="2000" dirty="0" smtClean="0"/>
              <a:t>Open Communication</a:t>
            </a:r>
          </a:p>
          <a:p>
            <a:pPr lvl="1"/>
            <a:r>
              <a:rPr lang="en-US" sz="2000" dirty="0" smtClean="0"/>
              <a:t>Tolerance for Mistakes</a:t>
            </a:r>
          </a:p>
          <a:p>
            <a:pPr lvl="1"/>
            <a:r>
              <a:rPr lang="en-US" sz="2000" dirty="0" smtClean="0"/>
              <a:t>Diverse Personalities</a:t>
            </a:r>
          </a:p>
          <a:p>
            <a:pPr lvl="1"/>
            <a:r>
              <a:rPr lang="en-US" sz="2000" dirty="0" smtClean="0"/>
              <a:t>Experimentation Support</a:t>
            </a:r>
          </a:p>
          <a:p>
            <a:pPr lvl="1"/>
            <a:r>
              <a:rPr lang="en-US" sz="2000" dirty="0" smtClean="0"/>
              <a:t>Sufficient Resources</a:t>
            </a:r>
          </a:p>
          <a:p>
            <a:pPr lvl="1"/>
            <a:r>
              <a:rPr lang="en-US" sz="2000" dirty="0" smtClean="0"/>
              <a:t>External Collaboration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Culture Shapes Creativity.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Organizational Climate: Meaning, Benefits, &amp; Strateg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2" y="3581400"/>
            <a:ext cx="4648200" cy="2655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80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Social Entrepreneurs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Social Entrepreneurs </a:t>
            </a:r>
            <a:r>
              <a:rPr lang="en-US" sz="2400" u="sng" dirty="0"/>
              <a:t>T</a:t>
            </a:r>
            <a:r>
              <a:rPr lang="en-US" sz="2400" u="sng" dirty="0" smtClean="0"/>
              <a:t>ypically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Pursue Social Impact Missions</a:t>
            </a:r>
          </a:p>
          <a:p>
            <a:pPr lvl="1"/>
            <a:r>
              <a:rPr lang="en-US" sz="2000" dirty="0" smtClean="0"/>
              <a:t>Recognize Opportunities to Solve Social Issues</a:t>
            </a:r>
          </a:p>
          <a:p>
            <a:pPr lvl="1"/>
            <a:r>
              <a:rPr lang="en-US" sz="2000" dirty="0" smtClean="0"/>
              <a:t>Innovate Continuously</a:t>
            </a:r>
          </a:p>
          <a:p>
            <a:pPr lvl="1"/>
            <a:r>
              <a:rPr lang="en-US" sz="2000" dirty="0" smtClean="0"/>
              <a:t>Act Despite Limited Resources</a:t>
            </a:r>
          </a:p>
          <a:p>
            <a:pPr lvl="1"/>
            <a:r>
              <a:rPr lang="en-US" sz="2000" dirty="0" smtClean="0"/>
              <a:t>Remain Accountable to Communities Served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They are change agents, focused on solving root causes rather than symptoms.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Social Entrepreneurs: Definition, Types, and Impact on Societ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38862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747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in Entrepreneurship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Innovation converts ideas into market value. It requires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Observation</a:t>
            </a:r>
          </a:p>
          <a:p>
            <a:pPr lvl="1"/>
            <a:r>
              <a:rPr lang="en-US" sz="2000" dirty="0" smtClean="0"/>
              <a:t>Customer Understanding</a:t>
            </a:r>
          </a:p>
          <a:p>
            <a:pPr lvl="1"/>
            <a:r>
              <a:rPr lang="en-US" sz="2000" dirty="0" smtClean="0"/>
              <a:t>Experimentation</a:t>
            </a:r>
          </a:p>
          <a:p>
            <a:pPr lvl="1"/>
            <a:r>
              <a:rPr lang="en-US" sz="2000" dirty="0" smtClean="0"/>
              <a:t>Persistence</a:t>
            </a:r>
          </a:p>
          <a:p>
            <a:pPr lvl="1"/>
            <a:r>
              <a:rPr lang="en-US" sz="2000" dirty="0" smtClean="0"/>
              <a:t>Focused Solutions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Innovation is mostly effort – not inspiration.</a:t>
            </a:r>
          </a:p>
          <a:p>
            <a:pPr lvl="1"/>
            <a:endParaRPr lang="en-US" dirty="0"/>
          </a:p>
        </p:txBody>
      </p:sp>
      <p:pic>
        <p:nvPicPr>
          <p:cNvPr id="6" name="Picture 5" descr="What is Market Value? Formula of Market Value - Fincas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587752" cy="2192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284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Types of Innovation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From Most Original to Least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Invention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Entirely New Solution</a:t>
            </a:r>
          </a:p>
          <a:p>
            <a:pPr lvl="1"/>
            <a:r>
              <a:rPr lang="en-US" sz="2000" u="sng" dirty="0" smtClean="0"/>
              <a:t>Extension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New Application of Existing Idea</a:t>
            </a:r>
          </a:p>
          <a:p>
            <a:pPr lvl="1"/>
            <a:r>
              <a:rPr lang="en-US" sz="2000" u="sng" dirty="0" smtClean="0"/>
              <a:t>Duplication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Improved Version of Existing Solution</a:t>
            </a:r>
          </a:p>
          <a:p>
            <a:pPr lvl="1"/>
            <a:r>
              <a:rPr lang="en-US" sz="2000" u="sng" dirty="0" smtClean="0"/>
              <a:t>Synthesis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Combination of Multiple Ideas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🇬🇧 &quot;Most&quot; vs. &quot;Least&quot; in the English Grammar 🇬🇧 LanGe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8972"/>
            <a:ext cx="1338072" cy="103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nnovation Banner Web Icon For Business Inspiration Research Analysis  Development And Science Technology Minimal Vector Infographic Stock  Illustration - Download Image Now - iStoc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5400"/>
            <a:ext cx="4343400" cy="1221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742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Innovation Myths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False Assumptions Include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Innovation is Predictable</a:t>
            </a:r>
          </a:p>
          <a:p>
            <a:pPr lvl="1"/>
            <a:r>
              <a:rPr lang="en-US" sz="2000" dirty="0" smtClean="0"/>
              <a:t>Only Large Projects Succeed</a:t>
            </a:r>
          </a:p>
          <a:p>
            <a:pPr lvl="1"/>
            <a:r>
              <a:rPr lang="en-US" sz="2000" dirty="0" smtClean="0"/>
              <a:t>Innovation Depends Mainly on Technology</a:t>
            </a:r>
          </a:p>
          <a:p>
            <a:pPr lvl="1"/>
            <a:r>
              <a:rPr lang="en-US" sz="2000" dirty="0" smtClean="0"/>
              <a:t>Innovation Requires Complete Planning First</a:t>
            </a:r>
          </a:p>
          <a:p>
            <a:pPr lvl="1"/>
            <a:r>
              <a:rPr lang="en-US" sz="2000" dirty="0" smtClean="0"/>
              <a:t>Innovation Comes From Dreams Alone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Reality: innovation is practical, iterative, and customer-driven.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Myth Images – Browse 2,273,984 Stock Photos, Vectors, and Video | Adobe  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52" y="4572000"/>
            <a:ext cx="2916500" cy="167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605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Innovation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u="sng" dirty="0" smtClean="0"/>
              <a:t>Successful Innovators</a:t>
            </a:r>
            <a:r>
              <a:rPr lang="en-US" dirty="0" smtClean="0"/>
              <a:t>:</a:t>
            </a:r>
          </a:p>
          <a:p>
            <a:endParaRPr lang="en-US" sz="900" dirty="0" smtClean="0"/>
          </a:p>
          <a:p>
            <a:pPr lvl="1"/>
            <a:r>
              <a:rPr lang="en-US" dirty="0" smtClean="0"/>
              <a:t>Act Quickly</a:t>
            </a:r>
          </a:p>
          <a:p>
            <a:pPr lvl="1"/>
            <a:r>
              <a:rPr lang="en-US" dirty="0" smtClean="0"/>
              <a:t>Keep Solutions Simple</a:t>
            </a:r>
          </a:p>
          <a:p>
            <a:pPr lvl="1"/>
            <a:r>
              <a:rPr lang="en-US" dirty="0" smtClean="0"/>
              <a:t>Stay Customer-Focused</a:t>
            </a:r>
          </a:p>
          <a:p>
            <a:pPr lvl="1"/>
            <a:r>
              <a:rPr lang="en-US" dirty="0" smtClean="0"/>
              <a:t>Start Small</a:t>
            </a:r>
          </a:p>
          <a:p>
            <a:pPr lvl="1"/>
            <a:r>
              <a:rPr lang="en-US" dirty="0" smtClean="0"/>
              <a:t>Aim High</a:t>
            </a:r>
          </a:p>
          <a:p>
            <a:pPr lvl="1"/>
            <a:r>
              <a:rPr lang="en-US" dirty="0" smtClean="0"/>
              <a:t>Test and Revise Repeatedly</a:t>
            </a:r>
          </a:p>
          <a:p>
            <a:pPr lvl="1"/>
            <a:r>
              <a:rPr lang="en-US" dirty="0" smtClean="0"/>
              <a:t>Learn from Failure</a:t>
            </a:r>
          </a:p>
          <a:p>
            <a:pPr lvl="1"/>
            <a:r>
              <a:rPr lang="en-US" dirty="0" smtClean="0"/>
              <a:t>Follow Milestones</a:t>
            </a:r>
          </a:p>
          <a:p>
            <a:pPr lvl="1"/>
            <a:r>
              <a:rPr lang="en-US" dirty="0" smtClean="0"/>
              <a:t>Reward Creative Effort</a:t>
            </a:r>
          </a:p>
          <a:p>
            <a:pPr lvl="1"/>
            <a:r>
              <a:rPr lang="en-US" dirty="0" smtClean="0"/>
              <a:t>Work Persistently</a:t>
            </a:r>
          </a:p>
          <a:p>
            <a:pPr lvl="1"/>
            <a:endParaRPr lang="en-US" sz="900" dirty="0" smtClean="0"/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Innovation = Disciplined Experimentation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" name="Picture 4" descr="Google 's 9 Principles of #innovation http://t.co/bwuyoQG4r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871"/>
            <a:ext cx="3395472" cy="3970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11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Curriculum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Creative Entrepreneurship is not about random ideas, but about a structured process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Observation -&gt; Creativity -&gt; Evaluation -&gt; Implementation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 descr="Center for Creative Entrepreneurship - Member Directory Creative Industry  Incubat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72142"/>
            <a:ext cx="3918857" cy="3680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598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Curriculum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It reframes innovation as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Learnable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Repeatable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Opportunity-Driven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Customer-Centered</a:t>
            </a:r>
          </a:p>
        </p:txBody>
      </p:sp>
      <p:pic>
        <p:nvPicPr>
          <p:cNvPr id="5" name="Picture 4" descr="Letter e modern logo design inspiration. set of creative letter e logo  design template | Premium Vect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51816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587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Curriculum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It shows that creativity is a behavior, not a personality trait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Entrepreneurs succeed because they notice patterns others ignore, connect unrelated concepts, test ideas quickly, tolerate uncertainty, and persist through failure.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Innovation is less about brilliance and more about the mindset and method.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nnovation Mindset Web Banner Icon Vector Stock Vector (Royalty Free)  2706598813 | Shutter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6125609" cy="189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435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Spot Opportunities Daily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endParaRPr lang="en-US" sz="800" dirty="0"/>
          </a:p>
          <a:p>
            <a:pPr lvl="1"/>
            <a:r>
              <a:rPr lang="en-US" dirty="0" smtClean="0"/>
              <a:t>Watch for: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Inefficiencies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Customer Frustrations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Workflow Delays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Unmet Needs</a:t>
            </a:r>
          </a:p>
          <a:p>
            <a:pPr lvl="1"/>
            <a:endParaRPr lang="en-US" dirty="0"/>
          </a:p>
        </p:txBody>
      </p:sp>
      <p:pic>
        <p:nvPicPr>
          <p:cNvPr id="5" name="Picture 4" descr="How to Spot a Great Business Opportunit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5257800" cy="2810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189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Use the Four-Step Creativity Model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Research the Problem Deeply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Step Away From It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Capture Sudden Ideas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Test Quickly with Users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Repeat Until Solution Works.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CSE/ISE 334 Lectures &amp; Recitatio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06" y="2819400"/>
            <a:ext cx="36576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147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Turn Problems Into Business Ideas. Ask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Who Experiences the Issue?</a:t>
            </a:r>
          </a:p>
          <a:p>
            <a:pPr lvl="1"/>
            <a:r>
              <a:rPr lang="en-US" sz="2000" dirty="0" smtClean="0"/>
              <a:t>How Often?</a:t>
            </a:r>
          </a:p>
          <a:p>
            <a:pPr lvl="1"/>
            <a:r>
              <a:rPr lang="en-US" sz="2000" dirty="0" smtClean="0"/>
              <a:t>What Does it Cost Them?</a:t>
            </a:r>
          </a:p>
          <a:p>
            <a:pPr lvl="1"/>
            <a:r>
              <a:rPr lang="en-US" sz="2000" dirty="0" smtClean="0"/>
              <a:t>Would They Pay for a Solution?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Problems = Market Demand Signals.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Turn Problems into Opportunities&quot; - Charley Cart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50292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66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Enterprises vs. Traditional Businesses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Social Enterprises Exist Along a Spectrum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Nonprofit = Social Impact First</a:t>
            </a:r>
          </a:p>
          <a:p>
            <a:pPr lvl="1"/>
            <a:r>
              <a:rPr lang="en-US" sz="2000" dirty="0" smtClean="0"/>
              <a:t>Hybrid = Social and Financial Balance</a:t>
            </a:r>
          </a:p>
          <a:p>
            <a:pPr lvl="1"/>
            <a:r>
              <a:rPr lang="en-US" sz="2000" dirty="0" smtClean="0"/>
              <a:t>For Profit Social Venture = Profit Supports Impact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TOMS Shoes used the “one-for-one” donation model to scale impact sustainability.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Social Enterprises and their Impact on the Society | I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88" y="3810000"/>
            <a:ext cx="4096512" cy="2496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290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Combine Unrelated Things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Fitness + Gaming = Fitness Apps</a:t>
            </a:r>
          </a:p>
          <a:p>
            <a:pPr lvl="1"/>
            <a:r>
              <a:rPr lang="en-US" sz="2000" dirty="0" smtClean="0"/>
              <a:t>Banking + Mobile = Digital Wallets</a:t>
            </a:r>
          </a:p>
          <a:p>
            <a:pPr lvl="1"/>
            <a:r>
              <a:rPr lang="en-US" sz="2000" dirty="0" smtClean="0"/>
              <a:t>Education + AI = Personalized Learning Platforms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Innovation Often Equals Recombination.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atisfying Instagram Account of the Day: Unexpected Pairings Become Perfect  Matches – BOOOOOOOM! – CREATE * INSPIRE * COMMUNITY * ART * DESIGN * MUSIC  * FILM * PHOTO * PROJEC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892552" cy="2497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76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Reduce Mental Barriers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Instead of saying, “That won’t work”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ry saying, “What would make this work?”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This single shift increases creative output dramatically.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C:\Users\Michaelm\AppData\Local\Temp\{FD7A4C30-8985-42DF-86CA-24F587124D30}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22" y="3581400"/>
            <a:ext cx="4808093" cy="2670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869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Apply Try-Test-Revise Cycles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Idea -&gt; Small Test -&gt; Feedback -&gt; Improvement -&gt; Repeat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This reduces risk and increases success probability.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Success Is Never Giving Up' Poster, picture, metal print, paint by Susumu |  Displa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3276600"/>
            <a:ext cx="4719175" cy="3024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202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Start Small But Think Big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Pilot Project -&gt; Nice Market -&gt; Expansion -&gt; Scaling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Most successful startups follow this pattern.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MALL THING B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495800" cy="3067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350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Entrepreneurial innovation is a disciplined creative process driven by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Opportunity Awareness</a:t>
            </a:r>
          </a:p>
          <a:p>
            <a:pPr lvl="1"/>
            <a:r>
              <a:rPr lang="en-US" sz="2000" dirty="0" smtClean="0"/>
              <a:t>Structured Thinking</a:t>
            </a:r>
          </a:p>
          <a:p>
            <a:pPr lvl="1"/>
            <a:r>
              <a:rPr lang="en-US" sz="2000" dirty="0" smtClean="0"/>
              <a:t>Experimentation</a:t>
            </a:r>
          </a:p>
          <a:p>
            <a:pPr lvl="1"/>
            <a:r>
              <a:rPr lang="en-US" sz="2000" dirty="0" smtClean="0"/>
              <a:t>Persistence</a:t>
            </a:r>
          </a:p>
          <a:p>
            <a:pPr lvl="1"/>
            <a:r>
              <a:rPr lang="en-US" sz="2000" dirty="0" smtClean="0"/>
              <a:t>Customer Insight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Anyone can become more innovative by practicing these steps consistently.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The Driven Compan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3593592" cy="1233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829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5" name="Picture 9" descr="C:\Users\michaelm\AppData\Local\Microsoft\Windows\INetCache\IE\8ZR0P28V\the-end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Social Impact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Impact Can Be Evaluated Through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u="sng" dirty="0" smtClean="0"/>
              <a:t>Community Outcomes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Civic Wealth – Resilience – Well-Being – Regeneration</a:t>
            </a:r>
          </a:p>
          <a:p>
            <a:pPr lvl="1"/>
            <a:r>
              <a:rPr lang="en-US" u="sng" dirty="0" smtClean="0"/>
              <a:t>Scaling Strategies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Scale Breadth –&gt; Service More People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Scale Depth –&gt; Improve Service Quality</a:t>
            </a:r>
          </a:p>
        </p:txBody>
      </p:sp>
      <p:pic>
        <p:nvPicPr>
          <p:cNvPr id="5" name="Picture 4" descr="32,660 Gracious Royalty-Free Images, Stock Photos &amp; Pictures | Shutter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12" y="4116420"/>
            <a:ext cx="6702552" cy="2085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93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Entrepreneurship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Sustainable Entrepreneurship Balances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Economic Growth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Environmental Protection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Social Responsibility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5,916 Sustainable Entrepreneurship Royalty-Free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40" y="3581400"/>
            <a:ext cx="5692775" cy="2668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50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Entrepreneurship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Key Components Include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Ecopreneurship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Environment-Focused Innovation</a:t>
            </a:r>
          </a:p>
          <a:p>
            <a:pPr lvl="1"/>
            <a:r>
              <a:rPr lang="en-US" sz="2000" u="sng" dirty="0" smtClean="0"/>
              <a:t>Social Entrepreneurship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Community Improvement Initiatives</a:t>
            </a:r>
          </a:p>
          <a:p>
            <a:pPr lvl="1"/>
            <a:r>
              <a:rPr lang="en-US" sz="2000" u="sng" dirty="0" smtClean="0"/>
              <a:t>Corporate Social Responsibility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Voluntary Business Actions Benefiting Society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Role Of Sustainability In Entrepreneurship!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88" y="4495800"/>
            <a:ext cx="4096512" cy="1823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08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Value and Triple Bottom 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Modern businesses create shared value by improving society while improving profits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The Triple Bottom Line (TBL) Measures: Profit (Economic), People (Social), and Planet (Environmental).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This shifts business success beyond financial metrics alone.</a:t>
            </a:r>
          </a:p>
        </p:txBody>
      </p:sp>
      <p:pic>
        <p:nvPicPr>
          <p:cNvPr id="5" name="Picture 4" descr="Mastering the Triple Bottom Line - SM Insigh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038600" cy="2356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54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Corporations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Benefit corporations differ from traditional corporations because they must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Create Social and/or Environmental Impact</a:t>
            </a:r>
          </a:p>
          <a:p>
            <a:pPr lvl="1"/>
            <a:r>
              <a:rPr lang="en-US" sz="2000" dirty="0" smtClean="0"/>
              <a:t>Consider Stakeholders Beyond Shareholders</a:t>
            </a:r>
          </a:p>
          <a:p>
            <a:pPr lvl="1"/>
            <a:r>
              <a:rPr lang="en-US" sz="2000" dirty="0" smtClean="0"/>
              <a:t>Publish Transparency Reports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They are legally structured for mission-driven entrepreneurship.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Michaelm\AppData\Local\Temp\{B9684711-75C2-4BDD-86C8-46A191199779}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50292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312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7521</TotalTime>
  <Words>1414</Words>
  <Application>Microsoft Office PowerPoint</Application>
  <PresentationFormat>On-screen Show (4:3)</PresentationFormat>
  <Paragraphs>407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Calibri</vt:lpstr>
      <vt:lpstr>Georgia</vt:lpstr>
      <vt:lpstr>Wingdings</vt:lpstr>
      <vt:lpstr>Wingdings 2</vt:lpstr>
      <vt:lpstr>Civic</vt:lpstr>
      <vt:lpstr>Entrepreneurship Class Presentation SUMM Consolidate. Session 2</vt:lpstr>
      <vt:lpstr>Social Entrepreneurship Chapter 4</vt:lpstr>
      <vt:lpstr>Characteristics of Social Entrepreneurs</vt:lpstr>
      <vt:lpstr>Social Enterprises vs. Traditional Businesses</vt:lpstr>
      <vt:lpstr>Measuring Social Impact</vt:lpstr>
      <vt:lpstr>Sustainable Entrepreneurship</vt:lpstr>
      <vt:lpstr>Sustainable Entrepreneurship</vt:lpstr>
      <vt:lpstr>Shared Value and Triple Bottom Line</vt:lpstr>
      <vt:lpstr>Benefit Corporations</vt:lpstr>
      <vt:lpstr>Poverty and Entrepreneurship Challenges</vt:lpstr>
      <vt:lpstr>Poverty and Entrepreneurship Challenges</vt:lpstr>
      <vt:lpstr>The Global Entrepreneurial Mindset</vt:lpstr>
      <vt:lpstr>The Global Entrepreneurial Mindset</vt:lpstr>
      <vt:lpstr>Entering International Markets</vt:lpstr>
      <vt:lpstr>Key Understanding</vt:lpstr>
      <vt:lpstr>Practical Applications</vt:lpstr>
      <vt:lpstr>Practical Applications</vt:lpstr>
      <vt:lpstr>Practical Applications</vt:lpstr>
      <vt:lpstr>Practical Applications</vt:lpstr>
      <vt:lpstr>Practical Applications</vt:lpstr>
      <vt:lpstr>Core Insight</vt:lpstr>
      <vt:lpstr>Innovation – The Creative Pursuit of Ideas Chapter 5</vt:lpstr>
      <vt:lpstr>Opportunity Identification Foundation of Entrepreneurship</vt:lpstr>
      <vt:lpstr>Creativity and Entrepreneurial Thinking</vt:lpstr>
      <vt:lpstr>Creativity and Entrepreneurial Thinking</vt:lpstr>
      <vt:lpstr>Creativity and Entrepreneurial Thinking</vt:lpstr>
      <vt:lpstr>Developing Personal Creativity</vt:lpstr>
      <vt:lpstr>Arenas of Creativity Where Innovation Happens</vt:lpstr>
      <vt:lpstr>Creative Organizational Climate</vt:lpstr>
      <vt:lpstr>Innovation in Entrepreneurship</vt:lpstr>
      <vt:lpstr>Four Types of Innovation</vt:lpstr>
      <vt:lpstr>Common Innovation Myths</vt:lpstr>
      <vt:lpstr>Principles of Innovation</vt:lpstr>
      <vt:lpstr>Understanding the Curriculum</vt:lpstr>
      <vt:lpstr>Understanding the Curriculum</vt:lpstr>
      <vt:lpstr>Understanding the Curriculum</vt:lpstr>
      <vt:lpstr>Practical Application</vt:lpstr>
      <vt:lpstr>Practical Application</vt:lpstr>
      <vt:lpstr>Practical Application</vt:lpstr>
      <vt:lpstr>Practical Application</vt:lpstr>
      <vt:lpstr>Practical Application</vt:lpstr>
      <vt:lpstr>Practical Application</vt:lpstr>
      <vt:lpstr>Practical Application</vt:lpstr>
      <vt:lpstr>Key Takeaway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Relations in Organizations</dc:title>
  <dc:creator>MichaelM</dc:creator>
  <cp:lastModifiedBy>Michael Morrissey</cp:lastModifiedBy>
  <cp:revision>667</cp:revision>
  <cp:lastPrinted>2024-06-25T00:29:11Z</cp:lastPrinted>
  <dcterms:created xsi:type="dcterms:W3CDTF">2015-02-01T00:37:43Z</dcterms:created>
  <dcterms:modified xsi:type="dcterms:W3CDTF">2026-04-30T00:43:40Z</dcterms:modified>
</cp:coreProperties>
</file>