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4"/>
  </p:notesMasterIdLst>
  <p:handoutMasterIdLst>
    <p:handoutMasterId r:id="rId55"/>
  </p:handoutMasterIdLst>
  <p:sldIdLst>
    <p:sldId id="388" r:id="rId2"/>
    <p:sldId id="329" r:id="rId3"/>
    <p:sldId id="389" r:id="rId4"/>
    <p:sldId id="390" r:id="rId5"/>
    <p:sldId id="391" r:id="rId6"/>
    <p:sldId id="394" r:id="rId7"/>
    <p:sldId id="484" r:id="rId8"/>
    <p:sldId id="395" r:id="rId9"/>
    <p:sldId id="474" r:id="rId10"/>
    <p:sldId id="405" r:id="rId11"/>
    <p:sldId id="407" r:id="rId12"/>
    <p:sldId id="413" r:id="rId13"/>
    <p:sldId id="414" r:id="rId14"/>
    <p:sldId id="485" r:id="rId15"/>
    <p:sldId id="417" r:id="rId16"/>
    <p:sldId id="486" r:id="rId17"/>
    <p:sldId id="421" r:id="rId18"/>
    <p:sldId id="475" r:id="rId19"/>
    <p:sldId id="476" r:id="rId20"/>
    <p:sldId id="477" r:id="rId21"/>
    <p:sldId id="427" r:id="rId22"/>
    <p:sldId id="428" r:id="rId23"/>
    <p:sldId id="431" r:id="rId24"/>
    <p:sldId id="430" r:id="rId25"/>
    <p:sldId id="487" r:id="rId26"/>
    <p:sldId id="488" r:id="rId27"/>
    <p:sldId id="489" r:id="rId28"/>
    <p:sldId id="441" r:id="rId29"/>
    <p:sldId id="450" r:id="rId30"/>
    <p:sldId id="451" r:id="rId31"/>
    <p:sldId id="452" r:id="rId32"/>
    <p:sldId id="454" r:id="rId33"/>
    <p:sldId id="455" r:id="rId34"/>
    <p:sldId id="456" r:id="rId35"/>
    <p:sldId id="457" r:id="rId36"/>
    <p:sldId id="458" r:id="rId37"/>
    <p:sldId id="459" r:id="rId38"/>
    <p:sldId id="460" r:id="rId39"/>
    <p:sldId id="478" r:id="rId40"/>
    <p:sldId id="479" r:id="rId41"/>
    <p:sldId id="480" r:id="rId42"/>
    <p:sldId id="481" r:id="rId43"/>
    <p:sldId id="465" r:id="rId44"/>
    <p:sldId id="466" r:id="rId45"/>
    <p:sldId id="467" r:id="rId46"/>
    <p:sldId id="469" r:id="rId47"/>
    <p:sldId id="470" r:id="rId48"/>
    <p:sldId id="471" r:id="rId49"/>
    <p:sldId id="472" r:id="rId50"/>
    <p:sldId id="482" r:id="rId51"/>
    <p:sldId id="483" r:id="rId52"/>
    <p:sldId id="326"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6267" autoAdjust="0"/>
  </p:normalViewPr>
  <p:slideViewPr>
    <p:cSldViewPr>
      <p:cViewPr varScale="1">
        <p:scale>
          <a:sx n="83" d="100"/>
          <a:sy n="83" d="100"/>
        </p:scale>
        <p:origin x="893" y="82"/>
      </p:cViewPr>
      <p:guideLst>
        <p:guide orient="horz" pos="2160"/>
        <p:guide pos="2880"/>
      </p:guideLst>
    </p:cSldViewPr>
  </p:slideViewPr>
  <p:outlineViewPr>
    <p:cViewPr>
      <p:scale>
        <a:sx n="33" d="100"/>
        <a:sy n="33" d="100"/>
      </p:scale>
      <p:origin x="211"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11/20/2025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11/20/2025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11/20/2025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11/20/2025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11/20/2025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11/20/2025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11/20/2025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11/20/2025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11/20/2025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11/20/2025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11/20/2025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11/20/2025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t>Customer Service Management</a:t>
            </a:r>
            <a:br>
              <a:rPr lang="en-US" sz="2800" u="sng" dirty="0" smtClean="0"/>
            </a:br>
            <a:r>
              <a:rPr lang="en-US" sz="2000" dirty="0" smtClean="0"/>
              <a:t>Session One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Customer Service</a:t>
            </a:r>
          </a:p>
          <a:p>
            <a:pPr lvl="1"/>
            <a:r>
              <a:rPr lang="en-US" u="sng" dirty="0" smtClean="0"/>
              <a:t>Skills for Success – 7</a:t>
            </a:r>
            <a:r>
              <a:rPr lang="en-US" u="sng" baseline="30000" dirty="0" smtClean="0"/>
              <a:t>th</a:t>
            </a:r>
            <a:r>
              <a:rPr lang="en-US" u="sng" dirty="0" smtClean="0"/>
              <a:t> Edition</a:t>
            </a:r>
          </a:p>
          <a:p>
            <a:pPr lvl="1"/>
            <a:endParaRPr lang="en-US" sz="800" dirty="0" smtClean="0"/>
          </a:p>
          <a:p>
            <a:pPr lvl="2"/>
            <a:r>
              <a:rPr lang="en-US" dirty="0" smtClean="0"/>
              <a:t>Robert W. Lucas; McGraw-Hill Education; New York, NY 2019</a:t>
            </a:r>
          </a:p>
          <a:p>
            <a:pPr lvl="3"/>
            <a:r>
              <a:rPr lang="en-US" dirty="0" smtClean="0"/>
              <a:t>ISBN: 978-1-259-95407-8</a:t>
            </a:r>
            <a:endParaRPr lang="en-US" dirty="0"/>
          </a:p>
        </p:txBody>
      </p:sp>
      <p:pic>
        <p:nvPicPr>
          <p:cNvPr id="102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2286000" y="3429000"/>
            <a:ext cx="4648200" cy="2819400"/>
          </a:xfrm>
          <a:prstGeom prst="rect">
            <a:avLst/>
          </a:prstGeom>
          <a:noFill/>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Shift to Service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Service Economy is a term used to describe the trend in which businesses have shifted from primarily production and manufacturing to more service delivery</a:t>
            </a:r>
            <a:r>
              <a:rPr lang="en-US" dirty="0" smtClean="0"/>
              <a:t>.</a:t>
            </a:r>
          </a:p>
          <a:p>
            <a:pPr lvl="1"/>
            <a:endParaRPr lang="en-US" sz="800" dirty="0" smtClean="0"/>
          </a:p>
          <a:p>
            <a:pPr lvl="2"/>
            <a:r>
              <a:rPr lang="en-US" dirty="0" smtClean="0">
                <a:solidFill>
                  <a:srgbClr val="FF0000"/>
                </a:solidFill>
              </a:rPr>
              <a:t>As part of this evolution, many organizations have developed specifically to provide services to customers.</a:t>
            </a:r>
          </a:p>
          <a:p>
            <a:pPr lvl="2"/>
            <a:endParaRPr lang="en-US" dirty="0"/>
          </a:p>
        </p:txBody>
      </p:sp>
      <p:pic>
        <p:nvPicPr>
          <p:cNvPr id="5" name="Picture 4" descr="The services economy's importance to world economic growth | Deloitte  Insights"/>
          <p:cNvPicPr/>
          <p:nvPr/>
        </p:nvPicPr>
        <p:blipFill>
          <a:blip r:embed="rId2" cstate="print"/>
          <a:srcRect/>
          <a:stretch>
            <a:fillRect/>
          </a:stretch>
        </p:blipFill>
        <p:spPr bwMode="auto">
          <a:xfrm>
            <a:off x="4038600" y="3962400"/>
            <a:ext cx="4818888" cy="221909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Technology’s Impact on the Service Sector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Technology has affected the (1) quantity of jobs created,   (2) distribution of jobs, and (3) quality of jobs</a:t>
            </a:r>
            <a:r>
              <a:rPr lang="en-US" dirty="0" smtClean="0"/>
              <a:t>.  </a:t>
            </a:r>
          </a:p>
          <a:p>
            <a:endParaRPr lang="en-US" sz="800" dirty="0" smtClean="0"/>
          </a:p>
          <a:p>
            <a:pPr lvl="1"/>
            <a:r>
              <a:rPr lang="en-US" dirty="0" smtClean="0"/>
              <a:t>The service sector is projected to have the largest job growth, particularly in call centers, credit and insurance agencies, retail stores, and banks.</a:t>
            </a:r>
          </a:p>
          <a:p>
            <a:pPr lvl="1"/>
            <a:endParaRPr lang="en-US" sz="800" dirty="0" smtClean="0"/>
          </a:p>
          <a:p>
            <a:pPr lvl="2"/>
            <a:r>
              <a:rPr lang="en-US" dirty="0" smtClean="0">
                <a:solidFill>
                  <a:srgbClr val="FF0000"/>
                </a:solidFill>
              </a:rPr>
              <a:t>Employment of customer service representatives is projected to grow faster than average for all occupations.  </a:t>
            </a:r>
            <a:endParaRPr lang="en-US" dirty="0">
              <a:solidFill>
                <a:srgbClr val="FF0000"/>
              </a:solidFill>
            </a:endParaRPr>
          </a:p>
        </p:txBody>
      </p:sp>
      <p:pic>
        <p:nvPicPr>
          <p:cNvPr id="5" name="Picture 4" descr="5 Reasons For Continued Food Truck Industry Growth | Mobile Cuisine"/>
          <p:cNvPicPr/>
          <p:nvPr/>
        </p:nvPicPr>
        <p:blipFill>
          <a:blip r:embed="rId2" cstate="print"/>
          <a:srcRect/>
          <a:stretch>
            <a:fillRect/>
          </a:stretch>
        </p:blipFill>
        <p:spPr bwMode="auto">
          <a:xfrm>
            <a:off x="685800" y="4525818"/>
            <a:ext cx="4038600" cy="1752600"/>
          </a:xfrm>
          <a:prstGeom prst="rect">
            <a:avLst/>
          </a:prstGeom>
          <a:noFill/>
          <a:ln w="9525">
            <a:noFill/>
            <a:miter lim="800000"/>
            <a:headEnd/>
            <a:tailEnd/>
          </a:ln>
        </p:spPr>
      </p:pic>
      <p:pic>
        <p:nvPicPr>
          <p:cNvPr id="6" name="Picture 5" descr="TransformTECH - Transform your business with Digital Technology"/>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495800"/>
            <a:ext cx="3429000" cy="1801091"/>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4" cstate="print"/>
          <a:srcRect/>
          <a:stretch>
            <a:fillRect/>
          </a:stretch>
        </p:blipFill>
        <p:spPr bwMode="auto">
          <a:xfrm>
            <a:off x="-1" y="-11545"/>
            <a:ext cx="1024049" cy="6211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Parallel Trends in Job Development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Two parallel trends in job development are occurring</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The need for EEs to be able to have regular access to personal and professional networks and engage in collaborative exchanges.</a:t>
            </a:r>
          </a:p>
          <a:p>
            <a:pPr marL="731520" lvl="1" indent="-457200">
              <a:buFont typeface="+mj-lt"/>
              <a:buAutoNum type="arabicPeriod"/>
            </a:pPr>
            <a:r>
              <a:rPr lang="en-US" sz="2000" dirty="0" smtClean="0">
                <a:solidFill>
                  <a:srgbClr val="FF0000"/>
                </a:solidFill>
              </a:rPr>
              <a:t>The ease of transmission and exchange of info by means of tech.</a:t>
            </a:r>
          </a:p>
        </p:txBody>
      </p:sp>
      <p:pic>
        <p:nvPicPr>
          <p:cNvPr id="7" name="Picture 6" descr="Two perspective arrows, competition Two competitive arrows, black and white, on turquouise blue background. Perspective view. Competition, teamwork and cooperation concept. Flat design. Vector illustration, no transparency, no gradients parallel stock illustrations"/>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429000"/>
            <a:ext cx="4191000" cy="2849399"/>
          </a:xfrm>
          <a:prstGeom prst="rect">
            <a:avLst/>
          </a:prstGeom>
          <a:noFill/>
          <a:ln>
            <a:noFill/>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Network and Education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400" u="sng" dirty="0" smtClean="0"/>
              <a:t>Make yourself indispensable to your employer by building a strong internal network of associates w/in the organization</a:t>
            </a:r>
            <a:r>
              <a:rPr lang="en-US" dirty="0" smtClean="0"/>
              <a:t>.</a:t>
            </a:r>
          </a:p>
          <a:p>
            <a:endParaRPr lang="en-US" sz="800" dirty="0" smtClean="0"/>
          </a:p>
          <a:p>
            <a:pPr lvl="1"/>
            <a:r>
              <a:rPr lang="en-US" sz="2000" dirty="0" smtClean="0"/>
              <a:t>This will help you share information and resources and add to your personal power base because you will have information that coworkers potentially do not have.  </a:t>
            </a:r>
          </a:p>
          <a:p>
            <a:pPr lvl="1"/>
            <a:endParaRPr lang="en-US" sz="800" dirty="0" smtClean="0"/>
          </a:p>
          <a:p>
            <a:pPr lvl="2"/>
            <a:r>
              <a:rPr lang="en-US" dirty="0" smtClean="0">
                <a:solidFill>
                  <a:srgbClr val="FF0000"/>
                </a:solidFill>
              </a:rPr>
              <a:t>Also, become thoroughly educated on the products and services that your organization provides and continually volunteer ideas and assistance to improve the organization.</a:t>
            </a:r>
            <a:endParaRPr lang="en-US" dirty="0">
              <a:solidFill>
                <a:srgbClr val="FF0000"/>
              </a:solidFill>
            </a:endParaRPr>
          </a:p>
        </p:txBody>
      </p:sp>
      <p:pic>
        <p:nvPicPr>
          <p:cNvPr id="6" name="Picture 5" descr="15 Ways to Use Social Media for Education | Sprout Social"/>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724400"/>
            <a:ext cx="3153479" cy="1600200"/>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Quality of Service Jobs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Employees who do obtain and maintain the better customer service jobs that provide good working conditions, security, and benefits will be the ones who are better educated, trained, and prepared</a:t>
            </a:r>
            <a:r>
              <a:rPr lang="en-US" dirty="0" smtClean="0"/>
              <a:t>.</a:t>
            </a:r>
          </a:p>
          <a:p>
            <a:endParaRPr lang="en-US" sz="800" dirty="0" smtClean="0"/>
          </a:p>
          <a:p>
            <a:pPr lvl="1"/>
            <a:r>
              <a:rPr lang="en-US" dirty="0" smtClean="0"/>
              <a:t>They will also be the ones who understand and have tapped into the concept of professional networking.</a:t>
            </a:r>
          </a:p>
          <a:p>
            <a:pPr lvl="1"/>
            <a:endParaRPr lang="en-US" sz="800" dirty="0" smtClean="0"/>
          </a:p>
          <a:p>
            <a:pPr lvl="2"/>
            <a:r>
              <a:rPr lang="en-US" sz="1800" dirty="0" smtClean="0">
                <a:solidFill>
                  <a:srgbClr val="FF0000"/>
                </a:solidFill>
              </a:rPr>
              <a:t>This is the active process of building relationships inside and outside the organization through meetings; joining boards, committees, associations; interpersonal interactions; and activities that lead to sound relationships and sharing of resources.</a:t>
            </a:r>
            <a:endParaRPr lang="en-US" sz="1800" dirty="0">
              <a:solidFill>
                <a:srgbClr val="FF0000"/>
              </a:solidFill>
            </a:endParaRPr>
          </a:p>
        </p:txBody>
      </p:sp>
      <p:pic>
        <p:nvPicPr>
          <p:cNvPr id="5" name="Picture 4" descr="100% Off] Personal / Business Networking Skills For Maximum Success! Udemy  Coupon - Real Discount"/>
          <p:cNvPicPr/>
          <p:nvPr/>
        </p:nvPicPr>
        <p:blipFill>
          <a:blip r:embed="rId2" cstate="print"/>
          <a:srcRect/>
          <a:stretch>
            <a:fillRect/>
          </a:stretch>
        </p:blipFill>
        <p:spPr bwMode="auto">
          <a:xfrm>
            <a:off x="5377873" y="5157301"/>
            <a:ext cx="3766127" cy="1700699"/>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382307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Shifts from Manufacturing to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factors caused the economic shift from manufacturing to service, including increased technology, globalization, politics,  deregulation, and many government programs</a:t>
            </a:r>
            <a:r>
              <a:rPr lang="en-US" sz="2000" dirty="0" smtClean="0">
                <a:solidFill>
                  <a:schemeClr val="tx2">
                    <a:lumMod val="75000"/>
                    <a:lumOff val="25000"/>
                  </a:schemeClr>
                </a:solidFill>
              </a:rPr>
              <a:t>. </a:t>
            </a:r>
          </a:p>
          <a:p>
            <a:endParaRPr lang="en-US" sz="800" dirty="0">
              <a:solidFill>
                <a:schemeClr val="tx2">
                  <a:lumMod val="75000"/>
                  <a:lumOff val="25000"/>
                </a:schemeClr>
              </a:solidFill>
            </a:endParaRPr>
          </a:p>
          <a:p>
            <a:pPr lvl="1"/>
            <a:r>
              <a:rPr lang="en-US" sz="2000" dirty="0" smtClean="0">
                <a:solidFill>
                  <a:schemeClr val="tx2">
                    <a:lumMod val="75000"/>
                    <a:lumOff val="25000"/>
                  </a:schemeClr>
                </a:solidFill>
              </a:rPr>
              <a:t>Additionally, shifts in consumer needs, wants, and expectations, declining economic conditions in some areas, demographic shifts in population are some of the major shifts worldwide.</a:t>
            </a:r>
            <a:endParaRPr lang="en-US" sz="2000" dirty="0">
              <a:solidFill>
                <a:schemeClr val="tx2">
                  <a:lumMod val="75000"/>
                  <a:lumOff val="25000"/>
                </a:schemeClr>
              </a:solidFill>
            </a:endParaRPr>
          </a:p>
          <a:p>
            <a:endParaRPr lang="en-US" sz="800" dirty="0"/>
          </a:p>
          <a:p>
            <a:pPr lvl="2"/>
            <a:r>
              <a:rPr lang="en-US" sz="1800" dirty="0" smtClean="0">
                <a:solidFill>
                  <a:srgbClr val="FF0000"/>
                </a:solidFill>
              </a:rPr>
              <a:t>It is important for organizations to understand this shift, because if they effectively </a:t>
            </a:r>
            <a:r>
              <a:rPr lang="en-US" sz="1800" dirty="0">
                <a:solidFill>
                  <a:srgbClr val="FF0000"/>
                </a:solidFill>
              </a:rPr>
              <a:t>prepare for and predict coming needs, wants, and expectations </a:t>
            </a:r>
            <a:r>
              <a:rPr lang="en-US" sz="1800" dirty="0" smtClean="0">
                <a:solidFill>
                  <a:srgbClr val="FF0000"/>
                </a:solidFill>
              </a:rPr>
              <a:t>they can </a:t>
            </a:r>
            <a:r>
              <a:rPr lang="en-US" sz="1800" dirty="0">
                <a:solidFill>
                  <a:srgbClr val="FF0000"/>
                </a:solidFill>
              </a:rPr>
              <a:t>improve </a:t>
            </a:r>
            <a:r>
              <a:rPr lang="en-US" sz="1800" dirty="0" smtClean="0">
                <a:solidFill>
                  <a:srgbClr val="FF0000"/>
                </a:solidFill>
              </a:rPr>
              <a:t>customer service and, ultimately, profit margin.  </a:t>
            </a:r>
            <a:endParaRPr lang="en-US" sz="1900" dirty="0" smtClean="0">
              <a:solidFill>
                <a:srgbClr val="FF0000"/>
              </a:solidFill>
            </a:endParaRPr>
          </a:p>
        </p:txBody>
      </p:sp>
      <p:pic>
        <p:nvPicPr>
          <p:cNvPr id="6" name="Picture 5" descr="What Is Consumer Behaviour? [Ultimate Guide] | Feedough"/>
          <p:cNvPicPr/>
          <p:nvPr/>
        </p:nvPicPr>
        <p:blipFill>
          <a:blip r:embed="rId2" cstate="print"/>
          <a:srcRect/>
          <a:stretch>
            <a:fillRect/>
          </a:stretch>
        </p:blipFill>
        <p:spPr bwMode="auto">
          <a:xfrm>
            <a:off x="5410199" y="4876800"/>
            <a:ext cx="3795961" cy="19812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Shifts in Consumer Needs, Wants, and Expectations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Economists use Demand Curves to illustrate shifts in consumer behavior in a particular market</a:t>
            </a:r>
            <a:r>
              <a:rPr lang="en-US" dirty="0" smtClean="0"/>
              <a:t>.</a:t>
            </a:r>
          </a:p>
          <a:p>
            <a:endParaRPr lang="en-US" sz="800" dirty="0" smtClean="0"/>
          </a:p>
          <a:p>
            <a:pPr lvl="1"/>
            <a:r>
              <a:rPr lang="en-US" sz="2000" dirty="0" smtClean="0"/>
              <a:t>Demand Curves are graphic representations of expected behavior in the real world that economists and business people can use to predict coming trends or shifts in consumer needs, wants, or expectations.</a:t>
            </a:r>
          </a:p>
          <a:p>
            <a:pPr lvl="1"/>
            <a:endParaRPr lang="en-US" sz="800" dirty="0" smtClean="0"/>
          </a:p>
          <a:p>
            <a:pPr lvl="2"/>
            <a:r>
              <a:rPr lang="en-US" dirty="0" smtClean="0">
                <a:solidFill>
                  <a:srgbClr val="FF0000"/>
                </a:solidFill>
              </a:rPr>
              <a:t>By anticipating changes, they can move revenue or personnel to areas where more customer activity is likely to occur.</a:t>
            </a:r>
            <a:endParaRPr lang="en-US" dirty="0">
              <a:solidFill>
                <a:srgbClr val="FF0000"/>
              </a:solidFill>
            </a:endParaRPr>
          </a:p>
        </p:txBody>
      </p:sp>
      <p:pic>
        <p:nvPicPr>
          <p:cNvPr id="5" name="Picture 4" descr="Wants versus needs Images and Stock Photos. 98 Wants versus needs  photography and royalty free pictures available to download from thousands  of stock photo providers."/>
          <p:cNvPicPr/>
          <p:nvPr/>
        </p:nvPicPr>
        <p:blipFill>
          <a:blip r:embed="rId2" cstate="print"/>
          <a:srcRect/>
          <a:stretch>
            <a:fillRect/>
          </a:stretch>
        </p:blipFill>
        <p:spPr bwMode="auto">
          <a:xfrm>
            <a:off x="1905000" y="4495800"/>
            <a:ext cx="2781300" cy="1828800"/>
          </a:xfrm>
          <a:prstGeom prst="rect">
            <a:avLst/>
          </a:prstGeom>
          <a:noFill/>
          <a:ln w="9525">
            <a:noFill/>
            <a:miter lim="800000"/>
            <a:headEnd/>
            <a:tailEnd/>
          </a:ln>
        </p:spPr>
      </p:pic>
      <p:pic>
        <p:nvPicPr>
          <p:cNvPr id="32771" name="Picture 3" descr="C:\Users\MichaelM\AppData\Local\Microsoft\Windows\INetCache\IE\NA6TXAAW\4305366199_24617050de[1].jpg"/>
          <p:cNvPicPr>
            <a:picLocks noChangeAspect="1" noChangeArrowheads="1"/>
          </p:cNvPicPr>
          <p:nvPr/>
        </p:nvPicPr>
        <p:blipFill>
          <a:blip r:embed="rId3" cstate="print"/>
          <a:srcRect/>
          <a:stretch>
            <a:fillRect/>
          </a:stretch>
        </p:blipFill>
        <p:spPr bwMode="auto">
          <a:xfrm>
            <a:off x="4876800" y="4764024"/>
            <a:ext cx="2257663" cy="1447800"/>
          </a:xfrm>
          <a:prstGeom prst="rect">
            <a:avLst/>
          </a:prstGeom>
          <a:noFill/>
        </p:spPr>
      </p:pic>
      <p:pic>
        <p:nvPicPr>
          <p:cNvPr id="7" name="Picture 2" descr="How to Take Care of Your Customers: Business Advice – Cyber Emploi"/>
          <p:cNvPicPr>
            <a:picLocks noChangeAspect="1" noChangeArrowheads="1"/>
          </p:cNvPicPr>
          <p:nvPr/>
        </p:nvPicPr>
        <p:blipFill>
          <a:blip r:embed="rId4"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363923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Demographic Shifts in </a:t>
            </a:r>
            <a:r>
              <a:rPr lang="en-US" sz="2800" dirty="0" smtClean="0"/>
              <a:t>Today’s </a:t>
            </a:r>
            <a:r>
              <a:rPr lang="en-US" sz="2800" dirty="0" smtClean="0"/>
              <a:t>Business World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Many of the shifts that are evident in today’s business world are tied directly to demographic shifts</a:t>
            </a:r>
            <a:r>
              <a:rPr lang="en-US" dirty="0" smtClean="0"/>
              <a:t>.</a:t>
            </a:r>
          </a:p>
          <a:p>
            <a:endParaRPr lang="en-US" sz="800" dirty="0" smtClean="0"/>
          </a:p>
          <a:p>
            <a:pPr lvl="1"/>
            <a:r>
              <a:rPr lang="en-US" sz="2000" u="sng" dirty="0" smtClean="0">
                <a:solidFill>
                  <a:schemeClr val="tx1">
                    <a:lumMod val="65000"/>
                    <a:lumOff val="35000"/>
                  </a:schemeClr>
                </a:solidFill>
              </a:rPr>
              <a:t>The Aging </a:t>
            </a:r>
            <a:r>
              <a:rPr lang="en-US" sz="2000" u="sng" dirty="0">
                <a:solidFill>
                  <a:schemeClr val="tx1">
                    <a:lumMod val="65000"/>
                    <a:lumOff val="35000"/>
                  </a:schemeClr>
                </a:solidFill>
              </a:rPr>
              <a:t>P</a:t>
            </a:r>
            <a:r>
              <a:rPr lang="en-US" sz="2000" u="sng" dirty="0" smtClean="0">
                <a:solidFill>
                  <a:schemeClr val="tx1">
                    <a:lumMod val="65000"/>
                    <a:lumOff val="35000"/>
                  </a:schemeClr>
                </a:solidFill>
              </a:rPr>
              <a:t>opulation </a:t>
            </a:r>
          </a:p>
          <a:p>
            <a:pPr lvl="2"/>
            <a:r>
              <a:rPr lang="en-US" sz="1800" dirty="0">
                <a:solidFill>
                  <a:srgbClr val="FF0000"/>
                </a:solidFill>
              </a:rPr>
              <a:t>C</a:t>
            </a:r>
            <a:r>
              <a:rPr lang="en-US" sz="1800" dirty="0" smtClean="0">
                <a:solidFill>
                  <a:srgbClr val="FF0000"/>
                </a:solidFill>
              </a:rPr>
              <a:t>reates a need for a variety of services, such as medical care, vacation planning, transportation, recreational activities, and delivery services.</a:t>
            </a:r>
          </a:p>
          <a:p>
            <a:pPr lvl="1"/>
            <a:r>
              <a:rPr lang="en-US" sz="2000" u="sng" dirty="0" smtClean="0">
                <a:solidFill>
                  <a:schemeClr val="tx1">
                    <a:lumMod val="65000"/>
                    <a:lumOff val="35000"/>
                  </a:schemeClr>
                </a:solidFill>
              </a:rPr>
              <a:t>Younger </a:t>
            </a:r>
            <a:r>
              <a:rPr lang="en-US" sz="2000" u="sng" dirty="0">
                <a:solidFill>
                  <a:schemeClr val="tx1">
                    <a:lumMod val="65000"/>
                    <a:lumOff val="35000"/>
                  </a:schemeClr>
                </a:solidFill>
              </a:rPr>
              <a:t>C</a:t>
            </a:r>
            <a:r>
              <a:rPr lang="en-US" sz="2000" u="sng" dirty="0" smtClean="0">
                <a:solidFill>
                  <a:schemeClr val="tx1">
                    <a:lumMod val="65000"/>
                    <a:lumOff val="35000"/>
                  </a:schemeClr>
                </a:solidFill>
              </a:rPr>
              <a:t>onsumers</a:t>
            </a:r>
            <a:endParaRPr lang="en-US" sz="2000" dirty="0" smtClean="0">
              <a:solidFill>
                <a:srgbClr val="FF0000"/>
              </a:solidFill>
            </a:endParaRPr>
          </a:p>
          <a:p>
            <a:pPr lvl="2"/>
            <a:r>
              <a:rPr lang="en-US" sz="1800" dirty="0">
                <a:solidFill>
                  <a:srgbClr val="FF0000"/>
                </a:solidFill>
              </a:rPr>
              <a:t>S</a:t>
            </a:r>
            <a:r>
              <a:rPr lang="en-US" sz="1800" dirty="0" smtClean="0">
                <a:solidFill>
                  <a:srgbClr val="FF0000"/>
                </a:solidFill>
              </a:rPr>
              <a:t>eek out technology-based products, trendy clothing and accessories, activities that involve group engagement, recreation, and entertainment.</a:t>
            </a:r>
          </a:p>
          <a:p>
            <a:pPr lvl="1"/>
            <a:r>
              <a:rPr lang="en-US" sz="2000" u="sng" dirty="0" smtClean="0">
                <a:solidFill>
                  <a:schemeClr val="tx1">
                    <a:lumMod val="65000"/>
                    <a:lumOff val="35000"/>
                  </a:schemeClr>
                </a:solidFill>
              </a:rPr>
              <a:t>Immigrants</a:t>
            </a:r>
            <a:endParaRPr lang="en-US" sz="2000" dirty="0" smtClean="0">
              <a:solidFill>
                <a:schemeClr val="tx1">
                  <a:lumMod val="65000"/>
                  <a:lumOff val="35000"/>
                </a:schemeClr>
              </a:solidFill>
            </a:endParaRPr>
          </a:p>
          <a:p>
            <a:pPr lvl="2"/>
            <a:r>
              <a:rPr lang="en-US" sz="1800" dirty="0">
                <a:solidFill>
                  <a:srgbClr val="FF0000"/>
                </a:solidFill>
              </a:rPr>
              <a:t>O</a:t>
            </a:r>
            <a:r>
              <a:rPr lang="en-US" sz="1800" dirty="0" smtClean="0">
                <a:solidFill>
                  <a:srgbClr val="FF0000"/>
                </a:solidFill>
              </a:rPr>
              <a:t>ften bring needs, wants, and expectations based on their background, beliefs, and values.</a:t>
            </a:r>
            <a:endParaRPr lang="en-US" sz="1800" dirty="0">
              <a:solidFill>
                <a:srgbClr val="FF0000"/>
              </a:solidFill>
            </a:endParaRPr>
          </a:p>
        </p:txBody>
      </p:sp>
      <p:pic>
        <p:nvPicPr>
          <p:cNvPr id="7" name="Picture 6" descr="consumer trends"/>
          <p:cNvPicPr/>
          <p:nvPr/>
        </p:nvPicPr>
        <p:blipFill>
          <a:blip r:embed="rId2" cstate="print"/>
          <a:srcRect/>
          <a:stretch>
            <a:fillRect/>
          </a:stretch>
        </p:blipFill>
        <p:spPr bwMode="auto">
          <a:xfrm>
            <a:off x="6019800" y="5334000"/>
            <a:ext cx="3124200" cy="1524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Global Economic Shifts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As the economy took a downward spiral in the latter part of the first decade of the 21</a:t>
            </a:r>
            <a:r>
              <a:rPr lang="en-US" sz="2400" u="sng" baseline="30000" dirty="0" smtClean="0"/>
              <a:t>st</a:t>
            </a:r>
            <a:r>
              <a:rPr lang="en-US" sz="2400" u="sng" dirty="0" smtClean="0"/>
              <a:t> century, consumer confidence shifted, many organizations struggled to provide quality service levels with reduced staff.  </a:t>
            </a:r>
          </a:p>
          <a:p>
            <a:endParaRPr lang="en-US" sz="800" u="sng" dirty="0" smtClean="0"/>
          </a:p>
          <a:p>
            <a:pPr lvl="1"/>
            <a:r>
              <a:rPr lang="en-US" dirty="0" smtClean="0"/>
              <a:t>Budgets and revenue from products and services slipped for most organizations as consumers held onto precious cash.</a:t>
            </a:r>
          </a:p>
          <a:p>
            <a:endParaRPr lang="en-US" sz="800" dirty="0" smtClean="0"/>
          </a:p>
          <a:p>
            <a:pPr lvl="2"/>
            <a:r>
              <a:rPr lang="en-US" dirty="0" smtClean="0">
                <a:solidFill>
                  <a:srgbClr val="FF0000"/>
                </a:solidFill>
              </a:rPr>
              <a:t>Consumers often pull back spending when there are economic changes or uncertainty, and businesses are forced to downsize.</a:t>
            </a:r>
            <a:endParaRPr lang="en-US" dirty="0">
              <a:solidFill>
                <a:srgbClr val="FF0000"/>
              </a:solidFill>
            </a:endParaRPr>
          </a:p>
        </p:txBody>
      </p:sp>
      <p:pic>
        <p:nvPicPr>
          <p:cNvPr id="5" name="Picture 4" descr="Economy Definition"/>
          <p:cNvPicPr/>
          <p:nvPr/>
        </p:nvPicPr>
        <p:blipFill>
          <a:blip r:embed="rId2" cstate="print"/>
          <a:srcRect/>
          <a:stretch>
            <a:fillRect/>
          </a:stretch>
        </p:blipFill>
        <p:spPr bwMode="auto">
          <a:xfrm>
            <a:off x="5334000" y="4876800"/>
            <a:ext cx="3810000" cy="1981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681810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Global Economic Shifts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400" u="sng" dirty="0" smtClean="0"/>
              <a:t>Large numbers of customers search and do their homework for products and services online and often use retail outlets as a showroom to physically examine things they are interested in potentially purchasing</a:t>
            </a:r>
            <a:r>
              <a:rPr lang="en-US" dirty="0" smtClean="0"/>
              <a:t>.</a:t>
            </a:r>
          </a:p>
          <a:p>
            <a:endParaRPr lang="en-US" sz="800" dirty="0" smtClean="0"/>
          </a:p>
          <a:p>
            <a:pPr lvl="1"/>
            <a:r>
              <a:rPr lang="en-US" dirty="0" smtClean="0"/>
              <a:t>The result is that sales in brick-and-mortar stores are down for many retailers and suppliers.</a:t>
            </a:r>
          </a:p>
          <a:p>
            <a:pPr lvl="1"/>
            <a:endParaRPr lang="en-US" sz="900" dirty="0" smtClean="0"/>
          </a:p>
          <a:p>
            <a:pPr lvl="2"/>
            <a:r>
              <a:rPr lang="en-US" dirty="0" smtClean="0">
                <a:solidFill>
                  <a:srgbClr val="FF0000"/>
                </a:solidFill>
              </a:rPr>
              <a:t>The approach to customer service in many instances is no longer “business as usual.”  Instead of viewing it as something that should be done well, most see it as something that must be done.</a:t>
            </a:r>
            <a:endParaRPr lang="en-US" dirty="0">
              <a:solidFill>
                <a:srgbClr val="FF0000"/>
              </a:solidFill>
            </a:endParaRPr>
          </a:p>
        </p:txBody>
      </p:sp>
      <p:pic>
        <p:nvPicPr>
          <p:cNvPr id="5" name="Picture 4" descr="Banner Customer Care Vector Illustration Stock Vector - Illustration of  counsel, contact: 145201400"/>
          <p:cNvPicPr/>
          <p:nvPr/>
        </p:nvPicPr>
        <p:blipFill>
          <a:blip r:embed="rId2" cstate="print"/>
          <a:srcRect/>
          <a:stretch>
            <a:fillRect/>
          </a:stretch>
        </p:blipFill>
        <p:spPr bwMode="auto">
          <a:xfrm>
            <a:off x="1676400" y="5334000"/>
            <a:ext cx="5867400" cy="1524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17803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Part One: The Profession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lstStyle/>
          <a:p>
            <a:r>
              <a:rPr lang="en-US" sz="2400" u="sng" dirty="0" smtClean="0"/>
              <a:t>Chapter One: The World of Customer Service</a:t>
            </a:r>
          </a:p>
          <a:p>
            <a:endParaRPr lang="en-US" sz="800" dirty="0" smtClean="0"/>
          </a:p>
          <a:p>
            <a:pPr lvl="1"/>
            <a:r>
              <a:rPr lang="en-US" sz="1900" i="1" dirty="0" smtClean="0"/>
              <a:t>“Treat every customer as if they sign your paycheck, because they do.” (Unknown)</a:t>
            </a:r>
            <a:r>
              <a:rPr lang="en-US" i="1" dirty="0" smtClean="0"/>
              <a:t>.</a:t>
            </a:r>
          </a:p>
        </p:txBody>
      </p:sp>
      <p:pic>
        <p:nvPicPr>
          <p:cNvPr id="7" name="Picture 6" descr="customer.jpg"/>
          <p:cNvPicPr/>
          <p:nvPr/>
        </p:nvPicPr>
        <p:blipFill>
          <a:blip r:embed="rId2" cstate="print"/>
          <a:srcRect/>
          <a:stretch>
            <a:fillRect/>
          </a:stretch>
        </p:blipFill>
        <p:spPr bwMode="auto">
          <a:xfrm>
            <a:off x="1559052" y="3124200"/>
            <a:ext cx="6019800" cy="2514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Shifts in the Population and Labor Force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200" u="sng" dirty="0" smtClean="0"/>
              <a:t>The upside of this growing, evolving, and aging population is that there will be a need for more consumer goods and services to provide for the needs and expectations of diverse customers</a:t>
            </a:r>
            <a:r>
              <a:rPr lang="en-US" sz="2200" dirty="0" smtClean="0"/>
              <a:t>.</a:t>
            </a:r>
          </a:p>
          <a:p>
            <a:endParaRPr lang="en-US" sz="800" dirty="0" smtClean="0"/>
          </a:p>
          <a:p>
            <a:pPr lvl="1"/>
            <a:r>
              <a:rPr lang="en-US" dirty="0" smtClean="0"/>
              <a:t>This will also lead to an expansion of jobs to fill the positions needed to produce products and service customers.</a:t>
            </a:r>
          </a:p>
          <a:p>
            <a:pPr lvl="1"/>
            <a:endParaRPr lang="en-US" sz="800" dirty="0" smtClean="0"/>
          </a:p>
          <a:p>
            <a:pPr lvl="2"/>
            <a:r>
              <a:rPr lang="en-US" dirty="0" smtClean="0">
                <a:solidFill>
                  <a:srgbClr val="FF0000"/>
                </a:solidFill>
              </a:rPr>
              <a:t>As experienced workers age out, there is a fairly steady stream of younger skilled workers coming in due to immigration.</a:t>
            </a:r>
            <a:endParaRPr lang="en-US" dirty="0">
              <a:solidFill>
                <a:srgbClr val="FF0000"/>
              </a:solidFill>
            </a:endParaRPr>
          </a:p>
        </p:txBody>
      </p:sp>
      <p:pic>
        <p:nvPicPr>
          <p:cNvPr id="6" name="Picture 5" descr="MassTLC Talent Workshop, Re-Imagine Your Workforce Part 3 | MassTLC"/>
          <p:cNvPicPr/>
          <p:nvPr/>
        </p:nvPicPr>
        <p:blipFill>
          <a:blip r:embed="rId2" cstate="print"/>
          <a:srcRect/>
          <a:stretch>
            <a:fillRect/>
          </a:stretch>
        </p:blipFill>
        <p:spPr bwMode="auto">
          <a:xfrm>
            <a:off x="2313432" y="4574309"/>
            <a:ext cx="4553712" cy="2249055"/>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94366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Technology Trends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The development and increased sophistication of machines, telephones, service equipment, and computers have caused an increase in production and quality</a:t>
            </a:r>
            <a:r>
              <a:rPr lang="en-US" dirty="0" smtClean="0"/>
              <a:t>.</a:t>
            </a:r>
          </a:p>
          <a:p>
            <a:endParaRPr lang="en-US" sz="800" dirty="0" smtClean="0"/>
          </a:p>
          <a:p>
            <a:pPr lvl="1"/>
            <a:r>
              <a:rPr lang="en-US" sz="2000" dirty="0" smtClean="0">
                <a:solidFill>
                  <a:srgbClr val="FF0000"/>
                </a:solidFill>
              </a:rPr>
              <a:t>The results of this trend have been acquisition of equipment that enhances the service experience for customers, an increased need for service organizations to take care of the technology, and a decrease in manufacturing and blue-collar jobs</a:t>
            </a:r>
            <a:r>
              <a:rPr lang="en-US" dirty="0" smtClean="0">
                <a:solidFill>
                  <a:srgbClr val="FF0000"/>
                </a:solidFill>
              </a:rPr>
              <a:t>.</a:t>
            </a:r>
            <a:endParaRPr lang="en-US" sz="600" dirty="0" smtClean="0">
              <a:solidFill>
                <a:srgbClr val="FF0000"/>
              </a:solidFill>
            </a:endParaRPr>
          </a:p>
          <a:p>
            <a:pPr lvl="2">
              <a:buNone/>
            </a:pPr>
            <a:endParaRPr lang="en-US" dirty="0" smtClean="0"/>
          </a:p>
        </p:txBody>
      </p:sp>
      <p:pic>
        <p:nvPicPr>
          <p:cNvPr id="5" name="Picture 4" descr="How to Use Technology to Provide Excellent Customer Service"/>
          <p:cNvPicPr/>
          <p:nvPr/>
        </p:nvPicPr>
        <p:blipFill>
          <a:blip r:embed="rId2" cstate="print"/>
          <a:srcRect/>
          <a:stretch>
            <a:fillRect/>
          </a:stretch>
        </p:blipFill>
        <p:spPr bwMode="auto">
          <a:xfrm>
            <a:off x="4572000" y="4343400"/>
            <a:ext cx="4572000" cy="2514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Technology Trends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Service and nonprofit organizations are looking to available technology as a way to communicate with and provide services to their clients and members</a:t>
            </a:r>
            <a:r>
              <a:rPr lang="en-US" dirty="0" smtClean="0"/>
              <a:t>.</a:t>
            </a:r>
          </a:p>
          <a:p>
            <a:endParaRPr lang="en-US" sz="800" dirty="0" smtClean="0"/>
          </a:p>
          <a:p>
            <a:pPr lvl="1"/>
            <a:r>
              <a:rPr lang="en-US" sz="2000" dirty="0" smtClean="0"/>
              <a:t>Expanded Internet access and affordable technology devices allow consumers to shop, search for information, and buy from home</a:t>
            </a:r>
            <a:r>
              <a:rPr lang="en-US" dirty="0" smtClean="0"/>
              <a:t>.</a:t>
            </a:r>
          </a:p>
          <a:p>
            <a:pPr lvl="1"/>
            <a:endParaRPr lang="en-US" sz="800" dirty="0" smtClean="0"/>
          </a:p>
          <a:p>
            <a:pPr lvl="2"/>
            <a:r>
              <a:rPr lang="en-US" dirty="0" smtClean="0">
                <a:solidFill>
                  <a:srgbClr val="FF0000"/>
                </a:solidFill>
              </a:rPr>
              <a:t>The result will be the need for few sales associates and other in-house providers, but doors will open for more customer care representatives, call centers, and technology support people.</a:t>
            </a:r>
          </a:p>
        </p:txBody>
      </p:sp>
      <p:pic>
        <p:nvPicPr>
          <p:cNvPr id="6" name="Picture 5" descr="Future Customer Service Trends To Consider | iTouchVision"/>
          <p:cNvPicPr/>
          <p:nvPr/>
        </p:nvPicPr>
        <p:blipFill>
          <a:blip r:embed="rId2" cstate="print"/>
          <a:srcRect/>
          <a:stretch>
            <a:fillRect/>
          </a:stretch>
        </p:blipFill>
        <p:spPr bwMode="auto">
          <a:xfrm>
            <a:off x="7010400" y="4800600"/>
            <a:ext cx="2133600" cy="20574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Technology Trends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Many organizations have discovered the power of using social media in their marketing and sales initiatives.  </a:t>
            </a:r>
          </a:p>
          <a:p>
            <a:endParaRPr lang="en-US" sz="800" u="sng" dirty="0"/>
          </a:p>
          <a:p>
            <a:pPr lvl="1"/>
            <a:r>
              <a:rPr lang="en-US" sz="2100" dirty="0" smtClean="0"/>
              <a:t>Not only can they receive and give customer feedback quickly,  but they can also send out information about pertinent products, services, and events, and do it a lot cheaper than through traditional marketing and advertisement initiative cost.</a:t>
            </a:r>
          </a:p>
          <a:p>
            <a:endParaRPr lang="en-US" sz="800" dirty="0" smtClean="0"/>
          </a:p>
          <a:p>
            <a:pPr lvl="2"/>
            <a:r>
              <a:rPr lang="en-US" dirty="0" smtClean="0">
                <a:solidFill>
                  <a:srgbClr val="FF0000"/>
                </a:solidFill>
              </a:rPr>
              <a:t>Some organizations also use social media to look for new EEs.</a:t>
            </a:r>
            <a:endParaRPr lang="en-US" dirty="0">
              <a:solidFill>
                <a:srgbClr val="FF0000"/>
              </a:solidFill>
            </a:endParaRPr>
          </a:p>
        </p:txBody>
      </p:sp>
      <p:pic>
        <p:nvPicPr>
          <p:cNvPr id="5" name="Picture 4" descr="How to Easily Prioritize Your Social Media Marketing Goals"/>
          <p:cNvPicPr/>
          <p:nvPr/>
        </p:nvPicPr>
        <p:blipFill>
          <a:blip r:embed="rId2" cstate="print"/>
          <a:srcRect/>
          <a:stretch>
            <a:fillRect/>
          </a:stretch>
        </p:blipFill>
        <p:spPr bwMode="auto">
          <a:xfrm>
            <a:off x="4267200" y="4572000"/>
            <a:ext cx="4876800" cy="2290618"/>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Globalization of the Economy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300" u="sng" dirty="0" smtClean="0"/>
              <a:t>Advances in technology, communication, and transportation have opened new markets and allowed decentralized worldwide access for production, sales, and service</a:t>
            </a:r>
            <a:r>
              <a:rPr lang="en-US" sz="2300" dirty="0" smtClean="0"/>
              <a:t>.</a:t>
            </a:r>
          </a:p>
          <a:p>
            <a:endParaRPr lang="en-US" sz="800" dirty="0" smtClean="0"/>
          </a:p>
          <a:p>
            <a:pPr lvl="1"/>
            <a:r>
              <a:rPr lang="en-US" sz="2000" dirty="0" smtClean="0">
                <a:solidFill>
                  <a:srgbClr val="FF0000"/>
                </a:solidFill>
              </a:rPr>
              <a:t>To survive and grow organizations need to sharpen service skills of their EEs, strengthen their quality, enhance their use of technology, and look for new ways of demonstrating that they can meet and exceed customer expectations.  </a:t>
            </a:r>
            <a:endParaRPr lang="en-US" dirty="0" smtClean="0">
              <a:solidFill>
                <a:srgbClr val="FF0000"/>
              </a:solidFill>
            </a:endParaRPr>
          </a:p>
        </p:txBody>
      </p:sp>
      <p:pic>
        <p:nvPicPr>
          <p:cNvPr id="5" name="Picture 4" descr="The Global Context - Gaskin &amp; Associates Consulting group"/>
          <p:cNvPicPr/>
          <p:nvPr/>
        </p:nvPicPr>
        <p:blipFill>
          <a:blip r:embed="rId2" cstate="print"/>
          <a:srcRect/>
          <a:stretch>
            <a:fillRect/>
          </a:stretch>
        </p:blipFill>
        <p:spPr bwMode="auto">
          <a:xfrm>
            <a:off x="4724400" y="4114800"/>
            <a:ext cx="4191000"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Changing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As the world changes so do individual values</a:t>
            </a:r>
            <a:r>
              <a:rPr lang="en-US" dirty="0" smtClean="0"/>
              <a:t>.</a:t>
            </a:r>
          </a:p>
          <a:p>
            <a:endParaRPr lang="en-US" sz="800" dirty="0" smtClean="0"/>
          </a:p>
          <a:p>
            <a:pPr lvl="1"/>
            <a:r>
              <a:rPr lang="en-US" dirty="0" smtClean="0"/>
              <a:t>Such changes can have an impact on what people view as valuable and important, what they want and desire, and how they approach relationships with others around them.</a:t>
            </a:r>
          </a:p>
          <a:p>
            <a:pPr lvl="1"/>
            <a:endParaRPr lang="en-US" sz="800" dirty="0" smtClean="0"/>
          </a:p>
          <a:p>
            <a:pPr lvl="2"/>
            <a:r>
              <a:rPr lang="en-US" dirty="0" smtClean="0">
                <a:solidFill>
                  <a:srgbClr val="FF0000"/>
                </a:solidFill>
              </a:rPr>
              <a:t>People in the U.S. value such things as personal control, equality, individualism, action, and competition.  People from other parts  of the world value traditionalism, group cohesiveness, societal ownership, and acceptance of hierarchy, status, and birthright.</a:t>
            </a:r>
            <a:endParaRPr lang="en-US" dirty="0">
              <a:solidFill>
                <a:srgbClr val="FF0000"/>
              </a:solidFill>
            </a:endParaRPr>
          </a:p>
        </p:txBody>
      </p:sp>
      <p:pic>
        <p:nvPicPr>
          <p:cNvPr id="3075" name="Picture 3" descr="C:\Users\MichaelM\AppData\Local\Microsoft\Windows\INetCache\IE\76VTN800\180px-Values_Party_of_New_Zealand_logo[1].png"/>
          <p:cNvPicPr>
            <a:picLocks noChangeAspect="1" noChangeArrowheads="1"/>
          </p:cNvPicPr>
          <p:nvPr/>
        </p:nvPicPr>
        <p:blipFill>
          <a:blip r:embed="rId2" cstate="print"/>
          <a:srcRect/>
          <a:stretch>
            <a:fillRect/>
          </a:stretch>
        </p:blipFill>
        <p:spPr bwMode="auto">
          <a:xfrm>
            <a:off x="5128491" y="4953000"/>
            <a:ext cx="3730752" cy="1305763"/>
          </a:xfrm>
          <a:prstGeom prst="rect">
            <a:avLst/>
          </a:prstGeom>
          <a:noFill/>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5688334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Changing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200" u="sng" dirty="0" smtClean="0"/>
              <a:t>Throughout the world, there has been a tremendous amount of dynamic change in the recent past due to economic instability, quickly expanding and enhanced technology, global mobility where people move quickly and frequently, and other factors</a:t>
            </a:r>
            <a:r>
              <a:rPr lang="en-US" dirty="0" smtClean="0"/>
              <a:t>.</a:t>
            </a:r>
          </a:p>
          <a:p>
            <a:endParaRPr lang="en-US" sz="800" dirty="0" smtClean="0"/>
          </a:p>
          <a:p>
            <a:pPr lvl="1"/>
            <a:r>
              <a:rPr lang="en-US" dirty="0" smtClean="0">
                <a:solidFill>
                  <a:srgbClr val="FF0000"/>
                </a:solidFill>
              </a:rPr>
              <a:t>The result has been a gradual shift in what many customers hold near and dear.</a:t>
            </a:r>
            <a:r>
              <a:rPr lang="en-US" dirty="0" smtClean="0"/>
              <a:t>	</a:t>
            </a:r>
          </a:p>
          <a:p>
            <a:pPr lvl="2">
              <a:buNone/>
            </a:pPr>
            <a:endParaRPr lang="en-US" dirty="0"/>
          </a:p>
        </p:txBody>
      </p:sp>
      <p:pic>
        <p:nvPicPr>
          <p:cNvPr id="5" name="Picture 4" descr="Defining Your List of Values and Beliefs (with 102 examples)"/>
          <p:cNvPicPr/>
          <p:nvPr/>
        </p:nvPicPr>
        <p:blipFill>
          <a:blip r:embed="rId2" cstate="print"/>
          <a:srcRect/>
          <a:stretch>
            <a:fillRect/>
          </a:stretch>
        </p:blipFill>
        <p:spPr bwMode="auto">
          <a:xfrm>
            <a:off x="2209800" y="4114800"/>
            <a:ext cx="4724400" cy="2133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4256080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Changing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Because different societies view what is important from different perspectives, clashes can sometimes result when service providers encounter customers who have values different from their own</a:t>
            </a:r>
            <a:r>
              <a:rPr lang="en-US" dirty="0" smtClean="0"/>
              <a:t>.</a:t>
            </a:r>
          </a:p>
          <a:p>
            <a:endParaRPr lang="en-US" sz="800" dirty="0" smtClean="0"/>
          </a:p>
          <a:p>
            <a:pPr lvl="1"/>
            <a:r>
              <a:rPr lang="en-US" sz="2000" dirty="0" smtClean="0">
                <a:solidFill>
                  <a:srgbClr val="FF0000"/>
                </a:solidFill>
              </a:rPr>
              <a:t>The important thing to remember in such situations is that neither the customer nor the provider has the “right” set of values; they are simply different and each must respect and honor those of the other party if a positive customer-provider relationship is to occur.</a:t>
            </a:r>
            <a:endParaRPr lang="en-US" sz="2000" dirty="0">
              <a:solidFill>
                <a:srgbClr val="FF0000"/>
              </a:solidFill>
            </a:endParaRPr>
          </a:p>
        </p:txBody>
      </p:sp>
      <p:pic>
        <p:nvPicPr>
          <p:cNvPr id="6" name="Picture 5" descr="6 steps for Successful Core Value Implementation"/>
          <p:cNvPicPr/>
          <p:nvPr/>
        </p:nvPicPr>
        <p:blipFill>
          <a:blip r:embed="rId2" cstate="print"/>
          <a:srcRect/>
          <a:stretch>
            <a:fillRect/>
          </a:stretch>
        </p:blipFill>
        <p:spPr bwMode="auto">
          <a:xfrm>
            <a:off x="2286000" y="4648200"/>
            <a:ext cx="4495800" cy="22098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309451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Changing Values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a:xfrm>
            <a:off x="304800" y="1524000"/>
            <a:ext cx="8503920" cy="4572000"/>
          </a:xfrm>
        </p:spPr>
        <p:txBody>
          <a:bodyPr/>
          <a:lstStyle/>
          <a:p>
            <a:r>
              <a:rPr lang="en-US" sz="2400" u="sng" dirty="0" smtClean="0"/>
              <a:t>As a result of societal values, companies often change their approach to doing business</a:t>
            </a:r>
            <a:r>
              <a:rPr lang="en-US" dirty="0" smtClean="0"/>
              <a:t>.</a:t>
            </a:r>
          </a:p>
          <a:p>
            <a:endParaRPr lang="en-US" sz="800" dirty="0" smtClean="0"/>
          </a:p>
          <a:p>
            <a:pPr lvl="1"/>
            <a:r>
              <a:rPr lang="en-US" sz="2000" dirty="0" smtClean="0">
                <a:solidFill>
                  <a:srgbClr val="FF0000"/>
                </a:solidFill>
              </a:rPr>
              <a:t>They focus on finding ways to attract and hold customers.              This often includes shifting the way they do business, the products that they deliver, and the manner in which service is delivered. </a:t>
            </a:r>
          </a:p>
        </p:txBody>
      </p:sp>
      <p:pic>
        <p:nvPicPr>
          <p:cNvPr id="5" name="Picture 4" descr="Customer Value Definition &amp; Example | Marketing Dictionary | MBA  Skool-Study.Learn.Share."/>
          <p:cNvPicPr/>
          <p:nvPr/>
        </p:nvPicPr>
        <p:blipFill>
          <a:blip r:embed="rId2" cstate="print"/>
          <a:srcRect/>
          <a:stretch>
            <a:fillRect/>
          </a:stretch>
        </p:blipFill>
        <p:spPr bwMode="auto">
          <a:xfrm>
            <a:off x="4361688" y="3657600"/>
            <a:ext cx="4474464" cy="2590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Different Mindset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In the past, many consumers took “money is no object” approach to shopping because, if they did not have cash readily available, they had credit cards in their wallet that allowed them to spend (often beyond their means</a:t>
            </a:r>
            <a:r>
              <a:rPr lang="en-US" dirty="0" smtClean="0"/>
              <a:t>).</a:t>
            </a:r>
          </a:p>
          <a:p>
            <a:endParaRPr lang="en-US" sz="800" dirty="0" smtClean="0"/>
          </a:p>
          <a:p>
            <a:pPr lvl="1"/>
            <a:r>
              <a:rPr lang="en-US" dirty="0" smtClean="0"/>
              <a:t>Many consumers have had a reality check and have learned that prudence is an important element of commerce.</a:t>
            </a:r>
          </a:p>
          <a:p>
            <a:pPr lvl="1"/>
            <a:endParaRPr lang="en-US" sz="800" dirty="0" smtClean="0"/>
          </a:p>
          <a:p>
            <a:pPr lvl="2"/>
            <a:r>
              <a:rPr lang="en-US" dirty="0" smtClean="0">
                <a:solidFill>
                  <a:srgbClr val="FF0000"/>
                </a:solidFill>
              </a:rPr>
              <a:t>A majority of consumers who formerly acted on impulse and bought whatever they desired are now taking a cautious approach.</a:t>
            </a:r>
            <a:endParaRPr lang="en-US" dirty="0">
              <a:solidFill>
                <a:srgbClr val="FF0000"/>
              </a:solidFill>
            </a:endParaRPr>
          </a:p>
        </p:txBody>
      </p:sp>
      <p:pic>
        <p:nvPicPr>
          <p:cNvPr id="5" name="Picture 4" descr="Measuring consumer behavior shifts, driven by changing attitudes on what's  essential - Agility PR Solutions"/>
          <p:cNvPicPr/>
          <p:nvPr/>
        </p:nvPicPr>
        <p:blipFill>
          <a:blip r:embed="rId2" cstate="print"/>
          <a:srcRect/>
          <a:stretch>
            <a:fillRect/>
          </a:stretch>
        </p:blipFill>
        <p:spPr bwMode="auto">
          <a:xfrm>
            <a:off x="2743200" y="5029200"/>
            <a:ext cx="3810000" cy="1295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300" u="sng" dirty="0" smtClean="0"/>
              <a:t>Customer Service is the ability to deliver products and services to customers in a manner that satisfies their needs and results in positive publicity and return business</a:t>
            </a:r>
            <a:r>
              <a:rPr lang="en-US" sz="2300" dirty="0" smtClean="0"/>
              <a:t>.</a:t>
            </a:r>
            <a:endParaRPr lang="en-US" sz="2300" dirty="0"/>
          </a:p>
        </p:txBody>
      </p:sp>
      <p:pic>
        <p:nvPicPr>
          <p:cNvPr id="7" name="Picture 6" descr="Perspective View of CUSTOMER SERVICE Paper Tag Cloud on Blue Background  Stock Image - Image of blue, service: 117971585"/>
          <p:cNvPicPr/>
          <p:nvPr/>
        </p:nvPicPr>
        <p:blipFill>
          <a:blip r:embed="rId2" cstate="print"/>
          <a:srcRect/>
          <a:stretch>
            <a:fillRect/>
          </a:stretch>
        </p:blipFill>
        <p:spPr bwMode="auto">
          <a:xfrm>
            <a:off x="533400" y="3505200"/>
            <a:ext cx="4038600" cy="2495550"/>
          </a:xfrm>
          <a:prstGeom prst="rect">
            <a:avLst/>
          </a:prstGeom>
          <a:noFill/>
          <a:ln w="9525">
            <a:noFill/>
            <a:miter lim="800000"/>
            <a:headEnd/>
            <a:tailEnd/>
          </a:ln>
        </p:spPr>
      </p:pic>
      <p:pic>
        <p:nvPicPr>
          <p:cNvPr id="6" name="Picture 5" descr="How to Improve Your Live Chat CSAT Like a Pro Without Breaking a Sweat"/>
          <p:cNvPicPr/>
          <p:nvPr/>
        </p:nvPicPr>
        <p:blipFill>
          <a:blip r:embed="rId3" cstate="print"/>
          <a:srcRect/>
          <a:stretch>
            <a:fillRect/>
          </a:stretch>
        </p:blipFill>
        <p:spPr bwMode="auto">
          <a:xfrm>
            <a:off x="4851215" y="3505200"/>
            <a:ext cx="3810000" cy="2514600"/>
          </a:xfrm>
          <a:prstGeom prst="rect">
            <a:avLst/>
          </a:prstGeom>
          <a:noFill/>
          <a:ln w="9525">
            <a:noFill/>
            <a:miter lim="800000"/>
            <a:headEnd/>
            <a:tailEnd/>
          </a:ln>
        </p:spPr>
      </p:pic>
      <p:pic>
        <p:nvPicPr>
          <p:cNvPr id="8" name="Picture 2" descr="How to Take Care of Your Customers: Business Advice – Cyber Emploi"/>
          <p:cNvPicPr>
            <a:picLocks noChangeAspect="1" noChangeArrowheads="1"/>
          </p:cNvPicPr>
          <p:nvPr/>
        </p:nvPicPr>
        <p:blipFill>
          <a:blip r:embed="rId4" cstate="print"/>
          <a:srcRect/>
          <a:stretch>
            <a:fillRect/>
          </a:stretch>
        </p:blipFill>
        <p:spPr bwMode="auto">
          <a:xfrm>
            <a:off x="-1" y="-11545"/>
            <a:ext cx="1024049" cy="62114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Different Mindset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Recent economic reports are now indicating that people have begun to shift from a “cutting back” mentality to a slightly more optimistic “cautious spending” approach</a:t>
            </a:r>
            <a:r>
              <a:rPr lang="en-US" dirty="0" smtClean="0"/>
              <a:t>.</a:t>
            </a:r>
          </a:p>
          <a:p>
            <a:endParaRPr lang="en-US" sz="800" dirty="0" smtClean="0"/>
          </a:p>
          <a:p>
            <a:pPr lvl="1"/>
            <a:r>
              <a:rPr lang="en-US" dirty="0" smtClean="0"/>
              <a:t>Part of their new strategy is to re-evaluate their paradigm, or the way they look at products.</a:t>
            </a:r>
          </a:p>
          <a:p>
            <a:pPr lvl="1"/>
            <a:endParaRPr lang="en-US" sz="800" dirty="0" smtClean="0"/>
          </a:p>
          <a:p>
            <a:pPr lvl="2"/>
            <a:r>
              <a:rPr lang="en-US" sz="1800" dirty="0" smtClean="0">
                <a:solidFill>
                  <a:srgbClr val="FF0000"/>
                </a:solidFill>
              </a:rPr>
              <a:t>Where they might have only gone for the nationally known brand or reputation in the past, they now evaluate and consider generic or store brands with comparable options and services offered by local providers.  </a:t>
            </a:r>
          </a:p>
          <a:p>
            <a:pPr lvl="2"/>
            <a:r>
              <a:rPr lang="en-US" sz="1800" dirty="0" smtClean="0">
                <a:solidFill>
                  <a:srgbClr val="FF0000"/>
                </a:solidFill>
              </a:rPr>
              <a:t>They are also being more conscientious about their spending and seek discount retailers and comparison shop.</a:t>
            </a:r>
            <a:endParaRPr lang="en-US" sz="1800" dirty="0">
              <a:solidFill>
                <a:srgbClr val="FF0000"/>
              </a:solidFill>
            </a:endParaRPr>
          </a:p>
        </p:txBody>
      </p:sp>
      <p:pic>
        <p:nvPicPr>
          <p:cNvPr id="5" name="Picture 4" descr="5 Steps to Understanding Customer Needs Through Mindset Data – SmarterCX"/>
          <p:cNvPicPr/>
          <p:nvPr/>
        </p:nvPicPr>
        <p:blipFill>
          <a:blip r:embed="rId2" cstate="print"/>
          <a:srcRect/>
          <a:stretch>
            <a:fillRect/>
          </a:stretch>
        </p:blipFill>
        <p:spPr bwMode="auto">
          <a:xfrm>
            <a:off x="4876800" y="5257800"/>
            <a:ext cx="4267200" cy="1600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Different Mindset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200" u="sng" dirty="0" smtClean="0"/>
              <a:t>Another interesting outcome of the recession and job loss is that  consumers, especially younger ones, want to have less financial obligation in case something traumatic happens in their life related to employment and financial security</a:t>
            </a:r>
            <a:r>
              <a:rPr lang="en-US" sz="2200" dirty="0" smtClean="0"/>
              <a:t>.</a:t>
            </a:r>
          </a:p>
          <a:p>
            <a:endParaRPr lang="en-US" sz="800" dirty="0" smtClean="0"/>
          </a:p>
          <a:p>
            <a:pPr lvl="1"/>
            <a:r>
              <a:rPr lang="en-US" sz="2000" dirty="0" smtClean="0">
                <a:solidFill>
                  <a:srgbClr val="FF0000"/>
                </a:solidFill>
              </a:rPr>
              <a:t>Many millennials forego fancy cars, mortgages, large furnishing purchases, and abandoned the shopping patterns of their parents.</a:t>
            </a:r>
            <a:endParaRPr lang="en-US" sz="2000" dirty="0">
              <a:solidFill>
                <a:srgbClr val="FF0000"/>
              </a:solidFill>
            </a:endParaRPr>
          </a:p>
        </p:txBody>
      </p:sp>
      <p:pic>
        <p:nvPicPr>
          <p:cNvPr id="5" name="Picture 4" descr="Millennials: The “anxious generation” – Eastside"/>
          <p:cNvPicPr/>
          <p:nvPr/>
        </p:nvPicPr>
        <p:blipFill>
          <a:blip r:embed="rId2" cstate="print"/>
          <a:srcRect/>
          <a:stretch>
            <a:fillRect/>
          </a:stretch>
        </p:blipFill>
        <p:spPr bwMode="auto">
          <a:xfrm>
            <a:off x="3352800" y="4038600"/>
            <a:ext cx="5562600" cy="2286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Expectation of Quality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400" u="sng" dirty="0" smtClean="0"/>
              <a:t>Most customers expect that if they pay a fair dollar, in return they will receive a quality product or service</a:t>
            </a:r>
            <a:r>
              <a:rPr lang="en-US" dirty="0" smtClean="0"/>
              <a:t>.</a:t>
            </a:r>
          </a:p>
          <a:p>
            <a:endParaRPr lang="en-US" sz="800" dirty="0" smtClean="0"/>
          </a:p>
          <a:p>
            <a:pPr lvl="1"/>
            <a:r>
              <a:rPr lang="en-US" sz="2000" dirty="0" smtClean="0"/>
              <a:t>If their expectations are not met, they simply call or visit a competing company where they can receive what they think they paid for.</a:t>
            </a:r>
          </a:p>
          <a:p>
            <a:pPr lvl="1"/>
            <a:endParaRPr lang="en-US" sz="800" dirty="0" smtClean="0"/>
          </a:p>
          <a:p>
            <a:pPr lvl="2"/>
            <a:r>
              <a:rPr lang="en-US" dirty="0" smtClean="0">
                <a:solidFill>
                  <a:srgbClr val="FF0000"/>
                </a:solidFill>
              </a:rPr>
              <a:t>The expectation of quality service creates a need for better-trained and better-educated customer service professionals.  </a:t>
            </a:r>
          </a:p>
        </p:txBody>
      </p:sp>
      <p:pic>
        <p:nvPicPr>
          <p:cNvPr id="5" name="Picture 4" descr="How to Exceed Customer Expectations (with 3 Examples)"/>
          <p:cNvPicPr/>
          <p:nvPr/>
        </p:nvPicPr>
        <p:blipFill>
          <a:blip r:embed="rId2" cstate="print"/>
          <a:srcRect/>
          <a:stretch>
            <a:fillRect/>
          </a:stretch>
        </p:blipFill>
        <p:spPr bwMode="auto">
          <a:xfrm>
            <a:off x="4114800" y="4343400"/>
            <a:ext cx="5029200" cy="2551545"/>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Enhanced Customer Preparation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Customers are not only more highly educated than the past, they are also well informed about price, quality, and value of products and services</a:t>
            </a:r>
            <a:r>
              <a:rPr lang="en-US" dirty="0" smtClean="0"/>
              <a:t>.</a:t>
            </a:r>
          </a:p>
          <a:p>
            <a:endParaRPr lang="en-US" sz="800" dirty="0" smtClean="0"/>
          </a:p>
          <a:p>
            <a:pPr lvl="1"/>
            <a:r>
              <a:rPr lang="en-US" sz="2000" dirty="0" smtClean="0"/>
              <a:t>Since the Internet, consumers are in a “position of power” when dealing with organizations providing products and services wanted.</a:t>
            </a:r>
          </a:p>
          <a:p>
            <a:pPr lvl="1"/>
            <a:endParaRPr lang="en-US" sz="800" dirty="0" smtClean="0"/>
          </a:p>
          <a:p>
            <a:pPr lvl="2"/>
            <a:r>
              <a:rPr lang="en-US" dirty="0" smtClean="0">
                <a:solidFill>
                  <a:srgbClr val="FF0000"/>
                </a:solidFill>
              </a:rPr>
              <a:t>Having access to the same information and tools that sales people have available to them levels the playing field.</a:t>
            </a:r>
            <a:endParaRPr lang="en-US" dirty="0">
              <a:solidFill>
                <a:srgbClr val="FF0000"/>
              </a:solidFill>
            </a:endParaRPr>
          </a:p>
        </p:txBody>
      </p:sp>
      <p:pic>
        <p:nvPicPr>
          <p:cNvPr id="6" name="Picture 5" descr="Customer Centricity As a Strategy"/>
          <p:cNvPicPr/>
          <p:nvPr/>
        </p:nvPicPr>
        <p:blipFill>
          <a:blip r:embed="rId2" cstate="print"/>
          <a:srcRect/>
          <a:stretch>
            <a:fillRect/>
          </a:stretch>
        </p:blipFill>
        <p:spPr bwMode="auto">
          <a:xfrm>
            <a:off x="6248400" y="4419600"/>
            <a:ext cx="2895600" cy="24384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Enhanced Consumer Preparation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300" u="sng" dirty="0" smtClean="0"/>
              <a:t>Armed with knowledge about what they should receive for their money, consumers make it difficult for less-than-reputable businesses to prosper or survive in today’s world</a:t>
            </a:r>
            <a:r>
              <a:rPr lang="en-US" sz="2300" dirty="0" smtClean="0"/>
              <a:t>.</a:t>
            </a:r>
          </a:p>
          <a:p>
            <a:endParaRPr lang="en-US" sz="800" dirty="0"/>
          </a:p>
          <a:p>
            <a:pPr lvl="1"/>
            <a:r>
              <a:rPr lang="en-US" dirty="0" smtClean="0"/>
              <a:t>They must provide customer satisfaction or face losing customers to competitors.</a:t>
            </a:r>
          </a:p>
          <a:p>
            <a:endParaRPr lang="en-US" sz="800" dirty="0" smtClean="0"/>
          </a:p>
          <a:p>
            <a:pPr lvl="2"/>
            <a:r>
              <a:rPr lang="en-US" dirty="0" smtClean="0">
                <a:solidFill>
                  <a:srgbClr val="FF0000"/>
                </a:solidFill>
              </a:rPr>
              <a:t>They also face potential negative publicity through social media where customers can immediately post comments about the level of service and product quality that they receive.</a:t>
            </a:r>
            <a:endParaRPr lang="en-US" dirty="0">
              <a:solidFill>
                <a:srgbClr val="FF0000"/>
              </a:solidFill>
            </a:endParaRPr>
          </a:p>
        </p:txBody>
      </p:sp>
      <p:pic>
        <p:nvPicPr>
          <p:cNvPr id="5" name="Picture 4" descr="https://www.stevenvanbelleghem.com/wp-content/uploads/2019/01/1bdec00.jpg"/>
          <p:cNvPicPr/>
          <p:nvPr/>
        </p:nvPicPr>
        <p:blipFill>
          <a:blip r:embed="rId2" cstate="print"/>
          <a:srcRect/>
          <a:stretch>
            <a:fillRect/>
          </a:stretch>
        </p:blipFill>
        <p:spPr bwMode="auto">
          <a:xfrm>
            <a:off x="5867400" y="4724400"/>
            <a:ext cx="3276600" cy="2133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Satisfaction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Customer Satisfaction is the feeling of a person whose needs have been met by an organization</a:t>
            </a:r>
            <a:r>
              <a:rPr lang="en-US" dirty="0" smtClean="0"/>
              <a:t>.</a:t>
            </a:r>
          </a:p>
          <a:p>
            <a:pPr lvl="1">
              <a:buNone/>
            </a:pPr>
            <a:endParaRPr lang="en-US" dirty="0"/>
          </a:p>
        </p:txBody>
      </p:sp>
      <p:pic>
        <p:nvPicPr>
          <p:cNvPr id="5" name="Picture 4" descr="Customer Service Methodologies | SmartAction"/>
          <p:cNvPicPr/>
          <p:nvPr/>
        </p:nvPicPr>
        <p:blipFill>
          <a:blip r:embed="rId2" cstate="print"/>
          <a:srcRect/>
          <a:stretch>
            <a:fillRect/>
          </a:stretch>
        </p:blipFill>
        <p:spPr bwMode="auto">
          <a:xfrm>
            <a:off x="1676400" y="2743200"/>
            <a:ext cx="5943600" cy="3395931"/>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Customer Service Environment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A viable customer service environment is the responsibility of every employee of the organization – not just the customer service representatives</a:t>
            </a:r>
            <a:r>
              <a:rPr lang="en-US" dirty="0" smtClean="0"/>
              <a:t>.</a:t>
            </a:r>
          </a:p>
          <a:p>
            <a:endParaRPr lang="en-US" dirty="0"/>
          </a:p>
        </p:txBody>
      </p:sp>
      <p:pic>
        <p:nvPicPr>
          <p:cNvPr id="5" name="Picture 4" descr="Customer Service Environment - LEBA Group sarl"/>
          <p:cNvPicPr/>
          <p:nvPr/>
        </p:nvPicPr>
        <p:blipFill>
          <a:blip r:embed="rId2" cstate="print"/>
          <a:srcRect/>
          <a:stretch>
            <a:fillRect/>
          </a:stretch>
        </p:blipFill>
        <p:spPr bwMode="auto">
          <a:xfrm>
            <a:off x="1676400" y="2895600"/>
            <a:ext cx="5943600" cy="3344646"/>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Components of a Customer Service Environment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400" u="sng" dirty="0" smtClean="0"/>
              <a:t>Many factors affect your customers and what they perceive as quality service.  With the exception of the customer,      all these factors are under control of the organization.</a:t>
            </a:r>
          </a:p>
          <a:p>
            <a:endParaRPr lang="en-US" sz="800" u="sng" dirty="0" smtClean="0"/>
          </a:p>
          <a:p>
            <a:pPr lvl="1"/>
            <a:r>
              <a:rPr lang="en-US" u="sng" dirty="0" smtClean="0"/>
              <a:t>Six Key Components of a Customer Service Environment</a:t>
            </a:r>
            <a:r>
              <a:rPr lang="en-US" dirty="0" smtClean="0"/>
              <a:t>:</a:t>
            </a:r>
          </a:p>
          <a:p>
            <a:endParaRPr lang="en-US" sz="800" dirty="0" smtClean="0"/>
          </a:p>
          <a:p>
            <a:pPr marL="1051560" lvl="2" indent="-457200">
              <a:buFont typeface="+mj-lt"/>
              <a:buAutoNum type="arabicPeriod"/>
            </a:pPr>
            <a:r>
              <a:rPr lang="en-US" dirty="0" smtClean="0">
                <a:solidFill>
                  <a:srgbClr val="FF0000"/>
                </a:solidFill>
              </a:rPr>
              <a:t>The Customer</a:t>
            </a:r>
          </a:p>
          <a:p>
            <a:pPr marL="1051560" lvl="2" indent="-457200">
              <a:buFont typeface="+mj-lt"/>
              <a:buAutoNum type="arabicPeriod"/>
            </a:pPr>
            <a:r>
              <a:rPr lang="en-US" dirty="0" smtClean="0">
                <a:solidFill>
                  <a:srgbClr val="FF0000"/>
                </a:solidFill>
              </a:rPr>
              <a:t>Organizational Culture</a:t>
            </a:r>
          </a:p>
          <a:p>
            <a:pPr marL="1051560" lvl="2" indent="-457200">
              <a:buFont typeface="+mj-lt"/>
              <a:buAutoNum type="arabicPeriod"/>
            </a:pPr>
            <a:r>
              <a:rPr lang="en-US" dirty="0" smtClean="0">
                <a:solidFill>
                  <a:srgbClr val="FF0000"/>
                </a:solidFill>
              </a:rPr>
              <a:t>Human Resources</a:t>
            </a:r>
          </a:p>
          <a:p>
            <a:pPr marL="1051560" lvl="2" indent="-457200">
              <a:buFont typeface="+mj-lt"/>
              <a:buAutoNum type="arabicPeriod"/>
            </a:pPr>
            <a:r>
              <a:rPr lang="en-US" dirty="0" smtClean="0">
                <a:solidFill>
                  <a:srgbClr val="FF0000"/>
                </a:solidFill>
              </a:rPr>
              <a:t>Products and Deliverables</a:t>
            </a:r>
          </a:p>
          <a:p>
            <a:pPr marL="1051560" lvl="2" indent="-457200">
              <a:buFont typeface="+mj-lt"/>
              <a:buAutoNum type="arabicPeriod"/>
            </a:pPr>
            <a:r>
              <a:rPr lang="en-US" dirty="0" smtClean="0">
                <a:solidFill>
                  <a:srgbClr val="FF0000"/>
                </a:solidFill>
              </a:rPr>
              <a:t>Delivery Systems</a:t>
            </a:r>
          </a:p>
          <a:p>
            <a:pPr marL="1051560" lvl="2" indent="-457200">
              <a:buFont typeface="+mj-lt"/>
              <a:buAutoNum type="arabicPeriod"/>
            </a:pPr>
            <a:r>
              <a:rPr lang="en-US" dirty="0" smtClean="0">
                <a:solidFill>
                  <a:srgbClr val="FF0000"/>
                </a:solidFill>
              </a:rPr>
              <a:t>Service</a:t>
            </a:r>
            <a:endParaRPr lang="en-US" dirty="0">
              <a:solidFill>
                <a:srgbClr val="FF0000"/>
              </a:solidFill>
            </a:endParaRPr>
          </a:p>
        </p:txBody>
      </p:sp>
      <p:pic>
        <p:nvPicPr>
          <p:cNvPr id="5" name="Picture 4" descr="FOTOPRINT - Your Vision in Print - Relationships"/>
          <p:cNvPicPr/>
          <p:nvPr/>
        </p:nvPicPr>
        <p:blipFill>
          <a:blip r:embed="rId2" cstate="print"/>
          <a:srcRect/>
          <a:stretch>
            <a:fillRect/>
          </a:stretch>
        </p:blipFill>
        <p:spPr bwMode="auto">
          <a:xfrm>
            <a:off x="4876800" y="4038600"/>
            <a:ext cx="4038600" cy="2200275"/>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1. The Customer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The central component in a customer-focused environment is the customer</a:t>
            </a:r>
            <a:r>
              <a:rPr lang="en-US" dirty="0" smtClean="0"/>
              <a:t>.</a:t>
            </a:r>
          </a:p>
          <a:p>
            <a:endParaRPr lang="en-US" sz="800" dirty="0" smtClean="0"/>
          </a:p>
          <a:p>
            <a:pPr lvl="1"/>
            <a:r>
              <a:rPr lang="en-US" sz="2000" dirty="0" smtClean="0"/>
              <a:t>By striving to identify the specific needs of each individual customer, and then acting to satisfy them, EEs can help ensure their loyalty, satisfaction, and positive word-of-mouth publicity</a:t>
            </a:r>
            <a:r>
              <a:rPr lang="en-US" dirty="0" smtClean="0"/>
              <a:t>.</a:t>
            </a:r>
          </a:p>
          <a:p>
            <a:pPr lvl="1"/>
            <a:endParaRPr lang="en-US" sz="800" dirty="0" smtClean="0"/>
          </a:p>
          <a:p>
            <a:pPr lvl="2"/>
            <a:r>
              <a:rPr lang="en-US" sz="1800" dirty="0" smtClean="0">
                <a:solidFill>
                  <a:srgbClr val="FF0000"/>
                </a:solidFill>
              </a:rPr>
              <a:t>By remembering that all aspects of the service organization revolve around that crucial entity and that without the customer, there is no reason for any organization to exist, service professionals help ensure personal and business success</a:t>
            </a:r>
            <a:r>
              <a:rPr lang="en-US" dirty="0" smtClean="0">
                <a:solidFill>
                  <a:srgbClr val="FF0000"/>
                </a:solidFill>
              </a:rPr>
              <a:t>.</a:t>
            </a:r>
            <a:endParaRPr lang="en-US" dirty="0">
              <a:solidFill>
                <a:srgbClr val="FF0000"/>
              </a:solidFill>
            </a:endParaRPr>
          </a:p>
        </p:txBody>
      </p:sp>
      <p:pic>
        <p:nvPicPr>
          <p:cNvPr id="5" name="Picture 4" descr="Customers Lead Change - Business 2 Community"/>
          <p:cNvPicPr/>
          <p:nvPr/>
        </p:nvPicPr>
        <p:blipFill>
          <a:blip r:embed="rId2" cstate="print"/>
          <a:srcRect/>
          <a:stretch>
            <a:fillRect/>
          </a:stretch>
        </p:blipFill>
        <p:spPr bwMode="auto">
          <a:xfrm>
            <a:off x="6019800" y="4648200"/>
            <a:ext cx="2895600" cy="169545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Two Kinds of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pPr marL="514350" indent="-514350">
              <a:buFont typeface="+mj-lt"/>
              <a:buAutoNum type="arabicPeriod"/>
            </a:pPr>
            <a:r>
              <a:rPr lang="en-US" sz="2400" u="sng" dirty="0" smtClean="0"/>
              <a:t>External Customers</a:t>
            </a:r>
          </a:p>
          <a:p>
            <a:pPr lvl="1"/>
            <a:r>
              <a:rPr lang="en-US" sz="2000" dirty="0" smtClean="0"/>
              <a:t>External Customers may be current or potential customers or clients.  They are the ones who actively seek out; research, and buy, rent, or lease products or services</a:t>
            </a:r>
            <a:r>
              <a:rPr lang="en-US" dirty="0" smtClean="0"/>
              <a:t>.</a:t>
            </a:r>
          </a:p>
          <a:p>
            <a:pPr lvl="1"/>
            <a:endParaRPr lang="en-US" sz="800" dirty="0" smtClean="0"/>
          </a:p>
          <a:p>
            <a:pPr marL="514350" indent="-514350">
              <a:buFont typeface="+mj-lt"/>
              <a:buAutoNum type="arabicPeriod"/>
            </a:pPr>
            <a:r>
              <a:rPr lang="en-US" sz="2400" u="sng" dirty="0" smtClean="0"/>
              <a:t>Internal Customers</a:t>
            </a:r>
          </a:p>
          <a:p>
            <a:pPr lvl="1"/>
            <a:r>
              <a:rPr lang="en-US" sz="2000" dirty="0" smtClean="0"/>
              <a:t>Internal Customer are coworkers, employees of other departments or branches, and other people who work at the same organization.  </a:t>
            </a:r>
          </a:p>
          <a:p>
            <a:pPr lvl="2"/>
            <a:r>
              <a:rPr lang="en-US" dirty="0" smtClean="0">
                <a:solidFill>
                  <a:srgbClr val="FF0000"/>
                </a:solidFill>
              </a:rPr>
              <a:t>Employees from different areas of an organization depend on others for information, products, and services to better meet the needs of their external customers.</a:t>
            </a:r>
            <a:endParaRPr lang="en-US" dirty="0">
              <a:solidFill>
                <a:srgbClr val="FF0000"/>
              </a:solidFill>
            </a:endParaRPr>
          </a:p>
        </p:txBody>
      </p:sp>
      <p:pic>
        <p:nvPicPr>
          <p:cNvPr id="5" name="Picture 4" descr="You are the patient, not the customer"/>
          <p:cNvPicPr/>
          <p:nvPr/>
        </p:nvPicPr>
        <p:blipFill>
          <a:blip r:embed="rId2" cstate="print"/>
          <a:srcRect/>
          <a:stretch>
            <a:fillRect/>
          </a:stretch>
        </p:blipFill>
        <p:spPr bwMode="auto">
          <a:xfrm>
            <a:off x="6934200" y="4953000"/>
            <a:ext cx="2000250" cy="1905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510381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Defining 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By satisfying customer needs, organizations can truly become customer-focused organizations</a:t>
            </a:r>
            <a:r>
              <a:rPr lang="en-US" dirty="0" smtClean="0"/>
              <a:t>.</a:t>
            </a:r>
          </a:p>
          <a:p>
            <a:endParaRPr lang="en-US" sz="800" dirty="0" smtClean="0"/>
          </a:p>
        </p:txBody>
      </p:sp>
      <p:pic>
        <p:nvPicPr>
          <p:cNvPr id="8" name="Picture 7" descr="Customer Focus Icon. Flat Design. ... | Stock vector | Colourbox"/>
          <p:cNvPicPr/>
          <p:nvPr/>
        </p:nvPicPr>
        <p:blipFill>
          <a:blip r:embed="rId2" cstate="print"/>
          <a:srcRect/>
          <a:stretch>
            <a:fillRect/>
          </a:stretch>
        </p:blipFill>
        <p:spPr bwMode="auto">
          <a:xfrm>
            <a:off x="2743200" y="2590800"/>
            <a:ext cx="3657600" cy="3581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Internal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400" u="sng" dirty="0" smtClean="0"/>
              <a:t>Suggestions for building stronger relationships and better serving internal customers</a:t>
            </a:r>
            <a:r>
              <a:rPr lang="en-US" dirty="0" smtClean="0"/>
              <a:t>:</a:t>
            </a:r>
          </a:p>
          <a:p>
            <a:endParaRPr lang="en-US" sz="800" dirty="0" smtClean="0"/>
          </a:p>
          <a:p>
            <a:pPr lvl="1"/>
            <a:r>
              <a:rPr lang="en-US" sz="2000" dirty="0" smtClean="0">
                <a:solidFill>
                  <a:srgbClr val="FF0000"/>
                </a:solidFill>
              </a:rPr>
              <a:t>Be reliable.  Follow through.</a:t>
            </a:r>
          </a:p>
          <a:p>
            <a:pPr lvl="1"/>
            <a:r>
              <a:rPr lang="en-US" sz="2000" dirty="0" smtClean="0">
                <a:solidFill>
                  <a:srgbClr val="FF0000"/>
                </a:solidFill>
              </a:rPr>
              <a:t>Develop positive relationships.  Say Please and Thank </a:t>
            </a:r>
            <a:r>
              <a:rPr lang="en-US" sz="2000" dirty="0">
                <a:solidFill>
                  <a:srgbClr val="FF0000"/>
                </a:solidFill>
              </a:rPr>
              <a:t>Y</a:t>
            </a:r>
            <a:r>
              <a:rPr lang="en-US" sz="2000" dirty="0" smtClean="0">
                <a:solidFill>
                  <a:srgbClr val="FF0000"/>
                </a:solidFill>
              </a:rPr>
              <a:t>ou.</a:t>
            </a:r>
          </a:p>
          <a:p>
            <a:pPr lvl="1"/>
            <a:r>
              <a:rPr lang="en-US" sz="2000" dirty="0" smtClean="0">
                <a:solidFill>
                  <a:srgbClr val="FF0000"/>
                </a:solidFill>
              </a:rPr>
              <a:t>Take time to get to know more about others.</a:t>
            </a:r>
          </a:p>
          <a:p>
            <a:pPr lvl="1"/>
            <a:r>
              <a:rPr lang="en-US" sz="2000" dirty="0" smtClean="0">
                <a:solidFill>
                  <a:srgbClr val="FF0000"/>
                </a:solidFill>
              </a:rPr>
              <a:t>Listen objectively.  Consider the merits of others’ ideas.</a:t>
            </a:r>
          </a:p>
          <a:p>
            <a:pPr lvl="1"/>
            <a:r>
              <a:rPr lang="en-US" sz="2000" dirty="0" smtClean="0">
                <a:solidFill>
                  <a:srgbClr val="FF0000"/>
                </a:solidFill>
              </a:rPr>
              <a:t>Acknowledge the contributions of others.  Share Credit.</a:t>
            </a:r>
          </a:p>
          <a:p>
            <a:pPr lvl="1"/>
            <a:r>
              <a:rPr lang="en-US" sz="2000" dirty="0" smtClean="0">
                <a:solidFill>
                  <a:srgbClr val="FF0000"/>
                </a:solidFill>
              </a:rPr>
              <a:t>Show appreciation for help provided by others.  Acknowledge them.</a:t>
            </a:r>
          </a:p>
          <a:p>
            <a:pPr lvl="1"/>
            <a:r>
              <a:rPr lang="en-US" sz="2000" dirty="0" smtClean="0">
                <a:solidFill>
                  <a:srgbClr val="FF0000"/>
                </a:solidFill>
              </a:rPr>
              <a:t>Avoid office politics and gossip.  Maintain good reputation.</a:t>
            </a:r>
          </a:p>
          <a:p>
            <a:pPr lvl="1"/>
            <a:r>
              <a:rPr lang="en-US" sz="2000" dirty="0" smtClean="0">
                <a:solidFill>
                  <a:srgbClr val="FF0000"/>
                </a:solidFill>
              </a:rPr>
              <a:t>Help others.  Be generous and willing to assist.</a:t>
            </a:r>
          </a:p>
          <a:p>
            <a:pPr lvl="1"/>
            <a:r>
              <a:rPr lang="en-US" sz="2000" dirty="0" smtClean="0">
                <a:solidFill>
                  <a:srgbClr val="FF0000"/>
                </a:solidFill>
              </a:rPr>
              <a:t>Respect diversity.  Appreciate other views, values, and beliefs.</a:t>
            </a:r>
          </a:p>
          <a:p>
            <a:pPr lvl="1"/>
            <a:endParaRPr lang="en-US" dirty="0"/>
          </a:p>
        </p:txBody>
      </p:sp>
      <p:pic>
        <p:nvPicPr>
          <p:cNvPr id="5" name="Picture 4" descr="Internal Customer: Misgivings about a Brilliant Idea in Customer Experience  Thinking"/>
          <p:cNvPicPr/>
          <p:nvPr/>
        </p:nvPicPr>
        <p:blipFill>
          <a:blip r:embed="rId2" cstate="print"/>
          <a:srcRect/>
          <a:stretch>
            <a:fillRect/>
          </a:stretch>
        </p:blipFill>
        <p:spPr bwMode="auto">
          <a:xfrm>
            <a:off x="6629400" y="228600"/>
            <a:ext cx="1676400" cy="1050432"/>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458548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Internal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Recognizing internal customers is important and crucial to everyone in the organization for on-the-job success</a:t>
            </a:r>
            <a:r>
              <a:rPr lang="en-US" dirty="0" smtClean="0"/>
              <a:t>.</a:t>
            </a:r>
          </a:p>
          <a:p>
            <a:endParaRPr lang="en-US" sz="800" dirty="0" smtClean="0"/>
          </a:p>
          <a:p>
            <a:pPr lvl="1"/>
            <a:r>
              <a:rPr lang="en-US" dirty="0" smtClean="0"/>
              <a:t>That is because, in the internal customer chain, an employee is sometimes a customer and at other times a supplier.  </a:t>
            </a:r>
          </a:p>
          <a:p>
            <a:pPr lvl="1"/>
            <a:endParaRPr lang="en-US" sz="800" dirty="0" smtClean="0"/>
          </a:p>
          <a:p>
            <a:pPr lvl="2"/>
            <a:r>
              <a:rPr lang="en-US" dirty="0" smtClean="0">
                <a:solidFill>
                  <a:srgbClr val="FF0000"/>
                </a:solidFill>
              </a:rPr>
              <a:t>Only when both parties are acutely aware of their role in this customer-supplier relationship can the organization effectively prosper and grow to full potential.</a:t>
            </a:r>
            <a:endParaRPr lang="en-US" dirty="0">
              <a:solidFill>
                <a:srgbClr val="FF0000"/>
              </a:solidFill>
            </a:endParaRPr>
          </a:p>
        </p:txBody>
      </p:sp>
      <p:pic>
        <p:nvPicPr>
          <p:cNvPr id="5" name="Picture 4" descr="Who is Your Internal Customer? -BobbyAlbert.com"/>
          <p:cNvPicPr/>
          <p:nvPr/>
        </p:nvPicPr>
        <p:blipFill>
          <a:blip r:embed="rId2" cstate="print"/>
          <a:srcRect/>
          <a:stretch>
            <a:fillRect/>
          </a:stretch>
        </p:blipFill>
        <p:spPr bwMode="auto">
          <a:xfrm>
            <a:off x="5410200" y="4572000"/>
            <a:ext cx="3733800" cy="2286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333137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Internal Customer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The important point to remember related to your internal customers is that you must take care of them, just as you do your external customers</a:t>
            </a:r>
            <a:r>
              <a:rPr lang="en-US" dirty="0" smtClean="0"/>
              <a:t>.</a:t>
            </a:r>
          </a:p>
          <a:p>
            <a:endParaRPr lang="en-US" sz="800" dirty="0" smtClean="0"/>
          </a:p>
          <a:p>
            <a:pPr lvl="1"/>
            <a:r>
              <a:rPr lang="en-US" sz="2000" dirty="0" smtClean="0"/>
              <a:t>They must be serviced effectively and treated with respect in order to allow them to provide exceptional service to their customers.</a:t>
            </a:r>
          </a:p>
          <a:p>
            <a:pPr lvl="1"/>
            <a:endParaRPr lang="en-US" sz="800" dirty="0" smtClean="0"/>
          </a:p>
          <a:p>
            <a:pPr lvl="2"/>
            <a:r>
              <a:rPr lang="en-US" dirty="0" smtClean="0">
                <a:solidFill>
                  <a:srgbClr val="FF0000"/>
                </a:solidFill>
              </a:rPr>
              <a:t>Without the information, products, and services that you provide them, they do not have the tools needed to do their job.</a:t>
            </a:r>
            <a:endParaRPr lang="en-US" dirty="0">
              <a:solidFill>
                <a:srgbClr val="FF0000"/>
              </a:solidFill>
            </a:endParaRPr>
          </a:p>
        </p:txBody>
      </p:sp>
      <p:pic>
        <p:nvPicPr>
          <p:cNvPr id="5" name="Picture 4" descr="Anke van Oosterhout on Twitter: &amp;quot;Customer Service is an attitude, not a  department. http://t.co/lOvblWUnUI&amp;quot;"/>
          <p:cNvPicPr/>
          <p:nvPr/>
        </p:nvPicPr>
        <p:blipFill>
          <a:blip r:embed="rId2" cstate="print"/>
          <a:srcRect/>
          <a:stretch>
            <a:fillRect/>
          </a:stretch>
        </p:blipFill>
        <p:spPr bwMode="auto">
          <a:xfrm>
            <a:off x="5410200" y="4572000"/>
            <a:ext cx="3733800" cy="2286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2336107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2. Organizational Culture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lstStyle/>
          <a:p>
            <a:r>
              <a:rPr lang="en-US" sz="2400" u="sng" dirty="0" smtClean="0"/>
              <a:t>Organizational Culture includes any element of an organization that a customer encounters</a:t>
            </a:r>
            <a:r>
              <a:rPr lang="en-US" dirty="0" smtClean="0"/>
              <a:t>.</a:t>
            </a:r>
          </a:p>
          <a:p>
            <a:endParaRPr lang="en-US" sz="800" dirty="0" smtClean="0"/>
          </a:p>
          <a:p>
            <a:pPr lvl="1"/>
            <a:r>
              <a:rPr lang="en-US" dirty="0" smtClean="0"/>
              <a:t>It includes the dynamic nature of the organization and its employees and managers.  </a:t>
            </a:r>
          </a:p>
          <a:p>
            <a:pPr lvl="1"/>
            <a:endParaRPr lang="en-US" sz="800" dirty="0" smtClean="0"/>
          </a:p>
          <a:p>
            <a:pPr lvl="2"/>
            <a:r>
              <a:rPr lang="en-US" dirty="0" smtClean="0">
                <a:solidFill>
                  <a:srgbClr val="FF0000"/>
                </a:solidFill>
              </a:rPr>
              <a:t>The experiences, attitudes, and norms cherished and upheld by employees and teams within the organization set the tone for the manner in which service is delivered and how service providers interact with both internal and external customers.</a:t>
            </a:r>
            <a:endParaRPr lang="en-US" dirty="0">
              <a:solidFill>
                <a:srgbClr val="FF0000"/>
              </a:solidFill>
            </a:endParaRPr>
          </a:p>
        </p:txBody>
      </p:sp>
      <p:pic>
        <p:nvPicPr>
          <p:cNvPr id="5" name="Picture 4" descr="Organizational Culture and its Shift Post-Covid Crisis"/>
          <p:cNvPicPr/>
          <p:nvPr/>
        </p:nvPicPr>
        <p:blipFill>
          <a:blip r:embed="rId2" cstate="print"/>
          <a:srcRect/>
          <a:stretch>
            <a:fillRect/>
          </a:stretch>
        </p:blipFill>
        <p:spPr bwMode="auto">
          <a:xfrm>
            <a:off x="5029200" y="4800600"/>
            <a:ext cx="41148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3. Human Resources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Human Resources refers to employees of an organization</a:t>
            </a:r>
            <a:r>
              <a:rPr lang="en-US" dirty="0" smtClean="0"/>
              <a:t>.</a:t>
            </a:r>
          </a:p>
          <a:p>
            <a:endParaRPr lang="en-US" sz="800" dirty="0" smtClean="0"/>
          </a:p>
          <a:p>
            <a:pPr lvl="1"/>
            <a:r>
              <a:rPr lang="en-US" sz="2000" dirty="0" smtClean="0"/>
              <a:t>To make the culture work, an organization must take great care in recruiting, selecting, training, and retaining qualified people</a:t>
            </a:r>
            <a:r>
              <a:rPr lang="en-US" dirty="0" smtClean="0"/>
              <a:t>.</a:t>
            </a:r>
          </a:p>
          <a:p>
            <a:pPr lvl="1"/>
            <a:endParaRPr lang="en-US" sz="800" dirty="0" smtClean="0"/>
          </a:p>
          <a:p>
            <a:pPr lvl="2"/>
            <a:r>
              <a:rPr lang="en-US" dirty="0" smtClean="0">
                <a:solidFill>
                  <a:srgbClr val="FF0000"/>
                </a:solidFill>
              </a:rPr>
              <a:t>Without motivated, competent workers, any planning, policy</a:t>
            </a:r>
            <a:r>
              <a:rPr lang="en-US" dirty="0">
                <a:solidFill>
                  <a:srgbClr val="FF0000"/>
                </a:solidFill>
              </a:rPr>
              <a:t> </a:t>
            </a:r>
            <a:r>
              <a:rPr lang="en-US" dirty="0" smtClean="0">
                <a:solidFill>
                  <a:srgbClr val="FF0000"/>
                </a:solidFill>
              </a:rPr>
              <a:t>and procedure change or system adaptation will not make a difference in customer service.</a:t>
            </a:r>
            <a:endParaRPr lang="en-US" dirty="0">
              <a:solidFill>
                <a:srgbClr val="FF0000"/>
              </a:solidFill>
            </a:endParaRPr>
          </a:p>
        </p:txBody>
      </p:sp>
      <p:pic>
        <p:nvPicPr>
          <p:cNvPr id="5" name="Picture 4" descr="Human Resource &amp;amp; Performance Objectives - HRM Exam"/>
          <p:cNvPicPr/>
          <p:nvPr/>
        </p:nvPicPr>
        <p:blipFill>
          <a:blip r:embed="rId2" cstate="print"/>
          <a:srcRect/>
          <a:stretch>
            <a:fillRect/>
          </a:stretch>
        </p:blipFill>
        <p:spPr bwMode="auto">
          <a:xfrm>
            <a:off x="4038600" y="3962400"/>
            <a:ext cx="4797552" cy="2276475"/>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4. Deliverables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300" u="sng" dirty="0" smtClean="0"/>
              <a:t>A deliverable may be a tangible item manufactured or distributed by the company or a service available to customer</a:t>
            </a:r>
            <a:r>
              <a:rPr lang="en-US" sz="2300" dirty="0" smtClean="0"/>
              <a:t>.</a:t>
            </a:r>
          </a:p>
          <a:p>
            <a:endParaRPr lang="en-US" sz="800" dirty="0" smtClean="0"/>
          </a:p>
          <a:p>
            <a:pPr lvl="1"/>
            <a:r>
              <a:rPr lang="en-US" dirty="0" smtClean="0"/>
              <a:t>There are two potential areas of customer satisfaction or dissatisfaction – quality and quantity.</a:t>
            </a:r>
          </a:p>
          <a:p>
            <a:pPr lvl="1"/>
            <a:endParaRPr lang="en-US" sz="800" dirty="0" smtClean="0"/>
          </a:p>
          <a:p>
            <a:pPr lvl="2"/>
            <a:r>
              <a:rPr lang="en-US" dirty="0" smtClean="0">
                <a:solidFill>
                  <a:srgbClr val="FF0000"/>
                </a:solidFill>
              </a:rPr>
              <a:t>If customers receive what they perceive as a quality product or service to the level expected, and in the timeframe promised or viewed as acceptable, they will be satisfied. On the other hand, if customers believe that they were sold an inferior product or given an inferior service or one that does not match their expectations, they will be dissatisfied and could take business elsewhere.</a:t>
            </a:r>
            <a:endParaRPr lang="en-US" dirty="0">
              <a:solidFill>
                <a:srgbClr val="FF0000"/>
              </a:solidFill>
            </a:endParaRPr>
          </a:p>
        </p:txBody>
      </p:sp>
      <p:pic>
        <p:nvPicPr>
          <p:cNvPr id="5" name="Picture 4" descr="Project Deliverables"/>
          <p:cNvPicPr/>
          <p:nvPr/>
        </p:nvPicPr>
        <p:blipFill>
          <a:blip r:embed="rId2" cstate="print"/>
          <a:srcRect/>
          <a:stretch>
            <a:fillRect/>
          </a:stretch>
        </p:blipFill>
        <p:spPr bwMode="auto">
          <a:xfrm>
            <a:off x="6248400" y="5257800"/>
            <a:ext cx="2895600" cy="1600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5. Delivery Systems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Delivery Systems are the methods used by an organization to provide services and products to its customers</a:t>
            </a:r>
            <a:r>
              <a:rPr lang="en-US" dirty="0" smtClean="0"/>
              <a:t>.</a:t>
            </a:r>
          </a:p>
          <a:p>
            <a:endParaRPr lang="en-US" sz="800" dirty="0" smtClean="0"/>
          </a:p>
          <a:p>
            <a:pPr lvl="1"/>
            <a:r>
              <a:rPr lang="en-US" dirty="0" smtClean="0"/>
              <a:t>In deciding on delivery systems, organizations examine the following factors:</a:t>
            </a:r>
          </a:p>
          <a:p>
            <a:pPr lvl="1"/>
            <a:endParaRPr lang="en-US" sz="800" dirty="0" smtClean="0"/>
          </a:p>
          <a:p>
            <a:pPr marL="1051560" lvl="2" indent="-457200">
              <a:buFont typeface="+mj-lt"/>
              <a:buAutoNum type="arabicPeriod"/>
            </a:pPr>
            <a:r>
              <a:rPr lang="en-US" dirty="0" smtClean="0">
                <a:solidFill>
                  <a:srgbClr val="FF0000"/>
                </a:solidFill>
              </a:rPr>
              <a:t>Industry Standards</a:t>
            </a:r>
          </a:p>
          <a:p>
            <a:pPr marL="1051560" lvl="2" indent="-457200">
              <a:buFont typeface="+mj-lt"/>
              <a:buAutoNum type="arabicPeriod"/>
            </a:pPr>
            <a:r>
              <a:rPr lang="en-US" dirty="0" smtClean="0">
                <a:solidFill>
                  <a:srgbClr val="FF0000"/>
                </a:solidFill>
              </a:rPr>
              <a:t>Customer Expectations</a:t>
            </a:r>
          </a:p>
          <a:p>
            <a:pPr marL="1051560" lvl="2" indent="-457200">
              <a:buFont typeface="+mj-lt"/>
              <a:buAutoNum type="arabicPeriod"/>
            </a:pPr>
            <a:r>
              <a:rPr lang="en-US" dirty="0" smtClean="0">
                <a:solidFill>
                  <a:srgbClr val="FF0000"/>
                </a:solidFill>
              </a:rPr>
              <a:t>Capabilities</a:t>
            </a:r>
          </a:p>
          <a:p>
            <a:pPr marL="1051560" lvl="2" indent="-457200">
              <a:buFont typeface="+mj-lt"/>
              <a:buAutoNum type="arabicPeriod"/>
            </a:pPr>
            <a:r>
              <a:rPr lang="en-US" dirty="0" smtClean="0">
                <a:solidFill>
                  <a:srgbClr val="FF0000"/>
                </a:solidFill>
              </a:rPr>
              <a:t>Overall Costs</a:t>
            </a:r>
          </a:p>
          <a:p>
            <a:pPr marL="1051560" lvl="2" indent="-457200">
              <a:buFont typeface="+mj-lt"/>
              <a:buAutoNum type="arabicPeriod"/>
            </a:pPr>
            <a:r>
              <a:rPr lang="en-US" dirty="0" smtClean="0">
                <a:solidFill>
                  <a:srgbClr val="FF0000"/>
                </a:solidFill>
              </a:rPr>
              <a:t>Current and Projected Requirements</a:t>
            </a:r>
          </a:p>
        </p:txBody>
      </p:sp>
      <p:pic>
        <p:nvPicPr>
          <p:cNvPr id="5" name="Picture 4" descr="What to consider when contemplating delivery service - Call Systems  Technology"/>
          <p:cNvPicPr/>
          <p:nvPr/>
        </p:nvPicPr>
        <p:blipFill>
          <a:blip r:embed="rId2" cstate="print"/>
          <a:srcRect/>
          <a:stretch>
            <a:fillRect/>
          </a:stretch>
        </p:blipFill>
        <p:spPr bwMode="auto">
          <a:xfrm>
            <a:off x="5635752" y="3733800"/>
            <a:ext cx="3200400" cy="25527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6.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Service is the manner in which you and other employees treat your customers and each other as you deliver your company’s products and/or services</a:t>
            </a:r>
            <a:r>
              <a:rPr lang="en-US" dirty="0" smtClean="0"/>
              <a:t>.</a:t>
            </a:r>
          </a:p>
          <a:p>
            <a:endParaRPr lang="en-US" sz="800" dirty="0" smtClean="0"/>
          </a:p>
          <a:p>
            <a:pPr lvl="1"/>
            <a:r>
              <a:rPr lang="en-US" dirty="0" smtClean="0">
                <a:solidFill>
                  <a:srgbClr val="FF0000"/>
                </a:solidFill>
              </a:rPr>
              <a:t>Effective use of the techniques and strategies related to quality service is required in order to satisfy the needs of customers.</a:t>
            </a:r>
            <a:endParaRPr lang="en-US" dirty="0">
              <a:solidFill>
                <a:srgbClr val="FF0000"/>
              </a:solidFill>
            </a:endParaRPr>
          </a:p>
        </p:txBody>
      </p:sp>
      <p:pic>
        <p:nvPicPr>
          <p:cNvPr id="5" name="Picture 4" descr="Services HD Stock Images | Shutterstock"/>
          <p:cNvPicPr/>
          <p:nvPr/>
        </p:nvPicPr>
        <p:blipFill>
          <a:blip r:embed="rId2" cstate="print"/>
          <a:srcRect/>
          <a:stretch>
            <a:fillRect/>
          </a:stretch>
        </p:blipFill>
        <p:spPr bwMode="auto">
          <a:xfrm>
            <a:off x="1524000" y="4038600"/>
            <a:ext cx="5943600" cy="197181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Addressing the Changes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400" u="sng" dirty="0" smtClean="0"/>
              <a:t>All customer-based organizations must provide excellence in service and an environment in which customer needs are identified and satisfied. </a:t>
            </a:r>
          </a:p>
        </p:txBody>
      </p:sp>
      <p:pic>
        <p:nvPicPr>
          <p:cNvPr id="6" name="Picture 5" descr="Download Free png Customer Service Excellence - Narejo HR - DLPNG.com"/>
          <p:cNvPicPr/>
          <p:nvPr/>
        </p:nvPicPr>
        <p:blipFill>
          <a:blip r:embed="rId2" cstate="print"/>
          <a:srcRect/>
          <a:stretch>
            <a:fillRect/>
          </a:stretch>
        </p:blipFill>
        <p:spPr bwMode="auto">
          <a:xfrm>
            <a:off x="1676400" y="3048000"/>
            <a:ext cx="5943600" cy="29718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Addressing the Changes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400" u="sng" dirty="0" smtClean="0"/>
              <a:t>All organizations must become Learning Organizations</a:t>
            </a:r>
            <a:r>
              <a:rPr lang="en-US" dirty="0" smtClean="0"/>
              <a:t>.</a:t>
            </a:r>
          </a:p>
          <a:p>
            <a:endParaRPr lang="en-US" sz="800" dirty="0" smtClean="0"/>
          </a:p>
          <a:p>
            <a:pPr lvl="1"/>
            <a:r>
              <a:rPr lang="en-US" sz="2100" dirty="0" smtClean="0"/>
              <a:t>A learning organization is one that uses knowledge as a basis for competitive advantage.  This means providing ongoing training and development opportunities to employees so that they can gain and maintain cutting-edge skills and knowledge while projecting a positive can-do customer-focused attitude.</a:t>
            </a:r>
          </a:p>
          <a:p>
            <a:endParaRPr lang="en-US" sz="800" dirty="0" smtClean="0"/>
          </a:p>
          <a:p>
            <a:pPr lvl="2"/>
            <a:r>
              <a:rPr lang="en-US" sz="1900" dirty="0" smtClean="0">
                <a:solidFill>
                  <a:srgbClr val="FF0000"/>
                </a:solidFill>
              </a:rPr>
              <a:t>Learning organizations ensure there are systems that can adequately compensate and reward employees on the basis of their performance.</a:t>
            </a:r>
            <a:endParaRPr lang="en-US" sz="1900" dirty="0">
              <a:solidFill>
                <a:srgbClr val="FF0000"/>
              </a:solidFill>
            </a:endParaRPr>
          </a:p>
        </p:txBody>
      </p:sp>
      <p:pic>
        <p:nvPicPr>
          <p:cNvPr id="5" name="Picture 4" descr="How to Become a Learning Organization (An Interview with Michelle Ockers) -  Vector Solutions"/>
          <p:cNvPicPr/>
          <p:nvPr/>
        </p:nvPicPr>
        <p:blipFill>
          <a:blip r:embed="rId2" cstate="print"/>
          <a:srcRect/>
          <a:stretch>
            <a:fillRect/>
          </a:stretch>
        </p:blipFill>
        <p:spPr bwMode="auto">
          <a:xfrm>
            <a:off x="4572000" y="4724400"/>
            <a:ext cx="4572000" cy="2133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Customer-Focused Organizations (CFOs)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lstStyle/>
          <a:p>
            <a:r>
              <a:rPr lang="en-US" sz="2400" u="sng" dirty="0" smtClean="0"/>
              <a:t>CFOs are companies that spend energy and effort on satisfying customers by first identifying their needs, and then establishing policies, procedures, and systems to support excellence in service delivery</a:t>
            </a:r>
            <a:r>
              <a:rPr lang="en-US" dirty="0" smtClean="0"/>
              <a:t>.</a:t>
            </a:r>
          </a:p>
        </p:txBody>
      </p:sp>
      <p:pic>
        <p:nvPicPr>
          <p:cNvPr id="5" name="Picture 4" descr="Tough Questions to Test if You Are Customer Focused - Russel Lolacher"/>
          <p:cNvPicPr/>
          <p:nvPr/>
        </p:nvPicPr>
        <p:blipFill>
          <a:blip r:embed="rId2" cstate="print"/>
          <a:srcRect/>
          <a:stretch>
            <a:fillRect/>
          </a:stretch>
        </p:blipFill>
        <p:spPr bwMode="auto">
          <a:xfrm>
            <a:off x="2286000" y="3352800"/>
            <a:ext cx="4953000" cy="2773045"/>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Addressing the Changes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In the past, organizations took a reactive approach to service by waiting for customers to ask for something or    by trying to recover after a service breakdown</a:t>
            </a:r>
            <a:r>
              <a:rPr lang="en-US" dirty="0" smtClean="0"/>
              <a:t>.</a:t>
            </a:r>
          </a:p>
          <a:p>
            <a:endParaRPr lang="en-US" sz="800" dirty="0" smtClean="0"/>
          </a:p>
          <a:p>
            <a:pPr lvl="1"/>
            <a:r>
              <a:rPr lang="en-US" dirty="0" smtClean="0"/>
              <a:t>In today’s economy, a proactive approach of anticipating customer needs is necessary and becoming common.</a:t>
            </a:r>
          </a:p>
          <a:p>
            <a:pPr lvl="1"/>
            <a:endParaRPr lang="en-US" sz="800" dirty="0" smtClean="0"/>
          </a:p>
          <a:p>
            <a:pPr lvl="2"/>
            <a:r>
              <a:rPr lang="en-US" dirty="0" smtClean="0">
                <a:solidFill>
                  <a:srgbClr val="FF0000"/>
                </a:solidFill>
              </a:rPr>
              <a:t>Every EE must take personal responsibility for customer care, and managers should empower employees at all levels to do whatever is necessary to satisfy the customer.</a:t>
            </a:r>
            <a:endParaRPr lang="en-US" dirty="0">
              <a:solidFill>
                <a:srgbClr val="FF0000"/>
              </a:solidFill>
            </a:endParaRPr>
          </a:p>
        </p:txBody>
      </p:sp>
      <p:pic>
        <p:nvPicPr>
          <p:cNvPr id="5" name="Picture 4" descr="Satisfied Customer High Res Stock Images | Shutterstock"/>
          <p:cNvPicPr/>
          <p:nvPr/>
        </p:nvPicPr>
        <p:blipFill>
          <a:blip r:embed="rId2" cstate="print"/>
          <a:srcRect/>
          <a:stretch>
            <a:fillRect/>
          </a:stretch>
        </p:blipFill>
        <p:spPr bwMode="auto">
          <a:xfrm>
            <a:off x="6096000" y="4572000"/>
            <a:ext cx="3162300" cy="2743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8747874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Service Recovery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If a service breakdown does occur, managers in customer-focused organizations should empower EEs at all levels to do whatever is necessary to satisfy the customer</a:t>
            </a:r>
            <a:r>
              <a:rPr lang="en-US" dirty="0" smtClean="0"/>
              <a:t>.</a:t>
            </a:r>
          </a:p>
          <a:p>
            <a:endParaRPr lang="en-US" sz="800" dirty="0" smtClean="0"/>
          </a:p>
          <a:p>
            <a:pPr lvl="1"/>
            <a:r>
              <a:rPr lang="en-US" sz="2000" dirty="0" smtClean="0"/>
              <a:t>Management must educate and train employees on the techniques and policies available to help serve the customer.  They must then give employees the authority to act without asking for management intervention in order to resolve customer issues</a:t>
            </a:r>
            <a:r>
              <a:rPr lang="en-US" dirty="0" smtClean="0"/>
              <a:t>.</a:t>
            </a:r>
          </a:p>
          <a:p>
            <a:pPr lvl="1"/>
            <a:endParaRPr lang="en-US" sz="800" dirty="0" smtClean="0"/>
          </a:p>
          <a:p>
            <a:pPr lvl="2"/>
            <a:r>
              <a:rPr lang="en-US" dirty="0" smtClean="0">
                <a:solidFill>
                  <a:srgbClr val="FF0000"/>
                </a:solidFill>
              </a:rPr>
              <a:t>This concept is known as Service Recovery.</a:t>
            </a:r>
          </a:p>
        </p:txBody>
      </p:sp>
      <p:pic>
        <p:nvPicPr>
          <p:cNvPr id="5" name="Picture 4" descr="Service recovery: Turn unhappy customers into loyal fans | Blog | Hiver™"/>
          <p:cNvPicPr/>
          <p:nvPr/>
        </p:nvPicPr>
        <p:blipFill>
          <a:blip r:embed="rId2" cstate="print"/>
          <a:srcRect/>
          <a:stretch>
            <a:fillRect/>
          </a:stretch>
        </p:blipFill>
        <p:spPr bwMode="auto">
          <a:xfrm>
            <a:off x="5791200" y="4800600"/>
            <a:ext cx="33528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6976386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Relationship Management (CRM)</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CRM is the concept of identifying customer needs, and  understanding and influencing customer behavior through ongoing communication strategies in an effort to acquire, retain, and satisfy the customer</a:t>
            </a:r>
            <a:r>
              <a:rPr lang="en-US" dirty="0" smtClean="0"/>
              <a:t>.  </a:t>
            </a:r>
          </a:p>
          <a:p>
            <a:endParaRPr lang="en-US" sz="800" dirty="0" smtClean="0"/>
          </a:p>
          <a:p>
            <a:pPr lvl="1"/>
            <a:r>
              <a:rPr lang="en-US" sz="2000" dirty="0" smtClean="0">
                <a:solidFill>
                  <a:srgbClr val="FF0000"/>
                </a:solidFill>
              </a:rPr>
              <a:t>The ultimate goal is customer loyalty.</a:t>
            </a:r>
            <a:endParaRPr lang="en-US" sz="2000" dirty="0">
              <a:solidFill>
                <a:srgbClr val="FF0000"/>
              </a:solidFill>
            </a:endParaRPr>
          </a:p>
        </p:txBody>
      </p:sp>
      <p:pic>
        <p:nvPicPr>
          <p:cNvPr id="5" name="Picture 4" descr="CRM (Customer Relationship Management) - eBusiness Institute"/>
          <p:cNvPicPr/>
          <p:nvPr/>
        </p:nvPicPr>
        <p:blipFill>
          <a:blip r:embed="rId2" cstate="print"/>
          <a:srcRect/>
          <a:stretch>
            <a:fillRect/>
          </a:stretch>
        </p:blipFill>
        <p:spPr bwMode="auto">
          <a:xfrm>
            <a:off x="1905000" y="3840757"/>
            <a:ext cx="5506212" cy="2333806"/>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Customer Service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All companies and organizations have both internal and external customers</a:t>
            </a:r>
            <a:r>
              <a:rPr lang="en-US" dirty="0" smtClean="0"/>
              <a:t>.</a:t>
            </a:r>
          </a:p>
          <a:p>
            <a:endParaRPr lang="en-US" sz="800" dirty="0" smtClean="0"/>
          </a:p>
          <a:p>
            <a:pPr lvl="1"/>
            <a:r>
              <a:rPr lang="en-US" sz="2000" dirty="0" smtClean="0"/>
              <a:t>No matter what type of organization you work in, it is crucial for you to remember that when dealing with customers, it is not about you.  </a:t>
            </a:r>
          </a:p>
          <a:p>
            <a:pPr lvl="1"/>
            <a:r>
              <a:rPr lang="en-US" sz="2000" dirty="0" smtClean="0"/>
              <a:t>Your purpose and goal should be to assist in meeting their needs whenever possible.  Be proactive and positive.  Be at your best.</a:t>
            </a:r>
          </a:p>
          <a:p>
            <a:pPr lvl="1"/>
            <a:endParaRPr lang="en-US" sz="800" dirty="0" smtClean="0"/>
          </a:p>
          <a:p>
            <a:pPr lvl="2"/>
            <a:r>
              <a:rPr lang="en-US" dirty="0" smtClean="0">
                <a:solidFill>
                  <a:srgbClr val="FF0000"/>
                </a:solidFill>
              </a:rPr>
              <a:t>You have a vested interest to prevail, since your success and that of your organization depend on it.</a:t>
            </a:r>
          </a:p>
          <a:p>
            <a:pPr lvl="3">
              <a:buNone/>
            </a:pPr>
            <a:endParaRPr lang="en-US" dirty="0"/>
          </a:p>
        </p:txBody>
      </p:sp>
      <p:pic>
        <p:nvPicPr>
          <p:cNvPr id="1029" name="Picture 5" descr="37 Powerful Customer Experience Statistics to Know in 2021"/>
          <p:cNvPicPr>
            <a:picLocks noChangeAspect="1" noChangeArrowheads="1"/>
          </p:cNvPicPr>
          <p:nvPr/>
        </p:nvPicPr>
        <p:blipFill>
          <a:blip r:embed="rId2" cstate="print"/>
          <a:srcRect/>
          <a:stretch>
            <a:fillRect/>
          </a:stretch>
        </p:blipFill>
        <p:spPr bwMode="auto">
          <a:xfrm>
            <a:off x="4953000" y="4499264"/>
            <a:ext cx="4193309" cy="2358736"/>
          </a:xfrm>
          <a:prstGeom prst="rect">
            <a:avLst/>
          </a:prstGeom>
          <a:noFill/>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292559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Internal vs. External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400" u="sng" dirty="0" smtClean="0"/>
              <a:t>Internal Customers</a:t>
            </a:r>
          </a:p>
          <a:p>
            <a:endParaRPr lang="en-US" sz="800" dirty="0"/>
          </a:p>
          <a:p>
            <a:pPr lvl="1"/>
            <a:r>
              <a:rPr lang="en-US" sz="2000" dirty="0" smtClean="0"/>
              <a:t>People within the organization who provide information, products, and services to persons who interact with external customers.</a:t>
            </a:r>
          </a:p>
          <a:p>
            <a:pPr lvl="2"/>
            <a:r>
              <a:rPr lang="en-US" dirty="0">
                <a:solidFill>
                  <a:srgbClr val="FF0000"/>
                </a:solidFill>
              </a:rPr>
              <a:t>Such customers include peers, coworkers, bosses, subordinates, and people from other areas of the organization</a:t>
            </a:r>
            <a:r>
              <a:rPr lang="en-US" dirty="0" smtClean="0">
                <a:solidFill>
                  <a:srgbClr val="FF0000"/>
                </a:solidFill>
              </a:rPr>
              <a:t>.</a:t>
            </a:r>
          </a:p>
          <a:p>
            <a:pPr marL="594360" lvl="2" indent="0">
              <a:buNone/>
            </a:pPr>
            <a:endParaRPr lang="en-US" sz="800" dirty="0" smtClean="0"/>
          </a:p>
          <a:p>
            <a:r>
              <a:rPr lang="en-US" sz="2400" u="sng" dirty="0" smtClean="0"/>
              <a:t>External Customers</a:t>
            </a:r>
            <a:endParaRPr lang="en-US" sz="2400" dirty="0" smtClean="0"/>
          </a:p>
          <a:p>
            <a:endParaRPr lang="en-US" sz="800" dirty="0" smtClean="0"/>
          </a:p>
          <a:p>
            <a:pPr lvl="1"/>
            <a:r>
              <a:rPr lang="en-US" sz="2000" dirty="0" smtClean="0"/>
              <a:t>People outside the organization who purchase products and services.</a:t>
            </a:r>
          </a:p>
          <a:p>
            <a:pPr lvl="2"/>
            <a:r>
              <a:rPr lang="en-US" dirty="0" smtClean="0">
                <a:solidFill>
                  <a:srgbClr val="FF0000"/>
                </a:solidFill>
              </a:rPr>
              <a:t>This </a:t>
            </a:r>
            <a:r>
              <a:rPr lang="en-US" dirty="0">
                <a:solidFill>
                  <a:srgbClr val="FF0000"/>
                </a:solidFill>
              </a:rPr>
              <a:t>group includes vendors, suppliers, people on the telephone or Internet, and others not from the organization</a:t>
            </a:r>
            <a:r>
              <a:rPr lang="en-US" dirty="0" smtClean="0">
                <a:solidFill>
                  <a:srgbClr val="FF0000"/>
                </a:solidFill>
              </a:rPr>
              <a:t>.</a:t>
            </a:r>
            <a:endParaRPr lang="en-US" dirty="0">
              <a:solidFill>
                <a:srgbClr val="FF0000"/>
              </a:solidFill>
            </a:endParaRPr>
          </a:p>
        </p:txBody>
      </p:sp>
      <p:pic>
        <p:nvPicPr>
          <p:cNvPr id="6" name="Picture 5" descr="Internal vs External Customer: Key Differences you Must Know – AVADA  Commerce"/>
          <p:cNvPicPr/>
          <p:nvPr/>
        </p:nvPicPr>
        <p:blipFill>
          <a:blip r:embed="rId2" cstate="print"/>
          <a:srcRect/>
          <a:stretch>
            <a:fillRect/>
          </a:stretch>
        </p:blipFill>
        <p:spPr bwMode="auto">
          <a:xfrm>
            <a:off x="3810000" y="5410200"/>
            <a:ext cx="5334000" cy="14478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of Customer Service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Business began as barter and trade on farms, in general stores and cottage industries to expanding products and services with traveling salesman.</a:t>
            </a:r>
          </a:p>
          <a:p>
            <a:pPr lvl="1"/>
            <a:endParaRPr lang="en-US" sz="800" u="sng" dirty="0"/>
          </a:p>
          <a:p>
            <a:pPr lvl="1"/>
            <a:r>
              <a:rPr lang="en-US" sz="2000" dirty="0" smtClean="0"/>
              <a:t>The advent of trains, </a:t>
            </a:r>
            <a:r>
              <a:rPr lang="en-US" sz="2000" dirty="0" smtClean="0"/>
              <a:t>planes, </a:t>
            </a:r>
            <a:r>
              <a:rPr lang="en-US" sz="2000" dirty="0" smtClean="0"/>
              <a:t>and automobiles led to national and global business and a focus on industry and manufacturing.</a:t>
            </a:r>
          </a:p>
          <a:p>
            <a:pPr lvl="1"/>
            <a:endParaRPr lang="en-US" sz="800" u="sng" dirty="0" smtClean="0"/>
          </a:p>
          <a:p>
            <a:pPr lvl="2"/>
            <a:r>
              <a:rPr lang="en-US" dirty="0" smtClean="0">
                <a:solidFill>
                  <a:srgbClr val="FF0000"/>
                </a:solidFill>
              </a:rPr>
              <a:t>Technological advances created today’s service economy.</a:t>
            </a:r>
            <a:endParaRPr lang="en-US" dirty="0">
              <a:solidFill>
                <a:srgbClr val="FF0000"/>
              </a:solidFill>
            </a:endParaRPr>
          </a:p>
        </p:txBody>
      </p:sp>
      <p:pic>
        <p:nvPicPr>
          <p:cNvPr id="5" name="Picture 4" descr="Believe It or Not: The Customer Service Industry Is Growing – HelpSpot Blog"/>
          <p:cNvPicPr/>
          <p:nvPr/>
        </p:nvPicPr>
        <p:blipFill>
          <a:blip r:embed="rId2" cstate="print"/>
          <a:srcRect/>
          <a:stretch>
            <a:fillRect/>
          </a:stretch>
        </p:blipFill>
        <p:spPr bwMode="auto">
          <a:xfrm>
            <a:off x="3505200" y="4343400"/>
            <a:ext cx="5400779" cy="1981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37255601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5518</TotalTime>
  <Words>3471</Words>
  <Application>Microsoft Office PowerPoint</Application>
  <PresentationFormat>On-screen Show (4:3)</PresentationFormat>
  <Paragraphs>339</Paragraphs>
  <Slides>52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Calibri</vt:lpstr>
      <vt:lpstr>Georgia</vt:lpstr>
      <vt:lpstr>Wingdings</vt:lpstr>
      <vt:lpstr>Wingdings 2</vt:lpstr>
      <vt:lpstr>Civic</vt:lpstr>
      <vt:lpstr>Customer Service Management Session One Class Presentation</vt:lpstr>
      <vt:lpstr>Part One: The Profession</vt:lpstr>
      <vt:lpstr>Defining Customer Service</vt:lpstr>
      <vt:lpstr>Defining Customer Service</vt:lpstr>
      <vt:lpstr>Customer-Focused Organizations (CFOs)</vt:lpstr>
      <vt:lpstr>Customer Relationship Management (CRM)</vt:lpstr>
      <vt:lpstr>Customer Service</vt:lpstr>
      <vt:lpstr>Internal vs. External Customers</vt:lpstr>
      <vt:lpstr>Concept of Customer Service</vt:lpstr>
      <vt:lpstr>Shift to Service</vt:lpstr>
      <vt:lpstr>Technology’s Impact on the Service Sector</vt:lpstr>
      <vt:lpstr>Parallel Trends in Job Development</vt:lpstr>
      <vt:lpstr>Network and Education</vt:lpstr>
      <vt:lpstr>Quality of Service Jobs</vt:lpstr>
      <vt:lpstr>Shifts from Manufacturing to Service</vt:lpstr>
      <vt:lpstr>Shifts in Consumer Needs, Wants, and Expectations</vt:lpstr>
      <vt:lpstr>Demographic Shifts in Today’s Business World</vt:lpstr>
      <vt:lpstr>Global Economic Shifts</vt:lpstr>
      <vt:lpstr>Global Economic Shifts</vt:lpstr>
      <vt:lpstr>Shifts in the Population and Labor Force</vt:lpstr>
      <vt:lpstr>Technology Trends</vt:lpstr>
      <vt:lpstr>Technology Trends</vt:lpstr>
      <vt:lpstr>Technology Trends</vt:lpstr>
      <vt:lpstr>Globalization of the Economy</vt:lpstr>
      <vt:lpstr>Changing Values</vt:lpstr>
      <vt:lpstr>Changing Values</vt:lpstr>
      <vt:lpstr>Changing Values</vt:lpstr>
      <vt:lpstr>Changing Values</vt:lpstr>
      <vt:lpstr>Different Mindset</vt:lpstr>
      <vt:lpstr>Different Mindset</vt:lpstr>
      <vt:lpstr>Different Mindset</vt:lpstr>
      <vt:lpstr>Expectation of Quality Service</vt:lpstr>
      <vt:lpstr>Enhanced Customer Preparation</vt:lpstr>
      <vt:lpstr>Enhanced Consumer Preparation</vt:lpstr>
      <vt:lpstr>Customer Satisfaction</vt:lpstr>
      <vt:lpstr>The Customer Service Environment</vt:lpstr>
      <vt:lpstr>Components of a Customer Service Environment</vt:lpstr>
      <vt:lpstr>1. The Customer</vt:lpstr>
      <vt:lpstr>Two Kinds of Customers</vt:lpstr>
      <vt:lpstr>Internal Customers</vt:lpstr>
      <vt:lpstr>Internal Customers</vt:lpstr>
      <vt:lpstr>Internal Customer</vt:lpstr>
      <vt:lpstr>2. Organizational Culture</vt:lpstr>
      <vt:lpstr>3. Human Resources</vt:lpstr>
      <vt:lpstr>4. Deliverables</vt:lpstr>
      <vt:lpstr>5. Delivery Systems</vt:lpstr>
      <vt:lpstr>6. Service</vt:lpstr>
      <vt:lpstr>Addressing the Changes</vt:lpstr>
      <vt:lpstr>Addressing the Changes</vt:lpstr>
      <vt:lpstr>Addressing the Changes</vt:lpstr>
      <vt:lpstr>Service Recovery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394</cp:revision>
  <cp:lastPrinted>2025-07-09T16:50:57Z</cp:lastPrinted>
  <dcterms:created xsi:type="dcterms:W3CDTF">2015-02-01T00:37:43Z</dcterms:created>
  <dcterms:modified xsi:type="dcterms:W3CDTF">2025-11-21T00:39:40Z</dcterms:modified>
</cp:coreProperties>
</file>