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8"/>
  </p:notesMasterIdLst>
  <p:handoutMasterIdLst>
    <p:handoutMasterId r:id="rId89"/>
  </p:handoutMasterIdLst>
  <p:sldIdLst>
    <p:sldId id="388" r:id="rId2"/>
    <p:sldId id="309" r:id="rId3"/>
    <p:sldId id="389" r:id="rId4"/>
    <p:sldId id="390" r:id="rId5"/>
    <p:sldId id="392" r:id="rId6"/>
    <p:sldId id="393" r:id="rId7"/>
    <p:sldId id="394" r:id="rId8"/>
    <p:sldId id="395" r:id="rId9"/>
    <p:sldId id="396" r:id="rId10"/>
    <p:sldId id="398" r:id="rId11"/>
    <p:sldId id="399" r:id="rId12"/>
    <p:sldId id="401" r:id="rId13"/>
    <p:sldId id="402" r:id="rId14"/>
    <p:sldId id="403" r:id="rId15"/>
    <p:sldId id="404" r:id="rId16"/>
    <p:sldId id="405" r:id="rId17"/>
    <p:sldId id="406" r:id="rId18"/>
    <p:sldId id="407" r:id="rId19"/>
    <p:sldId id="510" r:id="rId20"/>
    <p:sldId id="408" r:id="rId21"/>
    <p:sldId id="412" r:id="rId22"/>
    <p:sldId id="411" r:id="rId23"/>
    <p:sldId id="410" r:id="rId24"/>
    <p:sldId id="409" r:id="rId25"/>
    <p:sldId id="414" r:id="rId26"/>
    <p:sldId id="415" r:id="rId27"/>
    <p:sldId id="416" r:id="rId28"/>
    <p:sldId id="418" r:id="rId29"/>
    <p:sldId id="419" r:id="rId30"/>
    <p:sldId id="420" r:id="rId31"/>
    <p:sldId id="421" r:id="rId32"/>
    <p:sldId id="431"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1" r:id="rId51"/>
    <p:sldId id="463" r:id="rId52"/>
    <p:sldId id="464" r:id="rId53"/>
    <p:sldId id="465" r:id="rId54"/>
    <p:sldId id="466" r:id="rId55"/>
    <p:sldId id="467" r:id="rId56"/>
    <p:sldId id="468" r:id="rId57"/>
    <p:sldId id="469" r:id="rId58"/>
    <p:sldId id="470" r:id="rId59"/>
    <p:sldId id="471" r:id="rId60"/>
    <p:sldId id="511" r:id="rId61"/>
    <p:sldId id="480" r:id="rId62"/>
    <p:sldId id="481" r:id="rId63"/>
    <p:sldId id="482" r:id="rId64"/>
    <p:sldId id="483" r:id="rId65"/>
    <p:sldId id="484" r:id="rId66"/>
    <p:sldId id="486" r:id="rId67"/>
    <p:sldId id="487" r:id="rId68"/>
    <p:sldId id="488" r:id="rId69"/>
    <p:sldId id="489" r:id="rId70"/>
    <p:sldId id="490" r:id="rId71"/>
    <p:sldId id="491" r:id="rId72"/>
    <p:sldId id="493" r:id="rId73"/>
    <p:sldId id="495" r:id="rId74"/>
    <p:sldId id="496" r:id="rId75"/>
    <p:sldId id="497" r:id="rId76"/>
    <p:sldId id="498" r:id="rId77"/>
    <p:sldId id="499" r:id="rId78"/>
    <p:sldId id="500" r:id="rId79"/>
    <p:sldId id="503" r:id="rId80"/>
    <p:sldId id="504" r:id="rId81"/>
    <p:sldId id="505" r:id="rId82"/>
    <p:sldId id="506" r:id="rId83"/>
    <p:sldId id="507" r:id="rId84"/>
    <p:sldId id="508" r:id="rId85"/>
    <p:sldId id="509" r:id="rId86"/>
    <p:sldId id="326"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7/14/2025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7/14/2025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7/14/2025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7/14/2025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7/14/2025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7/14/2025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7/14/2025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7/14/2025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ogle.com/url?sa=i&amp;url=https://www.picfair.com/pics/08144387-handwriting-text-personality-test-concept-meaning-method-used-assessing&amp;psig=AOvVaw2PB8dLq4TRSvqoBp-c3J9s&amp;ust=1627583149519000&amp;source=images&amp;cd=vfe&amp;ved=0CAsQjRxqFwoTCKCgpfSxhvICFQAAAAAdAAAAABAb" TargetMode="External"/><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Four </a:t>
            </a:r>
            <a:r>
              <a:rPr lang="en-US" sz="2000" smtClean="0"/>
              <a:t>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for the Listener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In analyzing your customer’s message(s), ask yourself the following questions</a:t>
            </a:r>
            <a:r>
              <a:rPr lang="en-US" sz="2600" dirty="0" smtClean="0"/>
              <a:t>:</a:t>
            </a:r>
          </a:p>
          <a:p>
            <a:endParaRPr lang="en-US" sz="900" dirty="0" smtClean="0"/>
          </a:p>
          <a:p>
            <a:pPr lvl="1"/>
            <a:r>
              <a:rPr lang="en-US" dirty="0" smtClean="0">
                <a:solidFill>
                  <a:srgbClr val="FF0000"/>
                </a:solidFill>
              </a:rPr>
              <a:t>Am I practicing active listening skills?</a:t>
            </a:r>
          </a:p>
          <a:p>
            <a:pPr lvl="1"/>
            <a:r>
              <a:rPr lang="en-US" dirty="0" smtClean="0">
                <a:solidFill>
                  <a:srgbClr val="FF0000"/>
                </a:solidFill>
              </a:rPr>
              <a:t>What message is the customer trying to get across?</a:t>
            </a:r>
          </a:p>
          <a:p>
            <a:pPr lvl="1"/>
            <a:r>
              <a:rPr lang="en-US" dirty="0" smtClean="0">
                <a:solidFill>
                  <a:srgbClr val="FF0000"/>
                </a:solidFill>
              </a:rPr>
              <a:t>What does customer want or need me to do in response to message?</a:t>
            </a:r>
          </a:p>
          <a:p>
            <a:pPr lvl="1"/>
            <a:r>
              <a:rPr lang="en-US" dirty="0" smtClean="0">
                <a:solidFill>
                  <a:srgbClr val="FF0000"/>
                </a:solidFill>
              </a:rPr>
              <a:t>Should I take notes or remember key points being made?</a:t>
            </a:r>
          </a:p>
          <a:p>
            <a:pPr lvl="1"/>
            <a:r>
              <a:rPr lang="en-US" dirty="0" smtClean="0">
                <a:solidFill>
                  <a:srgbClr val="FF0000"/>
                </a:solidFill>
              </a:rPr>
              <a:t>Am I forming premature conclusions, or do I need to listen further?</a:t>
            </a:r>
          </a:p>
          <a:p>
            <a:pPr lvl="1"/>
            <a:r>
              <a:rPr lang="en-US" dirty="0" smtClean="0">
                <a:solidFill>
                  <a:srgbClr val="FF0000"/>
                </a:solidFill>
              </a:rPr>
              <a:t>Are there personal biases or distractions I need to avoid?</a:t>
            </a:r>
          </a:p>
          <a:p>
            <a:pPr lvl="1"/>
            <a:r>
              <a:rPr lang="en-US" dirty="0" smtClean="0">
                <a:solidFill>
                  <a:srgbClr val="FF0000"/>
                </a:solidFill>
              </a:rPr>
              <a:t>Is customer failing to provide info needed to make a sound decision?</a:t>
            </a:r>
          </a:p>
          <a:p>
            <a:pPr lvl="1"/>
            <a:r>
              <a:rPr lang="en-US" dirty="0" smtClean="0">
                <a:solidFill>
                  <a:srgbClr val="FF0000"/>
                </a:solidFill>
              </a:rPr>
              <a:t>In addition to words, what other feedback clues are being provided?  Are they important to message meaning?</a:t>
            </a:r>
          </a:p>
          <a:p>
            <a:pPr lvl="1"/>
            <a:r>
              <a:rPr lang="en-US" dirty="0" smtClean="0">
                <a:solidFill>
                  <a:srgbClr val="FF0000"/>
                </a:solidFill>
              </a:rPr>
              <a:t>What questions do I need to ask as follow-up to customer’s message?</a:t>
            </a:r>
          </a:p>
        </p:txBody>
      </p:sp>
      <p:pic>
        <p:nvPicPr>
          <p:cNvPr id="5" name="Picture 2" descr="How to Take Care of Your Customers: Business Advice – Cyber Emploi"/>
          <p:cNvPicPr>
            <a:picLocks noChangeAspect="1" noChangeArrowheads="1"/>
          </p:cNvPicPr>
          <p:nvPr/>
        </p:nvPicPr>
        <p:blipFill>
          <a:blip r:embed="rId2" cstate="print"/>
          <a:srcRect/>
          <a:stretch>
            <a:fillRect/>
          </a:stretch>
        </p:blipFill>
        <p:spPr bwMode="auto">
          <a:xfrm>
            <a:off x="-1" y="-11545"/>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Characteristics of a Good Listener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Successful listening is essential to service excellence</a:t>
            </a:r>
            <a:r>
              <a:rPr lang="en-US" dirty="0" smtClean="0"/>
              <a:t>.</a:t>
            </a:r>
          </a:p>
          <a:p>
            <a:endParaRPr lang="en-US" sz="800" dirty="0" smtClean="0"/>
          </a:p>
          <a:p>
            <a:pPr lvl="1"/>
            <a:r>
              <a:rPr lang="en-US" dirty="0" smtClean="0"/>
              <a:t>The following are characteristics of effective listeners:</a:t>
            </a:r>
          </a:p>
          <a:p>
            <a:pPr lvl="1"/>
            <a:endParaRPr lang="en-US" sz="800" dirty="0" smtClean="0"/>
          </a:p>
          <a:p>
            <a:pPr marL="1051560" lvl="2" indent="-457200">
              <a:buFont typeface="+mj-lt"/>
              <a:buAutoNum type="arabicPeriod"/>
            </a:pPr>
            <a:r>
              <a:rPr lang="en-US" dirty="0" smtClean="0">
                <a:solidFill>
                  <a:srgbClr val="FF0000"/>
                </a:solidFill>
              </a:rPr>
              <a:t>Empathy</a:t>
            </a:r>
          </a:p>
          <a:p>
            <a:pPr marL="1051560" lvl="2" indent="-457200">
              <a:buFont typeface="+mj-lt"/>
              <a:buAutoNum type="arabicPeriod"/>
            </a:pPr>
            <a:r>
              <a:rPr lang="en-US" dirty="0" smtClean="0">
                <a:solidFill>
                  <a:srgbClr val="FF0000"/>
                </a:solidFill>
              </a:rPr>
              <a:t>Understanding</a:t>
            </a:r>
          </a:p>
          <a:p>
            <a:pPr marL="1051560" lvl="2" indent="-457200">
              <a:buFont typeface="+mj-lt"/>
              <a:buAutoNum type="arabicPeriod"/>
            </a:pPr>
            <a:r>
              <a:rPr lang="en-US" dirty="0" smtClean="0">
                <a:solidFill>
                  <a:srgbClr val="FF0000"/>
                </a:solidFill>
              </a:rPr>
              <a:t>Patience</a:t>
            </a:r>
          </a:p>
          <a:p>
            <a:pPr marL="1051560" lvl="2" indent="-457200">
              <a:buFont typeface="+mj-lt"/>
              <a:buAutoNum type="arabicPeriod"/>
            </a:pPr>
            <a:r>
              <a:rPr lang="en-US" dirty="0" smtClean="0">
                <a:solidFill>
                  <a:srgbClr val="FF0000"/>
                </a:solidFill>
              </a:rPr>
              <a:t>Attentiveness</a:t>
            </a:r>
          </a:p>
          <a:p>
            <a:pPr marL="1051560" lvl="2" indent="-457200">
              <a:buFont typeface="+mj-lt"/>
              <a:buAutoNum type="arabicPeriod"/>
            </a:pPr>
            <a:r>
              <a:rPr lang="en-US" dirty="0" smtClean="0">
                <a:solidFill>
                  <a:srgbClr val="FF0000"/>
                </a:solidFill>
              </a:rPr>
              <a:t>Objectivity</a:t>
            </a:r>
          </a:p>
          <a:p>
            <a:pPr lvl="2"/>
            <a:endParaRPr lang="en-US" dirty="0"/>
          </a:p>
        </p:txBody>
      </p:sp>
      <p:pic>
        <p:nvPicPr>
          <p:cNvPr id="5" name="Picture 4" descr="Being A Good Listener - YouTube"/>
          <p:cNvPicPr/>
          <p:nvPr/>
        </p:nvPicPr>
        <p:blipFill>
          <a:blip r:embed="rId2" cstate="print"/>
          <a:srcRect/>
          <a:stretch>
            <a:fillRect/>
          </a:stretch>
        </p:blipFill>
        <p:spPr bwMode="auto">
          <a:xfrm>
            <a:off x="3657600" y="3124200"/>
            <a:ext cx="5257800" cy="31146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Empathy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By putting yourself in the customer’s place and trying to relate to the customer’s needs, wants, and concerns, you can often reduce the risk of poor service</a:t>
            </a:r>
            <a:r>
              <a:rPr lang="en-US" dirty="0" smtClean="0"/>
              <a:t>.</a:t>
            </a:r>
          </a:p>
          <a:p>
            <a:endParaRPr lang="en-US" sz="800" dirty="0" smtClean="0"/>
          </a:p>
          <a:p>
            <a:pPr lvl="1"/>
            <a:r>
              <a:rPr lang="en-US" dirty="0" smtClean="0"/>
              <a:t>Some customer service professionals neglect the customer’s need for compassion, especially when customer is dissatisfied.  </a:t>
            </a:r>
          </a:p>
          <a:p>
            <a:pPr lvl="1"/>
            <a:endParaRPr lang="en-US" sz="800" dirty="0" smtClean="0"/>
          </a:p>
          <a:p>
            <a:pPr lvl="2"/>
            <a:r>
              <a:rPr lang="en-US" dirty="0" smtClean="0">
                <a:solidFill>
                  <a:srgbClr val="FF0000"/>
                </a:solidFill>
              </a:rPr>
              <a:t>Such negligence tends to magnify or compound the effect of the initial poor service the customer received.</a:t>
            </a:r>
            <a:endParaRPr lang="en-US" dirty="0">
              <a:solidFill>
                <a:srgbClr val="FF0000"/>
              </a:solidFill>
            </a:endParaRPr>
          </a:p>
        </p:txBody>
      </p:sp>
      <p:pic>
        <p:nvPicPr>
          <p:cNvPr id="5" name="Picture 4" descr="Student&amp;#39;s empathy study may help caregivers - Gateway"/>
          <p:cNvPicPr/>
          <p:nvPr/>
        </p:nvPicPr>
        <p:blipFill>
          <a:blip r:embed="rId2" cstate="print"/>
          <a:srcRect/>
          <a:stretch>
            <a:fillRect/>
          </a:stretch>
        </p:blipFill>
        <p:spPr bwMode="auto">
          <a:xfrm>
            <a:off x="1600200" y="4419601"/>
            <a:ext cx="59436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Understanding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The ability to listen as customers verbalize their needs, and to ensure that you understand them, is essential in properly servicing the customer</a:t>
            </a:r>
            <a:r>
              <a:rPr lang="en-US" dirty="0" smtClean="0"/>
              <a:t>.</a:t>
            </a:r>
          </a:p>
          <a:p>
            <a:endParaRPr lang="en-US" sz="800" dirty="0" smtClean="0"/>
          </a:p>
          <a:p>
            <a:pPr lvl="1"/>
            <a:r>
              <a:rPr lang="en-US" dirty="0" smtClean="0"/>
              <a:t>Too often, you hear people say, “I understand what you mean,” when it is obvious that they have no clue as to the level of emotion being felt.</a:t>
            </a:r>
          </a:p>
          <a:p>
            <a:pPr lvl="1"/>
            <a:endParaRPr lang="en-US" sz="800" dirty="0" smtClean="0"/>
          </a:p>
          <a:p>
            <a:pPr lvl="2"/>
            <a:r>
              <a:rPr lang="en-US" dirty="0" smtClean="0">
                <a:solidFill>
                  <a:srgbClr val="FF0000"/>
                </a:solidFill>
              </a:rPr>
              <a:t>When this happens while a customer is upset or angry, flared tempers, loss of business, bad publicity, and, at the far end of the continuum, violence might result.</a:t>
            </a:r>
            <a:endParaRPr lang="en-US" dirty="0">
              <a:solidFill>
                <a:srgbClr val="FF0000"/>
              </a:solidFill>
            </a:endParaRPr>
          </a:p>
        </p:txBody>
      </p:sp>
      <p:pic>
        <p:nvPicPr>
          <p:cNvPr id="5" name="Picture 4" descr="What is the meaning of the word UNDERSTANDING? - YouTube"/>
          <p:cNvPicPr/>
          <p:nvPr/>
        </p:nvPicPr>
        <p:blipFill>
          <a:blip r:embed="rId2" cstate="print"/>
          <a:srcRect/>
          <a:stretch>
            <a:fillRect/>
          </a:stretch>
        </p:blipFill>
        <p:spPr bwMode="auto">
          <a:xfrm>
            <a:off x="5257800" y="4876800"/>
            <a:ext cx="38862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Patience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Keep in mind that it is your job to serve the customer, and not everyone communicates in the same manner.          </a:t>
            </a:r>
          </a:p>
          <a:p>
            <a:endParaRPr lang="en-US" sz="800" u="sng" dirty="0" smtClean="0"/>
          </a:p>
          <a:p>
            <a:pPr lvl="1"/>
            <a:r>
              <a:rPr lang="en-US" dirty="0" smtClean="0"/>
              <a:t>Each customer has different needs, expectations, and under-standing based on age, gender, behavioral style, preference, background, language, cultural background and other factors.  </a:t>
            </a:r>
          </a:p>
          <a:p>
            <a:pPr lvl="1"/>
            <a:r>
              <a:rPr lang="en-US" dirty="0" smtClean="0"/>
              <a:t>That is why you must never try to use a cookie-cutter approach to delivering service where you assume all people are the same and respond to the same approach in service delivery.</a:t>
            </a:r>
          </a:p>
          <a:p>
            <a:pPr lvl="1"/>
            <a:endParaRPr lang="en-US" sz="800" dirty="0" smtClean="0"/>
          </a:p>
          <a:p>
            <a:pPr lvl="2"/>
            <a:r>
              <a:rPr lang="en-US" dirty="0" smtClean="0">
                <a:solidFill>
                  <a:srgbClr val="FF0000"/>
                </a:solidFill>
              </a:rPr>
              <a:t>Take the time to ask questions and actively listen to their responses before choosing a course of action.</a:t>
            </a:r>
            <a:endParaRPr lang="en-US" dirty="0">
              <a:solidFill>
                <a:srgbClr val="FF0000"/>
              </a:solidFill>
            </a:endParaRPr>
          </a:p>
        </p:txBody>
      </p:sp>
      <p:pic>
        <p:nvPicPr>
          <p:cNvPr id="5" name="Picture 4" descr="patience – Alumni Blog"/>
          <p:cNvPicPr/>
          <p:nvPr/>
        </p:nvPicPr>
        <p:blipFill>
          <a:blip r:embed="rId2" cstate="print"/>
          <a:srcRect/>
          <a:stretch>
            <a:fillRect/>
          </a:stretch>
        </p:blipFill>
        <p:spPr bwMode="auto">
          <a:xfrm>
            <a:off x="5562600" y="5486400"/>
            <a:ext cx="3581400" cy="1371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Attentiveness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By focusing attention on the customer, you can interpret their message and satisfy their needs.  Attentiveness can be displayed through nonverbal cues</a:t>
            </a:r>
            <a:r>
              <a:rPr lang="en-US" dirty="0" smtClean="0"/>
              <a:t>.  </a:t>
            </a:r>
          </a:p>
          <a:p>
            <a:endParaRPr lang="en-US" sz="800" dirty="0" smtClean="0"/>
          </a:p>
          <a:p>
            <a:pPr lvl="1"/>
            <a:r>
              <a:rPr lang="en-US" dirty="0" smtClean="0"/>
              <a:t>When you are reading, talking on the phone to someone while servicing your customer, or doing some other task while “listening” to your customer, you are not really focusing.</a:t>
            </a:r>
          </a:p>
          <a:p>
            <a:pPr lvl="1"/>
            <a:endParaRPr lang="en-US" sz="800" dirty="0" smtClean="0"/>
          </a:p>
          <a:p>
            <a:pPr lvl="2"/>
            <a:r>
              <a:rPr lang="en-US" dirty="0" smtClean="0">
                <a:solidFill>
                  <a:srgbClr val="FF0000"/>
                </a:solidFill>
              </a:rPr>
              <a:t>Your absorption rate will fall to 25% of listening efficiency.</a:t>
            </a:r>
          </a:p>
          <a:p>
            <a:pPr lvl="2"/>
            <a:r>
              <a:rPr lang="en-US" dirty="0" smtClean="0">
                <a:solidFill>
                  <a:srgbClr val="FF0000"/>
                </a:solidFill>
              </a:rPr>
              <a:t>Research suggests that the human brain cannot efficiently conduct two activities simultaneously.</a:t>
            </a:r>
            <a:endParaRPr lang="en-US" dirty="0">
              <a:solidFill>
                <a:srgbClr val="FF0000"/>
              </a:solidFill>
            </a:endParaRPr>
          </a:p>
        </p:txBody>
      </p:sp>
      <p:pic>
        <p:nvPicPr>
          <p:cNvPr id="5" name="Picture 4" descr="Attentiveness – Character Connection"/>
          <p:cNvPicPr/>
          <p:nvPr/>
        </p:nvPicPr>
        <p:blipFill>
          <a:blip r:embed="rId2" cstate="print"/>
          <a:srcRect/>
          <a:stretch>
            <a:fillRect/>
          </a:stretch>
        </p:blipFill>
        <p:spPr bwMode="auto">
          <a:xfrm>
            <a:off x="4724400" y="5105400"/>
            <a:ext cx="44196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Attentiveness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Active listening involves complete attention, a readiness and willingness to take action and an open mind to evaluate customers and determine their needs</a:t>
            </a:r>
            <a:r>
              <a:rPr lang="en-US" dirty="0" smtClean="0"/>
              <a:t>.</a:t>
            </a:r>
          </a:p>
          <a:p>
            <a:endParaRPr lang="en-US" sz="800" dirty="0" smtClean="0"/>
          </a:p>
          <a:p>
            <a:pPr lvl="1"/>
            <a:r>
              <a:rPr lang="en-US" dirty="0" smtClean="0">
                <a:solidFill>
                  <a:srgbClr val="FF0000"/>
                </a:solidFill>
              </a:rPr>
              <a:t>What should customer service professionals do to achieve these goals of active listening?</a:t>
            </a:r>
            <a:endParaRPr lang="en-US" dirty="0">
              <a:solidFill>
                <a:srgbClr val="FF0000"/>
              </a:solidFill>
            </a:endParaRPr>
          </a:p>
        </p:txBody>
      </p:sp>
      <p:pic>
        <p:nvPicPr>
          <p:cNvPr id="5" name="Picture 4" descr="How to Cultivate the “Silent” Art of Active Listening | by Bertrand Wong |  Live Your Life On Purpose | Medium"/>
          <p:cNvPicPr/>
          <p:nvPr/>
        </p:nvPicPr>
        <p:blipFill>
          <a:blip r:embed="rId2" cstate="print"/>
          <a:srcRect/>
          <a:stretch>
            <a:fillRect/>
          </a:stretch>
        </p:blipFill>
        <p:spPr bwMode="auto">
          <a:xfrm>
            <a:off x="1676400" y="3962400"/>
            <a:ext cx="5943600" cy="2157977"/>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Objectivity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300" u="sng" dirty="0" smtClean="0"/>
              <a:t>In dealings with customers, avoid subjective opinions or judgments.  If you have a preconceived idea about customers, their concerns or questions, the environment, or anything related to the customers, you could mishandle the situation</a:t>
            </a:r>
            <a:r>
              <a:rPr lang="en-US" sz="2300" dirty="0" smtClean="0"/>
              <a:t>.</a:t>
            </a:r>
          </a:p>
          <a:p>
            <a:endParaRPr lang="en-US" sz="800" dirty="0" smtClean="0"/>
          </a:p>
          <a:p>
            <a:pPr lvl="1"/>
            <a:r>
              <a:rPr lang="en-US" dirty="0" smtClean="0"/>
              <a:t>Listen openly and avoid making assumptions. </a:t>
            </a:r>
          </a:p>
          <a:p>
            <a:pPr lvl="1"/>
            <a:endParaRPr lang="en-US" sz="800" dirty="0"/>
          </a:p>
          <a:p>
            <a:pPr lvl="2"/>
            <a:r>
              <a:rPr lang="en-US" dirty="0" smtClean="0">
                <a:solidFill>
                  <a:srgbClr val="FF0000"/>
                </a:solidFill>
              </a:rPr>
              <a:t>Allow customers to describe their needs, wants, or concerns in their own words, and then analyze them fairly before taking appropriate action.</a:t>
            </a:r>
          </a:p>
        </p:txBody>
      </p:sp>
      <p:pic>
        <p:nvPicPr>
          <p:cNvPr id="5" name="Picture 4" descr="Objectivity in a Sentence – 43 Real Example Sentences"/>
          <p:cNvPicPr/>
          <p:nvPr/>
        </p:nvPicPr>
        <p:blipFill>
          <a:blip r:embed="rId2" cstate="print"/>
          <a:srcRect/>
          <a:stretch>
            <a:fillRect/>
          </a:stretch>
        </p:blipFill>
        <p:spPr bwMode="auto">
          <a:xfrm>
            <a:off x="4648200" y="4648200"/>
            <a:ext cx="44958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Listening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Poor customer service may result from a breakdown of the listening process</a:t>
            </a:r>
            <a:r>
              <a:rPr lang="en-US" dirty="0" smtClean="0"/>
              <a:t>.</a:t>
            </a:r>
          </a:p>
          <a:p>
            <a:endParaRPr lang="en-US" sz="800" dirty="0" smtClean="0"/>
          </a:p>
          <a:p>
            <a:pPr lvl="1"/>
            <a:r>
              <a:rPr lang="en-US" dirty="0" smtClean="0"/>
              <a:t>Many factors contribute to ineffective listening.  Some are internal or in your brain, but others are external and you cannot control them.  </a:t>
            </a:r>
          </a:p>
          <a:p>
            <a:pPr lvl="1"/>
            <a:endParaRPr lang="en-US" sz="800" dirty="0" smtClean="0"/>
          </a:p>
          <a:p>
            <a:pPr lvl="2"/>
            <a:r>
              <a:rPr lang="en-US" dirty="0" smtClean="0">
                <a:solidFill>
                  <a:srgbClr val="FF0000"/>
                </a:solidFill>
              </a:rPr>
              <a:t>The key is to recognize actual and potential factors that can cause ineffective listening and strive to eliminate them.</a:t>
            </a:r>
            <a:endParaRPr lang="en-US" dirty="0">
              <a:solidFill>
                <a:srgbClr val="FF0000"/>
              </a:solidFill>
            </a:endParaRPr>
          </a:p>
        </p:txBody>
      </p:sp>
      <p:pic>
        <p:nvPicPr>
          <p:cNvPr id="6" name="Picture 5" descr="The Importance Of Communication Skills [Top 10 Studies]"/>
          <p:cNvPicPr/>
          <p:nvPr/>
        </p:nvPicPr>
        <p:blipFill>
          <a:blip r:embed="rId2" cstate="print"/>
          <a:srcRect/>
          <a:stretch>
            <a:fillRect/>
          </a:stretch>
        </p:blipFill>
        <p:spPr bwMode="auto">
          <a:xfrm>
            <a:off x="1618488" y="4717950"/>
            <a:ext cx="5943600" cy="1440449"/>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Listening Breakdown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Personal Obstacles include</a:t>
            </a:r>
            <a:r>
              <a:rPr lang="en-US" dirty="0" smtClean="0"/>
              <a:t>:</a:t>
            </a:r>
          </a:p>
          <a:p>
            <a:endParaRPr lang="en-US" sz="800" dirty="0" smtClean="0"/>
          </a:p>
          <a:p>
            <a:pPr marL="731520" lvl="1" indent="-457200">
              <a:buFont typeface="+mj-lt"/>
              <a:buAutoNum type="arabicPeriod"/>
            </a:pPr>
            <a:r>
              <a:rPr lang="en-US" dirty="0" smtClean="0">
                <a:solidFill>
                  <a:srgbClr val="FF0000"/>
                </a:solidFill>
              </a:rPr>
              <a:t>Biases</a:t>
            </a:r>
          </a:p>
          <a:p>
            <a:pPr marL="731520" lvl="1" indent="-457200">
              <a:buFont typeface="+mj-lt"/>
              <a:buAutoNum type="arabicPeriod"/>
            </a:pPr>
            <a:r>
              <a:rPr lang="en-US" dirty="0" smtClean="0">
                <a:solidFill>
                  <a:srgbClr val="FF0000"/>
                </a:solidFill>
              </a:rPr>
              <a:t>Psychological Distractors</a:t>
            </a:r>
          </a:p>
          <a:p>
            <a:pPr marL="731520" lvl="1" indent="-457200">
              <a:buFont typeface="+mj-lt"/>
              <a:buAutoNum type="arabicPeriod"/>
            </a:pPr>
            <a:r>
              <a:rPr lang="en-US" dirty="0" smtClean="0">
                <a:solidFill>
                  <a:srgbClr val="FF0000"/>
                </a:solidFill>
              </a:rPr>
              <a:t>Physical Condition</a:t>
            </a:r>
          </a:p>
          <a:p>
            <a:pPr marL="731520" lvl="1" indent="-457200">
              <a:buFont typeface="+mj-lt"/>
              <a:buAutoNum type="arabicPeriod"/>
            </a:pPr>
            <a:r>
              <a:rPr lang="en-US" dirty="0" smtClean="0">
                <a:solidFill>
                  <a:srgbClr val="FF0000"/>
                </a:solidFill>
              </a:rPr>
              <a:t>Circadian Rhythm</a:t>
            </a:r>
          </a:p>
          <a:p>
            <a:pPr marL="731520" lvl="1" indent="-457200">
              <a:buFont typeface="+mj-lt"/>
              <a:buAutoNum type="arabicPeriod"/>
            </a:pPr>
            <a:r>
              <a:rPr lang="en-US" dirty="0" smtClean="0">
                <a:solidFill>
                  <a:srgbClr val="FF0000"/>
                </a:solidFill>
              </a:rPr>
              <a:t>Preoccupation</a:t>
            </a:r>
          </a:p>
          <a:p>
            <a:pPr marL="731520" lvl="1" indent="-457200">
              <a:buFont typeface="+mj-lt"/>
              <a:buAutoNum type="arabicPeriod"/>
            </a:pPr>
            <a:r>
              <a:rPr lang="en-US" dirty="0" smtClean="0">
                <a:solidFill>
                  <a:srgbClr val="FF0000"/>
                </a:solidFill>
              </a:rPr>
              <a:t>Hearing Loss</a:t>
            </a:r>
          </a:p>
          <a:p>
            <a:pPr lvl="1"/>
            <a:endParaRPr lang="en-US" dirty="0" smtClean="0"/>
          </a:p>
          <a:p>
            <a:pPr lvl="1"/>
            <a:endParaRPr lang="en-US" dirty="0" smtClean="0"/>
          </a:p>
          <a:p>
            <a:pPr lvl="1"/>
            <a:endParaRPr lang="en-US" dirty="0"/>
          </a:p>
        </p:txBody>
      </p:sp>
      <p:pic>
        <p:nvPicPr>
          <p:cNvPr id="5" name="Picture 4" descr="Communication Breakdown - HR Executive"/>
          <p:cNvPicPr/>
          <p:nvPr/>
        </p:nvPicPr>
        <p:blipFill>
          <a:blip r:embed="rId2">
            <a:extLst>
              <a:ext uri="{28A0092B-C50C-407E-A947-70E740481C1C}">
                <a14:useLocalDpi xmlns:a14="http://schemas.microsoft.com/office/drawing/2010/main" val="0"/>
              </a:ext>
            </a:extLst>
          </a:blip>
          <a:srcRect/>
          <a:stretch>
            <a:fillRect/>
          </a:stretch>
        </p:blipFill>
        <p:spPr bwMode="auto">
          <a:xfrm>
            <a:off x="3865418" y="3276600"/>
            <a:ext cx="4970734" cy="2982595"/>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78136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Two: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Five: Listening to the Customer</a:t>
            </a:r>
          </a:p>
          <a:p>
            <a:endParaRPr lang="en-US" sz="800" u="sng" dirty="0" smtClean="0"/>
          </a:p>
          <a:p>
            <a:pPr lvl="1"/>
            <a:r>
              <a:rPr lang="en-US" sz="2000" i="1" dirty="0"/>
              <a:t>“The most basic of all human needs is the need to understand and be understood.  The best way to understand people is to listen to them</a:t>
            </a:r>
            <a:r>
              <a:rPr lang="en-US" sz="2000" i="1" dirty="0" smtClean="0"/>
              <a:t>.”  - Ralph </a:t>
            </a:r>
            <a:r>
              <a:rPr lang="en-US" sz="2000" i="1" dirty="0"/>
              <a:t>Nichols</a:t>
            </a:r>
          </a:p>
          <a:p>
            <a:pPr lvl="1"/>
            <a:endParaRPr lang="en-US" sz="1800" dirty="0" smtClean="0"/>
          </a:p>
          <a:p>
            <a:pPr lvl="2"/>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6" descr="Communication is vital in a community. Being open and understanding one  another will bring the … | Communication problems, Communication  relationship, Communication"/>
          <p:cNvPicPr/>
          <p:nvPr/>
        </p:nvPicPr>
        <p:blipFill>
          <a:blip r:embed="rId2" cstate="print"/>
          <a:srcRect/>
          <a:stretch>
            <a:fillRect/>
          </a:stretch>
        </p:blipFill>
        <p:spPr bwMode="auto">
          <a:xfrm>
            <a:off x="2743200" y="3200400"/>
            <a:ext cx="3733800" cy="2971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Biases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Your opinions or beliefs about a specific person, group, situation, or issue can sometimes cloud your ability to listen objectively to a message</a:t>
            </a:r>
            <a:r>
              <a:rPr lang="en-US" dirty="0" smtClean="0"/>
              <a:t>.</a:t>
            </a:r>
          </a:p>
          <a:p>
            <a:endParaRPr lang="en-US" sz="800" dirty="0">
              <a:solidFill>
                <a:srgbClr val="FF0000"/>
              </a:solidFill>
            </a:endParaRPr>
          </a:p>
          <a:p>
            <a:pPr lvl="1"/>
            <a:r>
              <a:rPr lang="en-US" dirty="0" smtClean="0">
                <a:solidFill>
                  <a:srgbClr val="FF0000"/>
                </a:solidFill>
              </a:rPr>
              <a:t>These biases may result in preconceived and sometimes incorrect assumptions.  They can lead to service breakdowns, complaints, angry or lost customers, or even violence.</a:t>
            </a:r>
          </a:p>
          <a:p>
            <a:endParaRPr lang="en-US" dirty="0" smtClean="0"/>
          </a:p>
        </p:txBody>
      </p:sp>
      <p:pic>
        <p:nvPicPr>
          <p:cNvPr id="5" name="Picture 4" descr="Bias High Res Stock Images | Shutterstock"/>
          <p:cNvPicPr/>
          <p:nvPr/>
        </p:nvPicPr>
        <p:blipFill>
          <a:blip r:embed="rId2" cstate="print"/>
          <a:srcRect/>
          <a:stretch>
            <a:fillRect/>
          </a:stretch>
        </p:blipFill>
        <p:spPr bwMode="auto">
          <a:xfrm>
            <a:off x="4690872" y="4114800"/>
            <a:ext cx="41148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Psychological Distracters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Psychological distracters, such as being angry or upset, or simply not wanting to deal with a particular person or situation, may negatively affect your listening</a:t>
            </a:r>
            <a:r>
              <a:rPr lang="en-US" dirty="0" smtClean="0"/>
              <a:t>.</a:t>
            </a:r>
          </a:p>
          <a:p>
            <a:endParaRPr lang="en-US" sz="800" dirty="0"/>
          </a:p>
          <a:p>
            <a:pPr lvl="1"/>
            <a:r>
              <a:rPr lang="en-US" sz="2000" dirty="0" smtClean="0"/>
              <a:t>Think about a time when you had a negative call or encounter with a customer or someone else and you became frustrated or angry.  </a:t>
            </a:r>
          </a:p>
          <a:p>
            <a:pPr lvl="1"/>
            <a:endParaRPr lang="en-US" sz="800" dirty="0">
              <a:solidFill>
                <a:srgbClr val="FF0000"/>
              </a:solidFill>
            </a:endParaRPr>
          </a:p>
          <a:p>
            <a:pPr lvl="2"/>
            <a:r>
              <a:rPr lang="en-US" dirty="0" smtClean="0">
                <a:solidFill>
                  <a:srgbClr val="FF0000"/>
                </a:solidFill>
              </a:rPr>
              <a:t>Did your mood and possibly your tone of voice change as a result?  </a:t>
            </a:r>
          </a:p>
          <a:p>
            <a:pPr lvl="2"/>
            <a:r>
              <a:rPr lang="en-US" dirty="0" smtClean="0">
                <a:solidFill>
                  <a:srgbClr val="FF0000"/>
                </a:solidFill>
              </a:rPr>
              <a:t>Did that emotion carry over and affect another person later?</a:t>
            </a:r>
          </a:p>
        </p:txBody>
      </p:sp>
      <p:pic>
        <p:nvPicPr>
          <p:cNvPr id="5" name="Picture 4" descr="Distraction Meaning - YouTube"/>
          <p:cNvPicPr/>
          <p:nvPr/>
        </p:nvPicPr>
        <p:blipFill>
          <a:blip r:embed="rId2" cstate="print"/>
          <a:srcRect/>
          <a:stretch>
            <a:fillRect/>
          </a:stretch>
        </p:blipFill>
        <p:spPr bwMode="auto">
          <a:xfrm>
            <a:off x="4572000" y="4648200"/>
            <a:ext cx="45720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Physical Condition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300" u="sng" dirty="0" smtClean="0"/>
              <a:t>Another internal factor that can contribute to or detract from effectiveness listening is your state of wellness and fitness</a:t>
            </a:r>
            <a:r>
              <a:rPr lang="en-US" sz="2300" dirty="0" smtClean="0"/>
              <a:t>.</a:t>
            </a:r>
          </a:p>
          <a:p>
            <a:endParaRPr lang="en-US" sz="800" dirty="0">
              <a:solidFill>
                <a:srgbClr val="FF0000"/>
              </a:solidFill>
            </a:endParaRPr>
          </a:p>
          <a:p>
            <a:pPr lvl="1"/>
            <a:r>
              <a:rPr lang="en-US" dirty="0" smtClean="0">
                <a:solidFill>
                  <a:srgbClr val="FF0000"/>
                </a:solidFill>
              </a:rPr>
              <a:t>When you are ill, fatigued, in poor physical condition, or just not feeling well, listening can suffer.  </a:t>
            </a:r>
          </a:p>
        </p:txBody>
      </p:sp>
      <p:pic>
        <p:nvPicPr>
          <p:cNvPr id="5" name="Picture 4" descr="Wellness Talk Series - Keswick"/>
          <p:cNvPicPr/>
          <p:nvPr/>
        </p:nvPicPr>
        <p:blipFill>
          <a:blip r:embed="rId2" cstate="print"/>
          <a:srcRect/>
          <a:stretch>
            <a:fillRect/>
          </a:stretch>
        </p:blipFill>
        <p:spPr bwMode="auto">
          <a:xfrm>
            <a:off x="1732788" y="3813048"/>
            <a:ext cx="5715000" cy="22669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Circadian Rhythm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All people have a natural 24-hour biological pattern by which they function.  The psychological cycle is associated with the earth’s rotation.  It affects metabolic and sleep patterns in humans as day replaces night.  This “clock” often establishes the body’s peak performance periods.  </a:t>
            </a:r>
          </a:p>
          <a:p>
            <a:endParaRPr lang="en-US" sz="800" u="sng" dirty="0"/>
          </a:p>
          <a:p>
            <a:pPr lvl="1"/>
            <a:r>
              <a:rPr lang="en-US" dirty="0" smtClean="0"/>
              <a:t>Some people perform better in the morning, whereas others peak later in the day or evening.  </a:t>
            </a:r>
          </a:p>
          <a:p>
            <a:endParaRPr lang="en-US" sz="800" dirty="0">
              <a:solidFill>
                <a:srgbClr val="FF0000"/>
              </a:solidFill>
            </a:endParaRPr>
          </a:p>
          <a:p>
            <a:pPr lvl="2"/>
            <a:r>
              <a:rPr lang="en-US" sz="1800" dirty="0" smtClean="0">
                <a:solidFill>
                  <a:srgbClr val="FF0000"/>
                </a:solidFill>
              </a:rPr>
              <a:t>From a listening standpoint, you should recognize your own natural body pattern so that you can deal with the most important listening and other activities during your peak period if possible.</a:t>
            </a:r>
          </a:p>
        </p:txBody>
      </p:sp>
      <p:pic>
        <p:nvPicPr>
          <p:cNvPr id="5" name="Picture 4" descr="How The Circadian Rhythm Affects Your Health - GOQii"/>
          <p:cNvPicPr/>
          <p:nvPr/>
        </p:nvPicPr>
        <p:blipFill>
          <a:blip r:embed="rId2" cstate="print"/>
          <a:srcRect/>
          <a:stretch>
            <a:fillRect/>
          </a:stretch>
        </p:blipFill>
        <p:spPr bwMode="auto">
          <a:xfrm>
            <a:off x="6096000" y="5105400"/>
            <a:ext cx="3048000" cy="175490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Preoccupation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300" u="sng" dirty="0" smtClean="0"/>
              <a:t>Many people are distracted from work and listening activities by personal factors, such as finances, relationships, family problems, schooling, or stress that override efforts to do a good job each day</a:t>
            </a:r>
            <a:r>
              <a:rPr lang="en-US" sz="2000" dirty="0" smtClean="0"/>
              <a:t>.</a:t>
            </a:r>
          </a:p>
          <a:p>
            <a:endParaRPr lang="en-US" sz="800" dirty="0"/>
          </a:p>
          <a:p>
            <a:pPr lvl="1"/>
            <a:r>
              <a:rPr lang="en-US" sz="2000" dirty="0" smtClean="0"/>
              <a:t>When you have personal or other matters on your mind, it can become difficult to focus on the needs and expectations of your customer and the job task.  This can lead to mutual frustration. </a:t>
            </a:r>
          </a:p>
          <a:p>
            <a:pPr lvl="1"/>
            <a:endParaRPr lang="en-US" sz="800" dirty="0" smtClean="0"/>
          </a:p>
          <a:p>
            <a:pPr lvl="2"/>
            <a:r>
              <a:rPr lang="en-US" sz="1800" dirty="0" smtClean="0">
                <a:solidFill>
                  <a:srgbClr val="FF0000"/>
                </a:solidFill>
              </a:rPr>
              <a:t>You should try to resolve personal problems before going to work, even if you must take time off to deal with them.</a:t>
            </a:r>
          </a:p>
        </p:txBody>
      </p:sp>
      <p:pic>
        <p:nvPicPr>
          <p:cNvPr id="5" name="Picture 4" descr="Personal problems stock illustration. Illustration of difficult - 16733491"/>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Hearing Loss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300" u="sng" dirty="0" smtClean="0"/>
              <a:t>Many people suffer from hearing loss caused by physiological (physical) problems or extended exposure to loud noises (personal and workplace</a:t>
            </a:r>
            <a:r>
              <a:rPr lang="en-US" sz="2300" dirty="0" smtClean="0"/>
              <a:t>).</a:t>
            </a:r>
          </a:p>
          <a:p>
            <a:endParaRPr lang="en-US" sz="800" dirty="0">
              <a:solidFill>
                <a:srgbClr val="FF0000"/>
              </a:solidFill>
            </a:endParaRPr>
          </a:p>
          <a:p>
            <a:pPr lvl="1"/>
            <a:r>
              <a:rPr lang="en-US" dirty="0" smtClean="0">
                <a:solidFill>
                  <a:srgbClr val="FF0000"/>
                </a:solidFill>
              </a:rPr>
              <a:t>Sometimes they are not aware that their hearing is impaired, or take no action to remedy the loss.</a:t>
            </a:r>
          </a:p>
          <a:p>
            <a:pPr lvl="2"/>
            <a:endParaRPr lang="en-US" dirty="0"/>
          </a:p>
        </p:txBody>
      </p:sp>
      <p:pic>
        <p:nvPicPr>
          <p:cNvPr id="5" name="Picture 4" descr="Identifying the Signs of Hearing Loss | Hearing Health Blog"/>
          <p:cNvPicPr/>
          <p:nvPr/>
        </p:nvPicPr>
        <p:blipFill>
          <a:blip r:embed="rId2" cstate="print"/>
          <a:srcRect/>
          <a:stretch>
            <a:fillRect/>
          </a:stretch>
        </p:blipFill>
        <p:spPr bwMode="auto">
          <a:xfrm>
            <a:off x="4038600" y="3810000"/>
            <a:ext cx="4797552"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Skill Level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People communicate on different levels, depending on their knowledge and experiences in the area of communication</a:t>
            </a:r>
            <a:r>
              <a:rPr lang="en-US" dirty="0" smtClean="0"/>
              <a:t>.</a:t>
            </a:r>
          </a:p>
          <a:p>
            <a:endParaRPr lang="en-US" sz="800" dirty="0" smtClean="0"/>
          </a:p>
          <a:p>
            <a:pPr lvl="1"/>
            <a:r>
              <a:rPr lang="en-US" dirty="0" smtClean="0"/>
              <a:t>Childhood experiences influence adult behavior.  That is, they are likely to repeat behavior they learned as children.</a:t>
            </a:r>
          </a:p>
          <a:p>
            <a:pPr lvl="1"/>
            <a:endParaRPr lang="en-US" sz="800" dirty="0" smtClean="0"/>
          </a:p>
          <a:p>
            <a:pPr lvl="2"/>
            <a:r>
              <a:rPr lang="en-US" dirty="0" smtClean="0">
                <a:solidFill>
                  <a:srgbClr val="FF0000"/>
                </a:solidFill>
              </a:rPr>
              <a:t>(x) If you grew up in an environment where the people around you practiced positive listening skills, providing feedback and using nonverbal communication and effective personal skills for dealing with others, you will likely use similar techniques as an adult.  However, if your experiences were negative you will struggle in listening to others effectively.</a:t>
            </a:r>
            <a:endParaRPr lang="en-US" dirty="0">
              <a:solidFill>
                <a:srgbClr val="FF0000"/>
              </a:solidFill>
            </a:endParaRPr>
          </a:p>
        </p:txBody>
      </p:sp>
      <p:pic>
        <p:nvPicPr>
          <p:cNvPr id="5" name="Picture 4" descr="listening skills | Educational Path for Emotional well-being"/>
          <p:cNvPicPr/>
          <p:nvPr/>
        </p:nvPicPr>
        <p:blipFill>
          <a:blip r:embed="rId2" cstate="print"/>
          <a:srcRect/>
          <a:stretch>
            <a:fillRect/>
          </a:stretch>
        </p:blipFill>
        <p:spPr bwMode="auto">
          <a:xfrm>
            <a:off x="6119622" y="5029200"/>
            <a:ext cx="2686050" cy="13525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Skill Level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Two other factors can also create barriers and inhibit effective listening when dealing with your customers</a:t>
            </a:r>
            <a:r>
              <a:rPr lang="en-US" dirty="0" smtClean="0"/>
              <a:t>.</a:t>
            </a:r>
          </a:p>
          <a:p>
            <a:endParaRPr lang="en-US" sz="800" dirty="0" smtClean="0"/>
          </a:p>
          <a:p>
            <a:pPr lvl="1"/>
            <a:r>
              <a:rPr lang="en-US" dirty="0" smtClean="0">
                <a:solidFill>
                  <a:srgbClr val="FF0000"/>
                </a:solidFill>
              </a:rPr>
              <a:t>These are (1) thought speed and (2) faulty assumptions (biases) that you have about others or a situation.</a:t>
            </a:r>
            <a:endParaRPr lang="en-US" dirty="0">
              <a:solidFill>
                <a:srgbClr val="FF0000"/>
              </a:solidFill>
            </a:endParaRPr>
          </a:p>
        </p:txBody>
      </p:sp>
      <p:pic>
        <p:nvPicPr>
          <p:cNvPr id="5" name="Picture 4" descr="Learn to listen | Mahfouz Adedimeji"/>
          <p:cNvPicPr/>
          <p:nvPr/>
        </p:nvPicPr>
        <p:blipFill>
          <a:blip r:embed="rId2" cstate="print"/>
          <a:srcRect/>
          <a:stretch>
            <a:fillRect/>
          </a:stretch>
        </p:blipFill>
        <p:spPr bwMode="auto">
          <a:xfrm>
            <a:off x="2304288" y="3505200"/>
            <a:ext cx="4572000" cy="276172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Thought Speed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Your brain is capable of comprehending messages  delivered at rates of as much as four to six times faster (thought speed) than speed at which average adult speaks</a:t>
            </a:r>
            <a:r>
              <a:rPr lang="en-US" dirty="0" smtClean="0"/>
              <a:t>.  </a:t>
            </a:r>
          </a:p>
          <a:p>
            <a:endParaRPr lang="en-US" sz="800" dirty="0" smtClean="0"/>
          </a:p>
          <a:p>
            <a:pPr lvl="1"/>
            <a:r>
              <a:rPr lang="en-US" dirty="0" smtClean="0"/>
              <a:t>In the U.S., this rate is approximately 125 to 150 words per minute, as in other countries or cultures this rate might vary.</a:t>
            </a:r>
          </a:p>
          <a:p>
            <a:pPr lvl="1"/>
            <a:endParaRPr lang="en-US" sz="800" dirty="0" smtClean="0"/>
          </a:p>
          <a:p>
            <a:pPr lvl="2"/>
            <a:r>
              <a:rPr lang="en-US" dirty="0" smtClean="0">
                <a:solidFill>
                  <a:srgbClr val="FF0000"/>
                </a:solidFill>
              </a:rPr>
              <a:t>The difference between the two rates is referred to as a “lag time” or “listening gap” during which the mind is momentarily idle or focused on other activity.  The result is that your brain does other things to occupy itself (i.e. daydreaming).</a:t>
            </a:r>
            <a:endParaRPr lang="en-US" dirty="0">
              <a:solidFill>
                <a:srgbClr val="FF0000"/>
              </a:solidFill>
            </a:endParaRPr>
          </a:p>
        </p:txBody>
      </p:sp>
      <p:pic>
        <p:nvPicPr>
          <p:cNvPr id="5" name="Picture 4" descr="Watch &amp;#39;Speed of Thought,&amp;#39; a documentary from the 5G frontier | About Verizon"/>
          <p:cNvPicPr/>
          <p:nvPr/>
        </p:nvPicPr>
        <p:blipFill>
          <a:blip r:embed="rId2" cstate="print"/>
          <a:srcRect/>
          <a:stretch>
            <a:fillRect/>
          </a:stretch>
        </p:blipFill>
        <p:spPr bwMode="auto">
          <a:xfrm>
            <a:off x="5257800" y="5105400"/>
            <a:ext cx="38862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Thought Speed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300" u="sng" dirty="0" smtClean="0"/>
              <a:t>To prevent or reduce such distraction, you must consciously focus on your customer’s message, look for key points made, ask pertinent questions, and respond appropriately</a:t>
            </a:r>
            <a:r>
              <a:rPr lang="en-US" sz="2300" dirty="0" smtClean="0"/>
              <a:t>.</a:t>
            </a:r>
          </a:p>
          <a:p>
            <a:endParaRPr lang="en-US" sz="800" dirty="0" smtClean="0"/>
          </a:p>
          <a:p>
            <a:pPr lvl="1"/>
            <a:r>
              <a:rPr lang="en-US" dirty="0" smtClean="0"/>
              <a:t>One way to help yourself focus is to take notes about an issue, suggestion, or complaint as your customer speaks.</a:t>
            </a:r>
          </a:p>
          <a:p>
            <a:pPr lvl="1"/>
            <a:endParaRPr lang="en-US" sz="800" dirty="0" smtClean="0"/>
          </a:p>
          <a:p>
            <a:pPr lvl="2"/>
            <a:r>
              <a:rPr lang="en-US" dirty="0" smtClean="0">
                <a:solidFill>
                  <a:srgbClr val="FF0000"/>
                </a:solidFill>
              </a:rPr>
              <a:t>You then have something to which you can refer to provide feedback from once the customer stops talking. Another benefit of this technique is that you can demonstrate that you are truly interested in their ideas or subject of a conversation.</a:t>
            </a:r>
            <a:endParaRPr lang="en-US" dirty="0">
              <a:solidFill>
                <a:srgbClr val="FF0000"/>
              </a:solidFill>
            </a:endParaRPr>
          </a:p>
        </p:txBody>
      </p:sp>
      <p:pic>
        <p:nvPicPr>
          <p:cNvPr id="5" name="Picture 4" descr="What Is The Speed Of Thought? - News Patrolling | DailyHunt"/>
          <p:cNvPicPr/>
          <p:nvPr/>
        </p:nvPicPr>
        <p:blipFill>
          <a:blip r:embed="rId2" cstate="print"/>
          <a:srcRect/>
          <a:stretch>
            <a:fillRect/>
          </a:stretch>
        </p:blipFill>
        <p:spPr bwMode="auto">
          <a:xfrm>
            <a:off x="6553200" y="5029200"/>
            <a:ext cx="2438400" cy="17208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is Listening So Important?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To be a better customer service professional, it is necessary to improve your listening skills</a:t>
            </a:r>
            <a:r>
              <a:rPr lang="en-US" dirty="0" smtClean="0"/>
              <a:t>.</a:t>
            </a:r>
          </a:p>
          <a:p>
            <a:endParaRPr lang="en-US" sz="800" dirty="0" smtClean="0"/>
          </a:p>
          <a:p>
            <a:pPr lvl="1"/>
            <a:r>
              <a:rPr lang="en-US" sz="2000" dirty="0" smtClean="0"/>
              <a:t>Listening effectively is the primary means that many customer service professionals use to determine the needs of their customers.  Many times, these needs are communicated through inferences, indirect comments, or nonverbal signals rather than directly to you.</a:t>
            </a:r>
          </a:p>
          <a:p>
            <a:pPr lvl="1"/>
            <a:endParaRPr lang="en-US" sz="800" dirty="0" smtClean="0"/>
          </a:p>
          <a:p>
            <a:pPr lvl="2"/>
            <a:r>
              <a:rPr lang="en-US" dirty="0" smtClean="0">
                <a:solidFill>
                  <a:srgbClr val="FF0000"/>
                </a:solidFill>
              </a:rPr>
              <a:t>A skilled listener will notice a customer’s words and these cues and conduct follow-up questioning or probing to determine real need.</a:t>
            </a:r>
            <a:endParaRPr lang="en-US" dirty="0">
              <a:solidFill>
                <a:srgbClr val="FF0000"/>
              </a:solidFill>
            </a:endParaRPr>
          </a:p>
        </p:txBody>
      </p:sp>
      <p:pic>
        <p:nvPicPr>
          <p:cNvPr id="5" name="Picture 4" descr="5 tips to improve your French listening - Master Your French"/>
          <p:cNvPicPr/>
          <p:nvPr/>
        </p:nvPicPr>
        <p:blipFill>
          <a:blip r:embed="rId2" cstate="print"/>
          <a:srcRect/>
          <a:stretch>
            <a:fillRect/>
          </a:stretch>
        </p:blipFill>
        <p:spPr bwMode="auto">
          <a:xfrm>
            <a:off x="5562600" y="4800600"/>
            <a:ext cx="35814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Faulty Assumptions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Because of experiences or encounters with others, you may be tempted to make faulty assumptions about your customer’s message(s).  Do not do so</a:t>
            </a:r>
            <a:r>
              <a:rPr lang="en-US" dirty="0" smtClean="0"/>
              <a:t>.</a:t>
            </a:r>
          </a:p>
          <a:p>
            <a:endParaRPr lang="en-US" sz="800" dirty="0" smtClean="0"/>
          </a:p>
          <a:p>
            <a:pPr lvl="1"/>
            <a:r>
              <a:rPr lang="en-US" dirty="0" smtClean="0"/>
              <a:t>Each customer and each situation is different and you should regard them as such.  </a:t>
            </a:r>
          </a:p>
          <a:p>
            <a:pPr lvl="1"/>
            <a:endParaRPr lang="en-US" sz="800" dirty="0" smtClean="0"/>
          </a:p>
          <a:p>
            <a:pPr lvl="2"/>
            <a:r>
              <a:rPr lang="en-US" dirty="0" smtClean="0">
                <a:solidFill>
                  <a:srgbClr val="FF0000"/>
                </a:solidFill>
              </a:rPr>
              <a:t>Take the time to effectively gather information in each customer encounter so you can make an informed decision on the correct course of action.  Then, make a judgment on what needs to be accomplished in order to remedy the situation.</a:t>
            </a:r>
            <a:endParaRPr lang="en-US" dirty="0">
              <a:solidFill>
                <a:srgbClr val="FF0000"/>
              </a:solidFill>
            </a:endParaRPr>
          </a:p>
        </p:txBody>
      </p:sp>
      <p:pic>
        <p:nvPicPr>
          <p:cNvPr id="5" name="Picture 4" descr="Challenging Our Assumptions"/>
          <p:cNvPicPr/>
          <p:nvPr/>
        </p:nvPicPr>
        <p:blipFill>
          <a:blip r:embed="rId2" cstate="print"/>
          <a:srcRect/>
          <a:stretch>
            <a:fillRect/>
          </a:stretch>
        </p:blipFill>
        <p:spPr bwMode="auto">
          <a:xfrm>
            <a:off x="6858000" y="4800600"/>
            <a:ext cx="22860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External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cannot remove all barriers to effective listening, but you should still try to reduce them when dealing with customers</a:t>
            </a:r>
            <a:r>
              <a:rPr lang="en-US" dirty="0" smtClean="0"/>
              <a:t>.</a:t>
            </a:r>
          </a:p>
          <a:p>
            <a:endParaRPr lang="en-US" sz="800" dirty="0" smtClean="0"/>
          </a:p>
          <a:p>
            <a:pPr lvl="1"/>
            <a:r>
              <a:rPr lang="en-US" dirty="0" smtClean="0"/>
              <a:t>Some typical examples of external obstacles that often create problems include the following:</a:t>
            </a:r>
          </a:p>
          <a:p>
            <a:pPr lvl="1"/>
            <a:endParaRPr lang="en-US" sz="800" dirty="0" smtClean="0"/>
          </a:p>
          <a:p>
            <a:pPr marL="1051560" lvl="2" indent="-457200">
              <a:buFont typeface="+mj-lt"/>
              <a:buAutoNum type="arabicPeriod"/>
            </a:pPr>
            <a:r>
              <a:rPr lang="en-US" dirty="0" smtClean="0">
                <a:solidFill>
                  <a:srgbClr val="FF0000"/>
                </a:solidFill>
              </a:rPr>
              <a:t>Information Overload</a:t>
            </a:r>
          </a:p>
          <a:p>
            <a:pPr marL="1051560" lvl="2" indent="-457200">
              <a:buFont typeface="+mj-lt"/>
              <a:buAutoNum type="arabicPeriod"/>
            </a:pPr>
            <a:r>
              <a:rPr lang="en-US" dirty="0" smtClean="0">
                <a:solidFill>
                  <a:srgbClr val="FF0000"/>
                </a:solidFill>
              </a:rPr>
              <a:t>Other People Talking</a:t>
            </a:r>
          </a:p>
          <a:p>
            <a:pPr marL="1051560" lvl="2" indent="-457200">
              <a:buFont typeface="+mj-lt"/>
              <a:buAutoNum type="arabicPeriod"/>
            </a:pPr>
            <a:r>
              <a:rPr lang="en-US" dirty="0" smtClean="0">
                <a:solidFill>
                  <a:srgbClr val="FF0000"/>
                </a:solidFill>
              </a:rPr>
              <a:t>Ringing Phones</a:t>
            </a:r>
          </a:p>
          <a:p>
            <a:pPr marL="1051560" lvl="2" indent="-457200">
              <a:buFont typeface="+mj-lt"/>
              <a:buAutoNum type="arabicPeriod"/>
            </a:pPr>
            <a:r>
              <a:rPr lang="en-US" dirty="0" smtClean="0">
                <a:solidFill>
                  <a:srgbClr val="FF0000"/>
                </a:solidFill>
              </a:rPr>
              <a:t>Office and Maintenance Equip.</a:t>
            </a:r>
          </a:p>
          <a:p>
            <a:pPr marL="1051560" lvl="2" indent="-457200">
              <a:buFont typeface="+mj-lt"/>
              <a:buAutoNum type="arabicPeriod"/>
            </a:pPr>
            <a:r>
              <a:rPr lang="en-US" dirty="0" smtClean="0">
                <a:solidFill>
                  <a:srgbClr val="FF0000"/>
                </a:solidFill>
              </a:rPr>
              <a:t>Speakerphones</a:t>
            </a:r>
          </a:p>
          <a:p>
            <a:pPr marL="1051560" lvl="2" indent="-457200">
              <a:buFont typeface="+mj-lt"/>
              <a:buAutoNum type="arabicPeriod"/>
            </a:pPr>
            <a:r>
              <a:rPr lang="en-US" dirty="0" smtClean="0">
                <a:solidFill>
                  <a:srgbClr val="FF0000"/>
                </a:solidFill>
              </a:rPr>
              <a:t>Physical Barriers</a:t>
            </a:r>
            <a:endParaRPr lang="en-US" dirty="0">
              <a:solidFill>
                <a:srgbClr val="FF0000"/>
              </a:solidFill>
            </a:endParaRPr>
          </a:p>
        </p:txBody>
      </p:sp>
      <p:pic>
        <p:nvPicPr>
          <p:cNvPr id="5" name="Picture 4" descr="Barriers to Effective Listening: Top 5 Barriers to Effective Listening"/>
          <p:cNvPicPr/>
          <p:nvPr/>
        </p:nvPicPr>
        <p:blipFill>
          <a:blip r:embed="rId2" cstate="print"/>
          <a:srcRect/>
          <a:stretch>
            <a:fillRect/>
          </a:stretch>
        </p:blipFill>
        <p:spPr bwMode="auto">
          <a:xfrm>
            <a:off x="5029200" y="4495800"/>
            <a:ext cx="39624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Strategies for Improved Listening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600" u="sng" dirty="0" smtClean="0"/>
              <a:t>You can improve your listening skills several different ways.   One important way is to listen more than you talk</a:t>
            </a:r>
            <a:r>
              <a:rPr lang="en-US" sz="2600" dirty="0" smtClean="0"/>
              <a:t>.</a:t>
            </a:r>
          </a:p>
          <a:p>
            <a:endParaRPr lang="en-US" sz="800" dirty="0" smtClean="0"/>
          </a:p>
          <a:p>
            <a:pPr lvl="1"/>
            <a:r>
              <a:rPr lang="en-US" sz="2400" dirty="0" smtClean="0"/>
              <a:t>These are techniques for becoming a more effective listener.</a:t>
            </a:r>
          </a:p>
          <a:p>
            <a:pPr lvl="1"/>
            <a:endParaRPr lang="en-US" sz="900" dirty="0" smtClean="0"/>
          </a:p>
          <a:p>
            <a:pPr marL="1051560" lvl="2" indent="-457200">
              <a:buFont typeface="+mj-lt"/>
              <a:buAutoNum type="arabicPeriod"/>
            </a:pPr>
            <a:r>
              <a:rPr lang="en-US" sz="2200" dirty="0" smtClean="0">
                <a:solidFill>
                  <a:srgbClr val="FF0000"/>
                </a:solidFill>
              </a:rPr>
              <a:t>Stop Talking</a:t>
            </a:r>
          </a:p>
          <a:p>
            <a:pPr marL="1051560" lvl="2" indent="-457200">
              <a:buFont typeface="+mj-lt"/>
              <a:buAutoNum type="arabicPeriod"/>
            </a:pPr>
            <a:r>
              <a:rPr lang="en-US" sz="2200" dirty="0" smtClean="0">
                <a:solidFill>
                  <a:srgbClr val="FF0000"/>
                </a:solidFill>
              </a:rPr>
              <a:t>Prepare Yourself</a:t>
            </a:r>
          </a:p>
          <a:p>
            <a:pPr marL="1051560" lvl="2" indent="-457200">
              <a:buFont typeface="+mj-lt"/>
              <a:buAutoNum type="arabicPeriod"/>
            </a:pPr>
            <a:r>
              <a:rPr lang="en-US" sz="2200" dirty="0" smtClean="0">
                <a:solidFill>
                  <a:srgbClr val="FF0000"/>
                </a:solidFill>
              </a:rPr>
              <a:t>Listen Actively</a:t>
            </a:r>
          </a:p>
          <a:p>
            <a:pPr marL="1051560" lvl="2" indent="-457200">
              <a:buFont typeface="+mj-lt"/>
              <a:buAutoNum type="arabicPeriod"/>
            </a:pPr>
            <a:r>
              <a:rPr lang="en-US" sz="2200" dirty="0" smtClean="0">
                <a:solidFill>
                  <a:srgbClr val="FF0000"/>
                </a:solidFill>
              </a:rPr>
              <a:t>Show a Willingness to Listen</a:t>
            </a:r>
          </a:p>
          <a:p>
            <a:pPr marL="1051560" lvl="2" indent="-457200">
              <a:buFont typeface="+mj-lt"/>
              <a:buAutoNum type="arabicPeriod"/>
            </a:pPr>
            <a:r>
              <a:rPr lang="en-US" sz="2200" dirty="0" smtClean="0">
                <a:solidFill>
                  <a:srgbClr val="FF0000"/>
                </a:solidFill>
              </a:rPr>
              <a:t>Show Empathy</a:t>
            </a:r>
          </a:p>
          <a:p>
            <a:pPr marL="1051560" lvl="2" indent="-457200">
              <a:buFont typeface="+mj-lt"/>
              <a:buAutoNum type="arabicPeriod"/>
            </a:pPr>
            <a:r>
              <a:rPr lang="en-US" sz="2200" dirty="0" smtClean="0">
                <a:solidFill>
                  <a:srgbClr val="FF0000"/>
                </a:solidFill>
              </a:rPr>
              <a:t>Listen for Concepts</a:t>
            </a:r>
          </a:p>
          <a:p>
            <a:pPr marL="1051560" lvl="2" indent="-457200">
              <a:buFont typeface="+mj-lt"/>
              <a:buAutoNum type="arabicPeriod"/>
            </a:pPr>
            <a:r>
              <a:rPr lang="en-US" sz="2200" dirty="0" smtClean="0">
                <a:solidFill>
                  <a:srgbClr val="FF0000"/>
                </a:solidFill>
              </a:rPr>
              <a:t>Listen Openly </a:t>
            </a:r>
          </a:p>
          <a:p>
            <a:pPr marL="1051560" lvl="2" indent="-457200">
              <a:buFont typeface="+mj-lt"/>
              <a:buAutoNum type="arabicPeriod"/>
            </a:pPr>
            <a:r>
              <a:rPr lang="en-US" sz="2200" dirty="0" smtClean="0">
                <a:solidFill>
                  <a:srgbClr val="FF0000"/>
                </a:solidFill>
              </a:rPr>
              <a:t>Send Positive Nonverbal Cues</a:t>
            </a:r>
          </a:p>
          <a:p>
            <a:pPr marL="1051560" lvl="2" indent="-457200">
              <a:buFont typeface="+mj-lt"/>
              <a:buAutoNum type="arabicPeriod"/>
            </a:pPr>
            <a:r>
              <a:rPr lang="en-US" sz="2200" dirty="0" smtClean="0">
                <a:solidFill>
                  <a:srgbClr val="FF0000"/>
                </a:solidFill>
              </a:rPr>
              <a:t>Do Not Argue</a:t>
            </a:r>
          </a:p>
          <a:p>
            <a:pPr marL="1051560" lvl="2" indent="-457200">
              <a:buFont typeface="+mj-lt"/>
              <a:buAutoNum type="arabicPeriod"/>
            </a:pPr>
            <a:r>
              <a:rPr lang="en-US" sz="2200" dirty="0" smtClean="0">
                <a:solidFill>
                  <a:srgbClr val="FF0000"/>
                </a:solidFill>
              </a:rPr>
              <a:t>Take Notes, if Necessary</a:t>
            </a:r>
            <a:endParaRPr lang="en-US" sz="2200" dirty="0">
              <a:solidFill>
                <a:srgbClr val="FF0000"/>
              </a:solidFill>
            </a:endParaRPr>
          </a:p>
        </p:txBody>
      </p:sp>
      <p:pic>
        <p:nvPicPr>
          <p:cNvPr id="6" name="Picture 5" descr="How to improve your listening skills? | by Aviahire | Aviahire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038600"/>
            <a:ext cx="4038600" cy="2286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Information-Gathering Techniques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Use appropriate questions to sort out facts from fiction</a:t>
            </a:r>
            <a:r>
              <a:rPr lang="en-US" dirty="0" smtClean="0"/>
              <a:t>.</a:t>
            </a:r>
          </a:p>
          <a:p>
            <a:endParaRPr lang="en-US" sz="800" dirty="0" smtClean="0"/>
          </a:p>
          <a:p>
            <a:pPr lvl="1"/>
            <a:r>
              <a:rPr lang="en-US" dirty="0" smtClean="0"/>
              <a:t>Your purpose in listening to your customers is to gather information about their needs or wants on which you can base decisions on how to best satisfy them.</a:t>
            </a:r>
          </a:p>
          <a:p>
            <a:pPr lvl="1"/>
            <a:endParaRPr lang="en-US" sz="800" dirty="0" smtClean="0"/>
          </a:p>
          <a:p>
            <a:pPr lvl="2"/>
            <a:r>
              <a:rPr lang="en-US" dirty="0" smtClean="0">
                <a:solidFill>
                  <a:srgbClr val="FF0000"/>
                </a:solidFill>
              </a:rPr>
              <a:t>Use questions to determine customer needs and to verify and clarify information received.  This will ensure that you thoroughly understand the customer’s message prior to responding.</a:t>
            </a:r>
            <a:endParaRPr lang="en-US" dirty="0">
              <a:solidFill>
                <a:srgbClr val="FF0000"/>
              </a:solidFill>
            </a:endParaRPr>
          </a:p>
        </p:txBody>
      </p:sp>
      <p:pic>
        <p:nvPicPr>
          <p:cNvPr id="5" name="Picture 4" descr="Question mark - Questions whose ... | Stock vector | Colourbox"/>
          <p:cNvPicPr/>
          <p:nvPr/>
        </p:nvPicPr>
        <p:blipFill>
          <a:blip r:embed="rId2" cstate="print"/>
          <a:srcRect/>
          <a:stretch>
            <a:fillRect/>
          </a:stretch>
        </p:blipFill>
        <p:spPr bwMode="auto">
          <a:xfrm>
            <a:off x="5867400" y="4419600"/>
            <a:ext cx="30480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Open-Ended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Open-ended questions establish a number of facts and are used to seek substantial amounts of information and encourage dialogue</a:t>
            </a:r>
            <a:r>
              <a:rPr lang="en-US" sz="2000" dirty="0" smtClean="0"/>
              <a:t>. </a:t>
            </a:r>
          </a:p>
          <a:p>
            <a:endParaRPr lang="en-US" sz="800" dirty="0"/>
          </a:p>
          <a:p>
            <a:pPr lvl="1"/>
            <a:r>
              <a:rPr lang="en-US" dirty="0" smtClean="0"/>
              <a:t>These type of questions:</a:t>
            </a:r>
          </a:p>
          <a:p>
            <a:pPr lvl="1"/>
            <a:endParaRPr lang="en-US" sz="800" dirty="0" smtClean="0"/>
          </a:p>
          <a:p>
            <a:pPr marL="937260" lvl="2" indent="-342900">
              <a:buFont typeface="+mj-lt"/>
              <a:buAutoNum type="arabicPeriod"/>
            </a:pPr>
            <a:r>
              <a:rPr lang="en-US" sz="1900" dirty="0" smtClean="0">
                <a:solidFill>
                  <a:srgbClr val="FF0000"/>
                </a:solidFill>
              </a:rPr>
              <a:t>Identify Customer Needs</a:t>
            </a:r>
          </a:p>
          <a:p>
            <a:pPr marL="937260" lvl="2" indent="-342900">
              <a:buFont typeface="+mj-lt"/>
              <a:buAutoNum type="arabicPeriod"/>
            </a:pPr>
            <a:r>
              <a:rPr lang="en-US" sz="1900" dirty="0" smtClean="0">
                <a:solidFill>
                  <a:srgbClr val="FF0000"/>
                </a:solidFill>
              </a:rPr>
              <a:t>Gather a Lot of Information</a:t>
            </a:r>
          </a:p>
          <a:p>
            <a:pPr marL="937260" lvl="2" indent="-342900">
              <a:buFont typeface="+mj-lt"/>
              <a:buAutoNum type="arabicPeriod"/>
            </a:pPr>
            <a:r>
              <a:rPr lang="en-US" sz="1900" dirty="0" smtClean="0">
                <a:solidFill>
                  <a:srgbClr val="FF0000"/>
                </a:solidFill>
              </a:rPr>
              <a:t>Uncover Background Data</a:t>
            </a:r>
          </a:p>
          <a:p>
            <a:pPr marL="937260" lvl="2" indent="-342900">
              <a:buFont typeface="+mj-lt"/>
              <a:buAutoNum type="arabicPeriod"/>
            </a:pPr>
            <a:r>
              <a:rPr lang="en-US" sz="1900" dirty="0" smtClean="0">
                <a:solidFill>
                  <a:srgbClr val="FF0000"/>
                </a:solidFill>
              </a:rPr>
              <a:t>Uncover Objections During a Sale</a:t>
            </a:r>
          </a:p>
          <a:p>
            <a:pPr marL="937260" lvl="2" indent="-342900">
              <a:buFont typeface="+mj-lt"/>
              <a:buAutoNum type="arabicPeriod"/>
            </a:pPr>
            <a:r>
              <a:rPr lang="en-US" sz="1900" dirty="0">
                <a:solidFill>
                  <a:srgbClr val="FF0000"/>
                </a:solidFill>
              </a:rPr>
              <a:t>Give Customer an Opportunity to </a:t>
            </a:r>
            <a:r>
              <a:rPr lang="en-US" sz="1900" dirty="0" smtClean="0">
                <a:solidFill>
                  <a:srgbClr val="FF0000"/>
                </a:solidFill>
              </a:rPr>
              <a:t>Speak</a:t>
            </a:r>
            <a:endParaRPr lang="en-US" sz="1900" dirty="0">
              <a:solidFill>
                <a:srgbClr val="FF0000"/>
              </a:solidFill>
            </a:endParaRPr>
          </a:p>
        </p:txBody>
      </p:sp>
      <p:pic>
        <p:nvPicPr>
          <p:cNvPr id="6" name="Picture 5" descr="What Are the Best Open-Ended Questions to Foster Curiosity in a Sales Email?"/>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2000"/>
            <a:ext cx="3429000" cy="2286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Identify Customer Needs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By asking questions, you can help determine customer needs and what they want or expect</a:t>
            </a:r>
            <a:r>
              <a:rPr lang="en-US" dirty="0" smtClean="0"/>
              <a:t>.</a:t>
            </a:r>
          </a:p>
          <a:p>
            <a:endParaRPr lang="en-US" sz="800" dirty="0" smtClean="0"/>
          </a:p>
          <a:p>
            <a:pPr lvl="1"/>
            <a:r>
              <a:rPr lang="en-US" dirty="0" smtClean="0"/>
              <a:t>Some customers are either unsure of what they need or want or do not adequately express their needs or wants.</a:t>
            </a:r>
          </a:p>
          <a:p>
            <a:pPr lvl="1"/>
            <a:endParaRPr lang="en-US" sz="800" dirty="0" smtClean="0"/>
          </a:p>
          <a:p>
            <a:pPr lvl="2"/>
            <a:r>
              <a:rPr lang="en-US" dirty="0" smtClean="0">
                <a:solidFill>
                  <a:srgbClr val="FF0000"/>
                </a:solidFill>
              </a:rPr>
              <a:t>What are you looking for in a product or service?</a:t>
            </a:r>
            <a:endParaRPr lang="en-US" dirty="0">
              <a:solidFill>
                <a:srgbClr val="FF0000"/>
              </a:solidFill>
            </a:endParaRPr>
          </a:p>
        </p:txBody>
      </p:sp>
      <p:pic>
        <p:nvPicPr>
          <p:cNvPr id="5" name="Picture 4" descr="7 Effective Methods to Identify and Meet Customer Needs"/>
          <p:cNvPicPr/>
          <p:nvPr/>
        </p:nvPicPr>
        <p:blipFill>
          <a:blip r:embed="rId2" cstate="print"/>
          <a:srcRect/>
          <a:stretch>
            <a:fillRect/>
          </a:stretch>
        </p:blipFill>
        <p:spPr bwMode="auto">
          <a:xfrm>
            <a:off x="5257800" y="4343400"/>
            <a:ext cx="38862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Gather a Lot of Information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Open-ended questions are helpful when you are just beginning a customer relationship and are not sure what the customer has in mind or what is important</a:t>
            </a:r>
            <a:r>
              <a:rPr lang="en-US" dirty="0" smtClean="0"/>
              <a:t>.</a:t>
            </a:r>
          </a:p>
          <a:p>
            <a:endParaRPr lang="en-US" sz="800" dirty="0" smtClean="0"/>
          </a:p>
          <a:p>
            <a:pPr lvl="1"/>
            <a:r>
              <a:rPr lang="en-US" dirty="0" smtClean="0"/>
              <a:t>By uncovering details, you can better serve your customer.</a:t>
            </a:r>
          </a:p>
          <a:p>
            <a:pPr lvl="1"/>
            <a:endParaRPr lang="en-US" sz="800" dirty="0" smtClean="0"/>
          </a:p>
          <a:p>
            <a:pPr lvl="2"/>
            <a:r>
              <a:rPr lang="en-US" dirty="0" smtClean="0">
                <a:solidFill>
                  <a:srgbClr val="FF0000"/>
                </a:solidFill>
              </a:rPr>
              <a:t>To help me serve you, could you please describe your ideal product or service?</a:t>
            </a:r>
            <a:endParaRPr lang="en-US" dirty="0">
              <a:solidFill>
                <a:srgbClr val="FF0000"/>
              </a:solidFill>
            </a:endParaRPr>
          </a:p>
        </p:txBody>
      </p:sp>
      <p:pic>
        <p:nvPicPr>
          <p:cNvPr id="6" name="Picture 5" descr="Visitors Information Centre Update | Greater Port Macquarie Tourism  Association"/>
          <p:cNvPicPr/>
          <p:nvPr/>
        </p:nvPicPr>
        <p:blipFill>
          <a:blip r:embed="rId2" cstate="print"/>
          <a:srcRect/>
          <a:stretch>
            <a:fillRect/>
          </a:stretch>
        </p:blipFill>
        <p:spPr bwMode="auto">
          <a:xfrm>
            <a:off x="6096000" y="3962400"/>
            <a:ext cx="2438400" cy="23241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Uncover Background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When a customer calls to complain about a problem, often they have already taken unsuccessful steps to solve it.        In such cases, it is important to find out the background information about the customer or situation</a:t>
            </a:r>
            <a:r>
              <a:rPr lang="en-US" dirty="0" smtClean="0"/>
              <a:t>.</a:t>
            </a:r>
          </a:p>
          <a:p>
            <a:endParaRPr lang="en-US" sz="800" dirty="0" smtClean="0"/>
          </a:p>
          <a:p>
            <a:pPr lvl="1"/>
            <a:r>
              <a:rPr lang="en-US" dirty="0" smtClean="0"/>
              <a:t>By asking open-end questions, you allow customers to share as much information as they feel necessary to answer questions.</a:t>
            </a:r>
          </a:p>
          <a:p>
            <a:pPr lvl="1"/>
            <a:endParaRPr lang="en-US" sz="800" dirty="0" smtClean="0"/>
          </a:p>
          <a:p>
            <a:pPr lvl="2"/>
            <a:r>
              <a:rPr lang="en-US" dirty="0" smtClean="0">
                <a:solidFill>
                  <a:srgbClr val="FF0000"/>
                </a:solidFill>
              </a:rPr>
              <a:t>Will you please share the history behind this problem, including all previous attempts to resolve it?</a:t>
            </a:r>
            <a:endParaRPr lang="en-US" dirty="0">
              <a:solidFill>
                <a:srgbClr val="FF0000"/>
              </a:solidFill>
            </a:endParaRPr>
          </a:p>
        </p:txBody>
      </p:sp>
      <p:pic>
        <p:nvPicPr>
          <p:cNvPr id="5" name="Picture 4" descr="Background Info USA – 100% FCRA Compliant Background Screening"/>
          <p:cNvPicPr/>
          <p:nvPr/>
        </p:nvPicPr>
        <p:blipFill>
          <a:blip r:embed="rId2" cstate="print"/>
          <a:srcRect/>
          <a:stretch>
            <a:fillRect/>
          </a:stretch>
        </p:blipFill>
        <p:spPr bwMode="auto">
          <a:xfrm>
            <a:off x="5151120" y="4648200"/>
            <a:ext cx="3992880" cy="174117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Uncover Objections During a Sale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300" u="sng" dirty="0" smtClean="0"/>
              <a:t>In sales, you will likely encounter objections.  The reason for a customer not wanting or needing your product and/or service can be identified through open-ended questions</a:t>
            </a:r>
            <a:r>
              <a:rPr lang="en-US" sz="2300" dirty="0" smtClean="0"/>
              <a:t>.</a:t>
            </a:r>
          </a:p>
          <a:p>
            <a:endParaRPr lang="en-US" sz="800" dirty="0" smtClean="0"/>
          </a:p>
          <a:p>
            <a:pPr lvl="1"/>
            <a:r>
              <a:rPr lang="en-US" sz="2000" dirty="0" smtClean="0"/>
              <a:t>Such questions help you determine whether your customer has questions or objections.  Many times, people are not rejecting what you are offering outright; they simply do not see an immediate need for the product or cannot think of appropriate questions to ask.  In these cases, you can help them focus their thinking or guide their decision through open-end questions.</a:t>
            </a:r>
          </a:p>
          <a:p>
            <a:pPr lvl="1"/>
            <a:endParaRPr lang="en-US" sz="800" dirty="0" smtClean="0"/>
          </a:p>
          <a:p>
            <a:pPr lvl="2"/>
            <a:r>
              <a:rPr lang="en-US" dirty="0" smtClean="0">
                <a:solidFill>
                  <a:srgbClr val="FF0000"/>
                </a:solidFill>
              </a:rPr>
              <a:t>What do you think about the product or service offered?</a:t>
            </a:r>
          </a:p>
        </p:txBody>
      </p:sp>
      <p:pic>
        <p:nvPicPr>
          <p:cNvPr id="5" name="Picture 4" descr="MLM Recruiting Tips For Handling Objections"/>
          <p:cNvPicPr/>
          <p:nvPr/>
        </p:nvPicPr>
        <p:blipFill>
          <a:blip r:embed="rId2" cstate="print"/>
          <a:srcRect/>
          <a:stretch>
            <a:fillRect/>
          </a:stretch>
        </p:blipFill>
        <p:spPr bwMode="auto">
          <a:xfrm>
            <a:off x="6477000" y="5257800"/>
            <a:ext cx="26670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Give the Customer an Opportunity to Speak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Although it is important to control the conversation in order to save time and allow you to serve more customers, sometimes you may want to give the customer an opportunity to talk. This is crucial if the customer is upset or dissatisfied about something</a:t>
            </a:r>
            <a:r>
              <a:rPr lang="en-US" dirty="0" smtClean="0"/>
              <a:t>.  </a:t>
            </a:r>
          </a:p>
          <a:p>
            <a:endParaRPr lang="en-US" sz="800" dirty="0" smtClean="0"/>
          </a:p>
          <a:p>
            <a:pPr lvl="1"/>
            <a:r>
              <a:rPr lang="en-US" sz="2000" dirty="0" smtClean="0"/>
              <a:t>By allowing customer to “vent” as you listen actively, you can reduce the level of tension and help solve the problem.  You might even discover other details that will help you address the situation</a:t>
            </a:r>
            <a:r>
              <a:rPr lang="en-US" dirty="0" smtClean="0"/>
              <a:t>.</a:t>
            </a:r>
          </a:p>
          <a:p>
            <a:pPr lvl="1"/>
            <a:endParaRPr lang="en-US" sz="800" dirty="0" smtClean="0"/>
          </a:p>
          <a:p>
            <a:pPr lvl="2"/>
            <a:r>
              <a:rPr lang="en-US" dirty="0" smtClean="0">
                <a:solidFill>
                  <a:srgbClr val="FF0000"/>
                </a:solidFill>
              </a:rPr>
              <a:t>What suggestions do you have for product/service improvement?</a:t>
            </a:r>
            <a:endParaRPr lang="en-US" dirty="0">
              <a:solidFill>
                <a:srgbClr val="FF0000"/>
              </a:solidFill>
            </a:endParaRPr>
          </a:p>
        </p:txBody>
      </p:sp>
      <p:pic>
        <p:nvPicPr>
          <p:cNvPr id="5" name="Picture 4" descr="Solutions to challenges your Customer Service Team Faces"/>
          <p:cNvPicPr/>
          <p:nvPr/>
        </p:nvPicPr>
        <p:blipFill>
          <a:blip r:embed="rId2" cstate="print"/>
          <a:srcRect/>
          <a:stretch>
            <a:fillRect/>
          </a:stretch>
        </p:blipFill>
        <p:spPr bwMode="auto">
          <a:xfrm>
            <a:off x="5334000" y="4800600"/>
            <a:ext cx="38100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is Listening So Important?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In a classic study on listening conducted by Dr. </a:t>
            </a:r>
            <a:r>
              <a:rPr lang="en-US" sz="2200" u="sng" dirty="0" err="1" smtClean="0"/>
              <a:t>Ralth</a:t>
            </a:r>
            <a:r>
              <a:rPr lang="en-US" sz="2200" u="sng" dirty="0" smtClean="0"/>
              <a:t> G. Nichols, who is sometimes called the “Father of the Field of Listening,” data revealed that the average white-collar worker in the U.S. typically has only about a 25% efficiency rate when listening</a:t>
            </a:r>
            <a:r>
              <a:rPr lang="en-US" sz="2200" dirty="0" smtClean="0"/>
              <a:t>.</a:t>
            </a:r>
          </a:p>
          <a:p>
            <a:endParaRPr lang="en-US" sz="800" dirty="0" smtClean="0"/>
          </a:p>
          <a:p>
            <a:pPr lvl="1"/>
            <a:r>
              <a:rPr lang="en-US" dirty="0" smtClean="0"/>
              <a:t>This means that 75% of the message is lost.</a:t>
            </a:r>
          </a:p>
          <a:p>
            <a:pPr lvl="1"/>
            <a:endParaRPr lang="en-US" sz="800" dirty="0" smtClean="0"/>
          </a:p>
          <a:p>
            <a:pPr lvl="2"/>
            <a:r>
              <a:rPr lang="en-US" dirty="0" smtClean="0">
                <a:solidFill>
                  <a:srgbClr val="FF0000"/>
                </a:solidFill>
              </a:rPr>
              <a:t>Think about what such a loss in message reception could mean in an organization if the poor listening skills of customer service professionals led to a 75% loss of customer opportunities.</a:t>
            </a:r>
            <a:endParaRPr lang="en-US" dirty="0">
              <a:solidFill>
                <a:srgbClr val="FF0000"/>
              </a:solidFill>
            </a:endParaRPr>
          </a:p>
        </p:txBody>
      </p:sp>
      <p:pic>
        <p:nvPicPr>
          <p:cNvPr id="5" name="Picture 4" descr="Listening - all concepts"/>
          <p:cNvPicPr/>
          <p:nvPr/>
        </p:nvPicPr>
        <p:blipFill>
          <a:blip r:embed="rId2" cstate="print"/>
          <a:srcRect/>
          <a:stretch>
            <a:fillRect/>
          </a:stretch>
        </p:blipFill>
        <p:spPr bwMode="auto">
          <a:xfrm>
            <a:off x="6172200" y="4648200"/>
            <a:ext cx="29718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Close-End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Traditionally, closed-end questions start with verbs such as: “do, did, are, and will”; elicit short, one-syllable responses; and gain little new information</a:t>
            </a:r>
            <a:r>
              <a:rPr lang="en-US" dirty="0" smtClean="0"/>
              <a:t>.</a:t>
            </a:r>
          </a:p>
          <a:p>
            <a:endParaRPr lang="en-US" sz="800" dirty="0" smtClean="0"/>
          </a:p>
          <a:p>
            <a:pPr lvl="1"/>
            <a:r>
              <a:rPr lang="en-US" dirty="0" smtClean="0"/>
              <a:t>Many closed-ended questions can be answered “yes or no” or with a specific answer, such as a number or a date.  </a:t>
            </a:r>
          </a:p>
          <a:p>
            <a:pPr lvl="1"/>
            <a:r>
              <a:rPr lang="en-US" dirty="0" smtClean="0"/>
              <a:t>Use closed-ended questions for:</a:t>
            </a:r>
          </a:p>
          <a:p>
            <a:pPr lvl="1"/>
            <a:endParaRPr lang="en-US" sz="800" dirty="0" smtClean="0"/>
          </a:p>
          <a:p>
            <a:pPr marL="1051560" lvl="2" indent="-457200">
              <a:buFont typeface="+mj-lt"/>
              <a:buAutoNum type="arabicPeriod"/>
            </a:pPr>
            <a:r>
              <a:rPr lang="en-US" dirty="0" smtClean="0">
                <a:solidFill>
                  <a:srgbClr val="FF0000"/>
                </a:solidFill>
              </a:rPr>
              <a:t>Verifying Information</a:t>
            </a:r>
          </a:p>
          <a:p>
            <a:pPr marL="1051560" lvl="2" indent="-457200">
              <a:buFont typeface="+mj-lt"/>
              <a:buAutoNum type="arabicPeriod"/>
            </a:pPr>
            <a:r>
              <a:rPr lang="en-US" dirty="0" smtClean="0">
                <a:solidFill>
                  <a:srgbClr val="FF0000"/>
                </a:solidFill>
              </a:rPr>
              <a:t>Closing an Order</a:t>
            </a:r>
          </a:p>
          <a:p>
            <a:pPr marL="1051560" lvl="2" indent="-457200">
              <a:buFont typeface="+mj-lt"/>
              <a:buAutoNum type="arabicPeriod"/>
            </a:pPr>
            <a:r>
              <a:rPr lang="en-US" dirty="0" smtClean="0">
                <a:solidFill>
                  <a:srgbClr val="FF0000"/>
                </a:solidFill>
              </a:rPr>
              <a:t>Gaining Agreement</a:t>
            </a:r>
          </a:p>
          <a:p>
            <a:pPr marL="1051560" lvl="2" indent="-457200">
              <a:buFont typeface="+mj-lt"/>
              <a:buAutoNum type="arabicPeriod"/>
            </a:pPr>
            <a:r>
              <a:rPr lang="en-US" dirty="0" smtClean="0">
                <a:solidFill>
                  <a:srgbClr val="FF0000"/>
                </a:solidFill>
              </a:rPr>
              <a:t>Clarifying Information</a:t>
            </a:r>
          </a:p>
          <a:p>
            <a:pPr lvl="2">
              <a:buNone/>
            </a:pPr>
            <a:endParaRPr lang="en-US" dirty="0"/>
          </a:p>
        </p:txBody>
      </p:sp>
      <p:pic>
        <p:nvPicPr>
          <p:cNvPr id="5" name="Picture 4" descr="What are Closed Ended Questions? | Types and Examples"/>
          <p:cNvPicPr/>
          <p:nvPr/>
        </p:nvPicPr>
        <p:blipFill>
          <a:blip r:embed="rId2" cstate="print"/>
          <a:srcRect/>
          <a:stretch>
            <a:fillRect/>
          </a:stretch>
        </p:blipFill>
        <p:spPr bwMode="auto">
          <a:xfrm>
            <a:off x="4876800" y="4343400"/>
            <a:ext cx="42672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Verifying Information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Closed-end questions are a quick way to check information already shared or agreements made</a:t>
            </a:r>
            <a:r>
              <a:rPr lang="en-US" dirty="0" smtClean="0"/>
              <a:t>.</a:t>
            </a:r>
          </a:p>
          <a:p>
            <a:endParaRPr lang="en-US" sz="800" dirty="0" smtClean="0"/>
          </a:p>
          <a:p>
            <a:pPr lvl="1"/>
            <a:r>
              <a:rPr lang="en-US" dirty="0" smtClean="0"/>
              <a:t>Using them reinforces that you are listening and also helps prevent you from making mistakes because you misinterpreted or misunderstood information.</a:t>
            </a:r>
          </a:p>
          <a:p>
            <a:pPr lvl="1"/>
            <a:endParaRPr lang="en-US" sz="800" dirty="0" smtClean="0"/>
          </a:p>
          <a:p>
            <a:pPr lvl="2"/>
            <a:r>
              <a:rPr lang="en-US" dirty="0" smtClean="0">
                <a:solidFill>
                  <a:srgbClr val="FF0000"/>
                </a:solidFill>
              </a:rPr>
              <a:t>Is that correct?</a:t>
            </a:r>
            <a:endParaRPr lang="en-US" dirty="0">
              <a:solidFill>
                <a:srgbClr val="FF0000"/>
              </a:solidFill>
            </a:endParaRPr>
          </a:p>
        </p:txBody>
      </p:sp>
      <p:pic>
        <p:nvPicPr>
          <p:cNvPr id="5" name="Picture 4" descr="verify hashtag on Twitter"/>
          <p:cNvPicPr/>
          <p:nvPr/>
        </p:nvPicPr>
        <p:blipFill>
          <a:blip r:embed="rId2" cstate="print"/>
          <a:srcRect/>
          <a:stretch>
            <a:fillRect/>
          </a:stretch>
        </p:blipFill>
        <p:spPr bwMode="auto">
          <a:xfrm>
            <a:off x="4343400" y="4267200"/>
            <a:ext cx="4522470" cy="195453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Closing an Order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Once you have discovered needs and presented the benefits and features of your product and service, you need to ask for a buying decision. This brings closure to the discussion</a:t>
            </a:r>
            <a:r>
              <a:rPr lang="en-US" dirty="0" smtClean="0"/>
              <a:t>.</a:t>
            </a:r>
          </a:p>
          <a:p>
            <a:endParaRPr lang="en-US" sz="800" dirty="0" smtClean="0"/>
          </a:p>
          <a:p>
            <a:pPr lvl="1"/>
            <a:r>
              <a:rPr lang="en-US" dirty="0" smtClean="0"/>
              <a:t>Asking for a decision also signals the customer that it is their turn to speak.  Remember to listen.  Recognize the difference between uncertainty and the decision not to purchase.</a:t>
            </a:r>
          </a:p>
          <a:p>
            <a:pPr lvl="1"/>
            <a:endParaRPr lang="en-US" sz="800" dirty="0" smtClean="0"/>
          </a:p>
          <a:p>
            <a:pPr lvl="2"/>
            <a:r>
              <a:rPr lang="en-US" dirty="0" smtClean="0">
                <a:solidFill>
                  <a:srgbClr val="FF0000"/>
                </a:solidFill>
              </a:rPr>
              <a:t>May I wrap this up for you?</a:t>
            </a:r>
          </a:p>
        </p:txBody>
      </p:sp>
      <p:pic>
        <p:nvPicPr>
          <p:cNvPr id="5" name="Picture 4" descr="Closure - Crunchbase Company Profile &amp;amp; Funding"/>
          <p:cNvPicPr/>
          <p:nvPr/>
        </p:nvPicPr>
        <p:blipFill>
          <a:blip r:embed="rId2" cstate="print"/>
          <a:srcRect/>
          <a:stretch>
            <a:fillRect/>
          </a:stretch>
        </p:blipFill>
        <p:spPr bwMode="auto">
          <a:xfrm>
            <a:off x="4361688" y="4114800"/>
            <a:ext cx="4477512"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Gaining Agreement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When there has been ongoing dialogue and closure or commitment is needed, closed-ended questions can often bring about that result</a:t>
            </a:r>
            <a:r>
              <a:rPr lang="en-US" dirty="0" smtClean="0"/>
              <a:t>.</a:t>
            </a:r>
          </a:p>
          <a:p>
            <a:endParaRPr lang="en-US" sz="800" dirty="0" smtClean="0"/>
          </a:p>
          <a:p>
            <a:pPr lvl="1"/>
            <a:r>
              <a:rPr lang="en-US" dirty="0" smtClean="0">
                <a:solidFill>
                  <a:srgbClr val="FF0000"/>
                </a:solidFill>
              </a:rPr>
              <a:t>With everything we discussed, I’d like to conclude this project.  Can we agree to terms?</a:t>
            </a:r>
            <a:endParaRPr lang="en-US" dirty="0">
              <a:solidFill>
                <a:srgbClr val="FF0000"/>
              </a:solidFill>
            </a:endParaRPr>
          </a:p>
        </p:txBody>
      </p:sp>
      <p:pic>
        <p:nvPicPr>
          <p:cNvPr id="5" name="Picture 4" descr="How to sign or execute an Agreement"/>
          <p:cNvPicPr/>
          <p:nvPr/>
        </p:nvPicPr>
        <p:blipFill>
          <a:blip r:embed="rId2" cstate="print"/>
          <a:srcRect/>
          <a:stretch>
            <a:fillRect/>
          </a:stretch>
        </p:blipFill>
        <p:spPr bwMode="auto">
          <a:xfrm>
            <a:off x="4419600" y="3962400"/>
            <a:ext cx="4724400" cy="2895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4. Clarifying Information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Closed-ended questions can ensure you have the details correct and thus prevent misunderstandings or mistakes</a:t>
            </a:r>
            <a:r>
              <a:rPr lang="en-US" dirty="0" smtClean="0"/>
              <a:t>.</a:t>
            </a:r>
          </a:p>
          <a:p>
            <a:endParaRPr lang="en-US" sz="800" dirty="0" smtClean="0"/>
          </a:p>
          <a:p>
            <a:pPr lvl="1"/>
            <a:r>
              <a:rPr lang="en-US" dirty="0" smtClean="0"/>
              <a:t>Closed-end questions help save time and reduce the number of complaints and/or product returns you or your organization will have to deal with.</a:t>
            </a:r>
          </a:p>
          <a:p>
            <a:pPr lvl="1"/>
            <a:endParaRPr lang="en-US" sz="800" dirty="0" smtClean="0"/>
          </a:p>
          <a:p>
            <a:pPr lvl="2"/>
            <a:r>
              <a:rPr lang="en-US" dirty="0" smtClean="0">
                <a:solidFill>
                  <a:srgbClr val="FF0000"/>
                </a:solidFill>
              </a:rPr>
              <a:t>Does it seem I have a good understanding of your issue/concern?</a:t>
            </a:r>
            <a:endParaRPr lang="en-US" dirty="0">
              <a:solidFill>
                <a:srgbClr val="FF0000"/>
              </a:solidFill>
            </a:endParaRPr>
          </a:p>
        </p:txBody>
      </p:sp>
      <p:pic>
        <p:nvPicPr>
          <p:cNvPr id="5" name="Picture 4" descr="Clarify Health Announces $115m Series C Funding to Accelerate the Adoption  of On-demand Healthcare Analytics | Business Wire"/>
          <p:cNvPicPr/>
          <p:nvPr/>
        </p:nvPicPr>
        <p:blipFill>
          <a:blip r:embed="rId2" cstate="print"/>
          <a:srcRect/>
          <a:stretch>
            <a:fillRect/>
          </a:stretch>
        </p:blipFill>
        <p:spPr bwMode="auto">
          <a:xfrm>
            <a:off x="4267200" y="4267200"/>
            <a:ext cx="46482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Question Guidelines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Use questions to further your feedback</a:t>
            </a:r>
            <a:r>
              <a:rPr lang="en-US" dirty="0" smtClean="0"/>
              <a:t>.</a:t>
            </a:r>
          </a:p>
          <a:p>
            <a:endParaRPr lang="en-US" sz="800" dirty="0" smtClean="0"/>
          </a:p>
          <a:p>
            <a:pPr lvl="1"/>
            <a:r>
              <a:rPr lang="en-US" dirty="0" smtClean="0"/>
              <a:t>In order to generate meaningful responses from customers, keep the following points in mind:</a:t>
            </a:r>
          </a:p>
          <a:p>
            <a:pPr lvl="1"/>
            <a:endParaRPr lang="en-US" sz="800" dirty="0" smtClean="0"/>
          </a:p>
          <a:p>
            <a:pPr marL="1051560" lvl="2" indent="-457200">
              <a:buFont typeface="+mj-lt"/>
              <a:buAutoNum type="arabicPeriod"/>
            </a:pPr>
            <a:r>
              <a:rPr lang="en-US" dirty="0" smtClean="0">
                <a:solidFill>
                  <a:srgbClr val="FF0000"/>
                </a:solidFill>
              </a:rPr>
              <a:t>Avoid Criticism</a:t>
            </a:r>
          </a:p>
          <a:p>
            <a:pPr marL="1051560" lvl="2" indent="-457200">
              <a:buFont typeface="+mj-lt"/>
              <a:buAutoNum type="arabicPeriod"/>
            </a:pPr>
            <a:r>
              <a:rPr lang="en-US" dirty="0" smtClean="0">
                <a:solidFill>
                  <a:srgbClr val="FF0000"/>
                </a:solidFill>
              </a:rPr>
              <a:t>Ask Only Positively Phrased Questions</a:t>
            </a:r>
          </a:p>
          <a:p>
            <a:pPr marL="1051560" lvl="2" indent="-457200">
              <a:buFont typeface="+mj-lt"/>
              <a:buAutoNum type="arabicPeriod"/>
            </a:pPr>
            <a:r>
              <a:rPr lang="en-US" dirty="0" smtClean="0">
                <a:solidFill>
                  <a:srgbClr val="FF0000"/>
                </a:solidFill>
              </a:rPr>
              <a:t>Ask Direct Questions</a:t>
            </a:r>
          </a:p>
          <a:p>
            <a:pPr marL="1051560" lvl="2" indent="-457200">
              <a:buFont typeface="+mj-lt"/>
              <a:buAutoNum type="arabicPeriod"/>
            </a:pPr>
            <a:r>
              <a:rPr lang="en-US" dirty="0" smtClean="0">
                <a:solidFill>
                  <a:srgbClr val="FF0000"/>
                </a:solidFill>
              </a:rPr>
              <a:t>Ask Customers How You Can Better Serve</a:t>
            </a:r>
            <a:endParaRPr lang="en-US" dirty="0">
              <a:solidFill>
                <a:srgbClr val="FF0000"/>
              </a:solidFill>
            </a:endParaRPr>
          </a:p>
        </p:txBody>
      </p:sp>
      <p:pic>
        <p:nvPicPr>
          <p:cNvPr id="5" name="Picture 4" descr="Guidelines for SocioOn Ambassadors - SocioON"/>
          <p:cNvPicPr/>
          <p:nvPr/>
        </p:nvPicPr>
        <p:blipFill>
          <a:blip r:embed="rId2" cstate="print"/>
          <a:srcRect/>
          <a:stretch>
            <a:fillRect/>
          </a:stretch>
        </p:blipFill>
        <p:spPr bwMode="auto">
          <a:xfrm>
            <a:off x="5029200" y="4800600"/>
            <a:ext cx="4114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Avoid Criticism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Be careful not to seem critical in the way you ask questions.  What customers choose should not be your concern</a:t>
            </a:r>
            <a:r>
              <a:rPr lang="en-US" dirty="0" smtClean="0"/>
              <a:t>.</a:t>
            </a:r>
          </a:p>
          <a:p>
            <a:endParaRPr lang="en-US" sz="800" dirty="0" smtClean="0"/>
          </a:p>
          <a:p>
            <a:pPr lvl="1"/>
            <a:r>
              <a:rPr lang="en-US" dirty="0" smtClean="0"/>
              <a:t>Your job is to help by providing excellent customer service.  </a:t>
            </a:r>
          </a:p>
          <a:p>
            <a:pPr lvl="1"/>
            <a:endParaRPr lang="en-US" sz="800" dirty="0" smtClean="0"/>
          </a:p>
          <a:p>
            <a:pPr lvl="2"/>
            <a:r>
              <a:rPr lang="en-US" dirty="0" smtClean="0">
                <a:solidFill>
                  <a:srgbClr val="FF0000"/>
                </a:solidFill>
              </a:rPr>
              <a:t>Remember that nonverbal messages delivered via tone or body language can suggest criticism, even if spoken words do not.</a:t>
            </a:r>
            <a:endParaRPr lang="en-US" dirty="0">
              <a:solidFill>
                <a:srgbClr val="FF0000"/>
              </a:solidFill>
            </a:endParaRPr>
          </a:p>
        </p:txBody>
      </p:sp>
      <p:pic>
        <p:nvPicPr>
          <p:cNvPr id="5" name="Picture 4" descr="One Surefire Way to Avoid Criticism"/>
          <p:cNvPicPr/>
          <p:nvPr/>
        </p:nvPicPr>
        <p:blipFill>
          <a:blip r:embed="rId2" cstate="print"/>
          <a:srcRect/>
          <a:stretch>
            <a:fillRect/>
          </a:stretch>
        </p:blipFill>
        <p:spPr bwMode="auto">
          <a:xfrm>
            <a:off x="2675382" y="3992418"/>
            <a:ext cx="3829812" cy="219599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Ask Only Positively Phrased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You can ask for the same information in different ways, some more positive than others</a:t>
            </a:r>
            <a:r>
              <a:rPr lang="en-US" dirty="0" smtClean="0"/>
              <a:t>.</a:t>
            </a:r>
          </a:p>
          <a:p>
            <a:endParaRPr lang="en-US" sz="800" dirty="0" smtClean="0"/>
          </a:p>
          <a:p>
            <a:pPr lvl="1"/>
            <a:r>
              <a:rPr lang="en-US" dirty="0" smtClean="0"/>
              <a:t>As you interact with your customers, it is crucial to send messages in an open, pleasant manner. </a:t>
            </a:r>
          </a:p>
          <a:p>
            <a:pPr lvl="1"/>
            <a:endParaRPr lang="en-US" sz="800" dirty="0" smtClean="0"/>
          </a:p>
          <a:p>
            <a:pPr lvl="2"/>
            <a:r>
              <a:rPr lang="en-US" dirty="0" smtClean="0">
                <a:solidFill>
                  <a:srgbClr val="FF0000"/>
                </a:solidFill>
              </a:rPr>
              <a:t>This is accomplished by tone of voice and proper word selection.  From “You don’t really want that color, do you?” to “We offer a wide selection of colors.”</a:t>
            </a:r>
            <a:endParaRPr lang="en-US" dirty="0">
              <a:solidFill>
                <a:srgbClr val="FF0000"/>
              </a:solidFill>
            </a:endParaRPr>
          </a:p>
        </p:txBody>
      </p:sp>
      <p:pic>
        <p:nvPicPr>
          <p:cNvPr id="5" name="Picture 4" descr="16,741 Stay positive Stock Photos | Free &amp;amp; Royalty-free Stay positive  Images | Depositphotos"/>
          <p:cNvPicPr/>
          <p:nvPr/>
        </p:nvPicPr>
        <p:blipFill>
          <a:blip r:embed="rId2" cstate="print"/>
          <a:srcRect/>
          <a:stretch>
            <a:fillRect/>
          </a:stretch>
        </p:blipFill>
        <p:spPr bwMode="auto">
          <a:xfrm>
            <a:off x="5029200" y="4419600"/>
            <a:ext cx="4114800"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Ask Direct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You generally get what you ask for.  Therefore, being very specific with your questions can often result in receiving useful information and can save time and effort</a:t>
            </a:r>
            <a:r>
              <a:rPr lang="en-US" dirty="0" smtClean="0"/>
              <a:t>.</a:t>
            </a:r>
          </a:p>
          <a:p>
            <a:endParaRPr lang="en-US" sz="800" dirty="0" smtClean="0"/>
          </a:p>
          <a:p>
            <a:pPr lvl="1"/>
            <a:r>
              <a:rPr lang="en-US" dirty="0" smtClean="0"/>
              <a:t>This does not mean that you should be abrupt or curt in your communication with customers or anyone else.</a:t>
            </a:r>
          </a:p>
          <a:p>
            <a:pPr lvl="1"/>
            <a:endParaRPr lang="en-US" sz="800" dirty="0" smtClean="0"/>
          </a:p>
          <a:p>
            <a:pPr lvl="2"/>
            <a:r>
              <a:rPr lang="en-US" dirty="0" smtClean="0">
                <a:solidFill>
                  <a:srgbClr val="FF0000"/>
                </a:solidFill>
              </a:rPr>
              <a:t>Does this meet your needs?</a:t>
            </a:r>
            <a:endParaRPr lang="en-US" dirty="0">
              <a:solidFill>
                <a:srgbClr val="FF0000"/>
              </a:solidFill>
            </a:endParaRPr>
          </a:p>
        </p:txBody>
      </p:sp>
      <p:pic>
        <p:nvPicPr>
          <p:cNvPr id="5" name="Picture 4" descr="Seven Strategies for Handling Difficult Questions - What to Say When You  Don&amp;#39;t Know the Answer - ProEdge Skills, Inc."/>
          <p:cNvPicPr/>
          <p:nvPr/>
        </p:nvPicPr>
        <p:blipFill>
          <a:blip r:embed="rId2" cstate="print"/>
          <a:srcRect/>
          <a:stretch>
            <a:fillRect/>
          </a:stretch>
        </p:blipFill>
        <p:spPr bwMode="auto">
          <a:xfrm>
            <a:off x="4800600" y="3657600"/>
            <a:ext cx="4114800" cy="25717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Ask Customers How You Can Better Serve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You will find no better or easier way to determine what customers want and expect than to ask them</a:t>
            </a:r>
            <a:r>
              <a:rPr lang="en-US" dirty="0" smtClean="0"/>
              <a:t>.</a:t>
            </a:r>
          </a:p>
          <a:p>
            <a:endParaRPr lang="en-US" sz="800" dirty="0" smtClean="0"/>
          </a:p>
          <a:p>
            <a:pPr lvl="1"/>
            <a:r>
              <a:rPr lang="en-US" dirty="0" smtClean="0"/>
              <a:t>They will appreciate it, and you will do better at serving them.  </a:t>
            </a:r>
          </a:p>
          <a:p>
            <a:pPr lvl="1"/>
            <a:endParaRPr lang="en-US" sz="800" dirty="0" smtClean="0"/>
          </a:p>
          <a:p>
            <a:pPr lvl="2"/>
            <a:r>
              <a:rPr lang="en-US" dirty="0" smtClean="0">
                <a:solidFill>
                  <a:srgbClr val="FF0000"/>
                </a:solidFill>
              </a:rPr>
              <a:t>If appropriate, a good follow-up approach to gain additional information after a customer has responded to a question is:    “That’s interesting; will you please explain to me what makes you feel that way (or believe that’s true)?”</a:t>
            </a:r>
            <a:endParaRPr lang="en-US" dirty="0">
              <a:solidFill>
                <a:srgbClr val="FF0000"/>
              </a:solidFill>
            </a:endParaRPr>
          </a:p>
        </p:txBody>
      </p:sp>
      <p:pic>
        <p:nvPicPr>
          <p:cNvPr id="5" name="Picture 4" descr="How would you improve the customer service experience? - Quora"/>
          <p:cNvPicPr/>
          <p:nvPr/>
        </p:nvPicPr>
        <p:blipFill>
          <a:blip r:embed="rId2" cstate="print"/>
          <a:srcRect/>
          <a:stretch>
            <a:fillRect/>
          </a:stretch>
        </p:blipFill>
        <p:spPr bwMode="auto">
          <a:xfrm>
            <a:off x="5029200" y="4495800"/>
            <a:ext cx="4114800" cy="2362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Listening?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True listening is an active learned process, as opposed to hearing, which is the physical process of gathering sound waves through the ear canal</a:t>
            </a:r>
            <a:r>
              <a:rPr lang="en-US" dirty="0" smtClean="0"/>
              <a:t>.  </a:t>
            </a:r>
          </a:p>
          <a:p>
            <a:endParaRPr lang="en-US" sz="800" dirty="0" smtClean="0"/>
          </a:p>
          <a:p>
            <a:pPr lvl="1"/>
            <a:r>
              <a:rPr lang="en-US" dirty="0" smtClean="0"/>
              <a:t>Phases of active listening:</a:t>
            </a:r>
          </a:p>
          <a:p>
            <a:pPr lvl="1"/>
            <a:endParaRPr lang="en-US" sz="800" dirty="0" smtClean="0"/>
          </a:p>
          <a:p>
            <a:pPr marL="1051560" lvl="2" indent="-457200">
              <a:buFont typeface="+mj-lt"/>
              <a:buAutoNum type="arabicPeriod"/>
            </a:pPr>
            <a:r>
              <a:rPr lang="en-US" dirty="0" smtClean="0">
                <a:solidFill>
                  <a:srgbClr val="FF0000"/>
                </a:solidFill>
              </a:rPr>
              <a:t>Hearing or Receiving the </a:t>
            </a:r>
            <a:r>
              <a:rPr lang="en-US" dirty="0">
                <a:solidFill>
                  <a:srgbClr val="FF0000"/>
                </a:solidFill>
              </a:rPr>
              <a:t>M</a:t>
            </a:r>
            <a:r>
              <a:rPr lang="en-US" dirty="0" smtClean="0">
                <a:solidFill>
                  <a:srgbClr val="FF0000"/>
                </a:solidFill>
              </a:rPr>
              <a:t>essage</a:t>
            </a:r>
          </a:p>
          <a:p>
            <a:pPr marL="1051560" lvl="2" indent="-457200">
              <a:buFont typeface="+mj-lt"/>
              <a:buAutoNum type="arabicPeriod"/>
            </a:pPr>
            <a:r>
              <a:rPr lang="en-US" dirty="0" smtClean="0">
                <a:solidFill>
                  <a:srgbClr val="FF0000"/>
                </a:solidFill>
              </a:rPr>
              <a:t>Attending</a:t>
            </a:r>
          </a:p>
          <a:p>
            <a:pPr marL="1051560" lvl="2" indent="-457200">
              <a:buFont typeface="+mj-lt"/>
              <a:buAutoNum type="arabicPeriod"/>
            </a:pPr>
            <a:r>
              <a:rPr lang="en-US" dirty="0" smtClean="0">
                <a:solidFill>
                  <a:srgbClr val="FF0000"/>
                </a:solidFill>
              </a:rPr>
              <a:t>Comprehending or Assigning </a:t>
            </a:r>
            <a:r>
              <a:rPr lang="en-US" dirty="0">
                <a:solidFill>
                  <a:srgbClr val="FF0000"/>
                </a:solidFill>
              </a:rPr>
              <a:t>M</a:t>
            </a:r>
            <a:r>
              <a:rPr lang="en-US" dirty="0" smtClean="0">
                <a:solidFill>
                  <a:srgbClr val="FF0000"/>
                </a:solidFill>
              </a:rPr>
              <a:t>eaning</a:t>
            </a:r>
          </a:p>
          <a:p>
            <a:pPr marL="1051560" lvl="2" indent="-457200">
              <a:buFont typeface="+mj-lt"/>
              <a:buAutoNum type="arabicPeriod"/>
            </a:pPr>
            <a:r>
              <a:rPr lang="en-US" dirty="0" smtClean="0">
                <a:solidFill>
                  <a:srgbClr val="FF0000"/>
                </a:solidFill>
              </a:rPr>
              <a:t>Responding</a:t>
            </a:r>
          </a:p>
          <a:p>
            <a:pPr marL="594360" lvl="2" indent="0">
              <a:buNone/>
            </a:pPr>
            <a:endParaRPr lang="en-US" dirty="0"/>
          </a:p>
        </p:txBody>
      </p:sp>
      <p:pic>
        <p:nvPicPr>
          <p:cNvPr id="5" name="Picture 4" descr="Active Listening - LiketoBe"/>
          <p:cNvPicPr/>
          <p:nvPr/>
        </p:nvPicPr>
        <p:blipFill>
          <a:blip r:embed="rId2" cstate="print"/>
          <a:srcRect/>
          <a:stretch>
            <a:fillRect/>
          </a:stretch>
        </p:blipFill>
        <p:spPr bwMode="auto">
          <a:xfrm>
            <a:off x="4724400" y="4648200"/>
            <a:ext cx="44196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Building and Maintaining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Customer Service and Behavior</a:t>
            </a:r>
          </a:p>
          <a:p>
            <a:endParaRPr lang="en-US" sz="800" u="sng" dirty="0" smtClean="0"/>
          </a:p>
          <a:p>
            <a:pPr lvl="1"/>
            <a:r>
              <a:rPr lang="en-US" sz="2000" i="1" dirty="0"/>
              <a:t>“To be successful, you have to be able to relate to people; they have to be satisfied with your personality to be able to do business with you and to build a relationship with mutual trust</a:t>
            </a:r>
            <a:r>
              <a:rPr lang="en-US" sz="2000" i="1" dirty="0" smtClean="0"/>
              <a:t>.” - </a:t>
            </a:r>
            <a:r>
              <a:rPr lang="en-US" sz="2000" dirty="0" smtClean="0"/>
              <a:t>George Ross</a:t>
            </a:r>
          </a:p>
        </p:txBody>
      </p:sp>
      <p:pic>
        <p:nvPicPr>
          <p:cNvPr id="7" name="Picture 6" descr="https://interrelativity.com/Interrelativity-LogoNameMantra.jpg"/>
          <p:cNvPicPr/>
          <p:nvPr/>
        </p:nvPicPr>
        <p:blipFill>
          <a:blip r:embed="rId2" cstate="print"/>
          <a:srcRect/>
          <a:stretch>
            <a:fillRect/>
          </a:stretch>
        </p:blipFill>
        <p:spPr bwMode="auto">
          <a:xfrm>
            <a:off x="818388" y="3505200"/>
            <a:ext cx="7543800" cy="212883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884709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300" u="sng" dirty="0" smtClean="0"/>
              <a:t>Behavioral styles are actions or reactions exhibited when you and others deal with tasks or people. As a service professional, you need to be aware that not everyone is the same</a:t>
            </a:r>
            <a:r>
              <a:rPr lang="en-US" sz="2300" dirty="0" smtClean="0"/>
              <a:t>.</a:t>
            </a:r>
          </a:p>
          <a:p>
            <a:endParaRPr lang="en-US" sz="800" dirty="0" smtClean="0"/>
          </a:p>
          <a:p>
            <a:pPr lvl="1"/>
            <a:r>
              <a:rPr lang="en-US" sz="2000" dirty="0" smtClean="0"/>
              <a:t>There is no “one best type” of behavior and that behavior can change from one situation to another.  </a:t>
            </a:r>
          </a:p>
          <a:p>
            <a:pPr lvl="1"/>
            <a:endParaRPr lang="en-US" sz="800" dirty="0" smtClean="0"/>
          </a:p>
          <a:p>
            <a:pPr lvl="2"/>
            <a:r>
              <a:rPr lang="en-US" sz="1800" dirty="0" smtClean="0">
                <a:solidFill>
                  <a:srgbClr val="FF0000"/>
                </a:solidFill>
              </a:rPr>
              <a:t>Much of the way that people react in a given situation is driven by personal knowledge, experience, culture, and other background features. </a:t>
            </a:r>
          </a:p>
          <a:p>
            <a:pPr lvl="2"/>
            <a:r>
              <a:rPr lang="en-US" sz="1800" dirty="0" smtClean="0">
                <a:solidFill>
                  <a:srgbClr val="FF0000"/>
                </a:solidFill>
              </a:rPr>
              <a:t>Various studies indicate most people have a primary style preference, and secondary styles depending on the situation and people involved.</a:t>
            </a:r>
            <a:endParaRPr lang="en-US" sz="1800" dirty="0">
              <a:solidFill>
                <a:srgbClr val="FF0000"/>
              </a:solidFill>
            </a:endParaRPr>
          </a:p>
        </p:txBody>
      </p:sp>
      <p:pic>
        <p:nvPicPr>
          <p:cNvPr id="5" name="Picture 4" descr="Behavioral Styles - Assessment Solutions"/>
          <p:cNvPicPr/>
          <p:nvPr/>
        </p:nvPicPr>
        <p:blipFill>
          <a:blip r:embed="rId2" cstate="print"/>
          <a:srcRect/>
          <a:stretch>
            <a:fillRect/>
          </a:stretch>
        </p:blipFill>
        <p:spPr bwMode="auto">
          <a:xfrm>
            <a:off x="4818888" y="4953000"/>
            <a:ext cx="4325112"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262718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They key to effectively managing your behavior and addressing that of others is to listen to what the customer  is saying and watch for nonverbal cues</a:t>
            </a:r>
            <a:r>
              <a:rPr lang="en-US" sz="2400" dirty="0" smtClean="0"/>
              <a:t>.</a:t>
            </a:r>
          </a:p>
          <a:p>
            <a:endParaRPr lang="en-US" sz="800" dirty="0" smtClean="0"/>
          </a:p>
          <a:p>
            <a:pPr lvl="1"/>
            <a:r>
              <a:rPr lang="en-US" sz="2000" dirty="0" smtClean="0"/>
              <a:t>Human behavior is adaptable and often unpredictable.</a:t>
            </a:r>
          </a:p>
          <a:p>
            <a:pPr lvl="1"/>
            <a:endParaRPr lang="en-US" sz="800" dirty="0" smtClean="0"/>
          </a:p>
          <a:p>
            <a:pPr lvl="2"/>
            <a:r>
              <a:rPr lang="en-US" sz="1800" dirty="0" smtClean="0">
                <a:solidFill>
                  <a:srgbClr val="FF0000"/>
                </a:solidFill>
              </a:rPr>
              <a:t>By learning more about your own behavioral styles, and how others might behave in various situations, you can increase chances of service success.</a:t>
            </a:r>
            <a:endParaRPr lang="en-US" sz="1800" dirty="0">
              <a:solidFill>
                <a:srgbClr val="FF0000"/>
              </a:solidFill>
            </a:endParaRPr>
          </a:p>
        </p:txBody>
      </p:sp>
      <p:pic>
        <p:nvPicPr>
          <p:cNvPr id="5" name="Picture 4" descr="Behavioral Styles"/>
          <p:cNvPicPr/>
          <p:nvPr/>
        </p:nvPicPr>
        <p:blipFill>
          <a:blip r:embed="rId2" cstate="print"/>
          <a:srcRect/>
          <a:stretch>
            <a:fillRect/>
          </a:stretch>
        </p:blipFill>
        <p:spPr bwMode="auto">
          <a:xfrm>
            <a:off x="1504188" y="4495800"/>
            <a:ext cx="6172200" cy="166259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72091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Behavioral Styles are observable tendencies (actions that you can see or experience) that you and other people exhibit when dealing with tasks or people</a:t>
            </a:r>
            <a:r>
              <a:rPr lang="en-US" dirty="0" smtClean="0"/>
              <a:t>.</a:t>
            </a:r>
          </a:p>
          <a:p>
            <a:endParaRPr lang="en-US" sz="800" dirty="0" smtClean="0"/>
          </a:p>
          <a:p>
            <a:pPr lvl="1"/>
            <a:r>
              <a:rPr lang="en-US" dirty="0" smtClean="0"/>
              <a:t>As you grow from infancy, your personality forms based on your experiences and your environment.</a:t>
            </a:r>
          </a:p>
          <a:p>
            <a:pPr lvl="1"/>
            <a:endParaRPr lang="en-US" sz="800" dirty="0" smtClean="0"/>
          </a:p>
          <a:p>
            <a:pPr lvl="2"/>
            <a:r>
              <a:rPr lang="en-US" dirty="0" smtClean="0">
                <a:solidFill>
                  <a:srgbClr val="FF0000"/>
                </a:solidFill>
              </a:rPr>
              <a:t>These form the basis of your behavioral style preference.</a:t>
            </a:r>
            <a:endParaRPr lang="en-US" dirty="0">
              <a:solidFill>
                <a:srgbClr val="FF0000"/>
              </a:solidFill>
            </a:endParaRPr>
          </a:p>
        </p:txBody>
      </p:sp>
      <p:pic>
        <p:nvPicPr>
          <p:cNvPr id="5" name="Picture 4" descr="Behavioral Framework - Home | Facebook"/>
          <p:cNvPicPr/>
          <p:nvPr/>
        </p:nvPicPr>
        <p:blipFill>
          <a:blip r:embed="rId2" cstate="print"/>
          <a:srcRect/>
          <a:stretch>
            <a:fillRect/>
          </a:stretch>
        </p:blipFill>
        <p:spPr bwMode="auto">
          <a:xfrm>
            <a:off x="4648200" y="4495800"/>
            <a:ext cx="3973830" cy="173879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711495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Part of being a customer service professional is that you need to understand human behavioral style characteristics</a:t>
            </a:r>
            <a:r>
              <a:rPr lang="en-US" dirty="0" smtClean="0"/>
              <a:t>.</a:t>
            </a:r>
          </a:p>
          <a:p>
            <a:endParaRPr lang="en-US" sz="800" dirty="0" smtClean="0"/>
          </a:p>
          <a:p>
            <a:pPr lvl="1"/>
            <a:r>
              <a:rPr lang="en-US" dirty="0" smtClean="0"/>
              <a:t>The more proficient you become at identifying your own behavioral characteristics and those of others, the better you will be at establishing and maintaining positive relationships with customers.  Self-knowledge is the starting point.  </a:t>
            </a:r>
          </a:p>
          <a:p>
            <a:pPr lvl="1"/>
            <a:endParaRPr lang="en-US" sz="800" dirty="0" smtClean="0"/>
          </a:p>
          <a:p>
            <a:pPr lvl="2"/>
            <a:r>
              <a:rPr lang="en-US" dirty="0" smtClean="0">
                <a:solidFill>
                  <a:srgbClr val="FF0000"/>
                </a:solidFill>
              </a:rPr>
              <a:t>When encountering differing behavioral styles, there are many strategies that can be used to help modify and adapt your behavior so that it does not clash with that of your customers.</a:t>
            </a:r>
            <a:endParaRPr lang="en-US" dirty="0">
              <a:solidFill>
                <a:srgbClr val="FF0000"/>
              </a:solidFill>
            </a:endParaRPr>
          </a:p>
        </p:txBody>
      </p:sp>
      <p:pic>
        <p:nvPicPr>
          <p:cNvPr id="5" name="Picture 4" descr="How organisations must adapt to changing consumer behaviour - EY - The  Digital Insurer"/>
          <p:cNvPicPr/>
          <p:nvPr/>
        </p:nvPicPr>
        <p:blipFill>
          <a:blip r:embed="rId2" cstate="print"/>
          <a:srcRect/>
          <a:stretch>
            <a:fillRect/>
          </a:stretch>
        </p:blipFill>
        <p:spPr bwMode="auto">
          <a:xfrm>
            <a:off x="6096000" y="5105400"/>
            <a:ext cx="30480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43589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Each contact in a customer service environment has the potential for contributing to your success</a:t>
            </a:r>
            <a:r>
              <a:rPr lang="en-US" dirty="0" smtClean="0"/>
              <a:t>.</a:t>
            </a:r>
          </a:p>
          <a:p>
            <a:endParaRPr lang="en-US" sz="800" dirty="0" smtClean="0"/>
          </a:p>
          <a:p>
            <a:pPr lvl="1"/>
            <a:r>
              <a:rPr lang="en-US" dirty="0" smtClean="0">
                <a:solidFill>
                  <a:srgbClr val="FF0000"/>
                </a:solidFill>
              </a:rPr>
              <a:t>Each person should be valued for their strengths and not belittled for what you perceive as shortcomings.</a:t>
            </a:r>
            <a:endParaRPr lang="en-US" dirty="0">
              <a:solidFill>
                <a:srgbClr val="FF0000"/>
              </a:solidFill>
            </a:endParaRPr>
          </a:p>
        </p:txBody>
      </p:sp>
      <p:pic>
        <p:nvPicPr>
          <p:cNvPr id="5" name="Picture 4" descr="The Importance of Customer Contact - HelpSpot Blog"/>
          <p:cNvPicPr/>
          <p:nvPr/>
        </p:nvPicPr>
        <p:blipFill>
          <a:blip r:embed="rId2" cstate="print"/>
          <a:srcRect/>
          <a:stretch>
            <a:fillRect/>
          </a:stretch>
        </p:blipFill>
        <p:spPr bwMode="auto">
          <a:xfrm>
            <a:off x="1475232" y="3733800"/>
            <a:ext cx="6230112" cy="2206752"/>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75688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An awareness of your own style preferences can then lead you to a better understanding of customers, since many also possess similar style preferences</a:t>
            </a:r>
            <a:r>
              <a:rPr lang="en-US" dirty="0" smtClean="0"/>
              <a:t>.</a:t>
            </a:r>
          </a:p>
          <a:p>
            <a:endParaRPr lang="en-US" sz="800" dirty="0"/>
          </a:p>
          <a:p>
            <a:pPr lvl="1"/>
            <a:r>
              <a:rPr lang="en-US" sz="2100" dirty="0" smtClean="0">
                <a:solidFill>
                  <a:srgbClr val="FF0000"/>
                </a:solidFill>
              </a:rPr>
              <a:t>By understanding these characteristics, you can improve communication, build stronger relationships, reduce conflict    and misunderstandings, and offer better service to customer.</a:t>
            </a:r>
            <a:endParaRPr lang="en-US" sz="2100" dirty="0">
              <a:solidFill>
                <a:srgbClr val="FF0000"/>
              </a:solidFill>
            </a:endParaRPr>
          </a:p>
        </p:txBody>
      </p:sp>
      <p:pic>
        <p:nvPicPr>
          <p:cNvPr id="6" name="Picture 5" descr="Article: Assessing the assessor- Evaluating personality assessment tools —  People Matters"/>
          <p:cNvPicPr/>
          <p:nvPr/>
        </p:nvPicPr>
        <p:blipFill>
          <a:blip r:embed="rId2" cstate="print"/>
          <a:srcRect/>
          <a:stretch>
            <a:fillRect/>
          </a:stretch>
        </p:blipFill>
        <p:spPr bwMode="auto">
          <a:xfrm>
            <a:off x="3962400" y="4083104"/>
            <a:ext cx="4233672" cy="2140581"/>
          </a:xfrm>
          <a:prstGeom prst="rect">
            <a:avLst/>
          </a:prstGeom>
          <a:noFill/>
          <a:ln w="9525">
            <a:noFill/>
            <a:miter lim="800000"/>
            <a:headEnd/>
            <a:tailEnd/>
          </a:ln>
        </p:spPr>
      </p:pic>
      <p:pic>
        <p:nvPicPr>
          <p:cNvPr id="8" name="Picture 7" descr="Handwriting text Personality Test. Concept meaning method used assessing...  - License, download or print for £3.72 | Photos | Picfair">
            <a:hlinkClick r:id="rId3" tgtFrame="&quot;_blank&quot;"/>
          </p:cNvPr>
          <p:cNvPicPr/>
          <p:nvPr/>
        </p:nvPicPr>
        <p:blipFill>
          <a:blip r:embed="rId4" cstate="print"/>
          <a:srcRect/>
          <a:stretch>
            <a:fillRect/>
          </a:stretch>
        </p:blipFill>
        <p:spPr bwMode="auto">
          <a:xfrm>
            <a:off x="1066800" y="4083104"/>
            <a:ext cx="2685288" cy="2140581"/>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5"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08495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Although everyone has a primary behavior pattern to which they revert in stressful situations, people are a combination of behavioral styles they pull from as situations change</a:t>
            </a:r>
            <a:r>
              <a:rPr lang="en-US" sz="2400" dirty="0" smtClean="0"/>
              <a:t>.</a:t>
            </a:r>
          </a:p>
          <a:p>
            <a:endParaRPr lang="en-US" sz="800" dirty="0" smtClean="0"/>
          </a:p>
          <a:p>
            <a:pPr lvl="1"/>
            <a:r>
              <a:rPr lang="en-US" dirty="0" smtClean="0"/>
              <a:t>Because of this, customers have characteristics in common and regularly demonstrate similar behavioral patterns.</a:t>
            </a:r>
          </a:p>
          <a:p>
            <a:pPr lvl="1"/>
            <a:endParaRPr lang="en-US" sz="800" dirty="0" smtClean="0"/>
          </a:p>
          <a:p>
            <a:pPr lvl="2"/>
            <a:r>
              <a:rPr lang="en-US" dirty="0" smtClean="0">
                <a:solidFill>
                  <a:srgbClr val="FF0000"/>
                </a:solidFill>
              </a:rPr>
              <a:t>Identifying your own style preferences helps you understand and relate to behaviors in others.</a:t>
            </a:r>
            <a:endParaRPr lang="en-US" dirty="0">
              <a:solidFill>
                <a:srgbClr val="FF0000"/>
              </a:solidFill>
            </a:endParaRPr>
          </a:p>
        </p:txBody>
      </p:sp>
      <p:pic>
        <p:nvPicPr>
          <p:cNvPr id="5" name="Picture 4" descr="Meaning of behavior patterns (behavior pattern) in English-Swedish  dictionary - World of Dictionary"/>
          <p:cNvPicPr/>
          <p:nvPr/>
        </p:nvPicPr>
        <p:blipFill>
          <a:blip r:embed="rId2" cstate="print"/>
          <a:srcRect/>
          <a:stretch>
            <a:fillRect/>
          </a:stretch>
        </p:blipFill>
        <p:spPr bwMode="auto">
          <a:xfrm>
            <a:off x="5029200" y="4267200"/>
            <a:ext cx="38862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701018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300" u="sng" dirty="0" smtClean="0"/>
              <a:t>Because of the complexities of human behavior, you should not try to use behavioral characteristics and cues as absolute indicators of the type of person with whom you are dealing</a:t>
            </a:r>
            <a:r>
              <a:rPr lang="en-US" sz="2300" dirty="0" smtClean="0"/>
              <a:t>.</a:t>
            </a:r>
          </a:p>
          <a:p>
            <a:endParaRPr lang="en-US" sz="800" dirty="0" smtClean="0"/>
          </a:p>
          <a:p>
            <a:pPr lvl="1"/>
            <a:r>
              <a:rPr lang="en-US" dirty="0" smtClean="0">
                <a:solidFill>
                  <a:srgbClr val="FF0000"/>
                </a:solidFill>
              </a:rPr>
              <a:t>Most people are adaptable and can shift style categories or exhibit different characteristics depending on the situation or environment in which they are in.</a:t>
            </a:r>
            <a:endParaRPr lang="en-US" dirty="0">
              <a:solidFill>
                <a:srgbClr val="FF0000"/>
              </a:solidFill>
            </a:endParaRPr>
          </a:p>
        </p:txBody>
      </p:sp>
      <p:pic>
        <p:nvPicPr>
          <p:cNvPr id="6" name="Picture 5" descr="Cameleon | BEV Werkstattsysteme und -prozes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10000"/>
            <a:ext cx="3505200" cy="3084945"/>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823170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300" u="sng" dirty="0" smtClean="0"/>
              <a:t>Since people are a combination of styles, they may exhibit some, but not all, of these characteristics at any given time.  They may exhibit characteristics from other style categories,  as well, based on a given situation or their emotional state</a:t>
            </a:r>
            <a:r>
              <a:rPr lang="en-US" sz="2300" dirty="0" smtClean="0"/>
              <a:t>.</a:t>
            </a:r>
          </a:p>
          <a:p>
            <a:endParaRPr lang="en-US" sz="800" u="sng" dirty="0" smtClean="0"/>
          </a:p>
          <a:p>
            <a:pPr lvl="1"/>
            <a:r>
              <a:rPr lang="en-US" dirty="0" smtClean="0"/>
              <a:t>The (4) RIDE Behavioral Style Categories include:</a:t>
            </a:r>
          </a:p>
          <a:p>
            <a:pPr lvl="1"/>
            <a:endParaRPr lang="en-US" sz="800" dirty="0"/>
          </a:p>
          <a:p>
            <a:pPr lvl="2"/>
            <a:r>
              <a:rPr lang="en-US" dirty="0" smtClean="0">
                <a:solidFill>
                  <a:srgbClr val="FF0000"/>
                </a:solidFill>
              </a:rPr>
              <a:t>The </a:t>
            </a:r>
            <a:r>
              <a:rPr lang="en-US" sz="2400" b="1" dirty="0" smtClean="0">
                <a:solidFill>
                  <a:srgbClr val="FF0000"/>
                </a:solidFill>
              </a:rPr>
              <a:t>R</a:t>
            </a:r>
            <a:r>
              <a:rPr lang="en-US" dirty="0" smtClean="0">
                <a:solidFill>
                  <a:srgbClr val="FF0000"/>
                </a:solidFill>
              </a:rPr>
              <a:t>ational Style</a:t>
            </a:r>
          </a:p>
          <a:p>
            <a:pPr lvl="2"/>
            <a:r>
              <a:rPr lang="en-US" dirty="0" smtClean="0">
                <a:solidFill>
                  <a:srgbClr val="FF0000"/>
                </a:solidFill>
              </a:rPr>
              <a:t>The </a:t>
            </a:r>
            <a:r>
              <a:rPr lang="en-US" sz="2400" b="1" dirty="0" smtClean="0">
                <a:solidFill>
                  <a:srgbClr val="FF0000"/>
                </a:solidFill>
              </a:rPr>
              <a:t>I</a:t>
            </a:r>
            <a:r>
              <a:rPr lang="en-US" dirty="0" smtClean="0">
                <a:solidFill>
                  <a:srgbClr val="FF0000"/>
                </a:solidFill>
              </a:rPr>
              <a:t>nquisitive Style</a:t>
            </a:r>
          </a:p>
          <a:p>
            <a:pPr lvl="2"/>
            <a:r>
              <a:rPr lang="en-US" dirty="0" smtClean="0">
                <a:solidFill>
                  <a:srgbClr val="FF0000"/>
                </a:solidFill>
              </a:rPr>
              <a:t>The </a:t>
            </a:r>
            <a:r>
              <a:rPr lang="en-US" sz="2400" b="1" dirty="0" smtClean="0">
                <a:solidFill>
                  <a:srgbClr val="FF0000"/>
                </a:solidFill>
              </a:rPr>
              <a:t>D</a:t>
            </a:r>
            <a:r>
              <a:rPr lang="en-US" dirty="0" smtClean="0">
                <a:solidFill>
                  <a:srgbClr val="FF0000"/>
                </a:solidFill>
              </a:rPr>
              <a:t>ecisive Style</a:t>
            </a:r>
          </a:p>
          <a:p>
            <a:pPr lvl="2"/>
            <a:r>
              <a:rPr lang="en-US" dirty="0" smtClean="0">
                <a:solidFill>
                  <a:srgbClr val="FF0000"/>
                </a:solidFill>
              </a:rPr>
              <a:t>The </a:t>
            </a:r>
            <a:r>
              <a:rPr lang="en-US" sz="2400" b="1" dirty="0" smtClean="0">
                <a:solidFill>
                  <a:srgbClr val="FF0000"/>
                </a:solidFill>
              </a:rPr>
              <a:t>E</a:t>
            </a:r>
            <a:r>
              <a:rPr lang="en-US" dirty="0" smtClean="0">
                <a:solidFill>
                  <a:srgbClr val="FF0000"/>
                </a:solidFill>
              </a:rPr>
              <a:t>xpressive Style</a:t>
            </a:r>
          </a:p>
          <a:p>
            <a:pPr lvl="3"/>
            <a:endParaRPr lang="en-US" dirty="0" smtClean="0"/>
          </a:p>
          <a:p>
            <a:pPr lvl="3"/>
            <a:endParaRPr lang="en-US" dirty="0" smtClean="0"/>
          </a:p>
          <a:p>
            <a:pPr lvl="3"/>
            <a:endParaRPr lang="en-US" dirty="0" smtClean="0"/>
          </a:p>
          <a:p>
            <a:endParaRPr lang="en-US" dirty="0"/>
          </a:p>
        </p:txBody>
      </p:sp>
      <p:pic>
        <p:nvPicPr>
          <p:cNvPr id="6" name="Picture 5" descr="RIDE Channel - YouTube"/>
          <p:cNvPicPr/>
          <p:nvPr/>
        </p:nvPicPr>
        <p:blipFill>
          <a:blip r:embed="rId2" cstate="print"/>
          <a:srcRect/>
          <a:stretch>
            <a:fillRect/>
          </a:stretch>
        </p:blipFill>
        <p:spPr bwMode="auto">
          <a:xfrm>
            <a:off x="4267200" y="4114800"/>
            <a:ext cx="4568952" cy="21336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2023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Hearing and Receiving the Message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Hearing is a passive physiological process of receiving sound waves and transmitting them to the brain for analysis and action</a:t>
            </a:r>
            <a:r>
              <a:rPr lang="en-US" dirty="0" smtClean="0"/>
              <a:t>.</a:t>
            </a:r>
          </a:p>
          <a:p>
            <a:endParaRPr lang="en-US" sz="800" dirty="0" smtClean="0"/>
          </a:p>
          <a:p>
            <a:pPr lvl="1"/>
            <a:r>
              <a:rPr lang="en-US" dirty="0" smtClean="0">
                <a:solidFill>
                  <a:srgbClr val="FF0000"/>
                </a:solidFill>
              </a:rPr>
              <a:t>This is usually a simple process; however, because of external noises and internal distracters (psychological and physical), a customer’s message(s) may be lost or distorted.</a:t>
            </a:r>
            <a:endParaRPr lang="en-US" dirty="0">
              <a:solidFill>
                <a:srgbClr val="FF0000"/>
              </a:solidFill>
            </a:endParaRPr>
          </a:p>
        </p:txBody>
      </p:sp>
      <p:pic>
        <p:nvPicPr>
          <p:cNvPr id="6" name="Picture 5" descr="Safety/Ergo Tips: Hearing Loss | American Dental Association | Center for  Professional Success"/>
          <p:cNvPicPr/>
          <p:nvPr/>
        </p:nvPicPr>
        <p:blipFill>
          <a:blip r:embed="rId2" cstate="print"/>
          <a:srcRect/>
          <a:stretch>
            <a:fillRect/>
          </a:stretch>
        </p:blipFill>
        <p:spPr bwMode="auto">
          <a:xfrm>
            <a:off x="5943600" y="3962400"/>
            <a:ext cx="2857500" cy="238125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Style Categories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Rational</a:t>
            </a:r>
          </a:p>
          <a:p>
            <a:pPr lvl="1"/>
            <a:r>
              <a:rPr lang="en-US" sz="2100" dirty="0" smtClean="0">
                <a:solidFill>
                  <a:srgbClr val="FF0000"/>
                </a:solidFill>
              </a:rPr>
              <a:t>Individuals </a:t>
            </a:r>
            <a:r>
              <a:rPr lang="en-US" sz="2100" dirty="0">
                <a:solidFill>
                  <a:srgbClr val="FF0000"/>
                </a:solidFill>
              </a:rPr>
              <a:t>with a rational behavioral style approach situations logically and analytically. They prioritize facts, data, and objective reasoning when making decisions or solving problems.</a:t>
            </a:r>
          </a:p>
          <a:p>
            <a:r>
              <a:rPr lang="en-US" sz="2600" u="sng" dirty="0" smtClean="0"/>
              <a:t>Inquisitive</a:t>
            </a:r>
            <a:endParaRPr lang="en-US" sz="2600" u="sng" dirty="0"/>
          </a:p>
          <a:p>
            <a:pPr lvl="1"/>
            <a:r>
              <a:rPr lang="en-US" sz="2100" dirty="0" smtClean="0">
                <a:solidFill>
                  <a:srgbClr val="FF0000"/>
                </a:solidFill>
              </a:rPr>
              <a:t>People </a:t>
            </a:r>
            <a:r>
              <a:rPr lang="en-US" sz="2100" dirty="0">
                <a:solidFill>
                  <a:srgbClr val="FF0000"/>
                </a:solidFill>
              </a:rPr>
              <a:t>with an inquisitive style are naturally curious and seek to understand the "why" behind ideas and actions. They ask questions, explore possibilities, and value innovation and learning.</a:t>
            </a:r>
          </a:p>
          <a:p>
            <a:r>
              <a:rPr lang="en-US" sz="2600" u="sng" dirty="0" smtClean="0"/>
              <a:t>Decisive</a:t>
            </a:r>
          </a:p>
          <a:p>
            <a:pPr lvl="1"/>
            <a:r>
              <a:rPr lang="en-US" sz="2100" dirty="0" smtClean="0">
                <a:solidFill>
                  <a:srgbClr val="FF0000"/>
                </a:solidFill>
              </a:rPr>
              <a:t>Those </a:t>
            </a:r>
            <a:r>
              <a:rPr lang="en-US" sz="2100" dirty="0">
                <a:solidFill>
                  <a:srgbClr val="FF0000"/>
                </a:solidFill>
              </a:rPr>
              <a:t>with a decisive style are action-oriented and confident in making quick decisions. They focus on results, efficiency, and achieving goals, often preferring direct and assertive communication.</a:t>
            </a:r>
          </a:p>
          <a:p>
            <a:r>
              <a:rPr lang="en-US" sz="2600" u="sng" dirty="0" smtClean="0"/>
              <a:t>Expressive</a:t>
            </a:r>
          </a:p>
          <a:p>
            <a:pPr lvl="1"/>
            <a:r>
              <a:rPr lang="en-US" sz="2100" dirty="0" smtClean="0">
                <a:solidFill>
                  <a:srgbClr val="FF0000"/>
                </a:solidFill>
              </a:rPr>
              <a:t>Expressive </a:t>
            </a:r>
            <a:r>
              <a:rPr lang="en-US" sz="2100" dirty="0">
                <a:solidFill>
                  <a:srgbClr val="FF0000"/>
                </a:solidFill>
              </a:rPr>
              <a:t>individuals are enthusiastic, outgoing, and emotionally engaged. They value relationships, enjoy collaboration, and often use storytelling and emotion to connect with others.</a:t>
            </a:r>
          </a:p>
          <a:p>
            <a:endParaRPr lang="en-US" dirty="0"/>
          </a:p>
        </p:txBody>
      </p:sp>
      <p:pic>
        <p:nvPicPr>
          <p:cNvPr id="5" name="Picture 2" descr="How to Take Care of Your Customers: Business Advice – Cyber Emploi"/>
          <p:cNvPicPr>
            <a:picLocks noChangeAspect="1" noChangeArrowheads="1"/>
          </p:cNvPicPr>
          <p:nvPr/>
        </p:nvPicPr>
        <p:blipFill>
          <a:blip r:embed="rId2"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74083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with Each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Once you recognize people’s style tendencies, you can improve your relationships and chances of success by tailoring your communication strategies</a:t>
            </a:r>
            <a:r>
              <a:rPr lang="en-US" dirty="0" smtClean="0"/>
              <a:t>.</a:t>
            </a:r>
          </a:p>
          <a:p>
            <a:endParaRPr lang="en-US" sz="800" dirty="0"/>
          </a:p>
          <a:p>
            <a:pPr lvl="1"/>
            <a:r>
              <a:rPr lang="en-US" dirty="0" smtClean="0">
                <a:solidFill>
                  <a:srgbClr val="FF0000"/>
                </a:solidFill>
              </a:rPr>
              <a:t>Keep in mind everyone is a mixture of all 4 styles and can change to a different style to address a variety of situations.</a:t>
            </a:r>
            <a:endParaRPr lang="en-US" dirty="0">
              <a:solidFill>
                <a:srgbClr val="FF0000"/>
              </a:solidFill>
            </a:endParaRPr>
          </a:p>
        </p:txBody>
      </p:sp>
      <p:pic>
        <p:nvPicPr>
          <p:cNvPr id="6" name="Picture 5" descr="The Compassionate Activist Toolkit: the Ultimate Guide to Love-Centered  Activism"/>
          <p:cNvPicPr/>
          <p:nvPr/>
        </p:nvPicPr>
        <p:blipFill>
          <a:blip r:embed="rId2" cstate="print"/>
          <a:srcRect/>
          <a:stretch>
            <a:fillRect/>
          </a:stretch>
        </p:blipFill>
        <p:spPr bwMode="auto">
          <a:xfrm>
            <a:off x="4191000" y="3810000"/>
            <a:ext cx="4646999" cy="2438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035805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Building stronger customer relationships means that you discover customer needs, seek opportunities for service, and respond appropriately to customers’ behavioral styles.  </a:t>
            </a:r>
          </a:p>
        </p:txBody>
      </p:sp>
      <p:pic>
        <p:nvPicPr>
          <p:cNvPr id="5" name="Picture 4" descr="11 Keys to Help You Develop and Build Lasting Relationships"/>
          <p:cNvPicPr/>
          <p:nvPr/>
        </p:nvPicPr>
        <p:blipFill>
          <a:blip r:embed="rId2" cstate="print"/>
          <a:srcRect/>
          <a:stretch>
            <a:fillRect/>
          </a:stretch>
        </p:blipFill>
        <p:spPr bwMode="auto">
          <a:xfrm>
            <a:off x="1427988" y="2971800"/>
            <a:ext cx="6324600" cy="312724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768560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Recognizing and relating to customers’ behavioral styles is just the first step in providing better service</a:t>
            </a:r>
            <a:r>
              <a:rPr lang="en-US" dirty="0" smtClean="0"/>
              <a:t>.</a:t>
            </a:r>
          </a:p>
          <a:p>
            <a:endParaRPr lang="en-US" sz="800" dirty="0" smtClean="0"/>
          </a:p>
          <a:p>
            <a:pPr lvl="1"/>
            <a:r>
              <a:rPr lang="en-US" sz="2000" dirty="0" smtClean="0"/>
              <a:t>To deliver total customer satisfaction, you will need to make the customer feel special, which often requires skills such as relationship building through effective communication and problem solving.</a:t>
            </a:r>
          </a:p>
          <a:p>
            <a:pPr lvl="1"/>
            <a:endParaRPr lang="en-US" sz="800" dirty="0" smtClean="0"/>
          </a:p>
          <a:p>
            <a:pPr lvl="2"/>
            <a:r>
              <a:rPr lang="en-US" dirty="0" smtClean="0">
                <a:solidFill>
                  <a:srgbClr val="FF0000"/>
                </a:solidFill>
              </a:rPr>
              <a:t>Problem solving is the system of identifying issues, determining alternatives for dealing with them, and then selecting and monitoring a strategy for resolution.</a:t>
            </a:r>
            <a:endParaRPr lang="en-US" dirty="0">
              <a:solidFill>
                <a:srgbClr val="FF0000"/>
              </a:solidFill>
            </a:endParaRPr>
          </a:p>
        </p:txBody>
      </p:sp>
      <p:pic>
        <p:nvPicPr>
          <p:cNvPr id="8" name="Picture 7" descr="What are Problem Solving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19600"/>
            <a:ext cx="3657600" cy="2438400"/>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3945185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Whether a situation involves simply answering a question, guiding someone to a desired product or location, or performing a service, customers should leave the interaction feeling good about what they experienced</a:t>
            </a:r>
            <a:r>
              <a:rPr lang="en-US" dirty="0" smtClean="0"/>
              <a:t>.</a:t>
            </a:r>
          </a:p>
          <a:p>
            <a:endParaRPr lang="en-US" sz="800" dirty="0" smtClean="0"/>
          </a:p>
          <a:p>
            <a:pPr lvl="1"/>
            <a:r>
              <a:rPr lang="en-US" dirty="0" smtClean="0">
                <a:solidFill>
                  <a:srgbClr val="FF0000"/>
                </a:solidFill>
              </a:rPr>
              <a:t>Providing this feeling not only is good business sense on your part but also helps guarantee the customers return or spread favorable word-of-mouth advertising.</a:t>
            </a:r>
            <a:endParaRPr lang="en-US" dirty="0">
              <a:solidFill>
                <a:srgbClr val="FF0000"/>
              </a:solidFill>
            </a:endParaRPr>
          </a:p>
        </p:txBody>
      </p:sp>
      <p:pic>
        <p:nvPicPr>
          <p:cNvPr id="5" name="Picture 4" descr="Top 10 Reasons Why Businesses Can&amp;#39;t Ignore the Customer Experience | UBC"/>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102413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There are many ways of partnering with either internal or external customers to solve problems and produce a win-win situation (one in which both the customer and you and your organization succeed and feel good about outcome</a:t>
            </a:r>
            <a:r>
              <a:rPr lang="en-US" dirty="0" smtClean="0"/>
              <a:t>).</a:t>
            </a:r>
          </a:p>
          <a:p>
            <a:endParaRPr lang="en-US" sz="800" dirty="0" smtClean="0"/>
          </a:p>
          <a:p>
            <a:pPr lvl="1"/>
            <a:r>
              <a:rPr lang="en-US" dirty="0" smtClean="0">
                <a:solidFill>
                  <a:srgbClr val="FF0000"/>
                </a:solidFill>
              </a:rPr>
              <a:t>Whatever you do to achieve this result, your customers should realize that you are their advocate and are acting in their best interests to solve their problems.  </a:t>
            </a:r>
            <a:endParaRPr lang="en-US" dirty="0">
              <a:solidFill>
                <a:srgbClr val="FF0000"/>
              </a:solidFill>
            </a:endParaRPr>
          </a:p>
        </p:txBody>
      </p:sp>
      <p:pic>
        <p:nvPicPr>
          <p:cNvPr id="5" name="Picture 4" descr="Value based selling is a Win-Win"/>
          <p:cNvPicPr/>
          <p:nvPr/>
        </p:nvPicPr>
        <p:blipFill>
          <a:blip r:embed="rId2" cstate="print"/>
          <a:srcRect/>
          <a:stretch>
            <a:fillRect/>
          </a:stretch>
        </p:blipFill>
        <p:spPr bwMode="auto">
          <a:xfrm>
            <a:off x="5029200" y="4114800"/>
            <a:ext cx="3906243"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68591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Say “Yes”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If you must decline a request or cannot provide a product or service, do so in a positive manner</a:t>
            </a:r>
            <a:r>
              <a:rPr lang="en-US" dirty="0" smtClean="0"/>
              <a:t>.</a:t>
            </a:r>
          </a:p>
          <a:p>
            <a:endParaRPr lang="en-US" sz="800" dirty="0" smtClean="0"/>
          </a:p>
          <a:p>
            <a:pPr lvl="1"/>
            <a:r>
              <a:rPr lang="en-US" dirty="0" smtClean="0"/>
              <a:t>Deemphasizing what you cannot do and providing an alternative puts the customer in a power position.</a:t>
            </a:r>
          </a:p>
          <a:p>
            <a:pPr lvl="1"/>
            <a:endParaRPr lang="en-US" sz="800" dirty="0" smtClean="0"/>
          </a:p>
          <a:p>
            <a:pPr lvl="2"/>
            <a:r>
              <a:rPr lang="en-US" dirty="0" smtClean="0">
                <a:solidFill>
                  <a:srgbClr val="FF0000"/>
                </a:solidFill>
              </a:rPr>
              <a:t>That is, even though they may not get their first request, they are once again in control, and can say “yes” or “no” to the alternative you have offered, or they can decide on the next step.</a:t>
            </a:r>
            <a:endParaRPr lang="en-US" dirty="0">
              <a:solidFill>
                <a:srgbClr val="FF0000"/>
              </a:solidFill>
            </a:endParaRPr>
          </a:p>
        </p:txBody>
      </p:sp>
      <p:pic>
        <p:nvPicPr>
          <p:cNvPr id="5" name="Picture 4" descr="File:This is a picture of yes!.png - Wikimedia Commons"/>
          <p:cNvPicPr/>
          <p:nvPr/>
        </p:nvPicPr>
        <p:blipFill>
          <a:blip r:embed="rId2" cstate="print"/>
          <a:srcRect/>
          <a:stretch>
            <a:fillRect/>
          </a:stretch>
        </p:blipFill>
        <p:spPr bwMode="auto">
          <a:xfrm>
            <a:off x="4949952" y="4648200"/>
            <a:ext cx="3886200" cy="1640793"/>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24067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br>
              <a:rPr lang="en-US" sz="2800" dirty="0" smtClean="0"/>
            </a:br>
            <a:r>
              <a:rPr lang="en-US" sz="2000" dirty="0" smtClean="0"/>
              <a:t>The Rational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u="sng" dirty="0" smtClean="0"/>
              <a:t>Seeks systematic resolution to the situation</a:t>
            </a:r>
            <a:r>
              <a:rPr lang="en-US" dirty="0" smtClean="0"/>
              <a:t>.</a:t>
            </a:r>
          </a:p>
          <a:p>
            <a:pPr lvl="1"/>
            <a:r>
              <a:rPr lang="en-US" dirty="0" smtClean="0">
                <a:solidFill>
                  <a:srgbClr val="FF0000"/>
                </a:solidFill>
              </a:rPr>
              <a:t>Stress resolution and security of the issue.</a:t>
            </a:r>
          </a:p>
          <a:p>
            <a:r>
              <a:rPr lang="en-US" u="sng" dirty="0" smtClean="0"/>
              <a:t>Avoids conflict or disagreement</a:t>
            </a:r>
            <a:r>
              <a:rPr lang="en-US" dirty="0" smtClean="0"/>
              <a:t>.</a:t>
            </a:r>
          </a:p>
          <a:p>
            <a:pPr lvl="1"/>
            <a:r>
              <a:rPr lang="en-US" dirty="0" smtClean="0">
                <a:solidFill>
                  <a:srgbClr val="FF0000"/>
                </a:solidFill>
              </a:rPr>
              <a:t>Smile, when appropriate.</a:t>
            </a:r>
          </a:p>
          <a:p>
            <a:r>
              <a:rPr lang="en-US" u="sng" dirty="0" smtClean="0"/>
              <a:t>Strives for acceptance of ideas</a:t>
            </a:r>
            <a:r>
              <a:rPr lang="en-US" dirty="0" smtClean="0"/>
              <a:t>.</a:t>
            </a:r>
          </a:p>
          <a:p>
            <a:pPr lvl="1"/>
            <a:r>
              <a:rPr lang="en-US" dirty="0" smtClean="0">
                <a:solidFill>
                  <a:srgbClr val="FF0000"/>
                </a:solidFill>
              </a:rPr>
              <a:t>Provide references or resources.</a:t>
            </a:r>
          </a:p>
          <a:p>
            <a:r>
              <a:rPr lang="en-US" u="sng" dirty="0" smtClean="0"/>
              <a:t>Intermittent eye contact</a:t>
            </a:r>
            <a:r>
              <a:rPr lang="en-US" dirty="0" smtClean="0"/>
              <a:t>.</a:t>
            </a:r>
          </a:p>
          <a:p>
            <a:pPr lvl="1"/>
            <a:r>
              <a:rPr lang="en-US" dirty="0" smtClean="0">
                <a:solidFill>
                  <a:srgbClr val="FF0000"/>
                </a:solidFill>
              </a:rPr>
              <a:t>Listen actively, make eye contact.</a:t>
            </a:r>
          </a:p>
          <a:p>
            <a:r>
              <a:rPr lang="en-US" u="sng" dirty="0" smtClean="0"/>
              <a:t>Uses hand and subdued body movements and speech to emphasize key points</a:t>
            </a:r>
            <a:r>
              <a:rPr lang="en-US" dirty="0" smtClean="0"/>
              <a:t>.</a:t>
            </a:r>
          </a:p>
          <a:p>
            <a:pPr lvl="1"/>
            <a:r>
              <a:rPr lang="en-US" dirty="0" smtClean="0">
                <a:solidFill>
                  <a:srgbClr val="FF0000"/>
                </a:solidFill>
              </a:rPr>
              <a:t>Focus on personal movements to convey your feelings about the incident (i.e. “How do your feel we can best resolve this problem?”).</a:t>
            </a:r>
            <a:endParaRPr lang="en-US" dirty="0">
              <a:solidFill>
                <a:srgbClr val="FF0000"/>
              </a:solidFill>
            </a:endParaRPr>
          </a:p>
        </p:txBody>
      </p:sp>
      <p:pic>
        <p:nvPicPr>
          <p:cNvPr id="5" name="Picture 4" descr="File:Rational AG 201x logo.svg - Wikipedia"/>
          <p:cNvPicPr/>
          <p:nvPr/>
        </p:nvPicPr>
        <p:blipFill>
          <a:blip r:embed="rId2" cstate="print"/>
          <a:srcRect/>
          <a:stretch>
            <a:fillRect/>
          </a:stretch>
        </p:blipFill>
        <p:spPr bwMode="auto">
          <a:xfrm>
            <a:off x="6019800" y="2133600"/>
            <a:ext cx="2818661" cy="1143001"/>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96178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br>
              <a:rPr lang="en-US" sz="2800" dirty="0" smtClean="0"/>
            </a:br>
            <a:r>
              <a:rPr lang="en-US" sz="2000" dirty="0" smtClean="0"/>
              <a:t>The Inquisitive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u="sng" dirty="0" smtClean="0"/>
              <a:t>Listens to explanations</a:t>
            </a:r>
            <a:r>
              <a:rPr lang="en-US" dirty="0" smtClean="0"/>
              <a:t>.</a:t>
            </a:r>
          </a:p>
          <a:p>
            <a:pPr lvl="1"/>
            <a:r>
              <a:rPr lang="en-US" dirty="0" smtClean="0">
                <a:solidFill>
                  <a:srgbClr val="FF0000"/>
                </a:solidFill>
              </a:rPr>
              <a:t>Focus on the problem, not the person.</a:t>
            </a:r>
          </a:p>
          <a:p>
            <a:r>
              <a:rPr lang="en-US" u="sng" dirty="0" smtClean="0"/>
              <a:t>Demands specifics</a:t>
            </a:r>
            <a:r>
              <a:rPr lang="en-US" dirty="0" smtClean="0"/>
              <a:t>.</a:t>
            </a:r>
          </a:p>
          <a:p>
            <a:pPr lvl="1"/>
            <a:r>
              <a:rPr lang="en-US" dirty="0" smtClean="0">
                <a:solidFill>
                  <a:srgbClr val="FF0000"/>
                </a:solidFill>
              </a:rPr>
              <a:t>Have details and facts available.</a:t>
            </a:r>
          </a:p>
          <a:p>
            <a:r>
              <a:rPr lang="en-US" u="sng" dirty="0" smtClean="0"/>
              <a:t>Mild demeanor</a:t>
            </a:r>
            <a:r>
              <a:rPr lang="en-US" dirty="0" smtClean="0"/>
              <a:t>.</a:t>
            </a:r>
          </a:p>
          <a:p>
            <a:pPr lvl="1"/>
            <a:r>
              <a:rPr lang="en-US" dirty="0" smtClean="0">
                <a:solidFill>
                  <a:srgbClr val="FF0000"/>
                </a:solidFill>
              </a:rPr>
              <a:t>Approach in nonthreatening manner.</a:t>
            </a:r>
          </a:p>
          <a:p>
            <a:r>
              <a:rPr lang="en-US" u="sng" dirty="0" smtClean="0"/>
              <a:t>Intermittent eye contact</a:t>
            </a:r>
            <a:r>
              <a:rPr lang="en-US" dirty="0" smtClean="0"/>
              <a:t>.</a:t>
            </a:r>
          </a:p>
          <a:p>
            <a:pPr lvl="1"/>
            <a:r>
              <a:rPr lang="en-US" dirty="0" smtClean="0">
                <a:solidFill>
                  <a:srgbClr val="FF0000"/>
                </a:solidFill>
              </a:rPr>
              <a:t>Listen actively, make eye contact, and focus on the situation.</a:t>
            </a:r>
          </a:p>
          <a:p>
            <a:r>
              <a:rPr lang="en-US" u="sng" dirty="0" smtClean="0"/>
              <a:t>Gives list of issues, in chronological order</a:t>
            </a:r>
            <a:r>
              <a:rPr lang="en-US" dirty="0" smtClean="0"/>
              <a:t>.</a:t>
            </a:r>
          </a:p>
          <a:p>
            <a:pPr lvl="1"/>
            <a:r>
              <a:rPr lang="en-US" dirty="0" smtClean="0">
                <a:solidFill>
                  <a:srgbClr val="FF0000"/>
                </a:solidFill>
              </a:rPr>
              <a:t>Be specific in outlining actions to be taken by everyone.</a:t>
            </a:r>
          </a:p>
          <a:p>
            <a:r>
              <a:rPr lang="en-US" u="sng" dirty="0" smtClean="0"/>
              <a:t>Exhibits patience</a:t>
            </a:r>
            <a:r>
              <a:rPr lang="en-US" dirty="0" smtClean="0"/>
              <a:t>.</a:t>
            </a:r>
          </a:p>
          <a:p>
            <a:pPr lvl="1"/>
            <a:r>
              <a:rPr lang="en-US" dirty="0" smtClean="0">
                <a:solidFill>
                  <a:srgbClr val="FF0000"/>
                </a:solidFill>
              </a:rPr>
              <a:t>Follow through on commitments.</a:t>
            </a:r>
          </a:p>
          <a:p>
            <a:r>
              <a:rPr lang="en-US" u="sng" dirty="0" smtClean="0"/>
              <a:t>Seeks reassurance</a:t>
            </a:r>
            <a:r>
              <a:rPr lang="en-US" dirty="0" smtClean="0"/>
              <a:t>.</a:t>
            </a:r>
          </a:p>
          <a:p>
            <a:pPr lvl="1"/>
            <a:r>
              <a:rPr lang="en-US" dirty="0" smtClean="0">
                <a:solidFill>
                  <a:srgbClr val="FF0000"/>
                </a:solidFill>
              </a:rPr>
              <a:t>Offer guarantees of resolution if possible.</a:t>
            </a:r>
          </a:p>
          <a:p>
            <a:r>
              <a:rPr lang="en-US" u="sng" dirty="0" smtClean="0"/>
              <a:t>Focuses on facts</a:t>
            </a:r>
            <a:r>
              <a:rPr lang="en-US" dirty="0" smtClean="0"/>
              <a:t>.</a:t>
            </a:r>
          </a:p>
          <a:p>
            <a:pPr lvl="1"/>
            <a:r>
              <a:rPr lang="en-US" dirty="0" smtClean="0">
                <a:solidFill>
                  <a:srgbClr val="FF0000"/>
                </a:solidFill>
              </a:rPr>
              <a:t>Give facts and pros and cons of suggestions.</a:t>
            </a:r>
            <a:endParaRPr lang="en-US" dirty="0">
              <a:solidFill>
                <a:srgbClr val="FF0000"/>
              </a:solidFill>
            </a:endParaRPr>
          </a:p>
        </p:txBody>
      </p:sp>
      <p:pic>
        <p:nvPicPr>
          <p:cNvPr id="5" name="Picture 4" descr="https://australianedtech.com.au/wp-content/uploads/2019/07/inquisitive-logo.png"/>
          <p:cNvPicPr/>
          <p:nvPr/>
        </p:nvPicPr>
        <p:blipFill>
          <a:blip r:embed="rId2" cstate="print"/>
          <a:srcRect/>
          <a:stretch>
            <a:fillRect/>
          </a:stretch>
        </p:blipFill>
        <p:spPr bwMode="auto">
          <a:xfrm>
            <a:off x="5486400" y="1676400"/>
            <a:ext cx="3319272" cy="914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32806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r>
              <a:rPr lang="en-US" dirty="0" smtClean="0"/>
              <a:t/>
            </a:r>
            <a:br>
              <a:rPr lang="en-US" dirty="0" smtClean="0"/>
            </a:br>
            <a:r>
              <a:rPr lang="en-US" sz="2000" dirty="0" smtClean="0"/>
              <a:t>The Decisive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a:xfrm>
            <a:off x="301752" y="1524000"/>
            <a:ext cx="8503920" cy="5105400"/>
          </a:xfrm>
        </p:spPr>
        <p:txBody>
          <a:bodyPr>
            <a:normAutofit fontScale="62500" lnSpcReduction="20000"/>
          </a:bodyPr>
          <a:lstStyle/>
          <a:p>
            <a:r>
              <a:rPr lang="en-US" u="sng" dirty="0" smtClean="0"/>
              <a:t>Seeks to avoid conflict; just wants resolution</a:t>
            </a:r>
            <a:r>
              <a:rPr lang="en-US" dirty="0" smtClean="0"/>
              <a:t>.</a:t>
            </a:r>
          </a:p>
          <a:p>
            <a:pPr lvl="1"/>
            <a:r>
              <a:rPr lang="en-US" dirty="0" smtClean="0">
                <a:solidFill>
                  <a:srgbClr val="FF0000"/>
                </a:solidFill>
              </a:rPr>
              <a:t>Use low-pitched, unemotional speech; be patient; listen.</a:t>
            </a:r>
          </a:p>
          <a:p>
            <a:r>
              <a:rPr lang="en-US" u="sng" dirty="0" smtClean="0"/>
              <a:t>Loud voice</a:t>
            </a:r>
            <a:r>
              <a:rPr lang="en-US" dirty="0" smtClean="0"/>
              <a:t>.</a:t>
            </a:r>
          </a:p>
          <a:p>
            <a:pPr lvl="1"/>
            <a:r>
              <a:rPr lang="en-US" dirty="0" smtClean="0">
                <a:solidFill>
                  <a:srgbClr val="FF0000"/>
                </a:solidFill>
              </a:rPr>
              <a:t>Be patient; listen emphatically.</a:t>
            </a:r>
          </a:p>
          <a:p>
            <a:r>
              <a:rPr lang="en-US" u="sng" dirty="0" smtClean="0"/>
              <a:t>Finger-pointing or aggressive body gestures</a:t>
            </a:r>
            <a:r>
              <a:rPr lang="en-US" dirty="0" smtClean="0"/>
              <a:t>.</a:t>
            </a:r>
          </a:p>
          <a:p>
            <a:pPr lvl="1"/>
            <a:r>
              <a:rPr lang="en-US" dirty="0" smtClean="0">
                <a:solidFill>
                  <a:srgbClr val="FF0000"/>
                </a:solidFill>
              </a:rPr>
              <a:t>Do not internalize; they are angry with the product or service, not necessarily with you.</a:t>
            </a:r>
          </a:p>
          <a:p>
            <a:r>
              <a:rPr lang="en-US" u="sng" dirty="0" smtClean="0"/>
              <a:t>Firm, active handshake</a:t>
            </a:r>
            <a:r>
              <a:rPr lang="en-US" dirty="0" smtClean="0"/>
              <a:t>.</a:t>
            </a:r>
          </a:p>
          <a:p>
            <a:pPr lvl="1"/>
            <a:r>
              <a:rPr lang="en-US" dirty="0" smtClean="0">
                <a:solidFill>
                  <a:srgbClr val="FF0000"/>
                </a:solidFill>
              </a:rPr>
              <a:t>Return a firm businesslike handshake.</a:t>
            </a:r>
          </a:p>
          <a:p>
            <a:r>
              <a:rPr lang="en-US" u="sng" dirty="0" smtClean="0"/>
              <a:t>Directly places blame on service provider</a:t>
            </a:r>
            <a:r>
              <a:rPr lang="en-US" dirty="0" smtClean="0"/>
              <a:t>.</a:t>
            </a:r>
          </a:p>
          <a:p>
            <a:pPr lvl="1"/>
            <a:r>
              <a:rPr lang="en-US" dirty="0" smtClean="0">
                <a:solidFill>
                  <a:srgbClr val="FF0000"/>
                </a:solidFill>
              </a:rPr>
              <a:t>Be brief; tell them what you can do; offer solutions.</a:t>
            </a:r>
          </a:p>
          <a:p>
            <a:r>
              <a:rPr lang="en-US" u="sng" dirty="0" smtClean="0"/>
              <a:t>Direct eye contact</a:t>
            </a:r>
            <a:r>
              <a:rPr lang="en-US" dirty="0" smtClean="0"/>
              <a:t>.</a:t>
            </a:r>
          </a:p>
          <a:p>
            <a:pPr lvl="1"/>
            <a:r>
              <a:rPr lang="en-US" dirty="0" smtClean="0">
                <a:solidFill>
                  <a:srgbClr val="FF0000"/>
                </a:solidFill>
              </a:rPr>
              <a:t>Be formal, businesslike.</a:t>
            </a:r>
          </a:p>
          <a:p>
            <a:r>
              <a:rPr lang="en-US" u="sng" dirty="0" smtClean="0"/>
              <a:t>Sarcasm</a:t>
            </a:r>
            <a:r>
              <a:rPr lang="en-US" dirty="0" smtClean="0"/>
              <a:t>.</a:t>
            </a:r>
          </a:p>
          <a:p>
            <a:pPr lvl="1"/>
            <a:r>
              <a:rPr lang="en-US" dirty="0" smtClean="0">
                <a:solidFill>
                  <a:srgbClr val="FF0000"/>
                </a:solidFill>
              </a:rPr>
              <a:t>Do not take a happy-go-lucky or flippant approach.</a:t>
            </a:r>
          </a:p>
          <a:p>
            <a:r>
              <a:rPr lang="en-US" u="sng" dirty="0" smtClean="0"/>
              <a:t>Impatient</a:t>
            </a:r>
            <a:r>
              <a:rPr lang="en-US" dirty="0" smtClean="0"/>
              <a:t>.</a:t>
            </a:r>
          </a:p>
          <a:p>
            <a:pPr lvl="1"/>
            <a:r>
              <a:rPr lang="en-US" dirty="0" smtClean="0">
                <a:solidFill>
                  <a:srgbClr val="FF0000"/>
                </a:solidFill>
              </a:rPr>
              <a:t>Be time-conscious; time is money to a “D”</a:t>
            </a:r>
          </a:p>
          <a:p>
            <a:r>
              <a:rPr lang="en-US" u="sng" dirty="0" smtClean="0"/>
              <a:t>Demanding verbiage (i.e. “You better fix this</a:t>
            </a:r>
            <a:r>
              <a:rPr lang="en-US" dirty="0" smtClean="0"/>
              <a:t>!”).</a:t>
            </a:r>
          </a:p>
          <a:p>
            <a:pPr lvl="1"/>
            <a:r>
              <a:rPr lang="en-US" dirty="0" smtClean="0">
                <a:solidFill>
                  <a:srgbClr val="FF0000"/>
                </a:solidFill>
              </a:rPr>
              <a:t>Project competence; find the best person to solve the problem.</a:t>
            </a:r>
          </a:p>
          <a:p>
            <a:r>
              <a:rPr lang="en-US" u="sng" dirty="0" smtClean="0"/>
              <a:t>Irrational assertions (i.e. “You people never, or always</a:t>
            </a:r>
            <a:r>
              <a:rPr lang="en-US" dirty="0" smtClean="0"/>
              <a:t>…).</a:t>
            </a:r>
          </a:p>
          <a:p>
            <a:pPr lvl="1"/>
            <a:r>
              <a:rPr lang="en-US" dirty="0" smtClean="0">
                <a:solidFill>
                  <a:srgbClr val="FF0000"/>
                </a:solidFill>
              </a:rPr>
              <a:t>Ask questions that focus on what they need or want (i.e. “What do you think is reasonable?”).</a:t>
            </a:r>
          </a:p>
        </p:txBody>
      </p:sp>
      <p:pic>
        <p:nvPicPr>
          <p:cNvPr id="6" name="Picture 5" descr="Decisive – THE AREA METHOD"/>
          <p:cNvPicPr/>
          <p:nvPr/>
        </p:nvPicPr>
        <p:blipFill>
          <a:blip r:embed="rId2" cstate="print"/>
          <a:srcRect/>
          <a:stretch>
            <a:fillRect/>
          </a:stretch>
        </p:blipFill>
        <p:spPr bwMode="auto">
          <a:xfrm>
            <a:off x="5943600" y="1447800"/>
            <a:ext cx="2781300" cy="1066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8358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Attending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Once your ears pick up sound waves, your brain goes to work focusing on, or attending to, what you heard.  In the process, it sorts out every sound being received</a:t>
            </a:r>
            <a:r>
              <a:rPr lang="en-US" dirty="0" smtClean="0"/>
              <a:t>.</a:t>
            </a:r>
          </a:p>
          <a:p>
            <a:endParaRPr lang="en-US" sz="800" dirty="0" smtClean="0"/>
          </a:p>
          <a:p>
            <a:pPr lvl="1"/>
            <a:r>
              <a:rPr lang="en-US" dirty="0" smtClean="0"/>
              <a:t>The effort involves deciding what is important so that you can focus attention on the proper sound.  This becomes extremely difficult when you are receiving multiple messages or sounds.</a:t>
            </a:r>
          </a:p>
          <a:p>
            <a:pPr lvl="1"/>
            <a:endParaRPr lang="en-US" sz="800" dirty="0" smtClean="0"/>
          </a:p>
          <a:p>
            <a:pPr lvl="2"/>
            <a:r>
              <a:rPr lang="en-US" dirty="0" smtClean="0">
                <a:solidFill>
                  <a:srgbClr val="FF0000"/>
                </a:solidFill>
              </a:rPr>
              <a:t>It is important to eliminate as many distractions as possible.  </a:t>
            </a:r>
          </a:p>
        </p:txBody>
      </p:sp>
      <p:pic>
        <p:nvPicPr>
          <p:cNvPr id="5" name="Picture 4" descr="Mindfulness: Focusing On What&amp;#39;s Really Important - Empath Health"/>
          <p:cNvPicPr/>
          <p:nvPr/>
        </p:nvPicPr>
        <p:blipFill>
          <a:blip r:embed="rId2" cstate="print"/>
          <a:srcRect/>
          <a:stretch>
            <a:fillRect/>
          </a:stretch>
        </p:blipFill>
        <p:spPr bwMode="auto">
          <a:xfrm>
            <a:off x="2304288" y="4710599"/>
            <a:ext cx="4572000" cy="1447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r>
              <a:rPr lang="en-US" dirty="0" smtClean="0"/>
              <a:t/>
            </a:r>
            <a:br>
              <a:rPr lang="en-US" dirty="0" smtClean="0"/>
            </a:br>
            <a:r>
              <a:rPr lang="en-US" sz="2000" dirty="0" smtClean="0"/>
              <a:t>The Expressive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0000" lnSpcReduction="20000"/>
          </a:bodyPr>
          <a:lstStyle/>
          <a:p>
            <a:r>
              <a:rPr lang="en-US" u="sng" dirty="0" smtClean="0"/>
              <a:t>Threats (i.e. “If you can’t help, I’ll go elsewhere</a:t>
            </a:r>
            <a:r>
              <a:rPr lang="en-US" dirty="0" smtClean="0"/>
              <a:t>.”).</a:t>
            </a:r>
          </a:p>
          <a:p>
            <a:pPr lvl="1"/>
            <a:r>
              <a:rPr lang="en-US" dirty="0" smtClean="0">
                <a:solidFill>
                  <a:srgbClr val="FF0000"/>
                </a:solidFill>
              </a:rPr>
              <a:t>Reassure; say what you can do.</a:t>
            </a:r>
          </a:p>
          <a:p>
            <a:r>
              <a:rPr lang="en-US" u="sng" dirty="0" smtClean="0"/>
              <a:t>Intermittent smiling along with verbalizing dissatisfaction</a:t>
            </a:r>
            <a:r>
              <a:rPr lang="en-US" dirty="0" smtClean="0"/>
              <a:t>.</a:t>
            </a:r>
          </a:p>
          <a:p>
            <a:pPr lvl="1"/>
            <a:r>
              <a:rPr lang="en-US" dirty="0" smtClean="0">
                <a:solidFill>
                  <a:srgbClr val="FF0000"/>
                </a:solidFill>
              </a:rPr>
              <a:t>Be supportive; tell the customer what you can do for them.</a:t>
            </a:r>
          </a:p>
          <a:p>
            <a:r>
              <a:rPr lang="en-US" u="sng" dirty="0" smtClean="0"/>
              <a:t>Uses nonaggressive language (i.e. “I’d like to talk with someone about</a:t>
            </a:r>
            <a:r>
              <a:rPr lang="en-US" dirty="0" smtClean="0"/>
              <a:t>…”).</a:t>
            </a:r>
          </a:p>
          <a:p>
            <a:pPr lvl="1"/>
            <a:r>
              <a:rPr lang="en-US" dirty="0" smtClean="0">
                <a:solidFill>
                  <a:srgbClr val="FF0000"/>
                </a:solidFill>
              </a:rPr>
              <a:t>Allow them to vent frustrations or verbalize thoughts.</a:t>
            </a:r>
          </a:p>
          <a:p>
            <a:r>
              <a:rPr lang="en-US" u="sng" dirty="0" smtClean="0"/>
              <a:t>Steady eye contact</a:t>
            </a:r>
            <a:r>
              <a:rPr lang="en-US" dirty="0" smtClean="0"/>
              <a:t>.</a:t>
            </a:r>
          </a:p>
          <a:p>
            <a:pPr lvl="1"/>
            <a:r>
              <a:rPr lang="en-US" dirty="0" smtClean="0">
                <a:solidFill>
                  <a:srgbClr val="FF0000"/>
                </a:solidFill>
              </a:rPr>
              <a:t>Smile, if appropriate; return eye contact while conversing.</a:t>
            </a:r>
          </a:p>
          <a:p>
            <a:r>
              <a:rPr lang="en-US" u="sng" dirty="0" smtClean="0"/>
              <a:t>Elicits your assistance and follow-up (i.e. “I really don’t want to run all over town searching.  Will you please call</a:t>
            </a:r>
            <a:r>
              <a:rPr lang="en-US" dirty="0" smtClean="0"/>
              <a:t>…”).</a:t>
            </a:r>
          </a:p>
          <a:p>
            <a:pPr lvl="1"/>
            <a:r>
              <a:rPr lang="en-US" dirty="0" smtClean="0">
                <a:solidFill>
                  <a:srgbClr val="FF0000"/>
                </a:solidFill>
              </a:rPr>
              <a:t>Take the time to offer assistance and comply with their requests, if possible.</a:t>
            </a:r>
          </a:p>
          <a:p>
            <a:r>
              <a:rPr lang="en-US" u="sng" dirty="0" smtClean="0"/>
              <a:t>Shows sincere interest</a:t>
            </a:r>
            <a:r>
              <a:rPr lang="en-US" dirty="0" smtClean="0"/>
              <a:t>.</a:t>
            </a:r>
          </a:p>
          <a:p>
            <a:pPr lvl="1"/>
            <a:r>
              <a:rPr lang="en-US" dirty="0" smtClean="0">
                <a:solidFill>
                  <a:srgbClr val="FF0000"/>
                </a:solidFill>
              </a:rPr>
              <a:t>Focus on feelings through empathy (i.e. “I feel that…”).</a:t>
            </a:r>
          </a:p>
          <a:p>
            <a:r>
              <a:rPr lang="en-US" u="sng" dirty="0" smtClean="0"/>
              <a:t>Enthusiastic active handshake</a:t>
            </a:r>
            <a:r>
              <a:rPr lang="en-US" dirty="0" smtClean="0"/>
              <a:t>.</a:t>
            </a:r>
          </a:p>
          <a:p>
            <a:pPr lvl="1"/>
            <a:r>
              <a:rPr lang="en-US" dirty="0" smtClean="0">
                <a:solidFill>
                  <a:srgbClr val="FF0000"/>
                </a:solidFill>
              </a:rPr>
              <a:t>Return a firm businesslike handshake.</a:t>
            </a:r>
          </a:p>
          <a:p>
            <a:r>
              <a:rPr lang="en-US" u="sng" dirty="0" smtClean="0"/>
              <a:t>Enthusiastically explains the situation</a:t>
            </a:r>
            <a:r>
              <a:rPr lang="en-US" dirty="0" smtClean="0"/>
              <a:t>.</a:t>
            </a:r>
          </a:p>
          <a:p>
            <a:pPr lvl="1"/>
            <a:r>
              <a:rPr lang="en-US" dirty="0" smtClean="0">
                <a:solidFill>
                  <a:srgbClr val="FF0000"/>
                </a:solidFill>
              </a:rPr>
              <a:t>Patiently provide active listening; offer ideas and suggestions for resolution.</a:t>
            </a:r>
          </a:p>
          <a:p>
            <a:endParaRPr lang="en-US" dirty="0"/>
          </a:p>
        </p:txBody>
      </p:sp>
      <p:pic>
        <p:nvPicPr>
          <p:cNvPr id="6" name="Picture 5" descr="Expressive Styles! Hair Salon And Barber Shop » Expressive Styles!"/>
          <p:cNvPicPr/>
          <p:nvPr/>
        </p:nvPicPr>
        <p:blipFill>
          <a:blip r:embed="rId2" cstate="print"/>
          <a:srcRect/>
          <a:stretch>
            <a:fillRect/>
          </a:stretch>
        </p:blipFill>
        <p:spPr bwMode="auto">
          <a:xfrm>
            <a:off x="6019800" y="1064557"/>
            <a:ext cx="2922570" cy="865632"/>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129402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Seek Opportunities for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View complaints as a chance to create a favorable impression by solving a problem</a:t>
            </a:r>
            <a:r>
              <a:rPr lang="en-US" dirty="0" smtClean="0"/>
              <a:t>.</a:t>
            </a:r>
          </a:p>
          <a:p>
            <a:endParaRPr lang="en-US" sz="800" dirty="0" smtClean="0"/>
          </a:p>
          <a:p>
            <a:pPr lvl="1"/>
            <a:r>
              <a:rPr lang="en-US" dirty="0" smtClean="0"/>
              <a:t>Watch the behavioral characteristics your customer exhibits.  </a:t>
            </a:r>
          </a:p>
          <a:p>
            <a:pPr lvl="1"/>
            <a:r>
              <a:rPr lang="en-US" dirty="0" smtClean="0"/>
              <a:t>Using what you see and hear, take appropriate action to adapt to their personality needs and solve problem professionally.</a:t>
            </a:r>
          </a:p>
          <a:p>
            <a:pPr lvl="1"/>
            <a:endParaRPr lang="en-US" sz="800" dirty="0" smtClean="0"/>
          </a:p>
          <a:p>
            <a:pPr lvl="2"/>
            <a:r>
              <a:rPr lang="en-US" dirty="0" smtClean="0">
                <a:solidFill>
                  <a:srgbClr val="FF0000"/>
                </a:solidFill>
              </a:rPr>
              <a:t>You can take the opportunity to solve the problem and strengthen the relationship at the same time.</a:t>
            </a:r>
            <a:endParaRPr lang="en-US" dirty="0">
              <a:solidFill>
                <a:srgbClr val="FF0000"/>
              </a:solidFill>
            </a:endParaRPr>
          </a:p>
        </p:txBody>
      </p:sp>
      <p:pic>
        <p:nvPicPr>
          <p:cNvPr id="5" name="Picture 4" descr="Conceptual Hand Writing Showing Seek New Opportunities. Business Photo Text  Looking For A New Job Or Another Business Stock Illustration - Illustration  of jobless, seek: 137626566"/>
          <p:cNvPicPr/>
          <p:nvPr/>
        </p:nvPicPr>
        <p:blipFill>
          <a:blip r:embed="rId2" cstate="print"/>
          <a:srcRect/>
          <a:stretch>
            <a:fillRect/>
          </a:stretch>
        </p:blipFill>
        <p:spPr bwMode="auto">
          <a:xfrm>
            <a:off x="5181600" y="4419600"/>
            <a:ext cx="3962400"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307488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Focus on Process Improvement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You should strive to provide seamless service to customers.  This means that they should get great service and never have to worry about your problems or breakdowns</a:t>
            </a:r>
            <a:r>
              <a:rPr lang="en-US" dirty="0" smtClean="0"/>
              <a:t>.</a:t>
            </a:r>
          </a:p>
          <a:p>
            <a:endParaRPr lang="en-US" sz="800" dirty="0" smtClean="0"/>
          </a:p>
          <a:p>
            <a:pPr lvl="1"/>
            <a:r>
              <a:rPr lang="en-US" dirty="0" smtClean="0"/>
              <a:t>When breakdowns do occur, remedy them quickly, and then soothe over the customer relationship.  Recognize customers of varying behavioral styles will react differently to breakdowns.</a:t>
            </a:r>
          </a:p>
          <a:p>
            <a:pPr lvl="1"/>
            <a:endParaRPr lang="en-US" sz="800" dirty="0" smtClean="0"/>
          </a:p>
          <a:p>
            <a:pPr lvl="2"/>
            <a:r>
              <a:rPr lang="en-US" dirty="0" smtClean="0">
                <a:solidFill>
                  <a:srgbClr val="FF0000"/>
                </a:solidFill>
              </a:rPr>
              <a:t>Try to handle defects in your system or processes or delays when the customer is not present.</a:t>
            </a:r>
            <a:endParaRPr lang="en-US" dirty="0">
              <a:solidFill>
                <a:srgbClr val="FF0000"/>
              </a:solidFill>
            </a:endParaRPr>
          </a:p>
        </p:txBody>
      </p:sp>
      <p:pic>
        <p:nvPicPr>
          <p:cNvPr id="6" name="Picture 5" descr="What are tips for making an effective process improvement plan? - Quora"/>
          <p:cNvPicPr/>
          <p:nvPr/>
        </p:nvPicPr>
        <p:blipFill>
          <a:blip r:embed="rId2" cstate="print"/>
          <a:srcRect/>
          <a:stretch>
            <a:fillRect/>
          </a:stretch>
        </p:blipFill>
        <p:spPr bwMode="auto">
          <a:xfrm>
            <a:off x="6400800" y="4648200"/>
            <a:ext cx="2571750" cy="21336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296849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Focus on Process Improvement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Reduce or eliminate customer inconvenience and distress</a:t>
            </a:r>
            <a:r>
              <a:rPr lang="en-US" sz="2400" dirty="0" smtClean="0"/>
              <a:t>.</a:t>
            </a:r>
          </a:p>
          <a:p>
            <a:endParaRPr lang="en-US" sz="800" dirty="0" smtClean="0"/>
          </a:p>
          <a:p>
            <a:pPr lvl="1"/>
            <a:r>
              <a:rPr lang="en-US" dirty="0" smtClean="0"/>
              <a:t>After an extensive delay you may want to compensate the customer for the inconvenience.  Make a sincere apology.</a:t>
            </a:r>
          </a:p>
          <a:p>
            <a:pPr lvl="1"/>
            <a:endParaRPr lang="en-US" sz="800" dirty="0" smtClean="0"/>
          </a:p>
          <a:p>
            <a:pPr lvl="2"/>
            <a:r>
              <a:rPr lang="en-US" dirty="0" smtClean="0">
                <a:solidFill>
                  <a:srgbClr val="FF0000"/>
                </a:solidFill>
              </a:rPr>
              <a:t>After dealing with a problem, you should personally address the process that caused the breakdown or make a recommendation to your supervisor or other appropriate person.  All employees are responsible for quality service and process improvement.</a:t>
            </a:r>
            <a:endParaRPr lang="en-US" dirty="0">
              <a:solidFill>
                <a:srgbClr val="FF0000"/>
              </a:solidFill>
            </a:endParaRPr>
          </a:p>
        </p:txBody>
      </p:sp>
      <p:pic>
        <p:nvPicPr>
          <p:cNvPr id="5" name="Picture 4" descr="The Practical Process Improvement Guide (Incl. 11 Proven Examples)"/>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23925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Most people like to feel special and appreciated. Creating that feeling in others is what customer service is all about</a:t>
            </a:r>
            <a:r>
              <a:rPr lang="en-US" dirty="0" smtClean="0"/>
              <a:t>.</a:t>
            </a:r>
          </a:p>
          <a:p>
            <a:endParaRPr lang="en-US" sz="800" dirty="0" smtClean="0"/>
          </a:p>
          <a:p>
            <a:pPr lvl="1"/>
            <a:r>
              <a:rPr lang="en-US" dirty="0" smtClean="0">
                <a:solidFill>
                  <a:srgbClr val="FF0000"/>
                </a:solidFill>
              </a:rPr>
              <a:t>Through simple things like a warm smile, pleasant tone; and welcoming words, you can make your customers feel like the most important people in the world to you…because at that moment they should be.</a:t>
            </a:r>
            <a:endParaRPr lang="en-US" dirty="0">
              <a:solidFill>
                <a:srgbClr val="FF0000"/>
              </a:solidFill>
            </a:endParaRPr>
          </a:p>
        </p:txBody>
      </p:sp>
      <p:pic>
        <p:nvPicPr>
          <p:cNvPr id="5" name="Picture 4" descr="6 Tips for Making Your Customers Feel Awesome"/>
          <p:cNvPicPr/>
          <p:nvPr/>
        </p:nvPicPr>
        <p:blipFill>
          <a:blip r:embed="rId2" cstate="print"/>
          <a:srcRect/>
          <a:stretch>
            <a:fillRect/>
          </a:stretch>
        </p:blipFill>
        <p:spPr bwMode="auto">
          <a:xfrm>
            <a:off x="4724400" y="3810000"/>
            <a:ext cx="4419600" cy="3048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433245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By creating a bond with your customers through positive words and actions, you can easily help them feel as if there is no other place they would rather be or with whom they would rather do business</a:t>
            </a:r>
            <a:r>
              <a:rPr lang="en-US" dirty="0" smtClean="0"/>
              <a:t>.</a:t>
            </a:r>
          </a:p>
          <a:p>
            <a:endParaRPr lang="en-US" sz="800" dirty="0" smtClean="0"/>
          </a:p>
          <a:p>
            <a:pPr lvl="1"/>
            <a:r>
              <a:rPr lang="en-US" dirty="0" smtClean="0">
                <a:solidFill>
                  <a:srgbClr val="FF0000"/>
                </a:solidFill>
              </a:rPr>
              <a:t>With a few simple gestures or phrases, you can be on the way to developing a sound customer-provider relationship that not only results in a loyal customer, but is also likely to generate positive word-of-mouth advertising from the customer to  other people that they know.</a:t>
            </a:r>
            <a:endParaRPr lang="en-US" dirty="0">
              <a:solidFill>
                <a:srgbClr val="FF0000"/>
              </a:solidFill>
            </a:endParaRPr>
          </a:p>
        </p:txBody>
      </p:sp>
      <p:pic>
        <p:nvPicPr>
          <p:cNvPr id="5" name="Picture 4" descr="How do you make your customer&amp;#39;s feel? — MJ Shelbourn &amp;amp; Company"/>
          <p:cNvPicPr/>
          <p:nvPr/>
        </p:nvPicPr>
        <p:blipFill>
          <a:blip r:embed="rId2" cstate="print"/>
          <a:srcRect/>
          <a:stretch>
            <a:fillRect/>
          </a:stretch>
        </p:blipFill>
        <p:spPr bwMode="auto">
          <a:xfrm>
            <a:off x="6934200" y="4648200"/>
            <a:ext cx="22098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60841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When customers feel good about themselves because of something you did or said, they are likely to appreciate what you and your organization can offer them</a:t>
            </a:r>
            <a:r>
              <a:rPr lang="en-US" dirty="0" smtClean="0"/>
              <a:t>.</a:t>
            </a:r>
          </a:p>
          <a:p>
            <a:endParaRPr lang="en-US" sz="800" dirty="0" smtClean="0"/>
          </a:p>
          <a:p>
            <a:pPr lvl="1"/>
            <a:r>
              <a:rPr lang="en-US" dirty="0" smtClean="0"/>
              <a:t>Small tokens of appreciation can be worth their weight in customer gold.</a:t>
            </a:r>
          </a:p>
          <a:p>
            <a:pPr lvl="1"/>
            <a:endParaRPr lang="en-US" sz="800" dirty="0" smtClean="0"/>
          </a:p>
          <a:p>
            <a:pPr lvl="2"/>
            <a:r>
              <a:rPr lang="en-US" dirty="0" smtClean="0">
                <a:solidFill>
                  <a:srgbClr val="FF0000"/>
                </a:solidFill>
              </a:rPr>
              <a:t>This strategy goes a long way in guaranteeing customer loyalty.  </a:t>
            </a:r>
            <a:endParaRPr lang="en-US" dirty="0">
              <a:solidFill>
                <a:srgbClr val="FF0000"/>
              </a:solidFill>
            </a:endParaRPr>
          </a:p>
        </p:txBody>
      </p:sp>
      <p:pic>
        <p:nvPicPr>
          <p:cNvPr id="5" name="Picture 4" descr="How to Build Customer Loyalty | Marketing | Workful Blog"/>
          <p:cNvPicPr/>
          <p:nvPr/>
        </p:nvPicPr>
        <p:blipFill>
          <a:blip r:embed="rId2" cstate="print"/>
          <a:srcRect/>
          <a:stretch>
            <a:fillRect/>
          </a:stretch>
        </p:blipFill>
        <p:spPr bwMode="auto">
          <a:xfrm>
            <a:off x="4724400" y="4419600"/>
            <a:ext cx="4419600"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61701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 Culturally Aware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The reality of a multicultural customer service environment further challenges your ability to deal with behaviors</a:t>
            </a:r>
            <a:r>
              <a:rPr lang="en-US" dirty="0" smtClean="0"/>
              <a:t>.</a:t>
            </a:r>
          </a:p>
          <a:p>
            <a:endParaRPr lang="en-US" sz="800" dirty="0" smtClean="0"/>
          </a:p>
          <a:p>
            <a:pPr lvl="1"/>
            <a:r>
              <a:rPr lang="en-US" dirty="0" smtClean="0"/>
              <a:t>This is because, in today’s multicultural business environment, it is likely that you will interact with someone of a different background, belief system, or culture on any given day.</a:t>
            </a:r>
          </a:p>
          <a:p>
            <a:pPr lvl="1"/>
            <a:endParaRPr lang="en-US" sz="800" dirty="0" smtClean="0"/>
          </a:p>
          <a:p>
            <a:pPr lvl="2"/>
            <a:r>
              <a:rPr lang="en-US" dirty="0" smtClean="0">
                <a:solidFill>
                  <a:srgbClr val="FF0000"/>
                </a:solidFill>
              </a:rPr>
              <a:t>Many challenges that develop in these encounters are a result of diversity ignorance.</a:t>
            </a:r>
            <a:endParaRPr lang="en-US" dirty="0">
              <a:solidFill>
                <a:srgbClr val="FF0000"/>
              </a:solidFill>
            </a:endParaRPr>
          </a:p>
        </p:txBody>
      </p:sp>
      <p:pic>
        <p:nvPicPr>
          <p:cNvPr id="5" name="Picture 4" descr="cultural awareness training"/>
          <p:cNvPicPr/>
          <p:nvPr/>
        </p:nvPicPr>
        <p:blipFill>
          <a:blip r:embed="rId2" cstate="print"/>
          <a:srcRect/>
          <a:stretch>
            <a:fillRect/>
          </a:stretch>
        </p:blipFill>
        <p:spPr bwMode="auto">
          <a:xfrm>
            <a:off x="5791200" y="4191000"/>
            <a:ext cx="2857500" cy="20383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74035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 Culturally Aware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Even after you master the concepts of behavioral styles, you must remember that because values and beliefs vary from one culture to another, behavior is also likely to vary</a:t>
            </a:r>
            <a:r>
              <a:rPr lang="en-US" dirty="0" smtClean="0"/>
              <a:t>.</a:t>
            </a:r>
          </a:p>
          <a:p>
            <a:endParaRPr lang="en-US" sz="800" dirty="0" smtClean="0"/>
          </a:p>
          <a:p>
            <a:pPr lvl="1"/>
            <a:r>
              <a:rPr lang="en-US" sz="2000" dirty="0" smtClean="0"/>
              <a:t>For example, in many countries or cultures, the nonverbal gestures that North Americans use have completely different meanings.  Likewise, the reactions to such gestures will differ based on the recipient’s personality style and background.</a:t>
            </a:r>
          </a:p>
          <a:p>
            <a:pPr lvl="1"/>
            <a:endParaRPr lang="en-US" sz="800" dirty="0" smtClean="0"/>
          </a:p>
          <a:p>
            <a:pPr lvl="2"/>
            <a:r>
              <a:rPr lang="en-US" dirty="0" smtClean="0">
                <a:solidFill>
                  <a:srgbClr val="FF0000"/>
                </a:solidFill>
              </a:rPr>
              <a:t>Symbols and gestures might anger or offend some customers.</a:t>
            </a:r>
            <a:endParaRPr lang="en-US" dirty="0">
              <a:solidFill>
                <a:srgbClr val="FF0000"/>
              </a:solidFill>
            </a:endParaRPr>
          </a:p>
        </p:txBody>
      </p:sp>
      <p:pic>
        <p:nvPicPr>
          <p:cNvPr id="5" name="Picture 4" descr="Where Are You on YOUR Cultural Competence Journey? - Military Families  Learning Network"/>
          <p:cNvPicPr/>
          <p:nvPr/>
        </p:nvPicPr>
        <p:blipFill>
          <a:blip r:embed="rId2" cstate="print"/>
          <a:srcRect/>
          <a:stretch>
            <a:fillRect/>
          </a:stretch>
        </p:blipFill>
        <p:spPr bwMode="auto">
          <a:xfrm>
            <a:off x="1690116" y="4800600"/>
            <a:ext cx="5800344"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272409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Dealing with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Often there are many different perceptions of an event.  </a:t>
            </a:r>
          </a:p>
          <a:p>
            <a:pPr lvl="1"/>
            <a:endParaRPr lang="en-US" sz="800" u="sng" dirty="0" smtClean="0"/>
          </a:p>
          <a:p>
            <a:pPr lvl="1"/>
            <a:r>
              <a:rPr lang="en-US" dirty="0" smtClean="0"/>
              <a:t>Our perceptions are often influenced by many factors such as physical qualities, social roles and behaviors, psychological qualities, and group affiliations.</a:t>
            </a:r>
          </a:p>
          <a:p>
            <a:endParaRPr lang="en-US" sz="800" dirty="0" smtClean="0"/>
          </a:p>
          <a:p>
            <a:pPr lvl="2"/>
            <a:r>
              <a:rPr lang="en-US" dirty="0" smtClean="0">
                <a:solidFill>
                  <a:srgbClr val="FF0000"/>
                </a:solidFill>
              </a:rPr>
              <a:t>A perception is how someone views an item, situation, or others.</a:t>
            </a:r>
            <a:endParaRPr lang="en-US" dirty="0">
              <a:solidFill>
                <a:srgbClr val="FF0000"/>
              </a:solidFill>
            </a:endParaRPr>
          </a:p>
        </p:txBody>
      </p:sp>
      <p:pic>
        <p:nvPicPr>
          <p:cNvPr id="5" name="Picture 4" descr="How to Change the Perceptions Others Have of You - 5.12 Solutions  Consulting Group"/>
          <p:cNvPicPr/>
          <p:nvPr/>
        </p:nvPicPr>
        <p:blipFill>
          <a:blip r:embed="rId2" cstate="print"/>
          <a:srcRect/>
          <a:stretch>
            <a:fillRect/>
          </a:stretch>
        </p:blipFill>
        <p:spPr bwMode="auto">
          <a:xfrm>
            <a:off x="2209800" y="3962400"/>
            <a:ext cx="48006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05030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Comprehending or Assigning Meaning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Once you have decided to which message or customer you will listen, your brain begins a process of comprehending or assigning meaning to what you heard</a:t>
            </a:r>
            <a:r>
              <a:rPr lang="en-US" dirty="0" smtClean="0"/>
              <a:t>.</a:t>
            </a:r>
          </a:p>
          <a:p>
            <a:endParaRPr lang="en-US" sz="800" dirty="0" smtClean="0"/>
          </a:p>
          <a:p>
            <a:pPr lvl="1"/>
            <a:r>
              <a:rPr lang="en-US" sz="2000" dirty="0" smtClean="0"/>
              <a:t>It “decodes” the message.  Just like a computer, your brain has files of information – sounds, sights, shapes, images, experiences, and knowledge on various topics in memory – through which it sorts.</a:t>
            </a:r>
          </a:p>
          <a:p>
            <a:pPr lvl="1"/>
            <a:endParaRPr lang="en-US" sz="800" dirty="0" smtClean="0"/>
          </a:p>
          <a:p>
            <a:pPr lvl="2"/>
            <a:r>
              <a:rPr lang="en-US" dirty="0" smtClean="0">
                <a:solidFill>
                  <a:srgbClr val="FF0000"/>
                </a:solidFill>
              </a:rPr>
              <a:t>As it compares what’s heard to what’s stored, it tries to match the pieces (i.e. telephone ring) – it’s called memory and recognition.</a:t>
            </a:r>
            <a:endParaRPr lang="en-US" dirty="0">
              <a:solidFill>
                <a:srgbClr val="FF0000"/>
              </a:solidFill>
            </a:endParaRPr>
          </a:p>
        </p:txBody>
      </p:sp>
      <p:pic>
        <p:nvPicPr>
          <p:cNvPr id="5" name="Picture 4" descr="Change Your Life By Newly Assigned Meaning - YouTube"/>
          <p:cNvPicPr/>
          <p:nvPr/>
        </p:nvPicPr>
        <p:blipFill>
          <a:blip r:embed="rId2" cstate="print"/>
          <a:srcRect/>
          <a:stretch>
            <a:fillRect/>
          </a:stretch>
        </p:blipFill>
        <p:spPr bwMode="auto">
          <a:xfrm>
            <a:off x="4495800" y="4876800"/>
            <a:ext cx="46482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Dealing with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400" u="sng" dirty="0" smtClean="0"/>
              <a:t>Everyone has perceptions about the people and events they encounter</a:t>
            </a:r>
            <a:r>
              <a:rPr lang="en-US" dirty="0" smtClean="0"/>
              <a:t>.</a:t>
            </a:r>
          </a:p>
          <a:p>
            <a:endParaRPr lang="en-US" sz="800" dirty="0" smtClean="0"/>
          </a:p>
          <a:p>
            <a:pPr lvl="1"/>
            <a:r>
              <a:rPr lang="en-US" dirty="0" smtClean="0"/>
              <a:t>A person’s behavioral style as well as background, based on education, experiences, events, and interpersonal contacts,  can influence how they view the world.</a:t>
            </a:r>
          </a:p>
          <a:p>
            <a:pPr lvl="1"/>
            <a:endParaRPr lang="en-US" sz="800" dirty="0" smtClean="0"/>
          </a:p>
          <a:p>
            <a:pPr lvl="2"/>
            <a:r>
              <a:rPr lang="en-US" dirty="0" smtClean="0">
                <a:solidFill>
                  <a:srgbClr val="FF0000"/>
                </a:solidFill>
              </a:rPr>
              <a:t>In effect, there are sometimes as many different perceptions of an event as there are people involved.</a:t>
            </a:r>
            <a:endParaRPr lang="en-US" dirty="0">
              <a:solidFill>
                <a:srgbClr val="FF0000"/>
              </a:solidFill>
            </a:endParaRPr>
          </a:p>
        </p:txBody>
      </p:sp>
      <p:pic>
        <p:nvPicPr>
          <p:cNvPr id="5" name="Picture 4" descr="463 Perceptions Stock Photos | Free &amp;amp; Royalty-free Perceptions Images |  Depositphotos"/>
          <p:cNvPicPr/>
          <p:nvPr/>
        </p:nvPicPr>
        <p:blipFill>
          <a:blip r:embed="rId2" cstate="print"/>
          <a:srcRect/>
          <a:stretch>
            <a:fillRect/>
          </a:stretch>
        </p:blipFill>
        <p:spPr bwMode="auto">
          <a:xfrm>
            <a:off x="5562600" y="4267200"/>
            <a:ext cx="3581400" cy="2590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711438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Affecting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We tend to base our perceptions of others and categorize people by thinking about the following</a:t>
            </a:r>
            <a:r>
              <a:rPr lang="en-US" dirty="0" smtClean="0"/>
              <a:t>:</a:t>
            </a:r>
          </a:p>
          <a:p>
            <a:endParaRPr lang="en-US" sz="800" dirty="0" smtClean="0"/>
          </a:p>
          <a:p>
            <a:pPr lvl="1"/>
            <a:r>
              <a:rPr lang="en-US" u="sng" dirty="0" smtClean="0"/>
              <a:t>Personal Appearance</a:t>
            </a:r>
          </a:p>
          <a:p>
            <a:pPr lvl="2"/>
            <a:r>
              <a:rPr lang="en-US" dirty="0" smtClean="0">
                <a:solidFill>
                  <a:srgbClr val="FF0000"/>
                </a:solidFill>
              </a:rPr>
              <a:t>How does the customer generally look related to factors such as dress, jewelry, grooming, and hygiene?</a:t>
            </a:r>
          </a:p>
          <a:p>
            <a:pPr lvl="1"/>
            <a:r>
              <a:rPr lang="en-US" u="sng" dirty="0" smtClean="0"/>
              <a:t>Physical Qualities</a:t>
            </a:r>
          </a:p>
          <a:p>
            <a:pPr lvl="2"/>
            <a:r>
              <a:rPr lang="en-US" dirty="0" smtClean="0">
                <a:solidFill>
                  <a:srgbClr val="FF0000"/>
                </a:solidFill>
              </a:rPr>
              <a:t>What does a person look like?  What gender?  What body shape?  Color of skin?  Physical characteristics?</a:t>
            </a:r>
          </a:p>
          <a:p>
            <a:pPr lvl="1"/>
            <a:r>
              <a:rPr lang="en-US" u="sng" dirty="0" smtClean="0"/>
              <a:t>Social Roles</a:t>
            </a:r>
          </a:p>
          <a:p>
            <a:pPr lvl="2"/>
            <a:r>
              <a:rPr lang="en-US" dirty="0" smtClean="0">
                <a:solidFill>
                  <a:srgbClr val="FF0000"/>
                </a:solidFill>
              </a:rPr>
              <a:t>What is a person’s position in society?  Job title?  Achievements?  Involvement in social or volunteer organizations?</a:t>
            </a:r>
          </a:p>
        </p:txBody>
      </p:sp>
      <p:pic>
        <p:nvPicPr>
          <p:cNvPr id="5" name="Picture 4" descr="Perceptions - Home | Facebook"/>
          <p:cNvPicPr/>
          <p:nvPr/>
        </p:nvPicPr>
        <p:blipFill>
          <a:blip r:embed="rId2" cstate="print"/>
          <a:srcRect/>
          <a:stretch>
            <a:fillRect/>
          </a:stretch>
        </p:blipFill>
        <p:spPr bwMode="auto">
          <a:xfrm>
            <a:off x="7391400" y="0"/>
            <a:ext cx="17526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448542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Affecting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We tend to base our perceptions of others and categorize people by thinking about the following (cont.)</a:t>
            </a:r>
            <a:r>
              <a:rPr lang="en-US" sz="2600" dirty="0" smtClean="0"/>
              <a:t>:</a:t>
            </a:r>
          </a:p>
          <a:p>
            <a:endParaRPr lang="en-US" sz="800" dirty="0" smtClean="0"/>
          </a:p>
          <a:p>
            <a:pPr lvl="1"/>
            <a:r>
              <a:rPr lang="en-US" sz="2400" u="sng" dirty="0" smtClean="0"/>
              <a:t>Social Behaviors</a:t>
            </a:r>
          </a:p>
          <a:p>
            <a:pPr lvl="2"/>
            <a:r>
              <a:rPr lang="en-US" dirty="0" smtClean="0">
                <a:solidFill>
                  <a:srgbClr val="FF0000"/>
                </a:solidFill>
              </a:rPr>
              <a:t>How does this person act in terms of behavioral style characteristics?  What social skills do they exhibit in social and business settings?   How well do they interact with people?</a:t>
            </a:r>
          </a:p>
          <a:p>
            <a:pPr lvl="1"/>
            <a:r>
              <a:rPr lang="en-US" sz="2400" u="sng" dirty="0" smtClean="0"/>
              <a:t>Psychological Qualities</a:t>
            </a:r>
          </a:p>
          <a:p>
            <a:pPr lvl="2"/>
            <a:r>
              <a:rPr lang="en-US" dirty="0" smtClean="0">
                <a:solidFill>
                  <a:srgbClr val="FF0000"/>
                </a:solidFill>
              </a:rPr>
              <a:t>How do they process information mentally?  Is this person confident?  Stressed out?  Insecure?  Curious?  Paranoid?</a:t>
            </a:r>
          </a:p>
          <a:p>
            <a:pPr lvl="1"/>
            <a:r>
              <a:rPr lang="en-US" sz="2400" u="sng" dirty="0" smtClean="0"/>
              <a:t>Group Affiliations</a:t>
            </a:r>
          </a:p>
          <a:p>
            <a:pPr lvl="2"/>
            <a:r>
              <a:rPr lang="en-US" dirty="0" smtClean="0">
                <a:solidFill>
                  <a:srgbClr val="FF0000"/>
                </a:solidFill>
              </a:rPr>
              <a:t>Does person belong to a familiar religious, ethnic, or political group?  What kind of qualities are associated with each group?  Do they assume leadership roles and demonstrate competence in roles?</a:t>
            </a:r>
          </a:p>
        </p:txBody>
      </p:sp>
      <p:pic>
        <p:nvPicPr>
          <p:cNvPr id="5" name="Picture 4" descr="Perceptions - Home | Facebook"/>
          <p:cNvPicPr/>
          <p:nvPr/>
        </p:nvPicPr>
        <p:blipFill>
          <a:blip r:embed="rId2" cstate="print"/>
          <a:srcRect/>
          <a:stretch>
            <a:fillRect/>
          </a:stretch>
        </p:blipFill>
        <p:spPr bwMode="auto">
          <a:xfrm>
            <a:off x="7391400" y="0"/>
            <a:ext cx="17526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986779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400" u="sng" dirty="0" smtClean="0"/>
              <a:t>As a customer service provider, you should be aware of how you perceive customers and, in turn, how they perceive you</a:t>
            </a:r>
            <a:r>
              <a:rPr lang="en-US" sz="2400" dirty="0" smtClean="0"/>
              <a:t>.</a:t>
            </a:r>
          </a:p>
          <a:p>
            <a:endParaRPr lang="en-US" sz="900" dirty="0" smtClean="0"/>
          </a:p>
          <a:p>
            <a:pPr lvl="1"/>
            <a:r>
              <a:rPr lang="en-US" sz="2000" dirty="0" smtClean="0"/>
              <a:t>In some cases, you may stereotype people and, in doing so, adversely affect delivery of services.  The factors that you might be tempted to project onto an individual (i.e. age, gender, race, ethnicity) might actually stem from their behavioral style preference.  </a:t>
            </a:r>
          </a:p>
          <a:p>
            <a:pPr lvl="1"/>
            <a:endParaRPr lang="en-US" sz="900" dirty="0" smtClean="0"/>
          </a:p>
          <a:p>
            <a:pPr lvl="2"/>
            <a:r>
              <a:rPr lang="en-US" sz="1900" dirty="0" smtClean="0">
                <a:solidFill>
                  <a:srgbClr val="FF0000"/>
                </a:solidFill>
              </a:rPr>
              <a:t>You need to be very careful that your perceptions about any group of people are not influenced by stereotypes because this clearly works against treating each customer as an individual.</a:t>
            </a:r>
            <a:endParaRPr lang="en-US" sz="1900" dirty="0">
              <a:solidFill>
                <a:srgbClr val="FF0000"/>
              </a:solidFill>
            </a:endParaRPr>
          </a:p>
        </p:txBody>
      </p:sp>
      <p:pic>
        <p:nvPicPr>
          <p:cNvPr id="5" name="Picture 4" descr="What is Creative Perception?"/>
          <p:cNvPicPr/>
          <p:nvPr/>
        </p:nvPicPr>
        <p:blipFill>
          <a:blip r:embed="rId2" cstate="print"/>
          <a:srcRect/>
          <a:stretch>
            <a:fillRect/>
          </a:stretch>
        </p:blipFill>
        <p:spPr bwMode="auto">
          <a:xfrm>
            <a:off x="6019800" y="5029200"/>
            <a:ext cx="3124200" cy="1835727"/>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420862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300" u="sng" dirty="0" smtClean="0"/>
              <a:t>Stereotyping people affects your relationships with customers.  The practice could even lead to legal charges of disparate treatment and liability for you and your organization</a:t>
            </a:r>
            <a:r>
              <a:rPr lang="en-US" sz="2300" dirty="0" smtClean="0"/>
              <a:t>.</a:t>
            </a:r>
          </a:p>
          <a:p>
            <a:endParaRPr lang="en-US" sz="800" dirty="0" smtClean="0"/>
          </a:p>
          <a:p>
            <a:pPr lvl="1"/>
            <a:r>
              <a:rPr lang="en-US" dirty="0" smtClean="0"/>
              <a:t>This is one reason why you should consciously guard against stereotyping when you interact with customers.</a:t>
            </a:r>
          </a:p>
          <a:p>
            <a:pPr lvl="1"/>
            <a:endParaRPr lang="en-US" sz="800" dirty="0" smtClean="0"/>
          </a:p>
          <a:p>
            <a:pPr lvl="2"/>
            <a:r>
              <a:rPr lang="en-US" dirty="0" smtClean="0">
                <a:solidFill>
                  <a:srgbClr val="FF0000"/>
                </a:solidFill>
              </a:rPr>
              <a:t>If you pigeonhole people right away because of preconceptions, you may negatively affect future interactions.</a:t>
            </a:r>
            <a:endParaRPr lang="en-US" dirty="0">
              <a:solidFill>
                <a:srgbClr val="FF0000"/>
              </a:solidFill>
            </a:endParaRPr>
          </a:p>
        </p:txBody>
      </p:sp>
      <p:pic>
        <p:nvPicPr>
          <p:cNvPr id="6" name="Picture 5" descr="don&amp;#39;t stereotype me. - Post by JackHack on Boldomatic"/>
          <p:cNvPicPr/>
          <p:nvPr/>
        </p:nvPicPr>
        <p:blipFill>
          <a:blip r:embed="rId2" cstate="print"/>
          <a:srcRect/>
          <a:stretch>
            <a:fillRect/>
          </a:stretch>
        </p:blipFill>
        <p:spPr bwMode="auto">
          <a:xfrm>
            <a:off x="6248400" y="4419600"/>
            <a:ext cx="2895600" cy="2438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5125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To avoid categorizing or stereotyping people, spend time observing them, listen to them objectively, and respond according to each unique situation and person</a:t>
            </a:r>
            <a:r>
              <a:rPr lang="en-US" dirty="0" smtClean="0"/>
              <a:t>.</a:t>
            </a:r>
          </a:p>
          <a:p>
            <a:endParaRPr lang="en-US" sz="800" dirty="0" smtClean="0"/>
          </a:p>
          <a:p>
            <a:pPr lvl="1"/>
            <a:r>
              <a:rPr lang="en-US" dirty="0" smtClean="0">
                <a:solidFill>
                  <a:srgbClr val="FF0000"/>
                </a:solidFill>
              </a:rPr>
              <a:t>Doing this can lead to better relationships and improved customer service.</a:t>
            </a:r>
            <a:endParaRPr lang="en-US" dirty="0">
              <a:solidFill>
                <a:srgbClr val="FF0000"/>
              </a:solidFill>
            </a:endParaRPr>
          </a:p>
        </p:txBody>
      </p:sp>
      <p:pic>
        <p:nvPicPr>
          <p:cNvPr id="5" name="Picture 4" descr="Defy The Stereotype - Don&amp;#39;t Let Others Define You - Seniors Lifestyle  Magazine"/>
          <p:cNvPicPr/>
          <p:nvPr/>
        </p:nvPicPr>
        <p:blipFill>
          <a:blip r:embed="rId2" cstate="print"/>
          <a:srcRect/>
          <a:stretch>
            <a:fillRect/>
          </a:stretch>
        </p:blipFill>
        <p:spPr bwMode="auto">
          <a:xfrm>
            <a:off x="4114800" y="3505200"/>
            <a:ext cx="4858512" cy="2828544"/>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605450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Responding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300" u="sng" dirty="0" smtClean="0"/>
              <a:t>Selecting an appropriate response is crucial to the success of your customer interactions.  The words you select, the way you deliver them, the timing and location, and the nonverbal signals you send all have meaning, and all affect the way others perceive and interpret your message</a:t>
            </a:r>
            <a:r>
              <a:rPr lang="en-US" sz="2300" dirty="0" smtClean="0"/>
              <a:t>.</a:t>
            </a:r>
          </a:p>
          <a:p>
            <a:endParaRPr lang="en-US" sz="800" dirty="0" smtClean="0"/>
          </a:p>
          <a:p>
            <a:pPr lvl="1"/>
            <a:r>
              <a:rPr lang="en-US" dirty="0" smtClean="0"/>
              <a:t>This is why you should carefully select the appropriate response and method of delivery when dealing with customers.</a:t>
            </a:r>
          </a:p>
          <a:p>
            <a:pPr lvl="1"/>
            <a:endParaRPr lang="en-US" sz="800" dirty="0" smtClean="0"/>
          </a:p>
          <a:p>
            <a:pPr lvl="2"/>
            <a:r>
              <a:rPr lang="en-US" dirty="0" smtClean="0">
                <a:solidFill>
                  <a:srgbClr val="FF0000"/>
                </a:solidFill>
              </a:rPr>
              <a:t>You should properly “encode” the message considering such things as who your receiver is, their background, the location, possible message delivery systems available, and any other factor that might aid reception and comprehension by your listener.</a:t>
            </a:r>
          </a:p>
        </p:txBody>
      </p:sp>
      <p:pic>
        <p:nvPicPr>
          <p:cNvPr id="5" name="Picture 4" descr="RESPOND"/>
          <p:cNvPicPr/>
          <p:nvPr/>
        </p:nvPicPr>
        <p:blipFill>
          <a:blip r:embed="rId2" cstate="print"/>
          <a:srcRect/>
          <a:stretch>
            <a:fillRect/>
          </a:stretch>
        </p:blipFill>
        <p:spPr bwMode="auto">
          <a:xfrm>
            <a:off x="4953000" y="5791200"/>
            <a:ext cx="4191000" cy="1066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10406</TotalTime>
  <Words>6465</Words>
  <Application>Microsoft Office PowerPoint</Application>
  <PresentationFormat>On-screen Show (4:3)</PresentationFormat>
  <Paragraphs>663</Paragraphs>
  <Slides>86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Calibri</vt:lpstr>
      <vt:lpstr>Georgia</vt:lpstr>
      <vt:lpstr>Wingdings</vt:lpstr>
      <vt:lpstr>Wingdings 2</vt:lpstr>
      <vt:lpstr>Civic</vt:lpstr>
      <vt:lpstr>Customer Service Management Session Four Class Presentation</vt:lpstr>
      <vt:lpstr>Part Two: Skills for Success</vt:lpstr>
      <vt:lpstr>Why is Listening So Important?</vt:lpstr>
      <vt:lpstr>Why is Listening So Important?</vt:lpstr>
      <vt:lpstr>What is Listening?</vt:lpstr>
      <vt:lpstr>1. Hearing and Receiving the Message</vt:lpstr>
      <vt:lpstr>2. Attending</vt:lpstr>
      <vt:lpstr>3. Comprehending or Assigning Meaning</vt:lpstr>
      <vt:lpstr>4. Responding</vt:lpstr>
      <vt:lpstr>Questions for the Listener</vt:lpstr>
      <vt:lpstr>Characteristics of a Good Listener</vt:lpstr>
      <vt:lpstr>1. Empathy</vt:lpstr>
      <vt:lpstr>2. Understanding</vt:lpstr>
      <vt:lpstr>3. Patience</vt:lpstr>
      <vt:lpstr>4. Attentiveness</vt:lpstr>
      <vt:lpstr>4. Attentiveness</vt:lpstr>
      <vt:lpstr>5. Objectivity</vt:lpstr>
      <vt:lpstr>Causes of Listening Breakdown</vt:lpstr>
      <vt:lpstr>Causes of Listening Breakdown</vt:lpstr>
      <vt:lpstr>1. Biases</vt:lpstr>
      <vt:lpstr>2. Psychological Distracters</vt:lpstr>
      <vt:lpstr>3. Physical Condition</vt:lpstr>
      <vt:lpstr>4. Circadian Rhythm</vt:lpstr>
      <vt:lpstr>5. Preoccupation</vt:lpstr>
      <vt:lpstr>6. Hearing Loss</vt:lpstr>
      <vt:lpstr>Listening Skill Level</vt:lpstr>
      <vt:lpstr>Listening Skill Level</vt:lpstr>
      <vt:lpstr>1. Thought Speed</vt:lpstr>
      <vt:lpstr>Thought Speed</vt:lpstr>
      <vt:lpstr>2. Faulty Assumptions</vt:lpstr>
      <vt:lpstr>External Obstacles</vt:lpstr>
      <vt:lpstr>Strategies for Improved Listening</vt:lpstr>
      <vt:lpstr>Information-Gathering Techniques</vt:lpstr>
      <vt:lpstr>Open-Ended Questions</vt:lpstr>
      <vt:lpstr>1. Identify Customer Needs</vt:lpstr>
      <vt:lpstr>2. Gather a Lot of Information</vt:lpstr>
      <vt:lpstr>3. Uncover Background Data</vt:lpstr>
      <vt:lpstr>4. Uncover Objections During a Sale</vt:lpstr>
      <vt:lpstr>5. Give the Customer an Opportunity to Speak</vt:lpstr>
      <vt:lpstr>Close-End Questions</vt:lpstr>
      <vt:lpstr>1. Verifying Information</vt:lpstr>
      <vt:lpstr>2. Closing an Order</vt:lpstr>
      <vt:lpstr>3. Gaining Agreement</vt:lpstr>
      <vt:lpstr>4. Clarifying Information</vt:lpstr>
      <vt:lpstr>Additional Question Guidelines</vt:lpstr>
      <vt:lpstr>1. Avoid Criticism</vt:lpstr>
      <vt:lpstr>2. Ask Only Positively Phrased Questions</vt:lpstr>
      <vt:lpstr>3. Ask Direct Questions</vt:lpstr>
      <vt:lpstr>4. Ask Customers How You Can Better Serve</vt:lpstr>
      <vt:lpstr>Part Three: Building and Maintaining Relationships</vt:lpstr>
      <vt:lpstr>What are Behavioral Styles?</vt:lpstr>
      <vt:lpstr>What are Behavioral Styles?</vt:lpstr>
      <vt:lpstr>What are Behavioral Styles?</vt:lpstr>
      <vt:lpstr>What are Behavioral Styles?</vt:lpstr>
      <vt:lpstr>Identifying Behavioral Styles</vt:lpstr>
      <vt:lpstr>Identifying Behavioral Styles</vt:lpstr>
      <vt:lpstr>Identifying Behavioral Styles</vt:lpstr>
      <vt:lpstr>Identifying Behavioral Styles</vt:lpstr>
      <vt:lpstr>RIDE</vt:lpstr>
      <vt:lpstr>Behavioral Style Categories</vt:lpstr>
      <vt:lpstr>Communicating with Each Style</vt:lpstr>
      <vt:lpstr>Building Stronger Relationships</vt:lpstr>
      <vt:lpstr>Building Stronger Relationships</vt:lpstr>
      <vt:lpstr>Building Stronger Relationships</vt:lpstr>
      <vt:lpstr>Building Stronger Relationships</vt:lpstr>
      <vt:lpstr>Say “Yes”</vt:lpstr>
      <vt:lpstr>Strategies for Responding to Customer Problems The Rational Style</vt:lpstr>
      <vt:lpstr>Strategies for Responding to Customer Problems The Inquisitive Style</vt:lpstr>
      <vt:lpstr>Strategies for Responding to Customer Problems The Decisive Style</vt:lpstr>
      <vt:lpstr>Strategies for Responding to Customer Problems The Expressive Style</vt:lpstr>
      <vt:lpstr>Seek Opportunities for Service</vt:lpstr>
      <vt:lpstr>Focus on Process Improvement</vt:lpstr>
      <vt:lpstr>Focus on Process Improvement</vt:lpstr>
      <vt:lpstr>Make Customers Feel Special</vt:lpstr>
      <vt:lpstr>Make Customers Feel Special</vt:lpstr>
      <vt:lpstr>Make Customers Feel Special</vt:lpstr>
      <vt:lpstr>Be Culturally Aware</vt:lpstr>
      <vt:lpstr>Be Culturally Aware</vt:lpstr>
      <vt:lpstr>Dealing with Perceptions</vt:lpstr>
      <vt:lpstr>Dealing with Perceptions</vt:lpstr>
      <vt:lpstr>Factors Affecting Perceptions</vt:lpstr>
      <vt:lpstr>Factors Affecting Perceptions</vt:lpstr>
      <vt:lpstr>Perceptions and Stereotypes</vt:lpstr>
      <vt:lpstr>Perceptions and Stereotypes</vt:lpstr>
      <vt:lpstr>Perceptions and Stereotypes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612</cp:revision>
  <cp:lastPrinted>2025-07-14T20:56:44Z</cp:lastPrinted>
  <dcterms:created xsi:type="dcterms:W3CDTF">2015-02-01T00:37:43Z</dcterms:created>
  <dcterms:modified xsi:type="dcterms:W3CDTF">2025-07-14T20:56:46Z</dcterms:modified>
</cp:coreProperties>
</file>