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74"/>
  </p:notesMasterIdLst>
  <p:handoutMasterIdLst>
    <p:handoutMasterId r:id="rId75"/>
  </p:handoutMasterIdLst>
  <p:sldIdLst>
    <p:sldId id="484" r:id="rId2"/>
    <p:sldId id="485" r:id="rId3"/>
    <p:sldId id="497" r:id="rId4"/>
    <p:sldId id="496" r:id="rId5"/>
    <p:sldId id="495" r:id="rId6"/>
    <p:sldId id="494" r:id="rId7"/>
    <p:sldId id="493" r:id="rId8"/>
    <p:sldId id="492" r:id="rId9"/>
    <p:sldId id="498" r:id="rId10"/>
    <p:sldId id="499" r:id="rId11"/>
    <p:sldId id="509" r:id="rId12"/>
    <p:sldId id="508" r:id="rId13"/>
    <p:sldId id="507" r:id="rId14"/>
    <p:sldId id="506" r:id="rId15"/>
    <p:sldId id="510" r:id="rId16"/>
    <p:sldId id="511" r:id="rId17"/>
    <p:sldId id="504" r:id="rId18"/>
    <p:sldId id="513" r:id="rId19"/>
    <p:sldId id="512" r:id="rId20"/>
    <p:sldId id="503" r:id="rId21"/>
    <p:sldId id="514" r:id="rId22"/>
    <p:sldId id="516" r:id="rId23"/>
    <p:sldId id="502" r:id="rId24"/>
    <p:sldId id="517" r:id="rId25"/>
    <p:sldId id="522" r:id="rId26"/>
    <p:sldId id="521" r:id="rId27"/>
    <p:sldId id="519" r:id="rId28"/>
    <p:sldId id="518" r:id="rId29"/>
    <p:sldId id="500" r:id="rId30"/>
    <p:sldId id="524" r:id="rId31"/>
    <p:sldId id="535" r:id="rId32"/>
    <p:sldId id="534" r:id="rId33"/>
    <p:sldId id="533" r:id="rId34"/>
    <p:sldId id="532" r:id="rId35"/>
    <p:sldId id="537" r:id="rId36"/>
    <p:sldId id="531" r:id="rId37"/>
    <p:sldId id="542" r:id="rId38"/>
    <p:sldId id="544" r:id="rId39"/>
    <p:sldId id="540" r:id="rId40"/>
    <p:sldId id="546" r:id="rId41"/>
    <p:sldId id="545" r:id="rId42"/>
    <p:sldId id="547" r:id="rId43"/>
    <p:sldId id="549" r:id="rId44"/>
    <p:sldId id="539" r:id="rId45"/>
    <p:sldId id="538" r:id="rId46"/>
    <p:sldId id="553" r:id="rId47"/>
    <p:sldId id="552" r:id="rId48"/>
    <p:sldId id="554" r:id="rId49"/>
    <p:sldId id="555" r:id="rId50"/>
    <p:sldId id="562" r:id="rId51"/>
    <p:sldId id="563" r:id="rId52"/>
    <p:sldId id="556" r:id="rId53"/>
    <p:sldId id="567" r:id="rId54"/>
    <p:sldId id="569" r:id="rId55"/>
    <p:sldId id="570" r:id="rId56"/>
    <p:sldId id="573" r:id="rId57"/>
    <p:sldId id="572" r:id="rId58"/>
    <p:sldId id="571" r:id="rId59"/>
    <p:sldId id="576" r:id="rId60"/>
    <p:sldId id="575" r:id="rId61"/>
    <p:sldId id="577" r:id="rId62"/>
    <p:sldId id="578" r:id="rId63"/>
    <p:sldId id="582" r:id="rId64"/>
    <p:sldId id="584" r:id="rId65"/>
    <p:sldId id="583" r:id="rId66"/>
    <p:sldId id="587" r:id="rId67"/>
    <p:sldId id="588" r:id="rId68"/>
    <p:sldId id="591" r:id="rId69"/>
    <p:sldId id="593" r:id="rId70"/>
    <p:sldId id="598" r:id="rId71"/>
    <p:sldId id="600" r:id="rId72"/>
    <p:sldId id="326" r:id="rId7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p:cViewPr varScale="1">
        <p:scale>
          <a:sx n="88" d="100"/>
          <a:sy n="88" d="100"/>
        </p:scale>
        <p:origin x="1272"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8/27/2025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8/27/2025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8/27/2025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8/27/2025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8/27/2025</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8/27/2025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8/27/2025</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8/27/2025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8/27/2025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8/27/2025</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8/27/2025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8/27/2025</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Supervision</a:t>
            </a:r>
          </a:p>
          <a:p>
            <a:pPr lvl="1"/>
            <a:r>
              <a:rPr lang="en-US" u="sng" dirty="0" smtClean="0"/>
              <a:t>Concepts and Practices of Management, 13</a:t>
            </a:r>
            <a:r>
              <a:rPr lang="en-US" u="sng" baseline="30000" dirty="0" smtClean="0"/>
              <a:t>th</a:t>
            </a:r>
            <a:r>
              <a:rPr lang="en-US" u="sng" dirty="0" smtClean="0"/>
              <a:t> Edition</a:t>
            </a:r>
          </a:p>
          <a:p>
            <a:pPr lvl="1"/>
            <a:endParaRPr lang="en-US" sz="800" dirty="0" smtClean="0"/>
          </a:p>
          <a:p>
            <a:pPr lvl="2"/>
            <a:r>
              <a:rPr lang="en-US" dirty="0" smtClean="0"/>
              <a:t>Edwin C. Leonard, Jr., Ph.D. and Kelly A. Trusty, Ph.D.      Cengage Learning, Boston, MA 2013</a:t>
            </a:r>
          </a:p>
          <a:p>
            <a:pPr lvl="3"/>
            <a:r>
              <a:rPr lang="en-US" dirty="0" smtClean="0"/>
              <a:t>ISBN: 978-1-285-86637-6</a:t>
            </a:r>
          </a:p>
          <a:p>
            <a:pPr lvl="1"/>
            <a:endParaRPr lang="en-US" dirty="0"/>
          </a:p>
        </p:txBody>
      </p:sp>
      <p:pic>
        <p:nvPicPr>
          <p:cNvPr id="5" name="Picture 4" descr="Practitioner Supervision - IB Counsell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429" y="3710287"/>
            <a:ext cx="5363718" cy="3130296"/>
          </a:xfrm>
          <a:prstGeom prst="rect">
            <a:avLst/>
          </a:prstGeom>
          <a:noFill/>
          <a:ln>
            <a:noFill/>
          </a:ln>
        </p:spPr>
      </p:pic>
    </p:spTree>
    <p:extLst>
      <p:ext uri="{BB962C8B-B14F-4D97-AF65-F5344CB8AC3E}">
        <p14:creationId xmlns:p14="http://schemas.microsoft.com/office/powerpoint/2010/main" val="2140960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Decision-Making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lstStyle/>
          <a:p>
            <a:r>
              <a:rPr lang="en-US" sz="2400" u="sng" dirty="0" smtClean="0"/>
              <a:t>Steps in the decision-making process</a:t>
            </a:r>
            <a:r>
              <a:rPr lang="en-US" dirty="0" smtClean="0"/>
              <a:t>:</a:t>
            </a:r>
          </a:p>
          <a:p>
            <a:endParaRPr lang="en-US" sz="800" dirty="0" smtClean="0"/>
          </a:p>
          <a:p>
            <a:pPr marL="731520" lvl="1" indent="-457200">
              <a:buFont typeface="+mj-lt"/>
              <a:buAutoNum type="arabicPeriod"/>
            </a:pPr>
            <a:r>
              <a:rPr lang="en-US" sz="2000" dirty="0" smtClean="0">
                <a:solidFill>
                  <a:srgbClr val="FF0000"/>
                </a:solidFill>
              </a:rPr>
              <a:t>Define the problem.</a:t>
            </a:r>
          </a:p>
          <a:p>
            <a:pPr marL="731520" lvl="1" indent="-457200">
              <a:buFont typeface="+mj-lt"/>
              <a:buAutoNum type="arabicPeriod"/>
            </a:pPr>
            <a:r>
              <a:rPr lang="en-US" sz="2000" dirty="0" smtClean="0">
                <a:solidFill>
                  <a:srgbClr val="FF0000"/>
                </a:solidFill>
              </a:rPr>
              <a:t>Analyze the problem.</a:t>
            </a:r>
          </a:p>
          <a:p>
            <a:pPr marL="731520" lvl="1" indent="-457200">
              <a:buFont typeface="+mj-lt"/>
              <a:buAutoNum type="arabicPeriod"/>
            </a:pPr>
            <a:r>
              <a:rPr lang="en-US" sz="2000" dirty="0" smtClean="0">
                <a:solidFill>
                  <a:srgbClr val="FF0000"/>
                </a:solidFill>
              </a:rPr>
              <a:t>Establish decision criteria.</a:t>
            </a:r>
          </a:p>
          <a:p>
            <a:pPr marL="731520" lvl="1" indent="-457200">
              <a:buFont typeface="+mj-lt"/>
              <a:buAutoNum type="arabicPeriod"/>
            </a:pPr>
            <a:r>
              <a:rPr lang="en-US" sz="2000" dirty="0" smtClean="0">
                <a:solidFill>
                  <a:srgbClr val="FF0000"/>
                </a:solidFill>
              </a:rPr>
              <a:t>Develop alternatives.</a:t>
            </a:r>
          </a:p>
          <a:p>
            <a:pPr marL="731520" lvl="1" indent="-457200">
              <a:buFont typeface="+mj-lt"/>
              <a:buAutoNum type="arabicPeriod"/>
            </a:pPr>
            <a:r>
              <a:rPr lang="en-US" sz="2000" dirty="0" smtClean="0">
                <a:solidFill>
                  <a:srgbClr val="FF0000"/>
                </a:solidFill>
              </a:rPr>
              <a:t>Evaluate the alternatives.</a:t>
            </a:r>
          </a:p>
          <a:p>
            <a:pPr marL="731520" lvl="1" indent="-457200">
              <a:buFont typeface="+mj-lt"/>
              <a:buAutoNum type="arabicPeriod"/>
            </a:pPr>
            <a:r>
              <a:rPr lang="en-US" sz="2000" dirty="0" smtClean="0">
                <a:solidFill>
                  <a:srgbClr val="FF0000"/>
                </a:solidFill>
              </a:rPr>
              <a:t>Select the “best” alternative.</a:t>
            </a:r>
          </a:p>
          <a:p>
            <a:pPr marL="731520" lvl="1" indent="-457200">
              <a:buFont typeface="+mj-lt"/>
              <a:buAutoNum type="arabicPeriod"/>
            </a:pPr>
            <a:r>
              <a:rPr lang="en-US" sz="2000" dirty="0" smtClean="0">
                <a:solidFill>
                  <a:srgbClr val="FF0000"/>
                </a:solidFill>
              </a:rPr>
              <a:t>Follow up and appraise results</a:t>
            </a:r>
            <a:r>
              <a:rPr lang="en-US" dirty="0" smtClean="0">
                <a:solidFill>
                  <a:srgbClr val="FF0000"/>
                </a:solidFill>
              </a:rPr>
              <a:t>.</a:t>
            </a:r>
          </a:p>
        </p:txBody>
      </p:sp>
      <p:pic>
        <p:nvPicPr>
          <p:cNvPr id="5" name="Picture 4" descr="7 Steps of the Decision Making Process | CSP Global"/>
          <p:cNvPicPr/>
          <p:nvPr/>
        </p:nvPicPr>
        <p:blipFill>
          <a:blip r:embed="rId2">
            <a:extLst>
              <a:ext uri="{28A0092B-C50C-407E-A947-70E740481C1C}">
                <a14:useLocalDpi xmlns:a14="http://schemas.microsoft.com/office/drawing/2010/main" val="0"/>
              </a:ext>
            </a:extLst>
          </a:blip>
          <a:srcRect/>
          <a:stretch>
            <a:fillRect/>
          </a:stretch>
        </p:blipFill>
        <p:spPr bwMode="auto">
          <a:xfrm>
            <a:off x="4818888" y="4191000"/>
            <a:ext cx="4096512" cy="2153285"/>
          </a:xfrm>
          <a:prstGeom prst="rect">
            <a:avLst/>
          </a:prstGeom>
          <a:noFill/>
          <a:ln>
            <a:noFill/>
          </a:ln>
        </p:spPr>
      </p:pic>
    </p:spTree>
    <p:extLst>
      <p:ext uri="{BB962C8B-B14F-4D97-AF65-F5344CB8AC3E}">
        <p14:creationId xmlns:p14="http://schemas.microsoft.com/office/powerpoint/2010/main" val="1803558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One: Define the Problem</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lstStyle/>
          <a:p>
            <a:r>
              <a:rPr lang="en-US" sz="2200" u="sng" dirty="0" smtClean="0"/>
              <a:t>When confronted with a situation, the supervisor must step back, look at the situation, and specifically identify the real problem</a:t>
            </a:r>
            <a:r>
              <a:rPr lang="en-US" dirty="0" smtClean="0"/>
              <a:t>.  </a:t>
            </a:r>
          </a:p>
          <a:p>
            <a:endParaRPr lang="en-US" sz="800" dirty="0"/>
          </a:p>
          <a:p>
            <a:pPr lvl="1"/>
            <a:r>
              <a:rPr lang="en-US" sz="2000" dirty="0" smtClean="0"/>
              <a:t>Nothing is as useless as the right answer to the wrong question.  </a:t>
            </a:r>
          </a:p>
          <a:p>
            <a:pPr lvl="1"/>
            <a:endParaRPr lang="en-US" sz="800" dirty="0"/>
          </a:p>
          <a:p>
            <a:pPr lvl="2"/>
            <a:r>
              <a:rPr lang="en-US" sz="1800" dirty="0" smtClean="0">
                <a:solidFill>
                  <a:srgbClr val="FF0000"/>
                </a:solidFill>
              </a:rPr>
              <a:t>Defining a problem is not easy.  What appears to be the problem might merely be a symptom that shows on the surface.  It is usually necessary to delve deeper to locate the real problem and define it.  </a:t>
            </a:r>
            <a:endParaRPr lang="en-US" sz="1800" dirty="0">
              <a:solidFill>
                <a:srgbClr val="FF0000"/>
              </a:solidFill>
            </a:endParaRPr>
          </a:p>
        </p:txBody>
      </p:sp>
      <p:pic>
        <p:nvPicPr>
          <p:cNvPr id="5" name="Picture 4" descr="Business Model Hack: Identify a real problem - Business Model Toolbox"/>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038600"/>
            <a:ext cx="3949700" cy="2286000"/>
          </a:xfrm>
          <a:prstGeom prst="rect">
            <a:avLst/>
          </a:prstGeom>
          <a:noFill/>
          <a:ln>
            <a:noFill/>
          </a:ln>
        </p:spPr>
      </p:pic>
    </p:spTree>
    <p:extLst>
      <p:ext uri="{BB962C8B-B14F-4D97-AF65-F5344CB8AC3E}">
        <p14:creationId xmlns:p14="http://schemas.microsoft.com/office/powerpoint/2010/main" val="2298448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One: Define the Problem</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lstStyle/>
          <a:p>
            <a:r>
              <a:rPr lang="en-US" sz="2100" u="sng" dirty="0" smtClean="0"/>
              <a:t>A good problem statement addresses the following key questions</a:t>
            </a:r>
            <a:r>
              <a:rPr lang="en-US" sz="2100" dirty="0" smtClean="0"/>
              <a:t>:</a:t>
            </a:r>
          </a:p>
          <a:p>
            <a:endParaRPr lang="en-US" sz="800" dirty="0" smtClean="0"/>
          </a:p>
          <a:p>
            <a:pPr lvl="1"/>
            <a:r>
              <a:rPr lang="en-US" sz="2000" dirty="0" smtClean="0"/>
              <a:t>What is the problem?</a:t>
            </a:r>
          </a:p>
          <a:p>
            <a:pPr lvl="1"/>
            <a:r>
              <a:rPr lang="en-US" sz="2000" dirty="0" smtClean="0"/>
              <a:t>How do you know there is a problem?</a:t>
            </a:r>
          </a:p>
          <a:p>
            <a:pPr lvl="1"/>
            <a:r>
              <a:rPr lang="en-US" sz="2000" dirty="0" smtClean="0"/>
              <a:t>Where has the problem occurred?</a:t>
            </a:r>
          </a:p>
          <a:p>
            <a:pPr lvl="1"/>
            <a:r>
              <a:rPr lang="en-US" sz="2000" dirty="0" smtClean="0"/>
              <a:t>When has the problem occurred?</a:t>
            </a:r>
          </a:p>
          <a:p>
            <a:pPr lvl="1"/>
            <a:r>
              <a:rPr lang="en-US" sz="2000" dirty="0" smtClean="0"/>
              <a:t>Who is involved in, or affected by, the problem?</a:t>
            </a:r>
          </a:p>
          <a:p>
            <a:pPr lvl="1"/>
            <a:endParaRPr lang="en-US" sz="800" dirty="0" smtClean="0"/>
          </a:p>
          <a:p>
            <a:pPr lvl="2"/>
            <a:r>
              <a:rPr lang="en-US" sz="1800" dirty="0" smtClean="0">
                <a:solidFill>
                  <a:srgbClr val="FF0000"/>
                </a:solidFill>
              </a:rPr>
              <a:t>Expressing the problem through a problem statement can help the supervisor understand it.  </a:t>
            </a:r>
            <a:endParaRPr lang="en-US" sz="1800" dirty="0">
              <a:solidFill>
                <a:srgbClr val="FF0000"/>
              </a:solidFill>
            </a:endParaRPr>
          </a:p>
        </p:txBody>
      </p:sp>
      <p:pic>
        <p:nvPicPr>
          <p:cNvPr id="5" name="Picture 4" descr="The Power of Defining the Problem – BizLibratory: Academic Business  Librarianship, Instruction, research strategies and more."/>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495800"/>
            <a:ext cx="3390900" cy="1866900"/>
          </a:xfrm>
          <a:prstGeom prst="rect">
            <a:avLst/>
          </a:prstGeom>
          <a:noFill/>
          <a:ln>
            <a:noFill/>
          </a:ln>
        </p:spPr>
      </p:pic>
    </p:spTree>
    <p:extLst>
      <p:ext uri="{BB962C8B-B14F-4D97-AF65-F5344CB8AC3E}">
        <p14:creationId xmlns:p14="http://schemas.microsoft.com/office/powerpoint/2010/main" val="187438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One: Define the Problem</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normAutofit/>
          </a:bodyPr>
          <a:lstStyle/>
          <a:p>
            <a:r>
              <a:rPr lang="en-US" sz="2200" u="sng" dirty="0" smtClean="0"/>
              <a:t>A </a:t>
            </a:r>
            <a:r>
              <a:rPr lang="en-US" sz="2200" u="sng" dirty="0" smtClean="0"/>
              <a:t>supervisor should go no further in the decision-making process until the problem relevant to the situation has been </a:t>
            </a:r>
            <a:r>
              <a:rPr lang="en-US" sz="2200" u="sng" dirty="0" smtClean="0"/>
              <a:t>identified</a:t>
            </a:r>
            <a:r>
              <a:rPr lang="en-US" sz="2000" dirty="0" smtClean="0"/>
              <a:t>.  </a:t>
            </a:r>
          </a:p>
          <a:p>
            <a:endParaRPr lang="en-US" sz="800" dirty="0" smtClean="0"/>
          </a:p>
          <a:p>
            <a:pPr lvl="1"/>
            <a:r>
              <a:rPr lang="en-US" sz="2000" dirty="0" smtClean="0"/>
              <a:t>A </a:t>
            </a:r>
            <a:r>
              <a:rPr lang="en-US" sz="2000" dirty="0" smtClean="0"/>
              <a:t>problem arises when there is a difference between the way things are and the way they should be.  </a:t>
            </a:r>
          </a:p>
          <a:p>
            <a:pPr lvl="1"/>
            <a:endParaRPr lang="en-US" sz="800" dirty="0"/>
          </a:p>
          <a:p>
            <a:pPr lvl="2"/>
            <a:r>
              <a:rPr lang="en-US" sz="1800" dirty="0" smtClean="0">
                <a:solidFill>
                  <a:srgbClr val="FF0000"/>
                </a:solidFill>
              </a:rPr>
              <a:t>Effective supervisors use problem solving not only to take corrective action but also to improve the organization.</a:t>
            </a:r>
            <a:endParaRPr lang="en-US" sz="1800" dirty="0">
              <a:solidFill>
                <a:srgbClr val="FF0000"/>
              </a:solidFill>
            </a:endParaRPr>
          </a:p>
        </p:txBody>
      </p:sp>
      <p:pic>
        <p:nvPicPr>
          <p:cNvPr id="5" name="Picture 4" descr="What Is To Define A Problem"/>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962400"/>
            <a:ext cx="4038600" cy="2359660"/>
          </a:xfrm>
          <a:prstGeom prst="rect">
            <a:avLst/>
          </a:prstGeom>
          <a:noFill/>
          <a:ln>
            <a:noFill/>
          </a:ln>
        </p:spPr>
      </p:pic>
    </p:spTree>
    <p:extLst>
      <p:ext uri="{BB962C8B-B14F-4D97-AF65-F5344CB8AC3E}">
        <p14:creationId xmlns:p14="http://schemas.microsoft.com/office/powerpoint/2010/main" val="2251269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Two: Analyze the Problem- Gather Facts and Information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lstStyle/>
          <a:p>
            <a:r>
              <a:rPr lang="en-US" sz="2200" u="sng" dirty="0" smtClean="0"/>
              <a:t>After the problem </a:t>
            </a:r>
            <a:r>
              <a:rPr lang="en-US" sz="2200" u="sng" dirty="0"/>
              <a:t>(</a:t>
            </a:r>
            <a:r>
              <a:rPr lang="en-US" sz="2200" u="sng" dirty="0" smtClean="0"/>
              <a:t>not </a:t>
            </a:r>
            <a:r>
              <a:rPr lang="en-US" sz="2200" u="sng" dirty="0" smtClean="0"/>
              <a:t>just its </a:t>
            </a:r>
            <a:r>
              <a:rPr lang="en-US" sz="2200" u="sng" dirty="0" smtClean="0"/>
              <a:t>symptoms) </a:t>
            </a:r>
            <a:r>
              <a:rPr lang="en-US" sz="2200" u="sng" dirty="0" smtClean="0"/>
              <a:t>has been defined, </a:t>
            </a:r>
            <a:r>
              <a:rPr lang="en-US" sz="2200" u="sng" dirty="0" smtClean="0"/>
              <a:t>    the </a:t>
            </a:r>
            <a:r>
              <a:rPr lang="en-US" sz="2200" u="sng" dirty="0" smtClean="0"/>
              <a:t>next step is to analyze the problem</a:t>
            </a:r>
            <a:r>
              <a:rPr lang="en-US" sz="2200" dirty="0" smtClean="0"/>
              <a:t>.  </a:t>
            </a:r>
          </a:p>
          <a:p>
            <a:endParaRPr lang="en-US" sz="800" dirty="0"/>
          </a:p>
          <a:p>
            <a:pPr lvl="1"/>
            <a:r>
              <a:rPr lang="en-US" sz="2000" dirty="0" smtClean="0"/>
              <a:t>Until the real problem has been defined, the supervisor does not know what information is needed.  </a:t>
            </a:r>
          </a:p>
          <a:p>
            <a:pPr lvl="1"/>
            <a:endParaRPr lang="en-US" sz="800" dirty="0" smtClean="0"/>
          </a:p>
          <a:p>
            <a:pPr lvl="2"/>
            <a:r>
              <a:rPr lang="en-US" sz="1800" dirty="0" smtClean="0">
                <a:solidFill>
                  <a:srgbClr val="FF0000"/>
                </a:solidFill>
              </a:rPr>
              <a:t>The </a:t>
            </a:r>
            <a:r>
              <a:rPr lang="en-US" sz="1800" dirty="0">
                <a:solidFill>
                  <a:srgbClr val="FF0000"/>
                </a:solidFill>
              </a:rPr>
              <a:t>supervisor </a:t>
            </a:r>
            <a:r>
              <a:rPr lang="en-US" sz="1800" dirty="0" smtClean="0">
                <a:solidFill>
                  <a:srgbClr val="FF0000"/>
                </a:solidFill>
              </a:rPr>
              <a:t>then begins analysis by </a:t>
            </a:r>
            <a:r>
              <a:rPr lang="en-US" sz="1800" dirty="0">
                <a:solidFill>
                  <a:srgbClr val="FF0000"/>
                </a:solidFill>
              </a:rPr>
              <a:t>assembling facts and other pertinent </a:t>
            </a:r>
            <a:r>
              <a:rPr lang="en-US" sz="1800" dirty="0" smtClean="0">
                <a:solidFill>
                  <a:srgbClr val="FF0000"/>
                </a:solidFill>
              </a:rPr>
              <a:t>information.  </a:t>
            </a:r>
          </a:p>
        </p:txBody>
      </p:sp>
      <p:pic>
        <p:nvPicPr>
          <p:cNvPr id="6" name="Picture 5" descr="放大镜蓝色图标分析标志概念设计模板素材-高清图片-摄影照片-寻图免费打包下载"/>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3581400"/>
            <a:ext cx="2819400" cy="2743200"/>
          </a:xfrm>
          <a:prstGeom prst="rect">
            <a:avLst/>
          </a:prstGeom>
          <a:noFill/>
          <a:ln>
            <a:noFill/>
          </a:ln>
        </p:spPr>
      </p:pic>
    </p:spTree>
    <p:extLst>
      <p:ext uri="{BB962C8B-B14F-4D97-AF65-F5344CB8AC3E}">
        <p14:creationId xmlns:p14="http://schemas.microsoft.com/office/powerpoint/2010/main" val="2189516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Two: Analyze the Problem – Gather Facts and Information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normAutofit/>
          </a:bodyPr>
          <a:lstStyle/>
          <a:p>
            <a:r>
              <a:rPr lang="en-US" sz="2300" u="sng" dirty="0" smtClean="0"/>
              <a:t>Sometimes the supervisor does not know how far to go in searching for additional facts. </a:t>
            </a:r>
            <a:r>
              <a:rPr lang="en-US" sz="2300" u="sng" dirty="0" smtClean="0"/>
              <a:t> A </a:t>
            </a:r>
            <a:r>
              <a:rPr lang="en-US" sz="2300" u="sng" dirty="0" smtClean="0"/>
              <a:t>good practice is to observe reasonable time and cost limitations</a:t>
            </a:r>
            <a:r>
              <a:rPr lang="en-US" sz="2000" dirty="0" smtClean="0"/>
              <a:t>. </a:t>
            </a:r>
            <a:endParaRPr lang="en-US" sz="2000" dirty="0" smtClean="0"/>
          </a:p>
          <a:p>
            <a:endParaRPr lang="en-US" sz="800" dirty="0" smtClean="0"/>
          </a:p>
          <a:p>
            <a:pPr lvl="1"/>
            <a:r>
              <a:rPr lang="en-US" sz="2000" dirty="0" smtClean="0"/>
              <a:t>In the process of analysis, the supervisor should try to think of intangible factors that play a significant role.  Some intangible factors are reputation, morale, discipline, and personal biases.           </a:t>
            </a:r>
            <a:endParaRPr lang="en-US" sz="2000" dirty="0" smtClean="0"/>
          </a:p>
          <a:p>
            <a:pPr lvl="1"/>
            <a:r>
              <a:rPr lang="en-US" sz="2000" dirty="0" smtClean="0"/>
              <a:t>It </a:t>
            </a:r>
            <a:r>
              <a:rPr lang="en-US" sz="2000" dirty="0" smtClean="0"/>
              <a:t>is difficult to be specific about these factors, but they should be considered when analyzing a problem.  </a:t>
            </a:r>
          </a:p>
          <a:p>
            <a:pPr lvl="1"/>
            <a:endParaRPr lang="en-US" sz="800" dirty="0"/>
          </a:p>
          <a:p>
            <a:pPr lvl="2"/>
            <a:r>
              <a:rPr lang="en-US" sz="1800" dirty="0" smtClean="0">
                <a:solidFill>
                  <a:srgbClr val="FF0000"/>
                </a:solidFill>
              </a:rPr>
              <a:t>As a general rule, written and objective information is more reliable than opinions and hearsay.  </a:t>
            </a:r>
            <a:endParaRPr lang="en-US" sz="1800" dirty="0">
              <a:solidFill>
                <a:srgbClr val="FF0000"/>
              </a:solidFill>
            </a:endParaRPr>
          </a:p>
        </p:txBody>
      </p:sp>
      <p:pic>
        <p:nvPicPr>
          <p:cNvPr id="5" name="Picture 4" descr="Analysis, problem, recognition, solution, thinking icon - Download on  Iconfind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4953000"/>
            <a:ext cx="2133600" cy="1905000"/>
          </a:xfrm>
          <a:prstGeom prst="rect">
            <a:avLst/>
          </a:prstGeom>
          <a:noFill/>
          <a:ln>
            <a:noFill/>
          </a:ln>
        </p:spPr>
      </p:pic>
    </p:spTree>
    <p:extLst>
      <p:ext uri="{BB962C8B-B14F-4D97-AF65-F5344CB8AC3E}">
        <p14:creationId xmlns:p14="http://schemas.microsoft.com/office/powerpoint/2010/main" val="2157600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Two: Analyze the Problem – Gather Facts and Information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lstStyle/>
          <a:p>
            <a:r>
              <a:rPr lang="en-US" sz="2200" u="sng" dirty="0" smtClean="0"/>
              <a:t>Another way to depict Steps One and Two of the decision-making process is the Fishbone Technique (Cause-and-Effect Diagram</a:t>
            </a:r>
            <a:r>
              <a:rPr lang="en-US" sz="2200" dirty="0" smtClean="0"/>
              <a:t>).  </a:t>
            </a:r>
          </a:p>
          <a:p>
            <a:endParaRPr lang="en-US" sz="800" dirty="0"/>
          </a:p>
          <a:p>
            <a:pPr lvl="1"/>
            <a:r>
              <a:rPr lang="en-US" sz="1800" dirty="0" smtClean="0">
                <a:solidFill>
                  <a:srgbClr val="FF0000"/>
                </a:solidFill>
              </a:rPr>
              <a:t>This technique will allow the problem solver not only to identify the various factors that have produced the problem but to consider the potential interrelatedness of the causes of the problem.</a:t>
            </a:r>
            <a:endParaRPr lang="en-US" sz="1800" dirty="0">
              <a:solidFill>
                <a:srgbClr val="FF0000"/>
              </a:solidFill>
            </a:endParaRPr>
          </a:p>
        </p:txBody>
      </p:sp>
      <p:pic>
        <p:nvPicPr>
          <p:cNvPr id="5" name="Picture 4" descr="Fishbone Diagram - How to Use it for Root Cause Analysis"/>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505200"/>
            <a:ext cx="5063817" cy="2746248"/>
          </a:xfrm>
          <a:prstGeom prst="rect">
            <a:avLst/>
          </a:prstGeom>
          <a:noFill/>
          <a:ln>
            <a:noFill/>
          </a:ln>
        </p:spPr>
      </p:pic>
    </p:spTree>
    <p:extLst>
      <p:ext uri="{BB962C8B-B14F-4D97-AF65-F5344CB8AC3E}">
        <p14:creationId xmlns:p14="http://schemas.microsoft.com/office/powerpoint/2010/main" val="4036681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Three: Establish Decision Criteria</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lstStyle/>
          <a:p>
            <a:r>
              <a:rPr lang="en-US" sz="2200" u="sng" dirty="0" smtClean="0"/>
              <a:t>Decision Criteria are standards or measures for evaluating alternatives; they are statements of what the supervisor wants   to accomplish with the decision</a:t>
            </a:r>
            <a:r>
              <a:rPr lang="en-US" dirty="0" smtClean="0"/>
              <a:t>.  </a:t>
            </a:r>
          </a:p>
          <a:p>
            <a:endParaRPr lang="en-US" sz="800" dirty="0" smtClean="0"/>
          </a:p>
          <a:p>
            <a:pPr lvl="1"/>
            <a:r>
              <a:rPr lang="en-US" sz="2000" dirty="0" smtClean="0">
                <a:solidFill>
                  <a:srgbClr val="FF0000"/>
                </a:solidFill>
              </a:rPr>
              <a:t>Such criteria can be used to determine how well the implementation phase of the process is going – that is, whether the decision is doing what it was intended to do.  </a:t>
            </a:r>
          </a:p>
          <a:p>
            <a:pPr lvl="1"/>
            <a:endParaRPr lang="en-US" dirty="0"/>
          </a:p>
        </p:txBody>
      </p:sp>
      <p:pic>
        <p:nvPicPr>
          <p:cNvPr id="5" name="Picture 4" descr="Choose the Right Decision Criteria | Typical Decision Criteria Lis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3810000"/>
            <a:ext cx="4721352" cy="2500630"/>
          </a:xfrm>
          <a:prstGeom prst="rect">
            <a:avLst/>
          </a:prstGeom>
          <a:noFill/>
          <a:ln>
            <a:noFill/>
          </a:ln>
        </p:spPr>
      </p:pic>
    </p:spTree>
    <p:extLst>
      <p:ext uri="{BB962C8B-B14F-4D97-AF65-F5344CB8AC3E}">
        <p14:creationId xmlns:p14="http://schemas.microsoft.com/office/powerpoint/2010/main" val="3653156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Three: Establish Decision Criteria</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lstStyle/>
          <a:p>
            <a:r>
              <a:rPr lang="en-US" sz="2200" u="sng" dirty="0" smtClean="0"/>
              <a:t>Sample Decision Criteria</a:t>
            </a:r>
          </a:p>
          <a:p>
            <a:endParaRPr lang="en-US" sz="800" dirty="0" smtClean="0"/>
          </a:p>
          <a:p>
            <a:pPr lvl="1"/>
            <a:r>
              <a:rPr lang="en-US" sz="2000" dirty="0" smtClean="0"/>
              <a:t>The Solution to a Problem:</a:t>
            </a:r>
          </a:p>
          <a:p>
            <a:pPr lvl="1"/>
            <a:endParaRPr lang="en-US" sz="800" dirty="0" smtClean="0"/>
          </a:p>
          <a:p>
            <a:pPr lvl="2"/>
            <a:r>
              <a:rPr lang="en-US" sz="1800" dirty="0" smtClean="0">
                <a:solidFill>
                  <a:srgbClr val="FF0000"/>
                </a:solidFill>
              </a:rPr>
              <a:t>Should result in work assignments being completed on time.</a:t>
            </a:r>
          </a:p>
          <a:p>
            <a:pPr lvl="2"/>
            <a:r>
              <a:rPr lang="en-US" sz="1800" dirty="0" smtClean="0">
                <a:solidFill>
                  <a:srgbClr val="FF0000"/>
                </a:solidFill>
              </a:rPr>
              <a:t>Should incur no financial cost.</a:t>
            </a:r>
          </a:p>
          <a:p>
            <a:pPr lvl="2"/>
            <a:r>
              <a:rPr lang="en-US" sz="1800" dirty="0" smtClean="0">
                <a:solidFill>
                  <a:srgbClr val="FF0000"/>
                </a:solidFill>
              </a:rPr>
              <a:t>Must not impede quality of service to the customer.</a:t>
            </a:r>
          </a:p>
          <a:p>
            <a:pPr lvl="2"/>
            <a:r>
              <a:rPr lang="en-US" sz="1800" dirty="0" smtClean="0">
                <a:solidFill>
                  <a:srgbClr val="FF0000"/>
                </a:solidFill>
              </a:rPr>
              <a:t>Should put no EE’s job in jeopardy.</a:t>
            </a:r>
          </a:p>
          <a:p>
            <a:pPr lvl="2"/>
            <a:r>
              <a:rPr lang="en-US" sz="1800" dirty="0" smtClean="0">
                <a:solidFill>
                  <a:srgbClr val="FF0000"/>
                </a:solidFill>
              </a:rPr>
              <a:t>Should allow differentiation of product or service in marketplace.</a:t>
            </a:r>
          </a:p>
          <a:p>
            <a:pPr lvl="2"/>
            <a:r>
              <a:rPr lang="en-US" sz="1800" dirty="0" smtClean="0">
                <a:solidFill>
                  <a:srgbClr val="FF0000"/>
                </a:solidFill>
              </a:rPr>
              <a:t>Should have no negative impact on EEs.</a:t>
            </a:r>
          </a:p>
          <a:p>
            <a:pPr lvl="2"/>
            <a:r>
              <a:rPr lang="en-US" sz="1800" dirty="0" smtClean="0">
                <a:solidFill>
                  <a:srgbClr val="FF0000"/>
                </a:solidFill>
              </a:rPr>
              <a:t>Must alleviate the problem within one week.</a:t>
            </a:r>
          </a:p>
          <a:p>
            <a:endParaRPr lang="en-US" dirty="0"/>
          </a:p>
        </p:txBody>
      </p:sp>
      <p:pic>
        <p:nvPicPr>
          <p:cNvPr id="5" name="Picture 4"/>
          <p:cNvPicPr/>
          <p:nvPr/>
        </p:nvPicPr>
        <p:blipFill>
          <a:blip r:embed="rId2"/>
          <a:stretch>
            <a:fillRect/>
          </a:stretch>
        </p:blipFill>
        <p:spPr>
          <a:xfrm>
            <a:off x="4571999" y="5181600"/>
            <a:ext cx="4264153" cy="1085215"/>
          </a:xfrm>
          <a:prstGeom prst="rect">
            <a:avLst/>
          </a:prstGeom>
        </p:spPr>
      </p:pic>
    </p:spTree>
    <p:extLst>
      <p:ext uri="{BB962C8B-B14F-4D97-AF65-F5344CB8AC3E}">
        <p14:creationId xmlns:p14="http://schemas.microsoft.com/office/powerpoint/2010/main" val="69227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Three: Establish Decision Criteria</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lstStyle/>
          <a:p>
            <a:r>
              <a:rPr lang="en-US" sz="2200" u="sng" dirty="0" smtClean="0"/>
              <a:t>Once the decision criteria are established, the supervisor must determine which criteria are necessary and must establish their order of priority</a:t>
            </a:r>
            <a:r>
              <a:rPr lang="en-US" dirty="0" smtClean="0"/>
              <a:t>.  </a:t>
            </a:r>
          </a:p>
          <a:p>
            <a:endParaRPr lang="en-US" sz="800" dirty="0"/>
          </a:p>
          <a:p>
            <a:pPr lvl="1"/>
            <a:r>
              <a:rPr lang="en-US" sz="2000" dirty="0" smtClean="0"/>
              <a:t>Because no solution alternative is likely to meet all the criteria, the supervisor must know which criteria are most important; thus alternatives can be judged by how many of those criteria the alternatives meet.  </a:t>
            </a:r>
          </a:p>
          <a:p>
            <a:pPr lvl="1"/>
            <a:endParaRPr lang="en-US" sz="800" dirty="0"/>
          </a:p>
          <a:p>
            <a:pPr lvl="2"/>
            <a:r>
              <a:rPr lang="en-US" sz="1800" dirty="0" smtClean="0">
                <a:solidFill>
                  <a:srgbClr val="FF0000"/>
                </a:solidFill>
              </a:rPr>
              <a:t>The supervisor may want to consult with upper-level managers, peers,    or EEs when prioritizing criteria.</a:t>
            </a:r>
            <a:endParaRPr lang="en-US" sz="1800" dirty="0">
              <a:solidFill>
                <a:srgbClr val="FF0000"/>
              </a:solidFill>
            </a:endParaRPr>
          </a:p>
        </p:txBody>
      </p:sp>
      <p:pic>
        <p:nvPicPr>
          <p:cNvPr id="5" name="Picture 4" descr="Criteria | Brands of the World™ | Download vector logos and logotypes"/>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724400"/>
            <a:ext cx="1676400" cy="1600200"/>
          </a:xfrm>
          <a:prstGeom prst="rect">
            <a:avLst/>
          </a:prstGeom>
          <a:noFill/>
          <a:ln>
            <a:noFill/>
          </a:ln>
        </p:spPr>
      </p:pic>
    </p:spTree>
    <p:extLst>
      <p:ext uri="{BB962C8B-B14F-4D97-AF65-F5344CB8AC3E}">
        <p14:creationId xmlns:p14="http://schemas.microsoft.com/office/powerpoint/2010/main" val="2387417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Part Two: Essentials of Effective Supervision</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Eight:  Solving Problems, Making Decisions, and Managing Change</a:t>
            </a:r>
          </a:p>
          <a:p>
            <a:endParaRPr lang="en-US" sz="800" u="sng" dirty="0" smtClean="0"/>
          </a:p>
          <a:p>
            <a:pPr lvl="1"/>
            <a:r>
              <a:rPr lang="en-US" dirty="0" smtClean="0"/>
              <a:t>After studying this chapter, you will be able to:</a:t>
            </a:r>
          </a:p>
          <a:p>
            <a:pPr lvl="1"/>
            <a:endParaRPr lang="en-US" sz="800" dirty="0" smtClean="0"/>
          </a:p>
          <a:p>
            <a:pPr lvl="2"/>
            <a:r>
              <a:rPr lang="en-US" sz="1600" dirty="0" smtClean="0">
                <a:solidFill>
                  <a:srgbClr val="FF0000"/>
                </a:solidFill>
              </a:rPr>
              <a:t>Explain the importance of problem solving and decision-making skills.</a:t>
            </a:r>
          </a:p>
          <a:p>
            <a:pPr lvl="2"/>
            <a:r>
              <a:rPr lang="en-US" sz="1600" dirty="0" smtClean="0">
                <a:solidFill>
                  <a:srgbClr val="FF0000"/>
                </a:solidFill>
              </a:rPr>
              <a:t>Describe and apply basic steps and skills involved in the decision-making process.</a:t>
            </a:r>
          </a:p>
          <a:p>
            <a:pPr lvl="2"/>
            <a:r>
              <a:rPr lang="en-US" sz="1600" dirty="0" smtClean="0">
                <a:solidFill>
                  <a:srgbClr val="FF0000"/>
                </a:solidFill>
              </a:rPr>
              <a:t>Identify and describe various decision-making styles.</a:t>
            </a:r>
          </a:p>
          <a:p>
            <a:pPr lvl="2"/>
            <a:r>
              <a:rPr lang="en-US" sz="1600" dirty="0" smtClean="0">
                <a:solidFill>
                  <a:srgbClr val="FF0000"/>
                </a:solidFill>
              </a:rPr>
              <a:t>Discuss why a supervisor should not make hasty decisions.</a:t>
            </a:r>
          </a:p>
          <a:p>
            <a:pPr lvl="2"/>
            <a:r>
              <a:rPr lang="en-US" sz="1600" dirty="0" smtClean="0">
                <a:solidFill>
                  <a:srgbClr val="FF0000"/>
                </a:solidFill>
              </a:rPr>
              <a:t>Suggest approaches for introducing and proposing change.</a:t>
            </a:r>
          </a:p>
          <a:p>
            <a:pPr lvl="2"/>
            <a:r>
              <a:rPr lang="en-US" sz="1600" dirty="0" smtClean="0">
                <a:solidFill>
                  <a:srgbClr val="FF0000"/>
                </a:solidFill>
              </a:rPr>
              <a:t>Understand the formula for organizational renewal.</a:t>
            </a:r>
            <a:endParaRPr lang="en-US" dirty="0"/>
          </a:p>
        </p:txBody>
      </p:sp>
      <p:pic>
        <p:nvPicPr>
          <p:cNvPr id="5" name="Picture 4"/>
          <p:cNvPicPr>
            <a:picLocks noChangeAspect="1"/>
          </p:cNvPicPr>
          <p:nvPr/>
        </p:nvPicPr>
        <p:blipFill>
          <a:blip r:embed="rId2" cstate="print"/>
          <a:stretch>
            <a:fillRect/>
          </a:stretch>
        </p:blipFill>
        <p:spPr>
          <a:xfrm>
            <a:off x="7315200" y="5105400"/>
            <a:ext cx="1490472" cy="1141708"/>
          </a:xfrm>
          <a:prstGeom prst="rect">
            <a:avLst/>
          </a:prstGeom>
        </p:spPr>
      </p:pic>
    </p:spTree>
    <p:extLst>
      <p:ext uri="{BB962C8B-B14F-4D97-AF65-F5344CB8AC3E}">
        <p14:creationId xmlns:p14="http://schemas.microsoft.com/office/powerpoint/2010/main" val="3619359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Four: Develop Alternatives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lstStyle/>
          <a:p>
            <a:r>
              <a:rPr lang="en-US" sz="2200" u="sng" dirty="0" smtClean="0"/>
              <a:t>After the supervisor has defined and analyzed the problem and established decision criteria, the next step is to develop alternative solutions</a:t>
            </a:r>
            <a:r>
              <a:rPr lang="en-US" dirty="0" smtClean="0"/>
              <a:t>.  </a:t>
            </a:r>
          </a:p>
          <a:p>
            <a:endParaRPr lang="en-US" sz="800" dirty="0"/>
          </a:p>
          <a:p>
            <a:pPr lvl="1"/>
            <a:r>
              <a:rPr lang="en-US" sz="2000" dirty="0" smtClean="0"/>
              <a:t>The supervisor should consider as many solutions as can reasonably be developed.  </a:t>
            </a:r>
          </a:p>
          <a:p>
            <a:pPr lvl="1"/>
            <a:endParaRPr lang="en-US" sz="800" dirty="0"/>
          </a:p>
          <a:p>
            <a:pPr lvl="2"/>
            <a:r>
              <a:rPr lang="en-US" sz="1800" dirty="0" smtClean="0">
                <a:solidFill>
                  <a:srgbClr val="FF0000"/>
                </a:solidFill>
              </a:rPr>
              <a:t>By formulating many alternatives, the supervisor is less apt to overlook the best course of action.  </a:t>
            </a:r>
            <a:endParaRPr lang="en-US" sz="1800" dirty="0">
              <a:solidFill>
                <a:srgbClr val="FF0000"/>
              </a:solidFill>
            </a:endParaRPr>
          </a:p>
        </p:txBody>
      </p:sp>
      <p:pic>
        <p:nvPicPr>
          <p:cNvPr id="5" name="Picture 4" descr="The Development Alternative - Restless Development"/>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343400"/>
            <a:ext cx="5486400" cy="1997075"/>
          </a:xfrm>
          <a:prstGeom prst="rect">
            <a:avLst/>
          </a:prstGeom>
          <a:noFill/>
          <a:ln>
            <a:noFill/>
          </a:ln>
        </p:spPr>
      </p:pic>
    </p:spTree>
    <p:extLst>
      <p:ext uri="{BB962C8B-B14F-4D97-AF65-F5344CB8AC3E}">
        <p14:creationId xmlns:p14="http://schemas.microsoft.com/office/powerpoint/2010/main" val="3641653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Four: Develop Alternatives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normAutofit/>
          </a:bodyPr>
          <a:lstStyle/>
          <a:p>
            <a:r>
              <a:rPr lang="en-US" sz="2200" u="sng" dirty="0" smtClean="0"/>
              <a:t>Almost all problems have a number of alternative solutions</a:t>
            </a:r>
            <a:r>
              <a:rPr lang="en-US" dirty="0" smtClean="0"/>
              <a:t>.  </a:t>
            </a:r>
          </a:p>
          <a:p>
            <a:endParaRPr lang="en-US" sz="900" dirty="0"/>
          </a:p>
          <a:p>
            <a:pPr lvl="1"/>
            <a:r>
              <a:rPr lang="en-US" sz="2000" dirty="0" smtClean="0"/>
              <a:t>The choices may not always be obvious, so supervisors must search for them.  When supervisors fail to make this search, they are likely to fall into an either/or kind of thinking.  </a:t>
            </a:r>
          </a:p>
          <a:p>
            <a:pPr lvl="1"/>
            <a:endParaRPr lang="en-US" sz="800" dirty="0"/>
          </a:p>
          <a:p>
            <a:pPr lvl="2"/>
            <a:r>
              <a:rPr lang="en-US" sz="1800" dirty="0" smtClean="0">
                <a:solidFill>
                  <a:srgbClr val="FF0000"/>
                </a:solidFill>
              </a:rPr>
              <a:t>None of the alternatives may be desirable, but at least the supervisor can choose the one that is least undesirable.  </a:t>
            </a:r>
            <a:endParaRPr lang="en-US" sz="1800" dirty="0">
              <a:solidFill>
                <a:srgbClr val="FF0000"/>
              </a:solidFill>
            </a:endParaRPr>
          </a:p>
        </p:txBody>
      </p:sp>
      <p:pic>
        <p:nvPicPr>
          <p:cNvPr id="6" name="Picture 5" descr="Centre for Development Alternatives – Homegrown ideas for African  transforma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4419601"/>
            <a:ext cx="5483352" cy="1738798"/>
          </a:xfrm>
          <a:prstGeom prst="rect">
            <a:avLst/>
          </a:prstGeom>
          <a:noFill/>
          <a:ln>
            <a:noFill/>
          </a:ln>
        </p:spPr>
      </p:pic>
    </p:spTree>
    <p:extLst>
      <p:ext uri="{BB962C8B-B14F-4D97-AF65-F5344CB8AC3E}">
        <p14:creationId xmlns:p14="http://schemas.microsoft.com/office/powerpoint/2010/main" val="1871208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Four: Develop Alternatives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lstStyle/>
          <a:p>
            <a:r>
              <a:rPr lang="en-US" sz="2400" u="sng" dirty="0" smtClean="0"/>
              <a:t>A decision is only as good as the best alternative identified</a:t>
            </a:r>
            <a:r>
              <a:rPr lang="en-US" dirty="0" smtClean="0"/>
              <a:t>.</a:t>
            </a:r>
            <a:endParaRPr lang="en-US" dirty="0"/>
          </a:p>
        </p:txBody>
      </p:sp>
      <p:pic>
        <p:nvPicPr>
          <p:cNvPr id="5" name="Picture 4" descr="Lesson 11: Develop Alternatives - YouTube"/>
          <p:cNvPicPr/>
          <p:nvPr/>
        </p:nvPicPr>
        <p:blipFill>
          <a:blip r:embed="rId2">
            <a:extLst>
              <a:ext uri="{28A0092B-C50C-407E-A947-70E740481C1C}">
                <a14:useLocalDpi xmlns:a14="http://schemas.microsoft.com/office/drawing/2010/main" val="0"/>
              </a:ext>
            </a:extLst>
          </a:blip>
          <a:srcRect/>
          <a:stretch>
            <a:fillRect/>
          </a:stretch>
        </p:blipFill>
        <p:spPr bwMode="auto">
          <a:xfrm>
            <a:off x="1536192" y="2455250"/>
            <a:ext cx="6108192" cy="3643798"/>
          </a:xfrm>
          <a:prstGeom prst="rect">
            <a:avLst/>
          </a:prstGeom>
          <a:noFill/>
          <a:ln>
            <a:noFill/>
          </a:ln>
        </p:spPr>
      </p:pic>
    </p:spTree>
    <p:extLst>
      <p:ext uri="{BB962C8B-B14F-4D97-AF65-F5344CB8AC3E}">
        <p14:creationId xmlns:p14="http://schemas.microsoft.com/office/powerpoint/2010/main" val="894465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Brainstorming and Creative Problem Solving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enough time is available, a supervisor should meet with a group of other supervisors, EEs, or stakeholders to brainstorm alternatives to a perplexing problem</a:t>
            </a:r>
            <a:r>
              <a:rPr lang="en-US" dirty="0" smtClean="0"/>
              <a:t>.  </a:t>
            </a:r>
          </a:p>
          <a:p>
            <a:endParaRPr lang="en-US" sz="800" dirty="0"/>
          </a:p>
          <a:p>
            <a:pPr lvl="1"/>
            <a:r>
              <a:rPr lang="en-US" sz="2000" dirty="0" smtClean="0"/>
              <a:t>Through the free flow of ideas in a group, with judgment suspended, the group should set out to identify as many alternatives as possible.  </a:t>
            </a:r>
          </a:p>
          <a:p>
            <a:pPr lvl="1"/>
            <a:endParaRPr lang="en-US" sz="800" dirty="0"/>
          </a:p>
          <a:p>
            <a:pPr lvl="2"/>
            <a:r>
              <a:rPr lang="en-US" dirty="0" smtClean="0">
                <a:solidFill>
                  <a:srgbClr val="FF0000"/>
                </a:solidFill>
              </a:rPr>
              <a:t>Evaluation of ideas is suspended so that participants can give    free rein to their creativity.</a:t>
            </a:r>
            <a:endParaRPr lang="en-US" dirty="0">
              <a:solidFill>
                <a:srgbClr val="FF0000"/>
              </a:solidFill>
            </a:endParaRPr>
          </a:p>
        </p:txBody>
      </p:sp>
      <p:pic>
        <p:nvPicPr>
          <p:cNvPr id="5" name="Picture 4" descr="Brainstorming Course — Solve Problems Faster by Mind Mapping | Aisha Borel  | Skillshar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5720" y="4271179"/>
            <a:ext cx="4949952" cy="1917700"/>
          </a:xfrm>
          <a:prstGeom prst="rect">
            <a:avLst/>
          </a:prstGeom>
          <a:noFill/>
          <a:ln>
            <a:noFill/>
          </a:ln>
        </p:spPr>
      </p:pic>
    </p:spTree>
    <p:extLst>
      <p:ext uri="{BB962C8B-B14F-4D97-AF65-F5344CB8AC3E}">
        <p14:creationId xmlns:p14="http://schemas.microsoft.com/office/powerpoint/2010/main" val="902013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Brainstorming and Creative Problem Solving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lstStyle/>
          <a:p>
            <a:r>
              <a:rPr lang="en-US" sz="2400" u="sng" dirty="0" smtClean="0"/>
              <a:t>Brainstorming requires an atmosphere that encourages creativity</a:t>
            </a:r>
            <a:r>
              <a:rPr lang="en-US" dirty="0" smtClean="0"/>
              <a:t>.  </a:t>
            </a:r>
          </a:p>
          <a:p>
            <a:endParaRPr lang="en-US" sz="800" dirty="0"/>
          </a:p>
          <a:p>
            <a:pPr lvl="1"/>
            <a:r>
              <a:rPr lang="en-US" dirty="0" smtClean="0">
                <a:solidFill>
                  <a:srgbClr val="FF0000"/>
                </a:solidFill>
              </a:rPr>
              <a:t>When supervisors are unwilling to devote sufficient time to brainstorming, or when supervisors try to dominate the process with their own opinions and solutions, the brainstorming effort is likely to fail.</a:t>
            </a:r>
            <a:endParaRPr lang="en-US" dirty="0">
              <a:solidFill>
                <a:srgbClr val="FF0000"/>
              </a:solidFill>
            </a:endParaRPr>
          </a:p>
        </p:txBody>
      </p:sp>
      <p:pic>
        <p:nvPicPr>
          <p:cNvPr id="5" name="Picture 4" descr="Creative Rut? Use Brainstorming Techniques to Climb Your Way Ou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114800"/>
            <a:ext cx="4724400" cy="2209800"/>
          </a:xfrm>
          <a:prstGeom prst="rect">
            <a:avLst/>
          </a:prstGeom>
          <a:noFill/>
          <a:ln>
            <a:noFill/>
          </a:ln>
        </p:spPr>
      </p:pic>
    </p:spTree>
    <p:extLst>
      <p:ext uri="{BB962C8B-B14F-4D97-AF65-F5344CB8AC3E}">
        <p14:creationId xmlns:p14="http://schemas.microsoft.com/office/powerpoint/2010/main" val="2152144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Brainstorming and Creative Problem Solving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normAutofit/>
          </a:bodyPr>
          <a:lstStyle/>
          <a:p>
            <a:r>
              <a:rPr lang="en-US" sz="2300" u="sng" dirty="0" smtClean="0"/>
              <a:t>Alex Osborn, an authority on creativity and brainstorming, suggests the following </a:t>
            </a:r>
            <a:r>
              <a:rPr lang="en-US" sz="2300" u="sng" dirty="0" smtClean="0"/>
              <a:t>guidelines </a:t>
            </a:r>
            <a:r>
              <a:rPr lang="en-US" sz="2300" u="sng" dirty="0" smtClean="0"/>
              <a:t>for effective brainstorming</a:t>
            </a:r>
            <a:r>
              <a:rPr lang="en-US" sz="2300" dirty="0" smtClean="0"/>
              <a:t>:</a:t>
            </a:r>
          </a:p>
          <a:p>
            <a:endParaRPr lang="en-US" sz="800" dirty="0" smtClean="0"/>
          </a:p>
          <a:p>
            <a:pPr marL="731520" lvl="1" indent="-457200">
              <a:buFont typeface="+mj-lt"/>
              <a:buAutoNum type="arabicPeriod"/>
            </a:pPr>
            <a:r>
              <a:rPr lang="en-US" sz="2000" dirty="0" smtClean="0">
                <a:solidFill>
                  <a:srgbClr val="FF0000"/>
                </a:solidFill>
              </a:rPr>
              <a:t>Seek </a:t>
            </a:r>
            <a:r>
              <a:rPr lang="en-US" sz="2000" dirty="0" smtClean="0">
                <a:solidFill>
                  <a:srgbClr val="FF0000"/>
                </a:solidFill>
              </a:rPr>
              <a:t>Many </a:t>
            </a:r>
            <a:r>
              <a:rPr lang="en-US" sz="2000" dirty="0" smtClean="0">
                <a:solidFill>
                  <a:srgbClr val="FF0000"/>
                </a:solidFill>
              </a:rPr>
              <a:t>Ideas</a:t>
            </a:r>
            <a:endParaRPr lang="en-US" sz="2000" dirty="0" smtClean="0">
              <a:solidFill>
                <a:srgbClr val="FF0000"/>
              </a:solidFill>
            </a:endParaRPr>
          </a:p>
          <a:p>
            <a:pPr marL="731520" lvl="1" indent="-457200">
              <a:buFont typeface="+mj-lt"/>
              <a:buAutoNum type="arabicPeriod"/>
            </a:pPr>
            <a:r>
              <a:rPr lang="en-US" sz="2000" dirty="0">
                <a:solidFill>
                  <a:srgbClr val="FF0000"/>
                </a:solidFill>
              </a:rPr>
              <a:t>Encourage </a:t>
            </a:r>
            <a:r>
              <a:rPr lang="en-US" sz="2000" dirty="0" smtClean="0">
                <a:solidFill>
                  <a:srgbClr val="FF0000"/>
                </a:solidFill>
              </a:rPr>
              <a:t>Freewheeling</a:t>
            </a:r>
            <a:endParaRPr lang="en-US" sz="2000" dirty="0">
              <a:solidFill>
                <a:srgbClr val="FF0000"/>
              </a:solidFill>
            </a:endParaRPr>
          </a:p>
          <a:p>
            <a:pPr marL="731520" lvl="1" indent="-457200">
              <a:buFont typeface="+mj-lt"/>
              <a:buAutoNum type="arabicPeriod"/>
            </a:pPr>
            <a:r>
              <a:rPr lang="en-US" sz="2000" dirty="0" smtClean="0">
                <a:solidFill>
                  <a:srgbClr val="FF0000"/>
                </a:solidFill>
              </a:rPr>
              <a:t>Hitchhike </a:t>
            </a:r>
            <a:r>
              <a:rPr lang="en-US" sz="2000" dirty="0">
                <a:solidFill>
                  <a:srgbClr val="FF0000"/>
                </a:solidFill>
              </a:rPr>
              <a:t>on Existing </a:t>
            </a:r>
            <a:r>
              <a:rPr lang="en-US" sz="2000" dirty="0" smtClean="0">
                <a:solidFill>
                  <a:srgbClr val="FF0000"/>
                </a:solidFill>
              </a:rPr>
              <a:t>Ideas</a:t>
            </a:r>
          </a:p>
          <a:p>
            <a:pPr marL="731520" lvl="1" indent="-457200">
              <a:buFont typeface="+mj-lt"/>
              <a:buAutoNum type="arabicPeriod"/>
            </a:pPr>
            <a:r>
              <a:rPr lang="en-US" sz="2000" dirty="0">
                <a:solidFill>
                  <a:srgbClr val="FF0000"/>
                </a:solidFill>
              </a:rPr>
              <a:t>Defer All Judgment of </a:t>
            </a:r>
            <a:r>
              <a:rPr lang="en-US" sz="2000" dirty="0" smtClean="0">
                <a:solidFill>
                  <a:srgbClr val="FF0000"/>
                </a:solidFill>
              </a:rPr>
              <a:t>Ideas</a:t>
            </a:r>
            <a:endParaRPr lang="en-US" sz="2000" dirty="0">
              <a:solidFill>
                <a:srgbClr val="FF0000"/>
              </a:solidFill>
            </a:endParaRPr>
          </a:p>
          <a:p>
            <a:pPr marL="731520" lvl="1" indent="-457200">
              <a:buFont typeface="+mj-lt"/>
              <a:buAutoNum type="arabicPeriod"/>
            </a:pPr>
            <a:endParaRPr lang="en-US" sz="2000" dirty="0">
              <a:solidFill>
                <a:srgbClr val="FF0000"/>
              </a:solidFill>
            </a:endParaRPr>
          </a:p>
          <a:p>
            <a:pPr lvl="1"/>
            <a:endParaRPr lang="en-US" sz="2000" dirty="0" smtClean="0"/>
          </a:p>
        </p:txBody>
      </p:sp>
      <p:pic>
        <p:nvPicPr>
          <p:cNvPr id="6" name="Picture 5" descr="10 Brainstorming Activities for Kids, Adults and Anyone - ALL ESL"/>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962400"/>
            <a:ext cx="4340352" cy="2362200"/>
          </a:xfrm>
          <a:prstGeom prst="rect">
            <a:avLst/>
          </a:prstGeom>
          <a:noFill/>
          <a:ln>
            <a:noFill/>
          </a:ln>
        </p:spPr>
      </p:pic>
    </p:spTree>
    <p:extLst>
      <p:ext uri="{BB962C8B-B14F-4D97-AF65-F5344CB8AC3E}">
        <p14:creationId xmlns:p14="http://schemas.microsoft.com/office/powerpoint/2010/main" val="615506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Nominal Group Technique (NGT)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it involves a large group, unstructured brainstorming can become long, tedious, and unproductive because many ideas are simply not feasible and because conflicts may develop</a:t>
            </a:r>
            <a:r>
              <a:rPr lang="en-US" sz="2000" dirty="0" smtClean="0"/>
              <a:t>.  </a:t>
            </a:r>
          </a:p>
          <a:p>
            <a:endParaRPr lang="en-US" sz="800" dirty="0">
              <a:solidFill>
                <a:srgbClr val="FF0000"/>
              </a:solidFill>
            </a:endParaRPr>
          </a:p>
          <a:p>
            <a:pPr lvl="1"/>
            <a:r>
              <a:rPr lang="en-US" sz="2000" dirty="0" smtClean="0">
                <a:solidFill>
                  <a:schemeClr val="tx1">
                    <a:lumMod val="65000"/>
                    <a:lumOff val="35000"/>
                  </a:schemeClr>
                </a:solidFill>
              </a:rPr>
              <a:t>The Nominal Group Technique (NGT) involves having group members write down ideas and alternatives to the problem.  </a:t>
            </a:r>
            <a:r>
              <a:rPr lang="en-US" sz="2000" dirty="0" smtClean="0">
                <a:solidFill>
                  <a:schemeClr val="tx1">
                    <a:lumMod val="65000"/>
                    <a:lumOff val="35000"/>
                  </a:schemeClr>
                </a:solidFill>
              </a:rPr>
              <a:t>Then</a:t>
            </a:r>
            <a:r>
              <a:rPr lang="en-US" sz="2000" dirty="0" smtClean="0">
                <a:solidFill>
                  <a:schemeClr val="tx1">
                    <a:lumMod val="65000"/>
                    <a:lumOff val="35000"/>
                  </a:schemeClr>
                </a:solidFill>
              </a:rPr>
              <a:t>, members share, discuss, evaluate, and refine their ideas.  </a:t>
            </a:r>
          </a:p>
          <a:p>
            <a:pPr lvl="1"/>
            <a:endParaRPr lang="en-US" sz="800" dirty="0" smtClean="0">
              <a:solidFill>
                <a:srgbClr val="FF0000"/>
              </a:solidFill>
            </a:endParaRPr>
          </a:p>
          <a:p>
            <a:pPr lvl="2"/>
            <a:r>
              <a:rPr lang="en-US" sz="1800" dirty="0" smtClean="0">
                <a:solidFill>
                  <a:srgbClr val="FF0000"/>
                </a:solidFill>
              </a:rPr>
              <a:t>The group’s final choice(s) may be made by a series of confidential votes in which a list of ideas is narrowed until consensus is attained.</a:t>
            </a:r>
            <a:endParaRPr lang="en-US" sz="1800" dirty="0">
              <a:solidFill>
                <a:srgbClr val="FF0000"/>
              </a:solidFill>
            </a:endParaRPr>
          </a:p>
        </p:txBody>
      </p:sp>
      <p:pic>
        <p:nvPicPr>
          <p:cNvPr id="5" name="Picture 4" descr="Nominal Group Technique (NGT): Stages, Benefits, Examples"/>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572000"/>
            <a:ext cx="3582706" cy="1752600"/>
          </a:xfrm>
          <a:prstGeom prst="rect">
            <a:avLst/>
          </a:prstGeom>
          <a:noFill/>
          <a:ln>
            <a:noFill/>
          </a:ln>
        </p:spPr>
      </p:pic>
    </p:spTree>
    <p:extLst>
      <p:ext uri="{BB962C8B-B14F-4D97-AF65-F5344CB8AC3E}">
        <p14:creationId xmlns:p14="http://schemas.microsoft.com/office/powerpoint/2010/main" val="1074668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Brainstorming and Creative Problem Solving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lstStyle/>
          <a:p>
            <a:r>
              <a:rPr lang="en-US" sz="2200" u="sng" dirty="0" smtClean="0"/>
              <a:t>Creative approaches and brainstorming meetings are particularly helpful if the problem is new, important, or strategic</a:t>
            </a:r>
            <a:r>
              <a:rPr lang="en-US" sz="2200" dirty="0" smtClean="0"/>
              <a:t>.  </a:t>
            </a:r>
          </a:p>
          <a:p>
            <a:endParaRPr lang="en-US" sz="800" dirty="0"/>
          </a:p>
          <a:p>
            <a:pPr lvl="1"/>
            <a:r>
              <a:rPr lang="en-US" sz="2000" dirty="0" smtClean="0">
                <a:solidFill>
                  <a:srgbClr val="FF0000"/>
                </a:solidFill>
              </a:rPr>
              <a:t>Even the supervisor who takes time to brainstorm a problem alone is likely to develop more alternatives for solving the problem than one who does not brainstorm at all.</a:t>
            </a:r>
            <a:endParaRPr lang="en-US" sz="2000" dirty="0">
              <a:solidFill>
                <a:srgbClr val="FF0000"/>
              </a:solidFill>
            </a:endParaRPr>
          </a:p>
        </p:txBody>
      </p:sp>
      <p:pic>
        <p:nvPicPr>
          <p:cNvPr id="8" name="Picture 7" descr="Reverse brainstorming: A backward approach to generating more ideas"/>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733800"/>
            <a:ext cx="4724400" cy="2552700"/>
          </a:xfrm>
          <a:prstGeom prst="rect">
            <a:avLst/>
          </a:prstGeom>
          <a:noFill/>
          <a:ln>
            <a:noFill/>
          </a:ln>
        </p:spPr>
      </p:pic>
    </p:spTree>
    <p:extLst>
      <p:ext uri="{BB962C8B-B14F-4D97-AF65-F5344CB8AC3E}">
        <p14:creationId xmlns:p14="http://schemas.microsoft.com/office/powerpoint/2010/main" val="1149575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Ethical Considerations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normAutofit/>
          </a:bodyPr>
          <a:lstStyle/>
          <a:p>
            <a:r>
              <a:rPr lang="en-US" sz="2200" u="sng" dirty="0" smtClean="0"/>
              <a:t>Both when developing and evaluating alternatives, a supervisor should consider only those alternatives that are lawful and acceptable within the organization’s ethical guidelines</a:t>
            </a:r>
            <a:r>
              <a:rPr lang="en-US" dirty="0" smtClean="0"/>
              <a:t>. </a:t>
            </a:r>
            <a:r>
              <a:rPr lang="en-US" dirty="0"/>
              <a:t> </a:t>
            </a:r>
            <a:endParaRPr lang="en-US" dirty="0" smtClean="0"/>
          </a:p>
          <a:p>
            <a:endParaRPr lang="en-US" sz="900" dirty="0"/>
          </a:p>
          <a:p>
            <a:pPr lvl="1"/>
            <a:r>
              <a:rPr lang="en-US" sz="2000" dirty="0" smtClean="0"/>
              <a:t>Supervisors’ decisions should also demonstrate strong ethical values for their EEs.  Remember, good ethics is good business.  </a:t>
            </a:r>
          </a:p>
          <a:p>
            <a:pPr lvl="1"/>
            <a:endParaRPr lang="en-US" sz="900" dirty="0"/>
          </a:p>
          <a:p>
            <a:pPr lvl="2"/>
            <a:r>
              <a:rPr lang="en-US" sz="1800" dirty="0" smtClean="0">
                <a:solidFill>
                  <a:srgbClr val="FF0000"/>
                </a:solidFill>
              </a:rPr>
              <a:t>Many firms have developed handbooks, policies, and official statements that specify their ethical standards and practices, or “ethical tests.”</a:t>
            </a:r>
            <a:endParaRPr lang="en-US" sz="1800" dirty="0">
              <a:solidFill>
                <a:srgbClr val="FF0000"/>
              </a:solidFill>
            </a:endParaRPr>
          </a:p>
        </p:txBody>
      </p:sp>
      <p:pic>
        <p:nvPicPr>
          <p:cNvPr id="5" name="Picture 4" descr="Natural Hazards Center || New CONVERGE Training Module: Broader Ethical  Considerations for Hazards and Disaster Researchers"/>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572000"/>
            <a:ext cx="5562600" cy="1783080"/>
          </a:xfrm>
          <a:prstGeom prst="rect">
            <a:avLst/>
          </a:prstGeom>
          <a:noFill/>
          <a:ln>
            <a:noFill/>
          </a:ln>
        </p:spPr>
      </p:pic>
    </p:spTree>
    <p:extLst>
      <p:ext uri="{BB962C8B-B14F-4D97-AF65-F5344CB8AC3E}">
        <p14:creationId xmlns:p14="http://schemas.microsoft.com/office/powerpoint/2010/main" val="654339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The Decision-Making Process</a:t>
            </a:r>
            <a:br>
              <a:rPr lang="en-US" sz="3100" dirty="0" smtClean="0"/>
            </a:br>
            <a:r>
              <a:rPr lang="en-US" sz="2000" dirty="0" smtClean="0"/>
              <a:t>Ethical Guidelines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a:xfrm>
            <a:off x="301752" y="1527048"/>
            <a:ext cx="8503920" cy="4873752"/>
          </a:xfrm>
        </p:spPr>
        <p:txBody>
          <a:bodyPr>
            <a:normAutofit fontScale="62500" lnSpcReduction="20000"/>
          </a:bodyPr>
          <a:lstStyle/>
          <a:p>
            <a:r>
              <a:rPr lang="en-US" sz="2900" u="sng" dirty="0" smtClean="0"/>
              <a:t>The </a:t>
            </a:r>
            <a:r>
              <a:rPr lang="en-US" sz="2900" u="sng" dirty="0" smtClean="0"/>
              <a:t>following are ethical </a:t>
            </a:r>
            <a:r>
              <a:rPr lang="en-US" sz="2900" u="sng" dirty="0" smtClean="0"/>
              <a:t>guidelines for decision </a:t>
            </a:r>
            <a:r>
              <a:rPr lang="en-US" sz="2900" u="sng" dirty="0" smtClean="0"/>
              <a:t>making:</a:t>
            </a:r>
            <a:endParaRPr lang="en-US" sz="2900" dirty="0" smtClean="0"/>
          </a:p>
          <a:p>
            <a:endParaRPr lang="en-US" sz="300" dirty="0" smtClean="0"/>
          </a:p>
          <a:p>
            <a:pPr lvl="1"/>
            <a:r>
              <a:rPr lang="en-US" sz="2600" u="sng" dirty="0" smtClean="0"/>
              <a:t>Legal-Compliance Test</a:t>
            </a:r>
          </a:p>
          <a:p>
            <a:pPr lvl="2"/>
            <a:r>
              <a:rPr lang="en-US" sz="1900" dirty="0" smtClean="0">
                <a:solidFill>
                  <a:srgbClr val="FF0000"/>
                </a:solidFill>
              </a:rPr>
              <a:t>Laws, regulations, and policies are to be followed, not broken or ignored. </a:t>
            </a:r>
          </a:p>
          <a:p>
            <a:pPr lvl="2"/>
            <a:r>
              <a:rPr lang="en-US" sz="1900" dirty="0" smtClean="0">
                <a:solidFill>
                  <a:srgbClr val="FF0000"/>
                </a:solidFill>
              </a:rPr>
              <a:t>Compliance </a:t>
            </a:r>
            <a:r>
              <a:rPr lang="en-US" sz="1900" dirty="0" smtClean="0">
                <a:solidFill>
                  <a:srgbClr val="FF0000"/>
                </a:solidFill>
              </a:rPr>
              <a:t>should only be a starting point in ethical decision making.</a:t>
            </a:r>
          </a:p>
          <a:p>
            <a:pPr lvl="1"/>
            <a:r>
              <a:rPr lang="en-US" sz="2600" u="sng" dirty="0"/>
              <a:t>Public Knowledge Test</a:t>
            </a:r>
          </a:p>
          <a:p>
            <a:pPr lvl="2"/>
            <a:r>
              <a:rPr lang="en-US" sz="1900" dirty="0">
                <a:solidFill>
                  <a:srgbClr val="FF0000"/>
                </a:solidFill>
              </a:rPr>
              <a:t>What would be the consequences if the outcome of an alternative decision became </a:t>
            </a:r>
            <a:r>
              <a:rPr lang="en-US" sz="1900" dirty="0" smtClean="0">
                <a:solidFill>
                  <a:srgbClr val="FF0000"/>
                </a:solidFill>
              </a:rPr>
              <a:t>known to the public, one’s family, media, or government agency?</a:t>
            </a:r>
            <a:endParaRPr lang="en-US" sz="1900" dirty="0">
              <a:solidFill>
                <a:srgbClr val="FF0000"/>
              </a:solidFill>
            </a:endParaRPr>
          </a:p>
          <a:p>
            <a:pPr lvl="1"/>
            <a:r>
              <a:rPr lang="en-US" sz="2600" u="sng" dirty="0"/>
              <a:t>Long-Term Consequences Test</a:t>
            </a:r>
          </a:p>
          <a:p>
            <a:pPr lvl="2"/>
            <a:r>
              <a:rPr lang="en-US" dirty="0">
                <a:solidFill>
                  <a:srgbClr val="FF0000"/>
                </a:solidFill>
              </a:rPr>
              <a:t>What </a:t>
            </a:r>
            <a:r>
              <a:rPr lang="en-US" dirty="0" smtClean="0">
                <a:solidFill>
                  <a:srgbClr val="FF0000"/>
                </a:solidFill>
              </a:rPr>
              <a:t>would be the </a:t>
            </a:r>
            <a:r>
              <a:rPr lang="en-US" dirty="0">
                <a:solidFill>
                  <a:srgbClr val="FF0000"/>
                </a:solidFill>
              </a:rPr>
              <a:t>long-term vs. short-term outcomes? Weigh those outcomes against each other.</a:t>
            </a:r>
          </a:p>
          <a:p>
            <a:pPr lvl="1"/>
            <a:r>
              <a:rPr lang="en-US" sz="2600" u="sng" dirty="0" smtClean="0"/>
              <a:t>Examine-Your-Motives </a:t>
            </a:r>
            <a:r>
              <a:rPr lang="en-US" sz="2600" u="sng" dirty="0"/>
              <a:t>Test</a:t>
            </a:r>
          </a:p>
          <a:p>
            <a:pPr lvl="2"/>
            <a:r>
              <a:rPr lang="en-US" sz="1900" dirty="0">
                <a:solidFill>
                  <a:srgbClr val="FF0000"/>
                </a:solidFill>
              </a:rPr>
              <a:t>Do motives for a proposed decision benefit the company and others, or are they primarily selfish and designed to harm or destroy other people and their interests?</a:t>
            </a:r>
          </a:p>
          <a:p>
            <a:pPr lvl="1"/>
            <a:r>
              <a:rPr lang="en-US" sz="2600" u="sng" dirty="0"/>
              <a:t>Inner-Voice Test</a:t>
            </a:r>
          </a:p>
          <a:p>
            <a:pPr lvl="2"/>
            <a:r>
              <a:rPr lang="en-US" sz="1900" dirty="0">
                <a:solidFill>
                  <a:srgbClr val="FF0000"/>
                </a:solidFill>
              </a:rPr>
              <a:t>This is the test of conscience and moral values that has been instilled.  </a:t>
            </a:r>
          </a:p>
          <a:p>
            <a:pPr lvl="2"/>
            <a:r>
              <a:rPr lang="en-US" sz="1900" dirty="0">
                <a:solidFill>
                  <a:srgbClr val="FF0000"/>
                </a:solidFill>
              </a:rPr>
              <a:t>If something inside you says the choice is or may be wrong, it usually is.  </a:t>
            </a:r>
            <a:endParaRPr lang="en-US" sz="1900" dirty="0" smtClean="0">
              <a:solidFill>
                <a:srgbClr val="FF0000"/>
              </a:solidFill>
            </a:endParaRPr>
          </a:p>
          <a:p>
            <a:pPr lvl="1"/>
            <a:r>
              <a:rPr lang="en-US" sz="2600" u="sng" dirty="0" smtClean="0"/>
              <a:t>Fairness </a:t>
            </a:r>
            <a:r>
              <a:rPr lang="en-US" sz="2600" u="sng" dirty="0"/>
              <a:t>Test</a:t>
            </a:r>
          </a:p>
          <a:p>
            <a:pPr lvl="2"/>
            <a:r>
              <a:rPr lang="en-US" sz="1900" dirty="0">
                <a:solidFill>
                  <a:srgbClr val="FF0000"/>
                </a:solidFill>
              </a:rPr>
              <a:t>Are the decision and corresponding actions fair to all concerned such as the various stakeholders?  Will they be beneficial to all concerned?  When in doubt about the impact of the decision on various stakeholder groups, check and recheck the process used to arrive at the decision.</a:t>
            </a:r>
          </a:p>
          <a:p>
            <a:pPr lvl="1"/>
            <a:r>
              <a:rPr lang="en-US" sz="2600" u="sng" dirty="0"/>
              <a:t>The Four-Way Test</a:t>
            </a:r>
          </a:p>
          <a:p>
            <a:pPr lvl="2"/>
            <a:r>
              <a:rPr lang="en-US" sz="1900" dirty="0">
                <a:solidFill>
                  <a:srgbClr val="FF0000"/>
                </a:solidFill>
              </a:rPr>
              <a:t>This test serves as the foundation for their actions:  (1) Is it the truth</a:t>
            </a:r>
            <a:r>
              <a:rPr lang="en-US" sz="1900" dirty="0" smtClean="0">
                <a:solidFill>
                  <a:srgbClr val="FF0000"/>
                </a:solidFill>
              </a:rPr>
              <a:t>? </a:t>
            </a:r>
            <a:r>
              <a:rPr lang="en-US" sz="1900" dirty="0">
                <a:solidFill>
                  <a:srgbClr val="FF0000"/>
                </a:solidFill>
              </a:rPr>
              <a:t>(2) Is it fair to all concerned? </a:t>
            </a:r>
            <a:r>
              <a:rPr lang="en-US" sz="1900" dirty="0" smtClean="0">
                <a:solidFill>
                  <a:srgbClr val="FF0000"/>
                </a:solidFill>
              </a:rPr>
              <a:t>(</a:t>
            </a:r>
            <a:r>
              <a:rPr lang="en-US" sz="1900" dirty="0">
                <a:solidFill>
                  <a:srgbClr val="FF0000"/>
                </a:solidFill>
              </a:rPr>
              <a:t>3) Will it build goodwill and better friendships? </a:t>
            </a:r>
            <a:r>
              <a:rPr lang="en-US" sz="1900" dirty="0" smtClean="0">
                <a:solidFill>
                  <a:srgbClr val="FF0000"/>
                </a:solidFill>
              </a:rPr>
              <a:t>(</a:t>
            </a:r>
            <a:r>
              <a:rPr lang="en-US" sz="1900" dirty="0">
                <a:solidFill>
                  <a:srgbClr val="FF0000"/>
                </a:solidFill>
              </a:rPr>
              <a:t>4) Will it be beneficial to all concerned? </a:t>
            </a:r>
          </a:p>
        </p:txBody>
      </p:sp>
      <p:pic>
        <p:nvPicPr>
          <p:cNvPr id="5" name="Picture 4" descr="What are Ethical Considerations in Research? | Marketing9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152400"/>
            <a:ext cx="1978152" cy="1143000"/>
          </a:xfrm>
          <a:prstGeom prst="rect">
            <a:avLst/>
          </a:prstGeom>
          <a:noFill/>
          <a:ln>
            <a:noFill/>
          </a:ln>
        </p:spPr>
      </p:pic>
    </p:spTree>
    <p:extLst>
      <p:ext uri="{BB962C8B-B14F-4D97-AF65-F5344CB8AC3E}">
        <p14:creationId xmlns:p14="http://schemas.microsoft.com/office/powerpoint/2010/main" val="1273256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Decision-Making Skills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lstStyle/>
          <a:p>
            <a:r>
              <a:rPr lang="en-US" sz="2300" u="sng" dirty="0" smtClean="0"/>
              <a:t>Decision making is an essential part of life and an integral part of all managerial functions</a:t>
            </a:r>
            <a:r>
              <a:rPr lang="en-US" sz="2300" dirty="0" smtClean="0"/>
              <a:t>.  </a:t>
            </a:r>
          </a:p>
          <a:p>
            <a:endParaRPr lang="en-US" sz="800" dirty="0"/>
          </a:p>
          <a:p>
            <a:pPr lvl="1"/>
            <a:r>
              <a:rPr lang="en-US" dirty="0" smtClean="0"/>
              <a:t>It lies at the core of the planning function of management.  </a:t>
            </a:r>
          </a:p>
          <a:p>
            <a:pPr lvl="1"/>
            <a:endParaRPr lang="en-US" sz="800" dirty="0"/>
          </a:p>
          <a:p>
            <a:pPr lvl="2"/>
            <a:r>
              <a:rPr lang="en-US" sz="1900" dirty="0" smtClean="0">
                <a:solidFill>
                  <a:srgbClr val="FF0000"/>
                </a:solidFill>
              </a:rPr>
              <a:t>Many supervisors claim that solving problems and making decisions are the most important components of what they do daily and throughout their ongoing supervisory management tasks.</a:t>
            </a:r>
            <a:endParaRPr lang="en-US" sz="1900" dirty="0">
              <a:solidFill>
                <a:srgbClr val="FF0000"/>
              </a:solidFill>
            </a:endParaRPr>
          </a:p>
        </p:txBody>
      </p:sp>
      <p:pic>
        <p:nvPicPr>
          <p:cNvPr id="6" name="Picture 5" descr="Decision-Making in Organizations | New research has shown that the world's  best managers can overcome biases and reliably make effective decisions by  following an approach called... | By California Management Review | Facebook"/>
          <p:cNvPicPr/>
          <p:nvPr/>
        </p:nvPicPr>
        <p:blipFill>
          <a:blip r:embed="rId2">
            <a:extLst>
              <a:ext uri="{28A0092B-C50C-407E-A947-70E740481C1C}">
                <a14:useLocalDpi xmlns:a14="http://schemas.microsoft.com/office/drawing/2010/main" val="0"/>
              </a:ext>
            </a:extLst>
          </a:blip>
          <a:srcRect/>
          <a:stretch>
            <a:fillRect/>
          </a:stretch>
        </p:blipFill>
        <p:spPr bwMode="auto">
          <a:xfrm>
            <a:off x="4724401" y="4114800"/>
            <a:ext cx="4111752" cy="2203450"/>
          </a:xfrm>
          <a:prstGeom prst="rect">
            <a:avLst/>
          </a:prstGeom>
          <a:noFill/>
          <a:ln>
            <a:noFill/>
          </a:ln>
        </p:spPr>
      </p:pic>
    </p:spTree>
    <p:extLst>
      <p:ext uri="{BB962C8B-B14F-4D97-AF65-F5344CB8AC3E}">
        <p14:creationId xmlns:p14="http://schemas.microsoft.com/office/powerpoint/2010/main" val="2638985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Five: Evaluate the Alternatives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ultimate purpose of decision making is to choose the course of action that will provide the greatest number of wanted and the smallest number of unwanted consequences</a:t>
            </a:r>
            <a:r>
              <a:rPr lang="en-US" dirty="0" smtClean="0"/>
              <a:t>.  </a:t>
            </a:r>
          </a:p>
          <a:p>
            <a:endParaRPr lang="en-US" sz="800" dirty="0"/>
          </a:p>
          <a:p>
            <a:pPr lvl="1"/>
            <a:r>
              <a:rPr lang="en-US" sz="2000" dirty="0" smtClean="0"/>
              <a:t>After developing alternatives, supervisors can mentally test each of them by imagining that each has already been put into effect.  </a:t>
            </a:r>
          </a:p>
          <a:p>
            <a:pPr lvl="1"/>
            <a:r>
              <a:rPr lang="en-US" sz="2000" dirty="0" smtClean="0"/>
              <a:t>Supervisors should try to foresee the probable and undesirable consequences of each alternative.  </a:t>
            </a:r>
          </a:p>
          <a:p>
            <a:pPr lvl="1"/>
            <a:endParaRPr lang="en-US" sz="800" dirty="0"/>
          </a:p>
          <a:p>
            <a:pPr lvl="2"/>
            <a:r>
              <a:rPr lang="en-US" sz="1800" dirty="0" smtClean="0">
                <a:solidFill>
                  <a:srgbClr val="FF0000"/>
                </a:solidFill>
              </a:rPr>
              <a:t>By thinking alternatives through and appraising their consequences, supervisors can compare the desirability of choices.</a:t>
            </a:r>
            <a:endParaRPr lang="en-US" sz="1800" dirty="0">
              <a:solidFill>
                <a:srgbClr val="FF0000"/>
              </a:solidFill>
            </a:endParaRPr>
          </a:p>
        </p:txBody>
      </p:sp>
      <p:pic>
        <p:nvPicPr>
          <p:cNvPr id="5" name="Picture 4" descr="Evaluate Your Alternatives&quot; Images – Browse 1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953000"/>
            <a:ext cx="2590800" cy="1371600"/>
          </a:xfrm>
          <a:prstGeom prst="rect">
            <a:avLst/>
          </a:prstGeom>
          <a:noFill/>
          <a:ln>
            <a:noFill/>
          </a:ln>
        </p:spPr>
      </p:pic>
    </p:spTree>
    <p:extLst>
      <p:ext uri="{BB962C8B-B14F-4D97-AF65-F5344CB8AC3E}">
        <p14:creationId xmlns:p14="http://schemas.microsoft.com/office/powerpoint/2010/main" val="2374675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Five: Evaluate the Alternatives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lstStyle/>
          <a:p>
            <a:r>
              <a:rPr lang="en-US" sz="2200" u="sng" dirty="0" smtClean="0"/>
              <a:t>The usual way to begin is to eliminate alternatives that do not meet the supervisor’s decision criteria and ethical standards</a:t>
            </a:r>
            <a:r>
              <a:rPr lang="en-US" dirty="0" smtClean="0"/>
              <a:t>.  </a:t>
            </a:r>
          </a:p>
          <a:p>
            <a:endParaRPr lang="en-US" sz="800" dirty="0"/>
          </a:p>
          <a:p>
            <a:pPr lvl="1"/>
            <a:r>
              <a:rPr lang="en-US" dirty="0" smtClean="0"/>
              <a:t>The supervisor should evaluate how many of the most important criteria each alternative meets.  </a:t>
            </a:r>
          </a:p>
          <a:p>
            <a:pPr lvl="1"/>
            <a:endParaRPr lang="en-US" sz="800" dirty="0"/>
          </a:p>
          <a:p>
            <a:pPr lvl="2"/>
            <a:r>
              <a:rPr lang="en-US" dirty="0" smtClean="0">
                <a:solidFill>
                  <a:srgbClr val="FF0000"/>
                </a:solidFill>
              </a:rPr>
              <a:t>The successful alternative is the one that satisfies or meets the largest number of criteria at the highest priority levels.  </a:t>
            </a:r>
            <a:endParaRPr lang="en-US" dirty="0" smtClean="0">
              <a:solidFill>
                <a:srgbClr val="FF0000"/>
              </a:solidFill>
            </a:endParaRPr>
          </a:p>
          <a:p>
            <a:pPr lvl="2"/>
            <a:r>
              <a:rPr lang="en-US" dirty="0" smtClean="0">
                <a:solidFill>
                  <a:srgbClr val="FF0000"/>
                </a:solidFill>
              </a:rPr>
              <a:t>Often</a:t>
            </a:r>
            <a:r>
              <a:rPr lang="en-US" dirty="0" smtClean="0">
                <a:solidFill>
                  <a:srgbClr val="FF0000"/>
                </a:solidFill>
              </a:rPr>
              <a:t>, there is no clear choice.</a:t>
            </a:r>
            <a:endParaRPr lang="en-US" dirty="0">
              <a:solidFill>
                <a:srgbClr val="FF0000"/>
              </a:solidFill>
            </a:endParaRPr>
          </a:p>
        </p:txBody>
      </p:sp>
      <p:pic>
        <p:nvPicPr>
          <p:cNvPr id="7" name="Picture 6"/>
          <p:cNvPicPr/>
          <p:nvPr/>
        </p:nvPicPr>
        <p:blipFill>
          <a:blip r:embed="rId2"/>
          <a:stretch>
            <a:fillRect/>
          </a:stretch>
        </p:blipFill>
        <p:spPr>
          <a:xfrm>
            <a:off x="5178552" y="4191000"/>
            <a:ext cx="3657600" cy="2133600"/>
          </a:xfrm>
          <a:prstGeom prst="rect">
            <a:avLst/>
          </a:prstGeom>
        </p:spPr>
      </p:pic>
    </p:spTree>
    <p:extLst>
      <p:ext uri="{BB962C8B-B14F-4D97-AF65-F5344CB8AC3E}">
        <p14:creationId xmlns:p14="http://schemas.microsoft.com/office/powerpoint/2010/main" val="3959849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Five: Evaluate the Alternatives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lstStyle/>
          <a:p>
            <a:r>
              <a:rPr lang="en-US" sz="2200" u="sng" dirty="0" smtClean="0"/>
              <a:t>The supervisor is frequently required to choose a course of action without complete information about the situation</a:t>
            </a:r>
            <a:r>
              <a:rPr lang="en-US" dirty="0" smtClean="0"/>
              <a:t>.  </a:t>
            </a:r>
          </a:p>
          <a:p>
            <a:endParaRPr lang="en-US" sz="800" dirty="0"/>
          </a:p>
          <a:p>
            <a:pPr lvl="1"/>
            <a:r>
              <a:rPr lang="en-US" sz="2000" dirty="0" smtClean="0"/>
              <a:t>Because of this uncertainty, the chosen alternative may not yield the intended results; therefore risk is involved.  Supervisors must consider the risk and uncertainty of each course of action.  </a:t>
            </a:r>
          </a:p>
          <a:p>
            <a:pPr lvl="1"/>
            <a:endParaRPr lang="en-US" sz="800" dirty="0"/>
          </a:p>
          <a:p>
            <a:pPr lvl="2"/>
            <a:r>
              <a:rPr lang="en-US" dirty="0" smtClean="0">
                <a:solidFill>
                  <a:srgbClr val="FF0000"/>
                </a:solidFill>
              </a:rPr>
              <a:t>There is no such thing as a risk-free decision; one alternative may simply involve less risk than others.</a:t>
            </a:r>
            <a:endParaRPr lang="en-US" dirty="0">
              <a:solidFill>
                <a:srgbClr val="FF0000"/>
              </a:solidFill>
            </a:endParaRPr>
          </a:p>
        </p:txBody>
      </p:sp>
      <p:pic>
        <p:nvPicPr>
          <p:cNvPr id="5" name="Picture 4" descr="Strategy 4: Evaluate management scenarios and select a course of action |  Ocean Tipping Points"/>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648200"/>
            <a:ext cx="5955538" cy="1587500"/>
          </a:xfrm>
          <a:prstGeom prst="rect">
            <a:avLst/>
          </a:prstGeom>
          <a:noFill/>
          <a:ln>
            <a:noFill/>
          </a:ln>
        </p:spPr>
      </p:pic>
    </p:spTree>
    <p:extLst>
      <p:ext uri="{BB962C8B-B14F-4D97-AF65-F5344CB8AC3E}">
        <p14:creationId xmlns:p14="http://schemas.microsoft.com/office/powerpoint/2010/main" val="92187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Five: Evaluate the Alternatives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normAutofit/>
          </a:bodyPr>
          <a:lstStyle/>
          <a:p>
            <a:r>
              <a:rPr lang="en-US" sz="2200" u="sng" dirty="0" smtClean="0"/>
              <a:t>Time may make one alternative preferable, particularly if a difference exists between how much time is available and how much time is required to carry out an alternative</a:t>
            </a:r>
            <a:r>
              <a:rPr lang="en-US" dirty="0" smtClean="0"/>
              <a:t>.  </a:t>
            </a:r>
          </a:p>
          <a:p>
            <a:endParaRPr lang="en-US" sz="800" dirty="0"/>
          </a:p>
          <a:p>
            <a:pPr lvl="1"/>
            <a:r>
              <a:rPr lang="en-US" dirty="0" smtClean="0"/>
              <a:t>The supervisor should consider the available facilities, tools, and other resources.  </a:t>
            </a:r>
          </a:p>
          <a:p>
            <a:pPr lvl="1"/>
            <a:endParaRPr lang="en-US" sz="800" dirty="0"/>
          </a:p>
          <a:p>
            <a:pPr lvl="2"/>
            <a:r>
              <a:rPr lang="en-US" dirty="0" smtClean="0">
                <a:solidFill>
                  <a:srgbClr val="FF0000"/>
                </a:solidFill>
              </a:rPr>
              <a:t>It is also critical to judge alternatives in terms of economy of effort and resources.  In other words, which action will give the greatest benefits and results for the least cost and effort?</a:t>
            </a:r>
            <a:endParaRPr lang="en-US" dirty="0">
              <a:solidFill>
                <a:srgbClr val="FF0000"/>
              </a:solidFill>
            </a:endParaRPr>
          </a:p>
        </p:txBody>
      </p:sp>
      <p:pic>
        <p:nvPicPr>
          <p:cNvPr id="5" name="Picture 4" descr="Evaluate the arguments of others - Student Academic Succes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4800600"/>
            <a:ext cx="3352800" cy="1524000"/>
          </a:xfrm>
          <a:prstGeom prst="rect">
            <a:avLst/>
          </a:prstGeom>
          <a:noFill/>
          <a:ln>
            <a:noFill/>
          </a:ln>
        </p:spPr>
      </p:pic>
    </p:spTree>
    <p:extLst>
      <p:ext uri="{BB962C8B-B14F-4D97-AF65-F5344CB8AC3E}">
        <p14:creationId xmlns:p14="http://schemas.microsoft.com/office/powerpoint/2010/main" val="3176456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Five: Evaluate the Alternatives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normAutofit/>
          </a:bodyPr>
          <a:lstStyle/>
          <a:p>
            <a:r>
              <a:rPr lang="en-US" sz="2100" u="sng" dirty="0" smtClean="0"/>
              <a:t>When one alternative clearly appears to provide a greater number of desirable consequences and fewer unwanted consequences than any other alternatives, the decision is fairly easy</a:t>
            </a:r>
            <a:r>
              <a:rPr lang="en-US" dirty="0" smtClean="0"/>
              <a:t>.  </a:t>
            </a:r>
          </a:p>
          <a:p>
            <a:endParaRPr lang="en-US" sz="900" dirty="0"/>
          </a:p>
          <a:p>
            <a:pPr lvl="1"/>
            <a:r>
              <a:rPr lang="en-US" sz="2000" dirty="0" smtClean="0"/>
              <a:t>However, the best alternative is not always </a:t>
            </a:r>
            <a:r>
              <a:rPr lang="en-US" sz="2000" dirty="0" smtClean="0"/>
              <a:t>so </a:t>
            </a:r>
            <a:r>
              <a:rPr lang="en-US" sz="2000" dirty="0" smtClean="0"/>
              <a:t>obvious.  </a:t>
            </a:r>
          </a:p>
          <a:p>
            <a:pPr lvl="1"/>
            <a:endParaRPr lang="en-US" sz="800" dirty="0"/>
          </a:p>
          <a:p>
            <a:pPr lvl="2"/>
            <a:r>
              <a:rPr lang="en-US" sz="1800" dirty="0" smtClean="0">
                <a:solidFill>
                  <a:srgbClr val="FF0000"/>
                </a:solidFill>
              </a:rPr>
              <a:t>At times, two or more alternatives may seem equally desirable.  Here, the choice may become a matter of personal preference.  </a:t>
            </a:r>
          </a:p>
          <a:p>
            <a:pPr marL="274320" lvl="1" indent="0">
              <a:buNone/>
            </a:pPr>
            <a:endParaRPr lang="en-US" sz="800" dirty="0"/>
          </a:p>
        </p:txBody>
      </p:sp>
      <p:pic>
        <p:nvPicPr>
          <p:cNvPr id="5" name="Picture 4" descr="254,312 Evaluation Images, Stock Photos, 3D objects, &amp; Vectors |  Shutterstock"/>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343400"/>
            <a:ext cx="5788152" cy="1971675"/>
          </a:xfrm>
          <a:prstGeom prst="rect">
            <a:avLst/>
          </a:prstGeom>
          <a:noFill/>
          <a:ln>
            <a:noFill/>
          </a:ln>
        </p:spPr>
      </p:pic>
    </p:spTree>
    <p:extLst>
      <p:ext uri="{BB962C8B-B14F-4D97-AF65-F5344CB8AC3E}">
        <p14:creationId xmlns:p14="http://schemas.microsoft.com/office/powerpoint/2010/main" val="2954602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Five: Evaluate the Alternatives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lstStyle/>
          <a:p>
            <a:r>
              <a:rPr lang="en-US" sz="2200" u="sng" dirty="0" smtClean="0"/>
              <a:t>Sometimes no alternatives are satisfactory; all have too many undesirable effects, or none will bring about the desired results</a:t>
            </a:r>
            <a:r>
              <a:rPr lang="en-US" dirty="0" smtClean="0"/>
              <a:t>.  </a:t>
            </a:r>
          </a:p>
          <a:p>
            <a:endParaRPr lang="en-US" sz="800" dirty="0"/>
          </a:p>
          <a:p>
            <a:pPr lvl="1"/>
            <a:r>
              <a:rPr lang="en-US" sz="2100" dirty="0" smtClean="0">
                <a:solidFill>
                  <a:srgbClr val="FF0000"/>
                </a:solidFill>
              </a:rPr>
              <a:t>In such a case, the supervisor should begin to think of new alternative solutions or perhaps even start all over again by attempting to redefine the problem.</a:t>
            </a:r>
            <a:endParaRPr lang="en-US" sz="2100" dirty="0">
              <a:solidFill>
                <a:srgbClr val="FF0000"/>
              </a:solidFill>
            </a:endParaRPr>
          </a:p>
        </p:txBody>
      </p:sp>
      <p:pic>
        <p:nvPicPr>
          <p:cNvPr id="5" name="Picture 4" descr="How to evaluate brainstorm ideas like a professional - HatRabbits"/>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733800"/>
            <a:ext cx="4800600" cy="2589530"/>
          </a:xfrm>
          <a:prstGeom prst="rect">
            <a:avLst/>
          </a:prstGeom>
          <a:noFill/>
          <a:ln>
            <a:noFill/>
          </a:ln>
        </p:spPr>
      </p:pic>
    </p:spTree>
    <p:extLst>
      <p:ext uri="{BB962C8B-B14F-4D97-AF65-F5344CB8AC3E}">
        <p14:creationId xmlns:p14="http://schemas.microsoft.com/office/powerpoint/2010/main" val="25924923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Six: Select the Best Alternative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normAutofit/>
          </a:bodyPr>
          <a:lstStyle/>
          <a:p>
            <a:r>
              <a:rPr lang="en-US" sz="2200" u="sng" dirty="0" smtClean="0"/>
              <a:t>Selecting the alternative that seems best is known as optimizing.  </a:t>
            </a:r>
          </a:p>
          <a:p>
            <a:endParaRPr lang="en-US" sz="800" u="sng" dirty="0"/>
          </a:p>
          <a:p>
            <a:pPr lvl="1"/>
            <a:r>
              <a:rPr lang="en-US" sz="2000" dirty="0" smtClean="0"/>
              <a:t>However, the supervisor sometimes makes a satisficing decision -  selecting an alternative that meets the minimal decision criteria.  </a:t>
            </a:r>
          </a:p>
          <a:p>
            <a:endParaRPr lang="en-US" sz="800" dirty="0"/>
          </a:p>
          <a:p>
            <a:pPr lvl="2"/>
            <a:r>
              <a:rPr lang="en-US" dirty="0" smtClean="0">
                <a:solidFill>
                  <a:srgbClr val="FF0000"/>
                </a:solidFill>
              </a:rPr>
              <a:t>Nevertheless, after developing and evaluating alternatives, the supervisor must make a choice.</a:t>
            </a:r>
            <a:endParaRPr lang="en-US" dirty="0">
              <a:solidFill>
                <a:srgbClr val="FF0000"/>
              </a:solidFill>
            </a:endParaRPr>
          </a:p>
        </p:txBody>
      </p:sp>
      <p:pic>
        <p:nvPicPr>
          <p:cNvPr id="5" name="Picture 4" descr="Does Journal selection matter? How to select the right journal for your  paper? - Author Assists LL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1789" y="3758099"/>
            <a:ext cx="3234363" cy="2400300"/>
          </a:xfrm>
          <a:prstGeom prst="rect">
            <a:avLst/>
          </a:prstGeom>
          <a:noFill/>
          <a:ln>
            <a:noFill/>
          </a:ln>
        </p:spPr>
      </p:pic>
    </p:spTree>
    <p:extLst>
      <p:ext uri="{BB962C8B-B14F-4D97-AF65-F5344CB8AC3E}">
        <p14:creationId xmlns:p14="http://schemas.microsoft.com/office/powerpoint/2010/main" val="30532200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Six: Select the Best Alternative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lstStyle/>
          <a:p>
            <a:r>
              <a:rPr lang="en-US" sz="2200" u="sng" dirty="0" smtClean="0"/>
              <a:t>Among the most prominent bases for choosing the best alternative are experience, intuition, advice, experimentation, and statistical and quantitative decision making</a:t>
            </a:r>
            <a:r>
              <a:rPr lang="en-US" dirty="0" smtClean="0"/>
              <a:t>.  </a:t>
            </a:r>
          </a:p>
          <a:p>
            <a:endParaRPr lang="en-US" sz="800" dirty="0"/>
          </a:p>
          <a:p>
            <a:pPr lvl="1"/>
            <a:r>
              <a:rPr lang="en-US" sz="2100" dirty="0" smtClean="0">
                <a:solidFill>
                  <a:srgbClr val="FF0000"/>
                </a:solidFill>
              </a:rPr>
              <a:t>Regardless of the process, a supervisor rarely makes a decision that pleases everyone equally.</a:t>
            </a:r>
            <a:endParaRPr lang="en-US" sz="2100" dirty="0">
              <a:solidFill>
                <a:srgbClr val="FF0000"/>
              </a:solidFill>
            </a:endParaRPr>
          </a:p>
        </p:txBody>
      </p:sp>
      <p:pic>
        <p:nvPicPr>
          <p:cNvPr id="5" name="Picture 4" descr="Approaches to choose best alternative in Decision Making -"/>
          <p:cNvPicPr/>
          <p:nvPr/>
        </p:nvPicPr>
        <p:blipFill>
          <a:blip r:embed="rId2">
            <a:extLst>
              <a:ext uri="{28A0092B-C50C-407E-A947-70E740481C1C}">
                <a14:useLocalDpi xmlns:a14="http://schemas.microsoft.com/office/drawing/2010/main" val="0"/>
              </a:ext>
            </a:extLst>
          </a:blip>
          <a:srcRect/>
          <a:stretch>
            <a:fillRect/>
          </a:stretch>
        </p:blipFill>
        <p:spPr bwMode="auto">
          <a:xfrm>
            <a:off x="1466088" y="3813048"/>
            <a:ext cx="6248400" cy="2513929"/>
          </a:xfrm>
          <a:prstGeom prst="rect">
            <a:avLst/>
          </a:prstGeom>
          <a:noFill/>
          <a:ln>
            <a:noFill/>
          </a:ln>
        </p:spPr>
      </p:pic>
    </p:spTree>
    <p:extLst>
      <p:ext uri="{BB962C8B-B14F-4D97-AF65-F5344CB8AC3E}">
        <p14:creationId xmlns:p14="http://schemas.microsoft.com/office/powerpoint/2010/main" val="6209164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Experience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looking to experience as a basis for choosing alternatives, the supervisor should examine the situation and the conditions that prevailed at the time of the earlier decision</a:t>
            </a:r>
            <a:r>
              <a:rPr lang="en-US" dirty="0" smtClean="0"/>
              <a:t>.  </a:t>
            </a:r>
          </a:p>
          <a:p>
            <a:endParaRPr lang="en-US" sz="800" dirty="0"/>
          </a:p>
          <a:p>
            <a:pPr lvl="1"/>
            <a:r>
              <a:rPr lang="en-US" sz="2000" dirty="0" smtClean="0">
                <a:solidFill>
                  <a:srgbClr val="FF0000"/>
                </a:solidFill>
              </a:rPr>
              <a:t>It may be that conditions are identical to those that prevailed on the previous occasion and the decision should be similar to the one </a:t>
            </a:r>
            <a:r>
              <a:rPr lang="en-US" sz="2000" dirty="0" smtClean="0">
                <a:solidFill>
                  <a:srgbClr val="FF0000"/>
                </a:solidFill>
              </a:rPr>
              <a:t>made then at </a:t>
            </a:r>
            <a:r>
              <a:rPr lang="en-US" sz="2000" dirty="0" smtClean="0">
                <a:solidFill>
                  <a:srgbClr val="FF0000"/>
                </a:solidFill>
              </a:rPr>
              <a:t>that time. </a:t>
            </a:r>
            <a:r>
              <a:rPr lang="en-US" sz="2000" dirty="0" smtClean="0">
                <a:solidFill>
                  <a:srgbClr val="FF0000"/>
                </a:solidFill>
              </a:rPr>
              <a:t>However</a:t>
            </a:r>
            <a:r>
              <a:rPr lang="en-US" sz="2000" dirty="0" smtClean="0">
                <a:solidFill>
                  <a:srgbClr val="FF0000"/>
                </a:solidFill>
              </a:rPr>
              <a:t>, conditions change considerably, and underlying assumptions change.  Therefore, the new decision probably should not be identical </a:t>
            </a:r>
            <a:r>
              <a:rPr lang="en-US" sz="2000" dirty="0" smtClean="0">
                <a:solidFill>
                  <a:srgbClr val="FF0000"/>
                </a:solidFill>
              </a:rPr>
              <a:t>to </a:t>
            </a:r>
            <a:r>
              <a:rPr lang="en-US" sz="2000" dirty="0" smtClean="0">
                <a:solidFill>
                  <a:srgbClr val="FF0000"/>
                </a:solidFill>
              </a:rPr>
              <a:t>the earlier one.</a:t>
            </a:r>
            <a:endParaRPr lang="en-US" sz="2000" dirty="0">
              <a:solidFill>
                <a:srgbClr val="FF0000"/>
              </a:solidFill>
            </a:endParaRPr>
          </a:p>
        </p:txBody>
      </p:sp>
      <p:pic>
        <p:nvPicPr>
          <p:cNvPr id="6" name="Picture 5" descr="experience Logo | Free Logo Design Tool from Flaming Text"/>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648200"/>
            <a:ext cx="5254752" cy="1644650"/>
          </a:xfrm>
          <a:prstGeom prst="rect">
            <a:avLst/>
          </a:prstGeom>
          <a:noFill/>
          <a:ln>
            <a:noFill/>
          </a:ln>
        </p:spPr>
      </p:pic>
    </p:spTree>
    <p:extLst>
      <p:ext uri="{BB962C8B-B14F-4D97-AF65-F5344CB8AC3E}">
        <p14:creationId xmlns:p14="http://schemas.microsoft.com/office/powerpoint/2010/main" val="30596807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Intuition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normAutofit/>
          </a:bodyPr>
          <a:lstStyle/>
          <a:p>
            <a:r>
              <a:rPr lang="en-US" sz="2200" u="sng" dirty="0" smtClean="0"/>
              <a:t>Supervisors often base </a:t>
            </a:r>
            <a:r>
              <a:rPr lang="en-US" sz="2200" u="sng" dirty="0" smtClean="0"/>
              <a:t>their decisions on intuition.  Some </a:t>
            </a:r>
            <a:r>
              <a:rPr lang="en-US" sz="2200" u="sng" dirty="0" smtClean="0"/>
              <a:t>even </a:t>
            </a:r>
            <a:r>
              <a:rPr lang="en-US" sz="2200" u="sng" dirty="0" smtClean="0"/>
              <a:t>appear to solve problems by subjective means</a:t>
            </a:r>
            <a:r>
              <a:rPr lang="en-US" dirty="0" smtClean="0"/>
              <a:t>.  </a:t>
            </a:r>
          </a:p>
          <a:p>
            <a:endParaRPr lang="en-US" sz="800" dirty="0"/>
          </a:p>
          <a:p>
            <a:pPr lvl="1"/>
            <a:r>
              <a:rPr lang="en-US" sz="2000" dirty="0" smtClean="0"/>
              <a:t>However, a deeper search usually reveals that the so-called intuition on which the supervisor appeared to have based a decision was really experience or knowledge stored in the supervisor’s memory.  </a:t>
            </a:r>
          </a:p>
          <a:p>
            <a:pPr lvl="1"/>
            <a:endParaRPr lang="en-US" sz="800" dirty="0"/>
          </a:p>
          <a:p>
            <a:pPr lvl="2"/>
            <a:r>
              <a:rPr lang="en-US" sz="1800" dirty="0" smtClean="0">
                <a:solidFill>
                  <a:srgbClr val="FF0000"/>
                </a:solidFill>
              </a:rPr>
              <a:t>By recalling similar situations </a:t>
            </a:r>
            <a:r>
              <a:rPr lang="en-US" sz="1800" dirty="0" smtClean="0">
                <a:solidFill>
                  <a:srgbClr val="FF0000"/>
                </a:solidFill>
              </a:rPr>
              <a:t>in </a:t>
            </a:r>
            <a:r>
              <a:rPr lang="en-US" sz="1800" dirty="0" smtClean="0">
                <a:solidFill>
                  <a:srgbClr val="FF0000"/>
                </a:solidFill>
              </a:rPr>
              <a:t>the past, supervisors may be better able to reach decisions, even though they label doing so as having hunches.</a:t>
            </a:r>
            <a:endParaRPr lang="en-US" sz="1800" dirty="0">
              <a:solidFill>
                <a:srgbClr val="FF0000"/>
              </a:solidFill>
            </a:endParaRPr>
          </a:p>
        </p:txBody>
      </p:sp>
      <p:pic>
        <p:nvPicPr>
          <p:cNvPr id="6" name="Picture 5" descr="Uncategorized Archives - Intuition Events"/>
          <p:cNvPicPr/>
          <p:nvPr/>
        </p:nvPicPr>
        <p:blipFill>
          <a:blip r:embed="rId2">
            <a:extLst>
              <a:ext uri="{28A0092B-C50C-407E-A947-70E740481C1C}">
                <a14:useLocalDpi xmlns:a14="http://schemas.microsoft.com/office/drawing/2010/main" val="0"/>
              </a:ext>
            </a:extLst>
          </a:blip>
          <a:srcRect/>
          <a:stretch>
            <a:fillRect/>
          </a:stretch>
        </p:blipFill>
        <p:spPr bwMode="auto">
          <a:xfrm>
            <a:off x="3657600" y="5063272"/>
            <a:ext cx="5012363" cy="1009650"/>
          </a:xfrm>
          <a:prstGeom prst="rect">
            <a:avLst/>
          </a:prstGeom>
          <a:noFill/>
          <a:ln>
            <a:noFill/>
          </a:ln>
        </p:spPr>
      </p:pic>
    </p:spTree>
    <p:extLst>
      <p:ext uri="{BB962C8B-B14F-4D97-AF65-F5344CB8AC3E}">
        <p14:creationId xmlns:p14="http://schemas.microsoft.com/office/powerpoint/2010/main" val="889688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Decision-Making Skills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normAutofit/>
          </a:bodyPr>
          <a:lstStyle/>
          <a:p>
            <a:r>
              <a:rPr lang="en-US" sz="2300" u="sng" dirty="0" smtClean="0"/>
              <a:t>Decision making is the process of defining problems and choosing a course of action from among alternatives</a:t>
            </a:r>
            <a:r>
              <a:rPr lang="en-US" sz="2300" dirty="0" smtClean="0"/>
              <a:t>.  </a:t>
            </a:r>
          </a:p>
          <a:p>
            <a:endParaRPr lang="en-US" sz="800" dirty="0"/>
          </a:p>
          <a:p>
            <a:pPr lvl="1"/>
            <a:r>
              <a:rPr lang="en-US" sz="2000" dirty="0" smtClean="0"/>
              <a:t>The term decision making often is used together with the term problem solving because many supervisory decisions focus on solving problems that have occurred or are anticipated.  </a:t>
            </a:r>
          </a:p>
          <a:p>
            <a:pPr lvl="1"/>
            <a:endParaRPr lang="en-US" sz="800" dirty="0"/>
          </a:p>
          <a:p>
            <a:pPr lvl="2"/>
            <a:r>
              <a:rPr lang="en-US" sz="1800" dirty="0" smtClean="0">
                <a:solidFill>
                  <a:srgbClr val="FF0000"/>
                </a:solidFill>
              </a:rPr>
              <a:t>Problem solving also includes decisions about realistic opportunities that are present or available if planned for appropriately.  </a:t>
            </a:r>
            <a:endParaRPr lang="en-US" sz="1800" dirty="0">
              <a:solidFill>
                <a:srgbClr val="FF0000"/>
              </a:solidFill>
            </a:endParaRPr>
          </a:p>
        </p:txBody>
      </p:sp>
      <p:pic>
        <p:nvPicPr>
          <p:cNvPr id="5" name="Picture 4" descr="How to Master the Art of Quick Decision-Making | Lucidchart Blog"/>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343400"/>
            <a:ext cx="4187952" cy="2006600"/>
          </a:xfrm>
          <a:prstGeom prst="rect">
            <a:avLst/>
          </a:prstGeom>
          <a:noFill/>
          <a:ln>
            <a:noFill/>
          </a:ln>
        </p:spPr>
      </p:pic>
    </p:spTree>
    <p:extLst>
      <p:ext uri="{BB962C8B-B14F-4D97-AF65-F5344CB8AC3E}">
        <p14:creationId xmlns:p14="http://schemas.microsoft.com/office/powerpoint/2010/main" val="1863925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Intuition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lstStyle/>
          <a:p>
            <a:r>
              <a:rPr lang="en-US" sz="2200" u="sng" dirty="0" smtClean="0"/>
              <a:t>Intuition may be particularly helpful when other alternatives have been tried with poor results</a:t>
            </a:r>
            <a:r>
              <a:rPr lang="en-US" dirty="0" smtClean="0"/>
              <a:t>.  </a:t>
            </a:r>
          </a:p>
          <a:p>
            <a:endParaRPr lang="en-US" sz="800" dirty="0"/>
          </a:p>
          <a:p>
            <a:pPr lvl="1"/>
            <a:r>
              <a:rPr lang="en-US" sz="2000" dirty="0" smtClean="0"/>
              <a:t>If the risks are not too great, a supervisor may choose a new alternative because of an intuitive feeling that a fresh approach  might bring positive results. </a:t>
            </a:r>
            <a:r>
              <a:rPr lang="en-US" sz="2000" dirty="0" smtClean="0"/>
              <a:t>Even if the hunch does not work out,  the supervisor has tried something different.</a:t>
            </a:r>
            <a:endParaRPr lang="en-US" sz="2000" dirty="0" smtClean="0"/>
          </a:p>
          <a:p>
            <a:pPr lvl="1"/>
            <a:endParaRPr lang="en-US" sz="800" dirty="0"/>
          </a:p>
          <a:p>
            <a:pPr lvl="2"/>
            <a:r>
              <a:rPr lang="en-US" sz="1800" dirty="0" smtClean="0">
                <a:solidFill>
                  <a:srgbClr val="FF0000"/>
                </a:solidFill>
              </a:rPr>
              <a:t>Supervisors </a:t>
            </a:r>
            <a:r>
              <a:rPr lang="en-US" sz="1800" dirty="0" smtClean="0">
                <a:solidFill>
                  <a:srgbClr val="FF0000"/>
                </a:solidFill>
              </a:rPr>
              <a:t>will remember doing so and can draw upon those experiences in future decisions.</a:t>
            </a:r>
            <a:endParaRPr lang="en-US" sz="1800" dirty="0">
              <a:solidFill>
                <a:srgbClr val="FF0000"/>
              </a:solidFill>
            </a:endParaRPr>
          </a:p>
        </p:txBody>
      </p:sp>
      <p:pic>
        <p:nvPicPr>
          <p:cNvPr id="5" name="Picture 4" descr="Intuition - Digital Learning &amp; Knowledge Solutions"/>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777274"/>
            <a:ext cx="6019800" cy="1365885"/>
          </a:xfrm>
          <a:prstGeom prst="rect">
            <a:avLst/>
          </a:prstGeom>
          <a:noFill/>
          <a:ln>
            <a:noFill/>
          </a:ln>
        </p:spPr>
      </p:pic>
    </p:spTree>
    <p:extLst>
      <p:ext uri="{BB962C8B-B14F-4D97-AF65-F5344CB8AC3E}">
        <p14:creationId xmlns:p14="http://schemas.microsoft.com/office/powerpoint/2010/main" val="9337740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Advice From Others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normAutofit/>
          </a:bodyPr>
          <a:lstStyle/>
          <a:p>
            <a:r>
              <a:rPr lang="en-US" sz="2200" u="sng" dirty="0" smtClean="0"/>
              <a:t>Although a supervisor cannot shift personal responsibility for making decisions in the department, the burden of decision making often can be eased by seeking advice of others</a:t>
            </a:r>
            <a:r>
              <a:rPr lang="en-US" dirty="0" smtClean="0"/>
              <a:t>.  </a:t>
            </a:r>
          </a:p>
          <a:p>
            <a:endParaRPr lang="en-US" sz="800" dirty="0"/>
          </a:p>
          <a:p>
            <a:pPr lvl="1"/>
            <a:r>
              <a:rPr lang="en-US" sz="2000" dirty="0" smtClean="0"/>
              <a:t>The ideas and suggestions of EEs, other supervisors, staff experts, technical authorities, and the supervisor’s own manager can be of great help in weighing facts and information.  </a:t>
            </a:r>
          </a:p>
          <a:p>
            <a:pPr lvl="1"/>
            <a:endParaRPr lang="en-US" sz="800" dirty="0"/>
          </a:p>
          <a:p>
            <a:pPr lvl="2"/>
            <a:r>
              <a:rPr lang="en-US" sz="1800" dirty="0" smtClean="0">
                <a:solidFill>
                  <a:srgbClr val="FF0000"/>
                </a:solidFill>
              </a:rPr>
              <a:t>Seeking advice does not mean avoiding a decision because the supervisor still must decide whether to accept the advice of others.</a:t>
            </a:r>
            <a:endParaRPr lang="en-US" sz="1800" dirty="0">
              <a:solidFill>
                <a:srgbClr val="FF0000"/>
              </a:solidFill>
            </a:endParaRPr>
          </a:p>
        </p:txBody>
      </p:sp>
      <p:pic>
        <p:nvPicPr>
          <p:cNvPr id="6" name="Picture 5" descr="Seek Advice From synonyms - 85 Words and Phrases for Seek Advice Fro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4800600"/>
            <a:ext cx="3810000" cy="2057400"/>
          </a:xfrm>
          <a:prstGeom prst="rect">
            <a:avLst/>
          </a:prstGeom>
          <a:noFill/>
          <a:ln>
            <a:noFill/>
          </a:ln>
        </p:spPr>
      </p:pic>
    </p:spTree>
    <p:extLst>
      <p:ext uri="{BB962C8B-B14F-4D97-AF65-F5344CB8AC3E}">
        <p14:creationId xmlns:p14="http://schemas.microsoft.com/office/powerpoint/2010/main" val="34782706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Experimentation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the scientific world, where many conclusions are based on tests in laboratories, experimentation is essential and accepted</a:t>
            </a:r>
            <a:r>
              <a:rPr lang="en-US" dirty="0" smtClean="0"/>
              <a:t>.  </a:t>
            </a:r>
          </a:p>
          <a:p>
            <a:endParaRPr lang="en-US" sz="800" dirty="0"/>
          </a:p>
          <a:p>
            <a:pPr lvl="1"/>
            <a:r>
              <a:rPr lang="en-US" sz="2000" dirty="0" smtClean="0"/>
              <a:t>In supervision, however, experimentation is often too costly in terms of people, time, and materials.  </a:t>
            </a:r>
          </a:p>
          <a:p>
            <a:pPr lvl="1"/>
            <a:endParaRPr lang="en-US" sz="800" dirty="0"/>
          </a:p>
          <a:p>
            <a:pPr lvl="2"/>
            <a:r>
              <a:rPr lang="en-US" sz="1800" dirty="0" smtClean="0">
                <a:solidFill>
                  <a:srgbClr val="FF0000"/>
                </a:solidFill>
              </a:rPr>
              <a:t>Nevertheless, in some instances a limited amount of testing and experimentation is advisable.  </a:t>
            </a:r>
            <a:r>
              <a:rPr lang="en-US" sz="1800" dirty="0" smtClean="0">
                <a:solidFill>
                  <a:srgbClr val="0070C0"/>
                </a:solidFill>
              </a:rPr>
              <a:t>For example, a supervisor may find it worthwhile to try several different locations for a new copy machine in the department to see what location EEs prefer and which location is most convenient for the workflow.</a:t>
            </a:r>
            <a:endParaRPr lang="en-US" sz="1800" dirty="0">
              <a:solidFill>
                <a:srgbClr val="0070C0"/>
              </a:solidFill>
            </a:endParaRPr>
          </a:p>
        </p:txBody>
      </p:sp>
      <p:pic>
        <p:nvPicPr>
          <p:cNvPr id="5" name="Picture 4" descr="Experimentation for Improvement - Why is Experiment Important? | Courser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648200"/>
            <a:ext cx="4191000" cy="2276983"/>
          </a:xfrm>
          <a:prstGeom prst="rect">
            <a:avLst/>
          </a:prstGeom>
          <a:noFill/>
          <a:ln>
            <a:noFill/>
          </a:ln>
        </p:spPr>
      </p:pic>
    </p:spTree>
    <p:extLst>
      <p:ext uri="{BB962C8B-B14F-4D97-AF65-F5344CB8AC3E}">
        <p14:creationId xmlns:p14="http://schemas.microsoft.com/office/powerpoint/2010/main" val="20949012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Experimentation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lstStyle/>
          <a:p>
            <a:r>
              <a:rPr lang="en-US" sz="2300" u="sng" dirty="0" smtClean="0"/>
              <a:t>There are also instances in which a certain amount of testing is advisable to allow EEs to try new ideas or approaches, perhaps of their own design</a:t>
            </a:r>
            <a:r>
              <a:rPr lang="en-US" sz="2300" dirty="0" smtClean="0"/>
              <a:t>.  </a:t>
            </a:r>
          </a:p>
          <a:p>
            <a:endParaRPr lang="en-US" sz="800" dirty="0"/>
          </a:p>
          <a:p>
            <a:pPr lvl="1"/>
            <a:r>
              <a:rPr lang="en-US" sz="2000" dirty="0" smtClean="0">
                <a:solidFill>
                  <a:srgbClr val="FF0000"/>
                </a:solidFill>
              </a:rPr>
              <a:t>While experimentation may be valid from a motivational standpoint, it can be a slow and </a:t>
            </a:r>
            <a:r>
              <a:rPr lang="en-US" sz="2000" dirty="0" smtClean="0">
                <a:solidFill>
                  <a:srgbClr val="FF0000"/>
                </a:solidFill>
              </a:rPr>
              <a:t>costly</a:t>
            </a:r>
            <a:r>
              <a:rPr lang="en-US" sz="2000" dirty="0" smtClean="0">
                <a:solidFill>
                  <a:srgbClr val="FF0000"/>
                </a:solidFill>
              </a:rPr>
              <a:t> </a:t>
            </a:r>
            <a:r>
              <a:rPr lang="en-US" sz="2000" dirty="0" smtClean="0">
                <a:solidFill>
                  <a:srgbClr val="FF0000"/>
                </a:solidFill>
              </a:rPr>
              <a:t>method </a:t>
            </a:r>
            <a:r>
              <a:rPr lang="en-US" sz="2000" dirty="0" smtClean="0">
                <a:solidFill>
                  <a:srgbClr val="FF0000"/>
                </a:solidFill>
              </a:rPr>
              <a:t>of </a:t>
            </a:r>
            <a:r>
              <a:rPr lang="en-US" sz="2000" dirty="0" smtClean="0">
                <a:solidFill>
                  <a:srgbClr val="FF0000"/>
                </a:solidFill>
              </a:rPr>
              <a:t>reaching a decision.</a:t>
            </a:r>
            <a:endParaRPr lang="en-US" sz="2000" dirty="0">
              <a:solidFill>
                <a:srgbClr val="FF0000"/>
              </a:solidFill>
            </a:endParaRPr>
          </a:p>
        </p:txBody>
      </p:sp>
      <p:pic>
        <p:nvPicPr>
          <p:cNvPr id="5" name="Picture 4" descr="How to create a powerful product experimentation system? | by Negar  Mokhtarnia 🚀 | Medium | Product Coalition"/>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962400"/>
            <a:ext cx="5486400" cy="2324735"/>
          </a:xfrm>
          <a:prstGeom prst="rect">
            <a:avLst/>
          </a:prstGeom>
          <a:noFill/>
          <a:ln>
            <a:noFill/>
          </a:ln>
        </p:spPr>
      </p:pic>
    </p:spTree>
    <p:extLst>
      <p:ext uri="{BB962C8B-B14F-4D97-AF65-F5344CB8AC3E}">
        <p14:creationId xmlns:p14="http://schemas.microsoft.com/office/powerpoint/2010/main" val="34186505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Quantitative Decision Making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normAutofit/>
          </a:bodyPr>
          <a:lstStyle/>
          <a:p>
            <a:r>
              <a:rPr lang="en-US" sz="2200" u="sng" dirty="0" smtClean="0"/>
              <a:t>Numerous quantitative techniques and models are available for helping managers improve the quality of their decision making</a:t>
            </a:r>
            <a:r>
              <a:rPr lang="en-US" dirty="0" smtClean="0"/>
              <a:t>.  </a:t>
            </a:r>
          </a:p>
          <a:p>
            <a:endParaRPr lang="en-US" sz="900" dirty="0"/>
          </a:p>
          <a:p>
            <a:pPr lvl="1"/>
            <a:r>
              <a:rPr lang="en-US" sz="2000" dirty="0" smtClean="0"/>
              <a:t>Decision trees, operations research, payback analysis, probability, and simulation models are but a few of these tools.  They require the decision maker to quantify information that is relevant to a decision.  </a:t>
            </a:r>
          </a:p>
          <a:p>
            <a:pPr lvl="1"/>
            <a:endParaRPr lang="en-US" sz="800" dirty="0"/>
          </a:p>
          <a:p>
            <a:pPr lvl="2"/>
            <a:r>
              <a:rPr lang="en-US" sz="1800" dirty="0" smtClean="0">
                <a:solidFill>
                  <a:srgbClr val="FF0000"/>
                </a:solidFill>
              </a:rPr>
              <a:t>One </a:t>
            </a:r>
            <a:r>
              <a:rPr lang="en-US" sz="1800" dirty="0" smtClean="0">
                <a:solidFill>
                  <a:srgbClr val="FF0000"/>
                </a:solidFill>
              </a:rPr>
              <a:t>desirable feature of quantitative decision making is the ability of the user to perform what if scenarios – the simulations of business situations over and over using different data for select decision areas. </a:t>
            </a:r>
            <a:r>
              <a:rPr lang="en-US" sz="1800" dirty="0" smtClean="0">
                <a:solidFill>
                  <a:srgbClr val="FF0000"/>
                </a:solidFill>
              </a:rPr>
              <a:t>But</a:t>
            </a:r>
            <a:r>
              <a:rPr lang="en-US" sz="1800" dirty="0" smtClean="0">
                <a:solidFill>
                  <a:srgbClr val="FF0000"/>
                </a:solidFill>
              </a:rPr>
              <a:t>, for many supervisors, these techniques are not practical.</a:t>
            </a:r>
            <a:endParaRPr lang="en-US" sz="1800" dirty="0">
              <a:solidFill>
                <a:srgbClr val="FF0000"/>
              </a:solidFill>
            </a:endParaRPr>
          </a:p>
        </p:txBody>
      </p:sp>
      <p:pic>
        <p:nvPicPr>
          <p:cNvPr id="5" name="Picture 4"/>
          <p:cNvPicPr/>
          <p:nvPr/>
        </p:nvPicPr>
        <p:blipFill>
          <a:blip r:embed="rId2"/>
          <a:stretch>
            <a:fillRect/>
          </a:stretch>
        </p:blipFill>
        <p:spPr>
          <a:xfrm>
            <a:off x="5791200" y="4876800"/>
            <a:ext cx="3049306" cy="1428115"/>
          </a:xfrm>
          <a:prstGeom prst="rect">
            <a:avLst/>
          </a:prstGeom>
        </p:spPr>
      </p:pic>
    </p:spTree>
    <p:extLst>
      <p:ext uri="{BB962C8B-B14F-4D97-AF65-F5344CB8AC3E}">
        <p14:creationId xmlns:p14="http://schemas.microsoft.com/office/powerpoint/2010/main" val="14608709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Seven: Follow Up and Appraise the Results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normAutofit/>
          </a:bodyPr>
          <a:lstStyle/>
          <a:p>
            <a:r>
              <a:rPr lang="en-US" sz="2300" u="sng" dirty="0" smtClean="0"/>
              <a:t>After a decision has been made, specific actions are necessary to carry out that decision</a:t>
            </a:r>
            <a:r>
              <a:rPr lang="en-US" sz="2300" dirty="0" smtClean="0"/>
              <a:t>.  </a:t>
            </a:r>
          </a:p>
          <a:p>
            <a:endParaRPr lang="en-US" sz="900" dirty="0"/>
          </a:p>
          <a:p>
            <a:pPr lvl="1"/>
            <a:r>
              <a:rPr lang="en-US" dirty="0" smtClean="0"/>
              <a:t>Evaluation</a:t>
            </a:r>
            <a:r>
              <a:rPr lang="en-US" dirty="0" smtClean="0"/>
              <a:t> </a:t>
            </a:r>
            <a:r>
              <a:rPr lang="en-US" dirty="0" smtClean="0"/>
              <a:t>of a decision’s outcome </a:t>
            </a:r>
            <a:r>
              <a:rPr lang="en-US" dirty="0" smtClean="0"/>
              <a:t>is</a:t>
            </a:r>
            <a:r>
              <a:rPr lang="en-US" dirty="0" smtClean="0"/>
              <a:t> </a:t>
            </a:r>
            <a:r>
              <a:rPr lang="en-US" dirty="0" smtClean="0"/>
              <a:t>part of decision making.  </a:t>
            </a:r>
            <a:r>
              <a:rPr lang="en-US" dirty="0" smtClean="0"/>
              <a:t>     </a:t>
            </a:r>
          </a:p>
          <a:p>
            <a:pPr lvl="1"/>
            <a:endParaRPr lang="en-US" sz="800" dirty="0"/>
          </a:p>
          <a:p>
            <a:pPr lvl="2"/>
            <a:r>
              <a:rPr lang="en-US" dirty="0" smtClean="0">
                <a:solidFill>
                  <a:srgbClr val="FF0000"/>
                </a:solidFill>
              </a:rPr>
              <a:t>This </a:t>
            </a:r>
            <a:r>
              <a:rPr lang="en-US" dirty="0" smtClean="0">
                <a:solidFill>
                  <a:srgbClr val="FF0000"/>
                </a:solidFill>
              </a:rPr>
              <a:t>can take many forms, depending on the decision, timing, costs, standards, personnel, and other factors.  </a:t>
            </a:r>
            <a:endParaRPr lang="en-US" sz="1700" dirty="0">
              <a:solidFill>
                <a:srgbClr val="FF0000"/>
              </a:solidFill>
            </a:endParaRPr>
          </a:p>
        </p:txBody>
      </p:sp>
      <p:pic>
        <p:nvPicPr>
          <p:cNvPr id="5" name="Picture 4" descr="Appraise - Evidence-Based Practice - Guides at University of South Australi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4343400"/>
            <a:ext cx="4993495" cy="1814999"/>
          </a:xfrm>
          <a:prstGeom prst="rect">
            <a:avLst/>
          </a:prstGeom>
          <a:noFill/>
          <a:ln>
            <a:noFill/>
          </a:ln>
        </p:spPr>
      </p:pic>
    </p:spTree>
    <p:extLst>
      <p:ext uri="{BB962C8B-B14F-4D97-AF65-F5344CB8AC3E}">
        <p14:creationId xmlns:p14="http://schemas.microsoft.com/office/powerpoint/2010/main" val="37455437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Seven: Follow Up and Appraise the Results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lstStyle/>
          <a:p>
            <a:r>
              <a:rPr lang="en-US" sz="2300" u="sng" dirty="0" smtClean="0"/>
              <a:t>The </a:t>
            </a:r>
            <a:r>
              <a:rPr lang="en-US" sz="2300" u="sng" dirty="0" smtClean="0"/>
              <a:t>decision-making task is incomplete without </a:t>
            </a:r>
            <a:r>
              <a:rPr lang="en-US" sz="2300" u="sng" dirty="0" smtClean="0"/>
              <a:t>follow </a:t>
            </a:r>
            <a:r>
              <a:rPr lang="en-US" sz="2300" u="sng" dirty="0" smtClean="0"/>
              <a:t>up </a:t>
            </a:r>
            <a:r>
              <a:rPr lang="en-US" sz="2300" u="sng" dirty="0" smtClean="0"/>
              <a:t> and </a:t>
            </a:r>
            <a:r>
              <a:rPr lang="en-US" sz="2300" u="sng" dirty="0" smtClean="0"/>
              <a:t>action appraisal</a:t>
            </a:r>
            <a:r>
              <a:rPr lang="en-US" sz="2300" dirty="0" smtClean="0"/>
              <a:t>.  </a:t>
            </a:r>
          </a:p>
          <a:p>
            <a:endParaRPr lang="en-US" sz="800" dirty="0"/>
          </a:p>
          <a:p>
            <a:pPr lvl="1"/>
            <a:r>
              <a:rPr lang="en-US" sz="2000" dirty="0" smtClean="0"/>
              <a:t>When supervisor establishes decision criteria or objectives that the decision should accomplish, it is easier to evaluate effects of decision.  </a:t>
            </a:r>
          </a:p>
          <a:p>
            <a:pPr lvl="1"/>
            <a:endParaRPr lang="en-US" sz="800" dirty="0"/>
          </a:p>
          <a:p>
            <a:pPr lvl="2"/>
            <a:r>
              <a:rPr lang="en-US" dirty="0" smtClean="0">
                <a:solidFill>
                  <a:srgbClr val="FF0000"/>
                </a:solidFill>
              </a:rPr>
              <a:t>When the consequences are good, the supervisor can feel reasonably confident that the decision was sound.</a:t>
            </a:r>
            <a:endParaRPr lang="en-US" dirty="0">
              <a:solidFill>
                <a:srgbClr val="FF0000"/>
              </a:solidFill>
            </a:endParaRPr>
          </a:p>
        </p:txBody>
      </p:sp>
      <p:pic>
        <p:nvPicPr>
          <p:cNvPr id="5" name="Picture 4" descr="Appraise synonyms - 1 160 Words and Phrases for Appraise"/>
          <p:cNvPicPr/>
          <p:nvPr/>
        </p:nvPicPr>
        <p:blipFill>
          <a:blip r:embed="rId2">
            <a:extLst>
              <a:ext uri="{28A0092B-C50C-407E-A947-70E740481C1C}">
                <a14:useLocalDpi xmlns:a14="http://schemas.microsoft.com/office/drawing/2010/main" val="0"/>
              </a:ext>
            </a:extLst>
          </a:blip>
          <a:srcRect/>
          <a:stretch>
            <a:fillRect/>
          </a:stretch>
        </p:blipFill>
        <p:spPr bwMode="auto">
          <a:xfrm>
            <a:off x="4818888" y="4114800"/>
            <a:ext cx="4062984" cy="2209800"/>
          </a:xfrm>
          <a:prstGeom prst="rect">
            <a:avLst/>
          </a:prstGeom>
          <a:noFill/>
          <a:ln>
            <a:noFill/>
          </a:ln>
        </p:spPr>
      </p:pic>
    </p:spTree>
    <p:extLst>
      <p:ext uri="{BB962C8B-B14F-4D97-AF65-F5344CB8AC3E}">
        <p14:creationId xmlns:p14="http://schemas.microsoft.com/office/powerpoint/2010/main" val="41118713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Decision-Making Process</a:t>
            </a:r>
            <a:br>
              <a:rPr lang="en-US" dirty="0" smtClean="0"/>
            </a:br>
            <a:r>
              <a:rPr lang="en-US" sz="2000" dirty="0" smtClean="0"/>
              <a:t>Step Seven: Follow Up and Appraise the Results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 the follow-up and appraisal indicate that something has gone wrong or that the results have not been as anticipated, the supervisor’s decision-making process must begin all over again</a:t>
            </a:r>
            <a:r>
              <a:rPr lang="en-US" dirty="0" smtClean="0"/>
              <a:t>.  </a:t>
            </a:r>
          </a:p>
          <a:p>
            <a:endParaRPr lang="en-US" sz="900" dirty="0"/>
          </a:p>
          <a:p>
            <a:pPr lvl="1"/>
            <a:r>
              <a:rPr lang="en-US" sz="2000" dirty="0" smtClean="0">
                <a:solidFill>
                  <a:srgbClr val="FF0000"/>
                </a:solidFill>
              </a:rPr>
              <a:t>When </a:t>
            </a:r>
            <a:r>
              <a:rPr lang="en-US" sz="2000" dirty="0" smtClean="0">
                <a:solidFill>
                  <a:srgbClr val="FF0000"/>
                </a:solidFill>
              </a:rPr>
              <a:t>follow-up and appraisal indicate </a:t>
            </a:r>
            <a:r>
              <a:rPr lang="en-US" sz="2000" dirty="0" smtClean="0">
                <a:solidFill>
                  <a:srgbClr val="FF0000"/>
                </a:solidFill>
              </a:rPr>
              <a:t>the </a:t>
            </a:r>
            <a:r>
              <a:rPr lang="en-US" sz="2000" dirty="0" smtClean="0">
                <a:solidFill>
                  <a:srgbClr val="FF0000"/>
                </a:solidFill>
              </a:rPr>
              <a:t>problem </a:t>
            </a:r>
            <a:r>
              <a:rPr lang="en-US" sz="2000" dirty="0" smtClean="0">
                <a:solidFill>
                  <a:srgbClr val="FF0000"/>
                </a:solidFill>
              </a:rPr>
              <a:t>was</a:t>
            </a:r>
            <a:r>
              <a:rPr lang="en-US" sz="2000" dirty="0" smtClean="0">
                <a:solidFill>
                  <a:srgbClr val="FF0000"/>
                </a:solidFill>
              </a:rPr>
              <a:t> </a:t>
            </a:r>
            <a:r>
              <a:rPr lang="en-US" sz="2000" dirty="0" smtClean="0">
                <a:solidFill>
                  <a:srgbClr val="FF0000"/>
                </a:solidFill>
              </a:rPr>
              <a:t>not </a:t>
            </a:r>
            <a:r>
              <a:rPr lang="en-US" sz="2000" dirty="0" smtClean="0">
                <a:solidFill>
                  <a:srgbClr val="FF0000"/>
                </a:solidFill>
              </a:rPr>
              <a:t>solved</a:t>
            </a:r>
            <a:r>
              <a:rPr lang="en-US" sz="2000" dirty="0" smtClean="0">
                <a:solidFill>
                  <a:srgbClr val="FF0000"/>
                </a:solidFill>
              </a:rPr>
              <a:t>, the supervisor should treat the situation as a </a:t>
            </a:r>
            <a:r>
              <a:rPr lang="en-US" sz="2000" dirty="0" smtClean="0">
                <a:solidFill>
                  <a:srgbClr val="FF0000"/>
                </a:solidFill>
              </a:rPr>
              <a:t>new </a:t>
            </a:r>
            <a:r>
              <a:rPr lang="en-US" sz="2000" dirty="0" smtClean="0">
                <a:solidFill>
                  <a:srgbClr val="FF0000"/>
                </a:solidFill>
              </a:rPr>
              <a:t>problem and go through the decision-making process </a:t>
            </a:r>
            <a:r>
              <a:rPr lang="en-US" sz="2000" dirty="0" smtClean="0">
                <a:solidFill>
                  <a:srgbClr val="FF0000"/>
                </a:solidFill>
              </a:rPr>
              <a:t>with a </a:t>
            </a:r>
            <a:r>
              <a:rPr lang="en-US" sz="2000" dirty="0" smtClean="0">
                <a:solidFill>
                  <a:srgbClr val="FF0000"/>
                </a:solidFill>
              </a:rPr>
              <a:t>fresh perspective.</a:t>
            </a:r>
            <a:endParaRPr lang="en-US" sz="2000" dirty="0">
              <a:solidFill>
                <a:srgbClr val="FF0000"/>
              </a:solidFill>
            </a:endParaRPr>
          </a:p>
        </p:txBody>
      </p:sp>
      <p:pic>
        <p:nvPicPr>
          <p:cNvPr id="7" name="Picture 6" descr="C:\Users\Michaelm\AppData\Local\Packages\Microsoft.Windows.Photos_8wekyb3d8bbwe\TempState\ShareServiceTempFolder\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962400"/>
            <a:ext cx="4279392" cy="2362200"/>
          </a:xfrm>
          <a:prstGeom prst="rect">
            <a:avLst/>
          </a:prstGeom>
          <a:noFill/>
          <a:ln>
            <a:noFill/>
          </a:ln>
        </p:spPr>
      </p:pic>
    </p:spTree>
    <p:extLst>
      <p:ext uri="{BB962C8B-B14F-4D97-AF65-F5344CB8AC3E}">
        <p14:creationId xmlns:p14="http://schemas.microsoft.com/office/powerpoint/2010/main" val="7016623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Tips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2300" u="sng" dirty="0" smtClean="0"/>
              <a:t>Suggestions for Improving Problem Solving and Decision Making</a:t>
            </a:r>
            <a:r>
              <a:rPr lang="en-US" sz="2300" dirty="0" smtClean="0"/>
              <a:t>.</a:t>
            </a:r>
          </a:p>
          <a:p>
            <a:endParaRPr lang="en-US" sz="1000" dirty="0" smtClean="0"/>
          </a:p>
          <a:p>
            <a:pPr lvl="1"/>
            <a:r>
              <a:rPr lang="en-US" sz="2100" dirty="0" smtClean="0">
                <a:solidFill>
                  <a:srgbClr val="FF0000"/>
                </a:solidFill>
              </a:rPr>
              <a:t>Take enough time to state the problem accurately and concisely and to identify the objectives you want to accomplish with your decision.</a:t>
            </a:r>
          </a:p>
          <a:p>
            <a:pPr lvl="1"/>
            <a:r>
              <a:rPr lang="en-US" sz="2100" dirty="0" smtClean="0">
                <a:solidFill>
                  <a:srgbClr val="FF0000"/>
                </a:solidFill>
              </a:rPr>
              <a:t>Whenever appropriate, seek opinions and suggestions from others who can contribute their ideas toward solving the problem.</a:t>
            </a:r>
          </a:p>
          <a:p>
            <a:pPr lvl="1"/>
            <a:r>
              <a:rPr lang="en-US" sz="2100" dirty="0" smtClean="0">
                <a:solidFill>
                  <a:srgbClr val="FF0000"/>
                </a:solidFill>
              </a:rPr>
              <a:t>Before deciding what to do, gather ample facts and information that will help define and clarify the problem and suggest solutions.</a:t>
            </a:r>
          </a:p>
          <a:p>
            <a:pPr lvl="1"/>
            <a:r>
              <a:rPr lang="en-US" sz="2100" dirty="0" smtClean="0">
                <a:solidFill>
                  <a:srgbClr val="FF0000"/>
                </a:solidFill>
              </a:rPr>
              <a:t>Stretch your mind to develop numerous alternative solutions; brainstorm with others when practical.</a:t>
            </a:r>
          </a:p>
          <a:p>
            <a:pPr lvl="1"/>
            <a:r>
              <a:rPr lang="en-US" sz="2100" dirty="0" smtClean="0">
                <a:solidFill>
                  <a:srgbClr val="FF0000"/>
                </a:solidFill>
              </a:rPr>
              <a:t>Make your decision based on objective criteria; avoid letting personal biases and organizational political considerations direct your choice.</a:t>
            </a:r>
          </a:p>
          <a:p>
            <a:pPr lvl="1"/>
            <a:r>
              <a:rPr lang="en-US" sz="2100" dirty="0" smtClean="0">
                <a:solidFill>
                  <a:srgbClr val="FF0000"/>
                </a:solidFill>
              </a:rPr>
              <a:t>When implementing and following up on your decision, do not hesitate to admit and rectify errors in the decision, even if doing so causes some personal embarrassment.  Admitting mistakes early is prudent and builds your integrity with others.</a:t>
            </a:r>
            <a:endParaRPr lang="en-US" sz="2100" dirty="0">
              <a:solidFill>
                <a:srgbClr val="FF0000"/>
              </a:solidFill>
            </a:endParaRPr>
          </a:p>
        </p:txBody>
      </p:sp>
      <p:pic>
        <p:nvPicPr>
          <p:cNvPr id="5" name="Picture 4" descr="Tips - Nederlandse Vereniging van Hemofilie-Patiënten"/>
          <p:cNvPicPr/>
          <p:nvPr/>
        </p:nvPicPr>
        <p:blipFill>
          <a:blip r:embed="rId2">
            <a:extLst>
              <a:ext uri="{28A0092B-C50C-407E-A947-70E740481C1C}">
                <a14:useLocalDpi xmlns:a14="http://schemas.microsoft.com/office/drawing/2010/main" val="0"/>
              </a:ext>
            </a:extLst>
          </a:blip>
          <a:srcRect/>
          <a:stretch>
            <a:fillRect/>
          </a:stretch>
        </p:blipFill>
        <p:spPr bwMode="auto">
          <a:xfrm>
            <a:off x="7429681" y="-1"/>
            <a:ext cx="1720850" cy="1467697"/>
          </a:xfrm>
          <a:prstGeom prst="rect">
            <a:avLst/>
          </a:prstGeom>
          <a:noFill/>
          <a:ln>
            <a:noFill/>
          </a:ln>
        </p:spPr>
      </p:pic>
    </p:spTree>
    <p:extLst>
      <p:ext uri="{BB962C8B-B14F-4D97-AF65-F5344CB8AC3E}">
        <p14:creationId xmlns:p14="http://schemas.microsoft.com/office/powerpoint/2010/main" val="25290644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Decision-Making Styles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lstStyle/>
          <a:p>
            <a:r>
              <a:rPr lang="en-US" sz="2400" u="sng" dirty="0" smtClean="0"/>
              <a:t>Decision making is influenced by many factors, making it difficult to formulate a simple-to-do check list that applies to every situation in the same way</a:t>
            </a:r>
            <a:r>
              <a:rPr lang="en-US" dirty="0" smtClean="0"/>
              <a:t>.  </a:t>
            </a:r>
          </a:p>
          <a:p>
            <a:endParaRPr lang="en-US" sz="800" dirty="0"/>
          </a:p>
          <a:p>
            <a:pPr lvl="1"/>
            <a:r>
              <a:rPr lang="en-US" dirty="0" smtClean="0">
                <a:solidFill>
                  <a:srgbClr val="FF0000"/>
                </a:solidFill>
              </a:rPr>
              <a:t>When supervisors are faced with complex, unusual, or new problems, they must use good judgement, intuition, and creativity in the decision-making process.  </a:t>
            </a:r>
            <a:endParaRPr lang="en-US" dirty="0">
              <a:solidFill>
                <a:srgbClr val="FF0000"/>
              </a:solidFill>
            </a:endParaRPr>
          </a:p>
        </p:txBody>
      </p:sp>
      <p:pic>
        <p:nvPicPr>
          <p:cNvPr id="5" name="Picture 4" descr="Decision-Making Styles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4083" y="4114800"/>
            <a:ext cx="4038600" cy="2209800"/>
          </a:xfrm>
          <a:prstGeom prst="rect">
            <a:avLst/>
          </a:prstGeom>
          <a:noFill/>
          <a:ln>
            <a:noFill/>
          </a:ln>
        </p:spPr>
      </p:pic>
    </p:spTree>
    <p:extLst>
      <p:ext uri="{BB962C8B-B14F-4D97-AF65-F5344CB8AC3E}">
        <p14:creationId xmlns:p14="http://schemas.microsoft.com/office/powerpoint/2010/main" val="1938706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Decision-Making Skills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lstStyle/>
          <a:p>
            <a:r>
              <a:rPr lang="en-US" sz="2400" u="sng" dirty="0" smtClean="0"/>
              <a:t>Many of the problems that confront supervisors in their daily activities recur and are familiar; for these problems, most supervisors have developed routine answers</a:t>
            </a:r>
            <a:r>
              <a:rPr lang="en-US" dirty="0" smtClean="0"/>
              <a:t>.  </a:t>
            </a:r>
          </a:p>
          <a:p>
            <a:endParaRPr lang="en-US" sz="800" dirty="0"/>
          </a:p>
          <a:p>
            <a:pPr lvl="1"/>
            <a:r>
              <a:rPr lang="en-US" sz="2000" dirty="0" smtClean="0">
                <a:solidFill>
                  <a:srgbClr val="FF0000"/>
                </a:solidFill>
              </a:rPr>
              <a:t>When supervisors are confronted with new and unfamiliar problems however, many find it difficult to choose courses of action.</a:t>
            </a:r>
            <a:endParaRPr lang="en-US" sz="2000" dirty="0">
              <a:solidFill>
                <a:srgbClr val="FF0000"/>
              </a:solidFill>
            </a:endParaRPr>
          </a:p>
        </p:txBody>
      </p:sp>
      <p:pic>
        <p:nvPicPr>
          <p:cNvPr id="6" name="Picture 5" descr="Decision Making in Project Management: Techniques &amp; Examples"/>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733800"/>
            <a:ext cx="4724400" cy="2575560"/>
          </a:xfrm>
          <a:prstGeom prst="rect">
            <a:avLst/>
          </a:prstGeom>
          <a:noFill/>
          <a:ln>
            <a:noFill/>
          </a:ln>
        </p:spPr>
      </p:pic>
    </p:spTree>
    <p:extLst>
      <p:ext uri="{BB962C8B-B14F-4D97-AF65-F5344CB8AC3E}">
        <p14:creationId xmlns:p14="http://schemas.microsoft.com/office/powerpoint/2010/main" val="19382661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Decision-Making Styles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normAutofit/>
          </a:bodyPr>
          <a:lstStyle/>
          <a:p>
            <a:r>
              <a:rPr lang="en-US" sz="2400" u="sng" dirty="0" smtClean="0"/>
              <a:t>We know from observing others and our own experiences that people make decisions differently</a:t>
            </a:r>
            <a:r>
              <a:rPr lang="en-US" sz="2000" dirty="0" smtClean="0"/>
              <a:t>.  </a:t>
            </a:r>
          </a:p>
          <a:p>
            <a:endParaRPr lang="en-US" sz="800" dirty="0">
              <a:solidFill>
                <a:srgbClr val="FF0000"/>
              </a:solidFill>
            </a:endParaRPr>
          </a:p>
          <a:p>
            <a:pPr lvl="1"/>
            <a:r>
              <a:rPr lang="en-US" sz="2000" dirty="0" smtClean="0">
                <a:solidFill>
                  <a:srgbClr val="FF0000"/>
                </a:solidFill>
              </a:rPr>
              <a:t>We have observed two extremes: some people are like the “waffler” who takes forever to study the problem and never makes a decision, while others are like the “gunner” pull the trigger (fire-aim-ready) quickly, and if things don’t go the intended way, they fire again and again until they  hit the target (achieve the intended results).</a:t>
            </a:r>
            <a:endParaRPr lang="en-US" sz="2000" dirty="0">
              <a:solidFill>
                <a:srgbClr val="FF0000"/>
              </a:solidFill>
            </a:endParaRPr>
          </a:p>
        </p:txBody>
      </p:sp>
      <p:pic>
        <p:nvPicPr>
          <p:cNvPr id="5" name="Picture 4" descr="5 Ways to Gain Buy-In from Decision Makers"/>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267200"/>
            <a:ext cx="3886200" cy="1981200"/>
          </a:xfrm>
          <a:prstGeom prst="rect">
            <a:avLst/>
          </a:prstGeom>
          <a:noFill/>
          <a:ln>
            <a:noFill/>
          </a:ln>
        </p:spPr>
      </p:pic>
    </p:spTree>
    <p:extLst>
      <p:ext uri="{BB962C8B-B14F-4D97-AF65-F5344CB8AC3E}">
        <p14:creationId xmlns:p14="http://schemas.microsoft.com/office/powerpoint/2010/main" val="61760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Decision-Making Styles</a:t>
            </a:r>
            <a:br>
              <a:rPr lang="en-US" dirty="0" smtClean="0"/>
            </a:br>
            <a:r>
              <a:rPr lang="en-US" sz="2000" dirty="0" smtClean="0"/>
              <a:t>What is your decision-making style?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noAutofit/>
          </a:bodyPr>
          <a:lstStyle/>
          <a:p>
            <a:r>
              <a:rPr lang="en-US" sz="2200" u="sng" dirty="0"/>
              <a:t>Analytic: Deep Thinker</a:t>
            </a:r>
          </a:p>
          <a:p>
            <a:pPr lvl="1"/>
            <a:r>
              <a:rPr lang="en-US" sz="1800" dirty="0" smtClean="0">
                <a:solidFill>
                  <a:srgbClr val="FF0000"/>
                </a:solidFill>
              </a:rPr>
              <a:t>Decisions </a:t>
            </a:r>
            <a:r>
              <a:rPr lang="en-US" sz="1800" dirty="0">
                <a:solidFill>
                  <a:srgbClr val="FF0000"/>
                </a:solidFill>
              </a:rPr>
              <a:t>are made based on the facts and evidence researched.</a:t>
            </a:r>
          </a:p>
          <a:p>
            <a:r>
              <a:rPr lang="en-US" sz="2200" u="sng" dirty="0" smtClean="0"/>
              <a:t>Driver</a:t>
            </a:r>
            <a:r>
              <a:rPr lang="en-US" sz="2200" u="sng" dirty="0"/>
              <a:t>: Group Commander</a:t>
            </a:r>
          </a:p>
          <a:p>
            <a:pPr lvl="1"/>
            <a:r>
              <a:rPr lang="en-US" sz="1800" dirty="0" smtClean="0">
                <a:solidFill>
                  <a:srgbClr val="FF0000"/>
                </a:solidFill>
              </a:rPr>
              <a:t>Decisions </a:t>
            </a:r>
            <a:r>
              <a:rPr lang="en-US" sz="1800" dirty="0">
                <a:solidFill>
                  <a:srgbClr val="FF0000"/>
                </a:solidFill>
              </a:rPr>
              <a:t>are made using available information without help from others.</a:t>
            </a:r>
          </a:p>
          <a:p>
            <a:r>
              <a:rPr lang="en-US" sz="2200" u="sng" dirty="0" smtClean="0"/>
              <a:t>Amiable</a:t>
            </a:r>
            <a:r>
              <a:rPr lang="en-US" sz="2200" u="sng" dirty="0"/>
              <a:t>: Consensus Builder</a:t>
            </a:r>
          </a:p>
          <a:p>
            <a:pPr lvl="1"/>
            <a:r>
              <a:rPr lang="en-US" sz="1800" dirty="0" smtClean="0">
                <a:solidFill>
                  <a:srgbClr val="FF0000"/>
                </a:solidFill>
              </a:rPr>
              <a:t>Decisions </a:t>
            </a:r>
            <a:r>
              <a:rPr lang="en-US" sz="1800" dirty="0">
                <a:solidFill>
                  <a:srgbClr val="FF0000"/>
                </a:solidFill>
              </a:rPr>
              <a:t>are made that are acceptable to the group from shared information and ideas.</a:t>
            </a:r>
          </a:p>
          <a:p>
            <a:r>
              <a:rPr lang="en-US" sz="2200" u="sng" dirty="0" smtClean="0"/>
              <a:t>Expressive</a:t>
            </a:r>
            <a:r>
              <a:rPr lang="en-US" sz="2200" u="sng" dirty="0"/>
              <a:t>: Free Spirit</a:t>
            </a:r>
          </a:p>
          <a:p>
            <a:pPr lvl="1"/>
            <a:r>
              <a:rPr lang="en-US" sz="1800" dirty="0" smtClean="0">
                <a:solidFill>
                  <a:srgbClr val="FF0000"/>
                </a:solidFill>
              </a:rPr>
              <a:t>Decisions </a:t>
            </a:r>
            <a:r>
              <a:rPr lang="en-US" sz="1800" dirty="0">
                <a:solidFill>
                  <a:srgbClr val="FF0000"/>
                </a:solidFill>
              </a:rPr>
              <a:t>are made based on personal feelings and feelings of others.</a:t>
            </a:r>
          </a:p>
          <a:p>
            <a:r>
              <a:rPr lang="en-US" sz="2200" u="sng" dirty="0" smtClean="0"/>
              <a:t>Abdicator</a:t>
            </a:r>
            <a:r>
              <a:rPr lang="en-US" sz="2200" u="sng" dirty="0" smtClean="0"/>
              <a:t>: Convenience Seeker</a:t>
            </a:r>
          </a:p>
          <a:p>
            <a:pPr lvl="1"/>
            <a:r>
              <a:rPr lang="en-US" sz="1800" dirty="0" smtClean="0">
                <a:solidFill>
                  <a:srgbClr val="FF0000"/>
                </a:solidFill>
              </a:rPr>
              <a:t>Decisions </a:t>
            </a:r>
            <a:r>
              <a:rPr lang="en-US" sz="1800" dirty="0" smtClean="0">
                <a:solidFill>
                  <a:srgbClr val="FF0000"/>
                </a:solidFill>
              </a:rPr>
              <a:t>are made based on the easiest method readily available</a:t>
            </a:r>
            <a:r>
              <a:rPr lang="en-US" sz="1800" dirty="0" smtClean="0">
                <a:solidFill>
                  <a:srgbClr val="FF0000"/>
                </a:solidFill>
              </a:rPr>
              <a:t>.</a:t>
            </a:r>
            <a:endParaRPr lang="en-US" sz="1800" dirty="0" smtClean="0">
              <a:solidFill>
                <a:srgbClr val="FF0000"/>
              </a:solidFill>
            </a:endParaRPr>
          </a:p>
        </p:txBody>
      </p:sp>
      <p:pic>
        <p:nvPicPr>
          <p:cNvPr id="8" name="Picture 7"/>
          <p:cNvPicPr/>
          <p:nvPr/>
        </p:nvPicPr>
        <p:blipFill>
          <a:blip r:embed="rId2"/>
          <a:stretch>
            <a:fillRect/>
          </a:stretch>
        </p:blipFill>
        <p:spPr>
          <a:xfrm>
            <a:off x="6858000" y="152400"/>
            <a:ext cx="2133600" cy="1143000"/>
          </a:xfrm>
          <a:prstGeom prst="rect">
            <a:avLst/>
          </a:prstGeom>
        </p:spPr>
      </p:pic>
      <p:pic>
        <p:nvPicPr>
          <p:cNvPr id="9" name="Picture 8" descr="File:Black question mark.png - Wikipedi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0619" y="5749671"/>
            <a:ext cx="667512" cy="581025"/>
          </a:xfrm>
          <a:prstGeom prst="rect">
            <a:avLst/>
          </a:prstGeom>
          <a:noFill/>
          <a:ln>
            <a:noFill/>
          </a:ln>
        </p:spPr>
      </p:pic>
    </p:spTree>
    <p:extLst>
      <p:ext uri="{BB962C8B-B14F-4D97-AF65-F5344CB8AC3E}">
        <p14:creationId xmlns:p14="http://schemas.microsoft.com/office/powerpoint/2010/main" val="42782662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Decision-Making Styles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normAutofit lnSpcReduction="10000"/>
          </a:bodyPr>
          <a:lstStyle/>
          <a:p>
            <a:r>
              <a:rPr lang="en-US" sz="2400" u="sng" dirty="0" smtClean="0"/>
              <a:t>To assist in understanding how you make decisions, look back at your recent decisions</a:t>
            </a:r>
            <a:r>
              <a:rPr lang="en-US" dirty="0" smtClean="0"/>
              <a:t>.  </a:t>
            </a:r>
          </a:p>
          <a:p>
            <a:endParaRPr lang="en-US" sz="800" dirty="0"/>
          </a:p>
          <a:p>
            <a:pPr lvl="1"/>
            <a:r>
              <a:rPr lang="en-US" dirty="0" smtClean="0"/>
              <a:t>Analyze them from the following perspectives.</a:t>
            </a:r>
          </a:p>
          <a:p>
            <a:pPr lvl="1"/>
            <a:endParaRPr lang="en-US" sz="900" dirty="0" smtClean="0"/>
          </a:p>
          <a:p>
            <a:pPr lvl="2"/>
            <a:r>
              <a:rPr lang="en-US" sz="1900" dirty="0" smtClean="0">
                <a:solidFill>
                  <a:srgbClr val="FF0000"/>
                </a:solidFill>
              </a:rPr>
              <a:t>What worked?</a:t>
            </a:r>
          </a:p>
          <a:p>
            <a:pPr lvl="2"/>
            <a:r>
              <a:rPr lang="en-US" sz="1900" dirty="0">
                <a:solidFill>
                  <a:srgbClr val="FF0000"/>
                </a:solidFill>
              </a:rPr>
              <a:t>What didn’t work?</a:t>
            </a:r>
          </a:p>
          <a:p>
            <a:pPr lvl="2"/>
            <a:r>
              <a:rPr lang="en-US" sz="1900" dirty="0" smtClean="0">
                <a:solidFill>
                  <a:srgbClr val="FF0000"/>
                </a:solidFill>
              </a:rPr>
              <a:t>What actually happened as a result of the decision?</a:t>
            </a:r>
          </a:p>
          <a:p>
            <a:pPr lvl="2"/>
            <a:r>
              <a:rPr lang="en-US" sz="1900" dirty="0" smtClean="0">
                <a:solidFill>
                  <a:srgbClr val="FF0000"/>
                </a:solidFill>
              </a:rPr>
              <a:t>What kind of feedback did you receive about the success of a decision?</a:t>
            </a:r>
          </a:p>
          <a:p>
            <a:pPr lvl="2"/>
            <a:r>
              <a:rPr lang="en-US" sz="1900" dirty="0" smtClean="0">
                <a:solidFill>
                  <a:srgbClr val="FF0000"/>
                </a:solidFill>
              </a:rPr>
              <a:t>What style did you use to make the successful decision?</a:t>
            </a:r>
          </a:p>
          <a:p>
            <a:pPr lvl="2"/>
            <a:r>
              <a:rPr lang="en-US" sz="1900" dirty="0" smtClean="0">
                <a:solidFill>
                  <a:srgbClr val="FF0000"/>
                </a:solidFill>
              </a:rPr>
              <a:t>How much tweaking did you have to do to make it work?</a:t>
            </a:r>
          </a:p>
          <a:p>
            <a:pPr lvl="2"/>
            <a:r>
              <a:rPr lang="en-US" sz="1900" dirty="0" smtClean="0">
                <a:solidFill>
                  <a:srgbClr val="FF0000"/>
                </a:solidFill>
              </a:rPr>
              <a:t>What caused the difference between intended and actual outcome?</a:t>
            </a:r>
          </a:p>
          <a:p>
            <a:pPr lvl="2"/>
            <a:r>
              <a:rPr lang="en-US" sz="1900" dirty="0" smtClean="0">
                <a:solidFill>
                  <a:srgbClr val="FF0000"/>
                </a:solidFill>
              </a:rPr>
              <a:t>What kind of feedback did you receive about a failed decision?</a:t>
            </a:r>
          </a:p>
          <a:p>
            <a:pPr lvl="2"/>
            <a:r>
              <a:rPr lang="en-US" sz="1900" dirty="0" smtClean="0">
                <a:solidFill>
                  <a:srgbClr val="FF0000"/>
                </a:solidFill>
              </a:rPr>
              <a:t>What decision-making style did you use to make the failed decision?</a:t>
            </a:r>
          </a:p>
        </p:txBody>
      </p:sp>
      <p:pic>
        <p:nvPicPr>
          <p:cNvPr id="5" name="Picture 4"/>
          <p:cNvPicPr/>
          <p:nvPr/>
        </p:nvPicPr>
        <p:blipFill>
          <a:blip r:embed="rId2"/>
          <a:stretch>
            <a:fillRect/>
          </a:stretch>
        </p:blipFill>
        <p:spPr>
          <a:xfrm>
            <a:off x="6858000" y="152400"/>
            <a:ext cx="2133600" cy="1143000"/>
          </a:xfrm>
          <a:prstGeom prst="rect">
            <a:avLst/>
          </a:prstGeom>
        </p:spPr>
      </p:pic>
      <p:pic>
        <p:nvPicPr>
          <p:cNvPr id="6" name="Picture 5" descr="File:Black question mark.png - Wikipedi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0619" y="5749671"/>
            <a:ext cx="667512" cy="581025"/>
          </a:xfrm>
          <a:prstGeom prst="rect">
            <a:avLst/>
          </a:prstGeom>
          <a:noFill/>
          <a:ln>
            <a:noFill/>
          </a:ln>
        </p:spPr>
      </p:pic>
    </p:spTree>
    <p:extLst>
      <p:ext uri="{BB962C8B-B14F-4D97-AF65-F5344CB8AC3E}">
        <p14:creationId xmlns:p14="http://schemas.microsoft.com/office/powerpoint/2010/main" val="22409754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Decision-Making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normAutofit/>
          </a:bodyPr>
          <a:lstStyle/>
          <a:p>
            <a:r>
              <a:rPr lang="en-US" sz="2200" u="sng" dirty="0" smtClean="0"/>
              <a:t>Supervisors cannot afford to make decisions without considering the steps outlined below</a:t>
            </a:r>
            <a:r>
              <a:rPr lang="en-US" dirty="0" smtClean="0"/>
              <a:t>.</a:t>
            </a:r>
          </a:p>
          <a:p>
            <a:endParaRPr lang="en-US" sz="800" dirty="0" smtClean="0"/>
          </a:p>
          <a:p>
            <a:pPr lvl="1"/>
            <a:r>
              <a:rPr lang="en-US" sz="2000" dirty="0" smtClean="0"/>
              <a:t>When </a:t>
            </a:r>
            <a:r>
              <a:rPr lang="en-US" sz="2000" dirty="0" smtClean="0"/>
              <a:t>an EE brings up a problem, the supervisor should ask questions like the following:</a:t>
            </a:r>
          </a:p>
          <a:p>
            <a:pPr lvl="1"/>
            <a:endParaRPr lang="en-US" sz="800" dirty="0" smtClean="0"/>
          </a:p>
          <a:p>
            <a:pPr lvl="2"/>
            <a:r>
              <a:rPr lang="en-US" sz="1800" dirty="0" smtClean="0">
                <a:solidFill>
                  <a:srgbClr val="FF0000"/>
                </a:solidFill>
              </a:rPr>
              <a:t>How extensive is the problem?</a:t>
            </a:r>
          </a:p>
          <a:p>
            <a:pPr lvl="2"/>
            <a:r>
              <a:rPr lang="en-US" sz="1800" dirty="0" smtClean="0">
                <a:solidFill>
                  <a:srgbClr val="FF0000"/>
                </a:solidFill>
              </a:rPr>
              <a:t>Does the situation need an immediate response?</a:t>
            </a:r>
          </a:p>
          <a:p>
            <a:pPr lvl="2"/>
            <a:r>
              <a:rPr lang="en-US" sz="1800" dirty="0" smtClean="0">
                <a:solidFill>
                  <a:srgbClr val="FF0000"/>
                </a:solidFill>
              </a:rPr>
              <a:t>Who else (the stakeholders) is affected by the problem?</a:t>
            </a:r>
          </a:p>
          <a:p>
            <a:pPr lvl="2"/>
            <a:r>
              <a:rPr lang="en-US" sz="1800" dirty="0" smtClean="0">
                <a:solidFill>
                  <a:srgbClr val="FF0000"/>
                </a:solidFill>
              </a:rPr>
              <a:t>Should they (the stakeholders) be involved in this discussion?</a:t>
            </a:r>
          </a:p>
          <a:p>
            <a:pPr lvl="2"/>
            <a:r>
              <a:rPr lang="en-US" sz="1800" dirty="0" smtClean="0">
                <a:solidFill>
                  <a:srgbClr val="FF0000"/>
                </a:solidFill>
              </a:rPr>
              <a:t>Have you (the employee) thought through the problem, and do you have an idea of what the end result should be?</a:t>
            </a:r>
          </a:p>
          <a:p>
            <a:pPr lvl="2"/>
            <a:r>
              <a:rPr lang="en-US" sz="1800" dirty="0" smtClean="0">
                <a:solidFill>
                  <a:srgbClr val="FF0000"/>
                </a:solidFill>
              </a:rPr>
              <a:t>What do </a:t>
            </a:r>
            <a:r>
              <a:rPr lang="en-US" sz="1800" dirty="0" smtClean="0">
                <a:solidFill>
                  <a:srgbClr val="FF0000"/>
                </a:solidFill>
              </a:rPr>
              <a:t>you </a:t>
            </a:r>
            <a:r>
              <a:rPr lang="en-US" sz="1800" dirty="0" smtClean="0">
                <a:solidFill>
                  <a:srgbClr val="FF0000"/>
                </a:solidFill>
              </a:rPr>
              <a:t>recommend? Why?</a:t>
            </a:r>
          </a:p>
        </p:txBody>
      </p:sp>
      <p:pic>
        <p:nvPicPr>
          <p:cNvPr id="5" name="Picture 4" descr="Things To Consider Stock Illustration - Download Image Now - Asking,  Blogging, Bubble - iStock"/>
          <p:cNvPicPr/>
          <p:nvPr/>
        </p:nvPicPr>
        <p:blipFill>
          <a:blip r:embed="rId2">
            <a:extLst>
              <a:ext uri="{28A0092B-C50C-407E-A947-70E740481C1C}">
                <a14:useLocalDpi xmlns:a14="http://schemas.microsoft.com/office/drawing/2010/main" val="0"/>
              </a:ext>
            </a:extLst>
          </a:blip>
          <a:srcRect/>
          <a:stretch>
            <a:fillRect/>
          </a:stretch>
        </p:blipFill>
        <p:spPr bwMode="auto">
          <a:xfrm>
            <a:off x="6172200" y="5029200"/>
            <a:ext cx="2694432" cy="1301750"/>
          </a:xfrm>
          <a:prstGeom prst="rect">
            <a:avLst/>
          </a:prstGeom>
          <a:noFill/>
          <a:ln>
            <a:noFill/>
          </a:ln>
        </p:spPr>
      </p:pic>
    </p:spTree>
    <p:extLst>
      <p:ext uri="{BB962C8B-B14F-4D97-AF65-F5344CB8AC3E}">
        <p14:creationId xmlns:p14="http://schemas.microsoft.com/office/powerpoint/2010/main" val="19600026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Change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normAutofit/>
          </a:bodyPr>
          <a:lstStyle/>
          <a:p>
            <a:r>
              <a:rPr lang="en-US" sz="2200" u="sng" dirty="0" smtClean="0"/>
              <a:t>Often when a decision is made by a leader or a supervisor, that decision will indicate that a change is imminent in the department or the whole organization</a:t>
            </a:r>
            <a:r>
              <a:rPr lang="en-US" dirty="0" smtClean="0"/>
              <a:t>.  </a:t>
            </a:r>
          </a:p>
          <a:p>
            <a:endParaRPr lang="en-US" sz="900" dirty="0"/>
          </a:p>
          <a:p>
            <a:pPr lvl="1"/>
            <a:r>
              <a:rPr lang="en-US" sz="2000" dirty="0" smtClean="0"/>
              <a:t>Change is expected as part of life, and the survival and growth of most enterprises depend on change and innovation.  </a:t>
            </a:r>
          </a:p>
          <a:p>
            <a:pPr lvl="1"/>
            <a:endParaRPr lang="en-US" sz="900" dirty="0"/>
          </a:p>
          <a:p>
            <a:pPr lvl="2"/>
            <a:r>
              <a:rPr lang="en-US" sz="1800" dirty="0" smtClean="0">
                <a:solidFill>
                  <a:srgbClr val="FF0000"/>
                </a:solidFill>
              </a:rPr>
              <a:t>The survival of a firm may depend on the abilities of its managers to make fundamental changes in virtually all aspects of operations while facing the risks of an uncertain future.  </a:t>
            </a:r>
            <a:endParaRPr lang="en-US" sz="1800" dirty="0">
              <a:solidFill>
                <a:srgbClr val="FF0000"/>
              </a:solidFill>
            </a:endParaRPr>
          </a:p>
        </p:txBody>
      </p:sp>
      <p:pic>
        <p:nvPicPr>
          <p:cNvPr id="5" name="Picture 4" descr="6 Myths About Change « Wayne Hastings"/>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419600"/>
            <a:ext cx="3806952" cy="1905000"/>
          </a:xfrm>
          <a:prstGeom prst="rect">
            <a:avLst/>
          </a:prstGeom>
          <a:noFill/>
          <a:ln>
            <a:noFill/>
          </a:ln>
        </p:spPr>
      </p:pic>
    </p:spTree>
    <p:extLst>
      <p:ext uri="{BB962C8B-B14F-4D97-AF65-F5344CB8AC3E}">
        <p14:creationId xmlns:p14="http://schemas.microsoft.com/office/powerpoint/2010/main" val="13125188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Introducing Change</a:t>
            </a:r>
            <a:br>
              <a:rPr lang="en-US" dirty="0" smtClean="0"/>
            </a:br>
            <a:r>
              <a:rPr lang="en-US" sz="2000" dirty="0" smtClean="0"/>
              <a:t>Making Change Means Supervisory Involvement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There is often many</a:t>
            </a:r>
            <a:r>
              <a:rPr lang="en-US" sz="2200" u="sng" dirty="0" smtClean="0"/>
              <a:t> </a:t>
            </a:r>
            <a:r>
              <a:rPr lang="en-US" sz="2200" u="sng" dirty="0" smtClean="0"/>
              <a:t>problems </a:t>
            </a:r>
            <a:r>
              <a:rPr lang="en-US" sz="2200" u="sng" dirty="0" smtClean="0"/>
              <a:t>and much resentment </a:t>
            </a:r>
            <a:r>
              <a:rPr lang="en-US" sz="2200" u="sng" dirty="0" smtClean="0"/>
              <a:t>concerning </a:t>
            </a:r>
            <a:r>
              <a:rPr lang="en-US" sz="2200" u="sng" dirty="0" smtClean="0"/>
              <a:t>the </a:t>
            </a:r>
            <a:r>
              <a:rPr lang="en-US" sz="2200" u="sng" dirty="0" smtClean="0"/>
              <a:t>introduction and effects of many organizational changes</a:t>
            </a:r>
            <a:r>
              <a:rPr lang="en-US" sz="2200" dirty="0" smtClean="0"/>
              <a:t>.  </a:t>
            </a:r>
          </a:p>
          <a:p>
            <a:endParaRPr lang="en-US" sz="800" dirty="0"/>
          </a:p>
          <a:p>
            <a:pPr lvl="1"/>
            <a:r>
              <a:rPr lang="en-US" sz="2000" dirty="0" smtClean="0"/>
              <a:t>There is an </a:t>
            </a:r>
            <a:r>
              <a:rPr lang="en-US" sz="2000" dirty="0" smtClean="0"/>
              <a:t>old adage </a:t>
            </a:r>
            <a:r>
              <a:rPr lang="en-US" sz="2000" dirty="0" smtClean="0"/>
              <a:t>that says, “All progress is change, but not all change is progress.”  </a:t>
            </a:r>
          </a:p>
          <a:p>
            <a:pPr lvl="1"/>
            <a:endParaRPr lang="en-US" sz="900" dirty="0"/>
          </a:p>
          <a:p>
            <a:pPr lvl="2"/>
            <a:r>
              <a:rPr lang="en-US" sz="1800" dirty="0" smtClean="0">
                <a:solidFill>
                  <a:srgbClr val="FF0000"/>
                </a:solidFill>
              </a:rPr>
              <a:t>In some cases this is true, particularly when managers identify problems, initiate change, then look for a quick response in their organizations, and they become frustrated when expected results are not achieved.  </a:t>
            </a:r>
          </a:p>
          <a:p>
            <a:pPr lvl="2"/>
            <a:r>
              <a:rPr lang="en-US" sz="1800" dirty="0" smtClean="0">
                <a:solidFill>
                  <a:srgbClr val="FF0000"/>
                </a:solidFill>
              </a:rPr>
              <a:t>Mediocrity is then tolerated, and the net result is that the more things have changed, the more they have stayed the same.  </a:t>
            </a:r>
            <a:endParaRPr lang="en-US" sz="1800" dirty="0">
              <a:solidFill>
                <a:srgbClr val="FF0000"/>
              </a:solidFill>
            </a:endParaRPr>
          </a:p>
        </p:txBody>
      </p:sp>
      <p:pic>
        <p:nvPicPr>
          <p:cNvPr id="5" name="Picture 4" descr="All progress is #CHANGE but all change is not #PROGRESS, EVALUATE change  before YOU change. #leadership #delhi #mumbai #b… | Motivational quotes,  Motivation, Quot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4572000"/>
            <a:ext cx="2514600" cy="2286000"/>
          </a:xfrm>
          <a:prstGeom prst="rect">
            <a:avLst/>
          </a:prstGeom>
          <a:noFill/>
          <a:ln>
            <a:noFill/>
          </a:ln>
        </p:spPr>
      </p:pic>
    </p:spTree>
    <p:extLst>
      <p:ext uri="{BB962C8B-B14F-4D97-AF65-F5344CB8AC3E}">
        <p14:creationId xmlns:p14="http://schemas.microsoft.com/office/powerpoint/2010/main" val="36229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Introducing Change</a:t>
            </a:r>
            <a:br>
              <a:rPr lang="en-US" dirty="0" smtClean="0"/>
            </a:br>
            <a:r>
              <a:rPr lang="en-US" sz="2000" dirty="0" smtClean="0"/>
              <a:t>Making Change Means Supervisory Involvement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normAutofit/>
          </a:bodyPr>
          <a:lstStyle/>
          <a:p>
            <a:r>
              <a:rPr lang="en-US" sz="2200" u="sng" dirty="0" smtClean="0"/>
              <a:t>Conversely, well-performing organizations can potentially exist for years without making any changes, but they run the risk of eroding EE motivation and effectiveness as organizational silos, departmental routines, and entrenched interests begin to weigh down organizational processes</a:t>
            </a:r>
            <a:r>
              <a:rPr lang="en-US" dirty="0" smtClean="0"/>
              <a:t>.  </a:t>
            </a:r>
          </a:p>
          <a:p>
            <a:endParaRPr lang="en-US" sz="900" dirty="0"/>
          </a:p>
          <a:p>
            <a:pPr lvl="1"/>
            <a:r>
              <a:rPr lang="en-US" sz="2000" dirty="0" smtClean="0"/>
              <a:t>In situations like this, restructuring business units or EE’s responsibilities can energize a stagnant company.  </a:t>
            </a:r>
          </a:p>
          <a:p>
            <a:pPr lvl="1"/>
            <a:endParaRPr lang="en-US" sz="900" dirty="0"/>
          </a:p>
          <a:p>
            <a:pPr lvl="2"/>
            <a:r>
              <a:rPr lang="en-US" sz="1800" dirty="0" smtClean="0">
                <a:solidFill>
                  <a:srgbClr val="FF0000"/>
                </a:solidFill>
              </a:rPr>
              <a:t>These contrasting perspectives reinforce that supervisors must consider the pervasiveness of change in organizations, the goals of change, and its impact on EEs, bringing to mind another adage we can translate to the organizational context, “Change is the only constant.”</a:t>
            </a:r>
            <a:endParaRPr lang="en-US" sz="1800" dirty="0">
              <a:solidFill>
                <a:srgbClr val="FF0000"/>
              </a:solidFill>
            </a:endParaRPr>
          </a:p>
        </p:txBody>
      </p:sp>
      <p:pic>
        <p:nvPicPr>
          <p:cNvPr id="6" name="Picture 5" descr="Be the change you want to see: 19 quotes to inspire the journey"/>
          <p:cNvPicPr/>
          <p:nvPr/>
        </p:nvPicPr>
        <p:blipFill>
          <a:blip r:embed="rId2">
            <a:extLst>
              <a:ext uri="{28A0092B-C50C-407E-A947-70E740481C1C}">
                <a14:useLocalDpi xmlns:a14="http://schemas.microsoft.com/office/drawing/2010/main" val="0"/>
              </a:ext>
            </a:extLst>
          </a:blip>
          <a:srcRect/>
          <a:stretch>
            <a:fillRect/>
          </a:stretch>
        </p:blipFill>
        <p:spPr bwMode="auto">
          <a:xfrm>
            <a:off x="4361688" y="5715000"/>
            <a:ext cx="4808438" cy="1136469"/>
          </a:xfrm>
          <a:prstGeom prst="rect">
            <a:avLst/>
          </a:prstGeom>
          <a:noFill/>
          <a:ln>
            <a:noFill/>
          </a:ln>
        </p:spPr>
      </p:pic>
    </p:spTree>
    <p:extLst>
      <p:ext uri="{BB962C8B-B14F-4D97-AF65-F5344CB8AC3E}">
        <p14:creationId xmlns:p14="http://schemas.microsoft.com/office/powerpoint/2010/main" val="30731149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Introducing Change</a:t>
            </a:r>
            <a:br>
              <a:rPr lang="en-US" dirty="0" smtClean="0"/>
            </a:br>
            <a:r>
              <a:rPr lang="en-US" sz="2000" dirty="0" smtClean="0"/>
              <a:t>Making Change Means Supervisory Involvement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p:txBody>
          <a:bodyPr/>
          <a:lstStyle/>
          <a:p>
            <a:r>
              <a:rPr lang="en-US" sz="2200" u="sng" dirty="0" smtClean="0"/>
              <a:t>Whether a change has been initiated by upper management or by the supervisor personally, it is the supervisor who has the major role in effecting change</a:t>
            </a:r>
            <a:r>
              <a:rPr lang="en-US" dirty="0" smtClean="0"/>
              <a:t>.  </a:t>
            </a:r>
          </a:p>
          <a:p>
            <a:endParaRPr lang="en-US" sz="800" dirty="0"/>
          </a:p>
          <a:p>
            <a:pPr lvl="1"/>
            <a:r>
              <a:rPr lang="en-US" sz="2100" dirty="0" smtClean="0">
                <a:solidFill>
                  <a:srgbClr val="FF0000"/>
                </a:solidFill>
              </a:rPr>
              <a:t>The success or failure of any change is usually related to a supervisor’s ability to anticipate and deal with the causes of resistance to change.</a:t>
            </a:r>
            <a:endParaRPr lang="en-US" sz="2100" dirty="0">
              <a:solidFill>
                <a:srgbClr val="FF0000"/>
              </a:solidFill>
            </a:endParaRPr>
          </a:p>
        </p:txBody>
      </p:sp>
      <p:pic>
        <p:nvPicPr>
          <p:cNvPr id="5" name="Picture 4"/>
          <p:cNvPicPr/>
          <p:nvPr/>
        </p:nvPicPr>
        <p:blipFill>
          <a:blip r:embed="rId2"/>
          <a:stretch>
            <a:fillRect/>
          </a:stretch>
        </p:blipFill>
        <p:spPr>
          <a:xfrm>
            <a:off x="4267200" y="3962400"/>
            <a:ext cx="4568952" cy="2342515"/>
          </a:xfrm>
          <a:prstGeom prst="rect">
            <a:avLst/>
          </a:prstGeom>
        </p:spPr>
      </p:pic>
    </p:spTree>
    <p:extLst>
      <p:ext uri="{BB962C8B-B14F-4D97-AF65-F5344CB8AC3E}">
        <p14:creationId xmlns:p14="http://schemas.microsoft.com/office/powerpoint/2010/main" val="8497118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Introducing Change</a:t>
            </a:r>
            <a:br>
              <a:rPr lang="en-US" dirty="0" smtClean="0"/>
            </a:br>
            <a:r>
              <a:rPr lang="en-US" sz="2000" dirty="0" smtClean="0"/>
              <a:t>Reasons for Resistance to Change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normAutofit/>
          </a:bodyPr>
          <a:lstStyle/>
          <a:p>
            <a:r>
              <a:rPr lang="en-US" sz="2300" u="sng" dirty="0" smtClean="0"/>
              <a:t>Some supervisors are inclined to discount the existence and magnitude of human resistance to change</a:t>
            </a:r>
            <a:r>
              <a:rPr lang="en-US" sz="2300" dirty="0" smtClean="0"/>
              <a:t>. </a:t>
            </a:r>
            <a:r>
              <a:rPr lang="en-US" dirty="0" smtClean="0"/>
              <a:t> </a:t>
            </a:r>
          </a:p>
          <a:p>
            <a:endParaRPr lang="en-US" sz="800" dirty="0"/>
          </a:p>
          <a:p>
            <a:pPr lvl="1"/>
            <a:r>
              <a:rPr lang="en-US" sz="2000" dirty="0" smtClean="0"/>
              <a:t>What may seem like a </a:t>
            </a:r>
            <a:r>
              <a:rPr lang="en-US" sz="2000" dirty="0" smtClean="0"/>
              <a:t>trivial </a:t>
            </a:r>
            <a:r>
              <a:rPr lang="en-US" sz="2000" dirty="0" smtClean="0"/>
              <a:t>change to the supervisor may bring strong reaction from EEs.  </a:t>
            </a:r>
          </a:p>
          <a:p>
            <a:pPr lvl="1"/>
            <a:endParaRPr lang="en-US" sz="800" dirty="0"/>
          </a:p>
          <a:p>
            <a:pPr lvl="2"/>
            <a:r>
              <a:rPr lang="en-US" sz="1800" dirty="0" smtClean="0">
                <a:solidFill>
                  <a:srgbClr val="FF0000"/>
                </a:solidFill>
              </a:rPr>
              <a:t>Supervisors should remember EEs seldom resist change to be stubborn.  They resist because they believe change threatens their positions socially, psychologically, or economically.  Therefore, the supervisor should be familiar with the ways in which resistance to change can be minimized and handled successfully.</a:t>
            </a:r>
            <a:endParaRPr lang="en-US" sz="1800" dirty="0">
              <a:solidFill>
                <a:srgbClr val="FF0000"/>
              </a:solidFill>
            </a:endParaRPr>
          </a:p>
        </p:txBody>
      </p:sp>
      <p:pic>
        <p:nvPicPr>
          <p:cNvPr id="5" name="Picture 4"/>
          <p:cNvPicPr/>
          <p:nvPr/>
        </p:nvPicPr>
        <p:blipFill>
          <a:blip r:embed="rId2"/>
          <a:stretch>
            <a:fillRect/>
          </a:stretch>
        </p:blipFill>
        <p:spPr>
          <a:xfrm>
            <a:off x="4953000" y="4648200"/>
            <a:ext cx="4175760" cy="2209800"/>
          </a:xfrm>
          <a:prstGeom prst="rect">
            <a:avLst/>
          </a:prstGeom>
        </p:spPr>
      </p:pic>
    </p:spTree>
    <p:extLst>
      <p:ext uri="{BB962C8B-B14F-4D97-AF65-F5344CB8AC3E}">
        <p14:creationId xmlns:p14="http://schemas.microsoft.com/office/powerpoint/2010/main" val="19348317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Introducing Change</a:t>
            </a:r>
            <a:br>
              <a:rPr lang="en-US" dirty="0" smtClean="0"/>
            </a:br>
            <a:r>
              <a:rPr lang="en-US" sz="2000" dirty="0" smtClean="0"/>
              <a:t>Reasons for Resistance to Change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normAutofit/>
          </a:bodyPr>
          <a:lstStyle/>
          <a:p>
            <a:r>
              <a:rPr lang="en-US" sz="2300" u="sng" dirty="0" smtClean="0"/>
              <a:t>A supervisor must learn to recognize how changes affect different EEs and observe how individuals develop patterns </a:t>
            </a:r>
            <a:r>
              <a:rPr lang="en-US" sz="2300" u="sng" dirty="0" smtClean="0"/>
              <a:t> of </a:t>
            </a:r>
            <a:r>
              <a:rPr lang="en-US" sz="2300" u="sng" dirty="0" smtClean="0"/>
              <a:t>behavior that serve as barriers to accepting change</a:t>
            </a:r>
            <a:r>
              <a:rPr lang="en-US" sz="2300" dirty="0" smtClean="0"/>
              <a:t>.</a:t>
            </a:r>
            <a:endParaRPr lang="en-US" sz="2300" dirty="0"/>
          </a:p>
        </p:txBody>
      </p:sp>
      <p:pic>
        <p:nvPicPr>
          <p:cNvPr id="6" name="Picture 5" descr="Overcome Resistance to Change"/>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895600"/>
            <a:ext cx="3962400" cy="3462020"/>
          </a:xfrm>
          <a:prstGeom prst="rect">
            <a:avLst/>
          </a:prstGeom>
          <a:noFill/>
          <a:ln>
            <a:noFill/>
          </a:ln>
        </p:spPr>
      </p:pic>
    </p:spTree>
    <p:extLst>
      <p:ext uri="{BB962C8B-B14F-4D97-AF65-F5344CB8AC3E}">
        <p14:creationId xmlns:p14="http://schemas.microsoft.com/office/powerpoint/2010/main" val="3473306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Decision-Making Skills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normAutofit/>
          </a:bodyPr>
          <a:lstStyle/>
          <a:p>
            <a:r>
              <a:rPr lang="en-US" sz="2300" u="sng" dirty="0" smtClean="0"/>
              <a:t>Managers and supervisors at all levels are constantly required to solve problems that result from changing situations and unusual circumstances</a:t>
            </a:r>
            <a:r>
              <a:rPr lang="en-US" sz="2300" dirty="0" smtClean="0"/>
              <a:t>.  </a:t>
            </a:r>
          </a:p>
          <a:p>
            <a:endParaRPr lang="en-US" sz="800" dirty="0"/>
          </a:p>
          <a:p>
            <a:pPr lvl="1"/>
            <a:r>
              <a:rPr lang="en-US" sz="2000" dirty="0" smtClean="0">
                <a:solidFill>
                  <a:srgbClr val="FF0000"/>
                </a:solidFill>
              </a:rPr>
              <a:t>Regardless of their managerial levels, supervisors should use a similar, logical, and systematic decision-making process.  </a:t>
            </a:r>
          </a:p>
        </p:txBody>
      </p:sp>
      <p:pic>
        <p:nvPicPr>
          <p:cNvPr id="7" name="Picture 6" descr="Decision making | PDF"/>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733800"/>
            <a:ext cx="4187952" cy="2514600"/>
          </a:xfrm>
          <a:prstGeom prst="rect">
            <a:avLst/>
          </a:prstGeom>
          <a:noFill/>
          <a:ln>
            <a:noFill/>
          </a:ln>
        </p:spPr>
      </p:pic>
    </p:spTree>
    <p:extLst>
      <p:ext uri="{BB962C8B-B14F-4D97-AF65-F5344CB8AC3E}">
        <p14:creationId xmlns:p14="http://schemas.microsoft.com/office/powerpoint/2010/main" val="13782817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Introducing Change</a:t>
            </a:r>
            <a:br>
              <a:rPr lang="en-US" dirty="0" smtClean="0"/>
            </a:br>
            <a:r>
              <a:rPr lang="en-US" sz="2000" dirty="0" smtClean="0"/>
              <a:t>Overcoming Resistance to Change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most important factor in gaining EE acceptance of new ideas and methods is the relationship between the supervisor who is introducing the change and the EEs who are affected by it</a:t>
            </a:r>
            <a:r>
              <a:rPr lang="en-US" dirty="0" smtClean="0"/>
              <a:t>.  </a:t>
            </a:r>
          </a:p>
          <a:p>
            <a:endParaRPr lang="en-US" sz="900" dirty="0"/>
          </a:p>
          <a:p>
            <a:pPr lvl="1"/>
            <a:r>
              <a:rPr lang="en-US" sz="2000" dirty="0" smtClean="0"/>
              <a:t>If the relationship has confidence and trust, employees are more likely to accept the change.  </a:t>
            </a:r>
          </a:p>
          <a:p>
            <a:pPr lvl="1"/>
            <a:endParaRPr lang="en-US" sz="800" dirty="0"/>
          </a:p>
          <a:p>
            <a:pPr lvl="2"/>
            <a:r>
              <a:rPr lang="en-US" sz="1800" dirty="0" smtClean="0">
                <a:solidFill>
                  <a:srgbClr val="FF0000"/>
                </a:solidFill>
              </a:rPr>
              <a:t>If a supervisor has regularly interacted with EEs with constancy, caring, candor, and competence, all of which lead to a trusting relationship, EEs are more likely to proceed confidently with the directives they are given because they will trust that the change being proposed will be facilitated with those same virtues.</a:t>
            </a:r>
            <a:endParaRPr lang="en-US" sz="1800" dirty="0">
              <a:solidFill>
                <a:srgbClr val="FF0000"/>
              </a:solidFill>
            </a:endParaRPr>
          </a:p>
        </p:txBody>
      </p:sp>
      <p:pic>
        <p:nvPicPr>
          <p:cNvPr id="5" name="Picture 4" descr="Overcoming Resistance to Digital Transformation in Logistic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4953000"/>
            <a:ext cx="4648200" cy="1896290"/>
          </a:xfrm>
          <a:prstGeom prst="rect">
            <a:avLst/>
          </a:prstGeom>
          <a:noFill/>
          <a:ln>
            <a:noFill/>
          </a:ln>
        </p:spPr>
      </p:pic>
    </p:spTree>
    <p:extLst>
      <p:ext uri="{BB962C8B-B14F-4D97-AF65-F5344CB8AC3E}">
        <p14:creationId xmlns:p14="http://schemas.microsoft.com/office/powerpoint/2010/main" val="21348894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Introducing Change</a:t>
            </a:r>
            <a:br>
              <a:rPr lang="en-US" dirty="0" smtClean="0"/>
            </a:br>
            <a:r>
              <a:rPr lang="en-US" sz="2000" dirty="0" smtClean="0"/>
              <a:t>Providing Adequate Information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dirty="0"/>
          </a:p>
        </p:txBody>
      </p:sp>
      <p:sp>
        <p:nvSpPr>
          <p:cNvPr id="4" name="Content Placeholder 3"/>
          <p:cNvSpPr>
            <a:spLocks noGrp="1"/>
          </p:cNvSpPr>
          <p:nvPr>
            <p:ph sz="quarter" idx="1"/>
          </p:nvPr>
        </p:nvSpPr>
        <p:spPr/>
        <p:txBody>
          <a:bodyPr>
            <a:normAutofit/>
          </a:bodyPr>
          <a:lstStyle/>
          <a:p>
            <a:r>
              <a:rPr lang="en-US" sz="2200" u="sng" dirty="0" smtClean="0"/>
              <a:t>It is not the change itself that usually leads to resistance, but rather the way the supervisor introduces the change</a:t>
            </a:r>
            <a:r>
              <a:rPr lang="en-US" dirty="0" smtClean="0"/>
              <a:t>.  </a:t>
            </a:r>
          </a:p>
          <a:p>
            <a:endParaRPr lang="en-US" sz="800" dirty="0"/>
          </a:p>
          <a:p>
            <a:pPr lvl="1"/>
            <a:r>
              <a:rPr lang="en-US" sz="2000" dirty="0" smtClean="0"/>
              <a:t>Resistance to change, when it comes from fear of the unknown, can be minimized by supplying all the information EEs consciously and subconsciously need to know.  </a:t>
            </a:r>
          </a:p>
          <a:p>
            <a:pPr lvl="1"/>
            <a:endParaRPr lang="en-US" sz="800" dirty="0"/>
          </a:p>
          <a:p>
            <a:pPr lvl="2"/>
            <a:r>
              <a:rPr lang="en-US" sz="1800" dirty="0" smtClean="0">
                <a:solidFill>
                  <a:srgbClr val="FF0000"/>
                </a:solidFill>
              </a:rPr>
              <a:t>Presenting EEs with the vision, or idealized picture of the future once a change is fully implemented, can help supervisors introduce change.  </a:t>
            </a:r>
          </a:p>
          <a:p>
            <a:pPr lvl="2"/>
            <a:r>
              <a:rPr lang="en-US" sz="1800" dirty="0" smtClean="0">
                <a:solidFill>
                  <a:srgbClr val="FF0000"/>
                </a:solidFill>
              </a:rPr>
              <a:t>Studies reveal that most EEs tend to adapt more readily to the change and become proactive in the change process when supervisors share a clear, compelling view of the future and how it would be different.</a:t>
            </a:r>
            <a:endParaRPr lang="en-US" sz="1800" dirty="0">
              <a:solidFill>
                <a:srgbClr val="FF0000"/>
              </a:solidFill>
            </a:endParaRPr>
          </a:p>
        </p:txBody>
      </p:sp>
      <p:pic>
        <p:nvPicPr>
          <p:cNvPr id="5" name="Picture 4" descr="Download Info Information Tips Royalty-Free Stock Illustration Image -  Pixaba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181600"/>
            <a:ext cx="2819400" cy="1676400"/>
          </a:xfrm>
          <a:prstGeom prst="rect">
            <a:avLst/>
          </a:prstGeom>
          <a:noFill/>
          <a:ln>
            <a:noFill/>
          </a:ln>
        </p:spPr>
      </p:pic>
    </p:spTree>
    <p:extLst>
      <p:ext uri="{BB962C8B-B14F-4D97-AF65-F5344CB8AC3E}">
        <p14:creationId xmlns:p14="http://schemas.microsoft.com/office/powerpoint/2010/main" val="33194790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Introducing Change</a:t>
            </a:r>
            <a:br>
              <a:rPr lang="en-US" dirty="0" smtClean="0"/>
            </a:br>
            <a:r>
              <a:rPr lang="en-US" sz="2000" dirty="0" smtClean="0"/>
              <a:t>Encouraging Participation in Decision Making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dirty="0"/>
          </a:p>
        </p:txBody>
      </p:sp>
      <p:sp>
        <p:nvSpPr>
          <p:cNvPr id="4" name="Content Placeholder 3"/>
          <p:cNvSpPr>
            <a:spLocks noGrp="1"/>
          </p:cNvSpPr>
          <p:nvPr>
            <p:ph sz="quarter" idx="1"/>
          </p:nvPr>
        </p:nvSpPr>
        <p:spPr/>
        <p:txBody>
          <a:bodyPr>
            <a:normAutofit/>
          </a:bodyPr>
          <a:lstStyle/>
          <a:p>
            <a:r>
              <a:rPr lang="en-US" sz="2200" u="sng" dirty="0" smtClean="0"/>
              <a:t>Another technique for reducing resistance to change is to permit the affected EEs to share in making decisions about the change</a:t>
            </a:r>
            <a:r>
              <a:rPr lang="en-US" dirty="0" smtClean="0"/>
              <a:t>.  </a:t>
            </a:r>
          </a:p>
          <a:p>
            <a:endParaRPr lang="en-US" sz="900" dirty="0"/>
          </a:p>
          <a:p>
            <a:pPr lvl="1"/>
            <a:r>
              <a:rPr lang="en-US" sz="2000" dirty="0" smtClean="0"/>
              <a:t>If several EEs are involved in a change, group decision making is an effective way to reduce their fears and objections.  </a:t>
            </a:r>
          </a:p>
          <a:p>
            <a:pPr lvl="1"/>
            <a:endParaRPr lang="en-US" sz="800" dirty="0"/>
          </a:p>
          <a:p>
            <a:pPr lvl="2"/>
            <a:r>
              <a:rPr lang="en-US" sz="1800" dirty="0" smtClean="0">
                <a:solidFill>
                  <a:srgbClr val="FF0000"/>
                </a:solidFill>
              </a:rPr>
              <a:t>When EEs have an opportunity to work through new ideas and methods from the beginning, usually they will consider the new directives as something of their own making and will give those changes their support.  </a:t>
            </a:r>
          </a:p>
          <a:p>
            <a:pPr lvl="2"/>
            <a:r>
              <a:rPr lang="en-US" sz="1800" dirty="0" smtClean="0">
                <a:solidFill>
                  <a:srgbClr val="FF0000"/>
                </a:solidFill>
              </a:rPr>
              <a:t>The group may even apply pressure on those who have reservations about going along with change, and it is likely that each member of the group will carry out the change once there is agreement on how to proceed.  </a:t>
            </a:r>
            <a:endParaRPr lang="en-US" sz="1800" dirty="0">
              <a:solidFill>
                <a:srgbClr val="FF0000"/>
              </a:solidFill>
            </a:endParaRPr>
          </a:p>
        </p:txBody>
      </p:sp>
      <p:pic>
        <p:nvPicPr>
          <p:cNvPr id="5" name="Picture 4" descr="Participation Images – Browse 94,981 Stock Photos, Vectors, and Video |  Adobe Stoc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5454184"/>
            <a:ext cx="5943600" cy="1408430"/>
          </a:xfrm>
          <a:prstGeom prst="rect">
            <a:avLst/>
          </a:prstGeom>
          <a:noFill/>
          <a:ln>
            <a:noFill/>
          </a:ln>
        </p:spPr>
      </p:pic>
    </p:spTree>
    <p:extLst>
      <p:ext uri="{BB962C8B-B14F-4D97-AF65-F5344CB8AC3E}">
        <p14:creationId xmlns:p14="http://schemas.microsoft.com/office/powerpoint/2010/main" val="3169558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Introducing Change</a:t>
            </a:r>
            <a:br>
              <a:rPr lang="en-US" dirty="0" smtClean="0"/>
            </a:br>
            <a:r>
              <a:rPr lang="en-US" sz="2000" dirty="0" smtClean="0"/>
              <a:t>Encouraging Participation in Decision Making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dirty="0"/>
          </a:p>
        </p:txBody>
      </p:sp>
      <p:sp>
        <p:nvSpPr>
          <p:cNvPr id="4" name="Content Placeholder 3"/>
          <p:cNvSpPr>
            <a:spLocks noGrp="1"/>
          </p:cNvSpPr>
          <p:nvPr>
            <p:ph sz="quarter" idx="1"/>
          </p:nvPr>
        </p:nvSpPr>
        <p:spPr/>
        <p:txBody>
          <a:bodyPr>
            <a:normAutofit/>
          </a:bodyPr>
          <a:lstStyle/>
          <a:p>
            <a:r>
              <a:rPr lang="en-US" sz="2300" u="sng" dirty="0" smtClean="0"/>
              <a:t>According to organizational anthropologist Judith </a:t>
            </a:r>
            <a:r>
              <a:rPr lang="en-US" sz="2300" u="sng" dirty="0" err="1" smtClean="0"/>
              <a:t>Glasser</a:t>
            </a:r>
            <a:r>
              <a:rPr lang="en-US" sz="2300" u="sng" dirty="0" smtClean="0"/>
              <a:t>:</a:t>
            </a:r>
          </a:p>
          <a:p>
            <a:endParaRPr lang="en-US" sz="800" u="sng" dirty="0"/>
          </a:p>
          <a:p>
            <a:pPr lvl="1"/>
            <a:r>
              <a:rPr lang="en-US" sz="2100" dirty="0" smtClean="0">
                <a:solidFill>
                  <a:srgbClr val="FF0000"/>
                </a:solidFill>
              </a:rPr>
              <a:t>When successful change occurs, employees feel like authors not objects of change.  They feel fully invested, accountable, and energetic about the future, regardless of challenges.</a:t>
            </a:r>
            <a:endParaRPr lang="en-US" sz="2100" dirty="0">
              <a:solidFill>
                <a:srgbClr val="FF0000"/>
              </a:solidFill>
            </a:endParaRPr>
          </a:p>
        </p:txBody>
      </p:sp>
      <p:pic>
        <p:nvPicPr>
          <p:cNvPr id="5" name="Picture 4" descr="Leading Successful Change, Revised and Updated: 8 Keys to Making Change Work"/>
          <p:cNvPicPr/>
          <p:nvPr/>
        </p:nvPicPr>
        <p:blipFill>
          <a:blip r:embed="rId2">
            <a:extLst>
              <a:ext uri="{28A0092B-C50C-407E-A947-70E740481C1C}">
                <a14:useLocalDpi xmlns:a14="http://schemas.microsoft.com/office/drawing/2010/main" val="0"/>
              </a:ext>
            </a:extLst>
          </a:blip>
          <a:srcRect/>
          <a:stretch>
            <a:fillRect/>
          </a:stretch>
        </p:blipFill>
        <p:spPr bwMode="auto">
          <a:xfrm>
            <a:off x="3654552" y="3429000"/>
            <a:ext cx="5181600" cy="2834640"/>
          </a:xfrm>
          <a:prstGeom prst="rect">
            <a:avLst/>
          </a:prstGeom>
          <a:noFill/>
          <a:ln>
            <a:noFill/>
          </a:ln>
        </p:spPr>
      </p:pic>
    </p:spTree>
    <p:extLst>
      <p:ext uri="{BB962C8B-B14F-4D97-AF65-F5344CB8AC3E}">
        <p14:creationId xmlns:p14="http://schemas.microsoft.com/office/powerpoint/2010/main" val="33961418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Introducing Change</a:t>
            </a:r>
            <a:br>
              <a:rPr lang="en-US" dirty="0" smtClean="0"/>
            </a:br>
            <a:r>
              <a:rPr lang="en-US" sz="2000" dirty="0" smtClean="0"/>
              <a:t>Proposing Change to High-Level Managers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dirty="0"/>
          </a:p>
        </p:txBody>
      </p:sp>
      <p:sp>
        <p:nvSpPr>
          <p:cNvPr id="4" name="Content Placeholder 3"/>
          <p:cNvSpPr>
            <a:spLocks noGrp="1"/>
          </p:cNvSpPr>
          <p:nvPr>
            <p:ph sz="quarter" idx="1"/>
          </p:nvPr>
        </p:nvSpPr>
        <p:spPr/>
        <p:txBody>
          <a:bodyPr/>
          <a:lstStyle/>
          <a:p>
            <a:r>
              <a:rPr lang="en-US" sz="2300" u="sng" dirty="0" smtClean="0"/>
              <a:t>If supervisors wish to propose changes, it is important that they understand how to present ideas not only to their EEs, but to higher-level managers as well</a:t>
            </a:r>
            <a:r>
              <a:rPr lang="en-US" sz="2300" dirty="0" smtClean="0"/>
              <a:t>.  </a:t>
            </a:r>
          </a:p>
          <a:p>
            <a:endParaRPr lang="en-US" sz="800" dirty="0"/>
          </a:p>
          <a:p>
            <a:pPr lvl="1"/>
            <a:r>
              <a:rPr lang="en-US" dirty="0" smtClean="0">
                <a:solidFill>
                  <a:srgbClr val="FF0000"/>
                </a:solidFill>
              </a:rPr>
              <a:t>Selling an idea to a manager involves the art of persuasion, same as a good salesperson uses persuasion to sell a product  or service to a reluctant customer.  </a:t>
            </a:r>
            <a:endParaRPr lang="en-US" dirty="0">
              <a:solidFill>
                <a:srgbClr val="FF0000"/>
              </a:solidFill>
            </a:endParaRPr>
          </a:p>
        </p:txBody>
      </p:sp>
      <p:pic>
        <p:nvPicPr>
          <p:cNvPr id="5" name="Picture 4" descr="How to Find Great Ideas and Get People to Love Them? | AltusHos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038600"/>
            <a:ext cx="4343400" cy="2276475"/>
          </a:xfrm>
          <a:prstGeom prst="rect">
            <a:avLst/>
          </a:prstGeom>
          <a:noFill/>
          <a:ln>
            <a:noFill/>
          </a:ln>
        </p:spPr>
      </p:pic>
    </p:spTree>
    <p:extLst>
      <p:ext uri="{BB962C8B-B14F-4D97-AF65-F5344CB8AC3E}">
        <p14:creationId xmlns:p14="http://schemas.microsoft.com/office/powerpoint/2010/main" val="14359720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Introducing Change to High-Level Manager</a:t>
            </a:r>
            <a:br>
              <a:rPr lang="en-US" dirty="0" smtClean="0"/>
            </a:br>
            <a:r>
              <a:rPr lang="en-US" sz="2000" dirty="0" smtClean="0"/>
              <a:t>Obtaining Needed Information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dirty="0"/>
          </a:p>
        </p:txBody>
      </p:sp>
      <p:sp>
        <p:nvSpPr>
          <p:cNvPr id="4" name="Content Placeholder 3"/>
          <p:cNvSpPr>
            <a:spLocks noGrp="1"/>
          </p:cNvSpPr>
          <p:nvPr>
            <p:ph sz="quarter" idx="1"/>
          </p:nvPr>
        </p:nvSpPr>
        <p:spPr/>
        <p:txBody>
          <a:bodyPr>
            <a:normAutofit/>
          </a:bodyPr>
          <a:lstStyle/>
          <a:p>
            <a:r>
              <a:rPr lang="en-US" sz="2200" u="sng" dirty="0" smtClean="0"/>
              <a:t>A supervisor who has a good idea or who wishes to suggest a change should first ask, “What aspects of the idea or change    will be of most interest to the boss</a:t>
            </a:r>
            <a:r>
              <a:rPr lang="en-US" dirty="0" smtClean="0"/>
              <a:t>?”  </a:t>
            </a:r>
          </a:p>
          <a:p>
            <a:endParaRPr lang="en-US" sz="800" dirty="0"/>
          </a:p>
          <a:p>
            <a:pPr lvl="1"/>
            <a:r>
              <a:rPr lang="en-US" sz="2000" dirty="0" smtClean="0"/>
              <a:t>Higher-level managers usually are interested if a change might improve production, increase sales and profits, improve morale, or reduce overhead and other costs.  </a:t>
            </a:r>
          </a:p>
          <a:p>
            <a:pPr lvl="1"/>
            <a:endParaRPr lang="en-US" sz="800" dirty="0"/>
          </a:p>
          <a:p>
            <a:pPr lvl="2"/>
            <a:r>
              <a:rPr lang="en-US" sz="1800" dirty="0" smtClean="0">
                <a:solidFill>
                  <a:srgbClr val="FF0000"/>
                </a:solidFill>
              </a:rPr>
              <a:t>It is important to do considerable homework to see whether a proposed change is feasible and adaptable to the departmental operation.  </a:t>
            </a:r>
            <a:endParaRPr lang="en-US" sz="1800" dirty="0">
              <a:solidFill>
                <a:srgbClr val="FF0000"/>
              </a:solidFill>
            </a:endParaRPr>
          </a:p>
        </p:txBody>
      </p:sp>
      <p:pic>
        <p:nvPicPr>
          <p:cNvPr id="5" name="Picture 4" descr="Employee Information | North Marion School District O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4800600"/>
            <a:ext cx="4038600" cy="2092234"/>
          </a:xfrm>
          <a:prstGeom prst="rect">
            <a:avLst/>
          </a:prstGeom>
          <a:noFill/>
          <a:ln>
            <a:noFill/>
          </a:ln>
        </p:spPr>
      </p:pic>
    </p:spTree>
    <p:extLst>
      <p:ext uri="{BB962C8B-B14F-4D97-AF65-F5344CB8AC3E}">
        <p14:creationId xmlns:p14="http://schemas.microsoft.com/office/powerpoint/2010/main" val="39382740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Introducing Change to High-Level Manager</a:t>
            </a:r>
            <a:br>
              <a:rPr lang="en-US" dirty="0" smtClean="0"/>
            </a:br>
            <a:r>
              <a:rPr lang="en-US" sz="2000" dirty="0" smtClean="0"/>
              <a:t>Obtaining Needed Information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66</a:t>
            </a:fld>
            <a:endParaRPr lang="en-US" dirty="0"/>
          </a:p>
        </p:txBody>
      </p:sp>
      <p:sp>
        <p:nvSpPr>
          <p:cNvPr id="4" name="Content Placeholder 3"/>
          <p:cNvSpPr>
            <a:spLocks noGrp="1"/>
          </p:cNvSpPr>
          <p:nvPr>
            <p:ph sz="quarter" idx="1"/>
          </p:nvPr>
        </p:nvSpPr>
        <p:spPr/>
        <p:txBody>
          <a:bodyPr>
            <a:normAutofit/>
          </a:bodyPr>
          <a:lstStyle/>
          <a:p>
            <a:r>
              <a:rPr lang="en-US" sz="2200" u="sng" dirty="0" smtClean="0"/>
              <a:t>By thinking through the idea carefully and getting as much information as possible, the supervisor will be better positioned to argue strong and weak points of the proposal</a:t>
            </a:r>
            <a:r>
              <a:rPr lang="en-US" dirty="0" smtClean="0"/>
              <a:t>.  </a:t>
            </a:r>
          </a:p>
          <a:p>
            <a:endParaRPr lang="en-US" sz="800" dirty="0"/>
          </a:p>
          <a:p>
            <a:pPr lvl="1"/>
            <a:r>
              <a:rPr lang="en-US" sz="2000" dirty="0" smtClean="0"/>
              <a:t>In addition, the supervisor should find out whether any other departments or organizations have used the proposed idea – successfully or unsuccessfully.  </a:t>
            </a:r>
          </a:p>
          <a:p>
            <a:pPr lvl="1"/>
            <a:endParaRPr lang="en-US" sz="800" dirty="0"/>
          </a:p>
          <a:p>
            <a:pPr lvl="2"/>
            <a:r>
              <a:rPr lang="en-US" sz="1800" dirty="0" smtClean="0">
                <a:solidFill>
                  <a:srgbClr val="FF0000"/>
                </a:solidFill>
              </a:rPr>
              <a:t>The manager will be impressed that the supervisor has invested time and effort to investigate the best practices of other organizations.</a:t>
            </a:r>
            <a:endParaRPr lang="en-US" sz="1800" dirty="0">
              <a:solidFill>
                <a:srgbClr val="FF0000"/>
              </a:solidFill>
            </a:endParaRPr>
          </a:p>
        </p:txBody>
      </p:sp>
      <p:pic>
        <p:nvPicPr>
          <p:cNvPr id="5" name="Picture 4" descr="information là danh từ đếm được hay không đếm được"/>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4724400"/>
            <a:ext cx="4419600" cy="2122714"/>
          </a:xfrm>
          <a:prstGeom prst="rect">
            <a:avLst/>
          </a:prstGeom>
          <a:noFill/>
          <a:ln>
            <a:noFill/>
          </a:ln>
        </p:spPr>
      </p:pic>
    </p:spTree>
    <p:extLst>
      <p:ext uri="{BB962C8B-B14F-4D97-AF65-F5344CB8AC3E}">
        <p14:creationId xmlns:p14="http://schemas.microsoft.com/office/powerpoint/2010/main" val="30978331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Introducing Change to High-Level Manager</a:t>
            </a:r>
            <a:br>
              <a:rPr lang="en-US" dirty="0" smtClean="0"/>
            </a:br>
            <a:r>
              <a:rPr lang="en-US" sz="2000" dirty="0" smtClean="0"/>
              <a:t>Formal Presentation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67</a:t>
            </a:fld>
            <a:endParaRPr lang="en-US" dirty="0"/>
          </a:p>
        </p:txBody>
      </p:sp>
      <p:sp>
        <p:nvSpPr>
          <p:cNvPr id="4" name="Content Placeholder 3"/>
          <p:cNvSpPr>
            <a:spLocks noGrp="1"/>
          </p:cNvSpPr>
          <p:nvPr>
            <p:ph sz="quarter" idx="1"/>
          </p:nvPr>
        </p:nvSpPr>
        <p:spPr/>
        <p:txBody>
          <a:bodyPr>
            <a:normAutofit/>
          </a:bodyPr>
          <a:lstStyle/>
          <a:p>
            <a:r>
              <a:rPr lang="en-US" sz="2200" u="sng" dirty="0" smtClean="0"/>
              <a:t>If a supervisor is asked to formally present the proposal, ample planning and preparation are required</a:t>
            </a:r>
            <a:r>
              <a:rPr lang="en-US" dirty="0" smtClean="0"/>
              <a:t>.  </a:t>
            </a:r>
          </a:p>
          <a:p>
            <a:endParaRPr lang="en-US" sz="900" dirty="0" smtClean="0"/>
          </a:p>
          <a:p>
            <a:pPr lvl="1"/>
            <a:r>
              <a:rPr lang="en-US" sz="2000" dirty="0" smtClean="0"/>
              <a:t>A </a:t>
            </a:r>
            <a:r>
              <a:rPr lang="en-US" sz="2000" dirty="0" smtClean="0"/>
              <a:t>supervisor who has carefully thought through an idea should be unafraid to express it in a firm and convincing manner.  </a:t>
            </a:r>
          </a:p>
          <a:p>
            <a:pPr lvl="1"/>
            <a:endParaRPr lang="en-US" sz="800" dirty="0" smtClean="0"/>
          </a:p>
          <a:p>
            <a:pPr lvl="2"/>
            <a:r>
              <a:rPr lang="en-US" sz="1800" dirty="0" smtClean="0">
                <a:solidFill>
                  <a:srgbClr val="FF0000"/>
                </a:solidFill>
              </a:rPr>
              <a:t>The supervisor should be enthusiastic in explaining the idea, but also patient and empathetic with those who may not agree with it.  </a:t>
            </a:r>
          </a:p>
        </p:txBody>
      </p:sp>
      <p:pic>
        <p:nvPicPr>
          <p:cNvPr id="5" name="Picture 4" descr="Importance of Presentation.pptx"/>
          <p:cNvPicPr/>
          <p:nvPr/>
        </p:nvPicPr>
        <p:blipFill>
          <a:blip r:embed="rId2">
            <a:extLst>
              <a:ext uri="{28A0092B-C50C-407E-A947-70E740481C1C}">
                <a14:useLocalDpi xmlns:a14="http://schemas.microsoft.com/office/drawing/2010/main" val="0"/>
              </a:ext>
            </a:extLst>
          </a:blip>
          <a:srcRect/>
          <a:stretch>
            <a:fillRect/>
          </a:stretch>
        </p:blipFill>
        <p:spPr bwMode="auto">
          <a:xfrm>
            <a:off x="4818888" y="4114800"/>
            <a:ext cx="4021618" cy="2133600"/>
          </a:xfrm>
          <a:prstGeom prst="rect">
            <a:avLst/>
          </a:prstGeom>
          <a:noFill/>
          <a:ln>
            <a:noFill/>
          </a:ln>
        </p:spPr>
      </p:pic>
    </p:spTree>
    <p:extLst>
      <p:ext uri="{BB962C8B-B14F-4D97-AF65-F5344CB8AC3E}">
        <p14:creationId xmlns:p14="http://schemas.microsoft.com/office/powerpoint/2010/main" val="4272467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Introducing Change to High-Level Manager</a:t>
            </a:r>
            <a:br>
              <a:rPr lang="en-US" dirty="0" smtClean="0"/>
            </a:br>
            <a:r>
              <a:rPr lang="en-US" sz="2000" dirty="0" smtClean="0"/>
              <a:t>Acceptance or Rejection of Change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68</a:t>
            </a:fld>
            <a:endParaRPr lang="en-US" dirty="0"/>
          </a:p>
        </p:txBody>
      </p:sp>
      <p:sp>
        <p:nvSpPr>
          <p:cNvPr id="4" name="Content Placeholder 3"/>
          <p:cNvSpPr>
            <a:spLocks noGrp="1"/>
          </p:cNvSpPr>
          <p:nvPr>
            <p:ph sz="quarter" idx="1"/>
          </p:nvPr>
        </p:nvSpPr>
        <p:spPr/>
        <p:txBody>
          <a:bodyPr>
            <a:normAutofit/>
          </a:bodyPr>
          <a:lstStyle/>
          <a:p>
            <a:r>
              <a:rPr lang="en-US" sz="2200" u="sng" dirty="0" smtClean="0"/>
              <a:t>However, despite a supervisor’s best efforts, an idea may be rejected, altered greatly, or shelved</a:t>
            </a:r>
            <a:r>
              <a:rPr lang="en-US" dirty="0" smtClean="0"/>
              <a:t>.</a:t>
            </a:r>
          </a:p>
          <a:p>
            <a:endParaRPr lang="en-US" sz="800" dirty="0"/>
          </a:p>
          <a:p>
            <a:pPr lvl="1"/>
            <a:r>
              <a:rPr lang="en-US" sz="2000" dirty="0" smtClean="0"/>
              <a:t>This can be frustrating, particularly to supervisors who have worked diligently to develop ideas believed would lead to positive results.  </a:t>
            </a:r>
          </a:p>
          <a:p>
            <a:pPr lvl="1"/>
            <a:r>
              <a:rPr lang="en-US" sz="2000" dirty="0" smtClean="0"/>
              <a:t>It is important to avoid becoming discouraged </a:t>
            </a:r>
            <a:r>
              <a:rPr lang="en-US" sz="1800" dirty="0" smtClean="0"/>
              <a:t>and</a:t>
            </a:r>
            <a:r>
              <a:rPr lang="en-US" sz="2000" dirty="0" smtClean="0"/>
              <a:t> developing a negative outlook. There may be valid reasons for rejection of ideas,  or the timing may not have been right.  </a:t>
            </a:r>
          </a:p>
          <a:p>
            <a:pPr lvl="1"/>
            <a:endParaRPr lang="en-US" sz="800" dirty="0"/>
          </a:p>
          <a:p>
            <a:pPr lvl="2"/>
            <a:r>
              <a:rPr lang="en-US" sz="1800" dirty="0" smtClean="0">
                <a:solidFill>
                  <a:srgbClr val="FF0000"/>
                </a:solidFill>
              </a:rPr>
              <a:t>A </a:t>
            </a:r>
            <a:r>
              <a:rPr lang="en-US" sz="1800" dirty="0">
                <a:solidFill>
                  <a:srgbClr val="FF0000"/>
                </a:solidFill>
              </a:rPr>
              <a:t>supervisor who has developed an idea for change, even if it has not been accepted, </a:t>
            </a:r>
            <a:r>
              <a:rPr lang="en-US" sz="1800" dirty="0" smtClean="0">
                <a:solidFill>
                  <a:srgbClr val="FF0000"/>
                </a:solidFill>
              </a:rPr>
              <a:t>may </a:t>
            </a:r>
            <a:r>
              <a:rPr lang="en-US" sz="1800" dirty="0">
                <a:solidFill>
                  <a:srgbClr val="FF0000"/>
                </a:solidFill>
              </a:rPr>
              <a:t>find that higher-level managers appreciate such efforts.  </a:t>
            </a:r>
          </a:p>
          <a:p>
            <a:pPr lvl="2"/>
            <a:endParaRPr lang="en-US" sz="1800" dirty="0">
              <a:solidFill>
                <a:srgbClr val="FF0000"/>
              </a:solidFill>
            </a:endParaRPr>
          </a:p>
        </p:txBody>
      </p:sp>
      <p:pic>
        <p:nvPicPr>
          <p:cNvPr id="6" name="Picture 5" descr="The Power of Appreciating Others | Scrum.org"/>
          <p:cNvPicPr/>
          <p:nvPr/>
        </p:nvPicPr>
        <p:blipFill>
          <a:blip r:embed="rId2">
            <a:extLst>
              <a:ext uri="{28A0092B-C50C-407E-A947-70E740481C1C}">
                <a14:useLocalDpi xmlns:a14="http://schemas.microsoft.com/office/drawing/2010/main" val="0"/>
              </a:ext>
            </a:extLst>
          </a:blip>
          <a:srcRect/>
          <a:stretch>
            <a:fillRect/>
          </a:stretch>
        </p:blipFill>
        <p:spPr bwMode="auto">
          <a:xfrm>
            <a:off x="6553200" y="5029199"/>
            <a:ext cx="2590800" cy="1846217"/>
          </a:xfrm>
          <a:prstGeom prst="rect">
            <a:avLst/>
          </a:prstGeom>
          <a:noFill/>
          <a:ln>
            <a:noFill/>
          </a:ln>
        </p:spPr>
      </p:pic>
    </p:spTree>
    <p:extLst>
      <p:ext uri="{BB962C8B-B14F-4D97-AF65-F5344CB8AC3E}">
        <p14:creationId xmlns:p14="http://schemas.microsoft.com/office/powerpoint/2010/main" val="32733917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Formula for Organizational Renewal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69</a:t>
            </a:fld>
            <a:endParaRPr lang="en-US" dirty="0"/>
          </a:p>
        </p:txBody>
      </p:sp>
      <p:sp>
        <p:nvSpPr>
          <p:cNvPr id="4" name="Content Placeholder 3"/>
          <p:cNvSpPr>
            <a:spLocks noGrp="1"/>
          </p:cNvSpPr>
          <p:nvPr>
            <p:ph sz="quarter" idx="1"/>
          </p:nvPr>
        </p:nvSpPr>
        <p:spPr/>
        <p:txBody>
          <a:bodyPr>
            <a:normAutofit/>
          </a:bodyPr>
          <a:lstStyle/>
          <a:p>
            <a:r>
              <a:rPr lang="en-US" sz="2400" u="sng" dirty="0"/>
              <a:t>O</a:t>
            </a:r>
            <a:r>
              <a:rPr lang="en-US" sz="2400" u="sng" dirty="0" smtClean="0"/>
              <a:t>rganizations must change </a:t>
            </a:r>
            <a:r>
              <a:rPr lang="en-US" sz="2400" u="sng" dirty="0" smtClean="0"/>
              <a:t>or die</a:t>
            </a:r>
            <a:r>
              <a:rPr lang="en-US" sz="2400" dirty="0" smtClean="0"/>
              <a:t>.  </a:t>
            </a:r>
          </a:p>
          <a:p>
            <a:endParaRPr lang="en-US" sz="800" dirty="0"/>
          </a:p>
          <a:p>
            <a:pPr lvl="1"/>
            <a:r>
              <a:rPr lang="en-US" sz="2000" dirty="0" smtClean="0"/>
              <a:t>Many organizations, like people, wait until they are near death before they recognize the need to make changes.  </a:t>
            </a:r>
          </a:p>
          <a:p>
            <a:pPr lvl="1"/>
            <a:endParaRPr lang="en-US" sz="800" dirty="0"/>
          </a:p>
          <a:p>
            <a:pPr lvl="2"/>
            <a:r>
              <a:rPr lang="en-US" dirty="0" smtClean="0">
                <a:solidFill>
                  <a:srgbClr val="FF0000"/>
                </a:solidFill>
              </a:rPr>
              <a:t>Harvard professors Michael </a:t>
            </a:r>
            <a:r>
              <a:rPr lang="en-US" dirty="0" err="1" smtClean="0">
                <a:solidFill>
                  <a:srgbClr val="FF0000"/>
                </a:solidFill>
              </a:rPr>
              <a:t>Tushman</a:t>
            </a:r>
            <a:r>
              <a:rPr lang="en-US" dirty="0" smtClean="0">
                <a:solidFill>
                  <a:srgbClr val="FF0000"/>
                </a:solidFill>
              </a:rPr>
              <a:t> and Charles O’Reilly suggest that “leading an organization is an ongoing process.”</a:t>
            </a:r>
            <a:endParaRPr lang="en-US" dirty="0">
              <a:solidFill>
                <a:srgbClr val="FF0000"/>
              </a:solidFill>
            </a:endParaRPr>
          </a:p>
        </p:txBody>
      </p:sp>
      <p:pic>
        <p:nvPicPr>
          <p:cNvPr id="5" name="Picture 4" descr="Change or Die"/>
          <p:cNvPicPr/>
          <p:nvPr/>
        </p:nvPicPr>
        <p:blipFill>
          <a:blip r:embed="rId2">
            <a:extLst>
              <a:ext uri="{28A0092B-C50C-407E-A947-70E740481C1C}">
                <a14:useLocalDpi xmlns:a14="http://schemas.microsoft.com/office/drawing/2010/main" val="0"/>
              </a:ext>
            </a:extLst>
          </a:blip>
          <a:srcRect/>
          <a:stretch>
            <a:fillRect/>
          </a:stretch>
        </p:blipFill>
        <p:spPr bwMode="auto">
          <a:xfrm>
            <a:off x="4361688" y="4114800"/>
            <a:ext cx="4325112" cy="2110105"/>
          </a:xfrm>
          <a:prstGeom prst="rect">
            <a:avLst/>
          </a:prstGeom>
          <a:noFill/>
          <a:ln>
            <a:noFill/>
          </a:ln>
        </p:spPr>
      </p:pic>
    </p:spTree>
    <p:extLst>
      <p:ext uri="{BB962C8B-B14F-4D97-AF65-F5344CB8AC3E}">
        <p14:creationId xmlns:p14="http://schemas.microsoft.com/office/powerpoint/2010/main" val="1576907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Decision-Making Skills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lstStyle/>
          <a:p>
            <a:r>
              <a:rPr lang="en-US" sz="2400" u="sng" dirty="0" smtClean="0"/>
              <a:t>Once the decision is made, effective action is necessary</a:t>
            </a:r>
            <a:r>
              <a:rPr lang="en-US" dirty="0" smtClean="0"/>
              <a:t>.  </a:t>
            </a:r>
          </a:p>
          <a:p>
            <a:endParaRPr lang="en-US" sz="800" dirty="0"/>
          </a:p>
          <a:p>
            <a:pPr lvl="1"/>
            <a:r>
              <a:rPr lang="en-US" dirty="0" smtClean="0">
                <a:solidFill>
                  <a:srgbClr val="FF0000"/>
                </a:solidFill>
              </a:rPr>
              <a:t>A good decision that no one implements is of little value.  </a:t>
            </a:r>
            <a:endParaRPr lang="en-US" dirty="0">
              <a:solidFill>
                <a:srgbClr val="FF0000"/>
              </a:solidFill>
            </a:endParaRPr>
          </a:p>
        </p:txBody>
      </p:sp>
      <p:pic>
        <p:nvPicPr>
          <p:cNvPr id="7" name="Picture 6" descr="How to be More Decisive - Decision Making Tips - YouTube"/>
          <p:cNvPicPr/>
          <p:nvPr/>
        </p:nvPicPr>
        <p:blipFill>
          <a:blip r:embed="rId2">
            <a:extLst>
              <a:ext uri="{28A0092B-C50C-407E-A947-70E740481C1C}">
                <a14:useLocalDpi xmlns:a14="http://schemas.microsoft.com/office/drawing/2010/main" val="0"/>
              </a:ext>
            </a:extLst>
          </a:blip>
          <a:srcRect/>
          <a:stretch>
            <a:fillRect/>
          </a:stretch>
        </p:blipFill>
        <p:spPr bwMode="auto">
          <a:xfrm>
            <a:off x="3178630" y="3196124"/>
            <a:ext cx="5657522" cy="2962275"/>
          </a:xfrm>
          <a:prstGeom prst="rect">
            <a:avLst/>
          </a:prstGeom>
          <a:noFill/>
          <a:ln>
            <a:noFill/>
          </a:ln>
        </p:spPr>
      </p:pic>
    </p:spTree>
    <p:extLst>
      <p:ext uri="{BB962C8B-B14F-4D97-AF65-F5344CB8AC3E}">
        <p14:creationId xmlns:p14="http://schemas.microsoft.com/office/powerpoint/2010/main" val="31195715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Formula for Organizational Renewal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70</a:t>
            </a:fld>
            <a:endParaRPr lang="en-US" dirty="0"/>
          </a:p>
        </p:txBody>
      </p:sp>
      <p:sp>
        <p:nvSpPr>
          <p:cNvPr id="4" name="Content Placeholder 3"/>
          <p:cNvSpPr>
            <a:spLocks noGrp="1"/>
          </p:cNvSpPr>
          <p:nvPr>
            <p:ph sz="quarter" idx="1"/>
          </p:nvPr>
        </p:nvSpPr>
        <p:spPr>
          <a:xfrm>
            <a:off x="301752" y="1527048"/>
            <a:ext cx="8503920" cy="4797552"/>
          </a:xfrm>
        </p:spPr>
        <p:txBody>
          <a:bodyPr>
            <a:normAutofit fontScale="62500" lnSpcReduction="20000"/>
          </a:bodyPr>
          <a:lstStyle/>
          <a:p>
            <a:r>
              <a:rPr lang="en-US" sz="2900" u="sng" dirty="0" smtClean="0"/>
              <a:t>The following </a:t>
            </a:r>
            <a:r>
              <a:rPr lang="en-US" sz="2900" u="sng" dirty="0" smtClean="0"/>
              <a:t>will </a:t>
            </a:r>
            <a:r>
              <a:rPr lang="en-US" sz="2900" u="sng" dirty="0" smtClean="0"/>
              <a:t>help point you in the right direction for change</a:t>
            </a:r>
            <a:r>
              <a:rPr lang="en-US" sz="2900" dirty="0" smtClean="0"/>
              <a:t>:</a:t>
            </a:r>
          </a:p>
          <a:p>
            <a:endParaRPr lang="en-US" sz="800" dirty="0" smtClean="0"/>
          </a:p>
          <a:p>
            <a:pPr lvl="1"/>
            <a:r>
              <a:rPr lang="en-US" sz="2600" dirty="0" smtClean="0">
                <a:solidFill>
                  <a:srgbClr val="FF0000"/>
                </a:solidFill>
              </a:rPr>
              <a:t>Remember that as leader of the team, you are also a member of the team.</a:t>
            </a:r>
          </a:p>
          <a:p>
            <a:pPr lvl="1"/>
            <a:r>
              <a:rPr lang="en-US" sz="2600" dirty="0" smtClean="0">
                <a:solidFill>
                  <a:srgbClr val="FF0000"/>
                </a:solidFill>
              </a:rPr>
              <a:t>Identify the issues confronting the organization.</a:t>
            </a:r>
          </a:p>
          <a:p>
            <a:pPr lvl="1"/>
            <a:r>
              <a:rPr lang="en-US" sz="2600" dirty="0" smtClean="0">
                <a:solidFill>
                  <a:srgbClr val="FF0000"/>
                </a:solidFill>
              </a:rPr>
              <a:t>Analyze how those issues prevent goal attainment.</a:t>
            </a:r>
          </a:p>
          <a:p>
            <a:pPr lvl="1"/>
            <a:r>
              <a:rPr lang="en-US" sz="2600" dirty="0" smtClean="0">
                <a:solidFill>
                  <a:srgbClr val="FF0000"/>
                </a:solidFill>
              </a:rPr>
              <a:t>Recognize the difference between needed change and change for the sake of change.</a:t>
            </a:r>
          </a:p>
          <a:p>
            <a:pPr lvl="1"/>
            <a:r>
              <a:rPr lang="en-US" sz="2600" dirty="0" smtClean="0">
                <a:solidFill>
                  <a:srgbClr val="FF0000"/>
                </a:solidFill>
              </a:rPr>
              <a:t>Identify metrics that will be used to monitor and evaluate the change process.</a:t>
            </a:r>
          </a:p>
          <a:p>
            <a:pPr lvl="1"/>
            <a:r>
              <a:rPr lang="en-US" sz="2600" dirty="0" smtClean="0">
                <a:solidFill>
                  <a:srgbClr val="FF0000"/>
                </a:solidFill>
              </a:rPr>
              <a:t>Communicate to and involve all who have a stake in the change.</a:t>
            </a:r>
          </a:p>
          <a:p>
            <a:pPr lvl="1"/>
            <a:r>
              <a:rPr lang="en-US" sz="2600" dirty="0" smtClean="0">
                <a:solidFill>
                  <a:srgbClr val="FF0000"/>
                </a:solidFill>
              </a:rPr>
              <a:t>Understand what needs to be changed.</a:t>
            </a:r>
          </a:p>
          <a:p>
            <a:pPr lvl="1"/>
            <a:r>
              <a:rPr lang="en-US" sz="2600" dirty="0" smtClean="0">
                <a:solidFill>
                  <a:srgbClr val="FF0000"/>
                </a:solidFill>
              </a:rPr>
              <a:t>Seek consensus, but recognize when to sacrifice unanimity for decisiveness.</a:t>
            </a:r>
          </a:p>
          <a:p>
            <a:pPr lvl="1"/>
            <a:r>
              <a:rPr lang="en-US" sz="2600" dirty="0" smtClean="0">
                <a:solidFill>
                  <a:srgbClr val="FF0000"/>
                </a:solidFill>
              </a:rPr>
              <a:t>Confront the resisters to change.</a:t>
            </a:r>
          </a:p>
          <a:p>
            <a:pPr lvl="1"/>
            <a:r>
              <a:rPr lang="en-US" sz="2600" dirty="0" smtClean="0">
                <a:solidFill>
                  <a:srgbClr val="FF0000"/>
                </a:solidFill>
              </a:rPr>
              <a:t>Establish clear targets.</a:t>
            </a:r>
          </a:p>
          <a:p>
            <a:pPr lvl="1"/>
            <a:r>
              <a:rPr lang="en-US" sz="2600" dirty="0" smtClean="0">
                <a:solidFill>
                  <a:srgbClr val="FF0000"/>
                </a:solidFill>
              </a:rPr>
              <a:t>Take risks, experiment, and innovate.</a:t>
            </a:r>
          </a:p>
          <a:p>
            <a:pPr lvl="1"/>
            <a:r>
              <a:rPr lang="en-US" sz="2600" dirty="0" smtClean="0">
                <a:solidFill>
                  <a:srgbClr val="FF0000"/>
                </a:solidFill>
              </a:rPr>
              <a:t>Spend money to develop (train) EEs so they have competencies to implement change.</a:t>
            </a:r>
          </a:p>
          <a:p>
            <a:pPr lvl="1"/>
            <a:r>
              <a:rPr lang="en-US" sz="2600" dirty="0" smtClean="0">
                <a:solidFill>
                  <a:srgbClr val="FF0000"/>
                </a:solidFill>
              </a:rPr>
              <a:t>Focus on the outcome(s).</a:t>
            </a:r>
          </a:p>
          <a:p>
            <a:pPr lvl="1"/>
            <a:r>
              <a:rPr lang="en-US" sz="2600" dirty="0" smtClean="0">
                <a:solidFill>
                  <a:srgbClr val="FF0000"/>
                </a:solidFill>
              </a:rPr>
              <a:t>Monitor progress and make adjustments as necessary.</a:t>
            </a:r>
          </a:p>
          <a:p>
            <a:pPr lvl="1"/>
            <a:r>
              <a:rPr lang="en-US" sz="2600" dirty="0" smtClean="0">
                <a:solidFill>
                  <a:srgbClr val="FF0000"/>
                </a:solidFill>
              </a:rPr>
              <a:t>Provide feedback and encouragement.</a:t>
            </a:r>
          </a:p>
          <a:p>
            <a:pPr lvl="1"/>
            <a:r>
              <a:rPr lang="en-US" sz="2600" dirty="0" smtClean="0">
                <a:solidFill>
                  <a:srgbClr val="FF0000"/>
                </a:solidFill>
              </a:rPr>
              <a:t>Guarantee total commitment to organizational renewal – to be the “best of the best.”</a:t>
            </a:r>
          </a:p>
          <a:p>
            <a:pPr lvl="1"/>
            <a:r>
              <a:rPr lang="en-US" sz="2600" dirty="0" smtClean="0">
                <a:solidFill>
                  <a:srgbClr val="FF0000"/>
                </a:solidFill>
              </a:rPr>
              <a:t>Celebrate victories.</a:t>
            </a:r>
          </a:p>
          <a:p>
            <a:pPr lvl="1"/>
            <a:endParaRPr lang="en-US" dirty="0"/>
          </a:p>
        </p:txBody>
      </p:sp>
      <p:pic>
        <p:nvPicPr>
          <p:cNvPr id="5" name="Picture 4" descr="Artwork Preservation - The Great Frame U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987552"/>
            <a:ext cx="968829" cy="917448"/>
          </a:xfrm>
          <a:prstGeom prst="rect">
            <a:avLst/>
          </a:prstGeom>
          <a:noFill/>
          <a:ln>
            <a:noFill/>
          </a:ln>
        </p:spPr>
      </p:pic>
    </p:spTree>
    <p:extLst>
      <p:ext uri="{BB962C8B-B14F-4D97-AF65-F5344CB8AC3E}">
        <p14:creationId xmlns:p14="http://schemas.microsoft.com/office/powerpoint/2010/main" val="7210316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Formula for Organizational Renewal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71</a:t>
            </a:fld>
            <a:endParaRPr lang="en-US" dirty="0"/>
          </a:p>
        </p:txBody>
      </p:sp>
      <p:sp>
        <p:nvSpPr>
          <p:cNvPr id="4" name="Content Placeholder 3"/>
          <p:cNvSpPr>
            <a:spLocks noGrp="1"/>
          </p:cNvSpPr>
          <p:nvPr>
            <p:ph sz="quarter" idx="1"/>
          </p:nvPr>
        </p:nvSpPr>
        <p:spPr/>
        <p:txBody>
          <a:bodyPr/>
          <a:lstStyle/>
          <a:p>
            <a:r>
              <a:rPr lang="en-US" sz="2400" u="sng" dirty="0" smtClean="0"/>
              <a:t>Noted leadership theorist John Kotter </a:t>
            </a:r>
            <a:r>
              <a:rPr lang="en-US" sz="2400" u="sng" dirty="0" smtClean="0"/>
              <a:t>said</a:t>
            </a:r>
            <a:r>
              <a:rPr lang="en-US" sz="2400" u="sng" dirty="0" smtClean="0"/>
              <a:t>:</a:t>
            </a:r>
            <a:endParaRPr lang="en-US" sz="2400" u="sng" dirty="0" smtClean="0"/>
          </a:p>
          <a:p>
            <a:endParaRPr lang="en-US" sz="800" u="sng" dirty="0"/>
          </a:p>
          <a:p>
            <a:pPr lvl="1"/>
            <a:r>
              <a:rPr lang="en-US" sz="2000" dirty="0" smtClean="0">
                <a:solidFill>
                  <a:srgbClr val="FF0000"/>
                </a:solidFill>
              </a:rPr>
              <a:t> Behavior change happens mostly by speaking to people’s feelings.</a:t>
            </a:r>
            <a:endParaRPr lang="en-US" sz="2000" dirty="0">
              <a:solidFill>
                <a:srgbClr val="FF0000"/>
              </a:solidFill>
            </a:endParaRPr>
          </a:p>
        </p:txBody>
      </p:sp>
      <p:pic>
        <p:nvPicPr>
          <p:cNvPr id="5" name="Picture 4" descr="Why Does Emotional Intelligence Matter in FP&amp;A? | FP&amp;A Trends"/>
          <p:cNvPicPr/>
          <p:nvPr/>
        </p:nvPicPr>
        <p:blipFill>
          <a:blip r:embed="rId2">
            <a:extLst>
              <a:ext uri="{28A0092B-C50C-407E-A947-70E740481C1C}">
                <a14:useLocalDpi xmlns:a14="http://schemas.microsoft.com/office/drawing/2010/main" val="0"/>
              </a:ext>
            </a:extLst>
          </a:blip>
          <a:srcRect/>
          <a:stretch>
            <a:fillRect/>
          </a:stretch>
        </p:blipFill>
        <p:spPr bwMode="auto">
          <a:xfrm>
            <a:off x="3796284" y="2912279"/>
            <a:ext cx="5009388" cy="3276600"/>
          </a:xfrm>
          <a:prstGeom prst="rect">
            <a:avLst/>
          </a:prstGeom>
          <a:noFill/>
          <a:ln>
            <a:noFill/>
          </a:ln>
        </p:spPr>
      </p:pic>
      <p:pic>
        <p:nvPicPr>
          <p:cNvPr id="6" name="Picture 5" descr="600+ Free Important &amp; Export Images - Pixabay"/>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56116"/>
            <a:ext cx="3813048" cy="2713863"/>
          </a:xfrm>
          <a:prstGeom prst="rect">
            <a:avLst/>
          </a:prstGeom>
          <a:noFill/>
          <a:ln>
            <a:noFill/>
          </a:ln>
        </p:spPr>
      </p:pic>
    </p:spTree>
    <p:extLst>
      <p:ext uri="{BB962C8B-B14F-4D97-AF65-F5344CB8AC3E}">
        <p14:creationId xmlns:p14="http://schemas.microsoft.com/office/powerpoint/2010/main" val="6264141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72</a:t>
            </a:fld>
            <a:endParaRPr lang="en-US" dirty="0"/>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Decision-Making Skills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lstStyle/>
          <a:p>
            <a:r>
              <a:rPr lang="en-US" sz="2400" u="sng" dirty="0" smtClean="0"/>
              <a:t>Supervisors should ensure that their EEs learn to make their own decisions more effectively</a:t>
            </a:r>
            <a:r>
              <a:rPr lang="en-US" dirty="0" smtClean="0"/>
              <a:t>.  </a:t>
            </a:r>
          </a:p>
          <a:p>
            <a:endParaRPr lang="en-US" sz="800" dirty="0"/>
          </a:p>
          <a:p>
            <a:pPr lvl="1"/>
            <a:r>
              <a:rPr lang="en-US" sz="2000" dirty="0" smtClean="0"/>
              <a:t>A supervisor can’t make all decisions necessary to run a department.</a:t>
            </a:r>
          </a:p>
          <a:p>
            <a:pPr lvl="1"/>
            <a:endParaRPr lang="en-US" sz="800" dirty="0"/>
          </a:p>
          <a:p>
            <a:pPr lvl="2"/>
            <a:r>
              <a:rPr lang="en-US" sz="1800" dirty="0" smtClean="0">
                <a:solidFill>
                  <a:srgbClr val="FF0000"/>
                </a:solidFill>
              </a:rPr>
              <a:t>Many of these type decisions are made by the EEs who do the work.      </a:t>
            </a:r>
            <a:r>
              <a:rPr lang="en-US" sz="1800" dirty="0" smtClean="0">
                <a:solidFill>
                  <a:srgbClr val="0070C0"/>
                </a:solidFill>
              </a:rPr>
              <a:t>For example, EEs often have to decide, with or without their supervisors, what materials to use, how a job is to be done, when a job is to be done, and how to coordinate activities with other departments.</a:t>
            </a:r>
            <a:endParaRPr lang="en-US" sz="1800" dirty="0">
              <a:solidFill>
                <a:srgbClr val="0070C0"/>
              </a:solidFill>
            </a:endParaRPr>
          </a:p>
        </p:txBody>
      </p:sp>
      <p:pic>
        <p:nvPicPr>
          <p:cNvPr id="5" name="Picture 4"/>
          <p:cNvPicPr/>
          <p:nvPr/>
        </p:nvPicPr>
        <p:blipFill>
          <a:blip r:embed="rId2"/>
          <a:stretch>
            <a:fillRect/>
          </a:stretch>
        </p:blipFill>
        <p:spPr>
          <a:xfrm>
            <a:off x="6934200" y="3962400"/>
            <a:ext cx="1981200" cy="2400300"/>
          </a:xfrm>
          <a:prstGeom prst="rect">
            <a:avLst/>
          </a:prstGeom>
        </p:spPr>
      </p:pic>
    </p:spTree>
    <p:extLst>
      <p:ext uri="{BB962C8B-B14F-4D97-AF65-F5344CB8AC3E}">
        <p14:creationId xmlns:p14="http://schemas.microsoft.com/office/powerpoint/2010/main" val="3443344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Decision-Making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decision-making process is a systematic, step-by-step process to aid in choosing the best alternative</a:t>
            </a:r>
            <a:r>
              <a:rPr lang="en-US" dirty="0" smtClean="0"/>
              <a:t>.  </a:t>
            </a:r>
          </a:p>
          <a:p>
            <a:endParaRPr lang="en-US" sz="900" dirty="0"/>
          </a:p>
          <a:p>
            <a:pPr lvl="1"/>
            <a:r>
              <a:rPr lang="en-US" sz="1800" dirty="0" smtClean="0"/>
              <a:t>Supervisors must define the problem.  They must analyze the problem using available information.  They must establish decision criteria – factors that will be used to evaluate alternatives.  After a thorough analysis, supervisors should develop alternate solutions.  Then, the supervisor should carefully evaluate the alternatives and select the solution that appears to be the      best or most feasible under the circumstances.  </a:t>
            </a:r>
          </a:p>
          <a:p>
            <a:pPr lvl="1"/>
            <a:endParaRPr lang="en-US" sz="900" dirty="0"/>
          </a:p>
          <a:p>
            <a:pPr lvl="2"/>
            <a:r>
              <a:rPr lang="en-US" sz="1800" dirty="0" smtClean="0">
                <a:solidFill>
                  <a:srgbClr val="FF0000"/>
                </a:solidFill>
              </a:rPr>
              <a:t>The concluding step in this process is the follow-up and appraisal of the consequences of the decision.</a:t>
            </a:r>
            <a:endParaRPr lang="en-US" sz="1800" dirty="0">
              <a:solidFill>
                <a:srgbClr val="FF0000"/>
              </a:solidFill>
            </a:endParaRPr>
          </a:p>
        </p:txBody>
      </p:sp>
      <p:pic>
        <p:nvPicPr>
          <p:cNvPr id="5" name="Picture 4" descr="Choose Best Alternative in Decision Mak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4724400"/>
            <a:ext cx="2374392" cy="1600200"/>
          </a:xfrm>
          <a:prstGeom prst="rect">
            <a:avLst/>
          </a:prstGeom>
          <a:noFill/>
          <a:ln>
            <a:noFill/>
          </a:ln>
        </p:spPr>
      </p:pic>
    </p:spTree>
    <p:extLst>
      <p:ext uri="{BB962C8B-B14F-4D97-AF65-F5344CB8AC3E}">
        <p14:creationId xmlns:p14="http://schemas.microsoft.com/office/powerpoint/2010/main" val="54053746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10546</TotalTime>
  <Words>5497</Words>
  <Application>Microsoft Office PowerPoint</Application>
  <PresentationFormat>On-screen Show (4:3)</PresentationFormat>
  <Paragraphs>529</Paragraphs>
  <Slides>72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72</vt:i4>
      </vt:variant>
    </vt:vector>
  </HeadingPairs>
  <TitlesOfParts>
    <vt:vector size="77" baseType="lpstr">
      <vt:lpstr>Calibri</vt:lpstr>
      <vt:lpstr>Georgia</vt:lpstr>
      <vt:lpstr>Wingdings</vt:lpstr>
      <vt:lpstr>Wingdings 2</vt:lpstr>
      <vt:lpstr>Civic</vt:lpstr>
      <vt:lpstr>Supervision</vt:lpstr>
      <vt:lpstr>Part Two: Essentials of Effective Supervision</vt:lpstr>
      <vt:lpstr>The Importance of Decision-Making Skills</vt:lpstr>
      <vt:lpstr>The Importance of Decision-Making Skills</vt:lpstr>
      <vt:lpstr>The Importance of Decision-Making Skills</vt:lpstr>
      <vt:lpstr>The Importance of Decision-Making Skills</vt:lpstr>
      <vt:lpstr>The Importance of Decision-Making Skills</vt:lpstr>
      <vt:lpstr>The Importance of Decision-Making Skills</vt:lpstr>
      <vt:lpstr>The Decision-Making Process</vt:lpstr>
      <vt:lpstr>The Decision-Making Process</vt:lpstr>
      <vt:lpstr>The Decision-Making Process Step One: Define the Problem</vt:lpstr>
      <vt:lpstr>The Decision-Making Process Step One: Define the Problem</vt:lpstr>
      <vt:lpstr>The Decision-Making Process Step One: Define the Problem</vt:lpstr>
      <vt:lpstr>The Decision-Making Process Step Two: Analyze the Problem- Gather Facts and Information</vt:lpstr>
      <vt:lpstr>The Decision-Making Process Step Two: Analyze the Problem – Gather Facts and Information</vt:lpstr>
      <vt:lpstr>The Decision-Making Process Step Two: Analyze the Problem – Gather Facts and Information</vt:lpstr>
      <vt:lpstr>The Decision-Making Process Step Three: Establish Decision Criteria</vt:lpstr>
      <vt:lpstr>The Decision-Making Process Step Three: Establish Decision Criteria</vt:lpstr>
      <vt:lpstr>The Decision-Making Process Step Three: Establish Decision Criteria</vt:lpstr>
      <vt:lpstr>The Decision-Making Process Step Four: Develop Alternatives</vt:lpstr>
      <vt:lpstr>The Decision-Making Process Step Four: Develop Alternatives</vt:lpstr>
      <vt:lpstr>The Decision-Making Process Step Four: Develop Alternatives</vt:lpstr>
      <vt:lpstr>The Decision-Making Process Brainstorming and Creative Problem Solving</vt:lpstr>
      <vt:lpstr>The Decision-Making Process Brainstorming and Creative Problem Solving</vt:lpstr>
      <vt:lpstr>The Decision-Making Process Brainstorming and Creative Problem Solving</vt:lpstr>
      <vt:lpstr>The Decision-Making Process Nominal Group Technique (NGT)</vt:lpstr>
      <vt:lpstr>The Decision-Making Process Brainstorming and Creative Problem Solving</vt:lpstr>
      <vt:lpstr>The Decision-Making Process Ethical Considerations</vt:lpstr>
      <vt:lpstr>The Decision-Making Process Ethical Guidelines</vt:lpstr>
      <vt:lpstr>The Decision-Making Process Step Five: Evaluate the Alternatives</vt:lpstr>
      <vt:lpstr>The Decision-Making Process Step Five: Evaluate the Alternatives</vt:lpstr>
      <vt:lpstr>The Decision-Making Process Step Five: Evaluate the Alternatives</vt:lpstr>
      <vt:lpstr>The Decision-Making Process Step Five: Evaluate the Alternatives</vt:lpstr>
      <vt:lpstr>The Decision-Making Process Step Five: Evaluate the Alternatives</vt:lpstr>
      <vt:lpstr>The Decision-Making Process Step Five: Evaluate the Alternatives</vt:lpstr>
      <vt:lpstr>The Decision-Making Process Step Six: Select the Best Alternative</vt:lpstr>
      <vt:lpstr>The Decision-Making Process Step Six: Select the Best Alternative</vt:lpstr>
      <vt:lpstr>The Decision-Making Process Experience</vt:lpstr>
      <vt:lpstr>The Decision-Making Process Intuition</vt:lpstr>
      <vt:lpstr>The Decision-Making Process Intuition</vt:lpstr>
      <vt:lpstr>The Decision-Making Process Advice From Others</vt:lpstr>
      <vt:lpstr>The Decision-Making Process Experimentation</vt:lpstr>
      <vt:lpstr>The Decision-Making Process Experimentation</vt:lpstr>
      <vt:lpstr>The Decision-Making Process Quantitative Decision Making</vt:lpstr>
      <vt:lpstr>The Decision-Making Process Step Seven: Follow Up and Appraise the Results</vt:lpstr>
      <vt:lpstr>The Decision-Making Process Step Seven: Follow Up and Appraise the Results</vt:lpstr>
      <vt:lpstr>The Decision-Making Process Step Seven: Follow Up and Appraise the Results</vt:lpstr>
      <vt:lpstr>Supervisory Tips</vt:lpstr>
      <vt:lpstr>Decision-Making Styles</vt:lpstr>
      <vt:lpstr>Decision-Making Styles</vt:lpstr>
      <vt:lpstr>Decision-Making Styles What is your decision-making style?</vt:lpstr>
      <vt:lpstr>Decision-Making Styles</vt:lpstr>
      <vt:lpstr>Decision-Making Process</vt:lpstr>
      <vt:lpstr>Introducing Change</vt:lpstr>
      <vt:lpstr>Introducing Change Making Change Means Supervisory Involvement</vt:lpstr>
      <vt:lpstr>Introducing Change Making Change Means Supervisory Involvement</vt:lpstr>
      <vt:lpstr>Introducing Change Making Change Means Supervisory Involvement</vt:lpstr>
      <vt:lpstr>Introducing Change Reasons for Resistance to Change</vt:lpstr>
      <vt:lpstr>Introducing Change Reasons for Resistance to Change</vt:lpstr>
      <vt:lpstr>Introducing Change Overcoming Resistance to Change</vt:lpstr>
      <vt:lpstr>Introducing Change Providing Adequate Information</vt:lpstr>
      <vt:lpstr>Introducing Change Encouraging Participation in Decision Making</vt:lpstr>
      <vt:lpstr>Introducing Change Encouraging Participation in Decision Making</vt:lpstr>
      <vt:lpstr>Introducing Change Proposing Change to High-Level Managers</vt:lpstr>
      <vt:lpstr>Introducing Change to High-Level Manager Obtaining Needed Information</vt:lpstr>
      <vt:lpstr>Introducing Change to High-Level Manager Obtaining Needed Information</vt:lpstr>
      <vt:lpstr>Introducing Change to High-Level Manager Formal Presentation</vt:lpstr>
      <vt:lpstr>Introducing Change to High-Level Manager Acceptance or Rejection of Change</vt:lpstr>
      <vt:lpstr>A Formula for Organizational Renewal</vt:lpstr>
      <vt:lpstr>A Formula for Organizational Renewal</vt:lpstr>
      <vt:lpstr>A Formula for Organizational Renewal</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916</cp:revision>
  <cp:lastPrinted>2025-08-27T22:10:28Z</cp:lastPrinted>
  <dcterms:created xsi:type="dcterms:W3CDTF">2015-02-01T00:37:43Z</dcterms:created>
  <dcterms:modified xsi:type="dcterms:W3CDTF">2025-08-27T23:31:44Z</dcterms:modified>
</cp:coreProperties>
</file>