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61"/>
  </p:notesMasterIdLst>
  <p:handoutMasterIdLst>
    <p:handoutMasterId r:id="rId62"/>
  </p:handoutMasterIdLst>
  <p:sldIdLst>
    <p:sldId id="325" r:id="rId2"/>
    <p:sldId id="388" r:id="rId3"/>
    <p:sldId id="314" r:id="rId4"/>
    <p:sldId id="315" r:id="rId5"/>
    <p:sldId id="316" r:id="rId6"/>
    <p:sldId id="317" r:id="rId7"/>
    <p:sldId id="318" r:id="rId8"/>
    <p:sldId id="319" r:id="rId9"/>
    <p:sldId id="320" r:id="rId10"/>
    <p:sldId id="343" r:id="rId11"/>
    <p:sldId id="322" r:id="rId12"/>
    <p:sldId id="324" r:id="rId13"/>
    <p:sldId id="326" r:id="rId14"/>
    <p:sldId id="392" r:id="rId15"/>
    <p:sldId id="327" r:id="rId16"/>
    <p:sldId id="328" r:id="rId17"/>
    <p:sldId id="330" r:id="rId18"/>
    <p:sldId id="331" r:id="rId19"/>
    <p:sldId id="344" r:id="rId20"/>
    <p:sldId id="332" r:id="rId21"/>
    <p:sldId id="333" r:id="rId22"/>
    <p:sldId id="334" r:id="rId23"/>
    <p:sldId id="335" r:id="rId24"/>
    <p:sldId id="336" r:id="rId25"/>
    <p:sldId id="337" r:id="rId26"/>
    <p:sldId id="338" r:id="rId27"/>
    <p:sldId id="389" r:id="rId28"/>
    <p:sldId id="339" r:id="rId29"/>
    <p:sldId id="340" r:id="rId30"/>
    <p:sldId id="390" r:id="rId31"/>
    <p:sldId id="341"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91" r:id="rId46"/>
    <p:sldId id="359" r:id="rId47"/>
    <p:sldId id="360" r:id="rId48"/>
    <p:sldId id="361" r:id="rId49"/>
    <p:sldId id="362" r:id="rId50"/>
    <p:sldId id="394" r:id="rId51"/>
    <p:sldId id="393" r:id="rId52"/>
    <p:sldId id="363" r:id="rId53"/>
    <p:sldId id="395" r:id="rId54"/>
    <p:sldId id="364" r:id="rId55"/>
    <p:sldId id="397" r:id="rId56"/>
    <p:sldId id="396" r:id="rId57"/>
    <p:sldId id="366" r:id="rId58"/>
    <p:sldId id="367" r:id="rId59"/>
    <p:sldId id="38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80" y="-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7DA4AC-974E-42E6-ADCF-4203FE358AA4}" type="datetimeFigureOut">
              <a:rPr lang="en-US" smtClean="0"/>
              <a:pPr/>
              <a:t>2/18/2022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D61C31-B3EE-4759-A0BA-E5F8E4CCDF8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3AED7D-9DD8-42E4-A441-A4CA968E04D7}" type="datetimeFigureOut">
              <a:rPr lang="en-US" smtClean="0"/>
              <a:pPr/>
              <a:t>2/18/2022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A0E45-D3D1-4CEA-B045-CF13EE2B07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D011CB-83C6-4E91-9FDB-265F08C13C8B}" type="datetime1">
              <a:rPr lang="en-US" smtClean="0"/>
              <a:pPr/>
              <a:t>2/18/2022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D00819-4290-4B0E-9748-4BC756073EE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B032AA-12D4-498F-8109-1A9BD92F5B83}" type="datetime1">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D00819-4290-4B0E-9748-4BC756073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0D00819-4290-4B0E-9748-4BC756073EE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2EF394-C634-4AB5-B159-B7F8F5D29245}" type="datetime1">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0634D6-A907-4F6E-986B-FB4ECF697650}" type="datetime1">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0D00819-4290-4B0E-9748-4BC756073EE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F52A5AC-6ED6-462F-80E9-696C059FB8E9}" type="datetime1">
              <a:rPr lang="en-US" smtClean="0"/>
              <a:pPr/>
              <a:t>2/18/2022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D00819-4290-4B0E-9748-4BC756073EE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43621D8-330B-4D0C-893E-4DF97FC93857}" type="datetime1">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D00819-4290-4B0E-9748-4BC756073EE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0C34B78-13DF-423E-B04F-95DF1E174687}" type="datetime1">
              <a:rPr lang="en-US" smtClean="0"/>
              <a:pPr/>
              <a:t>2/18/2022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0D00819-4290-4B0E-9748-4BC756073EE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0CD8FE-539F-4444-A6F7-BB3204BF338A}" type="datetime1">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0D00819-4290-4B0E-9748-4BC756073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9E8318B-1C3B-47EE-9556-F5136FEF586E}" type="datetime1">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D00819-4290-4B0E-9748-4BC756073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D00819-4290-4B0E-9748-4BC756073EE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7D0345B-5BCA-4938-B08A-70D87A517F53}" type="datetime1">
              <a:rPr lang="en-US" smtClean="0"/>
              <a:pPr/>
              <a:t>2/18/2022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0D00819-4290-4B0E-9748-4BC756073EE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C1BF817-D9DF-401C-9BD7-4962A194BA8C}" type="datetime1">
              <a:rPr lang="en-US" smtClean="0"/>
              <a:pPr/>
              <a:t>2/18/2022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74A9CB2-FADA-4140-8B76-CACB7228FB7A}" type="datetime1">
              <a:rPr lang="en-US" smtClean="0"/>
              <a:pPr/>
              <a:t>2/18/2022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D00819-4290-4B0E-9748-4BC756073EE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a:t>
            </a:r>
            <a:r>
              <a:rPr lang="en-US" dirty="0" smtClean="0"/>
              <a:t>Leader</a:t>
            </a:r>
            <a:br>
              <a:rPr lang="en-US" dirty="0" smtClean="0"/>
            </a:br>
            <a:r>
              <a:rPr lang="en-US" sz="2000" dirty="0" smtClean="0"/>
              <a:t>Session One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a:t>
            </a:fld>
            <a:endParaRPr lang="en-US"/>
          </a:p>
        </p:txBody>
      </p:sp>
      <p:pic>
        <p:nvPicPr>
          <p:cNvPr id="6" name="Content Placeholder 5" descr="The Mentor Leader: Secrets to Building People and Teams That Win  Consistently: Dungy, Tony, Whitaker, Nathan, Caldwell, Jim: 0031809138069:  Amazon.com: Books"/>
          <p:cNvPicPr>
            <a:picLocks noGrp="1"/>
          </p:cNvPicPr>
          <p:nvPr>
            <p:ph sz="quarter" idx="1"/>
          </p:nvPr>
        </p:nvPicPr>
        <p:blipFill>
          <a:blip r:embed="rId2" cstate="print"/>
          <a:srcRect/>
          <a:stretch>
            <a:fillRect/>
          </a:stretch>
        </p:blipFill>
        <p:spPr bwMode="auto">
          <a:xfrm>
            <a:off x="2895600" y="1524000"/>
            <a:ext cx="3371617" cy="47974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Leader</a:t>
            </a:r>
            <a:br>
              <a:rPr lang="en-US" dirty="0" smtClean="0"/>
            </a:br>
            <a:r>
              <a:rPr lang="en-US" sz="2000" dirty="0" smtClean="0"/>
              <a:t>Make an Impact</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10</a:t>
            </a:fld>
            <a:endParaRPr lang="en-US"/>
          </a:p>
        </p:txBody>
      </p:sp>
      <p:pic>
        <p:nvPicPr>
          <p:cNvPr id="9218" name="Picture 2" descr="C:\Users\michaelm\AppData\Local\Microsoft\Windows\INetCache\IE\8ZR0P28V\change_lives[1].jpg"/>
          <p:cNvPicPr>
            <a:picLocks noGrp="1" noChangeAspect="1" noChangeArrowheads="1"/>
          </p:cNvPicPr>
          <p:nvPr>
            <p:ph sz="quarter" idx="1"/>
          </p:nvPr>
        </p:nvPicPr>
        <p:blipFill>
          <a:blip r:embed="rId2" cstate="print"/>
          <a:srcRect/>
          <a:stretch>
            <a:fillRect/>
          </a:stretch>
        </p:blipFill>
        <p:spPr bwMode="auto">
          <a:xfrm>
            <a:off x="228600" y="1600200"/>
            <a:ext cx="8686800" cy="4800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Leader</a:t>
            </a:r>
            <a:br>
              <a:rPr lang="en-US" dirty="0" smtClean="0"/>
            </a:br>
            <a:r>
              <a:rPr lang="en-US" sz="2000" dirty="0" smtClean="0"/>
              <a:t>Put Others First</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11</a:t>
            </a:fld>
            <a:endParaRPr lang="en-US"/>
          </a:p>
        </p:txBody>
      </p:sp>
      <p:sp>
        <p:nvSpPr>
          <p:cNvPr id="4" name="Content Placeholder 3"/>
          <p:cNvSpPr>
            <a:spLocks noGrp="1"/>
          </p:cNvSpPr>
          <p:nvPr>
            <p:ph sz="quarter" idx="1"/>
          </p:nvPr>
        </p:nvSpPr>
        <p:spPr/>
        <p:txBody>
          <a:bodyPr/>
          <a:lstStyle/>
          <a:p>
            <a:r>
              <a:rPr lang="en-US" u="sng" dirty="0" smtClean="0"/>
              <a:t>The key to becoming a mentor leader is learning to put other people first.</a:t>
            </a:r>
          </a:p>
          <a:p>
            <a:endParaRPr lang="en-US" sz="800" u="sng" dirty="0" smtClean="0"/>
          </a:p>
          <a:p>
            <a:pPr lvl="1"/>
            <a:r>
              <a:rPr lang="en-US" sz="2000" dirty="0" smtClean="0"/>
              <a:t>The question that burns in the heart of the mentor leader is simply this: What can I do to make other people better, to make them all they were created them to be?</a:t>
            </a:r>
            <a:endParaRPr lang="en-US" sz="2000" dirty="0"/>
          </a:p>
        </p:txBody>
      </p:sp>
      <p:pic>
        <p:nvPicPr>
          <p:cNvPr id="6" name="Picture 5" descr="Quotes About Putting Others First. QuotesGram"/>
          <p:cNvPicPr/>
          <p:nvPr/>
        </p:nvPicPr>
        <p:blipFill>
          <a:blip r:embed="rId2" cstate="print"/>
          <a:srcRect/>
          <a:stretch>
            <a:fillRect/>
          </a:stretch>
        </p:blipFill>
        <p:spPr bwMode="auto">
          <a:xfrm>
            <a:off x="1371600" y="3810000"/>
            <a:ext cx="3048000" cy="2514600"/>
          </a:xfrm>
          <a:prstGeom prst="rect">
            <a:avLst/>
          </a:prstGeom>
          <a:noFill/>
          <a:ln w="9525">
            <a:noFill/>
            <a:miter lim="800000"/>
            <a:headEnd/>
            <a:tailEnd/>
          </a:ln>
        </p:spPr>
      </p:pic>
      <p:pic>
        <p:nvPicPr>
          <p:cNvPr id="7" name="Picture 2" descr="Quotes about Adding value to others (22 quotes)"/>
          <p:cNvPicPr>
            <a:picLocks noChangeAspect="1" noChangeArrowheads="1"/>
          </p:cNvPicPr>
          <p:nvPr/>
        </p:nvPicPr>
        <p:blipFill>
          <a:blip r:embed="rId3" cstate="print"/>
          <a:srcRect/>
          <a:stretch>
            <a:fillRect/>
          </a:stretch>
        </p:blipFill>
        <p:spPr bwMode="auto">
          <a:xfrm>
            <a:off x="5029200" y="3810000"/>
            <a:ext cx="2667000" cy="251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a:t>
            </a:r>
            <a:r>
              <a:rPr lang="en-US" dirty="0" smtClean="0"/>
              <a:t>Leader</a:t>
            </a:r>
            <a:br>
              <a:rPr lang="en-US" dirty="0" smtClean="0"/>
            </a:br>
            <a:r>
              <a:rPr lang="en-US" sz="2000" dirty="0" smtClean="0"/>
              <a:t>A Positive, Lasting Influence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12</a:t>
            </a:fld>
            <a:endParaRPr lang="en-US"/>
          </a:p>
        </p:txBody>
      </p:sp>
      <p:sp>
        <p:nvSpPr>
          <p:cNvPr id="4" name="Content Placeholder 3"/>
          <p:cNvSpPr>
            <a:spLocks noGrp="1"/>
          </p:cNvSpPr>
          <p:nvPr>
            <p:ph sz="quarter" idx="1"/>
          </p:nvPr>
        </p:nvSpPr>
        <p:spPr/>
        <p:txBody>
          <a:bodyPr>
            <a:normAutofit/>
          </a:bodyPr>
          <a:lstStyle/>
          <a:p>
            <a:r>
              <a:rPr lang="en-US" sz="2400" u="sng" dirty="0" smtClean="0"/>
              <a:t>How does my leadership, </a:t>
            </a:r>
            <a:r>
              <a:rPr lang="en-US" sz="2400" u="sng" dirty="0" smtClean="0"/>
              <a:t>involvement </a:t>
            </a:r>
            <a:r>
              <a:rPr lang="en-US" sz="2400" u="sng" dirty="0" smtClean="0"/>
              <a:t>in the lives of others have a positive and lasting influence and impact on them?</a:t>
            </a:r>
          </a:p>
          <a:p>
            <a:endParaRPr lang="en-US" sz="800" u="sng" dirty="0" smtClean="0"/>
          </a:p>
          <a:p>
            <a:pPr lvl="1"/>
            <a:r>
              <a:rPr lang="en-US" sz="2000" dirty="0" smtClean="0"/>
              <a:t>If influence, involvement, improvement, and impact are core principles of mentor leadership, how can we make them central to everything we do?</a:t>
            </a:r>
            <a:endParaRPr lang="en-US" sz="2000" dirty="0"/>
          </a:p>
        </p:txBody>
      </p:sp>
      <p:pic>
        <p:nvPicPr>
          <p:cNvPr id="12292" name="Picture 4" descr="C:\Users\michaelm\AppData\Local\Microsoft\Windows\INetCache\IE\XNQPUWUE\411.ca-Influencer-Image[1].jpg"/>
          <p:cNvPicPr>
            <a:picLocks noChangeAspect="1" noChangeArrowheads="1"/>
          </p:cNvPicPr>
          <p:nvPr/>
        </p:nvPicPr>
        <p:blipFill>
          <a:blip r:embed="rId2" cstate="print"/>
          <a:srcRect/>
          <a:stretch>
            <a:fillRect/>
          </a:stretch>
        </p:blipFill>
        <p:spPr bwMode="auto">
          <a:xfrm>
            <a:off x="3810000" y="3810000"/>
            <a:ext cx="3429000" cy="2438400"/>
          </a:xfrm>
          <a:prstGeom prst="rect">
            <a:avLst/>
          </a:prstGeom>
          <a:noFill/>
        </p:spPr>
      </p:pic>
      <p:pic>
        <p:nvPicPr>
          <p:cNvPr id="12295" name="Picture 7" descr="C:\Users\michaelm\AppData\Local\Microsoft\Windows\INetCache\IE\IKBH2KDQ\Electric_charge_symbol_positive.svg[1].png"/>
          <p:cNvPicPr>
            <a:picLocks noChangeAspect="1" noChangeArrowheads="1"/>
          </p:cNvPicPr>
          <p:nvPr/>
        </p:nvPicPr>
        <p:blipFill>
          <a:blip r:embed="rId3" cstate="print"/>
          <a:srcRect/>
          <a:stretch>
            <a:fillRect/>
          </a:stretch>
        </p:blipFill>
        <p:spPr bwMode="auto">
          <a:xfrm>
            <a:off x="1981200" y="4495800"/>
            <a:ext cx="1676400" cy="13868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a:t>
            </a:r>
            <a:br>
              <a:rPr lang="en-US" dirty="0" smtClean="0"/>
            </a:br>
            <a:r>
              <a:rPr lang="en-US" sz="2000" dirty="0" smtClean="0"/>
              <a:t>Be a Positive Influence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13</a:t>
            </a:fld>
            <a:endParaRPr lang="en-US"/>
          </a:p>
        </p:txBody>
      </p:sp>
      <p:sp>
        <p:nvSpPr>
          <p:cNvPr id="4" name="Content Placeholder 3"/>
          <p:cNvSpPr>
            <a:spLocks noGrp="1"/>
          </p:cNvSpPr>
          <p:nvPr>
            <p:ph sz="quarter" idx="1"/>
          </p:nvPr>
        </p:nvSpPr>
        <p:spPr/>
        <p:txBody>
          <a:bodyPr>
            <a:normAutofit/>
          </a:bodyPr>
          <a:lstStyle/>
          <a:p>
            <a:r>
              <a:rPr lang="en-US" sz="2400" u="sng" dirty="0" smtClean="0"/>
              <a:t>Simply stated, leadership is influence</a:t>
            </a:r>
            <a:r>
              <a:rPr lang="en-US" sz="2400" dirty="0" smtClean="0"/>
              <a:t>.</a:t>
            </a:r>
          </a:p>
          <a:p>
            <a:endParaRPr lang="en-US" sz="800" dirty="0" smtClean="0"/>
          </a:p>
          <a:p>
            <a:pPr lvl="1"/>
            <a:r>
              <a:rPr lang="en-US" sz="1900" dirty="0" smtClean="0"/>
              <a:t>We find opportunities for leadership wherever we go.</a:t>
            </a:r>
          </a:p>
          <a:p>
            <a:pPr lvl="1"/>
            <a:r>
              <a:rPr lang="en-US" sz="1900" dirty="0" smtClean="0"/>
              <a:t>By keeping our motives aligned with doing the best for those around us, we will keep ourselves focused on being a positive influence.</a:t>
            </a:r>
          </a:p>
          <a:p>
            <a:pPr lvl="1"/>
            <a:endParaRPr lang="en-US" sz="800" dirty="0" smtClean="0"/>
          </a:p>
          <a:p>
            <a:pPr lvl="2"/>
            <a:r>
              <a:rPr lang="en-US" sz="1700" dirty="0" smtClean="0">
                <a:solidFill>
                  <a:srgbClr val="FF0000"/>
                </a:solidFill>
              </a:rPr>
              <a:t>People’s lives should be better because of influence you’ve had along the way.</a:t>
            </a:r>
          </a:p>
        </p:txBody>
      </p:sp>
      <p:pic>
        <p:nvPicPr>
          <p:cNvPr id="13315" name="Picture 3" descr="C:\Users\michaelm\AppData\Local\Microsoft\Windows\INetCache\IE\XNQPUWUE\diversity_rainbow_people[1].jpg"/>
          <p:cNvPicPr>
            <a:picLocks noChangeAspect="1" noChangeArrowheads="1"/>
          </p:cNvPicPr>
          <p:nvPr/>
        </p:nvPicPr>
        <p:blipFill>
          <a:blip r:embed="rId2" cstate="print"/>
          <a:srcRect/>
          <a:stretch>
            <a:fillRect/>
          </a:stretch>
        </p:blipFill>
        <p:spPr bwMode="auto">
          <a:xfrm>
            <a:off x="5029200" y="3962400"/>
            <a:ext cx="3352800" cy="2057400"/>
          </a:xfrm>
          <a:prstGeom prst="rect">
            <a:avLst/>
          </a:prstGeom>
          <a:noFill/>
        </p:spPr>
      </p:pic>
      <p:pic>
        <p:nvPicPr>
          <p:cNvPr id="6" name="Picture 5" descr="Positive Influence Quote | Quote Number 656859 | Picture Quotes"/>
          <p:cNvPicPr/>
          <p:nvPr/>
        </p:nvPicPr>
        <p:blipFill>
          <a:blip r:embed="rId3" cstate="print"/>
          <a:srcRect/>
          <a:stretch>
            <a:fillRect/>
          </a:stretch>
        </p:blipFill>
        <p:spPr bwMode="auto">
          <a:xfrm>
            <a:off x="838200" y="3962400"/>
            <a:ext cx="3924300" cy="20193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0D00819-4290-4B0E-9748-4BC756073EEF}" type="slidenum">
              <a:rPr lang="en-US" smtClean="0"/>
              <a:pPr/>
              <a:t>14</a:t>
            </a:fld>
            <a:endParaRPr lang="en-US"/>
          </a:p>
        </p:txBody>
      </p:sp>
      <p:pic>
        <p:nvPicPr>
          <p:cNvPr id="5" name="Content Placeholder 4" descr="Make A Difference Jane Goodall quote print of art 5x5 matted image 1"/>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a:t>
            </a:r>
            <a:br>
              <a:rPr lang="en-US" dirty="0" smtClean="0"/>
            </a:br>
            <a:r>
              <a:rPr lang="en-US" sz="2000" dirty="0" smtClean="0"/>
              <a:t>Focus on Others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15</a:t>
            </a:fld>
            <a:endParaRPr lang="en-US"/>
          </a:p>
        </p:txBody>
      </p:sp>
      <p:sp>
        <p:nvSpPr>
          <p:cNvPr id="4" name="Content Placeholder 3"/>
          <p:cNvSpPr>
            <a:spLocks noGrp="1"/>
          </p:cNvSpPr>
          <p:nvPr>
            <p:ph sz="quarter" idx="1"/>
          </p:nvPr>
        </p:nvSpPr>
        <p:spPr/>
        <p:txBody>
          <a:bodyPr/>
          <a:lstStyle/>
          <a:p>
            <a:r>
              <a:rPr lang="en-US" sz="2400" u="sng" dirty="0" smtClean="0"/>
              <a:t>Mentor leaders understand that if we lose sight of people, we lose sight of the very purpose of leadership</a:t>
            </a:r>
            <a:r>
              <a:rPr lang="en-US" dirty="0" smtClean="0"/>
              <a:t>.</a:t>
            </a:r>
          </a:p>
          <a:p>
            <a:pPr>
              <a:buNone/>
            </a:pPr>
            <a:endParaRPr lang="en-US" dirty="0"/>
          </a:p>
        </p:txBody>
      </p:sp>
      <p:pic>
        <p:nvPicPr>
          <p:cNvPr id="14338" name="Picture 2" descr="C:\Users\michaelm\AppData\Local\Microsoft\Windows\INetCache\IE\IKBH2KDQ\narrowhouse-cartoon-eye[1].png"/>
          <p:cNvPicPr>
            <a:picLocks noChangeAspect="1" noChangeArrowheads="1"/>
          </p:cNvPicPr>
          <p:nvPr/>
        </p:nvPicPr>
        <p:blipFill>
          <a:blip r:embed="rId2" cstate="print"/>
          <a:srcRect/>
          <a:stretch>
            <a:fillRect/>
          </a:stretch>
        </p:blipFill>
        <p:spPr bwMode="auto">
          <a:xfrm>
            <a:off x="5486400" y="3733800"/>
            <a:ext cx="2590800" cy="2232441"/>
          </a:xfrm>
          <a:prstGeom prst="rect">
            <a:avLst/>
          </a:prstGeom>
          <a:noFill/>
        </p:spPr>
      </p:pic>
      <p:pic>
        <p:nvPicPr>
          <p:cNvPr id="6" name="Picture 5" descr="Purpose at work"/>
          <p:cNvPicPr/>
          <p:nvPr/>
        </p:nvPicPr>
        <p:blipFill>
          <a:blip r:embed="rId3" cstate="print"/>
          <a:srcRect/>
          <a:stretch>
            <a:fillRect/>
          </a:stretch>
        </p:blipFill>
        <p:spPr bwMode="auto">
          <a:xfrm>
            <a:off x="533400" y="2895600"/>
            <a:ext cx="5105400" cy="288762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Mentor </a:t>
            </a:r>
            <a:r>
              <a:rPr lang="en-US" dirty="0" smtClean="0"/>
              <a:t>Leadership</a:t>
            </a:r>
            <a:br>
              <a:rPr lang="en-US" dirty="0" smtClean="0"/>
            </a:br>
            <a:r>
              <a:rPr lang="en-US" sz="2000" dirty="0" smtClean="0"/>
              <a:t>Building People Up</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16</a:t>
            </a:fld>
            <a:endParaRPr lang="en-US"/>
          </a:p>
        </p:txBody>
      </p:sp>
      <p:sp>
        <p:nvSpPr>
          <p:cNvPr id="4" name="Content Placeholder 3"/>
          <p:cNvSpPr>
            <a:spLocks noGrp="1"/>
          </p:cNvSpPr>
          <p:nvPr>
            <p:ph sz="quarter" idx="1"/>
          </p:nvPr>
        </p:nvSpPr>
        <p:spPr/>
        <p:txBody>
          <a:bodyPr/>
          <a:lstStyle/>
          <a:p>
            <a:r>
              <a:rPr lang="en-US" sz="2400" u="sng" dirty="0" smtClean="0"/>
              <a:t>Mentor leadership focuses on building people up, building significance into their lives, and building leaders for the next generation</a:t>
            </a:r>
            <a:r>
              <a:rPr lang="en-US" dirty="0" smtClean="0"/>
              <a:t>.</a:t>
            </a:r>
          </a:p>
          <a:p>
            <a:endParaRPr lang="en-US" sz="800" dirty="0" smtClean="0"/>
          </a:p>
          <a:p>
            <a:pPr lvl="1"/>
            <a:r>
              <a:rPr lang="en-US" dirty="0" smtClean="0"/>
              <a:t>Mentor leaders see potential and strive to develop it in the people they lead.</a:t>
            </a:r>
            <a:endParaRPr lang="en-US" dirty="0"/>
          </a:p>
        </p:txBody>
      </p:sp>
      <p:pic>
        <p:nvPicPr>
          <p:cNvPr id="15362" name="Picture 2" descr="C:\Users\michaelm\AppData\Local\Microsoft\Windows\INetCache\IE\8ZR0P28V\unleash_potential_ratyle1[1].jpg"/>
          <p:cNvPicPr>
            <a:picLocks noChangeAspect="1" noChangeArrowheads="1"/>
          </p:cNvPicPr>
          <p:nvPr/>
        </p:nvPicPr>
        <p:blipFill>
          <a:blip r:embed="rId2" cstate="print"/>
          <a:srcRect/>
          <a:stretch>
            <a:fillRect/>
          </a:stretch>
        </p:blipFill>
        <p:spPr bwMode="auto">
          <a:xfrm>
            <a:off x="2590800" y="5029200"/>
            <a:ext cx="1219200" cy="1200912"/>
          </a:xfrm>
          <a:prstGeom prst="rect">
            <a:avLst/>
          </a:prstGeom>
          <a:noFill/>
        </p:spPr>
      </p:pic>
      <p:pic>
        <p:nvPicPr>
          <p:cNvPr id="15363" name="Picture 3" descr="C:\Users\michaelm\AppData\Local\Microsoft\Windows\INetCache\IE\IKBH2KDQ\potential_words[1].jpg"/>
          <p:cNvPicPr>
            <a:picLocks noChangeAspect="1" noChangeArrowheads="1"/>
          </p:cNvPicPr>
          <p:nvPr/>
        </p:nvPicPr>
        <p:blipFill>
          <a:blip r:embed="rId3" cstate="print"/>
          <a:srcRect/>
          <a:stretch>
            <a:fillRect/>
          </a:stretch>
        </p:blipFill>
        <p:spPr bwMode="auto">
          <a:xfrm>
            <a:off x="3886200" y="4038600"/>
            <a:ext cx="4953000" cy="2254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17</a:t>
            </a:fld>
            <a:endParaRPr lang="en-US"/>
          </a:p>
        </p:txBody>
      </p:sp>
      <p:sp>
        <p:nvSpPr>
          <p:cNvPr id="4" name="Content Placeholder 3"/>
          <p:cNvSpPr>
            <a:spLocks noGrp="1"/>
          </p:cNvSpPr>
          <p:nvPr>
            <p:ph sz="quarter" idx="1"/>
          </p:nvPr>
        </p:nvSpPr>
        <p:spPr/>
        <p:txBody>
          <a:bodyPr/>
          <a:lstStyle/>
          <a:p>
            <a:r>
              <a:rPr lang="en-US" sz="2400" u="sng" dirty="0" smtClean="0"/>
              <a:t>We need strong men and women who care enough to invest themselves – </a:t>
            </a:r>
            <a:r>
              <a:rPr lang="en-US" sz="2400" u="sng" dirty="0" smtClean="0"/>
              <a:t>time</a:t>
            </a:r>
            <a:r>
              <a:rPr lang="en-US" sz="2400" u="sng" dirty="0" smtClean="0"/>
              <a:t>, attention, and wisdom – in the lives of others to stem the tide of wasted lives and wasted potential that is increasing at an alarming rate across our nation</a:t>
            </a:r>
            <a:r>
              <a:rPr lang="en-US" dirty="0" smtClean="0"/>
              <a:t>.</a:t>
            </a:r>
          </a:p>
          <a:p>
            <a:endParaRPr lang="en-US" sz="800" dirty="0" smtClean="0"/>
          </a:p>
          <a:p>
            <a:pPr lvl="1"/>
            <a:r>
              <a:rPr lang="en-US" dirty="0" smtClean="0"/>
              <a:t>Making a difference through mentoring relationships that truly embrace and demonstrate the values of a single life is what mentor leadership is all about.</a:t>
            </a:r>
          </a:p>
          <a:p>
            <a:endParaRPr lang="en-US" dirty="0"/>
          </a:p>
        </p:txBody>
      </p:sp>
      <p:pic>
        <p:nvPicPr>
          <p:cNvPr id="17414" name="Picture 6" descr="C:\Users\michaelm\AppData\Local\Microsoft\Windows\INetCache\IE\XNQPUWUE\save_the_world[1].png"/>
          <p:cNvPicPr>
            <a:picLocks noChangeAspect="1" noChangeArrowheads="1"/>
          </p:cNvPicPr>
          <p:nvPr/>
        </p:nvPicPr>
        <p:blipFill>
          <a:blip r:embed="rId2" cstate="print"/>
          <a:srcRect/>
          <a:stretch>
            <a:fillRect/>
          </a:stretch>
        </p:blipFill>
        <p:spPr bwMode="auto">
          <a:xfrm>
            <a:off x="6172200" y="4495800"/>
            <a:ext cx="2514600" cy="1752600"/>
          </a:xfrm>
          <a:prstGeom prst="rect">
            <a:avLst/>
          </a:prstGeom>
          <a:noFill/>
        </p:spPr>
      </p:pic>
      <p:pic>
        <p:nvPicPr>
          <p:cNvPr id="17415" name="Picture 7" descr="C:\Users\michaelm\AppData\Local\Microsoft\Windows\INetCache\IE\2HBKIZ1C\logo_redcross[1].jpg"/>
          <p:cNvPicPr>
            <a:picLocks noChangeAspect="1" noChangeArrowheads="1"/>
          </p:cNvPicPr>
          <p:nvPr/>
        </p:nvPicPr>
        <p:blipFill>
          <a:blip r:embed="rId3" cstate="print"/>
          <a:srcRect/>
          <a:stretch>
            <a:fillRect/>
          </a:stretch>
        </p:blipFill>
        <p:spPr bwMode="auto">
          <a:xfrm>
            <a:off x="4800600" y="5181600"/>
            <a:ext cx="1164336" cy="990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18</a:t>
            </a:fld>
            <a:endParaRPr lang="en-US"/>
          </a:p>
        </p:txBody>
      </p:sp>
      <p:sp>
        <p:nvSpPr>
          <p:cNvPr id="4" name="Content Placeholder 3"/>
          <p:cNvSpPr>
            <a:spLocks noGrp="1"/>
          </p:cNvSpPr>
          <p:nvPr>
            <p:ph sz="quarter" idx="1"/>
          </p:nvPr>
        </p:nvSpPr>
        <p:spPr/>
        <p:txBody>
          <a:bodyPr>
            <a:normAutofit/>
          </a:bodyPr>
          <a:lstStyle/>
          <a:p>
            <a:r>
              <a:rPr lang="en-US" sz="2400" u="sng" dirty="0" smtClean="0"/>
              <a:t>Part of our purpose in life is to build a </a:t>
            </a:r>
            <a:r>
              <a:rPr lang="en-US" sz="2400" u="sng" dirty="0" smtClean="0"/>
              <a:t>legacy.</a:t>
            </a:r>
          </a:p>
          <a:p>
            <a:endParaRPr lang="en-US" sz="800" u="sng" dirty="0" smtClean="0"/>
          </a:p>
          <a:p>
            <a:pPr lvl="1"/>
            <a:r>
              <a:rPr lang="en-US" dirty="0" smtClean="0"/>
              <a:t>A </a:t>
            </a:r>
            <a:r>
              <a:rPr lang="en-US" dirty="0" smtClean="0"/>
              <a:t>consistent pattern of building into the lives of others with wisdom, experience, and loyalty that can be passed on to succeeding generations.</a:t>
            </a:r>
          </a:p>
        </p:txBody>
      </p:sp>
      <p:pic>
        <p:nvPicPr>
          <p:cNvPr id="18435" name="Picture 3" descr="C:\Users\michaelm\AppData\Local\Microsoft\Windows\INetCache\IE\IKBH2KDQ\300px-Legacy_eSports_logo[1].png"/>
          <p:cNvPicPr>
            <a:picLocks noChangeAspect="1" noChangeArrowheads="1"/>
          </p:cNvPicPr>
          <p:nvPr/>
        </p:nvPicPr>
        <p:blipFill>
          <a:blip r:embed="rId2" cstate="print"/>
          <a:srcRect/>
          <a:stretch>
            <a:fillRect/>
          </a:stretch>
        </p:blipFill>
        <p:spPr bwMode="auto">
          <a:xfrm>
            <a:off x="5181600" y="3048000"/>
            <a:ext cx="3581400" cy="3200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19</a:t>
            </a:fld>
            <a:endParaRPr lang="en-US"/>
          </a:p>
        </p:txBody>
      </p:sp>
      <p:sp>
        <p:nvSpPr>
          <p:cNvPr id="4" name="Content Placeholder 3"/>
          <p:cNvSpPr>
            <a:spLocks noGrp="1"/>
          </p:cNvSpPr>
          <p:nvPr>
            <p:ph sz="quarter" idx="1"/>
          </p:nvPr>
        </p:nvSpPr>
        <p:spPr/>
        <p:txBody>
          <a:bodyPr>
            <a:normAutofit/>
          </a:bodyPr>
          <a:lstStyle/>
          <a:p>
            <a:r>
              <a:rPr lang="en-US" sz="2400" u="sng" dirty="0" smtClean="0"/>
              <a:t>Building a life of significance, and creating a legacy of real value, means being willing to get your hands dirty.  </a:t>
            </a:r>
            <a:endParaRPr lang="en-US" sz="2400" u="sng" dirty="0" smtClean="0"/>
          </a:p>
          <a:p>
            <a:endParaRPr lang="en-US" sz="800" u="sng" dirty="0" smtClean="0"/>
          </a:p>
          <a:p>
            <a:pPr lvl="1"/>
            <a:r>
              <a:rPr lang="en-US" sz="2000" dirty="0" smtClean="0"/>
              <a:t>It means being willing to step out in your life and onto the platforms of influence given to you and touch the lives of people in need.</a:t>
            </a:r>
          </a:p>
          <a:p>
            <a:endParaRPr lang="en-US" sz="800" dirty="0" smtClean="0"/>
          </a:p>
          <a:p>
            <a:pPr lvl="2"/>
            <a:r>
              <a:rPr lang="en-US" sz="1800" dirty="0" smtClean="0"/>
              <a:t>If you want to make a difference in the lives of the people you lead, you must be willing to walk alongside them, </a:t>
            </a:r>
            <a:r>
              <a:rPr lang="en-US" sz="1800" dirty="0" smtClean="0"/>
              <a:t>lift </a:t>
            </a:r>
            <a:r>
              <a:rPr lang="en-US" sz="1800" dirty="0" smtClean="0"/>
              <a:t>and encourage them, </a:t>
            </a:r>
            <a:r>
              <a:rPr lang="en-US" sz="1800" dirty="0" smtClean="0"/>
              <a:t>share </a:t>
            </a:r>
            <a:r>
              <a:rPr lang="en-US" sz="1800" dirty="0" smtClean="0"/>
              <a:t>moments of understanding with them, and </a:t>
            </a:r>
            <a:r>
              <a:rPr lang="en-US" sz="1800" dirty="0" smtClean="0"/>
              <a:t>spend </a:t>
            </a:r>
            <a:r>
              <a:rPr lang="en-US" sz="1800" dirty="0" smtClean="0"/>
              <a:t>time with them, </a:t>
            </a:r>
            <a:r>
              <a:rPr lang="en-US" sz="1800" dirty="0" smtClean="0"/>
              <a:t>         not </a:t>
            </a:r>
            <a:r>
              <a:rPr lang="en-US" sz="1800" dirty="0" smtClean="0"/>
              <a:t>just shout down at them from on high.</a:t>
            </a:r>
          </a:p>
          <a:p>
            <a:pPr>
              <a:buNone/>
            </a:pPr>
            <a:endParaRPr lang="en-US" dirty="0"/>
          </a:p>
        </p:txBody>
      </p:sp>
      <p:pic>
        <p:nvPicPr>
          <p:cNvPr id="19460" name="Picture 4" descr="C:\Users\michaelm\AppData\Local\Microsoft\Windows\INetCache\IE\8ZR0P28V\hand-print[1].png"/>
          <p:cNvPicPr>
            <a:picLocks noChangeAspect="1" noChangeArrowheads="1"/>
          </p:cNvPicPr>
          <p:nvPr/>
        </p:nvPicPr>
        <p:blipFill>
          <a:blip r:embed="rId2" cstate="print"/>
          <a:srcRect/>
          <a:stretch>
            <a:fillRect/>
          </a:stretch>
        </p:blipFill>
        <p:spPr bwMode="auto">
          <a:xfrm>
            <a:off x="6547070" y="4191000"/>
            <a:ext cx="2526327" cy="24863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Leader</a:t>
            </a:r>
            <a:br>
              <a:rPr lang="en-US" dirty="0" smtClean="0"/>
            </a:br>
            <a:r>
              <a:rPr lang="en-US" sz="2000" dirty="0" smtClean="0"/>
              <a:t>Group One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a:t>
            </a:fld>
            <a:endParaRPr lang="en-US"/>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1524000" y="1905000"/>
            <a:ext cx="6100677" cy="39624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Eternal Perspective</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20</a:t>
            </a:fld>
            <a:endParaRPr lang="en-US"/>
          </a:p>
        </p:txBody>
      </p:sp>
      <p:sp>
        <p:nvSpPr>
          <p:cNvPr id="4" name="Content Placeholder 3"/>
          <p:cNvSpPr>
            <a:spLocks noGrp="1"/>
          </p:cNvSpPr>
          <p:nvPr>
            <p:ph sz="quarter" idx="1"/>
          </p:nvPr>
        </p:nvSpPr>
        <p:spPr/>
        <p:txBody>
          <a:bodyPr/>
          <a:lstStyle/>
          <a:p>
            <a:r>
              <a:rPr lang="en-US" sz="2400" u="sng" dirty="0" smtClean="0"/>
              <a:t>A leader must look into the distance, beyond the immediate return, where the rewards are more permanent, and where the rewards are eternal</a:t>
            </a:r>
            <a:r>
              <a:rPr lang="en-US" sz="2400" dirty="0" smtClean="0"/>
              <a:t>.</a:t>
            </a:r>
          </a:p>
          <a:p>
            <a:pPr>
              <a:buNone/>
            </a:pPr>
            <a:endParaRPr lang="en-US" dirty="0"/>
          </a:p>
        </p:txBody>
      </p:sp>
      <p:pic>
        <p:nvPicPr>
          <p:cNvPr id="20484" name="Picture 4" descr="C:\Users\michaelm\AppData\Local\Microsoft\Windows\INetCache\IE\2HBKIZ1C\805_2634282751961_1771517875_n[1].jpg"/>
          <p:cNvPicPr>
            <a:picLocks noChangeAspect="1" noChangeArrowheads="1"/>
          </p:cNvPicPr>
          <p:nvPr/>
        </p:nvPicPr>
        <p:blipFill>
          <a:blip r:embed="rId2" cstate="print"/>
          <a:srcRect/>
          <a:stretch>
            <a:fillRect/>
          </a:stretch>
        </p:blipFill>
        <p:spPr bwMode="auto">
          <a:xfrm>
            <a:off x="2133600" y="2819400"/>
            <a:ext cx="5029200" cy="337947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 </a:t>
            </a:r>
            <a:r>
              <a:rPr lang="en-US" dirty="0" smtClean="0"/>
              <a:t>Good </a:t>
            </a:r>
            <a:r>
              <a:rPr lang="en-US" dirty="0" smtClean="0"/>
              <a:t>Success</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21</a:t>
            </a:fld>
            <a:endParaRPr lang="en-US"/>
          </a:p>
        </p:txBody>
      </p:sp>
      <p:sp>
        <p:nvSpPr>
          <p:cNvPr id="4" name="Content Placeholder 3"/>
          <p:cNvSpPr>
            <a:spLocks noGrp="1"/>
          </p:cNvSpPr>
          <p:nvPr>
            <p:ph sz="quarter" idx="1"/>
          </p:nvPr>
        </p:nvSpPr>
        <p:spPr/>
        <p:txBody>
          <a:bodyPr/>
          <a:lstStyle/>
          <a:p>
            <a:r>
              <a:rPr lang="en-US" sz="2300" u="sng" dirty="0" smtClean="0"/>
              <a:t>James Brown describes “good success” in his book Role of Lifetime: Reflections on Faith, Family, and Significant Living</a:t>
            </a:r>
            <a:r>
              <a:rPr lang="en-US" dirty="0" smtClean="0"/>
              <a:t>:</a:t>
            </a:r>
          </a:p>
          <a:p>
            <a:endParaRPr lang="en-US" sz="800" dirty="0" smtClean="0"/>
          </a:p>
          <a:p>
            <a:pPr lvl="1"/>
            <a:r>
              <a:rPr lang="en-US" dirty="0" smtClean="0"/>
              <a:t>It’s </a:t>
            </a:r>
            <a:r>
              <a:rPr lang="en-US" dirty="0" smtClean="0"/>
              <a:t>significance.  It’s making a difference in the lives of others.</a:t>
            </a:r>
            <a:endParaRPr lang="en-US" dirty="0"/>
          </a:p>
        </p:txBody>
      </p:sp>
      <p:pic>
        <p:nvPicPr>
          <p:cNvPr id="21508" name="Picture 4" descr="C:\Users\michaelm\AppData\Local\Microsoft\Windows\INetCache\IE\XNQPUWUE\Good_Technology_logo[1].png"/>
          <p:cNvPicPr>
            <a:picLocks noChangeAspect="1" noChangeArrowheads="1"/>
          </p:cNvPicPr>
          <p:nvPr/>
        </p:nvPicPr>
        <p:blipFill>
          <a:blip r:embed="rId2" cstate="print"/>
          <a:srcRect/>
          <a:stretch>
            <a:fillRect/>
          </a:stretch>
        </p:blipFill>
        <p:spPr bwMode="auto">
          <a:xfrm>
            <a:off x="762000" y="5257800"/>
            <a:ext cx="2377440" cy="876300"/>
          </a:xfrm>
          <a:prstGeom prst="rect">
            <a:avLst/>
          </a:prstGeom>
          <a:noFill/>
        </p:spPr>
      </p:pic>
      <p:pic>
        <p:nvPicPr>
          <p:cNvPr id="8" name="Picture 7" descr="Attention! It&amp;#39;s Probably The Best Success Quote You Will Ever Hear! — Piplum"/>
          <p:cNvPicPr/>
          <p:nvPr/>
        </p:nvPicPr>
        <p:blipFill>
          <a:blip r:embed="rId3" cstate="print"/>
          <a:srcRect/>
          <a:stretch>
            <a:fillRect/>
          </a:stretch>
        </p:blipFill>
        <p:spPr bwMode="auto">
          <a:xfrm>
            <a:off x="3505200" y="3276600"/>
            <a:ext cx="5029200" cy="2819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Success</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22</a:t>
            </a:fld>
            <a:endParaRPr lang="en-US"/>
          </a:p>
        </p:txBody>
      </p:sp>
      <p:sp>
        <p:nvSpPr>
          <p:cNvPr id="4" name="Content Placeholder 3"/>
          <p:cNvSpPr>
            <a:spLocks noGrp="1"/>
          </p:cNvSpPr>
          <p:nvPr>
            <p:ph sz="quarter" idx="1"/>
          </p:nvPr>
        </p:nvSpPr>
        <p:spPr/>
        <p:txBody>
          <a:bodyPr/>
          <a:lstStyle/>
          <a:p>
            <a:r>
              <a:rPr lang="en-US" sz="2400" u="sng" dirty="0" smtClean="0"/>
              <a:t>Building </a:t>
            </a:r>
            <a:r>
              <a:rPr lang="en-US" sz="2400" u="sng" dirty="0" smtClean="0"/>
              <a:t>for </a:t>
            </a:r>
            <a:r>
              <a:rPr lang="en-US" sz="2400" u="sng" dirty="0" smtClean="0"/>
              <a:t>“good success” means creating a culture that will live on through succeeding generations</a:t>
            </a:r>
            <a:r>
              <a:rPr lang="en-US" dirty="0" smtClean="0"/>
              <a:t>.  </a:t>
            </a:r>
          </a:p>
          <a:p>
            <a:endParaRPr lang="en-US" sz="800" dirty="0" smtClean="0"/>
          </a:p>
          <a:p>
            <a:pPr lvl="1"/>
            <a:r>
              <a:rPr lang="en-US" dirty="0" smtClean="0"/>
              <a:t>It means building with long-term </a:t>
            </a:r>
            <a:r>
              <a:rPr lang="en-US" dirty="0" smtClean="0"/>
              <a:t>perspective.</a:t>
            </a:r>
            <a:endParaRPr lang="en-US" dirty="0"/>
          </a:p>
        </p:txBody>
      </p:sp>
      <p:pic>
        <p:nvPicPr>
          <p:cNvPr id="7" name="Picture 6" descr="5,289,401 Success Stock Photos, Pictures &amp;amp; Royalty-Free Images - iStock"/>
          <p:cNvPicPr/>
          <p:nvPr/>
        </p:nvPicPr>
        <p:blipFill>
          <a:blip r:embed="rId2" cstate="print"/>
          <a:srcRect/>
          <a:stretch>
            <a:fillRect/>
          </a:stretch>
        </p:blipFill>
        <p:spPr bwMode="auto">
          <a:xfrm>
            <a:off x="4800600" y="3429000"/>
            <a:ext cx="3962400" cy="2667000"/>
          </a:xfrm>
          <a:prstGeom prst="rect">
            <a:avLst/>
          </a:prstGeom>
          <a:noFill/>
          <a:ln w="9525">
            <a:noFill/>
            <a:miter lim="800000"/>
            <a:headEnd/>
            <a:tailEnd/>
          </a:ln>
        </p:spPr>
      </p:pic>
      <p:pic>
        <p:nvPicPr>
          <p:cNvPr id="6" name="Picture 5" descr="How To Build Trust &amp;amp; Achieve Long-Term Success"/>
          <p:cNvPicPr/>
          <p:nvPr/>
        </p:nvPicPr>
        <p:blipFill>
          <a:blip r:embed="rId3" cstate="print"/>
          <a:srcRect/>
          <a:stretch>
            <a:fillRect/>
          </a:stretch>
        </p:blipFill>
        <p:spPr bwMode="auto">
          <a:xfrm>
            <a:off x="381000" y="3429000"/>
            <a:ext cx="43434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23</a:t>
            </a:fld>
            <a:endParaRPr lang="en-US"/>
          </a:p>
        </p:txBody>
      </p:sp>
      <p:sp>
        <p:nvSpPr>
          <p:cNvPr id="4" name="Content Placeholder 3"/>
          <p:cNvSpPr>
            <a:spLocks noGrp="1"/>
          </p:cNvSpPr>
          <p:nvPr>
            <p:ph sz="quarter" idx="1"/>
          </p:nvPr>
        </p:nvSpPr>
        <p:spPr/>
        <p:txBody>
          <a:bodyPr/>
          <a:lstStyle/>
          <a:p>
            <a:r>
              <a:rPr lang="en-US" sz="2400" u="sng" dirty="0" smtClean="0"/>
              <a:t>Maintaining a long-term perspective requires faith</a:t>
            </a:r>
            <a:r>
              <a:rPr lang="en-US" sz="2400" dirty="0" smtClean="0"/>
              <a:t>. </a:t>
            </a:r>
          </a:p>
          <a:p>
            <a:endParaRPr lang="en-US" sz="800" dirty="0" smtClean="0"/>
          </a:p>
          <a:p>
            <a:pPr lvl="1"/>
            <a:r>
              <a:rPr lang="en-US" dirty="0" smtClean="0"/>
              <a:t>Our talents and treasures may pay dividends so far down the road we may never see the outcome.</a:t>
            </a:r>
            <a:endParaRPr lang="en-US" dirty="0"/>
          </a:p>
        </p:txBody>
      </p:sp>
      <p:pic>
        <p:nvPicPr>
          <p:cNvPr id="23555" name="Picture 3" descr="C:\Users\michaelm\AppData\Local\Microsoft\Windows\INetCache\IE\8ZR0P28V\faith[1].jpg"/>
          <p:cNvPicPr>
            <a:picLocks noChangeAspect="1" noChangeArrowheads="1"/>
          </p:cNvPicPr>
          <p:nvPr/>
        </p:nvPicPr>
        <p:blipFill>
          <a:blip r:embed="rId2" cstate="print"/>
          <a:srcRect/>
          <a:stretch>
            <a:fillRect/>
          </a:stretch>
        </p:blipFill>
        <p:spPr bwMode="auto">
          <a:xfrm>
            <a:off x="838200" y="3352800"/>
            <a:ext cx="4038600" cy="2612571"/>
          </a:xfrm>
          <a:prstGeom prst="rect">
            <a:avLst/>
          </a:prstGeom>
          <a:noFill/>
        </p:spPr>
      </p:pic>
      <p:pic>
        <p:nvPicPr>
          <p:cNvPr id="23556" name="Picture 4" descr="C:\Users\michaelm\AppData\Local\Microsoft\Windows\INetCache\IE\IKBH2KDQ\SJ-Faithclosepins[1].jpg"/>
          <p:cNvPicPr>
            <a:picLocks noChangeAspect="1" noChangeArrowheads="1"/>
          </p:cNvPicPr>
          <p:nvPr/>
        </p:nvPicPr>
        <p:blipFill>
          <a:blip r:embed="rId3" cstate="print"/>
          <a:srcRect/>
          <a:stretch>
            <a:fillRect/>
          </a:stretch>
        </p:blipFill>
        <p:spPr bwMode="auto">
          <a:xfrm>
            <a:off x="5181600" y="3581400"/>
            <a:ext cx="3048000" cy="2039112"/>
          </a:xfrm>
          <a:prstGeom prst="rect">
            <a:avLst/>
          </a:prstGeom>
          <a:noFill/>
        </p:spPr>
      </p:pic>
      <p:pic>
        <p:nvPicPr>
          <p:cNvPr id="23557" name="Picture 5" descr="C:\Users\michaelm\AppData\Local\Microsoft\Windows\INetCache\IE\8ZR0P28V\faith[3][1].png"/>
          <p:cNvPicPr>
            <a:picLocks noChangeAspect="1" noChangeArrowheads="1"/>
          </p:cNvPicPr>
          <p:nvPr/>
        </p:nvPicPr>
        <p:blipFill>
          <a:blip r:embed="rId4" cstate="print"/>
          <a:srcRect/>
          <a:stretch>
            <a:fillRect/>
          </a:stretch>
        </p:blipFill>
        <p:spPr bwMode="auto">
          <a:xfrm>
            <a:off x="7315200" y="381000"/>
            <a:ext cx="1219200" cy="685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Integrity</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24</a:t>
            </a:fld>
            <a:endParaRPr lang="en-US"/>
          </a:p>
        </p:txBody>
      </p:sp>
      <p:sp>
        <p:nvSpPr>
          <p:cNvPr id="4" name="Content Placeholder 3"/>
          <p:cNvSpPr>
            <a:spLocks noGrp="1"/>
          </p:cNvSpPr>
          <p:nvPr>
            <p:ph sz="quarter" idx="1"/>
          </p:nvPr>
        </p:nvSpPr>
        <p:spPr/>
        <p:txBody>
          <a:bodyPr/>
          <a:lstStyle/>
          <a:p>
            <a:r>
              <a:rPr lang="en-US" u="sng" dirty="0" smtClean="0"/>
              <a:t>Evaluate your integrity</a:t>
            </a:r>
            <a:r>
              <a:rPr lang="en-US" dirty="0" smtClean="0"/>
              <a:t>.</a:t>
            </a:r>
          </a:p>
          <a:p>
            <a:endParaRPr lang="en-US" sz="800" dirty="0" smtClean="0"/>
          </a:p>
          <a:p>
            <a:pPr lvl="1"/>
            <a:r>
              <a:rPr lang="en-US" dirty="0" smtClean="0"/>
              <a:t>Are your actions consistent with your words?</a:t>
            </a:r>
          </a:p>
        </p:txBody>
      </p:sp>
      <p:pic>
        <p:nvPicPr>
          <p:cNvPr id="24578" name="Picture 2" descr="C:\Users\michaelm\AppData\Local\Microsoft\Windows\INetCache\IE\IKBH2KDQ\Integrity-World1[1].jpg"/>
          <p:cNvPicPr>
            <a:picLocks noChangeAspect="1" noChangeArrowheads="1"/>
          </p:cNvPicPr>
          <p:nvPr/>
        </p:nvPicPr>
        <p:blipFill>
          <a:blip r:embed="rId2" cstate="print"/>
          <a:srcRect/>
          <a:stretch>
            <a:fillRect/>
          </a:stretch>
        </p:blipFill>
        <p:spPr bwMode="auto">
          <a:xfrm>
            <a:off x="5257800" y="4038600"/>
            <a:ext cx="3276600" cy="2013585"/>
          </a:xfrm>
          <a:prstGeom prst="rect">
            <a:avLst/>
          </a:prstGeom>
          <a:noFill/>
        </p:spPr>
      </p:pic>
      <p:pic>
        <p:nvPicPr>
          <p:cNvPr id="24579" name="Picture 3" descr="C:\Users\michaelm\AppData\Local\Microsoft\Windows\INetCache\IE\2HBKIZ1C\integrity[1].jpg"/>
          <p:cNvPicPr>
            <a:picLocks noChangeAspect="1" noChangeArrowheads="1"/>
          </p:cNvPicPr>
          <p:nvPr/>
        </p:nvPicPr>
        <p:blipFill>
          <a:blip r:embed="rId3" cstate="print"/>
          <a:srcRect/>
          <a:stretch>
            <a:fillRect/>
          </a:stretch>
        </p:blipFill>
        <p:spPr bwMode="auto">
          <a:xfrm>
            <a:off x="1143000" y="2819400"/>
            <a:ext cx="3352800" cy="3429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Impact</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25</a:t>
            </a:fld>
            <a:endParaRPr lang="en-US"/>
          </a:p>
        </p:txBody>
      </p:sp>
      <p:sp>
        <p:nvSpPr>
          <p:cNvPr id="4" name="Content Placeholder 3"/>
          <p:cNvSpPr>
            <a:spLocks noGrp="1"/>
          </p:cNvSpPr>
          <p:nvPr>
            <p:ph sz="quarter" idx="1"/>
          </p:nvPr>
        </p:nvSpPr>
        <p:spPr/>
        <p:txBody>
          <a:bodyPr/>
          <a:lstStyle/>
          <a:p>
            <a:r>
              <a:rPr lang="en-US" u="sng" dirty="0" smtClean="0"/>
              <a:t>Evaluate your impact</a:t>
            </a:r>
            <a:r>
              <a:rPr lang="en-US" dirty="0" smtClean="0"/>
              <a:t>.</a:t>
            </a:r>
          </a:p>
          <a:p>
            <a:endParaRPr lang="en-US" sz="800" dirty="0" smtClean="0"/>
          </a:p>
          <a:p>
            <a:pPr lvl="1"/>
            <a:r>
              <a:rPr lang="en-US" dirty="0" smtClean="0"/>
              <a:t>Are you making lives better?</a:t>
            </a:r>
          </a:p>
          <a:p>
            <a:endParaRPr lang="en-US" dirty="0"/>
          </a:p>
        </p:txBody>
      </p:sp>
      <p:pic>
        <p:nvPicPr>
          <p:cNvPr id="25603" name="Picture 3" descr="C:\Users\michaelm\AppData\Local\Microsoft\Windows\INetCache\IE\IKBH2KDQ\Good_Better_Best[1].png"/>
          <p:cNvPicPr>
            <a:picLocks noChangeAspect="1" noChangeArrowheads="1"/>
          </p:cNvPicPr>
          <p:nvPr/>
        </p:nvPicPr>
        <p:blipFill>
          <a:blip r:embed="rId2" cstate="print"/>
          <a:srcRect/>
          <a:stretch>
            <a:fillRect/>
          </a:stretch>
        </p:blipFill>
        <p:spPr bwMode="auto">
          <a:xfrm>
            <a:off x="6172200" y="5029200"/>
            <a:ext cx="2514600" cy="990600"/>
          </a:xfrm>
          <a:prstGeom prst="rect">
            <a:avLst/>
          </a:prstGeom>
          <a:noFill/>
        </p:spPr>
      </p:pic>
      <p:pic>
        <p:nvPicPr>
          <p:cNvPr id="25607" name="Picture 7" descr="C:\Users\michaelm\AppData\Local\Microsoft\Windows\INetCache\IE\XNQPUWUE\4406958558_3259ee101f_z[1].jpg"/>
          <p:cNvPicPr>
            <a:picLocks noChangeAspect="1" noChangeArrowheads="1"/>
          </p:cNvPicPr>
          <p:nvPr/>
        </p:nvPicPr>
        <p:blipFill>
          <a:blip r:embed="rId3" cstate="print"/>
          <a:srcRect/>
          <a:stretch>
            <a:fillRect/>
          </a:stretch>
        </p:blipFill>
        <p:spPr bwMode="auto">
          <a:xfrm>
            <a:off x="533400" y="2895600"/>
            <a:ext cx="5334000" cy="31623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Perspective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26</a:t>
            </a:fld>
            <a:endParaRPr lang="en-US"/>
          </a:p>
        </p:txBody>
      </p:sp>
      <p:sp>
        <p:nvSpPr>
          <p:cNvPr id="4" name="Content Placeholder 3"/>
          <p:cNvSpPr>
            <a:spLocks noGrp="1"/>
          </p:cNvSpPr>
          <p:nvPr>
            <p:ph sz="quarter" idx="1"/>
          </p:nvPr>
        </p:nvSpPr>
        <p:spPr/>
        <p:txBody>
          <a:bodyPr/>
          <a:lstStyle/>
          <a:p>
            <a:r>
              <a:rPr lang="en-US" u="sng" dirty="0" smtClean="0"/>
              <a:t>Evaluate your perspective</a:t>
            </a:r>
            <a:r>
              <a:rPr lang="en-US" dirty="0" smtClean="0"/>
              <a:t>.</a:t>
            </a:r>
          </a:p>
          <a:p>
            <a:endParaRPr lang="en-US" sz="800" dirty="0" smtClean="0"/>
          </a:p>
          <a:p>
            <a:pPr lvl="1"/>
            <a:r>
              <a:rPr lang="en-US" dirty="0" smtClean="0"/>
              <a:t>Do you see people as central to your mission of good success?</a:t>
            </a:r>
          </a:p>
          <a:p>
            <a:pPr lvl="1">
              <a:buNone/>
            </a:pPr>
            <a:endParaRPr lang="en-US" dirty="0" smtClean="0"/>
          </a:p>
        </p:txBody>
      </p:sp>
      <p:pic>
        <p:nvPicPr>
          <p:cNvPr id="26627" name="Picture 3" descr="C:\Users\michaelm\AppData\Local\Microsoft\Windows\INetCache\IE\2HBKIZ1C\2626682758_209c385c05_z[1].jpg"/>
          <p:cNvPicPr>
            <a:picLocks noChangeAspect="1" noChangeArrowheads="1"/>
          </p:cNvPicPr>
          <p:nvPr/>
        </p:nvPicPr>
        <p:blipFill>
          <a:blip r:embed="rId2" cstate="print"/>
          <a:srcRect/>
          <a:stretch>
            <a:fillRect/>
          </a:stretch>
        </p:blipFill>
        <p:spPr bwMode="auto">
          <a:xfrm>
            <a:off x="6553200" y="3886200"/>
            <a:ext cx="2133600" cy="2133600"/>
          </a:xfrm>
          <a:prstGeom prst="rect">
            <a:avLst/>
          </a:prstGeom>
          <a:noFill/>
        </p:spPr>
      </p:pic>
      <p:pic>
        <p:nvPicPr>
          <p:cNvPr id="26628" name="Picture 4" descr="C:\Users\michaelm\AppData\Local\Microsoft\Windows\INetCache\IE\8ZR0P28V\icon_292852[1].png"/>
          <p:cNvPicPr>
            <a:picLocks noChangeAspect="1" noChangeArrowheads="1"/>
          </p:cNvPicPr>
          <p:nvPr/>
        </p:nvPicPr>
        <p:blipFill>
          <a:blip r:embed="rId3" cstate="print"/>
          <a:srcRect/>
          <a:stretch>
            <a:fillRect/>
          </a:stretch>
        </p:blipFill>
        <p:spPr bwMode="auto">
          <a:xfrm>
            <a:off x="3048000" y="3429000"/>
            <a:ext cx="3352800" cy="3048000"/>
          </a:xfrm>
          <a:prstGeom prst="rect">
            <a:avLst/>
          </a:prstGeom>
          <a:noFill/>
        </p:spPr>
      </p:pic>
      <p:pic>
        <p:nvPicPr>
          <p:cNvPr id="8" name="Picture 7" descr="Perspective. - Home | Facebook"/>
          <p:cNvPicPr/>
          <p:nvPr/>
        </p:nvPicPr>
        <p:blipFill>
          <a:blip r:embed="rId4" cstate="print"/>
          <a:srcRect/>
          <a:stretch>
            <a:fillRect/>
          </a:stretch>
        </p:blipFill>
        <p:spPr bwMode="auto">
          <a:xfrm>
            <a:off x="685800" y="3886200"/>
            <a:ext cx="2141220" cy="21412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Goals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27</a:t>
            </a:fld>
            <a:endParaRPr lang="en-US"/>
          </a:p>
        </p:txBody>
      </p:sp>
      <p:sp>
        <p:nvSpPr>
          <p:cNvPr id="4" name="Content Placeholder 3"/>
          <p:cNvSpPr>
            <a:spLocks noGrp="1"/>
          </p:cNvSpPr>
          <p:nvPr>
            <p:ph sz="quarter" idx="1"/>
          </p:nvPr>
        </p:nvSpPr>
        <p:spPr/>
        <p:txBody>
          <a:bodyPr/>
          <a:lstStyle/>
          <a:p>
            <a:r>
              <a:rPr lang="en-US" u="sng" dirty="0" smtClean="0"/>
              <a:t>Evaluate your goals</a:t>
            </a:r>
            <a:r>
              <a:rPr lang="en-US" dirty="0" smtClean="0"/>
              <a:t>.</a:t>
            </a:r>
          </a:p>
          <a:p>
            <a:endParaRPr lang="en-US" sz="800" dirty="0" smtClean="0"/>
          </a:p>
          <a:p>
            <a:pPr lvl="1"/>
            <a:r>
              <a:rPr lang="en-US" dirty="0" smtClean="0"/>
              <a:t>Are you building relationships, or are you building a tower to climb to the top.</a:t>
            </a:r>
          </a:p>
          <a:p>
            <a:pPr lvl="1">
              <a:buNone/>
            </a:pPr>
            <a:endParaRPr lang="en-US" dirty="0" smtClean="0"/>
          </a:p>
        </p:txBody>
      </p:sp>
      <p:pic>
        <p:nvPicPr>
          <p:cNvPr id="8" name="Picture 7" descr="5 Tips For Achieving Your Goals And Resolutions"/>
          <p:cNvPicPr/>
          <p:nvPr/>
        </p:nvPicPr>
        <p:blipFill>
          <a:blip r:embed="rId2" cstate="print"/>
          <a:srcRect/>
          <a:stretch>
            <a:fillRect/>
          </a:stretch>
        </p:blipFill>
        <p:spPr bwMode="auto">
          <a:xfrm>
            <a:off x="4267200" y="3581400"/>
            <a:ext cx="4648200" cy="2464003"/>
          </a:xfrm>
          <a:prstGeom prst="rect">
            <a:avLst/>
          </a:prstGeom>
          <a:noFill/>
          <a:ln w="9525">
            <a:noFill/>
            <a:miter lim="800000"/>
            <a:headEnd/>
            <a:tailEnd/>
          </a:ln>
        </p:spPr>
      </p:pic>
      <p:pic>
        <p:nvPicPr>
          <p:cNvPr id="9" name="Picture 8" descr="Download Evaluate Transparent - Full Size PNG Image - PNGkit"/>
          <p:cNvPicPr/>
          <p:nvPr/>
        </p:nvPicPr>
        <p:blipFill>
          <a:blip r:embed="rId3" cstate="print"/>
          <a:srcRect/>
          <a:stretch>
            <a:fillRect/>
          </a:stretch>
        </p:blipFill>
        <p:spPr bwMode="auto">
          <a:xfrm>
            <a:off x="304800" y="3962400"/>
            <a:ext cx="3688080" cy="1371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Engage and Influence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28</a:t>
            </a:fld>
            <a:endParaRPr lang="en-US"/>
          </a:p>
        </p:txBody>
      </p:sp>
      <p:sp>
        <p:nvSpPr>
          <p:cNvPr id="4" name="Content Placeholder 3"/>
          <p:cNvSpPr>
            <a:spLocks noGrp="1"/>
          </p:cNvSpPr>
          <p:nvPr>
            <p:ph sz="quarter" idx="1"/>
          </p:nvPr>
        </p:nvSpPr>
        <p:spPr/>
        <p:txBody>
          <a:bodyPr/>
          <a:lstStyle/>
          <a:p>
            <a:r>
              <a:rPr lang="en-US" sz="2200" u="sng" dirty="0" smtClean="0"/>
              <a:t>Mentor leaders see the opportunity to interact with </a:t>
            </a:r>
            <a:r>
              <a:rPr lang="en-US" sz="2200" u="sng" dirty="0" smtClean="0"/>
              <a:t>people, and </a:t>
            </a:r>
            <a:r>
              <a:rPr lang="en-US" sz="2200" u="sng" dirty="0" smtClean="0"/>
              <a:t>build into their lives along the </a:t>
            </a:r>
            <a:r>
              <a:rPr lang="en-US" sz="2200" u="sng" dirty="0" smtClean="0"/>
              <a:t>way, as </a:t>
            </a:r>
            <a:r>
              <a:rPr lang="en-US" sz="2200" u="sng" dirty="0" smtClean="0"/>
              <a:t>part of the journey </a:t>
            </a:r>
            <a:r>
              <a:rPr lang="en-US" sz="2200" u="sng" dirty="0" smtClean="0"/>
              <a:t>itself</a:t>
            </a:r>
            <a:r>
              <a:rPr lang="en-US" sz="2200" dirty="0" smtClean="0"/>
              <a:t>.</a:t>
            </a:r>
          </a:p>
          <a:p>
            <a:endParaRPr lang="en-US" sz="800" dirty="0" smtClean="0"/>
          </a:p>
          <a:p>
            <a:pPr lvl="1"/>
            <a:r>
              <a:rPr lang="en-US" dirty="0" smtClean="0"/>
              <a:t>How </a:t>
            </a:r>
            <a:r>
              <a:rPr lang="en-US" dirty="0" smtClean="0"/>
              <a:t>are you looking for ways to directly engage with and influence other people?</a:t>
            </a:r>
            <a:endParaRPr lang="en-US" dirty="0"/>
          </a:p>
        </p:txBody>
      </p:sp>
      <p:pic>
        <p:nvPicPr>
          <p:cNvPr id="8" name="Picture 7" descr="engage Architecture : Home | Vancouver B.C."/>
          <p:cNvPicPr/>
          <p:nvPr/>
        </p:nvPicPr>
        <p:blipFill>
          <a:blip r:embed="rId2" cstate="print"/>
          <a:srcRect/>
          <a:stretch>
            <a:fillRect/>
          </a:stretch>
        </p:blipFill>
        <p:spPr bwMode="auto">
          <a:xfrm>
            <a:off x="381000" y="3733800"/>
            <a:ext cx="3657600" cy="2440455"/>
          </a:xfrm>
          <a:prstGeom prst="rect">
            <a:avLst/>
          </a:prstGeom>
          <a:noFill/>
          <a:ln w="9525">
            <a:noFill/>
            <a:miter lim="800000"/>
            <a:headEnd/>
            <a:tailEnd/>
          </a:ln>
        </p:spPr>
      </p:pic>
      <p:pic>
        <p:nvPicPr>
          <p:cNvPr id="29698" name="Picture 2" descr="Master the 3 Ways to Influence People | CCL"/>
          <p:cNvPicPr>
            <a:picLocks noChangeAspect="1" noChangeArrowheads="1"/>
          </p:cNvPicPr>
          <p:nvPr/>
        </p:nvPicPr>
        <p:blipFill>
          <a:blip r:embed="rId3" cstate="print"/>
          <a:srcRect/>
          <a:stretch>
            <a:fillRect/>
          </a:stretch>
        </p:blipFill>
        <p:spPr bwMode="auto">
          <a:xfrm>
            <a:off x="4191000" y="3733800"/>
            <a:ext cx="4661790" cy="243967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Nurture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29</a:t>
            </a:fld>
            <a:endParaRPr lang="en-US"/>
          </a:p>
        </p:txBody>
      </p:sp>
      <p:sp>
        <p:nvSpPr>
          <p:cNvPr id="4" name="Content Placeholder 3"/>
          <p:cNvSpPr>
            <a:spLocks noGrp="1"/>
          </p:cNvSpPr>
          <p:nvPr>
            <p:ph sz="quarter" idx="1"/>
          </p:nvPr>
        </p:nvSpPr>
        <p:spPr/>
        <p:txBody>
          <a:bodyPr/>
          <a:lstStyle/>
          <a:p>
            <a:r>
              <a:rPr lang="en-US" u="sng" dirty="0" smtClean="0"/>
              <a:t>How does you leadership style need to change so that people will flourish and grow around you</a:t>
            </a:r>
            <a:r>
              <a:rPr lang="en-US" dirty="0" smtClean="0"/>
              <a:t>?</a:t>
            </a:r>
          </a:p>
        </p:txBody>
      </p:sp>
      <p:pic>
        <p:nvPicPr>
          <p:cNvPr id="7" name="Picture 6" descr="12 Nurture ideas | nurture quotes, nurturing, inspirational quotes"/>
          <p:cNvPicPr/>
          <p:nvPr/>
        </p:nvPicPr>
        <p:blipFill>
          <a:blip r:embed="rId2" cstate="print"/>
          <a:srcRect/>
          <a:stretch>
            <a:fillRect/>
          </a:stretch>
        </p:blipFill>
        <p:spPr bwMode="auto">
          <a:xfrm>
            <a:off x="2590800" y="2590800"/>
            <a:ext cx="4038600" cy="350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a:t>
            </a:fld>
            <a:endParaRPr lang="en-US"/>
          </a:p>
        </p:txBody>
      </p:sp>
      <p:sp>
        <p:nvSpPr>
          <p:cNvPr id="6" name="Content Placeholder 5"/>
          <p:cNvSpPr>
            <a:spLocks noGrp="1"/>
          </p:cNvSpPr>
          <p:nvPr>
            <p:ph sz="quarter" idx="1"/>
          </p:nvPr>
        </p:nvSpPr>
        <p:spPr/>
        <p:txBody>
          <a:bodyPr>
            <a:normAutofit/>
          </a:bodyPr>
          <a:lstStyle/>
          <a:p>
            <a:r>
              <a:rPr lang="en-US" sz="2400" u="sng" dirty="0" smtClean="0"/>
              <a:t>It isn’t a structured program that necessarily makes the difference in people’s lives; rather, the difference is made moment by moment by leaders who care for others</a:t>
            </a:r>
            <a:r>
              <a:rPr lang="en-US" sz="2400" dirty="0" smtClean="0"/>
              <a:t>.</a:t>
            </a:r>
          </a:p>
          <a:p>
            <a:endParaRPr lang="en-US" sz="800" dirty="0" smtClean="0"/>
          </a:p>
          <a:p>
            <a:pPr lvl="1"/>
            <a:r>
              <a:rPr lang="en-US" sz="1900" dirty="0" smtClean="0"/>
              <a:t>The ones who have had the greatest positive impact on my life are the select few who have been not only leaders…but, mentors.</a:t>
            </a:r>
            <a:endParaRPr lang="en-US" sz="1900" dirty="0"/>
          </a:p>
        </p:txBody>
      </p:sp>
      <p:pic>
        <p:nvPicPr>
          <p:cNvPr id="2050" name="Picture 2" descr="C:\Users\michaelm\AppData\Local\Microsoft\Windows\INetCache\IE\8ZR0P28V\how-to-be-a-good-mentor[1].jpg"/>
          <p:cNvPicPr>
            <a:picLocks noChangeAspect="1" noChangeArrowheads="1"/>
          </p:cNvPicPr>
          <p:nvPr/>
        </p:nvPicPr>
        <p:blipFill>
          <a:blip r:embed="rId2" cstate="print"/>
          <a:srcRect/>
          <a:stretch>
            <a:fillRect/>
          </a:stretch>
        </p:blipFill>
        <p:spPr bwMode="auto">
          <a:xfrm>
            <a:off x="3124200" y="3962400"/>
            <a:ext cx="1981200" cy="2164080"/>
          </a:xfrm>
          <a:prstGeom prst="rect">
            <a:avLst/>
          </a:prstGeom>
          <a:noFill/>
        </p:spPr>
      </p:pic>
      <p:pic>
        <p:nvPicPr>
          <p:cNvPr id="2051" name="Picture 3" descr="C:\Users\michaelm\AppData\Local\Microsoft\Windows\INetCache\IE\IKBH2KDQ\Mentor%20i%20Telemac(2)[1].jpg"/>
          <p:cNvPicPr>
            <a:picLocks noChangeAspect="1" noChangeArrowheads="1"/>
          </p:cNvPicPr>
          <p:nvPr/>
        </p:nvPicPr>
        <p:blipFill>
          <a:blip r:embed="rId3" cstate="print"/>
          <a:srcRect/>
          <a:stretch>
            <a:fillRect/>
          </a:stretch>
        </p:blipFill>
        <p:spPr bwMode="auto">
          <a:xfrm>
            <a:off x="1143000" y="3962400"/>
            <a:ext cx="1752600" cy="2184400"/>
          </a:xfrm>
          <a:prstGeom prst="rect">
            <a:avLst/>
          </a:prstGeom>
          <a:noFill/>
        </p:spPr>
      </p:pic>
      <p:pic>
        <p:nvPicPr>
          <p:cNvPr id="2052" name="Picture 4" descr="C:\Users\michaelm\AppData\Local\Microsoft\Windows\INetCache\IE\IKBH2KDQ\mentoring[1].jpg"/>
          <p:cNvPicPr>
            <a:picLocks noChangeAspect="1" noChangeArrowheads="1"/>
          </p:cNvPicPr>
          <p:nvPr/>
        </p:nvPicPr>
        <p:blipFill>
          <a:blip r:embed="rId4" cstate="print"/>
          <a:srcRect/>
          <a:stretch>
            <a:fillRect/>
          </a:stretch>
        </p:blipFill>
        <p:spPr bwMode="auto">
          <a:xfrm>
            <a:off x="5410200" y="3657600"/>
            <a:ext cx="3200400" cy="2667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Build Relationship</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30</a:t>
            </a:fld>
            <a:endParaRPr lang="en-US"/>
          </a:p>
        </p:txBody>
      </p:sp>
      <p:sp>
        <p:nvSpPr>
          <p:cNvPr id="4" name="Content Placeholder 3"/>
          <p:cNvSpPr>
            <a:spLocks noGrp="1"/>
          </p:cNvSpPr>
          <p:nvPr>
            <p:ph sz="quarter" idx="1"/>
          </p:nvPr>
        </p:nvSpPr>
        <p:spPr/>
        <p:txBody>
          <a:bodyPr/>
          <a:lstStyle/>
          <a:p>
            <a:r>
              <a:rPr lang="en-US" u="sng" dirty="0" smtClean="0"/>
              <a:t>How can you build relationships and strengthen your ability to influence others</a:t>
            </a:r>
            <a:r>
              <a:rPr lang="en-US" dirty="0" smtClean="0"/>
              <a:t>?</a:t>
            </a:r>
            <a:endParaRPr lang="en-US" dirty="0"/>
          </a:p>
        </p:txBody>
      </p:sp>
      <p:pic>
        <p:nvPicPr>
          <p:cNvPr id="7" name="Picture 6" descr="Strong Relationship - 10 Steps To Build A Happy Life | Relationship Rules"/>
          <p:cNvPicPr/>
          <p:nvPr/>
        </p:nvPicPr>
        <p:blipFill>
          <a:blip r:embed="rId2" cstate="print"/>
          <a:srcRect/>
          <a:stretch>
            <a:fillRect/>
          </a:stretch>
        </p:blipFill>
        <p:spPr bwMode="auto">
          <a:xfrm>
            <a:off x="381000" y="3124200"/>
            <a:ext cx="5257800" cy="2895600"/>
          </a:xfrm>
          <a:prstGeom prst="rect">
            <a:avLst/>
          </a:prstGeom>
          <a:noFill/>
          <a:ln w="9525">
            <a:noFill/>
            <a:miter lim="800000"/>
            <a:headEnd/>
            <a:tailEnd/>
          </a:ln>
        </p:spPr>
      </p:pic>
      <p:pic>
        <p:nvPicPr>
          <p:cNvPr id="8" name="Picture 7" descr="4 Ways Women Can Build Relationships When They Feel Excluded at Work"/>
          <p:cNvPicPr/>
          <p:nvPr/>
        </p:nvPicPr>
        <p:blipFill>
          <a:blip r:embed="rId3" cstate="print"/>
          <a:srcRect/>
          <a:stretch>
            <a:fillRect/>
          </a:stretch>
        </p:blipFill>
        <p:spPr bwMode="auto">
          <a:xfrm>
            <a:off x="5715000" y="4114800"/>
            <a:ext cx="3124200" cy="190073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What is Good Success?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31</a:t>
            </a:fld>
            <a:endParaRPr lang="en-US"/>
          </a:p>
        </p:txBody>
      </p:sp>
      <p:sp>
        <p:nvSpPr>
          <p:cNvPr id="4" name="Content Placeholder 3"/>
          <p:cNvSpPr>
            <a:spLocks noGrp="1"/>
          </p:cNvSpPr>
          <p:nvPr>
            <p:ph sz="quarter" idx="1"/>
          </p:nvPr>
        </p:nvSpPr>
        <p:spPr/>
        <p:txBody>
          <a:bodyPr/>
          <a:lstStyle/>
          <a:p>
            <a:r>
              <a:rPr lang="en-US" u="sng" dirty="0" smtClean="0"/>
              <a:t>From your perspective, what is the difference between “success” and “good success</a:t>
            </a:r>
            <a:r>
              <a:rPr lang="en-US" dirty="0" smtClean="0"/>
              <a:t>”?</a:t>
            </a:r>
            <a:endParaRPr lang="en-US" dirty="0"/>
          </a:p>
        </p:txBody>
      </p:sp>
      <p:pic>
        <p:nvPicPr>
          <p:cNvPr id="6" name="Picture 5" descr="GOOD (@good) / Twitter"/>
          <p:cNvPicPr/>
          <p:nvPr/>
        </p:nvPicPr>
        <p:blipFill>
          <a:blip r:embed="rId2" cstate="print"/>
          <a:srcRect/>
          <a:stretch>
            <a:fillRect/>
          </a:stretch>
        </p:blipFill>
        <p:spPr bwMode="auto">
          <a:xfrm>
            <a:off x="6400800" y="4114800"/>
            <a:ext cx="2286000" cy="1988820"/>
          </a:xfrm>
          <a:prstGeom prst="rect">
            <a:avLst/>
          </a:prstGeom>
          <a:noFill/>
          <a:ln w="9525">
            <a:noFill/>
            <a:miter lim="800000"/>
            <a:headEnd/>
            <a:tailEnd/>
          </a:ln>
        </p:spPr>
      </p:pic>
      <p:pic>
        <p:nvPicPr>
          <p:cNvPr id="8" name="Picture 7" descr="What&amp;#39;s Your Definition of Success?"/>
          <p:cNvPicPr/>
          <p:nvPr/>
        </p:nvPicPr>
        <p:blipFill>
          <a:blip r:embed="rId3" cstate="print"/>
          <a:srcRect/>
          <a:stretch>
            <a:fillRect/>
          </a:stretch>
        </p:blipFill>
        <p:spPr bwMode="auto">
          <a:xfrm>
            <a:off x="381000" y="2743200"/>
            <a:ext cx="5943600" cy="33432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a:t>
            </a:r>
            <a:r>
              <a:rPr lang="en-US" dirty="0" smtClean="0"/>
              <a:t>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32</a:t>
            </a:fld>
            <a:endParaRPr lang="en-US"/>
          </a:p>
        </p:txBody>
      </p:sp>
      <p:sp>
        <p:nvSpPr>
          <p:cNvPr id="4" name="Content Placeholder 3"/>
          <p:cNvSpPr>
            <a:spLocks noGrp="1"/>
          </p:cNvSpPr>
          <p:nvPr>
            <p:ph sz="quarter" idx="1"/>
          </p:nvPr>
        </p:nvSpPr>
        <p:spPr/>
        <p:txBody>
          <a:bodyPr/>
          <a:lstStyle/>
          <a:p>
            <a:r>
              <a:rPr lang="en-US" sz="2400" u="sng" dirty="0" smtClean="0"/>
              <a:t>The single most important factor that differentiates mentor leaders from other leaders in any setting is their outward focus on others</a:t>
            </a:r>
            <a:r>
              <a:rPr lang="en-US" sz="2400" dirty="0" smtClean="0"/>
              <a:t>.</a:t>
            </a:r>
          </a:p>
          <a:p>
            <a:endParaRPr lang="en-US" sz="800" dirty="0" smtClean="0"/>
          </a:p>
          <a:p>
            <a:pPr lvl="1"/>
            <a:r>
              <a:rPr lang="en-US" dirty="0" smtClean="0"/>
              <a:t>The mind-set of the mentor leader is about serving others.  </a:t>
            </a:r>
          </a:p>
        </p:txBody>
      </p:sp>
      <p:pic>
        <p:nvPicPr>
          <p:cNvPr id="7" name="Picture 6" descr="28 Serving Others ideas | inspirational quotes, words of wisdom, words"/>
          <p:cNvPicPr/>
          <p:nvPr/>
        </p:nvPicPr>
        <p:blipFill>
          <a:blip r:embed="rId2" cstate="print"/>
          <a:srcRect/>
          <a:stretch>
            <a:fillRect/>
          </a:stretch>
        </p:blipFill>
        <p:spPr bwMode="auto">
          <a:xfrm>
            <a:off x="4800600" y="3505200"/>
            <a:ext cx="4229100" cy="32385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of a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sz="2400" u="sng" dirty="0" smtClean="0"/>
              <a:t>Mentor leaders realize that leadership is not about them, instead, they focus on the other people they lead and </a:t>
            </a:r>
            <a:r>
              <a:rPr lang="en-US" sz="2400" u="sng" dirty="0" smtClean="0"/>
              <a:t>  where </a:t>
            </a:r>
            <a:r>
              <a:rPr lang="en-US" sz="2400" u="sng" dirty="0" smtClean="0"/>
              <a:t>they should be going together</a:t>
            </a:r>
            <a:r>
              <a:rPr lang="en-US" sz="2400" dirty="0" smtClean="0"/>
              <a:t>.</a:t>
            </a:r>
          </a:p>
        </p:txBody>
      </p:sp>
      <p:pic>
        <p:nvPicPr>
          <p:cNvPr id="4098" name="Picture 2" descr="C:\Users\michaelm\AppData\Local\Microsoft\Windows\INetCache\IE\8ZR0P28V\winding-path[1].jpg"/>
          <p:cNvPicPr>
            <a:picLocks noChangeAspect="1" noChangeArrowheads="1"/>
          </p:cNvPicPr>
          <p:nvPr/>
        </p:nvPicPr>
        <p:blipFill>
          <a:blip r:embed="rId2" cstate="print"/>
          <a:srcRect/>
          <a:stretch>
            <a:fillRect/>
          </a:stretch>
        </p:blipFill>
        <p:spPr bwMode="auto">
          <a:xfrm>
            <a:off x="3505200" y="3276600"/>
            <a:ext cx="4963886" cy="2895600"/>
          </a:xfrm>
          <a:prstGeom prst="rect">
            <a:avLst/>
          </a:prstGeom>
          <a:noFill/>
        </p:spPr>
      </p:pic>
      <p:pic>
        <p:nvPicPr>
          <p:cNvPr id="4105" name="Picture 9" descr="C:\Users\michaelm\AppData\Local\Microsoft\Windows\INetCache\IE\2HBKIZ1C\PATH_Foundation_Atlanta_(logo)[1].jpg"/>
          <p:cNvPicPr>
            <a:picLocks noChangeAspect="1" noChangeArrowheads="1"/>
          </p:cNvPicPr>
          <p:nvPr/>
        </p:nvPicPr>
        <p:blipFill>
          <a:blip r:embed="rId3" cstate="print"/>
          <a:srcRect/>
          <a:stretch>
            <a:fillRect/>
          </a:stretch>
        </p:blipFill>
        <p:spPr bwMode="auto">
          <a:xfrm>
            <a:off x="914400" y="3227070"/>
            <a:ext cx="2286000" cy="294132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34</a:t>
            </a:fld>
            <a:endParaRPr lang="en-US"/>
          </a:p>
        </p:txBody>
      </p:sp>
      <p:sp>
        <p:nvSpPr>
          <p:cNvPr id="4" name="Content Placeholder 3"/>
          <p:cNvSpPr>
            <a:spLocks noGrp="1"/>
          </p:cNvSpPr>
          <p:nvPr>
            <p:ph sz="quarter" idx="1"/>
          </p:nvPr>
        </p:nvSpPr>
        <p:spPr/>
        <p:txBody>
          <a:bodyPr/>
          <a:lstStyle/>
          <a:p>
            <a:r>
              <a:rPr lang="en-US" sz="2200" u="sng" dirty="0" smtClean="0"/>
              <a:t>Our long-term focus should be on building into the lives of others so that in all situations they learn how to respond properly</a:t>
            </a:r>
            <a:r>
              <a:rPr lang="en-US" sz="2200" dirty="0" smtClean="0"/>
              <a:t>.</a:t>
            </a:r>
          </a:p>
          <a:p>
            <a:endParaRPr lang="en-US" sz="800" dirty="0" smtClean="0"/>
          </a:p>
          <a:p>
            <a:pPr lvl="1"/>
            <a:r>
              <a:rPr lang="en-US" sz="2000" dirty="0" smtClean="0"/>
              <a:t>If we take the time to reach and equip them to handle adversity, success, and changing circumstances on their own, and if we give them the opportunity to develop and test their own judgment, then the time will come when we won’t have to exercise moment-by-moment, hands-on control, because we already spent our time mentoring rather than directing.</a:t>
            </a:r>
            <a:endParaRPr lang="en-US" sz="2000" dirty="0"/>
          </a:p>
        </p:txBody>
      </p:sp>
      <p:pic>
        <p:nvPicPr>
          <p:cNvPr id="3074" name="Picture 2" descr="C:\Users\michaelm\AppData\Local\Microsoft\Windows\INetCache\IE\IKBH2KDQ\logo_build-up_700[1].png"/>
          <p:cNvPicPr>
            <a:picLocks noChangeAspect="1" noChangeArrowheads="1"/>
          </p:cNvPicPr>
          <p:nvPr/>
        </p:nvPicPr>
        <p:blipFill>
          <a:blip r:embed="rId2" cstate="print"/>
          <a:srcRect/>
          <a:stretch>
            <a:fillRect/>
          </a:stretch>
        </p:blipFill>
        <p:spPr bwMode="auto">
          <a:xfrm>
            <a:off x="1066800" y="4876800"/>
            <a:ext cx="2438400" cy="1371600"/>
          </a:xfrm>
          <a:prstGeom prst="rect">
            <a:avLst/>
          </a:prstGeom>
          <a:noFill/>
        </p:spPr>
      </p:pic>
      <p:pic>
        <p:nvPicPr>
          <p:cNvPr id="3075" name="Picture 3" descr="C:\Users\michaelm\AppData\Local\Microsoft\Windows\INetCache\IE\XNQPUWUE\d771c7ea-56c2-497e-a90e-d87a7aae6393-m[1].jpg"/>
          <p:cNvPicPr>
            <a:picLocks noChangeAspect="1" noChangeArrowheads="1"/>
          </p:cNvPicPr>
          <p:nvPr/>
        </p:nvPicPr>
        <p:blipFill>
          <a:blip r:embed="rId3" cstate="print"/>
          <a:srcRect/>
          <a:stretch>
            <a:fillRect/>
          </a:stretch>
        </p:blipFill>
        <p:spPr bwMode="auto">
          <a:xfrm>
            <a:off x="3810000" y="5029200"/>
            <a:ext cx="1524000" cy="1143000"/>
          </a:xfrm>
          <a:prstGeom prst="rect">
            <a:avLst/>
          </a:prstGeom>
          <a:noFill/>
        </p:spPr>
      </p:pic>
      <p:pic>
        <p:nvPicPr>
          <p:cNvPr id="3077" name="Picture 5" descr="C:\Users\michaelm\AppData\Local\Microsoft\Windows\INetCache\IE\IKBH2KDQ\Building_Bridges_Simplified_Logo_small[1].jpg"/>
          <p:cNvPicPr>
            <a:picLocks noChangeAspect="1" noChangeArrowheads="1"/>
          </p:cNvPicPr>
          <p:nvPr/>
        </p:nvPicPr>
        <p:blipFill>
          <a:blip r:embed="rId4" cstate="print"/>
          <a:srcRect/>
          <a:stretch>
            <a:fillRect/>
          </a:stretch>
        </p:blipFill>
        <p:spPr bwMode="auto">
          <a:xfrm>
            <a:off x="5638800" y="4953000"/>
            <a:ext cx="2667000" cy="1295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Leadership</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35</a:t>
            </a:fld>
            <a:endParaRPr lang="en-US"/>
          </a:p>
        </p:txBody>
      </p:sp>
      <p:sp>
        <p:nvSpPr>
          <p:cNvPr id="4" name="Content Placeholder 3"/>
          <p:cNvSpPr>
            <a:spLocks noGrp="1"/>
          </p:cNvSpPr>
          <p:nvPr>
            <p:ph sz="quarter" idx="1"/>
          </p:nvPr>
        </p:nvSpPr>
        <p:spPr/>
        <p:txBody>
          <a:bodyPr>
            <a:normAutofit/>
          </a:bodyPr>
          <a:lstStyle/>
          <a:p>
            <a:r>
              <a:rPr lang="en-US" sz="2300" u="sng" dirty="0" smtClean="0"/>
              <a:t>There are times when various styles of leadership are needed</a:t>
            </a:r>
            <a:r>
              <a:rPr lang="en-US" sz="2300" dirty="0" smtClean="0"/>
              <a:t>.</a:t>
            </a:r>
          </a:p>
          <a:p>
            <a:endParaRPr lang="en-US" sz="800" dirty="0" smtClean="0"/>
          </a:p>
          <a:p>
            <a:pPr lvl="1"/>
            <a:r>
              <a:rPr lang="en-US" sz="1900" dirty="0" smtClean="0"/>
              <a:t>Situational leadership means that different styles are appropriate at different times, and it is important that a leader be discerning enough and close enough to the situation to know when to use a particular style.</a:t>
            </a:r>
          </a:p>
          <a:p>
            <a:pPr lvl="1"/>
            <a:endParaRPr lang="en-US" sz="800" dirty="0" smtClean="0"/>
          </a:p>
          <a:p>
            <a:pPr lvl="2"/>
            <a:r>
              <a:rPr lang="en-US" sz="1800" dirty="0" smtClean="0">
                <a:solidFill>
                  <a:srgbClr val="FF0000"/>
                </a:solidFill>
              </a:rPr>
              <a:t>However, the mentor </a:t>
            </a:r>
            <a:r>
              <a:rPr lang="en-US" sz="1800" dirty="0" smtClean="0">
                <a:solidFill>
                  <a:srgbClr val="FF0000"/>
                </a:solidFill>
              </a:rPr>
              <a:t>leadership </a:t>
            </a:r>
            <a:r>
              <a:rPr lang="en-US" sz="1800" dirty="0" smtClean="0">
                <a:solidFill>
                  <a:srgbClr val="FF0000"/>
                </a:solidFill>
              </a:rPr>
              <a:t>is essential.</a:t>
            </a:r>
          </a:p>
        </p:txBody>
      </p:sp>
      <p:pic>
        <p:nvPicPr>
          <p:cNvPr id="5122" name="Picture 2" descr="C:\Users\michaelm\AppData\Local\Microsoft\Windows\INetCache\IE\2HBKIZ1C\essential_skills[1].png"/>
          <p:cNvPicPr>
            <a:picLocks noChangeAspect="1" noChangeArrowheads="1"/>
          </p:cNvPicPr>
          <p:nvPr/>
        </p:nvPicPr>
        <p:blipFill>
          <a:blip r:embed="rId2" cstate="print"/>
          <a:srcRect/>
          <a:stretch>
            <a:fillRect/>
          </a:stretch>
        </p:blipFill>
        <p:spPr bwMode="auto">
          <a:xfrm>
            <a:off x="7162800" y="297619"/>
            <a:ext cx="1524000" cy="797906"/>
          </a:xfrm>
          <a:prstGeom prst="rect">
            <a:avLst/>
          </a:prstGeom>
          <a:noFill/>
        </p:spPr>
      </p:pic>
      <p:pic>
        <p:nvPicPr>
          <p:cNvPr id="8" name="Picture 7" descr="Mentor Leadership. It is likely that at different times in… | by Wes Voth |  Performance Course | Medium"/>
          <p:cNvPicPr/>
          <p:nvPr/>
        </p:nvPicPr>
        <p:blipFill>
          <a:blip r:embed="rId3" cstate="print"/>
          <a:srcRect/>
          <a:stretch>
            <a:fillRect/>
          </a:stretch>
        </p:blipFill>
        <p:spPr bwMode="auto">
          <a:xfrm>
            <a:off x="304800" y="3810000"/>
            <a:ext cx="3810000" cy="2438400"/>
          </a:xfrm>
          <a:prstGeom prst="rect">
            <a:avLst/>
          </a:prstGeom>
          <a:noFill/>
          <a:ln w="9525">
            <a:noFill/>
            <a:miter lim="800000"/>
            <a:headEnd/>
            <a:tailEnd/>
          </a:ln>
        </p:spPr>
      </p:pic>
      <p:pic>
        <p:nvPicPr>
          <p:cNvPr id="9" name="Picture 8" descr="Leadership Images, Stock Photos &amp;amp; Vectors | Shutterstock"/>
          <p:cNvPicPr/>
          <p:nvPr/>
        </p:nvPicPr>
        <p:blipFill>
          <a:blip r:embed="rId4" cstate="print"/>
          <a:srcRect/>
          <a:stretch>
            <a:fillRect/>
          </a:stretch>
        </p:blipFill>
        <p:spPr bwMode="auto">
          <a:xfrm>
            <a:off x="4419600" y="4724400"/>
            <a:ext cx="4495800" cy="151461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36</a:t>
            </a:fld>
            <a:endParaRPr lang="en-US"/>
          </a:p>
        </p:txBody>
      </p:sp>
      <p:sp>
        <p:nvSpPr>
          <p:cNvPr id="4" name="Content Placeholder 3"/>
          <p:cNvSpPr>
            <a:spLocks noGrp="1"/>
          </p:cNvSpPr>
          <p:nvPr>
            <p:ph sz="quarter" idx="1"/>
          </p:nvPr>
        </p:nvSpPr>
        <p:spPr/>
        <p:txBody>
          <a:bodyPr/>
          <a:lstStyle/>
          <a:p>
            <a:r>
              <a:rPr lang="en-US" sz="2400" u="sng" dirty="0" smtClean="0"/>
              <a:t>If you do it right, as a mentor leader you may make it all but impossible for other people to give you credit</a:t>
            </a:r>
            <a:r>
              <a:rPr lang="en-US" dirty="0" smtClean="0"/>
              <a:t>.</a:t>
            </a:r>
          </a:p>
          <a:p>
            <a:endParaRPr lang="en-US" sz="800" dirty="0" smtClean="0"/>
          </a:p>
          <a:p>
            <a:pPr lvl="1"/>
            <a:r>
              <a:rPr lang="en-US" dirty="0" smtClean="0"/>
              <a:t>Ask yourself, “Am I prepared to have great success, and not get any credit for it?”</a:t>
            </a:r>
            <a:endParaRPr lang="en-US" dirty="0"/>
          </a:p>
        </p:txBody>
      </p:sp>
      <p:pic>
        <p:nvPicPr>
          <p:cNvPr id="21508" name="Picture 4" descr="C:\Users\michaelm\AppData\Local\Microsoft\Windows\INetCache\IE\8ZR0P28V\1000px-Circle-question-blue.svg[1].png"/>
          <p:cNvPicPr>
            <a:picLocks noChangeAspect="1" noChangeArrowheads="1"/>
          </p:cNvPicPr>
          <p:nvPr/>
        </p:nvPicPr>
        <p:blipFill>
          <a:blip r:embed="rId2" cstate="print"/>
          <a:srcRect/>
          <a:stretch>
            <a:fillRect/>
          </a:stretch>
        </p:blipFill>
        <p:spPr bwMode="auto">
          <a:xfrm>
            <a:off x="3200400" y="3505200"/>
            <a:ext cx="2590800" cy="2438400"/>
          </a:xfrm>
          <a:prstGeom prst="rect">
            <a:avLst/>
          </a:prstGeom>
          <a:noFill/>
        </p:spPr>
      </p:pic>
      <p:pic>
        <p:nvPicPr>
          <p:cNvPr id="7" name="Picture 6" descr="signEver No Credit Sign Board For Shop Business Office Commercial Signage  3mm Foam Sheet With Double Sided Gum Tape at Back Side (30 x 10cm)  Emergency Sign Price in India - Buy"/>
          <p:cNvPicPr/>
          <p:nvPr/>
        </p:nvPicPr>
        <p:blipFill>
          <a:blip r:embed="rId3" cstate="print"/>
          <a:srcRect/>
          <a:stretch>
            <a:fillRect/>
          </a:stretch>
        </p:blipFill>
        <p:spPr bwMode="auto">
          <a:xfrm>
            <a:off x="6172200" y="4800600"/>
            <a:ext cx="2590800" cy="111252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37</a:t>
            </a:fld>
            <a:endParaRPr lang="en-US"/>
          </a:p>
        </p:txBody>
      </p:sp>
      <p:sp>
        <p:nvSpPr>
          <p:cNvPr id="4" name="Content Placeholder 3"/>
          <p:cNvSpPr>
            <a:spLocks noGrp="1"/>
          </p:cNvSpPr>
          <p:nvPr>
            <p:ph sz="quarter" idx="1"/>
          </p:nvPr>
        </p:nvSpPr>
        <p:spPr/>
        <p:txBody>
          <a:bodyPr/>
          <a:lstStyle/>
          <a:p>
            <a:r>
              <a:rPr lang="en-US" u="sng" dirty="0" smtClean="0"/>
              <a:t>Leadership is the art of getting someone else to do something you want done because he wants to do it.</a:t>
            </a:r>
          </a:p>
          <a:p>
            <a:pPr lvl="1">
              <a:buNone/>
            </a:pPr>
            <a:r>
              <a:rPr lang="en-US" dirty="0" smtClean="0"/>
              <a:t>(Dwight D. Eisenhower).</a:t>
            </a:r>
            <a:endParaRPr lang="en-US" dirty="0"/>
          </a:p>
        </p:txBody>
      </p:sp>
      <p:pic>
        <p:nvPicPr>
          <p:cNvPr id="5" name="Picture 2" descr="C:\Users\michaelm\AppData\Local\Microsoft\Windows\INetCache\IE\IKBH2KDQ\DoSomething_black-on-white[1].gif"/>
          <p:cNvPicPr>
            <a:picLocks noChangeAspect="1" noChangeArrowheads="1"/>
          </p:cNvPicPr>
          <p:nvPr/>
        </p:nvPicPr>
        <p:blipFill>
          <a:blip r:embed="rId2" cstate="print"/>
          <a:srcRect/>
          <a:stretch>
            <a:fillRect/>
          </a:stretch>
        </p:blipFill>
        <p:spPr bwMode="auto">
          <a:xfrm>
            <a:off x="4495800" y="2971800"/>
            <a:ext cx="4240530" cy="31838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Mission, and Values</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38</a:t>
            </a:fld>
            <a:endParaRPr lang="en-US"/>
          </a:p>
        </p:txBody>
      </p:sp>
      <p:sp>
        <p:nvSpPr>
          <p:cNvPr id="4" name="Content Placeholder 3"/>
          <p:cNvSpPr>
            <a:spLocks noGrp="1"/>
          </p:cNvSpPr>
          <p:nvPr>
            <p:ph sz="quarter" idx="1"/>
          </p:nvPr>
        </p:nvSpPr>
        <p:spPr/>
        <p:txBody>
          <a:bodyPr/>
          <a:lstStyle/>
          <a:p>
            <a:r>
              <a:rPr lang="en-US" sz="2400" u="sng" dirty="0" smtClean="0"/>
              <a:t>The vision, mission, and values we establish in life are the guiding lights for our lives and the lives of those we lead</a:t>
            </a:r>
            <a:r>
              <a:rPr lang="en-US" dirty="0" smtClean="0"/>
              <a:t>.</a:t>
            </a:r>
          </a:p>
          <a:p>
            <a:pPr>
              <a:buNone/>
            </a:pPr>
            <a:endParaRPr lang="en-US" dirty="0"/>
          </a:p>
        </p:txBody>
      </p:sp>
      <p:pic>
        <p:nvPicPr>
          <p:cNvPr id="7170" name="Picture 2" descr="C:\Users\michaelm\AppData\Local\Microsoft\Windows\INetCache\IE\2HBKIZ1C\VisionMissionValues[1].jpg"/>
          <p:cNvPicPr>
            <a:picLocks noChangeAspect="1" noChangeArrowheads="1"/>
          </p:cNvPicPr>
          <p:nvPr/>
        </p:nvPicPr>
        <p:blipFill>
          <a:blip r:embed="rId2" cstate="print"/>
          <a:srcRect/>
          <a:stretch>
            <a:fillRect/>
          </a:stretch>
        </p:blipFill>
        <p:spPr bwMode="auto">
          <a:xfrm>
            <a:off x="762000" y="3276600"/>
            <a:ext cx="3554730" cy="2791934"/>
          </a:xfrm>
          <a:prstGeom prst="rect">
            <a:avLst/>
          </a:prstGeom>
          <a:noFill/>
        </p:spPr>
      </p:pic>
      <p:pic>
        <p:nvPicPr>
          <p:cNvPr id="7174" name="Picture 6" descr="C:\Users\michaelm\AppData\Local\Microsoft\Windows\INetCache\IE\XNQPUWUE\4172704774_2145d38844_o[1].jpg"/>
          <p:cNvPicPr>
            <a:picLocks noChangeAspect="1" noChangeArrowheads="1"/>
          </p:cNvPicPr>
          <p:nvPr/>
        </p:nvPicPr>
        <p:blipFill>
          <a:blip r:embed="rId3" cstate="print"/>
          <a:srcRect/>
          <a:stretch>
            <a:fillRect/>
          </a:stretch>
        </p:blipFill>
        <p:spPr bwMode="auto">
          <a:xfrm>
            <a:off x="4724400" y="3352800"/>
            <a:ext cx="3810000" cy="272415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39</a:t>
            </a:fld>
            <a:endParaRPr lang="en-US"/>
          </a:p>
        </p:txBody>
      </p:sp>
      <p:sp>
        <p:nvSpPr>
          <p:cNvPr id="4" name="Content Placeholder 3"/>
          <p:cNvSpPr>
            <a:spLocks noGrp="1"/>
          </p:cNvSpPr>
          <p:nvPr>
            <p:ph sz="quarter" idx="1"/>
          </p:nvPr>
        </p:nvSpPr>
        <p:spPr/>
        <p:txBody>
          <a:bodyPr/>
          <a:lstStyle/>
          <a:p>
            <a:r>
              <a:rPr lang="en-US" sz="2400" u="sng" dirty="0" smtClean="0"/>
              <a:t>Vision paints the picture of where we want to be, what we want to look like, what we hope things will be like in the future if we do what we feel we are called to do</a:t>
            </a:r>
            <a:r>
              <a:rPr lang="en-US" sz="2400" dirty="0" smtClean="0"/>
              <a:t>.</a:t>
            </a:r>
          </a:p>
          <a:p>
            <a:endParaRPr lang="en-US" sz="800" dirty="0" smtClean="0"/>
          </a:p>
          <a:p>
            <a:pPr lvl="1"/>
            <a:r>
              <a:rPr lang="en-US" dirty="0" smtClean="0"/>
              <a:t>A well-cast vision is one that can be commonly shared by all.</a:t>
            </a:r>
            <a:endParaRPr lang="en-US" dirty="0"/>
          </a:p>
        </p:txBody>
      </p:sp>
      <p:pic>
        <p:nvPicPr>
          <p:cNvPr id="8194" name="Picture 2" descr="C:\Users\michaelm\AppData\Local\Microsoft\Windows\INetCache\IE\8ZR0P28V\Vision-Word-Cloud[1].jpg"/>
          <p:cNvPicPr>
            <a:picLocks noChangeAspect="1" noChangeArrowheads="1"/>
          </p:cNvPicPr>
          <p:nvPr/>
        </p:nvPicPr>
        <p:blipFill>
          <a:blip r:embed="rId2" cstate="print"/>
          <a:srcRect/>
          <a:stretch>
            <a:fillRect/>
          </a:stretch>
        </p:blipFill>
        <p:spPr bwMode="auto">
          <a:xfrm>
            <a:off x="4114800" y="3505200"/>
            <a:ext cx="4038600" cy="2647950"/>
          </a:xfrm>
          <a:prstGeom prst="rect">
            <a:avLst/>
          </a:prstGeom>
          <a:noFill/>
        </p:spPr>
      </p:pic>
      <p:pic>
        <p:nvPicPr>
          <p:cNvPr id="5" name="Picture 2" descr="C:\Program Files (x86)\Microsoft Office\MEDIA\CAGCAT10\j0301076.wmf"/>
          <p:cNvPicPr>
            <a:picLocks noChangeAspect="1" noChangeArrowheads="1"/>
          </p:cNvPicPr>
          <p:nvPr/>
        </p:nvPicPr>
        <p:blipFill>
          <a:blip r:embed="rId3" cstate="print"/>
          <a:srcRect/>
          <a:stretch>
            <a:fillRect/>
          </a:stretch>
        </p:blipFill>
        <p:spPr bwMode="auto">
          <a:xfrm>
            <a:off x="1371600" y="3429000"/>
            <a:ext cx="2362200" cy="2743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a:t>
            </a:fld>
            <a:endParaRPr lang="en-US"/>
          </a:p>
        </p:txBody>
      </p:sp>
      <p:sp>
        <p:nvSpPr>
          <p:cNvPr id="6" name="Content Placeholder 5"/>
          <p:cNvSpPr>
            <a:spLocks noGrp="1"/>
          </p:cNvSpPr>
          <p:nvPr>
            <p:ph sz="quarter" idx="1"/>
          </p:nvPr>
        </p:nvSpPr>
        <p:spPr/>
        <p:txBody>
          <a:bodyPr>
            <a:normAutofit/>
          </a:bodyPr>
          <a:lstStyle/>
          <a:p>
            <a:r>
              <a:rPr lang="en-US" sz="2400" u="sng" dirty="0" smtClean="0"/>
              <a:t>Leadership is not an innate, mystical gift; </a:t>
            </a:r>
            <a:r>
              <a:rPr lang="en-US" sz="2400" u="sng" dirty="0" smtClean="0"/>
              <a:t>rather a </a:t>
            </a:r>
            <a:r>
              <a:rPr lang="en-US" sz="2400" u="sng" dirty="0" smtClean="0"/>
              <a:t>learned ability to influence the attitudes and behaviors of others</a:t>
            </a:r>
            <a:r>
              <a:rPr lang="en-US" sz="2400" dirty="0" smtClean="0"/>
              <a:t>.</a:t>
            </a:r>
            <a:endParaRPr lang="en-US" sz="2400" dirty="0"/>
          </a:p>
        </p:txBody>
      </p:sp>
      <p:pic>
        <p:nvPicPr>
          <p:cNvPr id="3077" name="Picture 5" descr="C:\Users\michaelm\AppData\Local\Microsoft\Windows\INetCache\IE\XNQPUWUE\mystical_deer_by_revy_chan94-d59dy37[1].jpg"/>
          <p:cNvPicPr>
            <a:picLocks noChangeAspect="1" noChangeArrowheads="1"/>
          </p:cNvPicPr>
          <p:nvPr/>
        </p:nvPicPr>
        <p:blipFill>
          <a:blip r:embed="rId2" cstate="print"/>
          <a:srcRect/>
          <a:stretch>
            <a:fillRect/>
          </a:stretch>
        </p:blipFill>
        <p:spPr bwMode="auto">
          <a:xfrm>
            <a:off x="1143000" y="3048000"/>
            <a:ext cx="2971800" cy="2743200"/>
          </a:xfrm>
          <a:prstGeom prst="rect">
            <a:avLst/>
          </a:prstGeom>
          <a:noFill/>
        </p:spPr>
      </p:pic>
      <p:pic>
        <p:nvPicPr>
          <p:cNvPr id="3082" name="Picture 10" descr="C:\Users\michaelm\AppData\Local\Microsoft\Windows\INetCache\IE\8ZR0P28V\unicorn_2415004b[1].jpg"/>
          <p:cNvPicPr>
            <a:picLocks noChangeAspect="1" noChangeArrowheads="1"/>
          </p:cNvPicPr>
          <p:nvPr/>
        </p:nvPicPr>
        <p:blipFill>
          <a:blip r:embed="rId3" cstate="print"/>
          <a:srcRect/>
          <a:stretch>
            <a:fillRect/>
          </a:stretch>
        </p:blipFill>
        <p:spPr bwMode="auto">
          <a:xfrm>
            <a:off x="4648200" y="3048000"/>
            <a:ext cx="3299914" cy="2743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40</a:t>
            </a:fld>
            <a:endParaRPr lang="en-US"/>
          </a:p>
        </p:txBody>
      </p:sp>
      <p:sp>
        <p:nvSpPr>
          <p:cNvPr id="4" name="Content Placeholder 3"/>
          <p:cNvSpPr>
            <a:spLocks noGrp="1"/>
          </p:cNvSpPr>
          <p:nvPr>
            <p:ph sz="quarter" idx="1"/>
          </p:nvPr>
        </p:nvSpPr>
        <p:spPr/>
        <p:txBody>
          <a:bodyPr/>
          <a:lstStyle/>
          <a:p>
            <a:r>
              <a:rPr lang="en-US" sz="2400" u="sng" dirty="0" smtClean="0"/>
              <a:t>A mission statement serves to answer a fundamental question: Why do we exist</a:t>
            </a:r>
            <a:r>
              <a:rPr lang="en-US" dirty="0" smtClean="0"/>
              <a:t>?</a:t>
            </a:r>
          </a:p>
          <a:p>
            <a:endParaRPr lang="en-US" sz="800" dirty="0" smtClean="0"/>
          </a:p>
          <a:p>
            <a:pPr lvl="1"/>
            <a:r>
              <a:rPr lang="en-US" dirty="0" smtClean="0"/>
              <a:t>First cast the vision then establish the mission.</a:t>
            </a:r>
            <a:endParaRPr lang="en-US" dirty="0"/>
          </a:p>
        </p:txBody>
      </p:sp>
      <p:pic>
        <p:nvPicPr>
          <p:cNvPr id="7" name="Picture 6" descr="When You Should Revise Your Mission Statement"/>
          <p:cNvPicPr/>
          <p:nvPr/>
        </p:nvPicPr>
        <p:blipFill>
          <a:blip r:embed="rId2" cstate="print"/>
          <a:srcRect/>
          <a:stretch>
            <a:fillRect/>
          </a:stretch>
        </p:blipFill>
        <p:spPr bwMode="auto">
          <a:xfrm>
            <a:off x="3733800" y="3276600"/>
            <a:ext cx="5257800" cy="342741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41</a:t>
            </a:fld>
            <a:endParaRPr lang="en-US"/>
          </a:p>
        </p:txBody>
      </p:sp>
      <p:sp>
        <p:nvSpPr>
          <p:cNvPr id="4" name="Content Placeholder 3"/>
          <p:cNvSpPr>
            <a:spLocks noGrp="1"/>
          </p:cNvSpPr>
          <p:nvPr>
            <p:ph sz="quarter" idx="1"/>
          </p:nvPr>
        </p:nvSpPr>
        <p:spPr/>
        <p:txBody>
          <a:bodyPr/>
          <a:lstStyle/>
          <a:p>
            <a:r>
              <a:rPr lang="en-US" sz="2400" u="sng" dirty="0" smtClean="0"/>
              <a:t>The final component that guides us are our values.</a:t>
            </a:r>
          </a:p>
          <a:p>
            <a:r>
              <a:rPr lang="en-US" sz="2400" u="sng" dirty="0" smtClean="0"/>
              <a:t>Values are the “rudder that steers the ship</a:t>
            </a:r>
            <a:r>
              <a:rPr lang="en-US" dirty="0" smtClean="0"/>
              <a:t>.”</a:t>
            </a:r>
          </a:p>
          <a:p>
            <a:endParaRPr lang="en-US" sz="800" dirty="0" smtClean="0"/>
          </a:p>
          <a:p>
            <a:pPr lvl="1"/>
            <a:r>
              <a:rPr lang="en-US" dirty="0" smtClean="0"/>
              <a:t>Our values will determine how we as leaders approach, care for, and develop our mentoring </a:t>
            </a:r>
            <a:r>
              <a:rPr lang="en-US" dirty="0" smtClean="0"/>
              <a:t>relationships.</a:t>
            </a:r>
          </a:p>
          <a:p>
            <a:pPr lvl="1"/>
            <a:r>
              <a:rPr lang="en-US" dirty="0" smtClean="0"/>
              <a:t>They </a:t>
            </a:r>
            <a:r>
              <a:rPr lang="en-US" dirty="0" smtClean="0"/>
              <a:t>will clearly demonstrate that we are committed to the advancement and well-being of other people – those we are called to serve and lead.</a:t>
            </a:r>
            <a:endParaRPr lang="en-US" dirty="0"/>
          </a:p>
        </p:txBody>
      </p:sp>
      <p:pic>
        <p:nvPicPr>
          <p:cNvPr id="10242" name="Picture 2" descr="C:\Users\michaelm\AppData\Local\Microsoft\Windows\INetCache\IE\2HBKIZ1C\core-values1[1].png"/>
          <p:cNvPicPr>
            <a:picLocks noChangeAspect="1" noChangeArrowheads="1"/>
          </p:cNvPicPr>
          <p:nvPr/>
        </p:nvPicPr>
        <p:blipFill>
          <a:blip r:embed="rId2" cstate="print"/>
          <a:srcRect/>
          <a:stretch>
            <a:fillRect/>
          </a:stretch>
        </p:blipFill>
        <p:spPr bwMode="auto">
          <a:xfrm>
            <a:off x="6400800" y="4343400"/>
            <a:ext cx="2362201" cy="2007873"/>
          </a:xfrm>
          <a:prstGeom prst="rect">
            <a:avLst/>
          </a:prstGeom>
          <a:noFill/>
        </p:spPr>
      </p:pic>
      <p:pic>
        <p:nvPicPr>
          <p:cNvPr id="10245" name="Picture 5" descr="C:\Users\michaelm\AppData\Local\Microsoft\Windows\INetCache\IE\2HBKIZ1C\Values_Party_of_New_Zealand_logo[1].png"/>
          <p:cNvPicPr>
            <a:picLocks noChangeAspect="1" noChangeArrowheads="1"/>
          </p:cNvPicPr>
          <p:nvPr/>
        </p:nvPicPr>
        <p:blipFill>
          <a:blip r:embed="rId3" cstate="print"/>
          <a:srcRect/>
          <a:stretch>
            <a:fillRect/>
          </a:stretch>
        </p:blipFill>
        <p:spPr bwMode="auto">
          <a:xfrm>
            <a:off x="3581400" y="5410200"/>
            <a:ext cx="2539683" cy="88888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Mission, and Values</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42</a:t>
            </a:fld>
            <a:endParaRPr lang="en-US"/>
          </a:p>
        </p:txBody>
      </p:sp>
      <p:sp>
        <p:nvSpPr>
          <p:cNvPr id="4" name="Content Placeholder 3"/>
          <p:cNvSpPr>
            <a:spLocks noGrp="1"/>
          </p:cNvSpPr>
          <p:nvPr>
            <p:ph sz="quarter" idx="1"/>
          </p:nvPr>
        </p:nvSpPr>
        <p:spPr/>
        <p:txBody>
          <a:bodyPr/>
          <a:lstStyle/>
          <a:p>
            <a:r>
              <a:rPr lang="en-US" sz="2200" u="sng" dirty="0" smtClean="0"/>
              <a:t>Taken as a whole, our vision, mission, and values tell the world who we are, what is important to us, and what guides our lives</a:t>
            </a:r>
            <a:r>
              <a:rPr lang="en-US" sz="2200" dirty="0" smtClean="0"/>
              <a:t>.</a:t>
            </a:r>
            <a:endParaRPr lang="en-US" sz="2200" dirty="0" smtClean="0"/>
          </a:p>
          <a:p>
            <a:endParaRPr lang="en-US" sz="800" dirty="0" smtClean="0"/>
          </a:p>
          <a:p>
            <a:pPr lvl="1"/>
            <a:r>
              <a:rPr lang="en-US" sz="2000" dirty="0" smtClean="0"/>
              <a:t>They are a snapshot of who we are and the type of leaders we will be.</a:t>
            </a:r>
            <a:endParaRPr lang="en-US" sz="2000" dirty="0"/>
          </a:p>
        </p:txBody>
      </p:sp>
      <p:pic>
        <p:nvPicPr>
          <p:cNvPr id="7" name="Picture 6" descr="Vision Mission Values | Chignecto Central Regional Centre for Education"/>
          <p:cNvPicPr/>
          <p:nvPr/>
        </p:nvPicPr>
        <p:blipFill>
          <a:blip r:embed="rId2" cstate="print"/>
          <a:srcRect/>
          <a:stretch>
            <a:fillRect/>
          </a:stretch>
        </p:blipFill>
        <p:spPr bwMode="auto">
          <a:xfrm>
            <a:off x="1676400" y="2971800"/>
            <a:ext cx="5791200" cy="32766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Serving</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43</a:t>
            </a:fld>
            <a:endParaRPr lang="en-US"/>
          </a:p>
        </p:txBody>
      </p:sp>
      <p:sp>
        <p:nvSpPr>
          <p:cNvPr id="4" name="Content Placeholder 3"/>
          <p:cNvSpPr>
            <a:spLocks noGrp="1"/>
          </p:cNvSpPr>
          <p:nvPr>
            <p:ph sz="quarter" idx="1"/>
          </p:nvPr>
        </p:nvSpPr>
        <p:spPr/>
        <p:txBody>
          <a:bodyPr>
            <a:normAutofit/>
          </a:bodyPr>
          <a:lstStyle/>
          <a:p>
            <a:r>
              <a:rPr lang="en-US" sz="2400" u="sng" dirty="0" smtClean="0"/>
              <a:t>Mentor leaders will clearly demonstrate </a:t>
            </a:r>
            <a:r>
              <a:rPr lang="en-US" sz="2400" u="sng" dirty="0" smtClean="0"/>
              <a:t>a commitment </a:t>
            </a:r>
            <a:r>
              <a:rPr lang="en-US" sz="2400" u="sng" dirty="0" smtClean="0"/>
              <a:t>to the advancement and well-being of other people – </a:t>
            </a:r>
            <a:r>
              <a:rPr lang="en-US" sz="2400" u="sng" dirty="0" smtClean="0"/>
              <a:t>        those </a:t>
            </a:r>
            <a:r>
              <a:rPr lang="en-US" sz="2400" u="sng" dirty="0" smtClean="0"/>
              <a:t>we are called to lead and serve</a:t>
            </a:r>
            <a:r>
              <a:rPr lang="en-US" sz="2400" dirty="0" smtClean="0"/>
              <a:t>.</a:t>
            </a:r>
          </a:p>
        </p:txBody>
      </p:sp>
      <p:pic>
        <p:nvPicPr>
          <p:cNvPr id="7" name="Picture 6" descr="Service to Others"/>
          <p:cNvPicPr/>
          <p:nvPr/>
        </p:nvPicPr>
        <p:blipFill>
          <a:blip r:embed="rId2" cstate="print"/>
          <a:srcRect/>
          <a:stretch>
            <a:fillRect/>
          </a:stretch>
        </p:blipFill>
        <p:spPr bwMode="auto">
          <a:xfrm>
            <a:off x="1676400" y="2895600"/>
            <a:ext cx="5943600" cy="33432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44</a:t>
            </a:fld>
            <a:endParaRPr lang="en-US"/>
          </a:p>
        </p:txBody>
      </p:sp>
      <p:sp>
        <p:nvSpPr>
          <p:cNvPr id="4" name="Content Placeholder 3"/>
          <p:cNvSpPr>
            <a:spLocks noGrp="1"/>
          </p:cNvSpPr>
          <p:nvPr>
            <p:ph sz="quarter" idx="1"/>
          </p:nvPr>
        </p:nvSpPr>
        <p:spPr/>
        <p:txBody>
          <a:bodyPr/>
          <a:lstStyle/>
          <a:p>
            <a:r>
              <a:rPr lang="en-US" sz="2400" u="sng" dirty="0" smtClean="0"/>
              <a:t>Truly serving others requires putting ourselves and our desires aside while looking for ways and opportunities to do what is best for others</a:t>
            </a:r>
            <a:r>
              <a:rPr lang="en-US" sz="2400" dirty="0" smtClean="0"/>
              <a:t>.</a:t>
            </a:r>
          </a:p>
          <a:p>
            <a:endParaRPr lang="en-US" sz="800" dirty="0" smtClean="0"/>
          </a:p>
          <a:p>
            <a:pPr lvl="1"/>
            <a:r>
              <a:rPr lang="en-US" sz="2000" dirty="0" smtClean="0"/>
              <a:t>Humble servant leadership demonstrates to those you lead that you see them as valuable, and it’s worth your time to serve them – </a:t>
            </a:r>
            <a:r>
              <a:rPr lang="en-US" sz="2000" dirty="0" smtClean="0"/>
              <a:t>       not </a:t>
            </a:r>
            <a:r>
              <a:rPr lang="en-US" sz="2000" dirty="0" smtClean="0"/>
              <a:t>to have them serving you.</a:t>
            </a:r>
          </a:p>
          <a:p>
            <a:pPr lvl="2"/>
            <a:endParaRPr lang="en-US" sz="1800" dirty="0"/>
          </a:p>
        </p:txBody>
      </p:sp>
      <p:pic>
        <p:nvPicPr>
          <p:cNvPr id="6" name="Picture 5" descr="5 Ways Servant Leaders Stand Out From The Crowd | Leading with Trust"/>
          <p:cNvPicPr/>
          <p:nvPr/>
        </p:nvPicPr>
        <p:blipFill>
          <a:blip r:embed="rId2" cstate="print"/>
          <a:srcRect/>
          <a:stretch>
            <a:fillRect/>
          </a:stretch>
        </p:blipFill>
        <p:spPr bwMode="auto">
          <a:xfrm>
            <a:off x="1676400" y="4419600"/>
            <a:ext cx="5943600" cy="17830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 Leadership</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45</a:t>
            </a:fld>
            <a:endParaRPr lang="en-US"/>
          </a:p>
        </p:txBody>
      </p:sp>
      <p:pic>
        <p:nvPicPr>
          <p:cNvPr id="5" name="Content Placeholder 4" descr="Everybody has the potential to be a servant leader – Learner-Centered  Leadership"/>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46</a:t>
            </a:fld>
            <a:endParaRPr lang="en-US"/>
          </a:p>
        </p:txBody>
      </p:sp>
      <p:sp>
        <p:nvSpPr>
          <p:cNvPr id="4" name="Content Placeholder 3"/>
          <p:cNvSpPr>
            <a:spLocks noGrp="1"/>
          </p:cNvSpPr>
          <p:nvPr>
            <p:ph sz="quarter" idx="1"/>
          </p:nvPr>
        </p:nvSpPr>
        <p:spPr/>
        <p:txBody>
          <a:bodyPr/>
          <a:lstStyle/>
          <a:p>
            <a:r>
              <a:rPr lang="en-US" sz="2400" u="sng" dirty="0" smtClean="0"/>
              <a:t>Intentional, direct service to others is mentoring, which is the key to leadership success on consistent long-term basis</a:t>
            </a:r>
            <a:r>
              <a:rPr lang="en-US" dirty="0" smtClean="0"/>
              <a:t>.</a:t>
            </a:r>
          </a:p>
          <a:p>
            <a:endParaRPr lang="en-US" sz="800" dirty="0" smtClean="0"/>
          </a:p>
          <a:p>
            <a:pPr lvl="1"/>
            <a:r>
              <a:rPr lang="en-US" dirty="0" smtClean="0"/>
              <a:t>People who are served in this way tend to, by that example, serve others.  Mentors produce mentors.</a:t>
            </a:r>
            <a:endParaRPr lang="en-US" dirty="0"/>
          </a:p>
        </p:txBody>
      </p:sp>
      <p:pic>
        <p:nvPicPr>
          <p:cNvPr id="7" name="Picture 6" descr="Nominate someone for Pay It Forward | WTVC"/>
          <p:cNvPicPr/>
          <p:nvPr/>
        </p:nvPicPr>
        <p:blipFill>
          <a:blip r:embed="rId2" cstate="print"/>
          <a:srcRect/>
          <a:stretch>
            <a:fillRect/>
          </a:stretch>
        </p:blipFill>
        <p:spPr bwMode="auto">
          <a:xfrm>
            <a:off x="3886200" y="3581400"/>
            <a:ext cx="4876800" cy="273473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Shift</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47</a:t>
            </a:fld>
            <a:endParaRPr lang="en-US"/>
          </a:p>
        </p:txBody>
      </p:sp>
      <p:sp>
        <p:nvSpPr>
          <p:cNvPr id="4" name="Content Placeholder 3"/>
          <p:cNvSpPr>
            <a:spLocks noGrp="1"/>
          </p:cNvSpPr>
          <p:nvPr>
            <p:ph sz="quarter" idx="1"/>
          </p:nvPr>
        </p:nvSpPr>
        <p:spPr/>
        <p:txBody>
          <a:bodyPr/>
          <a:lstStyle/>
          <a:p>
            <a:r>
              <a:rPr lang="en-US" sz="2400" u="sng" dirty="0" smtClean="0"/>
              <a:t>Picture mentor leadership as an inverted organizational chart with the leader and employees at the bottom and community/customers at the top</a:t>
            </a:r>
            <a:r>
              <a:rPr lang="en-US" dirty="0" smtClean="0"/>
              <a:t>.</a:t>
            </a:r>
          </a:p>
          <a:p>
            <a:endParaRPr lang="en-US" sz="800" dirty="0" smtClean="0"/>
          </a:p>
          <a:p>
            <a:pPr lvl="1"/>
            <a:r>
              <a:rPr lang="en-US" dirty="0" smtClean="0"/>
              <a:t>The whole organization will collapse if the leader does not provide the support and strength needed to hold it up.</a:t>
            </a:r>
          </a:p>
          <a:p>
            <a:endParaRPr lang="en-US" dirty="0"/>
          </a:p>
        </p:txBody>
      </p:sp>
      <p:pic>
        <p:nvPicPr>
          <p:cNvPr id="5" name="Picture 2" descr="C:\Users\michaelm\AppData\Local\Microsoft\Windows\INetCache\IE\IKBH2KDQ\Paradigm_Shift_Logo[1].jpg"/>
          <p:cNvPicPr>
            <a:picLocks noChangeAspect="1" noChangeArrowheads="1"/>
          </p:cNvPicPr>
          <p:nvPr/>
        </p:nvPicPr>
        <p:blipFill>
          <a:blip r:embed="rId2" cstate="print"/>
          <a:srcRect/>
          <a:stretch>
            <a:fillRect/>
          </a:stretch>
        </p:blipFill>
        <p:spPr bwMode="auto">
          <a:xfrm>
            <a:off x="1905000" y="4648200"/>
            <a:ext cx="2286000" cy="1409700"/>
          </a:xfrm>
          <a:prstGeom prst="rect">
            <a:avLst/>
          </a:prstGeom>
          <a:noFill/>
        </p:spPr>
      </p:pic>
      <p:pic>
        <p:nvPicPr>
          <p:cNvPr id="6" name="Picture 3" descr="C:\Users\michaelm\AppData\Local\Microsoft\Windows\INetCache\IE\IKBH2KDQ\Go-bottom.svg[1].png"/>
          <p:cNvPicPr>
            <a:picLocks noChangeAspect="1" noChangeArrowheads="1"/>
          </p:cNvPicPr>
          <p:nvPr/>
        </p:nvPicPr>
        <p:blipFill>
          <a:blip r:embed="rId3" cstate="print"/>
          <a:srcRect/>
          <a:stretch>
            <a:fillRect/>
          </a:stretch>
        </p:blipFill>
        <p:spPr bwMode="auto">
          <a:xfrm>
            <a:off x="304800" y="3810000"/>
            <a:ext cx="1234440" cy="1463040"/>
          </a:xfrm>
          <a:prstGeom prst="rect">
            <a:avLst/>
          </a:prstGeom>
          <a:noFill/>
        </p:spPr>
      </p:pic>
      <p:pic>
        <p:nvPicPr>
          <p:cNvPr id="8" name="Picture 7" descr="10 Servant Leadership Attributes to Empower Your Workforce | The Blueprint"/>
          <p:cNvPicPr/>
          <p:nvPr/>
        </p:nvPicPr>
        <p:blipFill>
          <a:blip r:embed="rId4" cstate="print"/>
          <a:srcRect/>
          <a:stretch>
            <a:fillRect/>
          </a:stretch>
        </p:blipFill>
        <p:spPr bwMode="auto">
          <a:xfrm>
            <a:off x="4648200" y="3810000"/>
            <a:ext cx="4495800" cy="304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Nurture</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48</a:t>
            </a:fld>
            <a:endParaRPr lang="en-US"/>
          </a:p>
        </p:txBody>
      </p:sp>
      <p:sp>
        <p:nvSpPr>
          <p:cNvPr id="4" name="Content Placeholder 3"/>
          <p:cNvSpPr>
            <a:spLocks noGrp="1"/>
          </p:cNvSpPr>
          <p:nvPr>
            <p:ph sz="quarter" idx="1"/>
          </p:nvPr>
        </p:nvSpPr>
        <p:spPr/>
        <p:txBody>
          <a:bodyPr>
            <a:normAutofit/>
          </a:bodyPr>
          <a:lstStyle/>
          <a:p>
            <a:r>
              <a:rPr lang="en-US" sz="2400" u="sng" dirty="0" smtClean="0"/>
              <a:t>When everyone else understands that his or her role is also to lift, encourage, and equip – and that all members of </a:t>
            </a:r>
            <a:r>
              <a:rPr lang="en-US" sz="2400" u="sng" dirty="0" smtClean="0"/>
              <a:t>a group are </a:t>
            </a:r>
            <a:r>
              <a:rPr lang="en-US" sz="2400" u="sng" dirty="0" smtClean="0"/>
              <a:t>dependent on one another – </a:t>
            </a:r>
            <a:r>
              <a:rPr lang="en-US" sz="2400" u="sng" dirty="0" smtClean="0"/>
              <a:t>it’s clear nurturing </a:t>
            </a:r>
            <a:r>
              <a:rPr lang="en-US" sz="2400" u="sng" dirty="0" smtClean="0"/>
              <a:t>relationships is necessary to the </a:t>
            </a:r>
            <a:r>
              <a:rPr lang="en-US" sz="2400" u="sng" dirty="0" smtClean="0"/>
              <a:t>team’s </a:t>
            </a:r>
            <a:r>
              <a:rPr lang="en-US" sz="2400" u="sng" dirty="0" smtClean="0"/>
              <a:t>health</a:t>
            </a:r>
            <a:r>
              <a:rPr lang="en-US" sz="2400" dirty="0" smtClean="0"/>
              <a:t>.</a:t>
            </a:r>
          </a:p>
        </p:txBody>
      </p:sp>
      <p:pic>
        <p:nvPicPr>
          <p:cNvPr id="13318" name="Picture 6" descr="C:\Users\michaelm\AppData\Local\Microsoft\Windows\INetCache\IE\8ZR0P28V\220px-Medio_ambiente_de_nuestro_pais[1].jpg"/>
          <p:cNvPicPr>
            <a:picLocks noChangeAspect="1" noChangeArrowheads="1"/>
          </p:cNvPicPr>
          <p:nvPr/>
        </p:nvPicPr>
        <p:blipFill>
          <a:blip r:embed="rId2" cstate="print"/>
          <a:srcRect/>
          <a:stretch>
            <a:fillRect/>
          </a:stretch>
        </p:blipFill>
        <p:spPr bwMode="auto">
          <a:xfrm>
            <a:off x="4953000" y="3581400"/>
            <a:ext cx="3251200" cy="2438400"/>
          </a:xfrm>
          <a:prstGeom prst="rect">
            <a:avLst/>
          </a:prstGeom>
          <a:noFill/>
        </p:spPr>
      </p:pic>
      <p:pic>
        <p:nvPicPr>
          <p:cNvPr id="7" name="Picture 6" descr="Nurture Centre"/>
          <p:cNvPicPr/>
          <p:nvPr/>
        </p:nvPicPr>
        <p:blipFill>
          <a:blip r:embed="rId3" cstate="print"/>
          <a:srcRect/>
          <a:stretch>
            <a:fillRect/>
          </a:stretch>
        </p:blipFill>
        <p:spPr bwMode="auto">
          <a:xfrm>
            <a:off x="1143000" y="3200400"/>
            <a:ext cx="3505200" cy="313101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Focus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49</a:t>
            </a:fld>
            <a:endParaRPr lang="en-US"/>
          </a:p>
        </p:txBody>
      </p:sp>
      <p:sp>
        <p:nvSpPr>
          <p:cNvPr id="4" name="Content Placeholder 3"/>
          <p:cNvSpPr>
            <a:spLocks noGrp="1"/>
          </p:cNvSpPr>
          <p:nvPr>
            <p:ph sz="quarter" idx="1"/>
          </p:nvPr>
        </p:nvSpPr>
        <p:spPr/>
        <p:txBody>
          <a:bodyPr/>
          <a:lstStyle/>
          <a:p>
            <a:r>
              <a:rPr lang="en-US" u="sng" dirty="0" smtClean="0"/>
              <a:t>Evaluate your focus</a:t>
            </a:r>
            <a:r>
              <a:rPr lang="en-US" dirty="0" smtClean="0"/>
              <a:t>.</a:t>
            </a:r>
          </a:p>
          <a:p>
            <a:endParaRPr lang="en-US" sz="800" dirty="0" smtClean="0"/>
          </a:p>
          <a:p>
            <a:pPr lvl="1"/>
            <a:r>
              <a:rPr lang="en-US" dirty="0" smtClean="0"/>
              <a:t>Is it centered on benefiting others</a:t>
            </a:r>
            <a:r>
              <a:rPr lang="en-US" dirty="0" smtClean="0"/>
              <a:t>?</a:t>
            </a:r>
            <a:endParaRPr lang="en-US" dirty="0" smtClean="0"/>
          </a:p>
        </p:txBody>
      </p:sp>
      <p:pic>
        <p:nvPicPr>
          <p:cNvPr id="6" name="Picture 5" descr="File:Focus Logo.svg"/>
          <p:cNvPicPr/>
          <p:nvPr/>
        </p:nvPicPr>
        <p:blipFill>
          <a:blip r:embed="rId2" cstate="print"/>
          <a:srcRect/>
          <a:stretch>
            <a:fillRect/>
          </a:stretch>
        </p:blipFill>
        <p:spPr bwMode="auto">
          <a:xfrm>
            <a:off x="1600200" y="3352800"/>
            <a:ext cx="5943600" cy="209511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a:t>
            </a:fld>
            <a:endParaRPr lang="en-US"/>
          </a:p>
        </p:txBody>
      </p:sp>
      <p:sp>
        <p:nvSpPr>
          <p:cNvPr id="6" name="Content Placeholder 5"/>
          <p:cNvSpPr>
            <a:spLocks noGrp="1"/>
          </p:cNvSpPr>
          <p:nvPr>
            <p:ph sz="quarter" idx="1"/>
          </p:nvPr>
        </p:nvSpPr>
        <p:spPr/>
        <p:txBody>
          <a:bodyPr/>
          <a:lstStyle/>
          <a:p>
            <a:r>
              <a:rPr lang="en-US" u="sng" dirty="0" smtClean="0"/>
              <a:t>Mentor leaders seek to have direct, intentional, and positive impact on those they lead</a:t>
            </a:r>
            <a:r>
              <a:rPr lang="en-US" dirty="0" smtClean="0"/>
              <a:t>.</a:t>
            </a:r>
          </a:p>
          <a:p>
            <a:endParaRPr lang="en-US" sz="800" dirty="0" smtClean="0"/>
          </a:p>
          <a:p>
            <a:pPr lvl="1"/>
            <a:r>
              <a:rPr lang="en-US" dirty="0" smtClean="0"/>
              <a:t>At its core, mentoring is about building character into the lives of others, modeling and teaching attitudes and behaviors, and creating a constructive legacy to be passed along to future generations of leaders.</a:t>
            </a:r>
            <a:endParaRPr lang="en-US" dirty="0"/>
          </a:p>
        </p:txBody>
      </p:sp>
      <p:pic>
        <p:nvPicPr>
          <p:cNvPr id="4098" name="Picture 2" descr="C:\Users\michaelm\AppData\Local\Microsoft\Windows\INetCache\IE\8ZR0P28V\impato[1].jpg"/>
          <p:cNvPicPr>
            <a:picLocks noChangeAspect="1" noChangeArrowheads="1"/>
          </p:cNvPicPr>
          <p:nvPr/>
        </p:nvPicPr>
        <p:blipFill>
          <a:blip r:embed="rId2" cstate="print"/>
          <a:srcRect/>
          <a:stretch>
            <a:fillRect/>
          </a:stretch>
        </p:blipFill>
        <p:spPr bwMode="auto">
          <a:xfrm>
            <a:off x="5867400" y="4267200"/>
            <a:ext cx="2552700" cy="1939290"/>
          </a:xfrm>
          <a:prstGeom prst="rect">
            <a:avLst/>
          </a:prstGeom>
          <a:noFill/>
        </p:spPr>
      </p:pic>
      <p:pic>
        <p:nvPicPr>
          <p:cNvPr id="4100" name="Picture 4" descr="C:\Users\michaelm\AppData\Local\Microsoft\Windows\INetCache\IE\XNQPUWUE\Water_drop_impact_on_a_water-surface_-_(5)[1].jpg"/>
          <p:cNvPicPr>
            <a:picLocks noChangeAspect="1" noChangeArrowheads="1"/>
          </p:cNvPicPr>
          <p:nvPr/>
        </p:nvPicPr>
        <p:blipFill>
          <a:blip r:embed="rId3" cstate="print"/>
          <a:srcRect/>
          <a:stretch>
            <a:fillRect/>
          </a:stretch>
        </p:blipFill>
        <p:spPr bwMode="auto">
          <a:xfrm>
            <a:off x="838200" y="4495800"/>
            <a:ext cx="2438400" cy="1626870"/>
          </a:xfrm>
          <a:prstGeom prst="rect">
            <a:avLst/>
          </a:prstGeom>
          <a:noFill/>
        </p:spPr>
      </p:pic>
      <p:pic>
        <p:nvPicPr>
          <p:cNvPr id="4101" name="Picture 5" descr="C:\Users\michaelm\AppData\Local\Microsoft\Windows\INetCache\IE\IKBH2KDQ\impact-point[1].png"/>
          <p:cNvPicPr>
            <a:picLocks noChangeAspect="1" noChangeArrowheads="1"/>
          </p:cNvPicPr>
          <p:nvPr/>
        </p:nvPicPr>
        <p:blipFill>
          <a:blip r:embed="rId4" cstate="print"/>
          <a:srcRect/>
          <a:stretch>
            <a:fillRect/>
          </a:stretch>
        </p:blipFill>
        <p:spPr bwMode="auto">
          <a:xfrm>
            <a:off x="3581400" y="4343400"/>
            <a:ext cx="1950720" cy="195072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Influence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50</a:t>
            </a:fld>
            <a:endParaRPr lang="en-US"/>
          </a:p>
        </p:txBody>
      </p:sp>
      <p:sp>
        <p:nvSpPr>
          <p:cNvPr id="4" name="Content Placeholder 3"/>
          <p:cNvSpPr>
            <a:spLocks noGrp="1"/>
          </p:cNvSpPr>
          <p:nvPr>
            <p:ph sz="quarter" idx="1"/>
          </p:nvPr>
        </p:nvSpPr>
        <p:spPr/>
        <p:txBody>
          <a:bodyPr/>
          <a:lstStyle/>
          <a:p>
            <a:r>
              <a:rPr lang="en-US" u="sng" dirty="0" smtClean="0"/>
              <a:t>Evaluate </a:t>
            </a:r>
            <a:r>
              <a:rPr lang="en-US" u="sng" dirty="0" smtClean="0"/>
              <a:t>your influence</a:t>
            </a:r>
            <a:r>
              <a:rPr lang="en-US" dirty="0" smtClean="0"/>
              <a:t>.</a:t>
            </a:r>
          </a:p>
          <a:p>
            <a:endParaRPr lang="en-US" sz="800" dirty="0" smtClean="0"/>
          </a:p>
          <a:p>
            <a:pPr lvl="1"/>
            <a:r>
              <a:rPr lang="en-US" dirty="0" smtClean="0"/>
              <a:t>Are you focused on developing your “coaching tree” – building leaders who build leaders, generation after generation</a:t>
            </a:r>
            <a:r>
              <a:rPr lang="en-US" dirty="0" smtClean="0"/>
              <a:t>?</a:t>
            </a:r>
            <a:endParaRPr lang="en-US" dirty="0" smtClean="0"/>
          </a:p>
        </p:txBody>
      </p:sp>
      <p:pic>
        <p:nvPicPr>
          <p:cNvPr id="6" name="Picture 5" descr="Circles of Influence – Heart Treasure"/>
          <p:cNvPicPr/>
          <p:nvPr/>
        </p:nvPicPr>
        <p:blipFill>
          <a:blip r:embed="rId2" cstate="print"/>
          <a:srcRect/>
          <a:stretch>
            <a:fillRect/>
          </a:stretch>
        </p:blipFill>
        <p:spPr bwMode="auto">
          <a:xfrm>
            <a:off x="838200" y="3505200"/>
            <a:ext cx="3429000" cy="2438400"/>
          </a:xfrm>
          <a:prstGeom prst="rect">
            <a:avLst/>
          </a:prstGeom>
          <a:noFill/>
          <a:ln w="9525">
            <a:noFill/>
            <a:miter lim="800000"/>
            <a:headEnd/>
            <a:tailEnd/>
          </a:ln>
        </p:spPr>
      </p:pic>
      <p:pic>
        <p:nvPicPr>
          <p:cNvPr id="8" name="Picture 7" descr="How To Influence Others Powerfully - Transformational Leadership"/>
          <p:cNvPicPr/>
          <p:nvPr/>
        </p:nvPicPr>
        <p:blipFill>
          <a:blip r:embed="rId3" cstate="print"/>
          <a:srcRect/>
          <a:stretch>
            <a:fillRect/>
          </a:stretch>
        </p:blipFill>
        <p:spPr bwMode="auto">
          <a:xfrm>
            <a:off x="4495800" y="3810000"/>
            <a:ext cx="4419600" cy="198070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Others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51</a:t>
            </a:fld>
            <a:endParaRPr lang="en-US"/>
          </a:p>
        </p:txBody>
      </p:sp>
      <p:sp>
        <p:nvSpPr>
          <p:cNvPr id="4" name="Content Placeholder 3"/>
          <p:cNvSpPr>
            <a:spLocks noGrp="1"/>
          </p:cNvSpPr>
          <p:nvPr>
            <p:ph sz="quarter" idx="1"/>
          </p:nvPr>
        </p:nvSpPr>
        <p:spPr/>
        <p:txBody>
          <a:bodyPr/>
          <a:lstStyle/>
          <a:p>
            <a:r>
              <a:rPr lang="en-US" u="sng" dirty="0" smtClean="0"/>
              <a:t>Evaluate </a:t>
            </a:r>
            <a:r>
              <a:rPr lang="en-US" u="sng" dirty="0" smtClean="0"/>
              <a:t>your audience</a:t>
            </a:r>
            <a:r>
              <a:rPr lang="en-US" dirty="0" smtClean="0"/>
              <a:t>.</a:t>
            </a:r>
          </a:p>
          <a:p>
            <a:endParaRPr lang="en-US" sz="800" dirty="0" smtClean="0"/>
          </a:p>
          <a:p>
            <a:pPr lvl="1"/>
            <a:r>
              <a:rPr lang="en-US" sz="2000" dirty="0" smtClean="0"/>
              <a:t>Are you able to preserve a long-term focus on growing others while at times appropriately exercising more direct control and involvement?</a:t>
            </a:r>
            <a:endParaRPr lang="en-US" sz="2000" dirty="0"/>
          </a:p>
        </p:txBody>
      </p:sp>
      <p:pic>
        <p:nvPicPr>
          <p:cNvPr id="6" name="Picture 5" descr="How the people you hang out with are influencing you &amp;gt; by Brooke Tully"/>
          <p:cNvPicPr/>
          <p:nvPr/>
        </p:nvPicPr>
        <p:blipFill>
          <a:blip r:embed="rId2" cstate="print"/>
          <a:srcRect/>
          <a:stretch>
            <a:fillRect/>
          </a:stretch>
        </p:blipFill>
        <p:spPr bwMode="auto">
          <a:xfrm>
            <a:off x="3733800" y="3352800"/>
            <a:ext cx="5105400" cy="2856994"/>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Look Ahead</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52</a:t>
            </a:fld>
            <a:endParaRPr lang="en-US"/>
          </a:p>
        </p:txBody>
      </p:sp>
      <p:sp>
        <p:nvSpPr>
          <p:cNvPr id="4" name="Content Placeholder 3"/>
          <p:cNvSpPr>
            <a:spLocks noGrp="1"/>
          </p:cNvSpPr>
          <p:nvPr>
            <p:ph sz="quarter" idx="1"/>
          </p:nvPr>
        </p:nvSpPr>
        <p:spPr/>
        <p:txBody>
          <a:bodyPr/>
          <a:lstStyle/>
          <a:p>
            <a:r>
              <a:rPr lang="en-US" u="sng" dirty="0" smtClean="0"/>
              <a:t>Look ahead</a:t>
            </a:r>
            <a:r>
              <a:rPr lang="en-US" dirty="0" smtClean="0"/>
              <a:t>.</a:t>
            </a:r>
          </a:p>
          <a:p>
            <a:endParaRPr lang="en-US" sz="800" dirty="0" smtClean="0"/>
          </a:p>
          <a:p>
            <a:pPr lvl="1"/>
            <a:r>
              <a:rPr lang="en-US" dirty="0" smtClean="0"/>
              <a:t>Know your vision, mission, and values, but remember, life is about the journey, too.  </a:t>
            </a:r>
          </a:p>
          <a:p>
            <a:pPr>
              <a:buNone/>
            </a:pPr>
            <a:endParaRPr lang="en-US" dirty="0"/>
          </a:p>
        </p:txBody>
      </p:sp>
      <p:pic>
        <p:nvPicPr>
          <p:cNvPr id="16386" name="Picture 2" descr="C:\Users\michaelm\AppData\Local\Microsoft\Windows\INetCache\IE\XNQPUWUE\manning_looking_through_telescope[1].jpg"/>
          <p:cNvPicPr>
            <a:picLocks noChangeAspect="1" noChangeArrowheads="1"/>
          </p:cNvPicPr>
          <p:nvPr/>
        </p:nvPicPr>
        <p:blipFill>
          <a:blip r:embed="rId2" cstate="print"/>
          <a:srcRect/>
          <a:stretch>
            <a:fillRect/>
          </a:stretch>
        </p:blipFill>
        <p:spPr bwMode="auto">
          <a:xfrm>
            <a:off x="5257800" y="2971800"/>
            <a:ext cx="3429000" cy="318407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Focus on Present</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53</a:t>
            </a:fld>
            <a:endParaRPr lang="en-US"/>
          </a:p>
        </p:txBody>
      </p:sp>
      <p:sp>
        <p:nvSpPr>
          <p:cNvPr id="4" name="Content Placeholder 3"/>
          <p:cNvSpPr>
            <a:spLocks noGrp="1"/>
          </p:cNvSpPr>
          <p:nvPr>
            <p:ph sz="quarter" idx="1"/>
          </p:nvPr>
        </p:nvSpPr>
        <p:spPr/>
        <p:txBody>
          <a:bodyPr/>
          <a:lstStyle/>
          <a:p>
            <a:r>
              <a:rPr lang="en-US" u="sng" dirty="0" smtClean="0"/>
              <a:t>Focus </a:t>
            </a:r>
            <a:r>
              <a:rPr lang="en-US" u="sng" dirty="0" smtClean="0"/>
              <a:t>on the present</a:t>
            </a:r>
            <a:r>
              <a:rPr lang="en-US" dirty="0" smtClean="0"/>
              <a:t>.</a:t>
            </a:r>
          </a:p>
          <a:p>
            <a:endParaRPr lang="en-US" sz="800" dirty="0" smtClean="0"/>
          </a:p>
          <a:p>
            <a:pPr lvl="1"/>
            <a:r>
              <a:rPr lang="en-US" sz="2000" dirty="0" smtClean="0"/>
              <a:t>What can you do today to build into the lives of the people around you?  Don’t miss the now.  Remember, tomorrow may never come.</a:t>
            </a:r>
          </a:p>
          <a:p>
            <a:pPr>
              <a:buNone/>
            </a:pPr>
            <a:endParaRPr lang="en-US" dirty="0"/>
          </a:p>
        </p:txBody>
      </p:sp>
      <p:pic>
        <p:nvPicPr>
          <p:cNvPr id="16389" name="Picture 5" descr="C:\Users\michaelm\AppData\Local\Microsoft\Windows\INetCache\IE\XNQPUWUE\8393080406_746e491f01_m[1].jpg"/>
          <p:cNvPicPr>
            <a:picLocks noChangeAspect="1" noChangeArrowheads="1"/>
          </p:cNvPicPr>
          <p:nvPr/>
        </p:nvPicPr>
        <p:blipFill>
          <a:blip r:embed="rId2" cstate="print"/>
          <a:srcRect/>
          <a:stretch>
            <a:fillRect/>
          </a:stretch>
        </p:blipFill>
        <p:spPr bwMode="auto">
          <a:xfrm>
            <a:off x="4487636" y="3276600"/>
            <a:ext cx="4351564" cy="29718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Vision</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54</a:t>
            </a:fld>
            <a:endParaRPr lang="en-US"/>
          </a:p>
        </p:txBody>
      </p:sp>
      <p:sp>
        <p:nvSpPr>
          <p:cNvPr id="4" name="Content Placeholder 3"/>
          <p:cNvSpPr>
            <a:spLocks noGrp="1"/>
          </p:cNvSpPr>
          <p:nvPr>
            <p:ph sz="quarter" idx="1"/>
          </p:nvPr>
        </p:nvSpPr>
        <p:spPr/>
        <p:txBody>
          <a:bodyPr/>
          <a:lstStyle/>
          <a:p>
            <a:r>
              <a:rPr lang="en-US" u="sng" dirty="0" smtClean="0"/>
              <a:t>Evaluate your vision</a:t>
            </a:r>
            <a:r>
              <a:rPr lang="en-US" dirty="0" smtClean="0"/>
              <a:t>.</a:t>
            </a:r>
          </a:p>
          <a:p>
            <a:endParaRPr lang="en-US" sz="800" dirty="0" smtClean="0"/>
          </a:p>
          <a:p>
            <a:pPr lvl="1"/>
            <a:r>
              <a:rPr lang="en-US" dirty="0" smtClean="0"/>
              <a:t>What do you hope the future will look like as you proceed</a:t>
            </a:r>
            <a:r>
              <a:rPr lang="en-US" dirty="0" smtClean="0"/>
              <a:t>?</a:t>
            </a:r>
            <a:endParaRPr lang="en-US" dirty="0" smtClean="0"/>
          </a:p>
        </p:txBody>
      </p:sp>
      <p:pic>
        <p:nvPicPr>
          <p:cNvPr id="6" name="Picture 5" descr="Vision &amp;amp; Mission | BSE Institute Limited"/>
          <p:cNvPicPr/>
          <p:nvPr/>
        </p:nvPicPr>
        <p:blipFill>
          <a:blip r:embed="rId2" cstate="print"/>
          <a:srcRect/>
          <a:stretch>
            <a:fillRect/>
          </a:stretch>
        </p:blipFill>
        <p:spPr bwMode="auto">
          <a:xfrm>
            <a:off x="3200400" y="2895600"/>
            <a:ext cx="5600700" cy="3200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Mission</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55</a:t>
            </a:fld>
            <a:endParaRPr lang="en-US"/>
          </a:p>
        </p:txBody>
      </p:sp>
      <p:sp>
        <p:nvSpPr>
          <p:cNvPr id="4" name="Content Placeholder 3"/>
          <p:cNvSpPr>
            <a:spLocks noGrp="1"/>
          </p:cNvSpPr>
          <p:nvPr>
            <p:ph sz="quarter" idx="1"/>
          </p:nvPr>
        </p:nvSpPr>
        <p:spPr/>
        <p:txBody>
          <a:bodyPr/>
          <a:lstStyle/>
          <a:p>
            <a:r>
              <a:rPr lang="en-US" u="sng" dirty="0" smtClean="0"/>
              <a:t>Evaluate </a:t>
            </a:r>
            <a:r>
              <a:rPr lang="en-US" u="sng" dirty="0" smtClean="0"/>
              <a:t>your mission</a:t>
            </a:r>
            <a:r>
              <a:rPr lang="en-US" dirty="0" smtClean="0"/>
              <a:t>.</a:t>
            </a:r>
          </a:p>
          <a:p>
            <a:endParaRPr lang="en-US" sz="800" dirty="0" smtClean="0"/>
          </a:p>
          <a:p>
            <a:pPr lvl="1"/>
            <a:r>
              <a:rPr lang="en-US" dirty="0" smtClean="0"/>
              <a:t>Does it clearly tell you and the world what you’re about, why you’re here, and why you have chosen these goals</a:t>
            </a:r>
            <a:r>
              <a:rPr lang="en-US" dirty="0" smtClean="0"/>
              <a:t>?</a:t>
            </a:r>
            <a:endParaRPr lang="en-US" dirty="0" smtClean="0"/>
          </a:p>
        </p:txBody>
      </p:sp>
      <p:pic>
        <p:nvPicPr>
          <p:cNvPr id="6" name="Picture 5" descr="Mission - AIIMS Deoghar"/>
          <p:cNvPicPr/>
          <p:nvPr/>
        </p:nvPicPr>
        <p:blipFill>
          <a:blip r:embed="rId2" cstate="print"/>
          <a:srcRect/>
          <a:stretch>
            <a:fillRect/>
          </a:stretch>
        </p:blipFill>
        <p:spPr bwMode="auto">
          <a:xfrm>
            <a:off x="3505200" y="3276600"/>
            <a:ext cx="5257800" cy="286512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dirty="0" smtClean="0"/>
              <a:t>Value</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56</a:t>
            </a:fld>
            <a:endParaRPr lang="en-US"/>
          </a:p>
        </p:txBody>
      </p:sp>
      <p:sp>
        <p:nvSpPr>
          <p:cNvPr id="4" name="Content Placeholder 3"/>
          <p:cNvSpPr>
            <a:spLocks noGrp="1"/>
          </p:cNvSpPr>
          <p:nvPr>
            <p:ph sz="quarter" idx="1"/>
          </p:nvPr>
        </p:nvSpPr>
        <p:spPr/>
        <p:txBody>
          <a:bodyPr/>
          <a:lstStyle/>
          <a:p>
            <a:r>
              <a:rPr lang="en-US" u="sng" dirty="0" smtClean="0"/>
              <a:t>Evaluate </a:t>
            </a:r>
            <a:r>
              <a:rPr lang="en-US" u="sng" dirty="0" smtClean="0"/>
              <a:t>your values</a:t>
            </a:r>
            <a:r>
              <a:rPr lang="en-US" dirty="0" smtClean="0"/>
              <a:t>.</a:t>
            </a:r>
          </a:p>
          <a:p>
            <a:endParaRPr lang="en-US" sz="800" dirty="0" smtClean="0"/>
          </a:p>
          <a:p>
            <a:pPr lvl="1"/>
            <a:r>
              <a:rPr lang="en-US" dirty="0" smtClean="0"/>
              <a:t>Are your “rules of behavior” consistent with your principles?  Does your “rudder” steer you in a good direction for how you will behave and treat others?</a:t>
            </a:r>
            <a:endParaRPr lang="en-US" dirty="0"/>
          </a:p>
        </p:txBody>
      </p:sp>
      <p:pic>
        <p:nvPicPr>
          <p:cNvPr id="6" name="Picture 5" descr="Core Values | TwoTen Magazine"/>
          <p:cNvPicPr/>
          <p:nvPr/>
        </p:nvPicPr>
        <p:blipFill>
          <a:blip r:embed="rId2" cstate="print"/>
          <a:srcRect/>
          <a:stretch>
            <a:fillRect/>
          </a:stretch>
        </p:blipFill>
        <p:spPr bwMode="auto">
          <a:xfrm>
            <a:off x="3581400" y="3505200"/>
            <a:ext cx="5257800" cy="2669704"/>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Approach</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57</a:t>
            </a:fld>
            <a:endParaRPr lang="en-US"/>
          </a:p>
        </p:txBody>
      </p:sp>
      <p:sp>
        <p:nvSpPr>
          <p:cNvPr id="4" name="Content Placeholder 3"/>
          <p:cNvSpPr>
            <a:spLocks noGrp="1"/>
          </p:cNvSpPr>
          <p:nvPr>
            <p:ph sz="quarter" idx="1"/>
          </p:nvPr>
        </p:nvSpPr>
        <p:spPr/>
        <p:txBody>
          <a:bodyPr/>
          <a:lstStyle/>
          <a:p>
            <a:r>
              <a:rPr lang="en-US" sz="2400" u="sng" dirty="0" smtClean="0"/>
              <a:t>Evaluate your approach with family, friends, your community and others: Mentoring is a lifestyle</a:t>
            </a:r>
            <a:r>
              <a:rPr lang="en-US" dirty="0" smtClean="0"/>
              <a:t>.</a:t>
            </a:r>
            <a:endParaRPr lang="en-US" dirty="0"/>
          </a:p>
        </p:txBody>
      </p:sp>
      <p:pic>
        <p:nvPicPr>
          <p:cNvPr id="17418" name="Picture 10" descr="C:\Users\michaelm\AppData\Local\Microsoft\Windows\INetCache\IE\8ZR0P28V\9416915-background-concept-wordcloud-illustration-of-mentoring-glowing-light-1024x616[1].jpg"/>
          <p:cNvPicPr>
            <a:picLocks noChangeAspect="1" noChangeArrowheads="1"/>
          </p:cNvPicPr>
          <p:nvPr/>
        </p:nvPicPr>
        <p:blipFill>
          <a:blip r:embed="rId2" cstate="print"/>
          <a:srcRect/>
          <a:stretch>
            <a:fillRect/>
          </a:stretch>
        </p:blipFill>
        <p:spPr bwMode="auto">
          <a:xfrm>
            <a:off x="1143000" y="2743200"/>
            <a:ext cx="6797040" cy="3261360"/>
          </a:xfrm>
          <a:prstGeom prst="rect">
            <a:avLst/>
          </a:prstGeom>
          <a:noFill/>
        </p:spPr>
      </p:pic>
      <p:pic>
        <p:nvPicPr>
          <p:cNvPr id="17420" name="Picture 12" descr="C:\Users\michaelm\AppData\Local\Microsoft\Windows\INetCache\IE\2HBKIZ1C\mentoring-logo[1].jpg"/>
          <p:cNvPicPr>
            <a:picLocks noChangeAspect="1" noChangeArrowheads="1"/>
          </p:cNvPicPr>
          <p:nvPr/>
        </p:nvPicPr>
        <p:blipFill>
          <a:blip r:embed="rId3" cstate="print"/>
          <a:srcRect/>
          <a:stretch>
            <a:fillRect/>
          </a:stretch>
        </p:blipFill>
        <p:spPr bwMode="auto">
          <a:xfrm>
            <a:off x="7620000" y="4800600"/>
            <a:ext cx="1295400" cy="133807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a:t>
            </a:r>
            <a:r>
              <a:rPr lang="en-US" dirty="0" smtClean="0"/>
              <a:t>Steps</a:t>
            </a:r>
            <a:br>
              <a:rPr lang="en-US" dirty="0" smtClean="0"/>
            </a:br>
            <a:r>
              <a:rPr lang="en-US" sz="2000" dirty="0" smtClean="0"/>
              <a:t>Serve</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58</a:t>
            </a:fld>
            <a:endParaRPr lang="en-US"/>
          </a:p>
        </p:txBody>
      </p:sp>
      <p:sp>
        <p:nvSpPr>
          <p:cNvPr id="4" name="Content Placeholder 3"/>
          <p:cNvSpPr>
            <a:spLocks noGrp="1"/>
          </p:cNvSpPr>
          <p:nvPr>
            <p:ph sz="quarter" idx="1"/>
          </p:nvPr>
        </p:nvSpPr>
        <p:spPr/>
        <p:txBody>
          <a:bodyPr/>
          <a:lstStyle/>
          <a:p>
            <a:r>
              <a:rPr lang="en-US" u="sng" dirty="0" smtClean="0"/>
              <a:t>Remember, mentor leadership is all about serving</a:t>
            </a:r>
            <a:r>
              <a:rPr lang="en-US" dirty="0" smtClean="0"/>
              <a:t>.  </a:t>
            </a:r>
          </a:p>
        </p:txBody>
      </p:sp>
      <p:pic>
        <p:nvPicPr>
          <p:cNvPr id="7" name="Picture 6" descr="Servant Leadership Mindset - League of Minnesota Cities"/>
          <p:cNvPicPr/>
          <p:nvPr/>
        </p:nvPicPr>
        <p:blipFill>
          <a:blip r:embed="rId2" cstate="print"/>
          <a:srcRect/>
          <a:stretch>
            <a:fillRect/>
          </a:stretch>
        </p:blipFill>
        <p:spPr bwMode="auto">
          <a:xfrm>
            <a:off x="1600200" y="2362200"/>
            <a:ext cx="5943600" cy="4116249"/>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0D00819-4290-4B0E-9748-4BC756073EEF}" type="slidenum">
              <a:rPr lang="en-US" smtClean="0"/>
              <a:pPr/>
              <a:t>59</a:t>
            </a:fld>
            <a:endParaRPr lang="en-US"/>
          </a:p>
        </p:txBody>
      </p:sp>
      <p:pic>
        <p:nvPicPr>
          <p:cNvPr id="19458" name="Picture 2" descr="C:\Users\michaelm\AppData\Local\Microsoft\Windows\INetCache\IE\2HBKIZ1C\the-end1[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6</a:t>
            </a:fld>
            <a:endParaRPr lang="en-US"/>
          </a:p>
        </p:txBody>
      </p:sp>
      <p:sp>
        <p:nvSpPr>
          <p:cNvPr id="6" name="Content Placeholder 5"/>
          <p:cNvSpPr>
            <a:spLocks noGrp="1"/>
          </p:cNvSpPr>
          <p:nvPr>
            <p:ph sz="quarter" idx="1"/>
          </p:nvPr>
        </p:nvSpPr>
        <p:spPr/>
        <p:txBody>
          <a:bodyPr/>
          <a:lstStyle/>
          <a:p>
            <a:r>
              <a:rPr lang="en-US" u="sng" dirty="0" smtClean="0"/>
              <a:t>The primary focus of mentor leadership is to shape the lives of the people right in front of you, as you lead, guide, inspire, and encourage those people</a:t>
            </a:r>
            <a:r>
              <a:rPr lang="en-US" dirty="0" smtClean="0"/>
              <a:t>.</a:t>
            </a:r>
            <a:endParaRPr lang="en-US" dirty="0"/>
          </a:p>
        </p:txBody>
      </p:sp>
      <p:pic>
        <p:nvPicPr>
          <p:cNvPr id="5126" name="Picture 6" descr="C:\Users\michaelm\AppData\Local\Microsoft\Windows\INetCache\IE\IKBH2KDQ\the_grind[1].jpg"/>
          <p:cNvPicPr>
            <a:picLocks noChangeAspect="1" noChangeArrowheads="1"/>
          </p:cNvPicPr>
          <p:nvPr/>
        </p:nvPicPr>
        <p:blipFill>
          <a:blip r:embed="rId2" cstate="print"/>
          <a:srcRect/>
          <a:stretch>
            <a:fillRect/>
          </a:stretch>
        </p:blipFill>
        <p:spPr bwMode="auto">
          <a:xfrm>
            <a:off x="990600" y="3733800"/>
            <a:ext cx="2514600" cy="2133600"/>
          </a:xfrm>
          <a:prstGeom prst="rect">
            <a:avLst/>
          </a:prstGeom>
          <a:noFill/>
        </p:spPr>
      </p:pic>
      <p:pic>
        <p:nvPicPr>
          <p:cNvPr id="5128" name="Picture 8" descr="C:\Users\michaelm\AppData\Local\Microsoft\Windows\INetCache\IE\8ZR0P28V\The-Thinker-Auguste-Rodin[1].png"/>
          <p:cNvPicPr>
            <a:picLocks noChangeAspect="1" noChangeArrowheads="1"/>
          </p:cNvPicPr>
          <p:nvPr/>
        </p:nvPicPr>
        <p:blipFill>
          <a:blip r:embed="rId3" cstate="print"/>
          <a:srcRect/>
          <a:stretch>
            <a:fillRect/>
          </a:stretch>
        </p:blipFill>
        <p:spPr bwMode="auto">
          <a:xfrm>
            <a:off x="3733800" y="3048000"/>
            <a:ext cx="2514600" cy="2895600"/>
          </a:xfrm>
          <a:prstGeom prst="rect">
            <a:avLst/>
          </a:prstGeom>
          <a:noFill/>
        </p:spPr>
      </p:pic>
      <p:pic>
        <p:nvPicPr>
          <p:cNvPr id="5129" name="Picture 9" descr="C:\Users\michaelm\AppData\Local\Microsoft\Windows\INetCache\IE\IKBH2KDQ\Hammer-and-Nails-13647-large[1].png"/>
          <p:cNvPicPr>
            <a:picLocks noChangeAspect="1" noChangeArrowheads="1"/>
          </p:cNvPicPr>
          <p:nvPr/>
        </p:nvPicPr>
        <p:blipFill>
          <a:blip r:embed="rId4" cstate="print"/>
          <a:srcRect/>
          <a:stretch>
            <a:fillRect/>
          </a:stretch>
        </p:blipFill>
        <p:spPr bwMode="auto">
          <a:xfrm>
            <a:off x="6553200" y="4495800"/>
            <a:ext cx="1295400" cy="1219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7</a:t>
            </a:fld>
            <a:endParaRPr lang="en-US"/>
          </a:p>
        </p:txBody>
      </p:sp>
      <p:sp>
        <p:nvSpPr>
          <p:cNvPr id="6" name="Content Placeholder 5"/>
          <p:cNvSpPr>
            <a:spLocks noGrp="1"/>
          </p:cNvSpPr>
          <p:nvPr>
            <p:ph sz="quarter" idx="1"/>
          </p:nvPr>
        </p:nvSpPr>
        <p:spPr/>
        <p:txBody>
          <a:bodyPr/>
          <a:lstStyle/>
          <a:p>
            <a:r>
              <a:rPr lang="en-US" u="sng" dirty="0" smtClean="0"/>
              <a:t>Mentor leadership focuses on developing the strengths of individuals</a:t>
            </a:r>
            <a:r>
              <a:rPr lang="en-US" dirty="0" smtClean="0"/>
              <a:t>.</a:t>
            </a:r>
          </a:p>
          <a:p>
            <a:endParaRPr lang="en-US" sz="800" dirty="0" smtClean="0"/>
          </a:p>
          <a:p>
            <a:pPr lvl="1"/>
            <a:r>
              <a:rPr lang="en-US" dirty="0" smtClean="0"/>
              <a:t>Leaders make the people they lead better in what they do, and ultimately, better people.</a:t>
            </a:r>
            <a:endParaRPr lang="en-US" dirty="0"/>
          </a:p>
        </p:txBody>
      </p:sp>
      <p:pic>
        <p:nvPicPr>
          <p:cNvPr id="6146" name="Picture 2" descr="C:\Users\michaelm\AppData\Local\Microsoft\Windows\INetCache\IE\IKBH2KDQ\coach-2[1].gif"/>
          <p:cNvPicPr>
            <a:picLocks noChangeAspect="1" noChangeArrowheads="1"/>
          </p:cNvPicPr>
          <p:nvPr/>
        </p:nvPicPr>
        <p:blipFill>
          <a:blip r:embed="rId2" cstate="print"/>
          <a:srcRect/>
          <a:stretch>
            <a:fillRect/>
          </a:stretch>
        </p:blipFill>
        <p:spPr bwMode="auto">
          <a:xfrm>
            <a:off x="762000" y="3657600"/>
            <a:ext cx="1828800" cy="2148840"/>
          </a:xfrm>
          <a:prstGeom prst="rect">
            <a:avLst/>
          </a:prstGeom>
          <a:noFill/>
        </p:spPr>
      </p:pic>
      <p:pic>
        <p:nvPicPr>
          <p:cNvPr id="6149" name="Picture 5" descr="C:\Users\michaelm\AppData\Local\Microsoft\Windows\INetCache\IE\8ZR0P28V\power_fist_2[1].png"/>
          <p:cNvPicPr>
            <a:picLocks noChangeAspect="1" noChangeArrowheads="1"/>
          </p:cNvPicPr>
          <p:nvPr/>
        </p:nvPicPr>
        <p:blipFill>
          <a:blip r:embed="rId3" cstate="print"/>
          <a:srcRect/>
          <a:stretch>
            <a:fillRect/>
          </a:stretch>
        </p:blipFill>
        <p:spPr bwMode="auto">
          <a:xfrm>
            <a:off x="6781800" y="3962400"/>
            <a:ext cx="1676400" cy="1905000"/>
          </a:xfrm>
          <a:prstGeom prst="rect">
            <a:avLst/>
          </a:prstGeom>
          <a:noFill/>
        </p:spPr>
      </p:pic>
      <p:pic>
        <p:nvPicPr>
          <p:cNvPr id="6150" name="Picture 6" descr="C:\Users\michaelm\AppData\Local\Microsoft\Windows\INetCache\IE\2HBKIZ1C\jk_strength[1].jpg"/>
          <p:cNvPicPr>
            <a:picLocks noChangeAspect="1" noChangeArrowheads="1"/>
          </p:cNvPicPr>
          <p:nvPr/>
        </p:nvPicPr>
        <p:blipFill>
          <a:blip r:embed="rId4" cstate="print"/>
          <a:srcRect/>
          <a:stretch>
            <a:fillRect/>
          </a:stretch>
        </p:blipFill>
        <p:spPr bwMode="auto">
          <a:xfrm>
            <a:off x="3124200" y="3657600"/>
            <a:ext cx="3048000" cy="236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Mentor Leader</a:t>
            </a:r>
            <a:endParaRPr lang="en-US"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8</a:t>
            </a:fld>
            <a:endParaRPr lang="en-US"/>
          </a:p>
        </p:txBody>
      </p:sp>
      <p:sp>
        <p:nvSpPr>
          <p:cNvPr id="4" name="Content Placeholder 3"/>
          <p:cNvSpPr>
            <a:spLocks noGrp="1"/>
          </p:cNvSpPr>
          <p:nvPr>
            <p:ph sz="quarter" idx="1"/>
          </p:nvPr>
        </p:nvSpPr>
        <p:spPr/>
        <p:txBody>
          <a:bodyPr/>
          <a:lstStyle/>
          <a:p>
            <a:r>
              <a:rPr lang="en-US" u="sng" dirty="0" smtClean="0"/>
              <a:t>Mentor leadership works best when the ones being mentored are aware that the mentor leader has a genuine concern for their development and success</a:t>
            </a:r>
            <a:r>
              <a:rPr lang="en-US" dirty="0" smtClean="0"/>
              <a:t>.</a:t>
            </a:r>
          </a:p>
          <a:p>
            <a:endParaRPr lang="en-US" sz="800" dirty="0" smtClean="0"/>
          </a:p>
          <a:p>
            <a:pPr lvl="1"/>
            <a:r>
              <a:rPr lang="en-US" dirty="0" smtClean="0"/>
              <a:t>Those we lead will be more receptive if they believe we genuinely want them to succeed.</a:t>
            </a:r>
            <a:endParaRPr lang="en-US" dirty="0"/>
          </a:p>
        </p:txBody>
      </p:sp>
      <p:pic>
        <p:nvPicPr>
          <p:cNvPr id="7170" name="Picture 2" descr="C:\Users\michaelm\AppData\Local\Microsoft\Windows\INetCache\IE\XNQPUWUE\genuine[1].jpg"/>
          <p:cNvPicPr>
            <a:picLocks noChangeAspect="1" noChangeArrowheads="1"/>
          </p:cNvPicPr>
          <p:nvPr/>
        </p:nvPicPr>
        <p:blipFill>
          <a:blip r:embed="rId2" cstate="print"/>
          <a:srcRect/>
          <a:stretch>
            <a:fillRect/>
          </a:stretch>
        </p:blipFill>
        <p:spPr bwMode="auto">
          <a:xfrm>
            <a:off x="6019800" y="4038600"/>
            <a:ext cx="2286000" cy="2057400"/>
          </a:xfrm>
          <a:prstGeom prst="rect">
            <a:avLst/>
          </a:prstGeom>
          <a:noFill/>
        </p:spPr>
      </p:pic>
      <p:pic>
        <p:nvPicPr>
          <p:cNvPr id="7172" name="Picture 4" descr="C:\Users\michaelm\AppData\Local\Microsoft\Windows\INetCache\IE\8ZR0P28V\care[1].png"/>
          <p:cNvPicPr>
            <a:picLocks noChangeAspect="1" noChangeArrowheads="1"/>
          </p:cNvPicPr>
          <p:nvPr/>
        </p:nvPicPr>
        <p:blipFill>
          <a:blip r:embed="rId3" cstate="print"/>
          <a:srcRect/>
          <a:stretch>
            <a:fillRect/>
          </a:stretch>
        </p:blipFill>
        <p:spPr bwMode="auto">
          <a:xfrm>
            <a:off x="914400" y="3962400"/>
            <a:ext cx="4763165" cy="22483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Mentor </a:t>
            </a:r>
            <a:r>
              <a:rPr lang="en-US" dirty="0" smtClean="0"/>
              <a:t>Leader</a:t>
            </a:r>
            <a:br>
              <a:rPr lang="en-US" dirty="0" smtClean="0"/>
            </a:br>
            <a:r>
              <a:rPr lang="en-US" sz="2000" dirty="0" smtClean="0"/>
              <a:t>It’s All About Relationships</a:t>
            </a:r>
            <a:endParaRPr lang="en-US" sz="2000" dirty="0"/>
          </a:p>
        </p:txBody>
      </p:sp>
      <p:sp>
        <p:nvSpPr>
          <p:cNvPr id="3" name="Slide Number Placeholder 2"/>
          <p:cNvSpPr>
            <a:spLocks noGrp="1"/>
          </p:cNvSpPr>
          <p:nvPr>
            <p:ph type="sldNum" sz="quarter" idx="12"/>
          </p:nvPr>
        </p:nvSpPr>
        <p:spPr/>
        <p:txBody>
          <a:bodyPr/>
          <a:lstStyle/>
          <a:p>
            <a:fld id="{20D00819-4290-4B0E-9748-4BC756073EEF}" type="slidenum">
              <a:rPr lang="en-US" smtClean="0"/>
              <a:pPr/>
              <a:t>9</a:t>
            </a:fld>
            <a:endParaRPr lang="en-US"/>
          </a:p>
        </p:txBody>
      </p:sp>
      <p:sp>
        <p:nvSpPr>
          <p:cNvPr id="4" name="Content Placeholder 3"/>
          <p:cNvSpPr>
            <a:spLocks noGrp="1"/>
          </p:cNvSpPr>
          <p:nvPr>
            <p:ph sz="quarter" idx="1"/>
          </p:nvPr>
        </p:nvSpPr>
        <p:spPr/>
        <p:txBody>
          <a:bodyPr>
            <a:normAutofit/>
          </a:bodyPr>
          <a:lstStyle/>
          <a:p>
            <a:r>
              <a:rPr lang="en-US" sz="2400" u="sng" dirty="0" smtClean="0"/>
              <a:t>Mentor leadership is all about shaping, nurturing, empowering, and growing.  It’s all about relationships, integrity, and perpetual learning</a:t>
            </a:r>
            <a:r>
              <a:rPr lang="en-US" sz="2400" dirty="0" smtClean="0"/>
              <a:t>.</a:t>
            </a:r>
          </a:p>
          <a:p>
            <a:endParaRPr lang="en-US" sz="800" dirty="0" smtClean="0">
              <a:effectLst>
                <a:outerShdw blurRad="38100" dist="38100" dir="2700000" algn="tl">
                  <a:srgbClr val="000000">
                    <a:alpha val="43137"/>
                  </a:srgbClr>
                </a:outerShdw>
              </a:effectLst>
            </a:endParaRPr>
          </a:p>
          <a:p>
            <a:pPr lvl="1"/>
            <a:r>
              <a:rPr lang="en-US" sz="1900" dirty="0" smtClean="0"/>
              <a:t>Success is measured in changed lives, strong character, and eternal values rather than in material gain, </a:t>
            </a:r>
            <a:r>
              <a:rPr lang="en-US" sz="1900" dirty="0" smtClean="0"/>
              <a:t>personal </a:t>
            </a:r>
            <a:r>
              <a:rPr lang="en-US" sz="1900" dirty="0" smtClean="0"/>
              <a:t>achievement, or status.</a:t>
            </a:r>
          </a:p>
          <a:p>
            <a:pPr lvl="1"/>
            <a:endParaRPr lang="en-US" sz="800" dirty="0" smtClean="0"/>
          </a:p>
          <a:p>
            <a:pPr lvl="2"/>
            <a:r>
              <a:rPr lang="en-US" sz="1800" dirty="0" smtClean="0">
                <a:solidFill>
                  <a:srgbClr val="FF0000"/>
                </a:solidFill>
              </a:rPr>
              <a:t>It’s all about changing lives and putting people first!</a:t>
            </a:r>
            <a:endParaRPr lang="en-US" sz="1800" dirty="0">
              <a:solidFill>
                <a:srgbClr val="FF0000"/>
              </a:solidFill>
            </a:endParaRPr>
          </a:p>
        </p:txBody>
      </p:sp>
      <p:pic>
        <p:nvPicPr>
          <p:cNvPr id="8195" name="Picture 3" descr="C:\Users\michaelm\AppData\Local\Microsoft\Windows\INetCache\IE\2HBKIZ1C\change3[1].jpg"/>
          <p:cNvPicPr>
            <a:picLocks noChangeAspect="1" noChangeArrowheads="1"/>
          </p:cNvPicPr>
          <p:nvPr/>
        </p:nvPicPr>
        <p:blipFill>
          <a:blip r:embed="rId2" cstate="print"/>
          <a:srcRect/>
          <a:stretch>
            <a:fillRect/>
          </a:stretch>
        </p:blipFill>
        <p:spPr bwMode="auto">
          <a:xfrm>
            <a:off x="7696200" y="304800"/>
            <a:ext cx="857250" cy="857250"/>
          </a:xfrm>
          <a:prstGeom prst="rect">
            <a:avLst/>
          </a:prstGeom>
          <a:noFill/>
        </p:spPr>
      </p:pic>
      <p:pic>
        <p:nvPicPr>
          <p:cNvPr id="8196" name="Picture 4" descr="C:\Users\michaelm\AppData\Local\Microsoft\Windows\INetCache\IE\8ZR0P28V\4-Questions-You-Need-To-Ask-When-Making-a-Life-Changing-Decision[1].jpg"/>
          <p:cNvPicPr>
            <a:picLocks noChangeAspect="1" noChangeArrowheads="1"/>
          </p:cNvPicPr>
          <p:nvPr/>
        </p:nvPicPr>
        <p:blipFill>
          <a:blip r:embed="rId3" cstate="print"/>
          <a:srcRect/>
          <a:stretch>
            <a:fillRect/>
          </a:stretch>
        </p:blipFill>
        <p:spPr bwMode="auto">
          <a:xfrm>
            <a:off x="609600" y="4495800"/>
            <a:ext cx="3276600" cy="1746250"/>
          </a:xfrm>
          <a:prstGeom prst="rect">
            <a:avLst/>
          </a:prstGeom>
          <a:noFill/>
        </p:spPr>
      </p:pic>
      <p:pic>
        <p:nvPicPr>
          <p:cNvPr id="8197" name="Picture 5" descr="C:\Users\michaelm\AppData\Local\Microsoft\Windows\INetCache\IE\2HBKIZ1C\change[1].jpeg"/>
          <p:cNvPicPr>
            <a:picLocks noChangeAspect="1" noChangeArrowheads="1"/>
          </p:cNvPicPr>
          <p:nvPr/>
        </p:nvPicPr>
        <p:blipFill>
          <a:blip r:embed="rId4" cstate="print"/>
          <a:srcRect/>
          <a:stretch>
            <a:fillRect/>
          </a:stretch>
        </p:blipFill>
        <p:spPr bwMode="auto">
          <a:xfrm>
            <a:off x="4114800" y="4572000"/>
            <a:ext cx="4584700" cy="1600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1222</TotalTime>
  <Words>2102</Words>
  <Application>Microsoft Office PowerPoint</Application>
  <PresentationFormat>On-screen Show (4:3)</PresentationFormat>
  <Paragraphs>259</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Civic</vt:lpstr>
      <vt:lpstr>The Mentor Leader Session One</vt:lpstr>
      <vt:lpstr>The Mentor Leader Group One</vt:lpstr>
      <vt:lpstr>The Mentor Leader</vt:lpstr>
      <vt:lpstr>The Mentor Leader</vt:lpstr>
      <vt:lpstr>The Mentor Leader</vt:lpstr>
      <vt:lpstr>The Mentor Leader</vt:lpstr>
      <vt:lpstr>The Mentor Leader</vt:lpstr>
      <vt:lpstr>The Mentor Leader</vt:lpstr>
      <vt:lpstr>The Mentor Leader It’s All About Relationships</vt:lpstr>
      <vt:lpstr>The Mentor Leader Make an Impact</vt:lpstr>
      <vt:lpstr>The Mentor Leader Put Others First</vt:lpstr>
      <vt:lpstr>The Mentor Leader A Positive, Lasting Influence</vt:lpstr>
      <vt:lpstr>Leadership Be a Positive Influence</vt:lpstr>
      <vt:lpstr>Slide 14</vt:lpstr>
      <vt:lpstr>Leadership Focus on Others</vt:lpstr>
      <vt:lpstr>Mentor Leadership Building People Up</vt:lpstr>
      <vt:lpstr>Strength</vt:lpstr>
      <vt:lpstr>Legacy</vt:lpstr>
      <vt:lpstr>Legacy</vt:lpstr>
      <vt:lpstr>Eternal Perspective</vt:lpstr>
      <vt:lpstr>Achieve Good Success</vt:lpstr>
      <vt:lpstr>Good Success</vt:lpstr>
      <vt:lpstr>Faith</vt:lpstr>
      <vt:lpstr>Action Steps Integrity</vt:lpstr>
      <vt:lpstr>Action Steps Impact</vt:lpstr>
      <vt:lpstr>Action Steps Perspective</vt:lpstr>
      <vt:lpstr>Action Steps Goals</vt:lpstr>
      <vt:lpstr>Action Steps Engage and Influence</vt:lpstr>
      <vt:lpstr>Action Steps Nurture</vt:lpstr>
      <vt:lpstr>Action Steps Build Relationship</vt:lpstr>
      <vt:lpstr>Action Steps What is Good Success?</vt:lpstr>
      <vt:lpstr>The Mentor Leader</vt:lpstr>
      <vt:lpstr>The Focus of a Mentor Leader</vt:lpstr>
      <vt:lpstr>The Mentor Leader</vt:lpstr>
      <vt:lpstr>Situational Leadership</vt:lpstr>
      <vt:lpstr>The Mentor Leader</vt:lpstr>
      <vt:lpstr>Leadership</vt:lpstr>
      <vt:lpstr>Vision, Mission, and Values</vt:lpstr>
      <vt:lpstr>Vision</vt:lpstr>
      <vt:lpstr>Mission</vt:lpstr>
      <vt:lpstr>Values</vt:lpstr>
      <vt:lpstr>Vision, Mission, and Values</vt:lpstr>
      <vt:lpstr>It’s All About Serving</vt:lpstr>
      <vt:lpstr>Service</vt:lpstr>
      <vt:lpstr>Servant Leadership</vt:lpstr>
      <vt:lpstr>Mentoring</vt:lpstr>
      <vt:lpstr>Paradigm Shift</vt:lpstr>
      <vt:lpstr>Nurture</vt:lpstr>
      <vt:lpstr>Action Steps Focus</vt:lpstr>
      <vt:lpstr>Action Steps Influence</vt:lpstr>
      <vt:lpstr>Action Steps Others</vt:lpstr>
      <vt:lpstr>Action Steps Look Ahead</vt:lpstr>
      <vt:lpstr>Action Steps Focus on Present</vt:lpstr>
      <vt:lpstr>Action Steps Vision</vt:lpstr>
      <vt:lpstr>Action Steps Mission</vt:lpstr>
      <vt:lpstr>Action Steps Value</vt:lpstr>
      <vt:lpstr>Action Steps Approach</vt:lpstr>
      <vt:lpstr>Action Steps Serve</vt:lpstr>
      <vt:lpstr>Slide 59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cp:lastModifiedBy>
  <cp:revision>128</cp:revision>
  <dcterms:created xsi:type="dcterms:W3CDTF">2015-01-23T18:38:11Z</dcterms:created>
  <dcterms:modified xsi:type="dcterms:W3CDTF">2022-02-18T21:21:04Z</dcterms:modified>
</cp:coreProperties>
</file>