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0"/>
  </p:notesMasterIdLst>
  <p:handoutMasterIdLst>
    <p:handoutMasterId r:id="rId81"/>
  </p:handoutMasterIdLst>
  <p:sldIdLst>
    <p:sldId id="327" r:id="rId2"/>
    <p:sldId id="309" r:id="rId3"/>
    <p:sldId id="328" r:id="rId4"/>
    <p:sldId id="330" r:id="rId5"/>
    <p:sldId id="331" r:id="rId6"/>
    <p:sldId id="332" r:id="rId7"/>
    <p:sldId id="333" r:id="rId8"/>
    <p:sldId id="334" r:id="rId9"/>
    <p:sldId id="335" r:id="rId10"/>
    <p:sldId id="336" r:id="rId11"/>
    <p:sldId id="337" r:id="rId12"/>
    <p:sldId id="338" r:id="rId13"/>
    <p:sldId id="339" r:id="rId14"/>
    <p:sldId id="349" r:id="rId15"/>
    <p:sldId id="350" r:id="rId16"/>
    <p:sldId id="351" r:id="rId17"/>
    <p:sldId id="358" r:id="rId18"/>
    <p:sldId id="474" r:id="rId19"/>
    <p:sldId id="360" r:id="rId20"/>
    <p:sldId id="363" r:id="rId21"/>
    <p:sldId id="365" r:id="rId22"/>
    <p:sldId id="369" r:id="rId23"/>
    <p:sldId id="370" r:id="rId24"/>
    <p:sldId id="371" r:id="rId25"/>
    <p:sldId id="376" r:id="rId26"/>
    <p:sldId id="380" r:id="rId27"/>
    <p:sldId id="383" r:id="rId28"/>
    <p:sldId id="384" r:id="rId29"/>
    <p:sldId id="390" r:id="rId30"/>
    <p:sldId id="395" r:id="rId31"/>
    <p:sldId id="397" r:id="rId32"/>
    <p:sldId id="398" r:id="rId33"/>
    <p:sldId id="399" r:id="rId34"/>
    <p:sldId id="400" r:id="rId35"/>
    <p:sldId id="401" r:id="rId36"/>
    <p:sldId id="402" r:id="rId37"/>
    <p:sldId id="403" r:id="rId38"/>
    <p:sldId id="404" r:id="rId39"/>
    <p:sldId id="405" r:id="rId40"/>
    <p:sldId id="406" r:id="rId41"/>
    <p:sldId id="408" r:id="rId42"/>
    <p:sldId id="409" r:id="rId43"/>
    <p:sldId id="410" r:id="rId44"/>
    <p:sldId id="411" r:id="rId45"/>
    <p:sldId id="412" r:id="rId46"/>
    <p:sldId id="413" r:id="rId47"/>
    <p:sldId id="415" r:id="rId48"/>
    <p:sldId id="416" r:id="rId49"/>
    <p:sldId id="418" r:id="rId50"/>
    <p:sldId id="419" r:id="rId51"/>
    <p:sldId id="422" r:id="rId52"/>
    <p:sldId id="431" r:id="rId53"/>
    <p:sldId id="432" r:id="rId54"/>
    <p:sldId id="433" r:id="rId55"/>
    <p:sldId id="435" r:id="rId56"/>
    <p:sldId id="438" r:id="rId57"/>
    <p:sldId id="445" r:id="rId58"/>
    <p:sldId id="450" r:id="rId59"/>
    <p:sldId id="451" r:id="rId60"/>
    <p:sldId id="452" r:id="rId61"/>
    <p:sldId id="453" r:id="rId62"/>
    <p:sldId id="454" r:id="rId63"/>
    <p:sldId id="455" r:id="rId64"/>
    <p:sldId id="456" r:id="rId65"/>
    <p:sldId id="457" r:id="rId66"/>
    <p:sldId id="459" r:id="rId67"/>
    <p:sldId id="460" r:id="rId68"/>
    <p:sldId id="461" r:id="rId69"/>
    <p:sldId id="462" r:id="rId70"/>
    <p:sldId id="463" r:id="rId71"/>
    <p:sldId id="464" r:id="rId72"/>
    <p:sldId id="465" r:id="rId73"/>
    <p:sldId id="466" r:id="rId74"/>
    <p:sldId id="467" r:id="rId75"/>
    <p:sldId id="468" r:id="rId76"/>
    <p:sldId id="472" r:id="rId77"/>
    <p:sldId id="473" r:id="rId78"/>
    <p:sldId id="326" r:id="rId7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9/25/2025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9/25/2025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9/25/2025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9/25/2025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9/25/2025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9/25/2025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9/25/2025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9/25/2025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9/25/2025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9/25/2025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9/25/2025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Leadership</a:t>
            </a:r>
            <a:br>
              <a:rPr lang="en-US" u="sng" dirty="0" smtClean="0"/>
            </a:br>
            <a:r>
              <a:rPr lang="en-US" sz="2000" dirty="0" smtClean="0"/>
              <a:t>Session Two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Leadership</a:t>
            </a:r>
          </a:p>
          <a:p>
            <a:pPr lvl="1"/>
            <a:r>
              <a:rPr lang="en-US" u="sng" dirty="0" smtClean="0"/>
              <a:t>Enhancing the Lessons of Experience 8</a:t>
            </a:r>
            <a:r>
              <a:rPr lang="en-US" u="sng" baseline="30000" dirty="0" smtClean="0"/>
              <a:t>th</a:t>
            </a:r>
            <a:r>
              <a:rPr lang="en-US" u="sng" dirty="0" smtClean="0"/>
              <a:t> Edition</a:t>
            </a:r>
          </a:p>
          <a:p>
            <a:pPr lvl="1"/>
            <a:endParaRPr lang="en-US" sz="800" u="sng" dirty="0" smtClean="0"/>
          </a:p>
          <a:p>
            <a:pPr lvl="2"/>
            <a:r>
              <a:rPr lang="en-US" dirty="0" smtClean="0"/>
              <a:t>Richard L. Hughes, Robert C. Ginnett, and Gordy J. Curphy, McGraw Hill Education, New York, NY 2015</a:t>
            </a:r>
          </a:p>
          <a:p>
            <a:pPr lvl="3"/>
            <a:r>
              <a:rPr lang="en-US" dirty="0" smtClean="0"/>
              <a:t>ISBN: 978-0-07-786240-4</a:t>
            </a:r>
            <a:endParaRPr lang="en-US" dirty="0"/>
          </a:p>
        </p:txBody>
      </p:sp>
      <p:pic>
        <p:nvPicPr>
          <p:cNvPr id="7" name="Picture 4"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2590800" y="3962400"/>
            <a:ext cx="4114800" cy="217170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 and Leadership</a:t>
            </a:r>
            <a:br>
              <a:rPr lang="en-US" dirty="0" smtClean="0"/>
            </a:br>
            <a:r>
              <a:rPr lang="en-US" sz="2000" dirty="0" smtClean="0"/>
              <a:t>Office Arrangement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Having a private or more open office may not only reflect but also affect power differentials between people</a:t>
            </a:r>
            <a:r>
              <a:rPr lang="en-US" dirty="0" smtClean="0"/>
              <a:t>.</a:t>
            </a:r>
          </a:p>
          <a:p>
            <a:endParaRPr lang="en-US" sz="800" dirty="0" smtClean="0"/>
          </a:p>
          <a:p>
            <a:pPr lvl="1"/>
            <a:r>
              <a:rPr lang="en-US" dirty="0" smtClean="0"/>
              <a:t>Individuals with private offices can dictate to a greater degree when they want to interact with others by opening or closing their doors or by giving instructions about interruptions.</a:t>
            </a:r>
          </a:p>
          <a:p>
            <a:pPr lvl="1"/>
            <a:endParaRPr lang="en-US" sz="800" dirty="0" smtClean="0"/>
          </a:p>
          <a:p>
            <a:pPr lvl="2"/>
            <a:r>
              <a:rPr lang="en-US" dirty="0" smtClean="0">
                <a:solidFill>
                  <a:srgbClr val="FF0000"/>
                </a:solidFill>
              </a:rPr>
              <a:t>Prominently displaying symbols like diplomas, awards, and titles also can increase one’s power.</a:t>
            </a:r>
          </a:p>
          <a:p>
            <a:pPr lvl="1"/>
            <a:endParaRPr lang="en-US" dirty="0"/>
          </a:p>
        </p:txBody>
      </p:sp>
      <p:pic>
        <p:nvPicPr>
          <p:cNvPr id="2054" name="Picture 6" descr="C:\Users\Michaelm\AppData\Local\Microsoft\Windows\Temporary Internet Files\Content.IE5\4ACZGT8O\1024px-US-OfficeOfManagementAndBudget-Seal.svg[1].png"/>
          <p:cNvPicPr>
            <a:picLocks noChangeAspect="1" noChangeArrowheads="1"/>
          </p:cNvPicPr>
          <p:nvPr/>
        </p:nvPicPr>
        <p:blipFill>
          <a:blip r:embed="rId2" cstate="print"/>
          <a:srcRect/>
          <a:stretch>
            <a:fillRect/>
          </a:stretch>
        </p:blipFill>
        <p:spPr bwMode="auto">
          <a:xfrm>
            <a:off x="6324600" y="4246741"/>
            <a:ext cx="2663952" cy="237333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 and Leadership</a:t>
            </a:r>
            <a:br>
              <a:rPr lang="en-US" dirty="0" smtClean="0"/>
            </a:br>
            <a:r>
              <a:rPr lang="en-US" sz="2000" dirty="0" smtClean="0"/>
              <a:t>Clothing and Tattoos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Even choice of clothing can affect one’s power and influence. Uniforms and other specialized clothing are</a:t>
            </a:r>
            <a:r>
              <a:rPr lang="en-US" sz="2400" u="sng" dirty="0"/>
              <a:t> </a:t>
            </a:r>
            <a:r>
              <a:rPr lang="en-US" sz="2400" u="sng" dirty="0" smtClean="0"/>
              <a:t>associated with authority and status</a:t>
            </a:r>
            <a:r>
              <a:rPr lang="en-US" dirty="0" smtClean="0"/>
              <a:t>.</a:t>
            </a:r>
          </a:p>
          <a:p>
            <a:endParaRPr lang="en-US" sz="800" dirty="0" smtClean="0"/>
          </a:p>
          <a:p>
            <a:pPr lvl="1"/>
            <a:r>
              <a:rPr lang="en-US" dirty="0" smtClean="0">
                <a:solidFill>
                  <a:srgbClr val="FF0000"/>
                </a:solidFill>
              </a:rPr>
              <a:t>Similarly, even the presence of something as trivial as tattoos can affect the amount of power wielded in a group.</a:t>
            </a:r>
            <a:endParaRPr lang="en-US" dirty="0">
              <a:solidFill>
                <a:srgbClr val="FF0000"/>
              </a:solidFill>
            </a:endParaRPr>
          </a:p>
        </p:txBody>
      </p:sp>
      <p:pic>
        <p:nvPicPr>
          <p:cNvPr id="3079" name="Picture 7" descr="C:\Users\Michaelm\AppData\Local\Microsoft\Windows\Temporary Internet Files\Content.IE5\WH26L03T\black-dress-and-accessories[1].jpg"/>
          <p:cNvPicPr>
            <a:picLocks noChangeAspect="1" noChangeArrowheads="1"/>
          </p:cNvPicPr>
          <p:nvPr/>
        </p:nvPicPr>
        <p:blipFill>
          <a:blip r:embed="rId2" cstate="print"/>
          <a:srcRect/>
          <a:stretch>
            <a:fillRect/>
          </a:stretch>
        </p:blipFill>
        <p:spPr bwMode="auto">
          <a:xfrm>
            <a:off x="2723261" y="4049032"/>
            <a:ext cx="3905250" cy="2178050"/>
          </a:xfrm>
          <a:prstGeom prst="rect">
            <a:avLst/>
          </a:prstGeom>
          <a:noFill/>
        </p:spPr>
      </p:pic>
      <p:pic>
        <p:nvPicPr>
          <p:cNvPr id="3082" name="Picture 10" descr="C:\Users\Michaelm\AppData\Local\Microsoft\Windows\Temporary Internet Files\Content.IE5\KDB8FMSX\dragon_tattoo_idea_by_poortommy[1].jpg"/>
          <p:cNvPicPr>
            <a:picLocks noChangeAspect="1" noChangeArrowheads="1"/>
          </p:cNvPicPr>
          <p:nvPr/>
        </p:nvPicPr>
        <p:blipFill>
          <a:blip r:embed="rId3" cstate="print"/>
          <a:srcRect/>
          <a:stretch>
            <a:fillRect/>
          </a:stretch>
        </p:blipFill>
        <p:spPr bwMode="auto">
          <a:xfrm>
            <a:off x="6970120" y="4191000"/>
            <a:ext cx="1488080" cy="1967399"/>
          </a:xfrm>
          <a:prstGeom prst="rect">
            <a:avLst/>
          </a:prstGeom>
          <a:noFill/>
        </p:spPr>
      </p:pic>
      <p:pic>
        <p:nvPicPr>
          <p:cNvPr id="3083" name="Picture 11" descr="C:\Users\Michaelm\AppData\Local\Microsoft\Windows\Temporary Internet Files\Content.IE5\VYJYNPGJ\flower_tattoo_by_argentine123-d2z75yn[1].jpg"/>
          <p:cNvPicPr>
            <a:picLocks noChangeAspect="1" noChangeArrowheads="1"/>
          </p:cNvPicPr>
          <p:nvPr/>
        </p:nvPicPr>
        <p:blipFill>
          <a:blip r:embed="rId4" cstate="print"/>
          <a:srcRect/>
          <a:stretch>
            <a:fillRect/>
          </a:stretch>
        </p:blipFill>
        <p:spPr bwMode="auto">
          <a:xfrm>
            <a:off x="990600" y="4191001"/>
            <a:ext cx="1275109" cy="182880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5" cstate="print"/>
          <a:srcRect/>
          <a:stretch>
            <a:fillRect/>
          </a:stretch>
        </p:blipFill>
        <p:spPr bwMode="auto">
          <a:xfrm>
            <a:off x="0" y="0"/>
            <a:ext cx="1066800" cy="533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 and Leadership</a:t>
            </a:r>
            <a:br>
              <a:rPr lang="en-US" dirty="0" smtClean="0"/>
            </a:br>
            <a:r>
              <a:rPr lang="en-US" sz="2000" dirty="0" smtClean="0"/>
              <a:t>Crisis Situations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Another situational factor that can affect one’s potential to influence others is the presence or absence of a crisis</a:t>
            </a:r>
            <a:r>
              <a:rPr lang="en-US" dirty="0" smtClean="0"/>
              <a:t>.</a:t>
            </a:r>
          </a:p>
          <a:p>
            <a:endParaRPr lang="en-US" sz="800" dirty="0" smtClean="0"/>
          </a:p>
          <a:p>
            <a:pPr lvl="1"/>
            <a:r>
              <a:rPr lang="en-US" dirty="0" smtClean="0"/>
              <a:t>Leaders usually can exert more power during a crisis than during periods of relative calm.</a:t>
            </a:r>
          </a:p>
          <a:p>
            <a:pPr lvl="1"/>
            <a:endParaRPr lang="en-US" sz="800" dirty="0" smtClean="0"/>
          </a:p>
          <a:p>
            <a:pPr lvl="2"/>
            <a:r>
              <a:rPr lang="en-US" dirty="0" smtClean="0">
                <a:solidFill>
                  <a:srgbClr val="FF0000"/>
                </a:solidFill>
              </a:rPr>
              <a:t>Typically, during crises followers are more willing to accept greater direction, control, and structure from leaders.</a:t>
            </a:r>
          </a:p>
        </p:txBody>
      </p:sp>
      <p:pic>
        <p:nvPicPr>
          <p:cNvPr id="4101" name="Picture 5" descr="C:\Users\Michaelm\AppData\Local\Microsoft\Windows\Temporary Internet Files\Content.IE5\QTOHO7LC\crisis-zero-620x350[1].jpg"/>
          <p:cNvPicPr>
            <a:picLocks noChangeAspect="1" noChangeArrowheads="1"/>
          </p:cNvPicPr>
          <p:nvPr/>
        </p:nvPicPr>
        <p:blipFill>
          <a:blip r:embed="rId2" cstate="print"/>
          <a:srcRect/>
          <a:stretch>
            <a:fillRect/>
          </a:stretch>
        </p:blipFill>
        <p:spPr bwMode="auto">
          <a:xfrm>
            <a:off x="3776703" y="4343401"/>
            <a:ext cx="5367297" cy="2514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 of Power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a:xfrm>
            <a:off x="301752" y="1527048"/>
            <a:ext cx="8503920" cy="4568952"/>
          </a:xfrm>
        </p:spPr>
        <p:txBody>
          <a:bodyPr>
            <a:normAutofit/>
          </a:bodyPr>
          <a:lstStyle/>
          <a:p>
            <a:r>
              <a:rPr lang="en-US" sz="2400" u="sng" dirty="0" smtClean="0"/>
              <a:t>Sources of power by which a person can influence others</a:t>
            </a:r>
            <a:r>
              <a:rPr lang="en-US" sz="2400" dirty="0" smtClean="0"/>
              <a:t>.</a:t>
            </a:r>
          </a:p>
          <a:p>
            <a:endParaRPr lang="en-US" sz="800" dirty="0" smtClean="0"/>
          </a:p>
          <a:p>
            <a:pPr marL="731520" lvl="1" indent="-457200">
              <a:buFont typeface="+mj-lt"/>
              <a:buAutoNum type="arabicPeriod"/>
            </a:pPr>
            <a:r>
              <a:rPr lang="en-US" u="sng" dirty="0" smtClean="0"/>
              <a:t>Expert Power</a:t>
            </a:r>
          </a:p>
          <a:p>
            <a:pPr lvl="2"/>
            <a:r>
              <a:rPr lang="en-US" sz="1900" dirty="0" smtClean="0">
                <a:solidFill>
                  <a:srgbClr val="FF0000"/>
                </a:solidFill>
              </a:rPr>
              <a:t>Power of knowledge or expertise.</a:t>
            </a:r>
          </a:p>
          <a:p>
            <a:pPr marL="731520" lvl="1" indent="-457200">
              <a:buFont typeface="+mj-lt"/>
              <a:buAutoNum type="arabicPeriod"/>
            </a:pPr>
            <a:r>
              <a:rPr lang="en-US" u="sng" dirty="0" smtClean="0"/>
              <a:t>Referent Power</a:t>
            </a:r>
          </a:p>
          <a:p>
            <a:pPr lvl="2"/>
            <a:r>
              <a:rPr lang="en-US" sz="1900" dirty="0">
                <a:solidFill>
                  <a:srgbClr val="FF0000"/>
                </a:solidFill>
              </a:rPr>
              <a:t>S</a:t>
            </a:r>
            <a:r>
              <a:rPr lang="en-US" sz="1900" dirty="0" smtClean="0">
                <a:solidFill>
                  <a:srgbClr val="FF0000"/>
                </a:solidFill>
              </a:rPr>
              <a:t>trength </a:t>
            </a:r>
            <a:r>
              <a:rPr lang="en-US" sz="1900" dirty="0">
                <a:solidFill>
                  <a:srgbClr val="FF0000"/>
                </a:solidFill>
              </a:rPr>
              <a:t>of </a:t>
            </a:r>
            <a:r>
              <a:rPr lang="en-US" sz="1900" dirty="0" smtClean="0">
                <a:solidFill>
                  <a:srgbClr val="FF0000"/>
                </a:solidFill>
              </a:rPr>
              <a:t>relationship </a:t>
            </a:r>
            <a:r>
              <a:rPr lang="en-US" sz="1900" dirty="0">
                <a:solidFill>
                  <a:srgbClr val="FF0000"/>
                </a:solidFill>
              </a:rPr>
              <a:t>between </a:t>
            </a:r>
            <a:r>
              <a:rPr lang="en-US" sz="1900" dirty="0" smtClean="0">
                <a:solidFill>
                  <a:srgbClr val="FF0000"/>
                </a:solidFill>
              </a:rPr>
              <a:t>leader </a:t>
            </a:r>
            <a:r>
              <a:rPr lang="en-US" sz="1900" dirty="0">
                <a:solidFill>
                  <a:srgbClr val="FF0000"/>
                </a:solidFill>
              </a:rPr>
              <a:t>and </a:t>
            </a:r>
            <a:r>
              <a:rPr lang="en-US" sz="1900" dirty="0" smtClean="0">
                <a:solidFill>
                  <a:srgbClr val="FF0000"/>
                </a:solidFill>
              </a:rPr>
              <a:t>followers</a:t>
            </a:r>
            <a:r>
              <a:rPr lang="en-US" sz="1900" dirty="0">
                <a:solidFill>
                  <a:srgbClr val="FF0000"/>
                </a:solidFill>
              </a:rPr>
              <a:t>.</a:t>
            </a:r>
          </a:p>
          <a:p>
            <a:pPr marL="731520" lvl="1" indent="-457200">
              <a:buFont typeface="+mj-lt"/>
              <a:buAutoNum type="arabicPeriod"/>
            </a:pPr>
            <a:r>
              <a:rPr lang="en-US" u="sng" dirty="0" smtClean="0"/>
              <a:t>Legitimate Power</a:t>
            </a:r>
          </a:p>
          <a:p>
            <a:pPr lvl="2"/>
            <a:r>
              <a:rPr lang="en-US" sz="1900" dirty="0">
                <a:solidFill>
                  <a:srgbClr val="FF0000"/>
                </a:solidFill>
              </a:rPr>
              <a:t>Formal or official authority based on a person’s role in </a:t>
            </a:r>
            <a:r>
              <a:rPr lang="en-US" sz="1900" dirty="0" smtClean="0">
                <a:solidFill>
                  <a:srgbClr val="FF0000"/>
                </a:solidFill>
              </a:rPr>
              <a:t>organization</a:t>
            </a:r>
            <a:r>
              <a:rPr lang="en-US" sz="1900" dirty="0">
                <a:solidFill>
                  <a:srgbClr val="FF0000"/>
                </a:solidFill>
              </a:rPr>
              <a:t>.</a:t>
            </a:r>
          </a:p>
          <a:p>
            <a:pPr marL="731520" lvl="1" indent="-457200">
              <a:buFont typeface="+mj-lt"/>
              <a:buAutoNum type="arabicPeriod"/>
            </a:pPr>
            <a:r>
              <a:rPr lang="en-US" u="sng" dirty="0" smtClean="0"/>
              <a:t>Reward Power</a:t>
            </a:r>
          </a:p>
          <a:p>
            <a:pPr lvl="2"/>
            <a:r>
              <a:rPr lang="en-US" sz="1900" dirty="0" smtClean="0">
                <a:solidFill>
                  <a:srgbClr val="FF0000"/>
                </a:solidFill>
              </a:rPr>
              <a:t>Control </a:t>
            </a:r>
            <a:r>
              <a:rPr lang="en-US" sz="1900" dirty="0">
                <a:solidFill>
                  <a:srgbClr val="FF0000"/>
                </a:solidFill>
              </a:rPr>
              <a:t>over desired </a:t>
            </a:r>
            <a:r>
              <a:rPr lang="en-US" sz="1900" dirty="0" smtClean="0">
                <a:solidFill>
                  <a:srgbClr val="FF0000"/>
                </a:solidFill>
              </a:rPr>
              <a:t>resources (raises</a:t>
            </a:r>
            <a:r>
              <a:rPr lang="en-US" sz="1900" dirty="0">
                <a:solidFill>
                  <a:srgbClr val="FF0000"/>
                </a:solidFill>
              </a:rPr>
              <a:t>, bonuses, </a:t>
            </a:r>
            <a:r>
              <a:rPr lang="en-US" sz="1900" dirty="0" smtClean="0">
                <a:solidFill>
                  <a:srgbClr val="FF0000"/>
                </a:solidFill>
              </a:rPr>
              <a:t>promotions</a:t>
            </a:r>
            <a:r>
              <a:rPr lang="en-US" sz="1900" dirty="0">
                <a:solidFill>
                  <a:srgbClr val="FF0000"/>
                </a:solidFill>
              </a:rPr>
              <a:t>, </a:t>
            </a:r>
            <a:r>
              <a:rPr lang="en-US" sz="1900" dirty="0" smtClean="0">
                <a:solidFill>
                  <a:srgbClr val="FF0000"/>
                </a:solidFill>
              </a:rPr>
              <a:t>etc.).</a:t>
            </a:r>
            <a:endParaRPr lang="en-US" sz="1900" dirty="0">
              <a:solidFill>
                <a:srgbClr val="FF0000"/>
              </a:solidFill>
            </a:endParaRPr>
          </a:p>
          <a:p>
            <a:pPr marL="731520" lvl="1" indent="-457200">
              <a:buFont typeface="+mj-lt"/>
              <a:buAutoNum type="arabicPeriod"/>
            </a:pPr>
            <a:r>
              <a:rPr lang="en-US" u="sng" dirty="0" smtClean="0"/>
              <a:t>Coercive Power</a:t>
            </a:r>
          </a:p>
          <a:p>
            <a:pPr lvl="2"/>
            <a:r>
              <a:rPr lang="en-US" sz="1900" dirty="0" smtClean="0">
                <a:solidFill>
                  <a:srgbClr val="FF0000"/>
                </a:solidFill>
              </a:rPr>
              <a:t>Control through fear </a:t>
            </a:r>
            <a:r>
              <a:rPr lang="en-US" sz="1900" dirty="0">
                <a:solidFill>
                  <a:srgbClr val="FF0000"/>
                </a:solidFill>
              </a:rPr>
              <a:t>of punishment or </a:t>
            </a:r>
            <a:r>
              <a:rPr lang="en-US" sz="1900" dirty="0" smtClean="0">
                <a:solidFill>
                  <a:srgbClr val="FF0000"/>
                </a:solidFill>
              </a:rPr>
              <a:t>loss </a:t>
            </a:r>
            <a:r>
              <a:rPr lang="en-US" sz="1900" dirty="0">
                <a:solidFill>
                  <a:srgbClr val="FF0000"/>
                </a:solidFill>
              </a:rPr>
              <a:t>of valued outcomes</a:t>
            </a:r>
            <a:r>
              <a:rPr lang="en-US" sz="1900" dirty="0" smtClean="0">
                <a:solidFill>
                  <a:srgbClr val="FF0000"/>
                </a:solidFill>
              </a:rPr>
              <a:t>.</a:t>
            </a:r>
            <a:endParaRPr lang="en-US" sz="1900" dirty="0">
              <a:solidFill>
                <a:srgbClr val="FF0000"/>
              </a:solidFill>
            </a:endParaRPr>
          </a:p>
        </p:txBody>
      </p:sp>
      <p:pic>
        <p:nvPicPr>
          <p:cNvPr id="6147" name="Picture 3" descr="C:\Users\Michaelm\AppData\Local\Microsoft\Windows\Temporary Internet Files\Content.IE5\WX0DVOOP\6790578032_96cf0f9fa5_z[1].jpg"/>
          <p:cNvPicPr>
            <a:picLocks noChangeAspect="1" noChangeArrowheads="1"/>
          </p:cNvPicPr>
          <p:nvPr/>
        </p:nvPicPr>
        <p:blipFill>
          <a:blip r:embed="rId2" cstate="print"/>
          <a:srcRect/>
          <a:stretch>
            <a:fillRect/>
          </a:stretch>
        </p:blipFill>
        <p:spPr bwMode="auto">
          <a:xfrm>
            <a:off x="7786255" y="9236"/>
            <a:ext cx="1357745" cy="1260763"/>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Power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400" u="sng" dirty="0" smtClean="0"/>
              <a:t>Effective leaders generally work to increase their various power sources, whether it be their expert, referent, reward, or legitimate power, or they become more willing to use their coercive power</a:t>
            </a:r>
            <a:r>
              <a:rPr lang="en-US" sz="2000" dirty="0" smtClean="0"/>
              <a:t>.</a:t>
            </a:r>
          </a:p>
        </p:txBody>
      </p:sp>
      <p:pic>
        <p:nvPicPr>
          <p:cNvPr id="6" name="Picture 5" descr="Easiest Ways to Increase Power Fast - Rise of Kingdom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200400"/>
            <a:ext cx="5483352" cy="306959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 Motives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300" u="sng" dirty="0" smtClean="0"/>
              <a:t>People vary in their motivation to influence or control others</a:t>
            </a:r>
            <a:r>
              <a:rPr lang="en-US" sz="2300" dirty="0" smtClean="0"/>
              <a:t>.</a:t>
            </a:r>
          </a:p>
          <a:p>
            <a:endParaRPr lang="en-US" sz="800" dirty="0" smtClean="0"/>
          </a:p>
          <a:p>
            <a:pPr lvl="1"/>
            <a:r>
              <a:rPr lang="en-US" dirty="0" smtClean="0"/>
              <a:t>Individuals with a high Need for Power derive satisfaction from influencing others.  They seek positions where they can influence others, and are often involved in influencing people in many different organizations or decision-making bodies.</a:t>
            </a:r>
          </a:p>
          <a:p>
            <a:pPr lvl="1"/>
            <a:endParaRPr lang="en-US" sz="800" dirty="0"/>
          </a:p>
          <a:p>
            <a:pPr lvl="2"/>
            <a:r>
              <a:rPr lang="en-US" sz="1800" dirty="0" smtClean="0">
                <a:solidFill>
                  <a:srgbClr val="FF0000"/>
                </a:solidFill>
              </a:rPr>
              <a:t>In such activities they readily offer ideas, suggestions, and opinions, and also seek information they can use in influencing others.  </a:t>
            </a:r>
          </a:p>
          <a:p>
            <a:pPr lvl="2"/>
            <a:r>
              <a:rPr lang="en-US" sz="1800" dirty="0" smtClean="0">
                <a:solidFill>
                  <a:srgbClr val="FF0000"/>
                </a:solidFill>
              </a:rPr>
              <a:t>They are often astute at building trusting relationships and assessing power networks, though they can often be outspoken and forceful.</a:t>
            </a:r>
            <a:endParaRPr lang="en-US" sz="1800" dirty="0">
              <a:solidFill>
                <a:srgbClr val="FF0000"/>
              </a:solidFill>
            </a:endParaRPr>
          </a:p>
        </p:txBody>
      </p:sp>
      <p:pic>
        <p:nvPicPr>
          <p:cNvPr id="10246" name="Picture 6" descr="C:\Users\Michaelm\AppData\Local\Microsoft\Windows\Temporary Internet Files\Content.IE5\7X2GC7W4\satisfaction-guaranteed-sticker-29541280861309KiiD[1].jpg"/>
          <p:cNvPicPr>
            <a:picLocks noChangeAspect="1" noChangeArrowheads="1"/>
          </p:cNvPicPr>
          <p:nvPr/>
        </p:nvPicPr>
        <p:blipFill>
          <a:blip r:embed="rId2" cstate="print"/>
          <a:srcRect/>
          <a:stretch>
            <a:fillRect/>
          </a:stretch>
        </p:blipFill>
        <p:spPr bwMode="auto">
          <a:xfrm>
            <a:off x="7010399" y="5029201"/>
            <a:ext cx="2112819" cy="177946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 Motives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fontScale="92500"/>
          </a:bodyPr>
          <a:lstStyle/>
          <a:p>
            <a:r>
              <a:rPr lang="en-US" sz="2600" u="sng" dirty="0" smtClean="0"/>
              <a:t>Two different ways of expressing the Need for Power</a:t>
            </a:r>
            <a:r>
              <a:rPr lang="en-US" sz="2600" dirty="0" smtClean="0"/>
              <a:t>:</a:t>
            </a:r>
          </a:p>
          <a:p>
            <a:endParaRPr lang="en-US" sz="800" dirty="0" smtClean="0"/>
          </a:p>
          <a:p>
            <a:pPr marL="731520" lvl="1" indent="-457200">
              <a:buFont typeface="+mj-lt"/>
              <a:buAutoNum type="arabicPeriod"/>
            </a:pPr>
            <a:r>
              <a:rPr lang="en-US" u="sng" dirty="0" smtClean="0"/>
              <a:t>Personalized Power</a:t>
            </a:r>
          </a:p>
          <a:p>
            <a:pPr lvl="2"/>
            <a:r>
              <a:rPr lang="en-US" dirty="0" smtClean="0">
                <a:solidFill>
                  <a:srgbClr val="FF0000"/>
                </a:solidFill>
              </a:rPr>
              <a:t>Individuals who have a high need for Personalized Power are relatively selfish, impulsive, uninhibited, and lacking in self-control.  </a:t>
            </a:r>
          </a:p>
          <a:p>
            <a:pPr lvl="3"/>
            <a:r>
              <a:rPr lang="en-US" dirty="0" smtClean="0">
                <a:solidFill>
                  <a:srgbClr val="0070C0"/>
                </a:solidFill>
              </a:rPr>
              <a:t>These individuals exercise power for their own needs, not for the good of the group or the organization.</a:t>
            </a:r>
          </a:p>
          <a:p>
            <a:pPr lvl="3"/>
            <a:endParaRPr lang="en-US" sz="900" dirty="0" smtClean="0"/>
          </a:p>
          <a:p>
            <a:pPr marL="731520" lvl="1" indent="-457200">
              <a:buFont typeface="+mj-lt"/>
              <a:buAutoNum type="arabicPeriod"/>
            </a:pPr>
            <a:r>
              <a:rPr lang="en-US" u="sng" dirty="0" smtClean="0"/>
              <a:t>Socialized Power</a:t>
            </a:r>
          </a:p>
          <a:p>
            <a:pPr lvl="2"/>
            <a:r>
              <a:rPr lang="en-US" dirty="0" smtClean="0">
                <a:solidFill>
                  <a:srgbClr val="FF0000"/>
                </a:solidFill>
              </a:rPr>
              <a:t>Socialized Power implies a more emotionally mature expression of  the motive.  It is exercised in the service of higher goals to others or organizations and often involves self-sacrifice toward those ends.  </a:t>
            </a:r>
          </a:p>
          <a:p>
            <a:pPr lvl="3"/>
            <a:r>
              <a:rPr lang="en-US" dirty="0" smtClean="0">
                <a:solidFill>
                  <a:srgbClr val="0070C0"/>
                </a:solidFill>
              </a:rPr>
              <a:t>It often involves empowering, rather than an autocratic style of management and leadership.</a:t>
            </a:r>
            <a:endParaRPr lang="en-US" dirty="0">
              <a:solidFill>
                <a:srgbClr val="0070C0"/>
              </a:solidFill>
            </a:endParaRPr>
          </a:p>
        </p:txBody>
      </p:sp>
      <p:pic>
        <p:nvPicPr>
          <p:cNvPr id="11266" name="Picture 2" descr="C:\Users\Michaelm\AppData\Local\Microsoft\Windows\Temporary Internet Files\Content.IE5\96G5M6R0\Japanese_Route_Sign_Number_2.svg[1].png"/>
          <p:cNvPicPr>
            <a:picLocks noChangeAspect="1" noChangeArrowheads="1"/>
          </p:cNvPicPr>
          <p:nvPr/>
        </p:nvPicPr>
        <p:blipFill>
          <a:blip r:embed="rId2" cstate="print"/>
          <a:srcRect/>
          <a:stretch>
            <a:fillRect/>
          </a:stretch>
        </p:blipFill>
        <p:spPr bwMode="auto">
          <a:xfrm>
            <a:off x="7924800" y="159762"/>
            <a:ext cx="1044575" cy="113563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 Influencing Tactics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a:xfrm>
            <a:off x="301752" y="1527048"/>
            <a:ext cx="8503920" cy="5254752"/>
          </a:xfrm>
        </p:spPr>
        <p:txBody>
          <a:bodyPr>
            <a:noAutofit/>
          </a:bodyPr>
          <a:lstStyle/>
          <a:p>
            <a:r>
              <a:rPr lang="en-US" sz="2400" u="sng" dirty="0" smtClean="0"/>
              <a:t>1. Rational Persuasion</a:t>
            </a:r>
          </a:p>
          <a:p>
            <a:pPr lvl="1"/>
            <a:r>
              <a:rPr lang="en-US" sz="2000" dirty="0" smtClean="0">
                <a:solidFill>
                  <a:srgbClr val="FF0000"/>
                </a:solidFill>
              </a:rPr>
              <a:t>Occurs when someone uses logical arguments or factual evidence to influence others.</a:t>
            </a:r>
          </a:p>
          <a:p>
            <a:r>
              <a:rPr lang="en-US" sz="2400" u="sng" dirty="0" smtClean="0"/>
              <a:t>2. Inspirational Appeals</a:t>
            </a:r>
          </a:p>
          <a:p>
            <a:pPr lvl="1"/>
            <a:r>
              <a:rPr lang="en-US" sz="2000" dirty="0" smtClean="0">
                <a:solidFill>
                  <a:srgbClr val="FF0000"/>
                </a:solidFill>
              </a:rPr>
              <a:t>Used when making a request or proposal designed to arouse enthusiasm or emotions in others.</a:t>
            </a:r>
          </a:p>
          <a:p>
            <a:r>
              <a:rPr lang="en-US" sz="2400" u="sng" dirty="0" smtClean="0"/>
              <a:t>3. Personal Appeals</a:t>
            </a:r>
          </a:p>
          <a:p>
            <a:pPr lvl="1"/>
            <a:r>
              <a:rPr lang="en-US" sz="2000" dirty="0" smtClean="0">
                <a:solidFill>
                  <a:srgbClr val="FF0000"/>
                </a:solidFill>
              </a:rPr>
              <a:t>Used when asking another to do a favor out of friendship.</a:t>
            </a:r>
          </a:p>
          <a:p>
            <a:r>
              <a:rPr lang="en-US" sz="2400" u="sng" dirty="0" smtClean="0"/>
              <a:t>4. Ingratiation </a:t>
            </a:r>
            <a:r>
              <a:rPr lang="en-US" sz="2400" u="sng" dirty="0"/>
              <a:t>(Praise)</a:t>
            </a:r>
          </a:p>
          <a:p>
            <a:pPr lvl="1"/>
            <a:r>
              <a:rPr lang="en-US" sz="2000" dirty="0">
                <a:solidFill>
                  <a:srgbClr val="FF0000"/>
                </a:solidFill>
              </a:rPr>
              <a:t>Occurs when </a:t>
            </a:r>
            <a:r>
              <a:rPr lang="en-US" sz="2000" dirty="0" smtClean="0">
                <a:solidFill>
                  <a:srgbClr val="FF0000"/>
                </a:solidFill>
              </a:rPr>
              <a:t>someone </a:t>
            </a:r>
            <a:r>
              <a:rPr lang="en-US" sz="2000" dirty="0">
                <a:solidFill>
                  <a:srgbClr val="FF0000"/>
                </a:solidFill>
              </a:rPr>
              <a:t>attempts to get you in a good mood before making a request</a:t>
            </a:r>
            <a:r>
              <a:rPr lang="en-US" sz="2000" dirty="0" smtClean="0">
                <a:solidFill>
                  <a:srgbClr val="FF0000"/>
                </a:solidFill>
              </a:rPr>
              <a:t>.</a:t>
            </a:r>
            <a:endParaRPr lang="en-US" sz="2000" dirty="0">
              <a:solidFill>
                <a:srgbClr val="FF0000"/>
              </a:solidFill>
            </a:endParaRPr>
          </a:p>
        </p:txBody>
      </p:sp>
      <p:pic>
        <p:nvPicPr>
          <p:cNvPr id="7" name="Picture 6"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pic>
        <p:nvPicPr>
          <p:cNvPr id="8" name="Picture 2" descr="C:\Users\Michaelm\AppData\Local\Microsoft\Windows\Temporary Internet Files\Content.IE5\HWRYGRBG\20130731-manipulation[1].jpg"/>
          <p:cNvPicPr>
            <a:picLocks noChangeAspect="1" noChangeArrowheads="1"/>
          </p:cNvPicPr>
          <p:nvPr/>
        </p:nvPicPr>
        <p:blipFill>
          <a:blip r:embed="rId3" cstate="print"/>
          <a:srcRect/>
          <a:stretch>
            <a:fillRect/>
          </a:stretch>
        </p:blipFill>
        <p:spPr bwMode="auto">
          <a:xfrm>
            <a:off x="7848600" y="228600"/>
            <a:ext cx="1017570" cy="914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 Influencing Tactics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a:p>
        </p:txBody>
      </p:sp>
      <p:sp>
        <p:nvSpPr>
          <p:cNvPr id="4" name="Content Placeholder 3"/>
          <p:cNvSpPr>
            <a:spLocks noGrp="1"/>
          </p:cNvSpPr>
          <p:nvPr>
            <p:ph sz="quarter" idx="1"/>
          </p:nvPr>
        </p:nvSpPr>
        <p:spPr/>
        <p:txBody>
          <a:bodyPr>
            <a:normAutofit/>
          </a:bodyPr>
          <a:lstStyle/>
          <a:p>
            <a:r>
              <a:rPr lang="en-US" sz="2400" u="sng" dirty="0" smtClean="0"/>
              <a:t>5. Consultation</a:t>
            </a:r>
          </a:p>
          <a:p>
            <a:pPr lvl="1"/>
            <a:r>
              <a:rPr lang="en-US" sz="2000" dirty="0" smtClean="0">
                <a:solidFill>
                  <a:srgbClr val="FF0000"/>
                </a:solidFill>
              </a:rPr>
              <a:t>Occurs when agents ask others to participate in planning an activity.</a:t>
            </a:r>
          </a:p>
          <a:p>
            <a:r>
              <a:rPr lang="en-US" sz="2400" u="sng" dirty="0" smtClean="0"/>
              <a:t>6. Exchange</a:t>
            </a:r>
          </a:p>
          <a:p>
            <a:pPr lvl="1"/>
            <a:r>
              <a:rPr lang="en-US" sz="2000" dirty="0" smtClean="0">
                <a:solidFill>
                  <a:srgbClr val="FF0000"/>
                </a:solidFill>
              </a:rPr>
              <a:t>Occurs when exchanging favors with others to influence them.</a:t>
            </a:r>
          </a:p>
          <a:p>
            <a:r>
              <a:rPr lang="en-US" sz="2400" u="sng" dirty="0" smtClean="0"/>
              <a:t>7. Coalition Tactics</a:t>
            </a:r>
          </a:p>
          <a:p>
            <a:pPr lvl="1"/>
            <a:r>
              <a:rPr lang="en-US" sz="2000" dirty="0" smtClean="0">
                <a:solidFill>
                  <a:srgbClr val="FF0000"/>
                </a:solidFill>
              </a:rPr>
              <a:t>Seeking aid or support from others to strengthen ability to influence.</a:t>
            </a:r>
          </a:p>
          <a:p>
            <a:r>
              <a:rPr lang="en-US" sz="2400" u="sng" dirty="0" smtClean="0"/>
              <a:t>8. Pressure Tactics</a:t>
            </a:r>
          </a:p>
          <a:p>
            <a:pPr lvl="1"/>
            <a:r>
              <a:rPr lang="en-US" sz="2000" dirty="0" smtClean="0">
                <a:solidFill>
                  <a:srgbClr val="FF0000"/>
                </a:solidFill>
              </a:rPr>
              <a:t>Using threats or persistent reminders to influence others.</a:t>
            </a:r>
          </a:p>
          <a:p>
            <a:r>
              <a:rPr lang="en-US" sz="2400" u="sng" dirty="0" smtClean="0"/>
              <a:t>9. Legitimization Tactics</a:t>
            </a:r>
          </a:p>
          <a:p>
            <a:pPr lvl="1"/>
            <a:r>
              <a:rPr lang="en-US" sz="2000" dirty="0" smtClean="0">
                <a:solidFill>
                  <a:srgbClr val="FF0000"/>
                </a:solidFill>
              </a:rPr>
              <a:t>Occurs when agents make requests based on position or authority.</a:t>
            </a:r>
          </a:p>
        </p:txBody>
      </p:sp>
      <p:pic>
        <p:nvPicPr>
          <p:cNvPr id="5" name="Picture 2" descr="C:\Users\Michaelm\AppData\Local\Microsoft\Windows\Temporary Internet Files\Content.IE5\HWRYGRBG\20130731-manipulation[1].jpg"/>
          <p:cNvPicPr>
            <a:picLocks noChangeAspect="1" noChangeArrowheads="1"/>
          </p:cNvPicPr>
          <p:nvPr/>
        </p:nvPicPr>
        <p:blipFill>
          <a:blip r:embed="rId2" cstate="print"/>
          <a:srcRect/>
          <a:stretch>
            <a:fillRect/>
          </a:stretch>
        </p:blipFill>
        <p:spPr bwMode="auto">
          <a:xfrm>
            <a:off x="7671069" y="228600"/>
            <a:ext cx="1195101" cy="914400"/>
          </a:xfrm>
          <a:prstGeom prst="rect">
            <a:avLst/>
          </a:prstGeom>
          <a:noFill/>
        </p:spPr>
      </p:pic>
    </p:spTree>
    <p:extLst>
      <p:ext uri="{BB962C8B-B14F-4D97-AF65-F5344CB8AC3E}">
        <p14:creationId xmlns:p14="http://schemas.microsoft.com/office/powerpoint/2010/main" val="3625222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Tactics and Power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A strong relationship exists between the relative power of leaders and followers and types of influence tactics used.  </a:t>
            </a:r>
          </a:p>
          <a:p>
            <a:endParaRPr lang="en-US" sz="800" u="sng" dirty="0" smtClean="0"/>
          </a:p>
          <a:p>
            <a:pPr lvl="1"/>
            <a:r>
              <a:rPr lang="en-US" dirty="0" smtClean="0">
                <a:solidFill>
                  <a:srgbClr val="FF0000"/>
                </a:solidFill>
              </a:rPr>
              <a:t>Because leaders with high amounts of referent power have built close relationships with followers, they may be more able to use a wide variety of influence tactics to modify the attitudes and behaviors of their followers.</a:t>
            </a:r>
          </a:p>
        </p:txBody>
      </p:sp>
      <p:pic>
        <p:nvPicPr>
          <p:cNvPr id="3074" name="Picture 2" descr="C:\Users\Michaelm\AppData\Local\Microsoft\Windows\Temporary Internet Files\Content.IE5\3E7R16IG\relationships[1].jpg"/>
          <p:cNvPicPr>
            <a:picLocks noChangeAspect="1" noChangeArrowheads="1"/>
          </p:cNvPicPr>
          <p:nvPr/>
        </p:nvPicPr>
        <p:blipFill>
          <a:blip r:embed="rId2" cstate="print"/>
          <a:srcRect/>
          <a:stretch>
            <a:fillRect/>
          </a:stretch>
        </p:blipFill>
        <p:spPr bwMode="auto">
          <a:xfrm>
            <a:off x="4818888" y="3944073"/>
            <a:ext cx="4017264" cy="229557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Focus on the Leader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Power and Influence</a:t>
            </a:r>
          </a:p>
          <a:p>
            <a:endParaRPr lang="en-US" sz="800" u="sng" dirty="0" smtClean="0"/>
          </a:p>
          <a:p>
            <a:pPr lvl="1"/>
            <a:r>
              <a:rPr lang="en-US" dirty="0" smtClean="0"/>
              <a:t>The effectiveness of leadership, good or bad, is typically attributed to the leader much more than to the other    elements of the framework.  </a:t>
            </a:r>
          </a:p>
          <a:p>
            <a:pPr lvl="1"/>
            <a:endParaRPr lang="en-US" sz="800" dirty="0" smtClean="0"/>
          </a:p>
          <a:p>
            <a:pPr lvl="2"/>
            <a:r>
              <a:rPr lang="en-US" dirty="0" smtClean="0">
                <a:solidFill>
                  <a:srgbClr val="FF0000"/>
                </a:solidFill>
              </a:rPr>
              <a:t>“Men are nothing; it is the man who is everything”… (Napoleon)</a:t>
            </a:r>
          </a:p>
        </p:txBody>
      </p:sp>
      <p:pic>
        <p:nvPicPr>
          <p:cNvPr id="1027" name="Picture 3" descr="C:\Users\Michaelm\AppData\Local\Microsoft\Windows\Temporary Internet Files\Content.IE5\KDB8FMSX\red-man[1].jpg"/>
          <p:cNvPicPr>
            <a:picLocks noChangeAspect="1" noChangeArrowheads="1"/>
          </p:cNvPicPr>
          <p:nvPr/>
        </p:nvPicPr>
        <p:blipFill>
          <a:blip r:embed="rId2" cstate="print"/>
          <a:srcRect/>
          <a:stretch>
            <a:fillRect/>
          </a:stretch>
        </p:blipFill>
        <p:spPr bwMode="auto">
          <a:xfrm>
            <a:off x="2540508" y="3871041"/>
            <a:ext cx="4056888" cy="2298903"/>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Tactics and Power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There is a tendency for people to resort to hard tactics whenever they have an advantage in clout if other tactics fail to get results.</a:t>
            </a:r>
          </a:p>
          <a:p>
            <a:endParaRPr lang="en-US" sz="800" u="sng" dirty="0" smtClean="0"/>
          </a:p>
          <a:p>
            <a:pPr lvl="1"/>
            <a:r>
              <a:rPr lang="en-US" sz="2000" dirty="0" smtClean="0">
                <a:solidFill>
                  <a:srgbClr val="FF0000"/>
                </a:solidFill>
              </a:rPr>
              <a:t>As the bank robber Willie Sutton once said, “You can get more with a kind word and a gun than you can with just a kind word.”</a:t>
            </a:r>
          </a:p>
        </p:txBody>
      </p:sp>
      <p:pic>
        <p:nvPicPr>
          <p:cNvPr id="5131" name="Picture 11" descr="C:\Users\Michaelm\AppData\Local\Microsoft\Windows\Temporary Internet Files\Content.IE5\52LYKE23\aggression-aggressive-attach-532470[1].jpg"/>
          <p:cNvPicPr>
            <a:picLocks noChangeAspect="1" noChangeArrowheads="1"/>
          </p:cNvPicPr>
          <p:nvPr/>
        </p:nvPicPr>
        <p:blipFill>
          <a:blip r:embed="rId2" cstate="print"/>
          <a:srcRect/>
          <a:stretch>
            <a:fillRect/>
          </a:stretch>
        </p:blipFill>
        <p:spPr bwMode="auto">
          <a:xfrm>
            <a:off x="3048000" y="3870824"/>
            <a:ext cx="5811243" cy="2386497"/>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Tactics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400" u="sng" dirty="0" smtClean="0"/>
              <a:t>Research indicates that some reasons for selecting among various possible influence tactics lead to successful outcomes more frequently than others</a:t>
            </a:r>
            <a:r>
              <a:rPr lang="en-US" dirty="0" smtClean="0"/>
              <a:t>.</a:t>
            </a:r>
          </a:p>
          <a:p>
            <a:endParaRPr lang="en-US" sz="800" dirty="0" smtClean="0"/>
          </a:p>
          <a:p>
            <a:pPr lvl="1"/>
            <a:r>
              <a:rPr lang="en-US" sz="2000" dirty="0" smtClean="0"/>
              <a:t>Thinking an act would improve an employee’s self-esteem or morale was frequently associated with successful influence attempts.</a:t>
            </a:r>
          </a:p>
          <a:p>
            <a:pPr lvl="1"/>
            <a:endParaRPr lang="en-US" sz="800" dirty="0" smtClean="0"/>
          </a:p>
          <a:p>
            <a:pPr lvl="2"/>
            <a:r>
              <a:rPr lang="en-US" sz="1800" dirty="0" smtClean="0">
                <a:solidFill>
                  <a:srgbClr val="FF0000"/>
                </a:solidFill>
              </a:rPr>
              <a:t>Choosing an influence tactic because it followed company policy or another because it was a way to put a subordinate in his place often resulted in unsuccessful influence attempts.</a:t>
            </a:r>
          </a:p>
        </p:txBody>
      </p:sp>
      <p:pic>
        <p:nvPicPr>
          <p:cNvPr id="7172" name="Picture 4" descr="C:\Users\Michaelm\AppData\Local\Microsoft\Windows\Temporary Internet Files\Content.IE5\96G5M6R0\picture_mcquail_attention_model[1].jpg"/>
          <p:cNvPicPr>
            <a:picLocks noChangeAspect="1" noChangeArrowheads="1"/>
          </p:cNvPicPr>
          <p:nvPr/>
        </p:nvPicPr>
        <p:blipFill>
          <a:blip r:embed="rId2" cstate="print"/>
          <a:srcRect/>
          <a:stretch>
            <a:fillRect/>
          </a:stretch>
        </p:blipFill>
        <p:spPr bwMode="auto">
          <a:xfrm>
            <a:off x="5943600" y="4421724"/>
            <a:ext cx="3200400" cy="2496312"/>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Values, Ethics, and Character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400" u="sng" dirty="0" smtClean="0"/>
              <a:t>A leader’s personal values and ethical code may be among the most important determinants of how that leader exercises the various sources of power available</a:t>
            </a:r>
            <a:r>
              <a:rPr lang="en-US" sz="2000" dirty="0" smtClean="0"/>
              <a:t>.</a:t>
            </a:r>
          </a:p>
          <a:p>
            <a:endParaRPr lang="en-US" sz="800" dirty="0">
              <a:solidFill>
                <a:srgbClr val="FF0000"/>
              </a:solidFill>
            </a:endParaRPr>
          </a:p>
          <a:p>
            <a:pPr lvl="1"/>
            <a:r>
              <a:rPr lang="en-US" sz="2000" dirty="0" smtClean="0">
                <a:solidFill>
                  <a:srgbClr val="FF0000"/>
                </a:solidFill>
              </a:rPr>
              <a:t>Leaders face dilemmas that require choices between competing sets of values and priorities, and the best leaders recognize and face them with a commitment to doing what is right, not just what is expedient.</a:t>
            </a:r>
          </a:p>
        </p:txBody>
      </p:sp>
      <p:pic>
        <p:nvPicPr>
          <p:cNvPr id="1032" name="Picture 8" descr="C:\Users\MichaelM\AppData\Local\Microsoft\Windows\INetCache\IE\T5TVNH9H\Do_the_Right_Thing[1].jpg"/>
          <p:cNvPicPr>
            <a:picLocks noChangeAspect="1" noChangeArrowheads="1"/>
          </p:cNvPicPr>
          <p:nvPr/>
        </p:nvPicPr>
        <p:blipFill>
          <a:blip r:embed="rId2" cstate="print"/>
          <a:srcRect/>
          <a:stretch>
            <a:fillRect/>
          </a:stretch>
        </p:blipFill>
        <p:spPr bwMode="auto">
          <a:xfrm>
            <a:off x="6248400" y="3962400"/>
            <a:ext cx="2895600" cy="2895600"/>
          </a:xfrm>
          <a:prstGeom prst="rect">
            <a:avLst/>
          </a:prstGeom>
          <a:noFill/>
        </p:spPr>
      </p:pic>
      <p:pic>
        <p:nvPicPr>
          <p:cNvPr id="1036" name="Picture 12" descr="C:\Users\MichaelM\AppData\Local\Microsoft\Windows\INetCache\IE\76VTN800\stop[1].jpg"/>
          <p:cNvPicPr>
            <a:picLocks noChangeAspect="1" noChangeArrowheads="1"/>
          </p:cNvPicPr>
          <p:nvPr/>
        </p:nvPicPr>
        <p:blipFill>
          <a:blip r:embed="rId3" cstate="print"/>
          <a:srcRect/>
          <a:stretch>
            <a:fillRect/>
          </a:stretch>
        </p:blipFill>
        <p:spPr bwMode="auto">
          <a:xfrm>
            <a:off x="3985800" y="4322618"/>
            <a:ext cx="1945054" cy="1835781"/>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469658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Leaders should internalize a strong set of ethics, which are principles of right conduct or a system of moral values</a:t>
            </a:r>
            <a:r>
              <a:rPr lang="en-US" dirty="0" smtClean="0"/>
              <a:t>.</a:t>
            </a:r>
          </a:p>
          <a:p>
            <a:endParaRPr lang="en-US" sz="800" dirty="0" smtClean="0"/>
          </a:p>
          <a:p>
            <a:pPr lvl="1"/>
            <a:r>
              <a:rPr lang="en-US" sz="1900" dirty="0" smtClean="0"/>
              <a:t>Leaders set a moral example for others to follow.</a:t>
            </a:r>
          </a:p>
          <a:p>
            <a:pPr lvl="1"/>
            <a:r>
              <a:rPr lang="en-US" sz="1900" dirty="0" smtClean="0"/>
              <a:t>Leaders who do not honor truth do not inspire it in others.</a:t>
            </a:r>
          </a:p>
          <a:p>
            <a:pPr lvl="1"/>
            <a:r>
              <a:rPr lang="en-US" sz="1900" dirty="0" smtClean="0"/>
              <a:t>Leaders who do not behave ethically do not demonstrate true leadership.</a:t>
            </a:r>
          </a:p>
          <a:p>
            <a:pPr lvl="1"/>
            <a:endParaRPr lang="en-US" sz="800" dirty="0" smtClean="0"/>
          </a:p>
          <a:p>
            <a:pPr lvl="2"/>
            <a:r>
              <a:rPr lang="en-US" sz="1900" dirty="0" smtClean="0">
                <a:solidFill>
                  <a:srgbClr val="FF0000"/>
                </a:solidFill>
              </a:rPr>
              <a:t>True leadership is characterized by a high degree of trust between     leader and followers.</a:t>
            </a:r>
            <a:endParaRPr lang="en-US" sz="1900" dirty="0">
              <a:solidFill>
                <a:srgbClr val="FF0000"/>
              </a:solidFill>
            </a:endParaRPr>
          </a:p>
        </p:txBody>
      </p:sp>
      <p:pic>
        <p:nvPicPr>
          <p:cNvPr id="2050" name="Picture 2" descr="C:\Users\MichaelM\AppData\Local\Microsoft\Windows\INetCache\IE\T5TVNH9H\beyond-business[1].png"/>
          <p:cNvPicPr>
            <a:picLocks noChangeAspect="1" noChangeArrowheads="1"/>
          </p:cNvPicPr>
          <p:nvPr/>
        </p:nvPicPr>
        <p:blipFill>
          <a:blip r:embed="rId2" cstate="print"/>
          <a:srcRect/>
          <a:stretch>
            <a:fillRect/>
          </a:stretch>
        </p:blipFill>
        <p:spPr bwMode="auto">
          <a:xfrm>
            <a:off x="5029200" y="4170566"/>
            <a:ext cx="3505200" cy="2112864"/>
          </a:xfrm>
          <a:prstGeom prst="rect">
            <a:avLst/>
          </a:prstGeom>
          <a:noFill/>
        </p:spPr>
      </p:pic>
      <p:pic>
        <p:nvPicPr>
          <p:cNvPr id="7" name="Picture 6" descr="Truth instead of Trust. Hand Turns Dice and Changes the Word Trust To Truth  Stock Photo - Image of assurance, relationship: 22124060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800600"/>
            <a:ext cx="3995928" cy="1482830"/>
          </a:xfrm>
          <a:prstGeom prst="rect">
            <a:avLst/>
          </a:prstGeom>
          <a:noFill/>
          <a:ln>
            <a:noFill/>
          </a:ln>
        </p:spPr>
      </p:pic>
      <p:pic>
        <p:nvPicPr>
          <p:cNvPr id="8" name="Picture 7"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831244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600" u="sng" dirty="0" smtClean="0"/>
              <a:t>Four qualities of leadership that engender trust, include:  (1) vision, (2) empathy, (3) consistency, and (4) integrity</a:t>
            </a:r>
            <a:r>
              <a:rPr lang="en-US" sz="2600" dirty="0" smtClean="0"/>
              <a:t>.</a:t>
            </a:r>
          </a:p>
          <a:p>
            <a:endParaRPr lang="en-US" sz="800" dirty="0" smtClean="0"/>
          </a:p>
          <a:p>
            <a:pPr marL="274320" lvl="1" indent="0">
              <a:buNone/>
            </a:pPr>
            <a:r>
              <a:rPr lang="en-US" sz="2000" u="sng" dirty="0" smtClean="0"/>
              <a:t>1. We trust leaders who create a compelling vision</a:t>
            </a:r>
            <a:r>
              <a:rPr lang="en-US" sz="2000" dirty="0"/>
              <a:t>.</a:t>
            </a:r>
            <a:r>
              <a:rPr lang="en-US" sz="2000" dirty="0" smtClean="0"/>
              <a:t>      </a:t>
            </a:r>
          </a:p>
          <a:p>
            <a:pPr lvl="2"/>
            <a:r>
              <a:rPr lang="en-US" dirty="0" smtClean="0">
                <a:solidFill>
                  <a:srgbClr val="FF0000"/>
                </a:solidFill>
              </a:rPr>
              <a:t>Pull people together on the basis of shared beliefs and a common sense of organizational purpose and belonging.</a:t>
            </a:r>
          </a:p>
          <a:p>
            <a:pPr lvl="1"/>
            <a:endParaRPr lang="en-US" sz="800" dirty="0" smtClean="0"/>
          </a:p>
          <a:p>
            <a:pPr marL="274320" lvl="1" indent="0">
              <a:buNone/>
            </a:pPr>
            <a:r>
              <a:rPr lang="en-US" sz="2000" u="sng" dirty="0" smtClean="0"/>
              <a:t>2. We trust </a:t>
            </a:r>
            <a:r>
              <a:rPr lang="en-US" sz="2000" u="sng" dirty="0"/>
              <a:t>leaders who demonstrate empathy with </a:t>
            </a:r>
            <a:r>
              <a:rPr lang="en-US" sz="2000" u="sng" dirty="0" smtClean="0"/>
              <a:t>us</a:t>
            </a:r>
            <a:r>
              <a:rPr lang="en-US" sz="2000" dirty="0" smtClean="0"/>
              <a:t>.       </a:t>
            </a:r>
            <a:endParaRPr lang="en-US" sz="2000" dirty="0"/>
          </a:p>
          <a:p>
            <a:pPr lvl="2"/>
            <a:r>
              <a:rPr lang="en-US" dirty="0" smtClean="0"/>
              <a:t>   </a:t>
            </a:r>
            <a:r>
              <a:rPr lang="en-US" dirty="0" smtClean="0">
                <a:solidFill>
                  <a:srgbClr val="FF0000"/>
                </a:solidFill>
              </a:rPr>
              <a:t>Show </a:t>
            </a:r>
            <a:r>
              <a:rPr lang="en-US" dirty="0">
                <a:solidFill>
                  <a:srgbClr val="FF0000"/>
                </a:solidFill>
              </a:rPr>
              <a:t>they understand the world as we see and experience </a:t>
            </a:r>
            <a:r>
              <a:rPr lang="en-US" dirty="0" smtClean="0">
                <a:solidFill>
                  <a:srgbClr val="FF0000"/>
                </a:solidFill>
              </a:rPr>
              <a:t>it.</a:t>
            </a:r>
          </a:p>
          <a:p>
            <a:pPr marL="274320" lvl="1" indent="0">
              <a:buNone/>
            </a:pPr>
            <a:r>
              <a:rPr lang="en-US" sz="2000" u="sng" dirty="0" smtClean="0"/>
              <a:t>3. We trust leaders who are consistent</a:t>
            </a:r>
            <a:r>
              <a:rPr lang="en-US" dirty="0"/>
              <a:t>.</a:t>
            </a:r>
            <a:r>
              <a:rPr lang="en-US" dirty="0" smtClean="0"/>
              <a:t>  </a:t>
            </a:r>
          </a:p>
          <a:p>
            <a:pPr lvl="2"/>
            <a:r>
              <a:rPr lang="en-US" dirty="0">
                <a:solidFill>
                  <a:srgbClr val="FF0000"/>
                </a:solidFill>
              </a:rPr>
              <a:t>T</a:t>
            </a:r>
            <a:r>
              <a:rPr lang="en-US" dirty="0" smtClean="0">
                <a:solidFill>
                  <a:srgbClr val="FF0000"/>
                </a:solidFill>
              </a:rPr>
              <a:t>his </a:t>
            </a:r>
            <a:r>
              <a:rPr lang="en-US" dirty="0">
                <a:solidFill>
                  <a:srgbClr val="FF0000"/>
                </a:solidFill>
              </a:rPr>
              <a:t>does not mean that we only trust leaders whose positions never change, but that changes are understood as a process of evolution in light of relevant new evidence.</a:t>
            </a:r>
          </a:p>
          <a:p>
            <a:pPr lvl="2"/>
            <a:endParaRPr lang="en-US" sz="800" dirty="0"/>
          </a:p>
          <a:p>
            <a:pPr marL="274320" lvl="1" indent="0">
              <a:buNone/>
            </a:pPr>
            <a:r>
              <a:rPr lang="en-US" sz="2000" u="sng" dirty="0" smtClean="0"/>
              <a:t>4. We trust </a:t>
            </a:r>
            <a:r>
              <a:rPr lang="en-US" sz="2000" u="sng" dirty="0"/>
              <a:t>leaders whose integrity is </a:t>
            </a:r>
            <a:r>
              <a:rPr lang="en-US" sz="2000" u="sng" dirty="0" smtClean="0"/>
              <a:t>strong</a:t>
            </a:r>
            <a:r>
              <a:rPr lang="en-US" sz="2000" dirty="0" smtClean="0"/>
              <a:t>.        </a:t>
            </a:r>
            <a:endParaRPr lang="en-US" sz="2000" dirty="0"/>
          </a:p>
          <a:p>
            <a:pPr lvl="2"/>
            <a:r>
              <a:rPr lang="en-US" dirty="0" smtClean="0">
                <a:solidFill>
                  <a:srgbClr val="FF0000"/>
                </a:solidFill>
              </a:rPr>
              <a:t>Demonstrate commitment </a:t>
            </a:r>
            <a:r>
              <a:rPr lang="en-US" dirty="0">
                <a:solidFill>
                  <a:srgbClr val="FF0000"/>
                </a:solidFill>
              </a:rPr>
              <a:t>to higher principles through </a:t>
            </a:r>
            <a:r>
              <a:rPr lang="en-US" dirty="0" smtClean="0">
                <a:solidFill>
                  <a:srgbClr val="FF0000"/>
                </a:solidFill>
              </a:rPr>
              <a:t>their actions.</a:t>
            </a:r>
            <a:endParaRPr lang="en-US" dirty="0">
              <a:solidFill>
                <a:srgbClr val="FF0000"/>
              </a:solidFill>
            </a:endParaRPr>
          </a:p>
        </p:txBody>
      </p:sp>
      <p:pic>
        <p:nvPicPr>
          <p:cNvPr id="6" name="Picture 5"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pic>
        <p:nvPicPr>
          <p:cNvPr id="7" name="Picture 6" descr="Let's take a deep dive into foreign trusts - NZ US TAX Specialists Limited"/>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512"/>
            <a:ext cx="2660904" cy="1338912"/>
          </a:xfrm>
          <a:prstGeom prst="rect">
            <a:avLst/>
          </a:prstGeom>
          <a:noFill/>
          <a:ln>
            <a:noFill/>
          </a:ln>
        </p:spPr>
      </p:pic>
    </p:spTree>
    <p:extLst>
      <p:ext uri="{BB962C8B-B14F-4D97-AF65-F5344CB8AC3E}">
        <p14:creationId xmlns:p14="http://schemas.microsoft.com/office/powerpoint/2010/main" val="2850524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Values are “constructs representing generalized behaviors or states of affairs that are considered by the individual      to be important.”</a:t>
            </a:r>
          </a:p>
          <a:p>
            <a:endParaRPr lang="en-US" sz="800" dirty="0" smtClean="0"/>
          </a:p>
          <a:p>
            <a:pPr lvl="1"/>
            <a:r>
              <a:rPr lang="en-US" dirty="0"/>
              <a:t>Values are learned through the socialization process, and they become internalized and for most people represent integral components of the self</a:t>
            </a:r>
            <a:r>
              <a:rPr lang="en-US" dirty="0" smtClean="0"/>
              <a:t>.</a:t>
            </a:r>
          </a:p>
          <a:p>
            <a:pPr lvl="1"/>
            <a:endParaRPr lang="en-US" sz="800" dirty="0"/>
          </a:p>
          <a:p>
            <a:pPr lvl="2"/>
            <a:r>
              <a:rPr lang="en-US" dirty="0" smtClean="0">
                <a:solidFill>
                  <a:srgbClr val="FF0000"/>
                </a:solidFill>
              </a:rPr>
              <a:t>When Patrick Henry said, “Give me liberty, or give me death,”     he was expressing the value he placed on political freedom.</a:t>
            </a:r>
            <a:endParaRPr lang="en-US" dirty="0">
              <a:solidFill>
                <a:srgbClr val="FF0000"/>
              </a:solidFill>
            </a:endParaRPr>
          </a:p>
        </p:txBody>
      </p:sp>
      <p:pic>
        <p:nvPicPr>
          <p:cNvPr id="8195" name="Picture 3" descr="C:\Users\MichaelM\AppData\Local\Microsoft\Windows\INetCache\IE\T5TVNH9H\Credo_Liberty_or_Death[1].jpg"/>
          <p:cNvPicPr>
            <a:picLocks noChangeAspect="1" noChangeArrowheads="1"/>
          </p:cNvPicPr>
          <p:nvPr/>
        </p:nvPicPr>
        <p:blipFill>
          <a:blip r:embed="rId2" cstate="print"/>
          <a:srcRect/>
          <a:stretch>
            <a:fillRect/>
          </a:stretch>
        </p:blipFill>
        <p:spPr bwMode="auto">
          <a:xfrm>
            <a:off x="5950989" y="4876801"/>
            <a:ext cx="3169920" cy="1981200"/>
          </a:xfrm>
          <a:prstGeom prst="rect">
            <a:avLst/>
          </a:prstGeom>
          <a:noFill/>
        </p:spPr>
      </p:pic>
      <p:pic>
        <p:nvPicPr>
          <p:cNvPr id="8196" name="Picture 4" descr="C:\Users\MichaelM\AppData\Local\Microsoft\Windows\INetCache\IE\76VTN800\Flag_of_the_United_States_Recolored[1].png"/>
          <p:cNvPicPr>
            <a:picLocks noChangeAspect="1" noChangeArrowheads="1"/>
          </p:cNvPicPr>
          <p:nvPr/>
        </p:nvPicPr>
        <p:blipFill>
          <a:blip r:embed="rId3" cstate="print"/>
          <a:srcRect/>
          <a:stretch>
            <a:fillRect/>
          </a:stretch>
        </p:blipFill>
        <p:spPr bwMode="auto">
          <a:xfrm>
            <a:off x="3403417" y="4876801"/>
            <a:ext cx="2369126" cy="1371599"/>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93087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Reasoning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Moral Reasoning refers to the process leaders use to make decisions about ethical and unethical behaviors.  </a:t>
            </a:r>
          </a:p>
          <a:p>
            <a:endParaRPr lang="en-US" sz="800" dirty="0" smtClean="0"/>
          </a:p>
          <a:p>
            <a:pPr lvl="1"/>
            <a:r>
              <a:rPr lang="en-US" dirty="0" smtClean="0"/>
              <a:t>Values play a key role in the moral reasoning process because value differences among individuals often result in different judgments regarding ethical and unethical behavior.</a:t>
            </a:r>
          </a:p>
          <a:p>
            <a:pPr lvl="1"/>
            <a:endParaRPr lang="en-US" sz="800" dirty="0" smtClean="0"/>
          </a:p>
          <a:p>
            <a:pPr lvl="2"/>
            <a:r>
              <a:rPr lang="en-US" dirty="0" smtClean="0">
                <a:solidFill>
                  <a:srgbClr val="FF0000"/>
                </a:solidFill>
              </a:rPr>
              <a:t>Several unconscious biases affect our moral judgments.</a:t>
            </a:r>
          </a:p>
          <a:p>
            <a:pPr lvl="2">
              <a:buNone/>
            </a:pPr>
            <a:endParaRPr lang="en-US" dirty="0" smtClean="0"/>
          </a:p>
          <a:p>
            <a:pPr lvl="2"/>
            <a:endParaRPr lang="en-US" dirty="0"/>
          </a:p>
        </p:txBody>
      </p:sp>
      <p:pic>
        <p:nvPicPr>
          <p:cNvPr id="12291" name="Picture 3" descr="C:\Users\MichaelM\AppData\Local\Microsoft\Windows\INetCache\IE\NA6TXAAW\5211610431_4c9135769a_z[1].jpg"/>
          <p:cNvPicPr>
            <a:picLocks noChangeAspect="1" noChangeArrowheads="1"/>
          </p:cNvPicPr>
          <p:nvPr/>
        </p:nvPicPr>
        <p:blipFill>
          <a:blip r:embed="rId2" cstate="print"/>
          <a:srcRect/>
          <a:stretch>
            <a:fillRect/>
          </a:stretch>
        </p:blipFill>
        <p:spPr bwMode="auto">
          <a:xfrm>
            <a:off x="4892958" y="4267200"/>
            <a:ext cx="3943194" cy="203657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79055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Dilemmas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An Ethical Dilemma involves choosing between two “rights</a:t>
            </a:r>
            <a:r>
              <a:rPr lang="en-US" sz="2400" dirty="0" smtClean="0"/>
              <a:t>.”</a:t>
            </a:r>
          </a:p>
          <a:p>
            <a:endParaRPr lang="en-US" sz="800" dirty="0" smtClean="0"/>
          </a:p>
          <a:p>
            <a:pPr marL="731520" lvl="1" indent="-457200">
              <a:buFont typeface="+mj-lt"/>
              <a:buAutoNum type="arabicPeriod"/>
            </a:pPr>
            <a:r>
              <a:rPr lang="en-US" u="sng" dirty="0" smtClean="0"/>
              <a:t>Trust vs. Loyalty</a:t>
            </a:r>
          </a:p>
          <a:p>
            <a:pPr lvl="2"/>
            <a:r>
              <a:rPr lang="en-US" sz="1900" dirty="0" smtClean="0">
                <a:solidFill>
                  <a:srgbClr val="FF0000"/>
                </a:solidFill>
              </a:rPr>
              <a:t>Such as honestly answering a question when doing so could compromise a real or implied promise of confidentiality to others.</a:t>
            </a:r>
          </a:p>
          <a:p>
            <a:pPr marL="731520" lvl="1" indent="-457200">
              <a:buFont typeface="+mj-lt"/>
              <a:buAutoNum type="arabicPeriod"/>
            </a:pPr>
            <a:r>
              <a:rPr lang="en-US" u="sng" dirty="0" smtClean="0"/>
              <a:t>Individual vs. Community</a:t>
            </a:r>
          </a:p>
          <a:p>
            <a:pPr lvl="2"/>
            <a:r>
              <a:rPr lang="en-US" sz="1900" dirty="0" smtClean="0">
                <a:solidFill>
                  <a:srgbClr val="FF0000"/>
                </a:solidFill>
              </a:rPr>
              <a:t>Such as whether you should protect the confidentiality of someone’s health when the condition may pose a threat to the larger community.</a:t>
            </a:r>
          </a:p>
          <a:p>
            <a:pPr marL="731520" lvl="1" indent="-457200">
              <a:buFont typeface="+mj-lt"/>
              <a:buAutoNum type="arabicPeriod"/>
            </a:pPr>
            <a:r>
              <a:rPr lang="en-US" u="sng" dirty="0" smtClean="0"/>
              <a:t>Short-Term vs. Long-Term</a:t>
            </a:r>
          </a:p>
          <a:p>
            <a:pPr lvl="2"/>
            <a:r>
              <a:rPr lang="en-US" sz="1900" dirty="0" smtClean="0">
                <a:solidFill>
                  <a:srgbClr val="FF0000"/>
                </a:solidFill>
              </a:rPr>
              <a:t>Such as how a parent chooses to balance spending time with children now as compared with investments in a career that may provide greater benefits for the family in the long run.</a:t>
            </a:r>
          </a:p>
          <a:p>
            <a:pPr marL="731520" lvl="1" indent="-457200">
              <a:buFont typeface="+mj-lt"/>
              <a:buAutoNum type="arabicPeriod"/>
            </a:pPr>
            <a:r>
              <a:rPr lang="en-US" u="sng" dirty="0" smtClean="0"/>
              <a:t>Justice vs. Mercy</a:t>
            </a:r>
          </a:p>
          <a:p>
            <a:pPr lvl="2"/>
            <a:r>
              <a:rPr lang="en-US" sz="1900" dirty="0" smtClean="0">
                <a:solidFill>
                  <a:srgbClr val="FF0000"/>
                </a:solidFill>
              </a:rPr>
              <a:t>Such as deciding whether to excuse a person’s misbehavior because of extenuating circumstances or a conviction that they “learned a lesson.”</a:t>
            </a:r>
            <a:endParaRPr lang="en-US" sz="1900" dirty="0">
              <a:solidFill>
                <a:srgbClr val="FF0000"/>
              </a:solidFill>
            </a:endParaRPr>
          </a:p>
        </p:txBody>
      </p:sp>
      <p:pic>
        <p:nvPicPr>
          <p:cNvPr id="2053" name="Picture 5" descr="C:\Users\Michaelm\AppData\Local\Microsoft\Windows\Temporary Internet Files\Content.IE5\QTOHO7LC\right_answer[1].jpg"/>
          <p:cNvPicPr>
            <a:picLocks noChangeAspect="1" noChangeArrowheads="1"/>
          </p:cNvPicPr>
          <p:nvPr/>
        </p:nvPicPr>
        <p:blipFill>
          <a:blip r:embed="rId2" cstate="print"/>
          <a:srcRect/>
          <a:stretch>
            <a:fillRect/>
          </a:stretch>
        </p:blipFill>
        <p:spPr bwMode="auto">
          <a:xfrm>
            <a:off x="6553200" y="228600"/>
            <a:ext cx="2133600" cy="990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720633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Dilemmas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400" u="sng" dirty="0" smtClean="0"/>
              <a:t>Kidder offers 3 principles for resolving Ethical Dilemmas</a:t>
            </a:r>
            <a:r>
              <a:rPr lang="en-US" dirty="0" smtClean="0"/>
              <a:t>:</a:t>
            </a:r>
          </a:p>
          <a:p>
            <a:endParaRPr lang="en-US" sz="800" dirty="0" smtClean="0"/>
          </a:p>
          <a:p>
            <a:pPr marL="731520" lvl="1" indent="-457200">
              <a:buFont typeface="+mj-lt"/>
              <a:buAutoNum type="arabicPeriod"/>
            </a:pPr>
            <a:r>
              <a:rPr lang="en-US" u="sng" dirty="0" smtClean="0"/>
              <a:t>Ends-Based Thinking</a:t>
            </a:r>
          </a:p>
          <a:p>
            <a:pPr lvl="2"/>
            <a:r>
              <a:rPr lang="en-US" dirty="0">
                <a:solidFill>
                  <a:srgbClr val="FF0000"/>
                </a:solidFill>
              </a:rPr>
              <a:t>Doing what’s best for the greatest number of people</a:t>
            </a:r>
            <a:r>
              <a:rPr lang="en-US" dirty="0" smtClean="0">
                <a:solidFill>
                  <a:srgbClr val="FF0000"/>
                </a:solidFill>
              </a:rPr>
              <a:t>.</a:t>
            </a:r>
            <a:endParaRPr lang="en-US" dirty="0">
              <a:solidFill>
                <a:srgbClr val="FF0000"/>
              </a:solidFill>
            </a:endParaRPr>
          </a:p>
          <a:p>
            <a:pPr marL="731520" lvl="1" indent="-457200">
              <a:buFont typeface="+mj-lt"/>
              <a:buAutoNum type="arabicPeriod"/>
            </a:pPr>
            <a:r>
              <a:rPr lang="en-US" u="sng" dirty="0" smtClean="0"/>
              <a:t>Rule-Based Thinking</a:t>
            </a:r>
          </a:p>
          <a:p>
            <a:pPr lvl="2"/>
            <a:r>
              <a:rPr lang="en-US" dirty="0">
                <a:solidFill>
                  <a:srgbClr val="FF0000"/>
                </a:solidFill>
              </a:rPr>
              <a:t>Following the highest principle or duty.</a:t>
            </a:r>
            <a:endParaRPr lang="en-US" dirty="0" smtClean="0">
              <a:solidFill>
                <a:srgbClr val="FF0000"/>
              </a:solidFill>
            </a:endParaRPr>
          </a:p>
          <a:p>
            <a:pPr marL="731520" lvl="1" indent="-457200">
              <a:buFont typeface="+mj-lt"/>
              <a:buAutoNum type="arabicPeriod"/>
            </a:pPr>
            <a:r>
              <a:rPr lang="en-US" u="sng" dirty="0" smtClean="0"/>
              <a:t>Care-Based Thinking </a:t>
            </a:r>
          </a:p>
          <a:p>
            <a:pPr lvl="2"/>
            <a:r>
              <a:rPr lang="en-US" dirty="0" smtClean="0">
                <a:solidFill>
                  <a:srgbClr val="FF0000"/>
                </a:solidFill>
              </a:rPr>
              <a:t>The </a:t>
            </a:r>
            <a:r>
              <a:rPr lang="en-US" dirty="0">
                <a:solidFill>
                  <a:srgbClr val="FF0000"/>
                </a:solidFill>
              </a:rPr>
              <a:t>Golden Rule: “Do what you want others to do to you</a:t>
            </a:r>
            <a:r>
              <a:rPr lang="en-US" dirty="0" smtClean="0">
                <a:solidFill>
                  <a:srgbClr val="FF0000"/>
                </a:solidFill>
              </a:rPr>
              <a:t>.”</a:t>
            </a:r>
          </a:p>
          <a:p>
            <a:pPr marL="0" indent="0">
              <a:buNone/>
            </a:pPr>
            <a:endParaRPr lang="en-US" sz="800" dirty="0" smtClean="0"/>
          </a:p>
        </p:txBody>
      </p:sp>
      <p:pic>
        <p:nvPicPr>
          <p:cNvPr id="6" name="Picture 5" descr="Resolving Ethical Dilemmas in Private Equity Negotiations | Hong Kong Lawy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572001"/>
            <a:ext cx="3657600" cy="228600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4060038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Biases that Impact Decision-Making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fontScale="77500" lnSpcReduction="20000"/>
          </a:bodyPr>
          <a:lstStyle/>
          <a:p>
            <a:r>
              <a:rPr lang="en-US" u="sng" dirty="0" smtClean="0"/>
              <a:t>Implicit Prejudice</a:t>
            </a:r>
          </a:p>
          <a:p>
            <a:pPr lvl="1"/>
            <a:r>
              <a:rPr lang="en-US" dirty="0" smtClean="0">
                <a:solidFill>
                  <a:srgbClr val="FF0000"/>
                </a:solidFill>
              </a:rPr>
              <a:t>Although </a:t>
            </a:r>
            <a:r>
              <a:rPr lang="en-US" dirty="0">
                <a:solidFill>
                  <a:srgbClr val="FF0000"/>
                </a:solidFill>
              </a:rPr>
              <a:t>most people </a:t>
            </a:r>
            <a:r>
              <a:rPr lang="en-US" dirty="0" smtClean="0">
                <a:solidFill>
                  <a:srgbClr val="FF0000"/>
                </a:solidFill>
              </a:rPr>
              <a:t>claim </a:t>
            </a:r>
            <a:r>
              <a:rPr lang="en-US" dirty="0">
                <a:solidFill>
                  <a:srgbClr val="FF0000"/>
                </a:solidFill>
              </a:rPr>
              <a:t>to judge others by their merits, research shows that implicit prejudice </a:t>
            </a:r>
            <a:r>
              <a:rPr lang="en-US" dirty="0" smtClean="0">
                <a:solidFill>
                  <a:srgbClr val="FF0000"/>
                </a:solidFill>
              </a:rPr>
              <a:t>distorts </a:t>
            </a:r>
            <a:r>
              <a:rPr lang="en-US" dirty="0">
                <a:solidFill>
                  <a:srgbClr val="FF0000"/>
                </a:solidFill>
              </a:rPr>
              <a:t>their judgments</a:t>
            </a:r>
            <a:r>
              <a:rPr lang="en-US" dirty="0" smtClean="0">
                <a:solidFill>
                  <a:srgbClr val="FF0000"/>
                </a:solidFill>
              </a:rPr>
              <a:t>. </a:t>
            </a:r>
            <a:r>
              <a:rPr lang="en-US" dirty="0">
                <a:solidFill>
                  <a:srgbClr val="FF0000"/>
                </a:solidFill>
              </a:rPr>
              <a:t>Judgments about some groups are systematically biased without one’s awareness of such </a:t>
            </a:r>
            <a:r>
              <a:rPr lang="en-US" dirty="0" smtClean="0">
                <a:solidFill>
                  <a:srgbClr val="FF0000"/>
                </a:solidFill>
              </a:rPr>
              <a:t>biases.</a:t>
            </a:r>
          </a:p>
          <a:p>
            <a:r>
              <a:rPr lang="en-US" u="sng" dirty="0" smtClean="0"/>
              <a:t>In-Group Favoritism</a:t>
            </a:r>
          </a:p>
          <a:p>
            <a:pPr lvl="1"/>
            <a:r>
              <a:rPr lang="en-US" dirty="0" smtClean="0">
                <a:solidFill>
                  <a:srgbClr val="FF0000"/>
                </a:solidFill>
              </a:rPr>
              <a:t>We </a:t>
            </a:r>
            <a:r>
              <a:rPr lang="en-US" dirty="0">
                <a:solidFill>
                  <a:srgbClr val="FF0000"/>
                </a:solidFill>
              </a:rPr>
              <a:t>often point to numerous favors and acts of kindness we’ve shown toward others, and regard such acts as indicators of our own generosity and kindly spirit.  If the pattern of our generous acts were examined, however, there is typically a clear pattern to those whom we’ve helped: most of the time they’re “like us.”  </a:t>
            </a:r>
            <a:endParaRPr lang="en-US" dirty="0" smtClean="0">
              <a:solidFill>
                <a:srgbClr val="FF0000"/>
              </a:solidFill>
            </a:endParaRPr>
          </a:p>
          <a:p>
            <a:r>
              <a:rPr lang="en-US" u="sng" dirty="0" smtClean="0"/>
              <a:t>Over-Claiming Credit</a:t>
            </a:r>
          </a:p>
          <a:p>
            <a:pPr lvl="1"/>
            <a:r>
              <a:rPr lang="en-US" dirty="0" smtClean="0">
                <a:solidFill>
                  <a:srgbClr val="FF0000"/>
                </a:solidFill>
              </a:rPr>
              <a:t>In </a:t>
            </a:r>
            <a:r>
              <a:rPr lang="en-US" dirty="0">
                <a:solidFill>
                  <a:srgbClr val="FF0000"/>
                </a:solidFill>
              </a:rPr>
              <a:t>many kinds of ways we tend to overrate the quality of our own work and our contributions to the groups and teams we belong </a:t>
            </a:r>
            <a:r>
              <a:rPr lang="en-US" dirty="0" smtClean="0">
                <a:solidFill>
                  <a:srgbClr val="FF0000"/>
                </a:solidFill>
              </a:rPr>
              <a:t>to.</a:t>
            </a:r>
          </a:p>
          <a:p>
            <a:r>
              <a:rPr lang="en-US" u="sng" dirty="0" smtClean="0"/>
              <a:t>Conflicts of Interest</a:t>
            </a:r>
          </a:p>
          <a:p>
            <a:pPr lvl="1"/>
            <a:r>
              <a:rPr lang="en-US" dirty="0" smtClean="0">
                <a:solidFill>
                  <a:srgbClr val="FF0000"/>
                </a:solidFill>
              </a:rPr>
              <a:t>A conflict of interest occurs when an individual’s personal interests – family, friendships, financial, or social factors – could compromise their judgment, decisions, or actions in the workplace.  We often underestimate our COI.</a:t>
            </a:r>
            <a:endParaRPr lang="en-US" dirty="0" smtClean="0"/>
          </a:p>
          <a:p>
            <a:pPr marL="0" indent="0">
              <a:buNone/>
            </a:pPr>
            <a:endParaRPr lang="en-US" sz="800" dirty="0" smtClean="0"/>
          </a:p>
        </p:txBody>
      </p:sp>
      <p:pic>
        <p:nvPicPr>
          <p:cNvPr id="6" name="Picture 5" descr="Types Of Cognitive Bias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1" y="5562601"/>
            <a:ext cx="2851726" cy="1357798"/>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16047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Influence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Power may be the single most important concept in all the social sciences, though scholars today disagree over precisely how to define power or influence</a:t>
            </a:r>
            <a:r>
              <a:rPr lang="en-US" dirty="0" smtClean="0"/>
              <a:t>.</a:t>
            </a:r>
          </a:p>
          <a:p>
            <a:endParaRPr lang="en-US" sz="800" dirty="0" smtClean="0"/>
          </a:p>
          <a:p>
            <a:pPr lvl="1"/>
            <a:r>
              <a:rPr lang="en-US" dirty="0" smtClean="0">
                <a:solidFill>
                  <a:srgbClr val="FF0000"/>
                </a:solidFill>
              </a:rPr>
              <a:t>Power has been defined as the capacity to produce effects on others or the potential to influence others.</a:t>
            </a:r>
            <a:endParaRPr lang="en-US" dirty="0">
              <a:solidFill>
                <a:srgbClr val="FF0000"/>
              </a:solidFill>
            </a:endParaRPr>
          </a:p>
        </p:txBody>
      </p:sp>
      <p:pic>
        <p:nvPicPr>
          <p:cNvPr id="2050" name="Picture 2" descr="C:\Users\Michaelm\AppData\Local\Microsoft\Windows\Temporary Internet Files\Content.IE5\96G5M6R0\the_power_of_one_72dpi[1].jpg"/>
          <p:cNvPicPr>
            <a:picLocks noChangeAspect="1" noChangeArrowheads="1"/>
          </p:cNvPicPr>
          <p:nvPr/>
        </p:nvPicPr>
        <p:blipFill>
          <a:blip r:embed="rId2" cstate="print"/>
          <a:srcRect/>
          <a:stretch>
            <a:fillRect/>
          </a:stretch>
        </p:blipFill>
        <p:spPr bwMode="auto">
          <a:xfrm>
            <a:off x="4361688" y="3813048"/>
            <a:ext cx="3505200" cy="2209800"/>
          </a:xfrm>
          <a:prstGeom prst="rect">
            <a:avLst/>
          </a:prstGeom>
          <a:noFill/>
        </p:spPr>
      </p:pic>
      <p:pic>
        <p:nvPicPr>
          <p:cNvPr id="2053" name="Picture 5" descr="C:\Users\Michaelm\AppData\Local\Microsoft\Windows\Temporary Internet Files\Content.IE5\HWRYGRBG\135_appleonabs[1].jpg"/>
          <p:cNvPicPr>
            <a:picLocks noChangeAspect="1" noChangeArrowheads="1"/>
          </p:cNvPicPr>
          <p:nvPr/>
        </p:nvPicPr>
        <p:blipFill>
          <a:blip r:embed="rId3" cstate="print"/>
          <a:srcRect/>
          <a:stretch>
            <a:fillRect/>
          </a:stretch>
        </p:blipFill>
        <p:spPr bwMode="auto">
          <a:xfrm>
            <a:off x="1600200" y="4110990"/>
            <a:ext cx="2292096" cy="160782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33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and Moral Codes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Just because we profess certain values or moral codes does not ensure we will act that way when confronted with situations that engage them</a:t>
            </a:r>
            <a:r>
              <a:rPr lang="en-US" dirty="0" smtClean="0"/>
              <a:t>.</a:t>
            </a:r>
          </a:p>
          <a:p>
            <a:endParaRPr lang="en-US" sz="800" dirty="0" smtClean="0"/>
          </a:p>
          <a:p>
            <a:pPr lvl="1"/>
            <a:r>
              <a:rPr lang="en-US" dirty="0" smtClean="0"/>
              <a:t>When people are confronted with situations they’ve never faced before, their behavior may be different than predicted.</a:t>
            </a:r>
          </a:p>
          <a:p>
            <a:pPr lvl="1"/>
            <a:endParaRPr lang="en-US" sz="800" dirty="0" smtClean="0"/>
          </a:p>
          <a:p>
            <a:pPr lvl="2"/>
            <a:r>
              <a:rPr lang="en-US" dirty="0" smtClean="0">
                <a:solidFill>
                  <a:srgbClr val="FF0000"/>
                </a:solidFill>
              </a:rPr>
              <a:t>We don’t always behave as ethically as we think we would in morally demanding situations.</a:t>
            </a:r>
            <a:endParaRPr lang="en-US" dirty="0">
              <a:solidFill>
                <a:srgbClr val="FF0000"/>
              </a:solidFill>
            </a:endParaRPr>
          </a:p>
        </p:txBody>
      </p:sp>
      <p:pic>
        <p:nvPicPr>
          <p:cNvPr id="12298" name="Picture 10" descr="C:\Users\Michaelm\AppData\Local\Microsoft\Windows\Temporary Internet Files\Content.IE5\96G5M6R0\different-directions[1].jpg"/>
          <p:cNvPicPr>
            <a:picLocks noChangeAspect="1" noChangeArrowheads="1"/>
          </p:cNvPicPr>
          <p:nvPr/>
        </p:nvPicPr>
        <p:blipFill>
          <a:blip r:embed="rId2" cstate="print"/>
          <a:srcRect/>
          <a:stretch>
            <a:fillRect/>
          </a:stretch>
        </p:blipFill>
        <p:spPr bwMode="auto">
          <a:xfrm>
            <a:off x="6400800" y="4262986"/>
            <a:ext cx="2295525" cy="198541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575732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Justification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400" u="sng" dirty="0" smtClean="0"/>
              <a:t>Moral Justification involves reinterpreting otherwise immoral behavior in terms of a higher purpose.  </a:t>
            </a:r>
          </a:p>
          <a:p>
            <a:endParaRPr lang="en-US" sz="800" u="sng" dirty="0"/>
          </a:p>
          <a:p>
            <a:pPr lvl="1"/>
            <a:r>
              <a:rPr lang="en-US" dirty="0" smtClean="0"/>
              <a:t>Ways to dissociate behavior from one’s moral principles, include:</a:t>
            </a:r>
          </a:p>
          <a:p>
            <a:endParaRPr lang="en-US" sz="800" dirty="0" smtClean="0"/>
          </a:p>
          <a:p>
            <a:pPr marL="1005840" lvl="2" indent="-457200">
              <a:buFont typeface="+mj-lt"/>
              <a:buAutoNum type="arabicPeriod"/>
            </a:pPr>
            <a:r>
              <a:rPr lang="en-US" dirty="0" smtClean="0">
                <a:solidFill>
                  <a:srgbClr val="FF0000"/>
                </a:solidFill>
              </a:rPr>
              <a:t>Euphemistic Labeling</a:t>
            </a:r>
          </a:p>
          <a:p>
            <a:pPr marL="1005840" lvl="2" indent="-457200">
              <a:buFont typeface="+mj-lt"/>
              <a:buAutoNum type="arabicPeriod"/>
            </a:pPr>
            <a:r>
              <a:rPr lang="en-US" dirty="0" smtClean="0">
                <a:solidFill>
                  <a:srgbClr val="FF0000"/>
                </a:solidFill>
              </a:rPr>
              <a:t>Advantageous Comparison</a:t>
            </a:r>
          </a:p>
          <a:p>
            <a:pPr marL="1005840" lvl="2" indent="-457200">
              <a:buFont typeface="+mj-lt"/>
              <a:buAutoNum type="arabicPeriod"/>
            </a:pPr>
            <a:r>
              <a:rPr lang="en-US" dirty="0" smtClean="0">
                <a:solidFill>
                  <a:srgbClr val="FF0000"/>
                </a:solidFill>
              </a:rPr>
              <a:t>Displacement of Responsibility</a:t>
            </a:r>
          </a:p>
          <a:p>
            <a:pPr marL="1005840" lvl="2" indent="-457200">
              <a:buFont typeface="+mj-lt"/>
              <a:buAutoNum type="arabicPeriod"/>
            </a:pPr>
            <a:r>
              <a:rPr lang="en-US" dirty="0" smtClean="0">
                <a:solidFill>
                  <a:srgbClr val="FF0000"/>
                </a:solidFill>
              </a:rPr>
              <a:t>Diffusion of Responsibility</a:t>
            </a:r>
          </a:p>
          <a:p>
            <a:pPr marL="1005840" lvl="2" indent="-457200">
              <a:buFont typeface="+mj-lt"/>
              <a:buAutoNum type="arabicPeriod"/>
            </a:pPr>
            <a:r>
              <a:rPr lang="en-US" dirty="0" smtClean="0">
                <a:solidFill>
                  <a:srgbClr val="FF0000"/>
                </a:solidFill>
              </a:rPr>
              <a:t>Distortion of Consequences</a:t>
            </a:r>
          </a:p>
          <a:p>
            <a:pPr marL="1005840" lvl="2" indent="-457200">
              <a:buFont typeface="+mj-lt"/>
              <a:buAutoNum type="arabicPeriod"/>
            </a:pPr>
            <a:r>
              <a:rPr lang="en-US" dirty="0" smtClean="0">
                <a:solidFill>
                  <a:srgbClr val="FF0000"/>
                </a:solidFill>
              </a:rPr>
              <a:t>Dehumanization</a:t>
            </a:r>
          </a:p>
          <a:p>
            <a:pPr marL="1005840" lvl="2" indent="-457200">
              <a:buFont typeface="+mj-lt"/>
              <a:buAutoNum type="arabicPeriod"/>
            </a:pPr>
            <a:r>
              <a:rPr lang="en-US" dirty="0" smtClean="0">
                <a:solidFill>
                  <a:srgbClr val="FF0000"/>
                </a:solidFill>
              </a:rPr>
              <a:t>Attribution of Blame</a:t>
            </a:r>
          </a:p>
        </p:txBody>
      </p:sp>
      <p:pic>
        <p:nvPicPr>
          <p:cNvPr id="16387" name="Picture 3" descr="C:\Users\Michaelm\AppData\Local\Microsoft\Windows\Temporary Internet Files\Content.IE5\4ACZGT8O\justified-FX[1].jpg"/>
          <p:cNvPicPr>
            <a:picLocks noChangeAspect="1" noChangeArrowheads="1"/>
          </p:cNvPicPr>
          <p:nvPr/>
        </p:nvPicPr>
        <p:blipFill>
          <a:blip r:embed="rId2" cstate="print"/>
          <a:srcRect/>
          <a:stretch>
            <a:fillRect/>
          </a:stretch>
        </p:blipFill>
        <p:spPr bwMode="auto">
          <a:xfrm>
            <a:off x="4953000" y="4114800"/>
            <a:ext cx="3959352" cy="220276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454611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Moral Justification</a:t>
            </a:r>
            <a:br>
              <a:rPr lang="en-US" dirty="0" smtClean="0"/>
            </a:br>
            <a:r>
              <a:rPr lang="en-US" sz="2000" dirty="0" smtClean="0"/>
              <a:t>1. Euphemistic Labeling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Euphemistic Labeling</a:t>
            </a:r>
          </a:p>
          <a:p>
            <a:endParaRPr lang="en-US" sz="800" u="sng" dirty="0" smtClean="0"/>
          </a:p>
          <a:p>
            <a:pPr lvl="1"/>
            <a:r>
              <a:rPr lang="en-US" dirty="0" smtClean="0"/>
              <a:t>This involves using cosmetic words to defuse or disguise the offensiveness or morally repugnant or distasteful behavior.  </a:t>
            </a:r>
          </a:p>
          <a:p>
            <a:pPr lvl="1"/>
            <a:endParaRPr lang="en-US" sz="800" dirty="0" smtClean="0"/>
          </a:p>
          <a:p>
            <a:pPr lvl="2"/>
            <a:r>
              <a:rPr lang="en-US" dirty="0" smtClean="0">
                <a:solidFill>
                  <a:srgbClr val="FF0000"/>
                </a:solidFill>
              </a:rPr>
              <a:t>Terrorists, for example, may call themselves “freedom fighters,” and firing someone may be referred to as “letting them go.”</a:t>
            </a:r>
            <a:endParaRPr lang="en-US" dirty="0">
              <a:solidFill>
                <a:srgbClr val="FF0000"/>
              </a:solidFill>
            </a:endParaRPr>
          </a:p>
        </p:txBody>
      </p:sp>
      <p:pic>
        <p:nvPicPr>
          <p:cNvPr id="6" name="Picture 5"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pic>
        <p:nvPicPr>
          <p:cNvPr id="7" name="Picture 6" descr="Euphemism ~ Definition, Meaning &amp; Examples"/>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10000"/>
            <a:ext cx="5181600" cy="3022600"/>
          </a:xfrm>
          <a:prstGeom prst="rect">
            <a:avLst/>
          </a:prstGeom>
          <a:noFill/>
          <a:ln>
            <a:noFill/>
          </a:ln>
        </p:spPr>
      </p:pic>
    </p:spTree>
    <p:extLst>
      <p:ext uri="{BB962C8B-B14F-4D97-AF65-F5344CB8AC3E}">
        <p14:creationId xmlns:p14="http://schemas.microsoft.com/office/powerpoint/2010/main" val="3023711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Moral Justification</a:t>
            </a:r>
            <a:br>
              <a:rPr lang="en-US" dirty="0" smtClean="0"/>
            </a:br>
            <a:r>
              <a:rPr lang="en-US" sz="2000" dirty="0" smtClean="0"/>
              <a:t>2. Advantageous Comparison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Advantageous Comparison</a:t>
            </a:r>
          </a:p>
          <a:p>
            <a:endParaRPr lang="en-US" sz="800" dirty="0" smtClean="0"/>
          </a:p>
          <a:p>
            <a:pPr lvl="1"/>
            <a:r>
              <a:rPr lang="en-US" dirty="0" smtClean="0"/>
              <a:t>Lets one avoid self-contempt for one’s behavior by comparing it to even more heinous behavior by others.</a:t>
            </a:r>
          </a:p>
          <a:p>
            <a:pPr lvl="1"/>
            <a:endParaRPr lang="en-US" sz="800" dirty="0" smtClean="0"/>
          </a:p>
          <a:p>
            <a:pPr lvl="2"/>
            <a:r>
              <a:rPr lang="en-US" dirty="0" smtClean="0">
                <a:solidFill>
                  <a:srgbClr val="FF0000"/>
                </a:solidFill>
              </a:rPr>
              <a:t>If you think we’re insensitive to employees’ needs, you should see how they treat employees at the Acme Co.</a:t>
            </a:r>
          </a:p>
        </p:txBody>
      </p:sp>
      <p:pic>
        <p:nvPicPr>
          <p:cNvPr id="17410" name="Picture 2" descr="C:\Users\Michaelm\AppData\Local\Microsoft\Windows\Temporary Internet Files\Content.IE5\3E7R16IG\Acme-corp[1].png"/>
          <p:cNvPicPr>
            <a:picLocks noChangeAspect="1" noChangeArrowheads="1"/>
          </p:cNvPicPr>
          <p:nvPr/>
        </p:nvPicPr>
        <p:blipFill>
          <a:blip r:embed="rId2" cstate="print"/>
          <a:srcRect/>
          <a:stretch>
            <a:fillRect/>
          </a:stretch>
        </p:blipFill>
        <p:spPr bwMode="auto">
          <a:xfrm>
            <a:off x="4191000" y="4495800"/>
            <a:ext cx="2819400" cy="1447800"/>
          </a:xfrm>
          <a:prstGeom prst="rect">
            <a:avLst/>
          </a:prstGeom>
          <a:noFill/>
        </p:spPr>
      </p:pic>
      <p:pic>
        <p:nvPicPr>
          <p:cNvPr id="17413" name="Picture 5" descr="C:\Users\Michaelm\AppData\Local\Microsoft\Windows\Temporary Internet Files\Content.IE5\7X2GC7W4\2415952829_9c0c71f8b8[1].jpg"/>
          <p:cNvPicPr>
            <a:picLocks noChangeAspect="1" noChangeArrowheads="1"/>
          </p:cNvPicPr>
          <p:nvPr/>
        </p:nvPicPr>
        <p:blipFill>
          <a:blip r:embed="rId3" cstate="print"/>
          <a:srcRect/>
          <a:stretch>
            <a:fillRect/>
          </a:stretch>
        </p:blipFill>
        <p:spPr bwMode="auto">
          <a:xfrm>
            <a:off x="7162800" y="4267200"/>
            <a:ext cx="1568450" cy="156845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901392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Moral Justification</a:t>
            </a:r>
            <a:br>
              <a:rPr lang="en-US" dirty="0" smtClean="0"/>
            </a:br>
            <a:r>
              <a:rPr lang="en-US" sz="2000" dirty="0" smtClean="0"/>
              <a:t>3. Displacement of Responsibility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Displacement of Responsibility</a:t>
            </a:r>
          </a:p>
          <a:p>
            <a:endParaRPr lang="en-US" sz="800" dirty="0" smtClean="0"/>
          </a:p>
          <a:p>
            <a:pPr lvl="1"/>
            <a:r>
              <a:rPr lang="en-US" dirty="0" smtClean="0"/>
              <a:t>People may violate personal moral standards by attributing responsibility to others.</a:t>
            </a:r>
          </a:p>
          <a:p>
            <a:pPr lvl="1"/>
            <a:endParaRPr lang="en-US" sz="800" dirty="0" smtClean="0"/>
          </a:p>
          <a:p>
            <a:pPr lvl="2"/>
            <a:r>
              <a:rPr lang="en-US" dirty="0" smtClean="0">
                <a:solidFill>
                  <a:srgbClr val="FF0000"/>
                </a:solidFill>
              </a:rPr>
              <a:t>Nazi concentration camp guards, for example, attempted to avoid more responsibility for their behavior by claiming they were merely carrying out orders.</a:t>
            </a:r>
            <a:endParaRPr lang="en-US" dirty="0">
              <a:solidFill>
                <a:srgbClr val="FF0000"/>
              </a:solidFill>
            </a:endParaRPr>
          </a:p>
        </p:txBody>
      </p:sp>
      <p:pic>
        <p:nvPicPr>
          <p:cNvPr id="6" name="Picture 5"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pic>
        <p:nvPicPr>
          <p:cNvPr id="7" name="Picture 6" descr="File:Nazi Swastika.svg - Wikimedia Commons"/>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33800"/>
            <a:ext cx="2663952" cy="2514600"/>
          </a:xfrm>
          <a:prstGeom prst="rect">
            <a:avLst/>
          </a:prstGeom>
          <a:noFill/>
          <a:ln>
            <a:noFill/>
          </a:ln>
        </p:spPr>
      </p:pic>
    </p:spTree>
    <p:extLst>
      <p:ext uri="{BB962C8B-B14F-4D97-AF65-F5344CB8AC3E}">
        <p14:creationId xmlns:p14="http://schemas.microsoft.com/office/powerpoint/2010/main" val="1304399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Moral Justification</a:t>
            </a:r>
            <a:br>
              <a:rPr lang="en-US" dirty="0" smtClean="0"/>
            </a:br>
            <a:r>
              <a:rPr lang="en-US" sz="2000" dirty="0" smtClean="0"/>
              <a:t>4. Diffusion of Responsibility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Diffusion of Responsibility</a:t>
            </a:r>
          </a:p>
          <a:p>
            <a:endParaRPr lang="en-US" sz="800" u="sng" dirty="0">
              <a:solidFill>
                <a:srgbClr val="FF0000"/>
              </a:solidFill>
            </a:endParaRPr>
          </a:p>
          <a:p>
            <a:pPr lvl="1"/>
            <a:r>
              <a:rPr lang="en-US" dirty="0" smtClean="0">
                <a:solidFill>
                  <a:schemeClr val="tx1">
                    <a:lumMod val="65000"/>
                    <a:lumOff val="35000"/>
                  </a:schemeClr>
                </a:solidFill>
              </a:rPr>
              <a:t>Whereby reprehensible behavior becomes easier to engage in and live with if others are behaving the same way.  </a:t>
            </a:r>
          </a:p>
          <a:p>
            <a:pPr lvl="1"/>
            <a:endParaRPr lang="en-US" sz="800" dirty="0">
              <a:solidFill>
                <a:srgbClr val="FF0000"/>
              </a:solidFill>
            </a:endParaRPr>
          </a:p>
          <a:p>
            <a:pPr lvl="2"/>
            <a:r>
              <a:rPr lang="en-US" dirty="0" smtClean="0">
                <a:solidFill>
                  <a:srgbClr val="FF0000"/>
                </a:solidFill>
              </a:rPr>
              <a:t>When everyone is responsible, it seems, no one is responsible.</a:t>
            </a:r>
          </a:p>
          <a:p>
            <a:pPr lvl="1"/>
            <a:endParaRPr lang="en-US" dirty="0"/>
          </a:p>
        </p:txBody>
      </p:sp>
      <p:pic>
        <p:nvPicPr>
          <p:cNvPr id="19461" name="Picture 5" descr="C:\Users\Michaelm\AppData\Local\Microsoft\Windows\Temporary Internet Files\Content.IE5\VYJYNPGJ\wandelen%20groep[1].png"/>
          <p:cNvPicPr>
            <a:picLocks noChangeAspect="1" noChangeArrowheads="1"/>
          </p:cNvPicPr>
          <p:nvPr/>
        </p:nvPicPr>
        <p:blipFill>
          <a:blip r:embed="rId2" cstate="print"/>
          <a:srcRect/>
          <a:stretch>
            <a:fillRect/>
          </a:stretch>
        </p:blipFill>
        <p:spPr bwMode="auto">
          <a:xfrm>
            <a:off x="5029200" y="3739536"/>
            <a:ext cx="3806952" cy="2492791"/>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pic>
        <p:nvPicPr>
          <p:cNvPr id="9" name="Picture 8" descr="Gangland Chronicles (TV Series 2024– ) - IMD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085" y="3728594"/>
            <a:ext cx="4402836" cy="2492791"/>
          </a:xfrm>
          <a:prstGeom prst="rect">
            <a:avLst/>
          </a:prstGeom>
          <a:noFill/>
          <a:ln>
            <a:noFill/>
          </a:ln>
        </p:spPr>
      </p:pic>
    </p:spTree>
    <p:extLst>
      <p:ext uri="{BB962C8B-B14F-4D97-AF65-F5344CB8AC3E}">
        <p14:creationId xmlns:p14="http://schemas.microsoft.com/office/powerpoint/2010/main" val="2280719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Moral Justification</a:t>
            </a:r>
            <a:br>
              <a:rPr lang="en-US" dirty="0" smtClean="0"/>
            </a:br>
            <a:r>
              <a:rPr lang="en-US" sz="2000" dirty="0" smtClean="0"/>
              <a:t>5. Distortion of Consequences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Distortion of Consequences</a:t>
            </a:r>
          </a:p>
          <a:p>
            <a:endParaRPr lang="en-US" sz="800" u="sng" dirty="0" smtClean="0"/>
          </a:p>
          <a:p>
            <a:pPr lvl="1"/>
            <a:r>
              <a:rPr lang="en-US" dirty="0" smtClean="0"/>
              <a:t>People minimize the harm caused by their behavior.</a:t>
            </a:r>
          </a:p>
          <a:p>
            <a:pPr lvl="1"/>
            <a:endParaRPr lang="en-US" sz="800" dirty="0" smtClean="0"/>
          </a:p>
          <a:p>
            <a:pPr lvl="2"/>
            <a:r>
              <a:rPr lang="en-US" dirty="0" smtClean="0">
                <a:solidFill>
                  <a:srgbClr val="FF0000"/>
                </a:solidFill>
              </a:rPr>
              <a:t>This can be a problem in bureaucracies when decision makers are relatively insulated by their position from directly observing the consequences of their decisions.</a:t>
            </a:r>
            <a:endParaRPr lang="en-US" dirty="0">
              <a:solidFill>
                <a:srgbClr val="FF0000"/>
              </a:solidFill>
            </a:endParaRPr>
          </a:p>
        </p:txBody>
      </p:sp>
      <p:pic>
        <p:nvPicPr>
          <p:cNvPr id="20493" name="Picture 13" descr="C:\Users\Michaelm\AppData\Local\Microsoft\Windows\Temporary Internet Files\Content.IE5\4ACZGT8O\bureaucratic_by_awaytonoway-d57dq3u[1].jpg"/>
          <p:cNvPicPr>
            <a:picLocks noChangeAspect="1" noChangeArrowheads="1"/>
          </p:cNvPicPr>
          <p:nvPr/>
        </p:nvPicPr>
        <p:blipFill>
          <a:blip r:embed="rId2" cstate="print"/>
          <a:srcRect/>
          <a:stretch>
            <a:fillRect/>
          </a:stretch>
        </p:blipFill>
        <p:spPr bwMode="auto">
          <a:xfrm>
            <a:off x="5867400" y="3429000"/>
            <a:ext cx="3014472" cy="285339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803617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Moral Justification</a:t>
            </a:r>
            <a:br>
              <a:rPr lang="en-US" dirty="0" smtClean="0"/>
            </a:br>
            <a:r>
              <a:rPr lang="en-US" sz="2000" dirty="0" smtClean="0"/>
              <a:t>6. Dehumanization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Dehumanization</a:t>
            </a:r>
          </a:p>
          <a:p>
            <a:endParaRPr lang="en-US" sz="800" dirty="0" smtClean="0"/>
          </a:p>
          <a:p>
            <a:pPr lvl="1"/>
            <a:r>
              <a:rPr lang="en-US" dirty="0" smtClean="0"/>
              <a:t>Another way of avoiding the moral consequences of one’s behavior is by treating others as less than human by using epithets, such as, “devils,” “cockroaches,” “animals,” etc. </a:t>
            </a:r>
          </a:p>
          <a:p>
            <a:pPr lvl="1"/>
            <a:endParaRPr lang="en-US" sz="800" dirty="0" smtClean="0"/>
          </a:p>
          <a:p>
            <a:pPr lvl="2"/>
            <a:r>
              <a:rPr lang="en-US" dirty="0" smtClean="0">
                <a:solidFill>
                  <a:srgbClr val="FF0000"/>
                </a:solidFill>
              </a:rPr>
              <a:t>It is easier to treat others badly when they are dehumanized.</a:t>
            </a:r>
            <a:endParaRPr lang="en-US" dirty="0">
              <a:solidFill>
                <a:srgbClr val="FF0000"/>
              </a:solidFill>
            </a:endParaRPr>
          </a:p>
        </p:txBody>
      </p:sp>
      <p:pic>
        <p:nvPicPr>
          <p:cNvPr id="21518" name="Picture 14" descr="C:\Users\Michaelm\AppData\Local\Microsoft\Windows\Temporary Internet Files\Content.IE5\8S4BQSVH\image-150nw-208184731[1].jpg"/>
          <p:cNvPicPr>
            <a:picLocks noChangeAspect="1" noChangeArrowheads="1"/>
          </p:cNvPicPr>
          <p:nvPr/>
        </p:nvPicPr>
        <p:blipFill>
          <a:blip r:embed="rId2" cstate="print"/>
          <a:srcRect/>
          <a:stretch>
            <a:fillRect/>
          </a:stretch>
        </p:blipFill>
        <p:spPr bwMode="auto">
          <a:xfrm>
            <a:off x="4568952" y="4343400"/>
            <a:ext cx="1786364" cy="1936750"/>
          </a:xfrm>
          <a:prstGeom prst="rect">
            <a:avLst/>
          </a:prstGeom>
          <a:noFill/>
        </p:spPr>
      </p:pic>
      <p:pic>
        <p:nvPicPr>
          <p:cNvPr id="7" name="Picture 13" descr="C:\Users\Michaelm\AppData\Local\Microsoft\Windows\Temporary Internet Files\Content.IE5\96G5M6R0\black_metal_starbucks_logo_edit_by_grotesqueworshipinc-d63huyn[1].jpg"/>
          <p:cNvPicPr>
            <a:picLocks noChangeAspect="1" noChangeArrowheads="1"/>
          </p:cNvPicPr>
          <p:nvPr/>
        </p:nvPicPr>
        <p:blipFill>
          <a:blip r:embed="rId3" cstate="print"/>
          <a:srcRect/>
          <a:stretch>
            <a:fillRect/>
          </a:stretch>
        </p:blipFill>
        <p:spPr bwMode="auto">
          <a:xfrm>
            <a:off x="6189472" y="3886200"/>
            <a:ext cx="2616200" cy="239395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593061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Moral Justification</a:t>
            </a:r>
            <a:br>
              <a:rPr lang="en-US" dirty="0" smtClean="0"/>
            </a:br>
            <a:r>
              <a:rPr lang="en-US" sz="2000" dirty="0" smtClean="0"/>
              <a:t>7. Attribution of Blame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Attribution of Blame</a:t>
            </a:r>
          </a:p>
          <a:p>
            <a:endParaRPr lang="en-US" sz="800" dirty="0" smtClean="0"/>
          </a:p>
          <a:p>
            <a:pPr lvl="1"/>
            <a:r>
              <a:rPr lang="en-US" dirty="0" smtClean="0">
                <a:solidFill>
                  <a:srgbClr val="FF0000"/>
                </a:solidFill>
              </a:rPr>
              <a:t>People sometimes try to justify immoral behavior by claiming it was caused by someone else’s actions.  It’s their own fault!</a:t>
            </a:r>
            <a:endParaRPr lang="en-US" dirty="0">
              <a:solidFill>
                <a:srgbClr val="FF0000"/>
              </a:solidFill>
            </a:endParaRPr>
          </a:p>
        </p:txBody>
      </p:sp>
      <p:pic>
        <p:nvPicPr>
          <p:cNvPr id="22533" name="Picture 5" descr="C:\Users\Michaelm\AppData\Local\Microsoft\Windows\Temporary Internet Files\Content.IE5\96G5M6R0\4687958539_b0280c1d80_z[1].jpg"/>
          <p:cNvPicPr>
            <a:picLocks noChangeAspect="1" noChangeArrowheads="1"/>
          </p:cNvPicPr>
          <p:nvPr/>
        </p:nvPicPr>
        <p:blipFill>
          <a:blip r:embed="rId2" cstate="print"/>
          <a:srcRect/>
          <a:stretch>
            <a:fillRect/>
          </a:stretch>
        </p:blipFill>
        <p:spPr bwMode="auto">
          <a:xfrm>
            <a:off x="4459324" y="3200400"/>
            <a:ext cx="4046498" cy="2864012"/>
          </a:xfrm>
          <a:prstGeom prst="rect">
            <a:avLst/>
          </a:prstGeom>
          <a:noFill/>
        </p:spPr>
      </p:pic>
      <p:pic>
        <p:nvPicPr>
          <p:cNvPr id="22534" name="Picture 6" descr="C:\Users\Michaelm\AppData\Local\Microsoft\Windows\Temporary Internet Files\Content.IE5\4ACZGT8O\blame__by_prinzkoks-d51w103[1].jpg"/>
          <p:cNvPicPr>
            <a:picLocks noChangeAspect="1" noChangeArrowheads="1"/>
          </p:cNvPicPr>
          <p:nvPr/>
        </p:nvPicPr>
        <p:blipFill>
          <a:blip r:embed="rId3" cstate="print"/>
          <a:srcRect/>
          <a:stretch>
            <a:fillRect/>
          </a:stretch>
        </p:blipFill>
        <p:spPr bwMode="auto">
          <a:xfrm>
            <a:off x="457201" y="4038600"/>
            <a:ext cx="3904488" cy="155575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444327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Moral Justification</a:t>
            </a:r>
            <a:br>
              <a:rPr lang="en-US" dirty="0" smtClean="0"/>
            </a:br>
            <a:r>
              <a:rPr lang="en-US" sz="2000" dirty="0" smtClean="0"/>
              <a:t>Behaving Ethically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400" u="sng" dirty="0" smtClean="0"/>
              <a:t>An important foundation of behaving ethically is to become more self-conscious of one’s own ethical standards and practices</a:t>
            </a:r>
            <a:r>
              <a:rPr lang="en-US" sz="2400" dirty="0" smtClean="0"/>
              <a:t>.</a:t>
            </a:r>
          </a:p>
        </p:txBody>
      </p:sp>
      <p:pic>
        <p:nvPicPr>
          <p:cNvPr id="6" name="Picture 5" descr="What are ethics? Business ethics and principles - Market Business News"/>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90800"/>
            <a:ext cx="5334000" cy="3736975"/>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62429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Influence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Merely having the capacity to exert influence can often bring about intended effects, even though the leader may not take any action to influence their followers</a:t>
            </a:r>
            <a:r>
              <a:rPr lang="en-US" dirty="0" smtClean="0"/>
              <a:t>.</a:t>
            </a:r>
          </a:p>
          <a:p>
            <a:endParaRPr lang="en-US" sz="800" dirty="0" smtClean="0"/>
          </a:p>
          <a:p>
            <a:pPr lvl="1"/>
            <a:r>
              <a:rPr lang="en-US" dirty="0" smtClean="0">
                <a:solidFill>
                  <a:srgbClr val="FF0000"/>
                </a:solidFill>
              </a:rPr>
              <a:t>Power represents an influence or attribution made on the basis of a leader’s observable acts of influence. </a:t>
            </a:r>
          </a:p>
          <a:p>
            <a:pPr marL="274320" lvl="1" indent="0">
              <a:buNone/>
            </a:pPr>
            <a:endParaRPr lang="en-US" sz="800" dirty="0"/>
          </a:p>
        </p:txBody>
      </p:sp>
      <p:pic>
        <p:nvPicPr>
          <p:cNvPr id="4113" name="Picture 17" descr="C:\Users\Michaelm\AppData\Local\Microsoft\Windows\Temporary Internet Files\Content.IE5\3X0ZDPIB\1280px-Reputation_Logo.svg[1].png"/>
          <p:cNvPicPr>
            <a:picLocks noChangeAspect="1" noChangeArrowheads="1"/>
          </p:cNvPicPr>
          <p:nvPr/>
        </p:nvPicPr>
        <p:blipFill>
          <a:blip r:embed="rId2" cstate="print"/>
          <a:srcRect/>
          <a:stretch>
            <a:fillRect/>
          </a:stretch>
        </p:blipFill>
        <p:spPr bwMode="auto">
          <a:xfrm>
            <a:off x="1286314" y="4124722"/>
            <a:ext cx="6607948" cy="1974326"/>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Character is described as “an indispensible component of sustainable leadership performance” and “a central and defining feature of ethical leadership</a:t>
            </a:r>
            <a:r>
              <a:rPr lang="en-US" dirty="0" smtClean="0"/>
              <a:t>.”</a:t>
            </a:r>
          </a:p>
          <a:p>
            <a:endParaRPr lang="en-US" sz="800" dirty="0" smtClean="0"/>
          </a:p>
          <a:p>
            <a:pPr lvl="1"/>
            <a:r>
              <a:rPr lang="en-US" dirty="0" smtClean="0">
                <a:solidFill>
                  <a:srgbClr val="FF0000"/>
                </a:solidFill>
              </a:rPr>
              <a:t>Character virtues associated with ethical leadership include, prudence, temperance, fortitude, and justice.</a:t>
            </a:r>
            <a:endParaRPr lang="en-US" dirty="0">
              <a:solidFill>
                <a:srgbClr val="FF0000"/>
              </a:solidFill>
            </a:endParaRPr>
          </a:p>
        </p:txBody>
      </p:sp>
      <p:pic>
        <p:nvPicPr>
          <p:cNvPr id="1027" name="Picture 3" descr="C:\Users\Michaelm\AppData\Local\Microsoft\Windows\Temporary Internet Files\Content.IE5\V2O6EV3C\goodcharacter3[1].jpg"/>
          <p:cNvPicPr>
            <a:picLocks noChangeAspect="1" noChangeArrowheads="1"/>
          </p:cNvPicPr>
          <p:nvPr/>
        </p:nvPicPr>
        <p:blipFill>
          <a:blip r:embed="rId2" cstate="print"/>
          <a:srcRect/>
          <a:stretch>
            <a:fillRect/>
          </a:stretch>
        </p:blipFill>
        <p:spPr bwMode="auto">
          <a:xfrm>
            <a:off x="5715000" y="3662153"/>
            <a:ext cx="3352800" cy="316121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784045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Ethical Leadership has two core components</a:t>
            </a:r>
            <a:r>
              <a:rPr lang="en-US" dirty="0" smtClean="0"/>
              <a:t>:</a:t>
            </a:r>
          </a:p>
          <a:p>
            <a:endParaRPr lang="en-US" sz="800" dirty="0" smtClean="0"/>
          </a:p>
          <a:p>
            <a:pPr marL="731520" lvl="1" indent="-457200">
              <a:buFont typeface="+mj-lt"/>
              <a:buAutoNum type="arabicPeriod"/>
            </a:pPr>
            <a:r>
              <a:rPr lang="en-US" u="sng" dirty="0" smtClean="0"/>
              <a:t>The Moral Person</a:t>
            </a:r>
          </a:p>
          <a:p>
            <a:pPr lvl="2"/>
            <a:r>
              <a:rPr lang="en-US" dirty="0" smtClean="0">
                <a:solidFill>
                  <a:srgbClr val="FF0000"/>
                </a:solidFill>
              </a:rPr>
              <a:t>The moral person is seen as a principled decision maker who cares about people and the broader society.</a:t>
            </a:r>
          </a:p>
          <a:p>
            <a:pPr lvl="2"/>
            <a:r>
              <a:rPr lang="en-US" dirty="0" smtClean="0">
                <a:solidFill>
                  <a:srgbClr val="FF0000"/>
                </a:solidFill>
              </a:rPr>
              <a:t>The actions of such people indicate they try to do the right things personally and professionally, and they can be characterized as honest, fair, and open.  In addition, they have clear ethical standards they pursue in the face of pressure to do so otherwise.</a:t>
            </a:r>
          </a:p>
          <a:p>
            <a:pPr lvl="2"/>
            <a:endParaRPr lang="en-US" sz="900" dirty="0" smtClean="0"/>
          </a:p>
          <a:p>
            <a:pPr marL="731520" lvl="1" indent="-457200">
              <a:buFont typeface="+mj-lt"/>
              <a:buAutoNum type="arabicPeriod"/>
            </a:pPr>
            <a:r>
              <a:rPr lang="en-US" u="sng" dirty="0" smtClean="0"/>
              <a:t>The Moral Manager</a:t>
            </a:r>
          </a:p>
          <a:p>
            <a:pPr lvl="2"/>
            <a:r>
              <a:rPr lang="en-US" dirty="0" smtClean="0">
                <a:solidFill>
                  <a:srgbClr val="FF0000"/>
                </a:solidFill>
              </a:rPr>
              <a:t>More than being just moral people, ethical leaders are moral managers who make “ethics an explicit part of their leadership agenda by communicating an ethics and values message, by visibly and intentionally role modeling ethical behavior.”</a:t>
            </a:r>
            <a:endParaRPr lang="en-US" dirty="0">
              <a:solidFill>
                <a:srgbClr val="FF0000"/>
              </a:solidFill>
            </a:endParaRPr>
          </a:p>
        </p:txBody>
      </p:sp>
      <p:pic>
        <p:nvPicPr>
          <p:cNvPr id="3075" name="Picture 3" descr="C:\Users\Michaelm\AppData\Local\Microsoft\Windows\Temporary Internet Files\Content.IE5\QTOHO7LC\scales-of-justice-logo[1].jpg"/>
          <p:cNvPicPr>
            <a:picLocks noChangeAspect="1" noChangeArrowheads="1"/>
          </p:cNvPicPr>
          <p:nvPr/>
        </p:nvPicPr>
        <p:blipFill>
          <a:blip r:embed="rId2" cstate="print"/>
          <a:srcRect/>
          <a:stretch>
            <a:fillRect/>
          </a:stretch>
        </p:blipFill>
        <p:spPr bwMode="auto">
          <a:xfrm>
            <a:off x="6781800" y="210126"/>
            <a:ext cx="1343025" cy="932873"/>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934987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400" u="sng" dirty="0" smtClean="0"/>
              <a:t>Authentic Leadership is grounded in the principle found in the familiar adage “to thy own self be true.”  </a:t>
            </a:r>
          </a:p>
          <a:p>
            <a:endParaRPr lang="en-US" sz="900" u="sng" dirty="0" smtClean="0"/>
          </a:p>
          <a:p>
            <a:pPr lvl="1"/>
            <a:r>
              <a:rPr lang="en-US" sz="2000" dirty="0" smtClean="0">
                <a:solidFill>
                  <a:srgbClr val="FF0000"/>
                </a:solidFill>
              </a:rPr>
              <a:t>Authentic Leaders exhibit a consistency between their values, their beliefs, and their actions.</a:t>
            </a:r>
          </a:p>
          <a:p>
            <a:pPr lvl="1"/>
            <a:r>
              <a:rPr lang="en-US" sz="2000" dirty="0" smtClean="0">
                <a:solidFill>
                  <a:srgbClr val="FF0000"/>
                </a:solidFill>
              </a:rPr>
              <a:t>Authentic Leaders have strong ethical convictions that guide their behavior not so much to avoid doing “wrong” things as to always try to do what’s “right”, including treating others w/ respect and dignity.</a:t>
            </a:r>
          </a:p>
          <a:p>
            <a:pPr lvl="1"/>
            <a:r>
              <a:rPr lang="en-US" sz="2000" dirty="0" smtClean="0">
                <a:solidFill>
                  <a:srgbClr val="FF0000"/>
                </a:solidFill>
              </a:rPr>
              <a:t>Authentic Leaders behave as they do because of personal conviction rather than to attain status, rewards, or other advantages.</a:t>
            </a:r>
          </a:p>
          <a:p>
            <a:pPr lvl="1"/>
            <a:r>
              <a:rPr lang="en-US" sz="2000" dirty="0" smtClean="0">
                <a:solidFill>
                  <a:srgbClr val="FF0000"/>
                </a:solidFill>
              </a:rPr>
              <a:t>Authentic Leaders are self-aware and self-consciously align their actions with their inner values.</a:t>
            </a:r>
            <a:endParaRPr lang="en-US" sz="2000" dirty="0">
              <a:solidFill>
                <a:srgbClr val="FF0000"/>
              </a:solidFill>
            </a:endParaRPr>
          </a:p>
        </p:txBody>
      </p:sp>
      <p:pic>
        <p:nvPicPr>
          <p:cNvPr id="4103" name="Picture 7" descr="C:\Users\Michaelm\AppData\Local\Microsoft\Windows\Temporary Internet Files\Content.IE5\5GN3PWKG\stamp-924567_960_720[1].png"/>
          <p:cNvPicPr>
            <a:picLocks noChangeAspect="1" noChangeArrowheads="1"/>
          </p:cNvPicPr>
          <p:nvPr/>
        </p:nvPicPr>
        <p:blipFill>
          <a:blip r:embed="rId2" cstate="print"/>
          <a:srcRect/>
          <a:stretch>
            <a:fillRect/>
          </a:stretch>
        </p:blipFill>
        <p:spPr bwMode="auto">
          <a:xfrm>
            <a:off x="7086600" y="152400"/>
            <a:ext cx="1371600" cy="1143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4079430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400" u="sng" dirty="0" smtClean="0"/>
              <a:t>Authentic Leadership shares the belief that</a:t>
            </a:r>
            <a:r>
              <a:rPr lang="en-US" dirty="0" smtClean="0"/>
              <a:t>:</a:t>
            </a:r>
          </a:p>
          <a:p>
            <a:endParaRPr lang="en-US" sz="800" dirty="0" smtClean="0"/>
          </a:p>
          <a:p>
            <a:pPr lvl="1"/>
            <a:r>
              <a:rPr lang="en-US" sz="2000" dirty="0" smtClean="0"/>
              <a:t>Enhancing self-awareness can help people in organizations find more meaning and connection at work.</a:t>
            </a:r>
          </a:p>
          <a:p>
            <a:pPr lvl="1"/>
            <a:r>
              <a:rPr lang="en-US" sz="2000" dirty="0" smtClean="0"/>
              <a:t>Promoting transparency and openness in relationships – even between leader and followers – builds trust and commitment</a:t>
            </a:r>
            <a:r>
              <a:rPr lang="en-US" sz="2000" dirty="0"/>
              <a:t>.</a:t>
            </a:r>
            <a:endParaRPr lang="en-US" sz="2000" dirty="0" smtClean="0"/>
          </a:p>
          <a:p>
            <a:pPr lvl="1"/>
            <a:r>
              <a:rPr lang="en-US" sz="2000" dirty="0" smtClean="0"/>
              <a:t>Fostering more inclusive structures and practices in organizations can help build more positive ethical climates.</a:t>
            </a:r>
          </a:p>
          <a:p>
            <a:pPr lvl="1"/>
            <a:endParaRPr lang="en-US" sz="800" dirty="0" smtClean="0"/>
          </a:p>
          <a:p>
            <a:pPr lvl="2"/>
            <a:r>
              <a:rPr lang="en-US" sz="1800" dirty="0" smtClean="0">
                <a:solidFill>
                  <a:srgbClr val="FF0000"/>
                </a:solidFill>
              </a:rPr>
              <a:t>In contrast to stereotypical notions of the stoic “hero leader” who </a:t>
            </a:r>
            <a:r>
              <a:rPr lang="en-US" sz="1800" smtClean="0">
                <a:solidFill>
                  <a:srgbClr val="FF0000"/>
                </a:solidFill>
              </a:rPr>
              <a:t>shows </a:t>
            </a:r>
            <a:r>
              <a:rPr lang="en-US" sz="1800" smtClean="0">
                <a:solidFill>
                  <a:srgbClr val="FF0000"/>
                </a:solidFill>
              </a:rPr>
              <a:t>no </a:t>
            </a:r>
            <a:r>
              <a:rPr lang="en-US" sz="1800" dirty="0" smtClean="0">
                <a:solidFill>
                  <a:srgbClr val="FF0000"/>
                </a:solidFill>
              </a:rPr>
              <a:t>weakness and shares no feelings, Authentic Leaders are willing to be viewed as vulnerable by their followers – a vital component of building a trusting leader-follower relationship.</a:t>
            </a:r>
          </a:p>
        </p:txBody>
      </p:sp>
      <p:pic>
        <p:nvPicPr>
          <p:cNvPr id="6146" name="Picture 2" descr="C:\Users\Michaelm\AppData\Local\Microsoft\Windows\Temporary Internet Files\Content.IE5\52LYKE23\be-authentic[1].jpg"/>
          <p:cNvPicPr>
            <a:picLocks noChangeAspect="1" noChangeArrowheads="1"/>
          </p:cNvPicPr>
          <p:nvPr/>
        </p:nvPicPr>
        <p:blipFill>
          <a:blip r:embed="rId2" cstate="print"/>
          <a:srcRect/>
          <a:stretch>
            <a:fillRect/>
          </a:stretch>
        </p:blipFill>
        <p:spPr bwMode="auto">
          <a:xfrm>
            <a:off x="7086600" y="228600"/>
            <a:ext cx="1295400" cy="990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461465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In contrast to the common hierarchical Leader’s role, which may be understood as doing whatever it takes to ensure things run smoothly, tasks are performed, and goals met; the Servant Leader’s role is simply to serve others</a:t>
            </a:r>
            <a:r>
              <a:rPr lang="en-US" dirty="0" smtClean="0"/>
              <a:t>.</a:t>
            </a:r>
          </a:p>
          <a:p>
            <a:endParaRPr lang="en-US" sz="800" dirty="0" smtClean="0"/>
          </a:p>
          <a:p>
            <a:pPr lvl="1"/>
            <a:r>
              <a:rPr lang="en-US" sz="2000" dirty="0" smtClean="0"/>
              <a:t>Servant Leaders develop people, helping them to strive and flourish.</a:t>
            </a:r>
          </a:p>
          <a:p>
            <a:pPr lvl="1"/>
            <a:endParaRPr lang="en-US" sz="800" dirty="0" smtClean="0"/>
          </a:p>
          <a:p>
            <a:pPr lvl="2"/>
            <a:r>
              <a:rPr lang="en-US" sz="1800" dirty="0" smtClean="0">
                <a:solidFill>
                  <a:srgbClr val="FF0000"/>
                </a:solidFill>
              </a:rPr>
              <a:t>The idea of Servant Leadership has been around for thousands of years.  It stems at least in part from the teachings of Jesus Christ, who instructed his disciples that servant-hood is the essence of worthy leadership       (such as through the example of Him washing their feet.)</a:t>
            </a:r>
          </a:p>
          <a:p>
            <a:pPr lvl="1"/>
            <a:endParaRPr lang="en-US" dirty="0" smtClean="0"/>
          </a:p>
        </p:txBody>
      </p:sp>
      <p:pic>
        <p:nvPicPr>
          <p:cNvPr id="7177" name="Picture 9" descr="C:\Users\Michaelm\AppData\Local\Microsoft\Windows\Temporary Internet Files\Content.IE5\HWRYGRBG\cross-II[1].png"/>
          <p:cNvPicPr>
            <a:picLocks noChangeAspect="1" noChangeArrowheads="1"/>
          </p:cNvPicPr>
          <p:nvPr/>
        </p:nvPicPr>
        <p:blipFill>
          <a:blip r:embed="rId2" cstate="print"/>
          <a:srcRect/>
          <a:stretch>
            <a:fillRect/>
          </a:stretch>
        </p:blipFill>
        <p:spPr bwMode="auto">
          <a:xfrm>
            <a:off x="7162800" y="4676576"/>
            <a:ext cx="1981200" cy="212454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073460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400" u="sng" dirty="0" smtClean="0"/>
              <a:t>Ten characteristics associated with Servant Leadership</a:t>
            </a:r>
            <a:r>
              <a:rPr lang="en-US" dirty="0" smtClean="0"/>
              <a:t>:</a:t>
            </a:r>
          </a:p>
          <a:p>
            <a:endParaRPr lang="en-US" sz="800" dirty="0" smtClean="0"/>
          </a:p>
          <a:p>
            <a:pPr lvl="1"/>
            <a:r>
              <a:rPr lang="en-US" u="sng" dirty="0" smtClean="0"/>
              <a:t>1.  Listening</a:t>
            </a:r>
          </a:p>
          <a:p>
            <a:pPr lvl="2"/>
            <a:r>
              <a:rPr lang="en-US" dirty="0" smtClean="0">
                <a:solidFill>
                  <a:srgbClr val="FF0000"/>
                </a:solidFill>
              </a:rPr>
              <a:t>Listening effectively to others.</a:t>
            </a:r>
          </a:p>
          <a:p>
            <a:pPr lvl="1"/>
            <a:r>
              <a:rPr lang="en-US" u="sng" dirty="0" smtClean="0"/>
              <a:t>2.  Empathy</a:t>
            </a:r>
          </a:p>
          <a:p>
            <a:pPr lvl="2"/>
            <a:r>
              <a:rPr lang="en-US" dirty="0" smtClean="0">
                <a:solidFill>
                  <a:srgbClr val="FF0000"/>
                </a:solidFill>
              </a:rPr>
              <a:t>Understanding others’ feelings and perspectives.</a:t>
            </a:r>
          </a:p>
          <a:p>
            <a:pPr lvl="1"/>
            <a:r>
              <a:rPr lang="en-US" u="sng" dirty="0" smtClean="0"/>
              <a:t>3.  Healing</a:t>
            </a:r>
          </a:p>
          <a:p>
            <a:pPr lvl="2"/>
            <a:r>
              <a:rPr lang="en-US" dirty="0" smtClean="0">
                <a:solidFill>
                  <a:srgbClr val="FF0000"/>
                </a:solidFill>
              </a:rPr>
              <a:t>Strengthening others’ emotional-spiritual health and wholeness.</a:t>
            </a:r>
          </a:p>
          <a:p>
            <a:pPr lvl="1"/>
            <a:r>
              <a:rPr lang="en-US" u="sng" dirty="0" smtClean="0"/>
              <a:t>4.  Awareness</a:t>
            </a:r>
          </a:p>
          <a:p>
            <a:pPr lvl="2"/>
            <a:r>
              <a:rPr lang="en-US" dirty="0" smtClean="0">
                <a:solidFill>
                  <a:srgbClr val="FF0000"/>
                </a:solidFill>
              </a:rPr>
              <a:t>Understanding own values, feelings, strengths, and weaknesses.</a:t>
            </a:r>
          </a:p>
          <a:p>
            <a:pPr lvl="1"/>
            <a:r>
              <a:rPr lang="en-US" u="sng" dirty="0" smtClean="0"/>
              <a:t>5.  Persuasion</a:t>
            </a:r>
          </a:p>
          <a:p>
            <a:pPr lvl="2"/>
            <a:r>
              <a:rPr lang="en-US" dirty="0" smtClean="0">
                <a:solidFill>
                  <a:srgbClr val="FF0000"/>
                </a:solidFill>
              </a:rPr>
              <a:t>Influencing others through persuasion, rather than authority.</a:t>
            </a:r>
          </a:p>
        </p:txBody>
      </p:sp>
      <p:pic>
        <p:nvPicPr>
          <p:cNvPr id="8197" name="Picture 5" descr="C:\Users\Michaelm\AppData\Local\Microsoft\Windows\Temporary Internet Files\Content.IE5\VYJYNPGJ\slide-1-638[1].jpg"/>
          <p:cNvPicPr>
            <a:picLocks noChangeAspect="1" noChangeArrowheads="1"/>
          </p:cNvPicPr>
          <p:nvPr/>
        </p:nvPicPr>
        <p:blipFill>
          <a:blip r:embed="rId2" cstate="print"/>
          <a:srcRect/>
          <a:stretch>
            <a:fillRect/>
          </a:stretch>
        </p:blipFill>
        <p:spPr bwMode="auto">
          <a:xfrm>
            <a:off x="6705600" y="228600"/>
            <a:ext cx="1828800" cy="914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4287951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Ten characteristics associated with Servant Leadership</a:t>
            </a:r>
            <a:r>
              <a:rPr lang="en-US" dirty="0" smtClean="0"/>
              <a:t>:</a:t>
            </a:r>
          </a:p>
          <a:p>
            <a:endParaRPr lang="en-US" sz="800" dirty="0" smtClean="0"/>
          </a:p>
          <a:p>
            <a:pPr lvl="1"/>
            <a:r>
              <a:rPr lang="en-US" u="sng" dirty="0" smtClean="0"/>
              <a:t>6.  Conceptualization</a:t>
            </a:r>
          </a:p>
          <a:p>
            <a:pPr lvl="2"/>
            <a:r>
              <a:rPr lang="en-US" dirty="0" smtClean="0">
                <a:solidFill>
                  <a:srgbClr val="FF0000"/>
                </a:solidFill>
              </a:rPr>
              <a:t>Integrating present realities and future possibilities.</a:t>
            </a:r>
          </a:p>
          <a:p>
            <a:pPr lvl="1"/>
            <a:r>
              <a:rPr lang="en-US" u="sng" dirty="0" smtClean="0"/>
              <a:t>7.  Foresight</a:t>
            </a:r>
          </a:p>
          <a:p>
            <a:pPr lvl="2"/>
            <a:r>
              <a:rPr lang="en-US" dirty="0" smtClean="0">
                <a:solidFill>
                  <a:srgbClr val="FF0000"/>
                </a:solidFill>
              </a:rPr>
              <a:t>Using intuition to connect the past, present, and future.</a:t>
            </a:r>
          </a:p>
          <a:p>
            <a:pPr lvl="1"/>
            <a:r>
              <a:rPr lang="en-US" u="sng" dirty="0" smtClean="0"/>
              <a:t>8.  Stewardship</a:t>
            </a:r>
          </a:p>
          <a:p>
            <a:pPr lvl="2"/>
            <a:r>
              <a:rPr lang="en-US" dirty="0" smtClean="0">
                <a:solidFill>
                  <a:srgbClr val="FF0000"/>
                </a:solidFill>
              </a:rPr>
              <a:t>Holding an organization’s resources in trust for the greater good.</a:t>
            </a:r>
          </a:p>
          <a:p>
            <a:pPr lvl="1"/>
            <a:r>
              <a:rPr lang="en-US" u="sng" dirty="0" smtClean="0"/>
              <a:t>9.  Commitment to Others’ Growth</a:t>
            </a:r>
          </a:p>
          <a:p>
            <a:pPr lvl="2"/>
            <a:r>
              <a:rPr lang="en-US" dirty="0" smtClean="0">
                <a:solidFill>
                  <a:srgbClr val="FF0000"/>
                </a:solidFill>
              </a:rPr>
              <a:t>Developing others to be more responsible, competent, and caring.</a:t>
            </a:r>
          </a:p>
          <a:p>
            <a:pPr lvl="1"/>
            <a:r>
              <a:rPr lang="en-US" u="sng" dirty="0" smtClean="0"/>
              <a:t>10.  Building Community</a:t>
            </a:r>
          </a:p>
          <a:p>
            <a:pPr lvl="2"/>
            <a:r>
              <a:rPr lang="en-US" dirty="0" smtClean="0">
                <a:solidFill>
                  <a:srgbClr val="FF0000"/>
                </a:solidFill>
              </a:rPr>
              <a:t>Helping create a sense of community among people.</a:t>
            </a:r>
            <a:endParaRPr lang="en-US" dirty="0">
              <a:solidFill>
                <a:srgbClr val="FF0000"/>
              </a:solidFill>
            </a:endParaRPr>
          </a:p>
        </p:txBody>
      </p:sp>
      <p:pic>
        <p:nvPicPr>
          <p:cNvPr id="5" name="Picture 5" descr="C:\Users\Michaelm\AppData\Local\Microsoft\Windows\Temporary Internet Files\Content.IE5\VYJYNPGJ\slide-1-638[1].jpg"/>
          <p:cNvPicPr>
            <a:picLocks noChangeAspect="1" noChangeArrowheads="1"/>
          </p:cNvPicPr>
          <p:nvPr/>
        </p:nvPicPr>
        <p:blipFill>
          <a:blip r:embed="rId2" cstate="print"/>
          <a:srcRect/>
          <a:stretch>
            <a:fillRect/>
          </a:stretch>
        </p:blipFill>
        <p:spPr bwMode="auto">
          <a:xfrm>
            <a:off x="6705600" y="228600"/>
            <a:ext cx="1828800" cy="914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964212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Organizational Leadership</a:t>
            </a:r>
            <a:br>
              <a:rPr lang="en-US" dirty="0" smtClean="0"/>
            </a:br>
            <a:r>
              <a:rPr lang="en-US" sz="2000" dirty="0" smtClean="0"/>
              <a:t>The Roles of Ethics and Values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In any organization, the top leadership’s collective values play a significant role in determining the dominant values throughout the organization, just as an individual leader’s values play a significant role in determining team climate</a:t>
            </a:r>
            <a:r>
              <a:rPr lang="en-US" dirty="0" smtClean="0"/>
              <a:t>.</a:t>
            </a:r>
          </a:p>
          <a:p>
            <a:endParaRPr lang="en-US" sz="800" dirty="0" smtClean="0"/>
          </a:p>
          <a:p>
            <a:pPr lvl="1"/>
            <a:r>
              <a:rPr lang="en-US" dirty="0" smtClean="0"/>
              <a:t>Research has shown that employees with values similar to the organization or team are more satisfied and likely to stay; those with dissimilar values are more likely to leave.</a:t>
            </a:r>
          </a:p>
          <a:p>
            <a:pPr lvl="1"/>
            <a:endParaRPr lang="en-US" sz="800" dirty="0" smtClean="0"/>
          </a:p>
          <a:p>
            <a:pPr lvl="2"/>
            <a:r>
              <a:rPr lang="en-US" dirty="0" smtClean="0">
                <a:solidFill>
                  <a:srgbClr val="FF0000"/>
                </a:solidFill>
              </a:rPr>
              <a:t>One reason why leaders fail is not due to a lack of competence, rather conflict between personal and organizational values.</a:t>
            </a:r>
            <a:endParaRPr lang="en-US" dirty="0">
              <a:solidFill>
                <a:srgbClr val="FF0000"/>
              </a:solidFill>
            </a:endParaRPr>
          </a:p>
        </p:txBody>
      </p:sp>
      <p:pic>
        <p:nvPicPr>
          <p:cNvPr id="6" name="Picture 5"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pic>
        <p:nvPicPr>
          <p:cNvPr id="7" name="Picture 6" descr="Image Versus Values"/>
          <p:cNvPicPr/>
          <p:nvPr/>
        </p:nvPicPr>
        <p:blipFill>
          <a:blip r:embed="rId3">
            <a:extLst>
              <a:ext uri="{28A0092B-C50C-407E-A947-70E740481C1C}">
                <a14:useLocalDpi xmlns:a14="http://schemas.microsoft.com/office/drawing/2010/main" val="0"/>
              </a:ext>
            </a:extLst>
          </a:blip>
          <a:srcRect/>
          <a:stretch>
            <a:fillRect/>
          </a:stretch>
        </p:blipFill>
        <p:spPr bwMode="auto">
          <a:xfrm>
            <a:off x="4571999" y="5333999"/>
            <a:ext cx="4539673" cy="1505527"/>
          </a:xfrm>
          <a:prstGeom prst="rect">
            <a:avLst/>
          </a:prstGeom>
          <a:noFill/>
          <a:ln>
            <a:noFill/>
          </a:ln>
        </p:spPr>
      </p:pic>
    </p:spTree>
    <p:extLst>
      <p:ext uri="{BB962C8B-B14F-4D97-AF65-F5344CB8AC3E}">
        <p14:creationId xmlns:p14="http://schemas.microsoft.com/office/powerpoint/2010/main" val="1150820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Organizational Leadership</a:t>
            </a:r>
            <a:br>
              <a:rPr lang="en-US" dirty="0" smtClean="0"/>
            </a:br>
            <a:r>
              <a:rPr lang="en-US" sz="2000" dirty="0" smtClean="0"/>
              <a:t>The Roles of Ethics and Values </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Values are often a key factor in both intrapersonal and interpersonal conflict</a:t>
            </a:r>
            <a:r>
              <a:rPr lang="en-US" dirty="0" smtClean="0"/>
              <a:t>.  </a:t>
            </a:r>
          </a:p>
          <a:p>
            <a:endParaRPr lang="en-US" sz="800" dirty="0" smtClean="0"/>
          </a:p>
          <a:p>
            <a:pPr lvl="1"/>
            <a:r>
              <a:rPr lang="en-US" dirty="0" smtClean="0"/>
              <a:t>Many of the most difficult decisions made by leaders are choices between opposing values.  Values also play a key role in conflict between groups.</a:t>
            </a:r>
          </a:p>
          <a:p>
            <a:pPr lvl="1"/>
            <a:endParaRPr lang="en-US" sz="800" dirty="0" smtClean="0"/>
          </a:p>
          <a:p>
            <a:pPr lvl="2"/>
            <a:r>
              <a:rPr lang="en-US" dirty="0" smtClean="0">
                <a:solidFill>
                  <a:srgbClr val="FF0000"/>
                </a:solidFill>
              </a:rPr>
              <a:t>It’s vital for a leader to set an example of values-based leadership, and it is also important for leaders to make sure clear values guide everyone’s behavior in the organization.</a:t>
            </a:r>
          </a:p>
        </p:txBody>
      </p:sp>
      <p:pic>
        <p:nvPicPr>
          <p:cNvPr id="11266" name="Picture 2" descr="C:\Users\Michaelm\AppData\Local\Microsoft\Windows\Temporary Internet Files\Content.IE5\5GN3PWKG\beliefs_values[1].jpg"/>
          <p:cNvPicPr>
            <a:picLocks noChangeAspect="1" noChangeArrowheads="1"/>
          </p:cNvPicPr>
          <p:nvPr/>
        </p:nvPicPr>
        <p:blipFill>
          <a:blip r:embed="rId2" cstate="print"/>
          <a:srcRect/>
          <a:stretch>
            <a:fillRect/>
          </a:stretch>
        </p:blipFill>
        <p:spPr bwMode="auto">
          <a:xfrm>
            <a:off x="5181600" y="4876800"/>
            <a:ext cx="3238500" cy="1295400"/>
          </a:xfrm>
          <a:prstGeom prst="rect">
            <a:avLst/>
          </a:prstGeom>
          <a:noFill/>
        </p:spPr>
      </p:pic>
      <p:pic>
        <p:nvPicPr>
          <p:cNvPr id="11268" name="Picture 4" descr="C:\Users\Michaelm\AppData\Local\Microsoft\Windows\Temporary Internet Files\Content.IE5\VYJYNPGJ\triad7[1].gif"/>
          <p:cNvPicPr>
            <a:picLocks noChangeAspect="1" noChangeArrowheads="1"/>
          </p:cNvPicPr>
          <p:nvPr/>
        </p:nvPicPr>
        <p:blipFill>
          <a:blip r:embed="rId3" cstate="print"/>
          <a:srcRect/>
          <a:stretch>
            <a:fillRect/>
          </a:stretch>
        </p:blipFill>
        <p:spPr bwMode="auto">
          <a:xfrm>
            <a:off x="3429000" y="4800600"/>
            <a:ext cx="1587500" cy="132715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652693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Leading by Example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400" u="sng" dirty="0" smtClean="0"/>
              <a:t>One of the most quoted principles of good leadership is: “leadership by example</a:t>
            </a:r>
            <a:r>
              <a:rPr lang="en-US" dirty="0" smtClean="0"/>
              <a:t>.”</a:t>
            </a:r>
          </a:p>
          <a:p>
            <a:endParaRPr lang="en-US" sz="800" dirty="0" smtClean="0"/>
          </a:p>
          <a:p>
            <a:pPr lvl="1"/>
            <a:r>
              <a:rPr lang="en-US" u="sng" dirty="0" smtClean="0"/>
              <a:t>Interpersonal Behaviors</a:t>
            </a:r>
          </a:p>
          <a:p>
            <a:pPr lvl="2"/>
            <a:r>
              <a:rPr lang="en-US" dirty="0" smtClean="0">
                <a:solidFill>
                  <a:srgbClr val="FF0000"/>
                </a:solidFill>
              </a:rPr>
              <a:t>Show care, concern, and compassion for others.</a:t>
            </a:r>
          </a:p>
          <a:p>
            <a:pPr lvl="2"/>
            <a:r>
              <a:rPr lang="en-US" dirty="0" smtClean="0">
                <a:solidFill>
                  <a:srgbClr val="FF0000"/>
                </a:solidFill>
              </a:rPr>
              <a:t>Hardworking and helpful.</a:t>
            </a:r>
          </a:p>
          <a:p>
            <a:pPr lvl="2"/>
            <a:r>
              <a:rPr lang="en-US" dirty="0" smtClean="0">
                <a:solidFill>
                  <a:srgbClr val="FF0000"/>
                </a:solidFill>
              </a:rPr>
              <a:t>Value relationships with others and work to maintain them.</a:t>
            </a:r>
          </a:p>
          <a:p>
            <a:pPr lvl="2"/>
            <a:r>
              <a:rPr lang="en-US" dirty="0" smtClean="0">
                <a:solidFill>
                  <a:srgbClr val="FF0000"/>
                </a:solidFill>
              </a:rPr>
              <a:t>Focus on positive rather than negative, and accept others’ failures.</a:t>
            </a:r>
          </a:p>
          <a:p>
            <a:pPr lvl="1"/>
            <a:r>
              <a:rPr lang="en-US" u="sng" dirty="0" smtClean="0"/>
              <a:t>Basic Fairness</a:t>
            </a:r>
          </a:p>
          <a:p>
            <a:pPr lvl="2"/>
            <a:r>
              <a:rPr lang="en-US" dirty="0" smtClean="0">
                <a:solidFill>
                  <a:srgbClr val="FF0000"/>
                </a:solidFill>
              </a:rPr>
              <a:t>Open to input from others and actively seek it.</a:t>
            </a:r>
          </a:p>
          <a:p>
            <a:pPr lvl="2"/>
            <a:r>
              <a:rPr lang="en-US" dirty="0" smtClean="0">
                <a:solidFill>
                  <a:srgbClr val="FF0000"/>
                </a:solidFill>
              </a:rPr>
              <a:t>Offer explanations of decisions made.</a:t>
            </a:r>
          </a:p>
          <a:p>
            <a:pPr lvl="2"/>
            <a:r>
              <a:rPr lang="en-US" dirty="0" smtClean="0">
                <a:solidFill>
                  <a:srgbClr val="FF0000"/>
                </a:solidFill>
              </a:rPr>
              <a:t>Treat others respectfully, not condescendingly even when disagree.</a:t>
            </a:r>
          </a:p>
        </p:txBody>
      </p:sp>
      <p:pic>
        <p:nvPicPr>
          <p:cNvPr id="1026" name="Picture 2" descr="C:\Users\Michaelm\AppData\Local\Microsoft\Windows\Temporary Internet Files\Content.IE5\KDB8FMSX\Lead-by-example-stamp-150x150[1].jpg"/>
          <p:cNvPicPr>
            <a:picLocks noChangeAspect="1" noChangeArrowheads="1"/>
          </p:cNvPicPr>
          <p:nvPr/>
        </p:nvPicPr>
        <p:blipFill>
          <a:blip r:embed="rId2" cstate="print"/>
          <a:srcRect/>
          <a:stretch>
            <a:fillRect/>
          </a:stretch>
        </p:blipFill>
        <p:spPr bwMode="auto">
          <a:xfrm>
            <a:off x="7086600" y="228600"/>
            <a:ext cx="1143000" cy="990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91682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Influence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Influence can be defined as the change in a target person’s attitudes, values, beliefs, or behaviors as the result of Influence Tactics.</a:t>
            </a:r>
          </a:p>
          <a:p>
            <a:endParaRPr lang="en-US" sz="800" u="sng" dirty="0" smtClean="0"/>
          </a:p>
          <a:p>
            <a:pPr lvl="1"/>
            <a:r>
              <a:rPr lang="en-US" sz="2000" dirty="0" smtClean="0"/>
              <a:t>Influence Tactics refer to one person’s actual behaviors designed to change a target person’s attitudes, values, beliefs, or behaviors.</a:t>
            </a:r>
          </a:p>
          <a:p>
            <a:endParaRPr lang="en-US" sz="800" dirty="0" smtClean="0"/>
          </a:p>
          <a:p>
            <a:pPr lvl="2"/>
            <a:r>
              <a:rPr lang="en-US" dirty="0" smtClean="0">
                <a:solidFill>
                  <a:srgbClr val="FF0000"/>
                </a:solidFill>
              </a:rPr>
              <a:t>Although we typically examine this from a leader’s perspective, such as how the leader influences followers, it is important to remember that followers can also wield power and have influence over leaders as well as over each other.</a:t>
            </a:r>
            <a:endParaRPr lang="en-US" dirty="0">
              <a:solidFill>
                <a:srgbClr val="FF0000"/>
              </a:solidFill>
            </a:endParaRPr>
          </a:p>
        </p:txBody>
      </p:sp>
      <p:pic>
        <p:nvPicPr>
          <p:cNvPr id="5122" name="Picture 2" descr="C:\Users\Michaelm\AppData\Local\Microsoft\Windows\Temporary Internet Files\Content.IE5\WX0DVOOP\Influence[1].jpg"/>
          <p:cNvPicPr>
            <a:picLocks noChangeAspect="1" noChangeArrowheads="1"/>
          </p:cNvPicPr>
          <p:nvPr/>
        </p:nvPicPr>
        <p:blipFill>
          <a:blip r:embed="rId2" cstate="print"/>
          <a:srcRect/>
          <a:stretch>
            <a:fillRect/>
          </a:stretch>
        </p:blipFill>
        <p:spPr bwMode="auto">
          <a:xfrm>
            <a:off x="6096000" y="4637070"/>
            <a:ext cx="2641600" cy="166213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Leading by Example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One of the most quoted principles of good leadership is: “leadership by example” (continued)</a:t>
            </a:r>
            <a:r>
              <a:rPr lang="en-US" dirty="0" smtClean="0"/>
              <a:t>.</a:t>
            </a:r>
          </a:p>
          <a:p>
            <a:endParaRPr lang="en-US" sz="800" dirty="0" smtClean="0"/>
          </a:p>
          <a:p>
            <a:pPr lvl="1"/>
            <a:r>
              <a:rPr lang="en-US" u="sng" dirty="0" smtClean="0"/>
              <a:t>Ethical Actions and Self-Expectations</a:t>
            </a:r>
          </a:p>
          <a:p>
            <a:pPr lvl="2"/>
            <a:r>
              <a:rPr lang="en-US" dirty="0" smtClean="0">
                <a:solidFill>
                  <a:srgbClr val="FF0000"/>
                </a:solidFill>
              </a:rPr>
              <a:t>Hold oneself to high ethical standards and behave consistently in both public and private life.</a:t>
            </a:r>
          </a:p>
          <a:p>
            <a:pPr lvl="2"/>
            <a:r>
              <a:rPr lang="en-US" dirty="0" smtClean="0">
                <a:solidFill>
                  <a:srgbClr val="FF0000"/>
                </a:solidFill>
              </a:rPr>
              <a:t>Accept responsibility for and open about own ethical failings.</a:t>
            </a:r>
          </a:p>
          <a:p>
            <a:pPr lvl="2"/>
            <a:r>
              <a:rPr lang="en-US" dirty="0" smtClean="0">
                <a:solidFill>
                  <a:srgbClr val="FF0000"/>
                </a:solidFill>
              </a:rPr>
              <a:t>Perceived as honest, trustworthy, humble, and having integrity.</a:t>
            </a:r>
          </a:p>
          <a:p>
            <a:pPr lvl="1"/>
            <a:r>
              <a:rPr lang="en-US" u="sng" dirty="0" smtClean="0"/>
              <a:t>Articulating Ethical Standards</a:t>
            </a:r>
          </a:p>
          <a:p>
            <a:pPr lvl="2"/>
            <a:r>
              <a:rPr lang="en-US" dirty="0" smtClean="0">
                <a:solidFill>
                  <a:srgbClr val="FF0000"/>
                </a:solidFill>
              </a:rPr>
              <a:t>Articulate a consistent ethical vision and do not compromise it or the high ethical standards it implies.</a:t>
            </a:r>
          </a:p>
          <a:p>
            <a:pPr lvl="2"/>
            <a:r>
              <a:rPr lang="en-US" dirty="0" smtClean="0">
                <a:solidFill>
                  <a:srgbClr val="FF0000"/>
                </a:solidFill>
              </a:rPr>
              <a:t>Hold others accountable and put ethical standards above personal and short-term company interests.</a:t>
            </a:r>
            <a:endParaRPr lang="en-US" dirty="0">
              <a:solidFill>
                <a:srgbClr val="FF0000"/>
              </a:solidFill>
            </a:endParaRPr>
          </a:p>
        </p:txBody>
      </p:sp>
      <p:pic>
        <p:nvPicPr>
          <p:cNvPr id="5" name="Picture 2" descr="C:\Users\Michaelm\AppData\Local\Microsoft\Windows\Temporary Internet Files\Content.IE5\KDB8FMSX\Lead-by-example-stamp-150x150[1].jpg"/>
          <p:cNvPicPr>
            <a:picLocks noChangeAspect="1" noChangeArrowheads="1"/>
          </p:cNvPicPr>
          <p:nvPr/>
        </p:nvPicPr>
        <p:blipFill>
          <a:blip r:embed="rId2" cstate="print"/>
          <a:srcRect/>
          <a:stretch>
            <a:fillRect/>
          </a:stretch>
        </p:blipFill>
        <p:spPr bwMode="auto">
          <a:xfrm>
            <a:off x="7086600" y="228600"/>
            <a:ext cx="1143000" cy="990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814583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Climate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The most powerful way organizations can enhance the likelihood that employees will address ethical problems in a constructive manner is by proactively creating an ethical climate within the organization</a:t>
            </a:r>
            <a:r>
              <a:rPr lang="en-US" dirty="0" smtClean="0"/>
              <a:t>.</a:t>
            </a:r>
          </a:p>
          <a:p>
            <a:endParaRPr lang="en-US" sz="800" dirty="0" smtClean="0"/>
          </a:p>
          <a:p>
            <a:pPr marL="548640" lvl="3" indent="-274320">
              <a:buClr>
                <a:schemeClr val="accent1"/>
              </a:buClr>
              <a:buSzPct val="85000"/>
              <a:buFont typeface="Wingdings 2"/>
              <a:buChar char=""/>
            </a:pPr>
            <a:r>
              <a:rPr lang="en-US" sz="2200" dirty="0" smtClean="0">
                <a:solidFill>
                  <a:srgbClr val="FF0000"/>
                </a:solidFill>
              </a:rPr>
              <a:t>An Ethical Climate needs </a:t>
            </a:r>
            <a:r>
              <a:rPr lang="en-US" sz="2200" dirty="0">
                <a:solidFill>
                  <a:srgbClr val="FF0000"/>
                </a:solidFill>
              </a:rPr>
              <a:t>TRUST established and integrated on all levels.</a:t>
            </a:r>
          </a:p>
          <a:p>
            <a:endParaRPr lang="en-US" dirty="0"/>
          </a:p>
        </p:txBody>
      </p:sp>
      <p:pic>
        <p:nvPicPr>
          <p:cNvPr id="4098" name="Picture 2" descr="C:\Users\Michaelm\AppData\Local\Microsoft\Windows\Temporary Internet Files\Content.IE5\KDB8FMSX\You-Control-Climate-Change-773583_1[1].jpg"/>
          <p:cNvPicPr>
            <a:picLocks noChangeAspect="1" noChangeArrowheads="1"/>
          </p:cNvPicPr>
          <p:nvPr/>
        </p:nvPicPr>
        <p:blipFill>
          <a:blip r:embed="rId2" cstate="print"/>
          <a:srcRect/>
          <a:stretch>
            <a:fillRect/>
          </a:stretch>
        </p:blipFill>
        <p:spPr bwMode="auto">
          <a:xfrm>
            <a:off x="3557048" y="3836139"/>
            <a:ext cx="5248624" cy="2425700"/>
          </a:xfrm>
          <a:prstGeom prst="rect">
            <a:avLst/>
          </a:prstGeom>
          <a:noFill/>
        </p:spPr>
      </p:pic>
      <p:pic>
        <p:nvPicPr>
          <p:cNvPr id="6" name="Picture 7" descr="C:\Users\Michaelm\AppData\Local\Microsoft\Windows\Temporary Internet Files\Content.IE5\4ACZGT8O\got-trust-ad[1].jpg"/>
          <p:cNvPicPr>
            <a:picLocks noChangeAspect="1" noChangeArrowheads="1"/>
          </p:cNvPicPr>
          <p:nvPr/>
        </p:nvPicPr>
        <p:blipFill>
          <a:blip r:embed="rId3" cstate="print"/>
          <a:srcRect/>
          <a:stretch>
            <a:fillRect/>
          </a:stretch>
        </p:blipFill>
        <p:spPr bwMode="auto">
          <a:xfrm>
            <a:off x="687160" y="4057429"/>
            <a:ext cx="2484480" cy="210097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914773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Focus on the Leader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400" u="sng" dirty="0" smtClean="0"/>
              <a:t>Leadership Attributes</a:t>
            </a:r>
          </a:p>
          <a:p>
            <a:endParaRPr lang="en-US" sz="800" u="sng" dirty="0" smtClean="0"/>
          </a:p>
          <a:p>
            <a:pPr lvl="1"/>
            <a:r>
              <a:rPr lang="en-US" sz="2000" dirty="0" smtClean="0">
                <a:solidFill>
                  <a:srgbClr val="FF0000"/>
                </a:solidFill>
              </a:rPr>
              <a:t>“Watch your thoughts, for they become words.  Watch your words, for they become actions.  Watch your actions, for they become habits.  Watch your habits, for they become character.  Watch your character, for it becomes destiny.” Anonymous.</a:t>
            </a:r>
            <a:endParaRPr lang="en-US" sz="1800" dirty="0" smtClean="0">
              <a:solidFill>
                <a:srgbClr val="FF0000"/>
              </a:solidFill>
            </a:endParaRPr>
          </a:p>
        </p:txBody>
      </p:sp>
      <p:pic>
        <p:nvPicPr>
          <p:cNvPr id="1026" name="Picture 2" descr="C:\Users\Michaelm\AppData\Local\Microsoft\Windows\Temporary Internet Files\Content.IE5\KDB8FMSX\destiny[1].jpg"/>
          <p:cNvPicPr>
            <a:picLocks noChangeAspect="1" noChangeArrowheads="1"/>
          </p:cNvPicPr>
          <p:nvPr/>
        </p:nvPicPr>
        <p:blipFill>
          <a:blip r:embed="rId2" cstate="print"/>
          <a:srcRect/>
          <a:stretch>
            <a:fillRect/>
          </a:stretch>
        </p:blipFill>
        <p:spPr bwMode="auto">
          <a:xfrm>
            <a:off x="1654154" y="3942827"/>
            <a:ext cx="5872268" cy="2204027"/>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183948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Man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400" u="sng" dirty="0" smtClean="0"/>
              <a:t>Researchers once believed that leaders and followers were fundamentally different, and questioned whether certain personality traits, physical attributes, intelligence, or personal values differentiated leaders from followers</a:t>
            </a:r>
            <a:r>
              <a:rPr lang="en-US" dirty="0" smtClean="0"/>
              <a:t>.</a:t>
            </a:r>
          </a:p>
          <a:p>
            <a:endParaRPr lang="en-US" sz="800" dirty="0" smtClean="0"/>
          </a:p>
          <a:p>
            <a:pPr lvl="1"/>
            <a:r>
              <a:rPr lang="en-US" dirty="0" smtClean="0"/>
              <a:t>Ralph Stogdill came to two major conclusions:</a:t>
            </a:r>
          </a:p>
          <a:p>
            <a:pPr lvl="1"/>
            <a:endParaRPr lang="en-US" sz="800" dirty="0" smtClean="0"/>
          </a:p>
          <a:p>
            <a:pPr marL="1051560" lvl="2" indent="-457200">
              <a:buFont typeface="+mj-lt"/>
              <a:buAutoNum type="arabicPeriod"/>
            </a:pPr>
            <a:r>
              <a:rPr lang="en-US" dirty="0" smtClean="0">
                <a:solidFill>
                  <a:srgbClr val="FF0000"/>
                </a:solidFill>
              </a:rPr>
              <a:t>Leaders were not qualitatively different from followers; many followers were just as tall, smart, outgoing, and ambitious as the people who were leading them.</a:t>
            </a:r>
          </a:p>
          <a:p>
            <a:pPr marL="1051560" lvl="2" indent="-457200">
              <a:buFont typeface="+mj-lt"/>
              <a:buAutoNum type="arabicPeriod"/>
            </a:pPr>
            <a:r>
              <a:rPr lang="en-US" dirty="0" smtClean="0">
                <a:solidFill>
                  <a:srgbClr val="FF0000"/>
                </a:solidFill>
              </a:rPr>
              <a:t>Some characteristics, such as intelligence, initiative, stress tolerance, responsibility, friendliness, and dominance, were modestly related to leadership success.</a:t>
            </a:r>
            <a:endParaRPr lang="en-US" dirty="0">
              <a:solidFill>
                <a:srgbClr val="FF0000"/>
              </a:solidFill>
            </a:endParaRPr>
          </a:p>
        </p:txBody>
      </p:sp>
      <p:pic>
        <p:nvPicPr>
          <p:cNvPr id="2052" name="Picture 4" descr="C:\Users\Michaelm\AppData\Local\Microsoft\Windows\Temporary Internet Files\Content.IE5\5GN3PWKG\200px-MAN_logo.svg[1].png"/>
          <p:cNvPicPr>
            <a:picLocks noChangeAspect="1" noChangeArrowheads="1"/>
          </p:cNvPicPr>
          <p:nvPr/>
        </p:nvPicPr>
        <p:blipFill>
          <a:blip r:embed="rId2" cstate="print"/>
          <a:srcRect/>
          <a:stretch>
            <a:fillRect/>
          </a:stretch>
        </p:blipFill>
        <p:spPr bwMode="auto">
          <a:xfrm>
            <a:off x="6781800" y="228600"/>
            <a:ext cx="1828800" cy="9144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0937997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Man Theory</a:t>
            </a:r>
            <a:br>
              <a:rPr lang="en-US" dirty="0" smtClean="0"/>
            </a:br>
            <a:r>
              <a:rPr lang="en-US" sz="1800" dirty="0" smtClean="0"/>
              <a:t>In Other Words…</a:t>
            </a:r>
            <a:endParaRPr lang="en-US" sz="1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People who were smart, hardworking, conscientious, friendly, or willing to take charge were often more successful at building teams and influencing a group to accomplish its goals than people who were less smart, lazy, impulsive, grumpy, or not fond of giving orders</a:t>
            </a:r>
            <a:r>
              <a:rPr lang="en-US" dirty="0" smtClean="0"/>
              <a:t>.</a:t>
            </a:r>
          </a:p>
          <a:p>
            <a:endParaRPr lang="en-US" sz="800" dirty="0" smtClean="0"/>
          </a:p>
          <a:p>
            <a:pPr lvl="1"/>
            <a:r>
              <a:rPr lang="en-US" dirty="0" smtClean="0">
                <a:solidFill>
                  <a:srgbClr val="FF0000"/>
                </a:solidFill>
              </a:rPr>
              <a:t>Having “the right stuff” did not guarantee leadership success, but it improved the odds of successfully influencing a group toward the accomplishment of its goals.</a:t>
            </a:r>
            <a:endParaRPr lang="en-US" dirty="0">
              <a:solidFill>
                <a:srgbClr val="FF0000"/>
              </a:solidFill>
            </a:endParaRPr>
          </a:p>
        </p:txBody>
      </p:sp>
      <p:pic>
        <p:nvPicPr>
          <p:cNvPr id="6" name="Picture 5"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pic>
        <p:nvPicPr>
          <p:cNvPr id="7" name="Picture 6" descr="The Right Stuff (franchise) - Wikipedia"/>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724400"/>
            <a:ext cx="3143250" cy="1555750"/>
          </a:xfrm>
          <a:prstGeom prst="rect">
            <a:avLst/>
          </a:prstGeom>
          <a:noFill/>
          <a:ln>
            <a:noFill/>
          </a:ln>
        </p:spPr>
      </p:pic>
    </p:spTree>
    <p:extLst>
      <p:ext uri="{BB962C8B-B14F-4D97-AF65-F5344CB8AC3E}">
        <p14:creationId xmlns:p14="http://schemas.microsoft.com/office/powerpoint/2010/main" val="2789311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 Approach to Personality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The trait approach maintains that people behave as they do because of the strengths of the traits they possess.  </a:t>
            </a:r>
          </a:p>
          <a:p>
            <a:endParaRPr lang="en-US" sz="800" u="sng" dirty="0" smtClean="0"/>
          </a:p>
          <a:p>
            <a:pPr lvl="1"/>
            <a:r>
              <a:rPr lang="en-US" dirty="0" smtClean="0">
                <a:solidFill>
                  <a:schemeClr val="tx1">
                    <a:lumMod val="65000"/>
                    <a:lumOff val="35000"/>
                  </a:schemeClr>
                </a:solidFill>
              </a:rPr>
              <a:t>Personality </a:t>
            </a:r>
            <a:r>
              <a:rPr lang="en-US" dirty="0">
                <a:solidFill>
                  <a:schemeClr val="tx1">
                    <a:lumMod val="65000"/>
                    <a:lumOff val="35000"/>
                  </a:schemeClr>
                </a:solidFill>
              </a:rPr>
              <a:t>traits are more closely related to leadership effectiveness in weak or ambiguous situations.  </a:t>
            </a:r>
            <a:endParaRPr lang="en-US" dirty="0" smtClean="0">
              <a:solidFill>
                <a:schemeClr val="tx1">
                  <a:lumMod val="65000"/>
                  <a:lumOff val="35000"/>
                </a:schemeClr>
              </a:solidFill>
            </a:endParaRPr>
          </a:p>
          <a:p>
            <a:pPr lvl="1"/>
            <a:endParaRPr lang="en-US" sz="800" dirty="0">
              <a:solidFill>
                <a:srgbClr val="FF0000"/>
              </a:solidFill>
            </a:endParaRPr>
          </a:p>
          <a:p>
            <a:pPr lvl="2"/>
            <a:r>
              <a:rPr lang="en-US" dirty="0" smtClean="0">
                <a:solidFill>
                  <a:srgbClr val="FF0000"/>
                </a:solidFill>
              </a:rPr>
              <a:t>Given </a:t>
            </a:r>
            <a:r>
              <a:rPr lang="en-US" dirty="0">
                <a:solidFill>
                  <a:srgbClr val="FF0000"/>
                </a:solidFill>
              </a:rPr>
              <a:t>the accelerated pace of change in most organizations today, it is likely that leaders will face even more unfamiliar and ambiguous situations in the future.</a:t>
            </a:r>
          </a:p>
          <a:p>
            <a:pPr marL="274320" lvl="2" indent="-274320">
              <a:buClr>
                <a:schemeClr val="accent1"/>
              </a:buClr>
              <a:buSzPct val="85000"/>
              <a:buFont typeface="Wingdings 2"/>
              <a:buChar char=""/>
            </a:pPr>
            <a:endParaRPr lang="en-US" sz="800" u="sng" dirty="0"/>
          </a:p>
          <a:p>
            <a:pPr lvl="1"/>
            <a:endParaRPr lang="en-US" dirty="0">
              <a:solidFill>
                <a:srgbClr val="FF0000"/>
              </a:solidFill>
            </a:endParaRPr>
          </a:p>
        </p:txBody>
      </p:sp>
      <p:pic>
        <p:nvPicPr>
          <p:cNvPr id="6" name="Picture 5" descr="Trait Theory - History of Personality Psychology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495800"/>
            <a:ext cx="4114800" cy="2355273"/>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0026437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Five Factor or OCEAN Model of Personality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Research has shown that most of the trait-like terms people use to describe others’ behavioral patterns can be reliably categorized into five broad personality dimensions</a:t>
            </a:r>
            <a:r>
              <a:rPr lang="en-US" dirty="0" smtClean="0"/>
              <a:t>.</a:t>
            </a:r>
          </a:p>
          <a:p>
            <a:endParaRPr lang="en-US" sz="800" dirty="0" smtClean="0"/>
          </a:p>
          <a:p>
            <a:pPr lvl="1"/>
            <a:r>
              <a:rPr lang="en-US" sz="2100" dirty="0" smtClean="0"/>
              <a:t>The Five Factor or OCEAN model of personality categorizes the five major dimensions as follows:</a:t>
            </a:r>
          </a:p>
          <a:p>
            <a:pPr lvl="1"/>
            <a:endParaRPr lang="en-US" sz="800" dirty="0" smtClean="0"/>
          </a:p>
          <a:p>
            <a:pPr marL="1051560" lvl="2" indent="-457200">
              <a:buFont typeface="+mj-lt"/>
              <a:buAutoNum type="arabicPeriod"/>
            </a:pPr>
            <a:r>
              <a:rPr lang="en-US" u="sng" dirty="0" smtClean="0">
                <a:solidFill>
                  <a:srgbClr val="FF0000"/>
                </a:solidFill>
              </a:rPr>
              <a:t>Openness to Experience</a:t>
            </a:r>
            <a:r>
              <a:rPr lang="en-US" sz="1950" dirty="0" smtClean="0">
                <a:solidFill>
                  <a:srgbClr val="FF0000"/>
                </a:solidFill>
              </a:rPr>
              <a:t>: </a:t>
            </a:r>
            <a:r>
              <a:rPr lang="en-US" sz="1600" dirty="0" smtClean="0">
                <a:solidFill>
                  <a:srgbClr val="FF0000"/>
                </a:solidFill>
              </a:rPr>
              <a:t>(Imaginative-Curious-Strategic Thinker</a:t>
            </a:r>
            <a:r>
              <a:rPr lang="en-US" sz="1950" dirty="0" smtClean="0">
                <a:solidFill>
                  <a:srgbClr val="FF0000"/>
                </a:solidFill>
              </a:rPr>
              <a:t>)</a:t>
            </a:r>
          </a:p>
          <a:p>
            <a:pPr marL="1051560" lvl="2" indent="-457200">
              <a:buFont typeface="+mj-lt"/>
              <a:buAutoNum type="arabicPeriod"/>
            </a:pPr>
            <a:r>
              <a:rPr lang="en-US" u="sng" dirty="0" smtClean="0">
                <a:solidFill>
                  <a:srgbClr val="FF0000"/>
                </a:solidFill>
              </a:rPr>
              <a:t>Conscientiousness</a:t>
            </a:r>
            <a:r>
              <a:rPr lang="en-US" sz="1950" dirty="0" smtClean="0">
                <a:solidFill>
                  <a:srgbClr val="FF0000"/>
                </a:solidFill>
              </a:rPr>
              <a:t>: </a:t>
            </a:r>
            <a:r>
              <a:rPr lang="en-US" sz="1600" dirty="0" smtClean="0">
                <a:solidFill>
                  <a:srgbClr val="FF0000"/>
                </a:solidFill>
              </a:rPr>
              <a:t>(Careful-Diligent-Dutiful-Doing what is Right)</a:t>
            </a:r>
          </a:p>
          <a:p>
            <a:pPr marL="1051560" lvl="2" indent="-457200">
              <a:buFont typeface="+mj-lt"/>
              <a:buAutoNum type="arabicPeriod"/>
            </a:pPr>
            <a:r>
              <a:rPr lang="en-US" u="sng" dirty="0" smtClean="0">
                <a:solidFill>
                  <a:srgbClr val="FF0000"/>
                </a:solidFill>
              </a:rPr>
              <a:t>Extraversion</a:t>
            </a:r>
            <a:r>
              <a:rPr lang="en-US" sz="1950" dirty="0" smtClean="0">
                <a:solidFill>
                  <a:srgbClr val="FF0000"/>
                </a:solidFill>
              </a:rPr>
              <a:t>: </a:t>
            </a:r>
            <a:r>
              <a:rPr lang="en-US" sz="1600" dirty="0" smtClean="0">
                <a:solidFill>
                  <a:srgbClr val="FF0000"/>
                </a:solidFill>
              </a:rPr>
              <a:t>(Outward Focus-Sociable-Energetic Demeanor)</a:t>
            </a:r>
          </a:p>
          <a:p>
            <a:pPr marL="1051560" lvl="2" indent="-457200">
              <a:buFont typeface="+mj-lt"/>
              <a:buAutoNum type="arabicPeriod"/>
            </a:pPr>
            <a:r>
              <a:rPr lang="en-US" u="sng" dirty="0" smtClean="0">
                <a:solidFill>
                  <a:srgbClr val="FF0000"/>
                </a:solidFill>
              </a:rPr>
              <a:t>Agreeableness</a:t>
            </a:r>
            <a:r>
              <a:rPr lang="en-US" sz="1950" dirty="0" smtClean="0">
                <a:solidFill>
                  <a:srgbClr val="FF0000"/>
                </a:solidFill>
              </a:rPr>
              <a:t>: </a:t>
            </a:r>
            <a:r>
              <a:rPr lang="en-US" sz="1600" dirty="0" smtClean="0">
                <a:solidFill>
                  <a:srgbClr val="FF0000"/>
                </a:solidFill>
              </a:rPr>
              <a:t>(Cooperative-Kind-Trusting-Empathetic-Friendly)</a:t>
            </a:r>
          </a:p>
          <a:p>
            <a:pPr marL="1051560" lvl="2" indent="-457200">
              <a:buFont typeface="+mj-lt"/>
              <a:buAutoNum type="arabicPeriod"/>
            </a:pPr>
            <a:r>
              <a:rPr lang="en-US" u="sng" dirty="0" smtClean="0">
                <a:solidFill>
                  <a:srgbClr val="FF0000"/>
                </a:solidFill>
              </a:rPr>
              <a:t>Neuroticism</a:t>
            </a:r>
            <a:r>
              <a:rPr lang="en-US" sz="1950" dirty="0" smtClean="0">
                <a:solidFill>
                  <a:srgbClr val="FF0000"/>
                </a:solidFill>
              </a:rPr>
              <a:t>: </a:t>
            </a:r>
            <a:r>
              <a:rPr lang="en-US" sz="1600" dirty="0" smtClean="0">
                <a:solidFill>
                  <a:srgbClr val="FF0000"/>
                </a:solidFill>
              </a:rPr>
              <a:t>(Anxiety-Worry-Fear-Anger-Depression)</a:t>
            </a:r>
          </a:p>
        </p:txBody>
      </p:sp>
      <p:pic>
        <p:nvPicPr>
          <p:cNvPr id="6" name="Picture 5"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pic>
        <p:nvPicPr>
          <p:cNvPr id="8" name="Picture 7" descr="Grande seleção de relógios Ocean X - Distribuidor oficial"/>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257800"/>
            <a:ext cx="2000250" cy="1085850"/>
          </a:xfrm>
          <a:prstGeom prst="rect">
            <a:avLst/>
          </a:prstGeom>
          <a:noFill/>
          <a:ln>
            <a:noFill/>
          </a:ln>
        </p:spPr>
      </p:pic>
    </p:spTree>
    <p:extLst>
      <p:ext uri="{BB962C8B-B14F-4D97-AF65-F5344CB8AC3E}">
        <p14:creationId xmlns:p14="http://schemas.microsoft.com/office/powerpoint/2010/main" val="11112772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Traits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pPr marL="274320" lvl="1">
              <a:buClr>
                <a:schemeClr val="accent1"/>
              </a:buClr>
              <a:buSzPct val="85000"/>
              <a:buFont typeface="Wingdings 2"/>
              <a:buChar char=""/>
            </a:pPr>
            <a:r>
              <a:rPr lang="en-US" sz="2400" u="sng" dirty="0">
                <a:solidFill>
                  <a:schemeClr val="tx1"/>
                </a:solidFill>
              </a:rPr>
              <a:t>Research has shown personality to be an effective measure of leadership potential.  </a:t>
            </a:r>
            <a:endParaRPr lang="en-US" sz="2400" u="sng" dirty="0" smtClean="0">
              <a:solidFill>
                <a:schemeClr val="tx1"/>
              </a:solidFill>
            </a:endParaRPr>
          </a:p>
          <a:p>
            <a:pPr marL="274320" lvl="1">
              <a:buClr>
                <a:schemeClr val="accent1"/>
              </a:buClr>
              <a:buSzPct val="85000"/>
              <a:buFont typeface="Wingdings 2"/>
              <a:buChar char=""/>
            </a:pPr>
            <a:endParaRPr lang="en-US" sz="800" u="sng" dirty="0">
              <a:solidFill>
                <a:schemeClr val="tx1"/>
              </a:solidFill>
            </a:endParaRPr>
          </a:p>
          <a:p>
            <a:pPr lvl="1"/>
            <a:r>
              <a:rPr lang="en-US" sz="2000" dirty="0" smtClean="0"/>
              <a:t>Personality traits tend to be stable over the years and behavioral manifestations of traits occurs almost automatically, thus it is important for leaders to have insight into their personalities.</a:t>
            </a:r>
          </a:p>
          <a:p>
            <a:endParaRPr lang="en-US" sz="800" dirty="0" smtClean="0"/>
          </a:p>
          <a:p>
            <a:pPr lvl="2"/>
            <a:r>
              <a:rPr lang="en-US" sz="1800" dirty="0" smtClean="0">
                <a:solidFill>
                  <a:srgbClr val="FF0000"/>
                </a:solidFill>
              </a:rPr>
              <a:t>Results of the OCEAN personality assessment are used for hiring new leaders, for giving leaders developmental feedback about various personality traits, and as a key component when promoting leaders.</a:t>
            </a:r>
            <a:endParaRPr lang="en-US" sz="1800" dirty="0">
              <a:solidFill>
                <a:srgbClr val="FF0000"/>
              </a:solidFill>
            </a:endParaRPr>
          </a:p>
        </p:txBody>
      </p:sp>
      <p:pic>
        <p:nvPicPr>
          <p:cNvPr id="7" name="Picture 6" descr="Personality: Characteristics, Factors, Roles, Theories of Personal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648200"/>
            <a:ext cx="3821544" cy="2209800"/>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8994416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Traits and Types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Traits are not the only way to describe stereotypical behaviors.  An alternative framework to describe the differences in people’s day-to-day behavioral patterns is through Types, or in terms of a Personality Typology</a:t>
            </a:r>
            <a:r>
              <a:rPr lang="en-US" sz="2400" dirty="0" smtClean="0"/>
              <a:t>.</a:t>
            </a:r>
          </a:p>
          <a:p>
            <a:endParaRPr lang="en-US" sz="800" dirty="0" smtClean="0"/>
          </a:p>
          <a:p>
            <a:pPr lvl="1"/>
            <a:r>
              <a:rPr lang="en-US" dirty="0" smtClean="0">
                <a:solidFill>
                  <a:srgbClr val="FF0000"/>
                </a:solidFill>
              </a:rPr>
              <a:t>Typologies tend to put people into discrete psychological categories and emphasize the similarities among all people in the same category regardless of actual score.</a:t>
            </a:r>
          </a:p>
        </p:txBody>
      </p:sp>
      <p:pic>
        <p:nvPicPr>
          <p:cNvPr id="7170" name="Picture 2" descr="C:\Users\Michaelm\AppData\Local\Microsoft\Windows\Temporary Internet Files\Content.IE5\52LYKE23\typedesign[1].jpg"/>
          <p:cNvPicPr>
            <a:picLocks noChangeAspect="1" noChangeArrowheads="1"/>
          </p:cNvPicPr>
          <p:nvPr/>
        </p:nvPicPr>
        <p:blipFill>
          <a:blip r:embed="rId2" cstate="print"/>
          <a:srcRect/>
          <a:stretch>
            <a:fillRect/>
          </a:stretch>
        </p:blipFill>
        <p:spPr bwMode="auto">
          <a:xfrm>
            <a:off x="5242560" y="4419601"/>
            <a:ext cx="3901440" cy="2438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133574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Psychological Preferences as a Personality Typology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One popular personality typology involves psychological preferences, or what we might call “mental habits.”  </a:t>
            </a:r>
          </a:p>
          <a:p>
            <a:endParaRPr lang="en-US" sz="800" u="sng" dirty="0"/>
          </a:p>
          <a:p>
            <a:pPr lvl="1"/>
            <a:r>
              <a:rPr lang="en-US" dirty="0" smtClean="0"/>
              <a:t>Like traits, our preferences play a role in the characteristic and unique ways we behave from day to day.</a:t>
            </a:r>
          </a:p>
          <a:p>
            <a:endParaRPr lang="en-US" sz="800" dirty="0" smtClean="0"/>
          </a:p>
          <a:p>
            <a:pPr lvl="2"/>
            <a:r>
              <a:rPr lang="en-US" dirty="0" smtClean="0">
                <a:solidFill>
                  <a:srgbClr val="FF0000"/>
                </a:solidFill>
              </a:rPr>
              <a:t>According to Carl Jung, preferences influence our choice of careers, ways of thinking, relationships, and work habits.</a:t>
            </a:r>
            <a:endParaRPr lang="en-US" dirty="0">
              <a:solidFill>
                <a:srgbClr val="FF0000"/>
              </a:solidFill>
            </a:endParaRPr>
          </a:p>
        </p:txBody>
      </p:sp>
      <p:pic>
        <p:nvPicPr>
          <p:cNvPr id="8194" name="Picture 2" descr="C:\Users\Michaelm\AppData\Local\Microsoft\Windows\Temporary Internet Files\Content.IE5\QTOHO7LC\mental-healthcare[1].jpg"/>
          <p:cNvPicPr>
            <a:picLocks noChangeAspect="1" noChangeArrowheads="1"/>
          </p:cNvPicPr>
          <p:nvPr/>
        </p:nvPicPr>
        <p:blipFill>
          <a:blip r:embed="rId2" cstate="print"/>
          <a:srcRect/>
          <a:stretch>
            <a:fillRect/>
          </a:stretch>
        </p:blipFill>
        <p:spPr bwMode="auto">
          <a:xfrm>
            <a:off x="4893468" y="4267200"/>
            <a:ext cx="4250532" cy="2590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40736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Influence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400" u="sng" dirty="0" smtClean="0"/>
              <a:t>Leaders can improve their effectiveness by reflecting on the types of power they and their followers have and the types of influence tactics they may use or may be used on them</a:t>
            </a:r>
            <a:r>
              <a:rPr lang="en-US" dirty="0" smtClean="0"/>
              <a:t>.</a:t>
            </a:r>
          </a:p>
          <a:p>
            <a:endParaRPr lang="en-US" sz="800" dirty="0" smtClean="0"/>
          </a:p>
          <a:p>
            <a:pPr lvl="1"/>
            <a:r>
              <a:rPr lang="en-US" dirty="0" smtClean="0"/>
              <a:t>Where power is capacity to cause change, influence is the degree of actual change in a target person’s attitudes, values, beliefs, or behaviors.</a:t>
            </a:r>
          </a:p>
          <a:p>
            <a:pPr lvl="1"/>
            <a:endParaRPr lang="en-US" sz="800" dirty="0" smtClean="0"/>
          </a:p>
          <a:p>
            <a:pPr lvl="2"/>
            <a:r>
              <a:rPr lang="en-US" dirty="0" smtClean="0">
                <a:solidFill>
                  <a:srgbClr val="FF0000"/>
                </a:solidFill>
              </a:rPr>
              <a:t>A subordinate’s satisfaction or motivation, group cohesiveness and climate, or unit performance measures can be used to assess the effectiveness of leaders’ influence attempts.</a:t>
            </a:r>
          </a:p>
        </p:txBody>
      </p:sp>
      <p:pic>
        <p:nvPicPr>
          <p:cNvPr id="6" name="Picture 5" descr="Power and influence in leadershi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876800"/>
            <a:ext cx="2743200" cy="198120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Myers-Briggs Type Indicator (MBTI)</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Many people are unaware of the extent to which their preferences shape their perceptions of reality</a:t>
            </a:r>
            <a:r>
              <a:rPr lang="en-US" dirty="0" smtClean="0"/>
              <a:t>.</a:t>
            </a:r>
          </a:p>
          <a:p>
            <a:endParaRPr lang="en-US" sz="800" dirty="0" smtClean="0"/>
          </a:p>
          <a:p>
            <a:pPr lvl="1"/>
            <a:r>
              <a:rPr lang="en-US" dirty="0" smtClean="0"/>
              <a:t>According to Myers and Myers, there are four basic preference dimensions in which people can differ:</a:t>
            </a:r>
          </a:p>
          <a:p>
            <a:pPr lvl="1"/>
            <a:endParaRPr lang="en-US" sz="800" dirty="0" smtClean="0"/>
          </a:p>
          <a:p>
            <a:pPr marL="1051560" lvl="2" indent="-457200">
              <a:buFont typeface="+mj-lt"/>
              <a:buAutoNum type="arabicPeriod"/>
            </a:pPr>
            <a:r>
              <a:rPr lang="en-US" dirty="0" smtClean="0">
                <a:solidFill>
                  <a:srgbClr val="FF0000"/>
                </a:solidFill>
              </a:rPr>
              <a:t>Extraversion-Introversion</a:t>
            </a:r>
          </a:p>
          <a:p>
            <a:pPr marL="1051560" lvl="2" indent="-457200">
              <a:buFont typeface="+mj-lt"/>
              <a:buAutoNum type="arabicPeriod"/>
            </a:pPr>
            <a:r>
              <a:rPr lang="en-US" dirty="0" smtClean="0">
                <a:solidFill>
                  <a:srgbClr val="FF0000"/>
                </a:solidFill>
              </a:rPr>
              <a:t>Sensing-Intuition</a:t>
            </a:r>
          </a:p>
          <a:p>
            <a:pPr marL="1051560" lvl="2" indent="-457200">
              <a:buFont typeface="+mj-lt"/>
              <a:buAutoNum type="arabicPeriod"/>
            </a:pPr>
            <a:r>
              <a:rPr lang="en-US" dirty="0" smtClean="0">
                <a:solidFill>
                  <a:srgbClr val="FF0000"/>
                </a:solidFill>
              </a:rPr>
              <a:t>Thinking-Feeling</a:t>
            </a:r>
          </a:p>
          <a:p>
            <a:pPr marL="1051560" lvl="2" indent="-457200">
              <a:buFont typeface="+mj-lt"/>
              <a:buAutoNum type="arabicPeriod"/>
            </a:pPr>
            <a:r>
              <a:rPr lang="en-US" dirty="0" smtClean="0">
                <a:solidFill>
                  <a:srgbClr val="FF0000"/>
                </a:solidFill>
              </a:rPr>
              <a:t>Judging-Perceiving</a:t>
            </a:r>
          </a:p>
          <a:p>
            <a:pPr marL="1051560" lvl="2" indent="-457200">
              <a:buFont typeface="+mj-lt"/>
              <a:buAutoNum type="arabicPeriod"/>
            </a:pPr>
            <a:endParaRPr lang="en-US" sz="800" dirty="0" smtClean="0"/>
          </a:p>
        </p:txBody>
      </p:sp>
      <p:pic>
        <p:nvPicPr>
          <p:cNvPr id="9218" name="Picture 2" descr="C:\Users\Michaelm\AppData\Local\Microsoft\Windows\Temporary Internet Files\Content.IE5\WH26L03T\myers_briggs[1].jpg"/>
          <p:cNvPicPr>
            <a:picLocks noChangeAspect="1" noChangeArrowheads="1"/>
          </p:cNvPicPr>
          <p:nvPr/>
        </p:nvPicPr>
        <p:blipFill>
          <a:blip r:embed="rId2" cstate="print"/>
          <a:srcRect/>
          <a:stretch>
            <a:fillRect/>
          </a:stretch>
        </p:blipFill>
        <p:spPr bwMode="auto">
          <a:xfrm>
            <a:off x="4572000" y="3768301"/>
            <a:ext cx="4567382" cy="308969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419260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Extroversion-Introversion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600" u="sng" dirty="0" smtClean="0"/>
              <a:t>The E-I dimension is fundamentally concerned with where people get their energy</a:t>
            </a:r>
            <a:r>
              <a:rPr lang="en-US" dirty="0" smtClean="0"/>
              <a:t>.</a:t>
            </a:r>
          </a:p>
          <a:p>
            <a:endParaRPr lang="en-US" sz="900" dirty="0" smtClean="0"/>
          </a:p>
          <a:p>
            <a:pPr lvl="1"/>
            <a:r>
              <a:rPr lang="en-US" dirty="0" smtClean="0"/>
              <a:t>Extraverts have a breadth of interests and a large circle of acquaintances.  They are energized by being around others.  </a:t>
            </a:r>
          </a:p>
          <a:p>
            <a:pPr lvl="2"/>
            <a:r>
              <a:rPr lang="en-US" dirty="0" smtClean="0">
                <a:solidFill>
                  <a:srgbClr val="FF0000"/>
                </a:solidFill>
              </a:rPr>
              <a:t>Extraverted leaders are naturally gregarious and outgoing.</a:t>
            </a:r>
          </a:p>
          <a:p>
            <a:pPr lvl="2"/>
            <a:r>
              <a:rPr lang="en-US" dirty="0" smtClean="0">
                <a:solidFill>
                  <a:srgbClr val="FF0000"/>
                </a:solidFill>
              </a:rPr>
              <a:t>Their tendency to “think out loud” and speak whatever is on their mind can sometimes get them into trouble.</a:t>
            </a:r>
          </a:p>
          <a:p>
            <a:pPr lvl="2"/>
            <a:endParaRPr lang="en-US" sz="900" dirty="0" smtClean="0"/>
          </a:p>
          <a:p>
            <a:pPr lvl="1"/>
            <a:r>
              <a:rPr lang="en-US" dirty="0" smtClean="0"/>
              <a:t>Introverts are more comfortable being alone or with a few others.  They can interact effectively with others, but they are more reserved and deliberate.  They may come across as less approachable.</a:t>
            </a:r>
          </a:p>
          <a:p>
            <a:pPr lvl="2"/>
            <a:r>
              <a:rPr lang="en-US" dirty="0" smtClean="0">
                <a:solidFill>
                  <a:srgbClr val="FF0000"/>
                </a:solidFill>
              </a:rPr>
              <a:t>Introverted leaders prefer to think things through and announce only final decisions, but followers may have a difficult time understanding their process used to reach conclusions.</a:t>
            </a:r>
          </a:p>
        </p:txBody>
      </p:sp>
      <p:pic>
        <p:nvPicPr>
          <p:cNvPr id="1027" name="Picture 3" descr="C:\Users\Michaelm\AppData\Local\Microsoft\Windows\Temporary Internet Files\Content.IE5\WH26L03T\simple-energy[1].png"/>
          <p:cNvPicPr>
            <a:picLocks noChangeAspect="1" noChangeArrowheads="1"/>
          </p:cNvPicPr>
          <p:nvPr/>
        </p:nvPicPr>
        <p:blipFill>
          <a:blip r:embed="rId2" cstate="print"/>
          <a:srcRect/>
          <a:stretch>
            <a:fillRect/>
          </a:stretch>
        </p:blipFill>
        <p:spPr bwMode="auto">
          <a:xfrm>
            <a:off x="7162800" y="228600"/>
            <a:ext cx="1524000" cy="990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877129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Sensing-Intuition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a:xfrm>
            <a:off x="228600" y="1524000"/>
            <a:ext cx="8503920" cy="4495800"/>
          </a:xfrm>
        </p:spPr>
        <p:txBody>
          <a:bodyPr>
            <a:normAutofit/>
          </a:bodyPr>
          <a:lstStyle/>
          <a:p>
            <a:r>
              <a:rPr lang="en-US" sz="2400" u="sng" dirty="0" smtClean="0"/>
              <a:t>The S-I dimension is concerned w/ how people look at data</a:t>
            </a:r>
            <a:r>
              <a:rPr lang="en-US" sz="2400" dirty="0" smtClean="0"/>
              <a:t>.</a:t>
            </a:r>
          </a:p>
          <a:p>
            <a:endParaRPr lang="en-US" sz="800" dirty="0" smtClean="0"/>
          </a:p>
          <a:p>
            <a:pPr lvl="1"/>
            <a:r>
              <a:rPr lang="en-US" sz="2000" dirty="0" smtClean="0"/>
              <a:t>Leaders who prefer the sensing mode like facts and details; the focus of information gathering concerns the real, the actual, the literal, the specific, and the present.  </a:t>
            </a:r>
          </a:p>
          <a:p>
            <a:pPr lvl="2"/>
            <a:r>
              <a:rPr lang="en-US" dirty="0" smtClean="0">
                <a:solidFill>
                  <a:srgbClr val="FF0000"/>
                </a:solidFill>
              </a:rPr>
              <a:t>Sensing leaders tend to be practical, orderly, and down-to-earth decision makers.  </a:t>
            </a:r>
          </a:p>
          <a:p>
            <a:pPr lvl="1"/>
            <a:endParaRPr lang="en-US" sz="800" dirty="0" smtClean="0"/>
          </a:p>
          <a:p>
            <a:pPr lvl="1"/>
            <a:r>
              <a:rPr lang="en-US" sz="2000" dirty="0" smtClean="0"/>
              <a:t>By contrast, leaders who rely on their intuition look for the big picture beyond facts and details; information is most meaningful for its pattern, trend, figurative meaning, and future possibilities.  </a:t>
            </a:r>
          </a:p>
          <a:p>
            <a:pPr lvl="2"/>
            <a:r>
              <a:rPr lang="en-US" dirty="0" smtClean="0">
                <a:solidFill>
                  <a:srgbClr val="FF0000"/>
                </a:solidFill>
              </a:rPr>
              <a:t>Intuitive leaders tend to be innovative and conceptual           (though sometimes impractical) and are more comfortable with their hunches and inspirations.</a:t>
            </a:r>
            <a:endParaRPr lang="en-US" dirty="0">
              <a:solidFill>
                <a:srgbClr val="FF0000"/>
              </a:solidFill>
            </a:endParaRPr>
          </a:p>
        </p:txBody>
      </p:sp>
      <p:pic>
        <p:nvPicPr>
          <p:cNvPr id="2050" name="Picture 2" descr="C:\Users\Michaelm\AppData\Local\Microsoft\Windows\Temporary Internet Files\Content.IE5\KDB8FMSX\datainfo[1].gif"/>
          <p:cNvPicPr>
            <a:picLocks noChangeAspect="1" noChangeArrowheads="1"/>
          </p:cNvPicPr>
          <p:nvPr/>
        </p:nvPicPr>
        <p:blipFill>
          <a:blip r:embed="rId2" cstate="print"/>
          <a:srcRect/>
          <a:stretch>
            <a:fillRect/>
          </a:stretch>
        </p:blipFill>
        <p:spPr bwMode="auto">
          <a:xfrm>
            <a:off x="6858000" y="228600"/>
            <a:ext cx="1447800" cy="990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250952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Thinking-Feeling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The T-F dimension is concerned with the considerations leaders prefer when making decisions</a:t>
            </a:r>
            <a:r>
              <a:rPr lang="en-US" dirty="0" smtClean="0"/>
              <a:t>.</a:t>
            </a:r>
          </a:p>
          <a:p>
            <a:endParaRPr lang="en-US" sz="800" dirty="0" smtClean="0"/>
          </a:p>
          <a:p>
            <a:pPr lvl="1"/>
            <a:r>
              <a:rPr lang="en-US" sz="2000" dirty="0" smtClean="0"/>
              <a:t>Thinking leaders like to analyze, criticize, and approach decisions impersonally and objectively.  They use their heads to adopt a relatively detached stance toward decisions and pay more attention to operational, bottom-line considerations.</a:t>
            </a:r>
          </a:p>
          <a:p>
            <a:pPr lvl="1"/>
            <a:endParaRPr lang="en-US" sz="800" dirty="0" smtClean="0"/>
          </a:p>
          <a:p>
            <a:pPr lvl="1"/>
            <a:r>
              <a:rPr lang="en-US" sz="2000" dirty="0" smtClean="0"/>
              <a:t>Feeling leaders naturally empathize and appreciate, and they prefer to approach decisions personally and subjectively.  They value humaneness and social harmony and use their hearts to weigh the impact of any decision on people.</a:t>
            </a:r>
            <a:endParaRPr lang="en-US" sz="2000" dirty="0"/>
          </a:p>
        </p:txBody>
      </p:sp>
      <p:pic>
        <p:nvPicPr>
          <p:cNvPr id="3074" name="Picture 2" descr="C:\Users\Michaelm\AppData\Local\Microsoft\Windows\Temporary Internet Files\Content.IE5\KDB8FMSX\Content-Considerations-1024x641[1].png"/>
          <p:cNvPicPr>
            <a:picLocks noChangeAspect="1" noChangeArrowheads="1"/>
          </p:cNvPicPr>
          <p:nvPr/>
        </p:nvPicPr>
        <p:blipFill>
          <a:blip r:embed="rId2" cstate="print"/>
          <a:srcRect/>
          <a:stretch>
            <a:fillRect/>
          </a:stretch>
        </p:blipFill>
        <p:spPr bwMode="auto">
          <a:xfrm>
            <a:off x="6705600" y="228600"/>
            <a:ext cx="1676400" cy="990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6745022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Judging-Perceiving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600" u="sng" dirty="0" smtClean="0"/>
              <a:t>The J-P dimension describes the amount of information a leader needs before feeling comfortable making a decision</a:t>
            </a:r>
            <a:r>
              <a:rPr lang="en-US" sz="2600" dirty="0" smtClean="0"/>
              <a:t>.</a:t>
            </a:r>
          </a:p>
          <a:p>
            <a:endParaRPr lang="en-US" sz="800" dirty="0" smtClean="0"/>
          </a:p>
          <a:p>
            <a:pPr lvl="1"/>
            <a:r>
              <a:rPr lang="en-US" sz="2000" dirty="0" smtClean="0"/>
              <a:t>Judging leaders strive for closure; they like things settled and come across as decisive, methodical, and organized.  </a:t>
            </a:r>
          </a:p>
          <a:p>
            <a:pPr lvl="2"/>
            <a:r>
              <a:rPr lang="en-US" dirty="0" smtClean="0">
                <a:solidFill>
                  <a:srgbClr val="FF0000"/>
                </a:solidFill>
              </a:rPr>
              <a:t>Judgers get nervous before decisions get made and want to see the minimal amount of information needed to make decisions.</a:t>
            </a:r>
          </a:p>
          <a:p>
            <a:pPr lvl="2"/>
            <a:r>
              <a:rPr lang="en-US" dirty="0" smtClean="0">
                <a:solidFill>
                  <a:srgbClr val="FF0000"/>
                </a:solidFill>
              </a:rPr>
              <a:t>Judging leaders can stay focused and make quick decisions.</a:t>
            </a:r>
          </a:p>
          <a:p>
            <a:pPr lvl="2"/>
            <a:endParaRPr lang="en-US" sz="900" dirty="0" smtClean="0"/>
          </a:p>
          <a:p>
            <a:pPr lvl="1"/>
            <a:r>
              <a:rPr lang="en-US" sz="2000" dirty="0" smtClean="0"/>
              <a:t>Perceiving leaders like to keep their options open; they are curious, spontaneous, and flexible.  </a:t>
            </a:r>
          </a:p>
          <a:p>
            <a:pPr lvl="2"/>
            <a:r>
              <a:rPr lang="en-US" dirty="0" smtClean="0">
                <a:solidFill>
                  <a:srgbClr val="FF0000"/>
                </a:solidFill>
              </a:rPr>
              <a:t>Perceivers prefer to collect as much data as possible before making decisions and get nervous after they are made because they may not feel all the information was collected or analyzed correctly.</a:t>
            </a:r>
          </a:p>
          <a:p>
            <a:pPr lvl="2"/>
            <a:r>
              <a:rPr lang="en-US" dirty="0" smtClean="0">
                <a:solidFill>
                  <a:srgbClr val="FF0000"/>
                </a:solidFill>
              </a:rPr>
              <a:t>Perceiving leaders can be seen as having “analysis paralysis.”</a:t>
            </a:r>
            <a:endParaRPr lang="en-US" dirty="0">
              <a:solidFill>
                <a:srgbClr val="FF0000"/>
              </a:solidFill>
            </a:endParaRPr>
          </a:p>
        </p:txBody>
      </p:sp>
      <p:pic>
        <p:nvPicPr>
          <p:cNvPr id="4099" name="Picture 3" descr="C:\Users\Michaelm\AppData\Local\Microsoft\Windows\Temporary Internet Files\Content.IE5\8S4BQSVH\20061231222627!Information[1].png"/>
          <p:cNvPicPr>
            <a:picLocks noChangeAspect="1" noChangeArrowheads="1"/>
          </p:cNvPicPr>
          <p:nvPr/>
        </p:nvPicPr>
        <p:blipFill>
          <a:blip r:embed="rId2" cstate="print"/>
          <a:srcRect/>
          <a:stretch>
            <a:fillRect/>
          </a:stretch>
        </p:blipFill>
        <p:spPr bwMode="auto">
          <a:xfrm>
            <a:off x="6934200" y="152400"/>
            <a:ext cx="1244600" cy="1016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42740708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Personality Traits and Preference Dimensions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400" u="sng" dirty="0" smtClean="0"/>
              <a:t>As with personality traits, many leaders and followers exhibit the behaviors associated with their preference dimensions almost automatically</a:t>
            </a:r>
            <a:r>
              <a:rPr lang="en-US" dirty="0" smtClean="0"/>
              <a:t>.  </a:t>
            </a:r>
          </a:p>
          <a:p>
            <a:endParaRPr lang="en-US" sz="800" dirty="0" smtClean="0"/>
          </a:p>
          <a:p>
            <a:pPr lvl="1"/>
            <a:r>
              <a:rPr lang="en-US" sz="2000" dirty="0" smtClean="0"/>
              <a:t>However, it is important to note that people are not locked into exhibiting only those behaviors associated with their preferences.  </a:t>
            </a:r>
          </a:p>
          <a:p>
            <a:pPr lvl="1"/>
            <a:endParaRPr lang="en-US" sz="800" dirty="0" smtClean="0"/>
          </a:p>
          <a:p>
            <a:pPr lvl="2"/>
            <a:r>
              <a:rPr lang="en-US" dirty="0" smtClean="0">
                <a:solidFill>
                  <a:srgbClr val="FF0000"/>
                </a:solidFill>
              </a:rPr>
              <a:t>Leaders can and do exhibit behaviors associated with the opposite side of any preference dimension, but it takes personal insight and conscious energy and effort to do so.</a:t>
            </a:r>
            <a:endParaRPr lang="en-US" dirty="0">
              <a:solidFill>
                <a:srgbClr val="FF0000"/>
              </a:solidFill>
            </a:endParaRPr>
          </a:p>
        </p:txBody>
      </p:sp>
      <p:pic>
        <p:nvPicPr>
          <p:cNvPr id="5122" name="Picture 2" descr="C:\Users\Michaelm\AppData\Local\Microsoft\Windows\Temporary Internet Files\Content.IE5\VYJYNPGJ\INSIGHT_logo[1].gif"/>
          <p:cNvPicPr>
            <a:picLocks noChangeAspect="1" noChangeArrowheads="1"/>
          </p:cNvPicPr>
          <p:nvPr/>
        </p:nvPicPr>
        <p:blipFill>
          <a:blip r:embed="rId2" cstate="print"/>
          <a:srcRect/>
          <a:stretch>
            <a:fillRect/>
          </a:stretch>
        </p:blipFill>
        <p:spPr bwMode="auto">
          <a:xfrm>
            <a:off x="4946604" y="4800600"/>
            <a:ext cx="3829050" cy="1458686"/>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9874822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Strengths-Based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Strengths-Based Leadership approach is predicated on three tenets, which are to</a:t>
            </a:r>
            <a:r>
              <a:rPr lang="en-US" dirty="0" smtClean="0"/>
              <a:t>:</a:t>
            </a:r>
          </a:p>
          <a:p>
            <a:endParaRPr lang="en-US" sz="800" dirty="0" smtClean="0"/>
          </a:p>
          <a:p>
            <a:pPr marL="731520" lvl="1" indent="-457200">
              <a:buFont typeface="+mj-lt"/>
              <a:buAutoNum type="arabicPeriod"/>
            </a:pPr>
            <a:r>
              <a:rPr lang="en-US" dirty="0" smtClean="0">
                <a:solidFill>
                  <a:srgbClr val="FF0000"/>
                </a:solidFill>
              </a:rPr>
              <a:t>Get clarity about what a person is good at.</a:t>
            </a:r>
          </a:p>
          <a:p>
            <a:pPr marL="731520" lvl="1" indent="-457200">
              <a:buFont typeface="+mj-lt"/>
              <a:buAutoNum type="arabicPeriod"/>
            </a:pPr>
            <a:r>
              <a:rPr lang="en-US" dirty="0" smtClean="0">
                <a:solidFill>
                  <a:srgbClr val="FF0000"/>
                </a:solidFill>
              </a:rPr>
              <a:t>Find jobs or tasks that leverage each person’s strengths.</a:t>
            </a:r>
          </a:p>
          <a:p>
            <a:pPr marL="731520" lvl="1" indent="-457200">
              <a:buFont typeface="+mj-lt"/>
              <a:buAutoNum type="arabicPeriod"/>
            </a:pPr>
            <a:r>
              <a:rPr lang="en-US" dirty="0" smtClean="0">
                <a:solidFill>
                  <a:srgbClr val="FF0000"/>
                </a:solidFill>
              </a:rPr>
              <a:t>Minimize the time spent improving weaknesses, as this negatively impacts overall effectiveness.</a:t>
            </a:r>
          </a:p>
        </p:txBody>
      </p:sp>
      <p:pic>
        <p:nvPicPr>
          <p:cNvPr id="7171" name="Picture 3" descr="C:\Users\Michaelm\AppData\Local\Microsoft\Windows\Temporary Internet Files\Content.IE5\3E7R16IG\strong[1].png"/>
          <p:cNvPicPr>
            <a:picLocks noChangeAspect="1" noChangeArrowheads="1"/>
          </p:cNvPicPr>
          <p:nvPr/>
        </p:nvPicPr>
        <p:blipFill>
          <a:blip r:embed="rId2" cstate="print"/>
          <a:srcRect/>
          <a:stretch>
            <a:fillRect/>
          </a:stretch>
        </p:blipFill>
        <p:spPr bwMode="auto">
          <a:xfrm>
            <a:off x="5257800" y="4209505"/>
            <a:ext cx="3904673" cy="266004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708711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Intelligence and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400" u="sng" dirty="0" smtClean="0"/>
              <a:t>Intelligence is a person’s all-around effectiveness in activities directed by thought</a:t>
            </a:r>
            <a:r>
              <a:rPr lang="en-US" dirty="0" smtClean="0"/>
              <a:t>.</a:t>
            </a:r>
          </a:p>
          <a:p>
            <a:endParaRPr lang="en-US" sz="800" dirty="0" smtClean="0"/>
          </a:p>
          <a:p>
            <a:pPr lvl="1"/>
            <a:r>
              <a:rPr lang="en-US" sz="2000" dirty="0" smtClean="0">
                <a:solidFill>
                  <a:srgbClr val="FF0000"/>
                </a:solidFill>
              </a:rPr>
              <a:t>Research has shown that more intelligent leaders are faster learners; make better assumptions, deductions, and inferences; are better at creating a compelling vision and developing strategies to make their vision a reality; can develop better solutions to problems; can see more of the primary and secondary implications of their decisions; and are quicker on their feet than leaders who are less intelligent.</a:t>
            </a:r>
            <a:endParaRPr lang="en-US" sz="2000" dirty="0">
              <a:solidFill>
                <a:srgbClr val="FF0000"/>
              </a:solidFill>
            </a:endParaRPr>
          </a:p>
        </p:txBody>
      </p:sp>
      <p:pic>
        <p:nvPicPr>
          <p:cNvPr id="8202" name="Picture 10" descr="C:\Users\Michaelm\AppData\Local\Microsoft\Windows\Temporary Internet Files\Content.IE5\WH26L03T\5790408612_8952178d3f_z[1].jpg"/>
          <p:cNvPicPr>
            <a:picLocks noChangeAspect="1" noChangeArrowheads="1"/>
          </p:cNvPicPr>
          <p:nvPr/>
        </p:nvPicPr>
        <p:blipFill>
          <a:blip r:embed="rId2" cstate="print"/>
          <a:srcRect/>
          <a:stretch>
            <a:fillRect/>
          </a:stretch>
        </p:blipFill>
        <p:spPr bwMode="auto">
          <a:xfrm>
            <a:off x="6400801" y="4543063"/>
            <a:ext cx="2743200" cy="2314937"/>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3393076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Intelligence and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Like personality traits, however, intelligence alone is not enough to guarantee leadership success</a:t>
            </a:r>
            <a:r>
              <a:rPr lang="en-US" dirty="0" smtClean="0"/>
              <a:t>.</a:t>
            </a:r>
          </a:p>
          <a:p>
            <a:endParaRPr lang="en-US" sz="800" dirty="0" smtClean="0"/>
          </a:p>
          <a:p>
            <a:pPr lvl="1"/>
            <a:r>
              <a:rPr lang="en-US" dirty="0" smtClean="0"/>
              <a:t>Plenty of smart people make poor leaders – just as less intelligent people are great leaders.  </a:t>
            </a:r>
          </a:p>
          <a:p>
            <a:pPr lvl="1"/>
            <a:endParaRPr lang="en-US" sz="800" dirty="0" smtClean="0"/>
          </a:p>
          <a:p>
            <a:pPr lvl="2"/>
            <a:r>
              <a:rPr lang="en-US" dirty="0" smtClean="0">
                <a:solidFill>
                  <a:srgbClr val="FF0000"/>
                </a:solidFill>
              </a:rPr>
              <a:t>Nevertheless, many leadership activities seem to involve some degree of decision-making and problem-solving ability, which means a leader’s intelligence can affect the odds of leadership success in many situations.</a:t>
            </a:r>
            <a:endParaRPr lang="en-US" dirty="0">
              <a:solidFill>
                <a:srgbClr val="FF0000"/>
              </a:solidFill>
            </a:endParaRPr>
          </a:p>
        </p:txBody>
      </p:sp>
      <p:pic>
        <p:nvPicPr>
          <p:cNvPr id="9220" name="Picture 4" descr="C:\Users\Michaelm\AppData\Local\Microsoft\Windows\Temporary Internet Files\Content.IE5\HWRYGRBG\guaranteesign[1].png"/>
          <p:cNvPicPr>
            <a:picLocks noChangeAspect="1" noChangeArrowheads="1"/>
          </p:cNvPicPr>
          <p:nvPr/>
        </p:nvPicPr>
        <p:blipFill>
          <a:blip r:embed="rId2" cstate="print"/>
          <a:srcRect/>
          <a:stretch>
            <a:fillRect/>
          </a:stretch>
        </p:blipFill>
        <p:spPr bwMode="auto">
          <a:xfrm>
            <a:off x="6172200" y="4299618"/>
            <a:ext cx="3090672" cy="252836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0453599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Triarchic Theory of Intelligence (TTI)</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400" u="sng" dirty="0" smtClean="0"/>
              <a:t>The Triarchic Theory of Intelligence offers some of the most significant implications for leadership.</a:t>
            </a:r>
          </a:p>
          <a:p>
            <a:pPr marL="274320" lvl="1">
              <a:buClr>
                <a:schemeClr val="accent1"/>
              </a:buClr>
              <a:buSzPct val="85000"/>
              <a:buFont typeface="Wingdings 2"/>
              <a:buChar char=""/>
            </a:pPr>
            <a:endParaRPr lang="en-US" sz="800" dirty="0" smtClean="0"/>
          </a:p>
          <a:p>
            <a:pPr marL="548640" lvl="2">
              <a:buClr>
                <a:schemeClr val="accent1"/>
              </a:buClr>
              <a:buSzPct val="85000"/>
              <a:buFont typeface="Wingdings 2"/>
              <a:buChar char=""/>
            </a:pPr>
            <a:r>
              <a:rPr lang="en-US" sz="2200" dirty="0" smtClean="0">
                <a:solidFill>
                  <a:schemeClr val="tx1">
                    <a:lumMod val="65000"/>
                    <a:lumOff val="35000"/>
                  </a:schemeClr>
                </a:solidFill>
              </a:rPr>
              <a:t>According </a:t>
            </a:r>
            <a:r>
              <a:rPr lang="en-US" sz="2200" dirty="0">
                <a:solidFill>
                  <a:schemeClr val="tx1">
                    <a:lumMod val="65000"/>
                    <a:lumOff val="35000"/>
                  </a:schemeClr>
                </a:solidFill>
              </a:rPr>
              <a:t>to this theory, there are three basic types of intelligence: </a:t>
            </a:r>
            <a:r>
              <a:rPr lang="en-US" sz="2200" dirty="0" smtClean="0">
                <a:solidFill>
                  <a:schemeClr val="tx1">
                    <a:lumMod val="65000"/>
                    <a:lumOff val="35000"/>
                  </a:schemeClr>
                </a:solidFill>
              </a:rPr>
              <a:t>Analytic, Practical, </a:t>
            </a:r>
            <a:r>
              <a:rPr lang="en-US" sz="2200" dirty="0">
                <a:solidFill>
                  <a:schemeClr val="tx1">
                    <a:lumMod val="65000"/>
                    <a:lumOff val="35000"/>
                  </a:schemeClr>
                </a:solidFill>
              </a:rPr>
              <a:t>and </a:t>
            </a:r>
            <a:r>
              <a:rPr lang="en-US" sz="2200" dirty="0" smtClean="0">
                <a:solidFill>
                  <a:schemeClr val="tx1">
                    <a:lumMod val="65000"/>
                    <a:lumOff val="35000"/>
                  </a:schemeClr>
                </a:solidFill>
              </a:rPr>
              <a:t>Creative Intelligence.</a:t>
            </a:r>
          </a:p>
          <a:p>
            <a:pPr marL="548640" lvl="2">
              <a:buClr>
                <a:schemeClr val="accent1"/>
              </a:buClr>
              <a:buSzPct val="85000"/>
              <a:buFont typeface="Wingdings 2"/>
              <a:buChar char=""/>
            </a:pPr>
            <a:endParaRPr lang="en-US" sz="800" dirty="0"/>
          </a:p>
          <a:p>
            <a:pPr lvl="2"/>
            <a:r>
              <a:rPr lang="en-US" sz="1800" dirty="0" smtClean="0">
                <a:solidFill>
                  <a:srgbClr val="FF0000"/>
                </a:solidFill>
              </a:rPr>
              <a:t>TTI focuses on what a leader does when solving complex mental problems, such as how information is combined and synthesized when solving problems, what assumptions and errors are made, etc.</a:t>
            </a:r>
          </a:p>
          <a:p>
            <a:endParaRPr lang="en-US" sz="800" dirty="0" smtClean="0"/>
          </a:p>
        </p:txBody>
      </p:sp>
      <p:grpSp>
        <p:nvGrpSpPr>
          <p:cNvPr id="10243" name="Group 3"/>
          <p:cNvGrpSpPr>
            <a:grpSpLocks/>
          </p:cNvGrpSpPr>
          <p:nvPr/>
        </p:nvGrpSpPr>
        <p:grpSpPr bwMode="auto">
          <a:xfrm>
            <a:off x="6553200" y="4343400"/>
            <a:ext cx="2382243" cy="2509982"/>
            <a:chOff x="1008" y="1059"/>
            <a:chExt cx="3768" cy="2733"/>
          </a:xfrm>
        </p:grpSpPr>
        <p:sp>
          <p:nvSpPr>
            <p:cNvPr id="10244" name="AutoShape 4"/>
            <p:cNvSpPr>
              <a:spLocks noChangeAspect="1" noChangeArrowheads="1"/>
            </p:cNvSpPr>
            <p:nvPr/>
          </p:nvSpPr>
          <p:spPr bwMode="auto">
            <a:xfrm>
              <a:off x="1915" y="1617"/>
              <a:ext cx="1942" cy="1675"/>
            </a:xfrm>
            <a:prstGeom prst="triangle">
              <a:avLst>
                <a:gd name="adj" fmla="val 50000"/>
              </a:avLst>
            </a:pr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45" name="Oval 5"/>
            <p:cNvSpPr>
              <a:spLocks noChangeArrowheads="1"/>
            </p:cNvSpPr>
            <p:nvPr/>
          </p:nvSpPr>
          <p:spPr bwMode="auto">
            <a:xfrm>
              <a:off x="1008" y="3234"/>
              <a:ext cx="1116" cy="558"/>
            </a:xfrm>
            <a:prstGeom prst="ellipse">
              <a:avLst/>
            </a:prstGeom>
            <a:solidFill>
              <a:srgbClr val="FFFFC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46" name="Oval 6"/>
            <p:cNvSpPr>
              <a:spLocks noChangeArrowheads="1"/>
            </p:cNvSpPr>
            <p:nvPr/>
          </p:nvSpPr>
          <p:spPr bwMode="auto">
            <a:xfrm>
              <a:off x="2334" y="1059"/>
              <a:ext cx="1116" cy="558"/>
            </a:xfrm>
            <a:prstGeom prst="ellipse">
              <a:avLst/>
            </a:prstGeom>
            <a:solidFill>
              <a:srgbClr val="FFBE7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47" name="Oval 7"/>
            <p:cNvSpPr>
              <a:spLocks noChangeArrowheads="1"/>
            </p:cNvSpPr>
            <p:nvPr/>
          </p:nvSpPr>
          <p:spPr bwMode="auto">
            <a:xfrm>
              <a:off x="3660" y="3234"/>
              <a:ext cx="1116" cy="558"/>
            </a:xfrm>
            <a:prstGeom prst="ellipse">
              <a:avLst/>
            </a:prstGeom>
            <a:solidFill>
              <a:srgbClr val="D8EBB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0" name="Picture 9"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66030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Influence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Leaders and followers use a variety of tactics to influence each other’s attitudes or behavior. They range from emotional appeals, to the exchange of favors, to threats</a:t>
            </a:r>
            <a:r>
              <a:rPr lang="en-US" dirty="0" smtClean="0"/>
              <a:t>.</a:t>
            </a:r>
          </a:p>
          <a:p>
            <a:endParaRPr lang="en-US" sz="800" dirty="0" smtClean="0"/>
          </a:p>
          <a:p>
            <a:pPr lvl="1"/>
            <a:r>
              <a:rPr lang="en-US" dirty="0" smtClean="0"/>
              <a:t>The particular tactic used in a leadership situation is probably a function of the power possessed by both parties.</a:t>
            </a:r>
          </a:p>
          <a:p>
            <a:pPr lvl="1"/>
            <a:endParaRPr lang="en-US" sz="800" dirty="0" smtClean="0"/>
          </a:p>
          <a:p>
            <a:pPr lvl="2"/>
            <a:r>
              <a:rPr lang="en-US" dirty="0" smtClean="0">
                <a:solidFill>
                  <a:srgbClr val="FF0000"/>
                </a:solidFill>
              </a:rPr>
              <a:t>For example, a well-respected leader could make an emotional appeal, a rational appeal, a personal appeal, a legitimate request, or a threat to try to modify a follower’s behavior.  The follower in this situation may be able to use only ingratiation or personal appeals to change the leader’s attitude or behavior.</a:t>
            </a:r>
          </a:p>
        </p:txBody>
      </p:sp>
      <p:pic>
        <p:nvPicPr>
          <p:cNvPr id="7177" name="Picture 9" descr="C:\Users\Michaelm\AppData\Local\Microsoft\Windows\Temporary Internet Files\Content.IE5\96G5M6R0\Variety_Logo[1].png"/>
          <p:cNvPicPr>
            <a:picLocks noChangeAspect="1" noChangeArrowheads="1"/>
          </p:cNvPicPr>
          <p:nvPr/>
        </p:nvPicPr>
        <p:blipFill>
          <a:blip r:embed="rId2" cstate="print"/>
          <a:srcRect/>
          <a:stretch>
            <a:fillRect/>
          </a:stretch>
        </p:blipFill>
        <p:spPr bwMode="auto">
          <a:xfrm>
            <a:off x="6647134" y="5410200"/>
            <a:ext cx="2189018" cy="88795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400" u="sng" dirty="0" smtClean="0"/>
              <a:t>Analytic Intelligence is general problem-solving ability and can be assessed using standardized mental abilities tests</a:t>
            </a:r>
            <a:r>
              <a:rPr lang="en-US" dirty="0" smtClean="0"/>
              <a:t>. </a:t>
            </a:r>
          </a:p>
          <a:p>
            <a:endParaRPr lang="en-US" sz="800" dirty="0" smtClean="0"/>
          </a:p>
          <a:p>
            <a:pPr lvl="1"/>
            <a:r>
              <a:rPr lang="en-US" sz="2000" dirty="0" smtClean="0"/>
              <a:t>Those who posses higher levels of this type of intelligence tend to be quick learners, do well in school, see connections between issues, and have the ability to make accurate deductions, assumptions, and inferences with relatively unfamiliar information.</a:t>
            </a:r>
          </a:p>
          <a:p>
            <a:pPr lvl="1"/>
            <a:endParaRPr lang="en-US" sz="800" dirty="0" smtClean="0"/>
          </a:p>
          <a:p>
            <a:pPr lvl="2"/>
            <a:r>
              <a:rPr lang="en-US" sz="1800" dirty="0" smtClean="0">
                <a:solidFill>
                  <a:srgbClr val="FF0000"/>
                </a:solidFill>
              </a:rPr>
              <a:t>There is still much, however, that analytic intelligence does not explain.  </a:t>
            </a:r>
          </a:p>
          <a:p>
            <a:pPr lvl="2"/>
            <a:r>
              <a:rPr lang="en-US" sz="1800" dirty="0" smtClean="0">
                <a:solidFill>
                  <a:srgbClr val="FF0000"/>
                </a:solidFill>
              </a:rPr>
              <a:t>Many people do well on standardized tests, but not in life.  And, some people do poorly on standardized intelligence tests, but develop ingenious solutions to practical problems.</a:t>
            </a:r>
            <a:endParaRPr lang="en-US" sz="1800" dirty="0">
              <a:solidFill>
                <a:srgbClr val="FF0000"/>
              </a:solidFill>
            </a:endParaRPr>
          </a:p>
        </p:txBody>
      </p:sp>
      <p:pic>
        <p:nvPicPr>
          <p:cNvPr id="11269" name="Picture 5" descr="C:\Users\Michaelm\AppData\Local\Microsoft\Windows\Temporary Internet Files\Content.IE5\JQUOH281\20111223102146!Standard_life[1].jpg"/>
          <p:cNvPicPr>
            <a:picLocks noChangeAspect="1" noChangeArrowheads="1"/>
          </p:cNvPicPr>
          <p:nvPr/>
        </p:nvPicPr>
        <p:blipFill>
          <a:blip r:embed="rId2" cstate="print"/>
          <a:srcRect/>
          <a:stretch>
            <a:fillRect/>
          </a:stretch>
        </p:blipFill>
        <p:spPr bwMode="auto">
          <a:xfrm>
            <a:off x="5791200" y="4892964"/>
            <a:ext cx="2952750" cy="1431636"/>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1209960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400" u="sng" dirty="0" smtClean="0"/>
              <a:t>Leadership effectiveness or emergence is positively correlated with analytic intelligence</a:t>
            </a:r>
            <a:r>
              <a:rPr lang="en-US" dirty="0" smtClean="0"/>
              <a:t>.</a:t>
            </a:r>
          </a:p>
          <a:p>
            <a:endParaRPr lang="en-US" sz="800" dirty="0" smtClean="0"/>
          </a:p>
          <a:p>
            <a:pPr lvl="1"/>
            <a:r>
              <a:rPr lang="en-US" dirty="0" smtClean="0"/>
              <a:t>Smart but inexperienced leaders are less effective in stressful situations than less intelligent, experienced leaders.</a:t>
            </a:r>
          </a:p>
          <a:p>
            <a:pPr lvl="1"/>
            <a:endParaRPr lang="en-US" sz="800" dirty="0" smtClean="0"/>
          </a:p>
          <a:p>
            <a:pPr lvl="2"/>
            <a:r>
              <a:rPr lang="en-US" dirty="0" smtClean="0">
                <a:solidFill>
                  <a:srgbClr val="FF0000"/>
                </a:solidFill>
              </a:rPr>
              <a:t>Also, personality is more predictive of leadership emergence and effectiveness than analytic intelligence.</a:t>
            </a:r>
            <a:endParaRPr lang="en-US" dirty="0">
              <a:solidFill>
                <a:srgbClr val="FF0000"/>
              </a:solidFill>
            </a:endParaRPr>
          </a:p>
        </p:txBody>
      </p:sp>
      <p:pic>
        <p:nvPicPr>
          <p:cNvPr id="6" name="Picture 5"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pic>
        <p:nvPicPr>
          <p:cNvPr id="7" name="Picture 6" descr="What is “Personality”? ~ EduGyan"/>
          <p:cNvPicPr/>
          <p:nvPr/>
        </p:nvPicPr>
        <p:blipFill>
          <a:blip r:embed="rId3">
            <a:extLst>
              <a:ext uri="{28A0092B-C50C-407E-A947-70E740481C1C}">
                <a14:useLocalDpi xmlns:a14="http://schemas.microsoft.com/office/drawing/2010/main" val="0"/>
              </a:ext>
            </a:extLst>
          </a:blip>
          <a:srcRect/>
          <a:stretch>
            <a:fillRect/>
          </a:stretch>
        </p:blipFill>
        <p:spPr bwMode="auto">
          <a:xfrm>
            <a:off x="4818888" y="4267200"/>
            <a:ext cx="4359748" cy="2590800"/>
          </a:xfrm>
          <a:prstGeom prst="rect">
            <a:avLst/>
          </a:prstGeom>
          <a:noFill/>
          <a:ln>
            <a:noFill/>
          </a:ln>
        </p:spPr>
      </p:pic>
    </p:spTree>
    <p:extLst>
      <p:ext uri="{BB962C8B-B14F-4D97-AF65-F5344CB8AC3E}">
        <p14:creationId xmlns:p14="http://schemas.microsoft.com/office/powerpoint/2010/main" val="33812473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Practical Intelligence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400" u="sng" dirty="0" smtClean="0"/>
              <a:t>People with “street smarts” know how to adapt to, shape, or select new situations to get their needs met better than people lacking street smarts</a:t>
            </a:r>
            <a:r>
              <a:rPr lang="en-US" dirty="0" smtClean="0"/>
              <a:t>.</a:t>
            </a:r>
          </a:p>
          <a:p>
            <a:endParaRPr lang="en-US" sz="900" dirty="0" smtClean="0"/>
          </a:p>
          <a:p>
            <a:pPr lvl="1"/>
            <a:r>
              <a:rPr lang="en-US" sz="2000" dirty="0" smtClean="0"/>
              <a:t>Practical Intelligence involves knowing how things get done and how to do them.  For leaders, practical intelligence is important because it involves knowing what to do and how to do it when confronted with a particular leadership situation, such as dealing with a poorly performing subordinate, resolving a problem with a customer, or getting a team to work better together.</a:t>
            </a:r>
          </a:p>
          <a:p>
            <a:pPr lvl="1"/>
            <a:endParaRPr lang="en-US" sz="800" dirty="0" smtClean="0"/>
          </a:p>
          <a:p>
            <a:pPr lvl="2"/>
            <a:r>
              <a:rPr lang="en-US" sz="1800" dirty="0" smtClean="0">
                <a:solidFill>
                  <a:srgbClr val="FF0000"/>
                </a:solidFill>
              </a:rPr>
              <a:t>Practical Intelligence is much more concerned with knowledge and experience than is analytic intelligence.  </a:t>
            </a:r>
            <a:endParaRPr lang="en-US" sz="1800" dirty="0">
              <a:solidFill>
                <a:srgbClr val="FF0000"/>
              </a:solidFill>
            </a:endParaRPr>
          </a:p>
        </p:txBody>
      </p:sp>
      <p:pic>
        <p:nvPicPr>
          <p:cNvPr id="6" name="Picture 5"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pic>
        <p:nvPicPr>
          <p:cNvPr id="8" name="Picture 7" descr="Street Smart"/>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410200"/>
            <a:ext cx="1676400" cy="1447800"/>
          </a:xfrm>
          <a:prstGeom prst="rect">
            <a:avLst/>
          </a:prstGeom>
          <a:noFill/>
          <a:ln>
            <a:noFill/>
          </a:ln>
        </p:spPr>
      </p:pic>
    </p:spTree>
    <p:extLst>
      <p:ext uri="{BB962C8B-B14F-4D97-AF65-F5344CB8AC3E}">
        <p14:creationId xmlns:p14="http://schemas.microsoft.com/office/powerpoint/2010/main" val="33448623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lstStyle/>
          <a:p>
            <a:r>
              <a:rPr lang="en-US" sz="2400" u="sng" dirty="0" smtClean="0"/>
              <a:t>Creative Intelligence is the ability to produce work that is both novel and useful</a:t>
            </a:r>
            <a:r>
              <a:rPr lang="en-US" dirty="0" smtClean="0"/>
              <a:t>.</a:t>
            </a:r>
          </a:p>
          <a:p>
            <a:endParaRPr lang="en-US" sz="800" dirty="0" smtClean="0"/>
          </a:p>
          <a:p>
            <a:pPr lvl="1"/>
            <a:r>
              <a:rPr lang="en-US" sz="2000" dirty="0" smtClean="0"/>
              <a:t>Using both criteria (novel and useful) as components of creative intelligence helps to eliminate outlandish solutions to a potential problem by ensuring that adopted solutions can be realistically implemented or have some type of practical pa</a:t>
            </a:r>
            <a:r>
              <a:rPr lang="en-US" sz="1800" dirty="0" smtClean="0"/>
              <a:t>yoff.</a:t>
            </a:r>
          </a:p>
          <a:p>
            <a:pPr lvl="1"/>
            <a:endParaRPr lang="en-US" sz="800" dirty="0" smtClean="0"/>
          </a:p>
          <a:p>
            <a:pPr lvl="2"/>
            <a:r>
              <a:rPr lang="en-US" dirty="0" smtClean="0">
                <a:solidFill>
                  <a:srgbClr val="FF0000"/>
                </a:solidFill>
              </a:rPr>
              <a:t>Assessing creativity is no simple matter.</a:t>
            </a:r>
          </a:p>
          <a:p>
            <a:pPr lvl="2"/>
            <a:r>
              <a:rPr lang="en-US" dirty="0" smtClean="0">
                <a:solidFill>
                  <a:srgbClr val="FF0000"/>
                </a:solidFill>
              </a:rPr>
              <a:t>Creativity may wax and wane over time.</a:t>
            </a:r>
          </a:p>
        </p:txBody>
      </p:sp>
      <p:pic>
        <p:nvPicPr>
          <p:cNvPr id="7" name="Picture 6"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pic>
        <p:nvPicPr>
          <p:cNvPr id="8" name="Picture 7" descr="What is Creative Intelligence?"/>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800600"/>
            <a:ext cx="4027054" cy="2075872"/>
          </a:xfrm>
          <a:prstGeom prst="rect">
            <a:avLst/>
          </a:prstGeom>
          <a:noFill/>
          <a:ln>
            <a:noFill/>
          </a:ln>
        </p:spPr>
      </p:pic>
    </p:spTree>
    <p:extLst>
      <p:ext uri="{BB962C8B-B14F-4D97-AF65-F5344CB8AC3E}">
        <p14:creationId xmlns:p14="http://schemas.microsoft.com/office/powerpoint/2010/main" val="22994480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400" u="sng" dirty="0" smtClean="0"/>
              <a:t>A leader should know that their primary role is not so much to be creative themselves, but to build an environment where others can be creative</a:t>
            </a:r>
            <a:r>
              <a:rPr lang="en-US" dirty="0" smtClean="0"/>
              <a:t>.</a:t>
            </a:r>
          </a:p>
          <a:p>
            <a:endParaRPr lang="en-US" sz="800" dirty="0" smtClean="0"/>
          </a:p>
          <a:p>
            <a:pPr lvl="1"/>
            <a:r>
              <a:rPr lang="en-US" dirty="0" smtClean="0"/>
              <a:t>This is not to say that leaders should be uncreative, but rather that most innovations have roots in ideas developed by people closest to a problem or opportunity (that is, the workers).</a:t>
            </a:r>
          </a:p>
          <a:p>
            <a:pPr lvl="1"/>
            <a:endParaRPr lang="en-US" sz="800" dirty="0" smtClean="0"/>
          </a:p>
          <a:p>
            <a:pPr lvl="2"/>
            <a:r>
              <a:rPr lang="en-US" dirty="0" smtClean="0">
                <a:solidFill>
                  <a:srgbClr val="FF0000"/>
                </a:solidFill>
              </a:rPr>
              <a:t>Leaders can boost creativity by selecting creative employees and providing opportunities for others to develop their creativity.  </a:t>
            </a:r>
          </a:p>
        </p:txBody>
      </p:sp>
      <p:pic>
        <p:nvPicPr>
          <p:cNvPr id="6" name="Picture 5"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pic>
        <p:nvPicPr>
          <p:cNvPr id="7" name="Picture 6" descr="Creative Intelligence"/>
          <p:cNvPicPr/>
          <p:nvPr/>
        </p:nvPicPr>
        <p:blipFill>
          <a:blip r:embed="rId3">
            <a:extLst>
              <a:ext uri="{28A0092B-C50C-407E-A947-70E740481C1C}">
                <a14:useLocalDpi xmlns:a14="http://schemas.microsoft.com/office/drawing/2010/main" val="0"/>
              </a:ext>
            </a:extLst>
          </a:blip>
          <a:srcRect/>
          <a:stretch>
            <a:fillRect/>
          </a:stretch>
        </p:blipFill>
        <p:spPr bwMode="auto">
          <a:xfrm>
            <a:off x="5181438" y="5029200"/>
            <a:ext cx="3689350" cy="1238250"/>
          </a:xfrm>
          <a:prstGeom prst="rect">
            <a:avLst/>
          </a:prstGeom>
          <a:noFill/>
          <a:ln>
            <a:noFill/>
          </a:ln>
        </p:spPr>
      </p:pic>
    </p:spTree>
    <p:extLst>
      <p:ext uri="{BB962C8B-B14F-4D97-AF65-F5344CB8AC3E}">
        <p14:creationId xmlns:p14="http://schemas.microsoft.com/office/powerpoint/2010/main" val="18232809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400" u="sng" dirty="0" smtClean="0"/>
              <a:t>Research has shown that people tend to generate more creative solutions when they are told to focus on their intrinsic motivation for doing so – the pleasure of solving the task itself – rather than focusing on the extrinsic motivation – public recognition or pay</a:t>
            </a:r>
            <a:r>
              <a:rPr lang="en-US" dirty="0" smtClean="0"/>
              <a:t>.</a:t>
            </a:r>
          </a:p>
          <a:p>
            <a:endParaRPr lang="en-US" sz="800" dirty="0" smtClean="0"/>
          </a:p>
          <a:p>
            <a:pPr lvl="1"/>
            <a:r>
              <a:rPr lang="en-US" sz="2000" dirty="0" smtClean="0">
                <a:solidFill>
                  <a:srgbClr val="FF0000"/>
                </a:solidFill>
              </a:rPr>
              <a:t>When they need to foster creativity, leaders may find it more effective to select followers who truly enjoy working on the task at hand rather than relying on rewards to foster creativity.</a:t>
            </a:r>
          </a:p>
        </p:txBody>
      </p:sp>
      <p:pic>
        <p:nvPicPr>
          <p:cNvPr id="3074" name="Picture 2" descr="C:\Users\Michaelm\AppData\Local\Microsoft\Windows\Temporary Internet Files\Content.IE5\JQUOH281\enjoy_by_enfio-d6psq8z[1].jpg"/>
          <p:cNvPicPr>
            <a:picLocks noChangeAspect="1" noChangeArrowheads="1"/>
          </p:cNvPicPr>
          <p:nvPr/>
        </p:nvPicPr>
        <p:blipFill>
          <a:blip r:embed="rId2" cstate="print"/>
          <a:srcRect/>
          <a:stretch>
            <a:fillRect/>
          </a:stretch>
        </p:blipFill>
        <p:spPr bwMode="auto">
          <a:xfrm>
            <a:off x="5334000" y="4794251"/>
            <a:ext cx="3810000" cy="206375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7842056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85000" lnSpcReduction="10000"/>
          </a:bodyPr>
          <a:lstStyle/>
          <a:p>
            <a:r>
              <a:rPr lang="en-US" sz="2200" u="sng" dirty="0" smtClean="0"/>
              <a:t>Dan Coleman argues that success in life is based more on non-cognitive abilities (Emotional Intelligence) than on one’s  analytic intelligence or IQ</a:t>
            </a:r>
            <a:r>
              <a:rPr lang="en-US" sz="2200" dirty="0" smtClean="0"/>
              <a:t>.</a:t>
            </a:r>
          </a:p>
          <a:p>
            <a:endParaRPr lang="en-US" sz="800" dirty="0" smtClean="0"/>
          </a:p>
          <a:p>
            <a:pPr lvl="1"/>
            <a:r>
              <a:rPr lang="en-US" dirty="0" smtClean="0"/>
              <a:t>Emotional Intelligence consists of:</a:t>
            </a:r>
          </a:p>
          <a:p>
            <a:pPr lvl="1"/>
            <a:endParaRPr lang="en-US" sz="800" dirty="0" smtClean="0"/>
          </a:p>
          <a:p>
            <a:pPr marL="1051560" lvl="2" indent="-457200">
              <a:buFont typeface="+mj-lt"/>
              <a:buAutoNum type="arabicPeriod"/>
            </a:pPr>
            <a:r>
              <a:rPr lang="en-US" sz="2400" u="sng" dirty="0" smtClean="0"/>
              <a:t>Self Awareness</a:t>
            </a:r>
          </a:p>
          <a:p>
            <a:pPr lvl="3"/>
            <a:r>
              <a:rPr lang="en-US" dirty="0" smtClean="0">
                <a:solidFill>
                  <a:srgbClr val="FF0000"/>
                </a:solidFill>
              </a:rPr>
              <a:t>Emotional Awareness, Accurate Self-Assessment, Self-Confidence</a:t>
            </a:r>
          </a:p>
          <a:p>
            <a:pPr marL="1051560" lvl="2" indent="-457200">
              <a:buFont typeface="+mj-lt"/>
              <a:buAutoNum type="arabicPeriod"/>
            </a:pPr>
            <a:r>
              <a:rPr lang="en-US" sz="2400" u="sng" dirty="0" smtClean="0"/>
              <a:t>Self-Regulation</a:t>
            </a:r>
          </a:p>
          <a:p>
            <a:pPr lvl="3"/>
            <a:r>
              <a:rPr lang="en-US" dirty="0" smtClean="0">
                <a:solidFill>
                  <a:srgbClr val="FF0000"/>
                </a:solidFill>
              </a:rPr>
              <a:t>Self-Control, Trustworthiness, Conscientiousness, Adaptability, Innovation</a:t>
            </a:r>
          </a:p>
          <a:p>
            <a:pPr marL="1051560" lvl="2" indent="-457200">
              <a:buFont typeface="+mj-lt"/>
              <a:buAutoNum type="arabicPeriod"/>
            </a:pPr>
            <a:r>
              <a:rPr lang="en-US" sz="2400" u="sng" dirty="0" smtClean="0"/>
              <a:t>Motivation</a:t>
            </a:r>
          </a:p>
          <a:p>
            <a:pPr lvl="3"/>
            <a:r>
              <a:rPr lang="en-US" dirty="0" smtClean="0">
                <a:solidFill>
                  <a:srgbClr val="FF0000"/>
                </a:solidFill>
              </a:rPr>
              <a:t>Achievement, Commitment, Initiative, Optimism</a:t>
            </a:r>
          </a:p>
          <a:p>
            <a:pPr marL="1051560" lvl="2" indent="-457200">
              <a:buFont typeface="+mj-lt"/>
              <a:buAutoNum type="arabicPeriod"/>
            </a:pPr>
            <a:r>
              <a:rPr lang="en-US" sz="2400" u="sng" dirty="0" smtClean="0"/>
              <a:t>Empathy</a:t>
            </a:r>
          </a:p>
          <a:p>
            <a:pPr lvl="3"/>
            <a:r>
              <a:rPr lang="en-US" dirty="0" smtClean="0">
                <a:solidFill>
                  <a:srgbClr val="FF0000"/>
                </a:solidFill>
              </a:rPr>
              <a:t>Understanding/Developing Others, Service, Diversity, Political Awareness</a:t>
            </a:r>
          </a:p>
          <a:p>
            <a:pPr marL="1051560" lvl="2" indent="-457200">
              <a:buFont typeface="+mj-lt"/>
              <a:buAutoNum type="arabicPeriod"/>
            </a:pPr>
            <a:r>
              <a:rPr lang="en-US" sz="2400" u="sng" dirty="0" smtClean="0"/>
              <a:t>Social Skills</a:t>
            </a:r>
          </a:p>
          <a:p>
            <a:pPr lvl="3"/>
            <a:r>
              <a:rPr lang="en-US" dirty="0" smtClean="0">
                <a:solidFill>
                  <a:srgbClr val="FF0000"/>
                </a:solidFill>
              </a:rPr>
              <a:t>Influence, Communication, Conflict Management, Leadership, Change Catalyst, Building Bonds, Collaboration, Cooperation, Team Capabilities</a:t>
            </a:r>
          </a:p>
          <a:p>
            <a:pPr lvl="2"/>
            <a:endParaRPr lang="en-US" sz="800" dirty="0" smtClean="0"/>
          </a:p>
        </p:txBody>
      </p:sp>
      <p:pic>
        <p:nvPicPr>
          <p:cNvPr id="6" name="Picture 5"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pic>
        <p:nvPicPr>
          <p:cNvPr id="7" name="Picture 6" descr="Emotional Intellige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0121"/>
            <a:ext cx="1441704" cy="1305521"/>
          </a:xfrm>
          <a:prstGeom prst="rect">
            <a:avLst/>
          </a:prstGeom>
          <a:noFill/>
          <a:ln>
            <a:noFill/>
          </a:ln>
        </p:spPr>
      </p:pic>
    </p:spTree>
    <p:extLst>
      <p:ext uri="{BB962C8B-B14F-4D97-AF65-F5344CB8AC3E}">
        <p14:creationId xmlns:p14="http://schemas.microsoft.com/office/powerpoint/2010/main" val="7134847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400" u="sng" dirty="0" smtClean="0"/>
              <a:t>Human emotions are important aspects of one-on-one interactions and teamwork, but too many leaders and researchers have chosen to ignore the role they play</a:t>
            </a:r>
            <a:r>
              <a:rPr lang="en-US" dirty="0" smtClean="0"/>
              <a:t>.</a:t>
            </a:r>
          </a:p>
          <a:p>
            <a:endParaRPr lang="en-US" sz="800" dirty="0" smtClean="0"/>
          </a:p>
          <a:p>
            <a:pPr lvl="1"/>
            <a:r>
              <a:rPr lang="en-US" sz="2000" dirty="0" smtClean="0"/>
              <a:t>When recognized and leveraged properly, emotions can be the motivational fuel that helps individuals and groups to accomplish their goals.  When ignored or discounted, emotions can significantly impede a leader’s ability to build teams or influence a group.</a:t>
            </a:r>
          </a:p>
          <a:p>
            <a:pPr lvl="1"/>
            <a:endParaRPr lang="en-US" sz="800" dirty="0" smtClean="0"/>
          </a:p>
          <a:p>
            <a:pPr lvl="2"/>
            <a:r>
              <a:rPr lang="en-US" dirty="0" smtClean="0">
                <a:solidFill>
                  <a:srgbClr val="FF0000"/>
                </a:solidFill>
              </a:rPr>
              <a:t>Leaders who can empathize and get along with others are often more successful than those who cannot.</a:t>
            </a:r>
          </a:p>
        </p:txBody>
      </p:sp>
      <p:pic>
        <p:nvPicPr>
          <p:cNvPr id="7170" name="Picture 2" descr="C:\Users\Michaelm\AppData\Local\Microsoft\Windows\Temporary Internet Files\Content.IE5\QTOHO7LC\empathy[1].jpg"/>
          <p:cNvPicPr>
            <a:picLocks noChangeAspect="1" noChangeArrowheads="1"/>
          </p:cNvPicPr>
          <p:nvPr/>
        </p:nvPicPr>
        <p:blipFill>
          <a:blip r:embed="rId2" cstate="print"/>
          <a:srcRect/>
          <a:stretch>
            <a:fillRect/>
          </a:stretch>
        </p:blipFill>
        <p:spPr bwMode="auto">
          <a:xfrm>
            <a:off x="5618408" y="5105400"/>
            <a:ext cx="3516356" cy="174110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9238622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Influence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At the same time, because the formal leader is not always the person who possesses the most power in a leadership situation, followers often can use a wider variety of influence tactics than the leader to modify the attitudes and behavior of others</a:t>
            </a:r>
            <a:r>
              <a:rPr lang="en-US" dirty="0" smtClean="0"/>
              <a:t>.</a:t>
            </a:r>
          </a:p>
          <a:p>
            <a:endParaRPr lang="en-US" sz="800" dirty="0" smtClean="0"/>
          </a:p>
          <a:p>
            <a:pPr lvl="1"/>
            <a:r>
              <a:rPr lang="en-US" sz="2000" dirty="0" smtClean="0"/>
              <a:t>This would be the case if a new leader were brought into a group in which one of their subordinates was well liked and respected. </a:t>
            </a:r>
          </a:p>
          <a:p>
            <a:pPr lvl="1"/>
            <a:endParaRPr lang="en-US" sz="800" dirty="0" smtClean="0"/>
          </a:p>
          <a:p>
            <a:pPr lvl="2"/>
            <a:r>
              <a:rPr lang="en-US" dirty="0" smtClean="0">
                <a:solidFill>
                  <a:srgbClr val="FF0000"/>
                </a:solidFill>
              </a:rPr>
              <a:t>The subordinate may have a wider range of influence tactics available, whereas, the new leader may be limited to making only legitimate requests to change attitudes and behaviors of followers.</a:t>
            </a:r>
            <a:endParaRPr lang="en-US" dirty="0">
              <a:solidFill>
                <a:srgbClr val="FF0000"/>
              </a:solidFill>
            </a:endParaRPr>
          </a:p>
        </p:txBody>
      </p:sp>
      <p:pic>
        <p:nvPicPr>
          <p:cNvPr id="8196" name="Picture 4" descr="C:\Users\Michaelm\AppData\Local\Microsoft\Windows\Temporary Internet Files\Content.IE5\KDB8FMSX\The-limited-logo_300[1].jpg"/>
          <p:cNvPicPr>
            <a:picLocks noChangeAspect="1" noChangeArrowheads="1"/>
          </p:cNvPicPr>
          <p:nvPr/>
        </p:nvPicPr>
        <p:blipFill>
          <a:blip r:embed="rId2" cstate="print"/>
          <a:srcRect/>
          <a:stretch>
            <a:fillRect/>
          </a:stretch>
        </p:blipFill>
        <p:spPr bwMode="auto">
          <a:xfrm>
            <a:off x="4714425" y="5376965"/>
            <a:ext cx="4084320" cy="692065"/>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 and Leadership</a:t>
            </a:r>
            <a:br>
              <a:rPr lang="en-US" dirty="0" smtClean="0"/>
            </a:br>
            <a:r>
              <a:rPr lang="en-US" sz="2000" dirty="0" smtClean="0"/>
              <a:t>Furniture and Seating Arrangements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400" u="sng" dirty="0" smtClean="0"/>
              <a:t>Something as trivial as the arrangement of furniture in an office can affect perceptions of another person’s power</a:t>
            </a:r>
            <a:r>
              <a:rPr lang="en-US" sz="2400" dirty="0" smtClean="0"/>
              <a:t>.</a:t>
            </a:r>
          </a:p>
          <a:p>
            <a:endParaRPr lang="en-US" sz="900" dirty="0" smtClean="0"/>
          </a:p>
          <a:p>
            <a:pPr lvl="1"/>
            <a:r>
              <a:rPr lang="en-US" sz="2000" dirty="0" smtClean="0"/>
              <a:t>One factor is the shape of the table used for meetings. Individuals sitting at the ends of rectangular tables often wield more power, whereas circular tables facilitate communication and minimize status differentials.</a:t>
            </a:r>
          </a:p>
          <a:p>
            <a:pPr lvl="1"/>
            <a:endParaRPr lang="en-US" sz="800" dirty="0" smtClean="0"/>
          </a:p>
          <a:p>
            <a:pPr lvl="2"/>
            <a:r>
              <a:rPr lang="en-US" dirty="0" smtClean="0">
                <a:solidFill>
                  <a:srgbClr val="FF0000"/>
                </a:solidFill>
              </a:rPr>
              <a:t>However, specific seating arrangements even at a circular table can affect participants’ interactions; often individuals belonging to the same cliques and coalitions will sit next to each other.</a:t>
            </a:r>
          </a:p>
        </p:txBody>
      </p:sp>
      <p:pic>
        <p:nvPicPr>
          <p:cNvPr id="1027" name="Picture 3" descr="C:\Users\Michaelm\AppData\Local\Microsoft\Windows\Temporary Internet Files\Content.IE5\V2O6EV3C\victorian_fainting_couch_by_sircle-d2xlfbr[1].png"/>
          <p:cNvPicPr>
            <a:picLocks noChangeAspect="1" noChangeArrowheads="1"/>
          </p:cNvPicPr>
          <p:nvPr/>
        </p:nvPicPr>
        <p:blipFill>
          <a:blip r:embed="rId2" cstate="print"/>
          <a:srcRect/>
          <a:stretch>
            <a:fillRect/>
          </a:stretch>
        </p:blipFill>
        <p:spPr bwMode="auto">
          <a:xfrm>
            <a:off x="6394077" y="4953000"/>
            <a:ext cx="2635624" cy="1828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5916</TotalTime>
  <Words>5942</Words>
  <Application>Microsoft Office PowerPoint</Application>
  <PresentationFormat>On-screen Show (4:3)</PresentationFormat>
  <Paragraphs>608</Paragraphs>
  <Slides>78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Calibri</vt:lpstr>
      <vt:lpstr>Georgia</vt:lpstr>
      <vt:lpstr>Wingdings</vt:lpstr>
      <vt:lpstr>Wingdings 2</vt:lpstr>
      <vt:lpstr>Civic</vt:lpstr>
      <vt:lpstr>Leadership Session Two Class Presentation</vt:lpstr>
      <vt:lpstr>Focus on the Leader</vt:lpstr>
      <vt:lpstr>Power and Influence</vt:lpstr>
      <vt:lpstr>Power and Influence</vt:lpstr>
      <vt:lpstr>Power and Influence</vt:lpstr>
      <vt:lpstr>Power and Influence</vt:lpstr>
      <vt:lpstr>Power and Influence</vt:lpstr>
      <vt:lpstr>Power and Influence</vt:lpstr>
      <vt:lpstr>Power and Leadership Furniture and Seating Arrangements</vt:lpstr>
      <vt:lpstr>Power and Leadership Office Arrangement</vt:lpstr>
      <vt:lpstr>Power and Leadership Clothing and Tattoos</vt:lpstr>
      <vt:lpstr>Power and Leadership Crisis Situations</vt:lpstr>
      <vt:lpstr>Source of Power</vt:lpstr>
      <vt:lpstr>Source of Power</vt:lpstr>
      <vt:lpstr>Leader Motives</vt:lpstr>
      <vt:lpstr>Leader Motives</vt:lpstr>
      <vt:lpstr>9 Influencing Tactics</vt:lpstr>
      <vt:lpstr>9 Influencing Tactics</vt:lpstr>
      <vt:lpstr>Influence Tactics and Power</vt:lpstr>
      <vt:lpstr>Influence Tactics and Power</vt:lpstr>
      <vt:lpstr>Influence Tactics</vt:lpstr>
      <vt:lpstr>Values, Ethics, and Character</vt:lpstr>
      <vt:lpstr>Ethics</vt:lpstr>
      <vt:lpstr>Trust</vt:lpstr>
      <vt:lpstr>Values</vt:lpstr>
      <vt:lpstr>Moral Reasoning</vt:lpstr>
      <vt:lpstr>Ethical Dilemmas</vt:lpstr>
      <vt:lpstr>Ethical Dilemmas</vt:lpstr>
      <vt:lpstr>Biases that Impact Decision-Making</vt:lpstr>
      <vt:lpstr>Values and Moral Codes</vt:lpstr>
      <vt:lpstr>Moral Justification</vt:lpstr>
      <vt:lpstr>Moral Justification 1. Euphemistic Labeling</vt:lpstr>
      <vt:lpstr>Moral Justification 2. Advantageous Comparison</vt:lpstr>
      <vt:lpstr>Moral Justification 3. Displacement of Responsibility</vt:lpstr>
      <vt:lpstr>Moral Justification 4. Diffusion of Responsibility</vt:lpstr>
      <vt:lpstr>Moral Justification 5. Distortion of Consequences</vt:lpstr>
      <vt:lpstr>Moral Justification 6. Dehumanization</vt:lpstr>
      <vt:lpstr>Moral Justification 7. Attribution of Blame</vt:lpstr>
      <vt:lpstr>Moral Justification Behaving Ethically</vt:lpstr>
      <vt:lpstr>Character</vt:lpstr>
      <vt:lpstr>Ethical Leadership</vt:lpstr>
      <vt:lpstr>Authentic Leadership</vt:lpstr>
      <vt:lpstr>Authentic Leadership</vt:lpstr>
      <vt:lpstr>Servant Leadership</vt:lpstr>
      <vt:lpstr>Servant Leadership</vt:lpstr>
      <vt:lpstr>Servant Leadership</vt:lpstr>
      <vt:lpstr>Organizational Leadership The Roles of Ethics and Values</vt:lpstr>
      <vt:lpstr>Organizational Leadership The Roles of Ethics and Values </vt:lpstr>
      <vt:lpstr>Leading by Example</vt:lpstr>
      <vt:lpstr>Leading by Example</vt:lpstr>
      <vt:lpstr>Ethical Climate</vt:lpstr>
      <vt:lpstr>Focus on the Leader</vt:lpstr>
      <vt:lpstr>Great Man Theory</vt:lpstr>
      <vt:lpstr>Great Man Theory In Other Words…</vt:lpstr>
      <vt:lpstr>Trait Approach to Personality</vt:lpstr>
      <vt:lpstr>Five Factor or OCEAN Model of Personality</vt:lpstr>
      <vt:lpstr>Personality Traits</vt:lpstr>
      <vt:lpstr>Traits and Types</vt:lpstr>
      <vt:lpstr>Psychological Preferences as a Personality Typology</vt:lpstr>
      <vt:lpstr>Myers-Briggs Type Indicator (MBTI)</vt:lpstr>
      <vt:lpstr>Extroversion-Introversion</vt:lpstr>
      <vt:lpstr>Sensing-Intuition</vt:lpstr>
      <vt:lpstr>Thinking-Feeling</vt:lpstr>
      <vt:lpstr>Judging-Perceiving</vt:lpstr>
      <vt:lpstr>Personality Traits and Preference Dimensions</vt:lpstr>
      <vt:lpstr>Strengths-Based Leadership</vt:lpstr>
      <vt:lpstr>Intelligence and Leadership</vt:lpstr>
      <vt:lpstr>Intelligence and Leadership</vt:lpstr>
      <vt:lpstr>Triarchic Theory of Intelligence (TTI)</vt:lpstr>
      <vt:lpstr>Analytic Intelligence</vt:lpstr>
      <vt:lpstr>Analytic Intelligence</vt:lpstr>
      <vt:lpstr>Practical Intelligence</vt:lpstr>
      <vt:lpstr>Creative Intelligence</vt:lpstr>
      <vt:lpstr>Creative Intelligence</vt:lpstr>
      <vt:lpstr>Creative Intelligence</vt:lpstr>
      <vt:lpstr>Emotional Intelligence</vt:lpstr>
      <vt:lpstr>Emotional Intelligence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383</cp:revision>
  <dcterms:created xsi:type="dcterms:W3CDTF">2015-02-01T00:37:43Z</dcterms:created>
  <dcterms:modified xsi:type="dcterms:W3CDTF">2025-09-26T01:03:27Z</dcterms:modified>
</cp:coreProperties>
</file>