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62"/>
  </p:notesMasterIdLst>
  <p:handoutMasterIdLst>
    <p:handoutMasterId r:id="rId63"/>
  </p:handoutMasterIdLst>
  <p:sldIdLst>
    <p:sldId id="388" r:id="rId2"/>
    <p:sldId id="309" r:id="rId3"/>
    <p:sldId id="389" r:id="rId4"/>
    <p:sldId id="390" r:id="rId5"/>
    <p:sldId id="391" r:id="rId6"/>
    <p:sldId id="393" r:id="rId7"/>
    <p:sldId id="394" r:id="rId8"/>
    <p:sldId id="395" r:id="rId9"/>
    <p:sldId id="396" r:id="rId10"/>
    <p:sldId id="397" r:id="rId11"/>
    <p:sldId id="398" r:id="rId12"/>
    <p:sldId id="399" r:id="rId13"/>
    <p:sldId id="400" r:id="rId14"/>
    <p:sldId id="401" r:id="rId15"/>
    <p:sldId id="406" r:id="rId16"/>
    <p:sldId id="407" r:id="rId17"/>
    <p:sldId id="408" r:id="rId18"/>
    <p:sldId id="409" r:id="rId19"/>
    <p:sldId id="415" r:id="rId20"/>
    <p:sldId id="416" r:id="rId21"/>
    <p:sldId id="417" r:id="rId22"/>
    <p:sldId id="418" r:id="rId23"/>
    <p:sldId id="419" r:id="rId24"/>
    <p:sldId id="424" r:id="rId25"/>
    <p:sldId id="425" r:id="rId26"/>
    <p:sldId id="426" r:id="rId27"/>
    <p:sldId id="428" r:id="rId28"/>
    <p:sldId id="429" r:id="rId29"/>
    <p:sldId id="430" r:id="rId30"/>
    <p:sldId id="431" r:id="rId31"/>
    <p:sldId id="432" r:id="rId32"/>
    <p:sldId id="433" r:id="rId33"/>
    <p:sldId id="434" r:id="rId34"/>
    <p:sldId id="435" r:id="rId35"/>
    <p:sldId id="436" r:id="rId36"/>
    <p:sldId id="437" r:id="rId37"/>
    <p:sldId id="438" r:id="rId38"/>
    <p:sldId id="439" r:id="rId39"/>
    <p:sldId id="440" r:id="rId40"/>
    <p:sldId id="441" r:id="rId41"/>
    <p:sldId id="442" r:id="rId42"/>
    <p:sldId id="443" r:id="rId43"/>
    <p:sldId id="444" r:id="rId44"/>
    <p:sldId id="445" r:id="rId45"/>
    <p:sldId id="446" r:id="rId46"/>
    <p:sldId id="447" r:id="rId47"/>
    <p:sldId id="448" r:id="rId48"/>
    <p:sldId id="449" r:id="rId49"/>
    <p:sldId id="487" r:id="rId50"/>
    <p:sldId id="489" r:id="rId51"/>
    <p:sldId id="457" r:id="rId52"/>
    <p:sldId id="464" r:id="rId53"/>
    <p:sldId id="461" r:id="rId54"/>
    <p:sldId id="463" r:id="rId55"/>
    <p:sldId id="468" r:id="rId56"/>
    <p:sldId id="469" r:id="rId57"/>
    <p:sldId id="467" r:id="rId58"/>
    <p:sldId id="478" r:id="rId59"/>
    <p:sldId id="481" r:id="rId60"/>
    <p:sldId id="326" r:id="rId6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95" autoAdjust="0"/>
    <p:restoredTop sz="96267" autoAdjust="0"/>
  </p:normalViewPr>
  <p:slideViewPr>
    <p:cSldViewPr>
      <p:cViewPr varScale="1">
        <p:scale>
          <a:sx n="83" d="100"/>
          <a:sy n="83" d="100"/>
        </p:scale>
        <p:origin x="893" y="82"/>
      </p:cViewPr>
      <p:guideLst>
        <p:guide orient="horz" pos="2160"/>
        <p:guide pos="2880"/>
      </p:guideLst>
    </p:cSldViewPr>
  </p:slideViewPr>
  <p:outlineViewPr>
    <p:cViewPr>
      <p:scale>
        <a:sx n="33" d="100"/>
        <a:sy n="33" d="100"/>
      </p:scale>
      <p:origin x="0" y="51288"/>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1/22/2026</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1/22/2026</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2F8745F-521D-45B3-BE16-23EE10B3DE8C}"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1/22/2026</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1/22/2026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1/22/2026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1/22/2026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1/22/2026</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1/22/2026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1/22/2026</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1/22/2026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1/22/2026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1/22/2026</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1/22/2026</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1/22/2026</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8.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u="sng" dirty="0" smtClean="0"/>
              <a:t>Customer Service Management</a:t>
            </a:r>
            <a:br>
              <a:rPr lang="en-US" sz="2800" u="sng" dirty="0" smtClean="0"/>
            </a:br>
            <a:r>
              <a:rPr lang="en-US" sz="2000" dirty="0" smtClean="0"/>
              <a:t>Session Five Class Presentation</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Customer Service</a:t>
            </a:r>
          </a:p>
          <a:p>
            <a:pPr lvl="1"/>
            <a:r>
              <a:rPr lang="en-US" u="sng" dirty="0" smtClean="0"/>
              <a:t>Skills for Success – 7</a:t>
            </a:r>
            <a:r>
              <a:rPr lang="en-US" u="sng" baseline="30000" dirty="0" smtClean="0"/>
              <a:t>th</a:t>
            </a:r>
            <a:r>
              <a:rPr lang="en-US" u="sng" dirty="0" smtClean="0"/>
              <a:t> Edition</a:t>
            </a:r>
          </a:p>
          <a:p>
            <a:pPr lvl="1"/>
            <a:endParaRPr lang="en-US" sz="800" dirty="0" smtClean="0"/>
          </a:p>
          <a:p>
            <a:pPr lvl="2"/>
            <a:r>
              <a:rPr lang="en-US" dirty="0" smtClean="0"/>
              <a:t>Robert W. Lucas; McGraw-Hill Education; New York, NY 2019</a:t>
            </a:r>
          </a:p>
          <a:p>
            <a:pPr lvl="3"/>
            <a:r>
              <a:rPr lang="en-US" dirty="0" smtClean="0"/>
              <a:t>ISBN: 978-1-259-95407-8</a:t>
            </a:r>
            <a:endParaRPr lang="en-US" dirty="0"/>
          </a:p>
        </p:txBody>
      </p:sp>
      <p:pic>
        <p:nvPicPr>
          <p:cNvPr id="102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2286000" y="3429000"/>
            <a:ext cx="4648200" cy="2819400"/>
          </a:xfrm>
          <a:prstGeom prst="rect">
            <a:avLst/>
          </a:prstGeom>
          <a:noFill/>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Difficult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a:xfrm>
            <a:off x="301752" y="1527048"/>
            <a:ext cx="8503920" cy="4721352"/>
          </a:xfrm>
        </p:spPr>
        <p:txBody>
          <a:bodyPr>
            <a:normAutofit fontScale="92500" lnSpcReduction="10000"/>
          </a:bodyPr>
          <a:lstStyle/>
          <a:p>
            <a:r>
              <a:rPr lang="en-US" sz="2600" u="sng" dirty="0" smtClean="0"/>
              <a:t>From time to time, you will provide assistance to customers who can be described in one or more of the following ways</a:t>
            </a:r>
            <a:r>
              <a:rPr lang="en-US" dirty="0" smtClean="0"/>
              <a:t>:</a:t>
            </a:r>
          </a:p>
          <a:p>
            <a:endParaRPr lang="en-US" sz="900" dirty="0" smtClean="0"/>
          </a:p>
          <a:p>
            <a:pPr lvl="1"/>
            <a:r>
              <a:rPr lang="en-US" dirty="0" smtClean="0">
                <a:solidFill>
                  <a:srgbClr val="0070C0"/>
                </a:solidFill>
              </a:rPr>
              <a:t>Talkative.</a:t>
            </a:r>
          </a:p>
          <a:p>
            <a:pPr lvl="1"/>
            <a:r>
              <a:rPr lang="en-US" dirty="0" smtClean="0">
                <a:solidFill>
                  <a:srgbClr val="0070C0"/>
                </a:solidFill>
              </a:rPr>
              <a:t>Dissatisfied with your service products.</a:t>
            </a:r>
          </a:p>
          <a:p>
            <a:pPr lvl="1"/>
            <a:r>
              <a:rPr lang="en-US" dirty="0" smtClean="0">
                <a:solidFill>
                  <a:srgbClr val="0070C0"/>
                </a:solidFill>
              </a:rPr>
              <a:t>Indecisive or lack knowledge about your product, service, or policies.</a:t>
            </a:r>
          </a:p>
          <a:p>
            <a:pPr lvl="1"/>
            <a:r>
              <a:rPr lang="en-US" dirty="0" smtClean="0">
                <a:solidFill>
                  <a:srgbClr val="0070C0"/>
                </a:solidFill>
              </a:rPr>
              <a:t>Rude or inconsiderate of others.</a:t>
            </a:r>
          </a:p>
          <a:p>
            <a:pPr lvl="1"/>
            <a:r>
              <a:rPr lang="en-US" dirty="0" smtClean="0">
                <a:solidFill>
                  <a:srgbClr val="0070C0"/>
                </a:solidFill>
              </a:rPr>
              <a:t>Internal customers with special requests.</a:t>
            </a:r>
          </a:p>
          <a:p>
            <a:pPr lvl="1"/>
            <a:r>
              <a:rPr lang="en-US" dirty="0" smtClean="0">
                <a:solidFill>
                  <a:srgbClr val="0070C0"/>
                </a:solidFill>
              </a:rPr>
              <a:t>Speak a primary language other than yours.</a:t>
            </a:r>
          </a:p>
          <a:p>
            <a:pPr lvl="1"/>
            <a:r>
              <a:rPr lang="en-US" dirty="0" smtClean="0">
                <a:solidFill>
                  <a:srgbClr val="0070C0"/>
                </a:solidFill>
              </a:rPr>
              <a:t>Elderly and need extra assistance.</a:t>
            </a:r>
          </a:p>
          <a:p>
            <a:pPr lvl="1"/>
            <a:r>
              <a:rPr lang="en-US" dirty="0" smtClean="0">
                <a:solidFill>
                  <a:srgbClr val="0070C0"/>
                </a:solidFill>
              </a:rPr>
              <a:t>Young and inexperienced, needing guidance in making good choice.</a:t>
            </a:r>
          </a:p>
          <a:p>
            <a:pPr lvl="1"/>
            <a:r>
              <a:rPr lang="en-US" dirty="0" smtClean="0">
                <a:solidFill>
                  <a:srgbClr val="0070C0"/>
                </a:solidFill>
              </a:rPr>
              <a:t>Have some type of disability or special needs.</a:t>
            </a:r>
          </a:p>
          <a:p>
            <a:pPr lvl="1"/>
            <a:endParaRPr lang="en-US" sz="900" dirty="0" smtClean="0"/>
          </a:p>
          <a:p>
            <a:pPr lvl="2"/>
            <a:r>
              <a:rPr lang="en-US" sz="1900" dirty="0" smtClean="0">
                <a:solidFill>
                  <a:srgbClr val="FF0000"/>
                </a:solidFill>
              </a:rPr>
              <a:t>Each of the above categories can be difficult to handle, depending on your knowledge, experience, and abilities.</a:t>
            </a:r>
            <a:endParaRPr lang="en-US" sz="1900" dirty="0">
              <a:solidFill>
                <a:srgbClr val="FF0000"/>
              </a:solidFill>
            </a:endParaRPr>
          </a:p>
        </p:txBody>
      </p:sp>
      <p:pic>
        <p:nvPicPr>
          <p:cNvPr id="5" name="Picture 4" descr="Dealing With Difficult Customers - LiveChat"/>
          <p:cNvPicPr/>
          <p:nvPr/>
        </p:nvPicPr>
        <p:blipFill>
          <a:blip r:embed="rId2" cstate="print"/>
          <a:srcRect/>
          <a:stretch>
            <a:fillRect/>
          </a:stretch>
        </p:blipFill>
        <p:spPr bwMode="auto">
          <a:xfrm>
            <a:off x="6400800" y="1"/>
            <a:ext cx="2743200" cy="1371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Difficult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400" u="sng" dirty="0" smtClean="0"/>
              <a:t>A key to successfully serving all types of customers is to treat each person as an individual</a:t>
            </a:r>
            <a:r>
              <a:rPr lang="en-US" dirty="0" smtClean="0"/>
              <a:t>.</a:t>
            </a:r>
          </a:p>
          <a:p>
            <a:endParaRPr lang="en-US" sz="800" dirty="0" smtClean="0"/>
          </a:p>
          <a:p>
            <a:pPr lvl="1"/>
            <a:r>
              <a:rPr lang="en-US" dirty="0" smtClean="0"/>
              <a:t>If you stereotype people, you will likely damage the customer-provider relationship and might even generate complaints to your supervisor or legal action against you and your organization based on perceived discrimination.</a:t>
            </a:r>
          </a:p>
          <a:p>
            <a:pPr lvl="1"/>
            <a:endParaRPr lang="en-US" sz="800" dirty="0" smtClean="0"/>
          </a:p>
          <a:p>
            <a:pPr lvl="2"/>
            <a:r>
              <a:rPr lang="en-US" dirty="0" smtClean="0">
                <a:solidFill>
                  <a:srgbClr val="FF0000"/>
                </a:solidFill>
              </a:rPr>
              <a:t>Do </a:t>
            </a:r>
            <a:r>
              <a:rPr lang="en-US" dirty="0" smtClean="0">
                <a:solidFill>
                  <a:srgbClr val="FF0000"/>
                </a:solidFill>
              </a:rPr>
              <a:t>not mentally categorize people according to the way they speak, act, or look; and then treat everyone in a “group” the same.</a:t>
            </a:r>
            <a:endParaRPr lang="en-US" dirty="0">
              <a:solidFill>
                <a:srgbClr val="FF0000"/>
              </a:solidFill>
            </a:endParaRPr>
          </a:p>
        </p:txBody>
      </p:sp>
      <p:pic>
        <p:nvPicPr>
          <p:cNvPr id="5" name="Picture 4" descr="How to Deal with Difficult Customers: 5 Tips"/>
          <p:cNvPicPr/>
          <p:nvPr/>
        </p:nvPicPr>
        <p:blipFill>
          <a:blip r:embed="rId2" cstate="print"/>
          <a:srcRect/>
          <a:stretch>
            <a:fillRect/>
          </a:stretch>
        </p:blipFill>
        <p:spPr bwMode="auto">
          <a:xfrm>
            <a:off x="1524000" y="4962144"/>
            <a:ext cx="6306312" cy="1676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Difficult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lstStyle/>
          <a:p>
            <a:r>
              <a:rPr lang="en-US" sz="2400" u="sng" dirty="0" smtClean="0"/>
              <a:t>Your ability to focus on the situation or problem and not on the person will be a very important factor in your success</a:t>
            </a:r>
            <a:r>
              <a:rPr lang="en-US" dirty="0" smtClean="0"/>
              <a:t>.</a:t>
            </a:r>
          </a:p>
          <a:p>
            <a:endParaRPr lang="en-US" sz="800" dirty="0"/>
          </a:p>
          <a:p>
            <a:pPr lvl="1"/>
            <a:r>
              <a:rPr lang="en-US" dirty="0" smtClean="0">
                <a:solidFill>
                  <a:srgbClr val="FF0000"/>
                </a:solidFill>
              </a:rPr>
              <a:t>Although you may not understand or approve of a person’s behavior, they are still your customer, so try to make the interaction a positive one, and if necessary ask for help.</a:t>
            </a:r>
            <a:endParaRPr lang="en-US" dirty="0">
              <a:solidFill>
                <a:srgbClr val="FF0000"/>
              </a:solidFill>
            </a:endParaRPr>
          </a:p>
        </p:txBody>
      </p:sp>
      <p:pic>
        <p:nvPicPr>
          <p:cNvPr id="6" name="Picture 5" descr="10 Proven Ways to Handle Difficult (or Angry) Customers"/>
          <p:cNvPicPr/>
          <p:nvPr/>
        </p:nvPicPr>
        <p:blipFill>
          <a:blip r:embed="rId2" cstate="print"/>
          <a:srcRect/>
          <a:stretch>
            <a:fillRect/>
          </a:stretch>
        </p:blipFill>
        <p:spPr bwMode="auto">
          <a:xfrm>
            <a:off x="1742694" y="3886200"/>
            <a:ext cx="5695188" cy="2272199"/>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Demanding or Domineering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normAutofit/>
          </a:bodyPr>
          <a:lstStyle/>
          <a:p>
            <a:r>
              <a:rPr lang="en-US" sz="2300" u="sng" dirty="0" smtClean="0"/>
              <a:t>Customers can at times be demanding or domineering.  </a:t>
            </a:r>
          </a:p>
          <a:p>
            <a:r>
              <a:rPr lang="en-US" sz="2300" u="sng" dirty="0" smtClean="0"/>
              <a:t>Domineering behavior may be part of a personality style or behavior that they have learned.  The behavior could also be a reaction to customer service encounters and an expectation that they now have about what should or should not occur</a:t>
            </a:r>
            <a:r>
              <a:rPr lang="en-US" sz="2300" dirty="0" smtClean="0"/>
              <a:t>.</a:t>
            </a:r>
          </a:p>
          <a:p>
            <a:endParaRPr lang="en-US" sz="800" dirty="0" smtClean="0"/>
          </a:p>
          <a:p>
            <a:pPr lvl="1"/>
            <a:r>
              <a:rPr lang="en-US" dirty="0" smtClean="0"/>
              <a:t>A demanding customer may feel a need to be or stay in control, especially if they have felt out of control in the past.</a:t>
            </a:r>
          </a:p>
          <a:p>
            <a:pPr lvl="1"/>
            <a:endParaRPr lang="en-US" sz="800" dirty="0" smtClean="0"/>
          </a:p>
          <a:p>
            <a:pPr lvl="2"/>
            <a:r>
              <a:rPr lang="en-US" dirty="0" smtClean="0">
                <a:solidFill>
                  <a:srgbClr val="FF0000"/>
                </a:solidFill>
              </a:rPr>
              <a:t>Often, such people are insecure or have a behavioral style that lends itself to wanting to be in control or to “win.”</a:t>
            </a:r>
            <a:endParaRPr lang="en-US" dirty="0">
              <a:solidFill>
                <a:srgbClr val="FF0000"/>
              </a:solidFill>
            </a:endParaRPr>
          </a:p>
        </p:txBody>
      </p:sp>
      <p:pic>
        <p:nvPicPr>
          <p:cNvPr id="5" name="Picture 4" descr="Demanding Meaning - YouTube"/>
          <p:cNvPicPr/>
          <p:nvPr/>
        </p:nvPicPr>
        <p:blipFill>
          <a:blip r:embed="rId2" cstate="print"/>
          <a:srcRect/>
          <a:stretch>
            <a:fillRect/>
          </a:stretch>
        </p:blipFill>
        <p:spPr bwMode="auto">
          <a:xfrm>
            <a:off x="5562600" y="5181600"/>
            <a:ext cx="3581400" cy="1676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Demanding or Domineering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lstStyle/>
          <a:p>
            <a:r>
              <a:rPr lang="en-US" sz="2400" u="sng" dirty="0" smtClean="0"/>
              <a:t>The following provides strategies for effectively handling demanding customers</a:t>
            </a:r>
            <a:r>
              <a:rPr lang="en-US" dirty="0" smtClean="0"/>
              <a:t>:</a:t>
            </a:r>
          </a:p>
          <a:p>
            <a:endParaRPr lang="en-US" sz="800" dirty="0" smtClean="0"/>
          </a:p>
          <a:p>
            <a:pPr marL="731520" lvl="1" indent="-457200">
              <a:buFont typeface="+mj-lt"/>
              <a:buAutoNum type="arabicPeriod"/>
            </a:pPr>
            <a:r>
              <a:rPr lang="en-US" dirty="0" smtClean="0">
                <a:solidFill>
                  <a:srgbClr val="FF0000"/>
                </a:solidFill>
              </a:rPr>
              <a:t>Be Professional</a:t>
            </a:r>
          </a:p>
          <a:p>
            <a:pPr marL="731520" lvl="1" indent="-457200">
              <a:buFont typeface="+mj-lt"/>
              <a:buAutoNum type="arabicPeriod"/>
            </a:pPr>
            <a:r>
              <a:rPr lang="en-US" dirty="0" smtClean="0">
                <a:solidFill>
                  <a:srgbClr val="FF0000"/>
                </a:solidFill>
              </a:rPr>
              <a:t>Respect the Customer</a:t>
            </a:r>
          </a:p>
          <a:p>
            <a:pPr marL="731520" lvl="1" indent="-457200">
              <a:buFont typeface="+mj-lt"/>
              <a:buAutoNum type="arabicPeriod"/>
            </a:pPr>
            <a:r>
              <a:rPr lang="en-US" dirty="0" smtClean="0">
                <a:solidFill>
                  <a:srgbClr val="FF0000"/>
                </a:solidFill>
              </a:rPr>
              <a:t>Be Firm and Fair and Focus on the Customer’s Needs</a:t>
            </a:r>
          </a:p>
          <a:p>
            <a:pPr marL="731520" lvl="1" indent="-457200">
              <a:buFont typeface="+mj-lt"/>
              <a:buAutoNum type="arabicPeriod"/>
            </a:pPr>
            <a:r>
              <a:rPr lang="en-US" dirty="0" smtClean="0">
                <a:solidFill>
                  <a:srgbClr val="FF0000"/>
                </a:solidFill>
              </a:rPr>
              <a:t>Tell the Customer What You Can Do.</a:t>
            </a:r>
          </a:p>
          <a:p>
            <a:pPr lvl="1">
              <a:buNone/>
            </a:pPr>
            <a:endParaRPr lang="en-US" dirty="0"/>
          </a:p>
        </p:txBody>
      </p:sp>
      <p:pic>
        <p:nvPicPr>
          <p:cNvPr id="5" name="Picture 4" descr="Customer Service Resume Objective Examples"/>
          <p:cNvPicPr/>
          <p:nvPr/>
        </p:nvPicPr>
        <p:blipFill>
          <a:blip r:embed="rId2" cstate="print"/>
          <a:srcRect/>
          <a:stretch>
            <a:fillRect/>
          </a:stretch>
        </p:blipFill>
        <p:spPr bwMode="auto">
          <a:xfrm>
            <a:off x="4267200" y="4343400"/>
            <a:ext cx="4876800" cy="2514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Demanding or Domineering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400" u="sng" dirty="0" smtClean="0"/>
              <a:t>By being thoroughly familiar with your organization’s policies and procedures and your limits of authority, you will be prepared to negotiate with demanding customers</a:t>
            </a:r>
            <a:r>
              <a:rPr lang="en-US" dirty="0" smtClean="0"/>
              <a:t>.</a:t>
            </a:r>
          </a:p>
          <a:p>
            <a:endParaRPr lang="en-US" sz="800" dirty="0" smtClean="0"/>
          </a:p>
          <a:p>
            <a:pPr lvl="1"/>
            <a:r>
              <a:rPr lang="en-US" dirty="0" smtClean="0"/>
              <a:t>If they want something you cannot provide, you might offer an alternative that will satisfy them.</a:t>
            </a:r>
          </a:p>
          <a:p>
            <a:pPr lvl="1"/>
            <a:endParaRPr lang="en-US" sz="800" dirty="0" smtClean="0"/>
          </a:p>
          <a:p>
            <a:pPr lvl="2"/>
            <a:r>
              <a:rPr lang="en-US" dirty="0" smtClean="0">
                <a:solidFill>
                  <a:srgbClr val="FF0000"/>
                </a:solidFill>
              </a:rPr>
              <a:t>Your goal is complete customer satisfaction but not at the expense or excessive loss to your organization.</a:t>
            </a:r>
            <a:endParaRPr lang="en-US" dirty="0">
              <a:solidFill>
                <a:srgbClr val="FF0000"/>
              </a:solidFill>
            </a:endParaRPr>
          </a:p>
        </p:txBody>
      </p:sp>
      <p:pic>
        <p:nvPicPr>
          <p:cNvPr id="5" name="Picture 4" descr="Customer Service Methodologies"/>
          <p:cNvPicPr/>
          <p:nvPr/>
        </p:nvPicPr>
        <p:blipFill>
          <a:blip r:embed="rId2" cstate="print"/>
          <a:srcRect/>
          <a:stretch>
            <a:fillRect/>
          </a:stretch>
        </p:blipFill>
        <p:spPr bwMode="auto">
          <a:xfrm>
            <a:off x="5029200" y="4648200"/>
            <a:ext cx="4114800" cy="2209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Indecisive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lstStyle/>
          <a:p>
            <a:r>
              <a:rPr lang="en-US" sz="2400" u="sng" dirty="0" smtClean="0"/>
              <a:t>You will encounter people who cannot or will not make a decision.  In some instances, this may be a result of their behavioral style or it might be due to something in their background from which they learned such behavior</a:t>
            </a:r>
            <a:r>
              <a:rPr lang="en-US" dirty="0" smtClean="0"/>
              <a:t>.</a:t>
            </a:r>
          </a:p>
          <a:p>
            <a:endParaRPr lang="en-US" sz="800" dirty="0" smtClean="0"/>
          </a:p>
          <a:p>
            <a:pPr lvl="1"/>
            <a:r>
              <a:rPr lang="en-US" dirty="0" smtClean="0">
                <a:solidFill>
                  <a:srgbClr val="FF0000"/>
                </a:solidFill>
              </a:rPr>
              <a:t>Such customers sometimes spend long periods vacillating between several options as they seemingly struggle to choose one over the other.  They might even leave and come back later to continue their decision-making efforts.  Sometimes, they will even bring someone along to help facilitate a decision.</a:t>
            </a:r>
            <a:endParaRPr lang="en-US" dirty="0">
              <a:solidFill>
                <a:srgbClr val="FF0000"/>
              </a:solidFill>
            </a:endParaRPr>
          </a:p>
        </p:txBody>
      </p:sp>
      <p:pic>
        <p:nvPicPr>
          <p:cNvPr id="5" name="Picture 4" descr="Tips on winning the indecisive customers | Razer Merchant Services"/>
          <p:cNvPicPr/>
          <p:nvPr/>
        </p:nvPicPr>
        <p:blipFill>
          <a:blip r:embed="rId2" cstate="print"/>
          <a:srcRect/>
          <a:stretch>
            <a:fillRect/>
          </a:stretch>
        </p:blipFill>
        <p:spPr bwMode="auto">
          <a:xfrm>
            <a:off x="4419600" y="5105400"/>
            <a:ext cx="4724400" cy="1752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Indecisive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lstStyle/>
          <a:p>
            <a:r>
              <a:rPr lang="en-US" sz="2400" u="sng" dirty="0" smtClean="0"/>
              <a:t>In some cases, indecisive customers truly do not know what they want or need, as when they are looking for a gift for a special occasion</a:t>
            </a:r>
            <a:r>
              <a:rPr lang="en-US" dirty="0" smtClean="0"/>
              <a:t>.</a:t>
            </a:r>
          </a:p>
          <a:p>
            <a:endParaRPr lang="en-US" sz="800" dirty="0" smtClean="0"/>
          </a:p>
          <a:p>
            <a:pPr lvl="1"/>
            <a:r>
              <a:rPr lang="en-US" dirty="0" smtClean="0"/>
              <a:t>In other instances, such customers are afraid that they will choose incorrectly or need reassurance that the product has the features they really need or will use later.</a:t>
            </a:r>
          </a:p>
          <a:p>
            <a:pPr lvl="1"/>
            <a:endParaRPr lang="en-US" sz="800" dirty="0" smtClean="0"/>
          </a:p>
          <a:p>
            <a:pPr lvl="2"/>
            <a:r>
              <a:rPr lang="en-US" dirty="0" smtClean="0">
                <a:solidFill>
                  <a:srgbClr val="FF0000"/>
                </a:solidFill>
              </a:rPr>
              <a:t>In the latter situation, use all your product or service knowledge and communication skills to provide them with the information they need to make a buying decision.  Otherwise, indecisive customers will occupy your time and detract from your ability to do your job effectively or assist customers.</a:t>
            </a:r>
            <a:endParaRPr lang="en-US" dirty="0">
              <a:solidFill>
                <a:srgbClr val="FF0000"/>
              </a:solidFill>
            </a:endParaRPr>
          </a:p>
        </p:txBody>
      </p:sp>
      <p:pic>
        <p:nvPicPr>
          <p:cNvPr id="5" name="Picture 4" descr="19 Things Only Indecisive People Will Understand | Red aesthetic, Red  quotes, Red aesthetic quotes"/>
          <p:cNvPicPr/>
          <p:nvPr/>
        </p:nvPicPr>
        <p:blipFill>
          <a:blip r:embed="rId2" cstate="print"/>
          <a:srcRect/>
          <a:stretch>
            <a:fillRect/>
          </a:stretch>
        </p:blipFill>
        <p:spPr bwMode="auto">
          <a:xfrm>
            <a:off x="6781800" y="0"/>
            <a:ext cx="2362200" cy="15240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Indecisive Customer</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normAutofit/>
          </a:bodyPr>
          <a:lstStyle/>
          <a:p>
            <a:r>
              <a:rPr lang="en-US" sz="2300" u="sng" dirty="0" smtClean="0"/>
              <a:t>An important point to keep in mind is that some people really are just looking or researching a product or service as they check out sales, kill time between appointments, or relax, or they may simply be lonely and want to be around others</a:t>
            </a:r>
            <a:r>
              <a:rPr lang="en-US" sz="2300" dirty="0" smtClean="0"/>
              <a:t>.</a:t>
            </a:r>
          </a:p>
          <a:p>
            <a:endParaRPr lang="en-US" sz="800" dirty="0" smtClean="0"/>
          </a:p>
          <a:p>
            <a:pPr lvl="1"/>
            <a:r>
              <a:rPr lang="en-US" dirty="0" smtClean="0"/>
              <a:t>Strategies for dealing with an indecisive person are:</a:t>
            </a:r>
          </a:p>
          <a:p>
            <a:pPr lvl="1"/>
            <a:endParaRPr lang="en-US" sz="800" dirty="0" smtClean="0"/>
          </a:p>
          <a:p>
            <a:pPr marL="1051560" lvl="2" indent="-457200">
              <a:buFont typeface="+mj-lt"/>
              <a:buAutoNum type="arabicPeriod"/>
            </a:pPr>
            <a:r>
              <a:rPr lang="en-US" dirty="0" smtClean="0">
                <a:solidFill>
                  <a:srgbClr val="FF0000"/>
                </a:solidFill>
              </a:rPr>
              <a:t>Be Patient</a:t>
            </a:r>
          </a:p>
          <a:p>
            <a:pPr marL="1051560" lvl="2" indent="-457200">
              <a:buFont typeface="+mj-lt"/>
              <a:buAutoNum type="arabicPeriod"/>
            </a:pPr>
            <a:r>
              <a:rPr lang="en-US" dirty="0" smtClean="0">
                <a:solidFill>
                  <a:srgbClr val="FF0000"/>
                </a:solidFill>
              </a:rPr>
              <a:t>Ask Open-Ended Questions</a:t>
            </a:r>
          </a:p>
          <a:p>
            <a:pPr marL="1051560" lvl="2" indent="-457200">
              <a:buFont typeface="+mj-lt"/>
              <a:buAutoNum type="arabicPeriod"/>
            </a:pPr>
            <a:r>
              <a:rPr lang="en-US" dirty="0" smtClean="0">
                <a:solidFill>
                  <a:srgbClr val="FF0000"/>
                </a:solidFill>
              </a:rPr>
              <a:t>Listen Actively</a:t>
            </a:r>
          </a:p>
          <a:p>
            <a:pPr marL="1051560" lvl="2" indent="-457200">
              <a:buFont typeface="+mj-lt"/>
              <a:buAutoNum type="arabicPeriod"/>
            </a:pPr>
            <a:r>
              <a:rPr lang="en-US" dirty="0" smtClean="0">
                <a:solidFill>
                  <a:srgbClr val="FF0000"/>
                </a:solidFill>
              </a:rPr>
              <a:t>Suggest Other Options</a:t>
            </a:r>
          </a:p>
          <a:p>
            <a:pPr marL="1051560" lvl="2" indent="-457200">
              <a:buFont typeface="+mj-lt"/>
              <a:buAutoNum type="arabicPeriod"/>
            </a:pPr>
            <a:r>
              <a:rPr lang="en-US" dirty="0" smtClean="0">
                <a:solidFill>
                  <a:srgbClr val="FF0000"/>
                </a:solidFill>
              </a:rPr>
              <a:t>Guide Decision-Making</a:t>
            </a:r>
            <a:endParaRPr lang="en-US" dirty="0">
              <a:solidFill>
                <a:srgbClr val="FF0000"/>
              </a:solidFill>
            </a:endParaRPr>
          </a:p>
        </p:txBody>
      </p:sp>
      <p:pic>
        <p:nvPicPr>
          <p:cNvPr id="5" name="Picture 4" descr="Decision making for the indecisive - The Washington Post"/>
          <p:cNvPicPr/>
          <p:nvPr/>
        </p:nvPicPr>
        <p:blipFill>
          <a:blip r:embed="rId2" cstate="print"/>
          <a:srcRect/>
          <a:stretch>
            <a:fillRect/>
          </a:stretch>
        </p:blipFill>
        <p:spPr bwMode="auto">
          <a:xfrm>
            <a:off x="4724400" y="4267200"/>
            <a:ext cx="4111752" cy="2057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Dissatisfied and Angry Customers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normAutofit/>
          </a:bodyPr>
          <a:lstStyle/>
          <a:p>
            <a:r>
              <a:rPr lang="en-US" sz="2400" u="sng" dirty="0" smtClean="0"/>
              <a:t>You will encounter dissatisfied customers or angry ones</a:t>
            </a:r>
            <a:r>
              <a:rPr lang="en-US" dirty="0" smtClean="0"/>
              <a:t>.</a:t>
            </a:r>
          </a:p>
          <a:p>
            <a:endParaRPr lang="en-US" sz="800" dirty="0" smtClean="0"/>
          </a:p>
          <a:p>
            <a:pPr lvl="1"/>
            <a:r>
              <a:rPr lang="en-US" dirty="0" smtClean="0"/>
              <a:t>They may feel that the treatment being received is unfair, that you or someone else is lying to or taking advantage of them, or that they are not getting the service they want or expect.</a:t>
            </a:r>
          </a:p>
          <a:p>
            <a:pPr lvl="1"/>
            <a:endParaRPr lang="en-US" sz="800" dirty="0" smtClean="0"/>
          </a:p>
          <a:p>
            <a:pPr lvl="2"/>
            <a:r>
              <a:rPr lang="en-US" dirty="0" smtClean="0">
                <a:solidFill>
                  <a:srgbClr val="FF0000"/>
                </a:solidFill>
              </a:rPr>
              <a:t>Possibly, you or one of your peers, or a competitor, improperly served them in the past, and they now have a preconceived idea about anyone who is in the sales or service profession.</a:t>
            </a:r>
          </a:p>
          <a:p>
            <a:pPr lvl="2"/>
            <a:r>
              <a:rPr lang="en-US" dirty="0" smtClean="0">
                <a:solidFill>
                  <a:srgbClr val="FF0000"/>
                </a:solidFill>
              </a:rPr>
              <a:t>The challenge is that in instances where you encounter a dissatisfied or angry customer, you represent the organization or you may be considered “just like that last service employee.”  </a:t>
            </a:r>
          </a:p>
          <a:p>
            <a:pPr lvl="2"/>
            <a:endParaRPr lang="en-US" sz="800" dirty="0" smtClean="0"/>
          </a:p>
          <a:p>
            <a:pPr lvl="3"/>
            <a:r>
              <a:rPr lang="en-US" dirty="0" smtClean="0">
                <a:solidFill>
                  <a:srgbClr val="0070C0"/>
                </a:solidFill>
              </a:rPr>
              <a:t>You have to try to calm these customers and make them happy.</a:t>
            </a:r>
            <a:endParaRPr lang="en-US" dirty="0">
              <a:solidFill>
                <a:srgbClr val="0070C0"/>
              </a:solidFill>
            </a:endParaRPr>
          </a:p>
        </p:txBody>
      </p:sp>
      <p:pic>
        <p:nvPicPr>
          <p:cNvPr id="5" name="Picture 4" descr="Dissatisfied Meaning - YouTube"/>
          <p:cNvPicPr/>
          <p:nvPr/>
        </p:nvPicPr>
        <p:blipFill>
          <a:blip r:embed="rId2" cstate="print"/>
          <a:srcRect/>
          <a:stretch>
            <a:fillRect/>
          </a:stretch>
        </p:blipFill>
        <p:spPr bwMode="auto">
          <a:xfrm>
            <a:off x="7086600" y="0"/>
            <a:ext cx="2057400" cy="1295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Part Three: Building and Maintaining Relationships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Seven: Service Breakdowns and Recovery</a:t>
            </a:r>
          </a:p>
          <a:p>
            <a:endParaRPr lang="en-US" sz="800" u="sng" dirty="0" smtClean="0"/>
          </a:p>
          <a:p>
            <a:pPr lvl="1"/>
            <a:r>
              <a:rPr lang="en-US" sz="2000" i="1" dirty="0"/>
              <a:t>“Never underestimate the power of the irate customer</a:t>
            </a:r>
            <a:r>
              <a:rPr lang="en-US" sz="2000" i="1" dirty="0" smtClean="0"/>
              <a:t>.” - </a:t>
            </a:r>
            <a:r>
              <a:rPr lang="en-US" sz="2000" dirty="0" smtClean="0"/>
              <a:t>Joel </a:t>
            </a:r>
            <a:r>
              <a:rPr lang="en-US" sz="2000" dirty="0"/>
              <a:t>Ross</a:t>
            </a:r>
          </a:p>
          <a:p>
            <a:pPr lvl="1"/>
            <a:endParaRPr lang="en-US" sz="1800" dirty="0" smtClean="0"/>
          </a:p>
          <a:p>
            <a:pPr lvl="2"/>
            <a:endParaRPr lang="en-US" sz="1800" dirty="0" smtClean="0"/>
          </a:p>
          <a:p>
            <a:pPr lvl="2"/>
            <a:endParaRPr lang="en-US" sz="1800" dirty="0" smtClean="0"/>
          </a:p>
          <a:p>
            <a:pPr lvl="1"/>
            <a:endParaRPr lang="en-US" sz="1800" dirty="0" smtClean="0"/>
          </a:p>
        </p:txBody>
      </p:sp>
      <p:pic>
        <p:nvPicPr>
          <p:cNvPr id="7" name="Picture 6" descr="7 Steps on How to Handle Irate and Angry Customers"/>
          <p:cNvPicPr/>
          <p:nvPr/>
        </p:nvPicPr>
        <p:blipFill>
          <a:blip r:embed="rId2" cstate="print"/>
          <a:srcRect/>
          <a:stretch>
            <a:fillRect/>
          </a:stretch>
        </p:blipFill>
        <p:spPr bwMode="auto">
          <a:xfrm>
            <a:off x="2494788" y="2971800"/>
            <a:ext cx="4190999" cy="3051175"/>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How to Satisfy Dissatisfied and Angry Customers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a:xfrm>
            <a:off x="301752" y="1527048"/>
            <a:ext cx="8503920" cy="5102352"/>
          </a:xfrm>
        </p:spPr>
        <p:txBody>
          <a:bodyPr>
            <a:normAutofit fontScale="70000" lnSpcReduction="20000"/>
          </a:bodyPr>
          <a:lstStyle/>
          <a:p>
            <a:r>
              <a:rPr lang="en-US" sz="2600" u="sng" dirty="0" smtClean="0"/>
              <a:t>Listen</a:t>
            </a:r>
          </a:p>
          <a:p>
            <a:pPr lvl="1"/>
            <a:r>
              <a:rPr lang="en-US" dirty="0" smtClean="0">
                <a:solidFill>
                  <a:srgbClr val="FF0000"/>
                </a:solidFill>
              </a:rPr>
              <a:t>With an open mind to discover the basis for their anger or dissatisfaction.</a:t>
            </a:r>
          </a:p>
          <a:p>
            <a:r>
              <a:rPr lang="en-US" sz="2600" u="sng" dirty="0" smtClean="0"/>
              <a:t>Remain Positive and Flexible</a:t>
            </a:r>
          </a:p>
          <a:p>
            <a:pPr lvl="1"/>
            <a:r>
              <a:rPr lang="en-US" dirty="0" smtClean="0">
                <a:solidFill>
                  <a:srgbClr val="FF0000"/>
                </a:solidFill>
              </a:rPr>
              <a:t>While showing a willingness to work with the customer or negotiate.</a:t>
            </a:r>
          </a:p>
          <a:p>
            <a:r>
              <a:rPr lang="en-US" sz="2600" u="sng" dirty="0" smtClean="0"/>
              <a:t>Smile</a:t>
            </a:r>
            <a:r>
              <a:rPr lang="en-US" sz="2600" u="sng" dirty="0"/>
              <a:t>, Give Your Name, and Offer </a:t>
            </a:r>
            <a:r>
              <a:rPr lang="en-US" sz="2600" u="sng" dirty="0" smtClean="0"/>
              <a:t>Assistance</a:t>
            </a:r>
          </a:p>
          <a:p>
            <a:pPr lvl="1"/>
            <a:r>
              <a:rPr lang="en-US" dirty="0">
                <a:solidFill>
                  <a:srgbClr val="FF0000"/>
                </a:solidFill>
              </a:rPr>
              <a:t>P</a:t>
            </a:r>
            <a:r>
              <a:rPr lang="en-US" dirty="0" smtClean="0">
                <a:solidFill>
                  <a:srgbClr val="FF0000"/>
                </a:solidFill>
              </a:rPr>
              <a:t>rojecting </a:t>
            </a:r>
            <a:r>
              <a:rPr lang="en-US" dirty="0">
                <a:solidFill>
                  <a:srgbClr val="FF0000"/>
                </a:solidFill>
              </a:rPr>
              <a:t>a “can do” attitude </a:t>
            </a:r>
            <a:r>
              <a:rPr lang="en-US" dirty="0" smtClean="0">
                <a:solidFill>
                  <a:srgbClr val="FF0000"/>
                </a:solidFill>
              </a:rPr>
              <a:t>can lower </a:t>
            </a:r>
            <a:r>
              <a:rPr lang="en-US" dirty="0">
                <a:solidFill>
                  <a:srgbClr val="FF0000"/>
                </a:solidFill>
              </a:rPr>
              <a:t>defenses.  </a:t>
            </a:r>
            <a:r>
              <a:rPr lang="en-US" dirty="0" smtClean="0">
                <a:solidFill>
                  <a:srgbClr val="FF0000"/>
                </a:solidFill>
              </a:rPr>
              <a:t>By </a:t>
            </a:r>
            <a:r>
              <a:rPr lang="en-US" dirty="0">
                <a:solidFill>
                  <a:srgbClr val="FF0000"/>
                </a:solidFill>
              </a:rPr>
              <a:t>doing so, you can potentially get the customer to do likewise and salvage the situation and customer-provider </a:t>
            </a:r>
            <a:r>
              <a:rPr lang="en-US" dirty="0" smtClean="0">
                <a:solidFill>
                  <a:srgbClr val="FF0000"/>
                </a:solidFill>
              </a:rPr>
              <a:t>relationship.</a:t>
            </a:r>
          </a:p>
          <a:p>
            <a:r>
              <a:rPr lang="en-US" sz="2600" u="sng" dirty="0" smtClean="0"/>
              <a:t>Be </a:t>
            </a:r>
            <a:r>
              <a:rPr lang="en-US" sz="2600" u="sng" dirty="0"/>
              <a:t>Compassionate and Empathize without Making </a:t>
            </a:r>
            <a:r>
              <a:rPr lang="en-US" sz="2600" u="sng" dirty="0" smtClean="0"/>
              <a:t>Excuses</a:t>
            </a:r>
          </a:p>
          <a:p>
            <a:pPr lvl="1"/>
            <a:r>
              <a:rPr lang="en-US" dirty="0" smtClean="0">
                <a:solidFill>
                  <a:srgbClr val="FF0000"/>
                </a:solidFill>
              </a:rPr>
              <a:t>Angry </a:t>
            </a:r>
            <a:r>
              <a:rPr lang="en-US" dirty="0">
                <a:solidFill>
                  <a:srgbClr val="FF0000"/>
                </a:solidFill>
              </a:rPr>
              <a:t>or dissatisfied customers </a:t>
            </a:r>
            <a:r>
              <a:rPr lang="en-US" dirty="0" smtClean="0">
                <a:solidFill>
                  <a:srgbClr val="FF0000"/>
                </a:solidFill>
              </a:rPr>
              <a:t>want </a:t>
            </a:r>
            <a:r>
              <a:rPr lang="en-US" dirty="0">
                <a:solidFill>
                  <a:srgbClr val="FF0000"/>
                </a:solidFill>
              </a:rPr>
              <a:t>and expect that you will try to see their side of the situation and will make concessions.  This does not mean that you should bow to them if the situation was not your fault or that of your organization.  It does mean that you should try to understand their position and </a:t>
            </a:r>
            <a:r>
              <a:rPr lang="en-US" dirty="0" smtClean="0">
                <a:solidFill>
                  <a:srgbClr val="FF0000"/>
                </a:solidFill>
              </a:rPr>
              <a:t>settle down to </a:t>
            </a:r>
            <a:r>
              <a:rPr lang="en-US" dirty="0">
                <a:solidFill>
                  <a:srgbClr val="FF0000"/>
                </a:solidFill>
              </a:rPr>
              <a:t>where you can negotiate </a:t>
            </a:r>
            <a:r>
              <a:rPr lang="en-US" dirty="0" smtClean="0">
                <a:solidFill>
                  <a:srgbClr val="FF0000"/>
                </a:solidFill>
              </a:rPr>
              <a:t>and </a:t>
            </a:r>
            <a:r>
              <a:rPr lang="en-US" dirty="0">
                <a:solidFill>
                  <a:srgbClr val="FF0000"/>
                </a:solidFill>
              </a:rPr>
              <a:t>resolve the </a:t>
            </a:r>
            <a:r>
              <a:rPr lang="en-US" dirty="0" smtClean="0">
                <a:solidFill>
                  <a:srgbClr val="FF0000"/>
                </a:solidFill>
              </a:rPr>
              <a:t>issue.</a:t>
            </a:r>
          </a:p>
          <a:p>
            <a:r>
              <a:rPr lang="en-US" sz="2600" u="sng" dirty="0" smtClean="0"/>
              <a:t>Ask </a:t>
            </a:r>
            <a:r>
              <a:rPr lang="en-US" sz="2600" u="sng" dirty="0"/>
              <a:t>Open-End Questions and Verify </a:t>
            </a:r>
            <a:r>
              <a:rPr lang="en-US" sz="2600" u="sng" dirty="0" smtClean="0"/>
              <a:t>Information</a:t>
            </a:r>
          </a:p>
          <a:p>
            <a:pPr lvl="1"/>
            <a:r>
              <a:rPr lang="en-US" dirty="0" smtClean="0">
                <a:solidFill>
                  <a:srgbClr val="FF0000"/>
                </a:solidFill>
              </a:rPr>
              <a:t>That allows your customers to talk and vent while providing the degree of information needed to identify what went wrong and offer potential solutions.  The only way to start to resolve the issue is to find out what caused it in the first place.</a:t>
            </a:r>
          </a:p>
          <a:p>
            <a:r>
              <a:rPr lang="en-US" sz="2600" u="sng" dirty="0" smtClean="0"/>
              <a:t>Take </a:t>
            </a:r>
            <a:r>
              <a:rPr lang="en-US" sz="2600" u="sng" dirty="0"/>
              <a:t>Appropriate </a:t>
            </a:r>
            <a:r>
              <a:rPr lang="en-US" sz="2600" u="sng" dirty="0" smtClean="0"/>
              <a:t>Action</a:t>
            </a:r>
          </a:p>
          <a:p>
            <a:pPr lvl="1"/>
            <a:r>
              <a:rPr lang="en-US" dirty="0" smtClean="0">
                <a:solidFill>
                  <a:srgbClr val="FF0000"/>
                </a:solidFill>
              </a:rPr>
              <a:t>Once </a:t>
            </a:r>
            <a:r>
              <a:rPr lang="en-US" dirty="0">
                <a:solidFill>
                  <a:srgbClr val="FF0000"/>
                </a:solidFill>
              </a:rPr>
              <a:t>you have gotten the customer to lower their emotions to the point where you can intelligently discuss the situation, you will be on your way to a solution.  If you know your organization’s policies and procedures and are knowledgeable of products and services, you have the tools to potentially get </a:t>
            </a:r>
            <a:r>
              <a:rPr lang="en-US" dirty="0" smtClean="0">
                <a:solidFill>
                  <a:srgbClr val="FF0000"/>
                </a:solidFill>
              </a:rPr>
              <a:t>the relationship </a:t>
            </a:r>
            <a:r>
              <a:rPr lang="en-US" dirty="0">
                <a:solidFill>
                  <a:srgbClr val="FF0000"/>
                </a:solidFill>
              </a:rPr>
              <a:t>back on </a:t>
            </a:r>
            <a:r>
              <a:rPr lang="en-US" dirty="0" smtClean="0">
                <a:solidFill>
                  <a:srgbClr val="FF0000"/>
                </a:solidFill>
              </a:rPr>
              <a:t>track </a:t>
            </a:r>
            <a:r>
              <a:rPr lang="en-US" dirty="0">
                <a:solidFill>
                  <a:srgbClr val="FF0000"/>
                </a:solidFill>
              </a:rPr>
              <a:t>and resolve the issue.</a:t>
            </a:r>
          </a:p>
          <a:p>
            <a:pPr lvl="1">
              <a:buNone/>
            </a:pPr>
            <a:endParaRPr lang="en-US" dirty="0" smtClean="0"/>
          </a:p>
        </p:txBody>
      </p:sp>
      <p:pic>
        <p:nvPicPr>
          <p:cNvPr id="5" name="Picture 4" descr="Satisfied-Logo - Rhona Epstein"/>
          <p:cNvPicPr/>
          <p:nvPr/>
        </p:nvPicPr>
        <p:blipFill>
          <a:blip r:embed="rId2" cstate="print"/>
          <a:srcRect/>
          <a:stretch>
            <a:fillRect/>
          </a:stretch>
        </p:blipFill>
        <p:spPr bwMode="auto">
          <a:xfrm>
            <a:off x="7162800" y="1371600"/>
            <a:ext cx="1786497" cy="8382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Dissatisfied and Angry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lstStyle/>
          <a:p>
            <a:r>
              <a:rPr lang="en-US" sz="2400" u="sng" dirty="0" smtClean="0"/>
              <a:t>Remember that if you get defensive, you become part of the problem and not part of the solution</a:t>
            </a:r>
            <a:r>
              <a:rPr lang="en-US" dirty="0" smtClean="0"/>
              <a:t>.</a:t>
            </a:r>
          </a:p>
          <a:p>
            <a:endParaRPr lang="en-US" sz="800" dirty="0" smtClean="0"/>
          </a:p>
          <a:p>
            <a:pPr lvl="1"/>
            <a:r>
              <a:rPr lang="en-US" dirty="0" smtClean="0">
                <a:solidFill>
                  <a:srgbClr val="FF0000"/>
                </a:solidFill>
              </a:rPr>
              <a:t>By maintaining a positive approach and using positive language, you are more likely to bring about a successful outcome when dealing with an angry or dissatisfied person.</a:t>
            </a:r>
            <a:endParaRPr lang="en-US" dirty="0">
              <a:solidFill>
                <a:srgbClr val="FF0000"/>
              </a:solidFill>
            </a:endParaRPr>
          </a:p>
        </p:txBody>
      </p:sp>
      <p:pic>
        <p:nvPicPr>
          <p:cNvPr id="5" name="Picture 4" descr="BE Positive | LinkedIn"/>
          <p:cNvPicPr/>
          <p:nvPr/>
        </p:nvPicPr>
        <p:blipFill>
          <a:blip r:embed="rId2" cstate="print"/>
          <a:srcRect/>
          <a:stretch>
            <a:fillRect/>
          </a:stretch>
        </p:blipFill>
        <p:spPr bwMode="auto">
          <a:xfrm>
            <a:off x="2313432" y="3813048"/>
            <a:ext cx="4553712" cy="2411377"/>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Dissatisfied and Angry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lstStyle/>
          <a:p>
            <a:r>
              <a:rPr lang="en-US" sz="2400" u="sng" dirty="0" smtClean="0"/>
              <a:t>To effectively serve an angry customer, you must move beyond the emotions to discover the reason for their anger</a:t>
            </a:r>
            <a:r>
              <a:rPr lang="en-US" dirty="0" smtClean="0"/>
              <a:t>.</a:t>
            </a:r>
          </a:p>
          <a:p>
            <a:endParaRPr lang="en-US" sz="800" dirty="0" smtClean="0"/>
          </a:p>
          <a:p>
            <a:pPr lvl="1"/>
            <a:r>
              <a:rPr lang="en-US" dirty="0" smtClean="0"/>
              <a:t>Before dealing with customers, check with your supervisor to find out what your policies are and what level of authority you have in making decisions.  This relates to EE empowerment.</a:t>
            </a:r>
          </a:p>
          <a:p>
            <a:pPr lvl="1"/>
            <a:endParaRPr lang="en-US" sz="800" dirty="0" smtClean="0"/>
          </a:p>
          <a:p>
            <a:pPr lvl="2"/>
            <a:r>
              <a:rPr lang="en-US" dirty="0" smtClean="0">
                <a:solidFill>
                  <a:srgbClr val="FF0000"/>
                </a:solidFill>
              </a:rPr>
              <a:t>By having this information before interacting with a customer, you will have the tools and knowledge necessary to handle customers effectively and professionally.  </a:t>
            </a:r>
            <a:endParaRPr lang="en-US" dirty="0">
              <a:solidFill>
                <a:srgbClr val="FF0000"/>
              </a:solidFill>
            </a:endParaRPr>
          </a:p>
        </p:txBody>
      </p:sp>
      <p:pic>
        <p:nvPicPr>
          <p:cNvPr id="5" name="Picture 4" descr="1,698,414 Knowledge Stock Photos and Images - 123RF"/>
          <p:cNvPicPr/>
          <p:nvPr/>
        </p:nvPicPr>
        <p:blipFill>
          <a:blip r:embed="rId2" cstate="print"/>
          <a:srcRect/>
          <a:stretch>
            <a:fillRect/>
          </a:stretch>
        </p:blipFill>
        <p:spPr bwMode="auto">
          <a:xfrm>
            <a:off x="5943600" y="4572000"/>
            <a:ext cx="3200400" cy="22860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Resolution Strategies for Dissatisfied and Angry Customers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a:xfrm>
            <a:off x="301752" y="1527048"/>
            <a:ext cx="8503920" cy="5330952"/>
          </a:xfrm>
        </p:spPr>
        <p:txBody>
          <a:bodyPr>
            <a:normAutofit fontScale="62500" lnSpcReduction="20000"/>
          </a:bodyPr>
          <a:lstStyle/>
          <a:p>
            <a:r>
              <a:rPr lang="en-US" u="sng" dirty="0" smtClean="0"/>
              <a:t>Be Positive</a:t>
            </a:r>
          </a:p>
          <a:p>
            <a:pPr lvl="1"/>
            <a:r>
              <a:rPr lang="en-US" dirty="0" smtClean="0">
                <a:solidFill>
                  <a:srgbClr val="FF0000"/>
                </a:solidFill>
              </a:rPr>
              <a:t>Tell the customer what you can do rather than what you cannot.</a:t>
            </a:r>
          </a:p>
          <a:p>
            <a:r>
              <a:rPr lang="en-US" u="sng" dirty="0" smtClean="0"/>
              <a:t>Acknowledge the Customer’s Feelings or Anger</a:t>
            </a:r>
          </a:p>
          <a:p>
            <a:pPr lvl="1"/>
            <a:r>
              <a:rPr lang="en-US" dirty="0" smtClean="0">
                <a:solidFill>
                  <a:srgbClr val="FF0000"/>
                </a:solidFill>
              </a:rPr>
              <a:t>By taking this approach, you have addressed the customer’s emotional state, demonstrated a willingness to assist, and encouraged the customer to participate in solving the problem.</a:t>
            </a:r>
          </a:p>
          <a:p>
            <a:r>
              <a:rPr lang="en-US" u="sng" dirty="0" smtClean="0"/>
              <a:t>Reassure</a:t>
            </a:r>
            <a:endParaRPr lang="en-US" u="sng" dirty="0"/>
          </a:p>
          <a:p>
            <a:pPr lvl="1"/>
            <a:r>
              <a:rPr lang="en-US" dirty="0" smtClean="0">
                <a:solidFill>
                  <a:srgbClr val="FF0000"/>
                </a:solidFill>
              </a:rPr>
              <a:t>Indicate that you understand why they are angry and that you will work to solve the problems.</a:t>
            </a:r>
          </a:p>
          <a:p>
            <a:r>
              <a:rPr lang="en-US" u="sng" dirty="0" smtClean="0"/>
              <a:t>Remain Objective</a:t>
            </a:r>
          </a:p>
          <a:p>
            <a:pPr lvl="1"/>
            <a:r>
              <a:rPr lang="en-US" dirty="0" smtClean="0">
                <a:solidFill>
                  <a:srgbClr val="FF0000"/>
                </a:solidFill>
              </a:rPr>
              <a:t>Angry </a:t>
            </a:r>
            <a:r>
              <a:rPr lang="en-US" dirty="0">
                <a:solidFill>
                  <a:srgbClr val="FF0000"/>
                </a:solidFill>
              </a:rPr>
              <a:t>customers are </a:t>
            </a:r>
            <a:r>
              <a:rPr lang="en-US" dirty="0" smtClean="0">
                <a:solidFill>
                  <a:srgbClr val="FF0000"/>
                </a:solidFill>
              </a:rPr>
              <a:t>often </a:t>
            </a:r>
            <a:r>
              <a:rPr lang="en-US" dirty="0">
                <a:solidFill>
                  <a:srgbClr val="FF0000"/>
                </a:solidFill>
              </a:rPr>
              <a:t>upset with the organization, product, or service </a:t>
            </a:r>
            <a:r>
              <a:rPr lang="en-US" dirty="0" smtClean="0">
                <a:solidFill>
                  <a:srgbClr val="FF0000"/>
                </a:solidFill>
              </a:rPr>
              <a:t>you </a:t>
            </a:r>
            <a:r>
              <a:rPr lang="en-US" dirty="0">
                <a:solidFill>
                  <a:srgbClr val="FF0000"/>
                </a:solidFill>
              </a:rPr>
              <a:t>represent, not </a:t>
            </a:r>
            <a:r>
              <a:rPr lang="en-US" dirty="0" smtClean="0">
                <a:solidFill>
                  <a:srgbClr val="FF0000"/>
                </a:solidFill>
              </a:rPr>
              <a:t>you.</a:t>
            </a:r>
          </a:p>
          <a:p>
            <a:r>
              <a:rPr lang="en-US" u="sng" dirty="0" smtClean="0"/>
              <a:t>Listen </a:t>
            </a:r>
            <a:r>
              <a:rPr lang="en-US" u="sng" dirty="0"/>
              <a:t>Actively; Determine the </a:t>
            </a:r>
            <a:r>
              <a:rPr lang="en-US" u="sng" dirty="0" smtClean="0"/>
              <a:t>Cause</a:t>
            </a:r>
          </a:p>
          <a:p>
            <a:pPr lvl="1"/>
            <a:r>
              <a:rPr lang="en-US" dirty="0" smtClean="0">
                <a:solidFill>
                  <a:srgbClr val="FF0000"/>
                </a:solidFill>
              </a:rPr>
              <a:t>Whether </a:t>
            </a:r>
            <a:r>
              <a:rPr lang="en-US" dirty="0">
                <a:solidFill>
                  <a:srgbClr val="FF0000"/>
                </a:solidFill>
              </a:rPr>
              <a:t>the customer is “right” or “wrong” makes no </a:t>
            </a:r>
            <a:r>
              <a:rPr lang="en-US" dirty="0" smtClean="0">
                <a:solidFill>
                  <a:srgbClr val="FF0000"/>
                </a:solidFill>
              </a:rPr>
              <a:t>difference.  Actively </a:t>
            </a:r>
            <a:r>
              <a:rPr lang="en-US" dirty="0">
                <a:solidFill>
                  <a:srgbClr val="FF0000"/>
                </a:solidFill>
              </a:rPr>
              <a:t>listening and trying to discover the problem </a:t>
            </a:r>
            <a:r>
              <a:rPr lang="en-US" dirty="0" smtClean="0">
                <a:solidFill>
                  <a:srgbClr val="FF0000"/>
                </a:solidFill>
              </a:rPr>
              <a:t>without placing </a:t>
            </a:r>
            <a:r>
              <a:rPr lang="en-US" dirty="0">
                <a:solidFill>
                  <a:srgbClr val="FF0000"/>
                </a:solidFill>
              </a:rPr>
              <a:t>blame will </a:t>
            </a:r>
            <a:r>
              <a:rPr lang="en-US" dirty="0" smtClean="0">
                <a:solidFill>
                  <a:srgbClr val="FF0000"/>
                </a:solidFill>
              </a:rPr>
              <a:t>reassure the customer of your intention to help.</a:t>
            </a:r>
          </a:p>
          <a:p>
            <a:r>
              <a:rPr lang="en-US" u="sng" dirty="0" smtClean="0"/>
              <a:t>Reduce Frustrations</a:t>
            </a:r>
          </a:p>
          <a:p>
            <a:pPr lvl="1"/>
            <a:r>
              <a:rPr lang="en-US" dirty="0" smtClean="0">
                <a:solidFill>
                  <a:srgbClr val="FF0000"/>
                </a:solidFill>
              </a:rPr>
              <a:t>Do </a:t>
            </a:r>
            <a:r>
              <a:rPr lang="en-US" dirty="0">
                <a:solidFill>
                  <a:srgbClr val="FF0000"/>
                </a:solidFill>
              </a:rPr>
              <a:t>not say or do anything that will create further tension.  Do your best to handle the situation with this customer before serving </a:t>
            </a:r>
            <a:r>
              <a:rPr lang="en-US" dirty="0" smtClean="0">
                <a:solidFill>
                  <a:srgbClr val="FF0000"/>
                </a:solidFill>
              </a:rPr>
              <a:t>another.</a:t>
            </a:r>
          </a:p>
          <a:p>
            <a:r>
              <a:rPr lang="en-US" u="sng" dirty="0" smtClean="0"/>
              <a:t>Negotiate </a:t>
            </a:r>
            <a:r>
              <a:rPr lang="en-US" u="sng" dirty="0"/>
              <a:t>a </a:t>
            </a:r>
            <a:r>
              <a:rPr lang="en-US" u="sng" dirty="0" smtClean="0"/>
              <a:t>Solution</a:t>
            </a:r>
          </a:p>
          <a:p>
            <a:pPr lvl="1"/>
            <a:r>
              <a:rPr lang="en-US" dirty="0" smtClean="0">
                <a:solidFill>
                  <a:srgbClr val="FF0000"/>
                </a:solidFill>
              </a:rPr>
              <a:t>Elicit </a:t>
            </a:r>
            <a:r>
              <a:rPr lang="en-US" dirty="0">
                <a:solidFill>
                  <a:srgbClr val="FF0000"/>
                </a:solidFill>
              </a:rPr>
              <a:t>ideas or negotiate an alternative with the customer.  Be willing to </a:t>
            </a:r>
            <a:r>
              <a:rPr lang="en-US" dirty="0" smtClean="0">
                <a:solidFill>
                  <a:srgbClr val="FF0000"/>
                </a:solidFill>
              </a:rPr>
              <a:t>compromise.</a:t>
            </a:r>
          </a:p>
          <a:p>
            <a:r>
              <a:rPr lang="en-US" u="sng" dirty="0" smtClean="0"/>
              <a:t>Conduct </a:t>
            </a:r>
            <a:r>
              <a:rPr lang="en-US" u="sng" dirty="0"/>
              <a:t>a </a:t>
            </a:r>
            <a:r>
              <a:rPr lang="en-US" u="sng" dirty="0" smtClean="0"/>
              <a:t>Follow-Up</a:t>
            </a:r>
          </a:p>
          <a:p>
            <a:pPr lvl="1"/>
            <a:r>
              <a:rPr lang="en-US" dirty="0" smtClean="0">
                <a:solidFill>
                  <a:srgbClr val="FF0000"/>
                </a:solidFill>
              </a:rPr>
              <a:t>Contact </a:t>
            </a:r>
            <a:r>
              <a:rPr lang="en-US" dirty="0">
                <a:solidFill>
                  <a:srgbClr val="FF0000"/>
                </a:solidFill>
              </a:rPr>
              <a:t>your customer as soon as possible after your attempted resolution in order to show the customer that you are </a:t>
            </a:r>
            <a:r>
              <a:rPr lang="en-US" dirty="0" smtClean="0">
                <a:solidFill>
                  <a:srgbClr val="FF0000"/>
                </a:solidFill>
              </a:rPr>
              <a:t>concerned the </a:t>
            </a:r>
            <a:r>
              <a:rPr lang="en-US" dirty="0">
                <a:solidFill>
                  <a:srgbClr val="FF0000"/>
                </a:solidFill>
              </a:rPr>
              <a:t>issue was correctly resolved and that you </a:t>
            </a:r>
            <a:r>
              <a:rPr lang="en-US" dirty="0" smtClean="0">
                <a:solidFill>
                  <a:srgbClr val="FF0000"/>
                </a:solidFill>
              </a:rPr>
              <a:t>truly value them.</a:t>
            </a:r>
            <a:endParaRPr lang="en-US" dirty="0">
              <a:solidFill>
                <a:srgbClr val="FF0000"/>
              </a:solidFill>
            </a:endParaRPr>
          </a:p>
        </p:txBody>
      </p:sp>
      <p:pic>
        <p:nvPicPr>
          <p:cNvPr id="5" name="Picture 4" descr="Express Strategies"/>
          <p:cNvPicPr/>
          <p:nvPr/>
        </p:nvPicPr>
        <p:blipFill>
          <a:blip r:embed="rId2" cstate="print"/>
          <a:srcRect/>
          <a:stretch>
            <a:fillRect/>
          </a:stretch>
        </p:blipFill>
        <p:spPr bwMode="auto">
          <a:xfrm>
            <a:off x="6477000" y="1371600"/>
            <a:ext cx="2093145" cy="734166"/>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Rude or Inconsiderate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normAutofit/>
          </a:bodyPr>
          <a:lstStyle/>
          <a:p>
            <a:r>
              <a:rPr lang="en-US" sz="2400" u="sng" dirty="0" smtClean="0"/>
              <a:t>Some people seem to go out of their way to be offensive or to get attention</a:t>
            </a:r>
            <a:r>
              <a:rPr lang="en-US" dirty="0" smtClean="0"/>
              <a:t>.</a:t>
            </a:r>
          </a:p>
          <a:p>
            <a:endParaRPr lang="en-US" sz="800" dirty="0" smtClean="0"/>
          </a:p>
          <a:p>
            <a:pPr lvl="1"/>
            <a:r>
              <a:rPr lang="en-US" dirty="0" smtClean="0"/>
              <a:t>Although they seem confident and self-assured outwardly, they are often insecure and defensive.  Some behaviors include:</a:t>
            </a:r>
          </a:p>
          <a:p>
            <a:pPr lvl="1"/>
            <a:endParaRPr lang="en-US" sz="800" dirty="0" smtClean="0"/>
          </a:p>
          <a:p>
            <a:pPr lvl="2"/>
            <a:r>
              <a:rPr lang="en-US" dirty="0" smtClean="0">
                <a:solidFill>
                  <a:srgbClr val="FF0000"/>
                </a:solidFill>
              </a:rPr>
              <a:t>Raising their voice</a:t>
            </a:r>
          </a:p>
          <a:p>
            <a:pPr lvl="2"/>
            <a:r>
              <a:rPr lang="en-US" dirty="0" smtClean="0">
                <a:solidFill>
                  <a:srgbClr val="FF0000"/>
                </a:solidFill>
              </a:rPr>
              <a:t>Demanding to speak to a supervisor</a:t>
            </a:r>
          </a:p>
          <a:p>
            <a:pPr lvl="2"/>
            <a:r>
              <a:rPr lang="en-US" dirty="0" smtClean="0">
                <a:solidFill>
                  <a:srgbClr val="FF0000"/>
                </a:solidFill>
              </a:rPr>
              <a:t>Using profanity</a:t>
            </a:r>
          </a:p>
          <a:p>
            <a:pPr lvl="2"/>
            <a:r>
              <a:rPr lang="en-US" dirty="0" smtClean="0">
                <a:solidFill>
                  <a:srgbClr val="FF0000"/>
                </a:solidFill>
              </a:rPr>
              <a:t>Cutting in front of someone else in the line</a:t>
            </a:r>
          </a:p>
          <a:p>
            <a:pPr lvl="2"/>
            <a:r>
              <a:rPr lang="en-US" dirty="0" smtClean="0">
                <a:solidFill>
                  <a:srgbClr val="FF0000"/>
                </a:solidFill>
              </a:rPr>
              <a:t>Being verbally abrupt</a:t>
            </a:r>
          </a:p>
          <a:p>
            <a:pPr lvl="2"/>
            <a:r>
              <a:rPr lang="en-US" dirty="0" smtClean="0">
                <a:solidFill>
                  <a:srgbClr val="FF0000"/>
                </a:solidFill>
              </a:rPr>
              <a:t>Otherwise going out of their way to be offensive or in control</a:t>
            </a:r>
          </a:p>
          <a:p>
            <a:pPr lvl="2">
              <a:buNone/>
            </a:pPr>
            <a:endParaRPr lang="en-US" dirty="0"/>
          </a:p>
        </p:txBody>
      </p:sp>
      <p:pic>
        <p:nvPicPr>
          <p:cNvPr id="5" name="Picture 4" descr="Rude Behavior Quotes. QuotesGram"/>
          <p:cNvPicPr/>
          <p:nvPr/>
        </p:nvPicPr>
        <p:blipFill>
          <a:blip r:embed="rId2" cstate="print"/>
          <a:srcRect/>
          <a:stretch>
            <a:fillRect/>
          </a:stretch>
        </p:blipFill>
        <p:spPr bwMode="auto">
          <a:xfrm>
            <a:off x="7051917" y="3352800"/>
            <a:ext cx="1739900" cy="186055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Rude or Inconsiderate Customers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The following are strategies for dealing with rude or inconsiderate customers</a:t>
            </a:r>
            <a:r>
              <a:rPr lang="en-US" dirty="0" smtClean="0"/>
              <a:t>:</a:t>
            </a:r>
          </a:p>
          <a:p>
            <a:endParaRPr lang="en-US" sz="800" dirty="0" smtClean="0"/>
          </a:p>
          <a:p>
            <a:pPr lvl="1"/>
            <a:r>
              <a:rPr lang="en-US" u="sng" dirty="0" smtClean="0"/>
              <a:t>Remain Professional</a:t>
            </a:r>
          </a:p>
          <a:p>
            <a:pPr lvl="2"/>
            <a:r>
              <a:rPr lang="en-US" dirty="0" smtClean="0">
                <a:solidFill>
                  <a:srgbClr val="FF0000"/>
                </a:solidFill>
              </a:rPr>
              <a:t>Just because the customer exhibits inappropriate behavior does not justify your reacting in kind.  Remain calm, assertive, and in control of the situation.  By maintaining decorum you may win over the person or at least keep them in check.</a:t>
            </a:r>
          </a:p>
          <a:p>
            <a:pPr lvl="1"/>
            <a:r>
              <a:rPr lang="en-US" u="sng" dirty="0" smtClean="0"/>
              <a:t>Do Not Resort to Retaliation</a:t>
            </a:r>
          </a:p>
          <a:p>
            <a:pPr lvl="2"/>
            <a:r>
              <a:rPr lang="en-US" dirty="0" smtClean="0">
                <a:solidFill>
                  <a:srgbClr val="FF0000"/>
                </a:solidFill>
              </a:rPr>
              <a:t>Retaliation will only infuriate this type of customer, especially if you embarrass them in the presence of others.  Remember, such people are still customers, and if they or someone else perceive your actions as inappropriate, you could lose even more.</a:t>
            </a:r>
            <a:endParaRPr lang="en-US" dirty="0">
              <a:solidFill>
                <a:srgbClr val="FF0000"/>
              </a:solidFill>
            </a:endParaRPr>
          </a:p>
        </p:txBody>
      </p:sp>
      <p:pic>
        <p:nvPicPr>
          <p:cNvPr id="5" name="Picture 4" descr="How to Deal With Rude and Disrespectful People"/>
          <p:cNvPicPr/>
          <p:nvPr/>
        </p:nvPicPr>
        <p:blipFill>
          <a:blip r:embed="rId2" cstate="print"/>
          <a:srcRect/>
          <a:stretch>
            <a:fillRect/>
          </a:stretch>
        </p:blipFill>
        <p:spPr bwMode="auto">
          <a:xfrm>
            <a:off x="7010400" y="0"/>
            <a:ext cx="2133600" cy="1295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Talkative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a:xfrm>
            <a:off x="301752" y="1527048"/>
            <a:ext cx="8503920" cy="4873752"/>
          </a:xfrm>
        </p:spPr>
        <p:txBody>
          <a:bodyPr>
            <a:normAutofit fontScale="77500" lnSpcReduction="20000"/>
          </a:bodyPr>
          <a:lstStyle/>
          <a:p>
            <a:r>
              <a:rPr lang="en-US" sz="2800" u="sng" dirty="0" smtClean="0"/>
              <a:t>Some customers spend excessive time discussing irrelevant matters such as personal experiences, family, friends, schooling, accomplishments, other service situations, and the weather.  </a:t>
            </a:r>
          </a:p>
          <a:p>
            <a:endParaRPr lang="en-US" sz="800" u="sng" dirty="0" smtClean="0"/>
          </a:p>
          <a:p>
            <a:pPr lvl="1"/>
            <a:r>
              <a:rPr lang="en-US" sz="2300" u="sng" dirty="0" smtClean="0"/>
              <a:t>Remain Warm and Cordial, but Focused</a:t>
            </a:r>
          </a:p>
          <a:p>
            <a:pPr lvl="2"/>
            <a:r>
              <a:rPr lang="en-US" dirty="0" smtClean="0">
                <a:solidFill>
                  <a:srgbClr val="FF0000"/>
                </a:solidFill>
              </a:rPr>
              <a:t>Recognize that this person’s personality style is probably mainly expressive and their natural inclination is to connect with others.  You can smile, acknowledge comments, and carry on a brief conversation as you are serving the customer.</a:t>
            </a:r>
          </a:p>
          <a:p>
            <a:pPr lvl="1"/>
            <a:r>
              <a:rPr lang="en-US" sz="2300" u="sng" dirty="0"/>
              <a:t>Ask Specific Open-End </a:t>
            </a:r>
            <a:r>
              <a:rPr lang="en-US" sz="2300" u="sng" dirty="0" smtClean="0"/>
              <a:t>Questions</a:t>
            </a:r>
            <a:endParaRPr lang="en-US" sz="2300" u="sng" dirty="0"/>
          </a:p>
          <a:p>
            <a:pPr lvl="2"/>
            <a:r>
              <a:rPr lang="en-US" dirty="0">
                <a:solidFill>
                  <a:srgbClr val="FF0000"/>
                </a:solidFill>
              </a:rPr>
              <a:t>These </a:t>
            </a:r>
            <a:r>
              <a:rPr lang="en-US" dirty="0" smtClean="0">
                <a:solidFill>
                  <a:srgbClr val="FF0000"/>
                </a:solidFill>
              </a:rPr>
              <a:t>questions assist </a:t>
            </a:r>
            <a:r>
              <a:rPr lang="en-US" dirty="0">
                <a:solidFill>
                  <a:srgbClr val="FF0000"/>
                </a:solidFill>
              </a:rPr>
              <a:t>in determining needs and addressing customer concerns.</a:t>
            </a:r>
          </a:p>
          <a:p>
            <a:pPr lvl="1"/>
            <a:r>
              <a:rPr lang="en-US" sz="2300" u="sng" dirty="0" smtClean="0"/>
              <a:t>Use </a:t>
            </a:r>
            <a:r>
              <a:rPr lang="en-US" sz="2300" u="sng" dirty="0"/>
              <a:t>Closed-End Questions to </a:t>
            </a:r>
            <a:r>
              <a:rPr lang="en-US" sz="2300" u="sng" dirty="0" smtClean="0"/>
              <a:t>Control</a:t>
            </a:r>
            <a:endParaRPr lang="en-US" sz="2300" u="sng" dirty="0"/>
          </a:p>
          <a:p>
            <a:pPr lvl="2"/>
            <a:r>
              <a:rPr lang="en-US" dirty="0">
                <a:solidFill>
                  <a:srgbClr val="FF0000"/>
                </a:solidFill>
              </a:rPr>
              <a:t>Once you have determined the customer’s needs, switch to close-end questions </a:t>
            </a:r>
            <a:r>
              <a:rPr lang="en-US" dirty="0" smtClean="0">
                <a:solidFill>
                  <a:srgbClr val="FF0000"/>
                </a:solidFill>
              </a:rPr>
              <a:t>to control </a:t>
            </a:r>
            <a:r>
              <a:rPr lang="en-US" dirty="0">
                <a:solidFill>
                  <a:srgbClr val="FF0000"/>
                </a:solidFill>
              </a:rPr>
              <a:t>the situation and limit the opportunity for the customer to continue talking.</a:t>
            </a:r>
          </a:p>
          <a:p>
            <a:pPr lvl="1"/>
            <a:r>
              <a:rPr lang="en-US" sz="2300" u="sng" dirty="0" smtClean="0"/>
              <a:t>Manage </a:t>
            </a:r>
            <a:r>
              <a:rPr lang="en-US" sz="2300" u="sng" dirty="0"/>
              <a:t>the conversation</a:t>
            </a:r>
          </a:p>
          <a:p>
            <a:pPr lvl="2"/>
            <a:r>
              <a:rPr lang="en-US" dirty="0">
                <a:solidFill>
                  <a:srgbClr val="FF0000"/>
                </a:solidFill>
              </a:rPr>
              <a:t>Keep in mind that if you spend a lot of time with one customer, other customers may feel neglected.  You can manage customer encounters through questioning and through statements that let the customer know your objective is to serve customers.  You might say, “If you have no further questions, have a great day</a:t>
            </a:r>
            <a:r>
              <a:rPr lang="en-US" dirty="0" smtClean="0">
                <a:solidFill>
                  <a:srgbClr val="FF0000"/>
                </a:solidFill>
              </a:rPr>
              <a:t>.”</a:t>
            </a:r>
            <a:endParaRPr lang="en-US" dirty="0">
              <a:solidFill>
                <a:srgbClr val="FF0000"/>
              </a:solidFill>
            </a:endParaRPr>
          </a:p>
        </p:txBody>
      </p:sp>
      <p:pic>
        <p:nvPicPr>
          <p:cNvPr id="6" name="Picture 5" descr="How to react to an ungrateful customer on fiverr ?"/>
          <p:cNvPicPr/>
          <p:nvPr/>
        </p:nvPicPr>
        <p:blipFill>
          <a:blip r:embed="rId2" cstate="print"/>
          <a:srcRect/>
          <a:stretch>
            <a:fillRect/>
          </a:stretch>
        </p:blipFill>
        <p:spPr bwMode="auto">
          <a:xfrm>
            <a:off x="6705600" y="0"/>
            <a:ext cx="2438400" cy="129540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Handling Emotions with the Emotion-Reducing Model</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400" u="sng" dirty="0" smtClean="0"/>
              <a:t>Using the emotion-reducing model helps to calm the customer so that you can then solve the problem</a:t>
            </a:r>
            <a:r>
              <a:rPr lang="en-US" dirty="0" smtClean="0"/>
              <a:t>.</a:t>
            </a:r>
          </a:p>
          <a:p>
            <a:endParaRPr lang="en-US" sz="800" dirty="0" smtClean="0"/>
          </a:p>
          <a:p>
            <a:pPr lvl="1"/>
            <a:r>
              <a:rPr lang="en-US" sz="2000" dirty="0" smtClean="0"/>
              <a:t>It is important to remember when dealing with people who are behaving emotionally (i.e. irritated, angry, upset, crying, etc.) that they are typically upset with the structure, process, organization, or other factors over which you and/or they have no control.</a:t>
            </a:r>
          </a:p>
          <a:p>
            <a:pPr lvl="1"/>
            <a:endParaRPr lang="en-US" sz="800" dirty="0" smtClean="0"/>
          </a:p>
          <a:p>
            <a:pPr lvl="2"/>
            <a:r>
              <a:rPr lang="en-US" dirty="0" smtClean="0">
                <a:solidFill>
                  <a:srgbClr val="FF0000"/>
                </a:solidFill>
              </a:rPr>
              <a:t>They are usually not upset with you (unless you have provoked them by exhibiting poor customer service skills or attitude).  </a:t>
            </a:r>
          </a:p>
          <a:p>
            <a:pPr lvl="2"/>
            <a:r>
              <a:rPr lang="en-US" dirty="0" smtClean="0">
                <a:solidFill>
                  <a:srgbClr val="FF0000"/>
                </a:solidFill>
              </a:rPr>
              <a:t>Remain rational and do not react to them emotionally.</a:t>
            </a:r>
            <a:endParaRPr lang="en-US" dirty="0">
              <a:solidFill>
                <a:srgbClr val="FF0000"/>
              </a:solidFill>
            </a:endParaRPr>
          </a:p>
        </p:txBody>
      </p:sp>
      <p:pic>
        <p:nvPicPr>
          <p:cNvPr id="5" name="Picture 4" descr="Dealing with Emotional People - YouTube"/>
          <p:cNvPicPr/>
          <p:nvPr/>
        </p:nvPicPr>
        <p:blipFill>
          <a:blip r:embed="rId2" cstate="print"/>
          <a:srcRect/>
          <a:stretch>
            <a:fillRect/>
          </a:stretch>
        </p:blipFill>
        <p:spPr bwMode="auto">
          <a:xfrm>
            <a:off x="5257800" y="5105400"/>
            <a:ext cx="3886200" cy="1752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Handling Emotions with the Emotion-Reducing Model</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lstStyle/>
          <a:p>
            <a:r>
              <a:rPr lang="en-US" sz="2400" u="sng" dirty="0" smtClean="0"/>
              <a:t>Before you can get the customer to calm down, listen, and address the situation, you must first deal with their emotional state</a:t>
            </a:r>
            <a:r>
              <a:rPr lang="en-US" dirty="0" smtClean="0"/>
              <a:t>.</a:t>
            </a:r>
          </a:p>
          <a:p>
            <a:endParaRPr lang="en-US" sz="800" dirty="0" smtClean="0"/>
          </a:p>
          <a:p>
            <a:pPr lvl="1"/>
            <a:r>
              <a:rPr lang="en-US" dirty="0" smtClean="0"/>
              <a:t>A customer will not be receptive to what you are saying or your attempts to assist until you reduce their emotional state</a:t>
            </a:r>
            <a:r>
              <a:rPr lang="en-US" dirty="0" smtClean="0"/>
              <a:t>.  </a:t>
            </a:r>
            <a:endParaRPr lang="en-US" dirty="0" smtClean="0"/>
          </a:p>
          <a:p>
            <a:pPr lvl="1"/>
            <a:endParaRPr lang="en-US" sz="800" dirty="0" smtClean="0"/>
          </a:p>
          <a:p>
            <a:pPr lvl="2"/>
            <a:r>
              <a:rPr lang="en-US" dirty="0" smtClean="0">
                <a:solidFill>
                  <a:srgbClr val="FF0000"/>
                </a:solidFill>
              </a:rPr>
              <a:t>Sometimes</a:t>
            </a:r>
            <a:r>
              <a:rPr lang="en-US" dirty="0" smtClean="0">
                <a:solidFill>
                  <a:srgbClr val="FF0000"/>
                </a:solidFill>
              </a:rPr>
              <a:t>, they may even become irritated if you seem uncaring.</a:t>
            </a:r>
            <a:endParaRPr lang="en-US" dirty="0">
              <a:solidFill>
                <a:srgbClr val="FF0000"/>
              </a:solidFill>
            </a:endParaRPr>
          </a:p>
        </p:txBody>
      </p:sp>
      <p:pic>
        <p:nvPicPr>
          <p:cNvPr id="5" name="Picture 4" descr="Emotional Management Strategies for Depression and Anxiety"/>
          <p:cNvPicPr/>
          <p:nvPr/>
        </p:nvPicPr>
        <p:blipFill>
          <a:blip r:embed="rId2" cstate="print"/>
          <a:srcRect/>
          <a:stretch>
            <a:fillRect/>
          </a:stretch>
        </p:blipFill>
        <p:spPr bwMode="auto">
          <a:xfrm>
            <a:off x="6473952" y="4191000"/>
            <a:ext cx="2362200" cy="2133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Handling Emotions with the Emotion-Reducing Model</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lstStyle/>
          <a:p>
            <a:r>
              <a:rPr lang="en-US" sz="2300" u="sng" dirty="0" smtClean="0"/>
              <a:t>To help calm the customer down, you must send customer-focused verbal and nonverbal messages</a:t>
            </a:r>
            <a:r>
              <a:rPr lang="en-US" sz="2300" dirty="0" smtClean="0"/>
              <a:t>.</a:t>
            </a:r>
          </a:p>
          <a:p>
            <a:endParaRPr lang="en-US" sz="800" dirty="0" smtClean="0"/>
          </a:p>
          <a:p>
            <a:pPr lvl="1"/>
            <a:r>
              <a:rPr lang="en-US" sz="2000" dirty="0" smtClean="0"/>
              <a:t>Demonstrate patience and use positive communication skills such as properly phrased verbal messages and questions, effective nonverbal cues, and active listening skills.  Most important among those skills are the ability and willingness to listen to whatever the customer has to say without interrupting or interjecting your views.</a:t>
            </a:r>
          </a:p>
          <a:p>
            <a:pPr lvl="1"/>
            <a:endParaRPr lang="en-US" sz="800" dirty="0" smtClean="0"/>
          </a:p>
          <a:p>
            <a:pPr lvl="2"/>
            <a:r>
              <a:rPr lang="en-US" dirty="0" smtClean="0">
                <a:solidFill>
                  <a:srgbClr val="FF0000"/>
                </a:solidFill>
              </a:rPr>
              <a:t>The customer must feel that their emotions were not disregarded.</a:t>
            </a:r>
          </a:p>
          <a:p>
            <a:pPr lvl="2"/>
            <a:r>
              <a:rPr lang="en-US" dirty="0">
                <a:solidFill>
                  <a:srgbClr val="FF0000"/>
                </a:solidFill>
              </a:rPr>
              <a:t>This approach often helps prevent situations from escalating</a:t>
            </a:r>
            <a:r>
              <a:rPr lang="en-US" dirty="0" smtClean="0">
                <a:solidFill>
                  <a:srgbClr val="FF0000"/>
                </a:solidFill>
              </a:rPr>
              <a:t>.</a:t>
            </a:r>
          </a:p>
        </p:txBody>
      </p:sp>
      <p:pic>
        <p:nvPicPr>
          <p:cNvPr id="5" name="Picture 4" descr="Maintain Composure Stock Illustrations – 28 Maintain Composure Stock  Illustrations, Vectors &amp;amp; Clipart - Dreamstime"/>
          <p:cNvPicPr/>
          <p:nvPr/>
        </p:nvPicPr>
        <p:blipFill>
          <a:blip r:embed="rId2" cstate="print"/>
          <a:srcRect/>
          <a:stretch>
            <a:fillRect/>
          </a:stretch>
        </p:blipFill>
        <p:spPr bwMode="auto">
          <a:xfrm>
            <a:off x="5943600" y="5029200"/>
            <a:ext cx="3200400" cy="1828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is a Service Breakdown?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Service breakdowns occur whenever any product or service fails to meet the customer’s expectations</a:t>
            </a:r>
            <a:r>
              <a:rPr lang="en-US" dirty="0" smtClean="0"/>
              <a:t>.</a:t>
            </a:r>
          </a:p>
          <a:p>
            <a:endParaRPr lang="en-US" sz="800" dirty="0" smtClean="0"/>
          </a:p>
          <a:p>
            <a:pPr lvl="1"/>
            <a:r>
              <a:rPr lang="en-US" dirty="0" smtClean="0"/>
              <a:t>Service breakdowns occur daily in all types of organizations. </a:t>
            </a:r>
            <a:endParaRPr lang="en-US" dirty="0" smtClean="0"/>
          </a:p>
          <a:p>
            <a:pPr lvl="1"/>
            <a:endParaRPr lang="en-US" sz="800" dirty="0"/>
          </a:p>
          <a:p>
            <a:pPr lvl="2"/>
            <a:r>
              <a:rPr lang="en-US" dirty="0" smtClean="0">
                <a:solidFill>
                  <a:srgbClr val="FF0000"/>
                </a:solidFill>
              </a:rPr>
              <a:t>They </a:t>
            </a:r>
            <a:r>
              <a:rPr lang="en-US" dirty="0" smtClean="0">
                <a:solidFill>
                  <a:srgbClr val="FF0000"/>
                </a:solidFill>
              </a:rPr>
              <a:t>occur whenever the product or service delivered fails to meet customer expectations</a:t>
            </a:r>
            <a:r>
              <a:rPr lang="en-US" dirty="0" smtClean="0">
                <a:solidFill>
                  <a:srgbClr val="FF0000"/>
                </a:solidFill>
              </a:rPr>
              <a:t>.</a:t>
            </a:r>
            <a:endParaRPr lang="en-US" dirty="0" smtClean="0">
              <a:solidFill>
                <a:srgbClr val="FF0000"/>
              </a:solidFill>
            </a:endParaRPr>
          </a:p>
        </p:txBody>
      </p:sp>
      <p:pic>
        <p:nvPicPr>
          <p:cNvPr id="5" name="Picture 4" descr="what is a service breakdown?When"/>
          <p:cNvPicPr/>
          <p:nvPr/>
        </p:nvPicPr>
        <p:blipFill>
          <a:blip r:embed="rId2" cstate="print"/>
          <a:srcRect/>
          <a:stretch>
            <a:fillRect/>
          </a:stretch>
        </p:blipFill>
        <p:spPr bwMode="auto">
          <a:xfrm>
            <a:off x="5029200" y="3581400"/>
            <a:ext cx="3886200" cy="27432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Handling Emotions with the Emotion-Reducing Model</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lstStyle/>
          <a:p>
            <a:r>
              <a:rPr lang="en-US" sz="2300" u="sng" dirty="0" smtClean="0"/>
              <a:t>A customer generally wants to be respected and acknowledged as an individual and as being important</a:t>
            </a:r>
            <a:r>
              <a:rPr lang="en-US" sz="2300" dirty="0" smtClean="0"/>
              <a:t>.  </a:t>
            </a:r>
          </a:p>
          <a:p>
            <a:endParaRPr lang="en-US" sz="800" dirty="0" smtClean="0"/>
          </a:p>
          <a:p>
            <a:pPr lvl="1"/>
            <a:r>
              <a:rPr lang="en-US" dirty="0" smtClean="0"/>
              <a:t>As you interact with a customer, you can soften the situation and reduce emotion by providing customer-focused responses.  </a:t>
            </a:r>
          </a:p>
          <a:p>
            <a:pPr lvl="1"/>
            <a:r>
              <a:rPr lang="en-US" dirty="0" smtClean="0"/>
              <a:t>Simple messages can put you on a friendly (human) level while at the same time helping to calm the situation.</a:t>
            </a:r>
          </a:p>
          <a:p>
            <a:pPr lvl="1"/>
            <a:endParaRPr lang="en-US" sz="800" dirty="0" smtClean="0"/>
          </a:p>
          <a:p>
            <a:pPr lvl="2"/>
            <a:r>
              <a:rPr lang="en-US" dirty="0" smtClean="0">
                <a:solidFill>
                  <a:srgbClr val="FF0000"/>
                </a:solidFill>
              </a:rPr>
              <a:t>“Mr. Smith, I understand why you are frustrated about the service, and it seems we did make an error on your order.  I do sincerely apologize for that.  You are important to us, and I will do my best to try and resolve the situation.”</a:t>
            </a:r>
            <a:endParaRPr lang="en-US" dirty="0">
              <a:solidFill>
                <a:srgbClr val="FF0000"/>
              </a:solidFill>
            </a:endParaRPr>
          </a:p>
        </p:txBody>
      </p:sp>
      <p:pic>
        <p:nvPicPr>
          <p:cNvPr id="5" name="Picture 4" descr="Handwriting Text Writing Managing Emotions. Conceptual Photo.. Stock Photo,  Picture And Royalty Free Image. Image 124645220."/>
          <p:cNvPicPr/>
          <p:nvPr/>
        </p:nvPicPr>
        <p:blipFill>
          <a:blip r:embed="rId2" cstate="print"/>
          <a:srcRect/>
          <a:stretch>
            <a:fillRect/>
          </a:stretch>
        </p:blipFill>
        <p:spPr bwMode="auto">
          <a:xfrm>
            <a:off x="6629400" y="5181600"/>
            <a:ext cx="2514600" cy="1676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Handling Emotions with the Emotion-Reducing Model</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400" u="sng" dirty="0" smtClean="0"/>
              <a:t>The key to helping resolve any service breakdowns is to frame your problem resolution with a customer-focused message through use of the Emotion-Reducing Model</a:t>
            </a:r>
            <a:r>
              <a:rPr lang="en-US" dirty="0"/>
              <a:t>:</a:t>
            </a:r>
            <a:endParaRPr lang="en-US" dirty="0" smtClean="0"/>
          </a:p>
          <a:p>
            <a:endParaRPr lang="en-US" sz="800" dirty="0" smtClean="0"/>
          </a:p>
          <a:p>
            <a:pPr marL="731520" lvl="1" indent="-457200">
              <a:buFont typeface="+mj-lt"/>
              <a:buAutoNum type="arabicPeriod"/>
            </a:pPr>
            <a:r>
              <a:rPr lang="en-US" dirty="0" smtClean="0">
                <a:solidFill>
                  <a:srgbClr val="FF0000"/>
                </a:solidFill>
              </a:rPr>
              <a:t>Customer-Focused Message</a:t>
            </a:r>
          </a:p>
          <a:p>
            <a:pPr marL="731520" lvl="1" indent="-457200">
              <a:buFont typeface="+mj-lt"/>
              <a:buAutoNum type="arabicPeriod"/>
            </a:pPr>
            <a:r>
              <a:rPr lang="en-US" dirty="0" smtClean="0">
                <a:solidFill>
                  <a:srgbClr val="FF0000"/>
                </a:solidFill>
              </a:rPr>
              <a:t>Emotional Issue</a:t>
            </a:r>
          </a:p>
          <a:p>
            <a:pPr marL="731520" lvl="1" indent="-457200">
              <a:buFont typeface="+mj-lt"/>
              <a:buAutoNum type="arabicPeriod"/>
            </a:pPr>
            <a:r>
              <a:rPr lang="en-US" dirty="0" smtClean="0">
                <a:solidFill>
                  <a:srgbClr val="FF0000"/>
                </a:solidFill>
              </a:rPr>
              <a:t>Customer-Focused Message</a:t>
            </a:r>
          </a:p>
          <a:p>
            <a:pPr marL="731520" lvl="1" indent="-457200">
              <a:buFont typeface="+mj-lt"/>
              <a:buAutoNum type="arabicPeriod"/>
            </a:pPr>
            <a:r>
              <a:rPr lang="en-US" dirty="0" smtClean="0">
                <a:solidFill>
                  <a:srgbClr val="FF0000"/>
                </a:solidFill>
              </a:rPr>
              <a:t>Problem Solving</a:t>
            </a:r>
          </a:p>
          <a:p>
            <a:pPr marL="731520" lvl="1" indent="-457200">
              <a:buFont typeface="+mj-lt"/>
              <a:buAutoNum type="arabicPeriod"/>
            </a:pPr>
            <a:r>
              <a:rPr lang="en-US" dirty="0" smtClean="0">
                <a:solidFill>
                  <a:srgbClr val="FF0000"/>
                </a:solidFill>
              </a:rPr>
              <a:t>Customer-Focused Message</a:t>
            </a:r>
            <a:endParaRPr lang="en-US" dirty="0">
              <a:solidFill>
                <a:srgbClr val="FF0000"/>
              </a:solidFill>
            </a:endParaRPr>
          </a:p>
        </p:txBody>
      </p:sp>
      <p:pic>
        <p:nvPicPr>
          <p:cNvPr id="5" name="Picture 4" descr="Managing Emotions Text Message Bubble, Concept Background Stock  Illustration - Illustration of executive, evaluation: 247396907"/>
          <p:cNvPicPr/>
          <p:nvPr/>
        </p:nvPicPr>
        <p:blipFill>
          <a:blip r:embed="rId2">
            <a:extLst>
              <a:ext uri="{28A0092B-C50C-407E-A947-70E740481C1C}">
                <a14:useLocalDpi xmlns:a14="http://schemas.microsoft.com/office/drawing/2010/main" val="0"/>
              </a:ext>
            </a:extLst>
          </a:blip>
          <a:srcRect/>
          <a:stretch>
            <a:fillRect/>
          </a:stretch>
        </p:blipFill>
        <p:spPr bwMode="auto">
          <a:xfrm>
            <a:off x="4846782" y="3573083"/>
            <a:ext cx="3989370" cy="2587625"/>
          </a:xfrm>
          <a:prstGeom prst="rect">
            <a:avLst/>
          </a:prstGeom>
          <a:noFill/>
          <a:ln>
            <a:noFill/>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Emotion-Reducing Model</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sz="2600" u="sng" dirty="0" smtClean="0"/>
              <a:t>Here is how the five steps of  the emotion-reducing model are implemented</a:t>
            </a:r>
            <a:r>
              <a:rPr lang="en-US" dirty="0" smtClean="0"/>
              <a:t>:</a:t>
            </a:r>
          </a:p>
          <a:p>
            <a:endParaRPr lang="en-US" sz="900" dirty="0" smtClean="0"/>
          </a:p>
          <a:p>
            <a:pPr lvl="1"/>
            <a:r>
              <a:rPr lang="en-US" dirty="0" smtClean="0">
                <a:solidFill>
                  <a:srgbClr val="FF0000"/>
                </a:solidFill>
              </a:rPr>
              <a:t>Assume a customer has a problem.  As the customer approaches     (or when you answer the telephone), greet them with “Good morning (or afternoon),” a smile, and open body language and gesturing       </a:t>
            </a:r>
            <a:r>
              <a:rPr lang="en-US" dirty="0" smtClean="0">
                <a:solidFill>
                  <a:srgbClr val="0070C0"/>
                </a:solidFill>
              </a:rPr>
              <a:t>(</a:t>
            </a:r>
            <a:r>
              <a:rPr lang="en-US" u="sng" dirty="0" smtClean="0">
                <a:solidFill>
                  <a:srgbClr val="0070C0"/>
                </a:solidFill>
              </a:rPr>
              <a:t>1. customer-focused message</a:t>
            </a:r>
            <a:r>
              <a:rPr lang="en-US" dirty="0" smtClean="0">
                <a:solidFill>
                  <a:srgbClr val="0070C0"/>
                </a:solidFill>
              </a:rPr>
              <a:t>)</a:t>
            </a:r>
            <a:r>
              <a:rPr lang="en-US" dirty="0" smtClean="0">
                <a:solidFill>
                  <a:srgbClr val="FF0000"/>
                </a:solidFill>
              </a:rPr>
              <a:t>.</a:t>
            </a:r>
            <a:r>
              <a:rPr lang="en-US" dirty="0" smtClean="0">
                <a:solidFill>
                  <a:srgbClr val="0070C0"/>
                </a:solidFill>
              </a:rPr>
              <a:t>  </a:t>
            </a:r>
            <a:r>
              <a:rPr lang="en-US" dirty="0" smtClean="0">
                <a:solidFill>
                  <a:srgbClr val="FF0000"/>
                </a:solidFill>
              </a:rPr>
              <a:t>Then, as the customer explains the issue </a:t>
            </a:r>
            <a:r>
              <a:rPr lang="en-US" dirty="0" smtClean="0">
                <a:solidFill>
                  <a:srgbClr val="0070C0"/>
                </a:solidFill>
              </a:rPr>
              <a:t>(</a:t>
            </a:r>
            <a:r>
              <a:rPr lang="en-US" u="sng" dirty="0" smtClean="0">
                <a:solidFill>
                  <a:srgbClr val="0070C0"/>
                </a:solidFill>
              </a:rPr>
              <a:t>2. emotional issue</a:t>
            </a:r>
            <a:r>
              <a:rPr lang="en-US" dirty="0" smtClean="0">
                <a:solidFill>
                  <a:srgbClr val="0070C0"/>
                </a:solidFill>
              </a:rPr>
              <a:t>)</a:t>
            </a:r>
            <a:r>
              <a:rPr lang="en-US" dirty="0" smtClean="0">
                <a:solidFill>
                  <a:srgbClr val="FF0000"/>
                </a:solidFill>
              </a:rPr>
              <a:t>,</a:t>
            </a:r>
            <a:r>
              <a:rPr lang="en-US" dirty="0" smtClean="0">
                <a:solidFill>
                  <a:srgbClr val="0070C0"/>
                </a:solidFill>
              </a:rPr>
              <a:t> </a:t>
            </a:r>
            <a:r>
              <a:rPr lang="en-US" dirty="0" smtClean="0">
                <a:solidFill>
                  <a:srgbClr val="FF0000"/>
                </a:solidFill>
              </a:rPr>
              <a:t>you can offer statements such as, “I see and understand how that can feel” </a:t>
            </a:r>
            <a:r>
              <a:rPr lang="en-US" dirty="0" smtClean="0">
                <a:solidFill>
                  <a:srgbClr val="0070C0"/>
                </a:solidFill>
              </a:rPr>
              <a:t>(</a:t>
            </a:r>
            <a:r>
              <a:rPr lang="en-US" u="sng" dirty="0" smtClean="0">
                <a:solidFill>
                  <a:srgbClr val="0070C0"/>
                </a:solidFill>
              </a:rPr>
              <a:t>3. customer-focused message</a:t>
            </a:r>
            <a:r>
              <a:rPr lang="en-US" dirty="0" smtClean="0">
                <a:solidFill>
                  <a:srgbClr val="0070C0"/>
                </a:solidFill>
              </a:rPr>
              <a:t>)</a:t>
            </a:r>
            <a:r>
              <a:rPr lang="en-US" dirty="0" smtClean="0">
                <a:solidFill>
                  <a:srgbClr val="FF0000"/>
                </a:solidFill>
              </a:rPr>
              <a:t>.</a:t>
            </a:r>
            <a:r>
              <a:rPr lang="en-US" dirty="0" smtClean="0">
                <a:solidFill>
                  <a:srgbClr val="0070C0"/>
                </a:solidFill>
              </a:rPr>
              <a:t> </a:t>
            </a:r>
            <a:r>
              <a:rPr lang="en-US" dirty="0" smtClean="0">
                <a:solidFill>
                  <a:srgbClr val="FF0000"/>
                </a:solidFill>
              </a:rPr>
              <a:t>Such statements can help you connect psychologically with the customer.  Continue to use positive reinforcement - communication throughout your interaction.  Once you define the problem and resolve it </a:t>
            </a:r>
            <a:r>
              <a:rPr lang="en-US" dirty="0" smtClean="0">
                <a:solidFill>
                  <a:srgbClr val="0070C0"/>
                </a:solidFill>
              </a:rPr>
              <a:t>(</a:t>
            </a:r>
            <a:r>
              <a:rPr lang="en-US" u="sng" dirty="0" smtClean="0">
                <a:solidFill>
                  <a:srgbClr val="0070C0"/>
                </a:solidFill>
              </a:rPr>
              <a:t>4. problem solving</a:t>
            </a:r>
            <a:r>
              <a:rPr lang="en-US" dirty="0" smtClean="0">
                <a:solidFill>
                  <a:srgbClr val="0070C0"/>
                </a:solidFill>
              </a:rPr>
              <a:t>)</a:t>
            </a:r>
            <a:r>
              <a:rPr lang="en-US" dirty="0" smtClean="0">
                <a:solidFill>
                  <a:srgbClr val="FF0000"/>
                </a:solidFill>
              </a:rPr>
              <a:t>,</a:t>
            </a:r>
            <a:r>
              <a:rPr lang="en-US" dirty="0" smtClean="0">
                <a:solidFill>
                  <a:srgbClr val="0070C0"/>
                </a:solidFill>
              </a:rPr>
              <a:t> </a:t>
            </a:r>
            <a:r>
              <a:rPr lang="en-US" dirty="0" smtClean="0">
                <a:solidFill>
                  <a:srgbClr val="FF0000"/>
                </a:solidFill>
              </a:rPr>
              <a:t>take one more opportunity at the end of your interaction to send a customer-focused message by smiling and thanking the customer for allowing you to assist.  In addition, one last apology may be appropriate for inconvenience, frustration, mistreatment, and so on </a:t>
            </a:r>
            <a:r>
              <a:rPr lang="en-US" dirty="0" smtClean="0">
                <a:solidFill>
                  <a:srgbClr val="0070C0"/>
                </a:solidFill>
              </a:rPr>
              <a:t>(</a:t>
            </a:r>
            <a:r>
              <a:rPr lang="en-US" u="sng" dirty="0" smtClean="0">
                <a:solidFill>
                  <a:srgbClr val="0070C0"/>
                </a:solidFill>
              </a:rPr>
              <a:t>5. customer-focused message</a:t>
            </a:r>
            <a:r>
              <a:rPr lang="en-US" dirty="0" smtClean="0">
                <a:solidFill>
                  <a:srgbClr val="0070C0"/>
                </a:solidFill>
              </a:rPr>
              <a:t>)</a:t>
            </a:r>
            <a:r>
              <a:rPr lang="en-US" dirty="0" smtClean="0">
                <a:solidFill>
                  <a:srgbClr val="FF0000"/>
                </a:solidFill>
              </a:rPr>
              <a:t>.</a:t>
            </a:r>
            <a:endParaRPr lang="en-US" dirty="0">
              <a:solidFill>
                <a:srgbClr val="0070C0"/>
              </a:solidFill>
            </a:endParaRPr>
          </a:p>
        </p:txBody>
      </p:sp>
      <p:pic>
        <p:nvPicPr>
          <p:cNvPr id="1026" name="Picture 2" descr="C:\Users\Michaelm\AppData\Local\Microsoft\Windows\Temporary Internet Files\Content.IE5\HWRYGRBG\1200px-Eo_circle_green_number-5.svg[1].png"/>
          <p:cNvPicPr>
            <a:picLocks noChangeAspect="1" noChangeArrowheads="1"/>
          </p:cNvPicPr>
          <p:nvPr/>
        </p:nvPicPr>
        <p:blipFill>
          <a:blip r:embed="rId2" cstate="print"/>
          <a:srcRect/>
          <a:stretch>
            <a:fillRect/>
          </a:stretch>
        </p:blipFill>
        <p:spPr bwMode="auto">
          <a:xfrm>
            <a:off x="7239000" y="228600"/>
            <a:ext cx="1295400" cy="990600"/>
          </a:xfrm>
          <a:prstGeom prst="rect">
            <a:avLst/>
          </a:prstGeom>
          <a:noFill/>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Reasons for Customer Defection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200" u="sng" dirty="0" smtClean="0"/>
              <a:t>Failing to meet customer’s needs, handling problem inefficiently, treating the customer unfairly, and using inadequate systems are reasons for the customer to leave you and go elsewhere</a:t>
            </a:r>
            <a:r>
              <a:rPr lang="en-US" sz="2200" dirty="0" smtClean="0"/>
              <a:t>.</a:t>
            </a:r>
          </a:p>
          <a:p>
            <a:endParaRPr lang="en-US" sz="800" dirty="0" smtClean="0"/>
          </a:p>
          <a:p>
            <a:pPr lvl="1"/>
            <a:r>
              <a:rPr lang="en-US" sz="2000" dirty="0" smtClean="0"/>
              <a:t>Following a service breakdown, there is often a possibility that you may never see the customer again.  This is potentially disastrous to your organization because it costs </a:t>
            </a:r>
            <a:r>
              <a:rPr lang="en-US" sz="2000" b="1" dirty="0" smtClean="0"/>
              <a:t>five to six times </a:t>
            </a:r>
            <a:r>
              <a:rPr lang="en-US" sz="2000" dirty="0" smtClean="0"/>
              <a:t>as much to win a new customer as it costs to retain one.  Moreover, a dissatisfied customer will tell others the bad news.</a:t>
            </a:r>
          </a:p>
          <a:p>
            <a:pPr lvl="1"/>
            <a:endParaRPr lang="en-US" sz="800" dirty="0" smtClean="0"/>
          </a:p>
          <a:p>
            <a:pPr lvl="2"/>
            <a:r>
              <a:rPr lang="en-US" sz="1800" dirty="0" smtClean="0">
                <a:solidFill>
                  <a:srgbClr val="FF0000"/>
                </a:solidFill>
              </a:rPr>
              <a:t>Thus, you and your organization must be especially careful to identify reasons for customer defection and remedy the problems</a:t>
            </a:r>
            <a:r>
              <a:rPr lang="en-US" dirty="0" smtClean="0">
                <a:solidFill>
                  <a:srgbClr val="FF0000"/>
                </a:solidFill>
              </a:rPr>
              <a:t>.</a:t>
            </a:r>
            <a:endParaRPr lang="en-US" dirty="0">
              <a:solidFill>
                <a:srgbClr val="FF0000"/>
              </a:solidFill>
            </a:endParaRPr>
          </a:p>
        </p:txBody>
      </p:sp>
      <p:pic>
        <p:nvPicPr>
          <p:cNvPr id="5" name="Picture 4" descr="Customer Attrition Survey Company | 4 Market Research Options to Examine Customer  Churn"/>
          <p:cNvPicPr/>
          <p:nvPr/>
        </p:nvPicPr>
        <p:blipFill>
          <a:blip r:embed="rId2" cstate="print"/>
          <a:srcRect/>
          <a:stretch>
            <a:fillRect/>
          </a:stretch>
        </p:blipFill>
        <p:spPr bwMode="auto">
          <a:xfrm>
            <a:off x="6324600" y="5257800"/>
            <a:ext cx="2819400" cy="16002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Reasons for Customer Defection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400" u="sng" dirty="0" smtClean="0"/>
              <a:t>Service providers often make the mistake of trying to project their personal needs onto others</a:t>
            </a:r>
            <a:r>
              <a:rPr lang="en-US" dirty="0" smtClean="0"/>
              <a:t>.</a:t>
            </a:r>
          </a:p>
          <a:p>
            <a:endParaRPr lang="en-US" sz="800" dirty="0" smtClean="0"/>
          </a:p>
          <a:p>
            <a:pPr lvl="1"/>
            <a:r>
              <a:rPr lang="en-US" dirty="0" smtClean="0"/>
              <a:t>However, today’s diverse world requires you to be more knowledgeable and accepting of the ideas, values, beliefs, and needs of others.  Failure to be sensitive to diversity may set you, your organization, and the customer on a collision course.</a:t>
            </a:r>
          </a:p>
          <a:p>
            <a:pPr lvl="1"/>
            <a:endParaRPr lang="en-US" sz="800" dirty="0" smtClean="0"/>
          </a:p>
          <a:p>
            <a:pPr lvl="2"/>
            <a:r>
              <a:rPr lang="en-US" dirty="0" smtClean="0">
                <a:solidFill>
                  <a:srgbClr val="FF0000"/>
                </a:solidFill>
              </a:rPr>
              <a:t>Never lose sight of the fact that establishing and maintaining </a:t>
            </a:r>
            <a:r>
              <a:rPr lang="en-US" b="1" dirty="0" smtClean="0">
                <a:solidFill>
                  <a:srgbClr val="FF0000"/>
                </a:solidFill>
              </a:rPr>
              <a:t>trust</a:t>
            </a:r>
            <a:r>
              <a:rPr lang="en-US" dirty="0" smtClean="0">
                <a:solidFill>
                  <a:srgbClr val="FF0000"/>
                </a:solidFill>
              </a:rPr>
              <a:t> is crucial in sustaining customer-provider relationships.</a:t>
            </a:r>
          </a:p>
        </p:txBody>
      </p:sp>
      <p:pic>
        <p:nvPicPr>
          <p:cNvPr id="5" name="Picture 4" descr="16 Reasons Why You Should Be Focused On Customer Experience"/>
          <p:cNvPicPr/>
          <p:nvPr/>
        </p:nvPicPr>
        <p:blipFill>
          <a:blip r:embed="rId2" cstate="print"/>
          <a:srcRect/>
          <a:stretch>
            <a:fillRect/>
          </a:stretch>
        </p:blipFill>
        <p:spPr bwMode="auto">
          <a:xfrm>
            <a:off x="5638800" y="4876800"/>
            <a:ext cx="3505200" cy="19812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Four Reasons for Customer Defection</a:t>
            </a:r>
            <a:r>
              <a:rPr lang="en-US" sz="2400" dirty="0" smtClean="0"/>
              <a:t/>
            </a:r>
            <a:br>
              <a:rPr lang="en-US" sz="2400" dirty="0" smtClean="0"/>
            </a:br>
            <a:r>
              <a:rPr lang="en-US" sz="2000" dirty="0" smtClean="0"/>
              <a:t>1. Price</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p:txBody>
          <a:bodyPr>
            <a:normAutofit fontScale="92500"/>
          </a:bodyPr>
          <a:lstStyle/>
          <a:p>
            <a:r>
              <a:rPr lang="en-US" sz="2600" u="sng" dirty="0" smtClean="0"/>
              <a:t>Customers are often willing to switch product and service providers because of pricing</a:t>
            </a:r>
            <a:r>
              <a:rPr lang="en-US" dirty="0" smtClean="0"/>
              <a:t>.  </a:t>
            </a:r>
          </a:p>
          <a:p>
            <a:endParaRPr lang="en-US" sz="900" dirty="0">
              <a:solidFill>
                <a:srgbClr val="FF0000"/>
              </a:solidFill>
            </a:endParaRPr>
          </a:p>
          <a:p>
            <a:pPr lvl="1"/>
            <a:r>
              <a:rPr lang="en-US" dirty="0" smtClean="0">
                <a:solidFill>
                  <a:srgbClr val="FF0000"/>
                </a:solidFill>
              </a:rPr>
              <a:t>If prices increase or they perceive that they are not getting value for what they pay, then a move to another provider often occurs.  </a:t>
            </a:r>
          </a:p>
          <a:p>
            <a:pPr lvl="1"/>
            <a:r>
              <a:rPr lang="en-US" dirty="0" smtClean="0">
                <a:solidFill>
                  <a:srgbClr val="FF0000"/>
                </a:solidFill>
              </a:rPr>
              <a:t>You may not be able to do much about prices set by organization, but you can counter customer comments regarding costs.  </a:t>
            </a:r>
          </a:p>
          <a:p>
            <a:pPr lvl="1"/>
            <a:r>
              <a:rPr lang="en-US" dirty="0" smtClean="0">
                <a:solidFill>
                  <a:srgbClr val="FF0000"/>
                </a:solidFill>
              </a:rPr>
              <a:t>By being aware of what competitors charge for the same or similar products and services, you can help educate customers on value.  </a:t>
            </a:r>
          </a:p>
          <a:p>
            <a:pPr lvl="1"/>
            <a:endParaRPr lang="en-US" sz="900" dirty="0">
              <a:solidFill>
                <a:srgbClr val="FF0000"/>
              </a:solidFill>
            </a:endParaRPr>
          </a:p>
          <a:p>
            <a:pPr lvl="2"/>
            <a:r>
              <a:rPr lang="en-US" dirty="0" smtClean="0">
                <a:solidFill>
                  <a:srgbClr val="0070C0"/>
                </a:solidFill>
              </a:rPr>
              <a:t>A convincing argument relates to the quality of service that your organization provides.  </a:t>
            </a:r>
          </a:p>
        </p:txBody>
      </p:sp>
      <p:pic>
        <p:nvPicPr>
          <p:cNvPr id="5" name="Picture 4" descr="The Importance of a Pricing Strategy in Optimising Sales and Profit - B2B  International"/>
          <p:cNvPicPr/>
          <p:nvPr/>
        </p:nvPicPr>
        <p:blipFill>
          <a:blip r:embed="rId2" cstate="print"/>
          <a:srcRect/>
          <a:stretch>
            <a:fillRect/>
          </a:stretch>
        </p:blipFill>
        <p:spPr bwMode="auto">
          <a:xfrm>
            <a:off x="7162800" y="5105400"/>
            <a:ext cx="1981200" cy="1738799"/>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Four Reasons for Customer Defection</a:t>
            </a:r>
            <a:r>
              <a:rPr lang="en-US" sz="2400" dirty="0" smtClean="0"/>
              <a:t/>
            </a:r>
            <a:br>
              <a:rPr lang="en-US" sz="2400" dirty="0" smtClean="0"/>
            </a:br>
            <a:r>
              <a:rPr lang="en-US" sz="2000" dirty="0" smtClean="0"/>
              <a:t>2. Poor Service and Complacency</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normAutofit/>
          </a:bodyPr>
          <a:lstStyle/>
          <a:p>
            <a:r>
              <a:rPr lang="en-US" sz="2400" u="sng" dirty="0" smtClean="0"/>
              <a:t>If a concern is important enough for customer to verbalize (formally or informally) or to write down, it is important enough for you to take seriously</a:t>
            </a:r>
            <a:r>
              <a:rPr lang="en-US" dirty="0" smtClean="0"/>
              <a:t>. </a:t>
            </a:r>
          </a:p>
          <a:p>
            <a:endParaRPr lang="en-US" sz="800" dirty="0">
              <a:solidFill>
                <a:srgbClr val="FF0000"/>
              </a:solidFill>
            </a:endParaRPr>
          </a:p>
          <a:p>
            <a:pPr lvl="1"/>
            <a:r>
              <a:rPr lang="en-US" sz="2000" dirty="0" smtClean="0">
                <a:solidFill>
                  <a:srgbClr val="FF0000"/>
                </a:solidFill>
              </a:rPr>
              <a:t>If customers perceive that you or your organization do not sincerely care about them or about solving problems, they may go elsewhere.  </a:t>
            </a:r>
          </a:p>
          <a:p>
            <a:pPr lvl="1"/>
            <a:r>
              <a:rPr lang="en-US" sz="2000" dirty="0" smtClean="0">
                <a:solidFill>
                  <a:srgbClr val="FF0000"/>
                </a:solidFill>
              </a:rPr>
              <a:t>You should immediately address any identified problem by listening, gathering information, and taking appropriate action.</a:t>
            </a:r>
          </a:p>
          <a:p>
            <a:pPr lvl="1"/>
            <a:endParaRPr lang="en-US" sz="800" dirty="0">
              <a:solidFill>
                <a:srgbClr val="FF0000"/>
              </a:solidFill>
            </a:endParaRPr>
          </a:p>
          <a:p>
            <a:pPr lvl="2"/>
            <a:r>
              <a:rPr lang="en-US" sz="1800" dirty="0" smtClean="0">
                <a:solidFill>
                  <a:srgbClr val="0070C0"/>
                </a:solidFill>
              </a:rPr>
              <a:t>Sometimes the obvious solutions are the ones that are overlooked, so be perceptive when dealing with customers and look for little clues that could mean the difference in satisfaction and continued business.</a:t>
            </a:r>
          </a:p>
        </p:txBody>
      </p:sp>
      <p:pic>
        <p:nvPicPr>
          <p:cNvPr id="6" name="Picture 5" descr="poor customer service"/>
          <p:cNvPicPr/>
          <p:nvPr/>
        </p:nvPicPr>
        <p:blipFill>
          <a:blip r:embed="rId2" cstate="print"/>
          <a:srcRect/>
          <a:stretch>
            <a:fillRect/>
          </a:stretch>
        </p:blipFill>
        <p:spPr bwMode="auto">
          <a:xfrm>
            <a:off x="5943600" y="5334000"/>
            <a:ext cx="3198091" cy="152400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dirty="0" smtClean="0"/>
              <a:t>Four Reasons for Customer Defection</a:t>
            </a:r>
            <a:r>
              <a:rPr lang="en-US" sz="2800" dirty="0" smtClean="0"/>
              <a:t/>
            </a:r>
            <a:br>
              <a:rPr lang="en-US" sz="2800" dirty="0" smtClean="0"/>
            </a:br>
            <a:r>
              <a:rPr lang="en-US" sz="2000" dirty="0" smtClean="0"/>
              <a:t>3. Inappropriate Complaint Resolution </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key thing to remember about complaint resolution is that it is the customer’s perception of the situation, not yours, that counts</a:t>
            </a:r>
            <a:r>
              <a:rPr lang="en-US" dirty="0" smtClean="0"/>
              <a:t>.  </a:t>
            </a:r>
          </a:p>
          <a:p>
            <a:endParaRPr lang="en-US" sz="800" dirty="0"/>
          </a:p>
          <a:p>
            <a:pPr lvl="1"/>
            <a:r>
              <a:rPr lang="en-US" dirty="0" smtClean="0"/>
              <a:t>If customers believe that they are not treated fairly, honestly, in a timely manner, and in an appropriate fashion, or if they are still dissatisfied, your efforts failed.</a:t>
            </a:r>
          </a:p>
          <a:p>
            <a:endParaRPr lang="en-US" sz="800" dirty="0">
              <a:solidFill>
                <a:srgbClr val="FF0000"/>
              </a:solidFill>
            </a:endParaRPr>
          </a:p>
          <a:p>
            <a:pPr lvl="2"/>
            <a:r>
              <a:rPr lang="en-US" dirty="0" smtClean="0">
                <a:solidFill>
                  <a:srgbClr val="FF0000"/>
                </a:solidFill>
              </a:rPr>
              <a:t>Remember that only a small percentage of customers complain.  </a:t>
            </a:r>
          </a:p>
          <a:p>
            <a:pPr lvl="2"/>
            <a:r>
              <a:rPr lang="en-US" dirty="0" smtClean="0">
                <a:solidFill>
                  <a:srgbClr val="FF0000"/>
                </a:solidFill>
              </a:rPr>
              <a:t>Second attempts at resolution are critical.</a:t>
            </a:r>
            <a:endParaRPr lang="en-US" dirty="0">
              <a:solidFill>
                <a:srgbClr val="FF0000"/>
              </a:solidFill>
            </a:endParaRPr>
          </a:p>
        </p:txBody>
      </p:sp>
      <p:pic>
        <p:nvPicPr>
          <p:cNvPr id="5" name="Picture 4" descr="Mobile Phone Purchase Related Issue, Resolved - Flipkart Complaints"/>
          <p:cNvPicPr/>
          <p:nvPr/>
        </p:nvPicPr>
        <p:blipFill>
          <a:blip r:embed="rId2" cstate="print"/>
          <a:srcRect/>
          <a:stretch>
            <a:fillRect/>
          </a:stretch>
        </p:blipFill>
        <p:spPr bwMode="auto">
          <a:xfrm>
            <a:off x="5943600" y="4876800"/>
            <a:ext cx="3200400" cy="1974273"/>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800" dirty="0" smtClean="0"/>
              <a:t>Four Reasons for Customer Defection</a:t>
            </a:r>
            <a:br>
              <a:rPr lang="en-US" sz="2800" dirty="0" smtClean="0"/>
            </a:br>
            <a:r>
              <a:rPr lang="en-US" sz="2000" dirty="0" smtClean="0"/>
              <a:t>4. Unmet Needs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lstStyle/>
          <a:p>
            <a:r>
              <a:rPr lang="en-US" sz="2300" u="sng" dirty="0" smtClean="0"/>
              <a:t>Customers have very specific needs to which we must attend, and failure to do so will  cause customers to seek an alternative source of fulfillment</a:t>
            </a:r>
            <a:r>
              <a:rPr lang="en-US" sz="2300" dirty="0" smtClean="0"/>
              <a:t>.</a:t>
            </a:r>
          </a:p>
          <a:p>
            <a:endParaRPr lang="en-US" sz="800" dirty="0">
              <a:solidFill>
                <a:srgbClr val="FF0000"/>
              </a:solidFill>
            </a:endParaRPr>
          </a:p>
          <a:p>
            <a:pPr lvl="1"/>
            <a:r>
              <a:rPr lang="en-US" dirty="0" smtClean="0">
                <a:solidFill>
                  <a:srgbClr val="FF0000"/>
                </a:solidFill>
              </a:rPr>
              <a:t>By using effective communication strategies, we can work with customers to identify expectations and begin to meet them.</a:t>
            </a:r>
            <a:endParaRPr lang="en-US" dirty="0">
              <a:solidFill>
                <a:srgbClr val="FF0000"/>
              </a:solidFill>
            </a:endParaRPr>
          </a:p>
        </p:txBody>
      </p:sp>
      <p:pic>
        <p:nvPicPr>
          <p:cNvPr id="5" name="Picture 4" descr="Call launched to find solutions to NHS unmet needs - AHSN NENC AHSN NENC"/>
          <p:cNvPicPr/>
          <p:nvPr/>
        </p:nvPicPr>
        <p:blipFill>
          <a:blip r:embed="rId2" cstate="print"/>
          <a:srcRect/>
          <a:stretch>
            <a:fillRect/>
          </a:stretch>
        </p:blipFill>
        <p:spPr bwMode="auto">
          <a:xfrm>
            <a:off x="4590288" y="3813048"/>
            <a:ext cx="4298950" cy="2438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Working with Internal Customers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normAutofit/>
          </a:bodyPr>
          <a:lstStyle/>
          <a:p>
            <a:r>
              <a:rPr lang="en-US" sz="2400" u="sng" dirty="0" smtClean="0"/>
              <a:t>Relationships with your internal customers are important.  You should meet your commitments and build a professional reputation</a:t>
            </a:r>
            <a:r>
              <a:rPr lang="en-US" dirty="0" smtClean="0"/>
              <a:t>.</a:t>
            </a:r>
          </a:p>
          <a:p>
            <a:endParaRPr lang="en-US" sz="800" dirty="0" smtClean="0"/>
          </a:p>
          <a:p>
            <a:pPr lvl="1"/>
            <a:r>
              <a:rPr lang="en-US" sz="2000" dirty="0" smtClean="0"/>
              <a:t>If you are a service provider, you have external customers who purchase or use your products or services.  In addition to external customers, if you are a service provider and work in any type of organization that has EEs, you have internal customers.</a:t>
            </a:r>
          </a:p>
          <a:p>
            <a:pPr lvl="1"/>
            <a:endParaRPr lang="en-US" sz="900" dirty="0" smtClean="0"/>
          </a:p>
          <a:p>
            <a:pPr lvl="2"/>
            <a:r>
              <a:rPr lang="en-US" sz="1800" dirty="0" smtClean="0">
                <a:solidFill>
                  <a:srgbClr val="FF0000"/>
                </a:solidFill>
              </a:rPr>
              <a:t>The bottom line is that, if you give information, products, or services to another person or entity (i.e. team, department, div.), you are a service provider and have customers.  If you receive information, products, or services from another person or entity, you are a customer to them.</a:t>
            </a:r>
            <a:endParaRPr lang="en-US" sz="1800" dirty="0">
              <a:solidFill>
                <a:srgbClr val="FF0000"/>
              </a:solidFill>
            </a:endParaRPr>
          </a:p>
        </p:txBody>
      </p:sp>
      <p:pic>
        <p:nvPicPr>
          <p:cNvPr id="5" name="Picture 4" descr="Internal = External - Caroline Leach"/>
          <p:cNvPicPr/>
          <p:nvPr/>
        </p:nvPicPr>
        <p:blipFill>
          <a:blip r:embed="rId2" cstate="print"/>
          <a:srcRect/>
          <a:stretch>
            <a:fillRect/>
          </a:stretch>
        </p:blipFill>
        <p:spPr bwMode="auto">
          <a:xfrm>
            <a:off x="6400800" y="5562600"/>
            <a:ext cx="2743200" cy="1295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is a Service Breakdown?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300" u="sng" dirty="0" smtClean="0"/>
              <a:t>Today’s </a:t>
            </a:r>
            <a:r>
              <a:rPr lang="en-US" sz="2300" u="sng" dirty="0" smtClean="0"/>
              <a:t>customers are more discerning and better educated, have access to more up-to-date and accurate information, and are often more demanding than in the past</a:t>
            </a:r>
            <a:r>
              <a:rPr lang="en-US" sz="2000" dirty="0" smtClean="0"/>
              <a:t>.  </a:t>
            </a:r>
            <a:endParaRPr lang="en-US" sz="2000" dirty="0" smtClean="0"/>
          </a:p>
          <a:p>
            <a:endParaRPr lang="en-US" sz="800" dirty="0"/>
          </a:p>
          <a:p>
            <a:pPr lvl="1"/>
            <a:r>
              <a:rPr lang="en-US" sz="2000" dirty="0" smtClean="0"/>
              <a:t>They </a:t>
            </a:r>
            <a:r>
              <a:rPr lang="en-US" sz="2000" dirty="0" smtClean="0"/>
              <a:t>have certain expectations about products and services, and the way they should be provided.</a:t>
            </a:r>
          </a:p>
          <a:p>
            <a:pPr lvl="1"/>
            <a:endParaRPr lang="en-US" sz="800" dirty="0" smtClean="0"/>
          </a:p>
          <a:p>
            <a:pPr lvl="2"/>
            <a:r>
              <a:rPr lang="en-US" dirty="0" smtClean="0">
                <a:solidFill>
                  <a:srgbClr val="FF0000"/>
                </a:solidFill>
              </a:rPr>
              <a:t>Failure to fulfill some or all of these expectations can lead to dissatisfaction and possible confrontation and loss of business.</a:t>
            </a:r>
            <a:endParaRPr lang="en-US" dirty="0">
              <a:solidFill>
                <a:srgbClr val="FF0000"/>
              </a:solidFill>
            </a:endParaRPr>
          </a:p>
        </p:txBody>
      </p:sp>
      <p:pic>
        <p:nvPicPr>
          <p:cNvPr id="5" name="Picture 4" descr="Watch Episode 13 of &amp;#39;The Breakdown,&amp;#39; Fortune&amp;#39;s Live News Show | Fortune"/>
          <p:cNvPicPr/>
          <p:nvPr/>
        </p:nvPicPr>
        <p:blipFill>
          <a:blip r:embed="rId2" cstate="print"/>
          <a:srcRect/>
          <a:stretch>
            <a:fillRect/>
          </a:stretch>
        </p:blipFill>
        <p:spPr bwMode="auto">
          <a:xfrm>
            <a:off x="5029200" y="4419600"/>
            <a:ext cx="3813417" cy="19050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Working with Internal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lstStyle/>
          <a:p>
            <a:r>
              <a:rPr lang="en-US" sz="2400" u="sng" dirty="0" smtClean="0"/>
              <a:t>Although your interactions with internal customers may not be difficult, they can often be more sensitive than your dealings with outsiders</a:t>
            </a:r>
            <a:r>
              <a:rPr lang="en-US" dirty="0" smtClean="0"/>
              <a:t>.</a:t>
            </a:r>
          </a:p>
          <a:p>
            <a:endParaRPr lang="en-US" sz="800" dirty="0" smtClean="0"/>
          </a:p>
          <a:p>
            <a:pPr lvl="1"/>
            <a:r>
              <a:rPr lang="en-US" sz="2000" dirty="0" smtClean="0"/>
              <a:t>This is because if someone within your organization becomes irritated or dissatisfied with you, they do not necessarily go away.  Instead, they might tell coworkers or your supervisor about the encounter, which can damage your reputation and even put your standing in the organization in jeopardy.</a:t>
            </a:r>
          </a:p>
          <a:p>
            <a:pPr lvl="1"/>
            <a:endParaRPr lang="en-US" sz="800" dirty="0" smtClean="0"/>
          </a:p>
          <a:p>
            <a:pPr lvl="2"/>
            <a:r>
              <a:rPr lang="en-US" sz="1800" dirty="0" smtClean="0">
                <a:solidFill>
                  <a:srgbClr val="FF0000"/>
                </a:solidFill>
              </a:rPr>
              <a:t>The customer might also withdraw, which means that you might lose access to knowledge, information, or support that you need.</a:t>
            </a:r>
            <a:endParaRPr lang="en-US" sz="1800" dirty="0">
              <a:solidFill>
                <a:srgbClr val="FF0000"/>
              </a:solidFill>
            </a:endParaRPr>
          </a:p>
        </p:txBody>
      </p:sp>
      <p:pic>
        <p:nvPicPr>
          <p:cNvPr id="5" name="Picture 4" descr="What is total internal reflection? | Britannica"/>
          <p:cNvPicPr/>
          <p:nvPr/>
        </p:nvPicPr>
        <p:blipFill>
          <a:blip r:embed="rId2" cstate="print"/>
          <a:srcRect/>
          <a:stretch>
            <a:fillRect/>
          </a:stretch>
        </p:blipFill>
        <p:spPr bwMode="auto">
          <a:xfrm>
            <a:off x="6400800" y="5334000"/>
            <a:ext cx="2743200" cy="15240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Working with Internal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200" u="sng" dirty="0" smtClean="0"/>
              <a:t>The importance of effective internal customer service cannot be underestimated, because your relationships with individuals and departments within your organization have significant effects   on the organization</a:t>
            </a:r>
            <a:r>
              <a:rPr lang="en-US" sz="2200" dirty="0" smtClean="0"/>
              <a:t>.</a:t>
            </a:r>
          </a:p>
          <a:p>
            <a:endParaRPr lang="en-US" sz="800" dirty="0" smtClean="0"/>
          </a:p>
          <a:p>
            <a:pPr lvl="1"/>
            <a:r>
              <a:rPr lang="en-US" sz="2000" dirty="0" smtClean="0"/>
              <a:t>Sound internal customer service practices can help to boost EE communication and morale while helping to enhance processes </a:t>
            </a:r>
            <a:r>
              <a:rPr lang="en-US" sz="2000" dirty="0" smtClean="0"/>
              <a:t>    and </a:t>
            </a:r>
            <a:r>
              <a:rPr lang="en-US" sz="2000" dirty="0" smtClean="0"/>
              <a:t>procedures, reduce costs, increase productivity, and replace interdepartmental competition with cooperation.</a:t>
            </a:r>
          </a:p>
          <a:p>
            <a:pPr lvl="1"/>
            <a:endParaRPr lang="en-US" sz="800" dirty="0" smtClean="0"/>
          </a:p>
          <a:p>
            <a:pPr lvl="2"/>
            <a:r>
              <a:rPr lang="en-US" sz="1800" dirty="0" smtClean="0">
                <a:solidFill>
                  <a:srgbClr val="FF0000"/>
                </a:solidFill>
              </a:rPr>
              <a:t>Through such internal collaboration, external customer service improves because EEs have access to information and services needed to better serve external customers.</a:t>
            </a:r>
            <a:endParaRPr lang="en-US" sz="1800" dirty="0">
              <a:solidFill>
                <a:srgbClr val="FF0000"/>
              </a:solidFill>
            </a:endParaRPr>
          </a:p>
        </p:txBody>
      </p:sp>
      <p:pic>
        <p:nvPicPr>
          <p:cNvPr id="5" name="Picture 4" descr="Delivering Internal Customer Service is Crucial for Workplace Culture -  YouTube"/>
          <p:cNvPicPr/>
          <p:nvPr/>
        </p:nvPicPr>
        <p:blipFill>
          <a:blip r:embed="rId2" cstate="print"/>
          <a:srcRect/>
          <a:stretch>
            <a:fillRect/>
          </a:stretch>
        </p:blipFill>
        <p:spPr bwMode="auto">
          <a:xfrm>
            <a:off x="5791200" y="5257800"/>
            <a:ext cx="3352800" cy="16002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Stay Connected</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lstStyle/>
          <a:p>
            <a:r>
              <a:rPr lang="en-US" sz="2200" u="sng" dirty="0" smtClean="0"/>
              <a:t>Since relationships within the organization are so important, make an effort to connect with internal customers regularly.   You can do this by dropping by their work area to say “hello,” sending an e-mail, texting, or leaving a voice mail message</a:t>
            </a:r>
            <a:r>
              <a:rPr lang="en-US" dirty="0" smtClean="0"/>
              <a:t>.  </a:t>
            </a:r>
          </a:p>
          <a:p>
            <a:endParaRPr lang="en-US" sz="800" dirty="0" smtClean="0"/>
          </a:p>
          <a:p>
            <a:pPr lvl="1"/>
            <a:r>
              <a:rPr lang="en-US" sz="2000" dirty="0" smtClean="0"/>
              <a:t>If you know of a special occasion for a coworker (i.e. birthday) consider sending a card or e-mail to celebrate them.</a:t>
            </a:r>
          </a:p>
          <a:p>
            <a:pPr lvl="1"/>
            <a:endParaRPr lang="en-US" sz="800" dirty="0" smtClean="0"/>
          </a:p>
          <a:p>
            <a:pPr lvl="2"/>
            <a:r>
              <a:rPr lang="en-US" sz="1800" dirty="0" smtClean="0">
                <a:solidFill>
                  <a:srgbClr val="FF0000"/>
                </a:solidFill>
              </a:rPr>
              <a:t>This helps strengthens relationship and can keep door to communication open, so if the service does break down someday, you will have a better chance of resolution.</a:t>
            </a:r>
            <a:endParaRPr lang="en-US" sz="1800" dirty="0">
              <a:solidFill>
                <a:srgbClr val="FF0000"/>
              </a:solidFill>
            </a:endParaRPr>
          </a:p>
        </p:txBody>
      </p:sp>
      <p:pic>
        <p:nvPicPr>
          <p:cNvPr id="5" name="Picture 4" descr="Social Media | Bible Center Church"/>
          <p:cNvPicPr/>
          <p:nvPr/>
        </p:nvPicPr>
        <p:blipFill>
          <a:blip r:embed="rId2" cstate="print"/>
          <a:srcRect/>
          <a:stretch>
            <a:fillRect/>
          </a:stretch>
        </p:blipFill>
        <p:spPr bwMode="auto">
          <a:xfrm>
            <a:off x="4953000" y="4724400"/>
            <a:ext cx="4191000" cy="2133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Stay Connected</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normAutofit/>
          </a:bodyPr>
          <a:lstStyle/>
          <a:p>
            <a:r>
              <a:rPr lang="en-US" sz="2400" u="sng" dirty="0" smtClean="0"/>
              <a:t>You might describe your departmental or team coworkers as your “normal” internal customers</a:t>
            </a:r>
            <a:r>
              <a:rPr lang="en-US" dirty="0" smtClean="0"/>
              <a:t>.  </a:t>
            </a:r>
          </a:p>
          <a:p>
            <a:endParaRPr lang="en-US" sz="800" dirty="0" smtClean="0"/>
          </a:p>
          <a:p>
            <a:pPr lvl="1"/>
            <a:r>
              <a:rPr lang="en-US" sz="2000" dirty="0" smtClean="0"/>
              <a:t>However, don’t forget the importance of relationships with other organizational employees, such as the cleaning crew (they service your office and work area), security force (they protect you, your organization, and your vehicle), support staff (who provide services like purchasing, payroll, travel, mail, printing, etc.), and the info- technology staff (they maintain your computer equipment).</a:t>
            </a:r>
          </a:p>
          <a:p>
            <a:pPr lvl="1"/>
            <a:endParaRPr lang="en-US" sz="800" dirty="0" smtClean="0"/>
          </a:p>
          <a:p>
            <a:pPr lvl="2"/>
            <a:r>
              <a:rPr lang="en-US" sz="1800" dirty="0" smtClean="0">
                <a:solidFill>
                  <a:srgbClr val="FF0000"/>
                </a:solidFill>
              </a:rPr>
              <a:t>All these groups or individuals and many others within the organization add value and might be a big help to you at some point.</a:t>
            </a:r>
          </a:p>
        </p:txBody>
      </p:sp>
      <p:pic>
        <p:nvPicPr>
          <p:cNvPr id="5" name="Picture 4" descr="Stay Connected - Grace Avenue United Methodist Church"/>
          <p:cNvPicPr/>
          <p:nvPr/>
        </p:nvPicPr>
        <p:blipFill>
          <a:blip r:embed="rId2" cstate="print"/>
          <a:srcRect/>
          <a:stretch>
            <a:fillRect/>
          </a:stretch>
        </p:blipFill>
        <p:spPr bwMode="auto">
          <a:xfrm>
            <a:off x="6172200" y="5257800"/>
            <a:ext cx="2971800" cy="16002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Meet All Commitments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normAutofit/>
          </a:bodyPr>
          <a:lstStyle/>
          <a:p>
            <a:r>
              <a:rPr lang="en-US" sz="2200" u="sng" dirty="0" smtClean="0"/>
              <a:t>Service providers forget the importance of internal customers.  Because of familiarity, they sometimes become lax and fail to give the same degree of attention to internal customers that   they give to external customers</a:t>
            </a:r>
            <a:r>
              <a:rPr lang="en-US" sz="2200" dirty="0" smtClean="0"/>
              <a:t>.  </a:t>
            </a:r>
          </a:p>
          <a:p>
            <a:endParaRPr lang="en-US" sz="800" dirty="0" smtClean="0"/>
          </a:p>
          <a:p>
            <a:pPr lvl="1"/>
            <a:r>
              <a:rPr lang="en-US" sz="2000" dirty="0" smtClean="0"/>
              <a:t>Do not forget that if you depend on internal suppliers for materials, products, or information, these people can negatively affect your ability to serve external customers by delaying or withholding the items you need.  Your external customer could suffer and your reputation and that of the organization are on the line.</a:t>
            </a:r>
          </a:p>
          <a:p>
            <a:pPr lvl="1"/>
            <a:endParaRPr lang="en-US" sz="800" dirty="0" smtClean="0"/>
          </a:p>
          <a:p>
            <a:pPr lvl="2"/>
            <a:r>
              <a:rPr lang="en-US" sz="1800" dirty="0" smtClean="0">
                <a:solidFill>
                  <a:srgbClr val="FF0000"/>
                </a:solidFill>
              </a:rPr>
              <a:t>To prevent, or at least reduce, the possibility of such breakdowns,      honor all commitments you make to internal customers.</a:t>
            </a:r>
          </a:p>
          <a:p>
            <a:pPr lvl="2"/>
            <a:r>
              <a:rPr lang="en-US" sz="1800" dirty="0" smtClean="0">
                <a:solidFill>
                  <a:srgbClr val="FF0000"/>
                </a:solidFill>
              </a:rPr>
              <a:t>If you promise to do something…do it, and get it done on time.</a:t>
            </a:r>
            <a:endParaRPr lang="en-US" sz="1800" dirty="0">
              <a:solidFill>
                <a:srgbClr val="FF0000"/>
              </a:solidFill>
            </a:endParaRPr>
          </a:p>
        </p:txBody>
      </p:sp>
      <p:pic>
        <p:nvPicPr>
          <p:cNvPr id="6" name="Picture 5" descr="Honor your commitments with integrity | Picture Quotes"/>
          <p:cNvPicPr/>
          <p:nvPr/>
        </p:nvPicPr>
        <p:blipFill>
          <a:blip r:embed="rId2" cstate="print"/>
          <a:srcRect/>
          <a:stretch>
            <a:fillRect/>
          </a:stretch>
        </p:blipFill>
        <p:spPr bwMode="auto">
          <a:xfrm>
            <a:off x="7467600" y="0"/>
            <a:ext cx="1676400" cy="152400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Do Not Sit On Your Emotions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normAutofit/>
          </a:bodyPr>
          <a:lstStyle/>
          <a:p>
            <a:r>
              <a:rPr lang="en-US" sz="2200" u="sng" dirty="0" smtClean="0"/>
              <a:t>Some people hold on to anger, frustration, and other negative emotions rather than getting their feelings out into the open and dealing with them.  Not only is this potentially damaging to health, for it might cause stress-related illnesses, but it can destroy working relationships</a:t>
            </a:r>
            <a:r>
              <a:rPr lang="en-US" dirty="0" smtClean="0"/>
              <a:t>.</a:t>
            </a:r>
          </a:p>
          <a:p>
            <a:endParaRPr lang="en-US" sz="800" dirty="0" smtClean="0"/>
          </a:p>
          <a:p>
            <a:pPr lvl="1"/>
            <a:r>
              <a:rPr lang="en-US" sz="2000" dirty="0" smtClean="0"/>
              <a:t>Whenever something goes wrong or someone troubles you, go to the person and use feedback skills to talk about the situation.  Failure to do so can result in disgruntled internal customers, damage to the customer-supplier relationship, and damage to your reputation.</a:t>
            </a:r>
          </a:p>
          <a:p>
            <a:pPr lvl="1"/>
            <a:endParaRPr lang="en-US" sz="800" dirty="0" smtClean="0"/>
          </a:p>
          <a:p>
            <a:pPr lvl="2"/>
            <a:r>
              <a:rPr lang="en-US" sz="1800" dirty="0" smtClean="0">
                <a:solidFill>
                  <a:srgbClr val="FF0000"/>
                </a:solidFill>
              </a:rPr>
              <a:t>You will likely have to continue to rely on your customers in the future, so you cannot afford a relationship problem.</a:t>
            </a:r>
            <a:endParaRPr lang="en-US" sz="1800" dirty="0">
              <a:solidFill>
                <a:srgbClr val="FF0000"/>
              </a:solidFill>
            </a:endParaRPr>
          </a:p>
        </p:txBody>
      </p:sp>
      <p:pic>
        <p:nvPicPr>
          <p:cNvPr id="5" name="Picture 4" descr="Dont Hold Back Stickers | Redbubble"/>
          <p:cNvPicPr/>
          <p:nvPr/>
        </p:nvPicPr>
        <p:blipFill>
          <a:blip r:embed="rId2" cstate="print"/>
          <a:srcRect/>
          <a:stretch>
            <a:fillRect/>
          </a:stretch>
        </p:blipFill>
        <p:spPr bwMode="auto">
          <a:xfrm>
            <a:off x="6705600" y="0"/>
            <a:ext cx="2438400" cy="16002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Build a Professional Reputation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normAutofit/>
          </a:bodyPr>
          <a:lstStyle/>
          <a:p>
            <a:r>
              <a:rPr lang="en-US" sz="2200" u="sng" dirty="0" smtClean="0"/>
              <a:t>Through your words and actions, go out of your way to let your customer and your supervisor know that you have a positive, can-do, customer-focused attitude.  Let them know that you will do whatever it takes to create and environment in which   internal and external customers are important</a:t>
            </a:r>
            <a:r>
              <a:rPr lang="en-US" dirty="0" smtClean="0"/>
              <a:t>.</a:t>
            </a:r>
          </a:p>
          <a:p>
            <a:endParaRPr lang="en-US" sz="800" dirty="0" smtClean="0"/>
          </a:p>
          <a:p>
            <a:pPr lvl="1"/>
            <a:r>
              <a:rPr lang="en-US" sz="2000" dirty="0" smtClean="0"/>
              <a:t>Part of projecting a professional image is to demonstrate your commitment to proactive service regularly.  </a:t>
            </a:r>
          </a:p>
          <a:p>
            <a:pPr lvl="1"/>
            <a:endParaRPr lang="en-US" sz="800" dirty="0" smtClean="0"/>
          </a:p>
          <a:p>
            <a:pPr lvl="2"/>
            <a:r>
              <a:rPr lang="en-US" sz="1800" dirty="0" smtClean="0">
                <a:solidFill>
                  <a:srgbClr val="FF0000"/>
                </a:solidFill>
              </a:rPr>
              <a:t>This means gathering information, products, and other tools before engaging with a customer so that you are prepared to deal with a variety of situations and people.  It also means doing the unexpected for people and providing exceptional customer service to all customers.</a:t>
            </a:r>
            <a:endParaRPr lang="en-US" sz="1800" dirty="0">
              <a:solidFill>
                <a:srgbClr val="FF0000"/>
              </a:solidFill>
            </a:endParaRPr>
          </a:p>
        </p:txBody>
      </p:sp>
      <p:pic>
        <p:nvPicPr>
          <p:cNvPr id="6" name="Picture 5" descr="Is reputation everything? – Compelling Leadership"/>
          <p:cNvPicPr/>
          <p:nvPr/>
        </p:nvPicPr>
        <p:blipFill>
          <a:blip r:embed="rId2" cstate="print"/>
          <a:srcRect/>
          <a:stretch>
            <a:fillRect/>
          </a:stretch>
        </p:blipFill>
        <p:spPr bwMode="auto">
          <a:xfrm>
            <a:off x="7086600" y="5562600"/>
            <a:ext cx="2057400" cy="129540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Adopt a Good-Neighbor Policy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normAutofit fontScale="92500" lnSpcReduction="20000"/>
          </a:bodyPr>
          <a:lstStyle/>
          <a:p>
            <a:r>
              <a:rPr lang="en-US" sz="2600" u="sng" dirty="0" smtClean="0"/>
              <a:t>Take a proactive approach to building internal relationships so that you can head off negative situations</a:t>
            </a:r>
            <a:r>
              <a:rPr lang="en-US" dirty="0" smtClean="0"/>
              <a:t>.</a:t>
            </a:r>
          </a:p>
          <a:p>
            <a:endParaRPr lang="en-US" sz="900" dirty="0" smtClean="0"/>
          </a:p>
          <a:p>
            <a:pPr lvl="1"/>
            <a:r>
              <a:rPr lang="en-US" sz="2400" dirty="0" smtClean="0"/>
              <a:t>If your internal customers are in your department, act in a manner that preserves sound working relationships.  You can accomplish this in part by adopting the following work habits:</a:t>
            </a:r>
          </a:p>
          <a:p>
            <a:pPr lvl="1"/>
            <a:endParaRPr lang="en-US" sz="900" dirty="0" smtClean="0"/>
          </a:p>
          <a:p>
            <a:pPr lvl="2"/>
            <a:r>
              <a:rPr lang="en-US" sz="2200" dirty="0" smtClean="0">
                <a:solidFill>
                  <a:srgbClr val="FF0000"/>
                </a:solidFill>
              </a:rPr>
              <a:t>Avoid large gatherings and loud conversation in your workspace.</a:t>
            </a:r>
          </a:p>
          <a:p>
            <a:pPr lvl="2"/>
            <a:r>
              <a:rPr lang="en-US" sz="2200" dirty="0" smtClean="0">
                <a:solidFill>
                  <a:srgbClr val="FF0000"/>
                </a:solidFill>
              </a:rPr>
              <a:t>Maintain good grooming and hygiene habits.</a:t>
            </a:r>
          </a:p>
          <a:p>
            <a:pPr lvl="2"/>
            <a:r>
              <a:rPr lang="en-US" sz="2200" dirty="0" smtClean="0">
                <a:solidFill>
                  <a:srgbClr val="FF0000"/>
                </a:solidFill>
              </a:rPr>
              <a:t>Do not overdo call forwarding.</a:t>
            </a:r>
          </a:p>
          <a:p>
            <a:pPr lvl="2"/>
            <a:r>
              <a:rPr lang="en-US" sz="2200" dirty="0" smtClean="0">
                <a:solidFill>
                  <a:srgbClr val="FF0000"/>
                </a:solidFill>
              </a:rPr>
              <a:t>Avoid unloading personal problems.</a:t>
            </a:r>
          </a:p>
          <a:p>
            <a:pPr lvl="2"/>
            <a:r>
              <a:rPr lang="en-US" sz="2200" dirty="0" smtClean="0">
                <a:solidFill>
                  <a:srgbClr val="FF0000"/>
                </a:solidFill>
              </a:rPr>
              <a:t>Avoid office politics and gossip.</a:t>
            </a:r>
          </a:p>
          <a:p>
            <a:pPr lvl="2"/>
            <a:r>
              <a:rPr lang="en-US" sz="2200" dirty="0" smtClean="0">
                <a:solidFill>
                  <a:srgbClr val="FF0000"/>
                </a:solidFill>
              </a:rPr>
              <a:t>Pitch in to help.</a:t>
            </a:r>
          </a:p>
          <a:p>
            <a:pPr lvl="2"/>
            <a:r>
              <a:rPr lang="en-US" sz="2200" dirty="0" smtClean="0">
                <a:solidFill>
                  <a:srgbClr val="FF0000"/>
                </a:solidFill>
              </a:rPr>
              <a:t>Maintain a clean, organized work area.</a:t>
            </a:r>
          </a:p>
          <a:p>
            <a:pPr lvl="2"/>
            <a:r>
              <a:rPr lang="en-US" sz="2200" dirty="0" smtClean="0">
                <a:solidFill>
                  <a:srgbClr val="FF0000"/>
                </a:solidFill>
              </a:rPr>
              <a:t>Be truthful.</a:t>
            </a:r>
            <a:endParaRPr lang="en-US" sz="2200" dirty="0">
              <a:solidFill>
                <a:srgbClr val="FF0000"/>
              </a:solidFill>
            </a:endParaRPr>
          </a:p>
        </p:txBody>
      </p:sp>
      <p:pic>
        <p:nvPicPr>
          <p:cNvPr id="5" name="Picture 4" descr="Be A Good Neighbor | Spread Kindness | Support Black Lives Matter  FUNdraiser | mConnexions"/>
          <p:cNvPicPr/>
          <p:nvPr/>
        </p:nvPicPr>
        <p:blipFill>
          <a:blip r:embed="rId2" cstate="print"/>
          <a:srcRect/>
          <a:stretch>
            <a:fillRect/>
          </a:stretch>
        </p:blipFill>
        <p:spPr bwMode="auto">
          <a:xfrm>
            <a:off x="5715000" y="5029200"/>
            <a:ext cx="3429000" cy="1828800"/>
          </a:xfrm>
          <a:prstGeom prst="rect">
            <a:avLst/>
          </a:prstGeom>
          <a:noFill/>
          <a:ln w="9525">
            <a:noFill/>
            <a:miter lim="800000"/>
            <a:headEnd/>
            <a:tailEnd/>
          </a:ln>
        </p:spPr>
      </p:pic>
      <p:pic>
        <p:nvPicPr>
          <p:cNvPr id="6" name="Picture 5" descr="Providers — Good Neighbor"/>
          <p:cNvPicPr/>
          <p:nvPr/>
        </p:nvPicPr>
        <p:blipFill>
          <a:blip r:embed="rId3" cstate="print"/>
          <a:srcRect/>
          <a:stretch>
            <a:fillRect/>
          </a:stretch>
        </p:blipFill>
        <p:spPr bwMode="auto">
          <a:xfrm>
            <a:off x="5562600" y="4191000"/>
            <a:ext cx="1104900" cy="1104900"/>
          </a:xfrm>
          <a:prstGeom prst="rect">
            <a:avLst/>
          </a:prstGeom>
          <a:noFill/>
          <a:ln w="9525">
            <a:noFill/>
            <a:miter lim="800000"/>
            <a:headEnd/>
            <a:tailEnd/>
          </a:ln>
        </p:spPr>
      </p:pic>
      <p:pic>
        <p:nvPicPr>
          <p:cNvPr id="7" name="Picture 2" descr="How to Take Care of Your Customers: Business Advice – Cyber Emploi"/>
          <p:cNvPicPr>
            <a:picLocks noChangeAspect="1" noChangeArrowheads="1"/>
          </p:cNvPicPr>
          <p:nvPr/>
        </p:nvPicPr>
        <p:blipFill>
          <a:blip r:embed="rId4" cstate="print"/>
          <a:srcRect/>
          <a:stretch>
            <a:fillRect/>
          </a:stretch>
        </p:blipFill>
        <p:spPr bwMode="auto">
          <a:xfrm>
            <a:off x="-1" y="-11545"/>
            <a:ext cx="1024049" cy="621145"/>
          </a:xfrm>
          <a:prstGeom prst="rect">
            <a:avLst/>
          </a:prstGeom>
          <a:noFill/>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Strategies for Preventing Dissatisfaction and Problem Solving</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normAutofit/>
          </a:bodyPr>
          <a:lstStyle/>
          <a:p>
            <a:r>
              <a:rPr lang="en-US" sz="2400" u="sng" dirty="0" smtClean="0"/>
              <a:t>Focusing on the customers’ needs and seeking ways to satisfy them quickly while exceeding customer expectations are ways to prevent dissatisfaction</a:t>
            </a:r>
            <a:r>
              <a:rPr lang="en-US" dirty="0" smtClean="0"/>
              <a:t>.</a:t>
            </a:r>
          </a:p>
        </p:txBody>
      </p:sp>
      <p:pic>
        <p:nvPicPr>
          <p:cNvPr id="5" name="Picture 4" descr="Customer Satisfaction Surveys | Measure Customer Satisfaction | NBRI"/>
          <p:cNvPicPr/>
          <p:nvPr/>
        </p:nvPicPr>
        <p:blipFill>
          <a:blip r:embed="rId2" cstate="print"/>
          <a:srcRect/>
          <a:stretch>
            <a:fillRect/>
          </a:stretch>
        </p:blipFill>
        <p:spPr bwMode="auto">
          <a:xfrm>
            <a:off x="3733800" y="3352800"/>
            <a:ext cx="5109279" cy="2973781"/>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Strategies for Preventing Dissatisfaction and Problem Solving</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best way to deal with a service breakdown is to prevent it from happening.  The following are some specific strategies for preventing dissatisfaction</a:t>
            </a:r>
            <a:r>
              <a:rPr lang="en-US" dirty="0" smtClean="0"/>
              <a:t>.</a:t>
            </a:r>
          </a:p>
          <a:p>
            <a:endParaRPr lang="en-US" sz="800" dirty="0">
              <a:solidFill>
                <a:srgbClr val="FF0000"/>
              </a:solidFill>
            </a:endParaRPr>
          </a:p>
          <a:p>
            <a:pPr marL="731520" lvl="1" indent="-457200">
              <a:buFont typeface="+mj-lt"/>
              <a:buAutoNum type="arabicPeriod"/>
            </a:pPr>
            <a:r>
              <a:rPr lang="en-US" dirty="0" smtClean="0">
                <a:solidFill>
                  <a:srgbClr val="FF0000"/>
                </a:solidFill>
              </a:rPr>
              <a:t>Make Positive Initial Contact</a:t>
            </a:r>
          </a:p>
          <a:p>
            <a:pPr marL="731520" lvl="1" indent="-457200">
              <a:buFont typeface="+mj-lt"/>
              <a:buAutoNum type="arabicPeriod"/>
            </a:pPr>
            <a:r>
              <a:rPr lang="en-US" dirty="0" smtClean="0">
                <a:solidFill>
                  <a:srgbClr val="FF0000"/>
                </a:solidFill>
              </a:rPr>
              <a:t>Think Like the Customer</a:t>
            </a:r>
          </a:p>
          <a:p>
            <a:pPr marL="731520" lvl="1" indent="-457200">
              <a:buFont typeface="+mj-lt"/>
              <a:buAutoNum type="arabicPeriod"/>
            </a:pPr>
            <a:r>
              <a:rPr lang="en-US" dirty="0" smtClean="0">
                <a:solidFill>
                  <a:srgbClr val="FF0000"/>
                </a:solidFill>
              </a:rPr>
              <a:t>Pamper the Customer</a:t>
            </a:r>
          </a:p>
          <a:p>
            <a:pPr marL="731520" lvl="1" indent="-457200">
              <a:buFont typeface="+mj-lt"/>
              <a:buAutoNum type="arabicPeriod"/>
            </a:pPr>
            <a:r>
              <a:rPr lang="en-US" dirty="0" smtClean="0">
                <a:solidFill>
                  <a:srgbClr val="FF0000"/>
                </a:solidFill>
              </a:rPr>
              <a:t>Respect the Customer</a:t>
            </a:r>
          </a:p>
          <a:p>
            <a:pPr marL="731520" lvl="1" indent="-457200">
              <a:buFont typeface="+mj-lt"/>
              <a:buAutoNum type="arabicPeriod"/>
            </a:pPr>
            <a:r>
              <a:rPr lang="en-US" dirty="0" smtClean="0">
                <a:solidFill>
                  <a:srgbClr val="FF0000"/>
                </a:solidFill>
              </a:rPr>
              <a:t>Exceed Expectations</a:t>
            </a:r>
          </a:p>
        </p:txBody>
      </p:sp>
      <p:pic>
        <p:nvPicPr>
          <p:cNvPr id="6" name="Picture 5" descr="Chapter 7: Service Breakdowns and Service Recovery - ppt video online  download"/>
          <p:cNvPicPr/>
          <p:nvPr/>
        </p:nvPicPr>
        <p:blipFill>
          <a:blip r:embed="rId2">
            <a:extLst>
              <a:ext uri="{28A0092B-C50C-407E-A947-70E740481C1C}">
                <a14:useLocalDpi xmlns:a14="http://schemas.microsoft.com/office/drawing/2010/main" val="0"/>
              </a:ext>
            </a:extLst>
          </a:blip>
          <a:srcRect/>
          <a:stretch>
            <a:fillRect/>
          </a:stretch>
        </p:blipFill>
        <p:spPr bwMode="auto">
          <a:xfrm>
            <a:off x="4419599" y="3810000"/>
            <a:ext cx="4742873" cy="3467100"/>
          </a:xfrm>
          <a:prstGeom prst="rect">
            <a:avLst/>
          </a:prstGeom>
          <a:noFill/>
          <a:ln>
            <a:noFill/>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18517139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What is a Service Breakdown?</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normAutofit lnSpcReduction="10000"/>
          </a:bodyPr>
          <a:lstStyle/>
          <a:p>
            <a:r>
              <a:rPr lang="en-US" sz="2400" u="sng" dirty="0" smtClean="0"/>
              <a:t>In short, a service breakdown is failure to meet customer wants, needs, and expectations</a:t>
            </a:r>
            <a:r>
              <a:rPr lang="en-US" dirty="0" smtClean="0"/>
              <a:t>.</a:t>
            </a:r>
          </a:p>
          <a:p>
            <a:endParaRPr lang="en-US" sz="800" dirty="0" smtClean="0"/>
          </a:p>
          <a:p>
            <a:pPr lvl="1"/>
            <a:r>
              <a:rPr lang="en-US" u="sng" dirty="0" smtClean="0"/>
              <a:t>Wants</a:t>
            </a:r>
          </a:p>
          <a:p>
            <a:pPr lvl="2"/>
            <a:r>
              <a:rPr lang="en-US" dirty="0" smtClean="0">
                <a:solidFill>
                  <a:srgbClr val="FF0000"/>
                </a:solidFill>
              </a:rPr>
              <a:t>Things that customer typically desire but do not necessarily need.</a:t>
            </a:r>
          </a:p>
          <a:p>
            <a:pPr lvl="1"/>
            <a:r>
              <a:rPr lang="en-US" u="sng" dirty="0" smtClean="0"/>
              <a:t>Needs</a:t>
            </a:r>
          </a:p>
          <a:p>
            <a:pPr lvl="2"/>
            <a:r>
              <a:rPr lang="en-US" dirty="0" smtClean="0">
                <a:solidFill>
                  <a:srgbClr val="FF0000"/>
                </a:solidFill>
              </a:rPr>
              <a:t>Motivators or drivers that cause customers to seek out specific types of products or services.  These may be marketing-driven, based on advertising they have seen, or may tie directly to Abraham Maslow’s hierarchy of needs.</a:t>
            </a:r>
          </a:p>
          <a:p>
            <a:pPr lvl="1"/>
            <a:r>
              <a:rPr lang="en-US" u="sng" dirty="0" smtClean="0"/>
              <a:t>Expectations</a:t>
            </a:r>
          </a:p>
          <a:p>
            <a:pPr lvl="2"/>
            <a:r>
              <a:rPr lang="en-US" dirty="0" smtClean="0">
                <a:solidFill>
                  <a:srgbClr val="FF0000"/>
                </a:solidFill>
              </a:rPr>
              <a:t>The perceptions that customers have when they contact an organization or service provider about the kind, level, and quality of products and services they should receive.</a:t>
            </a:r>
            <a:endParaRPr lang="en-US" dirty="0">
              <a:solidFill>
                <a:srgbClr val="FF0000"/>
              </a:solidFill>
            </a:endParaRPr>
          </a:p>
        </p:txBody>
      </p:sp>
      <p:pic>
        <p:nvPicPr>
          <p:cNvPr id="5" name="Picture 4" descr="Cointegration Breakdown"/>
          <p:cNvPicPr/>
          <p:nvPr/>
        </p:nvPicPr>
        <p:blipFill>
          <a:blip r:embed="rId2" cstate="print"/>
          <a:srcRect/>
          <a:stretch>
            <a:fillRect/>
          </a:stretch>
        </p:blipFill>
        <p:spPr bwMode="auto">
          <a:xfrm>
            <a:off x="7010400" y="0"/>
            <a:ext cx="2133600" cy="1475934"/>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pic>
        <p:nvPicPr>
          <p:cNvPr id="7" name="Picture 6" descr="Wants Vs Needs Stock Illustrations – 47 Wants Vs Needs Stock Illustrations,  Vectors &amp; Clipart - Dreamstime"/>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81080" y="307524"/>
            <a:ext cx="957152" cy="850069"/>
          </a:xfrm>
          <a:prstGeom prst="rect">
            <a:avLst/>
          </a:prstGeom>
          <a:noFill/>
          <a:ln>
            <a:noFill/>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Thank Your Customer for the Opportunity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normAutofit fontScale="92500"/>
          </a:bodyPr>
          <a:lstStyle/>
          <a:p>
            <a:r>
              <a:rPr lang="en-US" sz="2400" u="sng" dirty="0" smtClean="0"/>
              <a:t>When a customer takes the time to share a concern, complaint, or question, thank them for giving you an opportunity to correct a problem area and then take the following 5 actions</a:t>
            </a:r>
            <a:r>
              <a:rPr lang="en-US" sz="2000" dirty="0" smtClean="0"/>
              <a:t>:</a:t>
            </a:r>
          </a:p>
          <a:p>
            <a:endParaRPr lang="en-US" sz="800" b="1" dirty="0"/>
          </a:p>
          <a:p>
            <a:pPr marL="731520" lvl="1" indent="-457200">
              <a:buFont typeface="+mj-lt"/>
              <a:buAutoNum type="arabicPeriod"/>
            </a:pPr>
            <a:r>
              <a:rPr lang="en-US" u="sng" dirty="0" smtClean="0"/>
              <a:t>React to Remarks or Actions</a:t>
            </a:r>
          </a:p>
          <a:p>
            <a:pPr lvl="2"/>
            <a:r>
              <a:rPr lang="en-US" sz="1700" dirty="0" smtClean="0">
                <a:solidFill>
                  <a:srgbClr val="FF0000"/>
                </a:solidFill>
              </a:rPr>
              <a:t>Let customer know they are heard.</a:t>
            </a:r>
          </a:p>
          <a:p>
            <a:pPr marL="731520" lvl="1" indent="-457200">
              <a:buFont typeface="+mj-lt"/>
              <a:buAutoNum type="arabicPeriod"/>
            </a:pPr>
            <a:r>
              <a:rPr lang="en-US" u="sng" dirty="0" smtClean="0"/>
              <a:t>Empathize</a:t>
            </a:r>
            <a:endParaRPr lang="en-US" u="sng" dirty="0"/>
          </a:p>
          <a:p>
            <a:pPr lvl="2"/>
            <a:r>
              <a:rPr lang="en-US" sz="1700" dirty="0" smtClean="0">
                <a:solidFill>
                  <a:srgbClr val="FF0000"/>
                </a:solidFill>
              </a:rPr>
              <a:t>Let customers know you are concerned and understand.</a:t>
            </a:r>
          </a:p>
          <a:p>
            <a:pPr marL="731520" lvl="1" indent="-457200">
              <a:buFont typeface="+mj-lt"/>
              <a:buAutoNum type="arabicPeriod"/>
            </a:pPr>
            <a:r>
              <a:rPr lang="en-US" u="sng" dirty="0" smtClean="0"/>
              <a:t>Take Action</a:t>
            </a:r>
          </a:p>
          <a:p>
            <a:pPr lvl="2"/>
            <a:r>
              <a:rPr lang="en-US" sz="1700" dirty="0" smtClean="0">
                <a:solidFill>
                  <a:srgbClr val="FF0000"/>
                </a:solidFill>
              </a:rPr>
              <a:t>Get agreement from customer on plan of action.</a:t>
            </a:r>
          </a:p>
          <a:p>
            <a:pPr marL="731520" lvl="1" indent="-457200">
              <a:buFont typeface="+mj-lt"/>
              <a:buAutoNum type="arabicPeriod"/>
            </a:pPr>
            <a:r>
              <a:rPr lang="en-US" u="sng" dirty="0" smtClean="0"/>
              <a:t>Reassure or Reaffirm</a:t>
            </a:r>
          </a:p>
          <a:p>
            <a:pPr lvl="2"/>
            <a:r>
              <a:rPr lang="en-US" sz="1700" dirty="0" smtClean="0">
                <a:solidFill>
                  <a:srgbClr val="FF0000"/>
                </a:solidFill>
              </a:rPr>
              <a:t>Let customer know you have </a:t>
            </a:r>
            <a:r>
              <a:rPr lang="en-US" sz="1700" dirty="0" smtClean="0">
                <a:solidFill>
                  <a:srgbClr val="FF0000"/>
                </a:solidFill>
              </a:rPr>
              <a:t>their best </a:t>
            </a:r>
            <a:r>
              <a:rPr lang="en-US" sz="1700" dirty="0" smtClean="0">
                <a:solidFill>
                  <a:srgbClr val="FF0000"/>
                </a:solidFill>
              </a:rPr>
              <a:t>interest.</a:t>
            </a:r>
          </a:p>
          <a:p>
            <a:pPr marL="731520" lvl="1" indent="-457200">
              <a:buFont typeface="+mj-lt"/>
              <a:buAutoNum type="arabicPeriod"/>
            </a:pPr>
            <a:r>
              <a:rPr lang="en-US" u="sng" dirty="0" smtClean="0"/>
              <a:t>Follow Up</a:t>
            </a:r>
          </a:p>
          <a:p>
            <a:pPr lvl="2"/>
            <a:r>
              <a:rPr lang="en-US" sz="1700" dirty="0" smtClean="0">
                <a:solidFill>
                  <a:srgbClr val="FF0000"/>
                </a:solidFill>
              </a:rPr>
              <a:t>Be sure to begin action steps and fulfill promises.</a:t>
            </a:r>
            <a:endParaRPr lang="en-US" sz="1700" dirty="0">
              <a:solidFill>
                <a:srgbClr val="FF0000"/>
              </a:solidFill>
            </a:endParaRPr>
          </a:p>
        </p:txBody>
      </p:sp>
      <p:pic>
        <p:nvPicPr>
          <p:cNvPr id="6" name="Picture 5" descr="Customer appreciation ideas: 26 ways to express gratitud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953000"/>
            <a:ext cx="3302000" cy="1905000"/>
          </a:xfrm>
          <a:prstGeom prst="rect">
            <a:avLst/>
          </a:prstGeom>
          <a:noFill/>
          <a:ln>
            <a:noFill/>
          </a:ln>
        </p:spPr>
      </p:pic>
      <p:pic>
        <p:nvPicPr>
          <p:cNvPr id="7"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extLst>
      <p:ext uri="{BB962C8B-B14F-4D97-AF65-F5344CB8AC3E}">
        <p14:creationId xmlns:p14="http://schemas.microsoft.com/office/powerpoint/2010/main" val="17738171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Responding to Conflict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51</a:t>
            </a:fld>
            <a:endParaRPr lang="en-US" dirty="0"/>
          </a:p>
        </p:txBody>
      </p:sp>
      <p:sp>
        <p:nvSpPr>
          <p:cNvPr id="4" name="Content Placeholder 3"/>
          <p:cNvSpPr>
            <a:spLocks noGrp="1"/>
          </p:cNvSpPr>
          <p:nvPr>
            <p:ph sz="quarter" idx="1"/>
          </p:nvPr>
        </p:nvSpPr>
        <p:spPr/>
        <p:txBody>
          <a:bodyPr/>
          <a:lstStyle/>
          <a:p>
            <a:r>
              <a:rPr lang="en-US" sz="2400" u="sng" dirty="0" smtClean="0"/>
              <a:t>Conflict should be viewed as neither positive nor negative.  Instead, it is an opportunity to identify differences that may need to be addressed when dealing with your customers</a:t>
            </a:r>
            <a:r>
              <a:rPr lang="en-US" dirty="0" smtClean="0"/>
              <a:t>.</a:t>
            </a:r>
          </a:p>
          <a:p>
            <a:endParaRPr lang="en-US" sz="800" dirty="0" smtClean="0"/>
          </a:p>
          <a:p>
            <a:pPr lvl="1"/>
            <a:r>
              <a:rPr lang="en-US" dirty="0" smtClean="0"/>
              <a:t>It is not unusual for you to experience conflict when dealing with someone else.  In fact, it is normal and beneficial as long as you stay focused on the issue rather than personalizing and internalizing the conflict.</a:t>
            </a:r>
          </a:p>
          <a:p>
            <a:pPr lvl="1"/>
            <a:endParaRPr lang="en-US" sz="800" dirty="0" smtClean="0"/>
          </a:p>
          <a:p>
            <a:pPr lvl="2"/>
            <a:r>
              <a:rPr lang="en-US" dirty="0" smtClean="0">
                <a:solidFill>
                  <a:srgbClr val="FF0000"/>
                </a:solidFill>
              </a:rPr>
              <a:t>When you focus on the individual, or vice versa, conflict can escalate and ultimately do irreparable damage to the relationship.</a:t>
            </a:r>
            <a:endParaRPr lang="en-US" dirty="0">
              <a:solidFill>
                <a:srgbClr val="FF0000"/>
              </a:solidFill>
            </a:endParaRPr>
          </a:p>
        </p:txBody>
      </p:sp>
      <p:pic>
        <p:nvPicPr>
          <p:cNvPr id="5" name="Picture 4" descr="Volunteers for Youth Justice - Conflict Resolution |"/>
          <p:cNvPicPr/>
          <p:nvPr/>
        </p:nvPicPr>
        <p:blipFill>
          <a:blip r:embed="rId2" cstate="print"/>
          <a:srcRect/>
          <a:stretch>
            <a:fillRect/>
          </a:stretch>
        </p:blipFill>
        <p:spPr bwMode="auto">
          <a:xfrm>
            <a:off x="5181600" y="5181600"/>
            <a:ext cx="3962400" cy="1676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Guidelines for Effective Conflict Management</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52</a:t>
            </a:fld>
            <a:endParaRPr lang="en-US" dirty="0"/>
          </a:p>
        </p:txBody>
      </p:sp>
      <p:sp>
        <p:nvSpPr>
          <p:cNvPr id="4" name="Content Placeholder 3"/>
          <p:cNvSpPr>
            <a:spLocks noGrp="1"/>
          </p:cNvSpPr>
          <p:nvPr>
            <p:ph sz="quarter" idx="1"/>
          </p:nvPr>
        </p:nvSpPr>
        <p:spPr/>
        <p:txBody>
          <a:bodyPr>
            <a:normAutofit/>
          </a:bodyPr>
          <a:lstStyle/>
          <a:p>
            <a:r>
              <a:rPr lang="en-US" sz="2400" u="sng" dirty="0" smtClean="0"/>
              <a:t>Even though each situation and person you deal with will differ, there are some basic approaches that may help in resolution of disagreements</a:t>
            </a:r>
            <a:r>
              <a:rPr lang="en-US" dirty="0" smtClean="0"/>
              <a:t>.</a:t>
            </a:r>
          </a:p>
          <a:p>
            <a:endParaRPr lang="en-US" sz="800" dirty="0" smtClean="0"/>
          </a:p>
          <a:p>
            <a:pPr lvl="1"/>
            <a:r>
              <a:rPr lang="en-US" sz="2000" dirty="0" smtClean="0">
                <a:solidFill>
                  <a:srgbClr val="FF0000"/>
                </a:solidFill>
              </a:rPr>
              <a:t>Remain Calm</a:t>
            </a:r>
          </a:p>
          <a:p>
            <a:pPr lvl="1"/>
            <a:r>
              <a:rPr lang="en-US" sz="2000" dirty="0" smtClean="0">
                <a:solidFill>
                  <a:srgbClr val="FF0000"/>
                </a:solidFill>
              </a:rPr>
              <a:t>Be Proactive in Avoiding Conflict</a:t>
            </a:r>
          </a:p>
          <a:p>
            <a:pPr lvl="1"/>
            <a:r>
              <a:rPr lang="en-US" sz="2000" dirty="0" smtClean="0">
                <a:solidFill>
                  <a:srgbClr val="FF0000"/>
                </a:solidFill>
              </a:rPr>
              <a:t>Keep an Open Mind</a:t>
            </a:r>
          </a:p>
          <a:p>
            <a:pPr lvl="1"/>
            <a:r>
              <a:rPr lang="en-US" sz="2000" dirty="0" smtClean="0">
                <a:solidFill>
                  <a:srgbClr val="FF0000"/>
                </a:solidFill>
              </a:rPr>
              <a:t>Identify and Confront Underlying Issues Immediately</a:t>
            </a:r>
          </a:p>
          <a:p>
            <a:pPr lvl="1"/>
            <a:r>
              <a:rPr lang="en-US" sz="2000" dirty="0" smtClean="0">
                <a:solidFill>
                  <a:srgbClr val="FF0000"/>
                </a:solidFill>
              </a:rPr>
              <a:t>Clarify Communication</a:t>
            </a:r>
          </a:p>
          <a:p>
            <a:pPr lvl="1"/>
            <a:r>
              <a:rPr lang="en-US" sz="2000" dirty="0" smtClean="0">
                <a:solidFill>
                  <a:srgbClr val="FF0000"/>
                </a:solidFill>
              </a:rPr>
              <a:t>Stress Cooperation Rather Than Competition</a:t>
            </a:r>
          </a:p>
          <a:p>
            <a:pPr lvl="1"/>
            <a:r>
              <a:rPr lang="en-US" sz="2000" dirty="0" smtClean="0">
                <a:solidFill>
                  <a:srgbClr val="FF0000"/>
                </a:solidFill>
              </a:rPr>
              <a:t>Focus Resolution Efforts on the Issues</a:t>
            </a:r>
            <a:endParaRPr lang="en-US" sz="2000" dirty="0">
              <a:solidFill>
                <a:srgbClr val="FF0000"/>
              </a:solidFill>
            </a:endParaRPr>
          </a:p>
        </p:txBody>
      </p:sp>
      <p:pic>
        <p:nvPicPr>
          <p:cNvPr id="5" name="Picture 4" descr="Conflict Management - Wits University"/>
          <p:cNvPicPr/>
          <p:nvPr/>
        </p:nvPicPr>
        <p:blipFill>
          <a:blip r:embed="rId2" cstate="print"/>
          <a:srcRect/>
          <a:stretch>
            <a:fillRect/>
          </a:stretch>
        </p:blipFill>
        <p:spPr bwMode="auto">
          <a:xfrm>
            <a:off x="6019800" y="5105400"/>
            <a:ext cx="3124200" cy="1752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Salvaging Relationships After Conflict</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53</a:t>
            </a:fld>
            <a:endParaRPr lang="en-US" dirty="0"/>
          </a:p>
        </p:txBody>
      </p:sp>
      <p:sp>
        <p:nvSpPr>
          <p:cNvPr id="4" name="Content Placeholder 3"/>
          <p:cNvSpPr>
            <a:spLocks noGrp="1"/>
          </p:cNvSpPr>
          <p:nvPr>
            <p:ph sz="quarter" idx="1"/>
          </p:nvPr>
        </p:nvSpPr>
        <p:spPr/>
        <p:txBody>
          <a:bodyPr>
            <a:normAutofit fontScale="92500"/>
          </a:bodyPr>
          <a:lstStyle/>
          <a:p>
            <a:r>
              <a:rPr lang="en-US" sz="2400" u="sng" dirty="0" smtClean="0"/>
              <a:t>Managing conflict involves more than just resolving the disagreement.  If you fail to address emotional and psychological needs of those involved, you may find conflict returning and/or severe damage to the customer-provider relationship may occur</a:t>
            </a:r>
            <a:r>
              <a:rPr lang="en-US" dirty="0" smtClean="0"/>
              <a:t>.</a:t>
            </a:r>
          </a:p>
          <a:p>
            <a:endParaRPr lang="en-US" sz="800" dirty="0" smtClean="0"/>
          </a:p>
          <a:p>
            <a:pPr lvl="1"/>
            <a:r>
              <a:rPr lang="en-US" dirty="0" smtClean="0"/>
              <a:t>Often poorly handled service recovery efforts result in such things as complaints to a service provider’s supervisor or consumer agencies, bad word-of-mouth publicity, and lost customers.</a:t>
            </a:r>
          </a:p>
          <a:p>
            <a:pPr lvl="1"/>
            <a:endParaRPr lang="en-US" sz="900" dirty="0" smtClean="0"/>
          </a:p>
          <a:p>
            <a:pPr lvl="2"/>
            <a:r>
              <a:rPr lang="en-US" sz="1900" dirty="0" smtClean="0">
                <a:solidFill>
                  <a:srgbClr val="FF0000"/>
                </a:solidFill>
              </a:rPr>
              <a:t>Depending on the severity of the conflict and how you handle it at each step of the resolution process, it may be impossible to go back to the relationship as it was before the disagreement.  The key to reducing this possibility is to identify and address conflicting issues as early as possible and make the effort needed to protect-salvage the relationship.</a:t>
            </a:r>
            <a:endParaRPr lang="en-US" sz="1900" dirty="0">
              <a:solidFill>
                <a:srgbClr val="FF0000"/>
              </a:solidFill>
            </a:endParaRPr>
          </a:p>
        </p:txBody>
      </p:sp>
      <p:pic>
        <p:nvPicPr>
          <p:cNvPr id="5" name="Picture 4" descr="The Conflicts Between Intergroups and Interpersonal Relationships — Steemit"/>
          <p:cNvPicPr/>
          <p:nvPr/>
        </p:nvPicPr>
        <p:blipFill>
          <a:blip r:embed="rId2" cstate="print"/>
          <a:srcRect/>
          <a:stretch>
            <a:fillRect/>
          </a:stretch>
        </p:blipFill>
        <p:spPr bwMode="auto">
          <a:xfrm>
            <a:off x="7010400" y="0"/>
            <a:ext cx="2133600" cy="1295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Salvaging Relationships After Conflict</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54</a:t>
            </a:fld>
            <a:endParaRPr lang="en-US" dirty="0"/>
          </a:p>
        </p:txBody>
      </p:sp>
      <p:sp>
        <p:nvSpPr>
          <p:cNvPr id="4" name="Content Placeholder 3"/>
          <p:cNvSpPr>
            <a:spLocks noGrp="1"/>
          </p:cNvSpPr>
          <p:nvPr>
            <p:ph sz="quarter" idx="1"/>
          </p:nvPr>
        </p:nvSpPr>
        <p:spPr>
          <a:xfrm>
            <a:off x="301752" y="1527048"/>
            <a:ext cx="8503920" cy="5254752"/>
          </a:xfrm>
        </p:spPr>
        <p:txBody>
          <a:bodyPr>
            <a:normAutofit fontScale="55000" lnSpcReduction="20000"/>
          </a:bodyPr>
          <a:lstStyle/>
          <a:p>
            <a:r>
              <a:rPr lang="en-US" sz="3600" u="sng" dirty="0" smtClean="0"/>
              <a:t>The following strategies can assist in service recovery efforts</a:t>
            </a:r>
            <a:r>
              <a:rPr lang="en-US" sz="3600" dirty="0" smtClean="0"/>
              <a:t>:</a:t>
            </a:r>
          </a:p>
          <a:p>
            <a:endParaRPr lang="en-US" sz="1100" dirty="0" smtClean="0"/>
          </a:p>
          <a:p>
            <a:pPr lvl="1"/>
            <a:r>
              <a:rPr lang="en-US" sz="2900" u="sng" dirty="0" smtClean="0"/>
              <a:t>1. Reaffirm the Value of the Relationship</a:t>
            </a:r>
          </a:p>
          <a:p>
            <a:pPr lvl="2"/>
            <a:r>
              <a:rPr lang="en-US" dirty="0" smtClean="0">
                <a:solidFill>
                  <a:srgbClr val="FF0000"/>
                </a:solidFill>
              </a:rPr>
              <a:t>You cannot assume that others feel the same as you or understand your intent unless you communicate it.  Apologize sincerely and tell them how much you value the relationship between them and the organization.  Also, stress that your goal is to assist them in whatever manner possible.</a:t>
            </a:r>
          </a:p>
          <a:p>
            <a:pPr lvl="2"/>
            <a:endParaRPr lang="en-US" sz="800" dirty="0" smtClean="0"/>
          </a:p>
          <a:p>
            <a:pPr lvl="1"/>
            <a:r>
              <a:rPr lang="en-US" sz="2900" u="sng" dirty="0"/>
              <a:t>2. Demonstrate Commitment</a:t>
            </a:r>
            <a:endParaRPr lang="en-US" sz="2900" dirty="0"/>
          </a:p>
          <a:p>
            <a:pPr lvl="2"/>
            <a:r>
              <a:rPr lang="en-US" dirty="0">
                <a:solidFill>
                  <a:srgbClr val="FF0000"/>
                </a:solidFill>
              </a:rPr>
              <a:t>You must verbalize and demonstrate your desire to continue or strengthen your relationship.  The way to do this with customers is through sound interpersonal communication efforts.  Once you have smoothed things over a bit emotionally with the customer, take definitive action to address the service or product breakdown.</a:t>
            </a:r>
          </a:p>
          <a:p>
            <a:pPr lvl="1"/>
            <a:r>
              <a:rPr lang="en-US" sz="2900" u="sng" dirty="0" smtClean="0"/>
              <a:t>3</a:t>
            </a:r>
            <a:r>
              <a:rPr lang="en-US" sz="2900" u="sng" dirty="0"/>
              <a:t>. Be Realistic</a:t>
            </a:r>
          </a:p>
          <a:p>
            <a:pPr lvl="2"/>
            <a:r>
              <a:rPr lang="en-US" dirty="0">
                <a:solidFill>
                  <a:srgbClr val="FF0000"/>
                </a:solidFill>
              </a:rPr>
              <a:t>Because of cultural, gender, generational, and behavioral style differences, it is difficult for some people to “forgive and forget.”  You have to help restore their trust systematically.  </a:t>
            </a:r>
          </a:p>
          <a:p>
            <a:pPr lvl="1"/>
            <a:r>
              <a:rPr lang="en-US" sz="2900" u="sng" dirty="0"/>
              <a:t>4. Remain Flexible</a:t>
            </a:r>
          </a:p>
          <a:p>
            <a:pPr lvl="2"/>
            <a:r>
              <a:rPr lang="en-US" dirty="0">
                <a:solidFill>
                  <a:srgbClr val="FF0000"/>
                </a:solidFill>
              </a:rPr>
              <a:t>A solid customer-provider relationship involves the ability to give and take.  It is especially crucial that you and the other people involved make concessions following conflict.</a:t>
            </a:r>
          </a:p>
          <a:p>
            <a:pPr lvl="1"/>
            <a:r>
              <a:rPr lang="en-US" sz="2900" u="sng" dirty="0"/>
              <a:t>5. Keep Communication Open</a:t>
            </a:r>
          </a:p>
          <a:p>
            <a:pPr lvl="2"/>
            <a:r>
              <a:rPr lang="en-US" dirty="0">
                <a:solidFill>
                  <a:srgbClr val="FF0000"/>
                </a:solidFill>
              </a:rPr>
              <a:t>One of the biggest cause of conflict and destroyed relationships is poor communication.  Recognize and soothe emotions.  Be willing to compromise and let the customer take the lead in discussion.</a:t>
            </a:r>
          </a:p>
          <a:p>
            <a:pPr lvl="1"/>
            <a:r>
              <a:rPr lang="en-US" sz="2900" u="sng" dirty="0" smtClean="0"/>
              <a:t>6</a:t>
            </a:r>
            <a:r>
              <a:rPr lang="en-US" sz="2900" u="sng" dirty="0"/>
              <a:t>. Gain Commitment</a:t>
            </a:r>
          </a:p>
          <a:p>
            <a:pPr lvl="2"/>
            <a:r>
              <a:rPr lang="en-US" dirty="0">
                <a:solidFill>
                  <a:srgbClr val="FF0000"/>
                </a:solidFill>
              </a:rPr>
              <a:t>You cannot do it all by yourself.  Get a commitment to work toward reconciliation from any other person(s) involved.  Also, once they relax a bit and seem to be more receptive to listening to your suggestions, reaffirm that you have acted in a manner to resolve the issue to their satisfaction.  Let them know that your goal is to help them as best you can.</a:t>
            </a:r>
          </a:p>
          <a:p>
            <a:pPr lvl="2"/>
            <a:endParaRPr lang="en-US" sz="800" dirty="0"/>
          </a:p>
          <a:p>
            <a:pPr lvl="1"/>
            <a:r>
              <a:rPr lang="en-US" sz="2900" u="sng" dirty="0"/>
              <a:t>7. Monitor Progress</a:t>
            </a:r>
          </a:p>
          <a:p>
            <a:pPr lvl="2"/>
            <a:r>
              <a:rPr lang="en-US" dirty="0">
                <a:solidFill>
                  <a:srgbClr val="FF0000"/>
                </a:solidFill>
              </a:rPr>
              <a:t>Do not assume that, because the conflict or problem was resolved, it will remain that way.  Deep-seated issues often resurface, especially when you do not obtain commitment from the other party.  Be sure to follow-up shortly afterward to ensure that a spark does not rekindle into a blazing fire in their mind</a:t>
            </a:r>
            <a:r>
              <a:rPr lang="en-US" dirty="0" smtClean="0">
                <a:solidFill>
                  <a:srgbClr val="FF0000"/>
                </a:solidFill>
              </a:rPr>
              <a:t>.</a:t>
            </a:r>
            <a:endParaRPr lang="en-US" dirty="0">
              <a:solidFill>
                <a:srgbClr val="FF0000"/>
              </a:solidFill>
            </a:endParaRPr>
          </a:p>
        </p:txBody>
      </p:sp>
      <p:pic>
        <p:nvPicPr>
          <p:cNvPr id="5" name="Picture 4" descr="Salvage &amp;amp; Co Indy – Salvage &amp;amp; Co Indy"/>
          <p:cNvPicPr/>
          <p:nvPr/>
        </p:nvPicPr>
        <p:blipFill>
          <a:blip r:embed="rId2" cstate="print"/>
          <a:srcRect/>
          <a:stretch>
            <a:fillRect/>
          </a:stretch>
        </p:blipFill>
        <p:spPr bwMode="auto">
          <a:xfrm>
            <a:off x="7239000" y="1"/>
            <a:ext cx="1905000" cy="1295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Problem-Solving Process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55</a:t>
            </a:fld>
            <a:endParaRPr lang="en-US" dirty="0"/>
          </a:p>
        </p:txBody>
      </p:sp>
      <p:sp>
        <p:nvSpPr>
          <p:cNvPr id="4" name="Content Placeholder 3"/>
          <p:cNvSpPr>
            <a:spLocks noGrp="1"/>
          </p:cNvSpPr>
          <p:nvPr>
            <p:ph sz="quarter" idx="1"/>
          </p:nvPr>
        </p:nvSpPr>
        <p:spPr/>
        <p:txBody>
          <a:bodyPr/>
          <a:lstStyle/>
          <a:p>
            <a:r>
              <a:rPr lang="en-US" sz="2400" u="sng" dirty="0" smtClean="0"/>
              <a:t>Before you begin to solve a customer’s problem, consider the fact that they may not want you to “solve the problem.”  A person may simply want to vent frustration or be heard</a:t>
            </a:r>
            <a:r>
              <a:rPr lang="en-US" dirty="0" smtClean="0"/>
              <a:t>.  </a:t>
            </a:r>
          </a:p>
          <a:p>
            <a:endParaRPr lang="en-US" sz="800" dirty="0" smtClean="0"/>
          </a:p>
          <a:p>
            <a:pPr lvl="1"/>
            <a:r>
              <a:rPr lang="en-US" sz="2000" dirty="0" smtClean="0">
                <a:solidFill>
                  <a:srgbClr val="FF0000"/>
                </a:solidFill>
              </a:rPr>
              <a:t>This is where empathetic listening: where you actively listen for messages being sent by the customer and then respond with statements such as, “I can appreciate your frustration,” and               “I understand why you feel that way,” will come in handy</a:t>
            </a:r>
            <a:r>
              <a:rPr lang="en-US" dirty="0" smtClean="0">
                <a:solidFill>
                  <a:srgbClr val="FF0000"/>
                </a:solidFill>
              </a:rPr>
              <a:t>.</a:t>
            </a:r>
          </a:p>
          <a:p>
            <a:pPr lvl="2">
              <a:buNone/>
            </a:pPr>
            <a:endParaRPr lang="en-US" dirty="0"/>
          </a:p>
        </p:txBody>
      </p:sp>
      <p:pic>
        <p:nvPicPr>
          <p:cNvPr id="5" name="Picture 4" descr="Problem Solving Circle Word Cloud, Business Concept Royalty Free Cliparts,  Vectors, And Stock Illustration. Image 90594546."/>
          <p:cNvPicPr/>
          <p:nvPr/>
        </p:nvPicPr>
        <p:blipFill>
          <a:blip r:embed="rId2" cstate="print"/>
          <a:srcRect/>
          <a:stretch>
            <a:fillRect/>
          </a:stretch>
        </p:blipFill>
        <p:spPr bwMode="auto">
          <a:xfrm>
            <a:off x="5562600" y="4267200"/>
            <a:ext cx="3352800" cy="2057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Problem-Solving Process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56</a:t>
            </a:fld>
            <a:endParaRPr lang="en-US" dirty="0"/>
          </a:p>
        </p:txBody>
      </p:sp>
      <p:sp>
        <p:nvSpPr>
          <p:cNvPr id="4" name="Content Placeholder 3"/>
          <p:cNvSpPr>
            <a:spLocks noGrp="1"/>
          </p:cNvSpPr>
          <p:nvPr>
            <p:ph sz="quarter" idx="1"/>
          </p:nvPr>
        </p:nvSpPr>
        <p:spPr/>
        <p:txBody>
          <a:bodyPr/>
          <a:lstStyle/>
          <a:p>
            <a:r>
              <a:rPr lang="en-US" sz="2300" u="sng" dirty="0" smtClean="0"/>
              <a:t>Your customer may have a solution in mind when they call.  Your role may be to simply listen and offer to facilitate the implementation of the suggested solution</a:t>
            </a:r>
            <a:r>
              <a:rPr lang="en-US" sz="2300" dirty="0" smtClean="0"/>
              <a:t>.</a:t>
            </a:r>
          </a:p>
          <a:p>
            <a:endParaRPr lang="en-US" sz="800" dirty="0" smtClean="0"/>
          </a:p>
          <a:p>
            <a:pPr lvl="1"/>
            <a:r>
              <a:rPr lang="en-US" sz="2000" dirty="0" smtClean="0"/>
              <a:t>In some situations, you may have to “plant a seed” of possible solution by asking an open-end question that suggests your recommended approach.  If the customer takes your “seed” and nourishes it, you end up with an outcome for which they feel ownership, yet is actually one that you thought is best.</a:t>
            </a:r>
          </a:p>
          <a:p>
            <a:pPr lvl="1"/>
            <a:endParaRPr lang="en-US" sz="800" dirty="0" smtClean="0"/>
          </a:p>
          <a:p>
            <a:pPr lvl="2"/>
            <a:r>
              <a:rPr lang="en-US" sz="1800" dirty="0" smtClean="0">
                <a:solidFill>
                  <a:srgbClr val="FF0000"/>
                </a:solidFill>
              </a:rPr>
              <a:t>If you jointly solve a problem, the customer often feels ownership for the solution – they made the decision, and this leads to customer satisfaction.</a:t>
            </a:r>
            <a:endParaRPr lang="en-US" sz="1800" dirty="0">
              <a:solidFill>
                <a:srgbClr val="FF0000"/>
              </a:solidFill>
            </a:endParaRPr>
          </a:p>
        </p:txBody>
      </p:sp>
      <p:pic>
        <p:nvPicPr>
          <p:cNvPr id="5" name="Picture 4" descr="5 Problem Solving Strategies to Become a Better Problem Solver - SlideModel"/>
          <p:cNvPicPr/>
          <p:nvPr/>
        </p:nvPicPr>
        <p:blipFill>
          <a:blip r:embed="rId2" cstate="print"/>
          <a:srcRect/>
          <a:stretch>
            <a:fillRect/>
          </a:stretch>
        </p:blipFill>
        <p:spPr bwMode="auto">
          <a:xfrm>
            <a:off x="6096000" y="5257800"/>
            <a:ext cx="3048000" cy="16002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smtClean="0"/>
              <a:t>The Problem-Solving Process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57</a:t>
            </a:fld>
            <a:endParaRPr lang="en-US" dirty="0"/>
          </a:p>
        </p:txBody>
      </p:sp>
      <p:sp>
        <p:nvSpPr>
          <p:cNvPr id="4" name="Content Placeholder 3"/>
          <p:cNvSpPr>
            <a:spLocks noGrp="1"/>
          </p:cNvSpPr>
          <p:nvPr>
            <p:ph sz="quarter" idx="1"/>
          </p:nvPr>
        </p:nvSpPr>
        <p:spPr/>
        <p:txBody>
          <a:bodyPr>
            <a:normAutofit/>
          </a:bodyPr>
          <a:lstStyle/>
          <a:p>
            <a:r>
              <a:rPr lang="en-US" sz="2400" u="sng" dirty="0" smtClean="0"/>
              <a:t>To solve a problem, you need to first identify the cause and result of the issue and determine if it needs to be solved</a:t>
            </a:r>
            <a:r>
              <a:rPr lang="en-US" dirty="0" smtClean="0"/>
              <a:t>.</a:t>
            </a:r>
          </a:p>
          <a:p>
            <a:endParaRPr lang="en-US" sz="800" dirty="0" smtClean="0"/>
          </a:p>
          <a:p>
            <a:pPr lvl="1"/>
            <a:r>
              <a:rPr lang="en-US" dirty="0" smtClean="0"/>
              <a:t>Once you decide to solve the problem, follow the six proven steps to problem solving:</a:t>
            </a:r>
          </a:p>
          <a:p>
            <a:pPr lvl="1"/>
            <a:endParaRPr lang="en-US" sz="900" dirty="0" smtClean="0"/>
          </a:p>
          <a:p>
            <a:pPr marL="1051560" lvl="2" indent="-457200">
              <a:buFont typeface="+mj-lt"/>
              <a:buAutoNum type="arabicPeriod"/>
            </a:pPr>
            <a:r>
              <a:rPr lang="en-US" dirty="0" smtClean="0">
                <a:solidFill>
                  <a:srgbClr val="FF0000"/>
                </a:solidFill>
              </a:rPr>
              <a:t>Identify the Problem</a:t>
            </a:r>
          </a:p>
          <a:p>
            <a:pPr marL="1051560" lvl="2" indent="-457200">
              <a:buFont typeface="+mj-lt"/>
              <a:buAutoNum type="arabicPeriod"/>
            </a:pPr>
            <a:r>
              <a:rPr lang="en-US" dirty="0" smtClean="0">
                <a:solidFill>
                  <a:srgbClr val="FF0000"/>
                </a:solidFill>
              </a:rPr>
              <a:t>Compile and Analyze the Data</a:t>
            </a:r>
          </a:p>
          <a:p>
            <a:pPr marL="1051560" lvl="2" indent="-457200">
              <a:buFont typeface="+mj-lt"/>
              <a:buAutoNum type="arabicPeriod"/>
            </a:pPr>
            <a:r>
              <a:rPr lang="en-US" dirty="0" smtClean="0">
                <a:solidFill>
                  <a:srgbClr val="FF0000"/>
                </a:solidFill>
              </a:rPr>
              <a:t>Identify the Alternatives</a:t>
            </a:r>
          </a:p>
          <a:p>
            <a:pPr marL="1051560" lvl="2" indent="-457200">
              <a:buFont typeface="+mj-lt"/>
              <a:buAutoNum type="arabicPeriod"/>
            </a:pPr>
            <a:r>
              <a:rPr lang="en-US" dirty="0" smtClean="0">
                <a:solidFill>
                  <a:srgbClr val="FF0000"/>
                </a:solidFill>
              </a:rPr>
              <a:t>Evaluate the Alternatives</a:t>
            </a:r>
          </a:p>
          <a:p>
            <a:pPr marL="1051560" lvl="2" indent="-457200">
              <a:buFont typeface="+mj-lt"/>
              <a:buAutoNum type="arabicPeriod"/>
            </a:pPr>
            <a:r>
              <a:rPr lang="en-US" dirty="0" smtClean="0">
                <a:solidFill>
                  <a:srgbClr val="FF0000"/>
                </a:solidFill>
              </a:rPr>
              <a:t>Make a Decision</a:t>
            </a:r>
          </a:p>
          <a:p>
            <a:pPr marL="1051560" lvl="2" indent="-457200">
              <a:buFont typeface="+mj-lt"/>
              <a:buAutoNum type="arabicPeriod"/>
            </a:pPr>
            <a:r>
              <a:rPr lang="en-US" dirty="0" smtClean="0">
                <a:solidFill>
                  <a:srgbClr val="FF0000"/>
                </a:solidFill>
              </a:rPr>
              <a:t>Monitor the Results</a:t>
            </a:r>
          </a:p>
        </p:txBody>
      </p:sp>
      <p:pic>
        <p:nvPicPr>
          <p:cNvPr id="5" name="Picture 4" descr="Problem solving in word tag cloud on white Royalty Free Photo, Stock Image  by © olechowski #11448018"/>
          <p:cNvPicPr/>
          <p:nvPr/>
        </p:nvPicPr>
        <p:blipFill>
          <a:blip r:embed="rId2" cstate="print"/>
          <a:srcRect/>
          <a:stretch>
            <a:fillRect/>
          </a:stretch>
        </p:blipFill>
        <p:spPr bwMode="auto">
          <a:xfrm>
            <a:off x="5638800" y="3505200"/>
            <a:ext cx="2971800" cy="2697873"/>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200" dirty="0" smtClean="0"/>
              <a:t>Implementing a Service Recovery Strategy</a:t>
            </a:r>
            <a:endParaRPr lang="en-US" sz="22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58</a:t>
            </a:fld>
            <a:endParaRPr lang="en-US" dirty="0"/>
          </a:p>
        </p:txBody>
      </p:sp>
      <p:sp>
        <p:nvSpPr>
          <p:cNvPr id="4" name="Content Placeholder 3"/>
          <p:cNvSpPr>
            <a:spLocks noGrp="1"/>
          </p:cNvSpPr>
          <p:nvPr>
            <p:ph sz="quarter" idx="1"/>
          </p:nvPr>
        </p:nvSpPr>
        <p:spPr/>
        <p:txBody>
          <a:bodyPr/>
          <a:lstStyle/>
          <a:p>
            <a:r>
              <a:rPr lang="en-US" sz="2300" u="sng" dirty="0" smtClean="0"/>
              <a:t>The job of a service provider is to return the customer to a satisfied state.  Not listening, poor communication, and      lack of respect are roadblocks</a:t>
            </a:r>
            <a:r>
              <a:rPr lang="en-US" sz="2300" dirty="0" smtClean="0"/>
              <a:t>.</a:t>
            </a:r>
          </a:p>
          <a:p>
            <a:endParaRPr lang="en-US" sz="800" dirty="0" smtClean="0"/>
          </a:p>
          <a:p>
            <a:pPr lvl="1"/>
            <a:r>
              <a:rPr lang="en-US" dirty="0" smtClean="0"/>
              <a:t>We make mistakes.  Mistakes can appear glaring to customers, who can be very demanding and unforgiving.  </a:t>
            </a:r>
          </a:p>
          <a:p>
            <a:pPr lvl="1"/>
            <a:endParaRPr lang="en-US" sz="800" dirty="0" smtClean="0"/>
          </a:p>
          <a:p>
            <a:pPr lvl="2"/>
            <a:r>
              <a:rPr lang="en-US" sz="1800" dirty="0" smtClean="0">
                <a:solidFill>
                  <a:srgbClr val="FF0000"/>
                </a:solidFill>
              </a:rPr>
              <a:t>The best you can hope for when something goes wrong is that you can identify the cause and remedy it quickly to satisfaction</a:t>
            </a:r>
            <a:r>
              <a:rPr lang="en-US" sz="1800" dirty="0">
                <a:solidFill>
                  <a:srgbClr val="FF0000"/>
                </a:solidFill>
              </a:rPr>
              <a:t>.</a:t>
            </a:r>
            <a:endParaRPr lang="en-US" dirty="0" smtClean="0"/>
          </a:p>
          <a:p>
            <a:pPr lvl="1"/>
            <a:endParaRPr lang="en-US" dirty="0"/>
          </a:p>
        </p:txBody>
      </p:sp>
      <p:pic>
        <p:nvPicPr>
          <p:cNvPr id="5" name="Picture 4" descr="The 5 best tricks for recovery! - Maik Wiedenbach"/>
          <p:cNvPicPr/>
          <p:nvPr/>
        </p:nvPicPr>
        <p:blipFill>
          <a:blip r:embed="rId2" cstate="print"/>
          <a:srcRect/>
          <a:stretch>
            <a:fillRect/>
          </a:stretch>
        </p:blipFill>
        <p:spPr bwMode="auto">
          <a:xfrm>
            <a:off x="5715000" y="4495800"/>
            <a:ext cx="3200400" cy="18288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Implementing a Service Recovery Strategy</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59</a:t>
            </a:fld>
            <a:endParaRPr lang="en-US" dirty="0"/>
          </a:p>
        </p:txBody>
      </p:sp>
      <p:sp>
        <p:nvSpPr>
          <p:cNvPr id="4" name="Content Placeholder 3"/>
          <p:cNvSpPr>
            <a:spLocks noGrp="1"/>
          </p:cNvSpPr>
          <p:nvPr>
            <p:ph sz="quarter" idx="1"/>
          </p:nvPr>
        </p:nvSpPr>
        <p:spPr/>
        <p:txBody>
          <a:bodyPr/>
          <a:lstStyle/>
          <a:p>
            <a:r>
              <a:rPr lang="en-US" sz="2400" u="sng" dirty="0" smtClean="0"/>
              <a:t>There are five phases to the service recovery process</a:t>
            </a:r>
            <a:r>
              <a:rPr lang="en-US" dirty="0" smtClean="0"/>
              <a:t>:</a:t>
            </a:r>
          </a:p>
          <a:p>
            <a:endParaRPr lang="en-US" sz="800" dirty="0" smtClean="0"/>
          </a:p>
          <a:p>
            <a:pPr marL="731520" lvl="1" indent="-457200">
              <a:buFont typeface="+mj-lt"/>
              <a:buAutoNum type="arabicPeriod"/>
            </a:pPr>
            <a:r>
              <a:rPr lang="en-US" dirty="0" smtClean="0">
                <a:solidFill>
                  <a:srgbClr val="FF0000"/>
                </a:solidFill>
              </a:rPr>
              <a:t>Apologize, </a:t>
            </a:r>
            <a:r>
              <a:rPr lang="en-US" dirty="0" smtClean="0">
                <a:solidFill>
                  <a:srgbClr val="FF0000"/>
                </a:solidFill>
              </a:rPr>
              <a:t>Apologize, </a:t>
            </a:r>
            <a:r>
              <a:rPr lang="en-US" dirty="0" smtClean="0">
                <a:solidFill>
                  <a:srgbClr val="FF0000"/>
                </a:solidFill>
              </a:rPr>
              <a:t>and Apologize Again.</a:t>
            </a:r>
          </a:p>
          <a:p>
            <a:pPr marL="731520" lvl="1" indent="-457200">
              <a:buFont typeface="+mj-lt"/>
              <a:buAutoNum type="arabicPeriod"/>
            </a:pPr>
            <a:r>
              <a:rPr lang="en-US" dirty="0" smtClean="0">
                <a:solidFill>
                  <a:srgbClr val="FF0000"/>
                </a:solidFill>
              </a:rPr>
              <a:t>Take Immediate Action</a:t>
            </a:r>
          </a:p>
          <a:p>
            <a:pPr marL="731520" lvl="1" indent="-457200">
              <a:buFont typeface="+mj-lt"/>
              <a:buAutoNum type="arabicPeriod"/>
            </a:pPr>
            <a:r>
              <a:rPr lang="en-US" dirty="0" smtClean="0">
                <a:solidFill>
                  <a:srgbClr val="FF0000"/>
                </a:solidFill>
              </a:rPr>
              <a:t>Show Compassion</a:t>
            </a:r>
          </a:p>
          <a:p>
            <a:pPr marL="731520" lvl="1" indent="-457200">
              <a:buFont typeface="+mj-lt"/>
              <a:buAutoNum type="arabicPeriod"/>
            </a:pPr>
            <a:r>
              <a:rPr lang="en-US" dirty="0" smtClean="0">
                <a:solidFill>
                  <a:srgbClr val="FF0000"/>
                </a:solidFill>
              </a:rPr>
              <a:t>Provide Compensation</a:t>
            </a:r>
          </a:p>
          <a:p>
            <a:pPr marL="731520" lvl="1" indent="-457200">
              <a:buFont typeface="+mj-lt"/>
              <a:buAutoNum type="arabicPeriod"/>
            </a:pPr>
            <a:r>
              <a:rPr lang="en-US" dirty="0" smtClean="0">
                <a:solidFill>
                  <a:srgbClr val="FF0000"/>
                </a:solidFill>
              </a:rPr>
              <a:t>Conduct Follow-up</a:t>
            </a:r>
            <a:endParaRPr lang="en-US" dirty="0">
              <a:solidFill>
                <a:srgbClr val="FF0000"/>
              </a:solidFill>
            </a:endParaRPr>
          </a:p>
        </p:txBody>
      </p:sp>
      <p:pic>
        <p:nvPicPr>
          <p:cNvPr id="5" name="Picture 4" descr="Redemption | Lancelot&amp;#39;s blog"/>
          <p:cNvPicPr/>
          <p:nvPr/>
        </p:nvPicPr>
        <p:blipFill>
          <a:blip r:embed="rId2" cstate="print"/>
          <a:srcRect/>
          <a:stretch>
            <a:fillRect/>
          </a:stretch>
        </p:blipFill>
        <p:spPr bwMode="auto">
          <a:xfrm>
            <a:off x="4572000" y="3276600"/>
            <a:ext cx="4267200" cy="302895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The Role of Behavioral Style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Behavioral preferences have a major effect on </a:t>
            </a:r>
            <a:r>
              <a:rPr lang="en-US" sz="2400" u="sng" dirty="0" smtClean="0"/>
              <a:t>interactions </a:t>
            </a:r>
            <a:r>
              <a:rPr lang="en-US" sz="2400" u="sng" dirty="0" smtClean="0"/>
              <a:t>of </a:t>
            </a:r>
            <a:r>
              <a:rPr lang="en-US" sz="2400" u="sng" dirty="0" smtClean="0"/>
              <a:t>people, and these behavioral styles affect the types of things people want and value.  </a:t>
            </a:r>
          </a:p>
          <a:p>
            <a:endParaRPr lang="en-US" sz="800" dirty="0" smtClean="0"/>
          </a:p>
          <a:p>
            <a:pPr lvl="1"/>
            <a:r>
              <a:rPr lang="en-US" sz="2000" dirty="0" smtClean="0"/>
              <a:t>If </a:t>
            </a:r>
            <a:r>
              <a:rPr lang="en-US" sz="2000" dirty="0" smtClean="0"/>
              <a:t>you and your products and services fail to meet those expectations, you can </a:t>
            </a:r>
            <a:r>
              <a:rPr lang="en-US" sz="2000" dirty="0" smtClean="0"/>
              <a:t>experience </a:t>
            </a:r>
            <a:r>
              <a:rPr lang="en-US" sz="2000" dirty="0" smtClean="0"/>
              <a:t>a </a:t>
            </a:r>
            <a:r>
              <a:rPr lang="en-US" sz="2000" dirty="0" smtClean="0"/>
              <a:t>service breakdown and have to deal </a:t>
            </a:r>
            <a:r>
              <a:rPr lang="en-US" sz="2000" dirty="0" smtClean="0"/>
              <a:t>with </a:t>
            </a:r>
            <a:r>
              <a:rPr lang="en-US" sz="2000" dirty="0" smtClean="0"/>
              <a:t>an emotional situation that you might not be prepared to handle.</a:t>
            </a:r>
          </a:p>
          <a:p>
            <a:pPr lvl="1"/>
            <a:endParaRPr lang="en-US" sz="800" dirty="0" smtClean="0"/>
          </a:p>
          <a:p>
            <a:pPr lvl="2"/>
            <a:r>
              <a:rPr lang="en-US" dirty="0" smtClean="0">
                <a:solidFill>
                  <a:srgbClr val="FF0000"/>
                </a:solidFill>
              </a:rPr>
              <a:t>The more you know about behavioral style preferences, the easier it becomes to deal with people in a variety of situations.</a:t>
            </a:r>
            <a:endParaRPr lang="en-US" dirty="0">
              <a:solidFill>
                <a:srgbClr val="FF0000"/>
              </a:solidFill>
            </a:endParaRPr>
          </a:p>
        </p:txBody>
      </p:sp>
      <p:pic>
        <p:nvPicPr>
          <p:cNvPr id="5" name="Picture 4" descr="https://pathwaytoadventure.org/media/upload/corporate_Web-Publishing_TMYK_16x9_Thumbnail_V2.jpg"/>
          <p:cNvPicPr/>
          <p:nvPr/>
        </p:nvPicPr>
        <p:blipFill>
          <a:blip r:embed="rId2" cstate="print"/>
          <a:srcRect/>
          <a:stretch>
            <a:fillRect/>
          </a:stretch>
        </p:blipFill>
        <p:spPr bwMode="auto">
          <a:xfrm>
            <a:off x="4953000" y="4724400"/>
            <a:ext cx="4191000" cy="2133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60</a:t>
            </a:fld>
            <a:endParaRPr lang="en-US" dirty="0"/>
          </a:p>
        </p:txBody>
      </p:sp>
      <p:pic>
        <p:nvPicPr>
          <p:cNvPr id="6" name="Content Placeholder 5" descr="Things I've Learned As A Church Planter One Year In: Final Chapter...For  Now - Ignite Discipleship Network"/>
          <p:cNvPicPr>
            <a:picLocks noGrp="1"/>
          </p:cNvPicPr>
          <p:nvPr>
            <p:ph sz="quarter" idx="1"/>
          </p:nvPr>
        </p:nvPicPr>
        <p:blipFill>
          <a:blip r:embed="rId2" cstate="print"/>
          <a:srcRect/>
          <a:stretch>
            <a:fillRect/>
          </a:stretch>
        </p:blipFill>
        <p:spPr bwMode="auto">
          <a:xfrm>
            <a:off x="152400" y="152400"/>
            <a:ext cx="8839200" cy="6553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Role of Behavioral Style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92500" lnSpcReduction="10000"/>
          </a:bodyPr>
          <a:lstStyle/>
          <a:p>
            <a:r>
              <a:rPr lang="en-US" sz="2400" u="sng" dirty="0" smtClean="0"/>
              <a:t>Everyone possesses one or a combination of the following four different behavioral styles</a:t>
            </a:r>
            <a:r>
              <a:rPr lang="en-US" dirty="0" smtClean="0"/>
              <a:t>:</a:t>
            </a:r>
          </a:p>
          <a:p>
            <a:endParaRPr lang="en-US" sz="800" dirty="0" smtClean="0"/>
          </a:p>
          <a:p>
            <a:pPr lvl="1"/>
            <a:r>
              <a:rPr lang="en-US" b="1" u="sng" dirty="0" smtClean="0"/>
              <a:t>R</a:t>
            </a:r>
            <a:r>
              <a:rPr lang="en-US" u="sng" dirty="0" smtClean="0"/>
              <a:t>ational</a:t>
            </a:r>
          </a:p>
          <a:p>
            <a:pPr lvl="2"/>
            <a:r>
              <a:rPr lang="en-US" sz="1900" dirty="0" smtClean="0">
                <a:solidFill>
                  <a:srgbClr val="FF0000"/>
                </a:solidFill>
              </a:rPr>
              <a:t>Prefer one-on-one or small group interaction, are congenial and patient, avoid conflict, and dislike calling attention to themselves.</a:t>
            </a:r>
          </a:p>
          <a:p>
            <a:pPr lvl="1"/>
            <a:r>
              <a:rPr lang="en-US" b="1" u="sng" dirty="0" smtClean="0"/>
              <a:t>I</a:t>
            </a:r>
            <a:r>
              <a:rPr lang="en-US" u="sng" dirty="0" smtClean="0"/>
              <a:t>nquisitive</a:t>
            </a:r>
          </a:p>
          <a:p>
            <a:pPr lvl="2"/>
            <a:r>
              <a:rPr lang="en-US" sz="1900" dirty="0" smtClean="0">
                <a:solidFill>
                  <a:srgbClr val="FF0000"/>
                </a:solidFill>
              </a:rPr>
              <a:t>Rarely volunteer feelings, ask “why” questions, desire facts and figures, and are formal, task-oriented, conservative, and punctual</a:t>
            </a:r>
            <a:r>
              <a:rPr lang="en-US" dirty="0" smtClean="0">
                <a:solidFill>
                  <a:srgbClr val="FF0000"/>
                </a:solidFill>
              </a:rPr>
              <a:t>.</a:t>
            </a:r>
          </a:p>
          <a:p>
            <a:pPr lvl="1"/>
            <a:r>
              <a:rPr lang="en-US" b="1" u="sng" dirty="0" smtClean="0"/>
              <a:t>D</a:t>
            </a:r>
            <a:r>
              <a:rPr lang="en-US" u="sng" dirty="0" smtClean="0"/>
              <a:t>ecisive</a:t>
            </a:r>
          </a:p>
          <a:p>
            <a:pPr lvl="2"/>
            <a:r>
              <a:rPr lang="en-US" sz="1900" dirty="0" smtClean="0">
                <a:solidFill>
                  <a:srgbClr val="FF0000"/>
                </a:solidFill>
              </a:rPr>
              <a:t>Are decisive, directive, task and goal-focused, confident, and competitive; seek immediate gratification or results; and talk more than listen.</a:t>
            </a:r>
          </a:p>
          <a:p>
            <a:pPr lvl="1"/>
            <a:r>
              <a:rPr lang="en-US" b="1" u="sng" dirty="0" smtClean="0"/>
              <a:t>E</a:t>
            </a:r>
            <a:r>
              <a:rPr lang="en-US" u="sng" dirty="0" smtClean="0"/>
              <a:t>xpressive</a:t>
            </a:r>
          </a:p>
          <a:p>
            <a:pPr lvl="2"/>
            <a:r>
              <a:rPr lang="en-US" sz="1900" dirty="0" smtClean="0">
                <a:solidFill>
                  <a:srgbClr val="FF0000"/>
                </a:solidFill>
              </a:rPr>
              <a:t>Are open, laid back, flexible, positive, enthusiastic, and informal; prefer dealing with people; and easily share feelings and emotions.</a:t>
            </a:r>
            <a:endParaRPr lang="en-US" sz="1900" dirty="0">
              <a:solidFill>
                <a:srgbClr val="FF0000"/>
              </a:solidFill>
            </a:endParaRPr>
          </a:p>
        </p:txBody>
      </p:sp>
      <p:pic>
        <p:nvPicPr>
          <p:cNvPr id="5" name="Picture 4" descr="style 9.1 | One1more2time3&amp;#39;s Weblog"/>
          <p:cNvPicPr/>
          <p:nvPr/>
        </p:nvPicPr>
        <p:blipFill>
          <a:blip r:embed="rId2" cstate="print"/>
          <a:srcRect/>
          <a:stretch>
            <a:fillRect/>
          </a:stretch>
        </p:blipFill>
        <p:spPr bwMode="auto">
          <a:xfrm>
            <a:off x="6781800" y="0"/>
            <a:ext cx="2362200" cy="12954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Role of Behavioral Style</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p:txBody>
          <a:bodyPr/>
          <a:lstStyle/>
          <a:p>
            <a:r>
              <a:rPr lang="en-US" sz="2400" u="sng" dirty="0" smtClean="0"/>
              <a:t>Because customers can display various types of behavior from time to time, you should carefully observe their behavior and learn about each style as an indicator of the type of person with whom you are dealing</a:t>
            </a:r>
            <a:r>
              <a:rPr lang="en-US" dirty="0" smtClean="0"/>
              <a:t>.</a:t>
            </a:r>
          </a:p>
          <a:p>
            <a:endParaRPr lang="en-US" sz="800" dirty="0" smtClean="0"/>
          </a:p>
          <a:p>
            <a:pPr lvl="1"/>
            <a:r>
              <a:rPr lang="en-US" dirty="0" smtClean="0"/>
              <a:t>Just remember that human beings are complex and react to stimuli in various ways, so adapt your approach as needed.</a:t>
            </a:r>
          </a:p>
          <a:p>
            <a:pPr lvl="1"/>
            <a:endParaRPr lang="en-US" sz="800" dirty="0" smtClean="0"/>
          </a:p>
          <a:p>
            <a:pPr lvl="2"/>
            <a:r>
              <a:rPr lang="en-US" dirty="0" smtClean="0">
                <a:solidFill>
                  <a:srgbClr val="FF0000"/>
                </a:solidFill>
              </a:rPr>
              <a:t>Do not use information you learn about styles as the definitive answer for resolving the situation.  In addition, learn to deal with your emotions so that you can prevent or resolve heated situations that may arise when dealing w/ personalities different from yours. </a:t>
            </a:r>
            <a:endParaRPr lang="en-US" dirty="0">
              <a:solidFill>
                <a:srgbClr val="FF0000"/>
              </a:solidFill>
            </a:endParaRPr>
          </a:p>
        </p:txBody>
      </p:sp>
      <p:pic>
        <p:nvPicPr>
          <p:cNvPr id="7" name="Picture 6" descr="Observe Provides SaaS Observability"/>
          <p:cNvPicPr/>
          <p:nvPr/>
        </p:nvPicPr>
        <p:blipFill>
          <a:blip r:embed="rId2" cstate="print"/>
          <a:srcRect/>
          <a:stretch>
            <a:fillRect/>
          </a:stretch>
        </p:blipFill>
        <p:spPr bwMode="auto">
          <a:xfrm>
            <a:off x="5410200" y="5486400"/>
            <a:ext cx="3733800" cy="13716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Difficult Customers</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smtClean="0"/>
              <a:t>Ultimately, successful service is delivered through effective communication skills, positive attitude, patience, and a willingness to help the customer</a:t>
            </a:r>
            <a:r>
              <a:rPr lang="en-US" dirty="0" smtClean="0"/>
              <a:t>.</a:t>
            </a:r>
          </a:p>
          <a:p>
            <a:endParaRPr lang="en-US" sz="800" dirty="0" smtClean="0"/>
          </a:p>
          <a:p>
            <a:pPr lvl="1"/>
            <a:r>
              <a:rPr lang="en-US" dirty="0" smtClean="0"/>
              <a:t>You may think of difficult customer contacts as those in which you have to deal with negative, angry, demanding, or aggressive people.  </a:t>
            </a:r>
          </a:p>
          <a:p>
            <a:pPr lvl="1"/>
            <a:endParaRPr lang="en-US" sz="800" dirty="0" smtClean="0"/>
          </a:p>
          <a:p>
            <a:pPr lvl="2"/>
            <a:r>
              <a:rPr lang="en-US" dirty="0" smtClean="0">
                <a:solidFill>
                  <a:srgbClr val="FF0000"/>
                </a:solidFill>
              </a:rPr>
              <a:t>These are just a few of the types of potentially difficult interactions that you may encounter as a service representative.  </a:t>
            </a:r>
            <a:endParaRPr lang="en-US" dirty="0">
              <a:solidFill>
                <a:srgbClr val="FF0000"/>
              </a:solidFill>
            </a:endParaRPr>
          </a:p>
        </p:txBody>
      </p:sp>
      <p:pic>
        <p:nvPicPr>
          <p:cNvPr id="5" name="Picture 4" descr="http://ultimmatraining.com/wp-content/uploads/2019/01/The-Art-of-dealing-1.jpg"/>
          <p:cNvPicPr/>
          <p:nvPr/>
        </p:nvPicPr>
        <p:blipFill>
          <a:blip r:embed="rId2" cstate="print"/>
          <a:srcRect/>
          <a:stretch>
            <a:fillRect/>
          </a:stretch>
        </p:blipFill>
        <p:spPr bwMode="auto">
          <a:xfrm>
            <a:off x="5486400" y="4876800"/>
            <a:ext cx="3657600" cy="1981200"/>
          </a:xfrm>
          <a:prstGeom prst="rect">
            <a:avLst/>
          </a:prstGeom>
          <a:noFill/>
          <a:ln w="9525">
            <a:noFill/>
            <a:miter lim="800000"/>
            <a:headEnd/>
            <a:tailEnd/>
          </a:ln>
        </p:spPr>
      </p:pic>
      <p:pic>
        <p:nvPicPr>
          <p:cNvPr id="6" name="Picture 2" descr="How to Take Care of Your Customers: Business Advice – Cyber Emploi"/>
          <p:cNvPicPr>
            <a:picLocks noChangeAspect="1" noChangeArrowheads="1"/>
          </p:cNvPicPr>
          <p:nvPr/>
        </p:nvPicPr>
        <p:blipFill>
          <a:blip r:embed="rId3" cstate="print"/>
          <a:srcRect/>
          <a:stretch>
            <a:fillRect/>
          </a:stretch>
        </p:blipFill>
        <p:spPr bwMode="auto">
          <a:xfrm>
            <a:off x="-1" y="-11545"/>
            <a:ext cx="1024049" cy="621145"/>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13975</TotalTime>
  <Words>6032</Words>
  <Application>Microsoft Office PowerPoint</Application>
  <PresentationFormat>On-screen Show (4:3)</PresentationFormat>
  <Paragraphs>503</Paragraphs>
  <Slides>60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Calibri</vt:lpstr>
      <vt:lpstr>Georgia</vt:lpstr>
      <vt:lpstr>Wingdings</vt:lpstr>
      <vt:lpstr>Wingdings 2</vt:lpstr>
      <vt:lpstr>Civic</vt:lpstr>
      <vt:lpstr>Customer Service Management Session Five Class Presentation</vt:lpstr>
      <vt:lpstr>Part Three: Building and Maintaining Relationships</vt:lpstr>
      <vt:lpstr>What is a Service Breakdown?</vt:lpstr>
      <vt:lpstr>What is a Service Breakdown?</vt:lpstr>
      <vt:lpstr>What is a Service Breakdown?</vt:lpstr>
      <vt:lpstr>The Role of Behavioral Style</vt:lpstr>
      <vt:lpstr>Role of Behavioral Style</vt:lpstr>
      <vt:lpstr>Role of Behavioral Style</vt:lpstr>
      <vt:lpstr>Difficult Customers</vt:lpstr>
      <vt:lpstr>Difficult Customers</vt:lpstr>
      <vt:lpstr>Difficult Customers</vt:lpstr>
      <vt:lpstr>Difficult Customers</vt:lpstr>
      <vt:lpstr>Demanding or Domineering Customers</vt:lpstr>
      <vt:lpstr>Demanding or Domineering Customers</vt:lpstr>
      <vt:lpstr>Demanding or Domineering Customers</vt:lpstr>
      <vt:lpstr>Indecisive Customers</vt:lpstr>
      <vt:lpstr>Indecisive Customers</vt:lpstr>
      <vt:lpstr>Indecisive Customer</vt:lpstr>
      <vt:lpstr>Dissatisfied and Angry Customers</vt:lpstr>
      <vt:lpstr>How to Satisfy Dissatisfied and Angry Customers</vt:lpstr>
      <vt:lpstr>Dissatisfied and Angry Customers</vt:lpstr>
      <vt:lpstr>Dissatisfied and Angry Customers</vt:lpstr>
      <vt:lpstr>Resolution Strategies for Dissatisfied and Angry Customers</vt:lpstr>
      <vt:lpstr>Rude or Inconsiderate Customers</vt:lpstr>
      <vt:lpstr>Rude or Inconsiderate Customers</vt:lpstr>
      <vt:lpstr>Talkative Customers</vt:lpstr>
      <vt:lpstr>Handling Emotions with the Emotion-Reducing Model</vt:lpstr>
      <vt:lpstr>Handling Emotions with the Emotion-Reducing Model</vt:lpstr>
      <vt:lpstr>Handling Emotions with the Emotion-Reducing Model</vt:lpstr>
      <vt:lpstr>Handling Emotions with the Emotion-Reducing Model</vt:lpstr>
      <vt:lpstr>Handling Emotions with the Emotion-Reducing Model</vt:lpstr>
      <vt:lpstr>Emotion-Reducing Model</vt:lpstr>
      <vt:lpstr>Reasons for Customer Defection</vt:lpstr>
      <vt:lpstr>Reasons for Customer Defection</vt:lpstr>
      <vt:lpstr>Four Reasons for Customer Defection 1. Price</vt:lpstr>
      <vt:lpstr>Four Reasons for Customer Defection 2. Poor Service and Complacency</vt:lpstr>
      <vt:lpstr>Four Reasons for Customer Defection 3. Inappropriate Complaint Resolution </vt:lpstr>
      <vt:lpstr>Four Reasons for Customer Defection 4. Unmet Needs</vt:lpstr>
      <vt:lpstr>Working with Internal Customers</vt:lpstr>
      <vt:lpstr>Working with Internal Customers</vt:lpstr>
      <vt:lpstr>Working with Internal Customers</vt:lpstr>
      <vt:lpstr>Stay Connected</vt:lpstr>
      <vt:lpstr>Stay Connected</vt:lpstr>
      <vt:lpstr>Meet All Commitments</vt:lpstr>
      <vt:lpstr>Do Not Sit On Your Emotions</vt:lpstr>
      <vt:lpstr>Build a Professional Reputation</vt:lpstr>
      <vt:lpstr>Adopt a Good-Neighbor Policy</vt:lpstr>
      <vt:lpstr>Strategies for Preventing Dissatisfaction and Problem Solving</vt:lpstr>
      <vt:lpstr>Strategies for Preventing Dissatisfaction and Problem Solving</vt:lpstr>
      <vt:lpstr>Thank Your Customer for the Opportunity</vt:lpstr>
      <vt:lpstr>Responding to Conflict</vt:lpstr>
      <vt:lpstr>Guidelines for Effective Conflict Management</vt:lpstr>
      <vt:lpstr>Salvaging Relationships After Conflict</vt:lpstr>
      <vt:lpstr>Salvaging Relationships After Conflict</vt:lpstr>
      <vt:lpstr>The Problem-Solving Process</vt:lpstr>
      <vt:lpstr>The Problem-Solving Process</vt:lpstr>
      <vt:lpstr>The Problem-Solving Process</vt:lpstr>
      <vt:lpstr>Implementing a Service Recovery Strategy</vt:lpstr>
      <vt:lpstr>Implementing a Service Recovery Strategy</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772</cp:revision>
  <cp:lastPrinted>2026-01-22T20:40:07Z</cp:lastPrinted>
  <dcterms:created xsi:type="dcterms:W3CDTF">2015-02-01T00:37:43Z</dcterms:created>
  <dcterms:modified xsi:type="dcterms:W3CDTF">2026-01-22T20:40:07Z</dcterms:modified>
</cp:coreProperties>
</file>