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handoutMasterIdLst>
    <p:handoutMasterId r:id="rId57"/>
  </p:handoutMasterIdLst>
  <p:sldIdLst>
    <p:sldId id="327" r:id="rId2"/>
    <p:sldId id="309" r:id="rId3"/>
    <p:sldId id="356" r:id="rId4"/>
    <p:sldId id="357" r:id="rId5"/>
    <p:sldId id="359" r:id="rId6"/>
    <p:sldId id="360" r:id="rId7"/>
    <p:sldId id="361" r:id="rId8"/>
    <p:sldId id="362" r:id="rId9"/>
    <p:sldId id="363" r:id="rId10"/>
    <p:sldId id="364" r:id="rId11"/>
    <p:sldId id="365" r:id="rId12"/>
    <p:sldId id="366" r:id="rId13"/>
    <p:sldId id="368" r:id="rId14"/>
    <p:sldId id="369" r:id="rId15"/>
    <p:sldId id="371" r:id="rId16"/>
    <p:sldId id="373" r:id="rId17"/>
    <p:sldId id="376" r:id="rId18"/>
    <p:sldId id="374" r:id="rId19"/>
    <p:sldId id="375" r:id="rId20"/>
    <p:sldId id="378" r:id="rId21"/>
    <p:sldId id="382" r:id="rId22"/>
    <p:sldId id="383" r:id="rId23"/>
    <p:sldId id="385" r:id="rId24"/>
    <p:sldId id="388" r:id="rId25"/>
    <p:sldId id="387" r:id="rId26"/>
    <p:sldId id="386" r:id="rId27"/>
    <p:sldId id="389" r:id="rId28"/>
    <p:sldId id="390" r:id="rId29"/>
    <p:sldId id="392" r:id="rId30"/>
    <p:sldId id="394" r:id="rId31"/>
    <p:sldId id="395" r:id="rId32"/>
    <p:sldId id="396" r:id="rId33"/>
    <p:sldId id="397" r:id="rId34"/>
    <p:sldId id="398" r:id="rId35"/>
    <p:sldId id="399" r:id="rId36"/>
    <p:sldId id="400" r:id="rId37"/>
    <p:sldId id="401" r:id="rId38"/>
    <p:sldId id="402" r:id="rId39"/>
    <p:sldId id="403" r:id="rId40"/>
    <p:sldId id="429" r:id="rId41"/>
    <p:sldId id="404" r:id="rId42"/>
    <p:sldId id="405" r:id="rId43"/>
    <p:sldId id="406" r:id="rId44"/>
    <p:sldId id="408" r:id="rId45"/>
    <p:sldId id="409" r:id="rId46"/>
    <p:sldId id="410" r:id="rId47"/>
    <p:sldId id="412" r:id="rId48"/>
    <p:sldId id="413" r:id="rId49"/>
    <p:sldId id="415" r:id="rId50"/>
    <p:sldId id="425" r:id="rId51"/>
    <p:sldId id="426" r:id="rId52"/>
    <p:sldId id="427" r:id="rId53"/>
    <p:sldId id="428" r:id="rId54"/>
    <p:sldId id="355"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42" autoAdjust="0"/>
  </p:normalViewPr>
  <p:slideViewPr>
    <p:cSldViewPr>
      <p:cViewPr varScale="1">
        <p:scale>
          <a:sx n="85" d="100"/>
          <a:sy n="85" d="100"/>
        </p:scale>
        <p:origin x="1382" y="34"/>
      </p:cViewPr>
      <p:guideLst>
        <p:guide orient="horz" pos="2160"/>
        <p:guide pos="2880"/>
      </p:guideLst>
    </p:cSldViewPr>
  </p:slideViewPr>
  <p:outlineViewPr>
    <p:cViewPr>
      <p:scale>
        <a:sx n="33" d="100"/>
        <a:sy n="33" d="100"/>
      </p:scale>
      <p:origin x="0" y="30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1/6/2023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1/6/2023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1/6/2023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1/6/2023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1/6/2023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1/6/2023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Fundamentals of Management </a:t>
            </a:r>
            <a:r>
              <a:rPr lang="en-US" sz="3200" dirty="0" smtClean="0"/>
              <a:t/>
            </a:r>
            <a:br>
              <a:rPr lang="en-US" sz="3200" dirty="0" smtClean="0"/>
            </a:br>
            <a:r>
              <a:rPr lang="en-US" sz="2000" dirty="0" smtClean="0"/>
              <a:t>Session Five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Group Behavior</a:t>
            </a:r>
            <a:br>
              <a:rPr lang="en-US" dirty="0" smtClean="0"/>
            </a:br>
            <a:r>
              <a:rPr lang="en-US" sz="2000" dirty="0" smtClean="0"/>
              <a:t>Conformity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Conformity is adjusting one’s behavior to align with a group’s norms.</a:t>
            </a:r>
          </a:p>
          <a:p>
            <a:endParaRPr lang="en-US" sz="800" u="sng" dirty="0" smtClean="0"/>
          </a:p>
          <a:p>
            <a:pPr lvl="1"/>
            <a:r>
              <a:rPr lang="en-US" sz="2000" dirty="0" smtClean="0">
                <a:solidFill>
                  <a:srgbClr val="FF0000"/>
                </a:solidFill>
              </a:rPr>
              <a:t>We all want to be accepted by groups to which we belong, which makes us susceptible to conformity pressures.</a:t>
            </a:r>
          </a:p>
          <a:p>
            <a:pPr lvl="1"/>
            <a:endParaRPr lang="en-US" sz="2000" dirty="0" smtClean="0"/>
          </a:p>
        </p:txBody>
      </p:sp>
      <p:pic>
        <p:nvPicPr>
          <p:cNvPr id="8199" name="Picture 7" descr="C:\Users\Michaelm\AppData\Local\Microsoft\Windows\Temporary Internet Files\Content.IE5\4ACZGT8O\social-issues-odd_one_out-square-sphere-conform-nonconformist-tcrn987_low[1].jpg"/>
          <p:cNvPicPr>
            <a:picLocks noChangeAspect="1" noChangeArrowheads="1"/>
          </p:cNvPicPr>
          <p:nvPr/>
        </p:nvPicPr>
        <p:blipFill>
          <a:blip r:embed="rId2" cstate="print"/>
          <a:srcRect/>
          <a:stretch>
            <a:fillRect/>
          </a:stretch>
        </p:blipFill>
        <p:spPr bwMode="auto">
          <a:xfrm>
            <a:off x="2286000" y="3581400"/>
            <a:ext cx="4546600" cy="2438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Group Behavior</a:t>
            </a:r>
            <a:br>
              <a:rPr lang="en-US" dirty="0" smtClean="0"/>
            </a:br>
            <a:r>
              <a:rPr lang="en-US" sz="2000" dirty="0" smtClean="0"/>
              <a:t>Status Systems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sz="2400" u="sng" dirty="0" smtClean="0"/>
              <a:t>Status System is a prestige grading, position, or rank within a group and an important factor in understanding behavior.</a:t>
            </a:r>
          </a:p>
          <a:p>
            <a:endParaRPr lang="en-US" sz="900" u="sng" dirty="0" smtClean="0"/>
          </a:p>
          <a:p>
            <a:pPr lvl="1"/>
            <a:r>
              <a:rPr lang="en-US" sz="2000" dirty="0" smtClean="0"/>
              <a:t>A disparity between what individuals perceive their status to be and what others perceive it to be is a significant motivator with behavioral consequences.</a:t>
            </a:r>
          </a:p>
          <a:p>
            <a:pPr lvl="1"/>
            <a:endParaRPr lang="en-US" sz="800" dirty="0" smtClean="0"/>
          </a:p>
          <a:p>
            <a:pPr lvl="1"/>
            <a:r>
              <a:rPr lang="en-US" sz="2000" dirty="0" smtClean="0"/>
              <a:t>It’s important for people to believe there’s congruency and equity between perceived ranking of an individual and their status symbol.</a:t>
            </a:r>
          </a:p>
          <a:p>
            <a:pPr lvl="1"/>
            <a:endParaRPr lang="en-US" sz="800" dirty="0"/>
          </a:p>
          <a:p>
            <a:pPr lvl="2"/>
            <a:r>
              <a:rPr lang="en-US" sz="1800" dirty="0">
                <a:solidFill>
                  <a:srgbClr val="FF0000"/>
                </a:solidFill>
              </a:rPr>
              <a:t>Anything can have status value if others in the group admire it.</a:t>
            </a:r>
          </a:p>
          <a:p>
            <a:pPr marL="594360" lvl="2" indent="0">
              <a:buNone/>
            </a:pPr>
            <a:endParaRPr lang="en-US" sz="1800" dirty="0"/>
          </a:p>
        </p:txBody>
      </p:sp>
      <p:pic>
        <p:nvPicPr>
          <p:cNvPr id="9219" name="Picture 3" descr="C:\Users\Michaelm\AppData\Local\Microsoft\Windows\Temporary Internet Files\Content.IE5\QTOHO7LC\PRESTIGE_Logo[1].png"/>
          <p:cNvPicPr>
            <a:picLocks noChangeAspect="1" noChangeArrowheads="1"/>
          </p:cNvPicPr>
          <p:nvPr/>
        </p:nvPicPr>
        <p:blipFill>
          <a:blip r:embed="rId2" cstate="print"/>
          <a:srcRect/>
          <a:stretch>
            <a:fillRect/>
          </a:stretch>
        </p:blipFill>
        <p:spPr bwMode="auto">
          <a:xfrm>
            <a:off x="6341872" y="5029200"/>
            <a:ext cx="2463800" cy="116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Group Behavior</a:t>
            </a:r>
            <a:br>
              <a:rPr lang="en-US" dirty="0" smtClean="0"/>
            </a:br>
            <a:r>
              <a:rPr lang="en-US" sz="2000" dirty="0" smtClean="0"/>
              <a:t>Group Size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normAutofit/>
          </a:bodyPr>
          <a:lstStyle/>
          <a:p>
            <a:r>
              <a:rPr lang="en-US" sz="2400" u="sng" dirty="0" smtClean="0"/>
              <a:t>Group Size affects a group’s behavior, but the effect depends on what criteria you’re using.</a:t>
            </a:r>
          </a:p>
          <a:p>
            <a:endParaRPr lang="en-US" sz="800" u="sng" dirty="0" smtClean="0"/>
          </a:p>
          <a:p>
            <a:pPr marL="731520" lvl="1" indent="-457200">
              <a:buFont typeface="+mj-lt"/>
              <a:buAutoNum type="arabicPeriod"/>
            </a:pPr>
            <a:r>
              <a:rPr lang="en-US" sz="2000" u="sng" dirty="0" smtClean="0"/>
              <a:t>Small Groups </a:t>
            </a:r>
            <a:r>
              <a:rPr lang="en-US" sz="2000" dirty="0" smtClean="0"/>
              <a:t>(5-7 Members) Better At:</a:t>
            </a:r>
          </a:p>
          <a:p>
            <a:pPr lvl="2"/>
            <a:r>
              <a:rPr lang="en-US" sz="1800" dirty="0" smtClean="0">
                <a:solidFill>
                  <a:srgbClr val="FF0000"/>
                </a:solidFill>
              </a:rPr>
              <a:t>Completing tasks faster</a:t>
            </a:r>
          </a:p>
          <a:p>
            <a:pPr lvl="2"/>
            <a:r>
              <a:rPr lang="en-US" sz="1800" dirty="0" smtClean="0">
                <a:solidFill>
                  <a:srgbClr val="FF0000"/>
                </a:solidFill>
              </a:rPr>
              <a:t>Figuring out what to do</a:t>
            </a:r>
          </a:p>
          <a:p>
            <a:pPr lvl="2"/>
            <a:r>
              <a:rPr lang="en-US" sz="1800" dirty="0" smtClean="0">
                <a:solidFill>
                  <a:srgbClr val="FF0000"/>
                </a:solidFill>
              </a:rPr>
              <a:t>Getting the job done.</a:t>
            </a:r>
          </a:p>
          <a:p>
            <a:pPr marL="731520" lvl="1" indent="-457200">
              <a:buFont typeface="+mj-lt"/>
              <a:buAutoNum type="arabicPeriod"/>
            </a:pPr>
            <a:r>
              <a:rPr lang="en-US" sz="2000" u="sng" dirty="0" smtClean="0"/>
              <a:t>Large Groups </a:t>
            </a:r>
            <a:r>
              <a:rPr lang="en-US" sz="2000" dirty="0" smtClean="0"/>
              <a:t>(12 or more Members) Better At:</a:t>
            </a:r>
          </a:p>
          <a:p>
            <a:pPr lvl="2"/>
            <a:r>
              <a:rPr lang="en-US" sz="1800" dirty="0" smtClean="0">
                <a:solidFill>
                  <a:srgbClr val="FF0000"/>
                </a:solidFill>
              </a:rPr>
              <a:t>Problem solving</a:t>
            </a:r>
          </a:p>
          <a:p>
            <a:pPr lvl="2"/>
            <a:r>
              <a:rPr lang="en-US" sz="1800" dirty="0" smtClean="0">
                <a:solidFill>
                  <a:srgbClr val="FF0000"/>
                </a:solidFill>
              </a:rPr>
              <a:t>Finding facts</a:t>
            </a:r>
          </a:p>
          <a:p>
            <a:pPr lvl="2"/>
            <a:r>
              <a:rPr lang="en-US" sz="1800" dirty="0" smtClean="0">
                <a:solidFill>
                  <a:srgbClr val="FF0000"/>
                </a:solidFill>
              </a:rPr>
              <a:t>Gaining diverse input</a:t>
            </a:r>
          </a:p>
        </p:txBody>
      </p:sp>
      <p:pic>
        <p:nvPicPr>
          <p:cNvPr id="10244" name="Picture 4" descr="C:\Users\Michaelm\AppData\Local\Microsoft\Windows\Temporary Internet Files\Content.IE5\3X0ZDPIB\enterprisegroup[1].jpg"/>
          <p:cNvPicPr>
            <a:picLocks noChangeAspect="1" noChangeArrowheads="1"/>
          </p:cNvPicPr>
          <p:nvPr/>
        </p:nvPicPr>
        <p:blipFill>
          <a:blip r:embed="rId2" cstate="print"/>
          <a:srcRect/>
          <a:stretch>
            <a:fillRect/>
          </a:stretch>
        </p:blipFill>
        <p:spPr bwMode="auto">
          <a:xfrm>
            <a:off x="5715000" y="4267200"/>
            <a:ext cx="2883408" cy="198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Group Behavior</a:t>
            </a:r>
            <a:br>
              <a:rPr lang="en-US" dirty="0" smtClean="0"/>
            </a:br>
            <a:r>
              <a:rPr lang="en-US" sz="2000" dirty="0" smtClean="0"/>
              <a:t>Group Cohesiveness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normAutofit/>
          </a:bodyPr>
          <a:lstStyle/>
          <a:p>
            <a:r>
              <a:rPr lang="en-US" sz="2400" u="sng" dirty="0" smtClean="0"/>
              <a:t>Group Cohesiveness is the degree to which members are attracted to one another and share the group’s goals</a:t>
            </a:r>
            <a:r>
              <a:rPr lang="en-US" sz="2400" dirty="0" smtClean="0"/>
              <a:t>.</a:t>
            </a:r>
          </a:p>
          <a:p>
            <a:endParaRPr lang="en-US" sz="800" dirty="0" smtClean="0"/>
          </a:p>
          <a:p>
            <a:pPr lvl="1"/>
            <a:r>
              <a:rPr lang="en-US" sz="2000" dirty="0" smtClean="0"/>
              <a:t>The </a:t>
            </a:r>
            <a:r>
              <a:rPr lang="en-US" sz="2000" dirty="0" smtClean="0"/>
              <a:t>more that members are attracted to one another and the more that a group’s goals align with individual goals, the greater the group’s cohesiveness.</a:t>
            </a:r>
          </a:p>
          <a:p>
            <a:pPr lvl="1"/>
            <a:endParaRPr lang="en-US" sz="800" dirty="0" smtClean="0"/>
          </a:p>
          <a:p>
            <a:pPr lvl="2"/>
            <a:r>
              <a:rPr lang="en-US" dirty="0" smtClean="0">
                <a:solidFill>
                  <a:srgbClr val="FF0000"/>
                </a:solidFill>
              </a:rPr>
              <a:t>Highly cohesive groups are more effective.</a:t>
            </a:r>
            <a:endParaRPr lang="en-US" dirty="0">
              <a:solidFill>
                <a:srgbClr val="FF0000"/>
              </a:solidFill>
            </a:endParaRPr>
          </a:p>
        </p:txBody>
      </p:sp>
      <p:pic>
        <p:nvPicPr>
          <p:cNvPr id="12294" name="Picture 6" descr="C:\Users\Michaelm\AppData\Local\Microsoft\Windows\Temporary Internet Files\Content.IE5\WH26L03T\113[1].jpg"/>
          <p:cNvPicPr>
            <a:picLocks noChangeAspect="1" noChangeArrowheads="1"/>
          </p:cNvPicPr>
          <p:nvPr/>
        </p:nvPicPr>
        <p:blipFill>
          <a:blip r:embed="rId2" cstate="print"/>
          <a:srcRect/>
          <a:stretch>
            <a:fillRect/>
          </a:stretch>
        </p:blipFill>
        <p:spPr bwMode="auto">
          <a:xfrm>
            <a:off x="5617464" y="4114800"/>
            <a:ext cx="3043936" cy="2133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Research suggests that teams typically outperform individuals when the tasks being done require multiple skills, judgment, and experience.</a:t>
            </a:r>
          </a:p>
          <a:p>
            <a:endParaRPr lang="en-US" sz="800" u="sng" dirty="0" smtClean="0"/>
          </a:p>
          <a:p>
            <a:pPr lvl="1"/>
            <a:r>
              <a:rPr lang="en-US" sz="2000" dirty="0" smtClean="0"/>
              <a:t>Organizations are using team-based structures because they’ve found that teams are more flexible and responsive to changing events than are traditional departments or other permanent work groups.</a:t>
            </a:r>
          </a:p>
          <a:p>
            <a:pPr lvl="1"/>
            <a:endParaRPr lang="en-US" sz="800" dirty="0" smtClean="0"/>
          </a:p>
          <a:p>
            <a:pPr lvl="2"/>
            <a:r>
              <a:rPr lang="en-US" sz="1800" dirty="0" smtClean="0">
                <a:solidFill>
                  <a:srgbClr val="FF0000"/>
                </a:solidFill>
              </a:rPr>
              <a:t>Teams have the ability to quickly assemble, deploy, refocus, and disband.</a:t>
            </a:r>
            <a:endParaRPr lang="en-US" sz="1800" dirty="0">
              <a:solidFill>
                <a:srgbClr val="FF0000"/>
              </a:solidFill>
            </a:endParaRPr>
          </a:p>
        </p:txBody>
      </p:sp>
      <p:pic>
        <p:nvPicPr>
          <p:cNvPr id="2051" name="Picture 3" descr="C:\Users\Michaelm\AppData\Local\Microsoft\Windows\Temporary Internet Files\Content.IE5\KDB8FMSX\team_puzzle1[1].jpg"/>
          <p:cNvPicPr>
            <a:picLocks noChangeAspect="1" noChangeArrowheads="1"/>
          </p:cNvPicPr>
          <p:nvPr/>
        </p:nvPicPr>
        <p:blipFill>
          <a:blip r:embed="rId2" cstate="print"/>
          <a:srcRect/>
          <a:stretch>
            <a:fillRect/>
          </a:stretch>
        </p:blipFill>
        <p:spPr bwMode="auto">
          <a:xfrm>
            <a:off x="5486400" y="4495800"/>
            <a:ext cx="3302000" cy="175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400" u="sng" dirty="0" smtClean="0"/>
              <a:t>Teams differ from Groups</a:t>
            </a:r>
            <a:r>
              <a:rPr lang="en-US" dirty="0" smtClean="0"/>
              <a:t>.</a:t>
            </a:r>
          </a:p>
          <a:p>
            <a:endParaRPr lang="en-US" sz="800" dirty="0" smtClean="0"/>
          </a:p>
          <a:p>
            <a:pPr lvl="1"/>
            <a:r>
              <a:rPr lang="en-US" sz="2000" u="sng" dirty="0" smtClean="0"/>
              <a:t>Work Groups </a:t>
            </a:r>
            <a:r>
              <a:rPr lang="en-US" sz="2000" dirty="0" smtClean="0"/>
              <a:t>interact primarily to share information and to make decisions to help members do their job more efficiently/effectively.</a:t>
            </a:r>
          </a:p>
          <a:p>
            <a:pPr lvl="1"/>
            <a:r>
              <a:rPr lang="en-US" sz="2000" u="sng" dirty="0" smtClean="0"/>
              <a:t>Work Teams </a:t>
            </a:r>
            <a:r>
              <a:rPr lang="en-US" sz="2000" dirty="0" smtClean="0"/>
              <a:t>are groups whose members work intensely on a specific, common goal using their positive synergy, individual and mutual accountability, and complementary skills.</a:t>
            </a:r>
          </a:p>
          <a:p>
            <a:pPr lvl="1"/>
            <a:endParaRPr lang="en-US" sz="800" dirty="0" smtClean="0"/>
          </a:p>
          <a:p>
            <a:pPr lvl="2"/>
            <a:r>
              <a:rPr lang="en-US" sz="1800" dirty="0" smtClean="0">
                <a:solidFill>
                  <a:srgbClr val="FF0000"/>
                </a:solidFill>
              </a:rPr>
              <a:t>Managers are looking for that positive synergy that will help the organization improve its performance</a:t>
            </a:r>
            <a:r>
              <a:rPr lang="en-US" sz="1800" dirty="0" smtClean="0">
                <a:solidFill>
                  <a:srgbClr val="FF0000"/>
                </a:solidFill>
              </a:rPr>
              <a:t>.</a:t>
            </a:r>
            <a:endParaRPr lang="en-US" sz="1800" dirty="0" smtClean="0">
              <a:solidFill>
                <a:srgbClr val="FF0000"/>
              </a:solidFill>
            </a:endParaRPr>
          </a:p>
        </p:txBody>
      </p:sp>
      <p:pic>
        <p:nvPicPr>
          <p:cNvPr id="3075" name="Picture 3" descr="C:\Users\Michaelm\AppData\Local\Microsoft\Windows\Temporary Internet Files\Content.IE5\4ACZGT8O\PekingR_team_logo[1].png"/>
          <p:cNvPicPr>
            <a:picLocks noChangeAspect="1" noChangeArrowheads="1"/>
          </p:cNvPicPr>
          <p:nvPr/>
        </p:nvPicPr>
        <p:blipFill>
          <a:blip r:embed="rId2" cstate="print"/>
          <a:srcRect/>
          <a:stretch>
            <a:fillRect/>
          </a:stretch>
        </p:blipFill>
        <p:spPr bwMode="auto">
          <a:xfrm>
            <a:off x="5426242" y="4343400"/>
            <a:ext cx="3336758" cy="1981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Effectiveness</a:t>
            </a:r>
            <a:br>
              <a:rPr lang="en-US" dirty="0" smtClean="0"/>
            </a:br>
            <a:r>
              <a:rPr lang="en-US" sz="1600" dirty="0" smtClean="0"/>
              <a:t>Four Key Components</a:t>
            </a:r>
            <a:endParaRPr lang="en-US" sz="1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normAutofit/>
          </a:bodyPr>
          <a:lstStyle/>
          <a:p>
            <a:r>
              <a:rPr lang="en-US" sz="2400" u="sng" dirty="0" smtClean="0"/>
              <a:t>1. Context</a:t>
            </a:r>
          </a:p>
          <a:p>
            <a:endParaRPr lang="en-US" sz="800" u="sng" dirty="0" smtClean="0"/>
          </a:p>
          <a:p>
            <a:pPr lvl="1"/>
            <a:r>
              <a:rPr lang="en-US" sz="2000" u="sng" dirty="0" smtClean="0"/>
              <a:t>Adequate Resources</a:t>
            </a:r>
          </a:p>
          <a:p>
            <a:pPr lvl="2"/>
            <a:r>
              <a:rPr lang="en-US" sz="1800" dirty="0" smtClean="0">
                <a:solidFill>
                  <a:srgbClr val="FF0000"/>
                </a:solidFill>
              </a:rPr>
              <a:t>If a team does not have what it needs its ability to perform is limited.</a:t>
            </a:r>
          </a:p>
          <a:p>
            <a:pPr lvl="1"/>
            <a:r>
              <a:rPr lang="en-US" sz="2000" u="sng" dirty="0" smtClean="0"/>
              <a:t>Leadership and Structure</a:t>
            </a:r>
          </a:p>
          <a:p>
            <a:pPr lvl="2"/>
            <a:r>
              <a:rPr lang="en-US" sz="1800" dirty="0" smtClean="0">
                <a:solidFill>
                  <a:srgbClr val="FF0000"/>
                </a:solidFill>
              </a:rPr>
              <a:t>A team needs to agree on role responsibility and accountability.</a:t>
            </a:r>
          </a:p>
          <a:p>
            <a:pPr lvl="1"/>
            <a:r>
              <a:rPr lang="en-US" sz="2000" u="sng" dirty="0" smtClean="0"/>
              <a:t>Climate of Trust</a:t>
            </a:r>
          </a:p>
          <a:p>
            <a:pPr lvl="2"/>
            <a:r>
              <a:rPr lang="en-US" sz="1800" dirty="0" smtClean="0">
                <a:solidFill>
                  <a:srgbClr val="FF0000"/>
                </a:solidFill>
              </a:rPr>
              <a:t>Facilitates cooperation, reduces need to monitor each others’ behavior, and bonds members around the belief that others will not take advantage.</a:t>
            </a:r>
          </a:p>
          <a:p>
            <a:pPr lvl="1"/>
            <a:r>
              <a:rPr lang="en-US" sz="2000" u="sng" dirty="0" smtClean="0"/>
              <a:t>Performance Evaluation and Reward Systems</a:t>
            </a:r>
          </a:p>
          <a:p>
            <a:pPr lvl="2"/>
            <a:r>
              <a:rPr lang="en-US" sz="1800" dirty="0" smtClean="0">
                <a:solidFill>
                  <a:srgbClr val="FF0000"/>
                </a:solidFill>
              </a:rPr>
              <a:t>Members have to be accountable both individually and jointly.</a:t>
            </a:r>
          </a:p>
          <a:p>
            <a:pPr lvl="2"/>
            <a:r>
              <a:rPr lang="en-US" sz="1800" dirty="0" smtClean="0">
                <a:solidFill>
                  <a:srgbClr val="FF0000"/>
                </a:solidFill>
              </a:rPr>
              <a:t>Members and groups want to be rewarded.</a:t>
            </a:r>
          </a:p>
        </p:txBody>
      </p:sp>
      <p:pic>
        <p:nvPicPr>
          <p:cNvPr id="5122" name="Picture 2" descr="C:\Users\Michaelm\AppData\Local\Microsoft\Windows\Temporary Internet Files\Content.IE5\8S4BQSVH\433932142_640[1].jpg"/>
          <p:cNvPicPr>
            <a:picLocks noChangeAspect="1" noChangeArrowheads="1"/>
          </p:cNvPicPr>
          <p:nvPr/>
        </p:nvPicPr>
        <p:blipFill>
          <a:blip r:embed="rId2" cstate="print"/>
          <a:srcRect/>
          <a:stretch>
            <a:fillRect/>
          </a:stretch>
        </p:blipFill>
        <p:spPr bwMode="auto">
          <a:xfrm>
            <a:off x="6705600" y="5257800"/>
            <a:ext cx="2082800" cy="990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Effectiveness</a:t>
            </a:r>
            <a:br>
              <a:rPr lang="en-US" dirty="0" smtClean="0"/>
            </a:br>
            <a:r>
              <a:rPr lang="en-US" sz="1600" dirty="0" smtClean="0"/>
              <a:t>Four Key Components</a:t>
            </a:r>
            <a:endParaRPr lang="en-US" sz="1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normAutofit fontScale="92500" lnSpcReduction="20000"/>
          </a:bodyPr>
          <a:lstStyle/>
          <a:p>
            <a:r>
              <a:rPr lang="en-US" sz="2400" u="sng" dirty="0" smtClean="0"/>
              <a:t>2. Composition</a:t>
            </a:r>
          </a:p>
          <a:p>
            <a:endParaRPr lang="en-US" sz="800" u="sng" dirty="0" smtClean="0"/>
          </a:p>
          <a:p>
            <a:pPr lvl="1"/>
            <a:r>
              <a:rPr lang="en-US" sz="2000" u="sng" dirty="0" smtClean="0"/>
              <a:t>Knowledge, Skills, and Abilities of Members</a:t>
            </a:r>
          </a:p>
          <a:p>
            <a:pPr lvl="2"/>
            <a:r>
              <a:rPr lang="en-US" sz="1800" dirty="0" smtClean="0">
                <a:solidFill>
                  <a:srgbClr val="FF0000"/>
                </a:solidFill>
              </a:rPr>
              <a:t>To perform effectively, a team needs (1) technical expertise, (2) problem-solving and decision-making skills, and (3) interpersonal skills.</a:t>
            </a:r>
          </a:p>
          <a:p>
            <a:pPr lvl="1"/>
            <a:r>
              <a:rPr lang="en-US" sz="2000" u="sng" dirty="0" smtClean="0"/>
              <a:t>Personality</a:t>
            </a:r>
          </a:p>
          <a:p>
            <a:pPr lvl="2"/>
            <a:r>
              <a:rPr lang="en-US" sz="1800" dirty="0" smtClean="0">
                <a:solidFill>
                  <a:srgbClr val="FF0000"/>
                </a:solidFill>
              </a:rPr>
              <a:t>Three of the Big Five dimensions of personality are related to team effectiveness – conscientiousness, openness to experience, agreeableness.</a:t>
            </a:r>
          </a:p>
          <a:p>
            <a:pPr lvl="1"/>
            <a:r>
              <a:rPr lang="en-US" sz="2000" u="sng" dirty="0" smtClean="0"/>
              <a:t>Allocating Roles</a:t>
            </a:r>
          </a:p>
          <a:p>
            <a:pPr lvl="2"/>
            <a:r>
              <a:rPr lang="en-US" sz="1800" dirty="0" smtClean="0">
                <a:solidFill>
                  <a:srgbClr val="FF0000"/>
                </a:solidFill>
              </a:rPr>
              <a:t>Match member strengths with role responsibilities.</a:t>
            </a:r>
          </a:p>
          <a:p>
            <a:pPr lvl="1"/>
            <a:r>
              <a:rPr lang="en-US" sz="2000" u="sng" dirty="0" smtClean="0"/>
              <a:t>Diversity</a:t>
            </a:r>
          </a:p>
          <a:p>
            <a:pPr lvl="2"/>
            <a:r>
              <a:rPr lang="en-US" sz="1800" dirty="0" smtClean="0">
                <a:solidFill>
                  <a:srgbClr val="FF0000"/>
                </a:solidFill>
              </a:rPr>
              <a:t>Research shows that diversity can have a negative effect on team functioning.</a:t>
            </a:r>
          </a:p>
          <a:p>
            <a:pPr lvl="1"/>
            <a:r>
              <a:rPr lang="en-US" sz="2000" u="sng" dirty="0" smtClean="0"/>
              <a:t>Size of Teams</a:t>
            </a:r>
          </a:p>
          <a:p>
            <a:pPr lvl="2"/>
            <a:r>
              <a:rPr lang="en-US" sz="1800" dirty="0" smtClean="0">
                <a:solidFill>
                  <a:srgbClr val="FF0000"/>
                </a:solidFill>
              </a:rPr>
              <a:t>A team should be small enough that it can be fed with two pizzas!</a:t>
            </a:r>
          </a:p>
          <a:p>
            <a:pPr lvl="1"/>
            <a:r>
              <a:rPr lang="en-US" sz="2000" u="sng" dirty="0" smtClean="0"/>
              <a:t>Member Flexibility and Preferences</a:t>
            </a:r>
          </a:p>
          <a:p>
            <a:pPr lvl="2"/>
            <a:r>
              <a:rPr lang="en-US" sz="1800" dirty="0" smtClean="0">
                <a:solidFill>
                  <a:srgbClr val="FF0000"/>
                </a:solidFill>
              </a:rPr>
              <a:t>Some people prefer not to work on teams.</a:t>
            </a:r>
          </a:p>
        </p:txBody>
      </p:sp>
      <p:pic>
        <p:nvPicPr>
          <p:cNvPr id="5122" name="Picture 2" descr="C:\Users\Michaelm\AppData\Local\Microsoft\Windows\Temporary Internet Files\Content.IE5\8S4BQSVH\433932142_640[1].jpg"/>
          <p:cNvPicPr>
            <a:picLocks noChangeAspect="1" noChangeArrowheads="1"/>
          </p:cNvPicPr>
          <p:nvPr/>
        </p:nvPicPr>
        <p:blipFill>
          <a:blip r:embed="rId2" cstate="print"/>
          <a:srcRect/>
          <a:stretch>
            <a:fillRect/>
          </a:stretch>
        </p:blipFill>
        <p:spPr bwMode="auto">
          <a:xfrm>
            <a:off x="6781800" y="5257800"/>
            <a:ext cx="2082800" cy="990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Effectiveness</a:t>
            </a:r>
            <a:br>
              <a:rPr lang="en-US" dirty="0" smtClean="0"/>
            </a:br>
            <a:r>
              <a:rPr lang="en-US" sz="1600" dirty="0" smtClean="0"/>
              <a:t>Four Key Components</a:t>
            </a:r>
            <a:endParaRPr lang="en-US" sz="1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smtClean="0"/>
              <a:t>3. Work Design</a:t>
            </a:r>
          </a:p>
          <a:p>
            <a:endParaRPr lang="en-US" sz="800" u="sng" dirty="0" smtClean="0"/>
          </a:p>
          <a:p>
            <a:pPr lvl="1"/>
            <a:r>
              <a:rPr lang="en-US" sz="2000" dirty="0" smtClean="0"/>
              <a:t>Important work design elements include: (1) autonomy, (2) using a variety of skills, (3) being able to complete an identifiable task, and (4) working on a task that has a significant impact on others.</a:t>
            </a:r>
          </a:p>
          <a:p>
            <a:pPr lvl="1"/>
            <a:endParaRPr lang="en-US" sz="800" dirty="0" smtClean="0"/>
          </a:p>
          <a:p>
            <a:pPr lvl="2"/>
            <a:r>
              <a:rPr lang="en-US" sz="1800" dirty="0" smtClean="0">
                <a:solidFill>
                  <a:srgbClr val="FF0000"/>
                </a:solidFill>
              </a:rPr>
              <a:t>Research indicates that these characteristics enhance team member motivation and increase team effectiveness.</a:t>
            </a:r>
          </a:p>
        </p:txBody>
      </p:sp>
      <p:pic>
        <p:nvPicPr>
          <p:cNvPr id="5122" name="Picture 2" descr="C:\Users\Michaelm\AppData\Local\Microsoft\Windows\Temporary Internet Files\Content.IE5\8S4BQSVH\433932142_640[1].jpg"/>
          <p:cNvPicPr>
            <a:picLocks noChangeAspect="1" noChangeArrowheads="1"/>
          </p:cNvPicPr>
          <p:nvPr/>
        </p:nvPicPr>
        <p:blipFill>
          <a:blip r:embed="rId2" cstate="print"/>
          <a:srcRect/>
          <a:stretch>
            <a:fillRect/>
          </a:stretch>
        </p:blipFill>
        <p:spPr bwMode="auto">
          <a:xfrm>
            <a:off x="6705600" y="5257800"/>
            <a:ext cx="2082800" cy="990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Effectiveness</a:t>
            </a:r>
            <a:br>
              <a:rPr lang="en-US" dirty="0" smtClean="0"/>
            </a:br>
            <a:r>
              <a:rPr lang="en-US" sz="1600" dirty="0" smtClean="0"/>
              <a:t>Four Key Components</a:t>
            </a:r>
            <a:endParaRPr lang="en-US" sz="1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4. Process</a:t>
            </a:r>
          </a:p>
          <a:p>
            <a:endParaRPr lang="en-US" sz="800" u="sng" dirty="0" smtClean="0"/>
          </a:p>
          <a:p>
            <a:pPr lvl="1"/>
            <a:r>
              <a:rPr lang="en-US" sz="2000" u="sng" dirty="0" smtClean="0"/>
              <a:t>Common Purpose</a:t>
            </a:r>
          </a:p>
          <a:p>
            <a:pPr lvl="2"/>
            <a:r>
              <a:rPr lang="en-US" sz="1800" dirty="0" smtClean="0">
                <a:solidFill>
                  <a:srgbClr val="FF0000"/>
                </a:solidFill>
              </a:rPr>
              <a:t>Provides direction, momentum, and commitment for team members.</a:t>
            </a:r>
          </a:p>
          <a:p>
            <a:pPr lvl="1"/>
            <a:r>
              <a:rPr lang="en-US" sz="2000" u="sng" dirty="0" smtClean="0"/>
              <a:t>Specific Goals</a:t>
            </a:r>
          </a:p>
          <a:p>
            <a:pPr lvl="2"/>
            <a:r>
              <a:rPr lang="en-US" sz="1800" dirty="0" smtClean="0">
                <a:solidFill>
                  <a:srgbClr val="FF0000"/>
                </a:solidFill>
              </a:rPr>
              <a:t>Facilitate clear communication and help maintain focus on getting results.</a:t>
            </a:r>
          </a:p>
          <a:p>
            <a:pPr lvl="1"/>
            <a:r>
              <a:rPr lang="en-US" sz="2000" u="sng" dirty="0" smtClean="0"/>
              <a:t>Team Efficacy</a:t>
            </a:r>
          </a:p>
          <a:p>
            <a:pPr lvl="2"/>
            <a:r>
              <a:rPr lang="en-US" sz="1800" dirty="0" smtClean="0">
                <a:solidFill>
                  <a:srgbClr val="FF0000"/>
                </a:solidFill>
              </a:rPr>
              <a:t>Emerges when teams believe in themselves and believe they can succeed.</a:t>
            </a:r>
          </a:p>
          <a:p>
            <a:pPr lvl="2"/>
            <a:r>
              <a:rPr lang="en-US" sz="1800" dirty="0" smtClean="0">
                <a:solidFill>
                  <a:srgbClr val="FF0000"/>
                </a:solidFill>
              </a:rPr>
              <a:t>Effective teams have confidence in themselves and in their members.</a:t>
            </a:r>
          </a:p>
          <a:p>
            <a:pPr lvl="1"/>
            <a:r>
              <a:rPr lang="en-US" sz="2000" u="sng" dirty="0" smtClean="0"/>
              <a:t>Conflict Levels</a:t>
            </a:r>
          </a:p>
          <a:p>
            <a:pPr lvl="2"/>
            <a:r>
              <a:rPr lang="en-US" sz="1800" dirty="0" smtClean="0">
                <a:solidFill>
                  <a:srgbClr val="FF0000"/>
                </a:solidFill>
              </a:rPr>
              <a:t>Effective teams need some task conflict.</a:t>
            </a:r>
          </a:p>
          <a:p>
            <a:pPr lvl="2"/>
            <a:r>
              <a:rPr lang="en-US" sz="1800" dirty="0" smtClean="0">
                <a:solidFill>
                  <a:srgbClr val="FF0000"/>
                </a:solidFill>
              </a:rPr>
              <a:t>However, relational conflict is dysfunctional.</a:t>
            </a:r>
          </a:p>
          <a:p>
            <a:pPr lvl="1"/>
            <a:r>
              <a:rPr lang="en-US" sz="2000" u="sng" dirty="0" smtClean="0"/>
              <a:t>Social Loafing</a:t>
            </a:r>
          </a:p>
          <a:p>
            <a:pPr lvl="2"/>
            <a:r>
              <a:rPr lang="en-US" sz="1800" dirty="0" smtClean="0">
                <a:solidFill>
                  <a:srgbClr val="FF0000"/>
                </a:solidFill>
              </a:rPr>
              <a:t>Teams are successful when all members contribute.</a:t>
            </a:r>
          </a:p>
        </p:txBody>
      </p:sp>
      <p:pic>
        <p:nvPicPr>
          <p:cNvPr id="5122" name="Picture 2" descr="C:\Users\Michaelm\AppData\Local\Microsoft\Windows\Temporary Internet Files\Content.IE5\8S4BQSVH\433932142_640[1].jpg"/>
          <p:cNvPicPr>
            <a:picLocks noChangeAspect="1" noChangeArrowheads="1"/>
          </p:cNvPicPr>
          <p:nvPr/>
        </p:nvPicPr>
        <p:blipFill>
          <a:blip r:embed="rId2" cstate="print"/>
          <a:srcRect/>
          <a:stretch>
            <a:fillRect/>
          </a:stretch>
        </p:blipFill>
        <p:spPr bwMode="auto">
          <a:xfrm>
            <a:off x="6705600" y="5257800"/>
            <a:ext cx="2082800" cy="990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Four: Leading</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200" u="sng" dirty="0" smtClean="0"/>
              <a:t>Chapter Ten: Understanding Groups and Managing Work Teams</a:t>
            </a:r>
          </a:p>
          <a:p>
            <a:endParaRPr lang="en-US" sz="800" u="sng" dirty="0" smtClean="0"/>
          </a:p>
          <a:p>
            <a:pPr lvl="1"/>
            <a:r>
              <a:rPr lang="en-US" sz="2000" dirty="0" smtClean="0">
                <a:solidFill>
                  <a:srgbClr val="FF0000"/>
                </a:solidFill>
              </a:rPr>
              <a:t>Define group and describe the stages of group development.</a:t>
            </a:r>
          </a:p>
          <a:p>
            <a:pPr lvl="1"/>
            <a:r>
              <a:rPr lang="en-US" sz="2000" dirty="0" smtClean="0">
                <a:solidFill>
                  <a:srgbClr val="FF0000"/>
                </a:solidFill>
              </a:rPr>
              <a:t>Describe the major concepts of group behavior.</a:t>
            </a:r>
          </a:p>
          <a:p>
            <a:pPr lvl="1"/>
            <a:r>
              <a:rPr lang="en-US" sz="2000" dirty="0" smtClean="0">
                <a:solidFill>
                  <a:srgbClr val="FF0000"/>
                </a:solidFill>
              </a:rPr>
              <a:t>Discuss how groups are turned into effective teams.</a:t>
            </a:r>
          </a:p>
          <a:p>
            <a:pPr lvl="1"/>
            <a:r>
              <a:rPr lang="en-US" sz="2000" dirty="0" smtClean="0">
                <a:solidFill>
                  <a:srgbClr val="FF0000"/>
                </a:solidFill>
              </a:rPr>
              <a:t>Discuss contemporary issues in managing teams.</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5" name="Picture 2" descr="C:\Users\Michaelm\AppData\Local\Microsoft\Windows\Temporary Internet Files\Content.IE5\52LYKE23\220px-IOI_Group_Logo[1].png"/>
          <p:cNvPicPr>
            <a:picLocks noChangeAspect="1" noChangeArrowheads="1"/>
          </p:cNvPicPr>
          <p:nvPr/>
        </p:nvPicPr>
        <p:blipFill>
          <a:blip r:embed="rId2" cstate="print"/>
          <a:srcRect/>
          <a:stretch>
            <a:fillRect/>
          </a:stretch>
        </p:blipFill>
        <p:spPr bwMode="auto">
          <a:xfrm>
            <a:off x="5181600" y="4038600"/>
            <a:ext cx="3302000" cy="190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Shaping Team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normAutofit/>
          </a:bodyPr>
          <a:lstStyle/>
          <a:p>
            <a:r>
              <a:rPr lang="en-US" sz="2400" u="sng" dirty="0" smtClean="0"/>
              <a:t>A manager can do several things to shape a team’s behavior including proper selection, employee training, and rewarding the appropriate team behaviors.</a:t>
            </a:r>
            <a:endParaRPr lang="en-US" sz="2400" u="sng" dirty="0"/>
          </a:p>
        </p:txBody>
      </p:sp>
      <p:pic>
        <p:nvPicPr>
          <p:cNvPr id="7170" name="Picture 2" descr="C:\Users\Michaelm\AppData\Local\Microsoft\Windows\Temporary Internet Files\Content.IE5\QTOHO7LC\team[1].png"/>
          <p:cNvPicPr>
            <a:picLocks noChangeAspect="1" noChangeArrowheads="1"/>
          </p:cNvPicPr>
          <p:nvPr/>
        </p:nvPicPr>
        <p:blipFill>
          <a:blip r:embed="rId2" cstate="print"/>
          <a:srcRect/>
          <a:stretch>
            <a:fillRect/>
          </a:stretch>
        </p:blipFill>
        <p:spPr bwMode="auto">
          <a:xfrm>
            <a:off x="2286000" y="3429000"/>
            <a:ext cx="4705350" cy="26352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Shaping Team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lstStyle/>
          <a:p>
            <a:r>
              <a:rPr lang="en-US" sz="2400" u="sng" dirty="0" smtClean="0"/>
              <a:t>Few trends have influenced how work gets done in organizations as much as the use of work teams</a:t>
            </a:r>
            <a:r>
              <a:rPr lang="en-US" dirty="0" smtClean="0"/>
              <a:t>.</a:t>
            </a:r>
          </a:p>
          <a:p>
            <a:endParaRPr lang="en-US" sz="800" dirty="0" smtClean="0"/>
          </a:p>
          <a:p>
            <a:pPr lvl="1"/>
            <a:r>
              <a:rPr lang="en-US" sz="2000" dirty="0" smtClean="0"/>
              <a:t>The shift from working alone to working on teams requires EE’s to cooperate with others, share information, confront differences, and sublimate personal interests for the greater good of the team</a:t>
            </a:r>
          </a:p>
          <a:p>
            <a:pPr lvl="1"/>
            <a:endParaRPr lang="en-US" sz="800" dirty="0" smtClean="0"/>
          </a:p>
          <a:p>
            <a:pPr lvl="2"/>
            <a:r>
              <a:rPr lang="en-US" sz="1800" dirty="0" smtClean="0">
                <a:solidFill>
                  <a:srgbClr val="FF0000"/>
                </a:solidFill>
              </a:rPr>
              <a:t>Managers can build effective teams by understanding what influences performance and satisfaction.  </a:t>
            </a:r>
            <a:endParaRPr lang="en-US" sz="1800" dirty="0">
              <a:solidFill>
                <a:srgbClr val="0070C0"/>
              </a:solidFill>
            </a:endParaRPr>
          </a:p>
        </p:txBody>
      </p:sp>
      <p:pic>
        <p:nvPicPr>
          <p:cNvPr id="5" name="Picture 4"/>
          <p:cNvPicPr>
            <a:picLocks noChangeAspect="1"/>
          </p:cNvPicPr>
          <p:nvPr/>
        </p:nvPicPr>
        <p:blipFill>
          <a:blip r:embed="rId2"/>
          <a:stretch>
            <a:fillRect/>
          </a:stretch>
        </p:blipFill>
        <p:spPr>
          <a:xfrm>
            <a:off x="5087075" y="4114800"/>
            <a:ext cx="3838432" cy="21812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2400" u="sng" dirty="0" smtClean="0"/>
              <a:t>In global organizations, understanding the relationship between team effectiveness and team composition is more challenging because of the unique cultural characteristics represented by members of a global team</a:t>
            </a:r>
            <a:r>
              <a:rPr lang="en-US" sz="2400" dirty="0" smtClean="0"/>
              <a:t>.</a:t>
            </a:r>
          </a:p>
          <a:p>
            <a:endParaRPr lang="en-US" sz="800" dirty="0" smtClean="0"/>
          </a:p>
          <a:p>
            <a:pPr lvl="1"/>
            <a:r>
              <a:rPr lang="en-US" sz="1900" dirty="0" smtClean="0">
                <a:solidFill>
                  <a:srgbClr val="FF0000"/>
                </a:solidFill>
              </a:rPr>
              <a:t>In addition to recognizing team members’ abilities, skills, knowledge, and personality, managers need to be familiar with and clearly understand the cultural characteristics of the group and its members.</a:t>
            </a:r>
          </a:p>
        </p:txBody>
      </p:sp>
      <p:pic>
        <p:nvPicPr>
          <p:cNvPr id="2056" name="Picture 8" descr="C:\Users\Michaelm\AppData\Local\Microsoft\Windows\Temporary Internet Files\Content.IE5\V2O6EV3C\globo-criancas[1].jpg"/>
          <p:cNvPicPr>
            <a:picLocks noChangeAspect="1" noChangeArrowheads="1"/>
          </p:cNvPicPr>
          <p:nvPr/>
        </p:nvPicPr>
        <p:blipFill>
          <a:blip r:embed="rId2" cstate="print"/>
          <a:srcRect/>
          <a:stretch>
            <a:fillRect/>
          </a:stretch>
        </p:blipFill>
        <p:spPr bwMode="auto">
          <a:xfrm>
            <a:off x="6781800" y="4343400"/>
            <a:ext cx="2032000" cy="1828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normAutofit/>
          </a:bodyPr>
          <a:lstStyle/>
          <a:p>
            <a:r>
              <a:rPr lang="en-US" sz="2400" u="sng" dirty="0" smtClean="0"/>
              <a:t>Some of the structural areas where we see differences in managing global teams include conformity, status, social loafing, and cohesiveness</a:t>
            </a:r>
            <a:r>
              <a:rPr lang="en-US" sz="2400" dirty="0" smtClean="0"/>
              <a:t>.</a:t>
            </a:r>
          </a:p>
          <a:p>
            <a:endParaRPr lang="en-US" sz="800" dirty="0" smtClean="0"/>
          </a:p>
          <a:p>
            <a:pPr lvl="1"/>
            <a:r>
              <a:rPr lang="en-US" sz="2000" u="sng" dirty="0" smtClean="0"/>
              <a:t>1.  Conformity</a:t>
            </a:r>
          </a:p>
          <a:p>
            <a:pPr lvl="1"/>
            <a:endParaRPr lang="en-US" sz="800" u="sng" dirty="0" smtClean="0"/>
          </a:p>
          <a:p>
            <a:pPr lvl="2"/>
            <a:r>
              <a:rPr lang="en-US" sz="1800" dirty="0" smtClean="0">
                <a:solidFill>
                  <a:srgbClr val="FF0000"/>
                </a:solidFill>
              </a:rPr>
              <a:t>Conformity to social norms tends to be higher in collectivist cultures than in individualistic cultures.  However groupthink tends to be less of a problem in global teams because members are less likely to feel pressured to conform to ideas, conclusions, and decisions of group.</a:t>
            </a:r>
            <a:endParaRPr lang="en-US" sz="1800" dirty="0" smtClean="0">
              <a:solidFill>
                <a:srgbClr val="FF0000"/>
              </a:solidFill>
            </a:endParaRPr>
          </a:p>
        </p:txBody>
      </p:sp>
      <p:pic>
        <p:nvPicPr>
          <p:cNvPr id="4098" name="Picture 2" descr="C:\Users\Michaelm\AppData\Local\Microsoft\Windows\Temporary Internet Files\Content.IE5\HWRYGRBG\760px-Conformity_Hazard.svg[1].png"/>
          <p:cNvPicPr>
            <a:picLocks noChangeAspect="1" noChangeArrowheads="1"/>
          </p:cNvPicPr>
          <p:nvPr/>
        </p:nvPicPr>
        <p:blipFill>
          <a:blip r:embed="rId2" cstate="print"/>
          <a:srcRect/>
          <a:stretch>
            <a:fillRect/>
          </a:stretch>
        </p:blipFill>
        <p:spPr bwMode="auto">
          <a:xfrm>
            <a:off x="6492225" y="4800600"/>
            <a:ext cx="2300000" cy="1460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normAutofit/>
          </a:bodyPr>
          <a:lstStyle/>
          <a:p>
            <a:r>
              <a:rPr lang="en-US" sz="2400" u="sng" dirty="0" smtClean="0"/>
              <a:t>Some of the structural areas where we see differences in managing global teams include conformity, status, social loafing, and cohesiveness</a:t>
            </a:r>
            <a:r>
              <a:rPr lang="en-US" sz="2400" dirty="0" smtClean="0"/>
              <a:t>.</a:t>
            </a:r>
          </a:p>
          <a:p>
            <a:endParaRPr lang="en-US" sz="800" dirty="0" smtClean="0"/>
          </a:p>
          <a:p>
            <a:pPr lvl="1"/>
            <a:r>
              <a:rPr lang="en-US" sz="2000" u="sng" dirty="0" smtClean="0"/>
              <a:t>2.  Status</a:t>
            </a:r>
          </a:p>
          <a:p>
            <a:pPr lvl="1"/>
            <a:endParaRPr lang="en-US" sz="800" u="sng" dirty="0" smtClean="0"/>
          </a:p>
          <a:p>
            <a:pPr lvl="2"/>
            <a:r>
              <a:rPr lang="en-US" sz="1800" dirty="0" smtClean="0">
                <a:solidFill>
                  <a:srgbClr val="FF0000"/>
                </a:solidFill>
              </a:rPr>
              <a:t>The importance to status varies among cultures.</a:t>
            </a:r>
          </a:p>
          <a:p>
            <a:pPr lvl="2"/>
            <a:r>
              <a:rPr lang="en-US" sz="1800" dirty="0" smtClean="0">
                <a:solidFill>
                  <a:srgbClr val="FF0000"/>
                </a:solidFill>
              </a:rPr>
              <a:t>Managers must understand who and what holds status when interacting with people from a culture different than their own.</a:t>
            </a:r>
          </a:p>
        </p:txBody>
      </p:sp>
      <p:pic>
        <p:nvPicPr>
          <p:cNvPr id="5127" name="Picture 7" descr="C:\Users\Michaelm\AppData\Local\Microsoft\Windows\Temporary Internet Files\Content.IE5\7X2GC7W4\Prestige_logo[1].jpg"/>
          <p:cNvPicPr>
            <a:picLocks noChangeAspect="1" noChangeArrowheads="1"/>
          </p:cNvPicPr>
          <p:nvPr/>
        </p:nvPicPr>
        <p:blipFill>
          <a:blip r:embed="rId2" cstate="print"/>
          <a:srcRect/>
          <a:stretch>
            <a:fillRect/>
          </a:stretch>
        </p:blipFill>
        <p:spPr bwMode="auto">
          <a:xfrm>
            <a:off x="6172200" y="4648200"/>
            <a:ext cx="2514600" cy="1447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sz="2400" u="sng" dirty="0" smtClean="0"/>
              <a:t>Some of the structural areas where we see differences in managing global teams include conformity, status, social loafing, and cohesiveness</a:t>
            </a:r>
            <a:r>
              <a:rPr lang="en-US" sz="2400" dirty="0" smtClean="0"/>
              <a:t>.</a:t>
            </a:r>
          </a:p>
          <a:p>
            <a:endParaRPr lang="en-US" sz="800" dirty="0" smtClean="0"/>
          </a:p>
          <a:p>
            <a:pPr lvl="1"/>
            <a:r>
              <a:rPr lang="en-US" sz="2000" u="sng" dirty="0" smtClean="0"/>
              <a:t>3.  Social Loafing</a:t>
            </a:r>
          </a:p>
          <a:p>
            <a:pPr lvl="1"/>
            <a:endParaRPr lang="en-US" sz="800" dirty="0" smtClean="0"/>
          </a:p>
          <a:p>
            <a:pPr lvl="2"/>
            <a:r>
              <a:rPr lang="en-US" sz="1800" dirty="0" smtClean="0">
                <a:solidFill>
                  <a:srgbClr val="FF0000"/>
                </a:solidFill>
              </a:rPr>
              <a:t>Social loafing is consistent with individualistic cultures, which are dominated by self interest.  It’s not consistent with collectivist societies, in which individuals are motivated by group goals.</a:t>
            </a:r>
            <a:endParaRPr lang="en-US" sz="1800" dirty="0">
              <a:solidFill>
                <a:srgbClr val="FF0000"/>
              </a:solidFill>
            </a:endParaRPr>
          </a:p>
        </p:txBody>
      </p:sp>
      <p:pic>
        <p:nvPicPr>
          <p:cNvPr id="6148" name="Picture 4" descr="C:\Users\Michaelm\AppData\Local\Microsoft\Windows\Temporary Internet Files\Content.IE5\8S4BQSVH\2-1-700x336[1].png"/>
          <p:cNvPicPr>
            <a:picLocks noChangeAspect="1" noChangeArrowheads="1"/>
          </p:cNvPicPr>
          <p:nvPr/>
        </p:nvPicPr>
        <p:blipFill>
          <a:blip r:embed="rId2" cstate="print"/>
          <a:srcRect/>
          <a:stretch>
            <a:fillRect/>
          </a:stretch>
        </p:blipFill>
        <p:spPr bwMode="auto">
          <a:xfrm>
            <a:off x="5943600" y="4343400"/>
            <a:ext cx="2832100" cy="1828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n-US" sz="2400" u="sng" dirty="0" smtClean="0"/>
              <a:t>Some of the structural areas where we see differences in managing global teams include conformity, status, social loafing, and cohesiveness</a:t>
            </a:r>
            <a:r>
              <a:rPr lang="en-US" sz="2400" dirty="0" smtClean="0"/>
              <a:t>.</a:t>
            </a:r>
          </a:p>
          <a:p>
            <a:endParaRPr lang="en-US" sz="800" dirty="0" smtClean="0"/>
          </a:p>
          <a:p>
            <a:pPr lvl="1"/>
            <a:r>
              <a:rPr lang="en-US" sz="2000" u="sng" dirty="0" smtClean="0"/>
              <a:t>4.  Cohesiveness</a:t>
            </a:r>
          </a:p>
          <a:p>
            <a:pPr lvl="1"/>
            <a:endParaRPr lang="en-US" sz="800" dirty="0" smtClean="0"/>
          </a:p>
          <a:p>
            <a:pPr lvl="2"/>
            <a:r>
              <a:rPr lang="en-US" sz="1800" dirty="0" smtClean="0">
                <a:solidFill>
                  <a:srgbClr val="FF0000"/>
                </a:solidFill>
              </a:rPr>
              <a:t>In a cohesive group, members are unified and “act as one.” </a:t>
            </a:r>
          </a:p>
          <a:p>
            <a:pPr lvl="2"/>
            <a:r>
              <a:rPr lang="en-US" sz="1800" dirty="0" smtClean="0">
                <a:solidFill>
                  <a:srgbClr val="FF0000"/>
                </a:solidFill>
              </a:rPr>
              <a:t>There’s a great deal of camaraderie and group identity is high.  </a:t>
            </a:r>
          </a:p>
          <a:p>
            <a:pPr lvl="2"/>
            <a:r>
              <a:rPr lang="en-US" sz="1800" dirty="0" smtClean="0">
                <a:solidFill>
                  <a:srgbClr val="FF0000"/>
                </a:solidFill>
              </a:rPr>
              <a:t>In global teams, however, cohesiveness is often more difficult to achieve because of higher levels of “mistrust, miscommunication, and stress.”</a:t>
            </a:r>
            <a:endParaRPr lang="en-US" sz="1800" dirty="0">
              <a:solidFill>
                <a:srgbClr val="FF0000"/>
              </a:solidFill>
            </a:endParaRPr>
          </a:p>
        </p:txBody>
      </p:sp>
      <p:pic>
        <p:nvPicPr>
          <p:cNvPr id="7171" name="Picture 3" descr="C:\Users\Michaelm\AppData\Local\Microsoft\Windows\Temporary Internet Files\Content.IE5\QTOHO7LC\social-cohesion[1].png"/>
          <p:cNvPicPr>
            <a:picLocks noChangeAspect="1" noChangeArrowheads="1"/>
          </p:cNvPicPr>
          <p:nvPr/>
        </p:nvPicPr>
        <p:blipFill>
          <a:blip r:embed="rId2" cstate="print"/>
          <a:srcRect/>
          <a:stretch>
            <a:fillRect/>
          </a:stretch>
        </p:blipFill>
        <p:spPr bwMode="auto">
          <a:xfrm>
            <a:off x="6709412" y="4800600"/>
            <a:ext cx="2006381" cy="148619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normAutofit/>
          </a:bodyPr>
          <a:lstStyle/>
          <a:p>
            <a:r>
              <a:rPr lang="en-US" sz="2400" u="sng" dirty="0" smtClean="0"/>
              <a:t>Communication issues often arise because not all team members may be fluent in the team’s working language, which can lead to inaccuracies, misunderstanding, and inefficiencies</a:t>
            </a:r>
            <a:r>
              <a:rPr lang="en-US" sz="2400" dirty="0" smtClean="0"/>
              <a:t>.  </a:t>
            </a:r>
          </a:p>
          <a:p>
            <a:pPr marL="0" indent="0">
              <a:buNone/>
            </a:pPr>
            <a:endParaRPr lang="en-US" sz="800" dirty="0" smtClean="0"/>
          </a:p>
        </p:txBody>
      </p:sp>
      <p:pic>
        <p:nvPicPr>
          <p:cNvPr id="8194" name="Picture 2" descr="C:\Users\Michaelm\AppData\Local\Microsoft\Windows\Temporary Internet Files\Content.IE5\WX0DVOOP\20633178-diversity-multi-ethnic-hand-tree-illustration-over-stripe-pattern-background-file-layered-for-easy[1].jpg"/>
          <p:cNvPicPr>
            <a:picLocks noChangeAspect="1" noChangeArrowheads="1"/>
          </p:cNvPicPr>
          <p:nvPr/>
        </p:nvPicPr>
        <p:blipFill>
          <a:blip r:embed="rId2" cstate="print"/>
          <a:srcRect/>
          <a:stretch>
            <a:fillRect/>
          </a:stretch>
        </p:blipFill>
        <p:spPr bwMode="auto">
          <a:xfrm>
            <a:off x="4953000" y="3110399"/>
            <a:ext cx="3575538" cy="304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lstStyle/>
          <a:p>
            <a:r>
              <a:rPr lang="en-US" sz="2400" u="sng" dirty="0" smtClean="0"/>
              <a:t>Teamwork takes more time and often more resources than does individual work</a:t>
            </a:r>
            <a:r>
              <a:rPr lang="en-US" dirty="0" smtClean="0"/>
              <a:t>.</a:t>
            </a:r>
          </a:p>
          <a:p>
            <a:endParaRPr lang="en-US" sz="800" dirty="0" smtClean="0"/>
          </a:p>
          <a:p>
            <a:pPr lvl="1"/>
            <a:r>
              <a:rPr lang="en-US" dirty="0" smtClean="0">
                <a:solidFill>
                  <a:srgbClr val="FF0000"/>
                </a:solidFill>
              </a:rPr>
              <a:t>So, the benefits of using teams need to exceed the costs.</a:t>
            </a:r>
            <a:endParaRPr lang="en-US" dirty="0">
              <a:solidFill>
                <a:srgbClr val="FF0000"/>
              </a:solidFill>
            </a:endParaRPr>
          </a:p>
        </p:txBody>
      </p:sp>
      <p:pic>
        <p:nvPicPr>
          <p:cNvPr id="9218" name="Picture 2" descr="C:\Users\Michaelm\AppData\Local\Microsoft\Windows\Temporary Internet Files\Content.IE5\KDB8FMSX\cost-benefit[1].jpg"/>
          <p:cNvPicPr>
            <a:picLocks noChangeAspect="1" noChangeArrowheads="1"/>
          </p:cNvPicPr>
          <p:nvPr/>
        </p:nvPicPr>
        <p:blipFill>
          <a:blip r:embed="rId2" cstate="print"/>
          <a:srcRect/>
          <a:stretch>
            <a:fillRect/>
          </a:stretch>
        </p:blipFill>
        <p:spPr bwMode="auto">
          <a:xfrm>
            <a:off x="2514600" y="3505200"/>
            <a:ext cx="4197350" cy="2514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Managers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normAutofit/>
          </a:bodyPr>
          <a:lstStyle/>
          <a:p>
            <a:r>
              <a:rPr lang="en-US" sz="2200" u="sng" dirty="0" smtClean="0"/>
              <a:t>Effective work team managers are being described as coaches rather than bosses.  They’re expected to provide instruction, guidance, advice, and encouragement to help team members improve their job performance.  </a:t>
            </a:r>
            <a:endParaRPr lang="en-US" sz="2200" u="sng" dirty="0" smtClean="0"/>
          </a:p>
          <a:p>
            <a:endParaRPr lang="en-US" sz="800" u="sng" dirty="0"/>
          </a:p>
          <a:p>
            <a:pPr lvl="1"/>
            <a:r>
              <a:rPr lang="en-US" sz="2000" dirty="0" smtClean="0"/>
              <a:t>They </a:t>
            </a:r>
            <a:r>
              <a:rPr lang="en-US" sz="2000" dirty="0" smtClean="0"/>
              <a:t>need to:</a:t>
            </a:r>
          </a:p>
          <a:p>
            <a:endParaRPr lang="en-US" sz="800" dirty="0" smtClean="0"/>
          </a:p>
          <a:p>
            <a:pPr marL="731520" lvl="1" indent="-457200">
              <a:buFont typeface="+mj-lt"/>
              <a:buAutoNum type="arabicPeriod"/>
            </a:pPr>
            <a:r>
              <a:rPr lang="en-US" sz="2000" dirty="0" smtClean="0">
                <a:solidFill>
                  <a:srgbClr val="FF0000"/>
                </a:solidFill>
              </a:rPr>
              <a:t>Analyze ways to improve </a:t>
            </a:r>
            <a:r>
              <a:rPr lang="en-US" sz="2000" dirty="0" smtClean="0">
                <a:solidFill>
                  <a:srgbClr val="FF0000"/>
                </a:solidFill>
              </a:rPr>
              <a:t>team performance.</a:t>
            </a:r>
            <a:endParaRPr lang="en-US" sz="2000" dirty="0" smtClean="0">
              <a:solidFill>
                <a:srgbClr val="FF0000"/>
              </a:solidFill>
            </a:endParaRPr>
          </a:p>
          <a:p>
            <a:pPr marL="731520" lvl="1" indent="-457200">
              <a:buFont typeface="+mj-lt"/>
              <a:buAutoNum type="arabicPeriod"/>
            </a:pPr>
            <a:r>
              <a:rPr lang="en-US" sz="2000" dirty="0" smtClean="0">
                <a:solidFill>
                  <a:srgbClr val="FF0000"/>
                </a:solidFill>
              </a:rPr>
              <a:t>Create a supportive climate.</a:t>
            </a:r>
          </a:p>
          <a:p>
            <a:pPr marL="731520" lvl="1" indent="-457200">
              <a:buFont typeface="+mj-lt"/>
              <a:buAutoNum type="arabicPeriod"/>
            </a:pPr>
            <a:r>
              <a:rPr lang="en-US" sz="2000" dirty="0" smtClean="0">
                <a:solidFill>
                  <a:srgbClr val="FF0000"/>
                </a:solidFill>
              </a:rPr>
              <a:t>Influence changed </a:t>
            </a:r>
            <a:r>
              <a:rPr lang="en-US" sz="2000" dirty="0" smtClean="0">
                <a:solidFill>
                  <a:srgbClr val="FF0000"/>
                </a:solidFill>
              </a:rPr>
              <a:t>behavior </a:t>
            </a:r>
          </a:p>
        </p:txBody>
      </p:sp>
      <p:pic>
        <p:nvPicPr>
          <p:cNvPr id="11266" name="Picture 2" descr="C:\Users\Michaelm\AppData\Local\Microsoft\Windows\Temporary Internet Files\Content.IE5\WH26L03T\rvv_coach_920x415[1].png"/>
          <p:cNvPicPr>
            <a:picLocks noChangeAspect="1" noChangeArrowheads="1"/>
          </p:cNvPicPr>
          <p:nvPr/>
        </p:nvPicPr>
        <p:blipFill>
          <a:blip r:embed="rId2" cstate="print"/>
          <a:srcRect/>
          <a:stretch>
            <a:fillRect/>
          </a:stretch>
        </p:blipFill>
        <p:spPr bwMode="auto">
          <a:xfrm>
            <a:off x="5229790" y="4724400"/>
            <a:ext cx="3581380" cy="15462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Teams - 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Work Teams are one of the realities and challenges of managing in today’s </a:t>
            </a:r>
            <a:r>
              <a:rPr lang="en-US" sz="2400" u="sng" dirty="0" smtClean="0"/>
              <a:t>global </a:t>
            </a:r>
            <a:r>
              <a:rPr lang="en-US" sz="2400" u="sng" dirty="0" smtClean="0"/>
              <a:t>environment</a:t>
            </a:r>
            <a:r>
              <a:rPr lang="en-US" sz="2400" dirty="0" smtClean="0"/>
              <a:t>.</a:t>
            </a:r>
          </a:p>
          <a:p>
            <a:endParaRPr lang="en-US" sz="800" dirty="0" smtClean="0"/>
          </a:p>
          <a:p>
            <a:pPr lvl="1"/>
            <a:r>
              <a:rPr lang="en-US" dirty="0" smtClean="0">
                <a:solidFill>
                  <a:srgbClr val="FF0000"/>
                </a:solidFill>
              </a:rPr>
              <a:t>Before </a:t>
            </a:r>
            <a:r>
              <a:rPr lang="en-US" dirty="0" smtClean="0">
                <a:solidFill>
                  <a:srgbClr val="FF0000"/>
                </a:solidFill>
              </a:rPr>
              <a:t>we can understand teams, however, we first need to understand some basics about groups and group behavior.</a:t>
            </a:r>
            <a:endParaRPr lang="en-US" dirty="0">
              <a:solidFill>
                <a:srgbClr val="FF0000"/>
              </a:solidFill>
            </a:endParaRPr>
          </a:p>
        </p:txBody>
      </p:sp>
      <p:pic>
        <p:nvPicPr>
          <p:cNvPr id="2051" name="Picture 3" descr="C:\Users\Michaelm\AppData\Local\Microsoft\Windows\Temporary Internet Files\Content.IE5\5GN3PWKG\512px-Group_font_awesome.svg[1].png"/>
          <p:cNvPicPr>
            <a:picLocks noChangeAspect="1" noChangeArrowheads="1"/>
          </p:cNvPicPr>
          <p:nvPr/>
        </p:nvPicPr>
        <p:blipFill>
          <a:blip r:embed="rId2" cstate="print"/>
          <a:srcRect/>
          <a:stretch>
            <a:fillRect/>
          </a:stretch>
        </p:blipFill>
        <p:spPr bwMode="auto">
          <a:xfrm>
            <a:off x="6248400" y="3658984"/>
            <a:ext cx="2336800" cy="253527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Four: Leading</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normAutofit/>
          </a:bodyPr>
          <a:lstStyle/>
          <a:p>
            <a:r>
              <a:rPr lang="en-US" sz="2200" u="sng" dirty="0" smtClean="0"/>
              <a:t>Chapter Eleven: Motivating and Rewarding Employees</a:t>
            </a:r>
          </a:p>
          <a:p>
            <a:endParaRPr lang="en-US" sz="800" u="sng" dirty="0" smtClean="0"/>
          </a:p>
          <a:p>
            <a:pPr lvl="1"/>
            <a:r>
              <a:rPr lang="en-US" sz="2000" dirty="0" smtClean="0">
                <a:solidFill>
                  <a:srgbClr val="FF0000"/>
                </a:solidFill>
              </a:rPr>
              <a:t>Define and explain motivation.</a:t>
            </a:r>
          </a:p>
          <a:p>
            <a:pPr lvl="1"/>
            <a:r>
              <a:rPr lang="en-US" sz="2000" dirty="0" smtClean="0">
                <a:solidFill>
                  <a:srgbClr val="FF0000"/>
                </a:solidFill>
              </a:rPr>
              <a:t>Compare and contrast early theories of motivation.</a:t>
            </a:r>
          </a:p>
          <a:p>
            <a:pPr lvl="1"/>
            <a:r>
              <a:rPr lang="en-US" sz="2000" dirty="0" smtClean="0">
                <a:solidFill>
                  <a:srgbClr val="FF0000"/>
                </a:solidFill>
              </a:rPr>
              <a:t>Compare and contrast contemporary theories of motivation.</a:t>
            </a:r>
          </a:p>
          <a:p>
            <a:pPr lvl="1"/>
            <a:r>
              <a:rPr lang="en-US" sz="2000" dirty="0" smtClean="0">
                <a:solidFill>
                  <a:srgbClr val="FF0000"/>
                </a:solidFill>
              </a:rPr>
              <a:t>Discuss current issues in motivating employees.</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35" name="Picture 11" descr="C:\Users\Michaelm\AppData\Local\Microsoft\Windows\Temporary Internet Files\Content.IE5\WH26L03T\motivation-word-cloud-new11[1].png"/>
          <p:cNvPicPr>
            <a:picLocks noChangeAspect="1" noChangeArrowheads="1"/>
          </p:cNvPicPr>
          <p:nvPr/>
        </p:nvPicPr>
        <p:blipFill>
          <a:blip r:embed="rId2" cstate="print"/>
          <a:srcRect/>
          <a:stretch>
            <a:fillRect/>
          </a:stretch>
        </p:blipFill>
        <p:spPr bwMode="auto">
          <a:xfrm>
            <a:off x="2209800" y="3810000"/>
            <a:ext cx="4872601" cy="2438400"/>
          </a:xfrm>
          <a:prstGeom prst="rect">
            <a:avLst/>
          </a:prstGeom>
          <a:noFill/>
        </p:spPr>
      </p:pic>
    </p:spTree>
    <p:extLst>
      <p:ext uri="{BB962C8B-B14F-4D97-AF65-F5344CB8AC3E}">
        <p14:creationId xmlns:p14="http://schemas.microsoft.com/office/powerpoint/2010/main" val="3057540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normAutofit/>
          </a:bodyPr>
          <a:lstStyle/>
          <a:p>
            <a:r>
              <a:rPr lang="en-US" sz="2400" u="sng" dirty="0" smtClean="0"/>
              <a:t>To get employees to put forth maximum work effort, managers need to know how and why they are motivated</a:t>
            </a:r>
            <a:r>
              <a:rPr lang="en-US" sz="2400" dirty="0" smtClean="0"/>
              <a:t>.</a:t>
            </a:r>
          </a:p>
          <a:p>
            <a:endParaRPr lang="en-US" sz="800" dirty="0" smtClean="0"/>
          </a:p>
          <a:p>
            <a:pPr lvl="1"/>
            <a:r>
              <a:rPr lang="en-US" sz="2000" dirty="0" smtClean="0">
                <a:solidFill>
                  <a:srgbClr val="FF0000"/>
                </a:solidFill>
              </a:rPr>
              <a:t>The secret to being an effective motivator is understanding each individual’s unique needs.</a:t>
            </a:r>
            <a:endParaRPr lang="en-US" sz="2000" dirty="0">
              <a:solidFill>
                <a:srgbClr val="FF0000"/>
              </a:solidFill>
            </a:endParaRPr>
          </a:p>
        </p:txBody>
      </p:sp>
      <p:pic>
        <p:nvPicPr>
          <p:cNvPr id="2050" name="Picture 2" descr="C:\Users\Michaelm\AppData\Local\Microsoft\Windows\Temporary Internet Files\Content.IE5\52LYKE23\031818-24-Psychology-Motivation[1].jpg"/>
          <p:cNvPicPr>
            <a:picLocks noChangeAspect="1" noChangeArrowheads="1"/>
          </p:cNvPicPr>
          <p:nvPr/>
        </p:nvPicPr>
        <p:blipFill>
          <a:blip r:embed="rId2" cstate="print"/>
          <a:srcRect/>
          <a:stretch>
            <a:fillRect/>
          </a:stretch>
        </p:blipFill>
        <p:spPr bwMode="auto">
          <a:xfrm>
            <a:off x="2587751" y="3657600"/>
            <a:ext cx="4102249" cy="2235200"/>
          </a:xfrm>
          <a:prstGeom prst="rect">
            <a:avLst/>
          </a:prstGeom>
          <a:noFill/>
        </p:spPr>
      </p:pic>
    </p:spTree>
    <p:extLst>
      <p:ext uri="{BB962C8B-B14F-4D97-AF65-F5344CB8AC3E}">
        <p14:creationId xmlns:p14="http://schemas.microsoft.com/office/powerpoint/2010/main" val="128701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200" u="sng" dirty="0" smtClean="0"/>
              <a:t>Motivation refers to the process by which a person’s efforts are energized, directed, and sustained toward attaining a goal.</a:t>
            </a:r>
          </a:p>
          <a:p>
            <a:endParaRPr lang="en-US" sz="800" dirty="0" smtClean="0"/>
          </a:p>
          <a:p>
            <a:pPr lvl="1"/>
            <a:r>
              <a:rPr lang="en-US" dirty="0" smtClean="0"/>
              <a:t>The definition has three key elements:</a:t>
            </a:r>
          </a:p>
          <a:p>
            <a:pPr lvl="1"/>
            <a:endParaRPr lang="en-US" sz="800" dirty="0" smtClean="0"/>
          </a:p>
          <a:p>
            <a:pPr marL="1051560" lvl="2" indent="-457200">
              <a:buFont typeface="+mj-lt"/>
              <a:buAutoNum type="arabicPeriod"/>
            </a:pPr>
            <a:r>
              <a:rPr lang="en-US" u="sng" dirty="0" smtClean="0"/>
              <a:t>Energy</a:t>
            </a:r>
          </a:p>
          <a:p>
            <a:pPr lvl="3"/>
            <a:r>
              <a:rPr lang="en-US" dirty="0" smtClean="0">
                <a:solidFill>
                  <a:srgbClr val="FF0000"/>
                </a:solidFill>
              </a:rPr>
              <a:t>A measure of channeled intensity or drive.</a:t>
            </a:r>
          </a:p>
          <a:p>
            <a:pPr marL="1051560" lvl="2" indent="-457200">
              <a:buFont typeface="+mj-lt"/>
              <a:buAutoNum type="arabicPeriod"/>
            </a:pPr>
            <a:r>
              <a:rPr lang="en-US" u="sng" dirty="0" smtClean="0"/>
              <a:t>Direction</a:t>
            </a:r>
          </a:p>
          <a:p>
            <a:pPr lvl="3"/>
            <a:r>
              <a:rPr lang="en-US" dirty="0" smtClean="0">
                <a:solidFill>
                  <a:srgbClr val="FF0000"/>
                </a:solidFill>
              </a:rPr>
              <a:t>Effort directed toward and consistent with organizational goals.</a:t>
            </a:r>
          </a:p>
          <a:p>
            <a:pPr marL="1051560" lvl="2" indent="-457200">
              <a:buFont typeface="+mj-lt"/>
              <a:buAutoNum type="arabicPeriod"/>
            </a:pPr>
            <a:r>
              <a:rPr lang="en-US" u="sng" dirty="0" smtClean="0"/>
              <a:t>Persistence</a:t>
            </a:r>
          </a:p>
          <a:p>
            <a:pPr lvl="3"/>
            <a:r>
              <a:rPr lang="en-US" dirty="0" smtClean="0">
                <a:solidFill>
                  <a:srgbClr val="FF0000"/>
                </a:solidFill>
              </a:rPr>
              <a:t>Putting forth continuous effort to achieve those goals.</a:t>
            </a:r>
          </a:p>
          <a:p>
            <a:pPr lvl="3"/>
            <a:endParaRPr lang="en-US" dirty="0"/>
          </a:p>
        </p:txBody>
      </p:sp>
      <p:pic>
        <p:nvPicPr>
          <p:cNvPr id="3074" name="Picture 2" descr="C:\Users\Michaelm\AppData\Local\Microsoft\Windows\Temporary Internet Files\Content.IE5\HWRYGRBG\motivation1[1].jpg"/>
          <p:cNvPicPr>
            <a:picLocks noChangeAspect="1" noChangeArrowheads="1"/>
          </p:cNvPicPr>
          <p:nvPr/>
        </p:nvPicPr>
        <p:blipFill>
          <a:blip r:embed="rId2" cstate="print"/>
          <a:srcRect/>
          <a:stretch>
            <a:fillRect/>
          </a:stretch>
        </p:blipFill>
        <p:spPr bwMode="auto">
          <a:xfrm>
            <a:off x="6781800" y="2590800"/>
            <a:ext cx="1911096" cy="1295400"/>
          </a:xfrm>
          <a:prstGeom prst="rect">
            <a:avLst/>
          </a:prstGeom>
          <a:noFill/>
        </p:spPr>
      </p:pic>
    </p:spTree>
    <p:extLst>
      <p:ext uri="{BB962C8B-B14F-4D97-AF65-F5344CB8AC3E}">
        <p14:creationId xmlns:p14="http://schemas.microsoft.com/office/powerpoint/2010/main" val="3116210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Motivating high levels of employee performance is an important organizational concern and managers need to keep looking for answers.</a:t>
            </a:r>
          </a:p>
          <a:p>
            <a:endParaRPr lang="en-US" sz="800" dirty="0" smtClean="0"/>
          </a:p>
          <a:p>
            <a:pPr lvl="1"/>
            <a:r>
              <a:rPr lang="en-US" sz="2000" dirty="0" smtClean="0"/>
              <a:t>A recent Gallup poll found that a large majority of U.S. employees – some 64 percent are not excited about their work.</a:t>
            </a:r>
          </a:p>
          <a:p>
            <a:pPr lvl="1"/>
            <a:endParaRPr lang="en-US" sz="800" dirty="0" smtClean="0"/>
          </a:p>
          <a:p>
            <a:pPr lvl="2"/>
            <a:r>
              <a:rPr lang="en-US" sz="1800" dirty="0" smtClean="0">
                <a:solidFill>
                  <a:srgbClr val="FF0000"/>
                </a:solidFill>
              </a:rPr>
              <a:t>“Employees are essentially ‘checked out.’  They’re sleepwalking through their workday, putting time, but not energy or passion, into their work.”</a:t>
            </a:r>
            <a:endParaRPr lang="en-US" sz="1800" dirty="0">
              <a:solidFill>
                <a:srgbClr val="FF0000"/>
              </a:solidFill>
            </a:endParaRPr>
          </a:p>
        </p:txBody>
      </p:sp>
      <p:pic>
        <p:nvPicPr>
          <p:cNvPr id="4099" name="Picture 3" descr="C:\Users\Michaelm\AppData\Local\Microsoft\Windows\Temporary Internet Files\Content.IE5\4ACZGT8O\ms-fatigue1[1].jpg"/>
          <p:cNvPicPr>
            <a:picLocks noChangeAspect="1" noChangeArrowheads="1"/>
          </p:cNvPicPr>
          <p:nvPr/>
        </p:nvPicPr>
        <p:blipFill>
          <a:blip r:embed="rId2" cstate="print"/>
          <a:srcRect/>
          <a:stretch>
            <a:fillRect/>
          </a:stretch>
        </p:blipFill>
        <p:spPr bwMode="auto">
          <a:xfrm>
            <a:off x="5791200" y="4495800"/>
            <a:ext cx="2907792" cy="1828800"/>
          </a:xfrm>
          <a:prstGeom prst="rect">
            <a:avLst/>
          </a:prstGeom>
          <a:noFill/>
        </p:spPr>
      </p:pic>
    </p:spTree>
    <p:extLst>
      <p:ext uri="{BB962C8B-B14F-4D97-AF65-F5344CB8AC3E}">
        <p14:creationId xmlns:p14="http://schemas.microsoft.com/office/powerpoint/2010/main" val="97632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Hierarchy of Needs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lstStyle/>
          <a:p>
            <a:r>
              <a:rPr lang="en-US" sz="2400" u="sng" dirty="0" smtClean="0"/>
              <a:t>Abraham Maslow – a psychologist – proposed that within every person is a hierarchy of five needs: from the physiological to self-actualization</a:t>
            </a:r>
          </a:p>
          <a:p>
            <a:endParaRPr lang="en-US" sz="800" u="sng" dirty="0" smtClean="0"/>
          </a:p>
          <a:p>
            <a:pPr lvl="1"/>
            <a:r>
              <a:rPr lang="en-US" sz="2000" dirty="0" smtClean="0"/>
              <a:t>Each level must be substantially satisfied before the next becomes dominant; an individual moves up the hierarchy 0ne level to next.</a:t>
            </a:r>
          </a:p>
          <a:p>
            <a:pPr lvl="1"/>
            <a:r>
              <a:rPr lang="en-US" sz="2000" dirty="0" smtClean="0"/>
              <a:t>Lower level needs are </a:t>
            </a:r>
            <a:r>
              <a:rPr lang="en-US" sz="2000" dirty="0" smtClean="0"/>
              <a:t>satisfied </a:t>
            </a:r>
            <a:r>
              <a:rPr lang="en-US" sz="2000" dirty="0" smtClean="0"/>
              <a:t>externally, while higher-level needs are satisfied internally.</a:t>
            </a:r>
          </a:p>
          <a:p>
            <a:pPr lvl="1"/>
            <a:endParaRPr lang="en-US" sz="800" dirty="0" smtClean="0"/>
          </a:p>
          <a:p>
            <a:pPr lvl="2"/>
            <a:r>
              <a:rPr lang="en-US" sz="1800" dirty="0" smtClean="0">
                <a:solidFill>
                  <a:srgbClr val="FF0000"/>
                </a:solidFill>
              </a:rPr>
              <a:t>Managers use this knowledge to satisfy EE’s needs.</a:t>
            </a:r>
          </a:p>
          <a:p>
            <a:pPr lvl="2"/>
            <a:r>
              <a:rPr lang="en-US" sz="1800" dirty="0" smtClean="0">
                <a:solidFill>
                  <a:srgbClr val="FF0000"/>
                </a:solidFill>
              </a:rPr>
              <a:t>Once a need is satisfied, it no longer motivates.</a:t>
            </a:r>
          </a:p>
        </p:txBody>
      </p:sp>
      <p:pic>
        <p:nvPicPr>
          <p:cNvPr id="5129" name="Picture 9" descr="C:\Users\Michaelm\AppData\Local\Microsoft\Windows\Temporary Internet Files\Content.IE5\5GN3PWKG\needtoknowtaxandregs[1].jpg"/>
          <p:cNvPicPr>
            <a:picLocks noChangeAspect="1" noChangeArrowheads="1"/>
          </p:cNvPicPr>
          <p:nvPr/>
        </p:nvPicPr>
        <p:blipFill>
          <a:blip r:embed="rId2" cstate="print"/>
          <a:srcRect/>
          <a:stretch>
            <a:fillRect/>
          </a:stretch>
        </p:blipFill>
        <p:spPr bwMode="auto">
          <a:xfrm>
            <a:off x="6400800" y="4495800"/>
            <a:ext cx="2289810" cy="1752600"/>
          </a:xfrm>
          <a:prstGeom prst="rect">
            <a:avLst/>
          </a:prstGeom>
          <a:noFill/>
        </p:spPr>
      </p:pic>
      <p:pic>
        <p:nvPicPr>
          <p:cNvPr id="1026" name="Picture 2" descr="C:\Users\Michaelm\AppData\Local\Microsoft\Windows\Temporary Internet Files\Content.IE5\VYJYNPGJ\Five[1].png"/>
          <p:cNvPicPr>
            <a:picLocks noChangeAspect="1" noChangeArrowheads="1"/>
          </p:cNvPicPr>
          <p:nvPr/>
        </p:nvPicPr>
        <p:blipFill>
          <a:blip r:embed="rId3" cstate="print"/>
          <a:srcRect/>
          <a:stretch>
            <a:fillRect/>
          </a:stretch>
        </p:blipFill>
        <p:spPr bwMode="auto">
          <a:xfrm>
            <a:off x="4572000" y="5638800"/>
            <a:ext cx="1676400" cy="460988"/>
          </a:xfrm>
          <a:prstGeom prst="rect">
            <a:avLst/>
          </a:prstGeom>
          <a:noFill/>
        </p:spPr>
      </p:pic>
    </p:spTree>
    <p:extLst>
      <p:ext uri="{BB962C8B-B14F-4D97-AF65-F5344CB8AC3E}">
        <p14:creationId xmlns:p14="http://schemas.microsoft.com/office/powerpoint/2010/main" val="176597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Hierarchy of Needs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pic>
        <p:nvPicPr>
          <p:cNvPr id="6146" name="Picture 2" descr="C:\Users\Michaelm\AppData\Local\Microsoft\Windows\Temporary Internet Files\Content.IE5\KDB8FMSX\3Ta6o[1].jpg"/>
          <p:cNvPicPr>
            <a:picLocks noGrp="1" noChangeAspect="1" noChangeArrowheads="1"/>
          </p:cNvPicPr>
          <p:nvPr>
            <p:ph sz="quarter" idx="1"/>
          </p:nvPr>
        </p:nvPicPr>
        <p:blipFill>
          <a:blip r:embed="rId2" cstate="print"/>
          <a:srcRect/>
          <a:stretch>
            <a:fillRect/>
          </a:stretch>
        </p:blipFill>
        <p:spPr bwMode="auto">
          <a:xfrm>
            <a:off x="1481360" y="1527175"/>
            <a:ext cx="6144768" cy="4572000"/>
          </a:xfrm>
          <a:prstGeom prst="rect">
            <a:avLst/>
          </a:prstGeom>
          <a:noFill/>
        </p:spPr>
      </p:pic>
    </p:spTree>
    <p:extLst>
      <p:ext uri="{BB962C8B-B14F-4D97-AF65-F5344CB8AC3E}">
        <p14:creationId xmlns:p14="http://schemas.microsoft.com/office/powerpoint/2010/main" val="222156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McGregor’s Theory X and Theory 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Based on two assumptions about human nature:</a:t>
            </a:r>
          </a:p>
          <a:p>
            <a:endParaRPr lang="en-US" sz="800" u="sng" dirty="0" smtClean="0"/>
          </a:p>
          <a:p>
            <a:pPr marL="731520" lvl="1" indent="-457200">
              <a:buFont typeface="+mj-lt"/>
              <a:buAutoNum type="arabicPeriod"/>
            </a:pPr>
            <a:r>
              <a:rPr lang="en-US" u="sng" dirty="0" smtClean="0"/>
              <a:t>Theory </a:t>
            </a:r>
            <a:r>
              <a:rPr lang="en-US" u="sng" dirty="0" smtClean="0"/>
              <a:t>X</a:t>
            </a:r>
          </a:p>
          <a:p>
            <a:pPr lvl="2"/>
            <a:r>
              <a:rPr lang="en-US" dirty="0" smtClean="0">
                <a:solidFill>
                  <a:srgbClr val="FF0000"/>
                </a:solidFill>
              </a:rPr>
              <a:t>A negative view of people that assumes workers have little ambition, dislike work, want to avoid responsibility, and need to be closely controlled to work effectively.</a:t>
            </a:r>
          </a:p>
          <a:p>
            <a:pPr marL="731520" lvl="1" indent="-457200">
              <a:buFont typeface="+mj-lt"/>
              <a:buAutoNum type="arabicPeriod"/>
            </a:pPr>
            <a:r>
              <a:rPr lang="en-US" u="sng" dirty="0" smtClean="0"/>
              <a:t>Theory Y</a:t>
            </a:r>
          </a:p>
          <a:p>
            <a:pPr lvl="2"/>
            <a:r>
              <a:rPr lang="en-US" dirty="0" smtClean="0">
                <a:solidFill>
                  <a:srgbClr val="FF0000"/>
                </a:solidFill>
              </a:rPr>
              <a:t>A positive view that assumes employees enjoy work, seek out and accept responsibility, and exercise self-direction.</a:t>
            </a:r>
          </a:p>
          <a:p>
            <a:pPr lvl="2"/>
            <a:endParaRPr lang="en-US" sz="800" dirty="0" smtClean="0"/>
          </a:p>
          <a:p>
            <a:pPr lvl="3"/>
            <a:r>
              <a:rPr lang="en-US" dirty="0" smtClean="0">
                <a:solidFill>
                  <a:srgbClr val="0070C0"/>
                </a:solidFill>
              </a:rPr>
              <a:t>To maximize EE motivation, use Theory Y practices –           Allow EE’s to participate in decisions, create responsible and challenging jobs, and encourage good group relations.</a:t>
            </a:r>
            <a:endParaRPr lang="en-US" dirty="0">
              <a:solidFill>
                <a:srgbClr val="0070C0"/>
              </a:solidFill>
            </a:endParaRPr>
          </a:p>
        </p:txBody>
      </p:sp>
      <p:pic>
        <p:nvPicPr>
          <p:cNvPr id="2050" name="Picture 2" descr="C:\Users\Michaelm\AppData\Local\Microsoft\Windows\Temporary Internet Files\Content.IE5\5GN3PWKG\1200px-Aktenzeichen_XY_Logo_2014.svg[1].png"/>
          <p:cNvPicPr>
            <a:picLocks noChangeAspect="1" noChangeArrowheads="1"/>
          </p:cNvPicPr>
          <p:nvPr/>
        </p:nvPicPr>
        <p:blipFill>
          <a:blip r:embed="rId2" cstate="print"/>
          <a:srcRect/>
          <a:stretch>
            <a:fillRect/>
          </a:stretch>
        </p:blipFill>
        <p:spPr bwMode="auto">
          <a:xfrm>
            <a:off x="7467600" y="1371600"/>
            <a:ext cx="1295400" cy="1219200"/>
          </a:xfrm>
          <a:prstGeom prst="rect">
            <a:avLst/>
          </a:prstGeom>
          <a:noFill/>
        </p:spPr>
      </p:pic>
    </p:spTree>
    <p:extLst>
      <p:ext uri="{BB962C8B-B14F-4D97-AF65-F5344CB8AC3E}">
        <p14:creationId xmlns:p14="http://schemas.microsoft.com/office/powerpoint/2010/main" val="4114629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Herzberg’s Two-Factor Theory</a:t>
            </a:r>
            <a:br>
              <a:rPr lang="en-US" dirty="0" smtClean="0"/>
            </a:br>
            <a:r>
              <a:rPr lang="en-US" sz="1800" dirty="0" smtClean="0"/>
              <a:t>Motivation-Hygiene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a:bodyPr>
          <a:lstStyle/>
          <a:p>
            <a:r>
              <a:rPr lang="en-US" sz="2300" u="sng" dirty="0" smtClean="0"/>
              <a:t>According to Herzberg’s Two-Factor Theory: Intrinsic </a:t>
            </a:r>
            <a:r>
              <a:rPr lang="en-US" sz="2300" u="sng" dirty="0" smtClean="0"/>
              <a:t>Factors (Motivators)are related to job satisfaction, while Extrinsic Factors (Hygienes) are associated with job dissatisfaction</a:t>
            </a:r>
            <a:r>
              <a:rPr lang="en-US" sz="2400" u="sng" dirty="0" smtClean="0"/>
              <a:t>.</a:t>
            </a:r>
          </a:p>
          <a:p>
            <a:pPr lvl="1"/>
            <a:endParaRPr lang="en-US" sz="2000" u="sng" dirty="0"/>
          </a:p>
        </p:txBody>
      </p:sp>
      <p:pic>
        <p:nvPicPr>
          <p:cNvPr id="3074" name="Picture 2" descr="C:\Users\Michaelm\AppData\Local\Microsoft\Windows\Temporary Internet Files\Content.IE5\3E7R16IG\Herzberg[1].png"/>
          <p:cNvPicPr>
            <a:picLocks noChangeAspect="1" noChangeArrowheads="1"/>
          </p:cNvPicPr>
          <p:nvPr/>
        </p:nvPicPr>
        <p:blipFill>
          <a:blip r:embed="rId2" cstate="print"/>
          <a:srcRect/>
          <a:stretch>
            <a:fillRect/>
          </a:stretch>
        </p:blipFill>
        <p:spPr bwMode="auto">
          <a:xfrm>
            <a:off x="1600200" y="2819834"/>
            <a:ext cx="6114288" cy="3493879"/>
          </a:xfrm>
          <a:prstGeom prst="rect">
            <a:avLst/>
          </a:prstGeom>
          <a:noFill/>
        </p:spPr>
      </p:pic>
    </p:spTree>
    <p:extLst>
      <p:ext uri="{BB962C8B-B14F-4D97-AF65-F5344CB8AC3E}">
        <p14:creationId xmlns:p14="http://schemas.microsoft.com/office/powerpoint/2010/main" val="127726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McClelland’s Three-Needs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According to McClelland’s Three-Needs Theory,               The </a:t>
            </a:r>
            <a:r>
              <a:rPr lang="en-US" sz="2400" u="sng" dirty="0" smtClean="0"/>
              <a:t>following three acquired (not innate) needs are major motives in work</a:t>
            </a:r>
            <a:r>
              <a:rPr lang="en-US" sz="2400" dirty="0" smtClean="0"/>
              <a:t>:</a:t>
            </a:r>
          </a:p>
          <a:p>
            <a:endParaRPr lang="en-US" sz="800" dirty="0" smtClean="0"/>
          </a:p>
          <a:p>
            <a:pPr marL="731520" lvl="1" indent="-457200">
              <a:buFont typeface="+mj-lt"/>
              <a:buAutoNum type="arabicPeriod"/>
            </a:pPr>
            <a:r>
              <a:rPr lang="en-US" u="sng" dirty="0" smtClean="0"/>
              <a:t>Need for Achievement</a:t>
            </a:r>
          </a:p>
          <a:p>
            <a:pPr lvl="2"/>
            <a:r>
              <a:rPr lang="en-US" dirty="0" smtClean="0">
                <a:solidFill>
                  <a:srgbClr val="FF0000"/>
                </a:solidFill>
              </a:rPr>
              <a:t>The drive to succeed and excel in relation to a set of standards.</a:t>
            </a:r>
          </a:p>
          <a:p>
            <a:pPr marL="731520" lvl="1" indent="-457200">
              <a:buFont typeface="+mj-lt"/>
              <a:buAutoNum type="arabicPeriod"/>
            </a:pPr>
            <a:r>
              <a:rPr lang="en-US" u="sng" dirty="0" smtClean="0"/>
              <a:t>Need for Power</a:t>
            </a:r>
          </a:p>
          <a:p>
            <a:pPr lvl="2"/>
            <a:r>
              <a:rPr lang="en-US" dirty="0" smtClean="0">
                <a:solidFill>
                  <a:srgbClr val="FF0000"/>
                </a:solidFill>
              </a:rPr>
              <a:t>The need to make others behave in a way that they would not have behaved otherwise.</a:t>
            </a:r>
          </a:p>
          <a:p>
            <a:pPr marL="731520" lvl="1" indent="-457200">
              <a:buFont typeface="+mj-lt"/>
              <a:buAutoNum type="arabicPeriod"/>
            </a:pPr>
            <a:r>
              <a:rPr lang="en-US" u="sng" dirty="0" smtClean="0"/>
              <a:t>Need for Affiliation</a:t>
            </a:r>
          </a:p>
          <a:p>
            <a:pPr lvl="2"/>
            <a:r>
              <a:rPr lang="en-US" dirty="0" smtClean="0">
                <a:solidFill>
                  <a:srgbClr val="FF0000"/>
                </a:solidFill>
              </a:rPr>
              <a:t>The desire for friendly and close interpersonal relationships.</a:t>
            </a:r>
          </a:p>
          <a:p>
            <a:pPr lvl="2"/>
            <a:endParaRPr lang="en-US" sz="800" dirty="0" smtClean="0"/>
          </a:p>
          <a:p>
            <a:pPr lvl="3"/>
            <a:r>
              <a:rPr lang="en-US" dirty="0" smtClean="0">
                <a:solidFill>
                  <a:srgbClr val="0070C0"/>
                </a:solidFill>
              </a:rPr>
              <a:t>The best managers tend to be high in need for power,              and low in need for affiliation.</a:t>
            </a:r>
            <a:endParaRPr lang="en-US" dirty="0">
              <a:solidFill>
                <a:srgbClr val="0070C0"/>
              </a:solidFill>
            </a:endParaRPr>
          </a:p>
        </p:txBody>
      </p:sp>
      <p:pic>
        <p:nvPicPr>
          <p:cNvPr id="4098" name="Picture 2" descr="C:\Users\Michaelm\AppData\Local\Microsoft\Windows\Temporary Internet Files\Content.IE5\HWRYGRBG\MRT_Singapore_Destination_3[1].png"/>
          <p:cNvPicPr>
            <a:picLocks noChangeAspect="1" noChangeArrowheads="1"/>
          </p:cNvPicPr>
          <p:nvPr/>
        </p:nvPicPr>
        <p:blipFill>
          <a:blip r:embed="rId2" cstate="print"/>
          <a:srcRect/>
          <a:stretch>
            <a:fillRect/>
          </a:stretch>
        </p:blipFill>
        <p:spPr bwMode="auto">
          <a:xfrm>
            <a:off x="7620000" y="5181600"/>
            <a:ext cx="1219200" cy="990600"/>
          </a:xfrm>
          <a:prstGeom prst="rect">
            <a:avLst/>
          </a:prstGeom>
          <a:noFill/>
        </p:spPr>
      </p:pic>
    </p:spTree>
    <p:extLst>
      <p:ext uri="{BB962C8B-B14F-4D97-AF65-F5344CB8AC3E}">
        <p14:creationId xmlns:p14="http://schemas.microsoft.com/office/powerpoint/2010/main" val="3229438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Goal-Setting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sz="2400" u="sng" dirty="0" smtClean="0"/>
              <a:t>According to Goal-Setting Theory, specific </a:t>
            </a:r>
            <a:r>
              <a:rPr lang="en-US" sz="2400" u="sng" dirty="0" smtClean="0"/>
              <a:t>goals increase performance and difficult goals, when accepted, result in higher performance than do easy goals</a:t>
            </a:r>
            <a:r>
              <a:rPr lang="en-US" sz="2400" dirty="0" smtClean="0"/>
              <a:t>.</a:t>
            </a:r>
          </a:p>
          <a:p>
            <a:endParaRPr lang="en-US" sz="800" dirty="0" smtClean="0"/>
          </a:p>
          <a:p>
            <a:pPr lvl="1"/>
            <a:r>
              <a:rPr lang="en-US" sz="2000" dirty="0" smtClean="0">
                <a:solidFill>
                  <a:srgbClr val="FF0000"/>
                </a:solidFill>
              </a:rPr>
              <a:t>Performance is often higher when EE’s participate in setting goals.</a:t>
            </a:r>
          </a:p>
          <a:p>
            <a:pPr lvl="1"/>
            <a:r>
              <a:rPr lang="en-US" sz="2000" dirty="0" smtClean="0">
                <a:solidFill>
                  <a:srgbClr val="FF0000"/>
                </a:solidFill>
              </a:rPr>
              <a:t>Performance is also higher when EE’s receive feedback on progress.</a:t>
            </a:r>
          </a:p>
        </p:txBody>
      </p:sp>
      <p:pic>
        <p:nvPicPr>
          <p:cNvPr id="5126" name="Picture 6" descr="C:\Users\Michaelm\AppData\Local\Microsoft\Windows\Temporary Internet Files\Content.IE5\52LYKE23\Display-19-Digital-Goal[1].png"/>
          <p:cNvPicPr>
            <a:picLocks noChangeAspect="1" noChangeArrowheads="1"/>
          </p:cNvPicPr>
          <p:nvPr/>
        </p:nvPicPr>
        <p:blipFill>
          <a:blip r:embed="rId2" cstate="print"/>
          <a:srcRect/>
          <a:stretch>
            <a:fillRect/>
          </a:stretch>
        </p:blipFill>
        <p:spPr bwMode="auto">
          <a:xfrm>
            <a:off x="4520596" y="3962400"/>
            <a:ext cx="4189272" cy="2214751"/>
          </a:xfrm>
          <a:prstGeom prst="rect">
            <a:avLst/>
          </a:prstGeom>
          <a:noFill/>
        </p:spPr>
      </p:pic>
    </p:spTree>
    <p:extLst>
      <p:ext uri="{BB962C8B-B14F-4D97-AF65-F5344CB8AC3E}">
        <p14:creationId xmlns:p14="http://schemas.microsoft.com/office/powerpoint/2010/main" val="297861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lstStyle/>
          <a:p>
            <a:r>
              <a:rPr lang="en-US" sz="2400" u="sng" dirty="0" smtClean="0"/>
              <a:t>A group is defined as two or more interacting and interdependent individuals who come together to achieve specific goals.</a:t>
            </a:r>
          </a:p>
          <a:p>
            <a:endParaRPr lang="en-US" sz="800" u="sng" dirty="0" smtClean="0"/>
          </a:p>
          <a:p>
            <a:pPr marL="731520" lvl="1" indent="-457200">
              <a:buFont typeface="+mj-lt"/>
              <a:buAutoNum type="arabicPeriod"/>
            </a:pPr>
            <a:r>
              <a:rPr lang="en-US" sz="2000" u="sng" dirty="0" smtClean="0"/>
              <a:t>Formal Groups </a:t>
            </a:r>
            <a:r>
              <a:rPr lang="en-US" sz="2000" dirty="0" smtClean="0"/>
              <a:t>are work groups that are defined by the organization’s structure and have designated work assignments and specific tasks directed at accomplishing goals.</a:t>
            </a:r>
          </a:p>
          <a:p>
            <a:pPr marL="731520" lvl="1" indent="-457200">
              <a:buFont typeface="+mj-lt"/>
              <a:buAutoNum type="arabicPeriod"/>
            </a:pPr>
            <a:r>
              <a:rPr lang="en-US" sz="2000" u="sng" dirty="0" smtClean="0"/>
              <a:t>Informal Groups </a:t>
            </a:r>
            <a:r>
              <a:rPr lang="en-US" sz="2000" dirty="0" smtClean="0"/>
              <a:t>are social groups.  </a:t>
            </a:r>
          </a:p>
          <a:p>
            <a:pPr lvl="1"/>
            <a:endParaRPr lang="en-US" sz="800" dirty="0" smtClean="0"/>
          </a:p>
          <a:p>
            <a:pPr lvl="2"/>
            <a:r>
              <a:rPr lang="en-US" sz="1800" dirty="0" smtClean="0">
                <a:solidFill>
                  <a:srgbClr val="FF0000"/>
                </a:solidFill>
              </a:rPr>
              <a:t>These groups occur naturally in the workplace and tend to form around friendships and common interests.</a:t>
            </a:r>
            <a:endParaRPr lang="en-US" sz="1800" dirty="0">
              <a:solidFill>
                <a:srgbClr val="FF0000"/>
              </a:solidFill>
            </a:endParaRPr>
          </a:p>
        </p:txBody>
      </p:sp>
      <p:pic>
        <p:nvPicPr>
          <p:cNvPr id="3074" name="Picture 2" descr="C:\Users\Michaelm\AppData\Local\Microsoft\Windows\Temporary Internet Files\Content.IE5\JQUOH281\students_group_work[1].png"/>
          <p:cNvPicPr>
            <a:picLocks noChangeAspect="1" noChangeArrowheads="1"/>
          </p:cNvPicPr>
          <p:nvPr/>
        </p:nvPicPr>
        <p:blipFill>
          <a:blip r:embed="rId2" cstate="print"/>
          <a:srcRect/>
          <a:stretch>
            <a:fillRect/>
          </a:stretch>
        </p:blipFill>
        <p:spPr bwMode="auto">
          <a:xfrm>
            <a:off x="6372564" y="4953000"/>
            <a:ext cx="2314236" cy="127525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Goal-Setting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n-US" sz="2400" u="sng" dirty="0" smtClean="0"/>
              <a:t>Three other contingencies besides feedback influence the goal-performance relationship</a:t>
            </a:r>
            <a:r>
              <a:rPr lang="en-US" sz="2000" dirty="0" smtClean="0"/>
              <a:t>:</a:t>
            </a:r>
          </a:p>
          <a:p>
            <a:endParaRPr lang="en-US" sz="800" dirty="0">
              <a:solidFill>
                <a:srgbClr val="FF0000"/>
              </a:solidFill>
            </a:endParaRPr>
          </a:p>
          <a:p>
            <a:pPr marL="731520" lvl="1" indent="-457200">
              <a:buFont typeface="+mj-lt"/>
              <a:buAutoNum type="arabicPeriod"/>
            </a:pPr>
            <a:r>
              <a:rPr lang="en-US" u="sng" dirty="0" smtClean="0">
                <a:solidFill>
                  <a:schemeClr val="accent6">
                    <a:lumMod val="75000"/>
                  </a:schemeClr>
                </a:solidFill>
              </a:rPr>
              <a:t>Goal Commitment</a:t>
            </a:r>
          </a:p>
          <a:p>
            <a:pPr lvl="2"/>
            <a:r>
              <a:rPr lang="en-US" dirty="0" smtClean="0">
                <a:solidFill>
                  <a:srgbClr val="FF0000"/>
                </a:solidFill>
              </a:rPr>
              <a:t>An internal locus of control and participation in goal-setting.</a:t>
            </a:r>
          </a:p>
          <a:p>
            <a:pPr marL="731520" lvl="1" indent="-457200">
              <a:buFont typeface="+mj-lt"/>
              <a:buAutoNum type="arabicPeriod"/>
            </a:pPr>
            <a:r>
              <a:rPr lang="en-US" u="sng" dirty="0" smtClean="0">
                <a:solidFill>
                  <a:schemeClr val="accent6">
                    <a:lumMod val="75000"/>
                  </a:schemeClr>
                </a:solidFill>
              </a:rPr>
              <a:t>Adequate Self-Efficacy</a:t>
            </a:r>
          </a:p>
          <a:p>
            <a:pPr lvl="2"/>
            <a:r>
              <a:rPr lang="en-US" dirty="0" smtClean="0">
                <a:solidFill>
                  <a:srgbClr val="FF0000"/>
                </a:solidFill>
              </a:rPr>
              <a:t>An individual’s belief that they are capable of performing a task.</a:t>
            </a:r>
          </a:p>
          <a:p>
            <a:pPr marL="731520" lvl="1" indent="-457200">
              <a:buFont typeface="+mj-lt"/>
              <a:buAutoNum type="arabicPeriod"/>
            </a:pPr>
            <a:r>
              <a:rPr lang="en-US" u="sng" dirty="0" smtClean="0">
                <a:solidFill>
                  <a:schemeClr val="accent6">
                    <a:lumMod val="75000"/>
                  </a:schemeClr>
                </a:solidFill>
              </a:rPr>
              <a:t>National Culture</a:t>
            </a:r>
          </a:p>
          <a:p>
            <a:pPr lvl="2"/>
            <a:r>
              <a:rPr lang="en-US" dirty="0" smtClean="0">
                <a:solidFill>
                  <a:srgbClr val="FF0000"/>
                </a:solidFill>
              </a:rPr>
              <a:t>Americans assume subordinates will be reasonably independent, people will seek challenging goals, and performance is considered important by both managers and subordinates.</a:t>
            </a:r>
          </a:p>
        </p:txBody>
      </p:sp>
      <p:pic>
        <p:nvPicPr>
          <p:cNvPr id="5126" name="Picture 6" descr="C:\Users\Michaelm\AppData\Local\Microsoft\Windows\Temporary Internet Files\Content.IE5\52LYKE23\Display-19-Digital-Goal[1].png"/>
          <p:cNvPicPr>
            <a:picLocks noChangeAspect="1" noChangeArrowheads="1"/>
          </p:cNvPicPr>
          <p:nvPr/>
        </p:nvPicPr>
        <p:blipFill>
          <a:blip r:embed="rId2" cstate="print"/>
          <a:srcRect/>
          <a:stretch>
            <a:fillRect/>
          </a:stretch>
        </p:blipFill>
        <p:spPr bwMode="auto">
          <a:xfrm>
            <a:off x="7086600" y="381000"/>
            <a:ext cx="1318468" cy="697037"/>
          </a:xfrm>
          <a:prstGeom prst="rect">
            <a:avLst/>
          </a:prstGeom>
          <a:noFill/>
        </p:spPr>
      </p:pic>
    </p:spTree>
    <p:extLst>
      <p:ext uri="{BB962C8B-B14F-4D97-AF65-F5344CB8AC3E}">
        <p14:creationId xmlns:p14="http://schemas.microsoft.com/office/powerpoint/2010/main" val="1731638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lstStyle/>
          <a:p>
            <a:r>
              <a:rPr lang="en-US" sz="2100" u="sng" dirty="0" smtClean="0"/>
              <a:t>Managers </a:t>
            </a:r>
            <a:r>
              <a:rPr lang="en-US" sz="2100" u="sng" dirty="0" smtClean="0"/>
              <a:t>should design jobs deliberately and thoughtfully to reflect the demands of the changing environment, the organization’s technology, and EE’s skills, abilities, and preferences</a:t>
            </a:r>
            <a:r>
              <a:rPr lang="en-US" sz="2000" dirty="0" smtClean="0"/>
              <a:t>.</a:t>
            </a:r>
          </a:p>
          <a:p>
            <a:pPr lvl="1"/>
            <a:endParaRPr lang="en-US" sz="800" dirty="0" smtClean="0"/>
          </a:p>
          <a:p>
            <a:pPr lvl="2"/>
            <a:r>
              <a:rPr lang="en-US" dirty="0" smtClean="0">
                <a:solidFill>
                  <a:srgbClr val="FF0000"/>
                </a:solidFill>
              </a:rPr>
              <a:t>When jobs are designed like that EE’s are motivated to work hard.</a:t>
            </a:r>
            <a:endParaRPr lang="en-US" dirty="0">
              <a:solidFill>
                <a:srgbClr val="FF0000"/>
              </a:solidFill>
            </a:endParaRPr>
          </a:p>
        </p:txBody>
      </p:sp>
      <p:pic>
        <p:nvPicPr>
          <p:cNvPr id="6149" name="Picture 5" descr="C:\Users\Michaelm\AppData\Local\Microsoft\Windows\Temporary Internet Files\Content.IE5\QTOHO7LC\i_love_my_job[1].jpg"/>
          <p:cNvPicPr>
            <a:picLocks noChangeAspect="1" noChangeArrowheads="1"/>
          </p:cNvPicPr>
          <p:nvPr/>
        </p:nvPicPr>
        <p:blipFill>
          <a:blip r:embed="rId2" cstate="print"/>
          <a:srcRect/>
          <a:stretch>
            <a:fillRect/>
          </a:stretch>
        </p:blipFill>
        <p:spPr bwMode="auto">
          <a:xfrm>
            <a:off x="5344732" y="3505200"/>
            <a:ext cx="3138868" cy="2717800"/>
          </a:xfrm>
          <a:prstGeom prst="rect">
            <a:avLst/>
          </a:prstGeom>
          <a:noFill/>
        </p:spPr>
      </p:pic>
    </p:spTree>
    <p:extLst>
      <p:ext uri="{BB962C8B-B14F-4D97-AF65-F5344CB8AC3E}">
        <p14:creationId xmlns:p14="http://schemas.microsoft.com/office/powerpoint/2010/main" val="1781675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a:xfrm>
            <a:off x="228600" y="1527048"/>
            <a:ext cx="8763000" cy="4797552"/>
          </a:xfrm>
        </p:spPr>
        <p:txBody>
          <a:bodyPr>
            <a:normAutofit/>
          </a:bodyPr>
          <a:lstStyle/>
          <a:p>
            <a:r>
              <a:rPr lang="en-US" sz="2400" u="sng" dirty="0" smtClean="0"/>
              <a:t>According to </a:t>
            </a:r>
            <a:r>
              <a:rPr lang="en-US" sz="2400" u="sng" dirty="0" err="1" smtClean="0"/>
              <a:t>Hackman</a:t>
            </a:r>
            <a:r>
              <a:rPr lang="en-US" sz="2400" u="sng" dirty="0" smtClean="0"/>
              <a:t> and </a:t>
            </a:r>
            <a:r>
              <a:rPr lang="en-US" sz="2400" u="sng" dirty="0" err="1" smtClean="0"/>
              <a:t>Oldman</a:t>
            </a:r>
            <a:r>
              <a:rPr lang="en-US" sz="2400" u="sng" dirty="0" smtClean="0"/>
              <a:t>, any job can be described in terms of the following five core job dimensions</a:t>
            </a:r>
            <a:r>
              <a:rPr lang="en-US" dirty="0" smtClean="0"/>
              <a:t>:</a:t>
            </a:r>
          </a:p>
          <a:p>
            <a:endParaRPr lang="en-US" sz="800" dirty="0" smtClean="0"/>
          </a:p>
          <a:p>
            <a:pPr lvl="1"/>
            <a:r>
              <a:rPr lang="en-US" sz="2000" u="sng" dirty="0" smtClean="0"/>
              <a:t>1. Skill Variety</a:t>
            </a:r>
          </a:p>
          <a:p>
            <a:pPr lvl="2"/>
            <a:r>
              <a:rPr lang="en-US" dirty="0" smtClean="0">
                <a:solidFill>
                  <a:srgbClr val="FF0000"/>
                </a:solidFill>
              </a:rPr>
              <a:t>Degree to which the job requires a variety of activities so the worker can use a number of different skills and talents.</a:t>
            </a:r>
          </a:p>
          <a:p>
            <a:pPr lvl="1"/>
            <a:r>
              <a:rPr lang="en-US" sz="2000" u="sng" dirty="0" smtClean="0"/>
              <a:t>2. Task Identity</a:t>
            </a:r>
          </a:p>
          <a:p>
            <a:pPr lvl="2"/>
            <a:r>
              <a:rPr lang="en-US" dirty="0" smtClean="0">
                <a:solidFill>
                  <a:srgbClr val="FF0000"/>
                </a:solidFill>
              </a:rPr>
              <a:t>Degree to which the job requires completion of a whole and identifiable piece of work.</a:t>
            </a:r>
          </a:p>
          <a:p>
            <a:pPr lvl="1"/>
            <a:r>
              <a:rPr lang="en-US" sz="2000" u="sng" dirty="0" smtClean="0"/>
              <a:t>3. Task Significance</a:t>
            </a:r>
          </a:p>
          <a:p>
            <a:pPr lvl="2"/>
            <a:r>
              <a:rPr lang="en-US" dirty="0" smtClean="0">
                <a:solidFill>
                  <a:srgbClr val="FF0000"/>
                </a:solidFill>
              </a:rPr>
              <a:t>Degree to which the job affects the lives or work of other people.</a:t>
            </a:r>
          </a:p>
        </p:txBody>
      </p:sp>
      <p:pic>
        <p:nvPicPr>
          <p:cNvPr id="10242" name="Picture 2" descr="C:\Users\Michaelm\AppData\Local\Microsoft\Windows\Temporary Internet Files\Content.IE5\8S4BQSVH\The_Job_CBS_logo[1].jpg"/>
          <p:cNvPicPr>
            <a:picLocks noChangeAspect="1" noChangeArrowheads="1"/>
          </p:cNvPicPr>
          <p:nvPr/>
        </p:nvPicPr>
        <p:blipFill>
          <a:blip r:embed="rId2" cstate="print"/>
          <a:srcRect/>
          <a:stretch>
            <a:fillRect/>
          </a:stretch>
        </p:blipFill>
        <p:spPr bwMode="auto">
          <a:xfrm>
            <a:off x="6477000" y="5410200"/>
            <a:ext cx="2333625" cy="838200"/>
          </a:xfrm>
          <a:prstGeom prst="rect">
            <a:avLst/>
          </a:prstGeom>
          <a:noFill/>
        </p:spPr>
      </p:pic>
    </p:spTree>
    <p:extLst>
      <p:ext uri="{BB962C8B-B14F-4D97-AF65-F5344CB8AC3E}">
        <p14:creationId xmlns:p14="http://schemas.microsoft.com/office/powerpoint/2010/main" val="372804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a:xfrm>
            <a:off x="228600" y="1527048"/>
            <a:ext cx="8763000" cy="4797552"/>
          </a:xfrm>
        </p:spPr>
        <p:txBody>
          <a:bodyPr>
            <a:normAutofit/>
          </a:bodyPr>
          <a:lstStyle/>
          <a:p>
            <a:r>
              <a:rPr lang="en-US" sz="2400" u="sng" dirty="0" smtClean="0"/>
              <a:t>According to </a:t>
            </a:r>
            <a:r>
              <a:rPr lang="en-US" sz="2400" u="sng" dirty="0" err="1" smtClean="0"/>
              <a:t>Hackman</a:t>
            </a:r>
            <a:r>
              <a:rPr lang="en-US" sz="2400" u="sng" dirty="0" smtClean="0"/>
              <a:t> and </a:t>
            </a:r>
            <a:r>
              <a:rPr lang="en-US" sz="2400" u="sng" dirty="0" err="1" smtClean="0"/>
              <a:t>Oldman</a:t>
            </a:r>
            <a:r>
              <a:rPr lang="en-US" sz="2400" u="sng" dirty="0" smtClean="0"/>
              <a:t>, any job can be described in terms of the following five core job dimensions</a:t>
            </a:r>
            <a:r>
              <a:rPr lang="en-US" dirty="0" smtClean="0"/>
              <a:t>:</a:t>
            </a:r>
          </a:p>
          <a:p>
            <a:endParaRPr lang="en-US" sz="800" dirty="0" smtClean="0"/>
          </a:p>
          <a:p>
            <a:pPr lvl="1"/>
            <a:r>
              <a:rPr lang="en-US" sz="2000" u="sng" dirty="0" smtClean="0"/>
              <a:t>4. Autonomy</a:t>
            </a:r>
          </a:p>
          <a:p>
            <a:pPr lvl="2"/>
            <a:r>
              <a:rPr lang="en-US" dirty="0" smtClean="0">
                <a:solidFill>
                  <a:srgbClr val="FF0000"/>
                </a:solidFill>
              </a:rPr>
              <a:t>Degree to which the job provides freedom, independence, and discretion to the individual in scheduling the work and in determining the procedures to be used in carrying it out.</a:t>
            </a:r>
          </a:p>
          <a:p>
            <a:pPr lvl="1"/>
            <a:r>
              <a:rPr lang="en-US" sz="2000" u="sng" dirty="0" smtClean="0"/>
              <a:t>5. Feedback</a:t>
            </a:r>
          </a:p>
          <a:p>
            <a:pPr lvl="2"/>
            <a:r>
              <a:rPr lang="en-US" dirty="0" smtClean="0">
                <a:solidFill>
                  <a:srgbClr val="FF0000"/>
                </a:solidFill>
              </a:rPr>
              <a:t>Degree to which carrying out the work activities required by the job results in the individual obtaining direct and clear information about the effectiveness of one’s performance.</a:t>
            </a:r>
            <a:endParaRPr lang="en-US" dirty="0">
              <a:solidFill>
                <a:srgbClr val="FF0000"/>
              </a:solidFill>
            </a:endParaRPr>
          </a:p>
        </p:txBody>
      </p:sp>
      <p:pic>
        <p:nvPicPr>
          <p:cNvPr id="5" name="Picture 2" descr="C:\Users\Michaelm\AppData\Local\Microsoft\Windows\Temporary Internet Files\Content.IE5\8S4BQSVH\The_Job_CBS_logo[1].jpg"/>
          <p:cNvPicPr>
            <a:picLocks noChangeAspect="1" noChangeArrowheads="1"/>
          </p:cNvPicPr>
          <p:nvPr/>
        </p:nvPicPr>
        <p:blipFill>
          <a:blip r:embed="rId2" cstate="print"/>
          <a:srcRect/>
          <a:stretch>
            <a:fillRect/>
          </a:stretch>
        </p:blipFill>
        <p:spPr bwMode="auto">
          <a:xfrm>
            <a:off x="6324600" y="5410200"/>
            <a:ext cx="2333625" cy="838200"/>
          </a:xfrm>
          <a:prstGeom prst="rect">
            <a:avLst/>
          </a:prstGeom>
          <a:noFill/>
        </p:spPr>
      </p:pic>
    </p:spTree>
    <p:extLst>
      <p:ext uri="{BB962C8B-B14F-4D97-AF65-F5344CB8AC3E}">
        <p14:creationId xmlns:p14="http://schemas.microsoft.com/office/powerpoint/2010/main" val="318336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normAutofit/>
          </a:bodyPr>
          <a:lstStyle/>
          <a:p>
            <a:r>
              <a:rPr lang="en-US" sz="2400" u="sng" dirty="0" smtClean="0"/>
              <a:t>Equity Theory, developed by J. Stacey Adams, proposes that EE’s compare what they get from a job (outcomes) in relation to what they put into it (inputs) and then compare their input-outcome ratio with those of relevant others.</a:t>
            </a:r>
          </a:p>
          <a:p>
            <a:endParaRPr lang="en-US" sz="800" u="sng" dirty="0" smtClean="0"/>
          </a:p>
          <a:p>
            <a:pPr lvl="1"/>
            <a:r>
              <a:rPr lang="en-US" sz="2000" dirty="0" smtClean="0"/>
              <a:t>If the ratio is inequitable, whether under-rewarded or over-rewarded, the EE will attempt to do something about it.</a:t>
            </a:r>
          </a:p>
          <a:p>
            <a:pPr lvl="1"/>
            <a:endParaRPr lang="en-US" sz="800" dirty="0" smtClean="0"/>
          </a:p>
          <a:p>
            <a:pPr lvl="2"/>
            <a:r>
              <a:rPr lang="en-US" sz="1800" dirty="0" smtClean="0">
                <a:solidFill>
                  <a:srgbClr val="FF0000"/>
                </a:solidFill>
              </a:rPr>
              <a:t>The result might be lower or higher productivity, improved or reduced quality of output, increased absenteeism, or voluntary resignation.</a:t>
            </a:r>
            <a:endParaRPr lang="en-US" sz="1800" dirty="0">
              <a:solidFill>
                <a:srgbClr val="FF0000"/>
              </a:solidFill>
            </a:endParaRPr>
          </a:p>
        </p:txBody>
      </p:sp>
      <p:pic>
        <p:nvPicPr>
          <p:cNvPr id="2050" name="Picture 2" descr="C:\Users\Michaelm\AppData\Local\Microsoft\Windows\Temporary Internet Files\Content.IE5\7X2GC7W4\equity[1].gif"/>
          <p:cNvPicPr>
            <a:picLocks noChangeAspect="1" noChangeArrowheads="1" noCrop="1"/>
          </p:cNvPicPr>
          <p:nvPr/>
        </p:nvPicPr>
        <p:blipFill>
          <a:blip r:embed="rId2" cstate="print"/>
          <a:srcRect/>
          <a:stretch>
            <a:fillRect/>
          </a:stretch>
        </p:blipFill>
        <p:spPr bwMode="auto">
          <a:xfrm>
            <a:off x="5181600" y="5257800"/>
            <a:ext cx="3556000" cy="952500"/>
          </a:xfrm>
          <a:prstGeom prst="rect">
            <a:avLst/>
          </a:prstGeom>
          <a:noFill/>
        </p:spPr>
      </p:pic>
    </p:spTree>
    <p:extLst>
      <p:ext uri="{BB962C8B-B14F-4D97-AF65-F5344CB8AC3E}">
        <p14:creationId xmlns:p14="http://schemas.microsoft.com/office/powerpoint/2010/main" val="2799096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normAutofit/>
          </a:bodyPr>
          <a:lstStyle/>
          <a:p>
            <a:r>
              <a:rPr lang="en-US" sz="2400" u="sng" dirty="0" smtClean="0"/>
              <a:t>The referent – the other persons, systems, or selves individuals compare themselves against in order to see equity – is an important variable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The “</a:t>
            </a:r>
            <a:r>
              <a:rPr lang="en-US" sz="2000" u="sng" dirty="0" smtClean="0">
                <a:solidFill>
                  <a:srgbClr val="FF0000"/>
                </a:solidFill>
              </a:rPr>
              <a:t>persons</a:t>
            </a:r>
            <a:r>
              <a:rPr lang="en-US" sz="2000" dirty="0" smtClean="0">
                <a:solidFill>
                  <a:srgbClr val="FF0000"/>
                </a:solidFill>
              </a:rPr>
              <a:t>” category includes other individuals with similar jobs in the same organization but also includes friends, neighbors, or professional associates.</a:t>
            </a:r>
          </a:p>
          <a:p>
            <a:pPr marL="731520" lvl="1" indent="-457200">
              <a:buFont typeface="+mj-lt"/>
              <a:buAutoNum type="arabicPeriod"/>
            </a:pPr>
            <a:r>
              <a:rPr lang="en-US" sz="2000" dirty="0" smtClean="0">
                <a:solidFill>
                  <a:srgbClr val="FF0000"/>
                </a:solidFill>
              </a:rPr>
              <a:t>The “</a:t>
            </a:r>
            <a:r>
              <a:rPr lang="en-US" sz="2000" u="sng" dirty="0" smtClean="0">
                <a:solidFill>
                  <a:srgbClr val="FF0000"/>
                </a:solidFill>
              </a:rPr>
              <a:t>system</a:t>
            </a:r>
            <a:r>
              <a:rPr lang="en-US" sz="2000" dirty="0" smtClean="0">
                <a:solidFill>
                  <a:srgbClr val="FF0000"/>
                </a:solidFill>
              </a:rPr>
              <a:t>” category includes organizational pay policies, procedures, and allocation.</a:t>
            </a:r>
          </a:p>
          <a:p>
            <a:pPr marL="731520" lvl="1" indent="-457200">
              <a:buFont typeface="+mj-lt"/>
              <a:buAutoNum type="arabicPeriod"/>
            </a:pPr>
            <a:r>
              <a:rPr lang="en-US" sz="2000" dirty="0" smtClean="0">
                <a:solidFill>
                  <a:srgbClr val="FF0000"/>
                </a:solidFill>
              </a:rPr>
              <a:t>The “</a:t>
            </a:r>
            <a:r>
              <a:rPr lang="en-US" sz="2000" u="sng" dirty="0" smtClean="0">
                <a:solidFill>
                  <a:srgbClr val="FF0000"/>
                </a:solidFill>
              </a:rPr>
              <a:t>self</a:t>
            </a:r>
            <a:r>
              <a:rPr lang="en-US" sz="2000" dirty="0" smtClean="0">
                <a:solidFill>
                  <a:srgbClr val="FF0000"/>
                </a:solidFill>
              </a:rPr>
              <a:t>” category refers to input-outcome ratios that are unique to the individual.  </a:t>
            </a:r>
          </a:p>
        </p:txBody>
      </p:sp>
      <p:pic>
        <p:nvPicPr>
          <p:cNvPr id="3074" name="Picture 2" descr="C:\Users\Michaelm\AppData\Local\Microsoft\Windows\Temporary Internet Files\Content.IE5\QTOHO7LC\Equity_Bank_Logo[1].jpg"/>
          <p:cNvPicPr>
            <a:picLocks noChangeAspect="1" noChangeArrowheads="1"/>
          </p:cNvPicPr>
          <p:nvPr/>
        </p:nvPicPr>
        <p:blipFill>
          <a:blip r:embed="rId2" cstate="print"/>
          <a:srcRect/>
          <a:stretch>
            <a:fillRect/>
          </a:stretch>
        </p:blipFill>
        <p:spPr bwMode="auto">
          <a:xfrm>
            <a:off x="7467600" y="304800"/>
            <a:ext cx="1143000" cy="838200"/>
          </a:xfrm>
          <a:prstGeom prst="rect">
            <a:avLst/>
          </a:prstGeom>
          <a:noFill/>
        </p:spPr>
      </p:pic>
    </p:spTree>
    <p:extLst>
      <p:ext uri="{BB962C8B-B14F-4D97-AF65-F5344CB8AC3E}">
        <p14:creationId xmlns:p14="http://schemas.microsoft.com/office/powerpoint/2010/main" val="3928696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Originally Equity Theory focused on Distributive Justice, which is the perceived fairness of the amount and allocation of rewards among individuals</a:t>
            </a:r>
            <a:r>
              <a:rPr lang="en-US" sz="2400" dirty="0" smtClean="0"/>
              <a:t>.</a:t>
            </a:r>
          </a:p>
          <a:p>
            <a:endParaRPr lang="en-US" sz="800" dirty="0" smtClean="0"/>
          </a:p>
          <a:p>
            <a:pPr lvl="1"/>
            <a:r>
              <a:rPr lang="en-US" sz="2000" dirty="0" smtClean="0"/>
              <a:t>Most recent research has focused on looking at issues of     Procedural Justice, which is the perceived fairness of the process used to determine the distribution of rewards</a:t>
            </a:r>
            <a:r>
              <a:rPr lang="en-US" sz="1900" dirty="0" smtClean="0"/>
              <a:t>.</a:t>
            </a:r>
          </a:p>
          <a:p>
            <a:pPr lvl="1"/>
            <a:endParaRPr lang="en-US" sz="800" dirty="0" smtClean="0"/>
          </a:p>
          <a:p>
            <a:pPr lvl="2"/>
            <a:r>
              <a:rPr lang="en-US" sz="1800" dirty="0">
                <a:solidFill>
                  <a:srgbClr val="FF0000"/>
                </a:solidFill>
              </a:rPr>
              <a:t>By increasing the perception of procedural justice, EE’s are likely to view their bosses and the organization as positive even if they’re dissatisfied with pay, promotions, and other personal outcomes.</a:t>
            </a:r>
          </a:p>
          <a:p>
            <a:pPr marL="594360" lvl="2" indent="0">
              <a:buNone/>
            </a:pPr>
            <a:endParaRPr lang="en-US" sz="1800" dirty="0" smtClean="0">
              <a:solidFill>
                <a:srgbClr val="FF0000"/>
              </a:solidFill>
            </a:endParaRPr>
          </a:p>
        </p:txBody>
      </p:sp>
      <p:pic>
        <p:nvPicPr>
          <p:cNvPr id="4101" name="Picture 5" descr="C:\Users\Michaelm\AppData\Local\Microsoft\Windows\Temporary Internet Files\Content.IE5\3X0ZDPIB\265px-Justice_Network_logo[1].jpg"/>
          <p:cNvPicPr>
            <a:picLocks noChangeAspect="1" noChangeArrowheads="1"/>
          </p:cNvPicPr>
          <p:nvPr/>
        </p:nvPicPr>
        <p:blipFill>
          <a:blip r:embed="rId2" cstate="print"/>
          <a:srcRect/>
          <a:stretch>
            <a:fillRect/>
          </a:stretch>
        </p:blipFill>
        <p:spPr bwMode="auto">
          <a:xfrm>
            <a:off x="5867400" y="4935402"/>
            <a:ext cx="2915860" cy="1265373"/>
          </a:xfrm>
          <a:prstGeom prst="rect">
            <a:avLst/>
          </a:prstGeom>
          <a:noFill/>
        </p:spPr>
      </p:pic>
    </p:spTree>
    <p:extLst>
      <p:ext uri="{BB962C8B-B14F-4D97-AF65-F5344CB8AC3E}">
        <p14:creationId xmlns:p14="http://schemas.microsoft.com/office/powerpoint/2010/main" val="754528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normAutofit/>
          </a:bodyPr>
          <a:lstStyle/>
          <a:p>
            <a:r>
              <a:rPr lang="en-US" sz="2400" u="sng" dirty="0" smtClean="0"/>
              <a:t>Victor Vroom’s Expectancy Theory states than an individual tends to act in a certain way based on the expectation that the act will be followed by a given outcome and on the attractiveness of that outcome to the individual.</a:t>
            </a:r>
          </a:p>
          <a:p>
            <a:endParaRPr lang="en-US" sz="800" u="sng" dirty="0" smtClean="0"/>
          </a:p>
          <a:p>
            <a:pPr lvl="1"/>
            <a:r>
              <a:rPr lang="en-US" dirty="0" smtClean="0"/>
              <a:t>It includes three variables or relationships:</a:t>
            </a:r>
          </a:p>
          <a:p>
            <a:pPr lvl="1"/>
            <a:endParaRPr lang="en-US" sz="800" dirty="0" smtClean="0"/>
          </a:p>
          <a:p>
            <a:pPr lvl="2"/>
            <a:r>
              <a:rPr lang="en-US" dirty="0" smtClean="0">
                <a:solidFill>
                  <a:srgbClr val="FF0000"/>
                </a:solidFill>
              </a:rPr>
              <a:t>Expectancy – Instrumentality – Valence</a:t>
            </a:r>
          </a:p>
          <a:p>
            <a:pPr lvl="2">
              <a:buNone/>
            </a:pPr>
            <a:endParaRPr lang="en-US" dirty="0" smtClean="0"/>
          </a:p>
          <a:p>
            <a:pPr lvl="1"/>
            <a:endParaRPr lang="en-US" sz="2000" u="sng" dirty="0"/>
          </a:p>
        </p:txBody>
      </p:sp>
      <p:pic>
        <p:nvPicPr>
          <p:cNvPr id="6147" name="Picture 3" descr="C:\Users\Michaelm\AppData\Local\Microsoft\Windows\Temporary Internet Files\Content.IE5\HWRYGRBG\Best_Quote_144[1].jpg"/>
          <p:cNvPicPr>
            <a:picLocks noChangeAspect="1" noChangeArrowheads="1"/>
          </p:cNvPicPr>
          <p:nvPr/>
        </p:nvPicPr>
        <p:blipFill>
          <a:blip r:embed="rId2" cstate="print"/>
          <a:srcRect/>
          <a:stretch>
            <a:fillRect/>
          </a:stretch>
        </p:blipFill>
        <p:spPr bwMode="auto">
          <a:xfrm>
            <a:off x="5943600" y="4267200"/>
            <a:ext cx="2743200" cy="1981200"/>
          </a:xfrm>
          <a:prstGeom prst="rect">
            <a:avLst/>
          </a:prstGeom>
          <a:noFill/>
        </p:spPr>
      </p:pic>
    </p:spTree>
    <p:extLst>
      <p:ext uri="{BB962C8B-B14F-4D97-AF65-F5344CB8AC3E}">
        <p14:creationId xmlns:p14="http://schemas.microsoft.com/office/powerpoint/2010/main" val="82558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normAutofit/>
          </a:bodyPr>
          <a:lstStyle/>
          <a:p>
            <a:pPr marL="457200" indent="-457200">
              <a:buFont typeface="+mj-lt"/>
              <a:buAutoNum type="arabicPeriod"/>
            </a:pPr>
            <a:r>
              <a:rPr lang="en-US" sz="2400" u="sng" dirty="0" smtClean="0"/>
              <a:t>Expectancy or Effort-Performance Linkage</a:t>
            </a:r>
          </a:p>
          <a:p>
            <a:pPr lvl="1"/>
            <a:r>
              <a:rPr lang="en-US" sz="2000" dirty="0" smtClean="0">
                <a:solidFill>
                  <a:srgbClr val="FF0000"/>
                </a:solidFill>
              </a:rPr>
              <a:t>The probability perceived by the individual that exerting a given amount of effort will lead to a certain level of performance.</a:t>
            </a:r>
          </a:p>
          <a:p>
            <a:pPr marL="457200" indent="-457200">
              <a:buFont typeface="+mj-lt"/>
              <a:buAutoNum type="arabicPeriod"/>
            </a:pPr>
            <a:r>
              <a:rPr lang="en-US" sz="2400" u="sng" dirty="0" smtClean="0"/>
              <a:t>Instrumentality or Performance-Reward Linkage</a:t>
            </a:r>
          </a:p>
          <a:p>
            <a:pPr lvl="1"/>
            <a:r>
              <a:rPr lang="en-US" sz="2000" dirty="0" smtClean="0">
                <a:solidFill>
                  <a:srgbClr val="FF0000"/>
                </a:solidFill>
              </a:rPr>
              <a:t>The degree to which the individual believes that performing at a particular level is instrumental in attaining the desired outcome.</a:t>
            </a:r>
          </a:p>
          <a:p>
            <a:pPr marL="457200" indent="-457200">
              <a:buFont typeface="+mj-lt"/>
              <a:buAutoNum type="arabicPeriod"/>
            </a:pPr>
            <a:r>
              <a:rPr lang="en-US" sz="2400" u="sng" dirty="0" smtClean="0"/>
              <a:t>Valence or Attractiveness of Reward</a:t>
            </a:r>
          </a:p>
          <a:p>
            <a:pPr lvl="1"/>
            <a:r>
              <a:rPr lang="en-US" sz="2000" dirty="0" smtClean="0">
                <a:solidFill>
                  <a:srgbClr val="FF0000"/>
                </a:solidFill>
              </a:rPr>
              <a:t>The importance that the individual places on the potential outcome or reward that can be achieved on the job.  It considers both the goals and needs of the individual.</a:t>
            </a:r>
            <a:endParaRPr lang="en-US" sz="2000" dirty="0">
              <a:solidFill>
                <a:srgbClr val="FF0000"/>
              </a:solidFill>
            </a:endParaRPr>
          </a:p>
        </p:txBody>
      </p:sp>
      <p:pic>
        <p:nvPicPr>
          <p:cNvPr id="6" name="Picture 2" descr="C:\Users\Michaelm\AppData\Local\Microsoft\Windows\Temporary Internet Files\Content.IE5\VYJYNPGJ\expectations-danger-sign[1].jpg"/>
          <p:cNvPicPr>
            <a:picLocks noChangeAspect="1" noChangeArrowheads="1"/>
          </p:cNvPicPr>
          <p:nvPr/>
        </p:nvPicPr>
        <p:blipFill>
          <a:blip r:embed="rId2" cstate="print"/>
          <a:srcRect/>
          <a:stretch>
            <a:fillRect/>
          </a:stretch>
        </p:blipFill>
        <p:spPr bwMode="auto">
          <a:xfrm>
            <a:off x="6172200" y="5029200"/>
            <a:ext cx="2570480" cy="1270000"/>
          </a:xfrm>
          <a:prstGeom prst="rect">
            <a:avLst/>
          </a:prstGeom>
          <a:noFill/>
        </p:spPr>
      </p:pic>
    </p:spTree>
    <p:extLst>
      <p:ext uri="{BB962C8B-B14F-4D97-AF65-F5344CB8AC3E}">
        <p14:creationId xmlns:p14="http://schemas.microsoft.com/office/powerpoint/2010/main" val="2666462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lstStyle/>
          <a:p>
            <a:r>
              <a:rPr lang="en-US" sz="2400" u="sng" dirty="0" smtClean="0"/>
              <a:t>The key to Expectancy Theory is understanding an individual’s goal and the linkage between effort and performance, between performance and rewards, and finally, between rewards and individual goal satisfaction.</a:t>
            </a:r>
          </a:p>
          <a:p>
            <a:endParaRPr lang="en-US" sz="800" u="sng" dirty="0" smtClean="0"/>
          </a:p>
          <a:p>
            <a:pPr lvl="1"/>
            <a:r>
              <a:rPr lang="en-US" dirty="0" smtClean="0"/>
              <a:t>Managers should align EE awards with their individual needs.</a:t>
            </a:r>
          </a:p>
          <a:p>
            <a:pPr lvl="1"/>
            <a:endParaRPr lang="en-US" sz="800" dirty="0" smtClean="0"/>
          </a:p>
          <a:p>
            <a:pPr lvl="2"/>
            <a:r>
              <a:rPr lang="en-US" dirty="0" smtClean="0">
                <a:solidFill>
                  <a:srgbClr val="FF0000"/>
                </a:solidFill>
              </a:rPr>
              <a:t>Managers must recognize that no universal principle explains what motivates individuals, and they must understand why EE’s view certain outcomes as attractive or unattractive.</a:t>
            </a:r>
          </a:p>
          <a:p>
            <a:endParaRPr lang="en-US" dirty="0"/>
          </a:p>
        </p:txBody>
      </p:sp>
      <p:pic>
        <p:nvPicPr>
          <p:cNvPr id="8203" name="Picture 11" descr="C:\Users\Michaelm\AppData\Local\Microsoft\Windows\Temporary Internet Files\Content.IE5\3E7R16IG\IKlFV[1].gif"/>
          <p:cNvPicPr>
            <a:picLocks noChangeAspect="1" noChangeArrowheads="1" noCrop="1"/>
          </p:cNvPicPr>
          <p:nvPr/>
        </p:nvPicPr>
        <p:blipFill>
          <a:blip r:embed="rId2" cstate="print"/>
          <a:srcRect/>
          <a:stretch>
            <a:fillRect/>
          </a:stretch>
        </p:blipFill>
        <p:spPr bwMode="auto">
          <a:xfrm>
            <a:off x="7086600" y="4572000"/>
            <a:ext cx="1676400" cy="1587500"/>
          </a:xfrm>
          <a:prstGeom prst="rect">
            <a:avLst/>
          </a:prstGeom>
          <a:noFill/>
        </p:spPr>
      </p:pic>
    </p:spTree>
    <p:extLst>
      <p:ext uri="{BB962C8B-B14F-4D97-AF65-F5344CB8AC3E}">
        <p14:creationId xmlns:p14="http://schemas.microsoft.com/office/powerpoint/2010/main" val="198468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Stages of Group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a:xfrm>
            <a:off x="301752" y="1527048"/>
            <a:ext cx="8503920" cy="4797552"/>
          </a:xfrm>
        </p:spPr>
        <p:txBody>
          <a:bodyPr>
            <a:normAutofit lnSpcReduction="10000"/>
          </a:bodyPr>
          <a:lstStyle/>
          <a:p>
            <a:pPr marL="457200" indent="-457200"/>
            <a:r>
              <a:rPr lang="en-US" sz="2400" u="sng" dirty="0" smtClean="0"/>
              <a:t>1. Forming Stage</a:t>
            </a:r>
          </a:p>
          <a:p>
            <a:pPr lvl="1"/>
            <a:r>
              <a:rPr lang="en-US" sz="2000" dirty="0" smtClean="0"/>
              <a:t>The first stage of group development in which people join the group and then define the group’s purpose, structure, and leadership.</a:t>
            </a:r>
          </a:p>
          <a:p>
            <a:pPr lvl="2"/>
            <a:r>
              <a:rPr lang="en-US" sz="1800" dirty="0" smtClean="0">
                <a:solidFill>
                  <a:srgbClr val="FF0000"/>
                </a:solidFill>
              </a:rPr>
              <a:t>Involves </a:t>
            </a:r>
            <a:r>
              <a:rPr lang="en-US" sz="1800" dirty="0" smtClean="0">
                <a:solidFill>
                  <a:srgbClr val="FF0000"/>
                </a:solidFill>
              </a:rPr>
              <a:t>a great deal of uncertainty as members “test the waters”  to determine what kind of behaviors are acceptable.</a:t>
            </a:r>
          </a:p>
          <a:p>
            <a:pPr marL="457200" indent="-457200"/>
            <a:r>
              <a:rPr lang="en-US" sz="2400" u="sng" dirty="0" smtClean="0"/>
              <a:t>2</a:t>
            </a:r>
            <a:r>
              <a:rPr lang="en-US" sz="2400" u="sng" dirty="0" smtClean="0"/>
              <a:t>. Storming Stage</a:t>
            </a:r>
          </a:p>
          <a:p>
            <a:pPr lvl="1"/>
            <a:r>
              <a:rPr lang="en-US" sz="2000" dirty="0" smtClean="0"/>
              <a:t>The second stage of group development, which is characterized by intergroup conflict.</a:t>
            </a:r>
          </a:p>
          <a:p>
            <a:pPr lvl="2"/>
            <a:r>
              <a:rPr lang="en-US" sz="1800" dirty="0" smtClean="0">
                <a:solidFill>
                  <a:srgbClr val="FF0000"/>
                </a:solidFill>
              </a:rPr>
              <a:t>There’s conflict over who will control the group and what the group needs to be doing.  A hierarchy of leadership and sense of direction will emerge.</a:t>
            </a:r>
          </a:p>
          <a:p>
            <a:pPr marL="457200" indent="-457200"/>
            <a:r>
              <a:rPr lang="en-US" sz="2400" u="sng" dirty="0" smtClean="0"/>
              <a:t>3. Norming Stage</a:t>
            </a:r>
          </a:p>
          <a:p>
            <a:pPr lvl="1"/>
            <a:r>
              <a:rPr lang="en-US" sz="2000" dirty="0" smtClean="0"/>
              <a:t>The third stage of group development, which is characterized by close relationships and cohesiveness.</a:t>
            </a:r>
          </a:p>
          <a:p>
            <a:pPr lvl="2"/>
            <a:r>
              <a:rPr lang="en-US" sz="1800" dirty="0" smtClean="0">
                <a:solidFill>
                  <a:srgbClr val="FF0000"/>
                </a:solidFill>
              </a:rPr>
              <a:t>Group </a:t>
            </a:r>
            <a:r>
              <a:rPr lang="en-US" sz="1800" dirty="0" smtClean="0">
                <a:solidFill>
                  <a:srgbClr val="FF0000"/>
                </a:solidFill>
              </a:rPr>
              <a:t>demonstrates a strong sense of group identity and set of norms.</a:t>
            </a:r>
          </a:p>
        </p:txBody>
      </p:sp>
      <p:pic>
        <p:nvPicPr>
          <p:cNvPr id="5122" name="Picture 2" descr="C:\Users\Michaelm\AppData\Local\Microsoft\Windows\Temporary Internet Files\Content.IE5\52LYKE23\5NumberFiveInCircle[1].png"/>
          <p:cNvPicPr>
            <a:picLocks noChangeAspect="1" noChangeArrowheads="1"/>
          </p:cNvPicPr>
          <p:nvPr/>
        </p:nvPicPr>
        <p:blipFill>
          <a:blip r:embed="rId2" cstate="print"/>
          <a:srcRect/>
          <a:stretch>
            <a:fillRect/>
          </a:stretch>
        </p:blipFill>
        <p:spPr bwMode="auto">
          <a:xfrm>
            <a:off x="7848600" y="304800"/>
            <a:ext cx="1066800" cy="83820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normAutofit/>
          </a:bodyPr>
          <a:lstStyle/>
          <a:p>
            <a:r>
              <a:rPr lang="en-US" sz="2400" u="sng" dirty="0" smtClean="0"/>
              <a:t>Employee rewards programs play a powerful role in motivating appropriate EE behavior</a:t>
            </a:r>
            <a:r>
              <a:rPr lang="en-US" dirty="0" smtClean="0"/>
              <a:t>.</a:t>
            </a:r>
          </a:p>
          <a:p>
            <a:endParaRPr lang="en-US" sz="800" dirty="0" smtClean="0"/>
          </a:p>
          <a:p>
            <a:pPr lvl="1"/>
            <a:r>
              <a:rPr lang="en-US" u="sng" dirty="0" smtClean="0"/>
              <a:t>1. Open-Book Management</a:t>
            </a:r>
          </a:p>
          <a:p>
            <a:pPr lvl="1"/>
            <a:endParaRPr lang="en-US" sz="800" u="sng" dirty="0" smtClean="0"/>
          </a:p>
          <a:p>
            <a:pPr lvl="2"/>
            <a:r>
              <a:rPr lang="en-US" dirty="0" smtClean="0">
                <a:solidFill>
                  <a:srgbClr val="FF0000"/>
                </a:solidFill>
              </a:rPr>
              <a:t>A  motivational approach in which an organization’s financial statements are shared with all EE’s as they participate in workplace decisions.</a:t>
            </a:r>
          </a:p>
          <a:p>
            <a:pPr lvl="2"/>
            <a:endParaRPr lang="en-US" sz="800" dirty="0" smtClean="0"/>
          </a:p>
          <a:p>
            <a:pPr lvl="3"/>
            <a:r>
              <a:rPr lang="en-US" sz="1800" dirty="0" smtClean="0">
                <a:solidFill>
                  <a:srgbClr val="0070C0"/>
                </a:solidFill>
              </a:rPr>
              <a:t>Used to motivate EE’s to make better decisions about their work, be better able to understand the implications of what they do and how they do it, and see the ultimate impact on the bottom line.</a:t>
            </a:r>
          </a:p>
          <a:p>
            <a:pPr lvl="3"/>
            <a:r>
              <a:rPr lang="en-US" sz="1800" dirty="0" smtClean="0">
                <a:solidFill>
                  <a:srgbClr val="0070C0"/>
                </a:solidFill>
              </a:rPr>
              <a:t>By sharing this information, EE’s begin too see the link between their efforts, level of performance, and operational results.</a:t>
            </a:r>
          </a:p>
          <a:p>
            <a:pPr lvl="4"/>
            <a:endParaRPr lang="en-US" dirty="0" smtClean="0"/>
          </a:p>
        </p:txBody>
      </p:sp>
      <p:pic>
        <p:nvPicPr>
          <p:cNvPr id="9218" name="Picture 2" descr="C:\Users\Michaelm\AppData\Local\Microsoft\Windows\Temporary Internet Files\Content.IE5\JQUOH281\large_open_book[1].png"/>
          <p:cNvPicPr>
            <a:picLocks noChangeAspect="1" noChangeArrowheads="1"/>
          </p:cNvPicPr>
          <p:nvPr/>
        </p:nvPicPr>
        <p:blipFill>
          <a:blip r:embed="rId2" cstate="print"/>
          <a:srcRect/>
          <a:stretch>
            <a:fillRect/>
          </a:stretch>
        </p:blipFill>
        <p:spPr bwMode="auto">
          <a:xfrm>
            <a:off x="7315200" y="228600"/>
            <a:ext cx="1390650" cy="812800"/>
          </a:xfrm>
          <a:prstGeom prst="rect">
            <a:avLst/>
          </a:prstGeom>
          <a:noFill/>
        </p:spPr>
      </p:pic>
    </p:spTree>
    <p:extLst>
      <p:ext uri="{BB962C8B-B14F-4D97-AF65-F5344CB8AC3E}">
        <p14:creationId xmlns:p14="http://schemas.microsoft.com/office/powerpoint/2010/main" val="2325012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normAutofit/>
          </a:bodyPr>
          <a:lstStyle/>
          <a:p>
            <a:r>
              <a:rPr lang="en-US" sz="2400" u="sng" dirty="0" smtClean="0"/>
              <a:t>Employee rewards programs play a powerful role in motivating appropriate EE behavior</a:t>
            </a:r>
            <a:r>
              <a:rPr lang="en-US" dirty="0" smtClean="0"/>
              <a:t>.</a:t>
            </a:r>
          </a:p>
          <a:p>
            <a:endParaRPr lang="en-US" sz="800" dirty="0" smtClean="0"/>
          </a:p>
          <a:p>
            <a:pPr lvl="1"/>
            <a:r>
              <a:rPr lang="en-US" u="sng" dirty="0" smtClean="0"/>
              <a:t>2. Employee Recognition</a:t>
            </a:r>
          </a:p>
          <a:p>
            <a:pPr lvl="1"/>
            <a:endParaRPr lang="en-US" sz="800" u="sng" dirty="0" smtClean="0"/>
          </a:p>
          <a:p>
            <a:pPr lvl="2"/>
            <a:r>
              <a:rPr lang="en-US" dirty="0" smtClean="0">
                <a:solidFill>
                  <a:srgbClr val="FF0000"/>
                </a:solidFill>
              </a:rPr>
              <a:t>Programs that consist of personal attention and expressions of interest, approval, and appreciation for a job well done.</a:t>
            </a:r>
          </a:p>
          <a:p>
            <a:pPr lvl="2"/>
            <a:endParaRPr lang="en-US" sz="800" dirty="0" smtClean="0"/>
          </a:p>
          <a:p>
            <a:pPr lvl="3"/>
            <a:r>
              <a:rPr lang="en-US" sz="1800" dirty="0" smtClean="0">
                <a:solidFill>
                  <a:srgbClr val="0070C0"/>
                </a:solidFill>
              </a:rPr>
              <a:t>Recognition is the most powerful workplace motivator.</a:t>
            </a:r>
          </a:p>
          <a:p>
            <a:pPr lvl="3"/>
            <a:r>
              <a:rPr lang="en-US" sz="1800" dirty="0" smtClean="0">
                <a:solidFill>
                  <a:srgbClr val="0070C0"/>
                </a:solidFill>
              </a:rPr>
              <a:t>But, recognition doesn’t have to come from managers alone.</a:t>
            </a:r>
          </a:p>
        </p:txBody>
      </p:sp>
      <p:pic>
        <p:nvPicPr>
          <p:cNvPr id="10244" name="Picture 4" descr="C:\Users\Michaelm\AppData\Local\Microsoft\Windows\Temporary Internet Files\Content.IE5\KDB8FMSX\award_reward_00000[1].jpg"/>
          <p:cNvPicPr>
            <a:picLocks noChangeAspect="1" noChangeArrowheads="1"/>
          </p:cNvPicPr>
          <p:nvPr/>
        </p:nvPicPr>
        <p:blipFill>
          <a:blip r:embed="rId2" cstate="print"/>
          <a:srcRect/>
          <a:stretch>
            <a:fillRect/>
          </a:stretch>
        </p:blipFill>
        <p:spPr bwMode="auto">
          <a:xfrm>
            <a:off x="5638800" y="4648200"/>
            <a:ext cx="3270250" cy="1639394"/>
          </a:xfrm>
          <a:prstGeom prst="rect">
            <a:avLst/>
          </a:prstGeom>
          <a:noFill/>
        </p:spPr>
      </p:pic>
    </p:spTree>
    <p:extLst>
      <p:ext uri="{BB962C8B-B14F-4D97-AF65-F5344CB8AC3E}">
        <p14:creationId xmlns:p14="http://schemas.microsoft.com/office/powerpoint/2010/main" val="547697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normAutofit/>
          </a:bodyPr>
          <a:lstStyle/>
          <a:p>
            <a:r>
              <a:rPr lang="en-US" sz="2400" u="sng" dirty="0" smtClean="0"/>
              <a:t>Employee rewards programs play a powerful role in motivating appropriate EE behavior</a:t>
            </a:r>
            <a:r>
              <a:rPr lang="en-US" dirty="0" smtClean="0"/>
              <a:t>.</a:t>
            </a:r>
          </a:p>
          <a:p>
            <a:endParaRPr lang="en-US" sz="800" dirty="0" smtClean="0"/>
          </a:p>
          <a:p>
            <a:pPr lvl="1"/>
            <a:r>
              <a:rPr lang="en-US" u="sng" dirty="0" smtClean="0"/>
              <a:t>3. Pay-for-Performance</a:t>
            </a:r>
          </a:p>
          <a:p>
            <a:pPr lvl="1"/>
            <a:endParaRPr lang="en-US" sz="800" u="sng" dirty="0" smtClean="0"/>
          </a:p>
          <a:p>
            <a:pPr lvl="2"/>
            <a:r>
              <a:rPr lang="en-US" dirty="0" smtClean="0">
                <a:solidFill>
                  <a:srgbClr val="FF0000"/>
                </a:solidFill>
              </a:rPr>
              <a:t>PFP programs are variable compensation plans that pay EE’s on the basis of some performance measure.</a:t>
            </a:r>
          </a:p>
          <a:p>
            <a:pPr lvl="2"/>
            <a:endParaRPr lang="en-US" sz="800" dirty="0" smtClean="0"/>
          </a:p>
          <a:p>
            <a:pPr lvl="3"/>
            <a:r>
              <a:rPr lang="en-US" sz="1800" dirty="0" smtClean="0">
                <a:solidFill>
                  <a:srgbClr val="0070C0"/>
                </a:solidFill>
              </a:rPr>
              <a:t>Performance measures might include such things as individual productivity, team or work group productivity, departmental productivity, or the overall organization’s profit performance.	</a:t>
            </a:r>
          </a:p>
          <a:p>
            <a:pPr lvl="3"/>
            <a:r>
              <a:rPr lang="en-US" sz="1800" dirty="0" smtClean="0">
                <a:solidFill>
                  <a:srgbClr val="0070C0"/>
                </a:solidFill>
              </a:rPr>
              <a:t>Making some or all of an EE’s pay conditional on some performance measure focuses his or her attention and effort toward that measure, then reinforces the continuation of the effort with a reward.</a:t>
            </a:r>
          </a:p>
        </p:txBody>
      </p:sp>
      <p:pic>
        <p:nvPicPr>
          <p:cNvPr id="11270" name="Picture 6" descr="C:\Users\Michaelm\AppData\Local\Microsoft\Windows\Temporary Internet Files\Content.IE5\96G5M6R0\PayWhatItsWorth[1].png"/>
          <p:cNvPicPr>
            <a:picLocks noChangeAspect="1" noChangeArrowheads="1"/>
          </p:cNvPicPr>
          <p:nvPr/>
        </p:nvPicPr>
        <p:blipFill>
          <a:blip r:embed="rId2" cstate="print"/>
          <a:srcRect/>
          <a:stretch>
            <a:fillRect/>
          </a:stretch>
        </p:blipFill>
        <p:spPr bwMode="auto">
          <a:xfrm>
            <a:off x="6172200" y="2133600"/>
            <a:ext cx="2590800" cy="838200"/>
          </a:xfrm>
          <a:prstGeom prst="rect">
            <a:avLst/>
          </a:prstGeom>
          <a:noFill/>
        </p:spPr>
      </p:pic>
    </p:spTree>
    <p:extLst>
      <p:ext uri="{BB962C8B-B14F-4D97-AF65-F5344CB8AC3E}">
        <p14:creationId xmlns:p14="http://schemas.microsoft.com/office/powerpoint/2010/main" val="535458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Programs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lstStyle/>
          <a:p>
            <a:r>
              <a:rPr lang="en-US" sz="2400" u="sng" dirty="0" smtClean="0"/>
              <a:t>It’s hard to keep EE’s productive during challenging times, even though it’s especially critical.</a:t>
            </a:r>
          </a:p>
          <a:p>
            <a:endParaRPr lang="en-US" sz="800" u="sng" dirty="0" smtClean="0"/>
          </a:p>
          <a:p>
            <a:pPr lvl="1"/>
            <a:r>
              <a:rPr lang="en-US" dirty="0" smtClean="0"/>
              <a:t>The key with any rewards program is continuing to show EE’s that the company cares about them.</a:t>
            </a:r>
          </a:p>
          <a:p>
            <a:pPr lvl="1"/>
            <a:endParaRPr lang="en-US" sz="800" dirty="0" smtClean="0"/>
          </a:p>
          <a:p>
            <a:pPr lvl="2"/>
            <a:r>
              <a:rPr lang="en-US" dirty="0" smtClean="0">
                <a:solidFill>
                  <a:srgbClr val="FF0000"/>
                </a:solidFill>
              </a:rPr>
              <a:t>The value in companies comes from EE’s who are motivated to be there, and managers have to give EE’s a reason to want to be there.</a:t>
            </a:r>
            <a:endParaRPr lang="en-US" dirty="0">
              <a:solidFill>
                <a:srgbClr val="FF0000"/>
              </a:solidFill>
            </a:endParaRPr>
          </a:p>
        </p:txBody>
      </p:sp>
      <p:pic>
        <p:nvPicPr>
          <p:cNvPr id="12290" name="Picture 2" descr="C:\Users\Michaelm\AppData\Local\Microsoft\Windows\Temporary Internet Files\Content.IE5\52LYKE23\chave[1].png"/>
          <p:cNvPicPr>
            <a:picLocks noChangeAspect="1" noChangeArrowheads="1"/>
          </p:cNvPicPr>
          <p:nvPr/>
        </p:nvPicPr>
        <p:blipFill>
          <a:blip r:embed="rId2" cstate="print"/>
          <a:srcRect/>
          <a:stretch>
            <a:fillRect/>
          </a:stretch>
        </p:blipFill>
        <p:spPr bwMode="auto">
          <a:xfrm>
            <a:off x="5715000" y="4191000"/>
            <a:ext cx="2869565" cy="1955165"/>
          </a:xfrm>
          <a:prstGeom prst="rect">
            <a:avLst/>
          </a:prstGeom>
          <a:noFill/>
        </p:spPr>
      </p:pic>
    </p:spTree>
    <p:extLst>
      <p:ext uri="{BB962C8B-B14F-4D97-AF65-F5344CB8AC3E}">
        <p14:creationId xmlns:p14="http://schemas.microsoft.com/office/powerpoint/2010/main" val="320378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pic>
        <p:nvPicPr>
          <p:cNvPr id="1029" name="Picture 5" descr="C:\Users\MichaelM\AppData\Local\Microsoft\Windows\INetCache\IE\HNQ21PIQ\tumblr_mc6igqNqfj1rhsi59o1_500[1].gif"/>
          <p:cNvPicPr>
            <a:picLocks noGrp="1" noChangeAspect="1" noChangeArrowheads="1" noCrop="1"/>
          </p:cNvPicPr>
          <p:nvPr>
            <p:ph sz="quarter" idx="1"/>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Stages of Group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normAutofit/>
          </a:bodyPr>
          <a:lstStyle/>
          <a:p>
            <a:pPr marL="457200" indent="-457200"/>
            <a:r>
              <a:rPr lang="en-US" sz="2400" u="sng" dirty="0" smtClean="0"/>
              <a:t>4. Performing Stage</a:t>
            </a:r>
          </a:p>
          <a:p>
            <a:pPr lvl="1"/>
            <a:r>
              <a:rPr lang="en-US" sz="2000" dirty="0" smtClean="0"/>
              <a:t>The fourth stage of group development, when the group is fully functional and works on the group task.</a:t>
            </a:r>
          </a:p>
          <a:p>
            <a:pPr lvl="2"/>
            <a:r>
              <a:rPr lang="en-US" sz="1800" dirty="0" smtClean="0">
                <a:solidFill>
                  <a:srgbClr val="FF0000"/>
                </a:solidFill>
              </a:rPr>
              <a:t>Energies have moved beyond developing group structure and getting to know and understand each another to working on the group’s task.</a:t>
            </a:r>
          </a:p>
          <a:p>
            <a:pPr marL="457200" indent="-457200"/>
            <a:r>
              <a:rPr lang="en-US" sz="2400" u="sng" dirty="0" smtClean="0"/>
              <a:t>5. Adjourning Stage</a:t>
            </a:r>
          </a:p>
          <a:p>
            <a:pPr lvl="1"/>
            <a:r>
              <a:rPr lang="en-US" sz="2000" dirty="0" smtClean="0"/>
              <a:t>The final stage of group development for temporary groups, during which groups prepare to disband.</a:t>
            </a:r>
          </a:p>
          <a:p>
            <a:pPr lvl="2"/>
            <a:r>
              <a:rPr lang="en-US" sz="1800" dirty="0" smtClean="0">
                <a:solidFill>
                  <a:srgbClr val="FF0000"/>
                </a:solidFill>
              </a:rPr>
              <a:t>Focused on wrapping up group activities instead of task performance.</a:t>
            </a:r>
          </a:p>
          <a:p>
            <a:pPr lvl="2"/>
            <a:r>
              <a:rPr lang="en-US" sz="1800" dirty="0" smtClean="0">
                <a:solidFill>
                  <a:srgbClr val="FF0000"/>
                </a:solidFill>
              </a:rPr>
              <a:t>Group members react in different ways. Some are upbeat, thrilled about the group’s accomplishments. Others may be sad over the loss of camaraderie and friendships.</a:t>
            </a:r>
          </a:p>
        </p:txBody>
      </p:sp>
      <p:pic>
        <p:nvPicPr>
          <p:cNvPr id="5122" name="Picture 2" descr="C:\Users\Michaelm\AppData\Local\Microsoft\Windows\Temporary Internet Files\Content.IE5\52LYKE23\5NumberFiveInCircle[1].png"/>
          <p:cNvPicPr>
            <a:picLocks noChangeAspect="1" noChangeArrowheads="1"/>
          </p:cNvPicPr>
          <p:nvPr/>
        </p:nvPicPr>
        <p:blipFill>
          <a:blip r:embed="rId2" cstate="print"/>
          <a:srcRect/>
          <a:stretch>
            <a:fillRect/>
          </a:stretch>
        </p:blipFill>
        <p:spPr bwMode="auto">
          <a:xfrm>
            <a:off x="7848600" y="304800"/>
            <a:ext cx="1066800" cy="8382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Stages of Group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400" u="sng" dirty="0" smtClean="0"/>
              <a:t>Managers </a:t>
            </a:r>
            <a:r>
              <a:rPr lang="en-US" sz="2400" u="sng" dirty="0" smtClean="0"/>
              <a:t>can be more effective if they understand the dynamics of each stage the group is operating in.</a:t>
            </a:r>
          </a:p>
          <a:p>
            <a:endParaRPr lang="en-US" sz="800" u="sng" dirty="0" smtClean="0"/>
          </a:p>
          <a:p>
            <a:pPr lvl="1"/>
            <a:r>
              <a:rPr lang="en-US" dirty="0" smtClean="0"/>
              <a:t>Managers need to understand the problems and issues that are most likely to surface within that stage of group development.</a:t>
            </a:r>
          </a:p>
          <a:p>
            <a:pPr lvl="1"/>
            <a:endParaRPr lang="en-US" sz="800" dirty="0" smtClean="0"/>
          </a:p>
          <a:p>
            <a:pPr lvl="2"/>
            <a:r>
              <a:rPr lang="en-US" dirty="0" smtClean="0">
                <a:solidFill>
                  <a:srgbClr val="FF0000"/>
                </a:solidFill>
              </a:rPr>
              <a:t>Groups do not always proceed sequentially from one stage to next.</a:t>
            </a:r>
          </a:p>
          <a:p>
            <a:pPr lvl="2"/>
            <a:r>
              <a:rPr lang="en-US" dirty="0" smtClean="0">
                <a:solidFill>
                  <a:srgbClr val="FF0000"/>
                </a:solidFill>
              </a:rPr>
              <a:t>Sometimes, groups are storming and performing at the same time.</a:t>
            </a:r>
          </a:p>
          <a:p>
            <a:pPr lvl="2"/>
            <a:r>
              <a:rPr lang="en-US" dirty="0" smtClean="0">
                <a:solidFill>
                  <a:srgbClr val="FF0000"/>
                </a:solidFill>
              </a:rPr>
              <a:t>Groups even occasionally regress to previous stages.</a:t>
            </a:r>
            <a:endParaRPr lang="en-US" dirty="0">
              <a:solidFill>
                <a:srgbClr val="FF0000"/>
              </a:solidFill>
            </a:endParaRPr>
          </a:p>
        </p:txBody>
      </p:sp>
      <p:pic>
        <p:nvPicPr>
          <p:cNvPr id="5" name="Picture 2" descr="C:\Users\Michaelm\AppData\Local\Microsoft\Windows\Temporary Internet Files\Content.IE5\3X0ZDPIB\teamwork[1].jpg"/>
          <p:cNvPicPr>
            <a:picLocks noChangeAspect="1" noChangeArrowheads="1"/>
          </p:cNvPicPr>
          <p:nvPr/>
        </p:nvPicPr>
        <p:blipFill>
          <a:blip r:embed="rId2" cstate="print"/>
          <a:srcRect/>
          <a:stretch>
            <a:fillRect/>
          </a:stretch>
        </p:blipFill>
        <p:spPr bwMode="auto">
          <a:xfrm>
            <a:off x="5660571" y="4648200"/>
            <a:ext cx="3083379" cy="1676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Concepts of Group Behavior</a:t>
            </a:r>
            <a:br>
              <a:rPr lang="en-US" dirty="0" smtClean="0"/>
            </a:br>
            <a:r>
              <a:rPr lang="en-US" sz="2000" dirty="0" smtClean="0"/>
              <a:t>Roles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lstStyle/>
          <a:p>
            <a:r>
              <a:rPr lang="en-US" sz="2400" u="sng" dirty="0" smtClean="0"/>
              <a:t>Roles are behavior patterns expected of someone who occupies a given position in a social unit.</a:t>
            </a:r>
          </a:p>
          <a:p>
            <a:endParaRPr lang="en-US" sz="800" u="sng" dirty="0" smtClean="0"/>
          </a:p>
          <a:p>
            <a:pPr lvl="1"/>
            <a:r>
              <a:rPr lang="en-US" sz="2000" dirty="0" smtClean="0"/>
              <a:t>We adjust our roles to the group we belong to at the time.</a:t>
            </a:r>
          </a:p>
          <a:p>
            <a:pPr lvl="1"/>
            <a:r>
              <a:rPr lang="en-US" sz="2000" dirty="0" smtClean="0"/>
              <a:t>Employees attempt to determine what behaviors are expected of them by reading their job descriptions, getting suggestions from their bosses, and watching what their coworkers do.</a:t>
            </a:r>
          </a:p>
          <a:p>
            <a:pPr lvl="1"/>
            <a:endParaRPr lang="en-US" sz="800" dirty="0" smtClean="0"/>
          </a:p>
          <a:p>
            <a:pPr lvl="2"/>
            <a:r>
              <a:rPr lang="en-US" sz="1800" dirty="0" smtClean="0">
                <a:solidFill>
                  <a:srgbClr val="FF0000"/>
                </a:solidFill>
              </a:rPr>
              <a:t>Role conflict happens when an EE has conflicting role expectations.</a:t>
            </a:r>
          </a:p>
          <a:p>
            <a:pPr lvl="1">
              <a:buNone/>
            </a:pPr>
            <a:endParaRPr lang="en-US" sz="2000" dirty="0"/>
          </a:p>
        </p:txBody>
      </p:sp>
      <p:pic>
        <p:nvPicPr>
          <p:cNvPr id="6153" name="Picture 9" descr="C:\Users\Michaelm\AppData\Local\Microsoft\Windows\Temporary Internet Files\Content.IE5\8S4BQSVH\masks-40963_960_720[1].png"/>
          <p:cNvPicPr>
            <a:picLocks noChangeAspect="1" noChangeArrowheads="1"/>
          </p:cNvPicPr>
          <p:nvPr/>
        </p:nvPicPr>
        <p:blipFill>
          <a:blip r:embed="rId2" cstate="print"/>
          <a:srcRect/>
          <a:stretch>
            <a:fillRect/>
          </a:stretch>
        </p:blipFill>
        <p:spPr bwMode="auto">
          <a:xfrm>
            <a:off x="5681472" y="4577623"/>
            <a:ext cx="3124200" cy="1549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Group Behavior</a:t>
            </a:r>
            <a:br>
              <a:rPr lang="en-US" dirty="0" smtClean="0"/>
            </a:br>
            <a:r>
              <a:rPr lang="en-US" sz="2000" dirty="0" smtClean="0"/>
              <a:t>Norms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normAutofit/>
          </a:bodyPr>
          <a:lstStyle/>
          <a:p>
            <a:r>
              <a:rPr lang="en-US" sz="2400" u="sng" dirty="0" smtClean="0"/>
              <a:t>Norms are acceptable standards or expectations that are accepted and shared by group members.</a:t>
            </a:r>
          </a:p>
          <a:p>
            <a:endParaRPr lang="en-US" sz="800" u="sng" dirty="0" smtClean="0"/>
          </a:p>
          <a:p>
            <a:pPr lvl="1"/>
            <a:r>
              <a:rPr lang="en-US" sz="2000" dirty="0" smtClean="0"/>
              <a:t>Most </a:t>
            </a:r>
            <a:r>
              <a:rPr lang="en-US" sz="2000" dirty="0" smtClean="0"/>
              <a:t>organizations have common norms, which typically focus on:</a:t>
            </a:r>
          </a:p>
          <a:p>
            <a:pPr lvl="1"/>
            <a:endParaRPr lang="en-US" sz="800" dirty="0" smtClean="0"/>
          </a:p>
          <a:p>
            <a:pPr marL="937260" lvl="2" indent="-342900">
              <a:buFont typeface="+mj-lt"/>
              <a:buAutoNum type="arabicPeriod"/>
            </a:pPr>
            <a:r>
              <a:rPr lang="en-US" dirty="0" smtClean="0">
                <a:solidFill>
                  <a:srgbClr val="FF0000"/>
                </a:solidFill>
              </a:rPr>
              <a:t>Effort and Performance</a:t>
            </a:r>
          </a:p>
          <a:p>
            <a:pPr marL="937260" lvl="2" indent="-342900">
              <a:buFont typeface="+mj-lt"/>
              <a:buAutoNum type="arabicPeriod"/>
            </a:pPr>
            <a:r>
              <a:rPr lang="en-US" dirty="0" smtClean="0">
                <a:solidFill>
                  <a:srgbClr val="FF0000"/>
                </a:solidFill>
              </a:rPr>
              <a:t>Dress </a:t>
            </a:r>
            <a:r>
              <a:rPr lang="en-US" dirty="0" smtClean="0">
                <a:solidFill>
                  <a:srgbClr val="FF0000"/>
                </a:solidFill>
              </a:rPr>
              <a:t>Codes </a:t>
            </a:r>
          </a:p>
        </p:txBody>
      </p:sp>
      <p:pic>
        <p:nvPicPr>
          <p:cNvPr id="7172" name="Picture 4" descr="C:\Users\Michaelm\AppData\Local\Microsoft\Windows\Temporary Internet Files\Content.IE5\7X2GC7W4\CH08figure1[1].png"/>
          <p:cNvPicPr>
            <a:picLocks noChangeAspect="1" noChangeArrowheads="1"/>
          </p:cNvPicPr>
          <p:nvPr/>
        </p:nvPicPr>
        <p:blipFill>
          <a:blip r:embed="rId2" cstate="print"/>
          <a:srcRect/>
          <a:stretch>
            <a:fillRect/>
          </a:stretch>
        </p:blipFill>
        <p:spPr bwMode="auto">
          <a:xfrm>
            <a:off x="4674843" y="3581400"/>
            <a:ext cx="4130829" cy="27238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4744</TotalTime>
  <Words>3539</Words>
  <Application>Microsoft Office PowerPoint</Application>
  <PresentationFormat>On-screen Show (4:3)</PresentationFormat>
  <Paragraphs>425</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Georgia</vt:lpstr>
      <vt:lpstr>Wingdings</vt:lpstr>
      <vt:lpstr>Wingdings 2</vt:lpstr>
      <vt:lpstr>Civic</vt:lpstr>
      <vt:lpstr>Fundamentals of Management  Session Five</vt:lpstr>
      <vt:lpstr>Part Four: Leading</vt:lpstr>
      <vt:lpstr>Work Teams - Groups</vt:lpstr>
      <vt:lpstr>Groups</vt:lpstr>
      <vt:lpstr>Five Stages of Group Development</vt:lpstr>
      <vt:lpstr>Five Stages of Group Development</vt:lpstr>
      <vt:lpstr>Five Stages of Group Development</vt:lpstr>
      <vt:lpstr> Concepts of Group Behavior Roles</vt:lpstr>
      <vt:lpstr>Concepts of Group Behavior Norms</vt:lpstr>
      <vt:lpstr>Concepts of Group Behavior Conformity</vt:lpstr>
      <vt:lpstr>Concepts of Group Behavior Status Systems</vt:lpstr>
      <vt:lpstr>Concepts of Group Behavior Group Size</vt:lpstr>
      <vt:lpstr>Concepts of Group Behavior Group Cohesiveness</vt:lpstr>
      <vt:lpstr>Teams</vt:lpstr>
      <vt:lpstr>Teams</vt:lpstr>
      <vt:lpstr>Team Effectiveness Four Key Components</vt:lpstr>
      <vt:lpstr>Team Effectiveness Four Key Components</vt:lpstr>
      <vt:lpstr>Team Effectiveness Four Key Components</vt:lpstr>
      <vt:lpstr>Team Effectiveness Four Key Components</vt:lpstr>
      <vt:lpstr>Shaping Team Behavior</vt:lpstr>
      <vt:lpstr>Shaping Team Behavior</vt:lpstr>
      <vt:lpstr>Current Issues</vt:lpstr>
      <vt:lpstr>Current Issues</vt:lpstr>
      <vt:lpstr>Current Issues</vt:lpstr>
      <vt:lpstr>Current Issues</vt:lpstr>
      <vt:lpstr>Current Issues</vt:lpstr>
      <vt:lpstr>Global Teams</vt:lpstr>
      <vt:lpstr>Teamwork</vt:lpstr>
      <vt:lpstr>Team Managers</vt:lpstr>
      <vt:lpstr>Part Four: Leading</vt:lpstr>
      <vt:lpstr>Motivation</vt:lpstr>
      <vt:lpstr>Motivation</vt:lpstr>
      <vt:lpstr>Motivation</vt:lpstr>
      <vt:lpstr>Maslow’s Hierarchy of Needs Theory</vt:lpstr>
      <vt:lpstr>Maslow’s Hierarchy of Needs Theory</vt:lpstr>
      <vt:lpstr>McGregor’s Theory X and Theory Y</vt:lpstr>
      <vt:lpstr>Herzberg’s Two-Factor Theory Motivation-Hygiene Theory</vt:lpstr>
      <vt:lpstr>McClelland’s Three-Needs Theory</vt:lpstr>
      <vt:lpstr>Goal-Setting Theory</vt:lpstr>
      <vt:lpstr>Goal-Setting Theory</vt:lpstr>
      <vt:lpstr>Job Design</vt:lpstr>
      <vt:lpstr>Job Design</vt:lpstr>
      <vt:lpstr>Job Design</vt:lpstr>
      <vt:lpstr>Equity Theory</vt:lpstr>
      <vt:lpstr>Equity Theory</vt:lpstr>
      <vt:lpstr>Equity Theory</vt:lpstr>
      <vt:lpstr>Expectancy Theory</vt:lpstr>
      <vt:lpstr>Expectancy Theory</vt:lpstr>
      <vt:lpstr>Expectancy Theory</vt:lpstr>
      <vt:lpstr>Rewards Programs</vt:lpstr>
      <vt:lpstr>Rewards Programs</vt:lpstr>
      <vt:lpstr>Rewards Programs</vt:lpstr>
      <vt:lpstr>Rewards Programs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607</cp:revision>
  <cp:lastPrinted>2023-01-07T00:11:10Z</cp:lastPrinted>
  <dcterms:created xsi:type="dcterms:W3CDTF">2015-02-01T00:37:43Z</dcterms:created>
  <dcterms:modified xsi:type="dcterms:W3CDTF">2023-01-07T00:11:11Z</dcterms:modified>
</cp:coreProperties>
</file>