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2"/>
  </p:notesMasterIdLst>
  <p:handoutMasterIdLst>
    <p:handoutMasterId r:id="rId83"/>
  </p:handoutMasterIdLst>
  <p:sldIdLst>
    <p:sldId id="484" r:id="rId2"/>
    <p:sldId id="485" r:id="rId3"/>
    <p:sldId id="486" r:id="rId4"/>
    <p:sldId id="487" r:id="rId5"/>
    <p:sldId id="488" r:id="rId6"/>
    <p:sldId id="489" r:id="rId7"/>
    <p:sldId id="491" r:id="rId8"/>
    <p:sldId id="493" r:id="rId9"/>
    <p:sldId id="490" r:id="rId10"/>
    <p:sldId id="499" r:id="rId11"/>
    <p:sldId id="504" r:id="rId12"/>
    <p:sldId id="507" r:id="rId13"/>
    <p:sldId id="509" r:id="rId14"/>
    <p:sldId id="514" r:id="rId15"/>
    <p:sldId id="510" r:id="rId16"/>
    <p:sldId id="515" r:id="rId17"/>
    <p:sldId id="518" r:id="rId18"/>
    <p:sldId id="517" r:id="rId19"/>
    <p:sldId id="516" r:id="rId20"/>
    <p:sldId id="519" r:id="rId21"/>
    <p:sldId id="520" r:id="rId22"/>
    <p:sldId id="521" r:id="rId23"/>
    <p:sldId id="522" r:id="rId24"/>
    <p:sldId id="526" r:id="rId25"/>
    <p:sldId id="524" r:id="rId26"/>
    <p:sldId id="528" r:id="rId27"/>
    <p:sldId id="529" r:id="rId28"/>
    <p:sldId id="530" r:id="rId29"/>
    <p:sldId id="534" r:id="rId30"/>
    <p:sldId id="533" r:id="rId31"/>
    <p:sldId id="531" r:id="rId32"/>
    <p:sldId id="536" r:id="rId33"/>
    <p:sldId id="537" r:id="rId34"/>
    <p:sldId id="545" r:id="rId35"/>
    <p:sldId id="544" r:id="rId36"/>
    <p:sldId id="543" r:id="rId37"/>
    <p:sldId id="542" r:id="rId38"/>
    <p:sldId id="541" r:id="rId39"/>
    <p:sldId id="540" r:id="rId40"/>
    <p:sldId id="539" r:id="rId41"/>
    <p:sldId id="546" r:id="rId42"/>
    <p:sldId id="554" r:id="rId43"/>
    <p:sldId id="553" r:id="rId44"/>
    <p:sldId id="552" r:id="rId45"/>
    <p:sldId id="551" r:id="rId46"/>
    <p:sldId id="550" r:id="rId47"/>
    <p:sldId id="555" r:id="rId48"/>
    <p:sldId id="560" r:id="rId49"/>
    <p:sldId id="561" r:id="rId50"/>
    <p:sldId id="559" r:id="rId51"/>
    <p:sldId id="562" r:id="rId52"/>
    <p:sldId id="558" r:id="rId53"/>
    <p:sldId id="564" r:id="rId54"/>
    <p:sldId id="568" r:id="rId55"/>
    <p:sldId id="567" r:id="rId56"/>
    <p:sldId id="570" r:id="rId57"/>
    <p:sldId id="571" r:id="rId58"/>
    <p:sldId id="572" r:id="rId59"/>
    <p:sldId id="573" r:id="rId60"/>
    <p:sldId id="574" r:id="rId61"/>
    <p:sldId id="578" r:id="rId62"/>
    <p:sldId id="577" r:id="rId63"/>
    <p:sldId id="576" r:id="rId64"/>
    <p:sldId id="581" r:id="rId65"/>
    <p:sldId id="582" r:id="rId66"/>
    <p:sldId id="584" r:id="rId67"/>
    <p:sldId id="585" r:id="rId68"/>
    <p:sldId id="587" r:id="rId69"/>
    <p:sldId id="588" r:id="rId70"/>
    <p:sldId id="593" r:id="rId71"/>
    <p:sldId id="592" r:id="rId72"/>
    <p:sldId id="591" r:id="rId73"/>
    <p:sldId id="590" r:id="rId74"/>
    <p:sldId id="594" r:id="rId75"/>
    <p:sldId id="596" r:id="rId76"/>
    <p:sldId id="595" r:id="rId77"/>
    <p:sldId id="597" r:id="rId78"/>
    <p:sldId id="599" r:id="rId79"/>
    <p:sldId id="600" r:id="rId80"/>
    <p:sldId id="326"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10/8/2025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10/8/2025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10/8/2025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10/8/2025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10/8/2025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10/8/2025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10/8/2025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10/8/2025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10/8/2025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10/8/2025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Work 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200" u="sng" dirty="0" smtClean="0"/>
              <a:t>The supervisor who understands these different groups is more likely to influence them</a:t>
            </a:r>
            <a:r>
              <a:rPr lang="en-US" dirty="0" smtClean="0"/>
              <a:t>.  </a:t>
            </a:r>
          </a:p>
          <a:p>
            <a:endParaRPr lang="en-US" sz="800" dirty="0"/>
          </a:p>
          <a:p>
            <a:pPr lvl="1"/>
            <a:r>
              <a:rPr lang="en-US" sz="2000" dirty="0" smtClean="0">
                <a:solidFill>
                  <a:srgbClr val="FF0000"/>
                </a:solidFill>
              </a:rPr>
              <a:t>Research suggests that a supervisor has a better chance of influencing an EE’s behavior as a member of a work group than individually without the work group’s influence.  </a:t>
            </a:r>
            <a:endParaRPr lang="en-US" sz="2000" dirty="0">
              <a:solidFill>
                <a:srgbClr val="FF0000"/>
              </a:solidFill>
            </a:endParaRPr>
          </a:p>
        </p:txBody>
      </p:sp>
      <p:pic>
        <p:nvPicPr>
          <p:cNvPr id="5" name="Picture 4" descr="Home - influence group"/>
          <p:cNvPicPr/>
          <p:nvPr/>
        </p:nvPicPr>
        <p:blipFill>
          <a:blip r:embed="rId2">
            <a:extLst>
              <a:ext uri="{28A0092B-C50C-407E-A947-70E740481C1C}">
                <a14:useLocalDpi xmlns:a14="http://schemas.microsoft.com/office/drawing/2010/main" val="0"/>
              </a:ext>
            </a:extLst>
          </a:blip>
          <a:srcRect/>
          <a:stretch>
            <a:fillRect/>
          </a:stretch>
        </p:blipFill>
        <p:spPr bwMode="auto">
          <a:xfrm>
            <a:off x="3184144" y="4234349"/>
            <a:ext cx="5652008" cy="1924050"/>
          </a:xfrm>
          <a:prstGeom prst="rect">
            <a:avLst/>
          </a:prstGeom>
          <a:noFill/>
          <a:ln>
            <a:noFill/>
          </a:ln>
        </p:spPr>
      </p:pic>
    </p:spTree>
    <p:extLst>
      <p:ext uri="{BB962C8B-B14F-4D97-AF65-F5344CB8AC3E}">
        <p14:creationId xmlns:p14="http://schemas.microsoft.com/office/powerpoint/2010/main" val="108691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t>
            </a:r>
            <a:r>
              <a:rPr lang="en-US" dirty="0" smtClean="0"/>
              <a:t>From Group (Team) Research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comprehensive survey conducted by Jon Katzenbach and Douglas Smith identified principles that are closely associated with effective work teams, including the following</a:t>
            </a:r>
            <a:r>
              <a:rPr lang="en-US" sz="2200" dirty="0" smtClean="0"/>
              <a:t>:</a:t>
            </a:r>
          </a:p>
          <a:p>
            <a:endParaRPr lang="en-US" sz="800" dirty="0" smtClean="0"/>
          </a:p>
          <a:p>
            <a:pPr lvl="1"/>
            <a:r>
              <a:rPr lang="en-US" sz="1900" dirty="0" smtClean="0">
                <a:solidFill>
                  <a:srgbClr val="FF0000"/>
                </a:solidFill>
              </a:rPr>
              <a:t>Team members must be committed to the group and its performance.</a:t>
            </a:r>
          </a:p>
          <a:p>
            <a:pPr lvl="1"/>
            <a:r>
              <a:rPr lang="en-US" sz="1900" dirty="0" smtClean="0">
                <a:solidFill>
                  <a:srgbClr val="FF0000"/>
                </a:solidFill>
              </a:rPr>
              <a:t>Teams function better when they are small, usually ten or less members.</a:t>
            </a:r>
          </a:p>
          <a:p>
            <a:pPr lvl="1"/>
            <a:r>
              <a:rPr lang="en-US" sz="1900" dirty="0" smtClean="0">
                <a:solidFill>
                  <a:srgbClr val="FF0000"/>
                </a:solidFill>
              </a:rPr>
              <a:t>Teams should be composed of individuals with skills that are complementary and sufficient to deal with the problem.</a:t>
            </a:r>
          </a:p>
          <a:p>
            <a:pPr lvl="1"/>
            <a:r>
              <a:rPr lang="en-US" sz="1900" dirty="0" smtClean="0">
                <a:solidFill>
                  <a:srgbClr val="FF0000"/>
                </a:solidFill>
              </a:rPr>
              <a:t>Teams should be committed to objectives that are specific and realistic.</a:t>
            </a:r>
            <a:endParaRPr lang="en-US" sz="1900" dirty="0">
              <a:solidFill>
                <a:srgbClr val="FF0000"/>
              </a:solidFill>
            </a:endParaRPr>
          </a:p>
        </p:txBody>
      </p:sp>
      <p:pic>
        <p:nvPicPr>
          <p:cNvPr id="6" name="Picture 5" descr="Đề tài nghiên cứu - Vietnamese-German Univers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724400"/>
            <a:ext cx="4572000" cy="2170611"/>
          </a:xfrm>
          <a:prstGeom prst="rect">
            <a:avLst/>
          </a:prstGeom>
          <a:noFill/>
          <a:ln>
            <a:noFill/>
          </a:ln>
        </p:spPr>
      </p:pic>
    </p:spTree>
    <p:extLst>
      <p:ext uri="{BB962C8B-B14F-4D97-AF65-F5344CB8AC3E}">
        <p14:creationId xmlns:p14="http://schemas.microsoft.com/office/powerpoint/2010/main" val="117231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From Group (Team) Research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Much can be learned from Steven Jones and Michael Beyerlain’s “Developing High Performance Work Teams</a:t>
            </a:r>
            <a:r>
              <a:rPr lang="en-US" sz="2200" dirty="0" smtClean="0"/>
              <a:t>.”  </a:t>
            </a:r>
          </a:p>
          <a:p>
            <a:endParaRPr lang="en-US" sz="800" dirty="0"/>
          </a:p>
          <a:p>
            <a:pPr lvl="1"/>
            <a:r>
              <a:rPr lang="en-US" sz="1900" dirty="0" smtClean="0">
                <a:solidFill>
                  <a:srgbClr val="FF0000"/>
                </a:solidFill>
              </a:rPr>
              <a:t>Because supervisors must take on more responsibility and receive less recognition, they feel threatened by transitions to teams.  Therefore, supervisors must be coached, supported, and encouraged in new roles.</a:t>
            </a:r>
          </a:p>
          <a:p>
            <a:pPr lvl="1"/>
            <a:r>
              <a:rPr lang="en-US" sz="1900" dirty="0" smtClean="0">
                <a:solidFill>
                  <a:srgbClr val="FF0000"/>
                </a:solidFill>
              </a:rPr>
              <a:t>Team members must be held accountable for their actions to increase feelings of personal responsibility for the team’s success.</a:t>
            </a:r>
          </a:p>
          <a:p>
            <a:pPr lvl="1"/>
            <a:r>
              <a:rPr lang="en-US" sz="1900" dirty="0" smtClean="0">
                <a:solidFill>
                  <a:srgbClr val="FF0000"/>
                </a:solidFill>
              </a:rPr>
              <a:t>New leadership roles for supervisors include coaching and facilitating.</a:t>
            </a:r>
          </a:p>
          <a:p>
            <a:pPr lvl="1"/>
            <a:r>
              <a:rPr lang="en-US" sz="1900" dirty="0" smtClean="0">
                <a:solidFill>
                  <a:srgbClr val="FF0000"/>
                </a:solidFill>
              </a:rPr>
              <a:t>Communication becomes more important.  Team leaders must be process oriented and have meetings to clarify team roles.</a:t>
            </a:r>
            <a:endParaRPr lang="en-US" sz="1900" dirty="0">
              <a:solidFill>
                <a:srgbClr val="FF0000"/>
              </a:solidFill>
            </a:endParaRPr>
          </a:p>
        </p:txBody>
      </p:sp>
      <p:pic>
        <p:nvPicPr>
          <p:cNvPr id="5" name="Picture 4" descr="Effective Teams in an Organization - Legal PaathShala"/>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105400"/>
            <a:ext cx="4191000" cy="1752600"/>
          </a:xfrm>
          <a:prstGeom prst="rect">
            <a:avLst/>
          </a:prstGeom>
          <a:noFill/>
          <a:ln>
            <a:noFill/>
          </a:ln>
        </p:spPr>
      </p:pic>
    </p:spTree>
    <p:extLst>
      <p:ext uri="{BB962C8B-B14F-4D97-AF65-F5344CB8AC3E}">
        <p14:creationId xmlns:p14="http://schemas.microsoft.com/office/powerpoint/2010/main" val="342176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first step in convening a work group is identifying the task that the group needs to accomplish or the problem that   needs to be solved</a:t>
            </a:r>
            <a:r>
              <a:rPr lang="en-US" sz="2300" dirty="0" smtClean="0"/>
              <a:t>.  </a:t>
            </a:r>
          </a:p>
          <a:p>
            <a:endParaRPr lang="en-US" sz="800" dirty="0">
              <a:solidFill>
                <a:srgbClr val="FF0000"/>
              </a:solidFill>
            </a:endParaRPr>
          </a:p>
          <a:p>
            <a:pPr lvl="1"/>
            <a:r>
              <a:rPr lang="en-US" sz="2000" dirty="0" smtClean="0">
                <a:solidFill>
                  <a:srgbClr val="FF0000"/>
                </a:solidFill>
              </a:rPr>
              <a:t>The second step is where the supervisor identifies group members who will fulfill the Skill-Knowledge-Ability needs of task or problem, or delegate this role to an EE who is familiar with SKAs of others in the department or company. </a:t>
            </a:r>
            <a:r>
              <a:rPr lang="en-US" sz="1800" dirty="0" smtClean="0">
                <a:solidFill>
                  <a:srgbClr val="FF0000"/>
                </a:solidFill>
              </a:rPr>
              <a:t> </a:t>
            </a:r>
          </a:p>
        </p:txBody>
      </p:sp>
      <p:pic>
        <p:nvPicPr>
          <p:cNvPr id="5" name="Picture 4" descr="Insight Enterprises Logo"/>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267200"/>
            <a:ext cx="4949952" cy="1936750"/>
          </a:xfrm>
          <a:prstGeom prst="rect">
            <a:avLst/>
          </a:prstGeom>
          <a:noFill/>
          <a:ln>
            <a:noFill/>
          </a:ln>
        </p:spPr>
      </p:pic>
    </p:spTree>
    <p:extLst>
      <p:ext uri="{BB962C8B-B14F-4D97-AF65-F5344CB8AC3E}">
        <p14:creationId xmlns:p14="http://schemas.microsoft.com/office/powerpoint/2010/main" val="318579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Once the group is built, it may seem logical for the supervisor to step out of the way and let the team do its work</a:t>
            </a:r>
            <a:r>
              <a:rPr lang="en-US" dirty="0" smtClean="0"/>
              <a:t>.  </a:t>
            </a:r>
          </a:p>
          <a:p>
            <a:endParaRPr lang="en-US" sz="800" dirty="0"/>
          </a:p>
          <a:p>
            <a:pPr lvl="1"/>
            <a:r>
              <a:rPr lang="en-US" sz="2000" dirty="0" smtClean="0"/>
              <a:t>However, Tuckman and Jensen’s classical research on the process of group development asserts that when new work groups are formed, the supervisor remains a key player.  </a:t>
            </a:r>
          </a:p>
          <a:p>
            <a:pPr lvl="1"/>
            <a:endParaRPr lang="en-US" sz="800" dirty="0"/>
          </a:p>
          <a:p>
            <a:pPr lvl="2"/>
            <a:r>
              <a:rPr lang="en-US" sz="1800" dirty="0" smtClean="0">
                <a:solidFill>
                  <a:srgbClr val="FF0000"/>
                </a:solidFill>
              </a:rPr>
              <a:t>They describe five specific stages small groups go through: (1) forming, (2) storming, (3) norming, (4) performing, and (5) adjourning.</a:t>
            </a:r>
            <a:endParaRPr lang="en-US" sz="1800" dirty="0">
              <a:solidFill>
                <a:srgbClr val="FF0000"/>
              </a:solidFill>
            </a:endParaRPr>
          </a:p>
        </p:txBody>
      </p:sp>
      <p:pic>
        <p:nvPicPr>
          <p:cNvPr id="6" name="Picture 5" descr="Stages of Team Development — Confianz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343400" cy="2247900"/>
          </a:xfrm>
          <a:prstGeom prst="rect">
            <a:avLst/>
          </a:prstGeom>
          <a:noFill/>
          <a:ln>
            <a:noFill/>
          </a:ln>
        </p:spPr>
      </p:pic>
    </p:spTree>
    <p:extLst>
      <p:ext uri="{BB962C8B-B14F-4D97-AF65-F5344CB8AC3E}">
        <p14:creationId xmlns:p14="http://schemas.microsoft.com/office/powerpoint/2010/main" val="136331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following are 5 specific stages small groups go through</a:t>
            </a:r>
            <a:r>
              <a:rPr lang="en-US" dirty="0" smtClean="0"/>
              <a:t>:</a:t>
            </a:r>
          </a:p>
          <a:p>
            <a:endParaRPr lang="en-US" sz="800" dirty="0" smtClean="0"/>
          </a:p>
          <a:p>
            <a:pPr lvl="1"/>
            <a:r>
              <a:rPr lang="en-US" dirty="0" smtClean="0"/>
              <a:t>1. </a:t>
            </a:r>
            <a:r>
              <a:rPr lang="en-US" u="sng" dirty="0" smtClean="0"/>
              <a:t>Forming</a:t>
            </a:r>
          </a:p>
          <a:p>
            <a:pPr lvl="1"/>
            <a:endParaRPr lang="en-US" sz="800" dirty="0" smtClean="0"/>
          </a:p>
          <a:p>
            <a:pPr lvl="2"/>
            <a:r>
              <a:rPr lang="en-US" sz="1800" dirty="0" smtClean="0">
                <a:solidFill>
                  <a:srgbClr val="FF0000"/>
                </a:solidFill>
              </a:rPr>
              <a:t>When a group first convenes, individuals meet, agree on goals, and begin the task at hand.  At the same time, members are often on their best behavior as they gather information and impressions about the rest of the group’s personalities, motivations, and orientation to the task.  </a:t>
            </a:r>
          </a:p>
          <a:p>
            <a:pPr lvl="2"/>
            <a:r>
              <a:rPr lang="en-US" sz="1800" dirty="0" smtClean="0">
                <a:solidFill>
                  <a:srgbClr val="FF0000"/>
                </a:solidFill>
              </a:rPr>
              <a:t>During this stage, the supervisor’s role is directive in outlining roles, responsibilities, the task, and its deliverables.</a:t>
            </a:r>
          </a:p>
        </p:txBody>
      </p:sp>
      <p:pic>
        <p:nvPicPr>
          <p:cNvPr id="6" name="Picture 5"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648200"/>
            <a:ext cx="4419600" cy="2205446"/>
          </a:xfrm>
          <a:prstGeom prst="rect">
            <a:avLst/>
          </a:prstGeom>
          <a:noFill/>
          <a:ln>
            <a:noFill/>
          </a:ln>
        </p:spPr>
      </p:pic>
    </p:spTree>
    <p:extLst>
      <p:ext uri="{BB962C8B-B14F-4D97-AF65-F5344CB8AC3E}">
        <p14:creationId xmlns:p14="http://schemas.microsoft.com/office/powerpoint/2010/main" val="6762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following are 5 specific stages small groups go through</a:t>
            </a:r>
            <a:r>
              <a:rPr lang="en-US" dirty="0" smtClean="0"/>
              <a:t>:</a:t>
            </a:r>
          </a:p>
          <a:p>
            <a:endParaRPr lang="en-US" sz="800" dirty="0" smtClean="0"/>
          </a:p>
          <a:p>
            <a:pPr lvl="1"/>
            <a:r>
              <a:rPr lang="en-US" dirty="0" smtClean="0"/>
              <a:t>2. </a:t>
            </a:r>
            <a:r>
              <a:rPr lang="en-US" u="sng" dirty="0" smtClean="0"/>
              <a:t>Storming</a:t>
            </a:r>
          </a:p>
          <a:p>
            <a:pPr lvl="1"/>
            <a:endParaRPr lang="en-US" sz="800" dirty="0" smtClean="0"/>
          </a:p>
          <a:p>
            <a:pPr lvl="2"/>
            <a:r>
              <a:rPr lang="en-US" sz="1800" dirty="0" smtClean="0">
                <a:solidFill>
                  <a:srgbClr val="FF0000"/>
                </a:solidFill>
              </a:rPr>
              <a:t>As the work progresses, group members share ideas and perspectives about task and group, some of which may be in competition or conflict.  </a:t>
            </a:r>
          </a:p>
          <a:p>
            <a:pPr lvl="2"/>
            <a:r>
              <a:rPr lang="en-US" sz="1800" dirty="0" smtClean="0">
                <a:solidFill>
                  <a:srgbClr val="FF0000"/>
                </a:solidFill>
              </a:rPr>
              <a:t>The supervisor should remain accessible to the team during this stage to provide feedback, suggest decision-making strategies, give direction regarding next steps, and coach EEs in the use of professional behavior when competing ideas and personalities begin to hamper productivity.  </a:t>
            </a:r>
          </a:p>
        </p:txBody>
      </p:sp>
      <p:pic>
        <p:nvPicPr>
          <p:cNvPr id="5" name="Picture 4"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648200"/>
            <a:ext cx="4325112" cy="2209800"/>
          </a:xfrm>
          <a:prstGeom prst="rect">
            <a:avLst/>
          </a:prstGeom>
          <a:noFill/>
          <a:ln>
            <a:noFill/>
          </a:ln>
        </p:spPr>
      </p:pic>
    </p:spTree>
    <p:extLst>
      <p:ext uri="{BB962C8B-B14F-4D97-AF65-F5344CB8AC3E}">
        <p14:creationId xmlns:p14="http://schemas.microsoft.com/office/powerpoint/2010/main" val="255509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The following are 5 specific stages small groups go through</a:t>
            </a:r>
            <a:r>
              <a:rPr lang="en-US" dirty="0" smtClean="0"/>
              <a:t>:</a:t>
            </a:r>
          </a:p>
          <a:p>
            <a:endParaRPr lang="en-US" sz="800" dirty="0" smtClean="0"/>
          </a:p>
          <a:p>
            <a:pPr lvl="1"/>
            <a:r>
              <a:rPr lang="en-US" dirty="0" smtClean="0"/>
              <a:t>3. </a:t>
            </a:r>
            <a:r>
              <a:rPr lang="en-US" u="sng" dirty="0" smtClean="0"/>
              <a:t>Norming</a:t>
            </a:r>
          </a:p>
          <a:p>
            <a:pPr lvl="1"/>
            <a:endParaRPr lang="en-US" sz="800" dirty="0"/>
          </a:p>
          <a:p>
            <a:pPr lvl="2"/>
            <a:r>
              <a:rPr lang="en-US" sz="1800" dirty="0" smtClean="0">
                <a:solidFill>
                  <a:srgbClr val="FF0000"/>
                </a:solidFill>
              </a:rPr>
              <a:t>Once group members establish their roles and responsibilities and a shared understanding of goals, they move forward productively on tasks.  </a:t>
            </a:r>
          </a:p>
          <a:p>
            <a:pPr lvl="2"/>
            <a:r>
              <a:rPr lang="en-US" sz="1800" dirty="0" smtClean="0">
                <a:solidFill>
                  <a:srgbClr val="FF0000"/>
                </a:solidFill>
              </a:rPr>
              <a:t>At this point in the group development process, the supervisor should expect, receive, and review regular reports of progress from the group and provide feedback and support when appropriate.</a:t>
            </a:r>
          </a:p>
        </p:txBody>
      </p:sp>
      <p:pic>
        <p:nvPicPr>
          <p:cNvPr id="5" name="Picture 4"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648200"/>
            <a:ext cx="4320758" cy="2209800"/>
          </a:xfrm>
          <a:prstGeom prst="rect">
            <a:avLst/>
          </a:prstGeom>
          <a:noFill/>
          <a:ln>
            <a:noFill/>
          </a:ln>
        </p:spPr>
      </p:pic>
    </p:spTree>
    <p:extLst>
      <p:ext uri="{BB962C8B-B14F-4D97-AF65-F5344CB8AC3E}">
        <p14:creationId xmlns:p14="http://schemas.microsoft.com/office/powerpoint/2010/main" val="231820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200" u="sng" dirty="0" smtClean="0"/>
              <a:t>The following are 5 specific stages small groups go through</a:t>
            </a:r>
            <a:r>
              <a:rPr lang="en-US" dirty="0" smtClean="0"/>
              <a:t>:</a:t>
            </a:r>
          </a:p>
          <a:p>
            <a:endParaRPr lang="en-US" sz="800" dirty="0" smtClean="0"/>
          </a:p>
          <a:p>
            <a:pPr lvl="1"/>
            <a:r>
              <a:rPr lang="en-US" dirty="0" smtClean="0"/>
              <a:t>4. </a:t>
            </a:r>
            <a:r>
              <a:rPr lang="en-US" u="sng" dirty="0" smtClean="0"/>
              <a:t>Performing</a:t>
            </a:r>
          </a:p>
          <a:p>
            <a:pPr lvl="1"/>
            <a:endParaRPr lang="en-US" sz="800" dirty="0"/>
          </a:p>
          <a:p>
            <a:pPr lvl="2"/>
            <a:r>
              <a:rPr lang="en-US" sz="1800" dirty="0" smtClean="0">
                <a:solidFill>
                  <a:srgbClr val="FF0000"/>
                </a:solidFill>
              </a:rPr>
              <a:t>Groups at this stage run like clockwork.  They can work independently, make decisions, and establish new goals with little or no supervision.  Group members have established processes for resolving conflict and changing direction when necessary.  </a:t>
            </a:r>
          </a:p>
          <a:p>
            <a:pPr lvl="2"/>
            <a:r>
              <a:rPr lang="en-US" sz="1800" dirty="0" smtClean="0">
                <a:solidFill>
                  <a:srgbClr val="FF0000"/>
                </a:solidFill>
              </a:rPr>
              <a:t>The supervisor should remain active in holding the group accountable for deliverable’s, providing feedback, and approving changes as proposed.</a:t>
            </a:r>
          </a:p>
        </p:txBody>
      </p:sp>
      <p:pic>
        <p:nvPicPr>
          <p:cNvPr id="5" name="Picture 4"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648200"/>
            <a:ext cx="4325112" cy="2209800"/>
          </a:xfrm>
          <a:prstGeom prst="rect">
            <a:avLst/>
          </a:prstGeom>
          <a:noFill/>
          <a:ln>
            <a:noFill/>
          </a:ln>
        </p:spPr>
      </p:pic>
    </p:spTree>
    <p:extLst>
      <p:ext uri="{BB962C8B-B14F-4D97-AF65-F5344CB8AC3E}">
        <p14:creationId xmlns:p14="http://schemas.microsoft.com/office/powerpoint/2010/main" val="290092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following are 5 specific stages small groups go through</a:t>
            </a:r>
            <a:r>
              <a:rPr lang="en-US" dirty="0" smtClean="0"/>
              <a:t>:</a:t>
            </a:r>
          </a:p>
          <a:p>
            <a:endParaRPr lang="en-US" sz="800" dirty="0" smtClean="0"/>
          </a:p>
          <a:p>
            <a:pPr lvl="1"/>
            <a:r>
              <a:rPr lang="en-US" dirty="0" smtClean="0"/>
              <a:t>5. </a:t>
            </a:r>
            <a:r>
              <a:rPr lang="en-US" u="sng" dirty="0" smtClean="0"/>
              <a:t>Adjourning</a:t>
            </a:r>
          </a:p>
          <a:p>
            <a:pPr lvl="1"/>
            <a:endParaRPr lang="en-US" sz="800" dirty="0"/>
          </a:p>
          <a:p>
            <a:pPr lvl="2"/>
            <a:r>
              <a:rPr lang="en-US" sz="1800" dirty="0" smtClean="0">
                <a:solidFill>
                  <a:srgbClr val="FF0000"/>
                </a:solidFill>
              </a:rPr>
              <a:t>At some point, an existing group may no longer be necessary, particularly in the case of task or special-interest groups that have achieved the goals for which they were originally established.  </a:t>
            </a:r>
          </a:p>
          <a:p>
            <a:pPr lvl="2"/>
            <a:r>
              <a:rPr lang="en-US" sz="1800" dirty="0" smtClean="0">
                <a:solidFill>
                  <a:srgbClr val="FF0000"/>
                </a:solidFill>
              </a:rPr>
              <a:t>In order to help group members transition to new roles, either in new groups or back to original positions, the supervisor should provide guidance to each employee about their new responsibilities.  </a:t>
            </a:r>
            <a:endParaRPr lang="en-US" sz="1800" dirty="0">
              <a:solidFill>
                <a:srgbClr val="FF0000"/>
              </a:solidFill>
            </a:endParaRPr>
          </a:p>
        </p:txBody>
      </p:sp>
      <p:pic>
        <p:nvPicPr>
          <p:cNvPr id="5" name="Picture 4"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724400"/>
            <a:ext cx="4342529" cy="2133600"/>
          </a:xfrm>
          <a:prstGeom prst="rect">
            <a:avLst/>
          </a:prstGeom>
          <a:noFill/>
          <a:ln>
            <a:noFill/>
          </a:ln>
        </p:spPr>
      </p:pic>
    </p:spTree>
    <p:extLst>
      <p:ext uri="{BB962C8B-B14F-4D97-AF65-F5344CB8AC3E}">
        <p14:creationId xmlns:p14="http://schemas.microsoft.com/office/powerpoint/2010/main" val="159767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Three: Organizing, Staffing, Managing and Measuring for Success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Eleven:  Building and Managing Effective Teams</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Describe the form and function of the different types of work groups and the unique relevance of each to the supervisory role.</a:t>
            </a:r>
          </a:p>
          <a:p>
            <a:pPr lvl="2"/>
            <a:r>
              <a:rPr lang="en-US" sz="1800" dirty="0" smtClean="0">
                <a:solidFill>
                  <a:srgbClr val="FF0000"/>
                </a:solidFill>
              </a:rPr>
              <a:t>Explain the relevance of research findings about work groups.</a:t>
            </a:r>
          </a:p>
          <a:p>
            <a:pPr lvl="2"/>
            <a:r>
              <a:rPr lang="en-US" sz="1800" dirty="0" smtClean="0">
                <a:solidFill>
                  <a:srgbClr val="FF0000"/>
                </a:solidFill>
              </a:rPr>
              <a:t>Distinguish the relationships between EE morale, engagement, teamwork and productivity, and identity factors that influence EE engagement.</a:t>
            </a:r>
          </a:p>
          <a:p>
            <a:pPr lvl="2"/>
            <a:r>
              <a:rPr lang="en-US" sz="1800" dirty="0" smtClean="0">
                <a:solidFill>
                  <a:srgbClr val="FF0000"/>
                </a:solidFill>
              </a:rPr>
              <a:t>Discuss techniques for assessing EE morale, including observation and EE attitude surveys.</a:t>
            </a:r>
          </a:p>
          <a:p>
            <a:pPr lvl="2"/>
            <a:r>
              <a:rPr lang="en-US" sz="1800" dirty="0" smtClean="0">
                <a:solidFill>
                  <a:srgbClr val="FF0000"/>
                </a:solidFill>
              </a:rPr>
              <a:t>Understand why counseling is an important part of the supervisor’s job.</a:t>
            </a:r>
          </a:p>
          <a:p>
            <a:pPr lvl="2"/>
            <a:r>
              <a:rPr lang="en-US" sz="1800" dirty="0" smtClean="0">
                <a:solidFill>
                  <a:srgbClr val="FF0000"/>
                </a:solidFill>
              </a:rPr>
              <a:t>Identify programs that organizations use to help EEs with personal and work-related problems.</a:t>
            </a:r>
            <a:endParaRPr lang="en-US" sz="1800" dirty="0"/>
          </a:p>
        </p:txBody>
      </p:sp>
      <p:pic>
        <p:nvPicPr>
          <p:cNvPr id="5" name="Picture 4"/>
          <p:cNvPicPr>
            <a:picLocks noChangeAspect="1"/>
          </p:cNvPicPr>
          <p:nvPr/>
        </p:nvPicPr>
        <p:blipFill>
          <a:blip r:embed="rId2" cstate="print"/>
          <a:stretch>
            <a:fillRect/>
          </a:stretch>
        </p:blipFill>
        <p:spPr>
          <a:xfrm>
            <a:off x="7653528" y="5705406"/>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Highly Effective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400" u="sng" dirty="0"/>
              <a:t>A</a:t>
            </a:r>
            <a:r>
              <a:rPr lang="en-US" sz="2400" u="sng" dirty="0" smtClean="0"/>
              <a:t> highly effective team is the one whose members are always supporting and encouraging on another</a:t>
            </a:r>
            <a:r>
              <a:rPr lang="en-US" sz="2000" dirty="0" smtClean="0"/>
              <a:t>.  </a:t>
            </a:r>
          </a:p>
          <a:p>
            <a:endParaRPr lang="en-US" sz="800" dirty="0">
              <a:solidFill>
                <a:srgbClr val="FF0000"/>
              </a:solidFill>
            </a:endParaRPr>
          </a:p>
          <a:p>
            <a:pPr lvl="1"/>
            <a:r>
              <a:rPr lang="en-US" sz="2000" dirty="0" smtClean="0">
                <a:solidFill>
                  <a:schemeClr val="tx1">
                    <a:lumMod val="65000"/>
                    <a:lumOff val="35000"/>
                  </a:schemeClr>
                </a:solidFill>
              </a:rPr>
              <a:t>Chris Widener, president of Made for Success, said it well:</a:t>
            </a:r>
          </a:p>
          <a:p>
            <a:pPr lvl="1"/>
            <a:endParaRPr lang="en-US" sz="800" dirty="0">
              <a:solidFill>
                <a:srgbClr val="FF0000"/>
              </a:solidFill>
            </a:endParaRPr>
          </a:p>
          <a:p>
            <a:pPr lvl="2"/>
            <a:r>
              <a:rPr lang="en-US" sz="1800" dirty="0" smtClean="0">
                <a:solidFill>
                  <a:srgbClr val="FF0000"/>
                </a:solidFill>
              </a:rPr>
              <a:t>The coach makes a pre-game speech, laying out the vision.  During the game, the coach updates the team as to where they are and what changes need to be made to improve.  They coach and communicate throughout the game.  When you watch a great team, they are talking all of the time, helping out one another, encouraging one another, praising one another, and discussing how to make changes so same mistakes aren’t made again.</a:t>
            </a:r>
            <a:endParaRPr lang="en-US" sz="1800" dirty="0">
              <a:solidFill>
                <a:srgbClr val="FF0000"/>
              </a:solidFill>
            </a:endParaRPr>
          </a:p>
        </p:txBody>
      </p:sp>
      <p:pic>
        <p:nvPicPr>
          <p:cNvPr id="5" name="Picture 4" descr="Cursive Quote Inspirational Vector Images (over 2,700)"/>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800600"/>
            <a:ext cx="2687900" cy="1543050"/>
          </a:xfrm>
          <a:prstGeom prst="rect">
            <a:avLst/>
          </a:prstGeom>
          <a:noFill/>
          <a:ln>
            <a:noFill/>
          </a:ln>
        </p:spPr>
      </p:pic>
    </p:spTree>
    <p:extLst>
      <p:ext uri="{BB962C8B-B14F-4D97-AF65-F5344CB8AC3E}">
        <p14:creationId xmlns:p14="http://schemas.microsoft.com/office/powerpoint/2010/main" val="4255457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Highly Effective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pPr marL="274320" lvl="1">
              <a:buClr>
                <a:schemeClr val="accent1"/>
              </a:buClr>
              <a:buSzPct val="85000"/>
              <a:buFont typeface="Wingdings 2"/>
              <a:buChar char=""/>
            </a:pPr>
            <a:r>
              <a:rPr lang="en-US" u="sng" dirty="0" smtClean="0">
                <a:solidFill>
                  <a:schemeClr val="tx1"/>
                </a:solidFill>
              </a:rPr>
              <a:t>Good </a:t>
            </a:r>
            <a:r>
              <a:rPr lang="en-US" u="sng" dirty="0">
                <a:solidFill>
                  <a:schemeClr val="tx1"/>
                </a:solidFill>
              </a:rPr>
              <a:t>communication skills are needed to create trust and collaboration among the various players</a:t>
            </a:r>
            <a:r>
              <a:rPr lang="en-US" dirty="0">
                <a:solidFill>
                  <a:schemeClr val="tx1"/>
                </a:solidFill>
              </a:rPr>
              <a:t>.  </a:t>
            </a:r>
          </a:p>
          <a:p>
            <a:pPr lvl="1"/>
            <a:endParaRPr lang="en-US" sz="800" u="sng" dirty="0" smtClean="0"/>
          </a:p>
          <a:p>
            <a:pPr lvl="1"/>
            <a:r>
              <a:rPr lang="en-US" sz="2000" dirty="0" smtClean="0"/>
              <a:t>An American Management Association’s Survey found that 72% of executives surveyed want EEs who are compatible in a team setting, confirming that little is accomplished without strong collaboration.</a:t>
            </a:r>
          </a:p>
          <a:p>
            <a:endParaRPr lang="en-US" sz="800" dirty="0" smtClean="0"/>
          </a:p>
          <a:p>
            <a:pPr lvl="2"/>
            <a:r>
              <a:rPr lang="en-US" sz="1800" dirty="0" smtClean="0">
                <a:solidFill>
                  <a:srgbClr val="FF0000"/>
                </a:solidFill>
              </a:rPr>
              <a:t>Remember, there is no “I” in the word team.</a:t>
            </a:r>
            <a:endParaRPr lang="en-US" sz="1800" dirty="0">
              <a:solidFill>
                <a:srgbClr val="FF0000"/>
              </a:solidFill>
            </a:endParaRPr>
          </a:p>
        </p:txBody>
      </p:sp>
      <p:pic>
        <p:nvPicPr>
          <p:cNvPr id="5" name="Picture 4" descr="collaboration, trusts, results - Gapingvoid"/>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62400"/>
            <a:ext cx="3352800" cy="2349500"/>
          </a:xfrm>
          <a:prstGeom prst="rect">
            <a:avLst/>
          </a:prstGeom>
          <a:noFill/>
          <a:ln>
            <a:noFill/>
          </a:ln>
        </p:spPr>
      </p:pic>
    </p:spTree>
    <p:extLst>
      <p:ext uri="{BB962C8B-B14F-4D97-AF65-F5344CB8AC3E}">
        <p14:creationId xmlns:p14="http://schemas.microsoft.com/office/powerpoint/2010/main" val="4253312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Team Members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200" u="sng" dirty="0" smtClean="0"/>
              <a:t>Another factor that may help explain the difference between winning and losing teams is synergy</a:t>
            </a:r>
            <a:r>
              <a:rPr lang="en-US" dirty="0" smtClean="0"/>
              <a:t>.  </a:t>
            </a:r>
          </a:p>
          <a:p>
            <a:endParaRPr lang="en-US" sz="800" dirty="0"/>
          </a:p>
          <a:p>
            <a:pPr lvl="1"/>
            <a:r>
              <a:rPr lang="en-US" dirty="0" smtClean="0"/>
              <a:t>A synergistic effect takes place when the whole is greater than the sum of its parts.  </a:t>
            </a:r>
          </a:p>
          <a:p>
            <a:pPr lvl="1"/>
            <a:endParaRPr lang="en-US" sz="800" dirty="0"/>
          </a:p>
          <a:p>
            <a:pPr lvl="2"/>
            <a:r>
              <a:rPr lang="en-US" dirty="0" smtClean="0">
                <a:solidFill>
                  <a:srgbClr val="FF0000"/>
                </a:solidFill>
              </a:rPr>
              <a:t>Successful teams need individuals who are willing to put aside individual differences and focus on the goals of the team.  </a:t>
            </a:r>
            <a:endParaRPr lang="en-US" dirty="0">
              <a:solidFill>
                <a:srgbClr val="FF0000"/>
              </a:solidFill>
            </a:endParaRPr>
          </a:p>
        </p:txBody>
      </p:sp>
      <p:pic>
        <p:nvPicPr>
          <p:cNvPr id="5" name="Picture 4" descr="Synergies: Concepts in Finance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4325112" cy="2597331"/>
          </a:xfrm>
          <a:prstGeom prst="rect">
            <a:avLst/>
          </a:prstGeom>
          <a:noFill/>
          <a:ln>
            <a:noFill/>
          </a:ln>
        </p:spPr>
      </p:pic>
    </p:spTree>
    <p:extLst>
      <p:ext uri="{BB962C8B-B14F-4D97-AF65-F5344CB8AC3E}">
        <p14:creationId xmlns:p14="http://schemas.microsoft.com/office/powerpoint/2010/main" val="1723964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Team Members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sports fans can recall their favorite stars from some of the most successful teams.  But for every star, there are dozens of unheralded support players, sometimes called role players</a:t>
            </a:r>
            <a:r>
              <a:rPr lang="en-US" dirty="0" smtClean="0"/>
              <a:t>.  </a:t>
            </a:r>
          </a:p>
          <a:p>
            <a:endParaRPr lang="en-US" sz="800" dirty="0"/>
          </a:p>
          <a:p>
            <a:pPr lvl="1"/>
            <a:r>
              <a:rPr lang="en-US" sz="2000" dirty="0" smtClean="0">
                <a:solidFill>
                  <a:srgbClr val="FF0000"/>
                </a:solidFill>
              </a:rPr>
              <a:t>These role players show up to work, understand their roles, are trained so they know how to perform, continuously improve, and want to contribute meaningfully to the effectiveness of their team. </a:t>
            </a:r>
            <a:r>
              <a:rPr lang="en-US" sz="2000" dirty="0">
                <a:solidFill>
                  <a:srgbClr val="FF0000"/>
                </a:solidFill>
              </a:rPr>
              <a:t>They are </a:t>
            </a:r>
            <a:r>
              <a:rPr lang="en-US" sz="2000" dirty="0" smtClean="0">
                <a:solidFill>
                  <a:srgbClr val="FF0000"/>
                </a:solidFill>
              </a:rPr>
              <a:t>essential to their team’s success.</a:t>
            </a:r>
            <a:endParaRPr lang="en-US" sz="2000" dirty="0">
              <a:solidFill>
                <a:srgbClr val="FF0000"/>
              </a:solidFill>
            </a:endParaRPr>
          </a:p>
        </p:txBody>
      </p:sp>
      <p:pic>
        <p:nvPicPr>
          <p:cNvPr id="5" name="Picture 4" descr="Unsung Heroes | wfft.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267200"/>
            <a:ext cx="4646023" cy="2505075"/>
          </a:xfrm>
          <a:prstGeom prst="rect">
            <a:avLst/>
          </a:prstGeom>
          <a:noFill/>
          <a:ln>
            <a:noFill/>
          </a:ln>
        </p:spPr>
      </p:pic>
    </p:spTree>
    <p:extLst>
      <p:ext uri="{BB962C8B-B14F-4D97-AF65-F5344CB8AC3E}">
        <p14:creationId xmlns:p14="http://schemas.microsoft.com/office/powerpoint/2010/main" val="38432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Team Members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A team is made up of a group of individuals who must work together to meet individual and team objectives.  </a:t>
            </a:r>
          </a:p>
          <a:p>
            <a:endParaRPr lang="en-US" sz="800" u="sng" dirty="0"/>
          </a:p>
          <a:p>
            <a:pPr lvl="1"/>
            <a:r>
              <a:rPr lang="en-US" sz="2000" dirty="0" smtClean="0"/>
              <a:t>It is important to remember people are more motivated to achieve goals they help set.</a:t>
            </a:r>
          </a:p>
          <a:p>
            <a:endParaRPr lang="en-US" sz="800" dirty="0">
              <a:solidFill>
                <a:srgbClr val="FF0000"/>
              </a:solidFill>
            </a:endParaRPr>
          </a:p>
          <a:p>
            <a:pPr lvl="2"/>
            <a:r>
              <a:rPr lang="en-US" dirty="0" smtClean="0">
                <a:solidFill>
                  <a:srgbClr val="FF0000"/>
                </a:solidFill>
              </a:rPr>
              <a:t>Strong leadership and effective communication are key ingredients for successful teams.  </a:t>
            </a:r>
            <a:endParaRPr lang="en-US" dirty="0">
              <a:solidFill>
                <a:srgbClr val="FF0000"/>
              </a:solidFill>
            </a:endParaRPr>
          </a:p>
        </p:txBody>
      </p:sp>
      <p:pic>
        <p:nvPicPr>
          <p:cNvPr id="5" name="Picture 4" descr="Observation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3962400"/>
            <a:ext cx="4553712" cy="2352675"/>
          </a:xfrm>
          <a:prstGeom prst="rect">
            <a:avLst/>
          </a:prstGeom>
          <a:noFill/>
          <a:ln>
            <a:noFill/>
          </a:ln>
        </p:spPr>
      </p:pic>
    </p:spTree>
    <p:extLst>
      <p:ext uri="{BB962C8B-B14F-4D97-AF65-F5344CB8AC3E}">
        <p14:creationId xmlns:p14="http://schemas.microsoft.com/office/powerpoint/2010/main" val="2378101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Team Members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ability to trust a leader is more important today than ever</a:t>
            </a:r>
            <a:r>
              <a:rPr lang="en-US" dirty="0" smtClean="0"/>
              <a:t>.  </a:t>
            </a:r>
          </a:p>
          <a:p>
            <a:endParaRPr lang="en-US" sz="800" dirty="0"/>
          </a:p>
          <a:p>
            <a:pPr lvl="1"/>
            <a:r>
              <a:rPr lang="en-US" sz="2000" dirty="0" smtClean="0">
                <a:solidFill>
                  <a:srgbClr val="FF0000"/>
                </a:solidFill>
              </a:rPr>
              <a:t>Perhaps nothing is more important to the success of a team than the leader’s ability to build an environment of mutual trust and respect.  </a:t>
            </a:r>
          </a:p>
        </p:txBody>
      </p:sp>
      <p:pic>
        <p:nvPicPr>
          <p:cNvPr id="5" name="Picture 4" descr="Build Trust In The Workplace And On Your Team With, 57% O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203" y="3243943"/>
            <a:ext cx="6313497" cy="2822448"/>
          </a:xfrm>
          <a:prstGeom prst="rect">
            <a:avLst/>
          </a:prstGeom>
          <a:noFill/>
          <a:ln>
            <a:noFill/>
          </a:ln>
        </p:spPr>
      </p:pic>
    </p:spTree>
    <p:extLst>
      <p:ext uri="{BB962C8B-B14F-4D97-AF65-F5344CB8AC3E}">
        <p14:creationId xmlns:p14="http://schemas.microsoft.com/office/powerpoint/2010/main" val="1770983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a:xfrm>
            <a:off x="301752" y="1527048"/>
            <a:ext cx="8503920" cy="5102352"/>
          </a:xfrm>
        </p:spPr>
        <p:txBody>
          <a:bodyPr>
            <a:normAutofit fontScale="62500" lnSpcReduction="20000"/>
          </a:bodyPr>
          <a:lstStyle/>
          <a:p>
            <a:r>
              <a:rPr lang="en-US" u="sng" dirty="0" smtClean="0"/>
              <a:t>Characteristics of Effective Work Teams</a:t>
            </a:r>
          </a:p>
          <a:p>
            <a:endParaRPr lang="en-US" sz="1300" dirty="0"/>
          </a:p>
          <a:p>
            <a:pPr lvl="1"/>
            <a:r>
              <a:rPr lang="en-US" dirty="0" smtClean="0">
                <a:solidFill>
                  <a:srgbClr val="FF0000"/>
                </a:solidFill>
              </a:rPr>
              <a:t>Top management removes the barriers, that is, clears the roadblocks.</a:t>
            </a:r>
          </a:p>
          <a:p>
            <a:pPr lvl="1"/>
            <a:r>
              <a:rPr lang="en-US" dirty="0" smtClean="0">
                <a:solidFill>
                  <a:srgbClr val="FF0000"/>
                </a:solidFill>
              </a:rPr>
              <a:t>Team members receive training on how to work together.</a:t>
            </a:r>
          </a:p>
          <a:p>
            <a:pPr lvl="1"/>
            <a:r>
              <a:rPr lang="en-US" dirty="0" smtClean="0">
                <a:solidFill>
                  <a:srgbClr val="FF0000"/>
                </a:solidFill>
              </a:rPr>
              <a:t>Group members agree on team goals and objectives and commit to those goals.</a:t>
            </a:r>
          </a:p>
          <a:p>
            <a:pPr lvl="1"/>
            <a:r>
              <a:rPr lang="en-US" dirty="0" smtClean="0">
                <a:solidFill>
                  <a:srgbClr val="FF0000"/>
                </a:solidFill>
              </a:rPr>
              <a:t>All members participate actively in team meetings and discussions.</a:t>
            </a:r>
          </a:p>
          <a:p>
            <a:pPr lvl="1"/>
            <a:r>
              <a:rPr lang="en-US" dirty="0" smtClean="0">
                <a:solidFill>
                  <a:srgbClr val="FF0000"/>
                </a:solidFill>
              </a:rPr>
              <a:t>All team members follow team rules, guidelines, and procedures.</a:t>
            </a:r>
          </a:p>
          <a:p>
            <a:pPr lvl="1"/>
            <a:r>
              <a:rPr lang="en-US" dirty="0" smtClean="0">
                <a:solidFill>
                  <a:srgbClr val="FF0000"/>
                </a:solidFill>
              </a:rPr>
              <a:t>All member are valued and treated with respect and dignity.</a:t>
            </a:r>
          </a:p>
          <a:p>
            <a:pPr lvl="1"/>
            <a:r>
              <a:rPr lang="en-US" dirty="0" smtClean="0">
                <a:solidFill>
                  <a:srgbClr val="FF0000"/>
                </a:solidFill>
              </a:rPr>
              <a:t>Team members share vital information and ensure everyone is informed on a need-to-know basis.</a:t>
            </a:r>
          </a:p>
          <a:p>
            <a:pPr lvl="1"/>
            <a:r>
              <a:rPr lang="en-US" dirty="0" smtClean="0">
                <a:solidFill>
                  <a:srgbClr val="FF0000"/>
                </a:solidFill>
              </a:rPr>
              <a:t>Members express ideas without fear of retribution.  </a:t>
            </a:r>
          </a:p>
          <a:p>
            <a:pPr lvl="1"/>
            <a:r>
              <a:rPr lang="en-US" dirty="0" smtClean="0">
                <a:solidFill>
                  <a:srgbClr val="FF0000"/>
                </a:solidFill>
              </a:rPr>
              <a:t>Team members feel free to disagree, and the group grows with differences of opinion.</a:t>
            </a:r>
          </a:p>
          <a:p>
            <a:pPr lvl="1"/>
            <a:r>
              <a:rPr lang="en-US" dirty="0" smtClean="0">
                <a:solidFill>
                  <a:srgbClr val="FF0000"/>
                </a:solidFill>
              </a:rPr>
              <a:t>The team uses systematic problem-solving approach, but is encouraged to think “outside the box.”</a:t>
            </a:r>
          </a:p>
          <a:p>
            <a:pPr lvl="1"/>
            <a:r>
              <a:rPr lang="en-US" dirty="0" smtClean="0">
                <a:solidFill>
                  <a:srgbClr val="FF0000"/>
                </a:solidFill>
              </a:rPr>
              <a:t>All members are included in solving problems, developing alternatives, and making decisions.</a:t>
            </a:r>
          </a:p>
          <a:p>
            <a:pPr lvl="1"/>
            <a:r>
              <a:rPr lang="en-US" dirty="0" smtClean="0">
                <a:solidFill>
                  <a:srgbClr val="FF0000"/>
                </a:solidFill>
              </a:rPr>
              <a:t>Decisions are made by consensus.  All members support decision, even if they don’t totally agree.</a:t>
            </a:r>
          </a:p>
          <a:p>
            <a:pPr lvl="1"/>
            <a:r>
              <a:rPr lang="en-US" dirty="0" smtClean="0">
                <a:solidFill>
                  <a:srgbClr val="FF0000"/>
                </a:solidFill>
              </a:rPr>
              <a:t>The team is cohesive – openness, trust, support, and encouragement are always present.</a:t>
            </a:r>
          </a:p>
          <a:p>
            <a:pPr lvl="1"/>
            <a:r>
              <a:rPr lang="en-US" dirty="0" smtClean="0">
                <a:solidFill>
                  <a:srgbClr val="FF0000"/>
                </a:solidFill>
              </a:rPr>
              <a:t>Conflict is viewed as healthy and is brought into the open in a timely manner.</a:t>
            </a:r>
          </a:p>
          <a:p>
            <a:pPr lvl="1"/>
            <a:r>
              <a:rPr lang="en-US" dirty="0" smtClean="0">
                <a:solidFill>
                  <a:srgbClr val="FF0000"/>
                </a:solidFill>
              </a:rPr>
              <a:t>Group members give each other honest feedback on performance.</a:t>
            </a:r>
          </a:p>
          <a:p>
            <a:pPr lvl="1"/>
            <a:r>
              <a:rPr lang="en-US" dirty="0" smtClean="0">
                <a:solidFill>
                  <a:srgbClr val="FF0000"/>
                </a:solidFill>
              </a:rPr>
              <a:t>Team training and peer helping are essential elements of the team process.</a:t>
            </a:r>
          </a:p>
          <a:p>
            <a:pPr lvl="1"/>
            <a:r>
              <a:rPr lang="en-US" dirty="0" smtClean="0">
                <a:solidFill>
                  <a:srgbClr val="FF0000"/>
                </a:solidFill>
              </a:rPr>
              <a:t>The team continually evaluates its performance and uses that information for improvement.</a:t>
            </a:r>
          </a:p>
          <a:p>
            <a:pPr lvl="1"/>
            <a:r>
              <a:rPr lang="en-US" dirty="0" smtClean="0">
                <a:solidFill>
                  <a:srgbClr val="FF0000"/>
                </a:solidFill>
              </a:rPr>
              <a:t>Team members take pride in accomplishments.  </a:t>
            </a:r>
          </a:p>
          <a:p>
            <a:pPr lvl="1"/>
            <a:r>
              <a:rPr lang="en-US" dirty="0" smtClean="0">
                <a:solidFill>
                  <a:srgbClr val="FF0000"/>
                </a:solidFill>
              </a:rPr>
              <a:t>Members enjoy their team affiliation.</a:t>
            </a:r>
            <a:endParaRPr lang="en-US" dirty="0">
              <a:solidFill>
                <a:srgbClr val="FF0000"/>
              </a:solidFill>
            </a:endParaRPr>
          </a:p>
        </p:txBody>
      </p:sp>
      <p:pic>
        <p:nvPicPr>
          <p:cNvPr id="6" name="Picture 5" descr="helpful tips - Deck The Wa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863" y="76200"/>
            <a:ext cx="1642872" cy="1619794"/>
          </a:xfrm>
          <a:prstGeom prst="rect">
            <a:avLst/>
          </a:prstGeom>
          <a:noFill/>
          <a:ln>
            <a:noFill/>
          </a:ln>
        </p:spPr>
      </p:pic>
    </p:spTree>
    <p:extLst>
      <p:ext uri="{BB962C8B-B14F-4D97-AF65-F5344CB8AC3E}">
        <p14:creationId xmlns:p14="http://schemas.microsoft.com/office/powerpoint/2010/main" val="3113887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many companies have expanded their operations domestically and internationally, they have found that virtual teams can help them focus on meeting customer requirements</a:t>
            </a:r>
            <a:r>
              <a:rPr lang="en-US" dirty="0" smtClean="0"/>
              <a:t>.  </a:t>
            </a:r>
          </a:p>
          <a:p>
            <a:endParaRPr lang="en-US" sz="900" dirty="0"/>
          </a:p>
          <a:p>
            <a:pPr lvl="1"/>
            <a:r>
              <a:rPr lang="en-US" sz="2000" dirty="0" smtClean="0"/>
              <a:t>A virtual team is one that has members who rarely, if ever, meet  face-to-face, even though they work on a project or in an area of operations with a common goal.  They share a common purpose,   but are physically separated and interact electronically.    </a:t>
            </a:r>
          </a:p>
          <a:p>
            <a:pPr lvl="1"/>
            <a:endParaRPr lang="en-US" sz="900" dirty="0"/>
          </a:p>
          <a:p>
            <a:pPr lvl="2"/>
            <a:r>
              <a:rPr lang="en-US" sz="1800" dirty="0" smtClean="0">
                <a:solidFill>
                  <a:srgbClr val="FF0000"/>
                </a:solidFill>
              </a:rPr>
              <a:t>These work teams present unique supervisory challenges at every stage of development and performance.</a:t>
            </a:r>
            <a:endParaRPr lang="en-US" sz="1800" dirty="0">
              <a:solidFill>
                <a:srgbClr val="FF0000"/>
              </a:solidFill>
            </a:endParaRPr>
          </a:p>
        </p:txBody>
      </p:sp>
      <p:pic>
        <p:nvPicPr>
          <p:cNvPr id="5" name="Picture 4" descr="How to Overcome the Challenges of Virtual Proposal Team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800600"/>
            <a:ext cx="3735976" cy="2057400"/>
          </a:xfrm>
          <a:prstGeom prst="rect">
            <a:avLst/>
          </a:prstGeom>
          <a:noFill/>
          <a:ln>
            <a:noFill/>
          </a:ln>
        </p:spPr>
      </p:pic>
    </p:spTree>
    <p:extLst>
      <p:ext uri="{BB962C8B-B14F-4D97-AF65-F5344CB8AC3E}">
        <p14:creationId xmlns:p14="http://schemas.microsoft.com/office/powerpoint/2010/main" val="85223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Virtual teams function primarily through technological tools that enable them to communicate and share documents</a:t>
            </a:r>
            <a:r>
              <a:rPr lang="en-US" dirty="0" smtClean="0"/>
              <a:t>.  </a:t>
            </a:r>
          </a:p>
          <a:p>
            <a:endParaRPr lang="en-US" sz="900" dirty="0"/>
          </a:p>
          <a:p>
            <a:pPr lvl="1"/>
            <a:r>
              <a:rPr lang="en-US" sz="2000" dirty="0"/>
              <a:t>While technology serves as the primary facilitator for the growth of virtual teamwork, it also has been indicated as a significant challenge to productivity and the achievement of team goals.  </a:t>
            </a:r>
          </a:p>
          <a:p>
            <a:endParaRPr lang="en-US" sz="800" dirty="0"/>
          </a:p>
          <a:p>
            <a:pPr lvl="2"/>
            <a:r>
              <a:rPr lang="en-US" sz="1800" dirty="0" smtClean="0">
                <a:solidFill>
                  <a:srgbClr val="FF0000"/>
                </a:solidFill>
              </a:rPr>
              <a:t>In </a:t>
            </a:r>
            <a:r>
              <a:rPr lang="en-US" sz="1800" dirty="0">
                <a:solidFill>
                  <a:srgbClr val="FF0000"/>
                </a:solidFill>
              </a:rPr>
              <a:t>a study </a:t>
            </a:r>
            <a:r>
              <a:rPr lang="en-US" sz="1800" dirty="0" smtClean="0">
                <a:solidFill>
                  <a:srgbClr val="FF0000"/>
                </a:solidFill>
              </a:rPr>
              <a:t>of virtual team meeting breakdowns, investigators </a:t>
            </a:r>
            <a:r>
              <a:rPr lang="en-US" sz="1800" dirty="0">
                <a:solidFill>
                  <a:srgbClr val="FF0000"/>
                </a:solidFill>
              </a:rPr>
              <a:t>found </a:t>
            </a:r>
            <a:r>
              <a:rPr lang="en-US" sz="1800" dirty="0" smtClean="0">
                <a:solidFill>
                  <a:srgbClr val="FF0000"/>
                </a:solidFill>
              </a:rPr>
              <a:t>that most </a:t>
            </a:r>
            <a:r>
              <a:rPr lang="en-US" sz="1800" dirty="0">
                <a:solidFill>
                  <a:srgbClr val="FF0000"/>
                </a:solidFill>
              </a:rPr>
              <a:t>problems stemmed from technology policy restrictions, mandated technology changes, and inadequate or malfunctioning technology tools.</a:t>
            </a:r>
          </a:p>
          <a:p>
            <a:pPr lvl="1"/>
            <a:endParaRPr lang="en-US" sz="1800" dirty="0">
              <a:solidFill>
                <a:srgbClr val="FF0000"/>
              </a:solidFill>
            </a:endParaRPr>
          </a:p>
        </p:txBody>
      </p:sp>
      <p:pic>
        <p:nvPicPr>
          <p:cNvPr id="5" name="Picture 4" descr="6 common virtual team challenges and how to solve them | Team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648200"/>
            <a:ext cx="3733800" cy="2209800"/>
          </a:xfrm>
          <a:prstGeom prst="rect">
            <a:avLst/>
          </a:prstGeom>
          <a:noFill/>
          <a:ln>
            <a:noFill/>
          </a:ln>
        </p:spPr>
      </p:pic>
    </p:spTree>
    <p:extLst>
      <p:ext uri="{BB962C8B-B14F-4D97-AF65-F5344CB8AC3E}">
        <p14:creationId xmlns:p14="http://schemas.microsoft.com/office/powerpoint/2010/main" val="3102190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technology is not the only challenge in geographically dispersed teams</a:t>
            </a:r>
            <a:r>
              <a:rPr lang="en-US" dirty="0" smtClean="0"/>
              <a:t>.  </a:t>
            </a:r>
          </a:p>
          <a:p>
            <a:endParaRPr lang="en-US" sz="800" dirty="0"/>
          </a:p>
          <a:p>
            <a:pPr lvl="1"/>
            <a:r>
              <a:rPr lang="en-US" sz="2000" dirty="0" smtClean="0"/>
              <a:t>Trust and power are seen as barriers to success.  </a:t>
            </a:r>
          </a:p>
          <a:p>
            <a:endParaRPr lang="en-US" sz="800" dirty="0"/>
          </a:p>
          <a:p>
            <a:pPr lvl="2"/>
            <a:r>
              <a:rPr lang="en-US" sz="1800" dirty="0" smtClean="0">
                <a:solidFill>
                  <a:srgbClr val="FF0000"/>
                </a:solidFill>
              </a:rPr>
              <a:t>In virtual teams rating themselves as having a high level of trust among members, EEs indicated that sharing and shifting power based on needs of the group and specific tasks helped them succeed in reaching the goals.  </a:t>
            </a:r>
          </a:p>
          <a:p>
            <a:pPr lvl="2"/>
            <a:r>
              <a:rPr lang="en-US" sz="1800" dirty="0" smtClean="0">
                <a:solidFill>
                  <a:srgbClr val="FF0000"/>
                </a:solidFill>
              </a:rPr>
              <a:t>In virtual teams with low levels of trust, power battles, coercion, misunderstandings, and conflicts of interest kept teams from performing.</a:t>
            </a:r>
            <a:endParaRPr lang="en-US" sz="1800" dirty="0">
              <a:solidFill>
                <a:srgbClr val="FF0000"/>
              </a:solidFill>
            </a:endParaRPr>
          </a:p>
        </p:txBody>
      </p:sp>
      <p:pic>
        <p:nvPicPr>
          <p:cNvPr id="5" name="Picture 4" descr="Virtual Team Communication with PABX: What Is It? - Formulated IT Gro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648201"/>
            <a:ext cx="3581400" cy="2209800"/>
          </a:xfrm>
          <a:prstGeom prst="rect">
            <a:avLst/>
          </a:prstGeom>
          <a:noFill/>
          <a:ln>
            <a:noFill/>
          </a:ln>
        </p:spPr>
      </p:pic>
    </p:spTree>
    <p:extLst>
      <p:ext uri="{BB962C8B-B14F-4D97-AF65-F5344CB8AC3E}">
        <p14:creationId xmlns:p14="http://schemas.microsoft.com/office/powerpoint/2010/main" val="99716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Understanding Work Groups and Their Importance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400" u="sng" dirty="0" smtClean="0"/>
              <a:t>A supervisor must be concerned not only with EEs as individuals but also with how those EEs relate to groups both inside and outside the supervisor’s department</a:t>
            </a:r>
            <a:r>
              <a:rPr lang="en-US" dirty="0" smtClean="0"/>
              <a:t>.  </a:t>
            </a:r>
            <a:endParaRPr lang="en-US" dirty="0"/>
          </a:p>
        </p:txBody>
      </p:sp>
      <p:pic>
        <p:nvPicPr>
          <p:cNvPr id="5" name="Picture 4" descr="Group Logo Maker | LOGO.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1433" y="2819400"/>
            <a:ext cx="4275038" cy="3581400"/>
          </a:xfrm>
          <a:prstGeom prst="rect">
            <a:avLst/>
          </a:prstGeom>
          <a:noFill/>
          <a:ln>
            <a:noFill/>
          </a:ln>
        </p:spPr>
      </p:pic>
    </p:spTree>
    <p:extLst>
      <p:ext uri="{BB962C8B-B14F-4D97-AF65-F5344CB8AC3E}">
        <p14:creationId xmlns:p14="http://schemas.microsoft.com/office/powerpoint/2010/main" val="2717659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These challenges illustrate that virtual teams share some of the same challenges as face-to-face teams, but at the same time they encounter barriers that are not typically found in the traditional office setting</a:t>
            </a:r>
            <a:r>
              <a:rPr lang="en-US" dirty="0" smtClean="0"/>
              <a:t>.  </a:t>
            </a:r>
          </a:p>
          <a:p>
            <a:endParaRPr lang="en-US" sz="800" dirty="0"/>
          </a:p>
          <a:p>
            <a:pPr lvl="1"/>
            <a:r>
              <a:rPr lang="en-US" sz="2000" dirty="0" smtClean="0">
                <a:solidFill>
                  <a:srgbClr val="FF0000"/>
                </a:solidFill>
              </a:rPr>
              <a:t>Some challenges unique to virtual teams include, poor nonverbal communication, lack of informal conversations and forging of friendships, increased miscommunication and misunderstanding, difficulty in achieving consensus and establishing shared understandings about tasks and goals.  </a:t>
            </a:r>
            <a:endParaRPr lang="en-US" sz="2000" dirty="0">
              <a:solidFill>
                <a:srgbClr val="FF0000"/>
              </a:solidFill>
            </a:endParaRPr>
          </a:p>
        </p:txBody>
      </p:sp>
      <p:pic>
        <p:nvPicPr>
          <p:cNvPr id="5" name="Picture 4" descr="9 Virtual Team Building Activities to Connect Your Distributed Team |  Otter.a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724400"/>
            <a:ext cx="3657600" cy="2133600"/>
          </a:xfrm>
          <a:prstGeom prst="rect">
            <a:avLst/>
          </a:prstGeom>
          <a:noFill/>
          <a:ln>
            <a:noFill/>
          </a:ln>
        </p:spPr>
      </p:pic>
    </p:spTree>
    <p:extLst>
      <p:ext uri="{BB962C8B-B14F-4D97-AF65-F5344CB8AC3E}">
        <p14:creationId xmlns:p14="http://schemas.microsoft.com/office/powerpoint/2010/main" val="3221119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400" u="sng" dirty="0" smtClean="0"/>
              <a:t>Virtual teams require strong management support</a:t>
            </a:r>
            <a:r>
              <a:rPr lang="en-US" sz="2400" dirty="0" smtClean="0"/>
              <a:t>.  </a:t>
            </a:r>
          </a:p>
          <a:p>
            <a:endParaRPr lang="en-US" sz="800" dirty="0"/>
          </a:p>
          <a:p>
            <a:pPr lvl="1"/>
            <a:r>
              <a:rPr lang="en-US" sz="2100" dirty="0" smtClean="0"/>
              <a:t>The need for supervisory feedback and evaluation is paramount.  </a:t>
            </a:r>
          </a:p>
          <a:p>
            <a:pPr lvl="1"/>
            <a:endParaRPr lang="en-US" sz="800" dirty="0"/>
          </a:p>
          <a:p>
            <a:pPr lvl="2"/>
            <a:r>
              <a:rPr lang="en-US" dirty="0" smtClean="0">
                <a:solidFill>
                  <a:srgbClr val="FF0000"/>
                </a:solidFill>
              </a:rPr>
              <a:t>The challenge for a manager or supervisor of a virtual team is to hold team members together and keep them motivated, even though they are separated geographically.  </a:t>
            </a:r>
            <a:endParaRPr lang="en-US" dirty="0">
              <a:solidFill>
                <a:srgbClr val="FF0000"/>
              </a:solidFill>
            </a:endParaRPr>
          </a:p>
        </p:txBody>
      </p:sp>
      <p:pic>
        <p:nvPicPr>
          <p:cNvPr id="5" name="Picture 4" descr="Fun Activities for Virtual Events"/>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886200"/>
            <a:ext cx="4474464" cy="2406650"/>
          </a:xfrm>
          <a:prstGeom prst="rect">
            <a:avLst/>
          </a:prstGeom>
          <a:noFill/>
          <a:ln>
            <a:noFill/>
          </a:ln>
        </p:spPr>
      </p:pic>
    </p:spTree>
    <p:extLst>
      <p:ext uri="{BB962C8B-B14F-4D97-AF65-F5344CB8AC3E}">
        <p14:creationId xmlns:p14="http://schemas.microsoft.com/office/powerpoint/2010/main" val="193819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focus must be on overall results rather than on the specific activities of team members</a:t>
            </a:r>
            <a:r>
              <a:rPr lang="en-US" dirty="0" smtClean="0"/>
              <a:t>.  </a:t>
            </a:r>
          </a:p>
          <a:p>
            <a:endParaRPr lang="en-US" sz="800" dirty="0"/>
          </a:p>
          <a:p>
            <a:pPr lvl="1"/>
            <a:r>
              <a:rPr lang="en-US" sz="2000" dirty="0" smtClean="0"/>
              <a:t>Managers of virtual teams have tried various techniques to help team members stay focused on their projects and to strengthen their functioning and team spirit.  </a:t>
            </a:r>
          </a:p>
          <a:p>
            <a:pPr lvl="1"/>
            <a:endParaRPr lang="en-US" sz="800" dirty="0"/>
          </a:p>
          <a:p>
            <a:pPr lvl="2"/>
            <a:r>
              <a:rPr lang="en-US" sz="1800" dirty="0" smtClean="0">
                <a:solidFill>
                  <a:srgbClr val="FF0000"/>
                </a:solidFill>
              </a:rPr>
              <a:t>Among these techniques are giving the project team a name or logo, rotating the hosting conference calls, and recognizing accomplishments.</a:t>
            </a:r>
            <a:endParaRPr lang="en-US" sz="1800" dirty="0">
              <a:solidFill>
                <a:srgbClr val="FF0000"/>
              </a:solidFill>
            </a:endParaRPr>
          </a:p>
        </p:txBody>
      </p:sp>
      <p:pic>
        <p:nvPicPr>
          <p:cNvPr id="6" name="Picture 5" descr="Virtual Team Trends: The Rise of Virtual Mobility | Teamraderi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9" y="4343400"/>
            <a:ext cx="3153809" cy="1905000"/>
          </a:xfrm>
          <a:prstGeom prst="rect">
            <a:avLst/>
          </a:prstGeom>
          <a:noFill/>
          <a:ln>
            <a:noFill/>
          </a:ln>
        </p:spPr>
      </p:pic>
    </p:spTree>
    <p:extLst>
      <p:ext uri="{BB962C8B-B14F-4D97-AF65-F5344CB8AC3E}">
        <p14:creationId xmlns:p14="http://schemas.microsoft.com/office/powerpoint/2010/main" val="336356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definitions of morale recognize that it is essentially a     state of mind</a:t>
            </a:r>
            <a:r>
              <a:rPr lang="en-US" dirty="0" smtClean="0"/>
              <a:t>.  </a:t>
            </a:r>
          </a:p>
          <a:p>
            <a:endParaRPr lang="en-US" sz="800" dirty="0"/>
          </a:p>
          <a:p>
            <a:pPr lvl="1"/>
            <a:r>
              <a:rPr lang="en-US" sz="2000" dirty="0" smtClean="0"/>
              <a:t>For example, Merriam-Webster’s online dictionary defines morale as “the mental and emotional condition of an individual or group with regard to the function or tasks at hand.”  </a:t>
            </a:r>
          </a:p>
          <a:p>
            <a:pPr lvl="1"/>
            <a:endParaRPr lang="en-US" sz="800" dirty="0"/>
          </a:p>
          <a:p>
            <a:pPr lvl="2"/>
            <a:r>
              <a:rPr lang="en-US" sz="1800" dirty="0" smtClean="0">
                <a:solidFill>
                  <a:srgbClr val="FF0000"/>
                </a:solidFill>
              </a:rPr>
              <a:t>We consider morale to be the attitudes and feelings of individuals and groups toward their work, their environment, their supervisors, their   top-level management, and the organization.  </a:t>
            </a:r>
            <a:endParaRPr lang="en-US" sz="1800" dirty="0">
              <a:solidFill>
                <a:srgbClr val="FF0000"/>
              </a:solidFill>
            </a:endParaRPr>
          </a:p>
        </p:txBody>
      </p:sp>
      <p:pic>
        <p:nvPicPr>
          <p:cNvPr id="6" name="Picture 5" descr="Effective Methods of Boosting Staff Morale - Indepth Research Institute"/>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724400"/>
            <a:ext cx="4325112" cy="2133600"/>
          </a:xfrm>
          <a:prstGeom prst="rect">
            <a:avLst/>
          </a:prstGeom>
          <a:noFill/>
          <a:ln>
            <a:noFill/>
          </a:ln>
        </p:spPr>
      </p:pic>
    </p:spTree>
    <p:extLst>
      <p:ext uri="{BB962C8B-B14F-4D97-AF65-F5344CB8AC3E}">
        <p14:creationId xmlns:p14="http://schemas.microsoft.com/office/powerpoint/2010/main" val="1364196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200" u="sng" dirty="0" smtClean="0"/>
              <a:t>Morale is not one single feeling or attitude but a composite</a:t>
            </a:r>
            <a:r>
              <a:rPr lang="en-US" dirty="0" smtClean="0"/>
              <a:t>.  </a:t>
            </a:r>
          </a:p>
          <a:p>
            <a:endParaRPr lang="en-US" sz="800" dirty="0"/>
          </a:p>
          <a:p>
            <a:pPr lvl="1"/>
            <a:r>
              <a:rPr lang="en-US" sz="2000" dirty="0" smtClean="0"/>
              <a:t>It can affect EE performance and willingness to work, which in turn can affect individual and organizational objectives.  </a:t>
            </a:r>
          </a:p>
          <a:p>
            <a:pPr lvl="1"/>
            <a:endParaRPr lang="en-US" sz="800" dirty="0"/>
          </a:p>
          <a:p>
            <a:pPr lvl="2"/>
            <a:r>
              <a:rPr lang="en-US" dirty="0" smtClean="0">
                <a:solidFill>
                  <a:srgbClr val="FF0000"/>
                </a:solidFill>
              </a:rPr>
              <a:t>When EE morale is high, EEs usually do what the company wants them to do; when it is low, the opposite tends to occur.</a:t>
            </a:r>
            <a:endParaRPr lang="en-US" dirty="0">
              <a:solidFill>
                <a:srgbClr val="FF0000"/>
              </a:solidFill>
            </a:endParaRPr>
          </a:p>
        </p:txBody>
      </p:sp>
      <p:pic>
        <p:nvPicPr>
          <p:cNvPr id="5" name="Picture 4" descr="Employee Morale: Definition, Affecting Factors, and How to Boost Morale |  QuestionPr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038601"/>
            <a:ext cx="4934277" cy="2819400"/>
          </a:xfrm>
          <a:prstGeom prst="rect">
            <a:avLst/>
          </a:prstGeom>
          <a:noFill/>
          <a:ln>
            <a:noFill/>
          </a:ln>
        </p:spPr>
      </p:pic>
    </p:spTree>
    <p:extLst>
      <p:ext uri="{BB962C8B-B14F-4D97-AF65-F5344CB8AC3E}">
        <p14:creationId xmlns:p14="http://schemas.microsoft.com/office/powerpoint/2010/main" val="3954630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200" u="sng" dirty="0" smtClean="0"/>
              <a:t>Engagement is the level of emotional commitment the EE has to the organization and its goals</a:t>
            </a:r>
            <a:r>
              <a:rPr lang="en-US" dirty="0" smtClean="0"/>
              <a:t>.  </a:t>
            </a:r>
          </a:p>
          <a:p>
            <a:endParaRPr lang="en-US" sz="800" dirty="0"/>
          </a:p>
          <a:p>
            <a:pPr lvl="1"/>
            <a:r>
              <a:rPr lang="en-US" sz="2000" dirty="0" smtClean="0"/>
              <a:t>If we consider the two terms side by side, we might conjecture that the two mean essentially the same thing, but they do not.  </a:t>
            </a:r>
          </a:p>
          <a:p>
            <a:pPr lvl="1"/>
            <a:endParaRPr lang="en-US" sz="800" dirty="0"/>
          </a:p>
          <a:p>
            <a:pPr lvl="2"/>
            <a:r>
              <a:rPr lang="en-US" dirty="0" smtClean="0">
                <a:solidFill>
                  <a:srgbClr val="FF0000"/>
                </a:solidFill>
              </a:rPr>
              <a:t>Morale is the general feeling toward the workplace, and engagement focuses on its goals.  </a:t>
            </a:r>
            <a:endParaRPr lang="en-US" dirty="0">
              <a:solidFill>
                <a:srgbClr val="FF0000"/>
              </a:solidFill>
            </a:endParaRPr>
          </a:p>
        </p:txBody>
      </p:sp>
      <p:pic>
        <p:nvPicPr>
          <p:cNvPr id="5" name="Picture 4" descr="What Is Employee Engagement? Definition, Strategies, and Examp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191000"/>
            <a:ext cx="4648200" cy="2699657"/>
          </a:xfrm>
          <a:prstGeom prst="rect">
            <a:avLst/>
          </a:prstGeom>
          <a:noFill/>
          <a:ln>
            <a:noFill/>
          </a:ln>
        </p:spPr>
      </p:pic>
    </p:spTree>
    <p:extLst>
      <p:ext uri="{BB962C8B-B14F-4D97-AF65-F5344CB8AC3E}">
        <p14:creationId xmlns:p14="http://schemas.microsoft.com/office/powerpoint/2010/main" val="1496013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Cari Turley provides an illustration that shows the difference</a:t>
            </a:r>
            <a:r>
              <a:rPr lang="en-US" dirty="0" smtClean="0"/>
              <a:t>:</a:t>
            </a:r>
          </a:p>
          <a:p>
            <a:endParaRPr lang="en-US" sz="800" dirty="0" smtClean="0"/>
          </a:p>
          <a:p>
            <a:pPr lvl="1"/>
            <a:r>
              <a:rPr lang="en-US" sz="2000" dirty="0" smtClean="0">
                <a:solidFill>
                  <a:srgbClr val="FF0000"/>
                </a:solidFill>
              </a:rPr>
              <a:t>Treating everyone on your staff to ice cream would improve morale for the afternoon.  But that’s about it.   Consider, however, promising an ice cream social for the afternoon to your sales team as a reward for closing the big account they’ve been after.  You get the same morale boost on ice cream day, but you also get the incentive to close the deal, the anticipation of the event, and the message that good work is noticed and rewarded.  That’s much likelier to translate to business results than impromptu dessert, and for no additional cost.</a:t>
            </a:r>
            <a:endParaRPr lang="en-US" sz="2000" dirty="0">
              <a:solidFill>
                <a:srgbClr val="FF0000"/>
              </a:solidFill>
            </a:endParaRPr>
          </a:p>
        </p:txBody>
      </p:sp>
      <p:pic>
        <p:nvPicPr>
          <p:cNvPr id="7" name="Picture 6" descr="Employee Morale: Play significant role in Business Development"/>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953000"/>
            <a:ext cx="3733800" cy="1905000"/>
          </a:xfrm>
          <a:prstGeom prst="rect">
            <a:avLst/>
          </a:prstGeom>
          <a:noFill/>
          <a:ln>
            <a:noFill/>
          </a:ln>
        </p:spPr>
      </p:pic>
    </p:spTree>
    <p:extLst>
      <p:ext uri="{BB962C8B-B14F-4D97-AF65-F5344CB8AC3E}">
        <p14:creationId xmlns:p14="http://schemas.microsoft.com/office/powerpoint/2010/main" val="3141780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400" u="sng" dirty="0"/>
              <a:t>A</a:t>
            </a:r>
            <a:r>
              <a:rPr lang="en-US" sz="2400" u="sng" dirty="0" smtClean="0"/>
              <a:t>n organization’s EEs can have high morale, love their boss and their job, but never get anything done, which can put them at risk of being let go or becoming “dead wood</a:t>
            </a:r>
            <a:r>
              <a:rPr lang="en-US" sz="2400" dirty="0" smtClean="0"/>
              <a:t>.”  </a:t>
            </a:r>
          </a:p>
          <a:p>
            <a:endParaRPr lang="en-US" sz="800" dirty="0">
              <a:solidFill>
                <a:srgbClr val="FF0000"/>
              </a:solidFill>
            </a:endParaRPr>
          </a:p>
          <a:p>
            <a:pPr lvl="1"/>
            <a:r>
              <a:rPr lang="en-US" sz="2000" dirty="0" smtClean="0">
                <a:solidFill>
                  <a:srgbClr val="FF0000"/>
                </a:solidFill>
              </a:rPr>
              <a:t>When EEs are highly engaged, by contrast, they invest more time, effort, and sometimes creativity and passion into the work they do in order to do their best and help the company achieve its objectives.</a:t>
            </a:r>
            <a:endParaRPr lang="en-US" sz="2000" dirty="0">
              <a:solidFill>
                <a:srgbClr val="FF0000"/>
              </a:solidFill>
            </a:endParaRPr>
          </a:p>
        </p:txBody>
      </p:sp>
      <p:pic>
        <p:nvPicPr>
          <p:cNvPr id="5" name="Picture 4" descr="Determinants of employee engagement and their impact on employee performance"/>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91000"/>
            <a:ext cx="4419600" cy="2133600"/>
          </a:xfrm>
          <a:prstGeom prst="rect">
            <a:avLst/>
          </a:prstGeom>
          <a:noFill/>
          <a:ln>
            <a:noFill/>
          </a:ln>
        </p:spPr>
      </p:pic>
    </p:spTree>
    <p:extLst>
      <p:ext uri="{BB962C8B-B14F-4D97-AF65-F5344CB8AC3E}">
        <p14:creationId xmlns:p14="http://schemas.microsoft.com/office/powerpoint/2010/main" val="23560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Workplaces are finding that considering the roots of morale in engagement increases trust, loyalty, and performance more so than just creating a feel-good environment</a:t>
            </a:r>
            <a:r>
              <a:rPr lang="en-US" sz="2400" dirty="0" smtClean="0"/>
              <a:t>.  </a:t>
            </a:r>
          </a:p>
          <a:p>
            <a:endParaRPr lang="en-US" sz="800" dirty="0"/>
          </a:p>
          <a:p>
            <a:pPr lvl="1"/>
            <a:r>
              <a:rPr lang="en-US" dirty="0" smtClean="0">
                <a:solidFill>
                  <a:srgbClr val="FF0000"/>
                </a:solidFill>
              </a:rPr>
              <a:t>Highly engaged EEs have less absenteeism and are less likely to leave their jobs than those who are disengaged.  </a:t>
            </a:r>
            <a:endParaRPr lang="en-US" dirty="0">
              <a:solidFill>
                <a:srgbClr val="FF0000"/>
              </a:solidFill>
            </a:endParaRPr>
          </a:p>
        </p:txBody>
      </p:sp>
      <p:pic>
        <p:nvPicPr>
          <p:cNvPr id="6" name="Picture 5" descr="Employee Engagement Strategies for 2019 Advanced Learning Institu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733800"/>
            <a:ext cx="2633472" cy="2435485"/>
          </a:xfrm>
          <a:prstGeom prst="rect">
            <a:avLst/>
          </a:prstGeom>
          <a:noFill/>
          <a:ln>
            <a:noFill/>
          </a:ln>
        </p:spPr>
      </p:pic>
    </p:spTree>
    <p:extLst>
      <p:ext uri="{BB962C8B-B14F-4D97-AF65-F5344CB8AC3E}">
        <p14:creationId xmlns:p14="http://schemas.microsoft.com/office/powerpoint/2010/main" val="3019299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Gallup’s research on EE engagement has linked its levels to several performance outcomes:  customer ratings, profitability, productivity, turnover, theft, safety incidents, absenteeism, and product quality</a:t>
            </a:r>
            <a:r>
              <a:rPr lang="en-US" dirty="0" smtClean="0"/>
              <a:t>.  </a:t>
            </a:r>
          </a:p>
          <a:p>
            <a:endParaRPr lang="en-US" sz="800" dirty="0">
              <a:solidFill>
                <a:srgbClr val="FF0000"/>
              </a:solidFill>
            </a:endParaRPr>
          </a:p>
          <a:p>
            <a:pPr lvl="1"/>
            <a:r>
              <a:rPr lang="en-US" sz="2000" dirty="0" smtClean="0">
                <a:solidFill>
                  <a:srgbClr val="FF0000"/>
                </a:solidFill>
              </a:rPr>
              <a:t>They found that workers who rate themselves as highly engaged at work view their lives as better, report having better moods and better relationships with colleagues, and are more likely to say they like what they do at work every day.</a:t>
            </a:r>
            <a:endParaRPr lang="en-US" sz="2000" dirty="0">
              <a:solidFill>
                <a:srgbClr val="FF0000"/>
              </a:solidFill>
            </a:endParaRPr>
          </a:p>
        </p:txBody>
      </p:sp>
      <p:pic>
        <p:nvPicPr>
          <p:cNvPr id="6" name="Picture 5" descr="57,900+ Performance Improvement Stock Photos, Pictures &amp; Royalty-Free  Images - iStock | Performance improvement plan, Human performance  improvement, Performance improvement ic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267200"/>
            <a:ext cx="3054531" cy="2590800"/>
          </a:xfrm>
          <a:prstGeom prst="rect">
            <a:avLst/>
          </a:prstGeom>
          <a:noFill/>
          <a:ln>
            <a:noFill/>
          </a:ln>
        </p:spPr>
      </p:pic>
    </p:spTree>
    <p:extLst>
      <p:ext uri="{BB962C8B-B14F-4D97-AF65-F5344CB8AC3E}">
        <p14:creationId xmlns:p14="http://schemas.microsoft.com/office/powerpoint/2010/main" val="159245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Understanding Work Groups and Their Importance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On the job, an EE’s attitude and morale can be shaped to a large degree by co-workers, at times even more than by the supervisor or other factors in the work environment</a:t>
            </a:r>
            <a:r>
              <a:rPr lang="en-US" sz="2000" dirty="0" smtClean="0"/>
              <a:t>.  </a:t>
            </a:r>
          </a:p>
          <a:p>
            <a:pPr lvl="1"/>
            <a:endParaRPr lang="en-US" sz="800" dirty="0"/>
          </a:p>
          <a:p>
            <a:pPr lvl="1"/>
            <a:r>
              <a:rPr lang="en-US" sz="2000" dirty="0" smtClean="0"/>
              <a:t>Therefore, a supervisor should be aware of work groups and how those groups function.  </a:t>
            </a:r>
          </a:p>
          <a:p>
            <a:pPr lvl="1"/>
            <a:endParaRPr lang="en-US" sz="800" dirty="0"/>
          </a:p>
          <a:p>
            <a:pPr lvl="2"/>
            <a:r>
              <a:rPr lang="en-US" sz="1800" dirty="0" smtClean="0">
                <a:solidFill>
                  <a:srgbClr val="FF0000"/>
                </a:solidFill>
              </a:rPr>
              <a:t>Moreover, a supervisor must understand how morale influences EE performance and what can be done to maintain a high level of morale at the departmental level.</a:t>
            </a:r>
            <a:endParaRPr lang="en-US" sz="1800" dirty="0">
              <a:solidFill>
                <a:srgbClr val="FF0000"/>
              </a:solidFill>
            </a:endParaRPr>
          </a:p>
        </p:txBody>
      </p:sp>
      <p:pic>
        <p:nvPicPr>
          <p:cNvPr id="5" name="Picture 4" descr="GO. vergaderen - Microsoftpp-apps"/>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67201"/>
            <a:ext cx="2438400" cy="2627810"/>
          </a:xfrm>
          <a:prstGeom prst="rect">
            <a:avLst/>
          </a:prstGeom>
          <a:noFill/>
          <a:ln>
            <a:noFill/>
          </a:ln>
        </p:spPr>
      </p:pic>
    </p:spTree>
    <p:extLst>
      <p:ext uri="{BB962C8B-B14F-4D97-AF65-F5344CB8AC3E}">
        <p14:creationId xmlns:p14="http://schemas.microsoft.com/office/powerpoint/2010/main" val="3574895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400" u="sng" dirty="0" smtClean="0"/>
              <a:t>Highly engaged workers cooperate, are enthusiastic about work, understand their jobs, and look for ways to improve</a:t>
            </a:r>
            <a:r>
              <a:rPr lang="en-US" sz="2000" dirty="0" smtClean="0"/>
              <a:t>.  </a:t>
            </a:r>
          </a:p>
          <a:p>
            <a:endParaRPr lang="en-US" sz="800" dirty="0">
              <a:solidFill>
                <a:srgbClr val="FF0000"/>
              </a:solidFill>
            </a:endParaRPr>
          </a:p>
          <a:p>
            <a:pPr lvl="1"/>
            <a:r>
              <a:rPr lang="en-US" dirty="0" smtClean="0">
                <a:solidFill>
                  <a:srgbClr val="FF0000"/>
                </a:solidFill>
              </a:rPr>
              <a:t>Workers who are not engaged and aren’t concerned about customers, productivity, safety, or the organizations’ purpose, waste managers’ time, are often absent, have more accidents, and quit more often than engaged workers. </a:t>
            </a:r>
            <a:endParaRPr lang="en-US" dirty="0">
              <a:solidFill>
                <a:srgbClr val="FF0000"/>
              </a:solidFill>
            </a:endParaRPr>
          </a:p>
        </p:txBody>
      </p:sp>
      <p:pic>
        <p:nvPicPr>
          <p:cNvPr id="5" name="Picture 4" descr="What is Employee Engagement? What, Why, and How to Improve It"/>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91000"/>
            <a:ext cx="5486400" cy="2667000"/>
          </a:xfrm>
          <a:prstGeom prst="rect">
            <a:avLst/>
          </a:prstGeom>
          <a:noFill/>
          <a:ln>
            <a:noFill/>
          </a:ln>
        </p:spPr>
      </p:pic>
    </p:spTree>
    <p:extLst>
      <p:ext uri="{BB962C8B-B14F-4D97-AF65-F5344CB8AC3E}">
        <p14:creationId xmlns:p14="http://schemas.microsoft.com/office/powerpoint/2010/main" val="1287605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300" u="sng" dirty="0" smtClean="0"/>
              <a:t>The research on engagement has identified a number of things workers need in order to feel engaged with their work and committed to their organization’s mission</a:t>
            </a:r>
            <a:r>
              <a:rPr lang="en-US" sz="2300" dirty="0" smtClean="0"/>
              <a:t>.  </a:t>
            </a:r>
          </a:p>
          <a:p>
            <a:endParaRPr lang="en-US" sz="800" dirty="0"/>
          </a:p>
          <a:p>
            <a:pPr lvl="1"/>
            <a:r>
              <a:rPr lang="en-US" sz="2000" dirty="0" smtClean="0">
                <a:solidFill>
                  <a:srgbClr val="FF0000"/>
                </a:solidFill>
              </a:rPr>
              <a:t>They need to know what is expected of them; have the appropriate materials and equipment to do their jobs, opportunities to do things they are good at; and be recognized for their achievements.  </a:t>
            </a:r>
            <a:endParaRPr lang="en-US" sz="2000" dirty="0">
              <a:solidFill>
                <a:srgbClr val="FF0000"/>
              </a:solidFill>
            </a:endParaRPr>
          </a:p>
        </p:txBody>
      </p:sp>
      <p:pic>
        <p:nvPicPr>
          <p:cNvPr id="6" name="Picture 5" descr="The Pyramid of Needs Employee Experience Framework"/>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14800"/>
            <a:ext cx="5562600" cy="2798953"/>
          </a:xfrm>
          <a:prstGeom prst="rect">
            <a:avLst/>
          </a:prstGeom>
          <a:noFill/>
          <a:ln>
            <a:noFill/>
          </a:ln>
        </p:spPr>
      </p:pic>
    </p:spTree>
    <p:extLst>
      <p:ext uri="{BB962C8B-B14F-4D97-AF65-F5344CB8AC3E}">
        <p14:creationId xmlns:p14="http://schemas.microsoft.com/office/powerpoint/2010/main" val="1255179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EEs engage and thrive when their supervisors show that they care about them, encourage them to develop their strengths, value their opinions, and promote an organizational mission  that makes workers feel important</a:t>
            </a:r>
            <a:r>
              <a:rPr lang="en-US" dirty="0" smtClean="0"/>
              <a:t>.  </a:t>
            </a:r>
          </a:p>
          <a:p>
            <a:endParaRPr lang="en-US" sz="900" dirty="0"/>
          </a:p>
          <a:p>
            <a:pPr lvl="1"/>
            <a:r>
              <a:rPr lang="en-US" sz="2000" dirty="0" smtClean="0"/>
              <a:t>Further, workers who have colleagues who are committed to doing good work and are genuinely friendly enjoy and invest in their work, and they are inspired to contribute new ideas when they are given feedback about their performance and provided with opportunities to grow in new ways.  </a:t>
            </a:r>
          </a:p>
          <a:p>
            <a:pPr lvl="1"/>
            <a:endParaRPr lang="en-US" sz="900" dirty="0"/>
          </a:p>
          <a:p>
            <a:pPr lvl="2"/>
            <a:r>
              <a:rPr lang="en-US" sz="1800" dirty="0" smtClean="0">
                <a:solidFill>
                  <a:srgbClr val="FF0000"/>
                </a:solidFill>
              </a:rPr>
              <a:t>When an organization provides this type of work environment, workers become more trusting of management, more willing to put in extra effort, and more likely to recommend their company to others.</a:t>
            </a:r>
            <a:endParaRPr lang="en-US" sz="1800" dirty="0">
              <a:solidFill>
                <a:srgbClr val="FF0000"/>
              </a:solidFill>
            </a:endParaRPr>
          </a:p>
        </p:txBody>
      </p:sp>
      <p:pic>
        <p:nvPicPr>
          <p:cNvPr id="5" name="Picture 4" descr="Show you C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562600"/>
            <a:ext cx="957072" cy="762000"/>
          </a:xfrm>
          <a:prstGeom prst="rect">
            <a:avLst/>
          </a:prstGeom>
          <a:noFill/>
          <a:ln>
            <a:noFill/>
          </a:ln>
        </p:spPr>
      </p:pic>
    </p:spTree>
    <p:extLst>
      <p:ext uri="{BB962C8B-B14F-4D97-AF65-F5344CB8AC3E}">
        <p14:creationId xmlns:p14="http://schemas.microsoft.com/office/powerpoint/2010/main" val="1193392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developmental efforts focus on the positives or strengths,  a person’s morale is much higher and engagement and performance increase</a:t>
            </a:r>
            <a:r>
              <a:rPr lang="en-US" dirty="0" smtClean="0"/>
              <a:t>.  </a:t>
            </a:r>
          </a:p>
          <a:p>
            <a:endParaRPr lang="en-US" sz="900" dirty="0"/>
          </a:p>
          <a:p>
            <a:pPr lvl="1"/>
            <a:r>
              <a:rPr lang="en-US" sz="2000" dirty="0" smtClean="0"/>
              <a:t>When managers focus on EE’s strengths, give them opportunities to use their strengths, and help them to build upon those strengths, the EE will feel good about their contribution to the organization and grow in their commitment to their work. As workers become more engaged, they become more productive.  </a:t>
            </a:r>
          </a:p>
          <a:p>
            <a:pPr lvl="1"/>
            <a:endParaRPr lang="en-US" sz="800" dirty="0"/>
          </a:p>
          <a:p>
            <a:pPr lvl="2"/>
            <a:r>
              <a:rPr lang="en-US" sz="1800" dirty="0" smtClean="0">
                <a:solidFill>
                  <a:srgbClr val="FF0000"/>
                </a:solidFill>
              </a:rPr>
              <a:t>If managers just focus on what EEs do wrong, they tend to get more of the same or even worse performance.</a:t>
            </a:r>
            <a:endParaRPr lang="en-US" sz="1800" dirty="0">
              <a:solidFill>
                <a:srgbClr val="FF0000"/>
              </a:solidFill>
            </a:endParaRPr>
          </a:p>
        </p:txBody>
      </p:sp>
      <p:pic>
        <p:nvPicPr>
          <p:cNvPr id="6" name="Picture 5" descr="Focus On The Positiv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953000"/>
            <a:ext cx="2211106" cy="1884299"/>
          </a:xfrm>
          <a:prstGeom prst="rect">
            <a:avLst/>
          </a:prstGeom>
          <a:noFill/>
          <a:ln>
            <a:noFill/>
          </a:ln>
        </p:spPr>
      </p:pic>
    </p:spTree>
    <p:extLst>
      <p:ext uri="{BB962C8B-B14F-4D97-AF65-F5344CB8AC3E}">
        <p14:creationId xmlns:p14="http://schemas.microsoft.com/office/powerpoint/2010/main" val="890818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These findings encourage supervisors to focus on strengths and find ways to help EEs build on those strengths</a:t>
            </a:r>
            <a:r>
              <a:rPr lang="en-US" dirty="0" smtClean="0"/>
              <a:t>. </a:t>
            </a:r>
            <a:r>
              <a:rPr lang="en-US" dirty="0"/>
              <a:t> </a:t>
            </a:r>
            <a:endParaRPr lang="en-US" dirty="0" smtClean="0"/>
          </a:p>
          <a:p>
            <a:endParaRPr lang="en-US" sz="800" dirty="0"/>
          </a:p>
          <a:p>
            <a:pPr lvl="1"/>
            <a:r>
              <a:rPr lang="en-US" sz="2000" dirty="0" smtClean="0"/>
              <a:t>The Gallup research also found that investing in workers’ well-being also contributes to higher levels of engagement.  </a:t>
            </a:r>
          </a:p>
          <a:p>
            <a:pPr lvl="1"/>
            <a:endParaRPr lang="en-US" sz="800" dirty="0"/>
          </a:p>
          <a:p>
            <a:pPr lvl="2"/>
            <a:r>
              <a:rPr lang="en-US" sz="1800" dirty="0" smtClean="0">
                <a:solidFill>
                  <a:srgbClr val="FF0000"/>
                </a:solidFill>
              </a:rPr>
              <a:t>Placing a high priority on helping workers maintain a healthy balance between work and family, providing a sense of job security, and ensuring sufficient health and retirement benefits also encourages worker loyalty, commitment, and investment in the company’s mission.  </a:t>
            </a:r>
          </a:p>
        </p:txBody>
      </p:sp>
      <p:pic>
        <p:nvPicPr>
          <p:cNvPr id="5" name="Picture 4" descr="Work on Your Strengths, Not Your Weakness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572000"/>
            <a:ext cx="4495800" cy="2305594"/>
          </a:xfrm>
          <a:prstGeom prst="rect">
            <a:avLst/>
          </a:prstGeom>
          <a:noFill/>
          <a:ln>
            <a:noFill/>
          </a:ln>
        </p:spPr>
      </p:pic>
    </p:spTree>
    <p:extLst>
      <p:ext uri="{BB962C8B-B14F-4D97-AF65-F5344CB8AC3E}">
        <p14:creationId xmlns:p14="http://schemas.microsoft.com/office/powerpoint/2010/main" val="157227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Any factor can influence EE morale, positively or negatively</a:t>
            </a:r>
            <a:r>
              <a:rPr lang="en-US" dirty="0" smtClean="0"/>
              <a:t>.  </a:t>
            </a:r>
          </a:p>
          <a:p>
            <a:endParaRPr lang="en-US" sz="900" dirty="0"/>
          </a:p>
          <a:p>
            <a:pPr lvl="1"/>
            <a:r>
              <a:rPr lang="en-US" sz="2000" dirty="0" smtClean="0"/>
              <a:t>Some factors are within supervisor’s control, while others are not.  </a:t>
            </a:r>
          </a:p>
          <a:p>
            <a:pPr lvl="1"/>
            <a:endParaRPr lang="en-US" sz="900" dirty="0"/>
          </a:p>
          <a:p>
            <a:pPr lvl="2"/>
            <a:r>
              <a:rPr lang="en-US" sz="1800" dirty="0" smtClean="0">
                <a:solidFill>
                  <a:srgbClr val="FF0000"/>
                </a:solidFill>
              </a:rPr>
              <a:t>Influences outside the organization are beyond the supervisor’s control.  Nevertheless, they may significantly affect EE morale.                      </a:t>
            </a:r>
            <a:r>
              <a:rPr lang="en-US" sz="1800" dirty="0" smtClean="0">
                <a:solidFill>
                  <a:srgbClr val="0070C0"/>
                </a:solidFill>
              </a:rPr>
              <a:t>Examples of such external factors are family relationships, care of children or elderly parents, financial difficulties, problems with friends, vehicle breakdowns, and sickness or death in the family.  </a:t>
            </a:r>
          </a:p>
          <a:p>
            <a:pPr lvl="2"/>
            <a:r>
              <a:rPr lang="en-US" sz="1800" dirty="0" smtClean="0">
                <a:solidFill>
                  <a:srgbClr val="FF0000"/>
                </a:solidFill>
              </a:rPr>
              <a:t>What happens at home can change an EE’s feelings very quickly.             </a:t>
            </a:r>
            <a:r>
              <a:rPr lang="en-US" sz="1800" dirty="0" smtClean="0">
                <a:solidFill>
                  <a:srgbClr val="0070C0"/>
                </a:solidFill>
              </a:rPr>
              <a:t>An argument before work may set the tone for the rest of the day.  </a:t>
            </a:r>
          </a:p>
          <a:p>
            <a:pPr lvl="2"/>
            <a:r>
              <a:rPr lang="en-US" sz="1800" dirty="0" smtClean="0">
                <a:solidFill>
                  <a:srgbClr val="FF0000"/>
                </a:solidFill>
              </a:rPr>
              <a:t>Even headlines in the morning newspaper may depress or uplift.</a:t>
            </a:r>
            <a:endParaRPr lang="en-US" sz="1800" dirty="0">
              <a:solidFill>
                <a:srgbClr val="FF0000"/>
              </a:solidFill>
            </a:endParaRPr>
          </a:p>
        </p:txBody>
      </p:sp>
      <p:pic>
        <p:nvPicPr>
          <p:cNvPr id="5" name="Picture 4" descr="Set of round minus and plus sign icons, buttons. Flat negative and positive  symbols on white background. Stock Vector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53199" y="5105400"/>
            <a:ext cx="2396163" cy="1221105"/>
          </a:xfrm>
          <a:prstGeom prst="rect">
            <a:avLst/>
          </a:prstGeom>
          <a:noFill/>
          <a:ln>
            <a:noFill/>
          </a:ln>
        </p:spPr>
      </p:pic>
    </p:spTree>
    <p:extLst>
      <p:ext uri="{BB962C8B-B14F-4D97-AF65-F5344CB8AC3E}">
        <p14:creationId xmlns:p14="http://schemas.microsoft.com/office/powerpoint/2010/main" val="2214335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Company conditions can also influence morale</a:t>
            </a:r>
            <a:r>
              <a:rPr lang="en-US" dirty="0" smtClean="0"/>
              <a:t>.  </a:t>
            </a:r>
          </a:p>
          <a:p>
            <a:endParaRPr lang="en-US" sz="900" dirty="0"/>
          </a:p>
          <a:p>
            <a:pPr lvl="1"/>
            <a:r>
              <a:rPr lang="en-US" sz="2000" dirty="0" smtClean="0"/>
              <a:t>These factors include compensation, relations with co-workers, and working conditions.  </a:t>
            </a:r>
          </a:p>
          <a:p>
            <a:pPr lvl="1"/>
            <a:endParaRPr lang="en-US" sz="800" dirty="0"/>
          </a:p>
          <a:p>
            <a:pPr lvl="2"/>
            <a:r>
              <a:rPr lang="en-US" sz="1800" dirty="0" smtClean="0">
                <a:solidFill>
                  <a:srgbClr val="FF0000"/>
                </a:solidFill>
              </a:rPr>
              <a:t>These factors are partially or fully within the supervisor’s control</a:t>
            </a:r>
          </a:p>
          <a:p>
            <a:pPr lvl="2"/>
            <a:r>
              <a:rPr lang="en-US" sz="1800" dirty="0" smtClean="0">
                <a:solidFill>
                  <a:srgbClr val="FF0000"/>
                </a:solidFill>
              </a:rPr>
              <a:t>EEs will often perform well under undesirable conditions and still maintain high morale and engagement when they believe their supervisors are seriously trying to improve working conditions.</a:t>
            </a:r>
            <a:endParaRPr lang="en-US" sz="1800" dirty="0">
              <a:solidFill>
                <a:srgbClr val="FF0000"/>
              </a:solidFill>
            </a:endParaRPr>
          </a:p>
        </p:txBody>
      </p:sp>
      <p:pic>
        <p:nvPicPr>
          <p:cNvPr id="5" name="Picture 4" descr="Atlantic Brand Partners Releases “Forces of Influence” - The Atlantic"/>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343400"/>
            <a:ext cx="4017264" cy="1917573"/>
          </a:xfrm>
          <a:prstGeom prst="rect">
            <a:avLst/>
          </a:prstGeom>
          <a:noFill/>
          <a:ln>
            <a:noFill/>
          </a:ln>
        </p:spPr>
      </p:pic>
    </p:spTree>
    <p:extLst>
      <p:ext uri="{BB962C8B-B14F-4D97-AF65-F5344CB8AC3E}">
        <p14:creationId xmlns:p14="http://schemas.microsoft.com/office/powerpoint/2010/main" val="2606632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Workplace morale tends to be contagious, as does engagement, and this contagion works in both positive and negative ways</a:t>
            </a:r>
            <a:r>
              <a:rPr lang="en-US" dirty="0" smtClean="0"/>
              <a:t>.  </a:t>
            </a:r>
          </a:p>
          <a:p>
            <a:endParaRPr lang="en-US" sz="800" dirty="0"/>
          </a:p>
          <a:p>
            <a:pPr lvl="1"/>
            <a:r>
              <a:rPr lang="en-US" sz="1900" dirty="0" smtClean="0"/>
              <a:t>When managers select and hire EEs who are enthusiastic and interact with those workers using the strategies described earlier, the workers become committed and driven as they gain tenure in the company.  </a:t>
            </a:r>
          </a:p>
          <a:p>
            <a:pPr lvl="1"/>
            <a:endParaRPr lang="en-US" sz="800" dirty="0"/>
          </a:p>
          <a:p>
            <a:pPr lvl="2"/>
            <a:r>
              <a:rPr lang="en-US" sz="1800" dirty="0" smtClean="0">
                <a:solidFill>
                  <a:srgbClr val="FF0000"/>
                </a:solidFill>
              </a:rPr>
              <a:t>If supervisors provide those workers with opportunities to influence others in their work groups, their positive morale and work ethic rubs off.</a:t>
            </a:r>
            <a:endParaRPr lang="en-US" sz="1800" dirty="0">
              <a:solidFill>
                <a:srgbClr val="FF0000"/>
              </a:solidFill>
            </a:endParaRPr>
          </a:p>
        </p:txBody>
      </p:sp>
      <p:pic>
        <p:nvPicPr>
          <p:cNvPr id="5" name="Picture 4" descr="Negative Space is Positive in Logo Design - Gath Design - Long Beach  Graphic Desig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267200"/>
            <a:ext cx="3962400" cy="2045970"/>
          </a:xfrm>
          <a:prstGeom prst="rect">
            <a:avLst/>
          </a:prstGeom>
          <a:noFill/>
          <a:ln>
            <a:noFill/>
          </a:ln>
        </p:spPr>
      </p:pic>
    </p:spTree>
    <p:extLst>
      <p:ext uri="{BB962C8B-B14F-4D97-AF65-F5344CB8AC3E}">
        <p14:creationId xmlns:p14="http://schemas.microsoft.com/office/powerpoint/2010/main" val="796877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most organizations, informal groups form organically, and certain people in those groups naturally emerge as leaders</a:t>
            </a:r>
            <a:r>
              <a:rPr lang="en-US" dirty="0" smtClean="0"/>
              <a:t>. </a:t>
            </a:r>
          </a:p>
          <a:p>
            <a:endParaRPr lang="en-US" sz="800" dirty="0"/>
          </a:p>
          <a:p>
            <a:pPr lvl="1"/>
            <a:r>
              <a:rPr lang="en-US" sz="2000" dirty="0" smtClean="0">
                <a:solidFill>
                  <a:srgbClr val="FF0000"/>
                </a:solidFill>
              </a:rPr>
              <a:t>When supervisors position informal leaders where they can share their strengths, energy and commitment, and inspire others</a:t>
            </a:r>
            <a:r>
              <a:rPr lang="en-US" sz="2000" dirty="0">
                <a:solidFill>
                  <a:srgbClr val="FF0000"/>
                </a:solidFill>
              </a:rPr>
              <a:t> </a:t>
            </a:r>
            <a:r>
              <a:rPr lang="en-US" sz="2000" dirty="0" smtClean="0">
                <a:solidFill>
                  <a:srgbClr val="FF0000"/>
                </a:solidFill>
              </a:rPr>
              <a:t>–   overall team engagement levels are often elevated.  </a:t>
            </a:r>
          </a:p>
        </p:txBody>
      </p:sp>
      <p:pic>
        <p:nvPicPr>
          <p:cNvPr id="5" name="Picture 4" descr="Health Foods &amp; Products Wholesalers | Healthy Valley Organics"/>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05200"/>
            <a:ext cx="3243072" cy="2803398"/>
          </a:xfrm>
          <a:prstGeom prst="rect">
            <a:avLst/>
          </a:prstGeom>
          <a:noFill/>
          <a:ln>
            <a:noFill/>
          </a:ln>
        </p:spPr>
      </p:pic>
    </p:spTree>
    <p:extLst>
      <p:ext uri="{BB962C8B-B14F-4D97-AF65-F5344CB8AC3E}">
        <p14:creationId xmlns:p14="http://schemas.microsoft.com/office/powerpoint/2010/main" val="3040119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 similar way, when actively disengaged workers emerge as leaders in teams and informal groups, they model behaviors and attitudes such as complaining, absenteeism, and negativity toward management that can frustrate and demotivate others in the group, thus decreasing everyone’s productivity</a:t>
            </a:r>
            <a:r>
              <a:rPr lang="en-US" dirty="0" smtClean="0"/>
              <a:t>.  </a:t>
            </a:r>
          </a:p>
          <a:p>
            <a:endParaRPr lang="en-US" sz="800" dirty="0"/>
          </a:p>
          <a:p>
            <a:pPr lvl="1"/>
            <a:r>
              <a:rPr lang="en-US" sz="2000" dirty="0" smtClean="0">
                <a:solidFill>
                  <a:srgbClr val="FF0000"/>
                </a:solidFill>
              </a:rPr>
              <a:t>Clearly, choosing engaged team leaders is the right choice.</a:t>
            </a:r>
            <a:endParaRPr lang="en-US" sz="2000" dirty="0">
              <a:solidFill>
                <a:srgbClr val="FF0000"/>
              </a:solidFill>
            </a:endParaRPr>
          </a:p>
        </p:txBody>
      </p:sp>
      <p:pic>
        <p:nvPicPr>
          <p:cNvPr id="5" name="Picture 4" descr="Best Choice Logo Images – Browse 35,110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86200"/>
            <a:ext cx="3994150" cy="2438400"/>
          </a:xfrm>
          <a:prstGeom prst="rect">
            <a:avLst/>
          </a:prstGeom>
          <a:noFill/>
          <a:ln>
            <a:noFill/>
          </a:ln>
        </p:spPr>
      </p:pic>
    </p:spTree>
    <p:extLst>
      <p:ext uri="{BB962C8B-B14F-4D97-AF65-F5344CB8AC3E}">
        <p14:creationId xmlns:p14="http://schemas.microsoft.com/office/powerpoint/2010/main" val="9802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Groups Form and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a:xfrm>
            <a:off x="301752" y="1527048"/>
            <a:ext cx="8503920" cy="4264152"/>
          </a:xfrm>
        </p:spPr>
        <p:txBody>
          <a:bodyPr>
            <a:normAutofit fontScale="92500" lnSpcReduction="10000"/>
          </a:bodyPr>
          <a:lstStyle/>
          <a:p>
            <a:r>
              <a:rPr lang="en-US" sz="2400" u="sng" dirty="0" smtClean="0"/>
              <a:t>Work groups form and function for many reasons:</a:t>
            </a:r>
          </a:p>
          <a:p>
            <a:endParaRPr lang="en-US" sz="900" dirty="0" smtClean="0"/>
          </a:p>
          <a:p>
            <a:pPr marL="731520" lvl="1" indent="-457200">
              <a:buFont typeface="+mj-lt"/>
              <a:buAutoNum type="arabicPeriod"/>
            </a:pPr>
            <a:r>
              <a:rPr lang="en-US" u="sng" dirty="0" smtClean="0"/>
              <a:t>Companionship and Identification</a:t>
            </a:r>
          </a:p>
          <a:p>
            <a:pPr lvl="2"/>
            <a:r>
              <a:rPr lang="en-US" sz="1900" dirty="0" smtClean="0">
                <a:solidFill>
                  <a:srgbClr val="FF0000"/>
                </a:solidFill>
              </a:rPr>
              <a:t>The work group provides a peer relationship and a sense of belonging, which can help satisfy the EE’s social needs.</a:t>
            </a:r>
          </a:p>
          <a:p>
            <a:pPr marL="731520" lvl="1" indent="-457200">
              <a:buFont typeface="+mj-lt"/>
              <a:buAutoNum type="arabicPeriod"/>
            </a:pPr>
            <a:r>
              <a:rPr lang="en-US" u="sng" dirty="0" smtClean="0"/>
              <a:t>Behavior Guidelines</a:t>
            </a:r>
          </a:p>
          <a:p>
            <a:pPr lvl="2"/>
            <a:r>
              <a:rPr lang="en-US" sz="1900" dirty="0" smtClean="0">
                <a:solidFill>
                  <a:srgbClr val="FF0000"/>
                </a:solidFill>
              </a:rPr>
              <a:t>People tend to look to others, especially their peers, for guides to acceptable workplace behavior.</a:t>
            </a:r>
          </a:p>
          <a:p>
            <a:pPr marL="731520" lvl="1" indent="-457200">
              <a:buFont typeface="+mj-lt"/>
              <a:buAutoNum type="arabicPeriod"/>
            </a:pPr>
            <a:r>
              <a:rPr lang="en-US" u="sng" dirty="0" smtClean="0"/>
              <a:t>Problem Solving</a:t>
            </a:r>
          </a:p>
          <a:p>
            <a:pPr lvl="2"/>
            <a:r>
              <a:rPr lang="en-US" sz="1900" dirty="0" smtClean="0">
                <a:solidFill>
                  <a:srgbClr val="FF0000"/>
                </a:solidFill>
              </a:rPr>
              <a:t>The work group may be instrumental in providing a means by which an EE may solve a personal or minor work-related problem.</a:t>
            </a:r>
          </a:p>
          <a:p>
            <a:pPr marL="731520" lvl="1" indent="-457200">
              <a:buFont typeface="+mj-lt"/>
              <a:buAutoNum type="arabicPeriod"/>
            </a:pPr>
            <a:r>
              <a:rPr lang="en-US" u="sng" dirty="0" smtClean="0"/>
              <a:t>Protection</a:t>
            </a:r>
          </a:p>
          <a:p>
            <a:pPr lvl="2"/>
            <a:r>
              <a:rPr lang="en-US" sz="1900" dirty="0" smtClean="0">
                <a:solidFill>
                  <a:srgbClr val="FF0000"/>
                </a:solidFill>
              </a:rPr>
              <a:t>EEs often look to the work group for protection from outside pressures, such as those pressures placed on supervisors and higher-level managers.</a:t>
            </a:r>
          </a:p>
          <a:p>
            <a:pPr lvl="2"/>
            <a:endParaRPr lang="en-US" dirty="0"/>
          </a:p>
        </p:txBody>
      </p:sp>
      <p:pic>
        <p:nvPicPr>
          <p:cNvPr id="5" name="Picture 4" descr="Group Icon&quot; Images – Browse 399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638800"/>
            <a:ext cx="1371600" cy="1219200"/>
          </a:xfrm>
          <a:prstGeom prst="rect">
            <a:avLst/>
          </a:prstGeom>
          <a:noFill/>
          <a:ln>
            <a:noFill/>
          </a:ln>
        </p:spPr>
      </p:pic>
    </p:spTree>
    <p:extLst>
      <p:ext uri="{BB962C8B-B14F-4D97-AF65-F5344CB8AC3E}">
        <p14:creationId xmlns:p14="http://schemas.microsoft.com/office/powerpoint/2010/main" val="1193853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Teamwork is often associated with morale, but the two are not the same</a:t>
            </a:r>
            <a:r>
              <a:rPr lang="en-US" dirty="0" smtClean="0"/>
              <a:t>.  </a:t>
            </a:r>
          </a:p>
          <a:p>
            <a:endParaRPr lang="en-US" sz="800" dirty="0"/>
          </a:p>
          <a:p>
            <a:pPr lvl="1"/>
            <a:r>
              <a:rPr lang="en-US" sz="2000" dirty="0" smtClean="0"/>
              <a:t>Morale refers to the attitudes and feelings of EEs, whereas teamwork relates primarily to the degree of cooperation among people who are solving problems and accomplishing objectives.  </a:t>
            </a:r>
          </a:p>
          <a:p>
            <a:pPr lvl="1"/>
            <a:endParaRPr lang="en-US" sz="800" dirty="0"/>
          </a:p>
          <a:p>
            <a:pPr lvl="2"/>
            <a:r>
              <a:rPr lang="en-US" sz="1800" dirty="0" smtClean="0">
                <a:solidFill>
                  <a:srgbClr val="FF0000"/>
                </a:solidFill>
              </a:rPr>
              <a:t>Good morale and high engagement help achieve teamwork, but teamwork can be high when morale and engagement are low.  Such a situation might exist when jobs are scarce and EEs tolerate bad conditions and poor supervision for fear of losing their jobs.  </a:t>
            </a:r>
            <a:endParaRPr lang="en-US" sz="1800" dirty="0">
              <a:solidFill>
                <a:srgbClr val="FF0000"/>
              </a:solidFill>
            </a:endParaRPr>
          </a:p>
        </p:txBody>
      </p:sp>
      <p:pic>
        <p:nvPicPr>
          <p:cNvPr id="5" name="Picture 4" descr="Teamwork Makes the Dream Work - Troop Messeng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76800"/>
            <a:ext cx="3962400" cy="1981200"/>
          </a:xfrm>
          <a:prstGeom prst="rect">
            <a:avLst/>
          </a:prstGeom>
          <a:noFill/>
          <a:ln>
            <a:noFill/>
          </a:ln>
        </p:spPr>
      </p:pic>
    </p:spTree>
    <p:extLst>
      <p:ext uri="{BB962C8B-B14F-4D97-AF65-F5344CB8AC3E}">
        <p14:creationId xmlns:p14="http://schemas.microsoft.com/office/powerpoint/2010/main" val="1442433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On the other hand, teamwork may be absent when morale is high and is accompanied by high engagement</a:t>
            </a:r>
            <a:r>
              <a:rPr lang="en-US" dirty="0" smtClean="0"/>
              <a:t>.  </a:t>
            </a:r>
          </a:p>
          <a:p>
            <a:endParaRPr lang="en-US" sz="800" dirty="0"/>
          </a:p>
          <a:p>
            <a:pPr lvl="1"/>
            <a:r>
              <a:rPr lang="en-US" sz="2000" dirty="0" smtClean="0">
                <a:solidFill>
                  <a:srgbClr val="FF0000"/>
                </a:solidFill>
              </a:rPr>
              <a:t>For example, salespeople being paid on straight commissions are typically rewarded for individual efforts toward achieving the company’s objectives rather than for group performance.</a:t>
            </a:r>
            <a:endParaRPr lang="en-US" sz="2000" dirty="0">
              <a:solidFill>
                <a:srgbClr val="FF0000"/>
              </a:solidFill>
            </a:endParaRPr>
          </a:p>
        </p:txBody>
      </p:sp>
      <p:pic>
        <p:nvPicPr>
          <p:cNvPr id="5" name="Picture 4" descr="Teamwork: Wie Teams gemeinsam mehr erreichen"/>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33800"/>
            <a:ext cx="4831080" cy="2594610"/>
          </a:xfrm>
          <a:prstGeom prst="rect">
            <a:avLst/>
          </a:prstGeom>
          <a:noFill/>
          <a:ln>
            <a:noFill/>
          </a:ln>
        </p:spPr>
      </p:pic>
    </p:spTree>
    <p:extLst>
      <p:ext uri="{BB962C8B-B14F-4D97-AF65-F5344CB8AC3E}">
        <p14:creationId xmlns:p14="http://schemas.microsoft.com/office/powerpoint/2010/main" val="2390480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is substantial evidence to suggest that, in the long run, EEs with high engagement tend to be highly productive</a:t>
            </a:r>
            <a:r>
              <a:rPr lang="en-US" sz="2200" dirty="0" smtClean="0"/>
              <a:t>.  </a:t>
            </a:r>
          </a:p>
          <a:p>
            <a:endParaRPr lang="en-US" sz="900" dirty="0"/>
          </a:p>
          <a:p>
            <a:pPr lvl="1"/>
            <a:r>
              <a:rPr lang="en-US" sz="2000" dirty="0" smtClean="0"/>
              <a:t>Highly engaged self-disciplined, mission-driven groups of EEs tend to do more satisfactory work than those from whom the supervisor tries to force performance with little regard for the EEs themselves.  </a:t>
            </a:r>
          </a:p>
          <a:p>
            <a:pPr lvl="1"/>
            <a:endParaRPr lang="en-US" sz="900" dirty="0"/>
          </a:p>
          <a:p>
            <a:pPr lvl="2"/>
            <a:r>
              <a:rPr lang="en-US" sz="1800" dirty="0" smtClean="0">
                <a:solidFill>
                  <a:srgbClr val="FF0000"/>
                </a:solidFill>
              </a:rPr>
              <a:t>When supervisors are considerate of their EEs, recognize their efforts, build on their strengths, and encourage positive attitudes among them, there tends to be greater mutual trust, lower absenteeism and turnover, and fewer grievances.  </a:t>
            </a:r>
            <a:endParaRPr lang="en-US" sz="1800" dirty="0">
              <a:solidFill>
                <a:srgbClr val="FF0000"/>
              </a:solidFill>
            </a:endParaRPr>
          </a:p>
        </p:txBody>
      </p:sp>
      <p:pic>
        <p:nvPicPr>
          <p:cNvPr id="5" name="Picture 4" descr="How to Easily Engage Your Employees to Achieve Ultimate Productivity In The  Office or From Home​ - Luxaf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572000"/>
            <a:ext cx="4495800" cy="2316480"/>
          </a:xfrm>
          <a:prstGeom prst="rect">
            <a:avLst/>
          </a:prstGeom>
          <a:noFill/>
          <a:ln>
            <a:noFill/>
          </a:ln>
        </p:spPr>
      </p:pic>
    </p:spTree>
    <p:extLst>
      <p:ext uri="{BB962C8B-B14F-4D97-AF65-F5344CB8AC3E}">
        <p14:creationId xmlns:p14="http://schemas.microsoft.com/office/powerpoint/2010/main" val="956969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Should be Everyone’s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Jim Clifton, Chairman-CEO of Gallup, contends that how EEs feel about their job starts and</a:t>
            </a:r>
            <a:r>
              <a:rPr lang="en-US" sz="1800" u="sng" dirty="0" smtClean="0"/>
              <a:t> </a:t>
            </a:r>
            <a:r>
              <a:rPr lang="en-US" sz="2200" u="sng" dirty="0" smtClean="0"/>
              <a:t>ends with their direct supervisor</a:t>
            </a:r>
            <a:r>
              <a:rPr lang="en-US" dirty="0" smtClean="0"/>
              <a:t>.  </a:t>
            </a:r>
          </a:p>
          <a:p>
            <a:endParaRPr lang="en-US" sz="800" dirty="0"/>
          </a:p>
          <a:p>
            <a:pPr lvl="1"/>
            <a:r>
              <a:rPr lang="en-US" sz="2000" dirty="0" smtClean="0"/>
              <a:t>If EEs feel, among other things, that their supervisor takes a real interest in their development or offers frequent (authentic) recognition, they are very likely to be engaged.  </a:t>
            </a:r>
          </a:p>
          <a:p>
            <a:pPr lvl="1"/>
            <a:endParaRPr lang="en-US" sz="800" dirty="0"/>
          </a:p>
          <a:p>
            <a:pPr lvl="2"/>
            <a:r>
              <a:rPr lang="en-US" sz="1800" dirty="0" smtClean="0">
                <a:solidFill>
                  <a:srgbClr val="FF0000"/>
                </a:solidFill>
              </a:rPr>
              <a:t>Every manager, from the CEO to the supervisor, should be concerned with the engagement level of the workforce.  It should be a priority to develop and maintain EE engagement at the highest level.</a:t>
            </a:r>
            <a:endParaRPr lang="en-US" sz="1800" dirty="0">
              <a:solidFill>
                <a:srgbClr val="FF0000"/>
              </a:solidFill>
            </a:endParaRPr>
          </a:p>
        </p:txBody>
      </p:sp>
      <p:pic>
        <p:nvPicPr>
          <p:cNvPr id="5" name="Picture 4" descr="Supervisor Rubber Stamp Royalty Free SVG, Cliparts, Vectors, and Stock  Illustration. Image 834779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572000"/>
            <a:ext cx="2983992" cy="1779905"/>
          </a:xfrm>
          <a:prstGeom prst="rect">
            <a:avLst/>
          </a:prstGeom>
          <a:noFill/>
          <a:ln>
            <a:noFill/>
          </a:ln>
        </p:spPr>
      </p:pic>
    </p:spTree>
    <p:extLst>
      <p:ext uri="{BB962C8B-B14F-4D97-AF65-F5344CB8AC3E}">
        <p14:creationId xmlns:p14="http://schemas.microsoft.com/office/powerpoint/2010/main" val="3392391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Should be Everyone’s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is not alone in desiring high engagement and positive morale</a:t>
            </a:r>
            <a:r>
              <a:rPr lang="en-US" dirty="0" smtClean="0"/>
              <a:t>.  </a:t>
            </a:r>
          </a:p>
          <a:p>
            <a:endParaRPr lang="en-US" sz="800" dirty="0"/>
          </a:p>
          <a:p>
            <a:pPr lvl="1"/>
            <a:r>
              <a:rPr lang="en-US" sz="2000" dirty="0" smtClean="0"/>
              <a:t>EEs are just as concerned with engagement because it is paramount to their work satisfaction and achievement.  Feeling engaged helps to make the EE’s day at work a pleasure, not a misery.  </a:t>
            </a:r>
          </a:p>
          <a:p>
            <a:pPr lvl="1"/>
            <a:endParaRPr lang="en-US" sz="800" dirty="0"/>
          </a:p>
          <a:p>
            <a:pPr lvl="2"/>
            <a:r>
              <a:rPr lang="en-US" sz="1800" dirty="0" smtClean="0">
                <a:solidFill>
                  <a:srgbClr val="FF0000"/>
                </a:solidFill>
              </a:rPr>
              <a:t>Positive morale and high engagement are important to an organization’s customers as well.  Customers can sense whether EEs care about their satisfaction and are serving them enthusiastically or are just going through the motions.</a:t>
            </a:r>
            <a:endParaRPr lang="en-US" sz="1800" dirty="0">
              <a:solidFill>
                <a:srgbClr val="FF0000"/>
              </a:solidFill>
            </a:endParaRPr>
          </a:p>
        </p:txBody>
      </p:sp>
      <p:pic>
        <p:nvPicPr>
          <p:cNvPr id="5" name="Picture 4" descr="We're all in this together. Coronavirus concept, motivation quote. Stay  home, safe, calm. Hand lettering typography poster. Vector illustration.  Text - we are all in this together on white background. Stock Vector |"/>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0"/>
            <a:ext cx="4721352" cy="1741587"/>
          </a:xfrm>
          <a:prstGeom prst="rect">
            <a:avLst/>
          </a:prstGeom>
          <a:noFill/>
          <a:ln>
            <a:noFill/>
          </a:ln>
        </p:spPr>
      </p:pic>
    </p:spTree>
    <p:extLst>
      <p:ext uri="{BB962C8B-B14F-4D97-AF65-F5344CB8AC3E}">
        <p14:creationId xmlns:p14="http://schemas.microsoft.com/office/powerpoint/2010/main" val="1606939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Should be Everyone’s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000" u="sng" dirty="0" smtClean="0"/>
              <a:t>Because of widespread concern about deteriorating EE morale and disengagement of workers, organizations have launched programs and efforts that collectively have been called workplace spirituality</a:t>
            </a:r>
            <a:r>
              <a:rPr lang="en-US" sz="2000" dirty="0" smtClean="0"/>
              <a:t>.  </a:t>
            </a:r>
          </a:p>
          <a:p>
            <a:endParaRPr lang="en-US" sz="900" dirty="0"/>
          </a:p>
          <a:p>
            <a:pPr lvl="1"/>
            <a:r>
              <a:rPr lang="en-US" sz="1800" dirty="0" smtClean="0"/>
              <a:t>This term essentially covers organizational efforts that are designed to make the work environment more meaningful and creative by recognizing and tapping into people’s deeply held values and spiritual beliefs.  </a:t>
            </a:r>
          </a:p>
          <a:p>
            <a:pPr lvl="1"/>
            <a:endParaRPr lang="en-US" sz="800" dirty="0"/>
          </a:p>
          <a:p>
            <a:pPr lvl="2"/>
            <a:r>
              <a:rPr lang="en-US" sz="1800" dirty="0" smtClean="0">
                <a:solidFill>
                  <a:srgbClr val="FF0000"/>
                </a:solidFill>
              </a:rPr>
              <a:t>Some believe that spirituality can improve EE’s personal lives and mental outlook and that this might translate to a better work environment.</a:t>
            </a:r>
            <a:endParaRPr lang="en-US" sz="1800" dirty="0">
              <a:solidFill>
                <a:srgbClr val="FF0000"/>
              </a:solidFill>
            </a:endParaRPr>
          </a:p>
        </p:txBody>
      </p:sp>
      <p:pic>
        <p:nvPicPr>
          <p:cNvPr id="5" name="Picture 4" descr="Workplace Spirituality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3658407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Employee Engagement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Most firms believe that, if they are to succeed, employee engagement is important in the long run</a:t>
            </a:r>
            <a:r>
              <a:rPr lang="en-US" dirty="0" smtClean="0"/>
              <a:t>.  </a:t>
            </a:r>
          </a:p>
          <a:p>
            <a:endParaRPr lang="en-US" sz="800" dirty="0"/>
          </a:p>
          <a:p>
            <a:pPr lvl="1"/>
            <a:r>
              <a:rPr lang="en-US" dirty="0" smtClean="0"/>
              <a:t>Measuring engagement is complicated and somewhat elusive.  </a:t>
            </a:r>
          </a:p>
          <a:p>
            <a:pPr lvl="1"/>
            <a:endParaRPr lang="en-US" sz="800" dirty="0"/>
          </a:p>
          <a:p>
            <a:pPr lvl="2"/>
            <a:r>
              <a:rPr lang="en-US" sz="1800" dirty="0" smtClean="0">
                <a:solidFill>
                  <a:srgbClr val="FF0000"/>
                </a:solidFill>
              </a:rPr>
              <a:t>However, there are behaviors that demonstrate engagement or lack of it.</a:t>
            </a:r>
            <a:endParaRPr lang="en-US" sz="1800" dirty="0">
              <a:solidFill>
                <a:srgbClr val="FF0000"/>
              </a:solidFill>
            </a:endParaRPr>
          </a:p>
        </p:txBody>
      </p:sp>
      <p:pic>
        <p:nvPicPr>
          <p:cNvPr id="5" name="Picture 4" descr="10 Opportunities to Improve Your Employee Engagement - Global Engagement  Solu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505200"/>
            <a:ext cx="3387634" cy="3352800"/>
          </a:xfrm>
          <a:prstGeom prst="rect">
            <a:avLst/>
          </a:prstGeom>
          <a:noFill/>
          <a:ln>
            <a:noFill/>
          </a:ln>
        </p:spPr>
      </p:pic>
    </p:spTree>
    <p:extLst>
      <p:ext uri="{BB962C8B-B14F-4D97-AF65-F5344CB8AC3E}">
        <p14:creationId xmlns:p14="http://schemas.microsoft.com/office/powerpoint/2010/main" val="2255458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Employee Engagement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An employer can observe when a worker puts in extra effort, is proactive and creative in solving problems, and encourages co-workers</a:t>
            </a:r>
            <a:r>
              <a:rPr lang="en-US" dirty="0" smtClean="0"/>
              <a:t>.  </a:t>
            </a:r>
          </a:p>
          <a:p>
            <a:endParaRPr lang="en-US" sz="800" dirty="0"/>
          </a:p>
          <a:p>
            <a:pPr lvl="1"/>
            <a:r>
              <a:rPr lang="en-US" sz="2000" dirty="0" smtClean="0">
                <a:solidFill>
                  <a:srgbClr val="FF0000"/>
                </a:solidFill>
              </a:rPr>
              <a:t>A number of surveys comprised of proxy measures for engagement have been developed and are widely used to assess levels of engagement.  </a:t>
            </a:r>
          </a:p>
        </p:txBody>
      </p:sp>
      <p:pic>
        <p:nvPicPr>
          <p:cNvPr id="5" name="Picture 4" descr="Strategies for Organizations to Boost Employee Engagement"/>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33800"/>
            <a:ext cx="5791200" cy="3124200"/>
          </a:xfrm>
          <a:prstGeom prst="rect">
            <a:avLst/>
          </a:prstGeom>
          <a:noFill/>
          <a:ln>
            <a:noFill/>
          </a:ln>
        </p:spPr>
      </p:pic>
    </p:spTree>
    <p:extLst>
      <p:ext uri="{BB962C8B-B14F-4D97-AF65-F5344CB8AC3E}">
        <p14:creationId xmlns:p14="http://schemas.microsoft.com/office/powerpoint/2010/main" val="2345828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Employee Engagement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Employers can analyze these measures relative to employee and organization performance in areas such as attendance, turnover, sick leave use, productivity, and profit margins to create action plans for improvement</a:t>
            </a:r>
            <a:r>
              <a:rPr lang="en-US" dirty="0" smtClean="0"/>
              <a:t>.  </a:t>
            </a:r>
          </a:p>
          <a:p>
            <a:endParaRPr lang="en-US" sz="800" dirty="0"/>
          </a:p>
          <a:p>
            <a:pPr lvl="1"/>
            <a:r>
              <a:rPr lang="en-US" sz="2000" dirty="0" smtClean="0">
                <a:solidFill>
                  <a:srgbClr val="FF0000"/>
                </a:solidFill>
              </a:rPr>
              <a:t>Supervisors are advised to approach engagement measurement systematically to assess prevailing levels and trends.  </a:t>
            </a:r>
          </a:p>
        </p:txBody>
      </p:sp>
      <p:pic>
        <p:nvPicPr>
          <p:cNvPr id="5" name="Picture 4" descr="10 Employee Engagement Metrics to Track at Your Organization - AI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114800"/>
            <a:ext cx="5242560" cy="2647950"/>
          </a:xfrm>
          <a:prstGeom prst="rect">
            <a:avLst/>
          </a:prstGeom>
          <a:noFill/>
          <a:ln>
            <a:noFill/>
          </a:ln>
        </p:spPr>
      </p:pic>
    </p:spTree>
    <p:extLst>
      <p:ext uri="{BB962C8B-B14F-4D97-AF65-F5344CB8AC3E}">
        <p14:creationId xmlns:p14="http://schemas.microsoft.com/office/powerpoint/2010/main" val="1985551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and Study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By observing, monitoring, and studying patterns of EE behavior, a supervisor can often discover evidence of EE engagement</a:t>
            </a:r>
            <a:r>
              <a:rPr lang="en-US" sz="2200" dirty="0" smtClean="0"/>
              <a:t>.  </a:t>
            </a:r>
          </a:p>
          <a:p>
            <a:endParaRPr lang="en-US" sz="900" dirty="0"/>
          </a:p>
          <a:p>
            <a:pPr lvl="1"/>
            <a:r>
              <a:rPr lang="en-US" sz="2000" dirty="0"/>
              <a:t>A</a:t>
            </a:r>
            <a:r>
              <a:rPr lang="en-US" sz="2000" dirty="0" smtClean="0"/>
              <a:t> supervisor should monitor such key indicators as job performance, tardiness and absenteeism, the amount of waste or scrap, employee complaints, and accident and safety records.  </a:t>
            </a:r>
          </a:p>
          <a:p>
            <a:endParaRPr lang="en-US" sz="900" dirty="0"/>
          </a:p>
          <a:p>
            <a:pPr lvl="2"/>
            <a:r>
              <a:rPr lang="en-US" sz="1800" dirty="0" smtClean="0">
                <a:solidFill>
                  <a:srgbClr val="FF0000"/>
                </a:solidFill>
              </a:rPr>
              <a:t>If the reasons for changes in these indicators are related to EE feelings of engagement, the supervisor should determine, through conversation with the EE, whether the causes are within the supervisor’s span of control and follow-up accordingly.</a:t>
            </a:r>
            <a:endParaRPr lang="en-US" sz="1800" dirty="0">
              <a:solidFill>
                <a:srgbClr val="FF0000"/>
              </a:solidFill>
            </a:endParaRPr>
          </a:p>
        </p:txBody>
      </p:sp>
      <p:pic>
        <p:nvPicPr>
          <p:cNvPr id="5" name="Picture 4" descr="Observational Research - Methods and Guide - Research Metho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800600"/>
            <a:ext cx="3657600" cy="2057400"/>
          </a:xfrm>
          <a:prstGeom prst="rect">
            <a:avLst/>
          </a:prstGeom>
          <a:noFill/>
          <a:ln>
            <a:noFill/>
          </a:ln>
        </p:spPr>
      </p:pic>
    </p:spTree>
    <p:extLst>
      <p:ext uri="{BB962C8B-B14F-4D97-AF65-F5344CB8AC3E}">
        <p14:creationId xmlns:p14="http://schemas.microsoft.com/office/powerpoint/2010/main" val="388154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Groups Form and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Much behavioral research has focused on factors that make work groups tightly knit, cohesive, and effective</a:t>
            </a:r>
            <a:r>
              <a:rPr lang="en-US" dirty="0" smtClean="0"/>
              <a:t>.  </a:t>
            </a:r>
          </a:p>
          <a:p>
            <a:endParaRPr lang="en-US" sz="900" dirty="0"/>
          </a:p>
          <a:p>
            <a:pPr lvl="1"/>
            <a:r>
              <a:rPr lang="en-US" dirty="0" smtClean="0"/>
              <a:t>A work group is usually cohesive when:</a:t>
            </a:r>
          </a:p>
          <a:p>
            <a:pPr lvl="1"/>
            <a:endParaRPr lang="en-US" sz="900" dirty="0" smtClean="0"/>
          </a:p>
          <a:p>
            <a:pPr lvl="2"/>
            <a:r>
              <a:rPr lang="en-US" sz="1900" dirty="0" smtClean="0">
                <a:solidFill>
                  <a:srgbClr val="FF0000"/>
                </a:solidFill>
              </a:rPr>
              <a:t>The group is small.</a:t>
            </a:r>
          </a:p>
          <a:p>
            <a:pPr lvl="2"/>
            <a:r>
              <a:rPr lang="en-US" sz="1900" dirty="0" smtClean="0">
                <a:solidFill>
                  <a:srgbClr val="FF0000"/>
                </a:solidFill>
              </a:rPr>
              <a:t>Members communicate easily</a:t>
            </a:r>
            <a:r>
              <a:rPr lang="en-US" sz="1900" dirty="0">
                <a:solidFill>
                  <a:srgbClr val="FF0000"/>
                </a:solidFill>
              </a:rPr>
              <a:t>.</a:t>
            </a:r>
          </a:p>
          <a:p>
            <a:pPr lvl="2"/>
            <a:r>
              <a:rPr lang="en-US" sz="1900" dirty="0" smtClean="0">
                <a:solidFill>
                  <a:srgbClr val="FF0000"/>
                </a:solidFill>
              </a:rPr>
              <a:t>Members perceive themselves as having higher status than others.   </a:t>
            </a:r>
          </a:p>
          <a:p>
            <a:pPr lvl="2"/>
            <a:r>
              <a:rPr lang="en-US" sz="1900" dirty="0" smtClean="0">
                <a:solidFill>
                  <a:srgbClr val="FF0000"/>
                </a:solidFill>
              </a:rPr>
              <a:t>Members share similar personal characteristics, such as age, gender, ethnic background, and off-the-job interests.</a:t>
            </a:r>
          </a:p>
          <a:p>
            <a:pPr lvl="2"/>
            <a:r>
              <a:rPr lang="en-US" sz="1900" dirty="0" smtClean="0">
                <a:solidFill>
                  <a:srgbClr val="FF0000"/>
                </a:solidFill>
              </a:rPr>
              <a:t>The group is distant from other EEs, as in geographically dispersed work groups and groups away from the home office.</a:t>
            </a:r>
          </a:p>
          <a:p>
            <a:pPr lvl="2"/>
            <a:r>
              <a:rPr lang="en-US" sz="1900" dirty="0" smtClean="0">
                <a:solidFill>
                  <a:srgbClr val="FF0000"/>
                </a:solidFill>
              </a:rPr>
              <a:t>The group has formed due to outside pressures for self-protection, such as a layoff or disciplinary action taken by management.</a:t>
            </a:r>
          </a:p>
          <a:p>
            <a:pPr lvl="2"/>
            <a:r>
              <a:rPr lang="en-US" sz="1900" dirty="0" smtClean="0">
                <a:solidFill>
                  <a:srgbClr val="FF0000"/>
                </a:solidFill>
              </a:rPr>
              <a:t>Group success encourages members to seek new objectives.</a:t>
            </a:r>
          </a:p>
        </p:txBody>
      </p:sp>
      <p:pic>
        <p:nvPicPr>
          <p:cNvPr id="5" name="Picture 4" descr="Gui user group - Download free i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828800"/>
            <a:ext cx="1524000" cy="1371600"/>
          </a:xfrm>
          <a:prstGeom prst="rect">
            <a:avLst/>
          </a:prstGeom>
          <a:noFill/>
          <a:ln>
            <a:noFill/>
          </a:ln>
        </p:spPr>
      </p:pic>
    </p:spTree>
    <p:extLst>
      <p:ext uri="{BB962C8B-B14F-4D97-AF65-F5344CB8AC3E}">
        <p14:creationId xmlns:p14="http://schemas.microsoft.com/office/powerpoint/2010/main" val="509549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and Study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Specific behaviors in the workplace also provide insight into EE engagement levels</a:t>
            </a:r>
            <a:r>
              <a:rPr lang="en-US" dirty="0" smtClean="0"/>
              <a:t>.  </a:t>
            </a:r>
          </a:p>
          <a:p>
            <a:endParaRPr lang="en-US" sz="800" dirty="0"/>
          </a:p>
          <a:p>
            <a:pPr lvl="1"/>
            <a:r>
              <a:rPr lang="en-US" sz="1800" dirty="0" smtClean="0"/>
              <a:t>Supervisors should consider the extent and character of EE communication.</a:t>
            </a:r>
          </a:p>
          <a:p>
            <a:pPr lvl="1"/>
            <a:r>
              <a:rPr lang="en-US" sz="1800" dirty="0" smtClean="0"/>
              <a:t>Are EEs pleasant and fair, do they engage in conversation, and share ideas?  </a:t>
            </a:r>
          </a:p>
          <a:p>
            <a:pPr lvl="1"/>
            <a:endParaRPr lang="en-US" sz="800" dirty="0" smtClean="0"/>
          </a:p>
          <a:p>
            <a:pPr lvl="2"/>
            <a:r>
              <a:rPr lang="en-US" sz="1800" dirty="0" smtClean="0">
                <a:solidFill>
                  <a:srgbClr val="FF0000"/>
                </a:solidFill>
              </a:rPr>
              <a:t>Supervisors should study EE choices on a day-to-day basis to observe the decisions they make on a consistent basis to see extent to which decisions are appropriate and focused on achievement and performance.  </a:t>
            </a:r>
          </a:p>
        </p:txBody>
      </p:sp>
      <p:pic>
        <p:nvPicPr>
          <p:cNvPr id="5" name="Picture 4" descr="Observational Research and How it Can Benefit You - HenkinSchult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572000"/>
            <a:ext cx="4267200" cy="2277291"/>
          </a:xfrm>
          <a:prstGeom prst="rect">
            <a:avLst/>
          </a:prstGeom>
          <a:noFill/>
          <a:ln>
            <a:noFill/>
          </a:ln>
        </p:spPr>
      </p:pic>
    </p:spTree>
    <p:extLst>
      <p:ext uri="{BB962C8B-B14F-4D97-AF65-F5344CB8AC3E}">
        <p14:creationId xmlns:p14="http://schemas.microsoft.com/office/powerpoint/2010/main" val="3442554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and Study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Daily working relationships offer numerous opportunities for a supervisor to observe and analyze changes in EE engagement and morale</a:t>
            </a:r>
            <a:r>
              <a:rPr lang="en-US" dirty="0" smtClean="0"/>
              <a:t>.  </a:t>
            </a:r>
          </a:p>
          <a:p>
            <a:endParaRPr lang="en-US" sz="800" dirty="0"/>
          </a:p>
          <a:p>
            <a:pPr lvl="1"/>
            <a:r>
              <a:rPr lang="en-US" sz="2000" dirty="0" smtClean="0"/>
              <a:t>However, many supervisors often do not take the time to observe; others do not analyze what they observe.  </a:t>
            </a:r>
          </a:p>
          <a:p>
            <a:pPr lvl="1"/>
            <a:endParaRPr lang="en-US" sz="800" dirty="0"/>
          </a:p>
          <a:p>
            <a:pPr lvl="2"/>
            <a:r>
              <a:rPr lang="en-US" sz="1800" dirty="0" smtClean="0">
                <a:solidFill>
                  <a:srgbClr val="FF0000"/>
                </a:solidFill>
              </a:rPr>
              <a:t>It is only when EE engagement and/or performance drop significantly that some supervisors first take note.  By then, the problems that caused the changes will have magnified to the point where major corrective actions are necessary.  </a:t>
            </a:r>
            <a:endParaRPr lang="en-US" sz="1800" dirty="0">
              <a:solidFill>
                <a:srgbClr val="FF0000"/>
              </a:solidFill>
            </a:endParaRPr>
          </a:p>
        </p:txBody>
      </p:sp>
      <p:pic>
        <p:nvPicPr>
          <p:cNvPr id="5" name="Picture 4" descr="Observational Research, Definition, Types, Strengths And Weaknesses"/>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724400"/>
            <a:ext cx="3962400" cy="2133600"/>
          </a:xfrm>
          <a:prstGeom prst="rect">
            <a:avLst/>
          </a:prstGeom>
          <a:noFill/>
          <a:ln>
            <a:noFill/>
          </a:ln>
        </p:spPr>
      </p:pic>
    </p:spTree>
    <p:extLst>
      <p:ext uri="{BB962C8B-B14F-4D97-AF65-F5344CB8AC3E}">
        <p14:creationId xmlns:p14="http://schemas.microsoft.com/office/powerpoint/2010/main" val="3372578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and Study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companies conduct exit interviews with individuals leaving their employ</a:t>
            </a:r>
            <a:r>
              <a:rPr lang="en-US" dirty="0" smtClean="0"/>
              <a:t>.  </a:t>
            </a:r>
          </a:p>
          <a:p>
            <a:endParaRPr lang="en-US" sz="800" dirty="0"/>
          </a:p>
          <a:p>
            <a:pPr lvl="1"/>
            <a:r>
              <a:rPr lang="en-US" sz="2000" dirty="0" smtClean="0"/>
              <a:t>Exit interviews are usually conducted by HR, although sometimes the supervisor may fill this role.  The interviewer asks why the person is leaving and about the person’s perceptions of the firms conditions.  </a:t>
            </a:r>
          </a:p>
          <a:p>
            <a:pPr lvl="1"/>
            <a:endParaRPr lang="en-US" sz="800" dirty="0"/>
          </a:p>
          <a:p>
            <a:pPr lvl="2"/>
            <a:r>
              <a:rPr lang="en-US" sz="1800" dirty="0" smtClean="0">
                <a:solidFill>
                  <a:srgbClr val="FF0000"/>
                </a:solidFill>
              </a:rPr>
              <a:t>Results of exit interviews are used to assess morale in the firm as a whole or in certain departments, as well as to identify reasons for EE turnover.</a:t>
            </a:r>
            <a:endParaRPr lang="en-US" sz="1800" dirty="0">
              <a:solidFill>
                <a:srgbClr val="FF0000"/>
              </a:solidFill>
            </a:endParaRPr>
          </a:p>
        </p:txBody>
      </p:sp>
      <p:pic>
        <p:nvPicPr>
          <p:cNvPr id="5" name="Picture 4" descr="How to conduct employee exit interviews [+10 questions to ask]"/>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4495800" cy="2514600"/>
          </a:xfrm>
          <a:prstGeom prst="rect">
            <a:avLst/>
          </a:prstGeom>
          <a:noFill/>
          <a:ln>
            <a:noFill/>
          </a:ln>
        </p:spPr>
      </p:pic>
    </p:spTree>
    <p:extLst>
      <p:ext uri="{BB962C8B-B14F-4D97-AF65-F5344CB8AC3E}">
        <p14:creationId xmlns:p14="http://schemas.microsoft.com/office/powerpoint/2010/main" val="2597979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Surveys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technique to assess EE engagement is an attitude survey, also called an engagement survey or morale survey</a:t>
            </a:r>
            <a:r>
              <a:rPr lang="en-US" sz="2200" dirty="0" smtClean="0"/>
              <a:t>.  </a:t>
            </a:r>
          </a:p>
          <a:p>
            <a:endParaRPr lang="en-US" sz="1000" dirty="0"/>
          </a:p>
          <a:p>
            <a:pPr lvl="1"/>
            <a:r>
              <a:rPr lang="en-US" sz="2000" dirty="0" smtClean="0"/>
              <a:t>All EEs, or a sample of the EEs, are asked to express their opinions about major aspects of organizational life, usually in the form of answers to questions or rating scales printed on a survey form.  </a:t>
            </a:r>
          </a:p>
          <a:p>
            <a:endParaRPr lang="en-US" sz="1000" dirty="0"/>
          </a:p>
          <a:p>
            <a:pPr lvl="2"/>
            <a:r>
              <a:rPr lang="en-US" sz="1800" dirty="0" smtClean="0">
                <a:solidFill>
                  <a:srgbClr val="FF0000"/>
                </a:solidFill>
              </a:rPr>
              <a:t>The survey questionnaire elicits EE opinions about such factors as management and supervision, job conditions, job satisfaction, rewards and incentives, recognition, co-workers, pay and benefits, job security, and advancement opportunities.  Often engagement surveys also include items asking whether EEs feel a sense of belonging, whether they would promote the organization to others, and if they feel committed to the company and its mission.</a:t>
            </a:r>
            <a:endParaRPr lang="en-US" sz="1800" dirty="0">
              <a:solidFill>
                <a:srgbClr val="FF0000"/>
              </a:solidFill>
            </a:endParaRPr>
          </a:p>
        </p:txBody>
      </p:sp>
      <p:pic>
        <p:nvPicPr>
          <p:cNvPr id="5" name="Picture 4" descr="Attitude - Actions to Change Your Lif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486400"/>
            <a:ext cx="3074126" cy="1371600"/>
          </a:xfrm>
          <a:prstGeom prst="rect">
            <a:avLst/>
          </a:prstGeom>
          <a:noFill/>
          <a:ln>
            <a:noFill/>
          </a:ln>
        </p:spPr>
      </p:pic>
    </p:spTree>
    <p:extLst>
      <p:ext uri="{BB962C8B-B14F-4D97-AF65-F5344CB8AC3E}">
        <p14:creationId xmlns:p14="http://schemas.microsoft.com/office/powerpoint/2010/main" val="1507842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Surveys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Attitude surveys are limited by their ability to report workforce engagement and summarize EE sentiments at a specific moment in time</a:t>
            </a:r>
            <a:r>
              <a:rPr lang="en-US" dirty="0" smtClean="0"/>
              <a:t>.  </a:t>
            </a:r>
          </a:p>
          <a:p>
            <a:endParaRPr lang="en-US" sz="900" dirty="0"/>
          </a:p>
          <a:p>
            <a:pPr lvl="1"/>
            <a:r>
              <a:rPr lang="en-US" sz="2000" dirty="0" smtClean="0"/>
              <a:t>An isolated incident or organizational change may have temporary effects on morale or long-term impacts on engagement, neither of which can be measured with a single survey.  </a:t>
            </a:r>
          </a:p>
          <a:p>
            <a:pPr lvl="1"/>
            <a:endParaRPr lang="en-US" sz="900" dirty="0"/>
          </a:p>
          <a:p>
            <a:pPr lvl="2"/>
            <a:r>
              <a:rPr lang="en-US" sz="1800" dirty="0" smtClean="0">
                <a:solidFill>
                  <a:srgbClr val="FF0000"/>
                </a:solidFill>
              </a:rPr>
              <a:t>Supervisors might consider using attitude surveys regularly as part of continuous improvement processes to monitor shifts in organizational or departmental culture and climate that might erode engagement over time.  </a:t>
            </a:r>
          </a:p>
          <a:p>
            <a:pPr lvl="2"/>
            <a:r>
              <a:rPr lang="en-US" sz="1800" dirty="0" smtClean="0">
                <a:solidFill>
                  <a:srgbClr val="FF0000"/>
                </a:solidFill>
              </a:rPr>
              <a:t>This long-term data can be used to identify specific problems and make proactive changes accordingly.</a:t>
            </a:r>
            <a:endParaRPr lang="en-US" sz="1800" dirty="0">
              <a:solidFill>
                <a:srgbClr val="FF0000"/>
              </a:solidFill>
            </a:endParaRPr>
          </a:p>
        </p:txBody>
      </p:sp>
      <p:pic>
        <p:nvPicPr>
          <p:cNvPr id="5" name="Picture 4" descr="Attitude Matt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257800"/>
            <a:ext cx="1889760" cy="1600200"/>
          </a:xfrm>
          <a:prstGeom prst="rect">
            <a:avLst/>
          </a:prstGeom>
          <a:noFill/>
          <a:ln>
            <a:noFill/>
          </a:ln>
        </p:spPr>
      </p:pic>
    </p:spTree>
    <p:extLst>
      <p:ext uri="{BB962C8B-B14F-4D97-AF65-F5344CB8AC3E}">
        <p14:creationId xmlns:p14="http://schemas.microsoft.com/office/powerpoint/2010/main" val="979107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of Survey Results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200" u="sng" dirty="0" smtClean="0"/>
              <a:t>What happens to the survey results can have dramatic impact on EE </a:t>
            </a:r>
            <a:r>
              <a:rPr lang="en-US" sz="2200" u="sng" dirty="0" smtClean="0"/>
              <a:t>engagement</a:t>
            </a:r>
            <a:r>
              <a:rPr lang="en-US" sz="2200" dirty="0" smtClean="0"/>
              <a:t>.</a:t>
            </a:r>
            <a:endParaRPr lang="en-US" sz="2200" dirty="0" smtClean="0"/>
          </a:p>
          <a:p>
            <a:endParaRPr lang="en-US" sz="800" dirty="0"/>
          </a:p>
          <a:p>
            <a:pPr lvl="1"/>
            <a:r>
              <a:rPr lang="en-US" sz="2000" dirty="0" smtClean="0"/>
              <a:t>If the survey results are put on a shelf, the survey has done nothing to help the organization.  </a:t>
            </a:r>
          </a:p>
          <a:p>
            <a:pPr lvl="1"/>
            <a:endParaRPr lang="en-US" sz="800" dirty="0"/>
          </a:p>
          <a:p>
            <a:pPr lvl="2"/>
            <a:r>
              <a:rPr lang="en-US" sz="1800" dirty="0" smtClean="0">
                <a:solidFill>
                  <a:srgbClr val="FF0000"/>
                </a:solidFill>
              </a:rPr>
              <a:t>Survey results should be used as a tool, a baseline for problem solving and action planning efforts that will increase engagement and morale      across the organization.</a:t>
            </a:r>
            <a:endParaRPr lang="en-US" sz="1800" dirty="0">
              <a:solidFill>
                <a:srgbClr val="FF0000"/>
              </a:solidFill>
            </a:endParaRPr>
          </a:p>
        </p:txBody>
      </p:sp>
      <p:pic>
        <p:nvPicPr>
          <p:cNvPr id="5" name="Picture 4"/>
          <p:cNvPicPr/>
          <p:nvPr/>
        </p:nvPicPr>
        <p:blipFill>
          <a:blip r:embed="rId2"/>
          <a:stretch>
            <a:fillRect/>
          </a:stretch>
        </p:blipFill>
        <p:spPr>
          <a:xfrm>
            <a:off x="4724401" y="4343400"/>
            <a:ext cx="4419600" cy="2542903"/>
          </a:xfrm>
          <a:prstGeom prst="rect">
            <a:avLst/>
          </a:prstGeom>
        </p:spPr>
      </p:pic>
    </p:spTree>
    <p:extLst>
      <p:ext uri="{BB962C8B-B14F-4D97-AF65-F5344CB8AC3E}">
        <p14:creationId xmlns:p14="http://schemas.microsoft.com/office/powerpoint/2010/main" val="4035571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of Survey Results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management does not make needed changes as a result of a survey, the survey wastes time and money</a:t>
            </a:r>
            <a:r>
              <a:rPr lang="en-US" dirty="0" smtClean="0"/>
              <a:t>.  </a:t>
            </a:r>
          </a:p>
          <a:p>
            <a:endParaRPr lang="en-US" sz="900" dirty="0"/>
          </a:p>
          <a:p>
            <a:pPr lvl="1"/>
            <a:r>
              <a:rPr lang="en-US" sz="2000" dirty="0" smtClean="0"/>
              <a:t>If no changes materialize, or changes are not communicated to EEs, morale may decline.  EEs may feel their problems and suggestions were ignored.  </a:t>
            </a:r>
          </a:p>
          <a:p>
            <a:pPr lvl="1"/>
            <a:endParaRPr lang="en-US" sz="800" dirty="0"/>
          </a:p>
          <a:p>
            <a:pPr lvl="2"/>
            <a:r>
              <a:rPr lang="en-US" sz="1800" dirty="0" smtClean="0">
                <a:solidFill>
                  <a:srgbClr val="FF0000"/>
                </a:solidFill>
              </a:rPr>
              <a:t>Concerns or dissatisfaction expressed in an attitude survey should be addressed promptly by managers and supervisors.  At a minimum, EEs should be informed that management is aware of the dissatisfaction     and will work to change things by some future date.</a:t>
            </a:r>
            <a:endParaRPr lang="en-US" sz="1800" dirty="0">
              <a:solidFill>
                <a:srgbClr val="FF0000"/>
              </a:solidFill>
            </a:endParaRPr>
          </a:p>
        </p:txBody>
      </p:sp>
      <p:pic>
        <p:nvPicPr>
          <p:cNvPr id="5" name="Picture 4" descr="Approach (Make Change Happen) - RS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76800"/>
            <a:ext cx="4191000" cy="1908048"/>
          </a:xfrm>
          <a:prstGeom prst="rect">
            <a:avLst/>
          </a:prstGeom>
          <a:noFill/>
          <a:ln>
            <a:noFill/>
          </a:ln>
        </p:spPr>
      </p:pic>
    </p:spTree>
    <p:extLst>
      <p:ext uri="{BB962C8B-B14F-4D97-AF65-F5344CB8AC3E}">
        <p14:creationId xmlns:p14="http://schemas.microsoft.com/office/powerpoint/2010/main" val="2987342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200" u="sng" dirty="0" smtClean="0"/>
              <a:t>Many companies follow up their attitude surveys with feedback meetings and conference sessions with groups of EEs and supervisors</a:t>
            </a:r>
            <a:r>
              <a:rPr lang="en-US" dirty="0" smtClean="0"/>
              <a:t>.  </a:t>
            </a:r>
          </a:p>
          <a:p>
            <a:endParaRPr lang="en-US" sz="800" dirty="0"/>
          </a:p>
          <a:p>
            <a:pPr lvl="1"/>
            <a:r>
              <a:rPr lang="en-US" sz="2000" dirty="0" smtClean="0"/>
              <a:t>In these meetings, the results of attitude surveys are discussed and debated openly.  </a:t>
            </a:r>
          </a:p>
          <a:p>
            <a:pPr lvl="1"/>
            <a:endParaRPr lang="en-US" sz="800" dirty="0"/>
          </a:p>
          <a:p>
            <a:pPr lvl="2"/>
            <a:r>
              <a:rPr lang="en-US" sz="1800" dirty="0" smtClean="0">
                <a:solidFill>
                  <a:srgbClr val="FF0000"/>
                </a:solidFill>
              </a:rPr>
              <a:t>The groups are expected to recommend improvements, which are forwarded anonymously to higher-level management for consideration and possible implementation.</a:t>
            </a:r>
            <a:endParaRPr lang="en-US" sz="1800" dirty="0">
              <a:solidFill>
                <a:srgbClr val="FF0000"/>
              </a:solidFill>
            </a:endParaRPr>
          </a:p>
        </p:txBody>
      </p:sp>
      <p:pic>
        <p:nvPicPr>
          <p:cNvPr id="5" name="Picture 4" descr="GetFeedback Statu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501" y="4572000"/>
            <a:ext cx="5943600" cy="1716405"/>
          </a:xfrm>
          <a:prstGeom prst="rect">
            <a:avLst/>
          </a:prstGeom>
          <a:noFill/>
          <a:ln>
            <a:noFill/>
          </a:ln>
        </p:spPr>
      </p:pic>
    </p:spTree>
    <p:extLst>
      <p:ext uri="{BB962C8B-B14F-4D97-AF65-F5344CB8AC3E}">
        <p14:creationId xmlns:p14="http://schemas.microsoft.com/office/powerpoint/2010/main" val="166574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participative management approach is often part of a broader concept known as Organizational Development (OD)    or Process Consultation</a:t>
            </a:r>
            <a:r>
              <a:rPr lang="en-US" dirty="0" smtClean="0"/>
              <a:t>.  </a:t>
            </a:r>
          </a:p>
          <a:p>
            <a:endParaRPr lang="en-US" sz="900" dirty="0"/>
          </a:p>
          <a:p>
            <a:pPr lvl="1"/>
            <a:r>
              <a:rPr lang="en-US" sz="2000" dirty="0" smtClean="0"/>
              <a:t>This concept usually involves group meetings under the guidance of  a neutral conference leader.  For the most part, these meetings focus on solving problems that may be hindering work performance or causing disruption, poor coordination, inadequate communication, or strained personal relations.  </a:t>
            </a:r>
          </a:p>
          <a:p>
            <a:pPr lvl="1"/>
            <a:endParaRPr lang="en-US" sz="900" dirty="0"/>
          </a:p>
          <a:p>
            <a:pPr lvl="2"/>
            <a:r>
              <a:rPr lang="en-US" sz="1800" dirty="0" smtClean="0">
                <a:solidFill>
                  <a:srgbClr val="FF0000"/>
                </a:solidFill>
              </a:rPr>
              <a:t>When there is frank discussion in an open and informal atmosphere, EEs tend to open up about what is really on their minds and what might be done to solve problems and reduce conflict.</a:t>
            </a:r>
            <a:endParaRPr lang="en-US" sz="1800" dirty="0">
              <a:solidFill>
                <a:srgbClr val="FF0000"/>
              </a:solidFill>
            </a:endParaRPr>
          </a:p>
        </p:txBody>
      </p:sp>
      <p:pic>
        <p:nvPicPr>
          <p:cNvPr id="5" name="Picture 4" descr="What is Organisational Develop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334000"/>
            <a:ext cx="3376748" cy="1524000"/>
          </a:xfrm>
          <a:prstGeom prst="rect">
            <a:avLst/>
          </a:prstGeom>
          <a:noFill/>
          <a:ln>
            <a:noFill/>
          </a:ln>
        </p:spPr>
      </p:pic>
    </p:spTree>
    <p:extLst>
      <p:ext uri="{BB962C8B-B14F-4D97-AF65-F5344CB8AC3E}">
        <p14:creationId xmlns:p14="http://schemas.microsoft.com/office/powerpoint/2010/main" val="33013329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Counseling is not the same as coaching</a:t>
            </a:r>
            <a:r>
              <a:rPr lang="en-US" dirty="0" smtClean="0"/>
              <a:t>.  </a:t>
            </a:r>
          </a:p>
          <a:p>
            <a:endParaRPr lang="en-US" sz="800" dirty="0"/>
          </a:p>
          <a:p>
            <a:pPr lvl="1"/>
            <a:r>
              <a:rPr lang="en-US" sz="2000" dirty="0" smtClean="0"/>
              <a:t>In counseling, the supervisor tries to address on-the-job performance problems that result from an EE’s personal problems.  </a:t>
            </a:r>
          </a:p>
          <a:p>
            <a:pPr lvl="1"/>
            <a:endParaRPr lang="en-US" sz="800" dirty="0"/>
          </a:p>
          <a:p>
            <a:pPr lvl="2"/>
            <a:r>
              <a:rPr lang="en-US" sz="1800" dirty="0" smtClean="0">
                <a:solidFill>
                  <a:srgbClr val="FF0000"/>
                </a:solidFill>
              </a:rPr>
              <a:t>An EE’s performance problems may stem from a job-related personal problem, such as failure to get a promotion, or from an off-the-job issue, such as a financial or health crisis.  When not addressed, these problems can impede EE morale, engagement, and quality of work.  Therefore, the supervisor must help the EE return to productivity.  </a:t>
            </a:r>
            <a:endParaRPr lang="en-US" sz="1800" dirty="0">
              <a:solidFill>
                <a:srgbClr val="FF0000"/>
              </a:solidFill>
            </a:endParaRPr>
          </a:p>
        </p:txBody>
      </p:sp>
      <p:pic>
        <p:nvPicPr>
          <p:cNvPr id="5" name="Picture 4" descr="Student Counseling Services | CUNY School of Professional Studies | CUNY SPS"/>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95800"/>
            <a:ext cx="3852672" cy="1816100"/>
          </a:xfrm>
          <a:prstGeom prst="rect">
            <a:avLst/>
          </a:prstGeom>
          <a:noFill/>
          <a:ln>
            <a:noFill/>
          </a:ln>
        </p:spPr>
      </p:pic>
    </p:spTree>
    <p:extLst>
      <p:ext uri="{BB962C8B-B14F-4D97-AF65-F5344CB8AC3E}">
        <p14:creationId xmlns:p14="http://schemas.microsoft.com/office/powerpoint/2010/main" val="126015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Groups Form and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effective teams are those that have shared cognition,  or a common level and depth of knowledge that allows all team members to anticipate and execute actions toward meeting the group’s goals</a:t>
            </a:r>
            <a:r>
              <a:rPr lang="en-US" sz="2200" dirty="0" smtClean="0"/>
              <a:t>.  </a:t>
            </a:r>
          </a:p>
          <a:p>
            <a:endParaRPr lang="en-US" sz="900" dirty="0"/>
          </a:p>
          <a:p>
            <a:pPr lvl="1"/>
            <a:r>
              <a:rPr lang="en-US" sz="2000" dirty="0" smtClean="0"/>
              <a:t>In other words, in order to reach their goal, every team member must be on the same page of the playbook.  </a:t>
            </a:r>
          </a:p>
          <a:p>
            <a:pPr lvl="1"/>
            <a:endParaRPr lang="en-US" sz="900" dirty="0"/>
          </a:p>
          <a:p>
            <a:pPr lvl="2"/>
            <a:r>
              <a:rPr lang="en-US" sz="1800" dirty="0" smtClean="0">
                <a:solidFill>
                  <a:srgbClr val="FF0000"/>
                </a:solidFill>
              </a:rPr>
              <a:t>However, sometimes having all team members stuck on the same page can be detrimental to team performance and organizational outcomes if the team engages in groupthink, the tendency of members of a group to make faulty decisions because of group pressures, even in the face of red flags or better, more logical alternatives.  </a:t>
            </a:r>
            <a:endParaRPr lang="en-US" sz="1800" dirty="0">
              <a:solidFill>
                <a:srgbClr val="FF0000"/>
              </a:solidFill>
            </a:endParaRPr>
          </a:p>
        </p:txBody>
      </p:sp>
      <p:pic>
        <p:nvPicPr>
          <p:cNvPr id="5" name="Picture 4" descr="2,100+ Proactive Health Stock Photos, Pictures &amp; Royalty-Free Images -  iStock | Healthy lifestyle, Proactive business, Plant a se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181600"/>
            <a:ext cx="1399032" cy="1181100"/>
          </a:xfrm>
          <a:prstGeom prst="rect">
            <a:avLst/>
          </a:prstGeom>
          <a:noFill/>
          <a:ln>
            <a:noFill/>
          </a:ln>
        </p:spPr>
      </p:pic>
    </p:spTree>
    <p:extLst>
      <p:ext uri="{BB962C8B-B14F-4D97-AF65-F5344CB8AC3E}">
        <p14:creationId xmlns:p14="http://schemas.microsoft.com/office/powerpoint/2010/main" val="35907088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effective way to get an EE back on track is to counsel – to ask, listen, reflect, and encourage</a:t>
            </a:r>
            <a:r>
              <a:rPr lang="en-US" dirty="0" smtClean="0"/>
              <a:t>.  </a:t>
            </a:r>
          </a:p>
          <a:p>
            <a:endParaRPr lang="en-US" sz="800" dirty="0"/>
          </a:p>
          <a:p>
            <a:pPr lvl="1"/>
            <a:r>
              <a:rPr lang="en-US" sz="2000" dirty="0" smtClean="0"/>
              <a:t>A counseling interview is essentially non-directive; the supervisor serves primarily as an empathetic listener, and the EE is encouraged to discuss the problem frankly and to develop solutions.  </a:t>
            </a:r>
          </a:p>
          <a:p>
            <a:pPr lvl="1"/>
            <a:endParaRPr lang="en-US" sz="800" dirty="0"/>
          </a:p>
          <a:p>
            <a:pPr lvl="2"/>
            <a:r>
              <a:rPr lang="en-US" sz="1800" dirty="0" smtClean="0">
                <a:solidFill>
                  <a:srgbClr val="FF0000"/>
                </a:solidFill>
              </a:rPr>
              <a:t>By being a good listener, the supervisor can find out what happened and may help the EE develop alternatives.</a:t>
            </a:r>
            <a:endParaRPr lang="en-US" sz="1800" dirty="0">
              <a:solidFill>
                <a:srgbClr val="FF0000"/>
              </a:solidFill>
            </a:endParaRPr>
          </a:p>
        </p:txBody>
      </p:sp>
      <p:pic>
        <p:nvPicPr>
          <p:cNvPr id="5" name="Picture 4"/>
          <p:cNvPicPr/>
          <p:nvPr/>
        </p:nvPicPr>
        <p:blipFill>
          <a:blip r:embed="rId2"/>
          <a:stretch>
            <a:fillRect/>
          </a:stretch>
        </p:blipFill>
        <p:spPr>
          <a:xfrm>
            <a:off x="4818888" y="4267200"/>
            <a:ext cx="4041212" cy="2047875"/>
          </a:xfrm>
          <a:prstGeom prst="rect">
            <a:avLst/>
          </a:prstGeom>
        </p:spPr>
      </p:pic>
    </p:spTree>
    <p:extLst>
      <p:ext uri="{BB962C8B-B14F-4D97-AF65-F5344CB8AC3E}">
        <p14:creationId xmlns:p14="http://schemas.microsoft.com/office/powerpoint/2010/main" val="16756981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listen carefully and without interruption to understand</a:t>
            </a:r>
            <a:r>
              <a:rPr lang="en-US" dirty="0" smtClean="0"/>
              <a:t>.  </a:t>
            </a:r>
          </a:p>
          <a:p>
            <a:endParaRPr lang="en-US" sz="800" dirty="0"/>
          </a:p>
          <a:p>
            <a:pPr lvl="1"/>
            <a:r>
              <a:rPr lang="en-US" sz="2000" dirty="0" smtClean="0"/>
              <a:t>The supervisor should use paraphrasing and reflecting to improve understanding.  </a:t>
            </a:r>
          </a:p>
          <a:p>
            <a:pPr lvl="1"/>
            <a:endParaRPr lang="en-US" sz="800" dirty="0"/>
          </a:p>
          <a:p>
            <a:pPr lvl="2"/>
            <a:r>
              <a:rPr lang="en-US" sz="1800" dirty="0" smtClean="0">
                <a:solidFill>
                  <a:srgbClr val="FF0000"/>
                </a:solidFill>
              </a:rPr>
              <a:t>The supervisor should not offer specific advice because it might bring unwanted repercussions.  If the EE is dissatisfied with the results of following a supervisor’s advice, they might blame the supervisor,       which would complicate an already difficult situation.</a:t>
            </a:r>
            <a:endParaRPr lang="en-US" sz="1800" dirty="0">
              <a:solidFill>
                <a:srgbClr val="FF0000"/>
              </a:solidFill>
            </a:endParaRPr>
          </a:p>
        </p:txBody>
      </p:sp>
      <p:pic>
        <p:nvPicPr>
          <p:cNvPr id="5" name="Picture 4" descr="HOME | Listen Careful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648200"/>
            <a:ext cx="3810000" cy="1662430"/>
          </a:xfrm>
          <a:prstGeom prst="rect">
            <a:avLst/>
          </a:prstGeom>
          <a:noFill/>
          <a:ln>
            <a:noFill/>
          </a:ln>
        </p:spPr>
      </p:pic>
    </p:spTree>
    <p:extLst>
      <p:ext uri="{BB962C8B-B14F-4D97-AF65-F5344CB8AC3E}">
        <p14:creationId xmlns:p14="http://schemas.microsoft.com/office/powerpoint/2010/main" val="214855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Aside from conducting a private counseling interview or referring the EE to some source of assistance, there may be little else the supervisor can do to cope with the factors affecting an EE’s morale</a:t>
            </a:r>
            <a:r>
              <a:rPr lang="en-US" sz="2400" dirty="0" smtClean="0"/>
              <a:t>.  </a:t>
            </a:r>
          </a:p>
          <a:p>
            <a:endParaRPr lang="en-US" sz="800" dirty="0"/>
          </a:p>
          <a:p>
            <a:pPr lvl="1"/>
            <a:r>
              <a:rPr lang="en-US" dirty="0" smtClean="0">
                <a:solidFill>
                  <a:srgbClr val="FF0000"/>
                </a:solidFill>
              </a:rPr>
              <a:t>The supervisor’s main role is to help get the EE’s performance back to an acceptable level.  </a:t>
            </a:r>
            <a:endParaRPr lang="en-US" dirty="0">
              <a:solidFill>
                <a:srgbClr val="FF0000"/>
              </a:solidFill>
            </a:endParaRPr>
          </a:p>
        </p:txBody>
      </p:sp>
      <p:pic>
        <p:nvPicPr>
          <p:cNvPr id="5" name="Picture 4" descr="Home - Back on Track"/>
          <p:cNvPicPr/>
          <p:nvPr/>
        </p:nvPicPr>
        <p:blipFill>
          <a:blip r:embed="rId2">
            <a:extLst>
              <a:ext uri="{28A0092B-C50C-407E-A947-70E740481C1C}">
                <a14:useLocalDpi xmlns:a14="http://schemas.microsoft.com/office/drawing/2010/main" val="0"/>
              </a:ext>
            </a:extLst>
          </a:blip>
          <a:srcRect/>
          <a:stretch>
            <a:fillRect/>
          </a:stretch>
        </p:blipFill>
        <p:spPr bwMode="auto">
          <a:xfrm>
            <a:off x="2927386" y="4953000"/>
            <a:ext cx="5908766" cy="1793421"/>
          </a:xfrm>
          <a:prstGeom prst="rect">
            <a:avLst/>
          </a:prstGeom>
          <a:noFill/>
          <a:ln>
            <a:noFill/>
          </a:ln>
        </p:spPr>
      </p:pic>
    </p:spTree>
    <p:extLst>
      <p:ext uri="{BB962C8B-B14F-4D97-AF65-F5344CB8AC3E}">
        <p14:creationId xmlns:p14="http://schemas.microsoft.com/office/powerpoint/2010/main" val="36240176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u="sng" dirty="0" smtClean="0"/>
              <a:t>Steps in the Counseling Process</a:t>
            </a:r>
          </a:p>
          <a:p>
            <a:endParaRPr lang="en-US" sz="1000" dirty="0" smtClean="0"/>
          </a:p>
          <a:p>
            <a:pPr lvl="1"/>
            <a:r>
              <a:rPr lang="en-US" dirty="0" smtClean="0"/>
              <a:t>Performance Problem Identified</a:t>
            </a:r>
          </a:p>
          <a:p>
            <a:pPr lvl="2"/>
            <a:r>
              <a:rPr lang="en-US" dirty="0" smtClean="0">
                <a:solidFill>
                  <a:srgbClr val="FF0000"/>
                </a:solidFill>
              </a:rPr>
              <a:t>Determine Cause – If Skill Deficiency = Coaching or Training</a:t>
            </a:r>
          </a:p>
          <a:p>
            <a:pPr lvl="2"/>
            <a:r>
              <a:rPr lang="en-US" dirty="0" smtClean="0">
                <a:solidFill>
                  <a:srgbClr val="FF0000"/>
                </a:solidFill>
              </a:rPr>
              <a:t>Determine Cause – If Personal Problem = Counseling</a:t>
            </a:r>
          </a:p>
          <a:p>
            <a:pPr marL="594360" lvl="2" indent="0">
              <a:buNone/>
            </a:pPr>
            <a:endParaRPr lang="en-US" sz="1000" dirty="0" smtClean="0">
              <a:solidFill>
                <a:srgbClr val="FF0000"/>
              </a:solidFill>
            </a:endParaRPr>
          </a:p>
          <a:p>
            <a:pPr lvl="1"/>
            <a:r>
              <a:rPr lang="en-US" dirty="0" smtClean="0"/>
              <a:t>Counseling Interview Techniques</a:t>
            </a:r>
          </a:p>
          <a:p>
            <a:pPr lvl="2"/>
            <a:r>
              <a:rPr lang="en-US" dirty="0" smtClean="0">
                <a:solidFill>
                  <a:srgbClr val="FF0000"/>
                </a:solidFill>
              </a:rPr>
              <a:t>Ask Open-Ended Questions </a:t>
            </a:r>
          </a:p>
          <a:p>
            <a:pPr lvl="2"/>
            <a:r>
              <a:rPr lang="en-US" dirty="0" smtClean="0">
                <a:solidFill>
                  <a:srgbClr val="FF0000"/>
                </a:solidFill>
              </a:rPr>
              <a:t>Listen Intently and Empathically</a:t>
            </a:r>
          </a:p>
          <a:p>
            <a:pPr lvl="2"/>
            <a:r>
              <a:rPr lang="en-US" dirty="0" smtClean="0">
                <a:solidFill>
                  <a:srgbClr val="FF0000"/>
                </a:solidFill>
              </a:rPr>
              <a:t>Paraphrase Reflection</a:t>
            </a:r>
          </a:p>
          <a:p>
            <a:pPr lvl="3"/>
            <a:r>
              <a:rPr lang="en-US" dirty="0" smtClean="0">
                <a:solidFill>
                  <a:srgbClr val="0070C0"/>
                </a:solidFill>
              </a:rPr>
              <a:t>Get Agreement from EE that there is a Problem</a:t>
            </a:r>
          </a:p>
          <a:p>
            <a:pPr marL="868680" lvl="3" indent="0">
              <a:buNone/>
            </a:pPr>
            <a:endParaRPr lang="en-US" sz="1000" dirty="0" smtClean="0">
              <a:solidFill>
                <a:srgbClr val="0070C0"/>
              </a:solidFill>
            </a:endParaRPr>
          </a:p>
          <a:p>
            <a:pPr lvl="1"/>
            <a:r>
              <a:rPr lang="en-US" dirty="0" smtClean="0"/>
              <a:t>Know Company Policy-Procedures-Programs</a:t>
            </a:r>
          </a:p>
          <a:p>
            <a:pPr marL="274320" lvl="1" indent="0">
              <a:buNone/>
            </a:pPr>
            <a:endParaRPr lang="en-US" sz="1000" dirty="0" smtClean="0"/>
          </a:p>
          <a:p>
            <a:pPr lvl="1"/>
            <a:r>
              <a:rPr lang="en-US" dirty="0" smtClean="0"/>
              <a:t>Help EE Explore Alternatives</a:t>
            </a:r>
          </a:p>
          <a:p>
            <a:pPr lvl="2"/>
            <a:r>
              <a:rPr lang="en-US" dirty="0" smtClean="0">
                <a:solidFill>
                  <a:srgbClr val="FF0000"/>
                </a:solidFill>
              </a:rPr>
              <a:t>Do not give advice, but help EE choose course of action they think will work best.</a:t>
            </a:r>
          </a:p>
          <a:p>
            <a:pPr lvl="2"/>
            <a:r>
              <a:rPr lang="en-US" dirty="0" smtClean="0">
                <a:solidFill>
                  <a:srgbClr val="FF0000"/>
                </a:solidFill>
              </a:rPr>
              <a:t>Provide encouragement and support, reinforce progress-improvement with praise.</a:t>
            </a:r>
          </a:p>
          <a:p>
            <a:pPr lvl="2"/>
            <a:r>
              <a:rPr lang="en-US" dirty="0" smtClean="0">
                <a:solidFill>
                  <a:srgbClr val="FF0000"/>
                </a:solidFill>
              </a:rPr>
              <a:t>Consider other alternatives if there is no improvement or if targets are not met.</a:t>
            </a:r>
          </a:p>
        </p:txBody>
      </p:sp>
      <p:pic>
        <p:nvPicPr>
          <p:cNvPr id="5" name="Picture 4" descr="Back on Track | Solaro"/>
          <p:cNvPicPr/>
          <p:nvPr/>
        </p:nvPicPr>
        <p:blipFill>
          <a:blip r:embed="rId2">
            <a:extLst>
              <a:ext uri="{28A0092B-C50C-407E-A947-70E740481C1C}">
                <a14:useLocalDpi xmlns:a14="http://schemas.microsoft.com/office/drawing/2010/main" val="0"/>
              </a:ext>
            </a:extLst>
          </a:blip>
          <a:srcRect/>
          <a:stretch>
            <a:fillRect/>
          </a:stretch>
        </p:blipFill>
        <p:spPr bwMode="auto">
          <a:xfrm>
            <a:off x="6816634" y="2514600"/>
            <a:ext cx="2019518" cy="1981200"/>
          </a:xfrm>
          <a:prstGeom prst="rect">
            <a:avLst/>
          </a:prstGeom>
          <a:noFill/>
          <a:ln>
            <a:noFill/>
          </a:ln>
        </p:spPr>
      </p:pic>
    </p:spTree>
    <p:extLst>
      <p:ext uri="{BB962C8B-B14F-4D97-AF65-F5344CB8AC3E}">
        <p14:creationId xmlns:p14="http://schemas.microsoft.com/office/powerpoint/2010/main" val="681740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and Helping Employees</a:t>
            </a:r>
            <a:br>
              <a:rPr lang="en-US" dirty="0" smtClean="0"/>
            </a:br>
            <a:r>
              <a:rPr lang="en-US" sz="2000" dirty="0" smtClean="0"/>
              <a:t>Personal and Work-Related Problems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Many organizations have made Employee Assistance Programs (EAPs) available to employees</a:t>
            </a:r>
            <a:r>
              <a:rPr lang="en-US" dirty="0" smtClean="0"/>
              <a:t>.  </a:t>
            </a:r>
          </a:p>
          <a:p>
            <a:endParaRPr lang="en-US" sz="800" dirty="0"/>
          </a:p>
          <a:p>
            <a:pPr lvl="1"/>
            <a:r>
              <a:rPr lang="en-US" sz="2000" dirty="0" smtClean="0"/>
              <a:t>These programs typically involve a special department or outside resources retained by the firm to whom supervisors may refer EEs with certain types of problems, or EEs may access on their own.  </a:t>
            </a:r>
          </a:p>
          <a:p>
            <a:pPr lvl="1"/>
            <a:endParaRPr lang="en-US" sz="800" dirty="0"/>
          </a:p>
          <a:p>
            <a:pPr lvl="2"/>
            <a:r>
              <a:rPr lang="en-US" sz="1800" dirty="0" smtClean="0">
                <a:solidFill>
                  <a:srgbClr val="FF0000"/>
                </a:solidFill>
              </a:rPr>
              <a:t>Most EAPs provide help for alcoholism and substance abuse; marriage, childcare, and family problems; financial questions; and other personal, emotional, or psychological problems that interfere with performance.</a:t>
            </a:r>
            <a:endParaRPr lang="en-US" sz="1800" dirty="0">
              <a:solidFill>
                <a:srgbClr val="FF0000"/>
              </a:solidFill>
            </a:endParaRPr>
          </a:p>
        </p:txBody>
      </p:sp>
      <p:pic>
        <p:nvPicPr>
          <p:cNvPr id="5" name="Picture 4" descr="Reassessing Your Institution's EAP: Steps for HR Pros to Increase Awareness  and Accessibility | CUPA-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48200"/>
            <a:ext cx="4186646" cy="2209800"/>
          </a:xfrm>
          <a:prstGeom prst="rect">
            <a:avLst/>
          </a:prstGeom>
          <a:noFill/>
          <a:ln>
            <a:noFill/>
          </a:ln>
        </p:spPr>
      </p:pic>
    </p:spTree>
    <p:extLst>
      <p:ext uri="{BB962C8B-B14F-4D97-AF65-F5344CB8AC3E}">
        <p14:creationId xmlns:p14="http://schemas.microsoft.com/office/powerpoint/2010/main" val="3455995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and Helping Employees</a:t>
            </a:r>
            <a:br>
              <a:rPr lang="en-US" dirty="0" smtClean="0"/>
            </a:br>
            <a:r>
              <a:rPr lang="en-US" sz="2000" dirty="0" smtClean="0"/>
              <a:t>Personal and Work-Related Problems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EAPs emphasize the confidential nature of the services</a:t>
            </a:r>
            <a:r>
              <a:rPr lang="en-US" dirty="0" smtClean="0"/>
              <a:t>.  </a:t>
            </a:r>
          </a:p>
          <a:p>
            <a:endParaRPr lang="en-US" sz="800" dirty="0"/>
          </a:p>
          <a:p>
            <a:pPr lvl="1"/>
            <a:r>
              <a:rPr lang="en-US" sz="2000" dirty="0" smtClean="0"/>
              <a:t>Supervisors should discuss the confidentiality with EEs and assure them that no stigma will be associated with their seeking EAP help.  </a:t>
            </a:r>
          </a:p>
          <a:p>
            <a:pPr lvl="1"/>
            <a:endParaRPr lang="en-US" sz="800" dirty="0"/>
          </a:p>
          <a:p>
            <a:pPr lvl="2"/>
            <a:r>
              <a:rPr lang="en-US" sz="1800" dirty="0" smtClean="0">
                <a:solidFill>
                  <a:srgbClr val="FF0000"/>
                </a:solidFill>
              </a:rPr>
              <a:t>However, the supervisor should inform an EE who refuses EAP assistance and whose work performance continues to deteriorate that such refusal might be a consideration in a termination decision.</a:t>
            </a:r>
            <a:endParaRPr lang="en-US" sz="1800" dirty="0">
              <a:solidFill>
                <a:srgbClr val="FF0000"/>
              </a:solidFill>
            </a:endParaRPr>
          </a:p>
        </p:txBody>
      </p:sp>
      <p:pic>
        <p:nvPicPr>
          <p:cNvPr id="5" name="Picture 4" descr="What Is an EAP? Small Business Guide (+ Sample EAP Policy)"/>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4343400" cy="2286000"/>
          </a:xfrm>
          <a:prstGeom prst="rect">
            <a:avLst/>
          </a:prstGeom>
          <a:noFill/>
          <a:ln>
            <a:noFill/>
          </a:ln>
        </p:spPr>
      </p:pic>
    </p:spTree>
    <p:extLst>
      <p:ext uri="{BB962C8B-B14F-4D97-AF65-F5344CB8AC3E}">
        <p14:creationId xmlns:p14="http://schemas.microsoft.com/office/powerpoint/2010/main" val="2105090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Programs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approach often used by some organizations where EAPs are in place, is the wellness program</a:t>
            </a:r>
            <a:r>
              <a:rPr lang="en-US" dirty="0" smtClean="0"/>
              <a:t>.  </a:t>
            </a:r>
          </a:p>
          <a:p>
            <a:endParaRPr lang="en-US" sz="800" dirty="0"/>
          </a:p>
          <a:p>
            <a:pPr lvl="1"/>
            <a:r>
              <a:rPr lang="en-US" sz="2000" dirty="0" smtClean="0"/>
              <a:t>A Towers Watson Global Benefits Attitude Survey found that workers’ wellness is directly related to performance, both EE performance and organizational performance.  </a:t>
            </a:r>
          </a:p>
          <a:p>
            <a:pPr lvl="1"/>
            <a:endParaRPr lang="en-US" sz="800" dirty="0"/>
          </a:p>
          <a:p>
            <a:pPr lvl="2"/>
            <a:r>
              <a:rPr lang="en-US" sz="1800" dirty="0" smtClean="0">
                <a:solidFill>
                  <a:srgbClr val="FF0000"/>
                </a:solidFill>
              </a:rPr>
              <a:t>The survey identified </a:t>
            </a:r>
            <a:r>
              <a:rPr lang="en-US" sz="1800" dirty="0">
                <a:solidFill>
                  <a:srgbClr val="FF0000"/>
                </a:solidFill>
              </a:rPr>
              <a:t>7</a:t>
            </a:r>
            <a:r>
              <a:rPr lang="en-US" sz="1800" dirty="0" smtClean="0">
                <a:solidFill>
                  <a:srgbClr val="FF0000"/>
                </a:solidFill>
              </a:rPr>
              <a:t> lifestyle risk factors that decrease productivity even in the best-equipped workforces; stress, obesity, lack of physical activity, poor nutrition, tobacco use, presentism, and substance abuse.</a:t>
            </a:r>
            <a:endParaRPr lang="en-US" sz="1800" dirty="0">
              <a:solidFill>
                <a:srgbClr val="FF0000"/>
              </a:solidFill>
            </a:endParaRPr>
          </a:p>
        </p:txBody>
      </p:sp>
      <p:pic>
        <p:nvPicPr>
          <p:cNvPr id="5" name="Picture 4" descr="CUNY Employee Wellness Program – The City University of New Y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876800"/>
            <a:ext cx="4572000" cy="1503045"/>
          </a:xfrm>
          <a:prstGeom prst="rect">
            <a:avLst/>
          </a:prstGeom>
          <a:noFill/>
          <a:ln>
            <a:noFill/>
          </a:ln>
        </p:spPr>
      </p:pic>
    </p:spTree>
    <p:extLst>
      <p:ext uri="{BB962C8B-B14F-4D97-AF65-F5344CB8AC3E}">
        <p14:creationId xmlns:p14="http://schemas.microsoft.com/office/powerpoint/2010/main" val="1517623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Programs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order to comprehensively empower workers for success, employers are forced to consider how they can address these risk factors by promoting and supporting EE wellness</a:t>
            </a:r>
            <a:r>
              <a:rPr lang="en-US" dirty="0" smtClean="0"/>
              <a:t>.  </a:t>
            </a:r>
          </a:p>
          <a:p>
            <a:endParaRPr lang="en-US" sz="800" dirty="0"/>
          </a:p>
          <a:p>
            <a:pPr lvl="1"/>
            <a:r>
              <a:rPr lang="en-US" sz="2000" dirty="0" smtClean="0"/>
              <a:t>Companies are recognizing this growing challenge and are committed to helping by providing wellness programs for EEs.  </a:t>
            </a:r>
          </a:p>
          <a:p>
            <a:pPr lvl="1"/>
            <a:endParaRPr lang="en-US" sz="800" dirty="0"/>
          </a:p>
          <a:p>
            <a:pPr lvl="2"/>
            <a:r>
              <a:rPr lang="en-US" sz="1800" dirty="0" smtClean="0">
                <a:solidFill>
                  <a:srgbClr val="FF0000"/>
                </a:solidFill>
              </a:rPr>
              <a:t>A wellness program is essentially a firm’s organized effort to help EEs stay healthy physically and mentally so they can stay productive and engaged, and to reduce employer health costs.  </a:t>
            </a:r>
            <a:endParaRPr lang="en-US" sz="1800" dirty="0">
              <a:solidFill>
                <a:srgbClr val="FF0000"/>
              </a:solidFill>
            </a:endParaRPr>
          </a:p>
        </p:txBody>
      </p:sp>
      <p:pic>
        <p:nvPicPr>
          <p:cNvPr id="5" name="Picture 4" descr="Bespoke Wellness Program – Aventis Wellness"/>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275907"/>
            <a:ext cx="2717800" cy="2558143"/>
          </a:xfrm>
          <a:prstGeom prst="rect">
            <a:avLst/>
          </a:prstGeom>
          <a:noFill/>
          <a:ln>
            <a:noFill/>
          </a:ln>
        </p:spPr>
      </p:pic>
    </p:spTree>
    <p:extLst>
      <p:ext uri="{BB962C8B-B14F-4D97-AF65-F5344CB8AC3E}">
        <p14:creationId xmlns:p14="http://schemas.microsoft.com/office/powerpoint/2010/main" val="30819154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Time Off (PTO)</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It is well known that all work and no play will negatively impact the best of us</a:t>
            </a:r>
            <a:r>
              <a:rPr lang="en-US" sz="2400" dirty="0" smtClean="0"/>
              <a:t>.  </a:t>
            </a:r>
          </a:p>
          <a:p>
            <a:endParaRPr lang="en-US" sz="800" dirty="0"/>
          </a:p>
          <a:p>
            <a:pPr lvl="1"/>
            <a:r>
              <a:rPr lang="en-US" dirty="0" smtClean="0"/>
              <a:t>We all need time to pause, relax, and recharge our batteries.  </a:t>
            </a:r>
          </a:p>
          <a:p>
            <a:pPr lvl="1"/>
            <a:endParaRPr lang="en-US" sz="800" dirty="0"/>
          </a:p>
          <a:p>
            <a:pPr lvl="2"/>
            <a:r>
              <a:rPr lang="en-US" dirty="0" smtClean="0">
                <a:solidFill>
                  <a:srgbClr val="FF0000"/>
                </a:solidFill>
              </a:rPr>
              <a:t>Increasingly, companies are developing paid time off (PTO) programs where EEs can use their accrued time off for personal reasons rather than solely for illness or vacations.</a:t>
            </a:r>
            <a:endParaRPr lang="en-US" dirty="0">
              <a:solidFill>
                <a:srgbClr val="FF0000"/>
              </a:solidFill>
            </a:endParaRPr>
          </a:p>
        </p:txBody>
      </p:sp>
      <p:pic>
        <p:nvPicPr>
          <p:cNvPr id="5" name="Picture 4" descr="The Pros and Cons of Unlimited Paid Time Off (PTO) - CDH"/>
          <p:cNvPicPr/>
          <p:nvPr/>
        </p:nvPicPr>
        <p:blipFill>
          <a:blip r:embed="rId2">
            <a:extLst>
              <a:ext uri="{28A0092B-C50C-407E-A947-70E740481C1C}">
                <a14:useLocalDpi xmlns:a14="http://schemas.microsoft.com/office/drawing/2010/main" val="0"/>
              </a:ext>
            </a:extLst>
          </a:blip>
          <a:srcRect/>
          <a:stretch>
            <a:fillRect/>
          </a:stretch>
        </p:blipFill>
        <p:spPr bwMode="auto">
          <a:xfrm>
            <a:off x="3597402" y="4191000"/>
            <a:ext cx="5238750" cy="2095500"/>
          </a:xfrm>
          <a:prstGeom prst="rect">
            <a:avLst/>
          </a:prstGeom>
          <a:noFill/>
          <a:ln>
            <a:noFill/>
          </a:ln>
        </p:spPr>
      </p:pic>
    </p:spTree>
    <p:extLst>
      <p:ext uri="{BB962C8B-B14F-4D97-AF65-F5344CB8AC3E}">
        <p14:creationId xmlns:p14="http://schemas.microsoft.com/office/powerpoint/2010/main" val="52167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Supervision</a:t>
            </a:r>
            <a:br>
              <a:rPr lang="en-US" dirty="0" smtClean="0"/>
            </a:br>
            <a:r>
              <a:rPr lang="en-US" sz="2000" dirty="0" smtClean="0"/>
              <a:t>The Foundation for High Engagement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All aspects of good supervision impact EE engagement as it relates to job conditions.  However, perhaps the most significant day-to-day influence on EE engagement is the supervisor’s general attitude and behavior in departmental relationships</a:t>
            </a:r>
            <a:r>
              <a:rPr lang="en-US" dirty="0" smtClean="0"/>
              <a:t>.  </a:t>
            </a:r>
          </a:p>
          <a:p>
            <a:endParaRPr lang="en-US" sz="900" dirty="0"/>
          </a:p>
          <a:p>
            <a:pPr lvl="1"/>
            <a:r>
              <a:rPr lang="en-US" sz="2000" dirty="0" smtClean="0"/>
              <a:t>When a supervisor’s behavior indicates they are suspicious of EE’s motives and actions, low morale will likely result.  When supervisors act worried or depressed, EEs tend to follow suit.  When supervisors lose their temper, some EEs may also lose their temper.  </a:t>
            </a:r>
          </a:p>
          <a:p>
            <a:pPr lvl="1"/>
            <a:endParaRPr lang="en-US" sz="900" dirty="0"/>
          </a:p>
          <a:p>
            <a:pPr lvl="2"/>
            <a:r>
              <a:rPr lang="en-US" sz="1800" dirty="0" smtClean="0">
                <a:solidFill>
                  <a:srgbClr val="FF0000"/>
                </a:solidFill>
              </a:rPr>
              <a:t>Conversely, supervisors who show confidence in their EE’s work and commend EEs for good performance reinforce their positive outlook.</a:t>
            </a:r>
            <a:endParaRPr lang="en-US" sz="1800" dirty="0">
              <a:solidFill>
                <a:srgbClr val="FF0000"/>
              </a:solidFill>
            </a:endParaRPr>
          </a:p>
        </p:txBody>
      </p:sp>
      <p:pic>
        <p:nvPicPr>
          <p:cNvPr id="7" name="Picture 6" descr="Good Png posted by Ryan Johns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472" y="5410200"/>
            <a:ext cx="3934097" cy="914400"/>
          </a:xfrm>
          <a:prstGeom prst="rect">
            <a:avLst/>
          </a:prstGeom>
          <a:noFill/>
          <a:ln>
            <a:noFill/>
          </a:ln>
        </p:spPr>
      </p:pic>
    </p:spTree>
    <p:extLst>
      <p:ext uri="{BB962C8B-B14F-4D97-AF65-F5344CB8AC3E}">
        <p14:creationId xmlns:p14="http://schemas.microsoft.com/office/powerpoint/2010/main" val="320656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Groups Form and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Groupthink can have dire consequences</a:t>
            </a:r>
            <a:r>
              <a:rPr lang="en-US" dirty="0" smtClean="0"/>
              <a:t>.  </a:t>
            </a:r>
          </a:p>
          <a:p>
            <a:endParaRPr lang="en-US" sz="800" dirty="0"/>
          </a:p>
          <a:p>
            <a:pPr lvl="1"/>
            <a:r>
              <a:rPr lang="en-US" sz="2000" dirty="0" smtClean="0"/>
              <a:t>It is important for supervisors to consider ways to encourage diverse opinions and opposing points of view, as well as check in with team regularly to ensure they are steering toward appropriate outcomes.  </a:t>
            </a:r>
          </a:p>
          <a:p>
            <a:pPr lvl="1"/>
            <a:endParaRPr lang="en-US" sz="800" dirty="0"/>
          </a:p>
          <a:p>
            <a:pPr lvl="2"/>
            <a:r>
              <a:rPr lang="en-US" sz="1800" dirty="0" smtClean="0">
                <a:solidFill>
                  <a:srgbClr val="FF0000"/>
                </a:solidFill>
              </a:rPr>
              <a:t>The supervisor will never be completely aware of the kinds of forces that are most prevalent in department group dynamics.  However, regular interaction with teams, as well as sensitivity to EE needs and individual concerns, can help the supervisor guide work groups more effectively.</a:t>
            </a:r>
            <a:endParaRPr lang="en-US" sz="1800" dirty="0">
              <a:solidFill>
                <a:srgbClr val="FF0000"/>
              </a:solidFill>
            </a:endParaRPr>
          </a:p>
        </p:txBody>
      </p:sp>
      <p:pic>
        <p:nvPicPr>
          <p:cNvPr id="5" name="Picture 4" descr="What Is Groupthink In Psychology? Definition &amp;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648200"/>
            <a:ext cx="2286000" cy="2209800"/>
          </a:xfrm>
          <a:prstGeom prst="rect">
            <a:avLst/>
          </a:prstGeom>
          <a:noFill/>
          <a:ln>
            <a:noFill/>
          </a:ln>
        </p:spPr>
      </p:pic>
    </p:spTree>
    <p:extLst>
      <p:ext uri="{BB962C8B-B14F-4D97-AF65-F5344CB8AC3E}">
        <p14:creationId xmlns:p14="http://schemas.microsoft.com/office/powerpoint/2010/main" val="4218177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Classifications of Work 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200" u="sng" dirty="0" smtClean="0"/>
              <a:t>Four major types of employee work groups can be identified in most organizations</a:t>
            </a:r>
            <a:r>
              <a:rPr lang="en-US" dirty="0" smtClean="0"/>
              <a:t>: </a:t>
            </a:r>
          </a:p>
          <a:p>
            <a:endParaRPr lang="en-US" sz="800" dirty="0"/>
          </a:p>
          <a:p>
            <a:pPr lvl="1"/>
            <a:r>
              <a:rPr lang="en-US" sz="2000" dirty="0" smtClean="0"/>
              <a:t>(1) Command, (2) Task, (3) Friendship, and (4) Special Interest.</a:t>
            </a:r>
          </a:p>
          <a:p>
            <a:pPr lvl="1"/>
            <a:endParaRPr lang="en-US" sz="800" dirty="0" smtClean="0"/>
          </a:p>
          <a:p>
            <a:pPr lvl="2"/>
            <a:r>
              <a:rPr lang="en-US" sz="1800" dirty="0" smtClean="0">
                <a:solidFill>
                  <a:srgbClr val="FF0000"/>
                </a:solidFill>
              </a:rPr>
              <a:t>Because these classifications overlap, a supervisor should recognize that EEs may be members of several such groups.</a:t>
            </a:r>
          </a:p>
        </p:txBody>
      </p:sp>
      <p:pic>
        <p:nvPicPr>
          <p:cNvPr id="6" name="Picture 5" descr="Types of Work Group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10000"/>
            <a:ext cx="4724400" cy="2505075"/>
          </a:xfrm>
          <a:prstGeom prst="rect">
            <a:avLst/>
          </a:prstGeom>
          <a:noFill/>
          <a:ln>
            <a:noFill/>
          </a:ln>
        </p:spPr>
      </p:pic>
    </p:spTree>
    <p:extLst>
      <p:ext uri="{BB962C8B-B14F-4D97-AF65-F5344CB8AC3E}">
        <p14:creationId xmlns:p14="http://schemas.microsoft.com/office/powerpoint/2010/main" val="15311661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13107</TotalTime>
  <Words>6729</Words>
  <Application>Microsoft Office PowerPoint</Application>
  <PresentationFormat>On-screen Show (4:3)</PresentationFormat>
  <Paragraphs>574</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Calibri</vt:lpstr>
      <vt:lpstr>Georgia</vt:lpstr>
      <vt:lpstr>Wingdings</vt:lpstr>
      <vt:lpstr>Wingdings 2</vt:lpstr>
      <vt:lpstr>Civic</vt:lpstr>
      <vt:lpstr>Supervision</vt:lpstr>
      <vt:lpstr>Part Three: Organizing, Staffing, Managing and Measuring for Success</vt:lpstr>
      <vt:lpstr>Understanding Work Groups and Their Importance</vt:lpstr>
      <vt:lpstr>Understanding Work Groups and Their Importance</vt:lpstr>
      <vt:lpstr>Why Work Groups Form and Function</vt:lpstr>
      <vt:lpstr>Why Work Groups Form and Function</vt:lpstr>
      <vt:lpstr>Why Work Groups Form and Function</vt:lpstr>
      <vt:lpstr>Why Work Groups Form and Function</vt:lpstr>
      <vt:lpstr>Classifications of Work Groups</vt:lpstr>
      <vt:lpstr>Understanding Work Groups</vt:lpstr>
      <vt:lpstr>Findings From Group (Team) Research</vt:lpstr>
      <vt:lpstr>Finding From Group (Team) Research</vt:lpstr>
      <vt:lpstr>Insights Into The Group Development Process</vt:lpstr>
      <vt:lpstr>Insights Into The Group Development Process</vt:lpstr>
      <vt:lpstr>Insights Into The Group Development Process</vt:lpstr>
      <vt:lpstr>Insights Into The Group Development Process</vt:lpstr>
      <vt:lpstr>Insights Into The Group Development Process</vt:lpstr>
      <vt:lpstr>Insights Into The Group Development Process</vt:lpstr>
      <vt:lpstr>Insights Into The Group Development Process</vt:lpstr>
      <vt:lpstr>Examples of Highly Effective Teams</vt:lpstr>
      <vt:lpstr>Examples of Highly Effective Teams</vt:lpstr>
      <vt:lpstr>The Importance of Team Members</vt:lpstr>
      <vt:lpstr>The Importance of Team Members</vt:lpstr>
      <vt:lpstr>The Importance of Team Members</vt:lpstr>
      <vt:lpstr>The Importance of Team Members</vt:lpstr>
      <vt:lpstr>Supervisory Tips</vt:lpstr>
      <vt:lpstr>Virtual Teams</vt:lpstr>
      <vt:lpstr>Virtual Teams</vt:lpstr>
      <vt:lpstr>Virtual Teams</vt:lpstr>
      <vt:lpstr>Virtual Teams</vt:lpstr>
      <vt:lpstr>Virtual Teams</vt:lpstr>
      <vt:lpstr>Virtual Teams</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Factors Influencing Engagement and Morale</vt:lpstr>
      <vt:lpstr>Factors Influencing Engagement and Morale</vt:lpstr>
      <vt:lpstr>Factors Influencing Engagement and Morale</vt:lpstr>
      <vt:lpstr>Factors Influencing Engagement and Morale</vt:lpstr>
      <vt:lpstr>Factors Influencing Engagement and Morale</vt:lpstr>
      <vt:lpstr>Factors Influencing Engagement and Morale</vt:lpstr>
      <vt:lpstr>Morale, Engagement, Teamwork, and Productivity Relationships</vt:lpstr>
      <vt:lpstr>Morale, Engagement, Teamwork, and Productivity Relationships</vt:lpstr>
      <vt:lpstr>Morale, Engagement, Teamwork, and Productivity Relationships</vt:lpstr>
      <vt:lpstr>Morale, Engagement, Teamwork, and Productivity Relationships</vt:lpstr>
      <vt:lpstr>Morale, Engagement, Teamwork, and Productivity Relationships</vt:lpstr>
      <vt:lpstr>Morale, Engagement, Teamwork, and Productivity Relationships</vt:lpstr>
      <vt:lpstr>Engagement Should be Everyone’s Concern</vt:lpstr>
      <vt:lpstr>Engagement Should be Everyone’s Concern</vt:lpstr>
      <vt:lpstr>Engagement Should be Everyone’s Concern</vt:lpstr>
      <vt:lpstr>Assessing Employee Engagement</vt:lpstr>
      <vt:lpstr>Assessing Employee Engagement</vt:lpstr>
      <vt:lpstr>Assessing Employee Engagement</vt:lpstr>
      <vt:lpstr>Observation and Study</vt:lpstr>
      <vt:lpstr>Observation and Study</vt:lpstr>
      <vt:lpstr>Observation and Study</vt:lpstr>
      <vt:lpstr>Observation and Study</vt:lpstr>
      <vt:lpstr>Attitude Surveys</vt:lpstr>
      <vt:lpstr>Attitude Surveys</vt:lpstr>
      <vt:lpstr>Follow-Up of Survey Results</vt:lpstr>
      <vt:lpstr>Follow-Up of Survey Results</vt:lpstr>
      <vt:lpstr>Organizational Development</vt:lpstr>
      <vt:lpstr>Organizational Development</vt:lpstr>
      <vt:lpstr>The Supervisor’s Counseling Role</vt:lpstr>
      <vt:lpstr>The Supervisor’s Counseling Role</vt:lpstr>
      <vt:lpstr>The Supervisor’s Counseling Role</vt:lpstr>
      <vt:lpstr>The Supervisor’s Counseling Role</vt:lpstr>
      <vt:lpstr>The Supervisor’s Counseling Role</vt:lpstr>
      <vt:lpstr>Supporting and Helping Employees Personal and Work-Related Problems</vt:lpstr>
      <vt:lpstr>Supporting and Helping Employees Personal and Work-Related Problems</vt:lpstr>
      <vt:lpstr>Wellness Programs</vt:lpstr>
      <vt:lpstr>Wellness Programs</vt:lpstr>
      <vt:lpstr>Paid Time Off (PTO)</vt:lpstr>
      <vt:lpstr>Good Supervision The Foundation for High Engagement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1177</cp:revision>
  <cp:lastPrinted>2023-09-26T01:07:26Z</cp:lastPrinted>
  <dcterms:created xsi:type="dcterms:W3CDTF">2015-02-01T00:37:43Z</dcterms:created>
  <dcterms:modified xsi:type="dcterms:W3CDTF">2025-10-08T17:22:56Z</dcterms:modified>
</cp:coreProperties>
</file>