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3"/>
  </p:notesMasterIdLst>
  <p:handoutMasterIdLst>
    <p:handoutMasterId r:id="rId54"/>
  </p:handoutMasterIdLst>
  <p:sldIdLst>
    <p:sldId id="484" r:id="rId2"/>
    <p:sldId id="485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6" r:id="rId32"/>
    <p:sldId id="515" r:id="rId33"/>
    <p:sldId id="517" r:id="rId34"/>
    <p:sldId id="519" r:id="rId35"/>
    <p:sldId id="518" r:id="rId36"/>
    <p:sldId id="522" r:id="rId37"/>
    <p:sldId id="523" r:id="rId38"/>
    <p:sldId id="524" r:id="rId39"/>
    <p:sldId id="525" r:id="rId40"/>
    <p:sldId id="526" r:id="rId41"/>
    <p:sldId id="527" r:id="rId42"/>
    <p:sldId id="528" r:id="rId43"/>
    <p:sldId id="529" r:id="rId44"/>
    <p:sldId id="530" r:id="rId45"/>
    <p:sldId id="531" r:id="rId46"/>
    <p:sldId id="532" r:id="rId47"/>
    <p:sldId id="533" r:id="rId48"/>
    <p:sldId id="534" r:id="rId49"/>
    <p:sldId id="535" r:id="rId50"/>
    <p:sldId id="536" r:id="rId51"/>
    <p:sldId id="326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B20394-5536-4B06-A0FA-B32977A1226A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EC0907-54BC-4B07-81F5-3E82B875F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11C80F-D7C2-42BE-9E62-4C02C00DE13B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8745F-521D-45B3-BE16-23EE10B3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D84-2F0F-4CFC-9469-E00716EE8572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F4B6-1BF4-442E-A1DA-BFE8CF01468B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BB68-AECF-4095-9CC1-5997E15B6900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A67-C818-4C97-9DF7-FAFFD95E5486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6AC9-11FD-4D20-B481-194CA13E0A13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062AFF-EFF8-4000-9F66-5BFA0D03A9DC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945C-836F-4A48-A6ED-93551CCB710A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701-167F-450D-BF97-887B070C6432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053F-30D5-4F9B-AEA0-2092D94CEAE3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9ADB-2168-4E7D-8FFC-997AC304416D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E110C59-F9FE-4F5D-9E93-84216AF3D8B9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AA4B97-E495-4357-89D2-9B5EA5D2C61F}" type="datetime1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Entrepreneurship</a:t>
            </a:r>
            <a:br>
              <a:rPr lang="en-US" dirty="0" smtClean="0"/>
            </a:br>
            <a:r>
              <a:rPr lang="en-US" sz="2000" dirty="0" smtClean="0"/>
              <a:t>Class Presentation SUMM Consolidate. Session </a:t>
            </a:r>
            <a:r>
              <a:rPr lang="en-US" sz="2000" dirty="0"/>
              <a:t>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Entrepreneurship</a:t>
            </a:r>
          </a:p>
          <a:p>
            <a:pPr lvl="1"/>
            <a:r>
              <a:rPr lang="en-US" u="sng" dirty="0" smtClean="0"/>
              <a:t>Theory, Process, Practice -12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Edition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/>
              <a:t>Donald F. Kuratko, Cengage Learning, Boston, MA 2024</a:t>
            </a:r>
          </a:p>
          <a:p>
            <a:pPr lvl="3"/>
            <a:r>
              <a:rPr lang="en-US" dirty="0" smtClean="0"/>
              <a:t>ISBN: 978-0-357-89950-2</a:t>
            </a:r>
          </a:p>
          <a:p>
            <a:pPr lvl="1"/>
            <a:endParaRPr lang="en-US" dirty="0"/>
          </a:p>
        </p:txBody>
      </p:sp>
      <p:pic>
        <p:nvPicPr>
          <p:cNvPr id="6" name="Picture 5" descr="Connecticut Center for Entrepreneurship and Innov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88" y="3733800"/>
            <a:ext cx="6477000" cy="230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96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Omnichannel vs. Multichannel Marketing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Multichannel</a:t>
            </a:r>
          </a:p>
          <a:p>
            <a:pPr lvl="1"/>
            <a:r>
              <a:rPr lang="en-US" dirty="0" smtClean="0"/>
              <a:t>Separate Platforms, Brand-Centered</a:t>
            </a:r>
          </a:p>
          <a:p>
            <a:r>
              <a:rPr lang="en-US" sz="2400" u="sng" dirty="0" smtClean="0"/>
              <a:t>Omnichannel</a:t>
            </a:r>
          </a:p>
          <a:p>
            <a:pPr lvl="1"/>
            <a:r>
              <a:rPr lang="en-US" dirty="0" smtClean="0"/>
              <a:t>Integrated Platforms, Customer-Centered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Improves Loyalty, Engagement, and Retention Rates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Omnichannel vs Multichannel: Key Differences You Need to Kno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5181600" cy="2576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9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Effective Marketing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Four Pillars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Marketing Philosophy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Options: Product-Driven, Sales-Driven, Consumer-Driven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Market Segmentation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Divide Customers by: Demographics, Benefits Sought, Behaviors,     and/or Geography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Consumer Behavior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Modern Customers: Research Online, Compare Brands, Expect Convenience, Value Community, and Trust Peer Options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Distribution Channels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Options: Direct (Manufacturer to Customer), Indirect (Retailers/Distributors), Hybrid (Combination)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 descr="Pillars Vector Art, Icons, and Graphics for Free Downlo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657600"/>
            <a:ext cx="1216152" cy="2646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57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Plan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 Strong Marketing Plan Includes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Market Research</a:t>
            </a:r>
          </a:p>
          <a:p>
            <a:pPr lvl="1"/>
            <a:r>
              <a:rPr lang="en-US" sz="2000" dirty="0" smtClean="0"/>
              <a:t>Sales Analysis</a:t>
            </a:r>
          </a:p>
          <a:p>
            <a:pPr lvl="1"/>
            <a:r>
              <a:rPr lang="en-US" sz="2000" dirty="0" smtClean="0"/>
              <a:t>Marketing Information Systems</a:t>
            </a:r>
          </a:p>
          <a:p>
            <a:pPr lvl="1"/>
            <a:r>
              <a:rPr lang="en-US" sz="2000" dirty="0" smtClean="0"/>
              <a:t>Sales Forecasting</a:t>
            </a:r>
          </a:p>
          <a:p>
            <a:pPr lvl="1"/>
            <a:r>
              <a:rPr lang="en-US" sz="2000" dirty="0" smtClean="0"/>
              <a:t>Evaluation Processes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Create a Structured Path for Attracting and Keeping Customers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The Essential Guide to Marketing Plan Presentatio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8200"/>
            <a:ext cx="41910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51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Guerrilla Marketing Plan</a:t>
            </a:r>
            <a:br>
              <a:rPr lang="en-US" dirty="0" smtClean="0"/>
            </a:br>
            <a:r>
              <a:rPr lang="en-US" sz="2000" dirty="0" smtClean="0"/>
              <a:t>Quick Strategy Tool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Seven Key Elements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Marketing Purpose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Competitive Advantage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Target Audience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Marketing Tools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Market Niche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Brand Identity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Marketing Budget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Useful for Pitching Ideas Quickly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 descr="Guerrilla Marketing PowerPoint Presentation Slides - PPT Templa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38600"/>
            <a:ext cx="4276779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73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Strategies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Pricing Depends On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Competition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Demand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Costs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Lifecycle Stage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Customer Perception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16 pricing strategies and examples | Zapi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77" y="1567984"/>
            <a:ext cx="4017264" cy="4590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227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Strategies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Lifecycle Pricing Examples</a:t>
            </a:r>
            <a:r>
              <a:rPr lang="en-US" dirty="0" smtClean="0"/>
              <a:t>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80313"/>
              </p:ext>
            </p:extLst>
          </p:nvPr>
        </p:nvGraphicFramePr>
        <p:xfrm>
          <a:off x="1524000" y="2286002"/>
          <a:ext cx="6096000" cy="289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38988280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41128366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Strategy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46634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Launch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Skimming Pricing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751819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r>
                        <a:rPr lang="en-US" baseline="0" dirty="0" smtClean="0"/>
                        <a:t> Competition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Penetration</a:t>
                      </a:r>
                      <a:r>
                        <a:rPr lang="en-US" baseline="0" dirty="0" smtClean="0"/>
                        <a:t> Pricing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25620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</a:t>
                      </a:r>
                      <a:r>
                        <a:rPr lang="en-US" baseline="0" dirty="0" smtClean="0"/>
                        <a:t> Pricing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89346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Maturity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Demand-Based Pricing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2858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Decline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Loss-Leader Pricing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22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09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Revenue Models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Common Startup Pricing Approaches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Freemium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Subscription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Affiliate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Advertising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Virtual Goods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 descr="Pricing Strategy For Startu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06" y="2971800"/>
            <a:ext cx="5943600" cy="3343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691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of Curriculum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300" u="sng" dirty="0" smtClean="0"/>
              <a:t>Modern Entrepreneurial Marketing is Customer-Driven, Research-Based, Digital-Focused, and Adaptive</a:t>
            </a:r>
            <a:r>
              <a:rPr lang="en-US" dirty="0" smtClean="0"/>
              <a:t>.</a:t>
            </a:r>
          </a:p>
          <a:p>
            <a:endParaRPr lang="en-US" sz="900" dirty="0" smtClean="0"/>
          </a:p>
          <a:p>
            <a:pPr lvl="1"/>
            <a:r>
              <a:rPr lang="en-US" sz="2000" dirty="0" smtClean="0"/>
              <a:t>Instead of Pushing Products to Customers, Entrepreneurs Must: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Listen First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Test Ideas Early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Personalize Experiences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Engage Communities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Build Long-Term Relationships</a:t>
            </a:r>
          </a:p>
          <a:p>
            <a:pPr lvl="2"/>
            <a:endParaRPr lang="en-US" sz="8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Marketing Today is Not Just Promotion – It Is Strategy, Innovation, and Communication Combined.</a:t>
            </a:r>
          </a:p>
        </p:txBody>
      </p:sp>
      <p:pic>
        <p:nvPicPr>
          <p:cNvPr id="5" name="Picture 4" descr="Mastering Modern Marketing: Strategies That Drive Real Business Growt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959352" cy="1972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517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1: Identify Your Market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Instead of Saying: “I want to Sell Fitness Gear</a:t>
            </a:r>
            <a:r>
              <a:rPr lang="en-US" dirty="0"/>
              <a:t>,</a:t>
            </a:r>
            <a:r>
              <a:rPr lang="en-US" dirty="0" smtClean="0"/>
              <a:t>” Say: “I Want to Sell Eco-Friendly Resistance Bands to College Students Who Work Out at Home.”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That’s Segmentation.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dentify Your Target Market: A Step-by-Step Guide for Accountan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721352" cy="3021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750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2: Run Basic Market Research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Use Google Trends, Instagram Polls, Competitor Reviews, and Online Surveys.  Example Questions: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Where Do Customers Buy Similar Products?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What Price Do They Expect?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What Problems Do They Face?</a:t>
            </a:r>
          </a:p>
        </p:txBody>
      </p:sp>
      <p:pic>
        <p:nvPicPr>
          <p:cNvPr id="5" name="Picture 4" descr="The Power of Market Research: How to Make Informed Business Decisions |  Rein Digit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4648200" cy="2357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4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New Marketing Concept for Entrepreneurs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300" u="sng" dirty="0" smtClean="0"/>
              <a:t>Modern Marketing Shifts from the Traditional 4Ps to the 4Cs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Product = Co-Created with Customers</a:t>
            </a:r>
          </a:p>
          <a:p>
            <a:pPr lvl="1"/>
            <a:r>
              <a:rPr lang="en-US" sz="2000" dirty="0" smtClean="0"/>
              <a:t>Promotion = Communities</a:t>
            </a:r>
          </a:p>
          <a:p>
            <a:pPr lvl="1"/>
            <a:r>
              <a:rPr lang="en-US" sz="2000" dirty="0" smtClean="0"/>
              <a:t>Price = Customizable</a:t>
            </a:r>
          </a:p>
          <a:p>
            <a:pPr lvl="1"/>
            <a:r>
              <a:rPr lang="en-US" sz="2000" dirty="0" smtClean="0"/>
              <a:t>Place = Choice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Customers Now Drive Decisions, Especially in the Digital Era (Generation C: Connected, Creative, Collaborative)</a:t>
            </a:r>
          </a:p>
          <a:p>
            <a:pPr lvl="2"/>
            <a:endParaRPr lang="en-US" sz="8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Marketing is No Longer Company-Controlled, it is Customer-Centered.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5" name="Picture 4" descr="Marketing mix 4Ps Vs. 4Cs ****************** Marketing mix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60" y="5060134"/>
            <a:ext cx="2555240" cy="1791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511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3: Choose the Right Channels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Example Strategies: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59045"/>
              </p:ext>
            </p:extLst>
          </p:nvPr>
        </p:nvGraphicFramePr>
        <p:xfrm>
          <a:off x="1524000" y="2743200"/>
          <a:ext cx="6096000" cy="198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8281419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4199815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 Channel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36220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Clothing</a:t>
                      </a:r>
                      <a:r>
                        <a:rPr lang="en-US" baseline="0" dirty="0" smtClean="0"/>
                        <a:t> Brand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Instagram and TikTok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1469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Consulting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LinkedIn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9751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Gaming 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Discord and YouTube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948708"/>
                  </a:ext>
                </a:extLst>
              </a:tr>
            </a:tbl>
          </a:graphicData>
        </a:graphic>
      </p:graphicFrame>
      <p:pic>
        <p:nvPicPr>
          <p:cNvPr id="6" name="Picture 5" descr="C:\Users\Michaelm\AppData\Local\Temp\{2F5F1EA3-F20D-470B-8102-05CE0A17C3D9}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53000"/>
            <a:ext cx="2328672" cy="1315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214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4: Apply Omnichannel Marketing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Customer Sees: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TikTok Demo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Instagram Review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Website Discount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Email Reminder</a:t>
            </a:r>
          </a:p>
          <a:p>
            <a:pPr lvl="2"/>
            <a:endParaRPr lang="en-US" sz="8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All Connected Messaging = Stronger Conversion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5" name="Picture 4" descr="Omnichannel Marketing: What it is?, Strategy, Benefits, Examples &amp; Mo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0"/>
            <a:ext cx="2529205" cy="2453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0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5: Select a Pricing Strategy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New Tech Application = Freemium</a:t>
            </a:r>
          </a:p>
          <a:p>
            <a:pPr lvl="1"/>
            <a:r>
              <a:rPr lang="en-US" dirty="0" smtClean="0"/>
              <a:t>Luxury Brand = Premium Pricing</a:t>
            </a:r>
          </a:p>
          <a:p>
            <a:pPr lvl="1"/>
            <a:r>
              <a:rPr lang="en-US" dirty="0" smtClean="0"/>
              <a:t>New Snack Product = Penetration Pricing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Pricing Communicates Value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6" name="Picture 5" descr="How To Price A Product: 5-Step Pricing Strategy + Examples | Reforge Blo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800600" cy="250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4576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6: Use Guerilla Marketing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Low Budget Tactics: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Campus Demos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Social Media Giveaways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Influencer Micro-Partnerships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Referral Bonuses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High Impact, Low Cost</a:t>
            </a:r>
          </a:p>
        </p:txBody>
      </p:sp>
      <p:pic>
        <p:nvPicPr>
          <p:cNvPr id="5" name="Picture 4" descr="Guerrilla Marketing vs Traditional Marketing: What's More Effective Today?  - Digital Success Blo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52" y="2514600"/>
            <a:ext cx="38862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423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Takeaway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Successful Entrepreneurs Don’t Just Sell Products:</a:t>
            </a:r>
          </a:p>
          <a:p>
            <a:endParaRPr lang="en-US" sz="800" u="sng" dirty="0" smtClean="0"/>
          </a:p>
          <a:p>
            <a:pPr lvl="1"/>
            <a:r>
              <a:rPr lang="en-US" sz="2000" dirty="0" smtClean="0"/>
              <a:t>They Build Relationships, Gather Insights, Adapt Quickly, and       Let Customers Help Shape the Business.</a:t>
            </a:r>
            <a:endParaRPr lang="en-US" sz="2000" dirty="0"/>
          </a:p>
        </p:txBody>
      </p:sp>
      <p:pic>
        <p:nvPicPr>
          <p:cNvPr id="5" name="Picture 4" descr="C:\Users\Michaelm\AppData\Local\Temp\{DA7DFB16-262B-44CE-BF1B-229FA880B60E}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502025" cy="350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974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Financial Preparation for Entrepreneurial Ventures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300" u="sng" dirty="0" smtClean="0"/>
              <a:t>This Curriculum Explains How Entrepreneurs Plan, Measure, and Control Business Finances Using Financial Statements, Budgeting Tools, Investment Evaluation Methods, and Performance Ratios</a:t>
            </a:r>
            <a:r>
              <a:rPr lang="en-US" sz="2300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Financial Information Connects All Areas of a Business – </a:t>
            </a:r>
            <a:r>
              <a:rPr lang="en-US" sz="2000" dirty="0" smtClean="0">
                <a:solidFill>
                  <a:srgbClr val="FF0000"/>
                </a:solidFill>
              </a:rPr>
              <a:t>                 (</a:t>
            </a:r>
            <a:r>
              <a:rPr lang="en-US" sz="2000" dirty="0" smtClean="0">
                <a:solidFill>
                  <a:srgbClr val="FF0000"/>
                </a:solidFill>
              </a:rPr>
              <a:t>1) Marketing, (2) Operations, and (3) Management – and supports Decision-Making and Investor Confidence.</a:t>
            </a:r>
          </a:p>
        </p:txBody>
      </p:sp>
      <p:pic>
        <p:nvPicPr>
          <p:cNvPr id="5" name="Picture 4" descr="C:\Users\Michaelm\AppData\Local\Temp\{1A5D2C23-E9E9-42B1-A6B0-CCC621E86692}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4419601" cy="2673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923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Financial Preparation for Entrepreneurial Ventures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Chapter Focuses On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Financial Statements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Budgeting and Forecasting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Pro Forma Projections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Capital Budgeting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Break-Even Analysis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Ratio Analysis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Together, These Tools Help Entrepreneurs Evaluate Feasibility, Monitor Performance, and Guide Growth Decisions.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Financial solutions Images - Free Download on Freepi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548051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189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Key Financial Statements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 Rely on Three Core Financial Statements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u="sng" dirty="0" smtClean="0"/>
              <a:t>Balance Sheet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Financial Position Snapshot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u="sng" dirty="0" smtClean="0"/>
              <a:t>Income Statement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Profitability Report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u="sng" dirty="0" smtClean="0"/>
              <a:t>Cash-Flow Statement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Liquidity Tracker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What is a financial statement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40" y="3505200"/>
            <a:ext cx="4553712" cy="274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349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Key Financial Statements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Balance Sheet (Financial Position Snapshot</a:t>
            </a:r>
            <a:r>
              <a:rPr lang="en-US" dirty="0" smtClean="0"/>
              <a:t>)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Assets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the Business Owns</a:t>
            </a:r>
          </a:p>
          <a:p>
            <a:pPr lvl="1"/>
            <a:r>
              <a:rPr lang="en-US" u="sng" dirty="0" smtClean="0"/>
              <a:t>Liabilities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the Business Owes</a:t>
            </a:r>
          </a:p>
          <a:p>
            <a:pPr lvl="1"/>
            <a:r>
              <a:rPr lang="en-US" u="sng" dirty="0" smtClean="0"/>
              <a:t>Owner’s Equity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Remains</a:t>
            </a:r>
          </a:p>
          <a:p>
            <a:pPr lvl="2"/>
            <a:endParaRPr lang="en-US" sz="8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Assets = Liabilities + Owner’s Equity</a:t>
            </a:r>
          </a:p>
          <a:p>
            <a:pPr lvl="1"/>
            <a:endParaRPr lang="en-US" dirty="0"/>
          </a:p>
        </p:txBody>
      </p:sp>
      <p:pic>
        <p:nvPicPr>
          <p:cNvPr id="5" name="Picture 4" descr="Balance Sheet: Explanation, Components, and Exampl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3805646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746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Key Financial Statements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 Use a Balance Sheet To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Evaluate Business Solvency</a:t>
            </a:r>
          </a:p>
          <a:p>
            <a:pPr lvl="1"/>
            <a:r>
              <a:rPr lang="en-US" sz="2000" dirty="0" smtClean="0"/>
              <a:t>Understand Debt Levels</a:t>
            </a:r>
          </a:p>
          <a:p>
            <a:pPr lvl="1"/>
            <a:r>
              <a:rPr lang="en-US" sz="2000" dirty="0" smtClean="0"/>
              <a:t>Prepare Loan Applications</a:t>
            </a:r>
          </a:p>
          <a:p>
            <a:pPr lvl="1"/>
            <a:r>
              <a:rPr lang="en-US" sz="2000" dirty="0" smtClean="0"/>
              <a:t>Track Growth in Assets Over Time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 startup reviewing whether it can afford equipment financing checks if current assets exceed current liabilities before borrowing.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How to Read a Balance Shee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4191000" cy="2388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64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Marketing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Marketing Research Helps Entrepreneurs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Understand Customer Needs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Evaluate Competitors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Estimate Market Size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Test Product Ideas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Improve Positioning</a:t>
            </a:r>
          </a:p>
        </p:txBody>
      </p:sp>
      <p:pic>
        <p:nvPicPr>
          <p:cNvPr id="6" name="Picture 5" descr="Market Research – Mohammed Zakaull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5486400" cy="294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361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Key Financial Statements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Income Statement (Profitability Report)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Shows:</a:t>
            </a:r>
          </a:p>
          <a:p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Revenue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Expenses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Net Profit or Loss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ncome Statement: How to Read and Use I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597255" cy="272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164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Key Financial Statements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 Use Income Statements To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Measure Profitability</a:t>
            </a:r>
          </a:p>
          <a:p>
            <a:pPr lvl="1"/>
            <a:r>
              <a:rPr lang="en-US" sz="2000" dirty="0" smtClean="0"/>
              <a:t>Set Pricing Strategy</a:t>
            </a:r>
          </a:p>
          <a:p>
            <a:pPr lvl="1"/>
            <a:r>
              <a:rPr lang="en-US" sz="2000" dirty="0" smtClean="0"/>
              <a:t>Control Operating Expenses</a:t>
            </a:r>
          </a:p>
          <a:p>
            <a:pPr lvl="1"/>
            <a:r>
              <a:rPr lang="en-US" sz="2000" dirty="0" smtClean="0"/>
              <a:t>Evaluate Business Performance Monthly or Quarterly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If sales increase but profit falls, owner investigates rising costs.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ncome Statement Guide: Structure &amp; Analys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8" y="4267199"/>
            <a:ext cx="4325112" cy="2588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154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Key Financial Statements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Cash-Flow Statement (Liquidity Tracker</a:t>
            </a:r>
            <a:r>
              <a:rPr lang="en-US" dirty="0" smtClean="0"/>
              <a:t>)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Tracks Actual Cash Movement: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Operating Activities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Investing Activities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Financing Activities</a:t>
            </a:r>
          </a:p>
          <a:p>
            <a:pPr lvl="2"/>
            <a:endParaRPr lang="en-US" sz="8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Critical for startups because businesses fail from cash shortages, not lack of profit.  (A company profitable on paper still needs loans if customers pay late).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6" name="Picture 5" descr="How to Read and Understand a Cash Flow Statemen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5593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as a Panning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Budgets Forecast Future Financial Performance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Three Major Types:</a:t>
            </a:r>
          </a:p>
          <a:p>
            <a:pPr lvl="1"/>
            <a:endParaRPr lang="en-US" sz="8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Operating Budget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Cash-Flow Budget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Capital Budget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What Is a Budget? Plus 11 Budgeting Myths Holding You Bac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88" y="3429000"/>
            <a:ext cx="4553712" cy="2896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535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as a Panning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Operating Budget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Estimates: Sales, Cost of Goods Sold, Expenses, and Profit.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Helps Entrepreneurs: Set Revenue Targets, Plan Staffing Levels, and Control Spending.</a:t>
            </a:r>
          </a:p>
          <a:p>
            <a:pPr lvl="2"/>
            <a:endParaRPr lang="en-US" sz="8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Retailers forecast seasonal sales before holiday inventory purchases.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5" name="Picture 4" descr="Budget: Definition &amp; In-Depth Explan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810000" cy="2362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320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as a Panning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Cash Flow Budget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Predicts: Cash Inflows, Cash Outflows, and Financing Needs.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Prevents Liquidity Crises.</a:t>
            </a:r>
          </a:p>
          <a:p>
            <a:pPr lvl="2"/>
            <a:endParaRPr lang="en-US" sz="8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A construction firm schedules loan draws before payroll deadlines.</a:t>
            </a:r>
          </a:p>
        </p:txBody>
      </p:sp>
      <p:pic>
        <p:nvPicPr>
          <p:cNvPr id="5" name="Picture 4" descr="A Guide on How to Create Cash Flow Budget for Busine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52" y="3657134"/>
            <a:ext cx="5181600" cy="250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359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Budgeting as a Panning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Capital Budget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Plans Investments Lasting Longer Than One Year.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Examples: Equipment, Buildings, and Technology Upgrades.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Supports Long-Term Strategic Decisions.</a:t>
            </a:r>
          </a:p>
        </p:txBody>
      </p:sp>
      <p:pic>
        <p:nvPicPr>
          <p:cNvPr id="5" name="Picture 4" descr="Capital Budgeting Methods for Project Profitability: DCF, Payback, and Mo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343400" cy="2667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949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Forecasting Techniques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 Estimate Future Revenue Using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Linear Regression Forecast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Sales Depend on Advertising Spending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Helps Predict ROI on Advertising Spending</a:t>
            </a: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S = $200,000 + 2A</a:t>
            </a:r>
          </a:p>
          <a:p>
            <a:pPr lvl="1"/>
            <a:r>
              <a:rPr lang="en-US" u="sng" dirty="0" smtClean="0"/>
              <a:t>Trend Analysis Forecast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Uses Historical Data Patterns to Estimate Future Growth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Useful for Businesses with Multiple Years of Sales History</a:t>
            </a:r>
          </a:p>
          <a:p>
            <a:pPr lvl="2"/>
            <a:endParaRPr lang="en-US" dirty="0"/>
          </a:p>
        </p:txBody>
      </p:sp>
      <p:pic>
        <p:nvPicPr>
          <p:cNvPr id="5" name="Picture 4" descr="Revenue growth increasing graph. High interest rate. Vector stock  illustration 29920687 Vector Art at Vecteez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8288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nitoring the Future | A continuing study of American yout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57799"/>
            <a:ext cx="2481072" cy="9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460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 Forma Financial Statements</a:t>
            </a:r>
            <a:br>
              <a:rPr lang="en-US" dirty="0" smtClean="0"/>
            </a:br>
            <a:r>
              <a:rPr lang="en-US" sz="2000" dirty="0" smtClean="0"/>
              <a:t>Future Projections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Pro Forma Statements Estimate Future Performance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Pro Forma Income Statement = Future Profit</a:t>
            </a:r>
          </a:p>
          <a:p>
            <a:pPr lvl="1"/>
            <a:r>
              <a:rPr lang="en-US" dirty="0" smtClean="0"/>
              <a:t>Pro Forma Balance Sheet = Future Financial Position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Required for: Business Plans, Investor Presentations, Loan Applications, and Expansion Planning.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A startup predicts 3-year revenue growth before seeking venture funding.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Proforma Logo PNG (Transparent) SVG AI – Free Downloa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53000"/>
            <a:ext cx="4474464" cy="8238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607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Capital Budgeting</a:t>
            </a:r>
            <a:br>
              <a:rPr lang="en-US" dirty="0" smtClean="0"/>
            </a:br>
            <a:r>
              <a:rPr lang="en-US" sz="2000" dirty="0" smtClean="0"/>
              <a:t>Evaluating Investments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Used to Decide Whether Long-Term Investments are Worthwhile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Three Methods: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Payback Period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Net Present Value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Internal Rate of Return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Evaluating Business Investments: In-Depth Explanation with Examples |  AccountingCoac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4876800" cy="2499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06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Marketing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Types of Research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Secondary Data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Already Available Information (Reports, Databases, Internal Records)</a:t>
            </a:r>
          </a:p>
          <a:p>
            <a:pPr lvl="1"/>
            <a:r>
              <a:rPr lang="en-US" u="sng" dirty="0" smtClean="0"/>
              <a:t>Primary Data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Newly Collected Information through Surveys, Interviews, Observation, and Experiments</a:t>
            </a:r>
          </a:p>
          <a:p>
            <a:pPr lvl="2"/>
            <a:endParaRPr lang="en-US" sz="8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Quantitative Research = Numbers and Statistics</a:t>
            </a:r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Qualitative Research = Opinions and Insights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6" name="Picture 5" descr="Articles - Page 6 of 6 - Enago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3000"/>
            <a:ext cx="5715000" cy="192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405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Budgeting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Payback Period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Measures How Quickly Investment is Recovered.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Best for: Short-Term Liquidity Concerns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Limitation: Ignores Long-Term Returns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Payback Period: Definition, Formula, and Calcul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88" y="3657600"/>
            <a:ext cx="4553712" cy="2667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580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Budgeting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Net Present Value (NPV</a:t>
            </a:r>
            <a:r>
              <a:rPr lang="en-US" dirty="0" smtClean="0"/>
              <a:t>)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Accounts for Time Value of Money</a:t>
            </a:r>
          </a:p>
          <a:p>
            <a:pPr lvl="1"/>
            <a:r>
              <a:rPr lang="en-US" dirty="0" smtClean="0"/>
              <a:t>Accept Projects with Highest Positive NPV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Used When Comparing Expansion Options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Opening a Second Location vs. Upgrading Machinery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Net Present Value (NPV): What It Means and Steps to Calculate I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1"/>
            <a:ext cx="47244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7272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Budgeting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Internal Rate of Return (IRR</a:t>
            </a:r>
            <a:r>
              <a:rPr lang="en-US" dirty="0" smtClean="0"/>
              <a:t>)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Finds the Discount Rate Where NPV = 0</a:t>
            </a:r>
            <a:endParaRPr lang="en-US" dirty="0"/>
          </a:p>
          <a:p>
            <a:pPr lvl="1"/>
            <a:r>
              <a:rPr lang="en-US" dirty="0" smtClean="0"/>
              <a:t>Select Highest IRR Project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Common in Venture Capital and Corporate Investment Decisions.</a:t>
            </a:r>
          </a:p>
        </p:txBody>
      </p:sp>
      <p:pic>
        <p:nvPicPr>
          <p:cNvPr id="5" name="Picture 4" descr="Internal Rate of Return (IRR) Rule: Formula and Benefi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64820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810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Break-Even Analysis</a:t>
            </a:r>
            <a:br>
              <a:rPr lang="en-US" dirty="0" smtClean="0"/>
            </a:br>
            <a:r>
              <a:rPr lang="en-US" sz="2000" dirty="0" smtClean="0"/>
              <a:t>Profit Planning Tool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Determines How Many Units Must be Sold to Cover Costs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Fixed Costs = (Selling Price – Variable Cost) x Units Sold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Helps Entrepreneurs: Set Pricing, Estimate Minimum Sales Targets, and Evaluate Product Viability.</a:t>
            </a:r>
          </a:p>
          <a:p>
            <a:pPr lvl="2"/>
            <a:endParaRPr lang="en-US" sz="8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A café calculates how many drinks per day must be sold to avoid losses.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5" name="Picture 4" descr="Break-Even Analysis: What It Is, How It Works, and Formul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5720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653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 Analysis</a:t>
            </a:r>
            <a:br>
              <a:rPr lang="en-US" dirty="0" smtClean="0"/>
            </a:br>
            <a:r>
              <a:rPr lang="en-US" sz="2000" dirty="0" smtClean="0"/>
              <a:t>Performance Measurement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Ratios Help Interpret Financial Statements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Three Categories:</a:t>
            </a:r>
          </a:p>
          <a:p>
            <a:pPr lvl="1"/>
            <a:endParaRPr lang="en-US" sz="8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Liquidity Ratios (Short-Term Stability)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Profitability Ratios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Efficiency Ratios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Financial Ratio Analysis: Definition, Types, Examples, and How to U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3505200"/>
            <a:ext cx="4734415" cy="2820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147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Liquidity Ratios (Short-Term Stability</a:t>
            </a:r>
            <a:r>
              <a:rPr lang="en-US" dirty="0" smtClean="0"/>
              <a:t>)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Current Ratio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Quick Ratio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Cash Ratio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Determine Ability to Pay Short-Term Debts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Banks check liquidity before approving loans.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Understanding Liquidity Ratios: Types and Their Importa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3810000" cy="2364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114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Profitability Ratios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Gross Margin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Net Margin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Measures Efficiency of Operations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Retailers compare margins across product lines.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Profitability Ratios: What They Are, Common Types, and How Businesses Use  The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4267200" cy="2608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053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Efficiency Ratios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Inventory Turnover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Accounts Receivable Turnover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Return On Assets (ROA)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Return On Investment (ROI)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Evaluates How Effectively Resources Generate Income.</a:t>
            </a:r>
          </a:p>
          <a:p>
            <a:pPr lvl="2"/>
            <a:endParaRPr lang="en-US" sz="800" dirty="0" smtClean="0">
              <a:solidFill>
                <a:srgbClr val="FF0000"/>
              </a:solidFill>
            </a:endParaRP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Slow inventory turnover signals overstocking.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Efficiency Ratio Explained: Definition, Formula, and Banking Exampl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4876800"/>
            <a:ext cx="3420291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7015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Credible Financial Statements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u="sng" dirty="0" smtClean="0"/>
              <a:t>Strong Entrepreneurial Financials Are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Holistic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Complete</a:t>
            </a:r>
          </a:p>
          <a:p>
            <a:pPr lvl="1"/>
            <a:r>
              <a:rPr lang="en-US" u="sng" dirty="0" smtClean="0"/>
              <a:t>Precise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Clear Categories</a:t>
            </a:r>
          </a:p>
          <a:p>
            <a:pPr lvl="1"/>
            <a:r>
              <a:rPr lang="en-US" u="sng" dirty="0" smtClean="0"/>
              <a:t>Realistic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Market-Based Assumptions</a:t>
            </a:r>
          </a:p>
          <a:p>
            <a:pPr lvl="1"/>
            <a:r>
              <a:rPr lang="en-US" u="sng" dirty="0" smtClean="0"/>
              <a:t>Simple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Easy to Interpret</a:t>
            </a:r>
          </a:p>
          <a:p>
            <a:pPr lvl="1"/>
            <a:r>
              <a:rPr lang="en-US" u="sng" dirty="0" smtClean="0"/>
              <a:t>Accurate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Detail-Verified</a:t>
            </a:r>
          </a:p>
          <a:p>
            <a:pPr lvl="1"/>
            <a:endParaRPr lang="en-US" sz="800" dirty="0" smtClean="0"/>
          </a:p>
          <a:p>
            <a:pPr lvl="3"/>
            <a:r>
              <a:rPr lang="en-US" sz="1900" dirty="0" smtClean="0">
                <a:solidFill>
                  <a:srgbClr val="0070C0"/>
                </a:solidFill>
              </a:rPr>
              <a:t>These Increase Investor Confidence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pic>
        <p:nvPicPr>
          <p:cNvPr id="5" name="Picture 4" descr="134,424 Financial Statements Royalty-Free Images, Stock Photos &amp; Pictures |  Shutter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953000"/>
            <a:ext cx="3578352" cy="120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redible ® - Better Loan Rates from Top Lender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73" y="4038600"/>
            <a:ext cx="2494407" cy="527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244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How Entrepreneurs Apply This Curriculum in Practice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300" u="sng" dirty="0" smtClean="0"/>
              <a:t>Here’s How Everything Connects in Real Business Decisions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543879"/>
              </p:ext>
            </p:extLst>
          </p:nvPr>
        </p:nvGraphicFramePr>
        <p:xfrm>
          <a:off x="685800" y="2209800"/>
          <a:ext cx="77724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382598442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7398949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Decision Supported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100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Balance</a:t>
                      </a:r>
                      <a:r>
                        <a:rPr lang="en-US" baseline="0" dirty="0" smtClean="0"/>
                        <a:t> 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We</a:t>
                      </a:r>
                      <a:r>
                        <a:rPr lang="en-US" baseline="0" dirty="0" smtClean="0"/>
                        <a:t> Afford Debt?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3365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 We Profitable?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1185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Cash-Flow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We Survive Short-Term?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30714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Should We Spend?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42832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41953"/>
              </p:ext>
            </p:extLst>
          </p:nvPr>
        </p:nvGraphicFramePr>
        <p:xfrm>
          <a:off x="685800" y="4191001"/>
          <a:ext cx="7772400" cy="1908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77667563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332888504"/>
                    </a:ext>
                  </a:extLst>
                </a:gridCol>
              </a:tblGrid>
              <a:tr h="370227">
                <a:tc>
                  <a:txBody>
                    <a:bodyPr/>
                    <a:lstStyle/>
                    <a:p>
                      <a:r>
                        <a:rPr lang="en-US" dirty="0" smtClean="0"/>
                        <a:t>Cash</a:t>
                      </a:r>
                      <a:r>
                        <a:rPr lang="en-US" baseline="0" dirty="0" smtClean="0"/>
                        <a:t> 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Do We Need Financing?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242233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r>
                        <a:rPr lang="en-US" dirty="0" smtClean="0"/>
                        <a:t>Pro Forma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 Expansion Realistic?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937251"/>
                  </a:ext>
                </a:extLst>
              </a:tr>
              <a:tr h="427140">
                <a:tc>
                  <a:txBody>
                    <a:bodyPr/>
                    <a:lstStyle/>
                    <a:p>
                      <a:r>
                        <a:rPr lang="en-US" dirty="0" smtClean="0"/>
                        <a:t>Break-Even</a:t>
                      </a:r>
                      <a:r>
                        <a:rPr lang="en-US" baseline="0" dirty="0" smtClean="0"/>
                        <a:t>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Much Must We Sell?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72087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r>
                        <a:rPr lang="en-US" dirty="0" smtClean="0"/>
                        <a:t>Ratio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 We Improving</a:t>
                      </a:r>
                      <a:r>
                        <a:rPr lang="en-US" baseline="0" dirty="0" smtClean="0"/>
                        <a:t> or Declining?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23967"/>
                  </a:ext>
                </a:extLst>
              </a:tr>
              <a:tr h="370227">
                <a:tc>
                  <a:txBody>
                    <a:bodyPr/>
                    <a:lstStyle/>
                    <a:p>
                      <a:r>
                        <a:rPr lang="en-US" dirty="0" smtClean="0"/>
                        <a:t>NPV/IRR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 Investment is Best?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68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31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Common Traits of Strong Entrepreneurial Marketers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Successful Entrepreneurial Marketers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Spot Hidden Opportunities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Challenge Assumptions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Take Calculated Risks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Stay Competitive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Adapt Quickly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Focus on Efficiency and Innovation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Maintain Long-Term Vision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 descr="Entrepreneurial Marketing PowerPoint and Google Slides Templa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43400" cy="2932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156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u="sng" dirty="0" smtClean="0"/>
              <a:t>Financial Preparation is Not Just Accounting – It Is Strategic Decision-Making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Entrepreneurs Use Financial Tools To: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Forecast Growth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Control Risk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Secure Funding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Evaluate Investments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Set Pricing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Monitor Performance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Plan Expansion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Financial Literacy Turns Ideas Into Sustainable Businesses.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Top 3 Reasons Families Should Focus on Financial Literac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172712" cy="2131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107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5" name="Picture 9" descr="C:\Users\michaelm\AppData\Local\Microsoft\Windows\INetCache\IE\8ZR0P28V\the-end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Marketing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300" u="sng" dirty="0" smtClean="0"/>
              <a:t>Social Media Marketing is about Conversation, Engagement, and Trust, Not Just Advertising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Three Essentials:</a:t>
            </a:r>
          </a:p>
          <a:p>
            <a:pPr lvl="1"/>
            <a:endParaRPr lang="en-US" sz="8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Create Shareable Content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Let Customers Promote Messages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Encourage Interaction and Dialogue</a:t>
            </a:r>
          </a:p>
        </p:txBody>
      </p:sp>
      <p:pic>
        <p:nvPicPr>
          <p:cNvPr id="5" name="Picture 4" descr="C:\Users\Michaelm\AppData\Local\Temp\{C0999938-1C90-426D-84A6-E4B6FE9003A6}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4114800" cy="281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53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Marketing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Social Media Marketing Differs from Traditional Marketing Because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Customers Help Shape Brand Messaging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Communication is Two-Way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Authenticity Builds Trust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 descr="How Businesses Use Social Media for Market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5105400" cy="2735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33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Marketing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Mobile Marketing Allows Businesses to Reach Customers Anytime, Anywhere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Kaplan’s 4Is Strategy: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Integrate Marketing into Daily User Activity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Individualize Messages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Involve Customers Interactively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Initiate User-Generated Content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chaelm\AppData\Local\Temp\{85EC896C-8946-4348-91FE-BB590C7CA64B}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3657601" cy="335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350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Entrepreneurial Marketing vs. Traditional Marketing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Traditional Marketing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Reactive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Structured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Resource-Based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Risk-Reducing</a:t>
            </a:r>
          </a:p>
          <a:p>
            <a:r>
              <a:rPr lang="en-US" sz="2400" u="sng" dirty="0" smtClean="0"/>
              <a:t>Entrepreneurial Marketing</a:t>
            </a:r>
            <a:r>
              <a:rPr lang="en-US" dirty="0" smtClean="0"/>
              <a:t>: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Proactive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Innovative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Opportunity-Driven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Resource-Leveraging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Customer-Collaborative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Entrepreneurial Marketing vs. Traditional Marketing: A Comparison |  American Military University (AMU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343400" cy="2668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665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8345</TotalTime>
  <Words>1789</Words>
  <Application>Microsoft Office PowerPoint</Application>
  <PresentationFormat>On-screen Show (4:3)</PresentationFormat>
  <Paragraphs>523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Georgia</vt:lpstr>
      <vt:lpstr>Wingdings</vt:lpstr>
      <vt:lpstr>Wingdings 2</vt:lpstr>
      <vt:lpstr>Civic</vt:lpstr>
      <vt:lpstr>Entrepreneurship Class Presentation SUMM Consolidate. Session 5</vt:lpstr>
      <vt:lpstr>The New Marketing Concept for Entrepreneurs</vt:lpstr>
      <vt:lpstr>Importance of Marketing Research</vt:lpstr>
      <vt:lpstr>Importance of Marketing Research</vt:lpstr>
      <vt:lpstr>Common Traits of Strong Entrepreneurial Marketers</vt:lpstr>
      <vt:lpstr>Social Media Marketing</vt:lpstr>
      <vt:lpstr>Social Media Marketing</vt:lpstr>
      <vt:lpstr>Mobile Marketing</vt:lpstr>
      <vt:lpstr>Entrepreneurial Marketing vs. Traditional Marketing</vt:lpstr>
      <vt:lpstr>Omnichannel vs. Multichannel Marketing</vt:lpstr>
      <vt:lpstr>Components of Effective Marketing</vt:lpstr>
      <vt:lpstr>Marketing Plan Structure</vt:lpstr>
      <vt:lpstr>Guerrilla Marketing Plan Quick Strategy Tool</vt:lpstr>
      <vt:lpstr>Pricing Strategies</vt:lpstr>
      <vt:lpstr>Pricing Strategies</vt:lpstr>
      <vt:lpstr>Digital Revenue Models</vt:lpstr>
      <vt:lpstr>Understanding of Curriculum</vt:lpstr>
      <vt:lpstr>Practical Application</vt:lpstr>
      <vt:lpstr>Practical Application</vt:lpstr>
      <vt:lpstr>Practical Application</vt:lpstr>
      <vt:lpstr>Practical Application</vt:lpstr>
      <vt:lpstr>Practical Application</vt:lpstr>
      <vt:lpstr>Practical Application</vt:lpstr>
      <vt:lpstr>Final Takeaway</vt:lpstr>
      <vt:lpstr>Financial Preparation for Entrepreneurial Ventures</vt:lpstr>
      <vt:lpstr>Financial Preparation for Entrepreneurial Ventures</vt:lpstr>
      <vt:lpstr>Understanding the Key Financial Statements</vt:lpstr>
      <vt:lpstr>Understanding the Key Financial Statements</vt:lpstr>
      <vt:lpstr>Understanding the Key Financial Statements</vt:lpstr>
      <vt:lpstr>Understanding the Key Financial Statements</vt:lpstr>
      <vt:lpstr>Understanding the Key Financial Statements</vt:lpstr>
      <vt:lpstr>Understanding the Key Financial Statements</vt:lpstr>
      <vt:lpstr>Budgeting as a Panning Tool</vt:lpstr>
      <vt:lpstr>Budgeting as a Panning Tool</vt:lpstr>
      <vt:lpstr>Budgeting as a Panning Tool</vt:lpstr>
      <vt:lpstr>Budgeting as a Panning Tool</vt:lpstr>
      <vt:lpstr>Sales Forecasting Techniques</vt:lpstr>
      <vt:lpstr>Pro Forma Financial Statements Future Projections</vt:lpstr>
      <vt:lpstr>Capital Budgeting Evaluating Investments</vt:lpstr>
      <vt:lpstr>Capital Budgeting</vt:lpstr>
      <vt:lpstr>Capital Budgeting</vt:lpstr>
      <vt:lpstr>Capital Budgeting</vt:lpstr>
      <vt:lpstr>Break-Even Analysis Profit Planning Tool</vt:lpstr>
      <vt:lpstr>Ratio Analysis Performance Measurement</vt:lpstr>
      <vt:lpstr>Ratio Analysis</vt:lpstr>
      <vt:lpstr>Ratio Analysis</vt:lpstr>
      <vt:lpstr>Ratio Analysis</vt:lpstr>
      <vt:lpstr>Characteristics of Credible Financial Statements</vt:lpstr>
      <vt:lpstr>How Entrepreneurs Apply This Curriculum in Practice</vt:lpstr>
      <vt:lpstr>Key Takeaway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Relations in Organizations</dc:title>
  <dc:creator>MichaelM</dc:creator>
  <cp:lastModifiedBy>Michael Morrissey</cp:lastModifiedBy>
  <cp:revision>768</cp:revision>
  <cp:lastPrinted>2026-05-19T17:25:43Z</cp:lastPrinted>
  <dcterms:created xsi:type="dcterms:W3CDTF">2015-02-01T00:37:43Z</dcterms:created>
  <dcterms:modified xsi:type="dcterms:W3CDTF">2026-05-19T17:25:44Z</dcterms:modified>
</cp:coreProperties>
</file>