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9"/>
  </p:notesMasterIdLst>
  <p:handoutMasterIdLst>
    <p:handoutMasterId r:id="rId50"/>
  </p:handoutMasterIdLst>
  <p:sldIdLst>
    <p:sldId id="484" r:id="rId2"/>
    <p:sldId id="485"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1" r:id="rId38"/>
    <p:sldId id="522" r:id="rId39"/>
    <p:sldId id="520" r:id="rId40"/>
    <p:sldId id="523" r:id="rId41"/>
    <p:sldId id="524" r:id="rId42"/>
    <p:sldId id="525" r:id="rId43"/>
    <p:sldId id="526" r:id="rId44"/>
    <p:sldId id="527" r:id="rId45"/>
    <p:sldId id="528" r:id="rId46"/>
    <p:sldId id="529" r:id="rId47"/>
    <p:sldId id="326"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9/18/2023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9/18/2023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9/18/2023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9/18/2023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9/18/2023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9/18/2023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9/18/2023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9/18/2023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Management Thought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Each theory attempts to answer the question, “What is the best way to manager the task at hand</a:t>
            </a:r>
            <a:r>
              <a:rPr lang="en-US" dirty="0" smtClean="0"/>
              <a:t>?”</a:t>
            </a:r>
          </a:p>
          <a:p>
            <a:endParaRPr lang="en-US" sz="800" dirty="0" smtClean="0"/>
          </a:p>
          <a:p>
            <a:pPr lvl="1"/>
            <a:r>
              <a:rPr lang="en-US" sz="2000" dirty="0" smtClean="0"/>
              <a:t>While there is little agreement on the number and nomenclature of the various management theories, (4) approaches deserve  attention:</a:t>
            </a:r>
          </a:p>
          <a:p>
            <a:pPr lvl="1"/>
            <a:endParaRPr lang="en-US" sz="800" dirty="0" smtClean="0"/>
          </a:p>
          <a:p>
            <a:pPr marL="1051560" lvl="2" indent="-457200">
              <a:buFont typeface="+mj-lt"/>
              <a:buAutoNum type="arabicPeriod"/>
            </a:pPr>
            <a:r>
              <a:rPr lang="en-US" dirty="0" smtClean="0">
                <a:solidFill>
                  <a:srgbClr val="FF0000"/>
                </a:solidFill>
              </a:rPr>
              <a:t>The Scientific Management Approach</a:t>
            </a:r>
          </a:p>
          <a:p>
            <a:pPr marL="1051560" lvl="2" indent="-457200">
              <a:buFont typeface="+mj-lt"/>
              <a:buAutoNum type="arabicPeriod"/>
            </a:pPr>
            <a:r>
              <a:rPr lang="en-US" dirty="0" smtClean="0">
                <a:solidFill>
                  <a:srgbClr val="FF0000"/>
                </a:solidFill>
              </a:rPr>
              <a:t>The Functional Approach</a:t>
            </a:r>
          </a:p>
          <a:p>
            <a:pPr marL="1051560" lvl="2" indent="-457200">
              <a:buFont typeface="+mj-lt"/>
              <a:buAutoNum type="arabicPeriod"/>
            </a:pPr>
            <a:r>
              <a:rPr lang="en-US" dirty="0" smtClean="0">
                <a:solidFill>
                  <a:srgbClr val="FF0000"/>
                </a:solidFill>
              </a:rPr>
              <a:t>The Human Relations-Behavioral Approach</a:t>
            </a:r>
          </a:p>
          <a:p>
            <a:pPr marL="1051560" lvl="2" indent="-457200">
              <a:buFont typeface="+mj-lt"/>
              <a:buAutoNum type="arabicPeriod"/>
            </a:pPr>
            <a:r>
              <a:rPr lang="en-US" dirty="0" smtClean="0">
                <a:solidFill>
                  <a:srgbClr val="FF0000"/>
                </a:solidFill>
              </a:rPr>
              <a:t>The Quantitative-Systems Approach</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3733800" y="4929218"/>
            <a:ext cx="5388429" cy="1928781"/>
          </a:xfrm>
          <a:prstGeom prst="rect">
            <a:avLst/>
          </a:prstGeom>
        </p:spPr>
      </p:pic>
    </p:spTree>
    <p:extLst>
      <p:ext uri="{BB962C8B-B14F-4D97-AF65-F5344CB8AC3E}">
        <p14:creationId xmlns:p14="http://schemas.microsoft.com/office/powerpoint/2010/main" val="326624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Scientific Management Approach focuses on determining the most efficient ways to increase output and productivity</a:t>
            </a:r>
            <a:r>
              <a:rPr lang="en-US" dirty="0" smtClean="0"/>
              <a:t>.</a:t>
            </a:r>
          </a:p>
          <a:p>
            <a:endParaRPr lang="en-US" sz="800" dirty="0" smtClean="0"/>
          </a:p>
          <a:p>
            <a:pPr lvl="1"/>
            <a:r>
              <a:rPr lang="en-US" sz="2000" dirty="0" smtClean="0"/>
              <a:t>Frederick Winslow Taylor, the Father of Scientific Management, believed that managers should plan what, when, where, and how EEs should produce the product.  He felt a manager’s job was to perform mental tasks, such as determining the “one best way” to do a job.  </a:t>
            </a:r>
          </a:p>
          <a:p>
            <a:pPr lvl="1"/>
            <a:endParaRPr lang="en-US" sz="800" dirty="0"/>
          </a:p>
          <a:p>
            <a:pPr lvl="2"/>
            <a:r>
              <a:rPr lang="en-US" sz="1800" dirty="0" smtClean="0">
                <a:solidFill>
                  <a:srgbClr val="FF0000"/>
                </a:solidFill>
              </a:rPr>
              <a:t>The EE’s job, then, would be to perform the physical tasks of their jobs.  To this end, Taylor developed certain principles to increase productivity.</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523750" y="4648200"/>
            <a:ext cx="3633314" cy="2209800"/>
          </a:xfrm>
          <a:prstGeom prst="rect">
            <a:avLst/>
          </a:prstGeom>
        </p:spPr>
      </p:pic>
    </p:spTree>
    <p:extLst>
      <p:ext uri="{BB962C8B-B14F-4D97-AF65-F5344CB8AC3E}">
        <p14:creationId xmlns:p14="http://schemas.microsoft.com/office/powerpoint/2010/main" val="373713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400" u="sng" dirty="0" smtClean="0"/>
              <a:t>Taylor believed that many workers did not put forth their best effort and that, as a result, production often suffered</a:t>
            </a:r>
            <a:r>
              <a:rPr lang="en-US" dirty="0" smtClean="0"/>
              <a:t>.  </a:t>
            </a:r>
          </a:p>
          <a:p>
            <a:endParaRPr lang="en-US" sz="800" dirty="0"/>
          </a:p>
          <a:p>
            <a:pPr lvl="1"/>
            <a:r>
              <a:rPr lang="en-US" sz="2000" dirty="0" smtClean="0"/>
              <a:t>While observing workers in a steel plant, Taylor was shocked at the lack of systematic procedures, output restrictions among groups of workers, and the fact that ill-equipped and poorly trained workers typically were left on their own to determine how to do their jobs.  </a:t>
            </a:r>
          </a:p>
          <a:p>
            <a:pPr lvl="1"/>
            <a:endParaRPr lang="en-US" sz="800" dirty="0"/>
          </a:p>
          <a:p>
            <a:pPr lvl="2"/>
            <a:r>
              <a:rPr lang="en-US" sz="1800" dirty="0" smtClean="0">
                <a:solidFill>
                  <a:srgbClr val="FF0000"/>
                </a:solidFill>
              </a:rPr>
              <a:t>Taylor believed that engineering principles could be applied to make people perform somewhat like machines – efficiently, mindlessly, and repetitively.  By eliminating choice, operations could be standardized.</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029200" y="4985023"/>
            <a:ext cx="4114800" cy="1872977"/>
          </a:xfrm>
          <a:prstGeom prst="rect">
            <a:avLst/>
          </a:prstGeom>
        </p:spPr>
      </p:pic>
    </p:spTree>
    <p:extLst>
      <p:ext uri="{BB962C8B-B14F-4D97-AF65-F5344CB8AC3E}">
        <p14:creationId xmlns:p14="http://schemas.microsoft.com/office/powerpoint/2010/main" val="175140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600" u="sng" dirty="0" smtClean="0"/>
              <a:t>Taylor’s principles of scientific management, include</a:t>
            </a:r>
            <a:r>
              <a:rPr lang="en-US" dirty="0" smtClean="0"/>
              <a:t>:</a:t>
            </a:r>
          </a:p>
          <a:p>
            <a:endParaRPr lang="en-US" sz="900" dirty="0" smtClean="0"/>
          </a:p>
          <a:p>
            <a:pPr lvl="1"/>
            <a:r>
              <a:rPr lang="en-US" sz="1800" dirty="0" smtClean="0">
                <a:solidFill>
                  <a:srgbClr val="FF0000"/>
                </a:solidFill>
              </a:rPr>
              <a:t>Analyze the tasks associated with each job.  Use the principles of science to find the best way to perform the work.</a:t>
            </a:r>
          </a:p>
          <a:p>
            <a:pPr lvl="1"/>
            <a:r>
              <a:rPr lang="en-US" sz="1800" dirty="0" smtClean="0">
                <a:solidFill>
                  <a:srgbClr val="FF0000"/>
                </a:solidFill>
              </a:rPr>
              <a:t>Recruit the employee best suited to perform the job; that is, choose the person who has the skills, aptitude, and other attributes to do the job.</a:t>
            </a:r>
          </a:p>
          <a:p>
            <a:pPr lvl="1"/>
            <a:r>
              <a:rPr lang="en-US" sz="1800" dirty="0" smtClean="0">
                <a:solidFill>
                  <a:srgbClr val="FF0000"/>
                </a:solidFill>
              </a:rPr>
              <a:t>Instruct the worker in the one best way to perform the job.</a:t>
            </a:r>
          </a:p>
          <a:p>
            <a:pPr lvl="1"/>
            <a:r>
              <a:rPr lang="en-US" sz="1800" dirty="0" smtClean="0">
                <a:solidFill>
                  <a:srgbClr val="FF0000"/>
                </a:solidFill>
              </a:rPr>
              <a:t>Reward the accomplishment of the worker.  Taylor believed that workers were economically motivated and would, therefore, do the job the way they were instructed if rewarded with money.</a:t>
            </a:r>
          </a:p>
          <a:p>
            <a:pPr lvl="1"/>
            <a:r>
              <a:rPr lang="en-US" sz="1800" dirty="0" smtClean="0">
                <a:solidFill>
                  <a:srgbClr val="FF0000"/>
                </a:solidFill>
              </a:rPr>
              <a:t>Cooperate with workers to ensure that the job matches plans and principles.</a:t>
            </a:r>
          </a:p>
          <a:p>
            <a:pPr lvl="1"/>
            <a:r>
              <a:rPr lang="en-US" sz="1800" dirty="0" smtClean="0">
                <a:solidFill>
                  <a:srgbClr val="FF0000"/>
                </a:solidFill>
              </a:rPr>
              <a:t>Ensure equal division of work &amp; responsibility between managers &amp; workers.</a:t>
            </a:r>
            <a:endParaRPr lang="en-US" sz="1800" dirty="0">
              <a:solidFill>
                <a:srgbClr val="FF0000"/>
              </a:solidFill>
            </a:endParaRPr>
          </a:p>
        </p:txBody>
      </p:sp>
      <p:pic>
        <p:nvPicPr>
          <p:cNvPr id="5" name="Picture 4" descr="Key Points Images – Browse 45,905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361687" y="5410200"/>
            <a:ext cx="4746171" cy="1465217"/>
          </a:xfrm>
          <a:prstGeom prst="rect">
            <a:avLst/>
          </a:prstGeom>
          <a:noFill/>
          <a:ln>
            <a:noFill/>
          </a:ln>
        </p:spPr>
      </p:pic>
    </p:spTree>
    <p:extLst>
      <p:ext uri="{BB962C8B-B14F-4D97-AF65-F5344CB8AC3E}">
        <p14:creationId xmlns:p14="http://schemas.microsoft.com/office/powerpoint/2010/main" val="223811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Henri Fayol, identified 14 principles of management that he believed could be applied universally</a:t>
            </a:r>
            <a:r>
              <a:rPr lang="en-US" dirty="0" smtClean="0"/>
              <a:t>.  </a:t>
            </a:r>
          </a:p>
          <a:p>
            <a:endParaRPr lang="en-US" sz="800" dirty="0"/>
          </a:p>
          <a:p>
            <a:pPr lvl="1"/>
            <a:r>
              <a:rPr lang="en-US" sz="2000" dirty="0" smtClean="0"/>
              <a:t>Some writers have referred to this concept as the universality of management, which suggests that basic functions, principles, and their applications in management are similar, regardless of an organization’s nature.  </a:t>
            </a:r>
          </a:p>
          <a:p>
            <a:pPr lvl="1"/>
            <a:endParaRPr lang="en-US" sz="800" dirty="0"/>
          </a:p>
          <a:p>
            <a:pPr lvl="2"/>
            <a:r>
              <a:rPr lang="en-US" sz="1800" dirty="0" smtClean="0">
                <a:solidFill>
                  <a:srgbClr val="FF0000"/>
                </a:solidFill>
              </a:rPr>
              <a:t>In general, Fayol believed that a manager’s authority should equal that manager’s responsibility, and that the direction and flow of authority through an organization should be unified.</a:t>
            </a:r>
            <a:endParaRPr lang="en-US" sz="1800" dirty="0">
              <a:solidFill>
                <a:srgbClr val="FF0000"/>
              </a:solidFill>
            </a:endParaRPr>
          </a:p>
        </p:txBody>
      </p:sp>
      <p:pic>
        <p:nvPicPr>
          <p:cNvPr id="5" name="Picture 4" descr="14 Principles of Management by Henri Fayol (Explained with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5105400"/>
            <a:ext cx="4782312" cy="2962275"/>
          </a:xfrm>
          <a:prstGeom prst="rect">
            <a:avLst/>
          </a:prstGeom>
          <a:noFill/>
          <a:ln>
            <a:noFill/>
          </a:ln>
        </p:spPr>
      </p:pic>
    </p:spTree>
    <p:extLst>
      <p:ext uri="{BB962C8B-B14F-4D97-AF65-F5344CB8AC3E}">
        <p14:creationId xmlns:p14="http://schemas.microsoft.com/office/powerpoint/2010/main" val="92578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Functional Approach asserts that all managers perform various functions in doing their jobs. He identified five functions critical to managerial effectiveness</a:t>
            </a:r>
            <a:r>
              <a:rPr lang="en-US" dirty="0" smtClean="0"/>
              <a:t>.</a:t>
            </a:r>
          </a:p>
          <a:p>
            <a:endParaRPr lang="en-US" sz="800" dirty="0" smtClean="0"/>
          </a:p>
          <a:p>
            <a:pPr marL="731520" lvl="1" indent="-457200">
              <a:buFont typeface="+mj-lt"/>
              <a:buAutoNum type="arabicPeriod"/>
            </a:pPr>
            <a:r>
              <a:rPr lang="en-US" dirty="0" smtClean="0"/>
              <a:t>Planning</a:t>
            </a:r>
          </a:p>
          <a:p>
            <a:pPr lvl="2"/>
            <a:r>
              <a:rPr lang="en-US" dirty="0" smtClean="0">
                <a:solidFill>
                  <a:srgbClr val="FF0000"/>
                </a:solidFill>
              </a:rPr>
              <a:t>Setting down a course of action.</a:t>
            </a:r>
          </a:p>
          <a:p>
            <a:pPr marL="731520" lvl="1" indent="-457200">
              <a:buFont typeface="+mj-lt"/>
              <a:buAutoNum type="arabicPeriod"/>
            </a:pPr>
            <a:r>
              <a:rPr lang="en-US" dirty="0" smtClean="0"/>
              <a:t>Organizing</a:t>
            </a:r>
          </a:p>
          <a:p>
            <a:pPr lvl="2"/>
            <a:r>
              <a:rPr lang="en-US" dirty="0" smtClean="0">
                <a:solidFill>
                  <a:srgbClr val="FF0000"/>
                </a:solidFill>
              </a:rPr>
              <a:t>Designing a structure, with tasks and authority clearly defined.</a:t>
            </a:r>
          </a:p>
          <a:p>
            <a:pPr marL="731520" lvl="1" indent="-457200">
              <a:buFont typeface="+mj-lt"/>
              <a:buAutoNum type="arabicPeriod"/>
            </a:pPr>
            <a:r>
              <a:rPr lang="en-US" dirty="0" smtClean="0"/>
              <a:t>Commanding</a:t>
            </a:r>
          </a:p>
          <a:p>
            <a:pPr lvl="2"/>
            <a:r>
              <a:rPr lang="en-US" dirty="0" smtClean="0">
                <a:solidFill>
                  <a:srgbClr val="FF0000"/>
                </a:solidFill>
              </a:rPr>
              <a:t>Directing subordinate’s actions.</a:t>
            </a:r>
          </a:p>
          <a:p>
            <a:pPr marL="731520" lvl="1" indent="-457200">
              <a:buFont typeface="+mj-lt"/>
              <a:buAutoNum type="arabicPeriod"/>
            </a:pPr>
            <a:r>
              <a:rPr lang="en-US" dirty="0" smtClean="0"/>
              <a:t>Coordinating</a:t>
            </a:r>
          </a:p>
          <a:p>
            <a:pPr lvl="2"/>
            <a:r>
              <a:rPr lang="en-US" dirty="0" smtClean="0">
                <a:solidFill>
                  <a:srgbClr val="FF0000"/>
                </a:solidFill>
              </a:rPr>
              <a:t>Pulling organizational elements toward common objectives.</a:t>
            </a:r>
          </a:p>
          <a:p>
            <a:pPr marL="731520" lvl="1" indent="-457200">
              <a:buFont typeface="+mj-lt"/>
              <a:buAutoNum type="arabicPeriod"/>
            </a:pPr>
            <a:r>
              <a:rPr lang="en-US" dirty="0" smtClean="0"/>
              <a:t>Controlling</a:t>
            </a:r>
          </a:p>
          <a:p>
            <a:pPr lvl="2"/>
            <a:r>
              <a:rPr lang="en-US" dirty="0" smtClean="0">
                <a:solidFill>
                  <a:srgbClr val="FF0000"/>
                </a:solidFill>
              </a:rPr>
              <a:t>Ensuring that plans are carried out.</a:t>
            </a:r>
            <a:endParaRPr lang="en-US" dirty="0">
              <a:solidFill>
                <a:srgbClr val="FF0000"/>
              </a:solidFill>
            </a:endParaRPr>
          </a:p>
        </p:txBody>
      </p:sp>
      <p:pic>
        <p:nvPicPr>
          <p:cNvPr id="5" name="Picture 4" descr="Five Clip Art at Clker.com - vector clip art online, royalty free &amp; public  domain"/>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105400"/>
            <a:ext cx="987552" cy="1193800"/>
          </a:xfrm>
          <a:prstGeom prst="rect">
            <a:avLst/>
          </a:prstGeom>
          <a:noFill/>
          <a:ln>
            <a:noFill/>
          </a:ln>
        </p:spPr>
      </p:pic>
    </p:spTree>
    <p:extLst>
      <p:ext uri="{BB962C8B-B14F-4D97-AF65-F5344CB8AC3E}">
        <p14:creationId xmlns:p14="http://schemas.microsoft.com/office/powerpoint/2010/main" val="102348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contributions of Taylor and others gave rise to the notions that (1) if management used the principles of scientific management, worker efficiency would increase and productivity increases follow, and (2) if managers strove to improve working conditions, productivity would increase</a:t>
            </a:r>
            <a:r>
              <a:rPr lang="en-US" sz="2100" dirty="0" smtClean="0"/>
              <a:t>.  </a:t>
            </a:r>
          </a:p>
          <a:p>
            <a:endParaRPr lang="en-US" sz="800" dirty="0"/>
          </a:p>
          <a:p>
            <a:pPr lvl="1"/>
            <a:r>
              <a:rPr lang="en-US" sz="2000" dirty="0" smtClean="0">
                <a:solidFill>
                  <a:srgbClr val="FF0000"/>
                </a:solidFill>
              </a:rPr>
              <a:t>The studies at the Hawthorne, Illinois, plant of Western Electric provided some of the most interesting and controversial results         in the study of management.</a:t>
            </a:r>
            <a:endParaRPr lang="en-US" sz="2000" dirty="0">
              <a:solidFill>
                <a:srgbClr val="FF0000"/>
              </a:solidFill>
            </a:endParaRPr>
          </a:p>
        </p:txBody>
      </p:sp>
      <p:pic>
        <p:nvPicPr>
          <p:cNvPr id="5" name="Picture 4" descr="Behavioral Approach to Management – A study by Artur Victoria"/>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578352" cy="2212848"/>
          </a:xfrm>
          <a:prstGeom prst="rect">
            <a:avLst/>
          </a:prstGeom>
          <a:noFill/>
          <a:ln>
            <a:noFill/>
          </a:ln>
        </p:spPr>
      </p:pic>
    </p:spTree>
    <p:extLst>
      <p:ext uri="{BB962C8B-B14F-4D97-AF65-F5344CB8AC3E}">
        <p14:creationId xmlns:p14="http://schemas.microsoft.com/office/powerpoint/2010/main" val="191178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lnSpcReduction="10000"/>
          </a:bodyPr>
          <a:lstStyle/>
          <a:p>
            <a:r>
              <a:rPr lang="en-US" sz="2200" u="sng" dirty="0" smtClean="0"/>
              <a:t>Elton Mayo and Fritz Roethlisberger, leaders of a Harvard research team, conducted a series of illumination experiments from 1924 to 1936 at Western Electric</a:t>
            </a:r>
            <a:r>
              <a:rPr lang="en-US" dirty="0" smtClean="0"/>
              <a:t>.</a:t>
            </a:r>
          </a:p>
          <a:p>
            <a:endParaRPr lang="en-US" sz="900" dirty="0" smtClean="0"/>
          </a:p>
          <a:p>
            <a:pPr lvl="1"/>
            <a:r>
              <a:rPr lang="en-US" sz="2000" dirty="0" smtClean="0"/>
              <a:t>They hypothesized that if lighting improved, then productivity would increase.  Contrary to expectations, productivity rose in both the control group (no change in working conditions) and the experimental group (working conditions varied).  </a:t>
            </a:r>
          </a:p>
          <a:p>
            <a:pPr lvl="1"/>
            <a:r>
              <a:rPr lang="en-US" sz="2000" dirty="0" smtClean="0"/>
              <a:t>Numerous variations in working conditions were introduced, and no matter what change was introduced, productivity continued to rise until it stabilized at a relatively high level.</a:t>
            </a:r>
          </a:p>
          <a:p>
            <a:pPr lvl="1"/>
            <a:endParaRPr lang="en-US" sz="900" dirty="0" smtClean="0"/>
          </a:p>
          <a:p>
            <a:pPr lvl="2"/>
            <a:r>
              <a:rPr lang="en-US" sz="1800" dirty="0" smtClean="0">
                <a:solidFill>
                  <a:srgbClr val="FF0000"/>
                </a:solidFill>
              </a:rPr>
              <a:t>The researchers concluded that the workers performed differently than they normally did because the researchers were observing them.  </a:t>
            </a:r>
          </a:p>
          <a:p>
            <a:pPr lvl="2"/>
            <a:r>
              <a:rPr lang="en-US" sz="1800" dirty="0" smtClean="0">
                <a:solidFill>
                  <a:srgbClr val="FF0000"/>
                </a:solidFill>
              </a:rPr>
              <a:t>This reaction is known as the Hawthorne Effect.  </a:t>
            </a:r>
            <a:endParaRPr lang="en-US" sz="1800" dirty="0">
              <a:solidFill>
                <a:srgbClr val="FF0000"/>
              </a:solidFill>
            </a:endParaRPr>
          </a:p>
        </p:txBody>
      </p:sp>
    </p:spTree>
    <p:extLst>
      <p:ext uri="{BB962C8B-B14F-4D97-AF65-F5344CB8AC3E}">
        <p14:creationId xmlns:p14="http://schemas.microsoft.com/office/powerpoint/2010/main" val="34162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experiments at the Hawthorne plant gave rise to what was known as the human relations movement and later as the behavioral science approach</a:t>
            </a:r>
            <a:r>
              <a:rPr lang="en-US" dirty="0" smtClean="0"/>
              <a:t>.  </a:t>
            </a:r>
          </a:p>
          <a:p>
            <a:endParaRPr lang="en-US" sz="800" dirty="0"/>
          </a:p>
          <a:p>
            <a:pPr lvl="1"/>
            <a:r>
              <a:rPr lang="en-US" sz="2000" dirty="0" smtClean="0"/>
              <a:t>This approach focuses on the behavior of people in organizations.  </a:t>
            </a:r>
          </a:p>
          <a:p>
            <a:pPr lvl="1"/>
            <a:endParaRPr lang="en-US" sz="800" dirty="0"/>
          </a:p>
          <a:p>
            <a:pPr lvl="2"/>
            <a:r>
              <a:rPr lang="en-US" sz="1800" dirty="0" smtClean="0">
                <a:solidFill>
                  <a:srgbClr val="FF0000"/>
                </a:solidFill>
              </a:rPr>
              <a:t>Contributions from psychologists, sociologists, and other behavioral disciplines have provided numerous insights into individual and group behavior in work settings and the impact of supervisory practices and procedures on EE motivation and work performance.</a:t>
            </a:r>
            <a:endParaRPr lang="en-US" sz="1800" dirty="0">
              <a:solidFill>
                <a:srgbClr val="FF0000"/>
              </a:solidFill>
            </a:endParaRPr>
          </a:p>
        </p:txBody>
      </p:sp>
      <p:pic>
        <p:nvPicPr>
          <p:cNvPr id="5" name="Picture 4" descr="The 'Hawthorne Effect' in the modern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648200"/>
            <a:ext cx="3886200" cy="2209800"/>
          </a:xfrm>
          <a:prstGeom prst="rect">
            <a:avLst/>
          </a:prstGeom>
          <a:noFill/>
          <a:ln>
            <a:noFill/>
          </a:ln>
        </p:spPr>
      </p:pic>
    </p:spTree>
    <p:extLst>
      <p:ext uri="{BB962C8B-B14F-4D97-AF65-F5344CB8AC3E}">
        <p14:creationId xmlns:p14="http://schemas.microsoft.com/office/powerpoint/2010/main" val="425348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Quantitative-Systems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The Quantitative-Systems Approaches refers to the field of management study that uses mathematical modeling as a foundation</a:t>
            </a:r>
            <a:r>
              <a:rPr lang="en-US" dirty="0" smtClean="0"/>
              <a:t>.</a:t>
            </a:r>
          </a:p>
          <a:p>
            <a:endParaRPr lang="en-US" sz="800" dirty="0" smtClean="0"/>
          </a:p>
          <a:p>
            <a:pPr lvl="1"/>
            <a:r>
              <a:rPr lang="en-US" sz="2000" dirty="0" smtClean="0"/>
              <a:t>Through such models, which attempt to quantitatively describe the interrelationship of variables through data, data can be manipulated and outcomes predicted.</a:t>
            </a:r>
          </a:p>
          <a:p>
            <a:pPr lvl="1"/>
            <a:endParaRPr lang="en-US" sz="800" dirty="0" smtClean="0"/>
          </a:p>
          <a:p>
            <a:pPr lvl="2"/>
            <a:r>
              <a:rPr lang="en-US" sz="1800" dirty="0" smtClean="0">
                <a:solidFill>
                  <a:srgbClr val="FF0000"/>
                </a:solidFill>
              </a:rPr>
              <a:t>Quantitative approaches are often closely connected with systems approaches, in which mathematical models are developed as a series or collection of interrelated variables or parts that can be analyzed and used in decision making.</a:t>
            </a:r>
            <a:endParaRPr lang="en-US" sz="1800" dirty="0">
              <a:solidFill>
                <a:srgbClr val="FF0000"/>
              </a:solidFill>
            </a:endParaRPr>
          </a:p>
        </p:txBody>
      </p:sp>
      <p:pic>
        <p:nvPicPr>
          <p:cNvPr id="7" name="Picture 6" descr="Different Types of Quantitative Research: Meaning &amp;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953000"/>
            <a:ext cx="3657600" cy="1905000"/>
          </a:xfrm>
          <a:prstGeom prst="rect">
            <a:avLst/>
          </a:prstGeom>
          <a:noFill/>
          <a:ln>
            <a:noFill/>
          </a:ln>
        </p:spPr>
      </p:pic>
    </p:spTree>
    <p:extLst>
      <p:ext uri="{BB962C8B-B14F-4D97-AF65-F5344CB8AC3E}">
        <p14:creationId xmlns:p14="http://schemas.microsoft.com/office/powerpoint/2010/main" val="35409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Chapter One: The Supervisory Challenge</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Understand that we are in difficult times.</a:t>
            </a:r>
          </a:p>
          <a:p>
            <a:pPr lvl="2"/>
            <a:r>
              <a:rPr lang="en-US" sz="1800" dirty="0" smtClean="0">
                <a:solidFill>
                  <a:srgbClr val="FF0000"/>
                </a:solidFill>
              </a:rPr>
              <a:t>Explain the demands and rewards of being a supervisor.</a:t>
            </a:r>
          </a:p>
          <a:p>
            <a:pPr lvl="2"/>
            <a:r>
              <a:rPr lang="en-US" sz="1800" dirty="0" smtClean="0">
                <a:solidFill>
                  <a:srgbClr val="FF0000"/>
                </a:solidFill>
              </a:rPr>
              <a:t>Describe the contributions of four schools of management thought.</a:t>
            </a:r>
          </a:p>
          <a:p>
            <a:pPr lvl="2"/>
            <a:r>
              <a:rPr lang="en-US" sz="1800" dirty="0" smtClean="0">
                <a:solidFill>
                  <a:srgbClr val="FF0000"/>
                </a:solidFill>
              </a:rPr>
              <a:t>Identify the economic, demographic, political, and social trends that will affect supervisors.</a:t>
            </a:r>
          </a:p>
          <a:p>
            <a:pPr lvl="2"/>
            <a:r>
              <a:rPr lang="en-US" sz="1800" dirty="0" smtClean="0">
                <a:solidFill>
                  <a:srgbClr val="FF0000"/>
                </a:solidFill>
              </a:rPr>
              <a:t>Explain why supervisors must continually grow and develop as professionals.</a:t>
            </a:r>
          </a:p>
          <a:p>
            <a:pPr lvl="2"/>
            <a:r>
              <a:rPr lang="en-US" sz="1800" dirty="0" smtClean="0">
                <a:solidFill>
                  <a:srgbClr val="FF0000"/>
                </a:solidFill>
              </a:rPr>
              <a:t>Recognize ways for getting into a supervisory position.</a:t>
            </a:r>
          </a:p>
          <a:p>
            <a:pPr marL="594360" lvl="2" indent="0">
              <a:buNone/>
            </a:pPr>
            <a:endParaRPr lang="en-US" dirty="0"/>
          </a:p>
        </p:txBody>
      </p:sp>
      <p:pic>
        <p:nvPicPr>
          <p:cNvPr id="5" name="Picture 4"/>
          <p:cNvPicPr>
            <a:picLocks noChangeAspect="1"/>
          </p:cNvPicPr>
          <p:nvPr/>
        </p:nvPicPr>
        <p:blipFill>
          <a:blip r:embed="rId2"/>
          <a:stretch>
            <a:fillRect/>
          </a:stretch>
        </p:blipFill>
        <p:spPr>
          <a:xfrm>
            <a:off x="6705061" y="4648200"/>
            <a:ext cx="2188500" cy="1676400"/>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Quantitative-Systems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This approach is frequently found in large organizations where sales, costs, and production data are analyzed using computer technology</a:t>
            </a:r>
            <a:r>
              <a:rPr lang="en-US" dirty="0" smtClean="0"/>
              <a:t>.</a:t>
            </a:r>
          </a:p>
          <a:p>
            <a:endParaRPr lang="en-US" sz="800" dirty="0" smtClean="0"/>
          </a:p>
          <a:p>
            <a:pPr lvl="1"/>
            <a:r>
              <a:rPr lang="en-US" sz="2000" dirty="0" smtClean="0"/>
              <a:t>Mathematical modeling typically is use to build “what-if” situations (i.e. what would be the effect on sales if we reduce EEs by 10%?).  </a:t>
            </a:r>
          </a:p>
          <a:p>
            <a:pPr lvl="1"/>
            <a:endParaRPr lang="en-US" sz="800" dirty="0" smtClean="0"/>
          </a:p>
          <a:p>
            <a:pPr lvl="2"/>
            <a:r>
              <a:rPr lang="en-US" sz="1800" dirty="0" smtClean="0">
                <a:solidFill>
                  <a:srgbClr val="FF0000"/>
                </a:solidFill>
              </a:rPr>
              <a:t>A number of planning concepts introduced in Chapter 3 rely on these types of approaches.</a:t>
            </a:r>
            <a:endParaRPr lang="en-US" sz="1800" dirty="0">
              <a:solidFill>
                <a:srgbClr val="FF0000"/>
              </a:solidFill>
            </a:endParaRPr>
          </a:p>
        </p:txBody>
      </p:sp>
      <p:pic>
        <p:nvPicPr>
          <p:cNvPr id="5" name="Picture 4" descr="What is a Quantitative Research? Quantitative Research Methods, Data  Collection, Tools, Analysis and Example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267200"/>
            <a:ext cx="5029200" cy="2590800"/>
          </a:xfrm>
          <a:prstGeom prst="rect">
            <a:avLst/>
          </a:prstGeom>
          <a:noFill/>
          <a:ln>
            <a:noFill/>
          </a:ln>
        </p:spPr>
      </p:pic>
    </p:spTree>
    <p:extLst>
      <p:ext uri="{BB962C8B-B14F-4D97-AF65-F5344CB8AC3E}">
        <p14:creationId xmlns:p14="http://schemas.microsoft.com/office/powerpoint/2010/main" val="192899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Factors and Trends Affecting the Role of the Supervisor</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In the near future, supervisors will have to understand and address many complex environmental factors and trends</a:t>
            </a:r>
            <a:r>
              <a:rPr lang="en-US" dirty="0" smtClean="0"/>
              <a:t>.  </a:t>
            </a:r>
          </a:p>
          <a:p>
            <a:endParaRPr lang="en-US" sz="800" dirty="0"/>
          </a:p>
          <a:p>
            <a:pPr lvl="1"/>
            <a:r>
              <a:rPr lang="en-US" dirty="0" smtClean="0"/>
              <a:t>Although every supervisor is responsible for managing numerous resources, unquestionably the most important, overriding aspect of supervision is the management of people.</a:t>
            </a:r>
          </a:p>
          <a:p>
            <a:pPr lvl="1"/>
            <a:endParaRPr lang="en-US" sz="800" dirty="0"/>
          </a:p>
          <a:p>
            <a:pPr lvl="2"/>
            <a:r>
              <a:rPr lang="en-US" dirty="0" smtClean="0">
                <a:solidFill>
                  <a:srgbClr val="FF0000"/>
                </a:solidFill>
              </a:rPr>
              <a:t>Therefore the nature of the workforce should be of vital concern to the supervisor who plans for the future.  </a:t>
            </a:r>
            <a:endParaRPr lang="en-US" dirty="0">
              <a:solidFill>
                <a:srgbClr val="FF0000"/>
              </a:solidFill>
            </a:endParaRPr>
          </a:p>
        </p:txBody>
      </p:sp>
      <p:pic>
        <p:nvPicPr>
          <p:cNvPr id="5" name="Picture 4" descr="8 Essential People Management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114800"/>
            <a:ext cx="2282952" cy="2209800"/>
          </a:xfrm>
          <a:prstGeom prst="rect">
            <a:avLst/>
          </a:prstGeom>
          <a:noFill/>
          <a:ln>
            <a:noFill/>
          </a:ln>
        </p:spPr>
      </p:pic>
    </p:spTree>
    <p:extLst>
      <p:ext uri="{BB962C8B-B14F-4D97-AF65-F5344CB8AC3E}">
        <p14:creationId xmlns:p14="http://schemas.microsoft.com/office/powerpoint/2010/main" val="420731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Factors and Trends Affecting the Role of the Supervisor</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200" u="sng" dirty="0" smtClean="0"/>
              <a:t>Finding qualified EEs and onboarding new hires (meaning engaging them in a continuous process of assimilation and growth within the organization) have always been among the most important supervisory responsibilities</a:t>
            </a:r>
            <a:r>
              <a:rPr lang="en-US" sz="2200" dirty="0" smtClean="0"/>
              <a:t>.  </a:t>
            </a:r>
          </a:p>
          <a:p>
            <a:endParaRPr lang="en-US" sz="800" dirty="0"/>
          </a:p>
          <a:p>
            <a:pPr lvl="1"/>
            <a:r>
              <a:rPr lang="en-US" sz="1800" dirty="0" smtClean="0">
                <a:solidFill>
                  <a:schemeClr val="accent6">
                    <a:lumMod val="75000"/>
                  </a:schemeClr>
                </a:solidFill>
              </a:rPr>
              <a:t>The traditional challenges of attracting and retaining the most qualified EEs may be superseded by the more acute challenge of leading and motivating an increasingly changing workforce. The most significant characteristic of this changing workforce will be its diversity.  </a:t>
            </a:r>
          </a:p>
          <a:p>
            <a:pPr lvl="1"/>
            <a:endParaRPr lang="en-US" sz="800" dirty="0" smtClean="0">
              <a:solidFill>
                <a:schemeClr val="accent6"/>
              </a:solidFill>
            </a:endParaRPr>
          </a:p>
          <a:p>
            <a:pPr lvl="2"/>
            <a:r>
              <a:rPr lang="en-US" sz="1800" dirty="0" smtClean="0">
                <a:solidFill>
                  <a:srgbClr val="FF0000"/>
                </a:solidFill>
              </a:rPr>
              <a:t>Work groups will be composed of EEs with different cultural, ethnic, gender, age, educational level, racial, and lifestyle characteristics.  </a:t>
            </a:r>
          </a:p>
          <a:p>
            <a:pPr lvl="2"/>
            <a:r>
              <a:rPr lang="en-US" sz="1800" dirty="0" smtClean="0">
                <a:solidFill>
                  <a:srgbClr val="FF0000"/>
                </a:solidFill>
              </a:rPr>
              <a:t>The supervisor will need to get people from many different cultures to work together.</a:t>
            </a:r>
            <a:endParaRPr lang="en-US" sz="1800" dirty="0">
              <a:solidFill>
                <a:srgbClr val="FF0000"/>
              </a:solidFill>
            </a:endParaRPr>
          </a:p>
        </p:txBody>
      </p:sp>
      <p:pic>
        <p:nvPicPr>
          <p:cNvPr id="6" name="Picture 5" descr="2,600+ Diversity And Inclusion Words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410200"/>
            <a:ext cx="5486400" cy="1447800"/>
          </a:xfrm>
          <a:prstGeom prst="rect">
            <a:avLst/>
          </a:prstGeom>
          <a:noFill/>
          <a:ln>
            <a:noFill/>
          </a:ln>
        </p:spPr>
      </p:pic>
    </p:spTree>
    <p:extLst>
      <p:ext uri="{BB962C8B-B14F-4D97-AF65-F5344CB8AC3E}">
        <p14:creationId xmlns:p14="http://schemas.microsoft.com/office/powerpoint/2010/main" val="335682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Workforce Growth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Both the population and workforce will continue to grow</a:t>
            </a:r>
            <a:r>
              <a:rPr lang="en-US" dirty="0" smtClean="0"/>
              <a:t>.</a:t>
            </a:r>
          </a:p>
          <a:p>
            <a:endParaRPr lang="en-US" sz="800" dirty="0" smtClean="0"/>
          </a:p>
          <a:p>
            <a:pPr lvl="1"/>
            <a:r>
              <a:rPr lang="en-US" sz="2000" dirty="0" smtClean="0"/>
              <a:t>Immigration has accounted for, and will continue to account for, a considerable share of the nation’s population and workforce growth.</a:t>
            </a:r>
          </a:p>
          <a:p>
            <a:endParaRPr lang="en-US" sz="800" dirty="0" smtClean="0"/>
          </a:p>
          <a:p>
            <a:pPr lvl="2"/>
            <a:r>
              <a:rPr lang="en-US" sz="1800" dirty="0" smtClean="0">
                <a:solidFill>
                  <a:srgbClr val="FF0000"/>
                </a:solidFill>
              </a:rPr>
              <a:t>The growth in the number of new immigrants (refugees, legal or illegal) may expand certain interracial and intercultural problems that supervisors face in managing diverse workforces.</a:t>
            </a:r>
            <a:endParaRPr lang="en-US" sz="1800" dirty="0">
              <a:solidFill>
                <a:srgbClr val="FF0000"/>
              </a:solidFill>
            </a:endParaRPr>
          </a:p>
        </p:txBody>
      </p:sp>
      <p:pic>
        <p:nvPicPr>
          <p:cNvPr id="6" name="Picture 5" descr="Effectively Managing Diversity in the Workplace • Sprigg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962400"/>
            <a:ext cx="4191000" cy="2324100"/>
          </a:xfrm>
          <a:prstGeom prst="rect">
            <a:avLst/>
          </a:prstGeom>
          <a:noFill/>
          <a:ln>
            <a:noFill/>
          </a:ln>
        </p:spPr>
      </p:pic>
    </p:spTree>
    <p:extLst>
      <p:ext uri="{BB962C8B-B14F-4D97-AF65-F5344CB8AC3E}">
        <p14:creationId xmlns:p14="http://schemas.microsoft.com/office/powerpoint/2010/main" val="17950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Workforce Growth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managing a diverse workforce presents some difficulties, it also presents numerous opportunities for supervisors to build on the strengths of individuals and groups</a:t>
            </a:r>
            <a:r>
              <a:rPr lang="en-US" dirty="0" smtClean="0"/>
              <a:t>.</a:t>
            </a:r>
          </a:p>
          <a:p>
            <a:endParaRPr lang="en-US" sz="800" dirty="0" smtClean="0"/>
          </a:p>
          <a:p>
            <a:pPr lvl="1"/>
            <a:r>
              <a:rPr lang="en-US" sz="2000" dirty="0" smtClean="0"/>
              <a:t>Supervisors must understand the rights of both their EEs and their employers, regardless of workforce differences.</a:t>
            </a:r>
          </a:p>
          <a:p>
            <a:pPr lvl="1"/>
            <a:endParaRPr lang="en-US" sz="800" dirty="0" smtClean="0"/>
          </a:p>
          <a:p>
            <a:pPr lvl="2"/>
            <a:r>
              <a:rPr lang="en-US" sz="1800" dirty="0" smtClean="0">
                <a:solidFill>
                  <a:srgbClr val="FF0000"/>
                </a:solidFill>
              </a:rPr>
              <a:t>Supervisors must recognize the value of a diverse workforce and their own need to become more adaptable to change.  </a:t>
            </a:r>
            <a:endParaRPr lang="en-US" sz="1800" dirty="0">
              <a:solidFill>
                <a:srgbClr val="FF0000"/>
              </a:solidFill>
            </a:endParaRPr>
          </a:p>
        </p:txBody>
      </p:sp>
      <p:pic>
        <p:nvPicPr>
          <p:cNvPr id="5" name="Picture 4" descr="The Undeniable Impact of Workplace Diversity [Infographic]"/>
          <p:cNvPicPr/>
          <p:nvPr/>
        </p:nvPicPr>
        <p:blipFill>
          <a:blip r:embed="rId2">
            <a:extLst>
              <a:ext uri="{28A0092B-C50C-407E-A947-70E740481C1C}">
                <a14:useLocalDpi xmlns:a14="http://schemas.microsoft.com/office/drawing/2010/main" val="0"/>
              </a:ext>
            </a:extLst>
          </a:blip>
          <a:srcRect/>
          <a:stretch>
            <a:fillRect/>
          </a:stretch>
        </p:blipFill>
        <p:spPr bwMode="auto">
          <a:xfrm>
            <a:off x="5029199" y="4343399"/>
            <a:ext cx="4127863" cy="2508069"/>
          </a:xfrm>
          <a:prstGeom prst="rect">
            <a:avLst/>
          </a:prstGeom>
          <a:noFill/>
          <a:ln>
            <a:noFill/>
          </a:ln>
        </p:spPr>
      </p:pic>
    </p:spTree>
    <p:extLst>
      <p:ext uri="{BB962C8B-B14F-4D97-AF65-F5344CB8AC3E}">
        <p14:creationId xmlns:p14="http://schemas.microsoft.com/office/powerpoint/2010/main" val="19104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Other Population and Workforce Growth Considerations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Changing Age Patterns</a:t>
            </a:r>
          </a:p>
          <a:p>
            <a:r>
              <a:rPr lang="en-US" dirty="0" smtClean="0"/>
              <a:t>Women in the Workforce and Related Issues</a:t>
            </a:r>
          </a:p>
          <a:p>
            <a:pPr lvl="1"/>
            <a:r>
              <a:rPr lang="en-US" dirty="0" smtClean="0"/>
              <a:t>Flextime – Job Sharing – Telecommuting</a:t>
            </a:r>
          </a:p>
          <a:p>
            <a:r>
              <a:rPr lang="en-US" dirty="0" smtClean="0"/>
              <a:t>Minorities in the Workforce</a:t>
            </a:r>
          </a:p>
          <a:p>
            <a:r>
              <a:rPr lang="en-US" dirty="0" smtClean="0"/>
              <a:t>Barriers for Women and Minorities</a:t>
            </a:r>
          </a:p>
          <a:p>
            <a:pPr lvl="1"/>
            <a:r>
              <a:rPr lang="en-US" dirty="0" smtClean="0"/>
              <a:t>Glass Ceiling – Barrier that Limits Advancement</a:t>
            </a:r>
          </a:p>
          <a:p>
            <a:pPr lvl="1"/>
            <a:r>
              <a:rPr lang="en-US" dirty="0" smtClean="0"/>
              <a:t>Glass Walls – Barriers that Compartmentalize Occupational Classes</a:t>
            </a:r>
          </a:p>
          <a:p>
            <a:r>
              <a:rPr lang="en-US" dirty="0" smtClean="0"/>
              <a:t>Educational Preparation</a:t>
            </a:r>
          </a:p>
          <a:p>
            <a:pPr lvl="1"/>
            <a:r>
              <a:rPr lang="en-US" dirty="0" smtClean="0"/>
              <a:t>Underemployment: Skills-Knowledge-Abilities (SKAs)</a:t>
            </a:r>
          </a:p>
          <a:p>
            <a:pPr lvl="1"/>
            <a:r>
              <a:rPr lang="en-US" dirty="0" smtClean="0"/>
              <a:t>Competitive Advantage</a:t>
            </a:r>
          </a:p>
          <a:p>
            <a:r>
              <a:rPr lang="en-US" dirty="0" smtClean="0"/>
              <a:t>Occupational and Industry Trends</a:t>
            </a:r>
          </a:p>
          <a:p>
            <a:r>
              <a:rPr lang="en-US" dirty="0" smtClean="0"/>
              <a:t>Changing Technology and Business Conditions</a:t>
            </a:r>
          </a:p>
          <a:p>
            <a:r>
              <a:rPr lang="en-US" dirty="0" smtClean="0"/>
              <a:t>Global Challenges</a:t>
            </a:r>
          </a:p>
          <a:p>
            <a:r>
              <a:rPr lang="en-US" dirty="0" smtClean="0"/>
              <a:t>Work Scheduling and Employment Conditions</a:t>
            </a:r>
          </a:p>
          <a:p>
            <a:pPr lvl="1"/>
            <a:r>
              <a:rPr lang="en-US" dirty="0" smtClean="0"/>
              <a:t>Contingent Workforce – Part Time or Temporary to Meet Employer Needs</a:t>
            </a:r>
          </a:p>
          <a:p>
            <a:endParaRPr lang="en-US" dirty="0"/>
          </a:p>
        </p:txBody>
      </p:sp>
      <p:pic>
        <p:nvPicPr>
          <p:cNvPr id="5" name="Picture 4" descr="ETC"/>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733800"/>
            <a:ext cx="1721248" cy="1682750"/>
          </a:xfrm>
          <a:prstGeom prst="rect">
            <a:avLst/>
          </a:prstGeom>
          <a:noFill/>
          <a:ln>
            <a:noFill/>
          </a:ln>
        </p:spPr>
      </p:pic>
    </p:spTree>
    <p:extLst>
      <p:ext uri="{BB962C8B-B14F-4D97-AF65-F5344CB8AC3E}">
        <p14:creationId xmlns:p14="http://schemas.microsoft.com/office/powerpoint/2010/main" val="284906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 and Ethical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Corporate Social Responsibility (CSR) is a concept whereby organizations consider the interests of society by taking responsibility for the impact of their actions on EEs, customers, suppliers, shareholders, and other stakeholders as well as the environment and communities in which they operate</a:t>
            </a:r>
            <a:r>
              <a:rPr lang="en-US" dirty="0" smtClean="0"/>
              <a:t>.  </a:t>
            </a:r>
            <a:endParaRPr lang="en-US" dirty="0"/>
          </a:p>
        </p:txBody>
      </p:sp>
      <p:pic>
        <p:nvPicPr>
          <p:cNvPr id="5" name="Picture 4" descr="Corporate Social Responsibility (CSR) – Shahabuddin Amerudin @ UTM"/>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81400"/>
            <a:ext cx="4953000" cy="2722245"/>
          </a:xfrm>
          <a:prstGeom prst="rect">
            <a:avLst/>
          </a:prstGeom>
          <a:noFill/>
          <a:ln>
            <a:noFill/>
          </a:ln>
        </p:spPr>
      </p:pic>
    </p:spTree>
    <p:extLst>
      <p:ext uri="{BB962C8B-B14F-4D97-AF65-F5344CB8AC3E}">
        <p14:creationId xmlns:p14="http://schemas.microsoft.com/office/powerpoint/2010/main" val="216218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Corporate Social Responsibility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Author Archie Carrol developed a four-part definition of CSR that provides a medium for analyzing a company’s responsibilities</a:t>
            </a:r>
            <a:r>
              <a:rPr lang="en-US" dirty="0" smtClean="0"/>
              <a:t>.</a:t>
            </a:r>
          </a:p>
          <a:p>
            <a:endParaRPr lang="en-US" sz="800" dirty="0" smtClean="0"/>
          </a:p>
          <a:p>
            <a:pPr marL="731520" lvl="1" indent="-457200">
              <a:buFont typeface="+mj-lt"/>
              <a:buAutoNum type="arabicPeriod"/>
            </a:pPr>
            <a:r>
              <a:rPr lang="en-US" dirty="0" smtClean="0"/>
              <a:t>Legal Responsibilities</a:t>
            </a:r>
          </a:p>
          <a:p>
            <a:pPr lvl="2"/>
            <a:r>
              <a:rPr lang="en-US" dirty="0" smtClean="0">
                <a:solidFill>
                  <a:srgbClr val="FF0000"/>
                </a:solidFill>
              </a:rPr>
              <a:t>To comply with statutory obligations – play by the rules.</a:t>
            </a:r>
          </a:p>
          <a:p>
            <a:pPr marL="731520" lvl="1" indent="-457200">
              <a:buFont typeface="+mj-lt"/>
              <a:buAutoNum type="arabicPeriod"/>
            </a:pPr>
            <a:r>
              <a:rPr lang="en-US" dirty="0" smtClean="0"/>
              <a:t>Economic Responsibilities</a:t>
            </a:r>
          </a:p>
          <a:p>
            <a:pPr lvl="2"/>
            <a:r>
              <a:rPr lang="en-US" dirty="0" smtClean="0">
                <a:solidFill>
                  <a:srgbClr val="FF0000"/>
                </a:solidFill>
              </a:rPr>
              <a:t>To be profitable – to make money for the shareholders.</a:t>
            </a:r>
          </a:p>
          <a:p>
            <a:pPr marL="731520" lvl="1" indent="-457200">
              <a:buFont typeface="+mj-lt"/>
              <a:buAutoNum type="arabicPeriod"/>
            </a:pPr>
            <a:r>
              <a:rPr lang="en-US" dirty="0" smtClean="0"/>
              <a:t>Ethical Responsibilities</a:t>
            </a:r>
          </a:p>
          <a:p>
            <a:pPr lvl="2"/>
            <a:r>
              <a:rPr lang="en-US" dirty="0" smtClean="0">
                <a:solidFill>
                  <a:srgbClr val="FF0000"/>
                </a:solidFill>
              </a:rPr>
              <a:t>To do what is right, just, and fair.</a:t>
            </a:r>
          </a:p>
          <a:p>
            <a:pPr marL="731520" lvl="1" indent="-457200">
              <a:buFont typeface="+mj-lt"/>
              <a:buAutoNum type="arabicPeriod"/>
            </a:pPr>
            <a:r>
              <a:rPr lang="en-US" dirty="0" smtClean="0"/>
              <a:t>Philanthropic Responsibilities</a:t>
            </a:r>
          </a:p>
          <a:p>
            <a:pPr lvl="2"/>
            <a:r>
              <a:rPr lang="en-US" dirty="0" smtClean="0">
                <a:solidFill>
                  <a:srgbClr val="FF0000"/>
                </a:solidFill>
              </a:rPr>
              <a:t>To contribute resources to improve the community and society.</a:t>
            </a:r>
            <a:endParaRPr lang="en-US" dirty="0">
              <a:solidFill>
                <a:srgbClr val="FF0000"/>
              </a:solidFill>
            </a:endParaRPr>
          </a:p>
        </p:txBody>
      </p:sp>
      <p:pic>
        <p:nvPicPr>
          <p:cNvPr id="5" name="Picture 4" descr="What role does corporate social responsibility play? - TIME BUSINESS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7462"/>
            <a:ext cx="1981200" cy="1450235"/>
          </a:xfrm>
          <a:prstGeom prst="rect">
            <a:avLst/>
          </a:prstGeom>
          <a:noFill/>
          <a:ln>
            <a:noFill/>
          </a:ln>
        </p:spPr>
      </p:pic>
    </p:spTree>
    <p:extLst>
      <p:ext uri="{BB962C8B-B14F-4D97-AF65-F5344CB8AC3E}">
        <p14:creationId xmlns:p14="http://schemas.microsoft.com/office/powerpoint/2010/main" val="47986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Corporate Culture is the set of shared purposes, values, and beliefs that EEs have about their organization</a:t>
            </a:r>
            <a:r>
              <a:rPr lang="en-US" dirty="0" smtClean="0"/>
              <a:t>.  </a:t>
            </a:r>
          </a:p>
          <a:p>
            <a:endParaRPr lang="en-US" sz="800" dirty="0"/>
          </a:p>
          <a:p>
            <a:pPr lvl="1"/>
            <a:r>
              <a:rPr lang="en-US" sz="2000" dirty="0" smtClean="0"/>
              <a:t>Top-level management creates the vision &amp; philosophy for the firm.  </a:t>
            </a:r>
          </a:p>
          <a:p>
            <a:pPr lvl="1"/>
            <a:endParaRPr lang="en-US" sz="800" dirty="0"/>
          </a:p>
          <a:p>
            <a:pPr lvl="2"/>
            <a:r>
              <a:rPr lang="en-US" sz="1800" dirty="0" smtClean="0">
                <a:solidFill>
                  <a:srgbClr val="FF0000"/>
                </a:solidFill>
              </a:rPr>
              <a:t>To provide a foundation for the type of corporate culture that is desired, many companies develop mission statements and ethical conduct statements.</a:t>
            </a:r>
            <a:endParaRPr lang="en-US" sz="1800" dirty="0">
              <a:solidFill>
                <a:srgbClr val="FF0000"/>
              </a:solidFill>
            </a:endParaRPr>
          </a:p>
        </p:txBody>
      </p:sp>
      <p:pic>
        <p:nvPicPr>
          <p:cNvPr id="5" name="Picture 4" descr="6 Elements to Assess Your Company's Culture - Surpass Your Goa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733800"/>
            <a:ext cx="2977460" cy="2561336"/>
          </a:xfrm>
          <a:prstGeom prst="rect">
            <a:avLst/>
          </a:prstGeom>
          <a:noFill/>
          <a:ln>
            <a:noFill/>
          </a:ln>
        </p:spPr>
      </p:pic>
    </p:spTree>
    <p:extLst>
      <p:ext uri="{BB962C8B-B14F-4D97-AF65-F5344CB8AC3E}">
        <p14:creationId xmlns:p14="http://schemas.microsoft.com/office/powerpoint/2010/main" val="369448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Supervisors exert major influences in determining the direction of the corporate culture in their departments</a:t>
            </a:r>
            <a:r>
              <a:rPr lang="en-US" dirty="0" smtClean="0"/>
              <a:t>.  </a:t>
            </a:r>
          </a:p>
          <a:p>
            <a:endParaRPr lang="en-US" sz="800" dirty="0"/>
          </a:p>
          <a:p>
            <a:pPr lvl="1"/>
            <a:r>
              <a:rPr lang="en-US" sz="2000" dirty="0" smtClean="0"/>
              <a:t>They play significant roles in informing, educating, and setting examples for ethical behavior.  </a:t>
            </a:r>
          </a:p>
          <a:p>
            <a:pPr lvl="1"/>
            <a:endParaRPr lang="en-US" sz="800" dirty="0"/>
          </a:p>
          <a:p>
            <a:pPr lvl="2"/>
            <a:r>
              <a:rPr lang="en-US" sz="1800" dirty="0" smtClean="0">
                <a:solidFill>
                  <a:srgbClr val="FF0000"/>
                </a:solidFill>
              </a:rPr>
              <a:t>Although ethical behavior and fair dealing have always been the foundations for good management, it is clear that ethical conduct has become one of the most challenging issues confronting businesses.  </a:t>
            </a:r>
            <a:endParaRPr lang="en-US" sz="1800" dirty="0">
              <a:solidFill>
                <a:srgbClr val="FF0000"/>
              </a:solidFill>
            </a:endParaRPr>
          </a:p>
        </p:txBody>
      </p:sp>
      <p:pic>
        <p:nvPicPr>
          <p:cNvPr id="5" name="Picture 4" descr="Business Ethics&quot; Images – Browse 6,91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43400"/>
            <a:ext cx="4419600" cy="2514600"/>
          </a:xfrm>
          <a:prstGeom prst="rect">
            <a:avLst/>
          </a:prstGeom>
          <a:noFill/>
          <a:ln>
            <a:noFill/>
          </a:ln>
        </p:spPr>
      </p:pic>
    </p:spTree>
    <p:extLst>
      <p:ext uri="{BB962C8B-B14F-4D97-AF65-F5344CB8AC3E}">
        <p14:creationId xmlns:p14="http://schemas.microsoft.com/office/powerpoint/2010/main" val="65813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Times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What does it mean to be a supervisor in uncertain times</a:t>
            </a:r>
            <a:r>
              <a:rPr lang="en-US" dirty="0" smtClean="0"/>
              <a:t>?</a:t>
            </a:r>
          </a:p>
          <a:p>
            <a:endParaRPr lang="en-US" sz="800" dirty="0" smtClean="0"/>
          </a:p>
          <a:p>
            <a:pPr lvl="1"/>
            <a:r>
              <a:rPr lang="en-US" sz="2000" dirty="0" smtClean="0"/>
              <a:t>These recent years have been chaotic, uncertain, and unpredictable.  Virtually every aspect of contemporary life has undergone major changes  These have certainly been times that try men’s souls.</a:t>
            </a:r>
          </a:p>
          <a:p>
            <a:pPr lvl="1"/>
            <a:endParaRPr lang="en-US" sz="800" dirty="0" smtClean="0"/>
          </a:p>
          <a:p>
            <a:pPr lvl="2"/>
            <a:r>
              <a:rPr lang="en-US" sz="1800" dirty="0" smtClean="0">
                <a:solidFill>
                  <a:srgbClr val="FF0000"/>
                </a:solidFill>
              </a:rPr>
              <a:t>There is little doubt that major changes will continue to take place in our society during the coming years, and continuing change will challenge every person in every organization.</a:t>
            </a:r>
          </a:p>
        </p:txBody>
      </p:sp>
      <p:pic>
        <p:nvPicPr>
          <p:cNvPr id="5" name="Picture 4"/>
          <p:cNvPicPr>
            <a:picLocks noChangeAspect="1"/>
          </p:cNvPicPr>
          <p:nvPr/>
        </p:nvPicPr>
        <p:blipFill>
          <a:blip r:embed="rId2"/>
          <a:stretch>
            <a:fillRect/>
          </a:stretch>
        </p:blipFill>
        <p:spPr>
          <a:xfrm>
            <a:off x="6248401" y="3944984"/>
            <a:ext cx="2915194" cy="2915194"/>
          </a:xfrm>
          <a:prstGeom prst="rect">
            <a:avLst/>
          </a:prstGeom>
        </p:spPr>
      </p:pic>
    </p:spTree>
    <p:extLst>
      <p:ext uri="{BB962C8B-B14F-4D97-AF65-F5344CB8AC3E}">
        <p14:creationId xmlns:p14="http://schemas.microsoft.com/office/powerpoint/2010/main" val="113180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Society of Human Resources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Society of Human Resources Management (SHRM’s) core principle of professional responsibility should apply for all those in supervisory positions</a:t>
            </a:r>
            <a:r>
              <a:rPr lang="en-US" dirty="0" smtClean="0"/>
              <a:t>.  </a:t>
            </a:r>
          </a:p>
          <a:p>
            <a:endParaRPr lang="en-US" sz="800" dirty="0" smtClean="0"/>
          </a:p>
          <a:p>
            <a:pPr lvl="1"/>
            <a:r>
              <a:rPr lang="en-US" sz="2000" dirty="0" smtClean="0"/>
              <a:t>“We are responsible for adding value to the organization we serve and contributing to the ethical success of those organizations.  As supervisor’s, we must accept professional responsibility for our individual decisions and actions.”</a:t>
            </a:r>
          </a:p>
          <a:p>
            <a:pPr lvl="1"/>
            <a:endParaRPr lang="en-US" sz="800" dirty="0" smtClean="0"/>
          </a:p>
          <a:p>
            <a:pPr lvl="2"/>
            <a:r>
              <a:rPr lang="en-US" sz="1800" dirty="0" smtClean="0">
                <a:solidFill>
                  <a:srgbClr val="FF0000"/>
                </a:solidFill>
              </a:rPr>
              <a:t>It is critical that ethical behavior and fair dealings are at the forefront of good management practices, beginning at the supervisory level.   </a:t>
            </a:r>
            <a:endParaRPr lang="en-US" sz="1800" dirty="0">
              <a:solidFill>
                <a:srgbClr val="FF0000"/>
              </a:solidFill>
            </a:endParaRPr>
          </a:p>
        </p:txBody>
      </p:sp>
      <p:pic>
        <p:nvPicPr>
          <p:cNvPr id="5" name="Picture 4" descr="SHRM - The Voice of All Things 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4953000"/>
            <a:ext cx="3873137" cy="1905000"/>
          </a:xfrm>
          <a:prstGeom prst="rect">
            <a:avLst/>
          </a:prstGeom>
          <a:noFill/>
          <a:ln>
            <a:noFill/>
          </a:ln>
        </p:spPr>
      </p:pic>
    </p:spTree>
    <p:extLst>
      <p:ext uri="{BB962C8B-B14F-4D97-AF65-F5344CB8AC3E}">
        <p14:creationId xmlns:p14="http://schemas.microsoft.com/office/powerpoint/2010/main" val="340317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Governmental and Societal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Other emerging governmental and society issues will continue to complicate the supervisory management position</a:t>
            </a:r>
            <a:r>
              <a:rPr lang="en-US" dirty="0" smtClean="0"/>
              <a:t>.  </a:t>
            </a:r>
          </a:p>
          <a:p>
            <a:endParaRPr lang="en-US" sz="800" dirty="0"/>
          </a:p>
          <a:p>
            <a:pPr lvl="1"/>
            <a:r>
              <a:rPr lang="en-US" sz="2000" dirty="0" smtClean="0"/>
              <a:t>For example, numerous environmental concerns continue to be serious long-term problems for business, government, and the general public.  Energy availability and costs may be determined by international and domestic political and economic changes.  </a:t>
            </a:r>
          </a:p>
          <a:p>
            <a:pPr lvl="1"/>
            <a:endParaRPr lang="en-US" sz="800" dirty="0"/>
          </a:p>
          <a:p>
            <a:pPr lvl="2"/>
            <a:r>
              <a:rPr lang="en-US" sz="1800" dirty="0" smtClean="0">
                <a:solidFill>
                  <a:srgbClr val="FF0000"/>
                </a:solidFill>
              </a:rPr>
              <a:t>These types of issues and societal pressures often become part of business planning and operations.</a:t>
            </a:r>
            <a:endParaRPr lang="en-US" sz="1800" dirty="0">
              <a:solidFill>
                <a:srgbClr val="FF0000"/>
              </a:solidFill>
            </a:endParaRPr>
          </a:p>
        </p:txBody>
      </p:sp>
      <p:pic>
        <p:nvPicPr>
          <p:cNvPr id="5" name="Picture 4" descr="Social Issues | Faculty Experts • The Bush School of Government &amp; Public  Service"/>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876800"/>
            <a:ext cx="4782312" cy="1981200"/>
          </a:xfrm>
          <a:prstGeom prst="rect">
            <a:avLst/>
          </a:prstGeom>
          <a:noFill/>
          <a:ln>
            <a:noFill/>
          </a:ln>
        </p:spPr>
      </p:pic>
      <p:pic>
        <p:nvPicPr>
          <p:cNvPr id="6" name="Picture 5" descr="Government Icon - Government Icon Transparent, HD Png Download - kin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892040"/>
            <a:ext cx="1466088" cy="1447799"/>
          </a:xfrm>
          <a:prstGeom prst="rect">
            <a:avLst/>
          </a:prstGeom>
          <a:noFill/>
          <a:ln>
            <a:noFill/>
          </a:ln>
        </p:spPr>
      </p:pic>
    </p:spTree>
    <p:extLst>
      <p:ext uri="{BB962C8B-B14F-4D97-AF65-F5344CB8AC3E}">
        <p14:creationId xmlns:p14="http://schemas.microsoft.com/office/powerpoint/2010/main" val="101082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and Societal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are influenced both directly and indirectly by such governmental requirements, and they must continue to stay abreast of any legislation that may influence their operations</a:t>
            </a:r>
            <a:r>
              <a:rPr lang="en-US" dirty="0" smtClean="0"/>
              <a:t>.  </a:t>
            </a:r>
          </a:p>
          <a:p>
            <a:endParaRPr lang="en-US" sz="800" dirty="0"/>
          </a:p>
          <a:p>
            <a:pPr lvl="1"/>
            <a:r>
              <a:rPr lang="en-US" sz="2000" dirty="0" smtClean="0"/>
              <a:t>Furthermore, supervisors must be sensitive to pressures exerted by special interests groups.  	</a:t>
            </a:r>
          </a:p>
          <a:p>
            <a:pPr lvl="1"/>
            <a:endParaRPr lang="en-US" sz="800" dirty="0"/>
          </a:p>
          <a:p>
            <a:pPr lvl="2"/>
            <a:r>
              <a:rPr lang="en-US" sz="1800" dirty="0" smtClean="0">
                <a:solidFill>
                  <a:srgbClr val="FF0000"/>
                </a:solidFill>
              </a:rPr>
              <a:t>Consumer groups have demanded better products and services from business, labor, and government.  </a:t>
            </a:r>
          </a:p>
          <a:p>
            <a:pPr lvl="2"/>
            <a:r>
              <a:rPr lang="en-US" sz="1800" dirty="0" smtClean="0">
                <a:solidFill>
                  <a:srgbClr val="FF0000"/>
                </a:solidFill>
              </a:rPr>
              <a:t>Environmentalists seek to influence business decisions that may adversely impact the environment (going green - conserve energy &amp; protect enviro).</a:t>
            </a:r>
            <a:endParaRPr lang="en-US" sz="1800" dirty="0">
              <a:solidFill>
                <a:srgbClr val="FF0000"/>
              </a:solidFill>
            </a:endParaRPr>
          </a:p>
        </p:txBody>
      </p:sp>
      <p:pic>
        <p:nvPicPr>
          <p:cNvPr id="5" name="Picture 4" descr="Issues | Logopedia | Fandom"/>
          <p:cNvPicPr/>
          <p:nvPr/>
        </p:nvPicPr>
        <p:blipFill>
          <a:blip r:embed="rId2">
            <a:extLst>
              <a:ext uri="{28A0092B-C50C-407E-A947-70E740481C1C}">
                <a14:useLocalDpi xmlns:a14="http://schemas.microsoft.com/office/drawing/2010/main" val="0"/>
              </a:ext>
            </a:extLst>
          </a:blip>
          <a:srcRect/>
          <a:stretch>
            <a:fillRect/>
          </a:stretch>
        </p:blipFill>
        <p:spPr bwMode="auto">
          <a:xfrm>
            <a:off x="4998720" y="5029199"/>
            <a:ext cx="3916680" cy="1295401"/>
          </a:xfrm>
          <a:prstGeom prst="rect">
            <a:avLst/>
          </a:prstGeom>
          <a:noFill/>
          <a:ln>
            <a:noFill/>
          </a:ln>
        </p:spPr>
      </p:pic>
    </p:spTree>
    <p:extLst>
      <p:ext uri="{BB962C8B-B14F-4D97-AF65-F5344CB8AC3E}">
        <p14:creationId xmlns:p14="http://schemas.microsoft.com/office/powerpoint/2010/main" val="2975069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Workplace Incivility</a:t>
            </a:r>
            <a:r>
              <a:rPr lang="en-US" sz="2800" dirty="0" smtClean="0"/>
              <a:t/>
            </a:r>
            <a:br>
              <a:rPr lang="en-US" sz="2800" dirty="0" smtClean="0"/>
            </a:br>
            <a:r>
              <a:rPr lang="en-US" sz="1800" dirty="0" smtClean="0"/>
              <a:t>People Who Make Life Difficult</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A number of studies report that “rude behavior is on the rise in the workplace and can undermine an organization’s effectiveness</a:t>
            </a:r>
            <a:r>
              <a:rPr lang="en-US" dirty="0" smtClean="0"/>
              <a:t>.”</a:t>
            </a:r>
          </a:p>
          <a:p>
            <a:endParaRPr lang="en-US" sz="800" dirty="0" smtClean="0"/>
          </a:p>
          <a:p>
            <a:pPr lvl="1"/>
            <a:r>
              <a:rPr lang="en-US" dirty="0" smtClean="0">
                <a:solidFill>
                  <a:srgbClr val="FF0000"/>
                </a:solidFill>
              </a:rPr>
              <a:t>Whether crude or impolite behavior takes place behind closed doors or out in the open, it directly affects the recipients and lowers group morale.</a:t>
            </a:r>
            <a:endParaRPr lang="en-US" dirty="0">
              <a:solidFill>
                <a:srgbClr val="FF0000"/>
              </a:solidFill>
            </a:endParaRPr>
          </a:p>
        </p:txBody>
      </p:sp>
      <p:pic>
        <p:nvPicPr>
          <p:cNvPr id="5" name="Picture 4" descr="How to Work With Difficult People - NetCredit Blog"/>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4876800" cy="2620645"/>
          </a:xfrm>
          <a:prstGeom prst="rect">
            <a:avLst/>
          </a:prstGeom>
          <a:noFill/>
          <a:ln>
            <a:noFill/>
          </a:ln>
        </p:spPr>
      </p:pic>
    </p:spTree>
    <p:extLst>
      <p:ext uri="{BB962C8B-B14F-4D97-AF65-F5344CB8AC3E}">
        <p14:creationId xmlns:p14="http://schemas.microsoft.com/office/powerpoint/2010/main" val="663868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Who are These People</a:t>
            </a:r>
            <a:r>
              <a:rPr lang="en-US" dirty="0" smtClean="0"/>
              <a:t>?</a:t>
            </a:r>
          </a:p>
          <a:p>
            <a:endParaRPr lang="en-US" sz="800" dirty="0" smtClean="0"/>
          </a:p>
          <a:p>
            <a:pPr lvl="1"/>
            <a:r>
              <a:rPr lang="en-US" sz="1800" dirty="0" smtClean="0"/>
              <a:t>In his book, “Coping with Difficult People”, Robert M. </a:t>
            </a:r>
            <a:r>
              <a:rPr lang="en-US" sz="1800" dirty="0" err="1" smtClean="0"/>
              <a:t>Bramson</a:t>
            </a:r>
            <a:r>
              <a:rPr lang="en-US" sz="1800" dirty="0" smtClean="0"/>
              <a:t> writes:</a:t>
            </a:r>
          </a:p>
          <a:p>
            <a:pPr lvl="1"/>
            <a:endParaRPr lang="en-US" sz="800" dirty="0" smtClean="0"/>
          </a:p>
          <a:p>
            <a:pPr lvl="2"/>
            <a:r>
              <a:rPr lang="en-US" sz="1800" dirty="0" smtClean="0">
                <a:solidFill>
                  <a:srgbClr val="FF0000"/>
                </a:solidFill>
              </a:rPr>
              <a:t>They are hostile customers or coworkers, the indecisive, vacillating bosses, and the over agreeable subordinates of the world who are constant headaches to work with.  Although their numbers are small, their impact is large.  The are responsible for absenteeism, significant losses in productivity, and lost customers or clients.  They frustrate and demoralize those unlucky enough to have to work with them, and they are difficult to understand.  Worst of all, they appear immune to all the usual methods of communication and persuasion designed to convince them or help them to change their ways.</a:t>
            </a:r>
            <a:endParaRPr lang="en-US" sz="1800" dirty="0">
              <a:solidFill>
                <a:srgbClr val="FF0000"/>
              </a:solidFill>
            </a:endParaRPr>
          </a:p>
        </p:txBody>
      </p:sp>
      <p:pic>
        <p:nvPicPr>
          <p:cNvPr id="5" name="Picture 4" descr="How to deal with difficult peo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029199"/>
            <a:ext cx="3886200" cy="1841863"/>
          </a:xfrm>
          <a:prstGeom prst="rect">
            <a:avLst/>
          </a:prstGeom>
          <a:noFill/>
          <a:ln>
            <a:noFill/>
          </a:ln>
        </p:spPr>
      </p:pic>
    </p:spTree>
    <p:extLst>
      <p:ext uri="{BB962C8B-B14F-4D97-AF65-F5344CB8AC3E}">
        <p14:creationId xmlns:p14="http://schemas.microsoft.com/office/powerpoint/2010/main" val="2684187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The Three E’s – Engagement, Empowerment, and Employee Participating in Decision Making</a:t>
            </a:r>
            <a:r>
              <a:rPr lang="en-US" dirty="0" smtClean="0"/>
              <a:t>.</a:t>
            </a:r>
          </a:p>
          <a:p>
            <a:endParaRPr lang="en-US" sz="800" dirty="0" smtClean="0"/>
          </a:p>
          <a:p>
            <a:pPr lvl="1"/>
            <a:r>
              <a:rPr lang="en-US" dirty="0" smtClean="0"/>
              <a:t>How do you get people off the bench and into the game?  How do you get diverse groups of people to work together?  These questions have been with us since the beginning of time.  </a:t>
            </a:r>
          </a:p>
          <a:p>
            <a:pPr lvl="1"/>
            <a:endParaRPr lang="en-US" sz="800" dirty="0"/>
          </a:p>
          <a:p>
            <a:pPr lvl="2"/>
            <a:r>
              <a:rPr lang="en-US" dirty="0" smtClean="0">
                <a:solidFill>
                  <a:srgbClr val="FF0000"/>
                </a:solidFill>
              </a:rPr>
              <a:t>Some EEs will demand a greater voice in workplace decision making, while others will adopt the “what-how-when” attitude.</a:t>
            </a:r>
          </a:p>
          <a:p>
            <a:pPr lvl="2"/>
            <a:r>
              <a:rPr lang="en-US" dirty="0" smtClean="0">
                <a:solidFill>
                  <a:srgbClr val="FF0000"/>
                </a:solidFill>
              </a:rPr>
              <a:t>What kind of EE do you want working for you?</a:t>
            </a:r>
          </a:p>
        </p:txBody>
      </p:sp>
      <p:pic>
        <p:nvPicPr>
          <p:cNvPr id="5" name="Picture 4" descr="Difficult People Stock Illustrations – 7,050 Difficult People Stock  Illustrations, Vectors &amp; Clipart -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904295"/>
            <a:ext cx="6400800" cy="2389505"/>
          </a:xfrm>
          <a:prstGeom prst="rect">
            <a:avLst/>
          </a:prstGeom>
          <a:noFill/>
          <a:ln>
            <a:noFill/>
          </a:ln>
        </p:spPr>
      </p:pic>
    </p:spTree>
    <p:extLst>
      <p:ext uri="{BB962C8B-B14F-4D97-AF65-F5344CB8AC3E}">
        <p14:creationId xmlns:p14="http://schemas.microsoft.com/office/powerpoint/2010/main" val="3427625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20000"/>
          </a:bodyPr>
          <a:lstStyle/>
          <a:p>
            <a:r>
              <a:rPr lang="en-US" sz="2400" u="sng" dirty="0" smtClean="0"/>
              <a:t>The Conference Board review of EE engagement research identified certain factors that need to be present for EEs to further both their own self-interests and the interests of their organization.  </a:t>
            </a:r>
          </a:p>
          <a:p>
            <a:endParaRPr lang="en-US" sz="900" u="sng" dirty="0"/>
          </a:p>
          <a:p>
            <a:pPr lvl="1"/>
            <a:r>
              <a:rPr lang="en-US" sz="2400" u="sng" dirty="0" smtClean="0"/>
              <a:t>They are as follows</a:t>
            </a:r>
            <a:r>
              <a:rPr lang="en-US" sz="2400" dirty="0" smtClean="0"/>
              <a:t>:</a:t>
            </a:r>
          </a:p>
          <a:p>
            <a:endParaRPr lang="en-US" sz="1000" dirty="0" smtClean="0"/>
          </a:p>
          <a:p>
            <a:pPr lvl="2"/>
            <a:r>
              <a:rPr lang="en-US" sz="2100" dirty="0" smtClean="0">
                <a:solidFill>
                  <a:srgbClr val="FF0000"/>
                </a:solidFill>
              </a:rPr>
              <a:t>Do I believe that my job is important?</a:t>
            </a:r>
          </a:p>
          <a:p>
            <a:pPr lvl="2"/>
            <a:r>
              <a:rPr lang="en-US" sz="2100" dirty="0" smtClean="0">
                <a:solidFill>
                  <a:srgbClr val="FF0000"/>
                </a:solidFill>
              </a:rPr>
              <a:t>Do managers communicate expectations, provide regular feedback, and lead by example?</a:t>
            </a:r>
          </a:p>
          <a:p>
            <a:pPr lvl="2"/>
            <a:r>
              <a:rPr lang="en-US" sz="2100" dirty="0" smtClean="0">
                <a:solidFill>
                  <a:srgbClr val="FF0000"/>
                </a:solidFill>
              </a:rPr>
              <a:t>Is the job mentally stimulating?</a:t>
            </a:r>
          </a:p>
          <a:p>
            <a:pPr lvl="2"/>
            <a:r>
              <a:rPr lang="en-US" sz="2100" dirty="0" smtClean="0">
                <a:solidFill>
                  <a:srgbClr val="FF0000"/>
                </a:solidFill>
              </a:rPr>
              <a:t>Is there a direct connection between what I do and the organization’s performance – quality, service, bottom line?</a:t>
            </a:r>
          </a:p>
          <a:p>
            <a:pPr lvl="2"/>
            <a:r>
              <a:rPr lang="en-US" sz="2100" dirty="0" smtClean="0">
                <a:solidFill>
                  <a:srgbClr val="FF0000"/>
                </a:solidFill>
              </a:rPr>
              <a:t>Are there opportunities for personal and professional growth?</a:t>
            </a:r>
          </a:p>
          <a:p>
            <a:pPr lvl="2"/>
            <a:r>
              <a:rPr lang="en-US" sz="2100" dirty="0" smtClean="0">
                <a:solidFill>
                  <a:srgbClr val="FF0000"/>
                </a:solidFill>
              </a:rPr>
              <a:t>Am I willing to work with a passion because I am connected to what the organization stands for?</a:t>
            </a:r>
          </a:p>
          <a:p>
            <a:pPr lvl="2"/>
            <a:r>
              <a:rPr lang="en-US" sz="2100" dirty="0" smtClean="0">
                <a:solidFill>
                  <a:srgbClr val="FF0000"/>
                </a:solidFill>
              </a:rPr>
              <a:t>Is there a climate of open and honest communication between the manager, team members, and myself?</a:t>
            </a:r>
          </a:p>
          <a:p>
            <a:pPr lvl="2"/>
            <a:r>
              <a:rPr lang="en-US" sz="2100" dirty="0" smtClean="0">
                <a:solidFill>
                  <a:srgbClr val="FF0000"/>
                </a:solidFill>
              </a:rPr>
              <a:t>Have I been empowered to make decision that impact what I do and     how I do it?</a:t>
            </a:r>
            <a:endParaRPr lang="en-US" sz="2100" dirty="0">
              <a:solidFill>
                <a:srgbClr val="FF0000"/>
              </a:solidFill>
            </a:endParaRPr>
          </a:p>
        </p:txBody>
      </p:sp>
    </p:spTree>
    <p:extLst>
      <p:ext uri="{BB962C8B-B14F-4D97-AF65-F5344CB8AC3E}">
        <p14:creationId xmlns:p14="http://schemas.microsoft.com/office/powerpoint/2010/main" val="3529132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Engaged employees are those who are enthused about what they do, where they do it, and who they do it with</a:t>
            </a:r>
            <a:r>
              <a:rPr lang="en-US" dirty="0" smtClean="0"/>
              <a:t>.  </a:t>
            </a:r>
          </a:p>
          <a:p>
            <a:endParaRPr lang="en-US" sz="800" dirty="0"/>
          </a:p>
          <a:p>
            <a:pPr lvl="1"/>
            <a:r>
              <a:rPr lang="en-US" dirty="0" smtClean="0">
                <a:solidFill>
                  <a:srgbClr val="FF0000"/>
                </a:solidFill>
              </a:rPr>
              <a:t>They are fully involved because they have been engaged.  </a:t>
            </a:r>
            <a:endParaRPr lang="en-US" dirty="0">
              <a:solidFill>
                <a:srgbClr val="FF0000"/>
              </a:solidFill>
            </a:endParaRPr>
          </a:p>
        </p:txBody>
      </p:sp>
      <p:pic>
        <p:nvPicPr>
          <p:cNvPr id="5" name="Picture 4" descr="Edinburgh Network: Growing Approaches to Genuine Engagement (ENGAGE) | The  University of Edinburgh"/>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5943600" cy="2745740"/>
          </a:xfrm>
          <a:prstGeom prst="rect">
            <a:avLst/>
          </a:prstGeom>
          <a:noFill/>
          <a:ln>
            <a:noFill/>
          </a:ln>
        </p:spPr>
      </p:pic>
    </p:spTree>
    <p:extLst>
      <p:ext uri="{BB962C8B-B14F-4D97-AF65-F5344CB8AC3E}">
        <p14:creationId xmlns:p14="http://schemas.microsoft.com/office/powerpoint/2010/main" val="4021817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Empowerment means giving employees the authority and responsibility to achieve objectives</a:t>
            </a:r>
            <a:r>
              <a:rPr lang="en-US" dirty="0" smtClean="0"/>
              <a:t>.  </a:t>
            </a:r>
          </a:p>
          <a:p>
            <a:endParaRPr lang="en-US" sz="800" dirty="0"/>
          </a:p>
          <a:p>
            <a:pPr lvl="1"/>
            <a:r>
              <a:rPr lang="en-US" sz="2000" dirty="0" smtClean="0"/>
              <a:t>Opportunities to make suggestions and participate in decisions affecting their jobs can and should be supported.  </a:t>
            </a:r>
          </a:p>
          <a:p>
            <a:pPr lvl="1"/>
            <a:endParaRPr lang="en-US" sz="800" dirty="0"/>
          </a:p>
          <a:p>
            <a:pPr lvl="2"/>
            <a:r>
              <a:rPr lang="en-US" sz="1800" dirty="0" smtClean="0">
                <a:solidFill>
                  <a:srgbClr val="FF0000"/>
                </a:solidFill>
              </a:rPr>
              <a:t>However, some supervisors become worried when workers challenge what have traditionally been management rights, thinking that certain areas should be beyond EE challenge.</a:t>
            </a:r>
            <a:endParaRPr lang="en-US" sz="1800" dirty="0">
              <a:solidFill>
                <a:srgbClr val="FF0000"/>
              </a:solidFill>
            </a:endParaRPr>
          </a:p>
        </p:txBody>
      </p:sp>
      <p:pic>
        <p:nvPicPr>
          <p:cNvPr id="5" name="Picture 4" descr="Employee Empowerment Examples To Inspire HR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038600"/>
            <a:ext cx="4050792" cy="2268220"/>
          </a:xfrm>
          <a:prstGeom prst="rect">
            <a:avLst/>
          </a:prstGeom>
          <a:noFill/>
          <a:ln>
            <a:noFill/>
          </a:ln>
        </p:spPr>
      </p:pic>
    </p:spTree>
    <p:extLst>
      <p:ext uri="{BB962C8B-B14F-4D97-AF65-F5344CB8AC3E}">
        <p14:creationId xmlns:p14="http://schemas.microsoft.com/office/powerpoint/2010/main" val="84089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Many supervisors have become accustomed to the practice of participative management, which essentially means a willingness to permit EEs to influence or share in managerial decisions</a:t>
            </a:r>
            <a:r>
              <a:rPr lang="en-US" dirty="0" smtClean="0"/>
              <a:t>.  </a:t>
            </a:r>
          </a:p>
          <a:p>
            <a:endParaRPr lang="en-US" sz="800" dirty="0"/>
          </a:p>
          <a:p>
            <a:pPr lvl="1"/>
            <a:r>
              <a:rPr lang="en-US" dirty="0" smtClean="0">
                <a:solidFill>
                  <a:srgbClr val="FF0000"/>
                </a:solidFill>
              </a:rPr>
              <a:t>If supervisors learn to react to this practice in a positive way, it should improve their own and their company’s performance.  </a:t>
            </a:r>
            <a:endParaRPr lang="en-US"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267200"/>
            <a:ext cx="5562600" cy="2590800"/>
          </a:xfrm>
          <a:prstGeom prst="rect">
            <a:avLst/>
          </a:prstGeom>
          <a:noFill/>
          <a:ln>
            <a:noFill/>
          </a:ln>
        </p:spPr>
      </p:pic>
    </p:spTree>
    <p:extLst>
      <p:ext uri="{BB962C8B-B14F-4D97-AF65-F5344CB8AC3E}">
        <p14:creationId xmlns:p14="http://schemas.microsoft.com/office/powerpoint/2010/main" val="371290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Demands and Rewards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If managers and their organizations are to survive, managers at all levels will be at the forefront of planning and coping with trends, factors, and problems requiring attention and more effective management</a:t>
            </a:r>
            <a:r>
              <a:rPr lang="en-US" dirty="0" smtClean="0"/>
              <a:t>.  </a:t>
            </a:r>
          </a:p>
          <a:p>
            <a:endParaRPr lang="en-US" sz="800" dirty="0" smtClean="0"/>
          </a:p>
          <a:p>
            <a:pPr lvl="1"/>
            <a:r>
              <a:rPr lang="en-US" sz="2000" dirty="0" smtClean="0"/>
              <a:t>This book focuses primarily on the first tier of management, which is generally called the supervisory level, or supervisory management.</a:t>
            </a:r>
          </a:p>
          <a:p>
            <a:pPr lvl="1"/>
            <a:endParaRPr lang="en-US" sz="800" dirty="0" smtClean="0"/>
          </a:p>
          <a:p>
            <a:pPr lvl="2"/>
            <a:r>
              <a:rPr lang="en-US" sz="1800" dirty="0" smtClean="0">
                <a:solidFill>
                  <a:srgbClr val="FF0000"/>
                </a:solidFill>
              </a:rPr>
              <a:t>Supervisors are first-level managers who are in charge of entry-level and other departmental employees.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105400" y="4542805"/>
            <a:ext cx="4115315" cy="2313018"/>
          </a:xfrm>
          <a:prstGeom prst="rect">
            <a:avLst/>
          </a:prstGeom>
        </p:spPr>
      </p:pic>
    </p:spTree>
    <p:extLst>
      <p:ext uri="{BB962C8B-B14F-4D97-AF65-F5344CB8AC3E}">
        <p14:creationId xmlns:p14="http://schemas.microsoft.com/office/powerpoint/2010/main" val="1471042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primary responsibility of most supervisors is to manage their firms’ most important resources – human resources</a:t>
            </a:r>
            <a:r>
              <a:rPr lang="en-US" dirty="0" smtClean="0"/>
              <a:t>.  </a:t>
            </a:r>
          </a:p>
          <a:p>
            <a:endParaRPr lang="en-US" sz="900" dirty="0" smtClean="0"/>
          </a:p>
          <a:p>
            <a:pPr lvl="1"/>
            <a:r>
              <a:rPr lang="en-US" sz="2000" dirty="0" smtClean="0"/>
              <a:t>Managing people starts with selecting and training individuals to fill job openings, and it continues with ongoing development, motivation, leadership, and preparation of EEs for promotion.</a:t>
            </a:r>
          </a:p>
          <a:p>
            <a:pPr lvl="1"/>
            <a:endParaRPr lang="en-US" sz="900" dirty="0" smtClean="0"/>
          </a:p>
          <a:p>
            <a:pPr lvl="2"/>
            <a:r>
              <a:rPr lang="en-US" sz="1800" dirty="0" smtClean="0">
                <a:solidFill>
                  <a:srgbClr val="FF0000"/>
                </a:solidFill>
              </a:rPr>
              <a:t>Thus, supervisors will have to become true professionals with a growing professional perspective, and they will have to develop as innovators and idea people.  They must look to the future with a professional awareness of the trends influencing human behavior and observe how those trends impact management in a complex society.</a:t>
            </a:r>
            <a:endParaRPr lang="en-US" sz="1800" dirty="0">
              <a:solidFill>
                <a:srgbClr val="FF0000"/>
              </a:solidFill>
            </a:endParaRPr>
          </a:p>
        </p:txBody>
      </p:sp>
      <p:pic>
        <p:nvPicPr>
          <p:cNvPr id="7" name="Picture 6" descr="Nature Human Behaviour (@NatureHumBehav) / X"/>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800600"/>
            <a:ext cx="1828800" cy="1524000"/>
          </a:xfrm>
          <a:prstGeom prst="rect">
            <a:avLst/>
          </a:prstGeom>
          <a:noFill/>
          <a:ln>
            <a:noFill/>
          </a:ln>
        </p:spPr>
      </p:pic>
    </p:spTree>
    <p:extLst>
      <p:ext uri="{BB962C8B-B14F-4D97-AF65-F5344CB8AC3E}">
        <p14:creationId xmlns:p14="http://schemas.microsoft.com/office/powerpoint/2010/main" val="2180735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imperative to take the professional perspective, which recognizes the need for constant self-improvement and self-renewal</a:t>
            </a:r>
            <a:r>
              <a:rPr lang="en-US" dirty="0" smtClean="0"/>
              <a:t>.  </a:t>
            </a:r>
          </a:p>
          <a:p>
            <a:endParaRPr lang="en-US" sz="800" dirty="0"/>
          </a:p>
          <a:p>
            <a:pPr lvl="1"/>
            <a:r>
              <a:rPr lang="en-US" sz="2000" dirty="0" smtClean="0"/>
              <a:t>No amount of formal or informal education can ever be enough to fulfill a supervisor’s personal program of self-improvement.  </a:t>
            </a:r>
          </a:p>
          <a:p>
            <a:pPr lvl="1"/>
            <a:endParaRPr lang="en-US" sz="800" dirty="0"/>
          </a:p>
          <a:p>
            <a:pPr lvl="2"/>
            <a:r>
              <a:rPr lang="en-US" sz="1800" dirty="0" smtClean="0">
                <a:solidFill>
                  <a:srgbClr val="FF0000"/>
                </a:solidFill>
              </a:rPr>
              <a:t>Supervisors must recognize that they, too, can become obsolete unless they constantly take measures to update their own skills and knowledge through a program of continuous self-development.</a:t>
            </a:r>
            <a:endParaRPr lang="en-US" sz="1800" dirty="0">
              <a:solidFill>
                <a:srgbClr val="FF0000"/>
              </a:solidFill>
            </a:endParaRPr>
          </a:p>
        </p:txBody>
      </p:sp>
      <p:pic>
        <p:nvPicPr>
          <p:cNvPr id="5" name="Picture 4" descr="Professional Development | Community College of Philadelphia"/>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0"/>
            <a:ext cx="5483352" cy="1794510"/>
          </a:xfrm>
          <a:prstGeom prst="rect">
            <a:avLst/>
          </a:prstGeom>
          <a:noFill/>
          <a:ln>
            <a:noFill/>
          </a:ln>
        </p:spPr>
      </p:pic>
    </p:spTree>
    <p:extLst>
      <p:ext uri="{BB962C8B-B14F-4D97-AF65-F5344CB8AC3E}">
        <p14:creationId xmlns:p14="http://schemas.microsoft.com/office/powerpoint/2010/main" val="314722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Stephen Covey, author of “The Seven Habits of Highly Effective People”, presented the following illustration</a:t>
            </a:r>
            <a:r>
              <a:rPr lang="en-US" dirty="0" smtClean="0"/>
              <a:t>:</a:t>
            </a:r>
          </a:p>
          <a:p>
            <a:endParaRPr lang="en-US" sz="900" dirty="0" smtClean="0"/>
          </a:p>
          <a:p>
            <a:pPr lvl="1"/>
            <a:r>
              <a:rPr lang="en-US" sz="2000" dirty="0" smtClean="0"/>
              <a:t>Suppose you were to come upon someone in the woods working feverishly to saw down a tree.</a:t>
            </a:r>
          </a:p>
          <a:p>
            <a:pPr lvl="1"/>
            <a:endParaRPr lang="en-US" sz="800" dirty="0" smtClean="0"/>
          </a:p>
          <a:p>
            <a:pPr lvl="2"/>
            <a:r>
              <a:rPr lang="en-US" sz="1800" dirty="0" smtClean="0">
                <a:solidFill>
                  <a:srgbClr val="FF0000"/>
                </a:solidFill>
              </a:rPr>
              <a:t>“What are you doing”? you ask.  “Can’t you see?” comes the impatient reply.  “I’m sawing down the tree.”  “You look exhausted!” you exclaim.  “How long have you been at it?” “Over five hours,” he returns, “and I’m beat!  This is hard work.”  “Well, why don’t you take a break for a few minutes and sharpen the saw?” you inquire.  “I’m sure it would go a lot faster.”  “I don’t have time to sharpen the saw,” the man said emphatically.  “I’m too busy sawing.”</a:t>
            </a:r>
          </a:p>
          <a:p>
            <a:pPr lvl="2"/>
            <a:endParaRPr lang="en-US" sz="800" dirty="0" smtClean="0">
              <a:solidFill>
                <a:srgbClr val="FF0000"/>
              </a:solidFill>
            </a:endParaRPr>
          </a:p>
          <a:p>
            <a:pPr lvl="3"/>
            <a:r>
              <a:rPr lang="en-US" sz="1800" dirty="0" smtClean="0">
                <a:solidFill>
                  <a:srgbClr val="0070C0"/>
                </a:solidFill>
              </a:rPr>
              <a:t>What can you do to sharpen your saw!?</a:t>
            </a:r>
            <a:endParaRPr lang="en-US" sz="1800" dirty="0">
              <a:solidFill>
                <a:srgbClr val="0070C0"/>
              </a:solidFill>
            </a:endParaRPr>
          </a:p>
        </p:txBody>
      </p:sp>
      <p:pic>
        <p:nvPicPr>
          <p:cNvPr id="5" name="Picture 4" descr="File:Eo circle red number-7.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8352" y="5029200"/>
            <a:ext cx="1447800" cy="1219200"/>
          </a:xfrm>
          <a:prstGeom prst="rect">
            <a:avLst/>
          </a:prstGeom>
          <a:noFill/>
          <a:ln>
            <a:noFill/>
          </a:ln>
        </p:spPr>
      </p:pic>
    </p:spTree>
    <p:extLst>
      <p:ext uri="{BB962C8B-B14F-4D97-AF65-F5344CB8AC3E}">
        <p14:creationId xmlns:p14="http://schemas.microsoft.com/office/powerpoint/2010/main" val="626683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Into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individuals are promoted to their first supervisory positions from non-supervisory jobs in the same organization</a:t>
            </a:r>
            <a:r>
              <a:rPr lang="en-US" dirty="0" smtClean="0"/>
              <a:t>.  </a:t>
            </a:r>
          </a:p>
          <a:p>
            <a:endParaRPr lang="en-US" sz="800" dirty="0"/>
          </a:p>
          <a:p>
            <a:pPr lvl="1"/>
            <a:r>
              <a:rPr lang="en-US" sz="2000" dirty="0" smtClean="0"/>
              <a:t>It may be in the same department or in another area.  </a:t>
            </a:r>
          </a:p>
          <a:p>
            <a:pPr lvl="1"/>
            <a:r>
              <a:rPr lang="en-US" sz="2000" dirty="0" smtClean="0"/>
              <a:t>They may have formally applied for the position or had a manager recommend them.  In either case, the organization made a conscious effort to promote within.  </a:t>
            </a:r>
          </a:p>
          <a:p>
            <a:pPr lvl="1"/>
            <a:endParaRPr lang="en-US" sz="800" dirty="0"/>
          </a:p>
          <a:p>
            <a:pPr lvl="2"/>
            <a:r>
              <a:rPr lang="en-US" sz="1800" dirty="0" smtClean="0">
                <a:solidFill>
                  <a:srgbClr val="FF0000"/>
                </a:solidFill>
              </a:rPr>
              <a:t>The author is familiar with many older managers who did not continually find ways to sharpen their saws.  Often, they felt they “paid their dues” by being loyal to a particular firm for a long period of time.</a:t>
            </a:r>
            <a:endParaRPr lang="en-US" sz="1800" dirty="0">
              <a:solidFill>
                <a:srgbClr val="FF0000"/>
              </a:solidFill>
            </a:endParaRPr>
          </a:p>
        </p:txBody>
      </p:sp>
      <p:pic>
        <p:nvPicPr>
          <p:cNvPr id="6" name="Picture 5" descr="Sharpen The Saw - Success Tax Professionals"/>
          <p:cNvPicPr/>
          <p:nvPr/>
        </p:nvPicPr>
        <p:blipFill>
          <a:blip r:embed="rId2">
            <a:extLst>
              <a:ext uri="{28A0092B-C50C-407E-A947-70E740481C1C}">
                <a14:useLocalDpi xmlns:a14="http://schemas.microsoft.com/office/drawing/2010/main" val="0"/>
              </a:ext>
            </a:extLst>
          </a:blip>
          <a:srcRect/>
          <a:stretch>
            <a:fillRect/>
          </a:stretch>
        </p:blipFill>
        <p:spPr bwMode="auto">
          <a:xfrm>
            <a:off x="3226526" y="5159375"/>
            <a:ext cx="5943600" cy="1698625"/>
          </a:xfrm>
          <a:prstGeom prst="rect">
            <a:avLst/>
          </a:prstGeom>
          <a:noFill/>
          <a:ln>
            <a:noFill/>
          </a:ln>
        </p:spPr>
      </p:pic>
    </p:spTree>
    <p:extLst>
      <p:ext uri="{BB962C8B-B14F-4D97-AF65-F5344CB8AC3E}">
        <p14:creationId xmlns:p14="http://schemas.microsoft.com/office/powerpoint/2010/main" val="655698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best way to get a supervisory position or to prosper in your current position is to find ways to make yourself more valuable.  Always try to improve yourself</a:t>
            </a:r>
            <a:r>
              <a:rPr lang="en-US" sz="2200" dirty="0" smtClean="0"/>
              <a:t>.  </a:t>
            </a:r>
          </a:p>
          <a:p>
            <a:endParaRPr lang="en-US" sz="900" dirty="0"/>
          </a:p>
          <a:p>
            <a:pPr lvl="1"/>
            <a:r>
              <a:rPr lang="en-US" sz="2000" dirty="0" smtClean="0"/>
              <a:t>For example, if you are a student, make yourself available for internships and co-ops, or perhaps volunteer for some type of meaningful activity.  Volunteer experiences in community groups can increase your networking opportunities, give you ideas and practical experiences, and help you become more comfortable working with and leading groups of diverse people.  Get involved in one or more student organizations.  </a:t>
            </a:r>
          </a:p>
          <a:p>
            <a:pPr lvl="1"/>
            <a:endParaRPr lang="en-US" sz="800" dirty="0"/>
          </a:p>
          <a:p>
            <a:pPr lvl="2"/>
            <a:r>
              <a:rPr lang="en-US" sz="1800" dirty="0" smtClean="0">
                <a:solidFill>
                  <a:srgbClr val="FF0000"/>
                </a:solidFill>
              </a:rPr>
              <a:t>Seek opportunities to apply your expertise and use such opportunities to enhance your communication and leadership skills.  </a:t>
            </a:r>
            <a:endParaRPr lang="en-US" sz="1800" dirty="0">
              <a:solidFill>
                <a:srgbClr val="FF0000"/>
              </a:solidFill>
            </a:endParaRPr>
          </a:p>
        </p:txBody>
      </p:sp>
    </p:spTree>
    <p:extLst>
      <p:ext uri="{BB962C8B-B14F-4D97-AF65-F5344CB8AC3E}">
        <p14:creationId xmlns:p14="http://schemas.microsoft.com/office/powerpoint/2010/main" val="3613979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Remember, too, that continuing your educational preparation is an ongoing challenge</a:t>
            </a:r>
            <a:r>
              <a:rPr lang="en-US" dirty="0" smtClean="0"/>
              <a:t>.  </a:t>
            </a:r>
          </a:p>
          <a:p>
            <a:endParaRPr lang="en-US" sz="800" dirty="0"/>
          </a:p>
          <a:p>
            <a:pPr lvl="1"/>
            <a:r>
              <a:rPr lang="en-US" dirty="0" smtClean="0"/>
              <a:t>Finishing an academic degree is only a start; consider going further by enrolling in graduate study degree and non-degree programs that may enhance your technical, managerial, supervisory knowledge. </a:t>
            </a:r>
            <a:endParaRPr lang="en-US" dirty="0"/>
          </a:p>
        </p:txBody>
      </p:sp>
      <p:pic>
        <p:nvPicPr>
          <p:cNvPr id="5" name="Picture 4" descr="Just Keep Learning, Just Keep Learning"/>
          <p:cNvPicPr/>
          <p:nvPr/>
        </p:nvPicPr>
        <p:blipFill>
          <a:blip r:embed="rId2">
            <a:extLst>
              <a:ext uri="{28A0092B-C50C-407E-A947-70E740481C1C}">
                <a14:useLocalDpi xmlns:a14="http://schemas.microsoft.com/office/drawing/2010/main" val="0"/>
              </a:ext>
            </a:extLst>
          </a:blip>
          <a:srcRect/>
          <a:stretch>
            <a:fillRect/>
          </a:stretch>
        </p:blipFill>
        <p:spPr bwMode="auto">
          <a:xfrm>
            <a:off x="4395869" y="3733800"/>
            <a:ext cx="4457700" cy="2552700"/>
          </a:xfrm>
          <a:prstGeom prst="rect">
            <a:avLst/>
          </a:prstGeom>
          <a:noFill/>
          <a:ln>
            <a:noFill/>
          </a:ln>
        </p:spPr>
      </p:pic>
    </p:spTree>
    <p:extLst>
      <p:ext uri="{BB962C8B-B14F-4D97-AF65-F5344CB8AC3E}">
        <p14:creationId xmlns:p14="http://schemas.microsoft.com/office/powerpoint/2010/main" val="1607650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Look in the mirror.  What SKAs do you have in your toolbox?  What experiences do you have that can add value to the firm?  How might SKAs and experiences be matched to opportunity</a:t>
            </a:r>
            <a:r>
              <a:rPr lang="en-US" dirty="0" smtClean="0"/>
              <a:t>?  </a:t>
            </a:r>
          </a:p>
          <a:p>
            <a:endParaRPr lang="en-US" sz="800" dirty="0"/>
          </a:p>
          <a:p>
            <a:pPr lvl="1"/>
            <a:r>
              <a:rPr lang="en-US" sz="2000" dirty="0" smtClean="0"/>
              <a:t>Remember that when applying for any position, particularly a supervisory position, you must discover the specific needs of the hiring organization and show how you can add value to the firm.  </a:t>
            </a:r>
          </a:p>
          <a:p>
            <a:pPr lvl="1"/>
            <a:endParaRPr lang="en-US" sz="800" dirty="0"/>
          </a:p>
          <a:p>
            <a:pPr lvl="2"/>
            <a:r>
              <a:rPr lang="en-US" sz="1800" dirty="0" smtClean="0">
                <a:solidFill>
                  <a:srgbClr val="FF0000"/>
                </a:solidFill>
              </a:rPr>
              <a:t>Our message to you:  Be assertive enough, bold enough, and knock on enough doors.</a:t>
            </a:r>
            <a:endParaRPr lang="en-US" sz="1800" dirty="0">
              <a:solidFill>
                <a:srgbClr val="FF0000"/>
              </a:solidFill>
            </a:endParaRPr>
          </a:p>
        </p:txBody>
      </p:sp>
      <p:pic>
        <p:nvPicPr>
          <p:cNvPr id="5" name="Picture 4" descr="MAKE YOURSELF VALUABL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495800"/>
            <a:ext cx="4191000" cy="2362200"/>
          </a:xfrm>
          <a:prstGeom prst="rect">
            <a:avLst/>
          </a:prstGeom>
          <a:noFill/>
          <a:ln>
            <a:noFill/>
          </a:ln>
        </p:spPr>
      </p:pic>
    </p:spTree>
    <p:extLst>
      <p:ext uri="{BB962C8B-B14F-4D97-AF65-F5344CB8AC3E}">
        <p14:creationId xmlns:p14="http://schemas.microsoft.com/office/powerpoint/2010/main" val="1824485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Effective Executive”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Peter F. Drucker defined an executive as:</a:t>
            </a:r>
          </a:p>
          <a:p>
            <a:endParaRPr lang="en-US" sz="800" u="sng" dirty="0" smtClean="0"/>
          </a:p>
          <a:p>
            <a:pPr lvl="1"/>
            <a:r>
              <a:rPr lang="en-US" sz="1800" dirty="0" smtClean="0">
                <a:solidFill>
                  <a:srgbClr val="FF0000"/>
                </a:solidFill>
              </a:rPr>
              <a:t>“</a:t>
            </a:r>
            <a:r>
              <a:rPr lang="en-US" sz="1800" dirty="0">
                <a:solidFill>
                  <a:srgbClr val="FF0000"/>
                </a:solidFill>
              </a:rPr>
              <a:t>A</a:t>
            </a:r>
            <a:r>
              <a:rPr lang="en-US" sz="1800" dirty="0" smtClean="0">
                <a:solidFill>
                  <a:srgbClr val="FF0000"/>
                </a:solidFill>
              </a:rPr>
              <a:t>ny member of the organizations who makes decisions that materially affect the capacity of the organization to perform and obtain results.”</a:t>
            </a:r>
          </a:p>
          <a:p>
            <a:pPr marL="274320" lvl="1" indent="0">
              <a:buNone/>
            </a:pPr>
            <a:endParaRPr lang="en-US" dirty="0"/>
          </a:p>
        </p:txBody>
      </p:sp>
      <p:pic>
        <p:nvPicPr>
          <p:cNvPr id="5" name="Picture 4"/>
          <p:cNvPicPr>
            <a:picLocks noChangeAspect="1"/>
          </p:cNvPicPr>
          <p:nvPr/>
        </p:nvPicPr>
        <p:blipFill>
          <a:blip r:embed="rId2"/>
          <a:stretch>
            <a:fillRect/>
          </a:stretch>
        </p:blipFill>
        <p:spPr>
          <a:xfrm>
            <a:off x="1618230" y="3111880"/>
            <a:ext cx="5944115" cy="3011685"/>
          </a:xfrm>
          <a:prstGeom prst="rect">
            <a:avLst/>
          </a:prstGeom>
        </p:spPr>
      </p:pic>
    </p:spTree>
    <p:extLst>
      <p:ext uri="{BB962C8B-B14F-4D97-AF65-F5344CB8AC3E}">
        <p14:creationId xmlns:p14="http://schemas.microsoft.com/office/powerpoint/2010/main" val="226649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and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Most managers and supervisors realize that authoritarian direction and close control usually do not bring about the desired results</a:t>
            </a:r>
            <a:r>
              <a:rPr lang="en-US" dirty="0" smtClean="0"/>
              <a:t>.  </a:t>
            </a:r>
          </a:p>
          <a:p>
            <a:endParaRPr lang="en-US" sz="800" dirty="0" smtClean="0"/>
          </a:p>
          <a:p>
            <a:pPr lvl="1"/>
            <a:r>
              <a:rPr lang="en-US" sz="2000" dirty="0" smtClean="0">
                <a:solidFill>
                  <a:srgbClr val="FF0000"/>
                </a:solidFill>
              </a:rPr>
              <a:t>Managers everywhere will continue to expect supervisors to obtain better performance from their human resources and to do so in a constantly changing environment.</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1618230" y="4049000"/>
            <a:ext cx="5944115" cy="2109399"/>
          </a:xfrm>
          <a:prstGeom prst="rect">
            <a:avLst/>
          </a:prstGeom>
        </p:spPr>
      </p:pic>
    </p:spTree>
    <p:extLst>
      <p:ext uri="{BB962C8B-B14F-4D97-AF65-F5344CB8AC3E}">
        <p14:creationId xmlns:p14="http://schemas.microsoft.com/office/powerpoint/2010/main" val="9683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and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In many organizations, much of the supervisory work is performed by individuals who may not officially or legally be considered part of management</a:t>
            </a:r>
            <a:r>
              <a:rPr lang="en-US" dirty="0" smtClean="0"/>
              <a:t>.</a:t>
            </a:r>
          </a:p>
          <a:p>
            <a:endParaRPr lang="en-US" sz="800" dirty="0" smtClean="0"/>
          </a:p>
          <a:p>
            <a:pPr lvl="1"/>
            <a:r>
              <a:rPr lang="en-US" sz="2000" dirty="0" smtClean="0"/>
              <a:t>Although these individuals perform many of supervisory functions discussed in this book, they usually have limited authority and are typically working supervisors.</a:t>
            </a:r>
          </a:p>
          <a:p>
            <a:pPr lvl="1"/>
            <a:endParaRPr lang="en-US" sz="800" dirty="0" smtClean="0"/>
          </a:p>
          <a:p>
            <a:pPr lvl="2"/>
            <a:r>
              <a:rPr lang="en-US" sz="1800" dirty="0" smtClean="0">
                <a:solidFill>
                  <a:srgbClr val="FF0000"/>
                </a:solidFill>
              </a:rPr>
              <a:t>Other designations for these individuals include foreman, group or team leader, lead person, coach, or facilitator</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334000" y="4664477"/>
            <a:ext cx="3502152" cy="1526579"/>
          </a:xfrm>
          <a:prstGeom prst="rect">
            <a:avLst/>
          </a:prstGeom>
        </p:spPr>
      </p:pic>
    </p:spTree>
    <p:extLst>
      <p:ext uri="{BB962C8B-B14F-4D97-AF65-F5344CB8AC3E}">
        <p14:creationId xmlns:p14="http://schemas.microsoft.com/office/powerpoint/2010/main" val="205227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and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Most people obtain their first management experience in supervisory management positions</a:t>
            </a:r>
            <a:r>
              <a:rPr lang="en-US" dirty="0" smtClean="0"/>
              <a:t>.</a:t>
            </a:r>
          </a:p>
          <a:p>
            <a:endParaRPr lang="en-US" sz="800" dirty="0"/>
          </a:p>
          <a:p>
            <a:pPr lvl="1"/>
            <a:r>
              <a:rPr lang="en-US" sz="2000" dirty="0" smtClean="0">
                <a:solidFill>
                  <a:srgbClr val="FF0000"/>
                </a:solidFill>
              </a:rPr>
              <a:t>Supervisory work has become more complex, sophisticated, and demanding, and it requires professional and interpersonal skills.</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3581400" y="3505200"/>
            <a:ext cx="5290584" cy="2729399"/>
          </a:xfrm>
          <a:prstGeom prst="rect">
            <a:avLst/>
          </a:prstGeom>
        </p:spPr>
      </p:pic>
    </p:spTree>
    <p:extLst>
      <p:ext uri="{BB962C8B-B14F-4D97-AF65-F5344CB8AC3E}">
        <p14:creationId xmlns:p14="http://schemas.microsoft.com/office/powerpoint/2010/main" val="206483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Management Thought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Management practices can be traced throughout history.  The Great Wall of China, the Pyramids of Egypt, the Roman Coliseum, the Eiffel Tower, the Statue of Liberty all resulted from the application of management principles</a:t>
            </a:r>
            <a:r>
              <a:rPr lang="en-US" dirty="0" smtClean="0"/>
              <a:t>.</a:t>
            </a:r>
          </a:p>
          <a:p>
            <a:endParaRPr lang="en-US" sz="800" dirty="0" smtClean="0"/>
          </a:p>
          <a:p>
            <a:pPr lvl="1"/>
            <a:r>
              <a:rPr lang="en-US" sz="2000" dirty="0" smtClean="0"/>
              <a:t>Many early schools of thought still influence the way people approach the supervisory task.</a:t>
            </a:r>
          </a:p>
          <a:p>
            <a:pPr lvl="1"/>
            <a:endParaRPr lang="en-US" sz="800" dirty="0" smtClean="0"/>
          </a:p>
          <a:p>
            <a:pPr lvl="2"/>
            <a:r>
              <a:rPr lang="en-US" sz="1800" dirty="0" smtClean="0">
                <a:solidFill>
                  <a:srgbClr val="FF0000"/>
                </a:solidFill>
              </a:rPr>
              <a:t>Although there is no universally accepted theory of management, a common thread runs through the various theories that have been proposed over the years.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562600" y="4845068"/>
            <a:ext cx="3581400" cy="2012931"/>
          </a:xfrm>
          <a:prstGeom prst="rect">
            <a:avLst/>
          </a:prstGeom>
        </p:spPr>
      </p:pic>
    </p:spTree>
    <p:extLst>
      <p:ext uri="{BB962C8B-B14F-4D97-AF65-F5344CB8AC3E}">
        <p14:creationId xmlns:p14="http://schemas.microsoft.com/office/powerpoint/2010/main" val="34622607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3724</TotalTime>
  <Words>3759</Words>
  <Application>Microsoft Office PowerPoint</Application>
  <PresentationFormat>On-screen Show (4:3)</PresentationFormat>
  <Paragraphs>351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Georgia</vt:lpstr>
      <vt:lpstr>Wingdings</vt:lpstr>
      <vt:lpstr>Wingdings 2</vt:lpstr>
      <vt:lpstr>Civic</vt:lpstr>
      <vt:lpstr>Supervision</vt:lpstr>
      <vt:lpstr>Part One: Supervisory Management Overview and Challenges</vt:lpstr>
      <vt:lpstr>Difficult Times</vt:lpstr>
      <vt:lpstr>Demands and Rewards</vt:lpstr>
      <vt:lpstr>“The Effective Executive”</vt:lpstr>
      <vt:lpstr>Managers and Supervisors</vt:lpstr>
      <vt:lpstr>Managers and Supervisors</vt:lpstr>
      <vt:lpstr>Managers and Supervisors</vt:lpstr>
      <vt:lpstr>Schools of Management Thought</vt:lpstr>
      <vt:lpstr>Schools of Management Thought</vt:lpstr>
      <vt:lpstr>The Scientific Management Approach</vt:lpstr>
      <vt:lpstr>The Scientific Management Approach</vt:lpstr>
      <vt:lpstr>The Scientific Management Approach</vt:lpstr>
      <vt:lpstr>The Functional Approach</vt:lpstr>
      <vt:lpstr>The Functional Approach</vt:lpstr>
      <vt:lpstr>The Human Relations–Behavioral Approach</vt:lpstr>
      <vt:lpstr>The Human Relations-Behavioral Approach</vt:lpstr>
      <vt:lpstr>The Human Relations-Behavioral Approach</vt:lpstr>
      <vt:lpstr>The Quantitative-Systems Approaches</vt:lpstr>
      <vt:lpstr>The Quantitative-Systems Approaches</vt:lpstr>
      <vt:lpstr>Factors and Trends Affecting the Role of the Supervisor</vt:lpstr>
      <vt:lpstr>Factors and Trends Affecting the Role of the Supervisor</vt:lpstr>
      <vt:lpstr>Population and Workforce Growth</vt:lpstr>
      <vt:lpstr>Population and Workforce Growth</vt:lpstr>
      <vt:lpstr>Other Population and Workforce Growth Considerations</vt:lpstr>
      <vt:lpstr>Corporate Culture and Ethical Conduct</vt:lpstr>
      <vt:lpstr>Corporate Social Responsibility</vt:lpstr>
      <vt:lpstr>Corporate Culture</vt:lpstr>
      <vt:lpstr>Corporate Culture</vt:lpstr>
      <vt:lpstr>Society of Human Resources Management</vt:lpstr>
      <vt:lpstr>Governmental and Societal Issues</vt:lpstr>
      <vt:lpstr>Government and Societal Issues</vt:lpstr>
      <vt:lpstr>Workplace Incivility People Who Make Life Difficult</vt:lpstr>
      <vt:lpstr>Dealing with Difficult People</vt:lpstr>
      <vt:lpstr>Dealing with Difficult People</vt:lpstr>
      <vt:lpstr>Dealing with Difficult People</vt:lpstr>
      <vt:lpstr>Engage Employees</vt:lpstr>
      <vt:lpstr>Empower Employees</vt:lpstr>
      <vt:lpstr>Participative Management</vt:lpstr>
      <vt:lpstr>Supervision: A Professional Perspective</vt:lpstr>
      <vt:lpstr>Supervision: A Professional Perspective</vt:lpstr>
      <vt:lpstr>Supervision: A Professional Perspective</vt:lpstr>
      <vt:lpstr>Getting Into Supervision</vt:lpstr>
      <vt:lpstr>Make Yourself More Valuable</vt:lpstr>
      <vt:lpstr>Make Yourself More Valuable</vt:lpstr>
      <vt:lpstr>Make Yourself More Valuable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298</cp:revision>
  <cp:lastPrinted>2023-09-15T00:25:37Z</cp:lastPrinted>
  <dcterms:created xsi:type="dcterms:W3CDTF">2015-02-01T00:37:43Z</dcterms:created>
  <dcterms:modified xsi:type="dcterms:W3CDTF">2023-09-18T21:57:16Z</dcterms:modified>
</cp:coreProperties>
</file>