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67"/>
  </p:notesMasterIdLst>
  <p:handoutMasterIdLst>
    <p:handoutMasterId r:id="rId68"/>
  </p:handoutMasterIdLst>
  <p:sldIdLst>
    <p:sldId id="422" r:id="rId2"/>
    <p:sldId id="360" r:id="rId3"/>
    <p:sldId id="405" r:id="rId4"/>
    <p:sldId id="406" r:id="rId5"/>
    <p:sldId id="407" r:id="rId6"/>
    <p:sldId id="408" r:id="rId7"/>
    <p:sldId id="410" r:id="rId8"/>
    <p:sldId id="411" r:id="rId9"/>
    <p:sldId id="413" r:id="rId10"/>
    <p:sldId id="419" r:id="rId11"/>
    <p:sldId id="414" r:id="rId12"/>
    <p:sldId id="415" r:id="rId13"/>
    <p:sldId id="416" r:id="rId14"/>
    <p:sldId id="417" r:id="rId15"/>
    <p:sldId id="361" r:id="rId16"/>
    <p:sldId id="420"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421" r:id="rId30"/>
    <p:sldId id="374" r:id="rId31"/>
    <p:sldId id="375" r:id="rId32"/>
    <p:sldId id="376" r:id="rId33"/>
    <p:sldId id="377" r:id="rId34"/>
    <p:sldId id="378" r:id="rId35"/>
    <p:sldId id="379" r:id="rId36"/>
    <p:sldId id="380" r:id="rId37"/>
    <p:sldId id="383" r:id="rId38"/>
    <p:sldId id="384" r:id="rId39"/>
    <p:sldId id="385" r:id="rId40"/>
    <p:sldId id="386" r:id="rId41"/>
    <p:sldId id="387" r:id="rId42"/>
    <p:sldId id="388" r:id="rId43"/>
    <p:sldId id="389" r:id="rId44"/>
    <p:sldId id="390" r:id="rId45"/>
    <p:sldId id="391" r:id="rId46"/>
    <p:sldId id="423" r:id="rId47"/>
    <p:sldId id="425" r:id="rId48"/>
    <p:sldId id="424" r:id="rId49"/>
    <p:sldId id="392" r:id="rId50"/>
    <p:sldId id="427" r:id="rId51"/>
    <p:sldId id="426" r:id="rId52"/>
    <p:sldId id="395" r:id="rId53"/>
    <p:sldId id="396" r:id="rId54"/>
    <p:sldId id="397" r:id="rId55"/>
    <p:sldId id="398" r:id="rId56"/>
    <p:sldId id="399" r:id="rId57"/>
    <p:sldId id="400" r:id="rId58"/>
    <p:sldId id="401" r:id="rId59"/>
    <p:sldId id="428" r:id="rId60"/>
    <p:sldId id="402" r:id="rId61"/>
    <p:sldId id="429" r:id="rId62"/>
    <p:sldId id="430" r:id="rId63"/>
    <p:sldId id="403" r:id="rId64"/>
    <p:sldId id="431" r:id="rId65"/>
    <p:sldId id="404" r:id="rId66"/>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874" y="-5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sz="quarter" idx="1"/>
          </p:nvPr>
        </p:nvSpPr>
        <p:spPr>
          <a:xfrm>
            <a:off x="3967341" y="0"/>
            <a:ext cx="3035088" cy="464503"/>
          </a:xfrm>
          <a:prstGeom prst="rect">
            <a:avLst/>
          </a:prstGeom>
        </p:spPr>
        <p:txBody>
          <a:bodyPr vert="horz" lIns="93104" tIns="46552" rIns="93104" bIns="46552" rtlCol="0"/>
          <a:lstStyle>
            <a:lvl1pPr algn="r">
              <a:defRPr sz="1200"/>
            </a:lvl1pPr>
          </a:lstStyle>
          <a:p>
            <a:fld id="{6B7DA4AC-974E-42E6-ADCF-4203FE358AA4}" type="datetimeFigureOut">
              <a:rPr lang="en-US" smtClean="0"/>
              <a:pPr/>
              <a:t>2/22/2022</a:t>
            </a:fld>
            <a:endParaRPr lang="en-US"/>
          </a:p>
        </p:txBody>
      </p:sp>
      <p:sp>
        <p:nvSpPr>
          <p:cNvPr id="4" name="Footer Placeholder 3"/>
          <p:cNvSpPr>
            <a:spLocks noGrp="1"/>
          </p:cNvSpPr>
          <p:nvPr>
            <p:ph type="ftr" sz="quarter" idx="2"/>
          </p:nvPr>
        </p:nvSpPr>
        <p:spPr>
          <a:xfrm>
            <a:off x="0" y="8823935"/>
            <a:ext cx="3035088" cy="464503"/>
          </a:xfrm>
          <a:prstGeom prst="rect">
            <a:avLst/>
          </a:prstGeom>
        </p:spPr>
        <p:txBody>
          <a:bodyPr vert="horz" lIns="93104" tIns="46552" rIns="93104" bIns="46552" rtlCol="0" anchor="b"/>
          <a:lstStyle>
            <a:lvl1pPr algn="l">
              <a:defRPr sz="1200"/>
            </a:lvl1pPr>
          </a:lstStyle>
          <a:p>
            <a:endParaRPr lang="en-US"/>
          </a:p>
        </p:txBody>
      </p:sp>
      <p:sp>
        <p:nvSpPr>
          <p:cNvPr id="5" name="Slide Number Placeholder 4"/>
          <p:cNvSpPr>
            <a:spLocks noGrp="1"/>
          </p:cNvSpPr>
          <p:nvPr>
            <p:ph type="sldNum" sz="quarter" idx="3"/>
          </p:nvPr>
        </p:nvSpPr>
        <p:spPr>
          <a:xfrm>
            <a:off x="3967341" y="8823935"/>
            <a:ext cx="3035088" cy="464503"/>
          </a:xfrm>
          <a:prstGeom prst="rect">
            <a:avLst/>
          </a:prstGeom>
        </p:spPr>
        <p:txBody>
          <a:bodyPr vert="horz" lIns="93104" tIns="46552" rIns="93104" bIns="46552" rtlCol="0" anchor="b"/>
          <a:lstStyle>
            <a:lvl1pPr algn="r">
              <a:defRPr sz="1200"/>
            </a:lvl1pPr>
          </a:lstStyle>
          <a:p>
            <a:fld id="{3FD61C31-B3EE-4759-A0BA-E5F8E4CCDF8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3104" tIns="46552" rIns="93104" bIns="46552" rtlCol="0"/>
          <a:lstStyle>
            <a:lvl1pPr algn="r">
              <a:defRPr sz="1200"/>
            </a:lvl1pPr>
          </a:lstStyle>
          <a:p>
            <a:fld id="{AB3AED7D-9DD8-42E4-A441-A4CA968E04D7}" type="datetimeFigureOut">
              <a:rPr lang="en-US" smtClean="0"/>
              <a:pPr/>
              <a:t>2/22/2022</a:t>
            </a:fld>
            <a:endParaRPr lang="en-US"/>
          </a:p>
        </p:txBody>
      </p:sp>
      <p:sp>
        <p:nvSpPr>
          <p:cNvPr id="4" name="Slide Image Placeholder 3"/>
          <p:cNvSpPr>
            <a:spLocks noGrp="1" noRot="1" noChangeAspect="1"/>
          </p:cNvSpPr>
          <p:nvPr>
            <p:ph type="sldImg" idx="2"/>
          </p:nvPr>
        </p:nvSpPr>
        <p:spPr>
          <a:xfrm>
            <a:off x="1179513" y="696913"/>
            <a:ext cx="4645025" cy="3482975"/>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104" tIns="46552" rIns="93104" bIns="465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3935"/>
            <a:ext cx="3035088" cy="464503"/>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104" tIns="46552" rIns="93104" bIns="46552" rtlCol="0" anchor="b"/>
          <a:lstStyle>
            <a:lvl1pPr algn="r">
              <a:defRPr sz="1200"/>
            </a:lvl1pPr>
          </a:lstStyle>
          <a:p>
            <a:fld id="{AE9A0E45-D3D1-4CEA-B045-CF13EE2B07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5D011CB-83C6-4E91-9FDB-265F08C13C8B}" type="datetime1">
              <a:rPr lang="en-US" smtClean="0"/>
              <a:pPr/>
              <a:t>2/22/2022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0D00819-4290-4B0E-9748-4BC756073EEF}"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6B032AA-12D4-498F-8109-1A9BD92F5B83}" type="datetime1">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00819-4290-4B0E-9748-4BC756073E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0D00819-4290-4B0E-9748-4BC756073EEF}"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2EF394-C634-4AB5-B159-B7F8F5D29245}" type="datetime1">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30634D6-A907-4F6E-986B-FB4ECF697650}" type="datetime1">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20D00819-4290-4B0E-9748-4BC756073EEF}"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F52A5AC-6ED6-462F-80E9-696C059FB8E9}" type="datetime1">
              <a:rPr lang="en-US" smtClean="0"/>
              <a:pPr/>
              <a:t>2/22/2022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0D00819-4290-4B0E-9748-4BC756073EEF}"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43621D8-330B-4D0C-893E-4DF97FC93857}" type="datetime1">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00819-4290-4B0E-9748-4BC756073EEF}"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0C34B78-13DF-423E-B04F-95DF1E174687}" type="datetime1">
              <a:rPr lang="en-US" smtClean="0"/>
              <a:pPr/>
              <a:t>2/22/2022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20D00819-4290-4B0E-9748-4BC756073EEF}"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30CD8FE-539F-4444-A6F7-BB3204BF338A}" type="datetime1">
              <a:rPr lang="en-US" smtClean="0"/>
              <a:pPr/>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20D00819-4290-4B0E-9748-4BC756073E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9E8318B-1C3B-47EE-9556-F5136FEF586E}" type="datetime1">
              <a:rPr lang="en-US" smtClean="0"/>
              <a:pPr/>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0D00819-4290-4B0E-9748-4BC756073E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0D00819-4290-4B0E-9748-4BC756073EEF}"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B7D0345B-5BCA-4938-B08A-70D87A517F53}" type="datetime1">
              <a:rPr lang="en-US" smtClean="0"/>
              <a:pPr/>
              <a:t>2/22/2022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0D00819-4290-4B0E-9748-4BC756073EEF}"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FC1BF817-D9DF-401C-9BD7-4962A194BA8C}" type="datetime1">
              <a:rPr lang="en-US" smtClean="0"/>
              <a:pPr/>
              <a:t>2/22/2022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4A9CB2-FADA-4140-8B76-CACB7228FB7A}" type="datetime1">
              <a:rPr lang="en-US" smtClean="0"/>
              <a:pPr/>
              <a:t>2/22/2022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0D00819-4290-4B0E-9748-4BC756073EEF}"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Mentor Leader</a:t>
            </a:r>
            <a:br>
              <a:rPr lang="en-US" dirty="0" smtClean="0"/>
            </a:br>
            <a:r>
              <a:rPr lang="en-US" sz="2000" dirty="0" smtClean="0"/>
              <a:t>Session Three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a:t>
            </a:fld>
            <a:endParaRPr lang="en-US"/>
          </a:p>
        </p:txBody>
      </p:sp>
      <p:pic>
        <p:nvPicPr>
          <p:cNvPr id="5" name="Content Placeholder 5" descr="The Mentor Leader: Secrets to Building People and Teams That Win  Consistently: Dungy, Tony, Whitaker, Nathan, Caldwell, Jim: 0031809138069:  Amazon.com: Books"/>
          <p:cNvPicPr>
            <a:picLocks noGrp="1"/>
          </p:cNvPicPr>
          <p:nvPr>
            <p:ph sz="quarter" idx="1"/>
          </p:nvPr>
        </p:nvPicPr>
        <p:blipFill>
          <a:blip r:embed="rId2" cstate="print"/>
          <a:srcRect/>
          <a:stretch>
            <a:fillRect/>
          </a:stretch>
        </p:blipFill>
        <p:spPr bwMode="auto">
          <a:xfrm>
            <a:off x="2895600" y="1524000"/>
            <a:ext cx="3371617" cy="47212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Known by your Legacy</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10</a:t>
            </a:fld>
            <a:endParaRPr lang="en-US"/>
          </a:p>
        </p:txBody>
      </p:sp>
      <p:sp>
        <p:nvSpPr>
          <p:cNvPr id="4" name="Content Placeholder 3"/>
          <p:cNvSpPr>
            <a:spLocks noGrp="1"/>
          </p:cNvSpPr>
          <p:nvPr>
            <p:ph sz="quarter" idx="1"/>
          </p:nvPr>
        </p:nvSpPr>
        <p:spPr/>
        <p:txBody>
          <a:bodyPr/>
          <a:lstStyle/>
          <a:p>
            <a:r>
              <a:rPr lang="en-US" sz="2200" u="sng" dirty="0" smtClean="0"/>
              <a:t>Look for lives to change and hearts to impact, that we might model the message of the Mentor Leader, leaving a legacy of changed lives and a better world, day by day, one life at a time</a:t>
            </a:r>
            <a:r>
              <a:rPr lang="en-US" sz="2200" dirty="0" smtClean="0"/>
              <a:t>.</a:t>
            </a:r>
          </a:p>
          <a:p>
            <a:pPr>
              <a:buNone/>
            </a:pPr>
            <a:endParaRPr lang="en-US" dirty="0"/>
          </a:p>
        </p:txBody>
      </p:sp>
      <p:pic>
        <p:nvPicPr>
          <p:cNvPr id="9218" name="Picture 2" descr="C:\Users\michaelm\AppData\Local\Microsoft\Windows\INetCache\IE\IKBH2KDQ\300px-Lgc_logo_transparent_black_background[1].png"/>
          <p:cNvPicPr>
            <a:picLocks noChangeAspect="1" noChangeArrowheads="1"/>
          </p:cNvPicPr>
          <p:nvPr/>
        </p:nvPicPr>
        <p:blipFill>
          <a:blip r:embed="rId2" cstate="print"/>
          <a:srcRect/>
          <a:stretch>
            <a:fillRect/>
          </a:stretch>
        </p:blipFill>
        <p:spPr bwMode="auto">
          <a:xfrm>
            <a:off x="2819400" y="2971800"/>
            <a:ext cx="3657600" cy="318565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11</a:t>
            </a:fld>
            <a:endParaRPr lang="en-US"/>
          </a:p>
        </p:txBody>
      </p:sp>
      <p:sp>
        <p:nvSpPr>
          <p:cNvPr id="4" name="Content Placeholder 3"/>
          <p:cNvSpPr>
            <a:spLocks noGrp="1"/>
          </p:cNvSpPr>
          <p:nvPr>
            <p:ph sz="quarter" idx="1"/>
          </p:nvPr>
        </p:nvSpPr>
        <p:spPr/>
        <p:txBody>
          <a:bodyPr/>
          <a:lstStyle/>
          <a:p>
            <a:r>
              <a:rPr lang="en-US" sz="2200" u="sng" dirty="0" smtClean="0"/>
              <a:t>Consider your legacy.  You can tell the world who you are, but the you they hear and see in action will be the you they remember</a:t>
            </a:r>
            <a:r>
              <a:rPr lang="en-US" sz="2400" dirty="0" smtClean="0"/>
              <a:t>.</a:t>
            </a:r>
          </a:p>
          <a:p>
            <a:endParaRPr lang="en-US" sz="800" dirty="0" smtClean="0"/>
          </a:p>
          <a:p>
            <a:pPr lvl="1"/>
            <a:r>
              <a:rPr lang="en-US" dirty="0" smtClean="0"/>
              <a:t>What kind of legacy are you building?</a:t>
            </a:r>
            <a:endParaRPr lang="en-US" dirty="0"/>
          </a:p>
        </p:txBody>
      </p:sp>
      <p:pic>
        <p:nvPicPr>
          <p:cNvPr id="10242" name="Picture 2" descr="C:\Users\michaelm\AppData\Local\Microsoft\Windows\INetCache\IE\XNQPUWUE\Legacygmatitlescreen[1].jpg"/>
          <p:cNvPicPr>
            <a:picLocks noChangeAspect="1" noChangeArrowheads="1"/>
          </p:cNvPicPr>
          <p:nvPr/>
        </p:nvPicPr>
        <p:blipFill>
          <a:blip r:embed="rId2" cstate="print"/>
          <a:srcRect/>
          <a:stretch>
            <a:fillRect/>
          </a:stretch>
        </p:blipFill>
        <p:spPr bwMode="auto">
          <a:xfrm>
            <a:off x="2438400" y="3124200"/>
            <a:ext cx="4343400" cy="307414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12</a:t>
            </a:fld>
            <a:endParaRPr lang="en-US"/>
          </a:p>
        </p:txBody>
      </p:sp>
      <p:sp>
        <p:nvSpPr>
          <p:cNvPr id="4" name="Content Placeholder 3"/>
          <p:cNvSpPr>
            <a:spLocks noGrp="1"/>
          </p:cNvSpPr>
          <p:nvPr>
            <p:ph sz="quarter" idx="1"/>
          </p:nvPr>
        </p:nvSpPr>
        <p:spPr/>
        <p:txBody>
          <a:bodyPr/>
          <a:lstStyle/>
          <a:p>
            <a:r>
              <a:rPr lang="en-US" sz="2400" u="sng" dirty="0" smtClean="0"/>
              <a:t>Evaluate your consistency</a:t>
            </a:r>
            <a:r>
              <a:rPr lang="en-US" dirty="0" smtClean="0"/>
              <a:t>.  </a:t>
            </a:r>
          </a:p>
          <a:p>
            <a:endParaRPr lang="en-US" sz="800" dirty="0" smtClean="0"/>
          </a:p>
          <a:p>
            <a:pPr lvl="1"/>
            <a:r>
              <a:rPr lang="en-US" dirty="0" smtClean="0"/>
              <a:t>Do your actions mirror your words?  </a:t>
            </a:r>
          </a:p>
          <a:p>
            <a:endParaRPr lang="en-US" sz="800" dirty="0" smtClean="0"/>
          </a:p>
          <a:p>
            <a:pPr lvl="2"/>
            <a:r>
              <a:rPr lang="en-US" dirty="0" smtClean="0">
                <a:solidFill>
                  <a:srgbClr val="FF0000"/>
                </a:solidFill>
              </a:rPr>
              <a:t>There is no surer way to create a credibility gap than if they don’t.</a:t>
            </a:r>
            <a:endParaRPr lang="en-US" dirty="0">
              <a:solidFill>
                <a:srgbClr val="FF0000"/>
              </a:solidFill>
            </a:endParaRPr>
          </a:p>
        </p:txBody>
      </p:sp>
      <p:pic>
        <p:nvPicPr>
          <p:cNvPr id="11266" name="Picture 2" descr="C:\Users\michaelm\AppData\Local\Microsoft\Windows\INetCache\IE\XNQPUWUE\consistency-[1].jpg"/>
          <p:cNvPicPr>
            <a:picLocks noChangeAspect="1" noChangeArrowheads="1"/>
          </p:cNvPicPr>
          <p:nvPr/>
        </p:nvPicPr>
        <p:blipFill>
          <a:blip r:embed="rId2" cstate="print"/>
          <a:srcRect/>
          <a:stretch>
            <a:fillRect/>
          </a:stretch>
        </p:blipFill>
        <p:spPr bwMode="auto">
          <a:xfrm>
            <a:off x="2895600" y="3124199"/>
            <a:ext cx="3572375" cy="319406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13</a:t>
            </a:fld>
            <a:endParaRPr lang="en-US"/>
          </a:p>
        </p:txBody>
      </p:sp>
      <p:sp>
        <p:nvSpPr>
          <p:cNvPr id="4" name="Content Placeholder 3"/>
          <p:cNvSpPr>
            <a:spLocks noGrp="1"/>
          </p:cNvSpPr>
          <p:nvPr>
            <p:ph sz="quarter" idx="1"/>
          </p:nvPr>
        </p:nvSpPr>
        <p:spPr/>
        <p:txBody>
          <a:bodyPr>
            <a:normAutofit/>
          </a:bodyPr>
          <a:lstStyle/>
          <a:p>
            <a:r>
              <a:rPr lang="en-US" sz="2400" u="sng" dirty="0" smtClean="0"/>
              <a:t>Examine your words</a:t>
            </a:r>
            <a:r>
              <a:rPr lang="en-US" sz="2400" dirty="0" smtClean="0"/>
              <a:t>.  </a:t>
            </a:r>
          </a:p>
          <a:p>
            <a:endParaRPr lang="en-US" sz="800" dirty="0" smtClean="0"/>
          </a:p>
          <a:p>
            <a:pPr lvl="1"/>
            <a:r>
              <a:rPr lang="en-US" sz="1900" dirty="0" smtClean="0"/>
              <a:t>What comes out of your mouth reveals the condition of your heart.  </a:t>
            </a:r>
          </a:p>
          <a:p>
            <a:endParaRPr lang="en-US" sz="800" dirty="0" smtClean="0"/>
          </a:p>
          <a:p>
            <a:pPr lvl="2"/>
            <a:r>
              <a:rPr lang="en-US" sz="1800" dirty="0" smtClean="0">
                <a:solidFill>
                  <a:srgbClr val="FF0000"/>
                </a:solidFill>
              </a:rPr>
              <a:t>What do your words reveal about your thoughts, motives, and attitudes?</a:t>
            </a:r>
            <a:endParaRPr lang="en-US" sz="1800" dirty="0">
              <a:solidFill>
                <a:srgbClr val="FF0000"/>
              </a:solidFill>
            </a:endParaRPr>
          </a:p>
        </p:txBody>
      </p:sp>
      <p:pic>
        <p:nvPicPr>
          <p:cNvPr id="7" name="Picture 6" descr="Hope Community Church: Houma, LA &amp;gt; Good Hearts Produce Good Words"/>
          <p:cNvPicPr/>
          <p:nvPr/>
        </p:nvPicPr>
        <p:blipFill>
          <a:blip r:embed="rId2" cstate="print"/>
          <a:srcRect/>
          <a:stretch>
            <a:fillRect/>
          </a:stretch>
        </p:blipFill>
        <p:spPr bwMode="auto">
          <a:xfrm>
            <a:off x="1676400" y="3124200"/>
            <a:ext cx="5791200" cy="3124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14</a:t>
            </a:fld>
            <a:endParaRPr lang="en-US"/>
          </a:p>
        </p:txBody>
      </p:sp>
      <p:sp>
        <p:nvSpPr>
          <p:cNvPr id="4" name="Content Placeholder 3"/>
          <p:cNvSpPr>
            <a:spLocks noGrp="1"/>
          </p:cNvSpPr>
          <p:nvPr>
            <p:ph sz="quarter" idx="1"/>
          </p:nvPr>
        </p:nvSpPr>
        <p:spPr/>
        <p:txBody>
          <a:bodyPr/>
          <a:lstStyle/>
          <a:p>
            <a:r>
              <a:rPr lang="en-US" sz="2400" u="sng" dirty="0" smtClean="0"/>
              <a:t>Evaluate your faith</a:t>
            </a:r>
            <a:r>
              <a:rPr lang="en-US" dirty="0" smtClean="0"/>
              <a:t>.  </a:t>
            </a:r>
          </a:p>
          <a:p>
            <a:endParaRPr lang="en-US" sz="800" dirty="0" smtClean="0"/>
          </a:p>
          <a:p>
            <a:pPr lvl="1"/>
            <a:r>
              <a:rPr lang="en-US" dirty="0" smtClean="0"/>
              <a:t>Does your faith create a foundation that others can believe in?  </a:t>
            </a:r>
          </a:p>
          <a:p>
            <a:pPr lvl="1"/>
            <a:endParaRPr lang="en-US" sz="800" dirty="0" smtClean="0"/>
          </a:p>
        </p:txBody>
      </p:sp>
      <p:pic>
        <p:nvPicPr>
          <p:cNvPr id="5" name="Picture 4" descr="Foundations of Faith - Impact Ministries"/>
          <p:cNvPicPr/>
          <p:nvPr/>
        </p:nvPicPr>
        <p:blipFill>
          <a:blip r:embed="rId2" cstate="print"/>
          <a:srcRect/>
          <a:stretch>
            <a:fillRect/>
          </a:stretch>
        </p:blipFill>
        <p:spPr bwMode="auto">
          <a:xfrm>
            <a:off x="1600200" y="2819400"/>
            <a:ext cx="5943600" cy="33432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Means of a Mentor Leader</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15</a:t>
            </a:fld>
            <a:endParaRPr lang="en-US"/>
          </a:p>
        </p:txBody>
      </p:sp>
      <p:sp>
        <p:nvSpPr>
          <p:cNvPr id="4" name="Content Placeholder 3"/>
          <p:cNvSpPr>
            <a:spLocks noGrp="1"/>
          </p:cNvSpPr>
          <p:nvPr>
            <p:ph sz="quarter" idx="1"/>
          </p:nvPr>
        </p:nvSpPr>
        <p:spPr/>
        <p:txBody>
          <a:bodyPr/>
          <a:lstStyle/>
          <a:p>
            <a:r>
              <a:rPr lang="en-US" sz="2400" u="sng" dirty="0" smtClean="0"/>
              <a:t>The Means of a Mentor Leader: Maximizing Team Performance</a:t>
            </a:r>
            <a:r>
              <a:rPr lang="en-US" sz="2400" dirty="0" smtClean="0"/>
              <a:t>.</a:t>
            </a:r>
          </a:p>
          <a:p>
            <a:endParaRPr lang="en-US" sz="800" dirty="0" smtClean="0"/>
          </a:p>
          <a:p>
            <a:pPr lvl="1"/>
            <a:r>
              <a:rPr lang="en-US" sz="1800" dirty="0" smtClean="0"/>
              <a:t>The secret is to work less as individuals and more as a team.  </a:t>
            </a:r>
            <a:endParaRPr lang="en-US" sz="1800" dirty="0" smtClean="0"/>
          </a:p>
          <a:p>
            <a:pPr lvl="1"/>
            <a:endParaRPr lang="en-US" sz="800" dirty="0" smtClean="0"/>
          </a:p>
          <a:p>
            <a:pPr lvl="2"/>
            <a:r>
              <a:rPr lang="en-US" sz="1800" dirty="0" smtClean="0"/>
              <a:t>As </a:t>
            </a:r>
            <a:r>
              <a:rPr lang="en-US" sz="1800" dirty="0" smtClean="0"/>
              <a:t>a coach, I play not my eleven best, but my best </a:t>
            </a:r>
            <a:r>
              <a:rPr lang="en-US" sz="1800" dirty="0" smtClean="0"/>
              <a:t>eleven.</a:t>
            </a:r>
          </a:p>
          <a:p>
            <a:pPr lvl="2">
              <a:buNone/>
            </a:pPr>
            <a:r>
              <a:rPr lang="en-US" sz="1800" dirty="0" smtClean="0"/>
              <a:t> </a:t>
            </a:r>
            <a:r>
              <a:rPr lang="en-US" sz="1800" dirty="0" smtClean="0"/>
              <a:t>  </a:t>
            </a:r>
            <a:r>
              <a:rPr lang="en-US" sz="1800" dirty="0" smtClean="0"/>
              <a:t> </a:t>
            </a:r>
            <a:r>
              <a:rPr lang="en-US" sz="1800" dirty="0" smtClean="0"/>
              <a:t>(</a:t>
            </a:r>
            <a:r>
              <a:rPr lang="en-US" sz="1800" dirty="0" err="1" smtClean="0"/>
              <a:t>Knute</a:t>
            </a:r>
            <a:r>
              <a:rPr lang="en-US" sz="1800" dirty="0" smtClean="0"/>
              <a:t> Rockne – Notre Dame).</a:t>
            </a:r>
          </a:p>
        </p:txBody>
      </p:sp>
      <p:pic>
        <p:nvPicPr>
          <p:cNvPr id="7" name="Picture 6" descr="Download Image - High Performing Teams Graphic - Full Size PNG Image -  PNGkit"/>
          <p:cNvPicPr/>
          <p:nvPr/>
        </p:nvPicPr>
        <p:blipFill>
          <a:blip r:embed="rId2" cstate="print"/>
          <a:srcRect/>
          <a:stretch>
            <a:fillRect/>
          </a:stretch>
        </p:blipFill>
        <p:spPr bwMode="auto">
          <a:xfrm>
            <a:off x="2895600" y="2971800"/>
            <a:ext cx="5943600" cy="335315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Means of a Mentor Leader</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16</a:t>
            </a:fld>
            <a:endParaRPr lang="en-US"/>
          </a:p>
        </p:txBody>
      </p:sp>
      <p:sp>
        <p:nvSpPr>
          <p:cNvPr id="4" name="Content Placeholder 3"/>
          <p:cNvSpPr>
            <a:spLocks noGrp="1"/>
          </p:cNvSpPr>
          <p:nvPr>
            <p:ph sz="quarter" idx="1"/>
          </p:nvPr>
        </p:nvSpPr>
        <p:spPr/>
        <p:txBody>
          <a:bodyPr/>
          <a:lstStyle/>
          <a:p>
            <a:r>
              <a:rPr lang="en-US" sz="2200" u="sng" dirty="0" smtClean="0"/>
              <a:t>To maximize team performance, the leaders must create the appropriate culture: a culture that underscores the mission, vision, and values of the organization</a:t>
            </a:r>
            <a:r>
              <a:rPr lang="en-US" sz="2200" dirty="0" smtClean="0"/>
              <a:t>.  </a:t>
            </a:r>
          </a:p>
          <a:p>
            <a:endParaRPr lang="en-US" sz="800" dirty="0" smtClean="0"/>
          </a:p>
          <a:p>
            <a:pPr lvl="1"/>
            <a:r>
              <a:rPr lang="en-US" dirty="0" smtClean="0"/>
              <a:t>A healthy culture values its people.</a:t>
            </a:r>
            <a:endParaRPr lang="en-US" dirty="0"/>
          </a:p>
        </p:txBody>
      </p:sp>
      <p:pic>
        <p:nvPicPr>
          <p:cNvPr id="7" name="Picture 6" descr="Healthy Culture: The Impact on Organizational Success"/>
          <p:cNvPicPr/>
          <p:nvPr/>
        </p:nvPicPr>
        <p:blipFill>
          <a:blip r:embed="rId2" cstate="print"/>
          <a:srcRect/>
          <a:stretch>
            <a:fillRect/>
          </a:stretch>
        </p:blipFill>
        <p:spPr bwMode="auto">
          <a:xfrm>
            <a:off x="4495800" y="3352800"/>
            <a:ext cx="4343400" cy="2949375"/>
          </a:xfrm>
          <a:prstGeom prst="rect">
            <a:avLst/>
          </a:prstGeom>
          <a:noFill/>
          <a:ln w="9525">
            <a:noFill/>
            <a:miter lim="800000"/>
            <a:headEnd/>
            <a:tailEnd/>
          </a:ln>
        </p:spPr>
      </p:pic>
      <p:pic>
        <p:nvPicPr>
          <p:cNvPr id="9" name="Picture 8" descr="Workplace Culture Optimization | Culture1st | Empathia, Inc"/>
          <p:cNvPicPr/>
          <p:nvPr/>
        </p:nvPicPr>
        <p:blipFill>
          <a:blip r:embed="rId3" cstate="print"/>
          <a:srcRect/>
          <a:stretch>
            <a:fillRect/>
          </a:stretch>
        </p:blipFill>
        <p:spPr bwMode="auto">
          <a:xfrm>
            <a:off x="381000" y="3962400"/>
            <a:ext cx="3962400" cy="171807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Means of a Mentor Leader</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17</a:t>
            </a:fld>
            <a:endParaRPr lang="en-US"/>
          </a:p>
        </p:txBody>
      </p:sp>
      <p:sp>
        <p:nvSpPr>
          <p:cNvPr id="4" name="Content Placeholder 3"/>
          <p:cNvSpPr>
            <a:spLocks noGrp="1"/>
          </p:cNvSpPr>
          <p:nvPr>
            <p:ph sz="quarter" idx="1"/>
          </p:nvPr>
        </p:nvSpPr>
        <p:spPr/>
        <p:txBody>
          <a:bodyPr>
            <a:normAutofit/>
          </a:bodyPr>
          <a:lstStyle/>
          <a:p>
            <a:r>
              <a:rPr lang="en-US" sz="2400" u="sng" dirty="0" smtClean="0"/>
              <a:t>When a leader creates </a:t>
            </a:r>
            <a:r>
              <a:rPr lang="en-US" sz="2400" u="sng" dirty="0" smtClean="0"/>
              <a:t>a healthy</a:t>
            </a:r>
            <a:r>
              <a:rPr lang="en-US" sz="2400" u="sng" dirty="0" smtClean="0"/>
              <a:t>, stimulating and nurturing culture and is dedicated to mentoring people, valuing them, and giving them the tools to succeed, the </a:t>
            </a:r>
            <a:r>
              <a:rPr lang="en-US" sz="2400" u="sng" dirty="0" smtClean="0"/>
              <a:t>group</a:t>
            </a:r>
            <a:r>
              <a:rPr lang="en-US" sz="2400" u="sng" dirty="0" smtClean="0"/>
              <a:t>’s </a:t>
            </a:r>
            <a:r>
              <a:rPr lang="en-US" sz="2400" u="sng" dirty="0" smtClean="0"/>
              <a:t>vision and mission are not only achievable, but also sustainable</a:t>
            </a:r>
            <a:r>
              <a:rPr lang="en-US" sz="2400" dirty="0" smtClean="0"/>
              <a:t>.</a:t>
            </a:r>
            <a:endParaRPr lang="en-US" sz="2400" dirty="0"/>
          </a:p>
        </p:txBody>
      </p:sp>
      <p:pic>
        <p:nvPicPr>
          <p:cNvPr id="2053" name="Picture 5" descr="C:\Users\michaelm\AppData\Local\Microsoft\Windows\INetCache\IE\2HBKIZ1C\bb034ad57641f18c12fc5790fc411fd9-d3a65fn[1].jpg"/>
          <p:cNvPicPr>
            <a:picLocks noChangeAspect="1" noChangeArrowheads="1"/>
          </p:cNvPicPr>
          <p:nvPr/>
        </p:nvPicPr>
        <p:blipFill>
          <a:blip r:embed="rId2" cstate="print"/>
          <a:srcRect/>
          <a:stretch>
            <a:fillRect/>
          </a:stretch>
        </p:blipFill>
        <p:spPr bwMode="auto">
          <a:xfrm>
            <a:off x="5257800" y="3124200"/>
            <a:ext cx="2735580" cy="3048000"/>
          </a:xfrm>
          <a:prstGeom prst="rect">
            <a:avLst/>
          </a:prstGeom>
          <a:noFill/>
        </p:spPr>
      </p:pic>
      <p:pic>
        <p:nvPicPr>
          <p:cNvPr id="2057" name="Picture 9" descr="C:\Users\michaelm\AppData\Local\Microsoft\Windows\INetCache\IE\2HBKIZ1C\40102204_640[1].jpg"/>
          <p:cNvPicPr>
            <a:picLocks noChangeAspect="1" noChangeArrowheads="1"/>
          </p:cNvPicPr>
          <p:nvPr/>
        </p:nvPicPr>
        <p:blipFill>
          <a:blip r:embed="rId3" cstate="print"/>
          <a:srcRect/>
          <a:stretch>
            <a:fillRect/>
          </a:stretch>
        </p:blipFill>
        <p:spPr bwMode="auto">
          <a:xfrm>
            <a:off x="990600" y="3810000"/>
            <a:ext cx="3810000" cy="1905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Creating a Culture</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18</a:t>
            </a:fld>
            <a:endParaRPr lang="en-US"/>
          </a:p>
        </p:txBody>
      </p:sp>
      <p:sp>
        <p:nvSpPr>
          <p:cNvPr id="4" name="Content Placeholder 3"/>
          <p:cNvSpPr>
            <a:spLocks noGrp="1"/>
          </p:cNvSpPr>
          <p:nvPr>
            <p:ph sz="quarter" idx="1"/>
          </p:nvPr>
        </p:nvSpPr>
        <p:spPr/>
        <p:txBody>
          <a:bodyPr>
            <a:normAutofit/>
          </a:bodyPr>
          <a:lstStyle/>
          <a:p>
            <a:r>
              <a:rPr lang="en-US" sz="2400" u="sng" dirty="0" smtClean="0"/>
              <a:t>The culture you create permeates everything you touch</a:t>
            </a:r>
            <a:r>
              <a:rPr lang="en-US" sz="2400" dirty="0" smtClean="0"/>
              <a:t>.</a:t>
            </a:r>
            <a:endParaRPr lang="en-US" sz="2400" dirty="0"/>
          </a:p>
        </p:txBody>
      </p:sp>
      <p:pic>
        <p:nvPicPr>
          <p:cNvPr id="3074" name="Picture 2" descr="C:\Users\michaelm\AppData\Local\Microsoft\Windows\INetCache\IE\XNQPUWUE\tumblr_m31h5jy3AK1qft7n1[1].jpg"/>
          <p:cNvPicPr>
            <a:picLocks noChangeAspect="1" noChangeArrowheads="1"/>
          </p:cNvPicPr>
          <p:nvPr/>
        </p:nvPicPr>
        <p:blipFill>
          <a:blip r:embed="rId2" cstate="print"/>
          <a:srcRect/>
          <a:stretch>
            <a:fillRect/>
          </a:stretch>
        </p:blipFill>
        <p:spPr bwMode="auto">
          <a:xfrm>
            <a:off x="4191000" y="2971800"/>
            <a:ext cx="3810000" cy="2895600"/>
          </a:xfrm>
          <a:prstGeom prst="rect">
            <a:avLst/>
          </a:prstGeom>
          <a:noFill/>
        </p:spPr>
      </p:pic>
      <p:pic>
        <p:nvPicPr>
          <p:cNvPr id="3075" name="Picture 3" descr="C:\Users\michaelm\AppData\Local\Microsoft\Windows\INetCache\IE\XNQPUWUE\Touch_Logo[1].png"/>
          <p:cNvPicPr>
            <a:picLocks noChangeAspect="1" noChangeArrowheads="1"/>
          </p:cNvPicPr>
          <p:nvPr/>
        </p:nvPicPr>
        <p:blipFill>
          <a:blip r:embed="rId3" cstate="print"/>
          <a:srcRect/>
          <a:stretch>
            <a:fillRect/>
          </a:stretch>
        </p:blipFill>
        <p:spPr bwMode="auto">
          <a:xfrm>
            <a:off x="914400" y="3657600"/>
            <a:ext cx="2895600" cy="165735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Diversity Enhances Excellence</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19</a:t>
            </a:fld>
            <a:endParaRPr lang="en-US"/>
          </a:p>
        </p:txBody>
      </p:sp>
      <p:sp>
        <p:nvSpPr>
          <p:cNvPr id="4" name="Content Placeholder 3"/>
          <p:cNvSpPr>
            <a:spLocks noGrp="1"/>
          </p:cNvSpPr>
          <p:nvPr>
            <p:ph sz="quarter" idx="1"/>
          </p:nvPr>
        </p:nvSpPr>
        <p:spPr/>
        <p:txBody>
          <a:bodyPr/>
          <a:lstStyle/>
          <a:p>
            <a:r>
              <a:rPr lang="en-US" sz="2200" u="sng" dirty="0" smtClean="0"/>
              <a:t>Mentor Leaders are always looking to add the right pieces, the right skill sets, and the right mix of diversity to the organization</a:t>
            </a:r>
            <a:r>
              <a:rPr lang="en-US" sz="2200" dirty="0" smtClean="0"/>
              <a:t>.  </a:t>
            </a:r>
          </a:p>
          <a:p>
            <a:endParaRPr lang="en-US" sz="800" dirty="0" smtClean="0"/>
          </a:p>
          <a:p>
            <a:pPr lvl="1"/>
            <a:r>
              <a:rPr lang="en-US" sz="2000" dirty="0" smtClean="0">
                <a:solidFill>
                  <a:srgbClr val="FF0000"/>
                </a:solidFill>
              </a:rPr>
              <a:t>Differences among the team will enhance its drive for success.</a:t>
            </a:r>
          </a:p>
          <a:p>
            <a:endParaRPr lang="en-US" sz="800" dirty="0" smtClean="0"/>
          </a:p>
          <a:p>
            <a:pPr>
              <a:buNone/>
            </a:pPr>
            <a:endParaRPr lang="en-US" sz="2200" dirty="0"/>
          </a:p>
        </p:txBody>
      </p:sp>
      <p:pic>
        <p:nvPicPr>
          <p:cNvPr id="4098" name="Picture 2" descr="C:\Users\michaelm\AppData\Local\Microsoft\Windows\INetCache\IE\8ZR0P28V\embrace-diversity[1].jpg"/>
          <p:cNvPicPr>
            <a:picLocks noChangeAspect="1" noChangeArrowheads="1"/>
          </p:cNvPicPr>
          <p:nvPr/>
        </p:nvPicPr>
        <p:blipFill>
          <a:blip r:embed="rId2" cstate="print"/>
          <a:srcRect/>
          <a:stretch>
            <a:fillRect/>
          </a:stretch>
        </p:blipFill>
        <p:spPr bwMode="auto">
          <a:xfrm>
            <a:off x="1905000" y="3200400"/>
            <a:ext cx="5334000" cy="311370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Mentor Leader</a:t>
            </a:r>
            <a:br>
              <a:rPr lang="en-US" dirty="0" smtClean="0"/>
            </a:br>
            <a:r>
              <a:rPr lang="en-US" sz="2000" dirty="0" smtClean="0"/>
              <a:t>Group One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a:t>
            </a:fld>
            <a:endParaRPr lang="en-US"/>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066800" y="1676400"/>
            <a:ext cx="7086600" cy="44958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Diversity Enhances Excellence</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20</a:t>
            </a:fld>
            <a:endParaRPr lang="en-US"/>
          </a:p>
        </p:txBody>
      </p:sp>
      <p:sp>
        <p:nvSpPr>
          <p:cNvPr id="4" name="Content Placeholder 3"/>
          <p:cNvSpPr>
            <a:spLocks noGrp="1"/>
          </p:cNvSpPr>
          <p:nvPr>
            <p:ph sz="quarter" idx="1"/>
          </p:nvPr>
        </p:nvSpPr>
        <p:spPr/>
        <p:txBody>
          <a:bodyPr>
            <a:normAutofit/>
          </a:bodyPr>
          <a:lstStyle/>
          <a:p>
            <a:r>
              <a:rPr lang="en-US" sz="2400" u="sng" dirty="0" smtClean="0"/>
              <a:t>To be effective Mentor Leaders, we must reach beyond the boundaries that separate us and connect with people who are different from us</a:t>
            </a:r>
            <a:r>
              <a:rPr lang="en-US" sz="2400" dirty="0" smtClean="0"/>
              <a:t>.</a:t>
            </a:r>
          </a:p>
          <a:p>
            <a:endParaRPr lang="en-US" sz="800" dirty="0" smtClean="0"/>
          </a:p>
          <a:p>
            <a:pPr lvl="1"/>
            <a:r>
              <a:rPr lang="en-US" sz="1900" dirty="0" smtClean="0"/>
              <a:t>With the right focus – on the vision and mission – diverse experiences, backgrounds, and ethnicities are not something to be feared, but rather something to be embraced </a:t>
            </a:r>
            <a:r>
              <a:rPr lang="en-US" sz="1900" dirty="0" smtClean="0"/>
              <a:t>to </a:t>
            </a:r>
            <a:r>
              <a:rPr lang="en-US" sz="1900" dirty="0" smtClean="0"/>
              <a:t>maximize the performance of the team.</a:t>
            </a:r>
          </a:p>
        </p:txBody>
      </p:sp>
      <p:pic>
        <p:nvPicPr>
          <p:cNvPr id="5129" name="Picture 9" descr="C:\Users\michaelm\AppData\Local\Microsoft\Windows\INetCache\IE\2HBKIZ1C\295930[1].jpg"/>
          <p:cNvPicPr>
            <a:picLocks noChangeAspect="1" noChangeArrowheads="1"/>
          </p:cNvPicPr>
          <p:nvPr/>
        </p:nvPicPr>
        <p:blipFill>
          <a:blip r:embed="rId2" cstate="print"/>
          <a:srcRect/>
          <a:stretch>
            <a:fillRect/>
          </a:stretch>
        </p:blipFill>
        <p:spPr bwMode="auto">
          <a:xfrm>
            <a:off x="5943600" y="3886200"/>
            <a:ext cx="2895600" cy="2429435"/>
          </a:xfrm>
          <a:prstGeom prst="rect">
            <a:avLst/>
          </a:prstGeom>
          <a:noFill/>
        </p:spPr>
      </p:pic>
      <p:pic>
        <p:nvPicPr>
          <p:cNvPr id="8" name="Picture 7" descr="Why advancement is ready to lead the way on DEIJ | EAB"/>
          <p:cNvPicPr/>
          <p:nvPr/>
        </p:nvPicPr>
        <p:blipFill>
          <a:blip r:embed="rId3" cstate="print"/>
          <a:srcRect/>
          <a:stretch>
            <a:fillRect/>
          </a:stretch>
        </p:blipFill>
        <p:spPr bwMode="auto">
          <a:xfrm>
            <a:off x="457200" y="3810000"/>
            <a:ext cx="4953000" cy="241491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Always </a:t>
            </a:r>
            <a:r>
              <a:rPr lang="en-US" sz="3200" dirty="0" smtClean="0"/>
              <a:t>Moving Forward</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21</a:t>
            </a:fld>
            <a:endParaRPr lang="en-US"/>
          </a:p>
        </p:txBody>
      </p:sp>
      <p:sp>
        <p:nvSpPr>
          <p:cNvPr id="4" name="Content Placeholder 3"/>
          <p:cNvSpPr>
            <a:spLocks noGrp="1"/>
          </p:cNvSpPr>
          <p:nvPr>
            <p:ph sz="quarter" idx="1"/>
          </p:nvPr>
        </p:nvSpPr>
        <p:spPr/>
        <p:txBody>
          <a:bodyPr/>
          <a:lstStyle/>
          <a:p>
            <a:r>
              <a:rPr lang="en-US" sz="2400" u="sng" dirty="0" smtClean="0"/>
              <a:t>Every team member is important to the whole, yet the team can move </a:t>
            </a:r>
            <a:r>
              <a:rPr lang="en-US" sz="2400" u="sng" dirty="0" smtClean="0"/>
              <a:t>forward without </a:t>
            </a:r>
            <a:r>
              <a:rPr lang="en-US" sz="2400" u="sng" dirty="0" smtClean="0"/>
              <a:t>any individual</a:t>
            </a:r>
            <a:r>
              <a:rPr lang="en-US" sz="2000" dirty="0" smtClean="0"/>
              <a:t>.  </a:t>
            </a:r>
          </a:p>
          <a:p>
            <a:endParaRPr lang="en-US" sz="800" dirty="0" smtClean="0"/>
          </a:p>
          <a:p>
            <a:pPr lvl="1"/>
            <a:r>
              <a:rPr lang="en-US" dirty="0" smtClean="0"/>
              <a:t>“Important but not indispensable” (Coach Noll)</a:t>
            </a:r>
            <a:endParaRPr lang="en-US" dirty="0"/>
          </a:p>
        </p:txBody>
      </p:sp>
      <p:pic>
        <p:nvPicPr>
          <p:cNvPr id="5" name="Picture 4" descr="Teamwork - Step by Step Guide for Effective Team Building - Potential.com"/>
          <p:cNvPicPr/>
          <p:nvPr/>
        </p:nvPicPr>
        <p:blipFill>
          <a:blip r:embed="rId2" cstate="print"/>
          <a:srcRect/>
          <a:stretch>
            <a:fillRect/>
          </a:stretch>
        </p:blipFill>
        <p:spPr bwMode="auto">
          <a:xfrm>
            <a:off x="1676400" y="3048000"/>
            <a:ext cx="5867400" cy="3225106"/>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Leading and Being Led</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22</a:t>
            </a:fld>
            <a:endParaRPr lang="en-US"/>
          </a:p>
        </p:txBody>
      </p:sp>
      <p:sp>
        <p:nvSpPr>
          <p:cNvPr id="4" name="Content Placeholder 3"/>
          <p:cNvSpPr>
            <a:spLocks noGrp="1"/>
          </p:cNvSpPr>
          <p:nvPr>
            <p:ph sz="quarter" idx="1"/>
          </p:nvPr>
        </p:nvSpPr>
        <p:spPr/>
        <p:txBody>
          <a:bodyPr/>
          <a:lstStyle/>
          <a:p>
            <a:r>
              <a:rPr lang="en-US" sz="2400" u="sng" dirty="0" smtClean="0"/>
              <a:t>Mentor Leaders are always willing to learn and grow, seeking advice and guidance as they lead others and help them develop.  When done right, mentor leadership is an ongoing process of leading and being led, of developing ourselves and developing future leaders</a:t>
            </a:r>
            <a:r>
              <a:rPr lang="en-US" sz="2400" dirty="0" smtClean="0"/>
              <a:t>.  </a:t>
            </a:r>
          </a:p>
          <a:p>
            <a:endParaRPr lang="en-US" sz="800" dirty="0" smtClean="0"/>
          </a:p>
          <a:p>
            <a:pPr lvl="2"/>
            <a:r>
              <a:rPr lang="en-US" dirty="0" smtClean="0">
                <a:solidFill>
                  <a:srgbClr val="FF0000"/>
                </a:solidFill>
              </a:rPr>
              <a:t>The easiest way to grow: (1) Listen to </a:t>
            </a:r>
            <a:r>
              <a:rPr lang="en-US" dirty="0" smtClean="0">
                <a:solidFill>
                  <a:srgbClr val="FF0000"/>
                </a:solidFill>
              </a:rPr>
              <a:t>others.</a:t>
            </a:r>
            <a:endParaRPr lang="en-US" dirty="0">
              <a:solidFill>
                <a:srgbClr val="FF0000"/>
              </a:solidFill>
            </a:endParaRPr>
          </a:p>
        </p:txBody>
      </p:sp>
      <p:pic>
        <p:nvPicPr>
          <p:cNvPr id="7173" name="Picture 5" descr="C:\Users\michaelm\AppData\Local\Microsoft\Windows\INetCache\IE\IKBH2KDQ\listen_logo[1].png"/>
          <p:cNvPicPr>
            <a:picLocks noChangeAspect="1" noChangeArrowheads="1"/>
          </p:cNvPicPr>
          <p:nvPr/>
        </p:nvPicPr>
        <p:blipFill>
          <a:blip r:embed="rId2" cstate="print"/>
          <a:srcRect/>
          <a:stretch>
            <a:fillRect/>
          </a:stretch>
        </p:blipFill>
        <p:spPr bwMode="auto">
          <a:xfrm>
            <a:off x="533400" y="4114800"/>
            <a:ext cx="3886200" cy="2021050"/>
          </a:xfrm>
          <a:prstGeom prst="rect">
            <a:avLst/>
          </a:prstGeom>
          <a:noFill/>
        </p:spPr>
      </p:pic>
      <p:pic>
        <p:nvPicPr>
          <p:cNvPr id="7" name="Picture 6" descr="Leading With Purpose: The Power Of Why | Core Process"/>
          <p:cNvPicPr/>
          <p:nvPr/>
        </p:nvPicPr>
        <p:blipFill>
          <a:blip r:embed="rId3" cstate="print"/>
          <a:srcRect/>
          <a:stretch>
            <a:fillRect/>
          </a:stretch>
        </p:blipFill>
        <p:spPr bwMode="auto">
          <a:xfrm>
            <a:off x="4724400" y="4038600"/>
            <a:ext cx="3886200" cy="22098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Respond</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23</a:t>
            </a:fld>
            <a:endParaRPr lang="en-US"/>
          </a:p>
        </p:txBody>
      </p:sp>
      <p:sp>
        <p:nvSpPr>
          <p:cNvPr id="4" name="Content Placeholder 3"/>
          <p:cNvSpPr>
            <a:spLocks noGrp="1"/>
          </p:cNvSpPr>
          <p:nvPr>
            <p:ph sz="quarter" idx="1"/>
          </p:nvPr>
        </p:nvSpPr>
        <p:spPr/>
        <p:txBody>
          <a:bodyPr/>
          <a:lstStyle/>
          <a:p>
            <a:r>
              <a:rPr lang="en-US" sz="2400" u="sng" dirty="0" smtClean="0"/>
              <a:t>How we respond to advice, correction, and constructive criticism makes all the difference</a:t>
            </a:r>
            <a:r>
              <a:rPr lang="en-US" sz="2400" dirty="0" smtClean="0"/>
              <a:t>.</a:t>
            </a:r>
          </a:p>
          <a:p>
            <a:pPr lvl="1"/>
            <a:endParaRPr lang="en-US" sz="800" dirty="0" smtClean="0"/>
          </a:p>
        </p:txBody>
      </p:sp>
      <p:pic>
        <p:nvPicPr>
          <p:cNvPr id="5" name="Picture 4" descr="LEARN TO RESPOND, NOT TO REACT - Bonanza Design Bonanza Design | From Idea  to Validated Design in 5 WEEKS"/>
          <p:cNvPicPr/>
          <p:nvPr/>
        </p:nvPicPr>
        <p:blipFill>
          <a:blip r:embed="rId2" cstate="print"/>
          <a:srcRect/>
          <a:stretch>
            <a:fillRect/>
          </a:stretch>
        </p:blipFill>
        <p:spPr bwMode="auto">
          <a:xfrm>
            <a:off x="5105400" y="2514600"/>
            <a:ext cx="3505200" cy="3733800"/>
          </a:xfrm>
          <a:prstGeom prst="rect">
            <a:avLst/>
          </a:prstGeom>
          <a:noFill/>
          <a:ln w="9525">
            <a:noFill/>
            <a:miter lim="800000"/>
            <a:headEnd/>
            <a:tailEnd/>
          </a:ln>
        </p:spPr>
      </p:pic>
      <p:pic>
        <p:nvPicPr>
          <p:cNvPr id="6" name="Picture 5" descr="RESPOND Accelerator – Program"/>
          <p:cNvPicPr/>
          <p:nvPr/>
        </p:nvPicPr>
        <p:blipFill>
          <a:blip r:embed="rId3" cstate="print"/>
          <a:srcRect/>
          <a:stretch>
            <a:fillRect/>
          </a:stretch>
        </p:blipFill>
        <p:spPr bwMode="auto">
          <a:xfrm>
            <a:off x="533400" y="3048000"/>
            <a:ext cx="4191000" cy="266319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Lead Volunteers for Extraordinary Achievement</a:t>
            </a:r>
            <a:endParaRPr lang="en-US" sz="28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24</a:t>
            </a:fld>
            <a:endParaRPr lang="en-US"/>
          </a:p>
        </p:txBody>
      </p:sp>
      <p:sp>
        <p:nvSpPr>
          <p:cNvPr id="4" name="Content Placeholder 3"/>
          <p:cNvSpPr>
            <a:spLocks noGrp="1"/>
          </p:cNvSpPr>
          <p:nvPr>
            <p:ph sz="quarter" idx="1"/>
          </p:nvPr>
        </p:nvSpPr>
        <p:spPr/>
        <p:txBody>
          <a:bodyPr/>
          <a:lstStyle/>
          <a:p>
            <a:r>
              <a:rPr lang="en-US" sz="2400" u="sng" dirty="0" smtClean="0"/>
              <a:t>The mercenaries will always beat the draftees, but the volunteers will crush them both (Chuck Noll)</a:t>
            </a:r>
            <a:r>
              <a:rPr lang="en-US" sz="2400" dirty="0" smtClean="0"/>
              <a:t>.</a:t>
            </a:r>
          </a:p>
          <a:p>
            <a:endParaRPr lang="en-US" sz="800" dirty="0" smtClean="0"/>
          </a:p>
          <a:p>
            <a:pPr lvl="1"/>
            <a:r>
              <a:rPr lang="en-US" sz="2000" dirty="0" smtClean="0"/>
              <a:t>Ordinary efforts and processes will lead to ordinary results if people are working only as individuals, or merely working alongside each other, rather than working with each other.</a:t>
            </a:r>
          </a:p>
          <a:p>
            <a:pPr lvl="1"/>
            <a:endParaRPr lang="en-US" sz="800" dirty="0" smtClean="0"/>
          </a:p>
          <a:p>
            <a:pPr lvl="2"/>
            <a:r>
              <a:rPr lang="en-US" dirty="0" smtClean="0">
                <a:solidFill>
                  <a:srgbClr val="FF0000"/>
                </a:solidFill>
              </a:rPr>
              <a:t>Working together is what leads to exceptional results.</a:t>
            </a:r>
            <a:endParaRPr lang="en-US" dirty="0">
              <a:solidFill>
                <a:srgbClr val="FF0000"/>
              </a:solidFill>
            </a:endParaRPr>
          </a:p>
        </p:txBody>
      </p:sp>
      <p:pic>
        <p:nvPicPr>
          <p:cNvPr id="6" name="Picture 5" descr="Henry Ford Quote: “Working together is success.”"/>
          <p:cNvPicPr/>
          <p:nvPr/>
        </p:nvPicPr>
        <p:blipFill>
          <a:blip r:embed="rId2" cstate="print"/>
          <a:srcRect/>
          <a:stretch>
            <a:fillRect/>
          </a:stretch>
        </p:blipFill>
        <p:spPr bwMode="auto">
          <a:xfrm>
            <a:off x="4800600" y="4038600"/>
            <a:ext cx="3962400" cy="2286000"/>
          </a:xfrm>
          <a:prstGeom prst="rect">
            <a:avLst/>
          </a:prstGeom>
          <a:noFill/>
          <a:ln w="9525">
            <a:noFill/>
            <a:miter lim="800000"/>
            <a:headEnd/>
            <a:tailEnd/>
          </a:ln>
        </p:spPr>
      </p:pic>
      <p:pic>
        <p:nvPicPr>
          <p:cNvPr id="7" name="Picture 6" descr="Stronger Together - Rock Bridge Community Church"/>
          <p:cNvPicPr/>
          <p:nvPr/>
        </p:nvPicPr>
        <p:blipFill>
          <a:blip r:embed="rId3" cstate="print"/>
          <a:srcRect/>
          <a:stretch>
            <a:fillRect/>
          </a:stretch>
        </p:blipFill>
        <p:spPr bwMode="auto">
          <a:xfrm>
            <a:off x="914400" y="4572000"/>
            <a:ext cx="3657600" cy="1031371"/>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Lead Volunteers for Extraordinary Achievement</a:t>
            </a:r>
            <a:endParaRPr lang="en-US" sz="28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25</a:t>
            </a:fld>
            <a:endParaRPr lang="en-US"/>
          </a:p>
        </p:txBody>
      </p:sp>
      <p:sp>
        <p:nvSpPr>
          <p:cNvPr id="4" name="Content Placeholder 3"/>
          <p:cNvSpPr>
            <a:spLocks noGrp="1"/>
          </p:cNvSpPr>
          <p:nvPr>
            <p:ph sz="quarter" idx="1"/>
          </p:nvPr>
        </p:nvSpPr>
        <p:spPr/>
        <p:txBody>
          <a:bodyPr>
            <a:normAutofit/>
          </a:bodyPr>
          <a:lstStyle/>
          <a:p>
            <a:r>
              <a:rPr lang="en-US" sz="2400" u="sng" dirty="0" smtClean="0"/>
              <a:t>One of the best ways to work together is to prepare as if you will be leading a team of volunteers</a:t>
            </a:r>
            <a:r>
              <a:rPr lang="en-US" sz="2400" dirty="0" smtClean="0"/>
              <a:t>.</a:t>
            </a:r>
            <a:endParaRPr lang="en-US" sz="2400" dirty="0"/>
          </a:p>
        </p:txBody>
      </p:sp>
      <p:pic>
        <p:nvPicPr>
          <p:cNvPr id="7" name="Picture 6" descr="Malmesbury Town Council - Malmesbury Volunteering Opportunities"/>
          <p:cNvPicPr/>
          <p:nvPr/>
        </p:nvPicPr>
        <p:blipFill>
          <a:blip r:embed="rId2" cstate="print"/>
          <a:srcRect/>
          <a:stretch>
            <a:fillRect/>
          </a:stretch>
        </p:blipFill>
        <p:spPr bwMode="auto">
          <a:xfrm>
            <a:off x="4953000" y="2743200"/>
            <a:ext cx="3810000" cy="3467100"/>
          </a:xfrm>
          <a:prstGeom prst="rect">
            <a:avLst/>
          </a:prstGeom>
          <a:noFill/>
          <a:ln w="9525">
            <a:noFill/>
            <a:miter lim="800000"/>
            <a:headEnd/>
            <a:tailEnd/>
          </a:ln>
        </p:spPr>
      </p:pic>
      <p:pic>
        <p:nvPicPr>
          <p:cNvPr id="8" name="Picture 7" descr="Do You Have A Leadership Strategy?"/>
          <p:cNvPicPr/>
          <p:nvPr/>
        </p:nvPicPr>
        <p:blipFill>
          <a:blip r:embed="rId3" cstate="print"/>
          <a:srcRect/>
          <a:stretch>
            <a:fillRect/>
          </a:stretch>
        </p:blipFill>
        <p:spPr bwMode="auto">
          <a:xfrm>
            <a:off x="304800" y="3657600"/>
            <a:ext cx="4419600" cy="196417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Lead Volunteers for Extraordinary Achievement</a:t>
            </a:r>
            <a:endParaRPr lang="en-US" sz="28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26</a:t>
            </a:fld>
            <a:endParaRPr lang="en-US"/>
          </a:p>
        </p:txBody>
      </p:sp>
      <p:sp>
        <p:nvSpPr>
          <p:cNvPr id="4" name="Content Placeholder 3"/>
          <p:cNvSpPr>
            <a:spLocks noGrp="1"/>
          </p:cNvSpPr>
          <p:nvPr>
            <p:ph sz="quarter" idx="1"/>
          </p:nvPr>
        </p:nvSpPr>
        <p:spPr/>
        <p:txBody>
          <a:bodyPr/>
          <a:lstStyle/>
          <a:p>
            <a:r>
              <a:rPr lang="en-US" sz="2400" u="sng" dirty="0" smtClean="0"/>
              <a:t>You must get to know the members of your team and learn how to energize them before you expect them to buy into a common mission.  It must have meaning to them</a:t>
            </a:r>
            <a:r>
              <a:rPr lang="en-US" sz="2400" dirty="0" smtClean="0"/>
              <a:t>.</a:t>
            </a:r>
          </a:p>
          <a:p>
            <a:endParaRPr lang="en-US" sz="800" dirty="0" smtClean="0"/>
          </a:p>
          <a:p>
            <a:pPr lvl="1"/>
            <a:r>
              <a:rPr lang="en-US" sz="2000" dirty="0" smtClean="0"/>
              <a:t>To succeed as a Mentor Leader, put other people first.</a:t>
            </a:r>
          </a:p>
          <a:p>
            <a:endParaRPr lang="en-US" dirty="0"/>
          </a:p>
        </p:txBody>
      </p:sp>
      <p:pic>
        <p:nvPicPr>
          <p:cNvPr id="11270" name="Picture 6" descr="C:\Users\michaelm\AppData\Local\Microsoft\Windows\INetCache\IE\2HBKIZ1C\O_Amor_liberta[1].jpg"/>
          <p:cNvPicPr>
            <a:picLocks noChangeAspect="1" noChangeArrowheads="1"/>
          </p:cNvPicPr>
          <p:nvPr/>
        </p:nvPicPr>
        <p:blipFill>
          <a:blip r:embed="rId2" cstate="print"/>
          <a:srcRect/>
          <a:stretch>
            <a:fillRect/>
          </a:stretch>
        </p:blipFill>
        <p:spPr bwMode="auto">
          <a:xfrm>
            <a:off x="4038600" y="3962400"/>
            <a:ext cx="1752600" cy="2286000"/>
          </a:xfrm>
          <a:prstGeom prst="rect">
            <a:avLst/>
          </a:prstGeom>
          <a:noFill/>
        </p:spPr>
      </p:pic>
      <p:pic>
        <p:nvPicPr>
          <p:cNvPr id="11271" name="Picture 7" descr="C:\Users\michaelm\AppData\Local\Microsoft\Windows\INetCache\IE\2HBKIZ1C\leadership-quotes[1].jpg"/>
          <p:cNvPicPr>
            <a:picLocks noChangeAspect="1" noChangeArrowheads="1"/>
          </p:cNvPicPr>
          <p:nvPr/>
        </p:nvPicPr>
        <p:blipFill>
          <a:blip r:embed="rId3" cstate="print"/>
          <a:srcRect/>
          <a:stretch>
            <a:fillRect/>
          </a:stretch>
        </p:blipFill>
        <p:spPr bwMode="auto">
          <a:xfrm>
            <a:off x="533399" y="3352800"/>
            <a:ext cx="2951747" cy="2895600"/>
          </a:xfrm>
          <a:prstGeom prst="rect">
            <a:avLst/>
          </a:prstGeom>
          <a:noFill/>
        </p:spPr>
      </p:pic>
      <p:pic>
        <p:nvPicPr>
          <p:cNvPr id="11273" name="Picture 9" descr="C:\Users\michaelm\AppData\Local\Microsoft\Windows\INetCache\IE\2HBKIZ1C\og-image-facebook[1].jpg"/>
          <p:cNvPicPr>
            <a:picLocks noChangeAspect="1" noChangeArrowheads="1"/>
          </p:cNvPicPr>
          <p:nvPr/>
        </p:nvPicPr>
        <p:blipFill>
          <a:blip r:embed="rId4" cstate="print"/>
          <a:srcRect/>
          <a:stretch>
            <a:fillRect/>
          </a:stretch>
        </p:blipFill>
        <p:spPr bwMode="auto">
          <a:xfrm>
            <a:off x="6172200" y="4953000"/>
            <a:ext cx="2411506" cy="12811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Lead Volunteers for Extraordinary Achievement</a:t>
            </a:r>
            <a:endParaRPr lang="en-US" sz="28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27</a:t>
            </a:fld>
            <a:endParaRPr lang="en-US"/>
          </a:p>
        </p:txBody>
      </p:sp>
      <p:sp>
        <p:nvSpPr>
          <p:cNvPr id="4" name="Content Placeholder 3"/>
          <p:cNvSpPr>
            <a:spLocks noGrp="1"/>
          </p:cNvSpPr>
          <p:nvPr>
            <p:ph sz="quarter" idx="1"/>
          </p:nvPr>
        </p:nvSpPr>
        <p:spPr/>
        <p:txBody>
          <a:bodyPr>
            <a:normAutofit/>
          </a:bodyPr>
          <a:lstStyle/>
          <a:p>
            <a:r>
              <a:rPr lang="en-US" sz="2400" u="sng" dirty="0" smtClean="0"/>
              <a:t>Persuade and empower as if </a:t>
            </a:r>
            <a:r>
              <a:rPr lang="en-US" sz="2400" u="sng" dirty="0" smtClean="0"/>
              <a:t>leading </a:t>
            </a:r>
            <a:r>
              <a:rPr lang="en-US" sz="2400" u="sng" dirty="0" smtClean="0"/>
              <a:t>and mentoring </a:t>
            </a:r>
            <a:r>
              <a:rPr lang="en-US" sz="2400" u="sng" dirty="0" smtClean="0"/>
              <a:t>a group of volunteers</a:t>
            </a:r>
            <a:r>
              <a:rPr lang="en-US" sz="2400" dirty="0" smtClean="0"/>
              <a:t>.</a:t>
            </a:r>
            <a:endParaRPr lang="en-US" sz="2400" dirty="0"/>
          </a:p>
        </p:txBody>
      </p:sp>
      <p:pic>
        <p:nvPicPr>
          <p:cNvPr id="12299" name="Picture 11" descr="C:\Users\michaelm\AppData\Local\Microsoft\Windows\INetCache\IE\2HBKIZ1C\94586445_640[1].jpg"/>
          <p:cNvPicPr>
            <a:picLocks noChangeAspect="1" noChangeArrowheads="1"/>
          </p:cNvPicPr>
          <p:nvPr/>
        </p:nvPicPr>
        <p:blipFill>
          <a:blip r:embed="rId2" cstate="print"/>
          <a:srcRect/>
          <a:stretch>
            <a:fillRect/>
          </a:stretch>
        </p:blipFill>
        <p:spPr bwMode="auto">
          <a:xfrm>
            <a:off x="914400" y="3124200"/>
            <a:ext cx="3505200" cy="2463800"/>
          </a:xfrm>
          <a:prstGeom prst="rect">
            <a:avLst/>
          </a:prstGeom>
          <a:noFill/>
        </p:spPr>
      </p:pic>
      <p:pic>
        <p:nvPicPr>
          <p:cNvPr id="12304" name="Picture 16" descr="C:\Users\michaelm\AppData\Local\Microsoft\Windows\INetCache\IE\2HBKIZ1C\85[1].jpg"/>
          <p:cNvPicPr>
            <a:picLocks noChangeAspect="1" noChangeArrowheads="1"/>
          </p:cNvPicPr>
          <p:nvPr/>
        </p:nvPicPr>
        <p:blipFill>
          <a:blip r:embed="rId3" cstate="print"/>
          <a:srcRect/>
          <a:stretch>
            <a:fillRect/>
          </a:stretch>
        </p:blipFill>
        <p:spPr bwMode="auto">
          <a:xfrm>
            <a:off x="5029200" y="3124200"/>
            <a:ext cx="3048000" cy="25146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28</a:t>
            </a:fld>
            <a:endParaRPr lang="en-US"/>
          </a:p>
        </p:txBody>
      </p:sp>
      <p:sp>
        <p:nvSpPr>
          <p:cNvPr id="4" name="Content Placeholder 3"/>
          <p:cNvSpPr>
            <a:spLocks noGrp="1"/>
          </p:cNvSpPr>
          <p:nvPr>
            <p:ph sz="quarter" idx="1"/>
          </p:nvPr>
        </p:nvSpPr>
        <p:spPr/>
        <p:txBody>
          <a:bodyPr>
            <a:normAutofit/>
          </a:bodyPr>
          <a:lstStyle/>
          <a:p>
            <a:r>
              <a:rPr lang="en-US" sz="2200" u="sng" dirty="0" smtClean="0"/>
              <a:t>Put first things first</a:t>
            </a:r>
            <a:r>
              <a:rPr lang="en-US" sz="2200" dirty="0" smtClean="0"/>
              <a:t>.  </a:t>
            </a:r>
          </a:p>
          <a:p>
            <a:endParaRPr lang="en-US" sz="800" dirty="0" smtClean="0"/>
          </a:p>
          <a:p>
            <a:pPr lvl="1"/>
            <a:r>
              <a:rPr lang="en-US" sz="2000" dirty="0" smtClean="0"/>
              <a:t>Create a culture that values people inside and outside the organization.  </a:t>
            </a:r>
          </a:p>
          <a:p>
            <a:pPr lvl="1"/>
            <a:endParaRPr lang="en-US" sz="800" dirty="0" smtClean="0"/>
          </a:p>
          <a:p>
            <a:pPr lvl="2"/>
            <a:r>
              <a:rPr lang="en-US" sz="1800" dirty="0" smtClean="0">
                <a:solidFill>
                  <a:srgbClr val="FF0000"/>
                </a:solidFill>
              </a:rPr>
              <a:t>A culture that puts the interests of others first will set a standard by which everyone in the </a:t>
            </a:r>
            <a:r>
              <a:rPr lang="en-US" sz="1800" dirty="0" smtClean="0">
                <a:solidFill>
                  <a:srgbClr val="FF0000"/>
                </a:solidFill>
              </a:rPr>
              <a:t>group</a:t>
            </a:r>
            <a:r>
              <a:rPr lang="en-US" sz="1800" dirty="0" smtClean="0">
                <a:solidFill>
                  <a:srgbClr val="FF0000"/>
                </a:solidFill>
              </a:rPr>
              <a:t> </a:t>
            </a:r>
            <a:r>
              <a:rPr lang="en-US" sz="1800" dirty="0" smtClean="0">
                <a:solidFill>
                  <a:srgbClr val="FF0000"/>
                </a:solidFill>
              </a:rPr>
              <a:t>will measure his or her own performance.</a:t>
            </a:r>
          </a:p>
          <a:p>
            <a:endParaRPr lang="en-US" dirty="0"/>
          </a:p>
        </p:txBody>
      </p:sp>
      <p:pic>
        <p:nvPicPr>
          <p:cNvPr id="14340" name="Picture 4" descr="C:\Users\michaelm\AppData\Local\Microsoft\Windows\INetCache\IE\IKBH2KDQ\327250579_640[1].jpg"/>
          <p:cNvPicPr>
            <a:picLocks noChangeAspect="1" noChangeArrowheads="1"/>
          </p:cNvPicPr>
          <p:nvPr/>
        </p:nvPicPr>
        <p:blipFill>
          <a:blip r:embed="rId2" cstate="print"/>
          <a:srcRect/>
          <a:stretch>
            <a:fillRect/>
          </a:stretch>
        </p:blipFill>
        <p:spPr bwMode="auto">
          <a:xfrm>
            <a:off x="1981200" y="3810000"/>
            <a:ext cx="5169452" cy="246102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29</a:t>
            </a:fld>
            <a:endParaRPr lang="en-US"/>
          </a:p>
        </p:txBody>
      </p:sp>
      <p:sp>
        <p:nvSpPr>
          <p:cNvPr id="4" name="Content Placeholder 3"/>
          <p:cNvSpPr>
            <a:spLocks noGrp="1"/>
          </p:cNvSpPr>
          <p:nvPr>
            <p:ph sz="quarter" idx="1"/>
          </p:nvPr>
        </p:nvSpPr>
        <p:spPr/>
        <p:txBody>
          <a:bodyPr>
            <a:normAutofit/>
          </a:bodyPr>
          <a:lstStyle/>
          <a:p>
            <a:r>
              <a:rPr lang="en-US" sz="2200" u="sng" dirty="0" smtClean="0"/>
              <a:t>Get the culture right</a:t>
            </a:r>
            <a:r>
              <a:rPr lang="en-US" sz="2200" dirty="0" smtClean="0"/>
              <a:t>.  </a:t>
            </a:r>
          </a:p>
          <a:p>
            <a:endParaRPr lang="en-US" sz="800" dirty="0" smtClean="0"/>
          </a:p>
          <a:p>
            <a:pPr lvl="1"/>
            <a:r>
              <a:rPr lang="en-US" sz="2000" dirty="0" smtClean="0"/>
              <a:t>The culture of </a:t>
            </a:r>
            <a:r>
              <a:rPr lang="en-US" sz="2000" dirty="0" smtClean="0"/>
              <a:t>a group </a:t>
            </a:r>
            <a:r>
              <a:rPr lang="en-US" sz="2000" dirty="0" smtClean="0"/>
              <a:t>is the first thing other people see.  </a:t>
            </a:r>
          </a:p>
          <a:p>
            <a:pPr lvl="1"/>
            <a:r>
              <a:rPr lang="en-US" sz="2000" dirty="0" smtClean="0"/>
              <a:t>It determines the direction of </a:t>
            </a:r>
            <a:r>
              <a:rPr lang="en-US" sz="2000" dirty="0" smtClean="0"/>
              <a:t>the </a:t>
            </a:r>
            <a:r>
              <a:rPr lang="en-US" sz="2000" dirty="0" smtClean="0"/>
              <a:t>group</a:t>
            </a:r>
            <a:r>
              <a:rPr lang="en-US" sz="2000" dirty="0" smtClean="0"/>
              <a:t> </a:t>
            </a:r>
            <a:r>
              <a:rPr lang="en-US" sz="2000" dirty="0" smtClean="0"/>
              <a:t>and </a:t>
            </a:r>
            <a:r>
              <a:rPr lang="en-US" sz="2000" dirty="0" smtClean="0"/>
              <a:t>how decisions </a:t>
            </a:r>
            <a:r>
              <a:rPr lang="en-US" sz="2000" dirty="0" smtClean="0"/>
              <a:t>are made. </a:t>
            </a:r>
          </a:p>
          <a:p>
            <a:endParaRPr lang="en-US" sz="800" dirty="0" smtClean="0"/>
          </a:p>
          <a:p>
            <a:pPr lvl="2"/>
            <a:r>
              <a:rPr lang="en-US" dirty="0" smtClean="0">
                <a:solidFill>
                  <a:srgbClr val="FF0000"/>
                </a:solidFill>
              </a:rPr>
              <a:t>What can you do to start changing the culture of your </a:t>
            </a:r>
            <a:r>
              <a:rPr lang="en-US" dirty="0" smtClean="0">
                <a:solidFill>
                  <a:srgbClr val="FF0000"/>
                </a:solidFill>
              </a:rPr>
              <a:t>group</a:t>
            </a:r>
            <a:r>
              <a:rPr lang="en-US" dirty="0" smtClean="0">
                <a:solidFill>
                  <a:srgbClr val="FF0000"/>
                </a:solidFill>
              </a:rPr>
              <a:t>?</a:t>
            </a:r>
            <a:endParaRPr lang="en-US" dirty="0" smtClean="0">
              <a:solidFill>
                <a:srgbClr val="FF0000"/>
              </a:solidFill>
            </a:endParaRPr>
          </a:p>
          <a:p>
            <a:pPr>
              <a:buNone/>
            </a:pPr>
            <a:endParaRPr lang="en-US" dirty="0"/>
          </a:p>
        </p:txBody>
      </p:sp>
      <p:pic>
        <p:nvPicPr>
          <p:cNvPr id="6" name="Picture 5" descr="Changing culture starts with changing behaviours – CommsMasters.com"/>
          <p:cNvPicPr/>
          <p:nvPr/>
        </p:nvPicPr>
        <p:blipFill>
          <a:blip r:embed="rId2" cstate="print"/>
          <a:srcRect/>
          <a:stretch>
            <a:fillRect/>
          </a:stretch>
        </p:blipFill>
        <p:spPr bwMode="auto">
          <a:xfrm>
            <a:off x="4572000" y="3733800"/>
            <a:ext cx="4343400" cy="256817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smtClean="0"/>
              <a:t>Mentor Leader</a:t>
            </a:r>
            <a:r>
              <a:rPr lang="en-US" sz="2800" dirty="0" smtClean="0"/>
              <a:t/>
            </a:r>
            <a:br>
              <a:rPr lang="en-US" sz="2800" dirty="0" smtClean="0"/>
            </a:br>
            <a:r>
              <a:rPr lang="en-US" sz="2000" dirty="0" smtClean="0"/>
              <a:t>Live </a:t>
            </a:r>
            <a:r>
              <a:rPr lang="en-US" sz="2000" dirty="0" smtClean="0"/>
              <a:t>the Message</a:t>
            </a:r>
            <a:endParaRPr lang="en-US" sz="20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a:t>
            </a:fld>
            <a:endParaRPr lang="en-US"/>
          </a:p>
        </p:txBody>
      </p:sp>
      <p:sp>
        <p:nvSpPr>
          <p:cNvPr id="4" name="Content Placeholder 3"/>
          <p:cNvSpPr>
            <a:spLocks noGrp="1"/>
          </p:cNvSpPr>
          <p:nvPr>
            <p:ph sz="quarter" idx="1"/>
          </p:nvPr>
        </p:nvSpPr>
        <p:spPr/>
        <p:txBody>
          <a:bodyPr/>
          <a:lstStyle/>
          <a:p>
            <a:r>
              <a:rPr lang="en-US" sz="2400" u="sng" dirty="0" smtClean="0"/>
              <a:t>Live </a:t>
            </a:r>
            <a:r>
              <a:rPr lang="en-US" sz="2400" u="sng" dirty="0" smtClean="0"/>
              <a:t>the Message of Mentor </a:t>
            </a:r>
            <a:r>
              <a:rPr lang="en-US" sz="2400" u="sng" dirty="0" smtClean="0"/>
              <a:t>Leadership </a:t>
            </a:r>
            <a:r>
              <a:rPr lang="en-US" sz="2400" u="sng" dirty="0" smtClean="0"/>
              <a:t>at all </a:t>
            </a:r>
            <a:r>
              <a:rPr lang="en-US" sz="2400" u="sng" dirty="0" smtClean="0"/>
              <a:t>times</a:t>
            </a:r>
            <a:r>
              <a:rPr lang="en-US" dirty="0" smtClean="0"/>
              <a:t>.  </a:t>
            </a:r>
          </a:p>
        </p:txBody>
      </p:sp>
      <p:pic>
        <p:nvPicPr>
          <p:cNvPr id="9" name="Picture 2" descr="C:\Users\michaelm\AppData\Local\Microsoft\Windows\INetCache\IE\IKBH2KDQ\practice-what-you-preach-walk-the-talk[1].png"/>
          <p:cNvPicPr>
            <a:picLocks noChangeAspect="1" noChangeArrowheads="1"/>
          </p:cNvPicPr>
          <p:nvPr/>
        </p:nvPicPr>
        <p:blipFill>
          <a:blip r:embed="rId2" cstate="print"/>
          <a:srcRect/>
          <a:stretch>
            <a:fillRect/>
          </a:stretch>
        </p:blipFill>
        <p:spPr bwMode="auto">
          <a:xfrm>
            <a:off x="4038600" y="2438400"/>
            <a:ext cx="4926496" cy="3684859"/>
          </a:xfrm>
          <a:prstGeom prst="rect">
            <a:avLst/>
          </a:prstGeom>
          <a:noFill/>
        </p:spPr>
      </p:pic>
      <p:pic>
        <p:nvPicPr>
          <p:cNvPr id="7" name="Picture 6" descr="Press - Live it"/>
          <p:cNvPicPr/>
          <p:nvPr/>
        </p:nvPicPr>
        <p:blipFill>
          <a:blip r:embed="rId3" cstate="print"/>
          <a:srcRect/>
          <a:stretch>
            <a:fillRect/>
          </a:stretch>
        </p:blipFill>
        <p:spPr bwMode="auto">
          <a:xfrm>
            <a:off x="762000" y="2438400"/>
            <a:ext cx="2895600" cy="17526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30</a:t>
            </a:fld>
            <a:endParaRPr lang="en-US"/>
          </a:p>
        </p:txBody>
      </p:sp>
      <p:sp>
        <p:nvSpPr>
          <p:cNvPr id="4" name="Content Placeholder 3"/>
          <p:cNvSpPr>
            <a:spLocks noGrp="1"/>
          </p:cNvSpPr>
          <p:nvPr>
            <p:ph sz="quarter" idx="1"/>
          </p:nvPr>
        </p:nvSpPr>
        <p:spPr/>
        <p:txBody>
          <a:bodyPr/>
          <a:lstStyle/>
          <a:p>
            <a:r>
              <a:rPr lang="en-US" sz="2400" u="sng" dirty="0" smtClean="0"/>
              <a:t>Get everyone on the same page</a:t>
            </a:r>
            <a:r>
              <a:rPr lang="en-US" sz="2400" dirty="0" smtClean="0"/>
              <a:t>.  </a:t>
            </a:r>
          </a:p>
          <a:p>
            <a:endParaRPr lang="en-US" sz="800" dirty="0" smtClean="0"/>
          </a:p>
          <a:p>
            <a:pPr lvl="1"/>
            <a:r>
              <a:rPr lang="en-US" sz="2000" dirty="0" smtClean="0"/>
              <a:t>How can you make your leadership more inclusive?  </a:t>
            </a:r>
          </a:p>
          <a:p>
            <a:pPr lvl="1"/>
            <a:r>
              <a:rPr lang="en-US" sz="2000" dirty="0" smtClean="0"/>
              <a:t>How can you help your team to embrace the corporate mission?</a:t>
            </a:r>
            <a:endParaRPr lang="en-US" sz="2000" dirty="0"/>
          </a:p>
        </p:txBody>
      </p:sp>
      <p:pic>
        <p:nvPicPr>
          <p:cNvPr id="15362" name="Picture 2" descr="C:\Users\michaelm\AppData\Local\Microsoft\Windows\INetCache\IE\8ZR0P28V\600px-Rowing_pictogram.svg[1].png"/>
          <p:cNvPicPr>
            <a:picLocks noChangeAspect="1" noChangeArrowheads="1"/>
          </p:cNvPicPr>
          <p:nvPr/>
        </p:nvPicPr>
        <p:blipFill>
          <a:blip r:embed="rId2" cstate="print"/>
          <a:srcRect/>
          <a:stretch>
            <a:fillRect/>
          </a:stretch>
        </p:blipFill>
        <p:spPr bwMode="auto">
          <a:xfrm>
            <a:off x="4800600" y="2895600"/>
            <a:ext cx="3505200" cy="3200400"/>
          </a:xfrm>
          <a:prstGeom prst="rect">
            <a:avLst/>
          </a:prstGeom>
          <a:noFill/>
        </p:spPr>
      </p:pic>
      <p:pic>
        <p:nvPicPr>
          <p:cNvPr id="7" name="Picture 6" descr="Stream On the Same Page | Listen to podcast episodes online for free on  SoundCloud"/>
          <p:cNvPicPr/>
          <p:nvPr/>
        </p:nvPicPr>
        <p:blipFill>
          <a:blip r:embed="rId3" cstate="print"/>
          <a:srcRect/>
          <a:stretch>
            <a:fillRect/>
          </a:stretch>
        </p:blipFill>
        <p:spPr bwMode="auto">
          <a:xfrm>
            <a:off x="838200" y="3048000"/>
            <a:ext cx="3429000" cy="32004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31</a:t>
            </a:fld>
            <a:endParaRPr lang="en-US"/>
          </a:p>
        </p:txBody>
      </p:sp>
      <p:sp>
        <p:nvSpPr>
          <p:cNvPr id="4" name="Content Placeholder 3"/>
          <p:cNvSpPr>
            <a:spLocks noGrp="1"/>
          </p:cNvSpPr>
          <p:nvPr>
            <p:ph sz="quarter" idx="1"/>
          </p:nvPr>
        </p:nvSpPr>
        <p:spPr/>
        <p:txBody>
          <a:bodyPr/>
          <a:lstStyle/>
          <a:p>
            <a:r>
              <a:rPr lang="en-US" sz="2400" u="sng" dirty="0" smtClean="0"/>
              <a:t>Strengthen your organization by embracing diversity</a:t>
            </a:r>
            <a:r>
              <a:rPr lang="en-US" sz="2400" dirty="0" smtClean="0"/>
              <a:t>.  </a:t>
            </a:r>
          </a:p>
          <a:p>
            <a:endParaRPr lang="en-US" sz="800" dirty="0" smtClean="0"/>
          </a:p>
          <a:p>
            <a:pPr lvl="1"/>
            <a:r>
              <a:rPr lang="en-US" dirty="0" smtClean="0"/>
              <a:t>What can you do to build on the differences within your team?</a:t>
            </a:r>
            <a:endParaRPr lang="en-US" dirty="0"/>
          </a:p>
        </p:txBody>
      </p:sp>
      <p:pic>
        <p:nvPicPr>
          <p:cNvPr id="5" name="Picture 8" descr="C:\Users\michaelm\AppData\Local\Microsoft\Windows\INetCache\IE\IKBH2KDQ\perdon[1].jpg"/>
          <p:cNvPicPr>
            <a:picLocks noChangeAspect="1" noChangeArrowheads="1"/>
          </p:cNvPicPr>
          <p:nvPr/>
        </p:nvPicPr>
        <p:blipFill>
          <a:blip r:embed="rId2" cstate="print"/>
          <a:srcRect/>
          <a:stretch>
            <a:fillRect/>
          </a:stretch>
        </p:blipFill>
        <p:spPr bwMode="auto">
          <a:xfrm>
            <a:off x="4876800" y="2971800"/>
            <a:ext cx="3429000" cy="3303270"/>
          </a:xfrm>
          <a:prstGeom prst="rect">
            <a:avLst/>
          </a:prstGeom>
          <a:noFill/>
        </p:spPr>
      </p:pic>
      <p:pic>
        <p:nvPicPr>
          <p:cNvPr id="6" name="Picture 5" descr="Impact of the People of Color Clubs – Minnetonka Breezes"/>
          <p:cNvPicPr/>
          <p:nvPr/>
        </p:nvPicPr>
        <p:blipFill>
          <a:blip r:embed="rId3" cstate="print"/>
          <a:srcRect/>
          <a:stretch>
            <a:fillRect/>
          </a:stretch>
        </p:blipFill>
        <p:spPr bwMode="auto">
          <a:xfrm>
            <a:off x="914400" y="2971800"/>
            <a:ext cx="3611880" cy="323088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32</a:t>
            </a:fld>
            <a:endParaRPr lang="en-US"/>
          </a:p>
        </p:txBody>
      </p:sp>
      <p:sp>
        <p:nvSpPr>
          <p:cNvPr id="4" name="Content Placeholder 3"/>
          <p:cNvSpPr>
            <a:spLocks noGrp="1"/>
          </p:cNvSpPr>
          <p:nvPr>
            <p:ph sz="quarter" idx="1"/>
          </p:nvPr>
        </p:nvSpPr>
        <p:spPr/>
        <p:txBody>
          <a:bodyPr/>
          <a:lstStyle/>
          <a:p>
            <a:r>
              <a:rPr lang="en-US" sz="2400" u="sng" dirty="0" smtClean="0"/>
              <a:t>Break down barriers</a:t>
            </a:r>
            <a:r>
              <a:rPr lang="en-US" sz="2400" dirty="0" smtClean="0"/>
              <a:t>.  </a:t>
            </a:r>
          </a:p>
          <a:p>
            <a:endParaRPr lang="en-US" sz="800" dirty="0" smtClean="0"/>
          </a:p>
          <a:p>
            <a:pPr lvl="1"/>
            <a:r>
              <a:rPr lang="en-US" dirty="0" smtClean="0"/>
              <a:t>Leaders </a:t>
            </a:r>
            <a:r>
              <a:rPr lang="en-US" dirty="0" smtClean="0"/>
              <a:t>cross boundaries that otherwise separate society.  </a:t>
            </a:r>
          </a:p>
          <a:p>
            <a:pPr lvl="1"/>
            <a:endParaRPr lang="en-US" sz="800" dirty="0" smtClean="0"/>
          </a:p>
          <a:p>
            <a:pPr lvl="2"/>
            <a:r>
              <a:rPr lang="en-US" dirty="0" smtClean="0"/>
              <a:t>What can you do to break down barriers </a:t>
            </a:r>
            <a:r>
              <a:rPr lang="en-US" dirty="0" smtClean="0"/>
              <a:t>within (out) </a:t>
            </a:r>
            <a:r>
              <a:rPr lang="en-US" dirty="0" smtClean="0"/>
              <a:t>your </a:t>
            </a:r>
            <a:r>
              <a:rPr lang="en-US" dirty="0" smtClean="0"/>
              <a:t>group</a:t>
            </a:r>
            <a:r>
              <a:rPr lang="en-US" dirty="0" smtClean="0"/>
              <a:t>?</a:t>
            </a:r>
            <a:endParaRPr lang="en-US" dirty="0"/>
          </a:p>
        </p:txBody>
      </p:sp>
      <p:pic>
        <p:nvPicPr>
          <p:cNvPr id="17411" name="Picture 3" descr="C:\Users\michaelm\AppData\Local\Microsoft\Windows\INetCache\IE\IKBH2KDQ\Breaking-Down-Barriers[1].png"/>
          <p:cNvPicPr>
            <a:picLocks noChangeAspect="1" noChangeArrowheads="1"/>
          </p:cNvPicPr>
          <p:nvPr/>
        </p:nvPicPr>
        <p:blipFill>
          <a:blip r:embed="rId2" cstate="print"/>
          <a:srcRect/>
          <a:stretch>
            <a:fillRect/>
          </a:stretch>
        </p:blipFill>
        <p:spPr bwMode="auto">
          <a:xfrm>
            <a:off x="4953000" y="3200400"/>
            <a:ext cx="3931920" cy="3182902"/>
          </a:xfrm>
          <a:prstGeom prst="rect">
            <a:avLst/>
          </a:prstGeom>
          <a:noFill/>
        </p:spPr>
      </p:pic>
      <p:pic>
        <p:nvPicPr>
          <p:cNvPr id="6" name="Picture 5" descr="UDL and Blended Learning: Removing Barriers with Design – Dr. Catlin Tucker"/>
          <p:cNvPicPr/>
          <p:nvPr/>
        </p:nvPicPr>
        <p:blipFill>
          <a:blip r:embed="rId3" cstate="print"/>
          <a:srcRect/>
          <a:stretch>
            <a:fillRect/>
          </a:stretch>
        </p:blipFill>
        <p:spPr bwMode="auto">
          <a:xfrm>
            <a:off x="304800" y="3276600"/>
            <a:ext cx="4267200" cy="294524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33</a:t>
            </a:fld>
            <a:endParaRPr lang="en-US"/>
          </a:p>
        </p:txBody>
      </p:sp>
      <p:sp>
        <p:nvSpPr>
          <p:cNvPr id="4" name="Content Placeholder 3"/>
          <p:cNvSpPr>
            <a:spLocks noGrp="1"/>
          </p:cNvSpPr>
          <p:nvPr>
            <p:ph sz="quarter" idx="1"/>
          </p:nvPr>
        </p:nvSpPr>
        <p:spPr/>
        <p:txBody>
          <a:bodyPr/>
          <a:lstStyle/>
          <a:p>
            <a:r>
              <a:rPr lang="en-US" u="sng" dirty="0" smtClean="0"/>
              <a:t>Bring the best people on board</a:t>
            </a:r>
            <a:r>
              <a:rPr lang="en-US" dirty="0" smtClean="0"/>
              <a:t>.  </a:t>
            </a:r>
          </a:p>
          <a:p>
            <a:endParaRPr lang="en-US" sz="800" dirty="0" smtClean="0"/>
          </a:p>
          <a:p>
            <a:pPr lvl="1"/>
            <a:r>
              <a:rPr lang="en-US" dirty="0" smtClean="0"/>
              <a:t>Accept candid feedback and differing opinions with the idea that someone may have a better way.</a:t>
            </a:r>
            <a:endParaRPr lang="en-US" dirty="0"/>
          </a:p>
        </p:txBody>
      </p:sp>
      <p:pic>
        <p:nvPicPr>
          <p:cNvPr id="18436" name="Picture 4" descr="C:\Users\michaelm\AppData\Local\Microsoft\Windows\INetCache\IE\8ZR0P28V\welcome_aboard[1].png"/>
          <p:cNvPicPr>
            <a:picLocks noChangeAspect="1" noChangeArrowheads="1"/>
          </p:cNvPicPr>
          <p:nvPr/>
        </p:nvPicPr>
        <p:blipFill>
          <a:blip r:embed="rId2" cstate="print"/>
          <a:srcRect/>
          <a:stretch>
            <a:fillRect/>
          </a:stretch>
        </p:blipFill>
        <p:spPr bwMode="auto">
          <a:xfrm>
            <a:off x="457200" y="3276600"/>
            <a:ext cx="8258785" cy="2286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34</a:t>
            </a:fld>
            <a:endParaRPr lang="en-US"/>
          </a:p>
        </p:txBody>
      </p:sp>
      <p:sp>
        <p:nvSpPr>
          <p:cNvPr id="4" name="Content Placeholder 3"/>
          <p:cNvSpPr>
            <a:spLocks noGrp="1"/>
          </p:cNvSpPr>
          <p:nvPr>
            <p:ph sz="quarter" idx="1"/>
          </p:nvPr>
        </p:nvSpPr>
        <p:spPr/>
        <p:txBody>
          <a:bodyPr/>
          <a:lstStyle/>
          <a:p>
            <a:r>
              <a:rPr lang="en-US" sz="2400" u="sng" dirty="0" smtClean="0"/>
              <a:t>Accept and promote this truth for the good of the team.</a:t>
            </a:r>
            <a:endParaRPr lang="en-US" sz="2400" dirty="0" smtClean="0"/>
          </a:p>
          <a:p>
            <a:endParaRPr lang="en-US" sz="800" dirty="0" smtClean="0"/>
          </a:p>
          <a:p>
            <a:pPr lvl="1"/>
            <a:r>
              <a:rPr lang="en-US" dirty="0" smtClean="0"/>
              <a:t>We are all important, but we are not indispensible.</a:t>
            </a:r>
            <a:endParaRPr lang="en-US" dirty="0"/>
          </a:p>
        </p:txBody>
      </p:sp>
      <p:pic>
        <p:nvPicPr>
          <p:cNvPr id="19461" name="Picture 5" descr="C:\Users\michaelm\AppData\Local\Microsoft\Windows\INetCache\IE\8ZR0P28V\linchpin[1].jpg"/>
          <p:cNvPicPr>
            <a:picLocks noChangeAspect="1" noChangeArrowheads="1"/>
          </p:cNvPicPr>
          <p:nvPr/>
        </p:nvPicPr>
        <p:blipFill>
          <a:blip r:embed="rId2" cstate="print"/>
          <a:srcRect/>
          <a:stretch>
            <a:fillRect/>
          </a:stretch>
        </p:blipFill>
        <p:spPr bwMode="auto">
          <a:xfrm>
            <a:off x="1143000" y="2895600"/>
            <a:ext cx="3794760" cy="2846070"/>
          </a:xfrm>
          <a:prstGeom prst="rect">
            <a:avLst/>
          </a:prstGeom>
          <a:noFill/>
        </p:spPr>
      </p:pic>
      <p:pic>
        <p:nvPicPr>
          <p:cNvPr id="19462" name="Picture 6" descr="C:\Users\michaelm\AppData\Local\Microsoft\Windows\INetCache\IE\XNQPUWUE\TRUTH[1].jpg"/>
          <p:cNvPicPr>
            <a:picLocks noChangeAspect="1" noChangeArrowheads="1"/>
          </p:cNvPicPr>
          <p:nvPr/>
        </p:nvPicPr>
        <p:blipFill>
          <a:blip r:embed="rId3" cstate="print"/>
          <a:srcRect/>
          <a:stretch>
            <a:fillRect/>
          </a:stretch>
        </p:blipFill>
        <p:spPr bwMode="auto">
          <a:xfrm>
            <a:off x="5181600" y="2895600"/>
            <a:ext cx="2362200" cy="28956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35</a:t>
            </a:fld>
            <a:endParaRPr lang="en-US"/>
          </a:p>
        </p:txBody>
      </p:sp>
      <p:sp>
        <p:nvSpPr>
          <p:cNvPr id="4" name="Content Placeholder 3"/>
          <p:cNvSpPr>
            <a:spLocks noGrp="1"/>
          </p:cNvSpPr>
          <p:nvPr>
            <p:ph sz="quarter" idx="1"/>
          </p:nvPr>
        </p:nvSpPr>
        <p:spPr/>
        <p:txBody>
          <a:bodyPr/>
          <a:lstStyle/>
          <a:p>
            <a:r>
              <a:rPr lang="en-US" sz="2400" u="sng" dirty="0" smtClean="0"/>
              <a:t>Be firm in the essentials but flexible in the nonessentials</a:t>
            </a:r>
            <a:r>
              <a:rPr lang="en-US" sz="2400" dirty="0" smtClean="0"/>
              <a:t>.  </a:t>
            </a:r>
          </a:p>
          <a:p>
            <a:endParaRPr lang="en-US" sz="800" dirty="0" smtClean="0"/>
          </a:p>
          <a:p>
            <a:pPr lvl="1"/>
            <a:r>
              <a:rPr lang="en-US" dirty="0" smtClean="0"/>
              <a:t>Focus on the things that really matter.</a:t>
            </a:r>
            <a:endParaRPr lang="en-US" dirty="0"/>
          </a:p>
        </p:txBody>
      </p:sp>
      <p:pic>
        <p:nvPicPr>
          <p:cNvPr id="20486" name="Picture 6" descr="C:\Users\michaelm\AppData\Local\Microsoft\Windows\INetCache\IE\XNQPUWUE\8547857744_83f40f01a3_z[1].jpg"/>
          <p:cNvPicPr>
            <a:picLocks noChangeAspect="1" noChangeArrowheads="1"/>
          </p:cNvPicPr>
          <p:nvPr/>
        </p:nvPicPr>
        <p:blipFill>
          <a:blip r:embed="rId2" cstate="print"/>
          <a:srcRect/>
          <a:stretch>
            <a:fillRect/>
          </a:stretch>
        </p:blipFill>
        <p:spPr bwMode="auto">
          <a:xfrm>
            <a:off x="2743200" y="2590800"/>
            <a:ext cx="3825240" cy="35814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36</a:t>
            </a:fld>
            <a:endParaRPr lang="en-US"/>
          </a:p>
        </p:txBody>
      </p:sp>
      <p:sp>
        <p:nvSpPr>
          <p:cNvPr id="4" name="Content Placeholder 3"/>
          <p:cNvSpPr>
            <a:spLocks noGrp="1"/>
          </p:cNvSpPr>
          <p:nvPr>
            <p:ph sz="quarter" idx="1"/>
          </p:nvPr>
        </p:nvSpPr>
        <p:spPr/>
        <p:txBody>
          <a:bodyPr/>
          <a:lstStyle/>
          <a:p>
            <a:r>
              <a:rPr lang="en-US" sz="2400" u="sng" dirty="0" smtClean="0"/>
              <a:t>Treat the members of your team as you would volunteers</a:t>
            </a:r>
            <a:r>
              <a:rPr lang="en-US" sz="2400" dirty="0" smtClean="0"/>
              <a:t>.  </a:t>
            </a:r>
          </a:p>
          <a:p>
            <a:endParaRPr lang="en-US" sz="800" dirty="0" smtClean="0"/>
          </a:p>
          <a:p>
            <a:pPr lvl="1"/>
            <a:r>
              <a:rPr lang="en-US" dirty="0" smtClean="0"/>
              <a:t>Mentor Leaders realize the power of persuading others to follow, rather than requiring them to follow.</a:t>
            </a:r>
            <a:endParaRPr lang="en-US" dirty="0"/>
          </a:p>
        </p:txBody>
      </p:sp>
      <p:pic>
        <p:nvPicPr>
          <p:cNvPr id="7" name="Picture 6" descr="The Power of Persuasion | BMT Micro Blog"/>
          <p:cNvPicPr/>
          <p:nvPr/>
        </p:nvPicPr>
        <p:blipFill>
          <a:blip r:embed="rId2" cstate="print"/>
          <a:srcRect/>
          <a:stretch>
            <a:fillRect/>
          </a:stretch>
        </p:blipFill>
        <p:spPr bwMode="auto">
          <a:xfrm>
            <a:off x="1676400" y="3048000"/>
            <a:ext cx="5867400" cy="304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Methods of a Mentor Leader</a:t>
            </a:r>
            <a:endParaRPr lang="en-US" sz="28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37</a:t>
            </a:fld>
            <a:endParaRPr lang="en-US"/>
          </a:p>
        </p:txBody>
      </p:sp>
      <p:sp>
        <p:nvSpPr>
          <p:cNvPr id="4" name="Content Placeholder 3"/>
          <p:cNvSpPr>
            <a:spLocks noGrp="1"/>
          </p:cNvSpPr>
          <p:nvPr>
            <p:ph sz="quarter" idx="1"/>
          </p:nvPr>
        </p:nvSpPr>
        <p:spPr/>
        <p:txBody>
          <a:bodyPr/>
          <a:lstStyle/>
          <a:p>
            <a:r>
              <a:rPr lang="en-US" sz="2400" u="sng" dirty="0" smtClean="0"/>
              <a:t>The Seven E’s of Enhancing Potential</a:t>
            </a:r>
            <a:r>
              <a:rPr lang="en-US" sz="2400" dirty="0" smtClean="0"/>
              <a:t>:</a:t>
            </a:r>
          </a:p>
          <a:p>
            <a:pPr marL="731520" lvl="1" indent="-457200">
              <a:buFont typeface="+mj-lt"/>
              <a:buAutoNum type="arabicPeriod"/>
            </a:pPr>
            <a:r>
              <a:rPr lang="en-US" dirty="0" smtClean="0"/>
              <a:t>Engage</a:t>
            </a:r>
          </a:p>
          <a:p>
            <a:pPr marL="731520" lvl="1" indent="-457200">
              <a:buFont typeface="+mj-lt"/>
              <a:buAutoNum type="arabicPeriod"/>
            </a:pPr>
            <a:r>
              <a:rPr lang="en-US" dirty="0" smtClean="0"/>
              <a:t>Educate</a:t>
            </a:r>
          </a:p>
          <a:p>
            <a:pPr marL="731520" lvl="1" indent="-457200">
              <a:buFont typeface="+mj-lt"/>
              <a:buAutoNum type="arabicPeriod"/>
            </a:pPr>
            <a:r>
              <a:rPr lang="en-US" dirty="0" smtClean="0"/>
              <a:t>Equip</a:t>
            </a:r>
          </a:p>
          <a:p>
            <a:pPr marL="731520" lvl="1" indent="-457200">
              <a:buFont typeface="+mj-lt"/>
              <a:buAutoNum type="arabicPeriod"/>
            </a:pPr>
            <a:r>
              <a:rPr lang="en-US" dirty="0" smtClean="0"/>
              <a:t>Encourage</a:t>
            </a:r>
          </a:p>
          <a:p>
            <a:pPr marL="731520" lvl="1" indent="-457200">
              <a:buFont typeface="+mj-lt"/>
              <a:buAutoNum type="arabicPeriod"/>
            </a:pPr>
            <a:r>
              <a:rPr lang="en-US" dirty="0" smtClean="0"/>
              <a:t>Empower</a:t>
            </a:r>
          </a:p>
          <a:p>
            <a:pPr marL="731520" lvl="1" indent="-457200">
              <a:buFont typeface="+mj-lt"/>
              <a:buAutoNum type="arabicPeriod"/>
            </a:pPr>
            <a:r>
              <a:rPr lang="en-US" dirty="0" smtClean="0"/>
              <a:t>Energize</a:t>
            </a:r>
          </a:p>
          <a:p>
            <a:pPr marL="731520" lvl="1" indent="-457200">
              <a:buFont typeface="+mj-lt"/>
              <a:buAutoNum type="arabicPeriod"/>
            </a:pPr>
            <a:r>
              <a:rPr lang="en-US" dirty="0" smtClean="0"/>
              <a:t>Elevate</a:t>
            </a:r>
          </a:p>
          <a:p>
            <a:pPr marL="731520" lvl="1" indent="-457200">
              <a:buFont typeface="+mj-lt"/>
              <a:buAutoNum type="arabicPeriod"/>
            </a:pPr>
            <a:endParaRPr lang="en-US" dirty="0" smtClean="0"/>
          </a:p>
          <a:p>
            <a:pPr marL="1005840" lvl="2" indent="-457200"/>
            <a:r>
              <a:rPr lang="en-US" dirty="0" smtClean="0">
                <a:solidFill>
                  <a:srgbClr val="FF0000"/>
                </a:solidFill>
              </a:rPr>
              <a:t>Blessed is the leader who seeks the best for those he serves. (author unknown)</a:t>
            </a:r>
          </a:p>
        </p:txBody>
      </p:sp>
      <p:pic>
        <p:nvPicPr>
          <p:cNvPr id="1026" name="Picture 2" descr="C:\Users\michaelm\AppData\Local\Microsoft\Windows\INetCache\IE\2HBKIZ1C\unleash_potential_ratyle1[1].jpg"/>
          <p:cNvPicPr>
            <a:picLocks noChangeAspect="1" noChangeArrowheads="1"/>
          </p:cNvPicPr>
          <p:nvPr/>
        </p:nvPicPr>
        <p:blipFill>
          <a:blip r:embed="rId2" cstate="print"/>
          <a:srcRect/>
          <a:stretch>
            <a:fillRect/>
          </a:stretch>
        </p:blipFill>
        <p:spPr bwMode="auto">
          <a:xfrm>
            <a:off x="7010400" y="2819400"/>
            <a:ext cx="1524000" cy="1600200"/>
          </a:xfrm>
          <a:prstGeom prst="rect">
            <a:avLst/>
          </a:prstGeom>
          <a:noFill/>
        </p:spPr>
      </p:pic>
      <p:pic>
        <p:nvPicPr>
          <p:cNvPr id="1027" name="Picture 3" descr="C:\Users\michaelm\AppData\Local\Microsoft\Windows\INetCache\IE\IKBH2KDQ\potential_words[1].jpg"/>
          <p:cNvPicPr>
            <a:picLocks noChangeAspect="1" noChangeArrowheads="1"/>
          </p:cNvPicPr>
          <p:nvPr/>
        </p:nvPicPr>
        <p:blipFill>
          <a:blip r:embed="rId3" cstate="print"/>
          <a:srcRect/>
          <a:stretch>
            <a:fillRect/>
          </a:stretch>
        </p:blipFill>
        <p:spPr bwMode="auto">
          <a:xfrm>
            <a:off x="2971800" y="2590800"/>
            <a:ext cx="3810000" cy="21336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Engage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38</a:t>
            </a:fld>
            <a:endParaRPr lang="en-US"/>
          </a:p>
        </p:txBody>
      </p:sp>
      <p:sp>
        <p:nvSpPr>
          <p:cNvPr id="4" name="Content Placeholder 3"/>
          <p:cNvSpPr>
            <a:spLocks noGrp="1"/>
          </p:cNvSpPr>
          <p:nvPr>
            <p:ph sz="quarter" idx="1"/>
          </p:nvPr>
        </p:nvSpPr>
        <p:spPr/>
        <p:txBody>
          <a:bodyPr/>
          <a:lstStyle/>
          <a:p>
            <a:r>
              <a:rPr lang="en-US" sz="2200" u="sng" dirty="0" smtClean="0"/>
              <a:t>It is critical for Mentor Leaders to engage with those they lead.   It is impossible to mentor from a distance</a:t>
            </a:r>
            <a:r>
              <a:rPr lang="en-US" sz="2200" dirty="0" smtClean="0"/>
              <a:t>.</a:t>
            </a:r>
            <a:endParaRPr lang="en-US" sz="2200" dirty="0" smtClean="0"/>
          </a:p>
          <a:p>
            <a:endParaRPr lang="en-US" sz="800" dirty="0" smtClean="0"/>
          </a:p>
          <a:p>
            <a:pPr lvl="1"/>
            <a:r>
              <a:rPr lang="en-US" sz="2000" dirty="0" smtClean="0"/>
              <a:t>If you do not engage with those you serve, you will never understand them or know enough about them to be able to have a positive impact in their lives.</a:t>
            </a:r>
          </a:p>
          <a:p>
            <a:pPr lvl="1"/>
            <a:endParaRPr lang="en-US" sz="800" dirty="0" smtClean="0"/>
          </a:p>
          <a:p>
            <a:pPr lvl="2"/>
            <a:r>
              <a:rPr lang="en-US" sz="1800" dirty="0" smtClean="0">
                <a:solidFill>
                  <a:srgbClr val="FF0000"/>
                </a:solidFill>
              </a:rPr>
              <a:t>Good leadership means getting involved.</a:t>
            </a:r>
          </a:p>
          <a:p>
            <a:pPr lvl="2"/>
            <a:r>
              <a:rPr lang="en-US" sz="1800" dirty="0" smtClean="0">
                <a:solidFill>
                  <a:srgbClr val="FF0000"/>
                </a:solidFill>
              </a:rPr>
              <a:t>Look for ways to connect with the people you lead.</a:t>
            </a:r>
            <a:endParaRPr lang="en-US" sz="1800" dirty="0">
              <a:solidFill>
                <a:srgbClr val="FF0000"/>
              </a:solidFill>
            </a:endParaRPr>
          </a:p>
        </p:txBody>
      </p:sp>
      <p:pic>
        <p:nvPicPr>
          <p:cNvPr id="2050" name="Picture 2" descr="C:\Users\michaelm\AppData\Local\Microsoft\Windows\INetCache\IE\IKBH2KDQ\engaged_2[1].jpg"/>
          <p:cNvPicPr>
            <a:picLocks noChangeAspect="1" noChangeArrowheads="1"/>
          </p:cNvPicPr>
          <p:nvPr/>
        </p:nvPicPr>
        <p:blipFill>
          <a:blip r:embed="rId2" cstate="print"/>
          <a:srcRect/>
          <a:stretch>
            <a:fillRect/>
          </a:stretch>
        </p:blipFill>
        <p:spPr bwMode="auto">
          <a:xfrm>
            <a:off x="5791200" y="4267200"/>
            <a:ext cx="3048000" cy="2057400"/>
          </a:xfrm>
          <a:prstGeom prst="rect">
            <a:avLst/>
          </a:prstGeom>
          <a:noFill/>
        </p:spPr>
      </p:pic>
      <p:pic>
        <p:nvPicPr>
          <p:cNvPr id="2056" name="Picture 8" descr="C:\Users\michaelm\AppData\Local\Microsoft\Windows\INetCache\IE\XNQPUWUE\o740.engage-logo[1].bmp"/>
          <p:cNvPicPr>
            <a:picLocks noChangeAspect="1" noChangeArrowheads="1"/>
          </p:cNvPicPr>
          <p:nvPr/>
        </p:nvPicPr>
        <p:blipFill>
          <a:blip r:embed="rId3" cstate="print"/>
          <a:srcRect/>
          <a:stretch>
            <a:fillRect/>
          </a:stretch>
        </p:blipFill>
        <p:spPr bwMode="auto">
          <a:xfrm>
            <a:off x="3810000" y="4267200"/>
            <a:ext cx="1478280" cy="195072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Educate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39</a:t>
            </a:fld>
            <a:endParaRPr lang="en-US"/>
          </a:p>
        </p:txBody>
      </p:sp>
      <p:sp>
        <p:nvSpPr>
          <p:cNvPr id="4" name="Content Placeholder 3"/>
          <p:cNvSpPr>
            <a:spLocks noGrp="1"/>
          </p:cNvSpPr>
          <p:nvPr>
            <p:ph sz="quarter" idx="1"/>
          </p:nvPr>
        </p:nvSpPr>
        <p:spPr/>
        <p:txBody>
          <a:bodyPr/>
          <a:lstStyle/>
          <a:p>
            <a:r>
              <a:rPr lang="en-US" sz="2400" u="sng" dirty="0" smtClean="0"/>
              <a:t>The first step in creating </a:t>
            </a:r>
            <a:r>
              <a:rPr lang="en-US" sz="2400" u="sng" dirty="0" smtClean="0"/>
              <a:t>leaders, after </a:t>
            </a:r>
            <a:r>
              <a:rPr lang="en-US" sz="2400" u="sng" dirty="0" smtClean="0"/>
              <a:t>engaging with those you </a:t>
            </a:r>
            <a:r>
              <a:rPr lang="en-US" sz="2400" u="sng" dirty="0" smtClean="0"/>
              <a:t>lead, is </a:t>
            </a:r>
            <a:r>
              <a:rPr lang="en-US" sz="2400" u="sng" dirty="0" smtClean="0"/>
              <a:t>to educate them</a:t>
            </a:r>
            <a:r>
              <a:rPr lang="en-US" sz="2400" dirty="0" smtClean="0"/>
              <a:t>.</a:t>
            </a:r>
          </a:p>
          <a:p>
            <a:endParaRPr lang="en-US" sz="800" dirty="0" smtClean="0"/>
          </a:p>
          <a:p>
            <a:pPr lvl="1"/>
            <a:r>
              <a:rPr lang="en-US" sz="1900" dirty="0" smtClean="0"/>
              <a:t>Good teachers help every student earn an A (Wilbur Dungy).</a:t>
            </a:r>
          </a:p>
          <a:p>
            <a:pPr lvl="1"/>
            <a:endParaRPr lang="en-US" sz="800" dirty="0" smtClean="0"/>
          </a:p>
          <a:p>
            <a:pPr lvl="2"/>
            <a:r>
              <a:rPr lang="en-US" sz="1800" dirty="0" smtClean="0">
                <a:solidFill>
                  <a:srgbClr val="FF0000"/>
                </a:solidFill>
              </a:rPr>
              <a:t>Mentor leadership is all about helping others become the best they can be – it is built on a foundation of teaching, helping, and guiding</a:t>
            </a:r>
            <a:r>
              <a:rPr lang="en-US" sz="1800" dirty="0" smtClean="0">
                <a:solidFill>
                  <a:srgbClr val="FF0000"/>
                </a:solidFill>
              </a:rPr>
              <a:t>.</a:t>
            </a:r>
            <a:endParaRPr lang="en-US" sz="1800" dirty="0" smtClean="0">
              <a:solidFill>
                <a:srgbClr val="FF0000"/>
              </a:solidFill>
            </a:endParaRPr>
          </a:p>
        </p:txBody>
      </p:sp>
      <p:pic>
        <p:nvPicPr>
          <p:cNvPr id="3076" name="Picture 4" descr="C:\Users\michaelm\AppData\Local\Microsoft\Windows\INetCache\IE\8ZR0P28V\EDUCATION_FIRSTgirlShadow2[1].jpg"/>
          <p:cNvPicPr>
            <a:picLocks noChangeAspect="1" noChangeArrowheads="1"/>
          </p:cNvPicPr>
          <p:nvPr/>
        </p:nvPicPr>
        <p:blipFill>
          <a:blip r:embed="rId2" cstate="print"/>
          <a:srcRect/>
          <a:stretch>
            <a:fillRect/>
          </a:stretch>
        </p:blipFill>
        <p:spPr bwMode="auto">
          <a:xfrm>
            <a:off x="5943600" y="3733800"/>
            <a:ext cx="2971800" cy="25908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Model of a Mentor Leader</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a:t>
            </a:fld>
            <a:endParaRPr lang="en-US"/>
          </a:p>
        </p:txBody>
      </p:sp>
      <p:sp>
        <p:nvSpPr>
          <p:cNvPr id="4" name="Content Placeholder 3"/>
          <p:cNvSpPr>
            <a:spLocks noGrp="1"/>
          </p:cNvSpPr>
          <p:nvPr>
            <p:ph sz="quarter" idx="1"/>
          </p:nvPr>
        </p:nvSpPr>
        <p:spPr/>
        <p:txBody>
          <a:bodyPr/>
          <a:lstStyle/>
          <a:p>
            <a:r>
              <a:rPr lang="en-US" sz="2400" u="sng" dirty="0" smtClean="0"/>
              <a:t>You will be known by your words and your actions</a:t>
            </a:r>
            <a:r>
              <a:rPr lang="en-US" sz="2400" dirty="0" smtClean="0"/>
              <a:t>.</a:t>
            </a:r>
          </a:p>
          <a:p>
            <a:pPr lvl="2">
              <a:buNone/>
            </a:pPr>
            <a:endParaRPr lang="en-US" dirty="0" smtClean="0"/>
          </a:p>
        </p:txBody>
      </p:sp>
      <p:pic>
        <p:nvPicPr>
          <p:cNvPr id="2057" name="Picture 9" descr="C:\Users\michaelm\AppData\Local\Microsoft\Windows\INetCache\IE\IKBH2KDQ\words_can_hurt_or_heal_small[1].jpg"/>
          <p:cNvPicPr>
            <a:picLocks noChangeAspect="1" noChangeArrowheads="1"/>
          </p:cNvPicPr>
          <p:nvPr/>
        </p:nvPicPr>
        <p:blipFill>
          <a:blip r:embed="rId2" cstate="print"/>
          <a:srcRect/>
          <a:stretch>
            <a:fillRect/>
          </a:stretch>
        </p:blipFill>
        <p:spPr bwMode="auto">
          <a:xfrm>
            <a:off x="914401" y="2514601"/>
            <a:ext cx="3628913" cy="3505200"/>
          </a:xfrm>
          <a:prstGeom prst="rect">
            <a:avLst/>
          </a:prstGeom>
          <a:noFill/>
        </p:spPr>
      </p:pic>
      <p:pic>
        <p:nvPicPr>
          <p:cNvPr id="7" name="Picture 6" descr="What Inspires Me: The Power of Words"/>
          <p:cNvPicPr/>
          <p:nvPr/>
        </p:nvPicPr>
        <p:blipFill>
          <a:blip r:embed="rId3" cstate="print"/>
          <a:srcRect/>
          <a:stretch>
            <a:fillRect/>
          </a:stretch>
        </p:blipFill>
        <p:spPr bwMode="auto">
          <a:xfrm>
            <a:off x="4800600" y="2514600"/>
            <a:ext cx="3429000" cy="35814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Equip</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40</a:t>
            </a:fld>
            <a:endParaRPr lang="en-US"/>
          </a:p>
        </p:txBody>
      </p:sp>
      <p:sp>
        <p:nvSpPr>
          <p:cNvPr id="4" name="Content Placeholder 3"/>
          <p:cNvSpPr>
            <a:spLocks noGrp="1"/>
          </p:cNvSpPr>
          <p:nvPr>
            <p:ph sz="quarter" idx="1"/>
          </p:nvPr>
        </p:nvSpPr>
        <p:spPr/>
        <p:txBody>
          <a:bodyPr/>
          <a:lstStyle/>
          <a:p>
            <a:r>
              <a:rPr lang="en-US" sz="2400" u="sng" dirty="0" smtClean="0"/>
              <a:t>Mentor Leaders create an environment in which others can be productive and excel.  They set the parameters and guidelines for the task, project and continually recast the vision, and then provide the tools and equipment needed for everyone to be successful in their assignment and to ultimately accomplish their mission</a:t>
            </a:r>
            <a:r>
              <a:rPr lang="en-US" sz="2400" dirty="0" smtClean="0"/>
              <a:t>.</a:t>
            </a:r>
          </a:p>
          <a:p>
            <a:endParaRPr lang="en-US" sz="800" dirty="0" smtClean="0"/>
          </a:p>
          <a:p>
            <a:pPr lvl="1"/>
            <a:r>
              <a:rPr lang="en-US" sz="1900" dirty="0" smtClean="0"/>
              <a:t>In essence, they strive to furnish what is needed for the task – physically, mentally, emotionally, and spiritually – and to accomplish the mission.</a:t>
            </a:r>
            <a:endParaRPr lang="en-US" sz="1900" dirty="0"/>
          </a:p>
        </p:txBody>
      </p:sp>
      <p:pic>
        <p:nvPicPr>
          <p:cNvPr id="7" name="Picture 6" descr="Font Squirrel | Equip Font Free by Hoftype"/>
          <p:cNvPicPr/>
          <p:nvPr/>
        </p:nvPicPr>
        <p:blipFill>
          <a:blip r:embed="rId2" cstate="print"/>
          <a:srcRect/>
          <a:stretch>
            <a:fillRect/>
          </a:stretch>
        </p:blipFill>
        <p:spPr bwMode="auto">
          <a:xfrm>
            <a:off x="4191000" y="4648200"/>
            <a:ext cx="4800600" cy="20574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Encourage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41</a:t>
            </a:fld>
            <a:endParaRPr lang="en-US"/>
          </a:p>
        </p:txBody>
      </p:sp>
      <p:sp>
        <p:nvSpPr>
          <p:cNvPr id="4" name="Content Placeholder 3"/>
          <p:cNvSpPr>
            <a:spLocks noGrp="1"/>
          </p:cNvSpPr>
          <p:nvPr>
            <p:ph sz="quarter" idx="1"/>
          </p:nvPr>
        </p:nvSpPr>
        <p:spPr/>
        <p:txBody>
          <a:bodyPr/>
          <a:lstStyle/>
          <a:p>
            <a:r>
              <a:rPr lang="en-US" sz="2400" u="sng" dirty="0" smtClean="0"/>
              <a:t>Encouragement is the fuel that powers our efforts to engage, educate, and equip</a:t>
            </a:r>
            <a:r>
              <a:rPr lang="en-US" dirty="0" smtClean="0"/>
              <a:t>.</a:t>
            </a:r>
          </a:p>
          <a:p>
            <a:endParaRPr lang="en-US" sz="800" dirty="0" smtClean="0"/>
          </a:p>
          <a:p>
            <a:pPr lvl="1"/>
            <a:r>
              <a:rPr lang="en-US" sz="2000" dirty="0" smtClean="0"/>
              <a:t>Mentor Leaders care.</a:t>
            </a:r>
          </a:p>
          <a:p>
            <a:pPr lvl="1"/>
            <a:r>
              <a:rPr lang="en-US" sz="2000" dirty="0" smtClean="0"/>
              <a:t>Mentor Leaders lift others up.</a:t>
            </a:r>
          </a:p>
          <a:p>
            <a:pPr lvl="1"/>
            <a:r>
              <a:rPr lang="en-US" sz="2000" dirty="0" smtClean="0"/>
              <a:t>Mentor Leaders encourage</a:t>
            </a:r>
            <a:r>
              <a:rPr lang="en-US" dirty="0" smtClean="0"/>
              <a:t>.</a:t>
            </a:r>
          </a:p>
          <a:p>
            <a:endParaRPr lang="en-US" dirty="0"/>
          </a:p>
        </p:txBody>
      </p:sp>
      <p:pic>
        <p:nvPicPr>
          <p:cNvPr id="5125" name="Picture 5" descr="C:\Users\michaelm\AppData\Local\Microsoft\Windows\INetCache\IE\8ZR0P28V\Quote13[1].jpg"/>
          <p:cNvPicPr>
            <a:picLocks noChangeAspect="1" noChangeArrowheads="1"/>
          </p:cNvPicPr>
          <p:nvPr/>
        </p:nvPicPr>
        <p:blipFill>
          <a:blip r:embed="rId2" cstate="print"/>
          <a:srcRect/>
          <a:stretch>
            <a:fillRect/>
          </a:stretch>
        </p:blipFill>
        <p:spPr bwMode="auto">
          <a:xfrm>
            <a:off x="1981200" y="3886200"/>
            <a:ext cx="2362200" cy="2362200"/>
          </a:xfrm>
          <a:prstGeom prst="rect">
            <a:avLst/>
          </a:prstGeom>
          <a:noFill/>
        </p:spPr>
      </p:pic>
      <p:pic>
        <p:nvPicPr>
          <p:cNvPr id="5127" name="Picture 7" descr="C:\Users\michaelm\AppData\Local\Microsoft\Windows\INetCache\IE\8ZR0P28V\564829394[1].jpg"/>
          <p:cNvPicPr>
            <a:picLocks noChangeAspect="1" noChangeArrowheads="1"/>
          </p:cNvPicPr>
          <p:nvPr/>
        </p:nvPicPr>
        <p:blipFill>
          <a:blip r:embed="rId3" cstate="print"/>
          <a:srcRect/>
          <a:stretch>
            <a:fillRect/>
          </a:stretch>
        </p:blipFill>
        <p:spPr bwMode="auto">
          <a:xfrm>
            <a:off x="4572000" y="3657600"/>
            <a:ext cx="3962400" cy="25908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Empower</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42</a:t>
            </a:fld>
            <a:endParaRPr lang="en-US"/>
          </a:p>
        </p:txBody>
      </p:sp>
      <p:sp>
        <p:nvSpPr>
          <p:cNvPr id="4" name="Content Placeholder 3"/>
          <p:cNvSpPr>
            <a:spLocks noGrp="1"/>
          </p:cNvSpPr>
          <p:nvPr>
            <p:ph sz="quarter" idx="1"/>
          </p:nvPr>
        </p:nvSpPr>
        <p:spPr/>
        <p:txBody>
          <a:bodyPr/>
          <a:lstStyle/>
          <a:p>
            <a:r>
              <a:rPr lang="en-US" sz="2400" u="sng" dirty="0" smtClean="0"/>
              <a:t>Once the people you lead are ready…it’s time to turn them loose to do their jobs</a:t>
            </a:r>
            <a:r>
              <a:rPr lang="en-US" sz="2600" dirty="0" smtClean="0"/>
              <a:t>.</a:t>
            </a:r>
          </a:p>
          <a:p>
            <a:endParaRPr lang="en-US" sz="800" dirty="0" smtClean="0"/>
          </a:p>
          <a:p>
            <a:pPr lvl="1"/>
            <a:r>
              <a:rPr lang="en-US" sz="2000" dirty="0" smtClean="0"/>
              <a:t>True empowerment is preparation followed by appropriate freedom.</a:t>
            </a:r>
            <a:endParaRPr lang="en-US" sz="2000" dirty="0"/>
          </a:p>
        </p:txBody>
      </p:sp>
      <p:pic>
        <p:nvPicPr>
          <p:cNvPr id="6147" name="Picture 3" descr="C:\Users\michaelm\AppData\Local\Microsoft\Windows\INetCache\IE\2HBKIZ1C\motivate[1].png"/>
          <p:cNvPicPr>
            <a:picLocks noChangeAspect="1" noChangeArrowheads="1"/>
          </p:cNvPicPr>
          <p:nvPr/>
        </p:nvPicPr>
        <p:blipFill>
          <a:blip r:embed="rId2" cstate="print"/>
          <a:srcRect/>
          <a:stretch>
            <a:fillRect/>
          </a:stretch>
        </p:blipFill>
        <p:spPr bwMode="auto">
          <a:xfrm>
            <a:off x="5638800" y="3276600"/>
            <a:ext cx="2934560" cy="2743200"/>
          </a:xfrm>
          <a:prstGeom prst="rect">
            <a:avLst/>
          </a:prstGeom>
          <a:noFill/>
        </p:spPr>
      </p:pic>
      <p:pic>
        <p:nvPicPr>
          <p:cNvPr id="6150" name="Picture 6" descr="C:\Users\michaelm\AppData\Local\Microsoft\Windows\INetCache\IE\IKBH2KDQ\cropped-empower_logo[1].jpg"/>
          <p:cNvPicPr>
            <a:picLocks noChangeAspect="1" noChangeArrowheads="1"/>
          </p:cNvPicPr>
          <p:nvPr/>
        </p:nvPicPr>
        <p:blipFill>
          <a:blip r:embed="rId3" cstate="print"/>
          <a:srcRect/>
          <a:stretch>
            <a:fillRect/>
          </a:stretch>
        </p:blipFill>
        <p:spPr bwMode="auto">
          <a:xfrm>
            <a:off x="3048000" y="3886200"/>
            <a:ext cx="2209800" cy="1524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Energize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43</a:t>
            </a:fld>
            <a:endParaRPr lang="en-US"/>
          </a:p>
        </p:txBody>
      </p:sp>
      <p:sp>
        <p:nvSpPr>
          <p:cNvPr id="4" name="Content Placeholder 3"/>
          <p:cNvSpPr>
            <a:spLocks noGrp="1"/>
          </p:cNvSpPr>
          <p:nvPr>
            <p:ph sz="quarter" idx="1"/>
          </p:nvPr>
        </p:nvSpPr>
        <p:spPr/>
        <p:txBody>
          <a:bodyPr/>
          <a:lstStyle/>
          <a:p>
            <a:r>
              <a:rPr lang="en-US" sz="2400" u="sng" dirty="0" smtClean="0"/>
              <a:t>Great leaders energize and inspire those they lead</a:t>
            </a:r>
            <a:r>
              <a:rPr lang="en-US" dirty="0" smtClean="0"/>
              <a:t>.  </a:t>
            </a:r>
          </a:p>
          <a:p>
            <a:endParaRPr lang="en-US" sz="800" dirty="0" smtClean="0"/>
          </a:p>
          <a:p>
            <a:pPr lvl="1"/>
            <a:r>
              <a:rPr lang="en-US" dirty="0" smtClean="0"/>
              <a:t>Without inspiration, the best powers of the mind are dormant.  There is a tinder in us which needs to be quickened with sparks (Johann Gottfried Von Herder)</a:t>
            </a:r>
            <a:endParaRPr lang="en-US" dirty="0"/>
          </a:p>
        </p:txBody>
      </p:sp>
      <p:pic>
        <p:nvPicPr>
          <p:cNvPr id="7172" name="Picture 4" descr="C:\Users\michaelm\AppData\Local\Microsoft\Windows\INetCache\IE\2HBKIZ1C\energy[1].png"/>
          <p:cNvPicPr>
            <a:picLocks noChangeAspect="1" noChangeArrowheads="1"/>
          </p:cNvPicPr>
          <p:nvPr/>
        </p:nvPicPr>
        <p:blipFill>
          <a:blip r:embed="rId2" cstate="print"/>
          <a:srcRect/>
          <a:stretch>
            <a:fillRect/>
          </a:stretch>
        </p:blipFill>
        <p:spPr bwMode="auto">
          <a:xfrm>
            <a:off x="762000" y="4572000"/>
            <a:ext cx="1752600" cy="1371600"/>
          </a:xfrm>
          <a:prstGeom prst="rect">
            <a:avLst/>
          </a:prstGeom>
          <a:noFill/>
        </p:spPr>
      </p:pic>
      <p:pic>
        <p:nvPicPr>
          <p:cNvPr id="7180" name="Picture 12" descr="C:\Users\michaelm\AppData\Local\Microsoft\Windows\INetCache\IE\IKBH2KDQ\brain-mind-music[1].jpg"/>
          <p:cNvPicPr>
            <a:picLocks noChangeAspect="1" noChangeArrowheads="1"/>
          </p:cNvPicPr>
          <p:nvPr/>
        </p:nvPicPr>
        <p:blipFill>
          <a:blip r:embed="rId3" cstate="print"/>
          <a:srcRect/>
          <a:stretch>
            <a:fillRect/>
          </a:stretch>
        </p:blipFill>
        <p:spPr bwMode="auto">
          <a:xfrm>
            <a:off x="2895600" y="3657600"/>
            <a:ext cx="3200400" cy="2590800"/>
          </a:xfrm>
          <a:prstGeom prst="rect">
            <a:avLst/>
          </a:prstGeom>
          <a:noFill/>
        </p:spPr>
      </p:pic>
      <p:pic>
        <p:nvPicPr>
          <p:cNvPr id="7181" name="Picture 13" descr="C:\Users\michaelm\AppData\Local\Microsoft\Windows\INetCache\IE\2HBKIZ1C\Mind_logo[1].jpg"/>
          <p:cNvPicPr>
            <a:picLocks noChangeAspect="1" noChangeArrowheads="1"/>
          </p:cNvPicPr>
          <p:nvPr/>
        </p:nvPicPr>
        <p:blipFill>
          <a:blip r:embed="rId4" cstate="print"/>
          <a:srcRect/>
          <a:stretch>
            <a:fillRect/>
          </a:stretch>
        </p:blipFill>
        <p:spPr bwMode="auto">
          <a:xfrm>
            <a:off x="6553200" y="4191000"/>
            <a:ext cx="1981200" cy="1905000"/>
          </a:xfrm>
          <a:prstGeom prst="rect">
            <a:avLst/>
          </a:prstGeom>
          <a:noFill/>
        </p:spPr>
      </p:pic>
      <p:pic>
        <p:nvPicPr>
          <p:cNvPr id="7187" name="Picture 19" descr="C:\Users\michaelm\AppData\Local\Microsoft\Windows\INetCache\IE\XNQPUWUE\Spark-logo-192x100px[1].png"/>
          <p:cNvPicPr>
            <a:picLocks noChangeAspect="1" noChangeArrowheads="1"/>
          </p:cNvPicPr>
          <p:nvPr/>
        </p:nvPicPr>
        <p:blipFill>
          <a:blip r:embed="rId5" cstate="print"/>
          <a:srcRect/>
          <a:stretch>
            <a:fillRect/>
          </a:stretch>
        </p:blipFill>
        <p:spPr bwMode="auto">
          <a:xfrm>
            <a:off x="7924800" y="3733800"/>
            <a:ext cx="731520" cy="381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Elevate</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44</a:t>
            </a:fld>
            <a:endParaRPr lang="en-US"/>
          </a:p>
        </p:txBody>
      </p:sp>
      <p:sp>
        <p:nvSpPr>
          <p:cNvPr id="4" name="Content Placeholder 3"/>
          <p:cNvSpPr>
            <a:spLocks noGrp="1"/>
          </p:cNvSpPr>
          <p:nvPr>
            <p:ph sz="quarter" idx="1"/>
          </p:nvPr>
        </p:nvSpPr>
        <p:spPr/>
        <p:txBody>
          <a:bodyPr/>
          <a:lstStyle/>
          <a:p>
            <a:r>
              <a:rPr lang="en-US" sz="2400" u="sng" dirty="0" smtClean="0"/>
              <a:t>The goal of every Mentor Leader is to build other leaders</a:t>
            </a:r>
            <a:r>
              <a:rPr lang="en-US" sz="2400" dirty="0" smtClean="0"/>
              <a:t>.  </a:t>
            </a:r>
          </a:p>
          <a:p>
            <a:endParaRPr lang="en-US" sz="800" dirty="0" smtClean="0"/>
          </a:p>
          <a:p>
            <a:pPr lvl="1"/>
            <a:r>
              <a:rPr lang="en-US" sz="1900" dirty="0" smtClean="0"/>
              <a:t>To elevate </a:t>
            </a:r>
            <a:r>
              <a:rPr lang="en-US" sz="1900" dirty="0" smtClean="0"/>
              <a:t>others is </a:t>
            </a:r>
            <a:r>
              <a:rPr lang="en-US" sz="1900" dirty="0" smtClean="0"/>
              <a:t>to help them become the-best-version-of-themselves.</a:t>
            </a:r>
          </a:p>
          <a:p>
            <a:pPr lvl="1"/>
            <a:endParaRPr lang="en-US" sz="800" dirty="0" smtClean="0"/>
          </a:p>
          <a:p>
            <a:pPr lvl="2"/>
            <a:r>
              <a:rPr lang="en-US" dirty="0" smtClean="0">
                <a:solidFill>
                  <a:srgbClr val="FF0000"/>
                </a:solidFill>
              </a:rPr>
              <a:t>Raising up leaders is the truly selfless goal of every Mentor Leader</a:t>
            </a:r>
          </a:p>
          <a:p>
            <a:endParaRPr lang="en-US" dirty="0"/>
          </a:p>
        </p:txBody>
      </p:sp>
      <p:pic>
        <p:nvPicPr>
          <p:cNvPr id="8194" name="Picture 2" descr="C:\Users\michaelm\AppData\Local\Microsoft\Windows\INetCache\IE\XNQPUWUE\rise_up_by_7horin-d37yea11[1].jpg"/>
          <p:cNvPicPr>
            <a:picLocks noChangeAspect="1" noChangeArrowheads="1"/>
          </p:cNvPicPr>
          <p:nvPr/>
        </p:nvPicPr>
        <p:blipFill>
          <a:blip r:embed="rId2" cstate="print"/>
          <a:srcRect/>
          <a:stretch>
            <a:fillRect/>
          </a:stretch>
        </p:blipFill>
        <p:spPr bwMode="auto">
          <a:xfrm>
            <a:off x="4876800" y="3810000"/>
            <a:ext cx="3886200" cy="2419350"/>
          </a:xfrm>
          <a:prstGeom prst="rect">
            <a:avLst/>
          </a:prstGeom>
          <a:noFill/>
        </p:spPr>
      </p:pic>
      <p:pic>
        <p:nvPicPr>
          <p:cNvPr id="8195" name="Picture 3" descr="C:\Users\michaelm\AppData\Local\Microsoft\Windows\INetCache\IE\8ZR0P28V\Logo-Noir-Rise-Up[1].jpg"/>
          <p:cNvPicPr>
            <a:picLocks noChangeAspect="1" noChangeArrowheads="1"/>
          </p:cNvPicPr>
          <p:nvPr/>
        </p:nvPicPr>
        <p:blipFill>
          <a:blip r:embed="rId3" cstate="print"/>
          <a:srcRect/>
          <a:stretch>
            <a:fillRect/>
          </a:stretch>
        </p:blipFill>
        <p:spPr bwMode="auto">
          <a:xfrm>
            <a:off x="3352800" y="4953000"/>
            <a:ext cx="2076450" cy="1219200"/>
          </a:xfrm>
          <a:prstGeom prst="rect">
            <a:avLst/>
          </a:prstGeom>
          <a:noFill/>
        </p:spPr>
      </p:pic>
      <p:pic>
        <p:nvPicPr>
          <p:cNvPr id="8196" name="Picture 4" descr="C:\Users\michaelm\AppData\Local\Microsoft\Windows\INetCache\IE\XNQPUWUE\coach-2[1].gif"/>
          <p:cNvPicPr>
            <a:picLocks noChangeAspect="1" noChangeArrowheads="1"/>
          </p:cNvPicPr>
          <p:nvPr/>
        </p:nvPicPr>
        <p:blipFill>
          <a:blip r:embed="rId4" cstate="print"/>
          <a:srcRect/>
          <a:stretch>
            <a:fillRect/>
          </a:stretch>
        </p:blipFill>
        <p:spPr bwMode="auto">
          <a:xfrm>
            <a:off x="3505200" y="3200400"/>
            <a:ext cx="1333500" cy="176784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45</a:t>
            </a:fld>
            <a:endParaRPr lang="en-US"/>
          </a:p>
        </p:txBody>
      </p:sp>
      <p:sp>
        <p:nvSpPr>
          <p:cNvPr id="4" name="Content Placeholder 3"/>
          <p:cNvSpPr>
            <a:spLocks noGrp="1"/>
          </p:cNvSpPr>
          <p:nvPr>
            <p:ph sz="quarter" idx="1"/>
          </p:nvPr>
        </p:nvSpPr>
        <p:spPr/>
        <p:txBody>
          <a:bodyPr>
            <a:normAutofit/>
          </a:bodyPr>
          <a:lstStyle/>
          <a:p>
            <a:r>
              <a:rPr lang="en-US" sz="2400" u="sng" dirty="0" smtClean="0"/>
              <a:t>Be engaged with those you lead in order for them to trust that you care and want to believe in you</a:t>
            </a:r>
            <a:r>
              <a:rPr lang="en-US" sz="2400" dirty="0" smtClean="0"/>
              <a:t>.  </a:t>
            </a:r>
            <a:endParaRPr lang="en-US" sz="2400" dirty="0" smtClean="0"/>
          </a:p>
          <a:p>
            <a:endParaRPr lang="en-US" sz="800" dirty="0" smtClean="0"/>
          </a:p>
          <a:p>
            <a:pPr lvl="1"/>
            <a:r>
              <a:rPr lang="en-US" dirty="0" smtClean="0"/>
              <a:t>Leadership is a “contact” sport</a:t>
            </a:r>
            <a:r>
              <a:rPr lang="en-US" dirty="0" smtClean="0"/>
              <a:t>.</a:t>
            </a:r>
            <a:endParaRPr lang="en-US" dirty="0" smtClean="0"/>
          </a:p>
        </p:txBody>
      </p:sp>
      <p:pic>
        <p:nvPicPr>
          <p:cNvPr id="6" name="Picture 5" descr="Engage Chat Software"/>
          <p:cNvPicPr/>
          <p:nvPr/>
        </p:nvPicPr>
        <p:blipFill>
          <a:blip r:embed="rId2" cstate="print"/>
          <a:srcRect/>
          <a:stretch>
            <a:fillRect/>
          </a:stretch>
        </p:blipFill>
        <p:spPr bwMode="auto">
          <a:xfrm>
            <a:off x="5105400" y="2819400"/>
            <a:ext cx="3771900" cy="33909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46</a:t>
            </a:fld>
            <a:endParaRPr lang="en-US"/>
          </a:p>
        </p:txBody>
      </p:sp>
      <p:sp>
        <p:nvSpPr>
          <p:cNvPr id="4" name="Content Placeholder 3"/>
          <p:cNvSpPr>
            <a:spLocks noGrp="1"/>
          </p:cNvSpPr>
          <p:nvPr>
            <p:ph sz="quarter" idx="1"/>
          </p:nvPr>
        </p:nvSpPr>
        <p:spPr/>
        <p:txBody>
          <a:bodyPr>
            <a:normAutofit/>
          </a:bodyPr>
          <a:lstStyle/>
          <a:p>
            <a:r>
              <a:rPr lang="en-US" sz="2400" u="sng" dirty="0" smtClean="0"/>
              <a:t>Help </a:t>
            </a:r>
            <a:r>
              <a:rPr lang="en-US" sz="2400" u="sng" dirty="0" smtClean="0"/>
              <a:t>every team member earn an </a:t>
            </a:r>
            <a:r>
              <a:rPr lang="en-US" sz="2400" u="sng" dirty="0" smtClean="0"/>
              <a:t>A</a:t>
            </a:r>
            <a:r>
              <a:rPr lang="en-US" sz="2400" dirty="0" smtClean="0"/>
              <a:t>.</a:t>
            </a:r>
          </a:p>
          <a:p>
            <a:endParaRPr lang="en-US" sz="800" dirty="0" smtClean="0"/>
          </a:p>
          <a:p>
            <a:pPr lvl="1"/>
            <a:r>
              <a:rPr lang="en-US" dirty="0" smtClean="0"/>
              <a:t>Educate </a:t>
            </a:r>
            <a:r>
              <a:rPr lang="en-US" dirty="0" smtClean="0"/>
              <a:t>them for success</a:t>
            </a:r>
            <a:r>
              <a:rPr lang="en-US" dirty="0" smtClean="0"/>
              <a:t>.</a:t>
            </a:r>
            <a:endParaRPr lang="en-US" dirty="0" smtClean="0"/>
          </a:p>
        </p:txBody>
      </p:sp>
      <p:pic>
        <p:nvPicPr>
          <p:cNvPr id="6" name="Picture 5" descr="Educate synonyms - 798 Words and Phrases for Educate"/>
          <p:cNvPicPr/>
          <p:nvPr/>
        </p:nvPicPr>
        <p:blipFill>
          <a:blip r:embed="rId2" cstate="print"/>
          <a:srcRect/>
          <a:stretch>
            <a:fillRect/>
          </a:stretch>
        </p:blipFill>
        <p:spPr bwMode="auto">
          <a:xfrm>
            <a:off x="1752600" y="3048000"/>
            <a:ext cx="5715000" cy="29908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47</a:t>
            </a:fld>
            <a:endParaRPr lang="en-US"/>
          </a:p>
        </p:txBody>
      </p:sp>
      <p:sp>
        <p:nvSpPr>
          <p:cNvPr id="4" name="Content Placeholder 3"/>
          <p:cNvSpPr>
            <a:spLocks noGrp="1"/>
          </p:cNvSpPr>
          <p:nvPr>
            <p:ph sz="quarter" idx="1"/>
          </p:nvPr>
        </p:nvSpPr>
        <p:spPr/>
        <p:txBody>
          <a:bodyPr>
            <a:normAutofit/>
          </a:bodyPr>
          <a:lstStyle/>
          <a:p>
            <a:r>
              <a:rPr lang="en-US" sz="2400" u="sng" dirty="0" smtClean="0"/>
              <a:t>Equip </a:t>
            </a:r>
            <a:r>
              <a:rPr lang="en-US" sz="2400" u="sng" dirty="0" smtClean="0"/>
              <a:t>those you lead</a:t>
            </a:r>
            <a:r>
              <a:rPr lang="en-US" sz="2400" dirty="0" smtClean="0"/>
              <a:t>.  </a:t>
            </a:r>
            <a:endParaRPr lang="en-US" sz="2400" dirty="0" smtClean="0"/>
          </a:p>
          <a:p>
            <a:endParaRPr lang="en-US" sz="800" dirty="0" smtClean="0"/>
          </a:p>
          <a:p>
            <a:pPr lvl="1"/>
            <a:r>
              <a:rPr lang="en-US" sz="1900" dirty="0" smtClean="0"/>
              <a:t>Create an environment and provide the resources and the proper tools – physical, mental, spiritual, and emotional for the team to be successful</a:t>
            </a:r>
            <a:r>
              <a:rPr lang="en-US" sz="1900" dirty="0" smtClean="0"/>
              <a:t>.</a:t>
            </a:r>
            <a:endParaRPr lang="en-US" sz="1900" dirty="0" smtClean="0"/>
          </a:p>
        </p:txBody>
      </p:sp>
      <p:pic>
        <p:nvPicPr>
          <p:cNvPr id="6" name="Picture 5" descr="Equip Leadership | John Maxwell | Where Leadership &amp;amp; Evangelism Meet"/>
          <p:cNvPicPr/>
          <p:nvPr/>
        </p:nvPicPr>
        <p:blipFill>
          <a:blip r:embed="rId2" cstate="print"/>
          <a:srcRect/>
          <a:stretch>
            <a:fillRect/>
          </a:stretch>
        </p:blipFill>
        <p:spPr bwMode="auto">
          <a:xfrm>
            <a:off x="2895600" y="2895600"/>
            <a:ext cx="3459480" cy="338328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48</a:t>
            </a:fld>
            <a:endParaRPr lang="en-US"/>
          </a:p>
        </p:txBody>
      </p:sp>
      <p:sp>
        <p:nvSpPr>
          <p:cNvPr id="4" name="Content Placeholder 3"/>
          <p:cNvSpPr>
            <a:spLocks noGrp="1"/>
          </p:cNvSpPr>
          <p:nvPr>
            <p:ph sz="quarter" idx="1"/>
          </p:nvPr>
        </p:nvSpPr>
        <p:spPr/>
        <p:txBody>
          <a:bodyPr>
            <a:normAutofit/>
          </a:bodyPr>
          <a:lstStyle/>
          <a:p>
            <a:r>
              <a:rPr lang="en-US" sz="2400" u="sng" dirty="0" smtClean="0"/>
              <a:t>Take </a:t>
            </a:r>
            <a:r>
              <a:rPr lang="en-US" sz="2400" u="sng" dirty="0" smtClean="0"/>
              <a:t>every opportunity to encourage the people you lead</a:t>
            </a:r>
            <a:r>
              <a:rPr lang="en-US" sz="2400" dirty="0" smtClean="0"/>
              <a:t>.</a:t>
            </a:r>
          </a:p>
          <a:p>
            <a:endParaRPr lang="en-US" sz="800" dirty="0" smtClean="0"/>
          </a:p>
          <a:p>
            <a:pPr lvl="1"/>
            <a:r>
              <a:rPr lang="en-US" sz="1900" dirty="0" smtClean="0"/>
              <a:t>When in doubt, do it, then, do it again.</a:t>
            </a:r>
          </a:p>
        </p:txBody>
      </p:sp>
      <p:pic>
        <p:nvPicPr>
          <p:cNvPr id="6" name="Picture 5" descr="Encourage One Another - YouTube"/>
          <p:cNvPicPr/>
          <p:nvPr/>
        </p:nvPicPr>
        <p:blipFill>
          <a:blip r:embed="rId2" cstate="print"/>
          <a:srcRect/>
          <a:stretch>
            <a:fillRect/>
          </a:stretch>
        </p:blipFill>
        <p:spPr bwMode="auto">
          <a:xfrm>
            <a:off x="1676400" y="2819400"/>
            <a:ext cx="5943600" cy="33432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49</a:t>
            </a:fld>
            <a:endParaRPr lang="en-US"/>
          </a:p>
        </p:txBody>
      </p:sp>
      <p:sp>
        <p:nvSpPr>
          <p:cNvPr id="4" name="Content Placeholder 3"/>
          <p:cNvSpPr>
            <a:spLocks noGrp="1"/>
          </p:cNvSpPr>
          <p:nvPr>
            <p:ph sz="quarter" idx="1"/>
          </p:nvPr>
        </p:nvSpPr>
        <p:spPr/>
        <p:txBody>
          <a:bodyPr>
            <a:normAutofit/>
          </a:bodyPr>
          <a:lstStyle/>
          <a:p>
            <a:r>
              <a:rPr lang="en-US" sz="2400" u="sng" dirty="0" smtClean="0"/>
              <a:t>Once your team is ready, stop teaching and let them “take the test</a:t>
            </a:r>
            <a:r>
              <a:rPr lang="en-US" sz="2400" dirty="0" smtClean="0"/>
              <a:t>.”  </a:t>
            </a:r>
            <a:endParaRPr lang="en-US" sz="2400" dirty="0" smtClean="0"/>
          </a:p>
          <a:p>
            <a:endParaRPr lang="en-US" sz="800" dirty="0" smtClean="0"/>
          </a:p>
          <a:p>
            <a:pPr lvl="1"/>
            <a:r>
              <a:rPr lang="en-US" dirty="0" smtClean="0"/>
              <a:t>Empower them by letting them go</a:t>
            </a:r>
            <a:r>
              <a:rPr lang="en-US" dirty="0" smtClean="0"/>
              <a:t>.</a:t>
            </a:r>
            <a:endParaRPr lang="en-US" dirty="0" smtClean="0"/>
          </a:p>
        </p:txBody>
      </p:sp>
      <p:pic>
        <p:nvPicPr>
          <p:cNvPr id="6" name="Picture 5" descr="Team Empower Hour"/>
          <p:cNvPicPr/>
          <p:nvPr/>
        </p:nvPicPr>
        <p:blipFill>
          <a:blip r:embed="rId2" cstate="print"/>
          <a:srcRect/>
          <a:stretch>
            <a:fillRect/>
          </a:stretch>
        </p:blipFill>
        <p:spPr bwMode="auto">
          <a:xfrm>
            <a:off x="1600200" y="3124200"/>
            <a:ext cx="5943600" cy="313128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Model of a Mentor Leader</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a:t>
            </a:fld>
            <a:endParaRPr lang="en-US"/>
          </a:p>
        </p:txBody>
      </p:sp>
      <p:sp>
        <p:nvSpPr>
          <p:cNvPr id="4" name="Content Placeholder 3"/>
          <p:cNvSpPr>
            <a:spLocks noGrp="1"/>
          </p:cNvSpPr>
          <p:nvPr>
            <p:ph sz="quarter" idx="1"/>
          </p:nvPr>
        </p:nvSpPr>
        <p:spPr/>
        <p:txBody>
          <a:bodyPr/>
          <a:lstStyle/>
          <a:p>
            <a:r>
              <a:rPr lang="en-US" u="sng" dirty="0" smtClean="0"/>
              <a:t>You will also be known by your faith and your heart</a:t>
            </a:r>
            <a:r>
              <a:rPr lang="en-US" dirty="0" smtClean="0"/>
              <a:t>.</a:t>
            </a:r>
          </a:p>
          <a:p>
            <a:endParaRPr lang="en-US" sz="800" dirty="0" smtClean="0"/>
          </a:p>
          <a:p>
            <a:pPr lvl="1"/>
            <a:r>
              <a:rPr lang="en-US" dirty="0" smtClean="0"/>
              <a:t>The commitments of your heart will write the legacy you leave the </a:t>
            </a:r>
            <a:r>
              <a:rPr lang="en-US" dirty="0" smtClean="0"/>
              <a:t>world.</a:t>
            </a:r>
            <a:endParaRPr lang="en-US" dirty="0"/>
          </a:p>
        </p:txBody>
      </p:sp>
      <p:pic>
        <p:nvPicPr>
          <p:cNvPr id="3079" name="Picture 7" descr="C:\Users\michaelm\AppData\Local\Microsoft\Windows\INetCache\IE\2HBKIZ1C\3440275790_bbe9dde805_z[1].jpg"/>
          <p:cNvPicPr>
            <a:picLocks noChangeAspect="1" noChangeArrowheads="1"/>
          </p:cNvPicPr>
          <p:nvPr/>
        </p:nvPicPr>
        <p:blipFill>
          <a:blip r:embed="rId2" cstate="print"/>
          <a:srcRect/>
          <a:stretch>
            <a:fillRect/>
          </a:stretch>
        </p:blipFill>
        <p:spPr bwMode="auto">
          <a:xfrm>
            <a:off x="1828800" y="3200400"/>
            <a:ext cx="5562600" cy="291465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50</a:t>
            </a:fld>
            <a:endParaRPr lang="en-US"/>
          </a:p>
        </p:txBody>
      </p:sp>
      <p:sp>
        <p:nvSpPr>
          <p:cNvPr id="4" name="Content Placeholder 3"/>
          <p:cNvSpPr>
            <a:spLocks noGrp="1"/>
          </p:cNvSpPr>
          <p:nvPr>
            <p:ph sz="quarter" idx="1"/>
          </p:nvPr>
        </p:nvSpPr>
        <p:spPr/>
        <p:txBody>
          <a:bodyPr>
            <a:normAutofit/>
          </a:bodyPr>
          <a:lstStyle/>
          <a:p>
            <a:r>
              <a:rPr lang="en-US" sz="2400" u="sng" dirty="0" smtClean="0"/>
              <a:t>Energize </a:t>
            </a:r>
            <a:r>
              <a:rPr lang="en-US" sz="2400" u="sng" dirty="0" smtClean="0"/>
              <a:t>your team’s effort by believing in them</a:t>
            </a:r>
            <a:r>
              <a:rPr lang="en-US" sz="2400" dirty="0" smtClean="0"/>
              <a:t>. </a:t>
            </a:r>
            <a:endParaRPr lang="en-US" sz="2400" dirty="0" smtClean="0"/>
          </a:p>
          <a:p>
            <a:endParaRPr lang="en-US" sz="800" dirty="0" smtClean="0"/>
          </a:p>
          <a:p>
            <a:pPr lvl="1"/>
            <a:r>
              <a:rPr lang="en-US" dirty="0" smtClean="0"/>
              <a:t>The </a:t>
            </a:r>
            <a:r>
              <a:rPr lang="en-US" dirty="0" smtClean="0"/>
              <a:t>energy to go forward and the inspiration to achieve will come from you</a:t>
            </a:r>
            <a:r>
              <a:rPr lang="en-US" dirty="0" smtClean="0"/>
              <a:t>.</a:t>
            </a:r>
            <a:endParaRPr lang="en-US" dirty="0" smtClean="0"/>
          </a:p>
        </p:txBody>
      </p:sp>
      <p:pic>
        <p:nvPicPr>
          <p:cNvPr id="6" name="Picture 5" descr="Believe (TV series) - Wikipedia"/>
          <p:cNvPicPr/>
          <p:nvPr/>
        </p:nvPicPr>
        <p:blipFill>
          <a:blip r:embed="rId2" cstate="print"/>
          <a:srcRect/>
          <a:stretch>
            <a:fillRect/>
          </a:stretch>
        </p:blipFill>
        <p:spPr bwMode="auto">
          <a:xfrm>
            <a:off x="2133600" y="3048000"/>
            <a:ext cx="4800600" cy="3048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51</a:t>
            </a:fld>
            <a:endParaRPr lang="en-US"/>
          </a:p>
        </p:txBody>
      </p:sp>
      <p:sp>
        <p:nvSpPr>
          <p:cNvPr id="4" name="Content Placeholder 3"/>
          <p:cNvSpPr>
            <a:spLocks noGrp="1"/>
          </p:cNvSpPr>
          <p:nvPr>
            <p:ph sz="quarter" idx="1"/>
          </p:nvPr>
        </p:nvSpPr>
        <p:spPr/>
        <p:txBody>
          <a:bodyPr>
            <a:normAutofit/>
          </a:bodyPr>
          <a:lstStyle/>
          <a:p>
            <a:r>
              <a:rPr lang="en-US" sz="2400" u="sng" dirty="0" smtClean="0"/>
              <a:t>Develop </a:t>
            </a:r>
            <a:r>
              <a:rPr lang="en-US" sz="2400" u="sng" dirty="0" smtClean="0"/>
              <a:t>your team members as leaders</a:t>
            </a:r>
            <a:r>
              <a:rPr lang="en-US" sz="2400" dirty="0" smtClean="0"/>
              <a:t>.  </a:t>
            </a:r>
            <a:endParaRPr lang="en-US" sz="2400" dirty="0" smtClean="0"/>
          </a:p>
          <a:p>
            <a:endParaRPr lang="en-US" sz="800" dirty="0" smtClean="0"/>
          </a:p>
          <a:p>
            <a:pPr lvl="1"/>
            <a:r>
              <a:rPr lang="en-US" sz="1900" dirty="0" smtClean="0"/>
              <a:t>The mentor leader’s ultimate goal is to build leaders who will leave to lead elsewhere, or who will be elevated to fill the mentor leader’s role.</a:t>
            </a:r>
          </a:p>
        </p:txBody>
      </p:sp>
      <p:pic>
        <p:nvPicPr>
          <p:cNvPr id="6" name="Picture 5" descr="Leaders Build Leaders Poster – Strategic Press"/>
          <p:cNvPicPr/>
          <p:nvPr/>
        </p:nvPicPr>
        <p:blipFill>
          <a:blip r:embed="rId2" cstate="print"/>
          <a:srcRect/>
          <a:stretch>
            <a:fillRect/>
          </a:stretch>
        </p:blipFill>
        <p:spPr bwMode="auto">
          <a:xfrm>
            <a:off x="5715000" y="2895600"/>
            <a:ext cx="3295650" cy="3810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Measure of a Mentor Leader</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52</a:t>
            </a:fld>
            <a:endParaRPr lang="en-US"/>
          </a:p>
        </p:txBody>
      </p:sp>
      <p:sp>
        <p:nvSpPr>
          <p:cNvPr id="4" name="Content Placeholder 3"/>
          <p:cNvSpPr>
            <a:spLocks noGrp="1"/>
          </p:cNvSpPr>
          <p:nvPr>
            <p:ph sz="quarter" idx="1"/>
          </p:nvPr>
        </p:nvSpPr>
        <p:spPr/>
        <p:txBody>
          <a:bodyPr/>
          <a:lstStyle/>
          <a:p>
            <a:r>
              <a:rPr lang="en-US" sz="2400" u="sng" dirty="0" smtClean="0"/>
              <a:t>Building Other Lives of Impact</a:t>
            </a:r>
          </a:p>
          <a:p>
            <a:endParaRPr lang="en-US" sz="800" u="sng" dirty="0" smtClean="0"/>
          </a:p>
          <a:p>
            <a:pPr lvl="1"/>
            <a:r>
              <a:rPr lang="en-US" dirty="0" smtClean="0"/>
              <a:t>The Mentor Leader adds value to the lives of others, to make the lives of other people better</a:t>
            </a:r>
            <a:r>
              <a:rPr lang="en-US" dirty="0" smtClean="0"/>
              <a:t>.</a:t>
            </a:r>
            <a:endParaRPr lang="en-US" dirty="0" smtClean="0"/>
          </a:p>
        </p:txBody>
      </p:sp>
      <p:pic>
        <p:nvPicPr>
          <p:cNvPr id="6" name="Picture 5" descr="Adding Value to the Lives of Others | by Fred Jahns | Medium"/>
          <p:cNvPicPr/>
          <p:nvPr/>
        </p:nvPicPr>
        <p:blipFill>
          <a:blip r:embed="rId2" cstate="print"/>
          <a:srcRect/>
          <a:stretch>
            <a:fillRect/>
          </a:stretch>
        </p:blipFill>
        <p:spPr bwMode="auto">
          <a:xfrm>
            <a:off x="1981200" y="3048000"/>
            <a:ext cx="5257800" cy="3223927"/>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Journey: Adding Value Every Moment</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53</a:t>
            </a:fld>
            <a:endParaRPr lang="en-US"/>
          </a:p>
        </p:txBody>
      </p:sp>
      <p:sp>
        <p:nvSpPr>
          <p:cNvPr id="4" name="Content Placeholder 3"/>
          <p:cNvSpPr>
            <a:spLocks noGrp="1"/>
          </p:cNvSpPr>
          <p:nvPr>
            <p:ph sz="quarter" idx="1"/>
          </p:nvPr>
        </p:nvSpPr>
        <p:spPr/>
        <p:txBody>
          <a:bodyPr/>
          <a:lstStyle/>
          <a:p>
            <a:r>
              <a:rPr lang="en-US" sz="2200" u="sng" dirty="0" smtClean="0"/>
              <a:t>At the end of the day, the journey is about adding value to others’ lives, which ultimately will impact your community for good</a:t>
            </a:r>
            <a:r>
              <a:rPr lang="en-US" dirty="0" smtClean="0"/>
              <a:t>.</a:t>
            </a:r>
            <a:endParaRPr lang="en-US" dirty="0"/>
          </a:p>
        </p:txBody>
      </p:sp>
      <p:pic>
        <p:nvPicPr>
          <p:cNvPr id="2052" name="Picture 4" descr="C:\Users\michaelm\AppData\Local\Microsoft\Windows\INetCache\IE\8ZR0P28V\impato[1].jpg"/>
          <p:cNvPicPr>
            <a:picLocks noChangeAspect="1" noChangeArrowheads="1"/>
          </p:cNvPicPr>
          <p:nvPr/>
        </p:nvPicPr>
        <p:blipFill>
          <a:blip r:embed="rId2" cstate="print"/>
          <a:srcRect/>
          <a:stretch>
            <a:fillRect/>
          </a:stretch>
        </p:blipFill>
        <p:spPr bwMode="auto">
          <a:xfrm>
            <a:off x="2209800" y="2438400"/>
            <a:ext cx="4724400" cy="381701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Sharing the Journey</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54</a:t>
            </a:fld>
            <a:endParaRPr lang="en-US"/>
          </a:p>
        </p:txBody>
      </p:sp>
      <p:sp>
        <p:nvSpPr>
          <p:cNvPr id="4" name="Content Placeholder 3"/>
          <p:cNvSpPr>
            <a:spLocks noGrp="1"/>
          </p:cNvSpPr>
          <p:nvPr>
            <p:ph sz="quarter" idx="1"/>
          </p:nvPr>
        </p:nvSpPr>
        <p:spPr/>
        <p:txBody>
          <a:bodyPr>
            <a:normAutofit/>
          </a:bodyPr>
          <a:lstStyle/>
          <a:p>
            <a:r>
              <a:rPr lang="en-US" sz="2400" u="sng" dirty="0" smtClean="0"/>
              <a:t>It’s not about you.  It’s not about me.  It’s about others</a:t>
            </a:r>
            <a:r>
              <a:rPr lang="en-US" sz="2400" dirty="0" smtClean="0"/>
              <a:t>.  </a:t>
            </a:r>
          </a:p>
          <a:p>
            <a:pPr>
              <a:buNone/>
            </a:pPr>
            <a:endParaRPr lang="en-US" sz="800" dirty="0" smtClean="0"/>
          </a:p>
        </p:txBody>
      </p:sp>
      <p:pic>
        <p:nvPicPr>
          <p:cNvPr id="3087" name="Picture 15" descr="C:\Users\michaelm\AppData\Local\Microsoft\Windows\INetCache\IE\2HBKIZ1C\The_Whole_Truth_2010_Intertitle[1].png"/>
          <p:cNvPicPr>
            <a:picLocks noChangeAspect="1" noChangeArrowheads="1"/>
          </p:cNvPicPr>
          <p:nvPr/>
        </p:nvPicPr>
        <p:blipFill>
          <a:blip r:embed="rId2" cstate="print"/>
          <a:srcRect/>
          <a:stretch>
            <a:fillRect/>
          </a:stretch>
        </p:blipFill>
        <p:spPr bwMode="auto">
          <a:xfrm>
            <a:off x="2209800" y="2667000"/>
            <a:ext cx="5233984" cy="3284960"/>
          </a:xfrm>
          <a:prstGeom prst="rect">
            <a:avLst/>
          </a:prstGeom>
          <a:noFill/>
        </p:spPr>
      </p:pic>
      <p:pic>
        <p:nvPicPr>
          <p:cNvPr id="3096" name="Picture 24" descr="C:\Users\michaelm\AppData\Local\Microsoft\Windows\INetCache\IE\XNQPUWUE\4484217875_edd6da431e_m[1].jpg"/>
          <p:cNvPicPr>
            <a:picLocks noChangeAspect="1" noChangeArrowheads="1"/>
          </p:cNvPicPr>
          <p:nvPr/>
        </p:nvPicPr>
        <p:blipFill>
          <a:blip r:embed="rId3" cstate="print"/>
          <a:srcRect/>
          <a:stretch>
            <a:fillRect/>
          </a:stretch>
        </p:blipFill>
        <p:spPr bwMode="auto">
          <a:xfrm>
            <a:off x="6553200" y="5105400"/>
            <a:ext cx="1273629" cy="111442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Sharing the Journey</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55</a:t>
            </a:fld>
            <a:endParaRPr lang="en-US"/>
          </a:p>
        </p:txBody>
      </p:sp>
      <p:sp>
        <p:nvSpPr>
          <p:cNvPr id="4" name="Content Placeholder 3"/>
          <p:cNvSpPr>
            <a:spLocks noGrp="1"/>
          </p:cNvSpPr>
          <p:nvPr>
            <p:ph sz="quarter" idx="1"/>
          </p:nvPr>
        </p:nvSpPr>
        <p:spPr/>
        <p:txBody>
          <a:bodyPr>
            <a:noAutofit/>
          </a:bodyPr>
          <a:lstStyle/>
          <a:p>
            <a:r>
              <a:rPr lang="en-US" sz="2400" u="sng" dirty="0" smtClean="0"/>
              <a:t>Mentor Leaders will help people grow right where they are.  Sometimes, that involves enlisting more help in the effort</a:t>
            </a:r>
            <a:r>
              <a:rPr lang="en-US" sz="2400" dirty="0" smtClean="0"/>
              <a:t>.</a:t>
            </a:r>
          </a:p>
          <a:p>
            <a:endParaRPr lang="en-US" sz="800" dirty="0" smtClean="0"/>
          </a:p>
          <a:p>
            <a:endParaRPr lang="en-US" sz="300" dirty="0" smtClean="0"/>
          </a:p>
        </p:txBody>
      </p:sp>
      <p:pic>
        <p:nvPicPr>
          <p:cNvPr id="7" name="Picture 6" descr="As you grow older, you will discover that you have two hands, one for  helping yourself, the other for helping others. | Growing old, Helping  others, Older"/>
          <p:cNvPicPr/>
          <p:nvPr/>
        </p:nvPicPr>
        <p:blipFill>
          <a:blip r:embed="rId2" cstate="print"/>
          <a:srcRect/>
          <a:stretch>
            <a:fillRect/>
          </a:stretch>
        </p:blipFill>
        <p:spPr bwMode="auto">
          <a:xfrm>
            <a:off x="4876800" y="2514600"/>
            <a:ext cx="3352800" cy="3733800"/>
          </a:xfrm>
          <a:prstGeom prst="rect">
            <a:avLst/>
          </a:prstGeom>
          <a:noFill/>
          <a:ln w="9525">
            <a:noFill/>
            <a:miter lim="800000"/>
            <a:headEnd/>
            <a:tailEnd/>
          </a:ln>
        </p:spPr>
      </p:pic>
      <p:pic>
        <p:nvPicPr>
          <p:cNvPr id="8" name="Picture 7" descr="Be The Change :: Support Each Other to Grow Together — Steemit"/>
          <p:cNvPicPr/>
          <p:nvPr/>
        </p:nvPicPr>
        <p:blipFill>
          <a:blip r:embed="rId3" cstate="print"/>
          <a:srcRect/>
          <a:stretch>
            <a:fillRect/>
          </a:stretch>
        </p:blipFill>
        <p:spPr bwMode="auto">
          <a:xfrm>
            <a:off x="685800" y="3581400"/>
            <a:ext cx="3886200" cy="1905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Sharing the Journey</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56</a:t>
            </a:fld>
            <a:endParaRPr lang="en-US"/>
          </a:p>
        </p:txBody>
      </p:sp>
      <p:sp>
        <p:nvSpPr>
          <p:cNvPr id="4" name="Content Placeholder 3"/>
          <p:cNvSpPr>
            <a:spLocks noGrp="1"/>
          </p:cNvSpPr>
          <p:nvPr>
            <p:ph sz="quarter" idx="1"/>
          </p:nvPr>
        </p:nvSpPr>
        <p:spPr/>
        <p:txBody>
          <a:bodyPr>
            <a:normAutofit/>
          </a:bodyPr>
          <a:lstStyle/>
          <a:p>
            <a:r>
              <a:rPr lang="en-US" sz="2400" u="sng" dirty="0" smtClean="0"/>
              <a:t>Mentor Leaders should always look to add value to the lives of others, even if it means delegating authority to those they have mentored who are ready to be elevated to new levels of leadership responsibility</a:t>
            </a:r>
            <a:r>
              <a:rPr lang="en-US" sz="2400" dirty="0" smtClean="0"/>
              <a:t>.</a:t>
            </a:r>
          </a:p>
          <a:p>
            <a:endParaRPr lang="en-US" sz="800" dirty="0" smtClean="0"/>
          </a:p>
          <a:p>
            <a:pPr lvl="1"/>
            <a:r>
              <a:rPr lang="en-US" sz="1900" dirty="0" smtClean="0"/>
              <a:t>By touching the lives of the people right around us, and by replicating leaders who in turn can replicate more leaders, we can create value far beyond the small sphere that we can reach and touch directly.</a:t>
            </a:r>
            <a:endParaRPr lang="en-US" sz="1900" dirty="0"/>
          </a:p>
        </p:txBody>
      </p:sp>
      <p:pic>
        <p:nvPicPr>
          <p:cNvPr id="5126" name="Picture 6" descr="C:\Users\michaelm\AppData\Local\Microsoft\Windows\INetCache\IE\XNQPUWUE\multiply_logo[1].jpg"/>
          <p:cNvPicPr>
            <a:picLocks noChangeAspect="1" noChangeArrowheads="1"/>
          </p:cNvPicPr>
          <p:nvPr/>
        </p:nvPicPr>
        <p:blipFill>
          <a:blip r:embed="rId2" cstate="print"/>
          <a:srcRect/>
          <a:stretch>
            <a:fillRect/>
          </a:stretch>
        </p:blipFill>
        <p:spPr bwMode="auto">
          <a:xfrm>
            <a:off x="2895600" y="4343400"/>
            <a:ext cx="3429000" cy="1804416"/>
          </a:xfrm>
          <a:prstGeom prst="rect">
            <a:avLst/>
          </a:prstGeom>
          <a:noFill/>
        </p:spPr>
      </p:pic>
      <p:pic>
        <p:nvPicPr>
          <p:cNvPr id="5130" name="Picture 10" descr="C:\Users\michaelm\AppData\Local\Microsoft\Windows\INetCache\IE\8ZR0P28V\583px-Symbol_multiplication_vote.svg[1].png"/>
          <p:cNvPicPr>
            <a:picLocks noChangeAspect="1" noChangeArrowheads="1"/>
          </p:cNvPicPr>
          <p:nvPr/>
        </p:nvPicPr>
        <p:blipFill>
          <a:blip r:embed="rId3" cstate="print"/>
          <a:srcRect/>
          <a:stretch>
            <a:fillRect/>
          </a:stretch>
        </p:blipFill>
        <p:spPr bwMode="auto">
          <a:xfrm>
            <a:off x="6858000" y="4267200"/>
            <a:ext cx="1916430" cy="1901190"/>
          </a:xfrm>
          <a:prstGeom prst="rect">
            <a:avLst/>
          </a:prstGeom>
          <a:noFill/>
        </p:spPr>
      </p:pic>
      <p:pic>
        <p:nvPicPr>
          <p:cNvPr id="7" name="Picture 10" descr="C:\Users\michaelm\AppData\Local\Microsoft\Windows\INetCache\IE\8ZR0P28V\583px-Symbol_multiplication_vote.svg[1].png"/>
          <p:cNvPicPr>
            <a:picLocks noChangeAspect="1" noChangeArrowheads="1"/>
          </p:cNvPicPr>
          <p:nvPr/>
        </p:nvPicPr>
        <p:blipFill>
          <a:blip r:embed="rId3" cstate="print"/>
          <a:srcRect/>
          <a:stretch>
            <a:fillRect/>
          </a:stretch>
        </p:blipFill>
        <p:spPr bwMode="auto">
          <a:xfrm>
            <a:off x="457200" y="4267200"/>
            <a:ext cx="1916430" cy="190119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Finish: Living a Life of Significance</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57</a:t>
            </a:fld>
            <a:endParaRPr lang="en-US"/>
          </a:p>
        </p:txBody>
      </p:sp>
      <p:sp>
        <p:nvSpPr>
          <p:cNvPr id="4" name="Content Placeholder 3"/>
          <p:cNvSpPr>
            <a:spLocks noGrp="1"/>
          </p:cNvSpPr>
          <p:nvPr>
            <p:ph sz="quarter" idx="1"/>
          </p:nvPr>
        </p:nvSpPr>
        <p:spPr/>
        <p:txBody>
          <a:bodyPr/>
          <a:lstStyle/>
          <a:p>
            <a:r>
              <a:rPr lang="en-US" sz="2400" u="sng" dirty="0" smtClean="0"/>
              <a:t>We always have time.  We always have a platform.  </a:t>
            </a:r>
            <a:endParaRPr lang="en-US" sz="2400" u="sng" dirty="0" smtClean="0"/>
          </a:p>
          <a:p>
            <a:r>
              <a:rPr lang="en-US" sz="2400" u="sng" dirty="0" smtClean="0"/>
              <a:t>There </a:t>
            </a:r>
            <a:r>
              <a:rPr lang="en-US" sz="2400" u="sng" dirty="0" smtClean="0"/>
              <a:t>is always someone whose life we can affect – even if we’re not aware at the time we’re doing it</a:t>
            </a:r>
            <a:r>
              <a:rPr lang="en-US" dirty="0" smtClean="0"/>
              <a:t>.</a:t>
            </a:r>
          </a:p>
          <a:p>
            <a:endParaRPr lang="en-US" sz="800" dirty="0" smtClean="0"/>
          </a:p>
          <a:p>
            <a:pPr lvl="1"/>
            <a:r>
              <a:rPr lang="en-US" sz="2000" dirty="0" smtClean="0"/>
              <a:t>The only ones among you who will be really happy are those who will have sought and found how to serve (Albert Schweitzer).</a:t>
            </a:r>
            <a:endParaRPr lang="en-US" sz="2000" dirty="0"/>
          </a:p>
        </p:txBody>
      </p:sp>
      <p:pic>
        <p:nvPicPr>
          <p:cNvPr id="6152" name="Picture 8" descr="C:\Users\michaelm\AppData\Local\Microsoft\Windows\INetCache\IE\XNQPUWUE\make_a_difference_by_itsinusall[1].jpg"/>
          <p:cNvPicPr>
            <a:picLocks noChangeAspect="1" noChangeArrowheads="1"/>
          </p:cNvPicPr>
          <p:nvPr/>
        </p:nvPicPr>
        <p:blipFill>
          <a:blip r:embed="rId2" cstate="print"/>
          <a:srcRect/>
          <a:stretch>
            <a:fillRect/>
          </a:stretch>
        </p:blipFill>
        <p:spPr bwMode="auto">
          <a:xfrm>
            <a:off x="4648200" y="3810000"/>
            <a:ext cx="2884453" cy="2438400"/>
          </a:xfrm>
          <a:prstGeom prst="rect">
            <a:avLst/>
          </a:prstGeom>
          <a:noFill/>
        </p:spPr>
      </p:pic>
      <p:pic>
        <p:nvPicPr>
          <p:cNvPr id="6155" name="Picture 11" descr="C:\Users\michaelm\AppData\Local\Microsoft\Windows\INetCache\IE\2HBKIZ1C\Gandhi-Be-the-Change-Dove[1].jpg"/>
          <p:cNvPicPr>
            <a:picLocks noChangeAspect="1" noChangeArrowheads="1"/>
          </p:cNvPicPr>
          <p:nvPr/>
        </p:nvPicPr>
        <p:blipFill>
          <a:blip r:embed="rId3" cstate="print"/>
          <a:srcRect/>
          <a:stretch>
            <a:fillRect/>
          </a:stretch>
        </p:blipFill>
        <p:spPr bwMode="auto">
          <a:xfrm>
            <a:off x="1752600" y="3810000"/>
            <a:ext cx="2438400" cy="23622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58</a:t>
            </a:fld>
            <a:endParaRPr lang="en-US"/>
          </a:p>
        </p:txBody>
      </p:sp>
      <p:sp>
        <p:nvSpPr>
          <p:cNvPr id="4" name="Content Placeholder 3"/>
          <p:cNvSpPr>
            <a:spLocks noGrp="1"/>
          </p:cNvSpPr>
          <p:nvPr>
            <p:ph sz="quarter" idx="1"/>
          </p:nvPr>
        </p:nvSpPr>
        <p:spPr/>
        <p:txBody>
          <a:bodyPr>
            <a:normAutofit/>
          </a:bodyPr>
          <a:lstStyle/>
          <a:p>
            <a:r>
              <a:rPr lang="en-US" sz="2400" u="sng" dirty="0" smtClean="0"/>
              <a:t>Consider the ultimate outcome</a:t>
            </a:r>
            <a:r>
              <a:rPr lang="en-US" sz="2400" dirty="0" smtClean="0"/>
              <a:t>.  </a:t>
            </a:r>
            <a:endParaRPr lang="en-US" sz="2400" dirty="0" smtClean="0"/>
          </a:p>
          <a:p>
            <a:endParaRPr lang="en-US" sz="800" dirty="0" smtClean="0"/>
          </a:p>
          <a:p>
            <a:pPr lvl="1"/>
            <a:r>
              <a:rPr lang="en-US" sz="2100" dirty="0" smtClean="0"/>
              <a:t>The Mentor Leader’s ultimate measure of success is simply this: did you add value to the lives of others</a:t>
            </a:r>
            <a:r>
              <a:rPr lang="en-US" sz="2100" dirty="0" smtClean="0"/>
              <a:t>?</a:t>
            </a:r>
            <a:endParaRPr lang="en-US" sz="2100" dirty="0" smtClean="0"/>
          </a:p>
        </p:txBody>
      </p:sp>
      <p:pic>
        <p:nvPicPr>
          <p:cNvPr id="8195" name="Picture 3" descr="C:\Users\michaelm\AppData\Local\Microsoft\Windows\INetCache\IE\XNQPUWUE\make-a-difference-onyx-truth[1].jpg"/>
          <p:cNvPicPr>
            <a:picLocks noChangeAspect="1" noChangeArrowheads="1"/>
          </p:cNvPicPr>
          <p:nvPr/>
        </p:nvPicPr>
        <p:blipFill>
          <a:blip r:embed="rId2" cstate="print"/>
          <a:srcRect/>
          <a:stretch>
            <a:fillRect/>
          </a:stretch>
        </p:blipFill>
        <p:spPr bwMode="auto">
          <a:xfrm>
            <a:off x="1905000" y="3124200"/>
            <a:ext cx="5286375" cy="2971800"/>
          </a:xfrm>
          <a:prstGeom prst="rect">
            <a:avLst/>
          </a:prstGeom>
          <a:noFill/>
        </p:spPr>
      </p:pic>
      <p:pic>
        <p:nvPicPr>
          <p:cNvPr id="8197" name="Picture 5" descr="C:\Users\michaelm\AppData\Local\Microsoft\Windows\INetCache\IE\8ZR0P28V\making-a-difference-5[1].jpg"/>
          <p:cNvPicPr>
            <a:picLocks noChangeAspect="1" noChangeArrowheads="1"/>
          </p:cNvPicPr>
          <p:nvPr/>
        </p:nvPicPr>
        <p:blipFill>
          <a:blip r:embed="rId3" cstate="print"/>
          <a:srcRect/>
          <a:stretch>
            <a:fillRect/>
          </a:stretch>
        </p:blipFill>
        <p:spPr bwMode="auto">
          <a:xfrm>
            <a:off x="7315200" y="4724400"/>
            <a:ext cx="1524000" cy="138303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59</a:t>
            </a:fld>
            <a:endParaRPr lang="en-US"/>
          </a:p>
        </p:txBody>
      </p:sp>
      <p:sp>
        <p:nvSpPr>
          <p:cNvPr id="4" name="Content Placeholder 3"/>
          <p:cNvSpPr>
            <a:spLocks noGrp="1"/>
          </p:cNvSpPr>
          <p:nvPr>
            <p:ph sz="quarter" idx="1"/>
          </p:nvPr>
        </p:nvSpPr>
        <p:spPr/>
        <p:txBody>
          <a:bodyPr>
            <a:normAutofit/>
          </a:bodyPr>
          <a:lstStyle/>
          <a:p>
            <a:r>
              <a:rPr lang="en-US" sz="2400" u="sng" dirty="0" smtClean="0"/>
              <a:t>Focus </a:t>
            </a:r>
            <a:r>
              <a:rPr lang="en-US" sz="2400" u="sng" dirty="0" smtClean="0"/>
              <a:t>on improvement</a:t>
            </a:r>
            <a:r>
              <a:rPr lang="en-US" sz="2400" dirty="0" smtClean="0"/>
              <a:t>.  </a:t>
            </a:r>
            <a:endParaRPr lang="en-US" sz="2400" dirty="0" smtClean="0"/>
          </a:p>
          <a:p>
            <a:endParaRPr lang="en-US" sz="800" dirty="0" smtClean="0"/>
          </a:p>
          <a:p>
            <a:pPr lvl="1"/>
            <a:r>
              <a:rPr lang="en-US" sz="2100" dirty="0" smtClean="0"/>
              <a:t>Regardless of “wins” and “losses,” you have succeeded as a Mentor Leader if you have improved the lives of those you lead and of others who are affected by you and your “coaching tree.”</a:t>
            </a:r>
            <a:endParaRPr lang="en-US" sz="2100" dirty="0"/>
          </a:p>
        </p:txBody>
      </p:sp>
      <p:pic>
        <p:nvPicPr>
          <p:cNvPr id="7" name="Picture 6" descr="LaunchKU Past Projects | Help SPARK Make it Happen"/>
          <p:cNvPicPr/>
          <p:nvPr/>
        </p:nvPicPr>
        <p:blipFill>
          <a:blip r:embed="rId2" cstate="print"/>
          <a:srcRect/>
          <a:stretch>
            <a:fillRect/>
          </a:stretch>
        </p:blipFill>
        <p:spPr bwMode="auto">
          <a:xfrm>
            <a:off x="1905000" y="3505200"/>
            <a:ext cx="5238750" cy="281178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Known by your Words and Actions</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a:t>
            </a:fld>
            <a:endParaRPr lang="en-US"/>
          </a:p>
        </p:txBody>
      </p:sp>
      <p:sp>
        <p:nvSpPr>
          <p:cNvPr id="4" name="Content Placeholder 3"/>
          <p:cNvSpPr>
            <a:spLocks noGrp="1"/>
          </p:cNvSpPr>
          <p:nvPr>
            <p:ph sz="quarter" idx="1"/>
          </p:nvPr>
        </p:nvSpPr>
        <p:spPr/>
        <p:txBody>
          <a:bodyPr/>
          <a:lstStyle/>
          <a:p>
            <a:r>
              <a:rPr lang="en-US" sz="2400" u="sng" dirty="0" smtClean="0"/>
              <a:t>You can tell the world who you are, but the you they see in action will be the you they remember</a:t>
            </a:r>
            <a:r>
              <a:rPr lang="en-US" dirty="0" smtClean="0"/>
              <a:t>.</a:t>
            </a:r>
          </a:p>
          <a:p>
            <a:endParaRPr lang="en-US" sz="800" dirty="0" smtClean="0"/>
          </a:p>
          <a:p>
            <a:pPr lvl="1"/>
            <a:r>
              <a:rPr lang="en-US" sz="2000" dirty="0" smtClean="0">
                <a:solidFill>
                  <a:srgbClr val="FF0000"/>
                </a:solidFill>
              </a:rPr>
              <a:t>Who is the you that you want the world to see?</a:t>
            </a:r>
          </a:p>
          <a:p>
            <a:pPr lvl="1"/>
            <a:r>
              <a:rPr lang="en-US" sz="2000" dirty="0" smtClean="0">
                <a:solidFill>
                  <a:srgbClr val="FF0000"/>
                </a:solidFill>
              </a:rPr>
              <a:t>Who are you?  Who do you want to be?  Who should you be</a:t>
            </a:r>
            <a:r>
              <a:rPr lang="en-US" sz="2000" dirty="0" smtClean="0">
                <a:solidFill>
                  <a:srgbClr val="FF0000"/>
                </a:solidFill>
              </a:rPr>
              <a:t>?</a:t>
            </a:r>
            <a:endParaRPr lang="en-US" sz="2000" dirty="0" smtClean="0">
              <a:solidFill>
                <a:srgbClr val="FF0000"/>
              </a:solidFill>
            </a:endParaRPr>
          </a:p>
        </p:txBody>
      </p:sp>
      <p:pic>
        <p:nvPicPr>
          <p:cNvPr id="4101" name="Picture 5" descr="C:\Users\michaelm\AppData\Local\Microsoft\Windows\INetCache\IE\XNQPUWUE\who-are-you[1].jpg"/>
          <p:cNvPicPr>
            <a:picLocks noChangeAspect="1" noChangeArrowheads="1"/>
          </p:cNvPicPr>
          <p:nvPr/>
        </p:nvPicPr>
        <p:blipFill>
          <a:blip r:embed="rId2" cstate="print"/>
          <a:srcRect/>
          <a:stretch>
            <a:fillRect/>
          </a:stretch>
        </p:blipFill>
        <p:spPr bwMode="auto">
          <a:xfrm>
            <a:off x="2438400" y="3429000"/>
            <a:ext cx="4114800" cy="2771192"/>
          </a:xfrm>
          <a:prstGeom prst="rect">
            <a:avLst/>
          </a:prstGeom>
          <a:noFill/>
        </p:spPr>
      </p:pic>
      <p:pic>
        <p:nvPicPr>
          <p:cNvPr id="4103" name="Picture 7" descr="C:\Users\michaelm\AppData\Local\Microsoft\Windows\INetCache\IE\2HBKIZ1C\f3fa6960b52e3c842fd94fee5eb122ab_XL[1].jpg"/>
          <p:cNvPicPr>
            <a:picLocks noChangeAspect="1" noChangeArrowheads="1"/>
          </p:cNvPicPr>
          <p:nvPr/>
        </p:nvPicPr>
        <p:blipFill>
          <a:blip r:embed="rId3" cstate="print"/>
          <a:srcRect/>
          <a:stretch>
            <a:fillRect/>
          </a:stretch>
        </p:blipFill>
        <p:spPr bwMode="auto">
          <a:xfrm>
            <a:off x="6858000" y="3948618"/>
            <a:ext cx="1600200" cy="1804481"/>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60</a:t>
            </a:fld>
            <a:endParaRPr lang="en-US"/>
          </a:p>
        </p:txBody>
      </p:sp>
      <p:sp>
        <p:nvSpPr>
          <p:cNvPr id="4" name="Content Placeholder 3"/>
          <p:cNvSpPr>
            <a:spLocks noGrp="1"/>
          </p:cNvSpPr>
          <p:nvPr>
            <p:ph sz="quarter" idx="1"/>
          </p:nvPr>
        </p:nvSpPr>
        <p:spPr/>
        <p:txBody>
          <a:bodyPr>
            <a:normAutofit/>
          </a:bodyPr>
          <a:lstStyle/>
          <a:p>
            <a:r>
              <a:rPr lang="en-US" sz="2400" u="sng" dirty="0" smtClean="0"/>
              <a:t>Always be willing to find the right place for someone to serve, knowing that </a:t>
            </a:r>
            <a:r>
              <a:rPr lang="en-US" sz="2400" u="sng" dirty="0" smtClean="0"/>
              <a:t>you are uniquely </a:t>
            </a:r>
            <a:r>
              <a:rPr lang="en-US" sz="2400" u="sng" dirty="0" smtClean="0"/>
              <a:t>equipped </a:t>
            </a:r>
            <a:r>
              <a:rPr lang="en-US" sz="2400" u="sng" dirty="0" smtClean="0"/>
              <a:t>with </a:t>
            </a:r>
            <a:r>
              <a:rPr lang="en-US" sz="2400" u="sng" dirty="0" smtClean="0"/>
              <a:t>incredible gifts and abilities</a:t>
            </a:r>
            <a:r>
              <a:rPr lang="en-US" sz="2400" dirty="0" smtClean="0"/>
              <a:t>.</a:t>
            </a:r>
            <a:endParaRPr lang="en-US" sz="2400" dirty="0" smtClean="0"/>
          </a:p>
        </p:txBody>
      </p:sp>
      <p:pic>
        <p:nvPicPr>
          <p:cNvPr id="6" name="Picture 5" descr="Sometimes You Forget You&amp;#39;re Awesome: Appreciation Gift- Lined Blank  Notebook Journal: Publishing, GratefulBoss: 9781672462532: Amazon.com: Books"/>
          <p:cNvPicPr/>
          <p:nvPr/>
        </p:nvPicPr>
        <p:blipFill>
          <a:blip r:embed="rId2" cstate="print"/>
          <a:srcRect/>
          <a:stretch>
            <a:fillRect/>
          </a:stretch>
        </p:blipFill>
        <p:spPr bwMode="auto">
          <a:xfrm>
            <a:off x="5105400" y="2514600"/>
            <a:ext cx="3810000" cy="3732489"/>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61</a:t>
            </a:fld>
            <a:endParaRPr lang="en-US"/>
          </a:p>
        </p:txBody>
      </p:sp>
      <p:sp>
        <p:nvSpPr>
          <p:cNvPr id="4" name="Content Placeholder 3"/>
          <p:cNvSpPr>
            <a:spLocks noGrp="1"/>
          </p:cNvSpPr>
          <p:nvPr>
            <p:ph sz="quarter" idx="1"/>
          </p:nvPr>
        </p:nvSpPr>
        <p:spPr/>
        <p:txBody>
          <a:bodyPr>
            <a:normAutofit/>
          </a:bodyPr>
          <a:lstStyle/>
          <a:p>
            <a:r>
              <a:rPr lang="en-US" sz="2400" u="sng" dirty="0" smtClean="0"/>
              <a:t>Prepare </a:t>
            </a:r>
            <a:r>
              <a:rPr lang="en-US" sz="2400" u="sng" dirty="0" smtClean="0"/>
              <a:t>yourself to hand off your leadership to someone else who is ready to be elevated</a:t>
            </a:r>
            <a:r>
              <a:rPr lang="en-US" sz="2400" dirty="0" smtClean="0"/>
              <a:t>.  </a:t>
            </a:r>
            <a:endParaRPr lang="en-US" sz="2400" dirty="0" smtClean="0"/>
          </a:p>
          <a:p>
            <a:endParaRPr lang="en-US" sz="800" dirty="0" smtClean="0"/>
          </a:p>
          <a:p>
            <a:pPr lvl="1"/>
            <a:r>
              <a:rPr lang="en-US" dirty="0" smtClean="0"/>
              <a:t>Be </a:t>
            </a:r>
            <a:r>
              <a:rPr lang="en-US" dirty="0" smtClean="0"/>
              <a:t>ready to enlist the help of others, and then to call them out when needed</a:t>
            </a:r>
            <a:r>
              <a:rPr lang="en-US" dirty="0" smtClean="0"/>
              <a:t>.</a:t>
            </a:r>
            <a:endParaRPr lang="en-US" dirty="0" smtClean="0"/>
          </a:p>
        </p:txBody>
      </p:sp>
      <p:pic>
        <p:nvPicPr>
          <p:cNvPr id="6" name="Picture 5" descr="Welcome to Haverhill, MA"/>
          <p:cNvPicPr/>
          <p:nvPr/>
        </p:nvPicPr>
        <p:blipFill>
          <a:blip r:embed="rId2" cstate="print"/>
          <a:srcRect/>
          <a:stretch>
            <a:fillRect/>
          </a:stretch>
        </p:blipFill>
        <p:spPr bwMode="auto">
          <a:xfrm>
            <a:off x="4267200" y="2971800"/>
            <a:ext cx="4629150" cy="340614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62</a:t>
            </a:fld>
            <a:endParaRPr lang="en-US"/>
          </a:p>
        </p:txBody>
      </p:sp>
      <p:sp>
        <p:nvSpPr>
          <p:cNvPr id="4" name="Content Placeholder 3"/>
          <p:cNvSpPr>
            <a:spLocks noGrp="1"/>
          </p:cNvSpPr>
          <p:nvPr>
            <p:ph sz="quarter" idx="1"/>
          </p:nvPr>
        </p:nvSpPr>
        <p:spPr/>
        <p:txBody>
          <a:bodyPr>
            <a:normAutofit/>
          </a:bodyPr>
          <a:lstStyle/>
          <a:p>
            <a:r>
              <a:rPr lang="en-US" sz="2400" u="sng" dirty="0" smtClean="0"/>
              <a:t>There </a:t>
            </a:r>
            <a:r>
              <a:rPr lang="en-US" sz="2400" u="sng" dirty="0" smtClean="0"/>
              <a:t>is always someone whose life you can affect for good</a:t>
            </a:r>
            <a:r>
              <a:rPr lang="en-US" sz="2400" dirty="0" smtClean="0"/>
              <a:t>.</a:t>
            </a:r>
          </a:p>
          <a:p>
            <a:endParaRPr lang="en-US" sz="800" dirty="0" smtClean="0"/>
          </a:p>
          <a:p>
            <a:pPr lvl="1"/>
            <a:r>
              <a:rPr lang="en-US" dirty="0" smtClean="0"/>
              <a:t>Do it.</a:t>
            </a:r>
            <a:endParaRPr lang="en-US" dirty="0"/>
          </a:p>
        </p:txBody>
      </p:sp>
      <p:pic>
        <p:nvPicPr>
          <p:cNvPr id="9218" name="Picture 2" descr="C:\Users\michaelm\AppData\Local\Microsoft\Windows\INetCache\IE\2HBKIZ1C\Nike_Just_do_it[8][1].png"/>
          <p:cNvPicPr>
            <a:picLocks noChangeAspect="1" noChangeArrowheads="1"/>
          </p:cNvPicPr>
          <p:nvPr/>
        </p:nvPicPr>
        <p:blipFill>
          <a:blip r:embed="rId2" cstate="print"/>
          <a:srcRect/>
          <a:stretch>
            <a:fillRect/>
          </a:stretch>
        </p:blipFill>
        <p:spPr bwMode="auto">
          <a:xfrm>
            <a:off x="2438400" y="2209800"/>
            <a:ext cx="4267200" cy="40386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63</a:t>
            </a:fld>
            <a:endParaRPr lang="en-US"/>
          </a:p>
        </p:txBody>
      </p:sp>
      <p:sp>
        <p:nvSpPr>
          <p:cNvPr id="4" name="Content Placeholder 3"/>
          <p:cNvSpPr>
            <a:spLocks noGrp="1"/>
          </p:cNvSpPr>
          <p:nvPr>
            <p:ph sz="quarter" idx="1"/>
          </p:nvPr>
        </p:nvSpPr>
        <p:spPr/>
        <p:txBody>
          <a:bodyPr>
            <a:normAutofit/>
          </a:bodyPr>
          <a:lstStyle/>
          <a:p>
            <a:r>
              <a:rPr lang="en-US" sz="2400" u="sng" dirty="0" smtClean="0"/>
              <a:t>It’s not about us</a:t>
            </a:r>
            <a:r>
              <a:rPr lang="en-US" sz="2400" dirty="0" smtClean="0"/>
              <a:t>.</a:t>
            </a:r>
          </a:p>
          <a:p>
            <a:endParaRPr lang="en-US" sz="800" dirty="0" smtClean="0"/>
          </a:p>
          <a:p>
            <a:pPr lvl="1"/>
            <a:r>
              <a:rPr lang="en-US" sz="2000" dirty="0" smtClean="0"/>
              <a:t>It’s about everything that </a:t>
            </a:r>
            <a:r>
              <a:rPr lang="en-US" sz="2000" dirty="0" smtClean="0"/>
              <a:t>we can do </a:t>
            </a:r>
            <a:r>
              <a:rPr lang="en-US" sz="2000" dirty="0" smtClean="0"/>
              <a:t>for others</a:t>
            </a:r>
            <a:r>
              <a:rPr lang="en-US" sz="2000" dirty="0" smtClean="0"/>
              <a:t>.</a:t>
            </a:r>
            <a:endParaRPr lang="en-US" sz="2000" dirty="0" smtClean="0"/>
          </a:p>
        </p:txBody>
      </p:sp>
      <p:pic>
        <p:nvPicPr>
          <p:cNvPr id="8" name="Picture 7" descr="Altruism health benefits | Mental Health Foundation"/>
          <p:cNvPicPr/>
          <p:nvPr/>
        </p:nvPicPr>
        <p:blipFill>
          <a:blip r:embed="rId2" cstate="print"/>
          <a:srcRect/>
          <a:stretch>
            <a:fillRect/>
          </a:stretch>
        </p:blipFill>
        <p:spPr bwMode="auto">
          <a:xfrm>
            <a:off x="1600200" y="2819400"/>
            <a:ext cx="5943600" cy="3302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Steps</a:t>
            </a:r>
            <a:endParaRPr lang="en-US"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64</a:t>
            </a:fld>
            <a:endParaRPr lang="en-US"/>
          </a:p>
        </p:txBody>
      </p:sp>
      <p:sp>
        <p:nvSpPr>
          <p:cNvPr id="4" name="Content Placeholder 3"/>
          <p:cNvSpPr>
            <a:spLocks noGrp="1"/>
          </p:cNvSpPr>
          <p:nvPr>
            <p:ph sz="quarter" idx="1"/>
          </p:nvPr>
        </p:nvSpPr>
        <p:spPr/>
        <p:txBody>
          <a:bodyPr>
            <a:normAutofit/>
          </a:bodyPr>
          <a:lstStyle/>
          <a:p>
            <a:r>
              <a:rPr lang="en-US" sz="2400" u="sng" dirty="0" smtClean="0"/>
              <a:t>At </a:t>
            </a:r>
            <a:r>
              <a:rPr lang="en-US" sz="2400" u="sng" dirty="0" smtClean="0"/>
              <a:t>the end of it all, even if one life is better because we lived, our lives have significance</a:t>
            </a:r>
            <a:r>
              <a:rPr lang="en-US" sz="2400" dirty="0" smtClean="0"/>
              <a:t>.</a:t>
            </a:r>
            <a:endParaRPr lang="en-US" sz="2400" dirty="0"/>
          </a:p>
        </p:txBody>
      </p:sp>
      <p:pic>
        <p:nvPicPr>
          <p:cNvPr id="10242" name="Picture 2" descr="C:\Users\michaelm\AppData\Local\Microsoft\Windows\INetCache\IE\8ZR0P28V\meaning-of-life1[1].jpg"/>
          <p:cNvPicPr>
            <a:picLocks noChangeAspect="1" noChangeArrowheads="1"/>
          </p:cNvPicPr>
          <p:nvPr/>
        </p:nvPicPr>
        <p:blipFill>
          <a:blip r:embed="rId2" cstate="print"/>
          <a:srcRect/>
          <a:stretch>
            <a:fillRect/>
          </a:stretch>
        </p:blipFill>
        <p:spPr bwMode="auto">
          <a:xfrm>
            <a:off x="2590800" y="2667000"/>
            <a:ext cx="4011454" cy="3352800"/>
          </a:xfrm>
          <a:prstGeom prst="rect">
            <a:avLst/>
          </a:prstGeom>
          <a:noFill/>
        </p:spPr>
      </p:pic>
      <p:pic>
        <p:nvPicPr>
          <p:cNvPr id="10244" name="Picture 4" descr="C:\Users\michaelm\AppData\Local\Microsoft\Windows\INetCache\IE\XNQPUWUE\256px-Triskele-Symbol-spiral.svg[1].png"/>
          <p:cNvPicPr>
            <a:picLocks noChangeAspect="1" noChangeArrowheads="1"/>
          </p:cNvPicPr>
          <p:nvPr/>
        </p:nvPicPr>
        <p:blipFill>
          <a:blip r:embed="rId3" cstate="print"/>
          <a:srcRect/>
          <a:stretch>
            <a:fillRect/>
          </a:stretch>
        </p:blipFill>
        <p:spPr bwMode="auto">
          <a:xfrm>
            <a:off x="6858000" y="5029200"/>
            <a:ext cx="975360" cy="914400"/>
          </a:xfrm>
          <a:prstGeom prst="rect">
            <a:avLst/>
          </a:prstGeom>
          <a:noFill/>
        </p:spPr>
      </p:pic>
      <p:pic>
        <p:nvPicPr>
          <p:cNvPr id="10245" name="Picture 5" descr="C:\Users\michaelm\AppData\Local\Microsoft\Windows\INetCache\IE\XNQPUWUE\256px-Triskele-Symbol-spiral.svg[1].png"/>
          <p:cNvPicPr>
            <a:picLocks noChangeAspect="1" noChangeArrowheads="1"/>
          </p:cNvPicPr>
          <p:nvPr/>
        </p:nvPicPr>
        <p:blipFill>
          <a:blip r:embed="rId3" cstate="print"/>
          <a:srcRect/>
          <a:stretch>
            <a:fillRect/>
          </a:stretch>
        </p:blipFill>
        <p:spPr bwMode="auto">
          <a:xfrm>
            <a:off x="1295400" y="5029200"/>
            <a:ext cx="975360" cy="9144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20D00819-4290-4B0E-9748-4BC756073EEF}" type="slidenum">
              <a:rPr lang="en-US" smtClean="0"/>
              <a:pPr/>
              <a:t>65</a:t>
            </a:fld>
            <a:endParaRPr lang="en-US"/>
          </a:p>
        </p:txBody>
      </p:sp>
      <p:pic>
        <p:nvPicPr>
          <p:cNvPr id="5" name="Picture 3"/>
          <p:cNvPicPr>
            <a:picLocks noGrp="1" noChangeAspect="1" noChangeArrowheads="1"/>
          </p:cNvPicPr>
          <p:nvPr>
            <p:ph sz="quarter" idx="1"/>
          </p:nvPr>
        </p:nvPicPr>
        <p:blipFill>
          <a:blip r:embed="rId2" cstate="print"/>
          <a:srcRect/>
          <a:stretch>
            <a:fillRect/>
          </a:stretch>
        </p:blipFill>
        <p:spPr bwMode="auto">
          <a:xfrm>
            <a:off x="152400" y="152401"/>
            <a:ext cx="8839200" cy="6531966"/>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Known by your Words and Actions</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7</a:t>
            </a:fld>
            <a:endParaRPr lang="en-US"/>
          </a:p>
        </p:txBody>
      </p:sp>
      <p:sp>
        <p:nvSpPr>
          <p:cNvPr id="4" name="Content Placeholder 3"/>
          <p:cNvSpPr>
            <a:spLocks noGrp="1"/>
          </p:cNvSpPr>
          <p:nvPr>
            <p:ph sz="quarter" idx="1"/>
          </p:nvPr>
        </p:nvSpPr>
        <p:spPr/>
        <p:txBody>
          <a:bodyPr>
            <a:normAutofit/>
          </a:bodyPr>
          <a:lstStyle/>
          <a:p>
            <a:r>
              <a:rPr lang="en-US" sz="2400" u="sng" dirty="0" smtClean="0"/>
              <a:t>Be the role model you were created </a:t>
            </a:r>
            <a:r>
              <a:rPr lang="en-US" sz="2400" u="sng" dirty="0" smtClean="0"/>
              <a:t>to </a:t>
            </a:r>
            <a:r>
              <a:rPr lang="en-US" sz="2400" u="sng" dirty="0" smtClean="0"/>
              <a:t>be for others</a:t>
            </a:r>
            <a:r>
              <a:rPr lang="en-US" sz="2400" dirty="0" smtClean="0"/>
              <a:t>.</a:t>
            </a:r>
          </a:p>
          <a:p>
            <a:endParaRPr lang="en-US" sz="800" dirty="0" smtClean="0"/>
          </a:p>
          <a:p>
            <a:pPr lvl="1"/>
            <a:r>
              <a:rPr lang="en-US" sz="1900" dirty="0" smtClean="0"/>
              <a:t>Be the message </a:t>
            </a:r>
            <a:r>
              <a:rPr lang="en-US" sz="1900" dirty="0" smtClean="0"/>
              <a:t>you were intended to </a:t>
            </a:r>
            <a:r>
              <a:rPr lang="en-US" sz="1900" dirty="0" smtClean="0"/>
              <a:t>be to all the world.  </a:t>
            </a:r>
          </a:p>
          <a:p>
            <a:pPr lvl="1"/>
            <a:endParaRPr lang="en-US" sz="800" dirty="0" smtClean="0"/>
          </a:p>
          <a:p>
            <a:pPr lvl="2"/>
            <a:r>
              <a:rPr lang="en-US" sz="1700" dirty="0" smtClean="0">
                <a:solidFill>
                  <a:srgbClr val="FF0000"/>
                </a:solidFill>
              </a:rPr>
              <a:t>It may just be that someone needs that message, that model, that example at this very moment</a:t>
            </a:r>
            <a:r>
              <a:rPr lang="en-US" sz="1700" dirty="0" smtClean="0"/>
              <a:t>.</a:t>
            </a:r>
            <a:endParaRPr lang="en-US" sz="1700" dirty="0"/>
          </a:p>
        </p:txBody>
      </p:sp>
      <p:pic>
        <p:nvPicPr>
          <p:cNvPr id="5" name="Content Placeholder 7" descr="Be Somebody: Cowboy Ethics – Youth Cowboy Ethics Program in Wyoming"/>
          <p:cNvPicPr>
            <a:picLocks/>
          </p:cNvPicPr>
          <p:nvPr/>
        </p:nvPicPr>
        <p:blipFill>
          <a:blip r:embed="rId2" cstate="print"/>
          <a:srcRect/>
          <a:stretch>
            <a:fillRect/>
          </a:stretch>
        </p:blipFill>
        <p:spPr bwMode="auto">
          <a:xfrm>
            <a:off x="4191000" y="3048000"/>
            <a:ext cx="4724400" cy="3276600"/>
          </a:xfrm>
          <a:prstGeom prst="rect">
            <a:avLst/>
          </a:prstGeom>
          <a:noFill/>
          <a:ln w="9525">
            <a:noFill/>
            <a:miter lim="800000"/>
            <a:headEnd/>
            <a:tailEnd/>
          </a:ln>
        </p:spPr>
      </p:pic>
      <p:pic>
        <p:nvPicPr>
          <p:cNvPr id="6" name="Picture 5" descr="Who is Your Role Model? | Today&amp;#39;s Lifeline"/>
          <p:cNvPicPr/>
          <p:nvPr/>
        </p:nvPicPr>
        <p:blipFill>
          <a:blip r:embed="rId3" cstate="print"/>
          <a:srcRect/>
          <a:stretch>
            <a:fillRect/>
          </a:stretch>
        </p:blipFill>
        <p:spPr bwMode="auto">
          <a:xfrm>
            <a:off x="838200" y="3886200"/>
            <a:ext cx="3714750" cy="1600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Known by your Faith</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8</a:t>
            </a:fld>
            <a:endParaRPr lang="en-US"/>
          </a:p>
        </p:txBody>
      </p:sp>
      <p:sp>
        <p:nvSpPr>
          <p:cNvPr id="4" name="Content Placeholder 3"/>
          <p:cNvSpPr>
            <a:spLocks noGrp="1"/>
          </p:cNvSpPr>
          <p:nvPr>
            <p:ph sz="quarter" idx="1"/>
          </p:nvPr>
        </p:nvSpPr>
        <p:spPr/>
        <p:txBody>
          <a:bodyPr>
            <a:normAutofit/>
          </a:bodyPr>
          <a:lstStyle/>
          <a:p>
            <a:r>
              <a:rPr lang="en-US" sz="2400" u="sng" dirty="0" smtClean="0"/>
              <a:t>Faith is the foundation for everything else</a:t>
            </a:r>
            <a:r>
              <a:rPr lang="en-US" sz="2400" dirty="0" smtClean="0"/>
              <a:t>.  </a:t>
            </a:r>
            <a:endParaRPr lang="en-US" sz="2400" dirty="0" smtClean="0"/>
          </a:p>
          <a:p>
            <a:endParaRPr lang="en-US" sz="800" dirty="0" smtClean="0"/>
          </a:p>
          <a:p>
            <a:pPr lvl="1"/>
            <a:r>
              <a:rPr lang="en-US" sz="2000" dirty="0" smtClean="0"/>
              <a:t>Faith is the essence and energy that empowers and encourages leaders to go on when they’re not sure they can.</a:t>
            </a:r>
          </a:p>
          <a:p>
            <a:pPr lvl="1"/>
            <a:r>
              <a:rPr lang="en-US" sz="2000" dirty="0" smtClean="0"/>
              <a:t>Faith is what drives us to look for potential in the lives of others and then compels us to build into those lives</a:t>
            </a:r>
            <a:r>
              <a:rPr lang="en-US" sz="2000" dirty="0" smtClean="0"/>
              <a:t>.</a:t>
            </a:r>
          </a:p>
          <a:p>
            <a:pPr lvl="1">
              <a:buNone/>
            </a:pPr>
            <a:endParaRPr lang="en-US" sz="800" dirty="0" smtClean="0"/>
          </a:p>
          <a:p>
            <a:pPr lvl="2"/>
            <a:r>
              <a:rPr lang="en-US" sz="1800" dirty="0" smtClean="0">
                <a:solidFill>
                  <a:srgbClr val="FF0000"/>
                </a:solidFill>
              </a:rPr>
              <a:t>Faith is the foundation and strength of the Mentor Leader, the guiding principle behind everything we do.</a:t>
            </a:r>
            <a:endParaRPr lang="en-US" sz="1800" dirty="0">
              <a:solidFill>
                <a:srgbClr val="FF0000"/>
              </a:solidFill>
            </a:endParaRPr>
          </a:p>
        </p:txBody>
      </p:sp>
      <p:pic>
        <p:nvPicPr>
          <p:cNvPr id="6" name="Picture 5" descr="4,442,883 Faith Stock Photos, Pictures &amp;amp; Royalty-Free Images - iStock"/>
          <p:cNvPicPr/>
          <p:nvPr/>
        </p:nvPicPr>
        <p:blipFill>
          <a:blip r:embed="rId2" cstate="print"/>
          <a:srcRect/>
          <a:stretch>
            <a:fillRect/>
          </a:stretch>
        </p:blipFill>
        <p:spPr bwMode="auto">
          <a:xfrm>
            <a:off x="4876800" y="4191000"/>
            <a:ext cx="4152900" cy="25527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Known by your Legacy</a:t>
            </a:r>
            <a:endParaRPr lang="en-US" sz="3200" dirty="0"/>
          </a:p>
        </p:txBody>
      </p:sp>
      <p:sp>
        <p:nvSpPr>
          <p:cNvPr id="3" name="Slide Number Placeholder 2"/>
          <p:cNvSpPr>
            <a:spLocks noGrp="1"/>
          </p:cNvSpPr>
          <p:nvPr>
            <p:ph type="sldNum" sz="quarter" idx="12"/>
          </p:nvPr>
        </p:nvSpPr>
        <p:spPr/>
        <p:txBody>
          <a:bodyPr/>
          <a:lstStyle/>
          <a:p>
            <a:fld id="{20D00819-4290-4B0E-9748-4BC756073EEF}" type="slidenum">
              <a:rPr lang="en-US" smtClean="0"/>
              <a:pPr/>
              <a:t>9</a:t>
            </a:fld>
            <a:endParaRPr lang="en-US"/>
          </a:p>
        </p:txBody>
      </p:sp>
      <p:sp>
        <p:nvSpPr>
          <p:cNvPr id="4" name="Content Placeholder 3"/>
          <p:cNvSpPr>
            <a:spLocks noGrp="1"/>
          </p:cNvSpPr>
          <p:nvPr>
            <p:ph sz="quarter" idx="1"/>
          </p:nvPr>
        </p:nvSpPr>
        <p:spPr/>
        <p:txBody>
          <a:bodyPr/>
          <a:lstStyle/>
          <a:p>
            <a:r>
              <a:rPr lang="en-US" sz="2400" u="sng" dirty="0" smtClean="0"/>
              <a:t>Mentor Leaders will be known by their legacy</a:t>
            </a:r>
            <a:r>
              <a:rPr lang="en-US" sz="2400" dirty="0" smtClean="0"/>
              <a:t>.</a:t>
            </a:r>
          </a:p>
          <a:p>
            <a:endParaRPr lang="en-US" sz="800" dirty="0" smtClean="0"/>
          </a:p>
          <a:p>
            <a:pPr lvl="1"/>
            <a:r>
              <a:rPr lang="en-US" sz="2000" dirty="0" smtClean="0"/>
              <a:t>The legacy we leave is a composite of the many things that guide the daily steps of the Mentor Leader.</a:t>
            </a:r>
          </a:p>
          <a:p>
            <a:pPr lvl="1"/>
            <a:endParaRPr lang="en-US" sz="800" dirty="0" smtClean="0"/>
          </a:p>
          <a:p>
            <a:pPr lvl="2"/>
            <a:r>
              <a:rPr lang="en-US" sz="1800" dirty="0" smtClean="0">
                <a:solidFill>
                  <a:srgbClr val="FF0000"/>
                </a:solidFill>
              </a:rPr>
              <a:t>Relationships – Impact – Involvement – Character – Faith – Actions</a:t>
            </a:r>
          </a:p>
          <a:p>
            <a:pPr lvl="2">
              <a:buNone/>
            </a:pPr>
            <a:endParaRPr lang="en-US" sz="800" dirty="0" smtClean="0">
              <a:solidFill>
                <a:srgbClr val="FF0000"/>
              </a:solidFill>
            </a:endParaRPr>
          </a:p>
        </p:txBody>
      </p:sp>
      <p:pic>
        <p:nvPicPr>
          <p:cNvPr id="9221" name="Picture 5" descr="C:\Users\michaelm\AppData\Local\Microsoft\Windows\INetCache\IE\XNQPUWUE\logo-leave-a-legacy[1].jpg"/>
          <p:cNvPicPr>
            <a:picLocks noChangeAspect="1" noChangeArrowheads="1"/>
          </p:cNvPicPr>
          <p:nvPr/>
        </p:nvPicPr>
        <p:blipFill>
          <a:blip r:embed="rId2" cstate="print"/>
          <a:srcRect/>
          <a:stretch>
            <a:fillRect/>
          </a:stretch>
        </p:blipFill>
        <p:spPr bwMode="auto">
          <a:xfrm>
            <a:off x="2057400" y="3505200"/>
            <a:ext cx="5020982" cy="272415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2276</TotalTime>
  <Words>2383</Words>
  <Application>Microsoft Office PowerPoint</Application>
  <PresentationFormat>On-screen Show (4:3)</PresentationFormat>
  <Paragraphs>331</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Civic</vt:lpstr>
      <vt:lpstr>Mentor Leader Session Three</vt:lpstr>
      <vt:lpstr>The Mentor Leader Group One</vt:lpstr>
      <vt:lpstr>The Mentor Leader Live the Message</vt:lpstr>
      <vt:lpstr>The Model of a Mentor Leader</vt:lpstr>
      <vt:lpstr>The Model of a Mentor Leader</vt:lpstr>
      <vt:lpstr>Known by your Words and Actions</vt:lpstr>
      <vt:lpstr>Known by your Words and Actions</vt:lpstr>
      <vt:lpstr>Known by your Faith</vt:lpstr>
      <vt:lpstr>Known by your Legacy</vt:lpstr>
      <vt:lpstr>Known by your Legacy</vt:lpstr>
      <vt:lpstr>Action Steps</vt:lpstr>
      <vt:lpstr>Action Steps</vt:lpstr>
      <vt:lpstr>Action Steps</vt:lpstr>
      <vt:lpstr>Action Steps</vt:lpstr>
      <vt:lpstr>The Means of a Mentor Leader</vt:lpstr>
      <vt:lpstr>The Means of a Mentor Leader</vt:lpstr>
      <vt:lpstr>The Means of a Mentor Leader</vt:lpstr>
      <vt:lpstr>Creating a Culture</vt:lpstr>
      <vt:lpstr>Diversity Enhances Excellence</vt:lpstr>
      <vt:lpstr>Diversity Enhances Excellence</vt:lpstr>
      <vt:lpstr>Always Moving Forward</vt:lpstr>
      <vt:lpstr>Leading and Being Led</vt:lpstr>
      <vt:lpstr>Respond</vt:lpstr>
      <vt:lpstr>Lead Volunteers for Extraordinary Achievement</vt:lpstr>
      <vt:lpstr>Lead Volunteers for Extraordinary Achievement</vt:lpstr>
      <vt:lpstr>Lead Volunteers for Extraordinary Achievement</vt:lpstr>
      <vt:lpstr>Lead Volunteers for Extraordinary Achievement</vt:lpstr>
      <vt:lpstr>Action Steps</vt:lpstr>
      <vt:lpstr>Action Steps</vt:lpstr>
      <vt:lpstr>Action Steps</vt:lpstr>
      <vt:lpstr>Action Steps</vt:lpstr>
      <vt:lpstr>Action Steps</vt:lpstr>
      <vt:lpstr>Action Steps</vt:lpstr>
      <vt:lpstr>Action Steps</vt:lpstr>
      <vt:lpstr>Action Steps</vt:lpstr>
      <vt:lpstr>Action Steps</vt:lpstr>
      <vt:lpstr>The Methods of a Mentor Leader</vt:lpstr>
      <vt:lpstr>1. Engage</vt:lpstr>
      <vt:lpstr>2. Educate</vt:lpstr>
      <vt:lpstr>3. Equip</vt:lpstr>
      <vt:lpstr>4. Encourage</vt:lpstr>
      <vt:lpstr>5. Empower</vt:lpstr>
      <vt:lpstr>6. Energize</vt:lpstr>
      <vt:lpstr>7. Elevate</vt:lpstr>
      <vt:lpstr>Action Steps</vt:lpstr>
      <vt:lpstr>Action Steps</vt:lpstr>
      <vt:lpstr>Action Steps</vt:lpstr>
      <vt:lpstr>Action Steps</vt:lpstr>
      <vt:lpstr>Action Steps</vt:lpstr>
      <vt:lpstr>Action Steps</vt:lpstr>
      <vt:lpstr>Action Steps</vt:lpstr>
      <vt:lpstr>The Measure of a Mentor Leader</vt:lpstr>
      <vt:lpstr>The Journey: Adding Value Every Moment</vt:lpstr>
      <vt:lpstr>Sharing the Journey</vt:lpstr>
      <vt:lpstr>Sharing the Journey</vt:lpstr>
      <vt:lpstr>Sharing the Journey</vt:lpstr>
      <vt:lpstr>The Finish: Living a Life of Significance</vt:lpstr>
      <vt:lpstr>Action Steps</vt:lpstr>
      <vt:lpstr>Action Steps</vt:lpstr>
      <vt:lpstr>Action Steps</vt:lpstr>
      <vt:lpstr>Action Steps</vt:lpstr>
      <vt:lpstr>Action Steps</vt:lpstr>
      <vt:lpstr>Action Steps</vt:lpstr>
      <vt:lpstr>Action Steps</vt:lpstr>
      <vt:lpstr>Slide 65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cp:lastModifiedBy>
  <cp:revision>234</cp:revision>
  <dcterms:created xsi:type="dcterms:W3CDTF">2015-01-23T18:38:11Z</dcterms:created>
  <dcterms:modified xsi:type="dcterms:W3CDTF">2022-02-22T18:58:08Z</dcterms:modified>
</cp:coreProperties>
</file>