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80"/>
  </p:notesMasterIdLst>
  <p:handoutMasterIdLst>
    <p:handoutMasterId r:id="rId81"/>
  </p:handoutMasterIdLst>
  <p:sldIdLst>
    <p:sldId id="388" r:id="rId2"/>
    <p:sldId id="309" r:id="rId3"/>
    <p:sldId id="389" r:id="rId4"/>
    <p:sldId id="390" r:id="rId5"/>
    <p:sldId id="393" r:id="rId6"/>
    <p:sldId id="395" r:id="rId7"/>
    <p:sldId id="400" r:id="rId8"/>
    <p:sldId id="403" r:id="rId9"/>
    <p:sldId id="404" r:id="rId10"/>
    <p:sldId id="405" r:id="rId11"/>
    <p:sldId id="406" r:id="rId12"/>
    <p:sldId id="409" r:id="rId13"/>
    <p:sldId id="410" r:id="rId14"/>
    <p:sldId id="411" r:id="rId15"/>
    <p:sldId id="412" r:id="rId16"/>
    <p:sldId id="415" r:id="rId17"/>
    <p:sldId id="430" r:id="rId18"/>
    <p:sldId id="433" r:id="rId19"/>
    <p:sldId id="432" r:id="rId20"/>
    <p:sldId id="431" r:id="rId21"/>
    <p:sldId id="435" r:id="rId22"/>
    <p:sldId id="436" r:id="rId23"/>
    <p:sldId id="448" r:id="rId24"/>
    <p:sldId id="450" r:id="rId25"/>
    <p:sldId id="451" r:id="rId26"/>
    <p:sldId id="453" r:id="rId27"/>
    <p:sldId id="456" r:id="rId28"/>
    <p:sldId id="463" r:id="rId29"/>
    <p:sldId id="465" r:id="rId30"/>
    <p:sldId id="466" r:id="rId31"/>
    <p:sldId id="467" r:id="rId32"/>
    <p:sldId id="468" r:id="rId33"/>
    <p:sldId id="469" r:id="rId34"/>
    <p:sldId id="475" r:id="rId35"/>
    <p:sldId id="482" r:id="rId36"/>
    <p:sldId id="483" r:id="rId37"/>
    <p:sldId id="484" r:id="rId38"/>
    <p:sldId id="485" r:id="rId39"/>
    <p:sldId id="486" r:id="rId40"/>
    <p:sldId id="487" r:id="rId41"/>
    <p:sldId id="488" r:id="rId42"/>
    <p:sldId id="489" r:id="rId43"/>
    <p:sldId id="490" r:id="rId44"/>
    <p:sldId id="491" r:id="rId45"/>
    <p:sldId id="492" r:id="rId46"/>
    <p:sldId id="493" r:id="rId47"/>
    <p:sldId id="494" r:id="rId48"/>
    <p:sldId id="495" r:id="rId49"/>
    <p:sldId id="496" r:id="rId50"/>
    <p:sldId id="498" r:id="rId51"/>
    <p:sldId id="499" r:id="rId52"/>
    <p:sldId id="500" r:id="rId53"/>
    <p:sldId id="501" r:id="rId54"/>
    <p:sldId id="502" r:id="rId55"/>
    <p:sldId id="503" r:id="rId56"/>
    <p:sldId id="504" r:id="rId57"/>
    <p:sldId id="505" r:id="rId58"/>
    <p:sldId id="506" r:id="rId59"/>
    <p:sldId id="507" r:id="rId60"/>
    <p:sldId id="508" r:id="rId61"/>
    <p:sldId id="509" r:id="rId62"/>
    <p:sldId id="510" r:id="rId63"/>
    <p:sldId id="511" r:id="rId64"/>
    <p:sldId id="519" r:id="rId65"/>
    <p:sldId id="520" r:id="rId66"/>
    <p:sldId id="521" r:id="rId67"/>
    <p:sldId id="522" r:id="rId68"/>
    <p:sldId id="523" r:id="rId69"/>
    <p:sldId id="524" r:id="rId70"/>
    <p:sldId id="525" r:id="rId71"/>
    <p:sldId id="538" r:id="rId72"/>
    <p:sldId id="539" r:id="rId73"/>
    <p:sldId id="540" r:id="rId74"/>
    <p:sldId id="541" r:id="rId75"/>
    <p:sldId id="542" r:id="rId76"/>
    <p:sldId id="544" r:id="rId77"/>
    <p:sldId id="545" r:id="rId78"/>
    <p:sldId id="551" r:id="rId7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7" autoAdjust="0"/>
    <p:restoredTop sz="96267" autoAdjust="0"/>
  </p:normalViewPr>
  <p:slideViewPr>
    <p:cSldViewPr>
      <p:cViewPr varScale="1">
        <p:scale>
          <a:sx n="90" d="100"/>
          <a:sy n="90" d="100"/>
        </p:scale>
        <p:origin x="1267" y="31"/>
      </p:cViewPr>
      <p:guideLst>
        <p:guide orient="horz" pos="2160"/>
        <p:guide pos="2880"/>
      </p:guideLst>
    </p:cSldViewPr>
  </p:slideViewPr>
  <p:outlineViewPr>
    <p:cViewPr>
      <p:scale>
        <a:sx n="33" d="100"/>
        <a:sy n="33" d="100"/>
      </p:scale>
      <p:origin x="0" y="51288"/>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81B20394-5536-4B06-A0FA-B32977A1226A}" type="datetimeFigureOut">
              <a:rPr lang="en-US" smtClean="0"/>
              <a:pPr/>
              <a:t>1/23/2023</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CDEC0907-54BC-4B07-81F5-3E82B875F80A}" type="slidenum">
              <a:rPr lang="en-US" smtClean="0"/>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F11C80F-D7C2-42BE-9E62-4C02C00DE13B}" type="datetimeFigureOut">
              <a:rPr lang="en-US" smtClean="0"/>
              <a:pPr/>
              <a:t>1/23/2023</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2F8745F-521D-45B3-BE16-23EE10B3DE8C}"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2F8745F-521D-45B3-BE16-23EE10B3DE8C}" type="slidenum">
              <a:rPr lang="en-US" smtClean="0"/>
              <a:pPr/>
              <a:t>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B6712D84-2F0F-4CFC-9469-E00716EE8572}" type="datetime1">
              <a:rPr lang="en-US" smtClean="0"/>
              <a:pPr/>
              <a:t>1/23/2023</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93CFC80C-3579-42AC-9FA1-3E34AC405E21}" type="slidenum">
              <a:rPr lang="en-US" smtClean="0"/>
              <a:pPr/>
              <a:t>‹#›</a:t>
            </a:fld>
            <a:endParaRPr lang="en-US" dirty="0"/>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20CF4B6-1BF4-442E-A1DA-BFE8CF01468B}" type="datetime1">
              <a:rPr lang="en-US" smtClean="0"/>
              <a:pPr/>
              <a:t>1/23/2023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CFC80C-3579-42AC-9FA1-3E34AC405E21}"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6915912" y="3009901"/>
            <a:ext cx="457200" cy="441325"/>
          </a:xfrm>
        </p:spPr>
        <p:txBody>
          <a:bodyPr/>
          <a:lstStyle/>
          <a:p>
            <a:fld id="{93CFC80C-3579-42AC-9FA1-3E34AC405E21}" type="slidenum">
              <a:rPr lang="en-US" smtClean="0"/>
              <a:pPr/>
              <a:t>‹#›</a:t>
            </a:fld>
            <a:endParaRPr lang="en-US" dirty="0"/>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A6BBB68-AECF-4095-9CC1-5997E15B6900}" type="datetime1">
              <a:rPr lang="en-US" smtClean="0"/>
              <a:pPr/>
              <a:t>1/23/2023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C3A2AA67-C818-4C97-9DF7-FAFFD95E5486}" type="datetime1">
              <a:rPr lang="en-US" smtClean="0"/>
              <a:pPr/>
              <a:t>1/23/2023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4361688" y="1026372"/>
            <a:ext cx="457200" cy="441325"/>
          </a:xfrm>
        </p:spPr>
        <p:txBody>
          <a:bodyPr/>
          <a:lstStyle/>
          <a:p>
            <a:fld id="{93CFC80C-3579-42AC-9FA1-3E34AC405E21}" type="slidenum">
              <a:rPr lang="en-US" smtClean="0"/>
              <a:pPr/>
              <a:t>‹#›</a:t>
            </a:fld>
            <a:endParaRPr lang="en-US" dirty="0"/>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6E3D6AC9-11FD-4D20-B481-194CA13E0A13}" type="datetime1">
              <a:rPr lang="en-US" smtClean="0"/>
              <a:pPr/>
              <a:t>1/23/2023</a:t>
            </a:fld>
            <a:endParaRPr lang="en-US" dirty="0"/>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93CFC80C-3579-42AC-9FA1-3E34AC405E21}" type="slidenum">
              <a:rPr lang="en-US" smtClean="0"/>
              <a:pPr/>
              <a:t>‹#›</a:t>
            </a:fld>
            <a:endParaRPr lang="en-US" dirty="0"/>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86062AFF-EFF8-4000-9F66-5BFA0D03A9DC}" type="datetime1">
              <a:rPr lang="en-US" smtClean="0"/>
              <a:pPr/>
              <a:t>1/23/2023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3CFC80C-3579-42AC-9FA1-3E34AC405E21}" type="slidenum">
              <a:rPr lang="en-US" smtClean="0"/>
              <a:pPr/>
              <a:t>‹#›</a:t>
            </a:fld>
            <a:endParaRPr lang="en-US" dirty="0"/>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1FC1945C-836F-4A48-A6ED-93551CCB710A}" type="datetime1">
              <a:rPr lang="en-US" smtClean="0"/>
              <a:pPr/>
              <a:t>1/23/2023</a:t>
            </a:fld>
            <a:endParaRPr lang="en-US" dirty="0"/>
          </a:p>
        </p:txBody>
      </p:sp>
      <p:sp>
        <p:nvSpPr>
          <p:cNvPr id="8" name="Footer Placeholder 7"/>
          <p:cNvSpPr>
            <a:spLocks noGrp="1"/>
          </p:cNvSpPr>
          <p:nvPr>
            <p:ph type="ftr" sz="quarter" idx="11"/>
          </p:nvPr>
        </p:nvSpPr>
        <p:spPr>
          <a:xfrm>
            <a:off x="304800" y="6409944"/>
            <a:ext cx="3581400" cy="365760"/>
          </a:xfrm>
        </p:spPr>
        <p:txBody>
          <a:bodyPr/>
          <a:lstStyle/>
          <a:p>
            <a:endParaRPr lang="en-US" dirty="0"/>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93CFC80C-3579-42AC-9FA1-3E34AC405E21}" type="slidenum">
              <a:rPr lang="en-US" smtClean="0"/>
              <a:pPr/>
              <a:t>‹#›</a:t>
            </a:fld>
            <a:endParaRPr lang="en-US" dirty="0"/>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85ACE701-167F-450D-BF97-887B070C6432}" type="datetime1">
              <a:rPr lang="en-US" smtClean="0"/>
              <a:pPr/>
              <a:t>1/23/2023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4343400" y="1036020"/>
            <a:ext cx="457200" cy="441325"/>
          </a:xfrm>
        </p:spPr>
        <p:txBody>
          <a:bodyPr/>
          <a:lstStyle/>
          <a:p>
            <a:fld id="{93CFC80C-3579-42AC-9FA1-3E34AC405E21}"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E449053F-30D5-4F9B-AEA0-2092D94CEAE3}" type="datetime1">
              <a:rPr lang="en-US" smtClean="0"/>
              <a:pPr/>
              <a:t>1/23/2023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93CFC80C-3579-42AC-9FA1-3E34AC405E21}"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93CFC80C-3579-42AC-9FA1-3E34AC405E21}" type="slidenum">
              <a:rPr lang="en-US" smtClean="0"/>
              <a:pPr/>
              <a:t>‹#›</a:t>
            </a:fld>
            <a:endParaRPr lang="en-US" dirty="0"/>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Date Placeholder 4"/>
          <p:cNvSpPr>
            <a:spLocks noGrp="1"/>
          </p:cNvSpPr>
          <p:nvPr>
            <p:ph type="dt" sz="half" idx="10"/>
          </p:nvPr>
        </p:nvSpPr>
        <p:spPr/>
        <p:txBody>
          <a:bodyPr/>
          <a:lstStyle/>
          <a:p>
            <a:fld id="{529D9ADB-2168-4E7D-8FFC-997AC304416D}" type="datetime1">
              <a:rPr lang="en-US" smtClean="0"/>
              <a:pPr/>
              <a:t>1/23/2023</a:t>
            </a:fld>
            <a:endParaRPr lang="en-US" dirty="0"/>
          </a:p>
        </p:txBody>
      </p:sp>
      <p:sp>
        <p:nvSpPr>
          <p:cNvPr id="6" name="Footer Placeholder 5"/>
          <p:cNvSpPr>
            <a:spLocks noGrp="1"/>
          </p:cNvSpPr>
          <p:nvPr>
            <p:ph type="ftr" sz="quarter" idx="11"/>
          </p:nvPr>
        </p:nvSpPr>
        <p:spPr>
          <a:xfrm>
            <a:off x="301752" y="6410848"/>
            <a:ext cx="3383280" cy="365760"/>
          </a:xfrm>
        </p:spPr>
        <p:txBody>
          <a:body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Slide Number Placeholder 6"/>
          <p:cNvSpPr>
            <a:spLocks noGrp="1"/>
          </p:cNvSpPr>
          <p:nvPr>
            <p:ph type="sldNum" sz="quarter" idx="12"/>
          </p:nvPr>
        </p:nvSpPr>
        <p:spPr>
          <a:xfrm>
            <a:off x="1371600" y="312738"/>
            <a:ext cx="457200" cy="441325"/>
          </a:xfrm>
        </p:spPr>
        <p:txBody>
          <a:bodyPr/>
          <a:lstStyle/>
          <a:p>
            <a:fld id="{93CFC80C-3579-42AC-9FA1-3E34AC405E21}" type="slidenum">
              <a:rPr lang="en-US" smtClean="0"/>
              <a:pPr/>
              <a:t>‹#›</a:t>
            </a:fld>
            <a:endParaRPr lang="en-US" dirty="0"/>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Date Placeholder 4"/>
          <p:cNvSpPr>
            <a:spLocks noGrp="1"/>
          </p:cNvSpPr>
          <p:nvPr>
            <p:ph type="dt" sz="half" idx="10"/>
          </p:nvPr>
        </p:nvSpPr>
        <p:spPr>
          <a:xfrm>
            <a:off x="5788152" y="6404984"/>
            <a:ext cx="3044952" cy="365760"/>
          </a:xfrm>
        </p:spPr>
        <p:txBody>
          <a:bodyPr/>
          <a:lstStyle/>
          <a:p>
            <a:fld id="{DE110C59-F9FE-4F5D-9E93-84216AF3D8B9}" type="datetime1">
              <a:rPr lang="en-US" smtClean="0"/>
              <a:pPr/>
              <a:t>1/23/2023</a:t>
            </a:fld>
            <a:endParaRPr lang="en-US" dirty="0"/>
          </a:p>
        </p:txBody>
      </p:sp>
      <p:sp>
        <p:nvSpPr>
          <p:cNvPr id="6" name="Footer Placeholder 5"/>
          <p:cNvSpPr>
            <a:spLocks noGrp="1"/>
          </p:cNvSpPr>
          <p:nvPr>
            <p:ph type="ftr" sz="quarter" idx="11"/>
          </p:nvPr>
        </p:nvSpPr>
        <p:spPr>
          <a:xfrm>
            <a:off x="301752" y="6410848"/>
            <a:ext cx="3584448" cy="365760"/>
          </a:xfrm>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A2AA4B97-E495-4357-89D2-9B5EA5D2C61F}" type="datetime1">
              <a:rPr lang="en-US" smtClean="0"/>
              <a:pPr/>
              <a:t>1/23/2023</a:t>
            </a:fld>
            <a:endParaRPr lang="en-US" dirty="0"/>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dirty="0"/>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93CFC80C-3579-42AC-9FA1-3E34AC405E21}" type="slidenum">
              <a:rPr lang="en-US" smtClean="0"/>
              <a:pPr/>
              <a:t>‹#›</a:t>
            </a:fld>
            <a:endParaRPr lang="en-US" dirty="0"/>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ftr="0" dt="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u="sng" dirty="0" smtClean="0"/>
              <a:t>Business </a:t>
            </a:r>
            <a:r>
              <a:rPr lang="en-US" sz="3200" u="sng" dirty="0" smtClean="0"/>
              <a:t>Communications</a:t>
            </a:r>
            <a:br>
              <a:rPr lang="en-US" sz="3200" u="sng" dirty="0" smtClean="0"/>
            </a:br>
            <a:r>
              <a:rPr lang="en-US" sz="2000" dirty="0" smtClean="0"/>
              <a:t>Session Five</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a:t>
            </a:fld>
            <a:endParaRPr lang="en-US" dirty="0"/>
          </a:p>
        </p:txBody>
      </p:sp>
      <p:sp>
        <p:nvSpPr>
          <p:cNvPr id="4" name="Content Placeholder 3"/>
          <p:cNvSpPr>
            <a:spLocks noGrp="1"/>
          </p:cNvSpPr>
          <p:nvPr>
            <p:ph sz="quarter" idx="1"/>
          </p:nvPr>
        </p:nvSpPr>
        <p:spPr/>
        <p:txBody>
          <a:bodyPr/>
          <a:lstStyle/>
          <a:p>
            <a:r>
              <a:rPr lang="en-US" sz="2400" u="sng" dirty="0" smtClean="0"/>
              <a:t>Business Communication</a:t>
            </a:r>
          </a:p>
          <a:p>
            <a:pPr lvl="1"/>
            <a:r>
              <a:rPr lang="en-US" u="sng" dirty="0" smtClean="0"/>
              <a:t>Process and Product – 9</a:t>
            </a:r>
            <a:r>
              <a:rPr lang="en-US" u="sng" baseline="30000" dirty="0" smtClean="0"/>
              <a:t>th</a:t>
            </a:r>
            <a:r>
              <a:rPr lang="en-US" u="sng" dirty="0" smtClean="0"/>
              <a:t> Edition</a:t>
            </a:r>
          </a:p>
          <a:p>
            <a:pPr lvl="1"/>
            <a:endParaRPr lang="en-US" sz="800" dirty="0" smtClean="0"/>
          </a:p>
          <a:p>
            <a:pPr lvl="2"/>
            <a:r>
              <a:rPr lang="en-US" dirty="0" smtClean="0"/>
              <a:t>Mary Ellen Guffey and Dana Loewy; Cengage Learning 2018, 2015</a:t>
            </a:r>
          </a:p>
          <a:p>
            <a:pPr lvl="3"/>
            <a:r>
              <a:rPr lang="en-US" dirty="0" smtClean="0"/>
              <a:t>ISBN: 978-1-305-95796-1</a:t>
            </a:r>
            <a:endParaRPr lang="en-US" dirty="0"/>
          </a:p>
        </p:txBody>
      </p:sp>
      <p:pic>
        <p:nvPicPr>
          <p:cNvPr id="7" name="Picture 6" descr="UNIT-1:Means Of Communication – B.C.A study"/>
          <p:cNvPicPr/>
          <p:nvPr/>
        </p:nvPicPr>
        <p:blipFill>
          <a:blip r:embed="rId3" cstate="print"/>
          <a:srcRect/>
          <a:stretch>
            <a:fillRect/>
          </a:stretch>
        </p:blipFill>
        <p:spPr bwMode="auto">
          <a:xfrm>
            <a:off x="1600200" y="3657600"/>
            <a:ext cx="5943600" cy="23812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Analyzing </a:t>
            </a:r>
            <a:r>
              <a:rPr lang="en-US" sz="2800" dirty="0" smtClean="0"/>
              <a:t>the Problem and Purpose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10</a:t>
            </a:fld>
            <a:endParaRPr lang="en-US" dirty="0"/>
          </a:p>
        </p:txBody>
      </p:sp>
      <p:sp>
        <p:nvSpPr>
          <p:cNvPr id="4" name="Content Placeholder 3"/>
          <p:cNvSpPr>
            <a:spLocks noGrp="1"/>
          </p:cNvSpPr>
          <p:nvPr>
            <p:ph sz="quarter" idx="1"/>
          </p:nvPr>
        </p:nvSpPr>
        <p:spPr/>
        <p:txBody>
          <a:bodyPr>
            <a:normAutofit/>
          </a:bodyPr>
          <a:lstStyle/>
          <a:p>
            <a:r>
              <a:rPr lang="en-US" sz="2200" u="sng" dirty="0" smtClean="0"/>
              <a:t>An expanded statement of purpose considers additional factors</a:t>
            </a:r>
            <a:r>
              <a:rPr lang="en-US" sz="2200" dirty="0" smtClean="0"/>
              <a:t>: </a:t>
            </a:r>
          </a:p>
          <a:p>
            <a:endParaRPr lang="en-US" sz="800" dirty="0" smtClean="0"/>
          </a:p>
          <a:p>
            <a:pPr marL="731520" lvl="1" indent="-457200">
              <a:buFont typeface="+mj-lt"/>
              <a:buAutoNum type="arabicPeriod"/>
            </a:pPr>
            <a:r>
              <a:rPr lang="en-US" sz="2000" u="sng" dirty="0" smtClean="0"/>
              <a:t>Scope and Limitations</a:t>
            </a:r>
          </a:p>
          <a:p>
            <a:pPr lvl="2"/>
            <a:r>
              <a:rPr lang="en-US" sz="1800" u="sng" dirty="0" smtClean="0">
                <a:solidFill>
                  <a:srgbClr val="FF0000"/>
                </a:solidFill>
              </a:rPr>
              <a:t>What issues or elements will be investigated</a:t>
            </a:r>
            <a:r>
              <a:rPr lang="en-US" sz="1800" dirty="0" smtClean="0">
                <a:solidFill>
                  <a:srgbClr val="FF0000"/>
                </a:solidFill>
              </a:rPr>
              <a:t>?  </a:t>
            </a:r>
          </a:p>
          <a:p>
            <a:pPr lvl="2"/>
            <a:r>
              <a:rPr lang="en-US" sz="1800" dirty="0" smtClean="0">
                <a:solidFill>
                  <a:srgbClr val="FF0000"/>
                </a:solidFill>
              </a:rPr>
              <a:t>The scope statement prepares the audience by clearly defining which problem or problems will be analyzed and solved.</a:t>
            </a:r>
          </a:p>
          <a:p>
            <a:pPr lvl="2"/>
            <a:r>
              <a:rPr lang="en-US" sz="1800" u="sng" dirty="0" smtClean="0">
                <a:solidFill>
                  <a:srgbClr val="FF0000"/>
                </a:solidFill>
              </a:rPr>
              <a:t>What conditions affect the utility of a report’s findings</a:t>
            </a:r>
            <a:r>
              <a:rPr lang="en-US" sz="1800" dirty="0" smtClean="0">
                <a:solidFill>
                  <a:srgbClr val="FF0000"/>
                </a:solidFill>
              </a:rPr>
              <a:t>?  </a:t>
            </a:r>
          </a:p>
          <a:p>
            <a:pPr lvl="2"/>
            <a:r>
              <a:rPr lang="en-US" sz="1800" dirty="0" smtClean="0">
                <a:solidFill>
                  <a:srgbClr val="FF0000"/>
                </a:solidFill>
              </a:rPr>
              <a:t>The limitations narrow subjects by focusing on constraints or exclusions.</a:t>
            </a:r>
          </a:p>
          <a:p>
            <a:pPr marL="731520" lvl="1" indent="-457200">
              <a:buFont typeface="+mj-lt"/>
              <a:buAutoNum type="arabicPeriod"/>
            </a:pPr>
            <a:r>
              <a:rPr lang="en-US" sz="2000" u="sng" dirty="0" smtClean="0"/>
              <a:t>Significance</a:t>
            </a:r>
          </a:p>
          <a:p>
            <a:pPr lvl="2"/>
            <a:r>
              <a:rPr lang="en-US" sz="1800" u="sng" dirty="0" smtClean="0">
                <a:solidFill>
                  <a:srgbClr val="FF0000"/>
                </a:solidFill>
              </a:rPr>
              <a:t>Why is the topic worth investigating at this time</a:t>
            </a:r>
            <a:r>
              <a:rPr lang="en-US" sz="1800" dirty="0" smtClean="0">
                <a:solidFill>
                  <a:srgbClr val="FF0000"/>
                </a:solidFill>
              </a:rPr>
              <a:t>?  </a:t>
            </a:r>
          </a:p>
          <a:p>
            <a:pPr lvl="2"/>
            <a:r>
              <a:rPr lang="en-US" sz="1800" dirty="0" smtClean="0">
                <a:solidFill>
                  <a:srgbClr val="FF0000"/>
                </a:solidFill>
              </a:rPr>
              <a:t>Some topics turn out to be less important than originally thought.  Others involve problems that cannot be solved, or make a study useless.</a:t>
            </a:r>
            <a:endParaRPr lang="en-US" sz="1800" dirty="0">
              <a:solidFill>
                <a:srgbClr val="FF0000"/>
              </a:solidFill>
            </a:endParaRPr>
          </a:p>
        </p:txBody>
      </p:sp>
      <p:pic>
        <p:nvPicPr>
          <p:cNvPr id="6" name="Picture 5" descr="GraphPad Prism 9 User Guide - How to analyze data with Prism"/>
          <p:cNvPicPr/>
          <p:nvPr/>
        </p:nvPicPr>
        <p:blipFill>
          <a:blip r:embed="rId2" cstate="print"/>
          <a:srcRect/>
          <a:stretch>
            <a:fillRect/>
          </a:stretch>
        </p:blipFill>
        <p:spPr bwMode="auto">
          <a:xfrm>
            <a:off x="6781800" y="5486400"/>
            <a:ext cx="2362200" cy="13716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Anticipating </a:t>
            </a:r>
            <a:r>
              <a:rPr lang="en-US" sz="2800" dirty="0" smtClean="0"/>
              <a:t>the Audience and Issues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11</a:t>
            </a:fld>
            <a:endParaRPr lang="en-US" dirty="0"/>
          </a:p>
        </p:txBody>
      </p:sp>
      <p:sp>
        <p:nvSpPr>
          <p:cNvPr id="4" name="Content Placeholder 3"/>
          <p:cNvSpPr>
            <a:spLocks noGrp="1"/>
          </p:cNvSpPr>
          <p:nvPr>
            <p:ph sz="quarter" idx="1"/>
          </p:nvPr>
        </p:nvSpPr>
        <p:spPr/>
        <p:txBody>
          <a:bodyPr>
            <a:normAutofit/>
          </a:bodyPr>
          <a:lstStyle/>
          <a:p>
            <a:r>
              <a:rPr lang="en-US" sz="2200" u="sng" dirty="0" smtClean="0"/>
              <a:t>After defining the purpose of a report, a writer must think carefully about who will read it.  </a:t>
            </a:r>
          </a:p>
          <a:p>
            <a:endParaRPr lang="en-US" sz="800" dirty="0" smtClean="0"/>
          </a:p>
          <a:p>
            <a:pPr lvl="1"/>
            <a:r>
              <a:rPr lang="en-US" sz="2000" dirty="0" smtClean="0"/>
              <a:t>Although one individual may have solicited the report, others within the organization may eventually read it, including people in upper management and in other departments.  </a:t>
            </a:r>
          </a:p>
          <a:p>
            <a:pPr lvl="1"/>
            <a:r>
              <a:rPr lang="en-US" sz="2000" dirty="0" smtClean="0"/>
              <a:t>A report to an outside client may be read by someone who is familiar with the problem and then distributed to others less familiar with it.  </a:t>
            </a:r>
          </a:p>
          <a:p>
            <a:pPr lvl="1"/>
            <a:endParaRPr lang="en-US" sz="800" dirty="0" smtClean="0"/>
          </a:p>
          <a:p>
            <a:pPr lvl="2"/>
            <a:r>
              <a:rPr lang="en-US" sz="1800" dirty="0" smtClean="0">
                <a:solidFill>
                  <a:srgbClr val="FF0000"/>
                </a:solidFill>
              </a:rPr>
              <a:t>Moreover, candid statements to one audience may be offensive to another audience.</a:t>
            </a:r>
            <a:endParaRPr lang="en-US" sz="1800" dirty="0">
              <a:solidFill>
                <a:srgbClr val="FF0000"/>
              </a:solidFill>
            </a:endParaRPr>
          </a:p>
        </p:txBody>
      </p:sp>
      <p:pic>
        <p:nvPicPr>
          <p:cNvPr id="5" name="Picture 4" descr="Download Logo Anticipate Black - Deepomatic Logo Png PNG Image with No  Background - PNGkey.com"/>
          <p:cNvPicPr/>
          <p:nvPr/>
        </p:nvPicPr>
        <p:blipFill>
          <a:blip r:embed="rId2" cstate="print"/>
          <a:srcRect/>
          <a:stretch>
            <a:fillRect/>
          </a:stretch>
        </p:blipFill>
        <p:spPr bwMode="auto">
          <a:xfrm>
            <a:off x="1885188" y="5410200"/>
            <a:ext cx="5410200" cy="100695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Anticipating </a:t>
            </a:r>
            <a:r>
              <a:rPr lang="en-US" sz="2800" dirty="0" smtClean="0"/>
              <a:t>the Audience and Issues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12</a:t>
            </a:fld>
            <a:endParaRPr lang="en-US" dirty="0"/>
          </a:p>
        </p:txBody>
      </p:sp>
      <p:sp>
        <p:nvSpPr>
          <p:cNvPr id="4" name="Content Placeholder 3"/>
          <p:cNvSpPr>
            <a:spLocks noGrp="1"/>
          </p:cNvSpPr>
          <p:nvPr>
            <p:ph sz="quarter" idx="1"/>
          </p:nvPr>
        </p:nvSpPr>
        <p:spPr/>
        <p:txBody>
          <a:bodyPr/>
          <a:lstStyle/>
          <a:p>
            <a:r>
              <a:rPr lang="en-US" sz="2200" u="sng" dirty="0" smtClean="0"/>
              <a:t>When considering primary and secondary readers, ask yourself these questions</a:t>
            </a:r>
            <a:r>
              <a:rPr lang="en-US" dirty="0" smtClean="0"/>
              <a:t>:</a:t>
            </a:r>
          </a:p>
          <a:p>
            <a:endParaRPr lang="en-US" sz="800" dirty="0" smtClean="0"/>
          </a:p>
          <a:p>
            <a:pPr marL="731520" lvl="1" indent="-457200">
              <a:buFont typeface="+mj-lt"/>
              <a:buAutoNum type="arabicPeriod"/>
            </a:pPr>
            <a:r>
              <a:rPr lang="en-US" sz="2000" dirty="0" smtClean="0">
                <a:solidFill>
                  <a:srgbClr val="FF0000"/>
                </a:solidFill>
              </a:rPr>
              <a:t>What do my readers need to know about this topic?</a:t>
            </a:r>
          </a:p>
          <a:p>
            <a:pPr marL="731520" lvl="1" indent="-457200">
              <a:buFont typeface="+mj-lt"/>
              <a:buAutoNum type="arabicPeriod"/>
            </a:pPr>
            <a:r>
              <a:rPr lang="en-US" sz="2000" dirty="0" smtClean="0">
                <a:solidFill>
                  <a:srgbClr val="FF0000"/>
                </a:solidFill>
              </a:rPr>
              <a:t>What do they already know?</a:t>
            </a:r>
          </a:p>
          <a:p>
            <a:pPr marL="731520" lvl="1" indent="-457200">
              <a:buFont typeface="+mj-lt"/>
              <a:buAutoNum type="arabicPeriod"/>
            </a:pPr>
            <a:r>
              <a:rPr lang="en-US" sz="2000" dirty="0" smtClean="0">
                <a:solidFill>
                  <a:srgbClr val="FF0000"/>
                </a:solidFill>
              </a:rPr>
              <a:t>What is their education level?</a:t>
            </a:r>
          </a:p>
          <a:p>
            <a:pPr marL="731520" lvl="1" indent="-457200">
              <a:buFont typeface="+mj-lt"/>
              <a:buAutoNum type="arabicPeriod"/>
            </a:pPr>
            <a:r>
              <a:rPr lang="en-US" sz="2000" dirty="0" smtClean="0">
                <a:solidFill>
                  <a:srgbClr val="FF0000"/>
                </a:solidFill>
              </a:rPr>
              <a:t>How will they react to this information?</a:t>
            </a:r>
          </a:p>
          <a:p>
            <a:pPr marL="731520" lvl="1" indent="-457200">
              <a:buFont typeface="+mj-lt"/>
              <a:buAutoNum type="arabicPeriod"/>
            </a:pPr>
            <a:r>
              <a:rPr lang="en-US" sz="2000" dirty="0" smtClean="0">
                <a:solidFill>
                  <a:srgbClr val="FF0000"/>
                </a:solidFill>
              </a:rPr>
              <a:t>Which sources will they trust?</a:t>
            </a:r>
          </a:p>
          <a:p>
            <a:pPr marL="731520" lvl="1" indent="-457200">
              <a:buFont typeface="+mj-lt"/>
              <a:buAutoNum type="arabicPeriod"/>
            </a:pPr>
            <a:r>
              <a:rPr lang="en-US" sz="2000" dirty="0" smtClean="0">
                <a:solidFill>
                  <a:srgbClr val="FF0000"/>
                </a:solidFill>
              </a:rPr>
              <a:t>How can I make this information readable, believable, and memorable?</a:t>
            </a:r>
            <a:endParaRPr lang="en-US" sz="2000" dirty="0">
              <a:solidFill>
                <a:srgbClr val="FF0000"/>
              </a:solidFill>
            </a:endParaRPr>
          </a:p>
        </p:txBody>
      </p:sp>
      <p:pic>
        <p:nvPicPr>
          <p:cNvPr id="6" name="Picture 5" descr="Download Logo Anticipate Black - Deepomatic Logo Png PNG Image with No  Background - PNGkey.com"/>
          <p:cNvPicPr/>
          <p:nvPr/>
        </p:nvPicPr>
        <p:blipFill>
          <a:blip r:embed="rId2" cstate="print"/>
          <a:srcRect/>
          <a:stretch>
            <a:fillRect/>
          </a:stretch>
        </p:blipFill>
        <p:spPr bwMode="auto">
          <a:xfrm>
            <a:off x="1885188" y="5410200"/>
            <a:ext cx="5410200" cy="100695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Preparing </a:t>
            </a:r>
            <a:r>
              <a:rPr lang="en-US" sz="2800" dirty="0" smtClean="0"/>
              <a:t>a Work Plan</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13</a:t>
            </a:fld>
            <a:endParaRPr lang="en-US" dirty="0"/>
          </a:p>
        </p:txBody>
      </p:sp>
      <p:sp>
        <p:nvSpPr>
          <p:cNvPr id="4" name="Content Placeholder 3"/>
          <p:cNvSpPr>
            <a:spLocks noGrp="1"/>
          </p:cNvSpPr>
          <p:nvPr>
            <p:ph sz="quarter" idx="1"/>
          </p:nvPr>
        </p:nvSpPr>
        <p:spPr/>
        <p:txBody>
          <a:bodyPr>
            <a:normAutofit/>
          </a:bodyPr>
          <a:lstStyle/>
          <a:p>
            <a:r>
              <a:rPr lang="en-US" sz="2200" u="sng" dirty="0" smtClean="0"/>
              <a:t>After analyzing the problem, anticipating the audience, and factoring the problem, you are ready to prepare a work plan</a:t>
            </a:r>
            <a:r>
              <a:rPr lang="en-US" dirty="0" smtClean="0"/>
              <a:t>.  </a:t>
            </a:r>
          </a:p>
          <a:p>
            <a:endParaRPr lang="en-US" sz="900" dirty="0" smtClean="0"/>
          </a:p>
          <a:p>
            <a:pPr lvl="1"/>
            <a:r>
              <a:rPr lang="en-US" dirty="0" smtClean="0"/>
              <a:t>A good work plan includes the following:</a:t>
            </a:r>
          </a:p>
          <a:p>
            <a:pPr lvl="1"/>
            <a:endParaRPr lang="en-US" sz="900" dirty="0" smtClean="0"/>
          </a:p>
          <a:p>
            <a:pPr marL="1051560" lvl="2" indent="-457200">
              <a:buFont typeface="+mj-lt"/>
              <a:buAutoNum type="arabicPeriod"/>
            </a:pPr>
            <a:r>
              <a:rPr lang="en-US" sz="1800" u="sng" dirty="0" smtClean="0">
                <a:solidFill>
                  <a:srgbClr val="FF0000"/>
                </a:solidFill>
              </a:rPr>
              <a:t>Statement of problem </a:t>
            </a:r>
            <a:r>
              <a:rPr lang="en-US" sz="1800" dirty="0" smtClean="0">
                <a:solidFill>
                  <a:srgbClr val="FF0000"/>
                </a:solidFill>
              </a:rPr>
              <a:t>(based on background/contextual information)</a:t>
            </a:r>
          </a:p>
          <a:p>
            <a:pPr marL="1051560" lvl="2" indent="-457200">
              <a:buFont typeface="+mj-lt"/>
              <a:buAutoNum type="arabicPeriod"/>
            </a:pPr>
            <a:r>
              <a:rPr lang="en-US" sz="1800" u="sng" dirty="0" smtClean="0">
                <a:solidFill>
                  <a:srgbClr val="FF0000"/>
                </a:solidFill>
              </a:rPr>
              <a:t>Statement of purpose </a:t>
            </a:r>
            <a:r>
              <a:rPr lang="en-US" sz="1800" dirty="0" smtClean="0">
                <a:solidFill>
                  <a:srgbClr val="FF0000"/>
                </a:solidFill>
              </a:rPr>
              <a:t>including scope w/ limitations and significance.</a:t>
            </a:r>
          </a:p>
          <a:p>
            <a:pPr marL="1051560" lvl="2" indent="-457200">
              <a:buFont typeface="+mj-lt"/>
              <a:buAutoNum type="arabicPeriod"/>
            </a:pPr>
            <a:r>
              <a:rPr lang="en-US" sz="1800" u="sng" dirty="0" smtClean="0">
                <a:solidFill>
                  <a:srgbClr val="FF0000"/>
                </a:solidFill>
              </a:rPr>
              <a:t>Research strategy </a:t>
            </a:r>
            <a:r>
              <a:rPr lang="en-US" sz="1800" dirty="0" smtClean="0">
                <a:solidFill>
                  <a:srgbClr val="FF0000"/>
                </a:solidFill>
              </a:rPr>
              <a:t>including a description of potential sources and methods of collecting data.</a:t>
            </a:r>
          </a:p>
          <a:p>
            <a:pPr marL="1051560" lvl="2" indent="-457200">
              <a:buFont typeface="+mj-lt"/>
              <a:buAutoNum type="arabicPeriod"/>
            </a:pPr>
            <a:r>
              <a:rPr lang="en-US" sz="1800" u="sng" dirty="0" smtClean="0">
                <a:solidFill>
                  <a:srgbClr val="FF0000"/>
                </a:solidFill>
              </a:rPr>
              <a:t>An Outline</a:t>
            </a:r>
            <a:r>
              <a:rPr lang="en-US" sz="1800" dirty="0" smtClean="0">
                <a:solidFill>
                  <a:srgbClr val="FF0000"/>
                </a:solidFill>
              </a:rPr>
              <a:t> that factors the problem into manageable chunks.</a:t>
            </a:r>
          </a:p>
          <a:p>
            <a:pPr marL="1051560" lvl="2" indent="-457200">
              <a:buFont typeface="+mj-lt"/>
              <a:buAutoNum type="arabicPeriod"/>
            </a:pPr>
            <a:r>
              <a:rPr lang="en-US" sz="1800" u="sng" dirty="0" smtClean="0">
                <a:solidFill>
                  <a:srgbClr val="FF0000"/>
                </a:solidFill>
              </a:rPr>
              <a:t>Work schedule</a:t>
            </a:r>
            <a:r>
              <a:rPr lang="en-US" sz="1800" dirty="0" smtClean="0">
                <a:solidFill>
                  <a:srgbClr val="FF0000"/>
                </a:solidFill>
              </a:rPr>
              <a:t>.</a:t>
            </a:r>
            <a:endParaRPr lang="en-US" sz="1800" dirty="0">
              <a:solidFill>
                <a:srgbClr val="FF0000"/>
              </a:solidFill>
            </a:endParaRPr>
          </a:p>
        </p:txBody>
      </p:sp>
      <p:pic>
        <p:nvPicPr>
          <p:cNvPr id="5" name="Picture 4" descr="Preparation Round Ribbon Isolated Label. Preparation Sign. Stock Vector -  Illustration of preparation, origami: 193006134"/>
          <p:cNvPicPr/>
          <p:nvPr/>
        </p:nvPicPr>
        <p:blipFill>
          <a:blip r:embed="rId2" cstate="print"/>
          <a:srcRect/>
          <a:stretch>
            <a:fillRect/>
          </a:stretch>
        </p:blipFill>
        <p:spPr bwMode="auto">
          <a:xfrm>
            <a:off x="6324600" y="4953000"/>
            <a:ext cx="2667000" cy="1685544"/>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Preparing </a:t>
            </a:r>
            <a:r>
              <a:rPr lang="en-US" sz="2800" dirty="0" smtClean="0"/>
              <a:t>a Work Plan</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14</a:t>
            </a:fld>
            <a:endParaRPr lang="en-US" dirty="0"/>
          </a:p>
        </p:txBody>
      </p:sp>
      <p:sp>
        <p:nvSpPr>
          <p:cNvPr id="4" name="Content Placeholder 3"/>
          <p:cNvSpPr>
            <a:spLocks noGrp="1"/>
          </p:cNvSpPr>
          <p:nvPr>
            <p:ph sz="quarter" idx="1"/>
          </p:nvPr>
        </p:nvSpPr>
        <p:spPr/>
        <p:txBody>
          <a:bodyPr>
            <a:normAutofit/>
          </a:bodyPr>
          <a:lstStyle/>
          <a:p>
            <a:r>
              <a:rPr lang="en-US" sz="2400" u="sng" dirty="0" smtClean="0"/>
              <a:t>Preparing a plan encourages you to evaluate your resources, set priorities, outline a course of action, and establish a schedule</a:t>
            </a:r>
            <a:r>
              <a:rPr lang="en-US" dirty="0" smtClean="0"/>
              <a:t>.  </a:t>
            </a:r>
          </a:p>
          <a:p>
            <a:endParaRPr lang="en-US" sz="900" dirty="0" smtClean="0"/>
          </a:p>
          <a:p>
            <a:pPr lvl="1"/>
            <a:r>
              <a:rPr lang="en-US" sz="2000" dirty="0" smtClean="0">
                <a:solidFill>
                  <a:schemeClr val="tx1"/>
                </a:solidFill>
              </a:rPr>
              <a:t>Having a plan keeps you on track, provides management a means of measuring progress, and gives a complete picture of a project.  </a:t>
            </a:r>
          </a:p>
          <a:p>
            <a:pPr lvl="1"/>
            <a:endParaRPr lang="en-US" sz="900" dirty="0" smtClean="0">
              <a:solidFill>
                <a:srgbClr val="FF0000"/>
              </a:solidFill>
            </a:endParaRPr>
          </a:p>
          <a:p>
            <a:pPr lvl="2"/>
            <a:r>
              <a:rPr lang="en-US" sz="1800" dirty="0" smtClean="0">
                <a:solidFill>
                  <a:srgbClr val="FF0000"/>
                </a:solidFill>
              </a:rPr>
              <a:t>Your work plan describes how you expect to generate or collect data.  </a:t>
            </a:r>
            <a:endParaRPr lang="en-US" sz="1800" dirty="0">
              <a:solidFill>
                <a:srgbClr val="FF0000"/>
              </a:solidFill>
            </a:endParaRPr>
          </a:p>
        </p:txBody>
      </p:sp>
      <p:pic>
        <p:nvPicPr>
          <p:cNvPr id="6" name="Picture 5" descr="Preparation Round Ribbon Isolated Label. Preparation Sign. Stock Vector -  Illustration of preparation, origami: 193006134"/>
          <p:cNvPicPr/>
          <p:nvPr/>
        </p:nvPicPr>
        <p:blipFill>
          <a:blip r:embed="rId2" cstate="print"/>
          <a:srcRect/>
          <a:stretch>
            <a:fillRect/>
          </a:stretch>
        </p:blipFill>
        <p:spPr bwMode="auto">
          <a:xfrm>
            <a:off x="6324600" y="4953000"/>
            <a:ext cx="2667000" cy="1685544"/>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Conduct</a:t>
            </a:r>
            <a:r>
              <a:rPr lang="en-US" sz="2800" dirty="0" smtClean="0"/>
              <a:t> </a:t>
            </a:r>
            <a:r>
              <a:rPr lang="en-US" sz="2800" dirty="0" smtClean="0"/>
              <a:t>Research</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15</a:t>
            </a:fld>
            <a:endParaRPr lang="en-US" dirty="0"/>
          </a:p>
        </p:txBody>
      </p:sp>
      <p:sp>
        <p:nvSpPr>
          <p:cNvPr id="4" name="Content Placeholder 3"/>
          <p:cNvSpPr>
            <a:spLocks noGrp="1"/>
          </p:cNvSpPr>
          <p:nvPr>
            <p:ph sz="quarter" idx="1"/>
          </p:nvPr>
        </p:nvSpPr>
        <p:spPr/>
        <p:txBody>
          <a:bodyPr>
            <a:normAutofit/>
          </a:bodyPr>
          <a:lstStyle/>
          <a:p>
            <a:r>
              <a:rPr lang="en-US" sz="2200" u="sng" dirty="0" smtClean="0"/>
              <a:t>Research, or the gathering of information, is one of the most important steps in writing a report</a:t>
            </a:r>
            <a:r>
              <a:rPr lang="en-US" dirty="0" smtClean="0"/>
              <a:t>.  </a:t>
            </a:r>
          </a:p>
          <a:p>
            <a:endParaRPr lang="en-US" sz="900" dirty="0"/>
          </a:p>
          <a:p>
            <a:pPr lvl="1"/>
            <a:r>
              <a:rPr lang="en-US" sz="2000" dirty="0" smtClean="0"/>
              <a:t>As the philosopher Goethe once said, “The greater part of all mischief in the world arises from fact that men do not sufficiently understand their own aims.  They have undertaken to build a tower, and spend no more labor on foundation than would be necessary to erect a hut.”  </a:t>
            </a:r>
          </a:p>
          <a:p>
            <a:pPr lvl="1"/>
            <a:endParaRPr lang="en-US" sz="800" dirty="0"/>
          </a:p>
          <a:p>
            <a:pPr lvl="2"/>
            <a:r>
              <a:rPr lang="en-US" sz="1800" dirty="0" smtClean="0">
                <a:solidFill>
                  <a:srgbClr val="FF0000"/>
                </a:solidFill>
              </a:rPr>
              <a:t>Think of your writing a report as building a tower.  </a:t>
            </a:r>
            <a:endParaRPr lang="en-US" sz="1800" dirty="0">
              <a:solidFill>
                <a:srgbClr val="FF0000"/>
              </a:solidFill>
            </a:endParaRPr>
          </a:p>
        </p:txBody>
      </p:sp>
      <p:pic>
        <p:nvPicPr>
          <p:cNvPr id="5" name="Picture 4" descr="The Research Cycle (image) - ARH 2051 Art History-Leader - LibGuides at  Florida Atlantic University"/>
          <p:cNvPicPr/>
          <p:nvPr/>
        </p:nvPicPr>
        <p:blipFill>
          <a:blip r:embed="rId2" cstate="print"/>
          <a:srcRect/>
          <a:stretch>
            <a:fillRect/>
          </a:stretch>
        </p:blipFill>
        <p:spPr bwMode="auto">
          <a:xfrm>
            <a:off x="5334000" y="4495800"/>
            <a:ext cx="3581400" cy="18288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Conduct </a:t>
            </a:r>
            <a:r>
              <a:rPr lang="en-US" sz="2800" dirty="0" smtClean="0"/>
              <a:t>Research</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16</a:t>
            </a:fld>
            <a:endParaRPr lang="en-US" dirty="0"/>
          </a:p>
        </p:txBody>
      </p:sp>
      <p:sp>
        <p:nvSpPr>
          <p:cNvPr id="4" name="Content Placeholder 3"/>
          <p:cNvSpPr>
            <a:spLocks noGrp="1"/>
          </p:cNvSpPr>
          <p:nvPr>
            <p:ph sz="quarter" idx="1"/>
          </p:nvPr>
        </p:nvSpPr>
        <p:spPr/>
        <p:txBody>
          <a:bodyPr>
            <a:normAutofit/>
          </a:bodyPr>
          <a:lstStyle/>
          <a:p>
            <a:r>
              <a:rPr lang="en-US" sz="2200" u="sng" dirty="0" smtClean="0"/>
              <a:t>As you analyze a report’s purpose and audience and prepare your research strategy, you will identify and assess the data you need to support your argument or explain your topic</a:t>
            </a:r>
            <a:r>
              <a:rPr lang="en-US" dirty="0" smtClean="0"/>
              <a:t>.  </a:t>
            </a:r>
          </a:p>
          <a:p>
            <a:endParaRPr lang="en-US" sz="800" dirty="0"/>
          </a:p>
          <a:p>
            <a:pPr lvl="1"/>
            <a:r>
              <a:rPr lang="en-US" sz="2000" dirty="0" smtClean="0">
                <a:solidFill>
                  <a:schemeClr val="tx1"/>
                </a:solidFill>
              </a:rPr>
              <a:t>As you do, you will answer questions about objectives and audience: </a:t>
            </a:r>
          </a:p>
          <a:p>
            <a:pPr lvl="1"/>
            <a:endParaRPr lang="en-US" sz="800" dirty="0">
              <a:solidFill>
                <a:srgbClr val="FF0000"/>
              </a:solidFill>
            </a:endParaRPr>
          </a:p>
          <a:p>
            <a:pPr marL="937260" lvl="2" indent="-342900">
              <a:buFont typeface="+mj-lt"/>
              <a:buAutoNum type="arabicPeriod"/>
            </a:pPr>
            <a:r>
              <a:rPr lang="en-US" sz="1800" dirty="0" smtClean="0">
                <a:solidFill>
                  <a:srgbClr val="FF0000"/>
                </a:solidFill>
              </a:rPr>
              <a:t>Will the audience need a lot of background or contextual information?  </a:t>
            </a:r>
          </a:p>
          <a:p>
            <a:pPr marL="937260" lvl="2" indent="-342900">
              <a:buFont typeface="+mj-lt"/>
              <a:buAutoNum type="arabicPeriod"/>
            </a:pPr>
            <a:r>
              <a:rPr lang="en-US" sz="1800" dirty="0" smtClean="0">
                <a:solidFill>
                  <a:srgbClr val="FF0000"/>
                </a:solidFill>
              </a:rPr>
              <a:t>Will readers value or trust statistics, case studies, or expert opinions?  </a:t>
            </a:r>
          </a:p>
          <a:p>
            <a:pPr marL="937260" lvl="2" indent="-342900">
              <a:buFont typeface="+mj-lt"/>
              <a:buAutoNum type="arabicPeriod"/>
            </a:pPr>
            <a:r>
              <a:rPr lang="en-US" sz="1800" dirty="0" smtClean="0">
                <a:solidFill>
                  <a:srgbClr val="FF0000"/>
                </a:solidFill>
              </a:rPr>
              <a:t>Will they want to see data from interviews or surveys?  </a:t>
            </a:r>
          </a:p>
          <a:p>
            <a:pPr marL="937260" lvl="2" indent="-342900">
              <a:buFont typeface="+mj-lt"/>
              <a:buAutoNum type="arabicPeriod"/>
            </a:pPr>
            <a:r>
              <a:rPr lang="en-US" sz="1800" dirty="0" smtClean="0">
                <a:solidFill>
                  <a:srgbClr val="FF0000"/>
                </a:solidFill>
              </a:rPr>
              <a:t>Will summaries of focus groups be useful?  </a:t>
            </a:r>
          </a:p>
          <a:p>
            <a:pPr marL="937260" lvl="2" indent="-342900">
              <a:buFont typeface="+mj-lt"/>
              <a:buAutoNum type="arabicPeriod"/>
            </a:pPr>
            <a:r>
              <a:rPr lang="en-US" sz="1800" dirty="0" smtClean="0">
                <a:solidFill>
                  <a:srgbClr val="FF0000"/>
                </a:solidFill>
              </a:rPr>
              <a:t>Should you rely on organizational data?  </a:t>
            </a:r>
            <a:endParaRPr lang="en-US" sz="1800" dirty="0">
              <a:solidFill>
                <a:srgbClr val="FF0000"/>
              </a:solidFill>
            </a:endParaRPr>
          </a:p>
        </p:txBody>
      </p:sp>
      <p:pic>
        <p:nvPicPr>
          <p:cNvPr id="6" name="Picture 5" descr="The Research Cycle (image) - ARH 2051 Art History-Leader - LibGuides at  Florida Atlantic University"/>
          <p:cNvPicPr/>
          <p:nvPr/>
        </p:nvPicPr>
        <p:blipFill>
          <a:blip r:embed="rId2" cstate="print"/>
          <a:srcRect/>
          <a:stretch>
            <a:fillRect/>
          </a:stretch>
        </p:blipFill>
        <p:spPr bwMode="auto">
          <a:xfrm>
            <a:off x="5562600" y="4724400"/>
            <a:ext cx="3352800" cy="16002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Conduct Research</a:t>
            </a:r>
            <a:r>
              <a:rPr lang="en-US" sz="2800" dirty="0" smtClean="0"/>
              <a:t/>
            </a:r>
            <a:br>
              <a:rPr lang="en-US" sz="2800" dirty="0" smtClean="0"/>
            </a:br>
            <a:r>
              <a:rPr lang="en-US" sz="2000" dirty="0" smtClean="0"/>
              <a:t>Internet</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17</a:t>
            </a:fld>
            <a:endParaRPr lang="en-US" dirty="0"/>
          </a:p>
        </p:txBody>
      </p:sp>
      <p:sp>
        <p:nvSpPr>
          <p:cNvPr id="4" name="Content Placeholder 3"/>
          <p:cNvSpPr>
            <a:spLocks noGrp="1"/>
          </p:cNvSpPr>
          <p:nvPr>
            <p:ph sz="quarter" idx="1"/>
          </p:nvPr>
        </p:nvSpPr>
        <p:spPr/>
        <p:txBody>
          <a:bodyPr/>
          <a:lstStyle/>
          <a:p>
            <a:r>
              <a:rPr lang="en-US" sz="2200" u="sng" dirty="0" smtClean="0"/>
              <a:t>To use the Internet meaningfully in your search, you must scrutinize what you find and validate the author and publisher</a:t>
            </a:r>
            <a:r>
              <a:rPr lang="en-US" dirty="0" smtClean="0"/>
              <a:t>.  </a:t>
            </a:r>
          </a:p>
          <a:p>
            <a:endParaRPr lang="en-US" sz="800" dirty="0"/>
          </a:p>
          <a:p>
            <a:pPr lvl="1"/>
            <a:r>
              <a:rPr lang="en-US" sz="2000" dirty="0" smtClean="0"/>
              <a:t>Here are specific criteria to consider as you examine a site:</a:t>
            </a:r>
          </a:p>
          <a:p>
            <a:pPr lvl="1"/>
            <a:endParaRPr lang="en-US" sz="800" dirty="0" smtClean="0"/>
          </a:p>
          <a:p>
            <a:pPr lvl="2"/>
            <a:r>
              <a:rPr lang="en-US" u="sng" dirty="0" smtClean="0">
                <a:solidFill>
                  <a:srgbClr val="FF0000"/>
                </a:solidFill>
              </a:rPr>
              <a:t>Currency</a:t>
            </a:r>
            <a:r>
              <a:rPr lang="en-US" dirty="0" smtClean="0">
                <a:solidFill>
                  <a:srgbClr val="FF0000"/>
                </a:solidFill>
              </a:rPr>
              <a:t> – is the information presented up-to-date?</a:t>
            </a:r>
          </a:p>
          <a:p>
            <a:pPr lvl="2"/>
            <a:r>
              <a:rPr lang="en-US" u="sng" dirty="0" smtClean="0">
                <a:solidFill>
                  <a:srgbClr val="FF0000"/>
                </a:solidFill>
              </a:rPr>
              <a:t>Authority</a:t>
            </a:r>
            <a:r>
              <a:rPr lang="en-US" dirty="0" smtClean="0">
                <a:solidFill>
                  <a:srgbClr val="FF0000"/>
                </a:solidFill>
              </a:rPr>
              <a:t> – is the writer an expert on information?</a:t>
            </a:r>
          </a:p>
          <a:p>
            <a:pPr lvl="2"/>
            <a:r>
              <a:rPr lang="en-US" u="sng" dirty="0" smtClean="0">
                <a:solidFill>
                  <a:srgbClr val="FF0000"/>
                </a:solidFill>
              </a:rPr>
              <a:t>Content</a:t>
            </a:r>
            <a:r>
              <a:rPr lang="en-US" dirty="0" smtClean="0">
                <a:solidFill>
                  <a:srgbClr val="FF0000"/>
                </a:solidFill>
              </a:rPr>
              <a:t> – what is the overall value of the content shared?</a:t>
            </a:r>
          </a:p>
          <a:p>
            <a:pPr lvl="2"/>
            <a:r>
              <a:rPr lang="en-US" u="sng" dirty="0" smtClean="0">
                <a:solidFill>
                  <a:srgbClr val="FF0000"/>
                </a:solidFill>
              </a:rPr>
              <a:t>Accuracy</a:t>
            </a:r>
            <a:r>
              <a:rPr lang="en-US" dirty="0" smtClean="0">
                <a:solidFill>
                  <a:srgbClr val="FF0000"/>
                </a:solidFill>
              </a:rPr>
              <a:t> – are the facts reliable?</a:t>
            </a:r>
            <a:endParaRPr lang="en-US" dirty="0">
              <a:solidFill>
                <a:srgbClr val="FF0000"/>
              </a:solidFill>
            </a:endParaRPr>
          </a:p>
        </p:txBody>
      </p:sp>
      <p:pic>
        <p:nvPicPr>
          <p:cNvPr id="5" name="Picture 4" descr="18 Idioms About Scrutinize"/>
          <p:cNvPicPr/>
          <p:nvPr/>
        </p:nvPicPr>
        <p:blipFill>
          <a:blip r:embed="rId2" cstate="print"/>
          <a:srcRect/>
          <a:stretch>
            <a:fillRect/>
          </a:stretch>
        </p:blipFill>
        <p:spPr bwMode="auto">
          <a:xfrm>
            <a:off x="4724400" y="4572000"/>
            <a:ext cx="4419600" cy="2286000"/>
          </a:xfrm>
          <a:prstGeom prst="rect">
            <a:avLst/>
          </a:prstGeom>
          <a:noFill/>
          <a:ln w="9525">
            <a:noFill/>
            <a:miter lim="800000"/>
            <a:headEnd/>
            <a:tailEnd/>
          </a:ln>
        </p:spPr>
      </p:pic>
    </p:spTree>
    <p:extLst>
      <p:ext uri="{BB962C8B-B14F-4D97-AF65-F5344CB8AC3E}">
        <p14:creationId xmlns:p14="http://schemas.microsoft.com/office/powerpoint/2010/main" val="40932465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Conduct Research</a:t>
            </a:r>
            <a:r>
              <a:rPr lang="en-US" sz="2800" dirty="0" smtClean="0"/>
              <a:t/>
            </a:r>
            <a:br>
              <a:rPr lang="en-US" sz="2800" dirty="0" smtClean="0"/>
            </a:br>
            <a:r>
              <a:rPr lang="en-US" sz="2000" dirty="0" smtClean="0"/>
              <a:t>Surveys</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18</a:t>
            </a:fld>
            <a:endParaRPr lang="en-US" dirty="0"/>
          </a:p>
        </p:txBody>
      </p:sp>
      <p:sp>
        <p:nvSpPr>
          <p:cNvPr id="4" name="Content Placeholder 3"/>
          <p:cNvSpPr>
            <a:spLocks noGrp="1"/>
          </p:cNvSpPr>
          <p:nvPr>
            <p:ph sz="quarter" idx="1"/>
          </p:nvPr>
        </p:nvSpPr>
        <p:spPr/>
        <p:txBody>
          <a:bodyPr>
            <a:normAutofit fontScale="92500" lnSpcReduction="10000"/>
          </a:bodyPr>
          <a:lstStyle/>
          <a:p>
            <a:r>
              <a:rPr lang="en-US" sz="2400" u="sng" dirty="0" smtClean="0"/>
              <a:t>Surveys may be the best way to generate data for business and student reports.  </a:t>
            </a:r>
          </a:p>
          <a:p>
            <a:endParaRPr lang="en-US" sz="900" u="sng" dirty="0"/>
          </a:p>
          <a:p>
            <a:pPr lvl="1"/>
            <a:r>
              <a:rPr lang="en-US" dirty="0" smtClean="0"/>
              <a:t>In preparing print or electronic surveys, consider these pointers:</a:t>
            </a:r>
          </a:p>
          <a:p>
            <a:endParaRPr lang="en-US" sz="900" dirty="0" smtClean="0"/>
          </a:p>
          <a:p>
            <a:pPr marL="1005840" lvl="2" indent="-457200">
              <a:buFont typeface="+mj-lt"/>
              <a:buAutoNum type="arabicPeriod"/>
            </a:pPr>
            <a:r>
              <a:rPr lang="en-US" sz="1900" dirty="0" smtClean="0">
                <a:solidFill>
                  <a:srgbClr val="FF0000"/>
                </a:solidFill>
              </a:rPr>
              <a:t>Select the survey population carefully.</a:t>
            </a:r>
          </a:p>
          <a:p>
            <a:pPr marL="1005840" lvl="2" indent="-457200">
              <a:buFont typeface="+mj-lt"/>
              <a:buAutoNum type="arabicPeriod"/>
            </a:pPr>
            <a:r>
              <a:rPr lang="en-US" sz="1900" dirty="0" smtClean="0">
                <a:solidFill>
                  <a:srgbClr val="FF0000"/>
                </a:solidFill>
              </a:rPr>
              <a:t>Explain why the survey is necessary.</a:t>
            </a:r>
          </a:p>
          <a:p>
            <a:pPr marL="1005840" lvl="2" indent="-457200">
              <a:buFont typeface="+mj-lt"/>
              <a:buAutoNum type="arabicPeriod"/>
            </a:pPr>
            <a:r>
              <a:rPr lang="en-US" sz="1900" dirty="0" smtClean="0">
                <a:solidFill>
                  <a:srgbClr val="FF0000"/>
                </a:solidFill>
              </a:rPr>
              <a:t>Consider incentives.</a:t>
            </a:r>
          </a:p>
          <a:p>
            <a:pPr marL="1005840" lvl="2" indent="-457200">
              <a:buFont typeface="+mj-lt"/>
              <a:buAutoNum type="arabicPeriod"/>
            </a:pPr>
            <a:r>
              <a:rPr lang="en-US" sz="1900" dirty="0" smtClean="0">
                <a:solidFill>
                  <a:srgbClr val="FF0000"/>
                </a:solidFill>
              </a:rPr>
              <a:t>Limit the number of questions.</a:t>
            </a:r>
          </a:p>
          <a:p>
            <a:pPr marL="1005840" lvl="2" indent="-457200">
              <a:buFont typeface="+mj-lt"/>
              <a:buAutoNum type="arabicPeriod"/>
            </a:pPr>
            <a:r>
              <a:rPr lang="en-US" sz="1900" dirty="0" smtClean="0">
                <a:solidFill>
                  <a:srgbClr val="FF0000"/>
                </a:solidFill>
              </a:rPr>
              <a:t>Use questions that produce quantifiable answers.</a:t>
            </a:r>
          </a:p>
          <a:p>
            <a:pPr lvl="3"/>
            <a:r>
              <a:rPr lang="en-US" sz="1900" dirty="0" smtClean="0">
                <a:solidFill>
                  <a:srgbClr val="0070C0"/>
                </a:solidFill>
              </a:rPr>
              <a:t>(check-off, multiple-choice, yes-no, and scale (rank-order) questions</a:t>
            </a:r>
          </a:p>
          <a:p>
            <a:pPr marL="1005840" lvl="2" indent="-457200">
              <a:buFont typeface="+mj-lt"/>
              <a:buAutoNum type="arabicPeriod"/>
            </a:pPr>
            <a:r>
              <a:rPr lang="en-US" sz="1900" dirty="0" smtClean="0">
                <a:solidFill>
                  <a:srgbClr val="FF0000"/>
                </a:solidFill>
              </a:rPr>
              <a:t>Avoid leading or ambiguous questions.</a:t>
            </a:r>
          </a:p>
          <a:p>
            <a:pPr marL="1005840" lvl="2" indent="-457200">
              <a:buFont typeface="+mj-lt"/>
              <a:buAutoNum type="arabicPeriod"/>
            </a:pPr>
            <a:r>
              <a:rPr lang="en-US" sz="1900" dirty="0" smtClean="0">
                <a:solidFill>
                  <a:srgbClr val="FF0000"/>
                </a:solidFill>
              </a:rPr>
              <a:t>Make it easy for respondents to return the survey.</a:t>
            </a:r>
          </a:p>
          <a:p>
            <a:pPr marL="1005840" lvl="2" indent="-457200">
              <a:buFont typeface="+mj-lt"/>
              <a:buAutoNum type="arabicPeriod"/>
            </a:pPr>
            <a:r>
              <a:rPr lang="en-US" sz="1900" dirty="0" smtClean="0">
                <a:solidFill>
                  <a:srgbClr val="FF0000"/>
                </a:solidFill>
              </a:rPr>
              <a:t>Conduct a pilot study.</a:t>
            </a:r>
          </a:p>
          <a:p>
            <a:pPr lvl="3"/>
            <a:r>
              <a:rPr lang="en-US" sz="1900" dirty="0" smtClean="0">
                <a:solidFill>
                  <a:srgbClr val="0070C0"/>
                </a:solidFill>
              </a:rPr>
              <a:t>(try the questionnaire with a small group to remedy any problems)</a:t>
            </a:r>
            <a:endParaRPr lang="en-US" sz="1900" dirty="0">
              <a:solidFill>
                <a:srgbClr val="0070C0"/>
              </a:solidFill>
            </a:endParaRPr>
          </a:p>
        </p:txBody>
      </p:sp>
      <p:pic>
        <p:nvPicPr>
          <p:cNvPr id="6" name="Picture 5" descr="What's the best way to get people to do an online survey? - Quora"/>
          <p:cNvPicPr/>
          <p:nvPr/>
        </p:nvPicPr>
        <p:blipFill>
          <a:blip r:embed="rId2" cstate="print"/>
          <a:srcRect/>
          <a:stretch>
            <a:fillRect/>
          </a:stretch>
        </p:blipFill>
        <p:spPr bwMode="auto">
          <a:xfrm>
            <a:off x="6781801" y="0"/>
            <a:ext cx="2362200" cy="1447800"/>
          </a:xfrm>
          <a:prstGeom prst="rect">
            <a:avLst/>
          </a:prstGeom>
          <a:noFill/>
          <a:ln w="9525">
            <a:noFill/>
            <a:miter lim="800000"/>
            <a:headEnd/>
            <a:tailEnd/>
          </a:ln>
        </p:spPr>
      </p:pic>
    </p:spTree>
    <p:extLst>
      <p:ext uri="{BB962C8B-B14F-4D97-AF65-F5344CB8AC3E}">
        <p14:creationId xmlns:p14="http://schemas.microsoft.com/office/powerpoint/2010/main" val="38502400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Conduct </a:t>
            </a:r>
            <a:r>
              <a:rPr lang="en-US" sz="2800" dirty="0" smtClean="0"/>
              <a:t>Research</a:t>
            </a:r>
            <a:br>
              <a:rPr lang="en-US" sz="2800" dirty="0" smtClean="0"/>
            </a:br>
            <a:r>
              <a:rPr lang="en-US" sz="2000" dirty="0" smtClean="0"/>
              <a:t>Interviews</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19</a:t>
            </a:fld>
            <a:endParaRPr lang="en-US" dirty="0"/>
          </a:p>
        </p:txBody>
      </p:sp>
      <p:sp>
        <p:nvSpPr>
          <p:cNvPr id="4" name="Content Placeholder 3"/>
          <p:cNvSpPr>
            <a:spLocks noGrp="1"/>
          </p:cNvSpPr>
          <p:nvPr>
            <p:ph sz="quarter" idx="1"/>
          </p:nvPr>
        </p:nvSpPr>
        <p:spPr/>
        <p:txBody>
          <a:bodyPr>
            <a:normAutofit fontScale="92500" lnSpcReduction="10000"/>
          </a:bodyPr>
          <a:lstStyle/>
          <a:p>
            <a:r>
              <a:rPr lang="en-US" sz="2400" u="sng" dirty="0" smtClean="0"/>
              <a:t>Some of the best report information, particularly on topics which little has been written, comes from individuals.  They are usually experts or veterans in their fields.  Consider both in-house and outside experts for business reports</a:t>
            </a:r>
            <a:r>
              <a:rPr lang="en-US" dirty="0" smtClean="0"/>
              <a:t>.  </a:t>
            </a:r>
          </a:p>
          <a:p>
            <a:endParaRPr lang="en-US" sz="900" dirty="0" smtClean="0"/>
          </a:p>
          <a:p>
            <a:pPr lvl="1"/>
            <a:r>
              <a:rPr lang="en-US" dirty="0" smtClean="0"/>
              <a:t>These sources will call for in-person, telephone, or online interviews.  </a:t>
            </a:r>
          </a:p>
          <a:p>
            <a:pPr lvl="1"/>
            <a:r>
              <a:rPr lang="en-US" dirty="0" smtClean="0"/>
              <a:t>To elicit the most useful data, try these techniques:</a:t>
            </a:r>
          </a:p>
          <a:p>
            <a:pPr lvl="1"/>
            <a:endParaRPr lang="en-US" sz="900" dirty="0" smtClean="0"/>
          </a:p>
          <a:p>
            <a:pPr marL="1051560" lvl="2" indent="-457200">
              <a:buFont typeface="+mj-lt"/>
              <a:buAutoNum type="arabicPeriod"/>
            </a:pPr>
            <a:r>
              <a:rPr lang="en-US" dirty="0" smtClean="0">
                <a:solidFill>
                  <a:srgbClr val="FF0000"/>
                </a:solidFill>
              </a:rPr>
              <a:t>Locate an expert.</a:t>
            </a:r>
          </a:p>
          <a:p>
            <a:pPr marL="1051560" lvl="2" indent="-457200">
              <a:buFont typeface="+mj-lt"/>
              <a:buAutoNum type="arabicPeriod"/>
            </a:pPr>
            <a:r>
              <a:rPr lang="en-US" dirty="0" smtClean="0">
                <a:solidFill>
                  <a:srgbClr val="FF0000"/>
                </a:solidFill>
              </a:rPr>
              <a:t>Prepare for the interview.</a:t>
            </a:r>
          </a:p>
          <a:p>
            <a:pPr marL="1051560" lvl="2" indent="-457200">
              <a:buFont typeface="+mj-lt"/>
              <a:buAutoNum type="arabicPeriod"/>
            </a:pPr>
            <a:r>
              <a:rPr lang="en-US" dirty="0" smtClean="0">
                <a:solidFill>
                  <a:srgbClr val="FF0000"/>
                </a:solidFill>
              </a:rPr>
              <a:t>Maintain a professional attitude.</a:t>
            </a:r>
          </a:p>
          <a:p>
            <a:pPr marL="1051560" lvl="2" indent="-457200">
              <a:buFont typeface="+mj-lt"/>
              <a:buAutoNum type="arabicPeriod"/>
            </a:pPr>
            <a:r>
              <a:rPr lang="en-US" dirty="0" smtClean="0">
                <a:solidFill>
                  <a:srgbClr val="FF0000"/>
                </a:solidFill>
              </a:rPr>
              <a:t>Make your questions objective and friendly.</a:t>
            </a:r>
          </a:p>
          <a:p>
            <a:pPr marL="1051560" lvl="2" indent="-457200">
              <a:buFont typeface="+mj-lt"/>
              <a:buAutoNum type="arabicPeriod"/>
            </a:pPr>
            <a:r>
              <a:rPr lang="en-US" dirty="0" smtClean="0">
                <a:solidFill>
                  <a:srgbClr val="FF0000"/>
                </a:solidFill>
              </a:rPr>
              <a:t>Watch the time.</a:t>
            </a:r>
          </a:p>
          <a:p>
            <a:pPr marL="1051560" lvl="2" indent="-457200">
              <a:buFont typeface="+mj-lt"/>
              <a:buAutoNum type="arabicPeriod"/>
            </a:pPr>
            <a:r>
              <a:rPr lang="en-US" dirty="0" smtClean="0">
                <a:solidFill>
                  <a:srgbClr val="FF0000"/>
                </a:solidFill>
              </a:rPr>
              <a:t>End graciously.</a:t>
            </a:r>
            <a:endParaRPr lang="en-US" dirty="0">
              <a:solidFill>
                <a:srgbClr val="FF0000"/>
              </a:solidFill>
            </a:endParaRPr>
          </a:p>
        </p:txBody>
      </p:sp>
      <p:pic>
        <p:nvPicPr>
          <p:cNvPr id="5" name="Picture 4" descr="10 Mistakes that will most likely Mess up a Job Interview"/>
          <p:cNvPicPr/>
          <p:nvPr/>
        </p:nvPicPr>
        <p:blipFill>
          <a:blip r:embed="rId2" cstate="print"/>
          <a:srcRect/>
          <a:stretch>
            <a:fillRect/>
          </a:stretch>
        </p:blipFill>
        <p:spPr bwMode="auto">
          <a:xfrm>
            <a:off x="6172200" y="4572000"/>
            <a:ext cx="2743200" cy="1743075"/>
          </a:xfrm>
          <a:prstGeom prst="rect">
            <a:avLst/>
          </a:prstGeom>
          <a:noFill/>
          <a:ln w="9525">
            <a:noFill/>
            <a:miter lim="800000"/>
            <a:headEnd/>
            <a:tailEnd/>
          </a:ln>
        </p:spPr>
      </p:pic>
    </p:spTree>
    <p:extLst>
      <p:ext uri="{BB962C8B-B14F-4D97-AF65-F5344CB8AC3E}">
        <p14:creationId xmlns:p14="http://schemas.microsoft.com/office/powerpoint/2010/main" val="2226412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300" dirty="0" smtClean="0"/>
              <a:t>Unit Four: Reports, Proposals, and Presentations</a:t>
            </a:r>
            <a:endParaRPr lang="en-US" sz="23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a:t>
            </a:fld>
            <a:endParaRPr lang="en-US" dirty="0"/>
          </a:p>
        </p:txBody>
      </p:sp>
      <p:sp>
        <p:nvSpPr>
          <p:cNvPr id="4" name="Content Placeholder 3"/>
          <p:cNvSpPr>
            <a:spLocks noGrp="1"/>
          </p:cNvSpPr>
          <p:nvPr>
            <p:ph sz="quarter" idx="1"/>
          </p:nvPr>
        </p:nvSpPr>
        <p:spPr>
          <a:xfrm>
            <a:off x="301752" y="1527048"/>
            <a:ext cx="8503920" cy="4797552"/>
          </a:xfrm>
        </p:spPr>
        <p:txBody>
          <a:bodyPr>
            <a:normAutofit/>
          </a:bodyPr>
          <a:lstStyle/>
          <a:p>
            <a:r>
              <a:rPr lang="en-US" sz="2300" u="sng" dirty="0" smtClean="0"/>
              <a:t>Chapter Eleven: Reporting in the Digital Age</a:t>
            </a:r>
          </a:p>
          <a:p>
            <a:endParaRPr lang="en-US" sz="800" u="sng" dirty="0" smtClean="0"/>
          </a:p>
          <a:p>
            <a:pPr lvl="1"/>
            <a:r>
              <a:rPr lang="en-US" u="sng" dirty="0" smtClean="0"/>
              <a:t>Learning Outcomes</a:t>
            </a:r>
            <a:r>
              <a:rPr lang="en-US" dirty="0" smtClean="0"/>
              <a:t>:</a:t>
            </a:r>
          </a:p>
          <a:p>
            <a:pPr lvl="1"/>
            <a:endParaRPr lang="en-US" sz="800" dirty="0" smtClean="0"/>
          </a:p>
          <a:p>
            <a:pPr marL="937260" lvl="2" indent="-342900">
              <a:buFont typeface="+mj-lt"/>
              <a:buAutoNum type="arabicPeriod"/>
            </a:pPr>
            <a:r>
              <a:rPr lang="en-US" sz="1800" dirty="0" smtClean="0">
                <a:solidFill>
                  <a:srgbClr val="FF0000"/>
                </a:solidFill>
              </a:rPr>
              <a:t>Explain informational and analytical report functions, organizational strategies, and writing styles as well as typical report formats.</a:t>
            </a:r>
          </a:p>
          <a:p>
            <a:pPr marL="937260" lvl="2" indent="-342900">
              <a:buFont typeface="+mj-lt"/>
              <a:buAutoNum type="arabicPeriod"/>
            </a:pPr>
            <a:r>
              <a:rPr lang="en-US" sz="1800" dirty="0" smtClean="0">
                <a:solidFill>
                  <a:srgbClr val="FF0000"/>
                </a:solidFill>
              </a:rPr>
              <a:t>Apply the 3x3 writing process to contemporary business reports to create well-organized documents that show a grasp of audience and purpose.</a:t>
            </a:r>
          </a:p>
          <a:p>
            <a:pPr marL="937260" lvl="2" indent="-342900">
              <a:buFont typeface="+mj-lt"/>
              <a:buAutoNum type="arabicPeriod"/>
            </a:pPr>
            <a:r>
              <a:rPr lang="en-US" sz="1800" dirty="0" smtClean="0">
                <a:solidFill>
                  <a:srgbClr val="FF0000"/>
                </a:solidFill>
              </a:rPr>
              <a:t>Locate and evaluate secondary sources such as databases and Internet resources, and understand how to conduct credible primary speech.</a:t>
            </a:r>
          </a:p>
          <a:p>
            <a:pPr marL="937260" lvl="2" indent="-342900">
              <a:buFont typeface="+mj-lt"/>
              <a:buAutoNum type="arabicPeriod"/>
            </a:pPr>
            <a:r>
              <a:rPr lang="en-US" sz="1800" dirty="0" smtClean="0">
                <a:solidFill>
                  <a:srgbClr val="FF0000"/>
                </a:solidFill>
              </a:rPr>
              <a:t>Identify the purposes and techniques of citation and documentation in business reports, and avoid plagiarism.</a:t>
            </a:r>
          </a:p>
          <a:p>
            <a:pPr marL="937260" lvl="2" indent="-342900">
              <a:buFont typeface="+mj-lt"/>
              <a:buAutoNum type="arabicPeriod"/>
            </a:pPr>
            <a:r>
              <a:rPr lang="en-US" sz="1800" dirty="0" smtClean="0">
                <a:solidFill>
                  <a:srgbClr val="FF0000"/>
                </a:solidFill>
              </a:rPr>
              <a:t>Generate, use, and convert numerical data to visual aids, and create meaningful and attractive graphics.</a:t>
            </a:r>
            <a:endParaRPr lang="en-US" sz="1800" dirty="0">
              <a:solidFill>
                <a:srgbClr val="FF0000"/>
              </a:solidFill>
            </a:endParaRPr>
          </a:p>
        </p:txBody>
      </p:sp>
      <p:pic>
        <p:nvPicPr>
          <p:cNvPr id="8" name="Picture 3" descr="C:\Users\MichaelM\AppData\Local\Microsoft\Windows\INetCache\IE\76VTN800\original-261523-1[1].jpg"/>
          <p:cNvPicPr>
            <a:picLocks noChangeAspect="1" noChangeArrowheads="1"/>
          </p:cNvPicPr>
          <p:nvPr/>
        </p:nvPicPr>
        <p:blipFill>
          <a:blip r:embed="rId2" cstate="print"/>
          <a:srcRect/>
          <a:stretch>
            <a:fillRect/>
          </a:stretch>
        </p:blipFill>
        <p:spPr bwMode="auto">
          <a:xfrm>
            <a:off x="7848599" y="396432"/>
            <a:ext cx="1295401" cy="860867"/>
          </a:xfrm>
          <a:prstGeom prst="rect">
            <a:avLst/>
          </a:prstGeom>
          <a:noFill/>
        </p:spPr>
      </p:pic>
      <p:pic>
        <p:nvPicPr>
          <p:cNvPr id="9" name="Picture 5" descr="C:\Users\MichaelM\AppData\Local\Microsoft\Windows\INetCache\IE\T5TVNH9H\ArrowandGoal[1].png"/>
          <p:cNvPicPr>
            <a:picLocks noChangeAspect="1" noChangeArrowheads="1"/>
          </p:cNvPicPr>
          <p:nvPr/>
        </p:nvPicPr>
        <p:blipFill>
          <a:blip r:embed="rId3" cstate="print"/>
          <a:srcRect/>
          <a:stretch>
            <a:fillRect/>
          </a:stretch>
        </p:blipFill>
        <p:spPr bwMode="auto">
          <a:xfrm>
            <a:off x="6934200" y="0"/>
            <a:ext cx="1359877" cy="6096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Conduct </a:t>
            </a:r>
            <a:r>
              <a:rPr lang="en-US" sz="2800" dirty="0" smtClean="0"/>
              <a:t>Research</a:t>
            </a:r>
            <a:br>
              <a:rPr lang="en-US" sz="2800" dirty="0" smtClean="0"/>
            </a:br>
            <a:r>
              <a:rPr lang="en-US" sz="2000" dirty="0" smtClean="0"/>
              <a:t>Observation and Experimentation</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20</a:t>
            </a:fld>
            <a:endParaRPr lang="en-US" dirty="0"/>
          </a:p>
        </p:txBody>
      </p:sp>
      <p:sp>
        <p:nvSpPr>
          <p:cNvPr id="4" name="Content Placeholder 3"/>
          <p:cNvSpPr>
            <a:spLocks noGrp="1"/>
          </p:cNvSpPr>
          <p:nvPr>
            <p:ph sz="quarter" idx="1"/>
          </p:nvPr>
        </p:nvSpPr>
        <p:spPr/>
        <p:txBody>
          <a:bodyPr>
            <a:normAutofit/>
          </a:bodyPr>
          <a:lstStyle/>
          <a:p>
            <a:r>
              <a:rPr lang="en-US" sz="2200" u="sng" dirty="0" smtClean="0"/>
              <a:t>Some kinds of primary data can be obtained only through firsthand observation and investigation</a:t>
            </a:r>
            <a:r>
              <a:rPr lang="en-US" dirty="0" smtClean="0"/>
              <a:t>.  </a:t>
            </a:r>
          </a:p>
          <a:p>
            <a:endParaRPr lang="en-US" sz="800" dirty="0"/>
          </a:p>
          <a:p>
            <a:pPr lvl="1"/>
            <a:r>
              <a:rPr lang="en-US" sz="2000" dirty="0" smtClean="0"/>
              <a:t>If you determine that you need observational data, then you need to plan carefully.  Most important is deciding what or whom you are observing and how often those observations are necessary.  </a:t>
            </a:r>
          </a:p>
          <a:p>
            <a:pPr lvl="1"/>
            <a:endParaRPr lang="en-US" sz="800" dirty="0"/>
          </a:p>
          <a:p>
            <a:pPr lvl="2"/>
            <a:r>
              <a:rPr lang="en-US" sz="1800" dirty="0" smtClean="0">
                <a:solidFill>
                  <a:srgbClr val="FF0000"/>
                </a:solidFill>
              </a:rPr>
              <a:t>For example, if you want to learn more about an organization’s telephone customer service, you probably need to conduct an observation (along with interviews and perhaps even surveys). </a:t>
            </a:r>
            <a:endParaRPr lang="en-US" sz="1800" dirty="0">
              <a:solidFill>
                <a:srgbClr val="FF0000"/>
              </a:solidFill>
            </a:endParaRPr>
          </a:p>
        </p:txBody>
      </p:sp>
      <p:pic>
        <p:nvPicPr>
          <p:cNvPr id="5" name="Picture 4" descr="What Is An Observational Study? | QuestionPro"/>
          <p:cNvPicPr/>
          <p:nvPr/>
        </p:nvPicPr>
        <p:blipFill>
          <a:blip r:embed="rId2" cstate="print"/>
          <a:srcRect/>
          <a:stretch>
            <a:fillRect/>
          </a:stretch>
        </p:blipFill>
        <p:spPr bwMode="auto">
          <a:xfrm>
            <a:off x="5638800" y="4419600"/>
            <a:ext cx="3200400" cy="1828800"/>
          </a:xfrm>
          <a:prstGeom prst="rect">
            <a:avLst/>
          </a:prstGeom>
          <a:noFill/>
          <a:ln w="9525">
            <a:noFill/>
            <a:miter lim="800000"/>
            <a:headEnd/>
            <a:tailEnd/>
          </a:ln>
        </p:spPr>
      </p:pic>
    </p:spTree>
    <p:extLst>
      <p:ext uri="{BB962C8B-B14F-4D97-AF65-F5344CB8AC3E}">
        <p14:creationId xmlns:p14="http://schemas.microsoft.com/office/powerpoint/2010/main" val="7938832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Documenting Information</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21</a:t>
            </a:fld>
            <a:endParaRPr lang="en-US" dirty="0"/>
          </a:p>
        </p:txBody>
      </p:sp>
      <p:sp>
        <p:nvSpPr>
          <p:cNvPr id="4" name="Content Placeholder 3"/>
          <p:cNvSpPr>
            <a:spLocks noGrp="1"/>
          </p:cNvSpPr>
          <p:nvPr>
            <p:ph sz="quarter" idx="1"/>
          </p:nvPr>
        </p:nvSpPr>
        <p:spPr/>
        <p:txBody>
          <a:bodyPr/>
          <a:lstStyle/>
          <a:p>
            <a:r>
              <a:rPr lang="en-US" sz="2400" u="sng" dirty="0" smtClean="0"/>
              <a:t>In writing business reports, you will often build on the ideas and words of others</a:t>
            </a:r>
            <a:r>
              <a:rPr lang="en-US" dirty="0" smtClean="0"/>
              <a:t>.  </a:t>
            </a:r>
          </a:p>
          <a:p>
            <a:endParaRPr lang="en-US" sz="800" dirty="0"/>
          </a:p>
          <a:p>
            <a:pPr lvl="1"/>
            <a:r>
              <a:rPr lang="en-US" dirty="0" smtClean="0"/>
              <a:t>In Western culture, whenever you borrow the ideas of others, you must give credit to your information sources.  </a:t>
            </a:r>
          </a:p>
          <a:p>
            <a:pPr lvl="1"/>
            <a:endParaRPr lang="en-US" sz="800" dirty="0"/>
          </a:p>
          <a:p>
            <a:pPr lvl="2"/>
            <a:r>
              <a:rPr lang="en-US" dirty="0" smtClean="0">
                <a:solidFill>
                  <a:srgbClr val="FF0000"/>
                </a:solidFill>
              </a:rPr>
              <a:t>This is called documentation.</a:t>
            </a:r>
            <a:endParaRPr lang="en-US" dirty="0">
              <a:solidFill>
                <a:srgbClr val="FF0000"/>
              </a:solidFill>
            </a:endParaRPr>
          </a:p>
        </p:txBody>
      </p:sp>
      <p:pic>
        <p:nvPicPr>
          <p:cNvPr id="5" name="Picture 4" descr="How to Write Process Documentation"/>
          <p:cNvPicPr/>
          <p:nvPr/>
        </p:nvPicPr>
        <p:blipFill>
          <a:blip r:embed="rId2" cstate="print"/>
          <a:srcRect/>
          <a:stretch>
            <a:fillRect/>
          </a:stretch>
        </p:blipFill>
        <p:spPr bwMode="auto">
          <a:xfrm>
            <a:off x="4495800" y="3810000"/>
            <a:ext cx="4419600" cy="2455728"/>
          </a:xfrm>
          <a:prstGeom prst="rect">
            <a:avLst/>
          </a:prstGeom>
          <a:noFill/>
          <a:ln w="9525">
            <a:noFill/>
            <a:miter lim="800000"/>
            <a:headEnd/>
            <a:tailEnd/>
          </a:ln>
        </p:spPr>
      </p:pic>
    </p:spTree>
    <p:extLst>
      <p:ext uri="{BB962C8B-B14F-4D97-AF65-F5344CB8AC3E}">
        <p14:creationId xmlns:p14="http://schemas.microsoft.com/office/powerpoint/2010/main" val="30755993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The Purposes of Documentation</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22</a:t>
            </a:fld>
            <a:endParaRPr lang="en-US" dirty="0"/>
          </a:p>
        </p:txBody>
      </p:sp>
      <p:sp>
        <p:nvSpPr>
          <p:cNvPr id="4" name="Content Placeholder 3"/>
          <p:cNvSpPr>
            <a:spLocks noGrp="1"/>
          </p:cNvSpPr>
          <p:nvPr>
            <p:ph sz="quarter" idx="1"/>
          </p:nvPr>
        </p:nvSpPr>
        <p:spPr/>
        <p:txBody>
          <a:bodyPr/>
          <a:lstStyle/>
          <a:p>
            <a:r>
              <a:rPr lang="en-US" sz="2400" u="sng" dirty="0" smtClean="0"/>
              <a:t>As a careful writer, you should take pains to document report data properly for the following reasons</a:t>
            </a:r>
            <a:r>
              <a:rPr lang="en-US" dirty="0" smtClean="0"/>
              <a:t>:</a:t>
            </a:r>
          </a:p>
          <a:p>
            <a:endParaRPr lang="en-US" sz="800" dirty="0" smtClean="0"/>
          </a:p>
          <a:p>
            <a:pPr marL="731520" lvl="1" indent="-457200">
              <a:buFont typeface="+mj-lt"/>
              <a:buAutoNum type="arabicPeriod"/>
            </a:pPr>
            <a:r>
              <a:rPr lang="en-US" dirty="0" smtClean="0">
                <a:solidFill>
                  <a:srgbClr val="FF0000"/>
                </a:solidFill>
              </a:rPr>
              <a:t>To strengthen your argument (reputation and credibility).</a:t>
            </a:r>
          </a:p>
          <a:p>
            <a:pPr marL="731520" lvl="1" indent="-457200">
              <a:buFont typeface="+mj-lt"/>
              <a:buAutoNum type="arabicPeriod"/>
            </a:pPr>
            <a:r>
              <a:rPr lang="en-US" dirty="0" smtClean="0">
                <a:solidFill>
                  <a:srgbClr val="FF0000"/>
                </a:solidFill>
              </a:rPr>
              <a:t>To protect yourself against charges of plagiarism (ethical).</a:t>
            </a:r>
          </a:p>
          <a:p>
            <a:pPr marL="731520" lvl="1" indent="-457200">
              <a:buFont typeface="+mj-lt"/>
              <a:buAutoNum type="arabicPeriod"/>
            </a:pPr>
            <a:r>
              <a:rPr lang="en-US" dirty="0" smtClean="0">
                <a:solidFill>
                  <a:srgbClr val="FF0000"/>
                </a:solidFill>
              </a:rPr>
              <a:t>To instruct the reader, so they can pursue the topic further.</a:t>
            </a:r>
          </a:p>
          <a:p>
            <a:pPr marL="731520" lvl="1" indent="-457200">
              <a:buFont typeface="+mj-lt"/>
              <a:buAutoNum type="arabicPeriod"/>
            </a:pPr>
            <a:r>
              <a:rPr lang="en-US" dirty="0" smtClean="0">
                <a:solidFill>
                  <a:srgbClr val="FF0000"/>
                </a:solidFill>
              </a:rPr>
              <a:t>To save time.</a:t>
            </a:r>
            <a:endParaRPr lang="en-US" dirty="0">
              <a:solidFill>
                <a:srgbClr val="FF0000"/>
              </a:solidFill>
            </a:endParaRPr>
          </a:p>
        </p:txBody>
      </p:sp>
      <p:pic>
        <p:nvPicPr>
          <p:cNvPr id="5" name="Picture 4" descr="Technical Documentation Images – Browse 12,041 Stock Photos, Vectors, and  Video | Adobe Stock"/>
          <p:cNvPicPr/>
          <p:nvPr/>
        </p:nvPicPr>
        <p:blipFill>
          <a:blip r:embed="rId2" cstate="print"/>
          <a:srcRect/>
          <a:stretch>
            <a:fillRect/>
          </a:stretch>
        </p:blipFill>
        <p:spPr bwMode="auto">
          <a:xfrm>
            <a:off x="5334000" y="3962400"/>
            <a:ext cx="3657600" cy="2667000"/>
          </a:xfrm>
          <a:prstGeom prst="rect">
            <a:avLst/>
          </a:prstGeom>
          <a:noFill/>
          <a:ln w="9525">
            <a:noFill/>
            <a:miter lim="800000"/>
            <a:headEnd/>
            <a:tailEnd/>
          </a:ln>
        </p:spPr>
      </p:pic>
    </p:spTree>
    <p:extLst>
      <p:ext uri="{BB962C8B-B14F-4D97-AF65-F5344CB8AC3E}">
        <p14:creationId xmlns:p14="http://schemas.microsoft.com/office/powerpoint/2010/main" val="22599064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The Fine Art of Paraphrasing</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23</a:t>
            </a:fld>
            <a:endParaRPr lang="en-US" dirty="0"/>
          </a:p>
        </p:txBody>
      </p:sp>
      <p:sp>
        <p:nvSpPr>
          <p:cNvPr id="4" name="Content Placeholder 3"/>
          <p:cNvSpPr>
            <a:spLocks noGrp="1"/>
          </p:cNvSpPr>
          <p:nvPr>
            <p:ph sz="quarter" idx="1"/>
          </p:nvPr>
        </p:nvSpPr>
        <p:spPr/>
        <p:txBody>
          <a:bodyPr>
            <a:normAutofit/>
          </a:bodyPr>
          <a:lstStyle/>
          <a:p>
            <a:r>
              <a:rPr lang="en-US" sz="2200" u="sng" dirty="0" smtClean="0"/>
              <a:t>In writing reports and using the ideas of others, you will probably rely heavily on paraphrasing, which means restating an original message in your own words and in your own style</a:t>
            </a:r>
            <a:r>
              <a:rPr lang="en-US" dirty="0" smtClean="0"/>
              <a:t>.</a:t>
            </a:r>
          </a:p>
          <a:p>
            <a:endParaRPr lang="en-US" sz="800" dirty="0" smtClean="0"/>
          </a:p>
          <a:p>
            <a:pPr marL="731520" lvl="1" indent="-457200">
              <a:buFont typeface="+mj-lt"/>
              <a:buAutoNum type="arabicPeriod"/>
            </a:pPr>
            <a:r>
              <a:rPr lang="en-US" sz="2000" dirty="0" smtClean="0">
                <a:solidFill>
                  <a:srgbClr val="FF0000"/>
                </a:solidFill>
              </a:rPr>
              <a:t>Read the original material intently to comprehend full meaning.</a:t>
            </a:r>
          </a:p>
          <a:p>
            <a:pPr marL="731520" lvl="1" indent="-457200">
              <a:buFont typeface="+mj-lt"/>
              <a:buAutoNum type="arabicPeriod"/>
            </a:pPr>
            <a:r>
              <a:rPr lang="en-US" sz="2000" dirty="0" smtClean="0">
                <a:solidFill>
                  <a:srgbClr val="FF0000"/>
                </a:solidFill>
              </a:rPr>
              <a:t>Write your own version without looking at the original.</a:t>
            </a:r>
          </a:p>
          <a:p>
            <a:pPr marL="731520" lvl="1" indent="-457200">
              <a:buFont typeface="+mj-lt"/>
              <a:buAutoNum type="arabicPeriod"/>
            </a:pPr>
            <a:r>
              <a:rPr lang="en-US" sz="2000" dirty="0" smtClean="0">
                <a:solidFill>
                  <a:srgbClr val="FF0000"/>
                </a:solidFill>
              </a:rPr>
              <a:t>Avoid repeating the grammatical structure of the original and merely replacing words with synonyms.</a:t>
            </a:r>
          </a:p>
          <a:p>
            <a:pPr marL="731520" lvl="1" indent="-457200">
              <a:buFont typeface="+mj-lt"/>
              <a:buAutoNum type="arabicPeriod"/>
            </a:pPr>
            <a:r>
              <a:rPr lang="en-US" sz="2000" dirty="0" smtClean="0">
                <a:solidFill>
                  <a:srgbClr val="FF0000"/>
                </a:solidFill>
              </a:rPr>
              <a:t>Reread the original to be sure you covered the main points but did not borrow specific language.</a:t>
            </a:r>
          </a:p>
        </p:txBody>
      </p:sp>
      <p:pic>
        <p:nvPicPr>
          <p:cNvPr id="5" name="Picture 4" descr="Best Paraphrasing Tool for Creating Unique Contents"/>
          <p:cNvPicPr/>
          <p:nvPr/>
        </p:nvPicPr>
        <p:blipFill>
          <a:blip r:embed="rId2" cstate="print"/>
          <a:srcRect/>
          <a:stretch>
            <a:fillRect/>
          </a:stretch>
        </p:blipFill>
        <p:spPr bwMode="auto">
          <a:xfrm>
            <a:off x="5486400" y="4876800"/>
            <a:ext cx="3429000" cy="1405247"/>
          </a:xfrm>
          <a:prstGeom prst="rect">
            <a:avLst/>
          </a:prstGeom>
          <a:noFill/>
          <a:ln w="9525">
            <a:noFill/>
            <a:miter lim="800000"/>
            <a:headEnd/>
            <a:tailEnd/>
          </a:ln>
        </p:spPr>
      </p:pic>
    </p:spTree>
    <p:extLst>
      <p:ext uri="{BB962C8B-B14F-4D97-AF65-F5344CB8AC3E}">
        <p14:creationId xmlns:p14="http://schemas.microsoft.com/office/powerpoint/2010/main" val="34685769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When and How to Quote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24</a:t>
            </a:fld>
            <a:endParaRPr lang="en-US" dirty="0"/>
          </a:p>
        </p:txBody>
      </p:sp>
      <p:sp>
        <p:nvSpPr>
          <p:cNvPr id="4" name="Content Placeholder 3"/>
          <p:cNvSpPr>
            <a:spLocks noGrp="1"/>
          </p:cNvSpPr>
          <p:nvPr>
            <p:ph sz="quarter" idx="1"/>
          </p:nvPr>
        </p:nvSpPr>
        <p:spPr/>
        <p:txBody>
          <a:bodyPr>
            <a:normAutofit/>
          </a:bodyPr>
          <a:lstStyle/>
          <a:p>
            <a:r>
              <a:rPr lang="en-US" sz="2200" u="sng" dirty="0" smtClean="0"/>
              <a:t>On occasion, you will want to use the exact words of a source, but beware of overusing quotations</a:t>
            </a:r>
            <a:r>
              <a:rPr lang="en-US" dirty="0" smtClean="0"/>
              <a:t>.  </a:t>
            </a:r>
          </a:p>
          <a:p>
            <a:endParaRPr lang="en-US" sz="800" dirty="0"/>
          </a:p>
          <a:p>
            <a:pPr lvl="1"/>
            <a:r>
              <a:rPr lang="en-US" sz="2000" dirty="0" smtClean="0"/>
              <a:t>Documents that contain pages of spliced-together quotations suggest that writers have few ideas of their own.  Wise writers and speakers use direct quotations for three purposes only:</a:t>
            </a:r>
          </a:p>
          <a:p>
            <a:pPr lvl="1"/>
            <a:endParaRPr lang="en-US" sz="900" dirty="0" smtClean="0"/>
          </a:p>
          <a:p>
            <a:pPr marL="937260" lvl="2" indent="-342900">
              <a:buFont typeface="+mj-lt"/>
              <a:buAutoNum type="arabicPeriod"/>
            </a:pPr>
            <a:r>
              <a:rPr lang="en-US" sz="1800" dirty="0" smtClean="0">
                <a:solidFill>
                  <a:srgbClr val="FF0000"/>
                </a:solidFill>
              </a:rPr>
              <a:t>To provide objective background data and establish the severity of a problem as seen by experts.</a:t>
            </a:r>
          </a:p>
          <a:p>
            <a:pPr marL="937260" lvl="2" indent="-342900">
              <a:buFont typeface="+mj-lt"/>
              <a:buAutoNum type="arabicPeriod"/>
            </a:pPr>
            <a:r>
              <a:rPr lang="en-US" sz="1800" dirty="0" smtClean="0">
                <a:solidFill>
                  <a:srgbClr val="FF0000"/>
                </a:solidFill>
              </a:rPr>
              <a:t>To repeat identical phrasing because of its precision, clarity, or aptness.</a:t>
            </a:r>
          </a:p>
          <a:p>
            <a:pPr marL="937260" lvl="2" indent="-342900">
              <a:buFont typeface="+mj-lt"/>
              <a:buAutoNum type="arabicPeriod"/>
            </a:pPr>
            <a:r>
              <a:rPr lang="en-US" sz="1800" dirty="0" smtClean="0">
                <a:solidFill>
                  <a:srgbClr val="FF0000"/>
                </a:solidFill>
              </a:rPr>
              <a:t>To duplicate exact wording before criticizing.</a:t>
            </a:r>
            <a:endParaRPr lang="en-US" sz="1800" dirty="0">
              <a:solidFill>
                <a:srgbClr val="FF0000"/>
              </a:solidFill>
            </a:endParaRPr>
          </a:p>
        </p:txBody>
      </p:sp>
      <p:pic>
        <p:nvPicPr>
          <p:cNvPr id="5" name="Picture 4" descr="How to Paraphrase Properly: A Student's Guide"/>
          <p:cNvPicPr/>
          <p:nvPr/>
        </p:nvPicPr>
        <p:blipFill>
          <a:blip r:embed="rId2" cstate="print"/>
          <a:srcRect/>
          <a:stretch>
            <a:fillRect/>
          </a:stretch>
        </p:blipFill>
        <p:spPr bwMode="auto">
          <a:xfrm>
            <a:off x="6019800" y="5029200"/>
            <a:ext cx="3124200" cy="1828800"/>
          </a:xfrm>
          <a:prstGeom prst="rect">
            <a:avLst/>
          </a:prstGeom>
          <a:noFill/>
          <a:ln w="9525">
            <a:noFill/>
            <a:miter lim="800000"/>
            <a:headEnd/>
            <a:tailEnd/>
          </a:ln>
        </p:spPr>
      </p:pic>
    </p:spTree>
    <p:extLst>
      <p:ext uri="{BB962C8B-B14F-4D97-AF65-F5344CB8AC3E}">
        <p14:creationId xmlns:p14="http://schemas.microsoft.com/office/powerpoint/2010/main" val="41076577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When and How to Quote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25</a:t>
            </a:fld>
            <a:endParaRPr lang="en-US" dirty="0"/>
          </a:p>
        </p:txBody>
      </p:sp>
      <p:sp>
        <p:nvSpPr>
          <p:cNvPr id="4" name="Content Placeholder 3"/>
          <p:cNvSpPr>
            <a:spLocks noGrp="1"/>
          </p:cNvSpPr>
          <p:nvPr>
            <p:ph sz="quarter" idx="1"/>
          </p:nvPr>
        </p:nvSpPr>
        <p:spPr/>
        <p:txBody>
          <a:bodyPr/>
          <a:lstStyle/>
          <a:p>
            <a:r>
              <a:rPr lang="en-US" sz="2400" u="sng" dirty="0" smtClean="0"/>
              <a:t>When you must use a long quotation, try to summarize and introduce it in your own words</a:t>
            </a:r>
            <a:r>
              <a:rPr lang="en-US" dirty="0" smtClean="0"/>
              <a:t>.  </a:t>
            </a:r>
          </a:p>
          <a:p>
            <a:endParaRPr lang="en-US" sz="800" dirty="0"/>
          </a:p>
          <a:p>
            <a:pPr lvl="1"/>
            <a:r>
              <a:rPr lang="en-US" dirty="0" smtClean="0"/>
              <a:t>Readers want to know gist of a quotation before they tackle it.  </a:t>
            </a:r>
          </a:p>
          <a:p>
            <a:pPr lvl="1"/>
            <a:r>
              <a:rPr lang="en-US" dirty="0" smtClean="0"/>
              <a:t>To introduce quotations or paraphrases, use wording such as the following:</a:t>
            </a:r>
          </a:p>
          <a:p>
            <a:pPr lvl="1"/>
            <a:endParaRPr lang="en-US" sz="800" dirty="0" smtClean="0"/>
          </a:p>
          <a:p>
            <a:pPr lvl="2"/>
            <a:r>
              <a:rPr lang="en-US" dirty="0" smtClean="0">
                <a:solidFill>
                  <a:srgbClr val="FF0000"/>
                </a:solidFill>
              </a:rPr>
              <a:t>According to…</a:t>
            </a:r>
          </a:p>
          <a:p>
            <a:pPr lvl="2"/>
            <a:r>
              <a:rPr lang="en-US" dirty="0" smtClean="0">
                <a:solidFill>
                  <a:srgbClr val="FF0000"/>
                </a:solidFill>
              </a:rPr>
              <a:t>Writer argues that…</a:t>
            </a:r>
          </a:p>
        </p:txBody>
      </p:sp>
      <p:pic>
        <p:nvPicPr>
          <p:cNvPr id="5" name="Picture 4" descr="How to Paraphrase Properly: A Student's Guide"/>
          <p:cNvPicPr/>
          <p:nvPr/>
        </p:nvPicPr>
        <p:blipFill>
          <a:blip r:embed="rId2" cstate="print"/>
          <a:srcRect/>
          <a:stretch>
            <a:fillRect/>
          </a:stretch>
        </p:blipFill>
        <p:spPr bwMode="auto">
          <a:xfrm>
            <a:off x="6019800" y="5029200"/>
            <a:ext cx="3124200" cy="1828800"/>
          </a:xfrm>
          <a:prstGeom prst="rect">
            <a:avLst/>
          </a:prstGeom>
          <a:noFill/>
          <a:ln w="9525">
            <a:noFill/>
            <a:miter lim="800000"/>
            <a:headEnd/>
            <a:tailEnd/>
          </a:ln>
        </p:spPr>
      </p:pic>
    </p:spTree>
    <p:extLst>
      <p:ext uri="{BB962C8B-B14F-4D97-AF65-F5344CB8AC3E}">
        <p14:creationId xmlns:p14="http://schemas.microsoft.com/office/powerpoint/2010/main" val="29969972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Citation Formats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26</a:t>
            </a:fld>
            <a:endParaRPr lang="en-US" dirty="0"/>
          </a:p>
        </p:txBody>
      </p:sp>
      <p:sp>
        <p:nvSpPr>
          <p:cNvPr id="4" name="Content Placeholder 3"/>
          <p:cNvSpPr>
            <a:spLocks noGrp="1"/>
          </p:cNvSpPr>
          <p:nvPr>
            <p:ph sz="quarter" idx="1"/>
          </p:nvPr>
        </p:nvSpPr>
        <p:spPr/>
        <p:txBody>
          <a:bodyPr/>
          <a:lstStyle/>
          <a:p>
            <a:r>
              <a:rPr lang="en-US" sz="2400" u="sng" dirty="0" smtClean="0"/>
              <a:t>You can direct readers to your sources with parenthetical notes inserted into the text and with bibliographies</a:t>
            </a:r>
            <a:r>
              <a:rPr lang="en-US" dirty="0" smtClean="0"/>
              <a:t>.  </a:t>
            </a:r>
          </a:p>
          <a:p>
            <a:endParaRPr lang="en-US" sz="800" dirty="0"/>
          </a:p>
          <a:p>
            <a:pPr lvl="1"/>
            <a:r>
              <a:rPr lang="en-US" dirty="0" smtClean="0"/>
              <a:t>The most common citation formats are those presented by the Modern Language Association (MLA) and the American Psychological Association (APA).</a:t>
            </a:r>
            <a:endParaRPr lang="en-US" dirty="0"/>
          </a:p>
        </p:txBody>
      </p:sp>
      <p:pic>
        <p:nvPicPr>
          <p:cNvPr id="5" name="Picture 4" descr="APA Style"/>
          <p:cNvPicPr/>
          <p:nvPr/>
        </p:nvPicPr>
        <p:blipFill>
          <a:blip r:embed="rId2" cstate="print"/>
          <a:srcRect/>
          <a:stretch>
            <a:fillRect/>
          </a:stretch>
        </p:blipFill>
        <p:spPr bwMode="auto">
          <a:xfrm>
            <a:off x="6553200" y="3581400"/>
            <a:ext cx="2057400" cy="2425700"/>
          </a:xfrm>
          <a:prstGeom prst="rect">
            <a:avLst/>
          </a:prstGeom>
          <a:noFill/>
          <a:ln w="9525">
            <a:noFill/>
            <a:miter lim="800000"/>
            <a:headEnd/>
            <a:tailEnd/>
          </a:ln>
        </p:spPr>
      </p:pic>
    </p:spTree>
    <p:extLst>
      <p:ext uri="{BB962C8B-B14F-4D97-AF65-F5344CB8AC3E}">
        <p14:creationId xmlns:p14="http://schemas.microsoft.com/office/powerpoint/2010/main" val="20203386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Creating Effective Graphics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27</a:t>
            </a:fld>
            <a:endParaRPr lang="en-US" dirty="0"/>
          </a:p>
        </p:txBody>
      </p:sp>
      <p:sp>
        <p:nvSpPr>
          <p:cNvPr id="4" name="Content Placeholder 3"/>
          <p:cNvSpPr>
            <a:spLocks noGrp="1"/>
          </p:cNvSpPr>
          <p:nvPr>
            <p:ph sz="quarter" idx="1"/>
          </p:nvPr>
        </p:nvSpPr>
        <p:spPr/>
        <p:txBody>
          <a:bodyPr>
            <a:normAutofit/>
          </a:bodyPr>
          <a:lstStyle/>
          <a:p>
            <a:r>
              <a:rPr lang="en-US" sz="2400" u="sng" dirty="0" smtClean="0"/>
              <a:t>After collecting and interpreting information, you need to consider how to best present it</a:t>
            </a:r>
            <a:r>
              <a:rPr lang="en-US" sz="2400" dirty="0" smtClean="0"/>
              <a:t>.  </a:t>
            </a:r>
          </a:p>
          <a:p>
            <a:endParaRPr lang="en-US" sz="900" dirty="0"/>
          </a:p>
          <a:p>
            <a:pPr lvl="1"/>
            <a:r>
              <a:rPr lang="en-US" sz="2000" dirty="0" smtClean="0"/>
              <a:t>If your report contains complex data and numbers, you may want to consider graphics such as tables and charts.  </a:t>
            </a:r>
          </a:p>
          <a:p>
            <a:pPr lvl="1"/>
            <a:endParaRPr lang="en-US" sz="800" dirty="0" smtClean="0"/>
          </a:p>
          <a:p>
            <a:pPr lvl="2"/>
            <a:r>
              <a:rPr lang="en-US" dirty="0" smtClean="0">
                <a:solidFill>
                  <a:srgbClr val="FF0000"/>
                </a:solidFill>
              </a:rPr>
              <a:t>These graphics clarify data, create visual interest, and make numerical data meaningful.  </a:t>
            </a:r>
          </a:p>
        </p:txBody>
      </p:sp>
      <p:pic>
        <p:nvPicPr>
          <p:cNvPr id="5" name="Picture 4" descr="Creative Graphic Design Agency | Graphic Designing Company"/>
          <p:cNvPicPr/>
          <p:nvPr/>
        </p:nvPicPr>
        <p:blipFill>
          <a:blip r:embed="rId2" cstate="print"/>
          <a:srcRect/>
          <a:stretch>
            <a:fillRect/>
          </a:stretch>
        </p:blipFill>
        <p:spPr bwMode="auto">
          <a:xfrm>
            <a:off x="1981200" y="4634399"/>
            <a:ext cx="5257800" cy="1524000"/>
          </a:xfrm>
          <a:prstGeom prst="rect">
            <a:avLst/>
          </a:prstGeom>
          <a:noFill/>
          <a:ln w="9525">
            <a:noFill/>
            <a:miter lim="800000"/>
            <a:headEnd/>
            <a:tailEnd/>
          </a:ln>
        </p:spPr>
      </p:pic>
    </p:spTree>
    <p:extLst>
      <p:ext uri="{BB962C8B-B14F-4D97-AF65-F5344CB8AC3E}">
        <p14:creationId xmlns:p14="http://schemas.microsoft.com/office/powerpoint/2010/main" val="2984331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Match Graphics to Objectives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28</a:t>
            </a:fld>
            <a:endParaRPr lang="en-US" dirty="0"/>
          </a:p>
        </p:txBody>
      </p:sp>
      <p:sp>
        <p:nvSpPr>
          <p:cNvPr id="4" name="Content Placeholder 3"/>
          <p:cNvSpPr>
            <a:spLocks noGrp="1"/>
          </p:cNvSpPr>
          <p:nvPr>
            <p:ph sz="quarter" idx="1"/>
          </p:nvPr>
        </p:nvSpPr>
        <p:spPr/>
        <p:txBody>
          <a:bodyPr>
            <a:normAutofit fontScale="85000" lnSpcReduction="20000"/>
          </a:bodyPr>
          <a:lstStyle/>
          <a:p>
            <a:r>
              <a:rPr lang="en-US" u="sng" dirty="0" smtClean="0"/>
              <a:t>Table</a:t>
            </a:r>
          </a:p>
          <a:p>
            <a:pPr lvl="1"/>
            <a:r>
              <a:rPr lang="en-US" dirty="0" smtClean="0">
                <a:solidFill>
                  <a:srgbClr val="FF0000"/>
                </a:solidFill>
              </a:rPr>
              <a:t>To show exact figures and values</a:t>
            </a:r>
          </a:p>
          <a:p>
            <a:r>
              <a:rPr lang="en-US" u="sng" dirty="0" smtClean="0"/>
              <a:t>Bar Chart</a:t>
            </a:r>
          </a:p>
          <a:p>
            <a:pPr lvl="1"/>
            <a:r>
              <a:rPr lang="en-US" dirty="0" smtClean="0">
                <a:solidFill>
                  <a:srgbClr val="FF0000"/>
                </a:solidFill>
              </a:rPr>
              <a:t>To compare one item with others</a:t>
            </a:r>
          </a:p>
          <a:p>
            <a:r>
              <a:rPr lang="en-US" u="sng" dirty="0" smtClean="0"/>
              <a:t>Line Chart</a:t>
            </a:r>
          </a:p>
          <a:p>
            <a:pPr lvl="1"/>
            <a:r>
              <a:rPr lang="en-US" dirty="0" smtClean="0">
                <a:solidFill>
                  <a:srgbClr val="FF0000"/>
                </a:solidFill>
              </a:rPr>
              <a:t>To demonstrate changes in quantitative data over time</a:t>
            </a:r>
          </a:p>
          <a:p>
            <a:r>
              <a:rPr lang="en-US" u="sng" dirty="0" smtClean="0"/>
              <a:t>Pie Chart</a:t>
            </a:r>
          </a:p>
          <a:p>
            <a:pPr lvl="1"/>
            <a:r>
              <a:rPr lang="en-US" dirty="0" smtClean="0">
                <a:solidFill>
                  <a:srgbClr val="FF0000"/>
                </a:solidFill>
              </a:rPr>
              <a:t>To visualize a whole unit and the proportions of its components</a:t>
            </a:r>
          </a:p>
          <a:p>
            <a:r>
              <a:rPr lang="en-US" u="sng" dirty="0" smtClean="0"/>
              <a:t>Flowchart</a:t>
            </a:r>
          </a:p>
          <a:p>
            <a:pPr lvl="1"/>
            <a:r>
              <a:rPr lang="en-US" dirty="0" smtClean="0">
                <a:solidFill>
                  <a:srgbClr val="FF0000"/>
                </a:solidFill>
              </a:rPr>
              <a:t>To display a process or procedure</a:t>
            </a:r>
          </a:p>
          <a:p>
            <a:r>
              <a:rPr lang="en-US" u="sng" dirty="0" smtClean="0"/>
              <a:t>Organization Chart</a:t>
            </a:r>
          </a:p>
          <a:p>
            <a:pPr lvl="1"/>
            <a:r>
              <a:rPr lang="en-US" dirty="0" smtClean="0">
                <a:solidFill>
                  <a:srgbClr val="FF0000"/>
                </a:solidFill>
              </a:rPr>
              <a:t>To define a hierarchy of elements</a:t>
            </a:r>
          </a:p>
          <a:p>
            <a:r>
              <a:rPr lang="en-US" u="sng" dirty="0" smtClean="0"/>
              <a:t>Photograph, Map, Illustration</a:t>
            </a:r>
          </a:p>
          <a:p>
            <a:pPr lvl="1"/>
            <a:r>
              <a:rPr lang="en-US" dirty="0" smtClean="0">
                <a:solidFill>
                  <a:srgbClr val="FF0000"/>
                </a:solidFill>
              </a:rPr>
              <a:t>To create authenticity, to spotlight a location, and to show an item in use</a:t>
            </a:r>
            <a:endParaRPr lang="en-US" dirty="0">
              <a:solidFill>
                <a:srgbClr val="FF0000"/>
              </a:solidFill>
            </a:endParaRPr>
          </a:p>
        </p:txBody>
      </p:sp>
      <p:pic>
        <p:nvPicPr>
          <p:cNvPr id="5" name="Picture 4" descr="5th grade charts and graphs worksheets | Parenting"/>
          <p:cNvPicPr/>
          <p:nvPr/>
        </p:nvPicPr>
        <p:blipFill>
          <a:blip r:embed="rId2" cstate="print"/>
          <a:srcRect/>
          <a:stretch>
            <a:fillRect/>
          </a:stretch>
        </p:blipFill>
        <p:spPr bwMode="auto">
          <a:xfrm>
            <a:off x="5486400" y="1447800"/>
            <a:ext cx="3352800" cy="1515059"/>
          </a:xfrm>
          <a:prstGeom prst="rect">
            <a:avLst/>
          </a:prstGeom>
          <a:noFill/>
          <a:ln w="9525">
            <a:noFill/>
            <a:miter lim="800000"/>
            <a:headEnd/>
            <a:tailEnd/>
          </a:ln>
        </p:spPr>
      </p:pic>
    </p:spTree>
    <p:extLst>
      <p:ext uri="{BB962C8B-B14F-4D97-AF65-F5344CB8AC3E}">
        <p14:creationId xmlns:p14="http://schemas.microsoft.com/office/powerpoint/2010/main" val="42185041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300" dirty="0" smtClean="0"/>
              <a:t>Unit Four: Reports, Proposals, and Presentations</a:t>
            </a:r>
            <a:endParaRPr lang="en-US" sz="23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29</a:t>
            </a:fld>
            <a:endParaRPr lang="en-US" dirty="0"/>
          </a:p>
        </p:txBody>
      </p:sp>
      <p:sp>
        <p:nvSpPr>
          <p:cNvPr id="4" name="Content Placeholder 3"/>
          <p:cNvSpPr>
            <a:spLocks noGrp="1"/>
          </p:cNvSpPr>
          <p:nvPr>
            <p:ph sz="quarter" idx="1"/>
          </p:nvPr>
        </p:nvSpPr>
        <p:spPr>
          <a:xfrm>
            <a:off x="301752" y="1527048"/>
            <a:ext cx="8503920" cy="4797552"/>
          </a:xfrm>
        </p:spPr>
        <p:txBody>
          <a:bodyPr>
            <a:normAutofit/>
          </a:bodyPr>
          <a:lstStyle/>
          <a:p>
            <a:r>
              <a:rPr lang="en-US" sz="2300" u="sng" dirty="0" smtClean="0"/>
              <a:t>Chapter Twelve: Informal Business Reports</a:t>
            </a:r>
          </a:p>
          <a:p>
            <a:endParaRPr lang="en-US" sz="800" u="sng" dirty="0" smtClean="0"/>
          </a:p>
          <a:p>
            <a:pPr lvl="1"/>
            <a:r>
              <a:rPr lang="en-US" u="sng" dirty="0" smtClean="0"/>
              <a:t>Learning Outcomes</a:t>
            </a:r>
            <a:r>
              <a:rPr lang="en-US" dirty="0" smtClean="0"/>
              <a:t>:</a:t>
            </a:r>
          </a:p>
          <a:p>
            <a:pPr lvl="1"/>
            <a:endParaRPr lang="en-US" sz="800" dirty="0" smtClean="0"/>
          </a:p>
          <a:p>
            <a:pPr marL="937260" lvl="2" indent="-342900">
              <a:buFont typeface="+mj-lt"/>
              <a:buAutoNum type="arabicPeriod"/>
            </a:pPr>
            <a:r>
              <a:rPr lang="en-US" sz="1800" dirty="0" smtClean="0">
                <a:solidFill>
                  <a:srgbClr val="FF0000"/>
                </a:solidFill>
              </a:rPr>
              <a:t>Analyze, sort, and interpret statistical data and other information using tables, measures of central tendency (mean, median, and modes), and decision matrices.</a:t>
            </a:r>
          </a:p>
          <a:p>
            <a:pPr marL="937260" lvl="2" indent="-342900">
              <a:buFont typeface="+mj-lt"/>
              <a:buAutoNum type="arabicPeriod"/>
            </a:pPr>
            <a:r>
              <a:rPr lang="en-US" sz="1800" dirty="0" smtClean="0">
                <a:solidFill>
                  <a:srgbClr val="FF0000"/>
                </a:solidFill>
              </a:rPr>
              <a:t>Draw meaningful conclusions and make practical report recommendations after sound and valid analysis.</a:t>
            </a:r>
          </a:p>
          <a:p>
            <a:pPr marL="937260" lvl="2" indent="-342900">
              <a:buFont typeface="+mj-lt"/>
              <a:buAutoNum type="arabicPeriod"/>
            </a:pPr>
            <a:r>
              <a:rPr lang="en-US" sz="1800" dirty="0" smtClean="0">
                <a:solidFill>
                  <a:srgbClr val="FF0000"/>
                </a:solidFill>
              </a:rPr>
              <a:t>Organize report data logically, and provide reader cues to aid comprehension.</a:t>
            </a:r>
          </a:p>
          <a:p>
            <a:pPr marL="937260" lvl="2" indent="-342900">
              <a:buFont typeface="+mj-lt"/>
              <a:buAutoNum type="arabicPeriod"/>
            </a:pPr>
            <a:r>
              <a:rPr lang="en-US" sz="1800" dirty="0" smtClean="0">
                <a:solidFill>
                  <a:srgbClr val="FF0000"/>
                </a:solidFill>
              </a:rPr>
              <a:t>Write short informational reports that describe routine tasks.</a:t>
            </a:r>
          </a:p>
          <a:p>
            <a:pPr marL="937260" lvl="2" indent="-342900">
              <a:buFont typeface="+mj-lt"/>
              <a:buAutoNum type="arabicPeriod"/>
            </a:pPr>
            <a:r>
              <a:rPr lang="en-US" sz="1800" dirty="0" smtClean="0">
                <a:solidFill>
                  <a:srgbClr val="FF0000"/>
                </a:solidFill>
              </a:rPr>
              <a:t>Prepare short analytical reports that solve business problems.</a:t>
            </a:r>
            <a:endParaRPr lang="en-US" sz="1800" dirty="0">
              <a:solidFill>
                <a:srgbClr val="FF0000"/>
              </a:solidFill>
            </a:endParaRPr>
          </a:p>
        </p:txBody>
      </p:sp>
      <p:pic>
        <p:nvPicPr>
          <p:cNvPr id="8" name="Picture 3" descr="C:\Users\MichaelM\AppData\Local\Microsoft\Windows\INetCache\IE\76VTN800\original-261523-1[1].jpg"/>
          <p:cNvPicPr>
            <a:picLocks noChangeAspect="1" noChangeArrowheads="1"/>
          </p:cNvPicPr>
          <p:nvPr/>
        </p:nvPicPr>
        <p:blipFill>
          <a:blip r:embed="rId2" cstate="print"/>
          <a:srcRect/>
          <a:stretch>
            <a:fillRect/>
          </a:stretch>
        </p:blipFill>
        <p:spPr bwMode="auto">
          <a:xfrm>
            <a:off x="7848599" y="396432"/>
            <a:ext cx="1295401" cy="860867"/>
          </a:xfrm>
          <a:prstGeom prst="rect">
            <a:avLst/>
          </a:prstGeom>
          <a:noFill/>
        </p:spPr>
      </p:pic>
      <p:pic>
        <p:nvPicPr>
          <p:cNvPr id="9" name="Picture 5" descr="C:\Users\MichaelM\AppData\Local\Microsoft\Windows\INetCache\IE\T5TVNH9H\ArrowandGoal[1].png"/>
          <p:cNvPicPr>
            <a:picLocks noChangeAspect="1" noChangeArrowheads="1"/>
          </p:cNvPicPr>
          <p:nvPr/>
        </p:nvPicPr>
        <p:blipFill>
          <a:blip r:embed="rId3" cstate="print"/>
          <a:srcRect/>
          <a:stretch>
            <a:fillRect/>
          </a:stretch>
        </p:blipFill>
        <p:spPr bwMode="auto">
          <a:xfrm>
            <a:off x="6934200" y="0"/>
            <a:ext cx="1359877" cy="609600"/>
          </a:xfrm>
          <a:prstGeom prst="rect">
            <a:avLst/>
          </a:prstGeom>
          <a:noFill/>
        </p:spPr>
      </p:pic>
    </p:spTree>
    <p:extLst>
      <p:ext uri="{BB962C8B-B14F-4D97-AF65-F5344CB8AC3E}">
        <p14:creationId xmlns:p14="http://schemas.microsoft.com/office/powerpoint/2010/main" val="27139383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Reporting in the Digital Age Workplace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a:t>
            </a:fld>
            <a:endParaRPr lang="en-US" dirty="0"/>
          </a:p>
        </p:txBody>
      </p:sp>
      <p:sp>
        <p:nvSpPr>
          <p:cNvPr id="4" name="Content Placeholder 3"/>
          <p:cNvSpPr>
            <a:spLocks noGrp="1"/>
          </p:cNvSpPr>
          <p:nvPr>
            <p:ph sz="quarter" idx="1"/>
          </p:nvPr>
        </p:nvSpPr>
        <p:spPr/>
        <p:txBody>
          <a:bodyPr>
            <a:normAutofit/>
          </a:bodyPr>
          <a:lstStyle/>
          <a:p>
            <a:r>
              <a:rPr lang="en-US" sz="2200" u="sng" dirty="0" smtClean="0"/>
              <a:t>Digital age organizations compete in a world of constant change facilitated by innovative technology and the ability to generate and share vast amounts of data</a:t>
            </a:r>
            <a:r>
              <a:rPr lang="en-US" sz="2200" dirty="0" smtClean="0"/>
              <a:t>.  </a:t>
            </a:r>
          </a:p>
          <a:p>
            <a:endParaRPr lang="en-US" sz="900" dirty="0" smtClean="0"/>
          </a:p>
          <a:p>
            <a:pPr lvl="1"/>
            <a:r>
              <a:rPr lang="en-US" sz="2000" dirty="0" smtClean="0">
                <a:solidFill>
                  <a:srgbClr val="FF0000"/>
                </a:solidFill>
              </a:rPr>
              <a:t>Whether a company decides to launch a new product, expand into new markets, reduce expenses, improve customer service, or increase its social media presence, the decisions are usually based on information submitted in reports.  </a:t>
            </a:r>
          </a:p>
        </p:txBody>
      </p:sp>
      <p:pic>
        <p:nvPicPr>
          <p:cNvPr id="6" name="Picture 5"/>
          <p:cNvPicPr>
            <a:picLocks noChangeAspect="1"/>
          </p:cNvPicPr>
          <p:nvPr/>
        </p:nvPicPr>
        <p:blipFill>
          <a:blip r:embed="rId2"/>
          <a:stretch>
            <a:fillRect/>
          </a:stretch>
        </p:blipFill>
        <p:spPr>
          <a:xfrm>
            <a:off x="4712643" y="4114800"/>
            <a:ext cx="4093029" cy="214884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Analyzing Digital Age Data</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30</a:t>
            </a:fld>
            <a:endParaRPr lang="en-US" dirty="0"/>
          </a:p>
        </p:txBody>
      </p:sp>
      <p:sp>
        <p:nvSpPr>
          <p:cNvPr id="4" name="Content Placeholder 3"/>
          <p:cNvSpPr>
            <a:spLocks noGrp="1"/>
          </p:cNvSpPr>
          <p:nvPr>
            <p:ph sz="quarter" idx="1"/>
          </p:nvPr>
        </p:nvSpPr>
        <p:spPr/>
        <p:txBody>
          <a:bodyPr/>
          <a:lstStyle/>
          <a:p>
            <a:r>
              <a:rPr lang="en-US" sz="2200" u="sng" dirty="0" smtClean="0"/>
              <a:t>Much of the information that allows decision makers to run their organizations efficiently in this digital age comes to them in the form of reports</a:t>
            </a:r>
            <a:r>
              <a:rPr lang="en-US" dirty="0" smtClean="0"/>
              <a:t>.  </a:t>
            </a:r>
          </a:p>
          <a:p>
            <a:endParaRPr lang="en-US" sz="800" dirty="0" smtClean="0"/>
          </a:p>
          <a:p>
            <a:pPr lvl="1"/>
            <a:r>
              <a:rPr lang="en-US" sz="2000" dirty="0" smtClean="0">
                <a:solidFill>
                  <a:srgbClr val="FF0000"/>
                </a:solidFill>
              </a:rPr>
              <a:t>To respond nimbly to changing economic times, businesses need information to stay abreast of what is happening inside and outside of their firms</a:t>
            </a:r>
            <a:r>
              <a:rPr lang="en-US" dirty="0" smtClean="0">
                <a:solidFill>
                  <a:srgbClr val="FF0000"/>
                </a:solidFill>
              </a:rPr>
              <a:t>.  </a:t>
            </a:r>
          </a:p>
        </p:txBody>
      </p:sp>
      <p:pic>
        <p:nvPicPr>
          <p:cNvPr id="5" name="Picture 4"/>
          <p:cNvPicPr>
            <a:picLocks noChangeAspect="1"/>
          </p:cNvPicPr>
          <p:nvPr/>
        </p:nvPicPr>
        <p:blipFill>
          <a:blip r:embed="rId2"/>
          <a:stretch>
            <a:fillRect/>
          </a:stretch>
        </p:blipFill>
        <p:spPr>
          <a:xfrm>
            <a:off x="5261378" y="3886200"/>
            <a:ext cx="3574774" cy="2418229"/>
          </a:xfrm>
          <a:prstGeom prst="rect">
            <a:avLst/>
          </a:prstGeom>
        </p:spPr>
      </p:pic>
    </p:spTree>
    <p:extLst>
      <p:ext uri="{BB962C8B-B14F-4D97-AF65-F5344CB8AC3E}">
        <p14:creationId xmlns:p14="http://schemas.microsoft.com/office/powerpoint/2010/main" val="40417443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Analyzing Digital Age Data</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31</a:t>
            </a:fld>
            <a:endParaRPr lang="en-US" dirty="0"/>
          </a:p>
        </p:txBody>
      </p:sp>
      <p:sp>
        <p:nvSpPr>
          <p:cNvPr id="4" name="Content Placeholder 3"/>
          <p:cNvSpPr>
            <a:spLocks noGrp="1"/>
          </p:cNvSpPr>
          <p:nvPr>
            <p:ph sz="quarter" idx="1"/>
          </p:nvPr>
        </p:nvSpPr>
        <p:spPr/>
        <p:txBody>
          <a:bodyPr>
            <a:normAutofit/>
          </a:bodyPr>
          <a:lstStyle/>
          <a:p>
            <a:r>
              <a:rPr lang="en-US" sz="2200" u="sng" dirty="0" smtClean="0"/>
              <a:t>Given easy access to research databases, Web, and other sources of digitized information, collecting information is effortless.</a:t>
            </a:r>
            <a:endParaRPr lang="en-US" sz="2200" dirty="0" smtClean="0"/>
          </a:p>
          <a:p>
            <a:endParaRPr lang="en-US" sz="900" dirty="0" smtClean="0"/>
          </a:p>
          <a:p>
            <a:pPr lvl="1"/>
            <a:r>
              <a:rPr lang="en-US" dirty="0" smtClean="0">
                <a:solidFill>
                  <a:schemeClr val="bg2">
                    <a:lumMod val="25000"/>
                  </a:schemeClr>
                </a:solidFill>
              </a:rPr>
              <a:t>However, making sense of the massive amounts of data you collect is much harder.  You may feel overwhelmed as you look at a jumble of digital files, printouts, articles, interview notes, questionnaire results, and statistics.  </a:t>
            </a:r>
          </a:p>
          <a:p>
            <a:pPr lvl="1"/>
            <a:endParaRPr lang="en-US" sz="800" dirty="0">
              <a:solidFill>
                <a:srgbClr val="FF0000"/>
              </a:solidFill>
            </a:endParaRPr>
          </a:p>
          <a:p>
            <a:pPr lvl="2"/>
            <a:r>
              <a:rPr lang="en-US" dirty="0" smtClean="0">
                <a:solidFill>
                  <a:srgbClr val="FF0000"/>
                </a:solidFill>
              </a:rPr>
              <a:t>Unprocessed data become meaningful information through skillful and accurate sorting, analysis, and combination.  </a:t>
            </a:r>
          </a:p>
        </p:txBody>
      </p:sp>
      <p:pic>
        <p:nvPicPr>
          <p:cNvPr id="5" name="Picture 4"/>
          <p:cNvPicPr>
            <a:picLocks noChangeAspect="1"/>
          </p:cNvPicPr>
          <p:nvPr/>
        </p:nvPicPr>
        <p:blipFill>
          <a:blip r:embed="rId2"/>
          <a:stretch>
            <a:fillRect/>
          </a:stretch>
        </p:blipFill>
        <p:spPr>
          <a:xfrm>
            <a:off x="5977468" y="4724401"/>
            <a:ext cx="3166532" cy="2142066"/>
          </a:xfrm>
          <a:prstGeom prst="rect">
            <a:avLst/>
          </a:prstGeom>
        </p:spPr>
      </p:pic>
    </p:spTree>
    <p:extLst>
      <p:ext uri="{BB962C8B-B14F-4D97-AF65-F5344CB8AC3E}">
        <p14:creationId xmlns:p14="http://schemas.microsoft.com/office/powerpoint/2010/main" val="17409611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Tabulating and Analyzing Data</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32</a:t>
            </a:fld>
            <a:endParaRPr lang="en-US" dirty="0"/>
          </a:p>
        </p:txBody>
      </p:sp>
      <p:sp>
        <p:nvSpPr>
          <p:cNvPr id="4" name="Content Placeholder 3"/>
          <p:cNvSpPr>
            <a:spLocks noGrp="1"/>
          </p:cNvSpPr>
          <p:nvPr>
            <p:ph sz="quarter" idx="1"/>
          </p:nvPr>
        </p:nvSpPr>
        <p:spPr/>
        <p:txBody>
          <a:bodyPr/>
          <a:lstStyle/>
          <a:p>
            <a:r>
              <a:rPr lang="en-US" sz="2200" u="sng" dirty="0" smtClean="0"/>
              <a:t>After collecting numerical data and other information, you must tabulate and analyze them</a:t>
            </a:r>
            <a:r>
              <a:rPr lang="en-US" dirty="0" smtClean="0"/>
              <a:t>.  </a:t>
            </a:r>
          </a:p>
          <a:p>
            <a:endParaRPr lang="en-US" sz="800" dirty="0" smtClean="0"/>
          </a:p>
          <a:p>
            <a:pPr lvl="1"/>
            <a:r>
              <a:rPr lang="en-US" sz="2000" dirty="0" smtClean="0"/>
              <a:t>Fortunately, several techniques can help you simplify, summarize, and classify large amounts of data.  </a:t>
            </a:r>
          </a:p>
          <a:p>
            <a:pPr lvl="1"/>
            <a:endParaRPr lang="en-US" sz="800" dirty="0" smtClean="0"/>
          </a:p>
          <a:p>
            <a:pPr lvl="2"/>
            <a:r>
              <a:rPr lang="en-US" sz="1800" dirty="0" smtClean="0">
                <a:solidFill>
                  <a:srgbClr val="FF0000"/>
                </a:solidFill>
              </a:rPr>
              <a:t>The most helpful summarizing techniques are tables, statistical concepts (mean, median, and mode), correlations, grids, and decision matrices.</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491819" y="4343400"/>
            <a:ext cx="3352800" cy="1855216"/>
          </a:xfrm>
          <a:prstGeom prst="rect">
            <a:avLst/>
          </a:prstGeom>
        </p:spPr>
      </p:pic>
    </p:spTree>
    <p:extLst>
      <p:ext uri="{BB962C8B-B14F-4D97-AF65-F5344CB8AC3E}">
        <p14:creationId xmlns:p14="http://schemas.microsoft.com/office/powerpoint/2010/main" val="32097853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Tabulating and Analyzing Data</a:t>
            </a:r>
            <a:br>
              <a:rPr lang="en-US" sz="2800" dirty="0" smtClean="0"/>
            </a:br>
            <a:r>
              <a:rPr lang="en-US" sz="2000" dirty="0" smtClean="0"/>
              <a:t>Tables</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33</a:t>
            </a:fld>
            <a:endParaRPr lang="en-US" dirty="0"/>
          </a:p>
        </p:txBody>
      </p:sp>
      <p:sp>
        <p:nvSpPr>
          <p:cNvPr id="4" name="Content Placeholder 3"/>
          <p:cNvSpPr>
            <a:spLocks noGrp="1"/>
          </p:cNvSpPr>
          <p:nvPr>
            <p:ph sz="quarter" idx="1"/>
          </p:nvPr>
        </p:nvSpPr>
        <p:spPr/>
        <p:txBody>
          <a:bodyPr>
            <a:normAutofit/>
          </a:bodyPr>
          <a:lstStyle/>
          <a:p>
            <a:r>
              <a:rPr lang="en-US" sz="2200" u="sng" dirty="0" smtClean="0"/>
              <a:t>Tables usually help researchers summarize and simplify data</a:t>
            </a:r>
            <a:r>
              <a:rPr lang="en-US" dirty="0" smtClean="0"/>
              <a:t>.  </a:t>
            </a:r>
          </a:p>
          <a:p>
            <a:endParaRPr lang="en-US" sz="800" dirty="0" smtClean="0"/>
          </a:p>
          <a:p>
            <a:pPr lvl="1"/>
            <a:r>
              <a:rPr lang="en-US" sz="2000" dirty="0" smtClean="0"/>
              <a:t>Using columns and rows, tables make quantitative information easier to comprehend.  </a:t>
            </a:r>
          </a:p>
          <a:p>
            <a:pPr lvl="1"/>
            <a:endParaRPr lang="en-US" sz="800" dirty="0" smtClean="0"/>
          </a:p>
          <a:p>
            <a:pPr lvl="2"/>
            <a:r>
              <a:rPr lang="en-US" sz="1800" dirty="0" smtClean="0">
                <a:solidFill>
                  <a:srgbClr val="FF0000"/>
                </a:solidFill>
              </a:rPr>
              <a:t>Tables also help you compare multiple data collected from questionnaires and surveys.  Once data is displayed in a table, you can draw conclusions.</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4767959" y="4114800"/>
            <a:ext cx="4037713" cy="2119799"/>
          </a:xfrm>
          <a:prstGeom prst="rect">
            <a:avLst/>
          </a:prstGeom>
        </p:spPr>
      </p:pic>
    </p:spTree>
    <p:extLst>
      <p:ext uri="{BB962C8B-B14F-4D97-AF65-F5344CB8AC3E}">
        <p14:creationId xmlns:p14="http://schemas.microsoft.com/office/powerpoint/2010/main" val="1231452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Tabulating and Analyzing Data</a:t>
            </a:r>
            <a:br>
              <a:rPr lang="en-US" sz="2800" dirty="0" smtClean="0"/>
            </a:br>
            <a:r>
              <a:rPr lang="en-US" sz="2000" dirty="0" smtClean="0"/>
              <a:t>Correlations</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34</a:t>
            </a:fld>
            <a:endParaRPr lang="en-US" dirty="0"/>
          </a:p>
        </p:txBody>
      </p:sp>
      <p:sp>
        <p:nvSpPr>
          <p:cNvPr id="4" name="Content Placeholder 3"/>
          <p:cNvSpPr>
            <a:spLocks noGrp="1"/>
          </p:cNvSpPr>
          <p:nvPr>
            <p:ph sz="quarter" idx="1"/>
          </p:nvPr>
        </p:nvSpPr>
        <p:spPr/>
        <p:txBody>
          <a:bodyPr/>
          <a:lstStyle/>
          <a:p>
            <a:r>
              <a:rPr lang="en-US" sz="2200" u="sng" dirty="0" smtClean="0"/>
              <a:t>In tabulating and analyzing data, you may see relationships between two or more variables that help explain the findings</a:t>
            </a:r>
            <a:r>
              <a:rPr lang="en-US" dirty="0" smtClean="0"/>
              <a:t>.  </a:t>
            </a:r>
          </a:p>
          <a:p>
            <a:endParaRPr lang="en-US" sz="800" dirty="0" smtClean="0"/>
          </a:p>
          <a:p>
            <a:pPr lvl="1"/>
            <a:r>
              <a:rPr lang="en-US" sz="2000" dirty="0" smtClean="0"/>
              <a:t>The business researcher who sees a correlation needs to ask why and how the two variables are related.  </a:t>
            </a:r>
          </a:p>
          <a:p>
            <a:pPr lvl="1"/>
            <a:endParaRPr lang="en-US" sz="800" dirty="0" smtClean="0"/>
          </a:p>
          <a:p>
            <a:pPr lvl="2"/>
            <a:r>
              <a:rPr lang="en-US" sz="1800" dirty="0" smtClean="0">
                <a:solidFill>
                  <a:srgbClr val="FF0000"/>
                </a:solidFill>
              </a:rPr>
              <a:t>Apparent correlations stimulate investigation and present possible solutions to be explored.</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105400" y="4186098"/>
            <a:ext cx="3762375" cy="2115349"/>
          </a:xfrm>
          <a:prstGeom prst="rect">
            <a:avLst/>
          </a:prstGeom>
        </p:spPr>
      </p:pic>
    </p:spTree>
    <p:extLst>
      <p:ext uri="{BB962C8B-B14F-4D97-AF65-F5344CB8AC3E}">
        <p14:creationId xmlns:p14="http://schemas.microsoft.com/office/powerpoint/2010/main" val="41132443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Drawing Conclusions and Making Recommendations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35</a:t>
            </a:fld>
            <a:endParaRPr lang="en-US" dirty="0"/>
          </a:p>
        </p:txBody>
      </p:sp>
      <p:sp>
        <p:nvSpPr>
          <p:cNvPr id="4" name="Content Placeholder 3"/>
          <p:cNvSpPr>
            <a:spLocks noGrp="1"/>
          </p:cNvSpPr>
          <p:nvPr>
            <p:ph sz="quarter" idx="1"/>
          </p:nvPr>
        </p:nvSpPr>
        <p:spPr/>
        <p:txBody>
          <a:bodyPr>
            <a:normAutofit/>
          </a:bodyPr>
          <a:lstStyle/>
          <a:p>
            <a:r>
              <a:rPr lang="en-US" sz="2200" u="sng" dirty="0" smtClean="0"/>
              <a:t>The sections devoted to conclusions and recommendations are the most widely read portions of a report</a:t>
            </a:r>
            <a:r>
              <a:rPr lang="en-US" dirty="0" smtClean="0"/>
              <a:t>.  </a:t>
            </a:r>
          </a:p>
          <a:p>
            <a:endParaRPr lang="en-US" sz="800" dirty="0" smtClean="0"/>
          </a:p>
          <a:p>
            <a:pPr lvl="1"/>
            <a:r>
              <a:rPr lang="en-US" sz="2000" dirty="0" smtClean="0"/>
              <a:t>Knowledgeable readers go straight to the conclusions to see what the report writer thinks the data mean.  Because conclusions summarize and explain the findings, they represent the heart of a report.  </a:t>
            </a:r>
          </a:p>
          <a:p>
            <a:pPr lvl="1"/>
            <a:endParaRPr lang="en-US" sz="800" dirty="0" smtClean="0"/>
          </a:p>
          <a:p>
            <a:pPr lvl="2"/>
            <a:r>
              <a:rPr lang="en-US" sz="1800" dirty="0" smtClean="0">
                <a:solidFill>
                  <a:srgbClr val="FF0000"/>
                </a:solidFill>
              </a:rPr>
              <a:t>Your value in an organization rises considerably if you can analyze information logically, draw conclusions, and show how the data answer questions and solve problems.</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6019799" y="4384830"/>
            <a:ext cx="2909655" cy="1939770"/>
          </a:xfrm>
          <a:prstGeom prst="rect">
            <a:avLst/>
          </a:prstGeom>
        </p:spPr>
      </p:pic>
    </p:spTree>
    <p:extLst>
      <p:ext uri="{BB962C8B-B14F-4D97-AF65-F5344CB8AC3E}">
        <p14:creationId xmlns:p14="http://schemas.microsoft.com/office/powerpoint/2010/main" val="26102236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Analyzing Data to Arrive at Conclusions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36</a:t>
            </a:fld>
            <a:endParaRPr lang="en-US" dirty="0"/>
          </a:p>
        </p:txBody>
      </p:sp>
      <p:sp>
        <p:nvSpPr>
          <p:cNvPr id="4" name="Content Placeholder 3"/>
          <p:cNvSpPr>
            <a:spLocks noGrp="1"/>
          </p:cNvSpPr>
          <p:nvPr>
            <p:ph sz="quarter" idx="1"/>
          </p:nvPr>
        </p:nvSpPr>
        <p:spPr/>
        <p:txBody>
          <a:bodyPr/>
          <a:lstStyle/>
          <a:p>
            <a:r>
              <a:rPr lang="en-US" sz="2200" u="sng" dirty="0" smtClean="0"/>
              <a:t>Any set of data can produce a variety of meaningful conclusions</a:t>
            </a:r>
            <a:r>
              <a:rPr lang="en-US" dirty="0" smtClean="0"/>
              <a:t>.  </a:t>
            </a:r>
          </a:p>
          <a:p>
            <a:endParaRPr lang="en-US" sz="800" dirty="0" smtClean="0"/>
          </a:p>
          <a:p>
            <a:pPr lvl="1"/>
            <a:r>
              <a:rPr lang="en-US" sz="2000" dirty="0" smtClean="0"/>
              <a:t>Always bear in mind, though, that the audience for a report wants to know how these data relate to the problem being studied.  </a:t>
            </a:r>
          </a:p>
          <a:p>
            <a:pPr lvl="1"/>
            <a:endParaRPr lang="en-US" sz="800" dirty="0" smtClean="0"/>
          </a:p>
          <a:p>
            <a:pPr lvl="2"/>
            <a:r>
              <a:rPr lang="en-US" sz="1800" dirty="0" smtClean="0">
                <a:solidFill>
                  <a:srgbClr val="FF0000"/>
                </a:solidFill>
              </a:rPr>
              <a:t>What do findings mean in terms of solving the original report problem?</a:t>
            </a:r>
            <a:endParaRPr lang="en-US" sz="1800" dirty="0">
              <a:solidFill>
                <a:srgbClr val="FF0000"/>
              </a:solidFill>
            </a:endParaRPr>
          </a:p>
        </p:txBody>
      </p:sp>
      <p:pic>
        <p:nvPicPr>
          <p:cNvPr id="6" name="Picture 5"/>
          <p:cNvPicPr>
            <a:picLocks noChangeAspect="1"/>
          </p:cNvPicPr>
          <p:nvPr/>
        </p:nvPicPr>
        <p:blipFill>
          <a:blip r:embed="rId2"/>
          <a:stretch>
            <a:fillRect/>
          </a:stretch>
        </p:blipFill>
        <p:spPr>
          <a:xfrm>
            <a:off x="5181600" y="3505200"/>
            <a:ext cx="3675888" cy="2756916"/>
          </a:xfrm>
          <a:prstGeom prst="rect">
            <a:avLst/>
          </a:prstGeom>
        </p:spPr>
      </p:pic>
    </p:spTree>
    <p:extLst>
      <p:ext uri="{BB962C8B-B14F-4D97-AF65-F5344CB8AC3E}">
        <p14:creationId xmlns:p14="http://schemas.microsoft.com/office/powerpoint/2010/main" val="29594749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Analyzing Data to Arrive at Conclusions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37</a:t>
            </a:fld>
            <a:endParaRPr lang="en-US" dirty="0"/>
          </a:p>
        </p:txBody>
      </p:sp>
      <p:sp>
        <p:nvSpPr>
          <p:cNvPr id="4" name="Content Placeholder 3"/>
          <p:cNvSpPr>
            <a:spLocks noGrp="1"/>
          </p:cNvSpPr>
          <p:nvPr>
            <p:ph sz="quarter" idx="1"/>
          </p:nvPr>
        </p:nvSpPr>
        <p:spPr/>
        <p:txBody>
          <a:bodyPr>
            <a:normAutofit/>
          </a:bodyPr>
          <a:lstStyle/>
          <a:p>
            <a:r>
              <a:rPr lang="en-US" sz="2200" u="sng" dirty="0" smtClean="0"/>
              <a:t>Although your goal is to remain objective, drawing conclusions naturally involves a degree of subjectivity</a:t>
            </a:r>
            <a:r>
              <a:rPr lang="en-US" dirty="0" smtClean="0"/>
              <a:t>.  </a:t>
            </a:r>
          </a:p>
          <a:p>
            <a:endParaRPr lang="en-US" sz="800" dirty="0" smtClean="0"/>
          </a:p>
          <a:p>
            <a:pPr lvl="1"/>
            <a:r>
              <a:rPr lang="en-US" sz="2000" dirty="0" smtClean="0"/>
              <a:t>Your goals, background, and frame of reference all color the inferences you make.  All writers interpret findings from their own perspectives, but they should not manipulate them to achieve a preconceived purpose.  </a:t>
            </a:r>
          </a:p>
          <a:p>
            <a:pPr lvl="1"/>
            <a:endParaRPr lang="en-US" sz="800" dirty="0" smtClean="0"/>
          </a:p>
          <a:p>
            <a:pPr lvl="2"/>
            <a:r>
              <a:rPr lang="en-US" sz="1800" dirty="0" smtClean="0">
                <a:solidFill>
                  <a:srgbClr val="FF0000"/>
                </a:solidFill>
              </a:rPr>
              <a:t>You can make your report conclusions more objective by using consistent evaluation criteria.  </a:t>
            </a:r>
            <a:endParaRPr lang="en-US" sz="1800" dirty="0">
              <a:solidFill>
                <a:srgbClr val="FF0000"/>
              </a:solidFill>
            </a:endParaRPr>
          </a:p>
        </p:txBody>
      </p:sp>
      <p:pic>
        <p:nvPicPr>
          <p:cNvPr id="6" name="Picture 5"/>
          <p:cNvPicPr>
            <a:picLocks noChangeAspect="1"/>
          </p:cNvPicPr>
          <p:nvPr/>
        </p:nvPicPr>
        <p:blipFill>
          <a:blip r:embed="rId2"/>
          <a:stretch>
            <a:fillRect/>
          </a:stretch>
        </p:blipFill>
        <p:spPr>
          <a:xfrm>
            <a:off x="4724400" y="4412785"/>
            <a:ext cx="4322439" cy="2432515"/>
          </a:xfrm>
          <a:prstGeom prst="rect">
            <a:avLst/>
          </a:prstGeom>
        </p:spPr>
      </p:pic>
    </p:spTree>
    <p:extLst>
      <p:ext uri="{BB962C8B-B14F-4D97-AF65-F5344CB8AC3E}">
        <p14:creationId xmlns:p14="http://schemas.microsoft.com/office/powerpoint/2010/main" val="21839711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Analyzing Data to Arrive at Conclusions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38</a:t>
            </a:fld>
            <a:endParaRPr lang="en-US" dirty="0"/>
          </a:p>
        </p:txBody>
      </p:sp>
      <p:sp>
        <p:nvSpPr>
          <p:cNvPr id="4" name="Content Placeholder 3"/>
          <p:cNvSpPr>
            <a:spLocks noGrp="1"/>
          </p:cNvSpPr>
          <p:nvPr>
            <p:ph sz="quarter" idx="1"/>
          </p:nvPr>
        </p:nvSpPr>
        <p:spPr/>
        <p:txBody>
          <a:bodyPr/>
          <a:lstStyle/>
          <a:p>
            <a:r>
              <a:rPr lang="en-US" sz="2200" u="sng" dirty="0" smtClean="0"/>
              <a:t>Avoid the temptation to sensationalize or exaggerate your findings or conclusions</a:t>
            </a:r>
            <a:r>
              <a:rPr lang="en-US" dirty="0" smtClean="0"/>
              <a:t>.  </a:t>
            </a:r>
          </a:p>
          <a:p>
            <a:endParaRPr lang="en-US" sz="800" dirty="0" smtClean="0"/>
          </a:p>
          <a:p>
            <a:pPr lvl="1"/>
            <a:r>
              <a:rPr lang="en-US" sz="2000" dirty="0" smtClean="0"/>
              <a:t>Be careful of words such as “many,” “most,” and “all.”  </a:t>
            </a:r>
          </a:p>
          <a:p>
            <a:pPr lvl="1"/>
            <a:r>
              <a:rPr lang="en-US" sz="2000" dirty="0" smtClean="0">
                <a:solidFill>
                  <a:srgbClr val="0070C0"/>
                </a:solidFill>
              </a:rPr>
              <a:t>Instead of “many of the students felt…”, you might more accurately write “some of the respondents felt…”  </a:t>
            </a:r>
          </a:p>
          <a:p>
            <a:pPr lvl="1"/>
            <a:endParaRPr lang="en-US" sz="800" dirty="0" smtClean="0"/>
          </a:p>
          <a:p>
            <a:pPr lvl="2"/>
            <a:r>
              <a:rPr lang="en-US" sz="1800" dirty="0" smtClean="0">
                <a:solidFill>
                  <a:srgbClr val="FF0000"/>
                </a:solidFill>
              </a:rPr>
              <a:t>Examine your motives before drawing conclusions.  </a:t>
            </a:r>
          </a:p>
          <a:p>
            <a:pPr lvl="2"/>
            <a:r>
              <a:rPr lang="en-US" sz="1800" dirty="0" smtClean="0">
                <a:solidFill>
                  <a:srgbClr val="FF0000"/>
                </a:solidFill>
              </a:rPr>
              <a:t>Do not let preconceptions or wishful thinking color your reasoning.</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7189079" y="4343400"/>
            <a:ext cx="1946453" cy="2511552"/>
          </a:xfrm>
          <a:prstGeom prst="rect">
            <a:avLst/>
          </a:prstGeom>
        </p:spPr>
      </p:pic>
    </p:spTree>
    <p:extLst>
      <p:ext uri="{BB962C8B-B14F-4D97-AF65-F5344CB8AC3E}">
        <p14:creationId xmlns:p14="http://schemas.microsoft.com/office/powerpoint/2010/main" val="21540785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Preparing Report Recommendations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39</a:t>
            </a:fld>
            <a:endParaRPr lang="en-US" dirty="0"/>
          </a:p>
        </p:txBody>
      </p:sp>
      <p:sp>
        <p:nvSpPr>
          <p:cNvPr id="4" name="Content Placeholder 3"/>
          <p:cNvSpPr>
            <a:spLocks noGrp="1"/>
          </p:cNvSpPr>
          <p:nvPr>
            <p:ph sz="quarter" idx="1"/>
          </p:nvPr>
        </p:nvSpPr>
        <p:spPr/>
        <p:txBody>
          <a:bodyPr>
            <a:normAutofit/>
          </a:bodyPr>
          <a:lstStyle/>
          <a:p>
            <a:r>
              <a:rPr lang="en-US" sz="2200" u="sng" dirty="0" smtClean="0"/>
              <a:t>Conclusions explain what the problem is, whereas recommendations tell how to solve it</a:t>
            </a:r>
            <a:r>
              <a:rPr lang="en-US" dirty="0" smtClean="0"/>
              <a:t>.  </a:t>
            </a:r>
          </a:p>
          <a:p>
            <a:endParaRPr lang="en-US" sz="800" dirty="0"/>
          </a:p>
          <a:p>
            <a:pPr lvl="1"/>
            <a:r>
              <a:rPr lang="en-US" sz="2000" dirty="0" smtClean="0"/>
              <a:t>Business readers prefer specific, practical recommendations.       They want to know exactly how to implement the suggestions.  </a:t>
            </a:r>
          </a:p>
          <a:p>
            <a:pPr lvl="1"/>
            <a:endParaRPr lang="en-US" sz="800" dirty="0"/>
          </a:p>
          <a:p>
            <a:pPr lvl="2"/>
            <a:r>
              <a:rPr lang="en-US" sz="1800" dirty="0" smtClean="0">
                <a:solidFill>
                  <a:srgbClr val="FF0000"/>
                </a:solidFill>
              </a:rPr>
              <a:t>The specificity of your recommendations depends on your authorization.  </a:t>
            </a:r>
          </a:p>
          <a:p>
            <a:pPr lvl="2"/>
            <a:r>
              <a:rPr lang="en-US" sz="1800" dirty="0" smtClean="0">
                <a:solidFill>
                  <a:srgbClr val="FF0000"/>
                </a:solidFill>
              </a:rPr>
              <a:t>What are you commissioned to do, and what does the reader expect?   </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105400" y="4267200"/>
            <a:ext cx="3810000" cy="1943100"/>
          </a:xfrm>
          <a:prstGeom prst="rect">
            <a:avLst/>
          </a:prstGeom>
        </p:spPr>
      </p:pic>
    </p:spTree>
    <p:extLst>
      <p:ext uri="{BB962C8B-B14F-4D97-AF65-F5344CB8AC3E}">
        <p14:creationId xmlns:p14="http://schemas.microsoft.com/office/powerpoint/2010/main" val="1494037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Basic Report Functions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a:t>
            </a:fld>
            <a:endParaRPr lang="en-US" dirty="0"/>
          </a:p>
        </p:txBody>
      </p:sp>
      <p:sp>
        <p:nvSpPr>
          <p:cNvPr id="4" name="Content Placeholder 3"/>
          <p:cNvSpPr>
            <a:spLocks noGrp="1"/>
          </p:cNvSpPr>
          <p:nvPr>
            <p:ph sz="quarter" idx="1"/>
          </p:nvPr>
        </p:nvSpPr>
        <p:spPr/>
        <p:txBody>
          <a:bodyPr/>
          <a:lstStyle/>
          <a:p>
            <a:r>
              <a:rPr lang="en-US" sz="2200" u="sng" dirty="0" smtClean="0"/>
              <a:t>Most reports fit into one of two broad categories:</a:t>
            </a:r>
            <a:endParaRPr lang="en-US" dirty="0" smtClean="0"/>
          </a:p>
          <a:p>
            <a:endParaRPr lang="en-US" sz="800" dirty="0" smtClean="0"/>
          </a:p>
          <a:p>
            <a:pPr marL="731520" lvl="1" indent="-457200">
              <a:buFont typeface="+mj-lt"/>
              <a:buAutoNum type="arabicPeriod"/>
            </a:pPr>
            <a:r>
              <a:rPr lang="en-US" u="sng" dirty="0" smtClean="0"/>
              <a:t>Informational Reports</a:t>
            </a:r>
          </a:p>
          <a:p>
            <a:pPr lvl="2"/>
            <a:r>
              <a:rPr lang="en-US" sz="1800" dirty="0" smtClean="0">
                <a:solidFill>
                  <a:srgbClr val="FF0000"/>
                </a:solidFill>
              </a:rPr>
              <a:t>Present data without analysis or recommendations.</a:t>
            </a:r>
          </a:p>
          <a:p>
            <a:pPr lvl="3"/>
            <a:r>
              <a:rPr lang="en-US" sz="1800" dirty="0" smtClean="0">
                <a:solidFill>
                  <a:srgbClr val="0070C0"/>
                </a:solidFill>
              </a:rPr>
              <a:t>Writers collect and organize facts, but do not analyze for readers.</a:t>
            </a:r>
          </a:p>
          <a:p>
            <a:pPr marL="731520" lvl="1" indent="-457200">
              <a:buFont typeface="+mj-lt"/>
              <a:buAutoNum type="arabicPeriod"/>
            </a:pPr>
            <a:r>
              <a:rPr lang="en-US" u="sng" dirty="0" smtClean="0"/>
              <a:t>Analytical Reports</a:t>
            </a:r>
          </a:p>
          <a:p>
            <a:pPr lvl="2"/>
            <a:r>
              <a:rPr lang="en-US" sz="1800" dirty="0" smtClean="0">
                <a:solidFill>
                  <a:srgbClr val="FF0000"/>
                </a:solidFill>
              </a:rPr>
              <a:t>Provide data or findings, analysis, and conclusions.</a:t>
            </a:r>
          </a:p>
          <a:p>
            <a:pPr lvl="3"/>
            <a:r>
              <a:rPr lang="en-US" sz="1800" dirty="0" smtClean="0">
                <a:solidFill>
                  <a:srgbClr val="0070C0"/>
                </a:solidFill>
              </a:rPr>
              <a:t>If requested, writers also supply recommendations for readers.</a:t>
            </a:r>
          </a:p>
          <a:p>
            <a:pPr lvl="3"/>
            <a:r>
              <a:rPr lang="en-US" sz="1800" dirty="0" smtClean="0">
                <a:solidFill>
                  <a:srgbClr val="0070C0"/>
                </a:solidFill>
              </a:rPr>
              <a:t>These reports may intend to persuade readers to act or change beliefs.</a:t>
            </a:r>
            <a:endParaRPr lang="en-US" sz="1800" dirty="0">
              <a:solidFill>
                <a:srgbClr val="0070C0"/>
              </a:solidFill>
            </a:endParaRPr>
          </a:p>
        </p:txBody>
      </p:sp>
      <p:pic>
        <p:nvPicPr>
          <p:cNvPr id="5" name="Picture 4" descr="Report Writing Format With Samples, Examples 🥇 Vidyanidhi"/>
          <p:cNvPicPr/>
          <p:nvPr/>
        </p:nvPicPr>
        <p:blipFill>
          <a:blip r:embed="rId2" cstate="print"/>
          <a:srcRect/>
          <a:stretch>
            <a:fillRect/>
          </a:stretch>
        </p:blipFill>
        <p:spPr bwMode="auto">
          <a:xfrm>
            <a:off x="5715000" y="4648200"/>
            <a:ext cx="3276600" cy="2057400"/>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Preparing Report Recommendations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40</a:t>
            </a:fld>
            <a:endParaRPr lang="en-US" dirty="0"/>
          </a:p>
        </p:txBody>
      </p:sp>
      <p:sp>
        <p:nvSpPr>
          <p:cNvPr id="4" name="Content Placeholder 3"/>
          <p:cNvSpPr>
            <a:spLocks noGrp="1"/>
          </p:cNvSpPr>
          <p:nvPr>
            <p:ph sz="quarter" idx="1"/>
          </p:nvPr>
        </p:nvSpPr>
        <p:spPr/>
        <p:txBody>
          <a:bodyPr>
            <a:normAutofit/>
          </a:bodyPr>
          <a:lstStyle/>
          <a:p>
            <a:r>
              <a:rPr lang="en-US" sz="2400" u="sng" dirty="0" smtClean="0"/>
              <a:t>Use your intuition and your knowledge of the audience to determine how comprehensive your recommendations should be</a:t>
            </a:r>
            <a:r>
              <a:rPr lang="en-US" sz="2000" dirty="0" smtClean="0"/>
              <a:t>.  </a:t>
            </a:r>
          </a:p>
          <a:p>
            <a:endParaRPr lang="en-US" sz="800" dirty="0">
              <a:solidFill>
                <a:srgbClr val="FF0000"/>
              </a:solidFill>
            </a:endParaRPr>
          </a:p>
          <a:p>
            <a:pPr lvl="1"/>
            <a:r>
              <a:rPr lang="en-US" dirty="0" smtClean="0">
                <a:solidFill>
                  <a:srgbClr val="FF0000"/>
                </a:solidFill>
              </a:rPr>
              <a:t>A good report provides practical recommendations that are agreeable to the audience.</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3652647" y="4533718"/>
            <a:ext cx="5153025" cy="1620448"/>
          </a:xfrm>
          <a:prstGeom prst="rect">
            <a:avLst/>
          </a:prstGeom>
        </p:spPr>
      </p:pic>
    </p:spTree>
    <p:extLst>
      <p:ext uri="{BB962C8B-B14F-4D97-AF65-F5344CB8AC3E}">
        <p14:creationId xmlns:p14="http://schemas.microsoft.com/office/powerpoint/2010/main" val="41082182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Preparing Report Recommendations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41</a:t>
            </a:fld>
            <a:endParaRPr lang="en-US" dirty="0"/>
          </a:p>
        </p:txBody>
      </p:sp>
      <p:sp>
        <p:nvSpPr>
          <p:cNvPr id="4" name="Content Placeholder 3"/>
          <p:cNvSpPr>
            <a:spLocks noGrp="1"/>
          </p:cNvSpPr>
          <p:nvPr>
            <p:ph sz="quarter" idx="1"/>
          </p:nvPr>
        </p:nvSpPr>
        <p:spPr/>
        <p:txBody>
          <a:bodyPr/>
          <a:lstStyle/>
          <a:p>
            <a:r>
              <a:rPr lang="en-US" sz="2400" u="sng" dirty="0" smtClean="0"/>
              <a:t>If possible, make each recommendation a command</a:t>
            </a:r>
            <a:r>
              <a:rPr lang="en-US" dirty="0" smtClean="0"/>
              <a:t>.  </a:t>
            </a:r>
          </a:p>
          <a:p>
            <a:endParaRPr lang="en-US" sz="800" dirty="0"/>
          </a:p>
          <a:p>
            <a:pPr lvl="1"/>
            <a:r>
              <a:rPr lang="en-US" dirty="0" smtClean="0"/>
              <a:t>Recommendations should begin with a verb.  </a:t>
            </a:r>
          </a:p>
          <a:p>
            <a:pPr lvl="1"/>
            <a:r>
              <a:rPr lang="en-US" dirty="0" smtClean="0"/>
              <a:t>This structure sounds forceful and confident and helps the reader comprehend the information quickly.  </a:t>
            </a:r>
          </a:p>
          <a:p>
            <a:pPr lvl="1"/>
            <a:endParaRPr lang="en-US" sz="800" dirty="0"/>
          </a:p>
          <a:p>
            <a:pPr lvl="2"/>
            <a:r>
              <a:rPr lang="en-US" dirty="0" smtClean="0">
                <a:solidFill>
                  <a:srgbClr val="FF0000"/>
                </a:solidFill>
              </a:rPr>
              <a:t>Avoid hedging words such as “maybe” and “perhaps;” they reduce the strength of the recommendation.</a:t>
            </a:r>
            <a:endParaRPr lang="en-US" dirty="0">
              <a:solidFill>
                <a:srgbClr val="FF0000"/>
              </a:solidFill>
            </a:endParaRPr>
          </a:p>
        </p:txBody>
      </p:sp>
      <p:pic>
        <p:nvPicPr>
          <p:cNvPr id="6" name="Picture 5"/>
          <p:cNvPicPr>
            <a:picLocks noChangeAspect="1"/>
          </p:cNvPicPr>
          <p:nvPr/>
        </p:nvPicPr>
        <p:blipFill>
          <a:blip r:embed="rId2"/>
          <a:stretch>
            <a:fillRect/>
          </a:stretch>
        </p:blipFill>
        <p:spPr>
          <a:xfrm>
            <a:off x="5525686" y="4343400"/>
            <a:ext cx="3318933" cy="1866900"/>
          </a:xfrm>
          <a:prstGeom prst="rect">
            <a:avLst/>
          </a:prstGeom>
        </p:spPr>
      </p:pic>
    </p:spTree>
    <p:extLst>
      <p:ext uri="{BB962C8B-B14F-4D97-AF65-F5344CB8AC3E}">
        <p14:creationId xmlns:p14="http://schemas.microsoft.com/office/powerpoint/2010/main" val="13886321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Preparing Report Recommendations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42</a:t>
            </a:fld>
            <a:endParaRPr lang="en-US" dirty="0"/>
          </a:p>
        </p:txBody>
      </p:sp>
      <p:sp>
        <p:nvSpPr>
          <p:cNvPr id="4" name="Content Placeholder 3"/>
          <p:cNvSpPr>
            <a:spLocks noGrp="1"/>
          </p:cNvSpPr>
          <p:nvPr>
            <p:ph sz="quarter" idx="1"/>
          </p:nvPr>
        </p:nvSpPr>
        <p:spPr/>
        <p:txBody>
          <a:bodyPr/>
          <a:lstStyle/>
          <a:p>
            <a:r>
              <a:rPr lang="en-US" sz="2400" u="sng" dirty="0" smtClean="0"/>
              <a:t>Experienced writers may combine recommendations and conclusions</a:t>
            </a:r>
            <a:r>
              <a:rPr lang="en-US" dirty="0" smtClean="0"/>
              <a:t>.  </a:t>
            </a:r>
          </a:p>
          <a:p>
            <a:endParaRPr lang="en-US" sz="800" dirty="0"/>
          </a:p>
          <a:p>
            <a:pPr lvl="1"/>
            <a:r>
              <a:rPr lang="en-US" dirty="0" smtClean="0"/>
              <a:t>In short reports writers may omit conclusions and move straight to recommendations.  </a:t>
            </a:r>
          </a:p>
          <a:p>
            <a:pPr lvl="1"/>
            <a:endParaRPr lang="en-US" sz="800" dirty="0"/>
          </a:p>
          <a:p>
            <a:pPr lvl="2"/>
            <a:r>
              <a:rPr lang="en-US" dirty="0" smtClean="0">
                <a:solidFill>
                  <a:srgbClr val="FF0000"/>
                </a:solidFill>
              </a:rPr>
              <a:t>An important point about recommendations is that they include practical suggestions for solving the report problem.  </a:t>
            </a:r>
          </a:p>
          <a:p>
            <a:pPr lvl="2"/>
            <a:r>
              <a:rPr lang="en-US" dirty="0" smtClean="0">
                <a:solidFill>
                  <a:srgbClr val="FF0000"/>
                </a:solidFill>
              </a:rPr>
              <a:t>Furthermore, they are the result of logical analysis.  </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5624576" y="4878324"/>
            <a:ext cx="3519424" cy="1979676"/>
          </a:xfrm>
          <a:prstGeom prst="rect">
            <a:avLst/>
          </a:prstGeom>
        </p:spPr>
      </p:pic>
    </p:spTree>
    <p:extLst>
      <p:ext uri="{BB962C8B-B14F-4D97-AF65-F5344CB8AC3E}">
        <p14:creationId xmlns:p14="http://schemas.microsoft.com/office/powerpoint/2010/main" val="22738190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Moving from Findings to Recommendations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43</a:t>
            </a:fld>
            <a:endParaRPr lang="en-US" dirty="0"/>
          </a:p>
        </p:txBody>
      </p:sp>
      <p:sp>
        <p:nvSpPr>
          <p:cNvPr id="4" name="Content Placeholder 3"/>
          <p:cNvSpPr>
            <a:spLocks noGrp="1"/>
          </p:cNvSpPr>
          <p:nvPr>
            <p:ph sz="quarter" idx="1"/>
          </p:nvPr>
        </p:nvSpPr>
        <p:spPr/>
        <p:txBody>
          <a:bodyPr/>
          <a:lstStyle/>
          <a:p>
            <a:r>
              <a:rPr lang="en-US" sz="2400" u="sng" dirty="0" smtClean="0"/>
              <a:t>Recommendations evolve from the interpretation of findings and conclusions (see example below).</a:t>
            </a:r>
            <a:endParaRPr lang="en-US" dirty="0" smtClean="0"/>
          </a:p>
          <a:p>
            <a:endParaRPr lang="en-US" sz="800" dirty="0"/>
          </a:p>
          <a:p>
            <a:pPr lvl="1"/>
            <a:r>
              <a:rPr lang="en-US" u="sng" dirty="0" smtClean="0"/>
              <a:t>Finding</a:t>
            </a:r>
          </a:p>
          <a:p>
            <a:pPr lvl="2"/>
            <a:r>
              <a:rPr lang="en-US" dirty="0" smtClean="0">
                <a:solidFill>
                  <a:srgbClr val="0070C0"/>
                </a:solidFill>
              </a:rPr>
              <a:t>Managers perceive family matters to be inappropriate issues to discuss at work.</a:t>
            </a:r>
          </a:p>
          <a:p>
            <a:pPr lvl="1"/>
            <a:r>
              <a:rPr lang="en-US" u="sng" dirty="0" smtClean="0"/>
              <a:t>Conclusion</a:t>
            </a:r>
          </a:p>
          <a:p>
            <a:pPr lvl="2"/>
            <a:r>
              <a:rPr lang="en-US" dirty="0" smtClean="0">
                <a:solidFill>
                  <a:srgbClr val="0070C0"/>
                </a:solidFill>
              </a:rPr>
              <a:t>Managers are neither willing nor trained to discuss family matters that may cause employees to miss work.</a:t>
            </a:r>
          </a:p>
          <a:p>
            <a:pPr lvl="1"/>
            <a:r>
              <a:rPr lang="en-US" u="sng" dirty="0" smtClean="0"/>
              <a:t>Recommendation</a:t>
            </a:r>
          </a:p>
          <a:p>
            <a:pPr lvl="2"/>
            <a:r>
              <a:rPr lang="en-US" dirty="0" smtClean="0">
                <a:solidFill>
                  <a:srgbClr val="0070C0"/>
                </a:solidFill>
              </a:rPr>
              <a:t>Provide managers with training in recognizing and working with personal and family matters that affect work.</a:t>
            </a:r>
            <a:endParaRPr lang="en-US" dirty="0">
              <a:solidFill>
                <a:srgbClr val="0070C0"/>
              </a:solidFill>
            </a:endParaRPr>
          </a:p>
        </p:txBody>
      </p:sp>
    </p:spTree>
    <p:extLst>
      <p:ext uri="{BB962C8B-B14F-4D97-AF65-F5344CB8AC3E}">
        <p14:creationId xmlns:p14="http://schemas.microsoft.com/office/powerpoint/2010/main" val="27256039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Organizing Data</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44</a:t>
            </a:fld>
            <a:endParaRPr lang="en-US" dirty="0"/>
          </a:p>
        </p:txBody>
      </p:sp>
      <p:sp>
        <p:nvSpPr>
          <p:cNvPr id="4" name="Content Placeholder 3"/>
          <p:cNvSpPr>
            <a:spLocks noGrp="1"/>
          </p:cNvSpPr>
          <p:nvPr>
            <p:ph sz="quarter" idx="1"/>
          </p:nvPr>
        </p:nvSpPr>
        <p:spPr/>
        <p:txBody>
          <a:bodyPr>
            <a:normAutofit/>
          </a:bodyPr>
          <a:lstStyle/>
          <a:p>
            <a:r>
              <a:rPr lang="en-US" sz="2200" u="sng" dirty="0" smtClean="0"/>
              <a:t>After collecting sets of data, interpreting them, drawing conclusions, and thinking about the recommendations, you are ready to organize the parts of the report into a logical framework</a:t>
            </a:r>
            <a:r>
              <a:rPr lang="en-US" dirty="0" smtClean="0"/>
              <a:t>.  </a:t>
            </a:r>
          </a:p>
          <a:p>
            <a:endParaRPr lang="en-US" sz="800" dirty="0"/>
          </a:p>
          <a:p>
            <a:pPr lvl="1"/>
            <a:r>
              <a:rPr lang="en-US" sz="2000" dirty="0" smtClean="0"/>
              <a:t>Poorly organized reports lead to frustration.  Readers will not understand, remember, or be persuaded.  </a:t>
            </a:r>
          </a:p>
          <a:p>
            <a:pPr lvl="1"/>
            <a:endParaRPr lang="en-US" sz="800" dirty="0"/>
          </a:p>
          <a:p>
            <a:pPr lvl="2"/>
            <a:r>
              <a:rPr lang="en-US" sz="1800" dirty="0" smtClean="0">
                <a:solidFill>
                  <a:srgbClr val="FF0000"/>
                </a:solidFill>
              </a:rPr>
              <a:t>Wise writers know that reports rarely “just organize themselves.”  </a:t>
            </a:r>
          </a:p>
          <a:p>
            <a:pPr lvl="2"/>
            <a:r>
              <a:rPr lang="en-US" sz="1800" dirty="0" smtClean="0">
                <a:solidFill>
                  <a:srgbClr val="FF0000"/>
                </a:solidFill>
              </a:rPr>
              <a:t>Instead, the report author must impose organization on the data and provide cues so that the reader can follow the logic of the writer.</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6553200" y="4800600"/>
            <a:ext cx="2590799" cy="2082800"/>
          </a:xfrm>
          <a:prstGeom prst="rect">
            <a:avLst/>
          </a:prstGeom>
        </p:spPr>
      </p:pic>
    </p:spTree>
    <p:extLst>
      <p:ext uri="{BB962C8B-B14F-4D97-AF65-F5344CB8AC3E}">
        <p14:creationId xmlns:p14="http://schemas.microsoft.com/office/powerpoint/2010/main" val="15357083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Organizing Data</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45</a:t>
            </a:fld>
            <a:endParaRPr lang="en-US" dirty="0"/>
          </a:p>
        </p:txBody>
      </p:sp>
      <p:sp>
        <p:nvSpPr>
          <p:cNvPr id="4" name="Content Placeholder 3"/>
          <p:cNvSpPr>
            <a:spLocks noGrp="1"/>
          </p:cNvSpPr>
          <p:nvPr>
            <p:ph sz="quarter" idx="1"/>
          </p:nvPr>
        </p:nvSpPr>
        <p:spPr/>
        <p:txBody>
          <a:bodyPr>
            <a:normAutofit/>
          </a:bodyPr>
          <a:lstStyle/>
          <a:p>
            <a:r>
              <a:rPr lang="en-US" sz="2200" u="sng" dirty="0" smtClean="0"/>
              <a:t>Informational reports generally present data w/o interpretation.</a:t>
            </a:r>
          </a:p>
          <a:p>
            <a:endParaRPr lang="en-US" sz="800" u="sng" dirty="0" smtClean="0"/>
          </a:p>
          <a:p>
            <a:r>
              <a:rPr lang="en-US" sz="2200" u="sng" dirty="0" smtClean="0"/>
              <a:t>Analytical reports generally analyze data and draw conclusions</a:t>
            </a:r>
            <a:r>
              <a:rPr lang="en-US" sz="2200" dirty="0" smtClean="0"/>
              <a:t>.</a:t>
            </a:r>
          </a:p>
          <a:p>
            <a:endParaRPr lang="en-US" sz="800" dirty="0">
              <a:solidFill>
                <a:srgbClr val="FF0000"/>
              </a:solidFill>
            </a:endParaRPr>
          </a:p>
          <a:p>
            <a:pPr lvl="1"/>
            <a:r>
              <a:rPr lang="en-US" sz="1800" dirty="0" smtClean="0">
                <a:solidFill>
                  <a:srgbClr val="FF0000"/>
                </a:solidFill>
              </a:rPr>
              <a:t>For readers who know about the project, are supportive, or are eager to learn the results quickly, the direct strategy is appropriate.  Conclusions and recommendations, if requested, appear up front.  </a:t>
            </a:r>
            <a:endParaRPr lang="en-US" sz="1800" dirty="0">
              <a:solidFill>
                <a:srgbClr val="FF0000"/>
              </a:solidFill>
            </a:endParaRPr>
          </a:p>
          <a:p>
            <a:endParaRPr lang="en-US" sz="800" dirty="0" smtClean="0">
              <a:solidFill>
                <a:srgbClr val="FF0000"/>
              </a:solidFill>
            </a:endParaRPr>
          </a:p>
          <a:p>
            <a:pPr lvl="1"/>
            <a:r>
              <a:rPr lang="en-US" sz="1800" dirty="0" smtClean="0">
                <a:solidFill>
                  <a:srgbClr val="FF0000"/>
                </a:solidFill>
              </a:rPr>
              <a:t>For readers who must be educated or persuaded, the indirect strategy works better.  Conclusions and recommendations appear last, after the findings have been presented and analyzed.</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867400" y="4648200"/>
            <a:ext cx="2895600" cy="1628775"/>
          </a:xfrm>
          <a:prstGeom prst="rect">
            <a:avLst/>
          </a:prstGeom>
        </p:spPr>
      </p:pic>
    </p:spTree>
    <p:extLst>
      <p:ext uri="{BB962C8B-B14F-4D97-AF65-F5344CB8AC3E}">
        <p14:creationId xmlns:p14="http://schemas.microsoft.com/office/powerpoint/2010/main" val="41382975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Organizing Data</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46</a:t>
            </a:fld>
            <a:endParaRPr lang="en-US" dirty="0"/>
          </a:p>
        </p:txBody>
      </p:sp>
      <p:sp>
        <p:nvSpPr>
          <p:cNvPr id="4" name="Content Placeholder 3"/>
          <p:cNvSpPr>
            <a:spLocks noGrp="1"/>
          </p:cNvSpPr>
          <p:nvPr>
            <p:ph sz="quarter" idx="1"/>
          </p:nvPr>
        </p:nvSpPr>
        <p:spPr/>
        <p:txBody>
          <a:bodyPr/>
          <a:lstStyle/>
          <a:p>
            <a:r>
              <a:rPr lang="en-US" sz="2400" u="sng" dirty="0" smtClean="0"/>
              <a:t>Although every report is unique, the overall organizational strategies described here generally hold true</a:t>
            </a:r>
            <a:r>
              <a:rPr lang="en-US" dirty="0" smtClean="0"/>
              <a:t>.  </a:t>
            </a:r>
          </a:p>
          <a:p>
            <a:endParaRPr lang="en-US" sz="800" dirty="0"/>
          </a:p>
          <a:p>
            <a:pPr lvl="1"/>
            <a:r>
              <a:rPr lang="en-US" dirty="0" smtClean="0"/>
              <a:t>The real challenge, though, lies in: </a:t>
            </a:r>
          </a:p>
          <a:p>
            <a:pPr lvl="1"/>
            <a:endParaRPr lang="en-US" sz="800" dirty="0" smtClean="0"/>
          </a:p>
          <a:p>
            <a:pPr lvl="2"/>
            <a:r>
              <a:rPr lang="en-US" dirty="0">
                <a:solidFill>
                  <a:srgbClr val="FF0000"/>
                </a:solidFill>
              </a:rPr>
              <a:t>O</a:t>
            </a:r>
            <a:r>
              <a:rPr lang="en-US" dirty="0" smtClean="0">
                <a:solidFill>
                  <a:srgbClr val="FF0000"/>
                </a:solidFill>
              </a:rPr>
              <a:t>rganizing the facts/findings and discussion/analysis sections</a:t>
            </a:r>
          </a:p>
          <a:p>
            <a:pPr lvl="2"/>
            <a:r>
              <a:rPr lang="en-US" dirty="0">
                <a:solidFill>
                  <a:srgbClr val="FF0000"/>
                </a:solidFill>
              </a:rPr>
              <a:t>P</a:t>
            </a:r>
            <a:r>
              <a:rPr lang="en-US" dirty="0" smtClean="0">
                <a:solidFill>
                  <a:srgbClr val="FF0000"/>
                </a:solidFill>
              </a:rPr>
              <a:t>roving reader cues.</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5638800" y="3873246"/>
            <a:ext cx="3166872" cy="2375154"/>
          </a:xfrm>
          <a:prstGeom prst="rect">
            <a:avLst/>
          </a:prstGeom>
        </p:spPr>
      </p:pic>
    </p:spTree>
    <p:extLst>
      <p:ext uri="{BB962C8B-B14F-4D97-AF65-F5344CB8AC3E}">
        <p14:creationId xmlns:p14="http://schemas.microsoft.com/office/powerpoint/2010/main" val="16273508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200" dirty="0" smtClean="0"/>
              <a:t>Organizational Strategies for Informational and Analytical Reports</a:t>
            </a:r>
            <a:endParaRPr lang="en-US" sz="2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47</a:t>
            </a:fld>
            <a:endParaRPr lang="en-US" dirty="0"/>
          </a:p>
        </p:txBody>
      </p:sp>
      <p:sp>
        <p:nvSpPr>
          <p:cNvPr id="4" name="Content Placeholder 3"/>
          <p:cNvSpPr>
            <a:spLocks noGrp="1"/>
          </p:cNvSpPr>
          <p:nvPr>
            <p:ph sz="quarter" idx="1"/>
          </p:nvPr>
        </p:nvSpPr>
        <p:spPr/>
        <p:txBody>
          <a:bodyPr>
            <a:normAutofit fontScale="77500" lnSpcReduction="20000"/>
          </a:bodyPr>
          <a:lstStyle/>
          <a:p>
            <a:r>
              <a:rPr lang="en-US" u="sng" dirty="0" smtClean="0"/>
              <a:t>Informational Reports</a:t>
            </a:r>
          </a:p>
          <a:p>
            <a:pPr lvl="1"/>
            <a:r>
              <a:rPr lang="en-US" dirty="0" smtClean="0"/>
              <a:t>Direct Strategy</a:t>
            </a:r>
          </a:p>
          <a:p>
            <a:pPr marL="1051560" lvl="2" indent="-457200">
              <a:buFont typeface="+mj-lt"/>
              <a:buAutoNum type="arabicPeriod"/>
            </a:pPr>
            <a:r>
              <a:rPr lang="en-US" dirty="0" smtClean="0">
                <a:solidFill>
                  <a:srgbClr val="FF0000"/>
                </a:solidFill>
              </a:rPr>
              <a:t>Introduction/Background</a:t>
            </a:r>
          </a:p>
          <a:p>
            <a:pPr marL="1051560" lvl="2" indent="-457200">
              <a:buFont typeface="+mj-lt"/>
              <a:buAutoNum type="arabicPeriod"/>
            </a:pPr>
            <a:r>
              <a:rPr lang="en-US" dirty="0" smtClean="0">
                <a:solidFill>
                  <a:srgbClr val="FF0000"/>
                </a:solidFill>
              </a:rPr>
              <a:t>Facts/Findings</a:t>
            </a:r>
          </a:p>
          <a:p>
            <a:pPr marL="1051560" lvl="2" indent="-457200">
              <a:buFont typeface="+mj-lt"/>
              <a:buAutoNum type="arabicPeriod"/>
            </a:pPr>
            <a:r>
              <a:rPr lang="en-US" dirty="0" smtClean="0">
                <a:solidFill>
                  <a:srgbClr val="FF0000"/>
                </a:solidFill>
              </a:rPr>
              <a:t>Summary/Conclusion</a:t>
            </a:r>
          </a:p>
          <a:p>
            <a:pPr lvl="2"/>
            <a:endParaRPr lang="en-US" sz="1000" u="sng" dirty="0" smtClean="0"/>
          </a:p>
          <a:p>
            <a:r>
              <a:rPr lang="en-US" u="sng" dirty="0" smtClean="0"/>
              <a:t>Analytical Reports</a:t>
            </a:r>
          </a:p>
          <a:p>
            <a:pPr lvl="1"/>
            <a:r>
              <a:rPr lang="en-US" dirty="0" smtClean="0"/>
              <a:t>Direct Strategy</a:t>
            </a:r>
          </a:p>
          <a:p>
            <a:pPr marL="1051560" lvl="2" indent="-457200">
              <a:buFont typeface="+mj-lt"/>
              <a:buAutoNum type="arabicPeriod"/>
            </a:pPr>
            <a:r>
              <a:rPr lang="en-US" dirty="0" smtClean="0">
                <a:solidFill>
                  <a:srgbClr val="FF0000"/>
                </a:solidFill>
              </a:rPr>
              <a:t>Introduction/Problem</a:t>
            </a:r>
          </a:p>
          <a:p>
            <a:pPr marL="1051560" lvl="2" indent="-457200">
              <a:buFont typeface="+mj-lt"/>
              <a:buAutoNum type="arabicPeriod"/>
            </a:pPr>
            <a:r>
              <a:rPr lang="en-US" dirty="0" smtClean="0">
                <a:solidFill>
                  <a:srgbClr val="FF0000"/>
                </a:solidFill>
              </a:rPr>
              <a:t>Conclusions/Recommendations</a:t>
            </a:r>
          </a:p>
          <a:p>
            <a:pPr marL="1051560" lvl="2" indent="-457200">
              <a:buFont typeface="+mj-lt"/>
              <a:buAutoNum type="arabicPeriod"/>
            </a:pPr>
            <a:r>
              <a:rPr lang="en-US" dirty="0" smtClean="0">
                <a:solidFill>
                  <a:srgbClr val="FF0000"/>
                </a:solidFill>
              </a:rPr>
              <a:t>Facts/Findings</a:t>
            </a:r>
          </a:p>
          <a:p>
            <a:pPr marL="1051560" lvl="2" indent="-457200">
              <a:buFont typeface="+mj-lt"/>
              <a:buAutoNum type="arabicPeriod"/>
            </a:pPr>
            <a:r>
              <a:rPr lang="en-US" dirty="0" smtClean="0">
                <a:solidFill>
                  <a:srgbClr val="FF0000"/>
                </a:solidFill>
              </a:rPr>
              <a:t>Discussion/Analysis</a:t>
            </a:r>
          </a:p>
          <a:p>
            <a:pPr lvl="1"/>
            <a:r>
              <a:rPr lang="en-US" dirty="0" smtClean="0"/>
              <a:t>Indirect Strategy</a:t>
            </a:r>
          </a:p>
          <a:p>
            <a:pPr marL="1051560" lvl="2" indent="-457200">
              <a:buFont typeface="+mj-lt"/>
              <a:buAutoNum type="arabicPeriod"/>
            </a:pPr>
            <a:r>
              <a:rPr lang="en-US" dirty="0" smtClean="0">
                <a:solidFill>
                  <a:srgbClr val="FF0000"/>
                </a:solidFill>
              </a:rPr>
              <a:t>Introduction/Problem</a:t>
            </a:r>
          </a:p>
          <a:p>
            <a:pPr marL="1051560" lvl="2" indent="-457200">
              <a:buFont typeface="+mj-lt"/>
              <a:buAutoNum type="arabicPeriod"/>
            </a:pPr>
            <a:r>
              <a:rPr lang="en-US" dirty="0" smtClean="0">
                <a:solidFill>
                  <a:srgbClr val="FF0000"/>
                </a:solidFill>
              </a:rPr>
              <a:t>Facts/Findings</a:t>
            </a:r>
          </a:p>
          <a:p>
            <a:pPr marL="1051560" lvl="2" indent="-457200">
              <a:buFont typeface="+mj-lt"/>
              <a:buAutoNum type="arabicPeriod"/>
            </a:pPr>
            <a:r>
              <a:rPr lang="en-US" dirty="0" smtClean="0">
                <a:solidFill>
                  <a:srgbClr val="FF0000"/>
                </a:solidFill>
              </a:rPr>
              <a:t>Discussion/Analysis</a:t>
            </a:r>
          </a:p>
          <a:p>
            <a:pPr marL="1051560" lvl="2" indent="-457200">
              <a:buFont typeface="+mj-lt"/>
              <a:buAutoNum type="arabicPeriod"/>
            </a:pPr>
            <a:r>
              <a:rPr lang="en-US" dirty="0" smtClean="0">
                <a:solidFill>
                  <a:srgbClr val="FF0000"/>
                </a:solidFill>
              </a:rPr>
              <a:t>Conclusions/Recommendations</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5105400" y="4114800"/>
            <a:ext cx="3768532" cy="2119799"/>
          </a:xfrm>
          <a:prstGeom prst="rect">
            <a:avLst/>
          </a:prstGeom>
        </p:spPr>
      </p:pic>
    </p:spTree>
    <p:extLst>
      <p:ext uri="{BB962C8B-B14F-4D97-AF65-F5344CB8AC3E}">
        <p14:creationId xmlns:p14="http://schemas.microsoft.com/office/powerpoint/2010/main" val="38769850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Ordering Information Logically</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48</a:t>
            </a:fld>
            <a:endParaRPr lang="en-US" dirty="0"/>
          </a:p>
        </p:txBody>
      </p:sp>
      <p:sp>
        <p:nvSpPr>
          <p:cNvPr id="4" name="Content Placeholder 3"/>
          <p:cNvSpPr>
            <a:spLocks noGrp="1"/>
          </p:cNvSpPr>
          <p:nvPr>
            <p:ph sz="quarter" idx="1"/>
          </p:nvPr>
        </p:nvSpPr>
        <p:spPr/>
        <p:txBody>
          <a:bodyPr/>
          <a:lstStyle/>
          <a:p>
            <a:r>
              <a:rPr lang="en-US" sz="2200" u="sng" dirty="0" smtClean="0"/>
              <a:t>Whether you are writing informational or analytical reports, you must structure the data you have collected</a:t>
            </a:r>
            <a:r>
              <a:rPr lang="en-US" dirty="0" smtClean="0"/>
              <a:t>.  </a:t>
            </a:r>
          </a:p>
          <a:p>
            <a:endParaRPr lang="en-US" sz="800" dirty="0"/>
          </a:p>
          <a:p>
            <a:pPr lvl="1"/>
            <a:r>
              <a:rPr lang="en-US" sz="2000" dirty="0" smtClean="0"/>
              <a:t>Five common organizational methods are by (1) time, (2) component, (3) importance, (4) criteria, and (5) convention.  </a:t>
            </a:r>
          </a:p>
          <a:p>
            <a:pPr lvl="1"/>
            <a:endParaRPr lang="en-US" sz="800" dirty="0"/>
          </a:p>
          <a:p>
            <a:pPr lvl="2"/>
            <a:r>
              <a:rPr lang="en-US" sz="1800" dirty="0" smtClean="0">
                <a:solidFill>
                  <a:srgbClr val="FF0000"/>
                </a:solidFill>
              </a:rPr>
              <a:t>Regardless of the method you choose, be sure that it helps the reader understand the data.  Reader comprehension, not writer convenience, should govern organization. </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6324600" y="4038600"/>
            <a:ext cx="2667000" cy="2667000"/>
          </a:xfrm>
          <a:prstGeom prst="rect">
            <a:avLst/>
          </a:prstGeom>
        </p:spPr>
      </p:pic>
    </p:spTree>
    <p:extLst>
      <p:ext uri="{BB962C8B-B14F-4D97-AF65-F5344CB8AC3E}">
        <p14:creationId xmlns:p14="http://schemas.microsoft.com/office/powerpoint/2010/main" val="29236511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Ordering Information Logically</a:t>
            </a:r>
            <a:br>
              <a:rPr lang="en-US" sz="2800" dirty="0" smtClean="0"/>
            </a:br>
            <a:r>
              <a:rPr lang="en-US" sz="2800" dirty="0" smtClean="0"/>
              <a:t>1. </a:t>
            </a:r>
            <a:r>
              <a:rPr lang="en-US" sz="2000" dirty="0" smtClean="0"/>
              <a:t>Time</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49</a:t>
            </a:fld>
            <a:endParaRPr lang="en-US" dirty="0"/>
          </a:p>
        </p:txBody>
      </p:sp>
      <p:sp>
        <p:nvSpPr>
          <p:cNvPr id="4" name="Content Placeholder 3"/>
          <p:cNvSpPr>
            <a:spLocks noGrp="1"/>
          </p:cNvSpPr>
          <p:nvPr>
            <p:ph sz="quarter" idx="1"/>
          </p:nvPr>
        </p:nvSpPr>
        <p:spPr/>
        <p:txBody>
          <a:bodyPr/>
          <a:lstStyle/>
          <a:p>
            <a:r>
              <a:rPr lang="en-US" sz="2200" u="sng" dirty="0" smtClean="0"/>
              <a:t>Ordering data by time means establishing a chronology of events</a:t>
            </a:r>
            <a:r>
              <a:rPr lang="en-US" sz="2200" dirty="0" smtClean="0"/>
              <a:t>.  </a:t>
            </a:r>
          </a:p>
          <a:p>
            <a:endParaRPr lang="en-US" sz="800" dirty="0"/>
          </a:p>
          <a:p>
            <a:pPr lvl="1"/>
            <a:r>
              <a:rPr lang="en-US" dirty="0" smtClean="0"/>
              <a:t>Agendas, minutes of meetings, progress reports, and procedures are usually organized by time.  </a:t>
            </a:r>
          </a:p>
          <a:p>
            <a:pPr lvl="1"/>
            <a:endParaRPr lang="en-US" sz="800" dirty="0"/>
          </a:p>
          <a:p>
            <a:pPr lvl="2"/>
            <a:r>
              <a:rPr lang="en-US" dirty="0" smtClean="0">
                <a:solidFill>
                  <a:srgbClr val="0070C0"/>
                </a:solidFill>
              </a:rPr>
              <a:t>For example, a report describing an eight-week training program would most likely be organized by weeks.  </a:t>
            </a:r>
          </a:p>
          <a:p>
            <a:pPr lvl="2"/>
            <a:r>
              <a:rPr lang="en-US" dirty="0" smtClean="0">
                <a:solidFill>
                  <a:srgbClr val="0070C0"/>
                </a:solidFill>
              </a:rPr>
              <a:t>A plan for a step-by-step improvement of customer service would be organized by steps.  </a:t>
            </a:r>
            <a:endParaRPr lang="en-US" dirty="0">
              <a:solidFill>
                <a:srgbClr val="0070C0"/>
              </a:solidFill>
            </a:endParaRPr>
          </a:p>
        </p:txBody>
      </p:sp>
      <p:pic>
        <p:nvPicPr>
          <p:cNvPr id="5" name="Picture 4"/>
          <p:cNvPicPr>
            <a:picLocks noChangeAspect="1"/>
          </p:cNvPicPr>
          <p:nvPr/>
        </p:nvPicPr>
        <p:blipFill>
          <a:blip r:embed="rId2"/>
          <a:stretch>
            <a:fillRect/>
          </a:stretch>
        </p:blipFill>
        <p:spPr>
          <a:xfrm>
            <a:off x="5257800" y="4648200"/>
            <a:ext cx="3733800" cy="2100263"/>
          </a:xfrm>
          <a:prstGeom prst="rect">
            <a:avLst/>
          </a:prstGeom>
        </p:spPr>
      </p:pic>
    </p:spTree>
    <p:extLst>
      <p:ext uri="{BB962C8B-B14F-4D97-AF65-F5344CB8AC3E}">
        <p14:creationId xmlns:p14="http://schemas.microsoft.com/office/powerpoint/2010/main" val="164917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Organizational Strategies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a:t>
            </a:fld>
            <a:endParaRPr lang="en-US" dirty="0"/>
          </a:p>
        </p:txBody>
      </p:sp>
      <p:sp>
        <p:nvSpPr>
          <p:cNvPr id="4" name="Content Placeholder 3"/>
          <p:cNvSpPr>
            <a:spLocks noGrp="1"/>
          </p:cNvSpPr>
          <p:nvPr>
            <p:ph sz="quarter" idx="1"/>
          </p:nvPr>
        </p:nvSpPr>
        <p:spPr/>
        <p:txBody>
          <a:bodyPr>
            <a:normAutofit lnSpcReduction="10000"/>
          </a:bodyPr>
          <a:lstStyle/>
          <a:p>
            <a:r>
              <a:rPr lang="en-US" sz="2200" u="sng" dirty="0" smtClean="0"/>
              <a:t>Like other business messages, reports may be organized directly or indirectly.  The reader’s anticipated reaction and the content of a report determine its organizational strategy</a:t>
            </a:r>
            <a:r>
              <a:rPr lang="en-US" dirty="0" smtClean="0"/>
              <a:t>.</a:t>
            </a:r>
          </a:p>
          <a:p>
            <a:endParaRPr lang="en-US" sz="900" dirty="0" smtClean="0"/>
          </a:p>
          <a:p>
            <a:pPr marL="731520" lvl="1" indent="-457200">
              <a:buFont typeface="+mj-lt"/>
              <a:buAutoNum type="arabicPeriod"/>
            </a:pPr>
            <a:r>
              <a:rPr lang="en-US" u="sng" dirty="0" smtClean="0"/>
              <a:t>Direct Strategy</a:t>
            </a:r>
          </a:p>
          <a:p>
            <a:pPr lvl="2"/>
            <a:r>
              <a:rPr lang="en-US" sz="1800" dirty="0" smtClean="0">
                <a:solidFill>
                  <a:srgbClr val="FF0000"/>
                </a:solidFill>
              </a:rPr>
              <a:t>If readers are informed</a:t>
            </a:r>
          </a:p>
          <a:p>
            <a:pPr lvl="2"/>
            <a:r>
              <a:rPr lang="en-US" sz="1800" dirty="0" smtClean="0">
                <a:solidFill>
                  <a:srgbClr val="FF0000"/>
                </a:solidFill>
              </a:rPr>
              <a:t>If readers are eager to have results first</a:t>
            </a:r>
          </a:p>
          <a:p>
            <a:pPr lvl="2"/>
            <a:r>
              <a:rPr lang="en-US" sz="1800" dirty="0" smtClean="0">
                <a:solidFill>
                  <a:srgbClr val="FF0000"/>
                </a:solidFill>
              </a:rPr>
              <a:t>If readers are supportive</a:t>
            </a:r>
          </a:p>
          <a:p>
            <a:pPr lvl="2"/>
            <a:r>
              <a:rPr lang="en-US" sz="1800" dirty="0" smtClean="0">
                <a:solidFill>
                  <a:srgbClr val="FF0000"/>
                </a:solidFill>
              </a:rPr>
              <a:t>Put recommendations first.</a:t>
            </a:r>
          </a:p>
          <a:p>
            <a:pPr marL="731520" lvl="1" indent="-457200">
              <a:buFont typeface="+mj-lt"/>
              <a:buAutoNum type="arabicPeriod"/>
            </a:pPr>
            <a:r>
              <a:rPr lang="en-US" u="sng" dirty="0" smtClean="0"/>
              <a:t>Indirect Strategy</a:t>
            </a:r>
          </a:p>
          <a:p>
            <a:pPr lvl="2"/>
            <a:r>
              <a:rPr lang="en-US" sz="1800" dirty="0" smtClean="0">
                <a:solidFill>
                  <a:srgbClr val="FF0000"/>
                </a:solidFill>
              </a:rPr>
              <a:t>If readers need to be educated</a:t>
            </a:r>
          </a:p>
          <a:p>
            <a:pPr lvl="2"/>
            <a:r>
              <a:rPr lang="en-US" sz="1800" dirty="0" smtClean="0">
                <a:solidFill>
                  <a:srgbClr val="FF0000"/>
                </a:solidFill>
              </a:rPr>
              <a:t>If readers need to be persuaded</a:t>
            </a:r>
          </a:p>
          <a:p>
            <a:pPr lvl="2"/>
            <a:r>
              <a:rPr lang="en-US" sz="1800" dirty="0" smtClean="0">
                <a:solidFill>
                  <a:srgbClr val="FF0000"/>
                </a:solidFill>
              </a:rPr>
              <a:t>If readers may be disappointed or hostile</a:t>
            </a:r>
          </a:p>
          <a:p>
            <a:pPr lvl="2"/>
            <a:r>
              <a:rPr lang="en-US" sz="1800" dirty="0" smtClean="0">
                <a:solidFill>
                  <a:srgbClr val="FF0000"/>
                </a:solidFill>
              </a:rPr>
              <a:t>Put recommendations last.</a:t>
            </a:r>
            <a:endParaRPr lang="en-US" sz="1800" dirty="0">
              <a:solidFill>
                <a:srgbClr val="FF0000"/>
              </a:solidFill>
            </a:endParaRPr>
          </a:p>
        </p:txBody>
      </p:sp>
      <p:pic>
        <p:nvPicPr>
          <p:cNvPr id="6" name="Picture 5" descr="Direct and Indirect Speech With Examples and Explanations - Owlcation"/>
          <p:cNvPicPr/>
          <p:nvPr/>
        </p:nvPicPr>
        <p:blipFill>
          <a:blip r:embed="rId2" cstate="print"/>
          <a:srcRect/>
          <a:stretch>
            <a:fillRect/>
          </a:stretch>
        </p:blipFill>
        <p:spPr bwMode="auto">
          <a:xfrm>
            <a:off x="7086600" y="2286000"/>
            <a:ext cx="1905000" cy="4419600"/>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Ordering Information Logically</a:t>
            </a:r>
            <a:br>
              <a:rPr lang="en-US" sz="2800" dirty="0" smtClean="0"/>
            </a:br>
            <a:r>
              <a:rPr lang="en-US" sz="2800" dirty="0" smtClean="0"/>
              <a:t>2. </a:t>
            </a:r>
            <a:r>
              <a:rPr lang="en-US" sz="2000" dirty="0" smtClean="0"/>
              <a:t>Component</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50</a:t>
            </a:fld>
            <a:endParaRPr lang="en-US" dirty="0"/>
          </a:p>
        </p:txBody>
      </p:sp>
      <p:sp>
        <p:nvSpPr>
          <p:cNvPr id="4" name="Content Placeholder 3"/>
          <p:cNvSpPr>
            <a:spLocks noGrp="1"/>
          </p:cNvSpPr>
          <p:nvPr>
            <p:ph sz="quarter" idx="1"/>
          </p:nvPr>
        </p:nvSpPr>
        <p:spPr/>
        <p:txBody>
          <a:bodyPr>
            <a:normAutofit/>
          </a:bodyPr>
          <a:lstStyle/>
          <a:p>
            <a:r>
              <a:rPr lang="en-US" sz="2200" u="sng" dirty="0" smtClean="0"/>
              <a:t>Especially for informational reports, data may be organized by components: (x) location, geography, division, product, or part</a:t>
            </a:r>
            <a:r>
              <a:rPr lang="en-US" dirty="0" smtClean="0"/>
              <a:t>.  </a:t>
            </a:r>
          </a:p>
          <a:p>
            <a:endParaRPr lang="en-US" sz="900" dirty="0"/>
          </a:p>
          <a:p>
            <a:pPr lvl="1"/>
            <a:r>
              <a:rPr lang="en-US" sz="2000" dirty="0" smtClean="0"/>
              <a:t>For instance, a report detailing company expansion might divide the plan into West Coast, East Coast, and Midwest expansion.  </a:t>
            </a:r>
          </a:p>
          <a:p>
            <a:pPr lvl="1"/>
            <a:r>
              <a:rPr lang="en-US" sz="2000" dirty="0" smtClean="0"/>
              <a:t>The report could also be organized by divisions: personal products, consumer electronics, and household goods.  </a:t>
            </a:r>
          </a:p>
          <a:p>
            <a:pPr lvl="1"/>
            <a:endParaRPr lang="en-US" sz="800" dirty="0"/>
          </a:p>
          <a:p>
            <a:pPr lvl="2"/>
            <a:r>
              <a:rPr lang="en-US" sz="1600" dirty="0" smtClean="0">
                <a:solidFill>
                  <a:srgbClr val="FF0000"/>
                </a:solidFill>
              </a:rPr>
              <a:t>Organization by component works best when the classification already exists.</a:t>
            </a:r>
            <a:endParaRPr lang="en-US" sz="1600" dirty="0">
              <a:solidFill>
                <a:srgbClr val="FF0000"/>
              </a:solidFill>
            </a:endParaRPr>
          </a:p>
        </p:txBody>
      </p:sp>
      <p:pic>
        <p:nvPicPr>
          <p:cNvPr id="5" name="Picture 4"/>
          <p:cNvPicPr>
            <a:picLocks noChangeAspect="1"/>
          </p:cNvPicPr>
          <p:nvPr/>
        </p:nvPicPr>
        <p:blipFill>
          <a:blip r:embed="rId2"/>
          <a:stretch>
            <a:fillRect/>
          </a:stretch>
        </p:blipFill>
        <p:spPr>
          <a:xfrm>
            <a:off x="5215467" y="4648200"/>
            <a:ext cx="3928533" cy="2209800"/>
          </a:xfrm>
          <a:prstGeom prst="rect">
            <a:avLst/>
          </a:prstGeom>
        </p:spPr>
      </p:pic>
    </p:spTree>
    <p:extLst>
      <p:ext uri="{BB962C8B-B14F-4D97-AF65-F5344CB8AC3E}">
        <p14:creationId xmlns:p14="http://schemas.microsoft.com/office/powerpoint/2010/main" val="5866492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Ordering Information Logically</a:t>
            </a:r>
            <a:br>
              <a:rPr lang="en-US" sz="2800" dirty="0" smtClean="0"/>
            </a:br>
            <a:r>
              <a:rPr lang="en-US" sz="2800" dirty="0" smtClean="0"/>
              <a:t>3. </a:t>
            </a:r>
            <a:r>
              <a:rPr lang="en-US" sz="2000" dirty="0" smtClean="0"/>
              <a:t>Importance</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51</a:t>
            </a:fld>
            <a:endParaRPr lang="en-US" dirty="0"/>
          </a:p>
        </p:txBody>
      </p:sp>
      <p:sp>
        <p:nvSpPr>
          <p:cNvPr id="4" name="Content Placeholder 3"/>
          <p:cNvSpPr>
            <a:spLocks noGrp="1"/>
          </p:cNvSpPr>
          <p:nvPr>
            <p:ph sz="quarter" idx="1"/>
          </p:nvPr>
        </p:nvSpPr>
        <p:spPr/>
        <p:txBody>
          <a:bodyPr>
            <a:normAutofit/>
          </a:bodyPr>
          <a:lstStyle/>
          <a:p>
            <a:r>
              <a:rPr lang="en-US" sz="2200" u="sng" dirty="0" smtClean="0"/>
              <a:t>Organization by importance involves beginning with the most important item and proceeding to least important, or vice versa</a:t>
            </a:r>
            <a:r>
              <a:rPr lang="en-US" dirty="0" smtClean="0"/>
              <a:t>.  </a:t>
            </a:r>
          </a:p>
          <a:p>
            <a:endParaRPr lang="en-US" sz="900" dirty="0"/>
          </a:p>
          <a:p>
            <a:pPr lvl="1"/>
            <a:r>
              <a:rPr lang="en-US" sz="2000" dirty="0" smtClean="0"/>
              <a:t>The writer must decide what is most important, always keeping in mind the readers’ priorities, and expectations.  </a:t>
            </a:r>
          </a:p>
          <a:p>
            <a:pPr lvl="1"/>
            <a:r>
              <a:rPr lang="en-US" sz="2000" dirty="0" smtClean="0"/>
              <a:t>Busy readers appreciate seeing important points first; they may skim or skip other points.  </a:t>
            </a:r>
          </a:p>
          <a:p>
            <a:pPr lvl="1"/>
            <a:endParaRPr lang="en-US" sz="900" dirty="0"/>
          </a:p>
          <a:p>
            <a:pPr lvl="2"/>
            <a:r>
              <a:rPr lang="en-US" sz="1800" dirty="0" smtClean="0">
                <a:solidFill>
                  <a:srgbClr val="FF0000"/>
                </a:solidFill>
              </a:rPr>
              <a:t>On the other hand, building to a climax by moving from least important to most important enables the writer to focus attention at the end.  Thus, the reader is more likely to remember the most important item. </a:t>
            </a:r>
            <a:r>
              <a:rPr lang="en-US" sz="1800" dirty="0">
                <a:solidFill>
                  <a:srgbClr val="FF0000"/>
                </a:solidFill>
              </a:rPr>
              <a:t> </a:t>
            </a:r>
            <a:r>
              <a:rPr lang="en-US" sz="1800" dirty="0" smtClean="0">
                <a:solidFill>
                  <a:srgbClr val="FF0000"/>
                </a:solidFill>
              </a:rPr>
              <a:t>Of course, the writer also risks losing the reader’s attention along the way.</a:t>
            </a:r>
            <a:endParaRPr lang="en-US" sz="1800" dirty="0">
              <a:solidFill>
                <a:srgbClr val="FF0000"/>
              </a:solidFill>
            </a:endParaRPr>
          </a:p>
        </p:txBody>
      </p:sp>
      <p:pic>
        <p:nvPicPr>
          <p:cNvPr id="6" name="Picture 5"/>
          <p:cNvPicPr>
            <a:picLocks noChangeAspect="1"/>
          </p:cNvPicPr>
          <p:nvPr/>
        </p:nvPicPr>
        <p:blipFill>
          <a:blip r:embed="rId2"/>
          <a:stretch>
            <a:fillRect/>
          </a:stretch>
        </p:blipFill>
        <p:spPr>
          <a:xfrm>
            <a:off x="6423847" y="5333999"/>
            <a:ext cx="2724386" cy="1532467"/>
          </a:xfrm>
          <a:prstGeom prst="rect">
            <a:avLst/>
          </a:prstGeom>
        </p:spPr>
      </p:pic>
    </p:spTree>
    <p:extLst>
      <p:ext uri="{BB962C8B-B14F-4D97-AF65-F5344CB8AC3E}">
        <p14:creationId xmlns:p14="http://schemas.microsoft.com/office/powerpoint/2010/main" val="32715313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Ordering Information Logically</a:t>
            </a:r>
            <a:br>
              <a:rPr lang="en-US" sz="2800" dirty="0" smtClean="0"/>
            </a:br>
            <a:r>
              <a:rPr lang="en-US" sz="2800" dirty="0" smtClean="0"/>
              <a:t>4. </a:t>
            </a:r>
            <a:r>
              <a:rPr lang="en-US" sz="2000" dirty="0" smtClean="0"/>
              <a:t>Criteria</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52</a:t>
            </a:fld>
            <a:endParaRPr lang="en-US" dirty="0"/>
          </a:p>
        </p:txBody>
      </p:sp>
      <p:sp>
        <p:nvSpPr>
          <p:cNvPr id="4" name="Content Placeholder 3"/>
          <p:cNvSpPr>
            <a:spLocks noGrp="1"/>
          </p:cNvSpPr>
          <p:nvPr>
            <p:ph sz="quarter" idx="1"/>
          </p:nvPr>
        </p:nvSpPr>
        <p:spPr/>
        <p:txBody>
          <a:bodyPr/>
          <a:lstStyle/>
          <a:p>
            <a:r>
              <a:rPr lang="en-US" sz="2400" u="sng" dirty="0" smtClean="0"/>
              <a:t>Establishing criteria by which to judge helps writers to treat topics consistently</a:t>
            </a:r>
            <a:r>
              <a:rPr lang="en-US" dirty="0" smtClean="0"/>
              <a:t>.  </a:t>
            </a:r>
          </a:p>
          <a:p>
            <a:endParaRPr lang="en-US" sz="800" dirty="0"/>
          </a:p>
          <a:p>
            <a:pPr lvl="1"/>
            <a:r>
              <a:rPr lang="en-US" dirty="0" smtClean="0">
                <a:solidFill>
                  <a:srgbClr val="0070C0"/>
                </a:solidFill>
              </a:rPr>
              <a:t>Let’s say your report compares health plans A, B, and C.  </a:t>
            </a:r>
          </a:p>
          <a:p>
            <a:pPr lvl="1"/>
            <a:r>
              <a:rPr lang="en-US" dirty="0" smtClean="0">
                <a:solidFill>
                  <a:srgbClr val="0070C0"/>
                </a:solidFill>
              </a:rPr>
              <a:t>For each plan you examine the same standards: cost per employee, amount of deductible, and patient benefits.  </a:t>
            </a:r>
          </a:p>
          <a:p>
            <a:pPr lvl="1"/>
            <a:endParaRPr lang="en-US" sz="800" dirty="0"/>
          </a:p>
          <a:p>
            <a:pPr lvl="2"/>
            <a:r>
              <a:rPr lang="en-US" dirty="0" smtClean="0">
                <a:solidFill>
                  <a:srgbClr val="FF0000"/>
                </a:solidFill>
              </a:rPr>
              <a:t>The resulting data could be organized either by plans or criteria.</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4318000" y="5105399"/>
            <a:ext cx="4518152" cy="1052999"/>
          </a:xfrm>
          <a:prstGeom prst="rect">
            <a:avLst/>
          </a:prstGeom>
        </p:spPr>
      </p:pic>
    </p:spTree>
    <p:extLst>
      <p:ext uri="{BB962C8B-B14F-4D97-AF65-F5344CB8AC3E}">
        <p14:creationId xmlns:p14="http://schemas.microsoft.com/office/powerpoint/2010/main" val="39602238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Ordering Information Logically</a:t>
            </a:r>
            <a:br>
              <a:rPr lang="en-US" sz="2800" dirty="0" smtClean="0"/>
            </a:br>
            <a:r>
              <a:rPr lang="en-US" sz="2800" dirty="0" smtClean="0"/>
              <a:t>4. </a:t>
            </a:r>
            <a:r>
              <a:rPr lang="en-US" sz="2000" dirty="0" smtClean="0"/>
              <a:t>Criteria</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53</a:t>
            </a:fld>
            <a:endParaRPr lang="en-US" dirty="0"/>
          </a:p>
        </p:txBody>
      </p:sp>
      <p:sp>
        <p:nvSpPr>
          <p:cNvPr id="4" name="Content Placeholder 3"/>
          <p:cNvSpPr>
            <a:spLocks noGrp="1"/>
          </p:cNvSpPr>
          <p:nvPr>
            <p:ph sz="quarter" idx="1"/>
          </p:nvPr>
        </p:nvSpPr>
        <p:spPr/>
        <p:txBody>
          <a:bodyPr/>
          <a:lstStyle/>
          <a:p>
            <a:r>
              <a:rPr lang="en-US" sz="2400" u="sng" dirty="0" smtClean="0"/>
              <a:t>Although you might favor organizing the data by plans (because that is the way your collected the data), the better way is by criteria</a:t>
            </a:r>
            <a:r>
              <a:rPr lang="en-US" dirty="0" smtClean="0"/>
              <a:t>.  </a:t>
            </a:r>
          </a:p>
          <a:p>
            <a:endParaRPr lang="en-US" sz="800" dirty="0"/>
          </a:p>
          <a:p>
            <a:pPr lvl="1"/>
            <a:r>
              <a:rPr lang="en-US" dirty="0" smtClean="0"/>
              <a:t>When you discuss patient benefits, for example, you would examine all three plans’ benefits together.  </a:t>
            </a:r>
          </a:p>
          <a:p>
            <a:pPr lvl="1"/>
            <a:endParaRPr lang="en-US" sz="800" dirty="0"/>
          </a:p>
          <a:p>
            <a:pPr lvl="2"/>
            <a:r>
              <a:rPr lang="en-US" sz="1800" dirty="0" smtClean="0">
                <a:solidFill>
                  <a:srgbClr val="FF0000"/>
                </a:solidFill>
              </a:rPr>
              <a:t>Organizing a report around criteria helps readers make comparisons, instead of forcing them to search through the report for similar data.</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2971800" y="4648200"/>
            <a:ext cx="5972175" cy="1611170"/>
          </a:xfrm>
          <a:prstGeom prst="rect">
            <a:avLst/>
          </a:prstGeom>
        </p:spPr>
      </p:pic>
    </p:spTree>
    <p:extLst>
      <p:ext uri="{BB962C8B-B14F-4D97-AF65-F5344CB8AC3E}">
        <p14:creationId xmlns:p14="http://schemas.microsoft.com/office/powerpoint/2010/main" val="16115520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Ordering Information Logically</a:t>
            </a:r>
            <a:br>
              <a:rPr lang="en-US" sz="2800" dirty="0" smtClean="0"/>
            </a:br>
            <a:r>
              <a:rPr lang="en-US" sz="2800" dirty="0" smtClean="0"/>
              <a:t>5. </a:t>
            </a:r>
            <a:r>
              <a:rPr lang="en-US" sz="2000" dirty="0" smtClean="0"/>
              <a:t>Convention</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54</a:t>
            </a:fld>
            <a:endParaRPr lang="en-US" dirty="0"/>
          </a:p>
        </p:txBody>
      </p:sp>
      <p:sp>
        <p:nvSpPr>
          <p:cNvPr id="4" name="Content Placeholder 3"/>
          <p:cNvSpPr>
            <a:spLocks noGrp="1"/>
          </p:cNvSpPr>
          <p:nvPr>
            <p:ph sz="quarter" idx="1"/>
          </p:nvPr>
        </p:nvSpPr>
        <p:spPr/>
        <p:txBody>
          <a:bodyPr>
            <a:normAutofit/>
          </a:bodyPr>
          <a:lstStyle/>
          <a:p>
            <a:r>
              <a:rPr lang="en-US" sz="2200" u="sng" dirty="0" smtClean="0"/>
              <a:t>Many operational and recurring reports are structured according to convention.  That is, they follow a prescribed plan that everyone understands</a:t>
            </a:r>
            <a:r>
              <a:rPr lang="en-US" dirty="0" smtClean="0"/>
              <a:t>.  </a:t>
            </a:r>
          </a:p>
          <a:p>
            <a:endParaRPr lang="en-US" sz="900" dirty="0"/>
          </a:p>
          <a:p>
            <a:pPr lvl="1"/>
            <a:r>
              <a:rPr lang="en-US" sz="1800" dirty="0" smtClean="0"/>
              <a:t>For example, an automotive parts manufacturer might ask all sales reps to prepare a weekly report with these headings: “</a:t>
            </a:r>
            <a:r>
              <a:rPr lang="en-US" sz="1800" u="sng" dirty="0" smtClean="0"/>
              <a:t>Competitive Observations</a:t>
            </a:r>
            <a:r>
              <a:rPr lang="en-US" sz="1800" dirty="0" smtClean="0"/>
              <a:t>” (competitor’s price changes, discounts, new products, product problems, distributor changes, product promotions), “</a:t>
            </a:r>
            <a:r>
              <a:rPr lang="en-US" sz="1800" u="sng" dirty="0" smtClean="0"/>
              <a:t>Product Problems</a:t>
            </a:r>
            <a:r>
              <a:rPr lang="en-US" sz="1800" dirty="0" smtClean="0"/>
              <a:t>” (quality, performance, needs), and “</a:t>
            </a:r>
            <a:r>
              <a:rPr lang="en-US" sz="1800" u="sng" dirty="0" smtClean="0"/>
              <a:t>Customer Service Problems</a:t>
            </a:r>
            <a:r>
              <a:rPr lang="en-US" sz="1800" dirty="0" smtClean="0"/>
              <a:t>” (delivery, mailings, correspondence, social media, Web traffic).  </a:t>
            </a:r>
          </a:p>
          <a:p>
            <a:pPr lvl="1"/>
            <a:endParaRPr lang="en-US" sz="900" dirty="0"/>
          </a:p>
          <a:p>
            <a:pPr lvl="2"/>
            <a:r>
              <a:rPr lang="en-US" sz="1700" dirty="0" smtClean="0">
                <a:solidFill>
                  <a:srgbClr val="FF0000"/>
                </a:solidFill>
              </a:rPr>
              <a:t>Management gets exactly the information it needs in an easy-to-read form.</a:t>
            </a:r>
            <a:endParaRPr lang="en-US" sz="1700" dirty="0">
              <a:solidFill>
                <a:srgbClr val="FF0000"/>
              </a:solidFill>
            </a:endParaRPr>
          </a:p>
        </p:txBody>
      </p:sp>
      <p:pic>
        <p:nvPicPr>
          <p:cNvPr id="5" name="Picture 4"/>
          <p:cNvPicPr>
            <a:picLocks noChangeAspect="1"/>
          </p:cNvPicPr>
          <p:nvPr/>
        </p:nvPicPr>
        <p:blipFill>
          <a:blip r:embed="rId2"/>
          <a:stretch>
            <a:fillRect/>
          </a:stretch>
        </p:blipFill>
        <p:spPr>
          <a:xfrm>
            <a:off x="6477000" y="5063636"/>
            <a:ext cx="2367619" cy="1242934"/>
          </a:xfrm>
          <a:prstGeom prst="rect">
            <a:avLst/>
          </a:prstGeom>
        </p:spPr>
      </p:pic>
    </p:spTree>
    <p:extLst>
      <p:ext uri="{BB962C8B-B14F-4D97-AF65-F5344CB8AC3E}">
        <p14:creationId xmlns:p14="http://schemas.microsoft.com/office/powerpoint/2010/main" val="8083110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Ordering Information Logically</a:t>
            </a:r>
            <a:br>
              <a:rPr lang="en-US" sz="2800" dirty="0" smtClean="0"/>
            </a:br>
            <a:r>
              <a:rPr lang="en-US" sz="2800" dirty="0" smtClean="0"/>
              <a:t>5. </a:t>
            </a:r>
            <a:r>
              <a:rPr lang="en-US" sz="2000" dirty="0" smtClean="0"/>
              <a:t>Convention</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55</a:t>
            </a:fld>
            <a:endParaRPr lang="en-US" dirty="0"/>
          </a:p>
        </p:txBody>
      </p:sp>
      <p:sp>
        <p:nvSpPr>
          <p:cNvPr id="4" name="Content Placeholder 3"/>
          <p:cNvSpPr>
            <a:spLocks noGrp="1"/>
          </p:cNvSpPr>
          <p:nvPr>
            <p:ph sz="quarter" idx="1"/>
          </p:nvPr>
        </p:nvSpPr>
        <p:spPr/>
        <p:txBody>
          <a:bodyPr/>
          <a:lstStyle/>
          <a:p>
            <a:r>
              <a:rPr lang="en-US" sz="2200" u="sng" dirty="0" smtClean="0"/>
              <a:t>Like operating reports, proposals are often organized conventionally.  They might use such groupings as background, problem, proposed solution, staffing, schedule, costs, and authorization</a:t>
            </a:r>
            <a:r>
              <a:rPr lang="en-US" dirty="0" smtClean="0"/>
              <a:t>.  </a:t>
            </a:r>
          </a:p>
          <a:p>
            <a:endParaRPr lang="en-US" sz="800" dirty="0"/>
          </a:p>
          <a:p>
            <a:pPr lvl="1"/>
            <a:r>
              <a:rPr lang="en-US" dirty="0" smtClean="0"/>
              <a:t>As you might expect, reports following these conventional, prescribed structures greatly simplify the task of organization. </a:t>
            </a:r>
            <a:endParaRPr lang="en-US" dirty="0"/>
          </a:p>
        </p:txBody>
      </p:sp>
      <p:pic>
        <p:nvPicPr>
          <p:cNvPr id="5" name="Picture 4"/>
          <p:cNvPicPr>
            <a:picLocks noChangeAspect="1"/>
          </p:cNvPicPr>
          <p:nvPr/>
        </p:nvPicPr>
        <p:blipFill>
          <a:blip r:embed="rId2"/>
          <a:stretch>
            <a:fillRect/>
          </a:stretch>
        </p:blipFill>
        <p:spPr>
          <a:xfrm>
            <a:off x="6888819" y="4181432"/>
            <a:ext cx="1981200" cy="1981200"/>
          </a:xfrm>
          <a:prstGeom prst="rect">
            <a:avLst/>
          </a:prstGeom>
        </p:spPr>
      </p:pic>
    </p:spTree>
    <p:extLst>
      <p:ext uri="{BB962C8B-B14F-4D97-AF65-F5344CB8AC3E}">
        <p14:creationId xmlns:p14="http://schemas.microsoft.com/office/powerpoint/2010/main" val="31537552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Providing Reader Cues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56</a:t>
            </a:fld>
            <a:endParaRPr lang="en-US" dirty="0"/>
          </a:p>
        </p:txBody>
      </p:sp>
      <p:sp>
        <p:nvSpPr>
          <p:cNvPr id="4" name="Content Placeholder 3"/>
          <p:cNvSpPr>
            <a:spLocks noGrp="1"/>
          </p:cNvSpPr>
          <p:nvPr>
            <p:ph sz="quarter" idx="1"/>
          </p:nvPr>
        </p:nvSpPr>
        <p:spPr/>
        <p:txBody>
          <a:bodyPr>
            <a:normAutofit/>
          </a:bodyPr>
          <a:lstStyle/>
          <a:p>
            <a:pPr marL="274320" lvl="2" indent="-274320">
              <a:buClr>
                <a:schemeClr val="accent1"/>
              </a:buClr>
              <a:buSzPct val="85000"/>
              <a:buFont typeface="Wingdings 2"/>
              <a:buChar char=""/>
            </a:pPr>
            <a:r>
              <a:rPr lang="en-US" sz="2400" u="sng" dirty="0"/>
              <a:t>For both formal and informal reports, devices such as introductions, transitions, and headings prevent readers from getting lost.</a:t>
            </a:r>
          </a:p>
          <a:p>
            <a:endParaRPr lang="en-US" sz="800" u="sng" dirty="0" smtClean="0"/>
          </a:p>
          <a:p>
            <a:pPr lvl="1"/>
            <a:r>
              <a:rPr lang="en-US" sz="2000" dirty="0" smtClean="0"/>
              <a:t>When you finish organizing a report, you probably see a neat outline in your mind: major points supported by subpoints and details.  Readers, however, do not know the material as well as you do; they cannot see your outline.  </a:t>
            </a:r>
          </a:p>
          <a:p>
            <a:endParaRPr lang="en-US" sz="800" dirty="0"/>
          </a:p>
          <a:p>
            <a:pPr lvl="2"/>
            <a:r>
              <a:rPr lang="en-US" sz="1800" dirty="0" smtClean="0">
                <a:solidFill>
                  <a:srgbClr val="FF0000"/>
                </a:solidFill>
              </a:rPr>
              <a:t>To guide them through the data, you need to provide the equivalent of a map and road signs.  </a:t>
            </a:r>
          </a:p>
        </p:txBody>
      </p:sp>
      <p:pic>
        <p:nvPicPr>
          <p:cNvPr id="5" name="Picture 4"/>
          <p:cNvPicPr>
            <a:picLocks noChangeAspect="1"/>
          </p:cNvPicPr>
          <p:nvPr/>
        </p:nvPicPr>
        <p:blipFill>
          <a:blip r:embed="rId2"/>
          <a:stretch>
            <a:fillRect/>
          </a:stretch>
        </p:blipFill>
        <p:spPr>
          <a:xfrm>
            <a:off x="6858000" y="4648200"/>
            <a:ext cx="1866900" cy="1701722"/>
          </a:xfrm>
          <a:prstGeom prst="rect">
            <a:avLst/>
          </a:prstGeom>
        </p:spPr>
      </p:pic>
    </p:spTree>
    <p:extLst>
      <p:ext uri="{BB962C8B-B14F-4D97-AF65-F5344CB8AC3E}">
        <p14:creationId xmlns:p14="http://schemas.microsoft.com/office/powerpoint/2010/main" val="8405310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Providing Reader Cues</a:t>
            </a:r>
            <a:br>
              <a:rPr lang="en-US" sz="2800" dirty="0" smtClean="0"/>
            </a:br>
            <a:r>
              <a:rPr lang="en-US" sz="2800" dirty="0" smtClean="0"/>
              <a:t>1. </a:t>
            </a:r>
            <a:r>
              <a:rPr lang="en-US" sz="2000" dirty="0" smtClean="0"/>
              <a:t>Introduction</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57</a:t>
            </a:fld>
            <a:endParaRPr lang="en-US" dirty="0"/>
          </a:p>
        </p:txBody>
      </p:sp>
      <p:sp>
        <p:nvSpPr>
          <p:cNvPr id="4" name="Content Placeholder 3"/>
          <p:cNvSpPr>
            <a:spLocks noGrp="1"/>
          </p:cNvSpPr>
          <p:nvPr>
            <p:ph sz="quarter" idx="1"/>
          </p:nvPr>
        </p:nvSpPr>
        <p:spPr/>
        <p:txBody>
          <a:bodyPr/>
          <a:lstStyle/>
          <a:p>
            <a:r>
              <a:rPr lang="en-US" sz="2200" u="sng" dirty="0" smtClean="0"/>
              <a:t>On of the best ways to point a reader in the right direction is to provide a report introduction that does three things</a:t>
            </a:r>
            <a:r>
              <a:rPr lang="en-US" dirty="0" smtClean="0"/>
              <a:t>:</a:t>
            </a:r>
          </a:p>
          <a:p>
            <a:endParaRPr lang="en-US" sz="800" dirty="0" smtClean="0"/>
          </a:p>
          <a:p>
            <a:pPr marL="731520" lvl="1" indent="-457200">
              <a:buFont typeface="+mj-lt"/>
              <a:buAutoNum type="arabicPeriod"/>
            </a:pPr>
            <a:r>
              <a:rPr lang="en-US" sz="2000" dirty="0" smtClean="0">
                <a:solidFill>
                  <a:srgbClr val="FF0000"/>
                </a:solidFill>
              </a:rPr>
              <a:t>Tells the purpose of the report.</a:t>
            </a:r>
          </a:p>
          <a:p>
            <a:pPr marL="731520" lvl="1" indent="-457200">
              <a:buFont typeface="+mj-lt"/>
              <a:buAutoNum type="arabicPeriod"/>
            </a:pPr>
            <a:r>
              <a:rPr lang="en-US" sz="2000" dirty="0" smtClean="0">
                <a:solidFill>
                  <a:srgbClr val="FF0000"/>
                </a:solidFill>
              </a:rPr>
              <a:t>Describes the significance of the topic.</a:t>
            </a:r>
          </a:p>
          <a:p>
            <a:pPr marL="731520" lvl="1" indent="-457200">
              <a:buFont typeface="+mj-lt"/>
              <a:buAutoNum type="arabicPeriod"/>
            </a:pPr>
            <a:r>
              <a:rPr lang="en-US" sz="2000" dirty="0" smtClean="0">
                <a:solidFill>
                  <a:srgbClr val="FF0000"/>
                </a:solidFill>
              </a:rPr>
              <a:t>Previews main points and order in which they will be developed.</a:t>
            </a:r>
          </a:p>
        </p:txBody>
      </p:sp>
      <p:pic>
        <p:nvPicPr>
          <p:cNvPr id="5" name="Picture 4"/>
          <p:cNvPicPr>
            <a:picLocks noChangeAspect="1"/>
          </p:cNvPicPr>
          <p:nvPr/>
        </p:nvPicPr>
        <p:blipFill>
          <a:blip r:embed="rId2"/>
          <a:stretch>
            <a:fillRect/>
          </a:stretch>
        </p:blipFill>
        <p:spPr>
          <a:xfrm>
            <a:off x="3466760" y="4343400"/>
            <a:ext cx="5330445" cy="1776815"/>
          </a:xfrm>
          <a:prstGeom prst="rect">
            <a:avLst/>
          </a:prstGeom>
        </p:spPr>
      </p:pic>
    </p:spTree>
    <p:extLst>
      <p:ext uri="{BB962C8B-B14F-4D97-AF65-F5344CB8AC3E}">
        <p14:creationId xmlns:p14="http://schemas.microsoft.com/office/powerpoint/2010/main" val="37292611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Providing Reader Cues</a:t>
            </a:r>
            <a:br>
              <a:rPr lang="en-US" sz="2800" dirty="0" smtClean="0"/>
            </a:br>
            <a:r>
              <a:rPr lang="en-US" sz="2800" dirty="0" smtClean="0"/>
              <a:t>1. </a:t>
            </a:r>
            <a:r>
              <a:rPr lang="en-US" sz="2000" dirty="0" smtClean="0"/>
              <a:t>Introduction</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58</a:t>
            </a:fld>
            <a:endParaRPr lang="en-US" dirty="0"/>
          </a:p>
        </p:txBody>
      </p:sp>
      <p:sp>
        <p:nvSpPr>
          <p:cNvPr id="4" name="Content Placeholder 3"/>
          <p:cNvSpPr>
            <a:spLocks noGrp="1"/>
          </p:cNvSpPr>
          <p:nvPr>
            <p:ph sz="quarter" idx="1"/>
          </p:nvPr>
        </p:nvSpPr>
        <p:spPr/>
        <p:txBody>
          <a:bodyPr>
            <a:normAutofit/>
          </a:bodyPr>
          <a:lstStyle/>
          <a:p>
            <a:r>
              <a:rPr lang="en-US" sz="2200" u="sng" dirty="0" smtClean="0"/>
              <a:t>Good openers in effect set up a contract with the reader.  </a:t>
            </a:r>
          </a:p>
          <a:p>
            <a:r>
              <a:rPr lang="en-US" sz="2200" u="sng" dirty="0" smtClean="0"/>
              <a:t>The writer promises to cover certain topics in a specified order.  </a:t>
            </a:r>
          </a:p>
          <a:p>
            <a:r>
              <a:rPr lang="en-US" sz="2200" u="sng" dirty="0" smtClean="0"/>
              <a:t>Readers expect the writer to fulfill the contract.  They want the topics to be developed as promised – using the same wording as presented in the order mentioned</a:t>
            </a:r>
            <a:r>
              <a:rPr lang="en-US" dirty="0" smtClean="0"/>
              <a:t>.  </a:t>
            </a:r>
          </a:p>
          <a:p>
            <a:endParaRPr lang="en-US" sz="900" dirty="0"/>
          </a:p>
          <a:p>
            <a:pPr lvl="1"/>
            <a:r>
              <a:rPr lang="en-US" sz="2000" dirty="0" smtClean="0"/>
              <a:t>Remember that the introduction provides a map to a report; switching the names on the map will ensure that readers get lost.  </a:t>
            </a:r>
          </a:p>
          <a:p>
            <a:pPr lvl="1"/>
            <a:r>
              <a:rPr lang="en-US" sz="2000" dirty="0" smtClean="0"/>
              <a:t>To maintain consistency, delay writing the introduction until you have completed the report.  </a:t>
            </a:r>
          </a:p>
          <a:p>
            <a:pPr lvl="1"/>
            <a:endParaRPr lang="en-US" sz="900" dirty="0"/>
          </a:p>
          <a:p>
            <a:pPr lvl="2"/>
            <a:r>
              <a:rPr lang="en-US" sz="1800" dirty="0" smtClean="0">
                <a:solidFill>
                  <a:srgbClr val="FF0000"/>
                </a:solidFill>
              </a:rPr>
              <a:t>Long, complex reports may require introductions, brief internal summaries, and previews for each section.</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7772400" y="5181981"/>
            <a:ext cx="1126385" cy="1123569"/>
          </a:xfrm>
          <a:prstGeom prst="rect">
            <a:avLst/>
          </a:prstGeom>
        </p:spPr>
      </p:pic>
    </p:spTree>
    <p:extLst>
      <p:ext uri="{BB962C8B-B14F-4D97-AF65-F5344CB8AC3E}">
        <p14:creationId xmlns:p14="http://schemas.microsoft.com/office/powerpoint/2010/main" val="37787603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Providing Reader Cues</a:t>
            </a:r>
            <a:br>
              <a:rPr lang="en-US" sz="2800" dirty="0" smtClean="0"/>
            </a:br>
            <a:r>
              <a:rPr lang="en-US" sz="2800" dirty="0" smtClean="0"/>
              <a:t>2. </a:t>
            </a:r>
            <a:r>
              <a:rPr lang="en-US" sz="2000" dirty="0" smtClean="0"/>
              <a:t>Transitions</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59</a:t>
            </a:fld>
            <a:endParaRPr lang="en-US" dirty="0"/>
          </a:p>
        </p:txBody>
      </p:sp>
      <p:sp>
        <p:nvSpPr>
          <p:cNvPr id="4" name="Content Placeholder 3"/>
          <p:cNvSpPr>
            <a:spLocks noGrp="1"/>
          </p:cNvSpPr>
          <p:nvPr>
            <p:ph sz="quarter" idx="1"/>
          </p:nvPr>
        </p:nvSpPr>
        <p:spPr/>
        <p:txBody>
          <a:bodyPr>
            <a:normAutofit fontScale="92500"/>
          </a:bodyPr>
          <a:lstStyle/>
          <a:p>
            <a:r>
              <a:rPr lang="en-US" sz="2600" u="sng" dirty="0" smtClean="0"/>
              <a:t>Expressions such as “on the contrary,” “at the same time,” and “however,” show relationships and help reveal the logical flow of ideas in a report</a:t>
            </a:r>
            <a:r>
              <a:rPr lang="en-US" dirty="0" smtClean="0"/>
              <a:t>.  </a:t>
            </a:r>
          </a:p>
          <a:p>
            <a:endParaRPr lang="en-US" sz="900" dirty="0"/>
          </a:p>
          <a:p>
            <a:pPr lvl="1"/>
            <a:r>
              <a:rPr lang="en-US" sz="2100" dirty="0" smtClean="0"/>
              <a:t>These transitional expressions enable writers to tell readers where ideas are headed and how they relate.  The following transitional expressions enable you to show readers how you are developing your ideas:</a:t>
            </a:r>
          </a:p>
          <a:p>
            <a:pPr lvl="1"/>
            <a:endParaRPr lang="en-US" sz="900" dirty="0" smtClean="0"/>
          </a:p>
          <a:p>
            <a:pPr lvl="2"/>
            <a:r>
              <a:rPr lang="en-US" sz="1700" u="sng" dirty="0" smtClean="0">
                <a:solidFill>
                  <a:srgbClr val="FF0000"/>
                </a:solidFill>
              </a:rPr>
              <a:t>To present additional thoughts</a:t>
            </a:r>
            <a:r>
              <a:rPr lang="en-US" sz="1700" dirty="0" smtClean="0">
                <a:solidFill>
                  <a:srgbClr val="FF0000"/>
                </a:solidFill>
              </a:rPr>
              <a:t>: additionally, again, also, moreover, furthermore</a:t>
            </a:r>
          </a:p>
          <a:p>
            <a:pPr lvl="2"/>
            <a:r>
              <a:rPr lang="en-US" sz="1700" u="sng" dirty="0" smtClean="0">
                <a:solidFill>
                  <a:srgbClr val="FF0000"/>
                </a:solidFill>
              </a:rPr>
              <a:t>To suggest cause and effect</a:t>
            </a:r>
            <a:r>
              <a:rPr lang="en-US" sz="1700" dirty="0" smtClean="0">
                <a:solidFill>
                  <a:srgbClr val="FF0000"/>
                </a:solidFill>
              </a:rPr>
              <a:t>: accordingly, as a result, consequently, therefore</a:t>
            </a:r>
          </a:p>
          <a:p>
            <a:pPr lvl="2"/>
            <a:r>
              <a:rPr lang="en-US" sz="1700" u="sng" dirty="0" smtClean="0">
                <a:solidFill>
                  <a:srgbClr val="FF0000"/>
                </a:solidFill>
              </a:rPr>
              <a:t>To contract ideas</a:t>
            </a:r>
            <a:r>
              <a:rPr lang="en-US" sz="1700" dirty="0" smtClean="0">
                <a:solidFill>
                  <a:srgbClr val="FF0000"/>
                </a:solidFill>
              </a:rPr>
              <a:t>: at the same time, but, however, on the contrary, though, yet</a:t>
            </a:r>
          </a:p>
          <a:p>
            <a:pPr lvl="2"/>
            <a:r>
              <a:rPr lang="en-US" sz="1700" u="sng" dirty="0" smtClean="0">
                <a:solidFill>
                  <a:srgbClr val="FF0000"/>
                </a:solidFill>
              </a:rPr>
              <a:t>To show time and order</a:t>
            </a:r>
            <a:r>
              <a:rPr lang="en-US" sz="1700" dirty="0" smtClean="0">
                <a:solidFill>
                  <a:srgbClr val="FF0000"/>
                </a:solidFill>
              </a:rPr>
              <a:t>: after, before, first, finally, now, previously, to conclude</a:t>
            </a:r>
          </a:p>
          <a:p>
            <a:pPr lvl="2"/>
            <a:r>
              <a:rPr lang="en-US" sz="1700" u="sng" dirty="0" smtClean="0">
                <a:solidFill>
                  <a:srgbClr val="FF0000"/>
                </a:solidFill>
              </a:rPr>
              <a:t>To clarify points</a:t>
            </a:r>
            <a:r>
              <a:rPr lang="en-US" sz="1700" dirty="0" smtClean="0">
                <a:solidFill>
                  <a:srgbClr val="FF0000"/>
                </a:solidFill>
              </a:rPr>
              <a:t>: for example, for instance, in other words, that is, thus</a:t>
            </a:r>
            <a:endParaRPr lang="en-US" sz="1700" dirty="0">
              <a:solidFill>
                <a:srgbClr val="FF0000"/>
              </a:solidFill>
            </a:endParaRPr>
          </a:p>
        </p:txBody>
      </p:sp>
      <p:pic>
        <p:nvPicPr>
          <p:cNvPr id="5" name="Picture 4"/>
          <p:cNvPicPr>
            <a:picLocks noChangeAspect="1"/>
          </p:cNvPicPr>
          <p:nvPr/>
        </p:nvPicPr>
        <p:blipFill>
          <a:blip r:embed="rId2"/>
          <a:stretch>
            <a:fillRect/>
          </a:stretch>
        </p:blipFill>
        <p:spPr>
          <a:xfrm>
            <a:off x="7613985" y="5410200"/>
            <a:ext cx="1301414" cy="879175"/>
          </a:xfrm>
          <a:prstGeom prst="rect">
            <a:avLst/>
          </a:prstGeom>
        </p:spPr>
      </p:pic>
    </p:spTree>
    <p:extLst>
      <p:ext uri="{BB962C8B-B14F-4D97-AF65-F5344CB8AC3E}">
        <p14:creationId xmlns:p14="http://schemas.microsoft.com/office/powerpoint/2010/main" val="2874055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Informal and Formal Writing Styles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a:t>
            </a:fld>
            <a:endParaRPr lang="en-US" dirty="0"/>
          </a:p>
        </p:txBody>
      </p:sp>
      <p:sp>
        <p:nvSpPr>
          <p:cNvPr id="4" name="Content Placeholder 3"/>
          <p:cNvSpPr>
            <a:spLocks noGrp="1"/>
          </p:cNvSpPr>
          <p:nvPr>
            <p:ph sz="quarter" idx="1"/>
          </p:nvPr>
        </p:nvSpPr>
        <p:spPr/>
        <p:txBody>
          <a:bodyPr/>
          <a:lstStyle/>
          <a:p>
            <a:r>
              <a:rPr lang="en-US" sz="2200" u="sng" dirty="0" smtClean="0"/>
              <a:t>Like other business messages, reports can range from informal to formal, depending on their purpose, audience, and setting</a:t>
            </a:r>
            <a:r>
              <a:rPr lang="en-US" dirty="0" smtClean="0"/>
              <a:t>.  </a:t>
            </a:r>
          </a:p>
        </p:txBody>
      </p:sp>
      <p:pic>
        <p:nvPicPr>
          <p:cNvPr id="5" name="Picture 4" descr="Formal Reports vs. Informal Reports - YouTube"/>
          <p:cNvPicPr/>
          <p:nvPr/>
        </p:nvPicPr>
        <p:blipFill>
          <a:blip r:embed="rId2" cstate="print"/>
          <a:srcRect/>
          <a:stretch>
            <a:fillRect/>
          </a:stretch>
        </p:blipFill>
        <p:spPr bwMode="auto">
          <a:xfrm>
            <a:off x="1952244" y="2831973"/>
            <a:ext cx="5276088" cy="3267075"/>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Providing Reader Cues</a:t>
            </a:r>
            <a:br>
              <a:rPr lang="en-US" sz="2800" dirty="0" smtClean="0"/>
            </a:br>
            <a:r>
              <a:rPr lang="en-US" sz="2800" dirty="0" smtClean="0"/>
              <a:t>2. </a:t>
            </a:r>
            <a:r>
              <a:rPr lang="en-US" sz="2000" dirty="0" smtClean="0"/>
              <a:t>Transitions</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60</a:t>
            </a:fld>
            <a:endParaRPr lang="en-US" dirty="0"/>
          </a:p>
        </p:txBody>
      </p:sp>
      <p:sp>
        <p:nvSpPr>
          <p:cNvPr id="4" name="Content Placeholder 3"/>
          <p:cNvSpPr>
            <a:spLocks noGrp="1"/>
          </p:cNvSpPr>
          <p:nvPr>
            <p:ph sz="quarter" idx="1"/>
          </p:nvPr>
        </p:nvSpPr>
        <p:spPr/>
        <p:txBody>
          <a:bodyPr>
            <a:normAutofit/>
          </a:bodyPr>
          <a:lstStyle/>
          <a:p>
            <a:r>
              <a:rPr lang="en-US" sz="2200" u="sng" dirty="0" smtClean="0"/>
              <a:t>In using these expressions, recognize that they do not have to sit at the head of a sentence</a:t>
            </a:r>
            <a:r>
              <a:rPr lang="en-US" dirty="0" smtClean="0"/>
              <a:t>.  </a:t>
            </a:r>
          </a:p>
          <a:p>
            <a:endParaRPr lang="en-US" sz="800" dirty="0"/>
          </a:p>
          <a:p>
            <a:pPr lvl="1"/>
            <a:r>
              <a:rPr lang="en-US" sz="2000" dirty="0" smtClean="0"/>
              <a:t>Listen to the rhythm of the sentence, and place the expression where a natural pause occurs.  If you are unsure about the placement of a transitional expression, position it at the beginning of the sentence</a:t>
            </a:r>
            <a:r>
              <a:rPr lang="en-US" dirty="0" smtClean="0"/>
              <a:t>.  </a:t>
            </a:r>
          </a:p>
          <a:p>
            <a:pPr lvl="1"/>
            <a:endParaRPr lang="en-US" sz="800" dirty="0"/>
          </a:p>
          <a:p>
            <a:pPr lvl="2"/>
            <a:r>
              <a:rPr lang="en-US" sz="1800" dirty="0" smtClean="0">
                <a:solidFill>
                  <a:srgbClr val="FF0000"/>
                </a:solidFill>
              </a:rPr>
              <a:t>Used appropriately, transitional expressions serve readers as guides; misused or overused, they can be as distracting and frustrating as too many road signs on a highway.</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023129" y="4495800"/>
            <a:ext cx="4120871" cy="2362200"/>
          </a:xfrm>
          <a:prstGeom prst="rect">
            <a:avLst/>
          </a:prstGeom>
        </p:spPr>
      </p:pic>
    </p:spTree>
    <p:extLst>
      <p:ext uri="{BB962C8B-B14F-4D97-AF65-F5344CB8AC3E}">
        <p14:creationId xmlns:p14="http://schemas.microsoft.com/office/powerpoint/2010/main" val="33115294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Providing Reader Cues</a:t>
            </a:r>
            <a:br>
              <a:rPr lang="en-US" sz="2800" dirty="0" smtClean="0"/>
            </a:br>
            <a:r>
              <a:rPr lang="en-US" sz="2800" dirty="0" smtClean="0"/>
              <a:t>3. </a:t>
            </a:r>
            <a:r>
              <a:rPr lang="en-US" sz="2000" dirty="0" smtClean="0"/>
              <a:t>Headings</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61</a:t>
            </a:fld>
            <a:endParaRPr lang="en-US" dirty="0"/>
          </a:p>
        </p:txBody>
      </p:sp>
      <p:sp>
        <p:nvSpPr>
          <p:cNvPr id="4" name="Content Placeholder 3"/>
          <p:cNvSpPr>
            <a:spLocks noGrp="1"/>
          </p:cNvSpPr>
          <p:nvPr>
            <p:ph sz="quarter" idx="1"/>
          </p:nvPr>
        </p:nvSpPr>
        <p:spPr/>
        <p:txBody>
          <a:bodyPr/>
          <a:lstStyle/>
          <a:p>
            <a:r>
              <a:rPr lang="en-US" sz="2200" u="sng" dirty="0" smtClean="0"/>
              <a:t>Good headings are another structural cue that assists readers in comprehending the organization of a report</a:t>
            </a:r>
            <a:r>
              <a:rPr lang="en-US" dirty="0" smtClean="0"/>
              <a:t>.  </a:t>
            </a:r>
          </a:p>
          <a:p>
            <a:endParaRPr lang="en-US" sz="800" dirty="0"/>
          </a:p>
          <a:p>
            <a:pPr lvl="1"/>
            <a:r>
              <a:rPr lang="en-US" dirty="0" smtClean="0"/>
              <a:t>They highlight major ideas, allowing busy readers to see the big picture at a glance.  </a:t>
            </a:r>
          </a:p>
          <a:p>
            <a:pPr lvl="1"/>
            <a:endParaRPr lang="en-US" sz="800" dirty="0"/>
          </a:p>
          <a:p>
            <a:pPr lvl="2"/>
            <a:r>
              <a:rPr lang="en-US" sz="1800" dirty="0" smtClean="0">
                <a:solidFill>
                  <a:srgbClr val="FF0000"/>
                </a:solidFill>
              </a:rPr>
              <a:t>Moreover, headings provide resting points for the mind and for the eye, breaking up large chunks of text into manageable and inviting segments.</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284385" y="4267200"/>
            <a:ext cx="3581400" cy="2014538"/>
          </a:xfrm>
          <a:prstGeom prst="rect">
            <a:avLst/>
          </a:prstGeom>
        </p:spPr>
      </p:pic>
    </p:spTree>
    <p:extLst>
      <p:ext uri="{BB962C8B-B14F-4D97-AF65-F5344CB8AC3E}">
        <p14:creationId xmlns:p14="http://schemas.microsoft.com/office/powerpoint/2010/main" val="4550670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Providing Reader Cues</a:t>
            </a:r>
            <a:br>
              <a:rPr lang="en-US" sz="2800" dirty="0" smtClean="0"/>
            </a:br>
            <a:r>
              <a:rPr lang="en-US" sz="2800" dirty="0" smtClean="0"/>
              <a:t>3. </a:t>
            </a:r>
            <a:r>
              <a:rPr lang="en-US" sz="2000" dirty="0" smtClean="0"/>
              <a:t>Headings</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62</a:t>
            </a:fld>
            <a:endParaRPr lang="en-US" dirty="0"/>
          </a:p>
        </p:txBody>
      </p:sp>
      <p:sp>
        <p:nvSpPr>
          <p:cNvPr id="4" name="Content Placeholder 3"/>
          <p:cNvSpPr>
            <a:spLocks noGrp="1"/>
          </p:cNvSpPr>
          <p:nvPr>
            <p:ph sz="quarter" idx="1"/>
          </p:nvPr>
        </p:nvSpPr>
        <p:spPr/>
        <p:txBody>
          <a:bodyPr>
            <a:normAutofit/>
          </a:bodyPr>
          <a:lstStyle/>
          <a:p>
            <a:r>
              <a:rPr lang="en-US" sz="2400" u="sng" dirty="0" smtClean="0"/>
              <a:t>Report writers may use functional or talking headings</a:t>
            </a:r>
            <a:r>
              <a:rPr lang="en-US" dirty="0" smtClean="0"/>
              <a:t>.  </a:t>
            </a:r>
          </a:p>
          <a:p>
            <a:endParaRPr lang="en-US" sz="800" dirty="0"/>
          </a:p>
          <a:p>
            <a:pPr lvl="1"/>
            <a:r>
              <a:rPr lang="en-US" dirty="0" smtClean="0"/>
              <a:t>Functional headings show the outline of a report but provide little insight for readers.  Functional headings are useful for routing reports.  They are also appropriate for sensitive topics that might provoke emotional reactions.  </a:t>
            </a:r>
          </a:p>
          <a:p>
            <a:pPr lvl="1"/>
            <a:endParaRPr lang="en-US" sz="800" dirty="0"/>
          </a:p>
          <a:p>
            <a:pPr lvl="2"/>
            <a:r>
              <a:rPr lang="en-US" dirty="0" smtClean="0">
                <a:solidFill>
                  <a:srgbClr val="FF0000"/>
                </a:solidFill>
              </a:rPr>
              <a:t>By keeping the headings general, experienced writers hope to minimize reader opposition or reaction to controversial subjects.</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5486400" y="4495800"/>
            <a:ext cx="3409950" cy="1752600"/>
          </a:xfrm>
          <a:prstGeom prst="rect">
            <a:avLst/>
          </a:prstGeom>
        </p:spPr>
      </p:pic>
    </p:spTree>
    <p:extLst>
      <p:ext uri="{BB962C8B-B14F-4D97-AF65-F5344CB8AC3E}">
        <p14:creationId xmlns:p14="http://schemas.microsoft.com/office/powerpoint/2010/main" val="2052208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Providing Reader Cues</a:t>
            </a:r>
            <a:br>
              <a:rPr lang="en-US" sz="2800" dirty="0" smtClean="0"/>
            </a:br>
            <a:r>
              <a:rPr lang="en-US" sz="2800" dirty="0" smtClean="0"/>
              <a:t>3. </a:t>
            </a:r>
            <a:r>
              <a:rPr lang="en-US" sz="2000" dirty="0" smtClean="0"/>
              <a:t>Headings</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63</a:t>
            </a:fld>
            <a:endParaRPr lang="en-US" dirty="0"/>
          </a:p>
        </p:txBody>
      </p:sp>
      <p:sp>
        <p:nvSpPr>
          <p:cNvPr id="4" name="Content Placeholder 3"/>
          <p:cNvSpPr>
            <a:spLocks noGrp="1"/>
          </p:cNvSpPr>
          <p:nvPr>
            <p:ph sz="quarter" idx="1"/>
          </p:nvPr>
        </p:nvSpPr>
        <p:spPr/>
        <p:txBody>
          <a:bodyPr/>
          <a:lstStyle/>
          <a:p>
            <a:r>
              <a:rPr lang="en-US" sz="2200" u="sng" dirty="0" smtClean="0"/>
              <a:t>Talking headings provide more information and spark interest</a:t>
            </a:r>
            <a:r>
              <a:rPr lang="en-US" dirty="0" smtClean="0"/>
              <a:t>.  </a:t>
            </a:r>
          </a:p>
          <a:p>
            <a:endParaRPr lang="en-US" sz="800" dirty="0"/>
          </a:p>
          <a:p>
            <a:pPr lvl="1"/>
            <a:r>
              <a:rPr lang="en-US" sz="2000" dirty="0" smtClean="0"/>
              <a:t>Unless carefully written, however, talking headings can fail to reveal the organization of a report.  With some planning, though, headings can combine the best attributes of both functional and talking.  </a:t>
            </a:r>
          </a:p>
          <a:p>
            <a:pPr lvl="1"/>
            <a:endParaRPr lang="en-US" sz="800" dirty="0"/>
          </a:p>
          <a:p>
            <a:pPr lvl="2"/>
            <a:r>
              <a:rPr lang="en-US" sz="1800" dirty="0" smtClean="0">
                <a:solidFill>
                  <a:srgbClr val="FF0000"/>
                </a:solidFill>
              </a:rPr>
              <a:t>The best strategy for creating helpful talking headings is to write a few paragraphs first and then generate a talking heading that covers both paragraphs.  </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4876800" y="4153786"/>
            <a:ext cx="4057650" cy="2123189"/>
          </a:xfrm>
          <a:prstGeom prst="rect">
            <a:avLst/>
          </a:prstGeom>
        </p:spPr>
      </p:pic>
    </p:spTree>
    <p:extLst>
      <p:ext uri="{BB962C8B-B14F-4D97-AF65-F5344CB8AC3E}">
        <p14:creationId xmlns:p14="http://schemas.microsoft.com/office/powerpoint/2010/main" val="32133686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Writing Short Informational Reports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64</a:t>
            </a:fld>
            <a:endParaRPr lang="en-US" dirty="0"/>
          </a:p>
        </p:txBody>
      </p:sp>
      <p:sp>
        <p:nvSpPr>
          <p:cNvPr id="4" name="Content Placeholder 3"/>
          <p:cNvSpPr>
            <a:spLocks noGrp="1"/>
          </p:cNvSpPr>
          <p:nvPr>
            <p:ph sz="quarter" idx="1"/>
          </p:nvPr>
        </p:nvSpPr>
        <p:spPr/>
        <p:txBody>
          <a:bodyPr>
            <a:normAutofit/>
          </a:bodyPr>
          <a:lstStyle/>
          <a:p>
            <a:r>
              <a:rPr lang="en-US" sz="2200" u="sng" dirty="0" smtClean="0"/>
              <a:t>Now that you are familiar with the basics of gathering, interpreting, and organizing data, you are ready to enter that information into short informational or analytical reports</a:t>
            </a:r>
            <a:r>
              <a:rPr lang="en-US" dirty="0" smtClean="0"/>
              <a:t>.  </a:t>
            </a:r>
          </a:p>
          <a:p>
            <a:endParaRPr lang="en-US" sz="900" dirty="0"/>
          </a:p>
          <a:p>
            <a:pPr lvl="1"/>
            <a:r>
              <a:rPr lang="en-US" sz="1800" dirty="0" smtClean="0"/>
              <a:t>Informational reports often describe periodic, recurring activities (such as monthly sales or weekly customer calls) as well as situational, nonrecurring events (such as trips, conferences, and special projects).  Short informational reports may also take the form of summaries of longer publications.  </a:t>
            </a:r>
          </a:p>
          <a:p>
            <a:pPr lvl="1"/>
            <a:endParaRPr lang="en-US" sz="900" dirty="0"/>
          </a:p>
          <a:p>
            <a:pPr lvl="2"/>
            <a:r>
              <a:rPr lang="en-US" sz="1800" dirty="0" smtClean="0">
                <a:solidFill>
                  <a:srgbClr val="FF0000"/>
                </a:solidFill>
              </a:rPr>
              <a:t>Most informational reports have one thing in common: a neutral or receptive audience.  The readers of informational reports do not have to be persuaded; they simply need to be informed</a:t>
            </a:r>
            <a:r>
              <a:rPr lang="en-US" dirty="0" smtClean="0"/>
              <a:t>.</a:t>
            </a:r>
            <a:endParaRPr lang="en-US" dirty="0"/>
          </a:p>
        </p:txBody>
      </p:sp>
      <p:pic>
        <p:nvPicPr>
          <p:cNvPr id="5" name="Picture 4"/>
          <p:cNvPicPr>
            <a:picLocks noChangeAspect="1"/>
          </p:cNvPicPr>
          <p:nvPr/>
        </p:nvPicPr>
        <p:blipFill>
          <a:blip r:embed="rId2"/>
          <a:stretch>
            <a:fillRect/>
          </a:stretch>
        </p:blipFill>
        <p:spPr>
          <a:xfrm>
            <a:off x="6299200" y="5257800"/>
            <a:ext cx="2844800" cy="1600200"/>
          </a:xfrm>
          <a:prstGeom prst="rect">
            <a:avLst/>
          </a:prstGeom>
        </p:spPr>
      </p:pic>
    </p:spTree>
    <p:extLst>
      <p:ext uri="{BB962C8B-B14F-4D97-AF65-F5344CB8AC3E}">
        <p14:creationId xmlns:p14="http://schemas.microsoft.com/office/powerpoint/2010/main" val="6265558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Writing Short Informational Reports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65</a:t>
            </a:fld>
            <a:endParaRPr lang="en-US" dirty="0"/>
          </a:p>
        </p:txBody>
      </p:sp>
      <p:sp>
        <p:nvSpPr>
          <p:cNvPr id="4" name="Content Placeholder 3"/>
          <p:cNvSpPr>
            <a:spLocks noGrp="1"/>
          </p:cNvSpPr>
          <p:nvPr>
            <p:ph sz="quarter" idx="1"/>
          </p:nvPr>
        </p:nvSpPr>
        <p:spPr/>
        <p:txBody>
          <a:bodyPr/>
          <a:lstStyle/>
          <a:p>
            <a:r>
              <a:rPr lang="en-US" sz="2200" u="sng" dirty="0" smtClean="0"/>
              <a:t>You can expect to write many informational reports as an entry-level or middle-management employee.  These reports generally deliver nonsensitive data and are therefore written directly</a:t>
            </a:r>
            <a:r>
              <a:rPr lang="en-US" dirty="0" smtClean="0"/>
              <a:t>.  </a:t>
            </a:r>
          </a:p>
          <a:p>
            <a:endParaRPr lang="en-US" sz="800" dirty="0"/>
          </a:p>
          <a:p>
            <a:pPr lvl="1"/>
            <a:r>
              <a:rPr lang="en-US" dirty="0" smtClean="0"/>
              <a:t>Although the writing style is usually conversational and informal, the report contents must be clear to all readers.  </a:t>
            </a:r>
          </a:p>
          <a:p>
            <a:pPr lvl="1"/>
            <a:endParaRPr lang="en-US" sz="800" dirty="0"/>
          </a:p>
          <a:p>
            <a:pPr lvl="2"/>
            <a:r>
              <a:rPr lang="en-US" dirty="0" smtClean="0">
                <a:solidFill>
                  <a:srgbClr val="FF0000"/>
                </a:solidFill>
              </a:rPr>
              <a:t>All headings, lists, and graphics should help the reader grasp major ideas immediately.</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6301740" y="4267200"/>
            <a:ext cx="2575560" cy="1981200"/>
          </a:xfrm>
          <a:prstGeom prst="rect">
            <a:avLst/>
          </a:prstGeom>
        </p:spPr>
      </p:pic>
    </p:spTree>
    <p:extLst>
      <p:ext uri="{BB962C8B-B14F-4D97-AF65-F5344CB8AC3E}">
        <p14:creationId xmlns:p14="http://schemas.microsoft.com/office/powerpoint/2010/main" val="5243451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Writing Short Informational Reports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66</a:t>
            </a:fld>
            <a:endParaRPr lang="en-US" dirty="0"/>
          </a:p>
        </p:txBody>
      </p:sp>
      <p:sp>
        <p:nvSpPr>
          <p:cNvPr id="4" name="Content Placeholder 3"/>
          <p:cNvSpPr>
            <a:spLocks noGrp="1"/>
          </p:cNvSpPr>
          <p:nvPr>
            <p:ph sz="quarter" idx="1"/>
          </p:nvPr>
        </p:nvSpPr>
        <p:spPr/>
        <p:txBody>
          <a:bodyPr>
            <a:normAutofit/>
          </a:bodyPr>
          <a:lstStyle/>
          <a:p>
            <a:r>
              <a:rPr lang="en-US" sz="2200" u="sng" dirty="0" smtClean="0"/>
              <a:t>The principles of conciseness, clarity, courtesy, and correctness apply to report writing</a:t>
            </a:r>
            <a:r>
              <a:rPr lang="en-US" dirty="0" smtClean="0"/>
              <a:t>.  </a:t>
            </a:r>
          </a:p>
          <a:p>
            <a:endParaRPr lang="en-US" sz="800" dirty="0"/>
          </a:p>
          <a:p>
            <a:pPr lvl="1"/>
            <a:r>
              <a:rPr lang="en-US" sz="2000" dirty="0" smtClean="0"/>
              <a:t>Your ability to write effective reports can boost your visibility in an organization and result in advancement.  </a:t>
            </a:r>
          </a:p>
          <a:p>
            <a:pPr lvl="1"/>
            <a:r>
              <a:rPr lang="en-US" sz="2000" dirty="0" smtClean="0"/>
              <a:t>The following pointers on design features and techniques can assist you in improving your reports:</a:t>
            </a:r>
          </a:p>
          <a:p>
            <a:pPr lvl="1"/>
            <a:endParaRPr lang="en-US" sz="800" dirty="0" smtClean="0"/>
          </a:p>
          <a:p>
            <a:pPr lvl="2"/>
            <a:r>
              <a:rPr lang="en-US" sz="1800" dirty="0" smtClean="0">
                <a:solidFill>
                  <a:srgbClr val="FF0000"/>
                </a:solidFill>
              </a:rPr>
              <a:t>Summaries – Effective Document Design – Periodic (Activity) Reports – Trip, Convention, and Conference Reports – Progress and Interim Reports – Investigative Reports</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6858000" y="4710085"/>
            <a:ext cx="2273300" cy="2174954"/>
          </a:xfrm>
          <a:prstGeom prst="rect">
            <a:avLst/>
          </a:prstGeom>
        </p:spPr>
      </p:pic>
    </p:spTree>
    <p:extLst>
      <p:ext uri="{BB962C8B-B14F-4D97-AF65-F5344CB8AC3E}">
        <p14:creationId xmlns:p14="http://schemas.microsoft.com/office/powerpoint/2010/main" val="42799598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Summaries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67</a:t>
            </a:fld>
            <a:endParaRPr lang="en-US" dirty="0"/>
          </a:p>
        </p:txBody>
      </p:sp>
      <p:sp>
        <p:nvSpPr>
          <p:cNvPr id="4" name="Content Placeholder 3"/>
          <p:cNvSpPr>
            <a:spLocks noGrp="1"/>
          </p:cNvSpPr>
          <p:nvPr>
            <p:ph sz="quarter" idx="1"/>
          </p:nvPr>
        </p:nvSpPr>
        <p:spPr/>
        <p:txBody>
          <a:bodyPr>
            <a:normAutofit/>
          </a:bodyPr>
          <a:lstStyle/>
          <a:p>
            <a:r>
              <a:rPr lang="en-US" sz="2200" u="sng" dirty="0" smtClean="0"/>
              <a:t>A summary compresses the main points from a book, report, article, website, meeting, or convention</a:t>
            </a:r>
            <a:r>
              <a:rPr lang="en-US" dirty="0" smtClean="0"/>
              <a:t>.  </a:t>
            </a:r>
          </a:p>
          <a:p>
            <a:endParaRPr lang="en-US" sz="800" dirty="0"/>
          </a:p>
          <a:p>
            <a:pPr lvl="1"/>
            <a:r>
              <a:rPr lang="en-US" sz="2000" dirty="0" smtClean="0"/>
              <a:t>A summary saves time by reducing a report or article by 85-95%.  </a:t>
            </a:r>
          </a:p>
          <a:p>
            <a:pPr lvl="1"/>
            <a:r>
              <a:rPr lang="en-US" sz="2000" dirty="0" smtClean="0"/>
              <a:t>Employees are sometimes asked to write summaries that condense technical reports, periodical articles, or books so that their staff or superiors may grasp the main ideas quickly.  </a:t>
            </a:r>
          </a:p>
          <a:p>
            <a:pPr lvl="1"/>
            <a:endParaRPr lang="en-US" sz="800" dirty="0"/>
          </a:p>
          <a:p>
            <a:pPr lvl="2"/>
            <a:r>
              <a:rPr lang="en-US" sz="1800" dirty="0" smtClean="0">
                <a:solidFill>
                  <a:srgbClr val="FF0000"/>
                </a:solidFill>
              </a:rPr>
              <a:t>As a student, you may be asked to write summaries of articles, chapters, or books to sharpen your writing skills and to confirm your knowledge of reading assignments.</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6019800" y="4751908"/>
            <a:ext cx="3162300" cy="2106092"/>
          </a:xfrm>
          <a:prstGeom prst="rect">
            <a:avLst/>
          </a:prstGeom>
        </p:spPr>
      </p:pic>
    </p:spTree>
    <p:extLst>
      <p:ext uri="{BB962C8B-B14F-4D97-AF65-F5344CB8AC3E}">
        <p14:creationId xmlns:p14="http://schemas.microsoft.com/office/powerpoint/2010/main" val="27000445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Summaries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68</a:t>
            </a:fld>
            <a:endParaRPr lang="en-US" dirty="0"/>
          </a:p>
        </p:txBody>
      </p:sp>
      <p:sp>
        <p:nvSpPr>
          <p:cNvPr id="4" name="Content Placeholder 3"/>
          <p:cNvSpPr>
            <a:spLocks noGrp="1"/>
          </p:cNvSpPr>
          <p:nvPr>
            <p:ph sz="quarter" idx="1"/>
          </p:nvPr>
        </p:nvSpPr>
        <p:spPr/>
        <p:txBody>
          <a:bodyPr>
            <a:normAutofit/>
          </a:bodyPr>
          <a:lstStyle/>
          <a:p>
            <a:r>
              <a:rPr lang="en-US" sz="2400" u="sng" dirty="0" smtClean="0"/>
              <a:t>In writing a summary, follow these general guidelines</a:t>
            </a:r>
            <a:r>
              <a:rPr lang="en-US" dirty="0" smtClean="0"/>
              <a:t>:</a:t>
            </a:r>
          </a:p>
          <a:p>
            <a:endParaRPr lang="en-US" sz="900" dirty="0" smtClean="0"/>
          </a:p>
          <a:p>
            <a:pPr lvl="1"/>
            <a:r>
              <a:rPr lang="en-US" sz="2000" dirty="0" smtClean="0"/>
              <a:t>Present the goal or purpose of the document being summarized.  Why was it written?</a:t>
            </a:r>
          </a:p>
          <a:p>
            <a:pPr lvl="1"/>
            <a:r>
              <a:rPr lang="en-US" sz="2000" dirty="0" smtClean="0"/>
              <a:t>Highlight the research methods (if appropriate), findings, conclusions, and recommendations.</a:t>
            </a:r>
          </a:p>
          <a:p>
            <a:pPr lvl="1"/>
            <a:r>
              <a:rPr lang="en-US" sz="2000" dirty="0" smtClean="0"/>
              <a:t>Omit illustrations, examples, and references.</a:t>
            </a:r>
          </a:p>
          <a:p>
            <a:pPr lvl="1"/>
            <a:r>
              <a:rPr lang="en-US" sz="2000" dirty="0" smtClean="0"/>
              <a:t>Organize for readability by including headings and bulleted or enumerated lists.</a:t>
            </a:r>
          </a:p>
          <a:p>
            <a:pPr lvl="1"/>
            <a:r>
              <a:rPr lang="en-US" sz="2000" dirty="0" smtClean="0"/>
              <a:t>Include your reactions or an overall evaluation of the document if asked to do so.</a:t>
            </a:r>
          </a:p>
          <a:p>
            <a:pPr lvl="1"/>
            <a:endParaRPr lang="en-US" sz="900" dirty="0" smtClean="0"/>
          </a:p>
          <a:p>
            <a:pPr lvl="2"/>
            <a:r>
              <a:rPr lang="en-US" sz="1800" dirty="0" smtClean="0">
                <a:solidFill>
                  <a:srgbClr val="FF0000"/>
                </a:solidFill>
              </a:rPr>
              <a:t>An executive summary summarizes a long report, proposal, or business plan.  It concentrates on what management needs to know.  </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6629400" y="249767"/>
            <a:ext cx="2247900" cy="935126"/>
          </a:xfrm>
          <a:prstGeom prst="rect">
            <a:avLst/>
          </a:prstGeom>
        </p:spPr>
      </p:pic>
    </p:spTree>
    <p:extLst>
      <p:ext uri="{BB962C8B-B14F-4D97-AF65-F5344CB8AC3E}">
        <p14:creationId xmlns:p14="http://schemas.microsoft.com/office/powerpoint/2010/main" val="19845755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Effective Document Design</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69</a:t>
            </a:fld>
            <a:endParaRPr lang="en-US" dirty="0"/>
          </a:p>
        </p:txBody>
      </p:sp>
      <p:sp>
        <p:nvSpPr>
          <p:cNvPr id="4" name="Content Placeholder 3"/>
          <p:cNvSpPr>
            <a:spLocks noGrp="1"/>
          </p:cNvSpPr>
          <p:nvPr>
            <p:ph sz="quarter" idx="1"/>
          </p:nvPr>
        </p:nvSpPr>
        <p:spPr/>
        <p:txBody>
          <a:bodyPr>
            <a:normAutofit/>
          </a:bodyPr>
          <a:lstStyle/>
          <a:p>
            <a:r>
              <a:rPr lang="en-US" sz="2200" u="sng" dirty="0" smtClean="0"/>
              <a:t>Desktop publishing packages, sophisticated word processing programs, and high-quality laser printers now make it possible for you to turn out professional-looking documents and promotional materials</a:t>
            </a:r>
            <a:r>
              <a:rPr lang="en-US" dirty="0" smtClean="0"/>
              <a:t>.  </a:t>
            </a:r>
          </a:p>
          <a:p>
            <a:endParaRPr lang="en-US" sz="800" dirty="0"/>
          </a:p>
          <a:p>
            <a:pPr lvl="1"/>
            <a:r>
              <a:rPr lang="en-US" sz="2000" dirty="0" smtClean="0"/>
              <a:t>Resist the temptation, however, to overdo it by incorporating too many features in one document.  </a:t>
            </a:r>
          </a:p>
          <a:p>
            <a:pPr lvl="1"/>
            <a:endParaRPr lang="en-US" sz="800" dirty="0"/>
          </a:p>
          <a:p>
            <a:pPr lvl="2"/>
            <a:r>
              <a:rPr lang="en-US" sz="1800" dirty="0" smtClean="0">
                <a:solidFill>
                  <a:srgbClr val="FF0000"/>
                </a:solidFill>
              </a:rPr>
              <a:t>The top ten design tips will help you apply good sense and solid design principles in “publishing” your documents.</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715001" y="4572000"/>
            <a:ext cx="3429000" cy="2286000"/>
          </a:xfrm>
          <a:prstGeom prst="rect">
            <a:avLst/>
          </a:prstGeom>
        </p:spPr>
      </p:pic>
    </p:spTree>
    <p:extLst>
      <p:ext uri="{BB962C8B-B14F-4D97-AF65-F5344CB8AC3E}">
        <p14:creationId xmlns:p14="http://schemas.microsoft.com/office/powerpoint/2010/main" val="354414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Applying the 3x3 Writing Process to Contemporary Reports</a:t>
            </a:r>
            <a:endParaRPr lang="en-US" sz="24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a:t>
            </a:fld>
            <a:endParaRPr lang="en-US" dirty="0"/>
          </a:p>
        </p:txBody>
      </p:sp>
      <p:sp>
        <p:nvSpPr>
          <p:cNvPr id="4" name="Content Placeholder 3"/>
          <p:cNvSpPr>
            <a:spLocks noGrp="1"/>
          </p:cNvSpPr>
          <p:nvPr>
            <p:ph sz="quarter" idx="1"/>
          </p:nvPr>
        </p:nvSpPr>
        <p:spPr/>
        <p:txBody>
          <a:bodyPr>
            <a:normAutofit/>
          </a:bodyPr>
          <a:lstStyle/>
          <a:p>
            <a:r>
              <a:rPr lang="en-US" sz="2200" u="sng" dirty="0" smtClean="0"/>
              <a:t>Because business reports are systematic attempts to compile often complex information, answer questions, and solve problems, the best reports are developed methodically</a:t>
            </a:r>
            <a:r>
              <a:rPr lang="en-US" dirty="0" smtClean="0"/>
              <a:t>.  </a:t>
            </a:r>
          </a:p>
          <a:p>
            <a:endParaRPr lang="en-US" sz="900" dirty="0" smtClean="0"/>
          </a:p>
          <a:p>
            <a:pPr lvl="1"/>
            <a:r>
              <a:rPr lang="en-US" sz="2000" dirty="0" smtClean="0"/>
              <a:t>In earlier chapters the 3x3 writing process was helpful in guiding the writing of short projects such as emails, memos, and letters.  </a:t>
            </a:r>
          </a:p>
          <a:p>
            <a:pPr lvl="1"/>
            <a:r>
              <a:rPr lang="en-US" sz="2000" dirty="0" smtClean="0"/>
              <a:t>That same process is even more necessary when writers are preparing longer projects such as reports and proposals</a:t>
            </a:r>
            <a:r>
              <a:rPr lang="en-US" dirty="0" smtClean="0"/>
              <a:t>.  </a:t>
            </a:r>
          </a:p>
          <a:p>
            <a:pPr lvl="1"/>
            <a:endParaRPr lang="en-US" sz="800" dirty="0" smtClean="0"/>
          </a:p>
          <a:p>
            <a:pPr lvl="2"/>
            <a:r>
              <a:rPr lang="en-US" sz="1800" dirty="0" smtClean="0">
                <a:solidFill>
                  <a:srgbClr val="FF0000"/>
                </a:solidFill>
              </a:rPr>
              <a:t>After all, an extensive project poses a greater organizational challenge than a short one and, therefore, requires a rigorous structure to help readers grasp the message.</a:t>
            </a:r>
            <a:endParaRPr lang="en-US" sz="1800" dirty="0">
              <a:solidFill>
                <a:srgbClr val="FF0000"/>
              </a:solidFill>
            </a:endParaRPr>
          </a:p>
        </p:txBody>
      </p:sp>
      <p:pic>
        <p:nvPicPr>
          <p:cNvPr id="5" name="Picture 4" descr="3x3 basketball - Wikipedia"/>
          <p:cNvPicPr/>
          <p:nvPr/>
        </p:nvPicPr>
        <p:blipFill>
          <a:blip r:embed="rId2" cstate="print"/>
          <a:srcRect/>
          <a:stretch>
            <a:fillRect/>
          </a:stretch>
        </p:blipFill>
        <p:spPr bwMode="auto">
          <a:xfrm>
            <a:off x="5791200" y="5257800"/>
            <a:ext cx="3200400" cy="1049460"/>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Top Ten Tips for Designing Better Documents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70</a:t>
            </a:fld>
            <a:endParaRPr lang="en-US" dirty="0"/>
          </a:p>
        </p:txBody>
      </p:sp>
      <p:sp>
        <p:nvSpPr>
          <p:cNvPr id="4" name="Content Placeholder 3"/>
          <p:cNvSpPr>
            <a:spLocks noGrp="1"/>
          </p:cNvSpPr>
          <p:nvPr>
            <p:ph sz="quarter" idx="1"/>
          </p:nvPr>
        </p:nvSpPr>
        <p:spPr/>
        <p:txBody>
          <a:bodyPr>
            <a:normAutofit/>
          </a:bodyPr>
          <a:lstStyle/>
          <a:p>
            <a:pPr marL="514350" indent="-514350">
              <a:buFont typeface="+mj-lt"/>
              <a:buAutoNum type="arabicPeriod"/>
            </a:pPr>
            <a:r>
              <a:rPr lang="en-US" sz="1800" dirty="0" smtClean="0">
                <a:solidFill>
                  <a:srgbClr val="FF0000"/>
                </a:solidFill>
              </a:rPr>
              <a:t>Analyze Your Audience</a:t>
            </a:r>
          </a:p>
          <a:p>
            <a:pPr marL="514350" indent="-514350">
              <a:buFont typeface="+mj-lt"/>
              <a:buAutoNum type="arabicPeriod"/>
            </a:pPr>
            <a:r>
              <a:rPr lang="en-US" sz="1800" dirty="0" smtClean="0">
                <a:solidFill>
                  <a:srgbClr val="FF0000"/>
                </a:solidFill>
              </a:rPr>
              <a:t>Avoid Amateurish Effects – Keep it Clean and Simple</a:t>
            </a:r>
          </a:p>
          <a:p>
            <a:pPr marL="514350" indent="-514350">
              <a:buFont typeface="+mj-lt"/>
              <a:buAutoNum type="arabicPeriod"/>
            </a:pPr>
            <a:r>
              <a:rPr lang="en-US" sz="1800" dirty="0" smtClean="0">
                <a:solidFill>
                  <a:srgbClr val="FF0000"/>
                </a:solidFill>
              </a:rPr>
              <a:t>Choose an Appropriate Font Size – Typically 11 or 12 Points Tall</a:t>
            </a:r>
          </a:p>
          <a:p>
            <a:pPr marL="514350" indent="-514350">
              <a:buFont typeface="+mj-lt"/>
              <a:buAutoNum type="arabicPeriod"/>
            </a:pPr>
            <a:r>
              <a:rPr lang="en-US" sz="1800" dirty="0" smtClean="0">
                <a:solidFill>
                  <a:srgbClr val="FF0000"/>
                </a:solidFill>
              </a:rPr>
              <a:t>Use a Consistent Type Font – Stay with a Single Family Type</a:t>
            </a:r>
          </a:p>
          <a:p>
            <a:pPr marL="514350" indent="-514350">
              <a:buFont typeface="+mj-lt"/>
              <a:buAutoNum type="arabicPeriod"/>
            </a:pPr>
            <a:r>
              <a:rPr lang="en-US" sz="1800" dirty="0" smtClean="0">
                <a:solidFill>
                  <a:srgbClr val="FF0000"/>
                </a:solidFill>
              </a:rPr>
              <a:t>Do Not Justify Right Margins – Use Ragged Right and White Space</a:t>
            </a:r>
          </a:p>
          <a:p>
            <a:pPr marL="514350" indent="-514350">
              <a:buFont typeface="+mj-lt"/>
              <a:buAutoNum type="arabicPeriod"/>
            </a:pPr>
            <a:r>
              <a:rPr lang="en-US" sz="1800" dirty="0" smtClean="0">
                <a:solidFill>
                  <a:srgbClr val="FF0000"/>
                </a:solidFill>
              </a:rPr>
              <a:t>Separate Paragraphs and Sentences Properly – Be Consistent</a:t>
            </a:r>
          </a:p>
          <a:p>
            <a:pPr marL="514350" indent="-514350">
              <a:buFont typeface="+mj-lt"/>
              <a:buAutoNum type="arabicPeriod"/>
            </a:pPr>
            <a:r>
              <a:rPr lang="en-US" sz="1800" dirty="0" smtClean="0">
                <a:solidFill>
                  <a:srgbClr val="FF0000"/>
                </a:solidFill>
              </a:rPr>
              <a:t>Design Readable Headings – Use Upper and Lower Case</a:t>
            </a:r>
          </a:p>
          <a:p>
            <a:pPr marL="514350" indent="-514350">
              <a:buFont typeface="+mj-lt"/>
              <a:buAutoNum type="arabicPeriod"/>
            </a:pPr>
            <a:r>
              <a:rPr lang="en-US" sz="1800" dirty="0" smtClean="0">
                <a:solidFill>
                  <a:srgbClr val="FF0000"/>
                </a:solidFill>
              </a:rPr>
              <a:t>Strive for an Attractive Page Layout – Balance Print and White Space</a:t>
            </a:r>
          </a:p>
          <a:p>
            <a:pPr marL="514350" indent="-514350">
              <a:buFont typeface="+mj-lt"/>
              <a:buAutoNum type="arabicPeriod"/>
            </a:pPr>
            <a:r>
              <a:rPr lang="en-US" sz="1800" dirty="0" smtClean="0">
                <a:solidFill>
                  <a:srgbClr val="FF0000"/>
                </a:solidFill>
              </a:rPr>
              <a:t>Use Graphics and Clip Art with Restraint</a:t>
            </a:r>
          </a:p>
          <a:p>
            <a:pPr marL="514350" indent="-514350">
              <a:buFont typeface="+mj-lt"/>
              <a:buAutoNum type="arabicPeriod"/>
            </a:pPr>
            <a:r>
              <a:rPr lang="en-US" sz="1800" dirty="0" smtClean="0">
                <a:solidFill>
                  <a:srgbClr val="FF0000"/>
                </a:solidFill>
              </a:rPr>
              <a:t>Develop Expertise – Use Desktop Publishing Features</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6477000" y="4393776"/>
            <a:ext cx="2650067" cy="2862073"/>
          </a:xfrm>
          <a:prstGeom prst="rect">
            <a:avLst/>
          </a:prstGeom>
        </p:spPr>
      </p:pic>
    </p:spTree>
    <p:extLst>
      <p:ext uri="{BB962C8B-B14F-4D97-AF65-F5344CB8AC3E}">
        <p14:creationId xmlns:p14="http://schemas.microsoft.com/office/powerpoint/2010/main" val="1986751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Preparing Short Analytical Reports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71</a:t>
            </a:fld>
            <a:endParaRPr lang="en-US" dirty="0"/>
          </a:p>
        </p:txBody>
      </p:sp>
      <p:sp>
        <p:nvSpPr>
          <p:cNvPr id="4" name="Content Placeholder 3"/>
          <p:cNvSpPr>
            <a:spLocks noGrp="1"/>
          </p:cNvSpPr>
          <p:nvPr>
            <p:ph sz="quarter" idx="1"/>
          </p:nvPr>
        </p:nvSpPr>
        <p:spPr/>
        <p:txBody>
          <a:bodyPr/>
          <a:lstStyle/>
          <a:p>
            <a:r>
              <a:rPr lang="en-US" sz="2400" u="sng" dirty="0" smtClean="0"/>
              <a:t>You may recall that informational reports generally provide data only</a:t>
            </a:r>
            <a:r>
              <a:rPr lang="en-US" dirty="0" smtClean="0"/>
              <a:t>.  </a:t>
            </a:r>
          </a:p>
          <a:p>
            <a:endParaRPr lang="en-US" sz="800" dirty="0"/>
          </a:p>
          <a:p>
            <a:pPr lvl="1"/>
            <a:r>
              <a:rPr lang="en-US" dirty="0" smtClean="0"/>
              <a:t>There are three common types of analytical business reports: (1) justification/recommendation reports,  (2) feasibility reports, and (3) yardstick reports.  </a:t>
            </a:r>
          </a:p>
          <a:p>
            <a:pPr lvl="1"/>
            <a:endParaRPr lang="en-US" sz="800" dirty="0"/>
          </a:p>
          <a:p>
            <a:pPr lvl="2"/>
            <a:r>
              <a:rPr lang="en-US" dirty="0" smtClean="0">
                <a:solidFill>
                  <a:srgbClr val="FF0000"/>
                </a:solidFill>
              </a:rPr>
              <a:t>These reports involve collecting and analyzing data, evaluating the results, drawing conclusions, and making recommendations.</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5384800" y="4724400"/>
            <a:ext cx="3683000" cy="2071688"/>
          </a:xfrm>
          <a:prstGeom prst="rect">
            <a:avLst/>
          </a:prstGeom>
        </p:spPr>
      </p:pic>
    </p:spTree>
    <p:extLst>
      <p:ext uri="{BB962C8B-B14F-4D97-AF65-F5344CB8AC3E}">
        <p14:creationId xmlns:p14="http://schemas.microsoft.com/office/powerpoint/2010/main" val="37685462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Preparing Short Analytical Reports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72</a:t>
            </a:fld>
            <a:endParaRPr lang="en-US" dirty="0"/>
          </a:p>
        </p:txBody>
      </p:sp>
      <p:sp>
        <p:nvSpPr>
          <p:cNvPr id="4" name="Content Placeholder 3"/>
          <p:cNvSpPr>
            <a:spLocks noGrp="1"/>
          </p:cNvSpPr>
          <p:nvPr>
            <p:ph sz="quarter" idx="1"/>
          </p:nvPr>
        </p:nvSpPr>
        <p:spPr/>
        <p:txBody>
          <a:bodyPr/>
          <a:lstStyle/>
          <a:p>
            <a:r>
              <a:rPr lang="en-US" sz="2200" u="sng" dirty="0" smtClean="0"/>
              <a:t>Analytical reports differ significantly from informational reports</a:t>
            </a:r>
            <a:r>
              <a:rPr lang="en-US" sz="2200" dirty="0" smtClean="0"/>
              <a:t>.  </a:t>
            </a:r>
          </a:p>
          <a:p>
            <a:endParaRPr lang="en-US" sz="800" dirty="0"/>
          </a:p>
          <a:p>
            <a:pPr lvl="1"/>
            <a:r>
              <a:rPr lang="en-US" sz="2000" dirty="0" smtClean="0"/>
              <a:t>Although both seek to collect and present data clearly, analytical reports also evaluate the data and typically try to persuade the reader to accept the conclusions and act on the recommendations.  </a:t>
            </a:r>
          </a:p>
          <a:p>
            <a:pPr lvl="1"/>
            <a:endParaRPr lang="en-US" sz="800" dirty="0"/>
          </a:p>
          <a:p>
            <a:pPr lvl="2"/>
            <a:r>
              <a:rPr lang="en-US" dirty="0" smtClean="0">
                <a:solidFill>
                  <a:srgbClr val="FF0000"/>
                </a:solidFill>
              </a:rPr>
              <a:t>Informational reports emphasize facts; Analytical reports emphasize reasoning and conclusions.</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5181600" y="4170892"/>
            <a:ext cx="3654552" cy="2055686"/>
          </a:xfrm>
          <a:prstGeom prst="rect">
            <a:avLst/>
          </a:prstGeom>
        </p:spPr>
      </p:pic>
    </p:spTree>
    <p:extLst>
      <p:ext uri="{BB962C8B-B14F-4D97-AF65-F5344CB8AC3E}">
        <p14:creationId xmlns:p14="http://schemas.microsoft.com/office/powerpoint/2010/main" val="37900379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Preparing Short Analytical Reports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73</a:t>
            </a:fld>
            <a:endParaRPr lang="en-US" dirty="0"/>
          </a:p>
        </p:txBody>
      </p:sp>
      <p:sp>
        <p:nvSpPr>
          <p:cNvPr id="4" name="Content Placeholder 3"/>
          <p:cNvSpPr>
            <a:spLocks noGrp="1"/>
          </p:cNvSpPr>
          <p:nvPr>
            <p:ph sz="quarter" idx="1"/>
          </p:nvPr>
        </p:nvSpPr>
        <p:spPr/>
        <p:txBody>
          <a:bodyPr/>
          <a:lstStyle/>
          <a:p>
            <a:r>
              <a:rPr lang="en-US" sz="2200" u="sng" dirty="0" smtClean="0"/>
              <a:t>For some situations you may organize analytical reports directly with the conclusions and recommendations near the beginning</a:t>
            </a:r>
            <a:r>
              <a:rPr lang="en-US" dirty="0" smtClean="0"/>
              <a:t>.  </a:t>
            </a:r>
          </a:p>
          <a:p>
            <a:endParaRPr lang="en-US" sz="800" dirty="0"/>
          </a:p>
          <a:p>
            <a:pPr lvl="1"/>
            <a:r>
              <a:rPr lang="en-US" dirty="0" smtClean="0"/>
              <a:t>Directness is appropriate when the reader has confidence in the writer, based on either experience or credentials.  </a:t>
            </a:r>
          </a:p>
          <a:p>
            <a:pPr lvl="1"/>
            <a:endParaRPr lang="en-US" sz="800" dirty="0"/>
          </a:p>
          <a:p>
            <a:pPr lvl="2"/>
            <a:r>
              <a:rPr lang="en-US" dirty="0" smtClean="0">
                <a:solidFill>
                  <a:srgbClr val="FF0000"/>
                </a:solidFill>
              </a:rPr>
              <a:t>Frontloading the recommendations also works when the topic is routine or familiar and the reader is supportive.</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5486400" y="4343400"/>
            <a:ext cx="3429000" cy="1928813"/>
          </a:xfrm>
          <a:prstGeom prst="rect">
            <a:avLst/>
          </a:prstGeom>
        </p:spPr>
      </p:pic>
    </p:spTree>
    <p:extLst>
      <p:ext uri="{BB962C8B-B14F-4D97-AF65-F5344CB8AC3E}">
        <p14:creationId xmlns:p14="http://schemas.microsoft.com/office/powerpoint/2010/main" val="41547457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Preparing Short Analytical Reports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74</a:t>
            </a:fld>
            <a:endParaRPr lang="en-US" dirty="0"/>
          </a:p>
        </p:txBody>
      </p:sp>
      <p:sp>
        <p:nvSpPr>
          <p:cNvPr id="4" name="Content Placeholder 3"/>
          <p:cNvSpPr>
            <a:spLocks noGrp="1"/>
          </p:cNvSpPr>
          <p:nvPr>
            <p:ph sz="quarter" idx="1"/>
          </p:nvPr>
        </p:nvSpPr>
        <p:spPr/>
        <p:txBody>
          <a:bodyPr>
            <a:normAutofit/>
          </a:bodyPr>
          <a:lstStyle/>
          <a:p>
            <a:r>
              <a:rPr lang="en-US" sz="2200" u="sng" dirty="0" smtClean="0"/>
              <a:t>Directness can backfire, though</a:t>
            </a:r>
            <a:r>
              <a:rPr lang="en-US" dirty="0" smtClean="0"/>
              <a:t>.  </a:t>
            </a:r>
          </a:p>
          <a:p>
            <a:endParaRPr lang="en-US" sz="800" dirty="0"/>
          </a:p>
          <a:p>
            <a:pPr lvl="1"/>
            <a:r>
              <a:rPr lang="en-US" sz="2000" dirty="0" smtClean="0"/>
              <a:t>If you announce the recommendation too quickly, the reader may immediately object to a single idea.  Once the reader has an unfavorable mind-set, changing it may be difficult.  </a:t>
            </a:r>
          </a:p>
          <a:p>
            <a:pPr lvl="1"/>
            <a:r>
              <a:rPr lang="en-US" sz="2000" dirty="0" smtClean="0"/>
              <a:t>A reader may also believe that you have oversimplified or overlooked something significant if you provide your recommendations first.  </a:t>
            </a:r>
          </a:p>
          <a:p>
            <a:pPr lvl="1"/>
            <a:endParaRPr lang="en-US" sz="800" dirty="0"/>
          </a:p>
          <a:p>
            <a:pPr lvl="2"/>
            <a:r>
              <a:rPr lang="en-US" sz="1800" dirty="0" smtClean="0">
                <a:solidFill>
                  <a:srgbClr val="FF0000"/>
                </a:solidFill>
              </a:rPr>
              <a:t>When you must lead the reader through the process of discovering the solution, use the indirect strategy; present conclusions and recommendations last.</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6324600" y="4597400"/>
            <a:ext cx="2533650" cy="1689100"/>
          </a:xfrm>
          <a:prstGeom prst="rect">
            <a:avLst/>
          </a:prstGeom>
        </p:spPr>
      </p:pic>
    </p:spTree>
    <p:extLst>
      <p:ext uri="{BB962C8B-B14F-4D97-AF65-F5344CB8AC3E}">
        <p14:creationId xmlns:p14="http://schemas.microsoft.com/office/powerpoint/2010/main" val="4501637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Preparing Short Analytical Reports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75</a:t>
            </a:fld>
            <a:endParaRPr lang="en-US" dirty="0"/>
          </a:p>
        </p:txBody>
      </p:sp>
      <p:sp>
        <p:nvSpPr>
          <p:cNvPr id="4" name="Content Placeholder 3"/>
          <p:cNvSpPr>
            <a:spLocks noGrp="1"/>
          </p:cNvSpPr>
          <p:nvPr>
            <p:ph sz="quarter" idx="1"/>
          </p:nvPr>
        </p:nvSpPr>
        <p:spPr/>
        <p:txBody>
          <a:bodyPr/>
          <a:lstStyle/>
          <a:p>
            <a:r>
              <a:rPr lang="en-US" sz="2400" u="sng" dirty="0" smtClean="0"/>
              <a:t>Most analytical reports answer questions about specific problems and aid in decision making</a:t>
            </a:r>
            <a:r>
              <a:rPr lang="en-US" dirty="0" smtClean="0"/>
              <a:t>.</a:t>
            </a:r>
            <a:endParaRPr lang="en-US" dirty="0"/>
          </a:p>
        </p:txBody>
      </p:sp>
      <p:pic>
        <p:nvPicPr>
          <p:cNvPr id="5" name="Picture 4"/>
          <p:cNvPicPr>
            <a:picLocks noChangeAspect="1"/>
          </p:cNvPicPr>
          <p:nvPr/>
        </p:nvPicPr>
        <p:blipFill>
          <a:blip r:embed="rId2"/>
          <a:stretch>
            <a:fillRect/>
          </a:stretch>
        </p:blipFill>
        <p:spPr>
          <a:xfrm>
            <a:off x="3733801" y="3224988"/>
            <a:ext cx="5071872" cy="2874060"/>
          </a:xfrm>
          <a:prstGeom prst="rect">
            <a:avLst/>
          </a:prstGeom>
        </p:spPr>
      </p:pic>
    </p:spTree>
    <p:extLst>
      <p:ext uri="{BB962C8B-B14F-4D97-AF65-F5344CB8AC3E}">
        <p14:creationId xmlns:p14="http://schemas.microsoft.com/office/powerpoint/2010/main" val="28603778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Justification/Recommendation Reports</a:t>
            </a:r>
            <a:br>
              <a:rPr lang="en-US" sz="2800" dirty="0" smtClean="0"/>
            </a:br>
            <a:r>
              <a:rPr lang="en-US" sz="2000" dirty="0" smtClean="0"/>
              <a:t>Direct Strategy</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76</a:t>
            </a:fld>
            <a:endParaRPr lang="en-US" dirty="0"/>
          </a:p>
        </p:txBody>
      </p:sp>
      <p:sp>
        <p:nvSpPr>
          <p:cNvPr id="4" name="Content Placeholder 3"/>
          <p:cNvSpPr>
            <a:spLocks noGrp="1"/>
          </p:cNvSpPr>
          <p:nvPr>
            <p:ph sz="quarter" idx="1"/>
          </p:nvPr>
        </p:nvSpPr>
        <p:spPr/>
        <p:txBody>
          <a:bodyPr>
            <a:normAutofit/>
          </a:bodyPr>
          <a:lstStyle/>
          <a:p>
            <a:r>
              <a:rPr lang="en-US" sz="2200" u="sng" dirty="0" smtClean="0"/>
              <a:t>For nonsensitive topics and recommendations that will be agreeable to readers, you can organize directly.</a:t>
            </a:r>
          </a:p>
          <a:p>
            <a:endParaRPr lang="en-US" sz="800" u="sng" dirty="0" smtClean="0"/>
          </a:p>
          <a:p>
            <a:pPr lvl="1"/>
            <a:r>
              <a:rPr lang="en-US" sz="2000" dirty="0" smtClean="0"/>
              <a:t>Consider the following sequence:</a:t>
            </a:r>
          </a:p>
          <a:p>
            <a:endParaRPr lang="en-US" sz="800" dirty="0" smtClean="0"/>
          </a:p>
          <a:p>
            <a:pPr marL="731520" lvl="1" indent="-457200">
              <a:buFont typeface="+mj-lt"/>
              <a:buAutoNum type="arabicPeriod"/>
            </a:pPr>
            <a:r>
              <a:rPr lang="en-US" sz="2000" dirty="0" smtClean="0">
                <a:solidFill>
                  <a:srgbClr val="FF0000"/>
                </a:solidFill>
              </a:rPr>
              <a:t>Identify the problem or need briefly.</a:t>
            </a:r>
          </a:p>
          <a:p>
            <a:pPr marL="731520" lvl="1" indent="-457200">
              <a:buFont typeface="+mj-lt"/>
              <a:buAutoNum type="arabicPeriod"/>
            </a:pPr>
            <a:r>
              <a:rPr lang="en-US" sz="2000" dirty="0" smtClean="0">
                <a:solidFill>
                  <a:srgbClr val="FF0000"/>
                </a:solidFill>
              </a:rPr>
              <a:t>Announce the recommendation, solution, or action concisely and with action verbs.</a:t>
            </a:r>
          </a:p>
          <a:p>
            <a:pPr marL="731520" lvl="1" indent="-457200">
              <a:buFont typeface="+mj-lt"/>
              <a:buAutoNum type="arabicPeriod"/>
            </a:pPr>
            <a:r>
              <a:rPr lang="en-US" sz="2000" dirty="0" smtClean="0">
                <a:solidFill>
                  <a:srgbClr val="FF0000"/>
                </a:solidFill>
              </a:rPr>
              <a:t>Explain more fully the benefits of the recommendation or steps necessary to solve the problem.</a:t>
            </a:r>
          </a:p>
          <a:p>
            <a:pPr marL="731520" lvl="1" indent="-457200">
              <a:buFont typeface="+mj-lt"/>
              <a:buAutoNum type="arabicPeriod"/>
            </a:pPr>
            <a:r>
              <a:rPr lang="en-US" sz="2000" dirty="0" smtClean="0">
                <a:solidFill>
                  <a:srgbClr val="FF0000"/>
                </a:solidFill>
              </a:rPr>
              <a:t>Include a discussion of pros, cons, and costs.</a:t>
            </a:r>
          </a:p>
          <a:p>
            <a:pPr marL="731520" lvl="1" indent="-457200">
              <a:buFont typeface="+mj-lt"/>
              <a:buAutoNum type="arabicPeriod"/>
            </a:pPr>
            <a:r>
              <a:rPr lang="en-US" sz="2000" dirty="0" smtClean="0">
                <a:solidFill>
                  <a:srgbClr val="FF0000"/>
                </a:solidFill>
              </a:rPr>
              <a:t>Conclude with a summary specifying the recommendation and necessary action.</a:t>
            </a:r>
            <a:endParaRPr lang="en-US" sz="2000" dirty="0">
              <a:solidFill>
                <a:srgbClr val="FF0000"/>
              </a:solidFill>
            </a:endParaRPr>
          </a:p>
        </p:txBody>
      </p:sp>
      <p:pic>
        <p:nvPicPr>
          <p:cNvPr id="5" name="Picture 4"/>
          <p:cNvPicPr>
            <a:picLocks noChangeAspect="1"/>
          </p:cNvPicPr>
          <p:nvPr/>
        </p:nvPicPr>
        <p:blipFill>
          <a:blip r:embed="rId2"/>
          <a:stretch>
            <a:fillRect/>
          </a:stretch>
        </p:blipFill>
        <p:spPr>
          <a:xfrm>
            <a:off x="5257800" y="5401818"/>
            <a:ext cx="3883152" cy="1456182"/>
          </a:xfrm>
          <a:prstGeom prst="rect">
            <a:avLst/>
          </a:prstGeom>
        </p:spPr>
      </p:pic>
    </p:spTree>
    <p:extLst>
      <p:ext uri="{BB962C8B-B14F-4D97-AF65-F5344CB8AC3E}">
        <p14:creationId xmlns:p14="http://schemas.microsoft.com/office/powerpoint/2010/main" val="24338380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Justification/Recommendation Reports</a:t>
            </a:r>
            <a:br>
              <a:rPr lang="en-US" sz="2800" dirty="0" smtClean="0"/>
            </a:br>
            <a:r>
              <a:rPr lang="en-US" sz="2000" dirty="0" smtClean="0"/>
              <a:t>Indirect Strategy</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77</a:t>
            </a:fld>
            <a:endParaRPr lang="en-US" dirty="0"/>
          </a:p>
        </p:txBody>
      </p:sp>
      <p:sp>
        <p:nvSpPr>
          <p:cNvPr id="4" name="Content Placeholder 3"/>
          <p:cNvSpPr>
            <a:spLocks noGrp="1"/>
          </p:cNvSpPr>
          <p:nvPr>
            <p:ph sz="quarter" idx="1"/>
          </p:nvPr>
        </p:nvSpPr>
        <p:spPr/>
        <p:txBody>
          <a:bodyPr>
            <a:normAutofit fontScale="92500" lnSpcReduction="10000"/>
          </a:bodyPr>
          <a:lstStyle/>
          <a:p>
            <a:r>
              <a:rPr lang="en-US" sz="2400" u="sng" dirty="0" smtClean="0"/>
              <a:t>When a reader may oppose a recommendation or when circumstances suggest caution, do not rush to reveal your recommendation.  </a:t>
            </a:r>
          </a:p>
          <a:p>
            <a:endParaRPr lang="en-US" sz="900" u="sng" dirty="0" smtClean="0"/>
          </a:p>
          <a:p>
            <a:pPr lvl="1"/>
            <a:r>
              <a:rPr lang="en-US" dirty="0" smtClean="0"/>
              <a:t>Consider the following sequence for an indirect approach to your recommendations:</a:t>
            </a:r>
          </a:p>
          <a:p>
            <a:endParaRPr lang="en-US" sz="1000" dirty="0" smtClean="0"/>
          </a:p>
          <a:p>
            <a:pPr marL="731520" lvl="1" indent="-457200">
              <a:buFont typeface="+mj-lt"/>
              <a:buAutoNum type="arabicPeriod"/>
            </a:pPr>
            <a:r>
              <a:rPr lang="en-US" sz="1900" dirty="0" smtClean="0">
                <a:solidFill>
                  <a:srgbClr val="FF0000"/>
                </a:solidFill>
              </a:rPr>
              <a:t>Refer to problem in general, not to recommendation, in the subject line.</a:t>
            </a:r>
          </a:p>
          <a:p>
            <a:pPr marL="731520" lvl="1" indent="-457200">
              <a:buFont typeface="+mj-lt"/>
              <a:buAutoNum type="arabicPeriod"/>
            </a:pPr>
            <a:r>
              <a:rPr lang="en-US" sz="1900" dirty="0" smtClean="0">
                <a:solidFill>
                  <a:srgbClr val="FF0000"/>
                </a:solidFill>
              </a:rPr>
              <a:t>Describe the problem or need your recommendation addresses.                  Use specific examples, supporting statistics, and authoritative quotes to lend credibility to the seriousness of the problem.</a:t>
            </a:r>
          </a:p>
          <a:p>
            <a:pPr marL="731520" lvl="1" indent="-457200">
              <a:buFont typeface="+mj-lt"/>
              <a:buAutoNum type="arabicPeriod"/>
            </a:pPr>
            <a:r>
              <a:rPr lang="en-US" sz="1900" dirty="0" smtClean="0">
                <a:solidFill>
                  <a:srgbClr val="FF0000"/>
                </a:solidFill>
              </a:rPr>
              <a:t>Discuss alternative solutions, beginning with the least likely to succeed.</a:t>
            </a:r>
          </a:p>
          <a:p>
            <a:pPr marL="731520" lvl="1" indent="-457200">
              <a:buFont typeface="+mj-lt"/>
              <a:buAutoNum type="arabicPeriod"/>
            </a:pPr>
            <a:r>
              <a:rPr lang="en-US" sz="1900" dirty="0" smtClean="0">
                <a:solidFill>
                  <a:srgbClr val="FF0000"/>
                </a:solidFill>
              </a:rPr>
              <a:t>Present the most promising alternative (your recommendation) last.</a:t>
            </a:r>
          </a:p>
          <a:p>
            <a:pPr marL="731520" lvl="1" indent="-457200">
              <a:buFont typeface="+mj-lt"/>
              <a:buAutoNum type="arabicPeriod"/>
            </a:pPr>
            <a:r>
              <a:rPr lang="en-US" sz="1900" dirty="0" smtClean="0">
                <a:solidFill>
                  <a:srgbClr val="FF0000"/>
                </a:solidFill>
              </a:rPr>
              <a:t>Show how advantages of recommendation outweigh its disadvantages.</a:t>
            </a:r>
          </a:p>
          <a:p>
            <a:pPr marL="731520" lvl="1" indent="-457200">
              <a:buFont typeface="+mj-lt"/>
              <a:buAutoNum type="arabicPeriod"/>
            </a:pPr>
            <a:r>
              <a:rPr lang="en-US" sz="1900" dirty="0" smtClean="0">
                <a:solidFill>
                  <a:srgbClr val="FF0000"/>
                </a:solidFill>
              </a:rPr>
              <a:t>Summarize your recommendation.  Specify the action it requires.</a:t>
            </a:r>
          </a:p>
          <a:p>
            <a:pPr marL="731520" lvl="1" indent="-457200">
              <a:buFont typeface="+mj-lt"/>
              <a:buAutoNum type="arabicPeriod"/>
            </a:pPr>
            <a:r>
              <a:rPr lang="en-US" sz="1900" dirty="0" smtClean="0">
                <a:solidFill>
                  <a:srgbClr val="FF0000"/>
                </a:solidFill>
              </a:rPr>
              <a:t>Ask for authorization to proceed, if necessary.</a:t>
            </a:r>
            <a:endParaRPr lang="en-US" sz="1900" dirty="0">
              <a:solidFill>
                <a:srgbClr val="FF0000"/>
              </a:solidFill>
            </a:endParaRPr>
          </a:p>
        </p:txBody>
      </p:sp>
      <p:pic>
        <p:nvPicPr>
          <p:cNvPr id="5" name="Picture 4"/>
          <p:cNvPicPr>
            <a:picLocks noChangeAspect="1"/>
          </p:cNvPicPr>
          <p:nvPr/>
        </p:nvPicPr>
        <p:blipFill>
          <a:blip r:embed="rId2"/>
          <a:stretch>
            <a:fillRect/>
          </a:stretch>
        </p:blipFill>
        <p:spPr>
          <a:xfrm>
            <a:off x="6092952" y="5715000"/>
            <a:ext cx="3048000" cy="1143000"/>
          </a:xfrm>
          <a:prstGeom prst="rect">
            <a:avLst/>
          </a:prstGeom>
        </p:spPr>
      </p:pic>
    </p:spTree>
    <p:extLst>
      <p:ext uri="{BB962C8B-B14F-4D97-AF65-F5344CB8AC3E}">
        <p14:creationId xmlns:p14="http://schemas.microsoft.com/office/powerpoint/2010/main" val="984650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78</a:t>
            </a:fld>
            <a:endParaRPr lang="en-US" dirty="0"/>
          </a:p>
        </p:txBody>
      </p:sp>
      <p:pic>
        <p:nvPicPr>
          <p:cNvPr id="6" name="Content Placeholder 5" descr="Things I've Learned As A Church Planter One Year In: Final Chapter...For  Now - Ignite Discipleship Network"/>
          <p:cNvPicPr>
            <a:picLocks noGrp="1"/>
          </p:cNvPicPr>
          <p:nvPr>
            <p:ph sz="quarter" idx="1"/>
          </p:nvPr>
        </p:nvPicPr>
        <p:blipFill>
          <a:blip r:embed="rId2" cstate="print"/>
          <a:srcRect/>
          <a:stretch>
            <a:fillRect/>
          </a:stretch>
        </p:blipFill>
        <p:spPr bwMode="auto">
          <a:xfrm>
            <a:off x="152400" y="152400"/>
            <a:ext cx="8839200" cy="6553200"/>
          </a:xfrm>
          <a:prstGeom prst="rect">
            <a:avLst/>
          </a:prstGeom>
          <a:noFill/>
          <a:ln w="9525">
            <a:noFill/>
            <a:miter lim="800000"/>
            <a:headEnd/>
            <a:tailEnd/>
          </a:ln>
        </p:spPr>
      </p:pic>
    </p:spTree>
    <p:extLst>
      <p:ext uri="{BB962C8B-B14F-4D97-AF65-F5344CB8AC3E}">
        <p14:creationId xmlns:p14="http://schemas.microsoft.com/office/powerpoint/2010/main" val="36496460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Applying the 3x3 Writing Process to Contemporary Reports</a:t>
            </a:r>
            <a:endParaRPr lang="en-US" sz="24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8</a:t>
            </a:fld>
            <a:endParaRPr lang="en-US" dirty="0"/>
          </a:p>
        </p:txBody>
      </p:sp>
      <p:sp>
        <p:nvSpPr>
          <p:cNvPr id="4" name="Content Placeholder 3"/>
          <p:cNvSpPr>
            <a:spLocks noGrp="1"/>
          </p:cNvSpPr>
          <p:nvPr>
            <p:ph sz="quarter" idx="1"/>
          </p:nvPr>
        </p:nvSpPr>
        <p:spPr/>
        <p:txBody>
          <a:bodyPr/>
          <a:lstStyle/>
          <a:p>
            <a:r>
              <a:rPr lang="en-US" sz="2400" u="sng" dirty="0" smtClean="0"/>
              <a:t>Channel the writing process into seven steps</a:t>
            </a:r>
            <a:r>
              <a:rPr lang="en-US" dirty="0" smtClean="0"/>
              <a:t>:</a:t>
            </a:r>
          </a:p>
          <a:p>
            <a:endParaRPr lang="en-US" sz="800" dirty="0" smtClean="0"/>
          </a:p>
          <a:p>
            <a:pPr marL="731520" lvl="1" indent="-457200">
              <a:buFont typeface="+mj-lt"/>
              <a:buAutoNum type="arabicPeriod"/>
            </a:pPr>
            <a:r>
              <a:rPr lang="en-US" sz="2000" dirty="0" smtClean="0">
                <a:solidFill>
                  <a:srgbClr val="FF0000"/>
                </a:solidFill>
              </a:rPr>
              <a:t>Analyze the problem and purpose.</a:t>
            </a:r>
          </a:p>
          <a:p>
            <a:pPr marL="731520" lvl="1" indent="-457200">
              <a:buFont typeface="+mj-lt"/>
              <a:buAutoNum type="arabicPeriod"/>
            </a:pPr>
            <a:r>
              <a:rPr lang="en-US" sz="2000" dirty="0" smtClean="0">
                <a:solidFill>
                  <a:srgbClr val="FF0000"/>
                </a:solidFill>
              </a:rPr>
              <a:t>Anticipate the audience and issues.</a:t>
            </a:r>
          </a:p>
          <a:p>
            <a:pPr marL="731520" lvl="1" indent="-457200">
              <a:buFont typeface="+mj-lt"/>
              <a:buAutoNum type="arabicPeriod"/>
            </a:pPr>
            <a:r>
              <a:rPr lang="en-US" sz="2000" dirty="0" smtClean="0">
                <a:solidFill>
                  <a:srgbClr val="FF0000"/>
                </a:solidFill>
              </a:rPr>
              <a:t>Prepare a work plan.</a:t>
            </a:r>
          </a:p>
          <a:p>
            <a:pPr marL="731520" lvl="1" indent="-457200">
              <a:buFont typeface="+mj-lt"/>
              <a:buAutoNum type="arabicPeriod"/>
            </a:pPr>
            <a:r>
              <a:rPr lang="en-US" sz="2000" dirty="0" smtClean="0">
                <a:solidFill>
                  <a:srgbClr val="FF0000"/>
                </a:solidFill>
              </a:rPr>
              <a:t>Conduct research.</a:t>
            </a:r>
          </a:p>
          <a:p>
            <a:pPr marL="731520" lvl="1" indent="-457200">
              <a:buFont typeface="+mj-lt"/>
              <a:buAutoNum type="arabicPeriod"/>
            </a:pPr>
            <a:r>
              <a:rPr lang="en-US" sz="2000" dirty="0" smtClean="0">
                <a:solidFill>
                  <a:srgbClr val="FF0000"/>
                </a:solidFill>
              </a:rPr>
              <a:t>Organize, analyze, interpret, and illustrate the data.</a:t>
            </a:r>
          </a:p>
          <a:p>
            <a:pPr marL="731520" lvl="1" indent="-457200">
              <a:buFont typeface="+mj-lt"/>
              <a:buAutoNum type="arabicPeriod"/>
            </a:pPr>
            <a:r>
              <a:rPr lang="en-US" sz="2000" dirty="0" smtClean="0">
                <a:solidFill>
                  <a:srgbClr val="FF0000"/>
                </a:solidFill>
              </a:rPr>
              <a:t>Compose the first draft.</a:t>
            </a:r>
          </a:p>
          <a:p>
            <a:pPr marL="731520" lvl="1" indent="-457200">
              <a:buFont typeface="+mj-lt"/>
              <a:buAutoNum type="arabicPeriod"/>
            </a:pPr>
            <a:r>
              <a:rPr lang="en-US" sz="2000" dirty="0" smtClean="0">
                <a:solidFill>
                  <a:srgbClr val="FF0000"/>
                </a:solidFill>
              </a:rPr>
              <a:t>Edit, proofread, and evaluate.</a:t>
            </a:r>
            <a:endParaRPr lang="en-US" sz="2000" dirty="0">
              <a:solidFill>
                <a:srgbClr val="FF0000"/>
              </a:solidFill>
            </a:endParaRPr>
          </a:p>
        </p:txBody>
      </p:sp>
      <p:pic>
        <p:nvPicPr>
          <p:cNvPr id="5" name="Picture 4" descr="3x3 basketball - Wikipedia"/>
          <p:cNvPicPr/>
          <p:nvPr/>
        </p:nvPicPr>
        <p:blipFill>
          <a:blip r:embed="rId2" cstate="print"/>
          <a:srcRect/>
          <a:stretch>
            <a:fillRect/>
          </a:stretch>
        </p:blipFill>
        <p:spPr bwMode="auto">
          <a:xfrm>
            <a:off x="5791200" y="5257800"/>
            <a:ext cx="3200400" cy="1049460"/>
          </a:xfrm>
          <a:prstGeom prst="rect">
            <a:avLst/>
          </a:prstGeom>
          <a:noFill/>
          <a:ln w="9525">
            <a:noFill/>
            <a:miter lim="800000"/>
            <a:headEnd/>
            <a:tailEnd/>
          </a:ln>
        </p:spPr>
      </p:pic>
      <p:pic>
        <p:nvPicPr>
          <p:cNvPr id="7" name="Picture 6" descr="Seven 7 Number - Free image on Pixabay"/>
          <p:cNvPicPr/>
          <p:nvPr/>
        </p:nvPicPr>
        <p:blipFill>
          <a:blip r:embed="rId3" cstate="print"/>
          <a:srcRect/>
          <a:stretch>
            <a:fillRect/>
          </a:stretch>
        </p:blipFill>
        <p:spPr bwMode="auto">
          <a:xfrm>
            <a:off x="7696200" y="1371600"/>
            <a:ext cx="1219200" cy="14478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Analyzing </a:t>
            </a:r>
            <a:r>
              <a:rPr lang="en-US" sz="2800" dirty="0" smtClean="0"/>
              <a:t>the Problem and Purpose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9</a:t>
            </a:fld>
            <a:endParaRPr lang="en-US" dirty="0"/>
          </a:p>
        </p:txBody>
      </p:sp>
      <p:sp>
        <p:nvSpPr>
          <p:cNvPr id="4" name="Content Placeholder 3"/>
          <p:cNvSpPr>
            <a:spLocks noGrp="1"/>
          </p:cNvSpPr>
          <p:nvPr>
            <p:ph sz="quarter" idx="1"/>
          </p:nvPr>
        </p:nvSpPr>
        <p:spPr/>
        <p:txBody>
          <a:bodyPr>
            <a:normAutofit/>
          </a:bodyPr>
          <a:lstStyle/>
          <a:p>
            <a:r>
              <a:rPr lang="en-US" sz="2200" u="sng" dirty="0" smtClean="0"/>
              <a:t>The first step in writing a report is understanding the problem or assignment clearly.  For complex reports, prepare a written problem statement to clarify the task</a:t>
            </a:r>
            <a:r>
              <a:rPr lang="en-US" dirty="0" smtClean="0"/>
              <a:t>.  </a:t>
            </a:r>
          </a:p>
          <a:p>
            <a:endParaRPr lang="en-US" sz="900" dirty="0" smtClean="0"/>
          </a:p>
          <a:p>
            <a:pPr lvl="1"/>
            <a:r>
              <a:rPr lang="en-US" sz="2000" dirty="0" smtClean="0"/>
              <a:t>A written purpose statement defines the focus of the report and provides a standard that keeps the project on target.  </a:t>
            </a:r>
          </a:p>
          <a:p>
            <a:pPr lvl="1"/>
            <a:r>
              <a:rPr lang="en-US" sz="2000" dirty="0" smtClean="0"/>
              <a:t>In writing useful purpose statements, choose action verbs telling what you intend to do: analyze, choose, investigate, compare, justify, evaluate, explain, establish, determine, and so on</a:t>
            </a:r>
            <a:r>
              <a:rPr lang="en-US" dirty="0" smtClean="0"/>
              <a:t>.  </a:t>
            </a:r>
          </a:p>
          <a:p>
            <a:pPr lvl="1"/>
            <a:endParaRPr lang="en-US" sz="900" dirty="0" smtClean="0"/>
          </a:p>
          <a:p>
            <a:pPr lvl="2"/>
            <a:r>
              <a:rPr lang="en-US" sz="1800" dirty="0" smtClean="0">
                <a:solidFill>
                  <a:srgbClr val="FF0000"/>
                </a:solidFill>
              </a:rPr>
              <a:t>Some reports require only a simple statement of purpose.  </a:t>
            </a:r>
          </a:p>
          <a:p>
            <a:pPr lvl="2"/>
            <a:r>
              <a:rPr lang="en-US" sz="1800" dirty="0" smtClean="0">
                <a:solidFill>
                  <a:srgbClr val="FF0000"/>
                </a:solidFill>
              </a:rPr>
              <a:t>Many assignments, though, demand additional focus to guide the project.</a:t>
            </a:r>
            <a:endParaRPr lang="en-US" sz="1800" dirty="0">
              <a:solidFill>
                <a:srgbClr val="FF0000"/>
              </a:solidFill>
            </a:endParaRPr>
          </a:p>
        </p:txBody>
      </p:sp>
      <p:pic>
        <p:nvPicPr>
          <p:cNvPr id="6" name="Picture 5" descr="GraphPad Prism 9 User Guide - How to analyze data with Prism"/>
          <p:cNvPicPr/>
          <p:nvPr/>
        </p:nvPicPr>
        <p:blipFill>
          <a:blip r:embed="rId2" cstate="print"/>
          <a:srcRect/>
          <a:stretch>
            <a:fillRect/>
          </a:stretch>
        </p:blipFill>
        <p:spPr bwMode="auto">
          <a:xfrm>
            <a:off x="6705600" y="5486400"/>
            <a:ext cx="2438400" cy="1371600"/>
          </a:xfrm>
          <a:prstGeom prst="rect">
            <a:avLst/>
          </a:prstGeom>
          <a:noFill/>
          <a:ln w="9525">
            <a:noFill/>
            <a:miter lim="800000"/>
            <a:headEnd/>
            <a:tailEnd/>
          </a:ln>
        </p:spPr>
      </p:pic>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30630</TotalTime>
  <Words>5913</Words>
  <Application>Microsoft Office PowerPoint</Application>
  <PresentationFormat>On-screen Show (4:3)</PresentationFormat>
  <Paragraphs>656</Paragraphs>
  <Slides>78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78</vt:i4>
      </vt:variant>
    </vt:vector>
  </HeadingPairs>
  <TitlesOfParts>
    <vt:vector size="83" baseType="lpstr">
      <vt:lpstr>Calibri</vt:lpstr>
      <vt:lpstr>Georgia</vt:lpstr>
      <vt:lpstr>Wingdings</vt:lpstr>
      <vt:lpstr>Wingdings 2</vt:lpstr>
      <vt:lpstr>Civic</vt:lpstr>
      <vt:lpstr>Business Communications Session Five</vt:lpstr>
      <vt:lpstr>Unit Four: Reports, Proposals, and Presentations</vt:lpstr>
      <vt:lpstr>Reporting in the Digital Age Workplace</vt:lpstr>
      <vt:lpstr>Basic Report Functions</vt:lpstr>
      <vt:lpstr>Organizational Strategies</vt:lpstr>
      <vt:lpstr>Informal and Formal Writing Styles</vt:lpstr>
      <vt:lpstr>Applying the 3x3 Writing Process to Contemporary Reports</vt:lpstr>
      <vt:lpstr>Applying the 3x3 Writing Process to Contemporary Reports</vt:lpstr>
      <vt:lpstr>Analyzing the Problem and Purpose</vt:lpstr>
      <vt:lpstr>Analyzing the Problem and Purpose</vt:lpstr>
      <vt:lpstr>Anticipating the Audience and Issues</vt:lpstr>
      <vt:lpstr>Anticipating the Audience and Issues</vt:lpstr>
      <vt:lpstr>Preparing a Work Plan</vt:lpstr>
      <vt:lpstr>Preparing a Work Plan</vt:lpstr>
      <vt:lpstr>Conduct Research</vt:lpstr>
      <vt:lpstr>Conduct Research</vt:lpstr>
      <vt:lpstr>Conduct Research Internet</vt:lpstr>
      <vt:lpstr>Conduct Research Surveys</vt:lpstr>
      <vt:lpstr>Conduct Research Interviews</vt:lpstr>
      <vt:lpstr>Conduct Research Observation and Experimentation</vt:lpstr>
      <vt:lpstr>Documenting Information</vt:lpstr>
      <vt:lpstr>The Purposes of Documentation</vt:lpstr>
      <vt:lpstr>The Fine Art of Paraphrasing</vt:lpstr>
      <vt:lpstr>When and How to Quote</vt:lpstr>
      <vt:lpstr>When and How to Quote</vt:lpstr>
      <vt:lpstr>Citation Formats</vt:lpstr>
      <vt:lpstr>Creating Effective Graphics</vt:lpstr>
      <vt:lpstr>Match Graphics to Objectives</vt:lpstr>
      <vt:lpstr>Unit Four: Reports, Proposals, and Presentations</vt:lpstr>
      <vt:lpstr>Analyzing Digital Age Data</vt:lpstr>
      <vt:lpstr>Analyzing Digital Age Data</vt:lpstr>
      <vt:lpstr>Tabulating and Analyzing Data</vt:lpstr>
      <vt:lpstr>Tabulating and Analyzing Data Tables</vt:lpstr>
      <vt:lpstr>Tabulating and Analyzing Data Correlations</vt:lpstr>
      <vt:lpstr>Drawing Conclusions and Making Recommendations</vt:lpstr>
      <vt:lpstr>Analyzing Data to Arrive at Conclusions</vt:lpstr>
      <vt:lpstr>Analyzing Data to Arrive at Conclusions</vt:lpstr>
      <vt:lpstr>Analyzing Data to Arrive at Conclusions</vt:lpstr>
      <vt:lpstr>Preparing Report Recommendations</vt:lpstr>
      <vt:lpstr>Preparing Report Recommendations</vt:lpstr>
      <vt:lpstr>Preparing Report Recommendations</vt:lpstr>
      <vt:lpstr>Preparing Report Recommendations</vt:lpstr>
      <vt:lpstr>Moving from Findings to Recommendations</vt:lpstr>
      <vt:lpstr>Organizing Data</vt:lpstr>
      <vt:lpstr>Organizing Data</vt:lpstr>
      <vt:lpstr>Organizing Data</vt:lpstr>
      <vt:lpstr>Organizational Strategies for Informational and Analytical Reports</vt:lpstr>
      <vt:lpstr>Ordering Information Logically</vt:lpstr>
      <vt:lpstr>Ordering Information Logically 1. Time</vt:lpstr>
      <vt:lpstr>Ordering Information Logically 2. Component</vt:lpstr>
      <vt:lpstr>Ordering Information Logically 3. Importance</vt:lpstr>
      <vt:lpstr>Ordering Information Logically 4. Criteria</vt:lpstr>
      <vt:lpstr>Ordering Information Logically 4. Criteria</vt:lpstr>
      <vt:lpstr>Ordering Information Logically 5. Convention</vt:lpstr>
      <vt:lpstr>Ordering Information Logically 5. Convention</vt:lpstr>
      <vt:lpstr>Providing Reader Cues</vt:lpstr>
      <vt:lpstr>Providing Reader Cues 1. Introduction</vt:lpstr>
      <vt:lpstr>Providing Reader Cues 1. Introduction</vt:lpstr>
      <vt:lpstr>Providing Reader Cues 2. Transitions</vt:lpstr>
      <vt:lpstr>Providing Reader Cues 2. Transitions</vt:lpstr>
      <vt:lpstr>Providing Reader Cues 3. Headings</vt:lpstr>
      <vt:lpstr>Providing Reader Cues 3. Headings</vt:lpstr>
      <vt:lpstr>Providing Reader Cues 3. Headings</vt:lpstr>
      <vt:lpstr>Writing Short Informational Reports</vt:lpstr>
      <vt:lpstr>Writing Short Informational Reports</vt:lpstr>
      <vt:lpstr>Writing Short Informational Reports</vt:lpstr>
      <vt:lpstr>Summaries</vt:lpstr>
      <vt:lpstr>Summaries</vt:lpstr>
      <vt:lpstr>Effective Document Design</vt:lpstr>
      <vt:lpstr>Top Ten Tips for Designing Better Documents</vt:lpstr>
      <vt:lpstr>Preparing Short Analytical Reports</vt:lpstr>
      <vt:lpstr>Preparing Short Analytical Reports</vt:lpstr>
      <vt:lpstr>Preparing Short Analytical Reports</vt:lpstr>
      <vt:lpstr>Preparing Short Analytical Reports</vt:lpstr>
      <vt:lpstr>Preparing Short Analytical Reports</vt:lpstr>
      <vt:lpstr>Justification/Recommendation Reports Direct Strategy</vt:lpstr>
      <vt:lpstr>Justification/Recommendation Reports Indirect Strategy</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Relations in Organizations</dc:title>
  <dc:creator>MichaelM</dc:creator>
  <cp:lastModifiedBy>Michael Morrissey</cp:lastModifiedBy>
  <cp:revision>1275</cp:revision>
  <cp:lastPrinted>2023-01-23T23:20:38Z</cp:lastPrinted>
  <dcterms:created xsi:type="dcterms:W3CDTF">2015-02-01T00:37:43Z</dcterms:created>
  <dcterms:modified xsi:type="dcterms:W3CDTF">2023-01-24T00:55:34Z</dcterms:modified>
</cp:coreProperties>
</file>