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5"/>
  </p:notesMasterIdLst>
  <p:handoutMasterIdLst>
    <p:handoutMasterId r:id="rId86"/>
  </p:handoutMasterIdLst>
  <p:sldIdLst>
    <p:sldId id="484" r:id="rId2"/>
    <p:sldId id="485" r:id="rId3"/>
    <p:sldId id="486" r:id="rId4"/>
    <p:sldId id="488" r:id="rId5"/>
    <p:sldId id="491" r:id="rId6"/>
    <p:sldId id="492" r:id="rId7"/>
    <p:sldId id="493" r:id="rId8"/>
    <p:sldId id="494" r:id="rId9"/>
    <p:sldId id="495" r:id="rId10"/>
    <p:sldId id="496" r:id="rId11"/>
    <p:sldId id="498" r:id="rId12"/>
    <p:sldId id="500" r:id="rId13"/>
    <p:sldId id="501" r:id="rId14"/>
    <p:sldId id="502" r:id="rId15"/>
    <p:sldId id="505" r:id="rId16"/>
    <p:sldId id="506" r:id="rId17"/>
    <p:sldId id="509" r:id="rId18"/>
    <p:sldId id="508" r:id="rId19"/>
    <p:sldId id="507" r:id="rId20"/>
    <p:sldId id="512" r:id="rId21"/>
    <p:sldId id="514" r:id="rId22"/>
    <p:sldId id="515" r:id="rId23"/>
    <p:sldId id="516" r:id="rId24"/>
    <p:sldId id="517" r:id="rId25"/>
    <p:sldId id="519" r:id="rId26"/>
    <p:sldId id="520" r:id="rId27"/>
    <p:sldId id="521" r:id="rId28"/>
    <p:sldId id="526" r:id="rId29"/>
    <p:sldId id="528" r:id="rId30"/>
    <p:sldId id="529" r:id="rId31"/>
    <p:sldId id="524" r:id="rId32"/>
    <p:sldId id="532" r:id="rId33"/>
    <p:sldId id="533" r:id="rId34"/>
    <p:sldId id="536" r:id="rId35"/>
    <p:sldId id="535" r:id="rId36"/>
    <p:sldId id="534" r:id="rId37"/>
    <p:sldId id="537" r:id="rId38"/>
    <p:sldId id="538" r:id="rId39"/>
    <p:sldId id="539" r:id="rId40"/>
    <p:sldId id="540" r:id="rId41"/>
    <p:sldId id="541" r:id="rId42"/>
    <p:sldId id="546" r:id="rId43"/>
    <p:sldId id="545" r:id="rId44"/>
    <p:sldId id="547" r:id="rId45"/>
    <p:sldId id="552" r:id="rId46"/>
    <p:sldId id="551" r:id="rId47"/>
    <p:sldId id="550" r:id="rId48"/>
    <p:sldId id="553" r:id="rId49"/>
    <p:sldId id="554" r:id="rId50"/>
    <p:sldId id="555" r:id="rId51"/>
    <p:sldId id="556" r:id="rId52"/>
    <p:sldId id="557" r:id="rId53"/>
    <p:sldId id="558" r:id="rId54"/>
    <p:sldId id="559" r:id="rId55"/>
    <p:sldId id="560" r:id="rId56"/>
    <p:sldId id="561" r:id="rId57"/>
    <p:sldId id="562" r:id="rId58"/>
    <p:sldId id="563" r:id="rId59"/>
    <p:sldId id="564" r:id="rId60"/>
    <p:sldId id="565" r:id="rId61"/>
    <p:sldId id="567" r:id="rId62"/>
    <p:sldId id="568" r:id="rId63"/>
    <p:sldId id="571" r:id="rId64"/>
    <p:sldId id="572" r:id="rId65"/>
    <p:sldId id="570" r:id="rId66"/>
    <p:sldId id="575" r:id="rId67"/>
    <p:sldId id="576" r:id="rId68"/>
    <p:sldId id="577" r:id="rId69"/>
    <p:sldId id="580" r:id="rId70"/>
    <p:sldId id="579" r:id="rId71"/>
    <p:sldId id="584" r:id="rId72"/>
    <p:sldId id="585" r:id="rId73"/>
    <p:sldId id="582" r:id="rId74"/>
    <p:sldId id="583" r:id="rId75"/>
    <p:sldId id="586" r:id="rId76"/>
    <p:sldId id="589" r:id="rId77"/>
    <p:sldId id="588" r:id="rId78"/>
    <p:sldId id="590" r:id="rId79"/>
    <p:sldId id="591" r:id="rId80"/>
    <p:sldId id="597" r:id="rId81"/>
    <p:sldId id="581" r:id="rId82"/>
    <p:sldId id="566" r:id="rId83"/>
    <p:sldId id="326"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2/6/2024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2/6/2024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2/6/2024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2/6/2024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2/6/2024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2/6/2024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2/6/2024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2/6/2024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200" u="sng" dirty="0" smtClean="0"/>
              <a:t>An analysis of supervisory activities would likely show that more than half the supervisor’s day involves giving and getting information</a:t>
            </a:r>
            <a:r>
              <a:rPr lang="en-US" dirty="0" smtClean="0"/>
              <a:t>.  </a:t>
            </a:r>
          </a:p>
          <a:p>
            <a:endParaRPr lang="en-US" sz="800" dirty="0"/>
          </a:p>
          <a:p>
            <a:pPr lvl="1"/>
            <a:r>
              <a:rPr lang="en-US" dirty="0" smtClean="0"/>
              <a:t>The supervisor’s effectiveness depends on the ability to create an environment that fosters communication.  </a:t>
            </a:r>
          </a:p>
          <a:p>
            <a:pPr lvl="1"/>
            <a:endParaRPr lang="en-US" sz="800" dirty="0"/>
          </a:p>
          <a:p>
            <a:pPr lvl="2"/>
            <a:r>
              <a:rPr lang="en-US" dirty="0" smtClean="0">
                <a:solidFill>
                  <a:srgbClr val="FF0000"/>
                </a:solidFill>
              </a:rPr>
              <a:t>Fortunately, the skills of communication can be developed.</a:t>
            </a:r>
            <a:endParaRPr lang="en-US" dirty="0">
              <a:solidFill>
                <a:srgbClr val="FF0000"/>
              </a:solidFill>
            </a:endParaRPr>
          </a:p>
        </p:txBody>
      </p:sp>
      <p:pic>
        <p:nvPicPr>
          <p:cNvPr id="5" name="Picture 4" descr="Foster the People | Music fanart | fanart.tv"/>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191000"/>
            <a:ext cx="5410200" cy="2074545"/>
          </a:xfrm>
          <a:prstGeom prst="rect">
            <a:avLst/>
          </a:prstGeom>
          <a:noFill/>
          <a:ln>
            <a:noFill/>
          </a:ln>
        </p:spPr>
      </p:pic>
    </p:spTree>
    <p:extLst>
      <p:ext uri="{BB962C8B-B14F-4D97-AF65-F5344CB8AC3E}">
        <p14:creationId xmlns:p14="http://schemas.microsoft.com/office/powerpoint/2010/main" val="2219170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Channels of the Communication Network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In every organization, the communication network has four primary and equally important channels</a:t>
            </a:r>
            <a:r>
              <a:rPr lang="en-US" dirty="0" smtClean="0"/>
              <a:t>: </a:t>
            </a:r>
          </a:p>
          <a:p>
            <a:endParaRPr lang="en-US" sz="800" dirty="0"/>
          </a:p>
          <a:p>
            <a:pPr marL="731520" lvl="1" indent="-457200">
              <a:buFont typeface="+mj-lt"/>
              <a:buAutoNum type="arabicPeriod"/>
            </a:pPr>
            <a:r>
              <a:rPr lang="en-US" sz="2000" dirty="0" smtClean="0"/>
              <a:t>The formal, or official, channel of communication</a:t>
            </a:r>
          </a:p>
          <a:p>
            <a:pPr marL="731520" lvl="1" indent="-457200">
              <a:buFont typeface="+mj-lt"/>
              <a:buAutoNum type="arabicPeriod"/>
            </a:pPr>
            <a:r>
              <a:rPr lang="en-US" sz="2000" dirty="0"/>
              <a:t>T</a:t>
            </a:r>
            <a:r>
              <a:rPr lang="en-US" sz="2000" dirty="0" smtClean="0"/>
              <a:t>he informal channel, usually called the grapevine</a:t>
            </a:r>
          </a:p>
          <a:p>
            <a:pPr marL="731520" lvl="1" indent="-457200">
              <a:buFont typeface="+mj-lt"/>
              <a:buAutoNum type="arabicPeriod"/>
            </a:pPr>
            <a:r>
              <a:rPr lang="en-US" sz="2000" dirty="0"/>
              <a:t>T</a:t>
            </a:r>
            <a:r>
              <a:rPr lang="en-US" sz="2000" dirty="0" smtClean="0"/>
              <a:t>he Web or social networks</a:t>
            </a:r>
          </a:p>
          <a:p>
            <a:pPr marL="731520" lvl="1" indent="-457200">
              <a:buFont typeface="+mj-lt"/>
              <a:buAutoNum type="arabicPeriod"/>
            </a:pPr>
            <a:r>
              <a:rPr lang="en-US" sz="2000" dirty="0"/>
              <a:t>B</a:t>
            </a:r>
            <a:r>
              <a:rPr lang="en-US" sz="2000" dirty="0" smtClean="0"/>
              <a:t>ody language</a:t>
            </a:r>
          </a:p>
          <a:p>
            <a:pPr lvl="1"/>
            <a:endParaRPr lang="en-US" sz="800" dirty="0"/>
          </a:p>
          <a:p>
            <a:pPr lvl="2"/>
            <a:r>
              <a:rPr lang="en-US" sz="1800" dirty="0" smtClean="0">
                <a:solidFill>
                  <a:srgbClr val="FF0000"/>
                </a:solidFill>
              </a:rPr>
              <a:t>The formal and informal channels carry messages from one person or group to another in organizations – downward, upward, and horizontally.  </a:t>
            </a:r>
            <a:endParaRPr lang="en-US" sz="1800" dirty="0">
              <a:solidFill>
                <a:srgbClr val="FF0000"/>
              </a:solidFill>
            </a:endParaRPr>
          </a:p>
        </p:txBody>
      </p:sp>
      <p:pic>
        <p:nvPicPr>
          <p:cNvPr id="5" name="Picture 4" descr="Primary Color - Producing World Class Marketing Experienc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876800"/>
            <a:ext cx="4724400" cy="1427480"/>
          </a:xfrm>
          <a:prstGeom prst="rect">
            <a:avLst/>
          </a:prstGeom>
          <a:noFill/>
          <a:ln>
            <a:noFill/>
          </a:ln>
        </p:spPr>
      </p:pic>
    </p:spTree>
    <p:extLst>
      <p:ext uri="{BB962C8B-B14F-4D97-AF65-F5344CB8AC3E}">
        <p14:creationId xmlns:p14="http://schemas.microsoft.com/office/powerpoint/2010/main" val="44359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Channels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Formal communication channels are established primarily by an organization’s structure</a:t>
            </a:r>
            <a:r>
              <a:rPr lang="en-US" dirty="0" smtClean="0"/>
              <a:t>.  </a:t>
            </a:r>
          </a:p>
          <a:p>
            <a:endParaRPr lang="en-US" sz="800" dirty="0"/>
          </a:p>
          <a:p>
            <a:pPr lvl="1"/>
            <a:r>
              <a:rPr lang="en-US" dirty="0" smtClean="0">
                <a:solidFill>
                  <a:srgbClr val="FF0000"/>
                </a:solidFill>
              </a:rPr>
              <a:t>Vertical formal channels can be visualized by following the lines of authority from the top-level executive down through the organization to supervisors and employees.</a:t>
            </a:r>
            <a:endParaRPr lang="en-US" dirty="0">
              <a:solidFill>
                <a:srgbClr val="FF0000"/>
              </a:solidFill>
            </a:endParaRPr>
          </a:p>
        </p:txBody>
      </p:sp>
      <p:pic>
        <p:nvPicPr>
          <p:cNvPr id="5" name="Picture 4" descr="Difference Between Formal and Informal Communication"/>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733800"/>
            <a:ext cx="4553712" cy="2590800"/>
          </a:xfrm>
          <a:prstGeom prst="rect">
            <a:avLst/>
          </a:prstGeom>
          <a:noFill/>
          <a:ln>
            <a:noFill/>
          </a:ln>
        </p:spPr>
      </p:pic>
    </p:spTree>
    <p:extLst>
      <p:ext uri="{BB962C8B-B14F-4D97-AF65-F5344CB8AC3E}">
        <p14:creationId xmlns:p14="http://schemas.microsoft.com/office/powerpoint/2010/main" val="279245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concept of a downward formal channel of communication suggests that management issues instructions or disseminates information that supervisors at the next level receive and pass on to their subordinates, and so on down the line</a:t>
            </a:r>
            <a:r>
              <a:rPr lang="en-US" dirty="0" smtClean="0"/>
              <a:t>.  </a:t>
            </a:r>
          </a:p>
          <a:p>
            <a:endParaRPr lang="en-US" sz="900" dirty="0"/>
          </a:p>
          <a:p>
            <a:pPr lvl="1"/>
            <a:r>
              <a:rPr lang="en-US" sz="2000" dirty="0" smtClean="0"/>
              <a:t>The downward channel is most often used by higher-level managers to communicate.  </a:t>
            </a:r>
          </a:p>
          <a:p>
            <a:pPr lvl="1"/>
            <a:endParaRPr lang="en-US" sz="900" dirty="0"/>
          </a:p>
          <a:p>
            <a:pPr lvl="2"/>
            <a:r>
              <a:rPr lang="en-US" sz="1800" dirty="0" smtClean="0">
                <a:solidFill>
                  <a:srgbClr val="FF0000"/>
                </a:solidFill>
              </a:rPr>
              <a:t>Downward communication helps to tie levels together, and is important for coordination.  Managers use it to communicate instructions, objectives, policies and procedures, and other information.  </a:t>
            </a:r>
            <a:endParaRPr lang="en-US" sz="1800" dirty="0">
              <a:solidFill>
                <a:srgbClr val="FF0000"/>
              </a:solidFill>
            </a:endParaRPr>
          </a:p>
        </p:txBody>
      </p:sp>
      <p:pic>
        <p:nvPicPr>
          <p:cNvPr id="6" name="Picture 2" descr="File:Circle arrow down font awesome.svg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495800"/>
            <a:ext cx="198559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71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200" u="sng" dirty="0" smtClean="0"/>
              <a:t>The very best supervisors use open, honest, sincere, and genuine communication, which guides EEs down a path of excellence</a:t>
            </a:r>
            <a:r>
              <a:rPr lang="en-US" sz="2200" dirty="0" smtClean="0"/>
              <a:t>.  </a:t>
            </a:r>
          </a:p>
          <a:p>
            <a:endParaRPr lang="en-US" sz="800" dirty="0" smtClean="0"/>
          </a:p>
          <a:p>
            <a:pPr lvl="1"/>
            <a:r>
              <a:rPr lang="en-US" sz="2000" dirty="0" smtClean="0">
                <a:solidFill>
                  <a:srgbClr val="FF0000"/>
                </a:solidFill>
              </a:rPr>
              <a:t>EEs want to be told what they need to know, how they can learn it, what constitutes a job well done, and how they will be evaluated.</a:t>
            </a:r>
            <a:endParaRPr lang="en-US" sz="2000" dirty="0">
              <a:solidFill>
                <a:srgbClr val="FF0000"/>
              </a:solidFill>
            </a:endParaRPr>
          </a:p>
        </p:txBody>
      </p:sp>
      <p:pic>
        <p:nvPicPr>
          <p:cNvPr id="6" name="Picture 5" descr="How to Use the Downward Arrow Technique in CB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276600"/>
            <a:ext cx="2344783" cy="3067897"/>
          </a:xfrm>
          <a:prstGeom prst="rect">
            <a:avLst/>
          </a:prstGeom>
          <a:noFill/>
          <a:ln>
            <a:noFill/>
          </a:ln>
        </p:spPr>
      </p:pic>
    </p:spTree>
    <p:extLst>
      <p:ext uri="{BB962C8B-B14F-4D97-AF65-F5344CB8AC3E}">
        <p14:creationId xmlns:p14="http://schemas.microsoft.com/office/powerpoint/2010/main" val="3999377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200" u="sng" dirty="0" smtClean="0"/>
              <a:t>Upward communication is equally important to the official network</a:t>
            </a:r>
            <a:r>
              <a:rPr lang="en-US" dirty="0" smtClean="0"/>
              <a:t>.  </a:t>
            </a:r>
          </a:p>
          <a:p>
            <a:endParaRPr lang="en-US" sz="800" dirty="0"/>
          </a:p>
          <a:p>
            <a:pPr lvl="1"/>
            <a:r>
              <a:rPr lang="en-US" sz="2000" dirty="0" smtClean="0"/>
              <a:t>Supervisors who have managerial authority accept an obligation to keep the team informed and to contribute ideas to management.  Similarly, EEs should feel free to convey their ideas to supervisors and to report on activities related to their work.  </a:t>
            </a:r>
          </a:p>
          <a:p>
            <a:pPr lvl="1"/>
            <a:endParaRPr lang="en-US" sz="800" dirty="0"/>
          </a:p>
          <a:p>
            <a:pPr lvl="2"/>
            <a:r>
              <a:rPr lang="en-US" sz="1800" dirty="0" smtClean="0">
                <a:solidFill>
                  <a:srgbClr val="FF0000"/>
                </a:solidFill>
              </a:rPr>
              <a:t>Managers and supervisors should encourage a free flow of upward communication.</a:t>
            </a:r>
            <a:endParaRPr lang="en-US" sz="1800" dirty="0">
              <a:solidFill>
                <a:srgbClr val="FF0000"/>
              </a:solidFill>
            </a:endParaRPr>
          </a:p>
        </p:txBody>
      </p:sp>
      <p:pic>
        <p:nvPicPr>
          <p:cNvPr id="2050" name="Picture 2" descr="Arrow upward Creative Stall Premium Fill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3574" y="4267200"/>
            <a:ext cx="1984375" cy="19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065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100" u="sng" dirty="0" smtClean="0"/>
              <a:t>Upward communication usually involves informing and reporting, including asking questions, making suggestions, and lodging complaints</a:t>
            </a:r>
            <a:r>
              <a:rPr lang="en-US" sz="2100" dirty="0" smtClean="0"/>
              <a:t>.  </a:t>
            </a:r>
          </a:p>
          <a:p>
            <a:endParaRPr lang="en-US" sz="800" dirty="0"/>
          </a:p>
          <a:p>
            <a:pPr lvl="1"/>
            <a:r>
              <a:rPr lang="en-US" sz="2000" dirty="0" smtClean="0"/>
              <a:t>This is a vital means by which managers can determine whether proper actions are taking place and can obtain valuable EE insight into the problems facing a unit.  </a:t>
            </a:r>
          </a:p>
          <a:p>
            <a:pPr lvl="1"/>
            <a:endParaRPr lang="en-US" sz="800" dirty="0"/>
          </a:p>
          <a:p>
            <a:pPr lvl="2"/>
            <a:r>
              <a:rPr lang="en-US" sz="1800" dirty="0" smtClean="0">
                <a:solidFill>
                  <a:srgbClr val="FF0000"/>
                </a:solidFill>
              </a:rPr>
              <a:t>For example, EEs may report production results and also present ideas for increasing production.</a:t>
            </a:r>
            <a:endParaRPr lang="en-US" sz="1800" dirty="0">
              <a:solidFill>
                <a:srgbClr val="FF0000"/>
              </a:solidFill>
            </a:endParaRPr>
          </a:p>
        </p:txBody>
      </p:sp>
      <p:pic>
        <p:nvPicPr>
          <p:cNvPr id="4098" name="Picture 2" descr="Upward - Free arrows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1371" y="4343400"/>
            <a:ext cx="1984375" cy="19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30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encourage upward communication from EEs and give ample attention to the information being transmitted</a:t>
            </a:r>
            <a:r>
              <a:rPr lang="en-US" dirty="0" smtClean="0"/>
              <a:t>.  </a:t>
            </a:r>
          </a:p>
          <a:p>
            <a:endParaRPr lang="en-US" sz="900" dirty="0"/>
          </a:p>
          <a:p>
            <a:pPr lvl="1"/>
            <a:r>
              <a:rPr lang="en-US" sz="2000" dirty="0" smtClean="0"/>
              <a:t>Supervisors must show that they want EE suggestions as well as the facts, and then they must evaluate information promptly.  </a:t>
            </a:r>
          </a:p>
          <a:p>
            <a:pPr lvl="1"/>
            <a:endParaRPr lang="en-US" sz="800" dirty="0"/>
          </a:p>
          <a:p>
            <a:pPr lvl="2"/>
            <a:r>
              <a:rPr lang="en-US" sz="1800" dirty="0" smtClean="0">
                <a:solidFill>
                  <a:srgbClr val="FF0000"/>
                </a:solidFill>
              </a:rPr>
              <a:t>It is clear that often no one knows problems, and possible solutions,  better than EEs doing the work.  To tap into this source of information, supervisors must convey a genuine desire to obtain and use the ideas suggested by EEs.  </a:t>
            </a:r>
            <a:endParaRPr lang="en-US" sz="1800" dirty="0">
              <a:solidFill>
                <a:srgbClr val="FF0000"/>
              </a:solidFill>
            </a:endParaRPr>
          </a:p>
        </p:txBody>
      </p:sp>
      <p:pic>
        <p:nvPicPr>
          <p:cNvPr id="5" name="Picture 4" descr="Up Arrow Png Picture - Up Arrow Png PNG Image | Transparent PNG Free  Download on Seek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267200"/>
            <a:ext cx="1825752" cy="2055685"/>
          </a:xfrm>
          <a:prstGeom prst="rect">
            <a:avLst/>
          </a:prstGeom>
          <a:noFill/>
          <a:ln>
            <a:noFill/>
          </a:ln>
        </p:spPr>
      </p:pic>
    </p:spTree>
    <p:extLst>
      <p:ext uri="{BB962C8B-B14F-4D97-AF65-F5344CB8AC3E}">
        <p14:creationId xmlns:p14="http://schemas.microsoft.com/office/powerpoint/2010/main" val="74321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ideas for improving getting-and-giving skills include using Management by Walking Around (MBWA), which involves going where the action is and asking others what you can do to help them be the best they can be</a:t>
            </a:r>
            <a:r>
              <a:rPr lang="en-US" dirty="0" smtClean="0"/>
              <a:t>.  </a:t>
            </a:r>
          </a:p>
          <a:p>
            <a:endParaRPr lang="en-US" sz="800" dirty="0"/>
          </a:p>
          <a:p>
            <a:pPr lvl="1"/>
            <a:r>
              <a:rPr lang="en-US" sz="2000" dirty="0" smtClean="0"/>
              <a:t>Effective supervisors develop rapport with EEs and stakeholders, really listening to ideas and suggestions and acting on suggestions.  </a:t>
            </a:r>
          </a:p>
          <a:p>
            <a:pPr lvl="1"/>
            <a:endParaRPr lang="en-US" sz="800" dirty="0"/>
          </a:p>
          <a:p>
            <a:pPr lvl="2"/>
            <a:r>
              <a:rPr lang="en-US" sz="1800" dirty="0" smtClean="0">
                <a:solidFill>
                  <a:srgbClr val="FF0000"/>
                </a:solidFill>
              </a:rPr>
              <a:t>A supervisor with effective information-getting skills usually wins the respect and admiration of colleagues and associates.</a:t>
            </a:r>
            <a:endParaRPr lang="en-US" sz="1800" dirty="0">
              <a:solidFill>
                <a:srgbClr val="FF0000"/>
              </a:solidFill>
            </a:endParaRPr>
          </a:p>
        </p:txBody>
      </p:sp>
      <p:pic>
        <p:nvPicPr>
          <p:cNvPr id="6" name="Picture 5" descr="Management by Walking Aroun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724400"/>
            <a:ext cx="4572000" cy="2133600"/>
          </a:xfrm>
          <a:prstGeom prst="rect">
            <a:avLst/>
          </a:prstGeom>
          <a:noFill/>
          <a:ln>
            <a:noFill/>
          </a:ln>
        </p:spPr>
      </p:pic>
    </p:spTree>
    <p:extLst>
      <p:ext uri="{BB962C8B-B14F-4D97-AF65-F5344CB8AC3E}">
        <p14:creationId xmlns:p14="http://schemas.microsoft.com/office/powerpoint/2010/main" val="221020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200" u="sng" dirty="0" smtClean="0"/>
              <a:t>It is the supervisor’s duty to advise upper management whenever there are significant developments and to do so as soon as possible, before or after such events occur</a:t>
            </a:r>
            <a:r>
              <a:rPr lang="en-US" dirty="0" smtClean="0"/>
              <a:t>.  </a:t>
            </a:r>
          </a:p>
          <a:p>
            <a:endParaRPr lang="en-US" sz="800" dirty="0"/>
          </a:p>
          <a:p>
            <a:pPr lvl="1"/>
            <a:r>
              <a:rPr lang="en-US" sz="2000" dirty="0" smtClean="0">
                <a:solidFill>
                  <a:srgbClr val="FF0000"/>
                </a:solidFill>
              </a:rPr>
              <a:t>It is quite embarrassing to a manager to learn important news elsewhere; this can be interpreted to mean supervisors are not abreast of their responsibilities.</a:t>
            </a:r>
            <a:endParaRPr lang="en-US" sz="2000" dirty="0">
              <a:solidFill>
                <a:srgbClr val="FF0000"/>
              </a:solidFill>
            </a:endParaRPr>
          </a:p>
        </p:txBody>
      </p:sp>
      <p:pic>
        <p:nvPicPr>
          <p:cNvPr id="5" name="Picture 4" descr="Upward Basic Black Solid icon"/>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719999"/>
            <a:ext cx="2376569" cy="2438400"/>
          </a:xfrm>
          <a:prstGeom prst="rect">
            <a:avLst/>
          </a:prstGeom>
          <a:noFill/>
          <a:ln>
            <a:noFill/>
          </a:ln>
        </p:spPr>
      </p:pic>
    </p:spTree>
    <p:extLst>
      <p:ext uri="{BB962C8B-B14F-4D97-AF65-F5344CB8AC3E}">
        <p14:creationId xmlns:p14="http://schemas.microsoft.com/office/powerpoint/2010/main" val="107810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Two: Essentials of Effective Supervision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Six: Communicating in a Noisy World</a:t>
            </a:r>
          </a:p>
          <a:p>
            <a:endParaRPr lang="en-US" sz="800" u="sng" dirty="0" smtClean="0"/>
          </a:p>
          <a:p>
            <a:pPr lvl="1"/>
            <a:r>
              <a:rPr lang="en-US" dirty="0" smtClean="0"/>
              <a:t>After studying this chapter, you will be able to:</a:t>
            </a:r>
          </a:p>
          <a:p>
            <a:pPr lvl="1"/>
            <a:endParaRPr lang="en-US" sz="800" dirty="0" smtClean="0"/>
          </a:p>
          <a:p>
            <a:pPr lvl="2"/>
            <a:r>
              <a:rPr lang="en-US" sz="1800" dirty="0" smtClean="0">
                <a:solidFill>
                  <a:srgbClr val="FF0000"/>
                </a:solidFill>
              </a:rPr>
              <a:t>Define communication and explain its importance in today’s culture.</a:t>
            </a:r>
          </a:p>
          <a:p>
            <a:pPr lvl="2"/>
            <a:r>
              <a:rPr lang="en-US" sz="1800" dirty="0" smtClean="0">
                <a:solidFill>
                  <a:srgbClr val="FF0000"/>
                </a:solidFill>
              </a:rPr>
              <a:t>Discuss the implications of the new communication age.</a:t>
            </a:r>
          </a:p>
          <a:p>
            <a:pPr lvl="2"/>
            <a:r>
              <a:rPr lang="en-US" sz="1800" dirty="0" smtClean="0">
                <a:solidFill>
                  <a:srgbClr val="FF0000"/>
                </a:solidFill>
              </a:rPr>
              <a:t>Analyze the channels of communication available to the supervisor.</a:t>
            </a:r>
          </a:p>
          <a:p>
            <a:pPr lvl="2"/>
            <a:r>
              <a:rPr lang="en-US" sz="1800" dirty="0" smtClean="0">
                <a:solidFill>
                  <a:srgbClr val="FF0000"/>
                </a:solidFill>
              </a:rPr>
              <a:t>Identify and discuss the barriers to effective communication.</a:t>
            </a:r>
          </a:p>
          <a:p>
            <a:pPr lvl="2"/>
            <a:r>
              <a:rPr lang="en-US" sz="1800" dirty="0" smtClean="0">
                <a:solidFill>
                  <a:srgbClr val="FF0000"/>
                </a:solidFill>
              </a:rPr>
              <a:t>Describe ways to overcome communication barriers.</a:t>
            </a:r>
          </a:p>
          <a:p>
            <a:pPr lvl="2"/>
            <a:r>
              <a:rPr lang="en-US" sz="1800" dirty="0" smtClean="0">
                <a:solidFill>
                  <a:srgbClr val="FF0000"/>
                </a:solidFill>
              </a:rPr>
              <a:t>Explain how supervisors can better manage meetings.</a:t>
            </a:r>
            <a:endParaRPr lang="en-US" dirty="0"/>
          </a:p>
        </p:txBody>
      </p:sp>
      <p:pic>
        <p:nvPicPr>
          <p:cNvPr id="5" name="Picture 4"/>
          <p:cNvPicPr>
            <a:picLocks noChangeAspect="1"/>
          </p:cNvPicPr>
          <p:nvPr/>
        </p:nvPicPr>
        <p:blipFill>
          <a:blip r:embed="rId2" cstate="print"/>
          <a:stretch>
            <a:fillRect/>
          </a:stretch>
        </p:blipFill>
        <p:spPr>
          <a:xfrm>
            <a:off x="7315200" y="12954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300" u="sng" dirty="0" smtClean="0"/>
              <a:t>A third direction of formal communication that is essential for efficient organizational functioning is lateral, or horizontal, communication between departments or people at the same levels but in charge of different functions</a:t>
            </a:r>
            <a:r>
              <a:rPr lang="en-US" sz="2300" dirty="0" smtClean="0"/>
              <a:t>.  </a:t>
            </a:r>
          </a:p>
          <a:p>
            <a:endParaRPr lang="en-US" sz="800" dirty="0"/>
          </a:p>
          <a:p>
            <a:pPr lvl="1"/>
            <a:r>
              <a:rPr lang="en-US" dirty="0" smtClean="0">
                <a:solidFill>
                  <a:srgbClr val="FF0000"/>
                </a:solidFill>
              </a:rPr>
              <a:t>Horizontal communication must be open and freely flowing to coordinate functions among departments.</a:t>
            </a:r>
            <a:endParaRPr lang="en-US" dirty="0">
              <a:solidFill>
                <a:srgbClr val="FF0000"/>
              </a:solidFill>
            </a:endParaRPr>
          </a:p>
        </p:txBody>
      </p:sp>
      <p:pic>
        <p:nvPicPr>
          <p:cNvPr id="5" name="Picture 4" descr="Double horizontal arrow - Free arrows icons"/>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81400"/>
            <a:ext cx="2633472" cy="2743200"/>
          </a:xfrm>
          <a:prstGeom prst="rect">
            <a:avLst/>
          </a:prstGeom>
          <a:noFill/>
          <a:ln>
            <a:noFill/>
          </a:ln>
        </p:spPr>
      </p:pic>
    </p:spTree>
    <p:extLst>
      <p:ext uri="{BB962C8B-B14F-4D97-AF65-F5344CB8AC3E}">
        <p14:creationId xmlns:p14="http://schemas.microsoft.com/office/powerpoint/2010/main" val="2383639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Horizontal communication typically involves discussions and meetings to accomplish tasks that cross departmental lines</a:t>
            </a:r>
            <a:r>
              <a:rPr lang="en-US" dirty="0" smtClean="0"/>
              <a:t>.  </a:t>
            </a:r>
          </a:p>
          <a:p>
            <a:endParaRPr lang="en-US" sz="900" dirty="0"/>
          </a:p>
          <a:p>
            <a:pPr lvl="1"/>
            <a:r>
              <a:rPr lang="en-US" sz="2000" dirty="0" smtClean="0"/>
              <a:t>For example, a production manager may have to contact managers of the marketing and shipping departments to ascertain progress on a delivery schedule for a product.  </a:t>
            </a:r>
          </a:p>
          <a:p>
            <a:pPr lvl="1"/>
            <a:endParaRPr lang="en-US" sz="900" dirty="0"/>
          </a:p>
          <a:p>
            <a:pPr lvl="2"/>
            <a:r>
              <a:rPr lang="en-US" sz="1800" dirty="0" smtClean="0">
                <a:solidFill>
                  <a:srgbClr val="FF0000"/>
                </a:solidFill>
              </a:rPr>
              <a:t>Without an open communication environment it would be impossible to coordinate specialized departmental efforts toward a common purpose.</a:t>
            </a:r>
            <a:endParaRPr lang="en-US" sz="1800" dirty="0">
              <a:solidFill>
                <a:srgbClr val="FF0000"/>
              </a:solidFill>
            </a:endParaRPr>
          </a:p>
        </p:txBody>
      </p:sp>
      <p:pic>
        <p:nvPicPr>
          <p:cNvPr id="5" name="Picture 4" descr="Free Red Arrow Down, Download Free Red Arrow Down png images, Free ClipArts  on Clipart Libr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8914" y="4786800"/>
            <a:ext cx="2796758" cy="1371599"/>
          </a:xfrm>
          <a:prstGeom prst="rect">
            <a:avLst/>
          </a:prstGeom>
          <a:noFill/>
          <a:ln>
            <a:noFill/>
          </a:ln>
        </p:spPr>
      </p:pic>
    </p:spTree>
    <p:extLst>
      <p:ext uri="{BB962C8B-B14F-4D97-AF65-F5344CB8AC3E}">
        <p14:creationId xmlns:p14="http://schemas.microsoft.com/office/powerpoint/2010/main" val="4212570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Channels</a:t>
            </a:r>
            <a:br>
              <a:rPr lang="en-US" dirty="0" smtClean="0"/>
            </a:br>
            <a:r>
              <a:rPr lang="en-US" sz="2000" dirty="0" smtClean="0"/>
              <a:t>The Grapevine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Informal communication channels, AKA - the Grapevine, are a normal outgrowth of informal groupings of people on the job,    of their social interactions, and other understandable desire       to communicate with one another</a:t>
            </a:r>
            <a:r>
              <a:rPr lang="en-US" dirty="0" smtClean="0"/>
              <a:t>.  </a:t>
            </a:r>
          </a:p>
          <a:p>
            <a:endParaRPr lang="en-US" sz="900" dirty="0"/>
          </a:p>
          <a:p>
            <a:pPr lvl="1"/>
            <a:r>
              <a:rPr lang="en-US" sz="2000" dirty="0" smtClean="0"/>
              <a:t>Every organization has its </a:t>
            </a:r>
            <a:r>
              <a:rPr lang="en-US" sz="2000" dirty="0"/>
              <a:t>g</a:t>
            </a:r>
            <a:r>
              <a:rPr lang="en-US" sz="2000" dirty="0" smtClean="0"/>
              <a:t>rapevine.  This is a perfectly natural element, because it fulfills the EE’s desire to know the latest information and to socialize.  </a:t>
            </a:r>
          </a:p>
          <a:p>
            <a:pPr lvl="1"/>
            <a:endParaRPr lang="en-US" sz="900" dirty="0"/>
          </a:p>
          <a:p>
            <a:pPr lvl="2"/>
            <a:r>
              <a:rPr lang="en-US" sz="1800" dirty="0" smtClean="0">
                <a:solidFill>
                  <a:srgbClr val="FF0000"/>
                </a:solidFill>
              </a:rPr>
              <a:t>The grapevine offers members of an organization an outlet for imagining, as well as an opportunity to express apprehensions in the form of rumors.</a:t>
            </a:r>
            <a:endParaRPr lang="en-US" sz="1800" dirty="0">
              <a:solidFill>
                <a:srgbClr val="FF0000"/>
              </a:solidFill>
            </a:endParaRPr>
          </a:p>
        </p:txBody>
      </p:sp>
      <p:pic>
        <p:nvPicPr>
          <p:cNvPr id="5" name="Picture 4" descr="Home - Word on the Grapev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937760"/>
            <a:ext cx="2590800" cy="1905000"/>
          </a:xfrm>
          <a:prstGeom prst="rect">
            <a:avLst/>
          </a:prstGeom>
          <a:noFill/>
          <a:ln>
            <a:noFill/>
          </a:ln>
        </p:spPr>
      </p:pic>
    </p:spTree>
    <p:extLst>
      <p:ext uri="{BB962C8B-B14F-4D97-AF65-F5344CB8AC3E}">
        <p14:creationId xmlns:p14="http://schemas.microsoft.com/office/powerpoint/2010/main" val="1128820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grapevine can offer considerable insight into EE’s thoughts and feelings</a:t>
            </a:r>
            <a:r>
              <a:rPr lang="en-US" dirty="0" smtClean="0"/>
              <a:t>.  </a:t>
            </a:r>
          </a:p>
          <a:p>
            <a:endParaRPr lang="en-US" sz="900" dirty="0"/>
          </a:p>
          <a:p>
            <a:pPr lvl="1"/>
            <a:r>
              <a:rPr lang="en-US" sz="2000" dirty="0" smtClean="0"/>
              <a:t>An alert supervisor acknowledges the grapevine and tries to take advantage of it whenever possible.  The grapevine often carries factual information, but sometimes it carries half-truths, rumors, private interpretations, suspicious, and other bits of distorted or inaccurate information.  </a:t>
            </a:r>
          </a:p>
          <a:p>
            <a:pPr lvl="1"/>
            <a:endParaRPr lang="en-US" sz="800" dirty="0"/>
          </a:p>
          <a:p>
            <a:pPr lvl="2"/>
            <a:r>
              <a:rPr lang="en-US" sz="1800" dirty="0" smtClean="0">
                <a:solidFill>
                  <a:srgbClr val="FF0000"/>
                </a:solidFill>
              </a:rPr>
              <a:t>Research indicates that many EEs have more faith and confidence in the grapevine than in what their supervisors tell them.  In part, this reflects a natural human tendency to trust one’s peers to a greater degree than people in authority, such as supervisors or parents.</a:t>
            </a:r>
            <a:endParaRPr lang="en-US" sz="1800" dirty="0">
              <a:solidFill>
                <a:srgbClr val="FF0000"/>
              </a:solidFill>
            </a:endParaRPr>
          </a:p>
        </p:txBody>
      </p:sp>
      <p:pic>
        <p:nvPicPr>
          <p:cNvPr id="7" name="Picture 6" descr="Grapevine - Your complete managed service provider."/>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486400"/>
            <a:ext cx="3381102" cy="1371600"/>
          </a:xfrm>
          <a:prstGeom prst="rect">
            <a:avLst/>
          </a:prstGeom>
          <a:noFill/>
          <a:ln>
            <a:noFill/>
          </a:ln>
        </p:spPr>
      </p:pic>
    </p:spTree>
    <p:extLst>
      <p:ext uri="{BB962C8B-B14F-4D97-AF65-F5344CB8AC3E}">
        <p14:creationId xmlns:p14="http://schemas.microsoft.com/office/powerpoint/2010/main" val="3645152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grapevine cannot be predicted because its path today is not necessarily the same as its path yesterday</a:t>
            </a:r>
            <a:r>
              <a:rPr lang="en-US" dirty="0" smtClean="0"/>
              <a:t>.  </a:t>
            </a:r>
          </a:p>
          <a:p>
            <a:endParaRPr lang="en-US" sz="900" dirty="0"/>
          </a:p>
          <a:p>
            <a:pPr lvl="1"/>
            <a:r>
              <a:rPr lang="en-US" sz="2000" dirty="0" smtClean="0"/>
              <a:t>Most EEs hear information through the grapevine, but some do not pass it along.  </a:t>
            </a:r>
          </a:p>
          <a:p>
            <a:pPr lvl="1"/>
            <a:endParaRPr lang="en-US" sz="800" dirty="0"/>
          </a:p>
          <a:p>
            <a:pPr lvl="2"/>
            <a:r>
              <a:rPr lang="en-US" sz="1800" dirty="0" smtClean="0">
                <a:solidFill>
                  <a:srgbClr val="FF0000"/>
                </a:solidFill>
              </a:rPr>
              <a:t>Any person in an organization may become active in the grapevine on occasion; some individuals are more active than others.  </a:t>
            </a:r>
          </a:p>
          <a:p>
            <a:pPr lvl="2"/>
            <a:r>
              <a:rPr lang="en-US" sz="1800" dirty="0" smtClean="0">
                <a:solidFill>
                  <a:srgbClr val="FF0000"/>
                </a:solidFill>
              </a:rPr>
              <a:t>Some people feel their prestige is enhanced if they can pass along latest news, and they do not hesitate to spread and embellish upon that news.  </a:t>
            </a:r>
          </a:p>
        </p:txBody>
      </p:sp>
      <p:pic>
        <p:nvPicPr>
          <p:cNvPr id="5" name="Picture 4" descr="Grapevine Performing Ar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648200"/>
            <a:ext cx="4275038" cy="1662430"/>
          </a:xfrm>
          <a:prstGeom prst="rect">
            <a:avLst/>
          </a:prstGeom>
          <a:noFill/>
          <a:ln>
            <a:noFill/>
          </a:ln>
        </p:spPr>
      </p:pic>
    </p:spTree>
    <p:extLst>
      <p:ext uri="{BB962C8B-B14F-4D97-AF65-F5344CB8AC3E}">
        <p14:creationId xmlns:p14="http://schemas.microsoft.com/office/powerpoint/2010/main" val="3022966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The grapevine sometimes helps clarify and supplement formal communication, and it often spreads information that could not be disseminated as well or as rapidly  through official channels</a:t>
            </a:r>
            <a:r>
              <a:rPr lang="en-US" dirty="0" smtClean="0"/>
              <a:t>.</a:t>
            </a:r>
            <a:endParaRPr lang="en-US" dirty="0"/>
          </a:p>
        </p:txBody>
      </p:sp>
      <p:pic>
        <p:nvPicPr>
          <p:cNvPr id="7" name="Picture 6" descr="How Do You Speak Grapevine? - Wine-i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429000"/>
            <a:ext cx="5181600" cy="2809875"/>
          </a:xfrm>
          <a:prstGeom prst="rect">
            <a:avLst/>
          </a:prstGeom>
          <a:noFill/>
          <a:ln>
            <a:noFill/>
          </a:ln>
        </p:spPr>
      </p:pic>
    </p:spTree>
    <p:extLst>
      <p:ext uri="{BB962C8B-B14F-4D97-AF65-F5344CB8AC3E}">
        <p14:creationId xmlns:p14="http://schemas.microsoft.com/office/powerpoint/2010/main" val="727125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The supervisor should realize that it is impossible to eliminate the grapevine</a:t>
            </a:r>
            <a:r>
              <a:rPr lang="en-US" dirty="0" smtClean="0"/>
              <a:t>.  </a:t>
            </a:r>
          </a:p>
          <a:p>
            <a:endParaRPr lang="en-US" sz="800" dirty="0"/>
          </a:p>
          <a:p>
            <a:pPr lvl="1"/>
            <a:r>
              <a:rPr lang="en-US" sz="2000" dirty="0" smtClean="0"/>
              <a:t>It is unrealistic to expect that all rumors can be stamped out, and the grapevine is certain to flourish in every organization.  </a:t>
            </a:r>
          </a:p>
          <a:p>
            <a:pPr lvl="1"/>
            <a:endParaRPr lang="en-US" sz="800" dirty="0"/>
          </a:p>
          <a:p>
            <a:pPr lvl="2"/>
            <a:r>
              <a:rPr lang="en-US" sz="1800" dirty="0" smtClean="0">
                <a:solidFill>
                  <a:srgbClr val="FF0000"/>
                </a:solidFill>
              </a:rPr>
              <a:t>To cope with the grapevine, supervisors should tune in to it and learn what it is saying.  Supervisors should also determine who leads the grapevine and who is likely to spread its information.</a:t>
            </a:r>
            <a:endParaRPr lang="en-US" sz="1800" dirty="0">
              <a:solidFill>
                <a:srgbClr val="FF0000"/>
              </a:solidFill>
            </a:endParaRPr>
          </a:p>
        </p:txBody>
      </p:sp>
      <p:pic>
        <p:nvPicPr>
          <p:cNvPr id="5" name="Picture 4" descr="Grapevine Communication - YouTube"/>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43400"/>
            <a:ext cx="3425952" cy="1943100"/>
          </a:xfrm>
          <a:prstGeom prst="rect">
            <a:avLst/>
          </a:prstGeom>
          <a:noFill/>
          <a:ln>
            <a:noFill/>
          </a:ln>
        </p:spPr>
      </p:pic>
    </p:spTree>
    <p:extLst>
      <p:ext uri="{BB962C8B-B14F-4D97-AF65-F5344CB8AC3E}">
        <p14:creationId xmlns:p14="http://schemas.microsoft.com/office/powerpoint/2010/main" val="2551679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Many rumors begin in the wishful-thinking stage of EE anticipation. </a:t>
            </a:r>
            <a:r>
              <a:rPr lang="en-US" sz="2400" u="sng" dirty="0"/>
              <a:t>Other frequent causes of rumors are uncertainty and fear.  </a:t>
            </a:r>
          </a:p>
          <a:p>
            <a:endParaRPr lang="en-US" sz="800" dirty="0"/>
          </a:p>
          <a:p>
            <a:pPr lvl="1"/>
            <a:r>
              <a:rPr lang="en-US" dirty="0" smtClean="0"/>
              <a:t>The best cure for rumors is to expose the facts to all EEs and to give straight answers to all questions.  </a:t>
            </a:r>
          </a:p>
          <a:p>
            <a:pPr lvl="1"/>
            <a:endParaRPr lang="en-US" sz="800" dirty="0"/>
          </a:p>
          <a:p>
            <a:pPr lvl="2"/>
            <a:r>
              <a:rPr lang="en-US" dirty="0" smtClean="0">
                <a:solidFill>
                  <a:srgbClr val="FF0000"/>
                </a:solidFill>
              </a:rPr>
              <a:t>Morale suffers when hopes are built up in anticipation of something that doesn’t happen.</a:t>
            </a:r>
            <a:endParaRPr lang="en-US" dirty="0">
              <a:solidFill>
                <a:srgbClr val="FF0000"/>
              </a:solidFill>
            </a:endParaRPr>
          </a:p>
        </p:txBody>
      </p:sp>
      <p:pic>
        <p:nvPicPr>
          <p:cNvPr id="6" name="Picture 5" descr="The Grapevine Works"/>
          <p:cNvPicPr/>
          <p:nvPr/>
        </p:nvPicPr>
        <p:blipFill>
          <a:blip r:embed="rId2">
            <a:extLst>
              <a:ext uri="{28A0092B-C50C-407E-A947-70E740481C1C}">
                <a14:useLocalDpi xmlns:a14="http://schemas.microsoft.com/office/drawing/2010/main" val="0"/>
              </a:ext>
            </a:extLst>
          </a:blip>
          <a:srcRect/>
          <a:stretch>
            <a:fillRect/>
          </a:stretch>
        </p:blipFill>
        <p:spPr bwMode="auto">
          <a:xfrm>
            <a:off x="6781799" y="4343400"/>
            <a:ext cx="2002101" cy="1911350"/>
          </a:xfrm>
          <a:prstGeom prst="rect">
            <a:avLst/>
          </a:prstGeom>
          <a:noFill/>
          <a:ln>
            <a:noFill/>
          </a:ln>
        </p:spPr>
      </p:pic>
    </p:spTree>
    <p:extLst>
      <p:ext uri="{BB962C8B-B14F-4D97-AF65-F5344CB8AC3E}">
        <p14:creationId xmlns:p14="http://schemas.microsoft.com/office/powerpoint/2010/main" val="1488798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Often, rumors are far worse than reality</a:t>
            </a:r>
            <a:r>
              <a:rPr lang="en-US" dirty="0" smtClean="0"/>
              <a:t>.  </a:t>
            </a:r>
          </a:p>
          <a:p>
            <a:endParaRPr lang="en-US" sz="800" dirty="0"/>
          </a:p>
          <a:p>
            <a:pPr lvl="1"/>
            <a:r>
              <a:rPr lang="en-US" sz="2000" dirty="0" smtClean="0"/>
              <a:t>If a supervisor does not disclose facts to EEs, those EEs will make up their own “facts,” which may be worse than reality.  </a:t>
            </a:r>
          </a:p>
          <a:p>
            <a:pPr lvl="1"/>
            <a:endParaRPr lang="en-US" sz="800" dirty="0"/>
          </a:p>
          <a:p>
            <a:pPr lvl="2"/>
            <a:r>
              <a:rPr lang="en-US" sz="1800" dirty="0" smtClean="0">
                <a:solidFill>
                  <a:srgbClr val="FF0000"/>
                </a:solidFill>
              </a:rPr>
              <a:t>Much of the fear caused by uncertainty can be eliminated or reduced if the truth of what will happen is disclosed.  Continuing rumors &amp; uncertainty may be more demoralizing than even the saddest facts presented openly.</a:t>
            </a:r>
            <a:endParaRPr lang="en-US" sz="1800" dirty="0">
              <a:solidFill>
                <a:srgbClr val="FF0000"/>
              </a:solidFill>
            </a:endParaRPr>
          </a:p>
        </p:txBody>
      </p:sp>
      <p:pic>
        <p:nvPicPr>
          <p:cNvPr id="6" name="Picture 5" descr="Home | Grapev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038600"/>
            <a:ext cx="4495800" cy="2282190"/>
          </a:xfrm>
          <a:prstGeom prst="rect">
            <a:avLst/>
          </a:prstGeom>
          <a:noFill/>
          <a:ln>
            <a:noFill/>
          </a:ln>
        </p:spPr>
      </p:pic>
    </p:spTree>
    <p:extLst>
      <p:ext uri="{BB962C8B-B14F-4D97-AF65-F5344CB8AC3E}">
        <p14:creationId xmlns:p14="http://schemas.microsoft.com/office/powerpoint/2010/main" val="11999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you mention a rumor without refuting it, some people may speculate that the rumor is at least partly true</a:t>
            </a:r>
            <a:r>
              <a:rPr lang="en-US" dirty="0" smtClean="0"/>
              <a:t>.  </a:t>
            </a:r>
          </a:p>
          <a:p>
            <a:endParaRPr lang="en-US" sz="800" dirty="0"/>
          </a:p>
          <a:p>
            <a:pPr lvl="1"/>
            <a:r>
              <a:rPr lang="en-US" sz="2000" dirty="0" smtClean="0"/>
              <a:t>The best prescription is to state the facts openly and honestly. </a:t>
            </a:r>
          </a:p>
          <a:p>
            <a:pPr lvl="1"/>
            <a:r>
              <a:rPr lang="en-US" sz="2000" dirty="0" smtClean="0"/>
              <a:t>When supervisors lack all the information, they should admit it, try to assess the real situation, and report the situation to EEs.  </a:t>
            </a:r>
          </a:p>
          <a:p>
            <a:pPr lvl="1"/>
            <a:endParaRPr lang="en-US" sz="800" dirty="0"/>
          </a:p>
          <a:p>
            <a:pPr lvl="2"/>
            <a:r>
              <a:rPr lang="en-US" sz="1800" dirty="0" smtClean="0">
                <a:solidFill>
                  <a:srgbClr val="FF0000"/>
                </a:solidFill>
              </a:rPr>
              <a:t>One of the best ways to stop a rumor is to expose its untruthfulness.  </a:t>
            </a:r>
            <a:endParaRPr lang="en-US" sz="1800" dirty="0">
              <a:solidFill>
                <a:srgbClr val="FF0000"/>
              </a:solidFill>
            </a:endParaRPr>
          </a:p>
        </p:txBody>
      </p:sp>
      <p:pic>
        <p:nvPicPr>
          <p:cNvPr id="6" name="Picture 5" descr="Home | The Grapevine Magaz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799" y="4495800"/>
            <a:ext cx="4362123" cy="1688725"/>
          </a:xfrm>
          <a:prstGeom prst="rect">
            <a:avLst/>
          </a:prstGeom>
          <a:noFill/>
          <a:ln>
            <a:noFill/>
          </a:ln>
        </p:spPr>
      </p:pic>
    </p:spTree>
    <p:extLst>
      <p:ext uri="{BB962C8B-B14F-4D97-AF65-F5344CB8AC3E}">
        <p14:creationId xmlns:p14="http://schemas.microsoft.com/office/powerpoint/2010/main" val="173783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400" u="sng" dirty="0" smtClean="0"/>
              <a:t>Communication is the process of transmitting information and understanding from one person to another</a:t>
            </a:r>
            <a:r>
              <a:rPr lang="en-US" dirty="0" smtClean="0"/>
              <a:t>.  </a:t>
            </a:r>
          </a:p>
          <a:p>
            <a:endParaRPr lang="en-US" sz="800" dirty="0"/>
          </a:p>
          <a:p>
            <a:pPr lvl="1"/>
            <a:r>
              <a:rPr lang="en-US" sz="2000" dirty="0" smtClean="0"/>
              <a:t>Effective communication means a successful transfer of information, meaning, and understanding from sender to a receiver.  </a:t>
            </a:r>
          </a:p>
          <a:p>
            <a:pPr lvl="1"/>
            <a:endParaRPr lang="en-US" sz="800" dirty="0"/>
          </a:p>
          <a:p>
            <a:pPr lvl="2"/>
            <a:r>
              <a:rPr lang="en-US" dirty="0" smtClean="0">
                <a:solidFill>
                  <a:srgbClr val="FF0000"/>
                </a:solidFill>
              </a:rPr>
              <a:t>In other words, communication is the process of imparting ideas and making oneself understood to others.  </a:t>
            </a:r>
            <a:endParaRPr lang="en-US" dirty="0">
              <a:solidFill>
                <a:srgbClr val="FF0000"/>
              </a:solidFill>
            </a:endParaRPr>
          </a:p>
        </p:txBody>
      </p:sp>
      <p:pic>
        <p:nvPicPr>
          <p:cNvPr id="5" name="Picture 4" descr="What are the three types of communication? - BeSpok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267200"/>
            <a:ext cx="4572000" cy="2590800"/>
          </a:xfrm>
          <a:prstGeom prst="rect">
            <a:avLst/>
          </a:prstGeom>
          <a:noFill/>
          <a:ln>
            <a:noFill/>
          </a:ln>
        </p:spPr>
      </p:pic>
    </p:spTree>
    <p:extLst>
      <p:ext uri="{BB962C8B-B14F-4D97-AF65-F5344CB8AC3E}">
        <p14:creationId xmlns:p14="http://schemas.microsoft.com/office/powerpoint/2010/main" val="2873875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remember that the receptiveness of a group of EEs to rumors is directly related to the quality of the supervisor’s communication and leadership</a:t>
            </a:r>
            <a:r>
              <a:rPr lang="en-US" dirty="0" smtClean="0"/>
              <a:t>.  </a:t>
            </a:r>
          </a:p>
          <a:p>
            <a:endParaRPr lang="en-US" sz="800" dirty="0"/>
          </a:p>
          <a:p>
            <a:pPr lvl="1"/>
            <a:r>
              <a:rPr lang="en-US" sz="2000" dirty="0" smtClean="0">
                <a:solidFill>
                  <a:srgbClr val="FF0000"/>
                </a:solidFill>
              </a:rPr>
              <a:t>When EEs believe their supervisors are concerned about them and make every effort to keep EEs informed, they tend to disregard rumors and to look to their supervisors for answers.</a:t>
            </a:r>
            <a:endParaRPr lang="en-US" sz="2000" dirty="0">
              <a:solidFill>
                <a:srgbClr val="FF0000"/>
              </a:solidFill>
            </a:endParaRPr>
          </a:p>
        </p:txBody>
      </p:sp>
      <p:pic>
        <p:nvPicPr>
          <p:cNvPr id="5" name="Picture 4" descr="Grapevine Meaning - YouTube"/>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14800"/>
            <a:ext cx="3708981" cy="2171700"/>
          </a:xfrm>
          <a:prstGeom prst="rect">
            <a:avLst/>
          </a:prstGeom>
          <a:noFill/>
          <a:ln>
            <a:noFill/>
          </a:ln>
        </p:spPr>
      </p:pic>
    </p:spTree>
    <p:extLst>
      <p:ext uri="{BB962C8B-B14F-4D97-AF65-F5344CB8AC3E}">
        <p14:creationId xmlns:p14="http://schemas.microsoft.com/office/powerpoint/2010/main" val="2957712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listen to the grapevine and develop skills to address it</a:t>
            </a:r>
            <a:r>
              <a:rPr lang="en-US" dirty="0" smtClean="0"/>
              <a:t>.  </a:t>
            </a:r>
          </a:p>
          <a:p>
            <a:endParaRPr lang="en-US" sz="800" dirty="0"/>
          </a:p>
          <a:p>
            <a:pPr lvl="1"/>
            <a:r>
              <a:rPr lang="en-US" sz="2000" dirty="0" smtClean="0">
                <a:solidFill>
                  <a:srgbClr val="FF0000"/>
                </a:solidFill>
              </a:rPr>
              <a:t>An alert supervisor knows that certain events cause undue anxiety.  In this case, the supervisor should explain immediately why such events have occurred.  </a:t>
            </a:r>
          </a:p>
        </p:txBody>
      </p:sp>
      <p:pic>
        <p:nvPicPr>
          <p:cNvPr id="5" name="Picture 4" descr="Grapevine Meaning - YouTube"/>
          <p:cNvPicPr/>
          <p:nvPr/>
        </p:nvPicPr>
        <p:blipFill>
          <a:blip r:embed="rId2">
            <a:extLst>
              <a:ext uri="{28A0092B-C50C-407E-A947-70E740481C1C}">
                <a14:useLocalDpi xmlns:a14="http://schemas.microsoft.com/office/drawing/2010/main" val="0"/>
              </a:ext>
            </a:extLst>
          </a:blip>
          <a:srcRect/>
          <a:stretch>
            <a:fillRect/>
          </a:stretch>
        </p:blipFill>
        <p:spPr bwMode="auto">
          <a:xfrm>
            <a:off x="4451386" y="3910716"/>
            <a:ext cx="4354286" cy="2221557"/>
          </a:xfrm>
          <a:prstGeom prst="rect">
            <a:avLst/>
          </a:prstGeom>
          <a:noFill/>
          <a:ln>
            <a:noFill/>
          </a:ln>
        </p:spPr>
      </p:pic>
    </p:spTree>
    <p:extLst>
      <p:ext uri="{BB962C8B-B14F-4D97-AF65-F5344CB8AC3E}">
        <p14:creationId xmlns:p14="http://schemas.microsoft.com/office/powerpoint/2010/main" val="1458678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Body Language is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supervisor’s body language communicates something to EEs, whether it is intended or not</a:t>
            </a:r>
            <a:r>
              <a:rPr lang="en-US" dirty="0" smtClean="0"/>
              <a:t>.  </a:t>
            </a:r>
          </a:p>
          <a:p>
            <a:endParaRPr lang="en-US" sz="900" dirty="0"/>
          </a:p>
          <a:p>
            <a:pPr lvl="1"/>
            <a:r>
              <a:rPr lang="en-US" sz="2000" dirty="0" smtClean="0">
                <a:solidFill>
                  <a:srgbClr val="FF0000"/>
                </a:solidFill>
              </a:rPr>
              <a:t>Gestures, a handshake, a shrug of the shoulder, a smile, or silence – all have meaning and may be interpreted differently by others.       </a:t>
            </a:r>
            <a:endParaRPr lang="en-US" sz="2000" dirty="0">
              <a:solidFill>
                <a:srgbClr val="FF0000"/>
              </a:solidFill>
            </a:endParaRPr>
          </a:p>
          <a:p>
            <a:pPr marL="274320" lvl="1" indent="0">
              <a:buNone/>
            </a:pPr>
            <a:endParaRPr lang="en-US" sz="800" dirty="0"/>
          </a:p>
        </p:txBody>
      </p:sp>
      <p:pic>
        <p:nvPicPr>
          <p:cNvPr id="5" name="Picture 4" descr="Body Language: Heart of Good Communication : ileadHR"/>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352800"/>
            <a:ext cx="5587855" cy="2895600"/>
          </a:xfrm>
          <a:prstGeom prst="rect">
            <a:avLst/>
          </a:prstGeom>
          <a:noFill/>
          <a:ln>
            <a:noFill/>
          </a:ln>
        </p:spPr>
      </p:pic>
    </p:spTree>
    <p:extLst>
      <p:ext uri="{BB962C8B-B14F-4D97-AF65-F5344CB8AC3E}">
        <p14:creationId xmlns:p14="http://schemas.microsoft.com/office/powerpoint/2010/main" val="988941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Body Language is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of the problems with text messages and other modern communications media is that we are not able to read the true meaning because there is no body language or tone of voice to reinforce the important points of the message</a:t>
            </a:r>
            <a:r>
              <a:rPr lang="en-US" dirty="0" smtClean="0"/>
              <a:t>.  </a:t>
            </a:r>
          </a:p>
          <a:p>
            <a:endParaRPr lang="en-US" sz="800" dirty="0"/>
          </a:p>
          <a:p>
            <a:pPr lvl="1"/>
            <a:r>
              <a:rPr lang="en-US" sz="2000" dirty="0" smtClean="0">
                <a:solidFill>
                  <a:srgbClr val="FF0000"/>
                </a:solidFill>
              </a:rPr>
              <a:t>We believe that one of the greatest advantages of face-to-face oral communication is that it can provide the sender an immediate opportunity to determine whether the communication is understood.</a:t>
            </a:r>
            <a:endParaRPr lang="en-US" sz="2000" dirty="0">
              <a:solidFill>
                <a:srgbClr val="FF0000"/>
              </a:solidFill>
            </a:endParaRPr>
          </a:p>
        </p:txBody>
      </p:sp>
      <p:pic>
        <p:nvPicPr>
          <p:cNvPr id="5" name="Picture 4" descr="Body Language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267200"/>
            <a:ext cx="4096512" cy="2047875"/>
          </a:xfrm>
          <a:prstGeom prst="rect">
            <a:avLst/>
          </a:prstGeom>
          <a:noFill/>
          <a:ln>
            <a:noFill/>
          </a:ln>
        </p:spPr>
      </p:pic>
    </p:spTree>
    <p:extLst>
      <p:ext uri="{BB962C8B-B14F-4D97-AF65-F5344CB8AC3E}">
        <p14:creationId xmlns:p14="http://schemas.microsoft.com/office/powerpoint/2010/main" val="2192961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Body Language is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Body language is not universal</a:t>
            </a:r>
            <a:r>
              <a:rPr lang="en-US" dirty="0" smtClean="0"/>
              <a:t>.  </a:t>
            </a:r>
          </a:p>
          <a:p>
            <a:endParaRPr lang="en-US" sz="800" dirty="0"/>
          </a:p>
          <a:p>
            <a:pPr lvl="1"/>
            <a:r>
              <a:rPr lang="en-US" sz="2000" dirty="0" smtClean="0">
                <a:solidFill>
                  <a:srgbClr val="FF0000"/>
                </a:solidFill>
              </a:rPr>
              <a:t>The messages sent by different expressions or postures vary from situation to situation and particularly from culture to culture.  </a:t>
            </a:r>
          </a:p>
        </p:txBody>
      </p:sp>
      <p:pic>
        <p:nvPicPr>
          <p:cNvPr id="5" name="Picture 4" descr="How to Have Attractive Body Language - 6 Body Language Tips to Being More  Confident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9888" y="3116060"/>
            <a:ext cx="6400800" cy="3027099"/>
          </a:xfrm>
          <a:prstGeom prst="rect">
            <a:avLst/>
          </a:prstGeom>
          <a:noFill/>
          <a:ln>
            <a:noFill/>
          </a:ln>
        </p:spPr>
      </p:pic>
    </p:spTree>
    <p:extLst>
      <p:ext uri="{BB962C8B-B14F-4D97-AF65-F5344CB8AC3E}">
        <p14:creationId xmlns:p14="http://schemas.microsoft.com/office/powerpoint/2010/main" val="3637419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Body Language is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200" u="sng" dirty="0" smtClean="0"/>
              <a:t>Regardless of the channel the supervisor uses, their goal is to convey the message in a timely manner that is easily understood</a:t>
            </a:r>
            <a:r>
              <a:rPr lang="en-US" dirty="0" smtClean="0"/>
              <a:t>.  </a:t>
            </a:r>
          </a:p>
          <a:p>
            <a:endParaRPr lang="en-US" sz="800" dirty="0"/>
          </a:p>
          <a:p>
            <a:pPr lvl="1"/>
            <a:r>
              <a:rPr lang="en-US" sz="2000" dirty="0" smtClean="0"/>
              <a:t>To reiterate, the supervisor must always remember that effective communication takes place only when the meaning received by the intended audience is the same as that the sender meant to send.  </a:t>
            </a:r>
          </a:p>
          <a:p>
            <a:pPr lvl="1"/>
            <a:endParaRPr lang="en-US" sz="800" dirty="0"/>
          </a:p>
          <a:p>
            <a:pPr lvl="2"/>
            <a:r>
              <a:rPr lang="en-US" sz="1800" dirty="0" smtClean="0">
                <a:solidFill>
                  <a:srgbClr val="FF0000"/>
                </a:solidFill>
              </a:rPr>
              <a:t>You must become familiar with the many barriers to effective communication.</a:t>
            </a:r>
            <a:endParaRPr lang="en-US" sz="1800" dirty="0">
              <a:solidFill>
                <a:srgbClr val="FF0000"/>
              </a:solidFill>
            </a:endParaRPr>
          </a:p>
        </p:txBody>
      </p:sp>
      <p:pic>
        <p:nvPicPr>
          <p:cNvPr id="5" name="Picture 4" descr="Significance of Body Language (Non-verbal communication):"/>
          <p:cNvPicPr/>
          <p:nvPr/>
        </p:nvPicPr>
        <p:blipFill>
          <a:blip r:embed="rId2">
            <a:extLst>
              <a:ext uri="{28A0092B-C50C-407E-A947-70E740481C1C}">
                <a14:useLocalDpi xmlns:a14="http://schemas.microsoft.com/office/drawing/2010/main" val="0"/>
              </a:ext>
            </a:extLst>
          </a:blip>
          <a:srcRect/>
          <a:stretch>
            <a:fillRect/>
          </a:stretch>
        </p:blipFill>
        <p:spPr bwMode="auto">
          <a:xfrm>
            <a:off x="4508536" y="4038600"/>
            <a:ext cx="4286250" cy="2355850"/>
          </a:xfrm>
          <a:prstGeom prst="rect">
            <a:avLst/>
          </a:prstGeom>
          <a:noFill/>
          <a:ln>
            <a:noFill/>
          </a:ln>
        </p:spPr>
      </p:pic>
    </p:spTree>
    <p:extLst>
      <p:ext uri="{BB962C8B-B14F-4D97-AF65-F5344CB8AC3E}">
        <p14:creationId xmlns:p14="http://schemas.microsoft.com/office/powerpoint/2010/main" val="4055059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Human differences and organizational conditions can create obstacles that distort messages between people - these obstacles and resulting distortion can be called noise.</a:t>
            </a:r>
            <a:endParaRPr lang="en-US" dirty="0" smtClean="0"/>
          </a:p>
          <a:p>
            <a:endParaRPr lang="en-US" sz="800" dirty="0"/>
          </a:p>
          <a:p>
            <a:pPr lvl="1"/>
            <a:r>
              <a:rPr lang="en-US" sz="1800" dirty="0" smtClean="0"/>
              <a:t>Misunderstandings, confusion, and conflicts develop when communication breaks down.  These breakdowns are not only costly in terms of money but also create dilemmas that hurt teamwork and morale.  </a:t>
            </a:r>
          </a:p>
          <a:p>
            <a:pPr lvl="1"/>
            <a:endParaRPr lang="en-US" sz="800" dirty="0"/>
          </a:p>
          <a:p>
            <a:pPr lvl="2"/>
            <a:r>
              <a:rPr lang="en-US" sz="1800" dirty="0" smtClean="0">
                <a:solidFill>
                  <a:srgbClr val="FF0000"/>
                </a:solidFill>
              </a:rPr>
              <a:t>Many human-relations problems are traceable to faulty communication.  </a:t>
            </a:r>
          </a:p>
          <a:p>
            <a:pPr lvl="2"/>
            <a:r>
              <a:rPr lang="en-US" sz="1800" dirty="0" smtClean="0">
                <a:solidFill>
                  <a:srgbClr val="FF0000"/>
                </a:solidFill>
              </a:rPr>
              <a:t>The ways supervisors communicate with their subordinates constitute   the essence of their relationships.</a:t>
            </a:r>
            <a:endParaRPr lang="en-US" sz="1800" dirty="0">
              <a:solidFill>
                <a:srgbClr val="FF0000"/>
              </a:solidFill>
            </a:endParaRPr>
          </a:p>
        </p:txBody>
      </p:sp>
      <p:pic>
        <p:nvPicPr>
          <p:cNvPr id="5" name="Picture 4" descr="Barriers To Effective Communic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800600"/>
            <a:ext cx="3886200" cy="2057400"/>
          </a:xfrm>
          <a:prstGeom prst="rect">
            <a:avLst/>
          </a:prstGeom>
          <a:noFill/>
          <a:ln>
            <a:noFill/>
          </a:ln>
        </p:spPr>
      </p:pic>
    </p:spTree>
    <p:extLst>
      <p:ext uri="{BB962C8B-B14F-4D97-AF65-F5344CB8AC3E}">
        <p14:creationId xmlns:p14="http://schemas.microsoft.com/office/powerpoint/2010/main" val="888462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Information (TMI)</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400" u="sng" dirty="0" smtClean="0"/>
              <a:t>In today’s business world, EEs and supervisors are inundated with hundreds of bits of information every day</a:t>
            </a:r>
            <a:r>
              <a:rPr lang="en-US" dirty="0" smtClean="0"/>
              <a:t>.  </a:t>
            </a:r>
          </a:p>
          <a:p>
            <a:endParaRPr lang="en-US" sz="800" dirty="0"/>
          </a:p>
          <a:p>
            <a:pPr lvl="1"/>
            <a:r>
              <a:rPr lang="en-US" dirty="0" smtClean="0"/>
              <a:t>Many messages are long and wordy, which can cause misunderstanding and lost productivity. </a:t>
            </a:r>
          </a:p>
          <a:p>
            <a:pPr lvl="1"/>
            <a:endParaRPr lang="en-US" sz="800" dirty="0"/>
          </a:p>
          <a:p>
            <a:pPr lvl="2"/>
            <a:r>
              <a:rPr lang="en-US" dirty="0" smtClean="0">
                <a:solidFill>
                  <a:srgbClr val="FF0000"/>
                </a:solidFill>
              </a:rPr>
              <a:t>The typical written message is loaded with words that have little or no bearing on the message’s purpose.  </a:t>
            </a:r>
            <a:endParaRPr lang="en-US" dirty="0">
              <a:solidFill>
                <a:srgbClr val="FF0000"/>
              </a:solidFill>
            </a:endParaRPr>
          </a:p>
        </p:txBody>
      </p:sp>
      <p:pic>
        <p:nvPicPr>
          <p:cNvPr id="5" name="Picture 4" descr="Tmi Smiley Guy Sticker - Tmi Smiley Guy Joypixels - Discover &amp; Share GIFs"/>
          <p:cNvPicPr/>
          <p:nvPr/>
        </p:nvPicPr>
        <p:blipFill>
          <a:blip r:embed="rId2">
            <a:extLst>
              <a:ext uri="{28A0092B-C50C-407E-A947-70E740481C1C}">
                <a14:useLocalDpi xmlns:a14="http://schemas.microsoft.com/office/drawing/2010/main" val="0"/>
              </a:ext>
            </a:extLst>
          </a:blip>
          <a:srcRect/>
          <a:stretch>
            <a:fillRect/>
          </a:stretch>
        </p:blipFill>
        <p:spPr bwMode="auto">
          <a:xfrm>
            <a:off x="6073902" y="3810000"/>
            <a:ext cx="2762250" cy="2460498"/>
          </a:xfrm>
          <a:prstGeom prst="rect">
            <a:avLst/>
          </a:prstGeom>
          <a:noFill/>
          <a:ln>
            <a:noFill/>
          </a:ln>
        </p:spPr>
      </p:pic>
    </p:spTree>
    <p:extLst>
      <p:ext uri="{BB962C8B-B14F-4D97-AF65-F5344CB8AC3E}">
        <p14:creationId xmlns:p14="http://schemas.microsoft.com/office/powerpoint/2010/main" val="4084906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Information (TMI)</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Giving EEs to much information results in information overload and causes EEs to complain of being overwhelmed with irrelevant and redundant messages</a:t>
            </a:r>
            <a:r>
              <a:rPr lang="en-US" dirty="0" smtClean="0"/>
              <a:t>.  </a:t>
            </a:r>
          </a:p>
          <a:p>
            <a:endParaRPr lang="en-US" sz="800" dirty="0"/>
          </a:p>
          <a:p>
            <a:pPr lvl="1"/>
            <a:r>
              <a:rPr lang="en-US" sz="2000" dirty="0" smtClean="0"/>
              <a:t>How long does it take before EEs consider all the messages to be junk mail and discard them?  </a:t>
            </a:r>
          </a:p>
          <a:p>
            <a:pPr lvl="1"/>
            <a:endParaRPr lang="en-US" sz="800" dirty="0"/>
          </a:p>
          <a:p>
            <a:pPr lvl="2"/>
            <a:r>
              <a:rPr lang="en-US" sz="1800" dirty="0" smtClean="0">
                <a:solidFill>
                  <a:srgbClr val="FF0000"/>
                </a:solidFill>
              </a:rPr>
              <a:t>Regardless of the medium used, you should use the KISS Technique – keeping it short and simple means using as few words as possible.</a:t>
            </a:r>
            <a:endParaRPr lang="en-US" sz="1800" dirty="0">
              <a:solidFill>
                <a:srgbClr val="FF0000"/>
              </a:solidFill>
            </a:endParaRPr>
          </a:p>
        </p:txBody>
      </p:sp>
      <p:pic>
        <p:nvPicPr>
          <p:cNvPr id="5" name="Picture 4" descr="TMI"/>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343400"/>
            <a:ext cx="2084832" cy="1987550"/>
          </a:xfrm>
          <a:prstGeom prst="rect">
            <a:avLst/>
          </a:prstGeom>
          <a:noFill/>
          <a:ln>
            <a:noFill/>
          </a:ln>
        </p:spPr>
      </p:pic>
    </p:spTree>
    <p:extLst>
      <p:ext uri="{BB962C8B-B14F-4D97-AF65-F5344CB8AC3E}">
        <p14:creationId xmlns:p14="http://schemas.microsoft.com/office/powerpoint/2010/main" val="1579067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Information (TMI)</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200" u="sng" dirty="0" smtClean="0"/>
              <a:t>With the advent of electronic forms of communication, it seems that EEs should have all information they need to do their jobs</a:t>
            </a:r>
            <a:r>
              <a:rPr lang="en-US" dirty="0" smtClean="0"/>
              <a:t>.  </a:t>
            </a:r>
          </a:p>
          <a:p>
            <a:endParaRPr lang="en-US" sz="800" dirty="0"/>
          </a:p>
          <a:p>
            <a:pPr lvl="1"/>
            <a:r>
              <a:rPr lang="en-US" dirty="0" smtClean="0"/>
              <a:t>On the one hand, companies want EEs to have access to the best and latest information and resources to do a better job.  </a:t>
            </a:r>
          </a:p>
          <a:p>
            <a:pPr lvl="1"/>
            <a:endParaRPr lang="en-US" sz="800" dirty="0"/>
          </a:p>
          <a:p>
            <a:pPr lvl="2"/>
            <a:r>
              <a:rPr lang="en-US" dirty="0" smtClean="0">
                <a:solidFill>
                  <a:srgbClr val="FF0000"/>
                </a:solidFill>
              </a:rPr>
              <a:t>On the other hand, Web use can become time-consuming for some EEs and, if left unchecked, can impede productivity.</a:t>
            </a:r>
            <a:endParaRPr lang="en-US" dirty="0">
              <a:solidFill>
                <a:srgbClr val="FF0000"/>
              </a:solidFill>
            </a:endParaRPr>
          </a:p>
        </p:txBody>
      </p:sp>
      <p:pic>
        <p:nvPicPr>
          <p:cNvPr id="5" name="Picture 4" descr="TMI 뜻, 포털사이트 실시간 검색어로 뜬 이유…&quot;무슨 말인지 나만 몰라?&quot; - 이투데이"/>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343400"/>
            <a:ext cx="3581400" cy="1981200"/>
          </a:xfrm>
          <a:prstGeom prst="rect">
            <a:avLst/>
          </a:prstGeom>
          <a:noFill/>
          <a:ln>
            <a:noFill/>
          </a:ln>
        </p:spPr>
      </p:pic>
    </p:spTree>
    <p:extLst>
      <p:ext uri="{BB962C8B-B14F-4D97-AF65-F5344CB8AC3E}">
        <p14:creationId xmlns:p14="http://schemas.microsoft.com/office/powerpoint/2010/main" val="88617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100" u="sng" dirty="0" smtClean="0"/>
              <a:t>Most supervisory activities involve interacting with others, and each interaction requires skillful handling of the information process</a:t>
            </a:r>
            <a:r>
              <a:rPr lang="en-US" sz="2100" dirty="0" smtClean="0"/>
              <a:t>.  </a:t>
            </a:r>
          </a:p>
          <a:p>
            <a:endParaRPr lang="en-US" sz="800" dirty="0"/>
          </a:p>
          <a:p>
            <a:pPr lvl="1"/>
            <a:r>
              <a:rPr lang="en-US" sz="2000" dirty="0" smtClean="0"/>
              <a:t>Communication links all the managerial functions.  </a:t>
            </a:r>
          </a:p>
          <a:p>
            <a:pPr lvl="1"/>
            <a:endParaRPr lang="en-US" sz="800" dirty="0"/>
          </a:p>
          <a:p>
            <a:pPr lvl="2"/>
            <a:r>
              <a:rPr lang="en-US" sz="1800" dirty="0" smtClean="0">
                <a:solidFill>
                  <a:srgbClr val="FF0000"/>
                </a:solidFill>
              </a:rPr>
              <a:t>Supervisors must explain the nature of work, instruct EEs, describe what is expected of them, and counsel them.  </a:t>
            </a:r>
          </a:p>
          <a:p>
            <a:pPr lvl="2"/>
            <a:r>
              <a:rPr lang="en-US" sz="1800" dirty="0" smtClean="0">
                <a:solidFill>
                  <a:srgbClr val="FF0000"/>
                </a:solidFill>
              </a:rPr>
              <a:t>Supervisors also must report to their managers, both orally and in writing, and discuss their plans with other supervisors.  </a:t>
            </a:r>
          </a:p>
        </p:txBody>
      </p:sp>
      <p:pic>
        <p:nvPicPr>
          <p:cNvPr id="6" name="Picture 5" descr="Communication - Treat every HR transformation like a patient on an  ambulance bed! - Rencai"/>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419600"/>
            <a:ext cx="4782312" cy="2438400"/>
          </a:xfrm>
          <a:prstGeom prst="rect">
            <a:avLst/>
          </a:prstGeom>
          <a:noFill/>
          <a:ln>
            <a:noFill/>
          </a:ln>
        </p:spPr>
      </p:pic>
    </p:spTree>
    <p:extLst>
      <p:ext uri="{BB962C8B-B14F-4D97-AF65-F5344CB8AC3E}">
        <p14:creationId xmlns:p14="http://schemas.microsoft.com/office/powerpoint/2010/main" val="1109784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Information (TMI)</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400" u="sng" dirty="0" smtClean="0"/>
              <a:t>How much are EEs using the Internet for personal use</a:t>
            </a:r>
            <a:r>
              <a:rPr lang="en-US" dirty="0" smtClean="0"/>
              <a:t>?  </a:t>
            </a:r>
          </a:p>
          <a:p>
            <a:endParaRPr lang="en-US" sz="800" dirty="0"/>
          </a:p>
          <a:p>
            <a:pPr lvl="1"/>
            <a:r>
              <a:rPr lang="en-US" dirty="0" smtClean="0"/>
              <a:t>Numerous studies have reported that U.S. workers are wasting at least two hours a day at work.  </a:t>
            </a:r>
          </a:p>
          <a:p>
            <a:pPr lvl="1"/>
            <a:endParaRPr lang="en-US" sz="800" dirty="0"/>
          </a:p>
          <a:p>
            <a:pPr lvl="2"/>
            <a:r>
              <a:rPr lang="en-US" dirty="0" smtClean="0">
                <a:solidFill>
                  <a:srgbClr val="FF0000"/>
                </a:solidFill>
              </a:rPr>
              <a:t>Increasingly organizations are developing policies and systems for monitoring EE Internet use</a:t>
            </a:r>
            <a:r>
              <a:rPr lang="en-US" dirty="0">
                <a:solidFill>
                  <a:srgbClr val="FF0000"/>
                </a:solidFill>
              </a:rPr>
              <a:t>.</a:t>
            </a:r>
          </a:p>
        </p:txBody>
      </p:sp>
      <p:pic>
        <p:nvPicPr>
          <p:cNvPr id="5" name="Picture 4" descr="tmi 뜻 유행어 아시나요?"/>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114800"/>
            <a:ext cx="4111752" cy="2184400"/>
          </a:xfrm>
          <a:prstGeom prst="rect">
            <a:avLst/>
          </a:prstGeom>
          <a:noFill/>
          <a:ln>
            <a:noFill/>
          </a:ln>
        </p:spPr>
      </p:pic>
    </p:spTree>
    <p:extLst>
      <p:ext uri="{BB962C8B-B14F-4D97-AF65-F5344CB8AC3E}">
        <p14:creationId xmlns:p14="http://schemas.microsoft.com/office/powerpoint/2010/main" val="781578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Vocabulary Differences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People differ greatly in their abilities to convey meanings</a:t>
            </a:r>
            <a:r>
              <a:rPr lang="en-US" dirty="0" smtClean="0"/>
              <a:t>.  </a:t>
            </a:r>
          </a:p>
          <a:p>
            <a:endParaRPr lang="en-US" sz="800" dirty="0"/>
          </a:p>
          <a:p>
            <a:pPr lvl="1"/>
            <a:r>
              <a:rPr lang="en-US" dirty="0" smtClean="0"/>
              <a:t>Words can be confusing, even though language is the principal method used to communicate.  </a:t>
            </a:r>
          </a:p>
          <a:p>
            <a:pPr lvl="1"/>
            <a:endParaRPr lang="en-US" sz="800" dirty="0"/>
          </a:p>
          <a:p>
            <a:pPr lvl="2"/>
            <a:r>
              <a:rPr lang="en-US" dirty="0" smtClean="0">
                <a:solidFill>
                  <a:srgbClr val="FF0000"/>
                </a:solidFill>
              </a:rPr>
              <a:t>In organizations that speak common languages, differences in culture, accents, dialects, and word meaning can be profound.  </a:t>
            </a:r>
            <a:endParaRPr lang="en-US" dirty="0">
              <a:solidFill>
                <a:srgbClr val="FF0000"/>
              </a:solidFill>
            </a:endParaRPr>
          </a:p>
        </p:txBody>
      </p:sp>
      <p:pic>
        <p:nvPicPr>
          <p:cNvPr id="5" name="Picture 4" descr="Cross-Cultural Communication: Meaning, Importance and Factors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810000"/>
            <a:ext cx="2590800" cy="2514600"/>
          </a:xfrm>
          <a:prstGeom prst="rect">
            <a:avLst/>
          </a:prstGeom>
          <a:noFill/>
          <a:ln>
            <a:noFill/>
          </a:ln>
        </p:spPr>
      </p:pic>
    </p:spTree>
    <p:extLst>
      <p:ext uri="{BB962C8B-B14F-4D97-AF65-F5344CB8AC3E}">
        <p14:creationId xmlns:p14="http://schemas.microsoft.com/office/powerpoint/2010/main" val="552049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Vocabulary Differences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100" u="sng" dirty="0" smtClean="0"/>
              <a:t>Words can mean different things to different people, particularly in English, which is one of the most difficult languages in the world</a:t>
            </a:r>
            <a:r>
              <a:rPr lang="en-US" sz="2100" dirty="0" smtClean="0"/>
              <a:t>.  </a:t>
            </a:r>
          </a:p>
          <a:p>
            <a:endParaRPr lang="en-US" sz="800" dirty="0"/>
          </a:p>
          <a:p>
            <a:pPr lvl="1"/>
            <a:r>
              <a:rPr lang="en-US" sz="2000" dirty="0" smtClean="0"/>
              <a:t>The ways some words are used in sentences can cause people to interpret messages in ways other than intended.  </a:t>
            </a:r>
          </a:p>
          <a:p>
            <a:pPr lvl="1"/>
            <a:endParaRPr lang="en-US" sz="800" dirty="0"/>
          </a:p>
          <a:p>
            <a:pPr lvl="2"/>
            <a:r>
              <a:rPr lang="en-US" sz="1800" dirty="0" smtClean="0">
                <a:solidFill>
                  <a:srgbClr val="FF0000"/>
                </a:solidFill>
              </a:rPr>
              <a:t>When a word has multiple meanings, the desired meaning must be clarified because receivers tend to interpret words  based on their perceptions, experiences, and cultural backgrounds.</a:t>
            </a:r>
            <a:endParaRPr lang="en-US" sz="1800" dirty="0">
              <a:solidFill>
                <a:srgbClr val="FF0000"/>
              </a:solidFill>
            </a:endParaRPr>
          </a:p>
        </p:txBody>
      </p:sp>
      <p:pic>
        <p:nvPicPr>
          <p:cNvPr id="5" name="Picture 4" descr="Difference Between Language and Communication (with Comparison Chart) - Key  Differences"/>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267200"/>
            <a:ext cx="4340352" cy="1962150"/>
          </a:xfrm>
          <a:prstGeom prst="rect">
            <a:avLst/>
          </a:prstGeom>
          <a:noFill/>
          <a:ln>
            <a:noFill/>
          </a:ln>
        </p:spPr>
      </p:pic>
    </p:spTree>
    <p:extLst>
      <p:ext uri="{BB962C8B-B14F-4D97-AF65-F5344CB8AC3E}">
        <p14:creationId xmlns:p14="http://schemas.microsoft.com/office/powerpoint/2010/main" val="2139214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Vocabulary Differences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Supervisors should use plain, direct words in brief, simple statements</a:t>
            </a:r>
            <a:r>
              <a:rPr lang="en-US" dirty="0" smtClean="0"/>
              <a:t>.  </a:t>
            </a:r>
          </a:p>
          <a:p>
            <a:endParaRPr lang="en-US" sz="800" dirty="0">
              <a:solidFill>
                <a:srgbClr val="FF0000"/>
              </a:solidFill>
            </a:endParaRPr>
          </a:p>
          <a:p>
            <a:pPr lvl="1"/>
            <a:r>
              <a:rPr lang="en-US" dirty="0" smtClean="0">
                <a:solidFill>
                  <a:srgbClr val="FF0000"/>
                </a:solidFill>
              </a:rPr>
              <a:t>When needed, supervisors should restate messages to clarify the intended meaning or context.</a:t>
            </a:r>
            <a:endParaRPr lang="en-US" dirty="0">
              <a:solidFill>
                <a:srgbClr val="FF0000"/>
              </a:solidFill>
            </a:endParaRPr>
          </a:p>
        </p:txBody>
      </p:sp>
      <p:pic>
        <p:nvPicPr>
          <p:cNvPr id="5" name="Picture 4" descr="Language and Communication - ppt video online downlo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352800"/>
            <a:ext cx="3608832" cy="2933700"/>
          </a:xfrm>
          <a:prstGeom prst="rect">
            <a:avLst/>
          </a:prstGeom>
          <a:noFill/>
          <a:ln>
            <a:noFill/>
          </a:ln>
        </p:spPr>
      </p:pic>
    </p:spTree>
    <p:extLst>
      <p:ext uri="{BB962C8B-B14F-4D97-AF65-F5344CB8AC3E}">
        <p14:creationId xmlns:p14="http://schemas.microsoft.com/office/powerpoint/2010/main" val="4284961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and Position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400" u="sng" dirty="0" smtClean="0"/>
              <a:t>An organization’s structure, with its multilevel managerial hierarchy, creates a number of status levels among members of the organization</a:t>
            </a:r>
            <a:r>
              <a:rPr lang="en-US" dirty="0" smtClean="0"/>
              <a:t>.  </a:t>
            </a:r>
          </a:p>
          <a:p>
            <a:endParaRPr lang="en-US" sz="800" dirty="0"/>
          </a:p>
          <a:p>
            <a:pPr lvl="1"/>
            <a:r>
              <a:rPr lang="en-US" dirty="0" smtClean="0"/>
              <a:t>Status refers to the degree of responsibility and power afforded by a person’s professional or social position.  </a:t>
            </a:r>
          </a:p>
          <a:p>
            <a:pPr lvl="1"/>
            <a:endParaRPr lang="en-US" sz="800" dirty="0"/>
          </a:p>
          <a:p>
            <a:pPr lvl="2"/>
            <a:r>
              <a:rPr lang="en-US" dirty="0" smtClean="0">
                <a:solidFill>
                  <a:srgbClr val="FF0000"/>
                </a:solidFill>
              </a:rPr>
              <a:t>Status can affect attitudes the members of an organization hold toward a position and its occupant.  </a:t>
            </a:r>
            <a:endParaRPr lang="en-US" dirty="0">
              <a:solidFill>
                <a:srgbClr val="FF0000"/>
              </a:solidFill>
            </a:endParaRPr>
          </a:p>
        </p:txBody>
      </p:sp>
      <p:pic>
        <p:nvPicPr>
          <p:cNvPr id="5" name="Picture 4" descr="Building an organizational chart | monday.com Blog"/>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648200"/>
            <a:ext cx="4114800" cy="2209800"/>
          </a:xfrm>
          <a:prstGeom prst="rect">
            <a:avLst/>
          </a:prstGeom>
          <a:noFill/>
          <a:ln>
            <a:noFill/>
          </a:ln>
        </p:spPr>
      </p:pic>
    </p:spTree>
    <p:extLst>
      <p:ext uri="{BB962C8B-B14F-4D97-AF65-F5344CB8AC3E}">
        <p14:creationId xmlns:p14="http://schemas.microsoft.com/office/powerpoint/2010/main" val="3428959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and Position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status of executive, management, supervisor-level positions, and employees differ</a:t>
            </a:r>
            <a:r>
              <a:rPr lang="en-US" dirty="0" smtClean="0"/>
              <a:t>.  </a:t>
            </a:r>
          </a:p>
          <a:p>
            <a:endParaRPr lang="en-US" sz="900" dirty="0"/>
          </a:p>
          <a:p>
            <a:pPr lvl="1"/>
            <a:r>
              <a:rPr lang="en-US" sz="1900" dirty="0" smtClean="0"/>
              <a:t>Differences in status and positions become apparent as one level tries to communicate with another.  </a:t>
            </a:r>
            <a:r>
              <a:rPr lang="en-US" sz="1900" dirty="0" smtClean="0">
                <a:solidFill>
                  <a:srgbClr val="0070C0"/>
                </a:solidFill>
              </a:rPr>
              <a:t>For example, a supervisor who tries to convey enthusiasm to an EE about higher production and profits for    the company may find the EE indifferent.  The EE may instead be concerned with achieving a higher personal wage and security.  </a:t>
            </a:r>
          </a:p>
          <a:p>
            <a:pPr lvl="1"/>
            <a:endParaRPr lang="en-US" sz="800" dirty="0"/>
          </a:p>
          <a:p>
            <a:pPr lvl="2"/>
            <a:r>
              <a:rPr lang="en-US" sz="1800" dirty="0" smtClean="0">
                <a:solidFill>
                  <a:srgbClr val="FF0000"/>
                </a:solidFill>
              </a:rPr>
              <a:t>By virtue of position in the company, the supervisor and the EE represent different points of view, which may be an obstacle to understanding.</a:t>
            </a:r>
            <a:endParaRPr lang="en-US" sz="1800" dirty="0">
              <a:solidFill>
                <a:srgbClr val="FF0000"/>
              </a:solidFill>
            </a:endParaRPr>
          </a:p>
        </p:txBody>
      </p:sp>
      <p:pic>
        <p:nvPicPr>
          <p:cNvPr id="5" name="Picture 4" descr="What is an Organizational Chart | Lucidchart"/>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876800"/>
            <a:ext cx="2273300" cy="1837944"/>
          </a:xfrm>
          <a:prstGeom prst="rect">
            <a:avLst/>
          </a:prstGeom>
          <a:noFill/>
          <a:ln>
            <a:noFill/>
          </a:ln>
        </p:spPr>
      </p:pic>
    </p:spTree>
    <p:extLst>
      <p:ext uri="{BB962C8B-B14F-4D97-AF65-F5344CB8AC3E}">
        <p14:creationId xmlns:p14="http://schemas.microsoft.com/office/powerpoint/2010/main" val="123032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and Position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200" u="sng" dirty="0" smtClean="0"/>
              <a:t>When EEs listen to a supervisor’s message, several factors come into play</a:t>
            </a:r>
            <a:r>
              <a:rPr lang="en-US" dirty="0" smtClean="0"/>
              <a:t>.  </a:t>
            </a:r>
          </a:p>
          <a:p>
            <a:endParaRPr lang="en-US" sz="800" dirty="0"/>
          </a:p>
          <a:p>
            <a:pPr lvl="1"/>
            <a:r>
              <a:rPr lang="en-US" sz="2000" dirty="0" smtClean="0"/>
              <a:t>First, EEs evaluate the supervisor’s words in light of their own backgrounds and experiences.  Second, they also consider the supervisor’s personality, position, and status.  </a:t>
            </a:r>
          </a:p>
          <a:p>
            <a:pPr lvl="1"/>
            <a:endParaRPr lang="en-US" sz="800" dirty="0"/>
          </a:p>
          <a:p>
            <a:pPr lvl="2"/>
            <a:r>
              <a:rPr lang="en-US" sz="1800" dirty="0" smtClean="0">
                <a:solidFill>
                  <a:srgbClr val="FF0000"/>
                </a:solidFill>
              </a:rPr>
              <a:t>It is difficult for EEs to separate a supervisor’s message from the feelings that they have about the supervisor.  As a result, EEs may infer nonexistent motives in a message.  </a:t>
            </a:r>
            <a:endParaRPr lang="en-US" sz="1800" dirty="0">
              <a:solidFill>
                <a:srgbClr val="FF0000"/>
              </a:solidFill>
            </a:endParaRPr>
          </a:p>
        </p:txBody>
      </p:sp>
      <p:pic>
        <p:nvPicPr>
          <p:cNvPr id="5" name="Picture 4" descr="6,700+ Organization Chart Stock Photos, Pictures &amp; Royalty-Free Images -  iStock | Org chart infographic, Flow chart, Organizational structure"/>
          <p:cNvPicPr/>
          <p:nvPr/>
        </p:nvPicPr>
        <p:blipFill>
          <a:blip r:embed="rId2">
            <a:extLst>
              <a:ext uri="{28A0092B-C50C-407E-A947-70E740481C1C}">
                <a14:useLocalDpi xmlns:a14="http://schemas.microsoft.com/office/drawing/2010/main" val="0"/>
              </a:ext>
            </a:extLst>
          </a:blip>
          <a:srcRect/>
          <a:stretch>
            <a:fillRect/>
          </a:stretch>
        </p:blipFill>
        <p:spPr bwMode="auto">
          <a:xfrm>
            <a:off x="6321334" y="4856299"/>
            <a:ext cx="2857500" cy="2025650"/>
          </a:xfrm>
          <a:prstGeom prst="rect">
            <a:avLst/>
          </a:prstGeom>
          <a:noFill/>
          <a:ln>
            <a:noFill/>
          </a:ln>
        </p:spPr>
      </p:pic>
    </p:spTree>
    <p:extLst>
      <p:ext uri="{BB962C8B-B14F-4D97-AF65-F5344CB8AC3E}">
        <p14:creationId xmlns:p14="http://schemas.microsoft.com/office/powerpoint/2010/main" val="3700960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and Position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200" u="sng" dirty="0" smtClean="0"/>
              <a:t>Obstacles due to position and status also can distort the upward flow of communication when subordinates are eager to impress management</a:t>
            </a:r>
            <a:r>
              <a:rPr lang="en-US" dirty="0" smtClean="0"/>
              <a:t>.  </a:t>
            </a:r>
          </a:p>
          <a:p>
            <a:endParaRPr lang="en-US" sz="800" dirty="0"/>
          </a:p>
          <a:p>
            <a:pPr lvl="1"/>
            <a:r>
              <a:rPr lang="en-US" sz="2000" dirty="0" smtClean="0"/>
              <a:t>Some EEs may screen information passed up the line; they may tell their supervisor only what they think the supervisor likes to hear and omit or soften unpleasant details.  This is known as filtering.  </a:t>
            </a:r>
          </a:p>
          <a:p>
            <a:pPr lvl="1"/>
            <a:endParaRPr lang="en-US" sz="800" dirty="0"/>
          </a:p>
          <a:p>
            <a:pPr lvl="2"/>
            <a:r>
              <a:rPr lang="en-US" sz="1800" dirty="0" smtClean="0">
                <a:solidFill>
                  <a:srgbClr val="FF0000"/>
                </a:solidFill>
              </a:rPr>
              <a:t>By the same token, supervisors are eager to impress their managers. Thus, they may fail to pass on important information because they believe the information portrays their supervisory abilities unfavorably.</a:t>
            </a:r>
            <a:endParaRPr lang="en-US" sz="1800" dirty="0">
              <a:solidFill>
                <a:srgbClr val="FF0000"/>
              </a:solidFill>
            </a:endParaRPr>
          </a:p>
        </p:txBody>
      </p:sp>
      <p:pic>
        <p:nvPicPr>
          <p:cNvPr id="5" name="Picture 4" descr="Organizational chart"/>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876800"/>
            <a:ext cx="2667000" cy="1905000"/>
          </a:xfrm>
          <a:prstGeom prst="rect">
            <a:avLst/>
          </a:prstGeom>
          <a:noFill/>
          <a:ln>
            <a:noFill/>
          </a:ln>
        </p:spPr>
      </p:pic>
    </p:spTree>
    <p:extLst>
      <p:ext uri="{BB962C8B-B14F-4D97-AF65-F5344CB8AC3E}">
        <p14:creationId xmlns:p14="http://schemas.microsoft.com/office/powerpoint/2010/main" val="1235269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people prefer things as they are; they do not welcome change in their work situations</a:t>
            </a:r>
            <a:r>
              <a:rPr lang="en-US" dirty="0" smtClean="0"/>
              <a:t>.  </a:t>
            </a:r>
          </a:p>
          <a:p>
            <a:endParaRPr lang="en-US" sz="800" dirty="0"/>
          </a:p>
          <a:p>
            <a:pPr lvl="1"/>
            <a:r>
              <a:rPr lang="en-US" sz="2000" dirty="0" smtClean="0"/>
              <a:t>It is normal for EEs to prefer environments to remain unchanged.  </a:t>
            </a:r>
          </a:p>
          <a:p>
            <a:pPr lvl="1"/>
            <a:endParaRPr lang="en-US" sz="800" dirty="0"/>
          </a:p>
          <a:p>
            <a:pPr lvl="2"/>
            <a:r>
              <a:rPr lang="en-US" sz="1800" dirty="0" smtClean="0">
                <a:solidFill>
                  <a:srgbClr val="FF0000"/>
                </a:solidFill>
              </a:rPr>
              <a:t>If a message is intended to convey a change or a new idea – something that will upset work assignments, positions, or the daily routine – EEs may be inclined to resist the message.  Why?  People don’t resist change, they resist being changed.  If they have no input into the change process, EEs will generally greet the change with suspicion.</a:t>
            </a:r>
            <a:endParaRPr lang="en-US" sz="1800" dirty="0">
              <a:solidFill>
                <a:srgbClr val="FF0000"/>
              </a:solidFill>
            </a:endParaRPr>
          </a:p>
        </p:txBody>
      </p:sp>
      <p:pic>
        <p:nvPicPr>
          <p:cNvPr id="5" name="Picture 4" descr="Resistance to Change: 7 Causes &amp; How to Overcome Them (20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572000"/>
            <a:ext cx="3581400" cy="2296886"/>
          </a:xfrm>
          <a:prstGeom prst="rect">
            <a:avLst/>
          </a:prstGeom>
          <a:noFill/>
          <a:ln>
            <a:noFill/>
          </a:ln>
        </p:spPr>
      </p:pic>
    </p:spTree>
    <p:extLst>
      <p:ext uri="{BB962C8B-B14F-4D97-AF65-F5344CB8AC3E}">
        <p14:creationId xmlns:p14="http://schemas.microsoft.com/office/powerpoint/2010/main" val="4038392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Receivers usually hear what they want to hear</a:t>
            </a:r>
            <a:r>
              <a:rPr lang="en-US" dirty="0" smtClean="0"/>
              <a:t>.  </a:t>
            </a:r>
          </a:p>
          <a:p>
            <a:endParaRPr lang="en-US" sz="800" dirty="0"/>
          </a:p>
          <a:p>
            <a:pPr lvl="1"/>
            <a:r>
              <a:rPr lang="en-US" dirty="0" smtClean="0">
                <a:solidFill>
                  <a:srgbClr val="FF0000"/>
                </a:solidFill>
              </a:rPr>
              <a:t>If a message is not consistent with their personal beliefs and values, the listeners may ignore it, reject it as false, or find a convenient way of twisting it to fit their own vantage point.</a:t>
            </a:r>
            <a:endParaRPr lang="en-US" dirty="0">
              <a:solidFill>
                <a:srgbClr val="FF0000"/>
              </a:solidFill>
            </a:endParaRPr>
          </a:p>
        </p:txBody>
      </p:sp>
      <p:pic>
        <p:nvPicPr>
          <p:cNvPr id="6" name="Picture 5" descr="People only hear what they want to hear! - Post by rfsam on Boldomat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581400"/>
            <a:ext cx="2862072" cy="2670048"/>
          </a:xfrm>
          <a:prstGeom prst="rect">
            <a:avLst/>
          </a:prstGeom>
          <a:noFill/>
          <a:ln>
            <a:noFill/>
          </a:ln>
        </p:spPr>
      </p:pic>
    </p:spTree>
    <p:extLst>
      <p:ext uri="{BB962C8B-B14F-4D97-AF65-F5344CB8AC3E}">
        <p14:creationId xmlns:p14="http://schemas.microsoft.com/office/powerpoint/2010/main" val="1604409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300" u="sng" dirty="0" smtClean="0"/>
              <a:t>Sharing information takes effort on everyone’s part, and the organization’s effectiveness depends on good communication</a:t>
            </a:r>
            <a:r>
              <a:rPr lang="en-US" sz="2300" dirty="0" smtClean="0"/>
              <a:t>.  </a:t>
            </a:r>
          </a:p>
          <a:p>
            <a:endParaRPr lang="en-US" sz="800" dirty="0" smtClean="0"/>
          </a:p>
          <a:p>
            <a:pPr lvl="1"/>
            <a:r>
              <a:rPr lang="en-US" dirty="0" smtClean="0">
                <a:solidFill>
                  <a:srgbClr val="FF0000"/>
                </a:solidFill>
              </a:rPr>
              <a:t>In an era when more messages are being sent and received, the primary objective in every organization is “doing a better job of communicating.”</a:t>
            </a:r>
            <a:endParaRPr lang="en-US" dirty="0">
              <a:solidFill>
                <a:srgbClr val="FF0000"/>
              </a:solidFill>
            </a:endParaRPr>
          </a:p>
        </p:txBody>
      </p:sp>
      <p:pic>
        <p:nvPicPr>
          <p:cNvPr id="5" name="Picture 4" descr="Information Sharing | Bexley Safeguarding Partnership"/>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962400"/>
            <a:ext cx="5711952" cy="2264827"/>
          </a:xfrm>
          <a:prstGeom prst="rect">
            <a:avLst/>
          </a:prstGeom>
          <a:noFill/>
          <a:ln>
            <a:noFill/>
          </a:ln>
        </p:spPr>
      </p:pic>
    </p:spTree>
    <p:extLst>
      <p:ext uri="{BB962C8B-B14F-4D97-AF65-F5344CB8AC3E}">
        <p14:creationId xmlns:p14="http://schemas.microsoft.com/office/powerpoint/2010/main" val="38797198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today’s economy, many receivers are insecure or fearful; these barriers become even more difficult to overcome</a:t>
            </a:r>
            <a:r>
              <a:rPr lang="en-US" dirty="0" smtClean="0"/>
              <a:t>.  </a:t>
            </a:r>
          </a:p>
          <a:p>
            <a:endParaRPr lang="en-US" sz="800" dirty="0"/>
          </a:p>
          <a:p>
            <a:pPr lvl="1"/>
            <a:r>
              <a:rPr lang="en-US" sz="1800" dirty="0" smtClean="0"/>
              <a:t>EEs become so preoccupied with their own thoughts that they attend only to those ideas they want to hear, selecting only those parts of the message they can accept.  EEs brush aside, fail to hear, or explain away bits of information they do not like or that are irreconcilable with their biases.  </a:t>
            </a:r>
          </a:p>
          <a:p>
            <a:pPr lvl="1"/>
            <a:endParaRPr lang="en-US" sz="800" dirty="0"/>
          </a:p>
          <a:p>
            <a:pPr lvl="2"/>
            <a:r>
              <a:rPr lang="en-US" sz="1800" dirty="0" smtClean="0">
                <a:solidFill>
                  <a:srgbClr val="FF0000"/>
                </a:solidFill>
              </a:rPr>
              <a:t>Supervisors must be aware of these possibilities, particularly when a message is intended to convey some change that may interfere with the normal routine or customary work environment.</a:t>
            </a:r>
            <a:endParaRPr lang="en-US" sz="1800" dirty="0">
              <a:solidFill>
                <a:srgbClr val="FF0000"/>
              </a:solidFill>
            </a:endParaRPr>
          </a:p>
        </p:txBody>
      </p:sp>
      <p:pic>
        <p:nvPicPr>
          <p:cNvPr id="5" name="Picture 4" descr="10 Signs You May be an Insecure Leader (and How to Be More Confident ) -  Lolly Daskal | Leadershi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1" y="4495800"/>
            <a:ext cx="2087008" cy="1784350"/>
          </a:xfrm>
          <a:prstGeom prst="rect">
            <a:avLst/>
          </a:prstGeom>
          <a:noFill/>
          <a:ln>
            <a:noFill/>
          </a:ln>
        </p:spPr>
      </p:pic>
    </p:spTree>
    <p:extLst>
      <p:ext uri="{BB962C8B-B14F-4D97-AF65-F5344CB8AC3E}">
        <p14:creationId xmlns:p14="http://schemas.microsoft.com/office/powerpoint/2010/main" val="2439220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Perceptual Barriers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Barriers arise from deep-rooted personal feelings, prejudices, and physical conditions</a:t>
            </a:r>
            <a:r>
              <a:rPr lang="en-US" dirty="0" smtClean="0"/>
              <a:t>.  </a:t>
            </a:r>
          </a:p>
          <a:p>
            <a:endParaRPr lang="en-US" sz="800" dirty="0"/>
          </a:p>
          <a:p>
            <a:pPr lvl="1"/>
            <a:r>
              <a:rPr lang="en-US" sz="2000" dirty="0" smtClean="0"/>
              <a:t>The perception that all people in a group share attitudes, values, and beliefs is called stereotyping.  Stereotyping influences how people respond to others.  It becomes a barrier to effective communication as people are categorized into groups because of their gender, age, or race instead of being treated as unique individuals.  </a:t>
            </a:r>
          </a:p>
          <a:p>
            <a:pPr lvl="1"/>
            <a:endParaRPr lang="en-US" sz="800" dirty="0"/>
          </a:p>
          <a:p>
            <a:pPr lvl="2"/>
            <a:r>
              <a:rPr lang="en-US" sz="1800" dirty="0" smtClean="0">
                <a:solidFill>
                  <a:srgbClr val="FF0000"/>
                </a:solidFill>
              </a:rPr>
              <a:t>Managers must be aware of stereotyping because it can impede communication.</a:t>
            </a:r>
            <a:endParaRPr lang="en-US" sz="1800" dirty="0">
              <a:solidFill>
                <a:srgbClr val="FF0000"/>
              </a:solidFill>
            </a:endParaRPr>
          </a:p>
        </p:txBody>
      </p:sp>
      <p:pic>
        <p:nvPicPr>
          <p:cNvPr id="5" name="Picture 4" descr="Perception (TV series) - Wikipedia"/>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648200"/>
            <a:ext cx="3048000" cy="1681480"/>
          </a:xfrm>
          <a:prstGeom prst="rect">
            <a:avLst/>
          </a:prstGeom>
          <a:noFill/>
          <a:ln>
            <a:noFill/>
          </a:ln>
        </p:spPr>
      </p:pic>
    </p:spTree>
    <p:extLst>
      <p:ext uri="{BB962C8B-B14F-4D97-AF65-F5344CB8AC3E}">
        <p14:creationId xmlns:p14="http://schemas.microsoft.com/office/powerpoint/2010/main" val="3693269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Perceptual Barriers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Messages can be misunderstood because people perceive the situation or circumstances (i.e. the world) differently</a:t>
            </a:r>
            <a:r>
              <a:rPr lang="en-US" dirty="0" smtClean="0"/>
              <a:t>.</a:t>
            </a:r>
          </a:p>
          <a:p>
            <a:endParaRPr lang="en-US" sz="800" dirty="0" smtClean="0"/>
          </a:p>
          <a:p>
            <a:pPr lvl="1"/>
            <a:r>
              <a:rPr lang="en-US" dirty="0" smtClean="0">
                <a:solidFill>
                  <a:srgbClr val="FF0000"/>
                </a:solidFill>
              </a:rPr>
              <a:t>So, according to Georgetown Professor, Deborah </a:t>
            </a:r>
            <a:r>
              <a:rPr lang="en-US" dirty="0" err="1" smtClean="0">
                <a:solidFill>
                  <a:srgbClr val="FF0000"/>
                </a:solidFill>
              </a:rPr>
              <a:t>Tannen</a:t>
            </a:r>
            <a:r>
              <a:rPr lang="en-US" dirty="0" smtClean="0">
                <a:solidFill>
                  <a:srgbClr val="FF0000"/>
                </a:solidFill>
              </a:rPr>
              <a:t>, we need to “Say what you mean, and mean what you say.</a:t>
            </a:r>
            <a:endParaRPr lang="en-US" dirty="0">
              <a:solidFill>
                <a:srgbClr val="FF0000"/>
              </a:solidFill>
            </a:endParaRPr>
          </a:p>
        </p:txBody>
      </p:sp>
      <p:pic>
        <p:nvPicPr>
          <p:cNvPr id="5" name="Picture 4" descr="Perception Tv Show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657600"/>
            <a:ext cx="3962400" cy="2628900"/>
          </a:xfrm>
          <a:prstGeom prst="rect">
            <a:avLst/>
          </a:prstGeom>
          <a:noFill/>
          <a:ln>
            <a:noFill/>
          </a:ln>
        </p:spPr>
      </p:pic>
    </p:spTree>
    <p:extLst>
      <p:ext uri="{BB962C8B-B14F-4D97-AF65-F5344CB8AC3E}">
        <p14:creationId xmlns:p14="http://schemas.microsoft.com/office/powerpoint/2010/main" val="4108614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Insensitive Words and Poor Timing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Sometimes, one party in a conversation uses “killer” phrases</a:t>
            </a:r>
            <a:r>
              <a:rPr lang="en-US" dirty="0" smtClean="0"/>
              <a:t>.  </a:t>
            </a:r>
          </a:p>
          <a:p>
            <a:endParaRPr lang="en-US" sz="800" dirty="0"/>
          </a:p>
          <a:p>
            <a:pPr lvl="1"/>
            <a:r>
              <a:rPr lang="en-US" sz="2000" dirty="0" smtClean="0"/>
              <a:t>Comments like, “That’s the stupidest idea I’ve ever heard!” “You do understand, don’t you?” or “Do you really know what you’re talking about?” can kill conversation.  Often, the receiver of the killer phrase becomes silent and indifferent to the sender.  Sometimes, the receiver takes offense and directs anger back to the sender.  </a:t>
            </a:r>
          </a:p>
          <a:p>
            <a:pPr lvl="1"/>
            <a:endParaRPr lang="en-US" sz="800" dirty="0"/>
          </a:p>
          <a:p>
            <a:pPr lvl="2"/>
            <a:r>
              <a:rPr lang="en-US" sz="1800" dirty="0" smtClean="0">
                <a:solidFill>
                  <a:srgbClr val="FF0000"/>
                </a:solidFill>
              </a:rPr>
              <a:t>Insensitive, offensive language or impetuous responses can make understanding difficult.  These exchanges happen in many workplaces.  Often, the conflict that results impedes organizational goals.</a:t>
            </a:r>
            <a:endParaRPr lang="en-US" sz="1800" dirty="0">
              <a:solidFill>
                <a:srgbClr val="FF0000"/>
              </a:solidFill>
            </a:endParaRPr>
          </a:p>
        </p:txBody>
      </p:sp>
      <p:pic>
        <p:nvPicPr>
          <p:cNvPr id="5" name="Picture 4" descr="Insensitive | Definitions &amp; Meanings That Nobody Will Tell You."/>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953000"/>
            <a:ext cx="4191000" cy="1905000"/>
          </a:xfrm>
          <a:prstGeom prst="rect">
            <a:avLst/>
          </a:prstGeom>
          <a:noFill/>
          <a:ln>
            <a:noFill/>
          </a:ln>
        </p:spPr>
      </p:pic>
    </p:spTree>
    <p:extLst>
      <p:ext uri="{BB962C8B-B14F-4D97-AF65-F5344CB8AC3E}">
        <p14:creationId xmlns:p14="http://schemas.microsoft.com/office/powerpoint/2010/main" val="3359966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Insensitive Words and Poor Timing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200" u="sng" dirty="0" smtClean="0"/>
              <a:t>Another barrier to effective communication is timing</a:t>
            </a:r>
            <a:r>
              <a:rPr lang="en-US" dirty="0" smtClean="0"/>
              <a:t>.  </a:t>
            </a:r>
          </a:p>
          <a:p>
            <a:endParaRPr lang="en-US" sz="800" dirty="0"/>
          </a:p>
          <a:p>
            <a:pPr lvl="1"/>
            <a:r>
              <a:rPr lang="en-US" sz="2000" dirty="0" smtClean="0"/>
              <a:t>EEs come to the workplace with “baggage” – events that happened off the job.  It can be difficult to pay attention to a sender while anticipating a test, for example, or if an argument started at home before work is still simmering.  An EE can pretend to listen politely but receive little to nothing.  </a:t>
            </a:r>
          </a:p>
          <a:p>
            <a:pPr lvl="1"/>
            <a:endParaRPr lang="en-US" sz="800" dirty="0"/>
          </a:p>
          <a:p>
            <a:pPr lvl="2"/>
            <a:r>
              <a:rPr lang="en-US" sz="1800" dirty="0" smtClean="0">
                <a:solidFill>
                  <a:srgbClr val="FF0000"/>
                </a:solidFill>
              </a:rPr>
              <a:t>When other issues demand attention, responsiveness to work information will fail to meet the other party’s expectations.</a:t>
            </a:r>
            <a:endParaRPr lang="en-US" sz="1800" dirty="0">
              <a:solidFill>
                <a:srgbClr val="FF0000"/>
              </a:solidFill>
            </a:endParaRPr>
          </a:p>
        </p:txBody>
      </p:sp>
      <p:pic>
        <p:nvPicPr>
          <p:cNvPr id="6" name="Picture 5" descr="Bad Timing synonyms - 260 Words and Phrases for Bad Timing"/>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648200"/>
            <a:ext cx="4419600" cy="2209800"/>
          </a:xfrm>
          <a:prstGeom prst="rect">
            <a:avLst/>
          </a:prstGeom>
          <a:noFill/>
          <a:ln>
            <a:noFill/>
          </a:ln>
        </p:spPr>
      </p:pic>
    </p:spTree>
    <p:extLst>
      <p:ext uri="{BB962C8B-B14F-4D97-AF65-F5344CB8AC3E}">
        <p14:creationId xmlns:p14="http://schemas.microsoft.com/office/powerpoint/2010/main" val="42683089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Inability to Create Meaning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200" u="sng" dirty="0" smtClean="0"/>
              <a:t>Communication begins when the sender encodes an idea or a thought</a:t>
            </a:r>
            <a:r>
              <a:rPr lang="en-US" sz="2200" dirty="0" smtClean="0"/>
              <a:t>.  </a:t>
            </a:r>
          </a:p>
          <a:p>
            <a:endParaRPr lang="en-US" sz="800" dirty="0"/>
          </a:p>
          <a:p>
            <a:pPr lvl="1"/>
            <a:r>
              <a:rPr lang="en-US" sz="2000" dirty="0" smtClean="0"/>
              <a:t>When managers set out to draft responses to issues, they address several questions, including:</a:t>
            </a:r>
          </a:p>
          <a:p>
            <a:endParaRPr lang="en-US" sz="800" dirty="0" smtClean="0"/>
          </a:p>
          <a:p>
            <a:pPr lvl="2"/>
            <a:r>
              <a:rPr lang="en-US" sz="1800" dirty="0" smtClean="0">
                <a:solidFill>
                  <a:srgbClr val="FF0000"/>
                </a:solidFill>
              </a:rPr>
              <a:t>What conclusion have I formed about this issue?</a:t>
            </a:r>
          </a:p>
          <a:p>
            <a:pPr lvl="2"/>
            <a:r>
              <a:rPr lang="en-US" sz="1800" dirty="0" smtClean="0">
                <a:solidFill>
                  <a:srgbClr val="FF0000"/>
                </a:solidFill>
              </a:rPr>
              <a:t>What claim do I want to make?</a:t>
            </a:r>
          </a:p>
          <a:p>
            <a:pPr lvl="2"/>
            <a:r>
              <a:rPr lang="en-US" sz="1800" dirty="0" smtClean="0">
                <a:solidFill>
                  <a:srgbClr val="FF0000"/>
                </a:solidFill>
              </a:rPr>
              <a:t>What evidence or reasons can I offer in support of my claim?</a:t>
            </a:r>
          </a:p>
          <a:p>
            <a:pPr lvl="2"/>
            <a:r>
              <a:rPr lang="en-US" sz="1800" dirty="0" smtClean="0">
                <a:solidFill>
                  <a:srgbClr val="FF0000"/>
                </a:solidFill>
              </a:rPr>
              <a:t>What data can I provide to back up my claim?</a:t>
            </a:r>
            <a:endParaRPr lang="en-US" sz="1800" dirty="0">
              <a:solidFill>
                <a:srgbClr val="FF0000"/>
              </a:solidFill>
            </a:endParaRPr>
          </a:p>
        </p:txBody>
      </p:sp>
      <p:pic>
        <p:nvPicPr>
          <p:cNvPr id="5" name="Picture 4" descr="Nathan Wagner -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724400"/>
            <a:ext cx="3810000" cy="2155371"/>
          </a:xfrm>
          <a:prstGeom prst="rect">
            <a:avLst/>
          </a:prstGeom>
          <a:noFill/>
          <a:ln>
            <a:noFill/>
          </a:ln>
        </p:spPr>
      </p:pic>
    </p:spTree>
    <p:extLst>
      <p:ext uri="{BB962C8B-B14F-4D97-AF65-F5344CB8AC3E}">
        <p14:creationId xmlns:p14="http://schemas.microsoft.com/office/powerpoint/2010/main" val="21270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Inability to Create Meaning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200" u="sng" dirty="0" smtClean="0"/>
              <a:t>Decoding is the receiver’s version of encoding. During decoding, receivers put messages into forms they can interpret</a:t>
            </a:r>
            <a:r>
              <a:rPr lang="en-US" dirty="0" smtClean="0"/>
              <a:t>.  </a:t>
            </a:r>
          </a:p>
          <a:p>
            <a:endParaRPr lang="en-US" sz="800" dirty="0"/>
          </a:p>
          <a:p>
            <a:pPr lvl="1"/>
            <a:r>
              <a:rPr lang="en-US" sz="2000" dirty="0" smtClean="0"/>
              <a:t>To analyze a manager’s position on an issue, an EE must find and weigh management’s claim, evidence, and data, but the EE can ask more: “Does the manager’s choice of words influence how I feel about this issue?”  “Do I agree with management’s basic premise or with the assumptions underlying management’s position?”  </a:t>
            </a:r>
          </a:p>
          <a:p>
            <a:pPr lvl="1"/>
            <a:endParaRPr lang="en-US" sz="800" dirty="0"/>
          </a:p>
          <a:p>
            <a:pPr lvl="2"/>
            <a:r>
              <a:rPr lang="en-US" sz="1800" dirty="0" smtClean="0">
                <a:solidFill>
                  <a:srgbClr val="FF0000"/>
                </a:solidFill>
              </a:rPr>
              <a:t>Often, the receiver’s interpretation of a message differs from what the sender intended.</a:t>
            </a:r>
            <a:endParaRPr lang="en-US" sz="1800" dirty="0">
              <a:solidFill>
                <a:srgbClr val="FF0000"/>
              </a:solidFill>
            </a:endParaRPr>
          </a:p>
        </p:txBody>
      </p:sp>
      <p:pic>
        <p:nvPicPr>
          <p:cNvPr id="5" name="Picture 4" descr="Meaning, a conference for better 21st century busines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800600"/>
            <a:ext cx="4495800" cy="2057400"/>
          </a:xfrm>
          <a:prstGeom prst="rect">
            <a:avLst/>
          </a:prstGeom>
          <a:noFill/>
          <a:ln>
            <a:noFill/>
          </a:ln>
        </p:spPr>
      </p:pic>
    </p:spTree>
    <p:extLst>
      <p:ext uri="{BB962C8B-B14F-4D97-AF65-F5344CB8AC3E}">
        <p14:creationId xmlns:p14="http://schemas.microsoft.com/office/powerpoint/2010/main" val="1149117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Overcoming Barriers to 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techniques for overcoming communication barriers are relatively easy and straightforward</a:t>
            </a:r>
            <a:r>
              <a:rPr lang="en-US" dirty="0" smtClean="0"/>
              <a:t>.  </a:t>
            </a:r>
          </a:p>
          <a:p>
            <a:endParaRPr lang="en-US" sz="800" dirty="0"/>
          </a:p>
          <a:p>
            <a:pPr lvl="1"/>
            <a:r>
              <a:rPr lang="en-US" sz="2000" dirty="0" smtClean="0"/>
              <a:t>A supervisor once remarked, “Most of these techniques are just common sense.”  The reply to this comment is simply “Yes, but have you ever observed how uncommon common sense sometimes is?”  The lesson is, “If you do not know, find out then follow up.”  </a:t>
            </a:r>
          </a:p>
          <a:p>
            <a:pPr lvl="1"/>
            <a:endParaRPr lang="en-US" sz="800" dirty="0"/>
          </a:p>
          <a:p>
            <a:pPr lvl="2"/>
            <a:r>
              <a:rPr lang="en-US" sz="1800" dirty="0" smtClean="0">
                <a:solidFill>
                  <a:srgbClr val="FF0000"/>
                </a:solidFill>
              </a:rPr>
              <a:t>In short, supervisors must proactively ensure communication is effective.</a:t>
            </a:r>
            <a:endParaRPr lang="en-US" sz="1800" dirty="0">
              <a:solidFill>
                <a:srgbClr val="FF0000"/>
              </a:solidFill>
            </a:endParaRPr>
          </a:p>
        </p:txBody>
      </p:sp>
      <p:pic>
        <p:nvPicPr>
          <p:cNvPr id="5" name="Picture 4" descr="50 Creative Solutions For Overcoming 5 Barriers To Employee Wellness"/>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95800"/>
            <a:ext cx="3733800" cy="2362200"/>
          </a:xfrm>
          <a:prstGeom prst="rect">
            <a:avLst/>
          </a:prstGeom>
          <a:noFill/>
          <a:ln>
            <a:noFill/>
          </a:ln>
        </p:spPr>
      </p:pic>
    </p:spTree>
    <p:extLst>
      <p:ext uri="{BB962C8B-B14F-4D97-AF65-F5344CB8AC3E}">
        <p14:creationId xmlns:p14="http://schemas.microsoft.com/office/powerpoint/2010/main" val="1223647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and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A first major step toward becoming a better communicator is to avoid speaking or writing until the message to be communicated has been thought through to the point that it is clear in the sender’s mind</a:t>
            </a:r>
            <a:r>
              <a:rPr lang="en-US" dirty="0" smtClean="0"/>
              <a:t>.  </a:t>
            </a:r>
          </a:p>
          <a:p>
            <a:endParaRPr lang="en-US" sz="900" dirty="0"/>
          </a:p>
          <a:p>
            <a:pPr lvl="1"/>
            <a:r>
              <a:rPr lang="en-US" sz="2000" dirty="0" smtClean="0"/>
              <a:t>Only when supervisor’s can express their ideas in an organized fashion can they hope for others to understand.  Therefore, before communicating, supervisors should know what they want and should plan the steps needed to attain their objectives.  </a:t>
            </a:r>
          </a:p>
          <a:p>
            <a:pPr lvl="1"/>
            <a:endParaRPr lang="en-US" sz="900" dirty="0"/>
          </a:p>
          <a:p>
            <a:pPr lvl="2"/>
            <a:r>
              <a:rPr lang="en-US" sz="1800" dirty="0" smtClean="0">
                <a:solidFill>
                  <a:srgbClr val="FF0000"/>
                </a:solidFill>
              </a:rPr>
              <a:t>Regardless of the method of communication used, supervisors must consider many elements before sending messages.</a:t>
            </a:r>
            <a:endParaRPr lang="en-US" sz="1800" dirty="0">
              <a:solidFill>
                <a:srgbClr val="FF0000"/>
              </a:solidFill>
            </a:endParaRPr>
          </a:p>
        </p:txBody>
      </p:sp>
      <p:pic>
        <p:nvPicPr>
          <p:cNvPr id="5" name="Picture 4"/>
          <p:cNvPicPr/>
          <p:nvPr/>
        </p:nvPicPr>
        <p:blipFill>
          <a:blip r:embed="rId2"/>
          <a:stretch>
            <a:fillRect/>
          </a:stretch>
        </p:blipFill>
        <p:spPr>
          <a:xfrm>
            <a:off x="6629400" y="4953000"/>
            <a:ext cx="2206752" cy="1332865"/>
          </a:xfrm>
          <a:prstGeom prst="rect">
            <a:avLst/>
          </a:prstGeom>
        </p:spPr>
      </p:pic>
    </p:spTree>
    <p:extLst>
      <p:ext uri="{BB962C8B-B14F-4D97-AF65-F5344CB8AC3E}">
        <p14:creationId xmlns:p14="http://schemas.microsoft.com/office/powerpoint/2010/main" val="997128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and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200" u="sng" dirty="0" smtClean="0"/>
              <a:t>For example, when supervisors want to assign jobs, they should first analyze those jobs thoroughly so they can describe properly</a:t>
            </a:r>
            <a:r>
              <a:rPr lang="en-US" dirty="0" smtClean="0"/>
              <a:t>.  </a:t>
            </a:r>
          </a:p>
          <a:p>
            <a:endParaRPr lang="en-US" sz="900" dirty="0"/>
          </a:p>
          <a:p>
            <a:pPr lvl="1"/>
            <a:r>
              <a:rPr lang="en-US" sz="2000" dirty="0" smtClean="0"/>
              <a:t>An EE’s ability to do a job depends on determining what information is important.  Therefore, the supervisor needs to plan the method of communication – visual (body language), vocal (tone of voice), verbal (words), and emotional (feelings).  </a:t>
            </a:r>
          </a:p>
          <a:p>
            <a:pPr lvl="1"/>
            <a:endParaRPr lang="en-US" sz="900" dirty="0"/>
          </a:p>
          <a:p>
            <a:pPr lvl="2"/>
            <a:r>
              <a:rPr lang="en-US" sz="1800" dirty="0" smtClean="0">
                <a:solidFill>
                  <a:srgbClr val="FF0000"/>
                </a:solidFill>
              </a:rPr>
              <a:t>When supervisors must give their bosses bad news, those supervisors should study the problems until they can explain the problems easily.  </a:t>
            </a:r>
          </a:p>
        </p:txBody>
      </p:sp>
      <p:pic>
        <p:nvPicPr>
          <p:cNvPr id="6" name="Picture 5" descr="Analyze synonyms - 1 612 Words and Phrases for Analyz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1" y="4724400"/>
            <a:ext cx="3803468" cy="2133600"/>
          </a:xfrm>
          <a:prstGeom prst="rect">
            <a:avLst/>
          </a:prstGeom>
          <a:noFill/>
          <a:ln>
            <a:noFill/>
          </a:ln>
        </p:spPr>
      </p:pic>
    </p:spTree>
    <p:extLst>
      <p:ext uri="{BB962C8B-B14F-4D97-AF65-F5344CB8AC3E}">
        <p14:creationId xmlns:p14="http://schemas.microsoft.com/office/powerpoint/2010/main" val="303268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200" u="sng" dirty="0" smtClean="0"/>
              <a:t>Communication always involves at least two people</a:t>
            </a:r>
            <a:r>
              <a:rPr lang="en-US" sz="2200" dirty="0" smtClean="0"/>
              <a:t>.  </a:t>
            </a:r>
          </a:p>
          <a:p>
            <a:endParaRPr lang="en-US" sz="900" dirty="0"/>
          </a:p>
          <a:p>
            <a:pPr lvl="1"/>
            <a:r>
              <a:rPr lang="en-US" sz="2000" dirty="0" smtClean="0"/>
              <a:t>For example, a supervisor who is alone in a room and states a set of instructions does not communicate because there are no receivers.  While the lack of communication is obvious in this case, it may not be so obvious to a supervisor who sends an email message.  	</a:t>
            </a:r>
          </a:p>
          <a:p>
            <a:pPr lvl="1"/>
            <a:endParaRPr lang="en-US" sz="800" dirty="0"/>
          </a:p>
          <a:p>
            <a:pPr lvl="2"/>
            <a:r>
              <a:rPr lang="en-US" sz="1800" dirty="0" smtClean="0">
                <a:solidFill>
                  <a:srgbClr val="FF0000"/>
                </a:solidFill>
              </a:rPr>
              <a:t>Once they hit the “Send” button, the supervisor may believe that communication has taken place.  However, this supervisor has not really communicated until the email has been received and the information and understanding have been transferred successfully to the recipient.</a:t>
            </a:r>
            <a:endParaRPr lang="en-US" sz="1800" dirty="0">
              <a:solidFill>
                <a:srgbClr val="FF0000"/>
              </a:solidFill>
            </a:endParaRPr>
          </a:p>
        </p:txBody>
      </p:sp>
      <p:pic>
        <p:nvPicPr>
          <p:cNvPr id="5" name="Picture 4" descr="What is Effective Communication | Laurie Brown"/>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876800"/>
            <a:ext cx="3276600" cy="1981200"/>
          </a:xfrm>
          <a:prstGeom prst="rect">
            <a:avLst/>
          </a:prstGeom>
          <a:noFill/>
          <a:ln>
            <a:noFill/>
          </a:ln>
        </p:spPr>
      </p:pic>
    </p:spTree>
    <p:extLst>
      <p:ext uri="{BB962C8B-B14F-4D97-AF65-F5344CB8AC3E}">
        <p14:creationId xmlns:p14="http://schemas.microsoft.com/office/powerpoint/2010/main" val="20275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and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200" u="sng" dirty="0" smtClean="0"/>
              <a:t>A point of caution: Supervisors should only raise problems with their bosses after having formulated suggestions on how to solve or prevent problems</a:t>
            </a:r>
            <a:r>
              <a:rPr lang="en-US" dirty="0" smtClean="0"/>
              <a:t>.  </a:t>
            </a:r>
          </a:p>
          <a:p>
            <a:endParaRPr lang="en-US" sz="800" dirty="0"/>
          </a:p>
          <a:p>
            <a:pPr lvl="1"/>
            <a:r>
              <a:rPr lang="en-US" sz="2000" dirty="0" smtClean="0"/>
              <a:t>When communication is to involve disciplinary action, supervisors should investigate the cases sufficiently and compile all relevant information before issuing penalties.  </a:t>
            </a:r>
          </a:p>
          <a:p>
            <a:pPr lvl="1"/>
            <a:endParaRPr lang="en-US" sz="800" dirty="0"/>
          </a:p>
          <a:p>
            <a:pPr lvl="2"/>
            <a:r>
              <a:rPr lang="en-US" sz="1800" dirty="0" smtClean="0">
                <a:solidFill>
                  <a:srgbClr val="FF0000"/>
                </a:solidFill>
              </a:rPr>
              <a:t>Clearly, communication should not begin until supervisors know what they should say to achieve their goals.</a:t>
            </a:r>
            <a:endParaRPr lang="en-US" sz="1800" dirty="0">
              <a:solidFill>
                <a:srgbClr val="FF0000"/>
              </a:solidFill>
            </a:endParaRPr>
          </a:p>
        </p:txBody>
      </p:sp>
      <p:pic>
        <p:nvPicPr>
          <p:cNvPr id="5" name="Picture 4" descr="If any of you have any suggestions on battles you want to see just let me  know! | Comics Amino"/>
          <p:cNvPicPr/>
          <p:nvPr/>
        </p:nvPicPr>
        <p:blipFill>
          <a:blip r:embed="rId2">
            <a:extLst>
              <a:ext uri="{28A0092B-C50C-407E-A947-70E740481C1C}">
                <a14:useLocalDpi xmlns:a14="http://schemas.microsoft.com/office/drawing/2010/main" val="0"/>
              </a:ext>
            </a:extLst>
          </a:blip>
          <a:srcRect/>
          <a:stretch>
            <a:fillRect/>
          </a:stretch>
        </p:blipFill>
        <p:spPr bwMode="auto">
          <a:xfrm>
            <a:off x="6169152" y="4419600"/>
            <a:ext cx="2667000" cy="1924050"/>
          </a:xfrm>
          <a:prstGeom prst="rect">
            <a:avLst/>
          </a:prstGeom>
          <a:noFill/>
          <a:ln>
            <a:noFill/>
          </a:ln>
        </p:spPr>
      </p:pic>
    </p:spTree>
    <p:extLst>
      <p:ext uri="{BB962C8B-B14F-4D97-AF65-F5344CB8AC3E}">
        <p14:creationId xmlns:p14="http://schemas.microsoft.com/office/powerpoint/2010/main" val="430794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200" u="sng" dirty="0" smtClean="0"/>
              <a:t>Among the methods for improving communication, feedback is by far the most important</a:t>
            </a:r>
            <a:r>
              <a:rPr lang="en-US" dirty="0" smtClean="0"/>
              <a:t>.  </a:t>
            </a:r>
          </a:p>
          <a:p>
            <a:endParaRPr lang="en-US" sz="800" dirty="0"/>
          </a:p>
          <a:p>
            <a:pPr lvl="1"/>
            <a:r>
              <a:rPr lang="en-US" sz="2000" dirty="0" smtClean="0"/>
              <a:t>In communication, feedback is the receiver’s verbal or nonverbal response to a message.  Feedback can be used to determine whether the receiver understood the message and to get receiver’s reaction to that message.  The sender can initiate feedback by using questions, discussion, signals, and clues.  Merely asking the receiver, “Do you understand?” and receiving “Yes” as an answer may not suffice.  </a:t>
            </a:r>
          </a:p>
          <a:p>
            <a:pPr lvl="1"/>
            <a:endParaRPr lang="en-US" sz="800" dirty="0"/>
          </a:p>
          <a:p>
            <a:pPr lvl="2"/>
            <a:r>
              <a:rPr lang="en-US" sz="1800" dirty="0" smtClean="0">
                <a:solidFill>
                  <a:srgbClr val="FF0000"/>
                </a:solidFill>
              </a:rPr>
              <a:t>More information is usually required to ensure that a message was received and intended.</a:t>
            </a:r>
            <a:endParaRPr lang="en-US" sz="1800" dirty="0">
              <a:solidFill>
                <a:srgbClr val="FF0000"/>
              </a:solidFill>
            </a:endParaRPr>
          </a:p>
        </p:txBody>
      </p:sp>
      <p:pic>
        <p:nvPicPr>
          <p:cNvPr id="5" name="Picture 4"/>
          <p:cNvPicPr/>
          <p:nvPr/>
        </p:nvPicPr>
        <p:blipFill>
          <a:blip r:embed="rId2"/>
          <a:stretch>
            <a:fillRect/>
          </a:stretch>
        </p:blipFill>
        <p:spPr>
          <a:xfrm>
            <a:off x="5257800" y="5029200"/>
            <a:ext cx="3502152" cy="1221377"/>
          </a:xfrm>
          <a:prstGeom prst="rect">
            <a:avLst/>
          </a:prstGeom>
        </p:spPr>
      </p:pic>
    </p:spTree>
    <p:extLst>
      <p:ext uri="{BB962C8B-B14F-4D97-AF65-F5344CB8AC3E}">
        <p14:creationId xmlns:p14="http://schemas.microsoft.com/office/powerpoint/2010/main" val="2262398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200" u="sng" dirty="0" smtClean="0"/>
              <a:t>A simple way to obtain feedback is to observe the receiver and to judge that person’s responses based on such nonverbal clues as expressions of bewilderment or understanding, raised eyebrows, frowns, and eye movement</a:t>
            </a:r>
            <a:r>
              <a:rPr lang="en-US" dirty="0" smtClean="0"/>
              <a:t>.  </a:t>
            </a:r>
          </a:p>
          <a:p>
            <a:endParaRPr lang="en-US" sz="800" dirty="0"/>
          </a:p>
          <a:p>
            <a:pPr lvl="1"/>
            <a:r>
              <a:rPr lang="en-US" sz="2000" dirty="0" smtClean="0">
                <a:solidFill>
                  <a:srgbClr val="FF0000"/>
                </a:solidFill>
              </a:rPr>
              <a:t>Of course, this kind of feedback is possible only in face-to-face communication, which is one of the major advantages of this form   of communication.</a:t>
            </a:r>
            <a:endParaRPr lang="en-US" sz="2000" dirty="0">
              <a:solidFill>
                <a:srgbClr val="FF0000"/>
              </a:solidFill>
            </a:endParaRPr>
          </a:p>
        </p:txBody>
      </p:sp>
      <p:pic>
        <p:nvPicPr>
          <p:cNvPr id="5" name="Picture 4" descr="Short TED Talk Video: “The secret to giving great feedback” | Larry  Ferlazzo's Websites of the D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3962400"/>
            <a:ext cx="3995493" cy="2362200"/>
          </a:xfrm>
          <a:prstGeom prst="rect">
            <a:avLst/>
          </a:prstGeom>
          <a:noFill/>
          <a:ln>
            <a:noFill/>
          </a:ln>
        </p:spPr>
      </p:pic>
    </p:spTree>
    <p:extLst>
      <p:ext uri="{BB962C8B-B14F-4D97-AF65-F5344CB8AC3E}">
        <p14:creationId xmlns:p14="http://schemas.microsoft.com/office/powerpoint/2010/main" val="28497299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Perhaps the best feedback technique for ensuring that the sender’s message is understood is for the sender to ask the receiver to paraphrase or play back the information received</a:t>
            </a:r>
            <a:r>
              <a:rPr lang="en-US" dirty="0" smtClean="0"/>
              <a:t>.  </a:t>
            </a:r>
          </a:p>
          <a:p>
            <a:endParaRPr lang="en-US" sz="800" dirty="0"/>
          </a:p>
          <a:p>
            <a:pPr lvl="1"/>
            <a:r>
              <a:rPr lang="en-US" sz="2000" dirty="0" smtClean="0"/>
              <a:t>This approach is much more satisfactory than merely asking whether the instructions are clear.  </a:t>
            </a:r>
          </a:p>
          <a:p>
            <a:pPr lvl="1"/>
            <a:endParaRPr lang="en-US" sz="800" dirty="0"/>
          </a:p>
          <a:p>
            <a:pPr lvl="2"/>
            <a:r>
              <a:rPr lang="en-US" sz="1800" dirty="0" smtClean="0">
                <a:solidFill>
                  <a:srgbClr val="FF0000"/>
                </a:solidFill>
              </a:rPr>
              <a:t>The process of restating all or part of the person’s basic idea in the receiver’s own words, rather than “parroting back verbatim,” shows that communication has taken place.  </a:t>
            </a:r>
            <a:endParaRPr lang="en-US" sz="1800" dirty="0">
              <a:solidFill>
                <a:srgbClr val="FF0000"/>
              </a:solidFill>
            </a:endParaRPr>
          </a:p>
        </p:txBody>
      </p:sp>
      <p:pic>
        <p:nvPicPr>
          <p:cNvPr id="5" name="Picture 4" descr="Implementing EEF Feedback Recommendations with Showbie and Socrative –  Showbi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648201"/>
            <a:ext cx="5181600" cy="2209800"/>
          </a:xfrm>
          <a:prstGeom prst="rect">
            <a:avLst/>
          </a:prstGeom>
          <a:noFill/>
          <a:ln>
            <a:noFill/>
          </a:ln>
        </p:spPr>
      </p:pic>
    </p:spTree>
    <p:extLst>
      <p:ext uri="{BB962C8B-B14F-4D97-AF65-F5344CB8AC3E}">
        <p14:creationId xmlns:p14="http://schemas.microsoft.com/office/powerpoint/2010/main" val="1819599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the receiver states the content of the message, the sender knows the receiver has heard and understood the message</a:t>
            </a:r>
            <a:r>
              <a:rPr lang="en-US" dirty="0" smtClean="0"/>
              <a:t>.  </a:t>
            </a:r>
          </a:p>
          <a:p>
            <a:endParaRPr lang="en-US" sz="800" dirty="0"/>
          </a:p>
          <a:p>
            <a:pPr lvl="1"/>
            <a:r>
              <a:rPr lang="en-US" sz="2000" dirty="0" smtClean="0"/>
              <a:t>The receiver may then ask additional questions and request comments that the speaker can provide immediately.  </a:t>
            </a:r>
          </a:p>
          <a:p>
            <a:pPr lvl="1"/>
            <a:endParaRPr lang="en-US" sz="800" dirty="0"/>
          </a:p>
          <a:p>
            <a:pPr lvl="2"/>
            <a:r>
              <a:rPr lang="en-US" sz="1800" dirty="0" smtClean="0">
                <a:solidFill>
                  <a:srgbClr val="FF0000"/>
                </a:solidFill>
              </a:rPr>
              <a:t>Do not ask questions that can be answered “yes” or “no.”  </a:t>
            </a:r>
          </a:p>
          <a:p>
            <a:pPr lvl="2"/>
            <a:r>
              <a:rPr lang="en-US" sz="1800" dirty="0" smtClean="0">
                <a:solidFill>
                  <a:srgbClr val="FF0000"/>
                </a:solidFill>
              </a:rPr>
              <a:t>Phrase questions that force other person to clarify </a:t>
            </a:r>
            <a:r>
              <a:rPr lang="en-US" sz="1600" dirty="0" smtClean="0">
                <a:solidFill>
                  <a:srgbClr val="FF0000"/>
                </a:solidFill>
              </a:rPr>
              <a:t>&amp;</a:t>
            </a:r>
            <a:r>
              <a:rPr lang="en-US" sz="1800" dirty="0" smtClean="0">
                <a:solidFill>
                  <a:srgbClr val="FF0000"/>
                </a:solidFill>
              </a:rPr>
              <a:t> elaborate position(s)</a:t>
            </a:r>
            <a:endParaRPr lang="en-US" sz="1800" dirty="0">
              <a:solidFill>
                <a:srgbClr val="FF0000"/>
              </a:solidFill>
            </a:endParaRPr>
          </a:p>
        </p:txBody>
      </p:sp>
      <p:pic>
        <p:nvPicPr>
          <p:cNvPr id="5" name="Picture 4" descr="Tipos de Feedbacks e seu Papel em Diferentes Contextos - José Roberto  Marques - Presidente do IBC Coaching"/>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191000"/>
            <a:ext cx="4553712" cy="2057400"/>
          </a:xfrm>
          <a:prstGeom prst="rect">
            <a:avLst/>
          </a:prstGeom>
          <a:noFill/>
          <a:ln>
            <a:noFill/>
          </a:ln>
        </p:spPr>
      </p:pic>
    </p:spTree>
    <p:extLst>
      <p:ext uri="{BB962C8B-B14F-4D97-AF65-F5344CB8AC3E}">
        <p14:creationId xmlns:p14="http://schemas.microsoft.com/office/powerpoint/2010/main" val="1416832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When a supervisor receives a written message, and doubts any part of its meaning, the supervisor should contact the sender to discuss and clarify the message</a:t>
            </a:r>
            <a:r>
              <a:rPr lang="en-US" dirty="0" smtClean="0"/>
              <a:t>.  </a:t>
            </a:r>
            <a:endParaRPr lang="en-US" dirty="0"/>
          </a:p>
        </p:txBody>
      </p:sp>
      <p:pic>
        <p:nvPicPr>
          <p:cNvPr id="5" name="Picture 4" descr="Feedback Images - Free Download on Freepik"/>
          <p:cNvPicPr/>
          <p:nvPr/>
        </p:nvPicPr>
        <p:blipFill>
          <a:blip r:embed="rId2">
            <a:extLst>
              <a:ext uri="{28A0092B-C50C-407E-A947-70E740481C1C}">
                <a14:useLocalDpi xmlns:a14="http://schemas.microsoft.com/office/drawing/2010/main" val="0"/>
              </a:ext>
            </a:extLst>
          </a:blip>
          <a:srcRect/>
          <a:stretch>
            <a:fillRect/>
          </a:stretch>
        </p:blipFill>
        <p:spPr bwMode="auto">
          <a:xfrm>
            <a:off x="1322832" y="2943370"/>
            <a:ext cx="6534912" cy="3305030"/>
          </a:xfrm>
          <a:prstGeom prst="rect">
            <a:avLst/>
          </a:prstGeom>
          <a:noFill/>
          <a:ln>
            <a:noFill/>
          </a:ln>
        </p:spPr>
      </p:pic>
    </p:spTree>
    <p:extLst>
      <p:ext uri="{BB962C8B-B14F-4D97-AF65-F5344CB8AC3E}">
        <p14:creationId xmlns:p14="http://schemas.microsoft.com/office/powerpoint/2010/main" val="18906123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Calm Atmosphere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supervisors try to communicate with EEs who are visibly upset, the chance for mutual understanding is minimal</a:t>
            </a:r>
            <a:r>
              <a:rPr lang="en-US" dirty="0" smtClean="0"/>
              <a:t>.  </a:t>
            </a:r>
          </a:p>
          <a:p>
            <a:endParaRPr lang="en-US" sz="800" dirty="0"/>
          </a:p>
          <a:p>
            <a:pPr lvl="1"/>
            <a:r>
              <a:rPr lang="en-US" sz="2000" dirty="0" smtClean="0"/>
              <a:t>It is much better to communicate when both parties are calm and unburdened by unusual tension or stress. </a:t>
            </a:r>
          </a:p>
          <a:p>
            <a:pPr lvl="1"/>
            <a:endParaRPr lang="en-US" sz="800" dirty="0"/>
          </a:p>
          <a:p>
            <a:pPr lvl="2"/>
            <a:r>
              <a:rPr lang="en-US" sz="1800" dirty="0" smtClean="0">
                <a:solidFill>
                  <a:srgbClr val="FF0000"/>
                </a:solidFill>
              </a:rPr>
              <a:t>One of the best ways for supervisors to create the proper atmosphere for communicating with EEs is to set times to meet in quiet rooms.  This usually enables both parties to discuss problems calmly and unhurriedly.</a:t>
            </a:r>
            <a:endParaRPr lang="en-US" sz="1800" dirty="0">
              <a:solidFill>
                <a:srgbClr val="FF0000"/>
              </a:solidFill>
            </a:endParaRPr>
          </a:p>
        </p:txBody>
      </p:sp>
      <p:pic>
        <p:nvPicPr>
          <p:cNvPr id="5" name="Picture 4" descr="Calm - Imagine a Place - Carolin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599" y="4343400"/>
            <a:ext cx="3656729" cy="1964690"/>
          </a:xfrm>
          <a:prstGeom prst="rect">
            <a:avLst/>
          </a:prstGeom>
          <a:noFill/>
          <a:ln>
            <a:noFill/>
          </a:ln>
        </p:spPr>
      </p:pic>
    </p:spTree>
    <p:extLst>
      <p:ext uri="{BB962C8B-B14F-4D97-AF65-F5344CB8AC3E}">
        <p14:creationId xmlns:p14="http://schemas.microsoft.com/office/powerpoint/2010/main" val="30275103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Calm Atmosphere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400" u="sng" dirty="0" smtClean="0"/>
              <a:t>Similarly, if supervisors want to discuss something with their managers, they should make appointments for times and places that allow calm, uninterrupted discussion</a:t>
            </a:r>
            <a:r>
              <a:rPr lang="en-US" dirty="0" smtClean="0"/>
              <a:t>.  </a:t>
            </a:r>
          </a:p>
          <a:p>
            <a:endParaRPr lang="en-US" sz="800" dirty="0"/>
          </a:p>
          <a:p>
            <a:pPr lvl="1"/>
            <a:r>
              <a:rPr lang="en-US" dirty="0" smtClean="0">
                <a:solidFill>
                  <a:srgbClr val="FF0000"/>
                </a:solidFill>
              </a:rPr>
              <a:t>How (the tone), when (the time), and where (the place) are as important to the message.</a:t>
            </a:r>
            <a:endParaRPr lang="en-US" dirty="0">
              <a:solidFill>
                <a:srgbClr val="FF0000"/>
              </a:solidFill>
            </a:endParaRPr>
          </a:p>
        </p:txBody>
      </p:sp>
      <p:pic>
        <p:nvPicPr>
          <p:cNvPr id="5" name="Picture 4" descr="Accrington Academy on X: &quot;The next set of PPE's for year groups 7, 8, 9, 10  and 12 are due to take place from tomorrow, 10th January, may we take this  opportunity"/>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505200"/>
            <a:ext cx="3356283" cy="2716530"/>
          </a:xfrm>
          <a:prstGeom prst="rect">
            <a:avLst/>
          </a:prstGeom>
          <a:noFill/>
          <a:ln>
            <a:noFill/>
          </a:ln>
        </p:spPr>
      </p:pic>
    </p:spTree>
    <p:extLst>
      <p:ext uri="{BB962C8B-B14F-4D97-AF65-F5344CB8AC3E}">
        <p14:creationId xmlns:p14="http://schemas.microsoft.com/office/powerpoint/2010/main" val="2499721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Time to Listen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Listening is a very important part of the supervisor’s job, whether in one-on-one conversations or in meetings</a:t>
            </a:r>
            <a:r>
              <a:rPr lang="en-US" dirty="0" smtClean="0"/>
              <a:t>.  </a:t>
            </a:r>
          </a:p>
          <a:p>
            <a:endParaRPr lang="en-US" sz="800" dirty="0"/>
          </a:p>
          <a:p>
            <a:pPr lvl="1"/>
            <a:r>
              <a:rPr lang="en-US" dirty="0" smtClean="0"/>
              <a:t>The ability to listen is critical to success as a supervisor.  </a:t>
            </a:r>
          </a:p>
          <a:p>
            <a:pPr lvl="1"/>
            <a:endParaRPr lang="en-US" sz="800" dirty="0"/>
          </a:p>
          <a:p>
            <a:pPr lvl="2"/>
            <a:r>
              <a:rPr lang="en-US" dirty="0" smtClean="0">
                <a:solidFill>
                  <a:srgbClr val="FF0000"/>
                </a:solidFill>
              </a:rPr>
              <a:t>Therefore, supervisors should work to develop their listening skills every chance they get.</a:t>
            </a:r>
            <a:endParaRPr lang="en-US" dirty="0">
              <a:solidFill>
                <a:srgbClr val="FF0000"/>
              </a:solidFill>
            </a:endParaRPr>
          </a:p>
        </p:txBody>
      </p:sp>
      <p:pic>
        <p:nvPicPr>
          <p:cNvPr id="5" name="Picture 4" descr="X Books Time to Listen"/>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962400"/>
            <a:ext cx="5254752" cy="2298700"/>
          </a:xfrm>
          <a:prstGeom prst="rect">
            <a:avLst/>
          </a:prstGeom>
          <a:noFill/>
          <a:ln>
            <a:noFill/>
          </a:ln>
        </p:spPr>
      </p:pic>
    </p:spTree>
    <p:extLst>
      <p:ext uri="{BB962C8B-B14F-4D97-AF65-F5344CB8AC3E}">
        <p14:creationId xmlns:p14="http://schemas.microsoft.com/office/powerpoint/2010/main" val="3533867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Time to Listen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400" u="sng" dirty="0" smtClean="0"/>
              <a:t>A supervisor should always listen patiently to what the EE has to say</a:t>
            </a:r>
            <a:r>
              <a:rPr lang="en-US" dirty="0" smtClean="0"/>
              <a:t>.  </a:t>
            </a:r>
          </a:p>
          <a:p>
            <a:endParaRPr lang="en-US" sz="800" dirty="0"/>
          </a:p>
          <a:p>
            <a:pPr lvl="1"/>
            <a:r>
              <a:rPr lang="en-US" dirty="0" smtClean="0"/>
              <a:t>Intensive listening helps reduce misunderstanding, and, by listening, the supervisor can respond in ways that are appropriate to the EE’s concerns.  </a:t>
            </a:r>
          </a:p>
          <a:p>
            <a:pPr lvl="1"/>
            <a:endParaRPr lang="en-US" sz="800" dirty="0"/>
          </a:p>
          <a:p>
            <a:pPr lvl="2"/>
            <a:r>
              <a:rPr lang="en-US" dirty="0" smtClean="0">
                <a:solidFill>
                  <a:srgbClr val="FF0000"/>
                </a:solidFill>
              </a:rPr>
              <a:t>Supervisors should provide feedback by restating EE’s messages from time to time and by asking, “Is this what you mean?”</a:t>
            </a:r>
            <a:endParaRPr lang="en-US" dirty="0">
              <a:solidFill>
                <a:srgbClr val="FF0000"/>
              </a:solidFill>
            </a:endParaRPr>
          </a:p>
        </p:txBody>
      </p:sp>
      <p:pic>
        <p:nvPicPr>
          <p:cNvPr id="5" name="Picture 4" descr="Hand Writing Sign Time To ListenGive Attention To Someone Or Something In  Order To Hear. Internet Concept Give Attention To Someone Or Something In  Order To Hear Stock Photo, Picture And Royalty"/>
          <p:cNvPicPr/>
          <p:nvPr/>
        </p:nvPicPr>
        <p:blipFill>
          <a:blip r:embed="rId2">
            <a:extLst>
              <a:ext uri="{28A0092B-C50C-407E-A947-70E740481C1C}">
                <a14:useLocalDpi xmlns:a14="http://schemas.microsoft.com/office/drawing/2010/main" val="0"/>
              </a:ext>
            </a:extLst>
          </a:blip>
          <a:srcRect/>
          <a:stretch>
            <a:fillRect/>
          </a:stretch>
        </p:blipFill>
        <p:spPr bwMode="auto">
          <a:xfrm>
            <a:off x="6934199" y="4495800"/>
            <a:ext cx="1944515" cy="1821592"/>
          </a:xfrm>
          <a:prstGeom prst="rect">
            <a:avLst/>
          </a:prstGeom>
          <a:noFill/>
          <a:ln>
            <a:noFill/>
          </a:ln>
        </p:spPr>
      </p:pic>
    </p:spTree>
    <p:extLst>
      <p:ext uri="{BB962C8B-B14F-4D97-AF65-F5344CB8AC3E}">
        <p14:creationId xmlns:p14="http://schemas.microsoft.com/office/powerpoint/2010/main" val="401360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100" u="sng" dirty="0" smtClean="0"/>
              <a:t>It cannot be emphasized too strongly that effective communication includes both sending and receiving</a:t>
            </a:r>
            <a:r>
              <a:rPr lang="en-US" sz="2100" dirty="0" smtClean="0"/>
              <a:t>.  </a:t>
            </a:r>
          </a:p>
          <a:p>
            <a:endParaRPr lang="en-US" sz="800" dirty="0"/>
          </a:p>
          <a:p>
            <a:pPr lvl="1"/>
            <a:r>
              <a:rPr lang="en-US" sz="2000" dirty="0" smtClean="0"/>
              <a:t>Understanding is a personal matter between two people.  </a:t>
            </a:r>
          </a:p>
          <a:p>
            <a:pPr lvl="1"/>
            <a:endParaRPr lang="en-US" sz="800" dirty="0"/>
          </a:p>
          <a:p>
            <a:pPr lvl="2"/>
            <a:r>
              <a:rPr lang="en-US" sz="1800" dirty="0" smtClean="0">
                <a:solidFill>
                  <a:srgbClr val="FF0000"/>
                </a:solidFill>
              </a:rPr>
              <a:t>If an idea has the same meaning as the one intended, then we can say that effective communication has taken place.  If, however, the idea received by a listener or reader is not the one intended, then communication has not been effective.  The sender has merely transmitted words.  </a:t>
            </a:r>
            <a:endParaRPr lang="en-US" sz="1800" dirty="0">
              <a:solidFill>
                <a:srgbClr val="FF0000"/>
              </a:solidFill>
            </a:endParaRPr>
          </a:p>
        </p:txBody>
      </p:sp>
      <p:pic>
        <p:nvPicPr>
          <p:cNvPr id="5" name="Picture 4" descr="Art of Effective Communication'' By HG Shikshastakam pr'' 31.10.2015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419600"/>
            <a:ext cx="4648200" cy="2438400"/>
          </a:xfrm>
          <a:prstGeom prst="rect">
            <a:avLst/>
          </a:prstGeom>
          <a:noFill/>
          <a:ln>
            <a:noFill/>
          </a:ln>
        </p:spPr>
      </p:pic>
    </p:spTree>
    <p:extLst>
      <p:ext uri="{BB962C8B-B14F-4D97-AF65-F5344CB8AC3E}">
        <p14:creationId xmlns:p14="http://schemas.microsoft.com/office/powerpoint/2010/main" val="21893156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Time to Listen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400" u="sng" dirty="0" smtClean="0"/>
              <a:t>One of the worst things supervisors can do is to appear to be listening while their minds are elsewhere</a:t>
            </a:r>
            <a:r>
              <a:rPr lang="en-US" dirty="0" smtClean="0"/>
              <a:t>.  </a:t>
            </a:r>
          </a:p>
          <a:p>
            <a:endParaRPr lang="en-US" sz="800" dirty="0"/>
          </a:p>
          <a:p>
            <a:pPr lvl="1"/>
            <a:r>
              <a:rPr lang="en-US" sz="2000" dirty="0" smtClean="0"/>
              <a:t>Supervisors can avoid this situation by politely stating, “Right now is not a convenient time for us to have this discussion.  It needs my full attention, and if we can reschedule this meeting (set specific time), you will have my undivided attention.”  </a:t>
            </a:r>
          </a:p>
          <a:p>
            <a:pPr lvl="1"/>
            <a:endParaRPr lang="en-US" sz="800" dirty="0"/>
          </a:p>
          <a:p>
            <a:pPr lvl="2"/>
            <a:r>
              <a:rPr lang="en-US" dirty="0" smtClean="0">
                <a:solidFill>
                  <a:srgbClr val="FF0000"/>
                </a:solidFill>
              </a:rPr>
              <a:t>Attentiveness to the speaker goes a long way toward building trust.</a:t>
            </a:r>
            <a:endParaRPr lang="en-US" dirty="0">
              <a:solidFill>
                <a:srgbClr val="FF0000"/>
              </a:solidFill>
            </a:endParaRPr>
          </a:p>
        </p:txBody>
      </p:sp>
      <p:pic>
        <p:nvPicPr>
          <p:cNvPr id="5" name="Picture 4" descr="listening time - Kootenai Democra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495800"/>
            <a:ext cx="3810000" cy="1819275"/>
          </a:xfrm>
          <a:prstGeom prst="rect">
            <a:avLst/>
          </a:prstGeom>
          <a:noFill/>
          <a:ln>
            <a:noFill/>
          </a:ln>
        </p:spPr>
      </p:pic>
    </p:spTree>
    <p:extLst>
      <p:ext uri="{BB962C8B-B14F-4D97-AF65-F5344CB8AC3E}">
        <p14:creationId xmlns:p14="http://schemas.microsoft.com/office/powerpoint/2010/main" val="24180035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Do’s and Don’ts of Effective Listening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Do’s of Listening</a:t>
            </a:r>
          </a:p>
          <a:p>
            <a:endParaRPr lang="en-US" sz="900" dirty="0" smtClean="0"/>
          </a:p>
          <a:p>
            <a:pPr lvl="1"/>
            <a:r>
              <a:rPr lang="en-US" sz="1900" dirty="0" smtClean="0">
                <a:solidFill>
                  <a:srgbClr val="FF0000"/>
                </a:solidFill>
              </a:rPr>
              <a:t>Adopt the attitude that you will always have something to learn.</a:t>
            </a:r>
          </a:p>
          <a:p>
            <a:pPr lvl="1"/>
            <a:r>
              <a:rPr lang="en-US" sz="1900" dirty="0" smtClean="0">
                <a:solidFill>
                  <a:srgbClr val="FF0000"/>
                </a:solidFill>
              </a:rPr>
              <a:t>Take time to listen, give speaker your full attention, and hear speaker out.</a:t>
            </a:r>
          </a:p>
          <a:p>
            <a:pPr lvl="1"/>
            <a:r>
              <a:rPr lang="en-US" sz="1900" dirty="0" smtClean="0">
                <a:solidFill>
                  <a:srgbClr val="FF0000"/>
                </a:solidFill>
              </a:rPr>
              <a:t>Withhold judgment until the speaker is finished.  Strive to locate the main ideas of the message.</a:t>
            </a:r>
          </a:p>
          <a:p>
            <a:pPr lvl="1"/>
            <a:r>
              <a:rPr lang="en-US" sz="1900" dirty="0" smtClean="0">
                <a:solidFill>
                  <a:srgbClr val="FF0000"/>
                </a:solidFill>
              </a:rPr>
              <a:t>Try to determine the work meanings in the context of the speaker’s background.  Listen for what is being implied as well as what is being said.</a:t>
            </a:r>
          </a:p>
          <a:p>
            <a:pPr lvl="1"/>
            <a:r>
              <a:rPr lang="en-US" sz="1900" dirty="0" smtClean="0">
                <a:solidFill>
                  <a:srgbClr val="FF0000"/>
                </a:solidFill>
              </a:rPr>
              <a:t>Establish eye contact with the speaker.  Read body language.  Smile, nod, and give an encouraging sign when the speaker hesitates.</a:t>
            </a:r>
          </a:p>
          <a:p>
            <a:pPr lvl="1"/>
            <a:r>
              <a:rPr lang="en-US" sz="1900" dirty="0" smtClean="0">
                <a:solidFill>
                  <a:srgbClr val="FF0000"/>
                </a:solidFill>
              </a:rPr>
              <a:t>Ask questions at appropriate times to be sure understand speaker’s message.</a:t>
            </a:r>
          </a:p>
          <a:p>
            <a:pPr lvl="1"/>
            <a:r>
              <a:rPr lang="en-US" sz="1900" dirty="0" smtClean="0">
                <a:solidFill>
                  <a:srgbClr val="FF0000"/>
                </a:solidFill>
              </a:rPr>
              <a:t>Restate the speaker’s idea at appropriate moments to make sure you have received it correctly.</a:t>
            </a:r>
            <a:endParaRPr lang="en-US" sz="1900" dirty="0">
              <a:solidFill>
                <a:srgbClr val="FF0000"/>
              </a:solidFill>
            </a:endParaRPr>
          </a:p>
        </p:txBody>
      </p:sp>
      <p:pic>
        <p:nvPicPr>
          <p:cNvPr id="5" name="Picture 4" descr="Free Stock Photo of Done Tick Means All Right And Ok | Download Free Images  and Free Illustr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257800"/>
            <a:ext cx="2209800" cy="1009650"/>
          </a:xfrm>
          <a:prstGeom prst="rect">
            <a:avLst/>
          </a:prstGeom>
          <a:noFill/>
          <a:ln>
            <a:noFill/>
          </a:ln>
        </p:spPr>
      </p:pic>
    </p:spTree>
    <p:extLst>
      <p:ext uri="{BB962C8B-B14F-4D97-AF65-F5344CB8AC3E}">
        <p14:creationId xmlns:p14="http://schemas.microsoft.com/office/powerpoint/2010/main" val="10648868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Do’s and Don’ts of Effective Listening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Don’ts of Listening</a:t>
            </a:r>
          </a:p>
          <a:p>
            <a:endParaRPr lang="en-US" sz="900" dirty="0" smtClean="0"/>
          </a:p>
          <a:p>
            <a:pPr lvl="1"/>
            <a:r>
              <a:rPr lang="en-US" dirty="0" smtClean="0">
                <a:solidFill>
                  <a:srgbClr val="FF0000"/>
                </a:solidFill>
              </a:rPr>
              <a:t>Don’t listen with only half an ear by “tuning out” the speaker and pretending you are listening.</a:t>
            </a:r>
          </a:p>
          <a:p>
            <a:pPr lvl="1"/>
            <a:r>
              <a:rPr lang="en-US" dirty="0" smtClean="0">
                <a:solidFill>
                  <a:srgbClr val="FF0000"/>
                </a:solidFill>
              </a:rPr>
              <a:t>Don’t unnecessarily interrupt the speaker or finish the speaker’s statement because of impatience or wanting to respond immediately.</a:t>
            </a:r>
          </a:p>
          <a:p>
            <a:pPr lvl="1"/>
            <a:r>
              <a:rPr lang="en-US" dirty="0" smtClean="0">
                <a:solidFill>
                  <a:srgbClr val="FF0000"/>
                </a:solidFill>
              </a:rPr>
              <a:t>Don’t fidget or doodle while listening, or let other distractions bother you and the speaker.</a:t>
            </a:r>
          </a:p>
          <a:p>
            <a:pPr lvl="1"/>
            <a:r>
              <a:rPr lang="en-US" dirty="0" smtClean="0">
                <a:solidFill>
                  <a:srgbClr val="FF0000"/>
                </a:solidFill>
              </a:rPr>
              <a:t>Don’t confuse facts with opinions.</a:t>
            </a:r>
          </a:p>
          <a:p>
            <a:pPr lvl="1"/>
            <a:r>
              <a:rPr lang="en-US" dirty="0" smtClean="0">
                <a:solidFill>
                  <a:srgbClr val="FF0000"/>
                </a:solidFill>
              </a:rPr>
              <a:t>Don’t show disapproval or insensitivity to the speaker’s feelings.</a:t>
            </a:r>
          </a:p>
          <a:p>
            <a:pPr lvl="1"/>
            <a:r>
              <a:rPr lang="en-US" dirty="0" smtClean="0">
                <a:solidFill>
                  <a:srgbClr val="FF0000"/>
                </a:solidFill>
              </a:rPr>
              <a:t>Don’t respond until the speaker has said what they want to say.</a:t>
            </a:r>
          </a:p>
          <a:p>
            <a:pPr lvl="1"/>
            <a:r>
              <a:rPr lang="en-US" dirty="0" smtClean="0">
                <a:solidFill>
                  <a:srgbClr val="FF0000"/>
                </a:solidFill>
              </a:rPr>
              <a:t>Don’t become defensive.</a:t>
            </a:r>
            <a:endParaRPr lang="en-US" dirty="0">
              <a:solidFill>
                <a:srgbClr val="FF0000"/>
              </a:solidFill>
            </a:endParaRPr>
          </a:p>
        </p:txBody>
      </p:sp>
      <p:pic>
        <p:nvPicPr>
          <p:cNvPr id="5" name="Picture 4" descr="Free Stock Photo of Done Tick Means All Right And Ok | Download Free Images  and Free Illustr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257800"/>
            <a:ext cx="2209800" cy="1009650"/>
          </a:xfrm>
          <a:prstGeom prst="rect">
            <a:avLst/>
          </a:prstGeom>
          <a:noFill/>
          <a:ln>
            <a:noFill/>
          </a:ln>
        </p:spPr>
      </p:pic>
    </p:spTree>
    <p:extLst>
      <p:ext uri="{BB962C8B-B14F-4D97-AF65-F5344CB8AC3E}">
        <p14:creationId xmlns:p14="http://schemas.microsoft.com/office/powerpoint/2010/main" val="34064950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 of Messages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lstStyle/>
          <a:p>
            <a:r>
              <a:rPr lang="en-US" sz="2400" u="sng" dirty="0" smtClean="0"/>
              <a:t>It often helps to repeat a message several times, preferably using different words and different methods</a:t>
            </a:r>
            <a:r>
              <a:rPr lang="en-US" dirty="0" smtClean="0"/>
              <a:t>.  </a:t>
            </a:r>
          </a:p>
          <a:p>
            <a:endParaRPr lang="en-US" sz="800" dirty="0"/>
          </a:p>
          <a:p>
            <a:pPr lvl="1"/>
            <a:r>
              <a:rPr lang="en-US" dirty="0" smtClean="0"/>
              <a:t>The degree of repetition should depend largely on the content of the message and the impact on the intended receivers.  </a:t>
            </a:r>
          </a:p>
          <a:p>
            <a:pPr lvl="1"/>
            <a:endParaRPr lang="en-US" sz="800" dirty="0"/>
          </a:p>
          <a:p>
            <a:pPr lvl="2"/>
            <a:r>
              <a:rPr lang="en-US" dirty="0" smtClean="0">
                <a:solidFill>
                  <a:srgbClr val="FF0000"/>
                </a:solidFill>
              </a:rPr>
              <a:t>However, the message should not be repeated so much that it gets ignored because it sounds too familiar or boring.  </a:t>
            </a:r>
            <a:endParaRPr lang="en-US" dirty="0">
              <a:solidFill>
                <a:srgbClr val="FF0000"/>
              </a:solidFill>
            </a:endParaRPr>
          </a:p>
        </p:txBody>
      </p:sp>
      <p:pic>
        <p:nvPicPr>
          <p:cNvPr id="5" name="Picture 4" descr="Message received | Yield PRO"/>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91000"/>
            <a:ext cx="3962400" cy="2123440"/>
          </a:xfrm>
          <a:prstGeom prst="rect">
            <a:avLst/>
          </a:prstGeom>
          <a:noFill/>
          <a:ln>
            <a:noFill/>
          </a:ln>
        </p:spPr>
      </p:pic>
    </p:spTree>
    <p:extLst>
      <p:ext uri="{BB962C8B-B14F-4D97-AF65-F5344CB8AC3E}">
        <p14:creationId xmlns:p14="http://schemas.microsoft.com/office/powerpoint/2010/main" val="25627256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Reinforcing Words with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200" u="sng" dirty="0" smtClean="0"/>
              <a:t>To succeed as communicators, supervisors must complement their words with appropriate and consistent actions</a:t>
            </a:r>
            <a:r>
              <a:rPr lang="en-US" dirty="0" smtClean="0"/>
              <a:t>.  </a:t>
            </a:r>
          </a:p>
          <a:p>
            <a:endParaRPr lang="en-US" sz="800" dirty="0"/>
          </a:p>
          <a:p>
            <a:pPr lvl="1"/>
            <a:r>
              <a:rPr lang="en-US" sz="2000" dirty="0" smtClean="0"/>
              <a:t>Supervisors communicate a great deal through their actions; actions do speak louder than words.  Therefore, one of the best ways to give meaning to messages is to act accordingly.  </a:t>
            </a:r>
          </a:p>
          <a:p>
            <a:pPr lvl="1"/>
            <a:endParaRPr lang="en-US" sz="800" dirty="0" smtClean="0"/>
          </a:p>
          <a:p>
            <a:pPr lvl="2"/>
            <a:r>
              <a:rPr lang="en-US" sz="1800" dirty="0" smtClean="0">
                <a:solidFill>
                  <a:srgbClr val="FF0000"/>
                </a:solidFill>
              </a:rPr>
              <a:t>When verbal announcements are backed by action, the supervisor is more credible.  However, when a supervisor says one thing but does another, EEs will eventually behave similarly.</a:t>
            </a:r>
            <a:endParaRPr lang="en-US" sz="1800" dirty="0">
              <a:solidFill>
                <a:srgbClr val="FF0000"/>
              </a:solidFill>
            </a:endParaRPr>
          </a:p>
        </p:txBody>
      </p:sp>
      <p:pic>
        <p:nvPicPr>
          <p:cNvPr id="5" name="Picture 4" descr="Actions Speak Louder Than Words stickers and t-shirts&quot; Sticker for Sale by  ClaClaSouL-Shop | Redbubb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1" y="4343401"/>
            <a:ext cx="2137082" cy="1986206"/>
          </a:xfrm>
          <a:prstGeom prst="rect">
            <a:avLst/>
          </a:prstGeom>
          <a:noFill/>
          <a:ln>
            <a:noFill/>
          </a:ln>
        </p:spPr>
      </p:pic>
    </p:spTree>
    <p:extLst>
      <p:ext uri="{BB962C8B-B14F-4D97-AF65-F5344CB8AC3E}">
        <p14:creationId xmlns:p14="http://schemas.microsoft.com/office/powerpoint/2010/main" val="27959890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Meetings with the Boss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400" u="sng" dirty="0" smtClean="0"/>
              <a:t>Every manager has someone higher in the organization to whom they report</a:t>
            </a:r>
            <a:r>
              <a:rPr lang="en-US" dirty="0" smtClean="0"/>
              <a:t>.  </a:t>
            </a:r>
          </a:p>
          <a:p>
            <a:endParaRPr lang="en-US" sz="800" dirty="0"/>
          </a:p>
          <a:p>
            <a:pPr lvl="1"/>
            <a:r>
              <a:rPr lang="en-US" sz="2000" dirty="0" smtClean="0"/>
              <a:t>It is critical that supervisors understand the importance of communicating  “up the organization.”</a:t>
            </a:r>
          </a:p>
          <a:p>
            <a:pPr lvl="1"/>
            <a:endParaRPr lang="en-US" sz="800" dirty="0"/>
          </a:p>
          <a:p>
            <a:pPr lvl="2"/>
            <a:r>
              <a:rPr lang="en-US" sz="1800" dirty="0" smtClean="0">
                <a:solidFill>
                  <a:srgbClr val="FF0000"/>
                </a:solidFill>
              </a:rPr>
              <a:t>Supervisors should communicate not only the issue and items impacting their departments but also the positive contributions of their team members and other members of the organization.</a:t>
            </a:r>
            <a:endParaRPr lang="en-US" sz="1800" dirty="0">
              <a:solidFill>
                <a:srgbClr val="FF0000"/>
              </a:solidFill>
            </a:endParaRPr>
          </a:p>
        </p:txBody>
      </p:sp>
      <p:pic>
        <p:nvPicPr>
          <p:cNvPr id="6" name="Picture 5" descr="How to Communicate with Your Boss: 8 Tips for a Successful Conversation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8611" y="4419600"/>
            <a:ext cx="3654552" cy="1841125"/>
          </a:xfrm>
          <a:prstGeom prst="rect">
            <a:avLst/>
          </a:prstGeom>
          <a:noFill/>
          <a:ln>
            <a:noFill/>
          </a:ln>
        </p:spPr>
      </p:pic>
    </p:spTree>
    <p:extLst>
      <p:ext uri="{BB962C8B-B14F-4D97-AF65-F5344CB8AC3E}">
        <p14:creationId xmlns:p14="http://schemas.microsoft.com/office/powerpoint/2010/main" val="13415147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Meetings with the Boss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a:bodyPr>
          <a:lstStyle/>
          <a:p>
            <a:r>
              <a:rPr lang="en-US" sz="2200" u="sng" dirty="0" smtClean="0"/>
              <a:t>All managers should develop a climate that encourages a free flow of upward communication.  However, the responsibility for upward communication typically falls on the supervisor</a:t>
            </a:r>
            <a:r>
              <a:rPr lang="en-US" dirty="0" smtClean="0"/>
              <a:t>.  </a:t>
            </a:r>
          </a:p>
          <a:p>
            <a:endParaRPr lang="en-US" sz="900" dirty="0"/>
          </a:p>
          <a:p>
            <a:pPr lvl="1"/>
            <a:r>
              <a:rPr lang="en-US" sz="2000" dirty="0" smtClean="0"/>
              <a:t>Supervisors must take the responsibility for keeping management informed and for managing the relationships with their own bosses.  </a:t>
            </a:r>
          </a:p>
          <a:p>
            <a:pPr lvl="1"/>
            <a:endParaRPr lang="en-US" sz="800" dirty="0"/>
          </a:p>
          <a:p>
            <a:pPr lvl="2"/>
            <a:r>
              <a:rPr lang="en-US" sz="1800" dirty="0" smtClean="0">
                <a:solidFill>
                  <a:srgbClr val="FF0000"/>
                </a:solidFill>
              </a:rPr>
              <a:t>Supervisors also must be prepared to contribute suggestions, ideas, and opinions on a timely basis.</a:t>
            </a:r>
            <a:endParaRPr lang="en-US" sz="1800" dirty="0">
              <a:solidFill>
                <a:srgbClr val="FF0000"/>
              </a:solidFill>
            </a:endParaRPr>
          </a:p>
        </p:txBody>
      </p:sp>
      <p:pic>
        <p:nvPicPr>
          <p:cNvPr id="6" name="Picture 5" descr="Home - Free Flow Conference 202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038600"/>
            <a:ext cx="2286000" cy="2286000"/>
          </a:xfrm>
          <a:prstGeom prst="rect">
            <a:avLst/>
          </a:prstGeom>
          <a:noFill/>
          <a:ln>
            <a:noFill/>
          </a:ln>
        </p:spPr>
      </p:pic>
    </p:spTree>
    <p:extLst>
      <p:ext uri="{BB962C8B-B14F-4D97-AF65-F5344CB8AC3E}">
        <p14:creationId xmlns:p14="http://schemas.microsoft.com/office/powerpoint/2010/main" val="36780853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Meetings with the Boss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a:bodyPr>
          <a:lstStyle/>
          <a:p>
            <a:r>
              <a:rPr lang="en-US" sz="2400" u="sng" dirty="0" smtClean="0"/>
              <a:t>Most upward communication occurs in meetings between supervisors and their managers</a:t>
            </a:r>
            <a:r>
              <a:rPr lang="en-US" dirty="0" smtClean="0"/>
              <a:t>.</a:t>
            </a:r>
          </a:p>
          <a:p>
            <a:endParaRPr lang="en-US" sz="800" dirty="0">
              <a:solidFill>
                <a:srgbClr val="FF0000"/>
              </a:solidFill>
            </a:endParaRPr>
          </a:p>
          <a:p>
            <a:pPr lvl="1"/>
            <a:r>
              <a:rPr lang="en-US" dirty="0" smtClean="0">
                <a:solidFill>
                  <a:srgbClr val="FF0000"/>
                </a:solidFill>
              </a:rPr>
              <a:t>Supervisors should try to build bonds with their bosses.  </a:t>
            </a:r>
            <a:endParaRPr lang="en-US" dirty="0">
              <a:solidFill>
                <a:srgbClr val="FF0000"/>
              </a:solidFill>
            </a:endParaRPr>
          </a:p>
        </p:txBody>
      </p:sp>
      <p:pic>
        <p:nvPicPr>
          <p:cNvPr id="5" name="Picture 4"/>
          <p:cNvPicPr/>
          <p:nvPr/>
        </p:nvPicPr>
        <p:blipFill>
          <a:blip r:embed="rId2"/>
          <a:stretch>
            <a:fillRect/>
          </a:stretch>
        </p:blipFill>
        <p:spPr>
          <a:xfrm>
            <a:off x="5791200" y="3276600"/>
            <a:ext cx="3047129" cy="2980690"/>
          </a:xfrm>
          <a:prstGeom prst="rect">
            <a:avLst/>
          </a:prstGeom>
        </p:spPr>
      </p:pic>
    </p:spTree>
    <p:extLst>
      <p:ext uri="{BB962C8B-B14F-4D97-AF65-F5344CB8AC3E}">
        <p14:creationId xmlns:p14="http://schemas.microsoft.com/office/powerpoint/2010/main" val="6510710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Meetings with the Boss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must clearly understand what their bosses expect of them, and the bosses must know what their subordinates need from them to achieve the organization’s objectives</a:t>
            </a:r>
            <a:r>
              <a:rPr lang="en-US" dirty="0" smtClean="0"/>
              <a:t>.  </a:t>
            </a:r>
          </a:p>
          <a:p>
            <a:endParaRPr lang="en-US" sz="800" dirty="0"/>
          </a:p>
          <a:p>
            <a:pPr lvl="1"/>
            <a:r>
              <a:rPr lang="en-US" dirty="0" smtClean="0"/>
              <a:t>Each interaction that the supervisor has impacts the boss’s perception of the supervisor, and vice versa.  </a:t>
            </a:r>
          </a:p>
          <a:p>
            <a:pPr lvl="1"/>
            <a:endParaRPr lang="en-US" sz="800" dirty="0"/>
          </a:p>
          <a:p>
            <a:pPr lvl="2"/>
            <a:r>
              <a:rPr lang="en-US" dirty="0" smtClean="0">
                <a:solidFill>
                  <a:srgbClr val="FF0000"/>
                </a:solidFill>
              </a:rPr>
              <a:t>How supervisors manage upward is vital to their careers.</a:t>
            </a:r>
            <a:endParaRPr lang="en-US" dirty="0">
              <a:solidFill>
                <a:srgbClr val="FF0000"/>
              </a:solidFill>
            </a:endParaRPr>
          </a:p>
        </p:txBody>
      </p:sp>
      <p:pic>
        <p:nvPicPr>
          <p:cNvPr id="5" name="Picture 4" descr="The Dangers of Expectations - I Got Mind In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799" y="4267200"/>
            <a:ext cx="3987655" cy="2057400"/>
          </a:xfrm>
          <a:prstGeom prst="rect">
            <a:avLst/>
          </a:prstGeom>
          <a:noFill/>
          <a:ln>
            <a:noFill/>
          </a:ln>
        </p:spPr>
      </p:pic>
    </p:spTree>
    <p:extLst>
      <p:ext uri="{BB962C8B-B14F-4D97-AF65-F5344CB8AC3E}">
        <p14:creationId xmlns:p14="http://schemas.microsoft.com/office/powerpoint/2010/main" val="2101989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Managing Meetings with the Boss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a:xfrm>
            <a:off x="301752" y="1527048"/>
            <a:ext cx="8503920" cy="5102352"/>
          </a:xfrm>
        </p:spPr>
        <p:txBody>
          <a:bodyPr>
            <a:normAutofit fontScale="70000" lnSpcReduction="20000"/>
          </a:bodyPr>
          <a:lstStyle/>
          <a:p>
            <a:r>
              <a:rPr lang="en-US" sz="2900" u="sng" dirty="0" smtClean="0"/>
              <a:t>The following list provides insight on how the supervisor can more effectively manage meetings with the boss</a:t>
            </a:r>
            <a:r>
              <a:rPr lang="en-US" sz="2900" dirty="0" smtClean="0"/>
              <a:t>:</a:t>
            </a:r>
          </a:p>
          <a:p>
            <a:endParaRPr lang="en-US" sz="1100" dirty="0" smtClean="0"/>
          </a:p>
          <a:p>
            <a:pPr marL="788670" lvl="1" indent="-514350">
              <a:buFont typeface="+mj-lt"/>
              <a:buAutoNum type="arabicPeriod"/>
            </a:pPr>
            <a:r>
              <a:rPr lang="en-US" sz="2600" dirty="0" smtClean="0">
                <a:solidFill>
                  <a:srgbClr val="FF0000"/>
                </a:solidFill>
              </a:rPr>
              <a:t>Respect the Boss’s Time</a:t>
            </a:r>
          </a:p>
          <a:p>
            <a:pPr marL="788670" lvl="1" indent="-514350">
              <a:buFont typeface="+mj-lt"/>
              <a:buAutoNum type="arabicPeriod"/>
            </a:pPr>
            <a:r>
              <a:rPr lang="en-US" sz="2600" dirty="0" smtClean="0">
                <a:solidFill>
                  <a:srgbClr val="FF0000"/>
                </a:solidFill>
              </a:rPr>
              <a:t>Check Your Motives</a:t>
            </a:r>
          </a:p>
          <a:p>
            <a:pPr marL="788670" lvl="1" indent="-514350">
              <a:buFont typeface="+mj-lt"/>
              <a:buAutoNum type="arabicPeriod"/>
            </a:pPr>
            <a:r>
              <a:rPr lang="en-US" sz="2600" dirty="0" smtClean="0">
                <a:solidFill>
                  <a:srgbClr val="FF0000"/>
                </a:solidFill>
              </a:rPr>
              <a:t>Analyze the Boss’s Listening Style</a:t>
            </a:r>
          </a:p>
          <a:p>
            <a:pPr marL="788670" lvl="1" indent="-514350">
              <a:buFont typeface="+mj-lt"/>
              <a:buAutoNum type="arabicPeriod"/>
            </a:pPr>
            <a:r>
              <a:rPr lang="en-US" sz="2600" dirty="0" smtClean="0">
                <a:solidFill>
                  <a:srgbClr val="FF0000"/>
                </a:solidFill>
              </a:rPr>
              <a:t>Plan </a:t>
            </a:r>
            <a:r>
              <a:rPr lang="en-US" sz="2600" dirty="0">
                <a:solidFill>
                  <a:srgbClr val="FF0000"/>
                </a:solidFill>
              </a:rPr>
              <a:t>Your Agenda</a:t>
            </a:r>
          </a:p>
          <a:p>
            <a:pPr marL="788670" lvl="1" indent="-514350">
              <a:buFont typeface="+mj-lt"/>
              <a:buAutoNum type="arabicPeriod"/>
            </a:pPr>
            <a:r>
              <a:rPr lang="en-US" sz="2600" dirty="0" smtClean="0">
                <a:solidFill>
                  <a:srgbClr val="FF0000"/>
                </a:solidFill>
              </a:rPr>
              <a:t>Do </a:t>
            </a:r>
            <a:r>
              <a:rPr lang="en-US" sz="2600" dirty="0">
                <a:solidFill>
                  <a:srgbClr val="FF0000"/>
                </a:solidFill>
              </a:rPr>
              <a:t>Not Go to the Boss “Naked”</a:t>
            </a:r>
          </a:p>
          <a:p>
            <a:pPr marL="788670" lvl="1" indent="-514350">
              <a:buFont typeface="+mj-lt"/>
              <a:buAutoNum type="arabicPeriod"/>
            </a:pPr>
            <a:r>
              <a:rPr lang="en-US" sz="2600" dirty="0" smtClean="0">
                <a:solidFill>
                  <a:srgbClr val="FF0000"/>
                </a:solidFill>
              </a:rPr>
              <a:t>Commit </a:t>
            </a:r>
            <a:r>
              <a:rPr lang="en-US" sz="2600" dirty="0">
                <a:solidFill>
                  <a:srgbClr val="FF0000"/>
                </a:solidFill>
              </a:rPr>
              <a:t>to the Truth</a:t>
            </a:r>
          </a:p>
          <a:p>
            <a:pPr marL="788670" lvl="1" indent="-514350">
              <a:buFont typeface="+mj-lt"/>
              <a:buAutoNum type="arabicPeriod"/>
            </a:pPr>
            <a:r>
              <a:rPr lang="en-US" sz="2600" dirty="0" smtClean="0">
                <a:solidFill>
                  <a:srgbClr val="FF0000"/>
                </a:solidFill>
              </a:rPr>
              <a:t>Advertise </a:t>
            </a:r>
            <a:r>
              <a:rPr lang="en-US" sz="2600" dirty="0">
                <a:solidFill>
                  <a:srgbClr val="FF0000"/>
                </a:solidFill>
              </a:rPr>
              <a:t>Success</a:t>
            </a:r>
          </a:p>
          <a:p>
            <a:pPr marL="788670" lvl="1" indent="-514350">
              <a:buFont typeface="+mj-lt"/>
              <a:buAutoNum type="arabicPeriod"/>
            </a:pPr>
            <a:r>
              <a:rPr lang="en-US" sz="2600" dirty="0" smtClean="0">
                <a:solidFill>
                  <a:srgbClr val="FF0000"/>
                </a:solidFill>
              </a:rPr>
              <a:t>Learn </a:t>
            </a:r>
            <a:r>
              <a:rPr lang="en-US" sz="2600" dirty="0">
                <a:solidFill>
                  <a:srgbClr val="FF0000"/>
                </a:solidFill>
              </a:rPr>
              <a:t>to Say No</a:t>
            </a:r>
          </a:p>
          <a:p>
            <a:pPr marL="788670" lvl="1" indent="-514350">
              <a:buFont typeface="+mj-lt"/>
              <a:buAutoNum type="arabicPeriod"/>
            </a:pPr>
            <a:r>
              <a:rPr lang="en-US" sz="2600" dirty="0" smtClean="0">
                <a:solidFill>
                  <a:srgbClr val="FF0000"/>
                </a:solidFill>
              </a:rPr>
              <a:t>Do </a:t>
            </a:r>
            <a:r>
              <a:rPr lang="en-US" sz="2600" dirty="0">
                <a:solidFill>
                  <a:srgbClr val="FF0000"/>
                </a:solidFill>
              </a:rPr>
              <a:t>Not Keep Information from Your Boss</a:t>
            </a:r>
          </a:p>
          <a:p>
            <a:pPr marL="788670" lvl="1" indent="-514350">
              <a:buFont typeface="+mj-lt"/>
              <a:buAutoNum type="arabicPeriod"/>
            </a:pPr>
            <a:r>
              <a:rPr lang="en-US" sz="2600" dirty="0" smtClean="0">
                <a:solidFill>
                  <a:srgbClr val="FF0000"/>
                </a:solidFill>
              </a:rPr>
              <a:t>Anticipate </a:t>
            </a:r>
            <a:r>
              <a:rPr lang="en-US" sz="2600" dirty="0">
                <a:solidFill>
                  <a:srgbClr val="FF0000"/>
                </a:solidFill>
              </a:rPr>
              <a:t>Problems</a:t>
            </a:r>
          </a:p>
          <a:p>
            <a:pPr marL="788670" lvl="1" indent="-514350">
              <a:buFont typeface="+mj-lt"/>
              <a:buAutoNum type="arabicPeriod"/>
            </a:pPr>
            <a:r>
              <a:rPr lang="en-US" sz="2600" dirty="0" smtClean="0">
                <a:solidFill>
                  <a:srgbClr val="FF0000"/>
                </a:solidFill>
              </a:rPr>
              <a:t>Meet </a:t>
            </a:r>
            <a:r>
              <a:rPr lang="en-US" sz="2600" dirty="0">
                <a:solidFill>
                  <a:srgbClr val="FF0000"/>
                </a:solidFill>
              </a:rPr>
              <a:t>Periodically to Clarify Expectations</a:t>
            </a:r>
          </a:p>
          <a:p>
            <a:pPr marL="788670" lvl="1" indent="-514350">
              <a:buFont typeface="+mj-lt"/>
              <a:buAutoNum type="arabicPeriod"/>
            </a:pPr>
            <a:r>
              <a:rPr lang="en-US" sz="2600" dirty="0" smtClean="0">
                <a:solidFill>
                  <a:srgbClr val="FF0000"/>
                </a:solidFill>
              </a:rPr>
              <a:t>Do </a:t>
            </a:r>
            <a:r>
              <a:rPr lang="en-US" sz="2600" dirty="0">
                <a:solidFill>
                  <a:srgbClr val="FF0000"/>
                </a:solidFill>
              </a:rPr>
              <a:t>Not be a Complainer</a:t>
            </a:r>
          </a:p>
          <a:p>
            <a:pPr marL="788670" lvl="1" indent="-514350">
              <a:buFont typeface="+mj-lt"/>
              <a:buAutoNum type="arabicPeriod"/>
            </a:pPr>
            <a:r>
              <a:rPr lang="en-US" sz="2600" dirty="0" smtClean="0">
                <a:solidFill>
                  <a:srgbClr val="FF0000"/>
                </a:solidFill>
              </a:rPr>
              <a:t>Do </a:t>
            </a:r>
            <a:r>
              <a:rPr lang="en-US" sz="2600" dirty="0">
                <a:solidFill>
                  <a:srgbClr val="FF0000"/>
                </a:solidFill>
              </a:rPr>
              <a:t>Not Put the Boss on the Defensive</a:t>
            </a:r>
          </a:p>
          <a:p>
            <a:pPr marL="788670" lvl="1" indent="-514350">
              <a:buFont typeface="+mj-lt"/>
              <a:buAutoNum type="arabicPeriod"/>
            </a:pPr>
            <a:r>
              <a:rPr lang="en-US" sz="2600" dirty="0" smtClean="0">
                <a:solidFill>
                  <a:srgbClr val="FF0000"/>
                </a:solidFill>
              </a:rPr>
              <a:t>Leave </a:t>
            </a:r>
            <a:r>
              <a:rPr lang="en-US" sz="2600" dirty="0">
                <a:solidFill>
                  <a:srgbClr val="FF0000"/>
                </a:solidFill>
              </a:rPr>
              <a:t>on a Positive Note</a:t>
            </a:r>
          </a:p>
          <a:p>
            <a:pPr marL="788670" lvl="1" indent="-514350">
              <a:buFont typeface="+mj-lt"/>
              <a:buAutoNum type="arabicPeriod"/>
            </a:pPr>
            <a:r>
              <a:rPr lang="en-US" sz="2600" dirty="0" smtClean="0">
                <a:solidFill>
                  <a:srgbClr val="FF0000"/>
                </a:solidFill>
              </a:rPr>
              <a:t>Make </a:t>
            </a:r>
            <a:r>
              <a:rPr lang="en-US" sz="2600" dirty="0">
                <a:solidFill>
                  <a:srgbClr val="FF0000"/>
                </a:solidFill>
              </a:rPr>
              <a:t>a </a:t>
            </a:r>
            <a:r>
              <a:rPr lang="en-US" sz="2600" dirty="0" smtClean="0">
                <a:solidFill>
                  <a:srgbClr val="FF0000"/>
                </a:solidFill>
              </a:rPr>
              <a:t>Resolution</a:t>
            </a:r>
            <a:endParaRPr lang="en-US" sz="2600" dirty="0">
              <a:solidFill>
                <a:srgbClr val="FF0000"/>
              </a:solidFill>
            </a:endParaRPr>
          </a:p>
        </p:txBody>
      </p:sp>
      <p:pic>
        <p:nvPicPr>
          <p:cNvPr id="5" name="Picture 4" descr="ti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191000"/>
            <a:ext cx="2709672" cy="1970447"/>
          </a:xfrm>
          <a:prstGeom prst="rect">
            <a:avLst/>
          </a:prstGeom>
          <a:noFill/>
          <a:ln>
            <a:noFill/>
          </a:ln>
        </p:spPr>
      </p:pic>
    </p:spTree>
    <p:extLst>
      <p:ext uri="{BB962C8B-B14F-4D97-AF65-F5344CB8AC3E}">
        <p14:creationId xmlns:p14="http://schemas.microsoft.com/office/powerpoint/2010/main" val="256071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This does not mean that the sender and receiver must agree on a message or an issue; it is possible to communicate and not agree</a:t>
            </a:r>
            <a:r>
              <a:rPr lang="en-US" dirty="0" smtClean="0"/>
              <a:t>.  </a:t>
            </a:r>
          </a:p>
          <a:p>
            <a:endParaRPr lang="en-US" sz="800" dirty="0"/>
          </a:p>
          <a:p>
            <a:pPr lvl="1"/>
            <a:r>
              <a:rPr lang="en-US" sz="2000" dirty="0" smtClean="0"/>
              <a:t>Author and Professor Chip Heath developed key principles for making and idea “stick.”  </a:t>
            </a:r>
          </a:p>
          <a:p>
            <a:pPr lvl="1"/>
            <a:endParaRPr lang="en-US" sz="800" dirty="0"/>
          </a:p>
          <a:p>
            <a:pPr lvl="2"/>
            <a:r>
              <a:rPr lang="en-US" sz="1700" dirty="0" smtClean="0">
                <a:solidFill>
                  <a:srgbClr val="FF0000"/>
                </a:solidFill>
              </a:rPr>
              <a:t>Heath says, “A sticky idea is one that people understand when they hear it, that they remember later on, and that change something about the way they think or act.”</a:t>
            </a:r>
            <a:endParaRPr lang="en-US" sz="1700" dirty="0">
              <a:solidFill>
                <a:srgbClr val="FF0000"/>
              </a:solidFill>
            </a:endParaRPr>
          </a:p>
        </p:txBody>
      </p:sp>
      <p:pic>
        <p:nvPicPr>
          <p:cNvPr id="5" name="Picture 4" descr="6 Ways to Make Your Ideas Stick - Landslide Creative"/>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267200"/>
            <a:ext cx="5124450" cy="2051050"/>
          </a:xfrm>
          <a:prstGeom prst="rect">
            <a:avLst/>
          </a:prstGeom>
          <a:noFill/>
          <a:ln>
            <a:noFill/>
          </a:ln>
        </p:spPr>
      </p:pic>
    </p:spTree>
    <p:extLst>
      <p:ext uri="{BB962C8B-B14F-4D97-AF65-F5344CB8AC3E}">
        <p14:creationId xmlns:p14="http://schemas.microsoft.com/office/powerpoint/2010/main" val="25272521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Meetings with the Boss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a:bodyPr>
          <a:lstStyle/>
          <a:p>
            <a:r>
              <a:rPr lang="en-US" sz="2200" u="sng" dirty="0" smtClean="0"/>
              <a:t>Communication with the boss must be a two-way street</a:t>
            </a:r>
            <a:r>
              <a:rPr lang="en-US" dirty="0" smtClean="0"/>
              <a:t>.  </a:t>
            </a:r>
          </a:p>
          <a:p>
            <a:endParaRPr lang="en-US" sz="800" dirty="0"/>
          </a:p>
          <a:p>
            <a:pPr lvl="1"/>
            <a:r>
              <a:rPr lang="en-US" sz="2000" dirty="0" smtClean="0"/>
              <a:t>Most of us find it easy to tell others what to do, when to do it, and what they should have done.  At the same time, we are used to receiving instruction and guidance from higher-ups.  </a:t>
            </a:r>
          </a:p>
          <a:p>
            <a:pPr lvl="1"/>
            <a:endParaRPr lang="en-US" sz="800" dirty="0"/>
          </a:p>
          <a:p>
            <a:pPr lvl="2"/>
            <a:r>
              <a:rPr lang="en-US" sz="1800" dirty="0" smtClean="0">
                <a:solidFill>
                  <a:srgbClr val="FF0000"/>
                </a:solidFill>
              </a:rPr>
              <a:t>It is not easy to go to the boss with our concerns.  </a:t>
            </a:r>
            <a:r>
              <a:rPr lang="en-US" sz="1800" dirty="0" smtClean="0">
                <a:solidFill>
                  <a:srgbClr val="0070C0"/>
                </a:solidFill>
              </a:rPr>
              <a:t>In many ways, it is like the teenager who will go to friends before their parents when they have a problem or concern.  But the effective manager, like the great parent, sets the stage for the upward, honest, and open communication.</a:t>
            </a:r>
            <a:endParaRPr lang="en-US" sz="1800" dirty="0">
              <a:solidFill>
                <a:srgbClr val="0070C0"/>
              </a:solidFill>
            </a:endParaRPr>
          </a:p>
        </p:txBody>
      </p:sp>
      <p:pic>
        <p:nvPicPr>
          <p:cNvPr id="5" name="Picture 4" descr="Respect - It's a two way street | Cannock Chase District Council"/>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572000"/>
            <a:ext cx="3121152" cy="1752600"/>
          </a:xfrm>
          <a:prstGeom prst="rect">
            <a:avLst/>
          </a:prstGeom>
          <a:noFill/>
          <a:ln>
            <a:noFill/>
          </a:ln>
        </p:spPr>
      </p:pic>
    </p:spTree>
    <p:extLst>
      <p:ext uri="{BB962C8B-B14F-4D97-AF65-F5344CB8AC3E}">
        <p14:creationId xmlns:p14="http://schemas.microsoft.com/office/powerpoint/2010/main" val="15288793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lstStyle/>
          <a:p>
            <a:r>
              <a:rPr lang="en-US" sz="2400" u="sng" dirty="0" smtClean="0"/>
              <a:t>The six pillars for successful supervisory communications</a:t>
            </a:r>
            <a:r>
              <a:rPr lang="en-US" dirty="0" smtClean="0"/>
              <a:t>:</a:t>
            </a:r>
          </a:p>
          <a:p>
            <a:endParaRPr lang="en-US" sz="800" dirty="0"/>
          </a:p>
          <a:p>
            <a:pPr marL="731520" lvl="1" indent="-457200">
              <a:buFont typeface="+mj-lt"/>
              <a:buAutoNum type="arabicPeriod"/>
            </a:pPr>
            <a:r>
              <a:rPr lang="en-US" sz="2000" dirty="0" smtClean="0">
                <a:solidFill>
                  <a:srgbClr val="FF0000"/>
                </a:solidFill>
              </a:rPr>
              <a:t>Provide EEs with timely and complete information.</a:t>
            </a:r>
          </a:p>
          <a:p>
            <a:pPr marL="731520" lvl="1" indent="-457200">
              <a:buFont typeface="+mj-lt"/>
              <a:buAutoNum type="arabicPeriod"/>
            </a:pPr>
            <a:r>
              <a:rPr lang="en-US" sz="2000" dirty="0" smtClean="0">
                <a:solidFill>
                  <a:srgbClr val="FF0000"/>
                </a:solidFill>
              </a:rPr>
              <a:t>Strive to be understood and to understand:                                              </a:t>
            </a:r>
            <a:r>
              <a:rPr lang="en-US" sz="2000" dirty="0" smtClean="0">
                <a:solidFill>
                  <a:srgbClr val="0070C0"/>
                </a:solidFill>
              </a:rPr>
              <a:t>- feedback is vital to success.</a:t>
            </a:r>
          </a:p>
          <a:p>
            <a:pPr marL="731520" lvl="1" indent="-457200">
              <a:buFont typeface="+mj-lt"/>
              <a:buAutoNum type="arabicPeriod"/>
            </a:pPr>
            <a:r>
              <a:rPr lang="en-US" sz="2000" dirty="0" smtClean="0">
                <a:solidFill>
                  <a:srgbClr val="FF0000"/>
                </a:solidFill>
              </a:rPr>
              <a:t>Understand how your actions and body language influence others.</a:t>
            </a:r>
          </a:p>
          <a:p>
            <a:pPr marL="731520" lvl="1" indent="-457200">
              <a:buFont typeface="+mj-lt"/>
              <a:buAutoNum type="arabicPeriod"/>
            </a:pPr>
            <a:r>
              <a:rPr lang="en-US" sz="2000" dirty="0" smtClean="0">
                <a:solidFill>
                  <a:srgbClr val="FF0000"/>
                </a:solidFill>
              </a:rPr>
              <a:t>Keep messages short and simple:                                                              </a:t>
            </a:r>
            <a:r>
              <a:rPr lang="en-US" sz="2000" dirty="0" smtClean="0">
                <a:solidFill>
                  <a:srgbClr val="0070C0"/>
                </a:solidFill>
              </a:rPr>
              <a:t>- “manageable pieces for maximum impact.”</a:t>
            </a:r>
          </a:p>
          <a:p>
            <a:pPr marL="731520" lvl="1" indent="-457200">
              <a:buFont typeface="+mj-lt"/>
              <a:buAutoNum type="arabicPeriod"/>
            </a:pPr>
            <a:r>
              <a:rPr lang="en-US" sz="2000" dirty="0" smtClean="0">
                <a:solidFill>
                  <a:srgbClr val="FF0000"/>
                </a:solidFill>
              </a:rPr>
              <a:t>Encourage everyone to ask questions.</a:t>
            </a:r>
          </a:p>
          <a:p>
            <a:pPr marL="731520" lvl="1" indent="-457200">
              <a:buFont typeface="+mj-lt"/>
              <a:buAutoNum type="arabicPeriod"/>
            </a:pPr>
            <a:r>
              <a:rPr lang="en-US" sz="2000" dirty="0" smtClean="0">
                <a:solidFill>
                  <a:srgbClr val="FF0000"/>
                </a:solidFill>
              </a:rPr>
              <a:t>Follow-up to make sure that the message is doing what </a:t>
            </a:r>
            <a:r>
              <a:rPr lang="en-US" sz="2000" dirty="0">
                <a:solidFill>
                  <a:srgbClr val="FF0000"/>
                </a:solidFill>
              </a:rPr>
              <a:t>i</a:t>
            </a:r>
            <a:r>
              <a:rPr lang="en-US" sz="2000" dirty="0" smtClean="0">
                <a:solidFill>
                  <a:srgbClr val="FF0000"/>
                </a:solidFill>
              </a:rPr>
              <a:t>s intended.</a:t>
            </a:r>
            <a:endParaRPr lang="en-US" sz="2000" dirty="0">
              <a:solidFill>
                <a:srgbClr val="FF0000"/>
              </a:solidFill>
            </a:endParaRPr>
          </a:p>
        </p:txBody>
      </p:sp>
      <p:pic>
        <p:nvPicPr>
          <p:cNvPr id="5" name="Picture 4" descr="Six Pillars Images – Browse 5,085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105400"/>
            <a:ext cx="2267712" cy="1219200"/>
          </a:xfrm>
          <a:prstGeom prst="rect">
            <a:avLst/>
          </a:prstGeom>
          <a:noFill/>
          <a:ln>
            <a:noFill/>
          </a:ln>
        </p:spPr>
      </p:pic>
    </p:spTree>
    <p:extLst>
      <p:ext uri="{BB962C8B-B14F-4D97-AF65-F5344CB8AC3E}">
        <p14:creationId xmlns:p14="http://schemas.microsoft.com/office/powerpoint/2010/main" val="31712277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600" u="sng" dirty="0" smtClean="0"/>
              <a:t>Steps to achieving communication objectives</a:t>
            </a:r>
            <a:r>
              <a:rPr lang="en-US" dirty="0" smtClean="0"/>
              <a:t>:</a:t>
            </a:r>
          </a:p>
          <a:p>
            <a:endParaRPr lang="en-US" sz="900" dirty="0" smtClean="0"/>
          </a:p>
          <a:p>
            <a:pPr lvl="1"/>
            <a:r>
              <a:rPr lang="en-US" dirty="0" smtClean="0">
                <a:solidFill>
                  <a:srgbClr val="FF0000"/>
                </a:solidFill>
              </a:rPr>
              <a:t>What are my objectives in sending the message?</a:t>
            </a:r>
          </a:p>
          <a:p>
            <a:pPr lvl="1"/>
            <a:r>
              <a:rPr lang="en-US" dirty="0" smtClean="0">
                <a:solidFill>
                  <a:srgbClr val="FF0000"/>
                </a:solidFill>
              </a:rPr>
              <a:t>Why am I sending the message?</a:t>
            </a:r>
          </a:p>
          <a:p>
            <a:pPr lvl="1"/>
            <a:r>
              <a:rPr lang="en-US" dirty="0" smtClean="0">
                <a:solidFill>
                  <a:srgbClr val="FF0000"/>
                </a:solidFill>
              </a:rPr>
              <a:t>Does the message contain useful and timely information?</a:t>
            </a:r>
          </a:p>
          <a:p>
            <a:pPr lvl="1"/>
            <a:r>
              <a:rPr lang="en-US" dirty="0" smtClean="0">
                <a:solidFill>
                  <a:srgbClr val="FF0000"/>
                </a:solidFill>
              </a:rPr>
              <a:t>Do I have a handle on my emotions?</a:t>
            </a:r>
          </a:p>
          <a:p>
            <a:pPr lvl="1"/>
            <a:r>
              <a:rPr lang="en-US" dirty="0" smtClean="0">
                <a:solidFill>
                  <a:srgbClr val="FF0000"/>
                </a:solidFill>
              </a:rPr>
              <a:t>Is this the best way to address this issue?</a:t>
            </a:r>
          </a:p>
          <a:p>
            <a:pPr lvl="1"/>
            <a:r>
              <a:rPr lang="en-US" dirty="0" smtClean="0">
                <a:solidFill>
                  <a:srgbClr val="FF0000"/>
                </a:solidFill>
              </a:rPr>
              <a:t>Who is supposed to get the message?</a:t>
            </a:r>
          </a:p>
          <a:p>
            <a:pPr lvl="1"/>
            <a:r>
              <a:rPr lang="en-US" dirty="0" smtClean="0">
                <a:solidFill>
                  <a:srgbClr val="FF0000"/>
                </a:solidFill>
              </a:rPr>
              <a:t>Have I considered the receiver’s position on the issue?</a:t>
            </a:r>
          </a:p>
          <a:p>
            <a:pPr lvl="1"/>
            <a:r>
              <a:rPr lang="en-US" dirty="0" smtClean="0">
                <a:solidFill>
                  <a:srgbClr val="FF0000"/>
                </a:solidFill>
              </a:rPr>
              <a:t>Have I selected the right words and tone?</a:t>
            </a:r>
          </a:p>
          <a:p>
            <a:pPr lvl="1"/>
            <a:r>
              <a:rPr lang="en-US" dirty="0" smtClean="0">
                <a:solidFill>
                  <a:srgbClr val="FF0000"/>
                </a:solidFill>
              </a:rPr>
              <a:t>Have I framed the message to get the receiver’s attention?</a:t>
            </a:r>
          </a:p>
          <a:p>
            <a:pPr lvl="1"/>
            <a:r>
              <a:rPr lang="en-US" dirty="0" smtClean="0">
                <a:solidFill>
                  <a:srgbClr val="FF0000"/>
                </a:solidFill>
              </a:rPr>
              <a:t>What will the receiver do with the message upon receiving it?</a:t>
            </a:r>
          </a:p>
          <a:p>
            <a:pPr lvl="1"/>
            <a:r>
              <a:rPr lang="en-US" dirty="0" smtClean="0">
                <a:solidFill>
                  <a:srgbClr val="FF0000"/>
                </a:solidFill>
              </a:rPr>
              <a:t>How will I know the receiver has acted?</a:t>
            </a:r>
          </a:p>
          <a:p>
            <a:pPr lvl="1"/>
            <a:r>
              <a:rPr lang="en-US" dirty="0" smtClean="0">
                <a:solidFill>
                  <a:srgbClr val="FF0000"/>
                </a:solidFill>
              </a:rPr>
              <a:t>How will the receiver’s action impact performance?</a:t>
            </a:r>
            <a:endParaRPr lang="en-US" dirty="0">
              <a:solidFill>
                <a:srgbClr val="FF0000"/>
              </a:solidFill>
            </a:endParaRPr>
          </a:p>
        </p:txBody>
      </p:sp>
      <p:pic>
        <p:nvPicPr>
          <p:cNvPr id="5" name="Picture 4" descr="Effective Project Objectives: Definition, Types +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38800"/>
            <a:ext cx="2362200" cy="1225730"/>
          </a:xfrm>
          <a:prstGeom prst="rect">
            <a:avLst/>
          </a:prstGeom>
          <a:noFill/>
          <a:ln>
            <a:noFill/>
          </a:ln>
        </p:spPr>
      </p:pic>
    </p:spTree>
    <p:extLst>
      <p:ext uri="{BB962C8B-B14F-4D97-AF65-F5344CB8AC3E}">
        <p14:creationId xmlns:p14="http://schemas.microsoft.com/office/powerpoint/2010/main" val="2731218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One should always pause, think, and ponder the impact of a message on the intended receiver</a:t>
            </a:r>
            <a:r>
              <a:rPr lang="en-US" dirty="0" smtClean="0"/>
              <a:t>.  </a:t>
            </a:r>
          </a:p>
          <a:p>
            <a:pPr lvl="1"/>
            <a:endParaRPr lang="en-US" sz="800" dirty="0"/>
          </a:p>
          <a:p>
            <a:pPr lvl="1"/>
            <a:r>
              <a:rPr lang="en-US" dirty="0" smtClean="0">
                <a:solidFill>
                  <a:srgbClr val="FF0000"/>
                </a:solidFill>
              </a:rPr>
              <a:t>Regardless of the medium used, say what you mean, and mean what you say.</a:t>
            </a:r>
            <a:endParaRPr lang="en-US" dirty="0">
              <a:solidFill>
                <a:srgbClr val="FF0000"/>
              </a:solidFill>
            </a:endParaRPr>
          </a:p>
        </p:txBody>
      </p:sp>
      <p:pic>
        <p:nvPicPr>
          <p:cNvPr id="5" name="Picture 4" descr="Say what you mean, mean what you say. - The Mindset Journe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599" y="3124200"/>
            <a:ext cx="3321377" cy="3187700"/>
          </a:xfrm>
          <a:prstGeom prst="rect">
            <a:avLst/>
          </a:prstGeom>
          <a:noFill/>
          <a:ln>
            <a:noFill/>
          </a:ln>
        </p:spPr>
      </p:pic>
    </p:spTree>
    <p:extLst>
      <p:ext uri="{BB962C8B-B14F-4D97-AF65-F5344CB8AC3E}">
        <p14:creationId xmlns:p14="http://schemas.microsoft.com/office/powerpoint/2010/main" val="10314094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8080</TotalTime>
  <Words>6007</Words>
  <Application>Microsoft Office PowerPoint</Application>
  <PresentationFormat>On-screen Show (4:3)</PresentationFormat>
  <Paragraphs>581</Paragraphs>
  <Slides>83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Calibri</vt:lpstr>
      <vt:lpstr>Georgia</vt:lpstr>
      <vt:lpstr>Wingdings</vt:lpstr>
      <vt:lpstr>Wingdings 2</vt:lpstr>
      <vt:lpstr>Civic</vt:lpstr>
      <vt:lpstr>Supervision</vt:lpstr>
      <vt:lpstr>Part Two: Essentials of Effective Supervision</vt:lpstr>
      <vt:lpstr>Communication</vt:lpstr>
      <vt:lpstr>Communication</vt:lpstr>
      <vt:lpstr>Communication</vt:lpstr>
      <vt:lpstr>Effective Communication</vt:lpstr>
      <vt:lpstr>Effective Communication</vt:lpstr>
      <vt:lpstr>Effective Communication</vt:lpstr>
      <vt:lpstr>Effective Communication</vt:lpstr>
      <vt:lpstr>Effective Communication</vt:lpstr>
      <vt:lpstr>Channels of the Communication Network</vt:lpstr>
      <vt:lpstr>Formal Channels</vt:lpstr>
      <vt:lpstr>Downward Communication</vt:lpstr>
      <vt:lpstr>Downward Communication</vt:lpstr>
      <vt:lpstr>Upward Communication</vt:lpstr>
      <vt:lpstr>Upward Communication</vt:lpstr>
      <vt:lpstr>Upward Communication</vt:lpstr>
      <vt:lpstr>Upward Communication</vt:lpstr>
      <vt:lpstr>Upward Communication</vt:lpstr>
      <vt:lpstr>Horizontal Communication</vt:lpstr>
      <vt:lpstr>Horizontal Communication</vt:lpstr>
      <vt:lpstr>Informal Channels The Grapevine</vt:lpstr>
      <vt:lpstr>Understanding the Grapevine</vt:lpstr>
      <vt:lpstr>Understanding the Grapevine</vt:lpstr>
      <vt:lpstr>Understanding the Grapevine</vt:lpstr>
      <vt:lpstr>The Supervisor and the Grapevine</vt:lpstr>
      <vt:lpstr>The Supervisor and the Grapevine</vt:lpstr>
      <vt:lpstr>The Supervisor and the Grapevine</vt:lpstr>
      <vt:lpstr>The Supervisor and the Grapevine</vt:lpstr>
      <vt:lpstr>The Supervisor and the Grapevine</vt:lpstr>
      <vt:lpstr>The Supervisor and the Grapevine</vt:lpstr>
      <vt:lpstr>Your Body Language is Communication</vt:lpstr>
      <vt:lpstr>Your Body Language is Communication</vt:lpstr>
      <vt:lpstr>Your Body Language is Communication</vt:lpstr>
      <vt:lpstr>Your Body Language is Communication</vt:lpstr>
      <vt:lpstr>Barriers to Effective Communication</vt:lpstr>
      <vt:lpstr>Too Much Information (TMI)</vt:lpstr>
      <vt:lpstr>Too Much Information (TMI)</vt:lpstr>
      <vt:lpstr>Too Much Information (TMI)</vt:lpstr>
      <vt:lpstr>Too Much Information (TMI)</vt:lpstr>
      <vt:lpstr>Language and Vocabulary Differences</vt:lpstr>
      <vt:lpstr>Language and Vocabulary Differences</vt:lpstr>
      <vt:lpstr>Language and Vocabulary Differences</vt:lpstr>
      <vt:lpstr>Status and Position</vt:lpstr>
      <vt:lpstr>Status and Position</vt:lpstr>
      <vt:lpstr>Status and Position</vt:lpstr>
      <vt:lpstr>Status and Position</vt:lpstr>
      <vt:lpstr>Resistance to Change</vt:lpstr>
      <vt:lpstr>Resistance to Change</vt:lpstr>
      <vt:lpstr>Resistance to Change</vt:lpstr>
      <vt:lpstr>Perceptual Barriers</vt:lpstr>
      <vt:lpstr>Perceptual Barriers</vt:lpstr>
      <vt:lpstr>Insensitive Words and Poor Timing</vt:lpstr>
      <vt:lpstr>Insensitive Words and Poor Timing</vt:lpstr>
      <vt:lpstr>Inability to Create Meaning</vt:lpstr>
      <vt:lpstr>Inability to Create Meaning</vt:lpstr>
      <vt:lpstr>Overcoming Barriers to Effective Communication</vt:lpstr>
      <vt:lpstr>Preparation and Planning</vt:lpstr>
      <vt:lpstr>Preparation and Planning</vt:lpstr>
      <vt:lpstr>Preparation and Planning</vt:lpstr>
      <vt:lpstr>Using Feedback</vt:lpstr>
      <vt:lpstr>Using Feedback</vt:lpstr>
      <vt:lpstr>Using Feedback</vt:lpstr>
      <vt:lpstr>Using Feedback</vt:lpstr>
      <vt:lpstr>Using Feedback</vt:lpstr>
      <vt:lpstr>A Calm Atmosphere</vt:lpstr>
      <vt:lpstr>A Calm Atmosphere</vt:lpstr>
      <vt:lpstr>Taking Time to Listen</vt:lpstr>
      <vt:lpstr>Taking Time to Listen</vt:lpstr>
      <vt:lpstr>Taking Time to Listen</vt:lpstr>
      <vt:lpstr>The Do’s and Don’ts of Effective Listening</vt:lpstr>
      <vt:lpstr>The Do’s and Don’ts of Effective Listening</vt:lpstr>
      <vt:lpstr>Repetition of Messages</vt:lpstr>
      <vt:lpstr>Reinforcing Words with Action</vt:lpstr>
      <vt:lpstr>Managing Meetings with the Boss</vt:lpstr>
      <vt:lpstr>Managing Meetings with the Boss</vt:lpstr>
      <vt:lpstr>Managing Meetings with the Boss</vt:lpstr>
      <vt:lpstr>Managing Meetings with the Boss</vt:lpstr>
      <vt:lpstr>Managing Meetings with the Boss</vt:lpstr>
      <vt:lpstr>Managing Meetings with the Boss</vt:lpstr>
      <vt:lpstr>Effective Communication</vt:lpstr>
      <vt:lpstr>Effective Communication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699</cp:revision>
  <cp:lastPrinted>2024-01-23T20:22:09Z</cp:lastPrinted>
  <dcterms:created xsi:type="dcterms:W3CDTF">2015-02-01T00:37:43Z</dcterms:created>
  <dcterms:modified xsi:type="dcterms:W3CDTF">2024-02-06T20:37:51Z</dcterms:modified>
</cp:coreProperties>
</file>