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2"/>
  </p:notesMasterIdLst>
  <p:handoutMasterIdLst>
    <p:handoutMasterId r:id="rId93"/>
  </p:handoutMasterIdLst>
  <p:sldIdLst>
    <p:sldId id="484" r:id="rId2"/>
    <p:sldId id="485" r:id="rId3"/>
    <p:sldId id="486" r:id="rId4"/>
    <p:sldId id="487" r:id="rId5"/>
    <p:sldId id="488" r:id="rId6"/>
    <p:sldId id="489" r:id="rId7"/>
    <p:sldId id="491" r:id="rId8"/>
    <p:sldId id="492" r:id="rId9"/>
    <p:sldId id="493" r:id="rId10"/>
    <p:sldId id="494" r:id="rId11"/>
    <p:sldId id="495" r:id="rId12"/>
    <p:sldId id="496" r:id="rId13"/>
    <p:sldId id="498" r:id="rId14"/>
    <p:sldId id="499" r:id="rId15"/>
    <p:sldId id="500" r:id="rId16"/>
    <p:sldId id="510" r:id="rId17"/>
    <p:sldId id="507" r:id="rId18"/>
    <p:sldId id="505" r:id="rId19"/>
    <p:sldId id="504" r:id="rId20"/>
    <p:sldId id="512" r:id="rId21"/>
    <p:sldId id="519" r:id="rId22"/>
    <p:sldId id="514" r:id="rId23"/>
    <p:sldId id="517" r:id="rId24"/>
    <p:sldId id="518" r:id="rId25"/>
    <p:sldId id="520" r:id="rId26"/>
    <p:sldId id="521" r:id="rId27"/>
    <p:sldId id="527" r:id="rId28"/>
    <p:sldId id="526" r:id="rId29"/>
    <p:sldId id="525" r:id="rId30"/>
    <p:sldId id="523" r:id="rId31"/>
    <p:sldId id="533" r:id="rId32"/>
    <p:sldId id="535" r:id="rId33"/>
    <p:sldId id="534" r:id="rId34"/>
    <p:sldId id="536" r:id="rId35"/>
    <p:sldId id="537" r:id="rId36"/>
    <p:sldId id="544" r:id="rId37"/>
    <p:sldId id="543" r:id="rId38"/>
    <p:sldId id="542" r:id="rId39"/>
    <p:sldId id="541" r:id="rId40"/>
    <p:sldId id="538" r:id="rId41"/>
    <p:sldId id="545" r:id="rId42"/>
    <p:sldId id="546" r:id="rId43"/>
    <p:sldId id="551" r:id="rId44"/>
    <p:sldId id="547" r:id="rId45"/>
    <p:sldId id="550" r:id="rId46"/>
    <p:sldId id="552" r:id="rId47"/>
    <p:sldId id="553" r:id="rId48"/>
    <p:sldId id="555" r:id="rId49"/>
    <p:sldId id="556" r:id="rId50"/>
    <p:sldId id="557" r:id="rId51"/>
    <p:sldId id="558" r:id="rId52"/>
    <p:sldId id="561" r:id="rId53"/>
    <p:sldId id="562" r:id="rId54"/>
    <p:sldId id="564" r:id="rId55"/>
    <p:sldId id="563" r:id="rId56"/>
    <p:sldId id="565" r:id="rId57"/>
    <p:sldId id="566" r:id="rId58"/>
    <p:sldId id="569" r:id="rId59"/>
    <p:sldId id="567" r:id="rId60"/>
    <p:sldId id="568" r:id="rId61"/>
    <p:sldId id="570" r:id="rId62"/>
    <p:sldId id="576" r:id="rId63"/>
    <p:sldId id="571" r:id="rId64"/>
    <p:sldId id="578" r:id="rId65"/>
    <p:sldId id="575" r:id="rId66"/>
    <p:sldId id="574" r:id="rId67"/>
    <p:sldId id="579" r:id="rId68"/>
    <p:sldId id="580" r:id="rId69"/>
    <p:sldId id="581" r:id="rId70"/>
    <p:sldId id="587" r:id="rId71"/>
    <p:sldId id="585" r:id="rId72"/>
    <p:sldId id="588" r:id="rId73"/>
    <p:sldId id="589" r:id="rId74"/>
    <p:sldId id="590" r:id="rId75"/>
    <p:sldId id="592" r:id="rId76"/>
    <p:sldId id="593" r:id="rId77"/>
    <p:sldId id="594" r:id="rId78"/>
    <p:sldId id="596" r:id="rId79"/>
    <p:sldId id="597" r:id="rId80"/>
    <p:sldId id="600" r:id="rId81"/>
    <p:sldId id="599" r:id="rId82"/>
    <p:sldId id="598" r:id="rId83"/>
    <p:sldId id="601" r:id="rId84"/>
    <p:sldId id="602" r:id="rId85"/>
    <p:sldId id="603" r:id="rId86"/>
    <p:sldId id="604" r:id="rId87"/>
    <p:sldId id="606" r:id="rId88"/>
    <p:sldId id="605" r:id="rId89"/>
    <p:sldId id="607" r:id="rId90"/>
    <p:sldId id="326" r:id="rId9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10/24/2025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10/24/2025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10/24/2025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10/24/2025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10/24/2025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10/24/2025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10/24/2025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10/24/2025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10/24/2025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10/24/2025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10/24/2025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10/24/2025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Should Be Consistent with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200" u="sng" dirty="0" smtClean="0"/>
              <a:t>Strategic planning begins with establishing goals and making decisions that enable an organization to accomplish objectives</a:t>
            </a:r>
            <a:r>
              <a:rPr lang="en-US" dirty="0" smtClean="0"/>
              <a:t>.  </a:t>
            </a:r>
          </a:p>
          <a:p>
            <a:endParaRPr lang="en-US" sz="800" dirty="0"/>
          </a:p>
          <a:p>
            <a:pPr lvl="1"/>
            <a:r>
              <a:rPr lang="en-US" sz="2000" dirty="0" smtClean="0"/>
              <a:t>The ultimate question becomes whether the organization achieved what it intended.  </a:t>
            </a:r>
          </a:p>
          <a:p>
            <a:pPr lvl="1"/>
            <a:endParaRPr lang="en-US" sz="800" dirty="0"/>
          </a:p>
          <a:p>
            <a:pPr lvl="2"/>
            <a:r>
              <a:rPr lang="en-US" sz="1800" dirty="0" smtClean="0">
                <a:solidFill>
                  <a:srgbClr val="FF0000"/>
                </a:solidFill>
              </a:rPr>
              <a:t>In order to reach our goal, we must establish feedback controls and monitor progress.  Then changes, if necessary, must be made.  </a:t>
            </a:r>
            <a:endParaRPr lang="en-US" sz="1800" dirty="0">
              <a:solidFill>
                <a:srgbClr val="FF0000"/>
              </a:solidFill>
            </a:endParaRPr>
          </a:p>
        </p:txBody>
      </p:sp>
      <p:pic>
        <p:nvPicPr>
          <p:cNvPr id="5" name="Picture 4" descr="What is Feedback Control?"/>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67200"/>
            <a:ext cx="4572000" cy="2590800"/>
          </a:xfrm>
          <a:prstGeom prst="rect">
            <a:avLst/>
          </a:prstGeom>
          <a:noFill/>
          <a:ln>
            <a:noFill/>
          </a:ln>
        </p:spPr>
      </p:pic>
    </p:spTree>
    <p:extLst>
      <p:ext uri="{BB962C8B-B14F-4D97-AF65-F5344CB8AC3E}">
        <p14:creationId xmlns:p14="http://schemas.microsoft.com/office/powerpoint/2010/main" val="1860842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Should Be Consistent with Strategy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you have active, hands-on, fully informed EEs, who have the authority to see things that need to be done and the right to tackle any problem, ask any question of anyone, and apply their knowledge consistent with the organizational mission and culture, then the possibilities are limitless</a:t>
            </a:r>
            <a:r>
              <a:rPr lang="en-US" dirty="0" smtClean="0"/>
              <a:t>.  </a:t>
            </a:r>
          </a:p>
          <a:p>
            <a:endParaRPr lang="en-US" sz="900" dirty="0"/>
          </a:p>
          <a:p>
            <a:pPr lvl="1"/>
            <a:r>
              <a:rPr lang="en-US" sz="2000" dirty="0" smtClean="0"/>
              <a:t>The essence of a successful control system is a consistent reporting.  </a:t>
            </a:r>
          </a:p>
          <a:p>
            <a:pPr lvl="1"/>
            <a:r>
              <a:rPr lang="en-US" sz="2000" dirty="0" smtClean="0"/>
              <a:t>Measurements and accountability are the key.  </a:t>
            </a:r>
          </a:p>
          <a:p>
            <a:pPr lvl="1"/>
            <a:endParaRPr lang="en-US" sz="800" dirty="0"/>
          </a:p>
          <a:p>
            <a:pPr lvl="2"/>
            <a:r>
              <a:rPr lang="en-US" sz="1800" dirty="0" smtClean="0">
                <a:solidFill>
                  <a:srgbClr val="FF0000"/>
                </a:solidFill>
              </a:rPr>
              <a:t>Unless people know how they are doing, the won’t know what to change or accelerate.  </a:t>
            </a:r>
          </a:p>
        </p:txBody>
      </p:sp>
      <p:pic>
        <p:nvPicPr>
          <p:cNvPr id="6" name="Picture 5" descr="What is Brand Consistency (and Why Does It Matter)? - MerlinO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876800"/>
            <a:ext cx="3581400" cy="1981200"/>
          </a:xfrm>
          <a:prstGeom prst="rect">
            <a:avLst/>
          </a:prstGeom>
          <a:noFill/>
          <a:ln>
            <a:noFill/>
          </a:ln>
        </p:spPr>
      </p:pic>
    </p:spTree>
    <p:extLst>
      <p:ext uri="{BB962C8B-B14F-4D97-AF65-F5344CB8AC3E}">
        <p14:creationId xmlns:p14="http://schemas.microsoft.com/office/powerpoint/2010/main" val="280328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and Closeness of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must know how closely to monitor EE’s work</a:t>
            </a:r>
            <a:r>
              <a:rPr lang="en-US" dirty="0" smtClean="0"/>
              <a:t>.  </a:t>
            </a:r>
          </a:p>
          <a:p>
            <a:endParaRPr lang="en-US" sz="800" dirty="0"/>
          </a:p>
          <a:p>
            <a:pPr lvl="1"/>
            <a:r>
              <a:rPr lang="en-US" sz="2000" dirty="0" smtClean="0"/>
              <a:t>The closeness of supervisory follow-up is based on such factors as an EE’s experience, initiative, dependability, and resourcefulness.  </a:t>
            </a:r>
          </a:p>
          <a:p>
            <a:pPr lvl="1"/>
            <a:endParaRPr lang="en-US" sz="800" dirty="0"/>
          </a:p>
          <a:p>
            <a:pPr lvl="2"/>
            <a:r>
              <a:rPr lang="en-US" sz="1800" dirty="0" smtClean="0">
                <a:solidFill>
                  <a:srgbClr val="FF0000"/>
                </a:solidFill>
              </a:rPr>
              <a:t>Permitting an EE to work on an assignment without close supervision is both a challenge and a test of a supervisor’s ability to delegate.  </a:t>
            </a:r>
            <a:endParaRPr lang="en-US" sz="1800" dirty="0">
              <a:solidFill>
                <a:srgbClr val="FF0000"/>
              </a:solidFill>
            </a:endParaRPr>
          </a:p>
        </p:txBody>
      </p:sp>
      <p:pic>
        <p:nvPicPr>
          <p:cNvPr id="5" name="Picture 4" descr="Fundamentals of Controlling - ppt video onlin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33800"/>
            <a:ext cx="4648200" cy="3124200"/>
          </a:xfrm>
          <a:prstGeom prst="rect">
            <a:avLst/>
          </a:prstGeom>
          <a:noFill/>
          <a:ln>
            <a:noFill/>
          </a:ln>
        </p:spPr>
      </p:pic>
    </p:spTree>
    <p:extLst>
      <p:ext uri="{BB962C8B-B14F-4D97-AF65-F5344CB8AC3E}">
        <p14:creationId xmlns:p14="http://schemas.microsoft.com/office/powerpoint/2010/main" val="13109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and Closeness of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This does not mean, however, that the supervisor should leave the EE alone until it is time to inspect the final results</a:t>
            </a:r>
            <a:r>
              <a:rPr lang="en-US" dirty="0" smtClean="0"/>
              <a:t>.  </a:t>
            </a:r>
          </a:p>
          <a:p>
            <a:endParaRPr lang="en-US" sz="800" dirty="0"/>
          </a:p>
          <a:p>
            <a:pPr lvl="1"/>
            <a:r>
              <a:rPr lang="en-US" sz="2000" dirty="0" smtClean="0"/>
              <a:t>It does mean that the supervisor should avoid watching every detail of every EE’s work.  </a:t>
            </a:r>
          </a:p>
          <a:p>
            <a:pPr lvl="1"/>
            <a:endParaRPr lang="en-US" sz="800" dirty="0"/>
          </a:p>
          <a:p>
            <a:pPr lvl="2"/>
            <a:r>
              <a:rPr lang="en-US" sz="1800" dirty="0" smtClean="0">
                <a:solidFill>
                  <a:srgbClr val="FF0000"/>
                </a:solidFill>
              </a:rPr>
              <a:t>By familiarizing themselves with an EE’s abilities, supervisors can learn how much leeway to give and how closely to follow up and control.</a:t>
            </a:r>
            <a:endParaRPr lang="en-US" sz="1800" dirty="0">
              <a:solidFill>
                <a:srgbClr val="FF0000"/>
              </a:solidFill>
            </a:endParaRPr>
          </a:p>
        </p:txBody>
      </p:sp>
      <p:pic>
        <p:nvPicPr>
          <p:cNvPr id="5" name="Picture 4" descr="Familiarize Definition Of Familiarize By The Free Dictionary – Bilaras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495800"/>
            <a:ext cx="4572000" cy="2428875"/>
          </a:xfrm>
          <a:prstGeom prst="rect">
            <a:avLst/>
          </a:prstGeom>
          <a:noFill/>
          <a:ln>
            <a:noFill/>
          </a:ln>
        </p:spPr>
      </p:pic>
    </p:spTree>
    <p:extLst>
      <p:ext uri="{BB962C8B-B14F-4D97-AF65-F5344CB8AC3E}">
        <p14:creationId xmlns:p14="http://schemas.microsoft.com/office/powerpoint/2010/main" val="337209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Effective Controls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200" u="sng" dirty="0" smtClean="0"/>
              <a:t>For control mechanisms to work, they should be understandable, timely, suitable and economical, indicational, and flexible</a:t>
            </a:r>
            <a:r>
              <a:rPr lang="en-US" dirty="0" smtClean="0"/>
              <a:t>.  </a:t>
            </a:r>
          </a:p>
          <a:p>
            <a:endParaRPr lang="en-US" sz="800" dirty="0"/>
          </a:p>
          <a:p>
            <a:pPr lvl="1"/>
            <a:r>
              <a:rPr lang="en-US" sz="2000" dirty="0" smtClean="0"/>
              <a:t>These characteristics are required of the controls used in all supervisory jobs in any industry.  </a:t>
            </a:r>
          </a:p>
          <a:p>
            <a:pPr lvl="1"/>
            <a:endParaRPr lang="en-US" sz="800" dirty="0"/>
          </a:p>
          <a:p>
            <a:pPr lvl="2"/>
            <a:r>
              <a:rPr lang="en-US" sz="1800" dirty="0" smtClean="0">
                <a:solidFill>
                  <a:srgbClr val="FF0000"/>
                </a:solidFill>
              </a:rPr>
              <a:t>Because department activities are so diverse, these characteristics are discussed here only generally.</a:t>
            </a:r>
            <a:endParaRPr lang="en-US" sz="1800" dirty="0">
              <a:solidFill>
                <a:srgbClr val="FF0000"/>
              </a:solidFill>
            </a:endParaRPr>
          </a:p>
        </p:txBody>
      </p:sp>
      <p:pic>
        <p:nvPicPr>
          <p:cNvPr id="6" name="Picture 5" descr="PPT - Chapter 18 PowerPoint Presentation, free download - ID:108778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10000"/>
            <a:ext cx="3997234" cy="3048000"/>
          </a:xfrm>
          <a:prstGeom prst="rect">
            <a:avLst/>
          </a:prstGeom>
          <a:noFill/>
          <a:ln>
            <a:noFill/>
          </a:ln>
        </p:spPr>
      </p:pic>
    </p:spTree>
    <p:extLst>
      <p:ext uri="{BB962C8B-B14F-4D97-AF65-F5344CB8AC3E}">
        <p14:creationId xmlns:p14="http://schemas.microsoft.com/office/powerpoint/2010/main" val="1676610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Effective Controls</a:t>
            </a:r>
            <a:br>
              <a:rPr lang="en-US" dirty="0" smtClean="0"/>
            </a:br>
            <a:r>
              <a:rPr lang="en-US" sz="2000" dirty="0" smtClean="0"/>
              <a:t>Understandable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200" u="sng" dirty="0" smtClean="0"/>
              <a:t>All control mechanisms: Feedforward, Concurrent, and Feedback must be understood by managers, supervisors, and EEs</a:t>
            </a:r>
            <a:r>
              <a:rPr lang="en-US" dirty="0" smtClean="0"/>
              <a:t>.  </a:t>
            </a:r>
          </a:p>
          <a:p>
            <a:endParaRPr lang="en-US" sz="900" dirty="0"/>
          </a:p>
          <a:p>
            <a:pPr lvl="1"/>
            <a:r>
              <a:rPr lang="en-US" sz="1900" dirty="0" smtClean="0"/>
              <a:t>At higher management levels, control mechanisms may be sophisticated  and based on management information systems, mathematical formulas, complex charts and graphs, and detailed reports.  At the top levels, such controls should be understandable to all mangers who use them.  </a:t>
            </a:r>
          </a:p>
          <a:p>
            <a:pPr lvl="1"/>
            <a:endParaRPr lang="en-US" sz="800" dirty="0" smtClean="0"/>
          </a:p>
          <a:p>
            <a:pPr lvl="2"/>
            <a:r>
              <a:rPr lang="en-US" sz="1800" dirty="0" smtClean="0">
                <a:solidFill>
                  <a:srgbClr val="FF0000"/>
                </a:solidFill>
              </a:rPr>
              <a:t>At the departmental level, controls should be much less complicated.  </a:t>
            </a:r>
          </a:p>
        </p:txBody>
      </p:sp>
      <p:pic>
        <p:nvPicPr>
          <p:cNvPr id="6" name="Picture 5" descr="Effective control system | PPT"/>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19600"/>
            <a:ext cx="3581400" cy="2438400"/>
          </a:xfrm>
          <a:prstGeom prst="rect">
            <a:avLst/>
          </a:prstGeom>
          <a:noFill/>
          <a:ln>
            <a:noFill/>
          </a:ln>
        </p:spPr>
      </p:pic>
    </p:spTree>
    <p:extLst>
      <p:ext uri="{BB962C8B-B14F-4D97-AF65-F5344CB8AC3E}">
        <p14:creationId xmlns:p14="http://schemas.microsoft.com/office/powerpoint/2010/main" val="926044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Effective Controls</a:t>
            </a:r>
            <a:br>
              <a:rPr lang="en-US" dirty="0" smtClean="0"/>
            </a:br>
            <a:r>
              <a:rPr lang="en-US" sz="2000" dirty="0" smtClean="0"/>
              <a:t>Timely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Controls should indicate deviations from standards without delay, and such deviations should be reported to the supervisor promptly, even when substantiated only by approximate figures, preliminary estimates, or partial information</a:t>
            </a:r>
            <a:r>
              <a:rPr lang="en-US" dirty="0" smtClean="0"/>
              <a:t>.  </a:t>
            </a:r>
          </a:p>
          <a:p>
            <a:endParaRPr lang="en-US" sz="800" dirty="0"/>
          </a:p>
          <a:p>
            <a:pPr lvl="1"/>
            <a:r>
              <a:rPr lang="en-US" sz="2000" dirty="0" smtClean="0"/>
              <a:t>It is better for the supervisor to know when things are about to go wrong than to learn that they are already out of control.  </a:t>
            </a:r>
          </a:p>
          <a:p>
            <a:pPr lvl="1"/>
            <a:endParaRPr lang="en-US" sz="800" dirty="0"/>
          </a:p>
          <a:p>
            <a:pPr lvl="2"/>
            <a:r>
              <a:rPr lang="en-US" sz="1800" dirty="0" smtClean="0">
                <a:solidFill>
                  <a:srgbClr val="FF0000"/>
                </a:solidFill>
              </a:rPr>
              <a:t>The sooner a supervisor knows about deviations, the more quickly the deviations can be corrected.</a:t>
            </a:r>
            <a:endParaRPr lang="en-US" sz="1800" dirty="0">
              <a:solidFill>
                <a:srgbClr val="FF0000"/>
              </a:solidFill>
            </a:endParaRPr>
          </a:p>
        </p:txBody>
      </p:sp>
      <p:pic>
        <p:nvPicPr>
          <p:cNvPr id="6" name="Picture 5" descr="Effective control system | PPT"/>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72000"/>
            <a:ext cx="3352800" cy="2301240"/>
          </a:xfrm>
          <a:prstGeom prst="rect">
            <a:avLst/>
          </a:prstGeom>
          <a:noFill/>
          <a:ln>
            <a:noFill/>
          </a:ln>
        </p:spPr>
      </p:pic>
    </p:spTree>
    <p:extLst>
      <p:ext uri="{BB962C8B-B14F-4D97-AF65-F5344CB8AC3E}">
        <p14:creationId xmlns:p14="http://schemas.microsoft.com/office/powerpoint/2010/main" val="4261733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Effective Controls</a:t>
            </a:r>
            <a:br>
              <a:rPr lang="en-US" dirty="0" smtClean="0"/>
            </a:br>
            <a:r>
              <a:rPr lang="en-US" sz="2000" dirty="0" smtClean="0"/>
              <a:t>Indicational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not enough for controls just to expose deviations as those deviations occur</a:t>
            </a:r>
            <a:r>
              <a:rPr lang="en-US" dirty="0" smtClean="0"/>
              <a:t>.  </a:t>
            </a:r>
          </a:p>
          <a:p>
            <a:endParaRPr lang="en-US" sz="800" dirty="0"/>
          </a:p>
          <a:p>
            <a:pPr lvl="1"/>
            <a:r>
              <a:rPr lang="en-US" sz="2000" dirty="0" smtClean="0"/>
              <a:t>A control also should indicate who is responsible for the deviation and where the deviation occurred.  </a:t>
            </a:r>
          </a:p>
          <a:p>
            <a:pPr lvl="1"/>
            <a:endParaRPr lang="en-US" sz="800" dirty="0"/>
          </a:p>
          <a:p>
            <a:pPr lvl="2"/>
            <a:r>
              <a:rPr lang="en-US" sz="1800" dirty="0" smtClean="0">
                <a:solidFill>
                  <a:srgbClr val="FF0000"/>
                </a:solidFill>
              </a:rPr>
              <a:t>When several operations comprise a work process, the supervisor may need to check performance before and after each step.  Otherwise, if results are below standards, the supervisor may not know where to      take corrective action.</a:t>
            </a:r>
            <a:endParaRPr lang="en-US" sz="1800" dirty="0">
              <a:solidFill>
                <a:srgbClr val="FF0000"/>
              </a:solidFill>
            </a:endParaRPr>
          </a:p>
        </p:txBody>
      </p:sp>
      <p:pic>
        <p:nvPicPr>
          <p:cNvPr id="5" name="Picture 4" descr="Responsibility vs. Accountability: A very short comparison."/>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572000"/>
            <a:ext cx="5334000" cy="2286000"/>
          </a:xfrm>
          <a:prstGeom prst="rect">
            <a:avLst/>
          </a:prstGeom>
          <a:noFill/>
          <a:ln>
            <a:noFill/>
          </a:ln>
        </p:spPr>
      </p:pic>
    </p:spTree>
    <p:extLst>
      <p:ext uri="{BB962C8B-B14F-4D97-AF65-F5344CB8AC3E}">
        <p14:creationId xmlns:p14="http://schemas.microsoft.com/office/powerpoint/2010/main" val="1293589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Effective Controls</a:t>
            </a:r>
            <a:br>
              <a:rPr lang="en-US" dirty="0" smtClean="0"/>
            </a:br>
            <a:r>
              <a:rPr lang="en-US" sz="2000" dirty="0" smtClean="0"/>
              <a:t>Flexible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Supervisors must tailor controls to the activities, circumstances, and needs for their departments</a:t>
            </a:r>
            <a:r>
              <a:rPr lang="en-US" dirty="0" smtClean="0"/>
              <a:t>.  </a:t>
            </a:r>
          </a:p>
          <a:p>
            <a:endParaRPr lang="en-US" sz="800" dirty="0"/>
          </a:p>
          <a:p>
            <a:pPr lvl="1"/>
            <a:r>
              <a:rPr lang="en-US" dirty="0" smtClean="0">
                <a:solidFill>
                  <a:srgbClr val="FF0000"/>
                </a:solidFill>
              </a:rPr>
              <a:t>But more importantly, they must understand how time impacts what they do when.</a:t>
            </a:r>
            <a:endParaRPr lang="en-US" dirty="0">
              <a:solidFill>
                <a:srgbClr val="FF0000"/>
              </a:solidFill>
            </a:endParaRPr>
          </a:p>
        </p:txBody>
      </p:sp>
      <p:pic>
        <p:nvPicPr>
          <p:cNvPr id="5" name="Picture 4" descr="Time Sensitive - TV Podcast | Podchaser"/>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124200"/>
            <a:ext cx="3118975" cy="3155551"/>
          </a:xfrm>
          <a:prstGeom prst="rect">
            <a:avLst/>
          </a:prstGeom>
          <a:noFill/>
          <a:ln>
            <a:noFill/>
          </a:ln>
        </p:spPr>
      </p:pic>
    </p:spTree>
    <p:extLst>
      <p:ext uri="{BB962C8B-B14F-4D97-AF65-F5344CB8AC3E}">
        <p14:creationId xmlns:p14="http://schemas.microsoft.com/office/powerpoint/2010/main" val="61539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Effective Controls</a:t>
            </a:r>
            <a:br>
              <a:rPr lang="en-US" dirty="0" smtClean="0"/>
            </a:br>
            <a:r>
              <a:rPr lang="en-US" sz="2000" dirty="0" smtClean="0"/>
              <a:t>Time Factor Control Mechanisms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Before we discuss the steps of the controlling process, it is important to distinguish among the following three types of control, which are classified according to time</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Feedforward (Preliminary-Preventive-Anticipatory)</a:t>
            </a:r>
          </a:p>
          <a:p>
            <a:pPr marL="731520" lvl="1" indent="-457200">
              <a:buFont typeface="+mj-lt"/>
              <a:buAutoNum type="arabicPeriod"/>
            </a:pPr>
            <a:r>
              <a:rPr lang="en-US" sz="2000" dirty="0" smtClean="0">
                <a:solidFill>
                  <a:srgbClr val="FF0000"/>
                </a:solidFill>
              </a:rPr>
              <a:t>Concurrent (In-Process)</a:t>
            </a:r>
          </a:p>
          <a:p>
            <a:pPr marL="731520" lvl="1" indent="-457200">
              <a:buFont typeface="+mj-lt"/>
              <a:buAutoNum type="arabicPeriod"/>
            </a:pPr>
            <a:r>
              <a:rPr lang="en-US" sz="2000" dirty="0" smtClean="0">
                <a:solidFill>
                  <a:srgbClr val="FF0000"/>
                </a:solidFill>
              </a:rPr>
              <a:t>Feedback (After-the-Process)</a:t>
            </a:r>
            <a:endParaRPr lang="en-US" sz="2000" dirty="0">
              <a:solidFill>
                <a:srgbClr val="FF0000"/>
              </a:solidFill>
            </a:endParaRPr>
          </a:p>
        </p:txBody>
      </p:sp>
      <p:pic>
        <p:nvPicPr>
          <p:cNvPr id="5" name="Picture 4" descr="Types of Control - Planning and Controlling"/>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38600"/>
            <a:ext cx="4264152" cy="2272199"/>
          </a:xfrm>
          <a:prstGeom prst="rect">
            <a:avLst/>
          </a:prstGeom>
          <a:noFill/>
          <a:ln>
            <a:noFill/>
          </a:ln>
        </p:spPr>
      </p:pic>
    </p:spTree>
    <p:extLst>
      <p:ext uri="{BB962C8B-B14F-4D97-AF65-F5344CB8AC3E}">
        <p14:creationId xmlns:p14="http://schemas.microsoft.com/office/powerpoint/2010/main" val="182147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Part Four: Controlling and Managing Performance Conflict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Thirteen:  Fundamentals of Controlling</a:t>
            </a:r>
          </a:p>
          <a:p>
            <a:endParaRPr lang="en-US" sz="800" u="sng" dirty="0" smtClean="0"/>
          </a:p>
          <a:p>
            <a:pPr lvl="1"/>
            <a:r>
              <a:rPr lang="en-US" sz="2000" dirty="0" smtClean="0"/>
              <a:t>After studying this chapter, you will be able to:</a:t>
            </a:r>
          </a:p>
          <a:p>
            <a:pPr lvl="1"/>
            <a:endParaRPr lang="en-US" sz="800" dirty="0" smtClean="0"/>
          </a:p>
          <a:p>
            <a:pPr lvl="2"/>
            <a:r>
              <a:rPr lang="en-US" sz="1800" dirty="0" smtClean="0">
                <a:solidFill>
                  <a:srgbClr val="FF0000"/>
                </a:solidFill>
              </a:rPr>
              <a:t>Describe nature and importance of the managerial controlling function.</a:t>
            </a:r>
          </a:p>
          <a:p>
            <a:pPr lvl="2"/>
            <a:r>
              <a:rPr lang="en-US" sz="1800" dirty="0" smtClean="0">
                <a:solidFill>
                  <a:srgbClr val="FF0000"/>
                </a:solidFill>
              </a:rPr>
              <a:t>Discuss the characteristics of effective controls and their importance.</a:t>
            </a:r>
          </a:p>
          <a:p>
            <a:pPr lvl="2"/>
            <a:r>
              <a:rPr lang="en-US" sz="1800" dirty="0" smtClean="0">
                <a:solidFill>
                  <a:srgbClr val="FF0000"/>
                </a:solidFill>
              </a:rPr>
              <a:t>Identify the essential steps in the control process.</a:t>
            </a:r>
          </a:p>
          <a:p>
            <a:pPr lvl="2"/>
            <a:r>
              <a:rPr lang="en-US" sz="1800" dirty="0" smtClean="0">
                <a:solidFill>
                  <a:srgbClr val="FF0000"/>
                </a:solidFill>
              </a:rPr>
              <a:t>Clarify supervisor’s role in budgeting and using them as a control device.</a:t>
            </a:r>
          </a:p>
          <a:p>
            <a:pPr lvl="2"/>
            <a:r>
              <a:rPr lang="en-US" sz="1800" dirty="0" smtClean="0">
                <a:solidFill>
                  <a:srgbClr val="FF0000"/>
                </a:solidFill>
              </a:rPr>
              <a:t>Examine the supervisor’s role in maintaining cost consciousness and in responding to higher-level managers’ orders to reduce costs.</a:t>
            </a:r>
          </a:p>
          <a:p>
            <a:pPr lvl="2"/>
            <a:r>
              <a:rPr lang="en-US" sz="1800" dirty="0" smtClean="0">
                <a:solidFill>
                  <a:srgbClr val="FF0000"/>
                </a:solidFill>
              </a:rPr>
              <a:t>Explain how the controlling function is closely related to the other managerial functions.</a:t>
            </a:r>
            <a:endParaRPr lang="en-US" sz="1800" dirty="0"/>
          </a:p>
        </p:txBody>
      </p:sp>
      <p:pic>
        <p:nvPicPr>
          <p:cNvPr id="5" name="Picture 4"/>
          <p:cNvPicPr>
            <a:picLocks noChangeAspect="1"/>
          </p:cNvPicPr>
          <p:nvPr/>
        </p:nvPicPr>
        <p:blipFill>
          <a:blip r:embed="rId2" cstate="print"/>
          <a:stretch>
            <a:fillRect/>
          </a:stretch>
        </p:blipFill>
        <p:spPr>
          <a:xfrm>
            <a:off x="7345680" y="13716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Feedforward Controls</a:t>
            </a:r>
            <a:br>
              <a:rPr lang="en-US" dirty="0" smtClean="0"/>
            </a:br>
            <a:r>
              <a:rPr lang="en-US" sz="2000" dirty="0" smtClean="0"/>
              <a:t>Preliminary-Preventive-Anticipatory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200" u="sng" dirty="0" smtClean="0"/>
              <a:t>Because controlling has forward-looking aspects, the purpose of a feedforward control is to anticipate and prevent potential sources of deviation from standards by considering, in advance, the possibility of any malfunctions or undesirable outcomes</a:t>
            </a:r>
            <a:r>
              <a:rPr lang="en-US" sz="2200" dirty="0" smtClean="0"/>
              <a:t>.  </a:t>
            </a:r>
          </a:p>
          <a:p>
            <a:endParaRPr lang="en-US" sz="1000" dirty="0"/>
          </a:p>
          <a:p>
            <a:pPr lvl="1"/>
            <a:r>
              <a:rPr lang="en-US" sz="1800" dirty="0" smtClean="0">
                <a:solidFill>
                  <a:srgbClr val="FF0000"/>
                </a:solidFill>
              </a:rPr>
              <a:t>A preventive maintenance program, designed so that equipment will not breakdown at the height of production, is an ex. of a feedforward control.  </a:t>
            </a:r>
          </a:p>
          <a:p>
            <a:pPr lvl="1"/>
            <a:r>
              <a:rPr lang="en-US" sz="1800" dirty="0" smtClean="0">
                <a:solidFill>
                  <a:srgbClr val="FF0000"/>
                </a:solidFill>
              </a:rPr>
              <a:t>The clerk who selects a sample of fruits and vegetables from crates before they are unloaded and the merchandise is placed on display is an example.  </a:t>
            </a:r>
          </a:p>
          <a:p>
            <a:pPr lvl="1"/>
            <a:r>
              <a:rPr lang="en-US" sz="1800" dirty="0" smtClean="0">
                <a:solidFill>
                  <a:srgbClr val="FF0000"/>
                </a:solidFill>
              </a:rPr>
              <a:t>Requiring assemblers to ascertain components’ quality before installation and signify that they have done so is becoming increasingly common. </a:t>
            </a:r>
          </a:p>
        </p:txBody>
      </p:sp>
      <p:pic>
        <p:nvPicPr>
          <p:cNvPr id="6" name="Picture 5" descr="FeedForward | Abou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5029200"/>
            <a:ext cx="2663952" cy="1295400"/>
          </a:xfrm>
          <a:prstGeom prst="rect">
            <a:avLst/>
          </a:prstGeom>
          <a:noFill/>
          <a:ln>
            <a:noFill/>
          </a:ln>
        </p:spPr>
      </p:pic>
    </p:spTree>
    <p:extLst>
      <p:ext uri="{BB962C8B-B14F-4D97-AF65-F5344CB8AC3E}">
        <p14:creationId xmlns:p14="http://schemas.microsoft.com/office/powerpoint/2010/main" val="2709839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Feedforward Controls</a:t>
            </a:r>
            <a:br>
              <a:rPr lang="en-US" dirty="0" smtClean="0"/>
            </a:br>
            <a:r>
              <a:rPr lang="en-US" sz="2000" dirty="0" smtClean="0"/>
              <a:t>Preliminary-Preventive-Anticipatory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Other examples of feedforward controls include such devices as safety posters; fire drills; disciplinary rules; checklists to follow before starting equipment; and the policies, procedures, and methods drawn up by managers when planning operations</a:t>
            </a:r>
            <a:r>
              <a:rPr lang="en-US" dirty="0" smtClean="0"/>
              <a:t>.  </a:t>
            </a:r>
          </a:p>
          <a:p>
            <a:endParaRPr lang="en-US" sz="800" dirty="0"/>
          </a:p>
          <a:p>
            <a:pPr lvl="1"/>
            <a:r>
              <a:rPr lang="en-US" sz="2000" dirty="0" smtClean="0"/>
              <a:t>Everyone uses feedforward controls at one time or another.  </a:t>
            </a:r>
          </a:p>
          <a:p>
            <a:pPr lvl="1"/>
            <a:endParaRPr lang="en-US" sz="800" dirty="0"/>
          </a:p>
          <a:p>
            <a:pPr lvl="2"/>
            <a:r>
              <a:rPr lang="en-US" sz="1800" dirty="0" smtClean="0">
                <a:solidFill>
                  <a:srgbClr val="FF0000"/>
                </a:solidFill>
              </a:rPr>
              <a:t>For example, a person who checks a car’s tires, oil, and gas gauge before a trip is using feedforward controls.</a:t>
            </a:r>
            <a:endParaRPr lang="en-US" sz="1800" dirty="0">
              <a:solidFill>
                <a:srgbClr val="FF0000"/>
              </a:solidFill>
            </a:endParaRPr>
          </a:p>
        </p:txBody>
      </p:sp>
      <p:pic>
        <p:nvPicPr>
          <p:cNvPr id="5" name="Picture 4" descr="FeedForward conditioning special part 2: 'The guide to great conditioning'  - PT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5005251"/>
            <a:ext cx="4721352" cy="1129199"/>
          </a:xfrm>
          <a:prstGeom prst="rect">
            <a:avLst/>
          </a:prstGeom>
          <a:noFill/>
          <a:ln>
            <a:noFill/>
          </a:ln>
        </p:spPr>
      </p:pic>
    </p:spTree>
    <p:extLst>
      <p:ext uri="{BB962C8B-B14F-4D97-AF65-F5344CB8AC3E}">
        <p14:creationId xmlns:p14="http://schemas.microsoft.com/office/powerpoint/2010/main" val="2406250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Concurrent Controls</a:t>
            </a:r>
            <a:br>
              <a:rPr lang="en-US" dirty="0" smtClean="0"/>
            </a:br>
            <a:r>
              <a:rPr lang="en-US" sz="2000" dirty="0" smtClean="0"/>
              <a:t>In Process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A control that is applied while operations are proceeding and that spots problems as they occur is called concurrent control</a:t>
            </a:r>
            <a:r>
              <a:rPr lang="en-US" dirty="0" smtClean="0"/>
              <a:t>.  </a:t>
            </a:r>
          </a:p>
          <a:p>
            <a:endParaRPr lang="en-US" sz="800" dirty="0"/>
          </a:p>
          <a:p>
            <a:pPr lvl="1"/>
            <a:r>
              <a:rPr lang="en-US" sz="2000" dirty="0" smtClean="0"/>
              <a:t>The traveler who notices that the fuel gauge is below half full or that the fuel warning light has just come on, and who pulls into the next gas station for a fill-up uses a concurrent control.  </a:t>
            </a:r>
          </a:p>
          <a:p>
            <a:pPr lvl="1"/>
            <a:endParaRPr lang="en-US" sz="800" dirty="0"/>
          </a:p>
          <a:p>
            <a:pPr lvl="2"/>
            <a:r>
              <a:rPr lang="en-US" sz="1800" dirty="0" smtClean="0">
                <a:solidFill>
                  <a:srgbClr val="FF0000"/>
                </a:solidFill>
              </a:rPr>
              <a:t>Other examples of concurrent controls are online monitoring systems, numerical counters, automatic switches, gauges, and warning signals.</a:t>
            </a:r>
            <a:endParaRPr lang="en-US" sz="1800" dirty="0">
              <a:solidFill>
                <a:srgbClr val="FF0000"/>
              </a:solidFill>
            </a:endParaRPr>
          </a:p>
        </p:txBody>
      </p:sp>
      <p:pic>
        <p:nvPicPr>
          <p:cNvPr id="5" name="Picture 4" descr="Concurrent synonyms - 787 Words and Phrases for Concurr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343400"/>
            <a:ext cx="4572000" cy="2514600"/>
          </a:xfrm>
          <a:prstGeom prst="rect">
            <a:avLst/>
          </a:prstGeom>
          <a:noFill/>
          <a:ln>
            <a:noFill/>
          </a:ln>
        </p:spPr>
      </p:pic>
    </p:spTree>
    <p:extLst>
      <p:ext uri="{BB962C8B-B14F-4D97-AF65-F5344CB8AC3E}">
        <p14:creationId xmlns:p14="http://schemas.microsoft.com/office/powerpoint/2010/main" val="2155017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Feedback Controls</a:t>
            </a:r>
            <a:br>
              <a:rPr lang="en-US" dirty="0" smtClean="0"/>
            </a:br>
            <a:r>
              <a:rPr lang="en-US" sz="2000" dirty="0" smtClean="0"/>
              <a:t>After-the-Process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purpose of a feedback control is to evaluate and, when necessary, correct the results of a process or an operation and    to determine ways to prevent deviations from standard</a:t>
            </a:r>
            <a:r>
              <a:rPr lang="en-US" sz="2200" dirty="0" smtClean="0"/>
              <a:t>.  </a:t>
            </a:r>
          </a:p>
          <a:p>
            <a:endParaRPr lang="en-US" sz="800" dirty="0"/>
          </a:p>
          <a:p>
            <a:pPr lvl="1"/>
            <a:r>
              <a:rPr lang="en-US" sz="1900" dirty="0" smtClean="0"/>
              <a:t>The traveler who calculates average miles per gallon and uses that feedback when planning the budget for next trip uses a feedback control.  </a:t>
            </a:r>
          </a:p>
          <a:p>
            <a:pPr lvl="1"/>
            <a:endParaRPr lang="en-US" sz="800" dirty="0"/>
          </a:p>
          <a:p>
            <a:pPr lvl="2"/>
            <a:r>
              <a:rPr lang="en-US" sz="1800" dirty="0" smtClean="0">
                <a:solidFill>
                  <a:srgbClr val="FF0000"/>
                </a:solidFill>
              </a:rPr>
              <a:t>Other examples of feedback controls include measurements of the quality and quantity of units produced, various kinds of statistical information, program satisfaction surveys, accounting reports, and visual inspections.  </a:t>
            </a:r>
          </a:p>
        </p:txBody>
      </p:sp>
      <p:pic>
        <p:nvPicPr>
          <p:cNvPr id="5" name="Picture 4" descr="Implementing EEF Feedback Recommendations with Showbie and Socrative –  Showbi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648200"/>
            <a:ext cx="4648200" cy="2207623"/>
          </a:xfrm>
          <a:prstGeom prst="rect">
            <a:avLst/>
          </a:prstGeom>
          <a:noFill/>
          <a:ln>
            <a:noFill/>
          </a:ln>
        </p:spPr>
      </p:pic>
    </p:spTree>
    <p:extLst>
      <p:ext uri="{BB962C8B-B14F-4D97-AF65-F5344CB8AC3E}">
        <p14:creationId xmlns:p14="http://schemas.microsoft.com/office/powerpoint/2010/main" val="200639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Feedback Controls</a:t>
            </a:r>
            <a:br>
              <a:rPr lang="en-US" dirty="0" smtClean="0"/>
            </a:br>
            <a:r>
              <a:rPr lang="en-US" sz="2000" dirty="0" smtClean="0"/>
              <a:t>After-the-Process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Feedback controls are probably the most widely used category of controls at the supervisory level</a:t>
            </a:r>
            <a:r>
              <a:rPr lang="en-US" dirty="0" smtClean="0"/>
              <a:t>.  </a:t>
            </a:r>
          </a:p>
          <a:p>
            <a:endParaRPr lang="en-US" sz="800" dirty="0"/>
          </a:p>
          <a:p>
            <a:pPr lvl="1"/>
            <a:r>
              <a:rPr lang="en-US" sz="2100" dirty="0" smtClean="0">
                <a:solidFill>
                  <a:srgbClr val="FF0000"/>
                </a:solidFill>
              </a:rPr>
              <a:t>However, they are often used primarily to determine what went wrong and where to place blame rather than to prevent the problem from recurring.</a:t>
            </a:r>
            <a:endParaRPr lang="en-US" sz="2100" dirty="0">
              <a:solidFill>
                <a:srgbClr val="FF0000"/>
              </a:solidFill>
            </a:endParaRPr>
          </a:p>
        </p:txBody>
      </p:sp>
      <p:pic>
        <p:nvPicPr>
          <p:cNvPr id="6" name="Picture 5" descr="Feedback: It's what happens in the classroom that counts – Alban Teaching  School Hub"/>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505200"/>
            <a:ext cx="4953000" cy="2819400"/>
          </a:xfrm>
          <a:prstGeom prst="rect">
            <a:avLst/>
          </a:prstGeom>
          <a:noFill/>
          <a:ln>
            <a:noFill/>
          </a:ln>
        </p:spPr>
      </p:pic>
    </p:spTree>
    <p:extLst>
      <p:ext uri="{BB962C8B-B14F-4D97-AF65-F5344CB8AC3E}">
        <p14:creationId xmlns:p14="http://schemas.microsoft.com/office/powerpoint/2010/main" val="1680952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the Control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200" u="sng" dirty="0" smtClean="0"/>
              <a:t>The control process involves three sequential steps</a:t>
            </a:r>
            <a:r>
              <a:rPr lang="en-US" dirty="0" smtClean="0"/>
              <a:t>.  </a:t>
            </a:r>
          </a:p>
          <a:p>
            <a:endParaRPr lang="en-US" sz="800" dirty="0"/>
          </a:p>
          <a:p>
            <a:pPr lvl="1"/>
            <a:r>
              <a:rPr lang="en-US" sz="2000" dirty="0" smtClean="0"/>
              <a:t>The first step, which is usually part of the planning function, is to set standards appropriate to the task.  In the second step, performance is measured against these standards.  If performance does not meet the standards, the third step is to take corrective action.  </a:t>
            </a:r>
          </a:p>
          <a:p>
            <a:pPr lvl="1"/>
            <a:endParaRPr lang="en-US" sz="800" dirty="0"/>
          </a:p>
          <a:p>
            <a:pPr lvl="2"/>
            <a:r>
              <a:rPr lang="en-US" sz="1800" dirty="0" smtClean="0">
                <a:solidFill>
                  <a:srgbClr val="FF0000"/>
                </a:solidFill>
              </a:rPr>
              <a:t>These three steps must be followed in sequence if controlling is to   achieve the desired results.  </a:t>
            </a:r>
            <a:endParaRPr lang="en-US" sz="1800" dirty="0">
              <a:solidFill>
                <a:srgbClr val="FF0000"/>
              </a:solidFill>
            </a:endParaRPr>
          </a:p>
        </p:txBody>
      </p:sp>
      <p:pic>
        <p:nvPicPr>
          <p:cNvPr id="5" name="Picture 4" descr="Download Free Photos 3 Number HQ Image Free ICON favicon | FreePNGIm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038600"/>
            <a:ext cx="2590800" cy="2286000"/>
          </a:xfrm>
          <a:prstGeom prst="rect">
            <a:avLst/>
          </a:prstGeom>
          <a:noFill/>
          <a:ln>
            <a:noFill/>
          </a:ln>
        </p:spPr>
      </p:pic>
    </p:spTree>
    <p:extLst>
      <p:ext uri="{BB962C8B-B14F-4D97-AF65-F5344CB8AC3E}">
        <p14:creationId xmlns:p14="http://schemas.microsoft.com/office/powerpoint/2010/main" val="2306962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the Control Process</a:t>
            </a:r>
            <a:br>
              <a:rPr lang="en-US" dirty="0" smtClean="0"/>
            </a:br>
            <a:r>
              <a:rPr lang="en-US" sz="2000" dirty="0" smtClean="0"/>
              <a:t>Setting Standards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200" u="sng" dirty="0" smtClean="0"/>
              <a:t>Standards may be defined as the units of measure or the criteria against which performance or results are judged</a:t>
            </a:r>
            <a:r>
              <a:rPr lang="en-US" dirty="0" smtClean="0"/>
              <a:t>.  </a:t>
            </a:r>
          </a:p>
          <a:p>
            <a:endParaRPr lang="en-US" sz="800" dirty="0"/>
          </a:p>
          <a:p>
            <a:pPr lvl="1"/>
            <a:r>
              <a:rPr lang="en-US" sz="2000" dirty="0" smtClean="0"/>
              <a:t>Standards are targets; they are the criteria to which performance is compared in order to exercise control.  </a:t>
            </a:r>
          </a:p>
          <a:p>
            <a:pPr lvl="1"/>
            <a:endParaRPr lang="en-US" sz="800" dirty="0"/>
          </a:p>
          <a:p>
            <a:pPr lvl="2"/>
            <a:r>
              <a:rPr lang="en-US" sz="1800" dirty="0" smtClean="0">
                <a:solidFill>
                  <a:srgbClr val="FF0000"/>
                </a:solidFill>
              </a:rPr>
              <a:t>Standards must be set before a person’s work, a finished product, or a service can be meaningfully evaluated.  </a:t>
            </a:r>
            <a:endParaRPr lang="en-US" sz="1800" dirty="0">
              <a:solidFill>
                <a:srgbClr val="FF0000"/>
              </a:solidFill>
            </a:endParaRPr>
          </a:p>
        </p:txBody>
      </p:sp>
      <p:pic>
        <p:nvPicPr>
          <p:cNvPr id="5" name="Picture 4" descr="Standards Resources and Training | American Academy of Forensic Scienc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114800"/>
            <a:ext cx="4724400" cy="2209038"/>
          </a:xfrm>
          <a:prstGeom prst="rect">
            <a:avLst/>
          </a:prstGeom>
          <a:noFill/>
          <a:ln>
            <a:noFill/>
          </a:ln>
        </p:spPr>
      </p:pic>
    </p:spTree>
    <p:extLst>
      <p:ext uri="{BB962C8B-B14F-4D97-AF65-F5344CB8AC3E}">
        <p14:creationId xmlns:p14="http://schemas.microsoft.com/office/powerpoint/2010/main" val="543862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the Control Process</a:t>
            </a:r>
            <a:br>
              <a:rPr lang="en-US" dirty="0" smtClean="0"/>
            </a:br>
            <a:r>
              <a:rPr lang="en-US" sz="2000" dirty="0" smtClean="0"/>
              <a:t>Setting Standards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200" u="sng" dirty="0" smtClean="0"/>
              <a:t>Goals and objectives give EEs specific targets</a:t>
            </a:r>
            <a:r>
              <a:rPr lang="en-US" dirty="0" smtClean="0"/>
              <a:t>.  </a:t>
            </a:r>
          </a:p>
          <a:p>
            <a:endParaRPr lang="en-US" sz="800" dirty="0"/>
          </a:p>
          <a:p>
            <a:pPr lvl="1"/>
            <a:r>
              <a:rPr lang="en-US" sz="2000" dirty="0" smtClean="0"/>
              <a:t>The presence of objectives does not mean targets will be attained.  </a:t>
            </a:r>
          </a:p>
          <a:p>
            <a:pPr lvl="1"/>
            <a:endParaRPr lang="en-US" sz="800" dirty="0"/>
          </a:p>
          <a:p>
            <a:pPr lvl="2"/>
            <a:r>
              <a:rPr lang="en-US" sz="1800" dirty="0" smtClean="0">
                <a:solidFill>
                  <a:srgbClr val="FF0000"/>
                </a:solidFill>
              </a:rPr>
              <a:t>The effective supervisor must follow up to ensure that the actions that are supposed to be taken are taken and the objectives are being achieved.</a:t>
            </a:r>
            <a:endParaRPr lang="en-US" sz="1800" dirty="0">
              <a:solidFill>
                <a:srgbClr val="FF0000"/>
              </a:solidFill>
            </a:endParaRPr>
          </a:p>
        </p:txBody>
      </p:sp>
      <p:pic>
        <p:nvPicPr>
          <p:cNvPr id="5" name="Picture 4" descr="ASTM International - Standards Worldwide"/>
          <p:cNvPicPr/>
          <p:nvPr/>
        </p:nvPicPr>
        <p:blipFill>
          <a:blip r:embed="rId2">
            <a:extLst>
              <a:ext uri="{28A0092B-C50C-407E-A947-70E740481C1C}">
                <a14:useLocalDpi xmlns:a14="http://schemas.microsoft.com/office/drawing/2010/main" val="0"/>
              </a:ext>
            </a:extLst>
          </a:blip>
          <a:srcRect/>
          <a:stretch>
            <a:fillRect/>
          </a:stretch>
        </p:blipFill>
        <p:spPr bwMode="auto">
          <a:xfrm>
            <a:off x="4495799" y="3657600"/>
            <a:ext cx="4373009" cy="2610394"/>
          </a:xfrm>
          <a:prstGeom prst="rect">
            <a:avLst/>
          </a:prstGeom>
          <a:noFill/>
          <a:ln>
            <a:noFill/>
          </a:ln>
        </p:spPr>
      </p:pic>
    </p:spTree>
    <p:extLst>
      <p:ext uri="{BB962C8B-B14F-4D97-AF65-F5344CB8AC3E}">
        <p14:creationId xmlns:p14="http://schemas.microsoft.com/office/powerpoint/2010/main" val="890979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the Control Process</a:t>
            </a:r>
            <a:br>
              <a:rPr lang="en-US" dirty="0" smtClean="0"/>
            </a:br>
            <a:r>
              <a:rPr lang="en-US" sz="2000" dirty="0" smtClean="0"/>
              <a:t>Setting Standards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There are many types of standards, depending on the areas of performance or results to be measured</a:t>
            </a:r>
            <a:r>
              <a:rPr lang="en-US" dirty="0" smtClean="0"/>
              <a:t>.  </a:t>
            </a:r>
          </a:p>
          <a:p>
            <a:endParaRPr lang="en-US" sz="900" dirty="0"/>
          </a:p>
          <a:p>
            <a:pPr lvl="1"/>
            <a:r>
              <a:rPr lang="en-US" sz="1800" dirty="0" smtClean="0"/>
              <a:t>Tangible standards are performance targets for results that are identifiable and measurable.  These standards can be set to measure such things as quantity of output, quality of output, market share, labor costs, overhead expenses, and time spent producing a unit or providing a service.  </a:t>
            </a:r>
          </a:p>
          <a:p>
            <a:pPr lvl="1"/>
            <a:endParaRPr lang="en-US" sz="800" dirty="0"/>
          </a:p>
          <a:p>
            <a:pPr lvl="2"/>
            <a:r>
              <a:rPr lang="en-US" sz="1800" dirty="0" smtClean="0">
                <a:solidFill>
                  <a:srgbClr val="FF0000"/>
                </a:solidFill>
              </a:rPr>
              <a:t>Intangible standards are targets for results that have no physical form; these standards may cover such areas as an organization’s reputation, level of EE engagement, or quality of care and service.  It is usually more difficult to establish intangible standards in numerical or precise terms.</a:t>
            </a:r>
            <a:endParaRPr lang="en-US" sz="1800" dirty="0">
              <a:solidFill>
                <a:srgbClr val="FF0000"/>
              </a:solidFill>
            </a:endParaRPr>
          </a:p>
        </p:txBody>
      </p:sp>
      <p:pic>
        <p:nvPicPr>
          <p:cNvPr id="5" name="Picture 4" descr="NALC to hold an in-person conference on why standards matter - New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5181600"/>
            <a:ext cx="3810000" cy="1676400"/>
          </a:xfrm>
          <a:prstGeom prst="rect">
            <a:avLst/>
          </a:prstGeom>
          <a:noFill/>
          <a:ln>
            <a:noFill/>
          </a:ln>
        </p:spPr>
      </p:pic>
    </p:spTree>
    <p:extLst>
      <p:ext uri="{BB962C8B-B14F-4D97-AF65-F5344CB8AC3E}">
        <p14:creationId xmlns:p14="http://schemas.microsoft.com/office/powerpoint/2010/main" val="3393863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the Control Process</a:t>
            </a:r>
            <a:br>
              <a:rPr lang="en-US" dirty="0" smtClean="0"/>
            </a:br>
            <a:r>
              <a:rPr lang="en-US" sz="2000" dirty="0" smtClean="0"/>
              <a:t>Setting Standards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most frequent tangible standards that supervisors determine or must follow pertain to departmental operations</a:t>
            </a:r>
            <a:r>
              <a:rPr lang="en-US" dirty="0" smtClean="0"/>
              <a:t>.  </a:t>
            </a:r>
          </a:p>
          <a:p>
            <a:endParaRPr lang="en-US" sz="800" dirty="0"/>
          </a:p>
          <a:p>
            <a:pPr lvl="1"/>
            <a:r>
              <a:rPr lang="en-US" sz="2000" dirty="0" smtClean="0"/>
              <a:t>For example, in a production department, standards can be set for a number of units to be produced; the labor hours per unit; and product quality like durability, finish, and closeness of dimensions.  </a:t>
            </a:r>
          </a:p>
          <a:p>
            <a:pPr lvl="1"/>
            <a:endParaRPr lang="en-US" sz="800" dirty="0"/>
          </a:p>
          <a:p>
            <a:pPr lvl="2"/>
            <a:r>
              <a:rPr lang="en-US" sz="1800" dirty="0" smtClean="0">
                <a:solidFill>
                  <a:srgbClr val="FF0000"/>
                </a:solidFill>
              </a:rPr>
              <a:t>In a sales department, standards might be set for number of customers contacted, the sales dollars realized, and the number and types of customer complaints.  </a:t>
            </a:r>
            <a:endParaRPr lang="en-US" sz="1800" dirty="0">
              <a:solidFill>
                <a:srgbClr val="FF0000"/>
              </a:solidFill>
            </a:endParaRPr>
          </a:p>
        </p:txBody>
      </p:sp>
      <p:pic>
        <p:nvPicPr>
          <p:cNvPr id="5" name="Picture 4" descr="492 Policies Standards Stock Photos - Free &amp; Royalty-Free Stock Photos from  Dreamstime"/>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495800"/>
            <a:ext cx="5105400" cy="1828800"/>
          </a:xfrm>
          <a:prstGeom prst="rect">
            <a:avLst/>
          </a:prstGeom>
          <a:noFill/>
          <a:ln>
            <a:noFill/>
          </a:ln>
        </p:spPr>
      </p:pic>
    </p:spTree>
    <p:extLst>
      <p:ext uri="{BB962C8B-B14F-4D97-AF65-F5344CB8AC3E}">
        <p14:creationId xmlns:p14="http://schemas.microsoft.com/office/powerpoint/2010/main" val="51044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Role in Controlling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200" u="sng" dirty="0" smtClean="0"/>
              <a:t>The word control often elicits negative reactions, but  control is a normal part of daily life (i.e. alarm clock, thermostat, fuel gauge)</a:t>
            </a:r>
            <a:r>
              <a:rPr lang="en-US" dirty="0" smtClean="0"/>
              <a:t>.  </a:t>
            </a:r>
          </a:p>
          <a:p>
            <a:endParaRPr lang="en-US" sz="800" dirty="0"/>
          </a:p>
          <a:p>
            <a:pPr lvl="1"/>
            <a:r>
              <a:rPr lang="en-US" sz="2000" dirty="0" smtClean="0"/>
              <a:t>Controls play an important role in organizations.  The ensure that results match plans.  </a:t>
            </a:r>
          </a:p>
          <a:p>
            <a:pPr lvl="1"/>
            <a:endParaRPr lang="en-US" sz="800" dirty="0"/>
          </a:p>
          <a:p>
            <a:pPr lvl="2"/>
            <a:r>
              <a:rPr lang="en-US" sz="1800" dirty="0" smtClean="0">
                <a:solidFill>
                  <a:srgbClr val="FF0000"/>
                </a:solidFill>
              </a:rPr>
              <a:t>Every manager, from CEO to supervisor, must develop and apply controls that regulate the organization’s activities to achieve the desired results. </a:t>
            </a:r>
            <a:endParaRPr lang="en-US" sz="1800" dirty="0">
              <a:solidFill>
                <a:srgbClr val="FF0000"/>
              </a:solidFill>
            </a:endParaRPr>
          </a:p>
        </p:txBody>
      </p:sp>
      <p:pic>
        <p:nvPicPr>
          <p:cNvPr id="5" name="Picture 4"/>
          <p:cNvPicPr/>
          <p:nvPr/>
        </p:nvPicPr>
        <p:blipFill>
          <a:blip r:embed="rId2"/>
          <a:stretch>
            <a:fillRect/>
          </a:stretch>
        </p:blipFill>
        <p:spPr>
          <a:xfrm>
            <a:off x="5791200" y="4114800"/>
            <a:ext cx="3352800" cy="2743200"/>
          </a:xfrm>
          <a:prstGeom prst="rect">
            <a:avLst/>
          </a:prstGeom>
        </p:spPr>
      </p:pic>
    </p:spTree>
    <p:extLst>
      <p:ext uri="{BB962C8B-B14F-4D97-AF65-F5344CB8AC3E}">
        <p14:creationId xmlns:p14="http://schemas.microsoft.com/office/powerpoint/2010/main" val="1064842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the Control Process</a:t>
            </a:r>
            <a:br>
              <a:rPr lang="en-US" dirty="0" smtClean="0"/>
            </a:br>
            <a:r>
              <a:rPr lang="en-US" sz="2000" dirty="0" smtClean="0"/>
              <a:t>Setting Standards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setting standards, a supervisor can use experience and job knowledge as guides</a:t>
            </a:r>
            <a:r>
              <a:rPr lang="en-US" dirty="0" smtClean="0"/>
              <a:t>.  </a:t>
            </a:r>
          </a:p>
          <a:p>
            <a:endParaRPr lang="en-US" sz="800" dirty="0"/>
          </a:p>
          <a:p>
            <a:pPr lvl="1"/>
            <a:r>
              <a:rPr lang="en-US" sz="2000" dirty="0" smtClean="0"/>
              <a:t>Through experience and observation, supervisors have general ideas of how much time it takes to perform certain jobs, the resources that are required, and what constitutes good or poor quality.  </a:t>
            </a:r>
          </a:p>
          <a:p>
            <a:pPr lvl="1"/>
            <a:endParaRPr lang="en-US" sz="800" dirty="0"/>
          </a:p>
          <a:p>
            <a:pPr lvl="2"/>
            <a:r>
              <a:rPr lang="en-US" sz="1800" dirty="0" smtClean="0">
                <a:solidFill>
                  <a:srgbClr val="FF0000"/>
                </a:solidFill>
              </a:rPr>
              <a:t>By studying and analyzing previous budgets, past production and service delivery, and other departmental records, supervisors should be able to develop workable standards of performance for most areas of operations.</a:t>
            </a:r>
            <a:endParaRPr lang="en-US" sz="1800" dirty="0">
              <a:solidFill>
                <a:srgbClr val="FF0000"/>
              </a:solidFill>
            </a:endParaRPr>
          </a:p>
        </p:txBody>
      </p:sp>
      <p:pic>
        <p:nvPicPr>
          <p:cNvPr id="6" name="Picture 5" descr="What is the difference between Knowledge and Experience? - Thought for  today:) - Quora"/>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648200"/>
            <a:ext cx="3200400" cy="2181497"/>
          </a:xfrm>
          <a:prstGeom prst="rect">
            <a:avLst/>
          </a:prstGeom>
          <a:noFill/>
          <a:ln>
            <a:noFill/>
          </a:ln>
        </p:spPr>
      </p:pic>
    </p:spTree>
    <p:extLst>
      <p:ext uri="{BB962C8B-B14F-4D97-AF65-F5344CB8AC3E}">
        <p14:creationId xmlns:p14="http://schemas.microsoft.com/office/powerpoint/2010/main" val="2759308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Participation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300" u="sng" dirty="0" smtClean="0"/>
              <a:t>Some EEs resent </a:t>
            </a:r>
            <a:r>
              <a:rPr lang="en-US" sz="2300" u="sng" dirty="0" smtClean="0"/>
              <a:t>standards. This </a:t>
            </a:r>
            <a:r>
              <a:rPr lang="en-US" sz="2300" u="sng" dirty="0" smtClean="0"/>
              <a:t>resentment is part of a fear that supervisors use </a:t>
            </a:r>
            <a:r>
              <a:rPr lang="en-US" sz="2300" u="sng" dirty="0" smtClean="0"/>
              <a:t>them solely </a:t>
            </a:r>
            <a:r>
              <a:rPr lang="en-US" sz="2300" u="sng" dirty="0" smtClean="0"/>
              <a:t>to increase workers’ output</a:t>
            </a:r>
            <a:r>
              <a:rPr lang="en-US" sz="2300" dirty="0" smtClean="0"/>
              <a:t>.  </a:t>
            </a:r>
            <a:endParaRPr lang="en-US" sz="2300" dirty="0" smtClean="0"/>
          </a:p>
          <a:p>
            <a:pPr lvl="1"/>
            <a:endParaRPr lang="en-US" sz="800" dirty="0"/>
          </a:p>
          <a:p>
            <a:pPr lvl="1"/>
            <a:r>
              <a:rPr lang="en-US" sz="2100" dirty="0" smtClean="0"/>
              <a:t>However</a:t>
            </a:r>
            <a:r>
              <a:rPr lang="en-US" sz="2100" dirty="0" smtClean="0"/>
              <a:t>, the main purpose of performance standards should be to create realistic targets, that is, objectives that can be achieved and are considered fair.  </a:t>
            </a:r>
          </a:p>
          <a:p>
            <a:pPr lvl="1"/>
            <a:endParaRPr lang="en-US" sz="800" dirty="0"/>
          </a:p>
          <a:p>
            <a:pPr lvl="2"/>
            <a:r>
              <a:rPr lang="en-US" sz="1800" dirty="0" smtClean="0">
                <a:solidFill>
                  <a:srgbClr val="FF0000"/>
                </a:solidFill>
              </a:rPr>
              <a:t>Workers are more apt to accept standards as reasonable and fair when they help formulate the standard.  </a:t>
            </a:r>
            <a:endParaRPr lang="en-US" sz="1800" dirty="0">
              <a:solidFill>
                <a:srgbClr val="FF0000"/>
              </a:solidFill>
            </a:endParaRPr>
          </a:p>
        </p:txBody>
      </p:sp>
      <p:pic>
        <p:nvPicPr>
          <p:cNvPr id="5" name="Picture 4" descr="Employee Participation PowerPoint Presentation Slides - PPT Templa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267200"/>
            <a:ext cx="4419600" cy="2590800"/>
          </a:xfrm>
          <a:prstGeom prst="rect">
            <a:avLst/>
          </a:prstGeom>
          <a:noFill/>
          <a:ln>
            <a:noFill/>
          </a:ln>
        </p:spPr>
      </p:pic>
    </p:spTree>
    <p:extLst>
      <p:ext uri="{BB962C8B-B14F-4D97-AF65-F5344CB8AC3E}">
        <p14:creationId xmlns:p14="http://schemas.microsoft.com/office/powerpoint/2010/main" val="246800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Participation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200" u="sng" dirty="0" smtClean="0"/>
              <a:t>One technique for including EEs in standards establishment is to form a committee of workers to help the supervisor carry out a work-measurement program</a:t>
            </a:r>
            <a:r>
              <a:rPr lang="en-US" dirty="0" smtClean="0"/>
              <a:t>.  </a:t>
            </a:r>
          </a:p>
          <a:p>
            <a:endParaRPr lang="en-US" sz="800" dirty="0"/>
          </a:p>
          <a:p>
            <a:pPr lvl="1"/>
            <a:r>
              <a:rPr lang="en-US" dirty="0" smtClean="0">
                <a:solidFill>
                  <a:srgbClr val="FF0000"/>
                </a:solidFill>
              </a:rPr>
              <a:t>The EEs selected for this committee should be those who, in the supervisor’s judgment, consistently do a fair day’s work.</a:t>
            </a:r>
            <a:endParaRPr lang="en-US" dirty="0">
              <a:solidFill>
                <a:srgbClr val="FF0000"/>
              </a:solidFill>
            </a:endParaRPr>
          </a:p>
        </p:txBody>
      </p:sp>
      <p:pic>
        <p:nvPicPr>
          <p:cNvPr id="5" name="Picture 4" descr="Employee Participation PowerPoint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4818888" y="3886200"/>
            <a:ext cx="4325112" cy="2971800"/>
          </a:xfrm>
          <a:prstGeom prst="rect">
            <a:avLst/>
          </a:prstGeom>
          <a:noFill/>
          <a:ln>
            <a:noFill/>
          </a:ln>
        </p:spPr>
      </p:pic>
    </p:spTree>
    <p:extLst>
      <p:ext uri="{BB962C8B-B14F-4D97-AF65-F5344CB8AC3E}">
        <p14:creationId xmlns:p14="http://schemas.microsoft.com/office/powerpoint/2010/main" val="3302756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Participation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adopting this approach, the supervisor should explain to all EEs what is involved in </a:t>
            </a:r>
            <a:r>
              <a:rPr lang="en-US" sz="2200" u="sng" dirty="0" smtClean="0"/>
              <a:t>setting standards</a:t>
            </a:r>
            <a:r>
              <a:rPr lang="en-US" sz="2200" u="sng" dirty="0" smtClean="0"/>
              <a:t>, </a:t>
            </a:r>
            <a:r>
              <a:rPr lang="en-US" sz="2200" u="sng" dirty="0" smtClean="0"/>
              <a:t>including areas in which judgment is involved</a:t>
            </a:r>
            <a:r>
              <a:rPr lang="en-US" dirty="0" smtClean="0"/>
              <a:t>.  </a:t>
            </a:r>
          </a:p>
          <a:p>
            <a:endParaRPr lang="en-US" sz="900" dirty="0"/>
          </a:p>
          <a:p>
            <a:pPr lvl="1"/>
            <a:r>
              <a:rPr lang="en-US" sz="2000" dirty="0" smtClean="0"/>
              <a:t>EEs should be allowed to challenge </a:t>
            </a:r>
            <a:r>
              <a:rPr lang="en-US" sz="2000" dirty="0" smtClean="0"/>
              <a:t>standards </a:t>
            </a:r>
            <a:r>
              <a:rPr lang="en-US" sz="2000" dirty="0" smtClean="0"/>
              <a:t>they consider unfair and even be allowed to request </a:t>
            </a:r>
            <a:r>
              <a:rPr lang="en-US" sz="2000" dirty="0" smtClean="0"/>
              <a:t>rethinking of standards</a:t>
            </a:r>
            <a:r>
              <a:rPr lang="en-US" sz="2000" dirty="0" smtClean="0"/>
              <a:t>.  </a:t>
            </a:r>
            <a:endParaRPr lang="en-US" sz="2000" dirty="0" smtClean="0"/>
          </a:p>
          <a:p>
            <a:pPr lvl="1"/>
            <a:endParaRPr lang="en-US" sz="800" dirty="0"/>
          </a:p>
          <a:p>
            <a:pPr lvl="2"/>
            <a:r>
              <a:rPr lang="en-US" sz="1800" dirty="0" smtClean="0">
                <a:solidFill>
                  <a:srgbClr val="FF0000"/>
                </a:solidFill>
              </a:rPr>
              <a:t>Most workers accept performance standards when they feel the supervisor has tried to help them understand the basis for standards and has been willing to </a:t>
            </a:r>
            <a:r>
              <a:rPr lang="en-US" sz="1800" dirty="0" smtClean="0">
                <a:solidFill>
                  <a:srgbClr val="FF0000"/>
                </a:solidFill>
              </a:rPr>
              <a:t>consider </a:t>
            </a:r>
            <a:r>
              <a:rPr lang="en-US" sz="1800" dirty="0" smtClean="0">
                <a:solidFill>
                  <a:srgbClr val="FF0000"/>
                </a:solidFill>
              </a:rPr>
              <a:t>and</a:t>
            </a:r>
            <a:r>
              <a:rPr lang="en-US" sz="1800" dirty="0" smtClean="0">
                <a:solidFill>
                  <a:srgbClr val="FF0000"/>
                </a:solidFill>
              </a:rPr>
              <a:t> </a:t>
            </a:r>
            <a:r>
              <a:rPr lang="en-US" sz="1800" dirty="0" smtClean="0">
                <a:solidFill>
                  <a:srgbClr val="FF0000"/>
                </a:solidFill>
              </a:rPr>
              <a:t>adjust standards that appear to be unreasonable. </a:t>
            </a:r>
            <a:endParaRPr lang="en-US" sz="1800" dirty="0">
              <a:solidFill>
                <a:srgbClr val="FF0000"/>
              </a:solidFill>
            </a:endParaRPr>
          </a:p>
        </p:txBody>
      </p:sp>
      <p:pic>
        <p:nvPicPr>
          <p:cNvPr id="5" name="Picture 4" descr="Employee involvement: What it is &amp; Why it's important? | QuestionPr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724400"/>
            <a:ext cx="4038600" cy="2153194"/>
          </a:xfrm>
          <a:prstGeom prst="rect">
            <a:avLst/>
          </a:prstGeom>
          <a:noFill/>
          <a:ln>
            <a:noFill/>
          </a:ln>
        </p:spPr>
      </p:pic>
    </p:spTree>
    <p:extLst>
      <p:ext uri="{BB962C8B-B14F-4D97-AF65-F5344CB8AC3E}">
        <p14:creationId xmlns:p14="http://schemas.microsoft.com/office/powerpoint/2010/main" val="1683905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Control Points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200" u="sng" dirty="0" smtClean="0"/>
              <a:t>A metric or standard is nothing more than a measure to assess the department’s performance in a particular area</a:t>
            </a:r>
            <a:r>
              <a:rPr lang="en-US" dirty="0" smtClean="0"/>
              <a:t>.  </a:t>
            </a:r>
          </a:p>
          <a:p>
            <a:endParaRPr lang="en-US" sz="800" dirty="0"/>
          </a:p>
          <a:p>
            <a:pPr lvl="1"/>
            <a:r>
              <a:rPr lang="en-US" sz="2000" dirty="0" smtClean="0"/>
              <a:t>Organizations should consider developing metrics for the following:</a:t>
            </a:r>
          </a:p>
          <a:p>
            <a:pPr lvl="1"/>
            <a:endParaRPr lang="en-US" sz="900" dirty="0" smtClean="0"/>
          </a:p>
          <a:p>
            <a:pPr lvl="2"/>
            <a:r>
              <a:rPr lang="en-US" sz="1800" dirty="0" smtClean="0">
                <a:solidFill>
                  <a:srgbClr val="FF0000"/>
                </a:solidFill>
              </a:rPr>
              <a:t>Customer Satisfaction – Market Share – Sales – Inventory Measures –   </a:t>
            </a:r>
            <a:r>
              <a:rPr lang="en-US" sz="1800" dirty="0">
                <a:solidFill>
                  <a:srgbClr val="FF0000"/>
                </a:solidFill>
              </a:rPr>
              <a:t>Profitability </a:t>
            </a:r>
            <a:r>
              <a:rPr lang="en-US" sz="1800" dirty="0" smtClean="0">
                <a:solidFill>
                  <a:srgbClr val="FF0000"/>
                </a:solidFill>
              </a:rPr>
              <a:t>– EE Satisfaction – Product and Service Quality –  Performance of Suppliers –EE Suggestions Incorporated – </a:t>
            </a:r>
          </a:p>
        </p:txBody>
      </p:sp>
      <p:pic>
        <p:nvPicPr>
          <p:cNvPr id="5" name="Picture 4"/>
          <p:cNvPicPr/>
          <p:nvPr/>
        </p:nvPicPr>
        <p:blipFill>
          <a:blip r:embed="rId2"/>
          <a:stretch>
            <a:fillRect/>
          </a:stretch>
        </p:blipFill>
        <p:spPr>
          <a:xfrm>
            <a:off x="4953001" y="4191000"/>
            <a:ext cx="4199708" cy="2669177"/>
          </a:xfrm>
          <a:prstGeom prst="rect">
            <a:avLst/>
          </a:prstGeom>
        </p:spPr>
      </p:pic>
    </p:spTree>
    <p:extLst>
      <p:ext uri="{BB962C8B-B14F-4D97-AF65-F5344CB8AC3E}">
        <p14:creationId xmlns:p14="http://schemas.microsoft.com/office/powerpoint/2010/main" val="1782628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Control Points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concentrate on certain strategic control points against which overall performance can be monitored</a:t>
            </a:r>
            <a:r>
              <a:rPr lang="en-US" dirty="0" smtClean="0"/>
              <a:t>.  </a:t>
            </a:r>
          </a:p>
          <a:p>
            <a:endParaRPr lang="en-US" sz="800" dirty="0"/>
          </a:p>
          <a:p>
            <a:pPr lvl="1"/>
            <a:r>
              <a:rPr lang="en-US" sz="2000" dirty="0" smtClean="0"/>
              <a:t>Strategic control points or standards are a limited number of key indicators that give the supervisor a good sampling of overall performance.  </a:t>
            </a:r>
          </a:p>
          <a:p>
            <a:pPr lvl="1"/>
            <a:endParaRPr lang="en-US" sz="800" dirty="0"/>
          </a:p>
          <a:p>
            <a:pPr lvl="2"/>
            <a:r>
              <a:rPr lang="en-US" sz="1800" dirty="0" smtClean="0">
                <a:solidFill>
                  <a:srgbClr val="FF0000"/>
                </a:solidFill>
              </a:rPr>
              <a:t>There are no rules for selecting strategic control points.  </a:t>
            </a:r>
          </a:p>
        </p:txBody>
      </p:sp>
      <p:pic>
        <p:nvPicPr>
          <p:cNvPr id="5" name="Picture 4" descr="What is Strategic Control? Techniques, Process and Importance - The  Investors Book"/>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114800"/>
            <a:ext cx="2709672" cy="2209800"/>
          </a:xfrm>
          <a:prstGeom prst="rect">
            <a:avLst/>
          </a:prstGeom>
          <a:noFill/>
          <a:ln>
            <a:noFill/>
          </a:ln>
        </p:spPr>
      </p:pic>
    </p:spTree>
    <p:extLst>
      <p:ext uri="{BB962C8B-B14F-4D97-AF65-F5344CB8AC3E}">
        <p14:creationId xmlns:p14="http://schemas.microsoft.com/office/powerpoint/2010/main" val="1067155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Control Points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200" u="sng" dirty="0" smtClean="0"/>
              <a:t>One major consideration that may render one standard more strategic than another is timeliness</a:t>
            </a:r>
            <a:r>
              <a:rPr lang="en-US" dirty="0" smtClean="0"/>
              <a:t>.  </a:t>
            </a:r>
          </a:p>
          <a:p>
            <a:endParaRPr lang="en-US" sz="800" dirty="0"/>
          </a:p>
          <a:p>
            <a:pPr lvl="1"/>
            <a:r>
              <a:rPr lang="en-US" sz="2000" dirty="0" smtClean="0"/>
              <a:t>Because it is essential to control time, the sooner a deviation is discovered, the better it can be corrected.  </a:t>
            </a:r>
          </a:p>
          <a:p>
            <a:pPr lvl="1"/>
            <a:endParaRPr lang="en-US" sz="800" dirty="0"/>
          </a:p>
          <a:p>
            <a:pPr lvl="2"/>
            <a:r>
              <a:rPr lang="en-US" sz="1800" dirty="0" smtClean="0">
                <a:solidFill>
                  <a:srgbClr val="FF0000"/>
                </a:solidFill>
              </a:rPr>
              <a:t>A supervisor must recognize at what critical step operations should be checked.  </a:t>
            </a:r>
            <a:endParaRPr lang="en-US" sz="1800" dirty="0">
              <a:solidFill>
                <a:srgbClr val="FF0000"/>
              </a:solidFill>
            </a:endParaRPr>
          </a:p>
        </p:txBody>
      </p:sp>
      <p:pic>
        <p:nvPicPr>
          <p:cNvPr id="5" name="Picture 4" descr="Define Timeliness"/>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86200"/>
            <a:ext cx="4800600" cy="2393950"/>
          </a:xfrm>
          <a:prstGeom prst="rect">
            <a:avLst/>
          </a:prstGeom>
          <a:noFill/>
          <a:ln>
            <a:noFill/>
          </a:ln>
        </p:spPr>
      </p:pic>
    </p:spTree>
    <p:extLst>
      <p:ext uri="{BB962C8B-B14F-4D97-AF65-F5344CB8AC3E}">
        <p14:creationId xmlns:p14="http://schemas.microsoft.com/office/powerpoint/2010/main" val="639985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Control Points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should be careful to choose strategic control points that do not significantly impede other important standards</a:t>
            </a:r>
            <a:r>
              <a:rPr lang="en-US" dirty="0" smtClean="0"/>
              <a:t>.  </a:t>
            </a:r>
          </a:p>
          <a:p>
            <a:endParaRPr lang="en-US" sz="800" dirty="0"/>
          </a:p>
          <a:p>
            <a:pPr lvl="1"/>
            <a:r>
              <a:rPr lang="en-US" sz="2000" dirty="0" smtClean="0"/>
              <a:t>For example, excessive control to increase production quantity might erode product quality.  Likewise, if labor expenses are selected as a strategic control point, supervisors might try to hold down wage expenses by hiring too few workers, thereby causing both quality  and quantity standards to deteriorate.  </a:t>
            </a:r>
          </a:p>
          <a:p>
            <a:pPr lvl="1"/>
            <a:endParaRPr lang="en-US" sz="800" dirty="0"/>
          </a:p>
          <a:p>
            <a:pPr lvl="2"/>
            <a:r>
              <a:rPr lang="en-US" sz="1800" dirty="0" smtClean="0">
                <a:solidFill>
                  <a:srgbClr val="FF0000"/>
                </a:solidFill>
              </a:rPr>
              <a:t>What serves well as a strategic control point in one department will not necessarily serve well in another.</a:t>
            </a:r>
            <a:endParaRPr lang="en-US" sz="1800" dirty="0">
              <a:solidFill>
                <a:srgbClr val="FF0000"/>
              </a:solidFill>
            </a:endParaRPr>
          </a:p>
        </p:txBody>
      </p:sp>
      <p:pic>
        <p:nvPicPr>
          <p:cNvPr id="5" name="Picture 4" descr="Not Hinder synonyms - 122 Words and Phrases for Not Hind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724400"/>
            <a:ext cx="4191000" cy="2159726"/>
          </a:xfrm>
          <a:prstGeom prst="rect">
            <a:avLst/>
          </a:prstGeom>
          <a:noFill/>
          <a:ln>
            <a:noFill/>
          </a:ln>
        </p:spPr>
      </p:pic>
    </p:spTree>
    <p:extLst>
      <p:ext uri="{BB962C8B-B14F-4D97-AF65-F5344CB8AC3E}">
        <p14:creationId xmlns:p14="http://schemas.microsoft.com/office/powerpoint/2010/main" val="494823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Control Points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Another example of strategic control points is the supervisor who wishes to assess departmental EE relations</a:t>
            </a:r>
            <a:r>
              <a:rPr lang="en-US" dirty="0" smtClean="0"/>
              <a:t>.  </a:t>
            </a:r>
          </a:p>
          <a:p>
            <a:endParaRPr lang="en-US" sz="800" dirty="0"/>
          </a:p>
          <a:p>
            <a:pPr lvl="1"/>
            <a:r>
              <a:rPr lang="en-US" sz="2000" dirty="0" smtClean="0"/>
              <a:t>The following strategic control standards are often described as EE engagement measures:</a:t>
            </a:r>
          </a:p>
          <a:p>
            <a:pPr lvl="1"/>
            <a:endParaRPr lang="en-US" sz="800" dirty="0"/>
          </a:p>
          <a:p>
            <a:pPr lvl="2"/>
            <a:r>
              <a:rPr lang="en-US" sz="1700" dirty="0" smtClean="0">
                <a:solidFill>
                  <a:srgbClr val="FF0000"/>
                </a:solidFill>
              </a:rPr>
              <a:t>Number of voluntary EE resignations and requests for transfer.</a:t>
            </a:r>
          </a:p>
          <a:p>
            <a:pPr lvl="2"/>
            <a:r>
              <a:rPr lang="en-US" sz="1700" dirty="0" smtClean="0">
                <a:solidFill>
                  <a:srgbClr val="FF0000"/>
                </a:solidFill>
              </a:rPr>
              <a:t>Levels of EE absenteeism, tardiness, and turnover.</a:t>
            </a:r>
          </a:p>
          <a:p>
            <a:pPr lvl="2"/>
            <a:r>
              <a:rPr lang="en-US" sz="1700" dirty="0" smtClean="0">
                <a:solidFill>
                  <a:srgbClr val="FF0000"/>
                </a:solidFill>
              </a:rPr>
              <a:t>Accident frequency and severity rates.</a:t>
            </a:r>
          </a:p>
          <a:p>
            <a:pPr lvl="2"/>
            <a:r>
              <a:rPr lang="en-US" sz="1700" dirty="0" smtClean="0">
                <a:solidFill>
                  <a:srgbClr val="FF0000"/>
                </a:solidFill>
              </a:rPr>
              <a:t>Number and types of EE grievances and complaints.</a:t>
            </a:r>
          </a:p>
          <a:p>
            <a:pPr lvl="2"/>
            <a:r>
              <a:rPr lang="en-US" sz="1700" dirty="0" smtClean="0">
                <a:solidFill>
                  <a:srgbClr val="FF0000"/>
                </a:solidFill>
              </a:rPr>
              <a:t>Number and types of customer complaints.</a:t>
            </a:r>
          </a:p>
          <a:p>
            <a:pPr lvl="2"/>
            <a:r>
              <a:rPr lang="en-US" sz="1700" dirty="0" smtClean="0">
                <a:solidFill>
                  <a:srgbClr val="FF0000"/>
                </a:solidFill>
              </a:rPr>
              <a:t>Amount of scrap and rejects and unexplained losses of material-inventory.</a:t>
            </a:r>
          </a:p>
          <a:p>
            <a:pPr lvl="2"/>
            <a:r>
              <a:rPr lang="en-US" sz="1700" dirty="0" smtClean="0">
                <a:solidFill>
                  <a:srgbClr val="FF0000"/>
                </a:solidFill>
              </a:rPr>
              <a:t>Number of EE suggestions for methods or operations improvement.</a:t>
            </a:r>
          </a:p>
          <a:p>
            <a:pPr lvl="2"/>
            <a:r>
              <a:rPr lang="en-US" sz="1700" dirty="0" smtClean="0">
                <a:solidFill>
                  <a:srgbClr val="FF0000"/>
                </a:solidFill>
              </a:rPr>
              <a:t>EE responses to satisfaction surveys.</a:t>
            </a:r>
          </a:p>
        </p:txBody>
      </p:sp>
      <p:pic>
        <p:nvPicPr>
          <p:cNvPr id="6" name="Picture 5" descr="Employee Relations | Process Stree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562600"/>
            <a:ext cx="2828108" cy="1325880"/>
          </a:xfrm>
          <a:prstGeom prst="rect">
            <a:avLst/>
          </a:prstGeom>
          <a:noFill/>
          <a:ln>
            <a:noFill/>
          </a:ln>
        </p:spPr>
      </p:pic>
    </p:spTree>
    <p:extLst>
      <p:ext uri="{BB962C8B-B14F-4D97-AF65-F5344CB8AC3E}">
        <p14:creationId xmlns:p14="http://schemas.microsoft.com/office/powerpoint/2010/main" val="1088259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Control Points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By closely watching trends and changes in these indicators, the supervisor should be able to spot problems requiring corrective action</a:t>
            </a:r>
            <a:r>
              <a:rPr lang="en-US" dirty="0" smtClean="0"/>
              <a:t>.  </a:t>
            </a:r>
          </a:p>
          <a:p>
            <a:endParaRPr lang="en-US" sz="800" dirty="0"/>
          </a:p>
          <a:p>
            <a:pPr lvl="1"/>
            <a:r>
              <a:rPr lang="en-US" dirty="0" smtClean="0">
                <a:solidFill>
                  <a:srgbClr val="FF0000"/>
                </a:solidFill>
              </a:rPr>
              <a:t>If the trends of most or all of these indicators are unfavorable, major supervisory attention is needed.</a:t>
            </a:r>
            <a:endParaRPr lang="en-US" dirty="0">
              <a:solidFill>
                <a:srgbClr val="FF0000"/>
              </a:solidFill>
            </a:endParaRPr>
          </a:p>
        </p:txBody>
      </p:sp>
      <p:pic>
        <p:nvPicPr>
          <p:cNvPr id="5" name="Picture 4" descr="TrendWatching | Consumer Trends &amp; Insights for 2024 and beyond"/>
          <p:cNvPicPr/>
          <p:nvPr/>
        </p:nvPicPr>
        <p:blipFill>
          <a:blip r:embed="rId2">
            <a:extLst>
              <a:ext uri="{28A0092B-C50C-407E-A947-70E740481C1C}">
                <a14:useLocalDpi xmlns:a14="http://schemas.microsoft.com/office/drawing/2010/main" val="0"/>
              </a:ext>
            </a:extLst>
          </a:blip>
          <a:srcRect/>
          <a:stretch>
            <a:fillRect/>
          </a:stretch>
        </p:blipFill>
        <p:spPr bwMode="auto">
          <a:xfrm>
            <a:off x="3200399" y="3886200"/>
            <a:ext cx="5657523" cy="2386330"/>
          </a:xfrm>
          <a:prstGeom prst="rect">
            <a:avLst/>
          </a:prstGeom>
          <a:noFill/>
          <a:ln>
            <a:noFill/>
          </a:ln>
        </p:spPr>
      </p:pic>
    </p:spTree>
    <p:extLst>
      <p:ext uri="{BB962C8B-B14F-4D97-AF65-F5344CB8AC3E}">
        <p14:creationId xmlns:p14="http://schemas.microsoft.com/office/powerpoint/2010/main" val="207784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Role in Controlling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200" u="sng" dirty="0" smtClean="0"/>
              <a:t>As management guru Peter Drucker stated, “Checking the results of a decision against its expectations shows managers what their strengths are, where they need to improve, and where they lack knowledge or information</a:t>
            </a:r>
            <a:r>
              <a:rPr lang="en-US" dirty="0" smtClean="0"/>
              <a:t>.”  </a:t>
            </a:r>
          </a:p>
          <a:p>
            <a:endParaRPr lang="en-US" sz="900" dirty="0"/>
          </a:p>
          <a:p>
            <a:pPr lvl="1"/>
            <a:r>
              <a:rPr lang="en-US" sz="2000" dirty="0" smtClean="0"/>
              <a:t>The controlling function consists of checking to determine whether operations adhere to established plans, ascertaining whether progress is being made toward objectives, and taking action,      where necessary, to correct deviations from plans.  </a:t>
            </a:r>
          </a:p>
          <a:p>
            <a:pPr lvl="1"/>
            <a:endParaRPr lang="en-US" sz="900" dirty="0"/>
          </a:p>
          <a:p>
            <a:pPr lvl="2"/>
            <a:r>
              <a:rPr lang="en-US" sz="1800" dirty="0" smtClean="0">
                <a:solidFill>
                  <a:srgbClr val="FF0000"/>
                </a:solidFill>
              </a:rPr>
              <a:t>In other words, the supervisor acts to make things happen the way they were planned.  </a:t>
            </a:r>
            <a:endParaRPr lang="en-US" sz="1800" dirty="0">
              <a:solidFill>
                <a:srgbClr val="FF0000"/>
              </a:solidFill>
            </a:endParaRPr>
          </a:p>
        </p:txBody>
      </p:sp>
      <p:pic>
        <p:nvPicPr>
          <p:cNvPr id="6" name="Picture 5" descr="Management Control System: Objectives, Functions and Advantag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5029200"/>
            <a:ext cx="3733800" cy="1820091"/>
          </a:xfrm>
          <a:prstGeom prst="rect">
            <a:avLst/>
          </a:prstGeom>
          <a:noFill/>
          <a:ln>
            <a:noFill/>
          </a:ln>
        </p:spPr>
      </p:pic>
    </p:spTree>
    <p:extLst>
      <p:ext uri="{BB962C8B-B14F-4D97-AF65-F5344CB8AC3E}">
        <p14:creationId xmlns:p14="http://schemas.microsoft.com/office/powerpoint/2010/main" val="1588073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Performance Against Standards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The second major step in the control process, an ongoing activity for every supervisor, is to check performance against standards</a:t>
            </a:r>
            <a:r>
              <a:rPr lang="en-US" dirty="0" smtClean="0"/>
              <a:t>.  </a:t>
            </a:r>
          </a:p>
          <a:p>
            <a:endParaRPr lang="en-US" sz="800" dirty="0"/>
          </a:p>
          <a:p>
            <a:pPr lvl="1"/>
            <a:r>
              <a:rPr lang="en-US" sz="2100" dirty="0" smtClean="0">
                <a:solidFill>
                  <a:srgbClr val="FF0000"/>
                </a:solidFill>
              </a:rPr>
              <a:t>The primary ways for a supervisor to do this are to observe, study oral and written reports, spot check, and use statistical sampling.  </a:t>
            </a:r>
            <a:endParaRPr lang="en-US" sz="2100" dirty="0">
              <a:solidFill>
                <a:srgbClr val="FF0000"/>
              </a:solidFill>
            </a:endParaRPr>
          </a:p>
        </p:txBody>
      </p:sp>
      <p:pic>
        <p:nvPicPr>
          <p:cNvPr id="5" name="Picture 4" descr="Performance Management&quot; Images – Browse 4,677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3455126" y="3886200"/>
            <a:ext cx="5350546" cy="2369185"/>
          </a:xfrm>
          <a:prstGeom prst="rect">
            <a:avLst/>
          </a:prstGeom>
          <a:noFill/>
          <a:ln>
            <a:noFill/>
          </a:ln>
        </p:spPr>
      </p:pic>
    </p:spTree>
    <p:extLst>
      <p:ext uri="{BB962C8B-B14F-4D97-AF65-F5344CB8AC3E}">
        <p14:creationId xmlns:p14="http://schemas.microsoft.com/office/powerpoint/2010/main" val="3503873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Observation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monitoring EE performance, there is no substitute for a supervisor’s direct observation and personal contact</a:t>
            </a:r>
            <a:r>
              <a:rPr lang="en-US" dirty="0" smtClean="0"/>
              <a:t>.  </a:t>
            </a:r>
          </a:p>
          <a:p>
            <a:endParaRPr lang="en-US" sz="800" dirty="0"/>
          </a:p>
          <a:p>
            <a:pPr lvl="1"/>
            <a:r>
              <a:rPr lang="en-US" sz="2000" dirty="0" smtClean="0"/>
              <a:t>The opportunity to inspect and closely observe EE performance is an advantage the supervisor has over top-level managers because the further a manager is from EE’s work, the more that manager must depend on reports from others.  </a:t>
            </a:r>
          </a:p>
          <a:p>
            <a:pPr lvl="1"/>
            <a:endParaRPr lang="en-US" sz="800" dirty="0"/>
          </a:p>
          <a:p>
            <a:pPr lvl="2"/>
            <a:r>
              <a:rPr lang="en-US" sz="1800" dirty="0" smtClean="0">
                <a:solidFill>
                  <a:srgbClr val="FF0000"/>
                </a:solidFill>
              </a:rPr>
              <a:t>The supervisor has ample opportunity to observe directly all day long.</a:t>
            </a:r>
            <a:endParaRPr lang="en-US" sz="1800" dirty="0">
              <a:solidFill>
                <a:srgbClr val="FF0000"/>
              </a:solidFill>
            </a:endParaRPr>
          </a:p>
        </p:txBody>
      </p:sp>
      <p:pic>
        <p:nvPicPr>
          <p:cNvPr id="5" name="Picture 4" descr="Direct Observation synonyms - 238 Words and Phrases for Direct Observ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495800"/>
            <a:ext cx="4558937" cy="2362200"/>
          </a:xfrm>
          <a:prstGeom prst="rect">
            <a:avLst/>
          </a:prstGeom>
          <a:noFill/>
          <a:ln>
            <a:noFill/>
          </a:ln>
        </p:spPr>
      </p:pic>
    </p:spTree>
    <p:extLst>
      <p:ext uri="{BB962C8B-B14F-4D97-AF65-F5344CB8AC3E}">
        <p14:creationId xmlns:p14="http://schemas.microsoft.com/office/powerpoint/2010/main" val="2807452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Observation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supervisors find deviations from standards, they should assume a questioning, though not necessarily a fault-finding, attitude</a:t>
            </a:r>
            <a:r>
              <a:rPr lang="en-US" sz="2200" dirty="0" smtClean="0"/>
              <a:t>.</a:t>
            </a:r>
            <a:r>
              <a:rPr lang="en-US" dirty="0" smtClean="0"/>
              <a:t>  </a:t>
            </a:r>
          </a:p>
          <a:p>
            <a:endParaRPr lang="en-US" sz="800" dirty="0"/>
          </a:p>
          <a:p>
            <a:pPr lvl="1"/>
            <a:r>
              <a:rPr lang="en-US" sz="2000" dirty="0" smtClean="0"/>
              <a:t>A problem could be due to something outside the EE’s control, such as a malfunctioning machine or faulty raw materials.  </a:t>
            </a:r>
          </a:p>
          <a:p>
            <a:pPr lvl="1"/>
            <a:endParaRPr lang="en-US" sz="800" dirty="0"/>
          </a:p>
          <a:p>
            <a:pPr lvl="2"/>
            <a:r>
              <a:rPr lang="en-US" sz="1800" dirty="0" smtClean="0">
                <a:solidFill>
                  <a:srgbClr val="FF0000"/>
                </a:solidFill>
              </a:rPr>
              <a:t>Supervisors should question mistakes in a positive, helpful manner.      </a:t>
            </a:r>
            <a:r>
              <a:rPr lang="en-US" sz="1800" dirty="0" smtClean="0">
                <a:solidFill>
                  <a:srgbClr val="0070C0"/>
                </a:solidFill>
              </a:rPr>
              <a:t>For example, instead of criticizing, a supervisor should first ask what caused the problem and whether there is any way in which the supervisor can help the EEs do their jobs more easily, safely, or efficiently. </a:t>
            </a:r>
          </a:p>
          <a:p>
            <a:pPr lvl="2"/>
            <a:r>
              <a:rPr lang="en-US" sz="1800" dirty="0" smtClean="0">
                <a:solidFill>
                  <a:srgbClr val="FF0000"/>
                </a:solidFill>
              </a:rPr>
              <a:t>Supervisors also should ask EEs what should be done to correct problems.  </a:t>
            </a:r>
            <a:endParaRPr lang="en-US" sz="1800" dirty="0">
              <a:solidFill>
                <a:srgbClr val="FF0000"/>
              </a:solidFill>
            </a:endParaRPr>
          </a:p>
        </p:txBody>
      </p:sp>
      <p:pic>
        <p:nvPicPr>
          <p:cNvPr id="6" name="Picture 5" descr="Asking ques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181600"/>
            <a:ext cx="3352800" cy="1676400"/>
          </a:xfrm>
          <a:prstGeom prst="rect">
            <a:avLst/>
          </a:prstGeom>
          <a:noFill/>
          <a:ln>
            <a:noFill/>
          </a:ln>
        </p:spPr>
      </p:pic>
    </p:spTree>
    <p:extLst>
      <p:ext uri="{BB962C8B-B14F-4D97-AF65-F5344CB8AC3E}">
        <p14:creationId xmlns:p14="http://schemas.microsoft.com/office/powerpoint/2010/main" val="237254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Observation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standards are stated in general terms, supervisors should look for specific unsatisfactory conditions, such as inadequate output, poor quality work, or unsafe practices</a:t>
            </a:r>
            <a:r>
              <a:rPr lang="en-US" dirty="0" smtClean="0"/>
              <a:t>.  </a:t>
            </a:r>
          </a:p>
          <a:p>
            <a:endParaRPr lang="en-US" sz="800" dirty="0"/>
          </a:p>
          <a:p>
            <a:pPr lvl="1"/>
            <a:r>
              <a:rPr lang="en-US" sz="2000" dirty="0" smtClean="0"/>
              <a:t>It is not enough just to tell EEs that their work is “unacceptable”      or “unsatisfactory.”  </a:t>
            </a:r>
          </a:p>
          <a:p>
            <a:pPr lvl="1"/>
            <a:endParaRPr lang="en-US" sz="800" dirty="0"/>
          </a:p>
          <a:p>
            <a:pPr lvl="2"/>
            <a:r>
              <a:rPr lang="en-US" sz="1800" dirty="0" smtClean="0">
                <a:solidFill>
                  <a:srgbClr val="FF0000"/>
                </a:solidFill>
              </a:rPr>
              <a:t>When a supervisor can point to specific instances or cite recent examples, the EE is more likely to acknowledge deficiencies that must be corrected.</a:t>
            </a:r>
            <a:endParaRPr lang="en-US" sz="1800" dirty="0">
              <a:solidFill>
                <a:srgbClr val="FF0000"/>
              </a:solidFill>
            </a:endParaRPr>
          </a:p>
        </p:txBody>
      </p:sp>
      <p:pic>
        <p:nvPicPr>
          <p:cNvPr id="5" name="Picture 4" descr="Best of Lean in the Design Phase"/>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419600"/>
            <a:ext cx="3657600" cy="1844675"/>
          </a:xfrm>
          <a:prstGeom prst="rect">
            <a:avLst/>
          </a:prstGeom>
          <a:noFill/>
          <a:ln>
            <a:noFill/>
          </a:ln>
        </p:spPr>
      </p:pic>
    </p:spTree>
    <p:extLst>
      <p:ext uri="{BB962C8B-B14F-4D97-AF65-F5344CB8AC3E}">
        <p14:creationId xmlns:p14="http://schemas.microsoft.com/office/powerpoint/2010/main" val="2862629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Observation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To identify the causes of poor performance that are not EEs fault, such as inadequate training, problems with workflow design, or an unusual increase in workload, supervisors can use personal observation and questioning</a:t>
            </a:r>
            <a:r>
              <a:rPr lang="en-US" sz="2200" dirty="0" smtClean="0"/>
              <a:t>.  </a:t>
            </a:r>
          </a:p>
          <a:p>
            <a:endParaRPr lang="en-US" sz="900" dirty="0"/>
          </a:p>
          <a:p>
            <a:pPr lvl="1"/>
            <a:r>
              <a:rPr lang="en-US" sz="1800" dirty="0" smtClean="0">
                <a:solidFill>
                  <a:srgbClr val="0070C0"/>
                </a:solidFill>
              </a:rPr>
              <a:t>For example, if a retail store supervisor discovers that customers are being processed by the cashier too slowly, the reason may be that an unusually large number of customers entered the store at once.  Therefore, instead      of chastising EEs, the proper corrective action might be to open another checkout lane.  Also, the supervisor may need to hire backup cashiers or      to find a better way to predict customer traffic.  </a:t>
            </a:r>
          </a:p>
          <a:p>
            <a:pPr lvl="1"/>
            <a:endParaRPr lang="en-US" sz="900" dirty="0"/>
          </a:p>
          <a:p>
            <a:pPr lvl="2"/>
            <a:r>
              <a:rPr lang="en-US" sz="1800" dirty="0" smtClean="0">
                <a:solidFill>
                  <a:srgbClr val="FF0000"/>
                </a:solidFill>
              </a:rPr>
              <a:t>The supervisor may include alternative ways of doing the job in the plan.  And, EEs may have valuable ideas for preventing this problem.</a:t>
            </a:r>
            <a:endParaRPr lang="en-US" sz="1800" dirty="0">
              <a:solidFill>
                <a:srgbClr val="FF0000"/>
              </a:solidFill>
            </a:endParaRPr>
          </a:p>
        </p:txBody>
      </p:sp>
      <p:pic>
        <p:nvPicPr>
          <p:cNvPr id="6" name="Picture 5" descr="Alternative Approach - Support for those 16 - 18"/>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715000"/>
            <a:ext cx="2362200" cy="1143000"/>
          </a:xfrm>
          <a:prstGeom prst="rect">
            <a:avLst/>
          </a:prstGeom>
          <a:noFill/>
          <a:ln>
            <a:noFill/>
          </a:ln>
        </p:spPr>
      </p:pic>
    </p:spTree>
    <p:extLst>
      <p:ext uri="{BB962C8B-B14F-4D97-AF65-F5344CB8AC3E}">
        <p14:creationId xmlns:p14="http://schemas.microsoft.com/office/powerpoint/2010/main" val="1619266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Observation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200" u="sng" dirty="0" smtClean="0"/>
              <a:t>Checking EE performance through personal observation has limitations</a:t>
            </a:r>
            <a:r>
              <a:rPr lang="en-US" dirty="0" smtClean="0"/>
              <a:t>.  </a:t>
            </a:r>
          </a:p>
          <a:p>
            <a:endParaRPr lang="en-US" sz="800" dirty="0"/>
          </a:p>
          <a:p>
            <a:pPr lvl="1"/>
            <a:r>
              <a:rPr lang="en-US" sz="2000" dirty="0" smtClean="0"/>
              <a:t>It is time-consuming, and it may require supervisors to spend hours away from other activities.  Also, it may be impossible for the supervisor to observe some important activities at critical times.  </a:t>
            </a:r>
          </a:p>
          <a:p>
            <a:pPr lvl="1"/>
            <a:r>
              <a:rPr lang="en-US" sz="2000" dirty="0" smtClean="0"/>
              <a:t>Some EEs will perform well while being observed but will revert to poorer, less diligent habits when the supervisor is not present.  </a:t>
            </a:r>
          </a:p>
          <a:p>
            <a:pPr lvl="1"/>
            <a:endParaRPr lang="en-US" sz="800" dirty="0"/>
          </a:p>
          <a:p>
            <a:pPr lvl="2"/>
            <a:r>
              <a:rPr lang="en-US" sz="1800" dirty="0" smtClean="0">
                <a:solidFill>
                  <a:srgbClr val="FF0000"/>
                </a:solidFill>
              </a:rPr>
              <a:t>Nevertheless, personal observation is still the most widely used and probably best method of checking EE performance at supervisory level.</a:t>
            </a:r>
            <a:endParaRPr lang="en-US" sz="1800" dirty="0">
              <a:solidFill>
                <a:srgbClr val="FF0000"/>
              </a:solidFill>
            </a:endParaRPr>
          </a:p>
        </p:txBody>
      </p:sp>
      <p:pic>
        <p:nvPicPr>
          <p:cNvPr id="5" name="Picture 4" descr="Advantages and Disadvantages of Observation Method - Javatpoint"/>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953000"/>
            <a:ext cx="3722914" cy="1905000"/>
          </a:xfrm>
          <a:prstGeom prst="rect">
            <a:avLst/>
          </a:prstGeom>
          <a:noFill/>
          <a:ln>
            <a:noFill/>
          </a:ln>
        </p:spPr>
      </p:pic>
    </p:spTree>
    <p:extLst>
      <p:ext uri="{BB962C8B-B14F-4D97-AF65-F5344CB8AC3E}">
        <p14:creationId xmlns:p14="http://schemas.microsoft.com/office/powerpoint/2010/main" val="2594242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and Written Reports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200" u="sng" dirty="0" smtClean="0"/>
              <a:t>Whenever reports are required, the supervisor should insist that those reports are clear, complete, concise, and correct</a:t>
            </a:r>
            <a:r>
              <a:rPr lang="en-US" dirty="0" smtClean="0"/>
              <a:t>.  </a:t>
            </a:r>
          </a:p>
          <a:p>
            <a:endParaRPr lang="en-US" sz="800" dirty="0"/>
          </a:p>
          <a:p>
            <a:pPr lvl="1"/>
            <a:r>
              <a:rPr lang="en-US" sz="2000" dirty="0" smtClean="0"/>
              <a:t>When possible, oral presentations should accompany written reports.  </a:t>
            </a:r>
          </a:p>
          <a:p>
            <a:pPr lvl="1"/>
            <a:endParaRPr lang="en-US" sz="800" dirty="0"/>
          </a:p>
          <a:p>
            <a:pPr lvl="2"/>
            <a:r>
              <a:rPr lang="en-US" sz="1800" dirty="0" smtClean="0">
                <a:solidFill>
                  <a:srgbClr val="FF0000"/>
                </a:solidFill>
              </a:rPr>
              <a:t>Reports are more effective when they are substantiated with statistical or comparative data.</a:t>
            </a:r>
            <a:endParaRPr lang="en-US" sz="1800" dirty="0">
              <a:solidFill>
                <a:srgbClr val="FF0000"/>
              </a:solidFill>
            </a:endParaRPr>
          </a:p>
        </p:txBody>
      </p:sp>
      <p:pic>
        <p:nvPicPr>
          <p:cNvPr id="8" name="Picture 7" descr="See Our Report 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886200"/>
            <a:ext cx="3810000" cy="2402395"/>
          </a:xfrm>
          <a:prstGeom prst="rect">
            <a:avLst/>
          </a:prstGeom>
          <a:noFill/>
          <a:ln>
            <a:noFill/>
          </a:ln>
        </p:spPr>
      </p:pic>
    </p:spTree>
    <p:extLst>
      <p:ext uri="{BB962C8B-B14F-4D97-AF65-F5344CB8AC3E}">
        <p14:creationId xmlns:p14="http://schemas.microsoft.com/office/powerpoint/2010/main" val="3096623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and Written Reports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200" u="sng" dirty="0" smtClean="0"/>
              <a:t>Most EEs submit reasonably accurate reports, even when those reports contain unfavorable outcomes</a:t>
            </a:r>
            <a:r>
              <a:rPr lang="en-US" dirty="0" smtClean="0"/>
              <a:t>.  </a:t>
            </a:r>
          </a:p>
          <a:p>
            <a:endParaRPr lang="en-US" sz="800" dirty="0"/>
          </a:p>
          <a:p>
            <a:pPr lvl="1"/>
            <a:r>
              <a:rPr lang="en-US" sz="2000" dirty="0" smtClean="0"/>
              <a:t>Report accuracy depends largely on the supervisor’s reactions to reports and their relationships with EEs.  </a:t>
            </a:r>
          </a:p>
          <a:p>
            <a:pPr lvl="1"/>
            <a:endParaRPr lang="en-US" sz="800" dirty="0"/>
          </a:p>
          <a:p>
            <a:pPr lvl="2"/>
            <a:r>
              <a:rPr lang="en-US" sz="1800" dirty="0" smtClean="0">
                <a:solidFill>
                  <a:srgbClr val="FF0000"/>
                </a:solidFill>
              </a:rPr>
              <a:t>When supervisors handle adverse reports constructively and helpfully, appreciating honesty instead of just giving demerits, EEs are encouraged to submit accurate reports, even when reports show them unfavorably.</a:t>
            </a:r>
            <a:endParaRPr lang="en-US" sz="1800" dirty="0">
              <a:solidFill>
                <a:srgbClr val="FF0000"/>
              </a:solidFill>
            </a:endParaRPr>
          </a:p>
        </p:txBody>
      </p:sp>
      <p:pic>
        <p:nvPicPr>
          <p:cNvPr id="5" name="Picture 4" descr="Agent Reports in the PPH Software | Pay Per Head | RealBookies"/>
          <p:cNvPicPr/>
          <p:nvPr/>
        </p:nvPicPr>
        <p:blipFill>
          <a:blip r:embed="rId2">
            <a:extLst>
              <a:ext uri="{28A0092B-C50C-407E-A947-70E740481C1C}">
                <a14:useLocalDpi xmlns:a14="http://schemas.microsoft.com/office/drawing/2010/main" val="0"/>
              </a:ext>
            </a:extLst>
          </a:blip>
          <a:srcRect/>
          <a:stretch>
            <a:fillRect/>
          </a:stretch>
        </p:blipFill>
        <p:spPr bwMode="auto">
          <a:xfrm>
            <a:off x="7139723" y="4191000"/>
            <a:ext cx="1720378" cy="2142744"/>
          </a:xfrm>
          <a:prstGeom prst="rect">
            <a:avLst/>
          </a:prstGeom>
          <a:noFill/>
          <a:ln>
            <a:noFill/>
          </a:ln>
        </p:spPr>
      </p:pic>
    </p:spTree>
    <p:extLst>
      <p:ext uri="{BB962C8B-B14F-4D97-AF65-F5344CB8AC3E}">
        <p14:creationId xmlns:p14="http://schemas.microsoft.com/office/powerpoint/2010/main" val="3149441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and Written Reports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checking reports, supervisors usually find that many activities have been performed according to standards and can be passed over quickly</a:t>
            </a:r>
            <a:r>
              <a:rPr lang="en-US" dirty="0" smtClean="0"/>
              <a:t>.  </a:t>
            </a:r>
          </a:p>
          <a:p>
            <a:endParaRPr lang="en-US" sz="800" dirty="0"/>
          </a:p>
          <a:p>
            <a:pPr lvl="1"/>
            <a:r>
              <a:rPr lang="en-US" sz="2000" dirty="0" smtClean="0"/>
              <a:t>As a result, many supervisors use the exception principle, which means concentrating on those areas in which performance is significantly above or below standard.  </a:t>
            </a:r>
          </a:p>
          <a:p>
            <a:pPr lvl="1"/>
            <a:endParaRPr lang="en-US" sz="800" dirty="0"/>
          </a:p>
          <a:p>
            <a:pPr lvl="2"/>
            <a:r>
              <a:rPr lang="en-US" sz="1800" dirty="0" smtClean="0">
                <a:solidFill>
                  <a:srgbClr val="FF0000"/>
                </a:solidFill>
              </a:rPr>
              <a:t>Supervisors may even ask EEs to forgo reporting on activities that have, for the most part, attained standards and to report only on activities that are exceptionally below or above standard.  </a:t>
            </a:r>
          </a:p>
        </p:txBody>
      </p:sp>
      <p:pic>
        <p:nvPicPr>
          <p:cNvPr id="5" name="Picture 4" descr="Cómo escribir un report – idiom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648200"/>
            <a:ext cx="3124200" cy="1685925"/>
          </a:xfrm>
          <a:prstGeom prst="rect">
            <a:avLst/>
          </a:prstGeom>
          <a:noFill/>
          <a:ln>
            <a:noFill/>
          </a:ln>
        </p:spPr>
      </p:pic>
    </p:spTree>
    <p:extLst>
      <p:ext uri="{BB962C8B-B14F-4D97-AF65-F5344CB8AC3E}">
        <p14:creationId xmlns:p14="http://schemas.microsoft.com/office/powerpoint/2010/main" val="2880606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and Written Reports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300" u="sng" dirty="0" smtClean="0"/>
              <a:t>When performance is significantly below standard, the supervisor must move to the third stage of the control process – taking corrective action</a:t>
            </a:r>
            <a:r>
              <a:rPr lang="en-US" dirty="0" smtClean="0"/>
              <a:t>.  </a:t>
            </a:r>
          </a:p>
          <a:p>
            <a:endParaRPr lang="en-US" sz="800" dirty="0"/>
          </a:p>
          <a:p>
            <a:pPr lvl="1"/>
            <a:r>
              <a:rPr lang="en-US" dirty="0" smtClean="0">
                <a:solidFill>
                  <a:srgbClr val="FF0000"/>
                </a:solidFill>
              </a:rPr>
              <a:t>When performance is significantly above standard, the supervisor should praise EEs and encourage the exceptional performance to be repeated.</a:t>
            </a:r>
            <a:endParaRPr lang="en-US" dirty="0">
              <a:solidFill>
                <a:srgbClr val="FF0000"/>
              </a:solidFill>
            </a:endParaRPr>
          </a:p>
        </p:txBody>
      </p:sp>
      <p:pic>
        <p:nvPicPr>
          <p:cNvPr id="6" name="Picture 5" descr="Corrective Action Images – Browse 1,408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86200"/>
            <a:ext cx="3848100" cy="2362200"/>
          </a:xfrm>
          <a:prstGeom prst="rect">
            <a:avLst/>
          </a:prstGeom>
          <a:noFill/>
          <a:ln>
            <a:noFill/>
          </a:ln>
        </p:spPr>
      </p:pic>
    </p:spTree>
    <p:extLst>
      <p:ext uri="{BB962C8B-B14F-4D97-AF65-F5344CB8AC3E}">
        <p14:creationId xmlns:p14="http://schemas.microsoft.com/office/powerpoint/2010/main" val="154256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Supervisor’s Role in Controlling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Controlling is essential whenever a supervisor assigns duties to EEs because supervisor remains responsible for assigned work</a:t>
            </a:r>
            <a:r>
              <a:rPr lang="en-US" dirty="0" smtClean="0"/>
              <a:t>.  </a:t>
            </a:r>
          </a:p>
          <a:p>
            <a:endParaRPr lang="en-US" sz="800" dirty="0"/>
          </a:p>
          <a:p>
            <a:pPr lvl="1"/>
            <a:r>
              <a:rPr lang="en-US" sz="2000" dirty="0" smtClean="0"/>
              <a:t>If all plans proceeded according to design and without interference, the controlling function would be obsolete.  As every supervisor knows, however, this is not reality.  </a:t>
            </a:r>
          </a:p>
          <a:p>
            <a:pPr lvl="1"/>
            <a:endParaRPr lang="en-US" sz="800" dirty="0"/>
          </a:p>
          <a:p>
            <a:pPr lvl="2"/>
            <a:r>
              <a:rPr lang="en-US" sz="1800" dirty="0" smtClean="0">
                <a:solidFill>
                  <a:srgbClr val="FF0000"/>
                </a:solidFill>
              </a:rPr>
              <a:t>Therefore, it is part of supervisor’s job to keep activities in line and, when necessary, to get those activities back on track.</a:t>
            </a:r>
            <a:endParaRPr lang="en-US" sz="1800" dirty="0">
              <a:solidFill>
                <a:srgbClr val="FF0000"/>
              </a:solidFill>
            </a:endParaRPr>
          </a:p>
        </p:txBody>
      </p:sp>
      <p:pic>
        <p:nvPicPr>
          <p:cNvPr id="5" name="Picture 4" descr="Managerial Control: Definition, Features, Scope, and Process - Parsadi"/>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419600"/>
            <a:ext cx="4782312" cy="2438400"/>
          </a:xfrm>
          <a:prstGeom prst="rect">
            <a:avLst/>
          </a:prstGeom>
          <a:noFill/>
          <a:ln>
            <a:noFill/>
          </a:ln>
        </p:spPr>
      </p:pic>
    </p:spTree>
    <p:extLst>
      <p:ext uri="{BB962C8B-B14F-4D97-AF65-F5344CB8AC3E}">
        <p14:creationId xmlns:p14="http://schemas.microsoft.com/office/powerpoint/2010/main" val="1406812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 Checks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When the EE’s work routine does not lend itself to reports, the supervisor may have to rely on periodic spot checks</a:t>
            </a:r>
            <a:r>
              <a:rPr lang="en-US" dirty="0" smtClean="0"/>
              <a:t>.  </a:t>
            </a:r>
          </a:p>
          <a:p>
            <a:endParaRPr lang="en-US" sz="800" dirty="0"/>
          </a:p>
          <a:p>
            <a:pPr lvl="1"/>
            <a:r>
              <a:rPr lang="en-US" dirty="0" smtClean="0">
                <a:solidFill>
                  <a:srgbClr val="FF0000"/>
                </a:solidFill>
              </a:rPr>
              <a:t>Supervisors with little or no opportunity to spot check usually must depend on reports.</a:t>
            </a:r>
            <a:endParaRPr lang="en-US" dirty="0">
              <a:solidFill>
                <a:srgbClr val="FF0000"/>
              </a:solidFill>
            </a:endParaRPr>
          </a:p>
        </p:txBody>
      </p:sp>
      <p:pic>
        <p:nvPicPr>
          <p:cNvPr id="5" name="Picture 4" descr="Spot Check Monitoring Solutions for Criminal Justice Tracking"/>
          <p:cNvPicPr/>
          <p:nvPr/>
        </p:nvPicPr>
        <p:blipFill>
          <a:blip r:embed="rId2">
            <a:extLst>
              <a:ext uri="{28A0092B-C50C-407E-A947-70E740481C1C}">
                <a14:useLocalDpi xmlns:a14="http://schemas.microsoft.com/office/drawing/2010/main" val="0"/>
              </a:ext>
            </a:extLst>
          </a:blip>
          <a:srcRect/>
          <a:stretch>
            <a:fillRect/>
          </a:stretch>
        </p:blipFill>
        <p:spPr bwMode="auto">
          <a:xfrm>
            <a:off x="1618488" y="4114800"/>
            <a:ext cx="5943600" cy="1635125"/>
          </a:xfrm>
          <a:prstGeom prst="rect">
            <a:avLst/>
          </a:prstGeom>
          <a:noFill/>
          <a:ln>
            <a:noFill/>
          </a:ln>
        </p:spPr>
      </p:pic>
    </p:spTree>
    <p:extLst>
      <p:ext uri="{BB962C8B-B14F-4D97-AF65-F5344CB8AC3E}">
        <p14:creationId xmlns:p14="http://schemas.microsoft.com/office/powerpoint/2010/main" val="90372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Techniques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Sampling techniques are really supplements to strategic control points and spot checks</a:t>
            </a:r>
            <a:r>
              <a:rPr lang="en-US" dirty="0" smtClean="0"/>
              <a:t>.  </a:t>
            </a:r>
          </a:p>
          <a:p>
            <a:endParaRPr lang="en-US" sz="800" dirty="0"/>
          </a:p>
          <a:p>
            <a:pPr lvl="1"/>
            <a:r>
              <a:rPr lang="en-US" sz="2000" dirty="0" smtClean="0"/>
              <a:t>In some firms, each part or product is inspected to determine whether it meets standards.  However, inspecting every item is   time-consuming and costly.  </a:t>
            </a:r>
          </a:p>
          <a:p>
            <a:pPr lvl="1"/>
            <a:endParaRPr lang="en-US" sz="800" dirty="0"/>
          </a:p>
          <a:p>
            <a:pPr lvl="2"/>
            <a:r>
              <a:rPr lang="en-US" sz="1800" dirty="0" smtClean="0">
                <a:solidFill>
                  <a:srgbClr val="FF0000"/>
                </a:solidFill>
              </a:rPr>
              <a:t>Therefore, it is crucial for supervisors, particularly in production facilities, to acquaint themselves with statistical quality control (SQC).  </a:t>
            </a:r>
            <a:endParaRPr lang="en-US" sz="1800" dirty="0">
              <a:solidFill>
                <a:srgbClr val="FF0000"/>
              </a:solidFill>
            </a:endParaRPr>
          </a:p>
        </p:txBody>
      </p:sp>
      <p:pic>
        <p:nvPicPr>
          <p:cNvPr id="5" name="Picture 4" descr="Various types of Sampling Techniques with examples"/>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343400"/>
            <a:ext cx="3924300" cy="2000250"/>
          </a:xfrm>
          <a:prstGeom prst="rect">
            <a:avLst/>
          </a:prstGeom>
          <a:noFill/>
          <a:ln>
            <a:noFill/>
          </a:ln>
        </p:spPr>
      </p:pic>
    </p:spTree>
    <p:extLst>
      <p:ext uri="{BB962C8B-B14F-4D97-AF65-F5344CB8AC3E}">
        <p14:creationId xmlns:p14="http://schemas.microsoft.com/office/powerpoint/2010/main" val="3220817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Techniques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SQC is a method to help supervisors determine not only which products, product components, or services to inspect, but also how many to inspect</a:t>
            </a:r>
            <a:r>
              <a:rPr lang="en-US" dirty="0" smtClean="0"/>
              <a:t>. </a:t>
            </a:r>
          </a:p>
          <a:p>
            <a:endParaRPr lang="en-US" sz="800" dirty="0"/>
          </a:p>
          <a:p>
            <a:pPr lvl="1"/>
            <a:r>
              <a:rPr lang="en-US" sz="2000" dirty="0" smtClean="0"/>
              <a:t>Sampling </a:t>
            </a:r>
            <a:r>
              <a:rPr lang="en-US" sz="2000" dirty="0"/>
              <a:t>is the process of inspecting some predetermined number of products from a batch to determine whether the batch is acceptable or unacceptable.  </a:t>
            </a:r>
            <a:endParaRPr lang="en-US" sz="2000" dirty="0" smtClean="0"/>
          </a:p>
          <a:p>
            <a:pPr lvl="1"/>
            <a:endParaRPr lang="en-US" sz="800" dirty="0"/>
          </a:p>
          <a:p>
            <a:pPr lvl="2"/>
            <a:r>
              <a:rPr lang="en-US" sz="1800" dirty="0" smtClean="0">
                <a:solidFill>
                  <a:srgbClr val="FF0000"/>
                </a:solidFill>
              </a:rPr>
              <a:t>If </a:t>
            </a:r>
            <a:r>
              <a:rPr lang="en-US" sz="1800" dirty="0">
                <a:solidFill>
                  <a:srgbClr val="FF0000"/>
                </a:solidFill>
              </a:rPr>
              <a:t>a certain number of the samples fail to meet the standard, the entire batch is rejected.  </a:t>
            </a:r>
          </a:p>
        </p:txBody>
      </p:sp>
      <p:pic>
        <p:nvPicPr>
          <p:cNvPr id="5" name="Picture 4" descr="What are Different Types of Sampling Techniques? | Analytics Steps"/>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572000"/>
            <a:ext cx="3733800" cy="1709420"/>
          </a:xfrm>
          <a:prstGeom prst="rect">
            <a:avLst/>
          </a:prstGeom>
          <a:noFill/>
          <a:ln>
            <a:noFill/>
          </a:ln>
        </p:spPr>
      </p:pic>
    </p:spTree>
    <p:extLst>
      <p:ext uri="{BB962C8B-B14F-4D97-AF65-F5344CB8AC3E}">
        <p14:creationId xmlns:p14="http://schemas.microsoft.com/office/powerpoint/2010/main" val="337267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Corrective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300" u="sng" dirty="0" smtClean="0"/>
              <a:t>When no deviations from standards occur, the process of control is fulfilled by the first two steps of control: (1) setting standards and (2) checking performance against standards</a:t>
            </a:r>
            <a:r>
              <a:rPr lang="en-US" dirty="0" smtClean="0"/>
              <a:t>.  </a:t>
            </a:r>
          </a:p>
          <a:p>
            <a:endParaRPr lang="en-US" sz="800" dirty="0"/>
          </a:p>
          <a:p>
            <a:pPr lvl="1"/>
            <a:r>
              <a:rPr lang="en-US" sz="2000" dirty="0" smtClean="0">
                <a:solidFill>
                  <a:srgbClr val="FF0000"/>
                </a:solidFill>
              </a:rPr>
              <a:t>When, however, deviations are noted through personal observation, reports, or spot checks, the supervisor must take the third step: taking corrective action to bring performance back into line.</a:t>
            </a:r>
            <a:endParaRPr lang="en-US" sz="2000" dirty="0">
              <a:solidFill>
                <a:srgbClr val="FF0000"/>
              </a:solidFill>
            </a:endParaRPr>
          </a:p>
        </p:txBody>
      </p:sp>
      <p:pic>
        <p:nvPicPr>
          <p:cNvPr id="5" name="Picture 4" descr="Corrective Action Images – Browse 1,408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86200"/>
            <a:ext cx="3675344" cy="2438400"/>
          </a:xfrm>
          <a:prstGeom prst="rect">
            <a:avLst/>
          </a:prstGeom>
          <a:noFill/>
          <a:ln>
            <a:noFill/>
          </a:ln>
        </p:spPr>
      </p:pic>
    </p:spTree>
    <p:extLst>
      <p:ext uri="{BB962C8B-B14F-4D97-AF65-F5344CB8AC3E}">
        <p14:creationId xmlns:p14="http://schemas.microsoft.com/office/powerpoint/2010/main" val="476033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Corrective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200" u="sng" dirty="0" smtClean="0"/>
              <a:t>Before taking corrective action, the supervisor should remember that deviations from standards can occur for various reasons</a:t>
            </a:r>
            <a:r>
              <a:rPr lang="en-US" sz="2200" dirty="0" smtClean="0"/>
              <a:t>.  </a:t>
            </a:r>
          </a:p>
          <a:p>
            <a:endParaRPr lang="en-US" sz="800" dirty="0"/>
          </a:p>
          <a:p>
            <a:pPr lvl="1"/>
            <a:r>
              <a:rPr lang="en-US" sz="2000" dirty="0" smtClean="0"/>
              <a:t>Following are some reasons:</a:t>
            </a:r>
          </a:p>
          <a:p>
            <a:pPr lvl="1"/>
            <a:endParaRPr lang="en-US" sz="800" dirty="0"/>
          </a:p>
          <a:p>
            <a:pPr lvl="2"/>
            <a:r>
              <a:rPr lang="en-US" sz="1800" dirty="0" smtClean="0">
                <a:solidFill>
                  <a:srgbClr val="FF0000"/>
                </a:solidFill>
              </a:rPr>
              <a:t>Standards were based on faulty forecasts or assumptions.</a:t>
            </a:r>
          </a:p>
          <a:p>
            <a:pPr lvl="2"/>
            <a:r>
              <a:rPr lang="en-US" sz="1800" dirty="0" smtClean="0">
                <a:solidFill>
                  <a:srgbClr val="FF0000"/>
                </a:solidFill>
              </a:rPr>
              <a:t>Unforeseen problems arose and distorted results.</a:t>
            </a:r>
          </a:p>
          <a:p>
            <a:pPr lvl="2"/>
            <a:r>
              <a:rPr lang="en-US" sz="1800" dirty="0" smtClean="0">
                <a:solidFill>
                  <a:srgbClr val="FF0000"/>
                </a:solidFill>
              </a:rPr>
              <a:t>Failure occurred in some preceding job or activity.</a:t>
            </a:r>
          </a:p>
          <a:p>
            <a:pPr lvl="2"/>
            <a:r>
              <a:rPr lang="en-US" sz="1800" dirty="0" smtClean="0">
                <a:solidFill>
                  <a:srgbClr val="FF0000"/>
                </a:solidFill>
              </a:rPr>
              <a:t>EE who performed the job was unqualified or was given inadequate directions or instructions.</a:t>
            </a:r>
          </a:p>
          <a:p>
            <a:pPr lvl="2"/>
            <a:r>
              <a:rPr lang="en-US" sz="1800" dirty="0" smtClean="0">
                <a:solidFill>
                  <a:srgbClr val="FF0000"/>
                </a:solidFill>
              </a:rPr>
              <a:t>EE who performed the job was negligent or failed to follow directions or procedures.</a:t>
            </a:r>
            <a:endParaRPr lang="en-US" sz="1800" dirty="0">
              <a:solidFill>
                <a:srgbClr val="FF0000"/>
              </a:solidFill>
            </a:endParaRPr>
          </a:p>
        </p:txBody>
      </p:sp>
      <p:pic>
        <p:nvPicPr>
          <p:cNvPr id="5" name="Picture 4" descr="Corrective Action Stock Illustrations – 314 Corrective Action Stock  Illustrations, Vectors &amp; Clipart -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876800"/>
            <a:ext cx="2487602" cy="1447800"/>
          </a:xfrm>
          <a:prstGeom prst="rect">
            <a:avLst/>
          </a:prstGeom>
          <a:noFill/>
          <a:ln>
            <a:noFill/>
          </a:ln>
        </p:spPr>
      </p:pic>
    </p:spTree>
    <p:extLst>
      <p:ext uri="{BB962C8B-B14F-4D97-AF65-F5344CB8AC3E}">
        <p14:creationId xmlns:p14="http://schemas.microsoft.com/office/powerpoint/2010/main" val="2318087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Corrective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Therefore, before taking corrective action, the supervisor should determine the causes of the deviation by analyzing the situation</a:t>
            </a:r>
            <a:r>
              <a:rPr lang="en-US" dirty="0" smtClean="0"/>
              <a:t>.  </a:t>
            </a:r>
          </a:p>
          <a:p>
            <a:endParaRPr lang="en-US" sz="800" dirty="0"/>
          </a:p>
          <a:p>
            <a:pPr lvl="1"/>
            <a:r>
              <a:rPr lang="en-US" sz="2000" dirty="0" smtClean="0"/>
              <a:t>Only after identifying specific causes can the supervisor decide which remedial actions will obtain better results.  </a:t>
            </a:r>
          </a:p>
          <a:p>
            <a:pPr lvl="1"/>
            <a:endParaRPr lang="en-US" sz="800" dirty="0"/>
          </a:p>
          <a:p>
            <a:pPr lvl="2"/>
            <a:r>
              <a:rPr lang="en-US" sz="1800" dirty="0" smtClean="0">
                <a:solidFill>
                  <a:srgbClr val="FF0000"/>
                </a:solidFill>
              </a:rPr>
              <a:t>For example, if the reason for the deviation lies in the standards themselves, the supervisor must revise the standards.  </a:t>
            </a:r>
            <a:endParaRPr lang="en-US" sz="1800" dirty="0">
              <a:solidFill>
                <a:srgbClr val="FF0000"/>
              </a:solidFill>
            </a:endParaRPr>
          </a:p>
        </p:txBody>
      </p:sp>
      <p:pic>
        <p:nvPicPr>
          <p:cNvPr id="5" name="Picture 4" descr="6 ways to improve your Corrective Action process in Healthcare Organizations"/>
          <p:cNvPicPr/>
          <p:nvPr/>
        </p:nvPicPr>
        <p:blipFill>
          <a:blip r:embed="rId2">
            <a:extLst>
              <a:ext uri="{28A0092B-C50C-407E-A947-70E740481C1C}">
                <a14:useLocalDpi xmlns:a14="http://schemas.microsoft.com/office/drawing/2010/main" val="0"/>
              </a:ext>
            </a:extLst>
          </a:blip>
          <a:srcRect/>
          <a:stretch>
            <a:fillRect/>
          </a:stretch>
        </p:blipFill>
        <p:spPr bwMode="auto">
          <a:xfrm>
            <a:off x="4982246" y="4114800"/>
            <a:ext cx="3873500" cy="2139950"/>
          </a:xfrm>
          <a:prstGeom prst="rect">
            <a:avLst/>
          </a:prstGeom>
          <a:noFill/>
          <a:ln>
            <a:noFill/>
          </a:ln>
        </p:spPr>
      </p:pic>
    </p:spTree>
    <p:extLst>
      <p:ext uri="{BB962C8B-B14F-4D97-AF65-F5344CB8AC3E}">
        <p14:creationId xmlns:p14="http://schemas.microsoft.com/office/powerpoint/2010/main" val="2653119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Corrective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the EE who performed the job was unqualified, additional training and closer supervision might be the answer</a:t>
            </a:r>
            <a:r>
              <a:rPr lang="en-US" dirty="0" smtClean="0"/>
              <a:t>.  </a:t>
            </a:r>
          </a:p>
          <a:p>
            <a:endParaRPr lang="en-US" sz="800" dirty="0"/>
          </a:p>
          <a:p>
            <a:pPr lvl="1"/>
            <a:r>
              <a:rPr lang="en-US" sz="2000" dirty="0" smtClean="0"/>
              <a:t>If the EE was given improper instructions, the supervisor should accept blame and improve techniques for giving directives.  </a:t>
            </a:r>
          </a:p>
          <a:p>
            <a:pPr lvl="1"/>
            <a:endParaRPr lang="en-US" sz="800" dirty="0"/>
          </a:p>
          <a:p>
            <a:pPr lvl="2"/>
            <a:r>
              <a:rPr lang="en-US" sz="1800" dirty="0" smtClean="0">
                <a:solidFill>
                  <a:srgbClr val="FF0000"/>
                </a:solidFill>
              </a:rPr>
              <a:t>In the case of EE negligence or insubordination, corrective action may consist of a discussion with the EE or a verbal or written reprimand.  </a:t>
            </a:r>
          </a:p>
          <a:p>
            <a:pPr lvl="2"/>
            <a:r>
              <a:rPr lang="en-US" sz="1800" dirty="0" smtClean="0">
                <a:solidFill>
                  <a:srgbClr val="FF0000"/>
                </a:solidFill>
              </a:rPr>
              <a:t>At times, more serious forms of discipline, including EE suspension         or replacement, may be needed.  </a:t>
            </a:r>
            <a:endParaRPr lang="en-US" sz="1800" dirty="0">
              <a:solidFill>
                <a:srgbClr val="FF0000"/>
              </a:solidFill>
            </a:endParaRPr>
          </a:p>
        </p:txBody>
      </p:sp>
      <p:pic>
        <p:nvPicPr>
          <p:cNvPr id="5" name="Picture 4" descr="Corrective Action Plan (CAP) Template : Behtareen Health"/>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343400"/>
            <a:ext cx="2457450" cy="1946148"/>
          </a:xfrm>
          <a:prstGeom prst="rect">
            <a:avLst/>
          </a:prstGeom>
          <a:noFill/>
          <a:ln>
            <a:noFill/>
          </a:ln>
        </p:spPr>
      </p:pic>
    </p:spTree>
    <p:extLst>
      <p:ext uri="{BB962C8B-B14F-4D97-AF65-F5344CB8AC3E}">
        <p14:creationId xmlns:p14="http://schemas.microsoft.com/office/powerpoint/2010/main" val="4165042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Budgetary 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200" u="sng" dirty="0" smtClean="0"/>
              <a:t>Among the tools for financial control, the budget is usually the one with which supervisors have the most frequent contact</a:t>
            </a:r>
            <a:r>
              <a:rPr lang="en-US" dirty="0" smtClean="0"/>
              <a:t>.  </a:t>
            </a:r>
          </a:p>
          <a:p>
            <a:endParaRPr lang="en-US" sz="800" dirty="0"/>
          </a:p>
          <a:p>
            <a:pPr lvl="1"/>
            <a:r>
              <a:rPr lang="en-US" sz="2000" dirty="0" smtClean="0"/>
              <a:t>A budget is a written plan expressed in numerical terms that projects anticipated resources and expenditures for a period, such as a month, a quarter, six months, or one year.  </a:t>
            </a:r>
          </a:p>
          <a:p>
            <a:pPr lvl="1"/>
            <a:endParaRPr lang="en-US" sz="800" dirty="0"/>
          </a:p>
          <a:p>
            <a:pPr lvl="2"/>
            <a:r>
              <a:rPr lang="en-US" sz="1800" dirty="0" smtClean="0">
                <a:solidFill>
                  <a:srgbClr val="FF0000"/>
                </a:solidFill>
              </a:rPr>
              <a:t>Firms usually prepare various budgets.  </a:t>
            </a:r>
            <a:endParaRPr lang="en-US" sz="1800" dirty="0">
              <a:solidFill>
                <a:srgbClr val="FF0000"/>
              </a:solidFill>
            </a:endParaRPr>
          </a:p>
        </p:txBody>
      </p:sp>
      <p:pic>
        <p:nvPicPr>
          <p:cNvPr id="6" name="Picture 5" descr="What is Budgeting? | Budgetary control | Advantages &amp; Limitations of  Budget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038600"/>
            <a:ext cx="4096512" cy="2276475"/>
          </a:xfrm>
          <a:prstGeom prst="rect">
            <a:avLst/>
          </a:prstGeom>
          <a:noFill/>
          <a:ln>
            <a:noFill/>
          </a:ln>
        </p:spPr>
      </p:pic>
    </p:spTree>
    <p:extLst>
      <p:ext uri="{BB962C8B-B14F-4D97-AF65-F5344CB8AC3E}">
        <p14:creationId xmlns:p14="http://schemas.microsoft.com/office/powerpoint/2010/main" val="12324852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Budgetary 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are most familiar with the operating budget</a:t>
            </a:r>
            <a:r>
              <a:rPr lang="en-US" dirty="0" smtClean="0"/>
              <a:t>.  </a:t>
            </a:r>
          </a:p>
          <a:p>
            <a:endParaRPr lang="en-US" sz="800" dirty="0"/>
          </a:p>
          <a:p>
            <a:pPr lvl="1"/>
            <a:r>
              <a:rPr lang="en-US" sz="2000" dirty="0" smtClean="0"/>
              <a:t>The operating budget projects the dollar amounts of the various costs and expenses needed to run the business, given projected revenues.  </a:t>
            </a:r>
          </a:p>
          <a:p>
            <a:pPr lvl="1"/>
            <a:endParaRPr lang="en-US" sz="800" dirty="0"/>
          </a:p>
          <a:p>
            <a:pPr lvl="2"/>
            <a:r>
              <a:rPr lang="en-US" sz="1800" dirty="0" smtClean="0">
                <a:solidFill>
                  <a:srgbClr val="FF0000"/>
                </a:solidFill>
              </a:rPr>
              <a:t>Operating budgets, which may be developed for every department, usually show how much is allocated for inventory, salaries, supplies, travel, rent, utilities, advertising, and other expenses.</a:t>
            </a:r>
            <a:endParaRPr lang="en-US" sz="1800" dirty="0">
              <a:solidFill>
                <a:srgbClr val="FF0000"/>
              </a:solidFill>
            </a:endParaRPr>
          </a:p>
        </p:txBody>
      </p:sp>
      <p:pic>
        <p:nvPicPr>
          <p:cNvPr id="5" name="Picture 4" descr="Budgetary Control | Scope and Importance of Budgetary Control"/>
          <p:cNvPicPr/>
          <p:nvPr/>
        </p:nvPicPr>
        <p:blipFill>
          <a:blip r:embed="rId2">
            <a:extLst>
              <a:ext uri="{28A0092B-C50C-407E-A947-70E740481C1C}">
                <a14:useLocalDpi xmlns:a14="http://schemas.microsoft.com/office/drawing/2010/main" val="0"/>
              </a:ext>
            </a:extLst>
          </a:blip>
          <a:srcRect/>
          <a:stretch>
            <a:fillRect/>
          </a:stretch>
        </p:blipFill>
        <p:spPr bwMode="auto">
          <a:xfrm>
            <a:off x="4849368" y="4114800"/>
            <a:ext cx="4096512" cy="2235200"/>
          </a:xfrm>
          <a:prstGeom prst="rect">
            <a:avLst/>
          </a:prstGeom>
          <a:noFill/>
          <a:ln>
            <a:noFill/>
          </a:ln>
        </p:spPr>
      </p:pic>
    </p:spTree>
    <p:extLst>
      <p:ext uri="{BB962C8B-B14F-4D97-AF65-F5344CB8AC3E}">
        <p14:creationId xmlns:p14="http://schemas.microsoft.com/office/powerpoint/2010/main" val="3706002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Budgetary 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200" u="sng" dirty="0" smtClean="0"/>
              <a:t>At times, it is convenient to express budgets in terms other than dollars</a:t>
            </a:r>
            <a:r>
              <a:rPr lang="en-US" dirty="0" smtClean="0"/>
              <a:t>.  </a:t>
            </a:r>
          </a:p>
          <a:p>
            <a:endParaRPr lang="en-US" sz="800" dirty="0"/>
          </a:p>
          <a:p>
            <a:pPr lvl="1"/>
            <a:r>
              <a:rPr lang="en-US" sz="1800" dirty="0" smtClean="0"/>
              <a:t>Budgets pertaining to employment requirements, for example, may be expressed in number of EE-hours allocated for certain activities or the number of workers needed for each job classification.  </a:t>
            </a:r>
          </a:p>
          <a:p>
            <a:pPr lvl="1"/>
            <a:r>
              <a:rPr lang="en-US" sz="1800" dirty="0" smtClean="0"/>
              <a:t>Eventually, however, such nonfinancial budgets are converted to monetary figures, such as operating budgets.  </a:t>
            </a:r>
          </a:p>
          <a:p>
            <a:pPr lvl="1"/>
            <a:endParaRPr lang="en-US" sz="800" dirty="0"/>
          </a:p>
          <a:p>
            <a:pPr lvl="2"/>
            <a:r>
              <a:rPr lang="en-US" sz="1800" dirty="0" smtClean="0">
                <a:solidFill>
                  <a:srgbClr val="FF0000"/>
                </a:solidFill>
              </a:rPr>
              <a:t>These statements summarize organizations’ overall activities and serve as foundations on which managers can plan and control the use of financial and other resources.</a:t>
            </a:r>
            <a:endParaRPr lang="en-US" sz="1800" dirty="0">
              <a:solidFill>
                <a:srgbClr val="FF0000"/>
              </a:solidFill>
            </a:endParaRPr>
          </a:p>
        </p:txBody>
      </p:sp>
      <p:pic>
        <p:nvPicPr>
          <p:cNvPr id="5" name="Picture 4" descr="BUDGETARY CONTROL - COMMERCEIETS"/>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724400"/>
            <a:ext cx="2780538" cy="1638300"/>
          </a:xfrm>
          <a:prstGeom prst="rect">
            <a:avLst/>
          </a:prstGeom>
          <a:noFill/>
          <a:ln>
            <a:noFill/>
          </a:ln>
        </p:spPr>
      </p:pic>
    </p:spTree>
    <p:extLst>
      <p:ext uri="{BB962C8B-B14F-4D97-AF65-F5344CB8AC3E}">
        <p14:creationId xmlns:p14="http://schemas.microsoft.com/office/powerpoint/2010/main" val="2532150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the Controlling Function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Controlling is most closely related to planning.  </a:t>
            </a:r>
          </a:p>
          <a:p>
            <a:endParaRPr lang="en-US" sz="800" u="sng" dirty="0"/>
          </a:p>
          <a:p>
            <a:pPr lvl="1"/>
            <a:r>
              <a:rPr lang="en-US" sz="2100" dirty="0" smtClean="0"/>
              <a:t>In planning, the supervisor sets objectives, and these objectives become standards against which performance is appraised.  </a:t>
            </a:r>
          </a:p>
          <a:p>
            <a:endParaRPr lang="en-US" sz="800" dirty="0">
              <a:solidFill>
                <a:srgbClr val="FF0000"/>
              </a:solidFill>
            </a:endParaRPr>
          </a:p>
          <a:p>
            <a:pPr lvl="2"/>
            <a:r>
              <a:rPr lang="en-US" sz="1800" dirty="0" smtClean="0">
                <a:solidFill>
                  <a:srgbClr val="FF0000"/>
                </a:solidFill>
              </a:rPr>
              <a:t>When performance and standards deviate, the supervisor must carry out the controlling function by taking corrective action, which may involve establishing new plans and different standards.</a:t>
            </a:r>
            <a:endParaRPr lang="en-US" sz="1800" dirty="0">
              <a:solidFill>
                <a:srgbClr val="FF0000"/>
              </a:solidFill>
            </a:endParaRPr>
          </a:p>
        </p:txBody>
      </p:sp>
      <p:pic>
        <p:nvPicPr>
          <p:cNvPr id="5" name="Picture 4" descr="Management Control Systems - Sistema Manage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3886200"/>
            <a:ext cx="5029200" cy="2466703"/>
          </a:xfrm>
          <a:prstGeom prst="rect">
            <a:avLst/>
          </a:prstGeom>
          <a:noFill/>
          <a:ln>
            <a:noFill/>
          </a:ln>
        </p:spPr>
      </p:pic>
    </p:spTree>
    <p:extLst>
      <p:ext uri="{BB962C8B-B14F-4D97-AF65-F5344CB8AC3E}">
        <p14:creationId xmlns:p14="http://schemas.microsoft.com/office/powerpoint/2010/main" val="1037624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Budgetary 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200" u="sng" dirty="0" smtClean="0"/>
              <a:t>All managers, from the CEO to supervisors, must learn how to develop budgets, live within budgetary limits, and use budgets for control purposes</a:t>
            </a:r>
            <a:r>
              <a:rPr lang="en-US" dirty="0" smtClean="0"/>
              <a:t>.  </a:t>
            </a:r>
          </a:p>
          <a:p>
            <a:endParaRPr lang="en-US" sz="800" dirty="0"/>
          </a:p>
          <a:p>
            <a:pPr lvl="1"/>
            <a:r>
              <a:rPr lang="en-US" sz="2000" dirty="0" smtClean="0">
                <a:solidFill>
                  <a:srgbClr val="FF0000"/>
                </a:solidFill>
              </a:rPr>
              <a:t>The term budgetary control refers to use of budgets by supervisors, accountants, and higher-level managers to control operations so that they comply with organizational standards.</a:t>
            </a:r>
            <a:endParaRPr lang="en-US" sz="2000" dirty="0">
              <a:solidFill>
                <a:srgbClr val="FF0000"/>
              </a:solidFill>
            </a:endParaRPr>
          </a:p>
        </p:txBody>
      </p:sp>
      <p:pic>
        <p:nvPicPr>
          <p:cNvPr id="5" name="Picture 4" descr="What is Budgetary Control? Objectives, Advantages, Types of Budgets - The  Investors book"/>
          <p:cNvPicPr/>
          <p:nvPr/>
        </p:nvPicPr>
        <p:blipFill>
          <a:blip r:embed="rId2">
            <a:extLst>
              <a:ext uri="{28A0092B-C50C-407E-A947-70E740481C1C}">
                <a14:useLocalDpi xmlns:a14="http://schemas.microsoft.com/office/drawing/2010/main" val="0"/>
              </a:ext>
            </a:extLst>
          </a:blip>
          <a:srcRect/>
          <a:stretch>
            <a:fillRect/>
          </a:stretch>
        </p:blipFill>
        <p:spPr bwMode="auto">
          <a:xfrm>
            <a:off x="6172199" y="3962400"/>
            <a:ext cx="2668415" cy="2362200"/>
          </a:xfrm>
          <a:prstGeom prst="rect">
            <a:avLst/>
          </a:prstGeom>
          <a:noFill/>
          <a:ln>
            <a:noFill/>
          </a:ln>
        </p:spPr>
      </p:pic>
    </p:spTree>
    <p:extLst>
      <p:ext uri="{BB962C8B-B14F-4D97-AF65-F5344CB8AC3E}">
        <p14:creationId xmlns:p14="http://schemas.microsoft.com/office/powerpoint/2010/main" val="3892680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Participation in Budget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400" u="sng" dirty="0" smtClean="0"/>
              <a:t>Budget making falls under </a:t>
            </a:r>
            <a:r>
              <a:rPr lang="en-US" sz="2400" u="sng" dirty="0" smtClean="0"/>
              <a:t>managerial </a:t>
            </a:r>
            <a:r>
              <a:rPr lang="en-US" sz="2400" u="sng" dirty="0" smtClean="0"/>
              <a:t>function of planning, but carrying out the budget, or living within the budget, is part of the controlling function</a:t>
            </a:r>
            <a:r>
              <a:rPr lang="en-US" dirty="0" smtClean="0"/>
              <a:t>.  </a:t>
            </a:r>
          </a:p>
          <a:p>
            <a:endParaRPr lang="en-US" sz="800" dirty="0"/>
          </a:p>
          <a:p>
            <a:pPr lvl="1"/>
            <a:r>
              <a:rPr lang="en-US" dirty="0" smtClean="0">
                <a:solidFill>
                  <a:srgbClr val="FF0000"/>
                </a:solidFill>
              </a:rPr>
              <a:t>As is true in so many other areas of management, the planning and controlling aspects of the budget process are interrelated.  </a:t>
            </a:r>
            <a:endParaRPr lang="en-US" dirty="0">
              <a:solidFill>
                <a:srgbClr val="FF0000"/>
              </a:solidFill>
            </a:endParaRPr>
          </a:p>
        </p:txBody>
      </p:sp>
      <p:pic>
        <p:nvPicPr>
          <p:cNvPr id="5" name="Picture 4" descr="The Impact of Budgetary Control on Organizational Performa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733800"/>
            <a:ext cx="3429000" cy="2637790"/>
          </a:xfrm>
          <a:prstGeom prst="rect">
            <a:avLst/>
          </a:prstGeom>
          <a:noFill/>
          <a:ln>
            <a:noFill/>
          </a:ln>
        </p:spPr>
      </p:pic>
    </p:spTree>
    <p:extLst>
      <p:ext uri="{BB962C8B-B14F-4D97-AF65-F5344CB8AC3E}">
        <p14:creationId xmlns:p14="http://schemas.microsoft.com/office/powerpoint/2010/main" val="2355695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Participation in Budget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200" u="sng" dirty="0" smtClean="0"/>
              <a:t>Preparing a budget, </a:t>
            </a:r>
            <a:r>
              <a:rPr lang="en-US" sz="2200" u="sng" dirty="0" smtClean="0"/>
              <a:t>expressed </a:t>
            </a:r>
            <a:r>
              <a:rPr lang="en-US" sz="2200" u="sng" dirty="0" smtClean="0"/>
              <a:t>in monetary or other terms, requires the budget-maker to quantify estimates by attaching numerical values to each budgetary item</a:t>
            </a:r>
            <a:r>
              <a:rPr lang="en-US" dirty="0" smtClean="0"/>
              <a:t>.  </a:t>
            </a:r>
          </a:p>
          <a:p>
            <a:endParaRPr lang="en-US" sz="800" dirty="0"/>
          </a:p>
          <a:p>
            <a:pPr lvl="1"/>
            <a:r>
              <a:rPr lang="en-US" sz="2000" dirty="0" smtClean="0"/>
              <a:t>The numerical figures in the final budget become the desired financial standards of the organization.  </a:t>
            </a:r>
          </a:p>
          <a:p>
            <a:pPr lvl="1"/>
            <a:endParaRPr lang="en-US" sz="800" dirty="0"/>
          </a:p>
          <a:p>
            <a:pPr lvl="2"/>
            <a:r>
              <a:rPr lang="en-US" sz="1800" dirty="0" smtClean="0">
                <a:solidFill>
                  <a:srgbClr val="FF0000"/>
                </a:solidFill>
              </a:rPr>
              <a:t>The numerical figures in the final departmental budgets become the standards to be met by each department and departmental supervisors.</a:t>
            </a:r>
            <a:endParaRPr lang="en-US" sz="1800" dirty="0">
              <a:solidFill>
                <a:srgbClr val="FF0000"/>
              </a:solidFill>
            </a:endParaRPr>
          </a:p>
        </p:txBody>
      </p:sp>
      <p:pic>
        <p:nvPicPr>
          <p:cNvPr id="5" name="Picture 4" descr="Budget Preparation Checklist | Process Stree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199" y="4495800"/>
            <a:ext cx="4909457" cy="2362200"/>
          </a:xfrm>
          <a:prstGeom prst="rect">
            <a:avLst/>
          </a:prstGeom>
          <a:noFill/>
          <a:ln>
            <a:noFill/>
          </a:ln>
        </p:spPr>
      </p:pic>
    </p:spTree>
    <p:extLst>
      <p:ext uri="{BB962C8B-B14F-4D97-AF65-F5344CB8AC3E}">
        <p14:creationId xmlns:p14="http://schemas.microsoft.com/office/powerpoint/2010/main" val="3744117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Participation in Budget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annual budgets are projections for the following year based on the previous year’s budget</a:t>
            </a:r>
            <a:r>
              <a:rPr lang="en-US" dirty="0" smtClean="0"/>
              <a:t>.  </a:t>
            </a:r>
          </a:p>
          <a:p>
            <a:endParaRPr lang="en-US" sz="800" dirty="0"/>
          </a:p>
          <a:p>
            <a:pPr lvl="1"/>
            <a:r>
              <a:rPr lang="en-US" sz="2000" dirty="0" smtClean="0"/>
              <a:t>This approach </a:t>
            </a:r>
            <a:r>
              <a:rPr lang="en-US" sz="2000" dirty="0" smtClean="0"/>
              <a:t>is </a:t>
            </a:r>
            <a:r>
              <a:rPr lang="en-US" sz="2000" dirty="0" smtClean="0"/>
              <a:t>known as incremental budgeting.  </a:t>
            </a:r>
          </a:p>
          <a:p>
            <a:pPr lvl="1"/>
            <a:endParaRPr lang="en-US" sz="800" dirty="0"/>
          </a:p>
          <a:p>
            <a:pPr lvl="2"/>
            <a:r>
              <a:rPr lang="en-US" sz="1800" dirty="0" smtClean="0">
                <a:solidFill>
                  <a:srgbClr val="FF0000"/>
                </a:solidFill>
              </a:rPr>
              <a:t>Another approach, is zero-base budgeting.  When an organization practices zero-base budgeting, all budgets must begin “from scratch,”   and each budget item must be justified and substantiated.  </a:t>
            </a:r>
          </a:p>
          <a:p>
            <a:pPr lvl="2"/>
            <a:r>
              <a:rPr lang="en-US" sz="1800" dirty="0" smtClean="0">
                <a:solidFill>
                  <a:srgbClr val="FF0000"/>
                </a:solidFill>
              </a:rPr>
              <a:t>In zero-base budgeting, the previous budget does not constitute a valid basis for a future budget.  </a:t>
            </a:r>
            <a:endParaRPr lang="en-US" sz="1800" dirty="0">
              <a:solidFill>
                <a:srgbClr val="FF0000"/>
              </a:solidFill>
            </a:endParaRPr>
          </a:p>
        </p:txBody>
      </p:sp>
      <p:pic>
        <p:nvPicPr>
          <p:cNvPr id="5" name="Picture 4" descr="Fundamentals of Nonprofit Budgeting - YouTube"/>
          <p:cNvPicPr/>
          <p:nvPr/>
        </p:nvPicPr>
        <p:blipFill>
          <a:blip r:embed="rId2">
            <a:extLst>
              <a:ext uri="{28A0092B-C50C-407E-A947-70E740481C1C}">
                <a14:useLocalDpi xmlns:a14="http://schemas.microsoft.com/office/drawing/2010/main" val="0"/>
              </a:ext>
            </a:extLst>
          </a:blip>
          <a:srcRect/>
          <a:stretch>
            <a:fillRect/>
          </a:stretch>
        </p:blipFill>
        <p:spPr bwMode="auto">
          <a:xfrm>
            <a:off x="4949952" y="4243602"/>
            <a:ext cx="3886200" cy="1943100"/>
          </a:xfrm>
          <a:prstGeom prst="rect">
            <a:avLst/>
          </a:prstGeom>
          <a:noFill/>
          <a:ln>
            <a:noFill/>
          </a:ln>
        </p:spPr>
      </p:pic>
    </p:spTree>
    <p:extLst>
      <p:ext uri="{BB962C8B-B14F-4D97-AF65-F5344CB8AC3E}">
        <p14:creationId xmlns:p14="http://schemas.microsoft.com/office/powerpoint/2010/main" val="28105106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Participation in Budget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advantage of zero-base budgeting is that all ongoing programs, activities, projects, products, and the like are reassessed by management in terms of benefits and costs</a:t>
            </a:r>
            <a:r>
              <a:rPr lang="en-US" dirty="0" smtClean="0"/>
              <a:t>.  </a:t>
            </a:r>
          </a:p>
          <a:p>
            <a:endParaRPr lang="en-US" sz="800" dirty="0"/>
          </a:p>
          <a:p>
            <a:pPr lvl="1"/>
            <a:r>
              <a:rPr lang="en-US" sz="2000" dirty="0" smtClean="0"/>
              <a:t>This avoids the tendency of simply continuing expenditures from a previous budget period without much consideration.  </a:t>
            </a:r>
          </a:p>
          <a:p>
            <a:pPr lvl="1"/>
            <a:endParaRPr lang="en-US" sz="800" dirty="0"/>
          </a:p>
          <a:p>
            <a:pPr lvl="2"/>
            <a:r>
              <a:rPr lang="en-US" sz="1700" dirty="0" smtClean="0">
                <a:solidFill>
                  <a:srgbClr val="FF0000"/>
                </a:solidFill>
              </a:rPr>
              <a:t>The disadvantage of zero-base budgeting is that it involves a large amount of paperwork and is very time consuming.  </a:t>
            </a:r>
            <a:endParaRPr lang="en-US" sz="1700" dirty="0">
              <a:solidFill>
                <a:srgbClr val="FF0000"/>
              </a:solidFill>
            </a:endParaRPr>
          </a:p>
        </p:txBody>
      </p:sp>
      <p:pic>
        <p:nvPicPr>
          <p:cNvPr id="5" name="Picture 4" descr="Zero-Based Budgeting: What It Is and How to Use I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267200"/>
            <a:ext cx="4267200" cy="2590800"/>
          </a:xfrm>
          <a:prstGeom prst="rect">
            <a:avLst/>
          </a:prstGeom>
          <a:noFill/>
          <a:ln>
            <a:noFill/>
          </a:ln>
        </p:spPr>
      </p:pic>
    </p:spTree>
    <p:extLst>
      <p:ext uri="{BB962C8B-B14F-4D97-AF65-F5344CB8AC3E}">
        <p14:creationId xmlns:p14="http://schemas.microsoft.com/office/powerpoint/2010/main" val="481087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Participation in Budget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200" u="sng" dirty="0" smtClean="0"/>
              <a:t>To facilitate acceptance, expense budgets should be prepared with the participation and cooperation of those responsible for executing them</a:t>
            </a:r>
            <a:r>
              <a:rPr lang="en-US" dirty="0" smtClean="0"/>
              <a:t>.  </a:t>
            </a:r>
          </a:p>
          <a:p>
            <a:endParaRPr lang="en-US" sz="800" dirty="0"/>
          </a:p>
          <a:p>
            <a:pPr lvl="1"/>
            <a:r>
              <a:rPr lang="en-US" sz="1900" dirty="0" smtClean="0"/>
              <a:t>Supervisors should help make departmental budgets, and should be familiar with both general and detailed aspects of budget preparation.  </a:t>
            </a:r>
          </a:p>
          <a:p>
            <a:pPr lvl="1"/>
            <a:endParaRPr lang="en-US" sz="800" dirty="0"/>
          </a:p>
          <a:p>
            <a:pPr lvl="2"/>
            <a:r>
              <a:rPr lang="en-US" sz="1800" dirty="0" smtClean="0">
                <a:solidFill>
                  <a:srgbClr val="FF0000"/>
                </a:solidFill>
              </a:rPr>
              <a:t>Even when a budget is handed down to supervisors by management, they  should understand the budget and reasoning behind each budget figure.</a:t>
            </a:r>
            <a:endParaRPr lang="en-US" sz="1800" dirty="0">
              <a:solidFill>
                <a:srgbClr val="FF0000"/>
              </a:solidFill>
            </a:endParaRPr>
          </a:p>
        </p:txBody>
      </p:sp>
      <p:pic>
        <p:nvPicPr>
          <p:cNvPr id="5" name="Picture 4" descr="Participation Images – Browse 98,136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566" y="4588849"/>
            <a:ext cx="6981444" cy="1510199"/>
          </a:xfrm>
          <a:prstGeom prst="rect">
            <a:avLst/>
          </a:prstGeom>
          <a:noFill/>
          <a:ln>
            <a:noFill/>
          </a:ln>
        </p:spPr>
      </p:pic>
    </p:spTree>
    <p:extLst>
      <p:ext uri="{BB962C8B-B14F-4D97-AF65-F5344CB8AC3E}">
        <p14:creationId xmlns:p14="http://schemas.microsoft.com/office/powerpoint/2010/main" val="30666193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Participation in Budget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200" u="sng" dirty="0" smtClean="0"/>
              <a:t>To participate successfully in budget making, supervisors must demonstrate the need for each amount requested and document their requests with historical data whenever possible</a:t>
            </a:r>
            <a:r>
              <a:rPr lang="en-US" dirty="0" smtClean="0"/>
              <a:t>.  </a:t>
            </a:r>
          </a:p>
          <a:p>
            <a:endParaRPr lang="en-US" sz="800" dirty="0"/>
          </a:p>
          <a:p>
            <a:pPr lvl="1"/>
            <a:r>
              <a:rPr lang="en-US" sz="2000" dirty="0" smtClean="0"/>
              <a:t>The final budget </a:t>
            </a:r>
            <a:r>
              <a:rPr lang="en-US" sz="2000" dirty="0" smtClean="0"/>
              <a:t>often contains </a:t>
            </a:r>
            <a:r>
              <a:rPr lang="en-US" sz="2000" dirty="0" smtClean="0"/>
              <a:t>lower figures than those </a:t>
            </a:r>
            <a:r>
              <a:rPr lang="en-US" sz="2000" dirty="0" smtClean="0"/>
              <a:t>submitted</a:t>
            </a:r>
            <a:r>
              <a:rPr lang="en-US" sz="2000" dirty="0" smtClean="0"/>
              <a:t>.  </a:t>
            </a:r>
          </a:p>
          <a:p>
            <a:pPr lvl="1"/>
            <a:endParaRPr lang="en-US" sz="800" dirty="0"/>
          </a:p>
          <a:p>
            <a:pPr lvl="2"/>
            <a:r>
              <a:rPr lang="en-US" sz="1800" dirty="0" smtClean="0">
                <a:solidFill>
                  <a:srgbClr val="FF0000"/>
                </a:solidFill>
              </a:rPr>
              <a:t>A supervisor should not consider this as a personal rejection because other supervisors also make budget requests and have them cut out.  </a:t>
            </a:r>
            <a:endParaRPr lang="en-US" sz="1800" dirty="0">
              <a:solidFill>
                <a:srgbClr val="FF0000"/>
              </a:solidFill>
            </a:endParaRPr>
          </a:p>
        </p:txBody>
      </p:sp>
      <p:pic>
        <p:nvPicPr>
          <p:cNvPr id="5" name="Picture 4" descr="Participation | Analyzing and Preventiving Extremism Via Particip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088" y="4419600"/>
            <a:ext cx="7010400" cy="1328420"/>
          </a:xfrm>
          <a:prstGeom prst="rect">
            <a:avLst/>
          </a:prstGeom>
          <a:noFill/>
          <a:ln>
            <a:noFill/>
          </a:ln>
        </p:spPr>
      </p:pic>
    </p:spTree>
    <p:extLst>
      <p:ext uri="{BB962C8B-B14F-4D97-AF65-F5344CB8AC3E}">
        <p14:creationId xmlns:p14="http://schemas.microsoft.com/office/powerpoint/2010/main" val="10542332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Participation in Budget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rarely possible for higher-level management to grant all budget requests</a:t>
            </a:r>
            <a:r>
              <a:rPr lang="en-US" dirty="0" smtClean="0"/>
              <a:t>.  </a:t>
            </a:r>
          </a:p>
          <a:p>
            <a:endParaRPr lang="en-US" sz="800" dirty="0"/>
          </a:p>
          <a:p>
            <a:pPr lvl="1"/>
            <a:r>
              <a:rPr lang="en-US" sz="2000" dirty="0" smtClean="0"/>
              <a:t>Much depends on how realistic the supervisors have been and how well their budgetary needs are documented or substantiated.  </a:t>
            </a:r>
          </a:p>
          <a:p>
            <a:pPr lvl="1"/>
            <a:endParaRPr lang="en-US" sz="800" dirty="0"/>
          </a:p>
          <a:p>
            <a:pPr lvl="2"/>
            <a:r>
              <a:rPr lang="en-US" sz="1800" dirty="0" smtClean="0">
                <a:solidFill>
                  <a:srgbClr val="FF0000"/>
                </a:solidFill>
              </a:rPr>
              <a:t>Supervisors can only hope that the final budget will be close to what they requested and will give them sufficient resources to operate their departments efficiently.</a:t>
            </a:r>
            <a:endParaRPr lang="en-US" sz="1800" dirty="0">
              <a:solidFill>
                <a:srgbClr val="FF0000"/>
              </a:solidFill>
            </a:endParaRPr>
          </a:p>
        </p:txBody>
      </p:sp>
      <p:pic>
        <p:nvPicPr>
          <p:cNvPr id="5" name="Picture 4" descr="Budgeting 101: Needs vs. Want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267200"/>
            <a:ext cx="4096512" cy="2047875"/>
          </a:xfrm>
          <a:prstGeom prst="rect">
            <a:avLst/>
          </a:prstGeom>
          <a:noFill/>
          <a:ln>
            <a:noFill/>
          </a:ln>
        </p:spPr>
      </p:pic>
    </p:spTree>
    <p:extLst>
      <p:ext uri="{BB962C8B-B14F-4D97-AF65-F5344CB8AC3E}">
        <p14:creationId xmlns:p14="http://schemas.microsoft.com/office/powerpoint/2010/main" val="36358056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within the Budget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must manage their departments within budget limits and refer to their budgets to monitor their expenditures during the operating period</a:t>
            </a:r>
            <a:r>
              <a:rPr lang="en-US" dirty="0" smtClean="0"/>
              <a:t>.  </a:t>
            </a:r>
          </a:p>
          <a:p>
            <a:endParaRPr lang="en-US" sz="800" dirty="0"/>
          </a:p>
          <a:p>
            <a:pPr lvl="1"/>
            <a:r>
              <a:rPr lang="en-US" sz="2000" dirty="0" smtClean="0"/>
              <a:t>When a budget is approved by higher-level management, the supervisor is allocated specific amounts for each item in the budget.  </a:t>
            </a:r>
          </a:p>
          <a:p>
            <a:pPr lvl="1"/>
            <a:endParaRPr lang="en-US" sz="800" dirty="0"/>
          </a:p>
          <a:p>
            <a:pPr lvl="2"/>
            <a:r>
              <a:rPr lang="en-US" sz="1800" dirty="0" smtClean="0">
                <a:solidFill>
                  <a:srgbClr val="FF0000"/>
                </a:solidFill>
              </a:rPr>
              <a:t>Expenditures in the supervisor’s department must be charged against various budget accounts.  At regular intervals, the supervisor must review budgetary figures and compare them with expenses.  </a:t>
            </a:r>
            <a:endParaRPr lang="en-US" sz="1800" dirty="0">
              <a:solidFill>
                <a:srgbClr val="FF0000"/>
              </a:solidFill>
            </a:endParaRPr>
          </a:p>
        </p:txBody>
      </p:sp>
      <p:pic>
        <p:nvPicPr>
          <p:cNvPr id="5" name="Picture 4" descr="Technical Background | SPRING"/>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343400"/>
            <a:ext cx="2342388" cy="1943100"/>
          </a:xfrm>
          <a:prstGeom prst="rect">
            <a:avLst/>
          </a:prstGeom>
          <a:noFill/>
          <a:ln>
            <a:noFill/>
          </a:ln>
        </p:spPr>
      </p:pic>
    </p:spTree>
    <p:extLst>
      <p:ext uri="{BB962C8B-B14F-4D97-AF65-F5344CB8AC3E}">
        <p14:creationId xmlns:p14="http://schemas.microsoft.com/office/powerpoint/2010/main" val="37535573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within the Budget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the expenditures for an item greatly exceed the item’s budgeted amount, the supervisor must find out what happened</a:t>
            </a:r>
            <a:r>
              <a:rPr lang="en-US" dirty="0" smtClean="0"/>
              <a:t>.  </a:t>
            </a:r>
          </a:p>
          <a:p>
            <a:endParaRPr lang="en-US" sz="900" dirty="0"/>
          </a:p>
          <a:p>
            <a:pPr lvl="1"/>
            <a:r>
              <a:rPr lang="en-US" sz="2000" dirty="0" smtClean="0"/>
              <a:t>Investigation could reveal a logical explanation for the discrepancy.  </a:t>
            </a:r>
            <a:r>
              <a:rPr lang="en-US" sz="2000" dirty="0" smtClean="0">
                <a:solidFill>
                  <a:srgbClr val="0070C0"/>
                </a:solidFill>
              </a:rPr>
              <a:t>For example, if the amount spent on labor in a manufacturing dept. exceeded the budgeted amount, it could be due to an unanticipated demand for the firm’s product, which required overtime.  </a:t>
            </a:r>
          </a:p>
          <a:p>
            <a:pPr lvl="1"/>
            <a:endParaRPr lang="en-US" sz="800" dirty="0"/>
          </a:p>
          <a:p>
            <a:pPr lvl="2"/>
            <a:r>
              <a:rPr lang="en-US" sz="1800" dirty="0" smtClean="0">
                <a:solidFill>
                  <a:srgbClr val="FF0000"/>
                </a:solidFill>
              </a:rPr>
              <a:t>When supervising programs, sometimes supply costs can run over </a:t>
            </a:r>
            <a:r>
              <a:rPr lang="en-US" sz="1800" dirty="0" smtClean="0">
                <a:solidFill>
                  <a:srgbClr val="FF0000"/>
                </a:solidFill>
              </a:rPr>
              <a:t>budget, </a:t>
            </a:r>
            <a:r>
              <a:rPr lang="en-US" sz="1800" dirty="0" smtClean="0">
                <a:solidFill>
                  <a:srgbClr val="FF0000"/>
                </a:solidFill>
              </a:rPr>
              <a:t>and a supervisor must deal with </a:t>
            </a:r>
            <a:r>
              <a:rPr lang="en-US" sz="1800" dirty="0" smtClean="0">
                <a:solidFill>
                  <a:srgbClr val="FF0000"/>
                </a:solidFill>
              </a:rPr>
              <a:t>the overages </a:t>
            </a:r>
            <a:r>
              <a:rPr lang="en-US" sz="1800" dirty="0" smtClean="0">
                <a:solidFill>
                  <a:srgbClr val="FF0000"/>
                </a:solidFill>
              </a:rPr>
              <a:t>when planning for </a:t>
            </a:r>
            <a:r>
              <a:rPr lang="en-US" sz="1800" dirty="0" smtClean="0">
                <a:solidFill>
                  <a:srgbClr val="FF0000"/>
                </a:solidFill>
              </a:rPr>
              <a:t>future.  </a:t>
            </a:r>
            <a:endParaRPr lang="en-US" sz="1800" dirty="0">
              <a:solidFill>
                <a:srgbClr val="FF0000"/>
              </a:solidFill>
            </a:endParaRPr>
          </a:p>
        </p:txBody>
      </p:sp>
      <p:pic>
        <p:nvPicPr>
          <p:cNvPr id="6" name="Picture 5" descr="Cash flow budget for 2023 - and why having one matters for your business -  Dania Account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800601"/>
            <a:ext cx="4038600" cy="2057400"/>
          </a:xfrm>
          <a:prstGeom prst="rect">
            <a:avLst/>
          </a:prstGeom>
          <a:noFill/>
          <a:ln>
            <a:noFill/>
          </a:ln>
        </p:spPr>
      </p:pic>
    </p:spTree>
    <p:extLst>
      <p:ext uri="{BB962C8B-B14F-4D97-AF65-F5344CB8AC3E}">
        <p14:creationId xmlns:p14="http://schemas.microsoft.com/office/powerpoint/2010/main" val="47744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Responses to Controls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controls are well-designed and properly implemented, they can positively influence EE motivation and behavior.  </a:t>
            </a:r>
          </a:p>
          <a:p>
            <a:endParaRPr lang="en-US" sz="800" dirty="0"/>
          </a:p>
          <a:p>
            <a:pPr lvl="1"/>
            <a:r>
              <a:rPr lang="en-US" sz="2000" dirty="0" smtClean="0"/>
              <a:t>The supervisor should design and apply control systems that EEs will accept without resentment but that will also monitor department performance effectively.  </a:t>
            </a:r>
          </a:p>
          <a:p>
            <a:pPr lvl="1"/>
            <a:endParaRPr lang="en-US" sz="800" dirty="0"/>
          </a:p>
          <a:p>
            <a:pPr lvl="2"/>
            <a:r>
              <a:rPr lang="en-US" sz="1800" dirty="0" smtClean="0">
                <a:solidFill>
                  <a:srgbClr val="FF0000"/>
                </a:solidFill>
              </a:rPr>
              <a:t>Interestingly, some firms have at times loosened certain controls and given EEs more freedom, only to be disappointed by the outcome and then forced to tighten or return to discarded controls (i.e. casual Fridays).</a:t>
            </a:r>
            <a:endParaRPr lang="en-US" sz="1800" dirty="0">
              <a:solidFill>
                <a:srgbClr val="FF0000"/>
              </a:solidFill>
            </a:endParaRPr>
          </a:p>
        </p:txBody>
      </p:sp>
      <p:pic>
        <p:nvPicPr>
          <p:cNvPr id="5" name="Picture 4" descr="The Response Logo on Behance"/>
          <p:cNvPicPr/>
          <p:nvPr/>
        </p:nvPicPr>
        <p:blipFill>
          <a:blip r:embed="rId2">
            <a:extLst>
              <a:ext uri="{28A0092B-C50C-407E-A947-70E740481C1C}">
                <a14:useLocalDpi xmlns:a14="http://schemas.microsoft.com/office/drawing/2010/main" val="0"/>
              </a:ext>
            </a:extLst>
          </a:blip>
          <a:srcRect/>
          <a:stretch>
            <a:fillRect/>
          </a:stretch>
        </p:blipFill>
        <p:spPr bwMode="auto">
          <a:xfrm>
            <a:off x="4060371" y="5029200"/>
            <a:ext cx="4797552" cy="1227170"/>
          </a:xfrm>
          <a:prstGeom prst="rect">
            <a:avLst/>
          </a:prstGeom>
          <a:noFill/>
          <a:ln>
            <a:noFill/>
          </a:ln>
        </p:spPr>
      </p:pic>
    </p:spTree>
    <p:extLst>
      <p:ext uri="{BB962C8B-B14F-4D97-AF65-F5344CB8AC3E}">
        <p14:creationId xmlns:p14="http://schemas.microsoft.com/office/powerpoint/2010/main" val="3654586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within the Budget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the deviation from the budgeted amount can’t be justified, the supervisor must take whatever actions are necessary to bring the out-of-control expenditures back to where they should be,    at least from that point on</a:t>
            </a:r>
            <a:r>
              <a:rPr lang="en-US" dirty="0" smtClean="0"/>
              <a:t>.  </a:t>
            </a:r>
          </a:p>
          <a:p>
            <a:endParaRPr lang="en-US" sz="800" dirty="0"/>
          </a:p>
          <a:p>
            <a:pPr lvl="1"/>
            <a:r>
              <a:rPr lang="en-US" sz="2000" dirty="0" smtClean="0"/>
              <a:t>Usually, the supervisor must explain excessive deviations to higher-level managers or to the accounting department.  </a:t>
            </a:r>
          </a:p>
          <a:p>
            <a:pPr lvl="1"/>
            <a:endParaRPr lang="en-US" sz="800" dirty="0"/>
          </a:p>
          <a:p>
            <a:pPr lvl="2"/>
            <a:r>
              <a:rPr lang="en-US" sz="1800" dirty="0" smtClean="0">
                <a:solidFill>
                  <a:srgbClr val="FF0000"/>
                </a:solidFill>
              </a:rPr>
              <a:t>A supervisor is well advised to regularly compare expenditures with budgeted amounts to keep expenses close to the budget.</a:t>
            </a:r>
            <a:endParaRPr lang="en-US" sz="1800" dirty="0">
              <a:solidFill>
                <a:srgbClr val="FF0000"/>
              </a:solidFill>
            </a:endParaRPr>
          </a:p>
        </p:txBody>
      </p:sp>
      <p:pic>
        <p:nvPicPr>
          <p:cNvPr id="5" name="Picture 4" descr="Page 27 | Budget Concept Images - Free Download on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419600"/>
            <a:ext cx="1981200" cy="1869948"/>
          </a:xfrm>
          <a:prstGeom prst="rect">
            <a:avLst/>
          </a:prstGeom>
          <a:noFill/>
          <a:ln>
            <a:noFill/>
          </a:ln>
        </p:spPr>
      </p:pic>
    </p:spTree>
    <p:extLst>
      <p:ext uri="{BB962C8B-B14F-4D97-AF65-F5344CB8AC3E}">
        <p14:creationId xmlns:p14="http://schemas.microsoft.com/office/powerpoint/2010/main" val="584015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Supervising within the Budget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supervisor’s budget should not be so detailed and rigidly applied that it becomes a burden</a:t>
            </a:r>
            <a:r>
              <a:rPr lang="en-US" dirty="0" smtClean="0"/>
              <a:t>.  </a:t>
            </a:r>
          </a:p>
          <a:p>
            <a:endParaRPr lang="en-US" sz="800" dirty="0"/>
          </a:p>
          <a:p>
            <a:pPr lvl="1"/>
            <a:r>
              <a:rPr lang="en-US" sz="2000" dirty="0" smtClean="0"/>
              <a:t>The budget should allow the supervisor some freedom to accomplish departmental objectives.  Flexibility does not mean that a supervisor can change budget figures, rather, it means that a supervisor should not be led to believe that budget figures are rigid.  </a:t>
            </a:r>
          </a:p>
          <a:p>
            <a:pPr lvl="1"/>
            <a:endParaRPr lang="en-US" sz="800" dirty="0"/>
          </a:p>
          <a:p>
            <a:pPr lvl="2"/>
            <a:r>
              <a:rPr lang="en-US" sz="1800" dirty="0" smtClean="0">
                <a:solidFill>
                  <a:srgbClr val="FF0000"/>
                </a:solidFill>
              </a:rPr>
              <a:t>Budgets are guides </a:t>
            </a:r>
            <a:r>
              <a:rPr lang="en-US" sz="1800" dirty="0" smtClean="0">
                <a:solidFill>
                  <a:srgbClr val="FF0000"/>
                </a:solidFill>
              </a:rPr>
              <a:t>for decisions</a:t>
            </a:r>
            <a:r>
              <a:rPr lang="en-US" sz="1800" dirty="0" smtClean="0">
                <a:solidFill>
                  <a:srgbClr val="FF0000"/>
                </a:solidFill>
              </a:rPr>
              <a:t>, not substitutes for </a:t>
            </a:r>
            <a:r>
              <a:rPr lang="en-US" sz="1800" dirty="0" smtClean="0">
                <a:solidFill>
                  <a:srgbClr val="FF0000"/>
                </a:solidFill>
              </a:rPr>
              <a:t>good </a:t>
            </a:r>
            <a:r>
              <a:rPr lang="en-US" sz="1800" dirty="0" smtClean="0">
                <a:solidFill>
                  <a:srgbClr val="FF0000"/>
                </a:solidFill>
              </a:rPr>
              <a:t>judgment.</a:t>
            </a:r>
            <a:endParaRPr lang="en-US" sz="1800" dirty="0">
              <a:solidFill>
                <a:srgbClr val="FF0000"/>
              </a:solidFill>
            </a:endParaRPr>
          </a:p>
        </p:txBody>
      </p:sp>
      <p:pic>
        <p:nvPicPr>
          <p:cNvPr id="5" name="Picture 4" descr="Figure Out the Budget Before the Proposal | Proposif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343400"/>
            <a:ext cx="3886200" cy="1977390"/>
          </a:xfrm>
          <a:prstGeom prst="rect">
            <a:avLst/>
          </a:prstGeom>
          <a:noFill/>
          <a:ln>
            <a:noFill/>
          </a:ln>
        </p:spPr>
      </p:pic>
    </p:spTree>
    <p:extLst>
      <p:ext uri="{BB962C8B-B14F-4D97-AF65-F5344CB8AC3E}">
        <p14:creationId xmlns:p14="http://schemas.microsoft.com/office/powerpoint/2010/main" val="4316818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Control and the Supervisor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100" u="sng" dirty="0" smtClean="0"/>
              <a:t>Intense competition and an uncertain economic environment require all organizations to strive continuously to control costs</a:t>
            </a:r>
            <a:r>
              <a:rPr lang="en-US" sz="2100" dirty="0" smtClean="0"/>
              <a:t>.  </a:t>
            </a:r>
          </a:p>
          <a:p>
            <a:endParaRPr lang="en-US" sz="900" dirty="0"/>
          </a:p>
          <a:p>
            <a:pPr lvl="1"/>
            <a:r>
              <a:rPr lang="en-US" sz="1900" dirty="0" smtClean="0"/>
              <a:t>Most supervisors become involved in some way with cost control because managers expect supervisors to control costs at departmental </a:t>
            </a:r>
            <a:r>
              <a:rPr lang="en-US" sz="1900" dirty="0" smtClean="0"/>
              <a:t>levels </a:t>
            </a:r>
            <a:r>
              <a:rPr lang="en-US" sz="1900" dirty="0" smtClean="0"/>
              <a:t>to help meet organizational cost goals.  </a:t>
            </a:r>
            <a:r>
              <a:rPr lang="en-US" sz="1900" dirty="0" smtClean="0"/>
              <a:t>Thus, c</a:t>
            </a:r>
            <a:r>
              <a:rPr lang="en-US" sz="1900" dirty="0" smtClean="0"/>
              <a:t>ost </a:t>
            </a:r>
            <a:r>
              <a:rPr lang="en-US" sz="1900" dirty="0" smtClean="0"/>
              <a:t>consciousness should be an ongoing supervisory concern.  </a:t>
            </a:r>
          </a:p>
          <a:p>
            <a:pPr lvl="1"/>
            <a:endParaRPr lang="en-US" sz="900" dirty="0"/>
          </a:p>
          <a:p>
            <a:pPr lvl="2"/>
            <a:r>
              <a:rPr lang="en-US" sz="1800" dirty="0" smtClean="0">
                <a:solidFill>
                  <a:srgbClr val="FF0000"/>
                </a:solidFill>
              </a:rPr>
              <a:t>Sporadic efforts to reduce costs and eliminate various processes seldom have lasting benefits.  It is the supervisor’s duty to look at cost consciousness as a part of the managerial job.</a:t>
            </a:r>
            <a:endParaRPr lang="en-US" sz="1800" dirty="0">
              <a:solidFill>
                <a:srgbClr val="FF0000"/>
              </a:solidFill>
            </a:endParaRPr>
          </a:p>
        </p:txBody>
      </p:sp>
      <p:pic>
        <p:nvPicPr>
          <p:cNvPr id="5" name="Picture 4" descr="Cost Control: How Businesses Use It to Increase Profi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800600"/>
            <a:ext cx="3524794" cy="2068286"/>
          </a:xfrm>
          <a:prstGeom prst="rect">
            <a:avLst/>
          </a:prstGeom>
          <a:noFill/>
          <a:ln>
            <a:noFill/>
          </a:ln>
        </p:spPr>
      </p:pic>
    </p:spTree>
    <p:extLst>
      <p:ext uri="{BB962C8B-B14F-4D97-AF65-F5344CB8AC3E}">
        <p14:creationId xmlns:p14="http://schemas.microsoft.com/office/powerpoint/2010/main" val="38850334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Sharing Information and Responsibility with Employees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Robert Levering examined 20 top U.S. firms and concluded that managers can turn a bad workplace into a good one by granting EEs more responsibility for their jobs</a:t>
            </a:r>
            <a:r>
              <a:rPr lang="en-US" dirty="0" smtClean="0"/>
              <a:t>.  </a:t>
            </a:r>
          </a:p>
          <a:p>
            <a:endParaRPr lang="en-US" sz="900" dirty="0"/>
          </a:p>
          <a:p>
            <a:pPr lvl="1"/>
            <a:r>
              <a:rPr lang="en-US" sz="2000" dirty="0" smtClean="0"/>
              <a:t>According to Levering, this means “establishing a partnership with EEs rather than acting as adversaries.”  </a:t>
            </a:r>
          </a:p>
          <a:p>
            <a:pPr lvl="1"/>
            <a:endParaRPr lang="en-US" sz="800" dirty="0"/>
          </a:p>
          <a:p>
            <a:pPr lvl="2"/>
            <a:r>
              <a:rPr lang="en-US" sz="1800" dirty="0" smtClean="0">
                <a:solidFill>
                  <a:srgbClr val="FF0000"/>
                </a:solidFill>
              </a:rPr>
              <a:t>In forging a partnership with its EEs, a firm should be willing to share financial information with them.  However, it is not enough for a firm just to share financial information with EEs.  EEs must understand financial data and have a basis for comparing their firms’ financial information with that of previous years and </a:t>
            </a:r>
            <a:r>
              <a:rPr lang="en-US" sz="1800" dirty="0" smtClean="0">
                <a:solidFill>
                  <a:srgbClr val="FF0000"/>
                </a:solidFill>
              </a:rPr>
              <a:t>their competitors</a:t>
            </a:r>
            <a:r>
              <a:rPr lang="en-US" sz="1800" dirty="0" smtClean="0">
                <a:solidFill>
                  <a:srgbClr val="FF0000"/>
                </a:solidFill>
              </a:rPr>
              <a:t>.</a:t>
            </a:r>
            <a:endParaRPr lang="en-US" sz="1800" dirty="0">
              <a:solidFill>
                <a:srgbClr val="FF0000"/>
              </a:solidFill>
            </a:endParaRPr>
          </a:p>
        </p:txBody>
      </p:sp>
      <p:pic>
        <p:nvPicPr>
          <p:cNvPr id="5" name="Picture 4" descr="How To Build Successful Partnerships by Proactively Addressing Unconsidered  Needs | MarketSour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5181600"/>
            <a:ext cx="4325112" cy="1676400"/>
          </a:xfrm>
          <a:prstGeom prst="rect">
            <a:avLst/>
          </a:prstGeom>
          <a:noFill/>
          <a:ln>
            <a:noFill/>
          </a:ln>
        </p:spPr>
      </p:pic>
    </p:spTree>
    <p:extLst>
      <p:ext uri="{BB962C8B-B14F-4D97-AF65-F5344CB8AC3E}">
        <p14:creationId xmlns:p14="http://schemas.microsoft.com/office/powerpoint/2010/main" val="41310980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Sharing Information and Responsibility with Employees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organizations practice transparency, a form of open-book management in which all financial information is shared with EEs and other stakeholders</a:t>
            </a:r>
            <a:r>
              <a:rPr lang="en-US" dirty="0" smtClean="0"/>
              <a:t>.  </a:t>
            </a:r>
          </a:p>
          <a:p>
            <a:endParaRPr lang="en-US" sz="900" dirty="0"/>
          </a:p>
          <a:p>
            <a:pPr lvl="1"/>
            <a:r>
              <a:rPr lang="en-US" sz="2000" dirty="0" smtClean="0"/>
              <a:t>EEs receive timely information on all aspects of the business ranging from revenues </a:t>
            </a:r>
            <a:r>
              <a:rPr lang="en-US" sz="1600" dirty="0" smtClean="0"/>
              <a:t>&amp;</a:t>
            </a:r>
            <a:r>
              <a:rPr lang="en-US" sz="2000" dirty="0" smtClean="0"/>
              <a:t> purchasing costs to labor </a:t>
            </a:r>
            <a:r>
              <a:rPr lang="en-US" sz="1600" dirty="0" smtClean="0"/>
              <a:t>&amp; </a:t>
            </a:r>
            <a:r>
              <a:rPr lang="en-US" sz="2000" dirty="0" smtClean="0"/>
              <a:t>management expenses.  </a:t>
            </a:r>
          </a:p>
          <a:p>
            <a:pPr lvl="1"/>
            <a:endParaRPr lang="en-US" sz="900" dirty="0"/>
          </a:p>
          <a:p>
            <a:pPr lvl="2"/>
            <a:r>
              <a:rPr lang="en-US" sz="1800" dirty="0" smtClean="0">
                <a:solidFill>
                  <a:srgbClr val="FF0000"/>
                </a:solidFill>
              </a:rPr>
              <a:t>Every EE learns to understand the information; and that part of their job is to move those numbers in the right directions and learn how their day-to-day decisions and actions impact revenues, costs, and the bottom line.  </a:t>
            </a:r>
          </a:p>
        </p:txBody>
      </p:sp>
      <p:pic>
        <p:nvPicPr>
          <p:cNvPr id="5" name="Picture 4" descr="Building Successful Partnershi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724400"/>
            <a:ext cx="4648200" cy="2133600"/>
          </a:xfrm>
          <a:prstGeom prst="rect">
            <a:avLst/>
          </a:prstGeom>
          <a:noFill/>
          <a:ln>
            <a:noFill/>
          </a:ln>
        </p:spPr>
      </p:pic>
    </p:spTree>
    <p:extLst>
      <p:ext uri="{BB962C8B-B14F-4D97-AF65-F5344CB8AC3E}">
        <p14:creationId xmlns:p14="http://schemas.microsoft.com/office/powerpoint/2010/main" val="2659924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Sharing Information and Responsibility with Employees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200" u="sng" dirty="0" smtClean="0"/>
              <a:t>When EEs have relevant financial data, they may act more conscientiously when making decisions with cost consequences</a:t>
            </a:r>
            <a:r>
              <a:rPr lang="en-US" dirty="0" smtClean="0"/>
              <a:t>.  </a:t>
            </a:r>
          </a:p>
          <a:p>
            <a:endParaRPr lang="en-US" sz="800" dirty="0"/>
          </a:p>
          <a:p>
            <a:pPr lvl="1"/>
            <a:r>
              <a:rPr lang="en-US" sz="2000" dirty="0" smtClean="0"/>
              <a:t>Similarly, EEs with responsibility to make choices about certain expenditures can promote a sense of cost </a:t>
            </a:r>
            <a:r>
              <a:rPr lang="en-US" sz="2000" dirty="0" smtClean="0"/>
              <a:t>awareness.  </a:t>
            </a:r>
            <a:endParaRPr lang="en-US" sz="2000" dirty="0" smtClean="0"/>
          </a:p>
          <a:p>
            <a:pPr lvl="1"/>
            <a:endParaRPr lang="en-US" sz="800" dirty="0"/>
          </a:p>
          <a:p>
            <a:pPr lvl="2"/>
            <a:r>
              <a:rPr lang="en-US" sz="1800" dirty="0" smtClean="0">
                <a:solidFill>
                  <a:srgbClr val="FF0000"/>
                </a:solidFill>
              </a:rPr>
              <a:t>If all financial information is out in the open, there is no place for unscrupulous dealings to hide.</a:t>
            </a:r>
            <a:endParaRPr lang="en-US" sz="1800" dirty="0">
              <a:solidFill>
                <a:srgbClr val="FF0000"/>
              </a:solidFill>
            </a:endParaRPr>
          </a:p>
        </p:txBody>
      </p:sp>
      <p:pic>
        <p:nvPicPr>
          <p:cNvPr id="5" name="Picture 4" descr="Partnerships Create Rapid Innovation During COVID-19 Crisis - VME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733800"/>
            <a:ext cx="3090672" cy="2502535"/>
          </a:xfrm>
          <a:prstGeom prst="rect">
            <a:avLst/>
          </a:prstGeom>
          <a:noFill/>
          <a:ln>
            <a:noFill/>
          </a:ln>
        </p:spPr>
      </p:pic>
    </p:spTree>
    <p:extLst>
      <p:ext uri="{BB962C8B-B14F-4D97-AF65-F5344CB8AC3E}">
        <p14:creationId xmlns:p14="http://schemas.microsoft.com/office/powerpoint/2010/main" val="39341139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Cost Awareness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200" u="sng" dirty="0" smtClean="0"/>
              <a:t>Because cost consciousness is of ongoing concern to supervisor, plans should be made to achieve cost awareness throughout the department</a:t>
            </a:r>
            <a:r>
              <a:rPr lang="en-US" dirty="0" smtClean="0"/>
              <a:t>.  </a:t>
            </a:r>
          </a:p>
          <a:p>
            <a:endParaRPr lang="en-US" sz="800" dirty="0"/>
          </a:p>
          <a:p>
            <a:pPr lvl="1"/>
            <a:r>
              <a:rPr lang="en-US" sz="2000" dirty="0" smtClean="0"/>
              <a:t>Here is where planning and controlling again become closely interrelated.  </a:t>
            </a:r>
          </a:p>
          <a:p>
            <a:pPr lvl="1"/>
            <a:endParaRPr lang="en-US" sz="800" dirty="0"/>
          </a:p>
          <a:p>
            <a:pPr lvl="2"/>
            <a:r>
              <a:rPr lang="en-US" sz="1800" dirty="0" smtClean="0">
                <a:solidFill>
                  <a:srgbClr val="FF0000"/>
                </a:solidFill>
              </a:rPr>
              <a:t>By setting objectives and specific results for a certain time frame, costs can be prioritized.</a:t>
            </a:r>
            <a:endParaRPr lang="en-US" sz="1800" dirty="0">
              <a:solidFill>
                <a:srgbClr val="FF0000"/>
              </a:solidFill>
            </a:endParaRPr>
          </a:p>
        </p:txBody>
      </p:sp>
      <p:pic>
        <p:nvPicPr>
          <p:cNvPr id="6" name="Picture 5" descr="Best Practice Purchasing - Cost Conscious"/>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572000"/>
            <a:ext cx="5840875" cy="1701800"/>
          </a:xfrm>
          <a:prstGeom prst="rect">
            <a:avLst/>
          </a:prstGeom>
          <a:noFill/>
          <a:ln>
            <a:noFill/>
          </a:ln>
        </p:spPr>
      </p:pic>
    </p:spTree>
    <p:extLst>
      <p:ext uri="{BB962C8B-B14F-4D97-AF65-F5344CB8AC3E}">
        <p14:creationId xmlns:p14="http://schemas.microsoft.com/office/powerpoint/2010/main" val="38970254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Cost Awareness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setting cost objectives, the supervisor should involve the EEs who will be most affected</a:t>
            </a:r>
            <a:r>
              <a:rPr lang="en-US" dirty="0" smtClean="0"/>
              <a:t>.  </a:t>
            </a:r>
          </a:p>
          <a:p>
            <a:endParaRPr lang="en-US" sz="800" dirty="0"/>
          </a:p>
          <a:p>
            <a:pPr lvl="1"/>
            <a:r>
              <a:rPr lang="en-US" sz="2000" dirty="0" smtClean="0"/>
              <a:t>EEs often can make valuable contributions.  </a:t>
            </a:r>
          </a:p>
          <a:p>
            <a:pPr lvl="1"/>
            <a:endParaRPr lang="en-US" sz="800" dirty="0"/>
          </a:p>
          <a:p>
            <a:pPr lvl="2"/>
            <a:r>
              <a:rPr lang="en-US" sz="1800" dirty="0" smtClean="0">
                <a:solidFill>
                  <a:srgbClr val="FF0000"/>
                </a:solidFill>
              </a:rPr>
              <a:t>The supervisor should fully communicate cost-reducing objectives to EEs and get as much input from them as possible. </a:t>
            </a:r>
          </a:p>
          <a:p>
            <a:pPr lvl="2"/>
            <a:r>
              <a:rPr lang="en-US" sz="1800" dirty="0">
                <a:solidFill>
                  <a:srgbClr val="FF0000"/>
                </a:solidFill>
              </a:rPr>
              <a:t>The more EEs contribute to a cost-control program, the more committed they will be to meeting objectives.  </a:t>
            </a:r>
            <a:r>
              <a:rPr lang="en-US" sz="1800" dirty="0" smtClean="0">
                <a:solidFill>
                  <a:srgbClr val="FF0000"/>
                </a:solidFill>
              </a:rPr>
              <a:t> </a:t>
            </a:r>
          </a:p>
        </p:txBody>
      </p:sp>
      <p:pic>
        <p:nvPicPr>
          <p:cNvPr id="5" name="Picture 4" descr="Employee Involvement - YouTube"/>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267200"/>
            <a:ext cx="4191000" cy="2057400"/>
          </a:xfrm>
          <a:prstGeom prst="rect">
            <a:avLst/>
          </a:prstGeom>
          <a:noFill/>
          <a:ln>
            <a:noFill/>
          </a:ln>
        </p:spPr>
      </p:pic>
    </p:spTree>
    <p:extLst>
      <p:ext uri="{BB962C8B-B14F-4D97-AF65-F5344CB8AC3E}">
        <p14:creationId xmlns:p14="http://schemas.microsoft.com/office/powerpoint/2010/main" val="6151393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 Cost-Cutting Order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200" u="sng" dirty="0" smtClean="0"/>
              <a:t>It is likely that within an enterprise at one time or another, an order will come from top-level managers to cut all costs</a:t>
            </a:r>
            <a:r>
              <a:rPr lang="en-US" dirty="0" smtClean="0"/>
              <a:t>.  </a:t>
            </a:r>
          </a:p>
          <a:p>
            <a:endParaRPr lang="en-US" sz="800" dirty="0"/>
          </a:p>
          <a:p>
            <a:pPr lvl="1"/>
            <a:r>
              <a:rPr lang="en-US" sz="1900" dirty="0" smtClean="0"/>
              <a:t>Some supervisors are constantly aware of costs and operate their departments efficiently; others are lax and perhaps even wasteful.</a:t>
            </a:r>
          </a:p>
          <a:p>
            <a:pPr lvl="1"/>
            <a:r>
              <a:rPr lang="en-US" sz="1900" dirty="0" smtClean="0"/>
              <a:t>Some supervisors might hold “pep rallies” with EEs or, at the other extreme, harshly criticize EEs and others.  Some might stop buying supplies, eventually leading to work delays.  Others might eliminate preventive maintenance work, even though doing so could lead to equipment breakdowns and workflow interruptions.</a:t>
            </a:r>
          </a:p>
          <a:p>
            <a:pPr lvl="1"/>
            <a:endParaRPr lang="en-US" sz="800" dirty="0" smtClean="0"/>
          </a:p>
          <a:p>
            <a:pPr lvl="2"/>
            <a:r>
              <a:rPr lang="en-US" sz="1800" dirty="0" smtClean="0">
                <a:solidFill>
                  <a:srgbClr val="FF0000"/>
                </a:solidFill>
              </a:rPr>
              <a:t>These actions may reduce costs, but could be more expensive in long run.</a:t>
            </a:r>
            <a:endParaRPr lang="en-US" sz="1800" dirty="0">
              <a:solidFill>
                <a:srgbClr val="FF0000"/>
              </a:solidFill>
            </a:endParaRPr>
          </a:p>
        </p:txBody>
      </p:sp>
      <p:pic>
        <p:nvPicPr>
          <p:cNvPr id="5" name="Picture 4" descr="RESPOND"/>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334000"/>
            <a:ext cx="4800600" cy="997585"/>
          </a:xfrm>
          <a:prstGeom prst="rect">
            <a:avLst/>
          </a:prstGeom>
          <a:noFill/>
          <a:ln>
            <a:noFill/>
          </a:ln>
        </p:spPr>
      </p:pic>
    </p:spTree>
    <p:extLst>
      <p:ext uri="{BB962C8B-B14F-4D97-AF65-F5344CB8AC3E}">
        <p14:creationId xmlns:p14="http://schemas.microsoft.com/office/powerpoint/2010/main" val="22060070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 Cost-Cutting Order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200" u="sng" dirty="0" smtClean="0"/>
              <a:t>Other supervisors will follow cost-cutting directives half-heartedly</a:t>
            </a:r>
            <a:r>
              <a:rPr lang="en-US" dirty="0" smtClean="0"/>
              <a:t>.  </a:t>
            </a:r>
          </a:p>
          <a:p>
            <a:endParaRPr lang="en-US" sz="800" dirty="0"/>
          </a:p>
          <a:p>
            <a:pPr lvl="1"/>
            <a:r>
              <a:rPr lang="en-US" sz="2000" dirty="0" smtClean="0"/>
              <a:t>They will make minimal efforts here and there to give the appearance that they are doing something about costs.  Such efforts are unlikely to impress EEs, who also may make only half-hearted efforts.  </a:t>
            </a:r>
          </a:p>
          <a:p>
            <a:pPr lvl="1"/>
            <a:endParaRPr lang="en-US" sz="800" dirty="0"/>
          </a:p>
          <a:p>
            <a:pPr lvl="2"/>
            <a:r>
              <a:rPr lang="en-US" sz="1700" dirty="0" smtClean="0">
                <a:solidFill>
                  <a:srgbClr val="FF0000"/>
                </a:solidFill>
              </a:rPr>
              <a:t>This type of supervisory response contributes inadequately to cost control.</a:t>
            </a:r>
            <a:endParaRPr lang="en-US" sz="1700" dirty="0">
              <a:solidFill>
                <a:srgbClr val="FF0000"/>
              </a:solidFill>
            </a:endParaRPr>
          </a:p>
        </p:txBody>
      </p:sp>
      <p:pic>
        <p:nvPicPr>
          <p:cNvPr id="5" name="Picture 4" descr="Respond Meaning, 45% OFF | khatsony.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4191000"/>
            <a:ext cx="4553712" cy="2129790"/>
          </a:xfrm>
          <a:prstGeom prst="rect">
            <a:avLst/>
          </a:prstGeom>
          <a:noFill/>
          <a:ln>
            <a:noFill/>
          </a:ln>
        </p:spPr>
      </p:pic>
    </p:spTree>
    <p:extLst>
      <p:ext uri="{BB962C8B-B14F-4D97-AF65-F5344CB8AC3E}">
        <p14:creationId xmlns:p14="http://schemas.microsoft.com/office/powerpoint/2010/main" val="2895371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Should Be Forward-Looking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can do nothing about the past</a:t>
            </a:r>
            <a:r>
              <a:rPr lang="en-US" dirty="0" smtClean="0"/>
              <a:t>.  </a:t>
            </a:r>
          </a:p>
          <a:p>
            <a:endParaRPr lang="en-US" sz="800" dirty="0" smtClean="0"/>
          </a:p>
          <a:p>
            <a:pPr lvl="1"/>
            <a:r>
              <a:rPr lang="en-US" sz="2000" dirty="0" smtClean="0"/>
              <a:t>For example, if work assigned to an EE for the day has not been accomplished, controlling cannot correct the day’s results.  Yet some supervisors believe that the main purpose of controlling is to assign blame for mistakes.  This attitude is not sound because supervisors should primarily look forward, not backward.  </a:t>
            </a:r>
          </a:p>
          <a:p>
            <a:pPr lvl="1"/>
            <a:endParaRPr lang="en-US" sz="800" dirty="0"/>
          </a:p>
          <a:p>
            <a:pPr lvl="2"/>
            <a:r>
              <a:rPr lang="en-US" sz="1800" dirty="0" smtClean="0">
                <a:solidFill>
                  <a:srgbClr val="FF0000"/>
                </a:solidFill>
              </a:rPr>
              <a:t>Of course, supervisors should study the past to learn how and why something happened and then take steps to avoid the same mistakes.</a:t>
            </a:r>
            <a:endParaRPr lang="en-US" sz="1800" dirty="0">
              <a:solidFill>
                <a:srgbClr val="FF0000"/>
              </a:solidFill>
            </a:endParaRPr>
          </a:p>
        </p:txBody>
      </p:sp>
      <p:pic>
        <p:nvPicPr>
          <p:cNvPr id="5" name="Picture 4" descr="Creative sign (looking ahead) design ,vector illustration. • wall stickers  warning, vector, traffic | myloview.com"/>
          <p:cNvPicPr/>
          <p:nvPr/>
        </p:nvPicPr>
        <p:blipFill>
          <a:blip r:embed="rId2">
            <a:extLst>
              <a:ext uri="{28A0092B-C50C-407E-A947-70E740481C1C}">
                <a14:useLocalDpi xmlns:a14="http://schemas.microsoft.com/office/drawing/2010/main" val="0"/>
              </a:ext>
            </a:extLst>
          </a:blip>
          <a:srcRect/>
          <a:stretch>
            <a:fillRect/>
          </a:stretch>
        </p:blipFill>
        <p:spPr bwMode="auto">
          <a:xfrm>
            <a:off x="5971903" y="4800600"/>
            <a:ext cx="3200400" cy="2168434"/>
          </a:xfrm>
          <a:prstGeom prst="rect">
            <a:avLst/>
          </a:prstGeom>
          <a:noFill/>
          <a:ln>
            <a:noFill/>
          </a:ln>
        </p:spPr>
      </p:pic>
    </p:spTree>
    <p:extLst>
      <p:ext uri="{BB962C8B-B14F-4D97-AF65-F5344CB8AC3E}">
        <p14:creationId xmlns:p14="http://schemas.microsoft.com/office/powerpoint/2010/main" val="28696013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 Cost-Cutting Order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lstStyle/>
          <a:p>
            <a:r>
              <a:rPr lang="en-US" sz="2200" u="sng" dirty="0" smtClean="0"/>
              <a:t>An across-the-board cost-reduction order may present a hardship to the diligent, cost-conscious supervisor whose department is working efficiently</a:t>
            </a:r>
            <a:r>
              <a:rPr lang="en-US" dirty="0" smtClean="0"/>
              <a:t>.  </a:t>
            </a:r>
          </a:p>
          <a:p>
            <a:endParaRPr lang="en-US" sz="800" dirty="0"/>
          </a:p>
          <a:p>
            <a:pPr lvl="1"/>
            <a:r>
              <a:rPr lang="en-US" sz="2000" dirty="0" smtClean="0"/>
              <a:t>Nevertheless, this supervisor may strive to take some action by looking again at areas where there is still room to reduce expenses.  </a:t>
            </a:r>
          </a:p>
          <a:p>
            <a:pPr lvl="1"/>
            <a:endParaRPr lang="en-US" sz="800" dirty="0"/>
          </a:p>
          <a:p>
            <a:pPr lvl="2"/>
            <a:r>
              <a:rPr lang="en-US" sz="1800" dirty="0" smtClean="0">
                <a:solidFill>
                  <a:srgbClr val="FF0000"/>
                </a:solidFill>
              </a:rPr>
              <a:t>This supervisor will call for EE suggestions because EEs can bring about results.  An </a:t>
            </a:r>
            <a:r>
              <a:rPr lang="en-US" sz="1800" dirty="0">
                <a:solidFill>
                  <a:srgbClr val="FF0000"/>
                </a:solidFill>
              </a:rPr>
              <a:t>EE might suggest a less expensive way of doing a job.  If so, the supervisor should welcome the suggestion.  </a:t>
            </a:r>
          </a:p>
          <a:p>
            <a:pPr lvl="2"/>
            <a:endParaRPr lang="en-US" sz="1800" dirty="0">
              <a:solidFill>
                <a:srgbClr val="FF0000"/>
              </a:solidFill>
            </a:endParaRPr>
          </a:p>
        </p:txBody>
      </p:sp>
      <p:pic>
        <p:nvPicPr>
          <p:cNvPr id="5" name="Picture 4" descr="8 Ideas to Welcome Your Advisors on Their First Day at 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917598"/>
            <a:ext cx="2895600" cy="1166210"/>
          </a:xfrm>
          <a:prstGeom prst="rect">
            <a:avLst/>
          </a:prstGeom>
          <a:noFill/>
          <a:ln>
            <a:noFill/>
          </a:ln>
        </p:spPr>
      </p:pic>
      <p:pic>
        <p:nvPicPr>
          <p:cNvPr id="7" name="Picture 6" descr="165,700 Suggestion Images, Stock Photos, 3D objects, &amp; Vectors |  Shutterstock"/>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917598"/>
            <a:ext cx="3657600" cy="1204395"/>
          </a:xfrm>
          <a:prstGeom prst="rect">
            <a:avLst/>
          </a:prstGeom>
          <a:noFill/>
          <a:ln>
            <a:noFill/>
          </a:ln>
        </p:spPr>
      </p:pic>
    </p:spTree>
    <p:extLst>
      <p:ext uri="{BB962C8B-B14F-4D97-AF65-F5344CB8AC3E}">
        <p14:creationId xmlns:p14="http://schemas.microsoft.com/office/powerpoint/2010/main" val="24901635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 Cost-Cutting Order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normAutofit/>
          </a:bodyPr>
          <a:lstStyle/>
          <a:p>
            <a:r>
              <a:rPr lang="en-US" sz="2100" u="sng" dirty="0" smtClean="0"/>
              <a:t>The supervisor should point out to EEs which operations are most expensive and let them know what those operations actually cost</a:t>
            </a:r>
            <a:r>
              <a:rPr lang="en-US" sz="2100" dirty="0" smtClean="0"/>
              <a:t>.  </a:t>
            </a:r>
          </a:p>
          <a:p>
            <a:endParaRPr lang="en-US" sz="900" dirty="0"/>
          </a:p>
          <a:p>
            <a:pPr lvl="1"/>
            <a:r>
              <a:rPr lang="en-US" sz="2000" dirty="0" smtClean="0"/>
              <a:t>The supervisor should commit to the cost-reduction campaign and should set a good example whenever possible.  </a:t>
            </a:r>
          </a:p>
          <a:p>
            <a:pPr lvl="1"/>
            <a:endParaRPr lang="en-US" sz="900" dirty="0"/>
          </a:p>
          <a:p>
            <a:pPr lvl="2"/>
            <a:r>
              <a:rPr lang="en-US" sz="1800" dirty="0" smtClean="0">
                <a:solidFill>
                  <a:srgbClr val="FF0000"/>
                </a:solidFill>
              </a:rPr>
              <a:t>While supervisors play a key role in cost reduction, they cannot succeed without EE involvement and commitment.</a:t>
            </a:r>
            <a:endParaRPr lang="en-US" sz="1800" dirty="0">
              <a:solidFill>
                <a:srgbClr val="FF0000"/>
              </a:solidFill>
            </a:endParaRPr>
          </a:p>
        </p:txBody>
      </p:sp>
      <p:pic>
        <p:nvPicPr>
          <p:cNvPr id="5" name="Picture 4" descr="Employee Engagement - REMI Blog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1" y="4114801"/>
            <a:ext cx="5748962" cy="2168760"/>
          </a:xfrm>
          <a:prstGeom prst="rect">
            <a:avLst/>
          </a:prstGeom>
          <a:noFill/>
          <a:ln>
            <a:noFill/>
          </a:ln>
        </p:spPr>
      </p:pic>
    </p:spTree>
    <p:extLst>
      <p:ext uri="{BB962C8B-B14F-4D97-AF65-F5344CB8AC3E}">
        <p14:creationId xmlns:p14="http://schemas.microsoft.com/office/powerpoint/2010/main" val="30918353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 Cost-Cutting Order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lstStyle/>
          <a:p>
            <a:r>
              <a:rPr lang="en-US" sz="2200" u="sng" dirty="0" smtClean="0"/>
              <a:t>Effective supervisors constantly seek ways to eliminate costs by questioning the necessity of everything done in the department</a:t>
            </a:r>
            <a:r>
              <a:rPr lang="en-US" dirty="0" smtClean="0"/>
              <a:t>.  </a:t>
            </a:r>
          </a:p>
          <a:p>
            <a:endParaRPr lang="en-US" sz="800" dirty="0" smtClean="0"/>
          </a:p>
          <a:p>
            <a:pPr lvl="1"/>
            <a:r>
              <a:rPr lang="en-US" sz="2000" dirty="0" smtClean="0"/>
              <a:t>In addition to focusing on ways to reduce costs, supervisors should search for other alternatives.  </a:t>
            </a:r>
          </a:p>
          <a:p>
            <a:pPr lvl="1"/>
            <a:endParaRPr lang="en-US" sz="800" dirty="0" smtClean="0"/>
          </a:p>
          <a:p>
            <a:pPr lvl="2"/>
            <a:r>
              <a:rPr lang="en-US" sz="1800" dirty="0" smtClean="0">
                <a:solidFill>
                  <a:srgbClr val="FF0000"/>
                </a:solidFill>
              </a:rPr>
              <a:t>They should get input from EEs on how to increase sales revenue, expand sales efforts, and increase margins on certain products and services, etc.  </a:t>
            </a:r>
            <a:endParaRPr lang="en-US" sz="1800" dirty="0">
              <a:solidFill>
                <a:srgbClr val="FF0000"/>
              </a:solidFill>
            </a:endParaRPr>
          </a:p>
        </p:txBody>
      </p:sp>
      <p:pic>
        <p:nvPicPr>
          <p:cNvPr id="5" name="Picture 4" descr="All About the Input StrengthsFinder Theme | EN - Gallu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114800"/>
            <a:ext cx="5105400" cy="2209800"/>
          </a:xfrm>
          <a:prstGeom prst="rect">
            <a:avLst/>
          </a:prstGeom>
          <a:noFill/>
          <a:ln>
            <a:noFill/>
          </a:ln>
        </p:spPr>
      </p:pic>
    </p:spTree>
    <p:extLst>
      <p:ext uri="{BB962C8B-B14F-4D97-AF65-F5344CB8AC3E}">
        <p14:creationId xmlns:p14="http://schemas.microsoft.com/office/powerpoint/2010/main" val="2812258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 Cost-Cutting Order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normAutofit/>
          </a:bodyPr>
          <a:lstStyle/>
          <a:p>
            <a:r>
              <a:rPr lang="en-US" sz="2200" u="sng" dirty="0" smtClean="0"/>
              <a:t>Even when an organization lacks a formal suggestion program, supervisors can establish a climate of mutual trust and respect that encourages EE suggestions</a:t>
            </a:r>
            <a:r>
              <a:rPr lang="en-US" dirty="0" smtClean="0"/>
              <a:t>.  </a:t>
            </a:r>
          </a:p>
          <a:p>
            <a:endParaRPr lang="en-US" sz="900" dirty="0"/>
          </a:p>
          <a:p>
            <a:pPr lvl="1"/>
            <a:r>
              <a:rPr lang="en-US" sz="2000" dirty="0" smtClean="0"/>
              <a:t>The supervisor can formally and informally encourage EEs during departmental meetings to emphasize the value of suggestions.  </a:t>
            </a:r>
          </a:p>
          <a:p>
            <a:pPr lvl="1"/>
            <a:endParaRPr lang="en-US" sz="900" dirty="0"/>
          </a:p>
          <a:p>
            <a:pPr lvl="2"/>
            <a:r>
              <a:rPr lang="en-US" sz="1800" dirty="0" smtClean="0">
                <a:solidFill>
                  <a:srgbClr val="FF0000"/>
                </a:solidFill>
              </a:rPr>
              <a:t>For example, when an EE or a group of EEs complain about a policy or practice, the supervisor might turn the complaint into a challenge by saying, “You may be right. Why don’t you do something about it?       Think of a better way, and we’ll take it to management.                             Any credit for the idea will be yours.”</a:t>
            </a:r>
            <a:endParaRPr lang="en-US" sz="1800" dirty="0">
              <a:solidFill>
                <a:srgbClr val="FF0000"/>
              </a:solidFill>
            </a:endParaRPr>
          </a:p>
        </p:txBody>
      </p:sp>
      <p:pic>
        <p:nvPicPr>
          <p:cNvPr id="5" name="Picture 4" descr="Premium Photo | A piece of paper with the words honesty trust respect and  respect on it"/>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029200"/>
            <a:ext cx="3429000" cy="1828800"/>
          </a:xfrm>
          <a:prstGeom prst="rect">
            <a:avLst/>
          </a:prstGeom>
          <a:noFill/>
          <a:ln>
            <a:noFill/>
          </a:ln>
        </p:spPr>
      </p:pic>
    </p:spTree>
    <p:extLst>
      <p:ext uri="{BB962C8B-B14F-4D97-AF65-F5344CB8AC3E}">
        <p14:creationId xmlns:p14="http://schemas.microsoft.com/office/powerpoint/2010/main" val="14485965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a Cost-Cutting Order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normAutofit/>
          </a:bodyPr>
          <a:lstStyle/>
          <a:p>
            <a:r>
              <a:rPr lang="en-US" sz="2400" u="sng" dirty="0" smtClean="0"/>
              <a:t>Employee suggestions can be a valuable source of ideas</a:t>
            </a:r>
            <a:r>
              <a:rPr lang="en-US" dirty="0" smtClean="0"/>
              <a:t>.  </a:t>
            </a:r>
          </a:p>
          <a:p>
            <a:endParaRPr lang="en-US" sz="800" dirty="0"/>
          </a:p>
          <a:p>
            <a:pPr lvl="1"/>
            <a:r>
              <a:rPr lang="en-US" dirty="0" smtClean="0">
                <a:solidFill>
                  <a:srgbClr val="FF0000"/>
                </a:solidFill>
              </a:rPr>
              <a:t>EEs like to see their ideas put into effect and are more committed to the goals they help set.</a:t>
            </a:r>
            <a:endParaRPr lang="en-US" dirty="0">
              <a:solidFill>
                <a:srgbClr val="FF0000"/>
              </a:solidFill>
            </a:endParaRPr>
          </a:p>
        </p:txBody>
      </p:sp>
      <p:pic>
        <p:nvPicPr>
          <p:cNvPr id="5" name="Picture 4" descr="6,856,700+ Ideas Stock Photos, Pictures &amp; Royalty-Free Images - iStock |  Innovation, Light bulb idea, Light bulb"/>
          <p:cNvPicPr/>
          <p:nvPr/>
        </p:nvPicPr>
        <p:blipFill>
          <a:blip r:embed="rId2">
            <a:extLst>
              <a:ext uri="{28A0092B-C50C-407E-A947-70E740481C1C}">
                <a14:useLocalDpi xmlns:a14="http://schemas.microsoft.com/office/drawing/2010/main" val="0"/>
              </a:ext>
            </a:extLst>
          </a:blip>
          <a:srcRect/>
          <a:stretch>
            <a:fillRect/>
          </a:stretch>
        </p:blipFill>
        <p:spPr bwMode="auto">
          <a:xfrm>
            <a:off x="3428999" y="3581400"/>
            <a:ext cx="5435455" cy="2705100"/>
          </a:xfrm>
          <a:prstGeom prst="rect">
            <a:avLst/>
          </a:prstGeom>
          <a:noFill/>
          <a:ln>
            <a:noFill/>
          </a:ln>
        </p:spPr>
      </p:pic>
    </p:spTree>
    <p:extLst>
      <p:ext uri="{BB962C8B-B14F-4D97-AF65-F5344CB8AC3E}">
        <p14:creationId xmlns:p14="http://schemas.microsoft.com/office/powerpoint/2010/main" val="1888123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is Part of a Continuous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200" u="sng" dirty="0" smtClean="0"/>
              <a:t>Everything that a person does should be reviewed, and when appropriate, changes should be made</a:t>
            </a:r>
            <a:r>
              <a:rPr lang="en-US" dirty="0" smtClean="0"/>
              <a:t>.  </a:t>
            </a:r>
          </a:p>
          <a:p>
            <a:endParaRPr lang="en-US" sz="800" dirty="0"/>
          </a:p>
          <a:p>
            <a:pPr lvl="1"/>
            <a:r>
              <a:rPr lang="en-US" sz="2000" dirty="0" smtClean="0"/>
              <a:t>In addition to accounting and budgetary controls, there are other areas of management control in many organizations.  </a:t>
            </a:r>
          </a:p>
          <a:p>
            <a:pPr lvl="1"/>
            <a:endParaRPr lang="en-US" sz="800" dirty="0"/>
          </a:p>
          <a:p>
            <a:pPr lvl="2"/>
            <a:r>
              <a:rPr lang="en-US" sz="1800" dirty="0" smtClean="0">
                <a:solidFill>
                  <a:srgbClr val="FF0000"/>
                </a:solidFill>
              </a:rPr>
              <a:t>In most organizations there are specialists who can help the supervisor get things back on track.  It is imperative that supervisors be aware of how various staff specialists can help them do a better job.</a:t>
            </a:r>
            <a:endParaRPr lang="en-US" sz="1800" dirty="0">
              <a:solidFill>
                <a:srgbClr val="FF0000"/>
              </a:solidFill>
            </a:endParaRPr>
          </a:p>
        </p:txBody>
      </p:sp>
      <p:pic>
        <p:nvPicPr>
          <p:cNvPr id="5" name="Picture 4" descr="Do Better. Be Better. Foundation"/>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191000"/>
            <a:ext cx="2130552" cy="2095500"/>
          </a:xfrm>
          <a:prstGeom prst="rect">
            <a:avLst/>
          </a:prstGeom>
          <a:noFill/>
          <a:ln>
            <a:noFill/>
          </a:ln>
        </p:spPr>
      </p:pic>
    </p:spTree>
    <p:extLst>
      <p:ext uri="{BB962C8B-B14F-4D97-AF65-F5344CB8AC3E}">
        <p14:creationId xmlns:p14="http://schemas.microsoft.com/office/powerpoint/2010/main" val="42628609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Specialized Controls</a:t>
            </a:r>
            <a:br>
              <a:rPr lang="en-US" dirty="0" smtClean="0"/>
            </a:br>
            <a:r>
              <a:rPr lang="en-US" sz="2000" dirty="0" smtClean="0"/>
              <a:t>Inventory Control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400" u="sng" dirty="0" smtClean="0"/>
              <a:t>Inventory control means keeping watch over raw materials, supplies, work-in-process, finished goods, and the like</a:t>
            </a:r>
            <a:r>
              <a:rPr lang="en-US" dirty="0" smtClean="0"/>
              <a:t>.  </a:t>
            </a:r>
          </a:p>
          <a:p>
            <a:endParaRPr lang="en-US" sz="800" dirty="0"/>
          </a:p>
          <a:p>
            <a:pPr lvl="1"/>
            <a:r>
              <a:rPr lang="en-US" dirty="0" smtClean="0">
                <a:solidFill>
                  <a:srgbClr val="FF0000"/>
                </a:solidFill>
              </a:rPr>
              <a:t>Maintaining sufficient, though not excessive, inventory; keeping status records of all inventory; ordering economic     lot sizes; and many other tasks are part of inventory control.</a:t>
            </a:r>
            <a:endParaRPr lang="en-US" dirty="0">
              <a:solidFill>
                <a:srgbClr val="FF0000"/>
              </a:solidFill>
            </a:endParaRPr>
          </a:p>
        </p:txBody>
      </p:sp>
      <p:pic>
        <p:nvPicPr>
          <p:cNvPr id="5" name="Picture 4" descr="Inventory Management: How to Organize and Plan Effectively"/>
          <p:cNvPicPr/>
          <p:nvPr/>
        </p:nvPicPr>
        <p:blipFill>
          <a:blip r:embed="rId2">
            <a:extLst>
              <a:ext uri="{28A0092B-C50C-407E-A947-70E740481C1C}">
                <a14:useLocalDpi xmlns:a14="http://schemas.microsoft.com/office/drawing/2010/main" val="0"/>
              </a:ext>
            </a:extLst>
          </a:blip>
          <a:srcRect/>
          <a:stretch>
            <a:fillRect/>
          </a:stretch>
        </p:blipFill>
        <p:spPr bwMode="auto">
          <a:xfrm>
            <a:off x="4190129" y="3886200"/>
            <a:ext cx="4648200" cy="2419350"/>
          </a:xfrm>
          <a:prstGeom prst="rect">
            <a:avLst/>
          </a:prstGeom>
          <a:noFill/>
          <a:ln>
            <a:noFill/>
          </a:ln>
        </p:spPr>
      </p:pic>
    </p:spTree>
    <p:extLst>
      <p:ext uri="{BB962C8B-B14F-4D97-AF65-F5344CB8AC3E}">
        <p14:creationId xmlns:p14="http://schemas.microsoft.com/office/powerpoint/2010/main" val="4100666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Specialized Controls</a:t>
            </a:r>
            <a:br>
              <a:rPr lang="en-US" dirty="0" smtClean="0"/>
            </a:br>
            <a:r>
              <a:rPr lang="en-US" sz="2000" dirty="0" smtClean="0"/>
              <a:t>Quality Control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normAutofit/>
          </a:bodyPr>
          <a:lstStyle/>
          <a:p>
            <a:r>
              <a:rPr lang="en-US" sz="2200" u="sng" dirty="0" smtClean="0"/>
              <a:t>Quality control means maintaining the quality standards a firm sets for its products or services</a:t>
            </a:r>
            <a:r>
              <a:rPr lang="en-US" dirty="0" smtClean="0"/>
              <a:t>.  </a:t>
            </a:r>
          </a:p>
          <a:p>
            <a:endParaRPr lang="en-US" sz="900" dirty="0"/>
          </a:p>
          <a:p>
            <a:pPr lvl="1"/>
            <a:r>
              <a:rPr lang="en-US" sz="2000" dirty="0" smtClean="0"/>
              <a:t>Products and services must be monitored and improved continually to ensure that quality is maintained.  The quality control of products is often accomplished by testing randomly selected samples to determine whether quality standards are being met.  </a:t>
            </a:r>
          </a:p>
          <a:p>
            <a:pPr lvl="1"/>
            <a:endParaRPr lang="en-US" sz="800" dirty="0"/>
          </a:p>
          <a:p>
            <a:pPr lvl="2"/>
            <a:r>
              <a:rPr lang="en-US" sz="1800" dirty="0" smtClean="0">
                <a:solidFill>
                  <a:srgbClr val="FF0000"/>
                </a:solidFill>
              </a:rPr>
              <a:t>A commitment to total quality management (TQM) means making an overall effort to respond to customer needs.</a:t>
            </a:r>
            <a:endParaRPr lang="en-US" sz="1800" dirty="0">
              <a:solidFill>
                <a:srgbClr val="FF0000"/>
              </a:solidFill>
            </a:endParaRPr>
          </a:p>
        </p:txBody>
      </p:sp>
      <p:pic>
        <p:nvPicPr>
          <p:cNvPr id="6" name="Picture 5" descr="Quality Control: What It Is, How It Works, and QC Careers"/>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648200"/>
            <a:ext cx="4191000" cy="2209800"/>
          </a:xfrm>
          <a:prstGeom prst="rect">
            <a:avLst/>
          </a:prstGeom>
          <a:noFill/>
          <a:ln>
            <a:noFill/>
          </a:ln>
        </p:spPr>
      </p:pic>
    </p:spTree>
    <p:extLst>
      <p:ext uri="{BB962C8B-B14F-4D97-AF65-F5344CB8AC3E}">
        <p14:creationId xmlns:p14="http://schemas.microsoft.com/office/powerpoint/2010/main" val="25603562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Specialized Controls</a:t>
            </a:r>
            <a:br>
              <a:rPr lang="en-US" dirty="0" smtClean="0"/>
            </a:br>
            <a:r>
              <a:rPr lang="en-US" sz="2000" dirty="0" smtClean="0"/>
              <a:t>Production Control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lstStyle/>
          <a:p>
            <a:r>
              <a:rPr lang="en-US" sz="2200" u="sng" dirty="0" smtClean="0"/>
              <a:t>Production control usually consists of a number of activities that are designed to keep overall operations on schedule</a:t>
            </a:r>
            <a:r>
              <a:rPr lang="en-US" dirty="0" smtClean="0"/>
              <a:t>.  </a:t>
            </a:r>
          </a:p>
          <a:p>
            <a:endParaRPr lang="en-US" sz="800" dirty="0"/>
          </a:p>
          <a:p>
            <a:pPr lvl="1"/>
            <a:r>
              <a:rPr lang="en-US" sz="2000" dirty="0" smtClean="0"/>
              <a:t>It involves routing operations, scheduling, and expediting workflow.  </a:t>
            </a:r>
          </a:p>
          <a:p>
            <a:pPr lvl="1"/>
            <a:r>
              <a:rPr lang="en-US" sz="2000" dirty="0" smtClean="0"/>
              <a:t>Elaborate charts and network analysis may be used.  </a:t>
            </a:r>
          </a:p>
          <a:p>
            <a:pPr lvl="1"/>
            <a:endParaRPr lang="en-US" sz="800" dirty="0"/>
          </a:p>
          <a:p>
            <a:pPr lvl="2"/>
            <a:r>
              <a:rPr lang="en-US" sz="1800" dirty="0" smtClean="0">
                <a:solidFill>
                  <a:srgbClr val="FF0000"/>
                </a:solidFill>
              </a:rPr>
              <a:t>Two of the most widely used tools for analysis are the Program </a:t>
            </a:r>
            <a:r>
              <a:rPr lang="en-US" sz="1800" dirty="0">
                <a:solidFill>
                  <a:srgbClr val="FF0000"/>
                </a:solidFill>
              </a:rPr>
              <a:t>E</a:t>
            </a:r>
            <a:r>
              <a:rPr lang="en-US" sz="1800" dirty="0" smtClean="0">
                <a:solidFill>
                  <a:srgbClr val="FF0000"/>
                </a:solidFill>
              </a:rPr>
              <a:t>valuation </a:t>
            </a:r>
            <a:r>
              <a:rPr lang="en-US" sz="1800" dirty="0">
                <a:solidFill>
                  <a:srgbClr val="FF0000"/>
                </a:solidFill>
              </a:rPr>
              <a:t>R</a:t>
            </a:r>
            <a:r>
              <a:rPr lang="en-US" sz="1800" dirty="0" smtClean="0">
                <a:solidFill>
                  <a:srgbClr val="FF0000"/>
                </a:solidFill>
              </a:rPr>
              <a:t>eview </a:t>
            </a:r>
            <a:r>
              <a:rPr lang="en-US" sz="1800" dirty="0">
                <a:solidFill>
                  <a:srgbClr val="FF0000"/>
                </a:solidFill>
              </a:rPr>
              <a:t>T</a:t>
            </a:r>
            <a:r>
              <a:rPr lang="en-US" sz="1800" dirty="0" smtClean="0">
                <a:solidFill>
                  <a:srgbClr val="FF0000"/>
                </a:solidFill>
              </a:rPr>
              <a:t>echnique (PERT) and Gantt Charts.</a:t>
            </a:r>
            <a:endParaRPr lang="en-US" sz="1800" dirty="0">
              <a:solidFill>
                <a:srgbClr val="FF0000"/>
              </a:solidFill>
            </a:endParaRPr>
          </a:p>
        </p:txBody>
      </p:sp>
      <p:pic>
        <p:nvPicPr>
          <p:cNvPr id="7" name="Picture 6"/>
          <p:cNvPicPr/>
          <p:nvPr/>
        </p:nvPicPr>
        <p:blipFill>
          <a:blip r:embed="rId2"/>
          <a:stretch>
            <a:fillRect/>
          </a:stretch>
        </p:blipFill>
        <p:spPr>
          <a:xfrm>
            <a:off x="4953000" y="4114800"/>
            <a:ext cx="4038600" cy="2212975"/>
          </a:xfrm>
          <a:prstGeom prst="rect">
            <a:avLst/>
          </a:prstGeom>
        </p:spPr>
      </p:pic>
    </p:spTree>
    <p:extLst>
      <p:ext uri="{BB962C8B-B14F-4D97-AF65-F5344CB8AC3E}">
        <p14:creationId xmlns:p14="http://schemas.microsoft.com/office/powerpoint/2010/main" val="1766260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and the Other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lstStyle/>
          <a:p>
            <a:r>
              <a:rPr lang="en-US" sz="2200" u="sng" dirty="0" smtClean="0"/>
              <a:t>The controlling function is intrinsically related to all other managerial functions</a:t>
            </a:r>
            <a:r>
              <a:rPr lang="en-US" dirty="0" smtClean="0"/>
              <a:t>.  </a:t>
            </a:r>
          </a:p>
          <a:p>
            <a:endParaRPr lang="en-US" sz="800" dirty="0"/>
          </a:p>
          <a:p>
            <a:pPr lvl="1"/>
            <a:r>
              <a:rPr lang="en-US" sz="2000" dirty="0" smtClean="0"/>
              <a:t>Controlling is typically performed simultaneously with the other managerial functions.  The better supervisors plan, organize, staff, and lead, the better their ability to control activities and EEs.  </a:t>
            </a:r>
          </a:p>
          <a:p>
            <a:pPr lvl="1"/>
            <a:endParaRPr lang="en-US" sz="800" dirty="0"/>
          </a:p>
          <a:p>
            <a:pPr lvl="2"/>
            <a:r>
              <a:rPr lang="en-US" sz="1800" dirty="0" smtClean="0">
                <a:solidFill>
                  <a:srgbClr val="FF0000"/>
                </a:solidFill>
              </a:rPr>
              <a:t>Controlling takes a forward-looking view, even though it has been discussed as the final managerial function.</a:t>
            </a:r>
            <a:endParaRPr lang="en-US" sz="1800" dirty="0">
              <a:solidFill>
                <a:srgbClr val="FF0000"/>
              </a:solidFill>
            </a:endParaRPr>
          </a:p>
        </p:txBody>
      </p:sp>
      <p:pic>
        <p:nvPicPr>
          <p:cNvPr id="5" name="Picture 4" descr="The Foundation DLC - Epic Games Sto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343400"/>
            <a:ext cx="3810000" cy="1971675"/>
          </a:xfrm>
          <a:prstGeom prst="rect">
            <a:avLst/>
          </a:prstGeom>
          <a:noFill/>
          <a:ln>
            <a:noFill/>
          </a:ln>
        </p:spPr>
      </p:pic>
    </p:spTree>
    <p:extLst>
      <p:ext uri="{BB962C8B-B14F-4D97-AF65-F5344CB8AC3E}">
        <p14:creationId xmlns:p14="http://schemas.microsoft.com/office/powerpoint/2010/main" val="178027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Should Be Forward-Looking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Because supervisors should look forward while controlling, it is essential that they identify deviations from standards as quickly as possible</a:t>
            </a:r>
            <a:r>
              <a:rPr lang="en-US" dirty="0" smtClean="0"/>
              <a:t>.  </a:t>
            </a:r>
          </a:p>
          <a:p>
            <a:endParaRPr lang="en-US" sz="800" dirty="0"/>
          </a:p>
          <a:p>
            <a:pPr lvl="1"/>
            <a:r>
              <a:rPr lang="en-US" sz="1900" dirty="0" smtClean="0"/>
              <a:t>Controls w/in a process or an activity’s time frame, rather than at its end will enable the supervisor to take prompt corrective action.  </a:t>
            </a:r>
            <a:r>
              <a:rPr lang="en-US" sz="1900" dirty="0" smtClean="0">
                <a:solidFill>
                  <a:srgbClr val="0070C0"/>
                </a:solidFill>
              </a:rPr>
              <a:t>For example, instead of waiting until the day is over, a supervisor could check at midday to see whether a job is progressing satisfactorily.  </a:t>
            </a:r>
          </a:p>
          <a:p>
            <a:pPr lvl="1"/>
            <a:endParaRPr lang="en-US" sz="800" dirty="0"/>
          </a:p>
          <a:p>
            <a:pPr lvl="2"/>
            <a:r>
              <a:rPr lang="en-US" sz="1800" dirty="0" smtClean="0">
                <a:solidFill>
                  <a:srgbClr val="FF0000"/>
                </a:solidFill>
              </a:rPr>
              <a:t>Even though morning is past and nothing can change what has already happened, there may be time to correct the problem before damage becomes excessive.</a:t>
            </a:r>
            <a:endParaRPr lang="en-US" sz="1800" dirty="0">
              <a:solidFill>
                <a:srgbClr val="FF0000"/>
              </a:solidFill>
            </a:endParaRPr>
          </a:p>
        </p:txBody>
      </p:sp>
      <p:pic>
        <p:nvPicPr>
          <p:cNvPr id="5" name="Picture 4" descr="Looking Ahead To 2022"/>
          <p:cNvPicPr/>
          <p:nvPr/>
        </p:nvPicPr>
        <p:blipFill>
          <a:blip r:embed="rId2">
            <a:extLst>
              <a:ext uri="{28A0092B-C50C-407E-A947-70E740481C1C}">
                <a14:useLocalDpi xmlns:a14="http://schemas.microsoft.com/office/drawing/2010/main" val="0"/>
              </a:ext>
            </a:extLst>
          </a:blip>
          <a:srcRect/>
          <a:stretch>
            <a:fillRect/>
          </a:stretch>
        </p:blipFill>
        <p:spPr bwMode="auto">
          <a:xfrm>
            <a:off x="4942114" y="5029200"/>
            <a:ext cx="4191000" cy="1828800"/>
          </a:xfrm>
          <a:prstGeom prst="rect">
            <a:avLst/>
          </a:prstGeom>
          <a:noFill/>
          <a:ln>
            <a:noFill/>
          </a:ln>
        </p:spPr>
      </p:pic>
    </p:spTree>
    <p:extLst>
      <p:ext uri="{BB962C8B-B14F-4D97-AF65-F5344CB8AC3E}">
        <p14:creationId xmlns:p14="http://schemas.microsoft.com/office/powerpoint/2010/main" val="35119438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16373</TotalTime>
  <Words>6758</Words>
  <Application>Microsoft Office PowerPoint</Application>
  <PresentationFormat>On-screen Show (4:3)</PresentationFormat>
  <Paragraphs>625</Paragraphs>
  <Slides>90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90</vt:i4>
      </vt:variant>
    </vt:vector>
  </HeadingPairs>
  <TitlesOfParts>
    <vt:vector size="95" baseType="lpstr">
      <vt:lpstr>Calibri</vt:lpstr>
      <vt:lpstr>Georgia</vt:lpstr>
      <vt:lpstr>Wingdings</vt:lpstr>
      <vt:lpstr>Wingdings 2</vt:lpstr>
      <vt:lpstr>Civic</vt:lpstr>
      <vt:lpstr>Supervision</vt:lpstr>
      <vt:lpstr>Part Four: Controlling and Managing Performance Conflict</vt:lpstr>
      <vt:lpstr>The Supervisor’s Role in Controlling</vt:lpstr>
      <vt:lpstr>The Supervisor’s Role in Controlling</vt:lpstr>
      <vt:lpstr>The Supervisor’s Role in Controlling</vt:lpstr>
      <vt:lpstr>Nature of the Controlling Function</vt:lpstr>
      <vt:lpstr>Employee Responses to Controls</vt:lpstr>
      <vt:lpstr>Controlling Should Be Forward-Looking</vt:lpstr>
      <vt:lpstr>Controlling Should Be Forward-Looking</vt:lpstr>
      <vt:lpstr>Controlling Should Be Consistent with Strategy</vt:lpstr>
      <vt:lpstr>Controlling Should Be Consistent with Strategy</vt:lpstr>
      <vt:lpstr>Controlling and Closeness of Supervision</vt:lpstr>
      <vt:lpstr>Controlling and Closeness of Supervision</vt:lpstr>
      <vt:lpstr>Characteristics of Effective Controls</vt:lpstr>
      <vt:lpstr>Characteristics of Effective Controls Understandable</vt:lpstr>
      <vt:lpstr>Characteristics of Effective Controls Timely</vt:lpstr>
      <vt:lpstr>Characteristics of Effective Controls Indicational</vt:lpstr>
      <vt:lpstr>Characteristics of Effective Controls Flexible</vt:lpstr>
      <vt:lpstr>Characteristics of Effective Controls Time Factor Control Mechanisms</vt:lpstr>
      <vt:lpstr>Feedforward Controls Preliminary-Preventive-Anticipatory</vt:lpstr>
      <vt:lpstr>Feedforward Controls Preliminary-Preventive-Anticipatory</vt:lpstr>
      <vt:lpstr>Concurrent Controls In Process</vt:lpstr>
      <vt:lpstr>Feedback Controls After-the-Process</vt:lpstr>
      <vt:lpstr>Feedback Controls After-the-Process</vt:lpstr>
      <vt:lpstr>Steps in the Control Process</vt:lpstr>
      <vt:lpstr>Steps in the Control Process Setting Standards</vt:lpstr>
      <vt:lpstr>Steps in the Control Process Setting Standards</vt:lpstr>
      <vt:lpstr>Steps in the Control Process Setting Standards</vt:lpstr>
      <vt:lpstr>Steps in the Control Process Setting Standards</vt:lpstr>
      <vt:lpstr>Steps in the Control Process Setting Standards</vt:lpstr>
      <vt:lpstr>Employee Participation</vt:lpstr>
      <vt:lpstr>Employee Participation</vt:lpstr>
      <vt:lpstr>Employee Participation</vt:lpstr>
      <vt:lpstr>Strategic Control Points</vt:lpstr>
      <vt:lpstr>Strategic Control Points</vt:lpstr>
      <vt:lpstr>Strategic Control Points</vt:lpstr>
      <vt:lpstr>Strategic Control Points</vt:lpstr>
      <vt:lpstr>Strategic Control Points</vt:lpstr>
      <vt:lpstr>Strategic Control Points</vt:lpstr>
      <vt:lpstr>Checking Performance Against Standards</vt:lpstr>
      <vt:lpstr>Personal Observation</vt:lpstr>
      <vt:lpstr>Personal Observation</vt:lpstr>
      <vt:lpstr>Personal Observation</vt:lpstr>
      <vt:lpstr>Personal Observation</vt:lpstr>
      <vt:lpstr>Personal Observation</vt:lpstr>
      <vt:lpstr>Oral and Written Reports</vt:lpstr>
      <vt:lpstr>Oral and Written Reports</vt:lpstr>
      <vt:lpstr>Oral and Written Reports</vt:lpstr>
      <vt:lpstr>Oral and Written Reports</vt:lpstr>
      <vt:lpstr>Spot Checks</vt:lpstr>
      <vt:lpstr>Sampling Techniques</vt:lpstr>
      <vt:lpstr>Sampling Techniques</vt:lpstr>
      <vt:lpstr>Taking Corrective Action</vt:lpstr>
      <vt:lpstr>Taking Corrective Action</vt:lpstr>
      <vt:lpstr>Taking Corrective Action</vt:lpstr>
      <vt:lpstr>Taking Corrective Action</vt:lpstr>
      <vt:lpstr>Budgetary Control</vt:lpstr>
      <vt:lpstr>Budgetary Control</vt:lpstr>
      <vt:lpstr>Budgetary Control</vt:lpstr>
      <vt:lpstr>Budgetary Control</vt:lpstr>
      <vt:lpstr>Supervisory Participation in Budget Making</vt:lpstr>
      <vt:lpstr>Supervisory Participation in Budget Making</vt:lpstr>
      <vt:lpstr>Supervisory Participation in Budget Making</vt:lpstr>
      <vt:lpstr>Supervisory Participation in Budget Making</vt:lpstr>
      <vt:lpstr>Supervisory Participation in Budget Making</vt:lpstr>
      <vt:lpstr>Supervisory Participation in Budget Making</vt:lpstr>
      <vt:lpstr>Supervisory Participation in Budget Making</vt:lpstr>
      <vt:lpstr>Supervising within the Budget</vt:lpstr>
      <vt:lpstr>Supervising within the Budget</vt:lpstr>
      <vt:lpstr>Supervising within the Budget</vt:lpstr>
      <vt:lpstr>Supervising within the Budget</vt:lpstr>
      <vt:lpstr>Cost Control and the Supervisor</vt:lpstr>
      <vt:lpstr>Sharing Information and Responsibility with Employees</vt:lpstr>
      <vt:lpstr>Sharing Information and Responsibility with Employees</vt:lpstr>
      <vt:lpstr>Sharing Information and Responsibility with Employees</vt:lpstr>
      <vt:lpstr>Maintaining Cost Awareness</vt:lpstr>
      <vt:lpstr>Maintaining Cost Awareness</vt:lpstr>
      <vt:lpstr>Responding to a Cost-Cutting Order</vt:lpstr>
      <vt:lpstr>Responding to a Cost-Cutting Order</vt:lpstr>
      <vt:lpstr>Responding to a Cost-Cutting Order</vt:lpstr>
      <vt:lpstr>Responding to a Cost-Cutting Order</vt:lpstr>
      <vt:lpstr>Responding to a Cost-Cutting Order</vt:lpstr>
      <vt:lpstr>Responding to a Cost-Cutting Order</vt:lpstr>
      <vt:lpstr>Responding to a Cost-Cutting Order</vt:lpstr>
      <vt:lpstr>Controlling is Part of a Continuous Process</vt:lpstr>
      <vt:lpstr>Specialized Controls Inventory Control</vt:lpstr>
      <vt:lpstr>Specialized Controls Quality Control</vt:lpstr>
      <vt:lpstr>Specialized Controls Production Control</vt:lpstr>
      <vt:lpstr>Controlling and the Other Managerial Functions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1399</cp:revision>
  <cp:lastPrinted>2023-09-26T01:07:26Z</cp:lastPrinted>
  <dcterms:created xsi:type="dcterms:W3CDTF">2015-02-01T00:37:43Z</dcterms:created>
  <dcterms:modified xsi:type="dcterms:W3CDTF">2025-10-24T16:32:17Z</dcterms:modified>
</cp:coreProperties>
</file>