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2"/>
  </p:notesMasterIdLst>
  <p:handoutMasterIdLst>
    <p:handoutMasterId r:id="rId53"/>
  </p:handoutMasterIdLst>
  <p:sldIdLst>
    <p:sldId id="327" r:id="rId2"/>
    <p:sldId id="472" r:id="rId3"/>
    <p:sldId id="471" r:id="rId4"/>
    <p:sldId id="340" r:id="rId5"/>
    <p:sldId id="474" r:id="rId6"/>
    <p:sldId id="342" r:id="rId7"/>
    <p:sldId id="345" r:id="rId8"/>
    <p:sldId id="349" r:id="rId9"/>
    <p:sldId id="475" r:id="rId10"/>
    <p:sldId id="351" r:id="rId11"/>
    <p:sldId id="479" r:id="rId12"/>
    <p:sldId id="480" r:id="rId13"/>
    <p:sldId id="481" r:id="rId14"/>
    <p:sldId id="484" r:id="rId15"/>
    <p:sldId id="482" r:id="rId16"/>
    <p:sldId id="483" r:id="rId17"/>
    <p:sldId id="384" r:id="rId18"/>
    <p:sldId id="388" r:id="rId19"/>
    <p:sldId id="389" r:id="rId20"/>
    <p:sldId id="390" r:id="rId21"/>
    <p:sldId id="391" r:id="rId22"/>
    <p:sldId id="487" r:id="rId23"/>
    <p:sldId id="488" r:id="rId24"/>
    <p:sldId id="489" r:id="rId25"/>
    <p:sldId id="490" r:id="rId26"/>
    <p:sldId id="491" r:id="rId27"/>
    <p:sldId id="492" r:id="rId28"/>
    <p:sldId id="406" r:id="rId29"/>
    <p:sldId id="412" r:id="rId30"/>
    <p:sldId id="476" r:id="rId31"/>
    <p:sldId id="413" r:id="rId32"/>
    <p:sldId id="477" r:id="rId33"/>
    <p:sldId id="493" r:id="rId34"/>
    <p:sldId id="494" r:id="rId35"/>
    <p:sldId id="495" r:id="rId36"/>
    <p:sldId id="497" r:id="rId37"/>
    <p:sldId id="496" r:id="rId38"/>
    <p:sldId id="498" r:id="rId39"/>
    <p:sldId id="499" r:id="rId40"/>
    <p:sldId id="500" r:id="rId41"/>
    <p:sldId id="502" r:id="rId42"/>
    <p:sldId id="503" r:id="rId43"/>
    <p:sldId id="414" r:id="rId44"/>
    <p:sldId id="415" r:id="rId45"/>
    <p:sldId id="418" r:id="rId46"/>
    <p:sldId id="468" r:id="rId47"/>
    <p:sldId id="419" r:id="rId48"/>
    <p:sldId id="421" r:id="rId49"/>
    <p:sldId id="504" r:id="rId50"/>
    <p:sldId id="326"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83" d="100"/>
          <a:sy n="83" d="100"/>
        </p:scale>
        <p:origin x="145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4/23/2025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4/23/2025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4/23/2025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4/23/2025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4/23/2025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4/23/2025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4/23/2025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4/23/2025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4/23/2025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Leadership</a:t>
            </a:r>
            <a:br>
              <a:rPr lang="en-US" sz="3200" u="sng" dirty="0" smtClean="0"/>
            </a:br>
            <a:r>
              <a:rPr lang="en-US" sz="2000" dirty="0" smtClean="0"/>
              <a:t>Session One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Leadership</a:t>
            </a:r>
          </a:p>
          <a:p>
            <a:pPr lvl="1"/>
            <a:r>
              <a:rPr lang="en-US" u="sng" dirty="0" smtClean="0"/>
              <a:t>Enhancing the Lessons of Experience 8</a:t>
            </a:r>
            <a:r>
              <a:rPr lang="en-US" u="sng" baseline="30000" dirty="0" smtClean="0"/>
              <a:t>th</a:t>
            </a:r>
            <a:r>
              <a:rPr lang="en-US" u="sng" dirty="0" smtClean="0"/>
              <a:t> Edition</a:t>
            </a:r>
          </a:p>
          <a:p>
            <a:pPr lvl="1"/>
            <a:endParaRPr lang="en-US" sz="800" u="sng" dirty="0" smtClean="0"/>
          </a:p>
          <a:p>
            <a:pPr lvl="2"/>
            <a:r>
              <a:rPr lang="en-US" dirty="0" smtClean="0"/>
              <a:t>Richard L. Hughes, Robert C. Ginnett, and Gordy J. Curphy, McGraw Hill Education, New York, NY 2015</a:t>
            </a:r>
          </a:p>
          <a:p>
            <a:pPr lvl="3"/>
            <a:r>
              <a:rPr lang="en-US" dirty="0" smtClean="0"/>
              <a:t>ISBN: 978-0-07-786240-4</a:t>
            </a:r>
            <a:endParaRPr lang="en-US" dirty="0"/>
          </a:p>
        </p:txBody>
      </p:sp>
      <p:pic>
        <p:nvPicPr>
          <p:cNvPr id="7"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2438400" y="3962400"/>
            <a:ext cx="4419600" cy="2209800"/>
          </a:xfrm>
          <a:prstGeom prst="rect">
            <a:avLst/>
          </a:prstGeom>
          <a:noFill/>
        </p:spPr>
      </p:pic>
      <p:pic>
        <p:nvPicPr>
          <p:cNvPr id="8"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Interactional Framework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The Interactional Framework for Analyzing Leadership depicts leadership as a function of three elements, the:           (1) Leader, (2) Followers, and (3) Situation</a:t>
            </a:r>
            <a:r>
              <a:rPr lang="en-US" dirty="0" smtClean="0"/>
              <a:t>.</a:t>
            </a:r>
          </a:p>
          <a:p>
            <a:endParaRPr lang="en-US" sz="800" dirty="0" smtClean="0"/>
          </a:p>
          <a:p>
            <a:pPr lvl="1"/>
            <a:r>
              <a:rPr lang="en-US" sz="2000" dirty="0" smtClean="0">
                <a:solidFill>
                  <a:srgbClr val="FF0000"/>
                </a:solidFill>
              </a:rPr>
              <a:t>A particular leadership scenario can be examined using each level of analysis separately.  However, to better understand the process we should examine the interactions among the three elements…</a:t>
            </a:r>
            <a:endParaRPr lang="en-US" sz="2000" dirty="0">
              <a:solidFill>
                <a:srgbClr val="FF0000"/>
              </a:solidFill>
            </a:endParaRPr>
          </a:p>
        </p:txBody>
      </p:sp>
      <p:pic>
        <p:nvPicPr>
          <p:cNvPr id="24579" name="Picture 3" descr="C:\Users\Michaelm\AppData\Local\Microsoft\Windows\Temporary Internet Files\Content.IE5\3E7R16IG\bOwhF[1].png"/>
          <p:cNvPicPr>
            <a:picLocks noChangeAspect="1" noChangeArrowheads="1"/>
          </p:cNvPicPr>
          <p:nvPr/>
        </p:nvPicPr>
        <p:blipFill>
          <a:blip r:embed="rId2" cstate="print"/>
          <a:srcRect/>
          <a:stretch>
            <a:fillRect/>
          </a:stretch>
        </p:blipFill>
        <p:spPr bwMode="auto">
          <a:xfrm>
            <a:off x="5872018" y="3886200"/>
            <a:ext cx="2964134" cy="2369661"/>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Interactional Framework</a:t>
            </a:r>
            <a:br>
              <a:rPr lang="en-US" dirty="0" smtClean="0"/>
            </a:br>
            <a:r>
              <a:rPr lang="en-US" sz="2000" dirty="0" smtClean="0"/>
              <a:t>The Leader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p:txBody>
          <a:bodyPr/>
          <a:lstStyle/>
          <a:p>
            <a:r>
              <a:rPr lang="en-US" sz="2400" u="sng" dirty="0" smtClean="0"/>
              <a:t>This element examines primarily what the leader brings as an individual to the leadership equation</a:t>
            </a:r>
            <a:r>
              <a:rPr lang="en-US" dirty="0" smtClean="0"/>
              <a:t>.</a:t>
            </a:r>
          </a:p>
          <a:p>
            <a:endParaRPr lang="en-US" sz="800" dirty="0" smtClean="0"/>
          </a:p>
          <a:p>
            <a:pPr lvl="1"/>
            <a:r>
              <a:rPr lang="en-US" dirty="0" smtClean="0"/>
              <a:t>This can include unique personal history, interests, character traits, and motivation.</a:t>
            </a:r>
          </a:p>
          <a:p>
            <a:pPr lvl="1"/>
            <a:endParaRPr lang="en-US" sz="800" dirty="0" smtClean="0"/>
          </a:p>
          <a:p>
            <a:pPr lvl="2"/>
            <a:r>
              <a:rPr lang="en-US" dirty="0" smtClean="0">
                <a:solidFill>
                  <a:srgbClr val="FF0000"/>
                </a:solidFill>
              </a:rPr>
              <a:t>Research shows that leaders differ from their followers, and effective leaders from ineffective leaders, on various personality traits, cognitive abilities, skills, and values.</a:t>
            </a:r>
            <a:endParaRPr lang="en-US" dirty="0">
              <a:solidFill>
                <a:srgbClr val="FF0000"/>
              </a:solidFill>
            </a:endParaRPr>
          </a:p>
        </p:txBody>
      </p:sp>
      <p:pic>
        <p:nvPicPr>
          <p:cNvPr id="1026" name="Picture 2" descr="C:\Users\MichaelM\AppData\Local\Microsoft\Windows\INetCache\IE\HNQ21PIQ\Follow_the_Leader[1].jpg"/>
          <p:cNvPicPr>
            <a:picLocks noChangeAspect="1" noChangeArrowheads="1"/>
          </p:cNvPicPr>
          <p:nvPr/>
        </p:nvPicPr>
        <p:blipFill>
          <a:blip r:embed="rId2" cstate="print"/>
          <a:srcRect/>
          <a:stretch>
            <a:fillRect/>
          </a:stretch>
        </p:blipFill>
        <p:spPr bwMode="auto">
          <a:xfrm>
            <a:off x="5254602" y="4495800"/>
            <a:ext cx="3406797" cy="1739900"/>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55910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Interactional Framework</a:t>
            </a:r>
            <a:br>
              <a:rPr lang="en-US" dirty="0" smtClean="0"/>
            </a:br>
            <a:r>
              <a:rPr lang="en-US" sz="2000" dirty="0" smtClean="0"/>
              <a:t>The Followers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p:txBody>
          <a:bodyPr/>
          <a:lstStyle/>
          <a:p>
            <a:r>
              <a:rPr lang="en-US" sz="2400" u="sng" dirty="0" smtClean="0"/>
              <a:t>Leadership is a social influence process shared among all members of a group.  It is not restricted to the influence exerted by one person in a particular position or role</a:t>
            </a:r>
            <a:r>
              <a:rPr lang="en-US" dirty="0" smtClean="0"/>
              <a:t>.</a:t>
            </a:r>
          </a:p>
          <a:p>
            <a:endParaRPr lang="en-US" sz="800" dirty="0" smtClean="0"/>
          </a:p>
          <a:p>
            <a:pPr lvl="1"/>
            <a:r>
              <a:rPr lang="en-US" dirty="0" smtClean="0"/>
              <a:t>Followers are an important part of the leadership process.    </a:t>
            </a:r>
          </a:p>
          <a:p>
            <a:pPr lvl="2"/>
            <a:endParaRPr lang="en-US" sz="800" dirty="0"/>
          </a:p>
          <a:p>
            <a:pPr lvl="2"/>
            <a:r>
              <a:rPr lang="en-US" dirty="0" smtClean="0">
                <a:solidFill>
                  <a:srgbClr val="FF0000"/>
                </a:solidFill>
              </a:rPr>
              <a:t>The follower’s expectations, personality traits, maturity levels, levels of competence, and motivation affect the process.</a:t>
            </a:r>
          </a:p>
        </p:txBody>
      </p:sp>
      <p:pic>
        <p:nvPicPr>
          <p:cNvPr id="6" name="Picture 5" descr="Social Influence PowerPoint and Google Slides Template - PPT Slid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191000"/>
            <a:ext cx="3739988" cy="2043599"/>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412689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Interactional Framework</a:t>
            </a:r>
            <a:br>
              <a:rPr lang="en-US" dirty="0" smtClean="0"/>
            </a:br>
            <a:r>
              <a:rPr lang="en-US" sz="2000" dirty="0" smtClean="0"/>
              <a:t>The Followers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normAutofit/>
          </a:bodyPr>
          <a:lstStyle/>
          <a:p>
            <a:r>
              <a:rPr lang="en-US" sz="2400" u="sng" dirty="0" smtClean="0"/>
              <a:t>Other relevant variables include followers’ trust in the leader and their degree in confidence that the leader is interested in their well-being.</a:t>
            </a:r>
          </a:p>
        </p:txBody>
      </p:sp>
      <p:pic>
        <p:nvPicPr>
          <p:cNvPr id="7" name="Picture 6" descr="Trust International - Home | Facebook"/>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43200"/>
            <a:ext cx="3810000" cy="3581400"/>
          </a:xfrm>
          <a:prstGeom prst="rect">
            <a:avLst/>
          </a:prstGeom>
          <a:noFill/>
          <a:ln>
            <a:noFill/>
          </a:ln>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0557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Interactional Framework</a:t>
            </a:r>
            <a:br>
              <a:rPr lang="en-US" dirty="0" smtClean="0"/>
            </a:br>
            <a:r>
              <a:rPr lang="en-US" sz="2000" dirty="0" smtClean="0"/>
              <a:t>The Followers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normAutofit/>
          </a:bodyPr>
          <a:lstStyle/>
          <a:p>
            <a:r>
              <a:rPr lang="en-US" sz="2400" u="sng" dirty="0" smtClean="0"/>
              <a:t>There are five basic types of followers</a:t>
            </a:r>
            <a:r>
              <a:rPr lang="en-US" sz="2400" dirty="0" smtClean="0"/>
              <a:t>:</a:t>
            </a:r>
          </a:p>
          <a:p>
            <a:endParaRPr lang="en-US" sz="800" dirty="0"/>
          </a:p>
          <a:p>
            <a:pPr lvl="1"/>
            <a:r>
              <a:rPr lang="en-US" dirty="0" smtClean="0"/>
              <a:t>Alienated Followers</a:t>
            </a:r>
          </a:p>
          <a:p>
            <a:pPr lvl="2"/>
            <a:r>
              <a:rPr lang="en-US" sz="1800" dirty="0">
                <a:solidFill>
                  <a:srgbClr val="FF0000"/>
                </a:solidFill>
              </a:rPr>
              <a:t>See themselves </a:t>
            </a:r>
            <a:r>
              <a:rPr lang="en-US" sz="1800" dirty="0" smtClean="0">
                <a:solidFill>
                  <a:srgbClr val="FF0000"/>
                </a:solidFill>
              </a:rPr>
              <a:t>as “Mavericks,” </a:t>
            </a:r>
            <a:r>
              <a:rPr lang="en-US" sz="1800" dirty="0">
                <a:solidFill>
                  <a:srgbClr val="FF0000"/>
                </a:solidFill>
              </a:rPr>
              <a:t>but have a really negative </a:t>
            </a:r>
            <a:r>
              <a:rPr lang="en-US" sz="1800" dirty="0" smtClean="0">
                <a:solidFill>
                  <a:srgbClr val="FF0000"/>
                </a:solidFill>
              </a:rPr>
              <a:t>view/influence</a:t>
            </a:r>
            <a:r>
              <a:rPr lang="en-US" sz="1800" dirty="0">
                <a:solidFill>
                  <a:srgbClr val="FF0000"/>
                </a:solidFill>
              </a:rPr>
              <a:t>.</a:t>
            </a:r>
          </a:p>
          <a:p>
            <a:pPr lvl="1"/>
            <a:r>
              <a:rPr lang="en-US" dirty="0" smtClean="0"/>
              <a:t>Conformist Followers</a:t>
            </a:r>
          </a:p>
          <a:p>
            <a:pPr lvl="2"/>
            <a:r>
              <a:rPr lang="en-US" sz="1800" dirty="0">
                <a:solidFill>
                  <a:srgbClr val="FF0000"/>
                </a:solidFill>
              </a:rPr>
              <a:t>The “yes people,” but may compromise values and </a:t>
            </a:r>
            <a:r>
              <a:rPr lang="en-US" sz="1800" dirty="0" smtClean="0">
                <a:solidFill>
                  <a:srgbClr val="FF0000"/>
                </a:solidFill>
              </a:rPr>
              <a:t>ethics for organization.</a:t>
            </a:r>
            <a:endParaRPr lang="en-US" sz="1800" dirty="0">
              <a:solidFill>
                <a:srgbClr val="FF0000"/>
              </a:solidFill>
            </a:endParaRPr>
          </a:p>
          <a:p>
            <a:pPr lvl="1"/>
            <a:r>
              <a:rPr lang="en-US" dirty="0" smtClean="0"/>
              <a:t>Pragmatist Followers</a:t>
            </a:r>
          </a:p>
          <a:p>
            <a:pPr lvl="2"/>
            <a:r>
              <a:rPr lang="en-US" sz="1800" dirty="0">
                <a:solidFill>
                  <a:srgbClr val="FF0000"/>
                </a:solidFill>
              </a:rPr>
              <a:t>Mediocre performers with both positive and negative qualities.</a:t>
            </a:r>
          </a:p>
          <a:p>
            <a:pPr lvl="1"/>
            <a:r>
              <a:rPr lang="en-US" dirty="0" smtClean="0"/>
              <a:t>Passive Followers</a:t>
            </a:r>
          </a:p>
          <a:p>
            <a:pPr lvl="2"/>
            <a:r>
              <a:rPr lang="en-US" sz="1800" dirty="0">
                <a:solidFill>
                  <a:srgbClr val="FF0000"/>
                </a:solidFill>
              </a:rPr>
              <a:t>Rely on the leader fully, and show minimal initiative.</a:t>
            </a:r>
          </a:p>
          <a:p>
            <a:pPr lvl="1"/>
            <a:r>
              <a:rPr lang="en-US" dirty="0" smtClean="0"/>
              <a:t>Exemplary Followers</a:t>
            </a:r>
          </a:p>
          <a:p>
            <a:pPr lvl="2"/>
            <a:r>
              <a:rPr lang="en-US" sz="1800" dirty="0">
                <a:solidFill>
                  <a:srgbClr val="FF0000"/>
                </a:solidFill>
              </a:rPr>
              <a:t>Apply their talents for the benefit of the organization.</a:t>
            </a:r>
          </a:p>
          <a:p>
            <a:pPr marL="594360" lvl="2" indent="0">
              <a:buNone/>
            </a:pPr>
            <a:endParaRPr lang="en-US" dirty="0" smtClean="0"/>
          </a:p>
          <a:p>
            <a:pPr lvl="1"/>
            <a:endParaRPr lang="en-US" dirty="0" smtClean="0"/>
          </a:p>
          <a:p>
            <a:pPr lvl="1"/>
            <a:endParaRPr lang="en-US" sz="800" dirty="0" smtClean="0"/>
          </a:p>
        </p:txBody>
      </p:sp>
      <p:pic>
        <p:nvPicPr>
          <p:cNvPr id="6" name="Picture 5" descr="Follow - Free social media i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608076"/>
            <a:ext cx="2057400" cy="1754124"/>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64838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Interactional Framework</a:t>
            </a:r>
            <a:br>
              <a:rPr lang="en-US" dirty="0" smtClean="0"/>
            </a:br>
            <a:r>
              <a:rPr lang="en-US" sz="2000" dirty="0" smtClean="0"/>
              <a:t>The Situation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p:txBody>
          <a:bodyPr/>
          <a:lstStyle/>
          <a:p>
            <a:r>
              <a:rPr lang="en-US" sz="2400" u="sng" dirty="0" smtClean="0"/>
              <a:t>Even if we knew all we could know about a given leader and a given set of followers, leadership often makes sense only in the context of how the leader and followers interact in a particular setting</a:t>
            </a:r>
            <a:r>
              <a:rPr lang="en-US" sz="2400" dirty="0" smtClean="0"/>
              <a:t>.</a:t>
            </a:r>
          </a:p>
          <a:p>
            <a:pPr marL="0" indent="0">
              <a:buNone/>
            </a:pPr>
            <a:endParaRPr lang="en-US" sz="800" dirty="0" smtClean="0"/>
          </a:p>
        </p:txBody>
      </p:sp>
      <p:pic>
        <p:nvPicPr>
          <p:cNvPr id="16387" name="Picture 3" descr="C:\Users\Michaelm\AppData\Local\Microsoft\Windows\Temporary Internet Files\Content.IE5\WX0DVOOP\Banner-all_situation[1].jpg"/>
          <p:cNvPicPr>
            <a:picLocks noChangeAspect="1" noChangeArrowheads="1"/>
          </p:cNvPicPr>
          <p:nvPr/>
        </p:nvPicPr>
        <p:blipFill>
          <a:blip r:embed="rId2" cstate="print"/>
          <a:srcRect/>
          <a:stretch>
            <a:fillRect/>
          </a:stretch>
        </p:blipFill>
        <p:spPr bwMode="auto">
          <a:xfrm>
            <a:off x="1542288" y="3561304"/>
            <a:ext cx="6096000" cy="2500799"/>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91108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Interactional Framework</a:t>
            </a:r>
            <a:br>
              <a:rPr lang="en-US" dirty="0" smtClean="0"/>
            </a:br>
            <a:r>
              <a:rPr lang="en-US" sz="2000" dirty="0" smtClean="0"/>
              <a:t>The Situation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400" u="sng" dirty="0" smtClean="0"/>
              <a:t>Decision making is a good example of how leaders need to behave differently in various situations</a:t>
            </a:r>
            <a:r>
              <a:rPr lang="en-US" dirty="0" smtClean="0"/>
              <a:t>.</a:t>
            </a:r>
          </a:p>
          <a:p>
            <a:pPr marL="274320" lvl="2" indent="-274320">
              <a:buClr>
                <a:schemeClr val="accent1"/>
              </a:buClr>
              <a:buSzPct val="85000"/>
              <a:buFont typeface="Wingdings 2"/>
              <a:buChar char=""/>
            </a:pPr>
            <a:endParaRPr lang="en-US" sz="800" dirty="0" smtClean="0"/>
          </a:p>
          <a:p>
            <a:pPr lvl="1"/>
            <a:r>
              <a:rPr lang="en-US" sz="2000" u="sng" dirty="0" smtClean="0"/>
              <a:t>If the situation is Simple: predictable and orderly; and the right answers exist.</a:t>
            </a:r>
          </a:p>
          <a:p>
            <a:pPr lvl="2"/>
            <a:r>
              <a:rPr lang="en-US" dirty="0" smtClean="0">
                <a:solidFill>
                  <a:srgbClr val="FF0000"/>
                </a:solidFill>
              </a:rPr>
              <a:t>The leader’s job is to ensure that proper processes are in place, follow best practices, and communicate in clear-direct ways.</a:t>
            </a:r>
          </a:p>
          <a:p>
            <a:pPr lvl="2"/>
            <a:endParaRPr lang="en-US" sz="800" dirty="0" smtClean="0"/>
          </a:p>
          <a:p>
            <a:pPr lvl="1"/>
            <a:r>
              <a:rPr lang="en-US" sz="2000" u="sng" dirty="0" smtClean="0"/>
              <a:t>If the situation is Complex: flux, unpredictability, ambiguity, many competing ideas, lots of unknowns</a:t>
            </a:r>
            <a:r>
              <a:rPr lang="en-US" sz="2000" dirty="0" smtClean="0"/>
              <a:t>.</a:t>
            </a:r>
          </a:p>
          <a:p>
            <a:pPr lvl="2"/>
            <a:r>
              <a:rPr lang="en-US" dirty="0" smtClean="0">
                <a:solidFill>
                  <a:srgbClr val="FF0000"/>
                </a:solidFill>
              </a:rPr>
              <a:t>The leader’s job is to create environments and experiments that allow patterns to emerge; increase interaction &amp; communication; and use methods to generate new ideas and ways of thinking.</a:t>
            </a:r>
          </a:p>
        </p:txBody>
      </p:sp>
      <p:pic>
        <p:nvPicPr>
          <p:cNvPr id="5"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20747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There is no simple recipe for effective leadership</a:t>
            </a:r>
            <a:r>
              <a:rPr lang="en-US" dirty="0" smtClean="0"/>
              <a:t>.</a:t>
            </a:r>
          </a:p>
          <a:p>
            <a:endParaRPr lang="en-US" sz="800" dirty="0" smtClean="0"/>
          </a:p>
          <a:p>
            <a:pPr lvl="1"/>
            <a:r>
              <a:rPr lang="en-US" dirty="0" smtClean="0"/>
              <a:t>It is important to understand how the three domains of leadership interact – how the leader, the followers, and the situation are all part of the leadership process.</a:t>
            </a:r>
          </a:p>
          <a:p>
            <a:pPr lvl="1"/>
            <a:endParaRPr lang="en-US" sz="800" dirty="0" smtClean="0"/>
          </a:p>
          <a:p>
            <a:pPr lvl="2"/>
            <a:r>
              <a:rPr lang="en-US" dirty="0" smtClean="0">
                <a:solidFill>
                  <a:srgbClr val="FF0000"/>
                </a:solidFill>
              </a:rPr>
              <a:t>Understanding their interaction is necessary before you can draw valid conclusions from the leadership you observe around you.</a:t>
            </a:r>
          </a:p>
        </p:txBody>
      </p:sp>
      <p:pic>
        <p:nvPicPr>
          <p:cNvPr id="9" name="Picture 8" descr="The Most Effective Leadership Qualities of Great Lead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105564"/>
            <a:ext cx="3581400" cy="2752436"/>
          </a:xfrm>
          <a:prstGeom prst="rect">
            <a:avLst/>
          </a:prstGeom>
          <a:noFill/>
          <a:ln>
            <a:noFill/>
          </a:ln>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Leadership is learned from experience</a:t>
            </a:r>
            <a:r>
              <a:rPr lang="en-US" dirty="0" smtClean="0"/>
              <a:t>.  </a:t>
            </a:r>
          </a:p>
          <a:p>
            <a:endParaRPr lang="en-US" sz="800" dirty="0">
              <a:solidFill>
                <a:srgbClr val="FF0000"/>
              </a:solidFill>
            </a:endParaRPr>
          </a:p>
          <a:p>
            <a:pPr lvl="1"/>
            <a:r>
              <a:rPr lang="en-US" dirty="0" smtClean="0">
                <a:solidFill>
                  <a:srgbClr val="FF0000"/>
                </a:solidFill>
              </a:rPr>
              <a:t>Certain experiences have greater developmental impact than others in shaping a person’s effectiveness as a leader.</a:t>
            </a:r>
            <a:endParaRPr lang="en-US" dirty="0" smtClean="0"/>
          </a:p>
          <a:p>
            <a:pPr lvl="1">
              <a:buNone/>
            </a:pPr>
            <a:endParaRPr lang="en-US" sz="1800" dirty="0" smtClean="0"/>
          </a:p>
          <a:p>
            <a:pPr lvl="1"/>
            <a:endParaRPr lang="en-US" sz="1800" dirty="0" smtClean="0"/>
          </a:p>
        </p:txBody>
      </p:sp>
      <p:pic>
        <p:nvPicPr>
          <p:cNvPr id="7" name="Picture 6" descr="Leadership Learned | Podcast on Spotify"/>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971800"/>
            <a:ext cx="3352800" cy="3352800"/>
          </a:xfrm>
          <a:prstGeom prst="rect">
            <a:avLst/>
          </a:prstGeom>
          <a:noFill/>
          <a:ln>
            <a:noFill/>
          </a:ln>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599645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Action-Observation-Reflection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Leadership development depends not only on the kinds of experiences a person has but on how they use them to foster growth</a:t>
            </a:r>
            <a:r>
              <a:rPr lang="en-US" sz="2400" dirty="0" smtClean="0"/>
              <a:t>.</a:t>
            </a:r>
          </a:p>
          <a:p>
            <a:endParaRPr lang="en-US" sz="800" dirty="0" smtClean="0"/>
          </a:p>
          <a:p>
            <a:pPr lvl="1"/>
            <a:r>
              <a:rPr lang="en-US" dirty="0" smtClean="0">
                <a:solidFill>
                  <a:srgbClr val="FF0000"/>
                </a:solidFill>
              </a:rPr>
              <a:t>We can learn from our experiences when we spend time thinking about them.</a:t>
            </a:r>
          </a:p>
        </p:txBody>
      </p:sp>
      <p:pic>
        <p:nvPicPr>
          <p:cNvPr id="2050" name="Picture 2" descr="C:\Users\MichaelM\AppData\Local\Microsoft\Windows\INetCache\IE\YHJC9KTR\Thinking-Man[1].jpg"/>
          <p:cNvPicPr>
            <a:picLocks noChangeAspect="1" noChangeArrowheads="1"/>
          </p:cNvPicPr>
          <p:nvPr/>
        </p:nvPicPr>
        <p:blipFill>
          <a:blip r:embed="rId2" cstate="print"/>
          <a:srcRect/>
          <a:stretch>
            <a:fillRect/>
          </a:stretch>
        </p:blipFill>
        <p:spPr bwMode="auto">
          <a:xfrm>
            <a:off x="5750745" y="3276600"/>
            <a:ext cx="3022600" cy="3048000"/>
          </a:xfrm>
          <a:prstGeom prst="rect">
            <a:avLst/>
          </a:prstGeom>
          <a:noFill/>
        </p:spPr>
      </p:pic>
      <p:pic>
        <p:nvPicPr>
          <p:cNvPr id="2051" name="Picture 3" descr="C:\Users\MichaelM\AppData\Local\Microsoft\Windows\INetCache\IE\C13QFHMP\1194984950810759386thought_cloud_jon_philli_01.svg.med[1].png"/>
          <p:cNvPicPr>
            <a:picLocks noChangeAspect="1" noChangeArrowheads="1"/>
          </p:cNvPicPr>
          <p:nvPr/>
        </p:nvPicPr>
        <p:blipFill>
          <a:blip r:embed="rId3" cstate="print"/>
          <a:srcRect/>
          <a:stretch>
            <a:fillRect/>
          </a:stretch>
        </p:blipFill>
        <p:spPr bwMode="auto">
          <a:xfrm>
            <a:off x="5111722" y="3253509"/>
            <a:ext cx="1213392" cy="1391582"/>
          </a:xfrm>
          <a:prstGeom prst="rect">
            <a:avLst/>
          </a:prstGeom>
          <a:noFill/>
        </p:spPr>
      </p:pic>
      <p:pic>
        <p:nvPicPr>
          <p:cNvPr id="7" name="Picture 4"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21028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lstStyle/>
          <a:p>
            <a:r>
              <a:rPr lang="en-US" sz="2400" u="sng" dirty="0" smtClean="0"/>
              <a:t>Who Are </a:t>
            </a:r>
            <a:r>
              <a:rPr lang="en-US" sz="2400" u="sng" dirty="0"/>
              <a:t>Y</a:t>
            </a:r>
            <a:r>
              <a:rPr lang="en-US" sz="2400" u="sng" dirty="0" smtClean="0"/>
              <a:t>ou?</a:t>
            </a:r>
          </a:p>
          <a:p>
            <a:endParaRPr lang="en-US" sz="800" u="sng" dirty="0" smtClean="0"/>
          </a:p>
          <a:p>
            <a:pPr lvl="1"/>
            <a:r>
              <a:rPr lang="en-US" dirty="0" smtClean="0"/>
              <a:t>Name – School – Hobbies and Activities</a:t>
            </a:r>
          </a:p>
          <a:p>
            <a:pPr lvl="1"/>
            <a:r>
              <a:rPr lang="en-US" dirty="0" smtClean="0"/>
              <a:t>Why Are </a:t>
            </a:r>
            <a:r>
              <a:rPr lang="en-US" dirty="0"/>
              <a:t>Y</a:t>
            </a:r>
            <a:r>
              <a:rPr lang="en-US" dirty="0" smtClean="0"/>
              <a:t>ou </a:t>
            </a:r>
            <a:r>
              <a:rPr lang="en-US" dirty="0"/>
              <a:t>H</a:t>
            </a:r>
            <a:r>
              <a:rPr lang="en-US" dirty="0" smtClean="0"/>
              <a:t>ere?</a:t>
            </a:r>
          </a:p>
          <a:p>
            <a:endParaRPr lang="en-US" sz="800" dirty="0" smtClean="0"/>
          </a:p>
          <a:p>
            <a:pPr lvl="2"/>
            <a:r>
              <a:rPr lang="en-US" dirty="0" smtClean="0">
                <a:solidFill>
                  <a:srgbClr val="FF0000"/>
                </a:solidFill>
              </a:rPr>
              <a:t>Embracing Mindfulness</a:t>
            </a:r>
            <a:endParaRPr lang="en-US" dirty="0">
              <a:solidFill>
                <a:srgbClr val="FF0000"/>
              </a:solidFill>
            </a:endParaRPr>
          </a:p>
        </p:txBody>
      </p:sp>
      <p:pic>
        <p:nvPicPr>
          <p:cNvPr id="6" name="Picture 5" descr="Introduction Images – Browse 224,143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2866690" y="3483779"/>
            <a:ext cx="5943600" cy="2674620"/>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516144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Spiral of Experience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pPr marL="274320" lvl="3" indent="-274320">
              <a:buClr>
                <a:schemeClr val="accent1"/>
              </a:buClr>
              <a:buSzPct val="85000"/>
              <a:buFont typeface="Wingdings 2"/>
              <a:buChar char=""/>
            </a:pPr>
            <a:r>
              <a:rPr lang="en-US" sz="2400" u="sng" dirty="0" smtClean="0">
                <a:solidFill>
                  <a:schemeClr val="tx1"/>
                </a:solidFill>
              </a:rPr>
              <a:t>Leadership development is enhanced when the experience involves three different processes - AOR: (1) Action,           (2) Observation, and (3) Reflection.</a:t>
            </a:r>
          </a:p>
          <a:p>
            <a:pPr marL="274320" lvl="3" indent="-274320">
              <a:buClr>
                <a:schemeClr val="accent1"/>
              </a:buClr>
              <a:buSzPct val="85000"/>
              <a:buFont typeface="Wingdings 2"/>
              <a:buChar char=""/>
            </a:pPr>
            <a:endParaRPr lang="en-US" sz="800" u="sng" dirty="0" smtClean="0">
              <a:solidFill>
                <a:schemeClr val="tx1"/>
              </a:solidFill>
            </a:endParaRPr>
          </a:p>
          <a:p>
            <a:pPr marL="731520" lvl="1" indent="-457200">
              <a:buFont typeface="+mj-lt"/>
              <a:buAutoNum type="arabicPeriod"/>
            </a:pPr>
            <a:r>
              <a:rPr lang="en-US" dirty="0" smtClean="0"/>
              <a:t>Action</a:t>
            </a:r>
            <a:endParaRPr lang="en-US" dirty="0"/>
          </a:p>
          <a:p>
            <a:pPr lvl="2"/>
            <a:r>
              <a:rPr lang="en-US" dirty="0" smtClean="0">
                <a:solidFill>
                  <a:srgbClr val="FF0000"/>
                </a:solidFill>
              </a:rPr>
              <a:t>What Did </a:t>
            </a:r>
            <a:r>
              <a:rPr lang="en-US" dirty="0">
                <a:solidFill>
                  <a:srgbClr val="FF0000"/>
                </a:solidFill>
              </a:rPr>
              <a:t>Y</a:t>
            </a:r>
            <a:r>
              <a:rPr lang="en-US" dirty="0" smtClean="0">
                <a:solidFill>
                  <a:srgbClr val="FF0000"/>
                </a:solidFill>
              </a:rPr>
              <a:t>ou </a:t>
            </a:r>
            <a:r>
              <a:rPr lang="en-US" dirty="0">
                <a:solidFill>
                  <a:srgbClr val="FF0000"/>
                </a:solidFill>
              </a:rPr>
              <a:t>D</a:t>
            </a:r>
            <a:r>
              <a:rPr lang="en-US" dirty="0" smtClean="0">
                <a:solidFill>
                  <a:srgbClr val="FF0000"/>
                </a:solidFill>
              </a:rPr>
              <a:t>o?</a:t>
            </a:r>
          </a:p>
          <a:p>
            <a:pPr marL="731520" lvl="1" indent="-457200">
              <a:buFont typeface="+mj-lt"/>
              <a:buAutoNum type="arabicPeriod"/>
            </a:pPr>
            <a:r>
              <a:rPr lang="en-US" dirty="0" smtClean="0"/>
              <a:t>Observation</a:t>
            </a:r>
            <a:endParaRPr lang="en-US" dirty="0"/>
          </a:p>
          <a:p>
            <a:pPr lvl="2"/>
            <a:r>
              <a:rPr lang="en-US" dirty="0" smtClean="0">
                <a:solidFill>
                  <a:srgbClr val="FF0000"/>
                </a:solidFill>
              </a:rPr>
              <a:t>What Happened? Results.</a:t>
            </a:r>
          </a:p>
          <a:p>
            <a:pPr lvl="2"/>
            <a:r>
              <a:rPr lang="en-US" dirty="0" smtClean="0">
                <a:solidFill>
                  <a:srgbClr val="FF0000"/>
                </a:solidFill>
              </a:rPr>
              <a:t>What was the Impact on Others?</a:t>
            </a:r>
          </a:p>
          <a:p>
            <a:pPr marL="731520" lvl="1" indent="-457200">
              <a:buFont typeface="+mj-lt"/>
              <a:buAutoNum type="arabicPeriod"/>
            </a:pPr>
            <a:r>
              <a:rPr lang="en-US" dirty="0" smtClean="0"/>
              <a:t>Reflection</a:t>
            </a:r>
            <a:endParaRPr lang="en-US" dirty="0"/>
          </a:p>
          <a:p>
            <a:pPr lvl="2"/>
            <a:r>
              <a:rPr lang="en-US" dirty="0" smtClean="0">
                <a:solidFill>
                  <a:srgbClr val="FF0000"/>
                </a:solidFill>
              </a:rPr>
              <a:t>How Do </a:t>
            </a:r>
            <a:r>
              <a:rPr lang="en-US" dirty="0">
                <a:solidFill>
                  <a:srgbClr val="FF0000"/>
                </a:solidFill>
              </a:rPr>
              <a:t>Y</a:t>
            </a:r>
            <a:r>
              <a:rPr lang="en-US" dirty="0" smtClean="0">
                <a:solidFill>
                  <a:srgbClr val="FF0000"/>
                </a:solidFill>
              </a:rPr>
              <a:t>ou </a:t>
            </a:r>
            <a:r>
              <a:rPr lang="en-US" dirty="0">
                <a:solidFill>
                  <a:srgbClr val="FF0000"/>
                </a:solidFill>
              </a:rPr>
              <a:t>L</a:t>
            </a:r>
            <a:r>
              <a:rPr lang="en-US" dirty="0" smtClean="0">
                <a:solidFill>
                  <a:srgbClr val="FF0000"/>
                </a:solidFill>
              </a:rPr>
              <a:t>ook at it Now?</a:t>
            </a:r>
          </a:p>
          <a:p>
            <a:pPr lvl="2"/>
            <a:r>
              <a:rPr lang="en-US" dirty="0" smtClean="0">
                <a:solidFill>
                  <a:srgbClr val="FF0000"/>
                </a:solidFill>
              </a:rPr>
              <a:t>How Do </a:t>
            </a:r>
            <a:r>
              <a:rPr lang="en-US" dirty="0">
                <a:solidFill>
                  <a:srgbClr val="FF0000"/>
                </a:solidFill>
              </a:rPr>
              <a:t>Y</a:t>
            </a:r>
            <a:r>
              <a:rPr lang="en-US" dirty="0" smtClean="0">
                <a:solidFill>
                  <a:srgbClr val="FF0000"/>
                </a:solidFill>
              </a:rPr>
              <a:t>ou </a:t>
            </a:r>
            <a:r>
              <a:rPr lang="en-US" dirty="0">
                <a:solidFill>
                  <a:srgbClr val="FF0000"/>
                </a:solidFill>
              </a:rPr>
              <a:t>F</a:t>
            </a:r>
            <a:r>
              <a:rPr lang="en-US" dirty="0" smtClean="0">
                <a:solidFill>
                  <a:srgbClr val="FF0000"/>
                </a:solidFill>
              </a:rPr>
              <a:t>eel about it Now?</a:t>
            </a:r>
          </a:p>
          <a:p>
            <a:pPr lvl="1"/>
            <a:endParaRPr lang="en-US" dirty="0"/>
          </a:p>
        </p:txBody>
      </p:sp>
      <p:pic>
        <p:nvPicPr>
          <p:cNvPr id="3074" name="Picture 2" descr="C:\Users\MichaelM\AppData\Local\Microsoft\Windows\INetCache\IE\C13QFHMP\Spiral-logarithmic-antenna[1].jpg"/>
          <p:cNvPicPr>
            <a:picLocks noChangeAspect="1" noChangeArrowheads="1"/>
          </p:cNvPicPr>
          <p:nvPr/>
        </p:nvPicPr>
        <p:blipFill>
          <a:blip r:embed="rId2" cstate="print"/>
          <a:srcRect/>
          <a:stretch>
            <a:fillRect/>
          </a:stretch>
        </p:blipFill>
        <p:spPr bwMode="auto">
          <a:xfrm>
            <a:off x="5105400" y="2895600"/>
            <a:ext cx="3730752" cy="3124200"/>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976636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Spiral of Experience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Experience is not just a matter of what events happen;        it also depends on how you perceive those events</a:t>
            </a:r>
            <a:r>
              <a:rPr lang="en-US" dirty="0" smtClean="0"/>
              <a:t>.</a:t>
            </a:r>
          </a:p>
          <a:p>
            <a:endParaRPr lang="en-US" sz="800" dirty="0" smtClean="0"/>
          </a:p>
          <a:p>
            <a:pPr lvl="1"/>
            <a:r>
              <a:rPr lang="en-US" dirty="0" smtClean="0"/>
              <a:t>Perception affects all three phases of the AOR model.</a:t>
            </a:r>
          </a:p>
          <a:p>
            <a:pPr lvl="1"/>
            <a:endParaRPr lang="en-US" sz="800" dirty="0" smtClean="0"/>
          </a:p>
          <a:p>
            <a:pPr lvl="2"/>
            <a:r>
              <a:rPr lang="en-US" dirty="0" smtClean="0">
                <a:solidFill>
                  <a:srgbClr val="FF0000"/>
                </a:solidFill>
              </a:rPr>
              <a:t>Human beings are not passive recorders of experiences; rather, people actively shape and construct their experiences.</a:t>
            </a:r>
            <a:endParaRPr lang="en-US" dirty="0">
              <a:solidFill>
                <a:srgbClr val="FF0000"/>
              </a:solidFill>
            </a:endParaRPr>
          </a:p>
        </p:txBody>
      </p:sp>
      <p:pic>
        <p:nvPicPr>
          <p:cNvPr id="4100" name="Picture 4" descr="C:\Users\MichaelM\AppData\Local\Microsoft\Windows\INetCache\IE\TDGUT3I4\Perception_intertitle[1].png"/>
          <p:cNvPicPr>
            <a:picLocks noChangeAspect="1" noChangeArrowheads="1"/>
          </p:cNvPicPr>
          <p:nvPr/>
        </p:nvPicPr>
        <p:blipFill>
          <a:blip r:embed="rId2" cstate="print"/>
          <a:srcRect/>
          <a:stretch>
            <a:fillRect/>
          </a:stretch>
        </p:blipFill>
        <p:spPr bwMode="auto">
          <a:xfrm>
            <a:off x="5105400" y="4049602"/>
            <a:ext cx="4039774" cy="2808398"/>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44573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and Attribution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p:txBody>
          <a:bodyPr/>
          <a:lstStyle/>
          <a:p>
            <a:r>
              <a:rPr lang="en-US" sz="2300" u="sng" dirty="0" smtClean="0"/>
              <a:t>Perception is inherently an interpretive, or a meaning-making, activity.  We develop explanations for the behaviors or actions we attend to through a process called Attribution</a:t>
            </a:r>
            <a:r>
              <a:rPr lang="en-US" sz="2300" dirty="0" smtClean="0"/>
              <a:t>.</a:t>
            </a:r>
          </a:p>
          <a:p>
            <a:endParaRPr lang="en-US" sz="800" dirty="0">
              <a:solidFill>
                <a:srgbClr val="FF0000"/>
              </a:solidFill>
            </a:endParaRPr>
          </a:p>
          <a:p>
            <a:pPr lvl="1"/>
            <a:r>
              <a:rPr lang="en-US" sz="2000" dirty="0" smtClean="0">
                <a:solidFill>
                  <a:srgbClr val="FF0000"/>
                </a:solidFill>
              </a:rPr>
              <a:t>For example, we often attribute causes of another’s failure to dispositional factors within that person, such as, intelligence, personality, physical appearance, or some other factor even though factors beyond their control could have played the part.</a:t>
            </a:r>
            <a:endParaRPr lang="en-US" sz="2000" dirty="0">
              <a:solidFill>
                <a:srgbClr val="FF0000"/>
              </a:solidFill>
            </a:endParaRPr>
          </a:p>
        </p:txBody>
      </p:sp>
      <p:pic>
        <p:nvPicPr>
          <p:cNvPr id="6" name="Picture 2" descr="C:\Users\MichaelM\AppData\Local\Microsoft\Windows\INetCache\IE\TDGUT3I4\hypnotic-spiral[1].png"/>
          <p:cNvPicPr>
            <a:picLocks noChangeAspect="1" noChangeArrowheads="1"/>
          </p:cNvPicPr>
          <p:nvPr/>
        </p:nvPicPr>
        <p:blipFill>
          <a:blip r:embed="rId2" cstate="print"/>
          <a:srcRect/>
          <a:stretch>
            <a:fillRect/>
          </a:stretch>
        </p:blipFill>
        <p:spPr bwMode="auto">
          <a:xfrm>
            <a:off x="6431280" y="4267200"/>
            <a:ext cx="2404872" cy="2004060"/>
          </a:xfrm>
          <a:prstGeom prst="rect">
            <a:avLst/>
          </a:prstGeom>
          <a:noFill/>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179470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Attribution Error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lstStyle/>
          <a:p>
            <a:r>
              <a:rPr lang="en-US" sz="2400" u="sng" dirty="0" smtClean="0"/>
              <a:t>The tendency to overestimate the dispositional causes of behavior and underestimate the environmental causes when others fail is called Fundamental Attribution Error</a:t>
            </a:r>
            <a:r>
              <a:rPr lang="en-US" dirty="0" smtClean="0"/>
              <a:t>.</a:t>
            </a:r>
          </a:p>
          <a:p>
            <a:endParaRPr lang="en-US" sz="800" dirty="0" smtClean="0"/>
          </a:p>
          <a:p>
            <a:pPr lvl="1"/>
            <a:r>
              <a:rPr lang="en-US" dirty="0" smtClean="0"/>
              <a:t>People prefer to explain others’ behavior on the basis of personal attributions even when obvious situational factors may fully account for the behavior.  </a:t>
            </a:r>
          </a:p>
          <a:p>
            <a:pPr lvl="1"/>
            <a:endParaRPr lang="en-US" sz="800" dirty="0" smtClean="0"/>
          </a:p>
          <a:p>
            <a:pPr lvl="2"/>
            <a:r>
              <a:rPr lang="en-US" dirty="0" smtClean="0">
                <a:solidFill>
                  <a:srgbClr val="FF0000"/>
                </a:solidFill>
              </a:rPr>
              <a:t>On the other hand, if it was our failure under observation-reflection, we would be more likely to blame factors in the situation for failure, rather than make personal attributions.</a:t>
            </a:r>
          </a:p>
        </p:txBody>
      </p:sp>
      <p:pic>
        <p:nvPicPr>
          <p:cNvPr id="7" name="Picture 6" descr="The Fundamental Attribution Error Changes Everything - Board Direction"/>
          <p:cNvPicPr/>
          <p:nvPr/>
        </p:nvPicPr>
        <p:blipFill>
          <a:blip r:embed="rId2">
            <a:extLst>
              <a:ext uri="{28A0092B-C50C-407E-A947-70E740481C1C}">
                <a14:useLocalDpi xmlns:a14="http://schemas.microsoft.com/office/drawing/2010/main" val="0"/>
              </a:ext>
            </a:extLst>
          </a:blip>
          <a:srcRect/>
          <a:stretch>
            <a:fillRect/>
          </a:stretch>
        </p:blipFill>
        <p:spPr bwMode="auto">
          <a:xfrm>
            <a:off x="4361688" y="5257800"/>
            <a:ext cx="4687824" cy="1524000"/>
          </a:xfrm>
          <a:prstGeom prst="rect">
            <a:avLst/>
          </a:prstGeom>
          <a:noFill/>
          <a:ln>
            <a:noFill/>
          </a:ln>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415981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Actor-Observer Difference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lstStyle/>
          <a:p>
            <a:r>
              <a:rPr lang="en-US" sz="2400" u="sng" dirty="0" smtClean="0"/>
              <a:t>People who are observing an action are much more likely than the actor to make the Fundamental Attribution Error</a:t>
            </a:r>
            <a:r>
              <a:rPr lang="en-US" dirty="0" smtClean="0"/>
              <a:t>.</a:t>
            </a:r>
          </a:p>
          <a:p>
            <a:endParaRPr lang="en-US" sz="800" dirty="0" smtClean="0"/>
          </a:p>
          <a:p>
            <a:pPr lvl="1"/>
            <a:r>
              <a:rPr lang="en-US" dirty="0" smtClean="0"/>
              <a:t>An observer tends to attribute another person’s failure to internal characteristic; whereas, the person himself is more likely to attribute their own failure to external factors.</a:t>
            </a:r>
          </a:p>
          <a:p>
            <a:pPr lvl="1"/>
            <a:endParaRPr lang="en-US" sz="800" dirty="0" smtClean="0"/>
          </a:p>
          <a:p>
            <a:pPr lvl="2"/>
            <a:r>
              <a:rPr lang="en-US" dirty="0" smtClean="0">
                <a:solidFill>
                  <a:srgbClr val="FF0000"/>
                </a:solidFill>
              </a:rPr>
              <a:t>Each of us tends to see our own success as due to our intelligence, personality, or physical abilities, but others’ success as more attributable to situational factors or to luck.</a:t>
            </a:r>
            <a:endParaRPr lang="en-US" dirty="0">
              <a:solidFill>
                <a:srgbClr val="FF0000"/>
              </a:solidFill>
            </a:endParaRPr>
          </a:p>
        </p:txBody>
      </p:sp>
      <p:pic>
        <p:nvPicPr>
          <p:cNvPr id="3075" name="Picture 3" descr="C:\Users\MichaelM\AppData\Local\Microsoft\Windows\INetCache\IE\HNQ21PIQ\220px-Clover_symbol.svg[1].png"/>
          <p:cNvPicPr>
            <a:picLocks noChangeAspect="1" noChangeArrowheads="1"/>
          </p:cNvPicPr>
          <p:nvPr/>
        </p:nvPicPr>
        <p:blipFill>
          <a:blip r:embed="rId2" cstate="print"/>
          <a:srcRect/>
          <a:stretch>
            <a:fillRect/>
          </a:stretch>
        </p:blipFill>
        <p:spPr bwMode="auto">
          <a:xfrm>
            <a:off x="6934200" y="4564380"/>
            <a:ext cx="1871472" cy="1684324"/>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632076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and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p:txBody>
          <a:bodyPr/>
          <a:lstStyle/>
          <a:p>
            <a:r>
              <a:rPr lang="en-US" sz="2400" u="sng" dirty="0" smtClean="0"/>
              <a:t>Perception influences both the Observation and Reflection stages in the Spiral of Experience.  Perception also affects the Actions we take</a:t>
            </a:r>
            <a:r>
              <a:rPr lang="en-US" dirty="0" smtClean="0"/>
              <a:t>.</a:t>
            </a:r>
          </a:p>
          <a:p>
            <a:endParaRPr lang="en-US" sz="800" dirty="0" smtClean="0"/>
          </a:p>
          <a:p>
            <a:pPr lvl="1"/>
            <a:r>
              <a:rPr lang="en-US" dirty="0" smtClean="0">
                <a:solidFill>
                  <a:srgbClr val="FF0000"/>
                </a:solidFill>
              </a:rPr>
              <a:t>Managers are typically biased toward making dispositional attributions about subordinate’s substandard performance and, as a result of these attributions, often recommend that punishment be used to remedy performance deficits.</a:t>
            </a:r>
            <a:endParaRPr lang="en-US" dirty="0">
              <a:solidFill>
                <a:srgbClr val="FF0000"/>
              </a:solidFill>
            </a:endParaRPr>
          </a:p>
        </p:txBody>
      </p:sp>
      <p:pic>
        <p:nvPicPr>
          <p:cNvPr id="7" name="Picture 6" descr="44,728 Clap Movie Royalty-Free Photos and Stock Image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6237316" y="4343400"/>
            <a:ext cx="2633472" cy="1945957"/>
          </a:xfrm>
          <a:prstGeom prst="rect">
            <a:avLst/>
          </a:prstGeom>
          <a:noFill/>
          <a:ln>
            <a:noFill/>
          </a:ln>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522877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Self-Fulfilling Prophecy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lstStyle/>
          <a:p>
            <a:r>
              <a:rPr lang="en-US" sz="2400" u="sng" dirty="0" smtClean="0"/>
              <a:t>Another perceptual variable that can affect our actions is the Self-Fulfilling Prophecy, which occurs when our expectations or predictions play a causal role in        bringing about the events we predict</a:t>
            </a:r>
            <a:r>
              <a:rPr lang="en-US" dirty="0" smtClean="0"/>
              <a:t>.</a:t>
            </a:r>
          </a:p>
          <a:p>
            <a:endParaRPr lang="en-US" sz="800" dirty="0" smtClean="0"/>
          </a:p>
          <a:p>
            <a:pPr lvl="1"/>
            <a:r>
              <a:rPr lang="en-US" dirty="0" smtClean="0"/>
              <a:t>A person’s expectations about another may influence how they act toward that person, and in reaction to that behavior the other may act in a way that confirms those expectations.</a:t>
            </a:r>
          </a:p>
          <a:p>
            <a:pPr lvl="1"/>
            <a:endParaRPr lang="en-US" sz="800" dirty="0" smtClean="0"/>
          </a:p>
          <a:p>
            <a:pPr lvl="2"/>
            <a:r>
              <a:rPr lang="en-US" dirty="0" smtClean="0">
                <a:solidFill>
                  <a:srgbClr val="FF0000"/>
                </a:solidFill>
              </a:rPr>
              <a:t>Having expectations (positive or negative) about others can subtly influence our actions, and in turn, affect the way others behave.</a:t>
            </a:r>
            <a:endParaRPr lang="en-US" dirty="0">
              <a:solidFill>
                <a:srgbClr val="FF0000"/>
              </a:solidFill>
            </a:endParaRPr>
          </a:p>
        </p:txBody>
      </p:sp>
      <p:pic>
        <p:nvPicPr>
          <p:cNvPr id="5122" name="Picture 2" descr="C:\Users\MichaelM\AppData\Local\Microsoft\Windows\INetCache\IE\C13QFHMP\4305366199_24617050de_z[1].jpg"/>
          <p:cNvPicPr>
            <a:picLocks noChangeAspect="1" noChangeArrowheads="1"/>
          </p:cNvPicPr>
          <p:nvPr/>
        </p:nvPicPr>
        <p:blipFill>
          <a:blip r:embed="rId2" cstate="print"/>
          <a:srcRect/>
          <a:stretch>
            <a:fillRect/>
          </a:stretch>
        </p:blipFill>
        <p:spPr bwMode="auto">
          <a:xfrm>
            <a:off x="5867400" y="5265777"/>
            <a:ext cx="3276600" cy="1592223"/>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03805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Leadership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lstStyle/>
          <a:p>
            <a:r>
              <a:rPr lang="en-US" sz="2400" u="sng" dirty="0" smtClean="0"/>
              <a:t>Reflection is important because it can provide leaders with a variety of insights into how to frame problems differently, look at situations from multiple perspectives, or better understand subordinates</a:t>
            </a:r>
            <a:r>
              <a:rPr lang="en-US" dirty="0" smtClean="0"/>
              <a:t>.</a:t>
            </a:r>
          </a:p>
          <a:p>
            <a:endParaRPr lang="en-US" sz="800" dirty="0" smtClean="0"/>
          </a:p>
          <a:p>
            <a:pPr lvl="1"/>
            <a:r>
              <a:rPr lang="en-US" dirty="0" smtClean="0">
                <a:solidFill>
                  <a:srgbClr val="FF0000"/>
                </a:solidFill>
              </a:rPr>
              <a:t>Most managers spend relatively little time on this activity, even though this time reflecting on leadership can be fruitful.</a:t>
            </a:r>
            <a:endParaRPr lang="en-US" dirty="0">
              <a:solidFill>
                <a:srgbClr val="FF0000"/>
              </a:solidFill>
            </a:endParaRPr>
          </a:p>
        </p:txBody>
      </p:sp>
      <p:pic>
        <p:nvPicPr>
          <p:cNvPr id="7" name="Picture 6" descr="The Conscious Leader: A Time to Reflect"/>
          <p:cNvPicPr/>
          <p:nvPr/>
        </p:nvPicPr>
        <p:blipFill>
          <a:blip r:embed="rId2">
            <a:extLst>
              <a:ext uri="{28A0092B-C50C-407E-A947-70E740481C1C}">
                <a14:useLocalDpi xmlns:a14="http://schemas.microsoft.com/office/drawing/2010/main" val="0"/>
              </a:ext>
            </a:extLst>
          </a:blip>
          <a:srcRect/>
          <a:stretch>
            <a:fillRect/>
          </a:stretch>
        </p:blipFill>
        <p:spPr bwMode="auto">
          <a:xfrm>
            <a:off x="2924879" y="4191000"/>
            <a:ext cx="5943600" cy="2095500"/>
          </a:xfrm>
          <a:prstGeom prst="rect">
            <a:avLst/>
          </a:prstGeom>
          <a:noFill/>
          <a:ln>
            <a:noFill/>
          </a:ln>
        </p:spPr>
      </p:pic>
      <p:pic>
        <p:nvPicPr>
          <p:cNvPr id="8"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696406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To be successful, learning must continue throughout life, beyond the completion of one’s formal education</a:t>
            </a:r>
            <a:r>
              <a:rPr lang="en-US" dirty="0" smtClean="0"/>
              <a:t>.  </a:t>
            </a:r>
          </a:p>
          <a:p>
            <a:endParaRPr lang="en-US" sz="800" dirty="0" smtClean="0"/>
          </a:p>
          <a:p>
            <a:pPr lvl="1"/>
            <a:r>
              <a:rPr lang="en-US" dirty="0" smtClean="0"/>
              <a:t>The end of extrinsically applied education should be the start of an education that is motivated intrinsically.  </a:t>
            </a:r>
          </a:p>
          <a:p>
            <a:pPr lvl="1"/>
            <a:endParaRPr lang="en-US" sz="800" dirty="0" smtClean="0"/>
          </a:p>
          <a:p>
            <a:pPr lvl="2"/>
            <a:r>
              <a:rPr lang="en-US" dirty="0" smtClean="0">
                <a:solidFill>
                  <a:srgbClr val="FF0000"/>
                </a:solidFill>
              </a:rPr>
              <a:t>At that point the goal of studying is no longer to make the grade, earn a diploma, and find a good job.  Rather, it is to understand what is happening around oneself and to develop a personally meaningful sense of what the experience is about.</a:t>
            </a:r>
          </a:p>
        </p:txBody>
      </p:sp>
      <p:pic>
        <p:nvPicPr>
          <p:cNvPr id="12291" name="Picture 3" descr="C:\Users\MichaelM\AppData\Local\Microsoft\Windows\INetCache\IE\C13QFHMP\Learn-MOOC[1].jpg"/>
          <p:cNvPicPr>
            <a:picLocks noChangeAspect="1" noChangeArrowheads="1"/>
          </p:cNvPicPr>
          <p:nvPr/>
        </p:nvPicPr>
        <p:blipFill>
          <a:blip r:embed="rId2" cstate="print"/>
          <a:srcRect/>
          <a:stretch>
            <a:fillRect/>
          </a:stretch>
        </p:blipFill>
        <p:spPr bwMode="auto">
          <a:xfrm>
            <a:off x="4910642" y="4876800"/>
            <a:ext cx="4233358" cy="2001982"/>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35699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Some leaders change as they gain insight, others change with social or group support, and some may never change</a:t>
            </a:r>
            <a:r>
              <a:rPr lang="en-US" dirty="0" smtClean="0"/>
              <a:t>.</a:t>
            </a:r>
          </a:p>
          <a:p>
            <a:endParaRPr lang="en-US" sz="800" dirty="0" smtClean="0"/>
          </a:p>
          <a:p>
            <a:pPr lvl="1"/>
            <a:r>
              <a:rPr lang="en-US" dirty="0" smtClean="0"/>
              <a:t>Five critical behavioral change questions:</a:t>
            </a:r>
          </a:p>
          <a:p>
            <a:pPr lvl="1"/>
            <a:endParaRPr lang="en-US" sz="800" dirty="0" smtClean="0"/>
          </a:p>
          <a:p>
            <a:pPr marL="1051560" lvl="2" indent="-457200">
              <a:buFont typeface="+mj-lt"/>
              <a:buAutoNum type="arabicPeriod"/>
            </a:pPr>
            <a:r>
              <a:rPr lang="en-US" dirty="0" smtClean="0">
                <a:solidFill>
                  <a:srgbClr val="FF0000"/>
                </a:solidFill>
              </a:rPr>
              <a:t>Do leaders know which of their behaviors need to change?</a:t>
            </a:r>
          </a:p>
          <a:p>
            <a:pPr marL="1051560" lvl="2" indent="-457200">
              <a:buFont typeface="+mj-lt"/>
              <a:buAutoNum type="arabicPeriod"/>
            </a:pPr>
            <a:r>
              <a:rPr lang="en-US" dirty="0" smtClean="0">
                <a:solidFill>
                  <a:srgbClr val="FF0000"/>
                </a:solidFill>
              </a:rPr>
              <a:t>Is the leader motivated to change these behaviors?</a:t>
            </a:r>
          </a:p>
          <a:p>
            <a:pPr marL="1051560" lvl="2" indent="-457200">
              <a:buFont typeface="+mj-lt"/>
              <a:buAutoNum type="arabicPeriod"/>
            </a:pPr>
            <a:r>
              <a:rPr lang="en-US" dirty="0" smtClean="0">
                <a:solidFill>
                  <a:srgbClr val="FF0000"/>
                </a:solidFill>
              </a:rPr>
              <a:t>Do leaders have plans in place for changing targeted behaviors?</a:t>
            </a:r>
          </a:p>
          <a:p>
            <a:pPr marL="1051560" lvl="2" indent="-457200">
              <a:buFont typeface="+mj-lt"/>
              <a:buAutoNum type="arabicPeriod"/>
            </a:pPr>
            <a:r>
              <a:rPr lang="en-US" dirty="0" smtClean="0">
                <a:solidFill>
                  <a:srgbClr val="FF0000"/>
                </a:solidFill>
              </a:rPr>
              <a:t>Do leaders have opportunities to practice new skills?</a:t>
            </a:r>
          </a:p>
          <a:p>
            <a:pPr marL="1051560" lvl="2" indent="-457200">
              <a:buFont typeface="+mj-lt"/>
              <a:buAutoNum type="arabicPeriod"/>
            </a:pPr>
            <a:r>
              <a:rPr lang="en-US" dirty="0" smtClean="0">
                <a:solidFill>
                  <a:srgbClr val="FF0000"/>
                </a:solidFill>
              </a:rPr>
              <a:t>Are leaders held accountable for changing targeted behaviors?</a:t>
            </a:r>
          </a:p>
          <a:p>
            <a:pPr lvl="2"/>
            <a:endParaRPr lang="en-US" dirty="0"/>
          </a:p>
        </p:txBody>
      </p:sp>
      <p:pic>
        <p:nvPicPr>
          <p:cNvPr id="6" name="Picture 5" descr="Beyond Quantified Self: Three Behavior Change Strategies that Work |  Personal Connected Health Alliance"/>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029200"/>
            <a:ext cx="3352800" cy="1828800"/>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76982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Define Leadership</a:t>
            </a:r>
            <a:endParaRPr lang="en-US" sz="2400" dirty="0" smtClean="0"/>
          </a:p>
          <a:p>
            <a:endParaRPr lang="en-US" sz="800" dirty="0" smtClean="0"/>
          </a:p>
          <a:p>
            <a:pPr lvl="1"/>
            <a:r>
              <a:rPr lang="en-US" dirty="0" smtClean="0"/>
              <a:t>Leadership is the process of influencing an organized group toward accomplishing its goals.</a:t>
            </a:r>
          </a:p>
          <a:p>
            <a:pPr lvl="1"/>
            <a:endParaRPr lang="en-US" sz="800" dirty="0" smtClean="0"/>
          </a:p>
          <a:p>
            <a:pPr lvl="2"/>
            <a:r>
              <a:rPr lang="en-US" dirty="0" smtClean="0">
                <a:solidFill>
                  <a:srgbClr val="FF0000"/>
                </a:solidFill>
              </a:rPr>
              <a:t>It is a Science and an Art</a:t>
            </a:r>
          </a:p>
          <a:p>
            <a:pPr lvl="2"/>
            <a:r>
              <a:rPr lang="en-US" dirty="0" smtClean="0">
                <a:solidFill>
                  <a:srgbClr val="FF0000"/>
                </a:solidFill>
              </a:rPr>
              <a:t>It is Both Rational and Emotional</a:t>
            </a:r>
            <a:endParaRPr lang="en-US" dirty="0">
              <a:solidFill>
                <a:srgbClr val="FF0000"/>
              </a:solidFill>
            </a:endParaRPr>
          </a:p>
        </p:txBody>
      </p:sp>
      <p:pic>
        <p:nvPicPr>
          <p:cNvPr id="5" name="Picture 2" descr="C:\Users\Michaelm\AppData\Local\Microsoft\Windows\Temporary Internet Files\Content.IE5\3E7R16IG\nadenken[1].png"/>
          <p:cNvPicPr>
            <a:picLocks noChangeAspect="1" noChangeArrowheads="1"/>
          </p:cNvPicPr>
          <p:nvPr/>
        </p:nvPicPr>
        <p:blipFill>
          <a:blip r:embed="rId2" cstate="print"/>
          <a:srcRect/>
          <a:stretch>
            <a:fillRect/>
          </a:stretch>
        </p:blipFill>
        <p:spPr bwMode="auto">
          <a:xfrm>
            <a:off x="5257242" y="2819400"/>
            <a:ext cx="3578910" cy="3443832"/>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162986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Experience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lstStyle/>
          <a:p>
            <a:r>
              <a:rPr lang="en-US" sz="2400" u="sng" dirty="0" smtClean="0"/>
              <a:t>Leaders enhance the learning value of their experiences by</a:t>
            </a:r>
            <a:r>
              <a:rPr lang="en-US" sz="2400" dirty="0" smtClean="0"/>
              <a:t>:</a:t>
            </a:r>
          </a:p>
          <a:p>
            <a:endParaRPr lang="en-US" sz="800" dirty="0" smtClean="0"/>
          </a:p>
          <a:p>
            <a:pPr marL="731520" lvl="1" indent="-457200">
              <a:buFont typeface="+mj-lt"/>
              <a:buAutoNum type="arabicPeriod"/>
            </a:pPr>
            <a:r>
              <a:rPr lang="en-US" sz="2000" dirty="0" smtClean="0">
                <a:solidFill>
                  <a:srgbClr val="FF0000"/>
                </a:solidFill>
              </a:rPr>
              <a:t>Creating opportunities to get feedback.</a:t>
            </a:r>
          </a:p>
          <a:p>
            <a:pPr marL="731520" lvl="1" indent="-457200">
              <a:buFont typeface="+mj-lt"/>
              <a:buAutoNum type="arabicPeriod"/>
            </a:pPr>
            <a:r>
              <a:rPr lang="en-US" sz="2000" dirty="0" smtClean="0">
                <a:solidFill>
                  <a:srgbClr val="FF0000"/>
                </a:solidFill>
              </a:rPr>
              <a:t>Taking voluntary but determined efforts to improve skills.</a:t>
            </a:r>
          </a:p>
          <a:p>
            <a:pPr marL="731520" lvl="1" indent="-457200">
              <a:buFont typeface="+mj-lt"/>
              <a:buAutoNum type="arabicPeriod"/>
            </a:pPr>
            <a:r>
              <a:rPr lang="en-US" sz="2000" dirty="0" smtClean="0">
                <a:solidFill>
                  <a:srgbClr val="FF0000"/>
                </a:solidFill>
              </a:rPr>
              <a:t>Learning from others.</a:t>
            </a:r>
          </a:p>
          <a:p>
            <a:pPr marL="731520" lvl="1" indent="-457200">
              <a:buFont typeface="+mj-lt"/>
              <a:buAutoNum type="arabicPeriod"/>
            </a:pPr>
            <a:r>
              <a:rPr lang="en-US" sz="2000" dirty="0" smtClean="0">
                <a:solidFill>
                  <a:srgbClr val="FF0000"/>
                </a:solidFill>
              </a:rPr>
              <a:t>Keeping a journal of daily leadership events.</a:t>
            </a:r>
          </a:p>
          <a:p>
            <a:pPr marL="731520" lvl="1" indent="-457200">
              <a:buFont typeface="+mj-lt"/>
              <a:buAutoNum type="arabicPeriod"/>
            </a:pPr>
            <a:r>
              <a:rPr lang="en-US" sz="2000" dirty="0" smtClean="0">
                <a:solidFill>
                  <a:srgbClr val="FF0000"/>
                </a:solidFill>
              </a:rPr>
              <a:t>Having a developmental plan.</a:t>
            </a:r>
            <a:endParaRPr lang="en-US" sz="2000" dirty="0">
              <a:solidFill>
                <a:srgbClr val="FF0000"/>
              </a:solidFill>
            </a:endParaRPr>
          </a:p>
        </p:txBody>
      </p:sp>
      <p:pic>
        <p:nvPicPr>
          <p:cNvPr id="6" name="Picture 5" descr="Learning How to Find the Value WITHIN Your Work - Mr. Happy Work"/>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191000"/>
            <a:ext cx="4876800" cy="2120900"/>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88019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Leadership Development is a process</a:t>
            </a:r>
            <a:r>
              <a:rPr lang="en-US" sz="2400" dirty="0" smtClean="0"/>
              <a:t>.</a:t>
            </a:r>
          </a:p>
          <a:p>
            <a:endParaRPr lang="en-US" sz="800" dirty="0" smtClean="0"/>
          </a:p>
          <a:p>
            <a:pPr lvl="1"/>
            <a:r>
              <a:rPr lang="en-US" dirty="0" smtClean="0">
                <a:solidFill>
                  <a:srgbClr val="FF0000"/>
                </a:solidFill>
              </a:rPr>
              <a:t>Good leadership development plans are constantly being revised as new skills are learned or new opportunities to develop skills become available.</a:t>
            </a:r>
          </a:p>
        </p:txBody>
      </p:sp>
      <p:pic>
        <p:nvPicPr>
          <p:cNvPr id="5" name="Picture 4" descr="How to Create a Successful Leadership Development Progra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200400"/>
            <a:ext cx="6248400" cy="3687618"/>
          </a:xfrm>
          <a:prstGeom prst="rect">
            <a:avLst/>
          </a:prstGeom>
          <a:noFill/>
          <a:ln>
            <a:noFill/>
          </a:ln>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426484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normAutofit/>
          </a:bodyPr>
          <a:lstStyle/>
          <a:p>
            <a:r>
              <a:rPr lang="en-US" sz="2400" u="sng" dirty="0" smtClean="0"/>
              <a:t>Development planning consists of five interrelated phases</a:t>
            </a:r>
            <a:r>
              <a:rPr lang="en-US" sz="2400" dirty="0" smtClean="0"/>
              <a:t>:</a:t>
            </a:r>
          </a:p>
          <a:p>
            <a:endParaRPr lang="en-US" sz="800" dirty="0" smtClean="0"/>
          </a:p>
          <a:p>
            <a:pPr marL="731520" lvl="1" indent="-457200">
              <a:buFont typeface="+mj-lt"/>
              <a:buAutoNum type="arabicPeriod"/>
            </a:pPr>
            <a:r>
              <a:rPr lang="en-US" dirty="0" smtClean="0"/>
              <a:t>Identify development needs.</a:t>
            </a:r>
          </a:p>
          <a:p>
            <a:pPr lvl="2"/>
            <a:r>
              <a:rPr lang="en-US" dirty="0" smtClean="0">
                <a:solidFill>
                  <a:srgbClr val="FF0000"/>
                </a:solidFill>
              </a:rPr>
              <a:t>Identify career goals.</a:t>
            </a:r>
          </a:p>
          <a:p>
            <a:pPr lvl="2"/>
            <a:r>
              <a:rPr lang="en-US" dirty="0" smtClean="0">
                <a:solidFill>
                  <a:srgbClr val="FF0000"/>
                </a:solidFill>
              </a:rPr>
              <a:t>Assess strengths and weaknesses in light of these goals.</a:t>
            </a:r>
          </a:p>
          <a:p>
            <a:pPr lvl="2"/>
            <a:r>
              <a:rPr lang="en-US" dirty="0" smtClean="0">
                <a:solidFill>
                  <a:srgbClr val="FF0000"/>
                </a:solidFill>
              </a:rPr>
              <a:t>Seek feedback about how behavior affects others.</a:t>
            </a:r>
          </a:p>
          <a:p>
            <a:pPr lvl="2"/>
            <a:r>
              <a:rPr lang="en-US" dirty="0" smtClean="0">
                <a:solidFill>
                  <a:srgbClr val="FF0000"/>
                </a:solidFill>
              </a:rPr>
              <a:t>Review organizational standards pertaining to goals.</a:t>
            </a:r>
          </a:p>
          <a:p>
            <a:pPr marL="731520" lvl="1" indent="-457200">
              <a:buFont typeface="+mj-lt"/>
              <a:buAutoNum type="arabicPeriod"/>
            </a:pPr>
            <a:r>
              <a:rPr lang="en-US" dirty="0" smtClean="0"/>
              <a:t>Analyze and prioritize development needs.</a:t>
            </a:r>
          </a:p>
          <a:p>
            <a:pPr marL="731520" lvl="1" indent="-457200">
              <a:buFont typeface="+mj-lt"/>
              <a:buAutoNum type="arabicPeriod"/>
            </a:pPr>
            <a:r>
              <a:rPr lang="en-US" dirty="0" smtClean="0"/>
              <a:t>Create a focused and achievable development plan.</a:t>
            </a:r>
          </a:p>
          <a:p>
            <a:pPr marL="731520" lvl="1" indent="-457200">
              <a:buFont typeface="+mj-lt"/>
              <a:buAutoNum type="arabicPeriod"/>
            </a:pPr>
            <a:r>
              <a:rPr lang="en-US" dirty="0" smtClean="0"/>
              <a:t>Review the plan and reflect on learning.</a:t>
            </a:r>
          </a:p>
          <a:p>
            <a:pPr marL="731520" lvl="1" indent="-457200">
              <a:buFont typeface="+mj-lt"/>
              <a:buAutoNum type="arabicPeriod"/>
            </a:pPr>
            <a:r>
              <a:rPr lang="en-US" dirty="0" smtClean="0"/>
              <a:t>Transfer learning to new environments.</a:t>
            </a:r>
          </a:p>
        </p:txBody>
      </p:sp>
      <p:pic>
        <p:nvPicPr>
          <p:cNvPr id="12290" name="Picture 2" descr="C:\Users\MichaelM\AppData\Local\Microsoft\Windows\INetCache\IE\YHJC9KTR\number__5_by_maykahurkmans-d5f43et[1].png"/>
          <p:cNvPicPr>
            <a:picLocks noChangeAspect="1" noChangeArrowheads="1"/>
          </p:cNvPicPr>
          <p:nvPr/>
        </p:nvPicPr>
        <p:blipFill>
          <a:blip r:embed="rId2" cstate="print"/>
          <a:srcRect/>
          <a:stretch>
            <a:fillRect/>
          </a:stretch>
        </p:blipFill>
        <p:spPr bwMode="auto">
          <a:xfrm>
            <a:off x="7543800" y="4883781"/>
            <a:ext cx="1143000" cy="1295400"/>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286464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Analysis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normAutofit/>
          </a:bodyPr>
          <a:lstStyle/>
          <a:p>
            <a:r>
              <a:rPr lang="en-US" sz="2200" u="sng" dirty="0" smtClean="0"/>
              <a:t>The 1</a:t>
            </a:r>
            <a:r>
              <a:rPr lang="en-US" sz="2200" u="sng" baseline="30000" dirty="0" smtClean="0"/>
              <a:t>st</a:t>
            </a:r>
            <a:r>
              <a:rPr lang="en-US" sz="2200" u="sng" dirty="0" smtClean="0"/>
              <a:t> phase in the development planning process is to conduct a GAPS  Analysis  - </a:t>
            </a:r>
            <a:r>
              <a:rPr lang="en-US" sz="2800" b="1" u="sng" dirty="0" smtClean="0"/>
              <a:t>G</a:t>
            </a:r>
            <a:r>
              <a:rPr lang="en-US" sz="2200" u="sng" dirty="0" smtClean="0"/>
              <a:t>oals, </a:t>
            </a:r>
            <a:r>
              <a:rPr lang="en-US" sz="2800" b="1" u="sng" dirty="0" smtClean="0"/>
              <a:t>A</a:t>
            </a:r>
            <a:r>
              <a:rPr lang="en-US" sz="2200" u="sng" dirty="0" smtClean="0"/>
              <a:t>bilities, </a:t>
            </a:r>
            <a:r>
              <a:rPr lang="en-US" sz="2800" b="1" u="sng" dirty="0" smtClean="0"/>
              <a:t>P</a:t>
            </a:r>
            <a:r>
              <a:rPr lang="en-US" sz="2200" u="sng" dirty="0" smtClean="0"/>
              <a:t>erceptions, </a:t>
            </a:r>
            <a:r>
              <a:rPr lang="en-US" sz="2800" b="1" u="sng" dirty="0" smtClean="0"/>
              <a:t>S</a:t>
            </a:r>
            <a:r>
              <a:rPr lang="en-US" sz="2200" u="sng" dirty="0" smtClean="0"/>
              <a:t>tandards.</a:t>
            </a:r>
          </a:p>
          <a:p>
            <a:endParaRPr lang="en-US" sz="800" u="sng" dirty="0" smtClean="0"/>
          </a:p>
          <a:p>
            <a:pPr marL="731520" lvl="1" indent="-457200">
              <a:buFont typeface="+mj-lt"/>
              <a:buAutoNum type="arabicPeriod"/>
            </a:pPr>
            <a:r>
              <a:rPr lang="en-US" sz="2000" dirty="0" smtClean="0">
                <a:solidFill>
                  <a:srgbClr val="FF0000"/>
                </a:solidFill>
              </a:rPr>
              <a:t>The first step in the GAPS Analysis is to clearly identify what you want to do or where you want to go with your career over the years.</a:t>
            </a:r>
          </a:p>
          <a:p>
            <a:pPr marL="731520" lvl="1" indent="-457200">
              <a:buFont typeface="+mj-lt"/>
              <a:buAutoNum type="arabicPeriod"/>
            </a:pPr>
            <a:r>
              <a:rPr lang="en-US" sz="2000" dirty="0" smtClean="0">
                <a:solidFill>
                  <a:srgbClr val="FF0000"/>
                </a:solidFill>
              </a:rPr>
              <a:t>Identify strengths and development needs to achieve your goal.</a:t>
            </a:r>
          </a:p>
          <a:p>
            <a:pPr marL="731520" lvl="1" indent="-457200">
              <a:buFont typeface="+mj-lt"/>
              <a:buAutoNum type="arabicPeriod"/>
            </a:pPr>
            <a:r>
              <a:rPr lang="en-US" sz="2000" dirty="0" smtClean="0">
                <a:solidFill>
                  <a:srgbClr val="FF0000"/>
                </a:solidFill>
              </a:rPr>
              <a:t>Analyze how your skills, abilities, and behaviors affect others.</a:t>
            </a:r>
          </a:p>
          <a:p>
            <a:pPr marL="731520" lvl="1" indent="-457200">
              <a:buFont typeface="+mj-lt"/>
              <a:buAutoNum type="arabicPeriod"/>
            </a:pPr>
            <a:r>
              <a:rPr lang="en-US" sz="2000" dirty="0" smtClean="0">
                <a:solidFill>
                  <a:srgbClr val="FF0000"/>
                </a:solidFill>
              </a:rPr>
              <a:t>Determine the standards your superior or the organization has for your career objectives.</a:t>
            </a:r>
          </a:p>
        </p:txBody>
      </p:sp>
      <p:pic>
        <p:nvPicPr>
          <p:cNvPr id="13316" name="Picture 4" descr="C:\Users\MichaelM\AppData\Local\Microsoft\Windows\INetCache\IE\C13QFHMP\Bridging-the-Gap_tag[1].jpg"/>
          <p:cNvPicPr>
            <a:picLocks noChangeAspect="1" noChangeArrowheads="1"/>
          </p:cNvPicPr>
          <p:nvPr/>
        </p:nvPicPr>
        <p:blipFill>
          <a:blip r:embed="rId2" cstate="print"/>
          <a:srcRect/>
          <a:stretch>
            <a:fillRect/>
          </a:stretch>
        </p:blipFill>
        <p:spPr bwMode="auto">
          <a:xfrm>
            <a:off x="6039266" y="4419600"/>
            <a:ext cx="2796886" cy="1905000"/>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747239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Competence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a:p>
        </p:txBody>
      </p:sp>
      <p:sp>
        <p:nvSpPr>
          <p:cNvPr id="4" name="Content Placeholder 3"/>
          <p:cNvSpPr>
            <a:spLocks noGrp="1"/>
          </p:cNvSpPr>
          <p:nvPr>
            <p:ph sz="quarter" idx="1"/>
          </p:nvPr>
        </p:nvSpPr>
        <p:spPr/>
        <p:txBody>
          <a:bodyPr/>
          <a:lstStyle/>
          <a:p>
            <a:r>
              <a:rPr lang="en-US" sz="2400" u="sng" dirty="0" smtClean="0"/>
              <a:t>Leaders who have a high level of technical competence may be able to stimulate followers to think about problems and issues in new ways, which in turn has been found to be strongly related to organizational climate ratings and followers’ motivation to succeed</a:t>
            </a:r>
            <a:r>
              <a:rPr lang="en-US" sz="2400" dirty="0" smtClean="0"/>
              <a:t>.</a:t>
            </a:r>
            <a:endParaRPr lang="en-US" dirty="0" smtClean="0"/>
          </a:p>
          <a:p>
            <a:pPr lvl="1"/>
            <a:endParaRPr lang="en-US" dirty="0"/>
          </a:p>
        </p:txBody>
      </p:sp>
      <p:pic>
        <p:nvPicPr>
          <p:cNvPr id="21512" name="Picture 8" descr="C:\Users\MichaelM\AppData\Local\Microsoft\Windows\INetCache\IE\YHJC9KTR\4_stages_of_learning[1].PNG"/>
          <p:cNvPicPr>
            <a:picLocks noChangeAspect="1" noChangeArrowheads="1"/>
          </p:cNvPicPr>
          <p:nvPr/>
        </p:nvPicPr>
        <p:blipFill>
          <a:blip r:embed="rId2" cstate="print"/>
          <a:srcRect/>
          <a:stretch>
            <a:fillRect/>
          </a:stretch>
        </p:blipFill>
        <p:spPr bwMode="auto">
          <a:xfrm>
            <a:off x="5181600" y="3657600"/>
            <a:ext cx="3657600" cy="2667000"/>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4077673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Competence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a:p>
        </p:txBody>
      </p:sp>
      <p:sp>
        <p:nvSpPr>
          <p:cNvPr id="4" name="Content Placeholder 3"/>
          <p:cNvSpPr>
            <a:spLocks noGrp="1"/>
          </p:cNvSpPr>
          <p:nvPr>
            <p:ph sz="quarter" idx="1"/>
          </p:nvPr>
        </p:nvSpPr>
        <p:spPr/>
        <p:txBody>
          <a:bodyPr/>
          <a:lstStyle/>
          <a:p>
            <a:r>
              <a:rPr lang="en-US" sz="2400" u="sng" dirty="0" smtClean="0"/>
              <a:t>The first step in technical competence is to determine how one’s job contributes to the overall success of the organization.</a:t>
            </a:r>
          </a:p>
          <a:p>
            <a:endParaRPr lang="en-US" sz="800" u="sng" dirty="0" smtClean="0"/>
          </a:p>
          <a:p>
            <a:pPr lvl="1"/>
            <a:r>
              <a:rPr lang="en-US" dirty="0" smtClean="0"/>
              <a:t>Next, people should evaluate their current level of technical skills by seeking verbal feedback from peers and superiors, reviewing past performance appraisal results, or reviewing objective performance data.</a:t>
            </a:r>
          </a:p>
          <a:p>
            <a:pPr lvl="1"/>
            <a:endParaRPr lang="en-US" sz="800" dirty="0" smtClean="0"/>
          </a:p>
          <a:p>
            <a:pPr lvl="2"/>
            <a:r>
              <a:rPr lang="en-US" dirty="0" smtClean="0">
                <a:solidFill>
                  <a:srgbClr val="FF0000"/>
                </a:solidFill>
              </a:rPr>
              <a:t>These actions will help individuals get a better handle on their own strengths and weaknesses.</a:t>
            </a:r>
            <a:endParaRPr lang="en-US" dirty="0">
              <a:solidFill>
                <a:srgbClr val="FF0000"/>
              </a:solidFill>
            </a:endParaRPr>
          </a:p>
        </p:txBody>
      </p:sp>
      <p:pic>
        <p:nvPicPr>
          <p:cNvPr id="22530" name="Picture 2" descr="C:\Users\MichaelM\AppData\Local\Microsoft\Windows\INetCache\IE\YHJC9KTR\The_Job_CBS_logo[1].jpg"/>
          <p:cNvPicPr>
            <a:picLocks noChangeAspect="1" noChangeArrowheads="1"/>
          </p:cNvPicPr>
          <p:nvPr/>
        </p:nvPicPr>
        <p:blipFill>
          <a:blip r:embed="rId2" cstate="print"/>
          <a:srcRect/>
          <a:stretch>
            <a:fillRect/>
          </a:stretch>
        </p:blipFill>
        <p:spPr bwMode="auto">
          <a:xfrm>
            <a:off x="5390347" y="4876800"/>
            <a:ext cx="3732871" cy="1981200"/>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101593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Good leaders build effective relationships with their superiors and with their peers</a:t>
            </a:r>
            <a:r>
              <a:rPr lang="en-US" dirty="0" smtClean="0"/>
              <a:t>.</a:t>
            </a:r>
          </a:p>
          <a:p>
            <a:endParaRPr lang="en-US" sz="800" dirty="0" smtClean="0"/>
          </a:p>
          <a:p>
            <a:pPr lvl="1"/>
            <a:r>
              <a:rPr lang="en-US" dirty="0" smtClean="0"/>
              <a:t>When sharing the same values, approaches, and attitudes you will experience less conflict, provide higher levels of mutual support, and be more satisfied with relationships.</a:t>
            </a:r>
          </a:p>
          <a:p>
            <a:pPr lvl="1"/>
            <a:endParaRPr lang="en-US" sz="800" dirty="0" smtClean="0"/>
          </a:p>
          <a:p>
            <a:pPr lvl="2"/>
            <a:r>
              <a:rPr lang="en-US" dirty="0" smtClean="0">
                <a:solidFill>
                  <a:srgbClr val="FF0000"/>
                </a:solidFill>
              </a:rPr>
              <a:t>Individuals having good superior-follower relationships are often in the superior’s in-group and thus are more likely to have a say in decisions, be delegated interesting tasks, and have the superior’s support for career advancement.</a:t>
            </a:r>
            <a:endParaRPr lang="en-US" dirty="0">
              <a:solidFill>
                <a:srgbClr val="FF0000"/>
              </a:solidFill>
            </a:endParaRPr>
          </a:p>
        </p:txBody>
      </p:sp>
      <p:pic>
        <p:nvPicPr>
          <p:cNvPr id="6" name="Picture 5" descr="Building Relationships That Matter - Andrew Sobe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582160"/>
            <a:ext cx="4111752" cy="2275840"/>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785500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with Superiors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Followers interested in developing effective relationships with superiors need to be honest and dependable</a:t>
            </a:r>
            <a:r>
              <a:rPr lang="en-US" dirty="0" smtClean="0"/>
              <a:t>.</a:t>
            </a:r>
          </a:p>
          <a:p>
            <a:endParaRPr lang="en-US" sz="800" dirty="0" smtClean="0"/>
          </a:p>
          <a:p>
            <a:pPr lvl="1"/>
            <a:r>
              <a:rPr lang="en-US" dirty="0" smtClean="0"/>
              <a:t>After integrity, superiors value dependability.</a:t>
            </a:r>
          </a:p>
          <a:p>
            <a:pPr lvl="1"/>
            <a:endParaRPr lang="en-US" sz="800" dirty="0" smtClean="0"/>
          </a:p>
          <a:p>
            <a:pPr lvl="2"/>
            <a:r>
              <a:rPr lang="en-US" dirty="0" smtClean="0">
                <a:solidFill>
                  <a:srgbClr val="FF0000"/>
                </a:solidFill>
              </a:rPr>
              <a:t>Superiors value workers who have reliable work habits, accomplish assigned tasks at the right time in the right order,    and do what they promise.</a:t>
            </a:r>
            <a:endParaRPr lang="en-US" dirty="0">
              <a:solidFill>
                <a:srgbClr val="FF0000"/>
              </a:solidFill>
            </a:endParaRPr>
          </a:p>
        </p:txBody>
      </p:sp>
      <p:pic>
        <p:nvPicPr>
          <p:cNvPr id="4101" name="Picture 5" descr="C:\Users\MichaelM\AppData\Local\Microsoft\Windows\INetCache\IE\C13QFHMP\the-presence-the-promise-the-power-1[1].jpg"/>
          <p:cNvPicPr>
            <a:picLocks noChangeAspect="1" noChangeArrowheads="1"/>
          </p:cNvPicPr>
          <p:nvPr/>
        </p:nvPicPr>
        <p:blipFill>
          <a:blip r:embed="rId2" cstate="print"/>
          <a:srcRect/>
          <a:stretch>
            <a:fillRect/>
          </a:stretch>
        </p:blipFill>
        <p:spPr bwMode="auto">
          <a:xfrm>
            <a:off x="4876800" y="3733800"/>
            <a:ext cx="3733800" cy="2514600"/>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255288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with Peers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A fundamental requirement of leadership effectiveness is the ability to build strong alliances with others, and groups of peers generally wield more influence and can get more things done than individuals working separately</a:t>
            </a:r>
            <a:r>
              <a:rPr lang="en-US" dirty="0" smtClean="0"/>
              <a:t>.</a:t>
            </a:r>
          </a:p>
          <a:p>
            <a:endParaRPr lang="en-US" sz="800" dirty="0" smtClean="0"/>
          </a:p>
          <a:p>
            <a:pPr lvl="1"/>
            <a:r>
              <a:rPr lang="en-US" sz="2000" dirty="0" smtClean="0">
                <a:solidFill>
                  <a:srgbClr val="FF0000"/>
                </a:solidFill>
              </a:rPr>
              <a:t>Investing the time and effort to develop effective relationships with peers not only has immediate dividends but also can have long-term benefits if a peer earns a position of power</a:t>
            </a:r>
            <a:r>
              <a:rPr lang="en-US" dirty="0" smtClean="0">
                <a:solidFill>
                  <a:srgbClr val="FF0000"/>
                </a:solidFill>
              </a:rPr>
              <a:t>.</a:t>
            </a:r>
            <a:endParaRPr lang="en-US" dirty="0">
              <a:solidFill>
                <a:srgbClr val="FF0000"/>
              </a:solidFill>
            </a:endParaRPr>
          </a:p>
        </p:txBody>
      </p:sp>
      <p:pic>
        <p:nvPicPr>
          <p:cNvPr id="6" name="Picture 5" descr="PEERS"/>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038600"/>
            <a:ext cx="3048000" cy="2241550"/>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042104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with Peers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One of the best ways to establish effective working relationships with peers is to acknowledge shared interests, values, goals, and expectations</a:t>
            </a:r>
            <a:r>
              <a:rPr lang="en-US" dirty="0" smtClean="0"/>
              <a:t>.</a:t>
            </a:r>
          </a:p>
          <a:p>
            <a:endParaRPr lang="en-US" sz="800" dirty="0" smtClean="0"/>
          </a:p>
          <a:p>
            <a:pPr lvl="1"/>
            <a:r>
              <a:rPr lang="en-US" dirty="0" smtClean="0"/>
              <a:t>Establishing informal communication links is one of the best ways to discover common interests and values.</a:t>
            </a:r>
          </a:p>
          <a:p>
            <a:pPr lvl="1"/>
            <a:endParaRPr lang="en-US" sz="800" dirty="0" smtClean="0"/>
          </a:p>
          <a:p>
            <a:pPr lvl="2"/>
            <a:r>
              <a:rPr lang="en-US" dirty="0" smtClean="0">
                <a:solidFill>
                  <a:srgbClr val="FF0000"/>
                </a:solidFill>
              </a:rPr>
              <a:t>An effective way to establish relationships with your peers is to meet with them in contexts outside normal working relationships.</a:t>
            </a:r>
            <a:endParaRPr lang="en-US" dirty="0">
              <a:solidFill>
                <a:srgbClr val="FF0000"/>
              </a:solidFill>
            </a:endParaRPr>
          </a:p>
        </p:txBody>
      </p:sp>
      <p:pic>
        <p:nvPicPr>
          <p:cNvPr id="6" name="Picture 5" descr="It's All About Relationships Podcast – Tools for Building Great  Relationships"/>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800600"/>
            <a:ext cx="4953000" cy="2057400"/>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14631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vs.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What is the difference between Leadership and Management?</a:t>
            </a:r>
          </a:p>
          <a:p>
            <a:endParaRPr lang="en-US" sz="800" u="sng" dirty="0" smtClean="0"/>
          </a:p>
          <a:p>
            <a:pPr lvl="1"/>
            <a:r>
              <a:rPr lang="en-US" dirty="0" smtClean="0">
                <a:solidFill>
                  <a:srgbClr val="FF0000"/>
                </a:solidFill>
              </a:rPr>
              <a:t>Leaders are thought to do the right things, whereas managers are thought to do things right.</a:t>
            </a:r>
            <a:endParaRPr lang="en-US" dirty="0">
              <a:solidFill>
                <a:srgbClr val="FF0000"/>
              </a:solidFill>
            </a:endParaRPr>
          </a:p>
        </p:txBody>
      </p:sp>
      <p:pic>
        <p:nvPicPr>
          <p:cNvPr id="15365" name="Picture 5" descr="C:\Users\Michaelm\AppData\Local\Microsoft\Windows\Temporary Internet Files\Content.IE5\HWRYGRBG\push[1].jpg"/>
          <p:cNvPicPr>
            <a:picLocks noChangeAspect="1" noChangeArrowheads="1"/>
          </p:cNvPicPr>
          <p:nvPr/>
        </p:nvPicPr>
        <p:blipFill>
          <a:blip r:embed="rId2" cstate="print"/>
          <a:srcRect/>
          <a:stretch>
            <a:fillRect/>
          </a:stretch>
        </p:blipFill>
        <p:spPr bwMode="auto">
          <a:xfrm>
            <a:off x="914400" y="3756475"/>
            <a:ext cx="4105011" cy="2329531"/>
          </a:xfrm>
          <a:prstGeom prst="rect">
            <a:avLst/>
          </a:prstGeom>
          <a:noFill/>
        </p:spPr>
      </p:pic>
      <p:pic>
        <p:nvPicPr>
          <p:cNvPr id="6" name="Picture 2" descr="C:\Users\Michaelm\AppData\Local\Microsoft\Windows\Temporary Internet Files\Content.IE5\WX0DVOOP\boss-vs-leader-1024x1024[1].jpg"/>
          <p:cNvPicPr>
            <a:picLocks noChangeAspect="1" noChangeArrowheads="1"/>
          </p:cNvPicPr>
          <p:nvPr/>
        </p:nvPicPr>
        <p:blipFill>
          <a:blip r:embed="rId3" cstate="print"/>
          <a:srcRect/>
          <a:stretch>
            <a:fillRect/>
          </a:stretch>
        </p:blipFill>
        <p:spPr bwMode="auto">
          <a:xfrm>
            <a:off x="5422900" y="3743434"/>
            <a:ext cx="2846717" cy="2355614"/>
          </a:xfrm>
          <a:prstGeom prst="rect">
            <a:avLst/>
          </a:prstGeom>
          <a:noFill/>
        </p:spPr>
      </p:pic>
      <p:pic>
        <p:nvPicPr>
          <p:cNvPr id="7" name="Picture 4"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with Peers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a:p>
        </p:txBody>
      </p:sp>
      <p:sp>
        <p:nvSpPr>
          <p:cNvPr id="4" name="Content Placeholder 3"/>
          <p:cNvSpPr>
            <a:spLocks noGrp="1"/>
          </p:cNvSpPr>
          <p:nvPr>
            <p:ph sz="quarter" idx="1"/>
          </p:nvPr>
        </p:nvSpPr>
        <p:spPr/>
        <p:txBody>
          <a:bodyPr/>
          <a:lstStyle/>
          <a:p>
            <a:r>
              <a:rPr lang="en-US" sz="2300" u="sng" dirty="0" smtClean="0"/>
              <a:t>Building a cooperative relationship with others depends on knowing the sorts of tasks others perform in the organization.  It also depends on understanding their problems and rewards</a:t>
            </a:r>
            <a:r>
              <a:rPr lang="en-US" sz="2300" dirty="0" smtClean="0"/>
              <a:t>.</a:t>
            </a:r>
          </a:p>
          <a:p>
            <a:endParaRPr lang="en-US" sz="800" u="sng" dirty="0" smtClean="0"/>
          </a:p>
          <a:p>
            <a:pPr lvl="1"/>
            <a:r>
              <a:rPr lang="en-US" sz="2000" dirty="0" smtClean="0"/>
              <a:t>One of the best ways to establish strong relationships is by lending a hand whenever peers face personal or organizational problems.</a:t>
            </a:r>
          </a:p>
          <a:p>
            <a:pPr lvl="1"/>
            <a:endParaRPr lang="en-US" sz="800" dirty="0" smtClean="0"/>
          </a:p>
          <a:p>
            <a:pPr lvl="2"/>
            <a:r>
              <a:rPr lang="en-US" dirty="0" smtClean="0">
                <a:solidFill>
                  <a:srgbClr val="FF0000"/>
                </a:solidFill>
              </a:rPr>
              <a:t>It is important to remember that people repeat behaviors that are rewarded and are less likely to repeat behaviors that are not.</a:t>
            </a:r>
          </a:p>
        </p:txBody>
      </p:sp>
      <p:pic>
        <p:nvPicPr>
          <p:cNvPr id="6" name="Picture 5" descr="Differences Between Knowledge, Wisdom &amp; Understanding | YourDiction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419600"/>
            <a:ext cx="4572000" cy="2438400"/>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072797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with Peers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p:txBody>
          <a:bodyPr/>
          <a:lstStyle/>
          <a:p>
            <a:r>
              <a:rPr lang="en-US" sz="2400" u="sng" dirty="0" smtClean="0"/>
              <a:t>To secure cooperation from others, it helps to know which situational factors reinforce both positive and negative behaviors in others</a:t>
            </a:r>
            <a:r>
              <a:rPr lang="en-US" dirty="0" smtClean="0"/>
              <a:t>.</a:t>
            </a:r>
          </a:p>
          <a:p>
            <a:endParaRPr lang="en-US" sz="800" dirty="0" smtClean="0"/>
          </a:p>
          <a:p>
            <a:pPr lvl="1"/>
            <a:r>
              <a:rPr lang="en-US" sz="2000" dirty="0" smtClean="0"/>
              <a:t>By better understanding the situation facing others, people can determine whether their own positive feedback or lack thereof is contributing to, or hindering the establishment of, effective relationships with peers.</a:t>
            </a:r>
          </a:p>
          <a:p>
            <a:pPr lvl="1"/>
            <a:endParaRPr lang="en-US" sz="800" dirty="0" smtClean="0"/>
          </a:p>
          <a:p>
            <a:pPr lvl="2"/>
            <a:r>
              <a:rPr lang="en-US" dirty="0" smtClean="0">
                <a:solidFill>
                  <a:srgbClr val="FF0000"/>
                </a:solidFill>
              </a:rPr>
              <a:t>People should not underestimate the power of their own sincere encouragement, thanks, and compliments in positively influencing the behavior of their colleagues.</a:t>
            </a:r>
            <a:endParaRPr lang="en-US" dirty="0">
              <a:solidFill>
                <a:srgbClr val="FF0000"/>
              </a:solidFill>
            </a:endParaRPr>
          </a:p>
        </p:txBody>
      </p:sp>
      <p:pic>
        <p:nvPicPr>
          <p:cNvPr id="8194" name="Picture 2" descr="C:\Users\MichaelM\AppData\Local\Microsoft\Windows\INetCache\IE\C13QFHMP\positivenegative[1].png"/>
          <p:cNvPicPr>
            <a:picLocks noChangeAspect="1" noChangeArrowheads="1"/>
          </p:cNvPicPr>
          <p:nvPr/>
        </p:nvPicPr>
        <p:blipFill>
          <a:blip r:embed="rId2" cstate="print"/>
          <a:srcRect/>
          <a:stretch>
            <a:fillRect/>
          </a:stretch>
        </p:blipFill>
        <p:spPr bwMode="auto">
          <a:xfrm>
            <a:off x="5996649" y="5029200"/>
            <a:ext cx="3147351" cy="1872673"/>
          </a:xfrm>
          <a:prstGeom prst="rect">
            <a:avLst/>
          </a:prstGeom>
          <a:noFill/>
        </p:spPr>
      </p:pic>
      <p:pic>
        <p:nvPicPr>
          <p:cNvPr id="8195" name="Picture 3" descr="C:\Users\MichaelM\AppData\Local\Microsoft\Windows\INetCache\IE\TDGUT3I4\Positive_negative[1].jpg"/>
          <p:cNvPicPr>
            <a:picLocks noChangeAspect="1" noChangeArrowheads="1"/>
          </p:cNvPicPr>
          <p:nvPr/>
        </p:nvPicPr>
        <p:blipFill>
          <a:blip r:embed="rId3" cstate="print"/>
          <a:srcRect/>
          <a:stretch>
            <a:fillRect/>
          </a:stretch>
        </p:blipFill>
        <p:spPr bwMode="auto">
          <a:xfrm>
            <a:off x="4818888" y="5105400"/>
            <a:ext cx="1020935" cy="1198418"/>
          </a:xfrm>
          <a:prstGeom prst="rect">
            <a:avLst/>
          </a:prstGeom>
          <a:noFill/>
        </p:spPr>
      </p:pic>
      <p:pic>
        <p:nvPicPr>
          <p:cNvPr id="7" name="Picture 4"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96949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with Peers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p:txBody>
          <a:bodyPr/>
          <a:lstStyle/>
          <a:p>
            <a:r>
              <a:rPr lang="en-US" sz="2400" u="sng" dirty="0" smtClean="0"/>
              <a:t>Another way to build effective working relationships with peers is to view them from a Theory Y perspective</a:t>
            </a:r>
            <a:r>
              <a:rPr lang="en-US" dirty="0" smtClean="0"/>
              <a:t>.</a:t>
            </a:r>
          </a:p>
          <a:p>
            <a:endParaRPr lang="en-US" sz="800" u="sng" dirty="0" smtClean="0"/>
          </a:p>
          <a:p>
            <a:pPr lvl="1"/>
            <a:r>
              <a:rPr lang="en-US" dirty="0" smtClean="0">
                <a:solidFill>
                  <a:srgbClr val="FF0000"/>
                </a:solidFill>
              </a:rPr>
              <a:t>When a person assumes that others are competent, trustworthy, willing to cooperate, and proud of their work, peers will view that person in the same light.</a:t>
            </a:r>
            <a:endParaRPr lang="en-US" dirty="0">
              <a:solidFill>
                <a:srgbClr val="FF0000"/>
              </a:solidFill>
            </a:endParaRPr>
          </a:p>
        </p:txBody>
      </p:sp>
      <p:pic>
        <p:nvPicPr>
          <p:cNvPr id="9219" name="Picture 3" descr="C:\Users\MichaelM\AppData\Local\Microsoft\Windows\INetCache\IE\C13QFHMP\let-there-be-light[1].jpg"/>
          <p:cNvPicPr>
            <a:picLocks noChangeAspect="1" noChangeArrowheads="1"/>
          </p:cNvPicPr>
          <p:nvPr/>
        </p:nvPicPr>
        <p:blipFill>
          <a:blip r:embed="rId2" cstate="print"/>
          <a:srcRect/>
          <a:stretch>
            <a:fillRect/>
          </a:stretch>
        </p:blipFill>
        <p:spPr bwMode="auto">
          <a:xfrm>
            <a:off x="4419600" y="3733800"/>
            <a:ext cx="4515605" cy="2609016"/>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656182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Coaching is a key leadership skill that can help leaders improve the strength of a group, which in turn should help the group accomplish its goals. </a:t>
            </a:r>
          </a:p>
          <a:p>
            <a:endParaRPr lang="en-US" sz="800" u="sng" dirty="0"/>
          </a:p>
          <a:p>
            <a:pPr lvl="1"/>
            <a:r>
              <a:rPr lang="en-US" dirty="0" smtClean="0"/>
              <a:t>Coaching can also help to retain high-quality followers.</a:t>
            </a:r>
          </a:p>
          <a:p>
            <a:endParaRPr lang="en-US" sz="800" dirty="0" smtClean="0"/>
          </a:p>
          <a:p>
            <a:pPr lvl="2"/>
            <a:r>
              <a:rPr lang="en-US" sz="1850" dirty="0" smtClean="0">
                <a:solidFill>
                  <a:srgbClr val="FF0000"/>
                </a:solidFill>
              </a:rPr>
              <a:t>Coaching is the “process of equipping people with the tools, knowledge, and opportunities they need to develop and become more successful.”  </a:t>
            </a:r>
          </a:p>
        </p:txBody>
      </p:sp>
      <p:pic>
        <p:nvPicPr>
          <p:cNvPr id="17412" name="Picture 4" descr="C:\Users\MichaelM\AppData\Local\Microsoft\Windows\INetCache\IE\C13QFHMP\rvv_coach_920x415[1].png"/>
          <p:cNvPicPr>
            <a:picLocks noChangeAspect="1" noChangeArrowheads="1"/>
          </p:cNvPicPr>
          <p:nvPr/>
        </p:nvPicPr>
        <p:blipFill>
          <a:blip r:embed="rId2" cstate="print"/>
          <a:srcRect/>
          <a:stretch>
            <a:fillRect/>
          </a:stretch>
        </p:blipFill>
        <p:spPr bwMode="auto">
          <a:xfrm>
            <a:off x="4348480" y="4343400"/>
            <a:ext cx="4515381" cy="1884429"/>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416122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Steps of Coaching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pPr marL="457200" indent="-457200">
              <a:buFont typeface="+mj-lt"/>
              <a:buAutoNum type="arabicPeriod"/>
            </a:pPr>
            <a:r>
              <a:rPr lang="en-US" sz="2400" u="sng" dirty="0" smtClean="0"/>
              <a:t>Forge a Partnership</a:t>
            </a:r>
          </a:p>
          <a:p>
            <a:pPr lvl="1"/>
            <a:r>
              <a:rPr lang="en-US" sz="2000" dirty="0" smtClean="0">
                <a:solidFill>
                  <a:srgbClr val="FF0000"/>
                </a:solidFill>
              </a:rPr>
              <a:t>Establish Trust</a:t>
            </a:r>
          </a:p>
          <a:p>
            <a:pPr marL="457200" indent="-457200">
              <a:buFont typeface="+mj-lt"/>
              <a:buAutoNum type="arabicPeriod"/>
            </a:pPr>
            <a:r>
              <a:rPr lang="en-US" sz="2400" u="sng" dirty="0" smtClean="0"/>
              <a:t>Inspire Commitment</a:t>
            </a:r>
          </a:p>
          <a:p>
            <a:pPr lvl="1"/>
            <a:r>
              <a:rPr lang="en-US" sz="2000" dirty="0" smtClean="0">
                <a:solidFill>
                  <a:srgbClr val="FF0000"/>
                </a:solidFill>
              </a:rPr>
              <a:t>Work as a Team</a:t>
            </a:r>
          </a:p>
          <a:p>
            <a:pPr marL="457200" indent="-457200">
              <a:buFont typeface="+mj-lt"/>
              <a:buAutoNum type="arabicPeriod"/>
            </a:pPr>
            <a:r>
              <a:rPr lang="en-US" sz="2400" u="sng" dirty="0" smtClean="0"/>
              <a:t>Grow Skills</a:t>
            </a:r>
          </a:p>
          <a:p>
            <a:pPr lvl="1"/>
            <a:r>
              <a:rPr lang="en-US" sz="2000" dirty="0" smtClean="0">
                <a:solidFill>
                  <a:srgbClr val="FF0000"/>
                </a:solidFill>
              </a:rPr>
              <a:t>Develop Character and Skill</a:t>
            </a:r>
          </a:p>
          <a:p>
            <a:pPr marL="457200" indent="-457200">
              <a:buFont typeface="+mj-lt"/>
              <a:buAutoNum type="arabicPeriod"/>
            </a:pPr>
            <a:r>
              <a:rPr lang="en-US" sz="2400" u="sng" dirty="0" smtClean="0"/>
              <a:t>Promote Persistence</a:t>
            </a:r>
          </a:p>
          <a:p>
            <a:pPr lvl="1"/>
            <a:r>
              <a:rPr lang="en-US" sz="2000" dirty="0" smtClean="0">
                <a:solidFill>
                  <a:srgbClr val="FF0000"/>
                </a:solidFill>
              </a:rPr>
              <a:t>Persevere and Take Initiative</a:t>
            </a:r>
          </a:p>
          <a:p>
            <a:pPr marL="457200" indent="-457200">
              <a:buFont typeface="+mj-lt"/>
              <a:buAutoNum type="arabicPeriod"/>
            </a:pPr>
            <a:r>
              <a:rPr lang="en-US" sz="2400" u="sng" dirty="0" smtClean="0"/>
              <a:t>Shape the Environment</a:t>
            </a:r>
          </a:p>
          <a:p>
            <a:pPr lvl="1"/>
            <a:r>
              <a:rPr lang="en-US" sz="2000" dirty="0" smtClean="0">
                <a:solidFill>
                  <a:srgbClr val="FF0000"/>
                </a:solidFill>
              </a:rPr>
              <a:t>Be a Role Model</a:t>
            </a:r>
            <a:endParaRPr lang="en-US" sz="2000" dirty="0">
              <a:solidFill>
                <a:srgbClr val="FF0000"/>
              </a:solidFill>
            </a:endParaRPr>
          </a:p>
        </p:txBody>
      </p:sp>
      <p:pic>
        <p:nvPicPr>
          <p:cNvPr id="2050" name="Picture 2" descr="C:\Users\MichaelM\AppData\Local\Microsoft\Windows\INetCache\IE\YHJC9KTR\number__5_by_maykahurkmans-d5f43et[1].png"/>
          <p:cNvPicPr>
            <a:picLocks noChangeAspect="1" noChangeArrowheads="1"/>
          </p:cNvPicPr>
          <p:nvPr/>
        </p:nvPicPr>
        <p:blipFill>
          <a:blip r:embed="rId2" cstate="print"/>
          <a:srcRect/>
          <a:stretch>
            <a:fillRect/>
          </a:stretch>
        </p:blipFill>
        <p:spPr bwMode="auto">
          <a:xfrm>
            <a:off x="2895600" y="331428"/>
            <a:ext cx="838200" cy="762000"/>
          </a:xfrm>
          <a:prstGeom prst="rect">
            <a:avLst/>
          </a:prstGeom>
          <a:noFill/>
        </p:spPr>
      </p:pic>
      <p:pic>
        <p:nvPicPr>
          <p:cNvPr id="6" name="Picture 5" descr="coaching business theme 3818316 Vector Art at Vecteez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505200"/>
            <a:ext cx="4492752" cy="2805599"/>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313840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u="sng" dirty="0" smtClean="0"/>
              <a:t>A Summary of Most Useful Factors in Coaching</a:t>
            </a:r>
            <a:r>
              <a:rPr lang="en-US" dirty="0" smtClean="0"/>
              <a:t>:</a:t>
            </a:r>
          </a:p>
          <a:p>
            <a:endParaRPr lang="en-US" sz="800" dirty="0" smtClean="0"/>
          </a:p>
          <a:p>
            <a:pPr lvl="1"/>
            <a:r>
              <a:rPr lang="en-US" sz="2000" dirty="0" smtClean="0">
                <a:solidFill>
                  <a:srgbClr val="FF0000"/>
                </a:solidFill>
              </a:rPr>
              <a:t>Clear and Direct Feedback</a:t>
            </a:r>
          </a:p>
          <a:p>
            <a:pPr lvl="1"/>
            <a:r>
              <a:rPr lang="en-US" sz="2000" dirty="0" smtClean="0">
                <a:solidFill>
                  <a:srgbClr val="FF0000"/>
                </a:solidFill>
              </a:rPr>
              <a:t>A New Perspective</a:t>
            </a:r>
          </a:p>
          <a:p>
            <a:pPr lvl="1"/>
            <a:r>
              <a:rPr lang="en-US" sz="2000" dirty="0" smtClean="0">
                <a:solidFill>
                  <a:srgbClr val="FF0000"/>
                </a:solidFill>
              </a:rPr>
              <a:t>Advice on Handling Situations</a:t>
            </a:r>
          </a:p>
          <a:p>
            <a:pPr lvl="1"/>
            <a:r>
              <a:rPr lang="en-US" sz="2000" dirty="0" smtClean="0">
                <a:solidFill>
                  <a:srgbClr val="FF0000"/>
                </a:solidFill>
              </a:rPr>
              <a:t>Understanding Objectives</a:t>
            </a:r>
          </a:p>
          <a:p>
            <a:pPr lvl="1"/>
            <a:r>
              <a:rPr lang="en-US" sz="2000" dirty="0" smtClean="0">
                <a:solidFill>
                  <a:srgbClr val="FF0000"/>
                </a:solidFill>
              </a:rPr>
              <a:t>General Encouragement</a:t>
            </a:r>
          </a:p>
          <a:p>
            <a:pPr lvl="1"/>
            <a:r>
              <a:rPr lang="en-US" sz="2000" dirty="0" smtClean="0">
                <a:solidFill>
                  <a:srgbClr val="FF0000"/>
                </a:solidFill>
              </a:rPr>
              <a:t>Handling the Politics Involved</a:t>
            </a:r>
            <a:endParaRPr lang="en-US" sz="2000" dirty="0">
              <a:solidFill>
                <a:srgbClr val="FF0000"/>
              </a:solidFill>
            </a:endParaRPr>
          </a:p>
        </p:txBody>
      </p:sp>
      <p:pic>
        <p:nvPicPr>
          <p:cNvPr id="7" name="Picture 6" descr="36,000+ Useful Information Stock Photos, Pictures &amp; Royalty-Free Images -  iStock | Knowledge, Books, Useful links"/>
          <p:cNvPicPr/>
          <p:nvPr/>
        </p:nvPicPr>
        <p:blipFill>
          <a:blip r:embed="rId2">
            <a:extLst>
              <a:ext uri="{28A0092B-C50C-407E-A947-70E740481C1C}">
                <a14:useLocalDpi xmlns:a14="http://schemas.microsoft.com/office/drawing/2010/main" val="0"/>
              </a:ext>
            </a:extLst>
          </a:blip>
          <a:srcRect/>
          <a:stretch>
            <a:fillRect/>
          </a:stretch>
        </p:blipFill>
        <p:spPr bwMode="auto">
          <a:xfrm>
            <a:off x="4724399" y="3581400"/>
            <a:ext cx="4144079" cy="2686050"/>
          </a:xfrm>
          <a:prstGeom prst="rect">
            <a:avLst/>
          </a:prstGeom>
          <a:noFill/>
          <a:ln>
            <a:noFill/>
          </a:ln>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626645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400" u="sng" dirty="0" smtClean="0"/>
              <a:t>A valuable outcome of coaching involves clarification of managers’ values, identification of discrepancies between their espoused values and actual behaviors, and devising strategies to better align their behaviors with their values</a:t>
            </a:r>
            <a:r>
              <a:rPr lang="en-US" dirty="0" smtClean="0"/>
              <a:t>.</a:t>
            </a:r>
            <a:endParaRPr lang="en-US" dirty="0"/>
          </a:p>
        </p:txBody>
      </p:sp>
      <p:pic>
        <p:nvPicPr>
          <p:cNvPr id="7" name="Picture 6" descr="Coaching Vector Art, Icons, and Graphics for Fre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1694688" y="3823169"/>
            <a:ext cx="5791199" cy="2365248"/>
          </a:xfrm>
          <a:prstGeom prst="rect">
            <a:avLst/>
          </a:prstGeom>
          <a:noFill/>
          <a:ln>
            <a:noFill/>
          </a:ln>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084870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In an organization, you can also gain valuable perspectives and insights through close association with an experienced person willing to take you under their wing</a:t>
            </a:r>
            <a:r>
              <a:rPr lang="en-US" dirty="0" smtClean="0"/>
              <a:t>.  </a:t>
            </a:r>
          </a:p>
          <a:p>
            <a:endParaRPr lang="en-US" sz="800" dirty="0" smtClean="0"/>
          </a:p>
          <a:p>
            <a:pPr lvl="1"/>
            <a:r>
              <a:rPr lang="en-US" sz="2000" dirty="0"/>
              <a:t>Mentoring is a personal relationship in </a:t>
            </a:r>
            <a:r>
              <a:rPr lang="en-US" sz="2000" dirty="0" smtClean="0"/>
              <a:t>which someone </a:t>
            </a:r>
            <a:r>
              <a:rPr lang="en-US" sz="2000" dirty="0"/>
              <a:t>more experienced </a:t>
            </a:r>
            <a:r>
              <a:rPr lang="en-US" sz="2000" dirty="0" smtClean="0"/>
              <a:t>acts </a:t>
            </a:r>
            <a:r>
              <a:rPr lang="en-US" sz="2000" dirty="0"/>
              <a:t>as </a:t>
            </a:r>
            <a:r>
              <a:rPr lang="en-US" sz="2000" dirty="0" smtClean="0"/>
              <a:t>a </a:t>
            </a:r>
            <a:r>
              <a:rPr lang="en-US" sz="2000" dirty="0"/>
              <a:t>guide, role model, and </a:t>
            </a:r>
            <a:r>
              <a:rPr lang="en-US" sz="2000" dirty="0" smtClean="0"/>
              <a:t>sponsor.  </a:t>
            </a:r>
            <a:endParaRPr lang="en-US" sz="2000" dirty="0"/>
          </a:p>
          <a:p>
            <a:endParaRPr lang="en-US" sz="800" dirty="0"/>
          </a:p>
          <a:p>
            <a:pPr lvl="2"/>
            <a:r>
              <a:rPr lang="en-US" sz="1800" dirty="0">
                <a:solidFill>
                  <a:srgbClr val="FF0000"/>
                </a:solidFill>
              </a:rPr>
              <a:t>Mentors provide </a:t>
            </a:r>
            <a:r>
              <a:rPr lang="en-US" sz="1800" dirty="0" smtClean="0">
                <a:solidFill>
                  <a:srgbClr val="FF0000"/>
                </a:solidFill>
              </a:rPr>
              <a:t>knowledge</a:t>
            </a:r>
            <a:r>
              <a:rPr lang="en-US" sz="1800" dirty="0">
                <a:solidFill>
                  <a:srgbClr val="FF0000"/>
                </a:solidFill>
              </a:rPr>
              <a:t>, advice, challenge, counsel, and support about </a:t>
            </a:r>
            <a:r>
              <a:rPr lang="en-US" sz="1800" dirty="0" smtClean="0">
                <a:solidFill>
                  <a:srgbClr val="FF0000"/>
                </a:solidFill>
              </a:rPr>
              <a:t>opportunities</a:t>
            </a:r>
            <a:r>
              <a:rPr lang="en-US" sz="1800" dirty="0">
                <a:solidFill>
                  <a:srgbClr val="FF0000"/>
                </a:solidFill>
              </a:rPr>
              <a:t>, </a:t>
            </a:r>
            <a:r>
              <a:rPr lang="en-US" sz="1800" dirty="0" smtClean="0">
                <a:solidFill>
                  <a:srgbClr val="FF0000"/>
                </a:solidFill>
              </a:rPr>
              <a:t>strategies, policy</a:t>
            </a:r>
            <a:r>
              <a:rPr lang="en-US" sz="1800" dirty="0">
                <a:solidFill>
                  <a:srgbClr val="FF0000"/>
                </a:solidFill>
              </a:rPr>
              <a:t>, </a:t>
            </a:r>
            <a:r>
              <a:rPr lang="en-US" sz="1800" dirty="0" smtClean="0">
                <a:solidFill>
                  <a:srgbClr val="FF0000"/>
                </a:solidFill>
              </a:rPr>
              <a:t>politics</a:t>
            </a:r>
            <a:r>
              <a:rPr lang="en-US" sz="1800" dirty="0">
                <a:solidFill>
                  <a:srgbClr val="FF0000"/>
                </a:solidFill>
              </a:rPr>
              <a:t>, </a:t>
            </a:r>
            <a:r>
              <a:rPr lang="en-US" sz="1800" dirty="0" smtClean="0">
                <a:solidFill>
                  <a:srgbClr val="FF0000"/>
                </a:solidFill>
              </a:rPr>
              <a:t>etc. </a:t>
            </a:r>
            <a:endParaRPr lang="en-US" sz="1800" dirty="0">
              <a:solidFill>
                <a:srgbClr val="FF0000"/>
              </a:solidFill>
            </a:endParaRPr>
          </a:p>
          <a:p>
            <a:endParaRPr lang="en-US" dirty="0"/>
          </a:p>
        </p:txBody>
      </p:sp>
      <p:pic>
        <p:nvPicPr>
          <p:cNvPr id="7" name="Picture 6" descr="Faut-il avoir un mentor pour réussir une création d'entreprise ?"/>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495800"/>
            <a:ext cx="3886200" cy="2362200"/>
          </a:xfrm>
          <a:prstGeom prst="rect">
            <a:avLst/>
          </a:prstGeom>
          <a:noFill/>
          <a:ln>
            <a:noFill/>
          </a:ln>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464848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Mentors who provide guidance and support to others throughout their career help to develop the “three Cs” critical to advancement: </a:t>
            </a:r>
          </a:p>
          <a:p>
            <a:endParaRPr lang="en-US" sz="800" u="sng" dirty="0" smtClean="0"/>
          </a:p>
          <a:p>
            <a:pPr lvl="1"/>
            <a:r>
              <a:rPr lang="en-US" sz="2000" dirty="0" smtClean="0">
                <a:solidFill>
                  <a:srgbClr val="FF0000"/>
                </a:solidFill>
              </a:rPr>
              <a:t>Confidence – Competence – Credibility </a:t>
            </a:r>
          </a:p>
        </p:txBody>
      </p:sp>
      <p:pic>
        <p:nvPicPr>
          <p:cNvPr id="8194" name="Picture 2" descr="C:\Users\MichaelM\AppData\Local\Microsoft\Windows\INetCache\IE\YHJC9KTR\3661691671_9bdfdf4569_z[1].jpg"/>
          <p:cNvPicPr>
            <a:picLocks noChangeAspect="1" noChangeArrowheads="1"/>
          </p:cNvPicPr>
          <p:nvPr/>
        </p:nvPicPr>
        <p:blipFill>
          <a:blip r:embed="rId2" cstate="print"/>
          <a:srcRect/>
          <a:stretch>
            <a:fillRect/>
          </a:stretch>
        </p:blipFill>
        <p:spPr bwMode="auto">
          <a:xfrm>
            <a:off x="4888992" y="3429000"/>
            <a:ext cx="3721608" cy="2819400"/>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1424050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Five Archetypes of Leadership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lnSpcReduction="10000"/>
          </a:bodyPr>
          <a:lstStyle/>
          <a:p>
            <a:pPr marL="457200" indent="-457200">
              <a:buFont typeface="+mj-lt"/>
              <a:buAutoNum type="arabicPeriod"/>
            </a:pPr>
            <a:r>
              <a:rPr lang="en-US" sz="2400" u="sng" dirty="0" smtClean="0"/>
              <a:t>Teacher-Mentor</a:t>
            </a:r>
          </a:p>
          <a:p>
            <a:pPr lvl="1"/>
            <a:r>
              <a:rPr lang="en-US" sz="2000" dirty="0" smtClean="0">
                <a:solidFill>
                  <a:srgbClr val="FF0000"/>
                </a:solidFill>
              </a:rPr>
              <a:t>One who cares about developing others and works beside them as a role model.</a:t>
            </a:r>
          </a:p>
          <a:p>
            <a:pPr marL="457200" indent="-457200">
              <a:buFont typeface="+mj-lt"/>
              <a:buAutoNum type="arabicPeriod"/>
            </a:pPr>
            <a:r>
              <a:rPr lang="en-US" sz="2400" u="sng" dirty="0" smtClean="0"/>
              <a:t>Father-Judge</a:t>
            </a:r>
          </a:p>
          <a:p>
            <a:pPr lvl="1"/>
            <a:r>
              <a:rPr lang="en-US" sz="2000" dirty="0" smtClean="0">
                <a:solidFill>
                  <a:srgbClr val="FF0000"/>
                </a:solidFill>
              </a:rPr>
              <a:t>One who provides oversight, control, moral guidance, and caring protectiveness.</a:t>
            </a:r>
          </a:p>
          <a:p>
            <a:pPr marL="457200" indent="-457200">
              <a:buFont typeface="+mj-lt"/>
              <a:buAutoNum type="arabicPeriod"/>
            </a:pPr>
            <a:r>
              <a:rPr lang="en-US" sz="2400" u="sng" dirty="0" smtClean="0"/>
              <a:t>Warrior-Knight</a:t>
            </a:r>
          </a:p>
          <a:p>
            <a:pPr lvl="1"/>
            <a:r>
              <a:rPr lang="en-US" sz="2000" dirty="0" smtClean="0">
                <a:solidFill>
                  <a:srgbClr val="FF0000"/>
                </a:solidFill>
              </a:rPr>
              <a:t>One who takes risks and action in a crisis.</a:t>
            </a:r>
          </a:p>
          <a:p>
            <a:pPr marL="457200" indent="-457200">
              <a:buFont typeface="+mj-lt"/>
              <a:buAutoNum type="arabicPeriod"/>
            </a:pPr>
            <a:r>
              <a:rPr lang="en-US" sz="2400" u="sng" dirty="0" smtClean="0"/>
              <a:t>Revolutionary-Crusader</a:t>
            </a:r>
          </a:p>
          <a:p>
            <a:pPr lvl="1"/>
            <a:r>
              <a:rPr lang="en-US" sz="2000" dirty="0" smtClean="0">
                <a:solidFill>
                  <a:srgbClr val="FF0000"/>
                </a:solidFill>
              </a:rPr>
              <a:t>One who challenges the status quo and guides adaptation.</a:t>
            </a:r>
          </a:p>
          <a:p>
            <a:pPr marL="457200" indent="-457200">
              <a:buFont typeface="+mj-lt"/>
              <a:buAutoNum type="arabicPeriod"/>
            </a:pPr>
            <a:r>
              <a:rPr lang="en-US" sz="2400" u="sng" dirty="0" smtClean="0"/>
              <a:t>Visionary-Alchemist</a:t>
            </a:r>
          </a:p>
          <a:p>
            <a:pPr lvl="1"/>
            <a:r>
              <a:rPr lang="en-US" sz="2000" dirty="0" smtClean="0">
                <a:solidFill>
                  <a:srgbClr val="FF0000"/>
                </a:solidFill>
              </a:rPr>
              <a:t>One who imagines possibilities that can benefit all members and brings them into reality.</a:t>
            </a:r>
            <a:endParaRPr lang="en-US" sz="2000" dirty="0">
              <a:solidFill>
                <a:srgbClr val="FF0000"/>
              </a:solidFill>
            </a:endParaRPr>
          </a:p>
        </p:txBody>
      </p:sp>
      <p:pic>
        <p:nvPicPr>
          <p:cNvPr id="6" name="Picture 5" descr="The Same Old Story An Introduction To Archetypes. - ppt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199" y="0"/>
            <a:ext cx="1817647" cy="1295400"/>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49412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and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p:txBody>
          <a:bodyPr/>
          <a:lstStyle/>
          <a:p>
            <a:r>
              <a:rPr lang="en-US" sz="2400" u="sng" dirty="0" smtClean="0"/>
              <a:t>Other distinctions between managers and Leaders</a:t>
            </a:r>
            <a:r>
              <a:rPr lang="en-US" dirty="0" smtClean="0"/>
              <a:t>:</a:t>
            </a:r>
          </a:p>
          <a:p>
            <a:endParaRPr lang="en-US" sz="800" dirty="0" smtClean="0"/>
          </a:p>
          <a:p>
            <a:pPr lvl="1"/>
            <a:r>
              <a:rPr lang="en-US" sz="2000" dirty="0" smtClean="0">
                <a:solidFill>
                  <a:srgbClr val="FF0000"/>
                </a:solidFill>
              </a:rPr>
              <a:t>Managers administer; leaders innovate.</a:t>
            </a:r>
          </a:p>
          <a:p>
            <a:pPr lvl="1"/>
            <a:r>
              <a:rPr lang="en-US" sz="2000" dirty="0" smtClean="0">
                <a:solidFill>
                  <a:srgbClr val="FF0000"/>
                </a:solidFill>
              </a:rPr>
              <a:t>Managers maintain; leaders develop.</a:t>
            </a:r>
          </a:p>
          <a:p>
            <a:pPr lvl="1"/>
            <a:r>
              <a:rPr lang="en-US" sz="2000" dirty="0" smtClean="0">
                <a:solidFill>
                  <a:srgbClr val="FF0000"/>
                </a:solidFill>
              </a:rPr>
              <a:t>Managers control; leaders inspire.</a:t>
            </a:r>
          </a:p>
          <a:p>
            <a:pPr lvl="1"/>
            <a:r>
              <a:rPr lang="en-US" sz="2000" dirty="0" smtClean="0">
                <a:solidFill>
                  <a:srgbClr val="FF0000"/>
                </a:solidFill>
              </a:rPr>
              <a:t>Managers have a short-term view; leaders, a long-term view.</a:t>
            </a:r>
          </a:p>
          <a:p>
            <a:pPr lvl="1"/>
            <a:r>
              <a:rPr lang="en-US" sz="2000" dirty="0" smtClean="0">
                <a:solidFill>
                  <a:srgbClr val="FF0000"/>
                </a:solidFill>
              </a:rPr>
              <a:t>Managers ask how and when; leaders ask what and why.</a:t>
            </a:r>
          </a:p>
          <a:p>
            <a:pPr lvl="1"/>
            <a:r>
              <a:rPr lang="en-US" sz="2000" dirty="0" smtClean="0">
                <a:solidFill>
                  <a:srgbClr val="FF0000"/>
                </a:solidFill>
              </a:rPr>
              <a:t>Managers imitate; leaders originate.</a:t>
            </a:r>
          </a:p>
          <a:p>
            <a:pPr lvl="1"/>
            <a:r>
              <a:rPr lang="en-US" sz="2000" dirty="0" smtClean="0">
                <a:solidFill>
                  <a:srgbClr val="FF0000"/>
                </a:solidFill>
              </a:rPr>
              <a:t>Managers accept the status quo; leaders challenge it.</a:t>
            </a:r>
          </a:p>
        </p:txBody>
      </p:sp>
      <p:pic>
        <p:nvPicPr>
          <p:cNvPr id="12290" name="Picture 2" descr="C:\Users\Michaelm\AppData\Local\Microsoft\Windows\Temporary Internet Files\Content.IE5\V2O6EV3C\6039421774_2d6c471b9c_z[1].jpg"/>
          <p:cNvPicPr>
            <a:picLocks noChangeAspect="1" noChangeArrowheads="1"/>
          </p:cNvPicPr>
          <p:nvPr/>
        </p:nvPicPr>
        <p:blipFill>
          <a:blip r:embed="rId2" cstate="print"/>
          <a:srcRect/>
          <a:stretch>
            <a:fillRect/>
          </a:stretch>
        </p:blipFill>
        <p:spPr bwMode="auto">
          <a:xfrm>
            <a:off x="7086600" y="4419600"/>
            <a:ext cx="2057400" cy="2443018"/>
          </a:xfrm>
          <a:prstGeom prst="rect">
            <a:avLst/>
          </a:prstGeom>
          <a:noFill/>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2992097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Myth 1</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400" u="sng" dirty="0" smtClean="0"/>
              <a:t>Good Leadership is All Common Sense.</a:t>
            </a:r>
          </a:p>
        </p:txBody>
      </p:sp>
      <p:pic>
        <p:nvPicPr>
          <p:cNvPr id="17410" name="Picture 2" descr="C:\Users\Michaelm\AppData\Local\Microsoft\Windows\Temporary Internet Files\Content.IE5\KDB8FMSX\truth-or-myth[1].jpg"/>
          <p:cNvPicPr>
            <a:picLocks noChangeAspect="1" noChangeArrowheads="1"/>
          </p:cNvPicPr>
          <p:nvPr/>
        </p:nvPicPr>
        <p:blipFill>
          <a:blip r:embed="rId2" cstate="print"/>
          <a:srcRect/>
          <a:stretch>
            <a:fillRect/>
          </a:stretch>
        </p:blipFill>
        <p:spPr bwMode="auto">
          <a:xfrm>
            <a:off x="7268663" y="4762888"/>
            <a:ext cx="1478280" cy="1485512"/>
          </a:xfrm>
          <a:prstGeom prst="rect">
            <a:avLst/>
          </a:prstGeom>
          <a:noFill/>
        </p:spPr>
      </p:pic>
      <p:pic>
        <p:nvPicPr>
          <p:cNvPr id="17411" name="Picture 3" descr="C:\Users\Michaelm\AppData\Local\Microsoft\Windows\Temporary Internet Files\Content.IE5\WH26L03T\common-sense[1].jpg"/>
          <p:cNvPicPr>
            <a:picLocks noChangeAspect="1" noChangeArrowheads="1"/>
          </p:cNvPicPr>
          <p:nvPr/>
        </p:nvPicPr>
        <p:blipFill>
          <a:blip r:embed="rId3" cstate="print"/>
          <a:srcRect/>
          <a:stretch>
            <a:fillRect/>
          </a:stretch>
        </p:blipFill>
        <p:spPr bwMode="auto">
          <a:xfrm>
            <a:off x="703730" y="2667000"/>
            <a:ext cx="6506204" cy="2212109"/>
          </a:xfrm>
          <a:prstGeom prst="rect">
            <a:avLst/>
          </a:prstGeom>
          <a:noFill/>
        </p:spPr>
      </p:pic>
      <p:pic>
        <p:nvPicPr>
          <p:cNvPr id="7" name="Picture 4"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Myth 2</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Leaders are Born, Not Made</a:t>
            </a:r>
          </a:p>
        </p:txBody>
      </p:sp>
      <p:pic>
        <p:nvPicPr>
          <p:cNvPr id="7" name="Picture 6" descr="Leaders Are Born Or Made? | Taxila Business School"/>
          <p:cNvPicPr/>
          <p:nvPr/>
        </p:nvPicPr>
        <p:blipFill>
          <a:blip r:embed="rId2">
            <a:extLst>
              <a:ext uri="{28A0092B-C50C-407E-A947-70E740481C1C}">
                <a14:useLocalDpi xmlns:a14="http://schemas.microsoft.com/office/drawing/2010/main" val="0"/>
              </a:ext>
            </a:extLst>
          </a:blip>
          <a:srcRect/>
          <a:stretch>
            <a:fillRect/>
          </a:stretch>
        </p:blipFill>
        <p:spPr bwMode="auto">
          <a:xfrm>
            <a:off x="1098804" y="2438400"/>
            <a:ext cx="6982968" cy="3505200"/>
          </a:xfrm>
          <a:prstGeom prst="rect">
            <a:avLst/>
          </a:prstGeom>
          <a:noFill/>
          <a:ln>
            <a:noFill/>
          </a:ln>
        </p:spPr>
      </p:pic>
      <p:pic>
        <p:nvPicPr>
          <p:cNvPr id="6"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Myth 3</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Only School You Learn Leadership From is the School of Hard Knocks</a:t>
            </a:r>
            <a:r>
              <a:rPr lang="en-US" sz="2400" dirty="0" smtClean="0"/>
              <a:t>.</a:t>
            </a:r>
          </a:p>
        </p:txBody>
      </p:sp>
      <p:pic>
        <p:nvPicPr>
          <p:cNvPr id="22530" name="Picture 2" descr="C:\Users\Michaelm\AppData\Local\Microsoft\Windows\Temporary Internet Files\Content.IE5\JQUOH281\8886970801_af984e7c66_b[1].jpg"/>
          <p:cNvPicPr>
            <a:picLocks noChangeAspect="1" noChangeArrowheads="1"/>
          </p:cNvPicPr>
          <p:nvPr/>
        </p:nvPicPr>
        <p:blipFill>
          <a:blip r:embed="rId2" cstate="print"/>
          <a:srcRect/>
          <a:stretch>
            <a:fillRect/>
          </a:stretch>
        </p:blipFill>
        <p:spPr bwMode="auto">
          <a:xfrm>
            <a:off x="2667000" y="2590800"/>
            <a:ext cx="3699822" cy="3567599"/>
          </a:xfrm>
          <a:prstGeom prst="rect">
            <a:avLst/>
          </a:prstGeom>
          <a:noFill/>
        </p:spPr>
      </p:pic>
      <p:pic>
        <p:nvPicPr>
          <p:cNvPr id="6" name="Picture 2" descr="C:\Users\Michaelm\AppData\Local\Microsoft\Windows\Temporary Internet Files\Content.IE5\4ACZGT8O\study[1].jpg"/>
          <p:cNvPicPr>
            <a:picLocks noChangeAspect="1" noChangeArrowheads="1"/>
          </p:cNvPicPr>
          <p:nvPr/>
        </p:nvPicPr>
        <p:blipFill>
          <a:blip r:embed="rId3" cstate="print"/>
          <a:srcRect/>
          <a:stretch>
            <a:fillRect/>
          </a:stretch>
        </p:blipFill>
        <p:spPr bwMode="auto">
          <a:xfrm>
            <a:off x="6553200" y="4889391"/>
            <a:ext cx="1403514" cy="1332669"/>
          </a:xfrm>
          <a:prstGeom prst="rect">
            <a:avLst/>
          </a:prstGeom>
          <a:noFill/>
        </p:spPr>
      </p:pic>
      <p:pic>
        <p:nvPicPr>
          <p:cNvPr id="7" name="Picture 4"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33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Myths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Share Perspectives on Leadership Myths</a:t>
            </a:r>
          </a:p>
          <a:p>
            <a:endParaRPr lang="en-US" sz="800" u="sng" dirty="0" smtClean="0"/>
          </a:p>
          <a:p>
            <a:pPr marL="731520" lvl="1" indent="-457200">
              <a:buFont typeface="+mj-lt"/>
              <a:buAutoNum type="arabicPeriod"/>
            </a:pPr>
            <a:r>
              <a:rPr lang="en-US" sz="1800" dirty="0" smtClean="0">
                <a:solidFill>
                  <a:srgbClr val="FF0000"/>
                </a:solidFill>
              </a:rPr>
              <a:t>Good leadership is all common sense.</a:t>
            </a:r>
          </a:p>
          <a:p>
            <a:pPr marL="731520" lvl="1" indent="-457200">
              <a:buFont typeface="+mj-lt"/>
              <a:buAutoNum type="arabicPeriod"/>
            </a:pPr>
            <a:r>
              <a:rPr lang="en-US" sz="1800" dirty="0" smtClean="0">
                <a:solidFill>
                  <a:srgbClr val="FF0000"/>
                </a:solidFill>
              </a:rPr>
              <a:t>Leaders are born, not made.</a:t>
            </a:r>
          </a:p>
          <a:p>
            <a:pPr marL="731520" lvl="1" indent="-457200">
              <a:buFont typeface="+mj-lt"/>
              <a:buAutoNum type="arabicPeriod"/>
            </a:pPr>
            <a:r>
              <a:rPr lang="en-US" sz="1800" dirty="0" smtClean="0">
                <a:solidFill>
                  <a:srgbClr val="FF0000"/>
                </a:solidFill>
              </a:rPr>
              <a:t>The only school you learn leadership from is the school of hard knocks.</a:t>
            </a:r>
            <a:endParaRPr lang="en-US" sz="1800" dirty="0">
              <a:solidFill>
                <a:srgbClr val="FF0000"/>
              </a:solidFill>
            </a:endParaRPr>
          </a:p>
        </p:txBody>
      </p:sp>
      <p:pic>
        <p:nvPicPr>
          <p:cNvPr id="6" name="Picture 5" descr="4 Myths Bad Leaders Believe - Ramse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429000"/>
            <a:ext cx="5181600" cy="2815590"/>
          </a:xfrm>
          <a:prstGeom prst="rect">
            <a:avLst/>
          </a:prstGeom>
          <a:noFill/>
          <a:ln>
            <a:noFill/>
          </a:ln>
        </p:spPr>
      </p:pic>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33400"/>
          </a:xfrm>
          <a:prstGeom prst="rect">
            <a:avLst/>
          </a:prstGeom>
          <a:noFill/>
        </p:spPr>
      </p:pic>
    </p:spTree>
    <p:extLst>
      <p:ext uri="{BB962C8B-B14F-4D97-AF65-F5344CB8AC3E}">
        <p14:creationId xmlns:p14="http://schemas.microsoft.com/office/powerpoint/2010/main" val="35819952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3794</TotalTime>
  <Words>2788</Words>
  <Application>Microsoft Office PowerPoint</Application>
  <PresentationFormat>On-screen Show (4:3)</PresentationFormat>
  <Paragraphs>341</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Georgia</vt:lpstr>
      <vt:lpstr>Wingdings</vt:lpstr>
      <vt:lpstr>Wingdings 2</vt:lpstr>
      <vt:lpstr>Civic</vt:lpstr>
      <vt:lpstr>Leadership Session One Class Presentation</vt:lpstr>
      <vt:lpstr>Introductions</vt:lpstr>
      <vt:lpstr>Leadership</vt:lpstr>
      <vt:lpstr>Leadership vs. Management</vt:lpstr>
      <vt:lpstr>Leadership and Management</vt:lpstr>
      <vt:lpstr>Leadership Myth 1</vt:lpstr>
      <vt:lpstr>Leadership Myth 2</vt:lpstr>
      <vt:lpstr>Leadership Myth 3</vt:lpstr>
      <vt:lpstr>Leadership Myths</vt:lpstr>
      <vt:lpstr>Interactional Framework</vt:lpstr>
      <vt:lpstr>Interactional Framework The Leader</vt:lpstr>
      <vt:lpstr>Interactional Framework The Followers</vt:lpstr>
      <vt:lpstr>Interactional Framework The Followers</vt:lpstr>
      <vt:lpstr>Interactional Framework The Followers</vt:lpstr>
      <vt:lpstr>Interactional Framework The Situation</vt:lpstr>
      <vt:lpstr>Interactional Framework The Situation</vt:lpstr>
      <vt:lpstr>Effective Leadership</vt:lpstr>
      <vt:lpstr>Leadership Development</vt:lpstr>
      <vt:lpstr>Action-Observation-Reflection Model</vt:lpstr>
      <vt:lpstr>Spiral of Experience</vt:lpstr>
      <vt:lpstr>Spiral of Experience</vt:lpstr>
      <vt:lpstr>Perception and Attribution</vt:lpstr>
      <vt:lpstr>Fundamental Attribution Error</vt:lpstr>
      <vt:lpstr>Actor-Observer Difference</vt:lpstr>
      <vt:lpstr>Perception and Action</vt:lpstr>
      <vt:lpstr>Self-Fulfilling Prophecy</vt:lpstr>
      <vt:lpstr>Reflection and Leadership Development</vt:lpstr>
      <vt:lpstr>Learning</vt:lpstr>
      <vt:lpstr>Behavioral Change</vt:lpstr>
      <vt:lpstr>Learning from Experience</vt:lpstr>
      <vt:lpstr>Leadership Development</vt:lpstr>
      <vt:lpstr>Development Planning</vt:lpstr>
      <vt:lpstr>GAPS Analysis</vt:lpstr>
      <vt:lpstr>Technical Competence</vt:lpstr>
      <vt:lpstr>Technical Competence</vt:lpstr>
      <vt:lpstr>Relationships</vt:lpstr>
      <vt:lpstr>Relationship with Superiors</vt:lpstr>
      <vt:lpstr>Relationship with Peers</vt:lpstr>
      <vt:lpstr>Relationship with Peers</vt:lpstr>
      <vt:lpstr>Relationship with Peers</vt:lpstr>
      <vt:lpstr>Relationship with Peers</vt:lpstr>
      <vt:lpstr>Relationship with Peers</vt:lpstr>
      <vt:lpstr>Coaching</vt:lpstr>
      <vt:lpstr>The         Steps of Coaching</vt:lpstr>
      <vt:lpstr>Coaching</vt:lpstr>
      <vt:lpstr>Coaching</vt:lpstr>
      <vt:lpstr>Mentoring</vt:lpstr>
      <vt:lpstr>Mentoring</vt:lpstr>
      <vt:lpstr>Five Archetypes of Leadership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279</cp:revision>
  <cp:lastPrinted>2025-04-16T18:26:45Z</cp:lastPrinted>
  <dcterms:created xsi:type="dcterms:W3CDTF">2015-02-01T00:37:43Z</dcterms:created>
  <dcterms:modified xsi:type="dcterms:W3CDTF">2025-04-23T21:19:02Z</dcterms:modified>
</cp:coreProperties>
</file>