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8"/>
  </p:notesMasterIdLst>
  <p:handoutMasterIdLst>
    <p:handoutMasterId r:id="rId99"/>
  </p:handoutMasterIdLst>
  <p:sldIdLst>
    <p:sldId id="327" r:id="rId2"/>
    <p:sldId id="309" r:id="rId3"/>
    <p:sldId id="329" r:id="rId4"/>
    <p:sldId id="333" r:id="rId5"/>
    <p:sldId id="335" r:id="rId6"/>
    <p:sldId id="336" r:id="rId7"/>
    <p:sldId id="337" r:id="rId8"/>
    <p:sldId id="338" r:id="rId9"/>
    <p:sldId id="339" r:id="rId10"/>
    <p:sldId id="340" r:id="rId11"/>
    <p:sldId id="341" r:id="rId12"/>
    <p:sldId id="342" r:id="rId13"/>
    <p:sldId id="347" r:id="rId14"/>
    <p:sldId id="348" r:id="rId15"/>
    <p:sldId id="349" r:id="rId16"/>
    <p:sldId id="350" r:id="rId17"/>
    <p:sldId id="351" r:id="rId18"/>
    <p:sldId id="352" r:id="rId19"/>
    <p:sldId id="353" r:id="rId20"/>
    <p:sldId id="355" r:id="rId21"/>
    <p:sldId id="356" r:id="rId22"/>
    <p:sldId id="357" r:id="rId23"/>
    <p:sldId id="358" r:id="rId24"/>
    <p:sldId id="360" r:id="rId25"/>
    <p:sldId id="359" r:id="rId26"/>
    <p:sldId id="361" r:id="rId27"/>
    <p:sldId id="362" r:id="rId28"/>
    <p:sldId id="367" r:id="rId29"/>
    <p:sldId id="363" r:id="rId30"/>
    <p:sldId id="368" r:id="rId31"/>
    <p:sldId id="364" r:id="rId32"/>
    <p:sldId id="365" r:id="rId33"/>
    <p:sldId id="370" r:id="rId34"/>
    <p:sldId id="371" r:id="rId35"/>
    <p:sldId id="372" r:id="rId36"/>
    <p:sldId id="376" r:id="rId37"/>
    <p:sldId id="377" r:id="rId38"/>
    <p:sldId id="378" r:id="rId39"/>
    <p:sldId id="380" r:id="rId40"/>
    <p:sldId id="379" r:id="rId41"/>
    <p:sldId id="383" r:id="rId42"/>
    <p:sldId id="385" r:id="rId43"/>
    <p:sldId id="387" r:id="rId44"/>
    <p:sldId id="388" r:id="rId45"/>
    <p:sldId id="389" r:id="rId46"/>
    <p:sldId id="390" r:id="rId47"/>
    <p:sldId id="402" r:id="rId48"/>
    <p:sldId id="405" r:id="rId49"/>
    <p:sldId id="406" r:id="rId50"/>
    <p:sldId id="407" r:id="rId51"/>
    <p:sldId id="411" r:id="rId52"/>
    <p:sldId id="412" r:id="rId53"/>
    <p:sldId id="413" r:id="rId54"/>
    <p:sldId id="414" r:id="rId55"/>
    <p:sldId id="415" r:id="rId56"/>
    <p:sldId id="416" r:id="rId57"/>
    <p:sldId id="417" r:id="rId58"/>
    <p:sldId id="418" r:id="rId59"/>
    <p:sldId id="419" r:id="rId60"/>
    <p:sldId id="422" r:id="rId61"/>
    <p:sldId id="423" r:id="rId62"/>
    <p:sldId id="424" r:id="rId63"/>
    <p:sldId id="425" r:id="rId64"/>
    <p:sldId id="426" r:id="rId65"/>
    <p:sldId id="428" r:id="rId66"/>
    <p:sldId id="430" r:id="rId67"/>
    <p:sldId id="439" r:id="rId68"/>
    <p:sldId id="440" r:id="rId69"/>
    <p:sldId id="441" r:id="rId70"/>
    <p:sldId id="442" r:id="rId71"/>
    <p:sldId id="444" r:id="rId72"/>
    <p:sldId id="445" r:id="rId73"/>
    <p:sldId id="446" r:id="rId74"/>
    <p:sldId id="447" r:id="rId75"/>
    <p:sldId id="449" r:id="rId76"/>
    <p:sldId id="451" r:id="rId77"/>
    <p:sldId id="452" r:id="rId78"/>
    <p:sldId id="453" r:id="rId79"/>
    <p:sldId id="454" r:id="rId80"/>
    <p:sldId id="456" r:id="rId81"/>
    <p:sldId id="458" r:id="rId82"/>
    <p:sldId id="460" r:id="rId83"/>
    <p:sldId id="461" r:id="rId84"/>
    <p:sldId id="463" r:id="rId85"/>
    <p:sldId id="464" r:id="rId86"/>
    <p:sldId id="465" r:id="rId87"/>
    <p:sldId id="466" r:id="rId88"/>
    <p:sldId id="467" r:id="rId89"/>
    <p:sldId id="468" r:id="rId90"/>
    <p:sldId id="469" r:id="rId91"/>
    <p:sldId id="470" r:id="rId92"/>
    <p:sldId id="472" r:id="rId93"/>
    <p:sldId id="485" r:id="rId94"/>
    <p:sldId id="487" r:id="rId95"/>
    <p:sldId id="495" r:id="rId96"/>
    <p:sldId id="326"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2/17/2026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2/17/2026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2/17/2026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2/17/2026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2/17/2026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2/17/2026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2/17/2026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2/17/2026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 </a:t>
            </a:r>
            <a:br>
              <a:rPr lang="en-US" sz="3200" u="sng" dirty="0" smtClean="0"/>
            </a:br>
            <a:r>
              <a:rPr lang="en-US" sz="2000" dirty="0" smtClean="0"/>
              <a:t>Session Six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2" cstate="print"/>
          <a:srcRect/>
          <a:stretch>
            <a:fillRect/>
          </a:stretch>
        </p:blipFill>
        <p:spPr bwMode="auto">
          <a:xfrm>
            <a:off x="0" y="4618"/>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To remain competitive, companies must be prepared to add or adapt their product lines to satisfy customers’ desires</a:t>
            </a:r>
            <a:r>
              <a:rPr lang="en-US" dirty="0" smtClean="0"/>
              <a:t>.</a:t>
            </a:r>
          </a:p>
          <a:p>
            <a:endParaRPr lang="en-US" sz="800" dirty="0" smtClean="0"/>
          </a:p>
          <a:p>
            <a:pPr lvl="1"/>
            <a:r>
              <a:rPr lang="en-US" dirty="0" smtClean="0"/>
              <a:t>Each business must determine how best to implement the marketing concept, given its own goals and resources.</a:t>
            </a:r>
          </a:p>
          <a:p>
            <a:pPr lvl="1"/>
            <a:endParaRPr lang="en-US" sz="800" dirty="0" smtClean="0"/>
          </a:p>
          <a:p>
            <a:pPr lvl="2"/>
            <a:r>
              <a:rPr lang="en-US" dirty="0" smtClean="0">
                <a:solidFill>
                  <a:srgbClr val="FF0000"/>
                </a:solidFill>
              </a:rPr>
              <a:t>Trying to determine customers’ true needs is increasingly difficult because no one fully understands what motivates people to buy.</a:t>
            </a:r>
            <a:endParaRPr lang="en-US" dirty="0">
              <a:solidFill>
                <a:srgbClr val="FF0000"/>
              </a:solidFill>
            </a:endParaRPr>
          </a:p>
        </p:txBody>
      </p:sp>
      <p:pic>
        <p:nvPicPr>
          <p:cNvPr id="6" name="Picture 5" descr="Introduction to marketing and marketing concepts"/>
          <p:cNvPicPr/>
          <p:nvPr/>
        </p:nvPicPr>
        <p:blipFill>
          <a:blip r:embed="rId2" cstate="print"/>
          <a:srcRect/>
          <a:stretch>
            <a:fillRect/>
          </a:stretch>
        </p:blipFill>
        <p:spPr bwMode="auto">
          <a:xfrm>
            <a:off x="5181600" y="4267200"/>
            <a:ext cx="3962400" cy="2590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implement the marketing concept, a firm must have good information about what consumers want, adopt a consumer orientation, and coordinate its efforts throughout the entire organization; otherwise, it may be left with goods, services, and ideas that consumers do not want or need</a:t>
            </a:r>
            <a:r>
              <a:rPr lang="en-US" sz="2300" dirty="0" smtClean="0"/>
              <a:t>.</a:t>
            </a:r>
          </a:p>
          <a:p>
            <a:endParaRPr lang="en-US" sz="800" dirty="0" smtClean="0"/>
          </a:p>
          <a:p>
            <a:pPr lvl="1"/>
            <a:r>
              <a:rPr lang="en-US" sz="2000" dirty="0" smtClean="0">
                <a:solidFill>
                  <a:srgbClr val="FF0000"/>
                </a:solidFill>
              </a:rPr>
              <a:t>Successfully implementing the marketing concept requires that a business view the customer’s perception of value as the ultimate measure of work performance and improving value, and the rate at which this is done, as the measure of success.</a:t>
            </a:r>
          </a:p>
        </p:txBody>
      </p:sp>
      <p:pic>
        <p:nvPicPr>
          <p:cNvPr id="1028" name="Picture 4" descr="C:\Users\MichaelM\AppData\Local\Microsoft\Windows\INetCache\IE\76VTN800\kyc-digital-security[1].jpg"/>
          <p:cNvPicPr>
            <a:picLocks noChangeAspect="1" noChangeArrowheads="1"/>
          </p:cNvPicPr>
          <p:nvPr/>
        </p:nvPicPr>
        <p:blipFill>
          <a:blip r:embed="rId2" cstate="print"/>
          <a:srcRect/>
          <a:stretch>
            <a:fillRect/>
          </a:stretch>
        </p:blipFill>
        <p:spPr bwMode="auto">
          <a:xfrm>
            <a:off x="5541818" y="4876800"/>
            <a:ext cx="3602182" cy="198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300" u="sng" dirty="0" smtClean="0"/>
              <a:t>Everyone in organization must know what customers want, and know they are selling ideas, benefits, philosophies, and experiences – not just goods and services</a:t>
            </a:r>
            <a:r>
              <a:rPr lang="en-US" sz="2300" dirty="0" smtClean="0"/>
              <a:t>.</a:t>
            </a:r>
          </a:p>
          <a:p>
            <a:endParaRPr lang="en-US" sz="800" dirty="0" smtClean="0"/>
          </a:p>
          <a:p>
            <a:pPr lvl="1"/>
            <a:r>
              <a:rPr lang="en-US" dirty="0" smtClean="0">
                <a:solidFill>
                  <a:srgbClr val="FF0000"/>
                </a:solidFill>
              </a:rPr>
              <a:t>Companies should strive for a team effort to deliver the right goods or services to customers.  A breakdown at any point in the organization – whether it be in production, purchasing, sales, distribution, or advertising – can result in lost sales,   lost revenue, and dissatisfied customers.</a:t>
            </a:r>
            <a:endParaRPr lang="en-US" dirty="0">
              <a:solidFill>
                <a:srgbClr val="FF0000"/>
              </a:solidFill>
            </a:endParaRPr>
          </a:p>
        </p:txBody>
      </p:sp>
      <p:pic>
        <p:nvPicPr>
          <p:cNvPr id="7" name="Picture 6" descr="Know Your Customer Images – Browse 24,33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648200"/>
            <a:ext cx="4648200" cy="220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 Market Orientation requires organizations to gather information about customer needs, share that information throughout the entire firm, and use it to help build long-term relationships with customers</a:t>
            </a:r>
            <a:r>
              <a:rPr lang="en-US" dirty="0" smtClean="0"/>
              <a:t>.</a:t>
            </a:r>
          </a:p>
          <a:p>
            <a:endParaRPr lang="en-US" sz="800" dirty="0" smtClean="0"/>
          </a:p>
          <a:p>
            <a:pPr lvl="1"/>
            <a:r>
              <a:rPr lang="en-US" dirty="0" smtClean="0"/>
              <a:t>Top executives, operations mangers, marketing managers, and customers all become mutually dependent and cooperate in developing and carrying out a market orientation.</a:t>
            </a:r>
          </a:p>
          <a:p>
            <a:pPr lvl="1"/>
            <a:endParaRPr lang="en-US" sz="800" dirty="0" smtClean="0"/>
          </a:p>
          <a:p>
            <a:pPr lvl="2"/>
            <a:r>
              <a:rPr lang="en-US" dirty="0" smtClean="0">
                <a:solidFill>
                  <a:srgbClr val="FF0000"/>
                </a:solidFill>
              </a:rPr>
              <a:t>Operation managers must communicate with marketing managers to share information important to understanding the customer.</a:t>
            </a:r>
            <a:endParaRPr lang="en-US" dirty="0">
              <a:solidFill>
                <a:srgbClr val="FF0000"/>
              </a:solidFill>
            </a:endParaRPr>
          </a:p>
        </p:txBody>
      </p:sp>
      <p:pic>
        <p:nvPicPr>
          <p:cNvPr id="5" name="Picture 4" descr="Results-Driven Marketing: An Executive's Guide"/>
          <p:cNvPicPr/>
          <p:nvPr/>
        </p:nvPicPr>
        <p:blipFill>
          <a:blip r:embed="rId2" cstate="print"/>
          <a:srcRect/>
          <a:stretch>
            <a:fillRect/>
          </a:stretch>
        </p:blipFill>
        <p:spPr bwMode="auto">
          <a:xfrm>
            <a:off x="5715000" y="5257800"/>
            <a:ext cx="3429000" cy="160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Trying to assess what customers want, which is difficult to begin with, is further complicated by the rate at which trends, fashions, and tastes can change</a:t>
            </a:r>
            <a:r>
              <a:rPr lang="en-US" dirty="0" smtClean="0"/>
              <a:t>.</a:t>
            </a:r>
          </a:p>
          <a:p>
            <a:endParaRPr lang="en-US" sz="800" dirty="0" smtClean="0"/>
          </a:p>
          <a:p>
            <a:pPr lvl="1"/>
            <a:r>
              <a:rPr lang="en-US" dirty="0" smtClean="0"/>
              <a:t>Businesses want to satisfy customers and build meaningful long-term relationships with them.</a:t>
            </a:r>
          </a:p>
          <a:p>
            <a:pPr lvl="1"/>
            <a:endParaRPr lang="en-US" sz="800" dirty="0" smtClean="0"/>
          </a:p>
          <a:p>
            <a:pPr lvl="2"/>
            <a:r>
              <a:rPr lang="en-US" dirty="0" smtClean="0">
                <a:solidFill>
                  <a:srgbClr val="FF0000"/>
                </a:solidFill>
              </a:rPr>
              <a:t>It is more efficient and less expensive for the company to retain existing customers and even increase the amount of business each customer provides the organization than to find new customers.</a:t>
            </a:r>
          </a:p>
          <a:p>
            <a:pPr lvl="2"/>
            <a:r>
              <a:rPr lang="en-US" dirty="0" smtClean="0">
                <a:solidFill>
                  <a:srgbClr val="FF0000"/>
                </a:solidFill>
              </a:rPr>
              <a:t>The relationship with customer is key.</a:t>
            </a:r>
            <a:endParaRPr lang="en-US" dirty="0">
              <a:solidFill>
                <a:srgbClr val="FF0000"/>
              </a:solidFill>
            </a:endParaRPr>
          </a:p>
        </p:txBody>
      </p:sp>
      <p:pic>
        <p:nvPicPr>
          <p:cNvPr id="5" name="Picture 4" descr="The Importance of Measuring Customer Satisfaction"/>
          <p:cNvPicPr/>
          <p:nvPr/>
        </p:nvPicPr>
        <p:blipFill>
          <a:blip r:embed="rId2" cstate="print"/>
          <a:srcRect/>
          <a:stretch>
            <a:fillRect/>
          </a:stretch>
        </p:blipFill>
        <p:spPr bwMode="auto">
          <a:xfrm>
            <a:off x="5562600" y="4876800"/>
            <a:ext cx="3581400" cy="1981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400" u="sng" dirty="0" smtClean="0"/>
              <a:t>Customer relationship management (CRM) is important in a market orientation because it can result in loyal and profitable customers</a:t>
            </a:r>
            <a:r>
              <a:rPr lang="en-US" dirty="0" smtClean="0"/>
              <a:t>.  </a:t>
            </a:r>
          </a:p>
          <a:p>
            <a:endParaRPr lang="en-US" sz="800" dirty="0" smtClean="0"/>
          </a:p>
          <a:p>
            <a:pPr lvl="1"/>
            <a:r>
              <a:rPr lang="en-US" dirty="0" smtClean="0"/>
              <a:t>Without loyal customers, businesses would not survive; therefore, achieving the full profit potential of each customer relationship should be the goal of every marketing strategy.</a:t>
            </a:r>
          </a:p>
          <a:p>
            <a:pPr lvl="1"/>
            <a:endParaRPr lang="en-US" sz="800" dirty="0" smtClean="0"/>
          </a:p>
          <a:p>
            <a:pPr lvl="2"/>
            <a:r>
              <a:rPr lang="en-US" dirty="0" smtClean="0">
                <a:solidFill>
                  <a:srgbClr val="FF0000"/>
                </a:solidFill>
              </a:rPr>
              <a:t>In short, profits are obtained through relationships by acquiring new customers, enhancing the profitability of existing customers, and extending the duration of customer relationships.  </a:t>
            </a:r>
          </a:p>
          <a:p>
            <a:pPr lvl="2">
              <a:buNone/>
            </a:pPr>
            <a:endParaRPr lang="en-US" sz="800" dirty="0" smtClean="0"/>
          </a:p>
          <a:p>
            <a:pPr lvl="4"/>
            <a:r>
              <a:rPr lang="en-US" sz="2000" dirty="0" smtClean="0">
                <a:solidFill>
                  <a:srgbClr val="0070C0"/>
                </a:solidFill>
              </a:rPr>
              <a:t>Communication is Key.</a:t>
            </a:r>
            <a:endParaRPr lang="en-US" sz="2000" dirty="0">
              <a:solidFill>
                <a:srgbClr val="0070C0"/>
              </a:solidFill>
            </a:endParaRPr>
          </a:p>
        </p:txBody>
      </p:sp>
      <p:pic>
        <p:nvPicPr>
          <p:cNvPr id="5" name="Picture 4" descr="Customer Satisfaction – Make Your Customer Addicted to Your Business |  Qminder"/>
          <p:cNvPicPr/>
          <p:nvPr/>
        </p:nvPicPr>
        <p:blipFill>
          <a:blip r:embed="rId2" cstate="print"/>
          <a:srcRect/>
          <a:stretch>
            <a:fillRect/>
          </a:stretch>
        </p:blipFill>
        <p:spPr bwMode="auto">
          <a:xfrm>
            <a:off x="5638800" y="5181600"/>
            <a:ext cx="3505200" cy="167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 Orientation</a:t>
            </a:r>
            <a:br>
              <a:rPr lang="en-US" dirty="0" smtClean="0"/>
            </a:br>
            <a:r>
              <a:rPr lang="en-US" sz="2000" dirty="0" smtClean="0"/>
              <a:t>Communication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Communication remains a major element of any strategy to develop and manage long-term customer relationships</a:t>
            </a:r>
            <a:r>
              <a:rPr lang="en-US" dirty="0" smtClean="0"/>
              <a:t>.</a:t>
            </a:r>
          </a:p>
          <a:p>
            <a:endParaRPr lang="en-US" sz="800" dirty="0" smtClean="0"/>
          </a:p>
          <a:p>
            <a:pPr lvl="1"/>
            <a:r>
              <a:rPr lang="en-US" dirty="0" smtClean="0"/>
              <a:t>Regardless of medium through which communication occurs, customers should be the drivers of the marketing strategy because they understand what they want.</a:t>
            </a:r>
          </a:p>
          <a:p>
            <a:pPr lvl="1"/>
            <a:endParaRPr lang="en-US" sz="800" dirty="0" smtClean="0"/>
          </a:p>
          <a:p>
            <a:pPr lvl="2"/>
            <a:r>
              <a:rPr lang="en-US" dirty="0" smtClean="0">
                <a:solidFill>
                  <a:srgbClr val="FF0000"/>
                </a:solidFill>
              </a:rPr>
              <a:t>Customer relationship management systems should ensure that marketers listen to customers in order to respond to their needs and concerns and build long-term relationships.</a:t>
            </a:r>
            <a:endParaRPr lang="en-US" dirty="0">
              <a:solidFill>
                <a:srgbClr val="FF0000"/>
              </a:solidFill>
            </a:endParaRPr>
          </a:p>
        </p:txBody>
      </p:sp>
      <p:pic>
        <p:nvPicPr>
          <p:cNvPr id="5" name="Picture 4" descr="Guide] How to Improve Customer Satisfaction in SaaS?"/>
          <p:cNvPicPr/>
          <p:nvPr/>
        </p:nvPicPr>
        <p:blipFill>
          <a:blip r:embed="rId2" cstate="print"/>
          <a:srcRect/>
          <a:stretch>
            <a:fillRect/>
          </a:stretch>
        </p:blipFill>
        <p:spPr bwMode="auto">
          <a:xfrm>
            <a:off x="5410200" y="4876800"/>
            <a:ext cx="3733800" cy="198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Marketing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300" u="sng" dirty="0" smtClean="0"/>
              <a:t>To implement the marketing concept and CRM, a business needs to develop and maintain a Marketing Strategy – a plan of action for developing, pricing, distributing, and promoting products that meet the needs of specific customers</a:t>
            </a:r>
            <a:r>
              <a:rPr lang="en-US" sz="2300" dirty="0" smtClean="0"/>
              <a:t>.</a:t>
            </a:r>
          </a:p>
          <a:p>
            <a:endParaRPr lang="en-US" sz="800" dirty="0" smtClean="0"/>
          </a:p>
          <a:p>
            <a:pPr lvl="1"/>
            <a:r>
              <a:rPr lang="en-US" dirty="0" smtClean="0">
                <a:solidFill>
                  <a:srgbClr val="FF0000"/>
                </a:solidFill>
              </a:rPr>
              <a:t>This definition has two major components: (1) selecting a target market and (2) developing an appropriate marketing mix to satisfy the target market.</a:t>
            </a:r>
            <a:endParaRPr lang="en-US" dirty="0">
              <a:solidFill>
                <a:srgbClr val="FF0000"/>
              </a:solidFill>
            </a:endParaRPr>
          </a:p>
        </p:txBody>
      </p:sp>
      <p:pic>
        <p:nvPicPr>
          <p:cNvPr id="5" name="Picture 4" descr="How to Develop a Marketing Strategy - Business 2 Community"/>
          <p:cNvPicPr/>
          <p:nvPr/>
        </p:nvPicPr>
        <p:blipFill>
          <a:blip r:embed="rId2" cstate="print"/>
          <a:srcRect/>
          <a:stretch>
            <a:fillRect/>
          </a:stretch>
        </p:blipFill>
        <p:spPr bwMode="auto">
          <a:xfrm>
            <a:off x="4724400" y="4191000"/>
            <a:ext cx="4419600"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electing a Target Market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 Market is a group of people who have a need, purchasing power, and the desire and authority to spend money on goods, services, and ideas</a:t>
            </a:r>
            <a:r>
              <a:rPr lang="en-US" dirty="0" smtClean="0"/>
              <a:t>.</a:t>
            </a:r>
          </a:p>
          <a:p>
            <a:endParaRPr lang="en-US" sz="800" dirty="0" smtClean="0"/>
          </a:p>
          <a:p>
            <a:pPr lvl="1"/>
            <a:r>
              <a:rPr lang="en-US" dirty="0" smtClean="0"/>
              <a:t>A Target Market is a more specific group of consumers on whose needs and wants a company focuses its marketing efforts.  Target markets can be further segmented:</a:t>
            </a:r>
          </a:p>
          <a:p>
            <a:pPr lvl="1"/>
            <a:endParaRPr lang="en-US" sz="800" dirty="0" smtClean="0"/>
          </a:p>
          <a:p>
            <a:pPr marL="1051560" lvl="2" indent="-457200">
              <a:buFont typeface="+mj-lt"/>
              <a:buAutoNum type="arabicPeriod"/>
            </a:pPr>
            <a:r>
              <a:rPr lang="en-US" u="sng" dirty="0" smtClean="0">
                <a:solidFill>
                  <a:srgbClr val="FF0000"/>
                </a:solidFill>
              </a:rPr>
              <a:t>Business to Business</a:t>
            </a:r>
            <a:r>
              <a:rPr lang="en-US" dirty="0" smtClean="0">
                <a:solidFill>
                  <a:srgbClr val="FF0000"/>
                </a:solidFill>
              </a:rPr>
              <a:t> – marketing products to customers who will use the product for resale or other products.</a:t>
            </a:r>
          </a:p>
          <a:p>
            <a:pPr marL="1051560" lvl="2" indent="-457200">
              <a:buFont typeface="+mj-lt"/>
              <a:buAutoNum type="arabicPeriod"/>
            </a:pPr>
            <a:r>
              <a:rPr lang="en-US" u="sng" dirty="0" smtClean="0">
                <a:solidFill>
                  <a:srgbClr val="FF0000"/>
                </a:solidFill>
              </a:rPr>
              <a:t>Business to Customer</a:t>
            </a:r>
            <a:r>
              <a:rPr lang="en-US" dirty="0" smtClean="0">
                <a:solidFill>
                  <a:srgbClr val="FF0000"/>
                </a:solidFill>
              </a:rPr>
              <a:t> – marketing directly to consumer.</a:t>
            </a:r>
            <a:endParaRPr lang="en-US" dirty="0">
              <a:solidFill>
                <a:srgbClr val="FF0000"/>
              </a:solidFill>
            </a:endParaRPr>
          </a:p>
        </p:txBody>
      </p:sp>
      <p:pic>
        <p:nvPicPr>
          <p:cNvPr id="5" name="Picture 4" descr="4 Ways DIY Market Research Can Help You Really Understand Your Target Market"/>
          <p:cNvPicPr/>
          <p:nvPr/>
        </p:nvPicPr>
        <p:blipFill>
          <a:blip r:embed="rId2" cstate="print"/>
          <a:srcRect/>
          <a:stretch>
            <a:fillRect/>
          </a:stretch>
        </p:blipFill>
        <p:spPr bwMode="auto">
          <a:xfrm>
            <a:off x="6096000" y="5257800"/>
            <a:ext cx="3048000" cy="160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Target Market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300" u="sng" dirty="0" smtClean="0"/>
              <a:t>Marketing managers may define a target market as a relatively small number of people within a larger market, or they may define it as the total market</a:t>
            </a:r>
            <a:r>
              <a:rPr lang="en-US" sz="2300" dirty="0" smtClean="0"/>
              <a:t>.</a:t>
            </a:r>
          </a:p>
          <a:p>
            <a:endParaRPr lang="en-US" sz="800" dirty="0" smtClean="0"/>
          </a:p>
          <a:p>
            <a:pPr lvl="1"/>
            <a:r>
              <a:rPr lang="en-US" sz="2000" dirty="0" smtClean="0"/>
              <a:t>Some firms use a Total-Market Approach, in which they try to appeal to everyone and assume all buyers have similar needs and wants.</a:t>
            </a:r>
          </a:p>
          <a:p>
            <a:pPr lvl="1"/>
            <a:endParaRPr lang="en-US" sz="800" dirty="0" smtClean="0"/>
          </a:p>
          <a:p>
            <a:pPr lvl="2"/>
            <a:r>
              <a:rPr lang="en-US" dirty="0" smtClean="0">
                <a:solidFill>
                  <a:srgbClr val="FF0000"/>
                </a:solidFill>
              </a:rPr>
              <a:t>Most firms use Market Segmentation and divide total market into groups of people.  A Market Segment is a collection of individuals, groups, or organizations who share one or more characteristics and have relatively similar product needs and desires.</a:t>
            </a:r>
            <a:endParaRPr lang="en-US" dirty="0">
              <a:solidFill>
                <a:srgbClr val="FF0000"/>
              </a:solidFill>
            </a:endParaRPr>
          </a:p>
        </p:txBody>
      </p:sp>
      <p:pic>
        <p:nvPicPr>
          <p:cNvPr id="5" name="Picture 4" descr="What Is Market Segmentation? How to Use It for Max ROI"/>
          <p:cNvPicPr/>
          <p:nvPr/>
        </p:nvPicPr>
        <p:blipFill>
          <a:blip r:embed="rId2" cstate="print"/>
          <a:srcRect/>
          <a:stretch>
            <a:fillRect/>
          </a:stretch>
        </p:blipFill>
        <p:spPr bwMode="auto">
          <a:xfrm>
            <a:off x="5486400" y="4953000"/>
            <a:ext cx="3657600" cy="190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Five: Marketing: Developing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Eleven: Customer-Driven Marketing</a:t>
            </a:r>
          </a:p>
        </p:txBody>
      </p:sp>
      <p:pic>
        <p:nvPicPr>
          <p:cNvPr id="9" name="Picture 8" descr="Customer Driven Marketing Strategy Explained with Examples | Neostrom"/>
          <p:cNvPicPr/>
          <p:nvPr/>
        </p:nvPicPr>
        <p:blipFill>
          <a:blip r:embed="rId2">
            <a:extLst>
              <a:ext uri="{28A0092B-C50C-407E-A947-70E740481C1C}">
                <a14:useLocalDpi xmlns:a14="http://schemas.microsoft.com/office/drawing/2010/main" val="0"/>
              </a:ext>
            </a:extLst>
          </a:blip>
          <a:srcRect/>
          <a:stretch>
            <a:fillRect/>
          </a:stretch>
        </p:blipFill>
        <p:spPr bwMode="auto">
          <a:xfrm>
            <a:off x="1275588" y="2141410"/>
            <a:ext cx="6629400" cy="401698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Target Market</a:t>
            </a:r>
            <a:br>
              <a:rPr lang="en-US" dirty="0" smtClean="0"/>
            </a:br>
            <a:r>
              <a:rPr lang="en-US" sz="2000" dirty="0" smtClean="0"/>
              <a:t>Three Market Segmentation Approaches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fontScale="92500" lnSpcReduction="10000"/>
          </a:bodyPr>
          <a:lstStyle/>
          <a:p>
            <a:pPr marL="457200" indent="-457200">
              <a:buFont typeface="+mj-lt"/>
              <a:buAutoNum type="arabicPeriod"/>
            </a:pPr>
            <a:r>
              <a:rPr lang="en-US" sz="2400" u="sng" dirty="0" smtClean="0"/>
              <a:t>Concentration Approach</a:t>
            </a:r>
          </a:p>
          <a:p>
            <a:pPr lvl="1"/>
            <a:r>
              <a:rPr lang="en-US" dirty="0" smtClean="0">
                <a:solidFill>
                  <a:srgbClr val="FF0000"/>
                </a:solidFill>
              </a:rPr>
              <a:t>A market segmentation approach whereby a company develops one marketing strategy for a single market segment.</a:t>
            </a:r>
          </a:p>
          <a:p>
            <a:pPr lvl="2"/>
            <a:r>
              <a:rPr lang="en-US" dirty="0" smtClean="0">
                <a:solidFill>
                  <a:srgbClr val="0070C0"/>
                </a:solidFill>
              </a:rPr>
              <a:t>(i.e.) Porsche.</a:t>
            </a:r>
          </a:p>
          <a:p>
            <a:pPr lvl="2"/>
            <a:endParaRPr lang="en-US" sz="800" dirty="0" smtClean="0"/>
          </a:p>
          <a:p>
            <a:pPr marL="457200" indent="-457200">
              <a:buFont typeface="+mj-lt"/>
              <a:buAutoNum type="arabicPeriod"/>
            </a:pPr>
            <a:r>
              <a:rPr lang="en-US" sz="2400" u="sng" dirty="0" smtClean="0"/>
              <a:t>Multi-Segment Approach</a:t>
            </a:r>
          </a:p>
          <a:p>
            <a:pPr lvl="1"/>
            <a:r>
              <a:rPr lang="en-US" dirty="0" smtClean="0">
                <a:solidFill>
                  <a:srgbClr val="FF0000"/>
                </a:solidFill>
              </a:rPr>
              <a:t>A market segmentation approach where the marketer aims its efforts at two or more segments, developing a marketing strategy for each –   using different ads for different segments.</a:t>
            </a:r>
          </a:p>
          <a:p>
            <a:pPr lvl="2"/>
            <a:r>
              <a:rPr lang="en-US" dirty="0" smtClean="0">
                <a:solidFill>
                  <a:srgbClr val="0070C0"/>
                </a:solidFill>
              </a:rPr>
              <a:t>(i.e.) U.S. Post Office – Personalized Stamps</a:t>
            </a:r>
          </a:p>
          <a:p>
            <a:pPr lvl="1"/>
            <a:endParaRPr lang="en-US" sz="900" dirty="0" smtClean="0"/>
          </a:p>
          <a:p>
            <a:pPr marL="457200" indent="-457200">
              <a:buFont typeface="+mj-lt"/>
              <a:buAutoNum type="arabicPeriod"/>
            </a:pPr>
            <a:r>
              <a:rPr lang="en-US" sz="2400" u="sng" dirty="0" smtClean="0"/>
              <a:t>Niche marketing </a:t>
            </a:r>
          </a:p>
          <a:p>
            <a:pPr lvl="1"/>
            <a:r>
              <a:rPr lang="en-US" dirty="0" smtClean="0">
                <a:solidFill>
                  <a:srgbClr val="FF0000"/>
                </a:solidFill>
              </a:rPr>
              <a:t>A narrow market segment focus when efforts are on one small, well-defined group that has a unique, specific set of needs.</a:t>
            </a:r>
          </a:p>
          <a:p>
            <a:pPr lvl="2"/>
            <a:r>
              <a:rPr lang="en-US" dirty="0" smtClean="0">
                <a:solidFill>
                  <a:srgbClr val="0070C0"/>
                </a:solidFill>
              </a:rPr>
              <a:t>(i.e.) Freshpet – All natural gourmet pet food.</a:t>
            </a:r>
          </a:p>
          <a:p>
            <a:pPr lvl="2"/>
            <a:endParaRPr lang="en-US" dirty="0"/>
          </a:p>
        </p:txBody>
      </p:sp>
      <p:pic>
        <p:nvPicPr>
          <p:cNvPr id="5" name="Picture 4" descr="Market Segmentation - Definition, Bases, Types &amp; Examples | Feedough"/>
          <p:cNvPicPr/>
          <p:nvPr/>
        </p:nvPicPr>
        <p:blipFill>
          <a:blip r:embed="rId2" cstate="print"/>
          <a:srcRect/>
          <a:stretch>
            <a:fillRect/>
          </a:stretch>
        </p:blipFill>
        <p:spPr bwMode="auto">
          <a:xfrm>
            <a:off x="6934200" y="5638800"/>
            <a:ext cx="2209800" cy="1219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Target Market</a:t>
            </a:r>
            <a:br>
              <a:rPr lang="en-US" dirty="0" smtClean="0"/>
            </a:br>
            <a:r>
              <a:rPr lang="en-US" sz="2000" dirty="0" smtClean="0"/>
              <a:t>Three Market Segmentation Approaches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For a firm to successfully use a concentration or multi-segment approach to market segmentation, several requirements must be met</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Consumers’ needs for the product must be heterogeneous.</a:t>
            </a:r>
          </a:p>
          <a:p>
            <a:pPr marL="731520" lvl="1" indent="-457200">
              <a:buFont typeface="+mj-lt"/>
              <a:buAutoNum type="arabicPeriod"/>
            </a:pPr>
            <a:r>
              <a:rPr lang="en-US" sz="2000" dirty="0" smtClean="0">
                <a:solidFill>
                  <a:srgbClr val="FF0000"/>
                </a:solidFill>
              </a:rPr>
              <a:t>The segments must be identifiable and divisible.</a:t>
            </a:r>
          </a:p>
          <a:p>
            <a:pPr marL="731520" lvl="1" indent="-457200">
              <a:buFont typeface="+mj-lt"/>
              <a:buAutoNum type="arabicPeriod"/>
            </a:pPr>
            <a:r>
              <a:rPr lang="en-US" sz="2000" dirty="0" smtClean="0">
                <a:solidFill>
                  <a:srgbClr val="FF0000"/>
                </a:solidFill>
              </a:rPr>
              <a:t>The total market must be divided in a way that allows sales potential, cost, and profits of the segments to be compared.</a:t>
            </a:r>
          </a:p>
          <a:p>
            <a:pPr marL="731520" lvl="1" indent="-457200">
              <a:buFont typeface="+mj-lt"/>
              <a:buAutoNum type="arabicPeriod"/>
            </a:pPr>
            <a:r>
              <a:rPr lang="en-US" sz="2000" dirty="0" smtClean="0">
                <a:solidFill>
                  <a:srgbClr val="FF0000"/>
                </a:solidFill>
              </a:rPr>
              <a:t>At least one segment must have enough profit potential to justify developing and maintaining a special marketing strategy.</a:t>
            </a:r>
          </a:p>
          <a:p>
            <a:pPr marL="731520" lvl="1" indent="-457200">
              <a:buFont typeface="+mj-lt"/>
              <a:buAutoNum type="arabicPeriod"/>
            </a:pPr>
            <a:r>
              <a:rPr lang="en-US" sz="2000" dirty="0" smtClean="0">
                <a:solidFill>
                  <a:srgbClr val="FF0000"/>
                </a:solidFill>
              </a:rPr>
              <a:t>The firm must be able to reach the chosen market segment with a particular market strategy.</a:t>
            </a:r>
          </a:p>
          <a:p>
            <a:pPr lvl="1">
              <a:buNone/>
            </a:pPr>
            <a:endParaRPr lang="en-US" dirty="0"/>
          </a:p>
        </p:txBody>
      </p:sp>
      <p:pic>
        <p:nvPicPr>
          <p:cNvPr id="5" name="Picture 4" descr="Market Segmentation: All you need to know about | Business Yield"/>
          <p:cNvPicPr/>
          <p:nvPr/>
        </p:nvPicPr>
        <p:blipFill>
          <a:blip r:embed="rId2" cstate="print"/>
          <a:srcRect/>
          <a:stretch>
            <a:fillRect/>
          </a:stretch>
        </p:blipFill>
        <p:spPr bwMode="auto">
          <a:xfrm>
            <a:off x="6553200" y="5410200"/>
            <a:ext cx="2590800" cy="1447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Target Market </a:t>
            </a:r>
            <a:br>
              <a:rPr lang="en-US" dirty="0" smtClean="0"/>
            </a:br>
            <a:r>
              <a:rPr lang="en-US" sz="2000" dirty="0" smtClean="0"/>
              <a:t>Segmentation Approaches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Firms segment markets on the bases of (4) variables</a:t>
            </a:r>
            <a:r>
              <a:rPr lang="en-US" dirty="0" smtClean="0"/>
              <a:t>:</a:t>
            </a:r>
          </a:p>
          <a:p>
            <a:endParaRPr lang="en-US" sz="800" dirty="0" smtClean="0"/>
          </a:p>
          <a:p>
            <a:pPr lvl="1"/>
            <a:r>
              <a:rPr lang="en-US" u="sng" dirty="0" smtClean="0"/>
              <a:t>1:  Demographic</a:t>
            </a:r>
          </a:p>
          <a:p>
            <a:pPr lvl="1"/>
            <a:endParaRPr lang="en-US" sz="800" u="sng" dirty="0" smtClean="0"/>
          </a:p>
          <a:p>
            <a:pPr lvl="2"/>
            <a:r>
              <a:rPr lang="en-US" dirty="0" smtClean="0">
                <a:solidFill>
                  <a:srgbClr val="FF0000"/>
                </a:solidFill>
              </a:rPr>
              <a:t>Age, sex, race, ethnicity, income, education, occupation, family size, religion, social class.  These characteristics are often closely related to customers, product needs and purchasing behavior, and they can be readily measured.</a:t>
            </a:r>
          </a:p>
          <a:p>
            <a:pPr lvl="2"/>
            <a:endParaRPr lang="en-US" sz="800" dirty="0" smtClean="0"/>
          </a:p>
          <a:p>
            <a:pPr lvl="3"/>
            <a:r>
              <a:rPr lang="en-US" dirty="0" smtClean="0">
                <a:solidFill>
                  <a:srgbClr val="0070C0"/>
                </a:solidFill>
              </a:rPr>
              <a:t>(i.e. Secret deodorant for woman and Old Spice for men)</a:t>
            </a:r>
          </a:p>
        </p:txBody>
      </p:sp>
      <p:pic>
        <p:nvPicPr>
          <p:cNvPr id="5" name="Picture 4" descr="Demographic Segmentation"/>
          <p:cNvPicPr/>
          <p:nvPr/>
        </p:nvPicPr>
        <p:blipFill>
          <a:blip r:embed="rId2" cstate="print"/>
          <a:srcRect/>
          <a:stretch>
            <a:fillRect/>
          </a:stretch>
        </p:blipFill>
        <p:spPr bwMode="auto">
          <a:xfrm>
            <a:off x="4876800" y="4572000"/>
            <a:ext cx="4267200" cy="2286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Target Market </a:t>
            </a:r>
            <a:br>
              <a:rPr lang="en-US" dirty="0" smtClean="0"/>
            </a:br>
            <a:r>
              <a:rPr lang="en-US" sz="2000" dirty="0" smtClean="0"/>
              <a:t>Segmentation Approaches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Firms segment markets on the bases of (4) variables</a:t>
            </a:r>
            <a:r>
              <a:rPr lang="en-US" dirty="0" smtClean="0"/>
              <a:t>:</a:t>
            </a:r>
          </a:p>
          <a:p>
            <a:endParaRPr lang="en-US" sz="800" dirty="0" smtClean="0"/>
          </a:p>
          <a:p>
            <a:pPr lvl="1"/>
            <a:r>
              <a:rPr lang="en-US" u="sng" dirty="0" smtClean="0"/>
              <a:t>2:  Geographic</a:t>
            </a:r>
          </a:p>
          <a:p>
            <a:pPr lvl="1"/>
            <a:endParaRPr lang="en-US" sz="800" dirty="0" smtClean="0"/>
          </a:p>
          <a:p>
            <a:pPr lvl="2"/>
            <a:r>
              <a:rPr lang="en-US" dirty="0" smtClean="0">
                <a:solidFill>
                  <a:srgbClr val="FF0000"/>
                </a:solidFill>
              </a:rPr>
              <a:t>Climate, terrain, natural resources, population density, subcultural values.  These influence consumer needs and product usage.  </a:t>
            </a:r>
          </a:p>
          <a:p>
            <a:pPr lvl="2"/>
            <a:endParaRPr lang="en-US" sz="800" dirty="0" smtClean="0"/>
          </a:p>
          <a:p>
            <a:pPr lvl="3"/>
            <a:r>
              <a:rPr lang="en-US" dirty="0" smtClean="0">
                <a:solidFill>
                  <a:srgbClr val="0070C0"/>
                </a:solidFill>
              </a:rPr>
              <a:t>Climate influences consumer purchases of clothing, cars, heating and air conditioning, leisure activity equipment, etc.</a:t>
            </a:r>
          </a:p>
        </p:txBody>
      </p:sp>
      <p:pic>
        <p:nvPicPr>
          <p:cNvPr id="5" name="Picture 4" descr="Geographic Market Segmentation: A Recipe for Success"/>
          <p:cNvPicPr/>
          <p:nvPr/>
        </p:nvPicPr>
        <p:blipFill>
          <a:blip r:embed="rId2" cstate="print"/>
          <a:srcRect/>
          <a:stretch>
            <a:fillRect/>
          </a:stretch>
        </p:blipFill>
        <p:spPr bwMode="auto">
          <a:xfrm>
            <a:off x="3505200" y="4495800"/>
            <a:ext cx="5638800" cy="236220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Target Market </a:t>
            </a:r>
            <a:br>
              <a:rPr lang="en-US" dirty="0" smtClean="0"/>
            </a:br>
            <a:r>
              <a:rPr lang="en-US" sz="2000" dirty="0" smtClean="0"/>
              <a:t>Segmentation Approaches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Firms segment markets on the bases of (4) variables</a:t>
            </a:r>
            <a:r>
              <a:rPr lang="en-US" dirty="0" smtClean="0"/>
              <a:t>:</a:t>
            </a:r>
          </a:p>
          <a:p>
            <a:endParaRPr lang="en-US" sz="800" dirty="0" smtClean="0"/>
          </a:p>
          <a:p>
            <a:pPr lvl="1"/>
            <a:r>
              <a:rPr lang="en-US" u="sng" dirty="0" smtClean="0"/>
              <a:t>3:  Psychographic</a:t>
            </a:r>
          </a:p>
          <a:p>
            <a:pPr lvl="1"/>
            <a:endParaRPr lang="en-US" sz="800" dirty="0" smtClean="0"/>
          </a:p>
          <a:p>
            <a:pPr lvl="2"/>
            <a:r>
              <a:rPr lang="en-US" dirty="0" smtClean="0">
                <a:solidFill>
                  <a:srgbClr val="FF0000"/>
                </a:solidFill>
              </a:rPr>
              <a:t>Personality characteristics, motives, and lifestyles.</a:t>
            </a:r>
          </a:p>
          <a:p>
            <a:pPr lvl="2"/>
            <a:endParaRPr lang="en-US" sz="800" dirty="0" smtClean="0"/>
          </a:p>
          <a:p>
            <a:pPr lvl="3"/>
            <a:r>
              <a:rPr lang="en-US" dirty="0" smtClean="0">
                <a:solidFill>
                  <a:srgbClr val="0070C0"/>
                </a:solidFill>
              </a:rPr>
              <a:t>Soft-drink marketers provide their products in several types of packaging, including two-liter bottles and cases of cans, to satisfy different lifestyles and motives.</a:t>
            </a:r>
          </a:p>
        </p:txBody>
      </p:sp>
      <p:pic>
        <p:nvPicPr>
          <p:cNvPr id="5" name="Picture 4" descr="Don't Leave Out The Psychographics When Building Your Marketing Plan —  Griffin &amp; Co. Strategic Marketing Methods"/>
          <p:cNvPicPr/>
          <p:nvPr/>
        </p:nvPicPr>
        <p:blipFill>
          <a:blip r:embed="rId2" cstate="print"/>
          <a:srcRect/>
          <a:stretch>
            <a:fillRect/>
          </a:stretch>
        </p:blipFill>
        <p:spPr bwMode="auto">
          <a:xfrm>
            <a:off x="4038600" y="4495800"/>
            <a:ext cx="5102352" cy="2362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Target Market </a:t>
            </a:r>
            <a:br>
              <a:rPr lang="en-US" dirty="0" smtClean="0"/>
            </a:br>
            <a:r>
              <a:rPr lang="en-US" sz="2000" dirty="0" smtClean="0"/>
              <a:t>Segmentation Approaches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Firms segment markets on the bases of (4) variables</a:t>
            </a:r>
            <a:r>
              <a:rPr lang="en-US" dirty="0" smtClean="0"/>
              <a:t>:</a:t>
            </a:r>
          </a:p>
          <a:p>
            <a:endParaRPr lang="en-US" sz="800" dirty="0" smtClean="0"/>
          </a:p>
          <a:p>
            <a:pPr lvl="1"/>
            <a:r>
              <a:rPr lang="en-US" u="sng" dirty="0" smtClean="0"/>
              <a:t>4:  Behavioristic</a:t>
            </a:r>
          </a:p>
          <a:p>
            <a:pPr lvl="1"/>
            <a:endParaRPr lang="en-US" sz="800" u="sng" dirty="0" smtClean="0"/>
          </a:p>
          <a:p>
            <a:pPr lvl="2"/>
            <a:r>
              <a:rPr lang="en-US" dirty="0" smtClean="0">
                <a:solidFill>
                  <a:srgbClr val="FF0000"/>
                </a:solidFill>
              </a:rPr>
              <a:t>Some characteristic of the consumer’s behavior toward product.  These characteristics commonly involve aspects of product use.  </a:t>
            </a:r>
          </a:p>
          <a:p>
            <a:pPr lvl="2"/>
            <a:endParaRPr lang="en-US" sz="800" dirty="0" smtClean="0"/>
          </a:p>
          <a:p>
            <a:pPr lvl="3"/>
            <a:r>
              <a:rPr lang="en-US" dirty="0" smtClean="0">
                <a:solidFill>
                  <a:srgbClr val="0070C0"/>
                </a:solidFill>
              </a:rPr>
              <a:t>Low-fat, low-carb food products would target those who desire the benefits of a healthier diet.</a:t>
            </a:r>
            <a:endParaRPr lang="en-US" dirty="0">
              <a:solidFill>
                <a:srgbClr val="0070C0"/>
              </a:solidFill>
            </a:endParaRPr>
          </a:p>
        </p:txBody>
      </p:sp>
      <p:pic>
        <p:nvPicPr>
          <p:cNvPr id="5" name="Picture 4" descr="William F. Arens Michael F. Weigold Christian Arens McGraw-Hill/Irwin - ppt  video online download"/>
          <p:cNvPicPr/>
          <p:nvPr/>
        </p:nvPicPr>
        <p:blipFill>
          <a:blip r:embed="rId2" cstate="print"/>
          <a:srcRect/>
          <a:stretch>
            <a:fillRect/>
          </a:stretch>
        </p:blipFill>
        <p:spPr bwMode="auto">
          <a:xfrm>
            <a:off x="5105400" y="4038600"/>
            <a:ext cx="4038600" cy="2819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Marketing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The second step in developing a marketing strategy is to create and maintain a satisfying marketing mix</a:t>
            </a:r>
            <a:r>
              <a:rPr lang="en-US" dirty="0" smtClean="0"/>
              <a:t>.</a:t>
            </a:r>
          </a:p>
          <a:p>
            <a:endParaRPr lang="en-US" sz="800" dirty="0" smtClean="0"/>
          </a:p>
          <a:p>
            <a:pPr lvl="1"/>
            <a:r>
              <a:rPr lang="en-US" dirty="0" smtClean="0"/>
              <a:t>The Marketing Mix refers to four marketing activities –          (1) product, (2) price, (3) distribution, and (4) promotion – that the firm can control to achieve specific goals within a dynamic marketing environment.</a:t>
            </a:r>
          </a:p>
          <a:p>
            <a:pPr lvl="1"/>
            <a:endParaRPr lang="en-US" sz="800" dirty="0" smtClean="0"/>
          </a:p>
          <a:p>
            <a:pPr lvl="2"/>
            <a:r>
              <a:rPr lang="en-US" dirty="0" smtClean="0">
                <a:solidFill>
                  <a:srgbClr val="FF0000"/>
                </a:solidFill>
              </a:rPr>
              <a:t>The buyer or target market is the central focus of all activities.</a:t>
            </a:r>
            <a:endParaRPr lang="en-US" dirty="0">
              <a:solidFill>
                <a:srgbClr val="FF0000"/>
              </a:solidFill>
            </a:endParaRPr>
          </a:p>
        </p:txBody>
      </p:sp>
      <p:pic>
        <p:nvPicPr>
          <p:cNvPr id="5" name="Picture 4" descr="Do You Know Your Marketing Mix? - OnDemand CMO"/>
          <p:cNvPicPr/>
          <p:nvPr/>
        </p:nvPicPr>
        <p:blipFill>
          <a:blip r:embed="rId2" cstate="print"/>
          <a:srcRect/>
          <a:stretch>
            <a:fillRect/>
          </a:stretch>
        </p:blipFill>
        <p:spPr bwMode="auto">
          <a:xfrm>
            <a:off x="6477000" y="4648200"/>
            <a:ext cx="2667000" cy="2209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Product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 product – whether it is a good, a service, an idea, or some combination – is a complex mix of tangible and intangible attributes that provide satisfaction and benefits</a:t>
            </a:r>
            <a:r>
              <a:rPr lang="en-US" sz="2400" dirty="0" smtClean="0"/>
              <a:t>.</a:t>
            </a:r>
          </a:p>
          <a:p>
            <a:endParaRPr lang="en-US" sz="800" dirty="0" smtClean="0"/>
          </a:p>
          <a:p>
            <a:pPr lvl="1"/>
            <a:r>
              <a:rPr lang="en-US" dirty="0" smtClean="0">
                <a:solidFill>
                  <a:srgbClr val="FF0000"/>
                </a:solidFill>
              </a:rPr>
              <a:t>A product has emotional and psychological, as well as physical, characteristics that includes everything the buyer receives from the exchange.  </a:t>
            </a:r>
          </a:p>
        </p:txBody>
      </p:sp>
      <p:pic>
        <p:nvPicPr>
          <p:cNvPr id="5" name="Picture 4" descr="Marketing Mix Introduction | Introduction to Business"/>
          <p:cNvPicPr/>
          <p:nvPr/>
        </p:nvPicPr>
        <p:blipFill>
          <a:blip r:embed="rId2" cstate="print"/>
          <a:srcRect/>
          <a:stretch>
            <a:fillRect/>
          </a:stretch>
        </p:blipFill>
        <p:spPr bwMode="auto">
          <a:xfrm>
            <a:off x="5334000" y="4572000"/>
            <a:ext cx="3758461" cy="189738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Product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If products do not meet consumer needs and expectations, sales will be difficult, and product life spans will be brief</a:t>
            </a:r>
            <a:r>
              <a:rPr lang="en-US" dirty="0" smtClean="0"/>
              <a:t>.</a:t>
            </a:r>
          </a:p>
          <a:p>
            <a:endParaRPr lang="en-US" sz="800" dirty="0">
              <a:solidFill>
                <a:srgbClr val="FF0000"/>
              </a:solidFill>
            </a:endParaRPr>
          </a:p>
          <a:p>
            <a:pPr lvl="1"/>
            <a:r>
              <a:rPr lang="en-US" dirty="0" smtClean="0">
                <a:solidFill>
                  <a:srgbClr val="FF0000"/>
                </a:solidFill>
              </a:rPr>
              <a:t>The product is an important variable of the marketing mix; the other variables (price, promotion, distribution) must be coordinated with product decisions.</a:t>
            </a:r>
            <a:endParaRPr lang="en-US" dirty="0">
              <a:solidFill>
                <a:srgbClr val="FF0000"/>
              </a:solidFill>
            </a:endParaRPr>
          </a:p>
        </p:txBody>
      </p:sp>
      <p:pic>
        <p:nvPicPr>
          <p:cNvPr id="6" name="Picture 5" descr="Product Mix Stock Illustrations – 3,569 Product Mix Stock Illustrations,  Vectors &amp; Clipart - Dreamstime"/>
          <p:cNvPicPr/>
          <p:nvPr/>
        </p:nvPicPr>
        <p:blipFill>
          <a:blip r:embed="rId2" cstate="print"/>
          <a:srcRect/>
          <a:stretch>
            <a:fillRect/>
          </a:stretch>
        </p:blipFill>
        <p:spPr bwMode="auto">
          <a:xfrm>
            <a:off x="818388" y="3716686"/>
            <a:ext cx="7543800" cy="238928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Almost anything can be assessed by a price, a value placed on an object exchanged between a buyer and a seller</a:t>
            </a:r>
            <a:r>
              <a:rPr lang="en-US" dirty="0" smtClean="0"/>
              <a:t>.</a:t>
            </a:r>
          </a:p>
          <a:p>
            <a:endParaRPr lang="en-US" sz="800" dirty="0" smtClean="0"/>
          </a:p>
          <a:p>
            <a:pPr lvl="1"/>
            <a:r>
              <a:rPr lang="en-US" dirty="0" smtClean="0"/>
              <a:t>Although the seller usually establishes the price, it may be negotiated between the buyer and the seller.  The buyer usually exchanges the purchasing power – income, credit, wealth – for the satisfaction or utility associated with a product.</a:t>
            </a:r>
          </a:p>
          <a:p>
            <a:pPr lvl="1"/>
            <a:endParaRPr lang="en-US" sz="800" dirty="0" smtClean="0"/>
          </a:p>
          <a:p>
            <a:pPr lvl="2"/>
            <a:r>
              <a:rPr lang="en-US" dirty="0" smtClean="0">
                <a:solidFill>
                  <a:srgbClr val="FF0000"/>
                </a:solidFill>
              </a:rPr>
              <a:t>Because price is the measure of value commonly used in an exchange, it quantifies value and is the basis of market exchange.</a:t>
            </a:r>
            <a:endParaRPr lang="en-US" dirty="0">
              <a:solidFill>
                <a:srgbClr val="FF0000"/>
              </a:solidFill>
            </a:endParaRPr>
          </a:p>
        </p:txBody>
      </p:sp>
      <p:pic>
        <p:nvPicPr>
          <p:cNvPr id="5" name="Content Placeholder 4" descr="Reading: Components of the Marketing Mix | Introduction to Business"/>
          <p:cNvPicPr>
            <a:picLocks/>
          </p:cNvPicPr>
          <p:nvPr/>
        </p:nvPicPr>
        <p:blipFill>
          <a:blip r:embed="rId2" cstate="print"/>
          <a:srcRect/>
          <a:stretch>
            <a:fillRect/>
          </a:stretch>
        </p:blipFill>
        <p:spPr bwMode="auto">
          <a:xfrm>
            <a:off x="5410200" y="4648200"/>
            <a:ext cx="3581400" cy="18806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300" u="sng" dirty="0" smtClean="0"/>
              <a:t>Marketing involves planning and executing the development, pricing, promotion, and distribution of ideas, goods, and services to create exchanges that satisfy individual and organizational goals</a:t>
            </a:r>
            <a:r>
              <a:rPr lang="en-US" sz="2300" dirty="0" smtClean="0"/>
              <a:t>.</a:t>
            </a:r>
          </a:p>
          <a:p>
            <a:endParaRPr lang="en-US" sz="800" dirty="0" smtClean="0"/>
          </a:p>
          <a:p>
            <a:pPr lvl="1"/>
            <a:r>
              <a:rPr lang="en-US" sz="2000" dirty="0" smtClean="0">
                <a:solidFill>
                  <a:srgbClr val="FF0000"/>
                </a:solidFill>
              </a:rPr>
              <a:t>These activities ensure that the products consumers want to buy are available at the price they are willing to pay and that consumers are provided with information about product features and availability.</a:t>
            </a:r>
          </a:p>
        </p:txBody>
      </p:sp>
      <p:pic>
        <p:nvPicPr>
          <p:cNvPr id="5" name="Picture 4" descr="Creating a marketing plan for your business| Marketing plan"/>
          <p:cNvPicPr/>
          <p:nvPr/>
        </p:nvPicPr>
        <p:blipFill>
          <a:blip r:embed="rId2" cstate="print"/>
          <a:srcRect/>
          <a:stretch>
            <a:fillRect/>
          </a:stretch>
        </p:blipFill>
        <p:spPr bwMode="auto">
          <a:xfrm>
            <a:off x="4572000" y="4419600"/>
            <a:ext cx="4572000" cy="2438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Marketers view price as much more than a way of assessing value, however</a:t>
            </a:r>
            <a:r>
              <a:rPr lang="en-US" dirty="0" smtClean="0"/>
              <a:t>.  </a:t>
            </a:r>
          </a:p>
          <a:p>
            <a:endParaRPr lang="en-US" sz="800" dirty="0" smtClean="0"/>
          </a:p>
          <a:p>
            <a:pPr lvl="1"/>
            <a:r>
              <a:rPr lang="en-US" dirty="0" smtClean="0"/>
              <a:t>Price is a key element of the marketing mix because it relates directly to the generation of revenue and profits.</a:t>
            </a:r>
          </a:p>
          <a:p>
            <a:pPr lvl="1"/>
            <a:endParaRPr lang="en-US" sz="800" dirty="0" smtClean="0"/>
          </a:p>
          <a:p>
            <a:pPr lvl="2"/>
            <a:r>
              <a:rPr lang="en-US" dirty="0" smtClean="0">
                <a:solidFill>
                  <a:srgbClr val="FF0000"/>
                </a:solidFill>
              </a:rPr>
              <a:t>Prices can also be changed quickly to stimulate demand or respond to a competitor’s actions.  </a:t>
            </a:r>
            <a:endParaRPr lang="en-US" dirty="0">
              <a:solidFill>
                <a:srgbClr val="FF0000"/>
              </a:solidFill>
            </a:endParaRPr>
          </a:p>
        </p:txBody>
      </p:sp>
      <p:pic>
        <p:nvPicPr>
          <p:cNvPr id="6" name="Picture 5" descr="Price Illustration Of Marketing Mix Strategy The Important Of Pricing For  Business Stock Vector - Illustration of business, packaging: 157495484"/>
          <p:cNvPicPr/>
          <p:nvPr/>
        </p:nvPicPr>
        <p:blipFill>
          <a:blip r:embed="rId2" cstate="print"/>
          <a:srcRect/>
          <a:stretch>
            <a:fillRect/>
          </a:stretch>
        </p:blipFill>
        <p:spPr bwMode="auto">
          <a:xfrm>
            <a:off x="2590800" y="4419600"/>
            <a:ext cx="6248400" cy="185588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Distribution (Place)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Distribution is making products available to customers in places and quantities desired</a:t>
            </a:r>
            <a:r>
              <a:rPr lang="en-US" dirty="0" smtClean="0"/>
              <a:t>.</a:t>
            </a:r>
          </a:p>
          <a:p>
            <a:endParaRPr lang="en-US" sz="800" dirty="0" smtClean="0"/>
          </a:p>
          <a:p>
            <a:pPr lvl="1"/>
            <a:r>
              <a:rPr lang="en-US" dirty="0" smtClean="0"/>
              <a:t>Intermediaries, usually wholesalers and retailers, perform many of the activities required to move products efficiently from producers to consumers or industrial buyers.</a:t>
            </a:r>
          </a:p>
          <a:p>
            <a:pPr lvl="1"/>
            <a:endParaRPr lang="en-US" sz="800" dirty="0" smtClean="0"/>
          </a:p>
          <a:p>
            <a:pPr lvl="2"/>
            <a:r>
              <a:rPr lang="en-US" dirty="0" smtClean="0">
                <a:solidFill>
                  <a:srgbClr val="FF0000"/>
                </a:solidFill>
              </a:rPr>
              <a:t>These activities involve transporting, warehousing, materials handling, and inventory control, as well as packaging and communication.</a:t>
            </a:r>
            <a:endParaRPr lang="en-US" dirty="0">
              <a:solidFill>
                <a:srgbClr val="FF0000"/>
              </a:solidFill>
            </a:endParaRPr>
          </a:p>
        </p:txBody>
      </p:sp>
      <p:pic>
        <p:nvPicPr>
          <p:cNvPr id="5" name="Picture 4" descr="Reading: Components of the Marketing Mix | Introduction to Business"/>
          <p:cNvPicPr/>
          <p:nvPr/>
        </p:nvPicPr>
        <p:blipFill>
          <a:blip r:embed="rId2" cstate="print"/>
          <a:srcRect/>
          <a:stretch>
            <a:fillRect/>
          </a:stretch>
        </p:blipFill>
        <p:spPr bwMode="auto">
          <a:xfrm>
            <a:off x="5257800" y="4648200"/>
            <a:ext cx="3733800" cy="189096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Promotion is a persuasive form of communication that attempts to expedite a marketing exchange by influencing individuals, groups, and organizations to accept goods, services, and ideas</a:t>
            </a:r>
            <a:r>
              <a:rPr lang="en-US" dirty="0" smtClean="0"/>
              <a:t>.</a:t>
            </a:r>
          </a:p>
          <a:p>
            <a:endParaRPr lang="en-US" sz="800" dirty="0" smtClean="0"/>
          </a:p>
          <a:p>
            <a:pPr lvl="1"/>
            <a:r>
              <a:rPr lang="en-US" dirty="0" smtClean="0"/>
              <a:t>Promotion includes advertising, personal selling, publicity, and sales promotion.</a:t>
            </a:r>
          </a:p>
          <a:p>
            <a:pPr lvl="1"/>
            <a:endParaRPr lang="en-US" sz="800" dirty="0" smtClean="0"/>
          </a:p>
          <a:p>
            <a:pPr lvl="2"/>
            <a:r>
              <a:rPr lang="en-US" dirty="0" smtClean="0">
                <a:solidFill>
                  <a:srgbClr val="FF0000"/>
                </a:solidFill>
              </a:rPr>
              <a:t>The aim of promotion is to communicate directly or indirectly with individuals, groups, and organizations to facilitate exchanges.</a:t>
            </a:r>
            <a:endParaRPr lang="en-US" dirty="0">
              <a:solidFill>
                <a:srgbClr val="FF0000"/>
              </a:solidFill>
            </a:endParaRPr>
          </a:p>
        </p:txBody>
      </p:sp>
      <p:pic>
        <p:nvPicPr>
          <p:cNvPr id="5" name="Picture 4" descr="Reading: Components of the Marketing Mix | Introduction to Business"/>
          <p:cNvPicPr/>
          <p:nvPr/>
        </p:nvPicPr>
        <p:blipFill>
          <a:blip r:embed="rId2" cstate="print"/>
          <a:srcRect/>
          <a:stretch>
            <a:fillRect/>
          </a:stretch>
        </p:blipFill>
        <p:spPr bwMode="auto">
          <a:xfrm>
            <a:off x="5181600" y="4572000"/>
            <a:ext cx="3810000" cy="201907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Marketing Mix</a:t>
            </a:r>
            <a:br>
              <a:rPr lang="en-US" dirty="0" smtClean="0"/>
            </a:br>
            <a:r>
              <a:rPr lang="en-US" sz="2000" dirty="0" smtClean="0"/>
              <a:t>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When marketers use advertising and forms of promotion, they must effectively manage their promotional resources and understand product and target-market characteristics to ensure that these promotional activities contribute to  the firm’s objectives</a:t>
            </a:r>
            <a:r>
              <a:rPr lang="en-US" dirty="0" smtClean="0"/>
              <a:t>.</a:t>
            </a:r>
          </a:p>
          <a:p>
            <a:pPr>
              <a:buNone/>
            </a:pPr>
            <a:endParaRPr lang="en-US" sz="800" dirty="0" smtClean="0"/>
          </a:p>
          <a:p>
            <a:pPr lvl="1"/>
            <a:r>
              <a:rPr lang="en-US" dirty="0" smtClean="0"/>
              <a:t>Most companies have set-up websites on the Internet to promote themselves and their products.</a:t>
            </a:r>
          </a:p>
          <a:p>
            <a:pPr lvl="1"/>
            <a:endParaRPr lang="en-US" sz="800" dirty="0" smtClean="0"/>
          </a:p>
          <a:p>
            <a:pPr lvl="2"/>
            <a:r>
              <a:rPr lang="en-US" dirty="0" smtClean="0">
                <a:solidFill>
                  <a:srgbClr val="FF0000"/>
                </a:solidFill>
              </a:rPr>
              <a:t>While traditional advertising media such as television, radio, newspapers, and magazines remain important, digital advertising and use of social media is less expensive and more expansive.</a:t>
            </a:r>
            <a:endParaRPr lang="en-US" dirty="0">
              <a:solidFill>
                <a:srgbClr val="FF0000"/>
              </a:solidFill>
            </a:endParaRPr>
          </a:p>
        </p:txBody>
      </p:sp>
      <p:pic>
        <p:nvPicPr>
          <p:cNvPr id="5" name="Picture 4" descr="Stamp With Word Promotion Inside, Vector Illustration Royalty Free  Cliparts, Vectors, And Stock Illustration. Image 35326968."/>
          <p:cNvPicPr/>
          <p:nvPr/>
        </p:nvPicPr>
        <p:blipFill>
          <a:blip r:embed="rId2" cstate="print"/>
          <a:srcRect/>
          <a:stretch>
            <a:fillRect/>
          </a:stretch>
        </p:blipFill>
        <p:spPr bwMode="auto">
          <a:xfrm>
            <a:off x="5029200" y="5562600"/>
            <a:ext cx="4114800" cy="1295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Research and Information Systems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300" u="sng" dirty="0" smtClean="0"/>
              <a:t>Before marketers can develop a marketing mix, they collect in-depth, up-to-date information about customer needs</a:t>
            </a:r>
            <a:r>
              <a:rPr lang="en-US" sz="2300" dirty="0" smtClean="0"/>
              <a:t>.</a:t>
            </a:r>
          </a:p>
          <a:p>
            <a:endParaRPr lang="en-US" sz="800" dirty="0" smtClean="0"/>
          </a:p>
          <a:p>
            <a:pPr lvl="1"/>
            <a:r>
              <a:rPr lang="en-US" dirty="0" smtClean="0"/>
              <a:t>Marketing Research is a systematic, objective process of getting information about potential customers to guide marketing decisions.</a:t>
            </a:r>
          </a:p>
          <a:p>
            <a:pPr lvl="1"/>
            <a:endParaRPr lang="en-US" sz="800" dirty="0" smtClean="0"/>
          </a:p>
          <a:p>
            <a:pPr lvl="2"/>
            <a:r>
              <a:rPr lang="en-US" dirty="0" smtClean="0">
                <a:solidFill>
                  <a:srgbClr val="FF0000"/>
                </a:solidFill>
              </a:rPr>
              <a:t>Information might include data about the age, income, ethnicity, gender, and educational level of people in the target market, their preferences for product features, attitudes toward competitors’ products, and the frequency with which they use the product.</a:t>
            </a:r>
            <a:endParaRPr lang="en-US" dirty="0">
              <a:solidFill>
                <a:srgbClr val="FF0000"/>
              </a:solidFill>
            </a:endParaRPr>
          </a:p>
        </p:txBody>
      </p:sp>
      <p:pic>
        <p:nvPicPr>
          <p:cNvPr id="5" name="Picture 4" descr="The Importance of Market Research for Continued Sales Growth"/>
          <p:cNvPicPr/>
          <p:nvPr/>
        </p:nvPicPr>
        <p:blipFill>
          <a:blip r:embed="rId2" cstate="print"/>
          <a:srcRect/>
          <a:stretch>
            <a:fillRect/>
          </a:stretch>
        </p:blipFill>
        <p:spPr bwMode="auto">
          <a:xfrm>
            <a:off x="5715000" y="5105400"/>
            <a:ext cx="3429000" cy="1752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Research and Information Systems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Marketing Information System is a framework for accessing information about customers from both inside and outside the organization</a:t>
            </a:r>
            <a:r>
              <a:rPr lang="en-US" dirty="0" smtClean="0"/>
              <a:t>.</a:t>
            </a:r>
          </a:p>
          <a:p>
            <a:endParaRPr lang="en-US" sz="800" dirty="0" smtClean="0"/>
          </a:p>
          <a:p>
            <a:pPr lvl="1"/>
            <a:r>
              <a:rPr lang="en-US" sz="2000" dirty="0" smtClean="0">
                <a:solidFill>
                  <a:srgbClr val="FF0000"/>
                </a:solidFill>
              </a:rPr>
              <a:t>Inside the organization, there is a continuous flow of information about prices, sales, and expenses.  Outside the organization, data is readily available through private or public reports and census statistics, as well as, from other sources.</a:t>
            </a:r>
          </a:p>
        </p:txBody>
      </p:sp>
      <p:pic>
        <p:nvPicPr>
          <p:cNvPr id="5" name="Picture 4" descr="Components of marketing information system | MIS. | Marketing information,  Marketing, Management information systems"/>
          <p:cNvPicPr/>
          <p:nvPr/>
        </p:nvPicPr>
        <p:blipFill>
          <a:blip r:embed="rId2" cstate="print"/>
          <a:srcRect/>
          <a:stretch>
            <a:fillRect/>
          </a:stretch>
        </p:blipFill>
        <p:spPr bwMode="auto">
          <a:xfrm>
            <a:off x="3810000" y="4343400"/>
            <a:ext cx="5334000" cy="2514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Marketing Research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Social networks are a great way to obtain information from consumers who are willing to share experiences about products and companies</a:t>
            </a:r>
            <a:r>
              <a:rPr lang="en-US" dirty="0" smtClean="0"/>
              <a:t>.</a:t>
            </a:r>
          </a:p>
          <a:p>
            <a:endParaRPr lang="en-US" sz="800" dirty="0" smtClean="0"/>
          </a:p>
          <a:p>
            <a:pPr lvl="1"/>
            <a:r>
              <a:rPr lang="en-US" dirty="0" smtClean="0"/>
              <a:t>In a way, this process identifies those consumers who develop an identity or passion for certain products, as well as, those consumers who have concerns about quality or performance.</a:t>
            </a:r>
          </a:p>
          <a:p>
            <a:pPr lvl="1"/>
            <a:endParaRPr lang="en-US" sz="800" dirty="0" smtClean="0"/>
          </a:p>
          <a:p>
            <a:pPr lvl="2"/>
            <a:r>
              <a:rPr lang="en-US" dirty="0" smtClean="0">
                <a:solidFill>
                  <a:srgbClr val="FF0000"/>
                </a:solidFill>
              </a:rPr>
              <a:t>It is possible for firms to tap into existing online social networks and simply “listen” to what consumers have on their mind.</a:t>
            </a:r>
          </a:p>
        </p:txBody>
      </p:sp>
      <p:pic>
        <p:nvPicPr>
          <p:cNvPr id="6" name="Picture 5" descr="Online Marketing Services, Online Market Research Services - MAD Internet &amp;  Mobile Advertising, New Delhi | ID: 14501031230"/>
          <p:cNvPicPr/>
          <p:nvPr/>
        </p:nvPicPr>
        <p:blipFill>
          <a:blip r:embed="rId2" cstate="print"/>
          <a:srcRect/>
          <a:stretch>
            <a:fillRect/>
          </a:stretch>
        </p:blipFill>
        <p:spPr bwMode="auto">
          <a:xfrm>
            <a:off x="5181600" y="4876800"/>
            <a:ext cx="3962400" cy="1981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Carrying out a marketing concept is impossible unless marketers know what, when, where, how consumers buy</a:t>
            </a:r>
            <a:r>
              <a:rPr lang="en-US" sz="2400" dirty="0" smtClean="0"/>
              <a:t>.</a:t>
            </a:r>
            <a:r>
              <a:rPr lang="en-US" sz="2400" u="sng" dirty="0" smtClean="0"/>
              <a:t> </a:t>
            </a:r>
          </a:p>
          <a:p>
            <a:endParaRPr lang="en-US" sz="800" u="sng" dirty="0"/>
          </a:p>
          <a:p>
            <a:pPr lvl="1"/>
            <a:r>
              <a:rPr lang="en-US" dirty="0" smtClean="0"/>
              <a:t>Researching factors that influence buying behavior helps marketers develop effective marketing strategies.</a:t>
            </a:r>
          </a:p>
          <a:p>
            <a:endParaRPr lang="en-US" sz="800" dirty="0" smtClean="0"/>
          </a:p>
          <a:p>
            <a:pPr lvl="2"/>
            <a:r>
              <a:rPr lang="en-US" dirty="0" smtClean="0">
                <a:solidFill>
                  <a:srgbClr val="FF0000"/>
                </a:solidFill>
              </a:rPr>
              <a:t>Buying Behavior refers to the decision processes and actions of people who purchase and use products.  It includes the behavior of both consumers purchasing products for personal use and organizations buying products for business use.</a:t>
            </a:r>
          </a:p>
        </p:txBody>
      </p:sp>
      <p:pic>
        <p:nvPicPr>
          <p:cNvPr id="5" name="Picture 4" descr="Consumer Buying Behaviour | Marketing | Philip Kotler | Influence  Advertising - YouTube"/>
          <p:cNvPicPr/>
          <p:nvPr/>
        </p:nvPicPr>
        <p:blipFill>
          <a:blip r:embed="rId2" cstate="print"/>
          <a:srcRect/>
          <a:stretch>
            <a:fillRect/>
          </a:stretch>
        </p:blipFill>
        <p:spPr bwMode="auto">
          <a:xfrm>
            <a:off x="4818888" y="4724400"/>
            <a:ext cx="4325112" cy="2133600"/>
          </a:xfrm>
          <a:prstGeom prst="rect">
            <a:avLst/>
          </a:prstGeom>
          <a:noFill/>
          <a:ln w="9525">
            <a:noFill/>
            <a:miter lim="800000"/>
            <a:headEnd/>
            <a:tailEnd/>
          </a:ln>
        </p:spPr>
      </p:pic>
      <p:pic>
        <p:nvPicPr>
          <p:cNvPr id="6" name="Picture 5" descr="Who What When Where How Why Images – Browse 4,971 Stock ..."/>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53000"/>
            <a:ext cx="2286000" cy="127245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Psychological Variables of Buying Behavior, include</a:t>
            </a:r>
            <a:r>
              <a:rPr lang="en-US" sz="2600" dirty="0" smtClean="0"/>
              <a:t>:</a:t>
            </a:r>
          </a:p>
          <a:p>
            <a:endParaRPr lang="en-US" sz="800" dirty="0" smtClean="0"/>
          </a:p>
          <a:p>
            <a:pPr marL="731520" lvl="1" indent="-457200">
              <a:buFont typeface="+mj-lt"/>
              <a:buAutoNum type="arabicPeriod"/>
            </a:pPr>
            <a:r>
              <a:rPr lang="en-US" sz="2400" u="sng" dirty="0" smtClean="0"/>
              <a:t>Perception</a:t>
            </a:r>
          </a:p>
          <a:p>
            <a:pPr lvl="2"/>
            <a:r>
              <a:rPr lang="en-US" dirty="0" smtClean="0">
                <a:solidFill>
                  <a:srgbClr val="FF0000"/>
                </a:solidFill>
              </a:rPr>
              <a:t>The process by which a person selects, organizes, and interprets information received from their senses.</a:t>
            </a:r>
          </a:p>
          <a:p>
            <a:pPr marL="731520" lvl="1" indent="-457200">
              <a:buFont typeface="+mj-lt"/>
              <a:buAutoNum type="arabicPeriod"/>
            </a:pPr>
            <a:r>
              <a:rPr lang="en-US" sz="2400" u="sng" dirty="0" smtClean="0"/>
              <a:t>Motivation</a:t>
            </a:r>
          </a:p>
          <a:p>
            <a:pPr lvl="2"/>
            <a:r>
              <a:rPr lang="en-US" dirty="0" smtClean="0">
                <a:solidFill>
                  <a:srgbClr val="FF0000"/>
                </a:solidFill>
              </a:rPr>
              <a:t>An inner drive that directs a person’s behavior toward goals.</a:t>
            </a:r>
          </a:p>
          <a:p>
            <a:pPr marL="731520" lvl="1" indent="-457200">
              <a:buFont typeface="+mj-lt"/>
              <a:buAutoNum type="arabicPeriod"/>
            </a:pPr>
            <a:r>
              <a:rPr lang="en-US" sz="2400" u="sng" dirty="0" smtClean="0"/>
              <a:t>Learning</a:t>
            </a:r>
          </a:p>
          <a:p>
            <a:pPr lvl="2"/>
            <a:r>
              <a:rPr lang="en-US" dirty="0" smtClean="0">
                <a:solidFill>
                  <a:srgbClr val="FF0000"/>
                </a:solidFill>
              </a:rPr>
              <a:t>Changes in a person’s behavior based on information and experience.</a:t>
            </a:r>
          </a:p>
          <a:p>
            <a:pPr marL="731520" lvl="1" indent="-457200">
              <a:buFont typeface="+mj-lt"/>
              <a:buAutoNum type="arabicPeriod"/>
            </a:pPr>
            <a:r>
              <a:rPr lang="en-US" sz="2400" u="sng" dirty="0" smtClean="0"/>
              <a:t>Attitude</a:t>
            </a:r>
          </a:p>
          <a:p>
            <a:pPr lvl="2"/>
            <a:r>
              <a:rPr lang="en-US" dirty="0" smtClean="0">
                <a:solidFill>
                  <a:srgbClr val="FF0000"/>
                </a:solidFill>
              </a:rPr>
              <a:t>Knowledge and positive or negative feelings about something.</a:t>
            </a:r>
          </a:p>
          <a:p>
            <a:pPr marL="731520" lvl="1" indent="-457200">
              <a:buFont typeface="+mj-lt"/>
              <a:buAutoNum type="arabicPeriod"/>
            </a:pPr>
            <a:r>
              <a:rPr lang="en-US" sz="2400" u="sng" dirty="0" smtClean="0"/>
              <a:t>Personality</a:t>
            </a:r>
          </a:p>
          <a:p>
            <a:pPr lvl="2"/>
            <a:r>
              <a:rPr lang="en-US" dirty="0" smtClean="0">
                <a:solidFill>
                  <a:srgbClr val="FF0000"/>
                </a:solidFill>
              </a:rPr>
              <a:t>The organization of an individual’s distinguishing character traits, attitudes, or habits.</a:t>
            </a:r>
            <a:endParaRPr lang="en-US" dirty="0">
              <a:solidFill>
                <a:srgbClr val="FF0000"/>
              </a:solidFill>
            </a:endParaRPr>
          </a:p>
        </p:txBody>
      </p:sp>
      <p:pic>
        <p:nvPicPr>
          <p:cNvPr id="5" name="Picture 4" descr="What are the Psychological Factors Influencing Consumer Behavior? -  Business Jargons"/>
          <p:cNvPicPr/>
          <p:nvPr/>
        </p:nvPicPr>
        <p:blipFill>
          <a:blip r:embed="rId2" cstate="print"/>
          <a:srcRect/>
          <a:stretch>
            <a:fillRect/>
          </a:stretch>
        </p:blipFill>
        <p:spPr bwMode="auto">
          <a:xfrm>
            <a:off x="7620000" y="177186"/>
            <a:ext cx="1295400" cy="106984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Social factors include Social Roles</a:t>
            </a:r>
            <a:r>
              <a:rPr lang="en-US" sz="2400" u="sng" dirty="0"/>
              <a:t> </a:t>
            </a:r>
            <a:r>
              <a:rPr lang="en-US" sz="2400" u="sng" dirty="0" smtClean="0"/>
              <a:t>– a set of expectations for individuals based on some position they occupy</a:t>
            </a:r>
            <a:r>
              <a:rPr lang="en-US" sz="2400" dirty="0" smtClean="0"/>
              <a:t>.</a:t>
            </a:r>
          </a:p>
          <a:p>
            <a:endParaRPr lang="en-US" sz="800" dirty="0" smtClean="0"/>
          </a:p>
          <a:p>
            <a:pPr lvl="1"/>
            <a:r>
              <a:rPr lang="en-US" sz="2100" dirty="0" smtClean="0"/>
              <a:t>A person may have many roles: mother/father, husband/wife, student/executive.  Each of these can influence buying behavior.</a:t>
            </a:r>
          </a:p>
          <a:p>
            <a:pPr lvl="1"/>
            <a:endParaRPr lang="en-US" sz="800" dirty="0" smtClean="0"/>
          </a:p>
          <a:p>
            <a:pPr lvl="2"/>
            <a:r>
              <a:rPr lang="en-US" dirty="0" smtClean="0">
                <a:solidFill>
                  <a:srgbClr val="FF0000"/>
                </a:solidFill>
              </a:rPr>
              <a:t>In choosing which car to buy, a person’s buying power may be affected by the opinions and experiences of their family and friends and by the various roles they assume.</a:t>
            </a:r>
          </a:p>
        </p:txBody>
      </p:sp>
      <p:pic>
        <p:nvPicPr>
          <p:cNvPr id="7" name="Picture 6" descr="Businessman character showing different social roles | Free Vector"/>
          <p:cNvPicPr/>
          <p:nvPr/>
        </p:nvPicPr>
        <p:blipFill>
          <a:blip r:embed="rId2" cstate="print"/>
          <a:srcRect/>
          <a:stretch>
            <a:fillRect/>
          </a:stretch>
        </p:blipFill>
        <p:spPr bwMode="auto">
          <a:xfrm>
            <a:off x="5029200" y="4495800"/>
            <a:ext cx="4114800" cy="236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Exchange Relationship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At the heart of all business is the exchange: the act of giving up one thing (money, credit, labor, goods) in return for something else (goods, services, ideas</a:t>
            </a:r>
            <a:r>
              <a:rPr lang="en-US" dirty="0" smtClean="0"/>
              <a:t>).</a:t>
            </a:r>
          </a:p>
          <a:p>
            <a:endParaRPr lang="en-US" sz="800" dirty="0" smtClean="0"/>
          </a:p>
          <a:p>
            <a:pPr lvl="1"/>
            <a:r>
              <a:rPr lang="en-US" dirty="0" smtClean="0">
                <a:solidFill>
                  <a:srgbClr val="FF0000"/>
                </a:solidFill>
              </a:rPr>
              <a:t>Businesses exchange goods, services, or ideas for money supplied by customers in a voluntary exchange relationship. </a:t>
            </a:r>
          </a:p>
          <a:p>
            <a:pPr lvl="1"/>
            <a:r>
              <a:rPr lang="en-US" dirty="0" smtClean="0">
                <a:solidFill>
                  <a:srgbClr val="FF0000"/>
                </a:solidFill>
              </a:rPr>
              <a:t>The Buyer must feel good about the exchange or the relationship will not continue.</a:t>
            </a:r>
            <a:endParaRPr lang="en-US" dirty="0">
              <a:solidFill>
                <a:srgbClr val="FF0000"/>
              </a:solidFill>
            </a:endParaRPr>
          </a:p>
        </p:txBody>
      </p:sp>
      <p:pic>
        <p:nvPicPr>
          <p:cNvPr id="5" name="Picture 4" descr="Home - The Business Exchange"/>
          <p:cNvPicPr/>
          <p:nvPr/>
        </p:nvPicPr>
        <p:blipFill>
          <a:blip r:embed="rId2" cstate="print"/>
          <a:srcRect/>
          <a:stretch>
            <a:fillRect/>
          </a:stretch>
        </p:blipFill>
        <p:spPr bwMode="auto">
          <a:xfrm>
            <a:off x="4818888" y="4343400"/>
            <a:ext cx="3999357" cy="181864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Other Social Factors of Buying Behavior, include</a:t>
            </a:r>
            <a:r>
              <a:rPr lang="en-US" dirty="0" smtClean="0"/>
              <a:t>:</a:t>
            </a:r>
          </a:p>
          <a:p>
            <a:endParaRPr lang="en-US" sz="800" dirty="0" smtClean="0"/>
          </a:p>
          <a:p>
            <a:pPr marL="731520" lvl="1" indent="-457200">
              <a:buFont typeface="+mj-lt"/>
              <a:buAutoNum type="arabicPeriod"/>
            </a:pPr>
            <a:r>
              <a:rPr lang="en-US" u="sng" dirty="0" smtClean="0"/>
              <a:t>Reference Groups</a:t>
            </a:r>
          </a:p>
          <a:p>
            <a:pPr lvl="2"/>
            <a:r>
              <a:rPr lang="en-US" dirty="0" smtClean="0">
                <a:solidFill>
                  <a:srgbClr val="FF0000"/>
                </a:solidFill>
              </a:rPr>
              <a:t>Groups with whom buyers identify and whose values or attitudes they adopt.</a:t>
            </a:r>
          </a:p>
          <a:p>
            <a:pPr marL="731520" lvl="1" indent="-457200">
              <a:buFont typeface="+mj-lt"/>
              <a:buAutoNum type="arabicPeriod"/>
            </a:pPr>
            <a:r>
              <a:rPr lang="en-US" u="sng" dirty="0" smtClean="0"/>
              <a:t>Social Classes</a:t>
            </a:r>
          </a:p>
          <a:p>
            <a:pPr lvl="2"/>
            <a:r>
              <a:rPr lang="en-US" dirty="0" smtClean="0">
                <a:solidFill>
                  <a:srgbClr val="FF0000"/>
                </a:solidFill>
              </a:rPr>
              <a:t>A ranking of people into higher or lower positions of respect.</a:t>
            </a:r>
          </a:p>
          <a:p>
            <a:pPr marL="731520" lvl="1" indent="-457200">
              <a:buFont typeface="+mj-lt"/>
              <a:buAutoNum type="arabicPeriod"/>
            </a:pPr>
            <a:r>
              <a:rPr lang="en-US" u="sng" dirty="0" smtClean="0"/>
              <a:t>Culture</a:t>
            </a:r>
          </a:p>
          <a:p>
            <a:pPr lvl="2"/>
            <a:r>
              <a:rPr lang="en-US" dirty="0" smtClean="0">
                <a:solidFill>
                  <a:srgbClr val="FF0000"/>
                </a:solidFill>
              </a:rPr>
              <a:t>The integrated, accepted pattern of human behavior, including thought, speech, beliefs, actions, and artifacts.</a:t>
            </a:r>
            <a:endParaRPr lang="en-US" dirty="0">
              <a:solidFill>
                <a:srgbClr val="FF0000"/>
              </a:solidFill>
            </a:endParaRPr>
          </a:p>
        </p:txBody>
      </p:sp>
      <p:pic>
        <p:nvPicPr>
          <p:cNvPr id="6" name="Picture 5" descr="Consumer Buying Behavior | Marketing Concept - YouTube"/>
          <p:cNvPicPr/>
          <p:nvPr/>
        </p:nvPicPr>
        <p:blipFill>
          <a:blip r:embed="rId2" cstate="print"/>
          <a:srcRect/>
          <a:stretch>
            <a:fillRect/>
          </a:stretch>
        </p:blipFill>
        <p:spPr bwMode="auto">
          <a:xfrm>
            <a:off x="5486400" y="5181600"/>
            <a:ext cx="3657600" cy="1676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Marketing to Business and Society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Marketing is a necessary function to reaching consumers, establishing relationships, and creating revenue</a:t>
            </a:r>
            <a:r>
              <a:rPr lang="en-US" dirty="0" smtClean="0"/>
              <a:t>.</a:t>
            </a:r>
          </a:p>
          <a:p>
            <a:endParaRPr lang="en-US" sz="800" dirty="0" smtClean="0"/>
          </a:p>
          <a:p>
            <a:pPr lvl="1"/>
            <a:r>
              <a:rPr lang="en-US" dirty="0" smtClean="0"/>
              <a:t>Marketing is essential in communicating the value of goods and services.  </a:t>
            </a:r>
          </a:p>
          <a:p>
            <a:pPr lvl="1"/>
            <a:endParaRPr lang="en-US" sz="800" dirty="0" smtClean="0"/>
          </a:p>
          <a:p>
            <a:pPr lvl="2"/>
            <a:r>
              <a:rPr lang="en-US" dirty="0" smtClean="0">
                <a:solidFill>
                  <a:srgbClr val="FF0000"/>
                </a:solidFill>
              </a:rPr>
              <a:t>For consumers, marketing is necessary to ensure they get the products they desire at the right prices in the right quantities and at a reasonable price.  From the perspective of businesses, marketing is necessary in order to form valuable relationships with customers to increase profitability and customer support.</a:t>
            </a:r>
            <a:endParaRPr lang="en-US" dirty="0">
              <a:solidFill>
                <a:srgbClr val="FF0000"/>
              </a:solidFill>
            </a:endParaRPr>
          </a:p>
        </p:txBody>
      </p:sp>
      <p:pic>
        <p:nvPicPr>
          <p:cNvPr id="5" name="Picture 4" descr="The Importance of Marketing Data - Get Online NOLA"/>
          <p:cNvPicPr/>
          <p:nvPr/>
        </p:nvPicPr>
        <p:blipFill>
          <a:blip r:embed="rId2" cstate="print"/>
          <a:srcRect/>
          <a:stretch>
            <a:fillRect/>
          </a:stretch>
        </p:blipFill>
        <p:spPr bwMode="auto">
          <a:xfrm>
            <a:off x="4724400" y="5105400"/>
            <a:ext cx="4419600" cy="1752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Five: Marketing: Developing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Twelve: Dimensions of Marketing Strategy</a:t>
            </a:r>
          </a:p>
        </p:txBody>
      </p:sp>
      <p:pic>
        <p:nvPicPr>
          <p:cNvPr id="8" name="Picture 7" descr="What Is Marketing Strategy? - Examples, Components, &amp; Planning | Feedough"/>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667000"/>
            <a:ext cx="5943600" cy="3319145"/>
          </a:xfrm>
          <a:prstGeom prst="rect">
            <a:avLst/>
          </a:prstGeom>
          <a:noFill/>
          <a:ln>
            <a:noFill/>
          </a:ln>
        </p:spPr>
      </p:pic>
    </p:spTree>
    <p:extLst>
      <p:ext uri="{BB962C8B-B14F-4D97-AF65-F5344CB8AC3E}">
        <p14:creationId xmlns:p14="http://schemas.microsoft.com/office/powerpoint/2010/main" val="2002505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The key to developing a marketing strategy is selecting a target market and maintaining a marketing mix that creates long-term relationships with customers</a:t>
            </a:r>
            <a:r>
              <a:rPr lang="en-US" dirty="0" smtClean="0"/>
              <a:t>.</a:t>
            </a:r>
          </a:p>
          <a:p>
            <a:endParaRPr lang="en-US" sz="800" dirty="0" smtClean="0"/>
          </a:p>
          <a:p>
            <a:pPr lvl="1"/>
            <a:r>
              <a:rPr lang="en-US" sz="2000" dirty="0" smtClean="0">
                <a:solidFill>
                  <a:srgbClr val="FF0000"/>
                </a:solidFill>
              </a:rPr>
              <a:t>Getting the right mix of product, price, promotion, and distribution is critical if a business is to satisfy its target customers and achieve its own objectives (implement the marketing concept).</a:t>
            </a:r>
            <a:endParaRPr lang="en-US" sz="2000" dirty="0">
              <a:solidFill>
                <a:srgbClr val="FF0000"/>
              </a:solidFill>
            </a:endParaRPr>
          </a:p>
        </p:txBody>
      </p:sp>
      <p:pic>
        <p:nvPicPr>
          <p:cNvPr id="5" name="Picture 4" descr="Target-Market | Deythere"/>
          <p:cNvPicPr/>
          <p:nvPr/>
        </p:nvPicPr>
        <p:blipFill>
          <a:blip r:embed="rId2" cstate="print"/>
          <a:srcRect/>
          <a:stretch>
            <a:fillRect/>
          </a:stretch>
        </p:blipFill>
        <p:spPr bwMode="auto">
          <a:xfrm>
            <a:off x="1351788" y="4512092"/>
            <a:ext cx="6573012" cy="1586956"/>
          </a:xfrm>
          <a:prstGeom prst="rect">
            <a:avLst/>
          </a:prstGeom>
          <a:noFill/>
          <a:ln w="9525">
            <a:noFill/>
            <a:miter lim="800000"/>
            <a:headEnd/>
            <a:tailEnd/>
          </a:ln>
        </p:spPr>
      </p:pic>
    </p:spTree>
    <p:extLst>
      <p:ext uri="{BB962C8B-B14F-4D97-AF65-F5344CB8AC3E}">
        <p14:creationId xmlns:p14="http://schemas.microsoft.com/office/powerpoint/2010/main" val="423164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The marketing mix is the part of a marketing strategy that involves decisions regarding controllable variables</a:t>
            </a:r>
            <a:r>
              <a:rPr lang="en-US" dirty="0" smtClean="0"/>
              <a:t>.</a:t>
            </a:r>
          </a:p>
          <a:p>
            <a:endParaRPr lang="en-US" sz="800" dirty="0" smtClean="0"/>
          </a:p>
          <a:p>
            <a:pPr lvl="1"/>
            <a:r>
              <a:rPr lang="en-US" dirty="0" smtClean="0"/>
              <a:t>After selecting a target market, marketers have to develop and manage the dimensions of the marketing mix to give their firm an advantage over competitors.</a:t>
            </a:r>
          </a:p>
          <a:p>
            <a:pPr lvl="1"/>
            <a:endParaRPr lang="en-US" sz="800" dirty="0" smtClean="0"/>
          </a:p>
          <a:p>
            <a:pPr lvl="2"/>
            <a:r>
              <a:rPr lang="en-US" dirty="0" smtClean="0">
                <a:solidFill>
                  <a:srgbClr val="FF0000"/>
                </a:solidFill>
              </a:rPr>
              <a:t>Successful companies offer dimensions of value usually associated with a marketing mix element that surpasses all competitors in the marketplace in meeting customer expectations.</a:t>
            </a:r>
          </a:p>
          <a:p>
            <a:pPr lvl="3"/>
            <a:r>
              <a:rPr lang="en-US" dirty="0" smtClean="0">
                <a:solidFill>
                  <a:srgbClr val="0070C0"/>
                </a:solidFill>
              </a:rPr>
              <a:t>(i.e.) Walmart exceeds the competition in price.</a:t>
            </a:r>
          </a:p>
        </p:txBody>
      </p:sp>
      <p:pic>
        <p:nvPicPr>
          <p:cNvPr id="5" name="Picture 4" descr="If We Keep In Mind That Marketing Mix Is The Combination - Marketing Mix 7p  Png, Transparent Png - kindpng"/>
          <p:cNvPicPr/>
          <p:nvPr/>
        </p:nvPicPr>
        <p:blipFill>
          <a:blip r:embed="rId2" cstate="print"/>
          <a:srcRect/>
          <a:stretch>
            <a:fillRect/>
          </a:stretch>
        </p:blipFill>
        <p:spPr bwMode="auto">
          <a:xfrm>
            <a:off x="6934200" y="4572000"/>
            <a:ext cx="2209800" cy="2286000"/>
          </a:xfrm>
          <a:prstGeom prst="rect">
            <a:avLst/>
          </a:prstGeom>
          <a:noFill/>
          <a:ln w="9525">
            <a:noFill/>
            <a:miter lim="800000"/>
            <a:headEnd/>
            <a:tailEnd/>
          </a:ln>
        </p:spPr>
      </p:pic>
    </p:spTree>
    <p:extLst>
      <p:ext uri="{BB962C8B-B14F-4D97-AF65-F5344CB8AC3E}">
        <p14:creationId xmlns:p14="http://schemas.microsoft.com/office/powerpoint/2010/main" val="4127899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The term product refers to goods, services, and ideas</a:t>
            </a:r>
            <a:r>
              <a:rPr lang="en-US" dirty="0" smtClean="0"/>
              <a:t>.  </a:t>
            </a:r>
          </a:p>
          <a:p>
            <a:endParaRPr lang="en-US" sz="800" dirty="0" smtClean="0"/>
          </a:p>
          <a:p>
            <a:pPr lvl="1"/>
            <a:r>
              <a:rPr lang="en-US" dirty="0" smtClean="0">
                <a:solidFill>
                  <a:srgbClr val="FF0000"/>
                </a:solidFill>
              </a:rPr>
              <a:t>Because the product is often the most visible of the marketing mix dimensions, managing product decisions is crucial.</a:t>
            </a:r>
          </a:p>
          <a:p>
            <a:pPr lvl="1"/>
            <a:endParaRPr lang="en-US" sz="800" dirty="0" smtClean="0"/>
          </a:p>
        </p:txBody>
      </p:sp>
      <p:pic>
        <p:nvPicPr>
          <p:cNvPr id="6" name="Picture 5" descr="Product Strategy Templates"/>
          <p:cNvPicPr/>
          <p:nvPr/>
        </p:nvPicPr>
        <p:blipFill>
          <a:blip r:embed="rId2" cstate="print"/>
          <a:srcRect/>
          <a:stretch>
            <a:fillRect/>
          </a:stretch>
        </p:blipFill>
        <p:spPr bwMode="auto">
          <a:xfrm>
            <a:off x="2590800" y="3048000"/>
            <a:ext cx="4038600" cy="3190240"/>
          </a:xfrm>
          <a:prstGeom prst="rect">
            <a:avLst/>
          </a:prstGeom>
          <a:noFill/>
          <a:ln w="9525">
            <a:noFill/>
            <a:miter lim="800000"/>
            <a:headEnd/>
            <a:tailEnd/>
          </a:ln>
        </p:spPr>
      </p:pic>
    </p:spTree>
    <p:extLst>
      <p:ext uri="{BB962C8B-B14F-4D97-AF65-F5344CB8AC3E}">
        <p14:creationId xmlns:p14="http://schemas.microsoft.com/office/powerpoint/2010/main" val="3300023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New Products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300" u="sng" dirty="0" smtClean="0"/>
              <a:t>Before introducing a new product, a business must follow a multistep process: (1) idea development, (2) the screening of new ideas, (3) business analysis, (4) product development,    (5) test marketing, and (6) commercialization</a:t>
            </a:r>
            <a:r>
              <a:rPr lang="en-US" dirty="0" smtClean="0"/>
              <a:t>.</a:t>
            </a:r>
          </a:p>
          <a:p>
            <a:endParaRPr lang="en-US" sz="800" dirty="0"/>
          </a:p>
          <a:p>
            <a:pPr lvl="1"/>
            <a:r>
              <a:rPr lang="en-US" sz="2100" dirty="0" smtClean="0">
                <a:solidFill>
                  <a:srgbClr val="FF0000"/>
                </a:solidFill>
              </a:rPr>
              <a:t>Thousands of </a:t>
            </a:r>
            <a:r>
              <a:rPr lang="en-US" sz="2100" dirty="0">
                <a:solidFill>
                  <a:srgbClr val="FF0000"/>
                </a:solidFill>
              </a:rPr>
              <a:t>products are </a:t>
            </a:r>
            <a:r>
              <a:rPr lang="en-US" sz="2100" dirty="0" smtClean="0">
                <a:solidFill>
                  <a:srgbClr val="FF0000"/>
                </a:solidFill>
              </a:rPr>
              <a:t>introduced annually, </a:t>
            </a:r>
            <a:r>
              <a:rPr lang="en-US" sz="2100" dirty="0">
                <a:solidFill>
                  <a:srgbClr val="FF0000"/>
                </a:solidFill>
              </a:rPr>
              <a:t>but few </a:t>
            </a:r>
            <a:r>
              <a:rPr lang="en-US" sz="2100" dirty="0" smtClean="0">
                <a:solidFill>
                  <a:srgbClr val="FF0000"/>
                </a:solidFill>
              </a:rPr>
              <a:t>succeed</a:t>
            </a:r>
            <a:r>
              <a:rPr lang="en-US" sz="2100" dirty="0">
                <a:solidFill>
                  <a:srgbClr val="FF0000"/>
                </a:solidFill>
              </a:rPr>
              <a:t>.  </a:t>
            </a:r>
            <a:endParaRPr lang="en-US" sz="2100" dirty="0" smtClean="0">
              <a:solidFill>
                <a:srgbClr val="FF0000"/>
              </a:solidFill>
            </a:endParaRPr>
          </a:p>
          <a:p>
            <a:pPr lvl="1"/>
            <a:r>
              <a:rPr lang="en-US" sz="2100" dirty="0" smtClean="0">
                <a:solidFill>
                  <a:srgbClr val="FF0000"/>
                </a:solidFill>
              </a:rPr>
              <a:t>It can take considerable time to get a product ready for market.  </a:t>
            </a:r>
            <a:endParaRPr lang="en-US" sz="2100" dirty="0">
              <a:solidFill>
                <a:srgbClr val="FF0000"/>
              </a:solidFill>
            </a:endParaRPr>
          </a:p>
        </p:txBody>
      </p:sp>
      <p:pic>
        <p:nvPicPr>
          <p:cNvPr id="5" name="Picture 4" descr="CPSS | Product Enthusiast"/>
          <p:cNvPicPr/>
          <p:nvPr/>
        </p:nvPicPr>
        <p:blipFill>
          <a:blip r:embed="rId2" cstate="print"/>
          <a:srcRect/>
          <a:stretch>
            <a:fillRect/>
          </a:stretch>
        </p:blipFill>
        <p:spPr bwMode="auto">
          <a:xfrm>
            <a:off x="7752207" y="198582"/>
            <a:ext cx="1083945" cy="990600"/>
          </a:xfrm>
          <a:prstGeom prst="rect">
            <a:avLst/>
          </a:prstGeom>
          <a:noFill/>
          <a:ln w="9525">
            <a:noFill/>
            <a:miter lim="800000"/>
            <a:headEnd/>
            <a:tailEnd/>
          </a:ln>
        </p:spPr>
      </p:pic>
      <p:pic>
        <p:nvPicPr>
          <p:cNvPr id="6" name="Picture 5" descr="Innovation Blueprint for Package Design | 2017-01-27 | Brand Packaging"/>
          <p:cNvPicPr/>
          <p:nvPr/>
        </p:nvPicPr>
        <p:blipFill>
          <a:blip r:embed="rId3" cstate="print"/>
          <a:srcRect/>
          <a:stretch>
            <a:fillRect/>
          </a:stretch>
        </p:blipFill>
        <p:spPr bwMode="auto">
          <a:xfrm>
            <a:off x="3962400" y="4267200"/>
            <a:ext cx="5181600" cy="2819400"/>
          </a:xfrm>
          <a:prstGeom prst="rect">
            <a:avLst/>
          </a:prstGeom>
          <a:noFill/>
          <a:ln w="9525">
            <a:noFill/>
            <a:miter lim="800000"/>
            <a:headEnd/>
            <a:tailEnd/>
          </a:ln>
        </p:spPr>
      </p:pic>
    </p:spTree>
    <p:extLst>
      <p:ext uri="{BB962C8B-B14F-4D97-AF65-F5344CB8AC3E}">
        <p14:creationId xmlns:p14="http://schemas.microsoft.com/office/powerpoint/2010/main" val="1908943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Products are born, grow, mature, and eventually die.  However, some products may have very long lives</a:t>
            </a:r>
            <a:r>
              <a:rPr lang="en-US" dirty="0" smtClean="0"/>
              <a:t>.</a:t>
            </a:r>
          </a:p>
          <a:p>
            <a:endParaRPr lang="en-US" sz="800" dirty="0" smtClean="0"/>
          </a:p>
          <a:p>
            <a:pPr lvl="1"/>
            <a:r>
              <a:rPr lang="en-US" sz="2000" dirty="0" smtClean="0"/>
              <a:t>There are four stages in the life cycle of a product: (1) introduction, (2) growth, (3) maturity, and (4) decline.  The stage of a product helps to determine its marketing strategy.</a:t>
            </a:r>
          </a:p>
          <a:p>
            <a:pPr lvl="1"/>
            <a:endParaRPr lang="en-US" sz="800" dirty="0" smtClean="0"/>
          </a:p>
          <a:p>
            <a:pPr lvl="2"/>
            <a:r>
              <a:rPr lang="en-US" sz="1900" dirty="0" smtClean="0">
                <a:solidFill>
                  <a:srgbClr val="FF0000"/>
                </a:solidFill>
              </a:rPr>
              <a:t>In the personal computer industry, desktop computers are in the decline stage, laptop computers have reached the maturity stage, and tablet computers are currently in the growth stage. Manufacturers of these products are adopting different advertising and pricing strategies to maintain/increase demand.</a:t>
            </a:r>
            <a:endParaRPr lang="en-US" sz="1900" dirty="0">
              <a:solidFill>
                <a:srgbClr val="FF0000"/>
              </a:solidFill>
            </a:endParaRPr>
          </a:p>
        </p:txBody>
      </p:sp>
      <p:pic>
        <p:nvPicPr>
          <p:cNvPr id="5" name="Picture 4" descr="Get Your Price Right Across the Product Life Cycle | VisionEdge Marketing"/>
          <p:cNvPicPr/>
          <p:nvPr/>
        </p:nvPicPr>
        <p:blipFill>
          <a:blip r:embed="rId2" cstate="print"/>
          <a:srcRect/>
          <a:stretch>
            <a:fillRect/>
          </a:stretch>
        </p:blipFill>
        <p:spPr bwMode="auto">
          <a:xfrm>
            <a:off x="6096000" y="5029200"/>
            <a:ext cx="3048000" cy="1828800"/>
          </a:xfrm>
          <a:prstGeom prst="rect">
            <a:avLst/>
          </a:prstGeom>
          <a:noFill/>
          <a:ln w="9525">
            <a:noFill/>
            <a:miter lim="800000"/>
            <a:headEnd/>
            <a:tailEnd/>
          </a:ln>
        </p:spPr>
      </p:pic>
    </p:spTree>
    <p:extLst>
      <p:ext uri="{BB962C8B-B14F-4D97-AF65-F5344CB8AC3E}">
        <p14:creationId xmlns:p14="http://schemas.microsoft.com/office/powerpoint/2010/main" val="281458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Product stages do not always go one way</a:t>
            </a:r>
            <a:r>
              <a:rPr lang="en-US" dirty="0" smtClean="0"/>
              <a:t>.</a:t>
            </a:r>
          </a:p>
          <a:p>
            <a:endParaRPr lang="en-US" sz="800" dirty="0" smtClean="0"/>
          </a:p>
          <a:p>
            <a:pPr lvl="1"/>
            <a:r>
              <a:rPr lang="en-US" dirty="0" smtClean="0"/>
              <a:t>Products that moved to the maturity stage or the decline stage can still rebound through redesign or new uses for the product.</a:t>
            </a:r>
          </a:p>
          <a:p>
            <a:pPr lvl="1"/>
            <a:endParaRPr lang="en-US" sz="800" dirty="0" smtClean="0"/>
          </a:p>
          <a:p>
            <a:pPr lvl="2"/>
            <a:r>
              <a:rPr lang="en-US" dirty="0" smtClean="0">
                <a:solidFill>
                  <a:srgbClr val="FF0000"/>
                </a:solidFill>
              </a:rPr>
              <a:t>Originally, baking soda was only used for cooking, which meant it reached the maturity stage very quickly.  However, once it was discovered that baking soda could be used as a deodorizer, sales shot up and bumped baking soda into the growth stage.</a:t>
            </a:r>
            <a:endParaRPr lang="en-US" dirty="0">
              <a:solidFill>
                <a:srgbClr val="FF0000"/>
              </a:solidFill>
            </a:endParaRPr>
          </a:p>
        </p:txBody>
      </p:sp>
      <p:pic>
        <p:nvPicPr>
          <p:cNvPr id="5" name="Picture 4" descr="Product Life Cycle. - ppt video online download"/>
          <p:cNvPicPr/>
          <p:nvPr/>
        </p:nvPicPr>
        <p:blipFill>
          <a:blip r:embed="rId2" cstate="print"/>
          <a:srcRect/>
          <a:stretch>
            <a:fillRect/>
          </a:stretch>
        </p:blipFill>
        <p:spPr bwMode="auto">
          <a:xfrm>
            <a:off x="1770888" y="4572000"/>
            <a:ext cx="5638800" cy="1790700"/>
          </a:xfrm>
          <a:prstGeom prst="rect">
            <a:avLst/>
          </a:prstGeom>
          <a:noFill/>
          <a:ln w="9525">
            <a:noFill/>
            <a:miter lim="800000"/>
            <a:headEnd/>
            <a:tailEnd/>
          </a:ln>
        </p:spPr>
      </p:pic>
    </p:spTree>
    <p:extLst>
      <p:ext uri="{BB962C8B-B14F-4D97-AF65-F5344CB8AC3E}">
        <p14:creationId xmlns:p14="http://schemas.microsoft.com/office/powerpoint/2010/main" val="422217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Products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Branding, packaging, and labeling can be used to identify or distinguish one product from others</a:t>
            </a:r>
            <a:r>
              <a:rPr lang="en-US" dirty="0" smtClean="0"/>
              <a:t>.</a:t>
            </a:r>
          </a:p>
          <a:p>
            <a:endParaRPr lang="en-US" sz="800" dirty="0" smtClean="0"/>
          </a:p>
          <a:p>
            <a:pPr lvl="1"/>
            <a:r>
              <a:rPr lang="en-US" dirty="0" smtClean="0">
                <a:solidFill>
                  <a:srgbClr val="FF0000"/>
                </a:solidFill>
              </a:rPr>
              <a:t>As a result, they are key marketing activities that help position a product appropriately for its target market.</a:t>
            </a:r>
            <a:endParaRPr lang="en-US" dirty="0">
              <a:solidFill>
                <a:srgbClr val="FF0000"/>
              </a:solidFill>
            </a:endParaRPr>
          </a:p>
        </p:txBody>
      </p:sp>
      <p:pic>
        <p:nvPicPr>
          <p:cNvPr id="5" name="Picture 4" descr="Identify 2019"/>
          <p:cNvPicPr/>
          <p:nvPr/>
        </p:nvPicPr>
        <p:blipFill>
          <a:blip r:embed="rId2" cstate="print"/>
          <a:srcRect/>
          <a:stretch>
            <a:fillRect/>
          </a:stretch>
        </p:blipFill>
        <p:spPr bwMode="auto">
          <a:xfrm>
            <a:off x="1676400" y="3816172"/>
            <a:ext cx="5943600" cy="2342227"/>
          </a:xfrm>
          <a:prstGeom prst="rect">
            <a:avLst/>
          </a:prstGeom>
          <a:noFill/>
          <a:ln w="9525">
            <a:noFill/>
            <a:miter lim="800000"/>
            <a:headEnd/>
            <a:tailEnd/>
          </a:ln>
        </p:spPr>
      </p:pic>
    </p:spTree>
    <p:extLst>
      <p:ext uri="{BB962C8B-B14F-4D97-AF65-F5344CB8AC3E}">
        <p14:creationId xmlns:p14="http://schemas.microsoft.com/office/powerpoint/2010/main" val="279510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Exchange Relationship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When you think of marketing products, you may think of tangible things, but what most consumers want is a way to get </a:t>
            </a:r>
            <a:r>
              <a:rPr lang="en-US" sz="2400" u="sng" dirty="0"/>
              <a:t>a</a:t>
            </a:r>
            <a:r>
              <a:rPr lang="en-US" sz="2400" u="sng" dirty="0" smtClean="0"/>
              <a:t> job done, solve a problem, or gain some enjoyment</a:t>
            </a:r>
            <a:r>
              <a:rPr lang="en-US" dirty="0" smtClean="0"/>
              <a:t>.</a:t>
            </a:r>
          </a:p>
          <a:p>
            <a:endParaRPr lang="en-US" sz="800" dirty="0" smtClean="0"/>
          </a:p>
          <a:p>
            <a:pPr lvl="1"/>
            <a:r>
              <a:rPr lang="en-US" dirty="0" smtClean="0"/>
              <a:t>The intangible may be the capability gained from using a product or the image evoked by it, or even the brand name.</a:t>
            </a:r>
          </a:p>
          <a:p>
            <a:pPr lvl="1"/>
            <a:endParaRPr lang="en-US" sz="800" dirty="0" smtClean="0"/>
          </a:p>
          <a:p>
            <a:pPr lvl="2"/>
            <a:r>
              <a:rPr lang="en-US" dirty="0" smtClean="0">
                <a:solidFill>
                  <a:srgbClr val="0070C0"/>
                </a:solidFill>
              </a:rPr>
              <a:t>(x) You might purchase a vacuum cleaner not because you want a vacuum cleaner but because you want clean carpets</a:t>
            </a:r>
            <a:r>
              <a:rPr lang="en-US" dirty="0">
                <a:solidFill>
                  <a:srgbClr val="0070C0"/>
                </a:solidFill>
              </a:rPr>
              <a:t>.</a:t>
            </a:r>
            <a:endParaRPr lang="en-US" dirty="0" smtClean="0">
              <a:solidFill>
                <a:srgbClr val="0070C0"/>
              </a:solidFill>
            </a:endParaRPr>
          </a:p>
        </p:txBody>
      </p:sp>
      <p:pic>
        <p:nvPicPr>
          <p:cNvPr id="5" name="Picture 4" descr="ROI In training: From Intangible to Tangible!! - Qicpl"/>
          <p:cNvPicPr/>
          <p:nvPr/>
        </p:nvPicPr>
        <p:blipFill>
          <a:blip r:embed="rId2" cstate="print"/>
          <a:srcRect/>
          <a:stretch>
            <a:fillRect/>
          </a:stretch>
        </p:blipFill>
        <p:spPr bwMode="auto">
          <a:xfrm>
            <a:off x="3733800" y="4648200"/>
            <a:ext cx="5405582" cy="2209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Branding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Branding is the process of naming and identifying products</a:t>
            </a:r>
            <a:r>
              <a:rPr lang="en-US" dirty="0" smtClean="0"/>
              <a:t>.</a:t>
            </a:r>
          </a:p>
          <a:p>
            <a:endParaRPr lang="en-US" sz="800" dirty="0" smtClean="0"/>
          </a:p>
          <a:p>
            <a:pPr lvl="1"/>
            <a:r>
              <a:rPr lang="en-US" dirty="0" smtClean="0"/>
              <a:t>A brand is a name, term, symbol, design, or combination that identifies a product and distinguishes it from other products. </a:t>
            </a:r>
            <a:r>
              <a:rPr lang="en-US" dirty="0" smtClean="0">
                <a:solidFill>
                  <a:srgbClr val="0070C0"/>
                </a:solidFill>
              </a:rPr>
              <a:t>(i.e. Xerox with photocopiers and Kleenex with tissues).</a:t>
            </a:r>
          </a:p>
          <a:p>
            <a:pPr lvl="1"/>
            <a:endParaRPr lang="en-US" sz="800" dirty="0" smtClean="0"/>
          </a:p>
          <a:p>
            <a:pPr lvl="2"/>
            <a:r>
              <a:rPr lang="en-US" dirty="0" smtClean="0">
                <a:solidFill>
                  <a:srgbClr val="FF0000"/>
                </a:solidFill>
              </a:rPr>
              <a:t>The brand name is the part of the brand that can be spoken and consists of letters, words, and numbers </a:t>
            </a:r>
            <a:r>
              <a:rPr lang="en-US" dirty="0" smtClean="0">
                <a:solidFill>
                  <a:srgbClr val="0070C0"/>
                </a:solidFill>
              </a:rPr>
              <a:t>(i.e. WD40). </a:t>
            </a:r>
          </a:p>
          <a:p>
            <a:pPr lvl="2"/>
            <a:r>
              <a:rPr lang="en-US" dirty="0" smtClean="0">
                <a:solidFill>
                  <a:srgbClr val="FF0000"/>
                </a:solidFill>
              </a:rPr>
              <a:t>A brand mark is the part of the brand that is distinctive in design </a:t>
            </a:r>
            <a:r>
              <a:rPr lang="en-US" dirty="0" smtClean="0">
                <a:solidFill>
                  <a:srgbClr val="0070C0"/>
                </a:solidFill>
              </a:rPr>
              <a:t>(i.e. McDonald’s golden arches logo).</a:t>
            </a:r>
          </a:p>
          <a:p>
            <a:pPr lvl="2"/>
            <a:r>
              <a:rPr lang="en-US" dirty="0" smtClean="0">
                <a:solidFill>
                  <a:srgbClr val="FF0000"/>
                </a:solidFill>
              </a:rPr>
              <a:t>A trademark is a brand that is registered with the U.S. Patent  Trademark Office and is legally protected from use by others.</a:t>
            </a:r>
          </a:p>
        </p:txBody>
      </p:sp>
      <p:pic>
        <p:nvPicPr>
          <p:cNvPr id="5" name="Picture 4" descr="O que é Branding e para que serve | Fabriqueta Digital"/>
          <p:cNvPicPr/>
          <p:nvPr/>
        </p:nvPicPr>
        <p:blipFill>
          <a:blip r:embed="rId2" cstate="print"/>
          <a:srcRect/>
          <a:stretch>
            <a:fillRect/>
          </a:stretch>
        </p:blipFill>
        <p:spPr bwMode="auto">
          <a:xfrm>
            <a:off x="7162800" y="0"/>
            <a:ext cx="1981200" cy="1295400"/>
          </a:xfrm>
          <a:prstGeom prst="rect">
            <a:avLst/>
          </a:prstGeom>
          <a:noFill/>
          <a:ln w="9525">
            <a:noFill/>
            <a:miter lim="800000"/>
            <a:headEnd/>
            <a:tailEnd/>
          </a:ln>
        </p:spPr>
      </p:pic>
    </p:spTree>
    <p:extLst>
      <p:ext uri="{BB962C8B-B14F-4D97-AF65-F5344CB8AC3E}">
        <p14:creationId xmlns:p14="http://schemas.microsoft.com/office/powerpoint/2010/main" val="761948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Packaging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a:xfrm>
            <a:off x="304800" y="1524000"/>
            <a:ext cx="8503920" cy="4572000"/>
          </a:xfrm>
        </p:spPr>
        <p:txBody>
          <a:bodyPr/>
          <a:lstStyle/>
          <a:p>
            <a:r>
              <a:rPr lang="en-US" sz="2400" u="sng" dirty="0" smtClean="0"/>
              <a:t>The Packaging, or external container that holds and describes the product, influences consumers’ attitudes    and their buying decisions</a:t>
            </a:r>
            <a:r>
              <a:rPr lang="en-US" dirty="0" smtClean="0"/>
              <a:t>.</a:t>
            </a:r>
          </a:p>
          <a:p>
            <a:endParaRPr lang="en-US" sz="800" dirty="0" smtClean="0"/>
          </a:p>
          <a:p>
            <a:pPr lvl="1"/>
            <a:r>
              <a:rPr lang="en-US" dirty="0" smtClean="0"/>
              <a:t>Surveys have shown that consumers are willing to pay more for certain packaging attributes.</a:t>
            </a:r>
          </a:p>
          <a:p>
            <a:pPr lvl="1"/>
            <a:endParaRPr lang="en-US" sz="800" dirty="0" smtClean="0"/>
          </a:p>
          <a:p>
            <a:pPr lvl="2"/>
            <a:r>
              <a:rPr lang="en-US" dirty="0" smtClean="0">
                <a:solidFill>
                  <a:srgbClr val="FF0000"/>
                </a:solidFill>
              </a:rPr>
              <a:t>One of the attributes includes clearly stated nutrition and ingredient labeling, especially if it indicates whether or not the product is organic, gluten free, and environmentally friendly.</a:t>
            </a:r>
          </a:p>
          <a:p>
            <a:pPr lvl="2"/>
            <a:r>
              <a:rPr lang="en-US" dirty="0" smtClean="0">
                <a:solidFill>
                  <a:srgbClr val="FF0000"/>
                </a:solidFill>
              </a:rPr>
              <a:t>Recyclable and biodegradable packaging is also popular.</a:t>
            </a:r>
            <a:endParaRPr lang="en-US" dirty="0">
              <a:solidFill>
                <a:srgbClr val="FF0000"/>
              </a:solidFill>
            </a:endParaRPr>
          </a:p>
        </p:txBody>
      </p:sp>
      <p:pic>
        <p:nvPicPr>
          <p:cNvPr id="7" name="Picture 6" descr="C-P Flexible Packaging | Custom Flexible Packaging and Printing Solutions"/>
          <p:cNvPicPr/>
          <p:nvPr/>
        </p:nvPicPr>
        <p:blipFill>
          <a:blip r:embed="rId2" cstate="print"/>
          <a:srcRect/>
          <a:stretch>
            <a:fillRect/>
          </a:stretch>
        </p:blipFill>
        <p:spPr bwMode="auto">
          <a:xfrm>
            <a:off x="5791200" y="5181600"/>
            <a:ext cx="2971800" cy="1626870"/>
          </a:xfrm>
          <a:prstGeom prst="rect">
            <a:avLst/>
          </a:prstGeom>
          <a:noFill/>
          <a:ln w="9525">
            <a:noFill/>
            <a:miter lim="800000"/>
            <a:headEnd/>
            <a:tailEnd/>
          </a:ln>
        </p:spPr>
      </p:pic>
    </p:spTree>
    <p:extLst>
      <p:ext uri="{BB962C8B-B14F-4D97-AF65-F5344CB8AC3E}">
        <p14:creationId xmlns:p14="http://schemas.microsoft.com/office/powerpoint/2010/main" val="3878279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Packaging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 package can perform several functions, including protection, economy, convenience, and promotion</a:t>
            </a:r>
            <a:r>
              <a:rPr lang="en-US" dirty="0" smtClean="0"/>
              <a:t>.</a:t>
            </a:r>
          </a:p>
          <a:p>
            <a:pPr lvl="1"/>
            <a:endParaRPr lang="en-US" sz="800" dirty="0" smtClean="0"/>
          </a:p>
          <a:p>
            <a:pPr lvl="1"/>
            <a:r>
              <a:rPr lang="en-US" sz="2100" dirty="0" smtClean="0"/>
              <a:t>Packaging can also be used to appeal to emotions (i.e.) pet food packaging appeals to emotions of pet owners with illustrations of animals happily running, eating, and looking serene.</a:t>
            </a:r>
          </a:p>
          <a:p>
            <a:pPr lvl="1"/>
            <a:endParaRPr lang="en-US" sz="800" dirty="0" smtClean="0"/>
          </a:p>
          <a:p>
            <a:pPr lvl="2"/>
            <a:r>
              <a:rPr lang="en-US" dirty="0" smtClean="0">
                <a:solidFill>
                  <a:srgbClr val="FF0000"/>
                </a:solidFill>
              </a:rPr>
              <a:t>It is estimated that consumers’ eyes linger only 2.5 seconds on each product on an average shopping trip; therefore packaging should be designed to attract and hold consumers’ attention.</a:t>
            </a:r>
            <a:endParaRPr lang="en-US" dirty="0">
              <a:solidFill>
                <a:srgbClr val="FF0000"/>
              </a:solidFill>
            </a:endParaRPr>
          </a:p>
        </p:txBody>
      </p:sp>
      <p:pic>
        <p:nvPicPr>
          <p:cNvPr id="5" name="Picture 4" descr="Decoding The Different Types of Packaging Products [A Complete Guide] -  Bizongo Hive"/>
          <p:cNvPicPr/>
          <p:nvPr/>
        </p:nvPicPr>
        <p:blipFill>
          <a:blip r:embed="rId2" cstate="print"/>
          <a:srcRect/>
          <a:stretch>
            <a:fillRect/>
          </a:stretch>
        </p:blipFill>
        <p:spPr bwMode="auto">
          <a:xfrm>
            <a:off x="4267200" y="4876800"/>
            <a:ext cx="4876800" cy="1981200"/>
          </a:xfrm>
          <a:prstGeom prst="rect">
            <a:avLst/>
          </a:prstGeom>
          <a:noFill/>
          <a:ln w="9525">
            <a:noFill/>
            <a:miter lim="800000"/>
            <a:headEnd/>
            <a:tailEnd/>
          </a:ln>
        </p:spPr>
      </p:pic>
    </p:spTree>
    <p:extLst>
      <p:ext uri="{BB962C8B-B14F-4D97-AF65-F5344CB8AC3E}">
        <p14:creationId xmlns:p14="http://schemas.microsoft.com/office/powerpoint/2010/main" val="2181265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Labeling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Labeling, the presentation of important information on the package, is closely associated with packaging</a:t>
            </a:r>
            <a:r>
              <a:rPr lang="en-US" dirty="0" smtClean="0"/>
              <a:t>.</a:t>
            </a:r>
          </a:p>
          <a:p>
            <a:endParaRPr lang="en-US" sz="800" dirty="0" smtClean="0"/>
          </a:p>
          <a:p>
            <a:pPr lvl="1"/>
            <a:r>
              <a:rPr lang="en-US" sz="2000" dirty="0" smtClean="0"/>
              <a:t>The content of labeling, often required by law, may include ingredients or content, nutrition facts (calories, fat, etc.), care instructions, suggestions for use (such as recipes), manufacturer’s address, phone number, website, and other useful information.  </a:t>
            </a:r>
          </a:p>
          <a:p>
            <a:pPr lvl="1"/>
            <a:r>
              <a:rPr lang="en-US" sz="2000" dirty="0" smtClean="0"/>
              <a:t>This information can have a strong impact on sales.</a:t>
            </a:r>
          </a:p>
          <a:p>
            <a:pPr lvl="1"/>
            <a:endParaRPr lang="en-US" sz="800" dirty="0" smtClean="0"/>
          </a:p>
          <a:p>
            <a:pPr lvl="2"/>
            <a:r>
              <a:rPr lang="en-US" dirty="0" smtClean="0">
                <a:solidFill>
                  <a:srgbClr val="FF0000"/>
                </a:solidFill>
              </a:rPr>
              <a:t>Labels of many products, particularly food and drugs, must carry warnings, instructions, certifications, or manufacturer’s info.</a:t>
            </a:r>
            <a:endParaRPr lang="en-US" dirty="0">
              <a:solidFill>
                <a:srgbClr val="FF0000"/>
              </a:solidFill>
            </a:endParaRPr>
          </a:p>
        </p:txBody>
      </p:sp>
      <p:pic>
        <p:nvPicPr>
          <p:cNvPr id="5" name="Picture 4" descr="The Best Tools and Tricks for Product Label Design"/>
          <p:cNvPicPr/>
          <p:nvPr/>
        </p:nvPicPr>
        <p:blipFill>
          <a:blip r:embed="rId2" cstate="print"/>
          <a:srcRect/>
          <a:stretch>
            <a:fillRect/>
          </a:stretch>
        </p:blipFill>
        <p:spPr bwMode="auto">
          <a:xfrm>
            <a:off x="5486400" y="5029200"/>
            <a:ext cx="3657600" cy="1828800"/>
          </a:xfrm>
          <a:prstGeom prst="rect">
            <a:avLst/>
          </a:prstGeom>
          <a:noFill/>
          <a:ln w="9525">
            <a:noFill/>
            <a:miter lim="800000"/>
            <a:headEnd/>
            <a:tailEnd/>
          </a:ln>
        </p:spPr>
      </p:pic>
    </p:spTree>
    <p:extLst>
      <p:ext uri="{BB962C8B-B14F-4D97-AF65-F5344CB8AC3E}">
        <p14:creationId xmlns:p14="http://schemas.microsoft.com/office/powerpoint/2010/main" val="2265139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Products</a:t>
            </a:r>
            <a:br>
              <a:rPr lang="en-US" dirty="0" smtClean="0"/>
            </a:br>
            <a:r>
              <a:rPr lang="en-US" sz="2000" dirty="0" smtClean="0"/>
              <a:t>Product Quality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Quality reflects the degree to which a good, service, or idea meets the demands and requirements of customers</a:t>
            </a:r>
            <a:r>
              <a:rPr lang="en-US" dirty="0" smtClean="0"/>
              <a:t>.</a:t>
            </a:r>
          </a:p>
          <a:p>
            <a:endParaRPr lang="en-US" sz="800" dirty="0" smtClean="0"/>
          </a:p>
          <a:p>
            <a:pPr lvl="1"/>
            <a:r>
              <a:rPr lang="en-US" sz="2100" dirty="0" smtClean="0"/>
              <a:t>Quality products are often referred to as reliable, durable, easily maintained, easily used, a good value, or a trusted brand name.  </a:t>
            </a:r>
          </a:p>
          <a:p>
            <a:pPr lvl="1"/>
            <a:endParaRPr lang="en-US" sz="800" dirty="0" smtClean="0"/>
          </a:p>
          <a:p>
            <a:pPr lvl="2"/>
            <a:r>
              <a:rPr lang="en-US" dirty="0" smtClean="0">
                <a:solidFill>
                  <a:srgbClr val="FF0000"/>
                </a:solidFill>
              </a:rPr>
              <a:t>The level of quality is the amount of quality that a product possesses, and the consistency of quality depends on the product maintaining the same level of quality over time.</a:t>
            </a:r>
            <a:endParaRPr lang="en-US" dirty="0">
              <a:solidFill>
                <a:srgbClr val="FF0000"/>
              </a:solidFill>
            </a:endParaRPr>
          </a:p>
        </p:txBody>
      </p:sp>
      <p:pic>
        <p:nvPicPr>
          <p:cNvPr id="5" name="Picture 4" descr="8 Dimensions of Quality | Gemba Academy"/>
          <p:cNvPicPr/>
          <p:nvPr/>
        </p:nvPicPr>
        <p:blipFill>
          <a:blip r:embed="rId2" cstate="print"/>
          <a:srcRect/>
          <a:stretch>
            <a:fillRect/>
          </a:stretch>
        </p:blipFill>
        <p:spPr bwMode="auto">
          <a:xfrm>
            <a:off x="5562600" y="4419600"/>
            <a:ext cx="3280478" cy="1905000"/>
          </a:xfrm>
          <a:prstGeom prst="rect">
            <a:avLst/>
          </a:prstGeom>
          <a:noFill/>
          <a:ln w="9525">
            <a:noFill/>
            <a:miter lim="800000"/>
            <a:headEnd/>
            <a:tailEnd/>
          </a:ln>
        </p:spPr>
      </p:pic>
    </p:spTree>
    <p:extLst>
      <p:ext uri="{BB962C8B-B14F-4D97-AF65-F5344CB8AC3E}">
        <p14:creationId xmlns:p14="http://schemas.microsoft.com/office/powerpoint/2010/main" val="368783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Service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Quality of service is difficult to gauge because it depends on customers’ perceptions of how well the service meets or exceeds their expectations</a:t>
            </a:r>
            <a:r>
              <a:rPr lang="en-US" dirty="0" smtClean="0"/>
              <a:t>.</a:t>
            </a:r>
          </a:p>
          <a:p>
            <a:endParaRPr lang="en-US" sz="800" dirty="0" smtClean="0"/>
          </a:p>
          <a:p>
            <a:pPr lvl="1"/>
            <a:r>
              <a:rPr lang="en-US" dirty="0" smtClean="0">
                <a:solidFill>
                  <a:srgbClr val="FF0000"/>
                </a:solidFill>
              </a:rPr>
              <a:t>In other words, service quality is judged by consumers, not the service providers.  For this reason, it is quite common for perceptions of quality to fluctuate from time to time.</a:t>
            </a:r>
            <a:endParaRPr lang="en-US" dirty="0">
              <a:solidFill>
                <a:srgbClr val="FF0000"/>
              </a:solidFill>
            </a:endParaRPr>
          </a:p>
        </p:txBody>
      </p:sp>
      <p:pic>
        <p:nvPicPr>
          <p:cNvPr id="5" name="Picture 4" descr="Service Quality &amp; Customer Satisfaction In The Hotel Industry | Trilyo Blog"/>
          <p:cNvPicPr/>
          <p:nvPr/>
        </p:nvPicPr>
        <p:blipFill>
          <a:blip r:embed="rId2" cstate="print"/>
          <a:srcRect/>
          <a:stretch>
            <a:fillRect/>
          </a:stretch>
        </p:blipFill>
        <p:spPr bwMode="auto">
          <a:xfrm>
            <a:off x="4818888" y="4038600"/>
            <a:ext cx="4021882" cy="2286000"/>
          </a:xfrm>
          <a:prstGeom prst="rect">
            <a:avLst/>
          </a:prstGeom>
          <a:noFill/>
          <a:ln w="9525">
            <a:noFill/>
            <a:miter lim="800000"/>
            <a:headEnd/>
            <a:tailEnd/>
          </a:ln>
        </p:spPr>
      </p:pic>
    </p:spTree>
    <p:extLst>
      <p:ext uri="{BB962C8B-B14F-4D97-AF65-F5344CB8AC3E}">
        <p14:creationId xmlns:p14="http://schemas.microsoft.com/office/powerpoint/2010/main" val="2463488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Price is defined as the value placed on an object exchanged between a buyer and a seller</a:t>
            </a:r>
            <a:r>
              <a:rPr lang="en-US" dirty="0" smtClean="0"/>
              <a:t>.</a:t>
            </a:r>
          </a:p>
          <a:p>
            <a:endParaRPr lang="en-US" sz="800" dirty="0" smtClean="0"/>
          </a:p>
          <a:p>
            <a:pPr lvl="1"/>
            <a:r>
              <a:rPr lang="en-US" sz="2000" dirty="0" smtClean="0"/>
              <a:t>Buyer’s interest in price stems from their expectations about the usefulness of a product or the satisfaction they may derive from it.  </a:t>
            </a:r>
          </a:p>
          <a:p>
            <a:pPr lvl="1"/>
            <a:endParaRPr lang="en-US" sz="800" dirty="0" smtClean="0"/>
          </a:p>
          <a:p>
            <a:pPr lvl="2"/>
            <a:r>
              <a:rPr lang="en-US" dirty="0" smtClean="0">
                <a:solidFill>
                  <a:srgbClr val="FF0000"/>
                </a:solidFill>
              </a:rPr>
              <a:t>Because buyers have limited resources, they must allocate those resources to obtain the products they most desire.  They’ll decide whether the benefits gained in an exchange are worth the      buying power sacrificed.</a:t>
            </a:r>
          </a:p>
        </p:txBody>
      </p:sp>
      <p:pic>
        <p:nvPicPr>
          <p:cNvPr id="5" name="Picture 4" descr="Product Pricing: Which Factors to Consider? : Price2Spy® Blog"/>
          <p:cNvPicPr/>
          <p:nvPr/>
        </p:nvPicPr>
        <p:blipFill>
          <a:blip r:embed="rId2" cstate="print"/>
          <a:srcRect/>
          <a:stretch>
            <a:fillRect/>
          </a:stretch>
        </p:blipFill>
        <p:spPr bwMode="auto">
          <a:xfrm>
            <a:off x="4876800" y="4419600"/>
            <a:ext cx="3973206" cy="1905000"/>
          </a:xfrm>
          <a:prstGeom prst="rect">
            <a:avLst/>
          </a:prstGeom>
          <a:noFill/>
          <a:ln w="9525">
            <a:noFill/>
            <a:miter lim="800000"/>
            <a:headEnd/>
            <a:tailEnd/>
          </a:ln>
        </p:spPr>
      </p:pic>
    </p:spTree>
    <p:extLst>
      <p:ext uri="{BB962C8B-B14F-4D97-AF65-F5344CB8AC3E}">
        <p14:creationId xmlns:p14="http://schemas.microsoft.com/office/powerpoint/2010/main" val="3934932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Many factors influence the evaluation of value, including time constraints, price levels, perceived quality, and motivations to use available information about prices</a:t>
            </a:r>
            <a:r>
              <a:rPr lang="en-US" dirty="0" smtClean="0"/>
              <a:t>.</a:t>
            </a:r>
          </a:p>
          <a:p>
            <a:endParaRPr lang="en-US" sz="800" dirty="0" smtClean="0"/>
          </a:p>
          <a:p>
            <a:pPr lvl="1"/>
            <a:r>
              <a:rPr lang="en-US" sz="2000" dirty="0" smtClean="0">
                <a:solidFill>
                  <a:srgbClr val="FF0000"/>
                </a:solidFill>
              </a:rPr>
              <a:t>Consumers vary in their response to price: some focus solely on the lowest price, while others consider quality or the prestige associated with a product and its price.</a:t>
            </a:r>
            <a:endParaRPr lang="en-US" sz="2000" dirty="0">
              <a:solidFill>
                <a:srgbClr val="FF0000"/>
              </a:solidFill>
            </a:endParaRPr>
          </a:p>
        </p:txBody>
      </p:sp>
      <p:pic>
        <p:nvPicPr>
          <p:cNvPr id="5" name="Picture 4" descr="Pricing - Branding Graphic Designing Printing in Port Elizabeth"/>
          <p:cNvPicPr/>
          <p:nvPr/>
        </p:nvPicPr>
        <p:blipFill>
          <a:blip r:embed="rId2" cstate="print"/>
          <a:srcRect/>
          <a:stretch>
            <a:fillRect/>
          </a:stretch>
        </p:blipFill>
        <p:spPr bwMode="auto">
          <a:xfrm>
            <a:off x="3962400" y="3886200"/>
            <a:ext cx="4843272" cy="2430780"/>
          </a:xfrm>
          <a:prstGeom prst="rect">
            <a:avLst/>
          </a:prstGeom>
          <a:noFill/>
          <a:ln w="9525">
            <a:noFill/>
            <a:miter lim="800000"/>
            <a:headEnd/>
            <a:tailEnd/>
          </a:ln>
        </p:spPr>
      </p:pic>
    </p:spTree>
    <p:extLst>
      <p:ext uri="{BB962C8B-B14F-4D97-AF65-F5344CB8AC3E}">
        <p14:creationId xmlns:p14="http://schemas.microsoft.com/office/powerpoint/2010/main" val="3409561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Price is a key element in the marketing mix because it relates directly to the generation of revenue and profits</a:t>
            </a:r>
            <a:r>
              <a:rPr lang="en-US" dirty="0" smtClean="0"/>
              <a:t>.</a:t>
            </a:r>
          </a:p>
          <a:p>
            <a:endParaRPr lang="en-US" sz="800" dirty="0" smtClean="0"/>
          </a:p>
          <a:p>
            <a:pPr lvl="1"/>
            <a:r>
              <a:rPr lang="en-US" dirty="0" smtClean="0"/>
              <a:t>The ability to set price depends on the supply of and demand for a product.  For most products, the quantity demanded goes up as the price goes down, and as the price goes up, the quantity demanded goes down.</a:t>
            </a:r>
          </a:p>
          <a:p>
            <a:pPr lvl="2"/>
            <a:endParaRPr lang="en-US" sz="800" dirty="0" smtClean="0"/>
          </a:p>
          <a:p>
            <a:pPr lvl="2"/>
            <a:r>
              <a:rPr lang="en-US" dirty="0" smtClean="0">
                <a:solidFill>
                  <a:srgbClr val="FF0000"/>
                </a:solidFill>
              </a:rPr>
              <a:t>Changes in buyers’ needs, variations in the effectiveness of other marketing mix variables, the presence of substitutes, and dynamic environmental factors can influence demand.  </a:t>
            </a:r>
            <a:endParaRPr lang="en-US" dirty="0">
              <a:solidFill>
                <a:srgbClr val="FF0000"/>
              </a:solidFill>
            </a:endParaRPr>
          </a:p>
        </p:txBody>
      </p:sp>
      <p:pic>
        <p:nvPicPr>
          <p:cNvPr id="5" name="Picture 4" descr="How to Improve Your Pricing Strategy And Mindset - The VA Handbook"/>
          <p:cNvPicPr/>
          <p:nvPr/>
        </p:nvPicPr>
        <p:blipFill>
          <a:blip r:embed="rId2" cstate="print"/>
          <a:srcRect/>
          <a:stretch>
            <a:fillRect/>
          </a:stretch>
        </p:blipFill>
        <p:spPr bwMode="auto">
          <a:xfrm>
            <a:off x="5715000" y="5257800"/>
            <a:ext cx="3429000" cy="1600200"/>
          </a:xfrm>
          <a:prstGeom prst="rect">
            <a:avLst/>
          </a:prstGeom>
          <a:noFill/>
          <a:ln w="9525">
            <a:noFill/>
            <a:miter lim="800000"/>
            <a:headEnd/>
            <a:tailEnd/>
          </a:ln>
        </p:spPr>
      </p:pic>
    </p:spTree>
    <p:extLst>
      <p:ext uri="{BB962C8B-B14F-4D97-AF65-F5344CB8AC3E}">
        <p14:creationId xmlns:p14="http://schemas.microsoft.com/office/powerpoint/2010/main" val="17602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Pricing is probably the most flexible variable in the marketing mix.  Although it may take years to develop a product, establish channels of distribution, and design and implement promotion, a product’s price may be set and changed in a few minutes</a:t>
            </a:r>
            <a:r>
              <a:rPr lang="en-US" dirty="0" smtClean="0"/>
              <a:t>.</a:t>
            </a:r>
          </a:p>
          <a:p>
            <a:endParaRPr lang="en-US" sz="800" dirty="0" smtClean="0"/>
          </a:p>
          <a:p>
            <a:pPr lvl="1"/>
            <a:r>
              <a:rPr lang="en-US" sz="2000" dirty="0" smtClean="0">
                <a:solidFill>
                  <a:srgbClr val="FF0000"/>
                </a:solidFill>
              </a:rPr>
              <a:t>Price also depends on the cost to manufacture a good or provide a service or idea, and although a firm may temporarily sell products below cost to match competition, to generate cash flow, or even  increase market share, in the long run, it cannot survive by selling products below cost.</a:t>
            </a:r>
            <a:endParaRPr lang="en-US" sz="2000" dirty="0">
              <a:solidFill>
                <a:srgbClr val="FF0000"/>
              </a:solidFill>
            </a:endParaRPr>
          </a:p>
        </p:txBody>
      </p:sp>
      <p:pic>
        <p:nvPicPr>
          <p:cNvPr id="5" name="Picture 4" descr="Why Value-Based Pricing is the Best Pricing Strategy for Your Business"/>
          <p:cNvPicPr/>
          <p:nvPr/>
        </p:nvPicPr>
        <p:blipFill>
          <a:blip r:embed="rId2" cstate="print"/>
          <a:srcRect/>
          <a:stretch>
            <a:fillRect/>
          </a:stretch>
        </p:blipFill>
        <p:spPr bwMode="auto">
          <a:xfrm>
            <a:off x="5410200" y="5029200"/>
            <a:ext cx="3733800" cy="1828800"/>
          </a:xfrm>
          <a:prstGeom prst="rect">
            <a:avLst/>
          </a:prstGeom>
          <a:noFill/>
          <a:ln w="9525">
            <a:noFill/>
            <a:miter lim="800000"/>
            <a:headEnd/>
            <a:tailEnd/>
          </a:ln>
        </p:spPr>
      </p:pic>
    </p:spTree>
    <p:extLst>
      <p:ext uri="{BB962C8B-B14F-4D97-AF65-F5344CB8AC3E}">
        <p14:creationId xmlns:p14="http://schemas.microsoft.com/office/powerpoint/2010/main" val="159814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92500" lnSpcReduction="20000"/>
          </a:bodyPr>
          <a:lstStyle/>
          <a:p>
            <a:r>
              <a:rPr lang="en-US" sz="2400" u="sng" dirty="0" smtClean="0"/>
              <a:t>Marketing focuses on a complex set of activities (8) that must be performed to accomplish objectives and generate exchanges.  </a:t>
            </a:r>
            <a:endParaRPr lang="en-US" dirty="0" smtClean="0"/>
          </a:p>
          <a:p>
            <a:endParaRPr lang="en-US" sz="800" dirty="0" smtClean="0"/>
          </a:p>
          <a:p>
            <a:pPr lvl="1"/>
            <a:r>
              <a:rPr lang="en-US" u="sng" dirty="0" smtClean="0"/>
              <a:t>1. Buying</a:t>
            </a:r>
          </a:p>
          <a:p>
            <a:pPr lvl="2"/>
            <a:r>
              <a:rPr lang="en-US" dirty="0" smtClean="0">
                <a:solidFill>
                  <a:srgbClr val="FF0000"/>
                </a:solidFill>
              </a:rPr>
              <a:t>A marketer must understand buyers’ needs and desires to determine what products to make available.</a:t>
            </a:r>
          </a:p>
          <a:p>
            <a:pPr lvl="1"/>
            <a:r>
              <a:rPr lang="en-US" u="sng" dirty="0" smtClean="0"/>
              <a:t>2. Selling</a:t>
            </a:r>
          </a:p>
          <a:p>
            <a:pPr lvl="2"/>
            <a:r>
              <a:rPr lang="en-US" dirty="0" smtClean="0">
                <a:solidFill>
                  <a:srgbClr val="FF0000"/>
                </a:solidFill>
              </a:rPr>
              <a:t>Marketers view selling as a persuasive activity that is accomplished through promotion – advertising, personal selling, sales promotion, publicity, and packaging.</a:t>
            </a:r>
          </a:p>
          <a:p>
            <a:pPr lvl="1"/>
            <a:r>
              <a:rPr lang="en-US" u="sng" dirty="0" smtClean="0"/>
              <a:t>3. Transporting</a:t>
            </a:r>
          </a:p>
          <a:p>
            <a:pPr lvl="2"/>
            <a:r>
              <a:rPr lang="en-US" dirty="0" smtClean="0">
                <a:solidFill>
                  <a:srgbClr val="FF0000"/>
                </a:solidFill>
              </a:rPr>
              <a:t>Transporting is the process of moving products from seller to buyer.  </a:t>
            </a:r>
          </a:p>
          <a:p>
            <a:pPr lvl="2"/>
            <a:r>
              <a:rPr lang="en-US" dirty="0" smtClean="0">
                <a:solidFill>
                  <a:srgbClr val="FF0000"/>
                </a:solidFill>
              </a:rPr>
              <a:t>Marketers focus on transportation costs and services.</a:t>
            </a:r>
          </a:p>
          <a:p>
            <a:pPr lvl="1"/>
            <a:r>
              <a:rPr lang="en-US" u="sng" dirty="0" smtClean="0"/>
              <a:t>4. Storing</a:t>
            </a:r>
          </a:p>
          <a:p>
            <a:pPr lvl="2"/>
            <a:r>
              <a:rPr lang="en-US" dirty="0">
                <a:solidFill>
                  <a:srgbClr val="FF0000"/>
                </a:solidFill>
              </a:rPr>
              <a:t>S</a:t>
            </a:r>
            <a:r>
              <a:rPr lang="en-US" dirty="0" smtClean="0">
                <a:solidFill>
                  <a:srgbClr val="FF0000"/>
                </a:solidFill>
              </a:rPr>
              <a:t>toring is part of distribution and includes warehousing goods.  </a:t>
            </a:r>
          </a:p>
          <a:p>
            <a:pPr lvl="2"/>
            <a:r>
              <a:rPr lang="en-US" dirty="0" smtClean="0">
                <a:solidFill>
                  <a:srgbClr val="FF0000"/>
                </a:solidFill>
              </a:rPr>
              <a:t>Warehouses hold some products for lengthy periods for time utility (i.e. seasonal product storage, such as orange juice).</a:t>
            </a:r>
          </a:p>
        </p:txBody>
      </p:sp>
      <p:pic>
        <p:nvPicPr>
          <p:cNvPr id="5" name="Picture 4" descr="The 8 important Functions of Marketing - Bm3school: Business Management  Study"/>
          <p:cNvPicPr/>
          <p:nvPr/>
        </p:nvPicPr>
        <p:blipFill>
          <a:blip r:embed="rId2" cstate="print"/>
          <a:srcRect/>
          <a:stretch>
            <a:fillRect/>
          </a:stretch>
        </p:blipFill>
        <p:spPr bwMode="auto">
          <a:xfrm>
            <a:off x="7543800" y="238567"/>
            <a:ext cx="1143000" cy="95017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400" u="sng" dirty="0" smtClean="0"/>
              <a:t>Setting the price for a new product is critical: the right price leads to profitability; the wrong price may kill the product</a:t>
            </a:r>
            <a:r>
              <a:rPr lang="en-US" dirty="0" smtClean="0"/>
              <a:t>.</a:t>
            </a:r>
          </a:p>
          <a:p>
            <a:endParaRPr lang="en-US" sz="800" dirty="0" smtClean="0"/>
          </a:p>
          <a:p>
            <a:pPr lvl="1"/>
            <a:r>
              <a:rPr lang="en-US" dirty="0" smtClean="0"/>
              <a:t>There are two basic strategies to setting the base price for a new product.</a:t>
            </a:r>
          </a:p>
          <a:p>
            <a:pPr lvl="1"/>
            <a:endParaRPr lang="en-US" sz="800" dirty="0" smtClean="0"/>
          </a:p>
          <a:p>
            <a:pPr marL="1051560" lvl="2" indent="-457200">
              <a:buFont typeface="+mj-lt"/>
              <a:buAutoNum type="arabicPeriod"/>
            </a:pPr>
            <a:r>
              <a:rPr lang="en-US" u="sng" dirty="0" smtClean="0">
                <a:solidFill>
                  <a:srgbClr val="FF0000"/>
                </a:solidFill>
              </a:rPr>
              <a:t>Price Skimming</a:t>
            </a:r>
            <a:r>
              <a:rPr lang="en-US" dirty="0" smtClean="0">
                <a:solidFill>
                  <a:srgbClr val="FF0000"/>
                </a:solidFill>
              </a:rPr>
              <a:t>:  Charging the highest possible price that buyers who want the product will pay.</a:t>
            </a:r>
          </a:p>
          <a:p>
            <a:pPr marL="1051560" lvl="2" indent="-457200">
              <a:buFont typeface="+mj-lt"/>
              <a:buAutoNum type="arabicPeriod"/>
            </a:pPr>
            <a:r>
              <a:rPr lang="en-US" u="sng" dirty="0" smtClean="0">
                <a:solidFill>
                  <a:srgbClr val="FF0000"/>
                </a:solidFill>
              </a:rPr>
              <a:t>Penetration Price</a:t>
            </a:r>
            <a:r>
              <a:rPr lang="en-US" dirty="0" smtClean="0">
                <a:solidFill>
                  <a:srgbClr val="FF0000"/>
                </a:solidFill>
              </a:rPr>
              <a:t>:  Charging a low price to help a product enter the market and gain market share rapidly.</a:t>
            </a:r>
            <a:endParaRPr lang="en-US" dirty="0">
              <a:solidFill>
                <a:srgbClr val="FF0000"/>
              </a:solidFill>
            </a:endParaRPr>
          </a:p>
        </p:txBody>
      </p:sp>
      <p:pic>
        <p:nvPicPr>
          <p:cNvPr id="7" name="Picture 6" descr="What is Pricing? Types of Pricing Strategies, PD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76800"/>
            <a:ext cx="3886200" cy="2015836"/>
          </a:xfrm>
          <a:prstGeom prst="rect">
            <a:avLst/>
          </a:prstGeom>
          <a:noFill/>
          <a:ln>
            <a:noFill/>
          </a:ln>
        </p:spPr>
      </p:pic>
    </p:spTree>
    <p:extLst>
      <p:ext uri="{BB962C8B-B14F-4D97-AF65-F5344CB8AC3E}">
        <p14:creationId xmlns:p14="http://schemas.microsoft.com/office/powerpoint/2010/main" val="2994043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Strategies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Psychological Pricing</a:t>
            </a:r>
          </a:p>
          <a:p>
            <a:pPr lvl="1"/>
            <a:r>
              <a:rPr lang="en-US" sz="2000" dirty="0" smtClean="0"/>
              <a:t>Encourages purchases based on emotional rather than rational responses to the price.</a:t>
            </a:r>
          </a:p>
          <a:p>
            <a:pPr lvl="2"/>
            <a:r>
              <a:rPr lang="en-US" sz="1800" dirty="0" smtClean="0">
                <a:solidFill>
                  <a:srgbClr val="FF0000"/>
                </a:solidFill>
              </a:rPr>
              <a:t>The assumption behind even-odd pricing is that people will buy more of a product for $9.99 than $10 because it seems like a bargain.</a:t>
            </a:r>
          </a:p>
          <a:p>
            <a:pPr lvl="2"/>
            <a:r>
              <a:rPr lang="en-US" sz="1800" dirty="0" smtClean="0">
                <a:solidFill>
                  <a:srgbClr val="FF0000"/>
                </a:solidFill>
              </a:rPr>
              <a:t>The assumption behind symbolic-prestige pricing is that high prices connote high quality.</a:t>
            </a:r>
          </a:p>
          <a:p>
            <a:r>
              <a:rPr lang="en-US" sz="2400" u="sng" dirty="0" smtClean="0"/>
              <a:t>Reference Pricing</a:t>
            </a:r>
          </a:p>
          <a:p>
            <a:pPr lvl="1"/>
            <a:r>
              <a:rPr lang="en-US" sz="2000" dirty="0" smtClean="0"/>
              <a:t>A type of psychological pricing in which a lower-priced item is compared to a more expensive brand in hopes that the consumer will use the higher price as a comparison price.</a:t>
            </a:r>
          </a:p>
          <a:p>
            <a:r>
              <a:rPr lang="en-US" sz="2400" u="sng" dirty="0" smtClean="0"/>
              <a:t>Price Discounting</a:t>
            </a:r>
          </a:p>
          <a:p>
            <a:pPr lvl="1"/>
            <a:r>
              <a:rPr lang="en-US" sz="2000" dirty="0" smtClean="0"/>
              <a:t>Temporary price reductions, often employed to boost sales.</a:t>
            </a:r>
          </a:p>
          <a:p>
            <a:pPr lvl="2"/>
            <a:r>
              <a:rPr lang="en-US" sz="1800" dirty="0" smtClean="0">
                <a:solidFill>
                  <a:srgbClr val="FF0000"/>
                </a:solidFill>
              </a:rPr>
              <a:t>Quantity, seasonal, and promotional discounts are the most widely used.</a:t>
            </a:r>
            <a:endParaRPr lang="en-US" sz="1800" dirty="0">
              <a:solidFill>
                <a:srgbClr val="FF0000"/>
              </a:solidFill>
            </a:endParaRPr>
          </a:p>
        </p:txBody>
      </p:sp>
      <p:pic>
        <p:nvPicPr>
          <p:cNvPr id="6" name="Picture 5" descr="Why You Need to Take Your Pricing Strategy Seriously ..."/>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2133600" cy="1143000"/>
          </a:xfrm>
          <a:prstGeom prst="rect">
            <a:avLst/>
          </a:prstGeom>
          <a:noFill/>
          <a:ln>
            <a:noFill/>
          </a:ln>
        </p:spPr>
      </p:pic>
    </p:spTree>
    <p:extLst>
      <p:ext uri="{BB962C8B-B14F-4D97-AF65-F5344CB8AC3E}">
        <p14:creationId xmlns:p14="http://schemas.microsoft.com/office/powerpoint/2010/main" val="2813648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The best products in the world will not be successful unless companies make them available where and when customers want to buy them</a:t>
            </a:r>
            <a:r>
              <a:rPr lang="en-US" dirty="0" smtClean="0"/>
              <a:t>.</a:t>
            </a:r>
          </a:p>
          <a:p>
            <a:endParaRPr lang="en-US" sz="800" dirty="0" smtClean="0"/>
          </a:p>
          <a:p>
            <a:pPr lvl="1"/>
            <a:r>
              <a:rPr lang="en-US" dirty="0" smtClean="0">
                <a:solidFill>
                  <a:srgbClr val="FF0000"/>
                </a:solidFill>
              </a:rPr>
              <a:t>Factors involved in a product’s success include distribution strategies, the intensity of market coverage, and the physical handling of products during distribution.</a:t>
            </a:r>
            <a:endParaRPr lang="en-US" dirty="0">
              <a:solidFill>
                <a:srgbClr val="FF0000"/>
              </a:solidFill>
            </a:endParaRPr>
          </a:p>
        </p:txBody>
      </p:sp>
      <p:pic>
        <p:nvPicPr>
          <p:cNvPr id="5" name="Picture 4" descr="Define and Discuss on Distribution Strategy - Assignment Point"/>
          <p:cNvPicPr/>
          <p:nvPr/>
        </p:nvPicPr>
        <p:blipFill>
          <a:blip r:embed="rId2" cstate="print"/>
          <a:srcRect/>
          <a:stretch>
            <a:fillRect/>
          </a:stretch>
        </p:blipFill>
        <p:spPr bwMode="auto">
          <a:xfrm>
            <a:off x="5791200" y="4267200"/>
            <a:ext cx="2945130" cy="2057400"/>
          </a:xfrm>
          <a:prstGeom prst="rect">
            <a:avLst/>
          </a:prstGeom>
          <a:noFill/>
          <a:ln w="9525">
            <a:noFill/>
            <a:miter lim="800000"/>
            <a:headEnd/>
            <a:tailEnd/>
          </a:ln>
        </p:spPr>
      </p:pic>
    </p:spTree>
    <p:extLst>
      <p:ext uri="{BB962C8B-B14F-4D97-AF65-F5344CB8AC3E}">
        <p14:creationId xmlns:p14="http://schemas.microsoft.com/office/powerpoint/2010/main" val="1915694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A Marketing Channel, or channel of distribution, is a group of organizations that move products from producers to customers</a:t>
            </a:r>
            <a:r>
              <a:rPr lang="en-US" dirty="0" smtClean="0"/>
              <a:t>.</a:t>
            </a:r>
          </a:p>
          <a:p>
            <a:endParaRPr lang="en-US" sz="800" dirty="0" smtClean="0"/>
          </a:p>
          <a:p>
            <a:pPr lvl="1"/>
            <a:r>
              <a:rPr lang="en-US" dirty="0" smtClean="0"/>
              <a:t>Marketing channels make products available to buyers when and where they desire to purchase them.</a:t>
            </a:r>
          </a:p>
          <a:p>
            <a:pPr lvl="1"/>
            <a:endParaRPr lang="en-US" sz="800" dirty="0" smtClean="0"/>
          </a:p>
          <a:p>
            <a:pPr lvl="2"/>
            <a:r>
              <a:rPr lang="en-US" dirty="0" smtClean="0">
                <a:solidFill>
                  <a:srgbClr val="FF0000"/>
                </a:solidFill>
              </a:rPr>
              <a:t>Organizations that bridge the gap between a product’s manufacturer and the ultimate consumer are called “middlemen” or intermediaries.  They create time, place, and ownership utility.</a:t>
            </a:r>
          </a:p>
          <a:p>
            <a:pPr lvl="2"/>
            <a:r>
              <a:rPr lang="en-US" dirty="0" smtClean="0">
                <a:solidFill>
                  <a:srgbClr val="FF0000"/>
                </a:solidFill>
              </a:rPr>
              <a:t>Two intermediary organizations are retailers and wholesalers.</a:t>
            </a:r>
          </a:p>
          <a:p>
            <a:pPr lvl="2">
              <a:buNone/>
            </a:pPr>
            <a:endParaRPr lang="en-US" dirty="0"/>
          </a:p>
        </p:txBody>
      </p:sp>
      <p:pic>
        <p:nvPicPr>
          <p:cNvPr id="5" name="Picture 4" descr="The Ultimate Wholesale Pricing Strategy | erplain Blog"/>
          <p:cNvPicPr/>
          <p:nvPr/>
        </p:nvPicPr>
        <p:blipFill>
          <a:blip r:embed="rId2" cstate="print"/>
          <a:srcRect/>
          <a:stretch>
            <a:fillRect/>
          </a:stretch>
        </p:blipFill>
        <p:spPr bwMode="auto">
          <a:xfrm>
            <a:off x="1752600" y="5367457"/>
            <a:ext cx="5943600" cy="1490543"/>
          </a:xfrm>
          <a:prstGeom prst="rect">
            <a:avLst/>
          </a:prstGeom>
          <a:noFill/>
          <a:ln w="9525">
            <a:noFill/>
            <a:miter lim="800000"/>
            <a:headEnd/>
            <a:tailEnd/>
          </a:ln>
        </p:spPr>
      </p:pic>
    </p:spTree>
    <p:extLst>
      <p:ext uri="{BB962C8B-B14F-4D97-AF65-F5344CB8AC3E}">
        <p14:creationId xmlns:p14="http://schemas.microsoft.com/office/powerpoint/2010/main" val="756867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 Retailers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400" u="sng" dirty="0" smtClean="0"/>
              <a:t>Retailers buy products from manufacturers and sell them to consumers for home and household use rather than for resale or for use in producing other products</a:t>
            </a:r>
            <a:r>
              <a:rPr lang="en-US" dirty="0" smtClean="0"/>
              <a:t>.</a:t>
            </a:r>
          </a:p>
          <a:p>
            <a:endParaRPr lang="en-US" sz="800" dirty="0" smtClean="0"/>
          </a:p>
          <a:p>
            <a:pPr lvl="1"/>
            <a:r>
              <a:rPr lang="en-US" dirty="0" smtClean="0"/>
              <a:t>By bringing together an assortment of products from competing producers, retailers create utility.</a:t>
            </a:r>
          </a:p>
          <a:p>
            <a:pPr lvl="1"/>
            <a:endParaRPr lang="en-US" sz="800" dirty="0" smtClean="0"/>
          </a:p>
          <a:p>
            <a:pPr lvl="2"/>
            <a:r>
              <a:rPr lang="en-US" dirty="0" smtClean="0">
                <a:solidFill>
                  <a:srgbClr val="FF0000"/>
                </a:solidFill>
              </a:rPr>
              <a:t>Retailers arrange for products to be moved from producers to a convenient retail establishment (place utility), maintain hours of operation for their retail stores to make merchandise available when consumers want it (time utility), and assume the risk of ownership of inventories (ownership utility).</a:t>
            </a:r>
          </a:p>
        </p:txBody>
      </p:sp>
      <p:pic>
        <p:nvPicPr>
          <p:cNvPr id="5" name="Picture 4" descr="Deloitte Global report finds more balanced retailer growth and  profitability | SME &amp; Entrepreneurship Magazine"/>
          <p:cNvPicPr/>
          <p:nvPr/>
        </p:nvPicPr>
        <p:blipFill>
          <a:blip r:embed="rId2" cstate="print"/>
          <a:srcRect/>
          <a:stretch>
            <a:fillRect/>
          </a:stretch>
        </p:blipFill>
        <p:spPr bwMode="auto">
          <a:xfrm>
            <a:off x="5410200" y="5410200"/>
            <a:ext cx="3733800" cy="1447800"/>
          </a:xfrm>
          <a:prstGeom prst="rect">
            <a:avLst/>
          </a:prstGeom>
          <a:noFill/>
          <a:ln w="9525">
            <a:noFill/>
            <a:miter lim="800000"/>
            <a:headEnd/>
            <a:tailEnd/>
          </a:ln>
        </p:spPr>
      </p:pic>
    </p:spTree>
    <p:extLst>
      <p:ext uri="{BB962C8B-B14F-4D97-AF65-F5344CB8AC3E}">
        <p14:creationId xmlns:p14="http://schemas.microsoft.com/office/powerpoint/2010/main" val="4226225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Marketing Channels: Wholesalers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Wholesalers are intermediaries who buy from producers and sell to retailers</a:t>
            </a:r>
            <a:r>
              <a:rPr lang="en-US" dirty="0" smtClean="0"/>
              <a:t>.</a:t>
            </a:r>
          </a:p>
          <a:p>
            <a:endParaRPr lang="en-US" sz="800" dirty="0" smtClean="0"/>
          </a:p>
          <a:p>
            <a:pPr lvl="1"/>
            <a:r>
              <a:rPr lang="en-US" dirty="0" smtClean="0">
                <a:solidFill>
                  <a:srgbClr val="FF0000"/>
                </a:solidFill>
              </a:rPr>
              <a:t>They usually do not sell in significant quantities to ultimate consumers.  </a:t>
            </a:r>
          </a:p>
        </p:txBody>
      </p:sp>
      <p:pic>
        <p:nvPicPr>
          <p:cNvPr id="5" name="Picture 4" descr="4 key components of every ERP for wholesalers and distributors - VIENNA  Advantage"/>
          <p:cNvPicPr/>
          <p:nvPr/>
        </p:nvPicPr>
        <p:blipFill>
          <a:blip r:embed="rId2" cstate="print"/>
          <a:srcRect/>
          <a:stretch>
            <a:fillRect/>
          </a:stretch>
        </p:blipFill>
        <p:spPr bwMode="auto">
          <a:xfrm>
            <a:off x="3657600" y="3429000"/>
            <a:ext cx="5257800" cy="2895600"/>
          </a:xfrm>
          <a:prstGeom prst="rect">
            <a:avLst/>
          </a:prstGeom>
          <a:noFill/>
          <a:ln w="9525">
            <a:noFill/>
            <a:miter lim="800000"/>
            <a:headEnd/>
            <a:tailEnd/>
          </a:ln>
        </p:spPr>
      </p:pic>
    </p:spTree>
    <p:extLst>
      <p:ext uri="{BB962C8B-B14F-4D97-AF65-F5344CB8AC3E}">
        <p14:creationId xmlns:p14="http://schemas.microsoft.com/office/powerpoint/2010/main" val="2020705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Strategy</a:t>
            </a:r>
            <a:br>
              <a:rPr lang="en-US" dirty="0" smtClean="0"/>
            </a:br>
            <a:r>
              <a:rPr lang="en-US" sz="2000" dirty="0" smtClean="0"/>
              <a:t>Supply Chain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200" u="sng" dirty="0" smtClean="0"/>
              <a:t>In an effort to improve distribution channel relationships among manufacturers and other channel intermediaries, Supply Chain Management (SCM) creates alliances between channel members</a:t>
            </a:r>
            <a:r>
              <a:rPr lang="en-US" sz="2200" dirty="0" smtClean="0"/>
              <a:t>.</a:t>
            </a:r>
          </a:p>
          <a:p>
            <a:endParaRPr lang="en-US" sz="800" dirty="0" smtClean="0"/>
          </a:p>
          <a:p>
            <a:pPr lvl="1"/>
            <a:r>
              <a:rPr lang="en-US" dirty="0" smtClean="0"/>
              <a:t>SCM connects and integrates all parties or members of the distribution system in order to satisfy customers.  </a:t>
            </a:r>
          </a:p>
          <a:p>
            <a:pPr lvl="1"/>
            <a:endParaRPr lang="en-US" sz="800" dirty="0" smtClean="0"/>
          </a:p>
          <a:p>
            <a:pPr lvl="2"/>
            <a:r>
              <a:rPr lang="en-US" dirty="0" smtClean="0">
                <a:solidFill>
                  <a:srgbClr val="FF0000"/>
                </a:solidFill>
              </a:rPr>
              <a:t>It involves long-term partnerships among marketing channel members working together to reduce cost, waste, and unnecessary movement in the marketing channel to satisfy customers.</a:t>
            </a:r>
            <a:endParaRPr lang="en-US" dirty="0">
              <a:solidFill>
                <a:srgbClr val="FF0000"/>
              </a:solidFill>
            </a:endParaRPr>
          </a:p>
        </p:txBody>
      </p:sp>
      <p:pic>
        <p:nvPicPr>
          <p:cNvPr id="6" name="Picture 5" descr="Supply chain management: Supply chain solutions, consulting and services"/>
          <p:cNvPicPr/>
          <p:nvPr/>
        </p:nvPicPr>
        <p:blipFill>
          <a:blip r:embed="rId2" cstate="print"/>
          <a:srcRect/>
          <a:stretch>
            <a:fillRect/>
          </a:stretch>
        </p:blipFill>
        <p:spPr bwMode="auto">
          <a:xfrm>
            <a:off x="1618488" y="4825631"/>
            <a:ext cx="5943600" cy="2020824"/>
          </a:xfrm>
          <a:prstGeom prst="rect">
            <a:avLst/>
          </a:prstGeom>
          <a:noFill/>
          <a:ln w="9525">
            <a:noFill/>
            <a:miter lim="800000"/>
            <a:headEnd/>
            <a:tailEnd/>
          </a:ln>
        </p:spPr>
      </p:pic>
    </p:spTree>
    <p:extLst>
      <p:ext uri="{BB962C8B-B14F-4D97-AF65-F5344CB8AC3E}">
        <p14:creationId xmlns:p14="http://schemas.microsoft.com/office/powerpoint/2010/main" val="3029313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The role of promotion is to communicate with individuals, groups, and organizations to facilitate an exchange directly or indirectly</a:t>
            </a:r>
            <a:r>
              <a:rPr lang="en-US" dirty="0" smtClean="0"/>
              <a:t>.</a:t>
            </a:r>
          </a:p>
          <a:p>
            <a:endParaRPr lang="en-US" sz="800" dirty="0" smtClean="0"/>
          </a:p>
          <a:p>
            <a:pPr lvl="1"/>
            <a:r>
              <a:rPr lang="en-US" dirty="0" smtClean="0"/>
              <a:t>It encourages marketing exchanges by attempting to persuade individuals, groups, and organizations to accept goods, services, and ideas.</a:t>
            </a:r>
          </a:p>
          <a:p>
            <a:pPr lvl="1"/>
            <a:endParaRPr lang="en-US" sz="800" dirty="0" smtClean="0"/>
          </a:p>
          <a:p>
            <a:pPr lvl="2"/>
            <a:r>
              <a:rPr lang="en-US" dirty="0" smtClean="0">
                <a:solidFill>
                  <a:srgbClr val="FF0000"/>
                </a:solidFill>
              </a:rPr>
              <a:t>Promotion is used not only to sell products but also to influence opinions and attitudes toward an organization, person, or cause.</a:t>
            </a:r>
            <a:endParaRPr lang="en-US" dirty="0">
              <a:solidFill>
                <a:srgbClr val="FF0000"/>
              </a:solidFill>
            </a:endParaRPr>
          </a:p>
        </p:txBody>
      </p:sp>
      <p:pic>
        <p:nvPicPr>
          <p:cNvPr id="5" name="Picture 4" descr="How to Leverage a Content Promotion Strategy for Better Results and Higher  ROI"/>
          <p:cNvPicPr/>
          <p:nvPr/>
        </p:nvPicPr>
        <p:blipFill>
          <a:blip r:embed="rId2" cstate="print"/>
          <a:srcRect/>
          <a:stretch>
            <a:fillRect/>
          </a:stretch>
        </p:blipFill>
        <p:spPr bwMode="auto">
          <a:xfrm>
            <a:off x="5410200" y="4953000"/>
            <a:ext cx="3733800" cy="1905000"/>
          </a:xfrm>
          <a:prstGeom prst="rect">
            <a:avLst/>
          </a:prstGeom>
          <a:noFill/>
          <a:ln w="9525">
            <a:noFill/>
            <a:miter lim="800000"/>
            <a:headEnd/>
            <a:tailEnd/>
          </a:ln>
        </p:spPr>
      </p:pic>
    </p:spTree>
    <p:extLst>
      <p:ext uri="{BB962C8B-B14F-4D97-AF65-F5344CB8AC3E}">
        <p14:creationId xmlns:p14="http://schemas.microsoft.com/office/powerpoint/2010/main" val="1581790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The Promotion Mix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300" u="sng" dirty="0" smtClean="0"/>
              <a:t>Advertising, personal selling, publicity, and sales promotion are collectively known as the promotion mix because a strong promotion program results from careful selection and blending of these elements</a:t>
            </a:r>
            <a:r>
              <a:rPr lang="en-US" sz="2300" dirty="0" smtClean="0"/>
              <a:t>.</a:t>
            </a:r>
          </a:p>
          <a:p>
            <a:endParaRPr lang="en-US" sz="800" dirty="0" smtClean="0"/>
          </a:p>
          <a:p>
            <a:pPr lvl="1"/>
            <a:r>
              <a:rPr lang="en-US" dirty="0" smtClean="0"/>
              <a:t>The process of coordinating the promotion mix elements and synchronizing promotion as a unified effort is called: Integrated marketing Communications (IMC). </a:t>
            </a:r>
          </a:p>
          <a:p>
            <a:pPr lvl="1"/>
            <a:endParaRPr lang="en-US" sz="800" dirty="0" smtClean="0"/>
          </a:p>
          <a:p>
            <a:pPr lvl="2"/>
            <a:r>
              <a:rPr lang="en-US" dirty="0" smtClean="0">
                <a:solidFill>
                  <a:srgbClr val="FF0000"/>
                </a:solidFill>
              </a:rPr>
              <a:t>When planning promotional activities, an integrated marketing communications approach results in the desired message.</a:t>
            </a:r>
            <a:endParaRPr lang="en-US" dirty="0">
              <a:solidFill>
                <a:srgbClr val="FF0000"/>
              </a:solidFill>
            </a:endParaRPr>
          </a:p>
        </p:txBody>
      </p:sp>
      <p:pic>
        <p:nvPicPr>
          <p:cNvPr id="5" name="Picture 4" descr="Promotional mix - What are the different types of promotions?"/>
          <p:cNvPicPr/>
          <p:nvPr/>
        </p:nvPicPr>
        <p:blipFill>
          <a:blip r:embed="rId2" cstate="print"/>
          <a:srcRect/>
          <a:stretch>
            <a:fillRect/>
          </a:stretch>
        </p:blipFill>
        <p:spPr bwMode="auto">
          <a:xfrm>
            <a:off x="4419600" y="5257800"/>
            <a:ext cx="4724400" cy="1600200"/>
          </a:xfrm>
          <a:prstGeom prst="rect">
            <a:avLst/>
          </a:prstGeom>
          <a:noFill/>
          <a:ln w="9525">
            <a:noFill/>
            <a:miter lim="800000"/>
            <a:headEnd/>
            <a:tailEnd/>
          </a:ln>
        </p:spPr>
      </p:pic>
    </p:spTree>
    <p:extLst>
      <p:ext uri="{BB962C8B-B14F-4D97-AF65-F5344CB8AC3E}">
        <p14:creationId xmlns:p14="http://schemas.microsoft.com/office/powerpoint/2010/main" val="710722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Advertising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Advertising is a paid form of nonpersonal communication transmitted through a mass medium, such as television commercials or magazine advertisements</a:t>
            </a:r>
            <a:r>
              <a:rPr lang="en-US" dirty="0" smtClean="0"/>
              <a:t>.</a:t>
            </a:r>
          </a:p>
          <a:p>
            <a:endParaRPr lang="en-US" sz="800" dirty="0" smtClean="0"/>
          </a:p>
          <a:p>
            <a:pPr lvl="1"/>
            <a:r>
              <a:rPr lang="en-US" dirty="0" smtClean="0">
                <a:solidFill>
                  <a:srgbClr val="FF0000"/>
                </a:solidFill>
              </a:rPr>
              <a:t>An Advertising Campaign involves planning a series of advertisements and placing them in various media to reach a particular target audience.</a:t>
            </a:r>
            <a:endParaRPr lang="en-US" dirty="0">
              <a:solidFill>
                <a:srgbClr val="FF0000"/>
              </a:solidFill>
            </a:endParaRPr>
          </a:p>
        </p:txBody>
      </p:sp>
      <p:pic>
        <p:nvPicPr>
          <p:cNvPr id="5" name="Picture 4" descr="Advertising Campaign - Meaning, Examples, &amp; Planning | Feedough"/>
          <p:cNvPicPr/>
          <p:nvPr/>
        </p:nvPicPr>
        <p:blipFill>
          <a:blip r:embed="rId2" cstate="print"/>
          <a:srcRect/>
          <a:stretch>
            <a:fillRect/>
          </a:stretch>
        </p:blipFill>
        <p:spPr bwMode="auto">
          <a:xfrm>
            <a:off x="4818888" y="3962400"/>
            <a:ext cx="4017264" cy="2286000"/>
          </a:xfrm>
          <a:prstGeom prst="rect">
            <a:avLst/>
          </a:prstGeom>
          <a:noFill/>
          <a:ln w="9525">
            <a:noFill/>
            <a:miter lim="800000"/>
            <a:headEnd/>
            <a:tailEnd/>
          </a:ln>
        </p:spPr>
      </p:pic>
    </p:spTree>
    <p:extLst>
      <p:ext uri="{BB962C8B-B14F-4D97-AF65-F5344CB8AC3E}">
        <p14:creationId xmlns:p14="http://schemas.microsoft.com/office/powerpoint/2010/main" val="269883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Marketing focuses on a complex set of activities (8) that must be performed to accomplish objectives and generate exchanges.  </a:t>
            </a:r>
            <a:endParaRPr lang="en-US" dirty="0" smtClean="0"/>
          </a:p>
          <a:p>
            <a:endParaRPr lang="en-US" sz="800" dirty="0" smtClean="0"/>
          </a:p>
          <a:p>
            <a:pPr lvl="1"/>
            <a:r>
              <a:rPr lang="en-US" u="sng" dirty="0" smtClean="0"/>
              <a:t>5. Grading</a:t>
            </a:r>
          </a:p>
          <a:p>
            <a:pPr lvl="2"/>
            <a:r>
              <a:rPr lang="en-US" dirty="0" smtClean="0">
                <a:solidFill>
                  <a:srgbClr val="FF0000"/>
                </a:solidFill>
              </a:rPr>
              <a:t>Standardizing products by dividing them into subgroups and displaying and labeling them so that consumers clearly understand their nature and quality.  Some standards are set by the government.</a:t>
            </a:r>
          </a:p>
          <a:p>
            <a:pPr lvl="1"/>
            <a:r>
              <a:rPr lang="en-US" u="sng" dirty="0" smtClean="0"/>
              <a:t>6. Financing</a:t>
            </a:r>
          </a:p>
          <a:p>
            <a:pPr lvl="2"/>
            <a:r>
              <a:rPr lang="en-US" dirty="0" smtClean="0">
                <a:solidFill>
                  <a:srgbClr val="FF0000"/>
                </a:solidFill>
              </a:rPr>
              <a:t>For many products, especially large items such as automobiles, refrigerators, and new homes, the marketer arranges credit to expedite the purchase.</a:t>
            </a:r>
          </a:p>
          <a:p>
            <a:pPr lvl="1"/>
            <a:r>
              <a:rPr lang="en-US" u="sng" dirty="0" smtClean="0"/>
              <a:t>7. Market and Research</a:t>
            </a:r>
          </a:p>
          <a:p>
            <a:pPr lvl="2"/>
            <a:r>
              <a:rPr lang="en-US" dirty="0" smtClean="0">
                <a:solidFill>
                  <a:srgbClr val="FF0000"/>
                </a:solidFill>
              </a:rPr>
              <a:t>Through research, marketers ascertain need for new goods-services.  </a:t>
            </a:r>
          </a:p>
          <a:p>
            <a:pPr lvl="1"/>
            <a:r>
              <a:rPr lang="en-US" u="sng" dirty="0" smtClean="0"/>
              <a:t>8. Risk Taking</a:t>
            </a:r>
          </a:p>
          <a:p>
            <a:pPr lvl="2"/>
            <a:r>
              <a:rPr lang="en-US" dirty="0" smtClean="0">
                <a:solidFill>
                  <a:srgbClr val="FF0000"/>
                </a:solidFill>
              </a:rPr>
              <a:t>Risk is the chance of loss associated with marketing decisions.</a:t>
            </a:r>
          </a:p>
        </p:txBody>
      </p:sp>
      <p:pic>
        <p:nvPicPr>
          <p:cNvPr id="6" name="Picture 5" descr="The 8 important Functions of Marketing - Bm3school: Business Management  Study"/>
          <p:cNvPicPr/>
          <p:nvPr/>
        </p:nvPicPr>
        <p:blipFill>
          <a:blip r:embed="rId2" cstate="print"/>
          <a:srcRect/>
          <a:stretch>
            <a:fillRect/>
          </a:stretch>
        </p:blipFill>
        <p:spPr bwMode="auto">
          <a:xfrm>
            <a:off x="7543800" y="238567"/>
            <a:ext cx="1143000" cy="95017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Advertising Campaign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The basic content and form of an advertising campaign are a function of several factors</a:t>
            </a:r>
            <a:r>
              <a:rPr lang="en-US" dirty="0" smtClean="0"/>
              <a:t>:</a:t>
            </a:r>
          </a:p>
          <a:p>
            <a:endParaRPr lang="en-US" sz="800" dirty="0" smtClean="0"/>
          </a:p>
          <a:p>
            <a:pPr lvl="1"/>
            <a:r>
              <a:rPr lang="en-US" sz="2000" dirty="0" smtClean="0"/>
              <a:t>A product’s features, uses, and benefits affect the content of the campaign message and individual ads.</a:t>
            </a:r>
          </a:p>
          <a:p>
            <a:pPr lvl="1"/>
            <a:r>
              <a:rPr lang="en-US" sz="2000" dirty="0" smtClean="0"/>
              <a:t>Characteristics of the people in the target audience – gender, age, education, race, income, occupation, lifestyle, and other attributes – influence both content and form.</a:t>
            </a:r>
          </a:p>
          <a:p>
            <a:pPr lvl="1"/>
            <a:endParaRPr lang="en-US" sz="800" dirty="0" smtClean="0"/>
          </a:p>
          <a:p>
            <a:pPr lvl="2"/>
            <a:r>
              <a:rPr lang="en-US" dirty="0" smtClean="0">
                <a:solidFill>
                  <a:srgbClr val="FF0000"/>
                </a:solidFill>
              </a:rPr>
              <a:t>To communicate effectively, advertisers use words, symbols, and illustrations that are meaningful, familiar, and attractive to   people in the target audience.</a:t>
            </a:r>
          </a:p>
          <a:p>
            <a:pPr lvl="1"/>
            <a:endParaRPr lang="en-US" dirty="0"/>
          </a:p>
        </p:txBody>
      </p:sp>
      <p:pic>
        <p:nvPicPr>
          <p:cNvPr id="5" name="Picture 4" descr="What is ADVERTISING CAMPAIGN? What does ADVERTISING CAMPAIGN mean? ADVERTISING  CAMPAIGN meaning - YouTube"/>
          <p:cNvPicPr/>
          <p:nvPr/>
        </p:nvPicPr>
        <p:blipFill>
          <a:blip r:embed="rId2" cstate="print"/>
          <a:srcRect/>
          <a:stretch>
            <a:fillRect/>
          </a:stretch>
        </p:blipFill>
        <p:spPr bwMode="auto">
          <a:xfrm>
            <a:off x="6019800" y="5105400"/>
            <a:ext cx="2971800" cy="1676400"/>
          </a:xfrm>
          <a:prstGeom prst="rect">
            <a:avLst/>
          </a:prstGeom>
          <a:noFill/>
          <a:ln w="9525">
            <a:noFill/>
            <a:miter lim="800000"/>
            <a:headEnd/>
            <a:tailEnd/>
          </a:ln>
        </p:spPr>
      </p:pic>
    </p:spTree>
    <p:extLst>
      <p:ext uri="{BB962C8B-B14F-4D97-AF65-F5344CB8AC3E}">
        <p14:creationId xmlns:p14="http://schemas.microsoft.com/office/powerpoint/2010/main" val="136511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Advertising Campaign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300" u="sng" dirty="0" smtClean="0"/>
              <a:t>Advertising media are the vehicles or forms of communication used to reach a desired audience</a:t>
            </a:r>
            <a:r>
              <a:rPr lang="en-US" sz="2300" dirty="0" smtClean="0"/>
              <a:t>.</a:t>
            </a:r>
          </a:p>
          <a:p>
            <a:endParaRPr lang="en-US" sz="800" dirty="0" smtClean="0"/>
          </a:p>
          <a:p>
            <a:pPr lvl="1"/>
            <a:r>
              <a:rPr lang="en-US" dirty="0" smtClean="0"/>
              <a:t>Print media include newspapers, magazines, direct mail, and billboards, while electronic media include television, radio, and Internet advertising.  Choice of media influences the content and form of the message.  </a:t>
            </a:r>
          </a:p>
          <a:p>
            <a:pPr lvl="1"/>
            <a:endParaRPr lang="en-US" sz="800" dirty="0" smtClean="0"/>
          </a:p>
          <a:p>
            <a:pPr lvl="2"/>
            <a:r>
              <a:rPr lang="en-US" dirty="0" smtClean="0">
                <a:solidFill>
                  <a:srgbClr val="FF0000"/>
                </a:solidFill>
              </a:rPr>
              <a:t>Effective outdoor displays and short broadcast announcements require concise, simple, messages. </a:t>
            </a:r>
          </a:p>
          <a:p>
            <a:pPr lvl="2"/>
            <a:r>
              <a:rPr lang="en-US" dirty="0" smtClean="0">
                <a:solidFill>
                  <a:srgbClr val="FF0000"/>
                </a:solidFill>
              </a:rPr>
              <a:t>Magazine and newspaper advertisements can include considerable detail and long explanations. </a:t>
            </a:r>
            <a:endParaRPr lang="en-US" dirty="0">
              <a:solidFill>
                <a:srgbClr val="FF0000"/>
              </a:solidFill>
            </a:endParaRPr>
          </a:p>
        </p:txBody>
      </p:sp>
      <p:pic>
        <p:nvPicPr>
          <p:cNvPr id="5" name="Picture 4" descr="5 Advertising Platforms Small Businesses Should Stop Using -"/>
          <p:cNvPicPr/>
          <p:nvPr/>
        </p:nvPicPr>
        <p:blipFill>
          <a:blip r:embed="rId2" cstate="print"/>
          <a:srcRect/>
          <a:stretch>
            <a:fillRect/>
          </a:stretch>
        </p:blipFill>
        <p:spPr bwMode="auto">
          <a:xfrm>
            <a:off x="6553200" y="5181600"/>
            <a:ext cx="2590800" cy="1676400"/>
          </a:xfrm>
          <a:prstGeom prst="rect">
            <a:avLst/>
          </a:prstGeom>
          <a:noFill/>
          <a:ln w="9525">
            <a:noFill/>
            <a:miter lim="800000"/>
            <a:headEnd/>
            <a:tailEnd/>
          </a:ln>
        </p:spPr>
      </p:pic>
    </p:spTree>
    <p:extLst>
      <p:ext uri="{BB962C8B-B14F-4D97-AF65-F5344CB8AC3E}">
        <p14:creationId xmlns:p14="http://schemas.microsoft.com/office/powerpoint/2010/main" val="588027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Personal Selling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Personal Selling is direct, two-way communication with buyers and potential buyers</a:t>
            </a:r>
            <a:r>
              <a:rPr lang="en-US" dirty="0" smtClean="0"/>
              <a:t>.</a:t>
            </a:r>
          </a:p>
          <a:p>
            <a:endParaRPr lang="en-US" sz="800" dirty="0" smtClean="0"/>
          </a:p>
          <a:p>
            <a:pPr lvl="1"/>
            <a:r>
              <a:rPr lang="en-US" dirty="0" smtClean="0"/>
              <a:t>Personal selling is the most flexible of the promotional methods because it gives marketers the greatest opportunity to communicate specific information that might trigger purchase.</a:t>
            </a:r>
          </a:p>
          <a:p>
            <a:pPr lvl="1"/>
            <a:endParaRPr lang="en-US" sz="800" dirty="0" smtClean="0"/>
          </a:p>
          <a:p>
            <a:pPr lvl="2"/>
            <a:r>
              <a:rPr lang="en-US" dirty="0" smtClean="0">
                <a:solidFill>
                  <a:srgbClr val="FF0000"/>
                </a:solidFill>
              </a:rPr>
              <a:t>For many products, interaction between a salesperson and the customer is probably the most important promotional tool.</a:t>
            </a:r>
          </a:p>
          <a:p>
            <a:pPr lvl="2"/>
            <a:r>
              <a:rPr lang="en-US" dirty="0" smtClean="0">
                <a:solidFill>
                  <a:srgbClr val="FF0000"/>
                </a:solidFill>
              </a:rPr>
              <a:t>Only personal selling can zero in on a prospect and attempt to persuade that person to make a purchase.</a:t>
            </a:r>
            <a:endParaRPr lang="en-US" dirty="0">
              <a:solidFill>
                <a:srgbClr val="FF0000"/>
              </a:solidFill>
            </a:endParaRPr>
          </a:p>
        </p:txBody>
      </p:sp>
      <p:pic>
        <p:nvPicPr>
          <p:cNvPr id="5" name="Picture 4" descr="Personal Selling: Definition, Techniques, and Examples"/>
          <p:cNvPicPr/>
          <p:nvPr/>
        </p:nvPicPr>
        <p:blipFill>
          <a:blip r:embed="rId2" cstate="print"/>
          <a:srcRect/>
          <a:stretch>
            <a:fillRect/>
          </a:stretch>
        </p:blipFill>
        <p:spPr bwMode="auto">
          <a:xfrm>
            <a:off x="5029200" y="5181600"/>
            <a:ext cx="4114800" cy="1676400"/>
          </a:xfrm>
          <a:prstGeom prst="rect">
            <a:avLst/>
          </a:prstGeom>
          <a:noFill/>
          <a:ln w="9525">
            <a:noFill/>
            <a:miter lim="800000"/>
            <a:headEnd/>
            <a:tailEnd/>
          </a:ln>
        </p:spPr>
      </p:pic>
    </p:spTree>
    <p:extLst>
      <p:ext uri="{BB962C8B-B14F-4D97-AF65-F5344CB8AC3E}">
        <p14:creationId xmlns:p14="http://schemas.microsoft.com/office/powerpoint/2010/main" val="32213354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Personal Selling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Personal Selling is a Six Step Process</a:t>
            </a:r>
            <a:r>
              <a:rPr lang="en-US" dirty="0" smtClean="0"/>
              <a:t>:</a:t>
            </a:r>
          </a:p>
          <a:p>
            <a:endParaRPr lang="en-US" sz="800" dirty="0" smtClean="0"/>
          </a:p>
          <a:p>
            <a:pPr marL="731520" lvl="1" indent="-457200">
              <a:buFont typeface="+mj-lt"/>
              <a:buAutoNum type="arabicPeriod"/>
            </a:pPr>
            <a:r>
              <a:rPr lang="en-US" u="sng" dirty="0" smtClean="0"/>
              <a:t>Prospecting</a:t>
            </a:r>
          </a:p>
          <a:p>
            <a:pPr lvl="2"/>
            <a:r>
              <a:rPr lang="en-US" dirty="0" smtClean="0">
                <a:solidFill>
                  <a:srgbClr val="FF0000"/>
                </a:solidFill>
              </a:rPr>
              <a:t>Identifying potential buyers of the product.</a:t>
            </a:r>
          </a:p>
          <a:p>
            <a:pPr marL="731520" lvl="1" indent="-457200">
              <a:buFont typeface="+mj-lt"/>
              <a:buAutoNum type="arabicPeriod"/>
            </a:pPr>
            <a:r>
              <a:rPr lang="en-US" u="sng" dirty="0" smtClean="0"/>
              <a:t>Approaching</a:t>
            </a:r>
          </a:p>
          <a:p>
            <a:pPr lvl="2"/>
            <a:r>
              <a:rPr lang="en-US" dirty="0" smtClean="0">
                <a:solidFill>
                  <a:srgbClr val="FF0000"/>
                </a:solidFill>
              </a:rPr>
              <a:t>Using a referral or calling on a customer without prior notice to determine interest in the product.</a:t>
            </a:r>
          </a:p>
          <a:p>
            <a:pPr marL="731520" lvl="1" indent="-457200">
              <a:buFont typeface="+mj-lt"/>
              <a:buAutoNum type="arabicPeriod"/>
            </a:pPr>
            <a:r>
              <a:rPr lang="en-US" u="sng" dirty="0" smtClean="0"/>
              <a:t>Presenting</a:t>
            </a:r>
          </a:p>
          <a:p>
            <a:pPr lvl="2"/>
            <a:r>
              <a:rPr lang="en-US" dirty="0" smtClean="0">
                <a:solidFill>
                  <a:srgbClr val="FF0000"/>
                </a:solidFill>
              </a:rPr>
              <a:t>Getting the prospect’s attention with a product demonstration.</a:t>
            </a:r>
          </a:p>
          <a:p>
            <a:pPr marL="731520" lvl="1" indent="-457200">
              <a:buFont typeface="+mj-lt"/>
              <a:buAutoNum type="arabicPeriod"/>
            </a:pPr>
            <a:r>
              <a:rPr lang="en-US" u="sng" dirty="0" smtClean="0"/>
              <a:t>Handling Objections</a:t>
            </a:r>
          </a:p>
          <a:p>
            <a:pPr lvl="2"/>
            <a:r>
              <a:rPr lang="en-US" dirty="0" smtClean="0">
                <a:solidFill>
                  <a:srgbClr val="FF0000"/>
                </a:solidFill>
              </a:rPr>
              <a:t>Countering reasons for not buying the product.</a:t>
            </a:r>
          </a:p>
          <a:p>
            <a:pPr marL="731520" lvl="1" indent="-457200">
              <a:buFont typeface="+mj-lt"/>
              <a:buAutoNum type="arabicPeriod"/>
            </a:pPr>
            <a:r>
              <a:rPr lang="en-US" u="sng" dirty="0" smtClean="0"/>
              <a:t>Closing</a:t>
            </a:r>
          </a:p>
          <a:p>
            <a:pPr lvl="2"/>
            <a:r>
              <a:rPr lang="en-US" dirty="0" smtClean="0">
                <a:solidFill>
                  <a:srgbClr val="FF0000"/>
                </a:solidFill>
              </a:rPr>
              <a:t>Asking the prospect to buy the product.</a:t>
            </a:r>
          </a:p>
          <a:p>
            <a:pPr marL="731520" lvl="1" indent="-457200">
              <a:buFont typeface="+mj-lt"/>
              <a:buAutoNum type="arabicPeriod"/>
            </a:pPr>
            <a:r>
              <a:rPr lang="en-US" u="sng" dirty="0" smtClean="0"/>
              <a:t>Following-Up</a:t>
            </a:r>
          </a:p>
          <a:p>
            <a:pPr lvl="2"/>
            <a:r>
              <a:rPr lang="en-US" dirty="0" smtClean="0">
                <a:solidFill>
                  <a:srgbClr val="FF0000"/>
                </a:solidFill>
              </a:rPr>
              <a:t>Checking customer satisfaction with the purchased product.</a:t>
            </a:r>
            <a:endParaRPr lang="en-US" dirty="0">
              <a:solidFill>
                <a:srgbClr val="FF0000"/>
              </a:solidFill>
            </a:endParaRPr>
          </a:p>
        </p:txBody>
      </p:sp>
      <p:pic>
        <p:nvPicPr>
          <p:cNvPr id="1026" name="Picture 2" descr="C:\Users\MichaelM\AppData\Local\Microsoft\Windows\INetCache\IE\T5TVNH9H\6-Number-PNG-Image-HD[1].png"/>
          <p:cNvPicPr>
            <a:picLocks noChangeAspect="1" noChangeArrowheads="1"/>
          </p:cNvPicPr>
          <p:nvPr/>
        </p:nvPicPr>
        <p:blipFill>
          <a:blip r:embed="rId2" cstate="print"/>
          <a:srcRect/>
          <a:stretch>
            <a:fillRect/>
          </a:stretch>
        </p:blipFill>
        <p:spPr bwMode="auto">
          <a:xfrm>
            <a:off x="7010400" y="152400"/>
            <a:ext cx="1219200" cy="1143000"/>
          </a:xfrm>
          <a:prstGeom prst="rect">
            <a:avLst/>
          </a:prstGeom>
          <a:noFill/>
        </p:spPr>
      </p:pic>
    </p:spTree>
    <p:extLst>
      <p:ext uri="{BB962C8B-B14F-4D97-AF65-F5344CB8AC3E}">
        <p14:creationId xmlns:p14="http://schemas.microsoft.com/office/powerpoint/2010/main" val="1263260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Publicity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Publicity is nonpersonal communication transmitted through mass media but not paid for directly by the firm</a:t>
            </a:r>
            <a:r>
              <a:rPr lang="en-US" dirty="0" smtClean="0"/>
              <a:t>.</a:t>
            </a:r>
          </a:p>
          <a:p>
            <a:endParaRPr lang="en-US" sz="800" dirty="0" smtClean="0"/>
          </a:p>
          <a:p>
            <a:pPr lvl="1"/>
            <a:r>
              <a:rPr lang="en-US" dirty="0" smtClean="0"/>
              <a:t>A firm does not pay the media cost for publicity and is not identified as the originator of the message; instead, the message is presented in news story form.</a:t>
            </a:r>
          </a:p>
          <a:p>
            <a:pPr lvl="1"/>
            <a:endParaRPr lang="en-US" sz="800" dirty="0" smtClean="0"/>
          </a:p>
          <a:p>
            <a:pPr lvl="2"/>
            <a:r>
              <a:rPr lang="en-US" dirty="0" smtClean="0">
                <a:solidFill>
                  <a:srgbClr val="FF0000"/>
                </a:solidFill>
              </a:rPr>
              <a:t>A company can benefit from publicity by releasing to news sources newsworthy messages about the firm and involvement with public.  </a:t>
            </a:r>
          </a:p>
          <a:p>
            <a:pPr lvl="2"/>
            <a:r>
              <a:rPr lang="en-US" dirty="0" smtClean="0">
                <a:solidFill>
                  <a:srgbClr val="FF0000"/>
                </a:solidFill>
              </a:rPr>
              <a:t>Many companies have public relations departments to try to gain favorable publicity.</a:t>
            </a:r>
            <a:endParaRPr lang="en-US" dirty="0">
              <a:solidFill>
                <a:srgbClr val="FF0000"/>
              </a:solidFill>
            </a:endParaRPr>
          </a:p>
        </p:txBody>
      </p:sp>
      <p:pic>
        <p:nvPicPr>
          <p:cNvPr id="5" name="Picture 4" descr="Difference Between Advertising and Public Relations (with Comparison Chart)  - Key Differences"/>
          <p:cNvPicPr/>
          <p:nvPr/>
        </p:nvPicPr>
        <p:blipFill>
          <a:blip r:embed="rId2" cstate="print"/>
          <a:srcRect/>
          <a:stretch>
            <a:fillRect/>
          </a:stretch>
        </p:blipFill>
        <p:spPr bwMode="auto">
          <a:xfrm>
            <a:off x="4818888" y="4953000"/>
            <a:ext cx="4325112" cy="1905000"/>
          </a:xfrm>
          <a:prstGeom prst="rect">
            <a:avLst/>
          </a:prstGeom>
          <a:noFill/>
          <a:ln w="9525">
            <a:noFill/>
            <a:miter lim="800000"/>
            <a:headEnd/>
            <a:tailEnd/>
          </a:ln>
        </p:spPr>
      </p:pic>
    </p:spTree>
    <p:extLst>
      <p:ext uri="{BB962C8B-B14F-4D97-AF65-F5344CB8AC3E}">
        <p14:creationId xmlns:p14="http://schemas.microsoft.com/office/powerpoint/2010/main" val="1016687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Strategy</a:t>
            </a:r>
            <a:br>
              <a:rPr lang="en-US" dirty="0" smtClean="0"/>
            </a:br>
            <a:r>
              <a:rPr lang="en-US" sz="2000" dirty="0" smtClean="0"/>
              <a:t>Promotion Mix: Sales Promotion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300" u="sng" dirty="0" smtClean="0"/>
              <a:t>Sales Promotion involves direct inducements offering added value or other incentives for buyers to enter into an exchange</a:t>
            </a:r>
            <a:r>
              <a:rPr lang="en-US" sz="2300" dirty="0" smtClean="0"/>
              <a:t>.</a:t>
            </a:r>
          </a:p>
          <a:p>
            <a:endParaRPr lang="en-US" sz="800" dirty="0" smtClean="0"/>
          </a:p>
          <a:p>
            <a:pPr lvl="1"/>
            <a:r>
              <a:rPr lang="en-US" dirty="0" smtClean="0"/>
              <a:t>Sales pr0motions are generally easier to measure and less expensive than advertising.</a:t>
            </a:r>
          </a:p>
          <a:p>
            <a:pPr lvl="1"/>
            <a:endParaRPr lang="en-US" sz="800" dirty="0" smtClean="0"/>
          </a:p>
          <a:p>
            <a:pPr lvl="2"/>
            <a:r>
              <a:rPr lang="en-US" dirty="0" smtClean="0">
                <a:solidFill>
                  <a:srgbClr val="FF0000"/>
                </a:solidFill>
              </a:rPr>
              <a:t>The major tools of sales promotion are store displays, premiums, samples and demonstrations, coupons, contests and sweepstakes, refunds, and trade shows.</a:t>
            </a:r>
            <a:endParaRPr lang="en-US" dirty="0">
              <a:solidFill>
                <a:srgbClr val="FF0000"/>
              </a:solidFill>
            </a:endParaRPr>
          </a:p>
        </p:txBody>
      </p:sp>
      <p:pic>
        <p:nvPicPr>
          <p:cNvPr id="6" name="Picture 5" descr="Sales Promotion - Tech Marketing Tips"/>
          <p:cNvPicPr/>
          <p:nvPr/>
        </p:nvPicPr>
        <p:blipFill>
          <a:blip r:embed="rId2" cstate="print"/>
          <a:srcRect/>
          <a:stretch>
            <a:fillRect/>
          </a:stretch>
        </p:blipFill>
        <p:spPr bwMode="auto">
          <a:xfrm>
            <a:off x="4495800" y="4114800"/>
            <a:ext cx="4344970" cy="2226869"/>
          </a:xfrm>
          <a:prstGeom prst="rect">
            <a:avLst/>
          </a:prstGeom>
          <a:noFill/>
          <a:ln w="9525">
            <a:noFill/>
            <a:miter lim="800000"/>
            <a:headEnd/>
            <a:tailEnd/>
          </a:ln>
        </p:spPr>
      </p:pic>
    </p:spTree>
    <p:extLst>
      <p:ext uri="{BB962C8B-B14F-4D97-AF65-F5344CB8AC3E}">
        <p14:creationId xmlns:p14="http://schemas.microsoft.com/office/powerpoint/2010/main" val="913018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Strategies</a:t>
            </a:r>
            <a:br>
              <a:rPr lang="en-US" dirty="0" smtClean="0"/>
            </a:br>
            <a:r>
              <a:rPr lang="en-US" sz="2000" dirty="0" smtClean="0"/>
              <a:t>Push or Pull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In developing a promotion mix, organizations must decide whether to fashion a mix that pushes or pulls the product down to their customers</a:t>
            </a:r>
            <a:r>
              <a:rPr lang="en-US" dirty="0" smtClean="0"/>
              <a:t>.</a:t>
            </a:r>
          </a:p>
          <a:p>
            <a:pPr lvl="1"/>
            <a:endParaRPr lang="en-US" sz="800" dirty="0" smtClean="0"/>
          </a:p>
          <a:p>
            <a:pPr marL="731520" lvl="1" indent="-457200">
              <a:buFont typeface="+mj-lt"/>
              <a:buAutoNum type="arabicPeriod"/>
            </a:pPr>
            <a:r>
              <a:rPr lang="en-US" u="sng" dirty="0" smtClean="0"/>
              <a:t>Push Strategy</a:t>
            </a:r>
          </a:p>
          <a:p>
            <a:pPr lvl="2"/>
            <a:r>
              <a:rPr lang="en-US" dirty="0" smtClean="0">
                <a:solidFill>
                  <a:srgbClr val="FF0000"/>
                </a:solidFill>
              </a:rPr>
              <a:t>An attempt to motivate intermediaries to push the product down to their customers.</a:t>
            </a:r>
          </a:p>
          <a:p>
            <a:pPr marL="731520" lvl="1" indent="-457200">
              <a:buFont typeface="+mj-lt"/>
              <a:buAutoNum type="arabicPeriod"/>
            </a:pPr>
            <a:r>
              <a:rPr lang="en-US" u="sng" dirty="0" smtClean="0"/>
              <a:t>Pull Strategy</a:t>
            </a:r>
          </a:p>
          <a:p>
            <a:pPr lvl="2"/>
            <a:r>
              <a:rPr lang="en-US" dirty="0" smtClean="0">
                <a:solidFill>
                  <a:srgbClr val="FF0000"/>
                </a:solidFill>
              </a:rPr>
              <a:t>The use of promotion to create consumer demand for a product so that consumers exert pressure on marketing channel members to make it available.</a:t>
            </a:r>
            <a:endParaRPr lang="en-US" dirty="0">
              <a:solidFill>
                <a:srgbClr val="FF0000"/>
              </a:solidFill>
            </a:endParaRPr>
          </a:p>
        </p:txBody>
      </p:sp>
      <p:pic>
        <p:nvPicPr>
          <p:cNvPr id="5" name="Picture 4" descr="How to Use Social Networking to Promote a Blog? Have a look"/>
          <p:cNvPicPr/>
          <p:nvPr/>
        </p:nvPicPr>
        <p:blipFill>
          <a:blip r:embed="rId2" cstate="print"/>
          <a:srcRect/>
          <a:stretch>
            <a:fillRect/>
          </a:stretch>
        </p:blipFill>
        <p:spPr bwMode="auto">
          <a:xfrm>
            <a:off x="6781800" y="5105400"/>
            <a:ext cx="2362200" cy="1752600"/>
          </a:xfrm>
          <a:prstGeom prst="rect">
            <a:avLst/>
          </a:prstGeom>
          <a:noFill/>
          <a:ln w="9525">
            <a:noFill/>
            <a:miter lim="800000"/>
            <a:headEnd/>
            <a:tailEnd/>
          </a:ln>
        </p:spPr>
      </p:pic>
    </p:spTree>
    <p:extLst>
      <p:ext uri="{BB962C8B-B14F-4D97-AF65-F5344CB8AC3E}">
        <p14:creationId xmlns:p14="http://schemas.microsoft.com/office/powerpoint/2010/main" val="3905698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Promotion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300" u="sng" dirty="0" smtClean="0"/>
              <a:t>The marketing mix a company uses depends on its objectives</a:t>
            </a:r>
            <a:r>
              <a:rPr lang="en-US" sz="2300" dirty="0" smtClean="0"/>
              <a:t>.</a:t>
            </a:r>
          </a:p>
          <a:p>
            <a:endParaRPr lang="en-US" sz="800" dirty="0" smtClean="0"/>
          </a:p>
          <a:p>
            <a:pPr lvl="1"/>
            <a:r>
              <a:rPr lang="en-US" dirty="0" smtClean="0"/>
              <a:t>It is important to recognize that promotion is only one element of the marketing strategy and must be carefully tied to the goals of the firm, its overall marketing objectives, and the other elements of the marketing strategy.</a:t>
            </a:r>
          </a:p>
          <a:p>
            <a:pPr lvl="1"/>
            <a:endParaRPr lang="en-US" sz="800" dirty="0" smtClean="0"/>
          </a:p>
          <a:p>
            <a:pPr lvl="2"/>
            <a:r>
              <a:rPr lang="en-US" dirty="0" smtClean="0">
                <a:solidFill>
                  <a:srgbClr val="FF0000"/>
                </a:solidFill>
              </a:rPr>
              <a:t>Firms use promotion to stimulate demand, to stabilize sales, and to inform, remind, and reinforce customers.</a:t>
            </a:r>
            <a:endParaRPr lang="en-US" dirty="0">
              <a:solidFill>
                <a:srgbClr val="FF0000"/>
              </a:solidFill>
            </a:endParaRPr>
          </a:p>
        </p:txBody>
      </p:sp>
      <p:pic>
        <p:nvPicPr>
          <p:cNvPr id="5" name="Picture 4" descr="Six Actionable Steps to Build a Strategic Marketing Plan at Your  Organization | Bizible"/>
          <p:cNvPicPr/>
          <p:nvPr/>
        </p:nvPicPr>
        <p:blipFill>
          <a:blip r:embed="rId2" cstate="print"/>
          <a:srcRect/>
          <a:stretch>
            <a:fillRect/>
          </a:stretch>
        </p:blipFill>
        <p:spPr bwMode="auto">
          <a:xfrm>
            <a:off x="3505200" y="4419600"/>
            <a:ext cx="5638800" cy="2438400"/>
          </a:xfrm>
          <a:prstGeom prst="rect">
            <a:avLst/>
          </a:prstGeom>
          <a:noFill/>
          <a:ln w="9525">
            <a:noFill/>
            <a:miter lim="800000"/>
            <a:headEnd/>
            <a:tailEnd/>
          </a:ln>
        </p:spPr>
      </p:pic>
    </p:spTree>
    <p:extLst>
      <p:ext uri="{BB962C8B-B14F-4D97-AF65-F5344CB8AC3E}">
        <p14:creationId xmlns:p14="http://schemas.microsoft.com/office/powerpoint/2010/main" val="1425197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Promotional Positioning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Promotional Positioning uses promotion to change or reinforce an image of a product in buyers’ minds</a:t>
            </a:r>
            <a:r>
              <a:rPr lang="en-US" dirty="0" smtClean="0"/>
              <a:t>.</a:t>
            </a:r>
          </a:p>
          <a:p>
            <a:endParaRPr lang="en-US" sz="800" dirty="0" smtClean="0"/>
          </a:p>
          <a:p>
            <a:pPr lvl="1"/>
            <a:r>
              <a:rPr lang="en-US" dirty="0" smtClean="0"/>
              <a:t>In promotional positioning, the firm targets a given product or brand at a portion of the total market.  A promotional strategy helps differentiate the product and makes it appeal to a particular market segment.</a:t>
            </a:r>
          </a:p>
          <a:p>
            <a:pPr lvl="1"/>
            <a:endParaRPr lang="en-US" sz="800" dirty="0" smtClean="0"/>
          </a:p>
          <a:p>
            <a:pPr lvl="2"/>
            <a:r>
              <a:rPr lang="en-US" dirty="0" smtClean="0">
                <a:solidFill>
                  <a:srgbClr val="0070C0"/>
                </a:solidFill>
              </a:rPr>
              <a:t>For example, to appeal to safety-conscious consumers, Volvo heavily promotes the safety and crashworthiness of its vehicles.</a:t>
            </a:r>
          </a:p>
          <a:p>
            <a:pPr lvl="1"/>
            <a:endParaRPr lang="en-US" dirty="0"/>
          </a:p>
        </p:txBody>
      </p:sp>
      <p:pic>
        <p:nvPicPr>
          <p:cNvPr id="5" name="Picture 4" descr="The Power of Positioning (Part 1) | Gravity Group"/>
          <p:cNvPicPr/>
          <p:nvPr/>
        </p:nvPicPr>
        <p:blipFill>
          <a:blip r:embed="rId2" cstate="print"/>
          <a:srcRect/>
          <a:stretch>
            <a:fillRect/>
          </a:stretch>
        </p:blipFill>
        <p:spPr bwMode="auto">
          <a:xfrm>
            <a:off x="5791200" y="4876800"/>
            <a:ext cx="3352800" cy="1981200"/>
          </a:xfrm>
          <a:prstGeom prst="rect">
            <a:avLst/>
          </a:prstGeom>
          <a:noFill/>
          <a:ln w="9525">
            <a:noFill/>
            <a:miter lim="800000"/>
            <a:headEnd/>
            <a:tailEnd/>
          </a:ln>
        </p:spPr>
      </p:pic>
    </p:spTree>
    <p:extLst>
      <p:ext uri="{BB962C8B-B14F-4D97-AF65-F5344CB8AC3E}">
        <p14:creationId xmlns:p14="http://schemas.microsoft.com/office/powerpoint/2010/main" val="576590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Marketing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Marketing creates value through the marketing mix</a:t>
            </a:r>
            <a:r>
              <a:rPr lang="en-US" dirty="0" smtClean="0"/>
              <a:t>.</a:t>
            </a:r>
          </a:p>
          <a:p>
            <a:endParaRPr lang="en-US" sz="800" dirty="0" smtClean="0"/>
          </a:p>
          <a:p>
            <a:pPr lvl="1"/>
            <a:r>
              <a:rPr lang="en-US" u="sng" dirty="0" smtClean="0"/>
              <a:t>For customers</a:t>
            </a:r>
            <a:r>
              <a:rPr lang="en-US" dirty="0" smtClean="0"/>
              <a:t>, value means receiving a product in which the benefit of the product outweighs the cost, or price paid for it.</a:t>
            </a:r>
          </a:p>
          <a:p>
            <a:pPr lvl="1"/>
            <a:r>
              <a:rPr lang="en-US" u="sng" dirty="0" smtClean="0"/>
              <a:t>For marketers</a:t>
            </a:r>
            <a:r>
              <a:rPr lang="en-US" dirty="0" smtClean="0"/>
              <a:t>, value means that the benefits (usually money) received from selling the product outweigh the costs it takes to develop and sell it.</a:t>
            </a:r>
          </a:p>
          <a:p>
            <a:pPr lvl="1"/>
            <a:endParaRPr lang="en-US" sz="800" dirty="0" smtClean="0"/>
          </a:p>
          <a:p>
            <a:pPr lvl="2"/>
            <a:r>
              <a:rPr lang="en-US" dirty="0" smtClean="0">
                <a:solidFill>
                  <a:srgbClr val="FF0000"/>
                </a:solidFill>
              </a:rPr>
              <a:t>This requires carefully integrating ALL the elements of the marketing mix into an effective marketing strategy.  </a:t>
            </a:r>
          </a:p>
        </p:txBody>
      </p:sp>
      <p:pic>
        <p:nvPicPr>
          <p:cNvPr id="5" name="Picture 4" descr="The Importance of Marketing Strategy For Business Success | KEXINO"/>
          <p:cNvPicPr/>
          <p:nvPr/>
        </p:nvPicPr>
        <p:blipFill>
          <a:blip r:embed="rId2" cstate="print"/>
          <a:srcRect/>
          <a:stretch>
            <a:fillRect/>
          </a:stretch>
        </p:blipFill>
        <p:spPr bwMode="auto">
          <a:xfrm>
            <a:off x="6553200" y="4876800"/>
            <a:ext cx="2590800" cy="1981200"/>
          </a:xfrm>
          <a:prstGeom prst="rect">
            <a:avLst/>
          </a:prstGeom>
          <a:noFill/>
          <a:ln w="9525">
            <a:noFill/>
            <a:miter lim="800000"/>
            <a:headEnd/>
            <a:tailEnd/>
          </a:ln>
        </p:spPr>
      </p:pic>
    </p:spTree>
    <p:extLst>
      <p:ext uri="{BB962C8B-B14F-4D97-AF65-F5344CB8AC3E}">
        <p14:creationId xmlns:p14="http://schemas.microsoft.com/office/powerpoint/2010/main" val="243955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Value with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Value is an important element of managing customer relationships and implementing the marketing concept</a:t>
            </a:r>
            <a:r>
              <a:rPr lang="en-US" sz="2400" dirty="0" smtClean="0"/>
              <a:t>.</a:t>
            </a:r>
          </a:p>
          <a:p>
            <a:endParaRPr lang="en-US" sz="800" dirty="0" smtClean="0"/>
          </a:p>
          <a:p>
            <a:pPr lvl="1"/>
            <a:r>
              <a:rPr lang="en-US" sz="2100" dirty="0" smtClean="0"/>
              <a:t>Value is a customer’s subjective assessment of benefits relative to costs in determining the worth of a product.  Customer benefits include anything a buyer receives in exchange, including the experience alone.</a:t>
            </a:r>
          </a:p>
          <a:p>
            <a:pPr lvl="1"/>
            <a:endParaRPr lang="en-US" sz="800" dirty="0" smtClean="0"/>
          </a:p>
          <a:p>
            <a:pPr lvl="2"/>
            <a:r>
              <a:rPr lang="en-US" sz="1900" dirty="0" smtClean="0">
                <a:solidFill>
                  <a:srgbClr val="FF0000"/>
                </a:solidFill>
              </a:rPr>
              <a:t>Customer costs include anything a buyer must give up to obtain the benefits the product provides – price, time and effort to find product, risks associated with it, etc.</a:t>
            </a:r>
          </a:p>
        </p:txBody>
      </p:sp>
      <p:pic>
        <p:nvPicPr>
          <p:cNvPr id="5" name="Picture 4" descr="November 2017 – CreditIQ"/>
          <p:cNvPicPr/>
          <p:nvPr/>
        </p:nvPicPr>
        <p:blipFill>
          <a:blip r:embed="rId2" cstate="print"/>
          <a:srcRect/>
          <a:stretch>
            <a:fillRect/>
          </a:stretch>
        </p:blipFill>
        <p:spPr bwMode="auto">
          <a:xfrm>
            <a:off x="5029200" y="4800600"/>
            <a:ext cx="4114800" cy="20574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Five: Marketing: Developing Relationships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Thirteen: Digital Marketing and Social Networking</a:t>
            </a:r>
          </a:p>
        </p:txBody>
      </p:sp>
      <p:pic>
        <p:nvPicPr>
          <p:cNvPr id="8" name="Picture 7" descr="Social Media Marketing vs Digital Marketing: What's the Difference? -  Peppermint"/>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438400"/>
            <a:ext cx="5943600" cy="3510915"/>
          </a:xfrm>
          <a:prstGeom prst="rect">
            <a:avLst/>
          </a:prstGeom>
          <a:noFill/>
          <a:ln>
            <a:noFill/>
          </a:ln>
        </p:spPr>
      </p:pic>
    </p:spTree>
    <p:extLst>
      <p:ext uri="{BB962C8B-B14F-4D97-AF65-F5344CB8AC3E}">
        <p14:creationId xmlns:p14="http://schemas.microsoft.com/office/powerpoint/2010/main" val="13352220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The Internet and information technology have dramatically changed the environment for business</a:t>
            </a:r>
            <a:r>
              <a:rPr lang="en-US" dirty="0" smtClean="0"/>
              <a:t>.</a:t>
            </a:r>
          </a:p>
          <a:p>
            <a:endParaRPr lang="en-US" sz="800" dirty="0" smtClean="0"/>
          </a:p>
          <a:p>
            <a:pPr lvl="1"/>
            <a:r>
              <a:rPr lang="en-US" dirty="0" smtClean="0"/>
              <a:t>Marketer’s new ability to convert all types of communications into digital media has created efficient, inexpensive ways of connecting businesses and consumers and has improved the flow and the usefulness of information.</a:t>
            </a:r>
          </a:p>
          <a:p>
            <a:pPr lvl="1"/>
            <a:endParaRPr lang="en-US" sz="800" dirty="0" smtClean="0"/>
          </a:p>
          <a:p>
            <a:pPr lvl="2"/>
            <a:r>
              <a:rPr lang="en-US" dirty="0" smtClean="0">
                <a:solidFill>
                  <a:srgbClr val="FF0000"/>
                </a:solidFill>
              </a:rPr>
              <a:t>Businesses have the information they need to make informed decisions, and consumers have access to a greater variety of products and more information about choices and quality.</a:t>
            </a:r>
          </a:p>
        </p:txBody>
      </p:sp>
      <p:pic>
        <p:nvPicPr>
          <p:cNvPr id="5" name="Picture 4" descr="What is information technology or IT? Definition and examples"/>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spTree>
    <p:extLst>
      <p:ext uri="{BB962C8B-B14F-4D97-AF65-F5344CB8AC3E}">
        <p14:creationId xmlns:p14="http://schemas.microsoft.com/office/powerpoint/2010/main" val="2938227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Benefits of Digital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The Internet has created opportunities for businesses to forge relationships with consumers, target markets more precisely, and even reach previously inaccessible markets  at home and around the world</a:t>
            </a:r>
            <a:r>
              <a:rPr lang="en-US" dirty="0" smtClean="0"/>
              <a:t>.</a:t>
            </a:r>
          </a:p>
          <a:p>
            <a:endParaRPr lang="en-US" sz="800" dirty="0" smtClean="0"/>
          </a:p>
          <a:p>
            <a:pPr lvl="1"/>
            <a:r>
              <a:rPr lang="en-US" sz="2000" dirty="0" smtClean="0">
                <a:solidFill>
                  <a:srgbClr val="FF0000"/>
                </a:solidFill>
              </a:rPr>
              <a:t>The Internet also facilitates business transactions, allowing companies to network with manufacturers, wholesalers, retailers, suppliers, and outsource firms to serve customers more quickly     and more efficiently.  Digital communication offers a completely  new dimension in connecting with others.</a:t>
            </a:r>
            <a:endParaRPr lang="en-US" sz="2000" dirty="0">
              <a:solidFill>
                <a:srgbClr val="FF0000"/>
              </a:solidFill>
            </a:endParaRPr>
          </a:p>
        </p:txBody>
      </p:sp>
      <p:pic>
        <p:nvPicPr>
          <p:cNvPr id="5" name="Picture 4" descr="Digital Communication Services and Technologies | Digital Communication"/>
          <p:cNvPicPr/>
          <p:nvPr/>
        </p:nvPicPr>
        <p:blipFill>
          <a:blip r:embed="rId2" cstate="print"/>
          <a:srcRect/>
          <a:stretch>
            <a:fillRect/>
          </a:stretch>
        </p:blipFill>
        <p:spPr bwMode="auto">
          <a:xfrm>
            <a:off x="4572000" y="4876800"/>
            <a:ext cx="4572000" cy="1981200"/>
          </a:xfrm>
          <a:prstGeom prst="rect">
            <a:avLst/>
          </a:prstGeom>
          <a:noFill/>
          <a:ln w="9525">
            <a:noFill/>
            <a:miter lim="800000"/>
            <a:headEnd/>
            <a:tailEnd/>
          </a:ln>
        </p:spPr>
      </p:pic>
    </p:spTree>
    <p:extLst>
      <p:ext uri="{BB962C8B-B14F-4D97-AF65-F5344CB8AC3E}">
        <p14:creationId xmlns:p14="http://schemas.microsoft.com/office/powerpoint/2010/main" val="2363651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Media in Business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Given almost instant communication with precisely defined consumer groups, firms can use real-time exchanges to create and stimulate interactive communication, forge closer relationships, and learn more accurately about consumer and supplier needs</a:t>
            </a:r>
            <a:r>
              <a:rPr lang="en-US" dirty="0" smtClean="0"/>
              <a:t>.</a:t>
            </a:r>
          </a:p>
          <a:p>
            <a:endParaRPr lang="en-US" sz="800" dirty="0" smtClean="0"/>
          </a:p>
          <a:p>
            <a:pPr lvl="1"/>
            <a:r>
              <a:rPr lang="en-US" sz="2000" dirty="0" smtClean="0">
                <a:solidFill>
                  <a:srgbClr val="FF0000"/>
                </a:solidFill>
              </a:rPr>
              <a:t>Because it is fast and inexpensive, digital communication is making it easier for businesses to conduct marketing research, provide and obtain price and product information, and advertise, as well as to fulfill their business goals by selling good and services online.</a:t>
            </a:r>
            <a:endParaRPr lang="en-US" sz="2000" dirty="0">
              <a:solidFill>
                <a:srgbClr val="FF0000"/>
              </a:solidFill>
            </a:endParaRPr>
          </a:p>
        </p:txBody>
      </p:sp>
      <p:pic>
        <p:nvPicPr>
          <p:cNvPr id="5" name="Picture 4" descr="PASAI is seeking Parttime Communications Advisor/Editor 20 hours/week —  PASAI"/>
          <p:cNvPicPr/>
          <p:nvPr/>
        </p:nvPicPr>
        <p:blipFill>
          <a:blip r:embed="rId2" cstate="print"/>
          <a:srcRect/>
          <a:stretch>
            <a:fillRect/>
          </a:stretch>
        </p:blipFill>
        <p:spPr bwMode="auto">
          <a:xfrm>
            <a:off x="4572000" y="5029200"/>
            <a:ext cx="4572000" cy="1828800"/>
          </a:xfrm>
          <a:prstGeom prst="rect">
            <a:avLst/>
          </a:prstGeom>
          <a:noFill/>
          <a:ln w="9525">
            <a:noFill/>
            <a:miter lim="800000"/>
            <a:headEnd/>
            <a:tailEnd/>
          </a:ln>
        </p:spPr>
      </p:pic>
    </p:spTree>
    <p:extLst>
      <p:ext uri="{BB962C8B-B14F-4D97-AF65-F5344CB8AC3E}">
        <p14:creationId xmlns:p14="http://schemas.microsoft.com/office/powerpoint/2010/main" val="22057686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Media and the Marketing Mix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There are a few important differences between digital marketing and conventional marketing techniques</a:t>
            </a:r>
            <a:r>
              <a:rPr lang="en-US" dirty="0" smtClean="0"/>
              <a:t>.</a:t>
            </a:r>
          </a:p>
          <a:p>
            <a:endParaRPr lang="en-US" sz="800" dirty="0" smtClean="0"/>
          </a:p>
          <a:p>
            <a:pPr marL="731520" lvl="1" indent="-457200">
              <a:buFont typeface="+mj-lt"/>
              <a:buAutoNum type="arabicPeriod"/>
            </a:pPr>
            <a:r>
              <a:rPr lang="en-US" sz="2000" dirty="0" smtClean="0"/>
              <a:t>Digital media make customer communications faster </a:t>
            </a:r>
            <a:r>
              <a:rPr lang="en-US" sz="1800" dirty="0" smtClean="0"/>
              <a:t>&amp;</a:t>
            </a:r>
            <a:r>
              <a:rPr lang="en-US" sz="2000" dirty="0" smtClean="0"/>
              <a:t> interactive.  </a:t>
            </a:r>
          </a:p>
          <a:p>
            <a:pPr marL="731520" lvl="1" indent="-457200">
              <a:buFont typeface="+mj-lt"/>
              <a:buAutoNum type="arabicPeriod"/>
            </a:pPr>
            <a:r>
              <a:rPr lang="en-US" sz="2000" dirty="0" smtClean="0"/>
              <a:t>Digital media help companies reach new target markets easily, affordably, and more quickly than ever before.</a:t>
            </a:r>
          </a:p>
          <a:p>
            <a:pPr marL="731520" lvl="1" indent="-457200">
              <a:buFont typeface="+mj-lt"/>
              <a:buAutoNum type="arabicPeriod"/>
            </a:pPr>
            <a:r>
              <a:rPr lang="en-US" sz="2000" dirty="0" smtClean="0"/>
              <a:t>Digital media help marketers utilize new resources in seeking out and communicating with customers.</a:t>
            </a:r>
          </a:p>
          <a:p>
            <a:pPr lvl="1"/>
            <a:endParaRPr lang="en-US" sz="800" dirty="0" smtClean="0"/>
          </a:p>
          <a:p>
            <a:pPr lvl="2"/>
            <a:r>
              <a:rPr lang="en-US" sz="1800" dirty="0" smtClean="0">
                <a:solidFill>
                  <a:srgbClr val="FF0000"/>
                </a:solidFill>
              </a:rPr>
              <a:t>One of the most important benefits of digital marketing is the ability of marketers and customers to easily share information.</a:t>
            </a:r>
            <a:endParaRPr lang="en-US" sz="1800" dirty="0">
              <a:solidFill>
                <a:srgbClr val="FF0000"/>
              </a:solidFill>
            </a:endParaRPr>
          </a:p>
        </p:txBody>
      </p:sp>
      <p:pic>
        <p:nvPicPr>
          <p:cNvPr id="5" name="Picture 4" descr="BENEFITS OF DIGITAL MARKETING FOR EVERY SMALL BUSINESS - todaynewsviral.com"/>
          <p:cNvPicPr/>
          <p:nvPr/>
        </p:nvPicPr>
        <p:blipFill>
          <a:blip r:embed="rId2" cstate="print"/>
          <a:srcRect/>
          <a:stretch>
            <a:fillRect/>
          </a:stretch>
        </p:blipFill>
        <p:spPr bwMode="auto">
          <a:xfrm>
            <a:off x="5486400" y="5105400"/>
            <a:ext cx="3657600" cy="1752600"/>
          </a:xfrm>
          <a:prstGeom prst="rect">
            <a:avLst/>
          </a:prstGeom>
          <a:noFill/>
          <a:ln w="9525">
            <a:noFill/>
            <a:miter lim="800000"/>
            <a:headEnd/>
            <a:tailEnd/>
          </a:ln>
        </p:spPr>
      </p:pic>
    </p:spTree>
    <p:extLst>
      <p:ext uri="{BB962C8B-B14F-4D97-AF65-F5344CB8AC3E}">
        <p14:creationId xmlns:p14="http://schemas.microsoft.com/office/powerpoint/2010/main" val="4175451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Product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300" u="sng" dirty="0" smtClean="0"/>
              <a:t>Like traditional marketers, digital marketers must anticipate consumer needs and preferences, tailor goods and services to meet these needs, and continually upgrade them to remain competitive</a:t>
            </a:r>
            <a:r>
              <a:rPr lang="en-US" sz="2300" dirty="0" smtClean="0"/>
              <a:t>.</a:t>
            </a:r>
          </a:p>
          <a:p>
            <a:endParaRPr lang="en-US" sz="800" dirty="0" smtClean="0"/>
          </a:p>
          <a:p>
            <a:pPr lvl="1"/>
            <a:r>
              <a:rPr lang="en-US" dirty="0" smtClean="0"/>
              <a:t>The connectivity created by digital media provides opportunity for adding services and can enhance product benefits.  </a:t>
            </a:r>
          </a:p>
          <a:p>
            <a:pPr lvl="1"/>
            <a:endParaRPr lang="en-US" sz="800" dirty="0" smtClean="0"/>
          </a:p>
          <a:p>
            <a:pPr lvl="2"/>
            <a:r>
              <a:rPr lang="en-US" dirty="0" smtClean="0">
                <a:solidFill>
                  <a:srgbClr val="FF0000"/>
                </a:solidFill>
              </a:rPr>
              <a:t>The Internet provides a major resource for learning more about consumer wants and needs.</a:t>
            </a:r>
          </a:p>
        </p:txBody>
      </p:sp>
      <p:pic>
        <p:nvPicPr>
          <p:cNvPr id="5" name="Picture 4" descr="How to Get to Know Your Customers Better"/>
          <p:cNvPicPr/>
          <p:nvPr/>
        </p:nvPicPr>
        <p:blipFill>
          <a:blip r:embed="rId2" cstate="print"/>
          <a:srcRect/>
          <a:stretch>
            <a:fillRect/>
          </a:stretch>
        </p:blipFill>
        <p:spPr bwMode="auto">
          <a:xfrm>
            <a:off x="4114800" y="4953000"/>
            <a:ext cx="5029200" cy="1905000"/>
          </a:xfrm>
          <a:prstGeom prst="rect">
            <a:avLst/>
          </a:prstGeom>
          <a:noFill/>
          <a:ln w="9525">
            <a:noFill/>
            <a:miter lim="800000"/>
            <a:headEnd/>
            <a:tailEnd/>
          </a:ln>
        </p:spPr>
      </p:pic>
    </p:spTree>
    <p:extLst>
      <p:ext uri="{BB962C8B-B14F-4D97-AF65-F5344CB8AC3E}">
        <p14:creationId xmlns:p14="http://schemas.microsoft.com/office/powerpoint/2010/main" val="34031326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Distribution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The Internet is a new distribution channel for making products available at the right time, at the right place,     and in the right quantities</a:t>
            </a:r>
            <a:r>
              <a:rPr lang="en-US" dirty="0" smtClean="0"/>
              <a:t>.</a:t>
            </a:r>
          </a:p>
          <a:p>
            <a:endParaRPr lang="en-US" sz="800" dirty="0" smtClean="0"/>
          </a:p>
          <a:p>
            <a:pPr lvl="1"/>
            <a:r>
              <a:rPr lang="en-US" dirty="0" smtClean="0"/>
              <a:t>Marketer’s ability to process orders electronically and increase  speed of communication via Internet reduces inefficiencies, costs, and redundancies while increasing speed throughout  the marketing channel.</a:t>
            </a:r>
          </a:p>
          <a:p>
            <a:pPr lvl="1"/>
            <a:endParaRPr lang="en-US" sz="800" dirty="0" smtClean="0"/>
          </a:p>
          <a:p>
            <a:pPr lvl="2"/>
            <a:r>
              <a:rPr lang="en-US" dirty="0" smtClean="0">
                <a:solidFill>
                  <a:srgbClr val="FF0000"/>
                </a:solidFill>
              </a:rPr>
              <a:t>Convenience and constant availability are two major reasons consumers prefer to shop online.</a:t>
            </a:r>
            <a:endParaRPr lang="en-US" dirty="0">
              <a:solidFill>
                <a:srgbClr val="FF0000"/>
              </a:solidFill>
            </a:endParaRPr>
          </a:p>
        </p:txBody>
      </p:sp>
      <p:pic>
        <p:nvPicPr>
          <p:cNvPr id="5" name="Picture 4" descr="The Truth About Online Shopping - ethical.net"/>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extLst>
      <p:ext uri="{BB962C8B-B14F-4D97-AF65-F5344CB8AC3E}">
        <p14:creationId xmlns:p14="http://schemas.microsoft.com/office/powerpoint/2010/main" val="34227739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Promotion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300" u="sng" dirty="0" smtClean="0"/>
              <a:t>One of the best ways businesses can utilize digital media is   for promotion purposes – whether they are increasing brand awareness, connecting with consumers, or taking advantage of social networks or virtual worlds to form relationships and generate positive publicity or “buzz” about their products</a:t>
            </a:r>
            <a:r>
              <a:rPr lang="en-US" sz="2300" dirty="0" smtClean="0"/>
              <a:t>.</a:t>
            </a:r>
          </a:p>
          <a:p>
            <a:endParaRPr lang="en-US" sz="800" dirty="0" smtClean="0"/>
          </a:p>
          <a:p>
            <a:pPr lvl="1"/>
            <a:r>
              <a:rPr lang="en-US" dirty="0" smtClean="0"/>
              <a:t>Thanks to online promotion, consumers can be more informed than ever, including reading customer-generated content before making purchasing decisions.</a:t>
            </a:r>
          </a:p>
          <a:p>
            <a:pPr lvl="1"/>
            <a:endParaRPr lang="en-US" sz="800" dirty="0" smtClean="0"/>
          </a:p>
          <a:p>
            <a:pPr lvl="2"/>
            <a:r>
              <a:rPr lang="en-US" dirty="0" smtClean="0">
                <a:solidFill>
                  <a:srgbClr val="FF0000"/>
                </a:solidFill>
              </a:rPr>
              <a:t>Consumer consumption patterns are radically changing, and marketers must adapt their promotional efforts to meet them.</a:t>
            </a:r>
            <a:endParaRPr lang="en-US" dirty="0">
              <a:solidFill>
                <a:srgbClr val="FF0000"/>
              </a:solidFill>
            </a:endParaRPr>
          </a:p>
        </p:txBody>
      </p:sp>
      <p:pic>
        <p:nvPicPr>
          <p:cNvPr id="5" name="Picture 4" descr="7 Graphic Resources for Creating Images for Your Online Promotions"/>
          <p:cNvPicPr/>
          <p:nvPr/>
        </p:nvPicPr>
        <p:blipFill>
          <a:blip r:embed="rId2" cstate="print"/>
          <a:srcRect/>
          <a:stretch>
            <a:fillRect/>
          </a:stretch>
        </p:blipFill>
        <p:spPr bwMode="auto">
          <a:xfrm>
            <a:off x="5562600" y="5410200"/>
            <a:ext cx="3581400" cy="1447800"/>
          </a:xfrm>
          <a:prstGeom prst="rect">
            <a:avLst/>
          </a:prstGeom>
          <a:noFill/>
          <a:ln w="9525">
            <a:noFill/>
            <a:miter lim="800000"/>
            <a:headEnd/>
            <a:tailEnd/>
          </a:ln>
        </p:spPr>
      </p:pic>
    </p:spTree>
    <p:extLst>
      <p:ext uri="{BB962C8B-B14F-4D97-AF65-F5344CB8AC3E}">
        <p14:creationId xmlns:p14="http://schemas.microsoft.com/office/powerpoint/2010/main" val="536467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Pricing Considerations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300" u="sng" dirty="0" smtClean="0"/>
              <a:t>Digital marketing can enhance value of products by providing extra benefits such as service, information, and convenience</a:t>
            </a:r>
            <a:r>
              <a:rPr lang="en-US" sz="2300" dirty="0" smtClean="0"/>
              <a:t>.</a:t>
            </a:r>
          </a:p>
          <a:p>
            <a:endParaRPr lang="en-US" sz="800" dirty="0" smtClean="0"/>
          </a:p>
          <a:p>
            <a:pPr lvl="1"/>
            <a:r>
              <a:rPr lang="en-US" dirty="0" smtClean="0"/>
              <a:t>Through digital media, discounts and other promotions can be quickly communicated.</a:t>
            </a:r>
          </a:p>
          <a:p>
            <a:pPr lvl="1"/>
            <a:endParaRPr lang="en-US" sz="800" dirty="0" smtClean="0"/>
          </a:p>
          <a:p>
            <a:pPr lvl="2"/>
            <a:r>
              <a:rPr lang="en-US" dirty="0" smtClean="0">
                <a:solidFill>
                  <a:srgbClr val="FF0000"/>
                </a:solidFill>
              </a:rPr>
              <a:t>As consumers have become better informed about their options, the demand for low-priced products has grown, leading to the creation of deal sites where consumers can compare prices.</a:t>
            </a:r>
            <a:endParaRPr lang="en-US" dirty="0">
              <a:solidFill>
                <a:srgbClr val="FF0000"/>
              </a:solidFill>
            </a:endParaRPr>
          </a:p>
        </p:txBody>
      </p:sp>
      <p:pic>
        <p:nvPicPr>
          <p:cNvPr id="5" name="Picture 4" descr="Discount Codes For Your Online Shopping - What Matters in 2019? - Online  Offer Digest"/>
          <p:cNvPicPr/>
          <p:nvPr/>
        </p:nvPicPr>
        <p:blipFill>
          <a:blip r:embed="rId2" cstate="print"/>
          <a:srcRect/>
          <a:stretch>
            <a:fillRect/>
          </a:stretch>
        </p:blipFill>
        <p:spPr bwMode="auto">
          <a:xfrm>
            <a:off x="4361688" y="4495800"/>
            <a:ext cx="4553712" cy="1828800"/>
          </a:xfrm>
          <a:prstGeom prst="rect">
            <a:avLst/>
          </a:prstGeom>
          <a:noFill/>
          <a:ln w="9525">
            <a:noFill/>
            <a:miter lim="800000"/>
            <a:headEnd/>
            <a:tailEnd/>
          </a:ln>
        </p:spPr>
      </p:pic>
    </p:spTree>
    <p:extLst>
      <p:ext uri="{BB962C8B-B14F-4D97-AF65-F5344CB8AC3E}">
        <p14:creationId xmlns:p14="http://schemas.microsoft.com/office/powerpoint/2010/main" val="2355277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400" u="sng" dirty="0" smtClean="0"/>
              <a:t>A Social Network is a website where users can create a profile and interact with users, post information, and engage in other forms of web-based communication</a:t>
            </a:r>
            <a:r>
              <a:rPr lang="en-US" dirty="0" smtClean="0"/>
              <a:t>.</a:t>
            </a:r>
          </a:p>
          <a:p>
            <a:endParaRPr lang="en-US" sz="800" dirty="0" smtClean="0"/>
          </a:p>
          <a:p>
            <a:pPr lvl="1"/>
            <a:r>
              <a:rPr lang="en-US" dirty="0" smtClean="0"/>
              <a:t>Social networks are changing the way consumers communicate with each other and with businesses.</a:t>
            </a:r>
          </a:p>
          <a:p>
            <a:pPr lvl="1"/>
            <a:endParaRPr lang="en-US" sz="800" dirty="0" smtClean="0"/>
          </a:p>
          <a:p>
            <a:pPr lvl="2"/>
            <a:r>
              <a:rPr lang="en-US" dirty="0" smtClean="0">
                <a:solidFill>
                  <a:srgbClr val="FF0000"/>
                </a:solidFill>
              </a:rPr>
              <a:t>Sites such as Facebook and Twitter, etc. emerged as opportunities for marketers to build communities, provide product information, and learn about consumer needs.</a:t>
            </a:r>
            <a:endParaRPr lang="en-US" dirty="0">
              <a:solidFill>
                <a:srgbClr val="FF0000"/>
              </a:solidFill>
            </a:endParaRPr>
          </a:p>
        </p:txBody>
      </p:sp>
      <p:pic>
        <p:nvPicPr>
          <p:cNvPr id="5" name="Picture 4" descr="https://doersnetwork.com/wp-content/uploads/2019/05/Fotolia_95439516_Subscription_Monthly_MTop.jpg"/>
          <p:cNvPicPr/>
          <p:nvPr/>
        </p:nvPicPr>
        <p:blipFill>
          <a:blip r:embed="rId2" cstate="print"/>
          <a:srcRect/>
          <a:stretch>
            <a:fillRect/>
          </a:stretch>
        </p:blipFill>
        <p:spPr bwMode="auto">
          <a:xfrm>
            <a:off x="4818888" y="4953000"/>
            <a:ext cx="4325112" cy="1905000"/>
          </a:xfrm>
          <a:prstGeom prst="rect">
            <a:avLst/>
          </a:prstGeom>
          <a:noFill/>
          <a:ln w="9525">
            <a:noFill/>
            <a:miter lim="800000"/>
            <a:headEnd/>
            <a:tailEnd/>
          </a:ln>
        </p:spPr>
      </p:pic>
    </p:spTree>
    <p:extLst>
      <p:ext uri="{BB962C8B-B14F-4D97-AF65-F5344CB8AC3E}">
        <p14:creationId xmlns:p14="http://schemas.microsoft.com/office/powerpoint/2010/main" val="142324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Marketing Concept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A basic philosophy that guides all marketing activities is the Marketing Concept, the idea that an organization should try to satisfy customers’ needs through coordinated activities that also allow it to achieve its own goals</a:t>
            </a:r>
            <a:r>
              <a:rPr lang="en-US" dirty="0" smtClean="0"/>
              <a:t>.</a:t>
            </a:r>
          </a:p>
          <a:p>
            <a:endParaRPr lang="en-US" sz="800" dirty="0" smtClean="0"/>
          </a:p>
          <a:p>
            <a:pPr lvl="1"/>
            <a:r>
              <a:rPr lang="en-US" dirty="0" smtClean="0"/>
              <a:t>According to the marketing concept, a business must find out what consumers desire and then develop the good, service, or idea that fulfills their needs or wants.</a:t>
            </a:r>
          </a:p>
          <a:p>
            <a:pPr lvl="1"/>
            <a:endParaRPr lang="en-US" sz="800" dirty="0" smtClean="0"/>
          </a:p>
          <a:p>
            <a:pPr lvl="2"/>
            <a:r>
              <a:rPr lang="en-US" dirty="0" smtClean="0">
                <a:solidFill>
                  <a:srgbClr val="FF0000"/>
                </a:solidFill>
              </a:rPr>
              <a:t>The business must then get the product to the customer.</a:t>
            </a:r>
          </a:p>
        </p:txBody>
      </p:sp>
      <p:pic>
        <p:nvPicPr>
          <p:cNvPr id="5" name="Picture 4" descr="The Marketing Concept. Everything You Need To Know!"/>
          <p:cNvPicPr/>
          <p:nvPr/>
        </p:nvPicPr>
        <p:blipFill>
          <a:blip r:embed="rId2" cstate="print"/>
          <a:srcRect/>
          <a:stretch>
            <a:fillRect/>
          </a:stretch>
        </p:blipFill>
        <p:spPr bwMode="auto">
          <a:xfrm>
            <a:off x="5791200" y="4953000"/>
            <a:ext cx="3352800" cy="19050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Types of Consumer-Generated Marketing and Digital Media</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300" u="sng" dirty="0" smtClean="0"/>
              <a:t>While digital marketing has generated exciting opportunities for companies to interact with their customers, digital media are also more consumer-driven than traditional media</a:t>
            </a:r>
            <a:r>
              <a:rPr lang="en-US" sz="2300" dirty="0" smtClean="0"/>
              <a:t>.</a:t>
            </a:r>
          </a:p>
          <a:p>
            <a:endParaRPr lang="en-US" sz="800" dirty="0" smtClean="0"/>
          </a:p>
          <a:p>
            <a:pPr lvl="1"/>
            <a:r>
              <a:rPr lang="en-US" dirty="0" smtClean="0">
                <a:solidFill>
                  <a:srgbClr val="FF0000"/>
                </a:solidFill>
              </a:rPr>
              <a:t>Internet users are creating and reading consumer-generated content as never before and are having a profound effect on marketing in the process.</a:t>
            </a:r>
            <a:endParaRPr lang="en-US" dirty="0">
              <a:solidFill>
                <a:srgbClr val="FF0000"/>
              </a:solidFill>
            </a:endParaRPr>
          </a:p>
        </p:txBody>
      </p:sp>
      <p:pic>
        <p:nvPicPr>
          <p:cNvPr id="5" name="Picture 4" descr="Everything you need to know about Consumer-Generated Marketing"/>
          <p:cNvPicPr/>
          <p:nvPr/>
        </p:nvPicPr>
        <p:blipFill>
          <a:blip r:embed="rId2" cstate="print"/>
          <a:srcRect/>
          <a:stretch>
            <a:fillRect/>
          </a:stretch>
        </p:blipFill>
        <p:spPr bwMode="auto">
          <a:xfrm>
            <a:off x="4370924" y="3785339"/>
            <a:ext cx="4495800" cy="2514600"/>
          </a:xfrm>
          <a:prstGeom prst="rect">
            <a:avLst/>
          </a:prstGeom>
          <a:noFill/>
          <a:ln w="9525">
            <a:noFill/>
            <a:miter lim="800000"/>
            <a:headEnd/>
            <a:tailEnd/>
          </a:ln>
        </p:spPr>
      </p:pic>
    </p:spTree>
    <p:extLst>
      <p:ext uri="{BB962C8B-B14F-4D97-AF65-F5344CB8AC3E}">
        <p14:creationId xmlns:p14="http://schemas.microsoft.com/office/powerpoint/2010/main" val="14806367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Types of Consumer-Generated Marketing and Digital Media</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Two factors have sparked the rise of consumer-generated information</a:t>
            </a:r>
            <a:r>
              <a:rPr lang="en-US" dirty="0" smtClean="0"/>
              <a:t>:</a:t>
            </a:r>
          </a:p>
          <a:p>
            <a:endParaRPr lang="en-US" sz="800" dirty="0" smtClean="0"/>
          </a:p>
          <a:p>
            <a:pPr marL="731520" lvl="1" indent="-457200">
              <a:buFont typeface="+mj-lt"/>
              <a:buAutoNum type="arabicPeriod"/>
            </a:pPr>
            <a:r>
              <a:rPr lang="en-US" sz="2100" dirty="0" smtClean="0"/>
              <a:t>The increased tendency of consumers to publish their own thoughts, opinions, reviews, and product discussions.</a:t>
            </a:r>
          </a:p>
          <a:p>
            <a:pPr marL="731520" lvl="1" indent="-457200">
              <a:buFont typeface="+mj-lt"/>
              <a:buAutoNum type="arabicPeriod"/>
            </a:pPr>
            <a:r>
              <a:rPr lang="en-US" sz="2100" dirty="0" smtClean="0"/>
              <a:t>Consumer tendencies to trust other consumers vs. corporations. </a:t>
            </a:r>
          </a:p>
          <a:p>
            <a:pPr marL="731520" lvl="1" indent="-457200">
              <a:buFont typeface="+mj-lt"/>
              <a:buAutoNum type="arabicPeriod"/>
            </a:pPr>
            <a:endParaRPr lang="en-US" sz="800" dirty="0" smtClean="0"/>
          </a:p>
          <a:p>
            <a:pPr marL="1005840" lvl="2" indent="-457200"/>
            <a:r>
              <a:rPr lang="en-US" dirty="0" smtClean="0">
                <a:solidFill>
                  <a:srgbClr val="FF0000"/>
                </a:solidFill>
              </a:rPr>
              <a:t>Consumers often rely on the recommendation of friends, family, and fellow consumers when making purchasing decisions.</a:t>
            </a:r>
          </a:p>
          <a:p>
            <a:pPr marL="1005840" lvl="2" indent="-457200">
              <a:buNone/>
            </a:pPr>
            <a:endParaRPr lang="en-US" sz="1800" dirty="0" smtClean="0"/>
          </a:p>
        </p:txBody>
      </p:sp>
      <p:pic>
        <p:nvPicPr>
          <p:cNvPr id="5" name="Picture 4" descr="https://www.marketing360.in/wp-content/uploads/2017/12/Consumer-Generated-Marketing-concept-Kavyansh-Agrawal.jpg"/>
          <p:cNvPicPr/>
          <p:nvPr/>
        </p:nvPicPr>
        <p:blipFill>
          <a:blip r:embed="rId2" cstate="print"/>
          <a:srcRect/>
          <a:stretch>
            <a:fillRect/>
          </a:stretch>
        </p:blipFill>
        <p:spPr bwMode="auto">
          <a:xfrm>
            <a:off x="4191000" y="4724400"/>
            <a:ext cx="4953000" cy="2133600"/>
          </a:xfrm>
          <a:prstGeom prst="rect">
            <a:avLst/>
          </a:prstGeom>
          <a:noFill/>
          <a:ln w="9525">
            <a:noFill/>
            <a:miter lim="800000"/>
            <a:headEnd/>
            <a:tailEnd/>
          </a:ln>
        </p:spPr>
      </p:pic>
    </p:spTree>
    <p:extLst>
      <p:ext uri="{BB962C8B-B14F-4D97-AF65-F5344CB8AC3E}">
        <p14:creationId xmlns:p14="http://schemas.microsoft.com/office/powerpoint/2010/main" val="5888099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300" u="sng" dirty="0" smtClean="0"/>
              <a:t>Social networking sites are useful for relationship marketing, or the creation of relationships that mutually benefit the business and customer</a:t>
            </a:r>
            <a:r>
              <a:rPr lang="en-US" sz="2300" dirty="0" smtClean="0"/>
              <a:t>.</a:t>
            </a:r>
          </a:p>
          <a:p>
            <a:endParaRPr lang="en-US" sz="800" dirty="0" smtClean="0"/>
          </a:p>
          <a:p>
            <a:pPr lvl="1"/>
            <a:r>
              <a:rPr lang="en-US" dirty="0" smtClean="0">
                <a:solidFill>
                  <a:srgbClr val="FF0000"/>
                </a:solidFill>
              </a:rPr>
              <a:t>Approximately 30% of consumers claim social media has some influence on their purchasing decisions.</a:t>
            </a:r>
          </a:p>
          <a:p>
            <a:pPr lvl="1"/>
            <a:endParaRPr lang="en-US" sz="800" dirty="0" smtClean="0">
              <a:solidFill>
                <a:srgbClr val="FF0000"/>
              </a:solidFill>
            </a:endParaRPr>
          </a:p>
          <a:p>
            <a:pPr lvl="2"/>
            <a:r>
              <a:rPr lang="en-US" dirty="0" smtClean="0">
                <a:solidFill>
                  <a:srgbClr val="0070C0"/>
                </a:solidFill>
              </a:rPr>
              <a:t>Facebook</a:t>
            </a:r>
          </a:p>
          <a:p>
            <a:pPr lvl="2"/>
            <a:r>
              <a:rPr lang="en-US" dirty="0" smtClean="0">
                <a:solidFill>
                  <a:srgbClr val="0070C0"/>
                </a:solidFill>
              </a:rPr>
              <a:t>Twitter</a:t>
            </a:r>
          </a:p>
          <a:p>
            <a:pPr lvl="2"/>
            <a:r>
              <a:rPr lang="en-US" dirty="0" smtClean="0">
                <a:solidFill>
                  <a:srgbClr val="0070C0"/>
                </a:solidFill>
              </a:rPr>
              <a:t>Instagram</a:t>
            </a:r>
          </a:p>
          <a:p>
            <a:pPr lvl="2"/>
            <a:r>
              <a:rPr lang="en-US" dirty="0" smtClean="0">
                <a:solidFill>
                  <a:srgbClr val="0070C0"/>
                </a:solidFill>
              </a:rPr>
              <a:t>YouTube</a:t>
            </a:r>
          </a:p>
          <a:p>
            <a:pPr lvl="2"/>
            <a:r>
              <a:rPr lang="en-US" dirty="0" smtClean="0">
                <a:solidFill>
                  <a:srgbClr val="0070C0"/>
                </a:solidFill>
              </a:rPr>
              <a:t>Podcasts</a:t>
            </a:r>
          </a:p>
          <a:p>
            <a:pPr lvl="2"/>
            <a:r>
              <a:rPr lang="en-US" dirty="0" smtClean="0">
                <a:solidFill>
                  <a:srgbClr val="0070C0"/>
                </a:solidFill>
              </a:rPr>
              <a:t>Blogs and Wikis</a:t>
            </a:r>
          </a:p>
          <a:p>
            <a:pPr lvl="2"/>
            <a:r>
              <a:rPr lang="en-US" dirty="0" smtClean="0">
                <a:solidFill>
                  <a:srgbClr val="0070C0"/>
                </a:solidFill>
              </a:rPr>
              <a:t>Virtual Gaming</a:t>
            </a:r>
          </a:p>
          <a:p>
            <a:pPr lvl="2"/>
            <a:r>
              <a:rPr lang="en-US" dirty="0" smtClean="0">
                <a:solidFill>
                  <a:srgbClr val="0070C0"/>
                </a:solidFill>
              </a:rPr>
              <a:t>Applications and Widgets</a:t>
            </a:r>
          </a:p>
          <a:p>
            <a:pPr lvl="2"/>
            <a:endParaRPr lang="en-US" dirty="0" smtClean="0">
              <a:solidFill>
                <a:srgbClr val="FF0000"/>
              </a:solidFill>
            </a:endParaRPr>
          </a:p>
          <a:p>
            <a:pPr lvl="2"/>
            <a:endParaRPr lang="en-US" dirty="0">
              <a:solidFill>
                <a:srgbClr val="FF0000"/>
              </a:solidFill>
            </a:endParaRPr>
          </a:p>
        </p:txBody>
      </p:sp>
      <p:pic>
        <p:nvPicPr>
          <p:cNvPr id="5" name="Picture 4" descr="The Significance Of Social Networking Today – Jack Bonner"/>
          <p:cNvPicPr/>
          <p:nvPr/>
        </p:nvPicPr>
        <p:blipFill>
          <a:blip r:embed="rId2" cstate="print"/>
          <a:srcRect/>
          <a:stretch>
            <a:fillRect/>
          </a:stretch>
        </p:blipFill>
        <p:spPr bwMode="auto">
          <a:xfrm>
            <a:off x="5562600" y="3429000"/>
            <a:ext cx="3352800" cy="2895600"/>
          </a:xfrm>
          <a:prstGeom prst="rect">
            <a:avLst/>
          </a:prstGeom>
          <a:noFill/>
          <a:ln w="9525">
            <a:noFill/>
            <a:miter lim="800000"/>
            <a:headEnd/>
            <a:tailEnd/>
          </a:ln>
        </p:spPr>
      </p:pic>
    </p:spTree>
    <p:extLst>
      <p:ext uri="{BB962C8B-B14F-4D97-AF65-F5344CB8AC3E}">
        <p14:creationId xmlns:p14="http://schemas.microsoft.com/office/powerpoint/2010/main" val="33394225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Digital Marketing to Reach Consumers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r>
              <a:rPr lang="en-US" sz="2300" u="sng" dirty="0" smtClean="0"/>
              <a:t>Customer-generated communications and digital media connect consumers as never before.  These connections let consumers share information/experiences without company interference, so they get more of the “real story” on product  or company features</a:t>
            </a:r>
            <a:r>
              <a:rPr lang="en-US" sz="2300" dirty="0" smtClean="0"/>
              <a:t>.</a:t>
            </a:r>
          </a:p>
          <a:p>
            <a:endParaRPr lang="en-US" sz="800" dirty="0" smtClean="0"/>
          </a:p>
          <a:p>
            <a:pPr lvl="1"/>
            <a:r>
              <a:rPr lang="en-US" dirty="0" smtClean="0">
                <a:solidFill>
                  <a:srgbClr val="FF0000"/>
                </a:solidFill>
              </a:rPr>
              <a:t>While consumers use digital media to access more product information, marketers can use the same sites to get better  and more targeted information about the consumer.</a:t>
            </a:r>
            <a:endParaRPr lang="en-US" dirty="0">
              <a:solidFill>
                <a:srgbClr val="FF0000"/>
              </a:solidFill>
            </a:endParaRPr>
          </a:p>
        </p:txBody>
      </p:sp>
      <p:pic>
        <p:nvPicPr>
          <p:cNvPr id="5" name="Picture 4" descr="Importance of Digital Media Marketing | Marketing Eye Global"/>
          <p:cNvPicPr/>
          <p:nvPr/>
        </p:nvPicPr>
        <p:blipFill>
          <a:blip r:embed="rId2" cstate="print"/>
          <a:srcRect/>
          <a:stretch>
            <a:fillRect/>
          </a:stretch>
        </p:blipFill>
        <p:spPr bwMode="auto">
          <a:xfrm>
            <a:off x="5867400" y="4648200"/>
            <a:ext cx="3048000" cy="1686862"/>
          </a:xfrm>
          <a:prstGeom prst="rect">
            <a:avLst/>
          </a:prstGeom>
          <a:noFill/>
          <a:ln w="9525">
            <a:noFill/>
            <a:miter lim="800000"/>
            <a:headEnd/>
            <a:tailEnd/>
          </a:ln>
        </p:spPr>
      </p:pic>
      <p:pic>
        <p:nvPicPr>
          <p:cNvPr id="1026" name="Picture 2" descr="C:\Users\MichaelM\AppData\Local\Microsoft\Windows\INetCache\IE\NA6TXAAW\W081_Two-Way_Traffic_Crrossing_-_Warning_Sign_Ireland[1].png"/>
          <p:cNvPicPr>
            <a:picLocks noChangeAspect="1" noChangeArrowheads="1"/>
          </p:cNvPicPr>
          <p:nvPr/>
        </p:nvPicPr>
        <p:blipFill>
          <a:blip r:embed="rId3" cstate="print"/>
          <a:srcRect/>
          <a:stretch>
            <a:fillRect/>
          </a:stretch>
        </p:blipFill>
        <p:spPr bwMode="auto">
          <a:xfrm>
            <a:off x="4450773" y="4914774"/>
            <a:ext cx="1302281" cy="1302281"/>
          </a:xfrm>
          <a:prstGeom prst="rect">
            <a:avLst/>
          </a:prstGeom>
          <a:noFill/>
        </p:spPr>
      </p:pic>
    </p:spTree>
    <p:extLst>
      <p:ext uri="{BB962C8B-B14F-4D97-AF65-F5344CB8AC3E}">
        <p14:creationId xmlns:p14="http://schemas.microsoft.com/office/powerpoint/2010/main" val="4071410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Using Digital Marketing to Learn about Consumers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r>
              <a:rPr lang="en-US" sz="2400" u="sng" dirty="0" smtClean="0"/>
              <a:t>Marketing research and information systems can use digital media and social networking sites to gather useful information about consumers and their preferences</a:t>
            </a:r>
            <a:r>
              <a:rPr lang="en-US" dirty="0" smtClean="0"/>
              <a:t>.</a:t>
            </a:r>
          </a:p>
          <a:p>
            <a:endParaRPr lang="en-US" sz="800" dirty="0" smtClean="0"/>
          </a:p>
          <a:p>
            <a:pPr lvl="1"/>
            <a:r>
              <a:rPr lang="en-US" dirty="0" smtClean="0"/>
              <a:t>Sites such as Facebook and Twitter can be good substitutes for focus groups.  Online surveys can serve as an alternative to mail, telephone, or personal interviews.</a:t>
            </a:r>
          </a:p>
          <a:p>
            <a:pPr lvl="1"/>
            <a:endParaRPr lang="en-US" sz="800" dirty="0" smtClean="0"/>
          </a:p>
          <a:p>
            <a:pPr lvl="2"/>
            <a:r>
              <a:rPr lang="en-US" dirty="0" smtClean="0">
                <a:solidFill>
                  <a:srgbClr val="FF0000"/>
                </a:solidFill>
              </a:rPr>
              <a:t>Crowdsourcing describes how marketers use digital media to find out the opinions or needs of the crowd (or potential markets).</a:t>
            </a:r>
            <a:endParaRPr lang="en-US" dirty="0">
              <a:solidFill>
                <a:srgbClr val="FF0000"/>
              </a:solidFill>
            </a:endParaRPr>
          </a:p>
        </p:txBody>
      </p:sp>
      <p:pic>
        <p:nvPicPr>
          <p:cNvPr id="5" name="Picture 4" descr="Hexi Design » Blog » Business Resources » The Advantages of Crowdsourcing  Logo Design"/>
          <p:cNvPicPr/>
          <p:nvPr/>
        </p:nvPicPr>
        <p:blipFill>
          <a:blip r:embed="rId2" cstate="print"/>
          <a:srcRect/>
          <a:stretch>
            <a:fillRect/>
          </a:stretch>
        </p:blipFill>
        <p:spPr bwMode="auto">
          <a:xfrm>
            <a:off x="3810000" y="5029200"/>
            <a:ext cx="5334000" cy="1828800"/>
          </a:xfrm>
          <a:prstGeom prst="rect">
            <a:avLst/>
          </a:prstGeom>
          <a:noFill/>
          <a:ln w="9525">
            <a:noFill/>
            <a:miter lim="800000"/>
            <a:headEnd/>
            <a:tailEnd/>
          </a:ln>
        </p:spPr>
      </p:pic>
    </p:spTree>
    <p:extLst>
      <p:ext uri="{BB962C8B-B14F-4D97-AF65-F5344CB8AC3E}">
        <p14:creationId xmlns:p14="http://schemas.microsoft.com/office/powerpoint/2010/main" val="7023114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Media’s Impact on Marketing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400" u="sng" dirty="0" smtClean="0"/>
              <a:t>To be successful in business, you need to know much more than how to use a social networking site to communicate with friends</a:t>
            </a:r>
            <a:r>
              <a:rPr lang="en-US" dirty="0" smtClean="0"/>
              <a:t>.</a:t>
            </a:r>
          </a:p>
          <a:p>
            <a:endParaRPr lang="en-US" sz="800" dirty="0" smtClean="0"/>
          </a:p>
          <a:p>
            <a:pPr lvl="1"/>
            <a:r>
              <a:rPr lang="en-US" dirty="0" smtClean="0"/>
              <a:t>Developing a strategic understanding of how digital marketing can make business more efficient and productive is increasingly necessary.</a:t>
            </a:r>
          </a:p>
          <a:p>
            <a:pPr lvl="1"/>
            <a:endParaRPr lang="en-US" sz="800" dirty="0" smtClean="0"/>
          </a:p>
          <a:p>
            <a:pPr lvl="2"/>
            <a:r>
              <a:rPr lang="en-US" dirty="0" smtClean="0">
                <a:solidFill>
                  <a:srgbClr val="FF0000"/>
                </a:solidFill>
              </a:rPr>
              <a:t>If you are thinking about becoming an entrepreneur, then the digital world can open doors to new resources and customers.</a:t>
            </a:r>
          </a:p>
        </p:txBody>
      </p:sp>
      <p:pic>
        <p:nvPicPr>
          <p:cNvPr id="5" name="Picture 4" descr="Impact of Digital Marketing on Businesses"/>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spTree>
    <p:extLst>
      <p:ext uri="{BB962C8B-B14F-4D97-AF65-F5344CB8AC3E}">
        <p14:creationId xmlns:p14="http://schemas.microsoft.com/office/powerpoint/2010/main" val="26696836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14312</TotalTime>
  <Words>7227</Words>
  <Application>Microsoft Office PowerPoint</Application>
  <PresentationFormat>On-screen Show (4:3)</PresentationFormat>
  <Paragraphs>690</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Calibri</vt:lpstr>
      <vt:lpstr>Georgia</vt:lpstr>
      <vt:lpstr>Wingdings</vt:lpstr>
      <vt:lpstr>Wingdings 2</vt:lpstr>
      <vt:lpstr>Civic</vt:lpstr>
      <vt:lpstr>Business Survey  Session Six Class Presentation</vt:lpstr>
      <vt:lpstr>Part Five: Marketing: Developing Relationships</vt:lpstr>
      <vt:lpstr>Introduction</vt:lpstr>
      <vt:lpstr>The Exchange Relationship</vt:lpstr>
      <vt:lpstr>The Exchange Relationship</vt:lpstr>
      <vt:lpstr>Functions of Marketing</vt:lpstr>
      <vt:lpstr>Functions of Marketing</vt:lpstr>
      <vt:lpstr>Creating Value with Marketing</vt:lpstr>
      <vt:lpstr>The Marketing Concept</vt:lpstr>
      <vt:lpstr>The Marketing Concept</vt:lpstr>
      <vt:lpstr>The Marketing Concept</vt:lpstr>
      <vt:lpstr>The Marketing Concept</vt:lpstr>
      <vt:lpstr>Market Orientation</vt:lpstr>
      <vt:lpstr>Market Orientation</vt:lpstr>
      <vt:lpstr>Market Orientation</vt:lpstr>
      <vt:lpstr>Market Orientation Communication</vt:lpstr>
      <vt:lpstr>Developing a Marketing Strategy</vt:lpstr>
      <vt:lpstr>Selecting a Target Market</vt:lpstr>
      <vt:lpstr>Selecting a Target Market</vt:lpstr>
      <vt:lpstr>Selecting a Target Market Three Market Segmentation Approaches</vt:lpstr>
      <vt:lpstr>Selecting a Target Market Three Market Segmentation Approaches</vt:lpstr>
      <vt:lpstr>Selecting a Target Market  Segmentation Approaches</vt:lpstr>
      <vt:lpstr>Selecting a Target Market  Segmentation Approaches</vt:lpstr>
      <vt:lpstr>Selecting a Target Market  Segmentation Approaches</vt:lpstr>
      <vt:lpstr>Selecting a Target Market  Segmentation Approaches</vt:lpstr>
      <vt:lpstr>Developing a Marketing Mix</vt:lpstr>
      <vt:lpstr>Developing a Marketing Mix Product</vt:lpstr>
      <vt:lpstr>Developing a Marketing Mix Product</vt:lpstr>
      <vt:lpstr>Developing a Marketing Mix Price</vt:lpstr>
      <vt:lpstr>Developing a Marketing Mix Price</vt:lpstr>
      <vt:lpstr>Developing a Marketing Mix Distribution (Place)</vt:lpstr>
      <vt:lpstr>Developing a Marketing Mix Promotion</vt:lpstr>
      <vt:lpstr>Developing a Marketing Mix Promotion</vt:lpstr>
      <vt:lpstr>Marketing Research and Information Systems</vt:lpstr>
      <vt:lpstr>Marketing Research and Information Systems</vt:lpstr>
      <vt:lpstr>Online Marketing Research</vt:lpstr>
      <vt:lpstr>Buying Behavior</vt:lpstr>
      <vt:lpstr>Buying Behavior</vt:lpstr>
      <vt:lpstr>Buying Behavior</vt:lpstr>
      <vt:lpstr>Buying Behavior</vt:lpstr>
      <vt:lpstr>Importance of Marketing to Business and Society</vt:lpstr>
      <vt:lpstr>Part Five: Marketing: Developing Relationships</vt:lpstr>
      <vt:lpstr>Introduction</vt:lpstr>
      <vt:lpstr>The Marketing Mix</vt:lpstr>
      <vt:lpstr>Product Strategy</vt:lpstr>
      <vt:lpstr>Developing New Products</vt:lpstr>
      <vt:lpstr>Product Life Cycle</vt:lpstr>
      <vt:lpstr>Product Life Cycle</vt:lpstr>
      <vt:lpstr>Identifying Products</vt:lpstr>
      <vt:lpstr>Identifying Products Branding</vt:lpstr>
      <vt:lpstr>Identifying Products Packaging</vt:lpstr>
      <vt:lpstr>Identifying Products Packaging</vt:lpstr>
      <vt:lpstr>Identifying Products Labeling</vt:lpstr>
      <vt:lpstr>Identifying Products Product Quality</vt:lpstr>
      <vt:lpstr>Quality of Service</vt:lpstr>
      <vt:lpstr>Pricing Strategy</vt:lpstr>
      <vt:lpstr>Pricing Strategy</vt:lpstr>
      <vt:lpstr>Pricing Strategy</vt:lpstr>
      <vt:lpstr>Pricing Strategy</vt:lpstr>
      <vt:lpstr>Pricing Strategies</vt:lpstr>
      <vt:lpstr>Pricing Strategies</vt:lpstr>
      <vt:lpstr>Distribution Strategy</vt:lpstr>
      <vt:lpstr>Distribution Strategy Marketing Channels</vt:lpstr>
      <vt:lpstr>Distribution Strategy Marketing Channels: Retailers</vt:lpstr>
      <vt:lpstr>Distribution Strategy Marketing Channels: Wholesalers</vt:lpstr>
      <vt:lpstr>Distribution Strategy Supply Chain Management</vt:lpstr>
      <vt:lpstr>Promotion Strategy</vt:lpstr>
      <vt:lpstr>Promotion Strategy The Promotion Mix</vt:lpstr>
      <vt:lpstr>Promotion Strategy Promotion Mix: Advertising</vt:lpstr>
      <vt:lpstr>Promotion Strategy Advertising Campaign</vt:lpstr>
      <vt:lpstr>Promotion Strategy Advertising Campaign</vt:lpstr>
      <vt:lpstr>Promotion Strategy Promotion Mix: Personal Selling</vt:lpstr>
      <vt:lpstr>Promotion Strategy Promotion Mix: Personal Selling</vt:lpstr>
      <vt:lpstr>Promotion Strategy Promotion Mix: Publicity</vt:lpstr>
      <vt:lpstr>Promotion Strategy Promotion Mix: Sales Promotion</vt:lpstr>
      <vt:lpstr>Promotion Strategies Push or Pull</vt:lpstr>
      <vt:lpstr>Objectives of Promotion</vt:lpstr>
      <vt:lpstr>Promotional Positioning</vt:lpstr>
      <vt:lpstr>Importance of Marketing Strategy</vt:lpstr>
      <vt:lpstr>Part Five: Marketing: Developing Relationships</vt:lpstr>
      <vt:lpstr>Introduction</vt:lpstr>
      <vt:lpstr>Growth and Benefits of Digital Communication</vt:lpstr>
      <vt:lpstr>Using Digital Media in Business</vt:lpstr>
      <vt:lpstr>Digital Media and the Marketing Mix</vt:lpstr>
      <vt:lpstr>1. Product Considerations</vt:lpstr>
      <vt:lpstr>2. Distribution Considerations</vt:lpstr>
      <vt:lpstr>3. Promotion Considerations</vt:lpstr>
      <vt:lpstr>4. Pricing Considerations</vt:lpstr>
      <vt:lpstr>Social Networking</vt:lpstr>
      <vt:lpstr>Types of Consumer-Generated Marketing and Digital Media</vt:lpstr>
      <vt:lpstr>Types of Consumer-Generated Marketing and Digital Media</vt:lpstr>
      <vt:lpstr>Social Networks</vt:lpstr>
      <vt:lpstr>Using Digital Marketing to Reach Consumers</vt:lpstr>
      <vt:lpstr>Using Digital Marketing to Learn about Consumers</vt:lpstr>
      <vt:lpstr>Digital Media’s Impact on Marketing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766</cp:revision>
  <cp:lastPrinted>2025-08-05T20:21:40Z</cp:lastPrinted>
  <dcterms:created xsi:type="dcterms:W3CDTF">2015-02-01T00:37:43Z</dcterms:created>
  <dcterms:modified xsi:type="dcterms:W3CDTF">2026-02-17T18:43:16Z</dcterms:modified>
</cp:coreProperties>
</file>