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9"/>
  </p:notesMasterIdLst>
  <p:handoutMasterIdLst>
    <p:handoutMasterId r:id="rId80"/>
  </p:handoutMasterIdLst>
  <p:sldIdLst>
    <p:sldId id="484" r:id="rId2"/>
    <p:sldId id="485" r:id="rId3"/>
    <p:sldId id="486" r:id="rId4"/>
    <p:sldId id="487" r:id="rId5"/>
    <p:sldId id="488" r:id="rId6"/>
    <p:sldId id="491" r:id="rId7"/>
    <p:sldId id="489" r:id="rId8"/>
    <p:sldId id="490" r:id="rId9"/>
    <p:sldId id="492" r:id="rId10"/>
    <p:sldId id="498" r:id="rId11"/>
    <p:sldId id="496" r:id="rId12"/>
    <p:sldId id="499" r:id="rId13"/>
    <p:sldId id="500" r:id="rId14"/>
    <p:sldId id="501" r:id="rId15"/>
    <p:sldId id="502" r:id="rId16"/>
    <p:sldId id="509" r:id="rId17"/>
    <p:sldId id="503" r:id="rId18"/>
    <p:sldId id="511" r:id="rId19"/>
    <p:sldId id="504" r:id="rId20"/>
    <p:sldId id="512" r:id="rId21"/>
    <p:sldId id="518" r:id="rId22"/>
    <p:sldId id="519" r:id="rId23"/>
    <p:sldId id="517" r:id="rId24"/>
    <p:sldId id="516" r:id="rId25"/>
    <p:sldId id="522" r:id="rId26"/>
    <p:sldId id="521" r:id="rId27"/>
    <p:sldId id="520" r:id="rId28"/>
    <p:sldId id="524" r:id="rId29"/>
    <p:sldId id="523" r:id="rId30"/>
    <p:sldId id="525" r:id="rId31"/>
    <p:sldId id="527" r:id="rId32"/>
    <p:sldId id="528" r:id="rId33"/>
    <p:sldId id="529" r:id="rId34"/>
    <p:sldId id="530" r:id="rId35"/>
    <p:sldId id="531" r:id="rId36"/>
    <p:sldId id="532" r:id="rId37"/>
    <p:sldId id="534" r:id="rId38"/>
    <p:sldId id="533" r:id="rId39"/>
    <p:sldId id="535" r:id="rId40"/>
    <p:sldId id="536" r:id="rId41"/>
    <p:sldId id="537" r:id="rId42"/>
    <p:sldId id="538" r:id="rId43"/>
    <p:sldId id="540" r:id="rId44"/>
    <p:sldId id="543" r:id="rId45"/>
    <p:sldId id="542" r:id="rId46"/>
    <p:sldId id="544" r:id="rId47"/>
    <p:sldId id="545" r:id="rId48"/>
    <p:sldId id="547" r:id="rId49"/>
    <p:sldId id="549" r:id="rId50"/>
    <p:sldId id="552" r:id="rId51"/>
    <p:sldId id="551" r:id="rId52"/>
    <p:sldId id="554" r:id="rId53"/>
    <p:sldId id="555" r:id="rId54"/>
    <p:sldId id="556" r:id="rId55"/>
    <p:sldId id="560" r:id="rId56"/>
    <p:sldId id="559" r:id="rId57"/>
    <p:sldId id="558" r:id="rId58"/>
    <p:sldId id="561" r:id="rId59"/>
    <p:sldId id="562" r:id="rId60"/>
    <p:sldId id="563" r:id="rId61"/>
    <p:sldId id="564" r:id="rId62"/>
    <p:sldId id="568" r:id="rId63"/>
    <p:sldId id="571" r:id="rId64"/>
    <p:sldId id="577" r:id="rId65"/>
    <p:sldId id="581" r:id="rId66"/>
    <p:sldId id="585" r:id="rId67"/>
    <p:sldId id="584" r:id="rId68"/>
    <p:sldId id="583" r:id="rId69"/>
    <p:sldId id="582" r:id="rId70"/>
    <p:sldId id="587" r:id="rId71"/>
    <p:sldId id="586" r:id="rId72"/>
    <p:sldId id="588" r:id="rId73"/>
    <p:sldId id="592" r:id="rId74"/>
    <p:sldId id="590" r:id="rId75"/>
    <p:sldId id="593" r:id="rId76"/>
    <p:sldId id="594" r:id="rId77"/>
    <p:sldId id="326"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12/24/2025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12/24/2025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12/24/2025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12/24/2025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12/24/2025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12/24/2025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12/24/2025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12/24/2025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12/24/2025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Employee Discipline</a:t>
            </a:r>
            <a:br>
              <a:rPr lang="en-US" dirty="0" smtClean="0"/>
            </a:br>
            <a:r>
              <a:rPr lang="en-US" sz="2000" dirty="0" smtClean="0"/>
              <a:t>Requires Supervisory Example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Occupational fraud, more commonly known as EE theft, amounts to billions of dollars of loss annually</a:t>
            </a:r>
            <a:r>
              <a:rPr lang="en-US" dirty="0" smtClean="0"/>
              <a:t>. </a:t>
            </a:r>
          </a:p>
          <a:p>
            <a:endParaRPr lang="en-US" sz="800" dirty="0" smtClean="0"/>
          </a:p>
          <a:p>
            <a:pPr lvl="1"/>
            <a:r>
              <a:rPr lang="en-US" sz="2000" dirty="0" smtClean="0"/>
              <a:t>What do you think the cost to U.S. business is if one considers other forms of EE dishonesty, including habitual misuse or “stealing” of company time by unwarranted absenteeism and tardiness, doing personal business, and socializing on company time?  </a:t>
            </a:r>
          </a:p>
          <a:p>
            <a:pPr lvl="1"/>
            <a:endParaRPr lang="en-US" sz="800" dirty="0" smtClean="0"/>
          </a:p>
          <a:p>
            <a:pPr lvl="2"/>
            <a:r>
              <a:rPr lang="en-US" sz="1800" dirty="0" smtClean="0">
                <a:solidFill>
                  <a:srgbClr val="FF0000"/>
                </a:solidFill>
              </a:rPr>
              <a:t>It is estimated that EEs spend at least two hours a day on non-work-related Internet matters.</a:t>
            </a:r>
            <a:endParaRPr lang="en-US" sz="1800" dirty="0">
              <a:solidFill>
                <a:srgbClr val="FF0000"/>
              </a:solidFill>
            </a:endParaRPr>
          </a:p>
        </p:txBody>
      </p:sp>
      <p:pic>
        <p:nvPicPr>
          <p:cNvPr id="5" name="Picture 4" descr="About-Fraud"/>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672499"/>
            <a:ext cx="5943600" cy="1485900"/>
          </a:xfrm>
          <a:prstGeom prst="rect">
            <a:avLst/>
          </a:prstGeom>
          <a:noFill/>
          <a:ln>
            <a:noFill/>
          </a:ln>
        </p:spPr>
      </p:pic>
    </p:spTree>
    <p:extLst>
      <p:ext uri="{BB962C8B-B14F-4D97-AF65-F5344CB8AC3E}">
        <p14:creationId xmlns:p14="http://schemas.microsoft.com/office/powerpoint/2010/main" val="200411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Employee Discipline</a:t>
            </a:r>
            <a:br>
              <a:rPr lang="en-US" dirty="0" smtClean="0"/>
            </a:br>
            <a:r>
              <a:rPr lang="en-US" sz="2000" dirty="0" smtClean="0"/>
              <a:t>Requires Supervisory Example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should maintain a balanced perspective since EEs at the department level will take most of their cues for self-discipline from their supervisors and managers</a:t>
            </a:r>
            <a:r>
              <a:rPr lang="en-US" dirty="0" smtClean="0"/>
              <a:t>.  </a:t>
            </a:r>
          </a:p>
          <a:p>
            <a:endParaRPr lang="en-US" sz="800" dirty="0"/>
          </a:p>
          <a:p>
            <a:pPr lvl="1"/>
            <a:r>
              <a:rPr lang="en-US" sz="2000" dirty="0" smtClean="0"/>
              <a:t>Positive self-discipline should exist throughout management team, beginning at the top and extending through all supervisors.  </a:t>
            </a:r>
          </a:p>
          <a:p>
            <a:pPr lvl="1"/>
            <a:endParaRPr lang="en-US" sz="800" dirty="0"/>
          </a:p>
          <a:p>
            <a:pPr lvl="2"/>
            <a:r>
              <a:rPr lang="en-US" sz="1800" dirty="0" smtClean="0">
                <a:solidFill>
                  <a:srgbClr val="FF0000"/>
                </a:solidFill>
              </a:rPr>
              <a:t>Supervisors should not expect their EEs to practice positive self-discipline if they themselves do not set good examples.  </a:t>
            </a:r>
            <a:endParaRPr lang="en-US" sz="1800" dirty="0">
              <a:solidFill>
                <a:srgbClr val="FF0000"/>
              </a:solidFill>
            </a:endParaRPr>
          </a:p>
        </p:txBody>
      </p:sp>
      <p:pic>
        <p:nvPicPr>
          <p:cNvPr id="6" name="Picture 5"/>
          <p:cNvPicPr/>
          <p:nvPr/>
        </p:nvPicPr>
        <p:blipFill>
          <a:blip r:embed="rId2"/>
          <a:stretch>
            <a:fillRect/>
          </a:stretch>
        </p:blipFill>
        <p:spPr>
          <a:xfrm>
            <a:off x="6477000" y="4038600"/>
            <a:ext cx="2438400" cy="2286000"/>
          </a:xfrm>
          <a:prstGeom prst="rect">
            <a:avLst/>
          </a:prstGeom>
        </p:spPr>
      </p:pic>
    </p:spTree>
    <p:extLst>
      <p:ext uri="{BB962C8B-B14F-4D97-AF65-F5344CB8AC3E}">
        <p14:creationId xmlns:p14="http://schemas.microsoft.com/office/powerpoint/2010/main" val="14353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Employee Discipline</a:t>
            </a:r>
            <a:br>
              <a:rPr lang="en-US" dirty="0" smtClean="0"/>
            </a:br>
            <a:r>
              <a:rPr lang="en-US" sz="2000" dirty="0" smtClean="0"/>
              <a:t>Requires Supervisory Example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supervisor’s actions and behavior are easy targets for EEs to either emulate or reject.  If the supervisor can encourage the vast majority of EEs to show a strong sense of self-discipline, those EEs will exert group pressure on the dissenters</a:t>
            </a:r>
            <a:r>
              <a:rPr lang="en-US" sz="2200" dirty="0" smtClean="0"/>
              <a:t>.  </a:t>
            </a:r>
          </a:p>
          <a:p>
            <a:endParaRPr lang="en-US" sz="1000" dirty="0"/>
          </a:p>
          <a:p>
            <a:pPr lvl="1"/>
            <a:r>
              <a:rPr lang="en-US" sz="2000" dirty="0" smtClean="0"/>
              <a:t>For example, if a no-smoking rule is posted for a building, usually someone in the work group will enforce this rule by reminding smokers to leave the premises before lighting a cigarette.  </a:t>
            </a:r>
          </a:p>
          <a:p>
            <a:pPr lvl="1"/>
            <a:endParaRPr lang="en-US" sz="800" dirty="0"/>
          </a:p>
          <a:p>
            <a:pPr lvl="2"/>
            <a:r>
              <a:rPr lang="en-US" sz="1800" dirty="0" smtClean="0">
                <a:solidFill>
                  <a:srgbClr val="FF0000"/>
                </a:solidFill>
              </a:rPr>
              <a:t>As a result, the supervisor has little need for corrective action when most EEs practice positive self-discipline.  </a:t>
            </a:r>
          </a:p>
        </p:txBody>
      </p:sp>
      <p:pic>
        <p:nvPicPr>
          <p:cNvPr id="5" name="Picture 4" descr="My Role Model Who Has Aspired Me Towards the Medical Profession. — Andréas  Asti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724400"/>
            <a:ext cx="3505200" cy="2133600"/>
          </a:xfrm>
          <a:prstGeom prst="rect">
            <a:avLst/>
          </a:prstGeom>
          <a:noFill/>
          <a:ln>
            <a:noFill/>
          </a:ln>
        </p:spPr>
      </p:pic>
    </p:spTree>
    <p:extLst>
      <p:ext uri="{BB962C8B-B14F-4D97-AF65-F5344CB8AC3E}">
        <p14:creationId xmlns:p14="http://schemas.microsoft.com/office/powerpoint/2010/main" val="4092676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Employee Discipline</a:t>
            </a:r>
            <a:br>
              <a:rPr lang="en-US" dirty="0" smtClean="0"/>
            </a:br>
            <a:r>
              <a:rPr lang="en-US" sz="2000" dirty="0" smtClean="0"/>
              <a:t>Requires Supervisory Example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Oren Harari, a professor and management consultant, has commented that good EE discipline depends mostly on the supervisor’s daily behavior and on aligning decisions in the   same positive direction and with consistency of actions</a:t>
            </a:r>
            <a:r>
              <a:rPr lang="en-US" sz="2100" dirty="0" smtClean="0"/>
              <a:t>.  </a:t>
            </a:r>
          </a:p>
          <a:p>
            <a:endParaRPr lang="en-US" sz="800" dirty="0"/>
          </a:p>
          <a:p>
            <a:pPr lvl="1"/>
            <a:r>
              <a:rPr lang="en-US" sz="2000" dirty="0" smtClean="0"/>
              <a:t>He states, “Discipline is the daily grind that makes things happen and lets people know that you’re worthy of your word.”  </a:t>
            </a:r>
          </a:p>
          <a:p>
            <a:pPr lvl="1"/>
            <a:endParaRPr lang="en-US" sz="800" dirty="0"/>
          </a:p>
          <a:p>
            <a:pPr lvl="2"/>
            <a:r>
              <a:rPr lang="en-US" sz="1800" dirty="0" smtClean="0">
                <a:solidFill>
                  <a:srgbClr val="FF0000"/>
                </a:solidFill>
              </a:rPr>
              <a:t>In short, it’s about honor and integrity.</a:t>
            </a:r>
            <a:endParaRPr lang="en-US" sz="1800" dirty="0">
              <a:solidFill>
                <a:srgbClr val="FF0000"/>
              </a:solidFill>
            </a:endParaRPr>
          </a:p>
        </p:txBody>
      </p:sp>
      <p:pic>
        <p:nvPicPr>
          <p:cNvPr id="5" name="Picture 4" descr="Honour &amp; Integrity -"/>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114800"/>
            <a:ext cx="3962400" cy="2743200"/>
          </a:xfrm>
          <a:prstGeom prst="rect">
            <a:avLst/>
          </a:prstGeom>
          <a:noFill/>
          <a:ln>
            <a:noFill/>
          </a:ln>
        </p:spPr>
      </p:pic>
    </p:spTree>
    <p:extLst>
      <p:ext uri="{BB962C8B-B14F-4D97-AF65-F5344CB8AC3E}">
        <p14:creationId xmlns:p14="http://schemas.microsoft.com/office/powerpoint/2010/main" val="117905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Identifying and Confronting Disciplinary Situations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300" u="sng" dirty="0" smtClean="0"/>
              <a:t>Because individuals do not always agree on what constitutes acceptable standards of conduct, top-level managers must define the standards for supervisors and EEs</a:t>
            </a:r>
            <a:r>
              <a:rPr lang="en-US" dirty="0" smtClean="0"/>
              <a:t>.  </a:t>
            </a:r>
          </a:p>
          <a:p>
            <a:endParaRPr lang="en-US" sz="800" dirty="0"/>
          </a:p>
          <a:p>
            <a:pPr lvl="1"/>
            <a:r>
              <a:rPr lang="en-US" dirty="0" smtClean="0">
                <a:solidFill>
                  <a:srgbClr val="FF0000"/>
                </a:solidFill>
              </a:rPr>
              <a:t>In many companies, standards are defined in statements of ethical codes and rules of conduct.</a:t>
            </a:r>
            <a:endParaRPr lang="en-US" dirty="0">
              <a:solidFill>
                <a:srgbClr val="FF0000"/>
              </a:solidFill>
            </a:endParaRPr>
          </a:p>
        </p:txBody>
      </p:sp>
      <p:pic>
        <p:nvPicPr>
          <p:cNvPr id="5" name="Picture 4" descr="Code of Ethics: Understanding Its Types, Uses Through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038600"/>
            <a:ext cx="4876800" cy="2841171"/>
          </a:xfrm>
          <a:prstGeom prst="rect">
            <a:avLst/>
          </a:prstGeom>
          <a:noFill/>
          <a:ln>
            <a:noFill/>
          </a:ln>
        </p:spPr>
      </p:pic>
    </p:spTree>
    <p:extLst>
      <p:ext uri="{BB962C8B-B14F-4D97-AF65-F5344CB8AC3E}">
        <p14:creationId xmlns:p14="http://schemas.microsoft.com/office/powerpoint/2010/main" val="16452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Codes and 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400" u="sng" dirty="0" smtClean="0"/>
              <a:t>A code of ethics alone does not ensure ethical conduct</a:t>
            </a:r>
            <a:r>
              <a:rPr lang="en-US" dirty="0" smtClean="0"/>
              <a:t>.  </a:t>
            </a:r>
          </a:p>
          <a:p>
            <a:endParaRPr lang="en-US" sz="900" dirty="0"/>
          </a:p>
          <a:p>
            <a:pPr lvl="1"/>
            <a:r>
              <a:rPr lang="en-US" dirty="0" smtClean="0"/>
              <a:t>Some codes are documents that </a:t>
            </a:r>
            <a:r>
              <a:rPr lang="en-US" dirty="0" smtClean="0"/>
              <a:t>primarily outline </a:t>
            </a:r>
            <a:r>
              <a:rPr lang="en-US" dirty="0" smtClean="0"/>
              <a:t>legal requirements and restrictions, and they provide only limited guidance for solving moral and ethical dilemmas at work. </a:t>
            </a:r>
          </a:p>
          <a:p>
            <a:pPr lvl="1"/>
            <a:endParaRPr lang="en-US" sz="900" dirty="0"/>
          </a:p>
          <a:p>
            <a:pPr lvl="2"/>
            <a:r>
              <a:rPr lang="en-US" sz="1800" dirty="0" smtClean="0">
                <a:solidFill>
                  <a:srgbClr val="FF0000"/>
                </a:solidFill>
              </a:rPr>
              <a:t>Because ethical standards and ethical behavior can be interpreted in varying ways, some firms have developed their ethical codes and policies with major input from teams of EEs and supervisors.  Furthermore, some major firms have established hotlines or ethics-reporting systems by which EEs are encouraged to report questionable situations or individuals who they believe are acting unethically, improperly, or illegally.  </a:t>
            </a:r>
          </a:p>
        </p:txBody>
      </p:sp>
      <p:pic>
        <p:nvPicPr>
          <p:cNvPr id="5" name="Picture 4" descr="Ethics Alive! Coping With Multiple Codes of Ethics as a Social Worker -  SocialWorker.com"/>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181600"/>
            <a:ext cx="2521130" cy="1143000"/>
          </a:xfrm>
          <a:prstGeom prst="rect">
            <a:avLst/>
          </a:prstGeom>
          <a:noFill/>
          <a:ln>
            <a:noFill/>
          </a:ln>
        </p:spPr>
      </p:pic>
    </p:spTree>
    <p:extLst>
      <p:ext uri="{BB962C8B-B14F-4D97-AF65-F5344CB8AC3E}">
        <p14:creationId xmlns:p14="http://schemas.microsoft.com/office/powerpoint/2010/main" val="35121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Codes and 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person who reported the alleged wrongdoing, usually called a whistleblower, should be afforded anonymity</a:t>
            </a:r>
            <a:r>
              <a:rPr lang="en-US" dirty="0" smtClean="0"/>
              <a:t>.  </a:t>
            </a:r>
          </a:p>
          <a:p>
            <a:endParaRPr lang="en-US" sz="800" dirty="0"/>
          </a:p>
          <a:p>
            <a:pPr lvl="1"/>
            <a:r>
              <a:rPr lang="en-US" sz="2000" dirty="0" smtClean="0"/>
              <a:t>There is supposed to be no retaliation, regardless of whether the report is substantiated by facts and evidence.  </a:t>
            </a:r>
          </a:p>
          <a:p>
            <a:pPr lvl="1"/>
            <a:endParaRPr lang="en-US" sz="800" dirty="0"/>
          </a:p>
          <a:p>
            <a:pPr lvl="2"/>
            <a:r>
              <a:rPr lang="en-US" sz="1800" dirty="0" smtClean="0">
                <a:solidFill>
                  <a:srgbClr val="FF0000"/>
                </a:solidFill>
              </a:rPr>
              <a:t>It is recognized that a hotline or an ethics-reporting system requires top level management’s commitment to make the system credible – that is, both to deal firmly with wrongdoing when it is reported and to prevent retaliation against the messenger who delivers an unwelcome message.</a:t>
            </a:r>
            <a:endParaRPr lang="en-US" sz="1800" dirty="0">
              <a:solidFill>
                <a:srgbClr val="FF0000"/>
              </a:solidFill>
            </a:endParaRPr>
          </a:p>
        </p:txBody>
      </p:sp>
      <p:pic>
        <p:nvPicPr>
          <p:cNvPr id="5" name="Picture 4" descr="Whistle Blower Protection | Combating Corruption"/>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724400"/>
            <a:ext cx="4191000" cy="2133600"/>
          </a:xfrm>
          <a:prstGeom prst="rect">
            <a:avLst/>
          </a:prstGeom>
          <a:noFill/>
          <a:ln>
            <a:noFill/>
          </a:ln>
        </p:spPr>
      </p:pic>
    </p:spTree>
    <p:extLst>
      <p:ext uri="{BB962C8B-B14F-4D97-AF65-F5344CB8AC3E}">
        <p14:creationId xmlns:p14="http://schemas.microsoft.com/office/powerpoint/2010/main" val="2536949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Codes and 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addition to the preceding tools, some firms have developed statements and policies for addressing conflicts of interest</a:t>
            </a:r>
            <a:r>
              <a:rPr lang="en-US" dirty="0" smtClean="0"/>
              <a:t>.  </a:t>
            </a:r>
          </a:p>
          <a:p>
            <a:endParaRPr lang="en-US" sz="800" dirty="0"/>
          </a:p>
          <a:p>
            <a:pPr lvl="1"/>
            <a:r>
              <a:rPr lang="en-US" sz="2000" dirty="0" smtClean="0"/>
              <a:t>These statements may be part of, or in addition to, ethical codes.  </a:t>
            </a:r>
          </a:p>
          <a:p>
            <a:pPr lvl="1"/>
            <a:endParaRPr lang="en-US" sz="800" dirty="0"/>
          </a:p>
          <a:p>
            <a:pPr lvl="2"/>
            <a:r>
              <a:rPr lang="en-US" sz="1800" dirty="0" smtClean="0">
                <a:solidFill>
                  <a:srgbClr val="FF0000"/>
                </a:solidFill>
              </a:rPr>
              <a:t>Conflict-of-interest statements usually define situations and EE behaviors that are inconsistent with an EE’s primary obligations to the employer.  </a:t>
            </a:r>
            <a:endParaRPr lang="en-US" sz="1800" dirty="0">
              <a:solidFill>
                <a:srgbClr val="FF0000"/>
              </a:solidFill>
            </a:endParaRPr>
          </a:p>
        </p:txBody>
      </p:sp>
      <p:pic>
        <p:nvPicPr>
          <p:cNvPr id="5" name="Picture 4" descr="Conflicts of Interest - MMPI"/>
          <p:cNvPicPr/>
          <p:nvPr/>
        </p:nvPicPr>
        <p:blipFill>
          <a:blip r:embed="rId2">
            <a:extLst>
              <a:ext uri="{28A0092B-C50C-407E-A947-70E740481C1C}">
                <a14:useLocalDpi xmlns:a14="http://schemas.microsoft.com/office/drawing/2010/main" val="0"/>
              </a:ext>
            </a:extLst>
          </a:blip>
          <a:srcRect/>
          <a:stretch>
            <a:fillRect/>
          </a:stretch>
        </p:blipFill>
        <p:spPr bwMode="auto">
          <a:xfrm>
            <a:off x="4693920" y="3886200"/>
            <a:ext cx="4111752" cy="2339975"/>
          </a:xfrm>
          <a:prstGeom prst="rect">
            <a:avLst/>
          </a:prstGeom>
          <a:noFill/>
          <a:ln>
            <a:noFill/>
          </a:ln>
        </p:spPr>
      </p:pic>
    </p:spTree>
    <p:extLst>
      <p:ext uri="{BB962C8B-B14F-4D97-AF65-F5344CB8AC3E}">
        <p14:creationId xmlns:p14="http://schemas.microsoft.com/office/powerpoint/2010/main" val="358797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Codes and 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the final analysis, a firm’s commitment to high standards of ethical behavior must go beyond codes and policy statements.  </a:t>
            </a:r>
          </a:p>
          <a:p>
            <a:endParaRPr lang="en-US" sz="900" dirty="0"/>
          </a:p>
          <a:p>
            <a:pPr lvl="1"/>
            <a:r>
              <a:rPr lang="en-US" sz="2000" dirty="0" smtClean="0">
                <a:solidFill>
                  <a:srgbClr val="FF0000"/>
                </a:solidFill>
              </a:rPr>
              <a:t>An ethical commitment requires everyone in the organization, especially those in management and supervision, to show daily, by word and deed, that behaving ethically at work is not optional.  </a:t>
            </a:r>
          </a:p>
        </p:txBody>
      </p:sp>
      <p:pic>
        <p:nvPicPr>
          <p:cNvPr id="5" name="Picture 4" descr="ACT ETHICALLY AND CARRY ON Poster | Amy | Keep Calm-o-Matic"/>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581400"/>
            <a:ext cx="3200400" cy="3276600"/>
          </a:xfrm>
          <a:prstGeom prst="rect">
            <a:avLst/>
          </a:prstGeom>
          <a:noFill/>
          <a:ln>
            <a:noFill/>
          </a:ln>
        </p:spPr>
      </p:pic>
    </p:spTree>
    <p:extLst>
      <p:ext uri="{BB962C8B-B14F-4D97-AF65-F5344CB8AC3E}">
        <p14:creationId xmlns:p14="http://schemas.microsoft.com/office/powerpoint/2010/main" val="267546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300" u="sng" dirty="0" smtClean="0"/>
              <a:t>Not every organization has a published code of ethics or conflict-of-interest statement; however, most have some formal statement or list of rules of behavior to which EEs     are expected to conform</a:t>
            </a:r>
            <a:r>
              <a:rPr lang="en-US" sz="2300" dirty="0" smtClean="0"/>
              <a:t>.</a:t>
            </a:r>
          </a:p>
          <a:p>
            <a:pPr lvl="1"/>
            <a:endParaRPr lang="en-US" sz="800" dirty="0" smtClean="0"/>
          </a:p>
          <a:p>
            <a:pPr lvl="2"/>
            <a:r>
              <a:rPr lang="en-US" dirty="0" smtClean="0">
                <a:solidFill>
                  <a:srgbClr val="FF0000"/>
                </a:solidFill>
              </a:rPr>
              <a:t>Policies, procedures, methods, and rules cover many aspects of ongoing operations.  These tools are vital in informing EEs which standards of behavior are expected and which are unacceptable.</a:t>
            </a:r>
            <a:endParaRPr lang="en-US" dirty="0">
              <a:solidFill>
                <a:srgbClr val="FF0000"/>
              </a:solidFill>
            </a:endParaRPr>
          </a:p>
        </p:txBody>
      </p:sp>
      <p:pic>
        <p:nvPicPr>
          <p:cNvPr id="5" name="Picture 4" descr="Trinity ISE I: Rules &amp; Regulations (1) | Comenius Assistant at IES Albert  Einstein"/>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191000"/>
            <a:ext cx="2743200" cy="2133600"/>
          </a:xfrm>
          <a:prstGeom prst="rect">
            <a:avLst/>
          </a:prstGeom>
          <a:noFill/>
          <a:ln>
            <a:noFill/>
          </a:ln>
        </p:spPr>
      </p:pic>
    </p:spTree>
    <p:extLst>
      <p:ext uri="{BB962C8B-B14F-4D97-AF65-F5344CB8AC3E}">
        <p14:creationId xmlns:p14="http://schemas.microsoft.com/office/powerpoint/2010/main" val="51207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Part Four: Controlling and Managing Performance Conflict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Fifteen: Positive Discipline</a:t>
            </a:r>
          </a:p>
          <a:p>
            <a:endParaRPr lang="en-US" sz="800" u="sng" dirty="0" smtClean="0"/>
          </a:p>
          <a:p>
            <a:pPr lvl="1"/>
            <a:r>
              <a:rPr lang="en-US" sz="2000" dirty="0" smtClean="0"/>
              <a:t>After studying this chapter, you will be able to:</a:t>
            </a:r>
          </a:p>
          <a:p>
            <a:pPr lvl="1"/>
            <a:endParaRPr lang="en-US" sz="800" dirty="0" smtClean="0"/>
          </a:p>
          <a:p>
            <a:pPr lvl="2"/>
            <a:r>
              <a:rPr lang="en-US" sz="1700" dirty="0" smtClean="0">
                <a:solidFill>
                  <a:srgbClr val="FF0000"/>
                </a:solidFill>
              </a:rPr>
              <a:t>Discuss the basis and importance of positive discipline in an organization.</a:t>
            </a:r>
          </a:p>
          <a:p>
            <a:pPr lvl="2"/>
            <a:r>
              <a:rPr lang="en-US" sz="1700" dirty="0" smtClean="0">
                <a:solidFill>
                  <a:srgbClr val="FF0000"/>
                </a:solidFill>
              </a:rPr>
              <a:t>Identify disciplinary situations that violate standards of conduct and discuss the need to confront those situations appropriately.</a:t>
            </a:r>
          </a:p>
          <a:p>
            <a:pPr lvl="2"/>
            <a:r>
              <a:rPr lang="en-US" sz="1700" dirty="0" smtClean="0">
                <a:solidFill>
                  <a:srgbClr val="FF0000"/>
                </a:solidFill>
              </a:rPr>
              <a:t>Identify approaches that ensure proper action for just cause.</a:t>
            </a:r>
          </a:p>
          <a:p>
            <a:pPr lvl="2"/>
            <a:r>
              <a:rPr lang="en-US" sz="1700" dirty="0" smtClean="0">
                <a:solidFill>
                  <a:srgbClr val="FF0000"/>
                </a:solidFill>
              </a:rPr>
              <a:t>Describe and discuss the application of progressive discipline.</a:t>
            </a:r>
          </a:p>
          <a:p>
            <a:pPr lvl="2"/>
            <a:r>
              <a:rPr lang="en-US" sz="1700" dirty="0" smtClean="0">
                <a:solidFill>
                  <a:srgbClr val="FF0000"/>
                </a:solidFill>
              </a:rPr>
              <a:t>Explain the “Hot </a:t>
            </a:r>
            <a:r>
              <a:rPr lang="en-US" sz="1700" dirty="0">
                <a:solidFill>
                  <a:srgbClr val="FF0000"/>
                </a:solidFill>
              </a:rPr>
              <a:t>S</a:t>
            </a:r>
            <a:r>
              <a:rPr lang="en-US" sz="1700" dirty="0" smtClean="0">
                <a:solidFill>
                  <a:srgbClr val="FF0000"/>
                </a:solidFill>
              </a:rPr>
              <a:t>tove </a:t>
            </a:r>
            <a:r>
              <a:rPr lang="en-US" sz="1700" dirty="0">
                <a:solidFill>
                  <a:srgbClr val="FF0000"/>
                </a:solidFill>
              </a:rPr>
              <a:t>R</a:t>
            </a:r>
            <a:r>
              <a:rPr lang="en-US" sz="1700" dirty="0" smtClean="0">
                <a:solidFill>
                  <a:srgbClr val="FF0000"/>
                </a:solidFill>
              </a:rPr>
              <a:t>ule” approach to discipline.</a:t>
            </a:r>
          </a:p>
          <a:p>
            <a:pPr lvl="2"/>
            <a:r>
              <a:rPr lang="en-US" sz="1700" dirty="0" smtClean="0">
                <a:solidFill>
                  <a:srgbClr val="FF0000"/>
                </a:solidFill>
              </a:rPr>
              <a:t>Discuss need to document disciplinary actions and to provide right of appeal.</a:t>
            </a:r>
          </a:p>
          <a:p>
            <a:pPr lvl="2"/>
            <a:r>
              <a:rPr lang="en-US" sz="1700" dirty="0" smtClean="0">
                <a:solidFill>
                  <a:srgbClr val="FF0000"/>
                </a:solidFill>
              </a:rPr>
              <a:t>Differentiate between the “discipline without punishment” approach and other alternatives to progressive discipline.</a:t>
            </a:r>
          </a:p>
          <a:p>
            <a:pPr lvl="2"/>
            <a:r>
              <a:rPr lang="en-US" sz="1700" dirty="0" smtClean="0">
                <a:solidFill>
                  <a:srgbClr val="FF0000"/>
                </a:solidFill>
              </a:rPr>
              <a:t>Recognize the importance of “fairness” in the disciplinary process.</a:t>
            </a:r>
          </a:p>
        </p:txBody>
      </p:sp>
      <p:pic>
        <p:nvPicPr>
          <p:cNvPr id="5" name="Picture 4"/>
          <p:cNvPicPr>
            <a:picLocks noChangeAspect="1"/>
          </p:cNvPicPr>
          <p:nvPr/>
        </p:nvPicPr>
        <p:blipFill>
          <a:blip r:embed="rId2" cstate="print"/>
          <a:stretch>
            <a:fillRect/>
          </a:stretch>
        </p:blipFill>
        <p:spPr>
          <a:xfrm>
            <a:off x="7345680" y="13716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Most organizations give their EEs written lists of rules or      codes of conduct</a:t>
            </a:r>
            <a:r>
              <a:rPr lang="en-US" dirty="0" smtClean="0"/>
              <a:t>.  </a:t>
            </a:r>
          </a:p>
          <a:p>
            <a:endParaRPr lang="en-US" sz="800" dirty="0"/>
          </a:p>
          <a:p>
            <a:pPr lvl="1"/>
            <a:r>
              <a:rPr lang="en-US" sz="2000" dirty="0" smtClean="0"/>
              <a:t>These lists are often included in EE handbooks, or provided as separate booklets or as memoranda posted in departments.  </a:t>
            </a:r>
          </a:p>
          <a:p>
            <a:pPr lvl="1"/>
            <a:endParaRPr lang="en-US" sz="800" dirty="0"/>
          </a:p>
          <a:p>
            <a:pPr lvl="2"/>
            <a:r>
              <a:rPr lang="en-US" sz="1800" dirty="0" smtClean="0">
                <a:solidFill>
                  <a:srgbClr val="FF0000"/>
                </a:solidFill>
              </a:rPr>
              <a:t>Supervisors must ensure that EEs read and understand general and departmental rules, which may include safety and technical regulations, depending on a department’s activity.</a:t>
            </a:r>
            <a:endParaRPr lang="en-US" sz="1800" dirty="0">
              <a:solidFill>
                <a:srgbClr val="FF0000"/>
              </a:solidFill>
            </a:endParaRPr>
          </a:p>
        </p:txBody>
      </p:sp>
      <p:pic>
        <p:nvPicPr>
          <p:cNvPr id="5" name="Picture 4" descr="Rules And Regulations Icon"/>
          <p:cNvPicPr/>
          <p:nvPr/>
        </p:nvPicPr>
        <p:blipFill>
          <a:blip r:embed="rId2">
            <a:extLst>
              <a:ext uri="{28A0092B-C50C-407E-A947-70E740481C1C}">
                <a14:useLocalDpi xmlns:a14="http://schemas.microsoft.com/office/drawing/2010/main" val="0"/>
              </a:ext>
            </a:extLst>
          </a:blip>
          <a:srcRect/>
          <a:stretch>
            <a:fillRect/>
          </a:stretch>
        </p:blipFill>
        <p:spPr bwMode="auto">
          <a:xfrm>
            <a:off x="6096001" y="4114800"/>
            <a:ext cx="3069770" cy="2754086"/>
          </a:xfrm>
          <a:prstGeom prst="rect">
            <a:avLst/>
          </a:prstGeom>
          <a:noFill/>
          <a:ln>
            <a:noFill/>
          </a:ln>
        </p:spPr>
      </p:pic>
    </p:spTree>
    <p:extLst>
      <p:ext uri="{BB962C8B-B14F-4D97-AF65-F5344CB8AC3E}">
        <p14:creationId xmlns:p14="http://schemas.microsoft.com/office/powerpoint/2010/main" val="45551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Written rules and regulations provide standards that should help the supervisor encourage EE self-discipline</a:t>
            </a:r>
            <a:r>
              <a:rPr lang="en-US" dirty="0" smtClean="0"/>
              <a:t>.  </a:t>
            </a:r>
          </a:p>
          <a:p>
            <a:endParaRPr lang="en-US" sz="800" dirty="0"/>
          </a:p>
          <a:p>
            <a:pPr lvl="1"/>
            <a:r>
              <a:rPr lang="en-US" sz="2000" dirty="0" smtClean="0"/>
              <a:t>Some organizations provide detailed lists of rules and infractions; these lists may include classifications of penalties for violations.  </a:t>
            </a:r>
          </a:p>
          <a:p>
            <a:pPr lvl="1"/>
            <a:endParaRPr lang="en-US" sz="800" dirty="0"/>
          </a:p>
          <a:p>
            <a:pPr lvl="2"/>
            <a:r>
              <a:rPr lang="en-US" sz="1800" dirty="0" smtClean="0">
                <a:solidFill>
                  <a:srgbClr val="FF0000"/>
                </a:solidFill>
              </a:rPr>
              <a:t>Other organizations, probably most, prefer to list their major rules and regulations but not the consequences of rule violations.  </a:t>
            </a:r>
            <a:endParaRPr lang="en-US" sz="1800" dirty="0">
              <a:solidFill>
                <a:srgbClr val="FF0000"/>
              </a:solidFill>
            </a:endParaRPr>
          </a:p>
        </p:txBody>
      </p:sp>
      <p:pic>
        <p:nvPicPr>
          <p:cNvPr id="5" name="Picture 4" descr="Introduction to Standards | AAQ"/>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962400"/>
            <a:ext cx="4474464" cy="2362200"/>
          </a:xfrm>
          <a:prstGeom prst="rect">
            <a:avLst/>
          </a:prstGeom>
          <a:noFill/>
          <a:ln>
            <a:noFill/>
          </a:ln>
        </p:spPr>
      </p:pic>
    </p:spTree>
    <p:extLst>
      <p:ext uri="{BB962C8B-B14F-4D97-AF65-F5344CB8AC3E}">
        <p14:creationId xmlns:p14="http://schemas.microsoft.com/office/powerpoint/2010/main" val="1698587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Regardless of what type of list is used, the supervisor is the person most responsible for the consistent application and enforcement of company and departmental rules</a:t>
            </a:r>
            <a:r>
              <a:rPr lang="en-US" dirty="0" smtClean="0"/>
              <a:t>.  </a:t>
            </a:r>
          </a:p>
          <a:p>
            <a:endParaRPr lang="en-US" sz="800" dirty="0"/>
          </a:p>
          <a:p>
            <a:pPr lvl="1"/>
            <a:r>
              <a:rPr lang="en-US" sz="2000" dirty="0" smtClean="0">
                <a:solidFill>
                  <a:srgbClr val="FF0000"/>
                </a:solidFill>
              </a:rPr>
              <a:t>In fact, the degree to which EEs follow corporate rules in a positive, self-disciplined way is usually more attributable to the supervisor’s role and example than to any other factor.</a:t>
            </a:r>
            <a:endParaRPr lang="en-US" sz="2000" dirty="0">
              <a:solidFill>
                <a:srgbClr val="FF0000"/>
              </a:solidFill>
            </a:endParaRPr>
          </a:p>
        </p:txBody>
      </p:sp>
      <p:pic>
        <p:nvPicPr>
          <p:cNvPr id="6" name="Picture 5" descr="Supervisor icon symbol creative sign from Vector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0909" y="3505200"/>
            <a:ext cx="2663952" cy="2819400"/>
          </a:xfrm>
          <a:prstGeom prst="rect">
            <a:avLst/>
          </a:prstGeom>
          <a:noFill/>
          <a:ln>
            <a:noFill/>
          </a:ln>
        </p:spPr>
      </p:pic>
    </p:spTree>
    <p:extLst>
      <p:ext uri="{BB962C8B-B14F-4D97-AF65-F5344CB8AC3E}">
        <p14:creationId xmlns:p14="http://schemas.microsoft.com/office/powerpoint/2010/main" val="309445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Conduct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Rules of conduct and policy statements in EE handbooks and manuals are often subject to review and change because of legal problems and interpretations</a:t>
            </a:r>
            <a:r>
              <a:rPr lang="en-US" dirty="0" smtClean="0"/>
              <a:t>.  </a:t>
            </a:r>
          </a:p>
          <a:p>
            <a:endParaRPr lang="en-US" sz="800" dirty="0"/>
          </a:p>
          <a:p>
            <a:pPr lvl="1"/>
            <a:r>
              <a:rPr lang="en-US" sz="2000" dirty="0" smtClean="0"/>
              <a:t>While the review and revision of EE handbooks are usually the responsibility of HR staff, supervisors should be very familiar with the content of EE handbooks.  </a:t>
            </a:r>
          </a:p>
          <a:p>
            <a:pPr lvl="1"/>
            <a:endParaRPr lang="en-US" sz="800" dirty="0"/>
          </a:p>
          <a:p>
            <a:pPr lvl="2"/>
            <a:r>
              <a:rPr lang="en-US" sz="1800" dirty="0" smtClean="0">
                <a:solidFill>
                  <a:srgbClr val="FF0000"/>
                </a:solidFill>
              </a:rPr>
              <a:t>Supervisors should suggest revisions when revisions are justified.</a:t>
            </a:r>
            <a:endParaRPr lang="en-US" sz="1800" dirty="0">
              <a:solidFill>
                <a:srgbClr val="FF0000"/>
              </a:solidFill>
            </a:endParaRPr>
          </a:p>
        </p:txBody>
      </p:sp>
      <p:pic>
        <p:nvPicPr>
          <p:cNvPr id="5" name="Picture 4" descr="5 Types and Modes of Interpretation Methods"/>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419600"/>
            <a:ext cx="2438400" cy="2438400"/>
          </a:xfrm>
          <a:prstGeom prst="rect">
            <a:avLst/>
          </a:prstGeom>
          <a:noFill/>
          <a:ln>
            <a:noFill/>
          </a:ln>
        </p:spPr>
      </p:pic>
    </p:spTree>
    <p:extLst>
      <p:ext uri="{BB962C8B-B14F-4D97-AF65-F5344CB8AC3E}">
        <p14:creationId xmlns:p14="http://schemas.microsoft.com/office/powerpoint/2010/main" val="1301433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Conduct</a:t>
            </a:r>
            <a:br>
              <a:rPr lang="en-US" dirty="0" smtClean="0"/>
            </a:br>
            <a:r>
              <a:rPr lang="en-US" sz="2000" dirty="0" smtClean="0"/>
              <a:t>Confronting Disciplinary Situations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100" u="sng" dirty="0" smtClean="0"/>
              <a:t>Despite best efforts to prevent infractions, supervisors will at times confront situations requiring some type of disciplinary action</a:t>
            </a:r>
            <a:r>
              <a:rPr lang="en-US" sz="2100" dirty="0" smtClean="0"/>
              <a:t>.  </a:t>
            </a:r>
          </a:p>
          <a:p>
            <a:endParaRPr lang="en-US" sz="800" dirty="0"/>
          </a:p>
          <a:p>
            <a:pPr lvl="1"/>
            <a:r>
              <a:rPr lang="en-US" sz="2000" dirty="0" smtClean="0"/>
              <a:t>The following require immediate action by the supervisor.  </a:t>
            </a:r>
          </a:p>
          <a:p>
            <a:pPr lvl="1"/>
            <a:endParaRPr lang="en-US" sz="800" dirty="0"/>
          </a:p>
          <a:p>
            <a:pPr lvl="2"/>
            <a:r>
              <a:rPr lang="en-US" sz="1800" dirty="0" smtClean="0">
                <a:solidFill>
                  <a:srgbClr val="FF0000"/>
                </a:solidFill>
              </a:rPr>
              <a:t>Excessive absenteeism or tardiness.</a:t>
            </a:r>
          </a:p>
          <a:p>
            <a:pPr lvl="2"/>
            <a:r>
              <a:rPr lang="en-US" sz="1800" dirty="0" smtClean="0">
                <a:solidFill>
                  <a:srgbClr val="FF0000"/>
                </a:solidFill>
              </a:rPr>
              <a:t>Defective or inadequate work performance.</a:t>
            </a:r>
          </a:p>
          <a:p>
            <a:pPr lvl="2"/>
            <a:r>
              <a:rPr lang="en-US" sz="1800" dirty="0" smtClean="0">
                <a:solidFill>
                  <a:srgbClr val="FF0000"/>
                </a:solidFill>
              </a:rPr>
              <a:t>Poor attitudes that influence work of others or damage firm’s reputation.</a:t>
            </a:r>
          </a:p>
          <a:p>
            <a:pPr lvl="2"/>
            <a:r>
              <a:rPr lang="en-US" sz="1800" dirty="0">
                <a:solidFill>
                  <a:srgbClr val="FF0000"/>
                </a:solidFill>
              </a:rPr>
              <a:t>Infractions of rules regarding time schedules, rest periods, procedures, safety, and so forth</a:t>
            </a:r>
            <a:r>
              <a:rPr lang="en-US" sz="1800" dirty="0" smtClean="0">
                <a:solidFill>
                  <a:srgbClr val="FF0000"/>
                </a:solidFill>
              </a:rPr>
              <a:t>.</a:t>
            </a:r>
            <a:endParaRPr lang="en-US" sz="1800" dirty="0">
              <a:solidFill>
                <a:srgbClr val="FF0000"/>
              </a:solidFill>
            </a:endParaRPr>
          </a:p>
        </p:txBody>
      </p:sp>
      <p:pic>
        <p:nvPicPr>
          <p:cNvPr id="5" name="Picture 4" descr="Immediate Action&quot; Images – Browse 79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72000"/>
            <a:ext cx="4114800" cy="2270760"/>
          </a:xfrm>
          <a:prstGeom prst="rect">
            <a:avLst/>
          </a:prstGeom>
          <a:noFill/>
          <a:ln>
            <a:noFill/>
          </a:ln>
        </p:spPr>
      </p:pic>
    </p:spTree>
    <p:extLst>
      <p:ext uri="{BB962C8B-B14F-4D97-AF65-F5344CB8AC3E}">
        <p14:creationId xmlns:p14="http://schemas.microsoft.com/office/powerpoint/2010/main" val="2944386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Conduct</a:t>
            </a:r>
            <a:br>
              <a:rPr lang="en-US" dirty="0" smtClean="0"/>
            </a:br>
            <a:r>
              <a:rPr lang="en-US" sz="2000" dirty="0" smtClean="0"/>
              <a:t>Confronting Disciplinary Situations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may at times experience open insubordination, such as when an EE refuses to carry out a legitimate work assignment</a:t>
            </a:r>
            <a:r>
              <a:rPr lang="en-US" dirty="0" smtClean="0"/>
              <a:t>.  </a:t>
            </a:r>
          </a:p>
          <a:p>
            <a:endParaRPr lang="en-US" sz="800" dirty="0"/>
          </a:p>
          <a:p>
            <a:pPr lvl="1"/>
            <a:r>
              <a:rPr lang="en-US" sz="2000" dirty="0" smtClean="0"/>
              <a:t>A supervisor may even confront disciplinary problems stemming from EE behavior off the job.  </a:t>
            </a:r>
            <a:r>
              <a:rPr lang="en-US" sz="2000" dirty="0" smtClean="0">
                <a:solidFill>
                  <a:srgbClr val="0070C0"/>
                </a:solidFill>
              </a:rPr>
              <a:t>For example, an EE may have a drinking problem or may be taking illegal drugs.  </a:t>
            </a:r>
          </a:p>
          <a:p>
            <a:pPr lvl="1"/>
            <a:endParaRPr lang="en-US" sz="800" dirty="0"/>
          </a:p>
          <a:p>
            <a:pPr lvl="2"/>
            <a:r>
              <a:rPr lang="en-US" sz="1800" dirty="0" smtClean="0">
                <a:solidFill>
                  <a:srgbClr val="FF0000"/>
                </a:solidFill>
              </a:rPr>
              <a:t>Whenever an EE’s off-the-job conduct affects on-the-job performance,      a supervisor must be prepared to respond to the problem appropriately.</a:t>
            </a:r>
            <a:endParaRPr lang="en-US" sz="1800" dirty="0">
              <a:solidFill>
                <a:srgbClr val="FF0000"/>
              </a:solidFill>
            </a:endParaRPr>
          </a:p>
        </p:txBody>
      </p:sp>
      <p:pic>
        <p:nvPicPr>
          <p:cNvPr id="5" name="Picture 4" descr="Fool proof guide to dealing with insubordination in the workplace"/>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419600"/>
            <a:ext cx="4750526" cy="2438400"/>
          </a:xfrm>
          <a:prstGeom prst="rect">
            <a:avLst/>
          </a:prstGeom>
          <a:noFill/>
          <a:ln>
            <a:noFill/>
          </a:ln>
        </p:spPr>
      </p:pic>
    </p:spTree>
    <p:extLst>
      <p:ext uri="{BB962C8B-B14F-4D97-AF65-F5344CB8AC3E}">
        <p14:creationId xmlns:p14="http://schemas.microsoft.com/office/powerpoint/2010/main" val="1756384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Conduct</a:t>
            </a:r>
            <a:br>
              <a:rPr lang="en-US" dirty="0" smtClean="0"/>
            </a:br>
            <a:r>
              <a:rPr lang="en-US" sz="2000" dirty="0" smtClean="0"/>
              <a:t>Confronting Disciplinary Situations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Situations that require disciplinary action are unpleasant, but the supervisor must have courage to deal with them</a:t>
            </a:r>
            <a:r>
              <a:rPr lang="en-US" dirty="0" smtClean="0"/>
              <a:t>.  </a:t>
            </a:r>
          </a:p>
          <a:p>
            <a:endParaRPr lang="en-US" sz="800" dirty="0"/>
          </a:p>
          <a:p>
            <a:pPr lvl="1"/>
            <a:r>
              <a:rPr lang="en-US" dirty="0" smtClean="0">
                <a:solidFill>
                  <a:srgbClr val="FF0000"/>
                </a:solidFill>
              </a:rPr>
              <a:t>If the supervisor does not take action when required, borderline EEs might be encouraged to try similar violations.</a:t>
            </a:r>
            <a:endParaRPr lang="en-US" dirty="0">
              <a:solidFill>
                <a:srgbClr val="FF0000"/>
              </a:solidFill>
            </a:endParaRPr>
          </a:p>
        </p:txBody>
      </p:sp>
      <p:pic>
        <p:nvPicPr>
          <p:cNvPr id="5" name="Picture 4" descr="Courage- How to act appropriately - Vskills Blog"/>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81400"/>
            <a:ext cx="4187952" cy="2686050"/>
          </a:xfrm>
          <a:prstGeom prst="rect">
            <a:avLst/>
          </a:prstGeom>
          <a:noFill/>
          <a:ln>
            <a:noFill/>
          </a:ln>
        </p:spPr>
      </p:pic>
    </p:spTree>
    <p:extLst>
      <p:ext uri="{BB962C8B-B14F-4D97-AF65-F5344CB8AC3E}">
        <p14:creationId xmlns:p14="http://schemas.microsoft.com/office/powerpoint/2010/main" val="2821082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Conduct</a:t>
            </a:r>
            <a:br>
              <a:rPr lang="en-US" dirty="0" smtClean="0"/>
            </a:br>
            <a:r>
              <a:rPr lang="en-US" sz="2000" dirty="0" smtClean="0"/>
              <a:t>Confronting Disciplinary Situations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200" u="sng" dirty="0" smtClean="0"/>
              <a:t>A supervisor should not hesitate to draw on authority inherent  in the supervisory position, even though it might be easier to overlook the matter or to pass it off to higher-level managers      or the HR department</a:t>
            </a:r>
            <a:r>
              <a:rPr lang="en-US" dirty="0" smtClean="0"/>
              <a:t>.  </a:t>
            </a:r>
          </a:p>
          <a:p>
            <a:endParaRPr lang="en-US" sz="800" dirty="0"/>
          </a:p>
          <a:p>
            <a:pPr lvl="1"/>
            <a:r>
              <a:rPr lang="en-US" sz="2000" dirty="0" smtClean="0">
                <a:solidFill>
                  <a:srgbClr val="FF0000"/>
                </a:solidFill>
              </a:rPr>
              <a:t>Supervisors who ask the HR department to assume all disciplinary problems neglect responsibility and undermine their own authority.</a:t>
            </a:r>
            <a:endParaRPr lang="en-US" sz="2000" dirty="0">
              <a:solidFill>
                <a:srgbClr val="FF0000"/>
              </a:solidFill>
            </a:endParaRPr>
          </a:p>
        </p:txBody>
      </p:sp>
      <p:pic>
        <p:nvPicPr>
          <p:cNvPr id="5" name="Picture 4" descr="Free Stock Photo of Authority Team Indicates Manager Unity And Control |  Download Free Images and Free Illustr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886200"/>
            <a:ext cx="3352800" cy="2470785"/>
          </a:xfrm>
          <a:prstGeom prst="rect">
            <a:avLst/>
          </a:prstGeom>
          <a:noFill/>
          <a:ln>
            <a:noFill/>
          </a:ln>
        </p:spPr>
      </p:pic>
    </p:spTree>
    <p:extLst>
      <p:ext uri="{BB962C8B-B14F-4D97-AF65-F5344CB8AC3E}">
        <p14:creationId xmlns:p14="http://schemas.microsoft.com/office/powerpoint/2010/main" val="892494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Conduct</a:t>
            </a:r>
            <a:br>
              <a:rPr lang="en-US" dirty="0" smtClean="0"/>
            </a:br>
            <a:r>
              <a:rPr lang="en-US" sz="2000" dirty="0" smtClean="0"/>
              <a:t>Confronting Disciplinary Situations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Normally, good supervisors will not have to take disciplinary action very frequently</a:t>
            </a:r>
            <a:r>
              <a:rPr lang="en-US" dirty="0" smtClean="0"/>
              <a:t>.  </a:t>
            </a:r>
          </a:p>
          <a:p>
            <a:endParaRPr lang="en-US" sz="800" dirty="0"/>
          </a:p>
          <a:p>
            <a:pPr lvl="1"/>
            <a:r>
              <a:rPr lang="en-US" sz="2000" dirty="0" smtClean="0">
                <a:solidFill>
                  <a:srgbClr val="FF0000"/>
                </a:solidFill>
              </a:rPr>
              <a:t>When such action is necessary, however, the supervisor should be ready to act, no matter how unpleasant the task may be.</a:t>
            </a:r>
            <a:endParaRPr lang="en-US" sz="2000" dirty="0">
              <a:solidFill>
                <a:srgbClr val="FF0000"/>
              </a:solidFill>
            </a:endParaRPr>
          </a:p>
        </p:txBody>
      </p:sp>
      <p:pic>
        <p:nvPicPr>
          <p:cNvPr id="5" name="Picture 4" descr="Foro Be Ready 202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505200"/>
            <a:ext cx="4721352" cy="2736850"/>
          </a:xfrm>
          <a:prstGeom prst="rect">
            <a:avLst/>
          </a:prstGeom>
          <a:noFill/>
          <a:ln>
            <a:noFill/>
          </a:ln>
        </p:spPr>
      </p:pic>
    </p:spTree>
    <p:extLst>
      <p:ext uri="{BB962C8B-B14F-4D97-AF65-F5344CB8AC3E}">
        <p14:creationId xmlns:p14="http://schemas.microsoft.com/office/powerpoint/2010/main" val="1750234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Disciplinary Process and Just Cause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200" u="sng" dirty="0" smtClean="0"/>
              <a:t>Supervisors must initiate any disciplinary action with sensitivity and sound judgment</a:t>
            </a:r>
            <a:r>
              <a:rPr lang="en-US" dirty="0" smtClean="0"/>
              <a:t>.  </a:t>
            </a:r>
          </a:p>
          <a:p>
            <a:endParaRPr lang="en-US" sz="800" dirty="0"/>
          </a:p>
          <a:p>
            <a:pPr lvl="1"/>
            <a:r>
              <a:rPr lang="en-US" sz="2000" dirty="0" smtClean="0"/>
              <a:t>The purpose of disciplinary action should not be to punish or to seek revenge but to improve the EE’s behavior.  </a:t>
            </a:r>
          </a:p>
          <a:p>
            <a:pPr lvl="1"/>
            <a:endParaRPr lang="en-US" sz="800" dirty="0"/>
          </a:p>
          <a:p>
            <a:pPr lvl="2"/>
            <a:r>
              <a:rPr lang="en-US" sz="1800" dirty="0" smtClean="0">
                <a:solidFill>
                  <a:srgbClr val="FF0000"/>
                </a:solidFill>
              </a:rPr>
              <a:t>The main purpose of disciplinary action is to prevent similar infractions.  </a:t>
            </a:r>
            <a:endParaRPr lang="en-US" sz="1800" dirty="0">
              <a:solidFill>
                <a:srgbClr val="FF0000"/>
              </a:solidFill>
            </a:endParaRPr>
          </a:p>
        </p:txBody>
      </p:sp>
      <p:pic>
        <p:nvPicPr>
          <p:cNvPr id="5" name="Picture 4" descr="Sensitivity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962400"/>
            <a:ext cx="4648200" cy="2352675"/>
          </a:xfrm>
          <a:prstGeom prst="rect">
            <a:avLst/>
          </a:prstGeom>
          <a:noFill/>
          <a:ln>
            <a:noFill/>
          </a:ln>
        </p:spPr>
      </p:pic>
    </p:spTree>
    <p:extLst>
      <p:ext uri="{BB962C8B-B14F-4D97-AF65-F5344CB8AC3E}">
        <p14:creationId xmlns:p14="http://schemas.microsoft.com/office/powerpoint/2010/main" val="382084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Basis and Importance of Positive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term discipline is used in several different ways</a:t>
            </a:r>
            <a:r>
              <a:rPr lang="en-US" dirty="0" smtClean="0"/>
              <a:t>.  </a:t>
            </a:r>
          </a:p>
          <a:p>
            <a:endParaRPr lang="en-US" sz="800" dirty="0"/>
          </a:p>
          <a:p>
            <a:pPr lvl="1"/>
            <a:r>
              <a:rPr lang="en-US" sz="2000" dirty="0" smtClean="0"/>
              <a:t>Many supervisors associate discipline with the use of authority, force, or punishment.  </a:t>
            </a:r>
          </a:p>
          <a:p>
            <a:pPr lvl="1"/>
            <a:endParaRPr lang="en-US" sz="800" dirty="0"/>
          </a:p>
          <a:p>
            <a:pPr lvl="2"/>
            <a:r>
              <a:rPr lang="en-US" sz="1800" dirty="0" smtClean="0">
                <a:solidFill>
                  <a:srgbClr val="FF0000"/>
                </a:solidFill>
              </a:rPr>
              <a:t>Discipline is a condition of orderliness – that is, the degree to which members of an organization act properly and observe the expected standards of behavior.  </a:t>
            </a:r>
            <a:endParaRPr lang="en-US" sz="1800" dirty="0">
              <a:solidFill>
                <a:srgbClr val="FF0000"/>
              </a:solidFill>
            </a:endParaRPr>
          </a:p>
        </p:txBody>
      </p:sp>
      <p:pic>
        <p:nvPicPr>
          <p:cNvPr id="5" name="Picture 4" descr="Discipline Royalty-Free Images, Stock Photos &amp; Pictures ..."/>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343400"/>
            <a:ext cx="5206238" cy="2895600"/>
          </a:xfrm>
          <a:prstGeom prst="rect">
            <a:avLst/>
          </a:prstGeom>
          <a:noFill/>
          <a:ln>
            <a:noFill/>
          </a:ln>
        </p:spPr>
      </p:pic>
    </p:spTree>
    <p:extLst>
      <p:ext uri="{BB962C8B-B14F-4D97-AF65-F5344CB8AC3E}">
        <p14:creationId xmlns:p14="http://schemas.microsoft.com/office/powerpoint/2010/main" val="350943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Action Should Have Just Cause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200" u="sng" dirty="0" smtClean="0"/>
              <a:t>Most employers accept the general premise that disciplinary action taken against an EE should be based on “just cause</a:t>
            </a:r>
            <a:r>
              <a:rPr lang="en-US" dirty="0" smtClean="0"/>
              <a:t>.”  </a:t>
            </a:r>
          </a:p>
          <a:p>
            <a:endParaRPr lang="en-US" sz="800" dirty="0"/>
          </a:p>
          <a:p>
            <a:pPr lvl="1"/>
            <a:r>
              <a:rPr lang="en-US" sz="2000" dirty="0" smtClean="0">
                <a:solidFill>
                  <a:srgbClr val="FF0000"/>
                </a:solidFill>
              </a:rPr>
              <a:t>To be viewed as “just</a:t>
            </a:r>
            <a:r>
              <a:rPr lang="en-US" sz="2000" dirty="0">
                <a:solidFill>
                  <a:srgbClr val="FF0000"/>
                </a:solidFill>
              </a:rPr>
              <a:t>,</a:t>
            </a:r>
            <a:r>
              <a:rPr lang="en-US" sz="2000" dirty="0" smtClean="0">
                <a:solidFill>
                  <a:srgbClr val="FF0000"/>
                </a:solidFill>
              </a:rPr>
              <a:t>” the disciplinary action must consider all the facts in the individual case and be consistent with past practice.  </a:t>
            </a:r>
            <a:endParaRPr lang="en-US" sz="2000" dirty="0">
              <a:solidFill>
                <a:srgbClr val="FF0000"/>
              </a:solidFill>
            </a:endParaRPr>
          </a:p>
        </p:txBody>
      </p:sp>
      <p:pic>
        <p:nvPicPr>
          <p:cNvPr id="5" name="Picture 4" descr="Download Just Cause - A Red Star With The Words Just Cause Wallpaper |  Wallpapers.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429001"/>
            <a:ext cx="4568952" cy="2832692"/>
          </a:xfrm>
          <a:prstGeom prst="rect">
            <a:avLst/>
          </a:prstGeom>
          <a:noFill/>
          <a:ln>
            <a:noFill/>
          </a:ln>
        </p:spPr>
      </p:pic>
    </p:spTree>
    <p:extLst>
      <p:ext uri="{BB962C8B-B14F-4D97-AF65-F5344CB8AC3E}">
        <p14:creationId xmlns:p14="http://schemas.microsoft.com/office/powerpoint/2010/main" val="4273815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Action Should Have Just Cause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Eight Tests for Just Cause</a:t>
            </a:r>
          </a:p>
          <a:p>
            <a:endParaRPr lang="en-US" sz="900" dirty="0" smtClean="0"/>
          </a:p>
          <a:p>
            <a:pPr lvl="1"/>
            <a:r>
              <a:rPr lang="en-US" u="sng" dirty="0" smtClean="0"/>
              <a:t>1. Give Advance Warning</a:t>
            </a:r>
          </a:p>
          <a:p>
            <a:pPr lvl="2"/>
            <a:r>
              <a:rPr lang="en-US" sz="1900" dirty="0" smtClean="0">
                <a:solidFill>
                  <a:srgbClr val="FF0000"/>
                </a:solidFill>
              </a:rPr>
              <a:t>Did the company give the EE forewarning of the possible or probable disciplinary consequences of the EE’s behavior?</a:t>
            </a:r>
          </a:p>
          <a:p>
            <a:pPr lvl="1"/>
            <a:r>
              <a:rPr lang="en-US" u="sng" dirty="0" smtClean="0"/>
              <a:t>2. Clarify Expectations – Everyone Needs to Know Rules of the Game</a:t>
            </a:r>
          </a:p>
          <a:p>
            <a:pPr lvl="2"/>
            <a:r>
              <a:rPr lang="en-US" sz="1900" dirty="0" smtClean="0">
                <a:solidFill>
                  <a:srgbClr val="FF0000"/>
                </a:solidFill>
              </a:rPr>
              <a:t>Was the company’s rule or managerial order reasonably related to </a:t>
            </a:r>
            <a:r>
              <a:rPr lang="en-US" sz="1900" dirty="0" smtClean="0">
                <a:solidFill>
                  <a:srgbClr val="FF0000"/>
                </a:solidFill>
              </a:rPr>
              <a:t>the    (a</a:t>
            </a:r>
            <a:r>
              <a:rPr lang="en-US" sz="1900" dirty="0" smtClean="0">
                <a:solidFill>
                  <a:srgbClr val="FF0000"/>
                </a:solidFill>
              </a:rPr>
              <a:t>) </a:t>
            </a:r>
            <a:r>
              <a:rPr lang="en-US" sz="1900" dirty="0" smtClean="0">
                <a:solidFill>
                  <a:srgbClr val="FF0000"/>
                </a:solidFill>
              </a:rPr>
              <a:t>orderly</a:t>
            </a:r>
            <a:r>
              <a:rPr lang="en-US" sz="1900" dirty="0" smtClean="0">
                <a:solidFill>
                  <a:srgbClr val="FF0000"/>
                </a:solidFill>
              </a:rPr>
              <a:t>, efficient, and safe operation of the company’s business and </a:t>
            </a:r>
            <a:r>
              <a:rPr lang="en-US" sz="1900" dirty="0" smtClean="0">
                <a:solidFill>
                  <a:srgbClr val="FF0000"/>
                </a:solidFill>
              </a:rPr>
              <a:t> (</a:t>
            </a:r>
            <a:r>
              <a:rPr lang="en-US" sz="1900" dirty="0" smtClean="0">
                <a:solidFill>
                  <a:srgbClr val="FF0000"/>
                </a:solidFill>
              </a:rPr>
              <a:t>b) </a:t>
            </a:r>
            <a:r>
              <a:rPr lang="en-US" sz="1900" dirty="0" smtClean="0">
                <a:solidFill>
                  <a:srgbClr val="FF0000"/>
                </a:solidFill>
              </a:rPr>
              <a:t>performance </a:t>
            </a:r>
            <a:r>
              <a:rPr lang="en-US" sz="1900" dirty="0" smtClean="0">
                <a:solidFill>
                  <a:srgbClr val="FF0000"/>
                </a:solidFill>
              </a:rPr>
              <a:t>the company might properly expect of the EE?</a:t>
            </a:r>
          </a:p>
          <a:p>
            <a:pPr lvl="1"/>
            <a:r>
              <a:rPr lang="en-US" u="sng" dirty="0" smtClean="0"/>
              <a:t>3. Investigate Immediately</a:t>
            </a:r>
          </a:p>
          <a:p>
            <a:pPr lvl="2"/>
            <a:r>
              <a:rPr lang="en-US" sz="1900" dirty="0" smtClean="0">
                <a:solidFill>
                  <a:srgbClr val="FF0000"/>
                </a:solidFill>
              </a:rPr>
              <a:t>Did the company, before administering discipline to an EE, make an effort to discover whether the EE did, in fact, violate or disobey a rule or an order of management?</a:t>
            </a:r>
          </a:p>
          <a:p>
            <a:pPr lvl="1"/>
            <a:r>
              <a:rPr lang="en-US" u="sng" dirty="0" smtClean="0"/>
              <a:t>4. Be Objective</a:t>
            </a:r>
          </a:p>
          <a:p>
            <a:pPr lvl="2"/>
            <a:r>
              <a:rPr lang="en-US" sz="1900" dirty="0" smtClean="0">
                <a:solidFill>
                  <a:srgbClr val="FF0000"/>
                </a:solidFill>
              </a:rPr>
              <a:t>Was the company’s investigation conducted fairly and objectively?</a:t>
            </a:r>
          </a:p>
        </p:txBody>
      </p:sp>
      <p:pic>
        <p:nvPicPr>
          <p:cNvPr id="5" name="Picture 4" descr="JustCause | Be The Change"/>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3314700" cy="1007548"/>
          </a:xfrm>
          <a:prstGeom prst="rect">
            <a:avLst/>
          </a:prstGeom>
          <a:noFill/>
          <a:ln>
            <a:noFill/>
          </a:ln>
        </p:spPr>
      </p:pic>
    </p:spTree>
    <p:extLst>
      <p:ext uri="{BB962C8B-B14F-4D97-AF65-F5344CB8AC3E}">
        <p14:creationId xmlns:p14="http://schemas.microsoft.com/office/powerpoint/2010/main" val="2069927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Disciplinary Action Should Have Just Cause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Eight Tests for Just Cause</a:t>
            </a:r>
          </a:p>
          <a:p>
            <a:endParaRPr lang="en-US" sz="900" dirty="0" smtClean="0"/>
          </a:p>
          <a:p>
            <a:pPr lvl="1"/>
            <a:r>
              <a:rPr lang="en-US" u="sng" dirty="0"/>
              <a:t>5</a:t>
            </a:r>
            <a:r>
              <a:rPr lang="en-US" u="sng" dirty="0" smtClean="0"/>
              <a:t>. Analyze the Evidence</a:t>
            </a:r>
          </a:p>
          <a:p>
            <a:pPr lvl="2"/>
            <a:r>
              <a:rPr lang="en-US" sz="1900" dirty="0" smtClean="0">
                <a:solidFill>
                  <a:srgbClr val="FF0000"/>
                </a:solidFill>
              </a:rPr>
              <a:t>After investigation, was there substantial evidence or proof that the EE was guilty as charged?</a:t>
            </a:r>
          </a:p>
          <a:p>
            <a:pPr lvl="1"/>
            <a:r>
              <a:rPr lang="en-US" u="sng" dirty="0"/>
              <a:t>6</a:t>
            </a:r>
            <a:r>
              <a:rPr lang="en-US" u="sng" dirty="0" smtClean="0"/>
              <a:t>. Be Consistent, Uniform, and Impersonal</a:t>
            </a:r>
          </a:p>
          <a:p>
            <a:pPr lvl="2"/>
            <a:r>
              <a:rPr lang="en-US" sz="1900" dirty="0" smtClean="0">
                <a:solidFill>
                  <a:srgbClr val="FF0000"/>
                </a:solidFill>
              </a:rPr>
              <a:t>Has the company applied its rules, orders, and penalties evenhandedly and without discrimination?</a:t>
            </a:r>
          </a:p>
          <a:p>
            <a:pPr lvl="1"/>
            <a:r>
              <a:rPr lang="en-US" u="sng" dirty="0"/>
              <a:t>7</a:t>
            </a:r>
            <a:r>
              <a:rPr lang="en-US" u="sng" dirty="0" smtClean="0"/>
              <a:t>. Punishment in Relation to the Offense</a:t>
            </a:r>
          </a:p>
          <a:p>
            <a:pPr lvl="2"/>
            <a:r>
              <a:rPr lang="en-US" sz="1900" dirty="0" smtClean="0">
                <a:solidFill>
                  <a:srgbClr val="FF0000"/>
                </a:solidFill>
              </a:rPr>
              <a:t>Was the degree of discipline administered by the company in a particular case reasonable related to the seriousness of the EE’s proven offense and the record of the EE’s service with the firm?</a:t>
            </a:r>
          </a:p>
          <a:p>
            <a:pPr lvl="1"/>
            <a:r>
              <a:rPr lang="en-US" u="sng" dirty="0"/>
              <a:t>8</a:t>
            </a:r>
            <a:r>
              <a:rPr lang="en-US" u="sng" dirty="0" smtClean="0"/>
              <a:t>. Cover Your Rear – Be Sure to Document (5 W’s and 1 H</a:t>
            </a:r>
            <a:r>
              <a:rPr lang="en-US" u="sng" dirty="0" smtClean="0"/>
              <a:t>…?)</a:t>
            </a:r>
            <a:endParaRPr lang="en-US" u="sng" dirty="0" smtClean="0"/>
          </a:p>
          <a:p>
            <a:pPr lvl="2"/>
            <a:r>
              <a:rPr lang="en-US" sz="1900" dirty="0" smtClean="0">
                <a:solidFill>
                  <a:srgbClr val="FF0000"/>
                </a:solidFill>
              </a:rPr>
              <a:t>Has the company kept records of the offense committed, the evidence, and the decision made, including the reasoning involved in the decision?</a:t>
            </a:r>
          </a:p>
        </p:txBody>
      </p:sp>
      <p:pic>
        <p:nvPicPr>
          <p:cNvPr id="5" name="Picture 4" descr="JustCause | Be The Change"/>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3314700" cy="1007548"/>
          </a:xfrm>
          <a:prstGeom prst="rect">
            <a:avLst/>
          </a:prstGeom>
          <a:noFill/>
          <a:ln>
            <a:noFill/>
          </a:ln>
        </p:spPr>
      </p:pic>
    </p:spTree>
    <p:extLst>
      <p:ext uri="{BB962C8B-B14F-4D97-AF65-F5344CB8AC3E}">
        <p14:creationId xmlns:p14="http://schemas.microsoft.com/office/powerpoint/2010/main" val="430543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Before Taking 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200" u="sng" dirty="0" smtClean="0"/>
              <a:t>As a first consideration in any disciplinary situation, a supervisor should guard against undue haste or unwarranted action based on an emotional response</a:t>
            </a:r>
            <a:r>
              <a:rPr lang="en-US" dirty="0" smtClean="0"/>
              <a:t>.  </a:t>
            </a:r>
          </a:p>
          <a:p>
            <a:endParaRPr lang="en-US" sz="800" dirty="0"/>
          </a:p>
          <a:p>
            <a:pPr lvl="1"/>
            <a:r>
              <a:rPr lang="en-US" sz="2000" dirty="0" smtClean="0">
                <a:solidFill>
                  <a:srgbClr val="FF0000"/>
                </a:solidFill>
              </a:rPr>
              <a:t>A supervisor should answer and follow a number of precautionary questions and measures before deciding on any disciplinary action in response to an EE’s alleged offense.</a:t>
            </a:r>
            <a:endParaRPr lang="en-US" sz="2000" dirty="0">
              <a:solidFill>
                <a:srgbClr val="FF0000"/>
              </a:solidFill>
            </a:endParaRPr>
          </a:p>
        </p:txBody>
      </p:sp>
      <p:pic>
        <p:nvPicPr>
          <p:cNvPr id="5" name="Picture 4"/>
          <p:cNvPicPr>
            <a:picLocks noChangeAspect="1"/>
          </p:cNvPicPr>
          <p:nvPr/>
        </p:nvPicPr>
        <p:blipFill>
          <a:blip r:embed="rId2"/>
          <a:stretch>
            <a:fillRect/>
          </a:stretch>
        </p:blipFill>
        <p:spPr>
          <a:xfrm>
            <a:off x="6496050" y="3581400"/>
            <a:ext cx="2647950" cy="3530600"/>
          </a:xfrm>
          <a:prstGeom prst="rect">
            <a:avLst/>
          </a:prstGeom>
        </p:spPr>
      </p:pic>
    </p:spTree>
    <p:extLst>
      <p:ext uri="{BB962C8B-B14F-4D97-AF65-F5344CB8AC3E}">
        <p14:creationId xmlns:p14="http://schemas.microsoft.com/office/powerpoint/2010/main" val="3273320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Investigate the Situation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200" u="sng" dirty="0" smtClean="0"/>
              <a:t>Before doing anything else, the supervisor should investigate what happened and why</a:t>
            </a:r>
            <a:r>
              <a:rPr lang="en-US" dirty="0" smtClean="0"/>
              <a:t>. </a:t>
            </a:r>
          </a:p>
          <a:p>
            <a:endParaRPr lang="en-US" sz="800" dirty="0"/>
          </a:p>
          <a:p>
            <a:pPr lvl="1"/>
            <a:r>
              <a:rPr lang="en-US" sz="2000" dirty="0" smtClean="0"/>
              <a:t>For certain serious violations, such as stealing, illegal substance use, and violence, an organization may call in </a:t>
            </a:r>
            <a:r>
              <a:rPr lang="en-US" sz="2000" dirty="0" smtClean="0"/>
              <a:t>the authorities </a:t>
            </a:r>
            <a:r>
              <a:rPr lang="en-US" sz="2000" dirty="0" smtClean="0"/>
              <a:t>to investigate and take appropriate action.  </a:t>
            </a:r>
          </a:p>
          <a:p>
            <a:pPr lvl="1"/>
            <a:endParaRPr lang="en-US" sz="800" dirty="0"/>
          </a:p>
          <a:p>
            <a:pPr lvl="2"/>
            <a:r>
              <a:rPr lang="en-US" sz="1800" dirty="0" smtClean="0">
                <a:solidFill>
                  <a:srgbClr val="FF0000"/>
                </a:solidFill>
              </a:rPr>
              <a:t>When an EE is injured on the job, many firms require the EE to take a drug-and-alcohol screening test.  </a:t>
            </a:r>
            <a:endParaRPr lang="en-US" sz="1800" dirty="0">
              <a:solidFill>
                <a:srgbClr val="FF0000"/>
              </a:solidFill>
            </a:endParaRPr>
          </a:p>
        </p:txBody>
      </p:sp>
      <p:pic>
        <p:nvPicPr>
          <p:cNvPr id="5" name="Picture 4" descr="Investigate synonyms - 2 507 Words and Phrases for Investiga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267200"/>
            <a:ext cx="4572000" cy="2590800"/>
          </a:xfrm>
          <a:prstGeom prst="rect">
            <a:avLst/>
          </a:prstGeom>
          <a:noFill/>
          <a:ln>
            <a:noFill/>
          </a:ln>
        </p:spPr>
      </p:pic>
    </p:spTree>
    <p:extLst>
      <p:ext uri="{BB962C8B-B14F-4D97-AF65-F5344CB8AC3E}">
        <p14:creationId xmlns:p14="http://schemas.microsoft.com/office/powerpoint/2010/main" val="2115651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a:xfrm>
            <a:off x="279981" y="1506518"/>
            <a:ext cx="8503920" cy="5390302"/>
          </a:xfrm>
        </p:spPr>
        <p:txBody>
          <a:bodyPr>
            <a:normAutofit fontScale="92500"/>
          </a:bodyPr>
          <a:lstStyle/>
          <a:p>
            <a:r>
              <a:rPr lang="en-US" sz="2400" u="sng" dirty="0" smtClean="0"/>
              <a:t>Questions to Ask During a Disciplinary Investigation</a:t>
            </a:r>
            <a:r>
              <a:rPr lang="en-US" sz="2400" dirty="0" smtClean="0"/>
              <a:t>.</a:t>
            </a:r>
          </a:p>
          <a:p>
            <a:endParaRPr lang="en-US" sz="900" dirty="0" smtClean="0"/>
          </a:p>
          <a:p>
            <a:pPr lvl="1"/>
            <a:r>
              <a:rPr lang="en-US" sz="1900" dirty="0" smtClean="0">
                <a:solidFill>
                  <a:srgbClr val="FF0000"/>
                </a:solidFill>
              </a:rPr>
              <a:t>Are all or most of the facts available, and are they reported accurately?</a:t>
            </a:r>
          </a:p>
          <a:p>
            <a:pPr lvl="1"/>
            <a:r>
              <a:rPr lang="en-US" sz="1900" dirty="0" smtClean="0">
                <a:solidFill>
                  <a:srgbClr val="FF0000"/>
                </a:solidFill>
              </a:rPr>
              <a:t>How serious is the offense (minor, major, or intolerable)?</a:t>
            </a:r>
          </a:p>
          <a:p>
            <a:pPr lvl="1"/>
            <a:r>
              <a:rPr lang="en-US" sz="1900" dirty="0" smtClean="0">
                <a:solidFill>
                  <a:srgbClr val="FF0000"/>
                </a:solidFill>
              </a:rPr>
              <a:t>Were others involved in or affected by the offense?</a:t>
            </a:r>
          </a:p>
          <a:p>
            <a:pPr lvl="1"/>
            <a:r>
              <a:rPr lang="en-US" sz="1900" dirty="0" smtClean="0">
                <a:solidFill>
                  <a:srgbClr val="FF0000"/>
                </a:solidFill>
              </a:rPr>
              <a:t>Were company funds or equipment involved?</a:t>
            </a:r>
          </a:p>
          <a:p>
            <a:pPr lvl="1"/>
            <a:r>
              <a:rPr lang="en-US" sz="1900" dirty="0" smtClean="0">
                <a:solidFill>
                  <a:srgbClr val="FF0000"/>
                </a:solidFill>
              </a:rPr>
              <a:t>Was there damage to the organization’s reputation, product or service quality, personal injury, or other identifiable harm?</a:t>
            </a:r>
          </a:p>
          <a:p>
            <a:pPr lvl="1"/>
            <a:r>
              <a:rPr lang="en-US" sz="1900" dirty="0" smtClean="0">
                <a:solidFill>
                  <a:srgbClr val="FF0000"/>
                </a:solidFill>
              </a:rPr>
              <a:t>Did the EE know the rule, standard, and/or expectations?</a:t>
            </a:r>
          </a:p>
          <a:p>
            <a:pPr lvl="1"/>
            <a:r>
              <a:rPr lang="en-US" sz="1900" dirty="0" smtClean="0">
                <a:solidFill>
                  <a:srgbClr val="FF0000"/>
                </a:solidFill>
              </a:rPr>
              <a:t>Does the EE have a reasonable excuse, are there extenuating circumstances?</a:t>
            </a:r>
          </a:p>
          <a:p>
            <a:pPr lvl="1"/>
            <a:r>
              <a:rPr lang="en-US" sz="1900" dirty="0" smtClean="0">
                <a:solidFill>
                  <a:srgbClr val="FF0000"/>
                </a:solidFill>
              </a:rPr>
              <a:t>What is EE’s disciplinary record, length of service, and performance level?</a:t>
            </a:r>
          </a:p>
          <a:p>
            <a:pPr lvl="1"/>
            <a:r>
              <a:rPr lang="en-US" sz="1900" dirty="0" smtClean="0">
                <a:solidFill>
                  <a:srgbClr val="FF0000"/>
                </a:solidFill>
              </a:rPr>
              <a:t>Does the offense indicate carelessness, absentmindedness, or loss of temper?</a:t>
            </a:r>
          </a:p>
          <a:p>
            <a:pPr lvl="1"/>
            <a:r>
              <a:rPr lang="en-US" sz="1900" dirty="0" smtClean="0">
                <a:solidFill>
                  <a:srgbClr val="FF0000"/>
                </a:solidFill>
              </a:rPr>
              <a:t>How doe this EE react to constructive criticism?</a:t>
            </a:r>
          </a:p>
          <a:p>
            <a:pPr lvl="1"/>
            <a:r>
              <a:rPr lang="en-US" sz="1900" dirty="0" smtClean="0">
                <a:solidFill>
                  <a:srgbClr val="FF0000"/>
                </a:solidFill>
              </a:rPr>
              <a:t>Should EE receive the same treatment others have had for the same offense? </a:t>
            </a:r>
          </a:p>
          <a:p>
            <a:pPr lvl="1"/>
            <a:r>
              <a:rPr lang="en-US" sz="1900" dirty="0" smtClean="0">
                <a:solidFill>
                  <a:srgbClr val="FF0000"/>
                </a:solidFill>
              </a:rPr>
              <a:t>Is documentation available in case the matter leads to outside review?</a:t>
            </a:r>
            <a:endParaRPr lang="en-US" sz="1900" dirty="0">
              <a:solidFill>
                <a:srgbClr val="FF0000"/>
              </a:solidFill>
            </a:endParaRPr>
          </a:p>
        </p:txBody>
      </p:sp>
      <p:pic>
        <p:nvPicPr>
          <p:cNvPr id="5" name="Picture 4" descr="Tips and Top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8709"/>
            <a:ext cx="1791789" cy="1820091"/>
          </a:xfrm>
          <a:prstGeom prst="rect">
            <a:avLst/>
          </a:prstGeom>
          <a:noFill/>
          <a:ln>
            <a:noFill/>
          </a:ln>
        </p:spPr>
      </p:pic>
    </p:spTree>
    <p:extLst>
      <p:ext uri="{BB962C8B-B14F-4D97-AF65-F5344CB8AC3E}">
        <p14:creationId xmlns:p14="http://schemas.microsoft.com/office/powerpoint/2010/main" val="3510182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Investigatory Interviews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part of the supervisor’s investigation of an alleged infraction, it may be necessary to question the EE involved as well as other EEs who may have relevant information</a:t>
            </a:r>
            <a:r>
              <a:rPr lang="en-US" dirty="0" smtClean="0"/>
              <a:t>.  </a:t>
            </a:r>
          </a:p>
          <a:p>
            <a:endParaRPr lang="en-US" sz="800" dirty="0"/>
          </a:p>
          <a:p>
            <a:pPr lvl="1"/>
            <a:r>
              <a:rPr lang="en-US" sz="2000" dirty="0" smtClean="0"/>
              <a:t>In general, such interviews should be conducted privately and individually, perhaps with a guarantee of confidentiality.  </a:t>
            </a:r>
          </a:p>
          <a:p>
            <a:pPr lvl="1"/>
            <a:endParaRPr lang="en-US" sz="800" dirty="0"/>
          </a:p>
          <a:p>
            <a:pPr lvl="2"/>
            <a:r>
              <a:rPr lang="en-US" sz="1800" dirty="0" smtClean="0">
                <a:solidFill>
                  <a:srgbClr val="FF0000"/>
                </a:solidFill>
              </a:rPr>
              <a:t>These situations are usually less threatening to EEs who may otherwise be reluctant to tell what they know.  Such situations help prevent EEs from being unduly influenced by another’s version or interpretation.</a:t>
            </a:r>
            <a:endParaRPr lang="en-US" sz="1800" dirty="0">
              <a:solidFill>
                <a:srgbClr val="FF0000"/>
              </a:solidFill>
            </a:endParaRPr>
          </a:p>
        </p:txBody>
      </p:sp>
      <p:pic>
        <p:nvPicPr>
          <p:cNvPr id="5" name="Picture 4" descr="Interview &amp; Professionalism for STEM Students"/>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572000"/>
            <a:ext cx="5060986" cy="1733550"/>
          </a:xfrm>
          <a:prstGeom prst="rect">
            <a:avLst/>
          </a:prstGeom>
          <a:noFill/>
          <a:ln>
            <a:noFill/>
          </a:ln>
        </p:spPr>
      </p:pic>
    </p:spTree>
    <p:extLst>
      <p:ext uri="{BB962C8B-B14F-4D97-AF65-F5344CB8AC3E}">
        <p14:creationId xmlns:p14="http://schemas.microsoft.com/office/powerpoint/2010/main" val="3160896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Investigatory Interviews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200" u="sng" dirty="0" smtClean="0"/>
              <a:t>The principles of interviewing and effective communication </a:t>
            </a:r>
            <a:r>
              <a:rPr lang="en-US" sz="2200" u="sng" dirty="0" smtClean="0"/>
              <a:t>apply </a:t>
            </a:r>
            <a:r>
              <a:rPr lang="en-US" sz="2200" u="sng" dirty="0" smtClean="0"/>
              <a:t>to investigatory interviewing</a:t>
            </a:r>
            <a:r>
              <a:rPr lang="en-US" dirty="0" smtClean="0"/>
              <a:t>.  </a:t>
            </a:r>
          </a:p>
          <a:p>
            <a:endParaRPr lang="en-US" sz="800" dirty="0"/>
          </a:p>
          <a:p>
            <a:pPr lvl="1"/>
            <a:r>
              <a:rPr lang="en-US" sz="2000" dirty="0" smtClean="0"/>
              <a:t>Supervisors </a:t>
            </a:r>
            <a:r>
              <a:rPr lang="en-US" sz="2000" dirty="0" smtClean="0"/>
              <a:t>should ask </a:t>
            </a:r>
            <a:r>
              <a:rPr lang="en-US" sz="2000" dirty="0" smtClean="0"/>
              <a:t>directive </a:t>
            </a:r>
            <a:r>
              <a:rPr lang="en-US" sz="2000" dirty="0" smtClean="0"/>
              <a:t>and nondirective questions that are designed to elicit specific answers about what </a:t>
            </a:r>
            <a:r>
              <a:rPr lang="en-US" sz="2000" dirty="0" smtClean="0"/>
              <a:t>happened </a:t>
            </a:r>
            <a:r>
              <a:rPr lang="en-US" sz="2000" dirty="0" smtClean="0"/>
              <a:t>and why?  </a:t>
            </a:r>
          </a:p>
          <a:p>
            <a:pPr lvl="1"/>
            <a:endParaRPr lang="en-US" sz="800" dirty="0"/>
          </a:p>
          <a:p>
            <a:pPr lvl="2"/>
            <a:r>
              <a:rPr lang="en-US" sz="1800" dirty="0" smtClean="0">
                <a:solidFill>
                  <a:srgbClr val="FF0000"/>
                </a:solidFill>
              </a:rPr>
              <a:t>The supervisor should avoid making final judgments until all interviews have been conducted and other relevant information assembled.</a:t>
            </a:r>
            <a:endParaRPr lang="en-US" sz="1800" dirty="0">
              <a:solidFill>
                <a:srgbClr val="FF0000"/>
              </a:solidFill>
            </a:endParaRPr>
          </a:p>
        </p:txBody>
      </p:sp>
      <p:pic>
        <p:nvPicPr>
          <p:cNvPr id="5" name="Picture 4" descr="The best interview questions to ask candidates - SEEK Hiring Advice"/>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191000"/>
            <a:ext cx="4876800" cy="2147570"/>
          </a:xfrm>
          <a:prstGeom prst="rect">
            <a:avLst/>
          </a:prstGeom>
          <a:noFill/>
          <a:ln>
            <a:noFill/>
          </a:ln>
        </p:spPr>
      </p:pic>
    </p:spTree>
    <p:extLst>
      <p:ext uri="{BB962C8B-B14F-4D97-AF65-F5344CB8AC3E}">
        <p14:creationId xmlns:p14="http://schemas.microsoft.com/office/powerpoint/2010/main" val="4190524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Self-Control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Regardless of the severity of an EE’s violation, a supervisor must maintain self-control</a:t>
            </a:r>
            <a:r>
              <a:rPr lang="en-US" dirty="0" smtClean="0"/>
              <a:t>.  </a:t>
            </a:r>
          </a:p>
          <a:p>
            <a:endParaRPr lang="en-US" sz="800" dirty="0"/>
          </a:p>
          <a:p>
            <a:pPr lvl="1"/>
            <a:r>
              <a:rPr lang="en-US" sz="2000" dirty="0" smtClean="0"/>
              <a:t>This does not mean a supervisor should face a disciplinary situation halfheartedly or indifferently, but if supervisors feel they are in danger of losing control of their tempers or emotions, they should delay the interview and take no action until they regain control.  </a:t>
            </a:r>
          </a:p>
          <a:p>
            <a:pPr lvl="1"/>
            <a:endParaRPr lang="en-US" sz="800" dirty="0"/>
          </a:p>
          <a:p>
            <a:pPr lvl="2"/>
            <a:r>
              <a:rPr lang="en-US" sz="1800" dirty="0" smtClean="0">
                <a:solidFill>
                  <a:srgbClr val="FF0000"/>
                </a:solidFill>
              </a:rPr>
              <a:t>A supervisor’s loss of self-control or display of anger could compromise fair and objective judgment.</a:t>
            </a:r>
            <a:endParaRPr lang="en-US" sz="1800" dirty="0">
              <a:solidFill>
                <a:srgbClr val="FF0000"/>
              </a:solidFill>
            </a:endParaRPr>
          </a:p>
        </p:txBody>
      </p:sp>
      <p:pic>
        <p:nvPicPr>
          <p:cNvPr id="5" name="Picture 4" descr="Why Too Much Self-Control Can Be a Bad Thing | Blog | Radically Op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343400"/>
            <a:ext cx="3387634" cy="1922145"/>
          </a:xfrm>
          <a:prstGeom prst="rect">
            <a:avLst/>
          </a:prstGeom>
          <a:noFill/>
          <a:ln>
            <a:noFill/>
          </a:ln>
        </p:spPr>
      </p:pic>
    </p:spTree>
    <p:extLst>
      <p:ext uri="{BB962C8B-B14F-4D97-AF65-F5344CB8AC3E}">
        <p14:creationId xmlns:p14="http://schemas.microsoft.com/office/powerpoint/2010/main" val="2951916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Self-Control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200" u="sng" dirty="0" smtClean="0"/>
              <a:t>A supervisor should never lay a hand on an EE in any way</a:t>
            </a:r>
            <a:r>
              <a:rPr lang="en-US" dirty="0" smtClean="0"/>
              <a:t>.  </a:t>
            </a:r>
          </a:p>
          <a:p>
            <a:endParaRPr lang="en-US" sz="800" dirty="0"/>
          </a:p>
          <a:p>
            <a:pPr lvl="1"/>
            <a:r>
              <a:rPr lang="en-US" sz="2000" dirty="0" smtClean="0"/>
              <a:t>Except for emergencies, when an EE has been injured or becomes ill, or when EEs who are fighting must be separated, any physical gesture could be easily misunderstood.  </a:t>
            </a:r>
          </a:p>
          <a:p>
            <a:pPr lvl="1"/>
            <a:endParaRPr lang="en-US" sz="800" dirty="0"/>
          </a:p>
          <a:p>
            <a:pPr lvl="2"/>
            <a:r>
              <a:rPr lang="en-US" sz="1800" dirty="0" smtClean="0">
                <a:solidFill>
                  <a:srgbClr val="FF0000"/>
                </a:solidFill>
              </a:rPr>
              <a:t>A supervisor who engages in physical violence, except in self-defense, normally is subject to disciplinary action by higher-level management.</a:t>
            </a:r>
            <a:endParaRPr lang="en-US" sz="1800" dirty="0">
              <a:solidFill>
                <a:srgbClr val="FF0000"/>
              </a:solidFill>
            </a:endParaRPr>
          </a:p>
        </p:txBody>
      </p:sp>
      <p:pic>
        <p:nvPicPr>
          <p:cNvPr id="5" name="Picture 4" descr="How to strengthen your self-control. - Taylor in Time"/>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481999"/>
            <a:ext cx="4721352" cy="1676400"/>
          </a:xfrm>
          <a:prstGeom prst="rect">
            <a:avLst/>
          </a:prstGeom>
          <a:noFill/>
          <a:ln>
            <a:noFill/>
          </a:ln>
        </p:spPr>
      </p:pic>
    </p:spTree>
    <p:extLst>
      <p:ext uri="{BB962C8B-B14F-4D97-AF65-F5344CB8AC3E}">
        <p14:creationId xmlns:p14="http://schemas.microsoft.com/office/powerpoint/2010/main" val="253903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Basis and Importance of Positive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400" u="sng" dirty="0" smtClean="0"/>
              <a:t>Positive discipline exists when EEs generally follow the rules and meet the standards of the organization</a:t>
            </a:r>
            <a:r>
              <a:rPr lang="en-US" dirty="0" smtClean="0"/>
              <a:t>.  </a:t>
            </a:r>
          </a:p>
          <a:p>
            <a:endParaRPr lang="en-US" sz="800" dirty="0"/>
          </a:p>
          <a:p>
            <a:pPr lvl="1"/>
            <a:r>
              <a:rPr lang="en-US" sz="2000" dirty="0" smtClean="0">
                <a:solidFill>
                  <a:srgbClr val="FF0000"/>
                </a:solidFill>
              </a:rPr>
              <a:t>Discipline is negative, or bad, when EEs follow organizational rules reluctantly or when they disobey regulations and violate prescribed standards of acceptable behavior.</a:t>
            </a:r>
            <a:endParaRPr lang="en-US" sz="2000" dirty="0">
              <a:solidFill>
                <a:srgbClr val="FF0000"/>
              </a:solidFill>
            </a:endParaRPr>
          </a:p>
        </p:txBody>
      </p:sp>
      <p:pic>
        <p:nvPicPr>
          <p:cNvPr id="5" name="Picture 4" descr="Positive Discipline"/>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3816350" cy="2978150"/>
          </a:xfrm>
          <a:prstGeom prst="rect">
            <a:avLst/>
          </a:prstGeom>
          <a:noFill/>
          <a:ln>
            <a:noFill/>
          </a:ln>
        </p:spPr>
      </p:pic>
    </p:spTree>
    <p:extLst>
      <p:ext uri="{BB962C8B-B14F-4D97-AF65-F5344CB8AC3E}">
        <p14:creationId xmlns:p14="http://schemas.microsoft.com/office/powerpoint/2010/main" val="3435928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in Disciplining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200" u="sng" dirty="0" smtClean="0"/>
              <a:t>When supervisors decide on disciplinary actions, they should communicate those actions to the offending EEs in private</a:t>
            </a:r>
            <a:r>
              <a:rPr lang="en-US" dirty="0" smtClean="0"/>
              <a:t>.  </a:t>
            </a:r>
          </a:p>
          <a:p>
            <a:endParaRPr lang="en-US" sz="800" dirty="0"/>
          </a:p>
          <a:p>
            <a:pPr lvl="1"/>
            <a:r>
              <a:rPr lang="en-US" sz="2000" dirty="0" smtClean="0"/>
              <a:t>A public reprimand not only can humiliate the EE in the eyes of coworkers but also erode department morale or inspire a grievance.  </a:t>
            </a:r>
          </a:p>
          <a:p>
            <a:pPr lvl="1"/>
            <a:endParaRPr lang="en-US" sz="800" dirty="0"/>
          </a:p>
          <a:p>
            <a:pPr lvl="2"/>
            <a:r>
              <a:rPr lang="en-US" sz="1800" dirty="0" smtClean="0">
                <a:solidFill>
                  <a:srgbClr val="FF0000"/>
                </a:solidFill>
              </a:rPr>
              <a:t>If, in the opinion of other EEs, a public disciplinary action is too severe for the violation, the disciplined EE might emerge as a martyr.</a:t>
            </a:r>
            <a:endParaRPr lang="en-US" sz="1800" dirty="0">
              <a:solidFill>
                <a:srgbClr val="FF0000"/>
              </a:solidFill>
            </a:endParaRPr>
          </a:p>
        </p:txBody>
      </p:sp>
      <p:pic>
        <p:nvPicPr>
          <p:cNvPr id="6" name="Picture 5" descr="Download Private Tv PNG Image with No Background - PNGkey.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019402"/>
            <a:ext cx="1905000" cy="2169477"/>
          </a:xfrm>
          <a:prstGeom prst="rect">
            <a:avLst/>
          </a:prstGeom>
          <a:noFill/>
          <a:ln>
            <a:noFill/>
          </a:ln>
        </p:spPr>
      </p:pic>
    </p:spTree>
    <p:extLst>
      <p:ext uri="{BB962C8B-B14F-4D97-AF65-F5344CB8AC3E}">
        <p14:creationId xmlns:p14="http://schemas.microsoft.com/office/powerpoint/2010/main" val="1212665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in Disciplining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200" u="sng" dirty="0" smtClean="0"/>
              <a:t>It is always desirable to have another management person present to witness any discussion requiring corrective action</a:t>
            </a:r>
            <a:r>
              <a:rPr lang="en-US" dirty="0" smtClean="0"/>
              <a:t>.  </a:t>
            </a:r>
          </a:p>
          <a:p>
            <a:endParaRPr lang="en-US" sz="800" dirty="0"/>
          </a:p>
          <a:p>
            <a:pPr lvl="1"/>
            <a:r>
              <a:rPr lang="en-US" sz="2000" dirty="0" smtClean="0"/>
              <a:t>It is also essential that the witness confirm the discussion and actions that took place.  </a:t>
            </a:r>
          </a:p>
          <a:p>
            <a:pPr lvl="1"/>
            <a:endParaRPr lang="en-US" sz="800" dirty="0"/>
          </a:p>
          <a:p>
            <a:pPr lvl="2"/>
            <a:r>
              <a:rPr lang="en-US" sz="1800" dirty="0" smtClean="0">
                <a:solidFill>
                  <a:srgbClr val="FF0000"/>
                </a:solidFill>
              </a:rPr>
              <a:t>It is most important to document all of your discussions and actions, which some people refer to as “covering your rear” (CYR).</a:t>
            </a:r>
          </a:p>
          <a:p>
            <a:pPr marL="0" indent="0">
              <a:buNone/>
            </a:pPr>
            <a:endParaRPr lang="en-US" dirty="0"/>
          </a:p>
        </p:txBody>
      </p:sp>
      <p:pic>
        <p:nvPicPr>
          <p:cNvPr id="5" name="Picture 4" descr="WITNESS | New York NY"/>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14800"/>
            <a:ext cx="2819400" cy="2743200"/>
          </a:xfrm>
          <a:prstGeom prst="rect">
            <a:avLst/>
          </a:prstGeom>
          <a:noFill/>
          <a:ln>
            <a:noFill/>
          </a:ln>
        </p:spPr>
      </p:pic>
    </p:spTree>
    <p:extLst>
      <p:ext uri="{BB962C8B-B14F-4D97-AF65-F5344CB8AC3E}">
        <p14:creationId xmlns:p14="http://schemas.microsoft.com/office/powerpoint/2010/main" val="3137430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in Disciplining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Only under extreme circumstances should disciplinary action be taken in public</a:t>
            </a:r>
            <a:r>
              <a:rPr lang="en-US" dirty="0" smtClean="0"/>
              <a:t>.  </a:t>
            </a:r>
          </a:p>
          <a:p>
            <a:endParaRPr lang="en-US" sz="800" dirty="0"/>
          </a:p>
          <a:p>
            <a:pPr lvl="1"/>
            <a:r>
              <a:rPr lang="en-US" sz="1900" dirty="0" smtClean="0"/>
              <a:t>For example, a supervisor’s authority may be challenged directly and openly by an EE who repeatedly refuses to carry out a reasonable work request, or an EE may be drunk or fighting on the job.  In these cases, the supervisor must reach a disciplinary decision quickly </a:t>
            </a:r>
            <a:r>
              <a:rPr lang="en-US" sz="1900" dirty="0" smtClean="0">
                <a:solidFill>
                  <a:srgbClr val="0070C0"/>
                </a:solidFill>
              </a:rPr>
              <a:t>(i.e. send the offending EE home on suspension pending further investigation).  </a:t>
            </a:r>
          </a:p>
          <a:p>
            <a:pPr lvl="1"/>
            <a:endParaRPr lang="en-US" sz="800" dirty="0"/>
          </a:p>
          <a:p>
            <a:pPr lvl="2"/>
            <a:r>
              <a:rPr lang="en-US" sz="1800" dirty="0" smtClean="0">
                <a:solidFill>
                  <a:srgbClr val="FF0000"/>
                </a:solidFill>
              </a:rPr>
              <a:t>Supervisors may have to act in the presence of other EEs to regain control of situations and to maintain their respect.</a:t>
            </a:r>
            <a:endParaRPr lang="en-US" sz="1800" dirty="0">
              <a:solidFill>
                <a:srgbClr val="FF0000"/>
              </a:solidFill>
            </a:endParaRPr>
          </a:p>
        </p:txBody>
      </p:sp>
      <p:pic>
        <p:nvPicPr>
          <p:cNvPr id="5" name="Picture 4" descr="LAST RESORT Text, On Full Red Rectangle Vintage Textured Stamp Sign. Stock  Photo, Picture and Royalty Free Image. Image 9474966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876800"/>
            <a:ext cx="3657600" cy="1402080"/>
          </a:xfrm>
          <a:prstGeom prst="rect">
            <a:avLst/>
          </a:prstGeom>
          <a:noFill/>
          <a:ln>
            <a:noFill/>
          </a:ln>
        </p:spPr>
      </p:pic>
    </p:spTree>
    <p:extLst>
      <p:ext uri="{BB962C8B-B14F-4D97-AF65-F5344CB8AC3E}">
        <p14:creationId xmlns:p14="http://schemas.microsoft.com/office/powerpoint/2010/main" val="2036484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Progressive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200" u="sng" dirty="0" smtClean="0"/>
              <a:t>Unless a serious violation, such as stealing, physical violence, or gross insubordination, has been committed, rarely is the offending EE discharged for a first offense</a:t>
            </a:r>
            <a:r>
              <a:rPr lang="en-US" dirty="0" smtClean="0"/>
              <a:t>.  </a:t>
            </a:r>
          </a:p>
          <a:p>
            <a:endParaRPr lang="en-US" sz="800" dirty="0"/>
          </a:p>
          <a:p>
            <a:pPr lvl="1"/>
            <a:r>
              <a:rPr lang="en-US" sz="2000" dirty="0" smtClean="0">
                <a:solidFill>
                  <a:srgbClr val="FF0000"/>
                </a:solidFill>
              </a:rPr>
              <a:t>Although the type of disciplinary action varies according to the situation, many organizations practice progressive discipline, which increases the severity of the penalty with each offense.  </a:t>
            </a:r>
            <a:endParaRPr lang="en-US" sz="2000" dirty="0">
              <a:solidFill>
                <a:srgbClr val="FF0000"/>
              </a:solidFill>
            </a:endParaRPr>
          </a:p>
        </p:txBody>
      </p:sp>
      <p:pic>
        <p:nvPicPr>
          <p:cNvPr id="5" name="Picture 4" descr="Progressive Logo and symbol, meaning, history, PNG, bra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114800"/>
            <a:ext cx="3810000" cy="2738846"/>
          </a:xfrm>
          <a:prstGeom prst="rect">
            <a:avLst/>
          </a:prstGeom>
          <a:noFill/>
          <a:ln>
            <a:noFill/>
          </a:ln>
        </p:spPr>
      </p:pic>
    </p:spTree>
    <p:extLst>
      <p:ext uri="{BB962C8B-B14F-4D97-AF65-F5344CB8AC3E}">
        <p14:creationId xmlns:p14="http://schemas.microsoft.com/office/powerpoint/2010/main" val="2776650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Progressive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100" u="sng" dirty="0" smtClean="0"/>
              <a:t>The following outlines a system of progressive disciplinary action</a:t>
            </a:r>
            <a:r>
              <a:rPr lang="en-US" sz="2100" dirty="0" smtClean="0"/>
              <a:t>:</a:t>
            </a:r>
          </a:p>
          <a:p>
            <a:endParaRPr lang="en-US" sz="800" dirty="0" smtClean="0"/>
          </a:p>
          <a:p>
            <a:pPr marL="731520" lvl="1" indent="-457200">
              <a:buFont typeface="+mj-lt"/>
              <a:buAutoNum type="arabicPeriod"/>
            </a:pPr>
            <a:r>
              <a:rPr lang="en-US" sz="2000" u="sng" dirty="0" smtClean="0"/>
              <a:t>Informal Discussion with the EE</a:t>
            </a:r>
            <a:r>
              <a:rPr lang="en-US" sz="2000" dirty="0" smtClean="0"/>
              <a:t>.  </a:t>
            </a:r>
          </a:p>
          <a:p>
            <a:pPr lvl="2"/>
            <a:r>
              <a:rPr lang="en-US" sz="1800" dirty="0" smtClean="0">
                <a:solidFill>
                  <a:srgbClr val="FF0000"/>
                </a:solidFill>
              </a:rPr>
              <a:t>Place documentation of discussion in the EE’s file</a:t>
            </a:r>
            <a:r>
              <a:rPr lang="en-US" sz="1800" dirty="0">
                <a:solidFill>
                  <a:srgbClr val="FF0000"/>
                </a:solidFill>
              </a:rPr>
              <a:t>.</a:t>
            </a:r>
            <a:endParaRPr lang="en-US" sz="1800" dirty="0" smtClean="0">
              <a:solidFill>
                <a:srgbClr val="FF0000"/>
              </a:solidFill>
            </a:endParaRPr>
          </a:p>
          <a:p>
            <a:pPr marL="731520" lvl="1" indent="-457200">
              <a:buFont typeface="+mj-lt"/>
              <a:buAutoNum type="arabicPeriod"/>
            </a:pPr>
            <a:r>
              <a:rPr lang="en-US" sz="2000" u="sng" dirty="0" smtClean="0"/>
              <a:t>Oral Warning and </a:t>
            </a:r>
            <a:r>
              <a:rPr lang="en-US" sz="2000" u="sng" dirty="0"/>
              <a:t>C</a:t>
            </a:r>
            <a:r>
              <a:rPr lang="en-US" sz="2000" u="sng" dirty="0" smtClean="0"/>
              <a:t>ounseling.</a:t>
            </a:r>
          </a:p>
          <a:p>
            <a:pPr marL="731520" lvl="1" indent="-457200">
              <a:buFont typeface="+mj-lt"/>
              <a:buAutoNum type="arabicPeriod"/>
            </a:pPr>
            <a:r>
              <a:rPr lang="en-US" sz="2000" u="sng" dirty="0" smtClean="0"/>
              <a:t>Written Warning.</a:t>
            </a:r>
          </a:p>
          <a:p>
            <a:pPr marL="731520" lvl="1" indent="-457200">
              <a:buFont typeface="+mj-lt"/>
              <a:buAutoNum type="arabicPeriod"/>
            </a:pPr>
            <a:r>
              <a:rPr lang="en-US" sz="2000" u="sng" dirty="0" smtClean="0"/>
              <a:t>Disciplinary Layoff</a:t>
            </a:r>
            <a:r>
              <a:rPr lang="en-US" sz="2000" dirty="0" smtClean="0"/>
              <a:t>.  </a:t>
            </a:r>
          </a:p>
          <a:p>
            <a:pPr lvl="2"/>
            <a:r>
              <a:rPr lang="en-US" sz="1800" dirty="0" smtClean="0">
                <a:solidFill>
                  <a:srgbClr val="FF0000"/>
                </a:solidFill>
              </a:rPr>
              <a:t>Suspension without pay, usually for one to three days.  The more serious the infraction, the longer the suspension.</a:t>
            </a:r>
          </a:p>
          <a:p>
            <a:pPr marL="731520" lvl="1" indent="-457200">
              <a:buFont typeface="+mj-lt"/>
              <a:buAutoNum type="arabicPeriod"/>
            </a:pPr>
            <a:r>
              <a:rPr lang="en-US" sz="2000" u="sng" dirty="0" smtClean="0"/>
              <a:t>Transfer or Demotion.</a:t>
            </a:r>
          </a:p>
          <a:p>
            <a:pPr marL="731520" lvl="1" indent="-457200">
              <a:buFont typeface="+mj-lt"/>
              <a:buAutoNum type="arabicPeriod"/>
            </a:pPr>
            <a:r>
              <a:rPr lang="en-US" sz="2000" u="sng" dirty="0" smtClean="0"/>
              <a:t>Discharge</a:t>
            </a:r>
            <a:r>
              <a:rPr lang="en-US" sz="2000" dirty="0" smtClean="0"/>
              <a:t>.  	</a:t>
            </a:r>
          </a:p>
          <a:p>
            <a:pPr lvl="2"/>
            <a:r>
              <a:rPr lang="en-US" sz="1800" dirty="0" smtClean="0">
                <a:solidFill>
                  <a:srgbClr val="FF0000"/>
                </a:solidFill>
              </a:rPr>
              <a:t>Serious infractions may warrant termination in the first and only step.</a:t>
            </a:r>
          </a:p>
          <a:p>
            <a:pPr lvl="1"/>
            <a:endParaRPr lang="en-US" dirty="0"/>
          </a:p>
        </p:txBody>
      </p:sp>
      <p:pic>
        <p:nvPicPr>
          <p:cNvPr id="5" name="Picture 4" descr="Progressive Corpor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5715000"/>
            <a:ext cx="5562600" cy="1143000"/>
          </a:xfrm>
          <a:prstGeom prst="rect">
            <a:avLst/>
          </a:prstGeom>
          <a:noFill/>
          <a:ln>
            <a:noFill/>
          </a:ln>
        </p:spPr>
      </p:pic>
    </p:spTree>
    <p:extLst>
      <p:ext uri="{BB962C8B-B14F-4D97-AF65-F5344CB8AC3E}">
        <p14:creationId xmlns:p14="http://schemas.microsoft.com/office/powerpoint/2010/main" val="1494578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Progressive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200" u="sng" dirty="0" smtClean="0"/>
              <a:t>Many disciplinary situations can be handled by the supervisor without escalating those situations to difficult confrontations</a:t>
            </a:r>
            <a:r>
              <a:rPr lang="en-US" dirty="0" smtClean="0"/>
              <a:t>.  </a:t>
            </a:r>
          </a:p>
          <a:p>
            <a:endParaRPr lang="en-US" sz="800" dirty="0"/>
          </a:p>
          <a:p>
            <a:pPr lvl="1"/>
            <a:r>
              <a:rPr lang="en-US" sz="2000" dirty="0" smtClean="0">
                <a:solidFill>
                  <a:srgbClr val="FF0000"/>
                </a:solidFill>
              </a:rPr>
              <a:t>In the early stages of progressive discipline, the supervisor communicates with the EE about the problem and how to correct it.</a:t>
            </a:r>
            <a:endParaRPr lang="en-US" sz="2000" dirty="0">
              <a:solidFill>
                <a:srgbClr val="FF0000"/>
              </a:solidFill>
            </a:endParaRPr>
          </a:p>
        </p:txBody>
      </p:sp>
      <p:pic>
        <p:nvPicPr>
          <p:cNvPr id="5" name="Picture 4" descr="Archivo:Logo first step.jpg - Wikipedia, la enciclopedia libre"/>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191000"/>
            <a:ext cx="5300472" cy="1801936"/>
          </a:xfrm>
          <a:prstGeom prst="rect">
            <a:avLst/>
          </a:prstGeom>
          <a:noFill/>
          <a:ln>
            <a:noFill/>
          </a:ln>
        </p:spPr>
      </p:pic>
    </p:spTree>
    <p:extLst>
      <p:ext uri="{BB962C8B-B14F-4D97-AF65-F5344CB8AC3E}">
        <p14:creationId xmlns:p14="http://schemas.microsoft.com/office/powerpoint/2010/main" val="2115542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Discussion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100" u="sng" dirty="0" smtClean="0"/>
              <a:t>If the offense is relatively minor and EE has no disciplinary record, a friendly and informal talk will clear up the problem in many cases</a:t>
            </a:r>
            <a:r>
              <a:rPr lang="en-US" sz="2100" dirty="0" smtClean="0"/>
              <a:t>.  </a:t>
            </a:r>
          </a:p>
          <a:p>
            <a:endParaRPr lang="en-US" sz="800" dirty="0"/>
          </a:p>
          <a:p>
            <a:pPr lvl="1"/>
            <a:r>
              <a:rPr lang="en-US" sz="2000" dirty="0" smtClean="0"/>
              <a:t>During this talk, the supervisor should try to determine the underlying reasons for the EE’s unacceptable conduct.  </a:t>
            </a:r>
          </a:p>
          <a:p>
            <a:pPr lvl="1"/>
            <a:r>
              <a:rPr lang="en-US" sz="2000" dirty="0" smtClean="0"/>
              <a:t>The supervisor should reaffirm the EE’s sense of responsibility and acknowledge previous good behavior.  </a:t>
            </a:r>
          </a:p>
          <a:p>
            <a:pPr lvl="1"/>
            <a:endParaRPr lang="en-US" sz="800" dirty="0"/>
          </a:p>
          <a:p>
            <a:pPr lvl="2"/>
            <a:r>
              <a:rPr lang="en-US" sz="1800" dirty="0" smtClean="0">
                <a:solidFill>
                  <a:srgbClr val="FF0000"/>
                </a:solidFill>
              </a:rPr>
              <a:t>The supervisor should record the date-place-time-nature of the incident.  If others witnessed the incident, their names also should be noted.</a:t>
            </a:r>
            <a:endParaRPr lang="en-US" sz="1800" dirty="0">
              <a:solidFill>
                <a:srgbClr val="FF0000"/>
              </a:solidFill>
            </a:endParaRPr>
          </a:p>
        </p:txBody>
      </p:sp>
      <p:pic>
        <p:nvPicPr>
          <p:cNvPr id="5" name="Picture 4" descr="Let's Talk - Counseling &amp; Testing | UW-La Cros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495800"/>
            <a:ext cx="3048000" cy="1833245"/>
          </a:xfrm>
          <a:prstGeom prst="rect">
            <a:avLst/>
          </a:prstGeom>
          <a:noFill/>
          <a:ln>
            <a:noFill/>
          </a:ln>
        </p:spPr>
      </p:pic>
    </p:spTree>
    <p:extLst>
      <p:ext uri="{BB962C8B-B14F-4D97-AF65-F5344CB8AC3E}">
        <p14:creationId xmlns:p14="http://schemas.microsoft.com/office/powerpoint/2010/main" val="2489648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Counseling (Warning)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a friendly talk does not take care of the situation, the next step is to provide the EE with counseling (AKA an oral warning</a:t>
            </a:r>
            <a:r>
              <a:rPr lang="en-US" sz="2200" dirty="0" smtClean="0"/>
              <a:t>).  </a:t>
            </a:r>
          </a:p>
          <a:p>
            <a:endParaRPr lang="en-US" sz="900" dirty="0"/>
          </a:p>
          <a:p>
            <a:pPr lvl="1"/>
            <a:r>
              <a:rPr lang="en-US" sz="2100" dirty="0" smtClean="0"/>
              <a:t>Here, the supervisor emphasizes in a straightforward manner    the undesirability of the EE’s repeated violation.  </a:t>
            </a:r>
          </a:p>
          <a:p>
            <a:pPr lvl="1"/>
            <a:r>
              <a:rPr lang="en-US" sz="2100" dirty="0" smtClean="0"/>
              <a:t>While the supervisor should stress the preventive purpose of discipline, the supervisor </a:t>
            </a:r>
            <a:r>
              <a:rPr lang="en-US" sz="2100" dirty="0" smtClean="0"/>
              <a:t>should also emphasize </a:t>
            </a:r>
            <a:r>
              <a:rPr lang="en-US" sz="2100" dirty="0" smtClean="0"/>
              <a:t>that unless the EE improves, more serious disciplinary action will be taken.  </a:t>
            </a:r>
          </a:p>
          <a:p>
            <a:pPr lvl="1"/>
            <a:endParaRPr lang="en-US" sz="900" dirty="0"/>
          </a:p>
          <a:p>
            <a:pPr lvl="2"/>
            <a:r>
              <a:rPr lang="en-US" dirty="0">
                <a:solidFill>
                  <a:srgbClr val="FF0000"/>
                </a:solidFill>
              </a:rPr>
              <a:t>A</a:t>
            </a:r>
            <a:r>
              <a:rPr lang="en-US" dirty="0" smtClean="0">
                <a:solidFill>
                  <a:srgbClr val="FF0000"/>
                </a:solidFill>
              </a:rPr>
              <a:t> record of this oral warning should be kept in the EE’s file.  </a:t>
            </a:r>
          </a:p>
        </p:txBody>
      </p:sp>
      <p:pic>
        <p:nvPicPr>
          <p:cNvPr id="5" name="Picture 4" descr="Let's Talk - Riverside"/>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724400"/>
            <a:ext cx="2667000" cy="1914144"/>
          </a:xfrm>
          <a:prstGeom prst="rect">
            <a:avLst/>
          </a:prstGeom>
          <a:noFill/>
          <a:ln>
            <a:noFill/>
          </a:ln>
        </p:spPr>
      </p:pic>
    </p:spTree>
    <p:extLst>
      <p:ext uri="{BB962C8B-B14F-4D97-AF65-F5344CB8AC3E}">
        <p14:creationId xmlns:p14="http://schemas.microsoft.com/office/powerpoint/2010/main" val="1007308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Reprimand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written reprimand contains a statement of the violation and the potential consequences of future violations</a:t>
            </a:r>
            <a:r>
              <a:rPr lang="en-US" dirty="0" smtClean="0"/>
              <a:t>.  </a:t>
            </a:r>
          </a:p>
          <a:p>
            <a:endParaRPr lang="en-US" sz="800" dirty="0"/>
          </a:p>
          <a:p>
            <a:pPr lvl="1"/>
            <a:r>
              <a:rPr lang="en-US" sz="1900" dirty="0" smtClean="0"/>
              <a:t>It is a formal document that becomes a permanent part of EE’s record.  </a:t>
            </a:r>
          </a:p>
          <a:p>
            <a:pPr lvl="1"/>
            <a:endParaRPr lang="en-US" sz="800" dirty="0"/>
          </a:p>
          <a:p>
            <a:pPr lvl="2"/>
            <a:r>
              <a:rPr lang="en-US" sz="1700" dirty="0" smtClean="0">
                <a:solidFill>
                  <a:srgbClr val="FF0000"/>
                </a:solidFill>
              </a:rPr>
              <a:t>The supervisor should review with the EE the nature of this written warning and should once again stress the need for improvement.  </a:t>
            </a:r>
          </a:p>
          <a:p>
            <a:pPr lvl="2"/>
            <a:r>
              <a:rPr lang="en-US" sz="1700" dirty="0" smtClean="0">
                <a:solidFill>
                  <a:srgbClr val="FF0000"/>
                </a:solidFill>
              </a:rPr>
              <a:t>The EE should be placed on notice that future infractions or unacceptable conduct will lead to more serious discipline, such as suspension or discharge.</a:t>
            </a:r>
            <a:endParaRPr lang="en-US" sz="1700" dirty="0">
              <a:solidFill>
                <a:srgbClr val="FF0000"/>
              </a:solidFill>
            </a:endParaRPr>
          </a:p>
        </p:txBody>
      </p:sp>
      <p:pic>
        <p:nvPicPr>
          <p:cNvPr id="5" name="Picture 4" descr="33 Idioms About Reprima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343400"/>
            <a:ext cx="4495800" cy="2514600"/>
          </a:xfrm>
          <a:prstGeom prst="rect">
            <a:avLst/>
          </a:prstGeom>
          <a:noFill/>
          <a:ln>
            <a:noFill/>
          </a:ln>
        </p:spPr>
      </p:pic>
    </p:spTree>
    <p:extLst>
      <p:ext uri="{BB962C8B-B14F-4D97-AF65-F5344CB8AC3E}">
        <p14:creationId xmlns:p14="http://schemas.microsoft.com/office/powerpoint/2010/main" val="4277571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Reprimand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200" u="sng" dirty="0" smtClean="0"/>
              <a:t>The supervisor should continue to express to the EE a belief in the EE’s ability to improve and the supervisor’s willingness to help in whatever ways possible</a:t>
            </a:r>
            <a:r>
              <a:rPr lang="en-US" dirty="0" smtClean="0"/>
              <a:t>.  </a:t>
            </a:r>
          </a:p>
          <a:p>
            <a:endParaRPr lang="en-US" sz="800" dirty="0"/>
          </a:p>
          <a:p>
            <a:pPr lvl="1"/>
            <a:r>
              <a:rPr lang="en-US" sz="2000" dirty="0" smtClean="0">
                <a:solidFill>
                  <a:srgbClr val="FF0000"/>
                </a:solidFill>
              </a:rPr>
              <a:t>The primary goal of disciplinary action up until discharge should be to help the EE improve and add value to the organization.</a:t>
            </a:r>
            <a:endParaRPr lang="en-US" sz="2000" dirty="0">
              <a:solidFill>
                <a:srgbClr val="FF0000"/>
              </a:solidFill>
            </a:endParaRPr>
          </a:p>
        </p:txBody>
      </p:sp>
      <p:pic>
        <p:nvPicPr>
          <p:cNvPr id="5" name="Picture 4" descr="Continuous Improvement (A Kaizen Model) | Creative Safety Supply"/>
          <p:cNvPicPr/>
          <p:nvPr/>
        </p:nvPicPr>
        <p:blipFill>
          <a:blip r:embed="rId2">
            <a:extLst>
              <a:ext uri="{28A0092B-C50C-407E-A947-70E740481C1C}">
                <a14:useLocalDpi xmlns:a14="http://schemas.microsoft.com/office/drawing/2010/main" val="0"/>
              </a:ext>
            </a:extLst>
          </a:blip>
          <a:srcRect/>
          <a:stretch>
            <a:fillRect/>
          </a:stretch>
        </p:blipFill>
        <p:spPr bwMode="auto">
          <a:xfrm>
            <a:off x="3879670" y="3813048"/>
            <a:ext cx="4956482" cy="2438400"/>
          </a:xfrm>
          <a:prstGeom prst="rect">
            <a:avLst/>
          </a:prstGeom>
          <a:noFill/>
          <a:ln>
            <a:noFill/>
          </a:ln>
        </p:spPr>
      </p:pic>
    </p:spTree>
    <p:extLst>
      <p:ext uri="{BB962C8B-B14F-4D97-AF65-F5344CB8AC3E}">
        <p14:creationId xmlns:p14="http://schemas.microsoft.com/office/powerpoint/2010/main" val="244340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Basis and Importance of Positive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Morale is a composite of people’s attitudes and feelings toward their work, whereas discipline is primarily a state of mind</a:t>
            </a:r>
            <a:r>
              <a:rPr lang="en-US" dirty="0" smtClean="0"/>
              <a:t>.  </a:t>
            </a:r>
          </a:p>
          <a:p>
            <a:endParaRPr lang="en-US" sz="800" dirty="0"/>
          </a:p>
          <a:p>
            <a:pPr lvl="1"/>
            <a:r>
              <a:rPr lang="en-US" sz="2000" dirty="0" smtClean="0"/>
              <a:t>However, some relationship exists between morale and discipline.  </a:t>
            </a:r>
          </a:p>
          <a:p>
            <a:pPr lvl="1"/>
            <a:endParaRPr lang="en-US" sz="800" dirty="0"/>
          </a:p>
          <a:p>
            <a:pPr lvl="2"/>
            <a:r>
              <a:rPr lang="en-US" sz="1800" dirty="0" smtClean="0">
                <a:solidFill>
                  <a:srgbClr val="FF0000"/>
                </a:solidFill>
              </a:rPr>
              <a:t>Fewer disciplinary problems arise when morale is high; conversely, low morale is accompanied by a higher number of disciplinary problems.  </a:t>
            </a:r>
            <a:endParaRPr lang="en-US" sz="1800" dirty="0" smtClean="0">
              <a:solidFill>
                <a:srgbClr val="FF0000"/>
              </a:solidFill>
            </a:endParaRPr>
          </a:p>
          <a:p>
            <a:pPr lvl="2"/>
            <a:r>
              <a:rPr lang="en-US" sz="1800" dirty="0" smtClean="0">
                <a:solidFill>
                  <a:srgbClr val="FF0000"/>
                </a:solidFill>
              </a:rPr>
              <a:t>However</a:t>
            </a:r>
            <a:r>
              <a:rPr lang="en-US" sz="1800" dirty="0" smtClean="0">
                <a:solidFill>
                  <a:srgbClr val="FF0000"/>
                </a:solidFill>
              </a:rPr>
              <a:t>, a high degree of positive discipline could be present despite low morale; this could result from insecurity, fear, or sheer force.  </a:t>
            </a:r>
            <a:endParaRPr lang="en-US" sz="1800" dirty="0">
              <a:solidFill>
                <a:srgbClr val="FF0000"/>
              </a:solidFill>
            </a:endParaRPr>
          </a:p>
        </p:txBody>
      </p:sp>
      <p:pic>
        <p:nvPicPr>
          <p:cNvPr id="5" name="Picture 4"/>
          <p:cNvPicPr/>
          <p:nvPr/>
        </p:nvPicPr>
        <p:blipFill>
          <a:blip r:embed="rId2"/>
          <a:stretch>
            <a:fillRect/>
          </a:stretch>
        </p:blipFill>
        <p:spPr>
          <a:xfrm>
            <a:off x="5562600" y="4419601"/>
            <a:ext cx="3574869" cy="2438400"/>
          </a:xfrm>
          <a:prstGeom prst="rect">
            <a:avLst/>
          </a:prstGeom>
        </p:spPr>
      </p:pic>
    </p:spTree>
    <p:extLst>
      <p:ext uri="{BB962C8B-B14F-4D97-AF65-F5344CB8AC3E}">
        <p14:creationId xmlns:p14="http://schemas.microsoft.com/office/powerpoint/2010/main" val="3892226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Suspension (Disciplinary Layoff)</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400" u="sng" dirty="0" smtClean="0"/>
              <a:t>If previous warnings were of no avail, a disciplinary layoff may constitute the next disciplinary step</a:t>
            </a:r>
            <a:r>
              <a:rPr lang="en-US" sz="2400" dirty="0" smtClean="0"/>
              <a:t>.  </a:t>
            </a:r>
          </a:p>
          <a:p>
            <a:endParaRPr lang="en-US" sz="800" dirty="0"/>
          </a:p>
          <a:p>
            <a:pPr lvl="1"/>
            <a:r>
              <a:rPr lang="en-US" dirty="0" smtClean="0"/>
              <a:t>Disciplinary layoffs involve a loss of pay and usually extend from one day to several days or weeks.  </a:t>
            </a:r>
          </a:p>
          <a:p>
            <a:pPr lvl="1"/>
            <a:endParaRPr lang="en-US" sz="800" dirty="0"/>
          </a:p>
          <a:p>
            <a:pPr lvl="2"/>
            <a:r>
              <a:rPr lang="en-US" sz="1800" dirty="0" smtClean="0">
                <a:solidFill>
                  <a:srgbClr val="FF0000"/>
                </a:solidFill>
              </a:rPr>
              <a:t>Because a disciplinary layoff involves loss of pay, most organizations limit a supervisor’s authority at this stage.  Most supervisors can only initiate or recommend a disciplinary layoff.  The layoff must then be approved by higher-level managers after consulting with HR.</a:t>
            </a:r>
            <a:endParaRPr lang="en-US" sz="1800" dirty="0">
              <a:solidFill>
                <a:srgbClr val="FF0000"/>
              </a:solidFill>
            </a:endParaRPr>
          </a:p>
        </p:txBody>
      </p:sp>
      <p:pic>
        <p:nvPicPr>
          <p:cNvPr id="5" name="Picture 4" descr="Disciplinary Procedure | Human Resource Management"/>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724400"/>
            <a:ext cx="4949952" cy="1562100"/>
          </a:xfrm>
          <a:prstGeom prst="rect">
            <a:avLst/>
          </a:prstGeom>
          <a:noFill/>
          <a:ln>
            <a:noFill/>
          </a:ln>
        </p:spPr>
      </p:pic>
    </p:spTree>
    <p:extLst>
      <p:ext uri="{BB962C8B-B14F-4D97-AF65-F5344CB8AC3E}">
        <p14:creationId xmlns:p14="http://schemas.microsoft.com/office/powerpoint/2010/main" val="479579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Suspension (Disciplinary Layoff)</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400" u="sng" dirty="0" smtClean="0"/>
              <a:t>EEs who do not respond to oral or written warnings usually find a disciplinary layoff to be a rude awakening</a:t>
            </a:r>
            <a:r>
              <a:rPr lang="en-US" sz="2400" dirty="0" smtClean="0"/>
              <a:t>.  </a:t>
            </a:r>
          </a:p>
          <a:p>
            <a:endParaRPr lang="en-US" sz="900" dirty="0"/>
          </a:p>
          <a:p>
            <a:pPr lvl="1"/>
            <a:r>
              <a:rPr lang="en-US" dirty="0" smtClean="0"/>
              <a:t>The layoff may restore in them the need to comply with the organization’s rules and regulations.  </a:t>
            </a:r>
          </a:p>
          <a:p>
            <a:pPr lvl="1"/>
            <a:endParaRPr lang="en-US" sz="800" dirty="0"/>
          </a:p>
          <a:p>
            <a:pPr lvl="2"/>
            <a:r>
              <a:rPr lang="en-US" dirty="0" smtClean="0">
                <a:solidFill>
                  <a:srgbClr val="FF0000"/>
                </a:solidFill>
              </a:rPr>
              <a:t>In many EE situations, disciplinary layoffs are an effective disciplinary measure.</a:t>
            </a:r>
            <a:endParaRPr lang="en-US" dirty="0">
              <a:solidFill>
                <a:srgbClr val="FF0000"/>
              </a:solidFill>
            </a:endParaRPr>
          </a:p>
        </p:txBody>
      </p:sp>
      <p:pic>
        <p:nvPicPr>
          <p:cNvPr id="5" name="Picture 4" descr="Workforce tracker—Biofourmis lays off 48 U.S. employees; IntelyCare reduces  workfor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810000"/>
            <a:ext cx="3733800" cy="2569029"/>
          </a:xfrm>
          <a:prstGeom prst="rect">
            <a:avLst/>
          </a:prstGeom>
          <a:noFill/>
          <a:ln>
            <a:noFill/>
          </a:ln>
        </p:spPr>
      </p:pic>
    </p:spTree>
    <p:extLst>
      <p:ext uri="{BB962C8B-B14F-4D97-AF65-F5344CB8AC3E}">
        <p14:creationId xmlns:p14="http://schemas.microsoft.com/office/powerpoint/2010/main" val="1965877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disciplinary measure, the value of which is questionable, is demotion (downgrading) to a lower-paying job</a:t>
            </a:r>
            <a:r>
              <a:rPr lang="en-US" dirty="0" smtClean="0"/>
              <a:t>.  </a:t>
            </a:r>
          </a:p>
          <a:p>
            <a:endParaRPr lang="en-US" sz="800" dirty="0"/>
          </a:p>
          <a:p>
            <a:pPr lvl="1"/>
            <a:r>
              <a:rPr lang="en-US" sz="2000" dirty="0" smtClean="0"/>
              <a:t>This course of action is likely to bring about dissatisfaction and discouragement because losing pay and status over an extended period is a form of ongoing punishment.  The dissatisfaction of the demoted EE also can spread to other EEs.  </a:t>
            </a:r>
          </a:p>
          <a:p>
            <a:pPr lvl="1"/>
            <a:endParaRPr lang="en-US" sz="800" dirty="0"/>
          </a:p>
          <a:p>
            <a:pPr lvl="2"/>
            <a:r>
              <a:rPr lang="en-US" sz="1800" dirty="0" smtClean="0">
                <a:solidFill>
                  <a:srgbClr val="FF0000"/>
                </a:solidFill>
              </a:rPr>
              <a:t>Therefore, most organizations avoid demotion as a disciplinary action.</a:t>
            </a:r>
            <a:endParaRPr lang="en-US" sz="1800" dirty="0">
              <a:solidFill>
                <a:srgbClr val="FF0000"/>
              </a:solidFill>
            </a:endParaRPr>
          </a:p>
        </p:txBody>
      </p:sp>
      <p:pic>
        <p:nvPicPr>
          <p:cNvPr id="6" name="Picture 5" descr="Demotion synonyms - 234 Words and Phrases for Demo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495800"/>
            <a:ext cx="4495800" cy="2362200"/>
          </a:xfrm>
          <a:prstGeom prst="rect">
            <a:avLst/>
          </a:prstGeom>
          <a:noFill/>
          <a:ln>
            <a:noFill/>
          </a:ln>
        </p:spPr>
      </p:pic>
    </p:spTree>
    <p:extLst>
      <p:ext uri="{BB962C8B-B14F-4D97-AF65-F5344CB8AC3E}">
        <p14:creationId xmlns:p14="http://schemas.microsoft.com/office/powerpoint/2010/main" val="3230490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200" u="sng" dirty="0" smtClean="0"/>
              <a:t>Demotion should be used only in unusual situations in which disciplinary layoff or discharge is not a better alternative</a:t>
            </a:r>
            <a:r>
              <a:rPr lang="en-US" dirty="0" smtClean="0"/>
              <a:t>.  </a:t>
            </a:r>
          </a:p>
          <a:p>
            <a:endParaRPr lang="en-US" sz="800" dirty="0"/>
          </a:p>
          <a:p>
            <a:pPr lvl="1"/>
            <a:r>
              <a:rPr lang="en-US" sz="2000" dirty="0" smtClean="0">
                <a:solidFill>
                  <a:srgbClr val="FF0000"/>
                </a:solidFill>
              </a:rPr>
              <a:t>For example, when a long-service EE is not maintaining standards of work performance required in a certain job, this EE may accept a demotion as an alternative to discharge to retain seniority and    other accrued benefits.</a:t>
            </a:r>
            <a:endParaRPr lang="en-US" sz="2000" dirty="0">
              <a:solidFill>
                <a:srgbClr val="FF0000"/>
              </a:solidFill>
            </a:endParaRPr>
          </a:p>
        </p:txBody>
      </p:sp>
      <p:pic>
        <p:nvPicPr>
          <p:cNvPr id="1026" name="Picture 2" descr="Demotion Meaning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8617" y="3821757"/>
            <a:ext cx="4422775" cy="248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(Discharge)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The most drastic form of disciplinary action is termination or discharge</a:t>
            </a:r>
            <a:r>
              <a:rPr lang="en-US" sz="2400" dirty="0" smtClean="0"/>
              <a:t>.  </a:t>
            </a:r>
          </a:p>
          <a:p>
            <a:endParaRPr lang="en-US" sz="800" dirty="0"/>
          </a:p>
          <a:p>
            <a:pPr lvl="1"/>
            <a:r>
              <a:rPr lang="en-US" dirty="0" smtClean="0"/>
              <a:t>The discharged EE loses all seniority and may have difficulty obtaining employment elsewhere.  </a:t>
            </a:r>
          </a:p>
          <a:p>
            <a:pPr lvl="1"/>
            <a:endParaRPr lang="en-US" sz="800" dirty="0"/>
          </a:p>
          <a:p>
            <a:pPr lvl="2"/>
            <a:r>
              <a:rPr lang="en-US" dirty="0" smtClean="0">
                <a:solidFill>
                  <a:srgbClr val="FF0000"/>
                </a:solidFill>
              </a:rPr>
              <a:t>Discharge should be reserved only for the most serious offenses and as a last resort.</a:t>
            </a:r>
            <a:endParaRPr lang="en-US" dirty="0">
              <a:solidFill>
                <a:srgbClr val="FF0000"/>
              </a:solidFill>
            </a:endParaRPr>
          </a:p>
        </p:txBody>
      </p:sp>
      <p:pic>
        <p:nvPicPr>
          <p:cNvPr id="5" name="Picture 4" descr="What Does Termination of Employment Me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14801"/>
            <a:ext cx="4495800" cy="2743200"/>
          </a:xfrm>
          <a:prstGeom prst="rect">
            <a:avLst/>
          </a:prstGeom>
          <a:noFill/>
          <a:ln>
            <a:noFill/>
          </a:ln>
        </p:spPr>
      </p:pic>
    </p:spTree>
    <p:extLst>
      <p:ext uri="{BB962C8B-B14F-4D97-AF65-F5344CB8AC3E}">
        <p14:creationId xmlns:p14="http://schemas.microsoft.com/office/powerpoint/2010/main" val="365575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(Discharge)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400" u="sng" dirty="0" smtClean="0"/>
              <a:t>A discharge means having to train another EE to do the job and disrupting the makeup of the work group, which may affect the morale of other EEs</a:t>
            </a:r>
            <a:r>
              <a:rPr lang="en-US" sz="2400" dirty="0" smtClean="0"/>
              <a:t>.  </a:t>
            </a:r>
          </a:p>
          <a:p>
            <a:endParaRPr lang="en-US" sz="800" dirty="0"/>
          </a:p>
          <a:p>
            <a:pPr lvl="1"/>
            <a:r>
              <a:rPr lang="en-US" sz="2000" dirty="0" smtClean="0">
                <a:solidFill>
                  <a:srgbClr val="FF0000"/>
                </a:solidFill>
              </a:rPr>
              <a:t>If the discharge involves an EE who is a member of a legally protected group, management will have to be concerned about meeting appropriate standards for nondiscrimination.</a:t>
            </a:r>
            <a:endParaRPr lang="en-US" sz="2000" dirty="0">
              <a:solidFill>
                <a:srgbClr val="FF0000"/>
              </a:solidFill>
            </a:endParaRPr>
          </a:p>
        </p:txBody>
      </p:sp>
      <p:pic>
        <p:nvPicPr>
          <p:cNvPr id="6" name="Picture 5" descr="Dos and Don'ts of Terminating Employe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3962400"/>
            <a:ext cx="4096512" cy="2362200"/>
          </a:xfrm>
          <a:prstGeom prst="rect">
            <a:avLst/>
          </a:prstGeom>
          <a:noFill/>
          <a:ln>
            <a:noFill/>
          </a:ln>
        </p:spPr>
      </p:pic>
    </p:spTree>
    <p:extLst>
      <p:ext uri="{BB962C8B-B14F-4D97-AF65-F5344CB8AC3E}">
        <p14:creationId xmlns:p14="http://schemas.microsoft.com/office/powerpoint/2010/main" val="219007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(Discharge)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Because of legal and other concerns, the final termination interview with the discharged EE may be conducted by HR</a:t>
            </a:r>
            <a:r>
              <a:rPr lang="en-US" dirty="0" smtClean="0"/>
              <a:t>.  </a:t>
            </a:r>
          </a:p>
          <a:p>
            <a:endParaRPr lang="en-US" sz="900" dirty="0"/>
          </a:p>
          <a:p>
            <a:pPr lvl="1"/>
            <a:r>
              <a:rPr lang="en-US" sz="2000" dirty="0" smtClean="0"/>
              <a:t>When supervisors conduct the termination interview, however, they should be careful to focus on the reasons for the termination and to respond to the questions of the EE being terminated.  </a:t>
            </a:r>
          </a:p>
          <a:p>
            <a:pPr lvl="1"/>
            <a:endParaRPr lang="en-US" sz="800" dirty="0"/>
          </a:p>
          <a:p>
            <a:pPr lvl="2"/>
            <a:r>
              <a:rPr lang="en-US" sz="1800" dirty="0" smtClean="0">
                <a:solidFill>
                  <a:srgbClr val="FF0000"/>
                </a:solidFill>
              </a:rPr>
              <a:t>The supervisor should not lose emotional control or engage in a heated debate about the fairness of the termination decision.  </a:t>
            </a:r>
          </a:p>
        </p:txBody>
      </p:sp>
      <p:pic>
        <p:nvPicPr>
          <p:cNvPr id="5" name="Picture 4" descr="5 Reasons Why an Exit Interview Can Give You a Better Understanding of Your  Business"/>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343400"/>
            <a:ext cx="5060986" cy="1981201"/>
          </a:xfrm>
          <a:prstGeom prst="rect">
            <a:avLst/>
          </a:prstGeom>
          <a:noFill/>
          <a:ln>
            <a:noFill/>
          </a:ln>
        </p:spPr>
      </p:pic>
    </p:spTree>
    <p:extLst>
      <p:ext uri="{BB962C8B-B14F-4D97-AF65-F5344CB8AC3E}">
        <p14:creationId xmlns:p14="http://schemas.microsoft.com/office/powerpoint/2010/main" val="4099934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Termination (Discharge)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300" u="sng" dirty="0" smtClean="0"/>
              <a:t>When employers follow the principles of progressive disciplinary action and couple them with good supervisory practices, those employers usually do not have to resort to employment-at-will to decide whether to terminate an EE who has not performed acceptably</a:t>
            </a:r>
            <a:r>
              <a:rPr lang="en-US" sz="2300" dirty="0" smtClean="0"/>
              <a:t>.</a:t>
            </a:r>
            <a:endParaRPr lang="en-US" sz="2300" dirty="0"/>
          </a:p>
        </p:txBody>
      </p:sp>
      <p:pic>
        <p:nvPicPr>
          <p:cNvPr id="5" name="Picture 4" descr="Ending At-Will Employment: A Guide for Just Cause Reform - Roosevelt  Institute"/>
          <p:cNvPicPr/>
          <p:nvPr/>
        </p:nvPicPr>
        <p:blipFill>
          <a:blip r:embed="rId2">
            <a:extLst>
              <a:ext uri="{28A0092B-C50C-407E-A947-70E740481C1C}">
                <a14:useLocalDpi xmlns:a14="http://schemas.microsoft.com/office/drawing/2010/main" val="0"/>
              </a:ext>
            </a:extLst>
          </a:blip>
          <a:srcRect/>
          <a:stretch>
            <a:fillRect/>
          </a:stretch>
        </p:blipFill>
        <p:spPr bwMode="auto">
          <a:xfrm>
            <a:off x="3473849" y="3657600"/>
            <a:ext cx="5388429" cy="2590800"/>
          </a:xfrm>
          <a:prstGeom prst="rect">
            <a:avLst/>
          </a:prstGeom>
          <a:noFill/>
          <a:ln>
            <a:noFill/>
          </a:ln>
        </p:spPr>
      </p:pic>
    </p:spTree>
    <p:extLst>
      <p:ext uri="{BB962C8B-B14F-4D97-AF65-F5344CB8AC3E}">
        <p14:creationId xmlns:p14="http://schemas.microsoft.com/office/powerpoint/2010/main" val="2127101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Hot Stove Rule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200" u="sng" dirty="0" smtClean="0"/>
              <a:t>Taking disciplinary action may place the supervisor in a strained or difficult position</a:t>
            </a:r>
            <a:r>
              <a:rPr lang="en-US" dirty="0" smtClean="0"/>
              <a:t>.  </a:t>
            </a:r>
          </a:p>
          <a:p>
            <a:endParaRPr lang="en-US" sz="800" dirty="0"/>
          </a:p>
          <a:p>
            <a:pPr lvl="1"/>
            <a:r>
              <a:rPr lang="en-US" sz="2000" dirty="0" smtClean="0"/>
              <a:t>Disciplinary action is an unpleasant experience that tends to generate EE resentment.  </a:t>
            </a:r>
          </a:p>
          <a:p>
            <a:pPr lvl="1"/>
            <a:endParaRPr lang="en-US" sz="800" dirty="0"/>
          </a:p>
          <a:p>
            <a:pPr lvl="2"/>
            <a:r>
              <a:rPr lang="en-US" sz="1800" dirty="0" smtClean="0">
                <a:solidFill>
                  <a:srgbClr val="FF0000"/>
                </a:solidFill>
              </a:rPr>
              <a:t>To help the supervisor apply the disciplinary measure so that it will be least resented and most likely to withstand challenges from various sources, authorities have advocated the use of the Hot </a:t>
            </a:r>
            <a:r>
              <a:rPr lang="en-US" sz="1800" dirty="0">
                <a:solidFill>
                  <a:srgbClr val="FF0000"/>
                </a:solidFill>
              </a:rPr>
              <a:t>S</a:t>
            </a:r>
            <a:r>
              <a:rPr lang="en-US" sz="1800" dirty="0" smtClean="0">
                <a:solidFill>
                  <a:srgbClr val="FF0000"/>
                </a:solidFill>
              </a:rPr>
              <a:t>tove </a:t>
            </a:r>
            <a:r>
              <a:rPr lang="en-US" sz="1800" dirty="0">
                <a:solidFill>
                  <a:srgbClr val="FF0000"/>
                </a:solidFill>
              </a:rPr>
              <a:t>R</a:t>
            </a:r>
            <a:r>
              <a:rPr lang="en-US" sz="1800" dirty="0" smtClean="0">
                <a:solidFill>
                  <a:srgbClr val="FF0000"/>
                </a:solidFill>
              </a:rPr>
              <a:t>ule.</a:t>
            </a:r>
            <a:endParaRPr lang="en-US" sz="1800" dirty="0">
              <a:solidFill>
                <a:srgbClr val="FF0000"/>
              </a:solidFill>
            </a:endParaRPr>
          </a:p>
        </p:txBody>
      </p:sp>
      <p:pic>
        <p:nvPicPr>
          <p:cNvPr id="5" name="Picture 4" descr="Disciplinary Process Discipline - ppt video online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343400"/>
            <a:ext cx="3886200" cy="2514600"/>
          </a:xfrm>
          <a:prstGeom prst="rect">
            <a:avLst/>
          </a:prstGeom>
          <a:noFill/>
          <a:ln>
            <a:noFill/>
          </a:ln>
        </p:spPr>
      </p:pic>
    </p:spTree>
    <p:extLst>
      <p:ext uri="{BB962C8B-B14F-4D97-AF65-F5344CB8AC3E}">
        <p14:creationId xmlns:p14="http://schemas.microsoft.com/office/powerpoint/2010/main" val="2469404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Hot Stove Rule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200" u="sng" dirty="0" smtClean="0"/>
              <a:t>The Hot Stove Rule equates to touching a hot stove with experiencing discipline</a:t>
            </a:r>
            <a:r>
              <a:rPr lang="en-US" dirty="0" smtClean="0"/>
              <a:t>.  </a:t>
            </a:r>
          </a:p>
          <a:p>
            <a:endParaRPr lang="en-US" sz="800" dirty="0"/>
          </a:p>
          <a:p>
            <a:pPr lvl="1"/>
            <a:r>
              <a:rPr lang="en-US" sz="2000" dirty="0" smtClean="0"/>
              <a:t>Both contain the following four elements:</a:t>
            </a:r>
          </a:p>
          <a:p>
            <a:pPr lvl="1"/>
            <a:endParaRPr lang="en-US" sz="800" dirty="0" smtClean="0"/>
          </a:p>
          <a:p>
            <a:pPr marL="1051560" lvl="2" indent="-457200">
              <a:buFont typeface="+mj-lt"/>
              <a:buAutoNum type="arabicPeriod"/>
            </a:pPr>
            <a:r>
              <a:rPr lang="en-US" dirty="0" smtClean="0">
                <a:solidFill>
                  <a:srgbClr val="FF0000"/>
                </a:solidFill>
              </a:rPr>
              <a:t>Advance Warning</a:t>
            </a:r>
          </a:p>
          <a:p>
            <a:pPr marL="1051560" lvl="2" indent="-457200">
              <a:buFont typeface="+mj-lt"/>
              <a:buAutoNum type="arabicPeriod"/>
            </a:pPr>
            <a:r>
              <a:rPr lang="en-US" dirty="0" smtClean="0">
                <a:solidFill>
                  <a:srgbClr val="FF0000"/>
                </a:solidFill>
              </a:rPr>
              <a:t>Immediacy</a:t>
            </a:r>
          </a:p>
          <a:p>
            <a:pPr marL="1051560" lvl="2" indent="-457200">
              <a:buFont typeface="+mj-lt"/>
              <a:buAutoNum type="arabicPeriod"/>
            </a:pPr>
            <a:r>
              <a:rPr lang="en-US" dirty="0" smtClean="0">
                <a:solidFill>
                  <a:srgbClr val="FF0000"/>
                </a:solidFill>
              </a:rPr>
              <a:t>Consistency</a:t>
            </a:r>
          </a:p>
          <a:p>
            <a:pPr marL="1051560" lvl="2" indent="-457200">
              <a:buFont typeface="+mj-lt"/>
              <a:buAutoNum type="arabicPeriod"/>
            </a:pPr>
            <a:r>
              <a:rPr lang="en-US" dirty="0" smtClean="0">
                <a:solidFill>
                  <a:srgbClr val="FF0000"/>
                </a:solidFill>
              </a:rPr>
              <a:t>Impersonality</a:t>
            </a:r>
          </a:p>
        </p:txBody>
      </p:sp>
      <p:pic>
        <p:nvPicPr>
          <p:cNvPr id="5" name="Picture 4" descr="Managing Human Resources Bohlander  Snell  Sherman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4538472" y="3352800"/>
            <a:ext cx="4325112" cy="2876006"/>
          </a:xfrm>
          <a:prstGeom prst="rect">
            <a:avLst/>
          </a:prstGeom>
          <a:noFill/>
          <a:ln>
            <a:noFill/>
          </a:ln>
        </p:spPr>
      </p:pic>
    </p:spTree>
    <p:extLst>
      <p:ext uri="{BB962C8B-B14F-4D97-AF65-F5344CB8AC3E}">
        <p14:creationId xmlns:p14="http://schemas.microsoft.com/office/powerpoint/2010/main" val="16773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Basis and Importance of Positive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300" u="sng" dirty="0" smtClean="0"/>
              <a:t>It is unlikely, however, that a high degree of positive EE discipline will be maintained indefinitely unless there is an acceptable level of EE morale</a:t>
            </a:r>
            <a:r>
              <a:rPr lang="en-US" dirty="0" smtClean="0"/>
              <a:t>.  </a:t>
            </a:r>
          </a:p>
          <a:p>
            <a:endParaRPr lang="en-US" sz="800" dirty="0"/>
          </a:p>
          <a:p>
            <a:pPr lvl="1"/>
            <a:r>
              <a:rPr lang="en-US" sz="2000" dirty="0" smtClean="0">
                <a:solidFill>
                  <a:srgbClr val="FF0000"/>
                </a:solidFill>
              </a:rPr>
              <a:t>The past few years have been very difficult.  Morale and job satisfaction have been at low levels, but EE turnover is low. </a:t>
            </a:r>
            <a:r>
              <a:rPr lang="en-US" sz="2000" dirty="0" smtClean="0">
                <a:solidFill>
                  <a:srgbClr val="FF0000"/>
                </a:solidFill>
              </a:rPr>
              <a:t>Why</a:t>
            </a:r>
            <a:r>
              <a:rPr lang="en-US" sz="2000" dirty="0" smtClean="0">
                <a:solidFill>
                  <a:srgbClr val="FF0000"/>
                </a:solidFill>
              </a:rPr>
              <a:t>?  </a:t>
            </a:r>
            <a:r>
              <a:rPr lang="en-US" sz="2000" dirty="0" smtClean="0">
                <a:solidFill>
                  <a:srgbClr val="0070C0"/>
                </a:solidFill>
              </a:rPr>
              <a:t>Many EEs are dissatisfied, but know that they may not be able to find a job that is nearly as good as the one they dislike.  </a:t>
            </a:r>
            <a:endParaRPr lang="en-US" sz="2000" dirty="0">
              <a:solidFill>
                <a:srgbClr val="0070C0"/>
              </a:solidFill>
            </a:endParaRPr>
          </a:p>
        </p:txBody>
      </p:sp>
      <p:pic>
        <p:nvPicPr>
          <p:cNvPr id="5" name="Picture 4" descr="The importance of employee morale and how to fix It"/>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419600"/>
            <a:ext cx="4724400" cy="2438400"/>
          </a:xfrm>
          <a:prstGeom prst="rect">
            <a:avLst/>
          </a:prstGeom>
          <a:noFill/>
          <a:ln>
            <a:noFill/>
          </a:ln>
        </p:spPr>
      </p:pic>
    </p:spTree>
    <p:extLst>
      <p:ext uri="{BB962C8B-B14F-4D97-AF65-F5344CB8AC3E}">
        <p14:creationId xmlns:p14="http://schemas.microsoft.com/office/powerpoint/2010/main" val="381851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Hot Stove Rule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lnSpcReduction="10000"/>
          </a:bodyPr>
          <a:lstStyle/>
          <a:p>
            <a:pPr marL="274320" lvl="1">
              <a:buClr>
                <a:schemeClr val="accent1"/>
              </a:buClr>
              <a:buSzPct val="85000"/>
              <a:buFont typeface="Wingdings 2"/>
              <a:buChar char=""/>
            </a:pPr>
            <a:r>
              <a:rPr lang="en-US" sz="2400" u="sng" dirty="0">
                <a:solidFill>
                  <a:schemeClr val="tx1"/>
                </a:solidFill>
              </a:rPr>
              <a:t>The supervisor can apply these four elements of the hot stove when maintaining EE discipline</a:t>
            </a:r>
            <a:r>
              <a:rPr lang="en-US" dirty="0" smtClean="0"/>
              <a:t>.</a:t>
            </a:r>
          </a:p>
          <a:p>
            <a:pPr marL="274320" lvl="1">
              <a:buClr>
                <a:schemeClr val="accent1"/>
              </a:buClr>
              <a:buSzPct val="85000"/>
              <a:buFont typeface="Wingdings 2"/>
              <a:buChar char=""/>
            </a:pPr>
            <a:endParaRPr lang="en-US" sz="800" dirty="0"/>
          </a:p>
          <a:p>
            <a:pPr marL="731520" lvl="1" indent="-457200">
              <a:buFont typeface="+mj-lt"/>
              <a:buAutoNum type="arabicPeriod"/>
            </a:pPr>
            <a:r>
              <a:rPr lang="en-US" u="sng" dirty="0" smtClean="0"/>
              <a:t>Advance Warning</a:t>
            </a:r>
          </a:p>
          <a:p>
            <a:pPr lvl="2"/>
            <a:r>
              <a:rPr lang="en-US" dirty="0" smtClean="0">
                <a:solidFill>
                  <a:srgbClr val="FF0000"/>
                </a:solidFill>
              </a:rPr>
              <a:t>Everyone knows what happens if they touch a red-hot stove.</a:t>
            </a:r>
          </a:p>
          <a:p>
            <a:pPr marL="731520" lvl="1" indent="-457200">
              <a:buFont typeface="+mj-lt"/>
              <a:buAutoNum type="arabicPeriod"/>
            </a:pPr>
            <a:r>
              <a:rPr lang="en-US" u="sng" dirty="0" smtClean="0"/>
              <a:t>Immediacy</a:t>
            </a:r>
            <a:endParaRPr lang="en-US" u="sng" dirty="0"/>
          </a:p>
          <a:p>
            <a:pPr lvl="2"/>
            <a:r>
              <a:rPr lang="en-US" dirty="0" smtClean="0">
                <a:solidFill>
                  <a:srgbClr val="FF0000"/>
                </a:solidFill>
              </a:rPr>
              <a:t>Someone who touches a hot stove gets burned right away, with no questions of cause and effect.</a:t>
            </a:r>
          </a:p>
          <a:p>
            <a:pPr marL="731520" lvl="1" indent="-457200">
              <a:buFont typeface="+mj-lt"/>
              <a:buAutoNum type="arabicPeriod"/>
            </a:pPr>
            <a:r>
              <a:rPr lang="en-US" u="sng" dirty="0" smtClean="0"/>
              <a:t>Consistency</a:t>
            </a:r>
          </a:p>
          <a:p>
            <a:pPr lvl="2"/>
            <a:r>
              <a:rPr lang="en-US" dirty="0" smtClean="0">
                <a:solidFill>
                  <a:srgbClr val="FF0000"/>
                </a:solidFill>
              </a:rPr>
              <a:t>Every time a person touches a hot stove, that person gets burned.</a:t>
            </a:r>
          </a:p>
          <a:p>
            <a:pPr marL="731520" lvl="1" indent="-457200">
              <a:buFont typeface="+mj-lt"/>
              <a:buAutoNum type="arabicPeriod"/>
            </a:pPr>
            <a:r>
              <a:rPr lang="en-US" u="sng" dirty="0" smtClean="0"/>
              <a:t>Impersonality</a:t>
            </a:r>
          </a:p>
          <a:p>
            <a:pPr lvl="2"/>
            <a:r>
              <a:rPr lang="en-US" dirty="0" smtClean="0">
                <a:solidFill>
                  <a:srgbClr val="FF0000"/>
                </a:solidFill>
              </a:rPr>
              <a:t>Whoever touches a hot stove is burned because the stove treats all people the same.  </a:t>
            </a:r>
            <a:endParaRPr lang="en-US" dirty="0">
              <a:solidFill>
                <a:srgbClr val="FF0000"/>
              </a:solidFill>
            </a:endParaRPr>
          </a:p>
        </p:txBody>
      </p:sp>
      <p:pic>
        <p:nvPicPr>
          <p:cNvPr id="5" name="Picture 4" descr="Download Four, Number, 4. Royalty-Free Vector Graphic - Pixab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3469" y="26126"/>
            <a:ext cx="1524000" cy="1371600"/>
          </a:xfrm>
          <a:prstGeom prst="rect">
            <a:avLst/>
          </a:prstGeom>
          <a:noFill/>
          <a:ln>
            <a:noFill/>
          </a:ln>
        </p:spPr>
      </p:pic>
    </p:spTree>
    <p:extLst>
      <p:ext uri="{BB962C8B-B14F-4D97-AF65-F5344CB8AC3E}">
        <p14:creationId xmlns:p14="http://schemas.microsoft.com/office/powerpoint/2010/main" val="139714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Advance Warning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lstStyle/>
          <a:p>
            <a:r>
              <a:rPr lang="en-US" sz="2200" u="sng" dirty="0" smtClean="0"/>
              <a:t>For EEs to accept disciplinary action as fair, they must know in advance their expectations as well as rules and regulations</a:t>
            </a:r>
            <a:r>
              <a:rPr lang="en-US" dirty="0" smtClean="0"/>
              <a:t>.  </a:t>
            </a:r>
          </a:p>
          <a:p>
            <a:endParaRPr lang="en-US" sz="800" dirty="0"/>
          </a:p>
          <a:p>
            <a:pPr lvl="1"/>
            <a:r>
              <a:rPr lang="en-US" sz="2000" dirty="0" smtClean="0">
                <a:solidFill>
                  <a:srgbClr val="FF0000"/>
                </a:solidFill>
              </a:rPr>
              <a:t>EEs must be informed that certain acts will lead to disciplinary action, and supervisors should clarify any questions that arise concerning rules and their enforcement.</a:t>
            </a:r>
            <a:endParaRPr lang="en-US" sz="2000" dirty="0">
              <a:solidFill>
                <a:srgbClr val="FF0000"/>
              </a:solidFill>
            </a:endParaRPr>
          </a:p>
        </p:txBody>
      </p:sp>
      <p:pic>
        <p:nvPicPr>
          <p:cNvPr id="5" name="Picture 4" descr="Advance warning&quot; sign to inform the public to be careful and always be  ready Stock Illustration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581400"/>
            <a:ext cx="4459224" cy="2743200"/>
          </a:xfrm>
          <a:prstGeom prst="rect">
            <a:avLst/>
          </a:prstGeom>
          <a:noFill/>
          <a:ln>
            <a:noFill/>
          </a:ln>
        </p:spPr>
      </p:pic>
    </p:spTree>
    <p:extLst>
      <p:ext uri="{BB962C8B-B14F-4D97-AF65-F5344CB8AC3E}">
        <p14:creationId xmlns:p14="http://schemas.microsoft.com/office/powerpoint/2010/main" val="472912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Immediacy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200" u="sng" dirty="0" smtClean="0"/>
              <a:t>After noticing an offense, the supervisor should take disciplinary action as promptly as possible</a:t>
            </a:r>
            <a:r>
              <a:rPr lang="en-US" dirty="0" smtClean="0"/>
              <a:t>.  </a:t>
            </a:r>
          </a:p>
          <a:p>
            <a:endParaRPr lang="en-US" sz="800" dirty="0"/>
          </a:p>
          <a:p>
            <a:pPr lvl="1"/>
            <a:r>
              <a:rPr lang="en-US" sz="2000" dirty="0" smtClean="0"/>
              <a:t>At the same time, the supervisor should avoid haste, which might lead to unwarranted reactions.  </a:t>
            </a:r>
          </a:p>
          <a:p>
            <a:pPr lvl="1"/>
            <a:endParaRPr lang="en-US" sz="800" dirty="0"/>
          </a:p>
          <a:p>
            <a:pPr lvl="2"/>
            <a:r>
              <a:rPr lang="en-US" sz="1800" dirty="0" smtClean="0">
                <a:solidFill>
                  <a:srgbClr val="FF0000"/>
                </a:solidFill>
              </a:rPr>
              <a:t>The sooner the discipline is imposed, the more closely it will be connected with the offensive act.</a:t>
            </a:r>
            <a:endParaRPr lang="en-US" sz="1800" dirty="0">
              <a:solidFill>
                <a:srgbClr val="FF0000"/>
              </a:solidFill>
            </a:endParaRPr>
          </a:p>
        </p:txBody>
      </p:sp>
      <p:pic>
        <p:nvPicPr>
          <p:cNvPr id="5" name="Picture 4" descr="Immediacy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114800"/>
            <a:ext cx="4343400" cy="2200275"/>
          </a:xfrm>
          <a:prstGeom prst="rect">
            <a:avLst/>
          </a:prstGeom>
          <a:noFill/>
          <a:ln>
            <a:noFill/>
          </a:ln>
        </p:spPr>
      </p:pic>
    </p:spTree>
    <p:extLst>
      <p:ext uri="{BB962C8B-B14F-4D97-AF65-F5344CB8AC3E}">
        <p14:creationId xmlns:p14="http://schemas.microsoft.com/office/powerpoint/2010/main" val="2949269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Consistency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200" u="sng" dirty="0" smtClean="0"/>
              <a:t>Appropriate disciplinary action should be taken each time an infraction occurs</a:t>
            </a:r>
            <a:r>
              <a:rPr lang="en-US" dirty="0" smtClean="0"/>
              <a:t>.  </a:t>
            </a:r>
          </a:p>
          <a:p>
            <a:endParaRPr lang="en-US" sz="800" dirty="0"/>
          </a:p>
          <a:p>
            <a:pPr lvl="1"/>
            <a:r>
              <a:rPr lang="en-US" sz="2000" dirty="0" smtClean="0"/>
              <a:t>The supervisor who feels inclined to be lenient every now and then is, in reality, doing EEs no favor.  </a:t>
            </a:r>
          </a:p>
          <a:p>
            <a:pPr lvl="1"/>
            <a:endParaRPr lang="en-US" sz="800" dirty="0"/>
          </a:p>
          <a:p>
            <a:pPr lvl="2"/>
            <a:r>
              <a:rPr lang="en-US" sz="1800" dirty="0" smtClean="0">
                <a:solidFill>
                  <a:srgbClr val="FF0000"/>
                </a:solidFill>
              </a:rPr>
              <a:t>Inconsistent discipline leads to EE anxiety and creates doubts as to what EEs can and cannot do.  </a:t>
            </a:r>
            <a:endParaRPr lang="en-US" sz="1800" dirty="0">
              <a:solidFill>
                <a:srgbClr val="FF0000"/>
              </a:solidFill>
            </a:endParaRPr>
          </a:p>
        </p:txBody>
      </p:sp>
      <p:pic>
        <p:nvPicPr>
          <p:cNvPr id="5" name="Picture 4" descr="The Power of Taking Action | Don Armstrong"/>
          <p:cNvPicPr/>
          <p:nvPr/>
        </p:nvPicPr>
        <p:blipFill>
          <a:blip r:embed="rId2">
            <a:extLst>
              <a:ext uri="{28A0092B-C50C-407E-A947-70E740481C1C}">
                <a14:useLocalDpi xmlns:a14="http://schemas.microsoft.com/office/drawing/2010/main" val="0"/>
              </a:ext>
            </a:extLst>
          </a:blip>
          <a:srcRect/>
          <a:stretch>
            <a:fillRect/>
          </a:stretch>
        </p:blipFill>
        <p:spPr bwMode="auto">
          <a:xfrm>
            <a:off x="2532888" y="4235087"/>
            <a:ext cx="2286000" cy="2072368"/>
          </a:xfrm>
          <a:prstGeom prst="rect">
            <a:avLst/>
          </a:prstGeom>
          <a:noFill/>
          <a:ln>
            <a:noFill/>
          </a:ln>
        </p:spPr>
      </p:pic>
      <p:pic>
        <p:nvPicPr>
          <p:cNvPr id="6" name="Picture 5" descr="The Power of Consistency in IIT-JEE and NEET preparation"/>
          <p:cNvPicPr/>
          <p:nvPr/>
        </p:nvPicPr>
        <p:blipFill>
          <a:blip r:embed="rId3">
            <a:extLst>
              <a:ext uri="{28A0092B-C50C-407E-A947-70E740481C1C}">
                <a14:useLocalDpi xmlns:a14="http://schemas.microsoft.com/office/drawing/2010/main" val="0"/>
              </a:ext>
            </a:extLst>
          </a:blip>
          <a:srcRect/>
          <a:stretch>
            <a:fillRect/>
          </a:stretch>
        </p:blipFill>
        <p:spPr bwMode="auto">
          <a:xfrm>
            <a:off x="4953001" y="4235087"/>
            <a:ext cx="3883152" cy="2089785"/>
          </a:xfrm>
          <a:prstGeom prst="rect">
            <a:avLst/>
          </a:prstGeom>
          <a:noFill/>
          <a:ln>
            <a:noFill/>
          </a:ln>
        </p:spPr>
      </p:pic>
    </p:spTree>
    <p:extLst>
      <p:ext uri="{BB962C8B-B14F-4D97-AF65-F5344CB8AC3E}">
        <p14:creationId xmlns:p14="http://schemas.microsoft.com/office/powerpoint/2010/main" val="35259929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Impersonality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200" u="sng" dirty="0" smtClean="0"/>
              <a:t>All EEs who commit the same or similar offense should be treated the same way</a:t>
            </a:r>
            <a:r>
              <a:rPr lang="en-US" dirty="0" smtClean="0"/>
              <a:t>.  </a:t>
            </a:r>
          </a:p>
          <a:p>
            <a:endParaRPr lang="en-US" sz="800" dirty="0"/>
          </a:p>
          <a:p>
            <a:pPr lvl="1"/>
            <a:r>
              <a:rPr lang="en-US" sz="2000" dirty="0" smtClean="0"/>
              <a:t>Penalties should be connected with the offense, not offending EE.  </a:t>
            </a:r>
          </a:p>
          <a:p>
            <a:pPr lvl="1"/>
            <a:r>
              <a:rPr lang="en-US" sz="2000" dirty="0" smtClean="0"/>
              <a:t>It should make no difference whether the EE is white or black, male or female, young or old, or a member of any other group.  </a:t>
            </a:r>
          </a:p>
          <a:p>
            <a:pPr lvl="1"/>
            <a:endParaRPr lang="en-US" sz="800" dirty="0"/>
          </a:p>
          <a:p>
            <a:pPr lvl="2"/>
            <a:r>
              <a:rPr lang="en-US" sz="1800" dirty="0" smtClean="0">
                <a:solidFill>
                  <a:srgbClr val="FF0000"/>
                </a:solidFill>
              </a:rPr>
              <a:t>The standards of disciplinary expectations and actions apply uniformly.</a:t>
            </a:r>
            <a:endParaRPr lang="en-US" sz="1800" dirty="0">
              <a:solidFill>
                <a:srgbClr val="FF0000"/>
              </a:solidFill>
            </a:endParaRPr>
          </a:p>
        </p:txBody>
      </p:sp>
      <p:pic>
        <p:nvPicPr>
          <p:cNvPr id="5" name="Picture 4" descr="How To Say Impersonality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267200"/>
            <a:ext cx="4264152" cy="1967399"/>
          </a:xfrm>
          <a:prstGeom prst="rect">
            <a:avLst/>
          </a:prstGeom>
          <a:noFill/>
          <a:ln>
            <a:noFill/>
          </a:ln>
        </p:spPr>
      </p:pic>
    </p:spTree>
    <p:extLst>
      <p:ext uri="{BB962C8B-B14F-4D97-AF65-F5344CB8AC3E}">
        <p14:creationId xmlns:p14="http://schemas.microsoft.com/office/powerpoint/2010/main" val="31447182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and the Right to Appeal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Whenever a disciplinary action is taken, the supervisor must record the offense and the decision, including the reasoning involved in the decision</a:t>
            </a:r>
            <a:r>
              <a:rPr lang="en-US" dirty="0" smtClean="0"/>
              <a:t>.  </a:t>
            </a:r>
          </a:p>
          <a:p>
            <a:endParaRPr lang="en-US" sz="900" dirty="0"/>
          </a:p>
          <a:p>
            <a:pPr lvl="1"/>
            <a:r>
              <a:rPr lang="en-US" sz="2000" dirty="0" smtClean="0"/>
              <a:t>This is called documentation, and it may include keeping files of the memoranda, minutes of meetings, and other documents that were part of the case handling.  </a:t>
            </a:r>
          </a:p>
          <a:p>
            <a:pPr lvl="1"/>
            <a:endParaRPr lang="en-US" sz="800" dirty="0"/>
          </a:p>
          <a:p>
            <a:pPr lvl="2"/>
            <a:r>
              <a:rPr lang="en-US" sz="1800" dirty="0" smtClean="0">
                <a:solidFill>
                  <a:srgbClr val="FF0000"/>
                </a:solidFill>
              </a:rPr>
              <a:t>Documentation is necessary because the supervisor may be asked to justify the action, and the burden of proof is usually on the supervisor.  </a:t>
            </a:r>
          </a:p>
        </p:txBody>
      </p:sp>
      <p:pic>
        <p:nvPicPr>
          <p:cNvPr id="7" name="Picture 6" descr="Documentation as a gateway to Open Source | Abdulmal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666107"/>
            <a:ext cx="3886200" cy="2191893"/>
          </a:xfrm>
          <a:prstGeom prst="rect">
            <a:avLst/>
          </a:prstGeom>
          <a:noFill/>
          <a:ln>
            <a:noFill/>
          </a:ln>
        </p:spPr>
      </p:pic>
    </p:spTree>
    <p:extLst>
      <p:ext uri="{BB962C8B-B14F-4D97-AF65-F5344CB8AC3E}">
        <p14:creationId xmlns:p14="http://schemas.microsoft.com/office/powerpoint/2010/main" val="2210789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and the Right to Appeal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right to appeal means it should be possible for an EE to request a review of the supervisor’s disciplinary action from higher-level management</a:t>
            </a:r>
            <a:r>
              <a:rPr lang="en-US" dirty="0" smtClean="0"/>
              <a:t>.  </a:t>
            </a:r>
          </a:p>
          <a:p>
            <a:endParaRPr lang="en-US" sz="800" dirty="0"/>
          </a:p>
          <a:p>
            <a:pPr lvl="1"/>
            <a:r>
              <a:rPr lang="en-US" sz="2000" dirty="0" smtClean="0">
                <a:solidFill>
                  <a:srgbClr val="FF0000"/>
                </a:solidFill>
              </a:rPr>
              <a:t>If </a:t>
            </a:r>
            <a:r>
              <a:rPr lang="en-US" sz="2000" dirty="0" smtClean="0">
                <a:solidFill>
                  <a:srgbClr val="FF0000"/>
                </a:solidFill>
              </a:rPr>
              <a:t>the EE </a:t>
            </a:r>
            <a:r>
              <a:rPr lang="en-US" sz="2000" dirty="0" smtClean="0">
                <a:solidFill>
                  <a:srgbClr val="FF0000"/>
                </a:solidFill>
              </a:rPr>
              <a:t>belongs to a labor union, this right is part of a grievance procedure.  </a:t>
            </a:r>
          </a:p>
        </p:txBody>
      </p:sp>
      <p:pic>
        <p:nvPicPr>
          <p:cNvPr id="8" name="Picture 7" descr="81 Retrial Images, Stock Photos, 3D object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3809999" y="4038600"/>
            <a:ext cx="4989141" cy="2060448"/>
          </a:xfrm>
          <a:prstGeom prst="rect">
            <a:avLst/>
          </a:prstGeom>
          <a:noFill/>
          <a:ln>
            <a:noFill/>
          </a:ln>
        </p:spPr>
      </p:pic>
    </p:spTree>
    <p:extLst>
      <p:ext uri="{BB962C8B-B14F-4D97-AF65-F5344CB8AC3E}">
        <p14:creationId xmlns:p14="http://schemas.microsoft.com/office/powerpoint/2010/main" val="14375604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and the Right to Appeal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300" u="sng" dirty="0" smtClean="0"/>
              <a:t>Supervisors should encourage an EE to appeal to higher-level management if the EE feels they have been treated unfairly</a:t>
            </a:r>
            <a:r>
              <a:rPr lang="en-US" sz="2000" dirty="0" smtClean="0"/>
              <a:t>.  </a:t>
            </a:r>
          </a:p>
          <a:p>
            <a:endParaRPr lang="en-US" sz="800" dirty="0">
              <a:solidFill>
                <a:srgbClr val="FF0000"/>
              </a:solidFill>
            </a:endParaRPr>
          </a:p>
          <a:p>
            <a:pPr lvl="1"/>
            <a:r>
              <a:rPr lang="en-US" sz="2000" dirty="0" smtClean="0">
                <a:solidFill>
                  <a:srgbClr val="FF0000"/>
                </a:solidFill>
              </a:rPr>
              <a:t>Supervisors should not feel that appeals threaten or weaken their positions as department managers.  For the most part, a supervisor’s manager will be inclined to support the supervisor’s action.  </a:t>
            </a:r>
          </a:p>
        </p:txBody>
      </p:sp>
      <p:pic>
        <p:nvPicPr>
          <p:cNvPr id="5" name="Picture 4" descr="130 Appellate Law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1783" y="3605699"/>
            <a:ext cx="3852672" cy="2552700"/>
          </a:xfrm>
          <a:prstGeom prst="rect">
            <a:avLst/>
          </a:prstGeom>
          <a:noFill/>
          <a:ln>
            <a:noFill/>
          </a:ln>
        </p:spPr>
      </p:pic>
    </p:spTree>
    <p:extLst>
      <p:ext uri="{BB962C8B-B14F-4D97-AF65-F5344CB8AC3E}">
        <p14:creationId xmlns:p14="http://schemas.microsoft.com/office/powerpoint/2010/main" val="3931465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and the Right to Appeal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During an appeal, the higher-level manager may reduce or reverse discipline imposed or recommended by a supervisor</a:t>
            </a:r>
            <a:r>
              <a:rPr lang="en-US" dirty="0" smtClean="0"/>
              <a:t>.  </a:t>
            </a:r>
          </a:p>
          <a:p>
            <a:endParaRPr lang="en-US" sz="900" dirty="0"/>
          </a:p>
          <a:p>
            <a:pPr lvl="1"/>
            <a:r>
              <a:rPr lang="en-US" sz="2000" dirty="0" smtClean="0"/>
              <a:t>The supervisor’s decision might be reversed because the supervisor imposed disciplinary action inconsistently or failed to consider all the facts.  Under these circumstances, supervisors may become discouraged and feel their managers failed to back them up.  </a:t>
            </a:r>
          </a:p>
          <a:p>
            <a:pPr lvl="1"/>
            <a:endParaRPr lang="en-US" sz="800" dirty="0"/>
          </a:p>
          <a:p>
            <a:pPr lvl="2"/>
            <a:r>
              <a:rPr lang="en-US" sz="1800" dirty="0" smtClean="0">
                <a:solidFill>
                  <a:srgbClr val="FF0000"/>
                </a:solidFill>
              </a:rPr>
              <a:t>Although this situation is unfortunate, it is better for the supervisor to be disheartened than for an EE to be penalized unjustly.  </a:t>
            </a:r>
            <a:endParaRPr lang="en-US" sz="1800" dirty="0">
              <a:solidFill>
                <a:srgbClr val="FF0000"/>
              </a:solidFill>
            </a:endParaRPr>
          </a:p>
        </p:txBody>
      </p:sp>
      <p:pic>
        <p:nvPicPr>
          <p:cNvPr id="5" name="Picture 4" descr="Overruled Stamp Reversed Decision New Ruling Overridden Illustration Stock  Illustration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8272" y="4495800"/>
            <a:ext cx="2057400" cy="1783080"/>
          </a:xfrm>
          <a:prstGeom prst="rect">
            <a:avLst/>
          </a:prstGeom>
          <a:noFill/>
          <a:ln>
            <a:noFill/>
          </a:ln>
        </p:spPr>
      </p:pic>
    </p:spTree>
    <p:extLst>
      <p:ext uri="{BB962C8B-B14F-4D97-AF65-F5344CB8AC3E}">
        <p14:creationId xmlns:p14="http://schemas.microsoft.com/office/powerpoint/2010/main" val="11879270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without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200" u="sng" dirty="0" smtClean="0"/>
              <a:t>A growing number of companies have adopted disciplinary procedures called discipline without punishment</a:t>
            </a:r>
            <a:r>
              <a:rPr lang="en-US" dirty="0" smtClean="0"/>
              <a:t>.  </a:t>
            </a:r>
          </a:p>
          <a:p>
            <a:endParaRPr lang="en-US" sz="800" dirty="0"/>
          </a:p>
          <a:p>
            <a:pPr lvl="1"/>
            <a:r>
              <a:rPr lang="en-US" sz="2000" dirty="0" smtClean="0"/>
              <a:t>The major thrust of this approach is to stress extensive coaching, counseling, and problem solving and to avoid confrontation.  </a:t>
            </a:r>
          </a:p>
          <a:p>
            <a:pPr lvl="1"/>
            <a:r>
              <a:rPr lang="en-US" sz="2000" dirty="0" smtClean="0"/>
              <a:t>A significant (and controversial) feature is paid decision-making leave, in which EEs are sent home for a day or more with pay to decide whether they are willing to commit to meeting performance standards previously not met.  </a:t>
            </a:r>
          </a:p>
          <a:p>
            <a:pPr lvl="1"/>
            <a:endParaRPr lang="en-US" sz="800" dirty="0"/>
          </a:p>
          <a:p>
            <a:pPr lvl="2"/>
            <a:r>
              <a:rPr lang="en-US" sz="1800" dirty="0" smtClean="0">
                <a:solidFill>
                  <a:srgbClr val="FF0000"/>
                </a:solidFill>
              </a:rPr>
              <a:t>If an EE commits to improving but fails to do so, the EE is terminated.</a:t>
            </a:r>
            <a:endParaRPr lang="en-US" sz="1800" dirty="0">
              <a:solidFill>
                <a:srgbClr val="FF0000"/>
              </a:solidFill>
            </a:endParaRPr>
          </a:p>
        </p:txBody>
      </p:sp>
      <p:pic>
        <p:nvPicPr>
          <p:cNvPr id="5" name="Picture 4" descr="Discipline without Punishment - YouTube"/>
          <p:cNvPicPr/>
          <p:nvPr/>
        </p:nvPicPr>
        <p:blipFill>
          <a:blip r:embed="rId2">
            <a:extLst>
              <a:ext uri="{28A0092B-C50C-407E-A947-70E740481C1C}">
                <a14:useLocalDpi xmlns:a14="http://schemas.microsoft.com/office/drawing/2010/main" val="0"/>
              </a:ext>
            </a:extLst>
          </a:blip>
          <a:srcRect/>
          <a:stretch>
            <a:fillRect/>
          </a:stretch>
        </p:blipFill>
        <p:spPr bwMode="auto">
          <a:xfrm>
            <a:off x="6091646" y="5143500"/>
            <a:ext cx="3048000" cy="1714500"/>
          </a:xfrm>
          <a:prstGeom prst="rect">
            <a:avLst/>
          </a:prstGeom>
          <a:noFill/>
          <a:ln>
            <a:noFill/>
          </a:ln>
        </p:spPr>
      </p:pic>
    </p:spTree>
    <p:extLst>
      <p:ext uri="{BB962C8B-B14F-4D97-AF65-F5344CB8AC3E}">
        <p14:creationId xmlns:p14="http://schemas.microsoft.com/office/powerpoint/2010/main" val="255493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Basis and Importance of Positive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best type of discipline is positive self-discipline in which EEs essentially regulate themselves out of self-interest</a:t>
            </a:r>
            <a:r>
              <a:rPr lang="en-US" sz="2300" dirty="0" smtClean="0"/>
              <a:t>.</a:t>
            </a:r>
            <a:r>
              <a:rPr lang="en-US" dirty="0" smtClean="0"/>
              <a:t>  </a:t>
            </a:r>
          </a:p>
          <a:p>
            <a:endParaRPr lang="en-US" sz="800" dirty="0"/>
          </a:p>
          <a:p>
            <a:pPr lvl="1"/>
            <a:r>
              <a:rPr lang="en-US" sz="2000" dirty="0" smtClean="0"/>
              <a:t>This type of discipline is based on the normal human tendency to do what needs to be done, to do one’s share, and to follow reasonable standards of acceptable behavior.  </a:t>
            </a:r>
          </a:p>
          <a:p>
            <a:pPr lvl="1"/>
            <a:endParaRPr lang="en-US" sz="800" dirty="0"/>
          </a:p>
          <a:p>
            <a:pPr lvl="2"/>
            <a:r>
              <a:rPr lang="en-US" sz="1800" dirty="0" smtClean="0">
                <a:solidFill>
                  <a:srgbClr val="FF0000"/>
                </a:solidFill>
              </a:rPr>
              <a:t>Most </a:t>
            </a:r>
            <a:r>
              <a:rPr lang="en-US" sz="1800" dirty="0" smtClean="0">
                <a:solidFill>
                  <a:srgbClr val="FF0000"/>
                </a:solidFill>
              </a:rPr>
              <a:t>people accept the idea that following instructions and observing fair rules of conduct are among the normal responsibilities of any job.</a:t>
            </a:r>
            <a:endParaRPr lang="en-US" sz="1800" dirty="0">
              <a:solidFill>
                <a:srgbClr val="FF0000"/>
              </a:solidFill>
            </a:endParaRPr>
          </a:p>
        </p:txBody>
      </p:sp>
      <p:pic>
        <p:nvPicPr>
          <p:cNvPr id="5" name="Picture 4" descr="Value of Self-Discipline for Knowledge Workers"/>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419600"/>
            <a:ext cx="4419600" cy="1898015"/>
          </a:xfrm>
          <a:prstGeom prst="rect">
            <a:avLst/>
          </a:prstGeom>
          <a:noFill/>
          <a:ln>
            <a:noFill/>
          </a:ln>
        </p:spPr>
      </p:pic>
    </p:spTree>
    <p:extLst>
      <p:ext uri="{BB962C8B-B14F-4D97-AF65-F5344CB8AC3E}">
        <p14:creationId xmlns:p14="http://schemas.microsoft.com/office/powerpoint/2010/main" val="22515497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without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300" u="sng" dirty="0" smtClean="0"/>
              <a:t>Discipline without punishment replaces warnings and suspensions with coaching sessions and reminders by supervisors of expected standards</a:t>
            </a:r>
            <a:r>
              <a:rPr lang="en-US" sz="2300" dirty="0" smtClean="0"/>
              <a:t>.  </a:t>
            </a:r>
          </a:p>
          <a:p>
            <a:endParaRPr lang="en-US" sz="800" dirty="0"/>
          </a:p>
          <a:p>
            <a:pPr lvl="1"/>
            <a:r>
              <a:rPr lang="en-US" sz="2000" dirty="0" smtClean="0">
                <a:solidFill>
                  <a:srgbClr val="FF0000"/>
                </a:solidFill>
              </a:rPr>
              <a:t>The decision making leave with pay is posed as a decision to be made by the EE, namely, to improve and stay or to quit.</a:t>
            </a:r>
            <a:endParaRPr lang="en-US" sz="2000" dirty="0">
              <a:solidFill>
                <a:srgbClr val="FF0000"/>
              </a:solidFill>
            </a:endParaRPr>
          </a:p>
        </p:txBody>
      </p:sp>
      <p:pic>
        <p:nvPicPr>
          <p:cNvPr id="5" name="Picture 4" descr="Stay or Leave (20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9352" y="3810000"/>
            <a:ext cx="4876800" cy="2457450"/>
          </a:xfrm>
          <a:prstGeom prst="rect">
            <a:avLst/>
          </a:prstGeom>
          <a:noFill/>
          <a:ln>
            <a:noFill/>
          </a:ln>
        </p:spPr>
      </p:pic>
    </p:spTree>
    <p:extLst>
      <p:ext uri="{BB962C8B-B14F-4D97-AF65-F5344CB8AC3E}">
        <p14:creationId xmlns:p14="http://schemas.microsoft.com/office/powerpoint/2010/main" val="37160400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without Punishment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normAutofit/>
          </a:bodyPr>
          <a:lstStyle/>
          <a:p>
            <a:r>
              <a:rPr lang="en-US" sz="2200" u="sng" dirty="0" smtClean="0"/>
              <a:t>Organizations that have implemented this approach successfully have reported various benefits, particularly reduced complaints and grievances and improved EE morale</a:t>
            </a:r>
            <a:r>
              <a:rPr lang="en-US" dirty="0" smtClean="0"/>
              <a:t>.  </a:t>
            </a:r>
          </a:p>
          <a:p>
            <a:endParaRPr lang="en-US" sz="900" dirty="0"/>
          </a:p>
          <a:p>
            <a:pPr lvl="1"/>
            <a:r>
              <a:rPr lang="en-US" sz="2000" dirty="0">
                <a:solidFill>
                  <a:srgbClr val="FF0000"/>
                </a:solidFill>
              </a:rPr>
              <a:t>A</a:t>
            </a:r>
            <a:r>
              <a:rPr lang="en-US" sz="2000" dirty="0" smtClean="0">
                <a:solidFill>
                  <a:srgbClr val="FF0000"/>
                </a:solidFill>
              </a:rPr>
              <a:t> discipline without punishment approach requires commitment from all management levels – especially from supervisors – if it is    to be carried out successfully.</a:t>
            </a:r>
            <a:endParaRPr lang="en-US" sz="2000" dirty="0">
              <a:solidFill>
                <a:srgbClr val="FF0000"/>
              </a:solidFill>
            </a:endParaRPr>
          </a:p>
        </p:txBody>
      </p:sp>
      <p:pic>
        <p:nvPicPr>
          <p:cNvPr id="5" name="Picture 4" descr="Employee Morale: Play significant role in Business Development"/>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0000"/>
            <a:ext cx="4590723" cy="2438400"/>
          </a:xfrm>
          <a:prstGeom prst="rect">
            <a:avLst/>
          </a:prstGeom>
          <a:noFill/>
          <a:ln>
            <a:noFill/>
          </a:ln>
        </p:spPr>
      </p:pic>
    </p:spTree>
    <p:extLst>
      <p:ext uri="{BB962C8B-B14F-4D97-AF65-F5344CB8AC3E}">
        <p14:creationId xmlns:p14="http://schemas.microsoft.com/office/powerpoint/2010/main" val="36651040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 and Dissatisfaction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normAutofit/>
          </a:bodyPr>
          <a:lstStyle/>
          <a:p>
            <a:r>
              <a:rPr lang="en-US" sz="2400" u="sng" dirty="0" smtClean="0"/>
              <a:t>Every individual brings certain expectations to work.   </a:t>
            </a:r>
          </a:p>
          <a:p>
            <a:endParaRPr lang="en-US" sz="800" dirty="0"/>
          </a:p>
          <a:p>
            <a:pPr lvl="1"/>
            <a:r>
              <a:rPr lang="en-US" dirty="0" smtClean="0"/>
              <a:t>The values, beliefs, and perceptions are unique to that person.  </a:t>
            </a:r>
          </a:p>
          <a:p>
            <a:pPr lvl="1"/>
            <a:endParaRPr lang="en-US" sz="800" dirty="0"/>
          </a:p>
          <a:p>
            <a:pPr lvl="2"/>
            <a:r>
              <a:rPr lang="en-US" dirty="0" smtClean="0">
                <a:solidFill>
                  <a:srgbClr val="FF0000"/>
                </a:solidFill>
              </a:rPr>
              <a:t>However, each work group has a set of norms.  </a:t>
            </a:r>
          </a:p>
        </p:txBody>
      </p:sp>
      <p:pic>
        <p:nvPicPr>
          <p:cNvPr id="6" name="Picture 5" descr="Create Group Norms That Build Trust"/>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352800"/>
            <a:ext cx="5943600" cy="2971800"/>
          </a:xfrm>
          <a:prstGeom prst="rect">
            <a:avLst/>
          </a:prstGeom>
          <a:noFill/>
          <a:ln>
            <a:noFill/>
          </a:ln>
        </p:spPr>
      </p:pic>
    </p:spTree>
    <p:extLst>
      <p:ext uri="{BB962C8B-B14F-4D97-AF65-F5344CB8AC3E}">
        <p14:creationId xmlns:p14="http://schemas.microsoft.com/office/powerpoint/2010/main" val="3953336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 and Dissatisfaction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normAutofit/>
          </a:bodyPr>
          <a:lstStyle/>
          <a:p>
            <a:r>
              <a:rPr lang="en-US" sz="2200" u="sng" dirty="0" smtClean="0"/>
              <a:t>Norms are the organized and shared ideas regarding what members should do and feel, how this behavior should be regulated, and what sanctions should be applied when behavior does not coincide with organization or group expectations</a:t>
            </a:r>
            <a:r>
              <a:rPr lang="en-US" dirty="0" smtClean="0"/>
              <a:t>.  </a:t>
            </a:r>
          </a:p>
          <a:p>
            <a:endParaRPr lang="en-US" sz="800" dirty="0"/>
          </a:p>
          <a:p>
            <a:pPr lvl="1"/>
            <a:r>
              <a:rPr lang="en-US" sz="2000" dirty="0" smtClean="0"/>
              <a:t>When an EE encounters a situation, whether new or old, their behavior is guided by past experiences and expectations.  </a:t>
            </a:r>
          </a:p>
          <a:p>
            <a:pPr lvl="1"/>
            <a:endParaRPr lang="en-US" sz="800" dirty="0"/>
          </a:p>
          <a:p>
            <a:pPr lvl="2"/>
            <a:r>
              <a:rPr lang="en-US" sz="1800" dirty="0" smtClean="0">
                <a:solidFill>
                  <a:srgbClr val="FF0000"/>
                </a:solidFill>
              </a:rPr>
              <a:t>They may react in several different ways depending on how they perceive the situation and are impacted by it.</a:t>
            </a:r>
            <a:endParaRPr lang="en-US" sz="1800" dirty="0">
              <a:solidFill>
                <a:srgbClr val="FF0000"/>
              </a:solidFill>
            </a:endParaRPr>
          </a:p>
        </p:txBody>
      </p:sp>
      <p:pic>
        <p:nvPicPr>
          <p:cNvPr id="5" name="Picture 4" descr="Norms Decide User Behaviour. And how to use them to design better… | by  Eugen Eşanu | UX Plan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800599"/>
            <a:ext cx="4167922" cy="2048691"/>
          </a:xfrm>
          <a:prstGeom prst="rect">
            <a:avLst/>
          </a:prstGeom>
          <a:noFill/>
          <a:ln>
            <a:noFill/>
          </a:ln>
        </p:spPr>
      </p:pic>
    </p:spTree>
    <p:extLst>
      <p:ext uri="{BB962C8B-B14F-4D97-AF65-F5344CB8AC3E}">
        <p14:creationId xmlns:p14="http://schemas.microsoft.com/office/powerpoint/2010/main" val="7970530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 and Dissatisfaction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normAutofit/>
          </a:bodyPr>
          <a:lstStyle/>
          <a:p>
            <a:r>
              <a:rPr lang="en-US" sz="2200" u="sng" dirty="0" smtClean="0"/>
              <a:t>Various writers purport that one’s sense of fair treatment is contingent upon the following: interactions that one has with one’s supervisors, procedures used to arrive at the action taken, and the outcomes (the punishment or reward</a:t>
            </a:r>
            <a:r>
              <a:rPr lang="en-US" dirty="0" smtClean="0"/>
              <a:t>).  </a:t>
            </a:r>
          </a:p>
          <a:p>
            <a:endParaRPr lang="en-US" sz="900" dirty="0"/>
          </a:p>
          <a:p>
            <a:pPr lvl="1"/>
            <a:r>
              <a:rPr lang="en-US" sz="1800" dirty="0" smtClean="0"/>
              <a:t>The lack of consistency in disciplinary action or the inconsistency in meting out rewards may lead an EE to the conclusion that “life is not fair.”  </a:t>
            </a:r>
          </a:p>
          <a:p>
            <a:pPr lvl="1"/>
            <a:endParaRPr lang="en-US" sz="900" dirty="0"/>
          </a:p>
          <a:p>
            <a:pPr lvl="2"/>
            <a:r>
              <a:rPr lang="en-US" sz="1800" dirty="0" smtClean="0">
                <a:solidFill>
                  <a:srgbClr val="FF0000"/>
                </a:solidFill>
              </a:rPr>
              <a:t>Dissatisfaction is a potential source of trouble for supervisors.  </a:t>
            </a:r>
          </a:p>
          <a:p>
            <a:pPr lvl="2"/>
            <a:r>
              <a:rPr lang="en-US" sz="1800" dirty="0" smtClean="0">
                <a:solidFill>
                  <a:srgbClr val="FF0000"/>
                </a:solidFill>
              </a:rPr>
              <a:t>With a grievance procedure, however, supervisors are able to respond to EE concerns in a timely manner and reduce the potential for EE dissatisfaction to fester and lead to bigger problems.</a:t>
            </a:r>
            <a:endParaRPr lang="en-US" sz="1800" dirty="0">
              <a:solidFill>
                <a:srgbClr val="FF0000"/>
              </a:solidFill>
            </a:endParaRPr>
          </a:p>
        </p:txBody>
      </p:sp>
      <p:pic>
        <p:nvPicPr>
          <p:cNvPr id="5" name="Picture 4" descr="120+ Reward And Punishment Stock Illustrations, Royalty-Free Vector  Graphics &amp; Clip Art - iStock | Reaping the reward, Pl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953000"/>
            <a:ext cx="2315174" cy="1905000"/>
          </a:xfrm>
          <a:prstGeom prst="rect">
            <a:avLst/>
          </a:prstGeom>
          <a:noFill/>
          <a:ln>
            <a:noFill/>
          </a:ln>
        </p:spPr>
      </p:pic>
    </p:spTree>
    <p:extLst>
      <p:ext uri="{BB962C8B-B14F-4D97-AF65-F5344CB8AC3E}">
        <p14:creationId xmlns:p14="http://schemas.microsoft.com/office/powerpoint/2010/main" val="3146362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 and Dissatisfaction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a most basic sense, people react to unfair treatment in 3 ways</a:t>
            </a:r>
            <a:r>
              <a:rPr lang="en-US" sz="2200" dirty="0" smtClean="0"/>
              <a:t>:</a:t>
            </a:r>
          </a:p>
          <a:p>
            <a:endParaRPr lang="en-US" sz="800" dirty="0" smtClean="0"/>
          </a:p>
          <a:p>
            <a:pPr marL="731520" lvl="1" indent="-457200">
              <a:buFont typeface="+mj-lt"/>
              <a:buAutoNum type="arabicPeriod"/>
            </a:pPr>
            <a:r>
              <a:rPr lang="en-US" sz="2000" u="sng" dirty="0" smtClean="0"/>
              <a:t>Fight</a:t>
            </a:r>
          </a:p>
          <a:p>
            <a:pPr lvl="2"/>
            <a:r>
              <a:rPr lang="en-US" sz="1800" dirty="0" smtClean="0">
                <a:solidFill>
                  <a:srgbClr val="FF0000"/>
                </a:solidFill>
              </a:rPr>
              <a:t>EE uses the organization’s grievance procedure to deal with the perception of unfairness.</a:t>
            </a:r>
          </a:p>
          <a:p>
            <a:pPr marL="731520" lvl="1" indent="-457200">
              <a:buFont typeface="+mj-lt"/>
              <a:buAutoNum type="arabicPeriod"/>
            </a:pPr>
            <a:r>
              <a:rPr lang="en-US" sz="2000" u="sng" dirty="0" smtClean="0"/>
              <a:t>Flight</a:t>
            </a:r>
          </a:p>
          <a:p>
            <a:pPr lvl="2"/>
            <a:r>
              <a:rPr lang="en-US" sz="1800" dirty="0" smtClean="0">
                <a:solidFill>
                  <a:srgbClr val="FF0000"/>
                </a:solidFill>
              </a:rPr>
              <a:t>EE leaves the organization, or psychologically disappears from the job.</a:t>
            </a:r>
          </a:p>
          <a:p>
            <a:pPr marL="731520" lvl="1" indent="-457200">
              <a:buFont typeface="+mj-lt"/>
              <a:buAutoNum type="arabicPeriod"/>
            </a:pPr>
            <a:r>
              <a:rPr lang="en-US" sz="2000" u="sng" dirty="0" smtClean="0"/>
              <a:t>Go with the Flow</a:t>
            </a:r>
          </a:p>
          <a:p>
            <a:pPr lvl="2"/>
            <a:r>
              <a:rPr lang="en-US" sz="1800" dirty="0" smtClean="0">
                <a:solidFill>
                  <a:srgbClr val="FF0000"/>
                </a:solidFill>
              </a:rPr>
              <a:t>EE accepts the situation and stays with the organization. </a:t>
            </a:r>
          </a:p>
          <a:p>
            <a:pPr lvl="2"/>
            <a:r>
              <a:rPr lang="en-US" sz="1800" dirty="0" smtClean="0">
                <a:solidFill>
                  <a:srgbClr val="FF0000"/>
                </a:solidFill>
              </a:rPr>
              <a:t>If the feelings of unfairness are great, the EE may talk with others about how badly they were treated.  This may stir emotions, fester, and escalate.  </a:t>
            </a:r>
          </a:p>
          <a:p>
            <a:pPr lvl="2"/>
            <a:r>
              <a:rPr lang="en-US" sz="1800" dirty="0" smtClean="0">
                <a:solidFill>
                  <a:srgbClr val="0070C0"/>
                </a:solidFill>
              </a:rPr>
              <a:t>Clearly, supervisors must be vigilant for feelings of EE dissatisfaction.</a:t>
            </a:r>
          </a:p>
        </p:txBody>
      </p:sp>
      <p:pic>
        <p:nvPicPr>
          <p:cNvPr id="5" name="Picture 4" descr="Number Three Images – Browse 231,424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52400"/>
            <a:ext cx="1838325" cy="1374648"/>
          </a:xfrm>
          <a:prstGeom prst="rect">
            <a:avLst/>
          </a:prstGeom>
          <a:noFill/>
          <a:ln>
            <a:noFill/>
          </a:ln>
        </p:spPr>
      </p:pic>
    </p:spTree>
    <p:extLst>
      <p:ext uri="{BB962C8B-B14F-4D97-AF65-F5344CB8AC3E}">
        <p14:creationId xmlns:p14="http://schemas.microsoft.com/office/powerpoint/2010/main" val="1535374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200" u="sng" dirty="0" smtClean="0"/>
              <a:t>Employees need to know what is expected of them in the way of performance</a:t>
            </a:r>
            <a:r>
              <a:rPr lang="en-US" dirty="0" smtClean="0"/>
              <a:t>.  </a:t>
            </a:r>
          </a:p>
          <a:p>
            <a:endParaRPr lang="en-US" sz="800" dirty="0"/>
          </a:p>
          <a:p>
            <a:pPr lvl="1"/>
            <a:r>
              <a:rPr lang="en-US" sz="2000" dirty="0" smtClean="0"/>
              <a:t>Dealing with EEs who are not performing to expected standards requires taking corrective actions.  Focus on performance.</a:t>
            </a:r>
          </a:p>
          <a:p>
            <a:pPr lvl="1"/>
            <a:endParaRPr lang="en-US" sz="800" dirty="0"/>
          </a:p>
          <a:p>
            <a:pPr lvl="2"/>
            <a:r>
              <a:rPr lang="en-US" sz="1800" dirty="0" smtClean="0">
                <a:solidFill>
                  <a:srgbClr val="FF0000"/>
                </a:solidFill>
              </a:rPr>
              <a:t>Not everyone will accept the fact that they must change their behavior.  </a:t>
            </a:r>
          </a:p>
          <a:p>
            <a:pPr lvl="2"/>
            <a:r>
              <a:rPr lang="en-US" sz="1800" dirty="0" smtClean="0">
                <a:solidFill>
                  <a:srgbClr val="FF0000"/>
                </a:solidFill>
              </a:rPr>
              <a:t>When problems occur, deal with them immediately and fairly.</a:t>
            </a:r>
            <a:endParaRPr lang="en-US" sz="1800" dirty="0">
              <a:solidFill>
                <a:srgbClr val="FF0000"/>
              </a:solidFill>
            </a:endParaRPr>
          </a:p>
        </p:txBody>
      </p:sp>
      <p:pic>
        <p:nvPicPr>
          <p:cNvPr id="5" name="Picture 4" descr="Performance Expectations - Section I-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3064" y="4114800"/>
            <a:ext cx="4133088" cy="2159726"/>
          </a:xfrm>
          <a:prstGeom prst="rect">
            <a:avLst/>
          </a:prstGeom>
          <a:noFill/>
          <a:ln>
            <a:noFill/>
          </a:ln>
        </p:spPr>
      </p:pic>
    </p:spTree>
    <p:extLst>
      <p:ext uri="{BB962C8B-B14F-4D97-AF65-F5344CB8AC3E}">
        <p14:creationId xmlns:p14="http://schemas.microsoft.com/office/powerpoint/2010/main" val="3951896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Basis and Importance of Positive Discipline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Positive self-discipline relies on premise that most EEs want to do the right thing and can be counted on to exercise self-control</a:t>
            </a:r>
            <a:r>
              <a:rPr lang="en-US" dirty="0" smtClean="0"/>
              <a:t>.  </a:t>
            </a:r>
          </a:p>
          <a:p>
            <a:endParaRPr lang="en-US" sz="800" dirty="0"/>
          </a:p>
          <a:p>
            <a:pPr lvl="1"/>
            <a:r>
              <a:rPr lang="en-US" sz="2000" dirty="0" smtClean="0"/>
              <a:t>They believe in performing their work properly, coming to work on time, following the supervisor’s instructions, and refraining from fighting, using drugs, drinking </a:t>
            </a:r>
            <a:r>
              <a:rPr lang="en-US" sz="2000" dirty="0" smtClean="0"/>
              <a:t>alcohol</a:t>
            </a:r>
            <a:r>
              <a:rPr lang="en-US" sz="2000" dirty="0" smtClean="0"/>
              <a:t>, </a:t>
            </a:r>
            <a:r>
              <a:rPr lang="en-US" sz="2000" dirty="0" smtClean="0"/>
              <a:t>or stealing.  </a:t>
            </a:r>
          </a:p>
          <a:p>
            <a:pPr lvl="1"/>
            <a:r>
              <a:rPr lang="en-US" sz="2000" dirty="0" smtClean="0"/>
              <a:t>They know it is natural to subordinate some of their personal interests to the needs of the organization.  </a:t>
            </a:r>
          </a:p>
          <a:p>
            <a:pPr lvl="1"/>
            <a:endParaRPr lang="en-US" sz="800" dirty="0"/>
          </a:p>
          <a:p>
            <a:pPr lvl="2"/>
            <a:r>
              <a:rPr lang="en-US" sz="1800" dirty="0" smtClean="0">
                <a:solidFill>
                  <a:srgbClr val="FF0000"/>
                </a:solidFill>
              </a:rPr>
              <a:t>As long as company rules are communicated and are perceived as reasonable, most EEs will observe those rules.</a:t>
            </a:r>
            <a:endParaRPr lang="en-US" sz="1800" dirty="0">
              <a:solidFill>
                <a:srgbClr val="FF0000"/>
              </a:solidFill>
            </a:endParaRPr>
          </a:p>
        </p:txBody>
      </p:sp>
      <p:pic>
        <p:nvPicPr>
          <p:cNvPr id="5" name="Picture 4" descr="Lin-Manuel Miranda on X: &quot;We're gonna see this great film on the big screen  again and then talk with @Spike_Lee_Joint after…🤯 -LMM&quot; / X"/>
          <p:cNvPicPr/>
          <p:nvPr/>
        </p:nvPicPr>
        <p:blipFill>
          <a:blip r:embed="rId2">
            <a:extLst>
              <a:ext uri="{28A0092B-C50C-407E-A947-70E740481C1C}">
                <a14:useLocalDpi xmlns:a14="http://schemas.microsoft.com/office/drawing/2010/main" val="0"/>
              </a:ext>
            </a:extLst>
          </a:blip>
          <a:srcRect/>
          <a:stretch>
            <a:fillRect/>
          </a:stretch>
        </p:blipFill>
        <p:spPr bwMode="auto">
          <a:xfrm>
            <a:off x="7004050" y="4718050"/>
            <a:ext cx="2139950" cy="2139950"/>
          </a:xfrm>
          <a:prstGeom prst="rect">
            <a:avLst/>
          </a:prstGeom>
          <a:noFill/>
          <a:ln>
            <a:noFill/>
          </a:ln>
        </p:spPr>
      </p:pic>
    </p:spTree>
    <p:extLst>
      <p:ext uri="{BB962C8B-B14F-4D97-AF65-F5344CB8AC3E}">
        <p14:creationId xmlns:p14="http://schemas.microsoft.com/office/powerpoint/2010/main" val="216898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Positive Employee Discipline</a:t>
            </a:r>
            <a:br>
              <a:rPr lang="en-US" dirty="0" smtClean="0"/>
            </a:br>
            <a:r>
              <a:rPr lang="en-US" sz="2000" dirty="0" smtClean="0"/>
              <a:t>Requires Supervisory Example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300" u="sng" dirty="0" smtClean="0"/>
              <a:t>Unfortunately, there are always some EEs who, for one reason or another, fail to observe established rules and standards, even after they have been informed of them</a:t>
            </a:r>
            <a:r>
              <a:rPr lang="en-US" dirty="0" smtClean="0"/>
              <a:t>.</a:t>
            </a:r>
            <a:endParaRPr lang="en-US" dirty="0"/>
          </a:p>
        </p:txBody>
      </p:sp>
      <p:pic>
        <p:nvPicPr>
          <p:cNvPr id="5" name="Picture 4" descr="Set Of Rules synonyms - 74 Words and Phrases for Set Of Ru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657600"/>
            <a:ext cx="4812792" cy="2576830"/>
          </a:xfrm>
          <a:prstGeom prst="rect">
            <a:avLst/>
          </a:prstGeom>
          <a:noFill/>
          <a:ln>
            <a:noFill/>
          </a:ln>
        </p:spPr>
      </p:pic>
    </p:spTree>
    <p:extLst>
      <p:ext uri="{BB962C8B-B14F-4D97-AF65-F5344CB8AC3E}">
        <p14:creationId xmlns:p14="http://schemas.microsoft.com/office/powerpoint/2010/main" val="28387522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18461</TotalTime>
  <Words>5545</Words>
  <Application>Microsoft Office PowerPoint</Application>
  <PresentationFormat>On-screen Show (4:3)</PresentationFormat>
  <Paragraphs>540</Paragraphs>
  <Slides>77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Calibri</vt:lpstr>
      <vt:lpstr>Georgia</vt:lpstr>
      <vt:lpstr>Wingdings</vt:lpstr>
      <vt:lpstr>Wingdings 2</vt:lpstr>
      <vt:lpstr>Civic</vt:lpstr>
      <vt:lpstr>Supervision</vt:lpstr>
      <vt:lpstr>Part Four: Controlling and Managing Performance Conflict</vt:lpstr>
      <vt:lpstr>The Basis and Importance of Positive Discipline</vt:lpstr>
      <vt:lpstr>The Basis and Importance of Positive Discipline</vt:lpstr>
      <vt:lpstr>The Basis and Importance of Positive Discipline</vt:lpstr>
      <vt:lpstr>The Basis and Importance of Positive Discipline</vt:lpstr>
      <vt:lpstr>The Basis and Importance of Positive Discipline</vt:lpstr>
      <vt:lpstr>The Basis and Importance of Positive Discipline</vt:lpstr>
      <vt:lpstr>Positive Employee Discipline Requires Supervisory Example</vt:lpstr>
      <vt:lpstr>Positive Employee Discipline Requires Supervisory Example</vt:lpstr>
      <vt:lpstr>Positive Employee Discipline Requires Supervisory Example</vt:lpstr>
      <vt:lpstr>Positive Employee Discipline Requires Supervisory Example</vt:lpstr>
      <vt:lpstr>Positive Employee Discipline Requires Supervisory Example</vt:lpstr>
      <vt:lpstr>Identifying and Confronting Disciplinary Situations</vt:lpstr>
      <vt:lpstr>Ethical Codes and Policies</vt:lpstr>
      <vt:lpstr>Ethical Codes and Policies</vt:lpstr>
      <vt:lpstr>Ethical Codes and Policies</vt:lpstr>
      <vt:lpstr>Ethical Codes and Policies</vt:lpstr>
      <vt:lpstr>Rules of Conduct</vt:lpstr>
      <vt:lpstr>Rules of Conduct</vt:lpstr>
      <vt:lpstr>Rules of Conduct</vt:lpstr>
      <vt:lpstr>Rules of Conduct</vt:lpstr>
      <vt:lpstr>Rules of Conduct</vt:lpstr>
      <vt:lpstr>Rules of Conduct Confronting Disciplinary Situations</vt:lpstr>
      <vt:lpstr>Rules of Conduct Confronting Disciplinary Situations</vt:lpstr>
      <vt:lpstr>Rules of Conduct Confronting Disciplinary Situations</vt:lpstr>
      <vt:lpstr>Rules of Conduct Confronting Disciplinary Situations</vt:lpstr>
      <vt:lpstr>Rules of Conduct Confronting Disciplinary Situations</vt:lpstr>
      <vt:lpstr>The Disciplinary Process and Just Cause</vt:lpstr>
      <vt:lpstr>Disciplinary Action Should Have Just Cause</vt:lpstr>
      <vt:lpstr>Disciplinary Action Should Have Just Cause</vt:lpstr>
      <vt:lpstr>Disciplinary Action Should Have Just Cause</vt:lpstr>
      <vt:lpstr>Pause Before Taking Action</vt:lpstr>
      <vt:lpstr>Investigate the Situation</vt:lpstr>
      <vt:lpstr>Supervisory Tips</vt:lpstr>
      <vt:lpstr>Investigatory Interviews</vt:lpstr>
      <vt:lpstr>Investigatory Interviews</vt:lpstr>
      <vt:lpstr>Maintaining Self-Control</vt:lpstr>
      <vt:lpstr>Maintaining Self-Control</vt:lpstr>
      <vt:lpstr>Privacy in Disciplining</vt:lpstr>
      <vt:lpstr>Privacy in Disciplining</vt:lpstr>
      <vt:lpstr>Privacy in Disciplining</vt:lpstr>
      <vt:lpstr>Practicing Progressive Discipline</vt:lpstr>
      <vt:lpstr>Practicing Progressive Discipline</vt:lpstr>
      <vt:lpstr>Practicing Progressive Discipline</vt:lpstr>
      <vt:lpstr>Informal Discussion</vt:lpstr>
      <vt:lpstr>Oral Counseling (Warning)</vt:lpstr>
      <vt:lpstr>Written Reprimand</vt:lpstr>
      <vt:lpstr>Written Reprimand</vt:lpstr>
      <vt:lpstr>Suspension (Disciplinary Layoff)</vt:lpstr>
      <vt:lpstr>Suspension (Disciplinary Layoff)</vt:lpstr>
      <vt:lpstr>Demotion</vt:lpstr>
      <vt:lpstr>Demotion</vt:lpstr>
      <vt:lpstr>Termination (Discharge)</vt:lpstr>
      <vt:lpstr>Termination (Discharge)</vt:lpstr>
      <vt:lpstr>Termination (Discharge)</vt:lpstr>
      <vt:lpstr>Termination (Discharge)</vt:lpstr>
      <vt:lpstr>Applying the Hot Stove Rule</vt:lpstr>
      <vt:lpstr>Applying the Hot Stove Rule</vt:lpstr>
      <vt:lpstr>Applying the Hot Stove Rule</vt:lpstr>
      <vt:lpstr>1. Advance Warning</vt:lpstr>
      <vt:lpstr>2. Immediacy</vt:lpstr>
      <vt:lpstr>3. Consistency</vt:lpstr>
      <vt:lpstr>4. Impersonality</vt:lpstr>
      <vt:lpstr>Documentation and the Right to Appeal</vt:lpstr>
      <vt:lpstr>Documentation and the Right to Appeal</vt:lpstr>
      <vt:lpstr>Documentation and the Right to Appeal</vt:lpstr>
      <vt:lpstr>Documentation and the Right to Appeal</vt:lpstr>
      <vt:lpstr>Discipline without Punishment</vt:lpstr>
      <vt:lpstr>Discipline without Punishment</vt:lpstr>
      <vt:lpstr>Discipline without Punishment</vt:lpstr>
      <vt:lpstr>Fairness and Dissatisfaction</vt:lpstr>
      <vt:lpstr>Fairness and Dissatisfaction</vt:lpstr>
      <vt:lpstr>Fairness and Dissatisfaction</vt:lpstr>
      <vt:lpstr>Fairness and Dissatisfaction</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1584</cp:revision>
  <cp:lastPrinted>2025-11-12T23:04:53Z</cp:lastPrinted>
  <dcterms:created xsi:type="dcterms:W3CDTF">2015-02-01T00:37:43Z</dcterms:created>
  <dcterms:modified xsi:type="dcterms:W3CDTF">2025-12-24T17:55:11Z</dcterms:modified>
</cp:coreProperties>
</file>