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8"/>
  </p:notesMasterIdLst>
  <p:handoutMasterIdLst>
    <p:handoutMasterId r:id="rId89"/>
  </p:handoutMasterIdLst>
  <p:sldIdLst>
    <p:sldId id="484" r:id="rId2"/>
    <p:sldId id="485" r:id="rId3"/>
    <p:sldId id="491" r:id="rId4"/>
    <p:sldId id="490" r:id="rId5"/>
    <p:sldId id="492" r:id="rId6"/>
    <p:sldId id="493" r:id="rId7"/>
    <p:sldId id="494" r:id="rId8"/>
    <p:sldId id="498" r:id="rId9"/>
    <p:sldId id="499" r:id="rId10"/>
    <p:sldId id="497" r:id="rId11"/>
    <p:sldId id="500" r:id="rId12"/>
    <p:sldId id="501" r:id="rId13"/>
    <p:sldId id="502" r:id="rId14"/>
    <p:sldId id="504" r:id="rId15"/>
    <p:sldId id="505" r:id="rId16"/>
    <p:sldId id="503" r:id="rId17"/>
    <p:sldId id="511" r:id="rId18"/>
    <p:sldId id="506" r:id="rId19"/>
    <p:sldId id="510" r:id="rId20"/>
    <p:sldId id="512" r:id="rId21"/>
    <p:sldId id="509" r:id="rId22"/>
    <p:sldId id="508" r:id="rId23"/>
    <p:sldId id="513" r:id="rId24"/>
    <p:sldId id="507" r:id="rId25"/>
    <p:sldId id="515" r:id="rId26"/>
    <p:sldId id="516" r:id="rId27"/>
    <p:sldId id="524" r:id="rId28"/>
    <p:sldId id="525" r:id="rId29"/>
    <p:sldId id="523" r:id="rId30"/>
    <p:sldId id="522" r:id="rId31"/>
    <p:sldId id="526" r:id="rId32"/>
    <p:sldId id="521" r:id="rId33"/>
    <p:sldId id="528" r:id="rId34"/>
    <p:sldId id="530" r:id="rId35"/>
    <p:sldId id="531" r:id="rId36"/>
    <p:sldId id="534" r:id="rId37"/>
    <p:sldId id="535" r:id="rId38"/>
    <p:sldId id="536" r:id="rId39"/>
    <p:sldId id="537" r:id="rId40"/>
    <p:sldId id="541" r:id="rId41"/>
    <p:sldId id="540" r:id="rId42"/>
    <p:sldId id="542" r:id="rId43"/>
    <p:sldId id="543" r:id="rId44"/>
    <p:sldId id="550" r:id="rId45"/>
    <p:sldId id="549" r:id="rId46"/>
    <p:sldId id="547" r:id="rId47"/>
    <p:sldId id="546" r:id="rId48"/>
    <p:sldId id="552" r:id="rId49"/>
    <p:sldId id="562" r:id="rId50"/>
    <p:sldId id="561" r:id="rId51"/>
    <p:sldId id="560" r:id="rId52"/>
    <p:sldId id="559" r:id="rId53"/>
    <p:sldId id="563" r:id="rId54"/>
    <p:sldId id="558" r:id="rId55"/>
    <p:sldId id="565" r:id="rId56"/>
    <p:sldId id="564" r:id="rId57"/>
    <p:sldId id="566" r:id="rId58"/>
    <p:sldId id="567" r:id="rId59"/>
    <p:sldId id="568" r:id="rId60"/>
    <p:sldId id="570" r:id="rId61"/>
    <p:sldId id="571" r:id="rId62"/>
    <p:sldId id="569" r:id="rId63"/>
    <p:sldId id="572" r:id="rId64"/>
    <p:sldId id="573" r:id="rId65"/>
    <p:sldId id="574" r:id="rId66"/>
    <p:sldId id="576" r:id="rId67"/>
    <p:sldId id="575" r:id="rId68"/>
    <p:sldId id="577" r:id="rId69"/>
    <p:sldId id="578" r:id="rId70"/>
    <p:sldId id="581" r:id="rId71"/>
    <p:sldId id="580" r:id="rId72"/>
    <p:sldId id="579" r:id="rId73"/>
    <p:sldId id="582" r:id="rId74"/>
    <p:sldId id="583" r:id="rId75"/>
    <p:sldId id="584" r:id="rId76"/>
    <p:sldId id="585" r:id="rId77"/>
    <p:sldId id="587" r:id="rId78"/>
    <p:sldId id="586" r:id="rId79"/>
    <p:sldId id="588" r:id="rId80"/>
    <p:sldId id="589" r:id="rId81"/>
    <p:sldId id="590" r:id="rId82"/>
    <p:sldId id="591" r:id="rId83"/>
    <p:sldId id="594" r:id="rId84"/>
    <p:sldId id="593" r:id="rId85"/>
    <p:sldId id="592" r:id="rId86"/>
    <p:sldId id="326"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10/30/2025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10/30/2025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10/30/2025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10/30/2025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10/30/2025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10/30/2025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10/30/2025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10/30/2025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10/30/2025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10/30/2025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be alert to those EEs who have difficulty adjusting to coworkers or who make lives of others unbearable</a:t>
            </a:r>
            <a:r>
              <a:rPr lang="en-US" dirty="0" smtClean="0"/>
              <a:t>.  </a:t>
            </a:r>
          </a:p>
          <a:p>
            <a:endParaRPr lang="en-US" sz="800" dirty="0"/>
          </a:p>
          <a:p>
            <a:pPr lvl="1"/>
            <a:r>
              <a:rPr lang="en-US" sz="2000" dirty="0" smtClean="0"/>
              <a:t>Through counseling sessions with these individuals, the supervisor may be able to uncover the reasons for problem behaviors and to help individuals stop those behaviors.  </a:t>
            </a:r>
          </a:p>
          <a:p>
            <a:pPr lvl="1"/>
            <a:endParaRPr lang="en-US" sz="800" dirty="0"/>
          </a:p>
          <a:p>
            <a:pPr lvl="2"/>
            <a:r>
              <a:rPr lang="en-US" sz="1800" dirty="0" smtClean="0">
                <a:solidFill>
                  <a:srgbClr val="FF0000"/>
                </a:solidFill>
              </a:rPr>
              <a:t>The supervisor should also work with HR to determine if individuals who are behaving in uncharacteristically hostile or inappropriate ways should be referred to Employee Assistance Programs to access help and support to deal with personal or mental health issues.  </a:t>
            </a:r>
            <a:endParaRPr lang="en-US" sz="1800" dirty="0">
              <a:solidFill>
                <a:srgbClr val="FF0000"/>
              </a:solidFill>
            </a:endParaRPr>
          </a:p>
        </p:txBody>
      </p:sp>
      <p:pic>
        <p:nvPicPr>
          <p:cNvPr id="5" name="Picture 4" descr="StickerTalk Be Alert Magnet, 10 inches x 3 inch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5181600"/>
            <a:ext cx="3654552" cy="976799"/>
          </a:xfrm>
          <a:prstGeom prst="rect">
            <a:avLst/>
          </a:prstGeom>
          <a:noFill/>
          <a:ln>
            <a:noFill/>
          </a:ln>
        </p:spPr>
      </p:pic>
    </p:spTree>
    <p:extLst>
      <p:ext uri="{BB962C8B-B14F-4D97-AF65-F5344CB8AC3E}">
        <p14:creationId xmlns:p14="http://schemas.microsoft.com/office/powerpoint/2010/main" val="25877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recent years, EEs have begun to reference coworkers of a certain type of character as particularly frustrating and demoralizing to work with</a:t>
            </a:r>
            <a:r>
              <a:rPr lang="en-US" dirty="0" smtClean="0"/>
              <a:t>.  </a:t>
            </a:r>
          </a:p>
          <a:p>
            <a:endParaRPr lang="en-US" sz="800" dirty="0"/>
          </a:p>
          <a:p>
            <a:pPr lvl="1"/>
            <a:r>
              <a:rPr lang="en-US" sz="2000" dirty="0" smtClean="0"/>
              <a:t>The office slacker, or person who withholds effort and could be much more productive but makes persistent, conscious decisions not to be, aggravates and angers hardworking colleagues.  </a:t>
            </a:r>
          </a:p>
          <a:p>
            <a:pPr lvl="1"/>
            <a:endParaRPr lang="en-US" sz="800" dirty="0"/>
          </a:p>
          <a:p>
            <a:pPr lvl="2"/>
            <a:r>
              <a:rPr lang="en-US" sz="1800" dirty="0" smtClean="0">
                <a:solidFill>
                  <a:srgbClr val="FF0000"/>
                </a:solidFill>
              </a:rPr>
              <a:t>High performers who see others loafing, freeloading, sandbagging, or even sabotaging others’ efforts simply because they do not want to put forth more effort can begin to scale back their work, too.  </a:t>
            </a:r>
            <a:endParaRPr lang="en-US" sz="1800" dirty="0">
              <a:solidFill>
                <a:srgbClr val="FF0000"/>
              </a:solidFill>
            </a:endParaRPr>
          </a:p>
        </p:txBody>
      </p:sp>
      <p:pic>
        <p:nvPicPr>
          <p:cNvPr id="5" name="Picture 4" descr="Slackers Projects | Photos, videos, logos, illustrations and branding on  Behance"/>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953000"/>
            <a:ext cx="2366554" cy="1905000"/>
          </a:xfrm>
          <a:prstGeom prst="rect">
            <a:avLst/>
          </a:prstGeom>
          <a:noFill/>
          <a:ln>
            <a:noFill/>
          </a:ln>
        </p:spPr>
      </p:pic>
    </p:spTree>
    <p:extLst>
      <p:ext uri="{BB962C8B-B14F-4D97-AF65-F5344CB8AC3E}">
        <p14:creationId xmlns:p14="http://schemas.microsoft.com/office/powerpoint/2010/main" val="302549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100" u="sng" dirty="0" smtClean="0"/>
              <a:t>Furthermore, if slacker behavior is not addressed by the supervisor and changed through performance management efforts, conflict between EEs typically increases and the level of communication  and information sharing decreases</a:t>
            </a:r>
            <a:r>
              <a:rPr lang="en-US" sz="2100" dirty="0" smtClean="0"/>
              <a:t>.  </a:t>
            </a:r>
          </a:p>
          <a:p>
            <a:endParaRPr lang="en-US" sz="900" dirty="0" smtClean="0"/>
          </a:p>
          <a:p>
            <a:pPr lvl="1"/>
            <a:r>
              <a:rPr lang="en-US" sz="2000" dirty="0" smtClean="0"/>
              <a:t>In some instances, coworkers have been known to cover up or accommodate others’ slacking in order to protect the group, which leads to increased tension.  </a:t>
            </a:r>
          </a:p>
          <a:p>
            <a:pPr lvl="1"/>
            <a:endParaRPr lang="en-US" sz="900" dirty="0" smtClean="0"/>
          </a:p>
          <a:p>
            <a:pPr lvl="2"/>
            <a:r>
              <a:rPr lang="en-US" sz="1800" dirty="0" smtClean="0">
                <a:solidFill>
                  <a:srgbClr val="FF0000"/>
                </a:solidFill>
              </a:rPr>
              <a:t>It is in the supervisor’s best interest to observe work habits carefully over time and address slacker behavior in order to encourage productivity and reduce this potential source of personalized and dysfunctional conflict.</a:t>
            </a:r>
            <a:endParaRPr lang="en-US" sz="1800" dirty="0">
              <a:solidFill>
                <a:srgbClr val="FF0000"/>
              </a:solidFill>
            </a:endParaRPr>
          </a:p>
        </p:txBody>
      </p:sp>
      <p:pic>
        <p:nvPicPr>
          <p:cNvPr id="5" name="Picture 4" descr="The Slackers~ Facebook cover"/>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257800"/>
            <a:ext cx="5486400" cy="1600200"/>
          </a:xfrm>
          <a:prstGeom prst="rect">
            <a:avLst/>
          </a:prstGeom>
          <a:noFill/>
          <a:ln>
            <a:noFill/>
          </a:ln>
        </p:spPr>
      </p:pic>
    </p:spTree>
    <p:extLst>
      <p:ext uri="{BB962C8B-B14F-4D97-AF65-F5344CB8AC3E}">
        <p14:creationId xmlns:p14="http://schemas.microsoft.com/office/powerpoint/2010/main" val="372352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Conflict, at times, can be good because we can learn a great deal by talking out our differences and settling on a course of action that meets the needs of both parties</a:t>
            </a:r>
            <a:r>
              <a:rPr lang="en-US" dirty="0" smtClean="0"/>
              <a:t>.  </a:t>
            </a:r>
          </a:p>
          <a:p>
            <a:endParaRPr lang="en-US" sz="900" dirty="0" smtClean="0"/>
          </a:p>
          <a:p>
            <a:pPr lvl="1"/>
            <a:r>
              <a:rPr lang="en-US" sz="2000" dirty="0" smtClean="0"/>
              <a:t>Good conflict, often called constructive conflict or functional conflict, is healthy for the organization and helps improve performance.  </a:t>
            </a:r>
          </a:p>
          <a:p>
            <a:pPr lvl="1"/>
            <a:r>
              <a:rPr lang="en-US" sz="2000" dirty="0" smtClean="0"/>
              <a:t>Various researchers have contended that team leaders (supervisors) need to encourage team members to express disagreement, and build commitment to the team decision.</a:t>
            </a:r>
          </a:p>
          <a:p>
            <a:pPr lvl="1"/>
            <a:endParaRPr lang="en-US" sz="800" dirty="0" smtClean="0"/>
          </a:p>
          <a:p>
            <a:pPr lvl="2"/>
            <a:r>
              <a:rPr lang="en-US" sz="1800" dirty="0" smtClean="0">
                <a:solidFill>
                  <a:srgbClr val="FF0000"/>
                </a:solidFill>
              </a:rPr>
              <a:t>When the needs of EEs and the organization are met, constructive conflict results in a win-win situation for all concerned.</a:t>
            </a:r>
            <a:endParaRPr lang="en-US" sz="1800" dirty="0">
              <a:solidFill>
                <a:srgbClr val="FF0000"/>
              </a:solidFill>
            </a:endParaRPr>
          </a:p>
        </p:txBody>
      </p:sp>
      <p:pic>
        <p:nvPicPr>
          <p:cNvPr id="5" name="Picture 4" descr="Good Confli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257800"/>
            <a:ext cx="3429000" cy="16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Conflict is inevitable, and workplace conflict is increasing</a:t>
            </a:r>
            <a:r>
              <a:rPr lang="en-US" dirty="0" smtClean="0"/>
              <a:t>.  </a:t>
            </a:r>
          </a:p>
          <a:p>
            <a:endParaRPr lang="en-US" sz="900" dirty="0" smtClean="0"/>
          </a:p>
          <a:p>
            <a:pPr lvl="1"/>
            <a:r>
              <a:rPr lang="en-US" sz="1900" dirty="0" smtClean="0"/>
              <a:t>Organizational development consultant Arlyne Diamond suggests three main reasons for the increase.  </a:t>
            </a:r>
            <a:r>
              <a:rPr lang="en-US" sz="1900" u="sng" dirty="0" smtClean="0"/>
              <a:t>First</a:t>
            </a:r>
            <a:r>
              <a:rPr lang="en-US" sz="1900" dirty="0" smtClean="0"/>
              <a:t>, the workplace has flatter chains of command, and workers have more decision-making latitude, which can cause power issues.  </a:t>
            </a:r>
            <a:r>
              <a:rPr lang="en-US" sz="1900" u="sng" dirty="0" smtClean="0"/>
              <a:t>Second</a:t>
            </a:r>
            <a:r>
              <a:rPr lang="en-US" sz="1900" dirty="0" smtClean="0"/>
              <a:t>, the world is smaller, and people from all cultures and backgrounds bring a wider variety of experiences and expectations to work with them, which can cause misunderstandings, differential treatment, and discord.  </a:t>
            </a:r>
            <a:r>
              <a:rPr lang="en-US" sz="1900" u="sng" dirty="0" smtClean="0"/>
              <a:t>Third</a:t>
            </a:r>
            <a:r>
              <a:rPr lang="en-US" sz="1900" dirty="0" smtClean="0"/>
              <a:t>, the workplace is populated by equal numbers of males/females, whose behavioral and communication styles may not always be compatible.  </a:t>
            </a:r>
          </a:p>
          <a:p>
            <a:pPr lvl="1"/>
            <a:endParaRPr lang="en-US" sz="900" dirty="0" smtClean="0"/>
          </a:p>
          <a:p>
            <a:pPr lvl="2"/>
            <a:r>
              <a:rPr lang="en-US" sz="1800" dirty="0" smtClean="0">
                <a:solidFill>
                  <a:srgbClr val="FF0000"/>
                </a:solidFill>
              </a:rPr>
              <a:t>In order to effectively deal with the impact of the interpersonal aspects of your workplace, you will need to develop conflict resolution strategies.</a:t>
            </a:r>
            <a:endParaRPr lang="en-US" sz="1800" dirty="0">
              <a:solidFill>
                <a:srgbClr val="FF0000"/>
              </a:solidFill>
            </a:endParaRPr>
          </a:p>
        </p:txBody>
      </p:sp>
      <p:pic>
        <p:nvPicPr>
          <p:cNvPr id="5" name="Picture 4" descr="Conflict is Inevitable - Manage It! - The Achievement Centre"/>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638800"/>
            <a:ext cx="2362200" cy="121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sz="2800" u="sng" dirty="0" smtClean="0"/>
              <a:t>Strategies for Addressing Workplace Incivilit</a:t>
            </a:r>
            <a:r>
              <a:rPr lang="en-US" dirty="0" smtClean="0"/>
              <a:t>y</a:t>
            </a:r>
          </a:p>
          <a:p>
            <a:endParaRPr lang="en-US" sz="1000" dirty="0" smtClean="0"/>
          </a:p>
          <a:p>
            <a:pPr lvl="1"/>
            <a:r>
              <a:rPr lang="en-US" sz="2300" dirty="0">
                <a:solidFill>
                  <a:srgbClr val="FF0000"/>
                </a:solidFill>
              </a:rPr>
              <a:t>Be assertive.</a:t>
            </a:r>
          </a:p>
          <a:p>
            <a:pPr lvl="1"/>
            <a:r>
              <a:rPr lang="en-US" sz="2300" dirty="0" smtClean="0">
                <a:solidFill>
                  <a:srgbClr val="FF0000"/>
                </a:solidFill>
              </a:rPr>
              <a:t>Eliminate the problem behavior.</a:t>
            </a:r>
          </a:p>
          <a:p>
            <a:pPr lvl="1"/>
            <a:r>
              <a:rPr lang="en-US" sz="2300" dirty="0" smtClean="0">
                <a:solidFill>
                  <a:srgbClr val="FF0000"/>
                </a:solidFill>
              </a:rPr>
              <a:t>Help the team accomplish its goals.</a:t>
            </a:r>
          </a:p>
          <a:p>
            <a:pPr lvl="1"/>
            <a:r>
              <a:rPr lang="en-US" sz="2300" dirty="0" smtClean="0">
                <a:solidFill>
                  <a:srgbClr val="FF0000"/>
                </a:solidFill>
              </a:rPr>
              <a:t>Preserve team cohesiveness.</a:t>
            </a:r>
          </a:p>
          <a:p>
            <a:pPr lvl="1"/>
            <a:r>
              <a:rPr lang="en-US" sz="2300" dirty="0" smtClean="0">
                <a:solidFill>
                  <a:srgbClr val="FF0000"/>
                </a:solidFill>
              </a:rPr>
              <a:t>Maintain the self-esteem of team members.</a:t>
            </a:r>
          </a:p>
          <a:p>
            <a:pPr lvl="1"/>
            <a:r>
              <a:rPr lang="en-US" sz="2300" dirty="0" smtClean="0">
                <a:solidFill>
                  <a:srgbClr val="FF0000"/>
                </a:solidFill>
              </a:rPr>
              <a:t>Pause and evaluate what was really said (content-text-tone)</a:t>
            </a:r>
          </a:p>
          <a:p>
            <a:pPr lvl="1"/>
            <a:r>
              <a:rPr lang="en-US" sz="2300" dirty="0" smtClean="0">
                <a:solidFill>
                  <a:srgbClr val="FF0000"/>
                </a:solidFill>
              </a:rPr>
              <a:t>Stay in control when attacked: do not counter attack.</a:t>
            </a:r>
          </a:p>
          <a:p>
            <a:pPr lvl="1"/>
            <a:r>
              <a:rPr lang="en-US" sz="2300" dirty="0" smtClean="0">
                <a:solidFill>
                  <a:srgbClr val="FF0000"/>
                </a:solidFill>
              </a:rPr>
              <a:t>Address the person by name.</a:t>
            </a:r>
          </a:p>
          <a:p>
            <a:pPr lvl="1"/>
            <a:r>
              <a:rPr lang="en-US" sz="2300" dirty="0" smtClean="0">
                <a:solidFill>
                  <a:srgbClr val="FF0000"/>
                </a:solidFill>
              </a:rPr>
              <a:t>Take action – stop problem behavior when it happens.</a:t>
            </a:r>
          </a:p>
          <a:p>
            <a:pPr lvl="1"/>
            <a:r>
              <a:rPr lang="en-US" sz="2300" dirty="0" smtClean="0">
                <a:solidFill>
                  <a:srgbClr val="FF0000"/>
                </a:solidFill>
              </a:rPr>
              <a:t>State how you feel: “Name, when you do ___ I feel ___.”</a:t>
            </a:r>
          </a:p>
          <a:p>
            <a:pPr lvl="1"/>
            <a:r>
              <a:rPr lang="en-US" sz="2300" dirty="0" smtClean="0">
                <a:solidFill>
                  <a:srgbClr val="FF0000"/>
                </a:solidFill>
              </a:rPr>
              <a:t>State why you feel: “It is inappropriate, because ___.”</a:t>
            </a:r>
          </a:p>
          <a:p>
            <a:pPr lvl="1"/>
            <a:r>
              <a:rPr lang="en-US" sz="2300" dirty="0" smtClean="0">
                <a:solidFill>
                  <a:srgbClr val="FF0000"/>
                </a:solidFill>
              </a:rPr>
              <a:t>State  your expectations: “I expect this behavior to stop immediately.”</a:t>
            </a:r>
          </a:p>
          <a:p>
            <a:pPr lvl="1"/>
            <a:r>
              <a:rPr lang="en-US" sz="2300" dirty="0" smtClean="0">
                <a:solidFill>
                  <a:srgbClr val="FF0000"/>
                </a:solidFill>
              </a:rPr>
              <a:t>Ask the individual to commit to ceasing the behavior.</a:t>
            </a:r>
          </a:p>
          <a:p>
            <a:pPr lvl="1"/>
            <a:r>
              <a:rPr lang="en-US" sz="2300" dirty="0" smtClean="0">
                <a:solidFill>
                  <a:srgbClr val="FF0000"/>
                </a:solidFill>
              </a:rPr>
              <a:t>State the repercussions if the behavior happens again.</a:t>
            </a:r>
          </a:p>
          <a:p>
            <a:pPr lvl="1"/>
            <a:r>
              <a:rPr lang="en-US" sz="2300" dirty="0" smtClean="0">
                <a:solidFill>
                  <a:srgbClr val="FF0000"/>
                </a:solidFill>
              </a:rPr>
              <a:t>Document the discussion.  If appropriate, report it to HR.</a:t>
            </a:r>
          </a:p>
          <a:p>
            <a:pPr lvl="1"/>
            <a:endParaRPr lang="en-US" dirty="0" smtClean="0"/>
          </a:p>
          <a:p>
            <a:pPr lvl="1"/>
            <a:endParaRPr lang="en-US" dirty="0"/>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103" y="0"/>
            <a:ext cx="1569720" cy="17247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300" u="sng" dirty="0" smtClean="0"/>
              <a:t>In the workplace, many supervisors become irritated and confused when EE complaints or grievances challenge their authority</a:t>
            </a:r>
            <a:r>
              <a:rPr lang="en-US" sz="2300" dirty="0" smtClean="0"/>
              <a:t>.  </a:t>
            </a:r>
          </a:p>
          <a:p>
            <a:endParaRPr lang="en-US" sz="800" dirty="0" smtClean="0"/>
          </a:p>
          <a:p>
            <a:pPr lvl="1"/>
            <a:r>
              <a:rPr lang="en-US" sz="1900" dirty="0" smtClean="0">
                <a:solidFill>
                  <a:srgbClr val="FF0000"/>
                </a:solidFill>
              </a:rPr>
              <a:t>Some supervisors find it difficult to function because they feel that disagreements with EEs reflect on supervisor performance or perhaps that there is something wrong with their supervisory abilities.  </a:t>
            </a:r>
            <a:endParaRPr lang="en-US" sz="1900" dirty="0">
              <a:solidFill>
                <a:srgbClr val="FF0000"/>
              </a:solidFill>
            </a:endParaRPr>
          </a:p>
        </p:txBody>
      </p:sp>
      <p:pic>
        <p:nvPicPr>
          <p:cNvPr id="6" name="Picture 5" descr="Consequences of Conflict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3218688" cy="23948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supervisors must act like referees to resolve EE conflicts</a:t>
            </a:r>
            <a:r>
              <a:rPr lang="en-US" dirty="0" smtClean="0"/>
              <a:t>.  </a:t>
            </a:r>
          </a:p>
          <a:p>
            <a:endParaRPr lang="en-US" sz="800" dirty="0" smtClean="0"/>
          </a:p>
          <a:p>
            <a:pPr lvl="1"/>
            <a:r>
              <a:rPr lang="en-US" sz="2000" dirty="0" smtClean="0"/>
              <a:t>Most supervisors do not like conflict because they may be drawn into the fray and they must guard against losing their tempers.  </a:t>
            </a:r>
          </a:p>
          <a:p>
            <a:pPr lvl="1"/>
            <a:endParaRPr lang="en-US" sz="800" dirty="0" smtClean="0"/>
          </a:p>
          <a:p>
            <a:pPr lvl="2"/>
            <a:r>
              <a:rPr lang="en-US" sz="1800" dirty="0" smtClean="0">
                <a:solidFill>
                  <a:srgbClr val="FF0000"/>
                </a:solidFill>
              </a:rPr>
              <a:t>When conflicts are handled improperly, EE disputes can turn into further anger and conflict that is directed toward the supervisor.</a:t>
            </a:r>
            <a:endParaRPr lang="en-US" sz="1800" dirty="0">
              <a:solidFill>
                <a:srgbClr val="FF0000"/>
              </a:solidFill>
            </a:endParaRPr>
          </a:p>
        </p:txBody>
      </p:sp>
      <p:pic>
        <p:nvPicPr>
          <p:cNvPr id="6" name="Picture 5" descr="Referees Stock Photos, Royalty Free Referees Images | Depositphoto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14800"/>
            <a:ext cx="2286000" cy="2124075"/>
          </a:xfrm>
          <a:prstGeom prst="rect">
            <a:avLst/>
          </a:prstGeom>
          <a:noFill/>
          <a:ln>
            <a:noFill/>
          </a:ln>
        </p:spPr>
      </p:pic>
      <p:pic>
        <p:nvPicPr>
          <p:cNvPr id="7" name="Picture 6" descr="Conflict Resolution Techniques | PMCLounge.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14800"/>
            <a:ext cx="3733800" cy="2200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Many workplace events can trigger complaints and conflicts</a:t>
            </a:r>
            <a:r>
              <a:rPr lang="en-US" dirty="0" smtClean="0"/>
              <a:t>.  </a:t>
            </a:r>
          </a:p>
          <a:p>
            <a:endParaRPr lang="en-US" sz="800" dirty="0" smtClean="0"/>
          </a:p>
          <a:p>
            <a:pPr lvl="1"/>
            <a:r>
              <a:rPr lang="en-US" sz="2000" dirty="0" smtClean="0">
                <a:solidFill>
                  <a:srgbClr val="FF0000"/>
                </a:solidFill>
              </a:rPr>
              <a:t>Communication breakdowns, competition over scarce resources, unclear job boundaries, inconsistent policy application, unrealized expectations, and time pressures are workplace events that often  lead to irritations, disagreements, and complaints.</a:t>
            </a:r>
            <a:endParaRPr lang="en-US" sz="2000" dirty="0">
              <a:solidFill>
                <a:srgbClr val="FF0000"/>
              </a:solidFill>
            </a:endParaRPr>
          </a:p>
        </p:txBody>
      </p:sp>
      <p:pic>
        <p:nvPicPr>
          <p:cNvPr id="6" name="Picture 5" descr="In Defense of the Trigger Warning - Social Science Space"/>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0"/>
            <a:ext cx="4267200" cy="248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these and other reasons, many supervisors view workplace conflict as dysfunctional because it distracts and detracts from the completion of objectives</a:t>
            </a:r>
            <a:r>
              <a:rPr lang="en-US" dirty="0" smtClean="0"/>
              <a:t>.  </a:t>
            </a:r>
          </a:p>
          <a:p>
            <a:endParaRPr lang="en-US" sz="800" dirty="0" smtClean="0"/>
          </a:p>
          <a:p>
            <a:pPr lvl="1"/>
            <a:r>
              <a:rPr lang="en-US" sz="2000" dirty="0" smtClean="0"/>
              <a:t>However EE conflicts, complaints, and grievances should be viewed as expected parts of workplace relationships.  </a:t>
            </a:r>
          </a:p>
          <a:p>
            <a:pPr lvl="1"/>
            <a:endParaRPr lang="en-US" sz="800" dirty="0" smtClean="0"/>
          </a:p>
          <a:p>
            <a:pPr lvl="2"/>
            <a:r>
              <a:rPr lang="en-US" sz="1800" dirty="0" smtClean="0">
                <a:solidFill>
                  <a:srgbClr val="FF0000"/>
                </a:solidFill>
              </a:rPr>
              <a:t>It is undesirable for supervisors to confront a constant flood of EE disagreements because this would indicate severe departmental problems.</a:t>
            </a:r>
            <a:endParaRPr lang="en-US" dirty="0"/>
          </a:p>
        </p:txBody>
      </p:sp>
      <p:pic>
        <p:nvPicPr>
          <p:cNvPr id="5" name="Picture 4" descr="Dysfunctional synonyms - 616 Words and Phrases for Dysfunctio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489269" cy="236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Four: Controlling and Managing Performance Conflict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Fourteen:  Resolving Conflicts</a:t>
            </a:r>
          </a:p>
          <a:p>
            <a:endParaRPr lang="en-US" sz="800" u="sng" dirty="0" smtClean="0"/>
          </a:p>
          <a:p>
            <a:pPr lvl="1"/>
            <a:r>
              <a:rPr lang="en-US" sz="2000" dirty="0" smtClean="0"/>
              <a:t>After studying this chapter, you will be able to:</a:t>
            </a:r>
          </a:p>
          <a:p>
            <a:pPr lvl="1"/>
            <a:endParaRPr lang="en-US" sz="800" dirty="0" smtClean="0"/>
          </a:p>
          <a:p>
            <a:pPr lvl="2"/>
            <a:r>
              <a:rPr lang="en-US" sz="1800" dirty="0" smtClean="0">
                <a:solidFill>
                  <a:srgbClr val="FF0000"/>
                </a:solidFill>
              </a:rPr>
              <a:t>Recognize that handling disagreements and conflicts in the workplace is a component of supervision.</a:t>
            </a:r>
          </a:p>
          <a:p>
            <a:pPr lvl="2"/>
            <a:r>
              <a:rPr lang="en-US" sz="1800" dirty="0" smtClean="0">
                <a:solidFill>
                  <a:srgbClr val="FF0000"/>
                </a:solidFill>
              </a:rPr>
              <a:t>Describe strategies for addressing bullying in the workplace.</a:t>
            </a:r>
          </a:p>
          <a:p>
            <a:pPr lvl="2"/>
            <a:r>
              <a:rPr lang="en-US" sz="1800" dirty="0" smtClean="0">
                <a:solidFill>
                  <a:srgbClr val="FF0000"/>
                </a:solidFill>
              </a:rPr>
              <a:t>Identify and contrast 5 styles inherent in conflict resolution approaches.</a:t>
            </a:r>
          </a:p>
          <a:p>
            <a:pPr lvl="2"/>
            <a:r>
              <a:rPr lang="en-US" sz="1800" dirty="0" smtClean="0">
                <a:solidFill>
                  <a:srgbClr val="FF0000"/>
                </a:solidFill>
              </a:rPr>
              <a:t>Distinguish between supervisor handling of EE complaints in any work setting and grievances in a unionized setting.</a:t>
            </a:r>
          </a:p>
          <a:p>
            <a:pPr lvl="2"/>
            <a:r>
              <a:rPr lang="en-US" sz="1800" dirty="0" smtClean="0">
                <a:solidFill>
                  <a:srgbClr val="FF0000"/>
                </a:solidFill>
              </a:rPr>
              <a:t>Explain the major distinctions between grievance procedures, complaint procedures, and alternative dispute resolution (ADR) procedures.</a:t>
            </a:r>
          </a:p>
          <a:p>
            <a:pPr lvl="2"/>
            <a:r>
              <a:rPr lang="en-US" sz="1800" dirty="0" smtClean="0">
                <a:solidFill>
                  <a:srgbClr val="FF0000"/>
                </a:solidFill>
              </a:rPr>
              <a:t>Analyze and understand supervisory guidelines for resolving complaints and grievances effectively.</a:t>
            </a:r>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300" u="sng" dirty="0" smtClean="0"/>
              <a:t>Supervisors should understand that, as they carry out their managerial responsibilities, it is normal that supervisory perspectives and decisions may conflict with those of EEs      or the labor union</a:t>
            </a:r>
            <a:r>
              <a:rPr lang="en-US" sz="2300" dirty="0" smtClean="0"/>
              <a:t>.  </a:t>
            </a:r>
          </a:p>
          <a:p>
            <a:endParaRPr lang="en-US" sz="800" dirty="0" smtClean="0"/>
          </a:p>
          <a:p>
            <a:pPr lvl="1"/>
            <a:r>
              <a:rPr lang="en-US" sz="2000" dirty="0" smtClean="0"/>
              <a:t>Further, EEs are human beings who, like anyone else, are not immune to the irritations and frustrations that can lead to conflict.  </a:t>
            </a:r>
          </a:p>
          <a:p>
            <a:pPr lvl="1"/>
            <a:endParaRPr lang="en-US" sz="800" dirty="0" smtClean="0"/>
          </a:p>
          <a:p>
            <a:pPr lvl="2"/>
            <a:r>
              <a:rPr lang="en-US" sz="1800" dirty="0" smtClean="0">
                <a:solidFill>
                  <a:srgbClr val="FF0000"/>
                </a:solidFill>
              </a:rPr>
              <a:t>Therefore, a supervisor should recognize that handling conflicts and resolving EE complaints and grievances are natural components of departmental relationships and the supervisory position.</a:t>
            </a:r>
            <a:endParaRPr lang="en-US" sz="1800" dirty="0">
              <a:solidFill>
                <a:srgbClr val="FF0000"/>
              </a:solidFill>
            </a:endParaRPr>
          </a:p>
        </p:txBody>
      </p:sp>
      <p:pic>
        <p:nvPicPr>
          <p:cNvPr id="6" name="Picture 5" descr="UCSF Health Recognition | Recogniz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5105400"/>
            <a:ext cx="4301163" cy="18072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300" u="sng" dirty="0" smtClean="0"/>
              <a:t>Consider dealing with slackers – one of a tremendous variety of sources of conflict – as an example of the necessity of supervisory involvement in conflict prevention</a:t>
            </a:r>
            <a:r>
              <a:rPr lang="en-US" sz="2300" dirty="0" smtClean="0"/>
              <a:t>. </a:t>
            </a:r>
            <a:r>
              <a:rPr lang="en-US" dirty="0" smtClean="0"/>
              <a:t> </a:t>
            </a:r>
          </a:p>
          <a:p>
            <a:endParaRPr lang="en-US" sz="800" dirty="0" smtClean="0"/>
          </a:p>
          <a:p>
            <a:pPr lvl="1"/>
            <a:r>
              <a:rPr lang="en-US" sz="2000" dirty="0" smtClean="0">
                <a:solidFill>
                  <a:schemeClr val="tx1">
                    <a:lumMod val="65000"/>
                    <a:lumOff val="35000"/>
                  </a:schemeClr>
                </a:solidFill>
              </a:rPr>
              <a:t>Authors assert slacker behavior can be demonstrated in </a:t>
            </a:r>
            <a:r>
              <a:rPr lang="en-US" sz="2000" b="1" dirty="0" smtClean="0">
                <a:solidFill>
                  <a:schemeClr val="tx1">
                    <a:lumMod val="65000"/>
                    <a:lumOff val="35000"/>
                  </a:schemeClr>
                </a:solidFill>
              </a:rPr>
              <a:t>4</a:t>
            </a:r>
            <a:r>
              <a:rPr lang="en-US" sz="2000" dirty="0" smtClean="0">
                <a:solidFill>
                  <a:schemeClr val="tx1">
                    <a:lumMod val="65000"/>
                    <a:lumOff val="35000"/>
                  </a:schemeClr>
                </a:solidFill>
              </a:rPr>
              <a:t> different ways and that supervisors must address these behaviors differently.  </a:t>
            </a:r>
          </a:p>
          <a:p>
            <a:pPr lvl="1"/>
            <a:endParaRPr lang="en-US" sz="800" dirty="0" smtClean="0">
              <a:solidFill>
                <a:srgbClr val="FF0000"/>
              </a:solidFill>
            </a:endParaRPr>
          </a:p>
          <a:p>
            <a:pPr lvl="2"/>
            <a:r>
              <a:rPr lang="en-US" sz="1800" dirty="0" smtClean="0">
                <a:solidFill>
                  <a:srgbClr val="FF0000"/>
                </a:solidFill>
              </a:rPr>
              <a:t>Supervisors should consider the situation and the individuals involved and use strategies that will help all workers achieve common goals, which will build cohesiveness and reduce the potential for conflict.</a:t>
            </a:r>
          </a:p>
        </p:txBody>
      </p:sp>
      <p:pic>
        <p:nvPicPr>
          <p:cNvPr id="5" name="Picture 4" descr="Get INvolved in 2019 - Sign Up For A Committee Today! - National  Association of Residential Property Manag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272" y="4764665"/>
            <a:ext cx="3581400" cy="14198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Workplace Conflicts Must Be Resolved</a:t>
            </a:r>
            <a:br>
              <a:rPr lang="en-US" dirty="0" smtClean="0"/>
            </a:br>
            <a:r>
              <a:rPr lang="en-US" sz="2000" dirty="0" smtClean="0"/>
              <a:t>Types of Slacker Behavior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u="sng" dirty="0" smtClean="0"/>
              <a:t>Sandbaggers </a:t>
            </a:r>
          </a:p>
          <a:p>
            <a:pPr lvl="1"/>
            <a:r>
              <a:rPr lang="en-US" dirty="0" smtClean="0">
                <a:solidFill>
                  <a:srgbClr val="FF0000"/>
                </a:solidFill>
              </a:rPr>
              <a:t>Look like they are working, but they are simply holding up the appearance of doing so by attending meetings or carrying papers.  Supervisors should use reward systems to re-channel their efforts toward desired behaviors.  </a:t>
            </a:r>
          </a:p>
          <a:p>
            <a:r>
              <a:rPr lang="en-US" u="sng" dirty="0" smtClean="0"/>
              <a:t>Parasites </a:t>
            </a:r>
          </a:p>
          <a:p>
            <a:pPr lvl="1"/>
            <a:r>
              <a:rPr lang="en-US" dirty="0" smtClean="0">
                <a:solidFill>
                  <a:srgbClr val="FF0000"/>
                </a:solidFill>
              </a:rPr>
              <a:t>Align themselves with a group and put less effort than the rest of the members.  Upon reporting this type of behavior, workgroup members should be encouraged by the supervisor to set performance goals that increase in magnitude overtime.  If the parasites don’t pull their weight, they should be dismissed.  </a:t>
            </a:r>
          </a:p>
          <a:p>
            <a:r>
              <a:rPr lang="en-US" u="sng" dirty="0" smtClean="0"/>
              <a:t>Weasels </a:t>
            </a:r>
          </a:p>
          <a:p>
            <a:pPr lvl="1"/>
            <a:r>
              <a:rPr lang="en-US" dirty="0" smtClean="0">
                <a:solidFill>
                  <a:srgbClr val="FF0000"/>
                </a:solidFill>
              </a:rPr>
              <a:t>Do the minimum amount of work required to complete a task and manipulate work systems to keep output expectations low.  Supervisors can provide incentives for increased outputs to boost these workers’ productivity levels.  </a:t>
            </a:r>
          </a:p>
          <a:p>
            <a:r>
              <a:rPr lang="en-US" u="sng" dirty="0" smtClean="0"/>
              <a:t>Mercenaries </a:t>
            </a:r>
          </a:p>
          <a:p>
            <a:pPr lvl="1"/>
            <a:r>
              <a:rPr lang="en-US" dirty="0" smtClean="0">
                <a:solidFill>
                  <a:srgbClr val="FF0000"/>
                </a:solidFill>
              </a:rPr>
              <a:t>Often engage in highly structured jobs, waste time with jokes or tardiness and slow down the pace of the whole work process.  Supervisors can set up self managed teams and encourage them to compete with each other to achieve specific outcomes, and teams can direct slackers to stay on task.  </a:t>
            </a:r>
            <a:endParaRPr lang="en-US" dirty="0">
              <a:solidFill>
                <a:srgbClr val="FF0000"/>
              </a:solidFill>
            </a:endParaRPr>
          </a:p>
        </p:txBody>
      </p:sp>
      <p:pic>
        <p:nvPicPr>
          <p:cNvPr id="5" name="Picture 4" descr="WEB PAGE] Types of Epilepsy | MyEpilepsyTeam | TBI Rehabili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943600"/>
            <a:ext cx="2438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Remember, passivity, silence or wishful thinking will not cause the conflict to go away</a:t>
            </a:r>
            <a:r>
              <a:rPr lang="en-US" sz="2400" dirty="0" smtClean="0"/>
              <a:t>.  </a:t>
            </a:r>
          </a:p>
          <a:p>
            <a:endParaRPr lang="en-US" sz="800" dirty="0" smtClean="0"/>
          </a:p>
          <a:p>
            <a:pPr lvl="1"/>
            <a:r>
              <a:rPr lang="en-US" dirty="0" smtClean="0">
                <a:solidFill>
                  <a:srgbClr val="FF0000"/>
                </a:solidFill>
              </a:rPr>
              <a:t>There are times when the supervisor must respond to the situation on the spot.  </a:t>
            </a:r>
          </a:p>
        </p:txBody>
      </p:sp>
      <p:pic>
        <p:nvPicPr>
          <p:cNvPr id="5" name="Picture 4" descr="Respond quickly Stock Phot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200"/>
            <a:ext cx="4914900" cy="281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100" u="sng" dirty="0" smtClean="0"/>
              <a:t>Although supervisors may approach conflict resolution differently, they should understand the five basic conflict resolution styles</a:t>
            </a:r>
            <a:r>
              <a:rPr lang="en-US" sz="2100" dirty="0" smtClean="0"/>
              <a:t>:</a:t>
            </a:r>
          </a:p>
          <a:p>
            <a:endParaRPr lang="en-US" sz="900" dirty="0" smtClean="0"/>
          </a:p>
          <a:p>
            <a:pPr marL="731520" lvl="1" indent="-457200">
              <a:buFont typeface="+mj-lt"/>
              <a:buAutoNum type="arabicPeriod"/>
            </a:pPr>
            <a:r>
              <a:rPr lang="en-US" sz="2000" u="sng" dirty="0" smtClean="0"/>
              <a:t>Compete-Force-Dominate</a:t>
            </a:r>
          </a:p>
          <a:p>
            <a:pPr lvl="2"/>
            <a:r>
              <a:rPr lang="en-US" sz="1800" dirty="0" smtClean="0">
                <a:solidFill>
                  <a:srgbClr val="FF0000"/>
                </a:solidFill>
              </a:rPr>
              <a:t>“I </a:t>
            </a:r>
            <a:r>
              <a:rPr lang="en-US" sz="1800" dirty="0" smtClean="0">
                <a:solidFill>
                  <a:srgbClr val="FF0000"/>
                </a:solidFill>
              </a:rPr>
              <a:t>Win-You </a:t>
            </a:r>
            <a:r>
              <a:rPr lang="en-US" sz="1800" dirty="0" smtClean="0">
                <a:solidFill>
                  <a:srgbClr val="FF0000"/>
                </a:solidFill>
              </a:rPr>
              <a:t>Lose”</a:t>
            </a:r>
          </a:p>
          <a:p>
            <a:pPr marL="731520" lvl="1" indent="-457200">
              <a:buFont typeface="+mj-lt"/>
              <a:buAutoNum type="arabicPeriod"/>
            </a:pPr>
            <a:r>
              <a:rPr lang="en-US" sz="2000" u="sng" dirty="0" smtClean="0"/>
              <a:t>Collaborate-Integrate-Problem Solve</a:t>
            </a:r>
          </a:p>
          <a:p>
            <a:pPr lvl="2"/>
            <a:r>
              <a:rPr lang="en-US" sz="1800" dirty="0" smtClean="0">
                <a:solidFill>
                  <a:srgbClr val="FF0000"/>
                </a:solidFill>
              </a:rPr>
              <a:t>“I Win-You Win”</a:t>
            </a:r>
          </a:p>
          <a:p>
            <a:pPr marL="731520" lvl="1" indent="-457200">
              <a:buFont typeface="+mj-lt"/>
              <a:buAutoNum type="arabicPeriod"/>
            </a:pPr>
            <a:r>
              <a:rPr lang="en-US" sz="2000" u="sng" dirty="0" smtClean="0"/>
              <a:t>Withdrawal-Avoid</a:t>
            </a:r>
          </a:p>
          <a:p>
            <a:pPr lvl="2"/>
            <a:r>
              <a:rPr lang="en-US" sz="1800" dirty="0" smtClean="0">
                <a:solidFill>
                  <a:srgbClr val="FF0000"/>
                </a:solidFill>
              </a:rPr>
              <a:t>“Do Nothing-We Lose”</a:t>
            </a:r>
          </a:p>
          <a:p>
            <a:pPr marL="731520" lvl="1" indent="-457200">
              <a:buFont typeface="+mj-lt"/>
              <a:buAutoNum type="arabicPeriod"/>
            </a:pPr>
            <a:r>
              <a:rPr lang="en-US" sz="2000" u="sng" dirty="0" smtClean="0"/>
              <a:t>Accommodate-Oblige</a:t>
            </a:r>
          </a:p>
          <a:p>
            <a:pPr lvl="2"/>
            <a:r>
              <a:rPr lang="en-US" dirty="0" smtClean="0">
                <a:solidFill>
                  <a:srgbClr val="FF0000"/>
                </a:solidFill>
              </a:rPr>
              <a:t>“Y</a:t>
            </a:r>
            <a:r>
              <a:rPr lang="en-US" sz="1800" dirty="0" smtClean="0">
                <a:solidFill>
                  <a:srgbClr val="FF0000"/>
                </a:solidFill>
              </a:rPr>
              <a:t>ou Win-I Lose”</a:t>
            </a:r>
          </a:p>
          <a:p>
            <a:pPr marL="731520" lvl="1" indent="-457200">
              <a:buFont typeface="+mj-lt"/>
              <a:buAutoNum type="arabicPeriod"/>
            </a:pPr>
            <a:r>
              <a:rPr lang="en-US" sz="2000" u="sng" dirty="0" smtClean="0"/>
              <a:t>Compromise</a:t>
            </a:r>
          </a:p>
          <a:p>
            <a:pPr marL="1005840" lvl="2" indent="-457200"/>
            <a:r>
              <a:rPr lang="en-US" sz="1800" dirty="0" smtClean="0">
                <a:solidFill>
                  <a:srgbClr val="FF0000"/>
                </a:solidFill>
              </a:rPr>
              <a:t>“Win Some-Lose Some”</a:t>
            </a:r>
            <a:endParaRPr lang="en-US" sz="1800" dirty="0">
              <a:solidFill>
                <a:srgbClr val="FF0000"/>
              </a:solidFill>
            </a:endParaRPr>
          </a:p>
        </p:txBody>
      </p:sp>
      <p:pic>
        <p:nvPicPr>
          <p:cNvPr id="5" name="Picture 4" descr="Your Conflict Management Styles Toolbox - Beyond Leadership Coaching"/>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05200"/>
            <a:ext cx="3886200" cy="2819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200" u="sng" dirty="0" smtClean="0"/>
              <a:t>Withdrawal-Avoid</a:t>
            </a:r>
          </a:p>
          <a:p>
            <a:endParaRPr lang="en-US" sz="800" dirty="0" smtClean="0"/>
          </a:p>
          <a:p>
            <a:pPr lvl="1"/>
            <a:r>
              <a:rPr lang="en-US" sz="2000" dirty="0" smtClean="0"/>
              <a:t>This approach may be appropriate when the issue is perceived to be minor and the costs of solving problem are greater than the benefits.  </a:t>
            </a:r>
          </a:p>
          <a:p>
            <a:pPr lvl="1"/>
            <a:endParaRPr lang="en-US" sz="800" dirty="0" smtClean="0"/>
          </a:p>
          <a:p>
            <a:pPr lvl="2"/>
            <a:r>
              <a:rPr lang="en-US" sz="1800" dirty="0" smtClean="0">
                <a:solidFill>
                  <a:srgbClr val="FF0000"/>
                </a:solidFill>
              </a:rPr>
              <a:t>However, a workplace conflict between two EEs must be addressed when noticed by a supervisor.  When left alone, conflict tends to fester.</a:t>
            </a:r>
            <a:endParaRPr lang="en-US" sz="1800" dirty="0">
              <a:solidFill>
                <a:srgbClr val="FF0000"/>
              </a:solidFill>
            </a:endParaRPr>
          </a:p>
        </p:txBody>
      </p:sp>
      <p:pic>
        <p:nvPicPr>
          <p:cNvPr id="5" name="Picture 4" descr="The Avoidance Trap &amp; How to Free Yourself"/>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3048"/>
            <a:ext cx="5943600" cy="2476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100" u="sng" dirty="0" smtClean="0"/>
              <a:t>One needs to assess each situation or potential situation and accept personal responsibility for withdrawing, avoiding, going with the flow, or taking proactive action to deal with the situation (or at least putting a plan in place for dealing with future situations</a:t>
            </a:r>
            <a:r>
              <a:rPr lang="en-US" sz="2100" dirty="0" smtClean="0"/>
              <a:t>).  </a:t>
            </a:r>
          </a:p>
          <a:p>
            <a:endParaRPr lang="en-US" sz="900" dirty="0" smtClean="0"/>
          </a:p>
          <a:p>
            <a:pPr lvl="1"/>
            <a:r>
              <a:rPr lang="en-US" sz="2000" dirty="0" smtClean="0"/>
              <a:t>Supervisors must asses each situation and decide whether to address the conflict or avoid it.  </a:t>
            </a:r>
          </a:p>
          <a:p>
            <a:pPr lvl="1"/>
            <a:endParaRPr lang="en-US" sz="900" dirty="0" smtClean="0"/>
          </a:p>
          <a:p>
            <a:pPr lvl="2"/>
            <a:r>
              <a:rPr lang="en-US" sz="1800" dirty="0" smtClean="0">
                <a:solidFill>
                  <a:srgbClr val="FF0000"/>
                </a:solidFill>
              </a:rPr>
              <a:t>Ask this question: “If I do nothing, what is likely to happen?”  </a:t>
            </a:r>
          </a:p>
          <a:p>
            <a:pPr lvl="2"/>
            <a:r>
              <a:rPr lang="en-US" sz="1800" dirty="0" smtClean="0">
                <a:solidFill>
                  <a:srgbClr val="FF0000"/>
                </a:solidFill>
              </a:rPr>
              <a:t>If avoidance might result in declining performance or create fear, resentment, or dissatisfaction in work group, then you must take action.</a:t>
            </a:r>
            <a:endParaRPr lang="en-US" sz="1800" dirty="0">
              <a:solidFill>
                <a:srgbClr val="FF0000"/>
              </a:solidFill>
            </a:endParaRPr>
          </a:p>
        </p:txBody>
      </p:sp>
      <p:pic>
        <p:nvPicPr>
          <p:cNvPr id="5" name="Picture 4" descr="Approach Avoidance Conflict, Definition Psychology, Examples, Mea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5029199"/>
            <a:ext cx="3962400" cy="18375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Accommodate-Oblige</a:t>
            </a:r>
          </a:p>
          <a:p>
            <a:endParaRPr lang="en-US" sz="800" dirty="0" smtClean="0"/>
          </a:p>
          <a:p>
            <a:pPr lvl="1"/>
            <a:r>
              <a:rPr lang="en-US" sz="2000" dirty="0" smtClean="0"/>
              <a:t>The primary strength of the accommodate-oblige style is that it encourages cooperation. This style is thought of as “You win-I lose.” </a:t>
            </a:r>
          </a:p>
          <a:p>
            <a:pPr lvl="1"/>
            <a:endParaRPr lang="en-US" sz="800" dirty="0" smtClean="0"/>
          </a:p>
          <a:p>
            <a:pPr lvl="2"/>
            <a:r>
              <a:rPr lang="en-US" sz="1800" dirty="0" smtClean="0">
                <a:solidFill>
                  <a:srgbClr val="FF0000"/>
                </a:solidFill>
              </a:rPr>
              <a:t>Because no one wants to lose all the time, this style implies the rule of reciprocity, or the reciprocity reflect – that is, you give up something now to eventually get something of value in return.</a:t>
            </a:r>
            <a:endParaRPr lang="en-US" sz="1800" dirty="0">
              <a:solidFill>
                <a:srgbClr val="FF0000"/>
              </a:solidFill>
            </a:endParaRPr>
          </a:p>
        </p:txBody>
      </p:sp>
      <p:pic>
        <p:nvPicPr>
          <p:cNvPr id="5" name="Picture 4" descr="Coronavirus and Accommodate"/>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876800"/>
            <a:ext cx="5314188" cy="8839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Accommodate-Oblige (Cont.)</a:t>
            </a:r>
          </a:p>
          <a:p>
            <a:endParaRPr lang="en-US" sz="800" u="sng" dirty="0" smtClean="0"/>
          </a:p>
          <a:p>
            <a:pPr lvl="1"/>
            <a:r>
              <a:rPr lang="en-US" sz="2000" dirty="0" smtClean="0"/>
              <a:t>Some use this style because it is easy.  You do not have to communicate your preferences or provide data to support your    “real stance” on a situation.   </a:t>
            </a:r>
          </a:p>
          <a:p>
            <a:pPr lvl="1"/>
            <a:endParaRPr lang="en-US" sz="800" dirty="0" smtClean="0"/>
          </a:p>
          <a:p>
            <a:pPr lvl="2"/>
            <a:r>
              <a:rPr lang="en-US" sz="1800" dirty="0" smtClean="0">
                <a:solidFill>
                  <a:srgbClr val="FF0000"/>
                </a:solidFill>
              </a:rPr>
              <a:t>Supervisors who rely on this style may be well-liked but not respected.</a:t>
            </a:r>
            <a:endParaRPr lang="en-US" sz="1800" dirty="0">
              <a:solidFill>
                <a:srgbClr val="FF0000"/>
              </a:solidFill>
            </a:endParaRPr>
          </a:p>
        </p:txBody>
      </p:sp>
      <p:pic>
        <p:nvPicPr>
          <p:cNvPr id="5" name="Picture 4" descr="Accommodat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962400"/>
            <a:ext cx="4553712" cy="2352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Compromise</a:t>
            </a:r>
          </a:p>
          <a:p>
            <a:endParaRPr lang="en-US" sz="800" dirty="0" smtClean="0"/>
          </a:p>
          <a:p>
            <a:pPr lvl="1"/>
            <a:r>
              <a:rPr lang="en-US" sz="2000" dirty="0" smtClean="0"/>
              <a:t>The compromise style is called “Win Some-Lose Some.” </a:t>
            </a:r>
          </a:p>
          <a:p>
            <a:pPr lvl="1"/>
            <a:r>
              <a:rPr lang="en-US" sz="2000" dirty="0" smtClean="0"/>
              <a:t>What is wrong with splitting the difference?  Unfortunately, when one party knows that the other always compromises, that party will bring inflated demands to the bargaining table.  As a result, valuable time is wasted trying to identify the real issues. </a:t>
            </a:r>
            <a:r>
              <a:rPr lang="en-US" dirty="0" smtClean="0"/>
              <a:t> </a:t>
            </a:r>
          </a:p>
          <a:p>
            <a:pPr lvl="1"/>
            <a:endParaRPr lang="en-US" sz="800" dirty="0" smtClean="0"/>
          </a:p>
          <a:p>
            <a:pPr lvl="2"/>
            <a:r>
              <a:rPr lang="en-US" sz="1800" dirty="0" smtClean="0">
                <a:solidFill>
                  <a:srgbClr val="FF0000"/>
                </a:solidFill>
              </a:rPr>
              <a:t>There are certain things for which there should be no compromise (Quality-Honesty-Integrity-Fairness).    </a:t>
            </a:r>
            <a:endParaRPr lang="en-US" sz="1800" dirty="0">
              <a:solidFill>
                <a:srgbClr val="FF0000"/>
              </a:solidFill>
            </a:endParaRPr>
          </a:p>
        </p:txBody>
      </p:sp>
      <p:pic>
        <p:nvPicPr>
          <p:cNvPr id="5" name="Picture 4" descr="Compromise synonyms - 2 389 Words and Phrases for Compromi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9" y="4572000"/>
            <a:ext cx="4325112"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Disagreements and Conflicts are Part of the Workplace</a:t>
            </a:r>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200" u="sng" dirty="0"/>
              <a:t>Personalized conflict, in which two people simply do not like </a:t>
            </a:r>
            <a:r>
              <a:rPr lang="en-US" sz="2200" u="sng" dirty="0" smtClean="0"/>
              <a:t>each other, </a:t>
            </a:r>
            <a:r>
              <a:rPr lang="en-US" sz="2200" u="sng" dirty="0"/>
              <a:t>is laden with emotions</a:t>
            </a:r>
            <a:r>
              <a:rPr lang="en-US" sz="2200" dirty="0" smtClean="0"/>
              <a:t>.</a:t>
            </a:r>
          </a:p>
          <a:p>
            <a:pPr marL="274320" lvl="2" indent="-274320">
              <a:buClr>
                <a:schemeClr val="accent1"/>
              </a:buClr>
              <a:buSzPct val="85000"/>
              <a:buFont typeface="Wingdings 2"/>
              <a:buChar char=""/>
            </a:pPr>
            <a:endParaRPr lang="en-US" sz="800" dirty="0">
              <a:solidFill>
                <a:srgbClr val="FF0000"/>
              </a:solidFill>
            </a:endParaRPr>
          </a:p>
          <a:p>
            <a:pPr lvl="1"/>
            <a:r>
              <a:rPr lang="en-US" sz="2000" dirty="0" smtClean="0"/>
              <a:t>According to author Todd Bowerman:</a:t>
            </a:r>
          </a:p>
          <a:p>
            <a:pPr lvl="1"/>
            <a:endParaRPr lang="en-US" sz="800" dirty="0" smtClean="0"/>
          </a:p>
          <a:p>
            <a:pPr lvl="2"/>
            <a:r>
              <a:rPr lang="en-US" sz="1800" dirty="0" smtClean="0">
                <a:solidFill>
                  <a:srgbClr val="FF0000"/>
                </a:solidFill>
              </a:rPr>
              <a:t>A personalized conflict is fueled primarily by emotions.  Anger, jealousy and any other number of human responses can cause this type of conflict, and indulging in it is rarely productive for you or your workforce.  </a:t>
            </a:r>
          </a:p>
          <a:p>
            <a:pPr lvl="2"/>
            <a:r>
              <a:rPr lang="en-US" sz="1800" dirty="0" smtClean="0">
                <a:solidFill>
                  <a:srgbClr val="FF0000"/>
                </a:solidFill>
              </a:rPr>
              <a:t>Personalized conflict is dangerous in that it often escalates rather than fades away, and it must be addressed early, or the problems might fester before erupting again.</a:t>
            </a:r>
            <a:endParaRPr lang="en-US" sz="1800" dirty="0">
              <a:solidFill>
                <a:srgbClr val="FF0000"/>
              </a:solidFill>
            </a:endParaRPr>
          </a:p>
        </p:txBody>
      </p:sp>
      <p:pic>
        <p:nvPicPr>
          <p:cNvPr id="5" name="Picture 4" descr="I DON'T LIKE YOU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419600"/>
            <a:ext cx="5334000" cy="2352675"/>
          </a:xfrm>
          <a:prstGeom prst="rect">
            <a:avLst/>
          </a:prstGeom>
          <a:noFill/>
          <a:ln>
            <a:noFill/>
          </a:ln>
        </p:spPr>
      </p:pic>
    </p:spTree>
    <p:extLst>
      <p:ext uri="{BB962C8B-B14F-4D97-AF65-F5344CB8AC3E}">
        <p14:creationId xmlns:p14="http://schemas.microsoft.com/office/powerpoint/2010/main" val="809322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Compete-Force-Dominate</a:t>
            </a:r>
          </a:p>
          <a:p>
            <a:endParaRPr lang="en-US" sz="800" dirty="0" smtClean="0"/>
          </a:p>
          <a:p>
            <a:pPr lvl="1"/>
            <a:r>
              <a:rPr lang="en-US" sz="2000" dirty="0" smtClean="0"/>
              <a:t>This style is characterized as “I Win-You Lose.”  </a:t>
            </a:r>
          </a:p>
          <a:p>
            <a:pPr lvl="1"/>
            <a:r>
              <a:rPr lang="en-US" sz="2000" dirty="0" smtClean="0"/>
              <a:t>The forcing style may foster resentment and cause problems.</a:t>
            </a:r>
          </a:p>
          <a:p>
            <a:pPr lvl="1"/>
            <a:endParaRPr lang="en-US" sz="800" dirty="0" smtClean="0"/>
          </a:p>
          <a:p>
            <a:pPr lvl="2"/>
            <a:r>
              <a:rPr lang="en-US" sz="1800" dirty="0" smtClean="0">
                <a:solidFill>
                  <a:srgbClr val="FF0000"/>
                </a:solidFill>
              </a:rPr>
              <a:t>There is nothing wrong with competition as long as it is healthy.  </a:t>
            </a:r>
            <a:endParaRPr lang="en-US" sz="1800" dirty="0">
              <a:solidFill>
                <a:srgbClr val="FF0000"/>
              </a:solidFill>
            </a:endParaRPr>
          </a:p>
        </p:txBody>
      </p:sp>
      <p:pic>
        <p:nvPicPr>
          <p:cNvPr id="5" name="Picture 4" descr="Compet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733800"/>
            <a:ext cx="5029200" cy="2581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Collaborate-Integrate-Problem Solve</a:t>
            </a:r>
          </a:p>
          <a:p>
            <a:endParaRPr lang="en-US" sz="800" dirty="0" smtClean="0"/>
          </a:p>
          <a:p>
            <a:pPr lvl="1"/>
            <a:r>
              <a:rPr lang="en-US" sz="2000" dirty="0" smtClean="0"/>
              <a:t>This style is characterized as “I Win-You Win.”  </a:t>
            </a:r>
          </a:p>
          <a:p>
            <a:pPr lvl="1"/>
            <a:r>
              <a:rPr lang="en-US" sz="2000" dirty="0" smtClean="0"/>
              <a:t>In essence, collaborative problem solving means that you must first seek to determine what the other person really wants and then find a way or show that person how to get the desired result.  </a:t>
            </a:r>
          </a:p>
          <a:p>
            <a:pPr lvl="1"/>
            <a:endParaRPr lang="en-US" sz="800" dirty="0" smtClean="0"/>
          </a:p>
          <a:p>
            <a:pPr lvl="2"/>
            <a:r>
              <a:rPr lang="en-US" sz="1800" dirty="0" smtClean="0">
                <a:solidFill>
                  <a:srgbClr val="FF0000"/>
                </a:solidFill>
              </a:rPr>
              <a:t>At the same time, you can get what you want.  </a:t>
            </a:r>
          </a:p>
        </p:txBody>
      </p:sp>
      <p:pic>
        <p:nvPicPr>
          <p:cNvPr id="5" name="Picture 4" descr="Collabor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181600"/>
            <a:ext cx="5064469" cy="82383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Collaborate-Integrate-Problem-Solve (Cont.)</a:t>
            </a:r>
          </a:p>
          <a:p>
            <a:endParaRPr lang="en-US" sz="800" dirty="0" smtClean="0"/>
          </a:p>
          <a:p>
            <a:pPr lvl="1"/>
            <a:r>
              <a:rPr lang="en-US" sz="2000" dirty="0" smtClean="0"/>
              <a:t>This style gives the supervisor an opportunity to question the other parties to ascertain their interests and needs.  </a:t>
            </a:r>
          </a:p>
          <a:p>
            <a:pPr lvl="1"/>
            <a:endParaRPr lang="en-US" sz="800" dirty="0" smtClean="0"/>
          </a:p>
          <a:p>
            <a:pPr lvl="2"/>
            <a:r>
              <a:rPr lang="en-US" sz="1800" dirty="0" smtClean="0">
                <a:solidFill>
                  <a:srgbClr val="FF0000"/>
                </a:solidFill>
              </a:rPr>
              <a:t>Joint problem solving leads all parties to understand the issues and constraints and to consider options.  </a:t>
            </a:r>
          </a:p>
          <a:p>
            <a:pPr lvl="2"/>
            <a:r>
              <a:rPr lang="en-US" sz="1800" dirty="0" smtClean="0">
                <a:solidFill>
                  <a:srgbClr val="FF0000"/>
                </a:solidFill>
              </a:rPr>
              <a:t>Solutions are developed collaboratively, and mutual trust and respect can be primary gains of this style.</a:t>
            </a:r>
          </a:p>
          <a:p>
            <a:pPr lvl="2"/>
            <a:endParaRPr lang="en-US" sz="800" dirty="0" smtClean="0">
              <a:solidFill>
                <a:srgbClr val="0070C0"/>
              </a:solidFill>
            </a:endParaRPr>
          </a:p>
          <a:p>
            <a:pPr lvl="3"/>
            <a:r>
              <a:rPr lang="en-US" sz="1800" dirty="0" smtClean="0">
                <a:solidFill>
                  <a:srgbClr val="0070C0"/>
                </a:solidFill>
              </a:rPr>
              <a:t>Although this style of conflict resolution is ideally best, it tends to be the most time-consuming.  Also, not every issue can be resolved with a “win-win” solution; some resolutions clearly have winners and losers.</a:t>
            </a:r>
            <a:endParaRPr lang="en-US" sz="1800" dirty="0">
              <a:solidFill>
                <a:srgbClr val="0070C0"/>
              </a:solidFill>
            </a:endParaRPr>
          </a:p>
        </p:txBody>
      </p:sp>
      <p:pic>
        <p:nvPicPr>
          <p:cNvPr id="5" name="Picture 4" descr="Collaborate"/>
          <p:cNvPicPr/>
          <p:nvPr/>
        </p:nvPicPr>
        <p:blipFill>
          <a:blip r:embed="rId2">
            <a:extLst>
              <a:ext uri="{28A0092B-C50C-407E-A947-70E740481C1C}">
                <a14:useLocalDpi xmlns:a14="http://schemas.microsoft.com/office/drawing/2010/main" val="0"/>
              </a:ext>
            </a:extLst>
          </a:blip>
          <a:srcRect/>
          <a:stretch>
            <a:fillRect/>
          </a:stretch>
        </p:blipFill>
        <p:spPr bwMode="auto">
          <a:xfrm>
            <a:off x="4114799" y="5562600"/>
            <a:ext cx="4650377" cy="61757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 Resolving Conflicts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effective communication and problem solving take place when people try to share perspectives</a:t>
            </a:r>
            <a:r>
              <a:rPr lang="en-US" dirty="0" smtClean="0"/>
              <a:t>.  </a:t>
            </a:r>
          </a:p>
          <a:p>
            <a:endParaRPr lang="en-US" sz="900" dirty="0" smtClean="0"/>
          </a:p>
          <a:p>
            <a:pPr lvl="1"/>
            <a:r>
              <a:rPr lang="en-US" sz="2000" dirty="0" smtClean="0"/>
              <a:t>When EEs are on the same team and want to do a good job – and when supervisors are clear in their objectives and work to improve human relations – there is a better chance of making organizational climate conducive to the effective resolution of most complaints, grievances, and conflicts that will inevitably occur.  </a:t>
            </a:r>
          </a:p>
          <a:p>
            <a:pPr lvl="1"/>
            <a:endParaRPr lang="en-US" sz="800" dirty="0" smtClean="0"/>
          </a:p>
          <a:p>
            <a:pPr lvl="2"/>
            <a:r>
              <a:rPr lang="en-US" sz="1800" dirty="0" smtClean="0">
                <a:solidFill>
                  <a:srgbClr val="FF0000"/>
                </a:solidFill>
              </a:rPr>
              <a:t>Remember, EEs need to know where they stand and what is expected.  </a:t>
            </a:r>
          </a:p>
          <a:p>
            <a:pPr lvl="2"/>
            <a:r>
              <a:rPr lang="en-US" sz="1800" dirty="0" smtClean="0">
                <a:solidFill>
                  <a:srgbClr val="FF0000"/>
                </a:solidFill>
              </a:rPr>
              <a:t>A sincere, genuine, compliment from the other party (or boss) may go a long way toward resolving conflict.</a:t>
            </a:r>
            <a:endParaRPr lang="en-US" sz="1800" dirty="0">
              <a:solidFill>
                <a:srgbClr val="FF0000"/>
              </a:solidFill>
            </a:endParaRPr>
          </a:p>
        </p:txBody>
      </p:sp>
      <p:pic>
        <p:nvPicPr>
          <p:cNvPr id="5" name="Picture 4" descr="Am I thinking what you're thinking?” – Perspective taking Vs perspective  sharing – Taking care of the pres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029200"/>
            <a:ext cx="3810000" cy="18592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20000"/>
          </a:bodyPr>
          <a:lstStyle/>
          <a:p>
            <a:r>
              <a:rPr lang="en-US" sz="2600" u="sng" dirty="0" smtClean="0"/>
              <a:t>Suggestions for Resolving Conflicts</a:t>
            </a:r>
          </a:p>
          <a:p>
            <a:endParaRPr lang="en-US" sz="900" dirty="0" smtClean="0"/>
          </a:p>
          <a:p>
            <a:pPr lvl="1"/>
            <a:r>
              <a:rPr lang="en-US" sz="2100" dirty="0" smtClean="0"/>
              <a:t>Take responsibility for resolving the conflict – do not let it escalate.</a:t>
            </a:r>
          </a:p>
          <a:p>
            <a:pPr lvl="1"/>
            <a:r>
              <a:rPr lang="en-US" sz="2100" dirty="0" smtClean="0"/>
              <a:t>Identify the issue(s).</a:t>
            </a:r>
          </a:p>
          <a:p>
            <a:pPr lvl="2"/>
            <a:r>
              <a:rPr lang="en-US" sz="2100" dirty="0" smtClean="0">
                <a:solidFill>
                  <a:srgbClr val="FF0000"/>
                </a:solidFill>
              </a:rPr>
              <a:t>Explore all sides of the issue(s).</a:t>
            </a:r>
          </a:p>
          <a:p>
            <a:pPr lvl="2"/>
            <a:r>
              <a:rPr lang="en-US" sz="2100" dirty="0" smtClean="0">
                <a:solidFill>
                  <a:srgbClr val="FF0000"/>
                </a:solidFill>
              </a:rPr>
              <a:t>Become aware of each party’s position, needs, and feelings.</a:t>
            </a:r>
          </a:p>
          <a:p>
            <a:pPr lvl="2"/>
            <a:r>
              <a:rPr lang="en-US" sz="2100" dirty="0" smtClean="0">
                <a:solidFill>
                  <a:srgbClr val="FF0000"/>
                </a:solidFill>
              </a:rPr>
              <a:t>Ask open-ended questions – probe.</a:t>
            </a:r>
          </a:p>
          <a:p>
            <a:pPr lvl="2"/>
            <a:r>
              <a:rPr lang="en-US" sz="2100" dirty="0" smtClean="0">
                <a:solidFill>
                  <a:srgbClr val="FF0000"/>
                </a:solidFill>
              </a:rPr>
              <a:t>Use paraphrasing and reflective questioning to ensure understanding.</a:t>
            </a:r>
          </a:p>
          <a:p>
            <a:pPr lvl="2"/>
            <a:r>
              <a:rPr lang="en-US" sz="2100" dirty="0" smtClean="0">
                <a:solidFill>
                  <a:srgbClr val="FF0000"/>
                </a:solidFill>
              </a:rPr>
              <a:t>Establish ground rules for the meeting management.</a:t>
            </a:r>
          </a:p>
          <a:p>
            <a:pPr lvl="1"/>
            <a:r>
              <a:rPr lang="en-US" sz="2100" dirty="0" smtClean="0"/>
              <a:t>Do not be quick to use your authority or position power.</a:t>
            </a:r>
          </a:p>
          <a:p>
            <a:pPr lvl="1"/>
            <a:r>
              <a:rPr lang="en-US" sz="2100" dirty="0" smtClean="0"/>
              <a:t>Help parties to agree on the issue or problems.</a:t>
            </a:r>
          </a:p>
          <a:p>
            <a:pPr lvl="1"/>
            <a:r>
              <a:rPr lang="en-US" sz="2100" dirty="0" smtClean="0"/>
              <a:t>Ask all parties to commit to working with you to solve the problem.</a:t>
            </a:r>
          </a:p>
          <a:p>
            <a:pPr lvl="1"/>
            <a:r>
              <a:rPr lang="en-US" sz="2100" dirty="0" smtClean="0"/>
              <a:t>Create a climate of open communication so you can help the parties explore “win-win” alternatives.</a:t>
            </a:r>
          </a:p>
          <a:p>
            <a:pPr lvl="1"/>
            <a:r>
              <a:rPr lang="en-US" sz="2100" dirty="0" smtClean="0"/>
              <a:t>Develop fallback alternatives if parties cannot reach consensus.</a:t>
            </a:r>
          </a:p>
          <a:p>
            <a:pPr lvl="2"/>
            <a:r>
              <a:rPr lang="en-US" sz="2100" dirty="0" smtClean="0">
                <a:solidFill>
                  <a:srgbClr val="FF0000"/>
                </a:solidFill>
              </a:rPr>
              <a:t>If parties cannot agree, use your position power to resolve.</a:t>
            </a:r>
          </a:p>
          <a:p>
            <a:pPr lvl="1"/>
            <a:r>
              <a:rPr lang="en-US" sz="2100" dirty="0" smtClean="0"/>
              <a:t>Follow up to make certain the conflict has been resolved or is minimized.</a:t>
            </a:r>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103" y="0"/>
            <a:ext cx="1569720" cy="17247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and Grievances in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supervisors at the department level, resolving conflicts involves handling and settling EE complaints and grievances</a:t>
            </a:r>
            <a:r>
              <a:rPr lang="en-US" dirty="0" smtClean="0"/>
              <a:t>.   </a:t>
            </a:r>
          </a:p>
          <a:p>
            <a:endParaRPr lang="en-US" sz="900" dirty="0" smtClean="0"/>
          </a:p>
          <a:p>
            <a:pPr lvl="1"/>
            <a:r>
              <a:rPr lang="en-US" sz="2000" dirty="0" smtClean="0"/>
              <a:t>A complaint is a problem or dissatisfaction that EEs can channel upward to management.  A complaint can normally be lodged in any work environment, and the term can be used to include legal issues, such as a complaint of racial or sexual discrimination.  </a:t>
            </a:r>
          </a:p>
          <a:p>
            <a:pPr lvl="1"/>
            <a:endParaRPr lang="en-US" sz="900" dirty="0" smtClean="0"/>
          </a:p>
          <a:p>
            <a:pPr lvl="2"/>
            <a:r>
              <a:rPr lang="en-US" sz="1800" dirty="0" smtClean="0">
                <a:solidFill>
                  <a:srgbClr val="FF0000"/>
                </a:solidFill>
              </a:rPr>
              <a:t>A grievance is defined as a formal complaint involving the interpretation or application of the labor agreement in a unionized setting.  This means that it has been presented to a management representative by a      steward or some other union official.</a:t>
            </a:r>
            <a:endParaRPr lang="en-US" sz="1800" dirty="0">
              <a:solidFill>
                <a:srgbClr val="FF0000"/>
              </a:solidFill>
            </a:endParaRPr>
          </a:p>
        </p:txBody>
      </p:sp>
      <p:pic>
        <p:nvPicPr>
          <p:cNvPr id="5" name="Picture 4" descr="Complaints and Grievances"/>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953000"/>
            <a:ext cx="3276600" cy="1905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and Grievances in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We use the terms complaint and grievance interchangeably</a:t>
            </a:r>
            <a:r>
              <a:rPr lang="en-US" dirty="0" smtClean="0"/>
              <a:t>.  </a:t>
            </a:r>
          </a:p>
          <a:p>
            <a:endParaRPr lang="en-US" sz="800" dirty="0" smtClean="0"/>
          </a:p>
          <a:p>
            <a:pPr lvl="1"/>
            <a:r>
              <a:rPr lang="en-US" sz="2000" dirty="0" smtClean="0"/>
              <a:t>Whether EEs are unionized, every supervisor should handle EE complaints and grievances systematically and professionally.     Doing so requires skills and efforts that are indicators of a supervisor’s overall managerial capabilities.  </a:t>
            </a:r>
          </a:p>
          <a:p>
            <a:pPr lvl="1"/>
            <a:endParaRPr lang="en-US" sz="800" dirty="0" smtClean="0"/>
          </a:p>
          <a:p>
            <a:pPr lvl="2"/>
            <a:r>
              <a:rPr lang="en-US" sz="1800" dirty="0" smtClean="0">
                <a:solidFill>
                  <a:srgbClr val="FF0000"/>
                </a:solidFill>
              </a:rPr>
              <a:t>The underlying principles for handling complaints and grievances are basically the same, even though procedures for processing may differ.  </a:t>
            </a:r>
          </a:p>
        </p:txBody>
      </p:sp>
      <p:pic>
        <p:nvPicPr>
          <p:cNvPr id="5" name="Picture 4" descr="Difference Between Complaint and Grievance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43400"/>
            <a:ext cx="4222786" cy="1981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Procedures for Resolving Grievances and Complaints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Although the procedures for resolving grievances and complaints are similar, there are some important distinctions supervisors should understand</a:t>
            </a:r>
            <a:r>
              <a:rPr lang="en-US" dirty="0" smtClean="0"/>
              <a:t>.</a:t>
            </a:r>
            <a:endParaRPr lang="en-US" dirty="0"/>
          </a:p>
        </p:txBody>
      </p:sp>
      <p:pic>
        <p:nvPicPr>
          <p:cNvPr id="5" name="Picture 4" descr="Find Differences - Apps on Google Pla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71800"/>
            <a:ext cx="3360638" cy="333568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Grievances usually result from a misunderstanding, a different interpretation of the labor agreement, or an alleged violation of  a provision of the labor agreement</a:t>
            </a:r>
            <a:r>
              <a:rPr lang="en-US" dirty="0" smtClean="0"/>
              <a:t>.  </a:t>
            </a:r>
          </a:p>
          <a:p>
            <a:endParaRPr lang="en-US" sz="900" dirty="0" smtClean="0"/>
          </a:p>
          <a:p>
            <a:pPr lvl="1"/>
            <a:r>
              <a:rPr lang="en-US" sz="2000" dirty="0" smtClean="0"/>
              <a:t>Virtually all labor agreements contain a grievance procedure, which is a negotiated series of steps for processing grievances, usually beginning at the departmental level.  If a grievance is not settled at the first step, it may be appealed to higher levels of management or to the HR department.  </a:t>
            </a:r>
          </a:p>
          <a:p>
            <a:pPr lvl="1"/>
            <a:endParaRPr lang="en-US" sz="800" dirty="0" smtClean="0"/>
          </a:p>
          <a:p>
            <a:pPr lvl="2"/>
            <a:r>
              <a:rPr lang="en-US" sz="1800" dirty="0" smtClean="0">
                <a:solidFill>
                  <a:srgbClr val="FF0000"/>
                </a:solidFill>
              </a:rPr>
              <a:t>The last step typically involves having a neutral arbitrator render a final and binding decision in the matter.</a:t>
            </a:r>
            <a:endParaRPr lang="en-US" sz="1800" dirty="0">
              <a:solidFill>
                <a:srgbClr val="FF0000"/>
              </a:solidFill>
            </a:endParaRPr>
          </a:p>
        </p:txBody>
      </p:sp>
      <p:pic>
        <p:nvPicPr>
          <p:cNvPr id="5" name="Picture 4" descr="Grievances &amp; Legal Services – SSEU Local 37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953000"/>
            <a:ext cx="3810000" cy="1377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nonunion organizations have adopted formal problem-solving or complaint procedures to resolve the complaints EEs bring to their supervisors</a:t>
            </a:r>
            <a:r>
              <a:rPr lang="en-US" dirty="0" smtClean="0"/>
              <a:t>.  </a:t>
            </a:r>
          </a:p>
          <a:p>
            <a:endParaRPr lang="en-US" sz="800" dirty="0" smtClean="0"/>
          </a:p>
          <a:p>
            <a:pPr lvl="1"/>
            <a:r>
              <a:rPr lang="en-US" sz="2000" dirty="0" smtClean="0"/>
              <a:t>A complaint or “problem-solving procedure,” is a management-designed procedure for handling EE complaints that usually provides for a number of appeal steps before a final decision is reached.  </a:t>
            </a:r>
          </a:p>
          <a:p>
            <a:pPr lvl="1"/>
            <a:endParaRPr lang="en-US" sz="800" dirty="0" smtClean="0"/>
          </a:p>
          <a:p>
            <a:pPr lvl="2"/>
            <a:r>
              <a:rPr lang="en-US" sz="1800" dirty="0" smtClean="0">
                <a:solidFill>
                  <a:srgbClr val="FF0000"/>
                </a:solidFill>
              </a:rPr>
              <a:t>A complaint procedure is usually explained in an employee handbook or a policies and procedures manual</a:t>
            </a:r>
            <a:r>
              <a:rPr lang="en-US" dirty="0" smtClean="0">
                <a:solidFill>
                  <a:srgbClr val="FF0000"/>
                </a:solidFill>
              </a:rPr>
              <a:t>.  </a:t>
            </a:r>
            <a:endParaRPr lang="en-US" dirty="0">
              <a:solidFill>
                <a:srgbClr val="FF0000"/>
              </a:solidFill>
            </a:endParaRPr>
          </a:p>
        </p:txBody>
      </p:sp>
      <p:pic>
        <p:nvPicPr>
          <p:cNvPr id="5" name="Picture 4" descr="Effective Complaint Handling Skills Training Course - Zoe Talent Solutions"/>
          <p:cNvPicPr/>
          <p:nvPr/>
        </p:nvPicPr>
        <p:blipFill>
          <a:blip r:embed="rId2">
            <a:extLst>
              <a:ext uri="{28A0092B-C50C-407E-A947-70E740481C1C}">
                <a14:useLocalDpi xmlns:a14="http://schemas.microsoft.com/office/drawing/2010/main" val="0"/>
              </a:ext>
            </a:extLst>
          </a:blip>
          <a:srcRect/>
          <a:stretch>
            <a:fillRect/>
          </a:stretch>
        </p:blipFill>
        <p:spPr bwMode="auto">
          <a:xfrm>
            <a:off x="5486399" y="4419600"/>
            <a:ext cx="3373701"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Disagreements and Conflicts are Part of the Workplace</a:t>
            </a:r>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Personalized conflict, including bullying and other forms of incivility, appears to be on the rise</a:t>
            </a:r>
            <a:r>
              <a:rPr lang="en-US" dirty="0" smtClean="0"/>
              <a:t>.   </a:t>
            </a:r>
          </a:p>
          <a:p>
            <a:endParaRPr lang="en-US" sz="900" dirty="0"/>
          </a:p>
          <a:p>
            <a:pPr lvl="1"/>
            <a:r>
              <a:rPr lang="en-US" sz="1800" dirty="0" smtClean="0"/>
              <a:t>Personalized conflict that can’t be resolved leads to “dysfunctional conflict.”  The end result is a communications break down.  And, the workplace may become politicized as other team members either choose sides or withdraw.</a:t>
            </a:r>
          </a:p>
          <a:p>
            <a:pPr lvl="1"/>
            <a:endParaRPr lang="en-US" sz="800" dirty="0"/>
          </a:p>
          <a:p>
            <a:pPr lvl="2"/>
            <a:r>
              <a:rPr lang="en-US" sz="1800" dirty="0" smtClean="0">
                <a:solidFill>
                  <a:srgbClr val="FF0000"/>
                </a:solidFill>
              </a:rPr>
              <a:t>Energy and effort that should be devoted to the accomplishment of goals and objectives is diverted as a result of the conflict.  </a:t>
            </a:r>
            <a:endParaRPr lang="en-US" sz="1800" dirty="0">
              <a:solidFill>
                <a:srgbClr val="FF0000"/>
              </a:solidFill>
            </a:endParaRPr>
          </a:p>
        </p:txBody>
      </p:sp>
      <p:pic>
        <p:nvPicPr>
          <p:cNvPr id="6" name="Picture 5" descr="Bullying Pictures Black And Whi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191000"/>
            <a:ext cx="3915809" cy="2579914"/>
          </a:xfrm>
          <a:prstGeom prst="rect">
            <a:avLst/>
          </a:prstGeom>
          <a:noFill/>
          <a:ln>
            <a:noFill/>
          </a:ln>
        </p:spPr>
      </p:pic>
    </p:spTree>
    <p:extLst>
      <p:ext uri="{BB962C8B-B14F-4D97-AF65-F5344CB8AC3E}">
        <p14:creationId xmlns:p14="http://schemas.microsoft.com/office/powerpoint/2010/main" val="1236966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Even when no formal system is spelled out, it is understood that EEs have the right to register a complaint with the possibility of appealing to higher-level management</a:t>
            </a:r>
            <a:r>
              <a:rPr lang="en-US" dirty="0" smtClean="0"/>
              <a:t>.  </a:t>
            </a:r>
          </a:p>
          <a:p>
            <a:endParaRPr lang="en-US" sz="800" dirty="0" smtClean="0"/>
          </a:p>
          <a:p>
            <a:pPr lvl="1"/>
            <a:r>
              <a:rPr lang="en-US" sz="2000" dirty="0" smtClean="0"/>
              <a:t>A procedure for handling complaints differs from a union grievance procedure in two primary respects.  </a:t>
            </a:r>
          </a:p>
          <a:p>
            <a:pPr lvl="1"/>
            <a:endParaRPr lang="en-US" sz="800" dirty="0" smtClean="0"/>
          </a:p>
          <a:p>
            <a:pPr lvl="2"/>
            <a:r>
              <a:rPr lang="en-US" sz="1800" dirty="0" smtClean="0">
                <a:solidFill>
                  <a:srgbClr val="FF0000"/>
                </a:solidFill>
              </a:rPr>
              <a:t>First, the EE normally must make the complaint without assistance in presenting or arguing the case.  Second, the final decision is usually made by the CEO or the HR director rather than by an outside arbitrator.</a:t>
            </a:r>
            <a:endParaRPr lang="en-US" sz="1800" dirty="0">
              <a:solidFill>
                <a:srgbClr val="FF0000"/>
              </a:solidFill>
            </a:endParaRPr>
          </a:p>
        </p:txBody>
      </p:sp>
      <p:pic>
        <p:nvPicPr>
          <p:cNvPr id="5" name="Picture 4"/>
          <p:cNvPicPr/>
          <p:nvPr/>
        </p:nvPicPr>
        <p:blipFill>
          <a:blip r:embed="rId2"/>
          <a:stretch>
            <a:fillRect/>
          </a:stretch>
        </p:blipFill>
        <p:spPr>
          <a:xfrm>
            <a:off x="5943600" y="4648200"/>
            <a:ext cx="2970530" cy="16757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The following is an example objective from a typical organization of a problem-solving procedure for complaints</a:t>
            </a:r>
            <a:r>
              <a:rPr lang="en-US" dirty="0" smtClean="0"/>
              <a:t>. </a:t>
            </a:r>
          </a:p>
          <a:p>
            <a:endParaRPr lang="en-US" sz="800" dirty="0" smtClean="0"/>
          </a:p>
          <a:p>
            <a:pPr lvl="1"/>
            <a:r>
              <a:rPr lang="en-US" sz="2000" dirty="0" smtClean="0">
                <a:solidFill>
                  <a:srgbClr val="FF0000"/>
                </a:solidFill>
              </a:rPr>
              <a:t>Our purpose is to give EEs an effective means of bringing problems to the attention of management and getting those problems solved.  A problem may be any condition of employment an EE feels is unjust or inequitable.  EEs are encouraged to air any concern about their treatment or conditions of work over which the company might be expected to exercise some control.</a:t>
            </a:r>
          </a:p>
        </p:txBody>
      </p:sp>
      <p:pic>
        <p:nvPicPr>
          <p:cNvPr id="5" name="Picture 4" descr="Complaints Department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191000"/>
            <a:ext cx="3200400" cy="2133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recent years, some companies have offered their EEs assistance in processing complaints by providing a neutral person or a counselor to serve as an intermediary</a:t>
            </a:r>
            <a:r>
              <a:rPr lang="en-US" dirty="0" smtClean="0"/>
              <a:t>.  </a:t>
            </a:r>
          </a:p>
          <a:p>
            <a:endParaRPr lang="en-US" sz="800" dirty="0" smtClean="0"/>
          </a:p>
          <a:p>
            <a:pPr lvl="1"/>
            <a:r>
              <a:rPr lang="en-US" sz="2000" dirty="0" smtClean="0"/>
              <a:t>Some companies offer the services of a mediator, usually a 3</a:t>
            </a:r>
            <a:r>
              <a:rPr lang="en-US" sz="2000" baseline="30000" dirty="0" smtClean="0"/>
              <a:t>rd</a:t>
            </a:r>
            <a:r>
              <a:rPr lang="en-US" sz="2000" dirty="0" smtClean="0"/>
              <a:t> party, who facilitates discussion but has no authority to decide outcomes.</a:t>
            </a:r>
          </a:p>
          <a:p>
            <a:pPr lvl="1"/>
            <a:endParaRPr lang="en-US" sz="800" dirty="0" smtClean="0"/>
          </a:p>
          <a:p>
            <a:pPr lvl="2"/>
            <a:r>
              <a:rPr lang="en-US" sz="1700" dirty="0" smtClean="0">
                <a:solidFill>
                  <a:srgbClr val="FF0000"/>
                </a:solidFill>
              </a:rPr>
              <a:t>Numerous companies have adopted “juries” or “panels” of EEs and managers who serve as arbitration boards in the final step of complaint procedures. This approach, often called peer review, can be adapted as an alternative to litigation to resolve various disputes.</a:t>
            </a:r>
            <a:endParaRPr lang="en-US" sz="1700" dirty="0">
              <a:solidFill>
                <a:srgbClr val="FF0000"/>
              </a:solidFill>
            </a:endParaRPr>
          </a:p>
        </p:txBody>
      </p:sp>
      <p:pic>
        <p:nvPicPr>
          <p:cNvPr id="6" name="Picture 5" descr="Blog - KKC Law"/>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0"/>
            <a:ext cx="2590800" cy="229035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organizations use outside arbitrators as the final step to resolve complaints</a:t>
            </a:r>
            <a:r>
              <a:rPr lang="en-US" dirty="0" smtClean="0"/>
              <a:t>.  </a:t>
            </a:r>
          </a:p>
          <a:p>
            <a:endParaRPr lang="en-US" sz="900" dirty="0" smtClean="0"/>
          </a:p>
          <a:p>
            <a:pPr lvl="1"/>
            <a:r>
              <a:rPr lang="en-US" sz="2000" dirty="0" smtClean="0"/>
              <a:t>When outside arbitrators are used, all parties agree to abide by the arbitrator’s decisions.  The arbitrator is a neutral third party, and policies for the arbitrator’s selection, fee, and hearing procedure    are specified and agreed on before the case is heard.  </a:t>
            </a:r>
          </a:p>
          <a:p>
            <a:pPr lvl="1"/>
            <a:endParaRPr lang="en-US" sz="800" dirty="0" smtClean="0"/>
          </a:p>
          <a:p>
            <a:pPr lvl="2"/>
            <a:r>
              <a:rPr lang="en-US" sz="1800" dirty="0" smtClean="0">
                <a:solidFill>
                  <a:srgbClr val="FF0000"/>
                </a:solidFill>
              </a:rPr>
              <a:t>A number of organizations have combined mediation and arbitration, called “med-arb.”  Under med-arb procedures, the parties’ first attempt to resolve a dispute is through mediation.  If mediation fails to achieve a satisfactory solution, then there is recourse to an outside arbitrator.</a:t>
            </a:r>
            <a:endParaRPr lang="en-US" sz="1800" dirty="0">
              <a:solidFill>
                <a:srgbClr val="FF0000"/>
              </a:solidFill>
            </a:endParaRPr>
          </a:p>
        </p:txBody>
      </p:sp>
      <p:pic>
        <p:nvPicPr>
          <p:cNvPr id="5" name="Picture 4" descr="WHAT IS ALTERNATIVE DISPUTE RESOLUTION?"/>
          <p:cNvPicPr/>
          <p:nvPr/>
        </p:nvPicPr>
        <p:blipFill>
          <a:blip r:embed="rId2">
            <a:extLst>
              <a:ext uri="{28A0092B-C50C-407E-A947-70E740481C1C}">
                <a14:useLocalDpi xmlns:a14="http://schemas.microsoft.com/office/drawing/2010/main" val="0"/>
              </a:ext>
            </a:extLst>
          </a:blip>
          <a:srcRect/>
          <a:stretch>
            <a:fillRect/>
          </a:stretch>
        </p:blipFill>
        <p:spPr bwMode="auto">
          <a:xfrm>
            <a:off x="6017623" y="5181600"/>
            <a:ext cx="3126377" cy="1676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Collectively, these approaches have been labeled alternative dispute resolution (ADR), which generally means processing and deciding EE complaints internally as an alternative to lawsuits, usually in discharge of employment discrimination cases</a:t>
            </a:r>
            <a:r>
              <a:rPr lang="en-US" dirty="0" smtClean="0"/>
              <a:t>.  </a:t>
            </a:r>
          </a:p>
          <a:p>
            <a:endParaRPr lang="en-US" sz="800" dirty="0" smtClean="0"/>
          </a:p>
          <a:p>
            <a:pPr lvl="1"/>
            <a:r>
              <a:rPr lang="en-US" sz="2000" dirty="0" smtClean="0">
                <a:solidFill>
                  <a:srgbClr val="FF0000"/>
                </a:solidFill>
              </a:rPr>
              <a:t>ADR approaches are becoming more common, driven primarily by the desire of employers to expedite dispute resolution and avoid the high costs of litigation.</a:t>
            </a:r>
            <a:endParaRPr lang="en-US" sz="2000" dirty="0">
              <a:solidFill>
                <a:srgbClr val="FF0000"/>
              </a:solidFill>
            </a:endParaRPr>
          </a:p>
        </p:txBody>
      </p:sp>
      <p:pic>
        <p:nvPicPr>
          <p:cNvPr id="5" name="Picture 4" descr="What is ADR (Alternative Dispute Resolution)? - ADR Ti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114800"/>
            <a:ext cx="4478818" cy="2200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100" u="sng" dirty="0" smtClean="0"/>
              <a:t>In a major organizational policy statement, the Society for Human Resource Management(SHRM), a national organization of HR professionals, has strongly endorsed ADR procedures that:   </a:t>
            </a:r>
          </a:p>
          <a:p>
            <a:pPr lvl="1"/>
            <a:endParaRPr lang="en-US" sz="800" u="sng" dirty="0" smtClean="0"/>
          </a:p>
          <a:p>
            <a:pPr lvl="1"/>
            <a:r>
              <a:rPr lang="en-US" sz="2000" dirty="0" smtClean="0"/>
              <a:t>Provide EEs a process that is accessible, prompt, and impartial, and that results in reduced dispute resolution costs and more timely resolution of complaints as an alternative to costly litigation. </a:t>
            </a:r>
          </a:p>
          <a:p>
            <a:endParaRPr lang="en-US" sz="800" dirty="0" smtClean="0"/>
          </a:p>
          <a:p>
            <a:pPr lvl="2"/>
            <a:r>
              <a:rPr lang="en-US" sz="1800" dirty="0" smtClean="0">
                <a:solidFill>
                  <a:srgbClr val="FF0000"/>
                </a:solidFill>
              </a:rPr>
              <a:t>In the same policy statement, SHRM has recognized that for ADR to be effective, certain standards of fairness and due process must be met.  </a:t>
            </a:r>
            <a:endParaRPr lang="en-US" sz="1800" dirty="0">
              <a:solidFill>
                <a:srgbClr val="FF0000"/>
              </a:solidFill>
            </a:endParaRPr>
          </a:p>
        </p:txBody>
      </p:sp>
      <p:pic>
        <p:nvPicPr>
          <p:cNvPr id="5" name="Picture 4" descr="What is the Society for Human Resource Management? Should I Jo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9" y="4800600"/>
            <a:ext cx="4008991" cy="152019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A review of management literature, particularly arbitration decisions, indicates that many disputes could be prevented if supervisors practiced good communication skills and displayed genuine concern for EE problems</a:t>
            </a:r>
            <a:r>
              <a:rPr lang="en-US" dirty="0" smtClean="0"/>
              <a:t>.  </a:t>
            </a:r>
          </a:p>
          <a:p>
            <a:endParaRPr lang="en-US" sz="800" dirty="0" smtClean="0"/>
          </a:p>
          <a:p>
            <a:pPr lvl="1"/>
            <a:r>
              <a:rPr lang="en-US" sz="2000" dirty="0" smtClean="0">
                <a:solidFill>
                  <a:srgbClr val="FF0000"/>
                </a:solidFill>
              </a:rPr>
              <a:t>Time and time again, workers complain that they do not know their employers’ expectations, lack the materials to do their jobs, and cannot get timely responses from their supervisors.</a:t>
            </a:r>
            <a:endParaRPr lang="en-US" sz="2000" dirty="0">
              <a:solidFill>
                <a:srgbClr val="FF0000"/>
              </a:solidFill>
            </a:endParaRPr>
          </a:p>
        </p:txBody>
      </p:sp>
      <p:pic>
        <p:nvPicPr>
          <p:cNvPr id="5" name="Picture 4" descr="Good communication is the key to success"/>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43400"/>
            <a:ext cx="4648200" cy="194614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In summary, if ADR is to succeed, companies must train supervisors to respond positively to EE requests, concerns, and complaints, and to address conflict and resolve complaints to ensure that fairness prevails</a:t>
            </a:r>
            <a:r>
              <a:rPr lang="en-US" dirty="0" smtClean="0"/>
              <a:t>.</a:t>
            </a:r>
            <a:endParaRPr lang="en-US" dirty="0"/>
          </a:p>
        </p:txBody>
      </p:sp>
      <p:pic>
        <p:nvPicPr>
          <p:cNvPr id="5" name="Picture 4" descr="Fairness | ACCA Global"/>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352800"/>
            <a:ext cx="3044952" cy="29146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The supervisor’s role in handling EE complaints and grievances is often the most crucial part of the outcome</a:t>
            </a:r>
            <a:r>
              <a:rPr lang="en-US" dirty="0" smtClean="0"/>
              <a:t>.  </a:t>
            </a:r>
          </a:p>
          <a:p>
            <a:endParaRPr lang="en-US" sz="800" dirty="0" smtClean="0"/>
          </a:p>
          <a:p>
            <a:pPr lvl="1"/>
            <a:r>
              <a:rPr lang="en-US" sz="2000" dirty="0" smtClean="0">
                <a:solidFill>
                  <a:srgbClr val="FF0000"/>
                </a:solidFill>
              </a:rPr>
              <a:t>Supervisors also become involved in ADR procedures and in the resolution of other types of conflict at the departmental level.  </a:t>
            </a:r>
          </a:p>
        </p:txBody>
      </p:sp>
      <p:pic>
        <p:nvPicPr>
          <p:cNvPr id="5" name="Picture 4"/>
          <p:cNvPicPr/>
          <p:nvPr/>
        </p:nvPicPr>
        <p:blipFill>
          <a:blip r:embed="rId2"/>
          <a:stretch>
            <a:fillRect/>
          </a:stretch>
        </p:blipFill>
        <p:spPr>
          <a:xfrm>
            <a:off x="4038600" y="3352800"/>
            <a:ext cx="4814969" cy="28956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the first step in a unionized firm, the steward usually will present a grievance to the supervisor, and the aggrieved EE        or EEs may be present</a:t>
            </a:r>
            <a:r>
              <a:rPr lang="en-US" dirty="0" smtClean="0"/>
              <a:t>.  </a:t>
            </a:r>
          </a:p>
          <a:p>
            <a:endParaRPr lang="en-US" sz="800" dirty="0" smtClean="0"/>
          </a:p>
          <a:p>
            <a:pPr lvl="1"/>
            <a:r>
              <a:rPr lang="en-US" sz="2000" dirty="0" smtClean="0"/>
              <a:t>The supervisor should listen to these parties very carefully.  </a:t>
            </a:r>
          </a:p>
          <a:p>
            <a:pPr lvl="1"/>
            <a:endParaRPr lang="en-US" sz="800" dirty="0" smtClean="0"/>
          </a:p>
          <a:p>
            <a:pPr lvl="2"/>
            <a:r>
              <a:rPr lang="en-US" sz="1800" dirty="0" smtClean="0">
                <a:solidFill>
                  <a:srgbClr val="FF0000"/>
                </a:solidFill>
              </a:rPr>
              <a:t>There should be frank and open communication among the parties.  </a:t>
            </a:r>
          </a:p>
        </p:txBody>
      </p:sp>
      <p:pic>
        <p:nvPicPr>
          <p:cNvPr id="5" name="Picture 4" descr="Understanding the Power of Active Listening and its Benefit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292455" cy="2292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Bullies at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During childhood, many of us experienced the playground bully</a:t>
            </a:r>
            <a:r>
              <a:rPr lang="en-US" dirty="0" smtClean="0"/>
              <a:t>.  </a:t>
            </a:r>
          </a:p>
          <a:p>
            <a:endParaRPr lang="en-US" sz="800" dirty="0"/>
          </a:p>
          <a:p>
            <a:pPr lvl="1"/>
            <a:r>
              <a:rPr lang="en-US" sz="2000" dirty="0" smtClean="0"/>
              <a:t>In some instances, the playground bully has grown up and now works alongside us.  The dilemma for many EEs is learning to work with such a person.  </a:t>
            </a:r>
          </a:p>
          <a:p>
            <a:pPr lvl="1"/>
            <a:endParaRPr lang="en-US" sz="800" dirty="0"/>
          </a:p>
          <a:p>
            <a:pPr lvl="2"/>
            <a:r>
              <a:rPr lang="en-US" sz="1800" dirty="0" smtClean="0">
                <a:solidFill>
                  <a:srgbClr val="FF0000"/>
                </a:solidFill>
              </a:rPr>
              <a:t>The findings of various studies, report that “rude behavior is on the rise in the workplace and can undermine an organization’s effectiveness.”</a:t>
            </a:r>
            <a:endParaRPr lang="en-US" sz="1800" dirty="0">
              <a:solidFill>
                <a:srgbClr val="FF0000"/>
              </a:solidFill>
            </a:endParaRPr>
          </a:p>
        </p:txBody>
      </p:sp>
      <p:pic>
        <p:nvPicPr>
          <p:cNvPr id="5" name="Picture 4" descr="BULLY (2017)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38600"/>
            <a:ext cx="3733800" cy="2324100"/>
          </a:xfrm>
          <a:prstGeom prst="rect">
            <a:avLst/>
          </a:prstGeom>
          <a:noFill/>
          <a:ln>
            <a:noFill/>
          </a:ln>
        </p:spPr>
      </p:pic>
    </p:spTree>
    <p:extLst>
      <p:ext uri="{BB962C8B-B14F-4D97-AF65-F5344CB8AC3E}">
        <p14:creationId xmlns:p14="http://schemas.microsoft.com/office/powerpoint/2010/main" val="683504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unusual for an aggrieved EE to present a grievance to a supervisor in the absence of the steward</a:t>
            </a:r>
            <a:r>
              <a:rPr lang="en-US" dirty="0" smtClean="0"/>
              <a:t>.  </a:t>
            </a:r>
          </a:p>
          <a:p>
            <a:endParaRPr lang="en-US" sz="900" dirty="0" smtClean="0"/>
          </a:p>
          <a:p>
            <a:pPr lvl="1"/>
            <a:r>
              <a:rPr lang="en-US" sz="2000" dirty="0" smtClean="0"/>
              <a:t>However, if this should happen, it is appropriate for the supervisor  to listen to the EE’s problem and to determine whether the problem involves a steward or the union.  Under no circumstances should a supervisor give the impression they are trying to undermine the union, the steward’s authority, or the relationship with the EE.  </a:t>
            </a:r>
          </a:p>
          <a:p>
            <a:pPr lvl="1"/>
            <a:endParaRPr lang="en-US" sz="900" dirty="0" smtClean="0"/>
          </a:p>
          <a:p>
            <a:pPr lvl="2"/>
            <a:r>
              <a:rPr lang="en-US" sz="1800" dirty="0" smtClean="0">
                <a:solidFill>
                  <a:srgbClr val="FF0000"/>
                </a:solidFill>
              </a:rPr>
              <a:t>When the labor agreement or union interests are involved, the supervisor should notify the steward concerning the EE’s presentation of problem.</a:t>
            </a:r>
            <a:endParaRPr lang="en-US" sz="1800" dirty="0">
              <a:solidFill>
                <a:srgbClr val="FF0000"/>
              </a:solidFill>
            </a:endParaRPr>
          </a:p>
        </p:txBody>
      </p:sp>
      <p:pic>
        <p:nvPicPr>
          <p:cNvPr id="5" name="Picture 4" descr="How to Improve Your Listening Skills [Complete Guide] | Wifi Attendance"/>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105400"/>
            <a:ext cx="5638800" cy="1752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grievance is not settled at the first step and when the steward believes the grievance is justified, the grievance proceeds to the next step</a:t>
            </a:r>
            <a:r>
              <a:rPr lang="en-US" dirty="0" smtClean="0"/>
              <a:t>.  </a:t>
            </a:r>
          </a:p>
          <a:p>
            <a:endParaRPr lang="en-US" sz="800" dirty="0" smtClean="0"/>
          </a:p>
          <a:p>
            <a:pPr lvl="1"/>
            <a:r>
              <a:rPr lang="en-US" sz="2000" dirty="0" smtClean="0"/>
              <a:t>The steward is usually an elected representative, is familiar with the labor agreement, and is knowledgeable in submitting grievances.  </a:t>
            </a:r>
          </a:p>
          <a:p>
            <a:pPr lvl="1"/>
            <a:endParaRPr lang="en-US" sz="800" dirty="0"/>
          </a:p>
          <a:p>
            <a:pPr lvl="2"/>
            <a:r>
              <a:rPr lang="en-US" sz="1800" dirty="0" smtClean="0">
                <a:solidFill>
                  <a:srgbClr val="FF0000"/>
                </a:solidFill>
              </a:rPr>
              <a:t>The steward may carry a grievance further with another objective in mind.  </a:t>
            </a:r>
          </a:p>
          <a:p>
            <a:pPr lvl="2"/>
            <a:r>
              <a:rPr lang="en-US" sz="1800" dirty="0" smtClean="0">
                <a:solidFill>
                  <a:srgbClr val="FF0000"/>
                </a:solidFill>
              </a:rPr>
              <a:t>The steward may be eager to receive credit for filing a grievance.              </a:t>
            </a:r>
            <a:r>
              <a:rPr lang="en-US" sz="1800" dirty="0" smtClean="0">
                <a:solidFill>
                  <a:srgbClr val="0070C0"/>
                </a:solidFill>
              </a:rPr>
              <a:t>By making a good showing or by winning as much as possible for the EEs, stewards enhance their chances of reelection.</a:t>
            </a:r>
            <a:endParaRPr lang="en-US" sz="1800" dirty="0">
              <a:solidFill>
                <a:srgbClr val="0070C0"/>
              </a:solidFill>
            </a:endParaRPr>
          </a:p>
        </p:txBody>
      </p:sp>
      <p:pic>
        <p:nvPicPr>
          <p:cNvPr id="5" name="Picture 4" descr="NEXT STEP: Share Jesus - Chicopee Baptist Chur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029200"/>
            <a:ext cx="4214079" cy="132992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firm is not unionized, EEs may be afraid to bring their complaints to supervisors, even when complaints are legitimate</a:t>
            </a:r>
            <a:r>
              <a:rPr lang="en-US" dirty="0" smtClean="0"/>
              <a:t>.  </a:t>
            </a:r>
          </a:p>
          <a:p>
            <a:endParaRPr lang="en-US" sz="800" dirty="0" smtClean="0"/>
          </a:p>
          <a:p>
            <a:pPr lvl="1"/>
            <a:r>
              <a:rPr lang="en-US" sz="2000" dirty="0" smtClean="0">
                <a:solidFill>
                  <a:srgbClr val="FF0000"/>
                </a:solidFill>
              </a:rPr>
              <a:t>They may fear that complaining may be held against them and that there may be retaliation if they challenge a supervisor’s decision.  </a:t>
            </a:r>
          </a:p>
          <a:p>
            <a:pPr lvl="1"/>
            <a:endParaRPr lang="en-US" dirty="0" smtClean="0"/>
          </a:p>
        </p:txBody>
      </p:sp>
      <p:pic>
        <p:nvPicPr>
          <p:cNvPr id="5" name="Picture 4" descr="No fear Logos"/>
          <p:cNvPicPr/>
          <p:nvPr/>
        </p:nvPicPr>
        <p:blipFill>
          <a:blip r:embed="rId2">
            <a:extLst>
              <a:ext uri="{28A0092B-C50C-407E-A947-70E740481C1C}">
                <a14:useLocalDpi xmlns:a14="http://schemas.microsoft.com/office/drawing/2010/main" val="0"/>
              </a:ext>
            </a:extLst>
          </a:blip>
          <a:srcRect/>
          <a:stretch>
            <a:fillRect/>
          </a:stretch>
        </p:blipFill>
        <p:spPr bwMode="auto">
          <a:xfrm>
            <a:off x="4942115" y="3878749"/>
            <a:ext cx="3902746" cy="2279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the other extreme are EEs who resent supervisory authority and take opportunities to complain about departmental matters</a:t>
            </a:r>
            <a:r>
              <a:rPr lang="en-US" dirty="0" smtClean="0"/>
              <a:t>.  </a:t>
            </a:r>
          </a:p>
          <a:p>
            <a:endParaRPr lang="en-US" sz="800" dirty="0" smtClean="0"/>
          </a:p>
          <a:p>
            <a:pPr lvl="1"/>
            <a:r>
              <a:rPr lang="en-US" sz="2000" dirty="0" smtClean="0"/>
              <a:t>They relish making supervisor uncomfortable by lodging complaints.  </a:t>
            </a:r>
          </a:p>
          <a:p>
            <a:pPr lvl="1"/>
            <a:endParaRPr lang="en-US" sz="800" dirty="0" smtClean="0"/>
          </a:p>
          <a:p>
            <a:pPr lvl="2"/>
            <a:r>
              <a:rPr lang="en-US" sz="1800" dirty="0" smtClean="0">
                <a:solidFill>
                  <a:srgbClr val="FF0000"/>
                </a:solidFill>
              </a:rPr>
              <a:t>Because they lack union representation, EEs may approach the supervisor as a group, believing that in doing so gives them strength and protection.</a:t>
            </a:r>
            <a:endParaRPr lang="en-US" sz="1800" dirty="0">
              <a:solidFill>
                <a:srgbClr val="FF0000"/>
              </a:solidFill>
            </a:endParaRPr>
          </a:p>
        </p:txBody>
      </p:sp>
      <p:pic>
        <p:nvPicPr>
          <p:cNvPr id="5" name="Picture 4" descr="Resent synonyms - 971 Words and Phrases for Resent"/>
          <p:cNvPicPr/>
          <p:nvPr/>
        </p:nvPicPr>
        <p:blipFill>
          <a:blip r:embed="rId2">
            <a:extLst>
              <a:ext uri="{28A0092B-C50C-407E-A947-70E740481C1C}">
                <a14:useLocalDpi xmlns:a14="http://schemas.microsoft.com/office/drawing/2010/main" val="0"/>
              </a:ext>
            </a:extLst>
          </a:blip>
          <a:srcRect/>
          <a:stretch>
            <a:fillRect/>
          </a:stretch>
        </p:blipFill>
        <p:spPr bwMode="auto">
          <a:xfrm>
            <a:off x="4264152" y="3886200"/>
            <a:ext cx="4572000" cy="236873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The importance of the supervisor’s handling of EE complaints at the first step cannot be overemphasized</a:t>
            </a:r>
            <a:r>
              <a:rPr lang="en-US" dirty="0" smtClean="0"/>
              <a:t>.  </a:t>
            </a:r>
          </a:p>
          <a:p>
            <a:endParaRPr lang="en-US" sz="800" dirty="0" smtClean="0"/>
          </a:p>
          <a:p>
            <a:pPr lvl="1"/>
            <a:r>
              <a:rPr lang="en-US" sz="2000" dirty="0" smtClean="0"/>
              <a:t>Open and frank communication between all parties is usually the key element in amicable resolution of a problem.  </a:t>
            </a:r>
          </a:p>
          <a:p>
            <a:pPr lvl="1"/>
            <a:endParaRPr lang="en-US" sz="800" dirty="0" smtClean="0"/>
          </a:p>
          <a:p>
            <a:pPr lvl="2"/>
            <a:r>
              <a:rPr lang="en-US" sz="1800" dirty="0" smtClean="0">
                <a:solidFill>
                  <a:srgbClr val="FF0000"/>
                </a:solidFill>
              </a:rPr>
              <a:t>When such communication does not occur, disagreement, resentment, and possibly an appeal to higher levels of management are likely.</a:t>
            </a:r>
            <a:endParaRPr lang="en-US" sz="1800" dirty="0">
              <a:solidFill>
                <a:srgbClr val="FF0000"/>
              </a:solidFill>
            </a:endParaRPr>
          </a:p>
        </p:txBody>
      </p:sp>
      <p:pic>
        <p:nvPicPr>
          <p:cNvPr id="5" name="Picture 4" descr="Handle with Care PEI"/>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4797552" cy="2101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Supervisory Guidelines for Resolving Complaints and Grievances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200" u="sng" dirty="0" smtClean="0"/>
              <a:t>For the most part, the supervisor should handle grievances and complaints with the same general considerations and skills</a:t>
            </a:r>
            <a:r>
              <a:rPr lang="en-US" dirty="0" smtClean="0"/>
              <a:t>.  </a:t>
            </a:r>
          </a:p>
          <a:p>
            <a:endParaRPr lang="en-US" sz="800" dirty="0" smtClean="0"/>
          </a:p>
          <a:p>
            <a:pPr lvl="1"/>
            <a:r>
              <a:rPr lang="en-US" sz="2000" dirty="0" smtClean="0"/>
              <a:t>Regardless of the nature of an EE complaint or grievance, a supervisor should fully investigate the problem and determine whether the problem can be solved quickly. </a:t>
            </a:r>
            <a:r>
              <a:rPr lang="en-US" dirty="0" smtClean="0"/>
              <a:t> </a:t>
            </a:r>
          </a:p>
          <a:p>
            <a:pPr lvl="1"/>
            <a:endParaRPr lang="en-US" sz="800" dirty="0" smtClean="0"/>
          </a:p>
          <a:p>
            <a:pPr lvl="2"/>
            <a:r>
              <a:rPr lang="en-US" sz="1800" dirty="0" smtClean="0">
                <a:solidFill>
                  <a:srgbClr val="FF0000"/>
                </a:solidFill>
              </a:rPr>
              <a:t>It is always better to settle minor issues before they grow into major ones.  </a:t>
            </a:r>
            <a:endParaRPr lang="en-US" sz="1800" dirty="0">
              <a:solidFill>
                <a:srgbClr val="FF0000"/>
              </a:solidFill>
            </a:endParaRPr>
          </a:p>
        </p:txBody>
      </p:sp>
      <p:pic>
        <p:nvPicPr>
          <p:cNvPr id="5" name="Picture 4" descr="Handle With Care Images – Browse 164,81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329599"/>
            <a:ext cx="4309872" cy="1828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Supervisory Guidelines for Resolving Complaints and Grievances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200" u="sng" dirty="0" smtClean="0"/>
              <a:t>The supervisor should endeavor to settle or resolve the issues at the first step</a:t>
            </a:r>
            <a:r>
              <a:rPr lang="en-US" dirty="0" smtClean="0"/>
              <a:t>.  </a:t>
            </a:r>
          </a:p>
          <a:p>
            <a:endParaRPr lang="en-US" sz="800" dirty="0" smtClean="0"/>
          </a:p>
          <a:p>
            <a:pPr lvl="1"/>
            <a:r>
              <a:rPr lang="en-US" sz="2000" dirty="0" smtClean="0"/>
              <a:t>When many complaints go beyond the first step, supervisors probably are failing to carry out their duties appropriately.  </a:t>
            </a:r>
          </a:p>
          <a:p>
            <a:pPr lvl="1"/>
            <a:endParaRPr lang="en-US" sz="800" dirty="0" smtClean="0"/>
          </a:p>
          <a:p>
            <a:pPr lvl="2"/>
            <a:r>
              <a:rPr lang="en-US" sz="1800" dirty="0" smtClean="0">
                <a:solidFill>
                  <a:srgbClr val="FF0000"/>
                </a:solidFill>
              </a:rPr>
              <a:t>Unless circumstances are beyond the supervisor’s control, complaints and grievances should be handled within reasonable time limits and brought to fair conclusions within the pattern of supervisory guidelines.  </a:t>
            </a:r>
            <a:endParaRPr lang="en-US" sz="1800" dirty="0">
              <a:solidFill>
                <a:srgbClr val="FF0000"/>
              </a:solidFill>
            </a:endParaRPr>
          </a:p>
        </p:txBody>
      </p:sp>
      <p:pic>
        <p:nvPicPr>
          <p:cNvPr id="5" name="Picture 4" descr="Resolve | A targeted course bringing Restorative Practice Training into the  Maternity Care set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267200"/>
            <a:ext cx="2133600" cy="20878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u="sng" dirty="0" smtClean="0"/>
              <a:t>Guidelines for Resolving Complaints and Grievances</a:t>
            </a:r>
          </a:p>
          <a:p>
            <a:endParaRPr lang="en-US" sz="1100" dirty="0" smtClean="0"/>
          </a:p>
          <a:p>
            <a:pPr lvl="1"/>
            <a:r>
              <a:rPr lang="en-US" dirty="0" smtClean="0">
                <a:solidFill>
                  <a:srgbClr val="FF0000"/>
                </a:solidFill>
              </a:rPr>
              <a:t>Do it as soon as possible; make time available.</a:t>
            </a:r>
          </a:p>
          <a:p>
            <a:pPr lvl="1"/>
            <a:r>
              <a:rPr lang="en-US" dirty="0" smtClean="0">
                <a:solidFill>
                  <a:srgbClr val="FF0000"/>
                </a:solidFill>
              </a:rPr>
              <a:t>Do it privately, not publicly.</a:t>
            </a:r>
          </a:p>
          <a:p>
            <a:pPr lvl="1"/>
            <a:r>
              <a:rPr lang="en-US" dirty="0" smtClean="0">
                <a:solidFill>
                  <a:srgbClr val="FF0000"/>
                </a:solidFill>
              </a:rPr>
              <a:t>Listen patiently and with an open mind.</a:t>
            </a:r>
          </a:p>
          <a:p>
            <a:pPr lvl="1"/>
            <a:r>
              <a:rPr lang="en-US" dirty="0" smtClean="0">
                <a:solidFill>
                  <a:srgbClr val="FF0000"/>
                </a:solidFill>
              </a:rPr>
              <a:t>Distinguish facts from opinions.</a:t>
            </a:r>
          </a:p>
          <a:p>
            <a:pPr lvl="1"/>
            <a:r>
              <a:rPr lang="en-US" dirty="0" smtClean="0">
                <a:solidFill>
                  <a:srgbClr val="FF0000"/>
                </a:solidFill>
              </a:rPr>
              <a:t>Determine the real issue(s).</a:t>
            </a:r>
          </a:p>
          <a:p>
            <a:pPr lvl="1"/>
            <a:r>
              <a:rPr lang="en-US" dirty="0" smtClean="0">
                <a:solidFill>
                  <a:srgbClr val="FF0000"/>
                </a:solidFill>
              </a:rPr>
              <a:t>Focus on one issue at a time.</a:t>
            </a:r>
          </a:p>
          <a:p>
            <a:pPr lvl="1"/>
            <a:r>
              <a:rPr lang="en-US" dirty="0" smtClean="0">
                <a:solidFill>
                  <a:srgbClr val="FF0000"/>
                </a:solidFill>
              </a:rPr>
              <a:t>Deal with the behaviors the person can change.</a:t>
            </a:r>
          </a:p>
          <a:p>
            <a:pPr lvl="1"/>
            <a:r>
              <a:rPr lang="en-US" dirty="0" smtClean="0">
                <a:solidFill>
                  <a:srgbClr val="FF0000"/>
                </a:solidFill>
              </a:rPr>
              <a:t>Check and consult.</a:t>
            </a:r>
          </a:p>
          <a:p>
            <a:pPr lvl="1"/>
            <a:r>
              <a:rPr lang="en-US" dirty="0" smtClean="0">
                <a:solidFill>
                  <a:srgbClr val="FF0000"/>
                </a:solidFill>
              </a:rPr>
              <a:t>Avoid setting precedents.</a:t>
            </a:r>
          </a:p>
          <a:p>
            <a:pPr lvl="1"/>
            <a:r>
              <a:rPr lang="en-US" dirty="0" smtClean="0">
                <a:solidFill>
                  <a:srgbClr val="FF0000"/>
                </a:solidFill>
              </a:rPr>
              <a:t>Exercise self-control.</a:t>
            </a:r>
          </a:p>
          <a:p>
            <a:pPr lvl="1"/>
            <a:r>
              <a:rPr lang="en-US" dirty="0" smtClean="0">
                <a:solidFill>
                  <a:srgbClr val="FF0000"/>
                </a:solidFill>
              </a:rPr>
              <a:t>Minimize delays in reaching a decision.</a:t>
            </a:r>
          </a:p>
          <a:p>
            <a:pPr lvl="1"/>
            <a:r>
              <a:rPr lang="en-US" dirty="0" smtClean="0">
                <a:solidFill>
                  <a:srgbClr val="FF0000"/>
                </a:solidFill>
              </a:rPr>
              <a:t>Explain decisions clearly and sensitively.</a:t>
            </a:r>
          </a:p>
          <a:p>
            <a:pPr lvl="1"/>
            <a:r>
              <a:rPr lang="en-US" dirty="0" smtClean="0">
                <a:solidFill>
                  <a:srgbClr val="FF0000"/>
                </a:solidFill>
              </a:rPr>
              <a:t>Keep records and documents.</a:t>
            </a:r>
          </a:p>
          <a:p>
            <a:pPr lvl="1"/>
            <a:r>
              <a:rPr lang="en-US" dirty="0" smtClean="0">
                <a:solidFill>
                  <a:srgbClr val="FF0000"/>
                </a:solidFill>
              </a:rPr>
              <a:t>Do not fear a challenge.</a:t>
            </a:r>
          </a:p>
          <a:p>
            <a:pPr lvl="1"/>
            <a:r>
              <a:rPr lang="en-US" dirty="0" smtClean="0">
                <a:solidFill>
                  <a:srgbClr val="FF0000"/>
                </a:solidFill>
              </a:rPr>
              <a:t>Don’t forget the compliments.  End on a positive note.</a:t>
            </a:r>
          </a:p>
          <a:p>
            <a:pPr lvl="1"/>
            <a:r>
              <a:rPr lang="en-US" dirty="0" smtClean="0">
                <a:solidFill>
                  <a:srgbClr val="FF0000"/>
                </a:solidFill>
              </a:rPr>
              <a:t>And remember: When it is over, it is over.</a:t>
            </a:r>
            <a:endParaRPr lang="en-US" dirty="0">
              <a:solidFill>
                <a:srgbClr val="FF0000"/>
              </a:solidFill>
            </a:endParaRPr>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103" y="0"/>
            <a:ext cx="1569720" cy="172476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Time Available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find time to hear a complaint or grievance as soon as possible</a:t>
            </a:r>
            <a:r>
              <a:rPr lang="en-US" dirty="0" smtClean="0"/>
              <a:t>.  </a:t>
            </a:r>
          </a:p>
          <a:p>
            <a:endParaRPr lang="en-US" sz="800" dirty="0" smtClean="0"/>
          </a:p>
          <a:p>
            <a:pPr lvl="1"/>
            <a:r>
              <a:rPr lang="en-US" sz="2000" dirty="0" smtClean="0"/>
              <a:t>This does not mean the supervisor must drop everything to meet with the EE or steward immediately.  Rather, it means making every effort to set a time for an initial hearing.  </a:t>
            </a:r>
          </a:p>
          <a:p>
            <a:pPr lvl="1"/>
            <a:endParaRPr lang="en-US" sz="800" dirty="0" smtClean="0"/>
          </a:p>
          <a:p>
            <a:pPr lvl="2"/>
            <a:r>
              <a:rPr lang="en-US" sz="1800" dirty="0" smtClean="0">
                <a:solidFill>
                  <a:srgbClr val="FF0000"/>
                </a:solidFill>
              </a:rPr>
              <a:t>A  long delay could be interpreted to mean that the supervisor does not consider the problem important.  It could even be interpreted as stalling and indifference.  Therefore, the EE may become frustrated and resentful.</a:t>
            </a:r>
            <a:endParaRPr lang="en-US" sz="1800" dirty="0">
              <a:solidFill>
                <a:srgbClr val="FF0000"/>
              </a:solidFill>
            </a:endParaRPr>
          </a:p>
        </p:txBody>
      </p:sp>
      <p:pic>
        <p:nvPicPr>
          <p:cNvPr id="6" name="Picture 5" descr="Make Time App - Product Information, Latest Updates, and Reviews 2023 |  Product Hunt"/>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48200"/>
            <a:ext cx="2438400" cy="22098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Patiently and with an Open Mind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Often, supervisors become preoccupied with defending themselves and trying to justify their positions</a:t>
            </a:r>
            <a:r>
              <a:rPr lang="en-US" dirty="0" smtClean="0"/>
              <a:t>.  </a:t>
            </a:r>
          </a:p>
          <a:p>
            <a:endParaRPr lang="en-US" sz="800" dirty="0" smtClean="0"/>
          </a:p>
          <a:p>
            <a:pPr lvl="1"/>
            <a:r>
              <a:rPr lang="en-US" sz="2000" dirty="0" smtClean="0">
                <a:solidFill>
                  <a:srgbClr val="FF0000"/>
                </a:solidFill>
              </a:rPr>
              <a:t>They fail to give stewards or EEs ample time to present their cases.  </a:t>
            </a:r>
          </a:p>
        </p:txBody>
      </p:sp>
      <p:pic>
        <p:nvPicPr>
          <p:cNvPr id="5" name="Picture 4" descr="Keep An Open Mind Images – Browse 98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00400"/>
            <a:ext cx="4690872" cy="31120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Bullies at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Almost everyone has been on the receiving end of a rude person’s temper or a bully’s wrath</a:t>
            </a:r>
            <a:r>
              <a:rPr lang="en-US" dirty="0" smtClean="0"/>
              <a:t>.  </a:t>
            </a:r>
          </a:p>
          <a:p>
            <a:endParaRPr lang="en-US" sz="800" dirty="0"/>
          </a:p>
          <a:p>
            <a:pPr lvl="1"/>
            <a:r>
              <a:rPr lang="en-US" sz="2000" dirty="0" smtClean="0"/>
              <a:t>Whether crude or impolite behavior takes place behind closed doors or in the open, it directly affects recipients and lowers group morale.  </a:t>
            </a:r>
          </a:p>
          <a:p>
            <a:pPr lvl="1"/>
            <a:endParaRPr lang="en-US" sz="800" dirty="0"/>
          </a:p>
          <a:p>
            <a:pPr lvl="2"/>
            <a:r>
              <a:rPr lang="en-US" sz="1800" dirty="0" smtClean="0">
                <a:solidFill>
                  <a:srgbClr val="FF0000"/>
                </a:solidFill>
              </a:rPr>
              <a:t>Psychologist Dr. Michelle Callahan contrasts bullying with a boss having  a bad day every once in a while.  She describes bullying as a recurring behavior that can include yelling, intimidation, humiliation, or sabotage.</a:t>
            </a:r>
            <a:endParaRPr lang="en-US" sz="1800" dirty="0">
              <a:solidFill>
                <a:srgbClr val="FF0000"/>
              </a:solidFill>
            </a:endParaRPr>
          </a:p>
        </p:txBody>
      </p:sp>
      <p:pic>
        <p:nvPicPr>
          <p:cNvPr id="5" name="Picture 4" descr="IS IT BULLYING?"/>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495800"/>
            <a:ext cx="4645152" cy="1765300"/>
          </a:xfrm>
          <a:prstGeom prst="rect">
            <a:avLst/>
          </a:prstGeom>
          <a:noFill/>
          <a:ln>
            <a:noFill/>
          </a:ln>
        </p:spPr>
      </p:pic>
    </p:spTree>
    <p:extLst>
      <p:ext uri="{BB962C8B-B14F-4D97-AF65-F5344CB8AC3E}">
        <p14:creationId xmlns:p14="http://schemas.microsoft.com/office/powerpoint/2010/main" val="373662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Patiently and with an Open Mind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300" u="sng" dirty="0" smtClean="0"/>
              <a:t>All people involved should be encouraged to say whatever is on their mind</a:t>
            </a:r>
            <a:r>
              <a:rPr lang="en-US" sz="2300" dirty="0" smtClean="0"/>
              <a:t>.  </a:t>
            </a:r>
          </a:p>
          <a:p>
            <a:pPr marL="274320" lvl="2" indent="-274320">
              <a:buClr>
                <a:schemeClr val="accent1"/>
              </a:buClr>
              <a:buSzPct val="85000"/>
              <a:buFont typeface="Wingdings 2"/>
              <a:buChar char=""/>
            </a:pPr>
            <a:endParaRPr lang="en-US" sz="800" dirty="0" smtClean="0"/>
          </a:p>
          <a:p>
            <a:pPr lvl="1"/>
            <a:r>
              <a:rPr lang="en-US" sz="1800" dirty="0" smtClean="0"/>
              <a:t>When EEs believe </a:t>
            </a:r>
            <a:r>
              <a:rPr lang="en-US" sz="1800" dirty="0"/>
              <a:t>a</a:t>
            </a:r>
            <a:r>
              <a:rPr lang="en-US" sz="1800" dirty="0" smtClean="0"/>
              <a:t> supervisor is willing to listen and wants to provide fair treatment, problems may seem less serious.  Also, the more a person talks, the more likely that person is to make contradictory remarks that weaken the argument.  EEs may even uncover solutions as they talk out problems.  </a:t>
            </a:r>
          </a:p>
          <a:p>
            <a:pPr lvl="1"/>
            <a:r>
              <a:rPr lang="en-US" sz="1800" dirty="0" smtClean="0"/>
              <a:t>Sometimes, EEs simply want to vent frustrations.  After allowing them to do so, attention can then be focused on the real problem.  </a:t>
            </a:r>
          </a:p>
          <a:p>
            <a:pPr lvl="1"/>
            <a:endParaRPr lang="en-US" sz="900" dirty="0" smtClean="0"/>
          </a:p>
          <a:p>
            <a:pPr lvl="2"/>
            <a:r>
              <a:rPr lang="en-US" sz="1800" dirty="0" smtClean="0">
                <a:solidFill>
                  <a:srgbClr val="FF0000"/>
                </a:solidFill>
              </a:rPr>
              <a:t>Therefore, by listening empathetically, the supervisor  can minimize tensions and even solve some problems </a:t>
            </a:r>
            <a:endParaRPr lang="en-US" sz="1800" dirty="0">
              <a:solidFill>
                <a:srgbClr val="FF0000"/>
              </a:solidFill>
            </a:endParaRPr>
          </a:p>
        </p:txBody>
      </p:sp>
      <p:pic>
        <p:nvPicPr>
          <p:cNvPr id="5" name="Picture 4" descr="Connor Price &amp; Kurl - All of the Above (Official Lyric Video)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00600"/>
            <a:ext cx="3581400" cy="203562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 Facts from Opinions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Distinguishing facts from opinions means weighing hearsay and opinions cautiously</a:t>
            </a:r>
            <a:r>
              <a:rPr lang="en-US" dirty="0" smtClean="0"/>
              <a:t>.  </a:t>
            </a:r>
          </a:p>
          <a:p>
            <a:endParaRPr lang="en-US" sz="800" dirty="0" smtClean="0"/>
          </a:p>
          <a:p>
            <a:pPr lvl="1"/>
            <a:r>
              <a:rPr lang="en-US" sz="2000" dirty="0" smtClean="0"/>
              <a:t>The supervisor should avoid confusing the EE or steward.  </a:t>
            </a:r>
          </a:p>
          <a:p>
            <a:pPr lvl="1"/>
            <a:endParaRPr lang="en-US" sz="800" dirty="0" smtClean="0"/>
          </a:p>
          <a:p>
            <a:pPr lvl="2"/>
            <a:r>
              <a:rPr lang="en-US" sz="1800" dirty="0" smtClean="0">
                <a:solidFill>
                  <a:srgbClr val="FF0000"/>
                </a:solidFill>
              </a:rPr>
              <a:t>The supervisor should ask factual, pointed questions regarding who or what is involved; when, where, and why the alleged problem took place; and whether there is any connection between this situation and some other problem.  </a:t>
            </a:r>
            <a:endParaRPr lang="en-US" sz="1800" dirty="0">
              <a:solidFill>
                <a:srgbClr val="FF0000"/>
              </a:solidFill>
            </a:endParaRPr>
          </a:p>
        </p:txBody>
      </p:sp>
      <p:pic>
        <p:nvPicPr>
          <p:cNvPr id="5" name="Picture 4" descr="The Blur Between Facts and Opinions in the Media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38600"/>
            <a:ext cx="4298986" cy="22721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 Facts from Opinions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impossible to gather all relevant information at once, which makes it difficult to settle a complaint or grievance immediately</a:t>
            </a:r>
            <a:r>
              <a:rPr lang="en-US" dirty="0" smtClean="0"/>
              <a:t>.  </a:t>
            </a:r>
          </a:p>
          <a:p>
            <a:endParaRPr lang="en-US" sz="800" dirty="0" smtClean="0"/>
          </a:p>
          <a:p>
            <a:pPr lvl="1"/>
            <a:r>
              <a:rPr lang="en-US" sz="2000" dirty="0" smtClean="0"/>
              <a:t>Under such conditions, supervisors should tell the EEs or stewards that they will gather the necessary information within a reasonable time and by a definite date.  </a:t>
            </a:r>
          </a:p>
          <a:p>
            <a:pPr lvl="1"/>
            <a:endParaRPr lang="en-US" sz="800" dirty="0" smtClean="0"/>
          </a:p>
          <a:p>
            <a:pPr lvl="2"/>
            <a:r>
              <a:rPr lang="en-US" sz="1800" dirty="0" smtClean="0">
                <a:solidFill>
                  <a:srgbClr val="FF0000"/>
                </a:solidFill>
              </a:rPr>
              <a:t>The supervisor should not postpone a decision with the excuse of needing more facts when the relevant information can be obtained without delay.</a:t>
            </a:r>
            <a:endParaRPr lang="en-US" sz="1800" dirty="0">
              <a:solidFill>
                <a:srgbClr val="FF0000"/>
              </a:solidFill>
            </a:endParaRPr>
          </a:p>
        </p:txBody>
      </p:sp>
      <p:pic>
        <p:nvPicPr>
          <p:cNvPr id="6" name="Picture 5" descr="What is opinion? What is fact? - BBC Tea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500154" cy="235566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Real Issue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EE complaints are sometimes symptoms of deeper problems</a:t>
            </a:r>
            <a:r>
              <a:rPr lang="en-US" dirty="0" smtClean="0"/>
              <a:t>.  </a:t>
            </a:r>
          </a:p>
          <a:p>
            <a:endParaRPr lang="en-US" sz="800" dirty="0" smtClean="0"/>
          </a:p>
          <a:p>
            <a:pPr lvl="1"/>
            <a:r>
              <a:rPr lang="en-US" sz="2000" dirty="0" smtClean="0"/>
              <a:t>For example, a complaint of unfair work assignments may really reflect personality clashes among several EEs.  A complaint that newly installed machinery prevents EEs from maintaining incentive rates may indicate EEs are actually having a difficult time adjusting to the operation of new equipment.  </a:t>
            </a:r>
          </a:p>
          <a:p>
            <a:pPr lvl="1"/>
            <a:endParaRPr lang="en-US" sz="800" dirty="0" smtClean="0"/>
          </a:p>
          <a:p>
            <a:pPr lvl="2"/>
            <a:r>
              <a:rPr lang="en-US" sz="1800" dirty="0" smtClean="0">
                <a:solidFill>
                  <a:srgbClr val="FF0000"/>
                </a:solidFill>
              </a:rPr>
              <a:t>Unless the real issue is clearly defined and settled, complaints of a similar nature are likely to be raised again.</a:t>
            </a:r>
            <a:endParaRPr lang="en-US" sz="1800" dirty="0">
              <a:solidFill>
                <a:srgbClr val="FF0000"/>
              </a:solidFill>
            </a:endParaRPr>
          </a:p>
        </p:txBody>
      </p:sp>
      <p:pic>
        <p:nvPicPr>
          <p:cNvPr id="5" name="Picture 4" descr="Business Model Hack: Identify a real problem - Business Model Toolbox"/>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19600"/>
            <a:ext cx="4191000" cy="242316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And Consult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Checking and consulting are among the most important aspects of a supervisor’s role in handling EE complaints and grievances</a:t>
            </a:r>
            <a:r>
              <a:rPr lang="en-US" dirty="0" smtClean="0"/>
              <a:t>.  </a:t>
            </a:r>
          </a:p>
          <a:p>
            <a:endParaRPr lang="en-US" sz="900" dirty="0" smtClean="0"/>
          </a:p>
          <a:p>
            <a:pPr lvl="1"/>
            <a:r>
              <a:rPr lang="en-US" sz="1800" dirty="0" smtClean="0"/>
              <a:t>We cannot emphasize enough that the labor agreement, as well as company policies and procedures, must be administered fairly and uniformly.  </a:t>
            </a:r>
          </a:p>
          <a:p>
            <a:pPr lvl="1"/>
            <a:endParaRPr lang="en-US" sz="800" dirty="0" smtClean="0"/>
          </a:p>
          <a:p>
            <a:pPr lvl="2"/>
            <a:r>
              <a:rPr lang="en-US" sz="1800" dirty="0" smtClean="0">
                <a:solidFill>
                  <a:srgbClr val="FF0000"/>
                </a:solidFill>
              </a:rPr>
              <a:t>The supervisor should make decisions only after carefully reviewing the company’s policies and procedures and the labor agreement, if applicable.</a:t>
            </a:r>
            <a:endParaRPr lang="en-US" sz="1800" dirty="0">
              <a:solidFill>
                <a:srgbClr val="FF0000"/>
              </a:solidFill>
            </a:endParaRPr>
          </a:p>
        </p:txBody>
      </p:sp>
      <p:pic>
        <p:nvPicPr>
          <p:cNvPr id="5" name="Picture 4" descr="Consult | Specialist Global Recruitment Consultanc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886200"/>
            <a:ext cx="4419600" cy="24955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And Consult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Grievances revolve around the interpretation of company policies and procedures and applicable labor agreement</a:t>
            </a:r>
            <a:r>
              <a:rPr lang="en-US" sz="2200" u="sng" dirty="0"/>
              <a:t>s</a:t>
            </a:r>
            <a:r>
              <a:rPr lang="en-US" sz="2200" u="sng" dirty="0" smtClean="0"/>
              <a:t>.  </a:t>
            </a:r>
          </a:p>
          <a:p>
            <a:endParaRPr lang="en-US" sz="800" dirty="0" smtClean="0"/>
          </a:p>
          <a:p>
            <a:pPr lvl="1"/>
            <a:r>
              <a:rPr lang="en-US" sz="2000" dirty="0" smtClean="0"/>
              <a:t>Complaints that involve allegations of discrimination and other aspects of equal employment opportunity have legal implications.  </a:t>
            </a:r>
          </a:p>
          <a:p>
            <a:pPr lvl="1"/>
            <a:endParaRPr lang="en-US" sz="800" dirty="0" smtClean="0"/>
          </a:p>
          <a:p>
            <a:pPr lvl="2"/>
            <a:r>
              <a:rPr lang="en-US" sz="1800" dirty="0" smtClean="0">
                <a:solidFill>
                  <a:srgbClr val="FF0000"/>
                </a:solidFill>
              </a:rPr>
              <a:t>Whenever a grievance or complaint requires contractual, policy, or legal interpretation, the supervisor should tell the complaining individual(s) that it will be necessary to look into the matter and that an answer will   be given by a definite date. </a:t>
            </a:r>
            <a:r>
              <a:rPr lang="en-US" dirty="0" smtClean="0"/>
              <a:t> </a:t>
            </a:r>
            <a:endParaRPr lang="en-US" dirty="0"/>
          </a:p>
        </p:txBody>
      </p:sp>
      <p:pic>
        <p:nvPicPr>
          <p:cNvPr id="5" name="Picture 4" descr="Basic Rules of Interpretation | Law Help BD"/>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43400"/>
            <a:ext cx="4419600" cy="25146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And Consult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Subsequently, the supervisor should consult with the HR staff and higher-level managers for advice and guidance</a:t>
            </a:r>
            <a:r>
              <a:rPr lang="en-US" dirty="0" smtClean="0"/>
              <a:t>.  </a:t>
            </a:r>
          </a:p>
          <a:p>
            <a:endParaRPr lang="en-US" sz="800" dirty="0" smtClean="0"/>
          </a:p>
          <a:p>
            <a:pPr lvl="1"/>
            <a:r>
              <a:rPr lang="en-US" sz="2000" dirty="0" smtClean="0"/>
              <a:t>Seeking assistance is not passing the buck or revealing ignorance, nor should it be considered showing weakness.  </a:t>
            </a:r>
          </a:p>
          <a:p>
            <a:pPr lvl="1"/>
            <a:endParaRPr lang="en-US" sz="800" dirty="0" smtClean="0"/>
          </a:p>
          <a:p>
            <a:pPr lvl="2"/>
            <a:r>
              <a:rPr lang="en-US" sz="1800" dirty="0" smtClean="0">
                <a:solidFill>
                  <a:srgbClr val="FF0000"/>
                </a:solidFill>
              </a:rPr>
              <a:t>The supervisor is usually not authorized or qualified to make the policy or legal interpretations necessary to respond to complaints and grievances.</a:t>
            </a:r>
            <a:endParaRPr lang="en-US" sz="1800" dirty="0">
              <a:solidFill>
                <a:srgbClr val="FF0000"/>
              </a:solidFill>
            </a:endParaRPr>
          </a:p>
        </p:txBody>
      </p:sp>
      <p:pic>
        <p:nvPicPr>
          <p:cNvPr id="5" name="Picture 4" descr="Get Help With Your European Citizens' Initiative Idea: Benefit from Free  Advice on Legal Issues, Campaigning and Fundraising from Top Experts in the  Field | European Citizens´ Initiative Forum"/>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495800" cy="27432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Setting Precedents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consult settlement records and ensure that any decision is consistent with established practices</a:t>
            </a:r>
            <a:r>
              <a:rPr lang="en-US" dirty="0" smtClean="0"/>
              <a:t>.  </a:t>
            </a:r>
          </a:p>
          <a:p>
            <a:endParaRPr lang="en-US" sz="800" dirty="0" smtClean="0"/>
          </a:p>
          <a:p>
            <a:pPr lvl="1"/>
            <a:r>
              <a:rPr lang="en-US" sz="2000" dirty="0" smtClean="0"/>
              <a:t>If an issue has not been encountered before, the supervisor should seek guidance from others who may have experienced similar, though not necessarily identical, problems.  </a:t>
            </a:r>
          </a:p>
          <a:p>
            <a:pPr lvl="1"/>
            <a:endParaRPr lang="en-US" sz="800" dirty="0" smtClean="0"/>
          </a:p>
          <a:p>
            <a:pPr lvl="2"/>
            <a:r>
              <a:rPr lang="en-US" sz="1800" dirty="0" smtClean="0">
                <a:solidFill>
                  <a:srgbClr val="FF0000"/>
                </a:solidFill>
              </a:rPr>
              <a:t>When circumstances require a departure from previous decisions, the supervisor should explain why, as well as, whether any exception will create a new precedent. </a:t>
            </a:r>
            <a:endParaRPr lang="en-US" sz="1800" dirty="0">
              <a:solidFill>
                <a:srgbClr val="FF0000"/>
              </a:solidFill>
            </a:endParaRPr>
          </a:p>
        </p:txBody>
      </p:sp>
      <p:pic>
        <p:nvPicPr>
          <p:cNvPr id="5" name="Picture 4" descr="HOW IT WORKS | Childhelp National Child Abuse Hotline"/>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572000"/>
            <a:ext cx="4401312" cy="22794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Setting Precedents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Unless there is a valid reason, or unless there has been prior approval from higher-level management or the HR department, the supervisor should avoid making exceptions to policies</a:t>
            </a:r>
            <a:r>
              <a:rPr lang="en-US" dirty="0" smtClean="0"/>
              <a:t>.  </a:t>
            </a:r>
          </a:p>
          <a:p>
            <a:endParaRPr lang="en-US" sz="900" dirty="0" smtClean="0"/>
          </a:p>
          <a:p>
            <a:pPr lvl="1"/>
            <a:r>
              <a:rPr lang="en-US" sz="2000" dirty="0" smtClean="0">
                <a:solidFill>
                  <a:srgbClr val="FF0000"/>
                </a:solidFill>
              </a:rPr>
              <a:t>Exceptions set precedents, and precedents often haunt supervisors and the organization.  </a:t>
            </a:r>
          </a:p>
        </p:txBody>
      </p:sp>
      <p:pic>
        <p:nvPicPr>
          <p:cNvPr id="5" name="Picture 4" descr="No Exceptions | Craig T. Owe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199" y="3643799"/>
            <a:ext cx="4545003" cy="25146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Emotions, arguments, and personality clashes sometimes distort communication between the supervisor and complaining EEs</a:t>
            </a:r>
            <a:r>
              <a:rPr lang="en-US" dirty="0" smtClean="0"/>
              <a:t>.  </a:t>
            </a:r>
          </a:p>
          <a:p>
            <a:endParaRPr lang="en-US" sz="800" dirty="0" smtClean="0"/>
          </a:p>
          <a:p>
            <a:pPr lvl="1"/>
            <a:r>
              <a:rPr lang="en-US" sz="2000" dirty="0" smtClean="0">
                <a:solidFill>
                  <a:srgbClr val="FF0000"/>
                </a:solidFill>
              </a:rPr>
              <a:t>The worst thing the supervisor can do in these situations is to engage in a shouting match or to “talk down” to the EEs.  </a:t>
            </a:r>
            <a:endParaRPr lang="en-US" sz="2000" dirty="0">
              <a:solidFill>
                <a:srgbClr val="FF0000"/>
              </a:solidFill>
            </a:endParaRPr>
          </a:p>
        </p:txBody>
      </p:sp>
      <p:pic>
        <p:nvPicPr>
          <p:cNvPr id="6" name="Picture 5" descr="Self Control Poster | JUNIQE"/>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200400"/>
            <a:ext cx="2976154" cy="365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200" u="sng" dirty="0" smtClean="0"/>
              <a:t>Workplace incivility occurs when one acts in a discourteous, rude, or demeaning manner</a:t>
            </a:r>
            <a:r>
              <a:rPr lang="en-US" dirty="0" smtClean="0"/>
              <a:t>.  </a:t>
            </a:r>
          </a:p>
          <a:p>
            <a:endParaRPr lang="en-US" sz="800" dirty="0"/>
          </a:p>
          <a:p>
            <a:pPr lvl="1"/>
            <a:r>
              <a:rPr lang="en-US" sz="2000" dirty="0" smtClean="0"/>
              <a:t>Bullying is one form of incivility.  Verbally abusing, swearing, making fun of you, or giving impossible jobs for which you either lack SKAs or the time to get them done are all forms of psychological incivility.  </a:t>
            </a:r>
          </a:p>
          <a:p>
            <a:pPr lvl="1"/>
            <a:endParaRPr lang="en-US" sz="800" dirty="0"/>
          </a:p>
          <a:p>
            <a:pPr lvl="2"/>
            <a:r>
              <a:rPr lang="en-US" sz="1800" dirty="0" smtClean="0">
                <a:solidFill>
                  <a:srgbClr val="FF0000"/>
                </a:solidFill>
              </a:rPr>
              <a:t>Physical incivility occurs when the EE is attacked, touched, or threatened.</a:t>
            </a:r>
            <a:endParaRPr lang="en-US" sz="1800" dirty="0">
              <a:solidFill>
                <a:srgbClr val="FF0000"/>
              </a:solidFill>
            </a:endParaRPr>
          </a:p>
        </p:txBody>
      </p:sp>
      <p:pic>
        <p:nvPicPr>
          <p:cNvPr id="5" name="Picture 4" descr="Workplace Incivility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14800"/>
            <a:ext cx="5360126" cy="2727960"/>
          </a:xfrm>
          <a:prstGeom prst="rect">
            <a:avLst/>
          </a:prstGeom>
          <a:noFill/>
          <a:ln>
            <a:noFill/>
          </a:ln>
        </p:spPr>
      </p:pic>
    </p:spTree>
    <p:extLst>
      <p:ext uri="{BB962C8B-B14F-4D97-AF65-F5344CB8AC3E}">
        <p14:creationId xmlns:p14="http://schemas.microsoft.com/office/powerpoint/2010/main" val="3858059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Emotional outbursts usually impede constructive thinking</a:t>
            </a:r>
            <a:r>
              <a:rPr lang="en-US" dirty="0" smtClean="0"/>
              <a:t>.  </a:t>
            </a:r>
          </a:p>
          <a:p>
            <a:endParaRPr lang="en-US" sz="800" dirty="0" smtClean="0"/>
          </a:p>
          <a:p>
            <a:pPr lvl="1"/>
            <a:r>
              <a:rPr lang="en-US" sz="2000" dirty="0" smtClean="0"/>
              <a:t>Arguing and shouting may escalate a problem to far more serious proportions.  Of  course, a supervisor’s patience is limited.  </a:t>
            </a:r>
          </a:p>
          <a:p>
            <a:pPr lvl="1"/>
            <a:endParaRPr lang="en-US" sz="800" dirty="0" smtClean="0"/>
          </a:p>
          <a:p>
            <a:pPr lvl="2"/>
            <a:r>
              <a:rPr lang="en-US" sz="1800" dirty="0" smtClean="0">
                <a:solidFill>
                  <a:srgbClr val="FF0000"/>
                </a:solidFill>
              </a:rPr>
              <a:t>When an EE or a steward persists in loud arguments, profanity or the like, the supervisor should terminate the meeting and schedule another, so the problem can be discussed later in a calm and less emotional manner.</a:t>
            </a:r>
            <a:endParaRPr lang="en-US" sz="1800" dirty="0">
              <a:solidFill>
                <a:srgbClr val="FF0000"/>
              </a:solidFill>
            </a:endParaRPr>
          </a:p>
        </p:txBody>
      </p:sp>
      <p:pic>
        <p:nvPicPr>
          <p:cNvPr id="5" name="Picture 4" descr="230+ Self Control Words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191001"/>
            <a:ext cx="5518186" cy="196739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200" u="sng" dirty="0" smtClean="0"/>
              <a:t>When a complaint for grievance is trivial or invalid, the supervisor must be careful to show no animosity toward the steward or the complaining EE</a:t>
            </a:r>
            <a:r>
              <a:rPr lang="en-US" dirty="0" smtClean="0"/>
              <a:t>.  </a:t>
            </a:r>
          </a:p>
          <a:p>
            <a:endParaRPr lang="en-US" sz="800" dirty="0" smtClean="0"/>
          </a:p>
          <a:p>
            <a:pPr lvl="1"/>
            <a:r>
              <a:rPr lang="en-US" sz="2000" dirty="0" smtClean="0">
                <a:solidFill>
                  <a:srgbClr val="FF0000"/>
                </a:solidFill>
              </a:rPr>
              <a:t>Instead, the supervisor should explain why a grievance has no merit.  </a:t>
            </a:r>
          </a:p>
        </p:txBody>
      </p:sp>
      <p:pic>
        <p:nvPicPr>
          <p:cNvPr id="7" name="Picture 6" descr="How to strengthen your self-control. - Taylor in Time"/>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00999"/>
            <a:ext cx="5518186" cy="20574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200" u="sng" dirty="0" smtClean="0"/>
              <a:t>Sometimes, an EE or a steward may deliberately provoke an argument to put the supervisor on the defensive</a:t>
            </a:r>
            <a:r>
              <a:rPr lang="en-US" dirty="0" smtClean="0"/>
              <a:t>.  </a:t>
            </a:r>
          </a:p>
          <a:p>
            <a:endParaRPr lang="en-US" sz="800" dirty="0" smtClean="0"/>
          </a:p>
          <a:p>
            <a:pPr lvl="1"/>
            <a:r>
              <a:rPr lang="en-US" sz="2000" dirty="0" smtClean="0"/>
              <a:t>Even this tactic should arouse no hostility on the supervisor’s part.</a:t>
            </a:r>
          </a:p>
          <a:p>
            <a:pPr lvl="1"/>
            <a:endParaRPr lang="en-US" sz="800" dirty="0" smtClean="0"/>
          </a:p>
          <a:p>
            <a:pPr lvl="2"/>
            <a:r>
              <a:rPr lang="en-US" sz="1800" dirty="0" smtClean="0">
                <a:solidFill>
                  <a:srgbClr val="FF0000"/>
                </a:solidFill>
              </a:rPr>
              <a:t>When supervisors do not know how to handle these types of situations, they should consult higher-level managers or HR staff for assistance.</a:t>
            </a:r>
            <a:endParaRPr lang="en-US" sz="1800" dirty="0">
              <a:solidFill>
                <a:srgbClr val="FF0000"/>
              </a:solidFill>
            </a:endParaRPr>
          </a:p>
        </p:txBody>
      </p:sp>
      <p:pic>
        <p:nvPicPr>
          <p:cNvPr id="5" name="Picture 4"/>
          <p:cNvPicPr/>
          <p:nvPr/>
        </p:nvPicPr>
        <p:blipFill>
          <a:blip r:embed="rId2"/>
          <a:stretch>
            <a:fillRect/>
          </a:stretch>
        </p:blipFill>
        <p:spPr>
          <a:xfrm>
            <a:off x="5943600" y="3810000"/>
            <a:ext cx="2914322" cy="250380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Delays in Reaching a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300" u="sng" dirty="0" smtClean="0"/>
              <a:t>When an EE raises a complaint, that EE should be entitled to know, within a reasonable time, exactly when management will make a decision concerning that complaint</a:t>
            </a:r>
            <a:r>
              <a:rPr lang="en-US" sz="2300" dirty="0" smtClean="0"/>
              <a:t>.  </a:t>
            </a:r>
          </a:p>
          <a:p>
            <a:endParaRPr lang="en-US" sz="800" dirty="0"/>
          </a:p>
          <a:p>
            <a:pPr lvl="1"/>
            <a:r>
              <a:rPr lang="en-US" sz="2000" dirty="0" smtClean="0"/>
              <a:t>When the complaint can be handled immediately, and when the supervisor is authorized to do so, this should be done immediately.</a:t>
            </a:r>
          </a:p>
          <a:p>
            <a:endParaRPr lang="en-US" sz="800" dirty="0">
              <a:solidFill>
                <a:srgbClr val="FF0000"/>
              </a:solidFill>
            </a:endParaRPr>
          </a:p>
          <a:p>
            <a:pPr lvl="2"/>
            <a:r>
              <a:rPr lang="en-US" sz="1800" dirty="0" smtClean="0">
                <a:solidFill>
                  <a:srgbClr val="FF0000"/>
                </a:solidFill>
              </a:rPr>
              <a:t>When, however, the complaint requires consultation with higher-level managers or HR staff, the supervisor should close the hearing with a definite commitment as to when an answer or a decision will be given.</a:t>
            </a:r>
            <a:endParaRPr lang="en-US" sz="1800" dirty="0">
              <a:solidFill>
                <a:srgbClr val="FF0000"/>
              </a:solidFill>
            </a:endParaRPr>
          </a:p>
        </p:txBody>
      </p:sp>
      <p:pic>
        <p:nvPicPr>
          <p:cNvPr id="6" name="Picture 5" descr="Don't be Left in the Cold - Summit Expres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648200"/>
            <a:ext cx="4292600" cy="17335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Delays in Reaching a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When delay is necessary, the supervisor should tell parties the reason for the delay and not leave them thinking that they are being ignored</a:t>
            </a:r>
            <a:r>
              <a:rPr lang="en-US" sz="2000" dirty="0" smtClean="0"/>
              <a:t>.  </a:t>
            </a:r>
          </a:p>
          <a:p>
            <a:endParaRPr lang="en-US" sz="800" dirty="0">
              <a:solidFill>
                <a:srgbClr val="FF0000"/>
              </a:solidFill>
            </a:endParaRPr>
          </a:p>
          <a:p>
            <a:pPr lvl="1"/>
            <a:r>
              <a:rPr lang="en-US" dirty="0" smtClean="0">
                <a:solidFill>
                  <a:srgbClr val="FF0000"/>
                </a:solidFill>
              </a:rPr>
              <a:t>Because delayed decisions can frustrate all parties, prompt handling is crucial.</a:t>
            </a:r>
            <a:endParaRPr lang="en-US" dirty="0">
              <a:solidFill>
                <a:srgbClr val="FF0000"/>
              </a:solidFill>
            </a:endParaRPr>
          </a:p>
        </p:txBody>
      </p:sp>
      <p:pic>
        <p:nvPicPr>
          <p:cNvPr id="5" name="Picture 4" descr="Without Further Delay synonyms - 57 Words and Phrases for Without Further  Delay"/>
          <p:cNvPicPr/>
          <p:nvPr/>
        </p:nvPicPr>
        <p:blipFill>
          <a:blip r:embed="rId2">
            <a:extLst>
              <a:ext uri="{28A0092B-C50C-407E-A947-70E740481C1C}">
                <a14:useLocalDpi xmlns:a14="http://schemas.microsoft.com/office/drawing/2010/main" val="0"/>
              </a:ext>
            </a:extLst>
          </a:blip>
          <a:srcRect/>
          <a:stretch>
            <a:fillRect/>
          </a:stretch>
        </p:blipFill>
        <p:spPr bwMode="auto">
          <a:xfrm>
            <a:off x="4187952" y="3886200"/>
            <a:ext cx="4648200" cy="235225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Decisions Clearly and Sensitively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200" u="sng" dirty="0" smtClean="0"/>
              <a:t>The supervisor should make every effort to give straightforward, clear answers to a complaint or grievance</a:t>
            </a:r>
            <a:r>
              <a:rPr lang="en-US" sz="2200" dirty="0" smtClean="0"/>
              <a:t>.  </a:t>
            </a:r>
          </a:p>
          <a:p>
            <a:endParaRPr lang="en-US" sz="800" dirty="0" smtClean="0"/>
          </a:p>
          <a:p>
            <a:pPr lvl="1"/>
            <a:r>
              <a:rPr lang="en-US" sz="2000" dirty="0" smtClean="0"/>
              <a:t>The supervisor should also communicate, as specifically as possible, the reasons for the decision, especially when not in the EE’s favor.  </a:t>
            </a:r>
          </a:p>
          <a:p>
            <a:pPr lvl="1"/>
            <a:endParaRPr lang="en-US" sz="800" dirty="0" smtClean="0"/>
          </a:p>
          <a:p>
            <a:pPr lvl="2"/>
            <a:r>
              <a:rPr lang="en-US" sz="1800" dirty="0" smtClean="0">
                <a:solidFill>
                  <a:srgbClr val="FF0000"/>
                </a:solidFill>
              </a:rPr>
              <a:t>It is frustrating for an EE to get just a “no” with no explanation other than that management feels it does not have to comply with the EE’s request.</a:t>
            </a:r>
            <a:endParaRPr lang="en-US" sz="1800" dirty="0">
              <a:solidFill>
                <a:srgbClr val="FF0000"/>
              </a:solidFill>
            </a:endParaRPr>
          </a:p>
        </p:txBody>
      </p:sp>
      <p:pic>
        <p:nvPicPr>
          <p:cNvPr id="5" name="Picture 4" descr="WCPE Launches StraightForward Podcast - Wisconsin Center for Performance  Excellence"/>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62400"/>
            <a:ext cx="5029200" cy="23495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Decisions Clearly and Sensitively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200" u="sng" dirty="0" smtClean="0"/>
              <a:t>Even when a complaint is not justified, the supervisor should in no way convey that the problem is trivial or unnecessary</a:t>
            </a:r>
            <a:r>
              <a:rPr lang="en-US" dirty="0" smtClean="0"/>
              <a:t>.  </a:t>
            </a:r>
          </a:p>
          <a:p>
            <a:endParaRPr lang="en-US" sz="800" dirty="0" smtClean="0"/>
          </a:p>
          <a:p>
            <a:pPr lvl="1"/>
            <a:r>
              <a:rPr lang="en-US" sz="2000" dirty="0" smtClean="0"/>
              <a:t>The EE likely has good reasons for raising the complaint</a:t>
            </a:r>
            <a:r>
              <a:rPr lang="en-US" dirty="0" smtClean="0"/>
              <a:t>.  </a:t>
            </a:r>
          </a:p>
          <a:p>
            <a:pPr lvl="1"/>
            <a:endParaRPr lang="en-US" sz="800" dirty="0" smtClean="0"/>
          </a:p>
          <a:p>
            <a:pPr lvl="2"/>
            <a:r>
              <a:rPr lang="en-US" sz="1800" dirty="0" smtClean="0">
                <a:solidFill>
                  <a:srgbClr val="FF0000"/>
                </a:solidFill>
              </a:rPr>
              <a:t>Therefore, the supervisor should be sensitive to the EE’s perspective.</a:t>
            </a:r>
            <a:endParaRPr lang="en-US" sz="1800" dirty="0">
              <a:solidFill>
                <a:srgbClr val="FF0000"/>
              </a:solidFill>
            </a:endParaRPr>
          </a:p>
        </p:txBody>
      </p:sp>
      <p:pic>
        <p:nvPicPr>
          <p:cNvPr id="1026" name="Picture 2" descr="Sensitive Meani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181" y="3813048"/>
            <a:ext cx="4346575" cy="2444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Decisions Clearly and Sensitively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200" u="sng" dirty="0" smtClean="0"/>
              <a:t>When a labor agreement requires a written reply to a grievance, the supervisor should restrict the reply to the grievance and ensure that the response relates to the case</a:t>
            </a:r>
            <a:r>
              <a:rPr lang="en-US" dirty="0" smtClean="0"/>
              <a:t>.  </a:t>
            </a:r>
          </a:p>
          <a:p>
            <a:endParaRPr lang="en-US" sz="800" dirty="0" smtClean="0"/>
          </a:p>
          <a:p>
            <a:pPr lvl="1"/>
            <a:r>
              <a:rPr lang="en-US" sz="2000" dirty="0" smtClean="0"/>
              <a:t>References to labor-agreement provisions or plant rules should be confined to those in question.  </a:t>
            </a:r>
          </a:p>
          <a:p>
            <a:pPr lvl="1"/>
            <a:endParaRPr lang="en-US" sz="800" dirty="0" smtClean="0"/>
          </a:p>
          <a:p>
            <a:pPr lvl="2"/>
            <a:r>
              <a:rPr lang="en-US" sz="1800" dirty="0" smtClean="0">
                <a:solidFill>
                  <a:srgbClr val="FF0000"/>
                </a:solidFill>
              </a:rPr>
              <a:t>The supervisor should discuss </a:t>
            </a:r>
            <a:r>
              <a:rPr lang="en-US" sz="1800" dirty="0">
                <a:solidFill>
                  <a:srgbClr val="FF0000"/>
                </a:solidFill>
              </a:rPr>
              <a:t>a</a:t>
            </a:r>
            <a:r>
              <a:rPr lang="en-US" sz="1800" dirty="0" smtClean="0">
                <a:solidFill>
                  <a:srgbClr val="FF0000"/>
                </a:solidFill>
              </a:rPr>
              <a:t> written reply with higher-level managers or HR staff to ensure it is written properly.</a:t>
            </a:r>
            <a:endParaRPr lang="en-US" sz="1800" dirty="0">
              <a:solidFill>
                <a:srgbClr val="FF0000"/>
              </a:solidFill>
            </a:endParaRPr>
          </a:p>
        </p:txBody>
      </p:sp>
      <p:pic>
        <p:nvPicPr>
          <p:cNvPr id="5" name="Picture 4" descr="The big idea: can writing make you healthier? | Psychology | The Guardi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191000"/>
            <a:ext cx="3014472" cy="20574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Records and Documents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Despite the good-faith efforts to settle complaints or grievances, an EE may choose to appeal a decision</a:t>
            </a:r>
            <a:r>
              <a:rPr lang="en-US" dirty="0" smtClean="0"/>
              <a:t>.  </a:t>
            </a:r>
          </a:p>
          <a:p>
            <a:endParaRPr lang="en-US" sz="900" dirty="0" smtClean="0"/>
          </a:p>
          <a:p>
            <a:pPr lvl="1"/>
            <a:r>
              <a:rPr lang="en-US" sz="1800" dirty="0" smtClean="0"/>
              <a:t>When a complaint involves discrimination, the EE may file a formal complaint with a government agency.  When there is a union grievance, it may go all the way to arbitration.  In a nonunionized firm, the complaint procedures may provide several steps for appeal, which is why it is important for a supervisor to document all evidence, discussions, and meetings.  </a:t>
            </a:r>
          </a:p>
          <a:p>
            <a:pPr lvl="1"/>
            <a:endParaRPr lang="en-US" sz="900" dirty="0" smtClean="0"/>
          </a:p>
          <a:p>
            <a:pPr lvl="2"/>
            <a:r>
              <a:rPr lang="en-US" sz="1800" dirty="0">
                <a:solidFill>
                  <a:srgbClr val="FF0000"/>
                </a:solidFill>
              </a:rPr>
              <a:t>W</a:t>
            </a:r>
            <a:r>
              <a:rPr lang="en-US" sz="1800" dirty="0" smtClean="0">
                <a:solidFill>
                  <a:srgbClr val="FF0000"/>
                </a:solidFill>
              </a:rPr>
              <a:t>ritten evidence is superior to oral testimony and hearsay.</a:t>
            </a:r>
            <a:endParaRPr lang="en-US" sz="1800" dirty="0">
              <a:solidFill>
                <a:srgbClr val="FF0000"/>
              </a:solidFill>
            </a:endParaRPr>
          </a:p>
        </p:txBody>
      </p:sp>
      <p:pic>
        <p:nvPicPr>
          <p:cNvPr id="5" name="Picture 4" descr="records management – TDAN.com"/>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72000"/>
            <a:ext cx="2290354" cy="232301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Records and Documents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200" u="sng" dirty="0" smtClean="0"/>
              <a:t>Many firms have policies for the confidential handling of certain EE records and documents</a:t>
            </a:r>
            <a:r>
              <a:rPr lang="en-US" dirty="0" smtClean="0"/>
              <a:t>.  </a:t>
            </a:r>
          </a:p>
          <a:p>
            <a:endParaRPr lang="en-US" sz="800" dirty="0" smtClean="0"/>
          </a:p>
          <a:p>
            <a:pPr lvl="1"/>
            <a:r>
              <a:rPr lang="en-US" sz="2000" dirty="0" smtClean="0">
                <a:solidFill>
                  <a:srgbClr val="FF0000"/>
                </a:solidFill>
              </a:rPr>
              <a:t>Supervisors must be careful to adhere to any such policies, especially when documents involve issues of EE performance and company disciplinary actions.</a:t>
            </a:r>
            <a:endParaRPr lang="en-US" sz="2000" dirty="0">
              <a:solidFill>
                <a:srgbClr val="FF0000"/>
              </a:solidFill>
            </a:endParaRPr>
          </a:p>
        </p:txBody>
      </p:sp>
      <p:pic>
        <p:nvPicPr>
          <p:cNvPr id="6" name="Picture 5" descr="Attorney Client Confidentiality: What Every Attorney Should Know | Clio"/>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08025"/>
            <a:ext cx="4463143" cy="2450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Workplace violence, defined as violent acts, including physical assaults and threats of assaults directed toward EEs at work or on duty, has increased dramatically</a:t>
            </a:r>
            <a:r>
              <a:rPr lang="en-US" sz="2200" dirty="0" smtClean="0"/>
              <a:t>.  </a:t>
            </a:r>
          </a:p>
          <a:p>
            <a:endParaRPr lang="en-US" sz="900" dirty="0"/>
          </a:p>
          <a:p>
            <a:pPr lvl="1"/>
            <a:r>
              <a:rPr lang="en-US" sz="2000" dirty="0" smtClean="0"/>
              <a:t>Experts agree it is impossible to accurately predict violent behavior</a:t>
            </a:r>
            <a:r>
              <a:rPr lang="en-US" sz="2000" dirty="0"/>
              <a:t>;</a:t>
            </a:r>
            <a:r>
              <a:rPr lang="en-US" sz="2000" dirty="0" smtClean="0"/>
              <a:t> however, some studies have identified certain behavioral problems that may portend serious problems on the job.  </a:t>
            </a:r>
          </a:p>
          <a:p>
            <a:pPr lvl="1"/>
            <a:endParaRPr lang="en-US" sz="900" dirty="0"/>
          </a:p>
          <a:p>
            <a:pPr lvl="2"/>
            <a:r>
              <a:rPr lang="en-US" sz="1800" dirty="0" smtClean="0">
                <a:solidFill>
                  <a:srgbClr val="FF0000"/>
                </a:solidFill>
              </a:rPr>
              <a:t>Supervisors are typically best positioned to identify the warning signals, which include an individual’s extreme interest in weapons or bringing weapons to the workplace; paranoid behavior, such as panicking easily or perceiving that the “whole world is against me”; reacting to or failing to take criticism; and unexplained dramatic changes in an individual’s productivity, attendance, or hygiene.  </a:t>
            </a:r>
            <a:endParaRPr lang="en-US" sz="1800" dirty="0">
              <a:solidFill>
                <a:srgbClr val="FF0000"/>
              </a:solidFill>
            </a:endParaRPr>
          </a:p>
        </p:txBody>
      </p:sp>
      <p:pic>
        <p:nvPicPr>
          <p:cNvPr id="6" name="Picture 5" descr="10 Ways to prevent Workplace Violence - GeeksforGee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486400"/>
            <a:ext cx="2362200" cy="1375954"/>
          </a:xfrm>
          <a:prstGeom prst="rect">
            <a:avLst/>
          </a:prstGeom>
          <a:noFill/>
          <a:ln>
            <a:noFill/>
          </a:ln>
        </p:spPr>
      </p:pic>
    </p:spTree>
    <p:extLst>
      <p:ext uri="{BB962C8B-B14F-4D97-AF65-F5344CB8AC3E}">
        <p14:creationId xmlns:p14="http://schemas.microsoft.com/office/powerpoint/2010/main" val="2142293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Records and Documents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200" u="sng" dirty="0" smtClean="0"/>
              <a:t>Keeping good records is especially important when a complaint or a grievance is not settled at the supervisory level</a:t>
            </a:r>
            <a:r>
              <a:rPr lang="en-US" dirty="0" smtClean="0"/>
              <a:t>.  </a:t>
            </a:r>
          </a:p>
          <a:p>
            <a:endParaRPr lang="en-US" sz="800" dirty="0" smtClean="0"/>
          </a:p>
          <a:p>
            <a:pPr lvl="1"/>
            <a:r>
              <a:rPr lang="en-US" sz="2000" dirty="0" smtClean="0"/>
              <a:t>The burden of proof is usually on management.  Therefore, a supervisor should be ready to explain actions without having to depend solely on memory. </a:t>
            </a:r>
          </a:p>
          <a:p>
            <a:pPr lvl="1"/>
            <a:endParaRPr lang="en-US" sz="800" dirty="0" smtClean="0"/>
          </a:p>
          <a:p>
            <a:pPr lvl="2"/>
            <a:r>
              <a:rPr lang="en-US" sz="1800" dirty="0" smtClean="0">
                <a:solidFill>
                  <a:srgbClr val="FF0000"/>
                </a:solidFill>
              </a:rPr>
              <a:t>Documentation can be very supportive in this regard.</a:t>
            </a:r>
            <a:endParaRPr lang="en-US" sz="1800" dirty="0">
              <a:solidFill>
                <a:srgbClr val="FF0000"/>
              </a:solidFill>
            </a:endParaRPr>
          </a:p>
        </p:txBody>
      </p:sp>
      <p:pic>
        <p:nvPicPr>
          <p:cNvPr id="5" name="Picture 4" descr="Audit Documentation: Peer Review Finding - CPA Hall Talk"/>
          <p:cNvPicPr/>
          <p:nvPr/>
        </p:nvPicPr>
        <p:blipFill>
          <a:blip r:embed="rId2">
            <a:extLst>
              <a:ext uri="{28A0092B-C50C-407E-A947-70E740481C1C}">
                <a14:useLocalDpi xmlns:a14="http://schemas.microsoft.com/office/drawing/2010/main" val="0"/>
              </a:ext>
            </a:extLst>
          </a:blip>
          <a:srcRect/>
          <a:stretch>
            <a:fillRect/>
          </a:stretch>
        </p:blipFill>
        <p:spPr bwMode="auto">
          <a:xfrm>
            <a:off x="4361687" y="4419600"/>
            <a:ext cx="4775781" cy="24384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make every effort to resolve a complaint or grievance at the first step without sacrificing a fair decision</a:t>
            </a:r>
            <a:r>
              <a:rPr lang="en-US" dirty="0" smtClean="0"/>
              <a:t>.  </a:t>
            </a:r>
          </a:p>
          <a:p>
            <a:endParaRPr lang="en-US" sz="900" dirty="0" smtClean="0"/>
          </a:p>
          <a:p>
            <a:pPr lvl="1"/>
            <a:r>
              <a:rPr lang="en-US" sz="1800" dirty="0" smtClean="0"/>
              <a:t>Supervisors are at times tempted to grant questionable complaints or grievances because they fear challenges or want to avoid hassles.  </a:t>
            </a:r>
          </a:p>
          <a:p>
            <a:pPr lvl="1"/>
            <a:r>
              <a:rPr lang="en-US" sz="1800" dirty="0" smtClean="0"/>
              <a:t>By giving in to an EE or the union just to avoid an argument, the supervisor may invite others to adopt the “squeaky-wheel-gets-the-grease” theory.   </a:t>
            </a:r>
          </a:p>
          <a:p>
            <a:pPr lvl="1"/>
            <a:endParaRPr lang="en-US" sz="800" dirty="0">
              <a:solidFill>
                <a:srgbClr val="0070C0"/>
              </a:solidFill>
            </a:endParaRPr>
          </a:p>
          <a:p>
            <a:pPr lvl="2"/>
            <a:r>
              <a:rPr lang="en-US" sz="1800" dirty="0" smtClean="0">
                <a:solidFill>
                  <a:srgbClr val="FF0000"/>
                </a:solidFill>
              </a:rPr>
              <a:t>That is, other EEs or stewards will be encouraged to submit complaints because they feel that by complaining often and loudly they have a better chance of gaining concessions.  In this way, a supervisor may establish a perception that can lead to even greater problems.</a:t>
            </a:r>
            <a:endParaRPr lang="en-US" sz="1800" dirty="0">
              <a:solidFill>
                <a:srgbClr val="FF0000"/>
              </a:solidFill>
            </a:endParaRPr>
          </a:p>
        </p:txBody>
      </p:sp>
      <p:pic>
        <p:nvPicPr>
          <p:cNvPr id="5" name="Picture 4" descr="No-Fear | Project website"/>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181600"/>
            <a:ext cx="3219450" cy="11239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efforts to settle a complaint or grievance, there will always be gray areas in which a supervisor must use judgment</a:t>
            </a:r>
            <a:r>
              <a:rPr lang="en-US" dirty="0" smtClean="0"/>
              <a:t>.  </a:t>
            </a:r>
          </a:p>
          <a:p>
            <a:endParaRPr lang="en-US" sz="900" dirty="0" smtClean="0"/>
          </a:p>
          <a:p>
            <a:pPr lvl="1"/>
            <a:r>
              <a:rPr lang="en-US" sz="1900" dirty="0" smtClean="0"/>
              <a:t>The supervisor should be willing to admit and rectify mistakes. However, when supervisors believe decisions are fair and objective, they should have the courage to hold firm, even when EEs threaten to appeal.  </a:t>
            </a:r>
          </a:p>
          <a:p>
            <a:pPr lvl="1"/>
            <a:endParaRPr lang="en-US" sz="900" dirty="0" smtClean="0"/>
          </a:p>
          <a:p>
            <a:pPr lvl="2"/>
            <a:r>
              <a:rPr lang="en-US" sz="1800" dirty="0" smtClean="0">
                <a:solidFill>
                  <a:srgbClr val="FF0000"/>
                </a:solidFill>
              </a:rPr>
              <a:t>If an EE appeals a decision it does not mean that the supervisor is wrong.  </a:t>
            </a:r>
          </a:p>
          <a:p>
            <a:pPr lvl="2"/>
            <a:r>
              <a:rPr lang="en-US" sz="1800" dirty="0" smtClean="0">
                <a:solidFill>
                  <a:srgbClr val="FF0000"/>
                </a:solidFill>
              </a:rPr>
              <a:t>Even if higher-level managers or arbitrators reverse supervisor’s decision, poor handling on the supervisor’s part is not implied. Some decisions will be modified or reversed during appeal for reasons that may go beyond the supervisor’s responsibility.</a:t>
            </a:r>
            <a:endParaRPr lang="en-US" sz="1800" dirty="0">
              <a:solidFill>
                <a:srgbClr val="FF0000"/>
              </a:solidFill>
            </a:endParaRPr>
          </a:p>
        </p:txBody>
      </p:sp>
      <p:pic>
        <p:nvPicPr>
          <p:cNvPr id="5" name="Picture 4"/>
          <p:cNvPicPr/>
          <p:nvPr/>
        </p:nvPicPr>
        <p:blipFill>
          <a:blip r:embed="rId2"/>
          <a:stretch>
            <a:fillRect/>
          </a:stretch>
        </p:blipFill>
        <p:spPr>
          <a:xfrm>
            <a:off x="4724400" y="5029200"/>
            <a:ext cx="4419601" cy="18288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may decide to settle a case on terms that are more favorable to an EE than what the supervisor may believe is appropriate</a:t>
            </a:r>
            <a:r>
              <a:rPr lang="en-US" sz="2200" dirty="0" smtClean="0"/>
              <a:t>.  </a:t>
            </a:r>
          </a:p>
          <a:p>
            <a:endParaRPr lang="en-US" sz="900" dirty="0" smtClean="0"/>
          </a:p>
          <a:p>
            <a:pPr lvl="1"/>
            <a:r>
              <a:rPr lang="en-US" sz="2000" dirty="0" smtClean="0"/>
              <a:t>This occurs because management is concerned about losing the case in arbitration or litigation and incurring excessive extra costs.</a:t>
            </a:r>
          </a:p>
          <a:p>
            <a:pPr lvl="1"/>
            <a:endParaRPr lang="en-US" sz="900" dirty="0" smtClean="0"/>
          </a:p>
          <a:p>
            <a:pPr lvl="2"/>
            <a:r>
              <a:rPr lang="en-US" sz="1800" dirty="0" smtClean="0">
                <a:solidFill>
                  <a:srgbClr val="FF0000"/>
                </a:solidFill>
              </a:rPr>
              <a:t>Reversal of a supervisor’s decision is usually not desirable because doing so can weaken a supervisor’s position with EEs and cause resentment.  It may happen, though, and a supervisor should avoid frustration.</a:t>
            </a:r>
            <a:endParaRPr lang="en-US" sz="1800" dirty="0">
              <a:solidFill>
                <a:srgbClr val="FF0000"/>
              </a:solidFill>
            </a:endParaRPr>
          </a:p>
        </p:txBody>
      </p:sp>
      <p:pic>
        <p:nvPicPr>
          <p:cNvPr id="5" name="Picture 4"/>
          <p:cNvPicPr/>
          <p:nvPr/>
        </p:nvPicPr>
        <p:blipFill>
          <a:blip r:embed="rId2"/>
          <a:stretch>
            <a:fillRect/>
          </a:stretch>
        </p:blipFill>
        <p:spPr>
          <a:xfrm>
            <a:off x="6629400" y="4648200"/>
            <a:ext cx="2514600" cy="22098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200" u="sng" dirty="0" smtClean="0"/>
              <a:t>Supervisors who generally follow the guidelines and who do their best to reach equitable solutions will enjoy the support of higher-level management in most cases</a:t>
            </a:r>
            <a:r>
              <a:rPr lang="en-US" dirty="0" smtClean="0"/>
              <a:t>.  </a:t>
            </a:r>
          </a:p>
          <a:p>
            <a:endParaRPr lang="en-US" sz="800" dirty="0" smtClean="0"/>
          </a:p>
          <a:p>
            <a:pPr lvl="1"/>
            <a:r>
              <a:rPr lang="en-US" sz="2000" dirty="0" smtClean="0">
                <a:solidFill>
                  <a:srgbClr val="FF0000"/>
                </a:solidFill>
              </a:rPr>
              <a:t>A supervisor should be able to handle a complaint or grievance professionally and prevent minor issues from escalating.</a:t>
            </a:r>
            <a:endParaRPr lang="en-US" sz="2000" dirty="0">
              <a:solidFill>
                <a:srgbClr val="FF0000"/>
              </a:solidFill>
            </a:endParaRPr>
          </a:p>
        </p:txBody>
      </p:sp>
      <p:pic>
        <p:nvPicPr>
          <p:cNvPr id="5" name="Picture 4" descr="Page 16 | Your Best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7600"/>
            <a:ext cx="2801112" cy="26670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200" u="sng" dirty="0" smtClean="0"/>
              <a:t>In summary, handling EE complaints and grievances is another of the many skills of effective supervision</a:t>
            </a:r>
            <a:r>
              <a:rPr lang="en-US" dirty="0" smtClean="0"/>
              <a:t>.  </a:t>
            </a:r>
          </a:p>
          <a:p>
            <a:endParaRPr lang="en-US" sz="800" dirty="0" smtClean="0"/>
          </a:p>
          <a:p>
            <a:pPr lvl="1"/>
            <a:r>
              <a:rPr lang="en-US" sz="2000" dirty="0" smtClean="0">
                <a:solidFill>
                  <a:srgbClr val="FF0000"/>
                </a:solidFill>
              </a:rPr>
              <a:t>It requires sensitivity, objectivity, and sound analytical judgment,  the same qualities required other areas of supervisory management.</a:t>
            </a:r>
            <a:endParaRPr lang="en-US" sz="2000" dirty="0">
              <a:solidFill>
                <a:srgbClr val="FF0000"/>
              </a:solidFill>
            </a:endParaRPr>
          </a:p>
        </p:txBody>
      </p:sp>
      <p:pic>
        <p:nvPicPr>
          <p:cNvPr id="5" name="Picture 4" descr="Supervisor vs. Manager: What is the Key Difference?"/>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000"/>
            <a:ext cx="5288280" cy="283781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Often incidents of workplace incivility escalate to violent actions</a:t>
            </a:r>
            <a:r>
              <a:rPr lang="en-US" dirty="0" smtClean="0"/>
              <a:t>.  </a:t>
            </a:r>
          </a:p>
          <a:p>
            <a:endParaRPr lang="en-US" sz="800" dirty="0"/>
          </a:p>
          <a:p>
            <a:pPr lvl="1"/>
            <a:r>
              <a:rPr lang="en-US" sz="2000" dirty="0" smtClean="0"/>
              <a:t>Studies of violent acts in workplace have shown these acts typically start as verbal disputes and involve people who know each other.  </a:t>
            </a:r>
          </a:p>
          <a:p>
            <a:pPr lvl="1"/>
            <a:r>
              <a:rPr lang="en-US" sz="2000" dirty="0" smtClean="0"/>
              <a:t>Disputes may occur over trivial matters, or they may involve major disagreements with supervisors or EEs.  </a:t>
            </a:r>
          </a:p>
          <a:p>
            <a:pPr lvl="1"/>
            <a:endParaRPr lang="en-US" sz="800" dirty="0"/>
          </a:p>
          <a:p>
            <a:pPr lvl="2"/>
            <a:r>
              <a:rPr lang="en-US" sz="1800" dirty="0" smtClean="0">
                <a:solidFill>
                  <a:srgbClr val="FF0000"/>
                </a:solidFill>
              </a:rPr>
              <a:t>Supervisors should address bad behaviors promptly, before they escalate.  </a:t>
            </a:r>
            <a:endParaRPr lang="en-US" sz="1800" dirty="0">
              <a:solidFill>
                <a:srgbClr val="FF0000"/>
              </a:solidFill>
            </a:endParaRPr>
          </a:p>
        </p:txBody>
      </p:sp>
      <p:pic>
        <p:nvPicPr>
          <p:cNvPr id="5" name="Picture 4" descr="Workplace Incivility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191001" y="4191001"/>
            <a:ext cx="4926874" cy="2667000"/>
          </a:xfrm>
          <a:prstGeom prst="rect">
            <a:avLst/>
          </a:prstGeom>
          <a:noFill/>
          <a:ln>
            <a:noFill/>
          </a:ln>
        </p:spPr>
      </p:pic>
    </p:spTree>
    <p:extLst>
      <p:ext uri="{BB962C8B-B14F-4D97-AF65-F5344CB8AC3E}">
        <p14:creationId xmlns:p14="http://schemas.microsoft.com/office/powerpoint/2010/main" val="10232492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17440</TotalTime>
  <Words>6876</Words>
  <Application>Microsoft Office PowerPoint</Application>
  <PresentationFormat>On-screen Show (4:3)</PresentationFormat>
  <Paragraphs>622</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Calibri</vt:lpstr>
      <vt:lpstr>Georgia</vt:lpstr>
      <vt:lpstr>Wingdings</vt:lpstr>
      <vt:lpstr>Wingdings 2</vt:lpstr>
      <vt:lpstr>Civic</vt:lpstr>
      <vt:lpstr>Supervision</vt:lpstr>
      <vt:lpstr>Part Four: Controlling and Managing Performance Conflict</vt:lpstr>
      <vt:lpstr>Disagreements and Conflicts are Part of the Workplace</vt:lpstr>
      <vt:lpstr>Disagreements and Conflicts are Part of the Workplace</vt:lpstr>
      <vt:lpstr>Bullies at Work</vt:lpstr>
      <vt:lpstr>Bullies at Work</vt:lpstr>
      <vt:lpstr>Addressing Workplace Incivility</vt:lpstr>
      <vt:lpstr>Addressing Workplace Incivility</vt:lpstr>
      <vt:lpstr>Addressing Workplace Incivility</vt:lpstr>
      <vt:lpstr>Addressing Workplace Incivility</vt:lpstr>
      <vt:lpstr>Slackers Cause Stress</vt:lpstr>
      <vt:lpstr>Slackers Cause Stress</vt:lpstr>
      <vt:lpstr>Slackers Cause Stress</vt:lpstr>
      <vt:lpstr>Slackers Cause Stress</vt:lpstr>
      <vt:lpstr>Supervisory Tips</vt:lpstr>
      <vt:lpstr>Workplace Conflicts Must Be Resolved</vt:lpstr>
      <vt:lpstr>Workplace Conflicts Must Be Resolved</vt:lpstr>
      <vt:lpstr>Workplace Conflicts Must Be Resolved</vt:lpstr>
      <vt:lpstr>Workplace Conflicts Must Be Resolved</vt:lpstr>
      <vt:lpstr>Workplace Conflicts Must Be Resolved</vt:lpstr>
      <vt:lpstr>Workplace Conflicts Must Be Resolved</vt:lpstr>
      <vt:lpstr>Workplace Conflicts Must Be Resolved Types of Slacker Behavior</vt:lpstr>
      <vt:lpstr>Workplace Conflicts Must Be Resolved</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Communication in Resolving Conflicts</vt:lpstr>
      <vt:lpstr>Supervisory Tips</vt:lpstr>
      <vt:lpstr>Complaints and Grievances in Supervision</vt:lpstr>
      <vt:lpstr>Complaints and Grievances in Supervision</vt:lpstr>
      <vt:lpstr>Procedures for Resolving Grievances and Complaints</vt:lpstr>
      <vt:lpstr>Grievance Procedures</vt:lpstr>
      <vt:lpstr>Complaint Procedures</vt:lpstr>
      <vt:lpstr>Complaint Procedures</vt:lpstr>
      <vt:lpstr>Complaint Procedures</vt:lpstr>
      <vt:lpstr>Alternative Dispute Resolution Procedures</vt:lpstr>
      <vt:lpstr>Alternative Dispute Resolution Procedures</vt:lpstr>
      <vt:lpstr>Alternative Dispute Resolution Procedures</vt:lpstr>
      <vt:lpstr>Alternative Dispute Resolution Procedures</vt:lpstr>
      <vt:lpstr>Alternative Dispute Resolution Procedures</vt:lpstr>
      <vt:lpstr>Alternative Dispute Resolution Procedures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Supervisory Guidelines for Resolving Complaints and Grievances</vt:lpstr>
      <vt:lpstr>Supervisory Guidelines for Resolving Complaints and Grievances</vt:lpstr>
      <vt:lpstr>Supervisory Tips</vt:lpstr>
      <vt:lpstr>Make Time Available</vt:lpstr>
      <vt:lpstr>Listen Patiently and with an Open Mind</vt:lpstr>
      <vt:lpstr>Listen Patiently and with an Open Mind</vt:lpstr>
      <vt:lpstr>Distinguish Facts from Opinions</vt:lpstr>
      <vt:lpstr>Distinguish Facts from Opinions</vt:lpstr>
      <vt:lpstr>Determine the Real Issue</vt:lpstr>
      <vt:lpstr>Check And Consult</vt:lpstr>
      <vt:lpstr>Check And Consult</vt:lpstr>
      <vt:lpstr>Check And Consult</vt:lpstr>
      <vt:lpstr>Avoid Setting Precedents</vt:lpstr>
      <vt:lpstr>Avoid Setting Precedents</vt:lpstr>
      <vt:lpstr>Exercise Self-Control</vt:lpstr>
      <vt:lpstr>Exercise Self-Control</vt:lpstr>
      <vt:lpstr>Exercise Self-Control</vt:lpstr>
      <vt:lpstr>Exercise Self-Control</vt:lpstr>
      <vt:lpstr>Minimize Delays in Reaching a Decision</vt:lpstr>
      <vt:lpstr>Minimize Delays in Reaching a Decision</vt:lpstr>
      <vt:lpstr>Explain Decisions Clearly and Sensitively</vt:lpstr>
      <vt:lpstr>Explain Decisions Clearly and Sensitively</vt:lpstr>
      <vt:lpstr>Explain Decisions Clearly and Sensitively</vt:lpstr>
      <vt:lpstr>Keep Records and Documents</vt:lpstr>
      <vt:lpstr>Keep Records and Documents</vt:lpstr>
      <vt:lpstr>Keep Records and Documents</vt:lpstr>
      <vt:lpstr>Do Not Fear a Challenge</vt:lpstr>
      <vt:lpstr>Do Not Fear a Challenge</vt:lpstr>
      <vt:lpstr>Do Not Fear a Challenge</vt:lpstr>
      <vt:lpstr>Do Not Fear a Challenge</vt:lpstr>
      <vt:lpstr>Do Not Fear a Challenge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1470</cp:revision>
  <cp:lastPrinted>2025-10-29T23:47:29Z</cp:lastPrinted>
  <dcterms:created xsi:type="dcterms:W3CDTF">2015-02-01T00:37:43Z</dcterms:created>
  <dcterms:modified xsi:type="dcterms:W3CDTF">2025-10-30T19:13:30Z</dcterms:modified>
</cp:coreProperties>
</file>