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4"/>
  </p:notesMasterIdLst>
  <p:handoutMasterIdLst>
    <p:handoutMasterId r:id="rId95"/>
  </p:handoutMasterIdLst>
  <p:sldIdLst>
    <p:sldId id="388" r:id="rId2"/>
    <p:sldId id="309" r:id="rId3"/>
    <p:sldId id="390" r:id="rId4"/>
    <p:sldId id="391" r:id="rId5"/>
    <p:sldId id="394" r:id="rId6"/>
    <p:sldId id="395" r:id="rId7"/>
    <p:sldId id="397" r:id="rId8"/>
    <p:sldId id="401" r:id="rId9"/>
    <p:sldId id="405" r:id="rId10"/>
    <p:sldId id="407" r:id="rId11"/>
    <p:sldId id="413" r:id="rId12"/>
    <p:sldId id="426" r:id="rId13"/>
    <p:sldId id="427" r:id="rId14"/>
    <p:sldId id="428" r:id="rId15"/>
    <p:sldId id="429" r:id="rId16"/>
    <p:sldId id="430" r:id="rId17"/>
    <p:sldId id="437" r:id="rId18"/>
    <p:sldId id="438" r:id="rId19"/>
    <p:sldId id="442" r:id="rId20"/>
    <p:sldId id="448" r:id="rId21"/>
    <p:sldId id="449" r:id="rId22"/>
    <p:sldId id="451" r:id="rId23"/>
    <p:sldId id="457" r:id="rId24"/>
    <p:sldId id="458" r:id="rId25"/>
    <p:sldId id="463" r:id="rId26"/>
    <p:sldId id="467" r:id="rId27"/>
    <p:sldId id="469" r:id="rId28"/>
    <p:sldId id="470" r:id="rId29"/>
    <p:sldId id="473" r:id="rId30"/>
    <p:sldId id="474" r:id="rId31"/>
    <p:sldId id="476" r:id="rId32"/>
    <p:sldId id="477" r:id="rId33"/>
    <p:sldId id="478" r:id="rId34"/>
    <p:sldId id="479" r:id="rId35"/>
    <p:sldId id="480" r:id="rId36"/>
    <p:sldId id="482" r:id="rId37"/>
    <p:sldId id="483" r:id="rId38"/>
    <p:sldId id="484" r:id="rId39"/>
    <p:sldId id="485" r:id="rId40"/>
    <p:sldId id="486" r:id="rId41"/>
    <p:sldId id="487" r:id="rId42"/>
    <p:sldId id="488" r:id="rId43"/>
    <p:sldId id="489" r:id="rId44"/>
    <p:sldId id="497" r:id="rId45"/>
    <p:sldId id="501" r:id="rId46"/>
    <p:sldId id="502" r:id="rId47"/>
    <p:sldId id="503" r:id="rId48"/>
    <p:sldId id="504" r:id="rId49"/>
    <p:sldId id="510" r:id="rId50"/>
    <p:sldId id="511" r:id="rId51"/>
    <p:sldId id="522" r:id="rId52"/>
    <p:sldId id="524" r:id="rId53"/>
    <p:sldId id="525" r:id="rId54"/>
    <p:sldId id="526" r:id="rId55"/>
    <p:sldId id="529" r:id="rId56"/>
    <p:sldId id="533" r:id="rId57"/>
    <p:sldId id="536" r:id="rId58"/>
    <p:sldId id="547" r:id="rId59"/>
    <p:sldId id="552" r:id="rId60"/>
    <p:sldId id="553" r:id="rId61"/>
    <p:sldId id="554" r:id="rId62"/>
    <p:sldId id="560" r:id="rId63"/>
    <p:sldId id="572" r:id="rId64"/>
    <p:sldId id="573" r:id="rId65"/>
    <p:sldId id="585" r:id="rId66"/>
    <p:sldId id="599" r:id="rId67"/>
    <p:sldId id="600" r:id="rId68"/>
    <p:sldId id="601" r:id="rId69"/>
    <p:sldId id="609" r:id="rId70"/>
    <p:sldId id="610" r:id="rId71"/>
    <p:sldId id="612" r:id="rId72"/>
    <p:sldId id="613" r:id="rId73"/>
    <p:sldId id="614" r:id="rId74"/>
    <p:sldId id="621" r:id="rId75"/>
    <p:sldId id="623" r:id="rId76"/>
    <p:sldId id="627" r:id="rId77"/>
    <p:sldId id="628" r:id="rId78"/>
    <p:sldId id="631" r:id="rId79"/>
    <p:sldId id="632" r:id="rId80"/>
    <p:sldId id="633" r:id="rId81"/>
    <p:sldId id="635" r:id="rId82"/>
    <p:sldId id="653" r:id="rId83"/>
    <p:sldId id="654" r:id="rId84"/>
    <p:sldId id="655" r:id="rId85"/>
    <p:sldId id="656" r:id="rId86"/>
    <p:sldId id="665" r:id="rId87"/>
    <p:sldId id="666" r:id="rId88"/>
    <p:sldId id="667" r:id="rId89"/>
    <p:sldId id="679" r:id="rId90"/>
    <p:sldId id="684" r:id="rId91"/>
    <p:sldId id="687" r:id="rId92"/>
    <p:sldId id="692" r:id="rId9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6" d="100"/>
          <a:sy n="86" d="100"/>
        </p:scale>
        <p:origin x="802" y="29"/>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1/13/2023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1/13/2023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1/13/2023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1/13/2023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1/13/2023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1/13/2023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1/13/2023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1/13/2023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Business Communications</a:t>
            </a:r>
            <a:r>
              <a:rPr lang="en-US" sz="3200" dirty="0" smtClean="0"/>
              <a:t/>
            </a:r>
            <a:br>
              <a:rPr lang="en-US" sz="3200" dirty="0" smtClean="0"/>
            </a:br>
            <a:r>
              <a:rPr lang="en-US" sz="2000" dirty="0" smtClean="0"/>
              <a:t>Session One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Business Communication</a:t>
            </a:r>
          </a:p>
          <a:p>
            <a:pPr lvl="1"/>
            <a:r>
              <a:rPr lang="en-US" u="sng" dirty="0" smtClean="0"/>
              <a:t>Process and Product – 9</a:t>
            </a:r>
            <a:r>
              <a:rPr lang="en-US" u="sng" baseline="30000" dirty="0" smtClean="0"/>
              <a:t>th</a:t>
            </a:r>
            <a:r>
              <a:rPr lang="en-US" u="sng" dirty="0" smtClean="0"/>
              <a:t> Edition</a:t>
            </a:r>
          </a:p>
          <a:p>
            <a:pPr lvl="1"/>
            <a:endParaRPr lang="en-US" sz="800" dirty="0" smtClean="0"/>
          </a:p>
          <a:p>
            <a:pPr lvl="2"/>
            <a:r>
              <a:rPr lang="en-US" dirty="0" smtClean="0"/>
              <a:t>Mary Ellen Guffey and Dana Loewy; Cengage Learning 2018, 2015</a:t>
            </a:r>
          </a:p>
          <a:p>
            <a:pPr lvl="3"/>
            <a:r>
              <a:rPr lang="en-US" dirty="0" smtClean="0"/>
              <a:t>ISBN: 978-1-305-95796-1</a:t>
            </a:r>
            <a:endParaRPr lang="en-US" dirty="0"/>
          </a:p>
        </p:txBody>
      </p:sp>
      <p:pic>
        <p:nvPicPr>
          <p:cNvPr id="7" name="Picture 6" descr="UNIT-1:Means Of Communication – B.C.A study"/>
          <p:cNvPicPr/>
          <p:nvPr/>
        </p:nvPicPr>
        <p:blipFill>
          <a:blip r:embed="rId3" cstate="print"/>
          <a:srcRect/>
          <a:stretch>
            <a:fillRect/>
          </a:stretch>
        </p:blipFill>
        <p:spPr bwMode="auto">
          <a:xfrm>
            <a:off x="1600200" y="3657600"/>
            <a:ext cx="5943600" cy="238124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Creative Problem-Solving Process</a:t>
            </a:r>
            <a:br>
              <a:rPr lang="en-US" sz="2800" dirty="0" smtClean="0"/>
            </a:br>
            <a:r>
              <a:rPr lang="en-US" sz="2000" dirty="0" smtClean="0"/>
              <a:t>Osborn-Parnes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The following is a summary of the 3-point plan to help you think critically and solve problems competently</a:t>
            </a:r>
            <a:r>
              <a:rPr lang="en-US" dirty="0" smtClean="0"/>
              <a:t>:</a:t>
            </a:r>
          </a:p>
          <a:p>
            <a:endParaRPr lang="en-US" sz="800" dirty="0" smtClean="0"/>
          </a:p>
          <a:p>
            <a:pPr marL="731520" lvl="1" indent="-457200">
              <a:buFont typeface="+mj-lt"/>
              <a:buAutoNum type="arabicPeriod"/>
            </a:pPr>
            <a:r>
              <a:rPr lang="en-US" u="sng" dirty="0" smtClean="0"/>
              <a:t>Explore the Challenge</a:t>
            </a:r>
          </a:p>
          <a:p>
            <a:pPr marL="1005840" lvl="2" indent="-457200"/>
            <a:r>
              <a:rPr lang="en-US" dirty="0" smtClean="0">
                <a:solidFill>
                  <a:srgbClr val="FF0000"/>
                </a:solidFill>
              </a:rPr>
              <a:t>Identify the challenge.</a:t>
            </a:r>
          </a:p>
          <a:p>
            <a:pPr marL="1005840" lvl="2" indent="-457200"/>
            <a:r>
              <a:rPr lang="en-US" dirty="0" smtClean="0">
                <a:solidFill>
                  <a:srgbClr val="FF0000"/>
                </a:solidFill>
              </a:rPr>
              <a:t>Gather information and clarify the problem.</a:t>
            </a:r>
          </a:p>
          <a:p>
            <a:pPr marL="731520" lvl="1" indent="-457200">
              <a:buFont typeface="+mj-lt"/>
              <a:buAutoNum type="arabicPeriod"/>
            </a:pPr>
            <a:r>
              <a:rPr lang="en-US" u="sng" dirty="0" smtClean="0"/>
              <a:t>Generate Ide</a:t>
            </a:r>
            <a:r>
              <a:rPr lang="en-US" dirty="0" smtClean="0"/>
              <a:t>as</a:t>
            </a:r>
          </a:p>
          <a:p>
            <a:pPr marL="1005840" lvl="2" indent="-457200"/>
            <a:r>
              <a:rPr lang="en-US" dirty="0" smtClean="0">
                <a:solidFill>
                  <a:srgbClr val="FF0000"/>
                </a:solidFill>
              </a:rPr>
              <a:t>Come up with many ideas to solve the problem.</a:t>
            </a:r>
          </a:p>
          <a:p>
            <a:pPr marL="1005840" lvl="2" indent="-457200"/>
            <a:r>
              <a:rPr lang="en-US" dirty="0" smtClean="0">
                <a:solidFill>
                  <a:srgbClr val="FF0000"/>
                </a:solidFill>
              </a:rPr>
              <a:t>Pick the most promising ideas.</a:t>
            </a:r>
          </a:p>
          <a:p>
            <a:pPr marL="731520" lvl="1" indent="-457200">
              <a:buFont typeface="+mj-lt"/>
              <a:buAutoNum type="arabicPeriod"/>
            </a:pPr>
            <a:r>
              <a:rPr lang="en-US" u="sng" dirty="0" smtClean="0"/>
              <a:t>Implement Solutions</a:t>
            </a:r>
          </a:p>
          <a:p>
            <a:pPr marL="1005840" lvl="2" indent="-457200"/>
            <a:r>
              <a:rPr lang="en-US" dirty="0" smtClean="0">
                <a:solidFill>
                  <a:srgbClr val="FF0000"/>
                </a:solidFill>
              </a:rPr>
              <a:t>Select and strengthen solutions.</a:t>
            </a:r>
          </a:p>
          <a:p>
            <a:pPr marL="1005840" lvl="2" indent="-457200"/>
            <a:r>
              <a:rPr lang="en-US" dirty="0" smtClean="0">
                <a:solidFill>
                  <a:srgbClr val="FF0000"/>
                </a:solidFill>
              </a:rPr>
              <a:t>Plan how to bring your solution to life and implement it.</a:t>
            </a:r>
            <a:endParaRPr lang="en-US" dirty="0">
              <a:solidFill>
                <a:srgbClr val="FF0000"/>
              </a:solidFill>
            </a:endParaRPr>
          </a:p>
        </p:txBody>
      </p:sp>
      <p:pic>
        <p:nvPicPr>
          <p:cNvPr id="5" name="Picture 4" descr="Plan - Home | Facebook"/>
          <p:cNvPicPr/>
          <p:nvPr/>
        </p:nvPicPr>
        <p:blipFill>
          <a:blip r:embed="rId2" cstate="print"/>
          <a:srcRect/>
          <a:stretch>
            <a:fillRect/>
          </a:stretch>
        </p:blipFill>
        <p:spPr bwMode="auto">
          <a:xfrm>
            <a:off x="7772400" y="228600"/>
            <a:ext cx="1150620" cy="990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Skills Job Seekers Should Offer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The following are critical skills job seekers should offer</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Leadership – 78%</a:t>
            </a:r>
          </a:p>
          <a:p>
            <a:pPr marL="731520" lvl="1" indent="-457200">
              <a:buFont typeface="+mj-lt"/>
              <a:buAutoNum type="arabicPeriod"/>
            </a:pPr>
            <a:r>
              <a:rPr lang="en-US" sz="2000" dirty="0" smtClean="0">
                <a:solidFill>
                  <a:srgbClr val="FF0000"/>
                </a:solidFill>
              </a:rPr>
              <a:t>Ability to Work in a Team – 78%</a:t>
            </a:r>
          </a:p>
          <a:p>
            <a:pPr marL="731520" lvl="1" indent="-457200">
              <a:buFont typeface="+mj-lt"/>
              <a:buAutoNum type="arabicPeriod"/>
            </a:pPr>
            <a:r>
              <a:rPr lang="en-US" sz="2000" dirty="0" smtClean="0">
                <a:solidFill>
                  <a:srgbClr val="FF0000"/>
                </a:solidFill>
              </a:rPr>
              <a:t>Written Communication Skills – 73%</a:t>
            </a:r>
          </a:p>
          <a:p>
            <a:pPr marL="731520" lvl="1" indent="-457200">
              <a:buFont typeface="+mj-lt"/>
              <a:buAutoNum type="arabicPeriod"/>
            </a:pPr>
            <a:r>
              <a:rPr lang="en-US" sz="2000" dirty="0" smtClean="0">
                <a:solidFill>
                  <a:srgbClr val="FF0000"/>
                </a:solidFill>
              </a:rPr>
              <a:t>Problem-Solving Skills – 71%</a:t>
            </a:r>
          </a:p>
          <a:p>
            <a:pPr marL="731520" lvl="1" indent="-457200">
              <a:buFont typeface="+mj-lt"/>
              <a:buAutoNum type="arabicPeriod"/>
            </a:pPr>
            <a:r>
              <a:rPr lang="en-US" sz="2000" dirty="0" smtClean="0">
                <a:solidFill>
                  <a:srgbClr val="FF0000"/>
                </a:solidFill>
              </a:rPr>
              <a:t>Strong Work Ethic – 70%</a:t>
            </a:r>
          </a:p>
          <a:p>
            <a:pPr marL="731520" lvl="1" indent="-457200">
              <a:buFont typeface="+mj-lt"/>
              <a:buAutoNum type="arabicPeriod"/>
            </a:pPr>
            <a:r>
              <a:rPr lang="en-US" sz="2000" dirty="0" smtClean="0">
                <a:solidFill>
                  <a:srgbClr val="FF0000"/>
                </a:solidFill>
              </a:rPr>
              <a:t>Analytical and Quantitative Skills – 68%</a:t>
            </a:r>
          </a:p>
          <a:p>
            <a:pPr marL="731520" lvl="1" indent="-457200">
              <a:buFont typeface="+mj-lt"/>
              <a:buAutoNum type="arabicPeriod"/>
            </a:pPr>
            <a:r>
              <a:rPr lang="en-US" sz="2000" dirty="0" smtClean="0">
                <a:solidFill>
                  <a:srgbClr val="FF0000"/>
                </a:solidFill>
              </a:rPr>
              <a:t>Technical Skills – 68%</a:t>
            </a:r>
          </a:p>
          <a:p>
            <a:pPr marL="731520" lvl="1" indent="-457200">
              <a:buFont typeface="+mj-lt"/>
              <a:buAutoNum type="arabicPeriod"/>
            </a:pPr>
            <a:r>
              <a:rPr lang="en-US" sz="2000" dirty="0" smtClean="0">
                <a:solidFill>
                  <a:srgbClr val="FF0000"/>
                </a:solidFill>
              </a:rPr>
              <a:t>Verbal Communication Skills – 67%</a:t>
            </a:r>
            <a:endParaRPr lang="en-US" sz="2000" dirty="0">
              <a:solidFill>
                <a:srgbClr val="FF0000"/>
              </a:solidFill>
            </a:endParaRPr>
          </a:p>
        </p:txBody>
      </p:sp>
      <p:pic>
        <p:nvPicPr>
          <p:cNvPr id="5" name="Picture 4" descr="Critical Skills synonyms - 51 Words and Phrases for Critical Skills"/>
          <p:cNvPicPr/>
          <p:nvPr/>
        </p:nvPicPr>
        <p:blipFill>
          <a:blip r:embed="rId2" cstate="print"/>
          <a:srcRect/>
          <a:stretch>
            <a:fillRect/>
          </a:stretch>
        </p:blipFill>
        <p:spPr bwMode="auto">
          <a:xfrm>
            <a:off x="5410200" y="5181600"/>
            <a:ext cx="3733800" cy="1676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Global Marketplace and Competition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Successful communication in new markets requires developing new skills and attitudes</a:t>
            </a:r>
            <a:r>
              <a:rPr lang="en-US" dirty="0" smtClean="0"/>
              <a:t>.  </a:t>
            </a:r>
          </a:p>
          <a:p>
            <a:endParaRPr lang="en-US" sz="800" dirty="0" smtClean="0"/>
          </a:p>
          <a:p>
            <a:pPr lvl="1"/>
            <a:r>
              <a:rPr lang="en-US" dirty="0" smtClean="0">
                <a:solidFill>
                  <a:srgbClr val="FF0000"/>
                </a:solidFill>
              </a:rPr>
              <a:t>These include cultural awareness, flexibility, and patience.</a:t>
            </a:r>
          </a:p>
        </p:txBody>
      </p:sp>
      <p:pic>
        <p:nvPicPr>
          <p:cNvPr id="5" name="Picture 4" descr="Cultural Awareness | YMI Missions Blog"/>
          <p:cNvPicPr/>
          <p:nvPr/>
        </p:nvPicPr>
        <p:blipFill>
          <a:blip r:embed="rId2" cstate="print"/>
          <a:srcRect/>
          <a:stretch>
            <a:fillRect/>
          </a:stretch>
        </p:blipFill>
        <p:spPr bwMode="auto">
          <a:xfrm>
            <a:off x="2438400" y="3186599"/>
            <a:ext cx="4386072" cy="2971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Shrinking Management Layers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In traditional companies, information flows through many levels of managers</a:t>
            </a:r>
            <a:r>
              <a:rPr lang="en-US" dirty="0" smtClean="0"/>
              <a:t>.</a:t>
            </a:r>
          </a:p>
          <a:p>
            <a:endParaRPr lang="en-US" sz="800" dirty="0" smtClean="0"/>
          </a:p>
          <a:p>
            <a:pPr lvl="1"/>
            <a:r>
              <a:rPr lang="en-US" dirty="0" smtClean="0"/>
              <a:t>In response to intense global competition and other pressures, however, innovative businesses have for years been cutting costs and flattening their management hierarchies.  </a:t>
            </a:r>
          </a:p>
          <a:p>
            <a:pPr lvl="1"/>
            <a:endParaRPr lang="en-US" sz="800" dirty="0" smtClean="0"/>
          </a:p>
          <a:p>
            <a:pPr lvl="2"/>
            <a:r>
              <a:rPr lang="en-US" dirty="0" smtClean="0">
                <a:solidFill>
                  <a:srgbClr val="FF0000"/>
                </a:solidFill>
              </a:rPr>
              <a:t>This flattening means that fewer layers of managers separate decision makers from line workers.</a:t>
            </a:r>
          </a:p>
        </p:txBody>
      </p:sp>
      <p:pic>
        <p:nvPicPr>
          <p:cNvPr id="6" name="Picture 5" descr="What is a flat organisational structure? - Quora"/>
          <p:cNvPicPr/>
          <p:nvPr/>
        </p:nvPicPr>
        <p:blipFill>
          <a:blip r:embed="rId2" cstate="print"/>
          <a:srcRect/>
          <a:stretch>
            <a:fillRect/>
          </a:stretch>
        </p:blipFill>
        <p:spPr bwMode="auto">
          <a:xfrm>
            <a:off x="5410200" y="4343400"/>
            <a:ext cx="3405829" cy="19240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Shrinking Management Layers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Management moved away from command and control to connecting and collaborating horizontally</a:t>
            </a:r>
            <a:r>
              <a:rPr lang="en-US" dirty="0" smtClean="0"/>
              <a:t>.</a:t>
            </a:r>
          </a:p>
          <a:p>
            <a:endParaRPr lang="en-US" sz="800" dirty="0" smtClean="0"/>
          </a:p>
          <a:p>
            <a:pPr lvl="1"/>
            <a:r>
              <a:rPr lang="en-US" dirty="0" smtClean="0">
                <a:solidFill>
                  <a:srgbClr val="FF0000"/>
                </a:solidFill>
              </a:rPr>
              <a:t>This means that work is organized so that people can use their own talents more wisely.</a:t>
            </a:r>
            <a:endParaRPr lang="en-US" dirty="0">
              <a:solidFill>
                <a:srgbClr val="FF0000"/>
              </a:solidFill>
            </a:endParaRPr>
          </a:p>
        </p:txBody>
      </p:sp>
      <p:pic>
        <p:nvPicPr>
          <p:cNvPr id="6" name="Picture 5" descr="Napa County Chamber's Engage, Connect and Collaborate To Keep Community  Safe and Businesses Healthy - Yountville Chamber of Commerce"/>
          <p:cNvPicPr/>
          <p:nvPr/>
        </p:nvPicPr>
        <p:blipFill>
          <a:blip r:embed="rId2" cstate="print"/>
          <a:srcRect/>
          <a:stretch>
            <a:fillRect/>
          </a:stretch>
        </p:blipFill>
        <p:spPr bwMode="auto">
          <a:xfrm>
            <a:off x="1752600" y="3886200"/>
            <a:ext cx="5715000" cy="190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Shrinking Management Layers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Today’s flatter organizations, however, also pose greater communication challenges</a:t>
            </a:r>
            <a:r>
              <a:rPr lang="en-US" dirty="0" smtClean="0"/>
              <a:t>.</a:t>
            </a:r>
          </a:p>
          <a:p>
            <a:endParaRPr lang="en-US" sz="800" dirty="0" smtClean="0"/>
          </a:p>
          <a:p>
            <a:pPr lvl="1"/>
            <a:r>
              <a:rPr lang="en-US" sz="2000" dirty="0" smtClean="0"/>
              <a:t>In the past, authoritarian and hierarchal management structures did not require that every employee be a skilled communicator.  </a:t>
            </a:r>
          </a:p>
          <a:p>
            <a:pPr lvl="1"/>
            <a:r>
              <a:rPr lang="en-US" sz="2000" dirty="0" smtClean="0"/>
              <a:t>Managers simply passed along messages to the next level.</a:t>
            </a:r>
          </a:p>
          <a:p>
            <a:pPr lvl="1"/>
            <a:endParaRPr lang="en-US" sz="800" dirty="0" smtClean="0"/>
          </a:p>
          <a:p>
            <a:pPr lvl="2"/>
            <a:r>
              <a:rPr lang="en-US" dirty="0" smtClean="0">
                <a:solidFill>
                  <a:srgbClr val="FF0000"/>
                </a:solidFill>
              </a:rPr>
              <a:t>Today, however, frontline employees as well as managers participate in critical thinking and decision making.  Nearly everyone is a writer and a communicator.</a:t>
            </a:r>
            <a:endParaRPr lang="en-US" dirty="0">
              <a:solidFill>
                <a:srgbClr val="FF0000"/>
              </a:solidFill>
            </a:endParaRPr>
          </a:p>
        </p:txBody>
      </p:sp>
      <p:pic>
        <p:nvPicPr>
          <p:cNvPr id="5" name="Picture 4" descr="PPT - Facing Today's Communication Challenges PowerPoint Presentation -  ID:154815"/>
          <p:cNvPicPr/>
          <p:nvPr/>
        </p:nvPicPr>
        <p:blipFill>
          <a:blip r:embed="rId2" cstate="print"/>
          <a:srcRect/>
          <a:stretch>
            <a:fillRect/>
          </a:stretch>
        </p:blipFill>
        <p:spPr bwMode="auto">
          <a:xfrm>
            <a:off x="6248400" y="4724400"/>
            <a:ext cx="2895600" cy="213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Collaborative Environments and Teaming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Many companies have created cross-functional teams to empower employees and boost their involvement in decision making</a:t>
            </a:r>
            <a:r>
              <a:rPr lang="en-US" dirty="0" smtClean="0"/>
              <a:t>.</a:t>
            </a:r>
          </a:p>
        </p:txBody>
      </p:sp>
      <p:pic>
        <p:nvPicPr>
          <p:cNvPr id="5" name="Picture 4" descr="Cross-functional teams - you're doing it wrong"/>
          <p:cNvPicPr/>
          <p:nvPr/>
        </p:nvPicPr>
        <p:blipFill>
          <a:blip r:embed="rId2" cstate="print"/>
          <a:srcRect/>
          <a:stretch>
            <a:fillRect/>
          </a:stretch>
        </p:blipFill>
        <p:spPr bwMode="auto">
          <a:xfrm>
            <a:off x="1850898" y="3581400"/>
            <a:ext cx="5478780" cy="23545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Information Flow and Media Choices in Today’s Workplace</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Business communication functions can be summarized in three simple categories: (1) to inform, (2) to persuade, and (3) to promote goodwill</a:t>
            </a:r>
            <a:r>
              <a:rPr lang="en-US" dirty="0" smtClean="0"/>
              <a:t>.</a:t>
            </a:r>
          </a:p>
          <a:p>
            <a:endParaRPr lang="en-US" sz="800" dirty="0" smtClean="0"/>
          </a:p>
          <a:p>
            <a:pPr lvl="1"/>
            <a:r>
              <a:rPr lang="en-US" sz="2100" dirty="0" smtClean="0"/>
              <a:t>On the job, you will have a vast array of media to help you share information and stay connected both internally and externally.</a:t>
            </a:r>
          </a:p>
          <a:p>
            <a:pPr lvl="1"/>
            <a:endParaRPr lang="en-US" sz="800" dirty="0" smtClean="0"/>
          </a:p>
          <a:p>
            <a:pPr lvl="2"/>
            <a:r>
              <a:rPr lang="en-US" sz="1800" dirty="0" smtClean="0">
                <a:solidFill>
                  <a:srgbClr val="FF0000"/>
                </a:solidFill>
              </a:rPr>
              <a:t>You will need to know which medium is most suitable to accomplish your goal and be able to distinguish between formal and informal channels.</a:t>
            </a:r>
            <a:endParaRPr lang="en-US" sz="1800" dirty="0">
              <a:solidFill>
                <a:srgbClr val="FF0000"/>
              </a:solidFill>
            </a:endParaRPr>
          </a:p>
        </p:txBody>
      </p:sp>
      <p:pic>
        <p:nvPicPr>
          <p:cNvPr id="5" name="Picture 4" descr="Business Communication - Definition , Features and Importance"/>
          <p:cNvPicPr/>
          <p:nvPr/>
        </p:nvPicPr>
        <p:blipFill>
          <a:blip r:embed="rId2" cstate="print"/>
          <a:srcRect/>
          <a:stretch>
            <a:fillRect/>
          </a:stretch>
        </p:blipFill>
        <p:spPr bwMode="auto">
          <a:xfrm>
            <a:off x="4724400" y="4648200"/>
            <a:ext cx="4419600" cy="2209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The Networked Workplace in a Hyperconnected World</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Social media and other information technology coupled with flatter hierarchies have greatly changed the way people communicate internally and externally at work</a:t>
            </a:r>
            <a:r>
              <a:rPr lang="en-US" dirty="0" smtClean="0"/>
              <a:t>.</a:t>
            </a:r>
          </a:p>
          <a:p>
            <a:endParaRPr lang="en-US" sz="800" dirty="0" smtClean="0"/>
          </a:p>
          <a:p>
            <a:pPr lvl="1"/>
            <a:r>
              <a:rPr lang="en-US" dirty="0" smtClean="0"/>
              <a:t>One major shift is away from one-sided, slow forms of communication such as hard-copy memos and letters to interactive, instant, less paper-based communication.</a:t>
            </a:r>
          </a:p>
          <a:p>
            <a:pPr lvl="1"/>
            <a:endParaRPr lang="en-US" sz="800" dirty="0" smtClean="0"/>
          </a:p>
          <a:p>
            <a:pPr lvl="2"/>
            <a:r>
              <a:rPr lang="en-US" dirty="0" smtClean="0">
                <a:solidFill>
                  <a:srgbClr val="FF0000"/>
                </a:solidFill>
              </a:rPr>
              <a:t>Speeding up the flow of communication in organizations are email, instant messaging, texting, blogging, and interacting with social media such as Facebook, Twitter, and LinkedIn.</a:t>
            </a:r>
            <a:endParaRPr lang="en-US" dirty="0">
              <a:solidFill>
                <a:srgbClr val="FF0000"/>
              </a:solidFill>
            </a:endParaRPr>
          </a:p>
        </p:txBody>
      </p:sp>
      <p:pic>
        <p:nvPicPr>
          <p:cNvPr id="5" name="Picture 4" descr="The hyperconnected world is driven by the next generation of the Internet -  YouTube"/>
          <p:cNvPicPr/>
          <p:nvPr/>
        </p:nvPicPr>
        <p:blipFill>
          <a:blip r:embed="rId2" cstate="print"/>
          <a:srcRect/>
          <a:stretch>
            <a:fillRect/>
          </a:stretch>
        </p:blipFill>
        <p:spPr bwMode="auto">
          <a:xfrm>
            <a:off x="5715000" y="5181600"/>
            <a:ext cx="3429000" cy="167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Internal and External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Although most businesses rely on email and digital files for communication, they still produce some paper-based documents</a:t>
            </a:r>
            <a:r>
              <a:rPr lang="en-US" dirty="0" smtClean="0"/>
              <a:t>.</a:t>
            </a:r>
          </a:p>
          <a:p>
            <a:endParaRPr lang="en-US" sz="800" dirty="0" smtClean="0"/>
          </a:p>
          <a:p>
            <a:pPr lvl="1"/>
            <a:r>
              <a:rPr lang="en-US" dirty="0" smtClean="0"/>
              <a:t>In certain, situations, though, written documents may not be as effective as oral communication.</a:t>
            </a:r>
          </a:p>
          <a:p>
            <a:pPr lvl="1"/>
            <a:endParaRPr lang="en-US" sz="800" dirty="0" smtClean="0"/>
          </a:p>
          <a:p>
            <a:pPr lvl="2"/>
            <a:r>
              <a:rPr lang="en-US" dirty="0" smtClean="0">
                <a:solidFill>
                  <a:srgbClr val="FF0000"/>
                </a:solidFill>
              </a:rPr>
              <a:t>Each form of communication has advantages and disadvantages.</a:t>
            </a:r>
            <a:endParaRPr lang="en-US" dirty="0">
              <a:solidFill>
                <a:srgbClr val="FF0000"/>
              </a:solidFill>
            </a:endParaRPr>
          </a:p>
        </p:txBody>
      </p:sp>
      <p:pic>
        <p:nvPicPr>
          <p:cNvPr id="5" name="Picture 4" descr="Internal and External Communication - Conformance1"/>
          <p:cNvPicPr/>
          <p:nvPr/>
        </p:nvPicPr>
        <p:blipFill>
          <a:blip r:embed="rId2" cstate="print"/>
          <a:srcRect/>
          <a:stretch>
            <a:fillRect/>
          </a:stretch>
        </p:blipFill>
        <p:spPr bwMode="auto">
          <a:xfrm>
            <a:off x="4800600" y="4343400"/>
            <a:ext cx="4381500" cy="251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Unit One: Communication Foundations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400" u="sng" dirty="0" smtClean="0"/>
              <a:t>Chapter One: Business Communication in the Digital Age</a:t>
            </a:r>
          </a:p>
          <a:p>
            <a:endParaRPr lang="en-US" sz="800" u="sng" dirty="0" smtClean="0"/>
          </a:p>
          <a:p>
            <a:pPr lvl="1"/>
            <a:r>
              <a:rPr lang="en-US" u="sng" dirty="0" smtClean="0"/>
              <a:t>Learning Outcomes</a:t>
            </a:r>
            <a:r>
              <a:rPr lang="en-US" dirty="0" smtClean="0"/>
              <a:t>:</a:t>
            </a:r>
          </a:p>
          <a:p>
            <a:pPr lvl="1"/>
            <a:endParaRPr lang="en-US" sz="800" dirty="0" smtClean="0"/>
          </a:p>
          <a:p>
            <a:pPr marL="937260" lvl="2" indent="-342900">
              <a:buFont typeface="+mj-lt"/>
              <a:buAutoNum type="arabicPeriod"/>
            </a:pPr>
            <a:r>
              <a:rPr lang="en-US" sz="1700" dirty="0" smtClean="0">
                <a:solidFill>
                  <a:srgbClr val="C00000"/>
                </a:solidFill>
              </a:rPr>
              <a:t>Explain how communication skills fuel career success, and understand why writing skills are vital in a digital, mobile, and social-media driven workplace.</a:t>
            </a:r>
          </a:p>
          <a:p>
            <a:pPr marL="937260" lvl="2" indent="-342900">
              <a:buFont typeface="+mj-lt"/>
              <a:buAutoNum type="arabicPeriod"/>
            </a:pPr>
            <a:r>
              <a:rPr lang="en-US" sz="1700" dirty="0" smtClean="0">
                <a:solidFill>
                  <a:srgbClr val="C00000"/>
                </a:solidFill>
              </a:rPr>
              <a:t>Identify the tools for success in the hyper-connected 21</a:t>
            </a:r>
            <a:r>
              <a:rPr lang="en-US" sz="1700" baseline="30000" dirty="0" smtClean="0">
                <a:solidFill>
                  <a:srgbClr val="C00000"/>
                </a:solidFill>
              </a:rPr>
              <a:t>st</a:t>
            </a:r>
            <a:r>
              <a:rPr lang="en-US" sz="1700" dirty="0" smtClean="0">
                <a:solidFill>
                  <a:srgbClr val="C00000"/>
                </a:solidFill>
              </a:rPr>
              <a:t> century workplace; appreciate the importance of critical-thinking skills and personal credibility in the competitive job market of the digital age; and discuss how your education may determine your income.</a:t>
            </a:r>
          </a:p>
          <a:p>
            <a:pPr marL="937260" lvl="2" indent="-342900">
              <a:buFont typeface="+mj-lt"/>
              <a:buAutoNum type="arabicPeriod"/>
            </a:pPr>
            <a:r>
              <a:rPr lang="en-US" sz="1700" dirty="0" smtClean="0">
                <a:solidFill>
                  <a:srgbClr val="C00000"/>
                </a:solidFill>
              </a:rPr>
              <a:t>Describe significant trends in today’s dynamic, networked work environment, and recognize that social media and other communication technologies require excellent communication skills, in any economic climate.</a:t>
            </a:r>
          </a:p>
          <a:p>
            <a:pPr marL="937260" lvl="2" indent="-342900">
              <a:buFont typeface="+mj-lt"/>
              <a:buAutoNum type="arabicPeriod"/>
            </a:pPr>
            <a:r>
              <a:rPr lang="en-US" sz="1700" dirty="0" smtClean="0">
                <a:solidFill>
                  <a:srgbClr val="C00000"/>
                </a:solidFill>
              </a:rPr>
              <a:t>Examine critically the internal and external flow of communication in organizations through formal and informal channels, explain the importance of effective media choices, and understand how to overcome typical barriers to organizational communication.</a:t>
            </a:r>
          </a:p>
          <a:p>
            <a:pPr marL="937260" lvl="2" indent="-342900">
              <a:buFont typeface="+mj-lt"/>
              <a:buAutoNum type="arabicPeriod"/>
            </a:pPr>
            <a:r>
              <a:rPr lang="en-US" sz="1700" dirty="0" smtClean="0">
                <a:solidFill>
                  <a:srgbClr val="C00000"/>
                </a:solidFill>
              </a:rPr>
              <a:t>Analyze ethics in the workplace, understand the goal of ethical business communicators, and choose tools for doing the right thing.</a:t>
            </a:r>
          </a:p>
          <a:p>
            <a:pPr lvl="2"/>
            <a:endParaRPr lang="en-US" sz="1800" dirty="0" smtClean="0"/>
          </a:p>
          <a:p>
            <a:pPr lvl="2"/>
            <a:endParaRPr lang="en-US" sz="1800" dirty="0" smtClean="0"/>
          </a:p>
          <a:p>
            <a:pPr lvl="1"/>
            <a:endParaRPr lang="en-US" sz="1800" dirty="0" smtClean="0"/>
          </a:p>
        </p:txBody>
      </p:sp>
      <p:pic>
        <p:nvPicPr>
          <p:cNvPr id="8" name="Picture 3" descr="C:\Users\MichaelM\AppData\Local\Microsoft\Windows\INetCache\IE\76VTN800\original-261523-1[1].jpg"/>
          <p:cNvPicPr>
            <a:picLocks noChangeAspect="1" noChangeArrowheads="1"/>
          </p:cNvPicPr>
          <p:nvPr/>
        </p:nvPicPr>
        <p:blipFill>
          <a:blip r:embed="rId2" cstate="print"/>
          <a:srcRect/>
          <a:stretch>
            <a:fillRect/>
          </a:stretch>
        </p:blipFill>
        <p:spPr bwMode="auto">
          <a:xfrm>
            <a:off x="7848599" y="396432"/>
            <a:ext cx="1295401" cy="860867"/>
          </a:xfrm>
          <a:prstGeom prst="rect">
            <a:avLst/>
          </a:prstGeom>
          <a:noFill/>
        </p:spPr>
      </p:pic>
      <p:pic>
        <p:nvPicPr>
          <p:cNvPr id="9" name="Picture 5" descr="C:\Users\MichaelM\AppData\Local\Microsoft\Windows\INetCache\IE\T5TVNH9H\ArrowandGoal[1].png"/>
          <p:cNvPicPr>
            <a:picLocks noChangeAspect="1" noChangeArrowheads="1"/>
          </p:cNvPicPr>
          <p:nvPr/>
        </p:nvPicPr>
        <p:blipFill>
          <a:blip r:embed="rId3" cstate="print"/>
          <a:srcRect/>
          <a:stretch>
            <a:fillRect/>
          </a:stretch>
        </p:blipFill>
        <p:spPr bwMode="auto">
          <a:xfrm>
            <a:off x="6934200" y="0"/>
            <a:ext cx="1359877" cy="609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Media Richness and Social Presence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Business communicators must be able to choose from a wide range of communication channels the one most suitable to get the job done; that is, most likely to elicit the desired outcome</a:t>
            </a:r>
            <a:r>
              <a:rPr lang="en-US" dirty="0" smtClean="0"/>
              <a:t>.</a:t>
            </a:r>
          </a:p>
          <a:p>
            <a:endParaRPr lang="en-US" sz="800" dirty="0" smtClean="0"/>
          </a:p>
          <a:p>
            <a:pPr lvl="1"/>
            <a:r>
              <a:rPr lang="en-US" sz="1800" dirty="0" smtClean="0"/>
              <a:t>How to choose the appropriate medium to avoid ambiguity, confusing messages, and misunderstandings has long been studied by researchers.</a:t>
            </a:r>
          </a:p>
          <a:p>
            <a:pPr lvl="1"/>
            <a:endParaRPr lang="en-US" sz="800" dirty="0" smtClean="0"/>
          </a:p>
          <a:p>
            <a:pPr lvl="2"/>
            <a:r>
              <a:rPr lang="en-US" sz="1600" dirty="0" smtClean="0">
                <a:solidFill>
                  <a:srgbClr val="FF0000"/>
                </a:solidFill>
              </a:rPr>
              <a:t>Media Richness Theory and the Concept of Social Presence are particularly useful for evaluating the effectiveness of old and new media in a given situation.</a:t>
            </a:r>
            <a:endParaRPr lang="en-US" sz="1600" dirty="0">
              <a:solidFill>
                <a:srgbClr val="FF0000"/>
              </a:solidFill>
            </a:endParaRPr>
          </a:p>
        </p:txBody>
      </p:sp>
      <p:pic>
        <p:nvPicPr>
          <p:cNvPr id="6" name="Picture 5" descr="Types of Communication Channels in Computer Network &amp; Examples"/>
          <p:cNvPicPr/>
          <p:nvPr/>
        </p:nvPicPr>
        <p:blipFill>
          <a:blip r:embed="rId2" cstate="print"/>
          <a:srcRect/>
          <a:stretch>
            <a:fillRect/>
          </a:stretch>
        </p:blipFill>
        <p:spPr bwMode="auto">
          <a:xfrm>
            <a:off x="4800600" y="4191000"/>
            <a:ext cx="4057650" cy="2133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Media Richness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Draft and </a:t>
            </a:r>
            <a:r>
              <a:rPr lang="en-US" sz="2200" u="sng" dirty="0" err="1" smtClean="0"/>
              <a:t>Lengel’s</a:t>
            </a:r>
            <a:r>
              <a:rPr lang="en-US" sz="2200" u="sng" dirty="0" smtClean="0"/>
              <a:t> Media Richness Theory attempts to classify media in organizations according to how much clarifying information they are able to convey from a sender to a recipient</a:t>
            </a:r>
            <a:r>
              <a:rPr lang="en-US" dirty="0" smtClean="0"/>
              <a:t>.</a:t>
            </a:r>
          </a:p>
          <a:p>
            <a:endParaRPr lang="en-US" sz="800" dirty="0" smtClean="0"/>
          </a:p>
          <a:p>
            <a:pPr lvl="1"/>
            <a:r>
              <a:rPr lang="en-US" sz="1800" dirty="0" smtClean="0"/>
              <a:t>The more helpful cues and immediate feedback the medium provides, the richer it is; face-to-face and on the telephone, managers can best deal with complex organizational issues.</a:t>
            </a:r>
          </a:p>
          <a:p>
            <a:pPr lvl="1"/>
            <a:endParaRPr lang="en-US" sz="800" dirty="0" smtClean="0"/>
          </a:p>
          <a:p>
            <a:pPr lvl="2"/>
            <a:r>
              <a:rPr lang="en-US" sz="1600" dirty="0" smtClean="0">
                <a:solidFill>
                  <a:srgbClr val="FF0000"/>
                </a:solidFill>
              </a:rPr>
              <a:t>For routine, unambiguous problems, however, media of lower richness such as memos, reports, and other written communication, usually suffice.</a:t>
            </a:r>
            <a:endParaRPr lang="en-US" sz="1600" dirty="0">
              <a:solidFill>
                <a:srgbClr val="FF0000"/>
              </a:solidFill>
            </a:endParaRPr>
          </a:p>
        </p:txBody>
      </p:sp>
      <p:pic>
        <p:nvPicPr>
          <p:cNvPr id="6" name="Picture 5" descr="The media richness theory — true or false? | by Ruilin | UX Collective"/>
          <p:cNvPicPr/>
          <p:nvPr/>
        </p:nvPicPr>
        <p:blipFill>
          <a:blip r:embed="rId2" cstate="print"/>
          <a:srcRect/>
          <a:stretch>
            <a:fillRect/>
          </a:stretch>
        </p:blipFill>
        <p:spPr bwMode="auto">
          <a:xfrm>
            <a:off x="3962400" y="4495800"/>
            <a:ext cx="4800600" cy="181813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Formal Communication Channels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Information within organizations flows through formal and informal communication channels</a:t>
            </a:r>
            <a:r>
              <a:rPr lang="en-US" dirty="0" smtClean="0"/>
              <a:t>.</a:t>
            </a:r>
          </a:p>
          <a:p>
            <a:endParaRPr lang="en-US" sz="800" dirty="0" smtClean="0"/>
          </a:p>
          <a:p>
            <a:pPr lvl="1"/>
            <a:r>
              <a:rPr lang="en-US" sz="2000" dirty="0" smtClean="0"/>
              <a:t>A free exchange of information helps organizations respond rapidly to changing markets, boost efficiency and productivity, build EE morale, serve the public, and take full advantage of the ideas of today’s knowledge workers.</a:t>
            </a:r>
          </a:p>
          <a:p>
            <a:pPr lvl="1"/>
            <a:endParaRPr lang="en-US" sz="800" dirty="0" smtClean="0"/>
          </a:p>
          <a:p>
            <a:pPr lvl="2"/>
            <a:r>
              <a:rPr lang="en-US" sz="1800" dirty="0" smtClean="0">
                <a:solidFill>
                  <a:srgbClr val="FF0000"/>
                </a:solidFill>
              </a:rPr>
              <a:t>Official information within an organization typically flows through formal channels in three directions: downward, upward, and horizontally.</a:t>
            </a:r>
            <a:endParaRPr lang="en-US" sz="1800" dirty="0">
              <a:solidFill>
                <a:srgbClr val="FF0000"/>
              </a:solidFill>
            </a:endParaRPr>
          </a:p>
        </p:txBody>
      </p:sp>
      <p:pic>
        <p:nvPicPr>
          <p:cNvPr id="6" name="Picture 5" descr="Difference Between Formal and Informal Communication"/>
          <p:cNvPicPr/>
          <p:nvPr/>
        </p:nvPicPr>
        <p:blipFill>
          <a:blip r:embed="rId2" cstate="print"/>
          <a:srcRect/>
          <a:stretch>
            <a:fillRect/>
          </a:stretch>
        </p:blipFill>
        <p:spPr bwMode="auto">
          <a:xfrm>
            <a:off x="5181600" y="4572000"/>
            <a:ext cx="3657600" cy="178094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Informal Communication Channels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Most organizations today share company news through consistent, formal channels such as email, intranet posts, blogs, and staff meetings</a:t>
            </a:r>
            <a:r>
              <a:rPr lang="en-US" dirty="0" smtClean="0"/>
              <a:t>.</a:t>
            </a:r>
          </a:p>
          <a:p>
            <a:endParaRPr lang="en-US" sz="800" dirty="0" smtClean="0"/>
          </a:p>
          <a:p>
            <a:pPr lvl="1"/>
            <a:r>
              <a:rPr lang="en-US" dirty="0" smtClean="0">
                <a:solidFill>
                  <a:srgbClr val="FF0000"/>
                </a:solidFill>
              </a:rPr>
              <a:t>Regardless, even within organizations with consistent formal channels, people still spread rumors about the company and gossip about each other.</a:t>
            </a:r>
            <a:endParaRPr lang="en-US" dirty="0">
              <a:solidFill>
                <a:srgbClr val="FF0000"/>
              </a:solidFill>
            </a:endParaRPr>
          </a:p>
        </p:txBody>
      </p:sp>
      <p:pic>
        <p:nvPicPr>
          <p:cNvPr id="5" name="Picture 4" descr="Informal communication methods – Skillmaker"/>
          <p:cNvPicPr/>
          <p:nvPr/>
        </p:nvPicPr>
        <p:blipFill>
          <a:blip r:embed="rId2" cstate="print"/>
          <a:srcRect/>
          <a:stretch>
            <a:fillRect/>
          </a:stretch>
        </p:blipFill>
        <p:spPr bwMode="auto">
          <a:xfrm>
            <a:off x="4267200" y="3733800"/>
            <a:ext cx="4648200" cy="262135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Grapevine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The Grapevine is an informal channel of communication that carries organizationally relevant gossip</a:t>
            </a:r>
            <a:r>
              <a:rPr lang="en-US" dirty="0" smtClean="0"/>
              <a:t>.</a:t>
            </a:r>
          </a:p>
          <a:p>
            <a:endParaRPr lang="en-US" sz="800" dirty="0" smtClean="0"/>
          </a:p>
          <a:p>
            <a:pPr lvl="1"/>
            <a:r>
              <a:rPr lang="en-US" dirty="0" smtClean="0"/>
              <a:t>This powerful but informal channel functions through social relationships; people talk about work when they are lunching, working out, golfing, and carpooling, as well as, in emails, texts, and blogs.</a:t>
            </a:r>
          </a:p>
          <a:p>
            <a:pPr lvl="1"/>
            <a:endParaRPr lang="en-US" sz="800" dirty="0" smtClean="0"/>
          </a:p>
          <a:p>
            <a:pPr lvl="2"/>
            <a:r>
              <a:rPr lang="en-US" dirty="0" smtClean="0">
                <a:solidFill>
                  <a:srgbClr val="FF0000"/>
                </a:solidFill>
              </a:rPr>
              <a:t>Today, gossip travels much more rapidly online.</a:t>
            </a:r>
            <a:endParaRPr lang="en-US" dirty="0">
              <a:solidFill>
                <a:srgbClr val="FF0000"/>
              </a:solidFill>
            </a:endParaRPr>
          </a:p>
        </p:txBody>
      </p:sp>
      <p:pic>
        <p:nvPicPr>
          <p:cNvPr id="5" name="Picture 4" descr="A Guide to Grapevine Communication in the Workplace - Sorry, I was on Mute"/>
          <p:cNvPicPr/>
          <p:nvPr/>
        </p:nvPicPr>
        <p:blipFill>
          <a:blip r:embed="rId2" cstate="print"/>
          <a:srcRect/>
          <a:stretch>
            <a:fillRect/>
          </a:stretch>
        </p:blipFill>
        <p:spPr bwMode="auto">
          <a:xfrm>
            <a:off x="4800600" y="4495800"/>
            <a:ext cx="4343400" cy="2362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Using the Grapevine Productively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Managers can use the grapevine productively by doing the following: (a) respecting employees’ desire to know, (b) increasing the amount of information delivered through formal channels,(c) sharing bad as well as good news, (d) monitoring the grapevine, and (e) acting promptly to correct misinformation</a:t>
            </a:r>
            <a:r>
              <a:rPr lang="en-US" dirty="0" smtClean="0"/>
              <a:t>.</a:t>
            </a:r>
          </a:p>
          <a:p>
            <a:endParaRPr lang="en-US" sz="800" dirty="0" smtClean="0"/>
          </a:p>
          <a:p>
            <a:pPr lvl="1"/>
            <a:r>
              <a:rPr lang="en-US" dirty="0" smtClean="0">
                <a:solidFill>
                  <a:srgbClr val="FF0000"/>
                </a:solidFill>
              </a:rPr>
              <a:t>In addition, managers should model desirable behavior and not gossip themselves.</a:t>
            </a:r>
            <a:endParaRPr lang="en-US" dirty="0">
              <a:solidFill>
                <a:srgbClr val="FF0000"/>
              </a:solidFill>
            </a:endParaRPr>
          </a:p>
        </p:txBody>
      </p:sp>
      <p:pic>
        <p:nvPicPr>
          <p:cNvPr id="5" name="Picture 4" descr="Wellbeing | HR Grapevine"/>
          <p:cNvPicPr/>
          <p:nvPr/>
        </p:nvPicPr>
        <p:blipFill>
          <a:blip r:embed="rId2" cstate="print"/>
          <a:srcRect/>
          <a:stretch>
            <a:fillRect/>
          </a:stretch>
        </p:blipFill>
        <p:spPr bwMode="auto">
          <a:xfrm>
            <a:off x="4419600" y="5029200"/>
            <a:ext cx="4286250" cy="1066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Ethics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Ethics refers to conventional standards of right and wrong that prescribe what people should do</a:t>
            </a:r>
            <a:r>
              <a:rPr lang="en-US" dirty="0" smtClean="0"/>
              <a:t>.</a:t>
            </a:r>
          </a:p>
          <a:p>
            <a:endParaRPr lang="en-US" sz="800" dirty="0" smtClean="0"/>
          </a:p>
          <a:p>
            <a:pPr lvl="1"/>
            <a:r>
              <a:rPr lang="en-US" dirty="0" smtClean="0"/>
              <a:t>These standards usually consist of rights, obligations, and benefits to society.  They also, include virtues such as fairness, honesty, loyalty, and concern for others.</a:t>
            </a:r>
          </a:p>
          <a:p>
            <a:pPr lvl="1"/>
            <a:endParaRPr lang="en-US" sz="800" dirty="0" smtClean="0"/>
          </a:p>
          <a:p>
            <a:pPr lvl="2"/>
            <a:r>
              <a:rPr lang="en-US" dirty="0" smtClean="0">
                <a:solidFill>
                  <a:srgbClr val="FF0000"/>
                </a:solidFill>
              </a:rPr>
              <a:t>Ethics is about having values and taking responsibility.</a:t>
            </a:r>
          </a:p>
          <a:p>
            <a:pPr lvl="2"/>
            <a:r>
              <a:rPr lang="en-US" dirty="0" smtClean="0">
                <a:solidFill>
                  <a:srgbClr val="FF0000"/>
                </a:solidFill>
              </a:rPr>
              <a:t>Ethical individuals are law abiding citizens.</a:t>
            </a:r>
            <a:endParaRPr lang="en-US" dirty="0">
              <a:solidFill>
                <a:srgbClr val="FF0000"/>
              </a:solidFill>
            </a:endParaRPr>
          </a:p>
        </p:txBody>
      </p:sp>
      <p:pic>
        <p:nvPicPr>
          <p:cNvPr id="5" name="Picture 4" descr="Defining Ethics - YouTube"/>
          <p:cNvPicPr/>
          <p:nvPr/>
        </p:nvPicPr>
        <p:blipFill>
          <a:blip r:embed="rId2" cstate="print"/>
          <a:srcRect/>
          <a:stretch>
            <a:fillRect/>
          </a:stretch>
        </p:blipFill>
        <p:spPr bwMode="auto">
          <a:xfrm>
            <a:off x="5105400" y="4648200"/>
            <a:ext cx="4038600" cy="2209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Ethics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As a business communicator, you should understand basic ethical principles so that you can make logical decisions when faced with dilemmas in the workplace</a:t>
            </a:r>
            <a:r>
              <a:rPr lang="en-US" dirty="0" smtClean="0"/>
              <a:t>.</a:t>
            </a:r>
          </a:p>
          <a:p>
            <a:endParaRPr lang="en-US" sz="800" dirty="0" smtClean="0"/>
          </a:p>
          <a:p>
            <a:pPr lvl="1"/>
            <a:r>
              <a:rPr lang="en-US" dirty="0" smtClean="0"/>
              <a:t>Professionals in any field deal with moral dilemmas on the job.</a:t>
            </a:r>
          </a:p>
          <a:p>
            <a:pPr lvl="1"/>
            <a:endParaRPr lang="en-US" sz="800" dirty="0" smtClean="0"/>
          </a:p>
          <a:p>
            <a:pPr lvl="2"/>
            <a:r>
              <a:rPr lang="en-US" dirty="0" smtClean="0">
                <a:solidFill>
                  <a:srgbClr val="FF0000"/>
                </a:solidFill>
              </a:rPr>
              <a:t>However, just being a moral person and having sound personal or professional ethics may not be sufficient to handle the ethical issues you may face in the workplace.</a:t>
            </a:r>
            <a:endParaRPr lang="en-US" dirty="0">
              <a:solidFill>
                <a:srgbClr val="FF0000"/>
              </a:solidFill>
            </a:endParaRPr>
          </a:p>
        </p:txBody>
      </p:sp>
      <p:pic>
        <p:nvPicPr>
          <p:cNvPr id="5" name="Picture 4" descr="Machine learning ethics: what you need to know and what you can do | Packt  Hub"/>
          <p:cNvPicPr/>
          <p:nvPr/>
        </p:nvPicPr>
        <p:blipFill>
          <a:blip r:embed="rId2" cstate="print"/>
          <a:srcRect/>
          <a:stretch>
            <a:fillRect/>
          </a:stretch>
        </p:blipFill>
        <p:spPr bwMode="auto">
          <a:xfrm>
            <a:off x="5410200" y="4648200"/>
            <a:ext cx="3733800" cy="2209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Doing What Ethical Communicators Do</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Dealing honestly with colleagues and customers develops trust and builds strong relationships</a:t>
            </a:r>
            <a:r>
              <a:rPr lang="en-US" dirty="0" smtClean="0"/>
              <a:t>.</a:t>
            </a:r>
          </a:p>
          <a:p>
            <a:endParaRPr lang="en-US" sz="800" dirty="0" smtClean="0"/>
          </a:p>
          <a:p>
            <a:pPr lvl="1"/>
            <a:r>
              <a:rPr lang="en-US" sz="2000" dirty="0" smtClean="0"/>
              <a:t>The following guidelines can help you set specific ethical goals.  Although these goals hardly constitute a formal code of conduct, they will help you maintain a high ethical standard</a:t>
            </a:r>
            <a:r>
              <a:rPr lang="en-US" dirty="0" smtClean="0"/>
              <a:t>.</a:t>
            </a:r>
          </a:p>
          <a:p>
            <a:pPr lvl="1"/>
            <a:endParaRPr lang="en-US" sz="800" dirty="0" smtClean="0"/>
          </a:p>
          <a:p>
            <a:pPr lvl="2"/>
            <a:r>
              <a:rPr lang="en-US" sz="1800" dirty="0" smtClean="0">
                <a:solidFill>
                  <a:srgbClr val="FF0000"/>
                </a:solidFill>
              </a:rPr>
              <a:t>Abide by the Law – Tell the Truth – Label Opinions – Be Objective – Communicate Clearly – Use Inclusive Language – Give Credit</a:t>
            </a:r>
          </a:p>
        </p:txBody>
      </p:sp>
      <p:pic>
        <p:nvPicPr>
          <p:cNvPr id="5" name="Picture 4" descr="Ethical Stock Illustrations – 5,074 Ethical Stock Illustrations, Vectors &amp;  Clipart - Dreamstime"/>
          <p:cNvPicPr/>
          <p:nvPr/>
        </p:nvPicPr>
        <p:blipFill>
          <a:blip r:embed="rId2" cstate="print"/>
          <a:srcRect/>
          <a:stretch>
            <a:fillRect/>
          </a:stretch>
        </p:blipFill>
        <p:spPr bwMode="auto">
          <a:xfrm>
            <a:off x="6248400" y="4343400"/>
            <a:ext cx="2590800" cy="1981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Guide to Ethical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The following 5 questions may help you resolve most ethical dilemmas</a:t>
            </a:r>
            <a:r>
              <a:rPr lang="en-US" dirty="0" smtClean="0"/>
              <a:t>:</a:t>
            </a:r>
          </a:p>
          <a:p>
            <a:endParaRPr lang="en-US" sz="800" dirty="0" smtClean="0"/>
          </a:p>
          <a:p>
            <a:pPr marL="731520" lvl="1" indent="-457200">
              <a:buFont typeface="+mj-lt"/>
              <a:buAutoNum type="arabicPeriod"/>
            </a:pPr>
            <a:r>
              <a:rPr lang="en-US" sz="2100" dirty="0" smtClean="0">
                <a:solidFill>
                  <a:srgbClr val="FF0000"/>
                </a:solidFill>
              </a:rPr>
              <a:t>Is the action legal?</a:t>
            </a:r>
          </a:p>
          <a:p>
            <a:pPr marL="731520" lvl="1" indent="-457200">
              <a:buFont typeface="+mj-lt"/>
              <a:buAutoNum type="arabicPeriod"/>
            </a:pPr>
            <a:r>
              <a:rPr lang="en-US" sz="2100" dirty="0" smtClean="0">
                <a:solidFill>
                  <a:srgbClr val="FF0000"/>
                </a:solidFill>
              </a:rPr>
              <a:t>Would you do it if you were on the opposite side?</a:t>
            </a:r>
          </a:p>
          <a:p>
            <a:pPr marL="731520" lvl="1" indent="-457200">
              <a:buFont typeface="+mj-lt"/>
              <a:buAutoNum type="arabicPeriod"/>
            </a:pPr>
            <a:r>
              <a:rPr lang="en-US" sz="2100" dirty="0" smtClean="0">
                <a:solidFill>
                  <a:srgbClr val="FF0000"/>
                </a:solidFill>
              </a:rPr>
              <a:t>Can you rule out a better alternative?</a:t>
            </a:r>
          </a:p>
          <a:p>
            <a:pPr marL="731520" lvl="1" indent="-457200">
              <a:buFont typeface="+mj-lt"/>
              <a:buAutoNum type="arabicPeriod"/>
            </a:pPr>
            <a:r>
              <a:rPr lang="en-US" sz="2100" dirty="0" smtClean="0">
                <a:solidFill>
                  <a:srgbClr val="FF0000"/>
                </a:solidFill>
              </a:rPr>
              <a:t>Would a trusted advisor agree?</a:t>
            </a:r>
          </a:p>
          <a:p>
            <a:pPr marL="731520" lvl="1" indent="-457200">
              <a:buFont typeface="+mj-lt"/>
              <a:buAutoNum type="arabicPeriod"/>
            </a:pPr>
            <a:r>
              <a:rPr lang="en-US" sz="2100" dirty="0" smtClean="0">
                <a:solidFill>
                  <a:srgbClr val="FF0000"/>
                </a:solidFill>
              </a:rPr>
              <a:t>Would family, friends, employers, or coworkers approve?</a:t>
            </a:r>
            <a:endParaRPr lang="en-US" sz="2100" dirty="0">
              <a:solidFill>
                <a:srgbClr val="FF0000"/>
              </a:solidFill>
            </a:endParaRPr>
          </a:p>
        </p:txBody>
      </p:sp>
      <p:pic>
        <p:nvPicPr>
          <p:cNvPr id="3074" name="Picture 2" descr="C:\Users\MichaelM\AppData\Local\Microsoft\Windows\INetCache\IE\57ZPVCL6\question-mark[1].jpg"/>
          <p:cNvPicPr>
            <a:picLocks noChangeAspect="1" noChangeArrowheads="1"/>
          </p:cNvPicPr>
          <p:nvPr/>
        </p:nvPicPr>
        <p:blipFill>
          <a:blip r:embed="rId2" cstate="print"/>
          <a:srcRect/>
          <a:stretch>
            <a:fillRect/>
          </a:stretch>
        </p:blipFill>
        <p:spPr bwMode="auto">
          <a:xfrm>
            <a:off x="7162800" y="4648200"/>
            <a:ext cx="1676400" cy="1676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in the Digital World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In this increasingly complex, networked, and mobile environment, communication skills matter more than ever</a:t>
            </a:r>
            <a:r>
              <a:rPr lang="en-US" dirty="0" smtClean="0"/>
              <a:t>.</a:t>
            </a:r>
          </a:p>
          <a:p>
            <a:endParaRPr lang="en-US" sz="800" dirty="0" smtClean="0"/>
          </a:p>
          <a:p>
            <a:pPr lvl="1"/>
            <a:r>
              <a:rPr lang="en-US" dirty="0" smtClean="0"/>
              <a:t>Such skills are most significant when competition is keen.  </a:t>
            </a:r>
          </a:p>
          <a:p>
            <a:pPr lvl="1"/>
            <a:endParaRPr lang="en-US" sz="800" dirty="0" smtClean="0"/>
          </a:p>
          <a:p>
            <a:pPr lvl="2"/>
            <a:r>
              <a:rPr lang="en-US" dirty="0" smtClean="0">
                <a:solidFill>
                  <a:srgbClr val="C00000"/>
                </a:solidFill>
              </a:rPr>
              <a:t>Job candidates with exceptional communication skills immediately stand out.</a:t>
            </a:r>
            <a:endParaRPr lang="en-US" dirty="0">
              <a:solidFill>
                <a:srgbClr val="C00000"/>
              </a:solidFill>
            </a:endParaRPr>
          </a:p>
        </p:txBody>
      </p:sp>
      <p:pic>
        <p:nvPicPr>
          <p:cNvPr id="5" name="Picture 4" descr="Communication skills - YouTube"/>
          <p:cNvPicPr/>
          <p:nvPr/>
        </p:nvPicPr>
        <p:blipFill>
          <a:blip r:embed="rId2" cstate="print"/>
          <a:srcRect/>
          <a:stretch>
            <a:fillRect/>
          </a:stretch>
        </p:blipFill>
        <p:spPr bwMode="auto">
          <a:xfrm>
            <a:off x="4953000" y="3730625"/>
            <a:ext cx="4191000" cy="31273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Guide to Ethical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Ethics hold us to a higher standard than the law</a:t>
            </a:r>
            <a:r>
              <a:rPr lang="en-US" dirty="0" smtClean="0"/>
              <a:t>.</a:t>
            </a:r>
          </a:p>
          <a:p>
            <a:endParaRPr lang="en-US" sz="800" dirty="0" smtClean="0"/>
          </a:p>
          <a:p>
            <a:pPr lvl="1"/>
            <a:r>
              <a:rPr lang="en-US" dirty="0" smtClean="0"/>
              <a:t>Even when an action is legal, it may violate generally accepted principles of right and wrong.</a:t>
            </a:r>
          </a:p>
          <a:p>
            <a:pPr lvl="1"/>
            <a:endParaRPr lang="en-US" sz="800" dirty="0" smtClean="0"/>
          </a:p>
          <a:p>
            <a:pPr lvl="2"/>
            <a:r>
              <a:rPr lang="en-US" dirty="0" smtClean="0">
                <a:solidFill>
                  <a:srgbClr val="FF0000"/>
                </a:solidFill>
              </a:rPr>
              <a:t>The best advice in ethical matters is contained in the Golden Rule: Treat Others as You Wish to be Treated.</a:t>
            </a:r>
            <a:endParaRPr lang="en-US" dirty="0">
              <a:solidFill>
                <a:srgbClr val="FF0000"/>
              </a:solidFill>
            </a:endParaRPr>
          </a:p>
        </p:txBody>
      </p:sp>
      <p:pic>
        <p:nvPicPr>
          <p:cNvPr id="4098" name="Picture 2" descr="what is the golden rule of confucianism - Lisbdnet.com"/>
          <p:cNvPicPr>
            <a:picLocks noChangeAspect="1" noChangeArrowheads="1"/>
          </p:cNvPicPr>
          <p:nvPr/>
        </p:nvPicPr>
        <p:blipFill>
          <a:blip r:embed="rId2" cstate="print"/>
          <a:srcRect/>
          <a:stretch>
            <a:fillRect/>
          </a:stretch>
        </p:blipFill>
        <p:spPr bwMode="auto">
          <a:xfrm>
            <a:off x="4724400" y="3886200"/>
            <a:ext cx="4191000" cy="235743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Unit One: Communication Foundations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400" u="sng" dirty="0" smtClean="0"/>
              <a:t>Chapter Two: Professionalism: Team, Meeting, Listening, Nonverbal, and Etiquette Skills.</a:t>
            </a:r>
          </a:p>
          <a:p>
            <a:endParaRPr lang="en-US" sz="800" u="sng" dirty="0" smtClean="0"/>
          </a:p>
          <a:p>
            <a:pPr lvl="1"/>
            <a:r>
              <a:rPr lang="en-US" u="sng" dirty="0" smtClean="0"/>
              <a:t>Learning Outcomes</a:t>
            </a:r>
            <a:r>
              <a:rPr lang="en-US" dirty="0" smtClean="0"/>
              <a:t>:</a:t>
            </a:r>
          </a:p>
          <a:p>
            <a:pPr lvl="1"/>
            <a:endParaRPr lang="en-US" sz="800" dirty="0" smtClean="0"/>
          </a:p>
          <a:p>
            <a:pPr marL="937260" lvl="2" indent="-342900">
              <a:buFont typeface="+mj-lt"/>
              <a:buAutoNum type="arabicPeriod"/>
            </a:pPr>
            <a:r>
              <a:rPr lang="en-US" sz="1700" dirty="0" smtClean="0">
                <a:solidFill>
                  <a:srgbClr val="FF0000"/>
                </a:solidFill>
              </a:rPr>
              <a:t>Understand the importance of teamwork in the digital-era workplace, and explain how you can contribute positively to team performance.</a:t>
            </a:r>
          </a:p>
          <a:p>
            <a:pPr marL="937260" lvl="2" indent="-342900">
              <a:buFont typeface="+mj-lt"/>
              <a:buAutoNum type="arabicPeriod"/>
            </a:pPr>
            <a:r>
              <a:rPr lang="en-US" sz="1700" dirty="0" smtClean="0">
                <a:solidFill>
                  <a:srgbClr val="FF0000"/>
                </a:solidFill>
              </a:rPr>
              <a:t>Discuss effective practices and technologies for planning and participating in face-to-face meetings and virtual meetings.</a:t>
            </a:r>
          </a:p>
          <a:p>
            <a:pPr marL="937260" lvl="2" indent="-342900">
              <a:buFont typeface="+mj-lt"/>
              <a:buAutoNum type="arabicPeriod"/>
            </a:pPr>
            <a:r>
              <a:rPr lang="en-US" sz="1700" dirty="0" smtClean="0">
                <a:solidFill>
                  <a:srgbClr val="FF0000"/>
                </a:solidFill>
              </a:rPr>
              <a:t>Explain and apply active listening techniques.</a:t>
            </a:r>
          </a:p>
          <a:p>
            <a:pPr marL="937260" lvl="2" indent="-342900">
              <a:buFont typeface="+mj-lt"/>
              <a:buAutoNum type="arabicPeriod"/>
            </a:pPr>
            <a:r>
              <a:rPr lang="en-US" sz="1700" dirty="0" smtClean="0">
                <a:solidFill>
                  <a:srgbClr val="FF0000"/>
                </a:solidFill>
              </a:rPr>
              <a:t>Understand how effective nonverbal communication can advance a career.</a:t>
            </a:r>
          </a:p>
          <a:p>
            <a:pPr marL="937260" lvl="2" indent="-342900">
              <a:buFont typeface="+mj-lt"/>
              <a:buAutoNum type="arabicPeriod"/>
            </a:pPr>
            <a:r>
              <a:rPr lang="en-US" sz="1700" dirty="0" smtClean="0">
                <a:solidFill>
                  <a:srgbClr val="FF0000"/>
                </a:solidFill>
              </a:rPr>
              <a:t>Improve your competitive advantage by developing professionalism and business etiquette skills.</a:t>
            </a:r>
            <a:endParaRPr lang="en-US" sz="1800" dirty="0" smtClean="0">
              <a:solidFill>
                <a:srgbClr val="FF0000"/>
              </a:solidFill>
            </a:endParaRPr>
          </a:p>
          <a:p>
            <a:pPr lvl="2"/>
            <a:endParaRPr lang="en-US" sz="1800" dirty="0" smtClean="0"/>
          </a:p>
          <a:p>
            <a:pPr lvl="1"/>
            <a:endParaRPr lang="en-US" sz="1800" dirty="0" smtClean="0"/>
          </a:p>
        </p:txBody>
      </p:sp>
      <p:pic>
        <p:nvPicPr>
          <p:cNvPr id="8" name="Picture 3" descr="C:\Users\MichaelM\AppData\Local\Microsoft\Windows\INetCache\IE\76VTN800\original-261523-1[1].jpg"/>
          <p:cNvPicPr>
            <a:picLocks noChangeAspect="1" noChangeArrowheads="1"/>
          </p:cNvPicPr>
          <p:nvPr/>
        </p:nvPicPr>
        <p:blipFill>
          <a:blip r:embed="rId2" cstate="print"/>
          <a:srcRect/>
          <a:stretch>
            <a:fillRect/>
          </a:stretch>
        </p:blipFill>
        <p:spPr bwMode="auto">
          <a:xfrm>
            <a:off x="7848599" y="396432"/>
            <a:ext cx="1295401" cy="860867"/>
          </a:xfrm>
          <a:prstGeom prst="rect">
            <a:avLst/>
          </a:prstGeom>
          <a:noFill/>
        </p:spPr>
      </p:pic>
      <p:pic>
        <p:nvPicPr>
          <p:cNvPr id="9" name="Picture 5" descr="C:\Users\MichaelM\AppData\Local\Microsoft\Windows\INetCache\IE\T5TVNH9H\ArrowandGoal[1].png"/>
          <p:cNvPicPr>
            <a:picLocks noChangeAspect="1" noChangeArrowheads="1"/>
          </p:cNvPicPr>
          <p:nvPr/>
        </p:nvPicPr>
        <p:blipFill>
          <a:blip r:embed="rId3" cstate="print"/>
          <a:srcRect/>
          <a:stretch>
            <a:fillRect/>
          </a:stretch>
        </p:blipFill>
        <p:spPr bwMode="auto">
          <a:xfrm>
            <a:off x="6934200" y="0"/>
            <a:ext cx="1359877" cy="609600"/>
          </a:xfrm>
          <a:prstGeom prst="rect">
            <a:avLst/>
          </a:prstGeom>
          <a:noFill/>
        </p:spPr>
      </p:pic>
    </p:spTree>
    <p:extLst>
      <p:ext uri="{BB962C8B-B14F-4D97-AF65-F5344CB8AC3E}">
        <p14:creationId xmlns:p14="http://schemas.microsoft.com/office/powerpoint/2010/main" val="1902412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Adding Value to Professional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Most businesses seek EEs who can get along and deliver positive results that increase profits and boost their image</a:t>
            </a:r>
            <a:r>
              <a:rPr lang="en-US" dirty="0" smtClean="0"/>
              <a:t>.  </a:t>
            </a:r>
          </a:p>
          <a:p>
            <a:endParaRPr lang="en-US" sz="800" dirty="0" smtClean="0"/>
          </a:p>
          <a:p>
            <a:pPr lvl="1"/>
            <a:r>
              <a:rPr lang="en-US" dirty="0" smtClean="0">
                <a:solidFill>
                  <a:srgbClr val="FF0000"/>
                </a:solidFill>
              </a:rPr>
              <a:t>You have a stake in acquiring skills that will make you a strong job applicant and a valuable employee.</a:t>
            </a:r>
            <a:endParaRPr lang="en-US" dirty="0">
              <a:solidFill>
                <a:srgbClr val="FF0000"/>
              </a:solidFill>
            </a:endParaRPr>
          </a:p>
        </p:txBody>
      </p:sp>
      <p:pic>
        <p:nvPicPr>
          <p:cNvPr id="5" name="Picture 4" descr="Value Chain - Overview, How To Implement, Advantages"/>
          <p:cNvPicPr/>
          <p:nvPr/>
        </p:nvPicPr>
        <p:blipFill>
          <a:blip r:embed="rId2" cstate="print"/>
          <a:srcRect/>
          <a:stretch>
            <a:fillRect/>
          </a:stretch>
        </p:blipFill>
        <p:spPr bwMode="auto">
          <a:xfrm>
            <a:off x="5257800" y="3657600"/>
            <a:ext cx="3502152" cy="2542063"/>
          </a:xfrm>
          <a:prstGeom prst="rect">
            <a:avLst/>
          </a:prstGeom>
          <a:noFill/>
          <a:ln w="9525">
            <a:noFill/>
            <a:miter lim="800000"/>
            <a:headEnd/>
            <a:tailEnd/>
          </a:ln>
        </p:spPr>
      </p:pic>
    </p:spTree>
    <p:extLst>
      <p:ext uri="{BB962C8B-B14F-4D97-AF65-F5344CB8AC3E}">
        <p14:creationId xmlns:p14="http://schemas.microsoft.com/office/powerpoint/2010/main" val="3436066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Impressing Digital-Age Employers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Employers are typically interested in four key areas: education, experience, hard skills, and soft skills</a:t>
            </a:r>
            <a:r>
              <a:rPr lang="en-US" dirty="0" smtClean="0"/>
              <a:t>.</a:t>
            </a:r>
          </a:p>
          <a:p>
            <a:endParaRPr lang="en-US" sz="800" dirty="0" smtClean="0"/>
          </a:p>
          <a:p>
            <a:pPr lvl="1"/>
            <a:r>
              <a:rPr lang="en-US" dirty="0" smtClean="0"/>
              <a:t>Hard skills refer to the technical skills in your field.</a:t>
            </a:r>
          </a:p>
          <a:p>
            <a:pPr lvl="1"/>
            <a:r>
              <a:rPr lang="en-US" dirty="0" smtClean="0"/>
              <a:t>Soft skills, however, are increasingly important in the knowledge-based economy of the digital era.</a:t>
            </a:r>
          </a:p>
          <a:p>
            <a:pPr lvl="1"/>
            <a:endParaRPr lang="en-US" sz="800" dirty="0" smtClean="0"/>
          </a:p>
          <a:p>
            <a:pPr lvl="2"/>
            <a:r>
              <a:rPr lang="en-US" dirty="0" smtClean="0">
                <a:solidFill>
                  <a:srgbClr val="FF0000"/>
                </a:solidFill>
              </a:rPr>
              <a:t>Desirable competencies include not only oral and written communication skills but also active listening skills, appropriate nonverbal behavior, and proper business etiquette.</a:t>
            </a:r>
          </a:p>
        </p:txBody>
      </p:sp>
      <p:pic>
        <p:nvPicPr>
          <p:cNvPr id="5" name="Picture 4" descr="Impress Meaning - YouTube"/>
          <p:cNvPicPr/>
          <p:nvPr/>
        </p:nvPicPr>
        <p:blipFill>
          <a:blip r:embed="rId2" cstate="print"/>
          <a:srcRect/>
          <a:stretch>
            <a:fillRect/>
          </a:stretch>
        </p:blipFill>
        <p:spPr bwMode="auto">
          <a:xfrm>
            <a:off x="5486400" y="5029200"/>
            <a:ext cx="3657600" cy="1828800"/>
          </a:xfrm>
          <a:prstGeom prst="rect">
            <a:avLst/>
          </a:prstGeom>
          <a:noFill/>
          <a:ln w="9525">
            <a:noFill/>
            <a:miter lim="800000"/>
            <a:headEnd/>
            <a:tailEnd/>
          </a:ln>
        </p:spPr>
      </p:pic>
    </p:spTree>
    <p:extLst>
      <p:ext uri="{BB962C8B-B14F-4D97-AF65-F5344CB8AC3E}">
        <p14:creationId xmlns:p14="http://schemas.microsoft.com/office/powerpoint/2010/main" val="285676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Impressing Digital-Age Employees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In </a:t>
            </a:r>
            <a:r>
              <a:rPr lang="en-US" sz="2400" u="sng" dirty="0" smtClean="0"/>
              <a:t>addition employers want efficient and productive team members.  </a:t>
            </a:r>
            <a:endParaRPr lang="en-US" sz="2400" u="sng" dirty="0" smtClean="0"/>
          </a:p>
          <a:p>
            <a:endParaRPr lang="en-US" sz="800" u="sng" dirty="0"/>
          </a:p>
          <a:p>
            <a:pPr lvl="1"/>
            <a:r>
              <a:rPr lang="en-US" sz="2000" dirty="0" smtClean="0"/>
              <a:t>They </a:t>
            </a:r>
            <a:r>
              <a:rPr lang="en-US" sz="2000" dirty="0" smtClean="0"/>
              <a:t>want EEs who are comfortable with diverse audiences, listen actively to customers and colleagues, make eye contact, and display good workplace manners.</a:t>
            </a:r>
          </a:p>
          <a:p>
            <a:pPr lvl="1"/>
            <a:endParaRPr lang="en-US" sz="800" dirty="0" smtClean="0"/>
          </a:p>
          <a:p>
            <a:pPr lvl="2"/>
            <a:r>
              <a:rPr lang="en-US" dirty="0" smtClean="0">
                <a:solidFill>
                  <a:srgbClr val="FF0000"/>
                </a:solidFill>
              </a:rPr>
              <a:t>These soft skills are immensely important not only to be hired, but also to be promoted.</a:t>
            </a:r>
          </a:p>
        </p:txBody>
      </p:sp>
      <p:pic>
        <p:nvPicPr>
          <p:cNvPr id="5" name="Picture 4" descr="Impressive synonymes - 1 752 Autres mots et expressions pour Impressive"/>
          <p:cNvPicPr/>
          <p:nvPr/>
        </p:nvPicPr>
        <p:blipFill>
          <a:blip r:embed="rId2" cstate="print"/>
          <a:srcRect/>
          <a:stretch>
            <a:fillRect/>
          </a:stretch>
        </p:blipFill>
        <p:spPr bwMode="auto">
          <a:xfrm>
            <a:off x="4641305" y="4132811"/>
            <a:ext cx="4191000" cy="2057400"/>
          </a:xfrm>
          <a:prstGeom prst="rect">
            <a:avLst/>
          </a:prstGeom>
          <a:noFill/>
          <a:ln w="9525">
            <a:noFill/>
            <a:miter lim="800000"/>
            <a:headEnd/>
            <a:tailEnd/>
          </a:ln>
        </p:spPr>
      </p:pic>
    </p:spTree>
    <p:extLst>
      <p:ext uri="{BB962C8B-B14F-4D97-AF65-F5344CB8AC3E}">
        <p14:creationId xmlns:p14="http://schemas.microsoft.com/office/powerpoint/2010/main" val="1849943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Impressing Digital-Age Employees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Hiring managers expect you to have technical expertise in your field and know the latest communication technology</a:t>
            </a:r>
            <a:r>
              <a:rPr lang="en-US" dirty="0" smtClean="0"/>
              <a:t>.</a:t>
            </a:r>
          </a:p>
          <a:p>
            <a:endParaRPr lang="en-US" sz="800" dirty="0" smtClean="0"/>
          </a:p>
          <a:p>
            <a:pPr lvl="1"/>
            <a:r>
              <a:rPr lang="en-US" dirty="0" smtClean="0"/>
              <a:t>Such skills and an impressive resume may get you in the door.  </a:t>
            </a:r>
          </a:p>
          <a:p>
            <a:pPr lvl="1"/>
            <a:endParaRPr lang="en-US" sz="800" dirty="0" smtClean="0"/>
          </a:p>
          <a:p>
            <a:pPr lvl="2"/>
            <a:r>
              <a:rPr lang="en-US" dirty="0" smtClean="0">
                <a:solidFill>
                  <a:srgbClr val="FF0000"/>
                </a:solidFill>
              </a:rPr>
              <a:t>However, your long-term success depends on how well you communicate with your boss, coworkers, and customers whether you can be an effective and contributing team member.</a:t>
            </a:r>
          </a:p>
        </p:txBody>
      </p:sp>
      <p:pic>
        <p:nvPicPr>
          <p:cNvPr id="5" name="Picture 4" descr="The Importance of Communication Skills in Everyday Life"/>
          <p:cNvPicPr/>
          <p:nvPr/>
        </p:nvPicPr>
        <p:blipFill>
          <a:blip r:embed="rId2" cstate="print"/>
          <a:srcRect/>
          <a:stretch>
            <a:fillRect/>
          </a:stretch>
        </p:blipFill>
        <p:spPr bwMode="auto">
          <a:xfrm>
            <a:off x="5102352" y="4191000"/>
            <a:ext cx="3733800" cy="2057400"/>
          </a:xfrm>
          <a:prstGeom prst="rect">
            <a:avLst/>
          </a:prstGeom>
          <a:noFill/>
          <a:ln w="9525">
            <a:noFill/>
            <a:miter lim="800000"/>
            <a:headEnd/>
            <a:tailEnd/>
          </a:ln>
        </p:spPr>
      </p:pic>
    </p:spTree>
    <p:extLst>
      <p:ext uri="{BB962C8B-B14F-4D97-AF65-F5344CB8AC3E}">
        <p14:creationId xmlns:p14="http://schemas.microsoft.com/office/powerpoint/2010/main" val="1188816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Excelling in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You will discover that the workplace is teeming with teams.  </a:t>
            </a:r>
          </a:p>
          <a:p>
            <a:r>
              <a:rPr lang="en-US" sz="2400" u="sng" dirty="0" smtClean="0"/>
              <a:t>You might find yourself a part of a work team, project team, cross-functional team, or some other group</a:t>
            </a:r>
            <a:r>
              <a:rPr lang="en-US" dirty="0" smtClean="0"/>
              <a:t>.</a:t>
            </a:r>
          </a:p>
          <a:p>
            <a:endParaRPr lang="en-US" sz="800" dirty="0" smtClean="0"/>
          </a:p>
          <a:p>
            <a:pPr lvl="1"/>
            <a:r>
              <a:rPr lang="en-US" dirty="0" smtClean="0"/>
              <a:t>All of these teams are formed to accomplish specific goals.</a:t>
            </a:r>
          </a:p>
          <a:p>
            <a:pPr lvl="1"/>
            <a:endParaRPr lang="en-US" sz="800" dirty="0" smtClean="0"/>
          </a:p>
          <a:p>
            <a:pPr lvl="2"/>
            <a:r>
              <a:rPr lang="en-US" dirty="0" smtClean="0">
                <a:solidFill>
                  <a:srgbClr val="FF0000"/>
                </a:solidFill>
              </a:rPr>
              <a:t>One of the most important objectives of businesses is finding ways to do jobs better at less cost.  </a:t>
            </a:r>
            <a:endParaRPr lang="en-US" dirty="0">
              <a:solidFill>
                <a:srgbClr val="FF0000"/>
              </a:solidFill>
            </a:endParaRPr>
          </a:p>
        </p:txBody>
      </p:sp>
      <p:pic>
        <p:nvPicPr>
          <p:cNvPr id="5" name="Picture 4" descr="Taking the team along - Reputation Today"/>
          <p:cNvPicPr/>
          <p:nvPr/>
        </p:nvPicPr>
        <p:blipFill>
          <a:blip r:embed="rId2" cstate="print"/>
          <a:srcRect/>
          <a:stretch>
            <a:fillRect/>
          </a:stretch>
        </p:blipFill>
        <p:spPr bwMode="auto">
          <a:xfrm>
            <a:off x="4572000" y="4343400"/>
            <a:ext cx="4572000" cy="2514600"/>
          </a:xfrm>
          <a:prstGeom prst="rect">
            <a:avLst/>
          </a:prstGeom>
          <a:noFill/>
          <a:ln w="9525">
            <a:noFill/>
            <a:miter lim="800000"/>
            <a:headEnd/>
            <a:tailEnd/>
          </a:ln>
        </p:spPr>
      </p:pic>
    </p:spTree>
    <p:extLst>
      <p:ext uri="{BB962C8B-B14F-4D97-AF65-F5344CB8AC3E}">
        <p14:creationId xmlns:p14="http://schemas.microsoft.com/office/powerpoint/2010/main" val="37055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Excelling in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400" u="sng" dirty="0" smtClean="0"/>
              <a:t>Teams are formed for the following 7 reasons</a:t>
            </a:r>
            <a:r>
              <a:rPr lang="en-US" dirty="0" smtClean="0"/>
              <a:t>:</a:t>
            </a:r>
          </a:p>
          <a:p>
            <a:endParaRPr lang="en-US" sz="900" dirty="0" smtClean="0"/>
          </a:p>
          <a:p>
            <a:pPr lvl="1"/>
            <a:r>
              <a:rPr lang="en-US" dirty="0" smtClean="0"/>
              <a:t>1. Better Decisions</a:t>
            </a:r>
          </a:p>
          <a:p>
            <a:pPr lvl="1"/>
            <a:endParaRPr lang="en-US" sz="800" dirty="0" smtClean="0"/>
          </a:p>
          <a:p>
            <a:pPr lvl="2"/>
            <a:r>
              <a:rPr lang="en-US" dirty="0" smtClean="0">
                <a:solidFill>
                  <a:srgbClr val="FF0000"/>
                </a:solidFill>
              </a:rPr>
              <a:t>Decisions are generally more accurate and effective because group and team members contribute different expertise and perspectives.</a:t>
            </a:r>
          </a:p>
        </p:txBody>
      </p:sp>
      <p:pic>
        <p:nvPicPr>
          <p:cNvPr id="5" name="Picture 4" descr="How To Make Better Decisions - 12 Decision Making Tips - YouTube"/>
          <p:cNvPicPr/>
          <p:nvPr/>
        </p:nvPicPr>
        <p:blipFill>
          <a:blip r:embed="rId2" cstate="print"/>
          <a:srcRect/>
          <a:stretch>
            <a:fillRect/>
          </a:stretch>
        </p:blipFill>
        <p:spPr bwMode="auto">
          <a:xfrm>
            <a:off x="3733800" y="3581400"/>
            <a:ext cx="5105400" cy="2582320"/>
          </a:xfrm>
          <a:prstGeom prst="rect">
            <a:avLst/>
          </a:prstGeom>
          <a:noFill/>
          <a:ln w="9525">
            <a:noFill/>
            <a:miter lim="800000"/>
            <a:headEnd/>
            <a:tailEnd/>
          </a:ln>
        </p:spPr>
      </p:pic>
    </p:spTree>
    <p:extLst>
      <p:ext uri="{BB962C8B-B14F-4D97-AF65-F5344CB8AC3E}">
        <p14:creationId xmlns:p14="http://schemas.microsoft.com/office/powerpoint/2010/main" val="258777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Excelling in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400" u="sng" dirty="0" smtClean="0"/>
              <a:t>Teams are formed for the following 7 reasons</a:t>
            </a:r>
            <a:r>
              <a:rPr lang="en-US" dirty="0" smtClean="0"/>
              <a:t>:</a:t>
            </a:r>
          </a:p>
          <a:p>
            <a:endParaRPr lang="en-US" sz="800" dirty="0" smtClean="0"/>
          </a:p>
          <a:p>
            <a:pPr lvl="1"/>
            <a:r>
              <a:rPr lang="en-US" dirty="0" smtClean="0"/>
              <a:t>2. Faster Responses</a:t>
            </a:r>
          </a:p>
          <a:p>
            <a:pPr lvl="1"/>
            <a:endParaRPr lang="en-US" sz="800" dirty="0" smtClean="0"/>
          </a:p>
          <a:p>
            <a:pPr lvl="2"/>
            <a:r>
              <a:rPr lang="en-US" dirty="0" smtClean="0">
                <a:solidFill>
                  <a:srgbClr val="FF0000"/>
                </a:solidFill>
              </a:rPr>
              <a:t>When action is necessary to respond to competition or to solve a problem, small groups and teams can act rapidly.</a:t>
            </a:r>
          </a:p>
          <a:p>
            <a:pPr lvl="2">
              <a:buNone/>
            </a:pPr>
            <a:endParaRPr lang="en-US" dirty="0"/>
          </a:p>
        </p:txBody>
      </p:sp>
      <p:pic>
        <p:nvPicPr>
          <p:cNvPr id="5" name="Picture 4" descr="Carpet Care Cleaning and Restoration - Carpet Care Cleaning and Restoration"/>
          <p:cNvPicPr/>
          <p:nvPr/>
        </p:nvPicPr>
        <p:blipFill>
          <a:blip r:embed="rId2" cstate="print"/>
          <a:srcRect/>
          <a:stretch>
            <a:fillRect/>
          </a:stretch>
        </p:blipFill>
        <p:spPr bwMode="auto">
          <a:xfrm>
            <a:off x="5715000" y="3581400"/>
            <a:ext cx="3200400" cy="2967780"/>
          </a:xfrm>
          <a:prstGeom prst="rect">
            <a:avLst/>
          </a:prstGeom>
          <a:noFill/>
          <a:ln w="9525">
            <a:noFill/>
            <a:miter lim="800000"/>
            <a:headEnd/>
            <a:tailEnd/>
          </a:ln>
        </p:spPr>
      </p:pic>
    </p:spTree>
    <p:extLst>
      <p:ext uri="{BB962C8B-B14F-4D97-AF65-F5344CB8AC3E}">
        <p14:creationId xmlns:p14="http://schemas.microsoft.com/office/powerpoint/2010/main" val="91130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Excelling in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Teams are formed for the following 7 reasons</a:t>
            </a:r>
            <a:r>
              <a:rPr lang="en-US" dirty="0" smtClean="0"/>
              <a:t>:</a:t>
            </a:r>
          </a:p>
          <a:p>
            <a:endParaRPr lang="en-US" sz="900" dirty="0" smtClean="0"/>
          </a:p>
          <a:p>
            <a:pPr lvl="1"/>
            <a:r>
              <a:rPr lang="en-US" dirty="0" smtClean="0"/>
              <a:t>3. Increased Productivity</a:t>
            </a:r>
          </a:p>
          <a:p>
            <a:pPr lvl="1"/>
            <a:endParaRPr lang="en-US" sz="800" dirty="0" smtClean="0"/>
          </a:p>
          <a:p>
            <a:pPr lvl="2"/>
            <a:r>
              <a:rPr lang="en-US" dirty="0" smtClean="0">
                <a:solidFill>
                  <a:srgbClr val="FF0000"/>
                </a:solidFill>
              </a:rPr>
              <a:t>Because they are often closer to the action and to the customer, team members can see opportunities for improving efficiency.</a:t>
            </a:r>
          </a:p>
        </p:txBody>
      </p:sp>
      <p:pic>
        <p:nvPicPr>
          <p:cNvPr id="5" name="Picture 4" descr="22 Amazing Tips to Increase Productivity"/>
          <p:cNvPicPr/>
          <p:nvPr/>
        </p:nvPicPr>
        <p:blipFill>
          <a:blip r:embed="rId2" cstate="print"/>
          <a:srcRect/>
          <a:stretch>
            <a:fillRect/>
          </a:stretch>
        </p:blipFill>
        <p:spPr bwMode="auto">
          <a:xfrm>
            <a:off x="2971800" y="4038600"/>
            <a:ext cx="5943600" cy="2213200"/>
          </a:xfrm>
          <a:prstGeom prst="rect">
            <a:avLst/>
          </a:prstGeom>
          <a:noFill/>
          <a:ln w="9525">
            <a:noFill/>
            <a:miter lim="800000"/>
            <a:headEnd/>
            <a:tailEnd/>
          </a:ln>
        </p:spPr>
      </p:pic>
    </p:spTree>
    <p:extLst>
      <p:ext uri="{BB962C8B-B14F-4D97-AF65-F5344CB8AC3E}">
        <p14:creationId xmlns:p14="http://schemas.microsoft.com/office/powerpoint/2010/main" val="61633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Skills: Your Pass to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Employer surveys consistently show that strong communication skills are critical to effective job placement, work performance, career advancement, and organizational success</a:t>
            </a:r>
            <a:r>
              <a:rPr lang="en-US" dirty="0" smtClean="0"/>
              <a:t>.</a:t>
            </a:r>
          </a:p>
          <a:p>
            <a:endParaRPr lang="en-US" sz="800" dirty="0" smtClean="0"/>
          </a:p>
          <a:p>
            <a:pPr lvl="1"/>
            <a:r>
              <a:rPr lang="en-US" dirty="0" smtClean="0"/>
              <a:t>In making hiring decisions, employers often rank communication skills among the most desirable.</a:t>
            </a:r>
          </a:p>
          <a:p>
            <a:pPr lvl="1"/>
            <a:endParaRPr lang="en-US" sz="800" dirty="0" smtClean="0"/>
          </a:p>
          <a:p>
            <a:pPr lvl="2"/>
            <a:r>
              <a:rPr lang="en-US" dirty="0" smtClean="0">
                <a:solidFill>
                  <a:srgbClr val="C00000"/>
                </a:solidFill>
              </a:rPr>
              <a:t>In a poll, Fortune 1000 executives cited writing, critical-thinking, and problem-solving skills along with self-motivation and team skills as their top choices in new hires.</a:t>
            </a:r>
            <a:endParaRPr lang="en-US" dirty="0">
              <a:solidFill>
                <a:srgbClr val="C00000"/>
              </a:solidFill>
            </a:endParaRPr>
          </a:p>
        </p:txBody>
      </p:sp>
      <p:pic>
        <p:nvPicPr>
          <p:cNvPr id="5" name="Picture 4" descr="The Path to Success in 5 Principles | by Akram Izimi | Live Your Life On  Purpose | Medium"/>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Excelling in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Teams are formed for the following 7 reasons</a:t>
            </a:r>
            <a:r>
              <a:rPr lang="en-US" dirty="0" smtClean="0"/>
              <a:t>:</a:t>
            </a:r>
          </a:p>
          <a:p>
            <a:endParaRPr lang="en-US" sz="900" dirty="0" smtClean="0"/>
          </a:p>
          <a:p>
            <a:pPr lvl="1"/>
            <a:r>
              <a:rPr lang="en-US" dirty="0" smtClean="0"/>
              <a:t>4. Greater Buy-In</a:t>
            </a:r>
          </a:p>
          <a:p>
            <a:pPr lvl="1"/>
            <a:endParaRPr lang="en-US" sz="800" dirty="0" smtClean="0"/>
          </a:p>
          <a:p>
            <a:pPr lvl="2"/>
            <a:r>
              <a:rPr lang="en-US" dirty="0" smtClean="0">
                <a:solidFill>
                  <a:srgbClr val="FF0000"/>
                </a:solidFill>
              </a:rPr>
              <a:t>Decisions arrived at jointly are usually better received because members are committed to the solution and are more willing to support it.</a:t>
            </a:r>
          </a:p>
        </p:txBody>
      </p:sp>
      <p:pic>
        <p:nvPicPr>
          <p:cNvPr id="5" name="Picture 4" descr="The Buy In: AEW's “All Out” Preshow | TNT - YouTube"/>
          <p:cNvPicPr/>
          <p:nvPr/>
        </p:nvPicPr>
        <p:blipFill>
          <a:blip r:embed="rId2" cstate="print"/>
          <a:srcRect/>
          <a:stretch>
            <a:fillRect/>
          </a:stretch>
        </p:blipFill>
        <p:spPr bwMode="auto">
          <a:xfrm>
            <a:off x="4876800" y="3810000"/>
            <a:ext cx="3886200" cy="2438400"/>
          </a:xfrm>
          <a:prstGeom prst="rect">
            <a:avLst/>
          </a:prstGeom>
          <a:noFill/>
          <a:ln w="9525">
            <a:noFill/>
            <a:miter lim="800000"/>
            <a:headEnd/>
            <a:tailEnd/>
          </a:ln>
        </p:spPr>
      </p:pic>
    </p:spTree>
    <p:extLst>
      <p:ext uri="{BB962C8B-B14F-4D97-AF65-F5344CB8AC3E}">
        <p14:creationId xmlns:p14="http://schemas.microsoft.com/office/powerpoint/2010/main" val="3426564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Excelling in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400" u="sng" dirty="0" smtClean="0"/>
              <a:t>Teams are formed for the following 7 reasons</a:t>
            </a:r>
            <a:r>
              <a:rPr lang="en-US" dirty="0" smtClean="0"/>
              <a:t>:</a:t>
            </a:r>
          </a:p>
          <a:p>
            <a:endParaRPr lang="en-US" sz="900" dirty="0" smtClean="0"/>
          </a:p>
          <a:p>
            <a:pPr lvl="1"/>
            <a:r>
              <a:rPr lang="en-US" dirty="0" smtClean="0"/>
              <a:t>5. Less Resistance to Change</a:t>
            </a:r>
          </a:p>
          <a:p>
            <a:pPr lvl="1"/>
            <a:endParaRPr lang="en-US" sz="800" dirty="0" smtClean="0"/>
          </a:p>
          <a:p>
            <a:pPr lvl="2"/>
            <a:r>
              <a:rPr lang="en-US" dirty="0" smtClean="0">
                <a:solidFill>
                  <a:srgbClr val="FF0000"/>
                </a:solidFill>
              </a:rPr>
              <a:t>People who have input into decisions are less hostile, aggressive, and resistant to change.</a:t>
            </a:r>
          </a:p>
        </p:txBody>
      </p:sp>
      <p:pic>
        <p:nvPicPr>
          <p:cNvPr id="5" name="Picture 4" descr="Resistance to Change: Reasons, Types and How to Overcome"/>
          <p:cNvPicPr/>
          <p:nvPr/>
        </p:nvPicPr>
        <p:blipFill>
          <a:blip r:embed="rId2" cstate="print"/>
          <a:srcRect/>
          <a:stretch>
            <a:fillRect/>
          </a:stretch>
        </p:blipFill>
        <p:spPr bwMode="auto">
          <a:xfrm>
            <a:off x="5029200" y="3810000"/>
            <a:ext cx="3849370" cy="2403475"/>
          </a:xfrm>
          <a:prstGeom prst="rect">
            <a:avLst/>
          </a:prstGeom>
          <a:noFill/>
          <a:ln w="9525">
            <a:noFill/>
            <a:miter lim="800000"/>
            <a:headEnd/>
            <a:tailEnd/>
          </a:ln>
        </p:spPr>
      </p:pic>
    </p:spTree>
    <p:extLst>
      <p:ext uri="{BB962C8B-B14F-4D97-AF65-F5344CB8AC3E}">
        <p14:creationId xmlns:p14="http://schemas.microsoft.com/office/powerpoint/2010/main" val="2687001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Excelling in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Teams are formed for the following 7 reasons</a:t>
            </a:r>
            <a:r>
              <a:rPr lang="en-US" dirty="0" smtClean="0"/>
              <a:t>:</a:t>
            </a:r>
          </a:p>
          <a:p>
            <a:endParaRPr lang="en-US" sz="900" dirty="0" smtClean="0"/>
          </a:p>
          <a:p>
            <a:pPr lvl="1"/>
            <a:r>
              <a:rPr lang="en-US" dirty="0" smtClean="0"/>
              <a:t>6. Improved Employee Morale</a:t>
            </a:r>
          </a:p>
          <a:p>
            <a:pPr lvl="1"/>
            <a:endParaRPr lang="en-US" sz="800" dirty="0" smtClean="0"/>
          </a:p>
          <a:p>
            <a:pPr lvl="2"/>
            <a:r>
              <a:rPr lang="en-US" dirty="0" smtClean="0">
                <a:solidFill>
                  <a:srgbClr val="FF0000"/>
                </a:solidFill>
              </a:rPr>
              <a:t>Personal satisfaction and job morale increases when teams are successful.</a:t>
            </a:r>
          </a:p>
        </p:txBody>
      </p:sp>
      <p:pic>
        <p:nvPicPr>
          <p:cNvPr id="5" name="Picture 4" descr="The importance of employee morale and how to fix I"/>
          <p:cNvPicPr/>
          <p:nvPr/>
        </p:nvPicPr>
        <p:blipFill>
          <a:blip r:embed="rId2" cstate="print"/>
          <a:srcRect/>
          <a:stretch>
            <a:fillRect/>
          </a:stretch>
        </p:blipFill>
        <p:spPr bwMode="auto">
          <a:xfrm>
            <a:off x="3581400" y="3505200"/>
            <a:ext cx="5334000" cy="2801694"/>
          </a:xfrm>
          <a:prstGeom prst="rect">
            <a:avLst/>
          </a:prstGeom>
          <a:noFill/>
          <a:ln w="9525">
            <a:noFill/>
            <a:miter lim="800000"/>
            <a:headEnd/>
            <a:tailEnd/>
          </a:ln>
        </p:spPr>
      </p:pic>
    </p:spTree>
    <p:extLst>
      <p:ext uri="{BB962C8B-B14F-4D97-AF65-F5344CB8AC3E}">
        <p14:creationId xmlns:p14="http://schemas.microsoft.com/office/powerpoint/2010/main" val="2065046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Excelling in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400" u="sng" dirty="0" smtClean="0"/>
              <a:t>Teams are formed for the following 7 reasons</a:t>
            </a:r>
            <a:r>
              <a:rPr lang="en-US" dirty="0" smtClean="0"/>
              <a:t>:</a:t>
            </a:r>
          </a:p>
          <a:p>
            <a:endParaRPr lang="en-US" sz="900" dirty="0" smtClean="0"/>
          </a:p>
          <a:p>
            <a:pPr lvl="1"/>
            <a:r>
              <a:rPr lang="en-US" dirty="0" smtClean="0"/>
              <a:t>7. Reduced Risk</a:t>
            </a:r>
          </a:p>
          <a:p>
            <a:pPr lvl="1"/>
            <a:endParaRPr lang="en-US" sz="800" dirty="0" smtClean="0"/>
          </a:p>
          <a:p>
            <a:pPr lvl="2"/>
            <a:r>
              <a:rPr lang="en-US" dirty="0" smtClean="0">
                <a:solidFill>
                  <a:srgbClr val="FF0000"/>
                </a:solidFill>
              </a:rPr>
              <a:t>Responsibility for a decision is diffused on a team, thus carrying less risk for any individual.</a:t>
            </a:r>
            <a:endParaRPr lang="en-US" dirty="0">
              <a:solidFill>
                <a:srgbClr val="FF0000"/>
              </a:solidFill>
            </a:endParaRPr>
          </a:p>
        </p:txBody>
      </p:sp>
      <p:pic>
        <p:nvPicPr>
          <p:cNvPr id="5" name="Picture 4" descr="Best Low Risk Mutual Funds To Invest in India in 2022"/>
          <p:cNvPicPr/>
          <p:nvPr/>
        </p:nvPicPr>
        <p:blipFill>
          <a:blip r:embed="rId2" cstate="print"/>
          <a:srcRect/>
          <a:stretch>
            <a:fillRect/>
          </a:stretch>
        </p:blipFill>
        <p:spPr bwMode="auto">
          <a:xfrm>
            <a:off x="4572000" y="3733800"/>
            <a:ext cx="4342130" cy="2515870"/>
          </a:xfrm>
          <a:prstGeom prst="rect">
            <a:avLst/>
          </a:prstGeom>
          <a:noFill/>
          <a:ln w="9525">
            <a:noFill/>
            <a:miter lim="800000"/>
            <a:headEnd/>
            <a:tailEnd/>
          </a:ln>
        </p:spPr>
      </p:pic>
    </p:spTree>
    <p:extLst>
      <p:ext uri="{BB962C8B-B14F-4D97-AF65-F5344CB8AC3E}">
        <p14:creationId xmlns:p14="http://schemas.microsoft.com/office/powerpoint/2010/main" val="2123041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Four Phases of Team Development</a:t>
            </a:r>
            <a:br>
              <a:rPr lang="en-US" sz="2800" dirty="0" smtClean="0"/>
            </a:br>
            <a:r>
              <a:rPr lang="en-US" sz="2000" dirty="0" smtClean="0"/>
              <a:t>SUMMARY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fontScale="62500" lnSpcReduction="20000"/>
          </a:bodyPr>
          <a:lstStyle/>
          <a:p>
            <a:pPr marL="514350" indent="-514350">
              <a:buFont typeface="+mj-lt"/>
              <a:buAutoNum type="arabicPeriod"/>
            </a:pPr>
            <a:r>
              <a:rPr lang="en-US" sz="2900" b="1" u="sng" dirty="0" smtClean="0"/>
              <a:t>Forming</a:t>
            </a:r>
          </a:p>
          <a:p>
            <a:pPr lvl="2"/>
            <a:r>
              <a:rPr lang="en-US" dirty="0" smtClean="0">
                <a:solidFill>
                  <a:srgbClr val="FF0000"/>
                </a:solidFill>
              </a:rPr>
              <a:t>Select Members</a:t>
            </a:r>
          </a:p>
          <a:p>
            <a:pPr lvl="2"/>
            <a:r>
              <a:rPr lang="en-US" dirty="0" smtClean="0">
                <a:solidFill>
                  <a:srgbClr val="FF0000"/>
                </a:solidFill>
              </a:rPr>
              <a:t>Become Acquainted</a:t>
            </a:r>
          </a:p>
          <a:p>
            <a:pPr lvl="2"/>
            <a:r>
              <a:rPr lang="en-US" dirty="0" smtClean="0">
                <a:solidFill>
                  <a:srgbClr val="FF0000"/>
                </a:solidFill>
              </a:rPr>
              <a:t>Build Trust</a:t>
            </a:r>
          </a:p>
          <a:p>
            <a:pPr lvl="2"/>
            <a:r>
              <a:rPr lang="en-US" dirty="0" smtClean="0">
                <a:solidFill>
                  <a:srgbClr val="FF0000"/>
                </a:solidFill>
              </a:rPr>
              <a:t>Form Collaborative Culture</a:t>
            </a:r>
          </a:p>
          <a:p>
            <a:pPr marL="514350" indent="-514350">
              <a:buFont typeface="+mj-lt"/>
              <a:buAutoNum type="arabicPeriod"/>
            </a:pPr>
            <a:r>
              <a:rPr lang="en-US" b="1" u="sng" dirty="0" smtClean="0"/>
              <a:t>Storming</a:t>
            </a:r>
          </a:p>
          <a:p>
            <a:pPr lvl="2"/>
            <a:r>
              <a:rPr lang="en-US" dirty="0" smtClean="0">
                <a:solidFill>
                  <a:srgbClr val="FF0000"/>
                </a:solidFill>
              </a:rPr>
              <a:t>Identify Problems</a:t>
            </a:r>
          </a:p>
          <a:p>
            <a:pPr lvl="2"/>
            <a:r>
              <a:rPr lang="en-US" dirty="0" smtClean="0">
                <a:solidFill>
                  <a:srgbClr val="FF0000"/>
                </a:solidFill>
              </a:rPr>
              <a:t>Collect and Share Information</a:t>
            </a:r>
          </a:p>
          <a:p>
            <a:pPr lvl="2"/>
            <a:r>
              <a:rPr lang="en-US" dirty="0" smtClean="0">
                <a:solidFill>
                  <a:srgbClr val="FF0000"/>
                </a:solidFill>
              </a:rPr>
              <a:t>Establish Decision Criteria</a:t>
            </a:r>
          </a:p>
          <a:p>
            <a:pPr lvl="2"/>
            <a:r>
              <a:rPr lang="en-US" dirty="0" smtClean="0">
                <a:solidFill>
                  <a:srgbClr val="FF0000"/>
                </a:solidFill>
              </a:rPr>
              <a:t>Prioritize Goals</a:t>
            </a:r>
          </a:p>
          <a:p>
            <a:pPr marL="514350" indent="-514350">
              <a:buFont typeface="+mj-lt"/>
              <a:buAutoNum type="arabicPeriod"/>
            </a:pPr>
            <a:r>
              <a:rPr lang="en-US" b="1" u="sng" dirty="0" smtClean="0"/>
              <a:t>Norming</a:t>
            </a:r>
          </a:p>
          <a:p>
            <a:pPr lvl="2"/>
            <a:r>
              <a:rPr lang="en-US" dirty="0" smtClean="0">
                <a:solidFill>
                  <a:srgbClr val="FF0000"/>
                </a:solidFill>
              </a:rPr>
              <a:t>Discuss Alternatives</a:t>
            </a:r>
          </a:p>
          <a:p>
            <a:pPr lvl="2"/>
            <a:r>
              <a:rPr lang="en-US" dirty="0" smtClean="0">
                <a:solidFill>
                  <a:srgbClr val="FF0000"/>
                </a:solidFill>
              </a:rPr>
              <a:t>Evaluate Outcomes</a:t>
            </a:r>
          </a:p>
          <a:p>
            <a:pPr lvl="2"/>
            <a:r>
              <a:rPr lang="en-US" dirty="0" smtClean="0">
                <a:solidFill>
                  <a:srgbClr val="FF0000"/>
                </a:solidFill>
              </a:rPr>
              <a:t>Apply Criteria</a:t>
            </a:r>
          </a:p>
          <a:p>
            <a:pPr lvl="2"/>
            <a:r>
              <a:rPr lang="en-US" dirty="0" smtClean="0">
                <a:solidFill>
                  <a:srgbClr val="FF0000"/>
                </a:solidFill>
              </a:rPr>
              <a:t>Prioritize Alternatives</a:t>
            </a:r>
          </a:p>
          <a:p>
            <a:pPr marL="514350" indent="-514350">
              <a:buFont typeface="+mj-lt"/>
              <a:buAutoNum type="arabicPeriod"/>
            </a:pPr>
            <a:r>
              <a:rPr lang="en-US" b="1" u="sng" dirty="0" smtClean="0"/>
              <a:t>Performing</a:t>
            </a:r>
          </a:p>
          <a:p>
            <a:pPr lvl="2"/>
            <a:r>
              <a:rPr lang="en-US" dirty="0" smtClean="0">
                <a:solidFill>
                  <a:srgbClr val="FF0000"/>
                </a:solidFill>
              </a:rPr>
              <a:t>Select Alternative</a:t>
            </a:r>
          </a:p>
          <a:p>
            <a:pPr lvl="2"/>
            <a:r>
              <a:rPr lang="en-US" dirty="0" smtClean="0">
                <a:solidFill>
                  <a:srgbClr val="FF0000"/>
                </a:solidFill>
              </a:rPr>
              <a:t>Analyze Effects</a:t>
            </a:r>
          </a:p>
          <a:p>
            <a:pPr lvl="2"/>
            <a:r>
              <a:rPr lang="en-US" dirty="0" smtClean="0">
                <a:solidFill>
                  <a:srgbClr val="FF0000"/>
                </a:solidFill>
              </a:rPr>
              <a:t>Implement Plan</a:t>
            </a:r>
          </a:p>
          <a:p>
            <a:pPr lvl="2"/>
            <a:r>
              <a:rPr lang="en-US" dirty="0" smtClean="0">
                <a:solidFill>
                  <a:srgbClr val="FF0000"/>
                </a:solidFill>
              </a:rPr>
              <a:t>Manage Project</a:t>
            </a:r>
          </a:p>
          <a:p>
            <a:pPr lvl="1"/>
            <a:endParaRPr lang="en-US" sz="800" dirty="0" smtClean="0"/>
          </a:p>
        </p:txBody>
      </p:sp>
      <p:pic>
        <p:nvPicPr>
          <p:cNvPr id="6" name="Picture 5" descr="Stages of Team Development: A Complete Guide For Leaders | Keka"/>
          <p:cNvPicPr/>
          <p:nvPr/>
        </p:nvPicPr>
        <p:blipFill>
          <a:blip r:embed="rId2" cstate="print"/>
          <a:srcRect/>
          <a:stretch>
            <a:fillRect/>
          </a:stretch>
        </p:blipFill>
        <p:spPr bwMode="auto">
          <a:xfrm>
            <a:off x="3657600" y="3581400"/>
            <a:ext cx="5181600" cy="2560959"/>
          </a:xfrm>
          <a:prstGeom prst="rect">
            <a:avLst/>
          </a:prstGeom>
          <a:noFill/>
          <a:ln w="9525">
            <a:noFill/>
            <a:miter lim="800000"/>
            <a:headEnd/>
            <a:tailEnd/>
          </a:ln>
        </p:spPr>
      </p:pic>
      <p:pic>
        <p:nvPicPr>
          <p:cNvPr id="1026" name="Picture 2" descr="C:\Users\Michaelm\AppData\Local\Microsoft\Windows\Temporary Internet Files\Content.IE5\HWRYGRBG\numbers-1487228_960_720[1].png"/>
          <p:cNvPicPr>
            <a:picLocks noChangeAspect="1" noChangeArrowheads="1"/>
          </p:cNvPicPr>
          <p:nvPr/>
        </p:nvPicPr>
        <p:blipFill>
          <a:blip r:embed="rId3" cstate="print"/>
          <a:srcRect/>
          <a:stretch>
            <a:fillRect/>
          </a:stretch>
        </p:blipFill>
        <p:spPr bwMode="auto">
          <a:xfrm>
            <a:off x="7975600" y="2438400"/>
            <a:ext cx="1016000" cy="1524000"/>
          </a:xfrm>
          <a:prstGeom prst="rect">
            <a:avLst/>
          </a:prstGeom>
          <a:noFill/>
        </p:spPr>
      </p:pic>
    </p:spTree>
    <p:extLst>
      <p:ext uri="{BB962C8B-B14F-4D97-AF65-F5344CB8AC3E}">
        <p14:creationId xmlns:p14="http://schemas.microsoft.com/office/powerpoint/2010/main" val="3749102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Combating Groupthink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300" u="sng" dirty="0" smtClean="0"/>
              <a:t>Conflict is normal in team interactions, and successful teams are able to resolve it.  But some teams avoid </a:t>
            </a:r>
            <a:r>
              <a:rPr lang="en-US" sz="2300" u="sng" dirty="0" smtClean="0"/>
              <a:t>conflict. They </a:t>
            </a:r>
            <a:r>
              <a:rPr lang="en-US" sz="2300" u="sng" dirty="0" smtClean="0"/>
              <a:t>smooth over and in doing so may fall victim to groupthink.  </a:t>
            </a:r>
            <a:endParaRPr lang="en-US" sz="2300" u="sng" dirty="0" smtClean="0"/>
          </a:p>
          <a:p>
            <a:endParaRPr lang="en-US" sz="800" u="sng" dirty="0" smtClean="0"/>
          </a:p>
          <a:p>
            <a:pPr lvl="1"/>
            <a:r>
              <a:rPr lang="en-US" sz="2000" dirty="0" smtClean="0"/>
              <a:t>Groupthink is a </a:t>
            </a:r>
            <a:r>
              <a:rPr lang="en-US" sz="2000" dirty="0" smtClean="0"/>
              <a:t>term coined by theorist Irving Janis to describe faulty decision-making processes by team members who are overly eager to agree with one another.  </a:t>
            </a:r>
          </a:p>
          <a:p>
            <a:pPr lvl="1"/>
            <a:endParaRPr lang="en-US" sz="800" dirty="0" smtClean="0"/>
          </a:p>
          <a:p>
            <a:pPr lvl="2"/>
            <a:r>
              <a:rPr lang="en-US" sz="1800" dirty="0" smtClean="0">
                <a:solidFill>
                  <a:srgbClr val="FF0000"/>
                </a:solidFill>
              </a:rPr>
              <a:t>Apparently, when we deviate from a group, we fear rejection.  Scientists call this natural reluctance “the pain of independence” or describe it as “the hazards of courage.”</a:t>
            </a:r>
          </a:p>
        </p:txBody>
      </p:sp>
      <p:pic>
        <p:nvPicPr>
          <p:cNvPr id="5" name="Picture 4" descr="Groupthink - Point of View - Point of View"/>
          <p:cNvPicPr/>
          <p:nvPr/>
        </p:nvPicPr>
        <p:blipFill>
          <a:blip r:embed="rId2" cstate="print"/>
          <a:srcRect/>
          <a:stretch>
            <a:fillRect/>
          </a:stretch>
        </p:blipFill>
        <p:spPr bwMode="auto">
          <a:xfrm>
            <a:off x="6324600" y="4800600"/>
            <a:ext cx="2819400" cy="2057400"/>
          </a:xfrm>
          <a:prstGeom prst="rect">
            <a:avLst/>
          </a:prstGeom>
          <a:noFill/>
          <a:ln w="9525">
            <a:noFill/>
            <a:miter lim="800000"/>
            <a:headEnd/>
            <a:tailEnd/>
          </a:ln>
        </p:spPr>
      </p:pic>
    </p:spTree>
    <p:extLst>
      <p:ext uri="{BB962C8B-B14F-4D97-AF65-F5344CB8AC3E}">
        <p14:creationId xmlns:p14="http://schemas.microsoft.com/office/powerpoint/2010/main" val="1733072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Combating Groupthink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Conditions that lead to groupthink: team members with similar backgrounds, lack of systematic procedures, demand for a quick resolution, and strong leaders who favor a specific outcome</a:t>
            </a:r>
            <a:r>
              <a:rPr lang="en-US" sz="2200" dirty="0" smtClean="0"/>
              <a:t>.</a:t>
            </a:r>
          </a:p>
          <a:p>
            <a:endParaRPr lang="en-US" sz="800" dirty="0" smtClean="0"/>
          </a:p>
          <a:p>
            <a:pPr lvl="1"/>
            <a:r>
              <a:rPr lang="en-US" sz="2000" dirty="0" smtClean="0"/>
              <a:t>Symptoms of groupthink include pressure placed on any member who argues against the group’s mutual beliefs, self-censorship of thoughts that stray from the group’s agreement, collective efforts to rationalize, and unquestioned belief in the group’s moral authority.</a:t>
            </a:r>
          </a:p>
          <a:p>
            <a:pPr lvl="1"/>
            <a:endParaRPr lang="en-US" sz="900" dirty="0" smtClean="0"/>
          </a:p>
          <a:p>
            <a:pPr lvl="2"/>
            <a:r>
              <a:rPr lang="en-US" sz="1800" dirty="0" smtClean="0">
                <a:solidFill>
                  <a:srgbClr val="FF0000"/>
                </a:solidFill>
              </a:rPr>
              <a:t>Team’s suffering from groupthink fail to check alternatives, are biased in collecting &amp; evaluating information, and ignore risks of preferred choice.  </a:t>
            </a:r>
            <a:endParaRPr lang="en-US" sz="1800" dirty="0">
              <a:solidFill>
                <a:srgbClr val="FF0000"/>
              </a:solidFill>
            </a:endParaRPr>
          </a:p>
        </p:txBody>
      </p:sp>
      <p:pic>
        <p:nvPicPr>
          <p:cNvPr id="5" name="Picture 4" descr="Groupthink - A short introduction - YouTube"/>
          <p:cNvPicPr/>
          <p:nvPr/>
        </p:nvPicPr>
        <p:blipFill>
          <a:blip r:embed="rId2" cstate="print"/>
          <a:srcRect/>
          <a:stretch>
            <a:fillRect/>
          </a:stretch>
        </p:blipFill>
        <p:spPr bwMode="auto">
          <a:xfrm>
            <a:off x="5715000" y="5007095"/>
            <a:ext cx="3429000" cy="1828800"/>
          </a:xfrm>
          <a:prstGeom prst="rect">
            <a:avLst/>
          </a:prstGeom>
          <a:noFill/>
          <a:ln w="9525">
            <a:noFill/>
            <a:miter lim="800000"/>
            <a:headEnd/>
            <a:tailEnd/>
          </a:ln>
        </p:spPr>
      </p:pic>
    </p:spTree>
    <p:extLst>
      <p:ext uri="{BB962C8B-B14F-4D97-AF65-F5344CB8AC3E}">
        <p14:creationId xmlns:p14="http://schemas.microsoft.com/office/powerpoint/2010/main" val="2887058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Combating Groupthink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200" u="sng" dirty="0" smtClean="0"/>
              <a:t>Effective teams avoid groupthink by striving for team diversity – in age, gender, background, experience, and training</a:t>
            </a:r>
            <a:r>
              <a:rPr lang="en-US" sz="2200" dirty="0" smtClean="0"/>
              <a:t>.</a:t>
            </a:r>
          </a:p>
          <a:p>
            <a:endParaRPr lang="en-US" sz="800" dirty="0" smtClean="0"/>
          </a:p>
          <a:p>
            <a:pPr lvl="1"/>
            <a:r>
              <a:rPr lang="en-US" dirty="0" smtClean="0"/>
              <a:t>They encourage open discussion, search for relevant information, evaluate many alternatives, consider how a decision will be implemented, and plan for contingencies in case the decision doesn’t work out.</a:t>
            </a:r>
            <a:endParaRPr lang="en-US" dirty="0"/>
          </a:p>
        </p:txBody>
      </p:sp>
      <p:pic>
        <p:nvPicPr>
          <p:cNvPr id="5" name="Picture 4" descr="A brief history of groupthink | Features | Yale Alumni Magazine"/>
          <p:cNvPicPr/>
          <p:nvPr/>
        </p:nvPicPr>
        <p:blipFill>
          <a:blip r:embed="rId2" cstate="print"/>
          <a:srcRect/>
          <a:stretch>
            <a:fillRect/>
          </a:stretch>
        </p:blipFill>
        <p:spPr bwMode="auto">
          <a:xfrm>
            <a:off x="5715000" y="3733800"/>
            <a:ext cx="1905000" cy="2508885"/>
          </a:xfrm>
          <a:prstGeom prst="rect">
            <a:avLst/>
          </a:prstGeom>
          <a:noFill/>
          <a:ln w="9525">
            <a:noFill/>
            <a:miter lim="800000"/>
            <a:headEnd/>
            <a:tailEnd/>
          </a:ln>
        </p:spPr>
      </p:pic>
      <p:pic>
        <p:nvPicPr>
          <p:cNvPr id="6146" name="Picture 2" descr="C:\Users\Michaelm\AppData\Local\Microsoft\Windows\Temporary Internet Files\Content.IE5\3E7R16IG\hands-2082x1171-1600x750[1].jpg"/>
          <p:cNvPicPr>
            <a:picLocks noChangeAspect="1" noChangeArrowheads="1"/>
          </p:cNvPicPr>
          <p:nvPr/>
        </p:nvPicPr>
        <p:blipFill>
          <a:blip r:embed="rId3" cstate="print"/>
          <a:srcRect/>
          <a:stretch>
            <a:fillRect/>
          </a:stretch>
        </p:blipFill>
        <p:spPr bwMode="auto">
          <a:xfrm>
            <a:off x="1447800" y="4928212"/>
            <a:ext cx="3962400" cy="1293019"/>
          </a:xfrm>
          <a:prstGeom prst="rect">
            <a:avLst/>
          </a:prstGeom>
          <a:noFill/>
        </p:spPr>
      </p:pic>
    </p:spTree>
    <p:extLst>
      <p:ext uri="{BB962C8B-B14F-4D97-AF65-F5344CB8AC3E}">
        <p14:creationId xmlns:p14="http://schemas.microsoft.com/office/powerpoint/2010/main" val="841079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Reaching Group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The way teams reach decisions greatly affects their morale and commitment, as well as the implementation of any decision</a:t>
            </a:r>
            <a:r>
              <a:rPr lang="en-US" dirty="0" smtClean="0"/>
              <a:t>.</a:t>
            </a:r>
          </a:p>
          <a:p>
            <a:endParaRPr lang="en-US" sz="800" dirty="0" smtClean="0"/>
          </a:p>
          <a:p>
            <a:pPr lvl="1"/>
            <a:r>
              <a:rPr lang="en-US" dirty="0" smtClean="0"/>
              <a:t>In U.S. culture the majority usually rules, but other methods, may be more effective - including the following:</a:t>
            </a:r>
          </a:p>
          <a:p>
            <a:pPr lvl="1"/>
            <a:endParaRPr lang="en-US" sz="800" dirty="0" smtClean="0"/>
          </a:p>
          <a:p>
            <a:pPr marL="1051560" lvl="2" indent="-457200">
              <a:buFont typeface="+mj-lt"/>
              <a:buAutoNum type="arabicPeriod"/>
            </a:pPr>
            <a:r>
              <a:rPr lang="en-US" dirty="0" smtClean="0">
                <a:solidFill>
                  <a:srgbClr val="FF0000"/>
                </a:solidFill>
              </a:rPr>
              <a:t>Majority</a:t>
            </a:r>
          </a:p>
          <a:p>
            <a:pPr marL="1051560" lvl="2" indent="-457200">
              <a:buFont typeface="+mj-lt"/>
              <a:buAutoNum type="arabicPeriod"/>
            </a:pPr>
            <a:r>
              <a:rPr lang="en-US" dirty="0" smtClean="0">
                <a:solidFill>
                  <a:srgbClr val="FF0000"/>
                </a:solidFill>
              </a:rPr>
              <a:t>Consensus</a:t>
            </a:r>
          </a:p>
          <a:p>
            <a:pPr marL="1051560" lvl="2" indent="-457200">
              <a:buFont typeface="+mj-lt"/>
              <a:buAutoNum type="arabicPeriod"/>
            </a:pPr>
            <a:r>
              <a:rPr lang="en-US" dirty="0" smtClean="0">
                <a:solidFill>
                  <a:srgbClr val="FF0000"/>
                </a:solidFill>
              </a:rPr>
              <a:t>Minority</a:t>
            </a:r>
          </a:p>
          <a:p>
            <a:pPr marL="1051560" lvl="2" indent="-457200">
              <a:buFont typeface="+mj-lt"/>
              <a:buAutoNum type="arabicPeriod"/>
            </a:pPr>
            <a:r>
              <a:rPr lang="en-US" dirty="0" smtClean="0">
                <a:solidFill>
                  <a:srgbClr val="FF0000"/>
                </a:solidFill>
              </a:rPr>
              <a:t>Averaging</a:t>
            </a:r>
          </a:p>
          <a:p>
            <a:pPr marL="1051560" lvl="2" indent="-457200">
              <a:buFont typeface="+mj-lt"/>
              <a:buAutoNum type="arabicPeriod"/>
            </a:pPr>
            <a:r>
              <a:rPr lang="en-US" dirty="0" smtClean="0">
                <a:solidFill>
                  <a:srgbClr val="FF0000"/>
                </a:solidFill>
              </a:rPr>
              <a:t>Authority Rule with Discussion</a:t>
            </a:r>
            <a:endParaRPr lang="en-US" dirty="0">
              <a:solidFill>
                <a:srgbClr val="FF0000"/>
              </a:solidFill>
            </a:endParaRPr>
          </a:p>
        </p:txBody>
      </p:sp>
      <p:pic>
        <p:nvPicPr>
          <p:cNvPr id="6" name="Picture 5" descr="What is Group Decision Making? Definition, Techniques, Advantages and  Disadvantages - The Investors Book"/>
          <p:cNvPicPr/>
          <p:nvPr/>
        </p:nvPicPr>
        <p:blipFill>
          <a:blip r:embed="rId2" cstate="print"/>
          <a:srcRect/>
          <a:stretch>
            <a:fillRect/>
          </a:stretch>
        </p:blipFill>
        <p:spPr bwMode="auto">
          <a:xfrm>
            <a:off x="5638800" y="3505200"/>
            <a:ext cx="2903220" cy="2667001"/>
          </a:xfrm>
          <a:prstGeom prst="rect">
            <a:avLst/>
          </a:prstGeom>
          <a:noFill/>
          <a:ln w="9525">
            <a:noFill/>
            <a:miter lim="800000"/>
            <a:headEnd/>
            <a:tailEnd/>
          </a:ln>
        </p:spPr>
      </p:pic>
    </p:spTree>
    <p:extLst>
      <p:ext uri="{BB962C8B-B14F-4D97-AF65-F5344CB8AC3E}">
        <p14:creationId xmlns:p14="http://schemas.microsoft.com/office/powerpoint/2010/main" val="3135567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Successful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use of teams has been called the solution to many ills in today’s workplace</a:t>
            </a:r>
            <a:r>
              <a:rPr lang="en-US" dirty="0" smtClean="0"/>
              <a:t>.</a:t>
            </a:r>
          </a:p>
          <a:p>
            <a:endParaRPr lang="en-US" sz="800" dirty="0" smtClean="0"/>
          </a:p>
          <a:p>
            <a:pPr lvl="1"/>
            <a:r>
              <a:rPr lang="en-US" dirty="0" smtClean="0"/>
              <a:t>Someone even observed that as an acronym </a:t>
            </a:r>
            <a:r>
              <a:rPr lang="en-US" b="1" dirty="0" smtClean="0"/>
              <a:t>TEAM</a:t>
            </a:r>
            <a:r>
              <a:rPr lang="en-US" dirty="0" smtClean="0"/>
              <a:t> means: </a:t>
            </a:r>
            <a:r>
              <a:rPr lang="en-US" b="1" dirty="0" smtClean="0"/>
              <a:t>T</a:t>
            </a:r>
            <a:r>
              <a:rPr lang="en-US" dirty="0" smtClean="0"/>
              <a:t>ogether </a:t>
            </a:r>
            <a:r>
              <a:rPr lang="en-US" b="1" dirty="0" smtClean="0"/>
              <a:t>E</a:t>
            </a:r>
            <a:r>
              <a:rPr lang="en-US" dirty="0" smtClean="0"/>
              <a:t>veryone </a:t>
            </a:r>
            <a:r>
              <a:rPr lang="en-US" b="1" dirty="0" smtClean="0"/>
              <a:t>A</a:t>
            </a:r>
            <a:r>
              <a:rPr lang="en-US" dirty="0" smtClean="0"/>
              <a:t>chieves </a:t>
            </a:r>
            <a:r>
              <a:rPr lang="en-US" b="1" dirty="0" smtClean="0"/>
              <a:t>M</a:t>
            </a:r>
            <a:r>
              <a:rPr lang="en-US" dirty="0" smtClean="0"/>
              <a:t>ore.  </a:t>
            </a:r>
          </a:p>
          <a:p>
            <a:pPr lvl="1"/>
            <a:endParaRPr lang="en-US" sz="800" dirty="0" smtClean="0"/>
          </a:p>
          <a:p>
            <a:pPr lvl="2"/>
            <a:r>
              <a:rPr lang="en-US" dirty="0" smtClean="0">
                <a:solidFill>
                  <a:srgbClr val="FF0000"/>
                </a:solidFill>
              </a:rPr>
              <a:t>However, teams that do not work well together can actually increase frustration, lower productivity, and create employee dissatisfaction.  </a:t>
            </a:r>
          </a:p>
        </p:txBody>
      </p:sp>
      <p:pic>
        <p:nvPicPr>
          <p:cNvPr id="5" name="Picture 4" descr="Teamwork - Step by Step Guide for Effective Team Building - Potential.com"/>
          <p:cNvPicPr/>
          <p:nvPr/>
        </p:nvPicPr>
        <p:blipFill>
          <a:blip r:embed="rId2" cstate="print"/>
          <a:srcRect/>
          <a:stretch>
            <a:fillRect/>
          </a:stretch>
        </p:blipFill>
        <p:spPr bwMode="auto">
          <a:xfrm>
            <a:off x="5105400" y="4267200"/>
            <a:ext cx="3810000" cy="2081576"/>
          </a:xfrm>
          <a:prstGeom prst="rect">
            <a:avLst/>
          </a:prstGeom>
          <a:noFill/>
          <a:ln w="9525">
            <a:noFill/>
            <a:miter lim="800000"/>
            <a:headEnd/>
            <a:tailEnd/>
          </a:ln>
        </p:spPr>
      </p:pic>
    </p:spTree>
    <p:extLst>
      <p:ext uri="{BB962C8B-B14F-4D97-AF65-F5344CB8AC3E}">
        <p14:creationId xmlns:p14="http://schemas.microsoft.com/office/powerpoint/2010/main" val="23008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in the Digital 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Although interpersonal skills still matter greatly, writing effectively is critical</a:t>
            </a:r>
            <a:r>
              <a:rPr lang="en-US" dirty="0" smtClean="0"/>
              <a:t>.</a:t>
            </a:r>
          </a:p>
          <a:p>
            <a:endParaRPr lang="en-US" sz="800" dirty="0" smtClean="0"/>
          </a:p>
          <a:p>
            <a:pPr lvl="1"/>
            <a:r>
              <a:rPr lang="en-US" dirty="0" smtClean="0"/>
              <a:t>Writing matters more than ever because online media requires more of it, not less.</a:t>
            </a:r>
          </a:p>
          <a:p>
            <a:pPr lvl="1"/>
            <a:endParaRPr lang="en-US" sz="800" dirty="0" smtClean="0"/>
          </a:p>
          <a:p>
            <a:pPr lvl="2"/>
            <a:r>
              <a:rPr lang="en-US" dirty="0" smtClean="0">
                <a:solidFill>
                  <a:srgbClr val="C00000"/>
                </a:solidFill>
              </a:rPr>
              <a:t>Participating employers admitted that their expectations of EEs have increased because challenges on the job are more complex.</a:t>
            </a:r>
          </a:p>
        </p:txBody>
      </p:sp>
      <p:pic>
        <p:nvPicPr>
          <p:cNvPr id="6" name="Picture 5" descr="eLearning Writing: 3 Courses To Help You Improve Your Writing Skills -  eLearning Industry"/>
          <p:cNvPicPr/>
          <p:nvPr/>
        </p:nvPicPr>
        <p:blipFill>
          <a:blip r:embed="rId2" cstate="print"/>
          <a:srcRect/>
          <a:stretch>
            <a:fillRect/>
          </a:stretch>
        </p:blipFill>
        <p:spPr bwMode="auto">
          <a:xfrm>
            <a:off x="5178552" y="4267200"/>
            <a:ext cx="3657600" cy="1981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Successful Teams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Effective teams share some or all of the following characteristics</a:t>
            </a:r>
            <a:r>
              <a:rPr lang="en-US" dirty="0" smtClean="0"/>
              <a:t>:</a:t>
            </a:r>
          </a:p>
          <a:p>
            <a:endParaRPr lang="en-US" sz="800" dirty="0" smtClean="0"/>
          </a:p>
          <a:p>
            <a:pPr marL="731520" lvl="1" indent="-457200">
              <a:buFont typeface="+mj-lt"/>
              <a:buAutoNum type="arabicPeriod"/>
            </a:pPr>
            <a:r>
              <a:rPr lang="en-US" dirty="0" smtClean="0">
                <a:solidFill>
                  <a:srgbClr val="FF0000"/>
                </a:solidFill>
              </a:rPr>
              <a:t>Stay Small and Embrace Diversity</a:t>
            </a:r>
          </a:p>
          <a:p>
            <a:pPr marL="731520" lvl="1" indent="-457200">
              <a:buFont typeface="+mj-lt"/>
              <a:buAutoNum type="arabicPeriod"/>
            </a:pPr>
            <a:r>
              <a:rPr lang="en-US" dirty="0" smtClean="0">
                <a:solidFill>
                  <a:srgbClr val="FF0000"/>
                </a:solidFill>
              </a:rPr>
              <a:t>Agree on a Purpose</a:t>
            </a:r>
          </a:p>
          <a:p>
            <a:pPr marL="731520" lvl="1" indent="-457200">
              <a:buFont typeface="+mj-lt"/>
              <a:buAutoNum type="arabicPeriod"/>
            </a:pPr>
            <a:r>
              <a:rPr lang="en-US" dirty="0" smtClean="0">
                <a:solidFill>
                  <a:srgbClr val="FF0000"/>
                </a:solidFill>
              </a:rPr>
              <a:t>Establish Procedures</a:t>
            </a:r>
          </a:p>
          <a:p>
            <a:pPr marL="731520" lvl="1" indent="-457200">
              <a:buFont typeface="+mj-lt"/>
              <a:buAutoNum type="arabicPeriod"/>
            </a:pPr>
            <a:r>
              <a:rPr lang="en-US" dirty="0" smtClean="0">
                <a:solidFill>
                  <a:srgbClr val="FF0000"/>
                </a:solidFill>
              </a:rPr>
              <a:t>Confront Conflict</a:t>
            </a:r>
          </a:p>
          <a:p>
            <a:pPr marL="731520" lvl="1" indent="-457200">
              <a:buFont typeface="+mj-lt"/>
              <a:buAutoNum type="arabicPeriod"/>
            </a:pPr>
            <a:r>
              <a:rPr lang="en-US" dirty="0" smtClean="0">
                <a:solidFill>
                  <a:srgbClr val="FF0000"/>
                </a:solidFill>
              </a:rPr>
              <a:t>Communicate Effectively</a:t>
            </a:r>
          </a:p>
          <a:p>
            <a:pPr marL="731520" lvl="1" indent="-457200">
              <a:buFont typeface="+mj-lt"/>
              <a:buAutoNum type="arabicPeriod"/>
            </a:pPr>
            <a:r>
              <a:rPr lang="en-US" dirty="0" smtClean="0">
                <a:solidFill>
                  <a:srgbClr val="FF0000"/>
                </a:solidFill>
              </a:rPr>
              <a:t>Collaborate Rather than Compete</a:t>
            </a:r>
          </a:p>
          <a:p>
            <a:pPr marL="731520" lvl="1" indent="-457200">
              <a:buFont typeface="+mj-lt"/>
              <a:buAutoNum type="arabicPeriod"/>
            </a:pPr>
            <a:r>
              <a:rPr lang="en-US" dirty="0" smtClean="0">
                <a:solidFill>
                  <a:srgbClr val="FF0000"/>
                </a:solidFill>
              </a:rPr>
              <a:t>Accept Ethical Responsibilities</a:t>
            </a:r>
          </a:p>
          <a:p>
            <a:pPr marL="731520" lvl="1" indent="-457200">
              <a:buFont typeface="+mj-lt"/>
              <a:buAutoNum type="arabicPeriod"/>
            </a:pPr>
            <a:r>
              <a:rPr lang="en-US" dirty="0" smtClean="0">
                <a:solidFill>
                  <a:srgbClr val="FF0000"/>
                </a:solidFill>
              </a:rPr>
              <a:t>Share Leadership</a:t>
            </a:r>
            <a:endParaRPr lang="en-US" dirty="0">
              <a:solidFill>
                <a:srgbClr val="FF0000"/>
              </a:solidFill>
            </a:endParaRPr>
          </a:p>
        </p:txBody>
      </p:sp>
      <p:pic>
        <p:nvPicPr>
          <p:cNvPr id="5" name="Picture 4" descr="Improving Team Performance - How to achieve teamwork success?"/>
          <p:cNvPicPr/>
          <p:nvPr/>
        </p:nvPicPr>
        <p:blipFill>
          <a:blip r:embed="rId2" cstate="print"/>
          <a:srcRect/>
          <a:stretch>
            <a:fillRect/>
          </a:stretch>
        </p:blipFill>
        <p:spPr bwMode="auto">
          <a:xfrm>
            <a:off x="5410200" y="4419600"/>
            <a:ext cx="3505200" cy="1890078"/>
          </a:xfrm>
          <a:prstGeom prst="rect">
            <a:avLst/>
          </a:prstGeom>
          <a:noFill/>
          <a:ln w="9525">
            <a:noFill/>
            <a:miter lim="800000"/>
            <a:headEnd/>
            <a:tailEnd/>
          </a:ln>
        </p:spPr>
      </p:pic>
    </p:spTree>
    <p:extLst>
      <p:ext uri="{BB962C8B-B14F-4D97-AF65-F5344CB8AC3E}">
        <p14:creationId xmlns:p14="http://schemas.microsoft.com/office/powerpoint/2010/main" val="451744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smtClean="0"/>
              <a:t>Planning and Participating in Face-to-Face and Virtual Meetings</a:t>
            </a:r>
            <a:endParaRPr lang="en-US" sz="23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As you prepare to join the workforce, expect to attend meetings – lots of them</a:t>
            </a:r>
            <a:r>
              <a:rPr lang="en-US" dirty="0" smtClean="0"/>
              <a:t>.  </a:t>
            </a:r>
          </a:p>
          <a:p>
            <a:endParaRPr lang="en-US" sz="800" dirty="0" smtClean="0"/>
          </a:p>
          <a:p>
            <a:pPr lvl="1"/>
            <a:r>
              <a:rPr lang="en-US" dirty="0" smtClean="0"/>
              <a:t>Estimates suggest workers on average spend four hours a week in meetings and consider more than half of that time wasted.  </a:t>
            </a:r>
          </a:p>
          <a:p>
            <a:pPr lvl="1"/>
            <a:endParaRPr lang="en-US" sz="800" dirty="0" smtClean="0"/>
          </a:p>
          <a:p>
            <a:pPr lvl="2"/>
            <a:r>
              <a:rPr lang="en-US" dirty="0" smtClean="0">
                <a:solidFill>
                  <a:srgbClr val="FF0000"/>
                </a:solidFill>
              </a:rPr>
              <a:t>Managers spend even more time in meetings.</a:t>
            </a:r>
            <a:endParaRPr lang="en-US" dirty="0">
              <a:solidFill>
                <a:srgbClr val="FF0000"/>
              </a:solidFill>
            </a:endParaRPr>
          </a:p>
        </p:txBody>
      </p:sp>
      <p:pic>
        <p:nvPicPr>
          <p:cNvPr id="5" name="Picture 4" descr="Most Effective way to write Meeting Minutes | by Team RemotePanda | The  Journal of Remote Work | Medium"/>
          <p:cNvPicPr/>
          <p:nvPr/>
        </p:nvPicPr>
        <p:blipFill>
          <a:blip r:embed="rId2" cstate="print"/>
          <a:srcRect/>
          <a:stretch>
            <a:fillRect/>
          </a:stretch>
        </p:blipFill>
        <p:spPr bwMode="auto">
          <a:xfrm>
            <a:off x="4038600" y="4038600"/>
            <a:ext cx="4724400" cy="2131372"/>
          </a:xfrm>
          <a:prstGeom prst="rect">
            <a:avLst/>
          </a:prstGeom>
          <a:noFill/>
          <a:ln w="9525">
            <a:noFill/>
            <a:miter lim="800000"/>
            <a:headEnd/>
            <a:tailEnd/>
          </a:ln>
        </p:spPr>
      </p:pic>
    </p:spTree>
    <p:extLst>
      <p:ext uri="{BB962C8B-B14F-4D97-AF65-F5344CB8AC3E}">
        <p14:creationId xmlns:p14="http://schemas.microsoft.com/office/powerpoint/2010/main" val="1892565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Making Face-to-Face Meetings Productive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As inevitable and commonplace as meetings are, most workers dread them.  Nearly 50% of respondents in a Salary.com survey named “too many meetings” as the biggest waste of time at work</a:t>
            </a:r>
            <a:r>
              <a:rPr lang="en-US" dirty="0" smtClean="0"/>
              <a:t>.</a:t>
            </a:r>
          </a:p>
          <a:p>
            <a:endParaRPr lang="en-US" sz="800" dirty="0" smtClean="0"/>
          </a:p>
          <a:p>
            <a:pPr lvl="1"/>
            <a:r>
              <a:rPr lang="en-US" dirty="0" smtClean="0"/>
              <a:t>However, if meetings are well run, workers actually desire more, not fewer, of them.</a:t>
            </a:r>
          </a:p>
          <a:p>
            <a:pPr lvl="1"/>
            <a:endParaRPr lang="en-US" sz="800" dirty="0" smtClean="0"/>
          </a:p>
          <a:p>
            <a:pPr lvl="2"/>
            <a:r>
              <a:rPr lang="en-US" dirty="0" smtClean="0">
                <a:solidFill>
                  <a:srgbClr val="FF0000"/>
                </a:solidFill>
              </a:rPr>
              <a:t>Your task, then, as a business communicator is to learn how to make them more efficient, satisfying, and productive.</a:t>
            </a:r>
            <a:endParaRPr lang="en-US" dirty="0">
              <a:solidFill>
                <a:srgbClr val="FF0000"/>
              </a:solidFill>
            </a:endParaRPr>
          </a:p>
        </p:txBody>
      </p:sp>
      <p:pic>
        <p:nvPicPr>
          <p:cNvPr id="5" name="Picture 4" descr="6 Creative Ways To Shake Up The Sales Team Meeting Agenda - Salesforce  Canada Blog"/>
          <p:cNvPicPr/>
          <p:nvPr/>
        </p:nvPicPr>
        <p:blipFill>
          <a:blip r:embed="rId2" cstate="print"/>
          <a:srcRect/>
          <a:stretch>
            <a:fillRect/>
          </a:stretch>
        </p:blipFill>
        <p:spPr bwMode="auto">
          <a:xfrm>
            <a:off x="4876800" y="4953000"/>
            <a:ext cx="4267200" cy="1905000"/>
          </a:xfrm>
          <a:prstGeom prst="rect">
            <a:avLst/>
          </a:prstGeom>
          <a:noFill/>
          <a:ln w="9525">
            <a:noFill/>
            <a:miter lim="800000"/>
            <a:headEnd/>
            <a:tailEnd/>
          </a:ln>
        </p:spPr>
      </p:pic>
    </p:spTree>
    <p:extLst>
      <p:ext uri="{BB962C8B-B14F-4D97-AF65-F5344CB8AC3E}">
        <p14:creationId xmlns:p14="http://schemas.microsoft.com/office/powerpoint/2010/main" val="3951245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Making Face-to-Face Meetings Productive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Although meetings are disliked, they can be career-critical.  </a:t>
            </a:r>
          </a:p>
          <a:p>
            <a:pPr lvl="1"/>
            <a:endParaRPr lang="en-US" sz="800" u="sng" dirty="0" smtClean="0"/>
          </a:p>
          <a:p>
            <a:pPr lvl="1"/>
            <a:r>
              <a:rPr lang="en-US" dirty="0" smtClean="0"/>
              <a:t>At meetings, judgments are formed and careers are made or blunted.</a:t>
            </a:r>
          </a:p>
          <a:p>
            <a:endParaRPr lang="en-US" sz="800" dirty="0" smtClean="0"/>
          </a:p>
          <a:p>
            <a:pPr lvl="2"/>
            <a:r>
              <a:rPr lang="en-US" dirty="0" smtClean="0">
                <a:solidFill>
                  <a:srgbClr val="FF0000"/>
                </a:solidFill>
              </a:rPr>
              <a:t>Therefore, instead of treating them as thieves of your valuable time, try to see them as golden opportunities to demonstrate your leadership, communication, and problem-solving skills.</a:t>
            </a:r>
            <a:endParaRPr lang="en-US" dirty="0">
              <a:solidFill>
                <a:srgbClr val="FF0000"/>
              </a:solidFill>
            </a:endParaRPr>
          </a:p>
        </p:txBody>
      </p:sp>
      <p:pic>
        <p:nvPicPr>
          <p:cNvPr id="5" name="Picture 4" descr="Leadership Meeting — Monks Grove Baptist Church"/>
          <p:cNvPicPr/>
          <p:nvPr/>
        </p:nvPicPr>
        <p:blipFill>
          <a:blip r:embed="rId2" cstate="print"/>
          <a:srcRect/>
          <a:stretch>
            <a:fillRect/>
          </a:stretch>
        </p:blipFill>
        <p:spPr bwMode="auto">
          <a:xfrm>
            <a:off x="1676400" y="4267200"/>
            <a:ext cx="5943600" cy="1986337"/>
          </a:xfrm>
          <a:prstGeom prst="rect">
            <a:avLst/>
          </a:prstGeom>
          <a:noFill/>
          <a:ln w="9525">
            <a:noFill/>
            <a:miter lim="800000"/>
            <a:headEnd/>
            <a:tailEnd/>
          </a:ln>
        </p:spPr>
      </p:pic>
    </p:spTree>
    <p:extLst>
      <p:ext uri="{BB962C8B-B14F-4D97-AF65-F5344CB8AC3E}">
        <p14:creationId xmlns:p14="http://schemas.microsoft.com/office/powerpoint/2010/main" val="25275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Determining the Purpose of a Meeting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A face-to-face meeting provides the most nonverbal cues and other signals that help us interpret the intended meaning of words.  Thus, an in-person meeting is the richest of available media</a:t>
            </a:r>
            <a:r>
              <a:rPr lang="en-US" dirty="0" smtClean="0"/>
              <a:t>.</a:t>
            </a:r>
          </a:p>
          <a:p>
            <a:endParaRPr lang="en-US" sz="800" dirty="0" smtClean="0"/>
          </a:p>
          <a:p>
            <a:pPr lvl="1"/>
            <a:r>
              <a:rPr lang="en-US" sz="2000" dirty="0" smtClean="0"/>
              <a:t>No meeting should be called unless it is important, can’t wait, and requires an exchange of ideas.  If people are merely being informed, send an email, text message, memo/letter, or make a phone call</a:t>
            </a:r>
            <a:r>
              <a:rPr lang="en-US" dirty="0" smtClean="0"/>
              <a:t>.</a:t>
            </a:r>
          </a:p>
          <a:p>
            <a:pPr lvl="1"/>
            <a:endParaRPr lang="en-US" sz="800" dirty="0" smtClean="0"/>
          </a:p>
          <a:p>
            <a:pPr lvl="2"/>
            <a:r>
              <a:rPr lang="en-US" sz="1800" dirty="0" smtClean="0">
                <a:solidFill>
                  <a:srgbClr val="FF0000"/>
                </a:solidFill>
              </a:rPr>
              <a:t>The real expense of a meeting is the lost productivity of all the people attending.</a:t>
            </a:r>
          </a:p>
          <a:p>
            <a:pPr lvl="2">
              <a:buNone/>
            </a:pPr>
            <a:endParaRPr lang="en-US" dirty="0"/>
          </a:p>
        </p:txBody>
      </p:sp>
      <p:pic>
        <p:nvPicPr>
          <p:cNvPr id="5" name="Picture 4" descr="Meeting Purpose? – Laura McHarrie @ The Hidden Edge"/>
          <p:cNvPicPr/>
          <p:nvPr/>
        </p:nvPicPr>
        <p:blipFill>
          <a:blip r:embed="rId2" cstate="print"/>
          <a:srcRect/>
          <a:stretch>
            <a:fillRect/>
          </a:stretch>
        </p:blipFill>
        <p:spPr bwMode="auto">
          <a:xfrm>
            <a:off x="6172200" y="4876800"/>
            <a:ext cx="2971800" cy="2249170"/>
          </a:xfrm>
          <a:prstGeom prst="rect">
            <a:avLst/>
          </a:prstGeom>
          <a:noFill/>
          <a:ln w="9525">
            <a:noFill/>
            <a:miter lim="800000"/>
            <a:headEnd/>
            <a:tailEnd/>
          </a:ln>
        </p:spPr>
      </p:pic>
    </p:spTree>
    <p:extLst>
      <p:ext uri="{BB962C8B-B14F-4D97-AF65-F5344CB8AC3E}">
        <p14:creationId xmlns:p14="http://schemas.microsoft.com/office/powerpoint/2010/main" val="1925846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Selecting Meeting Participants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Ideally, decision makers and people with the information necessary to make the decision should attend</a:t>
            </a:r>
            <a:r>
              <a:rPr lang="en-US" dirty="0" smtClean="0"/>
              <a:t>.</a:t>
            </a:r>
          </a:p>
          <a:p>
            <a:endParaRPr lang="en-US" sz="800" dirty="0" smtClean="0"/>
          </a:p>
          <a:p>
            <a:pPr lvl="1"/>
            <a:r>
              <a:rPr lang="en-US" dirty="0" smtClean="0"/>
              <a:t>Also attending should be people who will be responsible for implementing the decision and representatives of groups who will benefit from the decision.</a:t>
            </a:r>
          </a:p>
          <a:p>
            <a:pPr lvl="1"/>
            <a:endParaRPr lang="en-US" sz="800" dirty="0" smtClean="0"/>
          </a:p>
          <a:p>
            <a:pPr lvl="2"/>
            <a:r>
              <a:rPr lang="en-US" dirty="0" smtClean="0">
                <a:solidFill>
                  <a:srgbClr val="FF0000"/>
                </a:solidFill>
              </a:rPr>
              <a:t>Inviting key stakeholders who represent various interests, perspectives, and competencies ensures valuable input and, therefore, is more likely to lead to informed decisions.</a:t>
            </a:r>
            <a:endParaRPr lang="en-US" dirty="0">
              <a:solidFill>
                <a:srgbClr val="FF0000"/>
              </a:solidFill>
            </a:endParaRPr>
          </a:p>
        </p:txBody>
      </p:sp>
      <p:pic>
        <p:nvPicPr>
          <p:cNvPr id="5" name="Picture 4" descr="Recruiting Research Participants - University of Wolverhampton"/>
          <p:cNvPicPr/>
          <p:nvPr/>
        </p:nvPicPr>
        <p:blipFill>
          <a:blip r:embed="rId2" cstate="print"/>
          <a:srcRect/>
          <a:stretch>
            <a:fillRect/>
          </a:stretch>
        </p:blipFill>
        <p:spPr bwMode="auto">
          <a:xfrm>
            <a:off x="5562600" y="4800600"/>
            <a:ext cx="3581400" cy="2057400"/>
          </a:xfrm>
          <a:prstGeom prst="rect">
            <a:avLst/>
          </a:prstGeom>
          <a:noFill/>
          <a:ln w="9525">
            <a:noFill/>
            <a:miter lim="800000"/>
            <a:headEnd/>
            <a:tailEnd/>
          </a:ln>
        </p:spPr>
      </p:pic>
    </p:spTree>
    <p:extLst>
      <p:ext uri="{BB962C8B-B14F-4D97-AF65-F5344CB8AC3E}">
        <p14:creationId xmlns:p14="http://schemas.microsoft.com/office/powerpoint/2010/main" val="1639563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the Meeting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Whether you are the meeting leader or a participant, it is important to act professionally during the meeting</a:t>
            </a:r>
            <a:r>
              <a:rPr lang="en-US" dirty="0" smtClean="0"/>
              <a:t>.</a:t>
            </a:r>
          </a:p>
          <a:p>
            <a:endParaRPr lang="en-US" sz="800" dirty="0" smtClean="0"/>
          </a:p>
          <a:p>
            <a:pPr lvl="1"/>
            <a:r>
              <a:rPr lang="en-US" sz="2100" dirty="0" smtClean="0">
                <a:solidFill>
                  <a:srgbClr val="FF0000"/>
                </a:solidFill>
              </a:rPr>
              <a:t>Meetings can be more efficient and productive if leaders and participants recognize how to get the meeting started, establish ground rules, move the meeting along, and handle conflict.</a:t>
            </a:r>
            <a:endParaRPr lang="en-US" sz="2100" dirty="0">
              <a:solidFill>
                <a:srgbClr val="FF0000"/>
              </a:solidFill>
            </a:endParaRPr>
          </a:p>
        </p:txBody>
      </p:sp>
      <p:pic>
        <p:nvPicPr>
          <p:cNvPr id="5" name="Picture 4" descr="5 Ways to Show Professionalism in the Workplace - The Conover Company"/>
          <p:cNvPicPr/>
          <p:nvPr/>
        </p:nvPicPr>
        <p:blipFill>
          <a:blip r:embed="rId2" cstate="print"/>
          <a:srcRect/>
          <a:stretch>
            <a:fillRect/>
          </a:stretch>
        </p:blipFill>
        <p:spPr bwMode="auto">
          <a:xfrm>
            <a:off x="5715000" y="3810000"/>
            <a:ext cx="3317875" cy="2895600"/>
          </a:xfrm>
          <a:prstGeom prst="rect">
            <a:avLst/>
          </a:prstGeom>
          <a:noFill/>
          <a:ln w="9525">
            <a:noFill/>
            <a:miter lim="800000"/>
            <a:headEnd/>
            <a:tailEnd/>
          </a:ln>
        </p:spPr>
      </p:pic>
    </p:spTree>
    <p:extLst>
      <p:ext uri="{BB962C8B-B14F-4D97-AF65-F5344CB8AC3E}">
        <p14:creationId xmlns:p14="http://schemas.microsoft.com/office/powerpoint/2010/main" val="2136462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Moving the Meeting Along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An effective leader lets others talk and tries to involve all participants</a:t>
            </a:r>
            <a:r>
              <a:rPr lang="en-US" dirty="0" smtClean="0"/>
              <a:t>.</a:t>
            </a:r>
          </a:p>
          <a:p>
            <a:endParaRPr lang="en-US" sz="800" dirty="0" smtClean="0"/>
          </a:p>
          <a:p>
            <a:pPr lvl="1"/>
            <a:r>
              <a:rPr lang="en-US" dirty="0" smtClean="0"/>
              <a:t>If the group has one member who dominates, the leader might encourage quieter participants to speak up.  Another way to handle digressions is to say, “Folks, we’re drifting astray,” or “Let’s press on and return to the issue.”</a:t>
            </a:r>
          </a:p>
          <a:p>
            <a:pPr lvl="1"/>
            <a:endParaRPr lang="en-US" sz="800" dirty="0" smtClean="0"/>
          </a:p>
          <a:p>
            <a:pPr lvl="2"/>
            <a:r>
              <a:rPr lang="en-US" dirty="0" smtClean="0">
                <a:solidFill>
                  <a:srgbClr val="FF0000"/>
                </a:solidFill>
              </a:rPr>
              <a:t>To avoid allowing digressions to sidetrack the group, a leader might generate a “parking lot” list to set topics for later discussion.</a:t>
            </a:r>
          </a:p>
          <a:p>
            <a:pPr lvl="2"/>
            <a:r>
              <a:rPr lang="en-US" dirty="0">
                <a:solidFill>
                  <a:srgbClr val="FF0000"/>
                </a:solidFill>
              </a:rPr>
              <a:t>It is important to adhere to the agenda and the schedule.</a:t>
            </a:r>
          </a:p>
          <a:p>
            <a:pPr lvl="2"/>
            <a:endParaRPr lang="en-US" dirty="0">
              <a:solidFill>
                <a:srgbClr val="FF0000"/>
              </a:solidFill>
            </a:endParaRPr>
          </a:p>
        </p:txBody>
      </p:sp>
      <p:pic>
        <p:nvPicPr>
          <p:cNvPr id="6" name="Picture 5" descr="BBC One - Jimmy McGovern's Moving On"/>
          <p:cNvPicPr/>
          <p:nvPr/>
        </p:nvPicPr>
        <p:blipFill>
          <a:blip r:embed="rId2" cstate="print"/>
          <a:srcRect/>
          <a:stretch>
            <a:fillRect/>
          </a:stretch>
        </p:blipFill>
        <p:spPr bwMode="auto">
          <a:xfrm>
            <a:off x="5715000" y="5334000"/>
            <a:ext cx="3429000" cy="1524000"/>
          </a:xfrm>
          <a:prstGeom prst="rect">
            <a:avLst/>
          </a:prstGeom>
          <a:noFill/>
          <a:ln w="9525">
            <a:noFill/>
            <a:miter lim="800000"/>
            <a:headEnd/>
            <a:tailEnd/>
          </a:ln>
        </p:spPr>
      </p:pic>
    </p:spTree>
    <p:extLst>
      <p:ext uri="{BB962C8B-B14F-4D97-AF65-F5344CB8AC3E}">
        <p14:creationId xmlns:p14="http://schemas.microsoft.com/office/powerpoint/2010/main" val="1751083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in the Workplace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Listening skills are important for career success, organization effectiveness, and worker satisfaction</a:t>
            </a:r>
            <a:r>
              <a:rPr lang="en-US" dirty="0" smtClean="0"/>
              <a:t>.</a:t>
            </a:r>
          </a:p>
          <a:p>
            <a:endParaRPr lang="en-US" sz="800" dirty="0" smtClean="0"/>
          </a:p>
          <a:p>
            <a:pPr lvl="1"/>
            <a:r>
              <a:rPr lang="en-US" dirty="0" smtClean="0"/>
              <a:t>Numerous studies and experts report that good listeners make good managers and that good listeners advance more rapidly in their organizations.</a:t>
            </a:r>
          </a:p>
          <a:p>
            <a:pPr lvl="1"/>
            <a:endParaRPr lang="en-US" sz="800" dirty="0" smtClean="0"/>
          </a:p>
          <a:p>
            <a:pPr lvl="2"/>
            <a:r>
              <a:rPr lang="en-US" dirty="0" smtClean="0">
                <a:solidFill>
                  <a:srgbClr val="FF0000"/>
                </a:solidFill>
              </a:rPr>
              <a:t>Studies of Fortune 500 companies report that soft skills such as listening, writing, and speaking are most likely to determine hiring and career success.</a:t>
            </a:r>
            <a:endParaRPr lang="en-US" dirty="0">
              <a:solidFill>
                <a:srgbClr val="FF0000"/>
              </a:solidFill>
            </a:endParaRPr>
          </a:p>
        </p:txBody>
      </p:sp>
      <p:pic>
        <p:nvPicPr>
          <p:cNvPr id="5" name="Picture 4" descr="Listening Skills | Free Language Resources | Languagenut"/>
          <p:cNvPicPr/>
          <p:nvPr/>
        </p:nvPicPr>
        <p:blipFill>
          <a:blip r:embed="rId2" cstate="print"/>
          <a:srcRect/>
          <a:stretch>
            <a:fillRect/>
          </a:stretch>
        </p:blipFill>
        <p:spPr bwMode="auto">
          <a:xfrm>
            <a:off x="5029200" y="4572000"/>
            <a:ext cx="3962400" cy="2128996"/>
          </a:xfrm>
          <a:prstGeom prst="rect">
            <a:avLst/>
          </a:prstGeom>
          <a:noFill/>
          <a:ln w="9525">
            <a:noFill/>
            <a:miter lim="800000"/>
            <a:headEnd/>
            <a:tailEnd/>
          </a:ln>
        </p:spPr>
      </p:pic>
    </p:spTree>
    <p:extLst>
      <p:ext uri="{BB962C8B-B14F-4D97-AF65-F5344CB8AC3E}">
        <p14:creationId xmlns:p14="http://schemas.microsoft.com/office/powerpoint/2010/main" val="935734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to Colleagues and Teammates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400" u="sng" dirty="0" smtClean="0"/>
              <a:t>Two kinds of listening are important</a:t>
            </a:r>
            <a:r>
              <a:rPr lang="en-US" dirty="0" smtClean="0"/>
              <a:t>:</a:t>
            </a:r>
          </a:p>
          <a:p>
            <a:endParaRPr lang="en-US" sz="900" dirty="0" smtClean="0"/>
          </a:p>
          <a:p>
            <a:pPr marL="1005840" lvl="2" indent="-457200">
              <a:buFont typeface="+mj-lt"/>
              <a:buAutoNum type="arabicPeriod"/>
            </a:pPr>
            <a:r>
              <a:rPr lang="en-US" dirty="0" smtClean="0">
                <a:solidFill>
                  <a:srgbClr val="FF0000"/>
                </a:solidFill>
              </a:rPr>
              <a:t>Critical Listening</a:t>
            </a:r>
          </a:p>
          <a:p>
            <a:pPr marL="1005840" lvl="2" indent="-457200">
              <a:buFont typeface="+mj-lt"/>
              <a:buAutoNum type="arabicPeriod"/>
            </a:pPr>
            <a:r>
              <a:rPr lang="en-US" dirty="0" smtClean="0">
                <a:solidFill>
                  <a:srgbClr val="FF0000"/>
                </a:solidFill>
              </a:rPr>
              <a:t>Discriminative Listening</a:t>
            </a:r>
          </a:p>
        </p:txBody>
      </p:sp>
      <p:pic>
        <p:nvPicPr>
          <p:cNvPr id="5" name="Picture 4" descr="Effective Communication Skills: LISTENING - Kevin Ian Schmidt"/>
          <p:cNvPicPr/>
          <p:nvPr/>
        </p:nvPicPr>
        <p:blipFill>
          <a:blip r:embed="rId2" cstate="print"/>
          <a:srcRect/>
          <a:stretch>
            <a:fillRect/>
          </a:stretch>
        </p:blipFill>
        <p:spPr bwMode="auto">
          <a:xfrm>
            <a:off x="1447800" y="3962400"/>
            <a:ext cx="6324600" cy="2034494"/>
          </a:xfrm>
          <a:prstGeom prst="rect">
            <a:avLst/>
          </a:prstGeom>
          <a:noFill/>
          <a:ln w="9525">
            <a:noFill/>
            <a:miter lim="800000"/>
            <a:headEnd/>
            <a:tailEnd/>
          </a:ln>
        </p:spPr>
      </p:pic>
    </p:spTree>
    <p:extLst>
      <p:ext uri="{BB962C8B-B14F-4D97-AF65-F5344CB8AC3E}">
        <p14:creationId xmlns:p14="http://schemas.microsoft.com/office/powerpoint/2010/main" val="263428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in the Digital 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Communicating clearly and effectively has NEVER been more important than it is today</a:t>
            </a:r>
            <a:r>
              <a:rPr lang="en-US" dirty="0" smtClean="0"/>
              <a:t>.  </a:t>
            </a:r>
          </a:p>
          <a:p>
            <a:endParaRPr lang="en-US" sz="800" dirty="0" smtClean="0"/>
          </a:p>
          <a:p>
            <a:pPr lvl="1"/>
            <a:r>
              <a:rPr lang="en-US" dirty="0" smtClean="0">
                <a:solidFill>
                  <a:srgbClr val="FF0000"/>
                </a:solidFill>
              </a:rPr>
              <a:t>Whether it’s fair or not, life-changing critical judgments about you are being made based solely on your writing ability.</a:t>
            </a:r>
            <a:endParaRPr lang="en-US" dirty="0">
              <a:solidFill>
                <a:srgbClr val="FF0000"/>
              </a:solidFill>
            </a:endParaRPr>
          </a:p>
        </p:txBody>
      </p:sp>
      <p:pic>
        <p:nvPicPr>
          <p:cNvPr id="5" name="Picture 4" descr="PPT - Professional Writing Skills PowerPoint Presentation, free download -  ID:1379357"/>
          <p:cNvPicPr/>
          <p:nvPr/>
        </p:nvPicPr>
        <p:blipFill>
          <a:blip r:embed="rId2" cstate="print"/>
          <a:srcRect/>
          <a:stretch>
            <a:fillRect/>
          </a:stretch>
        </p:blipFill>
        <p:spPr bwMode="auto">
          <a:xfrm>
            <a:off x="4648200" y="3352800"/>
            <a:ext cx="4267200" cy="2989979"/>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to Colleagues and Teammates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400" u="sng" dirty="0" smtClean="0"/>
              <a:t>Critical listening enables you to judge and evaluate what you hear</a:t>
            </a:r>
            <a:r>
              <a:rPr lang="en-US" sz="2400" dirty="0" smtClean="0"/>
              <a:t>.</a:t>
            </a:r>
          </a:p>
          <a:p>
            <a:endParaRPr lang="en-US" sz="800" dirty="0" smtClean="0"/>
          </a:p>
          <a:p>
            <a:pPr lvl="1"/>
            <a:r>
              <a:rPr lang="en-US" sz="2000" dirty="0" smtClean="0"/>
              <a:t>You will be listening to decide whether the speaker’s message is fact, fiction, or opinion.  You will also be listening to decide whether an argument is based on logic or emotions.  </a:t>
            </a:r>
          </a:p>
          <a:p>
            <a:pPr lvl="1"/>
            <a:r>
              <a:rPr lang="en-US" sz="2000" dirty="0" smtClean="0"/>
              <a:t>Critical listening requires an effort on your part.  You must remain objective, particularly when you disagree with what you are hearing.  </a:t>
            </a:r>
          </a:p>
          <a:p>
            <a:pPr lvl="1"/>
            <a:endParaRPr lang="en-US" sz="800" dirty="0" smtClean="0"/>
          </a:p>
          <a:p>
            <a:pPr lvl="2"/>
            <a:r>
              <a:rPr lang="en-US" sz="1800" dirty="0" smtClean="0">
                <a:solidFill>
                  <a:srgbClr val="FF0000"/>
                </a:solidFill>
              </a:rPr>
              <a:t>Control your tendency to prejudge.  </a:t>
            </a:r>
          </a:p>
          <a:p>
            <a:pPr lvl="2"/>
            <a:r>
              <a:rPr lang="en-US" sz="1800" dirty="0" smtClean="0">
                <a:solidFill>
                  <a:srgbClr val="FF0000"/>
                </a:solidFill>
              </a:rPr>
              <a:t>Let the speaker complete the message before you evaluate it. </a:t>
            </a:r>
          </a:p>
        </p:txBody>
      </p:sp>
      <p:pic>
        <p:nvPicPr>
          <p:cNvPr id="5" name="Picture 4" descr="Critical Listening - YouTube"/>
          <p:cNvPicPr/>
          <p:nvPr/>
        </p:nvPicPr>
        <p:blipFill>
          <a:blip r:embed="rId2" cstate="print"/>
          <a:srcRect/>
          <a:stretch>
            <a:fillRect/>
          </a:stretch>
        </p:blipFill>
        <p:spPr bwMode="auto">
          <a:xfrm>
            <a:off x="5181600" y="5029200"/>
            <a:ext cx="3962400" cy="1828800"/>
          </a:xfrm>
          <a:prstGeom prst="rect">
            <a:avLst/>
          </a:prstGeom>
          <a:noFill/>
          <a:ln w="9525">
            <a:noFill/>
            <a:miter lim="800000"/>
            <a:headEnd/>
            <a:tailEnd/>
          </a:ln>
        </p:spPr>
      </p:pic>
    </p:spTree>
    <p:extLst>
      <p:ext uri="{BB962C8B-B14F-4D97-AF65-F5344CB8AC3E}">
        <p14:creationId xmlns:p14="http://schemas.microsoft.com/office/powerpoint/2010/main" val="4290729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to Colleagues and Teammates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Discriminative listening is necessary when you must discern, understand, and remember</a:t>
            </a:r>
            <a:r>
              <a:rPr lang="en-US" dirty="0" smtClean="0"/>
              <a:t>.</a:t>
            </a:r>
          </a:p>
          <a:p>
            <a:endParaRPr lang="en-US" sz="800" dirty="0" smtClean="0"/>
          </a:p>
          <a:p>
            <a:pPr lvl="1"/>
            <a:r>
              <a:rPr lang="en-US" dirty="0" smtClean="0">
                <a:solidFill>
                  <a:srgbClr val="FF0000"/>
                </a:solidFill>
              </a:rPr>
              <a:t>It means you must identify main ideas, understand a logical argument, and recognize the purpose of the message.</a:t>
            </a:r>
            <a:endParaRPr lang="en-US" dirty="0">
              <a:solidFill>
                <a:srgbClr val="FF0000"/>
              </a:solidFill>
            </a:endParaRPr>
          </a:p>
        </p:txBody>
      </p:sp>
      <p:pic>
        <p:nvPicPr>
          <p:cNvPr id="5" name="Picture 4" descr="Listening Communication Applications. Are listening and hearing the same? -  ppt download"/>
          <p:cNvPicPr/>
          <p:nvPr/>
        </p:nvPicPr>
        <p:blipFill>
          <a:blip r:embed="rId2" cstate="print"/>
          <a:srcRect/>
          <a:stretch>
            <a:fillRect/>
          </a:stretch>
        </p:blipFill>
        <p:spPr bwMode="auto">
          <a:xfrm>
            <a:off x="4648200" y="3505200"/>
            <a:ext cx="4495800" cy="3352800"/>
          </a:xfrm>
          <a:prstGeom prst="rect">
            <a:avLst/>
          </a:prstGeom>
          <a:noFill/>
          <a:ln w="9525">
            <a:noFill/>
            <a:miter lim="800000"/>
            <a:headEnd/>
            <a:tailEnd/>
          </a:ln>
        </p:spPr>
      </p:pic>
    </p:spTree>
    <p:extLst>
      <p:ext uri="{BB962C8B-B14F-4D97-AF65-F5344CB8AC3E}">
        <p14:creationId xmlns:p14="http://schemas.microsoft.com/office/powerpoint/2010/main" val="839622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Ten Keys to Building Powerful Listening Skills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The following recommendations can help you improve your workplace listening effectiveness</a:t>
            </a:r>
            <a:r>
              <a:rPr lang="en-US" sz="1900" dirty="0" smtClean="0"/>
              <a:t>.</a:t>
            </a:r>
          </a:p>
          <a:p>
            <a:pPr lvl="1"/>
            <a:endParaRPr lang="en-US" sz="800" dirty="0" smtClean="0"/>
          </a:p>
          <a:p>
            <a:pPr marL="1051560" lvl="2" indent="-457200">
              <a:buFont typeface="+mj-lt"/>
              <a:buAutoNum type="arabicPeriod"/>
            </a:pPr>
            <a:r>
              <a:rPr lang="en-US" dirty="0" smtClean="0">
                <a:solidFill>
                  <a:srgbClr val="FF0000"/>
                </a:solidFill>
              </a:rPr>
              <a:t>Control external and internal distractions.</a:t>
            </a:r>
          </a:p>
          <a:p>
            <a:pPr marL="1051560" lvl="2" indent="-457200">
              <a:buFont typeface="+mj-lt"/>
              <a:buAutoNum type="arabicPeriod"/>
            </a:pPr>
            <a:r>
              <a:rPr lang="en-US" dirty="0" smtClean="0">
                <a:solidFill>
                  <a:srgbClr val="FF0000"/>
                </a:solidFill>
              </a:rPr>
              <a:t>Become actively involved.</a:t>
            </a:r>
          </a:p>
          <a:p>
            <a:pPr marL="1051560" lvl="2" indent="-457200">
              <a:buFont typeface="+mj-lt"/>
              <a:buAutoNum type="arabicPeriod"/>
            </a:pPr>
            <a:r>
              <a:rPr lang="en-US" dirty="0" smtClean="0">
                <a:solidFill>
                  <a:srgbClr val="FF0000"/>
                </a:solidFill>
              </a:rPr>
              <a:t>Separate facts from opinions.</a:t>
            </a:r>
          </a:p>
          <a:p>
            <a:pPr marL="1051560" lvl="2" indent="-457200">
              <a:buFont typeface="+mj-lt"/>
              <a:buAutoNum type="arabicPeriod"/>
            </a:pPr>
            <a:r>
              <a:rPr lang="en-US" dirty="0" smtClean="0">
                <a:solidFill>
                  <a:srgbClr val="FF0000"/>
                </a:solidFill>
              </a:rPr>
              <a:t>Identify important facts.</a:t>
            </a:r>
          </a:p>
          <a:p>
            <a:pPr marL="1051560" lvl="2" indent="-457200">
              <a:buFont typeface="+mj-lt"/>
              <a:buAutoNum type="arabicPeriod"/>
            </a:pPr>
            <a:r>
              <a:rPr lang="en-US" dirty="0" smtClean="0">
                <a:solidFill>
                  <a:srgbClr val="FF0000"/>
                </a:solidFill>
              </a:rPr>
              <a:t>Avoid interrupting.</a:t>
            </a:r>
          </a:p>
          <a:p>
            <a:pPr marL="1051560" lvl="2" indent="-457200">
              <a:buFont typeface="+mj-lt"/>
              <a:buAutoNum type="arabicPeriod"/>
            </a:pPr>
            <a:r>
              <a:rPr lang="en-US" dirty="0" smtClean="0">
                <a:solidFill>
                  <a:srgbClr val="FF0000"/>
                </a:solidFill>
              </a:rPr>
              <a:t>Ask clarifying questions.</a:t>
            </a:r>
          </a:p>
          <a:p>
            <a:pPr marL="1051560" lvl="2" indent="-457200">
              <a:buFont typeface="+mj-lt"/>
              <a:buAutoNum type="arabicPeriod"/>
            </a:pPr>
            <a:r>
              <a:rPr lang="en-US" dirty="0" smtClean="0">
                <a:solidFill>
                  <a:srgbClr val="FF0000"/>
                </a:solidFill>
              </a:rPr>
              <a:t>Paraphrase to increase understanding.</a:t>
            </a:r>
          </a:p>
          <a:p>
            <a:pPr marL="1051560" lvl="2" indent="-457200">
              <a:buFont typeface="+mj-lt"/>
              <a:buAutoNum type="arabicPeriod"/>
            </a:pPr>
            <a:r>
              <a:rPr lang="en-US" dirty="0" smtClean="0">
                <a:solidFill>
                  <a:srgbClr val="FF0000"/>
                </a:solidFill>
              </a:rPr>
              <a:t>Capitalize on lag time.</a:t>
            </a:r>
          </a:p>
          <a:p>
            <a:pPr marL="1051560" lvl="2" indent="-457200">
              <a:buFont typeface="+mj-lt"/>
              <a:buAutoNum type="arabicPeriod"/>
            </a:pPr>
            <a:r>
              <a:rPr lang="en-US" dirty="0" smtClean="0">
                <a:solidFill>
                  <a:srgbClr val="FF0000"/>
                </a:solidFill>
              </a:rPr>
              <a:t>Take notes to ensure retention.</a:t>
            </a:r>
          </a:p>
          <a:p>
            <a:pPr marL="1051560" lvl="2" indent="-457200">
              <a:buFont typeface="+mj-lt"/>
              <a:buAutoNum type="arabicPeriod"/>
            </a:pPr>
            <a:r>
              <a:rPr lang="en-US" dirty="0" smtClean="0">
                <a:solidFill>
                  <a:srgbClr val="FF0000"/>
                </a:solidFill>
              </a:rPr>
              <a:t>Be aware of potential gender differences.</a:t>
            </a:r>
          </a:p>
          <a:p>
            <a:pPr lvl="2"/>
            <a:endParaRPr lang="en-US" sz="1800" dirty="0"/>
          </a:p>
        </p:txBody>
      </p:sp>
      <p:pic>
        <p:nvPicPr>
          <p:cNvPr id="5" name="Picture 4" descr="Qualities of A Good Listener - PEN OF HEARTS"/>
          <p:cNvPicPr/>
          <p:nvPr/>
        </p:nvPicPr>
        <p:blipFill>
          <a:blip r:embed="rId2" cstate="print"/>
          <a:srcRect/>
          <a:stretch>
            <a:fillRect/>
          </a:stretch>
        </p:blipFill>
        <p:spPr bwMode="auto">
          <a:xfrm>
            <a:off x="6172200" y="3779095"/>
            <a:ext cx="2743200" cy="2514600"/>
          </a:xfrm>
          <a:prstGeom prst="rect">
            <a:avLst/>
          </a:prstGeom>
          <a:noFill/>
          <a:ln w="9525">
            <a:noFill/>
            <a:miter lim="800000"/>
            <a:headEnd/>
            <a:tailEnd/>
          </a:ln>
        </p:spPr>
      </p:pic>
    </p:spTree>
    <p:extLst>
      <p:ext uri="{BB962C8B-B14F-4D97-AF65-F5344CB8AC3E}">
        <p14:creationId xmlns:p14="http://schemas.microsoft.com/office/powerpoint/2010/main" val="2751990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Nonverbally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Understanding messages often involves more than merely listening to spoken words</a:t>
            </a:r>
            <a:r>
              <a:rPr lang="en-US" dirty="0" smtClean="0"/>
              <a:t>.  </a:t>
            </a:r>
          </a:p>
          <a:p>
            <a:endParaRPr lang="en-US" sz="800" dirty="0" smtClean="0"/>
          </a:p>
          <a:p>
            <a:pPr lvl="1"/>
            <a:r>
              <a:rPr lang="en-US" dirty="0" smtClean="0"/>
              <a:t>Nonverbal cues, in fact, can speak louder than words.</a:t>
            </a:r>
          </a:p>
          <a:p>
            <a:pPr lvl="1"/>
            <a:r>
              <a:rPr lang="en-US" dirty="0" smtClean="0"/>
              <a:t>These cues include eye contact, facial expressions, body movements, time, space, territory, and appearance.  </a:t>
            </a:r>
          </a:p>
          <a:p>
            <a:pPr lvl="1"/>
            <a:endParaRPr lang="en-US" sz="800" dirty="0" smtClean="0"/>
          </a:p>
          <a:p>
            <a:pPr lvl="2"/>
            <a:r>
              <a:rPr lang="en-US" dirty="0" smtClean="0">
                <a:solidFill>
                  <a:srgbClr val="FF0000"/>
                </a:solidFill>
              </a:rPr>
              <a:t>All of these nonverbal cues affect how a message is interpreted.</a:t>
            </a:r>
            <a:endParaRPr lang="en-US" dirty="0">
              <a:solidFill>
                <a:srgbClr val="FF0000"/>
              </a:solidFill>
            </a:endParaRPr>
          </a:p>
        </p:txBody>
      </p:sp>
      <p:pic>
        <p:nvPicPr>
          <p:cNvPr id="5" name="Picture 4" descr="Nonverbal Communication - Uses, Types, Importance And Role | Marketing91"/>
          <p:cNvPicPr/>
          <p:nvPr/>
        </p:nvPicPr>
        <p:blipFill>
          <a:blip r:embed="rId2" cstate="print"/>
          <a:srcRect/>
          <a:stretch>
            <a:fillRect/>
          </a:stretch>
        </p:blipFill>
        <p:spPr bwMode="auto">
          <a:xfrm>
            <a:off x="5410200" y="4343400"/>
            <a:ext cx="3429000" cy="1972720"/>
          </a:xfrm>
          <a:prstGeom prst="rect">
            <a:avLst/>
          </a:prstGeom>
          <a:noFill/>
          <a:ln w="9525">
            <a:noFill/>
            <a:miter lim="800000"/>
            <a:headEnd/>
            <a:tailEnd/>
          </a:ln>
        </p:spPr>
      </p:pic>
    </p:spTree>
    <p:extLst>
      <p:ext uri="{BB962C8B-B14F-4D97-AF65-F5344CB8AC3E}">
        <p14:creationId xmlns:p14="http://schemas.microsoft.com/office/powerpoint/2010/main" val="388897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Nonverbal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Nonverbal communication includes all written and unspoken messages, whether intended or not</a:t>
            </a:r>
            <a:r>
              <a:rPr lang="en-US" dirty="0" smtClean="0"/>
              <a:t>.  </a:t>
            </a:r>
          </a:p>
          <a:p>
            <a:endParaRPr lang="en-US" sz="800" dirty="0" smtClean="0"/>
          </a:p>
          <a:p>
            <a:pPr lvl="1"/>
            <a:r>
              <a:rPr lang="en-US" dirty="0" smtClean="0"/>
              <a:t>These silent signals have a strong effect on receivers. However, understanding them is not simple.  </a:t>
            </a:r>
          </a:p>
          <a:p>
            <a:pPr lvl="1"/>
            <a:endParaRPr lang="en-US" sz="800" dirty="0" smtClean="0"/>
          </a:p>
          <a:p>
            <a:pPr lvl="2"/>
            <a:r>
              <a:rPr lang="en-US" sz="1800" dirty="0" smtClean="0">
                <a:solidFill>
                  <a:srgbClr val="FF0000"/>
                </a:solidFill>
              </a:rPr>
              <a:t>Does a downward glance indicate modesty?  Fatigue?  Does a constant stare reflect coldness?  Dullness?  Aggression?  Do crossed arms mean defensiveness, withdrawal, or just that the person is shivering?</a:t>
            </a:r>
            <a:endParaRPr lang="en-US" sz="1800" dirty="0">
              <a:solidFill>
                <a:srgbClr val="FF0000"/>
              </a:solidFill>
            </a:endParaRPr>
          </a:p>
        </p:txBody>
      </p:sp>
      <p:pic>
        <p:nvPicPr>
          <p:cNvPr id="5" name="Picture 4" descr="Lie to Me - Nonverbal Communication | News | The Emotional Investor |  Financial Tools, Research"/>
          <p:cNvPicPr/>
          <p:nvPr/>
        </p:nvPicPr>
        <p:blipFill>
          <a:blip r:embed="rId2" cstate="print"/>
          <a:srcRect/>
          <a:stretch>
            <a:fillRect/>
          </a:stretch>
        </p:blipFill>
        <p:spPr bwMode="auto">
          <a:xfrm>
            <a:off x="6324600" y="4267200"/>
            <a:ext cx="2563495" cy="2068195"/>
          </a:xfrm>
          <a:prstGeom prst="rect">
            <a:avLst/>
          </a:prstGeom>
          <a:noFill/>
          <a:ln w="9525">
            <a:noFill/>
            <a:miter lim="800000"/>
            <a:headEnd/>
            <a:tailEnd/>
          </a:ln>
        </p:spPr>
      </p:pic>
    </p:spTree>
    <p:extLst>
      <p:ext uri="{BB962C8B-B14F-4D97-AF65-F5344CB8AC3E}">
        <p14:creationId xmlns:p14="http://schemas.microsoft.com/office/powerpoint/2010/main" val="3716041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Appearance Sends Silent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Much like the personal appearance of an individual, the physical appearance of a business document transmits immediate and important nonverbal messages</a:t>
            </a:r>
            <a:r>
              <a:rPr lang="en-US" dirty="0" smtClean="0"/>
              <a:t>.  </a:t>
            </a:r>
          </a:p>
          <a:p>
            <a:endParaRPr lang="en-US" sz="800" dirty="0" smtClean="0"/>
          </a:p>
          <a:p>
            <a:pPr lvl="1"/>
            <a:r>
              <a:rPr lang="en-US" dirty="0" smtClean="0"/>
              <a:t>Ideally, these messages should be pleasing and professional.</a:t>
            </a:r>
          </a:p>
          <a:p>
            <a:pPr lvl="1"/>
            <a:endParaRPr lang="en-US" sz="800" u="sng" dirty="0" smtClean="0"/>
          </a:p>
          <a:p>
            <a:pPr lvl="2"/>
            <a:r>
              <a:rPr lang="en-US" dirty="0" smtClean="0">
                <a:solidFill>
                  <a:srgbClr val="FF0000"/>
                </a:solidFill>
              </a:rPr>
              <a:t>The </a:t>
            </a:r>
            <a:r>
              <a:rPr lang="en-US" dirty="0">
                <a:solidFill>
                  <a:srgbClr val="FF0000"/>
                </a:solidFill>
              </a:rPr>
              <a:t>way an email, letter, memo, or report looks can have either a positive or a negative effect on the receiver.  </a:t>
            </a:r>
          </a:p>
          <a:p>
            <a:pPr marL="274320" lvl="1" indent="0">
              <a:buNone/>
            </a:pPr>
            <a:endParaRPr lang="en-US" dirty="0"/>
          </a:p>
        </p:txBody>
      </p:sp>
      <p:pic>
        <p:nvPicPr>
          <p:cNvPr id="7" name="Picture 6" descr="Why Appearance Matters &amp; Dressing For Success | Marcus Business Learning  Center Lesson - YouTube"/>
          <p:cNvPicPr/>
          <p:nvPr/>
        </p:nvPicPr>
        <p:blipFill>
          <a:blip r:embed="rId2" cstate="print"/>
          <a:srcRect/>
          <a:stretch>
            <a:fillRect/>
          </a:stretch>
        </p:blipFill>
        <p:spPr bwMode="auto">
          <a:xfrm>
            <a:off x="4648200" y="4495800"/>
            <a:ext cx="4343400" cy="2201320"/>
          </a:xfrm>
          <a:prstGeom prst="rect">
            <a:avLst/>
          </a:prstGeom>
          <a:noFill/>
          <a:ln w="9525">
            <a:noFill/>
            <a:miter lim="800000"/>
            <a:headEnd/>
            <a:tailEnd/>
          </a:ln>
        </p:spPr>
      </p:pic>
    </p:spTree>
    <p:extLst>
      <p:ext uri="{BB962C8B-B14F-4D97-AF65-F5344CB8AC3E}">
        <p14:creationId xmlns:p14="http://schemas.microsoft.com/office/powerpoint/2010/main" val="3978072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Unit One: Communication Foundations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400" u="sng" dirty="0" smtClean="0"/>
              <a:t>Chapter Three: Intercultural Communication</a:t>
            </a:r>
          </a:p>
          <a:p>
            <a:endParaRPr lang="en-US" sz="800" u="sng" dirty="0" smtClean="0"/>
          </a:p>
          <a:p>
            <a:pPr lvl="1"/>
            <a:r>
              <a:rPr lang="en-US" u="sng" dirty="0" smtClean="0"/>
              <a:t>Learning Outcomes</a:t>
            </a:r>
            <a:r>
              <a:rPr lang="en-US" dirty="0" smtClean="0"/>
              <a:t>:</a:t>
            </a:r>
          </a:p>
          <a:p>
            <a:pPr lvl="1"/>
            <a:endParaRPr lang="en-US" sz="800" dirty="0" smtClean="0"/>
          </a:p>
          <a:p>
            <a:pPr marL="937260" lvl="2" indent="-342900">
              <a:buFont typeface="+mj-lt"/>
              <a:buAutoNum type="arabicPeriod"/>
            </a:pPr>
            <a:r>
              <a:rPr lang="en-US" sz="1700" dirty="0" smtClean="0">
                <a:solidFill>
                  <a:srgbClr val="FF0000"/>
                </a:solidFill>
              </a:rPr>
              <a:t>Understand the powerful effects of globalization and major trends fueling it.</a:t>
            </a:r>
          </a:p>
          <a:p>
            <a:pPr marL="937260" lvl="2" indent="-342900">
              <a:buFont typeface="+mj-lt"/>
              <a:buAutoNum type="arabicPeriod"/>
            </a:pPr>
            <a:r>
              <a:rPr lang="en-US" sz="1700" dirty="0" smtClean="0">
                <a:solidFill>
                  <a:srgbClr val="FF0000"/>
                </a:solidFill>
              </a:rPr>
              <a:t>Define culture, name its primary characteristics, and explain the five key dimensions of culture: (1)  context, (2) individualism, (3) time orientation, (4) power distance, and (5) communication style.</a:t>
            </a:r>
          </a:p>
          <a:p>
            <a:pPr marL="937260" lvl="2" indent="-342900">
              <a:buFont typeface="+mj-lt"/>
              <a:buAutoNum type="arabicPeriod"/>
            </a:pPr>
            <a:r>
              <a:rPr lang="en-US" sz="1700" dirty="0" smtClean="0">
                <a:solidFill>
                  <a:srgbClr val="FF0000"/>
                </a:solidFill>
              </a:rPr>
              <a:t>Discuss strategies for enhancing intercultural effectiveness, reflect on nonverbal intercultural communication, assess how social media affect intercultural communication, and apply techniques for successful oral and written interactions across cultures.</a:t>
            </a:r>
          </a:p>
          <a:p>
            <a:pPr marL="937260" lvl="2" indent="-342900">
              <a:buFont typeface="+mj-lt"/>
              <a:buAutoNum type="arabicPeriod"/>
            </a:pPr>
            <a:r>
              <a:rPr lang="en-US" sz="1700" dirty="0" smtClean="0">
                <a:solidFill>
                  <a:srgbClr val="FF0000"/>
                </a:solidFill>
              </a:rPr>
              <a:t>Grasp the complexities of ethics across cultures, including business practices abroad, bribery, prevailing customs, and methods for coping.</a:t>
            </a:r>
          </a:p>
          <a:p>
            <a:pPr marL="937260" lvl="2" indent="-342900">
              <a:buFont typeface="+mj-lt"/>
              <a:buAutoNum type="arabicPeriod"/>
            </a:pPr>
            <a:r>
              <a:rPr lang="en-US" sz="1700" dirty="0" smtClean="0">
                <a:solidFill>
                  <a:srgbClr val="FF0000"/>
                </a:solidFill>
              </a:rPr>
              <a:t>Explain the advantages and challenges of workforce diversity, and address approaches for improving communication among diverse workplace staff.</a:t>
            </a:r>
          </a:p>
          <a:p>
            <a:pPr marL="937260" lvl="2" indent="-342900">
              <a:buFont typeface="+mj-lt"/>
              <a:buAutoNum type="arabicPeriod"/>
            </a:pPr>
            <a:endParaRPr lang="en-US" sz="1700" dirty="0" smtClean="0">
              <a:solidFill>
                <a:srgbClr val="C00000"/>
              </a:solidFill>
            </a:endParaRPr>
          </a:p>
          <a:p>
            <a:pPr marL="937260" lvl="2" indent="-342900">
              <a:buFont typeface="+mj-lt"/>
              <a:buAutoNum type="arabicPeriod"/>
            </a:pPr>
            <a:endParaRPr lang="en-US" sz="1800" dirty="0" smtClean="0"/>
          </a:p>
          <a:p>
            <a:pPr lvl="1"/>
            <a:endParaRPr lang="en-US" sz="1800" dirty="0" smtClean="0"/>
          </a:p>
        </p:txBody>
      </p:sp>
      <p:pic>
        <p:nvPicPr>
          <p:cNvPr id="8" name="Picture 3" descr="C:\Users\MichaelM\AppData\Local\Microsoft\Windows\INetCache\IE\76VTN800\original-261523-1[1].jpg"/>
          <p:cNvPicPr>
            <a:picLocks noChangeAspect="1" noChangeArrowheads="1"/>
          </p:cNvPicPr>
          <p:nvPr/>
        </p:nvPicPr>
        <p:blipFill>
          <a:blip r:embed="rId2" cstate="print"/>
          <a:srcRect/>
          <a:stretch>
            <a:fillRect/>
          </a:stretch>
        </p:blipFill>
        <p:spPr bwMode="auto">
          <a:xfrm>
            <a:off x="7848599" y="396432"/>
            <a:ext cx="1295401" cy="860867"/>
          </a:xfrm>
          <a:prstGeom prst="rect">
            <a:avLst/>
          </a:prstGeom>
          <a:noFill/>
        </p:spPr>
      </p:pic>
      <p:pic>
        <p:nvPicPr>
          <p:cNvPr id="9" name="Picture 5" descr="C:\Users\MichaelM\AppData\Local\Microsoft\Windows\INetCache\IE\T5TVNH9H\ArrowandGoal[1].png"/>
          <p:cNvPicPr>
            <a:picLocks noChangeAspect="1" noChangeArrowheads="1"/>
          </p:cNvPicPr>
          <p:nvPr/>
        </p:nvPicPr>
        <p:blipFill>
          <a:blip r:embed="rId3" cstate="print"/>
          <a:srcRect/>
          <a:stretch>
            <a:fillRect/>
          </a:stretch>
        </p:blipFill>
        <p:spPr bwMode="auto">
          <a:xfrm>
            <a:off x="6934200" y="0"/>
            <a:ext cx="1359877" cy="609600"/>
          </a:xfrm>
          <a:prstGeom prst="rect">
            <a:avLst/>
          </a:prstGeom>
          <a:noFill/>
        </p:spPr>
      </p:pic>
    </p:spTree>
    <p:extLst>
      <p:ext uri="{BB962C8B-B14F-4D97-AF65-F5344CB8AC3E}">
        <p14:creationId xmlns:p14="http://schemas.microsoft.com/office/powerpoint/2010/main" val="14090383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Growing Importance of Intercultural Communication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300" u="sng" dirty="0" smtClean="0"/>
              <a:t>The global village predicted many years ago is here, making intercultural communication skills even more important</a:t>
            </a:r>
            <a:r>
              <a:rPr lang="en-US" dirty="0" smtClean="0"/>
              <a:t>.</a:t>
            </a:r>
          </a:p>
          <a:p>
            <a:endParaRPr lang="en-US" sz="800" dirty="0" smtClean="0"/>
          </a:p>
          <a:p>
            <a:pPr lvl="1"/>
            <a:r>
              <a:rPr lang="en-US" dirty="0" smtClean="0"/>
              <a:t>Around the world, the movement toward a global economy has swelled to a torrent.</a:t>
            </a:r>
          </a:p>
          <a:p>
            <a:pPr lvl="1"/>
            <a:endParaRPr lang="en-US" sz="800" dirty="0" smtClean="0"/>
          </a:p>
          <a:p>
            <a:pPr lvl="2"/>
            <a:r>
              <a:rPr lang="en-US" sz="1800" dirty="0" smtClean="0">
                <a:solidFill>
                  <a:srgbClr val="FF0000"/>
                </a:solidFill>
              </a:rPr>
              <a:t>Expanding </a:t>
            </a:r>
            <a:r>
              <a:rPr lang="en-US" sz="1800" dirty="0">
                <a:solidFill>
                  <a:srgbClr val="FF0000"/>
                </a:solidFill>
              </a:rPr>
              <a:t>companies sometimes stumble when they cross borders and are forced to surmount obstacles never before encountered.</a:t>
            </a:r>
          </a:p>
          <a:p>
            <a:pPr marL="274320" lvl="1" indent="0">
              <a:buNone/>
            </a:pPr>
            <a:endParaRPr lang="en-US" dirty="0" smtClean="0"/>
          </a:p>
        </p:txBody>
      </p:sp>
      <p:pic>
        <p:nvPicPr>
          <p:cNvPr id="5" name="Picture 4" descr="Intercultural communication presentation"/>
          <p:cNvPicPr/>
          <p:nvPr/>
        </p:nvPicPr>
        <p:blipFill>
          <a:blip r:embed="rId2" cstate="print"/>
          <a:srcRect/>
          <a:stretch>
            <a:fillRect/>
          </a:stretch>
        </p:blipFill>
        <p:spPr bwMode="auto">
          <a:xfrm>
            <a:off x="5486400" y="4267200"/>
            <a:ext cx="3316312" cy="2029543"/>
          </a:xfrm>
          <a:prstGeom prst="rect">
            <a:avLst/>
          </a:prstGeom>
          <a:noFill/>
          <a:ln w="9525">
            <a:noFill/>
            <a:miter lim="800000"/>
            <a:headEnd/>
            <a:tailEnd/>
          </a:ln>
        </p:spPr>
      </p:pic>
    </p:spTree>
    <p:extLst>
      <p:ext uri="{BB962C8B-B14F-4D97-AF65-F5344CB8AC3E}">
        <p14:creationId xmlns:p14="http://schemas.microsoft.com/office/powerpoint/2010/main" val="2378568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Growing Importance of Intercultural Communication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Confusion and clashes result from intercultural differences</a:t>
            </a:r>
            <a:r>
              <a:rPr lang="en-US" dirty="0" smtClean="0"/>
              <a:t>.  </a:t>
            </a:r>
          </a:p>
          <a:p>
            <a:endParaRPr lang="en-US" sz="800" dirty="0" smtClean="0"/>
          </a:p>
          <a:p>
            <a:pPr lvl="1"/>
            <a:r>
              <a:rPr lang="en-US" sz="2100" dirty="0" smtClean="0">
                <a:solidFill>
                  <a:srgbClr val="FF0000"/>
                </a:solidFill>
              </a:rPr>
              <a:t>Learning more about the powerful effect culture has on behavior will help you reduce friction and misunderstanding in your dealings with people from other cultures.</a:t>
            </a:r>
            <a:endParaRPr lang="en-US" sz="2100" dirty="0">
              <a:solidFill>
                <a:srgbClr val="FF0000"/>
              </a:solidFill>
            </a:endParaRPr>
          </a:p>
        </p:txBody>
      </p:sp>
      <p:pic>
        <p:nvPicPr>
          <p:cNvPr id="5" name="Picture 4" descr="Intercultural Communication | Intercultural communication, Intercultural,  Communication"/>
          <p:cNvPicPr/>
          <p:nvPr/>
        </p:nvPicPr>
        <p:blipFill>
          <a:blip r:embed="rId2" cstate="print"/>
          <a:srcRect/>
          <a:stretch>
            <a:fillRect/>
          </a:stretch>
        </p:blipFill>
        <p:spPr bwMode="auto">
          <a:xfrm>
            <a:off x="5257800" y="3810000"/>
            <a:ext cx="3578352" cy="2438400"/>
          </a:xfrm>
          <a:prstGeom prst="rect">
            <a:avLst/>
          </a:prstGeom>
          <a:noFill/>
          <a:ln w="9525">
            <a:noFill/>
            <a:miter lim="800000"/>
            <a:headEnd/>
            <a:tailEnd/>
          </a:ln>
        </p:spPr>
      </p:pic>
    </p:spTree>
    <p:extLst>
      <p:ext uri="{BB962C8B-B14F-4D97-AF65-F5344CB8AC3E}">
        <p14:creationId xmlns:p14="http://schemas.microsoft.com/office/powerpoint/2010/main" val="482665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Landscape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The changing landscape of business and society clearly demonstrates the need for technology savvy and connectedness around the world</a:t>
            </a:r>
            <a:r>
              <a:rPr lang="en-US" dirty="0" smtClean="0"/>
              <a:t>.</a:t>
            </a:r>
          </a:p>
          <a:p>
            <a:endParaRPr lang="en-US" sz="800" dirty="0" smtClean="0"/>
          </a:p>
          <a:p>
            <a:pPr lvl="1"/>
            <a:r>
              <a:rPr lang="en-US" dirty="0" smtClean="0">
                <a:solidFill>
                  <a:srgbClr val="FF0000"/>
                </a:solidFill>
              </a:rPr>
              <a:t>Career success and personal wealth depend on the ability to use technology effectively.</a:t>
            </a:r>
            <a:endParaRPr lang="en-US" dirty="0">
              <a:solidFill>
                <a:srgbClr val="FF0000"/>
              </a:solidFill>
            </a:endParaRPr>
          </a:p>
        </p:txBody>
      </p:sp>
      <p:pic>
        <p:nvPicPr>
          <p:cNvPr id="6" name="Picture 5" descr="The changing landscape of employment – Community College Daily"/>
          <p:cNvPicPr/>
          <p:nvPr/>
        </p:nvPicPr>
        <p:blipFill>
          <a:blip r:embed="rId2" cstate="print"/>
          <a:srcRect/>
          <a:stretch>
            <a:fillRect/>
          </a:stretch>
        </p:blipFill>
        <p:spPr bwMode="auto">
          <a:xfrm>
            <a:off x="4343400" y="3733800"/>
            <a:ext cx="4495800" cy="2502207"/>
          </a:xfrm>
          <a:prstGeom prst="rect">
            <a:avLst/>
          </a:prstGeom>
          <a:noFill/>
          <a:ln w="9525">
            <a:noFill/>
            <a:miter lim="800000"/>
            <a:headEnd/>
            <a:tailEnd/>
          </a:ln>
        </p:spPr>
      </p:pic>
      <p:pic>
        <p:nvPicPr>
          <p:cNvPr id="7" name="Picture 6" descr="Nelson Elementary - Technology - Tustin Unified School District"/>
          <p:cNvPicPr/>
          <p:nvPr/>
        </p:nvPicPr>
        <p:blipFill>
          <a:blip r:embed="rId3" cstate="print"/>
          <a:srcRect/>
          <a:stretch>
            <a:fillRect/>
          </a:stretch>
        </p:blipFill>
        <p:spPr bwMode="auto">
          <a:xfrm>
            <a:off x="838200" y="4038600"/>
            <a:ext cx="3352800" cy="1815945"/>
          </a:xfrm>
          <a:prstGeom prst="rect">
            <a:avLst/>
          </a:prstGeom>
          <a:noFill/>
          <a:ln w="9525">
            <a:noFill/>
            <a:miter lim="800000"/>
            <a:headEnd/>
            <a:tailEnd/>
          </a:ln>
        </p:spPr>
      </p:pic>
    </p:spTree>
    <p:extLst>
      <p:ext uri="{BB962C8B-B14F-4D97-AF65-F5344CB8AC3E}">
        <p14:creationId xmlns:p14="http://schemas.microsoft.com/office/powerpoint/2010/main" val="80706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Digital Revolution and You:</a:t>
            </a:r>
            <a:br>
              <a:rPr lang="en-US" sz="2800" dirty="0" smtClean="0"/>
            </a:br>
            <a:r>
              <a:rPr lang="en-US" sz="1800" dirty="0" smtClean="0"/>
              <a:t>Tools for Success in the 21</a:t>
            </a:r>
            <a:r>
              <a:rPr lang="en-US" sz="1800" baseline="30000" dirty="0" smtClean="0"/>
              <a:t>st</a:t>
            </a:r>
            <a:r>
              <a:rPr lang="en-US" sz="1800" dirty="0" smtClean="0"/>
              <a:t> Century Workplace</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300" u="sng" dirty="0" smtClean="0"/>
              <a:t>Information technology has changed how we work, play, and communicate.  </a:t>
            </a:r>
          </a:p>
          <a:p>
            <a:endParaRPr lang="en-US" sz="800" u="sng" dirty="0"/>
          </a:p>
          <a:p>
            <a:pPr lvl="1"/>
            <a:r>
              <a:rPr lang="en-US" sz="2000" dirty="0" smtClean="0"/>
              <a:t>It has never been easier to access and share information via various digital media from a vast network of sources and distribute it instantly to widespread audiences.</a:t>
            </a:r>
          </a:p>
          <a:p>
            <a:endParaRPr lang="en-US" sz="800" dirty="0" smtClean="0"/>
          </a:p>
          <a:p>
            <a:pPr lvl="2"/>
            <a:r>
              <a:rPr lang="en-US" dirty="0" smtClean="0">
                <a:solidFill>
                  <a:srgbClr val="FF0000"/>
                </a:solidFill>
              </a:rPr>
              <a:t>What hasn’t changed is that communication skills need time and effort to develop.</a:t>
            </a:r>
            <a:endParaRPr lang="en-US" dirty="0">
              <a:solidFill>
                <a:srgbClr val="FF0000"/>
              </a:solidFill>
            </a:endParaRPr>
          </a:p>
        </p:txBody>
      </p:sp>
      <p:pic>
        <p:nvPicPr>
          <p:cNvPr id="5" name="Picture 4" descr="Quotes on time and effort My sweet man gives me his time attention honesty  loyalty and | Dogtrainingobedienceschool.com"/>
          <p:cNvPicPr/>
          <p:nvPr/>
        </p:nvPicPr>
        <p:blipFill>
          <a:blip r:embed="rId2" cstate="print"/>
          <a:srcRect/>
          <a:stretch>
            <a:fillRect/>
          </a:stretch>
        </p:blipFill>
        <p:spPr bwMode="auto">
          <a:xfrm>
            <a:off x="5029200" y="4079748"/>
            <a:ext cx="4114800" cy="40386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Domestic Workforce is Becoming Increasingly Diverse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300" u="sng" dirty="0" smtClean="0"/>
              <a:t>As world commerce becomes more and more interconnected, another trend gives intercultural communication increasing importance: people are on the move</a:t>
            </a:r>
            <a:r>
              <a:rPr lang="en-US" dirty="0" smtClean="0"/>
              <a:t>.  </a:t>
            </a:r>
          </a:p>
          <a:p>
            <a:endParaRPr lang="en-US" sz="800" dirty="0" smtClean="0"/>
          </a:p>
          <a:p>
            <a:pPr lvl="1"/>
            <a:r>
              <a:rPr lang="en-US" dirty="0" smtClean="0"/>
              <a:t>Lured by the prospects of peace, prosperity, education, or a fresh start, people from many cultures are moving to countries promising to fulfill their dreams.</a:t>
            </a:r>
          </a:p>
          <a:p>
            <a:pPr lvl="1"/>
            <a:endParaRPr lang="en-US" sz="800" dirty="0" smtClean="0"/>
          </a:p>
          <a:p>
            <a:pPr lvl="2"/>
            <a:r>
              <a:rPr lang="en-US" dirty="0" smtClean="0">
                <a:solidFill>
                  <a:srgbClr val="FF0000"/>
                </a:solidFill>
              </a:rPr>
              <a:t>For generations the two most popular destinations have been the United States and Canada.</a:t>
            </a:r>
            <a:endParaRPr lang="en-US" dirty="0">
              <a:solidFill>
                <a:srgbClr val="FF0000"/>
              </a:solidFill>
            </a:endParaRPr>
          </a:p>
        </p:txBody>
      </p:sp>
      <p:pic>
        <p:nvPicPr>
          <p:cNvPr id="5" name="Picture 4" descr="What Is Workforce Diversity? - Types, Importance, &amp; Challenges | Feedough"/>
          <p:cNvPicPr/>
          <p:nvPr/>
        </p:nvPicPr>
        <p:blipFill>
          <a:blip r:embed="rId2" cstate="print"/>
          <a:srcRect/>
          <a:stretch>
            <a:fillRect/>
          </a:stretch>
        </p:blipFill>
        <p:spPr bwMode="auto">
          <a:xfrm>
            <a:off x="4800600" y="4572000"/>
            <a:ext cx="4343400" cy="2286000"/>
          </a:xfrm>
          <a:prstGeom prst="rect">
            <a:avLst/>
          </a:prstGeom>
          <a:noFill/>
          <a:ln w="9525">
            <a:noFill/>
            <a:miter lim="800000"/>
            <a:headEnd/>
            <a:tailEnd/>
          </a:ln>
        </p:spPr>
      </p:pic>
    </p:spTree>
    <p:extLst>
      <p:ext uri="{BB962C8B-B14F-4D97-AF65-F5344CB8AC3E}">
        <p14:creationId xmlns:p14="http://schemas.microsoft.com/office/powerpoint/2010/main" val="937826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Domestic Workforce is Becoming Increasingly Diverse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As we seek to accommodate multiethnic neighborhoods, multinational companies, and an intercultural workforce, we can expect some changes to happen smoothly.</a:t>
            </a:r>
            <a:r>
              <a:rPr lang="en-US" dirty="0" smtClean="0"/>
              <a:t>  </a:t>
            </a:r>
          </a:p>
          <a:p>
            <a:endParaRPr lang="en-US" sz="800" dirty="0" smtClean="0"/>
          </a:p>
          <a:p>
            <a:pPr lvl="1"/>
            <a:r>
              <a:rPr lang="en-US" dirty="0" smtClean="0"/>
              <a:t>Other changes will involve conflict and resentment, especially for people losing their positions of power and privilege.  </a:t>
            </a:r>
          </a:p>
          <a:p>
            <a:pPr lvl="1"/>
            <a:endParaRPr lang="en-US" sz="800" dirty="0" smtClean="0"/>
          </a:p>
          <a:p>
            <a:pPr lvl="2"/>
            <a:r>
              <a:rPr lang="en-US" dirty="0" smtClean="0">
                <a:solidFill>
                  <a:srgbClr val="FF0000"/>
                </a:solidFill>
              </a:rPr>
              <a:t>Learning to accommodate and manage intercultural change is an  important part of the education of any business communicator.  </a:t>
            </a:r>
            <a:endParaRPr lang="en-US" dirty="0">
              <a:solidFill>
                <a:srgbClr val="FF0000"/>
              </a:solidFill>
            </a:endParaRPr>
          </a:p>
        </p:txBody>
      </p:sp>
      <p:pic>
        <p:nvPicPr>
          <p:cNvPr id="5" name="Picture 4" descr="New Major Focuses on Diversity, Equity and Inclusion"/>
          <p:cNvPicPr/>
          <p:nvPr/>
        </p:nvPicPr>
        <p:blipFill>
          <a:blip r:embed="rId2" cstate="print"/>
          <a:srcRect/>
          <a:stretch>
            <a:fillRect/>
          </a:stretch>
        </p:blipFill>
        <p:spPr bwMode="auto">
          <a:xfrm>
            <a:off x="4495800" y="4648200"/>
            <a:ext cx="4648200" cy="2209800"/>
          </a:xfrm>
          <a:prstGeom prst="rect">
            <a:avLst/>
          </a:prstGeom>
          <a:noFill/>
          <a:ln w="9525">
            <a:noFill/>
            <a:miter lim="800000"/>
            <a:headEnd/>
            <a:tailEnd/>
          </a:ln>
        </p:spPr>
      </p:pic>
    </p:spTree>
    <p:extLst>
      <p:ext uri="{BB962C8B-B14F-4D97-AF65-F5344CB8AC3E}">
        <p14:creationId xmlns:p14="http://schemas.microsoft.com/office/powerpoint/2010/main" val="2891254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Culture and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200" u="sng" dirty="0" smtClean="0"/>
              <a:t>Comprehending the verbal and nonverbal meanings of a message is difficult even when communicators share the same </a:t>
            </a:r>
            <a:r>
              <a:rPr lang="en-US" sz="2200" u="sng" dirty="0" smtClean="0"/>
              <a:t>culture</a:t>
            </a:r>
            <a:r>
              <a:rPr lang="en-US" dirty="0" smtClean="0"/>
              <a:t>.  </a:t>
            </a:r>
          </a:p>
          <a:p>
            <a:endParaRPr lang="en-US" sz="800" dirty="0" smtClean="0"/>
          </a:p>
          <a:p>
            <a:pPr lvl="1"/>
            <a:r>
              <a:rPr lang="en-US" dirty="0" smtClean="0"/>
              <a:t>When they come from different cultures, special sensitivity and skills are necessary.  </a:t>
            </a:r>
          </a:p>
          <a:p>
            <a:pPr lvl="1"/>
            <a:endParaRPr lang="en-US" sz="800" dirty="0" smtClean="0"/>
          </a:p>
          <a:p>
            <a:pPr lvl="2"/>
            <a:r>
              <a:rPr lang="en-US" sz="1800" dirty="0" smtClean="0">
                <a:solidFill>
                  <a:srgbClr val="FF0000"/>
                </a:solidFill>
              </a:rPr>
              <a:t>Although global business, new communication technologies, the Internet, and social media span the world, reducing distances, cultural differences still exist and can cause significant misunderstandings.</a:t>
            </a:r>
            <a:endParaRPr lang="en-US" sz="1800" dirty="0">
              <a:solidFill>
                <a:srgbClr val="FF0000"/>
              </a:solidFill>
            </a:endParaRPr>
          </a:p>
        </p:txBody>
      </p:sp>
      <p:pic>
        <p:nvPicPr>
          <p:cNvPr id="82946" name="Picture 2" descr="Culture and communication - презентация онлайн"/>
          <p:cNvPicPr>
            <a:picLocks noChangeAspect="1" noChangeArrowheads="1"/>
          </p:cNvPicPr>
          <p:nvPr/>
        </p:nvPicPr>
        <p:blipFill>
          <a:blip r:embed="rId2" cstate="print"/>
          <a:srcRect/>
          <a:stretch>
            <a:fillRect/>
          </a:stretch>
        </p:blipFill>
        <p:spPr bwMode="auto">
          <a:xfrm>
            <a:off x="5715000" y="4419600"/>
            <a:ext cx="3429000" cy="2438400"/>
          </a:xfrm>
          <a:prstGeom prst="rect">
            <a:avLst/>
          </a:prstGeom>
          <a:noFill/>
        </p:spPr>
      </p:pic>
    </p:spTree>
    <p:extLst>
      <p:ext uri="{BB962C8B-B14F-4D97-AF65-F5344CB8AC3E}">
        <p14:creationId xmlns:p14="http://schemas.microsoft.com/office/powerpoint/2010/main" val="764218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Culture and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Culture may be defined as the complex system of values, traits, morals, and customs shared by a society</a:t>
            </a:r>
            <a:r>
              <a:rPr lang="en-US" sz="2400" dirty="0" smtClean="0"/>
              <a:t>.  </a:t>
            </a:r>
          </a:p>
          <a:p>
            <a:endParaRPr lang="en-US" sz="800" dirty="0" smtClean="0"/>
          </a:p>
          <a:p>
            <a:pPr lvl="1"/>
            <a:r>
              <a:rPr lang="en-US" dirty="0"/>
              <a:t>Rules, values, and attitudes of a culture are learned and passed down from generation to generation.</a:t>
            </a:r>
          </a:p>
          <a:p>
            <a:pPr lvl="1"/>
            <a:endParaRPr lang="en-US" sz="800" dirty="0" smtClean="0"/>
          </a:p>
          <a:p>
            <a:pPr lvl="2"/>
            <a:r>
              <a:rPr lang="en-US" dirty="0" smtClean="0">
                <a:solidFill>
                  <a:srgbClr val="FF0000"/>
                </a:solidFill>
              </a:rPr>
              <a:t>Culture is a powerful operating force that molds the way we think, behave, and communicate.  </a:t>
            </a:r>
          </a:p>
          <a:p>
            <a:pPr lvl="1"/>
            <a:endParaRPr lang="en-US" sz="800" dirty="0"/>
          </a:p>
          <a:p>
            <a:pPr marL="594360" lvl="2" indent="0">
              <a:buNone/>
            </a:pPr>
            <a:endParaRPr lang="en-US" dirty="0" smtClean="0"/>
          </a:p>
        </p:txBody>
      </p:sp>
      <p:pic>
        <p:nvPicPr>
          <p:cNvPr id="6" name="Picture 5" descr="What is CULTURAL LEARNING? What does CULTURAL LEARNING mean? CULTURAL  LEARNING meaning &amp; explanation - YouTube"/>
          <p:cNvPicPr/>
          <p:nvPr/>
        </p:nvPicPr>
        <p:blipFill>
          <a:blip r:embed="rId2" cstate="print"/>
          <a:srcRect/>
          <a:stretch>
            <a:fillRect/>
          </a:stretch>
        </p:blipFill>
        <p:spPr bwMode="auto">
          <a:xfrm>
            <a:off x="5257800" y="4191000"/>
            <a:ext cx="3505200" cy="2054162"/>
          </a:xfrm>
          <a:prstGeom prst="rect">
            <a:avLst/>
          </a:prstGeom>
          <a:noFill/>
          <a:ln w="9525">
            <a:noFill/>
            <a:miter lim="800000"/>
            <a:headEnd/>
            <a:tailEnd/>
          </a:ln>
        </p:spPr>
      </p:pic>
    </p:spTree>
    <p:extLst>
      <p:ext uri="{BB962C8B-B14F-4D97-AF65-F5344CB8AC3E}">
        <p14:creationId xmlns:p14="http://schemas.microsoft.com/office/powerpoint/2010/main" val="2113992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Dimensions of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more you know about culture in general and your own culture in particular, the better able you will be to adopt an intercultural perspective</a:t>
            </a:r>
            <a:r>
              <a:rPr lang="en-US" dirty="0" smtClean="0"/>
              <a:t>.  </a:t>
            </a:r>
          </a:p>
          <a:p>
            <a:endParaRPr lang="en-US" sz="800" dirty="0" smtClean="0"/>
          </a:p>
          <a:p>
            <a:pPr lvl="1"/>
            <a:r>
              <a:rPr lang="en-US" sz="2000" dirty="0" smtClean="0"/>
              <a:t>To help you better understand your culture and how it contrasts with other cultures, we describe five key dimensions of culture:</a:t>
            </a:r>
          </a:p>
          <a:p>
            <a:pPr lvl="1"/>
            <a:endParaRPr lang="en-US" sz="800" dirty="0" smtClean="0"/>
          </a:p>
          <a:p>
            <a:pPr marL="937260" lvl="2" indent="-342900">
              <a:buFont typeface="+mj-lt"/>
              <a:buAutoNum type="arabicPeriod"/>
            </a:pPr>
            <a:r>
              <a:rPr lang="en-US" sz="1800" dirty="0" smtClean="0">
                <a:solidFill>
                  <a:srgbClr val="FF0000"/>
                </a:solidFill>
              </a:rPr>
              <a:t>Context</a:t>
            </a:r>
          </a:p>
          <a:p>
            <a:pPr marL="937260" lvl="2" indent="-342900">
              <a:buFont typeface="+mj-lt"/>
              <a:buAutoNum type="arabicPeriod"/>
            </a:pPr>
            <a:r>
              <a:rPr lang="en-US" sz="1800" dirty="0" smtClean="0">
                <a:solidFill>
                  <a:srgbClr val="FF0000"/>
                </a:solidFill>
              </a:rPr>
              <a:t>Individualism</a:t>
            </a:r>
          </a:p>
          <a:p>
            <a:pPr marL="937260" lvl="2" indent="-342900">
              <a:buFont typeface="+mj-lt"/>
              <a:buAutoNum type="arabicPeriod"/>
            </a:pPr>
            <a:r>
              <a:rPr lang="en-US" sz="1800" dirty="0" smtClean="0">
                <a:solidFill>
                  <a:srgbClr val="FF0000"/>
                </a:solidFill>
              </a:rPr>
              <a:t>Time Orientation</a:t>
            </a:r>
          </a:p>
          <a:p>
            <a:pPr marL="937260" lvl="2" indent="-342900">
              <a:buFont typeface="+mj-lt"/>
              <a:buAutoNum type="arabicPeriod"/>
            </a:pPr>
            <a:r>
              <a:rPr lang="en-US" sz="1800" dirty="0" smtClean="0">
                <a:solidFill>
                  <a:srgbClr val="FF0000"/>
                </a:solidFill>
              </a:rPr>
              <a:t>Power Distance</a:t>
            </a:r>
          </a:p>
          <a:p>
            <a:pPr marL="937260" lvl="2" indent="-342900">
              <a:buFont typeface="+mj-lt"/>
              <a:buAutoNum type="arabicPeriod"/>
            </a:pPr>
            <a:r>
              <a:rPr lang="en-US" sz="1800" dirty="0" smtClean="0">
                <a:solidFill>
                  <a:srgbClr val="FF0000"/>
                </a:solidFill>
              </a:rPr>
              <a:t>Communication Style</a:t>
            </a:r>
            <a:endParaRPr lang="en-US" sz="1800" dirty="0">
              <a:solidFill>
                <a:srgbClr val="FF0000"/>
              </a:solidFill>
            </a:endParaRPr>
          </a:p>
        </p:txBody>
      </p:sp>
      <p:pic>
        <p:nvPicPr>
          <p:cNvPr id="7" name="Picture 6" descr="Culture Images, Stock Photos &amp; Vectors | Shutterstock"/>
          <p:cNvPicPr/>
          <p:nvPr/>
        </p:nvPicPr>
        <p:blipFill>
          <a:blip r:embed="rId2" cstate="print"/>
          <a:srcRect/>
          <a:stretch>
            <a:fillRect/>
          </a:stretch>
        </p:blipFill>
        <p:spPr bwMode="auto">
          <a:xfrm>
            <a:off x="3581400" y="3657600"/>
            <a:ext cx="3810000" cy="1340972"/>
          </a:xfrm>
          <a:prstGeom prst="rect">
            <a:avLst/>
          </a:prstGeom>
          <a:noFill/>
          <a:ln w="9525">
            <a:noFill/>
            <a:miter lim="800000"/>
            <a:headEnd/>
            <a:tailEnd/>
          </a:ln>
        </p:spPr>
      </p:pic>
      <p:pic>
        <p:nvPicPr>
          <p:cNvPr id="8" name="Picture 7" descr="dimensions-logo | Geek Syndicate"/>
          <p:cNvPicPr/>
          <p:nvPr/>
        </p:nvPicPr>
        <p:blipFill>
          <a:blip r:embed="rId3" cstate="print"/>
          <a:srcRect/>
          <a:stretch>
            <a:fillRect/>
          </a:stretch>
        </p:blipFill>
        <p:spPr bwMode="auto">
          <a:xfrm>
            <a:off x="4419600" y="4648200"/>
            <a:ext cx="4495800" cy="1371600"/>
          </a:xfrm>
          <a:prstGeom prst="rect">
            <a:avLst/>
          </a:prstGeom>
          <a:noFill/>
          <a:ln w="9525">
            <a:noFill/>
            <a:miter lim="800000"/>
            <a:headEnd/>
            <a:tailEnd/>
          </a:ln>
        </p:spPr>
      </p:pic>
    </p:spTree>
    <p:extLst>
      <p:ext uri="{BB962C8B-B14F-4D97-AF65-F5344CB8AC3E}">
        <p14:creationId xmlns:p14="http://schemas.microsoft.com/office/powerpoint/2010/main" val="37106416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High and Low Context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400" u="sng" dirty="0" smtClean="0"/>
              <a:t>Low-Context Cultures tend to be logical, analytical, and action oriented.  </a:t>
            </a:r>
          </a:p>
          <a:p>
            <a:endParaRPr lang="en-US" sz="800" u="sng" dirty="0" smtClean="0"/>
          </a:p>
          <a:p>
            <a:pPr lvl="1"/>
            <a:r>
              <a:rPr lang="en-US" sz="2000" dirty="0" smtClean="0">
                <a:solidFill>
                  <a:srgbClr val="FF0000"/>
                </a:solidFill>
              </a:rPr>
              <a:t>Communicators stress clearly articulated messages that they consider to be objective, professional, and efficient.</a:t>
            </a:r>
          </a:p>
          <a:p>
            <a:endParaRPr lang="en-US" sz="800" u="sng" dirty="0" smtClean="0"/>
          </a:p>
          <a:p>
            <a:r>
              <a:rPr lang="en-US" sz="2400" u="sng" dirty="0" smtClean="0"/>
              <a:t>High-Context Cultures are more likely to be intuitive and contemplative</a:t>
            </a:r>
            <a:r>
              <a:rPr lang="en-US" sz="2400" dirty="0" smtClean="0"/>
              <a:t>.  </a:t>
            </a:r>
          </a:p>
          <a:p>
            <a:endParaRPr lang="en-US" sz="800" dirty="0" smtClean="0"/>
          </a:p>
          <a:p>
            <a:pPr lvl="1"/>
            <a:r>
              <a:rPr lang="en-US" sz="2000" dirty="0" smtClean="0">
                <a:solidFill>
                  <a:srgbClr val="FF0000"/>
                </a:solidFill>
              </a:rPr>
              <a:t>Communicators pay attention to more than spoken or written words.</a:t>
            </a:r>
          </a:p>
          <a:p>
            <a:pPr lvl="1"/>
            <a:r>
              <a:rPr lang="en-US" sz="2000" dirty="0" smtClean="0">
                <a:solidFill>
                  <a:srgbClr val="FF0000"/>
                </a:solidFill>
              </a:rPr>
              <a:t>They emphasize interpersonal relationships, nonverbal expression, physical setting, and social setting.</a:t>
            </a:r>
            <a:endParaRPr lang="en-US" sz="2000" dirty="0">
              <a:solidFill>
                <a:srgbClr val="FF0000"/>
              </a:solidFill>
            </a:endParaRPr>
          </a:p>
        </p:txBody>
      </p:sp>
      <p:pic>
        <p:nvPicPr>
          <p:cNvPr id="5" name="Picture 4" descr="Context Meaning - YouTube"/>
          <p:cNvPicPr/>
          <p:nvPr/>
        </p:nvPicPr>
        <p:blipFill>
          <a:blip r:embed="rId2" cstate="print"/>
          <a:srcRect/>
          <a:stretch>
            <a:fillRect/>
          </a:stretch>
        </p:blipFill>
        <p:spPr bwMode="auto">
          <a:xfrm>
            <a:off x="5715000" y="5105400"/>
            <a:ext cx="3429000" cy="1752600"/>
          </a:xfrm>
          <a:prstGeom prst="rect">
            <a:avLst/>
          </a:prstGeom>
          <a:noFill/>
          <a:ln w="9525">
            <a:noFill/>
            <a:miter lim="800000"/>
            <a:headEnd/>
            <a:tailEnd/>
          </a:ln>
        </p:spPr>
      </p:pic>
    </p:spTree>
    <p:extLst>
      <p:ext uri="{BB962C8B-B14F-4D97-AF65-F5344CB8AC3E}">
        <p14:creationId xmlns:p14="http://schemas.microsoft.com/office/powerpoint/2010/main" val="527829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Individualism and Collectivism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An attitude of independence and freedom from control characterizes individualism</a:t>
            </a:r>
            <a:r>
              <a:rPr lang="en-US" dirty="0" smtClean="0"/>
              <a:t>.  </a:t>
            </a:r>
          </a:p>
          <a:p>
            <a:endParaRPr lang="en-US" sz="800" dirty="0" smtClean="0"/>
          </a:p>
          <a:p>
            <a:pPr lvl="1"/>
            <a:r>
              <a:rPr lang="en-US" dirty="0" smtClean="0"/>
              <a:t>Members of low-context cultures, particularly Americans, tend to value individualism.  </a:t>
            </a:r>
          </a:p>
          <a:p>
            <a:pPr lvl="1"/>
            <a:endParaRPr lang="en-US" sz="800" dirty="0" smtClean="0"/>
          </a:p>
          <a:p>
            <a:pPr lvl="2"/>
            <a:r>
              <a:rPr lang="en-US" sz="1800" dirty="0" smtClean="0">
                <a:solidFill>
                  <a:srgbClr val="FF0000"/>
                </a:solidFill>
              </a:rPr>
              <a:t>They believe initiative and self-assertion result in personal achievement.  </a:t>
            </a:r>
          </a:p>
          <a:p>
            <a:pPr lvl="2"/>
            <a:r>
              <a:rPr lang="en-US" sz="1800" dirty="0" smtClean="0">
                <a:solidFill>
                  <a:srgbClr val="FF0000"/>
                </a:solidFill>
              </a:rPr>
              <a:t>They believe in individual action and personal responsibility, and they desire a large degree of freedom in their personal lives.</a:t>
            </a:r>
            <a:endParaRPr lang="en-US" sz="1800" dirty="0">
              <a:solidFill>
                <a:srgbClr val="FF0000"/>
              </a:solidFill>
            </a:endParaRPr>
          </a:p>
        </p:txBody>
      </p:sp>
      <p:pic>
        <p:nvPicPr>
          <p:cNvPr id="6" name="Picture 5" descr="PPT - The Principals of INDIVIDUALISM PowerPoint Presentation, free  download - ID:2257742"/>
          <p:cNvPicPr/>
          <p:nvPr/>
        </p:nvPicPr>
        <p:blipFill>
          <a:blip r:embed="rId2" cstate="print"/>
          <a:srcRect/>
          <a:stretch>
            <a:fillRect/>
          </a:stretch>
        </p:blipFill>
        <p:spPr bwMode="auto">
          <a:xfrm>
            <a:off x="5486400" y="4343400"/>
            <a:ext cx="3429000" cy="1943100"/>
          </a:xfrm>
          <a:prstGeom prst="rect">
            <a:avLst/>
          </a:prstGeom>
          <a:noFill/>
          <a:ln w="9525">
            <a:noFill/>
            <a:miter lim="800000"/>
            <a:headEnd/>
            <a:tailEnd/>
          </a:ln>
        </p:spPr>
      </p:pic>
    </p:spTree>
    <p:extLst>
      <p:ext uri="{BB962C8B-B14F-4D97-AF65-F5344CB8AC3E}">
        <p14:creationId xmlns:p14="http://schemas.microsoft.com/office/powerpoint/2010/main" val="16628492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Individualism and Collectivism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Members of high-context cultures are more collectivist</a:t>
            </a:r>
            <a:r>
              <a:rPr lang="en-US" dirty="0" smtClean="0"/>
              <a:t>.  </a:t>
            </a:r>
          </a:p>
          <a:p>
            <a:endParaRPr lang="en-US" sz="800" dirty="0" smtClean="0"/>
          </a:p>
          <a:p>
            <a:pPr lvl="1"/>
            <a:r>
              <a:rPr lang="en-US" sz="2000" dirty="0" smtClean="0"/>
              <a:t>They emphasize membership in organizations, groups, and teams; they encourage acceptance of group values, duties, and decisions.  </a:t>
            </a:r>
          </a:p>
          <a:p>
            <a:pPr lvl="1"/>
            <a:endParaRPr lang="en-US" sz="800" dirty="0" smtClean="0"/>
          </a:p>
          <a:p>
            <a:pPr lvl="2"/>
            <a:r>
              <a:rPr lang="en-US" dirty="0" smtClean="0">
                <a:solidFill>
                  <a:srgbClr val="FF0000"/>
                </a:solidFill>
              </a:rPr>
              <a:t>They typically resist independence because it fosters competition and confrontation instead of consensus.</a:t>
            </a:r>
            <a:endParaRPr lang="en-US" dirty="0">
              <a:solidFill>
                <a:srgbClr val="FF0000"/>
              </a:solidFill>
            </a:endParaRPr>
          </a:p>
        </p:txBody>
      </p:sp>
      <p:pic>
        <p:nvPicPr>
          <p:cNvPr id="5" name="Picture 4" descr="All You Need To Know About The Collectivist Culture - Inckredible"/>
          <p:cNvPicPr/>
          <p:nvPr/>
        </p:nvPicPr>
        <p:blipFill>
          <a:blip r:embed="rId2" cstate="print"/>
          <a:srcRect/>
          <a:stretch>
            <a:fillRect/>
          </a:stretch>
        </p:blipFill>
        <p:spPr bwMode="auto">
          <a:xfrm>
            <a:off x="4419600" y="3810000"/>
            <a:ext cx="4419600" cy="2416629"/>
          </a:xfrm>
          <a:prstGeom prst="rect">
            <a:avLst/>
          </a:prstGeom>
          <a:noFill/>
          <a:ln w="9525">
            <a:noFill/>
            <a:miter lim="800000"/>
            <a:headEnd/>
            <a:tailEnd/>
          </a:ln>
        </p:spPr>
      </p:pic>
    </p:spTree>
    <p:extLst>
      <p:ext uri="{BB962C8B-B14F-4D97-AF65-F5344CB8AC3E}">
        <p14:creationId xmlns:p14="http://schemas.microsoft.com/office/powerpoint/2010/main" val="28060908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Time Orientation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North Americans consider time a precious commodity to be conserved. They correlate time with productivity, efficiency, and money</a:t>
            </a:r>
            <a:r>
              <a:rPr lang="en-US" dirty="0" smtClean="0"/>
              <a:t>.</a:t>
            </a:r>
          </a:p>
          <a:p>
            <a:endParaRPr lang="en-US" sz="800" dirty="0" smtClean="0"/>
          </a:p>
          <a:p>
            <a:pPr lvl="1"/>
            <a:r>
              <a:rPr lang="en-US" sz="2000" dirty="0" smtClean="0">
                <a:solidFill>
                  <a:srgbClr val="FF0000"/>
                </a:solidFill>
              </a:rPr>
              <a:t>Keeping people waiting for business appointments is considered a waste of time and also rude.  In other cultures, however, time may be perceived as an unlimited resource to be enjoyed.  </a:t>
            </a:r>
          </a:p>
        </p:txBody>
      </p:sp>
      <p:pic>
        <p:nvPicPr>
          <p:cNvPr id="5" name="Picture 4" descr="Time oriented programming"/>
          <p:cNvPicPr/>
          <p:nvPr/>
        </p:nvPicPr>
        <p:blipFill>
          <a:blip r:embed="rId2" cstate="print"/>
          <a:srcRect/>
          <a:stretch>
            <a:fillRect/>
          </a:stretch>
        </p:blipFill>
        <p:spPr bwMode="auto">
          <a:xfrm>
            <a:off x="5029200" y="4038600"/>
            <a:ext cx="3776472" cy="2209800"/>
          </a:xfrm>
          <a:prstGeom prst="rect">
            <a:avLst/>
          </a:prstGeom>
          <a:noFill/>
          <a:ln w="9525">
            <a:noFill/>
            <a:miter lim="800000"/>
            <a:headEnd/>
            <a:tailEnd/>
          </a:ln>
        </p:spPr>
      </p:pic>
    </p:spTree>
    <p:extLst>
      <p:ext uri="{BB962C8B-B14F-4D97-AF65-F5344CB8AC3E}">
        <p14:creationId xmlns:p14="http://schemas.microsoft.com/office/powerpoint/2010/main" val="3496268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Power Distance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Power Distance Index measures how people in different societies cope with inequality: in other words, how they relate to more powerful individuals</a:t>
            </a:r>
            <a:r>
              <a:rPr lang="en-US" dirty="0" smtClean="0"/>
              <a:t>.</a:t>
            </a:r>
          </a:p>
          <a:p>
            <a:endParaRPr lang="en-US" sz="900" dirty="0" smtClean="0"/>
          </a:p>
          <a:p>
            <a:pPr lvl="1"/>
            <a:r>
              <a:rPr lang="en-US" sz="2000" dirty="0" smtClean="0">
                <a:solidFill>
                  <a:srgbClr val="FF0000"/>
                </a:solidFill>
              </a:rPr>
              <a:t>In high-power-distance countries, subordinates expect formal hierarchies and embrace relatively authoritarian, paternalistic power relationships.  In low-power-distance cultures, subordinates consider themselves as equals to their supervisors.  </a:t>
            </a:r>
          </a:p>
        </p:txBody>
      </p:sp>
      <p:pic>
        <p:nvPicPr>
          <p:cNvPr id="5" name="Picture 4" descr="Power distance"/>
          <p:cNvPicPr/>
          <p:nvPr/>
        </p:nvPicPr>
        <p:blipFill>
          <a:blip r:embed="rId2" cstate="print"/>
          <a:srcRect/>
          <a:stretch>
            <a:fillRect/>
          </a:stretch>
        </p:blipFill>
        <p:spPr bwMode="auto">
          <a:xfrm>
            <a:off x="5181600" y="4267200"/>
            <a:ext cx="3700272" cy="1981200"/>
          </a:xfrm>
          <a:prstGeom prst="rect">
            <a:avLst/>
          </a:prstGeom>
          <a:noFill/>
          <a:ln w="9525">
            <a:noFill/>
            <a:miter lim="800000"/>
            <a:headEnd/>
            <a:tailEnd/>
          </a:ln>
        </p:spPr>
      </p:pic>
    </p:spTree>
    <p:extLst>
      <p:ext uri="{BB962C8B-B14F-4D97-AF65-F5344CB8AC3E}">
        <p14:creationId xmlns:p14="http://schemas.microsoft.com/office/powerpoint/2010/main" val="373740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Should You Care?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300" u="sng" dirty="0" smtClean="0"/>
              <a:t>As a knowledge worker in the skills economy, you can expect to be generating, processing, and exchanging information</a:t>
            </a:r>
            <a:r>
              <a:rPr lang="en-US" dirty="0" smtClean="0"/>
              <a:t>.</a:t>
            </a:r>
          </a:p>
          <a:p>
            <a:endParaRPr lang="en-US" sz="800" dirty="0" smtClean="0"/>
          </a:p>
          <a:p>
            <a:pPr lvl="1"/>
            <a:r>
              <a:rPr lang="en-US" sz="2000" dirty="0" smtClean="0"/>
              <a:t>You will need to be able to transmit it effectively across various communication channels and multiple media.  </a:t>
            </a:r>
          </a:p>
          <a:p>
            <a:pPr lvl="1"/>
            <a:endParaRPr lang="en-US" sz="800" dirty="0" smtClean="0"/>
          </a:p>
          <a:p>
            <a:pPr lvl="2"/>
            <a:r>
              <a:rPr lang="en-US" dirty="0" smtClean="0">
                <a:solidFill>
                  <a:srgbClr val="C00000"/>
                </a:solidFill>
              </a:rPr>
              <a:t>With added job responsibilities, you will be expected to make sound decisions and solve complex problems.  </a:t>
            </a:r>
          </a:p>
        </p:txBody>
      </p:sp>
      <p:pic>
        <p:nvPicPr>
          <p:cNvPr id="5" name="Picture 4" descr="Article: Navigating a new skills economy: Preparing for what's next —  People Matters"/>
          <p:cNvPicPr/>
          <p:nvPr/>
        </p:nvPicPr>
        <p:blipFill>
          <a:blip r:embed="rId2" cstate="print"/>
          <a:srcRect/>
          <a:stretch>
            <a:fillRect/>
          </a:stretch>
        </p:blipFill>
        <p:spPr bwMode="auto">
          <a:xfrm>
            <a:off x="3886200" y="4267200"/>
            <a:ext cx="5234866" cy="25146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5</a:t>
            </a:r>
            <a:r>
              <a:rPr lang="en-US" sz="2800" dirty="0" smtClean="0"/>
              <a:t>. Communication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400" u="sng" dirty="0" smtClean="0"/>
              <a:t>People in low-and high-context cultures tend to communicate differently with words</a:t>
            </a:r>
            <a:r>
              <a:rPr lang="en-US" dirty="0" smtClean="0"/>
              <a:t>.</a:t>
            </a:r>
          </a:p>
          <a:p>
            <a:endParaRPr lang="en-US" sz="800" dirty="0" smtClean="0"/>
          </a:p>
          <a:p>
            <a:pPr lvl="1"/>
            <a:r>
              <a:rPr lang="en-US" sz="2000" dirty="0" smtClean="0">
                <a:solidFill>
                  <a:srgbClr val="FF0000"/>
                </a:solidFill>
              </a:rPr>
              <a:t>To people in low-context cultures, words are very important, especially in contracts and negotiations. </a:t>
            </a:r>
          </a:p>
          <a:p>
            <a:pPr lvl="1"/>
            <a:r>
              <a:rPr lang="en-US" sz="2000" dirty="0" smtClean="0">
                <a:solidFill>
                  <a:srgbClr val="FF0000"/>
                </a:solidFill>
              </a:rPr>
              <a:t>People in high-context cultures place more emphasis on the surrounding context than on the words describing a negotiation.</a:t>
            </a:r>
            <a:endParaRPr lang="en-US" sz="2000" dirty="0">
              <a:solidFill>
                <a:srgbClr val="FF0000"/>
              </a:solidFill>
            </a:endParaRPr>
          </a:p>
        </p:txBody>
      </p:sp>
      <p:pic>
        <p:nvPicPr>
          <p:cNvPr id="5" name="Picture 4" descr="Communication Style: How to Adapt It for Every Client"/>
          <p:cNvPicPr/>
          <p:nvPr/>
        </p:nvPicPr>
        <p:blipFill>
          <a:blip r:embed="rId2" cstate="print"/>
          <a:srcRect/>
          <a:stretch>
            <a:fillRect/>
          </a:stretch>
        </p:blipFill>
        <p:spPr bwMode="auto">
          <a:xfrm>
            <a:off x="1656588" y="4143619"/>
            <a:ext cx="5867400" cy="2014780"/>
          </a:xfrm>
          <a:prstGeom prst="rect">
            <a:avLst/>
          </a:prstGeom>
          <a:noFill/>
          <a:ln w="9525">
            <a:noFill/>
            <a:miter lim="800000"/>
            <a:headEnd/>
            <a:tailEnd/>
          </a:ln>
        </p:spPr>
      </p:pic>
    </p:spTree>
    <p:extLst>
      <p:ext uri="{BB962C8B-B14F-4D97-AF65-F5344CB8AC3E}">
        <p14:creationId xmlns:p14="http://schemas.microsoft.com/office/powerpoint/2010/main" val="1467706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Becoming Interculturally Proficient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Being aware of your own culture and how it contrasts with others is an important first step in achieving intercultural proficiency.  </a:t>
            </a:r>
          </a:p>
          <a:p>
            <a:endParaRPr lang="en-US" sz="800" u="sng" dirty="0"/>
          </a:p>
          <a:p>
            <a:pPr lvl="1"/>
            <a:r>
              <a:rPr lang="en-US" dirty="0" smtClean="0"/>
              <a:t>Another step involves recognizing barriers to intercultural accommodation and striving to overcome them.  </a:t>
            </a:r>
          </a:p>
          <a:p>
            <a:pPr lvl="1"/>
            <a:r>
              <a:rPr lang="en-US" dirty="0" smtClean="0"/>
              <a:t>Some of these barriers occur quite naturally and require conscious effort to surmount.  </a:t>
            </a:r>
          </a:p>
          <a:p>
            <a:pPr lvl="1"/>
            <a:endParaRPr lang="en-US" sz="800" dirty="0" smtClean="0"/>
          </a:p>
          <a:p>
            <a:pPr lvl="2"/>
            <a:r>
              <a:rPr lang="en-US" sz="1800" dirty="0" smtClean="0">
                <a:solidFill>
                  <a:srgbClr val="FF0000"/>
                </a:solidFill>
              </a:rPr>
              <a:t>Intercultural competence will lead to a more satisfying personal life and a more productive, gratifying, and effective work life.</a:t>
            </a:r>
            <a:endParaRPr lang="en-US" sz="1800" dirty="0">
              <a:solidFill>
                <a:srgbClr val="FF0000"/>
              </a:solidFill>
            </a:endParaRPr>
          </a:p>
        </p:txBody>
      </p:sp>
      <p:pic>
        <p:nvPicPr>
          <p:cNvPr id="5" name="Picture 4" descr="Intercultural Competence PowerPoint Template - PPT Slides | SketchBubble"/>
          <p:cNvPicPr/>
          <p:nvPr/>
        </p:nvPicPr>
        <p:blipFill>
          <a:blip r:embed="rId2" cstate="print"/>
          <a:srcRect/>
          <a:stretch>
            <a:fillRect/>
          </a:stretch>
        </p:blipFill>
        <p:spPr bwMode="auto">
          <a:xfrm>
            <a:off x="6248400" y="4724400"/>
            <a:ext cx="2895600" cy="2133600"/>
          </a:xfrm>
          <a:prstGeom prst="rect">
            <a:avLst/>
          </a:prstGeom>
          <a:noFill/>
          <a:ln w="9525">
            <a:noFill/>
            <a:miter lim="800000"/>
            <a:headEnd/>
            <a:tailEnd/>
          </a:ln>
        </p:spPr>
      </p:pic>
    </p:spTree>
    <p:extLst>
      <p:ext uri="{BB962C8B-B14F-4D97-AF65-F5344CB8AC3E}">
        <p14:creationId xmlns:p14="http://schemas.microsoft.com/office/powerpoint/2010/main" val="16697661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Techniques for Achieving Intercultural Competence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improving effectiveness and achieving intercultural competence, one expert, M. R. Hammer, suggested that three processes or attitudes are effective</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Descriptiveness</a:t>
            </a:r>
          </a:p>
          <a:p>
            <a:pPr marL="731520" lvl="1" indent="-457200">
              <a:buFont typeface="+mj-lt"/>
              <a:buAutoNum type="arabicPeriod"/>
            </a:pPr>
            <a:r>
              <a:rPr lang="en-US" sz="2000" dirty="0" smtClean="0">
                <a:solidFill>
                  <a:srgbClr val="FF0000"/>
                </a:solidFill>
              </a:rPr>
              <a:t>Nonjudgmentalism</a:t>
            </a:r>
          </a:p>
          <a:p>
            <a:pPr marL="731520" lvl="1" indent="-457200">
              <a:buFont typeface="+mj-lt"/>
              <a:buAutoNum type="arabicPeriod"/>
            </a:pPr>
            <a:r>
              <a:rPr lang="en-US" sz="2000" dirty="0" smtClean="0">
                <a:solidFill>
                  <a:srgbClr val="FF0000"/>
                </a:solidFill>
              </a:rPr>
              <a:t>Supportiveness</a:t>
            </a:r>
          </a:p>
        </p:txBody>
      </p:sp>
      <p:pic>
        <p:nvPicPr>
          <p:cNvPr id="5" name="Picture 4" descr="Competence Hunting"/>
          <p:cNvPicPr/>
          <p:nvPr/>
        </p:nvPicPr>
        <p:blipFill>
          <a:blip r:embed="rId2" cstate="print"/>
          <a:srcRect/>
          <a:stretch>
            <a:fillRect/>
          </a:stretch>
        </p:blipFill>
        <p:spPr bwMode="auto">
          <a:xfrm>
            <a:off x="3657600" y="3886200"/>
            <a:ext cx="5257800" cy="2398776"/>
          </a:xfrm>
          <a:prstGeom prst="rect">
            <a:avLst/>
          </a:prstGeom>
          <a:noFill/>
          <a:ln w="9525">
            <a:noFill/>
            <a:miter lim="800000"/>
            <a:headEnd/>
            <a:tailEnd/>
          </a:ln>
        </p:spPr>
      </p:pic>
    </p:spTree>
    <p:extLst>
      <p:ext uri="{BB962C8B-B14F-4D97-AF65-F5344CB8AC3E}">
        <p14:creationId xmlns:p14="http://schemas.microsoft.com/office/powerpoint/2010/main" val="1830516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Techniques for Achieving Intercultural Competence</a:t>
            </a:r>
            <a:br>
              <a:rPr lang="en-US" sz="2800" dirty="0" smtClean="0"/>
            </a:br>
            <a:r>
              <a:rPr lang="en-US" sz="2000" dirty="0" smtClean="0"/>
              <a:t>1. Descriptiveness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1. Descriptiveness refers to the use of concrete and specific feedback</a:t>
            </a:r>
            <a:r>
              <a:rPr lang="en-US" sz="2000" dirty="0" smtClean="0"/>
              <a:t>.  </a:t>
            </a:r>
          </a:p>
          <a:p>
            <a:endParaRPr lang="en-US" sz="800" dirty="0" smtClean="0"/>
          </a:p>
          <a:p>
            <a:pPr lvl="1"/>
            <a:r>
              <a:rPr lang="en-US" sz="2000" dirty="0" smtClean="0"/>
              <a:t>Descriptive feedback is more effective than judgmental feedback</a:t>
            </a:r>
            <a:r>
              <a:rPr lang="en-US" dirty="0" smtClean="0"/>
              <a:t>.  </a:t>
            </a:r>
          </a:p>
          <a:p>
            <a:pPr lvl="1"/>
            <a:endParaRPr lang="en-US" sz="800" dirty="0" smtClean="0"/>
          </a:p>
          <a:p>
            <a:pPr lvl="2"/>
            <a:r>
              <a:rPr lang="en-US" sz="1800" dirty="0" smtClean="0">
                <a:solidFill>
                  <a:srgbClr val="FF0000"/>
                </a:solidFill>
              </a:rPr>
              <a:t>For example using objective terms to describe the modest attire of Muslim women is more effective than describing it as unfeminine or motivated by the oppressive and unequal treatment of females.</a:t>
            </a:r>
          </a:p>
          <a:p>
            <a:pPr lvl="1"/>
            <a:endParaRPr lang="en-US" dirty="0"/>
          </a:p>
        </p:txBody>
      </p:sp>
      <p:pic>
        <p:nvPicPr>
          <p:cNvPr id="5" name="Picture 4" descr="Descriptiveness Meaning - YouTube"/>
          <p:cNvPicPr/>
          <p:nvPr/>
        </p:nvPicPr>
        <p:blipFill>
          <a:blip r:embed="rId2" cstate="print"/>
          <a:srcRect/>
          <a:stretch>
            <a:fillRect/>
          </a:stretch>
        </p:blipFill>
        <p:spPr bwMode="auto">
          <a:xfrm>
            <a:off x="4267200" y="4038600"/>
            <a:ext cx="4648200" cy="2276475"/>
          </a:xfrm>
          <a:prstGeom prst="rect">
            <a:avLst/>
          </a:prstGeom>
          <a:noFill/>
          <a:ln w="9525">
            <a:noFill/>
            <a:miter lim="800000"/>
            <a:headEnd/>
            <a:tailEnd/>
          </a:ln>
        </p:spPr>
      </p:pic>
    </p:spTree>
    <p:extLst>
      <p:ext uri="{BB962C8B-B14F-4D97-AF65-F5344CB8AC3E}">
        <p14:creationId xmlns:p14="http://schemas.microsoft.com/office/powerpoint/2010/main" val="41117066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Techniques for Achieving Intercultural Competence</a:t>
            </a:r>
            <a:br>
              <a:rPr lang="en-US" sz="2800" dirty="0" smtClean="0"/>
            </a:br>
            <a:r>
              <a:rPr lang="en-US" sz="2000" dirty="0" smtClean="0"/>
              <a:t>2. Nonjudgmentalism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400" u="sng" dirty="0" smtClean="0"/>
              <a:t>2. Nonjudgmentalism is an attitude that goes a long way in preventing defensive reactions from communicators</a:t>
            </a:r>
            <a:r>
              <a:rPr lang="en-US" dirty="0" smtClean="0"/>
              <a:t>.</a:t>
            </a:r>
          </a:p>
          <a:p>
            <a:endParaRPr lang="en-US" sz="800" dirty="0" smtClean="0"/>
          </a:p>
        </p:txBody>
      </p:sp>
      <p:pic>
        <p:nvPicPr>
          <p:cNvPr id="5" name="Picture 4" descr="How To Say Non-Judgmental - YouTube"/>
          <p:cNvPicPr/>
          <p:nvPr/>
        </p:nvPicPr>
        <p:blipFill>
          <a:blip r:embed="rId2" cstate="print"/>
          <a:srcRect/>
          <a:stretch>
            <a:fillRect/>
          </a:stretch>
        </p:blipFill>
        <p:spPr bwMode="auto">
          <a:xfrm>
            <a:off x="2971800" y="2971800"/>
            <a:ext cx="5943600" cy="3343275"/>
          </a:xfrm>
          <a:prstGeom prst="rect">
            <a:avLst/>
          </a:prstGeom>
          <a:noFill/>
          <a:ln w="9525">
            <a:noFill/>
            <a:miter lim="800000"/>
            <a:headEnd/>
            <a:tailEnd/>
          </a:ln>
        </p:spPr>
      </p:pic>
    </p:spTree>
    <p:extLst>
      <p:ext uri="{BB962C8B-B14F-4D97-AF65-F5344CB8AC3E}">
        <p14:creationId xmlns:p14="http://schemas.microsoft.com/office/powerpoint/2010/main" val="14521863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Techniques for Achieving Intercultural Competence</a:t>
            </a:r>
            <a:br>
              <a:rPr lang="en-US" sz="2800" dirty="0" smtClean="0"/>
            </a:br>
            <a:r>
              <a:rPr lang="en-US" sz="2000" dirty="0" smtClean="0"/>
              <a:t>3. Supportiveness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3. Most important in achieving effective communication is supportiveness</a:t>
            </a:r>
            <a:r>
              <a:rPr lang="en-US" dirty="0" smtClean="0"/>
              <a:t>. </a:t>
            </a:r>
          </a:p>
          <a:p>
            <a:endParaRPr lang="en-US" sz="800" dirty="0" smtClean="0">
              <a:solidFill>
                <a:srgbClr val="FF0000"/>
              </a:solidFill>
            </a:endParaRPr>
          </a:p>
          <a:p>
            <a:pPr lvl="1"/>
            <a:r>
              <a:rPr lang="en-US" dirty="0" smtClean="0">
                <a:solidFill>
                  <a:schemeClr val="tx1"/>
                </a:solidFill>
              </a:rPr>
              <a:t>This attitude requires us to support others positively with head nods, eye contact, facial expression, and physical proximity.</a:t>
            </a:r>
          </a:p>
        </p:txBody>
      </p:sp>
      <p:pic>
        <p:nvPicPr>
          <p:cNvPr id="5" name="Picture 4" descr="How to be a Supportive Person in a Competitive World | Stephen P Brown"/>
          <p:cNvPicPr/>
          <p:nvPr/>
        </p:nvPicPr>
        <p:blipFill>
          <a:blip r:embed="rId2" cstate="print"/>
          <a:srcRect/>
          <a:stretch>
            <a:fillRect/>
          </a:stretch>
        </p:blipFill>
        <p:spPr bwMode="auto">
          <a:xfrm>
            <a:off x="4114800" y="3505200"/>
            <a:ext cx="5029200" cy="4068107"/>
          </a:xfrm>
          <a:prstGeom prst="rect">
            <a:avLst/>
          </a:prstGeom>
          <a:noFill/>
          <a:ln w="9525">
            <a:noFill/>
            <a:miter lim="800000"/>
            <a:headEnd/>
            <a:tailEnd/>
          </a:ln>
        </p:spPr>
      </p:pic>
    </p:spTree>
    <p:extLst>
      <p:ext uri="{BB962C8B-B14F-4D97-AF65-F5344CB8AC3E}">
        <p14:creationId xmlns:p14="http://schemas.microsoft.com/office/powerpoint/2010/main" val="3023094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Enhancing Oral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Following are suggestions to improve oral intercultural communication</a:t>
            </a:r>
            <a:r>
              <a:rPr lang="en-US" dirty="0" smtClean="0"/>
              <a:t>:</a:t>
            </a:r>
          </a:p>
          <a:p>
            <a:endParaRPr lang="en-US" sz="800" dirty="0" smtClean="0"/>
          </a:p>
          <a:p>
            <a:pPr marL="731520" lvl="1" indent="-457200">
              <a:buFont typeface="+mj-lt"/>
              <a:buAutoNum type="arabicPeriod"/>
            </a:pPr>
            <a:r>
              <a:rPr lang="en-US" sz="2000" u="sng" dirty="0" smtClean="0">
                <a:solidFill>
                  <a:srgbClr val="FF0000"/>
                </a:solidFill>
              </a:rPr>
              <a:t>Observe Eye Messages </a:t>
            </a:r>
            <a:r>
              <a:rPr lang="en-US" sz="2000" dirty="0" smtClean="0">
                <a:solidFill>
                  <a:srgbClr val="FF0000"/>
                </a:solidFill>
              </a:rPr>
              <a:t>to Ensure in Sync with Listener</a:t>
            </a:r>
          </a:p>
          <a:p>
            <a:pPr marL="731520" lvl="1" indent="-457200">
              <a:buFont typeface="+mj-lt"/>
              <a:buAutoNum type="arabicPeriod"/>
            </a:pPr>
            <a:r>
              <a:rPr lang="en-US" sz="2000" u="sng" dirty="0" smtClean="0">
                <a:solidFill>
                  <a:srgbClr val="FF0000"/>
                </a:solidFill>
              </a:rPr>
              <a:t>Encourage Accurate Feedback </a:t>
            </a:r>
            <a:r>
              <a:rPr lang="en-US" sz="2000" dirty="0" smtClean="0">
                <a:solidFill>
                  <a:srgbClr val="FF0000"/>
                </a:solidFill>
              </a:rPr>
              <a:t>by Asking Probing Questions</a:t>
            </a:r>
          </a:p>
          <a:p>
            <a:pPr marL="731520" lvl="1" indent="-457200">
              <a:buFont typeface="+mj-lt"/>
              <a:buAutoNum type="arabicPeriod"/>
            </a:pPr>
            <a:r>
              <a:rPr lang="en-US" sz="2000" u="sng" dirty="0" smtClean="0">
                <a:solidFill>
                  <a:srgbClr val="FF0000"/>
                </a:solidFill>
              </a:rPr>
              <a:t>Accept Blame </a:t>
            </a:r>
            <a:r>
              <a:rPr lang="en-US" sz="2000" dirty="0" smtClean="0">
                <a:solidFill>
                  <a:srgbClr val="FF0000"/>
                </a:solidFill>
              </a:rPr>
              <a:t>for Misunderstandings in Communication</a:t>
            </a:r>
          </a:p>
          <a:p>
            <a:pPr marL="731520" lvl="1" indent="-457200">
              <a:buFont typeface="+mj-lt"/>
              <a:buAutoNum type="arabicPeriod"/>
            </a:pPr>
            <a:r>
              <a:rPr lang="en-US" sz="2000" u="sng" dirty="0" smtClean="0">
                <a:solidFill>
                  <a:srgbClr val="FF0000"/>
                </a:solidFill>
              </a:rPr>
              <a:t>Listen Without Interrupting</a:t>
            </a:r>
            <a:r>
              <a:rPr lang="en-US" sz="2000" dirty="0" smtClean="0">
                <a:solidFill>
                  <a:srgbClr val="FF0000"/>
                </a:solidFill>
              </a:rPr>
              <a:t>.  Allow Others to Speak</a:t>
            </a:r>
          </a:p>
          <a:p>
            <a:pPr marL="731520" lvl="1" indent="-457200">
              <a:buFont typeface="+mj-lt"/>
              <a:buAutoNum type="arabicPeriod"/>
            </a:pPr>
            <a:r>
              <a:rPr lang="en-US" sz="2000" u="sng" dirty="0" smtClean="0">
                <a:solidFill>
                  <a:srgbClr val="FF0000"/>
                </a:solidFill>
              </a:rPr>
              <a:t>Smile</a:t>
            </a:r>
            <a:r>
              <a:rPr lang="en-US" sz="2000" dirty="0" smtClean="0">
                <a:solidFill>
                  <a:srgbClr val="FF0000"/>
                </a:solidFill>
              </a:rPr>
              <a:t> When Appropriate.  Be Sincere.</a:t>
            </a:r>
          </a:p>
          <a:p>
            <a:pPr marL="731520" lvl="1" indent="-457200">
              <a:buFont typeface="+mj-lt"/>
              <a:buAutoNum type="arabicPeriod"/>
            </a:pPr>
            <a:r>
              <a:rPr lang="en-US" sz="2000" u="sng" dirty="0" smtClean="0">
                <a:solidFill>
                  <a:srgbClr val="FF0000"/>
                </a:solidFill>
              </a:rPr>
              <a:t>Follow-up</a:t>
            </a:r>
            <a:r>
              <a:rPr lang="en-US" sz="2000" dirty="0" smtClean="0">
                <a:solidFill>
                  <a:srgbClr val="FF0000"/>
                </a:solidFill>
              </a:rPr>
              <a:t> in Writing to Confirm Results and Agreements</a:t>
            </a:r>
            <a:endParaRPr lang="en-US" sz="2000" dirty="0">
              <a:solidFill>
                <a:srgbClr val="FF0000"/>
              </a:solidFill>
            </a:endParaRPr>
          </a:p>
        </p:txBody>
      </p:sp>
      <p:pic>
        <p:nvPicPr>
          <p:cNvPr id="5" name="Picture 4" descr="GRADE 11- Oral Communication - Home | Facebook"/>
          <p:cNvPicPr/>
          <p:nvPr/>
        </p:nvPicPr>
        <p:blipFill>
          <a:blip r:embed="rId2" cstate="print"/>
          <a:srcRect/>
          <a:stretch>
            <a:fillRect/>
          </a:stretch>
        </p:blipFill>
        <p:spPr bwMode="auto">
          <a:xfrm>
            <a:off x="7021830" y="4705350"/>
            <a:ext cx="2122170" cy="2152650"/>
          </a:xfrm>
          <a:prstGeom prst="rect">
            <a:avLst/>
          </a:prstGeom>
          <a:noFill/>
          <a:ln w="9525">
            <a:noFill/>
            <a:miter lim="800000"/>
            <a:headEnd/>
            <a:tailEnd/>
          </a:ln>
        </p:spPr>
      </p:pic>
    </p:spTree>
    <p:extLst>
      <p:ext uri="{BB962C8B-B14F-4D97-AF65-F5344CB8AC3E}">
        <p14:creationId xmlns:p14="http://schemas.microsoft.com/office/powerpoint/2010/main" val="31506229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Improving Written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sending letters, emails, and other documents to business-people in other cultures, try to adjust your writing style and tone</a:t>
            </a:r>
            <a:r>
              <a:rPr lang="en-US" dirty="0" smtClean="0"/>
              <a:t>.  </a:t>
            </a:r>
          </a:p>
          <a:p>
            <a:endParaRPr lang="en-US" sz="800" dirty="0" smtClean="0"/>
          </a:p>
          <a:p>
            <a:pPr lvl="1"/>
            <a:r>
              <a:rPr lang="en-US" sz="2000" dirty="0" smtClean="0"/>
              <a:t>For example, in cultures in which formality and tradition are important, be scrupulously polite.  Don’t even think about sharing the latest joke.  Humor translates very poorly and can cause misunderstanding and negative reactions.  </a:t>
            </a:r>
          </a:p>
          <a:p>
            <a:pPr lvl="1"/>
            <a:endParaRPr lang="en-US" sz="800" dirty="0" smtClean="0"/>
          </a:p>
          <a:p>
            <a:pPr lvl="2"/>
            <a:r>
              <a:rPr lang="en-US" sz="1800" dirty="0" smtClean="0">
                <a:solidFill>
                  <a:srgbClr val="FF0000"/>
                </a:solidFill>
              </a:rPr>
              <a:t>Familiarize yourself with customary channels of communication.  </a:t>
            </a:r>
            <a:endParaRPr lang="en-US" sz="1800" dirty="0">
              <a:solidFill>
                <a:srgbClr val="FF0000"/>
              </a:solidFill>
            </a:endParaRPr>
          </a:p>
        </p:txBody>
      </p:sp>
      <p:pic>
        <p:nvPicPr>
          <p:cNvPr id="5" name="Picture 4" descr="Written Communication - Introduction to Communication Skills - Communication  Skills - YouTube"/>
          <p:cNvPicPr/>
          <p:nvPr/>
        </p:nvPicPr>
        <p:blipFill>
          <a:blip r:embed="rId2" cstate="print"/>
          <a:srcRect/>
          <a:stretch>
            <a:fillRect/>
          </a:stretch>
        </p:blipFill>
        <p:spPr bwMode="auto">
          <a:xfrm>
            <a:off x="4648200" y="4572000"/>
            <a:ext cx="4495800" cy="2286000"/>
          </a:xfrm>
          <a:prstGeom prst="rect">
            <a:avLst/>
          </a:prstGeom>
          <a:noFill/>
          <a:ln w="9525">
            <a:noFill/>
            <a:miter lim="800000"/>
            <a:headEnd/>
            <a:tailEnd/>
          </a:ln>
        </p:spPr>
      </p:pic>
    </p:spTree>
    <p:extLst>
      <p:ext uri="{BB962C8B-B14F-4D97-AF65-F5344CB8AC3E}">
        <p14:creationId xmlns:p14="http://schemas.microsoft.com/office/powerpoint/2010/main" val="34016158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Improve Written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400" u="sng" dirty="0" smtClean="0"/>
              <a:t>The following suggestions can help you prepare successful written messages for intercultural audiences</a:t>
            </a:r>
            <a:r>
              <a:rPr lang="en-US" dirty="0" smtClean="0"/>
              <a:t>.</a:t>
            </a:r>
          </a:p>
          <a:p>
            <a:endParaRPr lang="en-US" sz="800" dirty="0" smtClean="0"/>
          </a:p>
          <a:p>
            <a:pPr lvl="1"/>
            <a:r>
              <a:rPr lang="en-US" sz="2000" dirty="0" smtClean="0">
                <a:solidFill>
                  <a:srgbClr val="FF0000"/>
                </a:solidFill>
              </a:rPr>
              <a:t>Use short sentences and short paragraphs.</a:t>
            </a:r>
          </a:p>
          <a:p>
            <a:pPr lvl="1"/>
            <a:r>
              <a:rPr lang="en-US" sz="2000" dirty="0" smtClean="0">
                <a:solidFill>
                  <a:srgbClr val="FF0000"/>
                </a:solidFill>
              </a:rPr>
              <a:t>Observe titles and rank. Use last name, titles, and other status.</a:t>
            </a:r>
          </a:p>
          <a:p>
            <a:pPr lvl="1"/>
            <a:r>
              <a:rPr lang="en-US" sz="2000" dirty="0" smtClean="0">
                <a:solidFill>
                  <a:srgbClr val="FF0000"/>
                </a:solidFill>
              </a:rPr>
              <a:t>Avoid ambiguous expressions and jargon.  </a:t>
            </a:r>
          </a:p>
          <a:p>
            <a:pPr lvl="1"/>
            <a:r>
              <a:rPr lang="en-US" sz="2000" dirty="0" smtClean="0">
                <a:solidFill>
                  <a:srgbClr val="FF0000"/>
                </a:solidFill>
              </a:rPr>
              <a:t>Strive for clarity.  Avoid words with many meanings.</a:t>
            </a:r>
          </a:p>
          <a:p>
            <a:pPr lvl="1"/>
            <a:r>
              <a:rPr lang="en-US" sz="2000" dirty="0" smtClean="0">
                <a:solidFill>
                  <a:srgbClr val="FF0000"/>
                </a:solidFill>
              </a:rPr>
              <a:t>Use correct grammar.</a:t>
            </a:r>
          </a:p>
          <a:p>
            <a:pPr lvl="1"/>
            <a:r>
              <a:rPr lang="en-US" sz="2000" dirty="0" smtClean="0">
                <a:solidFill>
                  <a:srgbClr val="FF0000"/>
                </a:solidFill>
              </a:rPr>
              <a:t>Cite numbers carefully (i.e. metric system, local currency)</a:t>
            </a:r>
          </a:p>
          <a:p>
            <a:pPr lvl="1"/>
            <a:endParaRPr lang="en-US" dirty="0" smtClean="0"/>
          </a:p>
          <a:p>
            <a:pPr lvl="1"/>
            <a:endParaRPr lang="en-US" dirty="0"/>
          </a:p>
        </p:txBody>
      </p:sp>
      <p:pic>
        <p:nvPicPr>
          <p:cNvPr id="5" name="Picture 4" descr="Written communication"/>
          <p:cNvPicPr/>
          <p:nvPr/>
        </p:nvPicPr>
        <p:blipFill>
          <a:blip r:embed="rId2" cstate="print"/>
          <a:srcRect/>
          <a:stretch>
            <a:fillRect/>
          </a:stretch>
        </p:blipFill>
        <p:spPr bwMode="auto">
          <a:xfrm>
            <a:off x="6400800" y="5029200"/>
            <a:ext cx="2743200" cy="1828800"/>
          </a:xfrm>
          <a:prstGeom prst="rect">
            <a:avLst/>
          </a:prstGeom>
          <a:noFill/>
          <a:ln w="9525">
            <a:noFill/>
            <a:miter lim="800000"/>
            <a:headEnd/>
            <a:tailEnd/>
          </a:ln>
        </p:spPr>
      </p:pic>
    </p:spTree>
    <p:extLst>
      <p:ext uri="{BB962C8B-B14F-4D97-AF65-F5344CB8AC3E}">
        <p14:creationId xmlns:p14="http://schemas.microsoft.com/office/powerpoint/2010/main" val="3479994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Workforce Diversity: Benefits and Challenges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200" u="sng" dirty="0" smtClean="0"/>
              <a:t>While North American companies are expanding global operations and adapting to a variety of emerging markets, the domestic workforce is also becoming more diverse</a:t>
            </a:r>
            <a:r>
              <a:rPr lang="en-US" dirty="0" smtClean="0"/>
              <a:t>.  </a:t>
            </a:r>
          </a:p>
          <a:p>
            <a:endParaRPr lang="en-US" sz="800" dirty="0" smtClean="0"/>
          </a:p>
          <a:p>
            <a:pPr lvl="1"/>
            <a:r>
              <a:rPr lang="en-US" sz="2000" dirty="0" smtClean="0">
                <a:solidFill>
                  <a:srgbClr val="FF0000"/>
                </a:solidFill>
              </a:rPr>
              <a:t>Diversity has many dimensions: race, ethnicity, age, religion, gender, national origin, physical ability, sexual orientation, and others.  </a:t>
            </a:r>
          </a:p>
        </p:txBody>
      </p:sp>
      <p:pic>
        <p:nvPicPr>
          <p:cNvPr id="5" name="Picture 4" descr="A Renewed Focus on Workforce Diversity - Area Development"/>
          <p:cNvPicPr/>
          <p:nvPr/>
        </p:nvPicPr>
        <p:blipFill>
          <a:blip r:embed="rId2" cstate="print"/>
          <a:srcRect/>
          <a:stretch>
            <a:fillRect/>
          </a:stretch>
        </p:blipFill>
        <p:spPr bwMode="auto">
          <a:xfrm>
            <a:off x="6172200" y="3657600"/>
            <a:ext cx="2663952" cy="2667000"/>
          </a:xfrm>
          <a:prstGeom prst="rect">
            <a:avLst/>
          </a:prstGeom>
          <a:noFill/>
          <a:ln w="9525">
            <a:noFill/>
            <a:miter lim="800000"/>
            <a:headEnd/>
            <a:tailEnd/>
          </a:ln>
        </p:spPr>
      </p:pic>
    </p:spTree>
    <p:extLst>
      <p:ext uri="{BB962C8B-B14F-4D97-AF65-F5344CB8AC3E}">
        <p14:creationId xmlns:p14="http://schemas.microsoft.com/office/powerpoint/2010/main" val="156054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Think Critically in the Digital 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pPr marL="274320" lvl="1">
              <a:buClr>
                <a:schemeClr val="accent1"/>
              </a:buClr>
              <a:buSzPct val="85000"/>
              <a:buFont typeface="Wingdings 2"/>
              <a:buChar char=""/>
            </a:pPr>
            <a:r>
              <a:rPr lang="en-US" sz="2400" u="sng" dirty="0"/>
              <a:t>All workers from executives to subordinates, need to think creatively and critically</a:t>
            </a:r>
            <a:r>
              <a:rPr lang="en-US" dirty="0"/>
              <a:t>.</a:t>
            </a:r>
          </a:p>
          <a:p>
            <a:endParaRPr lang="en-US" sz="800" u="sng" dirty="0"/>
          </a:p>
          <a:p>
            <a:pPr lvl="1"/>
            <a:r>
              <a:rPr lang="en-US" sz="2000" dirty="0" smtClean="0">
                <a:solidFill>
                  <a:srgbClr val="FF0000"/>
                </a:solidFill>
              </a:rPr>
              <a:t>Management and employees work together in such areas as product development, quality control, and customer satisfaction.</a:t>
            </a:r>
          </a:p>
        </p:txBody>
      </p:sp>
      <p:pic>
        <p:nvPicPr>
          <p:cNvPr id="8" name="Picture 7" descr="How to Improve 3C Thinking in Students | Entab"/>
          <p:cNvPicPr/>
          <p:nvPr/>
        </p:nvPicPr>
        <p:blipFill>
          <a:blip r:embed="rId2" cstate="print"/>
          <a:srcRect/>
          <a:stretch>
            <a:fillRect/>
          </a:stretch>
        </p:blipFill>
        <p:spPr bwMode="auto">
          <a:xfrm>
            <a:off x="4114800" y="3505200"/>
            <a:ext cx="4876800" cy="320802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Diversity and Discord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r>
              <a:rPr lang="en-US" sz="2200" u="sng" dirty="0" smtClean="0"/>
              <a:t>Diversity can be a positive force within organizations. However, all too often it causes divisiveness, discontent, and clashes</a:t>
            </a:r>
            <a:r>
              <a:rPr lang="en-US" dirty="0" smtClean="0"/>
              <a:t>.  </a:t>
            </a:r>
          </a:p>
          <a:p>
            <a:endParaRPr lang="en-US" sz="800" dirty="0" smtClean="0"/>
          </a:p>
          <a:p>
            <a:pPr lvl="1"/>
            <a:r>
              <a:rPr lang="en-US" dirty="0" smtClean="0"/>
              <a:t>Many of the identity groups, the </a:t>
            </a:r>
            <a:r>
              <a:rPr lang="en-US" dirty="0" smtClean="0"/>
              <a:t>workforce </a:t>
            </a:r>
            <a:r>
              <a:rPr lang="en-US" dirty="0" smtClean="0"/>
              <a:t>disenfranchised, have legitimate gripes.</a:t>
            </a:r>
          </a:p>
        </p:txBody>
      </p:sp>
      <p:pic>
        <p:nvPicPr>
          <p:cNvPr id="5" name="Picture 4" descr="Discord Bots with Javacord: Creating a Discord Developer Application | by  Caleb Garcia | Java Playground | Medium"/>
          <p:cNvPicPr/>
          <p:nvPr/>
        </p:nvPicPr>
        <p:blipFill>
          <a:blip r:embed="rId2" cstate="print"/>
          <a:srcRect/>
          <a:stretch>
            <a:fillRect/>
          </a:stretch>
        </p:blipFill>
        <p:spPr bwMode="auto">
          <a:xfrm>
            <a:off x="1600200" y="3886200"/>
            <a:ext cx="5943600" cy="2020824"/>
          </a:xfrm>
          <a:prstGeom prst="rect">
            <a:avLst/>
          </a:prstGeom>
          <a:noFill/>
          <a:ln w="9525">
            <a:noFill/>
            <a:miter lim="800000"/>
            <a:headEnd/>
            <a:tailEnd/>
          </a:ln>
        </p:spPr>
      </p:pic>
    </p:spTree>
    <p:extLst>
      <p:ext uri="{BB962C8B-B14F-4D97-AF65-F5344CB8AC3E}">
        <p14:creationId xmlns:p14="http://schemas.microsoft.com/office/powerpoint/2010/main" val="4230415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Improving Communication </a:t>
            </a:r>
            <a:br>
              <a:rPr lang="en-US" sz="2800" dirty="0" smtClean="0"/>
            </a:br>
            <a:r>
              <a:rPr lang="en-US" sz="2000" dirty="0" smtClean="0"/>
              <a:t>Among Diverse Workplace Audiences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400" u="sng" dirty="0" smtClean="0"/>
              <a:t>Harmony and acceptance do not happen automatically when people who are dissimilar work together.  </a:t>
            </a:r>
          </a:p>
          <a:p>
            <a:r>
              <a:rPr lang="en-US" sz="2400" u="sng" dirty="0" smtClean="0"/>
              <a:t>This means that organizations must commit to diversity</a:t>
            </a:r>
            <a:r>
              <a:rPr lang="en-US" dirty="0" smtClean="0"/>
              <a:t>.  </a:t>
            </a:r>
          </a:p>
          <a:p>
            <a:endParaRPr lang="en-US" sz="800" dirty="0" smtClean="0"/>
          </a:p>
          <a:p>
            <a:pPr lvl="1"/>
            <a:r>
              <a:rPr lang="en-US" sz="2000" dirty="0" smtClean="0"/>
              <a:t>Harnessed effectively, diversity can enhance productivity and propel a company to success.  Mismanaged, it can become a tremendous drain on a company’s time and resources.  </a:t>
            </a:r>
          </a:p>
          <a:p>
            <a:pPr lvl="1"/>
            <a:endParaRPr lang="en-US" sz="800" dirty="0" smtClean="0"/>
          </a:p>
          <a:p>
            <a:pPr lvl="2"/>
            <a:r>
              <a:rPr lang="en-US" sz="1800" dirty="0" smtClean="0">
                <a:solidFill>
                  <a:srgbClr val="FF0000"/>
                </a:solidFill>
              </a:rPr>
              <a:t>How companies deal with diversity will make all the difference in how they compete in an increasingly global environment.</a:t>
            </a:r>
            <a:endParaRPr lang="en-US" sz="1800" dirty="0">
              <a:solidFill>
                <a:srgbClr val="FF0000"/>
              </a:solidFill>
            </a:endParaRPr>
          </a:p>
        </p:txBody>
      </p:sp>
      <p:pic>
        <p:nvPicPr>
          <p:cNvPr id="5" name="Picture 4" descr="Careers Diversity - COMMITMENT TO DIVERSITY"/>
          <p:cNvPicPr/>
          <p:nvPr/>
        </p:nvPicPr>
        <p:blipFill>
          <a:blip r:embed="rId2" cstate="print"/>
          <a:srcRect/>
          <a:stretch>
            <a:fillRect/>
          </a:stretch>
        </p:blipFill>
        <p:spPr bwMode="auto">
          <a:xfrm>
            <a:off x="5257800" y="4876800"/>
            <a:ext cx="3886200" cy="1981200"/>
          </a:xfrm>
          <a:prstGeom prst="rect">
            <a:avLst/>
          </a:prstGeom>
          <a:noFill/>
          <a:ln w="9525">
            <a:noFill/>
            <a:miter lim="800000"/>
            <a:headEnd/>
            <a:tailEnd/>
          </a:ln>
        </p:spPr>
      </p:pic>
    </p:spTree>
    <p:extLst>
      <p:ext uri="{BB962C8B-B14F-4D97-AF65-F5344CB8AC3E}">
        <p14:creationId xmlns:p14="http://schemas.microsoft.com/office/powerpoint/2010/main" val="28733206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val="282723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14149</TotalTime>
  <Words>5671</Words>
  <Application>Microsoft Office PowerPoint</Application>
  <PresentationFormat>On-screen Show (4:3)</PresentationFormat>
  <Paragraphs>677</Paragraphs>
  <Slides>92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Calibri</vt:lpstr>
      <vt:lpstr>Georgia</vt:lpstr>
      <vt:lpstr>Wingdings</vt:lpstr>
      <vt:lpstr>Wingdings 2</vt:lpstr>
      <vt:lpstr>Civic</vt:lpstr>
      <vt:lpstr>Business Communications Session One</vt:lpstr>
      <vt:lpstr>Unit One: Communication Foundations</vt:lpstr>
      <vt:lpstr>Communicating in the Digital World</vt:lpstr>
      <vt:lpstr>Communication Skills: Your Pass to Success</vt:lpstr>
      <vt:lpstr>Writing in the Digital Age</vt:lpstr>
      <vt:lpstr>Writing in the Digital Age</vt:lpstr>
      <vt:lpstr>The Digital Revolution and You: Tools for Success in the 21st Century Workplace</vt:lpstr>
      <vt:lpstr>Why Should You Care?</vt:lpstr>
      <vt:lpstr>Think Critically in the Digital Age</vt:lpstr>
      <vt:lpstr>Creative Problem-Solving Process Osborn-Parnes</vt:lpstr>
      <vt:lpstr>Skills Job Seekers Should Offer</vt:lpstr>
      <vt:lpstr>The Global Marketplace and Competition</vt:lpstr>
      <vt:lpstr>Shrinking Management Layers</vt:lpstr>
      <vt:lpstr>Shrinking Management Layers</vt:lpstr>
      <vt:lpstr>Shrinking Management Layers</vt:lpstr>
      <vt:lpstr>Collaborative Environments and Teaming</vt:lpstr>
      <vt:lpstr>Information Flow and Media Choices in Today’s Workplace</vt:lpstr>
      <vt:lpstr>The Networked Workplace in a Hyperconnected World</vt:lpstr>
      <vt:lpstr>Internal and External Communication</vt:lpstr>
      <vt:lpstr>Media Richness and Social Presence</vt:lpstr>
      <vt:lpstr>Media Richness</vt:lpstr>
      <vt:lpstr>Formal Communication Channels</vt:lpstr>
      <vt:lpstr>Informal Communication Channels</vt:lpstr>
      <vt:lpstr>The Grapevine</vt:lpstr>
      <vt:lpstr>Using the Grapevine Productively</vt:lpstr>
      <vt:lpstr>Ethics</vt:lpstr>
      <vt:lpstr>Defining Ethics</vt:lpstr>
      <vt:lpstr>Doing What Ethical Communicators Do</vt:lpstr>
      <vt:lpstr>Guide to Ethical Decisions</vt:lpstr>
      <vt:lpstr>Guide to Ethical Decisions</vt:lpstr>
      <vt:lpstr>Unit One: Communication Foundations</vt:lpstr>
      <vt:lpstr>Adding Value to Professional Teams</vt:lpstr>
      <vt:lpstr>Impressing Digital-Age Employers</vt:lpstr>
      <vt:lpstr>Impressing Digital-Age Employees</vt:lpstr>
      <vt:lpstr>Impressing Digital-Age Employees</vt:lpstr>
      <vt:lpstr>Excelling in Teams</vt:lpstr>
      <vt:lpstr>Excelling in Teams</vt:lpstr>
      <vt:lpstr>Excelling in Teams</vt:lpstr>
      <vt:lpstr>Excelling in Teams</vt:lpstr>
      <vt:lpstr>Excelling in Teams</vt:lpstr>
      <vt:lpstr>Excelling in Teams</vt:lpstr>
      <vt:lpstr>Excelling in Teams</vt:lpstr>
      <vt:lpstr>Excelling in Teams</vt:lpstr>
      <vt:lpstr>Four Phases of Team Development SUMMARY</vt:lpstr>
      <vt:lpstr>Combating Groupthink</vt:lpstr>
      <vt:lpstr>Combating Groupthink</vt:lpstr>
      <vt:lpstr>Combating Groupthink</vt:lpstr>
      <vt:lpstr>Reaching Group Decisions</vt:lpstr>
      <vt:lpstr>Defining Successful Teams</vt:lpstr>
      <vt:lpstr>Defining Successful Teams</vt:lpstr>
      <vt:lpstr>Planning and Participating in Face-to-Face and Virtual Meetings</vt:lpstr>
      <vt:lpstr>Making Face-to-Face Meetings Productive</vt:lpstr>
      <vt:lpstr>Making Face-to-Face Meetings Productive</vt:lpstr>
      <vt:lpstr>Determining the Purpose of a Meeting</vt:lpstr>
      <vt:lpstr>Selecting Meeting Participants</vt:lpstr>
      <vt:lpstr>Managing the Meeting</vt:lpstr>
      <vt:lpstr>Moving the Meeting Along</vt:lpstr>
      <vt:lpstr>Listening in the Workplace</vt:lpstr>
      <vt:lpstr>Listening to Colleagues and Teammates</vt:lpstr>
      <vt:lpstr>Listening to Colleagues and Teammates</vt:lpstr>
      <vt:lpstr>Listening to Colleagues and Teammates</vt:lpstr>
      <vt:lpstr>Ten Keys to Building Powerful Listening Skills</vt:lpstr>
      <vt:lpstr>Communicating Nonverbally</vt:lpstr>
      <vt:lpstr>What is Nonverbal Communication?</vt:lpstr>
      <vt:lpstr>Appearance Sends Silent Messages</vt:lpstr>
      <vt:lpstr>Unit One: Communication Foundations</vt:lpstr>
      <vt:lpstr>The Growing Importance of Intercultural Communication</vt:lpstr>
      <vt:lpstr>The Growing Importance of Intercultural Communication</vt:lpstr>
      <vt:lpstr>Changing Landscape</vt:lpstr>
      <vt:lpstr>Domestic Workforce is Becoming Increasingly Diverse</vt:lpstr>
      <vt:lpstr>Domestic Workforce is Becoming Increasingly Diverse</vt:lpstr>
      <vt:lpstr>Culture and Communication</vt:lpstr>
      <vt:lpstr>Culture and Communication</vt:lpstr>
      <vt:lpstr>Dimensions of Culture</vt:lpstr>
      <vt:lpstr>1. High and Low Context</vt:lpstr>
      <vt:lpstr>2. Individualism and Collectivism</vt:lpstr>
      <vt:lpstr>2. Individualism and Collectivism</vt:lpstr>
      <vt:lpstr>3. Time Orientation</vt:lpstr>
      <vt:lpstr>4. Power Distance</vt:lpstr>
      <vt:lpstr>5. Communication Style</vt:lpstr>
      <vt:lpstr>Becoming Interculturally Proficient</vt:lpstr>
      <vt:lpstr>Techniques for Achieving Intercultural Competence</vt:lpstr>
      <vt:lpstr>Techniques for Achieving Intercultural Competence 1. Descriptiveness</vt:lpstr>
      <vt:lpstr>Techniques for Achieving Intercultural Competence 2. Nonjudgmentalism</vt:lpstr>
      <vt:lpstr>Techniques for Achieving Intercultural Competence 3. Supportiveness</vt:lpstr>
      <vt:lpstr>Enhancing Oral Communication</vt:lpstr>
      <vt:lpstr>Improving Written Communication</vt:lpstr>
      <vt:lpstr>Improve Written Communication</vt:lpstr>
      <vt:lpstr>Workforce Diversity: Benefits and Challenges</vt:lpstr>
      <vt:lpstr>Diversity and Discord</vt:lpstr>
      <vt:lpstr>Improving Communication  Among Diverse Workplace Audiences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755</cp:revision>
  <cp:lastPrinted>2023-01-13T17:19:44Z</cp:lastPrinted>
  <dcterms:created xsi:type="dcterms:W3CDTF">2015-02-01T00:37:43Z</dcterms:created>
  <dcterms:modified xsi:type="dcterms:W3CDTF">2023-01-13T17:19:51Z</dcterms:modified>
</cp:coreProperties>
</file>