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74"/>
  </p:notesMasterIdLst>
  <p:handoutMasterIdLst>
    <p:handoutMasterId r:id="rId75"/>
  </p:handoutMasterIdLst>
  <p:sldIdLst>
    <p:sldId id="388" r:id="rId2"/>
    <p:sldId id="309" r:id="rId3"/>
    <p:sldId id="391" r:id="rId4"/>
    <p:sldId id="392" r:id="rId5"/>
    <p:sldId id="402" r:id="rId6"/>
    <p:sldId id="403" r:id="rId7"/>
    <p:sldId id="405" r:id="rId8"/>
    <p:sldId id="407" r:id="rId9"/>
    <p:sldId id="408" r:id="rId10"/>
    <p:sldId id="410" r:id="rId11"/>
    <p:sldId id="412" r:id="rId12"/>
    <p:sldId id="414" r:id="rId13"/>
    <p:sldId id="415" r:id="rId14"/>
    <p:sldId id="427" r:id="rId15"/>
    <p:sldId id="429" r:id="rId16"/>
    <p:sldId id="436" r:id="rId17"/>
    <p:sldId id="441" r:id="rId18"/>
    <p:sldId id="444" r:id="rId19"/>
    <p:sldId id="446" r:id="rId20"/>
    <p:sldId id="447" r:id="rId21"/>
    <p:sldId id="467" r:id="rId22"/>
    <p:sldId id="468" r:id="rId23"/>
    <p:sldId id="469" r:id="rId24"/>
    <p:sldId id="470" r:id="rId25"/>
    <p:sldId id="473" r:id="rId26"/>
    <p:sldId id="474" r:id="rId27"/>
    <p:sldId id="475" r:id="rId28"/>
    <p:sldId id="476" r:id="rId29"/>
    <p:sldId id="477" r:id="rId30"/>
    <p:sldId id="480" r:id="rId31"/>
    <p:sldId id="482" r:id="rId32"/>
    <p:sldId id="485" r:id="rId33"/>
    <p:sldId id="489" r:id="rId34"/>
    <p:sldId id="490" r:id="rId35"/>
    <p:sldId id="491" r:id="rId36"/>
    <p:sldId id="492" r:id="rId37"/>
    <p:sldId id="493" r:id="rId38"/>
    <p:sldId id="497" r:id="rId39"/>
    <p:sldId id="499" r:id="rId40"/>
    <p:sldId id="504" r:id="rId41"/>
    <p:sldId id="508" r:id="rId42"/>
    <p:sldId id="529" r:id="rId43"/>
    <p:sldId id="530" r:id="rId44"/>
    <p:sldId id="538" r:id="rId45"/>
    <p:sldId id="545" r:id="rId46"/>
    <p:sldId id="549" r:id="rId47"/>
    <p:sldId id="551" r:id="rId48"/>
    <p:sldId id="555" r:id="rId49"/>
    <p:sldId id="571" r:id="rId50"/>
    <p:sldId id="572" r:id="rId51"/>
    <p:sldId id="574" r:id="rId52"/>
    <p:sldId id="575" r:id="rId53"/>
    <p:sldId id="576" r:id="rId54"/>
    <p:sldId id="577" r:id="rId55"/>
    <p:sldId id="578" r:id="rId56"/>
    <p:sldId id="579" r:id="rId57"/>
    <p:sldId id="583" r:id="rId58"/>
    <p:sldId id="584" r:id="rId59"/>
    <p:sldId id="585" r:id="rId60"/>
    <p:sldId id="586" r:id="rId61"/>
    <p:sldId id="587" r:id="rId62"/>
    <p:sldId id="589" r:id="rId63"/>
    <p:sldId id="592" r:id="rId64"/>
    <p:sldId id="593" r:id="rId65"/>
    <p:sldId id="594" r:id="rId66"/>
    <p:sldId id="595" r:id="rId67"/>
    <p:sldId id="598" r:id="rId68"/>
    <p:sldId id="600" r:id="rId69"/>
    <p:sldId id="601" r:id="rId70"/>
    <p:sldId id="606" r:id="rId71"/>
    <p:sldId id="607" r:id="rId72"/>
    <p:sldId id="610" r:id="rId7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95" autoAdjust="0"/>
    <p:restoredTop sz="96267" autoAdjust="0"/>
  </p:normalViewPr>
  <p:slideViewPr>
    <p:cSldViewPr>
      <p:cViewPr varScale="1">
        <p:scale>
          <a:sx n="83" d="100"/>
          <a:sy n="83" d="100"/>
        </p:scale>
        <p:origin x="893" y="82"/>
      </p:cViewPr>
      <p:guideLst>
        <p:guide orient="horz" pos="2160"/>
        <p:guide pos="2880"/>
      </p:guideLst>
    </p:cSldViewPr>
  </p:slideViewPr>
  <p:outlineViewPr>
    <p:cViewPr>
      <p:scale>
        <a:sx n="33" d="100"/>
        <a:sy n="33" d="100"/>
      </p:scale>
      <p:origin x="0" y="512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1B20394-5536-4B06-A0FA-B32977A1226A}" type="datetimeFigureOut">
              <a:rPr lang="en-US" smtClean="0"/>
              <a:pPr/>
              <a:t>3/24/2026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DEC0907-54BC-4B07-81F5-3E82B875F80A}"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11C80F-D7C2-42BE-9E62-4C02C00DE13B}" type="datetimeFigureOut">
              <a:rPr lang="en-US" smtClean="0"/>
              <a:pPr/>
              <a:t>3/24/2026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2F8745F-521D-45B3-BE16-23EE10B3DE8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2F8745F-521D-45B3-BE16-23EE10B3DE8C}"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6712D84-2F0F-4CFC-9469-E00716EE8572}" type="datetime1">
              <a:rPr lang="en-US" smtClean="0"/>
              <a:pPr/>
              <a:t>3/24/2026</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20CF4B6-1BF4-442E-A1DA-BFE8CF01468B}" type="datetime1">
              <a:rPr lang="en-US" smtClean="0"/>
              <a:pPr/>
              <a:t>3/24/2026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CFC80C-3579-42AC-9FA1-3E34AC405E21}"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6915912" y="3009901"/>
            <a:ext cx="457200" cy="441325"/>
          </a:xfrm>
        </p:spPr>
        <p:txBody>
          <a:bodyPr/>
          <a:lstStyle/>
          <a:p>
            <a:fld id="{93CFC80C-3579-42AC-9FA1-3E34AC405E21}" type="slidenum">
              <a:rPr lang="en-US" smtClean="0"/>
              <a:pPr/>
              <a:t>‹#›</a:t>
            </a:fld>
            <a:endParaRPr lang="en-US" dirty="0"/>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6BBB68-AECF-4095-9CC1-5997E15B6900}" type="datetime1">
              <a:rPr lang="en-US" smtClean="0"/>
              <a:pPr/>
              <a:t>3/24/2026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3A2AA67-C818-4C97-9DF7-FAFFD95E5486}" type="datetime1">
              <a:rPr lang="en-US" smtClean="0"/>
              <a:pPr/>
              <a:t>3/24/2026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361688" y="1026372"/>
            <a:ext cx="457200" cy="441325"/>
          </a:xfrm>
        </p:spPr>
        <p:txBody>
          <a:bodyPr/>
          <a:lstStyle/>
          <a:p>
            <a:fld id="{93CFC80C-3579-42AC-9FA1-3E34AC405E21}" type="slidenum">
              <a:rPr lang="en-US" smtClean="0"/>
              <a:pPr/>
              <a:t>‹#›</a:t>
            </a:fld>
            <a:endParaRPr lang="en-US" dirty="0"/>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6E3D6AC9-11FD-4D20-B481-194CA13E0A13}" type="datetime1">
              <a:rPr lang="en-US" smtClean="0"/>
              <a:pPr/>
              <a:t>3/24/2026</a:t>
            </a:fld>
            <a:endParaRPr lang="en-US" dirty="0"/>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86062AFF-EFF8-4000-9F66-5BFA0D03A9DC}" type="datetime1">
              <a:rPr lang="en-US" smtClean="0"/>
              <a:pPr/>
              <a:t>3/24/2026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CFC80C-3579-42AC-9FA1-3E34AC405E21}" type="slidenum">
              <a:rPr lang="en-US" smtClean="0"/>
              <a:pPr/>
              <a:t>‹#›</a:t>
            </a:fld>
            <a:endParaRPr lang="en-US" dirty="0"/>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1FC1945C-836F-4A48-A6ED-93551CCB710A}" type="datetime1">
              <a:rPr lang="en-US" smtClean="0"/>
              <a:pPr/>
              <a:t>3/24/2026</a:t>
            </a:fld>
            <a:endParaRPr lang="en-US" dirty="0"/>
          </a:p>
        </p:txBody>
      </p:sp>
      <p:sp>
        <p:nvSpPr>
          <p:cNvPr id="8" name="Footer Placeholder 7"/>
          <p:cNvSpPr>
            <a:spLocks noGrp="1"/>
          </p:cNvSpPr>
          <p:nvPr>
            <p:ph type="ftr" sz="quarter" idx="11"/>
          </p:nvPr>
        </p:nvSpPr>
        <p:spPr>
          <a:xfrm>
            <a:off x="304800" y="6409944"/>
            <a:ext cx="3581400" cy="365760"/>
          </a:xfrm>
        </p:spPr>
        <p:txBody>
          <a:bodyPr/>
          <a:lstStyle/>
          <a:p>
            <a:endParaRPr lang="en-US" dirty="0"/>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93CFC80C-3579-42AC-9FA1-3E34AC405E21}" type="slidenum">
              <a:rPr lang="en-US" smtClean="0"/>
              <a:pPr/>
              <a:t>‹#›</a:t>
            </a:fld>
            <a:endParaRPr lang="en-US" dirty="0"/>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5ACE701-167F-450D-BF97-887B070C6432}" type="datetime1">
              <a:rPr lang="en-US" smtClean="0"/>
              <a:pPr/>
              <a:t>3/24/2026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4343400" y="1036020"/>
            <a:ext cx="457200" cy="441325"/>
          </a:xfrm>
        </p:spPr>
        <p:txBody>
          <a:bodyPr/>
          <a:lstStyle/>
          <a:p>
            <a:fld id="{93CFC80C-3579-42AC-9FA1-3E34AC405E21}"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E449053F-30D5-4F9B-AEA0-2092D94CEAE3}" type="datetime1">
              <a:rPr lang="en-US" smtClean="0"/>
              <a:pPr/>
              <a:t>3/24/2026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93CFC80C-3579-42AC-9FA1-3E34AC405E21}"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3CFC80C-3579-42AC-9FA1-3E34AC405E21}"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p:txBody>
          <a:bodyPr/>
          <a:lstStyle/>
          <a:p>
            <a:fld id="{529D9ADB-2168-4E7D-8FFC-997AC304416D}" type="datetime1">
              <a:rPr lang="en-US" smtClean="0"/>
              <a:pPr/>
              <a:t>3/24/2026</a:t>
            </a:fld>
            <a:endParaRPr lang="en-US" dirty="0"/>
          </a:p>
        </p:txBody>
      </p:sp>
      <p:sp>
        <p:nvSpPr>
          <p:cNvPr id="6" name="Footer Placeholder 5"/>
          <p:cNvSpPr>
            <a:spLocks noGrp="1"/>
          </p:cNvSpPr>
          <p:nvPr>
            <p:ph type="ftr" sz="quarter" idx="11"/>
          </p:nvPr>
        </p:nvSpPr>
        <p:spPr>
          <a:xfrm>
            <a:off x="301752" y="6410848"/>
            <a:ext cx="3383280" cy="365760"/>
          </a:xfrm>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7" name="Slide Number Placeholder 6"/>
          <p:cNvSpPr>
            <a:spLocks noGrp="1"/>
          </p:cNvSpPr>
          <p:nvPr>
            <p:ph type="sldNum" sz="quarter" idx="12"/>
          </p:nvPr>
        </p:nvSpPr>
        <p:spPr>
          <a:xfrm>
            <a:off x="1371600" y="312738"/>
            <a:ext cx="457200" cy="441325"/>
          </a:xfrm>
        </p:spPr>
        <p:txBody>
          <a:bodyPr/>
          <a:lstStyle/>
          <a:p>
            <a:fld id="{93CFC80C-3579-42AC-9FA1-3E34AC405E21}" type="slidenum">
              <a:rPr lang="en-US" smtClean="0"/>
              <a:pPr/>
              <a:t>‹#›</a:t>
            </a:fld>
            <a:endParaRPr lang="en-US" dirty="0"/>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Date Placeholder 4"/>
          <p:cNvSpPr>
            <a:spLocks noGrp="1"/>
          </p:cNvSpPr>
          <p:nvPr>
            <p:ph type="dt" sz="half" idx="10"/>
          </p:nvPr>
        </p:nvSpPr>
        <p:spPr>
          <a:xfrm>
            <a:off x="5788152" y="6404984"/>
            <a:ext cx="3044952" cy="365760"/>
          </a:xfrm>
        </p:spPr>
        <p:txBody>
          <a:bodyPr/>
          <a:lstStyle/>
          <a:p>
            <a:fld id="{DE110C59-F9FE-4F5D-9E93-84216AF3D8B9}" type="datetime1">
              <a:rPr lang="en-US" smtClean="0"/>
              <a:pPr/>
              <a:t>3/24/2026</a:t>
            </a:fld>
            <a:endParaRPr lang="en-US" dirty="0"/>
          </a:p>
        </p:txBody>
      </p:sp>
      <p:sp>
        <p:nvSpPr>
          <p:cNvPr id="6" name="Footer Placeholder 5"/>
          <p:cNvSpPr>
            <a:spLocks noGrp="1"/>
          </p:cNvSpPr>
          <p:nvPr>
            <p:ph type="ftr" sz="quarter" idx="11"/>
          </p:nvPr>
        </p:nvSpPr>
        <p:spPr>
          <a:xfrm>
            <a:off x="301752" y="6410848"/>
            <a:ext cx="3584448" cy="365760"/>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2AA4B97-E495-4357-89D2-9B5EA5D2C61F}" type="datetime1">
              <a:rPr lang="en-US" smtClean="0"/>
              <a:pPr/>
              <a:t>3/24/2026</a:t>
            </a:fld>
            <a:endParaRPr lang="en-US" dirty="0"/>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dirty="0"/>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93CFC80C-3579-42AC-9FA1-3E34AC405E21}" type="slidenum">
              <a:rPr lang="en-US" smtClean="0"/>
              <a:pPr/>
              <a:t>‹#›</a:t>
            </a:fld>
            <a:endParaRPr lang="en-US" dirty="0"/>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u="sng" dirty="0" smtClean="0"/>
              <a:t>Business Communications</a:t>
            </a:r>
            <a:br>
              <a:rPr lang="en-US" sz="3200" u="sng" dirty="0" smtClean="0"/>
            </a:br>
            <a:r>
              <a:rPr lang="en-US" sz="2000" dirty="0" smtClean="0"/>
              <a:t>Session Two Class Presentation</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a:t>
            </a:fld>
            <a:endParaRPr lang="en-US" dirty="0"/>
          </a:p>
        </p:txBody>
      </p:sp>
      <p:sp>
        <p:nvSpPr>
          <p:cNvPr id="4" name="Content Placeholder 3"/>
          <p:cNvSpPr>
            <a:spLocks noGrp="1"/>
          </p:cNvSpPr>
          <p:nvPr>
            <p:ph sz="quarter" idx="1"/>
          </p:nvPr>
        </p:nvSpPr>
        <p:spPr/>
        <p:txBody>
          <a:bodyPr/>
          <a:lstStyle/>
          <a:p>
            <a:r>
              <a:rPr lang="en-US" sz="2400" u="sng" dirty="0" smtClean="0"/>
              <a:t>Business Communication</a:t>
            </a:r>
          </a:p>
          <a:p>
            <a:pPr lvl="1"/>
            <a:r>
              <a:rPr lang="en-US" u="sng" dirty="0" smtClean="0"/>
              <a:t>Process and Product – 9</a:t>
            </a:r>
            <a:r>
              <a:rPr lang="en-US" u="sng" baseline="30000" dirty="0" smtClean="0"/>
              <a:t>th</a:t>
            </a:r>
            <a:r>
              <a:rPr lang="en-US" u="sng" dirty="0" smtClean="0"/>
              <a:t> Edition</a:t>
            </a:r>
          </a:p>
          <a:p>
            <a:pPr lvl="1"/>
            <a:endParaRPr lang="en-US" sz="800" dirty="0" smtClean="0"/>
          </a:p>
          <a:p>
            <a:pPr lvl="2"/>
            <a:r>
              <a:rPr lang="en-US" dirty="0" smtClean="0"/>
              <a:t>Mary Ellen Guffey and Dana Loewy; Cengage Learning 2018, 2015</a:t>
            </a:r>
          </a:p>
          <a:p>
            <a:pPr lvl="3"/>
            <a:r>
              <a:rPr lang="en-US" dirty="0" smtClean="0"/>
              <a:t>ISBN: 978-1-305-95796-1</a:t>
            </a:r>
            <a:endParaRPr lang="en-US" dirty="0"/>
          </a:p>
        </p:txBody>
      </p:sp>
      <p:pic>
        <p:nvPicPr>
          <p:cNvPr id="7" name="Picture 6" descr="UNIT-1:Means Of Communication – B.C.A study"/>
          <p:cNvPicPr/>
          <p:nvPr/>
        </p:nvPicPr>
        <p:blipFill>
          <a:blip r:embed="rId3" cstate="print"/>
          <a:srcRect/>
          <a:stretch>
            <a:fillRect/>
          </a:stretch>
        </p:blipFill>
        <p:spPr bwMode="auto">
          <a:xfrm>
            <a:off x="1600200" y="3657600"/>
            <a:ext cx="5943600" cy="2381243"/>
          </a:xfrm>
          <a:prstGeom prst="rect">
            <a:avLst/>
          </a:prstGeom>
          <a:noFill/>
          <a:ln w="9525">
            <a:noFill/>
            <a:miter lim="800000"/>
            <a:headEnd/>
            <a:tailEnd/>
          </a:ln>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Overcoming Communication Obstacles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10</a:t>
            </a:fld>
            <a:endParaRPr lang="en-US" dirty="0"/>
          </a:p>
        </p:txBody>
      </p:sp>
      <p:sp>
        <p:nvSpPr>
          <p:cNvPr id="4" name="Content Placeholder 3"/>
          <p:cNvSpPr>
            <a:spLocks noGrp="1"/>
          </p:cNvSpPr>
          <p:nvPr>
            <p:ph sz="quarter" idx="1"/>
          </p:nvPr>
        </p:nvSpPr>
        <p:spPr/>
        <p:txBody>
          <a:bodyPr>
            <a:normAutofit/>
          </a:bodyPr>
          <a:lstStyle/>
          <a:p>
            <a:r>
              <a:rPr lang="en-US" sz="2200" u="sng" dirty="0" smtClean="0"/>
              <a:t>Half the battle in communicating successfully is recognizing that the entire process is sensitive and susceptible to breakdown</a:t>
            </a:r>
            <a:r>
              <a:rPr lang="en-US" dirty="0" smtClean="0"/>
              <a:t>.  </a:t>
            </a:r>
          </a:p>
          <a:p>
            <a:endParaRPr lang="en-US" sz="800" dirty="0" smtClean="0"/>
          </a:p>
          <a:p>
            <a:pPr lvl="1"/>
            <a:r>
              <a:rPr lang="en-US" sz="2000" dirty="0" smtClean="0"/>
              <a:t>Like a defensive driver anticipating problems on the road, a good communicator anticipates problems in encoding, transmitting, and decoding a message.  </a:t>
            </a:r>
          </a:p>
          <a:p>
            <a:pPr lvl="1"/>
            <a:endParaRPr lang="en-US" sz="800" dirty="0" smtClean="0"/>
          </a:p>
          <a:p>
            <a:pPr lvl="2"/>
            <a:r>
              <a:rPr lang="en-US" sz="1800" dirty="0" smtClean="0">
                <a:solidFill>
                  <a:srgbClr val="FF0000"/>
                </a:solidFill>
              </a:rPr>
              <a:t>Effective communicators also focus on the receiver’s environment and frame of reference.  </a:t>
            </a:r>
            <a:endParaRPr lang="en-US" sz="1800" dirty="0">
              <a:solidFill>
                <a:srgbClr val="FF0000"/>
              </a:solidFill>
            </a:endParaRPr>
          </a:p>
        </p:txBody>
      </p:sp>
      <p:pic>
        <p:nvPicPr>
          <p:cNvPr id="6" name="Picture 5"/>
          <p:cNvPicPr>
            <a:picLocks noChangeAspect="1"/>
          </p:cNvPicPr>
          <p:nvPr/>
        </p:nvPicPr>
        <p:blipFill>
          <a:blip r:embed="rId2"/>
          <a:stretch>
            <a:fillRect/>
          </a:stretch>
        </p:blipFill>
        <p:spPr>
          <a:xfrm>
            <a:off x="4876800" y="4038600"/>
            <a:ext cx="3959352" cy="2188133"/>
          </a:xfrm>
          <a:prstGeom prst="rect">
            <a:avLst/>
          </a:prstGeom>
        </p:spPr>
      </p:pic>
      <p:pic>
        <p:nvPicPr>
          <p:cNvPr id="7" name="Picture 6"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Using the 3x3 Writing Process as a Guide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11</a:t>
            </a:fld>
            <a:endParaRPr lang="en-US" dirty="0"/>
          </a:p>
        </p:txBody>
      </p:sp>
      <p:sp>
        <p:nvSpPr>
          <p:cNvPr id="4" name="Content Placeholder 3"/>
          <p:cNvSpPr>
            <a:spLocks noGrp="1"/>
          </p:cNvSpPr>
          <p:nvPr>
            <p:ph sz="quarter" idx="1"/>
          </p:nvPr>
        </p:nvSpPr>
        <p:spPr/>
        <p:txBody>
          <a:bodyPr/>
          <a:lstStyle/>
          <a:p>
            <a:r>
              <a:rPr lang="en-US" sz="2200" u="sng" dirty="0" smtClean="0"/>
              <a:t>Today’s new media and digital technologies enable you to choose from innumerable communication channels to create, transmit, and respond to messages</a:t>
            </a:r>
            <a:r>
              <a:rPr lang="en-US" dirty="0" smtClean="0"/>
              <a:t>.  </a:t>
            </a:r>
          </a:p>
          <a:p>
            <a:endParaRPr lang="en-US" sz="800" dirty="0" smtClean="0"/>
          </a:p>
          <a:p>
            <a:pPr lvl="1"/>
            <a:r>
              <a:rPr lang="en-US" sz="2000" dirty="0" smtClean="0"/>
              <a:t>Nearly all communication, however, revolves around writing.  </a:t>
            </a:r>
          </a:p>
          <a:p>
            <a:pPr lvl="1"/>
            <a:endParaRPr lang="en-US" sz="800" dirty="0" smtClean="0"/>
          </a:p>
          <a:p>
            <a:pPr lvl="2"/>
            <a:r>
              <a:rPr lang="en-US" sz="1800" dirty="0" smtClean="0">
                <a:solidFill>
                  <a:srgbClr val="FF0000"/>
                </a:solidFill>
              </a:rPr>
              <a:t>Whether you are preparing a message that will be delivered digitally, orally, or in print, that message requires thinking and writing.  </a:t>
            </a:r>
          </a:p>
        </p:txBody>
      </p:sp>
      <p:pic>
        <p:nvPicPr>
          <p:cNvPr id="5" name="Picture 4"/>
          <p:cNvPicPr>
            <a:picLocks noChangeAspect="1"/>
          </p:cNvPicPr>
          <p:nvPr/>
        </p:nvPicPr>
        <p:blipFill>
          <a:blip r:embed="rId2"/>
          <a:stretch>
            <a:fillRect/>
          </a:stretch>
        </p:blipFill>
        <p:spPr>
          <a:xfrm>
            <a:off x="3352800" y="4126444"/>
            <a:ext cx="5276088" cy="218182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pic>
        <p:nvPicPr>
          <p:cNvPr id="7" name="Picture 6" descr="Tres - Wikipedia, la enciclopedia libre"/>
          <p:cNvPicPr/>
          <p:nvPr/>
        </p:nvPicPr>
        <p:blipFill>
          <a:blip r:embed="rId4">
            <a:extLst>
              <a:ext uri="{28A0092B-C50C-407E-A947-70E740481C1C}">
                <a14:useLocalDpi xmlns:a14="http://schemas.microsoft.com/office/drawing/2010/main" val="0"/>
              </a:ext>
            </a:extLst>
          </a:blip>
          <a:srcRect/>
          <a:stretch>
            <a:fillRect/>
          </a:stretch>
        </p:blipFill>
        <p:spPr bwMode="auto">
          <a:xfrm>
            <a:off x="1198280" y="4227765"/>
            <a:ext cx="1952336" cy="1930634"/>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Defining Your Business Writing Goals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12</a:t>
            </a:fld>
            <a:endParaRPr lang="en-US" dirty="0"/>
          </a:p>
        </p:txBody>
      </p:sp>
      <p:sp>
        <p:nvSpPr>
          <p:cNvPr id="4" name="Content Placeholder 3"/>
          <p:cNvSpPr>
            <a:spLocks noGrp="1"/>
          </p:cNvSpPr>
          <p:nvPr>
            <p:ph sz="quarter" idx="1"/>
          </p:nvPr>
        </p:nvSpPr>
        <p:spPr/>
        <p:txBody>
          <a:bodyPr/>
          <a:lstStyle/>
          <a:p>
            <a:r>
              <a:rPr lang="en-US" sz="2200" u="sng" dirty="0" smtClean="0"/>
              <a:t>Business writing skills should have the following characteristics</a:t>
            </a:r>
            <a:r>
              <a:rPr lang="en-US" dirty="0" smtClean="0"/>
              <a:t>:</a:t>
            </a:r>
          </a:p>
          <a:p>
            <a:endParaRPr lang="en-US" sz="800" dirty="0" smtClean="0"/>
          </a:p>
          <a:p>
            <a:pPr marL="731520" lvl="1" indent="-457200">
              <a:buFont typeface="+mj-lt"/>
              <a:buAutoNum type="arabicPeriod"/>
            </a:pPr>
            <a:r>
              <a:rPr lang="en-US" u="sng" dirty="0" smtClean="0"/>
              <a:t>Purposeful</a:t>
            </a:r>
          </a:p>
          <a:p>
            <a:pPr lvl="2"/>
            <a:r>
              <a:rPr lang="en-US" sz="1800" dirty="0" smtClean="0">
                <a:solidFill>
                  <a:srgbClr val="FF0000"/>
                </a:solidFill>
              </a:rPr>
              <a:t>You will be writing to solve problems and convey information.  </a:t>
            </a:r>
          </a:p>
          <a:p>
            <a:pPr lvl="2"/>
            <a:r>
              <a:rPr lang="en-US" sz="1800" dirty="0" smtClean="0">
                <a:solidFill>
                  <a:srgbClr val="FF0000"/>
                </a:solidFill>
              </a:rPr>
              <a:t>You will have a definite strategy to fulfill in each message.</a:t>
            </a:r>
          </a:p>
          <a:p>
            <a:pPr marL="731520" lvl="1" indent="-457200">
              <a:buFont typeface="+mj-lt"/>
              <a:buAutoNum type="arabicPeriod"/>
            </a:pPr>
            <a:r>
              <a:rPr lang="en-US" u="sng" dirty="0" smtClean="0"/>
              <a:t>Economical</a:t>
            </a:r>
          </a:p>
          <a:p>
            <a:pPr lvl="2"/>
            <a:r>
              <a:rPr lang="en-US" sz="1800" dirty="0" smtClean="0">
                <a:solidFill>
                  <a:srgbClr val="FF0000"/>
                </a:solidFill>
              </a:rPr>
              <a:t>You will try to present ideas clearly but concisely.  Length is not rewarded.</a:t>
            </a:r>
          </a:p>
          <a:p>
            <a:pPr marL="731520" lvl="1" indent="-457200">
              <a:buFont typeface="+mj-lt"/>
              <a:buAutoNum type="arabicPeriod"/>
            </a:pPr>
            <a:r>
              <a:rPr lang="en-US" u="sng" dirty="0" smtClean="0"/>
              <a:t>Audience Oriented</a:t>
            </a:r>
          </a:p>
          <a:p>
            <a:pPr lvl="2"/>
            <a:r>
              <a:rPr lang="en-US" sz="1800" dirty="0" smtClean="0">
                <a:solidFill>
                  <a:srgbClr val="FF0000"/>
                </a:solidFill>
              </a:rPr>
              <a:t>You will concentrate on looking at a problem from the perspective of the audience instead of seeing it from your own.</a:t>
            </a:r>
          </a:p>
        </p:txBody>
      </p:sp>
      <p:pic>
        <p:nvPicPr>
          <p:cNvPr id="5" name="Picture 4"/>
          <p:cNvPicPr>
            <a:picLocks noChangeAspect="1"/>
          </p:cNvPicPr>
          <p:nvPr/>
        </p:nvPicPr>
        <p:blipFill>
          <a:blip r:embed="rId2"/>
          <a:stretch>
            <a:fillRect/>
          </a:stretch>
        </p:blipFill>
        <p:spPr>
          <a:xfrm>
            <a:off x="6193447" y="4800600"/>
            <a:ext cx="2663420" cy="1488186"/>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Introducing the 3x3 Writing Process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13</a:t>
            </a:fld>
            <a:endParaRPr lang="en-US" dirty="0"/>
          </a:p>
        </p:txBody>
      </p:sp>
      <p:sp>
        <p:nvSpPr>
          <p:cNvPr id="4" name="Content Placeholder 3"/>
          <p:cNvSpPr>
            <a:spLocks noGrp="1"/>
          </p:cNvSpPr>
          <p:nvPr>
            <p:ph sz="quarter" idx="1"/>
          </p:nvPr>
        </p:nvSpPr>
        <p:spPr/>
        <p:txBody>
          <a:bodyPr/>
          <a:lstStyle/>
          <a:p>
            <a:r>
              <a:rPr lang="en-US" sz="2400" u="sng" dirty="0" smtClean="0"/>
              <a:t>Regardless of what you are writing, the process will be easier if you follow a systematic plan.  The 3x3 writing process breaks the entire task into three phases</a:t>
            </a:r>
            <a:r>
              <a:rPr lang="en-US" dirty="0" smtClean="0"/>
              <a:t>: </a:t>
            </a:r>
          </a:p>
          <a:p>
            <a:endParaRPr lang="en-US" sz="800" dirty="0" smtClean="0"/>
          </a:p>
          <a:p>
            <a:pPr marL="731520" lvl="1" indent="-457200">
              <a:buFont typeface="+mj-lt"/>
              <a:buAutoNum type="arabicPeriod"/>
            </a:pPr>
            <a:r>
              <a:rPr lang="en-US" u="sng" dirty="0" smtClean="0"/>
              <a:t>Planning (25%) - Prewriting</a:t>
            </a:r>
          </a:p>
          <a:p>
            <a:pPr marL="1005840" lvl="2" indent="-457200"/>
            <a:r>
              <a:rPr lang="en-US" dirty="0" smtClean="0">
                <a:solidFill>
                  <a:srgbClr val="FF0000"/>
                </a:solidFill>
              </a:rPr>
              <a:t>Analyze your audience and purpose for writing.</a:t>
            </a:r>
          </a:p>
          <a:p>
            <a:pPr marL="1005840" lvl="2" indent="-457200"/>
            <a:r>
              <a:rPr lang="en-US" dirty="0" smtClean="0">
                <a:solidFill>
                  <a:srgbClr val="FF0000"/>
                </a:solidFill>
              </a:rPr>
              <a:t>Anticipate how your audience will react to your message.</a:t>
            </a:r>
          </a:p>
          <a:p>
            <a:pPr marL="731520" lvl="1" indent="-457200">
              <a:buFont typeface="+mj-lt"/>
              <a:buAutoNum type="arabicPeriod"/>
            </a:pPr>
            <a:r>
              <a:rPr lang="en-US" u="sng" dirty="0" smtClean="0"/>
              <a:t>Organizing (25%) - Drafting</a:t>
            </a:r>
          </a:p>
          <a:p>
            <a:pPr marL="1005840" lvl="2" indent="-457200"/>
            <a:r>
              <a:rPr lang="en-US" dirty="0" smtClean="0">
                <a:solidFill>
                  <a:srgbClr val="FF0000"/>
                </a:solidFill>
              </a:rPr>
              <a:t>Research info, organize evidence, and draft your message.</a:t>
            </a:r>
          </a:p>
          <a:p>
            <a:pPr marL="731520" lvl="1" indent="-457200">
              <a:buFont typeface="+mj-lt"/>
              <a:buAutoNum type="arabicPeriod"/>
            </a:pPr>
            <a:r>
              <a:rPr lang="en-US" u="sng" dirty="0" smtClean="0"/>
              <a:t>Revising (50%)</a:t>
            </a:r>
          </a:p>
          <a:p>
            <a:pPr marL="1005840" lvl="2" indent="-457200"/>
            <a:r>
              <a:rPr lang="en-US" dirty="0" smtClean="0">
                <a:solidFill>
                  <a:srgbClr val="FF0000"/>
                </a:solidFill>
              </a:rPr>
              <a:t>Edit, proofread, and evaluate your message for clarity, conciseness, and readability.</a:t>
            </a:r>
          </a:p>
          <a:p>
            <a:pPr marL="1005840" lvl="2" indent="-457200"/>
            <a:endParaRPr lang="en-US" dirty="0" smtClean="0"/>
          </a:p>
          <a:p>
            <a:pPr marL="1005840" lvl="2" indent="-457200">
              <a:buNone/>
            </a:pPr>
            <a:endParaRPr lang="en-US" dirty="0"/>
          </a:p>
        </p:txBody>
      </p:sp>
      <p:pic>
        <p:nvPicPr>
          <p:cNvPr id="5" name="Picture 4"/>
          <p:cNvPicPr>
            <a:picLocks noChangeAspect="1"/>
          </p:cNvPicPr>
          <p:nvPr/>
        </p:nvPicPr>
        <p:blipFill>
          <a:blip r:embed="rId2"/>
          <a:stretch>
            <a:fillRect/>
          </a:stretch>
        </p:blipFill>
        <p:spPr>
          <a:xfrm>
            <a:off x="7185734" y="0"/>
            <a:ext cx="1922016" cy="129540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Anticipating and Profiling the Audience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14</a:t>
            </a:fld>
            <a:endParaRPr lang="en-US" dirty="0"/>
          </a:p>
        </p:txBody>
      </p:sp>
      <p:sp>
        <p:nvSpPr>
          <p:cNvPr id="4" name="Content Placeholder 3"/>
          <p:cNvSpPr>
            <a:spLocks noGrp="1"/>
          </p:cNvSpPr>
          <p:nvPr>
            <p:ph sz="quarter" idx="1"/>
          </p:nvPr>
        </p:nvSpPr>
        <p:spPr/>
        <p:txBody>
          <a:bodyPr/>
          <a:lstStyle/>
          <a:p>
            <a:r>
              <a:rPr lang="en-US" sz="2400" u="sng" dirty="0" smtClean="0"/>
              <a:t>No matter how short your message is, spend some time thinking about the people in your audience so that you can tailor your words to them</a:t>
            </a:r>
            <a:r>
              <a:rPr lang="en-US" dirty="0" smtClean="0"/>
              <a:t>.</a:t>
            </a:r>
          </a:p>
          <a:p>
            <a:endParaRPr lang="en-US" sz="800" dirty="0" smtClean="0"/>
          </a:p>
          <a:p>
            <a:pPr lvl="1"/>
            <a:r>
              <a:rPr lang="en-US" sz="2000" dirty="0" smtClean="0"/>
              <a:t>Remember that your receivers will be thinking, “What’s in it for me? (WIIFM).  </a:t>
            </a:r>
          </a:p>
          <a:p>
            <a:pPr lvl="1"/>
            <a:endParaRPr lang="en-US" sz="800" dirty="0"/>
          </a:p>
          <a:p>
            <a:pPr lvl="2"/>
            <a:r>
              <a:rPr lang="en-US" dirty="0" smtClean="0">
                <a:solidFill>
                  <a:srgbClr val="FF0000"/>
                </a:solidFill>
              </a:rPr>
              <a:t>Every message you write should begin with the notion that your audience is thinking WIIFM.</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1371600" y="4642458"/>
            <a:ext cx="3229409" cy="1662231"/>
          </a:xfrm>
          <a:prstGeom prst="rect">
            <a:avLst/>
          </a:prstGeom>
        </p:spPr>
      </p:pic>
      <p:pic>
        <p:nvPicPr>
          <p:cNvPr id="6" name="Picture 5"/>
          <p:cNvPicPr>
            <a:picLocks noChangeAspect="1"/>
          </p:cNvPicPr>
          <p:nvPr/>
        </p:nvPicPr>
        <p:blipFill>
          <a:blip r:embed="rId3"/>
          <a:stretch>
            <a:fillRect/>
          </a:stretch>
        </p:blipFill>
        <p:spPr>
          <a:xfrm>
            <a:off x="5029199" y="4642458"/>
            <a:ext cx="2964735" cy="1667664"/>
          </a:xfrm>
          <a:prstGeom prst="rect">
            <a:avLst/>
          </a:prstGeom>
        </p:spPr>
      </p:pic>
      <p:pic>
        <p:nvPicPr>
          <p:cNvPr id="7" name="Picture 6" descr="UNIT-1:Means Of Communication – B.C.A study"/>
          <p:cNvPicPr/>
          <p:nvPr/>
        </p:nvPicPr>
        <p:blipFill>
          <a:blip r:embed="rId4"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1751013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Making Choices Based on the Audience Profile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15</a:t>
            </a:fld>
            <a:endParaRPr lang="en-US" dirty="0"/>
          </a:p>
        </p:txBody>
      </p:sp>
      <p:sp>
        <p:nvSpPr>
          <p:cNvPr id="4" name="Content Placeholder 3"/>
          <p:cNvSpPr>
            <a:spLocks noGrp="1"/>
          </p:cNvSpPr>
          <p:nvPr>
            <p:ph sz="quarter" idx="1"/>
          </p:nvPr>
        </p:nvSpPr>
        <p:spPr/>
        <p:txBody>
          <a:bodyPr/>
          <a:lstStyle/>
          <a:p>
            <a:r>
              <a:rPr lang="en-US" sz="2400" u="sng" dirty="0" smtClean="0"/>
              <a:t>Another consideration in profiling your audience is the possibility of a secondary audience</a:t>
            </a:r>
            <a:r>
              <a:rPr lang="en-US" dirty="0" smtClean="0"/>
              <a:t>.  </a:t>
            </a:r>
          </a:p>
          <a:p>
            <a:endParaRPr lang="en-US" sz="800" dirty="0"/>
          </a:p>
          <a:p>
            <a:pPr lvl="1"/>
            <a:r>
              <a:rPr lang="en-US" sz="2000" dirty="0" smtClean="0"/>
              <a:t>(Example) You may send an email to your primary receiver, however the receiver may forward email as is to another.  Given this potential, you may decide to alter the message content, format, tone, etc.</a:t>
            </a:r>
          </a:p>
          <a:p>
            <a:pPr lvl="1"/>
            <a:endParaRPr lang="en-US" sz="800" dirty="0" smtClean="0"/>
          </a:p>
          <a:p>
            <a:pPr lvl="2"/>
            <a:r>
              <a:rPr lang="en-US" sz="1800" dirty="0" smtClean="0">
                <a:solidFill>
                  <a:srgbClr val="FF0000"/>
                </a:solidFill>
              </a:rPr>
              <a:t>Analyzing the task and anticipating the audience help you adapt your message so it will be effective for both primary and secondary receivers.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953000" y="4495800"/>
            <a:ext cx="3952875" cy="1812845"/>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1312191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Spotlighting Audience Benefits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16</a:t>
            </a:fld>
            <a:endParaRPr lang="en-US" dirty="0"/>
          </a:p>
        </p:txBody>
      </p:sp>
      <p:sp>
        <p:nvSpPr>
          <p:cNvPr id="4" name="Content Placeholder 3"/>
          <p:cNvSpPr>
            <a:spLocks noGrp="1"/>
          </p:cNvSpPr>
          <p:nvPr>
            <p:ph sz="quarter" idx="1"/>
          </p:nvPr>
        </p:nvSpPr>
        <p:spPr/>
        <p:txBody>
          <a:bodyPr/>
          <a:lstStyle/>
          <a:p>
            <a:r>
              <a:rPr lang="en-US" sz="2400" u="sng" dirty="0" smtClean="0"/>
              <a:t>Adapting your message to the receiver’s needs means putting yourself in that person’s shoes. It’s called empathy</a:t>
            </a:r>
            <a:r>
              <a:rPr lang="en-US" dirty="0" smtClean="0"/>
              <a:t>.  </a:t>
            </a:r>
          </a:p>
          <a:p>
            <a:endParaRPr lang="en-US" sz="800" dirty="0"/>
          </a:p>
          <a:p>
            <a:pPr lvl="1"/>
            <a:r>
              <a:rPr lang="en-US" dirty="0" smtClean="0"/>
              <a:t>Empathetic senders think about how a receiver will decode a message.  </a:t>
            </a:r>
          </a:p>
          <a:p>
            <a:pPr lvl="1"/>
            <a:endParaRPr lang="en-US" sz="800" dirty="0"/>
          </a:p>
          <a:p>
            <a:pPr lvl="2"/>
            <a:r>
              <a:rPr lang="en-US" dirty="0" smtClean="0">
                <a:solidFill>
                  <a:srgbClr val="FF0000"/>
                </a:solidFill>
              </a:rPr>
              <a:t>They try to give something to the receiver, solve the receiver’s problems, save the receiver’s money, or just understand the feelings and position of that person.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410200" y="4343400"/>
            <a:ext cx="3505200" cy="1971675"/>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5656038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Sounding Conversational but Professional</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17</a:t>
            </a:fld>
            <a:endParaRPr lang="en-US" dirty="0"/>
          </a:p>
        </p:txBody>
      </p:sp>
      <p:sp>
        <p:nvSpPr>
          <p:cNvPr id="4" name="Content Placeholder 3"/>
          <p:cNvSpPr>
            <a:spLocks noGrp="1"/>
          </p:cNvSpPr>
          <p:nvPr>
            <p:ph sz="quarter" idx="1"/>
          </p:nvPr>
        </p:nvSpPr>
        <p:spPr/>
        <p:txBody>
          <a:bodyPr>
            <a:normAutofit/>
          </a:bodyPr>
          <a:lstStyle/>
          <a:p>
            <a:r>
              <a:rPr lang="en-US" sz="2200" u="sng" dirty="0" smtClean="0"/>
              <a:t>Most of the business messages you write replace conversation.  Thus, they are most effective when they convey an informal, conversational tone instead of a formal, pretentious tone</a:t>
            </a:r>
            <a:r>
              <a:rPr lang="en-US" sz="2200" dirty="0" smtClean="0"/>
              <a:t>.  </a:t>
            </a:r>
          </a:p>
          <a:p>
            <a:endParaRPr lang="en-US" sz="900" dirty="0" smtClean="0"/>
          </a:p>
          <a:p>
            <a:pPr lvl="1"/>
            <a:r>
              <a:rPr lang="en-US" sz="2000" dirty="0" smtClean="0"/>
              <a:t>Just how informal you can </a:t>
            </a:r>
            <a:r>
              <a:rPr lang="en-US" sz="2000" dirty="0" smtClean="0"/>
              <a:t>be, </a:t>
            </a:r>
            <a:r>
              <a:rPr lang="en-US" sz="2000" dirty="0" smtClean="0"/>
              <a:t>depends greatly on the workplace.  </a:t>
            </a:r>
          </a:p>
          <a:p>
            <a:endParaRPr lang="en-US" sz="900" dirty="0" smtClean="0"/>
          </a:p>
          <a:p>
            <a:pPr lvl="2"/>
            <a:r>
              <a:rPr lang="en-US" sz="1800" dirty="0" smtClean="0">
                <a:solidFill>
                  <a:srgbClr val="FF0000"/>
                </a:solidFill>
              </a:rPr>
              <a:t>The dilemma for you, then, is knowing how casual to be in your writing.  </a:t>
            </a:r>
          </a:p>
          <a:p>
            <a:pPr lvl="2"/>
            <a:r>
              <a:rPr lang="en-US" sz="1800" dirty="0" smtClean="0">
                <a:solidFill>
                  <a:srgbClr val="FF0000"/>
                </a:solidFill>
              </a:rPr>
              <a:t>We suggest that you strive to be conversational but professional, especially until you learn what your organization prefers.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631455" y="4419601"/>
            <a:ext cx="4383957" cy="2307346"/>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4019555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Being Positive Rather Than Negative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18</a:t>
            </a:fld>
            <a:endParaRPr lang="en-US" dirty="0"/>
          </a:p>
        </p:txBody>
      </p:sp>
      <p:sp>
        <p:nvSpPr>
          <p:cNvPr id="4" name="Content Placeholder 3"/>
          <p:cNvSpPr>
            <a:spLocks noGrp="1"/>
          </p:cNvSpPr>
          <p:nvPr>
            <p:ph sz="quarter" idx="1"/>
          </p:nvPr>
        </p:nvSpPr>
        <p:spPr/>
        <p:txBody>
          <a:bodyPr>
            <a:normAutofit/>
          </a:bodyPr>
          <a:lstStyle/>
          <a:p>
            <a:r>
              <a:rPr lang="en-US" sz="2400" u="sng" dirty="0" smtClean="0"/>
              <a:t>You can improve the clarity, tone, and effectiveness of a message by using positive rather than negative language</a:t>
            </a:r>
            <a:r>
              <a:rPr lang="en-US" sz="2400" dirty="0" smtClean="0"/>
              <a:t>.  </a:t>
            </a:r>
          </a:p>
          <a:p>
            <a:endParaRPr lang="en-US" sz="900" dirty="0" smtClean="0"/>
          </a:p>
          <a:p>
            <a:pPr lvl="1"/>
            <a:r>
              <a:rPr lang="en-US" sz="2000" dirty="0" smtClean="0"/>
              <a:t>Positive language generally conveys more information than negative language does.  Moreover, positive messages are uplifting and pleasant to read.  </a:t>
            </a:r>
          </a:p>
          <a:p>
            <a:pPr lvl="1"/>
            <a:endParaRPr lang="en-US" sz="800" dirty="0" smtClean="0"/>
          </a:p>
          <a:p>
            <a:pPr lvl="2"/>
            <a:r>
              <a:rPr lang="en-US" sz="1800" dirty="0" smtClean="0">
                <a:solidFill>
                  <a:srgbClr val="FF0000"/>
                </a:solidFill>
              </a:rPr>
              <a:t>Positive wording tells what is and what can be done rather than what isn’t and what can’t be done.  </a:t>
            </a:r>
          </a:p>
          <a:p>
            <a:pPr lvl="2"/>
            <a:endParaRPr lang="en-US" sz="800" dirty="0" smtClean="0">
              <a:solidFill>
                <a:srgbClr val="FF0000"/>
              </a:solidFill>
            </a:endParaRPr>
          </a:p>
          <a:p>
            <a:pPr lvl="3"/>
            <a:r>
              <a:rPr lang="en-US" sz="1800" dirty="0" smtClean="0">
                <a:solidFill>
                  <a:srgbClr val="0070C0"/>
                </a:solidFill>
              </a:rPr>
              <a:t>(Example) An office supply store adjacent to an ice cream parlor posted a sign on its door that reads: “Please enjoy your ice cream before you enjoy our store.”  That sounds much more positive and inviting than “No food allowed.”</a:t>
            </a:r>
            <a:endParaRPr lang="en-US" sz="1800" dirty="0">
              <a:solidFill>
                <a:srgbClr val="0070C0"/>
              </a:solidFill>
            </a:endParaRPr>
          </a:p>
        </p:txBody>
      </p:sp>
      <p:pic>
        <p:nvPicPr>
          <p:cNvPr id="5" name="Picture 4"/>
          <p:cNvPicPr>
            <a:picLocks noChangeAspect="1"/>
          </p:cNvPicPr>
          <p:nvPr/>
        </p:nvPicPr>
        <p:blipFill>
          <a:blip r:embed="rId2"/>
          <a:stretch>
            <a:fillRect/>
          </a:stretch>
        </p:blipFill>
        <p:spPr>
          <a:xfrm>
            <a:off x="7239000" y="5334000"/>
            <a:ext cx="1905000" cy="152400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Expressing Courtesy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19</a:t>
            </a:fld>
            <a:endParaRPr lang="en-US" dirty="0"/>
          </a:p>
        </p:txBody>
      </p:sp>
      <p:sp>
        <p:nvSpPr>
          <p:cNvPr id="4" name="Content Placeholder 3"/>
          <p:cNvSpPr>
            <a:spLocks noGrp="1"/>
          </p:cNvSpPr>
          <p:nvPr>
            <p:ph sz="quarter" idx="1"/>
          </p:nvPr>
        </p:nvSpPr>
        <p:spPr/>
        <p:txBody>
          <a:bodyPr/>
          <a:lstStyle/>
          <a:p>
            <a:r>
              <a:rPr lang="en-US" sz="2400" u="sng" dirty="0" smtClean="0"/>
              <a:t>Maintaining a courteous tone involves not just guarding against rudeness but also avoiding words that sound demanding or preachy</a:t>
            </a:r>
            <a:r>
              <a:rPr lang="en-US" dirty="0" smtClean="0"/>
              <a:t>.  </a:t>
            </a:r>
          </a:p>
          <a:p>
            <a:endParaRPr lang="en-US" sz="800" dirty="0" smtClean="0"/>
          </a:p>
          <a:p>
            <a:pPr lvl="1"/>
            <a:r>
              <a:rPr lang="en-US" sz="2000" dirty="0" smtClean="0"/>
              <a:t>Expressions such as “you should,” “you must,” and “you have to” cause people to instinctively react with “Oh, yeah?”  </a:t>
            </a:r>
          </a:p>
          <a:p>
            <a:pPr lvl="1"/>
            <a:endParaRPr lang="en-US" sz="800" dirty="0" smtClean="0"/>
          </a:p>
          <a:p>
            <a:pPr lvl="2"/>
            <a:r>
              <a:rPr lang="en-US" sz="1800" dirty="0" smtClean="0">
                <a:solidFill>
                  <a:srgbClr val="FF0000"/>
                </a:solidFill>
              </a:rPr>
              <a:t>One remedy is to turn these demands into rhetorical questions that begin with “Will you please…” Giving reasons for a request also softens the tone.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959601" y="4724400"/>
            <a:ext cx="4172854" cy="213360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Unit Two: The Writing Process</a:t>
            </a:r>
            <a:r>
              <a:rPr lang="en-US" sz="2800" dirty="0" smtClean="0"/>
              <a:t/>
            </a:r>
            <a:br>
              <a:rPr lang="en-US" sz="2800" dirty="0" smtClean="0"/>
            </a:br>
            <a:r>
              <a:rPr lang="en-US" sz="2000" dirty="0" smtClean="0"/>
              <a:t>In the Digital Era</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a:t>
            </a:fld>
            <a:endParaRPr lang="en-US" dirty="0"/>
          </a:p>
        </p:txBody>
      </p:sp>
      <p:sp>
        <p:nvSpPr>
          <p:cNvPr id="4" name="Content Placeholder 3"/>
          <p:cNvSpPr>
            <a:spLocks noGrp="1"/>
          </p:cNvSpPr>
          <p:nvPr>
            <p:ph sz="quarter" idx="1"/>
          </p:nvPr>
        </p:nvSpPr>
        <p:spPr>
          <a:xfrm>
            <a:off x="301752" y="1527048"/>
            <a:ext cx="8503920" cy="4797552"/>
          </a:xfrm>
        </p:spPr>
        <p:txBody>
          <a:bodyPr>
            <a:normAutofit/>
          </a:bodyPr>
          <a:lstStyle/>
          <a:p>
            <a:r>
              <a:rPr lang="en-US" sz="2400" u="sng" dirty="0" smtClean="0"/>
              <a:t>Chapter Four: Planning Business Messages</a:t>
            </a:r>
            <a:endParaRPr lang="en-US" sz="1800" dirty="0" smtClean="0"/>
          </a:p>
        </p:txBody>
      </p:sp>
      <p:pic>
        <p:nvPicPr>
          <p:cNvPr id="7" name="Picture 6" descr="UNIT-1:Means Of Communication – B.C.A study"/>
          <p:cNvPicPr/>
          <p:nvPr/>
        </p:nvPicPr>
        <p:blipFill>
          <a:blip r:embed="rId2" cstate="print"/>
          <a:srcRect/>
          <a:stretch>
            <a:fillRect/>
          </a:stretch>
        </p:blipFill>
        <p:spPr bwMode="auto">
          <a:xfrm>
            <a:off x="0" y="0"/>
            <a:ext cx="990600" cy="457199"/>
          </a:xfrm>
          <a:prstGeom prst="rect">
            <a:avLst/>
          </a:prstGeom>
          <a:noFill/>
          <a:ln w="9525">
            <a:noFill/>
            <a:miter lim="800000"/>
            <a:headEnd/>
            <a:tailEnd/>
          </a:ln>
        </p:spPr>
      </p:pic>
      <p:pic>
        <p:nvPicPr>
          <p:cNvPr id="8" name="Picture 7" descr="Plan Ahead | Organizing Goddess"/>
          <p:cNvPicPr/>
          <p:nvPr/>
        </p:nvPicPr>
        <p:blipFill>
          <a:blip r:embed="rId3">
            <a:extLst>
              <a:ext uri="{28A0092B-C50C-407E-A947-70E740481C1C}">
                <a14:useLocalDpi xmlns:a14="http://schemas.microsoft.com/office/drawing/2010/main" val="0"/>
              </a:ext>
            </a:extLst>
          </a:blip>
          <a:srcRect/>
          <a:stretch>
            <a:fillRect/>
          </a:stretch>
        </p:blipFill>
        <p:spPr bwMode="auto">
          <a:xfrm>
            <a:off x="1799463" y="2413000"/>
            <a:ext cx="5581650" cy="3911600"/>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Expressing Courtesy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20</a:t>
            </a:fld>
            <a:endParaRPr lang="en-US" dirty="0"/>
          </a:p>
        </p:txBody>
      </p:sp>
      <p:sp>
        <p:nvSpPr>
          <p:cNvPr id="4" name="Content Placeholder 3"/>
          <p:cNvSpPr>
            <a:spLocks noGrp="1"/>
          </p:cNvSpPr>
          <p:nvPr>
            <p:ph sz="quarter" idx="1"/>
          </p:nvPr>
        </p:nvSpPr>
        <p:spPr/>
        <p:txBody>
          <a:bodyPr/>
          <a:lstStyle/>
          <a:p>
            <a:r>
              <a:rPr lang="en-US" sz="2200" u="sng" dirty="0" smtClean="0"/>
              <a:t>Even when you feel justified in displaying anger, remember that losing your temper or being sarcastic will seldom accomplish your goals as a business communicator: to inform, to persuade, and to create good will</a:t>
            </a:r>
            <a:r>
              <a:rPr lang="en-US" dirty="0" smtClean="0"/>
              <a:t>.</a:t>
            </a:r>
          </a:p>
          <a:p>
            <a:endParaRPr lang="en-US" sz="800" dirty="0" smtClean="0"/>
          </a:p>
          <a:p>
            <a:pPr lvl="1"/>
            <a:r>
              <a:rPr lang="en-US" sz="2000" dirty="0" smtClean="0"/>
              <a:t>When you are irritated, frustrated, or infuriated, keep cool and try to defuse the situation.  </a:t>
            </a:r>
          </a:p>
          <a:p>
            <a:pPr lvl="1"/>
            <a:endParaRPr lang="en-US" sz="800" dirty="0" smtClean="0"/>
          </a:p>
          <a:p>
            <a:pPr lvl="2"/>
            <a:r>
              <a:rPr lang="en-US" sz="1800" dirty="0" smtClean="0">
                <a:solidFill>
                  <a:srgbClr val="FF0000"/>
                </a:solidFill>
              </a:rPr>
              <a:t>In dealing with customers in telephone conversations, use polite phrases such as “I would be happy to assist you with that,” Thank you for being so patient,” and “It was a pleasure speaking with you.”</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275667" y="5105400"/>
            <a:ext cx="4868333" cy="175260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Unit Two: The Writing Process</a:t>
            </a:r>
            <a:r>
              <a:rPr lang="en-US" sz="2800" dirty="0" smtClean="0"/>
              <a:t/>
            </a:r>
            <a:br>
              <a:rPr lang="en-US" sz="2800" dirty="0" smtClean="0"/>
            </a:br>
            <a:r>
              <a:rPr lang="en-US" sz="2000" dirty="0" smtClean="0"/>
              <a:t>In the Digital Era</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21</a:t>
            </a:fld>
            <a:endParaRPr lang="en-US" dirty="0"/>
          </a:p>
        </p:txBody>
      </p:sp>
      <p:sp>
        <p:nvSpPr>
          <p:cNvPr id="4" name="Content Placeholder 3"/>
          <p:cNvSpPr>
            <a:spLocks noGrp="1"/>
          </p:cNvSpPr>
          <p:nvPr>
            <p:ph sz="quarter" idx="1"/>
          </p:nvPr>
        </p:nvSpPr>
        <p:spPr>
          <a:xfrm>
            <a:off x="301752" y="1527048"/>
            <a:ext cx="8503920" cy="4797552"/>
          </a:xfrm>
        </p:spPr>
        <p:txBody>
          <a:bodyPr>
            <a:normAutofit/>
          </a:bodyPr>
          <a:lstStyle/>
          <a:p>
            <a:r>
              <a:rPr lang="en-US" sz="2400" u="sng" dirty="0" smtClean="0"/>
              <a:t>Chapter Five: Organizing and Drafting Business Messages</a:t>
            </a:r>
          </a:p>
          <a:p>
            <a:endParaRPr lang="en-US" sz="800" u="sng" dirty="0" smtClean="0"/>
          </a:p>
        </p:txBody>
      </p:sp>
      <p:pic>
        <p:nvPicPr>
          <p:cNvPr id="7" name="Picture 6" descr="UNIT-1:Means Of Communication – B.C.A study"/>
          <p:cNvPicPr/>
          <p:nvPr/>
        </p:nvPicPr>
        <p:blipFill>
          <a:blip r:embed="rId2" cstate="print"/>
          <a:srcRect/>
          <a:stretch>
            <a:fillRect/>
          </a:stretch>
        </p:blipFill>
        <p:spPr bwMode="auto">
          <a:xfrm>
            <a:off x="0" y="0"/>
            <a:ext cx="990600" cy="457199"/>
          </a:xfrm>
          <a:prstGeom prst="rect">
            <a:avLst/>
          </a:prstGeom>
          <a:noFill/>
          <a:ln w="9525">
            <a:noFill/>
            <a:miter lim="800000"/>
            <a:headEnd/>
            <a:tailEnd/>
          </a:ln>
        </p:spPr>
      </p:pic>
      <p:pic>
        <p:nvPicPr>
          <p:cNvPr id="1026" name="Picture 2" descr="What is Organizing? An Introduction based on the Work of Marshall Gan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988" y="2209800"/>
            <a:ext cx="40386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457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Beginning with Research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22</a:t>
            </a:fld>
            <a:endParaRPr lang="en-US" dirty="0"/>
          </a:p>
        </p:txBody>
      </p:sp>
      <p:sp>
        <p:nvSpPr>
          <p:cNvPr id="4" name="Content Placeholder 3"/>
          <p:cNvSpPr>
            <a:spLocks noGrp="1"/>
          </p:cNvSpPr>
          <p:nvPr>
            <p:ph sz="quarter" idx="1"/>
          </p:nvPr>
        </p:nvSpPr>
        <p:spPr/>
        <p:txBody>
          <a:bodyPr/>
          <a:lstStyle/>
          <a:p>
            <a:r>
              <a:rPr lang="en-US" sz="2400" u="sng" dirty="0" smtClean="0"/>
              <a:t>Businesspeople must constantly make decisions, solve problems, and determine how to proceed</a:t>
            </a:r>
            <a:r>
              <a:rPr lang="en-US" dirty="0" smtClean="0"/>
              <a:t>.</a:t>
            </a:r>
          </a:p>
          <a:p>
            <a:endParaRPr lang="en-US" sz="800" dirty="0" smtClean="0"/>
          </a:p>
          <a:p>
            <a:pPr lvl="1"/>
            <a:r>
              <a:rPr lang="en-US" dirty="0" smtClean="0"/>
              <a:t>They solve problems and make decisions by gathering info, generating ideas, and organizing those ideas into logical messages that guide their organizations.</a:t>
            </a:r>
          </a:p>
          <a:p>
            <a:pPr lvl="1"/>
            <a:endParaRPr lang="en-US" sz="800" dirty="0" smtClean="0"/>
          </a:p>
          <a:p>
            <a:pPr lvl="2"/>
            <a:r>
              <a:rPr lang="en-US" dirty="0" smtClean="0">
                <a:solidFill>
                  <a:srgbClr val="FF0000"/>
                </a:solidFill>
              </a:rPr>
              <a:t>These activities are part of the second phase of the 3x3 writing process: researching, organizing, and drafting.</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042220" y="4800600"/>
            <a:ext cx="4101780" cy="205740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383166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Beginning with Research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23</a:t>
            </a:fld>
            <a:endParaRPr lang="en-US" dirty="0"/>
          </a:p>
        </p:txBody>
      </p:sp>
      <p:sp>
        <p:nvSpPr>
          <p:cNvPr id="4" name="Content Placeholder 3"/>
          <p:cNvSpPr>
            <a:spLocks noGrp="1"/>
          </p:cNvSpPr>
          <p:nvPr>
            <p:ph sz="quarter" idx="1"/>
          </p:nvPr>
        </p:nvSpPr>
        <p:spPr/>
        <p:txBody>
          <a:bodyPr/>
          <a:lstStyle/>
          <a:p>
            <a:r>
              <a:rPr lang="en-US" sz="2400" u="sng" dirty="0" smtClean="0"/>
              <a:t>No smart businessperson would begin drafting a message before gathering background information</a:t>
            </a:r>
            <a:r>
              <a:rPr lang="en-US" dirty="0" smtClean="0"/>
              <a:t>.</a:t>
            </a:r>
          </a:p>
          <a:p>
            <a:endParaRPr lang="en-US" sz="800" dirty="0" smtClean="0"/>
          </a:p>
          <a:p>
            <a:pPr lvl="1"/>
            <a:r>
              <a:rPr lang="en-US" dirty="0" smtClean="0"/>
              <a:t>We call this process “research,” a rather formal-sounding term.  For our purposes, however, research simply means collecting information about a certain topic.  </a:t>
            </a:r>
          </a:p>
          <a:p>
            <a:pPr lvl="1"/>
            <a:endParaRPr lang="en-US" sz="800" dirty="0"/>
          </a:p>
          <a:p>
            <a:pPr lvl="2"/>
            <a:r>
              <a:rPr lang="en-US" dirty="0" smtClean="0">
                <a:solidFill>
                  <a:srgbClr val="FF0000"/>
                </a:solidFill>
              </a:rPr>
              <a:t>This is an important step in the writing process because that information helps the writer shape the message.</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7062407" y="4267200"/>
            <a:ext cx="1743265" cy="1973178"/>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4123445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Beginning with Research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24</a:t>
            </a:fld>
            <a:endParaRPr lang="en-US" dirty="0"/>
          </a:p>
        </p:txBody>
      </p:sp>
      <p:sp>
        <p:nvSpPr>
          <p:cNvPr id="4" name="Content Placeholder 3"/>
          <p:cNvSpPr>
            <a:spLocks noGrp="1"/>
          </p:cNvSpPr>
          <p:nvPr>
            <p:ph sz="quarter" idx="1"/>
          </p:nvPr>
        </p:nvSpPr>
        <p:spPr/>
        <p:txBody>
          <a:bodyPr>
            <a:normAutofit/>
          </a:bodyPr>
          <a:lstStyle/>
          <a:p>
            <a:r>
              <a:rPr lang="en-US" sz="2400" u="sng" dirty="0" smtClean="0"/>
              <a:t>Discovering significant information after a message is half completed often means having to start over and reorganize</a:t>
            </a:r>
            <a:r>
              <a:rPr lang="en-US" dirty="0" smtClean="0"/>
              <a:t>.  </a:t>
            </a:r>
          </a:p>
          <a:p>
            <a:endParaRPr lang="en-US" sz="800" dirty="0"/>
          </a:p>
          <a:p>
            <a:pPr lvl="1"/>
            <a:r>
              <a:rPr lang="en-US" dirty="0" smtClean="0"/>
              <a:t>To avoid frustration and inaccurate messages, writers collect information that answers several questions:</a:t>
            </a:r>
          </a:p>
          <a:p>
            <a:pPr lvl="1"/>
            <a:endParaRPr lang="en-US" sz="800" dirty="0" smtClean="0"/>
          </a:p>
          <a:p>
            <a:pPr marL="1051560" lvl="2" indent="-457200">
              <a:buFont typeface="+mj-lt"/>
              <a:buAutoNum type="arabicPeriod"/>
            </a:pPr>
            <a:r>
              <a:rPr lang="en-US" sz="1800" dirty="0" smtClean="0">
                <a:solidFill>
                  <a:srgbClr val="FF0000"/>
                </a:solidFill>
              </a:rPr>
              <a:t>What does the receiver need to know about the topic?</a:t>
            </a:r>
          </a:p>
          <a:p>
            <a:pPr marL="1051560" lvl="2" indent="-457200">
              <a:buFont typeface="+mj-lt"/>
              <a:buAutoNum type="arabicPeriod"/>
            </a:pPr>
            <a:r>
              <a:rPr lang="en-US" sz="1800" dirty="0" smtClean="0">
                <a:solidFill>
                  <a:srgbClr val="FF0000"/>
                </a:solidFill>
              </a:rPr>
              <a:t>What is the receiver to do?</a:t>
            </a:r>
          </a:p>
          <a:p>
            <a:pPr marL="1051560" lvl="2" indent="-457200">
              <a:buFont typeface="+mj-lt"/>
              <a:buAutoNum type="arabicPeriod"/>
            </a:pPr>
            <a:r>
              <a:rPr lang="en-US" sz="1800" dirty="0" smtClean="0">
                <a:solidFill>
                  <a:srgbClr val="FF0000"/>
                </a:solidFill>
              </a:rPr>
              <a:t>How is the receiver to do it?</a:t>
            </a:r>
          </a:p>
          <a:p>
            <a:pPr marL="1051560" lvl="2" indent="-457200">
              <a:buFont typeface="+mj-lt"/>
              <a:buAutoNum type="arabicPeriod"/>
            </a:pPr>
            <a:r>
              <a:rPr lang="en-US" sz="1800" dirty="0" smtClean="0">
                <a:solidFill>
                  <a:srgbClr val="FF0000"/>
                </a:solidFill>
              </a:rPr>
              <a:t>When must the receiver do it?</a:t>
            </a:r>
          </a:p>
          <a:p>
            <a:pPr marL="1051560" lvl="2" indent="-457200">
              <a:buFont typeface="+mj-lt"/>
              <a:buAutoNum type="arabicPeriod"/>
            </a:pPr>
            <a:r>
              <a:rPr lang="en-US" sz="1800" dirty="0" smtClean="0">
                <a:solidFill>
                  <a:srgbClr val="FF0000"/>
                </a:solidFill>
              </a:rPr>
              <a:t>What will happen if the receiver doesn’t do it?</a:t>
            </a:r>
            <a:endParaRPr lang="en-US" sz="1800" dirty="0">
              <a:solidFill>
                <a:srgbClr val="FF0000"/>
              </a:solidFill>
            </a:endParaRPr>
          </a:p>
        </p:txBody>
      </p:sp>
      <p:pic>
        <p:nvPicPr>
          <p:cNvPr id="6" name="Picture 5" descr="UNIT-1:Means Of Communication – B.C.A study"/>
          <p:cNvPicPr/>
          <p:nvPr/>
        </p:nvPicPr>
        <p:blipFill>
          <a:blip r:embed="rId2" cstate="print"/>
          <a:srcRect/>
          <a:stretch>
            <a:fillRect/>
          </a:stretch>
        </p:blipFill>
        <p:spPr bwMode="auto">
          <a:xfrm>
            <a:off x="0" y="0"/>
            <a:ext cx="990600" cy="457199"/>
          </a:xfrm>
          <a:prstGeom prst="rect">
            <a:avLst/>
          </a:prstGeom>
          <a:noFill/>
          <a:ln w="9525">
            <a:noFill/>
            <a:miter lim="800000"/>
            <a:headEnd/>
            <a:tailEnd/>
          </a:ln>
        </p:spPr>
      </p:pic>
      <p:pic>
        <p:nvPicPr>
          <p:cNvPr id="8" name="Picture 7" descr="Question Mark Journal | Punctuation and Symbols Serie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2552" y="3962400"/>
            <a:ext cx="2133600" cy="2286000"/>
          </a:xfrm>
          <a:prstGeom prst="rect">
            <a:avLst/>
          </a:prstGeom>
          <a:noFill/>
          <a:ln>
            <a:noFill/>
          </a:ln>
        </p:spPr>
      </p:pic>
    </p:spTree>
    <p:extLst>
      <p:ext uri="{BB962C8B-B14F-4D97-AF65-F5344CB8AC3E}">
        <p14:creationId xmlns:p14="http://schemas.microsoft.com/office/powerpoint/2010/main" val="3436059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Generating Ideas and Organizing Information</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25</a:t>
            </a:fld>
            <a:endParaRPr lang="en-US" dirty="0"/>
          </a:p>
        </p:txBody>
      </p:sp>
      <p:sp>
        <p:nvSpPr>
          <p:cNvPr id="4" name="Content Placeholder 3"/>
          <p:cNvSpPr>
            <a:spLocks noGrp="1"/>
          </p:cNvSpPr>
          <p:nvPr>
            <p:ph sz="quarter" idx="1"/>
          </p:nvPr>
        </p:nvSpPr>
        <p:spPr/>
        <p:txBody>
          <a:bodyPr/>
          <a:lstStyle/>
          <a:p>
            <a:r>
              <a:rPr lang="en-US" sz="2200" u="sng" dirty="0" smtClean="0"/>
              <a:t>Not all information for making decisions is available by research.  Often fresh ideas to solve problems must be generated.  </a:t>
            </a:r>
          </a:p>
          <a:p>
            <a:endParaRPr lang="en-US" sz="800" dirty="0"/>
          </a:p>
          <a:p>
            <a:pPr lvl="1"/>
            <a:r>
              <a:rPr lang="en-US" sz="2000" dirty="0" smtClean="0"/>
              <a:t>For </a:t>
            </a:r>
            <a:r>
              <a:rPr lang="en-US" sz="2000" dirty="0" smtClean="0"/>
              <a:t>years, </a:t>
            </a:r>
            <a:r>
              <a:rPr lang="en-US" sz="2000" dirty="0" smtClean="0"/>
              <a:t>organizations have tried to solve problems and generate ideas in group discussion.  Two methods have prevailed:</a:t>
            </a:r>
          </a:p>
          <a:p>
            <a:pPr lvl="1"/>
            <a:endParaRPr lang="en-US" sz="800" dirty="0" smtClean="0"/>
          </a:p>
          <a:p>
            <a:pPr marL="1051560" lvl="2" indent="-457200">
              <a:buFont typeface="+mj-lt"/>
              <a:buAutoNum type="arabicPeriod"/>
            </a:pPr>
            <a:r>
              <a:rPr lang="en-US" sz="1800" dirty="0" smtClean="0">
                <a:solidFill>
                  <a:srgbClr val="FF0000"/>
                </a:solidFill>
              </a:rPr>
              <a:t>Brainstorming and Brainwriting</a:t>
            </a:r>
          </a:p>
          <a:p>
            <a:pPr marL="1051560" lvl="2" indent="-457200">
              <a:buFont typeface="+mj-lt"/>
              <a:buAutoNum type="arabicPeriod"/>
            </a:pPr>
            <a:r>
              <a:rPr lang="en-US" sz="1800" dirty="0" smtClean="0">
                <a:solidFill>
                  <a:srgbClr val="FF0000"/>
                </a:solidFill>
              </a:rPr>
              <a:t>Crowdsourcing</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105400" y="3818038"/>
            <a:ext cx="3810000" cy="2477988"/>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185435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Brainstorming and Brainwriting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26</a:t>
            </a:fld>
            <a:endParaRPr lang="en-US" dirty="0"/>
          </a:p>
        </p:txBody>
      </p:sp>
      <p:sp>
        <p:nvSpPr>
          <p:cNvPr id="4" name="Content Placeholder 3"/>
          <p:cNvSpPr>
            <a:spLocks noGrp="1"/>
          </p:cNvSpPr>
          <p:nvPr>
            <p:ph sz="quarter" idx="1"/>
          </p:nvPr>
        </p:nvSpPr>
        <p:spPr/>
        <p:txBody>
          <a:bodyPr/>
          <a:lstStyle/>
          <a:p>
            <a:r>
              <a:rPr lang="en-US" sz="2300" u="sng" dirty="0" smtClean="0"/>
              <a:t>Traditionally, groups have generated ideas by brainstorming, which may be defined as the spontaneous contribution of ideas from members of a group</a:t>
            </a:r>
            <a:r>
              <a:rPr lang="en-US" dirty="0" smtClean="0"/>
              <a:t>.  </a:t>
            </a:r>
          </a:p>
          <a:p>
            <a:endParaRPr lang="en-US" sz="800" dirty="0"/>
          </a:p>
          <a:p>
            <a:pPr lvl="1"/>
            <a:r>
              <a:rPr lang="en-US" dirty="0" smtClean="0"/>
              <a:t>In short, a group gathers to solve a problem, and every member strives to present as many ideas as possible.  </a:t>
            </a:r>
          </a:p>
          <a:p>
            <a:pPr lvl="1"/>
            <a:r>
              <a:rPr lang="en-US" dirty="0" smtClean="0"/>
              <a:t>The emphasis is on quantity, not quality.  </a:t>
            </a:r>
          </a:p>
          <a:p>
            <a:pPr lvl="1"/>
            <a:endParaRPr lang="en-US" sz="800" dirty="0"/>
          </a:p>
          <a:p>
            <a:pPr lvl="2"/>
            <a:r>
              <a:rPr lang="en-US" dirty="0" smtClean="0">
                <a:solidFill>
                  <a:srgbClr val="FF0000"/>
                </a:solidFill>
              </a:rPr>
              <a:t>The ideas are then evaluated, and the best are selected.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591878" y="4648200"/>
            <a:ext cx="3276601" cy="1624581"/>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20929459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Brainstorming and Brainwriting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27</a:t>
            </a:fld>
            <a:endParaRPr lang="en-US" dirty="0"/>
          </a:p>
        </p:txBody>
      </p:sp>
      <p:sp>
        <p:nvSpPr>
          <p:cNvPr id="4" name="Content Placeholder 3"/>
          <p:cNvSpPr>
            <a:spLocks noGrp="1"/>
          </p:cNvSpPr>
          <p:nvPr>
            <p:ph sz="quarter" idx="1"/>
          </p:nvPr>
        </p:nvSpPr>
        <p:spPr/>
        <p:txBody>
          <a:bodyPr>
            <a:normAutofit/>
          </a:bodyPr>
          <a:lstStyle/>
          <a:p>
            <a:r>
              <a:rPr lang="en-US" sz="2400" u="sng" dirty="0" smtClean="0"/>
              <a:t>Critics, however, charge that brainstorming in this traditional format doesn’t work</a:t>
            </a:r>
            <a:r>
              <a:rPr lang="en-US" dirty="0" smtClean="0"/>
              <a:t>.  </a:t>
            </a:r>
          </a:p>
          <a:p>
            <a:endParaRPr lang="en-US" sz="800" dirty="0"/>
          </a:p>
          <a:p>
            <a:pPr lvl="1"/>
            <a:r>
              <a:rPr lang="en-US" dirty="0">
                <a:solidFill>
                  <a:schemeClr val="tx1">
                    <a:lumMod val="75000"/>
                    <a:lumOff val="25000"/>
                  </a:schemeClr>
                </a:solidFill>
              </a:rPr>
              <a:t>Brainstorming favors first ideas, thus promoting groupthink and limiting fresh avenues of thought.</a:t>
            </a:r>
          </a:p>
          <a:p>
            <a:pPr lvl="1"/>
            <a:endParaRPr lang="en-US" sz="800" dirty="0" smtClean="0"/>
          </a:p>
          <a:p>
            <a:pPr lvl="2"/>
            <a:r>
              <a:rPr lang="en-US" sz="1800" dirty="0" smtClean="0">
                <a:solidFill>
                  <a:srgbClr val="FF0000"/>
                </a:solidFill>
              </a:rPr>
              <a:t>It results in the “loudmouth meeting-hog phenomenon,” in which one extrovert dominates the conversation.  </a:t>
            </a:r>
          </a:p>
          <a:p>
            <a:pPr lvl="2"/>
            <a:r>
              <a:rPr lang="en-US" sz="1800" dirty="0" smtClean="0">
                <a:solidFill>
                  <a:srgbClr val="FF0000"/>
                </a:solidFill>
              </a:rPr>
              <a:t>Not only can one person dominate the session, but early ideas tend to sway the group.  “It’s called anchoring, and it crushes originality.”  </a:t>
            </a:r>
          </a:p>
        </p:txBody>
      </p:sp>
      <p:pic>
        <p:nvPicPr>
          <p:cNvPr id="6" name="Picture 5" descr="UNIT-1:Means Of Communication – B.C.A study"/>
          <p:cNvPicPr/>
          <p:nvPr/>
        </p:nvPicPr>
        <p:blipFill>
          <a:blip r:embed="rId2" cstate="print"/>
          <a:srcRect/>
          <a:stretch>
            <a:fillRect/>
          </a:stretch>
        </p:blipFill>
        <p:spPr bwMode="auto">
          <a:xfrm>
            <a:off x="0" y="0"/>
            <a:ext cx="990600" cy="457199"/>
          </a:xfrm>
          <a:prstGeom prst="rect">
            <a:avLst/>
          </a:prstGeom>
          <a:noFill/>
          <a:ln w="9525">
            <a:noFill/>
            <a:miter lim="800000"/>
            <a:headEnd/>
            <a:tailEnd/>
          </a:ln>
        </p:spPr>
      </p:pic>
      <p:pic>
        <p:nvPicPr>
          <p:cNvPr id="7" name="Picture 6" descr="Brainstorming Vector Art, Icons, and Graphics for Free Download"/>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724400"/>
            <a:ext cx="2514600" cy="2133600"/>
          </a:xfrm>
          <a:prstGeom prst="rect">
            <a:avLst/>
          </a:prstGeom>
          <a:noFill/>
          <a:ln>
            <a:noFill/>
          </a:ln>
        </p:spPr>
      </p:pic>
    </p:spTree>
    <p:extLst>
      <p:ext uri="{BB962C8B-B14F-4D97-AF65-F5344CB8AC3E}">
        <p14:creationId xmlns:p14="http://schemas.microsoft.com/office/powerpoint/2010/main" val="3875248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Brainstorming and Brainwriting</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28</a:t>
            </a:fld>
            <a:endParaRPr lang="en-US" dirty="0"/>
          </a:p>
        </p:txBody>
      </p:sp>
      <p:sp>
        <p:nvSpPr>
          <p:cNvPr id="4" name="Content Placeholder 3"/>
          <p:cNvSpPr>
            <a:spLocks noGrp="1"/>
          </p:cNvSpPr>
          <p:nvPr>
            <p:ph sz="quarter" idx="1"/>
          </p:nvPr>
        </p:nvSpPr>
        <p:spPr/>
        <p:txBody>
          <a:bodyPr>
            <a:normAutofit/>
          </a:bodyPr>
          <a:lstStyle/>
          <a:p>
            <a:r>
              <a:rPr lang="en-US" sz="2300" u="sng" dirty="0" smtClean="0"/>
              <a:t>To overcome the shortcomings of traditional brainstorming, some critics champion brainwriting.  This creative technique involves writing out ideas rather than speaking them</a:t>
            </a:r>
            <a:r>
              <a:rPr lang="en-US" sz="2300" dirty="0" smtClean="0"/>
              <a:t>.  </a:t>
            </a:r>
          </a:p>
          <a:p>
            <a:endParaRPr lang="en-US" sz="1000" dirty="0"/>
          </a:p>
          <a:p>
            <a:pPr lvl="1"/>
            <a:r>
              <a:rPr lang="en-US" sz="2000" dirty="0" smtClean="0"/>
              <a:t>Supporters claim that brainwriting generates far more creative ideas than traditional brainstorming.  </a:t>
            </a:r>
          </a:p>
          <a:p>
            <a:pPr lvl="1"/>
            <a:endParaRPr lang="en-US" sz="800" dirty="0" smtClean="0"/>
          </a:p>
          <a:p>
            <a:pPr lvl="2"/>
            <a:r>
              <a:rPr lang="en-US" sz="1800" dirty="0" smtClean="0">
                <a:solidFill>
                  <a:srgbClr val="FF0000"/>
                </a:solidFill>
              </a:rPr>
              <a:t>Brainstorming can be a wild affair with visionary off-the-wall suggestions, whereas, brainwriting is quieter and more thoughtful.  </a:t>
            </a:r>
          </a:p>
        </p:txBody>
      </p:sp>
      <p:pic>
        <p:nvPicPr>
          <p:cNvPr id="5" name="Picture 4"/>
          <p:cNvPicPr>
            <a:picLocks noChangeAspect="1"/>
          </p:cNvPicPr>
          <p:nvPr/>
        </p:nvPicPr>
        <p:blipFill>
          <a:blip r:embed="rId2"/>
          <a:stretch>
            <a:fillRect/>
          </a:stretch>
        </p:blipFill>
        <p:spPr>
          <a:xfrm>
            <a:off x="4724401" y="4648200"/>
            <a:ext cx="4419600" cy="220980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4193967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Crowdsourcing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29</a:t>
            </a:fld>
            <a:endParaRPr lang="en-US" dirty="0"/>
          </a:p>
        </p:txBody>
      </p:sp>
      <p:sp>
        <p:nvSpPr>
          <p:cNvPr id="4" name="Content Placeholder 3"/>
          <p:cNvSpPr>
            <a:spLocks noGrp="1"/>
          </p:cNvSpPr>
          <p:nvPr>
            <p:ph sz="quarter" idx="1"/>
          </p:nvPr>
        </p:nvSpPr>
        <p:spPr/>
        <p:txBody>
          <a:bodyPr>
            <a:normAutofit/>
          </a:bodyPr>
          <a:lstStyle/>
          <a:p>
            <a:r>
              <a:rPr lang="en-US" sz="2400" u="sng" dirty="0" smtClean="0"/>
              <a:t>Crowdsourcing describes the practice of requesting ideas or services online from unknown crowd members rather than from traditional employees or contractors</a:t>
            </a:r>
            <a:r>
              <a:rPr lang="en-US" dirty="0" smtClean="0"/>
              <a:t>.  </a:t>
            </a:r>
          </a:p>
          <a:p>
            <a:endParaRPr lang="en-US" sz="800" dirty="0" smtClean="0"/>
          </a:p>
          <a:p>
            <a:pPr lvl="1"/>
            <a:r>
              <a:rPr lang="en-US" dirty="0" smtClean="0">
                <a:solidFill>
                  <a:srgbClr val="FF0000"/>
                </a:solidFill>
              </a:rPr>
              <a:t>Crowdsourcing has become an appealing and inexpensive method of tapping into the collective knowledge of consumers.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4871579" y="3886200"/>
            <a:ext cx="4043821" cy="2461852"/>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339472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Understanding the Communication Process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a:t>
            </a:fld>
            <a:endParaRPr lang="en-US" dirty="0"/>
          </a:p>
        </p:txBody>
      </p:sp>
      <p:sp>
        <p:nvSpPr>
          <p:cNvPr id="4" name="Content Placeholder 3"/>
          <p:cNvSpPr>
            <a:spLocks noGrp="1"/>
          </p:cNvSpPr>
          <p:nvPr>
            <p:ph sz="quarter" idx="1"/>
          </p:nvPr>
        </p:nvSpPr>
        <p:spPr/>
        <p:txBody>
          <a:bodyPr/>
          <a:lstStyle/>
          <a:p>
            <a:r>
              <a:rPr lang="en-US" sz="2400" u="sng" dirty="0" smtClean="0"/>
              <a:t>In its simplest form, communication may be defined as the transmission of information and meaning from sender to receiver</a:t>
            </a:r>
            <a:r>
              <a:rPr lang="en-US" sz="2400" dirty="0" smtClean="0"/>
              <a:t>.</a:t>
            </a:r>
          </a:p>
          <a:p>
            <a:endParaRPr lang="en-US" sz="800" dirty="0" smtClean="0"/>
          </a:p>
          <a:p>
            <a:pPr lvl="1"/>
            <a:r>
              <a:rPr lang="en-US" dirty="0" smtClean="0"/>
              <a:t>The crucial element in this definition is meaning.  </a:t>
            </a:r>
          </a:p>
          <a:p>
            <a:pPr lvl="1"/>
            <a:endParaRPr lang="en-US" sz="800" dirty="0" smtClean="0"/>
          </a:p>
          <a:p>
            <a:pPr lvl="2"/>
            <a:r>
              <a:rPr lang="en-US" dirty="0" smtClean="0">
                <a:solidFill>
                  <a:srgbClr val="FF0000"/>
                </a:solidFill>
              </a:rPr>
              <a:t>The process is successful only when the receiver understands an idea as the sender intended it.  </a:t>
            </a:r>
          </a:p>
        </p:txBody>
      </p:sp>
      <p:pic>
        <p:nvPicPr>
          <p:cNvPr id="5" name="Picture 4"/>
          <p:cNvPicPr>
            <a:picLocks noChangeAspect="1"/>
          </p:cNvPicPr>
          <p:nvPr/>
        </p:nvPicPr>
        <p:blipFill>
          <a:blip r:embed="rId2"/>
          <a:stretch>
            <a:fillRect/>
          </a:stretch>
        </p:blipFill>
        <p:spPr>
          <a:xfrm>
            <a:off x="4724400" y="4096353"/>
            <a:ext cx="4419600" cy="2761647"/>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Grouping Ideas to Show Relationships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30</a:t>
            </a:fld>
            <a:endParaRPr lang="en-US" dirty="0"/>
          </a:p>
        </p:txBody>
      </p:sp>
      <p:sp>
        <p:nvSpPr>
          <p:cNvPr id="4" name="Content Placeholder 3"/>
          <p:cNvSpPr>
            <a:spLocks noGrp="1"/>
          </p:cNvSpPr>
          <p:nvPr>
            <p:ph sz="quarter" idx="1"/>
          </p:nvPr>
        </p:nvSpPr>
        <p:spPr/>
        <p:txBody>
          <a:bodyPr>
            <a:normAutofit/>
          </a:bodyPr>
          <a:lstStyle/>
          <a:p>
            <a:r>
              <a:rPr lang="en-US" sz="2400" u="sng" dirty="0" smtClean="0"/>
              <a:t>After collecting data and generating ideas, writers must find some way to organize their information.  </a:t>
            </a:r>
          </a:p>
          <a:p>
            <a:endParaRPr lang="en-US" sz="800" u="sng" dirty="0" smtClean="0"/>
          </a:p>
          <a:p>
            <a:pPr lvl="1"/>
            <a:r>
              <a:rPr lang="en-US" dirty="0" smtClean="0"/>
              <a:t>The process includes: (1) grouping and (2) strategizing.  </a:t>
            </a:r>
          </a:p>
          <a:p>
            <a:endParaRPr lang="en-US" sz="800" dirty="0"/>
          </a:p>
          <a:p>
            <a:pPr lvl="2"/>
            <a:r>
              <a:rPr lang="en-US" dirty="0" smtClean="0">
                <a:solidFill>
                  <a:srgbClr val="FF0000"/>
                </a:solidFill>
              </a:rPr>
              <a:t>Skilled writers group similar items together. Then they place ideas in a strategic sequence that helps the reader understand relationships and accept the writer’s views.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1600274" y="4264970"/>
            <a:ext cx="5980028" cy="1893429"/>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27582163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Using Lists and Outlines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31</a:t>
            </a:fld>
            <a:endParaRPr lang="en-US" dirty="0"/>
          </a:p>
        </p:txBody>
      </p:sp>
      <p:sp>
        <p:nvSpPr>
          <p:cNvPr id="4" name="Content Placeholder 3"/>
          <p:cNvSpPr>
            <a:spLocks noGrp="1"/>
          </p:cNvSpPr>
          <p:nvPr>
            <p:ph sz="quarter" idx="1"/>
          </p:nvPr>
        </p:nvSpPr>
        <p:spPr/>
        <p:txBody>
          <a:bodyPr>
            <a:normAutofit/>
          </a:bodyPr>
          <a:lstStyle/>
          <a:p>
            <a:r>
              <a:rPr lang="en-US" sz="2400" u="sng" dirty="0" smtClean="0"/>
              <a:t>Writers should organize their ideas into a hierarchy,      such as an outline</a:t>
            </a:r>
            <a:r>
              <a:rPr lang="en-US" dirty="0" smtClean="0"/>
              <a:t>.  </a:t>
            </a:r>
          </a:p>
          <a:p>
            <a:pPr lvl="1"/>
            <a:endParaRPr lang="en-US" sz="800" dirty="0"/>
          </a:p>
          <a:p>
            <a:pPr lvl="2"/>
            <a:r>
              <a:rPr lang="en-US" dirty="0" smtClean="0">
                <a:solidFill>
                  <a:srgbClr val="FF0000"/>
                </a:solidFill>
              </a:rPr>
              <a:t>The beauty of preparing an outline is that it gives writers a chance to organize their thoughts before becoming bogged down in word choice and sentence structure.</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324600" y="3508248"/>
            <a:ext cx="2743200" cy="274320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3014033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Tips for Making an Outline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32</a:t>
            </a:fld>
            <a:endParaRPr lang="en-US" dirty="0"/>
          </a:p>
        </p:txBody>
      </p:sp>
      <p:sp>
        <p:nvSpPr>
          <p:cNvPr id="4" name="Content Placeholder 3"/>
          <p:cNvSpPr>
            <a:spLocks noGrp="1"/>
          </p:cNvSpPr>
          <p:nvPr>
            <p:ph sz="quarter" idx="1"/>
          </p:nvPr>
        </p:nvSpPr>
        <p:spPr/>
        <p:txBody>
          <a:bodyPr>
            <a:normAutofit/>
          </a:bodyPr>
          <a:lstStyle/>
          <a:p>
            <a:r>
              <a:rPr lang="en-US" sz="2400" u="sng" dirty="0" smtClean="0"/>
              <a:t>Tips for Making an Outline</a:t>
            </a:r>
          </a:p>
          <a:p>
            <a:endParaRPr lang="en-US" sz="800" dirty="0" smtClean="0"/>
          </a:p>
          <a:p>
            <a:pPr lvl="1"/>
            <a:r>
              <a:rPr lang="en-US" sz="2000" dirty="0" smtClean="0">
                <a:solidFill>
                  <a:srgbClr val="FF0000"/>
                </a:solidFill>
              </a:rPr>
              <a:t>Define the main topic in the title.</a:t>
            </a:r>
          </a:p>
          <a:p>
            <a:pPr lvl="1"/>
            <a:r>
              <a:rPr lang="en-US" sz="2000" dirty="0" smtClean="0">
                <a:solidFill>
                  <a:srgbClr val="FF0000"/>
                </a:solidFill>
              </a:rPr>
              <a:t>Divide the main topic into major components (preferably 3 to 5).</a:t>
            </a:r>
          </a:p>
          <a:p>
            <a:pPr lvl="1"/>
            <a:r>
              <a:rPr lang="en-US" sz="2000" dirty="0" smtClean="0">
                <a:solidFill>
                  <a:srgbClr val="FF0000"/>
                </a:solidFill>
              </a:rPr>
              <a:t>Break the components into subpoints (2 or more).</a:t>
            </a:r>
          </a:p>
          <a:p>
            <a:pPr lvl="1"/>
            <a:r>
              <a:rPr lang="en-US" sz="2000" dirty="0" smtClean="0">
                <a:solidFill>
                  <a:srgbClr val="FF0000"/>
                </a:solidFill>
              </a:rPr>
              <a:t>Strive to make each component exclusive (no overlapping).</a:t>
            </a:r>
          </a:p>
          <a:p>
            <a:pPr lvl="1"/>
            <a:r>
              <a:rPr lang="en-US" sz="2000" dirty="0" smtClean="0">
                <a:solidFill>
                  <a:srgbClr val="FF0000"/>
                </a:solidFill>
              </a:rPr>
              <a:t>Use details, illustrations, and evidence to support subpoints.</a:t>
            </a:r>
            <a:endParaRPr lang="en-US" sz="2000" dirty="0">
              <a:solidFill>
                <a:srgbClr val="FF0000"/>
              </a:solidFill>
            </a:endParaRPr>
          </a:p>
        </p:txBody>
      </p:sp>
      <p:pic>
        <p:nvPicPr>
          <p:cNvPr id="6" name="Picture 5"/>
          <p:cNvPicPr>
            <a:picLocks noChangeAspect="1"/>
          </p:cNvPicPr>
          <p:nvPr/>
        </p:nvPicPr>
        <p:blipFill>
          <a:blip r:embed="rId2"/>
          <a:stretch>
            <a:fillRect/>
          </a:stretch>
        </p:blipFill>
        <p:spPr>
          <a:xfrm>
            <a:off x="5687109" y="4114800"/>
            <a:ext cx="3163099" cy="2109787"/>
          </a:xfrm>
          <a:prstGeom prst="rect">
            <a:avLst/>
          </a:prstGeom>
        </p:spPr>
      </p:pic>
      <p:pic>
        <p:nvPicPr>
          <p:cNvPr id="7" name="Picture 6"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1977838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Organizing Ideas Into Strategies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33</a:t>
            </a:fld>
            <a:endParaRPr lang="en-US" dirty="0"/>
          </a:p>
        </p:txBody>
      </p:sp>
      <p:sp>
        <p:nvSpPr>
          <p:cNvPr id="4" name="Content Placeholder 3"/>
          <p:cNvSpPr>
            <a:spLocks noGrp="1"/>
          </p:cNvSpPr>
          <p:nvPr>
            <p:ph sz="quarter" idx="1"/>
          </p:nvPr>
        </p:nvSpPr>
        <p:spPr/>
        <p:txBody>
          <a:bodyPr>
            <a:normAutofit/>
          </a:bodyPr>
          <a:lstStyle/>
          <a:p>
            <a:r>
              <a:rPr lang="en-US" sz="2400" u="sng" dirty="0" smtClean="0"/>
              <a:t>How you order the information in your outline depends on the strategy you choose</a:t>
            </a:r>
            <a:r>
              <a:rPr lang="en-US" sz="2400" dirty="0" smtClean="0"/>
              <a:t>.</a:t>
            </a:r>
          </a:p>
          <a:p>
            <a:endParaRPr lang="en-US" sz="900" dirty="0" smtClean="0"/>
          </a:p>
          <a:p>
            <a:pPr marL="731520" lvl="1" indent="-457200">
              <a:buFont typeface="+mj-lt"/>
              <a:buAutoNum type="arabicPeriod"/>
            </a:pPr>
            <a:r>
              <a:rPr lang="en-US" dirty="0" smtClean="0">
                <a:solidFill>
                  <a:schemeClr val="tx1">
                    <a:lumMod val="65000"/>
                    <a:lumOff val="35000"/>
                  </a:schemeClr>
                </a:solidFill>
              </a:rPr>
              <a:t>In the </a:t>
            </a:r>
            <a:r>
              <a:rPr lang="en-US" u="sng" dirty="0">
                <a:solidFill>
                  <a:schemeClr val="tx1">
                    <a:lumMod val="65000"/>
                    <a:lumOff val="35000"/>
                  </a:schemeClr>
                </a:solidFill>
              </a:rPr>
              <a:t>D</a:t>
            </a:r>
            <a:r>
              <a:rPr lang="en-US" u="sng" dirty="0" smtClean="0">
                <a:solidFill>
                  <a:schemeClr val="tx1">
                    <a:lumMod val="65000"/>
                    <a:lumOff val="35000"/>
                  </a:schemeClr>
                </a:solidFill>
              </a:rPr>
              <a:t>irect </a:t>
            </a:r>
            <a:r>
              <a:rPr lang="en-US" u="sng" dirty="0">
                <a:solidFill>
                  <a:schemeClr val="tx1">
                    <a:lumMod val="65000"/>
                    <a:lumOff val="35000"/>
                  </a:schemeClr>
                </a:solidFill>
              </a:rPr>
              <a:t>S</a:t>
            </a:r>
            <a:r>
              <a:rPr lang="en-US" u="sng" dirty="0" smtClean="0">
                <a:solidFill>
                  <a:schemeClr val="tx1">
                    <a:lumMod val="65000"/>
                    <a:lumOff val="35000"/>
                  </a:schemeClr>
                </a:solidFill>
              </a:rPr>
              <a:t>trategy</a:t>
            </a:r>
            <a:r>
              <a:rPr lang="en-US" dirty="0" smtClean="0">
                <a:solidFill>
                  <a:schemeClr val="tx1">
                    <a:lumMod val="65000"/>
                    <a:lumOff val="35000"/>
                  </a:schemeClr>
                </a:solidFill>
              </a:rPr>
              <a:t>, the main idea comes first, followed by details, explanation, or evidence.  </a:t>
            </a:r>
          </a:p>
          <a:p>
            <a:pPr marL="731520" lvl="1" indent="-457200">
              <a:buFont typeface="+mj-lt"/>
              <a:buAutoNum type="arabicPeriod"/>
            </a:pPr>
            <a:r>
              <a:rPr lang="en-US" dirty="0" smtClean="0">
                <a:solidFill>
                  <a:schemeClr val="tx1">
                    <a:lumMod val="65000"/>
                    <a:lumOff val="35000"/>
                  </a:schemeClr>
                </a:solidFill>
              </a:rPr>
              <a:t>In the </a:t>
            </a:r>
            <a:r>
              <a:rPr lang="en-US" u="sng" dirty="0">
                <a:solidFill>
                  <a:schemeClr val="tx1">
                    <a:lumMod val="65000"/>
                    <a:lumOff val="35000"/>
                  </a:schemeClr>
                </a:solidFill>
              </a:rPr>
              <a:t>I</a:t>
            </a:r>
            <a:r>
              <a:rPr lang="en-US" u="sng" dirty="0" smtClean="0">
                <a:solidFill>
                  <a:schemeClr val="tx1">
                    <a:lumMod val="65000"/>
                    <a:lumOff val="35000"/>
                  </a:schemeClr>
                </a:solidFill>
              </a:rPr>
              <a:t>ndirect </a:t>
            </a:r>
            <a:r>
              <a:rPr lang="en-US" u="sng" dirty="0">
                <a:solidFill>
                  <a:schemeClr val="tx1">
                    <a:lumMod val="65000"/>
                    <a:lumOff val="35000"/>
                  </a:schemeClr>
                </a:solidFill>
              </a:rPr>
              <a:t>S</a:t>
            </a:r>
            <a:r>
              <a:rPr lang="en-US" u="sng" dirty="0" smtClean="0">
                <a:solidFill>
                  <a:schemeClr val="tx1">
                    <a:lumMod val="65000"/>
                    <a:lumOff val="35000"/>
                  </a:schemeClr>
                </a:solidFill>
              </a:rPr>
              <a:t>trategy</a:t>
            </a:r>
            <a:r>
              <a:rPr lang="en-US" dirty="0" smtClean="0">
                <a:solidFill>
                  <a:schemeClr val="tx1">
                    <a:lumMod val="65000"/>
                    <a:lumOff val="35000"/>
                  </a:schemeClr>
                </a:solidFill>
              </a:rPr>
              <a:t>, the main idea follows the details, explanation, and evidence.  </a:t>
            </a:r>
          </a:p>
          <a:p>
            <a:pPr lvl="1"/>
            <a:endParaRPr lang="en-US" sz="800" dirty="0" smtClean="0">
              <a:solidFill>
                <a:srgbClr val="FF0000"/>
              </a:solidFill>
            </a:endParaRPr>
          </a:p>
          <a:p>
            <a:pPr lvl="2"/>
            <a:r>
              <a:rPr lang="en-US" dirty="0" smtClean="0">
                <a:solidFill>
                  <a:srgbClr val="FF0000"/>
                </a:solidFill>
              </a:rPr>
              <a:t>The strategy you select is determined by how you expect the audience to react to the message.</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096000" y="4656667"/>
            <a:ext cx="3048000" cy="2201333"/>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64517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Direct Strategy for Receptive Audiences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34</a:t>
            </a:fld>
            <a:endParaRPr lang="en-US" dirty="0"/>
          </a:p>
        </p:txBody>
      </p:sp>
      <p:sp>
        <p:nvSpPr>
          <p:cNvPr id="4" name="Content Placeholder 3"/>
          <p:cNvSpPr>
            <a:spLocks noGrp="1"/>
          </p:cNvSpPr>
          <p:nvPr>
            <p:ph sz="quarter" idx="1"/>
          </p:nvPr>
        </p:nvSpPr>
        <p:spPr/>
        <p:txBody>
          <a:bodyPr>
            <a:normAutofit/>
          </a:bodyPr>
          <a:lstStyle/>
          <a:p>
            <a:r>
              <a:rPr lang="en-US" sz="2400" u="sng" dirty="0" smtClean="0"/>
              <a:t>Anticipate the audience’s reaction to your ideas and frame your message accordingly</a:t>
            </a:r>
            <a:r>
              <a:rPr lang="en-US" sz="2400" dirty="0" smtClean="0"/>
              <a:t>.  </a:t>
            </a:r>
          </a:p>
          <a:p>
            <a:endParaRPr lang="en-US" sz="900" dirty="0"/>
          </a:p>
          <a:p>
            <a:pPr lvl="1"/>
            <a:r>
              <a:rPr lang="en-US" sz="2000" dirty="0" smtClean="0"/>
              <a:t>When you expect the reader to be pleased, interested, or neutral:     use the Direct </a:t>
            </a:r>
            <a:r>
              <a:rPr lang="en-US" sz="2000" dirty="0"/>
              <a:t>S</a:t>
            </a:r>
            <a:r>
              <a:rPr lang="en-US" sz="2000" dirty="0" smtClean="0"/>
              <a:t>trategy.  Get to your point quickly.  </a:t>
            </a:r>
          </a:p>
          <a:p>
            <a:pPr lvl="1"/>
            <a:endParaRPr lang="en-US" sz="800" dirty="0" smtClean="0"/>
          </a:p>
          <a:p>
            <a:pPr lvl="2"/>
            <a:r>
              <a:rPr lang="en-US" dirty="0" smtClean="0">
                <a:solidFill>
                  <a:srgbClr val="FF0000"/>
                </a:solidFill>
              </a:rPr>
              <a:t>Place the purpose of your message in the first or second sentence.  </a:t>
            </a:r>
          </a:p>
        </p:txBody>
      </p:sp>
      <p:pic>
        <p:nvPicPr>
          <p:cNvPr id="7" name="Picture 6"/>
          <p:cNvPicPr>
            <a:picLocks noChangeAspect="1"/>
          </p:cNvPicPr>
          <p:nvPr/>
        </p:nvPicPr>
        <p:blipFill>
          <a:blip r:embed="rId2"/>
          <a:stretch>
            <a:fillRect/>
          </a:stretch>
        </p:blipFill>
        <p:spPr>
          <a:xfrm>
            <a:off x="5366789" y="4038600"/>
            <a:ext cx="3469363" cy="2257475"/>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4167143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Direct Strategy for Receptive Audiences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35</a:t>
            </a:fld>
            <a:endParaRPr lang="en-US" dirty="0"/>
          </a:p>
        </p:txBody>
      </p:sp>
      <p:sp>
        <p:nvSpPr>
          <p:cNvPr id="4" name="Content Placeholder 3"/>
          <p:cNvSpPr>
            <a:spLocks noGrp="1"/>
          </p:cNvSpPr>
          <p:nvPr>
            <p:ph sz="quarter" idx="1"/>
          </p:nvPr>
        </p:nvSpPr>
        <p:spPr/>
        <p:txBody>
          <a:bodyPr>
            <a:normAutofit/>
          </a:bodyPr>
          <a:lstStyle/>
          <a:p>
            <a:r>
              <a:rPr lang="en-US" sz="2400" u="sng" dirty="0" smtClean="0"/>
              <a:t>The Direct Strategy has three advantages</a:t>
            </a:r>
            <a:r>
              <a:rPr lang="en-US" sz="2400" dirty="0" smtClean="0"/>
              <a:t>:</a:t>
            </a:r>
          </a:p>
          <a:p>
            <a:endParaRPr lang="en-US" sz="800" dirty="0" smtClean="0"/>
          </a:p>
          <a:p>
            <a:pPr marL="731520" lvl="1" indent="-457200">
              <a:buFont typeface="+mj-lt"/>
              <a:buAutoNum type="arabicPeriod"/>
            </a:pPr>
            <a:r>
              <a:rPr lang="en-US" u="sng" dirty="0" smtClean="0"/>
              <a:t>Saves the reader time</a:t>
            </a:r>
            <a:r>
              <a:rPr lang="en-US" dirty="0" smtClean="0"/>
              <a:t>.</a:t>
            </a:r>
          </a:p>
          <a:p>
            <a:pPr lvl="2"/>
            <a:r>
              <a:rPr lang="en-US" dirty="0" smtClean="0">
                <a:solidFill>
                  <a:srgbClr val="FF0000"/>
                </a:solidFill>
              </a:rPr>
              <a:t>Messages that take too long to get to the point may lose readers along the way.</a:t>
            </a:r>
          </a:p>
          <a:p>
            <a:pPr marL="731520" lvl="1" indent="-457200">
              <a:buFont typeface="+mj-lt"/>
              <a:buAutoNum type="arabicPeriod"/>
            </a:pPr>
            <a:r>
              <a:rPr lang="en-US" u="sng" dirty="0" smtClean="0"/>
              <a:t>Sets a proper frame of mind</a:t>
            </a:r>
            <a:r>
              <a:rPr lang="en-US" dirty="0" smtClean="0"/>
              <a:t>.</a:t>
            </a:r>
          </a:p>
          <a:p>
            <a:pPr lvl="2"/>
            <a:r>
              <a:rPr lang="en-US" dirty="0" smtClean="0">
                <a:solidFill>
                  <a:srgbClr val="FF0000"/>
                </a:solidFill>
              </a:rPr>
              <a:t>Learning the purpose up front helps the reader put the details and explanations in perspective.</a:t>
            </a:r>
          </a:p>
          <a:p>
            <a:pPr marL="731520" lvl="1" indent="-457200">
              <a:buFont typeface="+mj-lt"/>
              <a:buAutoNum type="arabicPeriod"/>
            </a:pPr>
            <a:r>
              <a:rPr lang="en-US" u="sng" dirty="0" smtClean="0"/>
              <a:t>Reduces frustration</a:t>
            </a:r>
            <a:r>
              <a:rPr lang="en-US" dirty="0" smtClean="0"/>
              <a:t>.</a:t>
            </a:r>
          </a:p>
          <a:p>
            <a:pPr lvl="2"/>
            <a:r>
              <a:rPr lang="en-US" dirty="0" smtClean="0">
                <a:solidFill>
                  <a:srgbClr val="FF0000"/>
                </a:solidFill>
              </a:rPr>
              <a:t>Poorly organized messages create a negative impression of writer.</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562601" y="5204821"/>
            <a:ext cx="3571444" cy="1669262"/>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853513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Indirect Strategy for Unreceptive Audiences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36</a:t>
            </a:fld>
            <a:endParaRPr lang="en-US" dirty="0"/>
          </a:p>
        </p:txBody>
      </p:sp>
      <p:sp>
        <p:nvSpPr>
          <p:cNvPr id="4" name="Content Placeholder 3"/>
          <p:cNvSpPr>
            <a:spLocks noGrp="1"/>
          </p:cNvSpPr>
          <p:nvPr>
            <p:ph sz="quarter" idx="1"/>
          </p:nvPr>
        </p:nvSpPr>
        <p:spPr/>
        <p:txBody>
          <a:bodyPr/>
          <a:lstStyle/>
          <a:p>
            <a:r>
              <a:rPr lang="en-US" sz="2400" u="sng" dirty="0" smtClean="0"/>
              <a:t>When you expect audience to be uninterested, unwilling, displeased, or hostile, the Indirect </a:t>
            </a:r>
            <a:r>
              <a:rPr lang="en-US" sz="2400" u="sng" dirty="0"/>
              <a:t>S</a:t>
            </a:r>
            <a:r>
              <a:rPr lang="en-US" sz="2400" u="sng" dirty="0" smtClean="0"/>
              <a:t>trategy is appropriate</a:t>
            </a:r>
            <a:r>
              <a:rPr lang="en-US" sz="2400" dirty="0" smtClean="0"/>
              <a:t>.</a:t>
            </a:r>
          </a:p>
          <a:p>
            <a:endParaRPr lang="en-US" sz="800" dirty="0" smtClean="0"/>
          </a:p>
          <a:p>
            <a:pPr lvl="1"/>
            <a:r>
              <a:rPr lang="en-US" dirty="0" smtClean="0"/>
              <a:t>In this strategy you reveal the main idea only after you have offered an explanation and evidence.  </a:t>
            </a:r>
          </a:p>
          <a:p>
            <a:pPr lvl="1"/>
            <a:endParaRPr lang="en-US" sz="800" dirty="0"/>
          </a:p>
          <a:p>
            <a:pPr lvl="2"/>
            <a:r>
              <a:rPr lang="en-US" dirty="0" smtClean="0">
                <a:solidFill>
                  <a:srgbClr val="FF0000"/>
                </a:solidFill>
              </a:rPr>
              <a:t>This approach works well with </a:t>
            </a:r>
            <a:r>
              <a:rPr lang="en-US" dirty="0">
                <a:solidFill>
                  <a:srgbClr val="FF0000"/>
                </a:solidFill>
              </a:rPr>
              <a:t>3</a:t>
            </a:r>
            <a:r>
              <a:rPr lang="en-US" dirty="0" smtClean="0">
                <a:solidFill>
                  <a:srgbClr val="FF0000"/>
                </a:solidFill>
              </a:rPr>
              <a:t> kinds of messages: (1) bad news,    (2) ideas that require persuasion, and (3) sensitive news,  especially when being transmitted to superiors.</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5715000" y="4398840"/>
            <a:ext cx="3257550" cy="1784959"/>
          </a:xfrm>
          <a:prstGeom prst="rect">
            <a:avLst/>
          </a:prstGeom>
        </p:spPr>
      </p:pic>
      <p:pic>
        <p:nvPicPr>
          <p:cNvPr id="7" name="Picture 6"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1595746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Indirect Strategy for Unreceptive Audiences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37</a:t>
            </a:fld>
            <a:endParaRPr lang="en-US" dirty="0"/>
          </a:p>
        </p:txBody>
      </p:sp>
      <p:sp>
        <p:nvSpPr>
          <p:cNvPr id="4" name="Content Placeholder 3"/>
          <p:cNvSpPr>
            <a:spLocks noGrp="1"/>
          </p:cNvSpPr>
          <p:nvPr>
            <p:ph sz="quarter" idx="1"/>
          </p:nvPr>
        </p:nvSpPr>
        <p:spPr/>
        <p:txBody>
          <a:bodyPr/>
          <a:lstStyle/>
          <a:p>
            <a:r>
              <a:rPr lang="en-US" sz="2400" u="sng" dirty="0" smtClean="0"/>
              <a:t>The Indirect </a:t>
            </a:r>
            <a:r>
              <a:rPr lang="en-US" sz="2400" u="sng" dirty="0"/>
              <a:t>S</a:t>
            </a:r>
            <a:r>
              <a:rPr lang="en-US" sz="2400" u="sng" dirty="0" smtClean="0"/>
              <a:t>trategy has three benefits</a:t>
            </a:r>
            <a:r>
              <a:rPr lang="en-US" sz="2400" dirty="0" smtClean="0"/>
              <a:t>:</a:t>
            </a:r>
          </a:p>
          <a:p>
            <a:endParaRPr lang="en-US" sz="800" dirty="0" smtClean="0"/>
          </a:p>
          <a:p>
            <a:pPr marL="731520" lvl="1" indent="-457200">
              <a:buFont typeface="+mj-lt"/>
              <a:buAutoNum type="arabicPeriod"/>
            </a:pPr>
            <a:r>
              <a:rPr lang="en-US" u="sng" dirty="0" smtClean="0"/>
              <a:t>Respects the feelings of the audience</a:t>
            </a:r>
            <a:r>
              <a:rPr lang="en-US" dirty="0" smtClean="0"/>
              <a:t>.</a:t>
            </a:r>
          </a:p>
          <a:p>
            <a:pPr lvl="2"/>
            <a:r>
              <a:rPr lang="en-US" dirty="0" smtClean="0">
                <a:solidFill>
                  <a:srgbClr val="FF0000"/>
                </a:solidFill>
              </a:rPr>
              <a:t>Bad news is always painful, but the trauma can be lessened by preparing the receiver for it.</a:t>
            </a:r>
          </a:p>
          <a:p>
            <a:pPr marL="731520" lvl="1" indent="-457200">
              <a:buFont typeface="+mj-lt"/>
              <a:buAutoNum type="arabicPeriod"/>
            </a:pPr>
            <a:r>
              <a:rPr lang="en-US" u="sng" dirty="0" smtClean="0"/>
              <a:t>Facilitates a fair hearing</a:t>
            </a:r>
            <a:r>
              <a:rPr lang="en-US" dirty="0" smtClean="0"/>
              <a:t>.</a:t>
            </a:r>
          </a:p>
          <a:p>
            <a:pPr lvl="2"/>
            <a:r>
              <a:rPr lang="en-US" dirty="0" smtClean="0">
                <a:solidFill>
                  <a:srgbClr val="FF0000"/>
                </a:solidFill>
              </a:rPr>
              <a:t>Messages that may upset the reader are more likely to be read when the main idea is delayed.  Beginning immediately with bad news or a persuasive request, may cause the receiver to stop reading or listening.</a:t>
            </a:r>
          </a:p>
          <a:p>
            <a:pPr marL="731520" lvl="1" indent="-457200">
              <a:buFont typeface="+mj-lt"/>
              <a:buAutoNum type="arabicPeriod"/>
            </a:pPr>
            <a:r>
              <a:rPr lang="en-US" u="sng" dirty="0" smtClean="0"/>
              <a:t>Minimize a negative reaction.</a:t>
            </a:r>
          </a:p>
          <a:p>
            <a:pPr lvl="2"/>
            <a:r>
              <a:rPr lang="en-US" dirty="0" smtClean="0">
                <a:solidFill>
                  <a:srgbClr val="FF0000"/>
                </a:solidFill>
              </a:rPr>
              <a:t>A reader’s overall reaction to a negative message is generally improved if the news is delivered gently.</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7239000" y="1029148"/>
            <a:ext cx="1597152" cy="148590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2613201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Composing the First Draft with Effective Sentences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38</a:t>
            </a:fld>
            <a:endParaRPr lang="en-US" dirty="0"/>
          </a:p>
        </p:txBody>
      </p:sp>
      <p:sp>
        <p:nvSpPr>
          <p:cNvPr id="4" name="Content Placeholder 3"/>
          <p:cNvSpPr>
            <a:spLocks noGrp="1"/>
          </p:cNvSpPr>
          <p:nvPr>
            <p:ph sz="quarter" idx="1"/>
          </p:nvPr>
        </p:nvSpPr>
        <p:spPr/>
        <p:txBody>
          <a:bodyPr>
            <a:normAutofit/>
          </a:bodyPr>
          <a:lstStyle/>
          <a:p>
            <a:r>
              <a:rPr lang="en-US" sz="2400" u="sng" dirty="0" smtClean="0"/>
              <a:t>One you have researched your topic, organized the data, and selected a strategy, you’re ready to begin drafting</a:t>
            </a:r>
            <a:r>
              <a:rPr lang="en-US" dirty="0" smtClean="0"/>
              <a:t>.  </a:t>
            </a:r>
          </a:p>
          <a:p>
            <a:endParaRPr lang="en-US" sz="900" dirty="0"/>
          </a:p>
          <a:p>
            <a:pPr lvl="1"/>
            <a:r>
              <a:rPr lang="en-US" sz="2000" dirty="0" smtClean="0"/>
              <a:t>Many writers have trouble getting started, especially if they haven’t completed the preparatory work.  </a:t>
            </a:r>
          </a:p>
          <a:p>
            <a:pPr lvl="1"/>
            <a:r>
              <a:rPr lang="en-US" sz="2000" dirty="0" smtClean="0"/>
              <a:t>Organizing your ideas and working from an outline are very helpful in overcoming writer’s block.  </a:t>
            </a:r>
          </a:p>
          <a:p>
            <a:pPr lvl="1"/>
            <a:r>
              <a:rPr lang="en-US" sz="2000" dirty="0" smtClean="0"/>
              <a:t>Composition is also easier if you have a quiet environment in which to concentrate.  </a:t>
            </a:r>
          </a:p>
          <a:p>
            <a:pPr lvl="1"/>
            <a:endParaRPr lang="en-US" sz="800" dirty="0"/>
          </a:p>
          <a:p>
            <a:pPr lvl="2"/>
            <a:r>
              <a:rPr lang="en-US" sz="1800" dirty="0" smtClean="0">
                <a:solidFill>
                  <a:srgbClr val="FF0000"/>
                </a:solidFill>
              </a:rPr>
              <a:t>Businesspeople with messages to compose set aside given time and allow no calls, visitors, or other interruptions.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6781800" y="5118562"/>
            <a:ext cx="2362200" cy="1739438"/>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2211869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Achieving Variety with Four Sentence Types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39</a:t>
            </a:fld>
            <a:endParaRPr lang="en-US" dirty="0"/>
          </a:p>
        </p:txBody>
      </p:sp>
      <p:sp>
        <p:nvSpPr>
          <p:cNvPr id="4" name="Content Placeholder 3"/>
          <p:cNvSpPr>
            <a:spLocks noGrp="1"/>
          </p:cNvSpPr>
          <p:nvPr>
            <p:ph sz="quarter" idx="1"/>
          </p:nvPr>
        </p:nvSpPr>
        <p:spPr/>
        <p:txBody>
          <a:bodyPr/>
          <a:lstStyle/>
          <a:p>
            <a:r>
              <a:rPr lang="en-US" sz="2400" u="sng" dirty="0" smtClean="0"/>
              <a:t>To avoid monotony and to add spark to your writing, use a variety of sentence types</a:t>
            </a:r>
            <a:r>
              <a:rPr lang="en-US" sz="2000" dirty="0" smtClean="0"/>
              <a:t>.  </a:t>
            </a:r>
          </a:p>
          <a:p>
            <a:endParaRPr lang="en-US" sz="800" dirty="0"/>
          </a:p>
          <a:p>
            <a:pPr lvl="1"/>
            <a:r>
              <a:rPr lang="en-US" dirty="0" smtClean="0"/>
              <a:t>You have four sentence types from which to choose:</a:t>
            </a:r>
          </a:p>
          <a:p>
            <a:pPr lvl="1"/>
            <a:endParaRPr lang="en-US" sz="800" dirty="0" smtClean="0"/>
          </a:p>
          <a:p>
            <a:pPr marL="937260" lvl="2" indent="-342900">
              <a:buFont typeface="+mj-lt"/>
              <a:buAutoNum type="arabicPeriod"/>
            </a:pPr>
            <a:r>
              <a:rPr lang="en-US" dirty="0" smtClean="0">
                <a:solidFill>
                  <a:srgbClr val="FF0000"/>
                </a:solidFill>
              </a:rPr>
              <a:t>Simple Sentence</a:t>
            </a:r>
          </a:p>
          <a:p>
            <a:pPr marL="937260" lvl="2" indent="-342900">
              <a:buFont typeface="+mj-lt"/>
              <a:buAutoNum type="arabicPeriod"/>
            </a:pPr>
            <a:r>
              <a:rPr lang="en-US" dirty="0" smtClean="0">
                <a:solidFill>
                  <a:srgbClr val="FF0000"/>
                </a:solidFill>
              </a:rPr>
              <a:t>Compound Sentence</a:t>
            </a:r>
          </a:p>
          <a:p>
            <a:pPr marL="937260" lvl="2" indent="-342900">
              <a:buFont typeface="+mj-lt"/>
              <a:buAutoNum type="arabicPeriod"/>
            </a:pPr>
            <a:r>
              <a:rPr lang="en-US" dirty="0" smtClean="0">
                <a:solidFill>
                  <a:srgbClr val="FF0000"/>
                </a:solidFill>
              </a:rPr>
              <a:t>Complex Sentence</a:t>
            </a:r>
          </a:p>
          <a:p>
            <a:pPr marL="937260" lvl="2" indent="-342900">
              <a:buFont typeface="+mj-lt"/>
              <a:buAutoNum type="arabicPeriod"/>
            </a:pPr>
            <a:r>
              <a:rPr lang="en-US" dirty="0" smtClean="0">
                <a:solidFill>
                  <a:srgbClr val="FF0000"/>
                </a:solidFill>
              </a:rPr>
              <a:t>Compound-Complex Sentence</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105400" y="4191000"/>
            <a:ext cx="3771900" cy="2119808"/>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3827819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smtClean="0"/>
              <a:t>Steps in the Communication Process</a:t>
            </a:r>
            <a:r>
              <a:rPr lang="en-US" sz="2400" dirty="0" smtClean="0"/>
              <a:t/>
            </a:r>
            <a:br>
              <a:rPr lang="en-US" sz="2400" dirty="0" smtClean="0"/>
            </a:br>
            <a:r>
              <a:rPr lang="en-US" sz="2000" dirty="0" smtClean="0"/>
              <a:t>Summary</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a:t>
            </a:fld>
            <a:endParaRPr lang="en-US" dirty="0"/>
          </a:p>
        </p:txBody>
      </p:sp>
      <p:sp>
        <p:nvSpPr>
          <p:cNvPr id="4" name="Content Placeholder 3"/>
          <p:cNvSpPr>
            <a:spLocks noGrp="1"/>
          </p:cNvSpPr>
          <p:nvPr>
            <p:ph sz="quarter" idx="1"/>
          </p:nvPr>
        </p:nvSpPr>
        <p:spPr>
          <a:xfrm>
            <a:off x="301752" y="1527048"/>
            <a:ext cx="8503920" cy="4797552"/>
          </a:xfrm>
        </p:spPr>
        <p:txBody>
          <a:bodyPr>
            <a:normAutofit fontScale="77500" lnSpcReduction="20000"/>
          </a:bodyPr>
          <a:lstStyle/>
          <a:p>
            <a:pPr marL="514350" indent="-514350">
              <a:buFont typeface="+mj-lt"/>
              <a:buAutoNum type="arabicPeriod"/>
            </a:pPr>
            <a:r>
              <a:rPr lang="en-US" sz="2600" u="sng" dirty="0" smtClean="0"/>
              <a:t>Sender Has Idea</a:t>
            </a:r>
          </a:p>
          <a:p>
            <a:pPr marL="788670" lvl="1" indent="-514350"/>
            <a:r>
              <a:rPr lang="en-US" sz="2300" dirty="0" smtClean="0">
                <a:solidFill>
                  <a:srgbClr val="FF0000"/>
                </a:solidFill>
              </a:rPr>
              <a:t>Clarify idea – decide on purpose of message – analyze idea and how it can be best presented – anticipate effect on receiver</a:t>
            </a:r>
          </a:p>
          <a:p>
            <a:pPr marL="514350" indent="-514350">
              <a:buFont typeface="+mj-lt"/>
              <a:buAutoNum type="arabicPeriod"/>
            </a:pPr>
            <a:r>
              <a:rPr lang="en-US" sz="2600" u="sng" dirty="0" smtClean="0"/>
              <a:t>Sender Encodes Message</a:t>
            </a:r>
          </a:p>
          <a:p>
            <a:pPr marL="788670" lvl="1" indent="-514350"/>
            <a:r>
              <a:rPr lang="en-US" sz="2300" dirty="0" smtClean="0">
                <a:solidFill>
                  <a:srgbClr val="FF0000"/>
                </a:solidFill>
              </a:rPr>
              <a:t>Consider receiver’s background – communication skills – experience – culture – context </a:t>
            </a:r>
          </a:p>
          <a:p>
            <a:pPr marL="514350" indent="-514350">
              <a:buFont typeface="+mj-lt"/>
              <a:buAutoNum type="arabicPeriod"/>
            </a:pPr>
            <a:r>
              <a:rPr lang="en-US" sz="2600" u="sng" dirty="0" smtClean="0"/>
              <a:t>Sender Selects Channel, Transmits Message</a:t>
            </a:r>
          </a:p>
          <a:p>
            <a:pPr marL="788670" lvl="1" indent="-514350"/>
            <a:r>
              <a:rPr lang="en-US" sz="2300" dirty="0" smtClean="0">
                <a:solidFill>
                  <a:srgbClr val="FF0000"/>
                </a:solidFill>
              </a:rPr>
              <a:t>Consider importance of message, feedback required, interactivity – choose a channel that the receiver prefers – think of ways to reduce channel noise and distractions – be aware of competing messages</a:t>
            </a:r>
          </a:p>
          <a:p>
            <a:pPr marL="514350" indent="-514350">
              <a:buFont typeface="+mj-lt"/>
              <a:buAutoNum type="arabicPeriod"/>
            </a:pPr>
            <a:r>
              <a:rPr lang="en-US" sz="2600" u="sng" dirty="0" smtClean="0"/>
              <a:t>Receiver Decodes Message</a:t>
            </a:r>
          </a:p>
          <a:p>
            <a:pPr marL="788670" lvl="1" indent="-514350"/>
            <a:r>
              <a:rPr lang="en-US" sz="2300" dirty="0" smtClean="0">
                <a:solidFill>
                  <a:srgbClr val="FF0000"/>
                </a:solidFill>
              </a:rPr>
              <a:t>Avoid prejudging message – strive to understand both verbal and nonverbal cues – ignore distractions – creative receptive environment – expect to learn</a:t>
            </a:r>
          </a:p>
          <a:p>
            <a:pPr marL="514350" indent="-514350">
              <a:buFont typeface="+mj-lt"/>
              <a:buAutoNum type="arabicPeriod"/>
            </a:pPr>
            <a:r>
              <a:rPr lang="en-US" sz="2600" u="sng" dirty="0" smtClean="0"/>
              <a:t>Feedback Returns to Sender</a:t>
            </a:r>
          </a:p>
          <a:p>
            <a:pPr marL="788670" lvl="1" indent="-514350"/>
            <a:r>
              <a:rPr lang="en-US" sz="2300" dirty="0" smtClean="0">
                <a:solidFill>
                  <a:srgbClr val="FF0000"/>
                </a:solidFill>
              </a:rPr>
              <a:t>Craft clear and complete response that reveals comprehension of message meaning – begin the cycle again when the receiver becomes the sender with the same concerns.</a:t>
            </a:r>
            <a:endParaRPr lang="en-US" sz="2300" dirty="0">
              <a:solidFill>
                <a:srgbClr val="FF0000"/>
              </a:solidFill>
            </a:endParaRPr>
          </a:p>
        </p:txBody>
      </p:sp>
      <p:pic>
        <p:nvPicPr>
          <p:cNvPr id="6" name="Picture 5" descr="UNIT-1:Means Of Communication – B.C.A study"/>
          <p:cNvPicPr/>
          <p:nvPr/>
        </p:nvPicPr>
        <p:blipFill>
          <a:blip r:embed="rId2" cstate="print"/>
          <a:srcRect/>
          <a:stretch>
            <a:fillRect/>
          </a:stretch>
        </p:blipFill>
        <p:spPr bwMode="auto">
          <a:xfrm>
            <a:off x="0" y="0"/>
            <a:ext cx="990600" cy="457199"/>
          </a:xfrm>
          <a:prstGeom prst="rect">
            <a:avLst/>
          </a:prstGeom>
          <a:noFill/>
          <a:ln w="9525">
            <a:noFill/>
            <a:miter lim="800000"/>
            <a:headEnd/>
            <a:tailEnd/>
          </a:ln>
        </p:spPr>
      </p:pic>
      <p:pic>
        <p:nvPicPr>
          <p:cNvPr id="7" name="Picture 6" descr="Why Communication is Important in Busines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5055" y="152400"/>
            <a:ext cx="1916545" cy="1143000"/>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Avoiding Three Common Sentence Faults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40</a:t>
            </a:fld>
            <a:endParaRPr lang="en-US" dirty="0"/>
          </a:p>
        </p:txBody>
      </p:sp>
      <p:sp>
        <p:nvSpPr>
          <p:cNvPr id="4" name="Content Placeholder 3"/>
          <p:cNvSpPr>
            <a:spLocks noGrp="1"/>
          </p:cNvSpPr>
          <p:nvPr>
            <p:ph sz="quarter" idx="1"/>
          </p:nvPr>
        </p:nvSpPr>
        <p:spPr/>
        <p:txBody>
          <a:bodyPr/>
          <a:lstStyle/>
          <a:p>
            <a:r>
              <a:rPr lang="en-US" sz="2400" u="sng" dirty="0" smtClean="0"/>
              <a:t>As you craft your sentences, beware of three common traps: (1) fragments, (2) run-on (fused) sentences, and (3) comma-splice sentences</a:t>
            </a:r>
            <a:r>
              <a:rPr lang="en-US" dirty="0" smtClean="0"/>
              <a:t>.  </a:t>
            </a:r>
          </a:p>
          <a:p>
            <a:endParaRPr lang="en-US" sz="800" dirty="0"/>
          </a:p>
          <a:p>
            <a:pPr lvl="1"/>
            <a:r>
              <a:rPr lang="en-US" dirty="0" smtClean="0">
                <a:solidFill>
                  <a:srgbClr val="FF0000"/>
                </a:solidFill>
              </a:rPr>
              <a:t>If any of these faults appear in a business message, the writer immediately loses credibility.</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181600" y="3581400"/>
            <a:ext cx="3530600" cy="264795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3453766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Favoring Short Sentences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41</a:t>
            </a:fld>
            <a:endParaRPr lang="en-US" dirty="0"/>
          </a:p>
        </p:txBody>
      </p:sp>
      <p:sp>
        <p:nvSpPr>
          <p:cNvPr id="4" name="Content Placeholder 3"/>
          <p:cNvSpPr>
            <a:spLocks noGrp="1"/>
          </p:cNvSpPr>
          <p:nvPr>
            <p:ph sz="quarter" idx="1"/>
          </p:nvPr>
        </p:nvSpPr>
        <p:spPr/>
        <p:txBody>
          <a:bodyPr/>
          <a:lstStyle/>
          <a:p>
            <a:r>
              <a:rPr lang="en-US" sz="2400" u="sng" dirty="0" smtClean="0"/>
              <a:t>Because your goal is to communicate clearly, you should strive for sentences that average 20 words. Some sentences will be shorter; some will be longer</a:t>
            </a:r>
            <a:r>
              <a:rPr lang="en-US" dirty="0" smtClean="0"/>
              <a:t>.  </a:t>
            </a:r>
          </a:p>
          <a:p>
            <a:endParaRPr lang="en-US" sz="800" dirty="0"/>
          </a:p>
          <a:p>
            <a:pPr lvl="1"/>
            <a:r>
              <a:rPr lang="en-US" sz="2000" dirty="0" smtClean="0"/>
              <a:t>The American Press Institute reports that reader comprehension drops off markedly as sentences become longer.  </a:t>
            </a:r>
          </a:p>
          <a:p>
            <a:pPr lvl="1"/>
            <a:endParaRPr lang="en-US" sz="800" dirty="0"/>
          </a:p>
          <a:p>
            <a:pPr lvl="2"/>
            <a:r>
              <a:rPr lang="en-US" sz="1800" dirty="0" smtClean="0">
                <a:solidFill>
                  <a:srgbClr val="FF0000"/>
                </a:solidFill>
              </a:rPr>
              <a:t>Therefore, in crafting your sentences, think about the relationship between sentence length and comprehension.</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410200" y="4343400"/>
            <a:ext cx="3467100" cy="1951849"/>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22725880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Building Well-Organized Paragraphs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42</a:t>
            </a:fld>
            <a:endParaRPr lang="en-US" dirty="0"/>
          </a:p>
        </p:txBody>
      </p:sp>
      <p:sp>
        <p:nvSpPr>
          <p:cNvPr id="4" name="Content Placeholder 3"/>
          <p:cNvSpPr>
            <a:spLocks noGrp="1"/>
          </p:cNvSpPr>
          <p:nvPr>
            <p:ph sz="quarter" idx="1"/>
          </p:nvPr>
        </p:nvSpPr>
        <p:spPr/>
        <p:txBody>
          <a:bodyPr>
            <a:normAutofit/>
          </a:bodyPr>
          <a:lstStyle/>
          <a:p>
            <a:r>
              <a:rPr lang="en-US" sz="2400" u="sng" dirty="0" smtClean="0"/>
              <a:t>A paragraph is a group of sentences about one idea</a:t>
            </a:r>
            <a:r>
              <a:rPr lang="en-US" dirty="0" smtClean="0"/>
              <a:t>.  </a:t>
            </a:r>
          </a:p>
          <a:p>
            <a:endParaRPr lang="en-US" sz="800" dirty="0" smtClean="0"/>
          </a:p>
          <a:p>
            <a:pPr lvl="1"/>
            <a:r>
              <a:rPr lang="en-US" dirty="0" smtClean="0">
                <a:solidFill>
                  <a:schemeClr val="tx1">
                    <a:lumMod val="65000"/>
                    <a:lumOff val="35000"/>
                  </a:schemeClr>
                </a:solidFill>
              </a:rPr>
              <a:t>Well-constructed paragraphs discuss only one topic. </a:t>
            </a:r>
            <a:endParaRPr lang="en-US" dirty="0">
              <a:solidFill>
                <a:schemeClr val="tx1">
                  <a:lumMod val="65000"/>
                  <a:lumOff val="35000"/>
                </a:schemeClr>
              </a:solidFill>
            </a:endParaRPr>
          </a:p>
          <a:p>
            <a:pPr lvl="1"/>
            <a:endParaRPr lang="en-US" sz="800" dirty="0" smtClean="0">
              <a:solidFill>
                <a:srgbClr val="FF0000"/>
              </a:solidFill>
            </a:endParaRPr>
          </a:p>
          <a:p>
            <a:pPr lvl="2"/>
            <a:r>
              <a:rPr lang="en-US" dirty="0" smtClean="0">
                <a:solidFill>
                  <a:srgbClr val="FF0000"/>
                </a:solidFill>
              </a:rPr>
              <a:t>A topic sentence reveals the primary idea in a paragraph and usually, but not always, appears first.</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661497" y="3886200"/>
            <a:ext cx="3144175" cy="2358131"/>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38926799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Building Well-Organized Paragraphs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43</a:t>
            </a:fld>
            <a:endParaRPr lang="en-US" dirty="0"/>
          </a:p>
        </p:txBody>
      </p:sp>
      <p:sp>
        <p:nvSpPr>
          <p:cNvPr id="4" name="Content Placeholder 3"/>
          <p:cNvSpPr>
            <a:spLocks noGrp="1"/>
          </p:cNvSpPr>
          <p:nvPr>
            <p:ph sz="quarter" idx="1"/>
          </p:nvPr>
        </p:nvSpPr>
        <p:spPr/>
        <p:txBody>
          <a:bodyPr/>
          <a:lstStyle/>
          <a:p>
            <a:r>
              <a:rPr lang="en-US" sz="2200" u="sng" dirty="0" smtClean="0"/>
              <a:t>Paragraphs may be composed of three kinds of sentences.  </a:t>
            </a:r>
          </a:p>
          <a:p>
            <a:r>
              <a:rPr lang="en-US" sz="2200" u="sng" dirty="0" smtClean="0"/>
              <a:t>These sentences may be arranged in any of three classic paragraph plans: direct, pivoting, and indirect</a:t>
            </a:r>
            <a:r>
              <a:rPr lang="en-US" dirty="0" smtClean="0"/>
              <a:t>.</a:t>
            </a:r>
          </a:p>
          <a:p>
            <a:endParaRPr lang="en-US" sz="800" dirty="0" smtClean="0"/>
          </a:p>
          <a:p>
            <a:pPr marL="731520" lvl="1" indent="-457200">
              <a:buFont typeface="+mj-lt"/>
              <a:buAutoNum type="arabicPeriod"/>
            </a:pPr>
            <a:r>
              <a:rPr lang="en-US" sz="2000" u="sng" dirty="0" smtClean="0"/>
              <a:t>Topic Sentence</a:t>
            </a:r>
          </a:p>
          <a:p>
            <a:pPr lvl="2"/>
            <a:r>
              <a:rPr lang="en-US" sz="1800" dirty="0" smtClean="0">
                <a:solidFill>
                  <a:srgbClr val="FF0000"/>
                </a:solidFill>
              </a:rPr>
              <a:t>Expresses the primary idea of the paragraph.</a:t>
            </a:r>
          </a:p>
          <a:p>
            <a:pPr marL="731520" lvl="1" indent="-457200">
              <a:buFont typeface="+mj-lt"/>
              <a:buAutoNum type="arabicPeriod"/>
            </a:pPr>
            <a:r>
              <a:rPr lang="en-US" sz="2000" u="sng" dirty="0" smtClean="0"/>
              <a:t>Supporting Sentence</a:t>
            </a:r>
          </a:p>
          <a:p>
            <a:pPr lvl="2"/>
            <a:r>
              <a:rPr lang="en-US" sz="1800" dirty="0" smtClean="0">
                <a:solidFill>
                  <a:srgbClr val="FF0000"/>
                </a:solidFill>
              </a:rPr>
              <a:t>Illustrates, explains, or strengthens the primary idea.</a:t>
            </a:r>
          </a:p>
          <a:p>
            <a:pPr marL="731520" lvl="1" indent="-457200">
              <a:buFont typeface="+mj-lt"/>
              <a:buAutoNum type="arabicPeriod"/>
            </a:pPr>
            <a:r>
              <a:rPr lang="en-US" sz="2000" u="sng" dirty="0" smtClean="0"/>
              <a:t>Limiting Sentence</a:t>
            </a:r>
          </a:p>
          <a:p>
            <a:pPr lvl="2"/>
            <a:r>
              <a:rPr lang="en-US" sz="1800" dirty="0" smtClean="0">
                <a:solidFill>
                  <a:srgbClr val="FF0000"/>
                </a:solidFill>
              </a:rPr>
              <a:t>Opposes the primary idea by suggesting a negative or contrasting thought; may precede or follow the topic sentence.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211088" y="5334000"/>
            <a:ext cx="3918856" cy="152400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30096104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Developing Paragraph Coherence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44</a:t>
            </a:fld>
            <a:endParaRPr lang="en-US" dirty="0"/>
          </a:p>
        </p:txBody>
      </p:sp>
      <p:sp>
        <p:nvSpPr>
          <p:cNvPr id="4" name="Content Placeholder 3"/>
          <p:cNvSpPr>
            <a:spLocks noGrp="1"/>
          </p:cNvSpPr>
          <p:nvPr>
            <p:ph sz="quarter" idx="1"/>
          </p:nvPr>
        </p:nvSpPr>
        <p:spPr/>
        <p:txBody>
          <a:bodyPr>
            <a:normAutofit/>
          </a:bodyPr>
          <a:lstStyle/>
          <a:p>
            <a:r>
              <a:rPr lang="en-US" sz="2200" u="sng" dirty="0" smtClean="0"/>
              <a:t>Paragraphs are coherent when ideas cohere – that is, when the ideas stick together and when one idea logically leads to the next</a:t>
            </a:r>
            <a:r>
              <a:rPr lang="en-US" dirty="0" smtClean="0"/>
              <a:t>.  </a:t>
            </a:r>
          </a:p>
          <a:p>
            <a:endParaRPr lang="en-US" sz="800" dirty="0" smtClean="0"/>
          </a:p>
          <a:p>
            <a:pPr lvl="1"/>
            <a:r>
              <a:rPr lang="en-US" sz="2000" dirty="0" smtClean="0"/>
              <a:t>Well-written paragraphs take the reader through a number of steps.  </a:t>
            </a:r>
          </a:p>
          <a:p>
            <a:pPr lvl="1"/>
            <a:r>
              <a:rPr lang="en-US" sz="2000" dirty="0" smtClean="0"/>
              <a:t>These techniques will help keep the reader in step with your ideas:</a:t>
            </a:r>
          </a:p>
          <a:p>
            <a:pPr lvl="1"/>
            <a:endParaRPr lang="en-US" sz="800" dirty="0" smtClean="0"/>
          </a:p>
          <a:p>
            <a:pPr marL="937260" lvl="2" indent="-342900">
              <a:buFont typeface="+mj-lt"/>
              <a:buAutoNum type="arabicPeriod"/>
            </a:pPr>
            <a:r>
              <a:rPr lang="en-US" dirty="0" smtClean="0">
                <a:solidFill>
                  <a:srgbClr val="FF0000"/>
                </a:solidFill>
              </a:rPr>
              <a:t>Sustaining the Key Idea</a:t>
            </a:r>
          </a:p>
          <a:p>
            <a:pPr marL="937260" lvl="2" indent="-342900">
              <a:buFont typeface="+mj-lt"/>
              <a:buAutoNum type="arabicPeriod"/>
            </a:pPr>
            <a:r>
              <a:rPr lang="en-US" dirty="0" smtClean="0">
                <a:solidFill>
                  <a:srgbClr val="FF0000"/>
                </a:solidFill>
              </a:rPr>
              <a:t>Dovetailing Sentences</a:t>
            </a:r>
          </a:p>
          <a:p>
            <a:pPr marL="937260" lvl="2" indent="-342900">
              <a:buFont typeface="+mj-lt"/>
              <a:buAutoNum type="arabicPeriod"/>
            </a:pPr>
            <a:r>
              <a:rPr lang="en-US" dirty="0" smtClean="0">
                <a:solidFill>
                  <a:srgbClr val="FF0000"/>
                </a:solidFill>
              </a:rPr>
              <a:t>Including Pronouns</a:t>
            </a:r>
          </a:p>
          <a:p>
            <a:pPr marL="937260" lvl="2" indent="-342900">
              <a:buFont typeface="+mj-lt"/>
              <a:buAutoNum type="arabicPeriod"/>
            </a:pPr>
            <a:r>
              <a:rPr lang="en-US" dirty="0" smtClean="0">
                <a:solidFill>
                  <a:srgbClr val="FF0000"/>
                </a:solidFill>
              </a:rPr>
              <a:t>Employing Transitional Expressions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562600" y="4179228"/>
            <a:ext cx="3581400" cy="2678771"/>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3812879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Controlling Paragraph Length</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45</a:t>
            </a:fld>
            <a:endParaRPr lang="en-US" dirty="0"/>
          </a:p>
        </p:txBody>
      </p:sp>
      <p:sp>
        <p:nvSpPr>
          <p:cNvPr id="4" name="Content Placeholder 3"/>
          <p:cNvSpPr>
            <a:spLocks noGrp="1"/>
          </p:cNvSpPr>
          <p:nvPr>
            <p:ph sz="quarter" idx="1"/>
          </p:nvPr>
        </p:nvSpPr>
        <p:spPr/>
        <p:txBody>
          <a:bodyPr/>
          <a:lstStyle/>
          <a:p>
            <a:r>
              <a:rPr lang="en-US" sz="2400" u="sng" dirty="0" smtClean="0"/>
              <a:t>Although no rule regulates the length of paragraphs, business writers recognize that short paragraphs are more attractive and readable than longer ones</a:t>
            </a:r>
            <a:r>
              <a:rPr lang="en-US" dirty="0" smtClean="0"/>
              <a:t>.  </a:t>
            </a:r>
          </a:p>
          <a:p>
            <a:endParaRPr lang="en-US" sz="800" dirty="0" smtClean="0"/>
          </a:p>
          <a:p>
            <a:pPr lvl="1"/>
            <a:r>
              <a:rPr lang="en-US" sz="2000" dirty="0" smtClean="0"/>
              <a:t>Paragraphs with eight or fewer lines look inviting.  </a:t>
            </a:r>
          </a:p>
          <a:p>
            <a:pPr lvl="1"/>
            <a:r>
              <a:rPr lang="en-US" sz="2000" dirty="0" smtClean="0"/>
              <a:t>Long, solid chunks of print appear formidable.  </a:t>
            </a:r>
          </a:p>
          <a:p>
            <a:pPr lvl="1"/>
            <a:endParaRPr lang="en-US" sz="800" dirty="0" smtClean="0"/>
          </a:p>
          <a:p>
            <a:pPr lvl="2"/>
            <a:r>
              <a:rPr lang="en-US" sz="1800" dirty="0" smtClean="0">
                <a:solidFill>
                  <a:srgbClr val="FF0000"/>
                </a:solidFill>
              </a:rPr>
              <a:t>If a topic can’t be covered in eight or fewer printed lines (not sentences), consider breaking it up into small segments.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791200" y="4534728"/>
            <a:ext cx="3021130" cy="1699386"/>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604138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smtClean="0"/>
              <a:t>Unit Two: The Writing Process</a:t>
            </a:r>
            <a:r>
              <a:rPr lang="en-US" sz="2800" dirty="0" smtClean="0"/>
              <a:t/>
            </a:r>
            <a:br>
              <a:rPr lang="en-US" sz="2800" dirty="0" smtClean="0"/>
            </a:br>
            <a:r>
              <a:rPr lang="en-US" sz="2000" dirty="0" smtClean="0"/>
              <a:t>In the Digital Era</a:t>
            </a:r>
            <a:endParaRPr lang="en-US" sz="20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46</a:t>
            </a:fld>
            <a:endParaRPr lang="en-US" dirty="0"/>
          </a:p>
        </p:txBody>
      </p:sp>
      <p:sp>
        <p:nvSpPr>
          <p:cNvPr id="4" name="Content Placeholder 3"/>
          <p:cNvSpPr>
            <a:spLocks noGrp="1"/>
          </p:cNvSpPr>
          <p:nvPr>
            <p:ph sz="quarter" idx="1"/>
          </p:nvPr>
        </p:nvSpPr>
        <p:spPr>
          <a:xfrm>
            <a:off x="301752" y="1527048"/>
            <a:ext cx="8503920" cy="4797552"/>
          </a:xfrm>
        </p:spPr>
        <p:txBody>
          <a:bodyPr>
            <a:normAutofit/>
          </a:bodyPr>
          <a:lstStyle/>
          <a:p>
            <a:r>
              <a:rPr lang="en-US" sz="2400" u="sng" dirty="0" smtClean="0"/>
              <a:t>Chapter Six: Revising Business Messages</a:t>
            </a:r>
          </a:p>
        </p:txBody>
      </p:sp>
      <p:pic>
        <p:nvPicPr>
          <p:cNvPr id="7" name="Picture 6" descr="UNIT-1:Means Of Communication – B.C.A study"/>
          <p:cNvPicPr/>
          <p:nvPr/>
        </p:nvPicPr>
        <p:blipFill>
          <a:blip r:embed="rId2" cstate="print"/>
          <a:srcRect/>
          <a:stretch>
            <a:fillRect/>
          </a:stretch>
        </p:blipFill>
        <p:spPr bwMode="auto">
          <a:xfrm>
            <a:off x="0" y="0"/>
            <a:ext cx="990600" cy="457199"/>
          </a:xfrm>
          <a:prstGeom prst="rect">
            <a:avLst/>
          </a:prstGeom>
          <a:noFill/>
          <a:ln w="9525">
            <a:noFill/>
            <a:miter lim="800000"/>
            <a:headEnd/>
            <a:tailEnd/>
          </a:ln>
        </p:spPr>
      </p:pic>
      <p:pic>
        <p:nvPicPr>
          <p:cNvPr id="11" name="Picture 10" descr="Help your child revise: the science of revision - Barr Beacon School"/>
          <p:cNvPicPr/>
          <p:nvPr/>
        </p:nvPicPr>
        <p:blipFill>
          <a:blip r:embed="rId3">
            <a:extLst>
              <a:ext uri="{28A0092B-C50C-407E-A947-70E740481C1C}">
                <a14:useLocalDpi xmlns:a14="http://schemas.microsoft.com/office/drawing/2010/main" val="0"/>
              </a:ext>
            </a:extLst>
          </a:blip>
          <a:srcRect/>
          <a:stretch>
            <a:fillRect/>
          </a:stretch>
        </p:blipFill>
        <p:spPr bwMode="auto">
          <a:xfrm>
            <a:off x="2209038" y="2286000"/>
            <a:ext cx="4762500" cy="3810000"/>
          </a:xfrm>
          <a:prstGeom prst="rect">
            <a:avLst/>
          </a:prstGeom>
          <a:noFill/>
          <a:ln>
            <a:noFill/>
          </a:ln>
        </p:spPr>
      </p:pic>
    </p:spTree>
    <p:extLst>
      <p:ext uri="{BB962C8B-B14F-4D97-AF65-F5344CB8AC3E}">
        <p14:creationId xmlns:p14="http://schemas.microsoft.com/office/powerpoint/2010/main" val="20353158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Stopping to Revise: Applying Phase 3 of the Writing Process</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47</a:t>
            </a:fld>
            <a:endParaRPr lang="en-US" dirty="0"/>
          </a:p>
        </p:txBody>
      </p:sp>
      <p:sp>
        <p:nvSpPr>
          <p:cNvPr id="4" name="Content Placeholder 3"/>
          <p:cNvSpPr>
            <a:spLocks noGrp="1"/>
          </p:cNvSpPr>
          <p:nvPr>
            <p:ph sz="quarter" idx="1"/>
          </p:nvPr>
        </p:nvSpPr>
        <p:spPr/>
        <p:txBody>
          <a:bodyPr>
            <a:normAutofit/>
          </a:bodyPr>
          <a:lstStyle/>
          <a:p>
            <a:r>
              <a:rPr lang="en-US" sz="2400" u="sng" dirty="0" smtClean="0"/>
              <a:t>The final phase of the 3x3 writing process focuses on editing, proofreading, and evaluating</a:t>
            </a:r>
            <a:r>
              <a:rPr lang="en-US" sz="2400" dirty="0" smtClean="0"/>
              <a:t>.  </a:t>
            </a:r>
          </a:p>
          <a:p>
            <a:endParaRPr lang="en-US" sz="900" dirty="0"/>
          </a:p>
          <a:p>
            <a:pPr lvl="1"/>
            <a:r>
              <a:rPr lang="en-US" sz="2000" u="sng" dirty="0" smtClean="0"/>
              <a:t>Editing </a:t>
            </a:r>
            <a:r>
              <a:rPr lang="en-US" sz="2000" dirty="0" smtClean="0"/>
              <a:t>means improving the content and sentence structure of your message.  </a:t>
            </a:r>
            <a:r>
              <a:rPr lang="en-US" sz="2000" u="sng" dirty="0" smtClean="0"/>
              <a:t>Proofreading</a:t>
            </a:r>
            <a:r>
              <a:rPr lang="en-US" sz="2000" dirty="0" smtClean="0"/>
              <a:t> involves correcting its grammar, spelling, punctuation, format, and mechanics. </a:t>
            </a:r>
            <a:r>
              <a:rPr lang="en-US" sz="2000" dirty="0"/>
              <a:t> </a:t>
            </a:r>
            <a:r>
              <a:rPr lang="en-US" sz="2000" u="sng" dirty="0" smtClean="0"/>
              <a:t>Evaluating</a:t>
            </a:r>
            <a:r>
              <a:rPr lang="en-US" sz="2000" dirty="0" smtClean="0"/>
              <a:t> is the process of analyzing whether your message achieves its purpose.  </a:t>
            </a:r>
          </a:p>
          <a:p>
            <a:pPr lvl="1"/>
            <a:endParaRPr lang="en-US" sz="900" dirty="0"/>
          </a:p>
          <a:p>
            <a:pPr lvl="2"/>
            <a:r>
              <a:rPr lang="en-US" dirty="0" smtClean="0">
                <a:solidFill>
                  <a:srgbClr val="FF0000"/>
                </a:solidFill>
              </a:rPr>
              <a:t>Revision can often mean the difference between acceptance or rejection of ideas.</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5791201" y="4635131"/>
            <a:ext cx="3334304" cy="2222869"/>
          </a:xfrm>
          <a:prstGeom prst="rect">
            <a:avLst/>
          </a:prstGeom>
        </p:spPr>
      </p:pic>
      <p:pic>
        <p:nvPicPr>
          <p:cNvPr id="7" name="Picture 6"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2562556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Polishing Your Messages by Revising for Conciseness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48</a:t>
            </a:fld>
            <a:endParaRPr lang="en-US" dirty="0"/>
          </a:p>
        </p:txBody>
      </p:sp>
      <p:sp>
        <p:nvSpPr>
          <p:cNvPr id="4" name="Content Placeholder 3"/>
          <p:cNvSpPr>
            <a:spLocks noGrp="1"/>
          </p:cNvSpPr>
          <p:nvPr>
            <p:ph sz="quarter" idx="1"/>
          </p:nvPr>
        </p:nvSpPr>
        <p:spPr/>
        <p:txBody>
          <a:bodyPr>
            <a:normAutofit/>
          </a:bodyPr>
          <a:lstStyle/>
          <a:p>
            <a:r>
              <a:rPr lang="en-US" sz="2400" u="sng" dirty="0" smtClean="0"/>
              <a:t>Messages that are written directly and efficiently are easier to read and comprehend</a:t>
            </a:r>
            <a:r>
              <a:rPr lang="en-US" sz="2400" dirty="0" smtClean="0"/>
              <a:t>.  </a:t>
            </a:r>
            <a:endParaRPr lang="en-US" sz="2400" dirty="0"/>
          </a:p>
          <a:p>
            <a:endParaRPr lang="en-US" sz="800" dirty="0" smtClean="0"/>
          </a:p>
          <a:p>
            <a:pPr lvl="1"/>
            <a:r>
              <a:rPr lang="en-US" sz="2000" dirty="0" smtClean="0"/>
              <a:t>In the revision process, look for shorter ways to say what you mean.  </a:t>
            </a:r>
          </a:p>
          <a:p>
            <a:pPr lvl="1"/>
            <a:r>
              <a:rPr lang="en-US" sz="2000" dirty="0" smtClean="0"/>
              <a:t>Examine every sentence.  Can message be converted in fewer words?  </a:t>
            </a:r>
          </a:p>
          <a:p>
            <a:pPr lvl="1"/>
            <a:endParaRPr lang="en-US" sz="800" dirty="0"/>
          </a:p>
          <a:p>
            <a:pPr lvl="2"/>
            <a:r>
              <a:rPr lang="en-US" dirty="0">
                <a:solidFill>
                  <a:srgbClr val="FF0000"/>
                </a:solidFill>
              </a:rPr>
              <a:t>W</a:t>
            </a:r>
            <a:r>
              <a:rPr lang="en-US" dirty="0" smtClean="0">
                <a:solidFill>
                  <a:srgbClr val="FF0000"/>
                </a:solidFill>
              </a:rPr>
              <a:t>riting will be more concise if you drop unnecessary introductory and empty words, and eliminate redundancies.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029200" y="4531013"/>
            <a:ext cx="4128655" cy="2322369"/>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9071112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Improving Message Clarity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49</a:t>
            </a:fld>
            <a:endParaRPr lang="en-US" dirty="0"/>
          </a:p>
        </p:txBody>
      </p:sp>
      <p:sp>
        <p:nvSpPr>
          <p:cNvPr id="4" name="Content Placeholder 3"/>
          <p:cNvSpPr>
            <a:spLocks noGrp="1"/>
          </p:cNvSpPr>
          <p:nvPr>
            <p:ph sz="quarter" idx="1"/>
          </p:nvPr>
        </p:nvSpPr>
        <p:spPr/>
        <p:txBody>
          <a:bodyPr>
            <a:normAutofit/>
          </a:bodyPr>
          <a:lstStyle/>
          <a:p>
            <a:r>
              <a:rPr lang="en-US" sz="2400" u="sng" dirty="0" smtClean="0"/>
              <a:t>One of the most important tasks in revising is assessing the clarity of your message.  </a:t>
            </a:r>
          </a:p>
          <a:p>
            <a:endParaRPr lang="en-US" sz="800" u="sng" dirty="0"/>
          </a:p>
          <a:p>
            <a:pPr lvl="1"/>
            <a:r>
              <a:rPr lang="en-US" dirty="0" smtClean="0"/>
              <a:t>A clear message is one that is immediately understood.  </a:t>
            </a:r>
          </a:p>
          <a:p>
            <a:pPr lvl="1"/>
            <a:endParaRPr lang="en-US" sz="800" dirty="0"/>
          </a:p>
          <a:p>
            <a:pPr lvl="2"/>
            <a:r>
              <a:rPr lang="en-US" dirty="0" smtClean="0">
                <a:solidFill>
                  <a:srgbClr val="FF0000"/>
                </a:solidFill>
              </a:rPr>
              <a:t>Employees, customers, and investors increasingly want to be addressed in a clear and genuine way.  Fuzzy, long-winded, and unclear writing prevents comprehension.  </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3352800" y="4267200"/>
            <a:ext cx="5532843" cy="1990725"/>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39205679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Barriers that Create Misunderstanding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a:t>
            </a:fld>
            <a:endParaRPr lang="en-US" dirty="0"/>
          </a:p>
        </p:txBody>
      </p:sp>
      <p:sp>
        <p:nvSpPr>
          <p:cNvPr id="4" name="Content Placeholder 3"/>
          <p:cNvSpPr>
            <a:spLocks noGrp="1"/>
          </p:cNvSpPr>
          <p:nvPr>
            <p:ph sz="quarter" idx="1"/>
          </p:nvPr>
        </p:nvSpPr>
        <p:spPr/>
        <p:txBody>
          <a:bodyPr>
            <a:normAutofit/>
          </a:bodyPr>
          <a:lstStyle/>
          <a:p>
            <a:r>
              <a:rPr lang="en-US" sz="2200" u="sng" dirty="0" smtClean="0"/>
              <a:t>The communication process is successful only when the receiver understands the message as intended by the sender.</a:t>
            </a:r>
          </a:p>
          <a:p>
            <a:endParaRPr lang="en-US" sz="900" dirty="0" smtClean="0"/>
          </a:p>
          <a:p>
            <a:pPr lvl="1"/>
            <a:r>
              <a:rPr lang="en-US" sz="2000" dirty="0" smtClean="0"/>
              <a:t>Most messages that we send reach their destinations, but many are partially understood</a:t>
            </a:r>
            <a:r>
              <a:rPr lang="en-US" dirty="0" smtClean="0"/>
              <a:t>.  </a:t>
            </a:r>
          </a:p>
          <a:p>
            <a:pPr lvl="1"/>
            <a:endParaRPr lang="en-US" sz="800" dirty="0" smtClean="0"/>
          </a:p>
          <a:p>
            <a:pPr lvl="2"/>
            <a:r>
              <a:rPr lang="en-US" sz="1800" dirty="0" smtClean="0">
                <a:solidFill>
                  <a:srgbClr val="FF0000"/>
                </a:solidFill>
              </a:rPr>
              <a:t>You can improve your chances of communicating successfully by learning to recognize barriers that are known to disrupt the process.  </a:t>
            </a:r>
          </a:p>
          <a:p>
            <a:pPr lvl="2"/>
            <a:r>
              <a:rPr lang="en-US" sz="1800" dirty="0" smtClean="0">
                <a:solidFill>
                  <a:srgbClr val="FF0000"/>
                </a:solidFill>
              </a:rPr>
              <a:t>Some of the most significant barriers for individuals are bypassing, differing frames of reference, lack of language skill, and distractions.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376081" y="4724400"/>
            <a:ext cx="3746094" cy="2107179"/>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Improving Message Clarity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50</a:t>
            </a:fld>
            <a:endParaRPr lang="en-US" dirty="0"/>
          </a:p>
        </p:txBody>
      </p:sp>
      <p:sp>
        <p:nvSpPr>
          <p:cNvPr id="4" name="Content Placeholder 3"/>
          <p:cNvSpPr>
            <a:spLocks noGrp="1"/>
          </p:cNvSpPr>
          <p:nvPr>
            <p:ph sz="quarter" idx="1"/>
          </p:nvPr>
        </p:nvSpPr>
        <p:spPr/>
        <p:txBody>
          <a:bodyPr>
            <a:normAutofit/>
          </a:bodyPr>
          <a:lstStyle/>
          <a:p>
            <a:r>
              <a:rPr lang="en-US" sz="2400" u="sng" dirty="0" smtClean="0"/>
              <a:t>Readers understand better when information is presented clearly and concisely</a:t>
            </a:r>
            <a:r>
              <a:rPr lang="en-US" dirty="0" smtClean="0"/>
              <a:t>.  </a:t>
            </a:r>
          </a:p>
          <a:p>
            <a:endParaRPr lang="en-US" sz="800" dirty="0"/>
          </a:p>
          <a:p>
            <a:pPr lvl="1"/>
            <a:r>
              <a:rPr lang="en-US" sz="2000" dirty="0" smtClean="0">
                <a:solidFill>
                  <a:srgbClr val="FF0000"/>
                </a:solidFill>
              </a:rPr>
              <a:t>Numerous techniques can improve the clarity of your writing including applying the KISS formula (Keep It Short and Simple), dumping trite business phrases, scrapping clichés and buzzwords, rescuing buried verbs, and restraining exuberance</a:t>
            </a:r>
            <a:r>
              <a:rPr lang="en-US" dirty="0" smtClean="0">
                <a:solidFill>
                  <a:srgbClr val="FF0000"/>
                </a:solidFill>
              </a:rPr>
              <a:t>.</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4953000" y="4341218"/>
            <a:ext cx="3852672" cy="1837725"/>
          </a:xfrm>
          <a:prstGeom prst="rect">
            <a:avLst/>
          </a:prstGeom>
        </p:spPr>
      </p:pic>
      <p:pic>
        <p:nvPicPr>
          <p:cNvPr id="7" name="Picture 6"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13437024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Slashing Trite Business Phrases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51</a:t>
            </a:fld>
            <a:endParaRPr lang="en-US" dirty="0"/>
          </a:p>
        </p:txBody>
      </p:sp>
      <p:sp>
        <p:nvSpPr>
          <p:cNvPr id="4" name="Content Placeholder 3"/>
          <p:cNvSpPr>
            <a:spLocks noGrp="1"/>
          </p:cNvSpPr>
          <p:nvPr>
            <p:ph sz="quarter" idx="1"/>
          </p:nvPr>
        </p:nvSpPr>
        <p:spPr/>
        <p:txBody>
          <a:bodyPr>
            <a:normAutofit/>
          </a:bodyPr>
          <a:lstStyle/>
          <a:p>
            <a:r>
              <a:rPr lang="en-US" sz="2400" u="sng" dirty="0" smtClean="0"/>
              <a:t>In an attempt to sound businesslike, some business writers repeat the same stale expressions that others have used over the years. Your writing will sound fresher and more vigorous if you eliminate trite phrases or find more original ways to convey the idea.</a:t>
            </a:r>
            <a:endParaRPr lang="en-US" sz="2400" u="sng" dirty="0"/>
          </a:p>
        </p:txBody>
      </p:sp>
      <p:pic>
        <p:nvPicPr>
          <p:cNvPr id="6" name="Picture 5"/>
          <p:cNvPicPr>
            <a:picLocks noChangeAspect="1"/>
          </p:cNvPicPr>
          <p:nvPr/>
        </p:nvPicPr>
        <p:blipFill>
          <a:blip r:embed="rId2"/>
          <a:stretch>
            <a:fillRect/>
          </a:stretch>
        </p:blipFill>
        <p:spPr>
          <a:xfrm>
            <a:off x="4267200" y="3813048"/>
            <a:ext cx="4605470" cy="2408089"/>
          </a:xfrm>
          <a:prstGeom prst="rect">
            <a:avLst/>
          </a:prstGeom>
        </p:spPr>
      </p:pic>
      <p:pic>
        <p:nvPicPr>
          <p:cNvPr id="7" name="Picture 6"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10991906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Slashing Trite Business Phrases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52</a:t>
            </a:fld>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3529600164"/>
              </p:ext>
            </p:extLst>
          </p:nvPr>
        </p:nvGraphicFramePr>
        <p:xfrm>
          <a:off x="301625" y="1527175"/>
          <a:ext cx="8504238" cy="4450080"/>
        </p:xfrm>
        <a:graphic>
          <a:graphicData uri="http://schemas.openxmlformats.org/drawingml/2006/table">
            <a:tbl>
              <a:tblPr firstRow="1" bandRow="1">
                <a:tableStyleId>{F5AB1C69-6EDB-4FF4-983F-18BD219EF322}</a:tableStyleId>
              </a:tblPr>
              <a:tblGrid>
                <a:gridCol w="4252119">
                  <a:extLst>
                    <a:ext uri="{9D8B030D-6E8A-4147-A177-3AD203B41FA5}">
                      <a16:colId xmlns:a16="http://schemas.microsoft.com/office/drawing/2014/main" val="637149734"/>
                    </a:ext>
                  </a:extLst>
                </a:gridCol>
                <a:gridCol w="4252119">
                  <a:extLst>
                    <a:ext uri="{9D8B030D-6E8A-4147-A177-3AD203B41FA5}">
                      <a16:colId xmlns:a16="http://schemas.microsoft.com/office/drawing/2014/main" val="2058514287"/>
                    </a:ext>
                  </a:extLst>
                </a:gridCol>
              </a:tblGrid>
              <a:tr h="370840">
                <a:tc>
                  <a:txBody>
                    <a:bodyPr/>
                    <a:lstStyle/>
                    <a:p>
                      <a:r>
                        <a:rPr lang="en-US" sz="1400" dirty="0" smtClean="0"/>
                        <a:t>Trite Phrase</a:t>
                      </a:r>
                      <a:endParaRPr lang="en-US" sz="1400" dirty="0"/>
                    </a:p>
                  </a:txBody>
                  <a:tcPr/>
                </a:tc>
                <a:tc>
                  <a:txBody>
                    <a:bodyPr/>
                    <a:lstStyle/>
                    <a:p>
                      <a:r>
                        <a:rPr lang="en-US" sz="1400" dirty="0" smtClean="0"/>
                        <a:t>Improved</a:t>
                      </a:r>
                      <a:endParaRPr lang="en-US" sz="1400" dirty="0"/>
                    </a:p>
                  </a:txBody>
                  <a:tcPr/>
                </a:tc>
                <a:extLst>
                  <a:ext uri="{0D108BD9-81ED-4DB2-BD59-A6C34878D82A}">
                    <a16:rowId xmlns:a16="http://schemas.microsoft.com/office/drawing/2014/main" val="2403573519"/>
                  </a:ext>
                </a:extLst>
              </a:tr>
              <a:tr h="370840">
                <a:tc>
                  <a:txBody>
                    <a:bodyPr/>
                    <a:lstStyle/>
                    <a:p>
                      <a:r>
                        <a:rPr lang="en-US" sz="1400" dirty="0" smtClean="0"/>
                        <a:t>As per you request</a:t>
                      </a:r>
                      <a:endParaRPr lang="en-US" sz="1400" dirty="0"/>
                    </a:p>
                  </a:txBody>
                  <a:tcPr/>
                </a:tc>
                <a:tc>
                  <a:txBody>
                    <a:bodyPr/>
                    <a:lstStyle/>
                    <a:p>
                      <a:r>
                        <a:rPr lang="en-US" sz="1400" dirty="0" smtClean="0"/>
                        <a:t>As you request</a:t>
                      </a:r>
                      <a:endParaRPr lang="en-US" sz="1400" dirty="0"/>
                    </a:p>
                  </a:txBody>
                  <a:tcPr/>
                </a:tc>
                <a:extLst>
                  <a:ext uri="{0D108BD9-81ED-4DB2-BD59-A6C34878D82A}">
                    <a16:rowId xmlns:a16="http://schemas.microsoft.com/office/drawing/2014/main" val="1576712359"/>
                  </a:ext>
                </a:extLst>
              </a:tr>
              <a:tr h="370840">
                <a:tc>
                  <a:txBody>
                    <a:bodyPr/>
                    <a:lstStyle/>
                    <a:p>
                      <a:r>
                        <a:rPr lang="en-US" sz="1400" dirty="0" smtClean="0"/>
                        <a:t>Pursuant</a:t>
                      </a:r>
                      <a:r>
                        <a:rPr lang="en-US" sz="1400" baseline="0" dirty="0" smtClean="0"/>
                        <a:t> to your request </a:t>
                      </a:r>
                      <a:endParaRPr lang="en-US" sz="1400" dirty="0"/>
                    </a:p>
                  </a:txBody>
                  <a:tcPr/>
                </a:tc>
                <a:tc>
                  <a:txBody>
                    <a:bodyPr/>
                    <a:lstStyle/>
                    <a:p>
                      <a:r>
                        <a:rPr lang="en-US" sz="1400" dirty="0" smtClean="0"/>
                        <a:t>At your request</a:t>
                      </a:r>
                      <a:endParaRPr lang="en-US" sz="1400" dirty="0"/>
                    </a:p>
                  </a:txBody>
                  <a:tcPr/>
                </a:tc>
                <a:extLst>
                  <a:ext uri="{0D108BD9-81ED-4DB2-BD59-A6C34878D82A}">
                    <a16:rowId xmlns:a16="http://schemas.microsoft.com/office/drawing/2014/main" val="2041605209"/>
                  </a:ext>
                </a:extLst>
              </a:tr>
              <a:tr h="370840">
                <a:tc>
                  <a:txBody>
                    <a:bodyPr/>
                    <a:lstStyle/>
                    <a:p>
                      <a:r>
                        <a:rPr lang="en-US" sz="1400" dirty="0" smtClean="0"/>
                        <a:t>Enclosed</a:t>
                      </a:r>
                      <a:r>
                        <a:rPr lang="en-US" sz="1400" baseline="0" dirty="0" smtClean="0"/>
                        <a:t> please find</a:t>
                      </a:r>
                      <a:endParaRPr lang="en-US" sz="1400" dirty="0"/>
                    </a:p>
                  </a:txBody>
                  <a:tcPr/>
                </a:tc>
                <a:tc>
                  <a:txBody>
                    <a:bodyPr/>
                    <a:lstStyle/>
                    <a:p>
                      <a:r>
                        <a:rPr lang="en-US" sz="1400" dirty="0" smtClean="0"/>
                        <a:t>Enclosed is</a:t>
                      </a:r>
                      <a:endParaRPr lang="en-US" sz="1400" dirty="0"/>
                    </a:p>
                  </a:txBody>
                  <a:tcPr/>
                </a:tc>
                <a:extLst>
                  <a:ext uri="{0D108BD9-81ED-4DB2-BD59-A6C34878D82A}">
                    <a16:rowId xmlns:a16="http://schemas.microsoft.com/office/drawing/2014/main" val="1421693667"/>
                  </a:ext>
                </a:extLst>
              </a:tr>
              <a:tr h="370840">
                <a:tc>
                  <a:txBody>
                    <a:bodyPr/>
                    <a:lstStyle/>
                    <a:p>
                      <a:r>
                        <a:rPr lang="en-US" sz="1400" dirty="0" smtClean="0"/>
                        <a:t>Every effort will be made</a:t>
                      </a:r>
                      <a:endParaRPr lang="en-US" sz="1400" dirty="0"/>
                    </a:p>
                  </a:txBody>
                  <a:tcPr/>
                </a:tc>
                <a:tc>
                  <a:txBody>
                    <a:bodyPr/>
                    <a:lstStyle/>
                    <a:p>
                      <a:r>
                        <a:rPr lang="en-US" sz="1400" dirty="0" smtClean="0"/>
                        <a:t>We’ll try</a:t>
                      </a:r>
                      <a:endParaRPr lang="en-US" sz="1400" dirty="0"/>
                    </a:p>
                  </a:txBody>
                  <a:tcPr/>
                </a:tc>
                <a:extLst>
                  <a:ext uri="{0D108BD9-81ED-4DB2-BD59-A6C34878D82A}">
                    <a16:rowId xmlns:a16="http://schemas.microsoft.com/office/drawing/2014/main" val="840481959"/>
                  </a:ext>
                </a:extLst>
              </a:tr>
              <a:tr h="370840">
                <a:tc>
                  <a:txBody>
                    <a:bodyPr/>
                    <a:lstStyle/>
                    <a:p>
                      <a:r>
                        <a:rPr lang="en-US" sz="1400" dirty="0" smtClean="0"/>
                        <a:t>In accordance with your wishes</a:t>
                      </a:r>
                      <a:endParaRPr lang="en-US" sz="1400" dirty="0"/>
                    </a:p>
                  </a:txBody>
                  <a:tcPr/>
                </a:tc>
                <a:tc>
                  <a:txBody>
                    <a:bodyPr/>
                    <a:lstStyle/>
                    <a:p>
                      <a:r>
                        <a:rPr lang="en-US" sz="1400" dirty="0" smtClean="0"/>
                        <a:t>As you wish</a:t>
                      </a:r>
                      <a:endParaRPr lang="en-US" sz="1400" dirty="0"/>
                    </a:p>
                  </a:txBody>
                  <a:tcPr/>
                </a:tc>
                <a:extLst>
                  <a:ext uri="{0D108BD9-81ED-4DB2-BD59-A6C34878D82A}">
                    <a16:rowId xmlns:a16="http://schemas.microsoft.com/office/drawing/2014/main" val="3722892839"/>
                  </a:ext>
                </a:extLst>
              </a:tr>
              <a:tr h="370840">
                <a:tc>
                  <a:txBody>
                    <a:bodyPr/>
                    <a:lstStyle/>
                    <a:p>
                      <a:r>
                        <a:rPr lang="en-US" sz="1400" dirty="0" smtClean="0"/>
                        <a:t>In receipt of</a:t>
                      </a:r>
                      <a:endParaRPr lang="en-US" sz="1400" dirty="0"/>
                    </a:p>
                  </a:txBody>
                  <a:tcPr/>
                </a:tc>
                <a:tc>
                  <a:txBody>
                    <a:bodyPr/>
                    <a:lstStyle/>
                    <a:p>
                      <a:r>
                        <a:rPr lang="en-US" sz="1400" dirty="0" smtClean="0"/>
                        <a:t>Have received</a:t>
                      </a:r>
                      <a:endParaRPr lang="en-US" sz="1400" dirty="0"/>
                    </a:p>
                  </a:txBody>
                  <a:tcPr/>
                </a:tc>
                <a:extLst>
                  <a:ext uri="{0D108BD9-81ED-4DB2-BD59-A6C34878D82A}">
                    <a16:rowId xmlns:a16="http://schemas.microsoft.com/office/drawing/2014/main" val="1474394527"/>
                  </a:ext>
                </a:extLst>
              </a:tr>
              <a:tr h="370840">
                <a:tc>
                  <a:txBody>
                    <a:bodyPr/>
                    <a:lstStyle/>
                    <a:p>
                      <a:r>
                        <a:rPr lang="en-US" sz="1400" dirty="0" smtClean="0"/>
                        <a:t>Please do not hesitate to</a:t>
                      </a:r>
                      <a:endParaRPr lang="en-US" sz="1400" dirty="0"/>
                    </a:p>
                  </a:txBody>
                  <a:tcPr/>
                </a:tc>
                <a:tc>
                  <a:txBody>
                    <a:bodyPr/>
                    <a:lstStyle/>
                    <a:p>
                      <a:r>
                        <a:rPr lang="en-US" sz="1400" dirty="0" smtClean="0"/>
                        <a:t>Please</a:t>
                      </a:r>
                      <a:endParaRPr lang="en-US" sz="1400" dirty="0"/>
                    </a:p>
                  </a:txBody>
                  <a:tcPr/>
                </a:tc>
                <a:extLst>
                  <a:ext uri="{0D108BD9-81ED-4DB2-BD59-A6C34878D82A}">
                    <a16:rowId xmlns:a16="http://schemas.microsoft.com/office/drawing/2014/main" val="805342373"/>
                  </a:ext>
                </a:extLst>
              </a:tr>
              <a:tr h="370840">
                <a:tc>
                  <a:txBody>
                    <a:bodyPr/>
                    <a:lstStyle/>
                    <a:p>
                      <a:r>
                        <a:rPr lang="en-US" sz="1400" dirty="0" smtClean="0"/>
                        <a:t>Respond forthwith</a:t>
                      </a:r>
                      <a:endParaRPr lang="en-US" sz="1400" dirty="0"/>
                    </a:p>
                  </a:txBody>
                  <a:tcPr/>
                </a:tc>
                <a:tc>
                  <a:txBody>
                    <a:bodyPr/>
                    <a:lstStyle/>
                    <a:p>
                      <a:r>
                        <a:rPr lang="en-US" sz="1400" dirty="0" smtClean="0"/>
                        <a:t>Respond</a:t>
                      </a:r>
                      <a:r>
                        <a:rPr lang="en-US" sz="1400" baseline="0" dirty="0" smtClean="0"/>
                        <a:t> immediately</a:t>
                      </a:r>
                      <a:endParaRPr lang="en-US" sz="1400" dirty="0"/>
                    </a:p>
                  </a:txBody>
                  <a:tcPr/>
                </a:tc>
                <a:extLst>
                  <a:ext uri="{0D108BD9-81ED-4DB2-BD59-A6C34878D82A}">
                    <a16:rowId xmlns:a16="http://schemas.microsoft.com/office/drawing/2014/main" val="1876774022"/>
                  </a:ext>
                </a:extLst>
              </a:tr>
              <a:tr h="370840">
                <a:tc>
                  <a:txBody>
                    <a:bodyPr/>
                    <a:lstStyle/>
                    <a:p>
                      <a:r>
                        <a:rPr lang="en-US" sz="1400" dirty="0" smtClean="0"/>
                        <a:t>Thank you in advance</a:t>
                      </a:r>
                      <a:endParaRPr lang="en-US" sz="1400" dirty="0"/>
                    </a:p>
                  </a:txBody>
                  <a:tcPr/>
                </a:tc>
                <a:tc>
                  <a:txBody>
                    <a:bodyPr/>
                    <a:lstStyle/>
                    <a:p>
                      <a:r>
                        <a:rPr lang="en-US" sz="1400" dirty="0" smtClean="0"/>
                        <a:t>Thank you</a:t>
                      </a:r>
                      <a:endParaRPr lang="en-US" sz="1400" dirty="0"/>
                    </a:p>
                  </a:txBody>
                  <a:tcPr/>
                </a:tc>
                <a:extLst>
                  <a:ext uri="{0D108BD9-81ED-4DB2-BD59-A6C34878D82A}">
                    <a16:rowId xmlns:a16="http://schemas.microsoft.com/office/drawing/2014/main" val="4228101003"/>
                  </a:ext>
                </a:extLst>
              </a:tr>
              <a:tr h="370840">
                <a:tc>
                  <a:txBody>
                    <a:bodyPr/>
                    <a:lstStyle/>
                    <a:p>
                      <a:r>
                        <a:rPr lang="en-US" sz="1400" dirty="0" smtClean="0"/>
                        <a:t>Under separate cover</a:t>
                      </a:r>
                      <a:endParaRPr lang="en-US" sz="1400" dirty="0"/>
                    </a:p>
                  </a:txBody>
                  <a:tcPr/>
                </a:tc>
                <a:tc>
                  <a:txBody>
                    <a:bodyPr/>
                    <a:lstStyle/>
                    <a:p>
                      <a:r>
                        <a:rPr lang="en-US" sz="1400" dirty="0" smtClean="0"/>
                        <a:t>Separately</a:t>
                      </a:r>
                      <a:endParaRPr lang="en-US" sz="1400" dirty="0"/>
                    </a:p>
                  </a:txBody>
                  <a:tcPr/>
                </a:tc>
                <a:extLst>
                  <a:ext uri="{0D108BD9-81ED-4DB2-BD59-A6C34878D82A}">
                    <a16:rowId xmlns:a16="http://schemas.microsoft.com/office/drawing/2014/main" val="3459710184"/>
                  </a:ext>
                </a:extLst>
              </a:tr>
              <a:tr h="370840">
                <a:tc>
                  <a:txBody>
                    <a:bodyPr/>
                    <a:lstStyle/>
                    <a:p>
                      <a:r>
                        <a:rPr lang="en-US" sz="1400" dirty="0" smtClean="0"/>
                        <a:t>With reference to</a:t>
                      </a:r>
                      <a:endParaRPr lang="en-US" sz="1400" dirty="0"/>
                    </a:p>
                  </a:txBody>
                  <a:tcPr/>
                </a:tc>
                <a:tc>
                  <a:txBody>
                    <a:bodyPr/>
                    <a:lstStyle/>
                    <a:p>
                      <a:r>
                        <a:rPr lang="en-US" sz="1400" dirty="0" smtClean="0"/>
                        <a:t>About</a:t>
                      </a:r>
                      <a:endParaRPr lang="en-US" sz="1400" dirty="0"/>
                    </a:p>
                  </a:txBody>
                  <a:tcPr/>
                </a:tc>
                <a:extLst>
                  <a:ext uri="{0D108BD9-81ED-4DB2-BD59-A6C34878D82A}">
                    <a16:rowId xmlns:a16="http://schemas.microsoft.com/office/drawing/2014/main" val="2126942125"/>
                  </a:ext>
                </a:extLst>
              </a:tr>
            </a:tbl>
          </a:graphicData>
        </a:graphic>
      </p:graphicFrame>
      <p:pic>
        <p:nvPicPr>
          <p:cNvPr id="6" name="Picture 5" descr="UNIT-1:Means Of Communication – B.C.A study"/>
          <p:cNvPicPr/>
          <p:nvPr/>
        </p:nvPicPr>
        <p:blipFill>
          <a:blip r:embed="rId2"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23577463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Cutting Clichés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53</a:t>
            </a:fld>
            <a:endParaRPr lang="en-US" dirty="0"/>
          </a:p>
        </p:txBody>
      </p:sp>
      <p:sp>
        <p:nvSpPr>
          <p:cNvPr id="4" name="Content Placeholder 3"/>
          <p:cNvSpPr>
            <a:spLocks noGrp="1"/>
          </p:cNvSpPr>
          <p:nvPr>
            <p:ph sz="quarter" idx="1"/>
          </p:nvPr>
        </p:nvSpPr>
        <p:spPr/>
        <p:txBody>
          <a:bodyPr/>
          <a:lstStyle/>
          <a:p>
            <a:r>
              <a:rPr lang="en-US" sz="2400" u="sng" dirty="0" smtClean="0"/>
              <a:t>Clichés are expressions exhausted by overuse</a:t>
            </a:r>
            <a:r>
              <a:rPr lang="en-US" sz="2400" dirty="0" smtClean="0"/>
              <a:t>.  </a:t>
            </a:r>
          </a:p>
          <a:p>
            <a:endParaRPr lang="en-US" sz="800" dirty="0"/>
          </a:p>
          <a:p>
            <a:pPr lvl="1"/>
            <a:r>
              <a:rPr lang="en-US" dirty="0" smtClean="0"/>
              <a:t>Cliches lack not only freshness but also clarity.</a:t>
            </a:r>
          </a:p>
          <a:p>
            <a:pPr lvl="1"/>
            <a:endParaRPr lang="en-US" sz="800" dirty="0"/>
          </a:p>
          <a:p>
            <a:pPr lvl="2"/>
            <a:r>
              <a:rPr lang="en-US" dirty="0" smtClean="0">
                <a:solidFill>
                  <a:srgbClr val="FF0000"/>
                </a:solidFill>
              </a:rPr>
              <a:t>Instead of repeating clichés, find other ways to say what you mean.</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5105400" y="3429000"/>
            <a:ext cx="3836565" cy="2874526"/>
          </a:xfrm>
          <a:prstGeom prst="rect">
            <a:avLst/>
          </a:prstGeom>
        </p:spPr>
      </p:pic>
      <p:pic>
        <p:nvPicPr>
          <p:cNvPr id="7" name="Picture 6"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40834967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Cutting Cliches</a:t>
            </a:r>
            <a:endParaRPr lang="en-US"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54</a:t>
            </a:fld>
            <a:endParaRPr lang="en-US"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1277007259"/>
              </p:ext>
            </p:extLst>
          </p:nvPr>
        </p:nvGraphicFramePr>
        <p:xfrm>
          <a:off x="301625" y="1527175"/>
          <a:ext cx="8504238" cy="3337560"/>
        </p:xfrm>
        <a:graphic>
          <a:graphicData uri="http://schemas.openxmlformats.org/drawingml/2006/table">
            <a:tbl>
              <a:tblPr firstRow="1" bandRow="1">
                <a:tableStyleId>{F5AB1C69-6EDB-4FF4-983F-18BD219EF322}</a:tableStyleId>
              </a:tblPr>
              <a:tblGrid>
                <a:gridCol w="4252119">
                  <a:extLst>
                    <a:ext uri="{9D8B030D-6E8A-4147-A177-3AD203B41FA5}">
                      <a16:colId xmlns:a16="http://schemas.microsoft.com/office/drawing/2014/main" val="278346363"/>
                    </a:ext>
                  </a:extLst>
                </a:gridCol>
                <a:gridCol w="4252119">
                  <a:extLst>
                    <a:ext uri="{9D8B030D-6E8A-4147-A177-3AD203B41FA5}">
                      <a16:colId xmlns:a16="http://schemas.microsoft.com/office/drawing/2014/main" val="4072735166"/>
                    </a:ext>
                  </a:extLst>
                </a:gridCol>
              </a:tblGrid>
              <a:tr h="370840">
                <a:tc>
                  <a:txBody>
                    <a:bodyPr/>
                    <a:lstStyle/>
                    <a:p>
                      <a:r>
                        <a:rPr lang="en-US" dirty="0" smtClean="0"/>
                        <a:t>Cliché</a:t>
                      </a:r>
                      <a:r>
                        <a:rPr lang="en-US" baseline="0" dirty="0" smtClean="0"/>
                        <a:t> </a:t>
                      </a:r>
                      <a:endParaRPr lang="en-US" dirty="0"/>
                    </a:p>
                  </a:txBody>
                  <a:tcPr/>
                </a:tc>
                <a:tc>
                  <a:txBody>
                    <a:bodyPr/>
                    <a:lstStyle/>
                    <a:p>
                      <a:endParaRPr lang="en-US" dirty="0"/>
                    </a:p>
                  </a:txBody>
                  <a:tcPr/>
                </a:tc>
                <a:extLst>
                  <a:ext uri="{0D108BD9-81ED-4DB2-BD59-A6C34878D82A}">
                    <a16:rowId xmlns:a16="http://schemas.microsoft.com/office/drawing/2014/main" val="847510312"/>
                  </a:ext>
                </a:extLst>
              </a:tr>
              <a:tr h="370840">
                <a:tc>
                  <a:txBody>
                    <a:bodyPr/>
                    <a:lstStyle/>
                    <a:p>
                      <a:r>
                        <a:rPr lang="en-US" dirty="0" smtClean="0"/>
                        <a:t>Below the belt</a:t>
                      </a:r>
                      <a:endParaRPr lang="en-US" dirty="0"/>
                    </a:p>
                  </a:txBody>
                  <a:tcPr/>
                </a:tc>
                <a:tc>
                  <a:txBody>
                    <a:bodyPr/>
                    <a:lstStyle/>
                    <a:p>
                      <a:r>
                        <a:rPr lang="en-US" dirty="0" smtClean="0"/>
                        <a:t>Last but not least</a:t>
                      </a:r>
                      <a:endParaRPr lang="en-US" dirty="0"/>
                    </a:p>
                  </a:txBody>
                  <a:tcPr/>
                </a:tc>
                <a:extLst>
                  <a:ext uri="{0D108BD9-81ED-4DB2-BD59-A6C34878D82A}">
                    <a16:rowId xmlns:a16="http://schemas.microsoft.com/office/drawing/2014/main" val="634334676"/>
                  </a:ext>
                </a:extLst>
              </a:tr>
              <a:tr h="370840">
                <a:tc>
                  <a:txBody>
                    <a:bodyPr/>
                    <a:lstStyle/>
                    <a:p>
                      <a:r>
                        <a:rPr lang="en-US" dirty="0" smtClean="0"/>
                        <a:t>Better than new</a:t>
                      </a:r>
                      <a:endParaRPr lang="en-US" dirty="0"/>
                    </a:p>
                  </a:txBody>
                  <a:tcPr/>
                </a:tc>
                <a:tc>
                  <a:txBody>
                    <a:bodyPr/>
                    <a:lstStyle/>
                    <a:p>
                      <a:r>
                        <a:rPr lang="en-US" dirty="0" smtClean="0"/>
                        <a:t>Make a bundle</a:t>
                      </a:r>
                      <a:endParaRPr lang="en-US" dirty="0"/>
                    </a:p>
                  </a:txBody>
                  <a:tcPr/>
                </a:tc>
                <a:extLst>
                  <a:ext uri="{0D108BD9-81ED-4DB2-BD59-A6C34878D82A}">
                    <a16:rowId xmlns:a16="http://schemas.microsoft.com/office/drawing/2014/main" val="1005812998"/>
                  </a:ext>
                </a:extLst>
              </a:tr>
              <a:tr h="370840">
                <a:tc>
                  <a:txBody>
                    <a:bodyPr/>
                    <a:lstStyle/>
                    <a:p>
                      <a:r>
                        <a:rPr lang="en-US" dirty="0" smtClean="0"/>
                        <a:t>Beyond a shadow of a doubt</a:t>
                      </a:r>
                      <a:endParaRPr lang="en-US" dirty="0"/>
                    </a:p>
                  </a:txBody>
                  <a:tcPr/>
                </a:tc>
                <a:tc>
                  <a:txBody>
                    <a:bodyPr/>
                    <a:lstStyle/>
                    <a:p>
                      <a:r>
                        <a:rPr lang="en-US" dirty="0" smtClean="0"/>
                        <a:t>Pass with flying colors</a:t>
                      </a:r>
                      <a:endParaRPr lang="en-US" dirty="0"/>
                    </a:p>
                  </a:txBody>
                  <a:tcPr/>
                </a:tc>
                <a:extLst>
                  <a:ext uri="{0D108BD9-81ED-4DB2-BD59-A6C34878D82A}">
                    <a16:rowId xmlns:a16="http://schemas.microsoft.com/office/drawing/2014/main" val="1120589873"/>
                  </a:ext>
                </a:extLst>
              </a:tr>
              <a:tr h="370840">
                <a:tc>
                  <a:txBody>
                    <a:bodyPr/>
                    <a:lstStyle/>
                    <a:p>
                      <a:r>
                        <a:rPr lang="en-US" dirty="0" smtClean="0"/>
                        <a:t>Easier said than</a:t>
                      </a:r>
                      <a:r>
                        <a:rPr lang="en-US" baseline="0" dirty="0" smtClean="0"/>
                        <a:t> done</a:t>
                      </a:r>
                      <a:endParaRPr lang="en-US" dirty="0"/>
                    </a:p>
                  </a:txBody>
                  <a:tcPr/>
                </a:tc>
                <a:tc>
                  <a:txBody>
                    <a:bodyPr/>
                    <a:lstStyle/>
                    <a:p>
                      <a:r>
                        <a:rPr lang="en-US" dirty="0" smtClean="0"/>
                        <a:t>Quick as a flash</a:t>
                      </a:r>
                      <a:endParaRPr lang="en-US" dirty="0"/>
                    </a:p>
                  </a:txBody>
                  <a:tcPr/>
                </a:tc>
                <a:extLst>
                  <a:ext uri="{0D108BD9-81ED-4DB2-BD59-A6C34878D82A}">
                    <a16:rowId xmlns:a16="http://schemas.microsoft.com/office/drawing/2014/main" val="1605916345"/>
                  </a:ext>
                </a:extLst>
              </a:tr>
              <a:tr h="370840">
                <a:tc>
                  <a:txBody>
                    <a:bodyPr/>
                    <a:lstStyle/>
                    <a:p>
                      <a:r>
                        <a:rPr lang="en-US" dirty="0" smtClean="0"/>
                        <a:t>Exception to the rule</a:t>
                      </a:r>
                      <a:endParaRPr lang="en-US" dirty="0"/>
                    </a:p>
                  </a:txBody>
                  <a:tcPr/>
                </a:tc>
                <a:tc>
                  <a:txBody>
                    <a:bodyPr/>
                    <a:lstStyle/>
                    <a:p>
                      <a:r>
                        <a:rPr lang="en-US" dirty="0" smtClean="0"/>
                        <a:t>Shoot from the hip</a:t>
                      </a:r>
                      <a:endParaRPr lang="en-US" dirty="0"/>
                    </a:p>
                  </a:txBody>
                  <a:tcPr/>
                </a:tc>
                <a:extLst>
                  <a:ext uri="{0D108BD9-81ED-4DB2-BD59-A6C34878D82A}">
                    <a16:rowId xmlns:a16="http://schemas.microsoft.com/office/drawing/2014/main" val="3056358718"/>
                  </a:ext>
                </a:extLst>
              </a:tr>
              <a:tr h="370840">
                <a:tc>
                  <a:txBody>
                    <a:bodyPr/>
                    <a:lstStyle/>
                    <a:p>
                      <a:r>
                        <a:rPr lang="en-US" dirty="0" smtClean="0"/>
                        <a:t>Fill the bill</a:t>
                      </a:r>
                      <a:endParaRPr lang="en-US" dirty="0"/>
                    </a:p>
                  </a:txBody>
                  <a:tcPr/>
                </a:tc>
                <a:tc>
                  <a:txBody>
                    <a:bodyPr/>
                    <a:lstStyle/>
                    <a:p>
                      <a:r>
                        <a:rPr lang="en-US" dirty="0" smtClean="0"/>
                        <a:t>Stand your ground</a:t>
                      </a:r>
                      <a:endParaRPr lang="en-US" dirty="0"/>
                    </a:p>
                  </a:txBody>
                  <a:tcPr/>
                </a:tc>
                <a:extLst>
                  <a:ext uri="{0D108BD9-81ED-4DB2-BD59-A6C34878D82A}">
                    <a16:rowId xmlns:a16="http://schemas.microsoft.com/office/drawing/2014/main" val="896407673"/>
                  </a:ext>
                </a:extLst>
              </a:tr>
              <a:tr h="370840">
                <a:tc>
                  <a:txBody>
                    <a:bodyPr/>
                    <a:lstStyle/>
                    <a:p>
                      <a:r>
                        <a:rPr lang="en-US" dirty="0" smtClean="0"/>
                        <a:t>First and foremost</a:t>
                      </a:r>
                      <a:endParaRPr lang="en-US" dirty="0"/>
                    </a:p>
                  </a:txBody>
                  <a:tcPr/>
                </a:tc>
                <a:tc>
                  <a:txBody>
                    <a:bodyPr/>
                    <a:lstStyle/>
                    <a:p>
                      <a:r>
                        <a:rPr lang="en-US" dirty="0" smtClean="0"/>
                        <a:t>Think outside the box</a:t>
                      </a:r>
                      <a:endParaRPr lang="en-US" dirty="0"/>
                    </a:p>
                  </a:txBody>
                  <a:tcPr/>
                </a:tc>
                <a:extLst>
                  <a:ext uri="{0D108BD9-81ED-4DB2-BD59-A6C34878D82A}">
                    <a16:rowId xmlns:a16="http://schemas.microsoft.com/office/drawing/2014/main" val="640635722"/>
                  </a:ext>
                </a:extLst>
              </a:tr>
              <a:tr h="370840">
                <a:tc>
                  <a:txBody>
                    <a:bodyPr/>
                    <a:lstStyle/>
                    <a:p>
                      <a:r>
                        <a:rPr lang="en-US" dirty="0" smtClean="0"/>
                        <a:t>Good to go</a:t>
                      </a:r>
                      <a:endParaRPr lang="en-US" dirty="0"/>
                    </a:p>
                  </a:txBody>
                  <a:tcPr/>
                </a:tc>
                <a:tc>
                  <a:txBody>
                    <a:bodyPr/>
                    <a:lstStyle/>
                    <a:p>
                      <a:r>
                        <a:rPr lang="en-US" dirty="0" smtClean="0"/>
                        <a:t>True</a:t>
                      </a:r>
                      <a:r>
                        <a:rPr lang="en-US" baseline="0" dirty="0" smtClean="0"/>
                        <a:t> to form</a:t>
                      </a:r>
                      <a:endParaRPr lang="en-US" dirty="0"/>
                    </a:p>
                  </a:txBody>
                  <a:tcPr/>
                </a:tc>
                <a:extLst>
                  <a:ext uri="{0D108BD9-81ED-4DB2-BD59-A6C34878D82A}">
                    <a16:rowId xmlns:a16="http://schemas.microsoft.com/office/drawing/2014/main" val="235671339"/>
                  </a:ext>
                </a:extLst>
              </a:tr>
            </a:tbl>
          </a:graphicData>
        </a:graphic>
      </p:graphicFrame>
      <p:pic>
        <p:nvPicPr>
          <p:cNvPr id="6" name="Picture 5" descr="UNIT-1:Means Of Communication – B.C.A study"/>
          <p:cNvPicPr/>
          <p:nvPr/>
        </p:nvPicPr>
        <p:blipFill>
          <a:blip r:embed="rId2"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21085785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Scrapping Slang and Buzzwords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55</a:t>
            </a:fld>
            <a:endParaRPr lang="en-US" dirty="0"/>
          </a:p>
        </p:txBody>
      </p:sp>
      <p:sp>
        <p:nvSpPr>
          <p:cNvPr id="4" name="Content Placeholder 3"/>
          <p:cNvSpPr>
            <a:spLocks noGrp="1"/>
          </p:cNvSpPr>
          <p:nvPr>
            <p:ph sz="quarter" idx="1"/>
          </p:nvPr>
        </p:nvSpPr>
        <p:spPr/>
        <p:txBody>
          <a:bodyPr>
            <a:normAutofit/>
          </a:bodyPr>
          <a:lstStyle/>
          <a:p>
            <a:r>
              <a:rPr lang="en-US" sz="2400" u="sng" dirty="0" smtClean="0"/>
              <a:t>Slang is composed of informal words with arbitrary and changed meanings</a:t>
            </a:r>
            <a:r>
              <a:rPr lang="en-US" dirty="0" smtClean="0"/>
              <a:t>.  </a:t>
            </a:r>
          </a:p>
          <a:p>
            <a:endParaRPr lang="en-US" sz="800" dirty="0"/>
          </a:p>
          <a:p>
            <a:pPr lvl="1"/>
            <a:r>
              <a:rPr lang="en-US" sz="2000" dirty="0" smtClean="0"/>
              <a:t>Slang words quickly go out of fashion because they are no longer appealing when everyone begins to understand them.  </a:t>
            </a:r>
          </a:p>
          <a:p>
            <a:pPr lvl="1"/>
            <a:endParaRPr lang="en-US" sz="800" dirty="0"/>
          </a:p>
          <a:p>
            <a:pPr lvl="2"/>
            <a:r>
              <a:rPr lang="en-US" dirty="0" smtClean="0">
                <a:solidFill>
                  <a:srgbClr val="FF0000"/>
                </a:solidFill>
              </a:rPr>
              <a:t>If you want to sound professional, avoid the use of slang.</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3962400" y="4343400"/>
            <a:ext cx="4946342" cy="194097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25863736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Scrapping Slang and Buzzwords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56</a:t>
            </a:fld>
            <a:endParaRPr lang="en-US" dirty="0"/>
          </a:p>
        </p:txBody>
      </p:sp>
      <p:sp>
        <p:nvSpPr>
          <p:cNvPr id="4" name="Content Placeholder 3"/>
          <p:cNvSpPr>
            <a:spLocks noGrp="1"/>
          </p:cNvSpPr>
          <p:nvPr>
            <p:ph sz="quarter" idx="1"/>
          </p:nvPr>
        </p:nvSpPr>
        <p:spPr/>
        <p:txBody>
          <a:bodyPr>
            <a:normAutofit/>
          </a:bodyPr>
          <a:lstStyle/>
          <a:p>
            <a:r>
              <a:rPr lang="en-US" sz="2200" u="sng" dirty="0" smtClean="0"/>
              <a:t>Equally unprofessional and imprecise are business buzzwords.  These are technical expressions that have become fashionable and often are meant to impress rather than express</a:t>
            </a:r>
            <a:r>
              <a:rPr lang="en-US" dirty="0" smtClean="0"/>
              <a:t>.  </a:t>
            </a:r>
          </a:p>
          <a:p>
            <a:endParaRPr lang="en-US" sz="800" dirty="0"/>
          </a:p>
          <a:p>
            <a:pPr lvl="1"/>
            <a:r>
              <a:rPr lang="en-US" sz="2000" dirty="0" smtClean="0"/>
              <a:t>Business buzzwords include empty terms: “optimize,” “incentivize,” “impactful,” “leveraging,” “right-size,” and “paradigm shift.”  </a:t>
            </a:r>
          </a:p>
          <a:p>
            <a:pPr lvl="1"/>
            <a:endParaRPr lang="en-US" sz="800" dirty="0"/>
          </a:p>
          <a:p>
            <a:pPr lvl="2"/>
            <a:r>
              <a:rPr lang="en-US" sz="1800" dirty="0" smtClean="0">
                <a:solidFill>
                  <a:srgbClr val="FF0000"/>
                </a:solidFill>
              </a:rPr>
              <a:t>Countless businesses today use vague rhetoric such as “cost effective,” “positioned to perform,” “solutions-oriented,” etc.</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724400" y="4537711"/>
            <a:ext cx="4419600" cy="232029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10727602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Restraining Exuberance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57</a:t>
            </a:fld>
            <a:endParaRPr lang="en-US" dirty="0"/>
          </a:p>
        </p:txBody>
      </p:sp>
      <p:sp>
        <p:nvSpPr>
          <p:cNvPr id="4" name="Content Placeholder 3"/>
          <p:cNvSpPr>
            <a:spLocks noGrp="1"/>
          </p:cNvSpPr>
          <p:nvPr>
            <p:ph sz="quarter" idx="1"/>
          </p:nvPr>
        </p:nvSpPr>
        <p:spPr/>
        <p:txBody>
          <a:bodyPr/>
          <a:lstStyle/>
          <a:p>
            <a:r>
              <a:rPr lang="en-US" sz="2200" u="sng" dirty="0" smtClean="0"/>
              <a:t>Occasionally, we show our exuberance with words such as   “very,” “definitely,” “quite,” “completely,” “extremely,” “really,” “actually,” and “totally.”  </a:t>
            </a:r>
            <a:r>
              <a:rPr lang="en-US" sz="2200" u="sng" dirty="0" smtClean="0">
                <a:solidFill>
                  <a:schemeClr val="tx1"/>
                </a:solidFill>
              </a:rPr>
              <a:t>These intensifiers can emphasize and strengthen your meaning.  Overuse, however, </a:t>
            </a:r>
            <a:r>
              <a:rPr lang="en-US" sz="2200" u="sng" dirty="0" smtClean="0"/>
              <a:t>is </a:t>
            </a:r>
            <a:r>
              <a:rPr lang="en-US" sz="2200" u="sng" dirty="0"/>
              <a:t>u</a:t>
            </a:r>
            <a:r>
              <a:rPr lang="en-US" sz="2200" u="sng" dirty="0" smtClean="0"/>
              <a:t>nprofessional</a:t>
            </a:r>
            <a:r>
              <a:rPr lang="en-US" sz="1900" dirty="0" smtClean="0">
                <a:solidFill>
                  <a:schemeClr val="tx1"/>
                </a:solidFill>
              </a:rPr>
              <a:t>.</a:t>
            </a:r>
          </a:p>
          <a:p>
            <a:endParaRPr lang="en-US" sz="800" dirty="0"/>
          </a:p>
          <a:p>
            <a:pPr lvl="1"/>
            <a:r>
              <a:rPr lang="en-US" sz="2000" dirty="0" smtClean="0">
                <a:solidFill>
                  <a:srgbClr val="FF0000"/>
                </a:solidFill>
              </a:rPr>
              <a:t>Control your enthusiasm and guard against excessive use.</a:t>
            </a:r>
          </a:p>
          <a:p>
            <a:pPr lvl="1"/>
            <a:endParaRPr lang="en-US" sz="800" dirty="0">
              <a:solidFill>
                <a:srgbClr val="FF0000"/>
              </a:solidFill>
            </a:endParaRPr>
          </a:p>
          <a:p>
            <a:pPr lvl="2"/>
            <a:r>
              <a:rPr lang="en-US" sz="1900" u="sng" dirty="0" smtClean="0">
                <a:solidFill>
                  <a:srgbClr val="0070C0"/>
                </a:solidFill>
              </a:rPr>
              <a:t>From</a:t>
            </a:r>
            <a:r>
              <a:rPr lang="en-US" sz="1900" dirty="0" smtClean="0">
                <a:solidFill>
                  <a:srgbClr val="0070C0"/>
                </a:solidFill>
              </a:rPr>
              <a:t>: “The manufacturer was extremely upset to learn that its product was definitely being counterfeited.”  </a:t>
            </a:r>
            <a:r>
              <a:rPr lang="en-US" sz="1900" u="sng" dirty="0" smtClean="0">
                <a:solidFill>
                  <a:srgbClr val="0070C0"/>
                </a:solidFill>
              </a:rPr>
              <a:t>To</a:t>
            </a:r>
            <a:r>
              <a:rPr lang="en-US" sz="1900" dirty="0" smtClean="0">
                <a:solidFill>
                  <a:srgbClr val="0070C0"/>
                </a:solidFill>
              </a:rPr>
              <a:t>: “The manufacturer was upset to learn that its product was being counterfeited.”</a:t>
            </a:r>
          </a:p>
        </p:txBody>
      </p:sp>
      <p:pic>
        <p:nvPicPr>
          <p:cNvPr id="5" name="Picture 4"/>
          <p:cNvPicPr>
            <a:picLocks noChangeAspect="1"/>
          </p:cNvPicPr>
          <p:nvPr/>
        </p:nvPicPr>
        <p:blipFill>
          <a:blip r:embed="rId2"/>
          <a:stretch>
            <a:fillRect/>
          </a:stretch>
        </p:blipFill>
        <p:spPr>
          <a:xfrm>
            <a:off x="5257801" y="4718823"/>
            <a:ext cx="3886200" cy="2139178"/>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13620363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Applying Document Design to Enhance Readability</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58</a:t>
            </a:fld>
            <a:endParaRPr lang="en-US" dirty="0"/>
          </a:p>
        </p:txBody>
      </p:sp>
      <p:sp>
        <p:nvSpPr>
          <p:cNvPr id="4" name="Content Placeholder 3"/>
          <p:cNvSpPr>
            <a:spLocks noGrp="1"/>
          </p:cNvSpPr>
          <p:nvPr>
            <p:ph sz="quarter" idx="1"/>
          </p:nvPr>
        </p:nvSpPr>
        <p:spPr/>
        <p:txBody>
          <a:bodyPr>
            <a:normAutofit/>
          </a:bodyPr>
          <a:lstStyle/>
          <a:p>
            <a:r>
              <a:rPr lang="en-US" sz="2400" u="sng" dirty="0" smtClean="0"/>
              <a:t>Use document design to enhance readability of messages. </a:t>
            </a:r>
          </a:p>
          <a:p>
            <a:endParaRPr lang="en-US" sz="800" dirty="0"/>
          </a:p>
          <a:p>
            <a:pPr lvl="1"/>
            <a:r>
              <a:rPr lang="en-US" sz="2000" dirty="0" smtClean="0"/>
              <a:t>In revision process, you have a chance to adjust formatting and make other changes so that the readers grasp your main points quickly.  </a:t>
            </a:r>
          </a:p>
          <a:p>
            <a:pPr lvl="1"/>
            <a:endParaRPr lang="en-US" sz="800" dirty="0"/>
          </a:p>
          <a:p>
            <a:pPr lvl="2"/>
            <a:r>
              <a:rPr lang="en-US" dirty="0" smtClean="0">
                <a:solidFill>
                  <a:srgbClr val="FF0000"/>
                </a:solidFill>
              </a:rPr>
              <a:t>Significant design techniques to improve readability include appropriate use of white space, margins, typefaces, numbered and bulleted lists, and headings for visual impact.</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5638800" y="4089542"/>
            <a:ext cx="3352800" cy="2236763"/>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37888042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Employing White Space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59</a:t>
            </a:fld>
            <a:endParaRPr lang="en-US" dirty="0"/>
          </a:p>
        </p:txBody>
      </p:sp>
      <p:sp>
        <p:nvSpPr>
          <p:cNvPr id="4" name="Content Placeholder 3"/>
          <p:cNvSpPr>
            <a:spLocks noGrp="1"/>
          </p:cNvSpPr>
          <p:nvPr>
            <p:ph sz="quarter" idx="1"/>
          </p:nvPr>
        </p:nvSpPr>
        <p:spPr/>
        <p:txBody>
          <a:bodyPr>
            <a:normAutofit/>
          </a:bodyPr>
          <a:lstStyle/>
          <a:p>
            <a:r>
              <a:rPr lang="en-US" sz="2400" u="sng" dirty="0" smtClean="0"/>
              <a:t>Empty space on a page is called white space</a:t>
            </a:r>
            <a:r>
              <a:rPr lang="en-US" dirty="0" smtClean="0"/>
              <a:t>.  </a:t>
            </a:r>
          </a:p>
          <a:p>
            <a:endParaRPr lang="en-US" sz="800" dirty="0"/>
          </a:p>
          <a:p>
            <a:pPr lvl="1"/>
            <a:r>
              <a:rPr lang="en-US" sz="2000" dirty="0" smtClean="0"/>
              <a:t>A page crammed full of text or graphics appears busy, cluttered, and unreadable.  To increase white space, use headings, bulleted or numbered lists, and effective margins.  Short sentences and short paragraphs improve readability and comprehension.  </a:t>
            </a:r>
          </a:p>
          <a:p>
            <a:pPr lvl="1"/>
            <a:endParaRPr lang="en-US" sz="800" dirty="0"/>
          </a:p>
          <a:p>
            <a:pPr lvl="2"/>
            <a:r>
              <a:rPr lang="en-US" dirty="0" smtClean="0">
                <a:solidFill>
                  <a:srgbClr val="FF0000"/>
                </a:solidFill>
              </a:rPr>
              <a:t>As you revise, think about shortening long sentences.  </a:t>
            </a:r>
          </a:p>
          <a:p>
            <a:pPr lvl="2"/>
            <a:r>
              <a:rPr lang="en-US" dirty="0" smtClean="0">
                <a:solidFill>
                  <a:srgbClr val="FF0000"/>
                </a:solidFill>
              </a:rPr>
              <a:t>Consider breaking up long paragraphs into shorter chunks.</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5105400" y="4807566"/>
            <a:ext cx="3771900" cy="1497983"/>
          </a:xfrm>
          <a:prstGeom prst="rect">
            <a:avLst/>
          </a:prstGeom>
        </p:spPr>
      </p:pic>
      <p:pic>
        <p:nvPicPr>
          <p:cNvPr id="7" name="Picture 6"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1711831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1. Bypassing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a:t>
            </a:fld>
            <a:endParaRPr lang="en-US" dirty="0"/>
          </a:p>
        </p:txBody>
      </p:sp>
      <p:sp>
        <p:nvSpPr>
          <p:cNvPr id="4" name="Content Placeholder 3"/>
          <p:cNvSpPr>
            <a:spLocks noGrp="1"/>
          </p:cNvSpPr>
          <p:nvPr>
            <p:ph sz="quarter" idx="1"/>
          </p:nvPr>
        </p:nvSpPr>
        <p:spPr/>
        <p:txBody>
          <a:bodyPr>
            <a:normAutofit/>
          </a:bodyPr>
          <a:lstStyle/>
          <a:p>
            <a:r>
              <a:rPr lang="en-US" sz="2300" u="sng" dirty="0" smtClean="0"/>
              <a:t>An important barrier to clear communication involves words.  </a:t>
            </a:r>
          </a:p>
          <a:p>
            <a:r>
              <a:rPr lang="en-US" sz="2300" u="sng" dirty="0" smtClean="0"/>
              <a:t>Each of us attaches a little bundle of meanings to every word, and these meanings are not always similar</a:t>
            </a:r>
            <a:r>
              <a:rPr lang="en-US" sz="2300" dirty="0" smtClean="0"/>
              <a:t>.  </a:t>
            </a:r>
          </a:p>
          <a:p>
            <a:endParaRPr lang="en-US" sz="800" dirty="0" smtClean="0"/>
          </a:p>
          <a:p>
            <a:pPr lvl="1"/>
            <a:r>
              <a:rPr lang="en-US" sz="2000" dirty="0" smtClean="0"/>
              <a:t>Bypassing happens when people miss each other w/ their meanings.  </a:t>
            </a:r>
          </a:p>
          <a:p>
            <a:pPr lvl="1"/>
            <a:endParaRPr lang="en-US" sz="800" dirty="0" smtClean="0"/>
          </a:p>
          <a:p>
            <a:pPr lvl="2"/>
            <a:r>
              <a:rPr lang="en-US" sz="1800" dirty="0" smtClean="0">
                <a:solidFill>
                  <a:srgbClr val="FF0000"/>
                </a:solidFill>
              </a:rPr>
              <a:t>Let’s say your boss asks you to help with a task, and when you begin the work you learn that you are expected to do the task yourself.  You and your boss attach different meanings to the word “help.”</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105400" y="4648200"/>
            <a:ext cx="3931338" cy="205740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Understanding Margins and Text Alignment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60</a:t>
            </a:fld>
            <a:endParaRPr lang="en-US" dirty="0"/>
          </a:p>
        </p:txBody>
      </p:sp>
      <p:sp>
        <p:nvSpPr>
          <p:cNvPr id="4" name="Content Placeholder 3"/>
          <p:cNvSpPr>
            <a:spLocks noGrp="1"/>
          </p:cNvSpPr>
          <p:nvPr>
            <p:ph sz="quarter" idx="1"/>
          </p:nvPr>
        </p:nvSpPr>
        <p:spPr/>
        <p:txBody>
          <a:bodyPr/>
          <a:lstStyle/>
          <a:p>
            <a:r>
              <a:rPr lang="en-US" sz="2400" u="sng" dirty="0" smtClean="0"/>
              <a:t>Margins determine the white space on the left, right, top, and bottom of a block of type</a:t>
            </a:r>
            <a:r>
              <a:rPr lang="en-US" dirty="0" smtClean="0"/>
              <a:t>.  </a:t>
            </a:r>
          </a:p>
          <a:p>
            <a:endParaRPr lang="en-US" sz="800" dirty="0"/>
          </a:p>
          <a:p>
            <a:pPr lvl="1"/>
            <a:r>
              <a:rPr lang="en-US" sz="2000" dirty="0" smtClean="0"/>
              <a:t>They define the reading area and provide important visual relief.  </a:t>
            </a:r>
          </a:p>
          <a:p>
            <a:pPr lvl="1"/>
            <a:endParaRPr lang="en-US" sz="800" dirty="0"/>
          </a:p>
          <a:p>
            <a:pPr lvl="2"/>
            <a:r>
              <a:rPr lang="en-US" sz="1800" dirty="0" smtClean="0">
                <a:solidFill>
                  <a:srgbClr val="FF0000"/>
                </a:solidFill>
              </a:rPr>
              <a:t>Business letters and memos usually have side margins of 1 to 1.5 inches.</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257800" y="3943350"/>
            <a:ext cx="3886200" cy="291465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11557625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Understanding Margins and Text Alignment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61</a:t>
            </a:fld>
            <a:endParaRPr lang="en-US" dirty="0"/>
          </a:p>
        </p:txBody>
      </p:sp>
      <p:sp>
        <p:nvSpPr>
          <p:cNvPr id="4" name="Content Placeholder 3"/>
          <p:cNvSpPr>
            <a:spLocks noGrp="1"/>
          </p:cNvSpPr>
          <p:nvPr>
            <p:ph sz="quarter" idx="1"/>
          </p:nvPr>
        </p:nvSpPr>
        <p:spPr/>
        <p:txBody>
          <a:bodyPr>
            <a:normAutofit/>
          </a:bodyPr>
          <a:lstStyle/>
          <a:p>
            <a:r>
              <a:rPr lang="en-US" sz="2400" u="sng" dirty="0" smtClean="0"/>
              <a:t>Your word processing program probably offers four forms of margin alignment</a:t>
            </a:r>
            <a:r>
              <a:rPr lang="en-US" dirty="0" smtClean="0"/>
              <a:t>:</a:t>
            </a:r>
          </a:p>
          <a:p>
            <a:endParaRPr lang="en-US" sz="800" dirty="0" smtClean="0"/>
          </a:p>
          <a:p>
            <a:pPr marL="731520" lvl="1" indent="-457200">
              <a:buFont typeface="+mj-lt"/>
              <a:buAutoNum type="arabicPeriod"/>
            </a:pPr>
            <a:r>
              <a:rPr lang="en-US" sz="2000" dirty="0" smtClean="0"/>
              <a:t>Lines align only at the left</a:t>
            </a:r>
          </a:p>
          <a:p>
            <a:pPr marL="731520" lvl="1" indent="-457200">
              <a:buFont typeface="+mj-lt"/>
              <a:buAutoNum type="arabicPeriod"/>
            </a:pPr>
            <a:r>
              <a:rPr lang="en-US" sz="2000" dirty="0" smtClean="0"/>
              <a:t>Lines align only at the right</a:t>
            </a:r>
          </a:p>
          <a:p>
            <a:pPr marL="731520" lvl="1" indent="-457200">
              <a:buFont typeface="+mj-lt"/>
              <a:buAutoNum type="arabicPeriod"/>
            </a:pPr>
            <a:r>
              <a:rPr lang="en-US" sz="2000" dirty="0" smtClean="0"/>
              <a:t>Lines align at both left and right (justified)</a:t>
            </a:r>
          </a:p>
          <a:p>
            <a:pPr marL="731520" lvl="1" indent="-457200">
              <a:buFont typeface="+mj-lt"/>
              <a:buAutoNum type="arabicPeriod"/>
            </a:pPr>
            <a:r>
              <a:rPr lang="en-US" sz="2000" dirty="0" smtClean="0"/>
              <a:t>Lines are centered.  </a:t>
            </a:r>
          </a:p>
          <a:p>
            <a:pPr lvl="1"/>
            <a:endParaRPr lang="en-US" sz="800" dirty="0" smtClean="0"/>
          </a:p>
          <a:p>
            <a:pPr lvl="2"/>
            <a:r>
              <a:rPr lang="en-US" sz="1800" dirty="0" smtClean="0">
                <a:solidFill>
                  <a:srgbClr val="FF0000"/>
                </a:solidFill>
              </a:rPr>
              <a:t>Nearly all text in Western culture is aligned at the left and reads from left to right.  The right margin may be either justified or ragged right.  </a:t>
            </a:r>
          </a:p>
        </p:txBody>
      </p:sp>
      <p:pic>
        <p:nvPicPr>
          <p:cNvPr id="5" name="Picture 4"/>
          <p:cNvPicPr>
            <a:picLocks noChangeAspect="1"/>
          </p:cNvPicPr>
          <p:nvPr/>
        </p:nvPicPr>
        <p:blipFill>
          <a:blip r:embed="rId2"/>
          <a:stretch>
            <a:fillRect/>
          </a:stretch>
        </p:blipFill>
        <p:spPr>
          <a:xfrm>
            <a:off x="4777756" y="4876800"/>
            <a:ext cx="4400275" cy="1978981"/>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304488989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Choosing Appropriate Typefaces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62</a:t>
            </a:fld>
            <a:endParaRPr lang="en-US" dirty="0"/>
          </a:p>
        </p:txBody>
      </p:sp>
      <p:sp>
        <p:nvSpPr>
          <p:cNvPr id="4" name="Content Placeholder 3"/>
          <p:cNvSpPr>
            <a:spLocks noGrp="1"/>
          </p:cNvSpPr>
          <p:nvPr>
            <p:ph sz="quarter" idx="1"/>
          </p:nvPr>
        </p:nvSpPr>
        <p:spPr/>
        <p:txBody>
          <a:bodyPr/>
          <a:lstStyle/>
          <a:p>
            <a:r>
              <a:rPr lang="en-US" sz="2200" u="sng" dirty="0" smtClean="0"/>
              <a:t>Business writers today may choose from a number of typefaces on their word processors.  A typeface defines the shape of text characters</a:t>
            </a:r>
            <a:r>
              <a:rPr lang="en-US" sz="2200" u="sng" dirty="0"/>
              <a:t> </a:t>
            </a:r>
            <a:r>
              <a:rPr lang="en-US" sz="2200" u="sng" dirty="0" smtClean="0"/>
              <a:t>– review Theme Fonts in Microsoft Word</a:t>
            </a:r>
          </a:p>
          <a:p>
            <a:endParaRPr lang="en-US" sz="800" dirty="0"/>
          </a:p>
          <a:p>
            <a:pPr lvl="1"/>
            <a:r>
              <a:rPr lang="en-US" sz="2000" dirty="0" smtClean="0">
                <a:solidFill>
                  <a:srgbClr val="FF0000"/>
                </a:solidFill>
              </a:rPr>
              <a:t>A wide range of typefaces is available for various purposes.  Some are decorative and useful for special purposes.  The most commonly used for business messages is – </a:t>
            </a:r>
            <a:r>
              <a:rPr lang="en-US" sz="2000" u="sng" dirty="0" smtClean="0">
                <a:solidFill>
                  <a:srgbClr val="FF0000"/>
                </a:solidFill>
              </a:rPr>
              <a:t>Times New Roman</a:t>
            </a:r>
            <a:r>
              <a:rPr lang="en-US" sz="2000" dirty="0" smtClean="0">
                <a:solidFill>
                  <a:srgbClr val="FF0000"/>
                </a:solidFill>
              </a:rPr>
              <a:t>.  </a:t>
            </a:r>
          </a:p>
        </p:txBody>
      </p:sp>
      <p:pic>
        <p:nvPicPr>
          <p:cNvPr id="5" name="Picture 4"/>
          <p:cNvPicPr>
            <a:picLocks noChangeAspect="1"/>
          </p:cNvPicPr>
          <p:nvPr/>
        </p:nvPicPr>
        <p:blipFill>
          <a:blip r:embed="rId2"/>
          <a:stretch>
            <a:fillRect/>
          </a:stretch>
        </p:blipFill>
        <p:spPr>
          <a:xfrm>
            <a:off x="4818888" y="4114800"/>
            <a:ext cx="4077548" cy="213360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26501336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Understanding Type Fonts, Sizes, and Listing Techniques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63</a:t>
            </a:fld>
            <a:endParaRPr lang="en-US" dirty="0"/>
          </a:p>
        </p:txBody>
      </p:sp>
      <p:sp>
        <p:nvSpPr>
          <p:cNvPr id="4" name="Content Placeholder 3"/>
          <p:cNvSpPr>
            <a:spLocks noGrp="1"/>
          </p:cNvSpPr>
          <p:nvPr>
            <p:ph sz="quarter" idx="1"/>
          </p:nvPr>
        </p:nvSpPr>
        <p:spPr/>
        <p:txBody>
          <a:bodyPr>
            <a:normAutofit/>
          </a:bodyPr>
          <a:lstStyle/>
          <a:p>
            <a:r>
              <a:rPr lang="en-US" sz="2200" u="sng" dirty="0" smtClean="0"/>
              <a:t>During the revision process, think about type size</a:t>
            </a:r>
            <a:r>
              <a:rPr lang="en-US" sz="2400" dirty="0" smtClean="0"/>
              <a:t>.  </a:t>
            </a:r>
          </a:p>
          <a:p>
            <a:endParaRPr lang="en-US" sz="900" dirty="0"/>
          </a:p>
          <a:p>
            <a:pPr lvl="1"/>
            <a:r>
              <a:rPr lang="en-US" dirty="0" smtClean="0"/>
              <a:t>Readers are generally most comfortable with 11 to 12-point type for body text.  </a:t>
            </a:r>
          </a:p>
          <a:p>
            <a:pPr lvl="1"/>
            <a:endParaRPr lang="en-US" sz="800" dirty="0"/>
          </a:p>
          <a:p>
            <a:pPr lvl="2"/>
            <a:r>
              <a:rPr lang="en-US" dirty="0" smtClean="0">
                <a:solidFill>
                  <a:srgbClr val="FF0000"/>
                </a:solidFill>
              </a:rPr>
              <a:t>Smaller type enables you to fit more words into a space.  </a:t>
            </a:r>
          </a:p>
          <a:p>
            <a:pPr lvl="2"/>
            <a:r>
              <a:rPr lang="en-US" dirty="0" smtClean="0">
                <a:solidFill>
                  <a:srgbClr val="FF0000"/>
                </a:solidFill>
              </a:rPr>
              <a:t>Larger type, however, is appropriate for headings.</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3312888" y="4191000"/>
            <a:ext cx="5831112" cy="327693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9524557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Numbering and Bulleting Lists for Quick Comprehension</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64</a:t>
            </a:fld>
            <a:endParaRPr lang="en-US" dirty="0"/>
          </a:p>
        </p:txBody>
      </p:sp>
      <p:sp>
        <p:nvSpPr>
          <p:cNvPr id="4" name="Content Placeholder 3"/>
          <p:cNvSpPr>
            <a:spLocks noGrp="1"/>
          </p:cNvSpPr>
          <p:nvPr>
            <p:ph sz="quarter" idx="1"/>
          </p:nvPr>
        </p:nvSpPr>
        <p:spPr/>
        <p:txBody>
          <a:bodyPr/>
          <a:lstStyle/>
          <a:p>
            <a:r>
              <a:rPr lang="en-US" sz="2400" u="sng" dirty="0" smtClean="0"/>
              <a:t>One of the best ways to ensure rapid comprehension of ideas is through the use of numbered or bulleted lists</a:t>
            </a:r>
            <a:r>
              <a:rPr lang="en-US" dirty="0" smtClean="0"/>
              <a:t>.  </a:t>
            </a:r>
          </a:p>
          <a:p>
            <a:endParaRPr lang="en-US" sz="800" dirty="0"/>
          </a:p>
          <a:p>
            <a:pPr lvl="1"/>
            <a:r>
              <a:rPr lang="en-US" dirty="0" smtClean="0"/>
              <a:t>Lists provide high skim value.  This means that readers can browse quickly and grasp main ideas.  </a:t>
            </a:r>
          </a:p>
          <a:p>
            <a:pPr lvl="1"/>
            <a:endParaRPr lang="en-US" sz="800" dirty="0"/>
          </a:p>
          <a:p>
            <a:pPr lvl="2"/>
            <a:r>
              <a:rPr lang="en-US" dirty="0" smtClean="0">
                <a:solidFill>
                  <a:srgbClr val="FF0000"/>
                </a:solidFill>
              </a:rPr>
              <a:t>By breaking up complex information into smaller chunks, lists improve readability, understanding, and retention.  They also force the writer to organize ideas and write efficiently.</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6400800" y="4554157"/>
            <a:ext cx="2705100" cy="2303844"/>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258792638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t>Numbering and Bulleting Lists for Quick Comprehension</a:t>
            </a:r>
            <a:endParaRPr lang="en-US" sz="24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65</a:t>
            </a:fld>
            <a:endParaRPr lang="en-US" dirty="0"/>
          </a:p>
        </p:txBody>
      </p:sp>
      <p:sp>
        <p:nvSpPr>
          <p:cNvPr id="4" name="Content Placeholder 3"/>
          <p:cNvSpPr>
            <a:spLocks noGrp="1"/>
          </p:cNvSpPr>
          <p:nvPr>
            <p:ph sz="quarter" idx="1"/>
          </p:nvPr>
        </p:nvSpPr>
        <p:spPr/>
        <p:txBody>
          <a:bodyPr>
            <a:normAutofit fontScale="92500"/>
          </a:bodyPr>
          <a:lstStyle/>
          <a:p>
            <a:r>
              <a:rPr lang="en-US" sz="2200" u="sng" dirty="0" smtClean="0"/>
              <a:t>In the revision process, look for ideas that could be converted to lists, and follow techniques to make lists look professional</a:t>
            </a:r>
            <a:r>
              <a:rPr lang="en-US" dirty="0"/>
              <a:t>.</a:t>
            </a:r>
            <a:endParaRPr lang="en-US" dirty="0" smtClean="0"/>
          </a:p>
          <a:p>
            <a:endParaRPr lang="en-US" sz="800" dirty="0" smtClean="0"/>
          </a:p>
          <a:p>
            <a:pPr lvl="1"/>
            <a:r>
              <a:rPr lang="en-US" u="sng" dirty="0" smtClean="0"/>
              <a:t>Numbered Lists</a:t>
            </a:r>
          </a:p>
          <a:p>
            <a:pPr lvl="2"/>
            <a:r>
              <a:rPr lang="en-US" dirty="0" smtClean="0">
                <a:solidFill>
                  <a:srgbClr val="FF0000"/>
                </a:solidFill>
              </a:rPr>
              <a:t>Use for items that represent a sequence or reflect numbering system.</a:t>
            </a:r>
          </a:p>
          <a:p>
            <a:pPr lvl="1"/>
            <a:r>
              <a:rPr lang="en-US" u="sng" dirty="0" smtClean="0"/>
              <a:t>Bulleted Lists</a:t>
            </a:r>
          </a:p>
          <a:p>
            <a:pPr lvl="2"/>
            <a:r>
              <a:rPr lang="en-US" dirty="0" smtClean="0">
                <a:solidFill>
                  <a:srgbClr val="FF0000"/>
                </a:solidFill>
              </a:rPr>
              <a:t>Use to highlight items that don’t necessarily show a chronology.</a:t>
            </a:r>
          </a:p>
          <a:p>
            <a:pPr lvl="1"/>
            <a:r>
              <a:rPr lang="en-US" u="sng" dirty="0" smtClean="0"/>
              <a:t>Capitalization</a:t>
            </a:r>
          </a:p>
          <a:p>
            <a:pPr lvl="2"/>
            <a:r>
              <a:rPr lang="en-US" dirty="0" smtClean="0">
                <a:solidFill>
                  <a:srgbClr val="FF0000"/>
                </a:solidFill>
              </a:rPr>
              <a:t>Capitalize the initial word of each line.</a:t>
            </a:r>
          </a:p>
          <a:p>
            <a:pPr lvl="1"/>
            <a:r>
              <a:rPr lang="en-US" u="sng" dirty="0" smtClean="0"/>
              <a:t>Punctuation</a:t>
            </a:r>
          </a:p>
          <a:p>
            <a:pPr lvl="2"/>
            <a:r>
              <a:rPr lang="en-US" dirty="0" smtClean="0">
                <a:solidFill>
                  <a:srgbClr val="FF0000"/>
                </a:solidFill>
              </a:rPr>
              <a:t>Add end punctuation only if the listed items are complete sentences.</a:t>
            </a:r>
          </a:p>
          <a:p>
            <a:pPr lvl="1"/>
            <a:r>
              <a:rPr lang="en-US" u="sng" dirty="0" smtClean="0"/>
              <a:t>Parallelism</a:t>
            </a:r>
          </a:p>
          <a:p>
            <a:pPr lvl="2"/>
            <a:r>
              <a:rPr lang="en-US" dirty="0" smtClean="0">
                <a:solidFill>
                  <a:srgbClr val="FF0000"/>
                </a:solidFill>
              </a:rPr>
              <a:t>Make all the lines consistent; for example, start each with a verb.</a:t>
            </a:r>
            <a:endParaRPr lang="en-US" dirty="0">
              <a:solidFill>
                <a:srgbClr val="FF0000"/>
              </a:solidFill>
            </a:endParaRPr>
          </a:p>
        </p:txBody>
      </p:sp>
      <p:pic>
        <p:nvPicPr>
          <p:cNvPr id="5" name="Picture 4" descr="UNIT-1:Means Of Communication – B.C.A study"/>
          <p:cNvPicPr/>
          <p:nvPr/>
        </p:nvPicPr>
        <p:blipFill>
          <a:blip r:embed="rId2"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11669238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Adding Headings for Visual Impact</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66</a:t>
            </a:fld>
            <a:endParaRPr lang="en-US" dirty="0"/>
          </a:p>
        </p:txBody>
      </p:sp>
      <p:sp>
        <p:nvSpPr>
          <p:cNvPr id="4" name="Content Placeholder 3"/>
          <p:cNvSpPr>
            <a:spLocks noGrp="1"/>
          </p:cNvSpPr>
          <p:nvPr>
            <p:ph sz="quarter" idx="1"/>
          </p:nvPr>
        </p:nvSpPr>
        <p:spPr/>
        <p:txBody>
          <a:bodyPr>
            <a:normAutofit/>
          </a:bodyPr>
          <a:lstStyle/>
          <a:p>
            <a:r>
              <a:rPr lang="en-US" sz="2400" u="sng" dirty="0" smtClean="0"/>
              <a:t>Headings are an effective tool for highlighting information and improving readability</a:t>
            </a:r>
            <a:r>
              <a:rPr lang="en-US" dirty="0" smtClean="0"/>
              <a:t>.  </a:t>
            </a:r>
          </a:p>
          <a:p>
            <a:endParaRPr lang="en-US" sz="800" dirty="0"/>
          </a:p>
          <a:p>
            <a:pPr lvl="1"/>
            <a:r>
              <a:rPr lang="en-US" sz="2000" dirty="0" smtClean="0"/>
              <a:t>They encourage the writer to group similar material together.  </a:t>
            </a:r>
          </a:p>
          <a:p>
            <a:pPr lvl="1"/>
            <a:endParaRPr lang="en-US" sz="800" dirty="0" smtClean="0"/>
          </a:p>
          <a:p>
            <a:pPr lvl="2"/>
            <a:r>
              <a:rPr lang="en-US" sz="1800" dirty="0" smtClean="0">
                <a:solidFill>
                  <a:srgbClr val="FF0000"/>
                </a:solidFill>
              </a:rPr>
              <a:t>Headings help the reader separate major ideas from details.  </a:t>
            </a:r>
          </a:p>
          <a:p>
            <a:pPr lvl="2"/>
            <a:r>
              <a:rPr lang="en-US" sz="1800" dirty="0" smtClean="0">
                <a:solidFill>
                  <a:srgbClr val="FF0000"/>
                </a:solidFill>
              </a:rPr>
              <a:t>They enable a busy reader to skim familiar or less important information.  They also provide a quick preview or review.  </a:t>
            </a:r>
          </a:p>
        </p:txBody>
      </p:sp>
      <p:pic>
        <p:nvPicPr>
          <p:cNvPr id="5" name="Picture 4"/>
          <p:cNvPicPr>
            <a:picLocks noChangeAspect="1"/>
          </p:cNvPicPr>
          <p:nvPr/>
        </p:nvPicPr>
        <p:blipFill>
          <a:blip r:embed="rId2"/>
          <a:stretch>
            <a:fillRect/>
          </a:stretch>
        </p:blipFill>
        <p:spPr>
          <a:xfrm>
            <a:off x="5188405" y="4191000"/>
            <a:ext cx="3651446" cy="2053939"/>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11676612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Proofreading to Catch Errors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67</a:t>
            </a:fld>
            <a:endParaRPr lang="en-US" dirty="0"/>
          </a:p>
        </p:txBody>
      </p:sp>
      <p:sp>
        <p:nvSpPr>
          <p:cNvPr id="4" name="Content Placeholder 3"/>
          <p:cNvSpPr>
            <a:spLocks noGrp="1"/>
          </p:cNvSpPr>
          <p:nvPr>
            <p:ph sz="quarter" idx="1"/>
          </p:nvPr>
        </p:nvSpPr>
        <p:spPr/>
        <p:txBody>
          <a:bodyPr/>
          <a:lstStyle/>
          <a:p>
            <a:r>
              <a:rPr lang="en-US" sz="2400" u="sng" dirty="0" smtClean="0"/>
              <a:t>None of us is perfect, and even the best writers sometimes make mistakes. The problem, however, is not making the mistakes; rather not finding or correcting them</a:t>
            </a:r>
            <a:r>
              <a:rPr lang="en-US" dirty="0" smtClean="0"/>
              <a:t>.  </a:t>
            </a:r>
          </a:p>
          <a:p>
            <a:endParaRPr lang="en-US" sz="800" dirty="0" smtClean="0"/>
          </a:p>
          <a:p>
            <a:pPr lvl="1"/>
            <a:r>
              <a:rPr lang="en-US" dirty="0" smtClean="0">
                <a:solidFill>
                  <a:schemeClr val="tx1">
                    <a:lumMod val="65000"/>
                    <a:lumOff val="35000"/>
                  </a:schemeClr>
                </a:solidFill>
              </a:rPr>
              <a:t>Documents with errors affect your credibility and the success of your organization. </a:t>
            </a:r>
          </a:p>
          <a:p>
            <a:pPr lvl="1"/>
            <a:endParaRPr lang="en-US" sz="800" dirty="0">
              <a:solidFill>
                <a:srgbClr val="FF0000"/>
              </a:solidFill>
            </a:endParaRPr>
          </a:p>
          <a:p>
            <a:pPr lvl="2"/>
            <a:r>
              <a:rPr lang="en-US" dirty="0" smtClean="0">
                <a:solidFill>
                  <a:srgbClr val="FF0000"/>
                </a:solidFill>
              </a:rPr>
              <a:t>Proofread.</a:t>
            </a:r>
            <a:endParaRPr lang="en-US" dirty="0">
              <a:solidFill>
                <a:srgbClr val="FF0000"/>
              </a:solidFill>
            </a:endParaRPr>
          </a:p>
        </p:txBody>
      </p:sp>
      <p:pic>
        <p:nvPicPr>
          <p:cNvPr id="6" name="Picture 5"/>
          <p:cNvPicPr>
            <a:picLocks noChangeAspect="1"/>
          </p:cNvPicPr>
          <p:nvPr/>
        </p:nvPicPr>
        <p:blipFill>
          <a:blip r:embed="rId2"/>
          <a:stretch>
            <a:fillRect/>
          </a:stretch>
        </p:blipFill>
        <p:spPr>
          <a:xfrm>
            <a:off x="3315038" y="3505200"/>
            <a:ext cx="5401774" cy="2819401"/>
          </a:xfrm>
          <a:prstGeom prst="rect">
            <a:avLst/>
          </a:prstGeom>
        </p:spPr>
      </p:pic>
      <p:pic>
        <p:nvPicPr>
          <p:cNvPr id="7" name="Picture 6"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7928052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Proofreading to Catch Errors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68</a:t>
            </a:fld>
            <a:endParaRPr lang="en-US" dirty="0"/>
          </a:p>
        </p:txBody>
      </p:sp>
      <p:sp>
        <p:nvSpPr>
          <p:cNvPr id="4" name="Content Placeholder 3"/>
          <p:cNvSpPr>
            <a:spLocks noGrp="1"/>
          </p:cNvSpPr>
          <p:nvPr>
            <p:ph sz="quarter" idx="1"/>
          </p:nvPr>
        </p:nvSpPr>
        <p:spPr/>
        <p:txBody>
          <a:bodyPr/>
          <a:lstStyle/>
          <a:p>
            <a:r>
              <a:rPr lang="en-US" sz="2400" u="sng" dirty="0" smtClean="0"/>
              <a:t>When you finish a first draft, plan for a cooling-off period</a:t>
            </a:r>
            <a:r>
              <a:rPr lang="en-US" dirty="0" smtClean="0"/>
              <a:t>.  </a:t>
            </a:r>
          </a:p>
          <a:p>
            <a:endParaRPr lang="en-US" sz="800" dirty="0"/>
          </a:p>
          <a:p>
            <a:pPr lvl="1"/>
            <a:r>
              <a:rPr lang="en-US" dirty="0" smtClean="0"/>
              <a:t>Put the document aside and return to it after a break, preferably 24 hours or longer.  </a:t>
            </a:r>
          </a:p>
          <a:p>
            <a:pPr lvl="1"/>
            <a:endParaRPr lang="en-US" sz="800" dirty="0"/>
          </a:p>
          <a:p>
            <a:pPr lvl="2"/>
            <a:r>
              <a:rPr lang="en-US" sz="1900" dirty="0" smtClean="0">
                <a:solidFill>
                  <a:srgbClr val="FF0000"/>
                </a:solidFill>
              </a:rPr>
              <a:t>Proofreading is difficult because we read what we thought we wrote.  That’s why it’s important to look for specific problem areas.</a:t>
            </a:r>
            <a:endParaRPr lang="en-US" sz="1900" dirty="0">
              <a:solidFill>
                <a:srgbClr val="FF0000"/>
              </a:solidFill>
            </a:endParaRPr>
          </a:p>
        </p:txBody>
      </p:sp>
      <p:pic>
        <p:nvPicPr>
          <p:cNvPr id="6" name="Picture 5"/>
          <p:cNvPicPr>
            <a:picLocks noChangeAspect="1"/>
          </p:cNvPicPr>
          <p:nvPr/>
        </p:nvPicPr>
        <p:blipFill>
          <a:blip r:embed="rId2"/>
          <a:stretch>
            <a:fillRect/>
          </a:stretch>
        </p:blipFill>
        <p:spPr>
          <a:xfrm>
            <a:off x="4876800" y="4021931"/>
            <a:ext cx="3865240" cy="2174198"/>
          </a:xfrm>
          <a:prstGeom prst="rect">
            <a:avLst/>
          </a:prstGeom>
        </p:spPr>
      </p:pic>
      <p:pic>
        <p:nvPicPr>
          <p:cNvPr id="7" name="Picture 6"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7318486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What to Watch for in Proofreading</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69</a:t>
            </a:fld>
            <a:endParaRPr lang="en-US" dirty="0"/>
          </a:p>
        </p:txBody>
      </p:sp>
      <p:sp>
        <p:nvSpPr>
          <p:cNvPr id="4" name="Content Placeholder 3"/>
          <p:cNvSpPr>
            <a:spLocks noGrp="1"/>
          </p:cNvSpPr>
          <p:nvPr>
            <p:ph sz="quarter" idx="1"/>
          </p:nvPr>
        </p:nvSpPr>
        <p:spPr/>
        <p:txBody>
          <a:bodyPr/>
          <a:lstStyle/>
          <a:p>
            <a:r>
              <a:rPr lang="en-US" sz="2400" u="sng" dirty="0" smtClean="0"/>
              <a:t>Careful proofreaders check for problems in following areas</a:t>
            </a:r>
            <a:r>
              <a:rPr lang="en-US" dirty="0" smtClean="0"/>
              <a:t>:</a:t>
            </a:r>
          </a:p>
          <a:p>
            <a:endParaRPr lang="en-US" sz="800" dirty="0" smtClean="0"/>
          </a:p>
          <a:p>
            <a:pPr marL="731520" lvl="1" indent="-457200">
              <a:buFont typeface="+mj-lt"/>
              <a:buAutoNum type="arabicPeriod"/>
            </a:pPr>
            <a:r>
              <a:rPr lang="en-US" dirty="0" smtClean="0">
                <a:solidFill>
                  <a:srgbClr val="FF0000"/>
                </a:solidFill>
              </a:rPr>
              <a:t>Spelling</a:t>
            </a:r>
          </a:p>
          <a:p>
            <a:pPr marL="731520" lvl="1" indent="-457200">
              <a:buFont typeface="+mj-lt"/>
              <a:buAutoNum type="arabicPeriod"/>
            </a:pPr>
            <a:r>
              <a:rPr lang="en-US" dirty="0" smtClean="0">
                <a:solidFill>
                  <a:srgbClr val="FF0000"/>
                </a:solidFill>
              </a:rPr>
              <a:t>Grammar</a:t>
            </a:r>
          </a:p>
          <a:p>
            <a:pPr marL="731520" lvl="1" indent="-457200">
              <a:buFont typeface="+mj-lt"/>
              <a:buAutoNum type="arabicPeriod"/>
            </a:pPr>
            <a:r>
              <a:rPr lang="en-US" dirty="0" smtClean="0">
                <a:solidFill>
                  <a:srgbClr val="FF0000"/>
                </a:solidFill>
              </a:rPr>
              <a:t>Punctuation</a:t>
            </a:r>
          </a:p>
          <a:p>
            <a:pPr marL="731520" lvl="1" indent="-457200">
              <a:buFont typeface="+mj-lt"/>
              <a:buAutoNum type="arabicPeriod"/>
            </a:pPr>
            <a:r>
              <a:rPr lang="en-US" dirty="0" smtClean="0">
                <a:solidFill>
                  <a:srgbClr val="FF0000"/>
                </a:solidFill>
              </a:rPr>
              <a:t>Names and Numbers</a:t>
            </a:r>
          </a:p>
          <a:p>
            <a:pPr marL="731520" lvl="1" indent="-457200">
              <a:buFont typeface="+mj-lt"/>
              <a:buAutoNum type="arabicPeriod"/>
            </a:pPr>
            <a:r>
              <a:rPr lang="en-US" dirty="0" smtClean="0">
                <a:solidFill>
                  <a:srgbClr val="FF0000"/>
                </a:solidFill>
              </a:rPr>
              <a:t>Format</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4553712" y="2301748"/>
            <a:ext cx="4114800" cy="3834245"/>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9856496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2. Differing Frames of Reference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a:t>
            </a:fld>
            <a:endParaRPr lang="en-US" dirty="0"/>
          </a:p>
        </p:txBody>
      </p:sp>
      <p:sp>
        <p:nvSpPr>
          <p:cNvPr id="4" name="Content Placeholder 3"/>
          <p:cNvSpPr>
            <a:spLocks noGrp="1"/>
          </p:cNvSpPr>
          <p:nvPr>
            <p:ph sz="quarter" idx="1"/>
          </p:nvPr>
        </p:nvSpPr>
        <p:spPr/>
        <p:txBody>
          <a:bodyPr>
            <a:normAutofit/>
          </a:bodyPr>
          <a:lstStyle/>
          <a:p>
            <a:r>
              <a:rPr lang="en-US" sz="2400" u="sng" dirty="0" smtClean="0"/>
              <a:t>Another barrier to clear communication is your frame of reference.  Everything you see and feel in the world is translated through your individual frame of reference</a:t>
            </a:r>
            <a:r>
              <a:rPr lang="en-US" dirty="0" smtClean="0"/>
              <a:t>.  </a:t>
            </a:r>
          </a:p>
          <a:p>
            <a:endParaRPr lang="en-US" sz="800" dirty="0" smtClean="0"/>
          </a:p>
          <a:p>
            <a:pPr lvl="1"/>
            <a:r>
              <a:rPr lang="en-US" sz="2000" dirty="0" smtClean="0"/>
              <a:t>Your unique frame  is formed by a combination of your experiences, education, culture, expectations, personality, and other elements.  </a:t>
            </a:r>
          </a:p>
          <a:p>
            <a:pPr lvl="1"/>
            <a:endParaRPr lang="en-US" sz="800" dirty="0" smtClean="0"/>
          </a:p>
          <a:p>
            <a:pPr lvl="2"/>
            <a:r>
              <a:rPr lang="en-US" sz="1800" dirty="0" smtClean="0">
                <a:solidFill>
                  <a:srgbClr val="FF0000"/>
                </a:solidFill>
              </a:rPr>
              <a:t>As a result, you bring your own biases and expectations to any communication situation.  Because your frame of reference is different from everyone else’s, you will never see things exactly as others do.</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715000" y="4876800"/>
            <a:ext cx="3276600" cy="1843088"/>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Evaluating the Effectiveness of Your Message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70</a:t>
            </a:fld>
            <a:endParaRPr lang="en-US" dirty="0"/>
          </a:p>
        </p:txBody>
      </p:sp>
      <p:sp>
        <p:nvSpPr>
          <p:cNvPr id="4" name="Content Placeholder 3"/>
          <p:cNvSpPr>
            <a:spLocks noGrp="1"/>
          </p:cNvSpPr>
          <p:nvPr>
            <p:ph sz="quarter" idx="1"/>
          </p:nvPr>
        </p:nvSpPr>
        <p:spPr/>
        <p:txBody>
          <a:bodyPr>
            <a:normAutofit/>
          </a:bodyPr>
          <a:lstStyle/>
          <a:p>
            <a:r>
              <a:rPr lang="en-US" sz="2200" u="sng" dirty="0" smtClean="0"/>
              <a:t>Evaluate your writing, and remember that everything you write, takes the place of a personal appearance</a:t>
            </a:r>
            <a:r>
              <a:rPr lang="en-US" sz="2200" dirty="0" smtClean="0"/>
              <a:t>.  </a:t>
            </a:r>
          </a:p>
          <a:p>
            <a:endParaRPr lang="en-US" sz="900" dirty="0"/>
          </a:p>
          <a:p>
            <a:pPr lvl="1"/>
            <a:r>
              <a:rPr lang="en-US" sz="2000" dirty="0" smtClean="0"/>
              <a:t>If meeting in person, you would dress appropriately/professionally.  This standard applies to writing.  </a:t>
            </a:r>
          </a:p>
          <a:p>
            <a:pPr lvl="1"/>
            <a:endParaRPr lang="en-US" sz="800" dirty="0"/>
          </a:p>
          <a:p>
            <a:pPr lvl="2"/>
            <a:r>
              <a:rPr lang="en-US" sz="1800" dirty="0" smtClean="0">
                <a:solidFill>
                  <a:srgbClr val="FF0000"/>
                </a:solidFill>
              </a:rPr>
              <a:t>Evaluate your writing to be certain that it attracts the reader’s attention.  </a:t>
            </a:r>
          </a:p>
          <a:p>
            <a:pPr lvl="2"/>
            <a:r>
              <a:rPr lang="en-US" sz="1800" dirty="0" smtClean="0">
                <a:solidFill>
                  <a:srgbClr val="FF0000"/>
                </a:solidFill>
              </a:rPr>
              <a:t>Is it polished and clear enough to convince the reader that you are worth listening to?  How successful will this message be?  Does it say what you want it to? Will it achieve your purpose?  How will you know it succeeds? </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4038600" y="4648200"/>
            <a:ext cx="4940482" cy="1639022"/>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5960292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Evaluating the Effectiveness of Your Message</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71</a:t>
            </a:fld>
            <a:endParaRPr lang="en-US" dirty="0"/>
          </a:p>
        </p:txBody>
      </p:sp>
      <p:sp>
        <p:nvSpPr>
          <p:cNvPr id="4" name="Content Placeholder 3"/>
          <p:cNvSpPr>
            <a:spLocks noGrp="1"/>
          </p:cNvSpPr>
          <p:nvPr>
            <p:ph sz="quarter" idx="1"/>
          </p:nvPr>
        </p:nvSpPr>
        <p:spPr/>
        <p:txBody>
          <a:bodyPr/>
          <a:lstStyle/>
          <a:p>
            <a:r>
              <a:rPr lang="en-US" sz="2400" u="sng" dirty="0" smtClean="0"/>
              <a:t>The best way to judge the success of your communication is through feedback</a:t>
            </a:r>
            <a:r>
              <a:rPr lang="en-US" dirty="0" smtClean="0"/>
              <a:t>.  </a:t>
            </a:r>
          </a:p>
          <a:p>
            <a:endParaRPr lang="en-US" sz="800" dirty="0"/>
          </a:p>
          <a:p>
            <a:pPr lvl="1"/>
            <a:r>
              <a:rPr lang="en-US" dirty="0" smtClean="0"/>
              <a:t>For this </a:t>
            </a:r>
            <a:r>
              <a:rPr lang="en-US" dirty="0" smtClean="0"/>
              <a:t>reason, </a:t>
            </a:r>
            <a:r>
              <a:rPr lang="en-US" dirty="0" smtClean="0"/>
              <a:t>you should encourage the receiver to respond to your message.  </a:t>
            </a:r>
          </a:p>
          <a:p>
            <a:pPr lvl="1"/>
            <a:endParaRPr lang="en-US" sz="800" dirty="0"/>
          </a:p>
          <a:p>
            <a:pPr lvl="2"/>
            <a:r>
              <a:rPr lang="en-US" dirty="0" smtClean="0">
                <a:solidFill>
                  <a:srgbClr val="FF0000"/>
                </a:solidFill>
              </a:rPr>
              <a:t>This feedback will tell you how to modify future efforts to improve your communication technique.</a:t>
            </a:r>
            <a:endParaRPr lang="en-US" dirty="0">
              <a:solidFill>
                <a:srgbClr val="FF0000"/>
              </a:solidFill>
            </a:endParaRPr>
          </a:p>
        </p:txBody>
      </p:sp>
      <p:pic>
        <p:nvPicPr>
          <p:cNvPr id="5" name="Picture 4"/>
          <p:cNvPicPr>
            <a:picLocks noChangeAspect="1"/>
          </p:cNvPicPr>
          <p:nvPr/>
        </p:nvPicPr>
        <p:blipFill>
          <a:blip r:embed="rId2"/>
          <a:stretch>
            <a:fillRect/>
          </a:stretch>
        </p:blipFill>
        <p:spPr>
          <a:xfrm>
            <a:off x="4818888" y="4089400"/>
            <a:ext cx="4229862" cy="2578100"/>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extLst>
      <p:ext uri="{BB962C8B-B14F-4D97-AF65-F5344CB8AC3E}">
        <p14:creationId xmlns:p14="http://schemas.microsoft.com/office/powerpoint/2010/main" val="21815363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72</a:t>
            </a:fld>
            <a:endParaRPr lang="en-US" dirty="0"/>
          </a:p>
        </p:txBody>
      </p:sp>
      <p:pic>
        <p:nvPicPr>
          <p:cNvPr id="6" name="Content Placeholder 5" descr="Things I've Learned As A Church Planter One Year In: Final Chapter...For  Now - Ignite Discipleship Network"/>
          <p:cNvPicPr>
            <a:picLocks noGrp="1"/>
          </p:cNvPicPr>
          <p:nvPr>
            <p:ph sz="quarter" idx="1"/>
          </p:nvPr>
        </p:nvPicPr>
        <p:blipFill>
          <a:blip r:embed="rId2" cstate="print"/>
          <a:srcRect/>
          <a:stretch>
            <a:fillRect/>
          </a:stretch>
        </p:blipFill>
        <p:spPr bwMode="auto">
          <a:xfrm>
            <a:off x="152400" y="152400"/>
            <a:ext cx="8839200" cy="6553200"/>
          </a:xfrm>
          <a:prstGeom prst="rect">
            <a:avLst/>
          </a:prstGeom>
          <a:noFill/>
          <a:ln w="9525">
            <a:noFill/>
            <a:miter lim="800000"/>
            <a:headEnd/>
            <a:tailEnd/>
          </a:ln>
        </p:spPr>
      </p:pic>
    </p:spTree>
    <p:extLst>
      <p:ext uri="{BB962C8B-B14F-4D97-AF65-F5344CB8AC3E}">
        <p14:creationId xmlns:p14="http://schemas.microsoft.com/office/powerpoint/2010/main" val="33615890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3. Lack of Language Skill</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8</a:t>
            </a:fld>
            <a:endParaRPr lang="en-US" dirty="0"/>
          </a:p>
        </p:txBody>
      </p:sp>
      <p:sp>
        <p:nvSpPr>
          <p:cNvPr id="4" name="Content Placeholder 3"/>
          <p:cNvSpPr>
            <a:spLocks noGrp="1"/>
          </p:cNvSpPr>
          <p:nvPr>
            <p:ph sz="quarter" idx="1"/>
          </p:nvPr>
        </p:nvSpPr>
        <p:spPr/>
        <p:txBody>
          <a:bodyPr/>
          <a:lstStyle/>
          <a:p>
            <a:r>
              <a:rPr lang="en-US" sz="2400" u="sng" dirty="0" smtClean="0"/>
              <a:t>No matter how extraordinary the idea is, it won’t be understood or fully appreciated unless the communicators involved have good language skills</a:t>
            </a:r>
            <a:r>
              <a:rPr lang="en-US" dirty="0" smtClean="0"/>
              <a:t>.  </a:t>
            </a:r>
          </a:p>
          <a:p>
            <a:endParaRPr lang="en-US" sz="800" dirty="0" smtClean="0"/>
          </a:p>
          <a:p>
            <a:pPr lvl="1"/>
            <a:r>
              <a:rPr lang="en-US" sz="2000" dirty="0" smtClean="0">
                <a:solidFill>
                  <a:srgbClr val="FF0000"/>
                </a:solidFill>
              </a:rPr>
              <a:t>Each individual needs an adequate vocabulary and skill in oral and written expression.  Using unfamiliar words, jargon, unrecognizable abbreviations can seriously impede the transmission of meaning.  </a:t>
            </a:r>
            <a:endParaRPr lang="en-US" sz="2000" dirty="0">
              <a:solidFill>
                <a:srgbClr val="FF0000"/>
              </a:solidFill>
            </a:endParaRPr>
          </a:p>
        </p:txBody>
      </p:sp>
      <p:pic>
        <p:nvPicPr>
          <p:cNvPr id="5" name="Picture 4"/>
          <p:cNvPicPr>
            <a:picLocks noChangeAspect="1"/>
          </p:cNvPicPr>
          <p:nvPr/>
        </p:nvPicPr>
        <p:blipFill>
          <a:blip r:embed="rId2"/>
          <a:stretch>
            <a:fillRect/>
          </a:stretch>
        </p:blipFill>
        <p:spPr>
          <a:xfrm>
            <a:off x="4648200" y="4038600"/>
            <a:ext cx="4267200" cy="2233168"/>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4. Distractions</a:t>
            </a:r>
            <a:endParaRPr lang="en-US" sz="2800" dirty="0"/>
          </a:p>
        </p:txBody>
      </p:sp>
      <p:sp>
        <p:nvSpPr>
          <p:cNvPr id="3" name="Slide Number Placeholder 2"/>
          <p:cNvSpPr>
            <a:spLocks noGrp="1"/>
          </p:cNvSpPr>
          <p:nvPr>
            <p:ph type="sldNum" sz="quarter" idx="12"/>
          </p:nvPr>
        </p:nvSpPr>
        <p:spPr/>
        <p:txBody>
          <a:bodyPr/>
          <a:lstStyle/>
          <a:p>
            <a:fld id="{93CFC80C-3579-42AC-9FA1-3E34AC405E21}" type="slidenum">
              <a:rPr lang="en-US" smtClean="0"/>
              <a:pPr/>
              <a:t>9</a:t>
            </a:fld>
            <a:endParaRPr lang="en-US" dirty="0"/>
          </a:p>
        </p:txBody>
      </p:sp>
      <p:sp>
        <p:nvSpPr>
          <p:cNvPr id="4" name="Content Placeholder 3"/>
          <p:cNvSpPr>
            <a:spLocks noGrp="1"/>
          </p:cNvSpPr>
          <p:nvPr>
            <p:ph sz="quarter" idx="1"/>
          </p:nvPr>
        </p:nvSpPr>
        <p:spPr/>
        <p:txBody>
          <a:bodyPr/>
          <a:lstStyle/>
          <a:p>
            <a:r>
              <a:rPr lang="en-US" sz="2400" u="sng" dirty="0" smtClean="0"/>
              <a:t>Other communication barriers are emotional interference, physical distractions, and digital interruptions</a:t>
            </a:r>
            <a:r>
              <a:rPr lang="en-US" dirty="0" smtClean="0"/>
              <a:t>.  </a:t>
            </a:r>
          </a:p>
          <a:p>
            <a:endParaRPr lang="en-US" sz="800" dirty="0" smtClean="0"/>
          </a:p>
          <a:p>
            <a:pPr lvl="1"/>
            <a:r>
              <a:rPr lang="en-US" sz="2000" dirty="0" smtClean="0"/>
              <a:t>Shaping an intelligent message is difficult when one is feeling joy, fear, resentment, hostility, sadness, or some other strong emotion.  </a:t>
            </a:r>
          </a:p>
          <a:p>
            <a:pPr lvl="1"/>
            <a:endParaRPr lang="en-US" sz="800" dirty="0" smtClean="0"/>
          </a:p>
          <a:p>
            <a:pPr lvl="2"/>
            <a:r>
              <a:rPr lang="en-US" sz="1800" dirty="0" smtClean="0">
                <a:solidFill>
                  <a:srgbClr val="FF0000"/>
                </a:solidFill>
              </a:rPr>
              <a:t>To reduce the influence of emotions on communication, both senders and receivers should focus on content of message and try to remain objective.</a:t>
            </a:r>
            <a:endParaRPr lang="en-US" sz="1800" dirty="0">
              <a:solidFill>
                <a:srgbClr val="FF0000"/>
              </a:solidFill>
            </a:endParaRPr>
          </a:p>
        </p:txBody>
      </p:sp>
      <p:pic>
        <p:nvPicPr>
          <p:cNvPr id="5" name="Picture 4"/>
          <p:cNvPicPr>
            <a:picLocks noChangeAspect="1"/>
          </p:cNvPicPr>
          <p:nvPr/>
        </p:nvPicPr>
        <p:blipFill>
          <a:blip r:embed="rId2"/>
          <a:stretch>
            <a:fillRect/>
          </a:stretch>
        </p:blipFill>
        <p:spPr>
          <a:xfrm>
            <a:off x="5029200" y="4038600"/>
            <a:ext cx="3886200" cy="2268643"/>
          </a:xfrm>
          <a:prstGeom prst="rect">
            <a:avLst/>
          </a:prstGeom>
        </p:spPr>
      </p:pic>
      <p:pic>
        <p:nvPicPr>
          <p:cNvPr id="6" name="Picture 5" descr="UNIT-1:Means Of Communication – B.C.A study"/>
          <p:cNvPicPr/>
          <p:nvPr/>
        </p:nvPicPr>
        <p:blipFill>
          <a:blip r:embed="rId3" cstate="print"/>
          <a:srcRect/>
          <a:stretch>
            <a:fillRect/>
          </a:stretch>
        </p:blipFill>
        <p:spPr bwMode="auto">
          <a:xfrm>
            <a:off x="0" y="0"/>
            <a:ext cx="990600" cy="457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20862</TotalTime>
  <Words>4790</Words>
  <Application>Microsoft Office PowerPoint</Application>
  <PresentationFormat>On-screen Show (4:3)</PresentationFormat>
  <Paragraphs>567</Paragraphs>
  <Slides>72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72</vt:i4>
      </vt:variant>
    </vt:vector>
  </HeadingPairs>
  <TitlesOfParts>
    <vt:vector size="77" baseType="lpstr">
      <vt:lpstr>Calibri</vt:lpstr>
      <vt:lpstr>Georgia</vt:lpstr>
      <vt:lpstr>Wingdings</vt:lpstr>
      <vt:lpstr>Wingdings 2</vt:lpstr>
      <vt:lpstr>Civic</vt:lpstr>
      <vt:lpstr>Business Communications Session Two Class Presentation</vt:lpstr>
      <vt:lpstr>Unit Two: The Writing Process In the Digital Era</vt:lpstr>
      <vt:lpstr>Understanding the Communication Process</vt:lpstr>
      <vt:lpstr>Steps in the Communication Process Summary</vt:lpstr>
      <vt:lpstr>Barriers that Create Misunderstanding</vt:lpstr>
      <vt:lpstr>1. Bypassing</vt:lpstr>
      <vt:lpstr>2. Differing Frames of Reference</vt:lpstr>
      <vt:lpstr>3. Lack of Language Skill</vt:lpstr>
      <vt:lpstr>4. Distractions</vt:lpstr>
      <vt:lpstr>Overcoming Communication Obstacles</vt:lpstr>
      <vt:lpstr>Using the 3x3 Writing Process as a Guide</vt:lpstr>
      <vt:lpstr>Defining Your Business Writing Goals</vt:lpstr>
      <vt:lpstr>Introducing the 3x3 Writing Process</vt:lpstr>
      <vt:lpstr>Anticipating and Profiling the Audience</vt:lpstr>
      <vt:lpstr>Making Choices Based on the Audience Profile</vt:lpstr>
      <vt:lpstr>Spotlighting Audience Benefits</vt:lpstr>
      <vt:lpstr>Sounding Conversational but Professional</vt:lpstr>
      <vt:lpstr>Being Positive Rather Than Negative</vt:lpstr>
      <vt:lpstr>Expressing Courtesy</vt:lpstr>
      <vt:lpstr>Expressing Courtesy</vt:lpstr>
      <vt:lpstr>Unit Two: The Writing Process In the Digital Era</vt:lpstr>
      <vt:lpstr>Beginning with Research</vt:lpstr>
      <vt:lpstr>Beginning with Research</vt:lpstr>
      <vt:lpstr>Beginning with Research</vt:lpstr>
      <vt:lpstr>Generating Ideas and Organizing Information</vt:lpstr>
      <vt:lpstr>Brainstorming and Brainwriting</vt:lpstr>
      <vt:lpstr>Brainstorming and Brainwriting</vt:lpstr>
      <vt:lpstr>Brainstorming and Brainwriting</vt:lpstr>
      <vt:lpstr>Crowdsourcing</vt:lpstr>
      <vt:lpstr>Grouping Ideas to Show Relationships</vt:lpstr>
      <vt:lpstr>Using Lists and Outlines</vt:lpstr>
      <vt:lpstr>Tips for Making an Outline</vt:lpstr>
      <vt:lpstr>Organizing Ideas Into Strategies</vt:lpstr>
      <vt:lpstr>Direct Strategy for Receptive Audiences</vt:lpstr>
      <vt:lpstr>Direct Strategy for Receptive Audiences</vt:lpstr>
      <vt:lpstr>Indirect Strategy for Unreceptive Audiences</vt:lpstr>
      <vt:lpstr>Indirect Strategy for Unreceptive Audiences</vt:lpstr>
      <vt:lpstr>Composing the First Draft with Effective Sentences</vt:lpstr>
      <vt:lpstr>Achieving Variety with Four Sentence Types</vt:lpstr>
      <vt:lpstr>Avoiding Three Common Sentence Faults</vt:lpstr>
      <vt:lpstr>Favoring Short Sentences</vt:lpstr>
      <vt:lpstr>Building Well-Organized Paragraphs</vt:lpstr>
      <vt:lpstr>Building Well-Organized Paragraphs</vt:lpstr>
      <vt:lpstr>Developing Paragraph Coherence</vt:lpstr>
      <vt:lpstr>Controlling Paragraph Length</vt:lpstr>
      <vt:lpstr>Unit Two: The Writing Process In the Digital Era</vt:lpstr>
      <vt:lpstr>Stopping to Revise: Applying Phase 3 of the Writing Process</vt:lpstr>
      <vt:lpstr>Polishing Your Messages by Revising for Conciseness</vt:lpstr>
      <vt:lpstr>Improving Message Clarity</vt:lpstr>
      <vt:lpstr>Improving Message Clarity</vt:lpstr>
      <vt:lpstr>Slashing Trite Business Phrases</vt:lpstr>
      <vt:lpstr>Slashing Trite Business Phrases</vt:lpstr>
      <vt:lpstr>Cutting Clichés</vt:lpstr>
      <vt:lpstr>Cutting Cliches</vt:lpstr>
      <vt:lpstr>Scrapping Slang and Buzzwords</vt:lpstr>
      <vt:lpstr>Scrapping Slang and Buzzwords</vt:lpstr>
      <vt:lpstr>Restraining Exuberance</vt:lpstr>
      <vt:lpstr>Applying Document Design to Enhance Readability</vt:lpstr>
      <vt:lpstr>Employing White Space</vt:lpstr>
      <vt:lpstr>Understanding Margins and Text Alignment</vt:lpstr>
      <vt:lpstr>Understanding Margins and Text Alignment</vt:lpstr>
      <vt:lpstr>Choosing Appropriate Typefaces</vt:lpstr>
      <vt:lpstr>Understanding Type Fonts, Sizes, and Listing Techniques</vt:lpstr>
      <vt:lpstr>Numbering and Bulleting Lists for Quick Comprehension</vt:lpstr>
      <vt:lpstr>Numbering and Bulleting Lists for Quick Comprehension</vt:lpstr>
      <vt:lpstr>Adding Headings for Visual Impact</vt:lpstr>
      <vt:lpstr>Proofreading to Catch Errors</vt:lpstr>
      <vt:lpstr>Proofreading to Catch Errors</vt:lpstr>
      <vt:lpstr>What to Watch for in Proofreading</vt:lpstr>
      <vt:lpstr>Evaluating the Effectiveness of Your Message</vt:lpstr>
      <vt:lpstr>Evaluating the Effectiveness of Your Message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Relations in Organizations</dc:title>
  <dc:creator>MichaelM</dc:creator>
  <cp:lastModifiedBy>Michael Morrissey</cp:lastModifiedBy>
  <cp:revision>928</cp:revision>
  <cp:lastPrinted>2024-11-25T23:30:32Z</cp:lastPrinted>
  <dcterms:created xsi:type="dcterms:W3CDTF">2015-02-01T00:37:43Z</dcterms:created>
  <dcterms:modified xsi:type="dcterms:W3CDTF">2026-03-24T17:41:43Z</dcterms:modified>
</cp:coreProperties>
</file>