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0"/>
  </p:notesMasterIdLst>
  <p:handoutMasterIdLst>
    <p:handoutMasterId r:id="rId71"/>
  </p:handoutMasterIdLst>
  <p:sldIdLst>
    <p:sldId id="388" r:id="rId2"/>
    <p:sldId id="329" r:id="rId3"/>
    <p:sldId id="389" r:id="rId4"/>
    <p:sldId id="390" r:id="rId5"/>
    <p:sldId id="391" r:id="rId6"/>
    <p:sldId id="394" r:id="rId7"/>
    <p:sldId id="395" r:id="rId8"/>
    <p:sldId id="396" r:id="rId9"/>
    <p:sldId id="397" r:id="rId10"/>
    <p:sldId id="398" r:id="rId11"/>
    <p:sldId id="399" r:id="rId12"/>
    <p:sldId id="400" r:id="rId13"/>
    <p:sldId id="404" r:id="rId14"/>
    <p:sldId id="405" r:id="rId15"/>
    <p:sldId id="406" r:id="rId16"/>
    <p:sldId id="407" r:id="rId17"/>
    <p:sldId id="410" r:id="rId18"/>
    <p:sldId id="412" r:id="rId19"/>
    <p:sldId id="413" r:id="rId20"/>
    <p:sldId id="414" r:id="rId21"/>
    <p:sldId id="415" r:id="rId22"/>
    <p:sldId id="417" r:id="rId23"/>
    <p:sldId id="418" r:id="rId24"/>
    <p:sldId id="419" r:id="rId25"/>
    <p:sldId id="421" r:id="rId26"/>
    <p:sldId id="420" r:id="rId27"/>
    <p:sldId id="422" r:id="rId28"/>
    <p:sldId id="425" r:id="rId29"/>
    <p:sldId id="427" r:id="rId30"/>
    <p:sldId id="428" r:id="rId31"/>
    <p:sldId id="431" r:id="rId32"/>
    <p:sldId id="430" r:id="rId33"/>
    <p:sldId id="437" r:id="rId34"/>
    <p:sldId id="438" r:id="rId35"/>
    <p:sldId id="440" r:id="rId36"/>
    <p:sldId id="441" r:id="rId37"/>
    <p:sldId id="439" r:id="rId38"/>
    <p:sldId id="442" r:id="rId39"/>
    <p:sldId id="443" r:id="rId40"/>
    <p:sldId id="444" r:id="rId41"/>
    <p:sldId id="445" r:id="rId42"/>
    <p:sldId id="447" r:id="rId43"/>
    <p:sldId id="448" r:id="rId44"/>
    <p:sldId id="449" r:id="rId45"/>
    <p:sldId id="450" r:id="rId46"/>
    <p:sldId id="451" r:id="rId47"/>
    <p:sldId id="452" r:id="rId48"/>
    <p:sldId id="454" r:id="rId49"/>
    <p:sldId id="455" r:id="rId50"/>
    <p:sldId id="456" r:id="rId51"/>
    <p:sldId id="457" r:id="rId52"/>
    <p:sldId id="458" r:id="rId53"/>
    <p:sldId id="459" r:id="rId54"/>
    <p:sldId id="460" r:id="rId55"/>
    <p:sldId id="461" r:id="rId56"/>
    <p:sldId id="462" r:id="rId57"/>
    <p:sldId id="463" r:id="rId58"/>
    <p:sldId id="464" r:id="rId59"/>
    <p:sldId id="465" r:id="rId60"/>
    <p:sldId id="466" r:id="rId61"/>
    <p:sldId id="467" r:id="rId62"/>
    <p:sldId id="469" r:id="rId63"/>
    <p:sldId id="470" r:id="rId64"/>
    <p:sldId id="471" r:id="rId65"/>
    <p:sldId id="472" r:id="rId66"/>
    <p:sldId id="473" r:id="rId67"/>
    <p:sldId id="474" r:id="rId68"/>
    <p:sldId id="326"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4/19/2023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4/19/2023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4/19/2023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4/19/2023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4/19/2023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4/19/2023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4/19/2023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4/19/2023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4/19/2023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iccso.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One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Concept of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In the past when many people worked on farms, small artisans and business owners provided customer service to their neighbors.  No multinational chain stores existed</a:t>
            </a:r>
            <a:r>
              <a:rPr lang="en-US" dirty="0" smtClean="0"/>
              <a:t>.</a:t>
            </a:r>
          </a:p>
          <a:p>
            <a:endParaRPr lang="en-US" sz="800" dirty="0" smtClean="0"/>
          </a:p>
          <a:p>
            <a:pPr lvl="1"/>
            <a:r>
              <a:rPr lang="en-US" sz="2000" dirty="0" smtClean="0"/>
              <a:t>Many small towns and villages had their own blacksmith, general store, feed store, boardinghouse (hotel), restaurant, tavern, barber, dentist, doctor, and similar service-oriented establishments owned and operated by people living in the town </a:t>
            </a:r>
          </a:p>
          <a:p>
            <a:pPr lvl="1"/>
            <a:endParaRPr lang="en-US" sz="800" dirty="0" smtClean="0"/>
          </a:p>
          <a:p>
            <a:pPr lvl="2"/>
            <a:r>
              <a:rPr lang="en-US" sz="1800" dirty="0" smtClean="0">
                <a:solidFill>
                  <a:srgbClr val="FF0000"/>
                </a:solidFill>
              </a:rPr>
              <a:t>Often the place of business was also their residence.</a:t>
            </a:r>
          </a:p>
        </p:txBody>
      </p:sp>
      <p:pic>
        <p:nvPicPr>
          <p:cNvPr id="6" name="Picture 5" descr="Wild West Town Photo Realistic Vector Background Zip file includes: -  eps10, editable vector- high-resolution jpg- layere… | Wild west, Vector  background, West town"/>
          <p:cNvPicPr/>
          <p:nvPr/>
        </p:nvPicPr>
        <p:blipFill>
          <a:blip r:embed="rId2" cstate="print"/>
          <a:srcRect/>
          <a:stretch>
            <a:fillRect/>
          </a:stretch>
        </p:blipFill>
        <p:spPr bwMode="auto">
          <a:xfrm>
            <a:off x="6324600" y="4724400"/>
            <a:ext cx="2819400" cy="2133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Concept of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People bought materials at the general store to make their own repairs to clothing, equipment, and household items.  To supplement their income, many people made and sold or bartered products from their homes in what came to be known as Cottage Industries</a:t>
            </a:r>
            <a:r>
              <a:rPr lang="en-US" sz="2000" dirty="0" smtClean="0"/>
              <a:t>.</a:t>
            </a:r>
          </a:p>
          <a:p>
            <a:pPr lvl="1"/>
            <a:endParaRPr lang="en-US" sz="800" dirty="0" smtClean="0"/>
          </a:p>
          <a:p>
            <a:pPr lvl="2"/>
            <a:r>
              <a:rPr lang="en-US" sz="1800" dirty="0" smtClean="0">
                <a:solidFill>
                  <a:srgbClr val="FF0000"/>
                </a:solidFill>
              </a:rPr>
              <a:t>For people living in more rural areas, peddlers w/ wagons of kitchenware, medicine, and other goods made their way from one location to another to serve their customers and distribute various products.</a:t>
            </a:r>
            <a:endParaRPr lang="en-US" sz="1800" dirty="0">
              <a:solidFill>
                <a:srgbClr val="FF0000"/>
              </a:solidFill>
            </a:endParaRPr>
          </a:p>
        </p:txBody>
      </p:sp>
      <p:pic>
        <p:nvPicPr>
          <p:cNvPr id="5" name="Picture 4" descr="Cottage Industries Vector Images (over 3,700)"/>
          <p:cNvPicPr/>
          <p:nvPr/>
        </p:nvPicPr>
        <p:blipFill>
          <a:blip r:embed="rId2" cstate="print"/>
          <a:srcRect/>
          <a:stretch>
            <a:fillRect/>
          </a:stretch>
        </p:blipFill>
        <p:spPr bwMode="auto">
          <a:xfrm>
            <a:off x="6781800" y="4572000"/>
            <a:ext cx="2266950" cy="2228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Concept of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As trains, wagons, carriages, and stagecoaches began to cross the U.S., Europe, Asia, and other parts of the world, they carried vendors and supplies, and provided transportation</a:t>
            </a:r>
            <a:r>
              <a:rPr lang="en-US" dirty="0" smtClean="0"/>
              <a:t>.</a:t>
            </a:r>
          </a:p>
          <a:p>
            <a:endParaRPr lang="en-US" sz="800" dirty="0" smtClean="0"/>
          </a:p>
          <a:p>
            <a:pPr lvl="1"/>
            <a:r>
              <a:rPr lang="en-US" sz="2000" dirty="0" smtClean="0"/>
              <a:t>During that time, customer service differed from today by the fact that the owners were also the chief executive officers (CEOs) and motivated frontline employees working face-to-face with customers.</a:t>
            </a:r>
          </a:p>
          <a:p>
            <a:pPr lvl="1"/>
            <a:endParaRPr lang="en-US" sz="800" dirty="0" smtClean="0"/>
          </a:p>
          <a:p>
            <a:pPr lvl="2"/>
            <a:r>
              <a:rPr lang="en-US" sz="1800" dirty="0" smtClean="0">
                <a:solidFill>
                  <a:srgbClr val="FF0000"/>
                </a:solidFill>
              </a:rPr>
              <a:t>They had a vested interest in providing good service and succeeding.</a:t>
            </a:r>
            <a:endParaRPr lang="en-US" sz="1800" dirty="0">
              <a:solidFill>
                <a:srgbClr val="FF0000"/>
              </a:solidFill>
            </a:endParaRPr>
          </a:p>
        </p:txBody>
      </p:sp>
      <p:pic>
        <p:nvPicPr>
          <p:cNvPr id="5" name="Picture 4" descr="Family Business"/>
          <p:cNvPicPr/>
          <p:nvPr/>
        </p:nvPicPr>
        <p:blipFill>
          <a:blip r:embed="rId2" cstate="print"/>
          <a:srcRect/>
          <a:stretch>
            <a:fillRect/>
          </a:stretch>
        </p:blipFill>
        <p:spPr bwMode="auto">
          <a:xfrm>
            <a:off x="1752600" y="4876800"/>
            <a:ext cx="5943600" cy="1981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Key Developments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When industry, manufacturing, and larger cities started to grow, the service industry really started to gain ground</a:t>
            </a:r>
            <a:r>
              <a:rPr lang="en-US" dirty="0" smtClean="0"/>
              <a:t>.</a:t>
            </a:r>
          </a:p>
          <a:p>
            <a:endParaRPr lang="en-US" sz="800" dirty="0" smtClean="0"/>
          </a:p>
          <a:p>
            <a:pPr lvl="1"/>
            <a:r>
              <a:rPr lang="en-US" dirty="0" smtClean="0">
                <a:solidFill>
                  <a:srgbClr val="FF0000"/>
                </a:solidFill>
              </a:rPr>
              <a:t>In the late 1800s, societal and technological changes occurred that set the stage for what would become the customer service profession of today.  </a:t>
            </a:r>
            <a:endParaRPr lang="en-US" dirty="0">
              <a:solidFill>
                <a:srgbClr val="FF0000"/>
              </a:solidFill>
            </a:endParaRPr>
          </a:p>
        </p:txBody>
      </p:sp>
      <p:pic>
        <p:nvPicPr>
          <p:cNvPr id="5" name="Picture 4" descr="Believe It or Not: The Customer Service Industry Is Growing – HelpSpot Blog"/>
          <p:cNvPicPr/>
          <p:nvPr/>
        </p:nvPicPr>
        <p:blipFill>
          <a:blip r:embed="rId2" cstate="print"/>
          <a:srcRect/>
          <a:stretch>
            <a:fillRect/>
          </a:stretch>
        </p:blipFill>
        <p:spPr bwMode="auto">
          <a:xfrm>
            <a:off x="1600200" y="4114800"/>
            <a:ext cx="5943600" cy="209997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 to Service</a:t>
            </a:r>
            <a:br>
              <a:rPr lang="en-US" dirty="0" smtClean="0"/>
            </a:br>
            <a:r>
              <a:rPr lang="en-US" sz="2000" dirty="0" smtClean="0"/>
              <a:t>Service Economy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Today, businesses have changed dramatically as the economy has shifted from a dependence on manufacturing to a focus on providing timely quality service</a:t>
            </a:r>
            <a:r>
              <a:rPr lang="en-US" dirty="0" smtClean="0"/>
              <a:t>.</a:t>
            </a:r>
          </a:p>
          <a:p>
            <a:endParaRPr lang="en-US" sz="800" dirty="0" smtClean="0"/>
          </a:p>
          <a:p>
            <a:pPr lvl="1"/>
            <a:r>
              <a:rPr lang="en-US" dirty="0" smtClean="0"/>
              <a:t>Service Economy is a term used to describe the trend in which businesses have shifted from primarily production and manufacturing to more service delivery.</a:t>
            </a:r>
          </a:p>
          <a:p>
            <a:pPr lvl="1"/>
            <a:endParaRPr lang="en-US" sz="800" dirty="0" smtClean="0"/>
          </a:p>
          <a:p>
            <a:pPr lvl="2"/>
            <a:r>
              <a:rPr lang="en-US" dirty="0" smtClean="0">
                <a:solidFill>
                  <a:srgbClr val="FF0000"/>
                </a:solidFill>
              </a:rPr>
              <a:t>As part of this evolution, many organizations have developed specifically to provide services to customers.</a:t>
            </a:r>
          </a:p>
          <a:p>
            <a:pPr lvl="2"/>
            <a:endParaRPr lang="en-US" dirty="0"/>
          </a:p>
        </p:txBody>
      </p:sp>
      <p:pic>
        <p:nvPicPr>
          <p:cNvPr id="5" name="Picture 4" descr="The services economy's importance to world economic growth | Deloitte  Insights"/>
          <p:cNvPicPr/>
          <p:nvPr/>
        </p:nvPicPr>
        <p:blipFill>
          <a:blip r:embed="rId2" cstate="print"/>
          <a:srcRect/>
          <a:stretch>
            <a:fillRect/>
          </a:stretch>
        </p:blipFill>
        <p:spPr bwMode="auto">
          <a:xfrm>
            <a:off x="4876800" y="4953000"/>
            <a:ext cx="4267200" cy="190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Standards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Organizations such as the International Council of Customer Service Organizations (</a:t>
            </a:r>
            <a:r>
              <a:rPr lang="en-US" sz="2400" u="sng" dirty="0" smtClean="0">
                <a:hlinkClick r:id="rId2"/>
              </a:rPr>
              <a:t>www.iccso.org</a:t>
            </a:r>
            <a:r>
              <a:rPr lang="en-US" sz="2400" u="sng" dirty="0" smtClean="0"/>
              <a:t>) work to help develop and promote service and professional excellence standards throughout the world</a:t>
            </a:r>
            <a:r>
              <a:rPr lang="en-US" dirty="0" smtClean="0"/>
              <a:t>.</a:t>
            </a:r>
          </a:p>
          <a:p>
            <a:endParaRPr lang="en-US" sz="800" dirty="0" smtClean="0"/>
          </a:p>
          <a:p>
            <a:pPr lvl="1"/>
            <a:r>
              <a:rPr lang="en-US" dirty="0" smtClean="0">
                <a:solidFill>
                  <a:srgbClr val="FF0000"/>
                </a:solidFill>
              </a:rPr>
              <a:t>This is being done by setting internationally acceptable standards and certifications to create a global atmosphere of service and to enhance the customer service experience.</a:t>
            </a:r>
            <a:endParaRPr lang="en-US" dirty="0">
              <a:solidFill>
                <a:srgbClr val="FF0000"/>
              </a:solidFill>
            </a:endParaRPr>
          </a:p>
        </p:txBody>
      </p:sp>
      <p:pic>
        <p:nvPicPr>
          <p:cNvPr id="5" name="Picture 4" descr="Standards &amp; Quality Report |"/>
          <p:cNvPicPr/>
          <p:nvPr/>
        </p:nvPicPr>
        <p:blipFill>
          <a:blip r:embed="rId3" cstate="print"/>
          <a:srcRect/>
          <a:stretch>
            <a:fillRect/>
          </a:stretch>
        </p:blipFill>
        <p:spPr bwMode="auto">
          <a:xfrm>
            <a:off x="6629400" y="4495800"/>
            <a:ext cx="2011680" cy="1828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Growth of the Service Sector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Technology affected jobs in the following ways: quantity of jobs created, distribution of jobs, and quality of jobs</a:t>
            </a:r>
            <a:r>
              <a:rPr lang="en-US" dirty="0" smtClean="0"/>
              <a:t>.  </a:t>
            </a:r>
          </a:p>
          <a:p>
            <a:endParaRPr lang="en-US" sz="800" dirty="0" smtClean="0"/>
          </a:p>
          <a:p>
            <a:pPr lvl="1"/>
            <a:r>
              <a:rPr lang="en-US" dirty="0" smtClean="0"/>
              <a:t>The service sector is projected to have the largest job growth, particularly in telephone call centers, credit and insurance agencies, banks, and retail stores.</a:t>
            </a:r>
          </a:p>
          <a:p>
            <a:pPr lvl="1"/>
            <a:endParaRPr lang="en-US" sz="800" dirty="0" smtClean="0"/>
          </a:p>
          <a:p>
            <a:pPr lvl="2"/>
            <a:r>
              <a:rPr lang="en-US" dirty="0" smtClean="0">
                <a:solidFill>
                  <a:srgbClr val="FF0000"/>
                </a:solidFill>
              </a:rPr>
              <a:t>Employment of customer service representatives is projected to grow faster than average for all occupations.  </a:t>
            </a:r>
            <a:endParaRPr lang="en-US" dirty="0">
              <a:solidFill>
                <a:srgbClr val="FF0000"/>
              </a:solidFill>
            </a:endParaRPr>
          </a:p>
        </p:txBody>
      </p:sp>
      <p:pic>
        <p:nvPicPr>
          <p:cNvPr id="5" name="Picture 4" descr="5 Reasons For Continued Food Truck Industry Growth | Mobile Cuisine"/>
          <p:cNvPicPr/>
          <p:nvPr/>
        </p:nvPicPr>
        <p:blipFill>
          <a:blip r:embed="rId2" cstate="print"/>
          <a:srcRect/>
          <a:stretch>
            <a:fillRect/>
          </a:stretch>
        </p:blipFill>
        <p:spPr bwMode="auto">
          <a:xfrm>
            <a:off x="3886200" y="4495800"/>
            <a:ext cx="5257800" cy="2362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Growth of the Service Sector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As greater numbers and greater varieties of goods are produced, more service people, sales people, managers, and other professionals are needed to design and market service delivery systems that support those products</a:t>
            </a:r>
            <a:r>
              <a:rPr lang="en-US" dirty="0" smtClean="0"/>
              <a:t>.</a:t>
            </a:r>
          </a:p>
          <a:p>
            <a:endParaRPr lang="en-US" sz="800" dirty="0" smtClean="0"/>
          </a:p>
          <a:p>
            <a:pPr lvl="1"/>
            <a:r>
              <a:rPr lang="en-US" dirty="0" smtClean="0">
                <a:solidFill>
                  <a:srgbClr val="FF0000"/>
                </a:solidFill>
              </a:rPr>
              <a:t>Technology-related service jobs such as those of database administrators, computer support specialists, computer scientists, computer engineers, and systems analysts are expected to continue to grow at a rapid pace.</a:t>
            </a:r>
            <a:endParaRPr lang="en-US" dirty="0">
              <a:solidFill>
                <a:srgbClr val="FF0000"/>
              </a:solidFill>
            </a:endParaRPr>
          </a:p>
        </p:txBody>
      </p:sp>
      <p:pic>
        <p:nvPicPr>
          <p:cNvPr id="5" name="Picture 4" descr="Top 25 Instagram Growth Services of 2020 - Influencive"/>
          <p:cNvPicPr/>
          <p:nvPr/>
        </p:nvPicPr>
        <p:blipFill>
          <a:blip r:embed="rId2" cstate="print"/>
          <a:srcRect/>
          <a:stretch>
            <a:fillRect/>
          </a:stretch>
        </p:blipFill>
        <p:spPr bwMode="auto">
          <a:xfrm>
            <a:off x="5715000" y="4800600"/>
            <a:ext cx="3429000" cy="2057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Quality of Jobs Being Created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A variety of factors, including prevailing interest rates and customer demand, typically cause companies to evaluate how many people they need and which jobs will be established or maintained</a:t>
            </a:r>
            <a:r>
              <a:rPr lang="en-US" dirty="0" smtClean="0"/>
              <a:t>.  </a:t>
            </a:r>
          </a:p>
          <a:p>
            <a:endParaRPr lang="en-US" sz="800" dirty="0" smtClean="0"/>
          </a:p>
          <a:p>
            <a:pPr lvl="1"/>
            <a:r>
              <a:rPr lang="en-US" dirty="0" smtClean="0"/>
              <a:t>In addition, the advent of technology has brought with it the need for people with many new technical skills in the areas of computer hardware and software operation and maintenance.</a:t>
            </a:r>
          </a:p>
          <a:p>
            <a:pPr lvl="1"/>
            <a:endParaRPr lang="en-US" sz="800" dirty="0" smtClean="0"/>
          </a:p>
          <a:p>
            <a:pPr lvl="2"/>
            <a:r>
              <a:rPr lang="en-US" sz="1800" dirty="0" smtClean="0">
                <a:solidFill>
                  <a:srgbClr val="FF0000"/>
                </a:solidFill>
              </a:rPr>
              <a:t>At the same time, technology has created an opportunity for organizations to transfer to automation tasks previously performed by employees.</a:t>
            </a:r>
            <a:endParaRPr lang="en-US" sz="1800" dirty="0">
              <a:solidFill>
                <a:srgbClr val="FF0000"/>
              </a:solidFill>
            </a:endParaRPr>
          </a:p>
        </p:txBody>
      </p:sp>
      <p:pic>
        <p:nvPicPr>
          <p:cNvPr id="29699" name="Picture 3" descr="C:\Users\MichaelM\AppData\Local\Microsoft\Windows\INetCache\IE\T5TVNH9H\dream-job[1].jpg"/>
          <p:cNvPicPr>
            <a:picLocks noChangeAspect="1" noChangeArrowheads="1"/>
          </p:cNvPicPr>
          <p:nvPr/>
        </p:nvPicPr>
        <p:blipFill>
          <a:blip r:embed="rId2" cstate="print"/>
          <a:srcRect/>
          <a:stretch>
            <a:fillRect/>
          </a:stretch>
        </p:blipFill>
        <p:spPr bwMode="auto">
          <a:xfrm>
            <a:off x="6400800" y="5261468"/>
            <a:ext cx="2743200" cy="159653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Distribution of Jobs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Two parallel trends in job development are occurring</a:t>
            </a:r>
            <a:r>
              <a:rPr lang="en-US" dirty="0" smtClean="0"/>
              <a:t>.</a:t>
            </a:r>
          </a:p>
          <a:p>
            <a:endParaRPr lang="en-US" sz="800" dirty="0" smtClean="0"/>
          </a:p>
          <a:p>
            <a:pPr marL="731520" lvl="1" indent="-457200">
              <a:buFont typeface="+mj-lt"/>
              <a:buAutoNum type="arabicPeriod"/>
            </a:pPr>
            <a:r>
              <a:rPr lang="en-US" dirty="0" smtClean="0"/>
              <a:t>The first comes about from the need for employees to be able to have regular access to personal and professional networks and engage in collaborative exchanges.</a:t>
            </a:r>
          </a:p>
          <a:p>
            <a:pPr marL="731520" lvl="1" indent="-457200">
              <a:buFont typeface="+mj-lt"/>
              <a:buAutoNum type="arabicPeriod"/>
            </a:pPr>
            <a:r>
              <a:rPr lang="en-US" dirty="0" smtClean="0"/>
              <a:t>The second arises from the ease of transmission and exchange of information by means of technology.</a:t>
            </a:r>
          </a:p>
        </p:txBody>
      </p:sp>
      <p:pic>
        <p:nvPicPr>
          <p:cNvPr id="6" name="Picture 5" descr="Job Opportunity: Marketing Assistant (Duty Manager) - Making Space"/>
          <p:cNvPicPr/>
          <p:nvPr/>
        </p:nvPicPr>
        <p:blipFill>
          <a:blip r:embed="rId2" cstate="print"/>
          <a:srcRect/>
          <a:stretch>
            <a:fillRect/>
          </a:stretch>
        </p:blipFill>
        <p:spPr bwMode="auto">
          <a:xfrm>
            <a:off x="4340352" y="4117163"/>
            <a:ext cx="4495800" cy="2057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One: The Profession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lstStyle/>
          <a:p>
            <a:r>
              <a:rPr lang="en-US" sz="2400" u="sng" dirty="0" smtClean="0"/>
              <a:t>Chapter One: The World of Customer Service</a:t>
            </a:r>
          </a:p>
          <a:p>
            <a:endParaRPr lang="en-US" sz="800" dirty="0" smtClean="0"/>
          </a:p>
          <a:p>
            <a:pPr lvl="1"/>
            <a:r>
              <a:rPr lang="en-US" sz="1900" i="1" dirty="0" smtClean="0"/>
              <a:t>“Treat every customer as if they sign your paycheck, because they do.” (Unknown)</a:t>
            </a:r>
            <a:r>
              <a:rPr lang="en-US" i="1" dirty="0" smtClean="0"/>
              <a:t>.</a:t>
            </a:r>
          </a:p>
        </p:txBody>
      </p:sp>
      <p:pic>
        <p:nvPicPr>
          <p:cNvPr id="7" name="Picture 6" descr="customer.jpg"/>
          <p:cNvPicPr/>
          <p:nvPr/>
        </p:nvPicPr>
        <p:blipFill>
          <a:blip r:embed="rId2" cstate="print"/>
          <a:srcRect/>
          <a:stretch>
            <a:fillRect/>
          </a:stretch>
        </p:blipFill>
        <p:spPr bwMode="auto">
          <a:xfrm>
            <a:off x="1559052" y="3124200"/>
            <a:ext cx="6019800" cy="2514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 Success Tip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400" u="sng" dirty="0" smtClean="0"/>
              <a:t>Make yourself indispensable to your employer by building a strong internal network of associates w/in the organization in order to reduce your chance of layoff during downsizing</a:t>
            </a:r>
            <a:r>
              <a:rPr lang="en-US" dirty="0" smtClean="0"/>
              <a:t>.</a:t>
            </a:r>
          </a:p>
          <a:p>
            <a:endParaRPr lang="en-US" sz="800" dirty="0" smtClean="0"/>
          </a:p>
          <a:p>
            <a:pPr lvl="1"/>
            <a:r>
              <a:rPr lang="en-US" sz="2000" dirty="0" smtClean="0"/>
              <a:t>This will help you share information and resources and add to your personal power base because you will have information that coworkers potentially do not have.  </a:t>
            </a:r>
          </a:p>
          <a:p>
            <a:pPr lvl="1"/>
            <a:endParaRPr lang="en-US" sz="800" dirty="0" smtClean="0"/>
          </a:p>
          <a:p>
            <a:pPr lvl="2"/>
            <a:r>
              <a:rPr lang="en-US" sz="1800" dirty="0" smtClean="0">
                <a:solidFill>
                  <a:srgbClr val="FF0000"/>
                </a:solidFill>
              </a:rPr>
              <a:t>Also, become thoroughly educated on the products and services that your organization provides and continually volunteer ideas and assistance to improve the organization.</a:t>
            </a:r>
            <a:endParaRPr lang="en-US" sz="1800" dirty="0">
              <a:solidFill>
                <a:srgbClr val="FF0000"/>
              </a:solidFill>
            </a:endParaRPr>
          </a:p>
        </p:txBody>
      </p:sp>
      <p:pic>
        <p:nvPicPr>
          <p:cNvPr id="30722" name="Picture 2" descr="C:\Users\MichaelM\AppData\Local\Microsoft\Windows\INetCache\IE\T5TVNH9H\Tip_TV_alb[1].png"/>
          <p:cNvPicPr>
            <a:picLocks noChangeAspect="1" noChangeArrowheads="1"/>
          </p:cNvPicPr>
          <p:nvPr/>
        </p:nvPicPr>
        <p:blipFill>
          <a:blip r:embed="rId2" cstate="print"/>
          <a:srcRect/>
          <a:stretch>
            <a:fillRect/>
          </a:stretch>
        </p:blipFill>
        <p:spPr bwMode="auto">
          <a:xfrm>
            <a:off x="5837902" y="4648200"/>
            <a:ext cx="2925103" cy="18135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Quality of Service Jobs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Employees who do obtain and maintain the better customer service jobs that provide good working conditions, security, and benefits will be the ones who are better educated, trained, and prepared</a:t>
            </a:r>
            <a:r>
              <a:rPr lang="en-US" dirty="0" smtClean="0"/>
              <a:t>.</a:t>
            </a:r>
          </a:p>
          <a:p>
            <a:endParaRPr lang="en-US" sz="800" dirty="0" smtClean="0"/>
          </a:p>
          <a:p>
            <a:pPr lvl="1"/>
            <a:r>
              <a:rPr lang="en-US" dirty="0" smtClean="0"/>
              <a:t>They will also be the ones who understand and have tapped into the concept of professional networking.</a:t>
            </a:r>
          </a:p>
          <a:p>
            <a:pPr lvl="1"/>
            <a:endParaRPr lang="en-US" sz="800" dirty="0" smtClean="0"/>
          </a:p>
          <a:p>
            <a:pPr lvl="2"/>
            <a:r>
              <a:rPr lang="en-US" sz="1800" dirty="0" smtClean="0">
                <a:solidFill>
                  <a:srgbClr val="FF0000"/>
                </a:solidFill>
              </a:rPr>
              <a:t>This is the active process of building relationships inside and outside the organization through meetings; joining boards, committees, associations; interpersonal interactions; and activities that lead to sound relationships and sharing of resources.</a:t>
            </a:r>
            <a:endParaRPr lang="en-US" sz="1800" dirty="0">
              <a:solidFill>
                <a:srgbClr val="FF0000"/>
              </a:solidFill>
            </a:endParaRPr>
          </a:p>
        </p:txBody>
      </p:sp>
      <p:pic>
        <p:nvPicPr>
          <p:cNvPr id="5" name="Picture 4" descr="100% Off] Personal / Business Networking Skills For Maximum Success! Udemy  Coupon - Real Discount"/>
          <p:cNvPicPr/>
          <p:nvPr/>
        </p:nvPicPr>
        <p:blipFill>
          <a:blip r:embed="rId2" cstate="print"/>
          <a:srcRect/>
          <a:stretch>
            <a:fillRect/>
          </a:stretch>
        </p:blipFill>
        <p:spPr bwMode="auto">
          <a:xfrm>
            <a:off x="5715000" y="5181600"/>
            <a:ext cx="3429000" cy="1676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Societal Factors Affecting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Many factors caused the economic shift from manufacturing to service</a:t>
            </a:r>
            <a:r>
              <a:rPr lang="en-US" dirty="0" smtClean="0"/>
              <a:t>.  </a:t>
            </a:r>
          </a:p>
          <a:p>
            <a:endParaRPr lang="en-US" sz="800" dirty="0" smtClean="0"/>
          </a:p>
          <a:p>
            <a:pPr lvl="1"/>
            <a:r>
              <a:rPr lang="en-US" sz="2000" dirty="0" smtClean="0"/>
              <a:t>Increased technology, globalization of the economy, deregulation, politics, and many government programs are a few factors.</a:t>
            </a:r>
          </a:p>
          <a:p>
            <a:pPr lvl="1"/>
            <a:endParaRPr lang="en-US" sz="800" dirty="0" smtClean="0"/>
          </a:p>
          <a:p>
            <a:pPr lvl="2"/>
            <a:r>
              <a:rPr lang="en-US" sz="1900" dirty="0" smtClean="0">
                <a:solidFill>
                  <a:srgbClr val="FF0000"/>
                </a:solidFill>
              </a:rPr>
              <a:t>Additionally, shifts in consumer needs, wants, and expectations, declining economic conditions in some areas, demographic shifts in population, increases in the number of white-collar workers, socio-economic program development, and more women entering the workplace are some of the major shifts worldwide.</a:t>
            </a:r>
            <a:endParaRPr lang="en-US" sz="1900" dirty="0">
              <a:solidFill>
                <a:srgbClr val="FF0000"/>
              </a:solidFill>
            </a:endParaRPr>
          </a:p>
        </p:txBody>
      </p:sp>
      <p:pic>
        <p:nvPicPr>
          <p:cNvPr id="5" name="Picture 4" descr="Social Factors Stock Illustrations – 151 Social Factors Stock  Illustrations, Vectors &amp; Clipart - Dreamstime"/>
          <p:cNvPicPr/>
          <p:nvPr/>
        </p:nvPicPr>
        <p:blipFill>
          <a:blip r:embed="rId2" cstate="print"/>
          <a:srcRect/>
          <a:stretch>
            <a:fillRect/>
          </a:stretch>
        </p:blipFill>
        <p:spPr bwMode="auto">
          <a:xfrm>
            <a:off x="5791200" y="4953000"/>
            <a:ext cx="3352800" cy="1905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Shifts in Consumer Needs, Wants,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Consumer behavior continues to shift</a:t>
            </a:r>
            <a:r>
              <a:rPr lang="en-US" dirty="0" smtClean="0"/>
              <a:t>.</a:t>
            </a:r>
          </a:p>
          <a:p>
            <a:endParaRPr lang="en-US" sz="800" dirty="0" smtClean="0"/>
          </a:p>
          <a:p>
            <a:pPr lvl="1"/>
            <a:r>
              <a:rPr lang="en-US" dirty="0" smtClean="0"/>
              <a:t>Organizations and service providers that effectively prepare for and predict coming needs, wants, and expectations can improve their profit margin.</a:t>
            </a:r>
          </a:p>
          <a:p>
            <a:pPr lvl="1"/>
            <a:endParaRPr lang="en-US" sz="800" dirty="0" smtClean="0"/>
          </a:p>
          <a:p>
            <a:pPr lvl="2"/>
            <a:r>
              <a:rPr lang="en-US" dirty="0" smtClean="0">
                <a:solidFill>
                  <a:srgbClr val="FF0000"/>
                </a:solidFill>
              </a:rPr>
              <a:t>They can do so by eliminating waste and better preparing to serve their customer base.</a:t>
            </a:r>
          </a:p>
        </p:txBody>
      </p:sp>
      <p:pic>
        <p:nvPicPr>
          <p:cNvPr id="5" name="Picture 4" descr="What Is Consumer Behaviour? [Ultimate Guide] | Feedough"/>
          <p:cNvPicPr/>
          <p:nvPr/>
        </p:nvPicPr>
        <p:blipFill>
          <a:blip r:embed="rId2" cstate="print"/>
          <a:srcRect/>
          <a:stretch>
            <a:fillRect/>
          </a:stretch>
        </p:blipFill>
        <p:spPr bwMode="auto">
          <a:xfrm>
            <a:off x="4572000" y="4343400"/>
            <a:ext cx="4419600" cy="2362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Shifts in Consumer Needs, Wants,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Economists use Demand Curves to illustrate shifts in consumer behavior in a particular market</a:t>
            </a:r>
            <a:r>
              <a:rPr lang="en-US" dirty="0" smtClean="0"/>
              <a:t>.</a:t>
            </a:r>
          </a:p>
          <a:p>
            <a:endParaRPr lang="en-US" sz="800" dirty="0" smtClean="0"/>
          </a:p>
          <a:p>
            <a:pPr lvl="1"/>
            <a:r>
              <a:rPr lang="en-US" dirty="0" smtClean="0"/>
              <a:t>Demand Curves are graphic representations of expected behavior in the real world that economists and business people can use to predict coming trends or shifts in consumer needs, wants, or expectations.</a:t>
            </a:r>
          </a:p>
          <a:p>
            <a:pPr lvl="1"/>
            <a:endParaRPr lang="en-US" sz="800" dirty="0" smtClean="0"/>
          </a:p>
          <a:p>
            <a:pPr lvl="2"/>
            <a:r>
              <a:rPr lang="en-US" dirty="0" smtClean="0">
                <a:solidFill>
                  <a:srgbClr val="FF0000"/>
                </a:solidFill>
              </a:rPr>
              <a:t>By anticipating changes, they can move revenue or personnel to areas where more customer activity is likely to occur.</a:t>
            </a:r>
            <a:endParaRPr lang="en-US" dirty="0">
              <a:solidFill>
                <a:srgbClr val="FF0000"/>
              </a:solidFill>
            </a:endParaRPr>
          </a:p>
        </p:txBody>
      </p:sp>
      <p:pic>
        <p:nvPicPr>
          <p:cNvPr id="5" name="Picture 4" descr="Wants versus needs Images and Stock Photos. 98 Wants versus needs  photography and royalty free pictures available to download from thousands  of stock photo providers."/>
          <p:cNvPicPr/>
          <p:nvPr/>
        </p:nvPicPr>
        <p:blipFill>
          <a:blip r:embed="rId2" cstate="print"/>
          <a:srcRect/>
          <a:stretch>
            <a:fillRect/>
          </a:stretch>
        </p:blipFill>
        <p:spPr bwMode="auto">
          <a:xfrm>
            <a:off x="2438400" y="4724400"/>
            <a:ext cx="2247900" cy="1600200"/>
          </a:xfrm>
          <a:prstGeom prst="rect">
            <a:avLst/>
          </a:prstGeom>
          <a:noFill/>
          <a:ln w="9525">
            <a:noFill/>
            <a:miter lim="800000"/>
            <a:headEnd/>
            <a:tailEnd/>
          </a:ln>
        </p:spPr>
      </p:pic>
      <p:pic>
        <p:nvPicPr>
          <p:cNvPr id="32771" name="Picture 3" descr="C:\Users\MichaelM\AppData\Local\Microsoft\Windows\INetCache\IE\NA6TXAAW\4305366199_24617050de[1].jpg"/>
          <p:cNvPicPr>
            <a:picLocks noChangeAspect="1" noChangeArrowheads="1"/>
          </p:cNvPicPr>
          <p:nvPr/>
        </p:nvPicPr>
        <p:blipFill>
          <a:blip r:embed="rId3" cstate="print"/>
          <a:srcRect/>
          <a:stretch>
            <a:fillRect/>
          </a:stretch>
        </p:blipFill>
        <p:spPr bwMode="auto">
          <a:xfrm>
            <a:off x="4800600" y="5029200"/>
            <a:ext cx="1901190" cy="1219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Shifts in Consumer Needs, Wants,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Many of the shifts that are evident in today’s business world are tied directly to demographic shifts</a:t>
            </a:r>
            <a:r>
              <a:rPr lang="en-US" dirty="0" smtClean="0"/>
              <a:t>.</a:t>
            </a:r>
          </a:p>
          <a:p>
            <a:endParaRPr lang="en-US" sz="800" dirty="0" smtClean="0"/>
          </a:p>
          <a:p>
            <a:pPr lvl="1"/>
            <a:r>
              <a:rPr lang="en-US" sz="2000" dirty="0" smtClean="0"/>
              <a:t>The aging population creates a need for a variety of services, such as medical care and assistance, vacation planning, transportation, recreational activities, and delivery services for purchases made.</a:t>
            </a:r>
          </a:p>
          <a:p>
            <a:pPr lvl="1"/>
            <a:r>
              <a:rPr lang="en-US" sz="2000" dirty="0" smtClean="0"/>
              <a:t>Younger consumers often seek out technology-based products, trendy clothing and accessories, activities that involve group engagement and recreation, and entertainment.</a:t>
            </a:r>
          </a:p>
          <a:p>
            <a:pPr lvl="1"/>
            <a:r>
              <a:rPr lang="en-US" sz="2000" dirty="0" smtClean="0"/>
              <a:t>People who immigrate into a country often bring needs, wants, and expectations based on their background, beliefs, and values.</a:t>
            </a:r>
            <a:endParaRPr lang="en-US" sz="2000" dirty="0"/>
          </a:p>
        </p:txBody>
      </p:sp>
      <p:pic>
        <p:nvPicPr>
          <p:cNvPr id="7" name="Picture 6" descr="consumer trends"/>
          <p:cNvPicPr/>
          <p:nvPr/>
        </p:nvPicPr>
        <p:blipFill>
          <a:blip r:embed="rId2" cstate="print"/>
          <a:srcRect/>
          <a:stretch>
            <a:fillRect/>
          </a:stretch>
        </p:blipFill>
        <p:spPr bwMode="auto">
          <a:xfrm>
            <a:off x="5867400" y="5334000"/>
            <a:ext cx="3276600" cy="1524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Global Economic Shifts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As the economy took a downward spiral in the latter part of the first decade of the 21</a:t>
            </a:r>
            <a:r>
              <a:rPr lang="en-US" sz="2400" u="sng" baseline="30000" dirty="0" smtClean="0"/>
              <a:t>st</a:t>
            </a:r>
            <a:r>
              <a:rPr lang="en-US" sz="2400" u="sng" dirty="0" smtClean="0"/>
              <a:t> century, consumer confidence shifted, many organizations struggled to provide quality service levels with reduced staff.  </a:t>
            </a:r>
          </a:p>
          <a:p>
            <a:endParaRPr lang="en-US" sz="800" u="sng" dirty="0" smtClean="0"/>
          </a:p>
          <a:p>
            <a:pPr lvl="1"/>
            <a:r>
              <a:rPr lang="en-US" dirty="0" smtClean="0"/>
              <a:t>Budgets and revenue from products and services slipped for most organizations as consumers held onto precious cash.</a:t>
            </a:r>
          </a:p>
          <a:p>
            <a:endParaRPr lang="en-US" sz="800" dirty="0" smtClean="0"/>
          </a:p>
          <a:p>
            <a:pPr lvl="2"/>
            <a:r>
              <a:rPr lang="en-US" dirty="0" smtClean="0">
                <a:solidFill>
                  <a:srgbClr val="FF0000"/>
                </a:solidFill>
              </a:rPr>
              <a:t>Consumers often pull back spending when there are economic changes or uncertainty, and businesses are forced to downsize.</a:t>
            </a:r>
            <a:endParaRPr lang="en-US" dirty="0">
              <a:solidFill>
                <a:srgbClr val="FF0000"/>
              </a:solidFill>
            </a:endParaRPr>
          </a:p>
        </p:txBody>
      </p:sp>
      <p:pic>
        <p:nvPicPr>
          <p:cNvPr id="5" name="Picture 4" descr="Economy Definition"/>
          <p:cNvPicPr/>
          <p:nvPr/>
        </p:nvPicPr>
        <p:blipFill>
          <a:blip r:embed="rId2" cstate="print"/>
          <a:srcRect/>
          <a:stretch>
            <a:fillRect/>
          </a:stretch>
        </p:blipFill>
        <p:spPr bwMode="auto">
          <a:xfrm>
            <a:off x="5181600" y="4876800"/>
            <a:ext cx="3962400" cy="1981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Global Economic Shifts</a:t>
            </a:r>
            <a:br>
              <a:rPr lang="en-US" sz="2800" dirty="0" smtClean="0"/>
            </a:br>
            <a:r>
              <a:rPr lang="en-US" sz="2000" dirty="0" smtClean="0"/>
              <a:t>Consumers Do Business as Never Before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Large numbers of customers search and do their homework for products and services online and often use retail outlets as a showroom to physically examine things they are interested in potentially purchasing</a:t>
            </a:r>
            <a:r>
              <a:rPr lang="en-US" dirty="0" smtClean="0"/>
              <a:t>.</a:t>
            </a:r>
          </a:p>
          <a:p>
            <a:endParaRPr lang="en-US" sz="800" dirty="0" smtClean="0"/>
          </a:p>
          <a:p>
            <a:pPr lvl="1"/>
            <a:r>
              <a:rPr lang="en-US" dirty="0" smtClean="0"/>
              <a:t>The result is that sales in brick-and-mortar stores are down for many retailers and suppliers.</a:t>
            </a:r>
          </a:p>
          <a:p>
            <a:pPr lvl="1"/>
            <a:endParaRPr lang="en-US" sz="900" dirty="0" smtClean="0"/>
          </a:p>
          <a:p>
            <a:pPr lvl="2"/>
            <a:r>
              <a:rPr lang="en-US" dirty="0" smtClean="0">
                <a:solidFill>
                  <a:srgbClr val="FF0000"/>
                </a:solidFill>
              </a:rPr>
              <a:t>The approach to customer service in many instances is no longer “business as usual.”  Instead of viewing it as something that should be done well, most see it as something that must be done.</a:t>
            </a:r>
            <a:endParaRPr lang="en-US" dirty="0">
              <a:solidFill>
                <a:srgbClr val="FF0000"/>
              </a:solidFill>
            </a:endParaRPr>
          </a:p>
        </p:txBody>
      </p:sp>
      <p:pic>
        <p:nvPicPr>
          <p:cNvPr id="5" name="Picture 4" descr="Banner Customer Care Vector Illustration Stock Vector - Illustration of  counsel, contact: 145201400"/>
          <p:cNvPicPr/>
          <p:nvPr/>
        </p:nvPicPr>
        <p:blipFill>
          <a:blip r:embed="rId2" cstate="print"/>
          <a:srcRect/>
          <a:stretch>
            <a:fillRect/>
          </a:stretch>
        </p:blipFill>
        <p:spPr bwMode="auto">
          <a:xfrm>
            <a:off x="1676400" y="5334000"/>
            <a:ext cx="5867400" cy="1524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Shifts in the Population and Labor Force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The upside of this growing, evolving, and aging population is that there will be a need for more consumer goods and services to provide for the needs and expectations of diverse customers</a:t>
            </a:r>
            <a:r>
              <a:rPr lang="en-US" sz="2200" dirty="0" smtClean="0"/>
              <a:t>.</a:t>
            </a:r>
          </a:p>
          <a:p>
            <a:endParaRPr lang="en-US" sz="800" dirty="0" smtClean="0"/>
          </a:p>
          <a:p>
            <a:pPr lvl="1"/>
            <a:r>
              <a:rPr lang="en-US" dirty="0" smtClean="0"/>
              <a:t>This will also lead to an expansion of jobs to fill the positions needed to produce products and service customers.</a:t>
            </a:r>
          </a:p>
          <a:p>
            <a:pPr lvl="1"/>
            <a:endParaRPr lang="en-US" sz="800" dirty="0" smtClean="0"/>
          </a:p>
          <a:p>
            <a:pPr lvl="2"/>
            <a:r>
              <a:rPr lang="en-US" dirty="0" smtClean="0">
                <a:solidFill>
                  <a:srgbClr val="FF0000"/>
                </a:solidFill>
              </a:rPr>
              <a:t>As experienced workers age out, there is a fairly steady stream of younger skilled workers coming in due to immigration.</a:t>
            </a:r>
            <a:endParaRPr lang="en-US" dirty="0">
              <a:solidFill>
                <a:srgbClr val="FF0000"/>
              </a:solidFill>
            </a:endParaRPr>
          </a:p>
        </p:txBody>
      </p:sp>
      <p:pic>
        <p:nvPicPr>
          <p:cNvPr id="6" name="Picture 5" descr="MassTLC Talent Workshop, Re-Imagine Your Workforce Part 3 | MassTLC"/>
          <p:cNvPicPr/>
          <p:nvPr/>
        </p:nvPicPr>
        <p:blipFill>
          <a:blip r:embed="rId2" cstate="print"/>
          <a:srcRect/>
          <a:stretch>
            <a:fillRect/>
          </a:stretch>
        </p:blipFill>
        <p:spPr bwMode="auto">
          <a:xfrm>
            <a:off x="2590800" y="4572000"/>
            <a:ext cx="3886200" cy="1905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Increased Efficiency in Technology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The development and increased sophistication of machines, telephones, service equipment, and computers have caused an increase in production and quality</a:t>
            </a:r>
            <a:r>
              <a:rPr lang="en-US" dirty="0" smtClean="0"/>
              <a:t>.</a:t>
            </a:r>
          </a:p>
          <a:p>
            <a:endParaRPr lang="en-US" sz="800" dirty="0" smtClean="0"/>
          </a:p>
          <a:p>
            <a:pPr lvl="1"/>
            <a:r>
              <a:rPr lang="en-US" sz="2000" dirty="0" smtClean="0">
                <a:solidFill>
                  <a:srgbClr val="FF0000"/>
                </a:solidFill>
              </a:rPr>
              <a:t>Three results of this trend have been acquisition of equipment that enhances the service experience for customers, an increased need for service organizations to take care of the technology, and a decrease in manufacturing and blue-collar jobs</a:t>
            </a:r>
            <a:r>
              <a:rPr lang="en-US" dirty="0" smtClean="0">
                <a:solidFill>
                  <a:srgbClr val="FF0000"/>
                </a:solidFill>
              </a:rPr>
              <a:t>.</a:t>
            </a:r>
            <a:endParaRPr lang="en-US" sz="600" dirty="0" smtClean="0">
              <a:solidFill>
                <a:srgbClr val="FF0000"/>
              </a:solidFill>
            </a:endParaRPr>
          </a:p>
          <a:p>
            <a:pPr lvl="2">
              <a:buNone/>
            </a:pPr>
            <a:endParaRPr lang="en-US" dirty="0" smtClean="0"/>
          </a:p>
        </p:txBody>
      </p:sp>
      <p:pic>
        <p:nvPicPr>
          <p:cNvPr id="5" name="Picture 4" descr="How to Use Technology to Provide Excellent Customer Service"/>
          <p:cNvPicPr/>
          <p:nvPr/>
        </p:nvPicPr>
        <p:blipFill>
          <a:blip r:embed="rId2" cstate="print"/>
          <a:srcRect/>
          <a:stretch>
            <a:fillRect/>
          </a:stretch>
        </p:blipFill>
        <p:spPr bwMode="auto">
          <a:xfrm>
            <a:off x="4572000" y="4343400"/>
            <a:ext cx="4572000" cy="2514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300" u="sng" dirty="0" smtClean="0"/>
              <a:t>Customer Service is the ability of knowledgeable, capable,  and enthusiastic employees to deliver products and services  to their internal and external customers in a manner that satisfies needs and ultimately results in positive word-of-mouth publicity and return business</a:t>
            </a:r>
            <a:r>
              <a:rPr lang="en-US" sz="2000" dirty="0" smtClean="0"/>
              <a:t>.</a:t>
            </a:r>
            <a:endParaRPr lang="en-US" sz="2000" dirty="0"/>
          </a:p>
        </p:txBody>
      </p:sp>
      <p:pic>
        <p:nvPicPr>
          <p:cNvPr id="7" name="Picture 6" descr="Perspective View of CUSTOMER SERVICE Paper Tag Cloud on Blue Background  Stock Image - Image of blue, service: 117971585"/>
          <p:cNvPicPr/>
          <p:nvPr/>
        </p:nvPicPr>
        <p:blipFill>
          <a:blip r:embed="rId2" cstate="print"/>
          <a:srcRect/>
          <a:stretch>
            <a:fillRect/>
          </a:stretch>
        </p:blipFill>
        <p:spPr bwMode="auto">
          <a:xfrm>
            <a:off x="685800" y="3657600"/>
            <a:ext cx="3886200" cy="2343150"/>
          </a:xfrm>
          <a:prstGeom prst="rect">
            <a:avLst/>
          </a:prstGeom>
          <a:noFill/>
          <a:ln w="9525">
            <a:noFill/>
            <a:miter lim="800000"/>
            <a:headEnd/>
            <a:tailEnd/>
          </a:ln>
        </p:spPr>
      </p:pic>
      <p:pic>
        <p:nvPicPr>
          <p:cNvPr id="6" name="Picture 5" descr="How to Improve Your Live Chat CSAT Like a Pro Without Breaking a Sweat"/>
          <p:cNvPicPr/>
          <p:nvPr/>
        </p:nvPicPr>
        <p:blipFill>
          <a:blip r:embed="rId3" cstate="print"/>
          <a:srcRect/>
          <a:stretch>
            <a:fillRect/>
          </a:stretch>
        </p:blipFill>
        <p:spPr bwMode="auto">
          <a:xfrm>
            <a:off x="4800600" y="3657600"/>
            <a:ext cx="3733800" cy="23622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Increased Efficiency in Technology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Service and nonprofit organizations are looking to available technology as a way to communicate with and provide services to their clients and members</a:t>
            </a:r>
            <a:r>
              <a:rPr lang="en-US" dirty="0" smtClean="0"/>
              <a:t>.</a:t>
            </a:r>
          </a:p>
          <a:p>
            <a:endParaRPr lang="en-US" sz="800" dirty="0" smtClean="0"/>
          </a:p>
          <a:p>
            <a:pPr lvl="1"/>
            <a:r>
              <a:rPr lang="en-US" sz="2000" dirty="0" smtClean="0"/>
              <a:t>Expanded Internet access and affordable technology devices allow consumers to shop, search for information, and buy from home</a:t>
            </a:r>
            <a:r>
              <a:rPr lang="en-US" dirty="0" smtClean="0"/>
              <a:t>.</a:t>
            </a:r>
          </a:p>
          <a:p>
            <a:pPr lvl="1"/>
            <a:endParaRPr lang="en-US" sz="800" dirty="0" smtClean="0"/>
          </a:p>
          <a:p>
            <a:pPr lvl="2"/>
            <a:r>
              <a:rPr lang="en-US" dirty="0" smtClean="0">
                <a:solidFill>
                  <a:srgbClr val="FF0000"/>
                </a:solidFill>
              </a:rPr>
              <a:t>The result will be the need for few sales associates and other in-house providers, but doors will open for more customer care representatives, call centers, and technology support people.</a:t>
            </a:r>
          </a:p>
        </p:txBody>
      </p:sp>
      <p:pic>
        <p:nvPicPr>
          <p:cNvPr id="6" name="Picture 5" descr="Future Customer Service Trends To Consider | iTouchVision"/>
          <p:cNvPicPr/>
          <p:nvPr/>
        </p:nvPicPr>
        <p:blipFill>
          <a:blip r:embed="rId2" cstate="print"/>
          <a:srcRect/>
          <a:stretch>
            <a:fillRect/>
          </a:stretch>
        </p:blipFill>
        <p:spPr bwMode="auto">
          <a:xfrm>
            <a:off x="7010400" y="4800600"/>
            <a:ext cx="2133600" cy="2057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Trending Now</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200" u="sng" dirty="0" smtClean="0"/>
              <a:t>Many organizations have discovered the power of using social media in their marketing and sales initiatives.  Not only can they receive and give customer feedback quickly, but they can also send out information about pertinent products, services, and events and do it a lot cheaper than through traditional  marketing and advertisement initiative cost</a:t>
            </a:r>
            <a:r>
              <a:rPr lang="en-US" dirty="0" smtClean="0"/>
              <a:t>.</a:t>
            </a:r>
          </a:p>
          <a:p>
            <a:endParaRPr lang="en-US" sz="800" dirty="0" smtClean="0"/>
          </a:p>
          <a:p>
            <a:pPr lvl="1"/>
            <a:r>
              <a:rPr lang="en-US" sz="2000" dirty="0" smtClean="0">
                <a:solidFill>
                  <a:srgbClr val="FF0000"/>
                </a:solidFill>
              </a:rPr>
              <a:t>Some organizations also use social media to look for new employees.</a:t>
            </a:r>
            <a:endParaRPr lang="en-US" sz="2000" dirty="0">
              <a:solidFill>
                <a:srgbClr val="FF0000"/>
              </a:solidFill>
            </a:endParaRPr>
          </a:p>
        </p:txBody>
      </p:sp>
      <p:pic>
        <p:nvPicPr>
          <p:cNvPr id="5" name="Picture 4" descr="How to Easily Prioritize Your Social Media Marketing Goals"/>
          <p:cNvPicPr/>
          <p:nvPr/>
        </p:nvPicPr>
        <p:blipFill>
          <a:blip r:embed="rId2" cstate="print"/>
          <a:srcRect/>
          <a:stretch>
            <a:fillRect/>
          </a:stretch>
        </p:blipFill>
        <p:spPr bwMode="auto">
          <a:xfrm>
            <a:off x="1676400" y="4343400"/>
            <a:ext cx="5791200" cy="2590800"/>
          </a:xfrm>
          <a:prstGeom prst="rect">
            <a:avLst/>
          </a:prstGeom>
          <a:noFill/>
          <a:ln w="9525">
            <a:noFill/>
            <a:miter lim="800000"/>
            <a:headEnd/>
            <a:tailEnd/>
          </a:ln>
        </p:spPr>
      </p:pic>
      <p:pic>
        <p:nvPicPr>
          <p:cNvPr id="1026" name="Picture 2" descr="C:\Users\MichaelM\AppData\Local\Microsoft\Windows\INetCache\IE\76VTN800\TREND_News_Agency[1].jpg"/>
          <p:cNvPicPr>
            <a:picLocks noChangeAspect="1" noChangeArrowheads="1"/>
          </p:cNvPicPr>
          <p:nvPr/>
        </p:nvPicPr>
        <p:blipFill>
          <a:blip r:embed="rId3" cstate="print"/>
          <a:srcRect/>
          <a:stretch>
            <a:fillRect/>
          </a:stretch>
        </p:blipFill>
        <p:spPr bwMode="auto">
          <a:xfrm>
            <a:off x="6400800" y="228600"/>
            <a:ext cx="1676400" cy="98515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Globalization of the Economy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400" u="sng" dirty="0" smtClean="0"/>
              <a:t>Advances in technology, communication, &amp; transportation have opened new markets and allowed decentralized worldwide access for production, sales, and service</a:t>
            </a:r>
            <a:r>
              <a:rPr lang="en-US" dirty="0" smtClean="0"/>
              <a:t>.</a:t>
            </a:r>
          </a:p>
          <a:p>
            <a:endParaRPr lang="en-US" sz="800" dirty="0" smtClean="0"/>
          </a:p>
          <a:p>
            <a:pPr lvl="1"/>
            <a:r>
              <a:rPr lang="en-US" sz="2000" dirty="0" smtClean="0"/>
              <a:t>To survive and hold onto current market share while opening new gateways, U.S. firms need to hone the service skills of their EEs, strengthen their quality, enhance their use of technology, and look for new ways of demonstrating that they can not only meet but also exceed the expectations of customers</a:t>
            </a:r>
            <a:r>
              <a:rPr lang="en-US" dirty="0" smtClean="0"/>
              <a:t>.</a:t>
            </a:r>
          </a:p>
          <a:p>
            <a:pPr lvl="1"/>
            <a:endParaRPr lang="en-US" sz="800" dirty="0" smtClean="0"/>
          </a:p>
          <a:p>
            <a:pPr lvl="2"/>
            <a:r>
              <a:rPr lang="en-US" dirty="0" smtClean="0">
                <a:solidFill>
                  <a:srgbClr val="FF0000"/>
                </a:solidFill>
              </a:rPr>
              <a:t>All this means more competition and the evolution of new rules and procedures that they were not able to obtain in the past.</a:t>
            </a:r>
            <a:endParaRPr lang="en-US" dirty="0">
              <a:solidFill>
                <a:srgbClr val="FF0000"/>
              </a:solidFill>
            </a:endParaRPr>
          </a:p>
        </p:txBody>
      </p:sp>
      <p:pic>
        <p:nvPicPr>
          <p:cNvPr id="5" name="Picture 4" descr="The Global Context - Gaskin &amp; Associates Consulting group"/>
          <p:cNvPicPr/>
          <p:nvPr/>
        </p:nvPicPr>
        <p:blipFill>
          <a:blip r:embed="rId2" cstate="print"/>
          <a:srcRect/>
          <a:stretch>
            <a:fillRect/>
          </a:stretch>
        </p:blipFill>
        <p:spPr bwMode="auto">
          <a:xfrm>
            <a:off x="7010400" y="152400"/>
            <a:ext cx="1981200" cy="1143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As the world changes so do individual values</a:t>
            </a:r>
            <a:r>
              <a:rPr lang="en-US" dirty="0" smtClean="0"/>
              <a:t>.</a:t>
            </a:r>
          </a:p>
          <a:p>
            <a:endParaRPr lang="en-US" sz="800" dirty="0" smtClean="0"/>
          </a:p>
          <a:p>
            <a:pPr lvl="1"/>
            <a:r>
              <a:rPr lang="en-US" dirty="0" smtClean="0"/>
              <a:t>Such changes can have an impact on what people view as valuable and important, what they want and desire, and how they approach relationships with others around them.</a:t>
            </a:r>
          </a:p>
          <a:p>
            <a:pPr lvl="1"/>
            <a:endParaRPr lang="en-US" sz="800" dirty="0" smtClean="0"/>
          </a:p>
          <a:p>
            <a:pPr lvl="2"/>
            <a:r>
              <a:rPr lang="en-US" sz="1800" dirty="0" smtClean="0">
                <a:solidFill>
                  <a:srgbClr val="FF0000"/>
                </a:solidFill>
              </a:rPr>
              <a:t>Many people in the U.S. value such things as personal control, equality, individualism, action, and competition.  People from other parts of the world value traditionalism, group cohesiveness, societal ownership, and acceptance of hierarchy, status, and birthright.</a:t>
            </a:r>
            <a:endParaRPr lang="en-US" sz="1800" dirty="0">
              <a:solidFill>
                <a:srgbClr val="FF0000"/>
              </a:solidFill>
            </a:endParaRPr>
          </a:p>
        </p:txBody>
      </p:sp>
      <p:pic>
        <p:nvPicPr>
          <p:cNvPr id="3075" name="Picture 3" descr="C:\Users\MichaelM\AppData\Local\Microsoft\Windows\INetCache\IE\76VTN800\180px-Values_Party_of_New_Zealand_logo[1].png"/>
          <p:cNvPicPr>
            <a:picLocks noChangeAspect="1" noChangeArrowheads="1"/>
          </p:cNvPicPr>
          <p:nvPr/>
        </p:nvPicPr>
        <p:blipFill>
          <a:blip r:embed="rId2" cstate="print"/>
          <a:srcRect/>
          <a:stretch>
            <a:fillRect/>
          </a:stretch>
        </p:blipFill>
        <p:spPr bwMode="auto">
          <a:xfrm>
            <a:off x="5486400" y="4997530"/>
            <a:ext cx="3349752" cy="117241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Throughout the world, there has been a tremendous amount of dynamic change in the recent past due to economic instability, quickly expanding and enhanced technology, global mobility where people move quickly and frequently, and other factors</a:t>
            </a:r>
            <a:r>
              <a:rPr lang="en-US" dirty="0" smtClean="0"/>
              <a:t>.</a:t>
            </a:r>
          </a:p>
          <a:p>
            <a:endParaRPr lang="en-US" sz="800" dirty="0" smtClean="0"/>
          </a:p>
          <a:p>
            <a:pPr lvl="1"/>
            <a:r>
              <a:rPr lang="en-US" dirty="0" smtClean="0">
                <a:solidFill>
                  <a:srgbClr val="FF0000"/>
                </a:solidFill>
              </a:rPr>
              <a:t>The result has been a gradual shift in what many customers hold near and dear.</a:t>
            </a:r>
            <a:r>
              <a:rPr lang="en-US" dirty="0" smtClean="0"/>
              <a:t>	</a:t>
            </a:r>
          </a:p>
          <a:p>
            <a:pPr lvl="2">
              <a:buNone/>
            </a:pPr>
            <a:endParaRPr lang="en-US" dirty="0"/>
          </a:p>
        </p:txBody>
      </p:sp>
      <p:pic>
        <p:nvPicPr>
          <p:cNvPr id="5" name="Picture 4" descr="Defining Your List of Values and Beliefs (with 102 examples)"/>
          <p:cNvPicPr/>
          <p:nvPr/>
        </p:nvPicPr>
        <p:blipFill>
          <a:blip r:embed="rId2" cstate="print"/>
          <a:srcRect/>
          <a:stretch>
            <a:fillRect/>
          </a:stretch>
        </p:blipFill>
        <p:spPr bwMode="auto">
          <a:xfrm>
            <a:off x="2209800" y="4114800"/>
            <a:ext cx="4724400" cy="2133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Because different societies view what is important from different perspectives, clashes can sometimes result when service providers encounter customers who have values different from their own</a:t>
            </a:r>
            <a:r>
              <a:rPr lang="en-US" dirty="0" smtClean="0"/>
              <a:t>.</a:t>
            </a:r>
          </a:p>
          <a:p>
            <a:endParaRPr lang="en-US" sz="800" dirty="0" smtClean="0"/>
          </a:p>
          <a:p>
            <a:pPr lvl="1"/>
            <a:r>
              <a:rPr lang="en-US" sz="2000" dirty="0" smtClean="0">
                <a:solidFill>
                  <a:srgbClr val="FF0000"/>
                </a:solidFill>
              </a:rPr>
              <a:t>The important thing to remember in such situations is that neither the customer nor the provider has the “right” set of values; they are simply different and each must respect and honor those of the other party if a positive customer-provider relationship is to occur.</a:t>
            </a:r>
            <a:endParaRPr lang="en-US" sz="2000" dirty="0">
              <a:solidFill>
                <a:srgbClr val="FF0000"/>
              </a:solidFill>
            </a:endParaRPr>
          </a:p>
        </p:txBody>
      </p:sp>
      <p:pic>
        <p:nvPicPr>
          <p:cNvPr id="6" name="Picture 5" descr="6 steps for Successful Core Value Implementation"/>
          <p:cNvPicPr/>
          <p:nvPr/>
        </p:nvPicPr>
        <p:blipFill>
          <a:blip r:embed="rId2" cstate="print"/>
          <a:srcRect/>
          <a:stretch>
            <a:fillRect/>
          </a:stretch>
        </p:blipFill>
        <p:spPr bwMode="auto">
          <a:xfrm>
            <a:off x="2286000" y="4724400"/>
            <a:ext cx="4495800" cy="2133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a:xfrm>
            <a:off x="304800" y="1524000"/>
            <a:ext cx="8503920" cy="4572000"/>
          </a:xfrm>
        </p:spPr>
        <p:txBody>
          <a:bodyPr/>
          <a:lstStyle/>
          <a:p>
            <a:r>
              <a:rPr lang="en-US" sz="2400" u="sng" dirty="0" smtClean="0"/>
              <a:t>As a result of societal values, companies often change their approach to doing business</a:t>
            </a:r>
            <a:r>
              <a:rPr lang="en-US" dirty="0" smtClean="0"/>
              <a:t>.</a:t>
            </a:r>
          </a:p>
          <a:p>
            <a:endParaRPr lang="en-US" sz="800" dirty="0" smtClean="0"/>
          </a:p>
          <a:p>
            <a:pPr lvl="1"/>
            <a:r>
              <a:rPr lang="en-US" sz="2000" dirty="0" smtClean="0">
                <a:solidFill>
                  <a:srgbClr val="FF0000"/>
                </a:solidFill>
              </a:rPr>
              <a:t>They focus on finding ways to attract and hold customers.              This often includes shifting the way they do business, the products that they deliver, and the manner in which service is delivered. </a:t>
            </a:r>
          </a:p>
        </p:txBody>
      </p:sp>
      <p:pic>
        <p:nvPicPr>
          <p:cNvPr id="5" name="Picture 4" descr="Customer Value Definition &amp; Example | Marketing Dictionary | MBA  Skool-Study.Learn.Share."/>
          <p:cNvPicPr/>
          <p:nvPr/>
        </p:nvPicPr>
        <p:blipFill>
          <a:blip r:embed="rId2" cstate="print"/>
          <a:srcRect/>
          <a:stretch>
            <a:fillRect/>
          </a:stretch>
        </p:blipFill>
        <p:spPr bwMode="auto">
          <a:xfrm>
            <a:off x="4818888" y="3657600"/>
            <a:ext cx="4017264" cy="2590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Trending Now</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Self-service kiosks are becoming standard in many business locations.  </a:t>
            </a:r>
          </a:p>
          <a:p>
            <a:endParaRPr lang="en-US" sz="800" u="sng" dirty="0" smtClean="0"/>
          </a:p>
          <a:p>
            <a:pPr lvl="1"/>
            <a:r>
              <a:rPr lang="en-US" sz="2000" dirty="0" smtClean="0"/>
              <a:t>In addition to traditional financial institution ATMs, customers can now order food in the lobby of some McDonald’s locations, then pick up their food at the counter once it has been prepared instead of standing in line to deal with a cashier. </a:t>
            </a:r>
          </a:p>
          <a:p>
            <a:pPr lvl="1"/>
            <a:r>
              <a:rPr lang="en-US" sz="2000" dirty="0" smtClean="0"/>
              <a:t>In theaters, patrons can order their tickets and bypass the long lines that are traditional during peak periods.</a:t>
            </a:r>
          </a:p>
          <a:p>
            <a:pPr lvl="1"/>
            <a:r>
              <a:rPr lang="en-US" sz="2000" dirty="0" smtClean="0"/>
              <a:t>Additionally, many supermarket and “big box” retailers are using kiosks to allow people with only a few items to use self-checkout and avoid waiting behind those customers with full baskets.</a:t>
            </a:r>
            <a:endParaRPr lang="en-US" sz="2000" dirty="0"/>
          </a:p>
        </p:txBody>
      </p:sp>
      <p:pic>
        <p:nvPicPr>
          <p:cNvPr id="5" name="Picture 4" descr="Hi-Tech Kiosks Could Improve Mask Wearing And Hand Hygiene Compliance"/>
          <p:cNvPicPr/>
          <p:nvPr/>
        </p:nvPicPr>
        <p:blipFill>
          <a:blip r:embed="rId2" cstate="print"/>
          <a:srcRect/>
          <a:stretch>
            <a:fillRect/>
          </a:stretch>
        </p:blipFill>
        <p:spPr bwMode="auto">
          <a:xfrm>
            <a:off x="6096000" y="5410200"/>
            <a:ext cx="3048000" cy="1447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More Women Entering the Workforce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The fact that women are in the workplace means that many of their traditional roles in society have shifted, out of necessity or convenience, to service </a:t>
            </a:r>
            <a:r>
              <a:rPr lang="en-US" sz="2400" u="sng" dirty="0" smtClean="0"/>
              <a:t>providers</a:t>
            </a:r>
            <a:r>
              <a:rPr lang="en-US" dirty="0" smtClean="0"/>
              <a:t>.</a:t>
            </a:r>
            <a:endParaRPr lang="en-US" dirty="0" smtClean="0"/>
          </a:p>
          <a:p>
            <a:endParaRPr lang="en-US" sz="800" dirty="0" smtClean="0"/>
          </a:p>
          <a:p>
            <a:pPr lvl="1"/>
            <a:r>
              <a:rPr lang="en-US" dirty="0" smtClean="0">
                <a:solidFill>
                  <a:srgbClr val="FF0000"/>
                </a:solidFill>
              </a:rPr>
              <a:t>The tasks previously handled by the stay-at-home wife and mother are now being handled by the employees of various service companies.  </a:t>
            </a:r>
          </a:p>
        </p:txBody>
      </p:sp>
      <p:pic>
        <p:nvPicPr>
          <p:cNvPr id="6" name="Picture 5" descr="Article: Women's rights at workplace — People Matters"/>
          <p:cNvPicPr/>
          <p:nvPr/>
        </p:nvPicPr>
        <p:blipFill>
          <a:blip r:embed="rId2" cstate="print"/>
          <a:srcRect/>
          <a:stretch>
            <a:fillRect/>
          </a:stretch>
        </p:blipFill>
        <p:spPr bwMode="auto">
          <a:xfrm>
            <a:off x="4724400" y="4038600"/>
            <a:ext cx="4067417" cy="2209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More Women Entering the Workforce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Studies on consumer buying habits find that women either make or heavily influence buying decisions at home</a:t>
            </a:r>
            <a:r>
              <a:rPr lang="en-US" dirty="0" smtClean="0"/>
              <a:t>.</a:t>
            </a:r>
          </a:p>
          <a:p>
            <a:endParaRPr lang="en-US" sz="800" dirty="0" smtClean="0"/>
          </a:p>
          <a:p>
            <a:pPr lvl="1"/>
            <a:r>
              <a:rPr lang="en-US" dirty="0" smtClean="0">
                <a:solidFill>
                  <a:srgbClr val="FF0000"/>
                </a:solidFill>
              </a:rPr>
              <a:t>As service providers, they are in a good position to recognize needs and recommend appropriate products and services, especially those related to the home and family.</a:t>
            </a:r>
            <a:endParaRPr lang="en-US" dirty="0">
              <a:solidFill>
                <a:srgbClr val="FF0000"/>
              </a:solidFill>
            </a:endParaRPr>
          </a:p>
        </p:txBody>
      </p:sp>
      <p:pic>
        <p:nvPicPr>
          <p:cNvPr id="6" name="Picture 5" descr="Girl Buys Stock Illustrations – 368 Girl Buys Stock Illustrations, Vectors  &amp; Clipart - Dreamstime"/>
          <p:cNvPicPr/>
          <p:nvPr/>
        </p:nvPicPr>
        <p:blipFill>
          <a:blip r:embed="rId2" cstate="print"/>
          <a:srcRect/>
          <a:stretch>
            <a:fillRect/>
          </a:stretch>
        </p:blipFill>
        <p:spPr bwMode="auto">
          <a:xfrm>
            <a:off x="4648200" y="3733800"/>
            <a:ext cx="4187952" cy="25176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By satisfying customer needs, organizations can truly become customer-focused organizations</a:t>
            </a:r>
            <a:r>
              <a:rPr lang="en-US" dirty="0" smtClean="0"/>
              <a:t>.</a:t>
            </a:r>
          </a:p>
          <a:p>
            <a:endParaRPr lang="en-US" sz="800" dirty="0" smtClean="0"/>
          </a:p>
        </p:txBody>
      </p:sp>
      <p:pic>
        <p:nvPicPr>
          <p:cNvPr id="8" name="Picture 7" descr="Customer Focus Icon. Flat Design. ... | Stock vector | Colourbox"/>
          <p:cNvPicPr/>
          <p:nvPr/>
        </p:nvPicPr>
        <p:blipFill>
          <a:blip r:embed="rId2" cstate="print"/>
          <a:srcRect/>
          <a:stretch>
            <a:fillRect/>
          </a:stretch>
        </p:blipFill>
        <p:spPr bwMode="auto">
          <a:xfrm>
            <a:off x="2743200" y="2590800"/>
            <a:ext cx="3657600" cy="35814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 More Racially and Ethnically Diverse Population </a:t>
            </a:r>
            <a:br>
              <a:rPr lang="en-US" sz="2400" dirty="0" smtClean="0"/>
            </a:br>
            <a:r>
              <a:rPr lang="en-US" sz="2400" dirty="0" smtClean="0"/>
              <a:t>Entering the Workforce</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The increase in numbers of people from different cultures entering the workforce will have a profound impact on the business environment.</a:t>
            </a:r>
          </a:p>
          <a:p>
            <a:endParaRPr lang="en-US" sz="800" u="sng" dirty="0" smtClean="0"/>
          </a:p>
          <a:p>
            <a:pPr lvl="1"/>
            <a:r>
              <a:rPr lang="en-US" dirty="0" smtClean="0"/>
              <a:t>Members of this expanded worker category bring with them new ideas, values, expectations, needs, and levels of knowledge, experience, and ability.</a:t>
            </a:r>
          </a:p>
          <a:p>
            <a:pPr lvl="1"/>
            <a:endParaRPr lang="en-US" sz="800" dirty="0" smtClean="0"/>
          </a:p>
          <a:p>
            <a:pPr lvl="2"/>
            <a:r>
              <a:rPr lang="en-US" dirty="0" smtClean="0">
                <a:solidFill>
                  <a:srgbClr val="FF0000"/>
                </a:solidFill>
              </a:rPr>
              <a:t>As consumers themselves, they also bring a better understanding of the needs of the various groups that they represent.</a:t>
            </a:r>
            <a:endParaRPr lang="en-US" dirty="0">
              <a:solidFill>
                <a:srgbClr val="FF0000"/>
              </a:solidFill>
            </a:endParaRPr>
          </a:p>
        </p:txBody>
      </p:sp>
      <p:pic>
        <p:nvPicPr>
          <p:cNvPr id="6" name="Picture 5" descr="10 companies tackling diversity and inclusion | HRD Canada"/>
          <p:cNvPicPr/>
          <p:nvPr/>
        </p:nvPicPr>
        <p:blipFill>
          <a:blip r:embed="rId2" cstate="print"/>
          <a:srcRect/>
          <a:stretch>
            <a:fillRect/>
          </a:stretch>
        </p:blipFill>
        <p:spPr bwMode="auto">
          <a:xfrm>
            <a:off x="2286000" y="4876800"/>
            <a:ext cx="4800600" cy="143256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More Older Workers Entering the Workforce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The growth of older workers entering the workforce is the result of a variety of social factors</a:t>
            </a:r>
            <a:r>
              <a:rPr lang="en-US" sz="2200" dirty="0" smtClean="0"/>
              <a:t>.</a:t>
            </a:r>
          </a:p>
          <a:p>
            <a:endParaRPr lang="en-US" sz="800" dirty="0" smtClean="0"/>
          </a:p>
          <a:p>
            <a:pPr lvl="1"/>
            <a:r>
              <a:rPr lang="en-US" dirty="0" smtClean="0"/>
              <a:t>The most significant factor is that the median age of people in the U.S. is rising because of the aging of the “baby-boom” generation (born between 1945 and 1964).</a:t>
            </a:r>
          </a:p>
          <a:p>
            <a:pPr lvl="1"/>
            <a:endParaRPr lang="en-US" sz="800" dirty="0" smtClean="0"/>
          </a:p>
          <a:p>
            <a:pPr lvl="2"/>
            <a:r>
              <a:rPr lang="en-US" sz="1800" dirty="0" smtClean="0">
                <a:solidFill>
                  <a:srgbClr val="FF0000"/>
                </a:solidFill>
              </a:rPr>
              <a:t>From a workplace perspective, this means that more of the people in this age group will stay in the workplace or return after they leave. This may be caused by economic and social necessity.</a:t>
            </a:r>
            <a:endParaRPr lang="en-US" sz="1800" dirty="0">
              <a:solidFill>
                <a:srgbClr val="FF0000"/>
              </a:solidFill>
            </a:endParaRPr>
          </a:p>
        </p:txBody>
      </p:sp>
      <p:pic>
        <p:nvPicPr>
          <p:cNvPr id="5" name="Picture 4" descr="Estate Planning for Baby Boomers - AmeriEstate"/>
          <p:cNvPicPr/>
          <p:nvPr/>
        </p:nvPicPr>
        <p:blipFill>
          <a:blip r:embed="rId2" cstate="print"/>
          <a:srcRect/>
          <a:stretch>
            <a:fillRect/>
          </a:stretch>
        </p:blipFill>
        <p:spPr bwMode="auto">
          <a:xfrm>
            <a:off x="5638800" y="4495800"/>
            <a:ext cx="3502891" cy="2362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Growth of E-Commerce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Almost any product or service is available at the click of a mouse, press of a key, or voice command</a:t>
            </a:r>
            <a:r>
              <a:rPr lang="en-US" dirty="0" smtClean="0"/>
              <a:t>.</a:t>
            </a:r>
          </a:p>
          <a:p>
            <a:endParaRPr lang="en-US" sz="800" dirty="0" smtClean="0"/>
          </a:p>
          <a:p>
            <a:pPr lvl="1"/>
            <a:r>
              <a:rPr lang="en-US" dirty="0" smtClean="0"/>
              <a:t>Consumers regularly “surf the net” for values in products and services without ever leaving their homes or offices.</a:t>
            </a:r>
          </a:p>
          <a:p>
            <a:pPr lvl="1"/>
            <a:endParaRPr lang="en-US" sz="800" dirty="0" smtClean="0"/>
          </a:p>
          <a:p>
            <a:pPr lvl="2"/>
            <a:r>
              <a:rPr lang="en-US" dirty="0" smtClean="0">
                <a:solidFill>
                  <a:srgbClr val="FF0000"/>
                </a:solidFill>
              </a:rPr>
              <a:t>Entire business-to-business customer relationships occur every day between people who are strangers but who provide key products and services to their customers electronically.</a:t>
            </a:r>
            <a:endParaRPr lang="en-US" dirty="0">
              <a:solidFill>
                <a:srgbClr val="FF0000"/>
              </a:solidFill>
            </a:endParaRPr>
          </a:p>
        </p:txBody>
      </p:sp>
      <p:pic>
        <p:nvPicPr>
          <p:cNvPr id="5" name="Picture 4" descr="Keep Your E-Commerce System Functioning at Optimum Capacity"/>
          <p:cNvPicPr/>
          <p:nvPr/>
        </p:nvPicPr>
        <p:blipFill>
          <a:blip r:embed="rId2" cstate="print"/>
          <a:srcRect/>
          <a:stretch>
            <a:fillRect/>
          </a:stretch>
        </p:blipFill>
        <p:spPr bwMode="auto">
          <a:xfrm>
            <a:off x="5562600" y="4724400"/>
            <a:ext cx="3581400" cy="2133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E-Commerce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Armed with a password, site address, and credit cards, shoppers use this virtual marketplace to satisfy needs or wants that they likely did not know they had before logging onto their computer and connecting with the Internet</a:t>
            </a:r>
            <a:r>
              <a:rPr lang="en-US" dirty="0" smtClean="0"/>
              <a:t>.</a:t>
            </a:r>
          </a:p>
          <a:p>
            <a:endParaRPr lang="en-US" sz="800" dirty="0" smtClean="0"/>
          </a:p>
          <a:p>
            <a:pPr lvl="1"/>
            <a:r>
              <a:rPr lang="en-US" dirty="0" smtClean="0"/>
              <a:t>With so many options available for just a small investment of time, they can comparison-shop simply by changing screens.</a:t>
            </a:r>
          </a:p>
          <a:p>
            <a:pPr lvl="1"/>
            <a:endParaRPr lang="en-US" sz="800" dirty="0" smtClean="0"/>
          </a:p>
          <a:p>
            <a:pPr lvl="2"/>
            <a:r>
              <a:rPr lang="en-US" dirty="0" smtClean="0">
                <a:solidFill>
                  <a:srgbClr val="FF0000"/>
                </a:solidFill>
              </a:rPr>
              <a:t>The creators and owners of the most innovative sites and products can provide products, services, and information worldwide w/out ever physically coming into contact with a customer.</a:t>
            </a:r>
            <a:endParaRPr lang="en-US" dirty="0">
              <a:solidFill>
                <a:srgbClr val="FF0000"/>
              </a:solidFill>
            </a:endParaRPr>
          </a:p>
        </p:txBody>
      </p:sp>
      <p:pic>
        <p:nvPicPr>
          <p:cNvPr id="5" name="Picture 4" descr="8 Ecommerce Marketing Trends for 2020 - Business 2 Community"/>
          <p:cNvPicPr/>
          <p:nvPr/>
        </p:nvPicPr>
        <p:blipFill>
          <a:blip r:embed="rId2" cstate="print"/>
          <a:srcRect/>
          <a:stretch>
            <a:fillRect/>
          </a:stretch>
        </p:blipFill>
        <p:spPr bwMode="auto">
          <a:xfrm>
            <a:off x="6019800" y="5181600"/>
            <a:ext cx="3124200" cy="1676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Consumer Behavior Shifts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Many people in different parts of the world are still struggling to make ends meet financially due to some of the worst economic conditions in recent memory</a:t>
            </a:r>
            <a:r>
              <a:rPr lang="en-US" dirty="0" smtClean="0"/>
              <a:t>.</a:t>
            </a:r>
          </a:p>
          <a:p>
            <a:endParaRPr lang="en-US" sz="800" dirty="0" smtClean="0"/>
          </a:p>
          <a:p>
            <a:pPr lvl="1"/>
            <a:r>
              <a:rPr lang="en-US" dirty="0" smtClean="0"/>
              <a:t>They are looking for ways to maintain their desired standard of living without too many sacrifices.  </a:t>
            </a:r>
          </a:p>
          <a:p>
            <a:pPr lvl="1"/>
            <a:endParaRPr lang="en-US" sz="800" dirty="0" smtClean="0"/>
          </a:p>
          <a:p>
            <a:pPr lvl="2"/>
            <a:r>
              <a:rPr lang="en-US" dirty="0" smtClean="0">
                <a:solidFill>
                  <a:srgbClr val="FF0000"/>
                </a:solidFill>
              </a:rPr>
              <a:t>The result has been a shift in the ways people approach buying and obtaining the necessities and desired products and services.</a:t>
            </a:r>
            <a:endParaRPr lang="en-US" dirty="0">
              <a:solidFill>
                <a:srgbClr val="FF0000"/>
              </a:solidFill>
            </a:endParaRPr>
          </a:p>
        </p:txBody>
      </p:sp>
      <p:pic>
        <p:nvPicPr>
          <p:cNvPr id="6" name="Picture 5" descr="4 important Factors that Influence Consumer Behaviour"/>
          <p:cNvPicPr/>
          <p:nvPr/>
        </p:nvPicPr>
        <p:blipFill>
          <a:blip r:embed="rId2" cstate="print"/>
          <a:srcRect/>
          <a:stretch>
            <a:fillRect/>
          </a:stretch>
        </p:blipFill>
        <p:spPr bwMode="auto">
          <a:xfrm>
            <a:off x="5181600" y="4648200"/>
            <a:ext cx="3962400" cy="2209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Different Mindset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In the past, many consumers took “money is no object” approach to shopping because, if they did not have cash readily available, they had credit cards in their wallet that allowed them to spend (often beyond their means</a:t>
            </a:r>
            <a:r>
              <a:rPr lang="en-US" dirty="0" smtClean="0"/>
              <a:t>).</a:t>
            </a:r>
          </a:p>
          <a:p>
            <a:endParaRPr lang="en-US" sz="800" dirty="0" smtClean="0"/>
          </a:p>
          <a:p>
            <a:pPr lvl="1"/>
            <a:r>
              <a:rPr lang="en-US" dirty="0" smtClean="0"/>
              <a:t>Many consumers have had a reality check and have learned that prudence is an important element of commerce.</a:t>
            </a:r>
          </a:p>
          <a:p>
            <a:pPr lvl="1"/>
            <a:endParaRPr lang="en-US" sz="800" dirty="0" smtClean="0"/>
          </a:p>
          <a:p>
            <a:pPr lvl="2"/>
            <a:r>
              <a:rPr lang="en-US" dirty="0" smtClean="0">
                <a:solidFill>
                  <a:srgbClr val="FF0000"/>
                </a:solidFill>
              </a:rPr>
              <a:t>A majority of consumers who formerly acted on impulse and bought whatever they desired are now taking a cautious approach.</a:t>
            </a:r>
            <a:endParaRPr lang="en-US" dirty="0">
              <a:solidFill>
                <a:srgbClr val="FF0000"/>
              </a:solidFill>
            </a:endParaRPr>
          </a:p>
        </p:txBody>
      </p:sp>
      <p:pic>
        <p:nvPicPr>
          <p:cNvPr id="5" name="Picture 4" descr="Measuring consumer behavior shifts, driven by changing attitudes on what's  essential - Agility PR Solutions"/>
          <p:cNvPicPr/>
          <p:nvPr/>
        </p:nvPicPr>
        <p:blipFill>
          <a:blip r:embed="rId2" cstate="print"/>
          <a:srcRect/>
          <a:stretch>
            <a:fillRect/>
          </a:stretch>
        </p:blipFill>
        <p:spPr bwMode="auto">
          <a:xfrm>
            <a:off x="2667000" y="5029200"/>
            <a:ext cx="3810000" cy="1295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Different Mindset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Economic reports are now indicating that people have begun to shift from a “cutting back” mentality to a slightly more optimistic “cautious spending” approach</a:t>
            </a:r>
            <a:r>
              <a:rPr lang="en-US" dirty="0" smtClean="0"/>
              <a:t>.</a:t>
            </a:r>
          </a:p>
          <a:p>
            <a:endParaRPr lang="en-US" sz="800" dirty="0" smtClean="0"/>
          </a:p>
          <a:p>
            <a:pPr lvl="1"/>
            <a:r>
              <a:rPr lang="en-US" dirty="0" smtClean="0"/>
              <a:t>Part of their new strategy is to re-evaluate their paradigm, or the way they look at products.</a:t>
            </a:r>
          </a:p>
          <a:p>
            <a:pPr lvl="1"/>
            <a:endParaRPr lang="en-US" sz="800" dirty="0" smtClean="0"/>
          </a:p>
          <a:p>
            <a:pPr lvl="2"/>
            <a:r>
              <a:rPr lang="en-US" sz="1800" dirty="0" smtClean="0">
                <a:solidFill>
                  <a:srgbClr val="FF0000"/>
                </a:solidFill>
              </a:rPr>
              <a:t>Where they might have only gone for the nationally known brand or reputation in the past, they now evaluate and consider generic or store brands with comparable options and services offered by local providers.  </a:t>
            </a:r>
          </a:p>
          <a:p>
            <a:pPr lvl="2"/>
            <a:r>
              <a:rPr lang="en-US" sz="1800" dirty="0" smtClean="0">
                <a:solidFill>
                  <a:srgbClr val="FF0000"/>
                </a:solidFill>
              </a:rPr>
              <a:t>They are also being more conscientious about their spending and seek discount retailers and comparison shop.</a:t>
            </a:r>
            <a:endParaRPr lang="en-US" sz="1800" dirty="0">
              <a:solidFill>
                <a:srgbClr val="FF0000"/>
              </a:solidFill>
            </a:endParaRPr>
          </a:p>
        </p:txBody>
      </p:sp>
      <p:pic>
        <p:nvPicPr>
          <p:cNvPr id="5" name="Picture 4" descr="5 Steps to Understanding Customer Needs Through Mindset Data – SmarterCX"/>
          <p:cNvPicPr/>
          <p:nvPr/>
        </p:nvPicPr>
        <p:blipFill>
          <a:blip r:embed="rId2" cstate="print"/>
          <a:srcRect/>
          <a:stretch>
            <a:fillRect/>
          </a:stretch>
        </p:blipFill>
        <p:spPr bwMode="auto">
          <a:xfrm>
            <a:off x="5410200" y="5257800"/>
            <a:ext cx="3733800" cy="1600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Different Mindset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Another interesting outcome of the recession and massive job losses is that many consumers, especially younger ones, want to have less financial obligation in case something traumatic happens in their life related to employment and financial security</a:t>
            </a:r>
            <a:r>
              <a:rPr lang="en-US" dirty="0" smtClean="0"/>
              <a:t>.</a:t>
            </a:r>
          </a:p>
          <a:p>
            <a:endParaRPr lang="en-US" sz="800" dirty="0" smtClean="0"/>
          </a:p>
          <a:p>
            <a:pPr lvl="1"/>
            <a:r>
              <a:rPr lang="en-US" sz="2000" dirty="0" smtClean="0">
                <a:solidFill>
                  <a:srgbClr val="FF0000"/>
                </a:solidFill>
              </a:rPr>
              <a:t>Many millennials forego fancy cars, mortgages, large furnishing purchases, and abandoned the shopping patterns of their parents.</a:t>
            </a:r>
            <a:endParaRPr lang="en-US" sz="2000" dirty="0">
              <a:solidFill>
                <a:srgbClr val="FF0000"/>
              </a:solidFill>
            </a:endParaRPr>
          </a:p>
        </p:txBody>
      </p:sp>
      <p:pic>
        <p:nvPicPr>
          <p:cNvPr id="5" name="Picture 4" descr="Millennials: The “anxious generation” – Eastside"/>
          <p:cNvPicPr/>
          <p:nvPr/>
        </p:nvPicPr>
        <p:blipFill>
          <a:blip r:embed="rId2" cstate="print"/>
          <a:srcRect/>
          <a:stretch>
            <a:fillRect/>
          </a:stretch>
        </p:blipFill>
        <p:spPr bwMode="auto">
          <a:xfrm>
            <a:off x="1752600" y="4572000"/>
            <a:ext cx="5562600" cy="2286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Expectation of Quality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Most customers expect that if they pay a fair dollar, in return they will receive a quality product or service</a:t>
            </a:r>
            <a:r>
              <a:rPr lang="en-US" dirty="0" smtClean="0"/>
              <a:t>.</a:t>
            </a:r>
          </a:p>
          <a:p>
            <a:endParaRPr lang="en-US" sz="800" dirty="0" smtClean="0"/>
          </a:p>
          <a:p>
            <a:pPr lvl="1"/>
            <a:r>
              <a:rPr lang="en-US" sz="2000" dirty="0" smtClean="0"/>
              <a:t>If their expectations are not met, they simply call or visit a competing company where they can receive what they think they paid for.</a:t>
            </a:r>
          </a:p>
          <a:p>
            <a:pPr lvl="1"/>
            <a:endParaRPr lang="en-US" sz="800" dirty="0" smtClean="0"/>
          </a:p>
          <a:p>
            <a:pPr lvl="2"/>
            <a:r>
              <a:rPr lang="en-US" sz="1800" dirty="0" smtClean="0">
                <a:solidFill>
                  <a:srgbClr val="FF0000"/>
                </a:solidFill>
              </a:rPr>
              <a:t>The expectation of quality service creates a need for better-trained and better-educated customer service professionals.  </a:t>
            </a:r>
          </a:p>
          <a:p>
            <a:pPr lvl="2"/>
            <a:r>
              <a:rPr lang="en-US" sz="1800" dirty="0" smtClean="0">
                <a:solidFill>
                  <a:srgbClr val="FF0000"/>
                </a:solidFill>
              </a:rPr>
              <a:t>Not only do service professionals need up-to-date product information in order to be at the top of their game when interacting with customers, but they also need to be abreast of current organizational policies and procedures, what the competition offers, and the latest techniques in customer service and satisfaction.</a:t>
            </a:r>
            <a:endParaRPr lang="en-US" sz="1800" dirty="0">
              <a:solidFill>
                <a:srgbClr val="FF0000"/>
              </a:solidFill>
            </a:endParaRPr>
          </a:p>
        </p:txBody>
      </p:sp>
      <p:pic>
        <p:nvPicPr>
          <p:cNvPr id="5" name="Picture 4" descr="How to Exceed Customer Expectations (with 3 Examples)"/>
          <p:cNvPicPr/>
          <p:nvPr/>
        </p:nvPicPr>
        <p:blipFill>
          <a:blip r:embed="rId2" cstate="print"/>
          <a:srcRect/>
          <a:stretch>
            <a:fillRect/>
          </a:stretch>
        </p:blipFill>
        <p:spPr bwMode="auto">
          <a:xfrm>
            <a:off x="5562600" y="5181600"/>
            <a:ext cx="3581400" cy="1676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Enhanced Customer Preparation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Customers are not only more highly educated than in the past, they are also well informed about price, quality, and value of products and services</a:t>
            </a:r>
            <a:r>
              <a:rPr lang="en-US" dirty="0" smtClean="0"/>
              <a:t>.</a:t>
            </a:r>
          </a:p>
          <a:p>
            <a:endParaRPr lang="en-US" sz="800" dirty="0" smtClean="0"/>
          </a:p>
          <a:p>
            <a:pPr lvl="1"/>
            <a:r>
              <a:rPr lang="en-US" dirty="0" smtClean="0"/>
              <a:t>With the advent of the Internet, consumers are really in a power position when it comes to dealing with organizations providing products and services they want.</a:t>
            </a:r>
          </a:p>
          <a:p>
            <a:pPr lvl="1"/>
            <a:endParaRPr lang="en-US" sz="800" dirty="0" smtClean="0"/>
          </a:p>
          <a:p>
            <a:pPr lvl="2"/>
            <a:r>
              <a:rPr lang="en-US" dirty="0" smtClean="0">
                <a:solidFill>
                  <a:srgbClr val="FF0000"/>
                </a:solidFill>
              </a:rPr>
              <a:t>Having access to the same information and tools that sales people have available to them levels the playing field.</a:t>
            </a:r>
            <a:endParaRPr lang="en-US" dirty="0">
              <a:solidFill>
                <a:srgbClr val="FF0000"/>
              </a:solidFill>
            </a:endParaRPr>
          </a:p>
        </p:txBody>
      </p:sp>
      <p:pic>
        <p:nvPicPr>
          <p:cNvPr id="6" name="Picture 5" descr="Customer Centricity As a Strategy"/>
          <p:cNvPicPr/>
          <p:nvPr/>
        </p:nvPicPr>
        <p:blipFill>
          <a:blip r:embed="rId2" cstate="print"/>
          <a:srcRect/>
          <a:stretch>
            <a:fillRect/>
          </a:stretch>
        </p:blipFill>
        <p:spPr bwMode="auto">
          <a:xfrm>
            <a:off x="6477000" y="4800600"/>
            <a:ext cx="2667000" cy="2057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Customer-Focused Organizations (CFOs)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CFOs are companies that spend energy and effort on satisfying internal and external customers by first identifying customer needs, and then establishing policies, procedures, and management and reward systems to support excellence in service delivery</a:t>
            </a:r>
            <a:r>
              <a:rPr lang="en-US" dirty="0" smtClean="0"/>
              <a:t>.</a:t>
            </a:r>
          </a:p>
        </p:txBody>
      </p:sp>
      <p:pic>
        <p:nvPicPr>
          <p:cNvPr id="5" name="Picture 4" descr="Tough Questions to Test if You Are Customer Focused - Russel Lolacher"/>
          <p:cNvPicPr/>
          <p:nvPr/>
        </p:nvPicPr>
        <p:blipFill>
          <a:blip r:embed="rId2" cstate="print"/>
          <a:srcRect/>
          <a:stretch>
            <a:fillRect/>
          </a:stretch>
        </p:blipFill>
        <p:spPr bwMode="auto">
          <a:xfrm>
            <a:off x="2286000" y="3733800"/>
            <a:ext cx="4648200" cy="239204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Enhanced Consumer Preparation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Armed with knowledge about what they should receive for their money, consumers make it extremely difficult for less-than-reputable businesspeople to prosper or survive in today’s world</a:t>
            </a:r>
            <a:r>
              <a:rPr lang="en-US" dirty="0" smtClean="0"/>
              <a:t>.</a:t>
            </a:r>
          </a:p>
          <a:p>
            <a:endParaRPr lang="en-US" sz="800" dirty="0" smtClean="0"/>
          </a:p>
          <a:p>
            <a:pPr lvl="1"/>
            <a:r>
              <a:rPr lang="en-US" sz="2000" dirty="0" smtClean="0">
                <a:solidFill>
                  <a:srgbClr val="FF0000"/>
                </a:solidFill>
              </a:rPr>
              <a:t>They must provide customer satisfaction or face losing customers to competitors.  They also face potential negative publicity through social media where customers can immediately post comments about the level of service and product quality that they receive.</a:t>
            </a:r>
            <a:endParaRPr lang="en-US" sz="2000" dirty="0">
              <a:solidFill>
                <a:srgbClr val="FF0000"/>
              </a:solidFill>
            </a:endParaRPr>
          </a:p>
        </p:txBody>
      </p:sp>
      <p:pic>
        <p:nvPicPr>
          <p:cNvPr id="5" name="Picture 4" descr="https://www.stevenvanbelleghem.com/wp-content/uploads/2019/01/1bdec00.jpg"/>
          <p:cNvPicPr/>
          <p:nvPr/>
        </p:nvPicPr>
        <p:blipFill>
          <a:blip r:embed="rId2" cstate="print"/>
          <a:srcRect/>
          <a:stretch>
            <a:fillRect/>
          </a:stretch>
        </p:blipFill>
        <p:spPr bwMode="auto">
          <a:xfrm>
            <a:off x="5334000" y="4267200"/>
            <a:ext cx="3810000" cy="25908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Satisfaction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Customer Satisfaction is the feeling of a person whose needs have been met by an organization</a:t>
            </a:r>
            <a:r>
              <a:rPr lang="en-US" dirty="0" smtClean="0"/>
              <a:t>.</a:t>
            </a:r>
          </a:p>
          <a:p>
            <a:pPr lvl="1">
              <a:buNone/>
            </a:pPr>
            <a:endParaRPr lang="en-US" dirty="0"/>
          </a:p>
        </p:txBody>
      </p:sp>
      <p:pic>
        <p:nvPicPr>
          <p:cNvPr id="5" name="Picture 4" descr="Customer Service Methodologies | SmartAction"/>
          <p:cNvPicPr/>
          <p:nvPr/>
        </p:nvPicPr>
        <p:blipFill>
          <a:blip r:embed="rId2" cstate="print"/>
          <a:srcRect/>
          <a:stretch>
            <a:fillRect/>
          </a:stretch>
        </p:blipFill>
        <p:spPr bwMode="auto">
          <a:xfrm>
            <a:off x="1676400" y="2743200"/>
            <a:ext cx="5943600" cy="3395931"/>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Customer Service Environment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A viable customer service environment is the responsibility of every employee of the organization – not just the customer service representatives</a:t>
            </a:r>
            <a:r>
              <a:rPr lang="en-US" dirty="0" smtClean="0"/>
              <a:t>.</a:t>
            </a:r>
          </a:p>
          <a:p>
            <a:endParaRPr lang="en-US" dirty="0"/>
          </a:p>
        </p:txBody>
      </p:sp>
      <p:pic>
        <p:nvPicPr>
          <p:cNvPr id="5" name="Picture 4" descr="Customer Service Environment - LEBA Group sarl"/>
          <p:cNvPicPr/>
          <p:nvPr/>
        </p:nvPicPr>
        <p:blipFill>
          <a:blip r:embed="rId2" cstate="print"/>
          <a:srcRect/>
          <a:stretch>
            <a:fillRect/>
          </a:stretch>
        </p:blipFill>
        <p:spPr bwMode="auto">
          <a:xfrm>
            <a:off x="1676400" y="2895600"/>
            <a:ext cx="5943600" cy="334464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Components of a Customer Service Environment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factors affect your customers and what they perceive as quality service.  With the exception of the customer,      all these factors are under control of the organization.</a:t>
            </a:r>
          </a:p>
          <a:p>
            <a:endParaRPr lang="en-US" sz="800" u="sng" dirty="0" smtClean="0"/>
          </a:p>
          <a:p>
            <a:pPr lvl="1"/>
            <a:r>
              <a:rPr lang="en-US" u="sng" dirty="0" smtClean="0"/>
              <a:t>Six Key Components of a Customer Service Environment</a:t>
            </a:r>
            <a:r>
              <a:rPr lang="en-US" dirty="0" smtClean="0"/>
              <a:t>:</a:t>
            </a:r>
          </a:p>
          <a:p>
            <a:endParaRPr lang="en-US" sz="800" dirty="0" smtClean="0"/>
          </a:p>
          <a:p>
            <a:pPr marL="1051560" lvl="2" indent="-457200">
              <a:buFont typeface="+mj-lt"/>
              <a:buAutoNum type="arabicPeriod"/>
            </a:pPr>
            <a:r>
              <a:rPr lang="en-US" dirty="0" smtClean="0">
                <a:solidFill>
                  <a:srgbClr val="FF0000"/>
                </a:solidFill>
              </a:rPr>
              <a:t>The Customer</a:t>
            </a:r>
          </a:p>
          <a:p>
            <a:pPr marL="1051560" lvl="2" indent="-457200">
              <a:buFont typeface="+mj-lt"/>
              <a:buAutoNum type="arabicPeriod"/>
            </a:pPr>
            <a:r>
              <a:rPr lang="en-US" dirty="0" smtClean="0">
                <a:solidFill>
                  <a:srgbClr val="FF0000"/>
                </a:solidFill>
              </a:rPr>
              <a:t>Organizational Culture</a:t>
            </a:r>
          </a:p>
          <a:p>
            <a:pPr marL="1051560" lvl="2" indent="-457200">
              <a:buFont typeface="+mj-lt"/>
              <a:buAutoNum type="arabicPeriod"/>
            </a:pPr>
            <a:r>
              <a:rPr lang="en-US" dirty="0" smtClean="0">
                <a:solidFill>
                  <a:srgbClr val="FF0000"/>
                </a:solidFill>
              </a:rPr>
              <a:t>Human Resources</a:t>
            </a:r>
          </a:p>
          <a:p>
            <a:pPr marL="1051560" lvl="2" indent="-457200">
              <a:buFont typeface="+mj-lt"/>
              <a:buAutoNum type="arabicPeriod"/>
            </a:pPr>
            <a:r>
              <a:rPr lang="en-US" dirty="0" smtClean="0">
                <a:solidFill>
                  <a:srgbClr val="FF0000"/>
                </a:solidFill>
              </a:rPr>
              <a:t>Products and Deliverables</a:t>
            </a:r>
          </a:p>
          <a:p>
            <a:pPr marL="1051560" lvl="2" indent="-457200">
              <a:buFont typeface="+mj-lt"/>
              <a:buAutoNum type="arabicPeriod"/>
            </a:pPr>
            <a:r>
              <a:rPr lang="en-US" dirty="0" smtClean="0">
                <a:solidFill>
                  <a:srgbClr val="FF0000"/>
                </a:solidFill>
              </a:rPr>
              <a:t>Delivery Systems</a:t>
            </a:r>
          </a:p>
          <a:p>
            <a:pPr marL="1051560" lvl="2" indent="-457200">
              <a:buFont typeface="+mj-lt"/>
              <a:buAutoNum type="arabicPeriod"/>
            </a:pPr>
            <a:r>
              <a:rPr lang="en-US" dirty="0" smtClean="0">
                <a:solidFill>
                  <a:srgbClr val="FF0000"/>
                </a:solidFill>
              </a:rPr>
              <a:t>Service</a:t>
            </a:r>
            <a:endParaRPr lang="en-US" dirty="0">
              <a:solidFill>
                <a:srgbClr val="FF0000"/>
              </a:solidFill>
            </a:endParaRPr>
          </a:p>
        </p:txBody>
      </p:sp>
      <p:pic>
        <p:nvPicPr>
          <p:cNvPr id="5" name="Picture 4" descr="FOTOPRINT - Your Vision in Print - Relationships"/>
          <p:cNvPicPr/>
          <p:nvPr/>
        </p:nvPicPr>
        <p:blipFill>
          <a:blip r:embed="rId2" cstate="print"/>
          <a:srcRect/>
          <a:stretch>
            <a:fillRect/>
          </a:stretch>
        </p:blipFill>
        <p:spPr bwMode="auto">
          <a:xfrm>
            <a:off x="4876800" y="4038600"/>
            <a:ext cx="4038600" cy="22002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The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The central component in a customer-focused environment is the customer</a:t>
            </a:r>
            <a:r>
              <a:rPr lang="en-US" dirty="0" smtClean="0"/>
              <a:t>.</a:t>
            </a:r>
          </a:p>
          <a:p>
            <a:endParaRPr lang="en-US" sz="800" dirty="0" smtClean="0"/>
          </a:p>
          <a:p>
            <a:pPr lvl="1"/>
            <a:r>
              <a:rPr lang="en-US" sz="2000" dirty="0" smtClean="0"/>
              <a:t>By striving to identify the specific needs of each individual customer, and then acting to satisfy him or her, employees can help ensure his or her loyalty, satisfaction, and positive word-of-mouth publicity</a:t>
            </a:r>
            <a:r>
              <a:rPr lang="en-US" dirty="0" smtClean="0"/>
              <a:t>.</a:t>
            </a:r>
          </a:p>
          <a:p>
            <a:pPr lvl="1"/>
            <a:endParaRPr lang="en-US" sz="800" dirty="0" smtClean="0"/>
          </a:p>
          <a:p>
            <a:pPr lvl="2"/>
            <a:r>
              <a:rPr lang="en-US" sz="1800" dirty="0" smtClean="0">
                <a:solidFill>
                  <a:srgbClr val="FF0000"/>
                </a:solidFill>
              </a:rPr>
              <a:t>By remembering that all aspects of the service organization revolve around that crucial entity and that without the customer, there is no reason for any organization to exist, service professionals help ensure personal and business success</a:t>
            </a:r>
            <a:r>
              <a:rPr lang="en-US" dirty="0" smtClean="0">
                <a:solidFill>
                  <a:srgbClr val="FF0000"/>
                </a:solidFill>
              </a:rPr>
              <a:t>.</a:t>
            </a:r>
            <a:endParaRPr lang="en-US" dirty="0">
              <a:solidFill>
                <a:srgbClr val="FF0000"/>
              </a:solidFill>
            </a:endParaRPr>
          </a:p>
        </p:txBody>
      </p:sp>
      <p:pic>
        <p:nvPicPr>
          <p:cNvPr id="5" name="Picture 4" descr="Customers Lead Change - Business 2 Community"/>
          <p:cNvPicPr/>
          <p:nvPr/>
        </p:nvPicPr>
        <p:blipFill>
          <a:blip r:embed="rId2" cstate="print"/>
          <a:srcRect/>
          <a:stretch>
            <a:fillRect/>
          </a:stretch>
        </p:blipFill>
        <p:spPr bwMode="auto">
          <a:xfrm>
            <a:off x="5105400" y="4648200"/>
            <a:ext cx="3810000" cy="16954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Two Kinds of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sz="2400" u="sng" dirty="0" smtClean="0"/>
              <a:t>External Customers</a:t>
            </a:r>
          </a:p>
          <a:p>
            <a:pPr lvl="1"/>
            <a:r>
              <a:rPr lang="en-US" sz="2000" dirty="0" smtClean="0"/>
              <a:t>External Customers may be current or potential customers or clients.  They are the ones who actively seek out; research, and buy, rent, or lease products or services</a:t>
            </a:r>
            <a:r>
              <a:rPr lang="en-US" dirty="0" smtClean="0"/>
              <a:t>.</a:t>
            </a:r>
          </a:p>
          <a:p>
            <a:pPr lvl="1"/>
            <a:endParaRPr lang="en-US" sz="800" dirty="0" smtClean="0"/>
          </a:p>
          <a:p>
            <a:pPr marL="514350" indent="-514350">
              <a:buFont typeface="+mj-lt"/>
              <a:buAutoNum type="arabicPeriod"/>
            </a:pPr>
            <a:r>
              <a:rPr lang="en-US" sz="2400" u="sng" dirty="0" smtClean="0"/>
              <a:t>Internal Customers</a:t>
            </a:r>
          </a:p>
          <a:p>
            <a:pPr lvl="1"/>
            <a:r>
              <a:rPr lang="en-US" sz="2000" dirty="0" smtClean="0"/>
              <a:t>Internal Customer are coworkers, employees of other departments or branches, and other people who work at the same organization.  </a:t>
            </a:r>
          </a:p>
          <a:p>
            <a:pPr lvl="1"/>
            <a:endParaRPr lang="en-US" sz="800" dirty="0" smtClean="0"/>
          </a:p>
          <a:p>
            <a:pPr lvl="2"/>
            <a:r>
              <a:rPr lang="en-US" dirty="0" smtClean="0">
                <a:solidFill>
                  <a:srgbClr val="FF0000"/>
                </a:solidFill>
              </a:rPr>
              <a:t>Employees from different areas of an organization depend on others for information, products, and services to better meet the needs of their external customers.</a:t>
            </a:r>
            <a:endParaRPr lang="en-US" dirty="0">
              <a:solidFill>
                <a:srgbClr val="FF0000"/>
              </a:solidFill>
            </a:endParaRPr>
          </a:p>
        </p:txBody>
      </p:sp>
      <p:pic>
        <p:nvPicPr>
          <p:cNvPr id="5" name="Picture 4" descr="You are the patient, not the customer"/>
          <p:cNvPicPr/>
          <p:nvPr/>
        </p:nvPicPr>
        <p:blipFill>
          <a:blip r:embed="rId2" cstate="print"/>
          <a:srcRect/>
          <a:stretch>
            <a:fillRect/>
          </a:stretch>
        </p:blipFill>
        <p:spPr bwMode="auto">
          <a:xfrm>
            <a:off x="7162800" y="5257800"/>
            <a:ext cx="1771650" cy="16002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400" u="sng" dirty="0" smtClean="0"/>
              <a:t>Suggestions for building stronger relationships and better serving internal customers</a:t>
            </a:r>
            <a:r>
              <a:rPr lang="en-US" dirty="0" smtClean="0"/>
              <a:t>:</a:t>
            </a:r>
          </a:p>
          <a:p>
            <a:endParaRPr lang="en-US" sz="800" dirty="0" smtClean="0"/>
          </a:p>
          <a:p>
            <a:pPr lvl="1"/>
            <a:r>
              <a:rPr lang="en-US" sz="2000" dirty="0" smtClean="0">
                <a:solidFill>
                  <a:srgbClr val="FF0000"/>
                </a:solidFill>
              </a:rPr>
              <a:t>Be reliable.  Follow through.</a:t>
            </a:r>
          </a:p>
          <a:p>
            <a:pPr lvl="1"/>
            <a:r>
              <a:rPr lang="en-US" sz="2000" dirty="0" smtClean="0">
                <a:solidFill>
                  <a:srgbClr val="FF0000"/>
                </a:solidFill>
              </a:rPr>
              <a:t>Develop positive relationships.  Say please and thank you.</a:t>
            </a:r>
          </a:p>
          <a:p>
            <a:pPr lvl="1"/>
            <a:r>
              <a:rPr lang="en-US" sz="2000" dirty="0" smtClean="0">
                <a:solidFill>
                  <a:srgbClr val="FF0000"/>
                </a:solidFill>
              </a:rPr>
              <a:t>Take time to get to know more about others.</a:t>
            </a:r>
          </a:p>
          <a:p>
            <a:pPr lvl="1"/>
            <a:r>
              <a:rPr lang="en-US" sz="2000" dirty="0" smtClean="0">
                <a:solidFill>
                  <a:srgbClr val="FF0000"/>
                </a:solidFill>
              </a:rPr>
              <a:t>Listen objectively.  Consider the merits of others’ ideas.</a:t>
            </a:r>
          </a:p>
          <a:p>
            <a:pPr lvl="1"/>
            <a:r>
              <a:rPr lang="en-US" sz="2000" dirty="0" smtClean="0">
                <a:solidFill>
                  <a:srgbClr val="FF0000"/>
                </a:solidFill>
              </a:rPr>
              <a:t>Acknowledge the contributions of others.  Share Credit.</a:t>
            </a:r>
          </a:p>
          <a:p>
            <a:pPr lvl="1"/>
            <a:r>
              <a:rPr lang="en-US" sz="2000" dirty="0" smtClean="0">
                <a:solidFill>
                  <a:srgbClr val="FF0000"/>
                </a:solidFill>
              </a:rPr>
              <a:t>Show appreciation for help provided by others.  Acknowledge them.</a:t>
            </a:r>
          </a:p>
          <a:p>
            <a:pPr lvl="1"/>
            <a:r>
              <a:rPr lang="en-US" sz="2000" dirty="0" smtClean="0">
                <a:solidFill>
                  <a:srgbClr val="FF0000"/>
                </a:solidFill>
              </a:rPr>
              <a:t>Avoid office politics and gossip.  Maintain good reputation.</a:t>
            </a:r>
          </a:p>
          <a:p>
            <a:pPr lvl="1"/>
            <a:r>
              <a:rPr lang="en-US" sz="2000" dirty="0" smtClean="0">
                <a:solidFill>
                  <a:srgbClr val="FF0000"/>
                </a:solidFill>
              </a:rPr>
              <a:t>Help others.  Be generous and willing to assist.</a:t>
            </a:r>
          </a:p>
          <a:p>
            <a:pPr lvl="1"/>
            <a:r>
              <a:rPr lang="en-US" sz="2000" dirty="0" smtClean="0">
                <a:solidFill>
                  <a:srgbClr val="FF0000"/>
                </a:solidFill>
              </a:rPr>
              <a:t>Respect diversity.  Appreciate other views, values, and beliefs.</a:t>
            </a:r>
          </a:p>
          <a:p>
            <a:pPr lvl="1"/>
            <a:endParaRPr lang="en-US" dirty="0"/>
          </a:p>
        </p:txBody>
      </p:sp>
      <p:pic>
        <p:nvPicPr>
          <p:cNvPr id="5" name="Picture 4" descr="Internal Customer: Misgivings about a Brilliant Idea in Customer Experience  Thinking"/>
          <p:cNvPicPr/>
          <p:nvPr/>
        </p:nvPicPr>
        <p:blipFill>
          <a:blip r:embed="rId2" cstate="print"/>
          <a:srcRect/>
          <a:stretch>
            <a:fillRect/>
          </a:stretch>
        </p:blipFill>
        <p:spPr bwMode="auto">
          <a:xfrm>
            <a:off x="6629400" y="228600"/>
            <a:ext cx="1676400" cy="1050432"/>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Recognizing internal customers is important and crucial to everyone in the organization for on-the-job success</a:t>
            </a:r>
            <a:r>
              <a:rPr lang="en-US" dirty="0" smtClean="0"/>
              <a:t>.</a:t>
            </a:r>
          </a:p>
          <a:p>
            <a:endParaRPr lang="en-US" sz="800" dirty="0" smtClean="0"/>
          </a:p>
          <a:p>
            <a:pPr lvl="1"/>
            <a:r>
              <a:rPr lang="en-US" dirty="0" smtClean="0"/>
              <a:t>That is because, in the internal customer chain, an employee is sometimes a customer and at other times a supplier.  </a:t>
            </a:r>
          </a:p>
          <a:p>
            <a:pPr lvl="1"/>
            <a:endParaRPr lang="en-US" sz="800" dirty="0" smtClean="0"/>
          </a:p>
          <a:p>
            <a:pPr lvl="2"/>
            <a:r>
              <a:rPr lang="en-US" dirty="0" smtClean="0">
                <a:solidFill>
                  <a:srgbClr val="FF0000"/>
                </a:solidFill>
              </a:rPr>
              <a:t>Only when both parties are acutely aware of their role in this customer-supplier relationship can the organization effectively prosper and grow to full potential.</a:t>
            </a:r>
            <a:endParaRPr lang="en-US" dirty="0">
              <a:solidFill>
                <a:srgbClr val="FF0000"/>
              </a:solidFill>
            </a:endParaRPr>
          </a:p>
        </p:txBody>
      </p:sp>
      <p:pic>
        <p:nvPicPr>
          <p:cNvPr id="5" name="Picture 4" descr="Who is Your Internal Customer? -BobbyAlbert.com"/>
          <p:cNvPicPr/>
          <p:nvPr/>
        </p:nvPicPr>
        <p:blipFill>
          <a:blip r:embed="rId2" cstate="print"/>
          <a:srcRect/>
          <a:stretch>
            <a:fillRect/>
          </a:stretch>
        </p:blipFill>
        <p:spPr bwMode="auto">
          <a:xfrm>
            <a:off x="5410200" y="4572000"/>
            <a:ext cx="3733800" cy="2286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Internal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The important point to remember related to your internal customers is that you must take care of them, just as you do your external customers</a:t>
            </a:r>
            <a:r>
              <a:rPr lang="en-US" dirty="0" smtClean="0"/>
              <a:t>.</a:t>
            </a:r>
          </a:p>
          <a:p>
            <a:endParaRPr lang="en-US" sz="800" dirty="0" smtClean="0"/>
          </a:p>
          <a:p>
            <a:pPr lvl="1"/>
            <a:r>
              <a:rPr lang="en-US" sz="2000" dirty="0" smtClean="0"/>
              <a:t>They must be serviced effectively and treated with respect in order to allow them to provide exceptional service to their customers.</a:t>
            </a:r>
          </a:p>
          <a:p>
            <a:pPr lvl="1"/>
            <a:endParaRPr lang="en-US" sz="800" dirty="0" smtClean="0"/>
          </a:p>
          <a:p>
            <a:pPr lvl="2"/>
            <a:r>
              <a:rPr lang="en-US" dirty="0" smtClean="0">
                <a:solidFill>
                  <a:srgbClr val="FF0000"/>
                </a:solidFill>
              </a:rPr>
              <a:t>Without the information, products, and services that you provide them, they do not have the tools needed to do their job.</a:t>
            </a:r>
            <a:endParaRPr lang="en-US" dirty="0">
              <a:solidFill>
                <a:srgbClr val="FF0000"/>
              </a:solidFill>
            </a:endParaRPr>
          </a:p>
        </p:txBody>
      </p:sp>
      <p:pic>
        <p:nvPicPr>
          <p:cNvPr id="5" name="Picture 4" descr="Anke van Oosterhout on Twitter: &amp;quot;Customer Service is an attitude, not a  department. http://t.co/lOvblWUnUI&amp;quot;"/>
          <p:cNvPicPr/>
          <p:nvPr/>
        </p:nvPicPr>
        <p:blipFill>
          <a:blip r:embed="rId2" cstate="print"/>
          <a:srcRect/>
          <a:stretch>
            <a:fillRect/>
          </a:stretch>
        </p:blipFill>
        <p:spPr bwMode="auto">
          <a:xfrm>
            <a:off x="5410200" y="4572000"/>
            <a:ext cx="3733800" cy="2286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Organizational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Organizational Culture includes any element of an organization that a customer encounters</a:t>
            </a:r>
            <a:r>
              <a:rPr lang="en-US" dirty="0" smtClean="0"/>
              <a:t>.</a:t>
            </a:r>
          </a:p>
          <a:p>
            <a:endParaRPr lang="en-US" sz="800" dirty="0" smtClean="0"/>
          </a:p>
          <a:p>
            <a:pPr lvl="1"/>
            <a:r>
              <a:rPr lang="en-US" dirty="0" smtClean="0"/>
              <a:t>It includes the dynamic nature of the organization and its employees and managers.  </a:t>
            </a:r>
          </a:p>
          <a:p>
            <a:pPr lvl="1"/>
            <a:endParaRPr lang="en-US" sz="800" dirty="0" smtClean="0"/>
          </a:p>
          <a:p>
            <a:pPr lvl="2"/>
            <a:r>
              <a:rPr lang="en-US" dirty="0" smtClean="0">
                <a:solidFill>
                  <a:srgbClr val="FF0000"/>
                </a:solidFill>
              </a:rPr>
              <a:t>The experiences, attitudes, and norms cherished and upheld by employees and teams within the organization set the tone for the manner in which service is delivered and how service providers interact with both internal and external customers.</a:t>
            </a:r>
            <a:endParaRPr lang="en-US" dirty="0">
              <a:solidFill>
                <a:srgbClr val="FF0000"/>
              </a:solidFill>
            </a:endParaRPr>
          </a:p>
        </p:txBody>
      </p:sp>
      <p:pic>
        <p:nvPicPr>
          <p:cNvPr id="5" name="Picture 4" descr="Organizational Culture and its Shift Post-Covid Crisis"/>
          <p:cNvPicPr/>
          <p:nvPr/>
        </p:nvPicPr>
        <p:blipFill>
          <a:blip r:embed="rId2" cstate="print"/>
          <a:srcRect/>
          <a:stretch>
            <a:fillRect/>
          </a:stretch>
        </p:blipFill>
        <p:spPr bwMode="auto">
          <a:xfrm>
            <a:off x="5029200" y="4800600"/>
            <a:ext cx="4114800" cy="2057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Relationship Management (CRM)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CRM is the concept of identifying customer needs: understanding and influencing customer behavior through ongoing communication strategies in an effort to acquire, retain, and satisfy the customer</a:t>
            </a:r>
            <a:r>
              <a:rPr lang="en-US" dirty="0" smtClean="0"/>
              <a:t>.  </a:t>
            </a:r>
          </a:p>
          <a:p>
            <a:endParaRPr lang="en-US" sz="800" dirty="0" smtClean="0"/>
          </a:p>
          <a:p>
            <a:pPr lvl="1"/>
            <a:r>
              <a:rPr lang="en-US" dirty="0" smtClean="0">
                <a:solidFill>
                  <a:srgbClr val="FF0000"/>
                </a:solidFill>
              </a:rPr>
              <a:t>The ultimate goal is customer loyalty.</a:t>
            </a:r>
            <a:endParaRPr lang="en-US" dirty="0">
              <a:solidFill>
                <a:srgbClr val="FF0000"/>
              </a:solidFill>
            </a:endParaRPr>
          </a:p>
        </p:txBody>
      </p:sp>
      <p:pic>
        <p:nvPicPr>
          <p:cNvPr id="5" name="Picture 4" descr="CRM (Customer Relationship Management) - eBusiness Institute"/>
          <p:cNvPicPr/>
          <p:nvPr/>
        </p:nvPicPr>
        <p:blipFill>
          <a:blip r:embed="rId2" cstate="print"/>
          <a:srcRect/>
          <a:stretch>
            <a:fillRect/>
          </a:stretch>
        </p:blipFill>
        <p:spPr bwMode="auto">
          <a:xfrm>
            <a:off x="1961388" y="3824593"/>
            <a:ext cx="5257800" cy="21198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Human Resources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Human Resources refers to employees of an organization</a:t>
            </a:r>
            <a:r>
              <a:rPr lang="en-US" dirty="0" smtClean="0"/>
              <a:t>.</a:t>
            </a:r>
          </a:p>
          <a:p>
            <a:endParaRPr lang="en-US" sz="800" dirty="0" smtClean="0"/>
          </a:p>
          <a:p>
            <a:pPr lvl="1"/>
            <a:r>
              <a:rPr lang="en-US" sz="2000" dirty="0" smtClean="0"/>
              <a:t>To make the culture work, an organization must take great care in recruiting, selecting, training, and retaining qualified people</a:t>
            </a:r>
            <a:r>
              <a:rPr lang="en-US" dirty="0" smtClean="0"/>
              <a:t>.</a:t>
            </a:r>
          </a:p>
          <a:p>
            <a:pPr lvl="1"/>
            <a:endParaRPr lang="en-US" sz="800" dirty="0" smtClean="0"/>
          </a:p>
          <a:p>
            <a:pPr lvl="2"/>
            <a:r>
              <a:rPr lang="en-US" dirty="0" smtClean="0">
                <a:solidFill>
                  <a:srgbClr val="FF0000"/>
                </a:solidFill>
              </a:rPr>
              <a:t>Without motivated, competent workers, any planning, policy, and procedure change or systems adaptation will not make a difference in customer service.</a:t>
            </a:r>
            <a:endParaRPr lang="en-US" dirty="0">
              <a:solidFill>
                <a:srgbClr val="FF0000"/>
              </a:solidFill>
            </a:endParaRPr>
          </a:p>
        </p:txBody>
      </p:sp>
      <p:pic>
        <p:nvPicPr>
          <p:cNvPr id="5" name="Picture 4" descr="Human Resource &amp;amp; Performance Objectives - HRM Exam"/>
          <p:cNvPicPr/>
          <p:nvPr/>
        </p:nvPicPr>
        <p:blipFill>
          <a:blip r:embed="rId2" cstate="print"/>
          <a:srcRect/>
          <a:stretch>
            <a:fillRect/>
          </a:stretch>
        </p:blipFill>
        <p:spPr bwMode="auto">
          <a:xfrm>
            <a:off x="4191000" y="3886200"/>
            <a:ext cx="4572000" cy="23526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Deliverables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200" u="sng" dirty="0" smtClean="0"/>
              <a:t>A deliverable may be a tangible item manufactured or distributed by the company or a service available to the customer</a:t>
            </a:r>
            <a:r>
              <a:rPr lang="en-US" dirty="0" smtClean="0"/>
              <a:t>.</a:t>
            </a:r>
          </a:p>
          <a:p>
            <a:endParaRPr lang="en-US" sz="800" dirty="0" smtClean="0"/>
          </a:p>
          <a:p>
            <a:pPr lvl="1"/>
            <a:r>
              <a:rPr lang="en-US" dirty="0" smtClean="0"/>
              <a:t>In either case, there are two potential areas of customer satisfaction or dissatisfaction – quality and quantity.</a:t>
            </a:r>
          </a:p>
          <a:p>
            <a:pPr lvl="1"/>
            <a:endParaRPr lang="en-US" sz="800" dirty="0" smtClean="0"/>
          </a:p>
          <a:p>
            <a:pPr lvl="2"/>
            <a:r>
              <a:rPr lang="en-US" sz="1800" dirty="0" smtClean="0">
                <a:solidFill>
                  <a:srgbClr val="FF0000"/>
                </a:solidFill>
              </a:rPr>
              <a:t>If your customers receive what they perceive as a quality product or service to the level that they expected, and in the timeframe promised or viewed as acceptable, they will be satisfied.</a:t>
            </a:r>
          </a:p>
          <a:p>
            <a:pPr lvl="2"/>
            <a:r>
              <a:rPr lang="en-US" sz="1800" dirty="0" smtClean="0">
                <a:solidFill>
                  <a:srgbClr val="FF0000"/>
                </a:solidFill>
              </a:rPr>
              <a:t>On the other hand, if customers believe that they were sold an inferior product or given an inferior service or one that does not match their expectations, they will be dissatisfied and could take business elsewhere.</a:t>
            </a:r>
            <a:endParaRPr lang="en-US" sz="1800" dirty="0">
              <a:solidFill>
                <a:srgbClr val="FF0000"/>
              </a:solidFill>
            </a:endParaRPr>
          </a:p>
        </p:txBody>
      </p:sp>
      <p:pic>
        <p:nvPicPr>
          <p:cNvPr id="5" name="Picture 4" descr="Project Deliverables"/>
          <p:cNvPicPr/>
          <p:nvPr/>
        </p:nvPicPr>
        <p:blipFill>
          <a:blip r:embed="rId2" cstate="print"/>
          <a:srcRect/>
          <a:stretch>
            <a:fillRect/>
          </a:stretch>
        </p:blipFill>
        <p:spPr bwMode="auto">
          <a:xfrm>
            <a:off x="6248400" y="5257800"/>
            <a:ext cx="2895600" cy="16002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Delivery Systems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Delivery Systems are the methods used by an organization to provide services and products to its customers</a:t>
            </a:r>
            <a:r>
              <a:rPr lang="en-US" dirty="0" smtClean="0"/>
              <a:t>.</a:t>
            </a:r>
          </a:p>
          <a:p>
            <a:endParaRPr lang="en-US" sz="800" dirty="0" smtClean="0"/>
          </a:p>
          <a:p>
            <a:pPr lvl="1"/>
            <a:r>
              <a:rPr lang="en-US" dirty="0" smtClean="0"/>
              <a:t>In deciding on delivery systems, organizations examine the following factors:</a:t>
            </a:r>
          </a:p>
          <a:p>
            <a:pPr lvl="1"/>
            <a:endParaRPr lang="en-US" sz="800" dirty="0" smtClean="0"/>
          </a:p>
          <a:p>
            <a:pPr marL="1051560" lvl="2" indent="-457200">
              <a:buFont typeface="+mj-lt"/>
              <a:buAutoNum type="arabicPeriod"/>
            </a:pPr>
            <a:r>
              <a:rPr lang="en-US" dirty="0" smtClean="0">
                <a:solidFill>
                  <a:srgbClr val="FF0000"/>
                </a:solidFill>
              </a:rPr>
              <a:t>Industry Standards</a:t>
            </a:r>
          </a:p>
          <a:p>
            <a:pPr marL="1051560" lvl="2" indent="-457200">
              <a:buFont typeface="+mj-lt"/>
              <a:buAutoNum type="arabicPeriod"/>
            </a:pPr>
            <a:r>
              <a:rPr lang="en-US" dirty="0" smtClean="0">
                <a:solidFill>
                  <a:srgbClr val="FF0000"/>
                </a:solidFill>
              </a:rPr>
              <a:t>Customer Expectations</a:t>
            </a:r>
          </a:p>
          <a:p>
            <a:pPr marL="1051560" lvl="2" indent="-457200">
              <a:buFont typeface="+mj-lt"/>
              <a:buAutoNum type="arabicPeriod"/>
            </a:pPr>
            <a:r>
              <a:rPr lang="en-US" dirty="0" smtClean="0">
                <a:solidFill>
                  <a:srgbClr val="FF0000"/>
                </a:solidFill>
              </a:rPr>
              <a:t>Capabilities</a:t>
            </a:r>
          </a:p>
          <a:p>
            <a:pPr marL="1051560" lvl="2" indent="-457200">
              <a:buFont typeface="+mj-lt"/>
              <a:buAutoNum type="arabicPeriod"/>
            </a:pPr>
            <a:r>
              <a:rPr lang="en-US" dirty="0" smtClean="0">
                <a:solidFill>
                  <a:srgbClr val="FF0000"/>
                </a:solidFill>
              </a:rPr>
              <a:t>Overall Costs</a:t>
            </a:r>
          </a:p>
          <a:p>
            <a:pPr marL="1051560" lvl="2" indent="-457200">
              <a:buFont typeface="+mj-lt"/>
              <a:buAutoNum type="arabicPeriod"/>
            </a:pPr>
            <a:r>
              <a:rPr lang="en-US" dirty="0" smtClean="0">
                <a:solidFill>
                  <a:srgbClr val="FF0000"/>
                </a:solidFill>
              </a:rPr>
              <a:t>Current and Projected Requirements</a:t>
            </a:r>
          </a:p>
        </p:txBody>
      </p:sp>
      <p:pic>
        <p:nvPicPr>
          <p:cNvPr id="5" name="Picture 4" descr="What to consider when contemplating delivery service - Call Systems  Technology"/>
          <p:cNvPicPr/>
          <p:nvPr/>
        </p:nvPicPr>
        <p:blipFill>
          <a:blip r:embed="rId2" cstate="print"/>
          <a:srcRect/>
          <a:stretch>
            <a:fillRect/>
          </a:stretch>
        </p:blipFill>
        <p:spPr bwMode="auto">
          <a:xfrm>
            <a:off x="5635752" y="3733800"/>
            <a:ext cx="3200400" cy="25527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Service is the manner in which you and other employees treat your customers and each other as you deliver your company’s deliverables</a:t>
            </a:r>
            <a:r>
              <a:rPr lang="en-US" dirty="0" smtClean="0"/>
              <a:t>.</a:t>
            </a:r>
          </a:p>
          <a:p>
            <a:endParaRPr lang="en-US" sz="800" dirty="0" smtClean="0"/>
          </a:p>
          <a:p>
            <a:pPr lvl="1"/>
            <a:r>
              <a:rPr lang="en-US" dirty="0" smtClean="0">
                <a:solidFill>
                  <a:srgbClr val="FF0000"/>
                </a:solidFill>
              </a:rPr>
              <a:t>Effective use of the techniques and strategies related to quality service is required in order to satisfy the needs of customers.</a:t>
            </a:r>
            <a:endParaRPr lang="en-US" dirty="0">
              <a:solidFill>
                <a:srgbClr val="FF0000"/>
              </a:solidFill>
            </a:endParaRPr>
          </a:p>
        </p:txBody>
      </p:sp>
      <p:pic>
        <p:nvPicPr>
          <p:cNvPr id="5" name="Picture 4" descr="Services HD Stock Images | Shutterstock"/>
          <p:cNvPicPr/>
          <p:nvPr/>
        </p:nvPicPr>
        <p:blipFill>
          <a:blip r:embed="rId2" cstate="print"/>
          <a:srcRect/>
          <a:stretch>
            <a:fillRect/>
          </a:stretch>
        </p:blipFill>
        <p:spPr bwMode="auto">
          <a:xfrm>
            <a:off x="1524000" y="4038600"/>
            <a:ext cx="5943600" cy="197181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Addressing the Changes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400" u="sng" dirty="0" smtClean="0"/>
              <a:t>All customer-based organizations must provide excellence in service and an environment in which customer needs are identified and satisfied. </a:t>
            </a:r>
          </a:p>
        </p:txBody>
      </p:sp>
      <p:pic>
        <p:nvPicPr>
          <p:cNvPr id="6" name="Picture 5" descr="Download Free png Customer Service Excellence - Narejo HR - DLPNG.com"/>
          <p:cNvPicPr/>
          <p:nvPr/>
        </p:nvPicPr>
        <p:blipFill>
          <a:blip r:embed="rId2" cstate="print"/>
          <a:srcRect/>
          <a:stretch>
            <a:fillRect/>
          </a:stretch>
        </p:blipFill>
        <p:spPr bwMode="auto">
          <a:xfrm>
            <a:off x="1676400" y="3048000"/>
            <a:ext cx="5943600" cy="29718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Addressing the Changes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400" u="sng" dirty="0" smtClean="0"/>
              <a:t>Organizations must become Learning Organizations</a:t>
            </a:r>
            <a:r>
              <a:rPr lang="en-US" dirty="0" smtClean="0"/>
              <a:t>.</a:t>
            </a:r>
          </a:p>
          <a:p>
            <a:endParaRPr lang="en-US" sz="800" dirty="0" smtClean="0"/>
          </a:p>
          <a:p>
            <a:pPr lvl="1"/>
            <a:r>
              <a:rPr lang="en-US" sz="2100" dirty="0" smtClean="0"/>
              <a:t>A learning organization is one that uses knowledge as a basis for competitive advantage.  This means providing ongoing training and development opportunities to employees so that they can gain and maintain cutting-edge skills and knowledge while projecting a positive can-do customer-focused attitude.</a:t>
            </a:r>
          </a:p>
          <a:p>
            <a:endParaRPr lang="en-US" sz="800" dirty="0" smtClean="0"/>
          </a:p>
          <a:p>
            <a:pPr lvl="2"/>
            <a:r>
              <a:rPr lang="en-US" sz="1900" dirty="0" smtClean="0">
                <a:solidFill>
                  <a:srgbClr val="FF0000"/>
                </a:solidFill>
              </a:rPr>
              <a:t>Learning organizations ensure there are systems that can adequately compensate and reward employees on the basis of their performance.</a:t>
            </a:r>
            <a:endParaRPr lang="en-US" sz="1900" dirty="0">
              <a:solidFill>
                <a:srgbClr val="FF0000"/>
              </a:solidFill>
            </a:endParaRPr>
          </a:p>
        </p:txBody>
      </p:sp>
      <p:pic>
        <p:nvPicPr>
          <p:cNvPr id="5" name="Picture 4" descr="How to Become a Learning Organization (An Interview with Michelle Ockers) -  Vector Solutions"/>
          <p:cNvPicPr/>
          <p:nvPr/>
        </p:nvPicPr>
        <p:blipFill>
          <a:blip r:embed="rId2" cstate="print"/>
          <a:srcRect/>
          <a:stretch>
            <a:fillRect/>
          </a:stretch>
        </p:blipFill>
        <p:spPr bwMode="auto">
          <a:xfrm>
            <a:off x="4572000" y="4876800"/>
            <a:ext cx="4572000" cy="19812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Addressing the Changes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In the past, organizations took a reactive approach to service by waiting for customers to ask for something or by trying to recover after a service breakdown</a:t>
            </a:r>
            <a:r>
              <a:rPr lang="en-US" dirty="0" smtClean="0"/>
              <a:t>.</a:t>
            </a:r>
          </a:p>
          <a:p>
            <a:endParaRPr lang="en-US" sz="800" dirty="0" smtClean="0"/>
          </a:p>
          <a:p>
            <a:pPr lvl="1"/>
            <a:r>
              <a:rPr lang="en-US" dirty="0" smtClean="0"/>
              <a:t>In today’s economy, a proactive approach of anticipating customer needs is necessary and becoming common.</a:t>
            </a:r>
          </a:p>
          <a:p>
            <a:pPr lvl="1"/>
            <a:endParaRPr lang="en-US" sz="800" dirty="0" smtClean="0"/>
          </a:p>
          <a:p>
            <a:pPr lvl="2"/>
            <a:r>
              <a:rPr lang="en-US" dirty="0" smtClean="0">
                <a:solidFill>
                  <a:srgbClr val="FF0000"/>
                </a:solidFill>
              </a:rPr>
              <a:t>Every EE must take personal responsibility for customer care, and managers should empower employees at all levels to do whatever is necessary to satisfy the customer.</a:t>
            </a:r>
            <a:endParaRPr lang="en-US" dirty="0">
              <a:solidFill>
                <a:srgbClr val="FF0000"/>
              </a:solidFill>
            </a:endParaRPr>
          </a:p>
        </p:txBody>
      </p:sp>
      <p:pic>
        <p:nvPicPr>
          <p:cNvPr id="5" name="Picture 4" descr="Satisfied Customer High Res Stock Images | Shutterstock"/>
          <p:cNvPicPr/>
          <p:nvPr/>
        </p:nvPicPr>
        <p:blipFill>
          <a:blip r:embed="rId2" cstate="print"/>
          <a:srcRect/>
          <a:stretch>
            <a:fillRect/>
          </a:stretch>
        </p:blipFill>
        <p:spPr bwMode="auto">
          <a:xfrm>
            <a:off x="6096000" y="4572000"/>
            <a:ext cx="3162300" cy="27432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Recovery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If a service breakdown does occur, managers in truly customer-focused organizations should empower EEs at all levels to do whatever is necessary to satisfy the customer</a:t>
            </a:r>
            <a:r>
              <a:rPr lang="en-US" dirty="0" smtClean="0"/>
              <a:t>.</a:t>
            </a:r>
          </a:p>
          <a:p>
            <a:endParaRPr lang="en-US" sz="800" dirty="0" smtClean="0"/>
          </a:p>
          <a:p>
            <a:pPr lvl="1"/>
            <a:r>
              <a:rPr lang="en-US" sz="2000" dirty="0" smtClean="0"/>
              <a:t>Management must educate and train employees on the techniques and policies available to help serve the customer.  They must then give employees the authority to act without asking first for management intervention in order to resolve customer issues</a:t>
            </a:r>
            <a:r>
              <a:rPr lang="en-US" dirty="0" smtClean="0"/>
              <a:t>.</a:t>
            </a:r>
          </a:p>
          <a:p>
            <a:pPr lvl="1"/>
            <a:endParaRPr lang="en-US" sz="800" dirty="0" smtClean="0"/>
          </a:p>
          <a:p>
            <a:pPr lvl="2"/>
            <a:r>
              <a:rPr lang="en-US" dirty="0" smtClean="0">
                <a:solidFill>
                  <a:srgbClr val="FF0000"/>
                </a:solidFill>
              </a:rPr>
              <a:t>This concept is known as Service Recovery.</a:t>
            </a:r>
          </a:p>
        </p:txBody>
      </p:sp>
      <p:pic>
        <p:nvPicPr>
          <p:cNvPr id="5" name="Picture 4" descr="Service recovery: Turn unhappy customers into loyal fans | Blog | Hiver™"/>
          <p:cNvPicPr/>
          <p:nvPr/>
        </p:nvPicPr>
        <p:blipFill>
          <a:blip r:embed="rId2" cstate="print"/>
          <a:srcRect/>
          <a:stretch>
            <a:fillRect/>
          </a:stretch>
        </p:blipFill>
        <p:spPr bwMode="auto">
          <a:xfrm>
            <a:off x="5410200" y="4800600"/>
            <a:ext cx="3733800" cy="20574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All companies and organizations have internal or external customers, or both</a:t>
            </a:r>
            <a:r>
              <a:rPr lang="en-US" dirty="0" smtClean="0"/>
              <a:t>.</a:t>
            </a:r>
          </a:p>
          <a:p>
            <a:endParaRPr lang="en-US" sz="800" dirty="0" smtClean="0"/>
          </a:p>
          <a:p>
            <a:pPr lvl="1"/>
            <a:r>
              <a:rPr lang="en-US" sz="2000" dirty="0" smtClean="0"/>
              <a:t>No matter what type of organization you work in, it is crucial for you to remember that when dealing with customers, it is not about you.  Your purpose and goal should be to assist in meeting their needs whenever possible.  Be proactive and positive.  Be at your best.</a:t>
            </a:r>
          </a:p>
          <a:p>
            <a:pPr lvl="1"/>
            <a:endParaRPr lang="en-US" sz="800" dirty="0" smtClean="0"/>
          </a:p>
          <a:p>
            <a:pPr lvl="2"/>
            <a:r>
              <a:rPr lang="en-US" sz="1800" dirty="0" smtClean="0">
                <a:solidFill>
                  <a:srgbClr val="FF0000"/>
                </a:solidFill>
              </a:rPr>
              <a:t>You have a vested interest to prevail, since your success and that of your organization depend on it.</a:t>
            </a:r>
          </a:p>
          <a:p>
            <a:pPr lvl="3">
              <a:buNone/>
            </a:pPr>
            <a:endParaRPr lang="en-US" dirty="0"/>
          </a:p>
        </p:txBody>
      </p:sp>
      <p:pic>
        <p:nvPicPr>
          <p:cNvPr id="1029" name="Picture 5" descr="37 Powerful Customer Experience Statistics to Know in 2021"/>
          <p:cNvPicPr>
            <a:picLocks noChangeAspect="1" noChangeArrowheads="1"/>
          </p:cNvPicPr>
          <p:nvPr/>
        </p:nvPicPr>
        <p:blipFill>
          <a:blip r:embed="rId2" cstate="print"/>
          <a:srcRect/>
          <a:stretch>
            <a:fillRect/>
          </a:stretch>
        </p:blipFill>
        <p:spPr bwMode="auto">
          <a:xfrm>
            <a:off x="5334000" y="4648200"/>
            <a:ext cx="3657600" cy="2057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Internal Customers</a:t>
            </a:r>
          </a:p>
          <a:p>
            <a:endParaRPr lang="en-US" sz="800" u="sng" dirty="0" smtClean="0"/>
          </a:p>
          <a:p>
            <a:pPr lvl="1"/>
            <a:r>
              <a:rPr lang="en-US" dirty="0" smtClean="0"/>
              <a:t>People within the organization who either require support and service or provide information, products, and services to service providers who interact with external customers.</a:t>
            </a:r>
          </a:p>
          <a:p>
            <a:pPr lvl="1"/>
            <a:endParaRPr lang="en-US" sz="800" dirty="0" smtClean="0"/>
          </a:p>
          <a:p>
            <a:pPr lvl="2"/>
            <a:r>
              <a:rPr lang="en-US" dirty="0" smtClean="0">
                <a:solidFill>
                  <a:srgbClr val="FF0000"/>
                </a:solidFill>
              </a:rPr>
              <a:t>Such customers include peers, coworkers, bosses, subordinates, and people from other areas of the organization.</a:t>
            </a:r>
            <a:endParaRPr lang="en-US" dirty="0">
              <a:solidFill>
                <a:srgbClr val="FF0000"/>
              </a:solidFill>
            </a:endParaRPr>
          </a:p>
        </p:txBody>
      </p:sp>
      <p:pic>
        <p:nvPicPr>
          <p:cNvPr id="6" name="Picture 5" descr="Internal vs External Customer: Key Differences you Must Know – AVADA  Commerce"/>
          <p:cNvPicPr/>
          <p:nvPr/>
        </p:nvPicPr>
        <p:blipFill>
          <a:blip r:embed="rId2" cstate="print"/>
          <a:srcRect/>
          <a:stretch>
            <a:fillRect/>
          </a:stretch>
        </p:blipFill>
        <p:spPr bwMode="auto">
          <a:xfrm>
            <a:off x="1466088" y="4232365"/>
            <a:ext cx="6248400" cy="186668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External Customers</a:t>
            </a:r>
          </a:p>
          <a:p>
            <a:endParaRPr lang="en-US" sz="800" u="sng" dirty="0" smtClean="0"/>
          </a:p>
          <a:p>
            <a:pPr lvl="1"/>
            <a:r>
              <a:rPr lang="en-US" dirty="0" smtClean="0"/>
              <a:t>Those people outside the organization who purchase or lease products and services.  </a:t>
            </a:r>
          </a:p>
          <a:p>
            <a:pPr lvl="1"/>
            <a:endParaRPr lang="en-US" sz="800" dirty="0" smtClean="0"/>
          </a:p>
          <a:p>
            <a:pPr lvl="2"/>
            <a:r>
              <a:rPr lang="en-US" dirty="0" smtClean="0">
                <a:solidFill>
                  <a:srgbClr val="FF0000"/>
                </a:solidFill>
              </a:rPr>
              <a:t>This group includes vendors, suppliers, people on the telephone or Internet, and others not from the organization.</a:t>
            </a:r>
            <a:endParaRPr lang="en-US" dirty="0">
              <a:solidFill>
                <a:srgbClr val="FF0000"/>
              </a:solidFill>
            </a:endParaRPr>
          </a:p>
        </p:txBody>
      </p:sp>
      <p:pic>
        <p:nvPicPr>
          <p:cNvPr id="5" name="Picture 4" descr="Internal vs External Customer: Key Differences you Must Know – AVADA  Commerce"/>
          <p:cNvPicPr/>
          <p:nvPr/>
        </p:nvPicPr>
        <p:blipFill>
          <a:blip r:embed="rId2" cstate="print"/>
          <a:srcRect/>
          <a:stretch>
            <a:fillRect/>
          </a:stretch>
        </p:blipFill>
        <p:spPr bwMode="auto">
          <a:xfrm>
            <a:off x="1466088" y="4232365"/>
            <a:ext cx="6248400" cy="186668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5012</TotalTime>
  <Words>4829</Words>
  <Application>Microsoft Office PowerPoint</Application>
  <PresentationFormat>On-screen Show (4:3)</PresentationFormat>
  <Paragraphs>434</Paragraphs>
  <Slides>68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Calibri</vt:lpstr>
      <vt:lpstr>Georgia</vt:lpstr>
      <vt:lpstr>Wingdings</vt:lpstr>
      <vt:lpstr>Wingdings 2</vt:lpstr>
      <vt:lpstr>Civic</vt:lpstr>
      <vt:lpstr>Customer Service Management Session One</vt:lpstr>
      <vt:lpstr>Part One: The Profession</vt:lpstr>
      <vt:lpstr>Defining Customer Service</vt:lpstr>
      <vt:lpstr>Defining Customer Service</vt:lpstr>
      <vt:lpstr>Customer-Focused Organizations (CFOs)</vt:lpstr>
      <vt:lpstr>Customer Relationship Management (CRM)</vt:lpstr>
      <vt:lpstr>Customer Service</vt:lpstr>
      <vt:lpstr>Customer Service</vt:lpstr>
      <vt:lpstr>Customer Service</vt:lpstr>
      <vt:lpstr>Concept of Customer Service</vt:lpstr>
      <vt:lpstr>Concept of Customer Service</vt:lpstr>
      <vt:lpstr>Concept of Customer Service</vt:lpstr>
      <vt:lpstr>Key Developments in Customer Service</vt:lpstr>
      <vt:lpstr>Shift to Service Service Economy</vt:lpstr>
      <vt:lpstr>Service Standards</vt:lpstr>
      <vt:lpstr>Growth of the Service Sector</vt:lpstr>
      <vt:lpstr>Growth of the Service Sector</vt:lpstr>
      <vt:lpstr>Quality of Jobs Being Created</vt:lpstr>
      <vt:lpstr>Distribution of Jobs</vt:lpstr>
      <vt:lpstr>Customer Service Success Tip</vt:lpstr>
      <vt:lpstr>Quality of Service Jobs</vt:lpstr>
      <vt:lpstr>Societal Factors Affecting Customer Service</vt:lpstr>
      <vt:lpstr>Shifts in Consumer Needs, Wants, and Expectations</vt:lpstr>
      <vt:lpstr>Shifts in Consumer Needs, Wants, and Expectations</vt:lpstr>
      <vt:lpstr>Shifts in Consumer Needs, Wants, and Expectations</vt:lpstr>
      <vt:lpstr>Global Economic Shifts</vt:lpstr>
      <vt:lpstr>Global Economic Shifts Consumers Do Business as Never Before</vt:lpstr>
      <vt:lpstr>Shifts in the Population and Labor Force</vt:lpstr>
      <vt:lpstr>Increased Efficiency in Technology</vt:lpstr>
      <vt:lpstr>Increased Efficiency in Technology</vt:lpstr>
      <vt:lpstr>Trending Now</vt:lpstr>
      <vt:lpstr>Globalization of the Economy</vt:lpstr>
      <vt:lpstr>Changing Values</vt:lpstr>
      <vt:lpstr>Changing Values</vt:lpstr>
      <vt:lpstr>Changing Values</vt:lpstr>
      <vt:lpstr>Changing Values</vt:lpstr>
      <vt:lpstr>Trending Now</vt:lpstr>
      <vt:lpstr>More Women Entering the Workforce</vt:lpstr>
      <vt:lpstr>More Women Entering the Workforce</vt:lpstr>
      <vt:lpstr>A More Racially and Ethnically Diverse Population  Entering the Workforce</vt:lpstr>
      <vt:lpstr>More Older Workers Entering the Workforce</vt:lpstr>
      <vt:lpstr>Growth of E-Commerce</vt:lpstr>
      <vt:lpstr>E-Commerce</vt:lpstr>
      <vt:lpstr>Consumer Behavior Shifts</vt:lpstr>
      <vt:lpstr>Different Mindset</vt:lpstr>
      <vt:lpstr>Different Mindset</vt:lpstr>
      <vt:lpstr>Different Mindset</vt:lpstr>
      <vt:lpstr>Expectation of Quality Service</vt:lpstr>
      <vt:lpstr>Enhanced Customer Preparation</vt:lpstr>
      <vt:lpstr>Enhanced Consumer Preparation</vt:lpstr>
      <vt:lpstr>Customer Satisfaction</vt:lpstr>
      <vt:lpstr>The Customer Service Environment</vt:lpstr>
      <vt:lpstr>Components of a Customer Service Environment</vt:lpstr>
      <vt:lpstr>1. The Customer</vt:lpstr>
      <vt:lpstr>Two Kinds of Customers</vt:lpstr>
      <vt:lpstr>Internal Customers</vt:lpstr>
      <vt:lpstr>Internal Customers</vt:lpstr>
      <vt:lpstr>Internal Customer</vt:lpstr>
      <vt:lpstr>2. Organizational Culture</vt:lpstr>
      <vt:lpstr>3. Human Resources</vt:lpstr>
      <vt:lpstr>4. Deliverables</vt:lpstr>
      <vt:lpstr>5. Delivery Systems</vt:lpstr>
      <vt:lpstr>6. Service</vt:lpstr>
      <vt:lpstr>Addressing the Changes</vt:lpstr>
      <vt:lpstr>Addressing the Changes</vt:lpstr>
      <vt:lpstr>Addressing the Changes</vt:lpstr>
      <vt:lpstr>Service Recovery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353</cp:revision>
  <cp:lastPrinted>2023-04-20T00:38:38Z</cp:lastPrinted>
  <dcterms:created xsi:type="dcterms:W3CDTF">2015-02-01T00:37:43Z</dcterms:created>
  <dcterms:modified xsi:type="dcterms:W3CDTF">2023-04-20T00:38:45Z</dcterms:modified>
</cp:coreProperties>
</file>