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0"/>
  </p:notesMasterIdLst>
  <p:handoutMasterIdLst>
    <p:handoutMasterId r:id="rId61"/>
  </p:handoutMasterIdLst>
  <p:sldIdLst>
    <p:sldId id="388" r:id="rId2"/>
    <p:sldId id="309" r:id="rId3"/>
    <p:sldId id="494" r:id="rId4"/>
    <p:sldId id="496" r:id="rId5"/>
    <p:sldId id="497" r:id="rId6"/>
    <p:sldId id="498" r:id="rId7"/>
    <p:sldId id="499" r:id="rId8"/>
    <p:sldId id="500" r:id="rId9"/>
    <p:sldId id="501" r:id="rId10"/>
    <p:sldId id="502" r:id="rId11"/>
    <p:sldId id="503" r:id="rId12"/>
    <p:sldId id="504" r:id="rId13"/>
    <p:sldId id="506" r:id="rId14"/>
    <p:sldId id="507" r:id="rId15"/>
    <p:sldId id="508" r:id="rId16"/>
    <p:sldId id="509" r:id="rId17"/>
    <p:sldId id="510" r:id="rId18"/>
    <p:sldId id="511" r:id="rId19"/>
    <p:sldId id="512" r:id="rId20"/>
    <p:sldId id="517" r:id="rId21"/>
    <p:sldId id="520" r:id="rId22"/>
    <p:sldId id="521" r:id="rId23"/>
    <p:sldId id="522" r:id="rId24"/>
    <p:sldId id="524" r:id="rId25"/>
    <p:sldId id="525" r:id="rId26"/>
    <p:sldId id="526" r:id="rId27"/>
    <p:sldId id="528" r:id="rId28"/>
    <p:sldId id="529" r:id="rId29"/>
    <p:sldId id="530" r:id="rId30"/>
    <p:sldId id="532" r:id="rId31"/>
    <p:sldId id="533" r:id="rId32"/>
    <p:sldId id="534" r:id="rId33"/>
    <p:sldId id="535" r:id="rId34"/>
    <p:sldId id="536" r:id="rId35"/>
    <p:sldId id="540" r:id="rId36"/>
    <p:sldId id="541" r:id="rId37"/>
    <p:sldId id="547" r:id="rId38"/>
    <p:sldId id="558" r:id="rId39"/>
    <p:sldId id="559" r:id="rId40"/>
    <p:sldId id="560" r:id="rId41"/>
    <p:sldId id="562" r:id="rId42"/>
    <p:sldId id="563" r:id="rId43"/>
    <p:sldId id="565" r:id="rId44"/>
    <p:sldId id="566" r:id="rId45"/>
    <p:sldId id="568" r:id="rId46"/>
    <p:sldId id="574" r:id="rId47"/>
    <p:sldId id="575" r:id="rId48"/>
    <p:sldId id="576" r:id="rId49"/>
    <p:sldId id="579" r:id="rId50"/>
    <p:sldId id="580" r:id="rId51"/>
    <p:sldId id="581" r:id="rId52"/>
    <p:sldId id="586" r:id="rId53"/>
    <p:sldId id="594" r:id="rId54"/>
    <p:sldId id="595" r:id="rId55"/>
    <p:sldId id="598" r:id="rId56"/>
    <p:sldId id="599" r:id="rId57"/>
    <p:sldId id="600" r:id="rId58"/>
    <p:sldId id="601"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93" y="82"/>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3/25/2026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3/25/2026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3/25/2026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3/25/2026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3/25/2026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3/25/2026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3/25/2026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3/25/2026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3/25/2026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3/25/2026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3/25/2026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3/25/2026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Communications</a:t>
            </a:r>
            <a:br>
              <a:rPr lang="en-US" sz="3200" u="sng" dirty="0" smtClean="0"/>
            </a:br>
            <a:r>
              <a:rPr lang="en-US" sz="2000" dirty="0" smtClean="0"/>
              <a:t>Session Three </a:t>
            </a:r>
            <a:r>
              <a:rPr lang="en-US" sz="2000" smtClean="0"/>
              <a:t>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Business Communication</a:t>
            </a:r>
          </a:p>
          <a:p>
            <a:pPr lvl="1"/>
            <a:r>
              <a:rPr lang="en-US" u="sng" dirty="0" smtClean="0"/>
              <a:t>Process and Product – 9</a:t>
            </a:r>
            <a:r>
              <a:rPr lang="en-US" u="sng" baseline="30000" dirty="0" smtClean="0"/>
              <a:t>th</a:t>
            </a:r>
            <a:r>
              <a:rPr lang="en-US" u="sng" dirty="0" smtClean="0"/>
              <a:t> Edition</a:t>
            </a:r>
          </a:p>
          <a:p>
            <a:pPr lvl="1"/>
            <a:endParaRPr lang="en-US" sz="800" dirty="0" smtClean="0"/>
          </a:p>
          <a:p>
            <a:pPr lvl="2"/>
            <a:r>
              <a:rPr lang="en-US" dirty="0" smtClean="0"/>
              <a:t>Mary Ellen Guffey and Dana Loewy; Cengage Learning 2018, 2015</a:t>
            </a:r>
          </a:p>
          <a:p>
            <a:pPr lvl="3"/>
            <a:r>
              <a:rPr lang="en-US" dirty="0" smtClean="0"/>
              <a:t>ISBN: 978-1-305-95796-1</a:t>
            </a:r>
            <a:endParaRPr lang="en-US" dirty="0"/>
          </a:p>
        </p:txBody>
      </p:sp>
      <p:pic>
        <p:nvPicPr>
          <p:cNvPr id="7" name="Picture 6" descr="UNIT-1:Means Of Communication – B.C.A study"/>
          <p:cNvPicPr/>
          <p:nvPr/>
        </p:nvPicPr>
        <p:blipFill>
          <a:blip r:embed="rId3" cstate="print"/>
          <a:srcRect/>
          <a:stretch>
            <a:fillRect/>
          </a:stretch>
        </p:blipFill>
        <p:spPr bwMode="auto">
          <a:xfrm>
            <a:off x="1600200" y="3657600"/>
            <a:ext cx="5943600" cy="2381243"/>
          </a:xfrm>
          <a:prstGeom prst="rect">
            <a:avLst/>
          </a:prstGeom>
          <a:noFill/>
          <a:ln w="9525">
            <a:noFill/>
            <a:miter lim="800000"/>
            <a:headEnd/>
            <a:tailEnd/>
          </a:ln>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is Persuasion?</a:t>
            </a:r>
            <a:br>
              <a:rPr lang="en-US" sz="2800" dirty="0" smtClean="0"/>
            </a:br>
            <a:r>
              <a:rPr lang="en-US" sz="2000" dirty="0" smtClean="0"/>
              <a:t>4. Persuasion Involves Transmitting a Message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Persuasion Involves Transmitting a Message</a:t>
            </a:r>
          </a:p>
          <a:p>
            <a:endParaRPr lang="en-US" sz="800" dirty="0" smtClean="0"/>
          </a:p>
          <a:p>
            <a:pPr lvl="1"/>
            <a:r>
              <a:rPr lang="en-US" dirty="0" smtClean="0"/>
              <a:t>Persuasive messages can be verbal or nonverbal, and can be conveyed face-to-face, Internet, TV, radio, and other media.  </a:t>
            </a:r>
          </a:p>
          <a:p>
            <a:pPr lvl="1"/>
            <a:endParaRPr lang="en-US" sz="800" dirty="0"/>
          </a:p>
          <a:p>
            <a:pPr lvl="2"/>
            <a:r>
              <a:rPr lang="en-US" dirty="0" smtClean="0">
                <a:solidFill>
                  <a:srgbClr val="FF0000"/>
                </a:solidFill>
              </a:rPr>
              <a:t>Persuasive messages are not always rational.  They often appeal to our emotions.  </a:t>
            </a:r>
            <a:r>
              <a:rPr lang="en-US" dirty="0" smtClean="0">
                <a:solidFill>
                  <a:srgbClr val="0070C0"/>
                </a:solidFill>
              </a:rPr>
              <a:t>Consider the car commercial playing your favorite tune and showing pristine landscapes, not a gridlocked interstate during rush hour.</a:t>
            </a:r>
            <a:endParaRPr lang="en-US" dirty="0">
              <a:solidFill>
                <a:srgbClr val="0070C0"/>
              </a:solidFill>
            </a:endParaRPr>
          </a:p>
        </p:txBody>
      </p:sp>
      <p:pic>
        <p:nvPicPr>
          <p:cNvPr id="5" name="Picture 4"/>
          <p:cNvPicPr>
            <a:picLocks noChangeAspect="1"/>
          </p:cNvPicPr>
          <p:nvPr/>
        </p:nvPicPr>
        <p:blipFill>
          <a:blip r:embed="rId2"/>
          <a:stretch>
            <a:fillRect/>
          </a:stretch>
        </p:blipFill>
        <p:spPr>
          <a:xfrm>
            <a:off x="5232400" y="4648200"/>
            <a:ext cx="3911600" cy="22225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5952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is Persuasion?</a:t>
            </a:r>
            <a:br>
              <a:rPr lang="en-US" sz="2800" dirty="0" smtClean="0"/>
            </a:br>
            <a:r>
              <a:rPr lang="en-US" sz="2000" dirty="0" smtClean="0"/>
              <a:t>5. Persuasion Requires Free Choice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Persuasion Requires Free Choice</a:t>
            </a:r>
          </a:p>
          <a:p>
            <a:endParaRPr lang="en-US" sz="800" dirty="0" smtClean="0"/>
          </a:p>
          <a:p>
            <a:pPr lvl="1"/>
            <a:r>
              <a:rPr lang="en-US" dirty="0" smtClean="0"/>
              <a:t>People are free when they are not forced to comply, when they can refuse the idea suggested to them, and when they are not pressured to act against their own preferences.</a:t>
            </a:r>
            <a:endParaRPr lang="en-US" dirty="0"/>
          </a:p>
        </p:txBody>
      </p:sp>
      <p:pic>
        <p:nvPicPr>
          <p:cNvPr id="5" name="Picture 4"/>
          <p:cNvPicPr>
            <a:picLocks noChangeAspect="1"/>
          </p:cNvPicPr>
          <p:nvPr/>
        </p:nvPicPr>
        <p:blipFill>
          <a:blip r:embed="rId2"/>
          <a:stretch>
            <a:fillRect/>
          </a:stretch>
        </p:blipFill>
        <p:spPr>
          <a:xfrm>
            <a:off x="5410201" y="3794928"/>
            <a:ext cx="3395472" cy="2401084"/>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415989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Persuasion?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Many smart thinkers have tried to explain how savvy persuaders influence others</a:t>
            </a:r>
            <a:r>
              <a:rPr lang="en-US" sz="2400" dirty="0" smtClean="0"/>
              <a:t>.  </a:t>
            </a:r>
          </a:p>
          <a:p>
            <a:endParaRPr lang="en-US" sz="800" dirty="0"/>
          </a:p>
          <a:p>
            <a:pPr lvl="1"/>
            <a:r>
              <a:rPr lang="en-US" sz="2000" dirty="0" smtClean="0"/>
              <a:t>In his book “Influence,” Robert B. Cialdini outlined six psychological triggers that prompt us to act and to believe: (1) Reciprocation, (2) Commitment, (3) Social </a:t>
            </a:r>
            <a:r>
              <a:rPr lang="en-US" sz="2000" dirty="0"/>
              <a:t>P</a:t>
            </a:r>
            <a:r>
              <a:rPr lang="en-US" sz="2000" dirty="0" smtClean="0"/>
              <a:t>roof, (4) Liking, (5) Authority, and (6) Scarcity.  </a:t>
            </a:r>
          </a:p>
          <a:p>
            <a:pPr lvl="1"/>
            <a:endParaRPr lang="en-US" sz="800" dirty="0"/>
          </a:p>
          <a:p>
            <a:pPr lvl="2"/>
            <a:r>
              <a:rPr lang="en-US" sz="1800" dirty="0" smtClean="0">
                <a:solidFill>
                  <a:srgbClr val="FF0000"/>
                </a:solidFill>
              </a:rPr>
              <a:t>Each “weapon of automatic influence” motivates us to say “yes” or “no” w/o much thinking or awareness.  Our complex world forces us to resort to these shortcuts.  Needless to say, such automatic responses make us vulnerable to manipulation.</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867400" y="5105400"/>
            <a:ext cx="3276600" cy="17526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50623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Six Basic Principles that Direct Human Behavior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lnSpcReduction="10000"/>
          </a:bodyPr>
          <a:lstStyle/>
          <a:p>
            <a:pPr marL="457200" indent="-457200">
              <a:buFont typeface="+mj-lt"/>
              <a:buAutoNum type="arabicPeriod"/>
            </a:pPr>
            <a:r>
              <a:rPr lang="en-US" sz="2400" u="sng" dirty="0" smtClean="0"/>
              <a:t>Reciprocation</a:t>
            </a:r>
          </a:p>
          <a:p>
            <a:pPr lvl="1"/>
            <a:r>
              <a:rPr lang="en-US" sz="1900" dirty="0" smtClean="0">
                <a:solidFill>
                  <a:srgbClr val="FF0000"/>
                </a:solidFill>
              </a:rPr>
              <a:t>“The Old Give and Take…and Take”</a:t>
            </a:r>
          </a:p>
          <a:p>
            <a:pPr marL="457200" indent="-457200">
              <a:buFont typeface="+mj-lt"/>
              <a:buAutoNum type="arabicPeriod"/>
            </a:pPr>
            <a:r>
              <a:rPr lang="en-US" sz="2400" u="sng" dirty="0" smtClean="0"/>
              <a:t>Commitment </a:t>
            </a:r>
          </a:p>
          <a:p>
            <a:pPr lvl="1"/>
            <a:r>
              <a:rPr lang="en-US" sz="1900" dirty="0" smtClean="0">
                <a:solidFill>
                  <a:srgbClr val="FF0000"/>
                </a:solidFill>
              </a:rPr>
              <a:t>“Hobgoblins of the Mind”</a:t>
            </a:r>
          </a:p>
          <a:p>
            <a:pPr marL="457200" indent="-457200">
              <a:buFont typeface="+mj-lt"/>
              <a:buAutoNum type="arabicPeriod"/>
            </a:pPr>
            <a:r>
              <a:rPr lang="en-US" sz="2400" u="sng" dirty="0" smtClean="0"/>
              <a:t>Social Proof</a:t>
            </a:r>
          </a:p>
          <a:p>
            <a:pPr lvl="1"/>
            <a:r>
              <a:rPr lang="en-US" sz="1900" dirty="0" smtClean="0">
                <a:solidFill>
                  <a:srgbClr val="FF0000"/>
                </a:solidFill>
              </a:rPr>
              <a:t>“Truths are Us”</a:t>
            </a:r>
          </a:p>
          <a:p>
            <a:pPr marL="457200" indent="-457200">
              <a:buFont typeface="+mj-lt"/>
              <a:buAutoNum type="arabicPeriod"/>
            </a:pPr>
            <a:r>
              <a:rPr lang="en-US" sz="2400" u="sng" dirty="0" smtClean="0"/>
              <a:t>Liking</a:t>
            </a:r>
          </a:p>
          <a:p>
            <a:pPr lvl="1"/>
            <a:r>
              <a:rPr lang="en-US" sz="1900" dirty="0" smtClean="0">
                <a:solidFill>
                  <a:srgbClr val="FF0000"/>
                </a:solidFill>
              </a:rPr>
              <a:t>“The Friendly Thief”</a:t>
            </a:r>
          </a:p>
          <a:p>
            <a:pPr marL="457200" indent="-457200">
              <a:buFont typeface="+mj-lt"/>
              <a:buAutoNum type="arabicPeriod"/>
            </a:pPr>
            <a:r>
              <a:rPr lang="en-US" sz="2400" u="sng" dirty="0" smtClean="0"/>
              <a:t>Authority</a:t>
            </a:r>
          </a:p>
          <a:p>
            <a:pPr lvl="1"/>
            <a:r>
              <a:rPr lang="en-US" sz="1900" dirty="0" smtClean="0">
                <a:solidFill>
                  <a:srgbClr val="FF0000"/>
                </a:solidFill>
              </a:rPr>
              <a:t>“Directed Deference”</a:t>
            </a:r>
          </a:p>
          <a:p>
            <a:pPr marL="457200" indent="-457200">
              <a:buFont typeface="+mj-lt"/>
              <a:buAutoNum type="arabicPeriod"/>
            </a:pPr>
            <a:r>
              <a:rPr lang="en-US" sz="2400" u="sng" dirty="0" smtClean="0"/>
              <a:t>Scarcity</a:t>
            </a:r>
          </a:p>
          <a:p>
            <a:pPr lvl="1"/>
            <a:r>
              <a:rPr lang="en-US" sz="1900" dirty="0" smtClean="0">
                <a:solidFill>
                  <a:srgbClr val="FF0000"/>
                </a:solidFill>
              </a:rPr>
              <a:t>“The Rule of the Few”</a:t>
            </a:r>
          </a:p>
        </p:txBody>
      </p:sp>
      <p:pic>
        <p:nvPicPr>
          <p:cNvPr id="5" name="Picture 4"/>
          <p:cNvPicPr>
            <a:picLocks noChangeAspect="1"/>
          </p:cNvPicPr>
          <p:nvPr/>
        </p:nvPicPr>
        <p:blipFill>
          <a:blip r:embed="rId2"/>
          <a:stretch>
            <a:fillRect/>
          </a:stretch>
        </p:blipFill>
        <p:spPr>
          <a:xfrm>
            <a:off x="4038600" y="3559302"/>
            <a:ext cx="4797552" cy="2698623"/>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376302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Six Basic Principles that Direct Human Behavior</a:t>
            </a:r>
            <a:br>
              <a:rPr lang="en-US" sz="2800" dirty="0" smtClean="0"/>
            </a:br>
            <a:r>
              <a:rPr lang="en-US" sz="2000" dirty="0" smtClean="0"/>
              <a:t>1. Reciprocation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Reciprocation: “The Old Give and Take…and Take”</a:t>
            </a:r>
          </a:p>
          <a:p>
            <a:endParaRPr lang="en-US" sz="800" dirty="0" smtClean="0"/>
          </a:p>
          <a:p>
            <a:pPr lvl="1"/>
            <a:r>
              <a:rPr lang="en-US" dirty="0" smtClean="0"/>
              <a:t>Humans seem to be hardwired to give and take.  If someone does us a favor, most of us feel obligated to return the favor.  </a:t>
            </a:r>
          </a:p>
          <a:p>
            <a:pPr lvl="1"/>
            <a:endParaRPr lang="en-US" sz="800" dirty="0"/>
          </a:p>
          <a:p>
            <a:pPr lvl="2"/>
            <a:r>
              <a:rPr lang="en-US" dirty="0" smtClean="0">
                <a:solidFill>
                  <a:srgbClr val="FF0000"/>
                </a:solidFill>
              </a:rPr>
              <a:t>This rule is so binding that it may lead to a “Yes” to a request we might otherwise refuse.  This explains the “gifts” that accompany requests for money.</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4995672" y="3955923"/>
            <a:ext cx="3810000" cy="2143125"/>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3451237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Six Basic Principles that Direct Human Behavior</a:t>
            </a:r>
            <a:br>
              <a:rPr lang="en-US" sz="2800" dirty="0" smtClean="0"/>
            </a:br>
            <a:r>
              <a:rPr lang="en-US" sz="2000" dirty="0" smtClean="0"/>
              <a:t>2. Commitment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Commitment: “Hobgoblins of the Mind”</a:t>
            </a:r>
          </a:p>
          <a:p>
            <a:endParaRPr lang="en-US" sz="800" dirty="0" smtClean="0"/>
          </a:p>
          <a:p>
            <a:pPr lvl="1"/>
            <a:r>
              <a:rPr lang="en-US" dirty="0" smtClean="0"/>
              <a:t>We believe in the correctness of a difficult choice once we make it.  We want to keep our thoughts and beliefs consistent with what we have already decided.  </a:t>
            </a:r>
          </a:p>
          <a:p>
            <a:pPr lvl="1"/>
            <a:endParaRPr lang="en-US" sz="800" dirty="0"/>
          </a:p>
          <a:p>
            <a:pPr lvl="2"/>
            <a:r>
              <a:rPr lang="en-US" dirty="0" smtClean="0">
                <a:solidFill>
                  <a:srgbClr val="FF0000"/>
                </a:solidFill>
              </a:rPr>
              <a:t>Fund-raisers may ask for a small amount at first, knowing that we are likely to continue giving once we start.</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4572000" y="4146546"/>
            <a:ext cx="4328880" cy="2178053"/>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328131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Six Basic Principles that Direct Human Behavior</a:t>
            </a:r>
            <a:br>
              <a:rPr lang="en-US" sz="2800" dirty="0" smtClean="0"/>
            </a:br>
            <a:r>
              <a:rPr lang="en-US" sz="2000" dirty="0" smtClean="0"/>
              <a:t>3. Social Proof</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Social Proof: “Truths are Us”</a:t>
            </a:r>
          </a:p>
          <a:p>
            <a:endParaRPr lang="en-US" sz="800" dirty="0" smtClean="0"/>
          </a:p>
          <a:p>
            <a:pPr lvl="1"/>
            <a:r>
              <a:rPr lang="en-US" dirty="0" smtClean="0"/>
              <a:t>To determine correct behavior, we try to find out what other people think is correct.  We see an action as more acceptable when others are doing it.  </a:t>
            </a:r>
          </a:p>
          <a:p>
            <a:pPr lvl="1"/>
            <a:endParaRPr lang="en-US" sz="800" dirty="0"/>
          </a:p>
          <a:p>
            <a:pPr lvl="2"/>
            <a:r>
              <a:rPr lang="en-US" dirty="0" smtClean="0">
                <a:solidFill>
                  <a:srgbClr val="FF0000"/>
                </a:solidFill>
              </a:rPr>
              <a:t>Advertisers like to tell us that a product is “best-selling;” the message is that it must be good because others think so.</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257800" y="4252913"/>
            <a:ext cx="3657600" cy="20574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835127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Six Basic Principles that Direct Human Behavior</a:t>
            </a:r>
            <a:br>
              <a:rPr lang="en-US" sz="2800" dirty="0" smtClean="0"/>
            </a:br>
            <a:r>
              <a:rPr lang="en-US" sz="2000" dirty="0" smtClean="0"/>
              <a:t>4. Liking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Liking: “The Friendly Thief”</a:t>
            </a:r>
          </a:p>
          <a:p>
            <a:endParaRPr lang="en-US" sz="800" dirty="0" smtClean="0"/>
          </a:p>
          <a:p>
            <a:pPr lvl="1"/>
            <a:r>
              <a:rPr lang="en-US" dirty="0" smtClean="0"/>
              <a:t>We are more likely to accept requests of people we know and like or those who say they like us.  </a:t>
            </a:r>
          </a:p>
          <a:p>
            <a:pPr lvl="1"/>
            <a:endParaRPr lang="en-US" sz="800" dirty="0"/>
          </a:p>
          <a:p>
            <a:pPr lvl="2"/>
            <a:r>
              <a:rPr lang="en-US" dirty="0" smtClean="0">
                <a:solidFill>
                  <a:srgbClr val="FF0000"/>
                </a:solidFill>
              </a:rPr>
              <a:t>Tupperware capitalizes on this impulse to buy from a friend.</a:t>
            </a:r>
          </a:p>
          <a:p>
            <a:pPr lvl="2"/>
            <a:r>
              <a:rPr lang="en-US" dirty="0" smtClean="0">
                <a:solidFill>
                  <a:srgbClr val="FF0000"/>
                </a:solidFill>
              </a:rPr>
              <a:t>Strangers are persuasive if they are likable and attractive.  </a:t>
            </a:r>
          </a:p>
          <a:p>
            <a:pPr lvl="2"/>
            <a:r>
              <a:rPr lang="en-US" dirty="0" smtClean="0">
                <a:solidFill>
                  <a:srgbClr val="FF0000"/>
                </a:solidFill>
              </a:rPr>
              <a:t>Also we favor people who are or appear to be like us.</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410200" y="4343400"/>
            <a:ext cx="3505200" cy="1971675"/>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4200310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Six Basic Principles that Direct Human Behavior</a:t>
            </a:r>
            <a:br>
              <a:rPr lang="en-US" sz="2800" dirty="0" smtClean="0"/>
            </a:br>
            <a:r>
              <a:rPr lang="en-US" sz="2000" dirty="0" smtClean="0"/>
              <a:t>5. Authority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Authority: “Directed Deference”</a:t>
            </a:r>
          </a:p>
          <a:p>
            <a:endParaRPr lang="en-US" sz="800" dirty="0" smtClean="0"/>
          </a:p>
          <a:p>
            <a:pPr lvl="1"/>
            <a:r>
              <a:rPr lang="en-US" dirty="0" smtClean="0"/>
              <a:t>We tend to obey authority because we learn that a widely accepted system of authority is beneficial to the orderly functioning of society.  People exuding authority, even con artists, can trigger our mechanical, blind compliance.</a:t>
            </a:r>
          </a:p>
          <a:p>
            <a:pPr lvl="1"/>
            <a:endParaRPr lang="en-US" sz="800" dirty="0"/>
          </a:p>
          <a:p>
            <a:pPr lvl="2"/>
            <a:r>
              <a:rPr lang="en-US" dirty="0" smtClean="0">
                <a:solidFill>
                  <a:srgbClr val="FF0000"/>
                </a:solidFill>
              </a:rPr>
              <a:t>Testimonials bank on this response to authority.</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029201" y="4341782"/>
            <a:ext cx="3806952" cy="1639918"/>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038408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Six Basic Principles that Direct Human Behavior</a:t>
            </a:r>
            <a:br>
              <a:rPr lang="en-US" sz="2800" dirty="0" smtClean="0"/>
            </a:br>
            <a:r>
              <a:rPr lang="en-US" sz="2000" dirty="0" smtClean="0"/>
              <a:t>6. Scarcity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Scarcity: “The Rule of the Few”</a:t>
            </a:r>
          </a:p>
          <a:p>
            <a:endParaRPr lang="en-US" sz="800" dirty="0" smtClean="0"/>
          </a:p>
          <a:p>
            <a:pPr lvl="1"/>
            <a:r>
              <a:rPr lang="en-US" dirty="0" smtClean="0"/>
              <a:t>We tend to regard opportunities as more valuable when their availability is restricted.  Scarce items seem more appealing.  </a:t>
            </a:r>
          </a:p>
          <a:p>
            <a:pPr lvl="1"/>
            <a:r>
              <a:rPr lang="en-US" dirty="0" smtClean="0"/>
              <a:t>The idea of potential loss greatly affects our decisions.  </a:t>
            </a:r>
          </a:p>
          <a:p>
            <a:pPr lvl="1"/>
            <a:endParaRPr lang="en-US" sz="800" dirty="0"/>
          </a:p>
          <a:p>
            <a:pPr lvl="2"/>
            <a:r>
              <a:rPr lang="en-US" dirty="0" smtClean="0">
                <a:solidFill>
                  <a:srgbClr val="FF0000"/>
                </a:solidFill>
              </a:rPr>
              <a:t>Marketers urge customers not to miss out on “limited-time offers.”</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638800" y="3886200"/>
            <a:ext cx="3222027" cy="2369323"/>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362521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Unit Three: Workplace Communication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sz="2300" u="sng" dirty="0" smtClean="0"/>
              <a:t>Chapter Seven: Short Workplace Messages and Digital Media</a:t>
            </a:r>
          </a:p>
          <a:p>
            <a:endParaRPr lang="en-US" sz="800" u="sng" dirty="0" smtClean="0"/>
          </a:p>
          <a:p>
            <a:pPr lvl="1"/>
            <a:r>
              <a:rPr lang="en-US" sz="2000" dirty="0" smtClean="0">
                <a:solidFill>
                  <a:srgbClr val="FF0000"/>
                </a:solidFill>
              </a:rPr>
              <a:t>Email</a:t>
            </a:r>
          </a:p>
          <a:p>
            <a:pPr lvl="1"/>
            <a:r>
              <a:rPr lang="en-US" sz="2000" dirty="0" smtClean="0">
                <a:solidFill>
                  <a:srgbClr val="FF0000"/>
                </a:solidFill>
              </a:rPr>
              <a:t>Memos</a:t>
            </a:r>
          </a:p>
          <a:p>
            <a:pPr lvl="1"/>
            <a:r>
              <a:rPr lang="en-US" sz="2000" dirty="0" smtClean="0">
                <a:solidFill>
                  <a:srgbClr val="FF0000"/>
                </a:solidFill>
              </a:rPr>
              <a:t>Text Messages</a:t>
            </a:r>
          </a:p>
          <a:p>
            <a:pPr lvl="1"/>
            <a:r>
              <a:rPr lang="en-US" sz="2000" dirty="0" smtClean="0">
                <a:solidFill>
                  <a:srgbClr val="FF0000"/>
                </a:solidFill>
              </a:rPr>
              <a:t>Instant Messaging</a:t>
            </a:r>
          </a:p>
          <a:p>
            <a:pPr lvl="1"/>
            <a:r>
              <a:rPr lang="en-US" sz="2000" dirty="0" smtClean="0">
                <a:solidFill>
                  <a:srgbClr val="FF0000"/>
                </a:solidFill>
              </a:rPr>
              <a:t>Corporate Blogs</a:t>
            </a:r>
          </a:p>
          <a:p>
            <a:pPr lvl="1"/>
            <a:r>
              <a:rPr lang="en-US" sz="2000" dirty="0" smtClean="0">
                <a:solidFill>
                  <a:srgbClr val="FF0000"/>
                </a:solidFill>
              </a:rPr>
              <a:t>Social Networking</a:t>
            </a:r>
          </a:p>
          <a:p>
            <a:pPr lvl="1"/>
            <a:r>
              <a:rPr lang="en-US" sz="2000" dirty="0" smtClean="0">
                <a:solidFill>
                  <a:srgbClr val="FF0000"/>
                </a:solidFill>
              </a:rPr>
              <a:t>Facebook and Twitter</a:t>
            </a:r>
          </a:p>
          <a:p>
            <a:pPr lvl="1"/>
            <a:r>
              <a:rPr lang="en-US" sz="2000" dirty="0" smtClean="0">
                <a:solidFill>
                  <a:srgbClr val="FF0000"/>
                </a:solidFill>
              </a:rPr>
              <a:t>LinkedIn</a:t>
            </a:r>
          </a:p>
          <a:p>
            <a:pPr lvl="1"/>
            <a:endParaRPr lang="en-US" sz="1800" dirty="0" smtClean="0"/>
          </a:p>
          <a:p>
            <a:pPr lvl="1"/>
            <a:endParaRPr lang="en-US" sz="1800" dirty="0" smtClean="0"/>
          </a:p>
          <a:p>
            <a:pPr marL="0" indent="0">
              <a:buNone/>
            </a:pPr>
            <a:endParaRPr lang="en-US" sz="2300" u="sng" dirty="0" smtClean="0"/>
          </a:p>
        </p:txBody>
      </p:sp>
      <p:pic>
        <p:nvPicPr>
          <p:cNvPr id="7" name="Picture 6" descr="UNIT-1:Means Of Communication – B.C.A study"/>
          <p:cNvPicPr/>
          <p:nvPr/>
        </p:nvPicPr>
        <p:blipFill>
          <a:blip r:embed="rId2" cstate="print"/>
          <a:srcRect/>
          <a:stretch>
            <a:fillRect/>
          </a:stretch>
        </p:blipFill>
        <p:spPr bwMode="auto">
          <a:xfrm>
            <a:off x="0" y="-29675"/>
            <a:ext cx="990600" cy="457199"/>
          </a:xfrm>
          <a:prstGeom prst="rect">
            <a:avLst/>
          </a:prstGeom>
          <a:noFill/>
          <a:ln w="9525">
            <a:noFill/>
            <a:miter lim="800000"/>
            <a:headEnd/>
            <a:tailEnd/>
          </a:ln>
        </p:spPr>
      </p:pic>
      <p:pic>
        <p:nvPicPr>
          <p:cNvPr id="10" name="Picture 9" descr="Why is there 2 messages apps - Samsung Community"/>
          <p:cNvPicPr/>
          <p:nvPr/>
        </p:nvPicPr>
        <p:blipFill>
          <a:blip r:embed="rId3">
            <a:extLst>
              <a:ext uri="{28A0092B-C50C-407E-A947-70E740481C1C}">
                <a14:useLocalDpi xmlns:a14="http://schemas.microsoft.com/office/drawing/2010/main" val="0"/>
              </a:ext>
            </a:extLst>
          </a:blip>
          <a:srcRect/>
          <a:stretch>
            <a:fillRect/>
          </a:stretch>
        </p:blipFill>
        <p:spPr bwMode="auto">
          <a:xfrm>
            <a:off x="5045710" y="2362200"/>
            <a:ext cx="3759962" cy="38671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Persuasive Techniques are More Subtle and Misleading</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Instead of a blunt, pushy hard-sell approach, persuaders play on emotions by using flattery, empathy, nonverbal cues, and likability appeals</a:t>
            </a:r>
            <a:r>
              <a:rPr lang="en-US" dirty="0" smtClean="0"/>
              <a:t>.  </a:t>
            </a:r>
          </a:p>
          <a:p>
            <a:endParaRPr lang="en-US" sz="800" dirty="0"/>
          </a:p>
          <a:p>
            <a:pPr lvl="1"/>
            <a:r>
              <a:rPr lang="en-US" dirty="0" smtClean="0"/>
              <a:t>They are selling an image or a lifestyle, not a product.  </a:t>
            </a:r>
          </a:p>
          <a:p>
            <a:pPr lvl="1"/>
            <a:endParaRPr lang="en-US" sz="800" dirty="0"/>
          </a:p>
          <a:p>
            <a:pPr lvl="2"/>
            <a:r>
              <a:rPr lang="en-US" dirty="0" smtClean="0">
                <a:solidFill>
                  <a:srgbClr val="FF0000"/>
                </a:solidFill>
              </a:rPr>
              <a:t>In this age of spin, the news media are increasingly infiltrated by partisan interests and spread messages masquerading as news.</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029200" y="4343400"/>
            <a:ext cx="3886200" cy="19431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2356232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Six Effective Persuasion Techniques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70000" lnSpcReduction="20000"/>
          </a:bodyPr>
          <a:lstStyle/>
          <a:p>
            <a:pPr marL="514350" indent="-514350">
              <a:buFont typeface="+mj-lt"/>
              <a:buAutoNum type="arabicPeriod"/>
            </a:pPr>
            <a:r>
              <a:rPr lang="en-US" u="sng" dirty="0" smtClean="0"/>
              <a:t>Establish Credibility</a:t>
            </a:r>
          </a:p>
          <a:p>
            <a:pPr lvl="1"/>
            <a:r>
              <a:rPr lang="en-US" dirty="0" smtClean="0">
                <a:solidFill>
                  <a:srgbClr val="FF0000"/>
                </a:solidFill>
              </a:rPr>
              <a:t>Show that you are truthful, experienced, and knowledgeable.</a:t>
            </a:r>
          </a:p>
          <a:p>
            <a:pPr lvl="1"/>
            <a:r>
              <a:rPr lang="en-US" dirty="0" smtClean="0">
                <a:solidFill>
                  <a:srgbClr val="FF0000"/>
                </a:solidFill>
              </a:rPr>
              <a:t>Use other’s expert opinions and research to support your position.</a:t>
            </a:r>
          </a:p>
          <a:p>
            <a:pPr marL="514350" indent="-514350">
              <a:buFont typeface="+mj-lt"/>
              <a:buAutoNum type="arabicPeriod"/>
            </a:pPr>
            <a:r>
              <a:rPr lang="en-US" u="sng" dirty="0" smtClean="0"/>
              <a:t>Make a Reasonable, Specific Request</a:t>
            </a:r>
          </a:p>
          <a:p>
            <a:pPr lvl="1"/>
            <a:r>
              <a:rPr lang="en-US" dirty="0" smtClean="0">
                <a:solidFill>
                  <a:srgbClr val="FF0000"/>
                </a:solidFill>
              </a:rPr>
              <a:t>Make your request realistic, doable, and attainable.</a:t>
            </a:r>
          </a:p>
          <a:p>
            <a:pPr lvl="1"/>
            <a:r>
              <a:rPr lang="en-US" dirty="0" smtClean="0">
                <a:solidFill>
                  <a:srgbClr val="FF0000"/>
                </a:solidFill>
              </a:rPr>
              <a:t>Be clear about your objective.  Vague requests are ineffective.</a:t>
            </a:r>
            <a:r>
              <a:rPr lang="en-US" dirty="0" smtClean="0"/>
              <a:t>	</a:t>
            </a:r>
          </a:p>
          <a:p>
            <a:pPr marL="514350" indent="-514350">
              <a:buFont typeface="+mj-lt"/>
              <a:buAutoNum type="arabicPeriod"/>
            </a:pPr>
            <a:r>
              <a:rPr lang="en-US" u="sng" dirty="0" smtClean="0"/>
              <a:t>Tie Facts to Benefits</a:t>
            </a:r>
          </a:p>
          <a:p>
            <a:pPr lvl="1"/>
            <a:r>
              <a:rPr lang="en-US" dirty="0" smtClean="0">
                <a:solidFill>
                  <a:srgbClr val="FF0000"/>
                </a:solidFill>
              </a:rPr>
              <a:t>Line up plausible support such as statistics, reasons, and analogies.</a:t>
            </a:r>
          </a:p>
          <a:p>
            <a:pPr lvl="1"/>
            <a:r>
              <a:rPr lang="en-US" dirty="0" smtClean="0">
                <a:solidFill>
                  <a:srgbClr val="FF0000"/>
                </a:solidFill>
              </a:rPr>
              <a:t>Convert the supporting facts into specific audience benefits.</a:t>
            </a:r>
          </a:p>
          <a:p>
            <a:pPr marL="514350" indent="-514350">
              <a:buFont typeface="+mj-lt"/>
              <a:buAutoNum type="arabicPeriod"/>
            </a:pPr>
            <a:r>
              <a:rPr lang="en-US" u="sng" dirty="0" smtClean="0"/>
              <a:t>Recognize the Power of Loss</a:t>
            </a:r>
          </a:p>
          <a:p>
            <a:pPr lvl="1"/>
            <a:r>
              <a:rPr lang="en-US" dirty="0" smtClean="0">
                <a:solidFill>
                  <a:srgbClr val="FF0000"/>
                </a:solidFill>
              </a:rPr>
              <a:t>Show what others stand to lose if they don’t agree.</a:t>
            </a:r>
          </a:p>
          <a:p>
            <a:pPr lvl="1"/>
            <a:r>
              <a:rPr lang="en-US" dirty="0" smtClean="0">
                <a:solidFill>
                  <a:srgbClr val="FF0000"/>
                </a:solidFill>
              </a:rPr>
              <a:t>Know that people dread losing something they already possess.</a:t>
            </a:r>
          </a:p>
          <a:p>
            <a:pPr marL="514350" indent="-514350">
              <a:buFont typeface="+mj-lt"/>
              <a:buAutoNum type="arabicPeriod"/>
            </a:pPr>
            <a:r>
              <a:rPr lang="en-US" u="sng" dirty="0" smtClean="0"/>
              <a:t>Expect and Overcome Resistance</a:t>
            </a:r>
          </a:p>
          <a:p>
            <a:pPr lvl="1"/>
            <a:r>
              <a:rPr lang="en-US" dirty="0" smtClean="0">
                <a:solidFill>
                  <a:srgbClr val="FF0000"/>
                </a:solidFill>
              </a:rPr>
              <a:t>Anticipate opposition from conflicting beliefs, values, and attitudes.</a:t>
            </a:r>
          </a:p>
          <a:p>
            <a:pPr lvl="1"/>
            <a:r>
              <a:rPr lang="en-US" dirty="0" smtClean="0">
                <a:solidFill>
                  <a:srgbClr val="FF0000"/>
                </a:solidFill>
              </a:rPr>
              <a:t>Be prepared to counter with well-reasoned arguments and facts.</a:t>
            </a:r>
          </a:p>
          <a:p>
            <a:pPr marL="514350" indent="-514350">
              <a:buFont typeface="+mj-lt"/>
              <a:buAutoNum type="arabicPeriod"/>
            </a:pPr>
            <a:r>
              <a:rPr lang="en-US" u="sng" dirty="0" smtClean="0"/>
              <a:t>Share Solutions and Compromise</a:t>
            </a:r>
          </a:p>
          <a:p>
            <a:pPr lvl="1"/>
            <a:r>
              <a:rPr lang="en-US" dirty="0" smtClean="0">
                <a:solidFill>
                  <a:srgbClr val="FF0000"/>
                </a:solidFill>
              </a:rPr>
              <a:t>Be flexible and aim for a solution that is acceptable to all parties.</a:t>
            </a:r>
          </a:p>
          <a:p>
            <a:pPr lvl="1"/>
            <a:r>
              <a:rPr lang="en-US" dirty="0" smtClean="0">
                <a:solidFill>
                  <a:srgbClr val="FF0000"/>
                </a:solidFill>
              </a:rPr>
              <a:t>Listen to people and incorporate their input to create buy-in.</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6553200" y="1447800"/>
            <a:ext cx="2299885" cy="14478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608070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Applying the 3x3 Writing Process to Persuasive Messages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Changing people’s views and overcoming their objections are difficult tasks</a:t>
            </a:r>
            <a:r>
              <a:rPr lang="en-US" dirty="0" smtClean="0"/>
              <a:t>.  </a:t>
            </a:r>
          </a:p>
          <a:p>
            <a:endParaRPr lang="en-US" sz="800" dirty="0"/>
          </a:p>
          <a:p>
            <a:pPr lvl="1"/>
            <a:r>
              <a:rPr lang="en-US" dirty="0" smtClean="0"/>
              <a:t>Pulling it off demands planning and being perceptive.  </a:t>
            </a:r>
          </a:p>
          <a:p>
            <a:pPr lvl="1"/>
            <a:endParaRPr lang="en-US" sz="800" dirty="0"/>
          </a:p>
          <a:p>
            <a:pPr lvl="2"/>
            <a:r>
              <a:rPr lang="en-US" dirty="0" smtClean="0">
                <a:solidFill>
                  <a:srgbClr val="FF0000"/>
                </a:solidFill>
              </a:rPr>
              <a:t>The 3x3 writing process provides a helpful structure for laying a foundation for persuasion.  Of particular importance here are (1) analyzing the purpose, (2) adapting to the audience, (3) collecting information, and (4) organizing the message.</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6900672" y="4343400"/>
            <a:ext cx="1905000" cy="19050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599390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Analyzing the Purpose:</a:t>
            </a:r>
            <a:br>
              <a:rPr lang="en-US" sz="3100" dirty="0" smtClean="0"/>
            </a:br>
            <a:r>
              <a:rPr lang="en-US" sz="2000" dirty="0" smtClean="0"/>
              <a:t>Knowing What You Want to Achieve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The goal of a persuasive message is to convert the receiver to your ideas and motivate action</a:t>
            </a:r>
            <a:r>
              <a:rPr lang="en-US" dirty="0" smtClean="0"/>
              <a:t>.  </a:t>
            </a:r>
          </a:p>
          <a:p>
            <a:endParaRPr lang="en-US" sz="800" dirty="0"/>
          </a:p>
          <a:p>
            <a:pPr lvl="1"/>
            <a:r>
              <a:rPr lang="en-US" sz="2000" dirty="0" smtClean="0"/>
              <a:t>Persuaders seek to build relationships with their audiences.  </a:t>
            </a:r>
          </a:p>
          <a:p>
            <a:pPr lvl="1"/>
            <a:r>
              <a:rPr lang="en-US" sz="2000" dirty="0" smtClean="0"/>
              <a:t>A message without a clear purpose is doomed.  </a:t>
            </a:r>
          </a:p>
          <a:p>
            <a:pPr lvl="1"/>
            <a:endParaRPr lang="en-US" sz="800" dirty="0"/>
          </a:p>
          <a:p>
            <a:pPr lvl="2"/>
            <a:r>
              <a:rPr lang="en-US" sz="1800" dirty="0" smtClean="0">
                <a:solidFill>
                  <a:srgbClr val="FF0000"/>
                </a:solidFill>
              </a:rPr>
              <a:t>Too often, inexperienced writers reach the end of first draft of a message before discovering exactly what they want the receiver to think or do.</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1676400" y="4568741"/>
            <a:ext cx="3064065" cy="1630598"/>
          </a:xfrm>
          <a:prstGeom prst="rect">
            <a:avLst/>
          </a:prstGeom>
        </p:spPr>
      </p:pic>
      <p:pic>
        <p:nvPicPr>
          <p:cNvPr id="6" name="Picture 5"/>
          <p:cNvPicPr>
            <a:picLocks noChangeAspect="1"/>
          </p:cNvPicPr>
          <p:nvPr/>
        </p:nvPicPr>
        <p:blipFill>
          <a:blip r:embed="rId3"/>
          <a:stretch>
            <a:fillRect/>
          </a:stretch>
        </p:blipFill>
        <p:spPr>
          <a:xfrm>
            <a:off x="4876800" y="4612515"/>
            <a:ext cx="2839212" cy="1543050"/>
          </a:xfrm>
          <a:prstGeom prst="rect">
            <a:avLst/>
          </a:prstGeom>
        </p:spPr>
      </p:pic>
      <p:pic>
        <p:nvPicPr>
          <p:cNvPr id="7" name="Picture 6" descr="UNIT-1:Means Of Communication – B.C.A study"/>
          <p:cNvPicPr/>
          <p:nvPr/>
        </p:nvPicPr>
        <p:blipFill>
          <a:blip r:embed="rId4"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3610752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Adapting to the Audience to Make Your Message Heard</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400" u="sng" dirty="0" smtClean="0"/>
              <a:t>In addition to identifying the purpose of a persuasive message, you also need to concentrate on the receiver</a:t>
            </a:r>
            <a:r>
              <a:rPr lang="en-US" sz="2400" dirty="0" smtClean="0"/>
              <a:t>.  </a:t>
            </a:r>
          </a:p>
          <a:p>
            <a:endParaRPr lang="en-US" sz="800" dirty="0"/>
          </a:p>
          <a:p>
            <a:pPr lvl="1"/>
            <a:r>
              <a:rPr lang="en-US" dirty="0" smtClean="0">
                <a:solidFill>
                  <a:schemeClr val="tx1">
                    <a:lumMod val="75000"/>
                    <a:lumOff val="25000"/>
                  </a:schemeClr>
                </a:solidFill>
              </a:rPr>
              <a:t>A persuasive message must meet the needs of its audience.  </a:t>
            </a:r>
          </a:p>
          <a:p>
            <a:pPr marL="274320" lvl="1" indent="0">
              <a:buNone/>
            </a:pPr>
            <a:endParaRPr lang="en-US" sz="800" dirty="0" smtClean="0">
              <a:solidFill>
                <a:srgbClr val="FF0000"/>
              </a:solidFill>
            </a:endParaRPr>
          </a:p>
          <a:p>
            <a:pPr lvl="2"/>
            <a:r>
              <a:rPr lang="en-US" dirty="0" smtClean="0">
                <a:solidFill>
                  <a:srgbClr val="FF0000"/>
                </a:solidFill>
              </a:rPr>
              <a:t>In a broad sense, you want to show how your request helps the receiver achieve some of life’s major goals or fulfills key needs: </a:t>
            </a:r>
            <a:r>
              <a:rPr lang="en-US" sz="1400" i="1" dirty="0" smtClean="0">
                <a:solidFill>
                  <a:srgbClr val="0070C0"/>
                </a:solidFill>
              </a:rPr>
              <a:t>money, power, comfort, confidence, importance, friends, peace of mind, and recognition</a:t>
            </a:r>
            <a:r>
              <a:rPr lang="en-US" sz="1400" dirty="0" smtClean="0">
                <a:solidFill>
                  <a:srgbClr val="0070C0"/>
                </a:solidFill>
              </a:rPr>
              <a:t>.</a:t>
            </a:r>
            <a:endParaRPr lang="en-US" sz="1400" dirty="0">
              <a:solidFill>
                <a:srgbClr val="0070C0"/>
              </a:solidFill>
            </a:endParaRPr>
          </a:p>
        </p:txBody>
      </p:sp>
      <p:pic>
        <p:nvPicPr>
          <p:cNvPr id="5" name="Picture 4"/>
          <p:cNvPicPr>
            <a:picLocks noChangeAspect="1"/>
          </p:cNvPicPr>
          <p:nvPr/>
        </p:nvPicPr>
        <p:blipFill>
          <a:blip r:embed="rId2"/>
          <a:stretch>
            <a:fillRect/>
          </a:stretch>
        </p:blipFill>
        <p:spPr>
          <a:xfrm>
            <a:off x="4817982" y="4038600"/>
            <a:ext cx="3970757" cy="2270995"/>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2091769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Adapting to the Audience to Make Your Message Heard</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 need to show how your request solves a problem, achieves a personal or work objective, or just makes life easier for your audience.</a:t>
            </a:r>
            <a:r>
              <a:rPr lang="en-US" sz="2400" dirty="0" smtClean="0"/>
              <a:t>  </a:t>
            </a:r>
          </a:p>
          <a:p>
            <a:endParaRPr lang="en-US" sz="800" dirty="0"/>
          </a:p>
          <a:p>
            <a:pPr lvl="1"/>
            <a:r>
              <a:rPr lang="en-US" dirty="0" smtClean="0">
                <a:solidFill>
                  <a:schemeClr val="tx1">
                    <a:lumMod val="75000"/>
                    <a:lumOff val="25000"/>
                  </a:schemeClr>
                </a:solidFill>
              </a:rPr>
              <a:t>When adapting persuasive requests to your audience, consider these questions that receivers will very likely be asking: </a:t>
            </a:r>
            <a:r>
              <a:rPr lang="en-US" sz="2000" dirty="0" smtClean="0">
                <a:solidFill>
                  <a:schemeClr val="tx1">
                    <a:lumMod val="75000"/>
                    <a:lumOff val="25000"/>
                  </a:schemeClr>
                </a:solidFill>
              </a:rPr>
              <a:t> </a:t>
            </a:r>
          </a:p>
          <a:p>
            <a:pPr lvl="1"/>
            <a:endParaRPr lang="en-US" sz="800" dirty="0" smtClean="0">
              <a:solidFill>
                <a:srgbClr val="FF0000"/>
              </a:solidFill>
            </a:endParaRPr>
          </a:p>
          <a:p>
            <a:pPr marL="937260" lvl="2" indent="-342900">
              <a:buFont typeface="+mj-lt"/>
              <a:buAutoNum type="arabicPeriod"/>
            </a:pPr>
            <a:r>
              <a:rPr lang="en-US" dirty="0" smtClean="0">
                <a:solidFill>
                  <a:srgbClr val="FF0000"/>
                </a:solidFill>
              </a:rPr>
              <a:t>Why should I?</a:t>
            </a:r>
          </a:p>
          <a:p>
            <a:pPr marL="937260" lvl="2" indent="-342900">
              <a:buFont typeface="+mj-lt"/>
              <a:buAutoNum type="arabicPeriod"/>
            </a:pPr>
            <a:r>
              <a:rPr lang="en-US" dirty="0" smtClean="0">
                <a:solidFill>
                  <a:srgbClr val="FF0000"/>
                </a:solidFill>
              </a:rPr>
              <a:t>What’s in it for me?</a:t>
            </a:r>
          </a:p>
          <a:p>
            <a:pPr marL="937260" lvl="2" indent="-342900">
              <a:buFont typeface="+mj-lt"/>
              <a:buAutoNum type="arabicPeriod"/>
            </a:pPr>
            <a:r>
              <a:rPr lang="en-US" dirty="0" smtClean="0">
                <a:solidFill>
                  <a:srgbClr val="FF0000"/>
                </a:solidFill>
              </a:rPr>
              <a:t>What’s in it for you?</a:t>
            </a:r>
          </a:p>
          <a:p>
            <a:pPr marL="937260" lvl="2" indent="-342900">
              <a:buFont typeface="+mj-lt"/>
              <a:buAutoNum type="arabicPeriod"/>
            </a:pPr>
            <a:r>
              <a:rPr lang="en-US" dirty="0" smtClean="0">
                <a:solidFill>
                  <a:srgbClr val="FF0000"/>
                </a:solidFill>
              </a:rPr>
              <a:t>Who cares?</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6172200" y="4038600"/>
            <a:ext cx="2435352" cy="2060448"/>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4035279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Adapting to the Audience to Make Your Message Heard</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400" u="sng" dirty="0" smtClean="0"/>
              <a:t>Adapting to your audience means learning about audience members and analyzing why they may resist your proposal. </a:t>
            </a:r>
            <a:r>
              <a:rPr lang="en-US" sz="2400" u="sng" dirty="0" smtClean="0">
                <a:solidFill>
                  <a:schemeClr val="tx1">
                    <a:lumMod val="75000"/>
                    <a:lumOff val="25000"/>
                  </a:schemeClr>
                </a:solidFill>
              </a:rPr>
              <a:t>It means searching for ways to connect your purpose with their needs</a:t>
            </a:r>
            <a:r>
              <a:rPr lang="en-US" sz="2000" dirty="0" smtClean="0">
                <a:solidFill>
                  <a:schemeClr val="tx1">
                    <a:lumMod val="75000"/>
                    <a:lumOff val="25000"/>
                  </a:schemeClr>
                </a:solidFill>
              </a:rPr>
              <a:t>.  </a:t>
            </a:r>
          </a:p>
          <a:p>
            <a:endParaRPr lang="en-US" sz="800" dirty="0">
              <a:solidFill>
                <a:schemeClr val="tx1">
                  <a:lumMod val="75000"/>
                  <a:lumOff val="25000"/>
                </a:schemeClr>
              </a:solidFill>
            </a:endParaRPr>
          </a:p>
          <a:p>
            <a:pPr lvl="1"/>
            <a:r>
              <a:rPr lang="en-US" sz="2100" dirty="0" smtClean="0">
                <a:solidFill>
                  <a:schemeClr val="tx1">
                    <a:lumMod val="75000"/>
                    <a:lumOff val="25000"/>
                  </a:schemeClr>
                </a:solidFill>
              </a:rPr>
              <a:t>If completed before you begin writing, such analysis goes a long way toward overcoming resistance and achieving your goal.</a:t>
            </a:r>
          </a:p>
          <a:p>
            <a:pPr lvl="1"/>
            <a:endParaRPr lang="en-US" sz="800" dirty="0" smtClean="0">
              <a:solidFill>
                <a:srgbClr val="FF0000"/>
              </a:solidFill>
            </a:endParaRPr>
          </a:p>
          <a:p>
            <a:pPr lvl="2"/>
            <a:r>
              <a:rPr lang="en-US" sz="1800" dirty="0">
                <a:solidFill>
                  <a:srgbClr val="FF0000"/>
                </a:solidFill>
              </a:rPr>
              <a:t>Once you have analyzed the audience and considered how to adapt your message to its needs, you are ready to collect data and organize it.  </a:t>
            </a:r>
          </a:p>
        </p:txBody>
      </p:sp>
      <p:pic>
        <p:nvPicPr>
          <p:cNvPr id="5" name="Picture 4"/>
          <p:cNvPicPr>
            <a:picLocks noChangeAspect="1"/>
          </p:cNvPicPr>
          <p:nvPr/>
        </p:nvPicPr>
        <p:blipFill>
          <a:blip r:embed="rId2"/>
          <a:stretch>
            <a:fillRect/>
          </a:stretch>
        </p:blipFill>
        <p:spPr>
          <a:xfrm>
            <a:off x="5867400" y="4762500"/>
            <a:ext cx="3086100" cy="154305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390473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Researching and Organizing Persuasive Data</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300" u="sng" dirty="0" smtClean="0"/>
              <a:t>The next step in a persuasive message is organizing data into a logical sequence. </a:t>
            </a:r>
            <a:r>
              <a:rPr lang="en-US" sz="2300" u="sng" dirty="0"/>
              <a:t>The classic indirect strategy known </a:t>
            </a:r>
            <a:r>
              <a:rPr lang="en-US" sz="2300" u="sng" dirty="0" smtClean="0"/>
              <a:t>as AIDA </a:t>
            </a:r>
            <a:r>
              <a:rPr lang="en-US" sz="2300" u="sng" dirty="0"/>
              <a:t>works well for many persuasive requests, not just selling</a:t>
            </a:r>
            <a:r>
              <a:rPr lang="en-US" sz="2300" dirty="0">
                <a:solidFill>
                  <a:srgbClr val="FF0000"/>
                </a:solidFill>
              </a:rPr>
              <a:t>.</a:t>
            </a:r>
          </a:p>
          <a:p>
            <a:endParaRPr lang="en-US" sz="800" dirty="0"/>
          </a:p>
          <a:p>
            <a:pPr lvl="1"/>
            <a:r>
              <a:rPr lang="en-US" sz="2000" dirty="0" smtClean="0">
                <a:solidFill>
                  <a:srgbClr val="FF0000"/>
                </a:solidFill>
              </a:rPr>
              <a:t>If you are asking for something that you know will be approved, little persuasion is required.  In that case, you make a direct request.  </a:t>
            </a:r>
          </a:p>
          <a:p>
            <a:pPr lvl="1"/>
            <a:r>
              <a:rPr lang="en-US" sz="2000" dirty="0" smtClean="0">
                <a:solidFill>
                  <a:srgbClr val="FF0000"/>
                </a:solidFill>
              </a:rPr>
              <a:t>However, when you expect resistance or when you need to educate the receiver, the indirect strategy often works better.  </a:t>
            </a:r>
          </a:p>
          <a:p>
            <a:pPr marL="274320" lvl="1" indent="0">
              <a:buNone/>
            </a:pPr>
            <a:endParaRPr lang="en-US" sz="800" dirty="0"/>
          </a:p>
        </p:txBody>
      </p:sp>
      <p:pic>
        <p:nvPicPr>
          <p:cNvPr id="5" name="Picture 4"/>
          <p:cNvPicPr>
            <a:picLocks noChangeAspect="1"/>
          </p:cNvPicPr>
          <p:nvPr/>
        </p:nvPicPr>
        <p:blipFill>
          <a:blip r:embed="rId2"/>
          <a:stretch>
            <a:fillRect/>
          </a:stretch>
        </p:blipFill>
        <p:spPr>
          <a:xfrm>
            <a:off x="1676400" y="4394200"/>
            <a:ext cx="6065345" cy="1764199"/>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836302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AIDA Strategy for Persuasive Messages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a:xfrm>
            <a:off x="301752" y="1527048"/>
            <a:ext cx="8308848" cy="4721352"/>
          </a:xfrm>
        </p:spPr>
        <p:txBody>
          <a:bodyPr>
            <a:normAutofit fontScale="85000" lnSpcReduction="20000"/>
          </a:bodyPr>
          <a:lstStyle/>
          <a:p>
            <a:pPr marL="514350" indent="-514350">
              <a:buFont typeface="+mj-lt"/>
              <a:buAutoNum type="arabicPeriod"/>
            </a:pPr>
            <a:r>
              <a:rPr lang="en-US" sz="2600" u="sng" dirty="0" smtClean="0"/>
              <a:t>Attention</a:t>
            </a:r>
          </a:p>
          <a:p>
            <a:pPr lvl="1"/>
            <a:r>
              <a:rPr lang="en-US" dirty="0" smtClean="0"/>
              <a:t>Opening</a:t>
            </a:r>
          </a:p>
          <a:p>
            <a:pPr lvl="2"/>
            <a:r>
              <a:rPr lang="en-US" sz="2100" dirty="0" smtClean="0">
                <a:solidFill>
                  <a:srgbClr val="FF0000"/>
                </a:solidFill>
              </a:rPr>
              <a:t>Captures attention, creates awareness, makes a sales proposition, prompts audience to read on.</a:t>
            </a:r>
          </a:p>
          <a:p>
            <a:pPr marL="514350" indent="-514350">
              <a:buFont typeface="+mj-lt"/>
              <a:buAutoNum type="arabicPeriod"/>
            </a:pPr>
            <a:r>
              <a:rPr lang="en-US" sz="2600" u="sng" dirty="0" smtClean="0"/>
              <a:t>Interest</a:t>
            </a:r>
          </a:p>
          <a:p>
            <a:pPr lvl="1"/>
            <a:r>
              <a:rPr lang="en-US" dirty="0" smtClean="0"/>
              <a:t>Body</a:t>
            </a:r>
          </a:p>
          <a:p>
            <a:pPr lvl="2"/>
            <a:r>
              <a:rPr lang="en-US" sz="2100" dirty="0" smtClean="0">
                <a:solidFill>
                  <a:srgbClr val="FF0000"/>
                </a:solidFill>
              </a:rPr>
              <a:t>Describes central selling points, focuses not on features of product/service but on benefits relevant to the reader’s needs.</a:t>
            </a:r>
          </a:p>
          <a:p>
            <a:pPr marL="514350" indent="-514350">
              <a:buFont typeface="+mj-lt"/>
              <a:buAutoNum type="arabicPeriod"/>
            </a:pPr>
            <a:r>
              <a:rPr lang="en-US" sz="2600" u="sng" dirty="0" smtClean="0"/>
              <a:t>Desire</a:t>
            </a:r>
          </a:p>
          <a:p>
            <a:pPr lvl="1"/>
            <a:r>
              <a:rPr lang="en-US" dirty="0" smtClean="0"/>
              <a:t>Body</a:t>
            </a:r>
          </a:p>
          <a:p>
            <a:pPr lvl="2"/>
            <a:r>
              <a:rPr lang="en-US" sz="2100" dirty="0" smtClean="0">
                <a:solidFill>
                  <a:srgbClr val="FF0000"/>
                </a:solidFill>
              </a:rPr>
              <a:t>Reduces resistance, reassures the reader, elicits the desire for ownership, motivates action.</a:t>
            </a:r>
          </a:p>
          <a:p>
            <a:pPr marL="514350" indent="-514350">
              <a:buFont typeface="+mj-lt"/>
              <a:buAutoNum type="arabicPeriod"/>
            </a:pPr>
            <a:r>
              <a:rPr lang="en-US" sz="2600" u="sng" dirty="0" smtClean="0"/>
              <a:t>Action</a:t>
            </a:r>
          </a:p>
          <a:p>
            <a:pPr lvl="1"/>
            <a:r>
              <a:rPr lang="en-US" dirty="0" smtClean="0"/>
              <a:t>Closing</a:t>
            </a:r>
          </a:p>
          <a:p>
            <a:pPr lvl="2"/>
            <a:r>
              <a:rPr lang="en-US" sz="2100" dirty="0" smtClean="0">
                <a:solidFill>
                  <a:srgbClr val="FF0000"/>
                </a:solidFill>
              </a:rPr>
              <a:t>Offers an incentive or gift, limits the offer, sets a deadline, makes it easy for the reader to respond, closes the sale.</a:t>
            </a:r>
          </a:p>
        </p:txBody>
      </p:sp>
      <p:pic>
        <p:nvPicPr>
          <p:cNvPr id="5" name="Picture 4"/>
          <p:cNvPicPr>
            <a:picLocks noChangeAspect="1"/>
          </p:cNvPicPr>
          <p:nvPr/>
        </p:nvPicPr>
        <p:blipFill>
          <a:blip r:embed="rId2"/>
          <a:stretch>
            <a:fillRect/>
          </a:stretch>
        </p:blipFill>
        <p:spPr>
          <a:xfrm>
            <a:off x="7617446" y="39137"/>
            <a:ext cx="1509621" cy="1789663"/>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811530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Blending Four Major Elements in Successful Persuasive Messages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AIDA appears to contain separate steps, successful persuasive messages actually blend steps into a seamless whole</a:t>
            </a:r>
            <a:r>
              <a:rPr lang="en-US" dirty="0" smtClean="0"/>
              <a:t>.  </a:t>
            </a:r>
          </a:p>
          <a:p>
            <a:endParaRPr lang="en-US" sz="800" dirty="0"/>
          </a:p>
          <a:p>
            <a:pPr lvl="1"/>
            <a:r>
              <a:rPr lang="en-US" sz="2000" dirty="0" smtClean="0">
                <a:solidFill>
                  <a:schemeClr val="tx1">
                    <a:lumMod val="75000"/>
                    <a:lumOff val="25000"/>
                  </a:schemeClr>
                </a:solidFill>
              </a:rPr>
              <a:t>The sequence of the steps may change depending on the situation and the emphasis.  Regardless of where they are placed, the key elements in persuasive requests are:</a:t>
            </a:r>
          </a:p>
          <a:p>
            <a:pPr lvl="1"/>
            <a:endParaRPr lang="en-US" sz="800" dirty="0" smtClean="0">
              <a:solidFill>
                <a:srgbClr val="FF0000"/>
              </a:solidFill>
            </a:endParaRPr>
          </a:p>
          <a:p>
            <a:pPr lvl="2"/>
            <a:r>
              <a:rPr lang="en-US" sz="1800" dirty="0" smtClean="0">
                <a:solidFill>
                  <a:srgbClr val="FF0000"/>
                </a:solidFill>
              </a:rPr>
              <a:t>(1) Gaining your audience’s attention, (2) Building interest by convincing your audience that your proposal is worthy, (3) Eliciting desire for the offer and reducing resistance, and (4) Prompting action.  </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6781800" y="4513792"/>
            <a:ext cx="2353733" cy="2353733"/>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83777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Unit Three: Workplace Communication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sz="2300" u="sng" dirty="0" smtClean="0"/>
              <a:t>Chapter Ten: Persuasive and Sales Messages</a:t>
            </a:r>
          </a:p>
          <a:p>
            <a:pPr marL="0" indent="0">
              <a:buNone/>
            </a:pPr>
            <a:endParaRPr lang="en-US" sz="800" u="sng" dirty="0" smtClean="0"/>
          </a:p>
        </p:txBody>
      </p:sp>
      <p:pic>
        <p:nvPicPr>
          <p:cNvPr id="7" name="Picture 6" descr="UNIT-1:Means Of Communication – B.C.A study"/>
          <p:cNvPicPr/>
          <p:nvPr/>
        </p:nvPicPr>
        <p:blipFill>
          <a:blip r:embed="rId2" cstate="print"/>
          <a:srcRect/>
          <a:stretch>
            <a:fillRect/>
          </a:stretch>
        </p:blipFill>
        <p:spPr bwMode="auto">
          <a:xfrm>
            <a:off x="0" y="-29675"/>
            <a:ext cx="990600" cy="457199"/>
          </a:xfrm>
          <a:prstGeom prst="rect">
            <a:avLst/>
          </a:prstGeom>
          <a:noFill/>
          <a:ln w="9525">
            <a:noFill/>
            <a:miter lim="800000"/>
            <a:headEnd/>
            <a:tailEnd/>
          </a:ln>
        </p:spPr>
      </p:pic>
      <p:pic>
        <p:nvPicPr>
          <p:cNvPr id="10" name="Picture 9" descr="Mastering the Art of Persuasive Communication - Exaltus"/>
          <p:cNvPicPr/>
          <p:nvPr/>
        </p:nvPicPr>
        <p:blipFill>
          <a:blip r:embed="rId3">
            <a:extLst>
              <a:ext uri="{28A0092B-C50C-407E-A947-70E740481C1C}">
                <a14:useLocalDpi xmlns:a14="http://schemas.microsoft.com/office/drawing/2010/main" val="0"/>
              </a:ext>
            </a:extLst>
          </a:blip>
          <a:srcRect/>
          <a:stretch>
            <a:fillRect/>
          </a:stretch>
        </p:blipFill>
        <p:spPr bwMode="auto">
          <a:xfrm>
            <a:off x="1999488" y="2362200"/>
            <a:ext cx="5181599" cy="3537671"/>
          </a:xfrm>
          <a:prstGeom prst="rect">
            <a:avLst/>
          </a:prstGeom>
          <a:noFill/>
          <a:ln>
            <a:noFill/>
          </a:ln>
        </p:spPr>
      </p:pic>
    </p:spTree>
    <p:extLst>
      <p:ext uri="{BB962C8B-B14F-4D97-AF65-F5344CB8AC3E}">
        <p14:creationId xmlns:p14="http://schemas.microsoft.com/office/powerpoint/2010/main" val="1589006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Gaining Attention in Persuasive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300" u="sng" dirty="0" smtClean="0"/>
              <a:t>To grab attention, the opening statement in a persuasive request should be brief, relevant, and engaging</a:t>
            </a:r>
            <a:r>
              <a:rPr lang="en-US" sz="2300" dirty="0" smtClean="0"/>
              <a:t>.  </a:t>
            </a:r>
          </a:p>
          <a:p>
            <a:pPr lvl="1"/>
            <a:endParaRPr lang="en-US" sz="800" dirty="0"/>
          </a:p>
          <a:p>
            <a:pPr lvl="1"/>
            <a:r>
              <a:rPr lang="en-US" sz="1900" dirty="0" smtClean="0"/>
              <a:t>When only mild persuasion is necessary, the opener can be low-key and factual.  If, however, your request is substantial and you anticipate strong resistance, provide a thoughtful, provocative opening.     Following are some examples:</a:t>
            </a:r>
          </a:p>
          <a:p>
            <a:pPr lvl="1"/>
            <a:endParaRPr lang="en-US" sz="800" dirty="0"/>
          </a:p>
          <a:p>
            <a:pPr marL="937260" lvl="2" indent="-342900">
              <a:buFont typeface="+mj-lt"/>
              <a:buAutoNum type="arabicPeriod"/>
            </a:pPr>
            <a:r>
              <a:rPr lang="en-US" sz="1900" dirty="0" smtClean="0">
                <a:solidFill>
                  <a:srgbClr val="FF0000"/>
                </a:solidFill>
              </a:rPr>
              <a:t>Problem Description</a:t>
            </a:r>
          </a:p>
          <a:p>
            <a:pPr marL="937260" lvl="2" indent="-342900">
              <a:buFont typeface="+mj-lt"/>
              <a:buAutoNum type="arabicPeriod"/>
            </a:pPr>
            <a:r>
              <a:rPr lang="en-US" sz="1900" dirty="0" smtClean="0">
                <a:solidFill>
                  <a:srgbClr val="FF0000"/>
                </a:solidFill>
              </a:rPr>
              <a:t>Unexpected Statement</a:t>
            </a:r>
          </a:p>
          <a:p>
            <a:pPr marL="937260" lvl="2" indent="-342900">
              <a:buFont typeface="+mj-lt"/>
              <a:buAutoNum type="arabicPeriod"/>
            </a:pPr>
            <a:r>
              <a:rPr lang="en-US" sz="1900" dirty="0" smtClean="0">
                <a:solidFill>
                  <a:srgbClr val="FF0000"/>
                </a:solidFill>
              </a:rPr>
              <a:t>Reader Benefit</a:t>
            </a:r>
          </a:p>
          <a:p>
            <a:pPr marL="937260" lvl="2" indent="-342900">
              <a:buFont typeface="+mj-lt"/>
              <a:buAutoNum type="arabicPeriod"/>
            </a:pPr>
            <a:r>
              <a:rPr lang="en-US" sz="1900" dirty="0" smtClean="0">
                <a:solidFill>
                  <a:srgbClr val="FF0000"/>
                </a:solidFill>
              </a:rPr>
              <a:t>Compliment</a:t>
            </a:r>
          </a:p>
          <a:p>
            <a:pPr marL="937260" lvl="2" indent="-342900">
              <a:buFont typeface="+mj-lt"/>
              <a:buAutoNum type="arabicPeriod"/>
            </a:pPr>
            <a:r>
              <a:rPr lang="en-US" sz="1900" dirty="0" smtClean="0">
                <a:solidFill>
                  <a:srgbClr val="FF0000"/>
                </a:solidFill>
              </a:rPr>
              <a:t>Related Facts</a:t>
            </a:r>
          </a:p>
          <a:p>
            <a:pPr marL="937260" lvl="2" indent="-342900">
              <a:buFont typeface="+mj-lt"/>
              <a:buAutoNum type="arabicPeriod"/>
            </a:pPr>
            <a:r>
              <a:rPr lang="en-US" sz="1900" dirty="0" smtClean="0">
                <a:solidFill>
                  <a:srgbClr val="FF0000"/>
                </a:solidFill>
              </a:rPr>
              <a:t>Stimulating Question</a:t>
            </a:r>
          </a:p>
          <a:p>
            <a:pPr lvl="1"/>
            <a:endParaRPr lang="en-US" dirty="0"/>
          </a:p>
        </p:txBody>
      </p:sp>
      <p:pic>
        <p:nvPicPr>
          <p:cNvPr id="5" name="Picture 4"/>
          <p:cNvPicPr>
            <a:picLocks noChangeAspect="1"/>
          </p:cNvPicPr>
          <p:nvPr/>
        </p:nvPicPr>
        <p:blipFill>
          <a:blip r:embed="rId2"/>
          <a:stretch>
            <a:fillRect/>
          </a:stretch>
        </p:blipFill>
        <p:spPr>
          <a:xfrm>
            <a:off x="6248400" y="3679698"/>
            <a:ext cx="2587752" cy="2587752"/>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4025997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Gaining Attention in Persuasive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fontScale="92500" lnSpcReduction="10000"/>
          </a:bodyPr>
          <a:lstStyle/>
          <a:p>
            <a:pPr marL="514350" indent="-514350">
              <a:buFont typeface="+mj-lt"/>
              <a:buAutoNum type="arabicPeriod"/>
            </a:pPr>
            <a:r>
              <a:rPr lang="en-US" sz="2600" u="sng" dirty="0" smtClean="0"/>
              <a:t>Problem Description</a:t>
            </a:r>
          </a:p>
          <a:p>
            <a:pPr lvl="1"/>
            <a:r>
              <a:rPr lang="en-US" dirty="0" smtClean="0">
                <a:solidFill>
                  <a:srgbClr val="FF0000"/>
                </a:solidFill>
              </a:rPr>
              <a:t>Present a capsule of the problem your proposal will help solve.</a:t>
            </a:r>
          </a:p>
          <a:p>
            <a:pPr marL="514350" indent="-514350">
              <a:buFont typeface="+mj-lt"/>
              <a:buAutoNum type="arabicPeriod"/>
            </a:pPr>
            <a:r>
              <a:rPr lang="en-US" sz="2600" u="sng" dirty="0" smtClean="0"/>
              <a:t>Unexpected Statement</a:t>
            </a:r>
          </a:p>
          <a:p>
            <a:pPr lvl="1"/>
            <a:r>
              <a:rPr lang="en-US" dirty="0" smtClean="0">
                <a:solidFill>
                  <a:srgbClr val="FF0000"/>
                </a:solidFill>
              </a:rPr>
              <a:t>Get readers thinking immediately.</a:t>
            </a:r>
          </a:p>
          <a:p>
            <a:pPr marL="514350" indent="-514350">
              <a:buFont typeface="+mj-lt"/>
              <a:buAutoNum type="arabicPeriod"/>
            </a:pPr>
            <a:r>
              <a:rPr lang="en-US" sz="2600" u="sng" dirty="0" smtClean="0"/>
              <a:t>Reader Benefit</a:t>
            </a:r>
          </a:p>
          <a:p>
            <a:pPr lvl="1"/>
            <a:r>
              <a:rPr lang="en-US" dirty="0" smtClean="0">
                <a:solidFill>
                  <a:srgbClr val="FF0000"/>
                </a:solidFill>
              </a:rPr>
              <a:t>Highlight benefit to reader at the onset.</a:t>
            </a:r>
          </a:p>
          <a:p>
            <a:pPr marL="514350" indent="-514350">
              <a:buFont typeface="+mj-lt"/>
              <a:buAutoNum type="arabicPeriod"/>
            </a:pPr>
            <a:r>
              <a:rPr lang="en-US" sz="2600" u="sng" dirty="0" smtClean="0"/>
              <a:t>Compliment</a:t>
            </a:r>
          </a:p>
          <a:p>
            <a:pPr lvl="1"/>
            <a:r>
              <a:rPr lang="en-US" dirty="0" smtClean="0">
                <a:solidFill>
                  <a:srgbClr val="FF0000"/>
                </a:solidFill>
              </a:rPr>
              <a:t>Offer praise or compliments, but avoid obvious flattery.</a:t>
            </a:r>
          </a:p>
          <a:p>
            <a:pPr marL="514350" indent="-514350">
              <a:buFont typeface="+mj-lt"/>
              <a:buAutoNum type="arabicPeriod"/>
            </a:pPr>
            <a:r>
              <a:rPr lang="en-US" sz="2600" u="sng" dirty="0" smtClean="0"/>
              <a:t>Related Facts</a:t>
            </a:r>
          </a:p>
          <a:p>
            <a:pPr lvl="1"/>
            <a:r>
              <a:rPr lang="en-US" dirty="0" smtClean="0">
                <a:solidFill>
                  <a:srgbClr val="FF0000"/>
                </a:solidFill>
              </a:rPr>
              <a:t>Relevant facts set stage for the interest-building section to follow.</a:t>
            </a:r>
          </a:p>
          <a:p>
            <a:pPr marL="514350" indent="-514350">
              <a:buFont typeface="+mj-lt"/>
              <a:buAutoNum type="arabicPeriod"/>
            </a:pPr>
            <a:r>
              <a:rPr lang="en-US" sz="2600" u="sng" dirty="0" smtClean="0"/>
              <a:t>Stimulating Question</a:t>
            </a:r>
          </a:p>
          <a:p>
            <a:pPr lvl="1"/>
            <a:r>
              <a:rPr lang="en-US" dirty="0" smtClean="0">
                <a:solidFill>
                  <a:srgbClr val="FF0000"/>
                </a:solidFill>
              </a:rPr>
              <a:t>Stimulate curiosity of reader with intriguing question.</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562600" y="2514600"/>
            <a:ext cx="3168875" cy="1271587"/>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2654887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Interest in Persuasive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400" u="sng" dirty="0" smtClean="0"/>
              <a:t>After capturing attention, a persuasive request must retain that attention and convince the audience that the request is reasonable.  </a:t>
            </a:r>
          </a:p>
          <a:p>
            <a:endParaRPr lang="en-US" sz="800" dirty="0"/>
          </a:p>
          <a:p>
            <a:pPr lvl="1"/>
            <a:r>
              <a:rPr lang="en-US" sz="2000" dirty="0" smtClean="0"/>
              <a:t>Persuasive requests are likely to be longer than direct requests because the audience must be convinced rather than instructed.  </a:t>
            </a:r>
          </a:p>
          <a:p>
            <a:pPr lvl="1"/>
            <a:r>
              <a:rPr lang="en-US" sz="2000" dirty="0" smtClean="0"/>
              <a:t>You can build interest and conviction through use of the following:</a:t>
            </a:r>
          </a:p>
          <a:p>
            <a:pPr lvl="1"/>
            <a:endParaRPr lang="en-US" sz="900" dirty="0" smtClean="0"/>
          </a:p>
          <a:p>
            <a:pPr lvl="2"/>
            <a:r>
              <a:rPr lang="en-US" dirty="0" smtClean="0">
                <a:solidFill>
                  <a:srgbClr val="FF0000"/>
                </a:solidFill>
              </a:rPr>
              <a:t>Facts – Statistics – Examples – Expert Opinion – Specific Details Direct Benefits – Indirect Benefits</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334000" y="4560521"/>
            <a:ext cx="3527552" cy="1767254"/>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3682181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Building Interest in Persuasive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400" u="sng" dirty="0" smtClean="0"/>
              <a:t>Showing how your request can benefit the audience directly or indirectly is a key factor in persuasion</a:t>
            </a:r>
            <a:r>
              <a:rPr lang="en-US" sz="2400" dirty="0" smtClean="0"/>
              <a:t>.  </a:t>
            </a:r>
          </a:p>
          <a:p>
            <a:endParaRPr lang="en-US" sz="800" dirty="0"/>
          </a:p>
          <a:p>
            <a:pPr lvl="1"/>
            <a:r>
              <a:rPr lang="en-US" sz="2000" dirty="0" smtClean="0">
                <a:solidFill>
                  <a:srgbClr val="0070C0"/>
                </a:solidFill>
              </a:rPr>
              <a:t>If you were asking alumni to contribute money to college foundation, you might promote direct benefits such as listing the donor’s name in the college magazine or sending a sweatshirt with the college logo.  Another direct benefit is a tax write-off for the contribution.  </a:t>
            </a:r>
          </a:p>
          <a:p>
            <a:pPr lvl="1"/>
            <a:endParaRPr lang="en-US" sz="800" dirty="0"/>
          </a:p>
          <a:p>
            <a:pPr lvl="2"/>
            <a:r>
              <a:rPr lang="en-US" sz="1800" dirty="0" smtClean="0">
                <a:solidFill>
                  <a:srgbClr val="FF0000"/>
                </a:solidFill>
              </a:rPr>
              <a:t>An indirect benefit might be feeling good about “paying it forward,” thus helping the college and knowing that students will benefit from the gift.  </a:t>
            </a:r>
          </a:p>
          <a:p>
            <a:pPr lvl="2"/>
            <a:r>
              <a:rPr lang="en-US" sz="1800" dirty="0" smtClean="0">
                <a:solidFill>
                  <a:srgbClr val="FF0000"/>
                </a:solidFill>
              </a:rPr>
              <a:t>All charities rely in part on indirect benefits to promote their causes.</a:t>
            </a:r>
            <a:endParaRPr lang="en-US" sz="1800" dirty="0">
              <a:solidFill>
                <a:srgbClr val="FF0000"/>
              </a:solidFill>
            </a:endParaRPr>
          </a:p>
        </p:txBody>
      </p:sp>
      <p:pic>
        <p:nvPicPr>
          <p:cNvPr id="6" name="Picture 5"/>
          <p:cNvPicPr>
            <a:picLocks noChangeAspect="1"/>
          </p:cNvPicPr>
          <p:nvPr/>
        </p:nvPicPr>
        <p:blipFill>
          <a:blip r:embed="rId2"/>
          <a:stretch>
            <a:fillRect/>
          </a:stretch>
        </p:blipFill>
        <p:spPr>
          <a:xfrm>
            <a:off x="5503873" y="4953000"/>
            <a:ext cx="3640127" cy="1905000"/>
          </a:xfrm>
          <a:prstGeom prst="rect">
            <a:avLst/>
          </a:prstGeom>
        </p:spPr>
      </p:pic>
      <p:pic>
        <p:nvPicPr>
          <p:cNvPr id="7" name="Picture 6"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983378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Eliciting Desire and Reducing Resistance in Persuasive Requests</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best persuasive requests anticipate audience resistance.  </a:t>
            </a:r>
          </a:p>
          <a:p>
            <a:pPr lvl="1"/>
            <a:endParaRPr lang="en-US" sz="800" u="sng" dirty="0"/>
          </a:p>
          <a:p>
            <a:pPr lvl="1"/>
            <a:r>
              <a:rPr lang="en-US" dirty="0" smtClean="0"/>
              <a:t>How will the receiver object to the request?  </a:t>
            </a:r>
          </a:p>
          <a:p>
            <a:endParaRPr lang="en-US" sz="800" u="sng" dirty="0" smtClean="0"/>
          </a:p>
          <a:p>
            <a:pPr lvl="2"/>
            <a:r>
              <a:rPr lang="en-US" dirty="0" smtClean="0">
                <a:solidFill>
                  <a:srgbClr val="FF0000"/>
                </a:solidFill>
              </a:rPr>
              <a:t>When brainstorming, try “What if?” scenarios.  For each of these “What if?” scenarios, you’ll need a counterargument.</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6096000" y="3566437"/>
            <a:ext cx="2681963" cy="2681963"/>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8242462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Prompting Action in Persuasive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400" u="sng" dirty="0" smtClean="0"/>
              <a:t>After gaining attention, building interest, eliciting desire, and reducing resistance, you will want to inspire the newly receptive audience to act</a:t>
            </a:r>
            <a:r>
              <a:rPr lang="en-US" sz="2400" dirty="0" smtClean="0"/>
              <a:t>.  </a:t>
            </a:r>
          </a:p>
          <a:p>
            <a:endParaRPr lang="en-US" sz="800" dirty="0"/>
          </a:p>
          <a:p>
            <a:pPr lvl="1"/>
            <a:r>
              <a:rPr lang="en-US" sz="2000" dirty="0" smtClean="0"/>
              <a:t>Knowing exactly what action you favor before you start to write enables you to point arguments toward important final paragraph.  </a:t>
            </a:r>
          </a:p>
          <a:p>
            <a:pPr lvl="1"/>
            <a:endParaRPr lang="en-US" sz="800" dirty="0"/>
          </a:p>
          <a:p>
            <a:pPr lvl="2"/>
            <a:r>
              <a:rPr lang="en-US" sz="1800" dirty="0" smtClean="0">
                <a:solidFill>
                  <a:srgbClr val="FF0000"/>
                </a:solidFill>
              </a:rPr>
              <a:t>Make your recommendation as specifically and confidently as possible – without seeming pushy.  In making a request, don’t sound apologetic   (I’m sorry to have to ask you this, but…), and don’t supply excuses           (If you can spare the time…). </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6019799" y="4786488"/>
            <a:ext cx="3107267" cy="2071511"/>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684080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Being an Ethical Persuader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400" u="sng" dirty="0" smtClean="0"/>
              <a:t>A persuader is effective only when they are believable.  </a:t>
            </a:r>
          </a:p>
          <a:p>
            <a:endParaRPr lang="en-US" sz="800" u="sng" dirty="0" smtClean="0"/>
          </a:p>
          <a:p>
            <a:pPr lvl="1"/>
            <a:r>
              <a:rPr lang="en-US" sz="2000" dirty="0" smtClean="0"/>
              <a:t>If receivers suspect they are being manipulated or misled, or if they find any part of argument untruthful, the total argument fails</a:t>
            </a:r>
            <a:r>
              <a:rPr lang="en-US" dirty="0" smtClean="0"/>
              <a:t>.  </a:t>
            </a:r>
          </a:p>
          <a:p>
            <a:endParaRPr lang="en-US" sz="900" dirty="0"/>
          </a:p>
          <a:p>
            <a:pPr lvl="2"/>
            <a:r>
              <a:rPr lang="en-US" sz="1800" dirty="0" smtClean="0">
                <a:solidFill>
                  <a:srgbClr val="FF0000"/>
                </a:solidFill>
              </a:rPr>
              <a:t>Fudging on the facts, exaggerating a point, omitting something crucial, or providing deceptive emphasis may seem tempting to some business communicators, but such schemes usually backfire.  </a:t>
            </a:r>
          </a:p>
        </p:txBody>
      </p:sp>
      <p:pic>
        <p:nvPicPr>
          <p:cNvPr id="6" name="Picture 5"/>
          <p:cNvPicPr>
            <a:picLocks noChangeAspect="1"/>
          </p:cNvPicPr>
          <p:nvPr/>
        </p:nvPicPr>
        <p:blipFill>
          <a:blip r:embed="rId2"/>
          <a:stretch>
            <a:fillRect/>
          </a:stretch>
        </p:blipFill>
        <p:spPr>
          <a:xfrm>
            <a:off x="2209800" y="4177367"/>
            <a:ext cx="4879792" cy="1952013"/>
          </a:xfrm>
          <a:prstGeom prst="rect">
            <a:avLst/>
          </a:prstGeom>
        </p:spPr>
      </p:pic>
      <p:pic>
        <p:nvPicPr>
          <p:cNvPr id="7" name="Picture 6"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2032675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Writing Persuasive Requests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A persuasive request should incorporate the following</a:t>
            </a:r>
            <a:r>
              <a:rPr lang="en-US" dirty="0" smtClean="0"/>
              <a:t>:</a:t>
            </a:r>
          </a:p>
          <a:p>
            <a:endParaRPr lang="en-US" sz="800" dirty="0" smtClean="0"/>
          </a:p>
          <a:p>
            <a:pPr marL="731520" lvl="1" indent="-457200">
              <a:buFont typeface="+mj-lt"/>
              <a:buAutoNum type="arabicPeriod"/>
            </a:pPr>
            <a:r>
              <a:rPr lang="en-US" dirty="0" smtClean="0">
                <a:solidFill>
                  <a:srgbClr val="FF0000"/>
                </a:solidFill>
              </a:rPr>
              <a:t>Establish credibility</a:t>
            </a:r>
          </a:p>
          <a:p>
            <a:pPr marL="731520" lvl="1" indent="-457200">
              <a:buFont typeface="+mj-lt"/>
              <a:buAutoNum type="arabicPeriod"/>
            </a:pPr>
            <a:r>
              <a:rPr lang="en-US" dirty="0" smtClean="0">
                <a:solidFill>
                  <a:srgbClr val="FF0000"/>
                </a:solidFill>
              </a:rPr>
              <a:t>Make a reasonable and precise request</a:t>
            </a:r>
          </a:p>
          <a:p>
            <a:pPr marL="731520" lvl="1" indent="-457200">
              <a:buFont typeface="+mj-lt"/>
              <a:buAutoNum type="arabicPeriod"/>
            </a:pPr>
            <a:r>
              <a:rPr lang="en-US" dirty="0" smtClean="0">
                <a:solidFill>
                  <a:srgbClr val="FF0000"/>
                </a:solidFill>
              </a:rPr>
              <a:t>Tie facts to benefits</a:t>
            </a:r>
          </a:p>
          <a:p>
            <a:pPr marL="731520" lvl="1" indent="-457200">
              <a:buFont typeface="+mj-lt"/>
              <a:buAutoNum type="arabicPeriod"/>
            </a:pPr>
            <a:r>
              <a:rPr lang="en-US" dirty="0" smtClean="0">
                <a:solidFill>
                  <a:srgbClr val="FF0000"/>
                </a:solidFill>
              </a:rPr>
              <a:t>Elicit desire while overcoming resistance in the receiver</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791200" y="3962400"/>
            <a:ext cx="3044952" cy="2283714"/>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742761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Persuading Employees: Messages Flowing Downward</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Employees traditionally expect to be directed in how to perform their jobs; therefore, instructions or directives moving downward from superiors to subordinates usually required little persuasion</a:t>
            </a:r>
            <a:r>
              <a:rPr lang="en-US" dirty="0" smtClean="0"/>
              <a:t>.  </a:t>
            </a:r>
          </a:p>
          <a:p>
            <a:endParaRPr lang="en-US" sz="800" dirty="0"/>
          </a:p>
          <a:p>
            <a:pPr lvl="1"/>
            <a:r>
              <a:rPr lang="en-US" dirty="0" smtClean="0">
                <a:solidFill>
                  <a:srgbClr val="FF0000"/>
                </a:solidFill>
              </a:rPr>
              <a:t>Messages such as information about procedures, equipment, or customer service still use the direct strategy, with the purpose immediately stated.</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7086600" y="4076573"/>
            <a:ext cx="1573938" cy="2047875"/>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2129391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Persuading Employees: Messages Flowing Downward</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300" u="sng" dirty="0" smtClean="0"/>
              <a:t>However, employees are sometimes asked to volunteer for projects or committees, and some are encouraged to join programs to stop smoking, lose weight, or start exercising</a:t>
            </a:r>
            <a:r>
              <a:rPr lang="en-US" sz="2300" dirty="0" smtClean="0"/>
              <a:t>.  </a:t>
            </a:r>
          </a:p>
          <a:p>
            <a:endParaRPr lang="en-US" sz="800" dirty="0"/>
          </a:p>
          <a:p>
            <a:pPr lvl="1"/>
            <a:r>
              <a:rPr lang="en-US" dirty="0" smtClean="0">
                <a:solidFill>
                  <a:srgbClr val="FF0000"/>
                </a:solidFill>
              </a:rPr>
              <a:t>Organizations may ask employees to participate in capacities outside their work roles.  In such cases, the four-part indirect AIDA strategy provides a helpful structure.</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6019800" y="3829985"/>
            <a:ext cx="2850988" cy="2494615"/>
          </a:xfrm>
          <a:prstGeom prst="rect">
            <a:avLst/>
          </a:prstGeom>
        </p:spPr>
      </p:pic>
      <p:pic>
        <p:nvPicPr>
          <p:cNvPr id="7" name="Picture 6"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61762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Persuading Effectively and Ethically </a:t>
            </a:r>
            <a:br>
              <a:rPr lang="en-US" sz="2400" dirty="0" smtClean="0"/>
            </a:br>
            <a:r>
              <a:rPr lang="en-US" sz="2400" dirty="0" smtClean="0"/>
              <a:t>in the Contemporary Workplace</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400" u="sng" dirty="0" smtClean="0"/>
              <a:t>Although we experience a barrage of print and electronic persuasive messages daily, we often fail to recognize the techniques of persuasion</a:t>
            </a:r>
            <a:r>
              <a:rPr lang="en-US" dirty="0" smtClean="0"/>
              <a:t>.  </a:t>
            </a:r>
          </a:p>
          <a:p>
            <a:endParaRPr lang="en-US" sz="800" dirty="0"/>
          </a:p>
          <a:p>
            <a:pPr lvl="1"/>
            <a:r>
              <a:rPr lang="en-US" dirty="0" smtClean="0"/>
              <a:t>To be smart consumers, we need to be alert to persuasive practices and how they influence behavior.  </a:t>
            </a:r>
          </a:p>
          <a:p>
            <a:pPr lvl="1"/>
            <a:endParaRPr lang="en-US" sz="800" dirty="0"/>
          </a:p>
          <a:p>
            <a:pPr lvl="2"/>
            <a:r>
              <a:rPr lang="en-US" dirty="0" smtClean="0">
                <a:solidFill>
                  <a:srgbClr val="FF0000"/>
                </a:solidFill>
              </a:rPr>
              <a:t>Being informed is our best defense.  </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562600" y="3810000"/>
            <a:ext cx="3368488" cy="2602923"/>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564153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Persuading Employees: Messages Flowing Downward</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400" u="sng" dirty="0" smtClean="0"/>
              <a:t>Because many executives today rely on buy-in instead of exercising raw power, messages flowing downward require attention to tone</a:t>
            </a:r>
            <a:r>
              <a:rPr lang="en-US" sz="2400" dirty="0" smtClean="0"/>
              <a:t>.  </a:t>
            </a:r>
          </a:p>
          <a:p>
            <a:endParaRPr lang="en-US" sz="800" dirty="0"/>
          </a:p>
          <a:p>
            <a:pPr lvl="1"/>
            <a:r>
              <a:rPr lang="en-US" sz="2000" dirty="0" smtClean="0"/>
              <a:t>Warm words and a conversational tone convey a caring attitude.  </a:t>
            </a:r>
          </a:p>
          <a:p>
            <a:pPr lvl="1"/>
            <a:r>
              <a:rPr lang="en-US" sz="2000" dirty="0" smtClean="0"/>
              <a:t>Persuasive requests coming from trusted superiors are more likely to be accepted than requests from dictatorial executives who rely on threats and punishments to secure compliance.  </a:t>
            </a:r>
          </a:p>
          <a:p>
            <a:pPr lvl="1"/>
            <a:endParaRPr lang="en-US" sz="800" dirty="0"/>
          </a:p>
          <a:p>
            <a:pPr lvl="2"/>
            <a:r>
              <a:rPr lang="en-US" sz="1800" dirty="0" smtClean="0">
                <a:solidFill>
                  <a:srgbClr val="FF0000"/>
                </a:solidFill>
              </a:rPr>
              <a:t>The proverbial carrot has always been more persuasive than the stick.  </a:t>
            </a:r>
          </a:p>
          <a:p>
            <a:pPr lvl="2"/>
            <a:r>
              <a:rPr lang="en-US" sz="1800" dirty="0" smtClean="0">
                <a:solidFill>
                  <a:srgbClr val="FF0000"/>
                </a:solidFill>
              </a:rPr>
              <a:t>Because the words “should” and “must” sometimes convey a negative tone, be careful in using them.</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6096000" y="5105400"/>
            <a:ext cx="2895600" cy="1628775"/>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2036248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Persuading the Boss: Messages Flowing Upward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400" u="sng" dirty="0" smtClean="0"/>
              <a:t>When describing an idea to your supervisor or manager, state it confidently and fairly</a:t>
            </a:r>
            <a:r>
              <a:rPr lang="en-US" dirty="0" smtClean="0"/>
              <a:t>.  </a:t>
            </a:r>
          </a:p>
          <a:p>
            <a:endParaRPr lang="en-US" sz="900" dirty="0"/>
          </a:p>
          <a:p>
            <a:pPr lvl="1"/>
            <a:r>
              <a:rPr lang="en-US" sz="2000" dirty="0" smtClean="0"/>
              <a:t>Don’t undermine your suggestions with statements such as:         “This may sound crazy” or “I know we tried this before, but…”  </a:t>
            </a:r>
          </a:p>
          <a:p>
            <a:pPr lvl="1"/>
            <a:endParaRPr lang="en-US" sz="800" dirty="0" smtClean="0"/>
          </a:p>
          <a:p>
            <a:pPr lvl="2"/>
            <a:r>
              <a:rPr lang="en-US" dirty="0" smtClean="0">
                <a:solidFill>
                  <a:srgbClr val="FF0000"/>
                </a:solidFill>
              </a:rPr>
              <a:t>Show that you have thought through the suggestion by describing the risks involved as well as the potential benefits.  </a:t>
            </a:r>
          </a:p>
        </p:txBody>
      </p:sp>
      <p:pic>
        <p:nvPicPr>
          <p:cNvPr id="5" name="Picture 4"/>
          <p:cNvPicPr>
            <a:picLocks noChangeAspect="1"/>
          </p:cNvPicPr>
          <p:nvPr/>
        </p:nvPicPr>
        <p:blipFill>
          <a:blip r:embed="rId2"/>
          <a:stretch>
            <a:fillRect/>
          </a:stretch>
        </p:blipFill>
        <p:spPr>
          <a:xfrm flipH="1">
            <a:off x="7072959" y="3962400"/>
            <a:ext cx="1741737" cy="2314575"/>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3898027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Persuading the Boss: Messages Flowing Upward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Persuasive messages traveling upward require a special sensitivity to tone</a:t>
            </a:r>
            <a:r>
              <a:rPr lang="en-US" dirty="0" smtClean="0"/>
              <a:t>.  </a:t>
            </a:r>
          </a:p>
          <a:p>
            <a:endParaRPr lang="en-US" sz="800" dirty="0"/>
          </a:p>
          <a:p>
            <a:pPr lvl="1"/>
            <a:r>
              <a:rPr lang="en-US" sz="2000" dirty="0" smtClean="0"/>
              <a:t>When asking superiors to change views or take action, use phrases such as “we suggest” and “we recommend” rather than “you must” and “we should.”  Avoid sounding pushy or argumentative.  </a:t>
            </a:r>
          </a:p>
          <a:p>
            <a:pPr lvl="1"/>
            <a:endParaRPr lang="en-US" sz="800" dirty="0"/>
          </a:p>
          <a:p>
            <a:pPr lvl="2"/>
            <a:r>
              <a:rPr lang="en-US" dirty="0" smtClean="0">
                <a:solidFill>
                  <a:srgbClr val="FF0000"/>
                </a:solidFill>
              </a:rPr>
              <a:t>Strive for a conversational, yet professional tone that conveys warmth, competence, and confidence.  </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4919056" y="4648200"/>
            <a:ext cx="4224944" cy="2223655"/>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322321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Applying the 3x3 Writing Process to Sales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Marketing professionals analyze and perfect every aspect of a sales message to encourage consumers to read and act on the message</a:t>
            </a:r>
            <a:r>
              <a:rPr lang="en-US" dirty="0" smtClean="0"/>
              <a:t>.  </a:t>
            </a:r>
          </a:p>
          <a:p>
            <a:endParaRPr lang="en-US" sz="800" dirty="0"/>
          </a:p>
          <a:p>
            <a:pPr lvl="1"/>
            <a:r>
              <a:rPr lang="en-US" dirty="0" smtClean="0">
                <a:solidFill>
                  <a:srgbClr val="FF0000"/>
                </a:solidFill>
              </a:rPr>
              <a:t>Like the experts, you will want to pay close attention to analysis and adaptation before writing the actual message.</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6172200" y="3810000"/>
            <a:ext cx="2438400" cy="24384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405102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Analyzing the Product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400" u="sng" dirty="0" smtClean="0"/>
              <a:t>Prior to sitting down to write a sales message promoting a product, you must study the item carefully</a:t>
            </a:r>
            <a:r>
              <a:rPr lang="en-US" sz="2400" dirty="0" smtClean="0"/>
              <a:t>.  </a:t>
            </a:r>
          </a:p>
          <a:p>
            <a:endParaRPr lang="en-US" sz="900" dirty="0"/>
          </a:p>
          <a:p>
            <a:pPr lvl="1"/>
            <a:r>
              <a:rPr lang="en-US" sz="2000" dirty="0" smtClean="0"/>
              <a:t>What can you learn about its design, construction, raw materials, and manufacturing process?  What can you learn about its ease of use, efficiency, durability, and applications?  </a:t>
            </a:r>
          </a:p>
          <a:p>
            <a:pPr lvl="1"/>
            <a:endParaRPr lang="en-US" sz="800" dirty="0"/>
          </a:p>
          <a:p>
            <a:pPr lvl="2"/>
            <a:r>
              <a:rPr lang="en-US" sz="1800" dirty="0" smtClean="0">
                <a:solidFill>
                  <a:srgbClr val="FF0000"/>
                </a:solidFill>
              </a:rPr>
              <a:t>Be sure to consider warranties, service, price, premiums, exclusivity, and special appeals.  At the same time, evaluate the competition so that you can compare your product’s strengths with the competitor’s weaknesses.</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346095" y="4876800"/>
            <a:ext cx="3797905" cy="19939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482922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Determining the Purpose of a Sales Message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Equally as important as analyzing the product is determining the specific purpose of your message</a:t>
            </a:r>
            <a:r>
              <a:rPr lang="en-US" sz="2400" dirty="0" smtClean="0"/>
              <a:t>.  </a:t>
            </a:r>
          </a:p>
          <a:p>
            <a:endParaRPr lang="en-US" sz="800" dirty="0"/>
          </a:p>
          <a:p>
            <a:pPr lvl="1"/>
            <a:r>
              <a:rPr lang="en-US" dirty="0" smtClean="0">
                <a:solidFill>
                  <a:srgbClr val="FF0000"/>
                </a:solidFill>
              </a:rPr>
              <a:t>Before you write the first word of your message, know what response you want and the central selling point you will emphasize to achieve your purpose.</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4818888" y="3773482"/>
            <a:ext cx="3986784" cy="2466822"/>
          </a:xfrm>
          <a:prstGeom prst="rect">
            <a:avLst/>
          </a:prstGeom>
        </p:spPr>
      </p:pic>
      <p:pic>
        <p:nvPicPr>
          <p:cNvPr id="7" name="Picture 6"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3554400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Considering the Value of Sales Letters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Your primary goal in writing a sales message is to get someone to devote a few moments of attention to it</a:t>
            </a:r>
            <a:r>
              <a:rPr lang="en-US" dirty="0" smtClean="0"/>
              <a:t>.  </a:t>
            </a:r>
          </a:p>
          <a:p>
            <a:endParaRPr lang="en-US" sz="800" dirty="0"/>
          </a:p>
          <a:p>
            <a:pPr lvl="1"/>
            <a:r>
              <a:rPr lang="en-US" dirty="0" smtClean="0"/>
              <a:t>You may be promoting a product, service, idea, or yourself.  </a:t>
            </a:r>
          </a:p>
          <a:p>
            <a:pPr lvl="1"/>
            <a:endParaRPr lang="en-US" sz="800" dirty="0"/>
          </a:p>
          <a:p>
            <a:pPr lvl="2"/>
            <a:r>
              <a:rPr lang="en-US" dirty="0" smtClean="0">
                <a:solidFill>
                  <a:srgbClr val="FF0000"/>
                </a:solidFill>
              </a:rPr>
              <a:t>The most effective messages will follow the AIDA strategy and     (1) gain attention, (2) build interest, (3) elicit desire and reduce resistance, and (4) motivate action.</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4894291" y="4191000"/>
            <a:ext cx="3936782" cy="208881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250505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Gaining Attention in Sales Messages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One of the most critical elements of a sales message is its opening paragraph</a:t>
            </a:r>
            <a:r>
              <a:rPr lang="en-US" dirty="0" smtClean="0"/>
              <a:t>.  </a:t>
            </a:r>
          </a:p>
          <a:p>
            <a:endParaRPr lang="en-US" sz="800" dirty="0"/>
          </a:p>
          <a:p>
            <a:pPr lvl="1"/>
            <a:r>
              <a:rPr lang="en-US" sz="2000" dirty="0" smtClean="0">
                <a:solidFill>
                  <a:schemeClr val="tx1"/>
                </a:solidFill>
              </a:rPr>
              <a:t>It should be short (1-5 lines), honest, relevant, and stimulating.  </a:t>
            </a:r>
          </a:p>
          <a:p>
            <a:pPr lvl="1"/>
            <a:r>
              <a:rPr lang="en-US" sz="2000" dirty="0" smtClean="0">
                <a:solidFill>
                  <a:schemeClr val="tx1"/>
                </a:solidFill>
              </a:rPr>
              <a:t>Marketers have found that eye-catching typographical arrangements or provocative messages can hook a reader’s attention.            </a:t>
            </a:r>
          </a:p>
          <a:p>
            <a:pPr lvl="1"/>
            <a:r>
              <a:rPr lang="en-US" sz="2000" dirty="0" smtClean="0">
                <a:solidFill>
                  <a:schemeClr val="tx1"/>
                </a:solidFill>
              </a:rPr>
              <a:t>Consider the following approaches:</a:t>
            </a:r>
          </a:p>
          <a:p>
            <a:pPr marL="274320" lvl="1" indent="0">
              <a:buNone/>
            </a:pPr>
            <a:endParaRPr lang="en-US" sz="800" dirty="0">
              <a:solidFill>
                <a:srgbClr val="FF0000"/>
              </a:solidFill>
            </a:endParaRPr>
          </a:p>
          <a:p>
            <a:pPr lvl="2"/>
            <a:r>
              <a:rPr lang="en-US" sz="1800" dirty="0" smtClean="0">
                <a:solidFill>
                  <a:srgbClr val="FF0000"/>
                </a:solidFill>
              </a:rPr>
              <a:t>Offer Something – Make a Promise – Ask a Question – Present Quotation or Proverb – Provide Facts – Share Product Feature and its Benefits – Write a  Startling Statement – Outline a Personalized Action Setting</a:t>
            </a:r>
          </a:p>
          <a:p>
            <a:pPr lvl="2"/>
            <a:r>
              <a:rPr lang="en-US" sz="1800" dirty="0" smtClean="0">
                <a:solidFill>
                  <a:srgbClr val="FF0000"/>
                </a:solidFill>
              </a:rPr>
              <a:t>Other openings calculated to capture attention include a solution to a problem, an anecdote, a personalized statement using the receiver’s name, and a relevant current event.</a:t>
            </a:r>
          </a:p>
        </p:txBody>
      </p:sp>
      <p:pic>
        <p:nvPicPr>
          <p:cNvPr id="5" name="Picture 4" descr="UNIT-1:Means Of Communication – B.C.A study"/>
          <p:cNvPicPr/>
          <p:nvPr/>
        </p:nvPicPr>
        <p:blipFill>
          <a:blip r:embed="rId2"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4197469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Building Interest with Rational and Emotional Appeals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In this phase of your sales message, you should describe clearly the product or service</a:t>
            </a:r>
            <a:r>
              <a:rPr lang="en-US" dirty="0" smtClean="0"/>
              <a:t>.  </a:t>
            </a:r>
          </a:p>
          <a:p>
            <a:endParaRPr lang="en-US" sz="800" dirty="0"/>
          </a:p>
          <a:p>
            <a:pPr lvl="1"/>
            <a:r>
              <a:rPr lang="en-US" dirty="0" smtClean="0"/>
              <a:t>In simple language emphasize the central selling points that you identified during your prewriting analysis.  </a:t>
            </a:r>
          </a:p>
          <a:p>
            <a:pPr lvl="1"/>
            <a:endParaRPr lang="en-US" sz="800" dirty="0"/>
          </a:p>
          <a:p>
            <a:pPr lvl="2"/>
            <a:r>
              <a:rPr lang="en-US" sz="1800" dirty="0" smtClean="0">
                <a:solidFill>
                  <a:srgbClr val="FF0000"/>
                </a:solidFill>
              </a:rPr>
              <a:t>Those selling points can be developed using rational or emotional appeals.</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029200" y="4248089"/>
            <a:ext cx="3876675" cy="2019361"/>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562657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Building Interest with Rational and Emotional Appeals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A physical description of your product is not enough</a:t>
            </a:r>
            <a:r>
              <a:rPr lang="en-US" dirty="0" smtClean="0"/>
              <a:t>.  </a:t>
            </a:r>
          </a:p>
          <a:p>
            <a:endParaRPr lang="en-US" sz="800" dirty="0"/>
          </a:p>
          <a:p>
            <a:pPr lvl="1"/>
            <a:r>
              <a:rPr lang="en-US" dirty="0" smtClean="0"/>
              <a:t>No matter how well you know your product, no one is persuaded by cold, hard facts alone.  </a:t>
            </a:r>
          </a:p>
          <a:p>
            <a:pPr lvl="1"/>
            <a:r>
              <a:rPr lang="en-US" dirty="0" smtClean="0"/>
              <a:t>People buy because of product benefits.  </a:t>
            </a:r>
          </a:p>
          <a:p>
            <a:pPr lvl="1"/>
            <a:endParaRPr lang="en-US" sz="800" dirty="0"/>
          </a:p>
          <a:p>
            <a:pPr lvl="2"/>
            <a:r>
              <a:rPr lang="en-US" dirty="0" smtClean="0">
                <a:solidFill>
                  <a:srgbClr val="FF0000"/>
                </a:solidFill>
              </a:rPr>
              <a:t>Translate those cold facts into warm feelings and reader benefits.  </a:t>
            </a:r>
          </a:p>
          <a:p>
            <a:pPr lvl="2"/>
            <a:r>
              <a:rPr lang="en-US" dirty="0" smtClean="0">
                <a:solidFill>
                  <a:srgbClr val="FF0000"/>
                </a:solidFill>
              </a:rPr>
              <a:t>A feature is what your product is or does; a benefit is how the audience can use it.</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410200" y="4459681"/>
            <a:ext cx="3527365" cy="1855394"/>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215623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Persuading Effectively and Ethically </a:t>
            </a:r>
            <a:br>
              <a:rPr lang="en-US" sz="2400" dirty="0" smtClean="0"/>
            </a:br>
            <a:r>
              <a:rPr lang="en-US" sz="2400" dirty="0" smtClean="0"/>
              <a:t>in the Contemporary Workplace</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400" u="sng" dirty="0" smtClean="0"/>
              <a:t>Persuasion has the power “to change attitudes and behaviors on a mass scale,” as B.J. Fogg at Stanford puts it</a:t>
            </a:r>
            <a:r>
              <a:rPr lang="en-US" sz="2400" dirty="0" smtClean="0"/>
              <a:t>.</a:t>
            </a:r>
            <a:r>
              <a:rPr lang="en-US" dirty="0" smtClean="0"/>
              <a:t>  </a:t>
            </a:r>
          </a:p>
          <a:p>
            <a:endParaRPr lang="en-US" sz="800" dirty="0"/>
          </a:p>
          <a:p>
            <a:pPr lvl="1"/>
            <a:r>
              <a:rPr lang="en-US" dirty="0" smtClean="0"/>
              <a:t>Social networks enable individuals or groups to reach virtually limitless audiences and practice what Fogg calls:                “mass interpersonal persuasion.”  </a:t>
            </a:r>
          </a:p>
          <a:p>
            <a:pPr lvl="1"/>
            <a:endParaRPr lang="en-US" sz="800" dirty="0"/>
          </a:p>
          <a:p>
            <a:pPr lvl="2"/>
            <a:r>
              <a:rPr lang="en-US" dirty="0" smtClean="0">
                <a:solidFill>
                  <a:srgbClr val="FF0000"/>
                </a:solidFill>
              </a:rPr>
              <a:t>This puts a lot of power into the hands of many.</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053399" y="4343400"/>
            <a:ext cx="3733800" cy="1893570"/>
          </a:xfrm>
          <a:prstGeom prst="rect">
            <a:avLst/>
          </a:prstGeom>
        </p:spPr>
      </p:pic>
      <p:pic>
        <p:nvPicPr>
          <p:cNvPr id="7" name="Picture 6"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531403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Building Interest with Rational and Emotional Appeals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400" u="sng" dirty="0" smtClean="0"/>
              <a:t>Emotions Guide Decision Making</a:t>
            </a:r>
            <a:endParaRPr lang="en-US" sz="2200" dirty="0" smtClean="0"/>
          </a:p>
          <a:p>
            <a:endParaRPr lang="en-US" sz="800" dirty="0"/>
          </a:p>
          <a:p>
            <a:pPr lvl="1"/>
            <a:r>
              <a:rPr lang="en-US" sz="2000" dirty="0" smtClean="0"/>
              <a:t>Neurological research supports the view that human decision making is a process guided by emotions. Human beings are also more likely to be persuaded by people or entities they like and know. </a:t>
            </a:r>
          </a:p>
          <a:p>
            <a:pPr lvl="1"/>
            <a:endParaRPr lang="en-US" sz="800" dirty="0"/>
          </a:p>
          <a:p>
            <a:pPr lvl="2"/>
            <a:r>
              <a:rPr lang="en-US" sz="1800" dirty="0" smtClean="0">
                <a:solidFill>
                  <a:srgbClr val="FF0000"/>
                </a:solidFill>
              </a:rPr>
              <a:t>These two insights have important implications for social media marketing.  They explain why so much emphasis today is placed on customer engagement, mostly carried out through social networks.</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271685" y="4267200"/>
            <a:ext cx="3564467" cy="2005013"/>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593726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Building Interest with Rational and Emotional Appeals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health of a company relies on the extent to which it creates meaningful and sustainable interactions and engagement with customers.  </a:t>
            </a:r>
          </a:p>
          <a:p>
            <a:endParaRPr lang="en-US" sz="800" dirty="0" smtClean="0"/>
          </a:p>
          <a:p>
            <a:pPr lvl="1"/>
            <a:r>
              <a:rPr lang="en-US" dirty="0" smtClean="0"/>
              <a:t>Engaged customers are more loyal and willing to recommend products.  </a:t>
            </a:r>
          </a:p>
          <a:p>
            <a:pPr lvl="1"/>
            <a:endParaRPr lang="en-US" sz="800" dirty="0" smtClean="0"/>
          </a:p>
          <a:p>
            <a:pPr lvl="2"/>
            <a:r>
              <a:rPr lang="en-US" sz="1800" dirty="0" smtClean="0">
                <a:solidFill>
                  <a:srgbClr val="FF0000"/>
                </a:solidFill>
              </a:rPr>
              <a:t>Social media success depends on creating an emotional connection.   </a:t>
            </a:r>
          </a:p>
          <a:p>
            <a:pPr lvl="2"/>
            <a:r>
              <a:rPr lang="en-US" sz="1800" dirty="0" smtClean="0">
                <a:solidFill>
                  <a:srgbClr val="FF0000"/>
                </a:solidFill>
              </a:rPr>
              <a:t>One expert likens social media to a cocktail party at which one mingles and networks but does not rudely hawk products and services.</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5105400" y="5114674"/>
            <a:ext cx="3646942" cy="1073743"/>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2990837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Motivating Action at the Conclusion of a Sales Message</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final paragraph of the sales letter carries punch line. This is where you tell readers what you want them to do and give them reasons for doing it</a:t>
            </a:r>
            <a:r>
              <a:rPr lang="en-US" sz="2400" dirty="0" smtClean="0"/>
              <a:t>.  </a:t>
            </a:r>
          </a:p>
          <a:p>
            <a:endParaRPr lang="en-US" sz="800" dirty="0"/>
          </a:p>
          <a:p>
            <a:pPr lvl="1"/>
            <a:r>
              <a:rPr lang="en-US" dirty="0" smtClean="0"/>
              <a:t>Most sales letters also include postscripts because they make irresistible reading.  Even readers who might skim over or bypass paragraphs are drawn to a P.S.  </a:t>
            </a:r>
          </a:p>
          <a:p>
            <a:pPr lvl="1"/>
            <a:endParaRPr lang="en-US" sz="800" dirty="0"/>
          </a:p>
          <a:p>
            <a:pPr lvl="2"/>
            <a:r>
              <a:rPr lang="en-US" sz="1800" dirty="0" smtClean="0">
                <a:solidFill>
                  <a:srgbClr val="FF0000"/>
                </a:solidFill>
              </a:rPr>
              <a:t>Use a postscript to reveal your strongest motivator, to add a special inducement for a quick response, or to emphasize a central selling point.</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4418850" y="5039693"/>
            <a:ext cx="4349877" cy="1036264"/>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683123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Writing Short Persuasive Messages Online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Writers are turning to social network posts to promote their businesses, further causes, and build online personas</a:t>
            </a:r>
            <a:r>
              <a:rPr lang="en-US" dirty="0" smtClean="0"/>
              <a:t>.  </a:t>
            </a:r>
          </a:p>
          <a:p>
            <a:endParaRPr lang="en-US" sz="800" dirty="0"/>
          </a:p>
          <a:p>
            <a:pPr lvl="1"/>
            <a:r>
              <a:rPr lang="en-US" sz="2100" dirty="0" smtClean="0">
                <a:solidFill>
                  <a:srgbClr val="FF0000"/>
                </a:solidFill>
              </a:rPr>
              <a:t>Social media are not primarily suited for overt selling; however, tweets and other online posts can be used to influence others and to project a professional, positive social online presence.</a:t>
            </a:r>
            <a:endParaRPr lang="en-US" sz="2100" dirty="0">
              <a:solidFill>
                <a:srgbClr val="FF0000"/>
              </a:solidFill>
            </a:endParaRPr>
          </a:p>
        </p:txBody>
      </p:sp>
      <p:pic>
        <p:nvPicPr>
          <p:cNvPr id="5" name="Picture 4"/>
          <p:cNvPicPr>
            <a:picLocks noChangeAspect="1"/>
          </p:cNvPicPr>
          <p:nvPr/>
        </p:nvPicPr>
        <p:blipFill>
          <a:blip r:embed="rId2"/>
          <a:stretch>
            <a:fillRect/>
          </a:stretch>
        </p:blipFill>
        <p:spPr>
          <a:xfrm>
            <a:off x="6297740" y="3733800"/>
            <a:ext cx="2538412" cy="2538412"/>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3202810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Writing Short Persuasive Messages Online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Organizations and individuals with followers post updates of their events, exploits, thoughts, and experiences</a:t>
            </a:r>
            <a:r>
              <a:rPr lang="en-US" dirty="0" smtClean="0"/>
              <a:t>.  </a:t>
            </a:r>
          </a:p>
          <a:p>
            <a:endParaRPr lang="en-US" sz="800" dirty="0"/>
          </a:p>
          <a:p>
            <a:pPr lvl="1"/>
            <a:r>
              <a:rPr lang="en-US" dirty="0" smtClean="0">
                <a:solidFill>
                  <a:srgbClr val="FF0000"/>
                </a:solidFill>
              </a:rPr>
              <a:t>In persuasive tweets and posts, writers try to pitch offers, prompt specific responses, or draw the attention of their audiences to interesting events and media links. </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207339" y="3886200"/>
            <a:ext cx="3581400" cy="23876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497934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Developing Persuasive Press Releases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400" u="sng" dirty="0" smtClean="0"/>
              <a:t>Press (news) releases announce important information to the media, whether traditional or digital</a:t>
            </a:r>
            <a:endParaRPr lang="en-US" sz="2400" dirty="0" smtClean="0"/>
          </a:p>
          <a:p>
            <a:endParaRPr lang="en-US" sz="800" dirty="0"/>
          </a:p>
          <a:p>
            <a:pPr lvl="1"/>
            <a:r>
              <a:rPr lang="en-US" dirty="0" smtClean="0"/>
              <a:t>Such public announcements can feature new products, new managers, new facilities, sponsorships, participation in community projects, awards given or received, joint ventures, donations, or seminars and demonstrations.  </a:t>
            </a:r>
          </a:p>
          <a:p>
            <a:pPr lvl="1"/>
            <a:endParaRPr lang="en-US" sz="800" dirty="0"/>
          </a:p>
          <a:p>
            <a:pPr lvl="2"/>
            <a:r>
              <a:rPr lang="en-US" sz="1800" dirty="0" smtClean="0">
                <a:solidFill>
                  <a:srgbClr val="FF0000"/>
                </a:solidFill>
              </a:rPr>
              <a:t>Organizations hope that the media will pick up this news and provide good publicity.  However, purely self-serving or promotional information is not appealing to magazine and newspaper editors or TV producers.</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6781549" y="5029200"/>
            <a:ext cx="2230685" cy="1671637"/>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3714366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Developing Persuasive Press Releases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To get them to read beyond the first sentence, press release writers follow these principles</a:t>
            </a:r>
            <a:r>
              <a:rPr lang="en-US" sz="2400" dirty="0" smtClean="0"/>
              <a:t>:</a:t>
            </a:r>
          </a:p>
          <a:p>
            <a:endParaRPr lang="en-US" sz="1000" dirty="0" smtClean="0"/>
          </a:p>
          <a:p>
            <a:pPr lvl="1"/>
            <a:r>
              <a:rPr lang="en-US" sz="1900" dirty="0" smtClean="0">
                <a:solidFill>
                  <a:srgbClr val="FF0000"/>
                </a:solidFill>
              </a:rPr>
              <a:t>Open with an attention-getting lead or a summary of the important facts.</a:t>
            </a:r>
          </a:p>
          <a:p>
            <a:pPr lvl="1"/>
            <a:r>
              <a:rPr lang="en-US" sz="1900" dirty="0" smtClean="0">
                <a:solidFill>
                  <a:srgbClr val="FF0000"/>
                </a:solidFill>
              </a:rPr>
              <a:t>Include answers to the five </a:t>
            </a:r>
            <a:r>
              <a:rPr lang="en-US" sz="1900" dirty="0" err="1" smtClean="0">
                <a:solidFill>
                  <a:srgbClr val="FF0000"/>
                </a:solidFill>
              </a:rPr>
              <a:t>Ws</a:t>
            </a:r>
            <a:r>
              <a:rPr lang="en-US" sz="1900" dirty="0" smtClean="0">
                <a:solidFill>
                  <a:srgbClr val="FF0000"/>
                </a:solidFill>
              </a:rPr>
              <a:t> and one H (who, what, when, where, why, and how) in the article – but not all in the first sentence!</a:t>
            </a:r>
          </a:p>
          <a:p>
            <a:pPr lvl="1"/>
            <a:r>
              <a:rPr lang="en-US" sz="1900" dirty="0" smtClean="0">
                <a:solidFill>
                  <a:srgbClr val="FF0000"/>
                </a:solidFill>
              </a:rPr>
              <a:t>Appeal to the audience of the target media.  Emphasize reader benefits written in the style of the focus publication or newscast.</a:t>
            </a:r>
          </a:p>
          <a:p>
            <a:pPr lvl="1"/>
            <a:r>
              <a:rPr lang="en-US" sz="1900" dirty="0" smtClean="0">
                <a:solidFill>
                  <a:srgbClr val="FF0000"/>
                </a:solidFill>
              </a:rPr>
              <a:t>Present most important information early, followed by supporting info.  Don’t put best ideas last as they may be chopped off or ignored.</a:t>
            </a:r>
          </a:p>
          <a:p>
            <a:pPr lvl="1"/>
            <a:r>
              <a:rPr lang="en-US" sz="1900" dirty="0" smtClean="0">
                <a:solidFill>
                  <a:srgbClr val="FF0000"/>
                </a:solidFill>
              </a:rPr>
              <a:t>Insert intriguing and informative quotations of chief decision makers to lend the news release credibility.</a:t>
            </a:r>
          </a:p>
          <a:p>
            <a:pPr lvl="1"/>
            <a:r>
              <a:rPr lang="en-US" sz="1900" dirty="0" smtClean="0">
                <a:solidFill>
                  <a:srgbClr val="FF0000"/>
                </a:solidFill>
              </a:rPr>
              <a:t>Make the document readable and visually appealing.  </a:t>
            </a:r>
          </a:p>
          <a:p>
            <a:pPr lvl="1"/>
            <a:r>
              <a:rPr lang="en-US" sz="1900" dirty="0" smtClean="0">
                <a:solidFill>
                  <a:srgbClr val="FF0000"/>
                </a:solidFill>
              </a:rPr>
              <a:t>Look and sound credible.</a:t>
            </a:r>
            <a:endParaRPr lang="en-US" sz="1900" dirty="0">
              <a:solidFill>
                <a:srgbClr val="FF0000"/>
              </a:solidFill>
            </a:endParaRPr>
          </a:p>
        </p:txBody>
      </p:sp>
      <p:pic>
        <p:nvPicPr>
          <p:cNvPr id="6" name="Picture 5"/>
          <p:cNvPicPr>
            <a:picLocks noChangeAspect="1"/>
          </p:cNvPicPr>
          <p:nvPr/>
        </p:nvPicPr>
        <p:blipFill>
          <a:blip r:embed="rId2"/>
          <a:stretch>
            <a:fillRect/>
          </a:stretch>
        </p:blipFill>
        <p:spPr>
          <a:xfrm>
            <a:off x="6674540" y="4953000"/>
            <a:ext cx="2161612" cy="1384300"/>
          </a:xfrm>
          <a:prstGeom prst="rect">
            <a:avLst/>
          </a:prstGeom>
        </p:spPr>
      </p:pic>
      <p:pic>
        <p:nvPicPr>
          <p:cNvPr id="7" name="Picture 6"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7702185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Developing Persuasive Press Releases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most important ingredient of a press release, is news.  </a:t>
            </a:r>
          </a:p>
          <a:p>
            <a:r>
              <a:rPr lang="en-US" sz="2400" u="sng" dirty="0" smtClean="0"/>
              <a:t>Articles that merely plug products end up in the trash, or they languish unread on a company website</a:t>
            </a:r>
            <a:r>
              <a:rPr lang="en-US" sz="2400" dirty="0" smtClean="0"/>
              <a:t>.  </a:t>
            </a:r>
          </a:p>
          <a:p>
            <a:endParaRPr lang="en-US" sz="800" dirty="0"/>
          </a:p>
          <a:p>
            <a:pPr lvl="1"/>
            <a:r>
              <a:rPr lang="en-US" dirty="0" smtClean="0"/>
              <a:t>The best press releases focus on information that appeals to a targeted audience.  </a:t>
            </a:r>
          </a:p>
          <a:p>
            <a:pPr lvl="1"/>
            <a:endParaRPr lang="en-US" sz="800" dirty="0"/>
          </a:p>
          <a:p>
            <a:pPr lvl="2"/>
            <a:r>
              <a:rPr lang="en-US" dirty="0" smtClean="0">
                <a:solidFill>
                  <a:srgbClr val="FF0000"/>
                </a:solidFill>
              </a:rPr>
              <a:t>Newspapers, magazines, and digital media are likely to publish a press release that is informative, interesting, and helpful.  </a:t>
            </a:r>
          </a:p>
        </p:txBody>
      </p:sp>
      <p:pic>
        <p:nvPicPr>
          <p:cNvPr id="5" name="Picture 4"/>
          <p:cNvPicPr>
            <a:picLocks noChangeAspect="1"/>
          </p:cNvPicPr>
          <p:nvPr/>
        </p:nvPicPr>
        <p:blipFill>
          <a:blip r:embed="rId2"/>
          <a:stretch>
            <a:fillRect/>
          </a:stretch>
        </p:blipFill>
        <p:spPr>
          <a:xfrm>
            <a:off x="7010400" y="4572000"/>
            <a:ext cx="1825752" cy="1901952"/>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4243255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extLst>
      <p:ext uri="{BB962C8B-B14F-4D97-AF65-F5344CB8AC3E}">
        <p14:creationId xmlns:p14="http://schemas.microsoft.com/office/powerpoint/2010/main" val="4101870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Persuasion?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300" u="sng" dirty="0" smtClean="0"/>
              <a:t>Richard M. Perloff defines persuasion as a “symbolic process in which communicators try to convince others to change their attitudes or behaviors regarding an issue through the transmission of a message in an atmosphere of free choice</a:t>
            </a:r>
            <a:r>
              <a:rPr lang="en-US" sz="2300" dirty="0" smtClean="0"/>
              <a:t>.”  </a:t>
            </a:r>
          </a:p>
          <a:p>
            <a:endParaRPr lang="en-US" sz="900" dirty="0"/>
          </a:p>
          <a:p>
            <a:pPr lvl="1"/>
            <a:r>
              <a:rPr lang="en-US" dirty="0" smtClean="0"/>
              <a:t>This definition has five components:</a:t>
            </a:r>
          </a:p>
          <a:p>
            <a:pPr lvl="1"/>
            <a:endParaRPr lang="en-US" sz="900" dirty="0" smtClean="0"/>
          </a:p>
          <a:p>
            <a:pPr marL="1051560" lvl="2" indent="-457200">
              <a:buFont typeface="+mj-lt"/>
              <a:buAutoNum type="arabicPeriod"/>
            </a:pPr>
            <a:r>
              <a:rPr lang="en-US" dirty="0" smtClean="0">
                <a:solidFill>
                  <a:srgbClr val="FF0000"/>
                </a:solidFill>
              </a:rPr>
              <a:t>Persuasion is a Symbolic Process</a:t>
            </a:r>
          </a:p>
          <a:p>
            <a:pPr marL="1051560" lvl="2" indent="-457200">
              <a:buFont typeface="+mj-lt"/>
              <a:buAutoNum type="arabicPeriod"/>
            </a:pPr>
            <a:r>
              <a:rPr lang="en-US" dirty="0" smtClean="0">
                <a:solidFill>
                  <a:srgbClr val="FF0000"/>
                </a:solidFill>
              </a:rPr>
              <a:t>Persuasion Involves an Attempt to Influence</a:t>
            </a:r>
          </a:p>
          <a:p>
            <a:pPr marL="1051560" lvl="2" indent="-457200">
              <a:buFont typeface="+mj-lt"/>
              <a:buAutoNum type="arabicPeriod"/>
            </a:pPr>
            <a:r>
              <a:rPr lang="en-US" dirty="0" smtClean="0">
                <a:solidFill>
                  <a:srgbClr val="FF0000"/>
                </a:solidFill>
              </a:rPr>
              <a:t>Persuasion is Self-Persuasion (Self-Influence)</a:t>
            </a:r>
          </a:p>
          <a:p>
            <a:pPr marL="1051560" lvl="2" indent="-457200">
              <a:buFont typeface="+mj-lt"/>
              <a:buAutoNum type="arabicPeriod"/>
            </a:pPr>
            <a:r>
              <a:rPr lang="en-US" dirty="0" smtClean="0">
                <a:solidFill>
                  <a:srgbClr val="FF0000"/>
                </a:solidFill>
              </a:rPr>
              <a:t>Persuasion involves Transmitting a Message</a:t>
            </a:r>
          </a:p>
          <a:p>
            <a:pPr marL="1051560" lvl="2" indent="-457200">
              <a:buFont typeface="+mj-lt"/>
              <a:buAutoNum type="arabicPeriod"/>
            </a:pPr>
            <a:r>
              <a:rPr lang="en-US" dirty="0" smtClean="0">
                <a:solidFill>
                  <a:srgbClr val="FF0000"/>
                </a:solidFill>
              </a:rPr>
              <a:t>Persuasion Requires Free Choice</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6124580" y="5257800"/>
            <a:ext cx="3019420" cy="1572111"/>
          </a:xfrm>
          <a:prstGeom prst="rect">
            <a:avLst/>
          </a:prstGeom>
        </p:spPr>
      </p:pic>
      <p:pic>
        <p:nvPicPr>
          <p:cNvPr id="8" name="Picture 7"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208361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is Persuasion?</a:t>
            </a:r>
            <a:br>
              <a:rPr lang="en-US" sz="2800" dirty="0" smtClean="0"/>
            </a:br>
            <a:r>
              <a:rPr lang="en-US" sz="1800" dirty="0" smtClean="0"/>
              <a:t>1. Persuasion is a Symbolic Process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Persuasion is a Symbolic Process.</a:t>
            </a:r>
          </a:p>
          <a:p>
            <a:endParaRPr lang="en-US" sz="800" dirty="0" smtClean="0"/>
          </a:p>
          <a:p>
            <a:pPr lvl="1"/>
            <a:r>
              <a:rPr lang="en-US" dirty="0" smtClean="0"/>
              <a:t>Symbols are meaningful words, signs, and images infused with rich meaning – </a:t>
            </a:r>
            <a:r>
              <a:rPr lang="en-US" dirty="0" smtClean="0">
                <a:solidFill>
                  <a:srgbClr val="0070C0"/>
                </a:solidFill>
              </a:rPr>
              <a:t>for example, words such as “liberty,” signs such as national flags, and images such as the red cross for rescue or the apple for computers.  </a:t>
            </a:r>
          </a:p>
          <a:p>
            <a:pPr lvl="1"/>
            <a:endParaRPr lang="en-US" sz="800" dirty="0"/>
          </a:p>
          <a:p>
            <a:pPr lvl="2"/>
            <a:r>
              <a:rPr lang="en-US" dirty="0" smtClean="0">
                <a:solidFill>
                  <a:srgbClr val="FF0000"/>
                </a:solidFill>
              </a:rPr>
              <a:t>An ethical persuader understands the power of symbols and does not use them to trick others.  </a:t>
            </a:r>
          </a:p>
        </p:txBody>
      </p:sp>
      <p:pic>
        <p:nvPicPr>
          <p:cNvPr id="5" name="Picture 4"/>
          <p:cNvPicPr>
            <a:picLocks noChangeAspect="1"/>
          </p:cNvPicPr>
          <p:nvPr/>
        </p:nvPicPr>
        <p:blipFill>
          <a:blip r:embed="rId2"/>
          <a:stretch>
            <a:fillRect/>
          </a:stretch>
        </p:blipFill>
        <p:spPr>
          <a:xfrm>
            <a:off x="5886546" y="4267200"/>
            <a:ext cx="2971800" cy="1968818"/>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381442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is Persuasion?</a:t>
            </a:r>
            <a:br>
              <a:rPr lang="en-US" sz="2800" dirty="0" smtClean="0"/>
            </a:br>
            <a:r>
              <a:rPr lang="en-US" sz="2000" dirty="0" smtClean="0"/>
              <a:t>2. Persuasion Involves an Attempt to Influence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Persuasion Involves an Attempt to Influence</a:t>
            </a:r>
            <a:r>
              <a:rPr lang="en-US" dirty="0" smtClean="0"/>
              <a:t>.</a:t>
            </a:r>
          </a:p>
          <a:p>
            <a:endParaRPr lang="en-US" sz="800" dirty="0" smtClean="0"/>
          </a:p>
          <a:p>
            <a:pPr lvl="1"/>
            <a:r>
              <a:rPr lang="en-US" dirty="0" smtClean="0"/>
              <a:t>Persuasion involves a conscious effort to influence another person with the understanding that change is possible.  </a:t>
            </a:r>
          </a:p>
          <a:p>
            <a:pPr lvl="1"/>
            <a:endParaRPr lang="en-US" sz="800" dirty="0"/>
          </a:p>
          <a:p>
            <a:pPr lvl="2"/>
            <a:r>
              <a:rPr lang="en-US" sz="1900" dirty="0" smtClean="0">
                <a:solidFill>
                  <a:srgbClr val="0070C0"/>
                </a:solidFill>
              </a:rPr>
              <a:t>For example, when you ask your boss for permission to telecommute, you intend to achieve a specific outcome and assume that your boss can be swayed.</a:t>
            </a:r>
            <a:endParaRPr lang="en-US" sz="1900" dirty="0">
              <a:solidFill>
                <a:srgbClr val="0070C0"/>
              </a:solidFill>
            </a:endParaRPr>
          </a:p>
        </p:txBody>
      </p:sp>
      <p:pic>
        <p:nvPicPr>
          <p:cNvPr id="5" name="Picture 4"/>
          <p:cNvPicPr>
            <a:picLocks noChangeAspect="1"/>
          </p:cNvPicPr>
          <p:nvPr/>
        </p:nvPicPr>
        <p:blipFill>
          <a:blip r:embed="rId2"/>
          <a:stretch>
            <a:fillRect/>
          </a:stretch>
        </p:blipFill>
        <p:spPr>
          <a:xfrm>
            <a:off x="5181600" y="3990480"/>
            <a:ext cx="3699089" cy="223887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113998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What is Persuasion?</a:t>
            </a:r>
            <a:br>
              <a:rPr lang="en-US" sz="2800" dirty="0" smtClean="0"/>
            </a:br>
            <a:r>
              <a:rPr lang="en-US" sz="2000" dirty="0" smtClean="0"/>
              <a:t>3. Persuasion is Self-Persuasion (Self-Influence)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Persuasion is Self-Persuasion (Self-Influence)</a:t>
            </a:r>
          </a:p>
          <a:p>
            <a:endParaRPr lang="en-US" sz="800" dirty="0" smtClean="0"/>
          </a:p>
          <a:p>
            <a:pPr lvl="1"/>
            <a:r>
              <a:rPr lang="en-US" dirty="0" smtClean="0"/>
              <a:t>Ethical communicators give others the choice to accept their arguments by making compelling, honest cases for support.  They plant the seed but do not coerce.  </a:t>
            </a:r>
          </a:p>
          <a:p>
            <a:pPr lvl="1"/>
            <a:r>
              <a:rPr lang="en-US" dirty="0" smtClean="0"/>
              <a:t>They leave it to others to “self-influence” – that is, to decide whether to make the change.  </a:t>
            </a:r>
          </a:p>
          <a:p>
            <a:pPr lvl="1"/>
            <a:endParaRPr lang="en-US" sz="800" dirty="0"/>
          </a:p>
          <a:p>
            <a:pPr lvl="2"/>
            <a:r>
              <a:rPr lang="en-US" dirty="0" smtClean="0">
                <a:solidFill>
                  <a:srgbClr val="0070C0"/>
                </a:solidFill>
              </a:rPr>
              <a:t>In the case of telecommuting, you would want to present to boss clear benefits of working from home but definitely not push hard.</a:t>
            </a:r>
            <a:endParaRPr lang="en-US" dirty="0">
              <a:solidFill>
                <a:srgbClr val="0070C0"/>
              </a:solidFill>
            </a:endParaRPr>
          </a:p>
        </p:txBody>
      </p:sp>
      <p:pic>
        <p:nvPicPr>
          <p:cNvPr id="5" name="Picture 4"/>
          <p:cNvPicPr>
            <a:picLocks noChangeAspect="1"/>
          </p:cNvPicPr>
          <p:nvPr/>
        </p:nvPicPr>
        <p:blipFill>
          <a:blip r:embed="rId2"/>
          <a:stretch>
            <a:fillRect/>
          </a:stretch>
        </p:blipFill>
        <p:spPr>
          <a:xfrm>
            <a:off x="6172200" y="4876800"/>
            <a:ext cx="2971800" cy="1981200"/>
          </a:xfrm>
          <a:prstGeom prst="rect">
            <a:avLst/>
          </a:prstGeom>
        </p:spPr>
      </p:pic>
      <p:pic>
        <p:nvPicPr>
          <p:cNvPr id="6" name="Picture 5" descr="UNIT-1:Means Of Communication – B.C.A study"/>
          <p:cNvPicPr/>
          <p:nvPr/>
        </p:nvPicPr>
        <p:blipFill>
          <a:blip r:embed="rId3" cstate="print"/>
          <a:srcRect/>
          <a:stretch>
            <a:fillRect/>
          </a:stretch>
        </p:blipFill>
        <p:spPr bwMode="auto">
          <a:xfrm>
            <a:off x="0" y="-29675"/>
            <a:ext cx="990600" cy="457199"/>
          </a:xfrm>
          <a:prstGeom prst="rect">
            <a:avLst/>
          </a:prstGeom>
          <a:noFill/>
          <a:ln w="9525">
            <a:noFill/>
            <a:miter lim="800000"/>
            <a:headEnd/>
            <a:tailEnd/>
          </a:ln>
        </p:spPr>
      </p:pic>
    </p:spTree>
    <p:extLst>
      <p:ext uri="{BB962C8B-B14F-4D97-AF65-F5344CB8AC3E}">
        <p14:creationId xmlns:p14="http://schemas.microsoft.com/office/powerpoint/2010/main" val="37631798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23895</TotalTime>
  <Words>4142</Words>
  <Application>Microsoft Office PowerPoint</Application>
  <PresentationFormat>On-screen Show (4:3)</PresentationFormat>
  <Paragraphs>455</Paragraphs>
  <Slides>58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Calibri</vt:lpstr>
      <vt:lpstr>Georgia</vt:lpstr>
      <vt:lpstr>Wingdings</vt:lpstr>
      <vt:lpstr>Wingdings 2</vt:lpstr>
      <vt:lpstr>Civic</vt:lpstr>
      <vt:lpstr>Business Communications Session Three Class Presentation</vt:lpstr>
      <vt:lpstr>Unit Three: Workplace Communication</vt:lpstr>
      <vt:lpstr>Unit Three: Workplace Communication</vt:lpstr>
      <vt:lpstr>Persuading Effectively and Ethically  in the Contemporary Workplace</vt:lpstr>
      <vt:lpstr>Persuading Effectively and Ethically  in the Contemporary Workplace</vt:lpstr>
      <vt:lpstr>What is Persuasion?</vt:lpstr>
      <vt:lpstr>What is Persuasion? 1. Persuasion is a Symbolic Process</vt:lpstr>
      <vt:lpstr>What is Persuasion? 2. Persuasion Involves an Attempt to Influence</vt:lpstr>
      <vt:lpstr>What is Persuasion? 3. Persuasion is Self-Persuasion (Self-Influence)</vt:lpstr>
      <vt:lpstr>What is Persuasion? 4. Persuasion Involves Transmitting a Message</vt:lpstr>
      <vt:lpstr>What is Persuasion? 5. Persuasion Requires Free Choice</vt:lpstr>
      <vt:lpstr>What is Persuasion?</vt:lpstr>
      <vt:lpstr>Six Basic Principles that Direct Human Behavior</vt:lpstr>
      <vt:lpstr>Six Basic Principles that Direct Human Behavior 1. Reciprocation</vt:lpstr>
      <vt:lpstr>Six Basic Principles that Direct Human Behavior 2. Commitment</vt:lpstr>
      <vt:lpstr>Six Basic Principles that Direct Human Behavior 3. Social Proof</vt:lpstr>
      <vt:lpstr>Six Basic Principles that Direct Human Behavior 4. Liking</vt:lpstr>
      <vt:lpstr>Six Basic Principles that Direct Human Behavior 5. Authority</vt:lpstr>
      <vt:lpstr>Six Basic Principles that Direct Human Behavior 6. Scarcity</vt:lpstr>
      <vt:lpstr>Persuasive Techniques are More Subtle and Misleading</vt:lpstr>
      <vt:lpstr>Six Effective Persuasion Techniques</vt:lpstr>
      <vt:lpstr>Applying the 3x3 Writing Process to Persuasive Messages</vt:lpstr>
      <vt:lpstr>Analyzing the Purpose: Knowing What You Want to Achieve</vt:lpstr>
      <vt:lpstr>Adapting to the Audience to Make Your Message Heard</vt:lpstr>
      <vt:lpstr>Adapting to the Audience to Make Your Message Heard</vt:lpstr>
      <vt:lpstr>Adapting to the Audience to Make Your Message Heard</vt:lpstr>
      <vt:lpstr>Researching and Organizing Persuasive Data</vt:lpstr>
      <vt:lpstr>The AIDA Strategy for Persuasive Messages</vt:lpstr>
      <vt:lpstr>Blending Four Major Elements in Successful Persuasive Messages</vt:lpstr>
      <vt:lpstr>Gaining Attention in Persuasive Messages</vt:lpstr>
      <vt:lpstr>Gaining Attention in Persuasive Messages</vt:lpstr>
      <vt:lpstr>Building Interest in Persuasive Messages</vt:lpstr>
      <vt:lpstr>Building Interest in Persuasive Messages</vt:lpstr>
      <vt:lpstr>Eliciting Desire and Reducing Resistance in Persuasive Requests</vt:lpstr>
      <vt:lpstr>Prompting Action in Persuasive Messages</vt:lpstr>
      <vt:lpstr>Being an Ethical Persuader</vt:lpstr>
      <vt:lpstr>Writing Persuasive Requests</vt:lpstr>
      <vt:lpstr>Persuading Employees: Messages Flowing Downward</vt:lpstr>
      <vt:lpstr>Persuading Employees: Messages Flowing Downward</vt:lpstr>
      <vt:lpstr>Persuading Employees: Messages Flowing Downward</vt:lpstr>
      <vt:lpstr>Persuading the Boss: Messages Flowing Upward</vt:lpstr>
      <vt:lpstr>Persuading the Boss: Messages Flowing Upward</vt:lpstr>
      <vt:lpstr>Applying the 3x3 Writing Process to Sales Messages</vt:lpstr>
      <vt:lpstr>Analyzing the Product</vt:lpstr>
      <vt:lpstr>Determining the Purpose of a Sales Message</vt:lpstr>
      <vt:lpstr>Considering the Value of Sales Letters</vt:lpstr>
      <vt:lpstr>Gaining Attention in Sales Messages</vt:lpstr>
      <vt:lpstr>Building Interest with Rational and Emotional Appeals</vt:lpstr>
      <vt:lpstr>Building Interest with Rational and Emotional Appeals</vt:lpstr>
      <vt:lpstr>Building Interest with Rational and Emotional Appeals</vt:lpstr>
      <vt:lpstr>Building Interest with Rational and Emotional Appeals</vt:lpstr>
      <vt:lpstr>Motivating Action at the Conclusion of a Sales Message</vt:lpstr>
      <vt:lpstr>Writing Short Persuasive Messages Online</vt:lpstr>
      <vt:lpstr>Writing Short Persuasive Messages Online</vt:lpstr>
      <vt:lpstr>Developing Persuasive Press Releases</vt:lpstr>
      <vt:lpstr>Developing Persuasive Press Releases</vt:lpstr>
      <vt:lpstr>Developing Persuasive Press Releases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1060</cp:revision>
  <cp:lastPrinted>2023-01-17T18:00:47Z</cp:lastPrinted>
  <dcterms:created xsi:type="dcterms:W3CDTF">2015-02-01T00:37:43Z</dcterms:created>
  <dcterms:modified xsi:type="dcterms:W3CDTF">2026-03-25T21:49:09Z</dcterms:modified>
</cp:coreProperties>
</file>