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9"/>
  </p:notesMasterIdLst>
  <p:handoutMasterIdLst>
    <p:handoutMasterId r:id="rId70"/>
  </p:handoutMasterIdLst>
  <p:sldIdLst>
    <p:sldId id="327" r:id="rId2"/>
    <p:sldId id="309" r:id="rId3"/>
    <p:sldId id="329" r:id="rId4"/>
    <p:sldId id="328" r:id="rId5"/>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9" r:id="rId24"/>
    <p:sldId id="350" r:id="rId25"/>
    <p:sldId id="351" r:id="rId26"/>
    <p:sldId id="352" r:id="rId27"/>
    <p:sldId id="353" r:id="rId28"/>
    <p:sldId id="354" r:id="rId29"/>
    <p:sldId id="355" r:id="rId30"/>
    <p:sldId id="356" r:id="rId31"/>
    <p:sldId id="357" r:id="rId32"/>
    <p:sldId id="358" r:id="rId33"/>
    <p:sldId id="359" r:id="rId34"/>
    <p:sldId id="360" r:id="rId35"/>
    <p:sldId id="361" r:id="rId36"/>
    <p:sldId id="362" r:id="rId37"/>
    <p:sldId id="363" r:id="rId38"/>
    <p:sldId id="364" r:id="rId39"/>
    <p:sldId id="407" r:id="rId40"/>
    <p:sldId id="365" r:id="rId41"/>
    <p:sldId id="366" r:id="rId42"/>
    <p:sldId id="367" r:id="rId43"/>
    <p:sldId id="368" r:id="rId44"/>
    <p:sldId id="371" r:id="rId45"/>
    <p:sldId id="372" r:id="rId46"/>
    <p:sldId id="373" r:id="rId47"/>
    <p:sldId id="374" r:id="rId48"/>
    <p:sldId id="376" r:id="rId49"/>
    <p:sldId id="377" r:id="rId50"/>
    <p:sldId id="378" r:id="rId51"/>
    <p:sldId id="379" r:id="rId52"/>
    <p:sldId id="382" r:id="rId53"/>
    <p:sldId id="383" r:id="rId54"/>
    <p:sldId id="384" r:id="rId55"/>
    <p:sldId id="385" r:id="rId56"/>
    <p:sldId id="386" r:id="rId57"/>
    <p:sldId id="389" r:id="rId58"/>
    <p:sldId id="390" r:id="rId59"/>
    <p:sldId id="391" r:id="rId60"/>
    <p:sldId id="394" r:id="rId61"/>
    <p:sldId id="395" r:id="rId62"/>
    <p:sldId id="397" r:id="rId63"/>
    <p:sldId id="408" r:id="rId64"/>
    <p:sldId id="409" r:id="rId65"/>
    <p:sldId id="402" r:id="rId66"/>
    <p:sldId id="403" r:id="rId67"/>
    <p:sldId id="326" r:id="rId6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5" autoAdjust="0"/>
    <p:restoredTop sz="86394" autoAdjust="0"/>
  </p:normalViewPr>
  <p:slideViewPr>
    <p:cSldViewPr>
      <p:cViewPr varScale="1">
        <p:scale>
          <a:sx n="76" d="100"/>
          <a:sy n="76" d="100"/>
        </p:scale>
        <p:origin x="1085" y="48"/>
      </p:cViewPr>
      <p:guideLst>
        <p:guide orient="horz" pos="2160"/>
        <p:guide pos="2880"/>
      </p:guideLst>
    </p:cSldViewPr>
  </p:slideViewPr>
  <p:outlineViewPr>
    <p:cViewPr>
      <p:scale>
        <a:sx n="33" d="100"/>
        <a:sy n="33" d="100"/>
      </p:scale>
      <p:origin x="211"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10/23/2025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10/23/2025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F8745F-521D-45B3-BE16-23EE10B3DE8C}"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10/23/2025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10/23/2025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10/23/2025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10/23/2025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10/23/2025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10/23/2025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10/23/2025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10/23/2025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10/23/2025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8.pn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4.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Leadership</a:t>
            </a:r>
            <a:br>
              <a:rPr lang="en-US" u="sng" dirty="0" smtClean="0"/>
            </a:br>
            <a:r>
              <a:rPr lang="en-US" sz="2000" dirty="0" smtClean="0"/>
              <a:t>Session Six Class Presentation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6" name="Content Placeholder 5"/>
          <p:cNvSpPr>
            <a:spLocks noGrp="1"/>
          </p:cNvSpPr>
          <p:nvPr>
            <p:ph sz="quarter" idx="1"/>
          </p:nvPr>
        </p:nvSpPr>
        <p:spPr/>
        <p:txBody>
          <a:bodyPr/>
          <a:lstStyle/>
          <a:p>
            <a:r>
              <a:rPr lang="en-US" sz="2400" u="sng" dirty="0" smtClean="0"/>
              <a:t>Leadership</a:t>
            </a:r>
          </a:p>
          <a:p>
            <a:pPr lvl="1"/>
            <a:r>
              <a:rPr lang="en-US" u="sng" dirty="0" smtClean="0"/>
              <a:t>Enhancing the Lessons of Experience 8</a:t>
            </a:r>
            <a:r>
              <a:rPr lang="en-US" u="sng" baseline="30000" dirty="0" smtClean="0"/>
              <a:t>th</a:t>
            </a:r>
            <a:r>
              <a:rPr lang="en-US" u="sng" dirty="0" smtClean="0"/>
              <a:t> Edition</a:t>
            </a:r>
          </a:p>
          <a:p>
            <a:pPr lvl="1"/>
            <a:endParaRPr lang="en-US" sz="800" u="sng" dirty="0" smtClean="0"/>
          </a:p>
          <a:p>
            <a:pPr lvl="2"/>
            <a:r>
              <a:rPr lang="en-US" dirty="0" smtClean="0"/>
              <a:t>Richard L. Hughes, Robert C. Ginnett, and Gordy J. Curphy, McGraw Hill Education, New York, NY 2015</a:t>
            </a:r>
          </a:p>
          <a:p>
            <a:pPr lvl="3"/>
            <a:r>
              <a:rPr lang="en-US" dirty="0" smtClean="0"/>
              <a:t>ISBN: 978-0-07-786240-4</a:t>
            </a:r>
            <a:endParaRPr lang="en-US" dirty="0"/>
          </a:p>
        </p:txBody>
      </p:sp>
      <p:pic>
        <p:nvPicPr>
          <p:cNvPr id="7"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2590800" y="3962400"/>
            <a:ext cx="4114800" cy="2171700"/>
          </a:xfrm>
          <a:prstGeom prst="rect">
            <a:avLst/>
          </a:prstGeom>
          <a:noFill/>
        </p:spPr>
      </p:pic>
      <p:pic>
        <p:nvPicPr>
          <p:cNvPr id="8" name="Picture 7"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Normative Decision Model</a:t>
            </a:r>
            <a:br>
              <a:rPr lang="en-US" dirty="0" smtClean="0"/>
            </a:br>
            <a:r>
              <a:rPr lang="en-US" sz="2000" dirty="0" smtClean="0"/>
              <a:t>Levels of Participation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normAutofit/>
          </a:bodyPr>
          <a:lstStyle/>
          <a:p>
            <a:r>
              <a:rPr lang="en-US" sz="2400" u="sng" dirty="0" smtClean="0"/>
              <a:t>Group Process is when leader shares the problem with followers as a group.  Together they generate and evaluate alternatives and attempt to reach agreement (consensus) on a solution</a:t>
            </a:r>
            <a:r>
              <a:rPr lang="en-US" dirty="0" smtClean="0"/>
              <a:t>.</a:t>
            </a:r>
          </a:p>
          <a:p>
            <a:endParaRPr lang="en-US" sz="800" dirty="0"/>
          </a:p>
          <a:p>
            <a:pPr lvl="1"/>
            <a:r>
              <a:rPr lang="en-US" dirty="0" smtClean="0"/>
              <a:t>The leader’s role is much like that of a chairman, coordinating the discussion, keeping it focused on the problem, and making sure the critical issues are discussed.</a:t>
            </a:r>
          </a:p>
          <a:p>
            <a:pPr lvl="1"/>
            <a:endParaRPr lang="en-US" sz="800" dirty="0"/>
          </a:p>
          <a:p>
            <a:pPr lvl="2"/>
            <a:r>
              <a:rPr lang="en-US" dirty="0" smtClean="0">
                <a:solidFill>
                  <a:srgbClr val="FF0000"/>
                </a:solidFill>
              </a:rPr>
              <a:t>The leader provides the group with information or ideas they have, but does not try to press them to adopt the leader’s solution.</a:t>
            </a:r>
          </a:p>
        </p:txBody>
      </p:sp>
      <p:pic>
        <p:nvPicPr>
          <p:cNvPr id="7" name="Picture 6" descr="Group Process Explain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5334000"/>
            <a:ext cx="5029200" cy="1542422"/>
          </a:xfrm>
          <a:prstGeom prst="rect">
            <a:avLst/>
          </a:prstGeom>
          <a:noFill/>
          <a:ln>
            <a:noFill/>
          </a:ln>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Quality and Acceptance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400" u="sng" dirty="0" smtClean="0"/>
              <a:t>Vroom and Yetton believed decision quality and decision acceptance were the two most important criteria for judging the adequacy of a decision</a:t>
            </a:r>
            <a:r>
              <a:rPr lang="en-US" dirty="0" smtClean="0"/>
              <a:t>.</a:t>
            </a:r>
          </a:p>
          <a:p>
            <a:endParaRPr lang="en-US" sz="800" dirty="0" smtClean="0"/>
          </a:p>
          <a:p>
            <a:pPr marL="731520" lvl="1" indent="-457200">
              <a:buFont typeface="+mj-lt"/>
              <a:buAutoNum type="arabicPeriod"/>
            </a:pPr>
            <a:r>
              <a:rPr lang="en-US" sz="2000" b="1" u="sng" dirty="0" smtClean="0"/>
              <a:t>Decision </a:t>
            </a:r>
            <a:r>
              <a:rPr lang="en-US" sz="2000" b="1" u="sng" dirty="0" smtClean="0"/>
              <a:t>Quality </a:t>
            </a:r>
            <a:r>
              <a:rPr lang="en-US" sz="2000" dirty="0" smtClean="0"/>
              <a:t>means </a:t>
            </a:r>
            <a:r>
              <a:rPr lang="en-US" sz="2000" dirty="0" smtClean="0"/>
              <a:t>simply that if the decision has a rational or objectively determinable “better or worse” alternative, the leader should select a better alternative.</a:t>
            </a:r>
          </a:p>
          <a:p>
            <a:pPr marL="731520" lvl="1" indent="-457200">
              <a:buFont typeface="+mj-lt"/>
              <a:buAutoNum type="arabicPeriod"/>
            </a:pPr>
            <a:r>
              <a:rPr lang="en-US" sz="2000" b="1" u="sng" dirty="0" smtClean="0"/>
              <a:t>Decision Acceptance </a:t>
            </a:r>
            <a:r>
              <a:rPr lang="en-US" sz="2000" dirty="0" smtClean="0"/>
              <a:t>implies that followers accept the decision as if it were their own and do not merely comply with the decision.</a:t>
            </a:r>
          </a:p>
          <a:p>
            <a:pPr lvl="1"/>
            <a:endParaRPr lang="en-US" sz="800" dirty="0" smtClean="0"/>
          </a:p>
          <a:p>
            <a:pPr lvl="2"/>
            <a:r>
              <a:rPr lang="en-US" dirty="0" smtClean="0">
                <a:solidFill>
                  <a:srgbClr val="FF0000"/>
                </a:solidFill>
              </a:rPr>
              <a:t>Acceptance of the decision is critical, because followers will bear responsibility for implementing it.</a:t>
            </a:r>
            <a:endParaRPr lang="en-US" dirty="0">
              <a:solidFill>
                <a:srgbClr val="FF0000"/>
              </a:solidFill>
            </a:endParaRPr>
          </a:p>
        </p:txBody>
      </p:sp>
      <p:pic>
        <p:nvPicPr>
          <p:cNvPr id="9219" name="Picture 3" descr="C:\Users\MichaelM\AppData\Local\Microsoft\Windows\INetCache\IE\76VTN800\Quality-guarantee[1].jpg"/>
          <p:cNvPicPr>
            <a:picLocks noChangeAspect="1" noChangeArrowheads="1"/>
          </p:cNvPicPr>
          <p:nvPr/>
        </p:nvPicPr>
        <p:blipFill>
          <a:blip r:embed="rId2" cstate="print"/>
          <a:srcRect/>
          <a:stretch>
            <a:fillRect/>
          </a:stretch>
        </p:blipFill>
        <p:spPr bwMode="auto">
          <a:xfrm>
            <a:off x="4875049" y="5586962"/>
            <a:ext cx="881589" cy="813774"/>
          </a:xfrm>
          <a:prstGeom prst="rect">
            <a:avLst/>
          </a:prstGeom>
          <a:noFill/>
        </p:spPr>
      </p:pic>
      <p:pic>
        <p:nvPicPr>
          <p:cNvPr id="9220" name="Picture 4" descr="C:\Users\MichaelM\AppData\Local\Microsoft\Windows\INetCache\IE\T5TVNH9H\acceptance2[1].png"/>
          <p:cNvPicPr>
            <a:picLocks noChangeAspect="1" noChangeArrowheads="1"/>
          </p:cNvPicPr>
          <p:nvPr/>
        </p:nvPicPr>
        <p:blipFill>
          <a:blip r:embed="rId3" cstate="print"/>
          <a:srcRect/>
          <a:stretch>
            <a:fillRect/>
          </a:stretch>
        </p:blipFill>
        <p:spPr bwMode="auto">
          <a:xfrm>
            <a:off x="5730680" y="5181600"/>
            <a:ext cx="3440116" cy="1624499"/>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Quality and Acceptance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200" u="sng" dirty="0" smtClean="0"/>
              <a:t>Leaders sometimes assume that they do not need to worry about acceptance because they have so much power over their followers that overt rejection of a decision is not likely to occur</a:t>
            </a:r>
            <a:r>
              <a:rPr lang="en-US" dirty="0" smtClean="0"/>
              <a:t>.</a:t>
            </a:r>
          </a:p>
          <a:p>
            <a:endParaRPr lang="en-US" sz="800" dirty="0" smtClean="0"/>
          </a:p>
          <a:p>
            <a:pPr lvl="1"/>
            <a:r>
              <a:rPr lang="en-US" dirty="0" smtClean="0"/>
              <a:t>Because followers generally do not openly object to the decisions made by leaders with this much power, these leaders often mistakenly assume that their decisions have been accepted and will be fully implemented.</a:t>
            </a:r>
          </a:p>
          <a:p>
            <a:pPr lvl="1"/>
            <a:endParaRPr lang="en-US" sz="800" dirty="0" smtClean="0"/>
          </a:p>
          <a:p>
            <a:pPr lvl="2"/>
            <a:r>
              <a:rPr lang="en-US" dirty="0" smtClean="0">
                <a:solidFill>
                  <a:srgbClr val="FF0000"/>
                </a:solidFill>
              </a:rPr>
              <a:t>This is a naïve view of what really goes on in organizations.</a:t>
            </a:r>
            <a:endParaRPr lang="en-US" dirty="0">
              <a:solidFill>
                <a:srgbClr val="FF0000"/>
              </a:solidFill>
            </a:endParaRPr>
          </a:p>
        </p:txBody>
      </p:sp>
      <p:pic>
        <p:nvPicPr>
          <p:cNvPr id="10242" name="Picture 2" descr="C:\Users\MichaelM\AppData\Local\Microsoft\Windows\INetCache\IE\T5TVNH9H\naive-750x3801[1].png"/>
          <p:cNvPicPr>
            <a:picLocks noChangeAspect="1" noChangeArrowheads="1"/>
          </p:cNvPicPr>
          <p:nvPr/>
        </p:nvPicPr>
        <p:blipFill>
          <a:blip r:embed="rId2" cstate="print"/>
          <a:srcRect/>
          <a:stretch>
            <a:fillRect/>
          </a:stretch>
        </p:blipFill>
        <p:spPr bwMode="auto">
          <a:xfrm>
            <a:off x="6553200" y="4995672"/>
            <a:ext cx="2420471" cy="1371600"/>
          </a:xfrm>
          <a:prstGeom prst="rect">
            <a:avLst/>
          </a:prstGeom>
          <a:noFill/>
        </p:spPr>
      </p:pic>
      <p:pic>
        <p:nvPicPr>
          <p:cNvPr id="10245" name="Picture 5" descr="C:\Users\MichaelM\AppData\Local\Microsoft\Windows\INetCache\IE\57ZPVCL6\powerful[1].gif"/>
          <p:cNvPicPr>
            <a:picLocks noChangeAspect="1" noChangeArrowheads="1"/>
          </p:cNvPicPr>
          <p:nvPr/>
        </p:nvPicPr>
        <p:blipFill>
          <a:blip r:embed="rId3" cstate="print"/>
          <a:srcRect/>
          <a:stretch>
            <a:fillRect/>
          </a:stretch>
        </p:blipFill>
        <p:spPr bwMode="auto">
          <a:xfrm>
            <a:off x="4818888" y="4724400"/>
            <a:ext cx="2616251" cy="1914144"/>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Decision Tree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400" u="sng" dirty="0" smtClean="0"/>
              <a:t>Having settled on quality and acceptance as the two principal criteria for effective decisions, A Normative Decision Model was developed to reflect what ought to happen rather than describing what does happen</a:t>
            </a:r>
            <a:r>
              <a:rPr lang="en-US" dirty="0" smtClean="0"/>
              <a:t>.</a:t>
            </a:r>
          </a:p>
          <a:p>
            <a:endParaRPr lang="en-US" sz="800" dirty="0" smtClean="0"/>
          </a:p>
          <a:p>
            <a:pPr lvl="1"/>
            <a:r>
              <a:rPr lang="en-US" dirty="0" smtClean="0"/>
              <a:t>Researchers developed a set of questions to protect quality and acceptance by eliminating decision processes that would be wrong or inappropriate.</a:t>
            </a:r>
          </a:p>
          <a:p>
            <a:pPr lvl="1"/>
            <a:endParaRPr lang="en-US" sz="800" dirty="0" smtClean="0"/>
          </a:p>
          <a:p>
            <a:pPr lvl="2"/>
            <a:r>
              <a:rPr lang="en-US" dirty="0" smtClean="0">
                <a:solidFill>
                  <a:srgbClr val="FF0000"/>
                </a:solidFill>
              </a:rPr>
              <a:t>Generally, these questions concern the problem itself, the amount of pertinent information possessed by the leader and followers, and various situational factors.</a:t>
            </a:r>
            <a:endParaRPr lang="en-US" dirty="0">
              <a:solidFill>
                <a:srgbClr val="FF0000"/>
              </a:solidFill>
            </a:endParaRPr>
          </a:p>
        </p:txBody>
      </p:sp>
      <p:pic>
        <p:nvPicPr>
          <p:cNvPr id="11266" name="Picture 2" descr="C:\Users\MichaelM\AppData\Local\Microsoft\Windows\INetCache\IE\NA6TXAAW\question-marks2[1].jpg"/>
          <p:cNvPicPr>
            <a:picLocks noChangeAspect="1" noChangeArrowheads="1"/>
          </p:cNvPicPr>
          <p:nvPr/>
        </p:nvPicPr>
        <p:blipFill>
          <a:blip r:embed="rId2" cstate="print"/>
          <a:srcRect/>
          <a:stretch>
            <a:fillRect/>
          </a:stretch>
        </p:blipFill>
        <p:spPr bwMode="auto">
          <a:xfrm>
            <a:off x="7194251" y="5181600"/>
            <a:ext cx="1661160" cy="12192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Leadership Decision Tree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following questions incorporated in a decision tree</a:t>
            </a:r>
            <a:r>
              <a:rPr lang="en-US" dirty="0" smtClean="0"/>
              <a:t>:</a:t>
            </a:r>
          </a:p>
          <a:p>
            <a:endParaRPr lang="en-US" sz="900" dirty="0" smtClean="0"/>
          </a:p>
          <a:p>
            <a:pPr marL="731520" lvl="1" indent="-457200">
              <a:buFont typeface="+mj-lt"/>
              <a:buAutoNum type="arabicPeriod"/>
            </a:pPr>
            <a:r>
              <a:rPr lang="en-US" sz="2000" dirty="0" smtClean="0">
                <a:solidFill>
                  <a:srgbClr val="FF0000"/>
                </a:solidFill>
              </a:rPr>
              <a:t>Does the problem possess a quality requirement?</a:t>
            </a:r>
          </a:p>
          <a:p>
            <a:pPr marL="731520" lvl="1" indent="-457200">
              <a:buFont typeface="+mj-lt"/>
              <a:buAutoNum type="arabicPeriod"/>
            </a:pPr>
            <a:r>
              <a:rPr lang="en-US" sz="2000" dirty="0" smtClean="0">
                <a:solidFill>
                  <a:srgbClr val="FF0000"/>
                </a:solidFill>
              </a:rPr>
              <a:t>Do I have sufficient information to make a high-quality decision?</a:t>
            </a:r>
          </a:p>
          <a:p>
            <a:pPr marL="731520" lvl="1" indent="-457200">
              <a:buFont typeface="+mj-lt"/>
              <a:buAutoNum type="arabicPeriod"/>
            </a:pPr>
            <a:r>
              <a:rPr lang="en-US" sz="2000" dirty="0" smtClean="0">
                <a:solidFill>
                  <a:srgbClr val="FF0000"/>
                </a:solidFill>
              </a:rPr>
              <a:t>Is the problem structured?</a:t>
            </a:r>
          </a:p>
          <a:p>
            <a:pPr marL="731520" lvl="1" indent="-457200">
              <a:buFont typeface="+mj-lt"/>
              <a:buAutoNum type="arabicPeriod"/>
            </a:pPr>
            <a:r>
              <a:rPr lang="en-US" sz="2000" dirty="0" smtClean="0">
                <a:solidFill>
                  <a:srgbClr val="FF0000"/>
                </a:solidFill>
              </a:rPr>
              <a:t>Is acceptance by members important for effective implementation?</a:t>
            </a:r>
          </a:p>
          <a:p>
            <a:pPr marL="731520" lvl="1" indent="-457200">
              <a:buFont typeface="+mj-lt"/>
              <a:buAutoNum type="arabicPeriod"/>
            </a:pPr>
            <a:r>
              <a:rPr lang="en-US" sz="2000" dirty="0" smtClean="0">
                <a:solidFill>
                  <a:srgbClr val="FF0000"/>
                </a:solidFill>
              </a:rPr>
              <a:t>If I were to make the decision myself, is it reasonably certain it would be accepted by members?</a:t>
            </a:r>
          </a:p>
          <a:p>
            <a:pPr marL="731520" lvl="1" indent="-457200">
              <a:buFont typeface="+mj-lt"/>
              <a:buAutoNum type="arabicPeriod"/>
            </a:pPr>
            <a:r>
              <a:rPr lang="en-US" sz="2000" dirty="0" smtClean="0">
                <a:solidFill>
                  <a:srgbClr val="FF0000"/>
                </a:solidFill>
              </a:rPr>
              <a:t>Do members share the organizational goals to be attained in solving this problem?</a:t>
            </a:r>
          </a:p>
          <a:p>
            <a:pPr marL="731520" lvl="1" indent="-457200">
              <a:buFont typeface="+mj-lt"/>
              <a:buAutoNum type="arabicPeriod"/>
            </a:pPr>
            <a:r>
              <a:rPr lang="en-US" sz="2000" dirty="0" smtClean="0">
                <a:solidFill>
                  <a:srgbClr val="FF0000"/>
                </a:solidFill>
              </a:rPr>
              <a:t>Is conflict among members over preferred solutions likely?</a:t>
            </a:r>
            <a:endParaRPr lang="en-US" sz="2000" dirty="0">
              <a:solidFill>
                <a:srgbClr val="FF0000"/>
              </a:solidFill>
            </a:endParaRPr>
          </a:p>
        </p:txBody>
      </p:sp>
      <p:pic>
        <p:nvPicPr>
          <p:cNvPr id="12290" name="Picture 2" descr="C:\Users\MichaelM\AppData\Local\Microsoft\Windows\INetCache\IE\T5TVNH9H\question-mark[1].png"/>
          <p:cNvPicPr>
            <a:picLocks noChangeAspect="1" noChangeArrowheads="1"/>
          </p:cNvPicPr>
          <p:nvPr/>
        </p:nvPicPr>
        <p:blipFill>
          <a:blip r:embed="rId2" cstate="print"/>
          <a:srcRect/>
          <a:stretch>
            <a:fillRect/>
          </a:stretch>
        </p:blipFill>
        <p:spPr bwMode="auto">
          <a:xfrm>
            <a:off x="7772399" y="4724400"/>
            <a:ext cx="1354853" cy="1681142"/>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Time Do I Have?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smtClean="0"/>
              <a:t>A key lesson of “Artful Procrastination” is never to make a decision today that can reasonably be put off to tomorrow</a:t>
            </a:r>
            <a:r>
              <a:rPr lang="en-US" dirty="0" smtClean="0"/>
              <a:t>.</a:t>
            </a:r>
          </a:p>
          <a:p>
            <a:endParaRPr lang="en-US" sz="800" dirty="0" smtClean="0"/>
          </a:p>
          <a:p>
            <a:pPr lvl="1"/>
            <a:r>
              <a:rPr lang="en-US" sz="2000" dirty="0" smtClean="0"/>
              <a:t>With respect to timing, almost all great leaders have understood that making quick decisions is typically counterproductive.</a:t>
            </a:r>
          </a:p>
          <a:p>
            <a:pPr lvl="1"/>
            <a:endParaRPr lang="en-US" sz="800" dirty="0" smtClean="0"/>
          </a:p>
          <a:p>
            <a:pPr lvl="2"/>
            <a:r>
              <a:rPr lang="en-US" dirty="0" smtClean="0">
                <a:solidFill>
                  <a:srgbClr val="FF0000"/>
                </a:solidFill>
              </a:rPr>
              <a:t>Delaying a decision as long as reasonably possible generally leads to the best decision being made.</a:t>
            </a:r>
            <a:endParaRPr lang="en-US" dirty="0">
              <a:solidFill>
                <a:srgbClr val="FF0000"/>
              </a:solidFill>
            </a:endParaRPr>
          </a:p>
        </p:txBody>
      </p:sp>
      <p:pic>
        <p:nvPicPr>
          <p:cNvPr id="13315" name="Picture 3" descr="C:\Users\MichaelM\AppData\Local\Microsoft\Windows\INetCache\IE\T5TVNH9H\Delayed-gratification-is-a-sweet-lesson-whose-teacher-knows-the-Parenting-Teacher-Quote-by-Maximillian-Degenerez[1].jpg"/>
          <p:cNvPicPr>
            <a:picLocks noChangeAspect="1" noChangeArrowheads="1"/>
          </p:cNvPicPr>
          <p:nvPr/>
        </p:nvPicPr>
        <p:blipFill>
          <a:blip r:embed="rId2" cstate="print"/>
          <a:srcRect/>
          <a:stretch>
            <a:fillRect/>
          </a:stretch>
        </p:blipFill>
        <p:spPr bwMode="auto">
          <a:xfrm>
            <a:off x="4729655" y="4191000"/>
            <a:ext cx="4414345" cy="26670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Situational Leadership Model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200" u="sng" dirty="0" smtClean="0"/>
              <a:t>Although leaders often have different interactional styles when dealing with individual followers, is there an optimum way for leaders to adjust their behavior with different followers and thereby increase their likelihood of success</a:t>
            </a:r>
            <a:r>
              <a:rPr lang="en-US" sz="2200" dirty="0" smtClean="0"/>
              <a:t>?</a:t>
            </a:r>
          </a:p>
          <a:p>
            <a:endParaRPr lang="en-US" sz="800" dirty="0" smtClean="0"/>
          </a:p>
          <a:p>
            <a:pPr lvl="1"/>
            <a:r>
              <a:rPr lang="en-US" sz="2000" dirty="0" smtClean="0"/>
              <a:t>If there is, what factors should the leader base their behavior on – the follower’s intelligence? Personality traits? Values? Preferences? Technical Competence?</a:t>
            </a:r>
          </a:p>
          <a:p>
            <a:pPr lvl="1"/>
            <a:endParaRPr lang="en-US" sz="800" dirty="0" smtClean="0"/>
          </a:p>
          <a:p>
            <a:pPr lvl="2"/>
            <a:r>
              <a:rPr lang="en-US" dirty="0" smtClean="0">
                <a:solidFill>
                  <a:srgbClr val="FF0000"/>
                </a:solidFill>
              </a:rPr>
              <a:t>The Situational Leadership Model offers some answers.</a:t>
            </a:r>
            <a:endParaRPr lang="en-US" dirty="0">
              <a:solidFill>
                <a:srgbClr val="FF0000"/>
              </a:solidFill>
            </a:endParaRPr>
          </a:p>
        </p:txBody>
      </p:sp>
      <p:pic>
        <p:nvPicPr>
          <p:cNvPr id="14339" name="Picture 3" descr="C:\Users\MichaelM\AppData\Local\Microsoft\Windows\INetCache\IE\NA6TXAAW\3534516458_48e4e8595f_b[1].jpg"/>
          <p:cNvPicPr>
            <a:picLocks noChangeAspect="1" noChangeArrowheads="1"/>
          </p:cNvPicPr>
          <p:nvPr/>
        </p:nvPicPr>
        <p:blipFill>
          <a:blip r:embed="rId2" cstate="print"/>
          <a:srcRect/>
          <a:stretch>
            <a:fillRect/>
          </a:stretch>
        </p:blipFill>
        <p:spPr bwMode="auto">
          <a:xfrm>
            <a:off x="6096000" y="4683664"/>
            <a:ext cx="3048000" cy="2205318"/>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Situational Leadership Model</a:t>
            </a:r>
            <a:br>
              <a:rPr lang="en-US" dirty="0" smtClean="0"/>
            </a:br>
            <a:r>
              <a:rPr lang="en-US" sz="2000" dirty="0" smtClean="0"/>
              <a:t>Leader Behaviors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400" u="sng" dirty="0" smtClean="0"/>
              <a:t>As Situational Leadership evolved, so did the labels, but not the content, for the two leadership behavior categories</a:t>
            </a:r>
            <a:r>
              <a:rPr lang="en-US" dirty="0" smtClean="0"/>
              <a:t>.</a:t>
            </a:r>
          </a:p>
          <a:p>
            <a:endParaRPr lang="en-US" sz="800" dirty="0" smtClean="0"/>
          </a:p>
          <a:p>
            <a:pPr marL="731520" lvl="1" indent="-457200">
              <a:buFont typeface="+mj-lt"/>
              <a:buAutoNum type="arabicPeriod"/>
            </a:pPr>
            <a:r>
              <a:rPr lang="en-US" u="sng" dirty="0" smtClean="0"/>
              <a:t>Task Behaviors</a:t>
            </a:r>
          </a:p>
          <a:p>
            <a:pPr lvl="2"/>
            <a:r>
              <a:rPr lang="en-US" dirty="0" smtClean="0">
                <a:solidFill>
                  <a:srgbClr val="FF0000"/>
                </a:solidFill>
              </a:rPr>
              <a:t>The extent to which a leader spells out the responsibilities of an individual or group.  Task Behaviors include telling people what to do, how to do it, when to do it, and who is to do it.</a:t>
            </a:r>
          </a:p>
          <a:p>
            <a:pPr lvl="2"/>
            <a:endParaRPr lang="en-US" sz="800" dirty="0" smtClean="0"/>
          </a:p>
          <a:p>
            <a:pPr marL="731520" lvl="1" indent="-457200">
              <a:buFont typeface="+mj-lt"/>
              <a:buAutoNum type="arabicPeriod"/>
            </a:pPr>
            <a:r>
              <a:rPr lang="en-US" u="sng" dirty="0" smtClean="0"/>
              <a:t>Relationship Behaviors</a:t>
            </a:r>
          </a:p>
          <a:p>
            <a:pPr lvl="2"/>
            <a:r>
              <a:rPr lang="en-US" dirty="0" smtClean="0">
                <a:solidFill>
                  <a:srgbClr val="FF0000"/>
                </a:solidFill>
              </a:rPr>
              <a:t>The extent to which a leader engages in two-way communication. Relationship Behaviors include listening, encouraging, facilitating, clarifying, explaining why a task is important, and giving support.</a:t>
            </a:r>
            <a:endParaRPr lang="en-US" dirty="0">
              <a:solidFill>
                <a:srgbClr val="FF0000"/>
              </a:solidFill>
            </a:endParaRPr>
          </a:p>
        </p:txBody>
      </p:sp>
      <p:pic>
        <p:nvPicPr>
          <p:cNvPr id="15364" name="Picture 4" descr="C:\Users\MichaelM\AppData\Local\Microsoft\Windows\INetCache\IE\NA6TXAAW\588px-2_number_black_and_white.svg[1].png"/>
          <p:cNvPicPr>
            <a:picLocks noChangeAspect="1" noChangeArrowheads="1"/>
          </p:cNvPicPr>
          <p:nvPr/>
        </p:nvPicPr>
        <p:blipFill>
          <a:blip r:embed="rId2" cstate="print"/>
          <a:srcRect/>
          <a:stretch>
            <a:fillRect/>
          </a:stretch>
        </p:blipFill>
        <p:spPr bwMode="auto">
          <a:xfrm>
            <a:off x="7543799" y="5586899"/>
            <a:ext cx="1314961" cy="11430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Situational Leadership Model</a:t>
            </a:r>
            <a:br>
              <a:rPr lang="en-US" dirty="0" smtClean="0"/>
            </a:br>
            <a:r>
              <a:rPr lang="en-US" sz="2000" dirty="0" smtClean="0"/>
              <a:t>Leader Behaviors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The relative effectiveness of these two behavior dimensions often depend on the situation</a:t>
            </a:r>
            <a:r>
              <a:rPr lang="en-US" dirty="0" smtClean="0"/>
              <a:t>.</a:t>
            </a:r>
          </a:p>
          <a:p>
            <a:endParaRPr lang="en-US" sz="800" dirty="0" smtClean="0"/>
          </a:p>
          <a:p>
            <a:pPr lvl="1"/>
            <a:r>
              <a:rPr lang="en-US" dirty="0" smtClean="0">
                <a:solidFill>
                  <a:srgbClr val="FF0000"/>
                </a:solidFill>
              </a:rPr>
              <a:t>Certain combinations of task and relationship behaviors may be more effective in some situations than others.</a:t>
            </a:r>
            <a:endParaRPr lang="en-US" dirty="0">
              <a:solidFill>
                <a:srgbClr val="FF0000"/>
              </a:solidFill>
            </a:endParaRPr>
          </a:p>
        </p:txBody>
      </p:sp>
      <p:pic>
        <p:nvPicPr>
          <p:cNvPr id="1026" name="Picture 2" descr="C:\Users\MichaelM\AppData\Local\Microsoft\Windows\INetCache\IE\T5TVNH9H\image-450w-77650483[1].jpg"/>
          <p:cNvPicPr>
            <a:picLocks noChangeAspect="1" noChangeArrowheads="1"/>
          </p:cNvPicPr>
          <p:nvPr/>
        </p:nvPicPr>
        <p:blipFill>
          <a:blip r:embed="rId2" cstate="print"/>
          <a:srcRect/>
          <a:stretch>
            <a:fillRect/>
          </a:stretch>
        </p:blipFill>
        <p:spPr bwMode="auto">
          <a:xfrm>
            <a:off x="5405531" y="4572000"/>
            <a:ext cx="3734282" cy="2519581"/>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Follower Readiness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400" u="sng" dirty="0" smtClean="0"/>
              <a:t>The key contingency factor: Follower Readiness,  refers to  a follower’s ability and willingness to accomplish a task</a:t>
            </a:r>
            <a:r>
              <a:rPr lang="en-US" dirty="0" smtClean="0"/>
              <a:t>.</a:t>
            </a:r>
          </a:p>
          <a:p>
            <a:endParaRPr lang="en-US" sz="800" dirty="0" smtClean="0"/>
          </a:p>
          <a:p>
            <a:pPr lvl="1"/>
            <a:r>
              <a:rPr lang="en-US" sz="2000" dirty="0" smtClean="0"/>
              <a:t>Readiness is not an assessment of an individual’s personality, traits, values, age, and so on.  It’s not a personal characteristic, but rather how ready an individual is to perform a particular task.</a:t>
            </a:r>
          </a:p>
          <a:p>
            <a:pPr lvl="1"/>
            <a:endParaRPr lang="en-US" sz="800" dirty="0" smtClean="0"/>
          </a:p>
          <a:p>
            <a:pPr lvl="2"/>
            <a:r>
              <a:rPr lang="en-US" dirty="0" smtClean="0">
                <a:solidFill>
                  <a:srgbClr val="FF0000"/>
                </a:solidFill>
              </a:rPr>
              <a:t>Any given follower could be low on readiness to perform one task but high on readiness to perform a different task.</a:t>
            </a:r>
            <a:endParaRPr lang="en-US" dirty="0">
              <a:solidFill>
                <a:srgbClr val="FF0000"/>
              </a:solidFill>
            </a:endParaRPr>
          </a:p>
        </p:txBody>
      </p:sp>
      <p:pic>
        <p:nvPicPr>
          <p:cNvPr id="2050" name="Picture 2" descr="C:\Users\MichaelM\AppData\Local\Microsoft\Windows\INetCache\IE\57ZPVCL6\are-you-ready[1].jpg"/>
          <p:cNvPicPr>
            <a:picLocks noChangeAspect="1" noChangeArrowheads="1"/>
          </p:cNvPicPr>
          <p:nvPr/>
        </p:nvPicPr>
        <p:blipFill>
          <a:blip r:embed="rId2" cstate="print"/>
          <a:srcRect/>
          <a:stretch>
            <a:fillRect/>
          </a:stretch>
        </p:blipFill>
        <p:spPr bwMode="auto">
          <a:xfrm>
            <a:off x="5257800" y="4476761"/>
            <a:ext cx="3849356" cy="239045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Four: Focus on the Situation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Contingency Theories of Leadership</a:t>
            </a:r>
            <a:endParaRPr lang="en-US" sz="4800" u="sng" dirty="0" smtClean="0">
              <a:latin typeface="Broadway" pitchFamily="82" charset="0"/>
            </a:endParaRPr>
          </a:p>
          <a:p>
            <a:endParaRPr lang="en-US" sz="800" u="sng" dirty="0" smtClean="0"/>
          </a:p>
          <a:p>
            <a:pPr lvl="1"/>
            <a:r>
              <a:rPr lang="en-US" dirty="0" smtClean="0">
                <a:solidFill>
                  <a:srgbClr val="FF0000"/>
                </a:solidFill>
              </a:rPr>
              <a:t>Contingency Theories maintain that leadership effectiveness is maximized when leaders correctly make their behaviors contingent on certain situational and follower characteristics.</a:t>
            </a:r>
          </a:p>
        </p:txBody>
      </p:sp>
      <p:pic>
        <p:nvPicPr>
          <p:cNvPr id="1028" name="Picture 4" descr="C:\Users\MichaelM\AppData\Local\Microsoft\Windows\INetCache\IE\NA6TXAAW\4574136682_b7d1b94c86_o[1].png"/>
          <p:cNvPicPr>
            <a:picLocks noChangeAspect="1" noChangeArrowheads="1"/>
          </p:cNvPicPr>
          <p:nvPr/>
        </p:nvPicPr>
        <p:blipFill>
          <a:blip r:embed="rId2" cstate="print"/>
          <a:srcRect/>
          <a:stretch>
            <a:fillRect/>
          </a:stretch>
        </p:blipFill>
        <p:spPr bwMode="auto">
          <a:xfrm>
            <a:off x="4648200" y="3567599"/>
            <a:ext cx="3677264" cy="2590800"/>
          </a:xfrm>
          <a:prstGeom prst="rect">
            <a:avLst/>
          </a:prstGeom>
          <a:noFill/>
        </p:spPr>
      </p:pic>
      <p:pic>
        <p:nvPicPr>
          <p:cNvPr id="1032" name="Picture 8" descr="C:\Users\MichaelM\AppData\Local\Microsoft\Windows\INetCache\IE\57ZPVCL6\efficiency-vs-effectiveness[1].jpg"/>
          <p:cNvPicPr>
            <a:picLocks noChangeAspect="1" noChangeArrowheads="1"/>
          </p:cNvPicPr>
          <p:nvPr/>
        </p:nvPicPr>
        <p:blipFill>
          <a:blip r:embed="rId3" cstate="print"/>
          <a:srcRect/>
          <a:stretch>
            <a:fillRect/>
          </a:stretch>
        </p:blipFill>
        <p:spPr bwMode="auto">
          <a:xfrm>
            <a:off x="896112" y="3780959"/>
            <a:ext cx="3657600" cy="216408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Follower Readiness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400" u="sng" dirty="0" smtClean="0"/>
              <a:t>When leaders would like to see followers increase their level of readiness for particular tasks, they can implement a series of Developmental Interventions to help boost follower readiness levels</a:t>
            </a:r>
            <a:r>
              <a:rPr lang="en-US" dirty="0" smtClean="0"/>
              <a:t>.</a:t>
            </a:r>
          </a:p>
          <a:p>
            <a:endParaRPr lang="en-US" sz="800" dirty="0" smtClean="0"/>
          </a:p>
          <a:p>
            <a:pPr lvl="1"/>
            <a:r>
              <a:rPr lang="en-US" dirty="0" smtClean="0">
                <a:solidFill>
                  <a:srgbClr val="FF0000"/>
                </a:solidFill>
              </a:rPr>
              <a:t>The process would begin by first assessing a follower’s current level of readiness and then determining the leader behavior that best suits that follower in that task.</a:t>
            </a:r>
            <a:endParaRPr lang="en-US" dirty="0">
              <a:solidFill>
                <a:srgbClr val="FF0000"/>
              </a:solidFill>
            </a:endParaRPr>
          </a:p>
        </p:txBody>
      </p:sp>
      <p:pic>
        <p:nvPicPr>
          <p:cNvPr id="1028" name="Picture 4" descr="C:\Users\MichaelM\AppData\Local\Microsoft\Windows\INetCache\IE\76VTN800\Ready_Willing_And_Able_logo[1].jpg"/>
          <p:cNvPicPr>
            <a:picLocks noChangeAspect="1" noChangeArrowheads="1"/>
          </p:cNvPicPr>
          <p:nvPr/>
        </p:nvPicPr>
        <p:blipFill>
          <a:blip r:embed="rId2" cstate="print"/>
          <a:srcRect/>
          <a:stretch>
            <a:fillRect/>
          </a:stretch>
        </p:blipFill>
        <p:spPr bwMode="auto">
          <a:xfrm>
            <a:off x="5161861" y="4495800"/>
            <a:ext cx="3732203" cy="1752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Situational Leadership Model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The only situational consideration is knowledge of the task, and the only follow factor is readiness</a:t>
            </a:r>
            <a:r>
              <a:rPr lang="en-US" dirty="0" smtClean="0"/>
              <a:t>.</a:t>
            </a:r>
          </a:p>
          <a:p>
            <a:endParaRPr lang="en-US" sz="800" dirty="0" smtClean="0"/>
          </a:p>
          <a:p>
            <a:pPr lvl="1"/>
            <a:r>
              <a:rPr lang="en-US" dirty="0" smtClean="0">
                <a:solidFill>
                  <a:srgbClr val="FF0000"/>
                </a:solidFill>
              </a:rPr>
              <a:t>Situational Leadership is a useful way to get leaders to think about how leadership effectiveness may depend somewhat on being flexible with different members, and not acting the same way toward them all.</a:t>
            </a:r>
            <a:endParaRPr lang="en-US" dirty="0">
              <a:solidFill>
                <a:srgbClr val="FF0000"/>
              </a:solidFill>
            </a:endParaRPr>
          </a:p>
        </p:txBody>
      </p:sp>
      <p:pic>
        <p:nvPicPr>
          <p:cNvPr id="3075" name="Picture 3" descr="C:\Users\MichaelM\AppData\Local\Microsoft\Windows\INetCache\IE\76VTN800\tips-for-non-conformance1[1].jpg"/>
          <p:cNvPicPr>
            <a:picLocks noChangeAspect="1" noChangeArrowheads="1"/>
          </p:cNvPicPr>
          <p:nvPr/>
        </p:nvPicPr>
        <p:blipFill>
          <a:blip r:embed="rId2" cstate="print"/>
          <a:srcRect/>
          <a:stretch>
            <a:fillRect/>
          </a:stretch>
        </p:blipFill>
        <p:spPr bwMode="auto">
          <a:xfrm>
            <a:off x="5562600" y="3760934"/>
            <a:ext cx="3243072" cy="2500166"/>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Contingency Model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Although leaders may be able to change their behaviors toward individual members, leaders also have dominant behavioral tendencies</a:t>
            </a:r>
            <a:r>
              <a:rPr lang="en-US" dirty="0" smtClean="0"/>
              <a:t>.</a:t>
            </a:r>
          </a:p>
          <a:p>
            <a:endParaRPr lang="en-US" sz="800" dirty="0" smtClean="0"/>
          </a:p>
          <a:p>
            <a:pPr lvl="1"/>
            <a:r>
              <a:rPr lang="en-US" sz="2000" dirty="0" smtClean="0"/>
              <a:t>Some leaders may be more supportive and relationship-oriented, whereas others may be more concerned with task or goal accomplishment.</a:t>
            </a:r>
          </a:p>
          <a:p>
            <a:pPr lvl="1"/>
            <a:endParaRPr lang="en-US" sz="800" dirty="0" smtClean="0"/>
          </a:p>
          <a:p>
            <a:pPr lvl="2"/>
            <a:r>
              <a:rPr lang="en-US" dirty="0" smtClean="0">
                <a:solidFill>
                  <a:srgbClr val="FF0000"/>
                </a:solidFill>
              </a:rPr>
              <a:t>The Contingency Model recognizes leaders have general behavioral tendencies and specifies situations where certain leaders, or behavioral dispositions, may be more effective.</a:t>
            </a:r>
            <a:endParaRPr lang="en-US" dirty="0">
              <a:solidFill>
                <a:srgbClr val="FF0000"/>
              </a:solidFill>
            </a:endParaRPr>
          </a:p>
        </p:txBody>
      </p:sp>
      <p:pic>
        <p:nvPicPr>
          <p:cNvPr id="6" name="Picture 5" descr="TENDENCI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5105400"/>
            <a:ext cx="3810000" cy="1237805"/>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Four: Focus on the Situation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400" u="sng" dirty="0" smtClean="0"/>
              <a:t>Leadership and Change</a:t>
            </a:r>
            <a:endParaRPr lang="en-US" sz="4800" u="sng" dirty="0" smtClean="0">
              <a:latin typeface="Broadway" pitchFamily="82" charset="0"/>
            </a:endParaRPr>
          </a:p>
          <a:p>
            <a:endParaRPr lang="en-US" sz="800" u="sng" dirty="0" smtClean="0"/>
          </a:p>
          <a:p>
            <a:pPr lvl="1"/>
            <a:r>
              <a:rPr lang="en-US" dirty="0" smtClean="0"/>
              <a:t>Organizations today face a myriad of potential challenges.</a:t>
            </a:r>
          </a:p>
          <a:p>
            <a:pPr lvl="1"/>
            <a:endParaRPr lang="en-US" sz="800" dirty="0" smtClean="0"/>
          </a:p>
          <a:p>
            <a:pPr lvl="2"/>
            <a:r>
              <a:rPr lang="en-US" dirty="0" smtClean="0">
                <a:solidFill>
                  <a:srgbClr val="FF0000"/>
                </a:solidFill>
              </a:rPr>
              <a:t>To be successful they must cope effectively with the implications of new technology, globalization, changing social/political climates, new competitive threats, shifting economic conditions, industry consolidation, swings in customer preferences, and new performance standards.</a:t>
            </a:r>
          </a:p>
        </p:txBody>
      </p:sp>
      <p:pic>
        <p:nvPicPr>
          <p:cNvPr id="1026" name="Picture 2" descr="C:\Users\MichaelM\AppData\Local\Microsoft\Windows\INetCache\IE\T5TVNH9H\Myriad_Logo_2010[1].jpg"/>
          <p:cNvPicPr>
            <a:picLocks noChangeAspect="1" noChangeArrowheads="1"/>
          </p:cNvPicPr>
          <p:nvPr/>
        </p:nvPicPr>
        <p:blipFill>
          <a:blip r:embed="rId2" cstate="print"/>
          <a:srcRect/>
          <a:stretch>
            <a:fillRect/>
          </a:stretch>
        </p:blipFill>
        <p:spPr bwMode="auto">
          <a:xfrm>
            <a:off x="5791200" y="4105115"/>
            <a:ext cx="3130296" cy="2219485"/>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645538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and 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Leading change is perhaps the most difficult challenge facing any leader, yet this skill may be the one best differentiator of managers from leaders and of mediocre from exceptional leaders</a:t>
            </a:r>
            <a:r>
              <a:rPr lang="en-US" dirty="0" smtClean="0"/>
              <a:t>.</a:t>
            </a:r>
          </a:p>
          <a:p>
            <a:endParaRPr lang="en-US" sz="800" dirty="0" smtClean="0"/>
          </a:p>
          <a:p>
            <a:pPr lvl="1"/>
            <a:r>
              <a:rPr lang="en-US" sz="2000" dirty="0" smtClean="0">
                <a:solidFill>
                  <a:srgbClr val="FF0000"/>
                </a:solidFill>
              </a:rPr>
              <a:t>The best leaders are those who recognize the situational and follower factors inhibiting or facilitating change, paint a compelling vision of the future, and formulate and execute a plan that moves their vision from a dream to reality.</a:t>
            </a:r>
            <a:endParaRPr lang="en-US" sz="2000" dirty="0">
              <a:solidFill>
                <a:srgbClr val="FF0000"/>
              </a:solidFill>
            </a:endParaRPr>
          </a:p>
        </p:txBody>
      </p:sp>
      <p:pic>
        <p:nvPicPr>
          <p:cNvPr id="2055" name="Picture 7" descr="C:\Users\MichaelM\AppData\Local\Microsoft\Windows\INetCache\IE\T5TVNH9H\Embracing-Change-David-Truss[1].jpg"/>
          <p:cNvPicPr>
            <a:picLocks noChangeAspect="1" noChangeArrowheads="1"/>
          </p:cNvPicPr>
          <p:nvPr/>
        </p:nvPicPr>
        <p:blipFill>
          <a:blip r:embed="rId2" cstate="print"/>
          <a:srcRect/>
          <a:stretch>
            <a:fillRect/>
          </a:stretch>
        </p:blipFill>
        <p:spPr bwMode="auto">
          <a:xfrm>
            <a:off x="4585678" y="4343400"/>
            <a:ext cx="4546600" cy="2548095"/>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215018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and 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Leaders can use goal setting, coaching, mentoring, delegation, or empowerment skills to effectively change   the behaviors and skills of individual direct reports</a:t>
            </a:r>
            <a:r>
              <a:rPr lang="en-US" dirty="0" smtClean="0"/>
              <a:t>.</a:t>
            </a:r>
          </a:p>
          <a:p>
            <a:endParaRPr lang="en-US" sz="800" dirty="0" smtClean="0"/>
          </a:p>
          <a:p>
            <a:pPr lvl="1"/>
            <a:r>
              <a:rPr lang="en-US" sz="2000" dirty="0" smtClean="0"/>
              <a:t>To successfully lead larger-scale change initiatives, leaders need to attend to situational and follower factors affecting the organization.</a:t>
            </a:r>
          </a:p>
          <a:p>
            <a:pPr lvl="1"/>
            <a:endParaRPr lang="en-US" sz="800" dirty="0" smtClean="0"/>
          </a:p>
          <a:p>
            <a:pPr lvl="2"/>
            <a:r>
              <a:rPr lang="en-US" dirty="0" smtClean="0">
                <a:solidFill>
                  <a:srgbClr val="FF0000"/>
                </a:solidFill>
              </a:rPr>
              <a:t>They must also use their intelligence, problem-solving skills, creativity, and values to sort out what’s important and      formulate solutions to the challenges they face.</a:t>
            </a:r>
            <a:endParaRPr lang="en-US" dirty="0">
              <a:solidFill>
                <a:srgbClr val="FF0000"/>
              </a:solidFill>
            </a:endParaRPr>
          </a:p>
        </p:txBody>
      </p:sp>
      <p:pic>
        <p:nvPicPr>
          <p:cNvPr id="3074" name="Picture 2" descr="C:\Users\MichaelM\AppData\Local\Microsoft\Windows\INetCache\IE\T5TVNH9H\if-it-doesnt-challenge-you[1].jpg"/>
          <p:cNvPicPr>
            <a:picLocks noChangeAspect="1" noChangeArrowheads="1"/>
          </p:cNvPicPr>
          <p:nvPr/>
        </p:nvPicPr>
        <p:blipFill>
          <a:blip r:embed="rId2" cstate="print"/>
          <a:srcRect/>
          <a:stretch>
            <a:fillRect/>
          </a:stretch>
        </p:blipFill>
        <p:spPr bwMode="auto">
          <a:xfrm>
            <a:off x="5334000" y="4791543"/>
            <a:ext cx="3810000" cy="2078181"/>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737982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and 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200" u="sng" dirty="0" smtClean="0"/>
              <a:t>Solutions in and of themselves are no guarantee for change; leaders must use power and influence, personality traits, coaching and planning skills, and knowledge of motivational techniques and group dynamics to drive change</a:t>
            </a:r>
            <a:r>
              <a:rPr lang="en-US" dirty="0" smtClean="0"/>
              <a:t>.</a:t>
            </a:r>
          </a:p>
          <a:p>
            <a:endParaRPr lang="en-US" sz="800" dirty="0" smtClean="0"/>
          </a:p>
          <a:p>
            <a:pPr lvl="1"/>
            <a:r>
              <a:rPr lang="en-US" sz="2000" dirty="0" smtClean="0">
                <a:solidFill>
                  <a:srgbClr val="FF0000"/>
                </a:solidFill>
              </a:rPr>
              <a:t>Unlike the rational approach to change, the charismatic and transformational leadership framework places considerable weight on followers’ heightened emotional levels to drive change.</a:t>
            </a:r>
            <a:endParaRPr lang="en-US" sz="2000" dirty="0">
              <a:solidFill>
                <a:srgbClr val="FF0000"/>
              </a:solidFill>
            </a:endParaRPr>
          </a:p>
        </p:txBody>
      </p:sp>
      <p:pic>
        <p:nvPicPr>
          <p:cNvPr id="4098" name="Picture 2" descr="C:\Users\MichaelM\AppData\Local\Microsoft\Windows\INetCache\IE\NA6TXAAW\TGI_BannerNew[1].png"/>
          <p:cNvPicPr>
            <a:picLocks noChangeAspect="1" noChangeArrowheads="1"/>
          </p:cNvPicPr>
          <p:nvPr/>
        </p:nvPicPr>
        <p:blipFill>
          <a:blip r:embed="rId2" cstate="print"/>
          <a:srcRect/>
          <a:stretch>
            <a:fillRect/>
          </a:stretch>
        </p:blipFill>
        <p:spPr bwMode="auto">
          <a:xfrm>
            <a:off x="2966534" y="4495800"/>
            <a:ext cx="5880504" cy="1662599"/>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220137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 Approach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Beer offered a rational and straightforward approach to organizational change that addresses many issues</a:t>
            </a:r>
            <a:r>
              <a:rPr lang="en-US" dirty="0" smtClean="0"/>
              <a:t>.</a:t>
            </a:r>
          </a:p>
          <a:p>
            <a:endParaRPr lang="en-US" sz="800" dirty="0" smtClean="0"/>
          </a:p>
          <a:p>
            <a:pPr lvl="1"/>
            <a:r>
              <a:rPr lang="en-US" dirty="0" smtClean="0">
                <a:solidFill>
                  <a:srgbClr val="FF0000"/>
                </a:solidFill>
              </a:rPr>
              <a:t>Beer’s model provides a road map for leadership practitioners wanting to implement an organizational change initiative, as well as a diagnostic tool for understanding why change initiatives fail.  </a:t>
            </a:r>
          </a:p>
          <a:p>
            <a:pPr lvl="1"/>
            <a:endParaRPr lang="en-US" sz="800" dirty="0" smtClean="0"/>
          </a:p>
          <a:p>
            <a:pPr lvl="2"/>
            <a:r>
              <a:rPr lang="en-US" sz="2400" b="1" dirty="0" smtClean="0"/>
              <a:t>C = D x M x P &gt; R</a:t>
            </a:r>
            <a:endParaRPr lang="en-US" sz="2400" b="1" dirty="0"/>
          </a:p>
        </p:txBody>
      </p:sp>
      <p:pic>
        <p:nvPicPr>
          <p:cNvPr id="5124" name="Picture 4" descr="C:\Users\MichaelM\AppData\Local\Microsoft\Windows\INetCache\IE\T5TVNH9H\df4407d2a04dd2a1688b7e8fabf78812[1].jpg"/>
          <p:cNvPicPr>
            <a:picLocks noChangeAspect="1" noChangeArrowheads="1"/>
          </p:cNvPicPr>
          <p:nvPr/>
        </p:nvPicPr>
        <p:blipFill>
          <a:blip r:embed="rId2" cstate="print"/>
          <a:srcRect/>
          <a:stretch>
            <a:fillRect/>
          </a:stretch>
        </p:blipFill>
        <p:spPr bwMode="auto">
          <a:xfrm>
            <a:off x="4114800" y="3878155"/>
            <a:ext cx="4781609" cy="2446445"/>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720673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Beer’s Model for Organizational Change</a:t>
            </a:r>
            <a:br>
              <a:rPr lang="en-US" dirty="0" smtClean="0"/>
            </a:br>
            <a:r>
              <a:rPr lang="en-US" sz="2000" dirty="0" smtClean="0"/>
              <a:t>C = D x M x P &gt; R</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normAutofit fontScale="92500"/>
          </a:bodyPr>
          <a:lstStyle/>
          <a:p>
            <a:r>
              <a:rPr lang="en-US" sz="2400" u="sng" dirty="0" smtClean="0"/>
              <a:t>C= Change</a:t>
            </a:r>
            <a:r>
              <a:rPr lang="en-US" dirty="0" smtClean="0"/>
              <a:t>:</a:t>
            </a:r>
          </a:p>
          <a:p>
            <a:endParaRPr lang="en-US" sz="800" dirty="0" smtClean="0"/>
          </a:p>
          <a:p>
            <a:pPr lvl="1"/>
            <a:r>
              <a:rPr lang="en-US" u="sng" dirty="0" smtClean="0"/>
              <a:t>D=Dissatisfaction</a:t>
            </a:r>
          </a:p>
          <a:p>
            <a:pPr lvl="2"/>
            <a:r>
              <a:rPr lang="en-US" dirty="0" smtClean="0">
                <a:solidFill>
                  <a:srgbClr val="FF0000"/>
                </a:solidFill>
              </a:rPr>
              <a:t>Followers’ dissatisfaction with the current status quo.</a:t>
            </a:r>
          </a:p>
          <a:p>
            <a:pPr lvl="1"/>
            <a:r>
              <a:rPr lang="en-US" u="sng" dirty="0" smtClean="0"/>
              <a:t>M=Model</a:t>
            </a:r>
          </a:p>
          <a:p>
            <a:pPr lvl="2"/>
            <a:r>
              <a:rPr lang="en-US" dirty="0" smtClean="0">
                <a:solidFill>
                  <a:srgbClr val="FF0000"/>
                </a:solidFill>
              </a:rPr>
              <a:t>The model for change, including leader’s vision of the future as well as the goals and systems that need to change to support the new vision.</a:t>
            </a:r>
          </a:p>
          <a:p>
            <a:pPr lvl="1"/>
            <a:r>
              <a:rPr lang="en-US" u="sng" dirty="0" smtClean="0"/>
              <a:t>P=Process</a:t>
            </a:r>
          </a:p>
          <a:p>
            <a:pPr lvl="2"/>
            <a:r>
              <a:rPr lang="en-US" dirty="0" smtClean="0">
                <a:solidFill>
                  <a:srgbClr val="FF0000"/>
                </a:solidFill>
              </a:rPr>
              <a:t>Concerns developing and implementing a plan that articulates the who, what, when, where, why, and how of the change initiative.</a:t>
            </a:r>
          </a:p>
          <a:p>
            <a:pPr lvl="1"/>
            <a:r>
              <a:rPr lang="en-US" u="sng" dirty="0" smtClean="0"/>
              <a:t>R=Resistance</a:t>
            </a:r>
          </a:p>
          <a:p>
            <a:pPr lvl="2"/>
            <a:r>
              <a:rPr lang="en-US" dirty="0" smtClean="0">
                <a:solidFill>
                  <a:srgbClr val="FF0000"/>
                </a:solidFill>
              </a:rPr>
              <a:t>People resist change because they fear a loss of identity or social contacts, and good change plans address these sources of resistance.</a:t>
            </a:r>
            <a:endParaRPr lang="en-US" dirty="0">
              <a:solidFill>
                <a:srgbClr val="FF0000"/>
              </a:solidFill>
            </a:endParaRPr>
          </a:p>
        </p:txBody>
      </p:sp>
      <p:pic>
        <p:nvPicPr>
          <p:cNvPr id="6146" name="Picture 2" descr="C:\Users\MichaelM\AppData\Local\Microsoft\Windows\INetCache\IE\T5TVNH9H\20120522-change-button[1].jpg"/>
          <p:cNvPicPr>
            <a:picLocks noChangeAspect="1" noChangeArrowheads="1"/>
          </p:cNvPicPr>
          <p:nvPr/>
        </p:nvPicPr>
        <p:blipFill>
          <a:blip r:embed="rId2" cstate="print"/>
          <a:srcRect/>
          <a:stretch>
            <a:fillRect/>
          </a:stretch>
        </p:blipFill>
        <p:spPr bwMode="auto">
          <a:xfrm>
            <a:off x="6933352" y="1371600"/>
            <a:ext cx="2042774" cy="1752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963833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Model</a:t>
            </a:r>
            <a:br>
              <a:rPr lang="en-US" dirty="0" smtClean="0"/>
            </a:br>
            <a:r>
              <a:rPr lang="en-US" sz="2000" dirty="0" smtClean="0"/>
              <a:t>C = D x M x P &gt; R</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400" u="sng" dirty="0" smtClean="0"/>
              <a:t>Leaders can increase the amount of change by increasing the level of dissatisfaction, increasing the clarity of vision, developing a well-thought-out change plan, or decreasing the amount of resistance in followers</a:t>
            </a:r>
            <a:r>
              <a:rPr lang="en-US" dirty="0" smtClean="0"/>
              <a:t>.</a:t>
            </a:r>
          </a:p>
          <a:p>
            <a:endParaRPr lang="en-US" sz="800" dirty="0" smtClean="0"/>
          </a:p>
          <a:p>
            <a:pPr lvl="1"/>
            <a:r>
              <a:rPr lang="en-US" dirty="0" smtClean="0"/>
              <a:t>If followers are content with the status quo, it may be difficult for leaders to get followers to change, no matter how compelling their vision or change plan may be.</a:t>
            </a:r>
          </a:p>
          <a:p>
            <a:pPr lvl="1"/>
            <a:endParaRPr lang="en-US" sz="800" dirty="0" smtClean="0"/>
          </a:p>
          <a:p>
            <a:pPr lvl="2"/>
            <a:r>
              <a:rPr lang="en-US" dirty="0" smtClean="0">
                <a:solidFill>
                  <a:srgbClr val="FF0000"/>
                </a:solidFill>
              </a:rPr>
              <a:t>This model maintains that organizational change is a systematic process, and large scale changes can take time to implement.</a:t>
            </a:r>
            <a:endParaRPr lang="en-US" dirty="0">
              <a:solidFill>
                <a:srgbClr val="FF0000"/>
              </a:solidFill>
            </a:endParaRPr>
          </a:p>
        </p:txBody>
      </p:sp>
      <p:pic>
        <p:nvPicPr>
          <p:cNvPr id="6" name="Picture 2" descr="C:\Users\MichaelM\AppData\Local\Microsoft\Windows\INetCache\IE\T5TVNH9H\20120522-change-button[1].jpg"/>
          <p:cNvPicPr>
            <a:picLocks noChangeAspect="1" noChangeArrowheads="1"/>
          </p:cNvPicPr>
          <p:nvPr/>
        </p:nvPicPr>
        <p:blipFill>
          <a:blip r:embed="rId2" cstate="print"/>
          <a:srcRect/>
          <a:stretch>
            <a:fillRect/>
          </a:stretch>
        </p:blipFill>
        <p:spPr bwMode="auto">
          <a:xfrm>
            <a:off x="7620000" y="5160382"/>
            <a:ext cx="1356974" cy="1164217"/>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8136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Leader-Member Exchange (LMX)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a:xfrm>
            <a:off x="301752" y="1527048"/>
            <a:ext cx="8503920" cy="4721352"/>
          </a:xfrm>
        </p:spPr>
        <p:txBody>
          <a:bodyPr>
            <a:normAutofit lnSpcReduction="10000"/>
          </a:bodyPr>
          <a:lstStyle/>
          <a:p>
            <a:r>
              <a:rPr lang="en-US" sz="2400" u="sng" dirty="0" smtClean="0"/>
              <a:t>LMX argues that leaders do not treat all followers as if they were a uniform group of equals.  Rather, the leader forms specific and unique linkages with each subordinate, thus creating a series of dyadic relationships</a:t>
            </a:r>
            <a:r>
              <a:rPr lang="en-US" dirty="0" smtClean="0"/>
              <a:t>.</a:t>
            </a:r>
          </a:p>
          <a:p>
            <a:endParaRPr lang="en-US" sz="800" dirty="0" smtClean="0"/>
          </a:p>
          <a:p>
            <a:pPr lvl="1"/>
            <a:r>
              <a:rPr lang="en-US" sz="2000" dirty="0" smtClean="0"/>
              <a:t>In general, the linkages tend to be differentiated into two groups</a:t>
            </a:r>
            <a:r>
              <a:rPr lang="en-US" dirty="0" smtClean="0"/>
              <a:t>.</a:t>
            </a:r>
          </a:p>
          <a:p>
            <a:pPr lvl="1"/>
            <a:endParaRPr lang="en-US" sz="800" dirty="0" smtClean="0"/>
          </a:p>
          <a:p>
            <a:pPr marL="1051560" lvl="2" indent="-457200">
              <a:buFont typeface="+mj-lt"/>
              <a:buAutoNum type="arabicPeriod"/>
            </a:pPr>
            <a:r>
              <a:rPr lang="en-US" dirty="0" smtClean="0">
                <a:solidFill>
                  <a:srgbClr val="FF0000"/>
                </a:solidFill>
              </a:rPr>
              <a:t>In the </a:t>
            </a:r>
            <a:r>
              <a:rPr lang="en-US" b="1" u="sng" dirty="0" smtClean="0">
                <a:solidFill>
                  <a:srgbClr val="FF0000"/>
                </a:solidFill>
              </a:rPr>
              <a:t>out-group</a:t>
            </a:r>
            <a:r>
              <a:rPr lang="en-US" dirty="0" smtClean="0">
                <a:solidFill>
                  <a:srgbClr val="FF0000"/>
                </a:solidFill>
              </a:rPr>
              <a:t>, or low-quality exchange relationships, interpersonal interaction is largely restricted to fulfilling contractual obligations.</a:t>
            </a:r>
          </a:p>
          <a:p>
            <a:pPr marL="1051560" lvl="2" indent="-457200">
              <a:buFont typeface="+mj-lt"/>
              <a:buAutoNum type="arabicPeriod"/>
            </a:pPr>
            <a:r>
              <a:rPr lang="en-US" dirty="0" smtClean="0">
                <a:solidFill>
                  <a:srgbClr val="FF0000"/>
                </a:solidFill>
              </a:rPr>
              <a:t>With the </a:t>
            </a:r>
            <a:r>
              <a:rPr lang="en-US" b="1" u="sng" dirty="0" smtClean="0">
                <a:solidFill>
                  <a:srgbClr val="FF0000"/>
                </a:solidFill>
              </a:rPr>
              <a:t>in-group</a:t>
            </a:r>
            <a:r>
              <a:rPr lang="en-US" dirty="0" smtClean="0">
                <a:solidFill>
                  <a:srgbClr val="FF0000"/>
                </a:solidFill>
              </a:rPr>
              <a:t>, or high-quality exchange relationships, leaders may empower, mentor, and support subordinates beyond the confines of what the job requires.</a:t>
            </a:r>
            <a:r>
              <a:rPr lang="en-US" dirty="0" smtClean="0"/>
              <a:t>                                                                                                     						</a:t>
            </a:r>
            <a:r>
              <a:rPr lang="en-US" sz="5000" dirty="0" smtClean="0">
                <a:latin typeface="Ravie" pitchFamily="82" charset="0"/>
              </a:rPr>
              <a:t>LMX</a:t>
            </a:r>
          </a:p>
          <a:p>
            <a:pPr lvl="2">
              <a:buNone/>
            </a:pPr>
            <a:endParaRPr lang="en-US" dirty="0" smtClean="0"/>
          </a:p>
        </p:txBody>
      </p:sp>
      <p:pic>
        <p:nvPicPr>
          <p:cNvPr id="5" name="Picture 4" descr="C:\Users\Michaelm\AppData\Local\Microsoft\Windows\Temporary Internet Files\Content.IE5\WX0DVOOP\leadership[1].jpg"/>
          <p:cNvPicPr>
            <a:picLocks noChangeAspect="1" noChangeArrowheads="1"/>
          </p:cNvPicPr>
          <p:nvPr/>
        </p:nvPicPr>
        <p:blipFill>
          <a:blip r:embed="rId2" cstate="print"/>
          <a:srcRect/>
          <a:stretch>
            <a:fillRect/>
          </a:stretch>
        </p:blipFill>
        <p:spPr bwMode="auto">
          <a:xfrm>
            <a:off x="0" y="0"/>
            <a:ext cx="1066800" cy="563033"/>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Model</a:t>
            </a:r>
            <a:br>
              <a:rPr lang="en-US" dirty="0" smtClean="0"/>
            </a:br>
            <a:r>
              <a:rPr lang="en-US" sz="2000" dirty="0" smtClean="0"/>
              <a:t>Dissatisfaction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400" u="sng" dirty="0" smtClean="0"/>
              <a:t>Followers’ level of satisfaction is an important ingredient in a leader’s ability to drive change</a:t>
            </a:r>
            <a:r>
              <a:rPr lang="en-US" dirty="0" smtClean="0"/>
              <a:t>.</a:t>
            </a:r>
          </a:p>
          <a:p>
            <a:endParaRPr lang="en-US" sz="800" dirty="0" smtClean="0"/>
          </a:p>
          <a:p>
            <a:pPr lvl="1"/>
            <a:r>
              <a:rPr lang="en-US" sz="2000" dirty="0" smtClean="0"/>
              <a:t>Followers who are relatively content are not apt to change; malcontents are more likely to do something to change the situation.</a:t>
            </a:r>
          </a:p>
          <a:p>
            <a:pPr lvl="1"/>
            <a:endParaRPr lang="en-US" sz="800" dirty="0" smtClean="0"/>
          </a:p>
          <a:p>
            <a:pPr lvl="2"/>
            <a:r>
              <a:rPr lang="en-US" dirty="0" smtClean="0">
                <a:solidFill>
                  <a:srgbClr val="FF0000"/>
                </a:solidFill>
              </a:rPr>
              <a:t>Although EE satisfaction is an important outcome of leadership, leaders who want to change the status quo may need to take action to decrease EE satisfaction levels.</a:t>
            </a:r>
            <a:endParaRPr lang="en-US" dirty="0">
              <a:solidFill>
                <a:srgbClr val="FF0000"/>
              </a:solidFill>
            </a:endParaRPr>
          </a:p>
        </p:txBody>
      </p:sp>
      <p:pic>
        <p:nvPicPr>
          <p:cNvPr id="7170" name="Picture 2" descr="C:\Users\MichaelM\AppData\Local\Microsoft\Windows\INetCache\IE\NA6TXAAW\leaderly-dissatisfaction-is-driven-by-what-could-be-not-what-was[1].jpg"/>
          <p:cNvPicPr>
            <a:picLocks noChangeAspect="1" noChangeArrowheads="1"/>
          </p:cNvPicPr>
          <p:nvPr/>
        </p:nvPicPr>
        <p:blipFill>
          <a:blip r:embed="rId2" cstate="print"/>
          <a:srcRect/>
          <a:stretch>
            <a:fillRect/>
          </a:stretch>
        </p:blipFill>
        <p:spPr bwMode="auto">
          <a:xfrm>
            <a:off x="4743605" y="4419600"/>
            <a:ext cx="4400395" cy="24384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676905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Model</a:t>
            </a:r>
            <a:br>
              <a:rPr lang="en-US" dirty="0" smtClean="0"/>
            </a:br>
            <a:r>
              <a:rPr lang="en-US" sz="2000" dirty="0" smtClean="0"/>
              <a:t>Dissatisfaction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Follower’s emotions are the fuel for organizational change, and change often requires a considerable amount of fuel</a:t>
            </a:r>
            <a:r>
              <a:rPr lang="en-US" dirty="0" smtClean="0"/>
              <a:t>.</a:t>
            </a:r>
          </a:p>
          <a:p>
            <a:endParaRPr lang="en-US" sz="800" dirty="0" smtClean="0"/>
          </a:p>
          <a:p>
            <a:pPr lvl="1"/>
            <a:r>
              <a:rPr lang="en-US" sz="2000" dirty="0" smtClean="0">
                <a:solidFill>
                  <a:srgbClr val="FF0000"/>
                </a:solidFill>
              </a:rPr>
              <a:t>The key for leadership practitioners is to increase dissatisfaction to the point where followers are inclined to take action, but not so much that they decide to leave the organization</a:t>
            </a:r>
            <a:r>
              <a:rPr lang="en-US" dirty="0" smtClean="0">
                <a:solidFill>
                  <a:srgbClr val="FF0000"/>
                </a:solidFill>
              </a:rPr>
              <a:t>.</a:t>
            </a:r>
            <a:endParaRPr lang="en-US" dirty="0">
              <a:solidFill>
                <a:srgbClr val="FF0000"/>
              </a:solidFill>
            </a:endParaRPr>
          </a:p>
        </p:txBody>
      </p:sp>
      <p:pic>
        <p:nvPicPr>
          <p:cNvPr id="8195" name="Picture 3" descr="C:\Users\MichaelM\AppData\Local\Microsoft\Windows\INetCache\IE\T5TVNH9H\1522161730[1].jpg"/>
          <p:cNvPicPr>
            <a:picLocks noChangeAspect="1" noChangeArrowheads="1"/>
          </p:cNvPicPr>
          <p:nvPr/>
        </p:nvPicPr>
        <p:blipFill>
          <a:blip r:embed="rId2" cstate="print"/>
          <a:srcRect/>
          <a:stretch>
            <a:fillRect/>
          </a:stretch>
        </p:blipFill>
        <p:spPr bwMode="auto">
          <a:xfrm>
            <a:off x="4572000" y="3768340"/>
            <a:ext cx="4264152" cy="2521970"/>
          </a:xfrm>
          <a:prstGeom prst="rect">
            <a:avLst/>
          </a:prstGeom>
          <a:noFill/>
        </p:spPr>
      </p:pic>
      <p:pic>
        <p:nvPicPr>
          <p:cNvPr id="7" name="Picture 3" descr="C:\Users\MichaelM\AppData\Local\Microsoft\Windows\INetCache\IE\T5TVNH9H\1024px-Complaints_icon.svg[1].png"/>
          <p:cNvPicPr>
            <a:picLocks noChangeAspect="1" noChangeArrowheads="1"/>
          </p:cNvPicPr>
          <p:nvPr/>
        </p:nvPicPr>
        <p:blipFill>
          <a:blip r:embed="rId3" cstate="print"/>
          <a:srcRect/>
          <a:stretch>
            <a:fillRect/>
          </a:stretch>
        </p:blipFill>
        <p:spPr bwMode="auto">
          <a:xfrm>
            <a:off x="3959352" y="5540259"/>
            <a:ext cx="1188720" cy="1112520"/>
          </a:xfrm>
          <a:prstGeom prst="rect">
            <a:avLst/>
          </a:prstGeom>
          <a:noFill/>
        </p:spPr>
      </p:pic>
      <p:pic>
        <p:nvPicPr>
          <p:cNvPr id="8" name="Picture 7"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038380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Model</a:t>
            </a:r>
            <a:br>
              <a:rPr lang="en-US" dirty="0" smtClean="0"/>
            </a:br>
            <a:r>
              <a:rPr lang="en-US" sz="2000" dirty="0" smtClean="0"/>
              <a:t>Dissatisfaction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400" u="sng" dirty="0" smtClean="0"/>
              <a:t>The first step is to determine how satisfied followers are with the current situation</a:t>
            </a:r>
            <a:r>
              <a:rPr lang="en-US" dirty="0" smtClean="0"/>
              <a:t>.</a:t>
            </a:r>
          </a:p>
          <a:p>
            <a:endParaRPr lang="en-US" sz="800" dirty="0" smtClean="0"/>
          </a:p>
          <a:p>
            <a:pPr lvl="1"/>
            <a:r>
              <a:rPr lang="en-US" sz="2000" dirty="0" smtClean="0"/>
              <a:t>This information can be obtained from EE satisfaction surveys, grievance records, customer complaints, or internal conversations.</a:t>
            </a:r>
          </a:p>
          <a:p>
            <a:pPr lvl="1"/>
            <a:endParaRPr lang="en-US" sz="800" dirty="0" smtClean="0"/>
          </a:p>
          <a:p>
            <a:pPr lvl="2"/>
            <a:r>
              <a:rPr lang="en-US" dirty="0" smtClean="0">
                <a:solidFill>
                  <a:srgbClr val="FF0000"/>
                </a:solidFill>
              </a:rPr>
              <a:t>To increase dissatisfaction, leaders can talk about potential competition, technology, legal threats, or EE concerns about the status quo.  They can also capitalize on or create some type of financial or political crisis, compare benchmarks against other organizations, or increase performance standards.</a:t>
            </a:r>
          </a:p>
          <a:p>
            <a:pPr lvl="3">
              <a:buNone/>
            </a:pPr>
            <a:endParaRPr lang="en-US" dirty="0"/>
          </a:p>
        </p:txBody>
      </p:sp>
      <p:pic>
        <p:nvPicPr>
          <p:cNvPr id="9219" name="Picture 3" descr="C:\Users\MichaelM\AppData\Local\Microsoft\Windows\INetCache\IE\NA6TXAAW\icon-1715006_960_720[1].jpg"/>
          <p:cNvPicPr>
            <a:picLocks noChangeAspect="1" noChangeArrowheads="1"/>
          </p:cNvPicPr>
          <p:nvPr/>
        </p:nvPicPr>
        <p:blipFill>
          <a:blip r:embed="rId2" cstate="print"/>
          <a:srcRect/>
          <a:stretch>
            <a:fillRect/>
          </a:stretch>
        </p:blipFill>
        <p:spPr bwMode="auto">
          <a:xfrm>
            <a:off x="6934200" y="4683233"/>
            <a:ext cx="1871471" cy="1671847"/>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526753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Model</a:t>
            </a:r>
            <a:br>
              <a:rPr lang="en-US" dirty="0" smtClean="0"/>
            </a:br>
            <a:r>
              <a:rPr lang="en-US" sz="2000" dirty="0" smtClean="0"/>
              <a:t>Dissatisfaction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All of these actions can potentially heighten followers’ emotional levels</a:t>
            </a:r>
            <a:r>
              <a:rPr lang="en-US" dirty="0" smtClean="0"/>
              <a:t>.</a:t>
            </a:r>
          </a:p>
          <a:p>
            <a:endParaRPr lang="en-US" sz="800" dirty="0" smtClean="0"/>
          </a:p>
          <a:p>
            <a:pPr lvl="1"/>
            <a:r>
              <a:rPr lang="en-US" dirty="0" smtClean="0">
                <a:solidFill>
                  <a:srgbClr val="FF0000"/>
                </a:solidFill>
              </a:rPr>
              <a:t>However, leaders must ensure that these emotions are channeled toward the leader’s vision for the organization.</a:t>
            </a:r>
            <a:endParaRPr lang="en-US" dirty="0">
              <a:solidFill>
                <a:srgbClr val="FF0000"/>
              </a:solidFill>
            </a:endParaRPr>
          </a:p>
        </p:txBody>
      </p:sp>
      <p:pic>
        <p:nvPicPr>
          <p:cNvPr id="10242" name="Picture 2" descr="C:\Users\MichaelM\AppData\Local\Microsoft\Windows\INetCache\IE\NA6TXAAW\Good-Bad-Emotions[1].jpg"/>
          <p:cNvPicPr>
            <a:picLocks noChangeAspect="1" noChangeArrowheads="1"/>
          </p:cNvPicPr>
          <p:nvPr/>
        </p:nvPicPr>
        <p:blipFill>
          <a:blip r:embed="rId2" cstate="print"/>
          <a:srcRect/>
          <a:stretch>
            <a:fillRect/>
          </a:stretch>
        </p:blipFill>
        <p:spPr bwMode="auto">
          <a:xfrm>
            <a:off x="1082274" y="3962400"/>
            <a:ext cx="3437106" cy="2019300"/>
          </a:xfrm>
          <a:prstGeom prst="rect">
            <a:avLst/>
          </a:prstGeom>
          <a:noFill/>
        </p:spPr>
      </p:pic>
      <p:pic>
        <p:nvPicPr>
          <p:cNvPr id="10243" name="Picture 3" descr="C:\Users\MichaelM\AppData\Local\Microsoft\Windows\INetCache\IE\NA6TXAAW\Shared-vision-2[1].jpg"/>
          <p:cNvPicPr>
            <a:picLocks noChangeAspect="1" noChangeArrowheads="1"/>
          </p:cNvPicPr>
          <p:nvPr/>
        </p:nvPicPr>
        <p:blipFill>
          <a:blip r:embed="rId3" cstate="print"/>
          <a:srcRect/>
          <a:stretch>
            <a:fillRect/>
          </a:stretch>
        </p:blipFill>
        <p:spPr bwMode="auto">
          <a:xfrm>
            <a:off x="4724400" y="3415199"/>
            <a:ext cx="3990109" cy="274320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405841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Model</a:t>
            </a:r>
            <a:br>
              <a:rPr lang="en-US" dirty="0" smtClean="0"/>
            </a:br>
            <a:r>
              <a:rPr lang="en-US" sz="2000" dirty="0" smtClean="0"/>
              <a:t>Model-Vision and Goals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There are four key components to the model variable in the change formula, and these include environmental scanning, a vision, the setting of new goals to support the vision, and needed system changes</a:t>
            </a:r>
            <a:r>
              <a:rPr lang="en-US" dirty="0" smtClean="0"/>
              <a:t>.</a:t>
            </a:r>
          </a:p>
          <a:p>
            <a:endParaRPr lang="en-US" sz="800" dirty="0" smtClean="0"/>
          </a:p>
          <a:p>
            <a:pPr lvl="1"/>
            <a:r>
              <a:rPr lang="en-US" dirty="0" smtClean="0"/>
              <a:t>Good leaders constantly scan the external environment to assess the seriousness of these threats.  They also scan the internal environment to understand where the organization    is doing well and where it is falling short.</a:t>
            </a:r>
          </a:p>
          <a:p>
            <a:pPr lvl="1"/>
            <a:endParaRPr lang="en-US" sz="800" dirty="0"/>
          </a:p>
          <a:p>
            <a:pPr lvl="2"/>
            <a:r>
              <a:rPr lang="en-US" dirty="0" smtClean="0">
                <a:solidFill>
                  <a:srgbClr val="FF0000"/>
                </a:solidFill>
              </a:rPr>
              <a:t>Keeping up to date on current events, reviewing organizational reports, and listening to followers’ concerns are some techniques leaders can use for their scanning efforts.</a:t>
            </a:r>
            <a:endParaRPr lang="en-US" dirty="0">
              <a:solidFill>
                <a:srgbClr val="FF0000"/>
              </a:solidFill>
            </a:endParaRPr>
          </a:p>
        </p:txBody>
      </p:sp>
      <p:pic>
        <p:nvPicPr>
          <p:cNvPr id="11266" name="Picture 2" descr="C:\Users\MichaelM\AppData\Local\Microsoft\Windows\INetCache\IE\57ZPVCL6\4NumberFourInCircle[1].png"/>
          <p:cNvPicPr>
            <a:picLocks noChangeAspect="1" noChangeArrowheads="1"/>
          </p:cNvPicPr>
          <p:nvPr/>
        </p:nvPicPr>
        <p:blipFill>
          <a:blip r:embed="rId2" cstate="print"/>
          <a:srcRect/>
          <a:stretch>
            <a:fillRect/>
          </a:stretch>
        </p:blipFill>
        <p:spPr bwMode="auto">
          <a:xfrm>
            <a:off x="7467600" y="212690"/>
            <a:ext cx="1219203" cy="990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49957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Model</a:t>
            </a:r>
            <a:br>
              <a:rPr lang="en-US" dirty="0" smtClean="0"/>
            </a:br>
            <a:r>
              <a:rPr lang="en-US" sz="2000" dirty="0" smtClean="0"/>
              <a:t>Model–Vision and Goals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400" u="sng" dirty="0" smtClean="0"/>
              <a:t>Scanning can generate helpful information needed to formulate a vision for the change initiative</a:t>
            </a:r>
            <a:r>
              <a:rPr lang="en-US" dirty="0" smtClean="0"/>
              <a:t>.</a:t>
            </a:r>
          </a:p>
          <a:p>
            <a:endParaRPr lang="en-US" sz="800" dirty="0" smtClean="0"/>
          </a:p>
          <a:p>
            <a:pPr lvl="1"/>
            <a:r>
              <a:rPr lang="en-US" dirty="0" smtClean="0"/>
              <a:t>A vision statement does not have to be a solo effort, as leaders can often solicit followers for ideas or will work with a team of followers to craft a vision statement.</a:t>
            </a:r>
          </a:p>
          <a:p>
            <a:pPr lvl="1"/>
            <a:endParaRPr lang="en-US" sz="800" dirty="0" smtClean="0"/>
          </a:p>
          <a:p>
            <a:pPr lvl="2"/>
            <a:r>
              <a:rPr lang="en-US" dirty="0" smtClean="0">
                <a:solidFill>
                  <a:srgbClr val="FF0000"/>
                </a:solidFill>
              </a:rPr>
              <a:t>Both of these actions can help to increase followers’ commitment to the new vision.</a:t>
            </a:r>
            <a:endParaRPr lang="en-US" dirty="0">
              <a:solidFill>
                <a:srgbClr val="FF0000"/>
              </a:solidFill>
            </a:endParaRPr>
          </a:p>
        </p:txBody>
      </p:sp>
      <p:pic>
        <p:nvPicPr>
          <p:cNvPr id="12293" name="Picture 5" descr="C:\Users\MichaelM\AppData\Local\Microsoft\Windows\INetCache\IE\76VTN800\2020-vision1[1].jpg"/>
          <p:cNvPicPr>
            <a:picLocks noChangeAspect="1" noChangeArrowheads="1"/>
          </p:cNvPicPr>
          <p:nvPr/>
        </p:nvPicPr>
        <p:blipFill>
          <a:blip r:embed="rId2" cstate="print"/>
          <a:srcRect/>
          <a:stretch>
            <a:fillRect/>
          </a:stretch>
        </p:blipFill>
        <p:spPr bwMode="auto">
          <a:xfrm>
            <a:off x="2830732" y="5029200"/>
            <a:ext cx="2474962" cy="1270026"/>
          </a:xfrm>
          <a:prstGeom prst="rect">
            <a:avLst/>
          </a:prstGeom>
          <a:noFill/>
        </p:spPr>
      </p:pic>
      <p:pic>
        <p:nvPicPr>
          <p:cNvPr id="12295" name="Picture 7" descr="C:\Users\MichaelM\AppData\Local\Microsoft\Windows\INetCache\IE\NA6TXAAW\foto-part-3-2[1].jpg"/>
          <p:cNvPicPr>
            <a:picLocks noChangeAspect="1" noChangeArrowheads="1"/>
          </p:cNvPicPr>
          <p:nvPr/>
        </p:nvPicPr>
        <p:blipFill>
          <a:blip r:embed="rId3" cstate="print"/>
          <a:srcRect/>
          <a:stretch>
            <a:fillRect/>
          </a:stretch>
        </p:blipFill>
        <p:spPr bwMode="auto">
          <a:xfrm>
            <a:off x="5349742" y="4495800"/>
            <a:ext cx="3794258" cy="2371411"/>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800794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Model</a:t>
            </a:r>
            <a:br>
              <a:rPr lang="en-US" dirty="0" smtClean="0"/>
            </a:br>
            <a:r>
              <a:rPr lang="en-US" sz="2000" dirty="0" smtClean="0"/>
              <a:t>Model–Vision and Goals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It is important to understand the difference between an organization’s vision and goals</a:t>
            </a:r>
            <a:r>
              <a:rPr lang="en-US" dirty="0" smtClean="0"/>
              <a:t>.</a:t>
            </a:r>
          </a:p>
          <a:p>
            <a:endParaRPr lang="en-US" sz="800" dirty="0" smtClean="0"/>
          </a:p>
          <a:p>
            <a:pPr lvl="1"/>
            <a:r>
              <a:rPr lang="en-US" u="sng" dirty="0" smtClean="0"/>
              <a:t>Just as ancient mariners used the stars to navigate, so should a vision provide guidance for an organization’s actio</a:t>
            </a:r>
            <a:r>
              <a:rPr lang="en-US" dirty="0" smtClean="0"/>
              <a:t>ns.</a:t>
            </a:r>
          </a:p>
          <a:p>
            <a:pPr lvl="2"/>
            <a:r>
              <a:rPr lang="en-US" dirty="0" smtClean="0">
                <a:solidFill>
                  <a:srgbClr val="FF0000"/>
                </a:solidFill>
              </a:rPr>
              <a:t>A vision helps an organization make choices about what it should or should not do, the kind of people it should hire and retain, the rules by which it should operate, and so on.</a:t>
            </a:r>
          </a:p>
          <a:p>
            <a:pPr lvl="2"/>
            <a:endParaRPr lang="en-US" sz="800" dirty="0" smtClean="0"/>
          </a:p>
          <a:p>
            <a:pPr lvl="1"/>
            <a:r>
              <a:rPr lang="en-US" u="sng" dirty="0" smtClean="0"/>
              <a:t>But, just as stars were not the final destination for mariners,    a vision is not final the destination for an organization</a:t>
            </a:r>
            <a:r>
              <a:rPr lang="en-US" dirty="0" smtClean="0"/>
              <a:t>.</a:t>
            </a:r>
          </a:p>
          <a:p>
            <a:pPr lvl="2"/>
            <a:r>
              <a:rPr lang="en-US" dirty="0" smtClean="0">
                <a:solidFill>
                  <a:srgbClr val="FF0000"/>
                </a:solidFill>
              </a:rPr>
              <a:t>An organization’s goals are the equivalent of the mariners’ final destination, and they should spell out specifically what the organization is trying to accomplish.</a:t>
            </a:r>
            <a:endParaRPr lang="en-US" dirty="0">
              <a:solidFill>
                <a:srgbClr val="FF0000"/>
              </a:solidFill>
            </a:endParaRPr>
          </a:p>
        </p:txBody>
      </p:sp>
      <p:pic>
        <p:nvPicPr>
          <p:cNvPr id="13314" name="Picture 2" descr="C:\Program Files (x86)\Microsoft Office\MEDIA\CAGCAT10\j0301076.wmf"/>
          <p:cNvPicPr>
            <a:picLocks noChangeAspect="1" noChangeArrowheads="1"/>
          </p:cNvPicPr>
          <p:nvPr/>
        </p:nvPicPr>
        <p:blipFill>
          <a:blip r:embed="rId2" cstate="print"/>
          <a:srcRect/>
          <a:stretch>
            <a:fillRect/>
          </a:stretch>
        </p:blipFill>
        <p:spPr bwMode="auto">
          <a:xfrm>
            <a:off x="7162800" y="9798"/>
            <a:ext cx="2013020" cy="1308463"/>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524647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Model</a:t>
            </a:r>
            <a:r>
              <a:rPr lang="en-US" dirty="0"/>
              <a:t/>
            </a:r>
            <a:br>
              <a:rPr lang="en-US" dirty="0"/>
            </a:br>
            <a:r>
              <a:rPr lang="en-US" sz="2000" dirty="0" smtClean="0"/>
              <a:t>Model-Vision and Goals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After determining the organization’s goals, the leader will need to determine which systems need to change for the organization to fulfill its vision and accomplish its goals</a:t>
            </a:r>
            <a:r>
              <a:rPr lang="en-US" dirty="0" smtClean="0"/>
              <a:t>.</a:t>
            </a:r>
          </a:p>
          <a:p>
            <a:endParaRPr lang="en-US" sz="800" dirty="0" smtClean="0"/>
          </a:p>
          <a:p>
            <a:pPr lvl="1"/>
            <a:r>
              <a:rPr lang="en-US" dirty="0" smtClean="0">
                <a:solidFill>
                  <a:srgbClr val="FF0000"/>
                </a:solidFill>
              </a:rPr>
              <a:t>The leader needs to ask, does the current organizational structure or culture support or interfere with the new vision?</a:t>
            </a:r>
            <a:endParaRPr lang="en-US" dirty="0">
              <a:solidFill>
                <a:srgbClr val="FF0000"/>
              </a:solidFill>
            </a:endParaRPr>
          </a:p>
        </p:txBody>
      </p:sp>
      <p:pic>
        <p:nvPicPr>
          <p:cNvPr id="14345" name="Picture 9" descr="C:\Users\MichaelM\AppData\Local\Microsoft\Windows\INetCache\IE\76VTN800\map[1].png"/>
          <p:cNvPicPr>
            <a:picLocks noChangeAspect="1" noChangeArrowheads="1"/>
          </p:cNvPicPr>
          <p:nvPr/>
        </p:nvPicPr>
        <p:blipFill>
          <a:blip r:embed="rId2" cstate="print"/>
          <a:srcRect/>
          <a:stretch>
            <a:fillRect/>
          </a:stretch>
        </p:blipFill>
        <p:spPr bwMode="auto">
          <a:xfrm>
            <a:off x="4820741" y="3886200"/>
            <a:ext cx="4031321" cy="2272199"/>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955998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Thinking Approach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400" u="sng" dirty="0" smtClean="0"/>
              <a:t>Leaders wanting their organizational change initiatives to succeed will need to take a Systems Thinking Approach after setting organizational goals</a:t>
            </a:r>
            <a:r>
              <a:rPr lang="en-US" dirty="0" smtClean="0"/>
              <a:t>.</a:t>
            </a:r>
          </a:p>
        </p:txBody>
      </p:sp>
      <p:pic>
        <p:nvPicPr>
          <p:cNvPr id="15362" name="Picture 2" descr="C:\Users\MichaelM\AppData\Local\Microsoft\Windows\INetCache\IE\NA6TXAAW\9200000014949376[1].jpg"/>
          <p:cNvPicPr>
            <a:picLocks noChangeAspect="1" noChangeArrowheads="1"/>
          </p:cNvPicPr>
          <p:nvPr/>
        </p:nvPicPr>
        <p:blipFill>
          <a:blip r:embed="rId2" cstate="print"/>
          <a:srcRect/>
          <a:stretch>
            <a:fillRect/>
          </a:stretch>
        </p:blipFill>
        <p:spPr bwMode="auto">
          <a:xfrm>
            <a:off x="5638800" y="2590800"/>
            <a:ext cx="3197352" cy="3643799"/>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837310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Thinking Approach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300" u="sng" dirty="0" smtClean="0"/>
              <a:t>A Systems Thinking Approach asks leaders to think about the organization as a set of interlocking systems, and explains how changes in one system can have intended and unintended consequences for other parts of the organization</a:t>
            </a:r>
            <a:r>
              <a:rPr lang="en-US" dirty="0" smtClean="0"/>
              <a:t>.</a:t>
            </a:r>
          </a:p>
          <a:p>
            <a:endParaRPr lang="en-US" sz="800" dirty="0">
              <a:solidFill>
                <a:srgbClr val="FF0000"/>
              </a:solidFill>
            </a:endParaRPr>
          </a:p>
          <a:p>
            <a:pPr lvl="1"/>
            <a:r>
              <a:rPr lang="en-US" dirty="0" smtClean="0">
                <a:solidFill>
                  <a:srgbClr val="FF0000"/>
                </a:solidFill>
              </a:rPr>
              <a:t>Leaders may need to set goals and put action plans in place for each of these system changes to maintain overall effectiveness.  </a:t>
            </a:r>
            <a:endParaRPr lang="en-US" dirty="0">
              <a:solidFill>
                <a:srgbClr val="FF0000"/>
              </a:solidFill>
            </a:endParaRPr>
          </a:p>
        </p:txBody>
      </p:sp>
      <p:pic>
        <p:nvPicPr>
          <p:cNvPr id="15362" name="Picture 2" descr="C:\Users\MichaelM\AppData\Local\Microsoft\Windows\INetCache\IE\NA6TXAAW\9200000014949376[1].jpg"/>
          <p:cNvPicPr>
            <a:picLocks noChangeAspect="1" noChangeArrowheads="1"/>
          </p:cNvPicPr>
          <p:nvPr/>
        </p:nvPicPr>
        <p:blipFill>
          <a:blip r:embed="rId2" cstate="print"/>
          <a:srcRect/>
          <a:stretch>
            <a:fillRect/>
          </a:stretch>
        </p:blipFill>
        <p:spPr bwMode="auto">
          <a:xfrm>
            <a:off x="6705600" y="4114800"/>
            <a:ext cx="2336800" cy="26670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623201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Leader-Member Exchange (LMX)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normAutofit fontScale="92500"/>
          </a:bodyPr>
          <a:lstStyle/>
          <a:p>
            <a:r>
              <a:rPr lang="en-US" sz="2400" u="sng" dirty="0" smtClean="0"/>
              <a:t>Stages of development as the relationship develops overtime:</a:t>
            </a:r>
            <a:endParaRPr lang="en-US" dirty="0" smtClean="0"/>
          </a:p>
          <a:p>
            <a:endParaRPr lang="en-US" sz="800" dirty="0" smtClean="0"/>
          </a:p>
          <a:p>
            <a:pPr marL="731520" lvl="1" indent="-457200">
              <a:buFont typeface="+mj-lt"/>
              <a:buAutoNum type="arabicPeriod"/>
            </a:pPr>
            <a:r>
              <a:rPr lang="en-US" u="sng" dirty="0" smtClean="0"/>
              <a:t>Role-Taking</a:t>
            </a:r>
          </a:p>
          <a:p>
            <a:pPr lvl="2"/>
            <a:r>
              <a:rPr lang="en-US" dirty="0" smtClean="0">
                <a:solidFill>
                  <a:srgbClr val="FF0000"/>
                </a:solidFill>
              </a:rPr>
              <a:t>Happens early in a follower’s work experience.  Here the leader offers opportunities and evaluates the follower’s performance/potential.</a:t>
            </a:r>
          </a:p>
          <a:p>
            <a:pPr marL="731520" lvl="1" indent="-457200">
              <a:buFont typeface="+mj-lt"/>
              <a:buAutoNum type="arabicPeriod"/>
            </a:pPr>
            <a:r>
              <a:rPr lang="en-US" u="sng" dirty="0" smtClean="0"/>
              <a:t>Role-Making</a:t>
            </a:r>
          </a:p>
          <a:p>
            <a:pPr lvl="2"/>
            <a:r>
              <a:rPr lang="en-US" dirty="0" smtClean="0">
                <a:solidFill>
                  <a:srgbClr val="FF0000"/>
                </a:solidFill>
              </a:rPr>
              <a:t>The next phase where a role is created based on a process of trust building. Any perceived betrayals can lead to the follower being dropped from the developing in-group and assigned to the out-group.</a:t>
            </a:r>
          </a:p>
          <a:p>
            <a:pPr marL="731520" lvl="1" indent="-457200">
              <a:buFont typeface="+mj-lt"/>
              <a:buAutoNum type="arabicPeriod"/>
            </a:pPr>
            <a:r>
              <a:rPr lang="en-US" u="sng" dirty="0" smtClean="0"/>
              <a:t>Routinization</a:t>
            </a:r>
          </a:p>
          <a:p>
            <a:pPr lvl="2"/>
            <a:r>
              <a:rPr lang="en-US" dirty="0" smtClean="0">
                <a:solidFill>
                  <a:srgbClr val="FF0000"/>
                </a:solidFill>
              </a:rPr>
              <a:t>It is in this phase that similarities (for the in-group) and differences                (often accentuated for the out-group) become cemented.</a:t>
            </a:r>
            <a:endParaRPr lang="en-US" dirty="0">
              <a:solidFill>
                <a:srgbClr val="FF0000"/>
              </a:solidFill>
            </a:endParaRPr>
          </a:p>
        </p:txBody>
      </p:sp>
      <p:pic>
        <p:nvPicPr>
          <p:cNvPr id="7" name="Picture 6" descr="Leader-Member Exchange Theory and Managing Subordinates - SlideMode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5410200"/>
            <a:ext cx="2971800" cy="1447800"/>
          </a:xfrm>
          <a:prstGeom prst="rect">
            <a:avLst/>
          </a:prstGeom>
          <a:noFill/>
          <a:ln>
            <a:noFill/>
          </a:ln>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Thinking Approach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Leaders changing organizational vision or goals will need to think through the needed changes in the organization’s structure, culture, systems, and leader and follower capabilities</a:t>
            </a:r>
            <a:r>
              <a:rPr lang="en-US" dirty="0" smtClean="0"/>
              <a:t>.</a:t>
            </a:r>
          </a:p>
          <a:p>
            <a:endParaRPr lang="en-US" sz="800" dirty="0" smtClean="0"/>
          </a:p>
          <a:p>
            <a:pPr lvl="1"/>
            <a:r>
              <a:rPr lang="en-US" dirty="0" smtClean="0">
                <a:solidFill>
                  <a:srgbClr val="FF0000"/>
                </a:solidFill>
              </a:rPr>
              <a:t>One of the keys to successful organizational change is ensuring that all components are in alignment.</a:t>
            </a:r>
          </a:p>
        </p:txBody>
      </p:sp>
      <p:pic>
        <p:nvPicPr>
          <p:cNvPr id="1026" name="Picture 2" descr="C:\Users\MichaelM\AppData\Local\Microsoft\Windows\INetCache\IE\76VTN800\Align_Logo[1].jpg"/>
          <p:cNvPicPr>
            <a:picLocks noChangeAspect="1" noChangeArrowheads="1"/>
          </p:cNvPicPr>
          <p:nvPr/>
        </p:nvPicPr>
        <p:blipFill>
          <a:blip r:embed="rId2" cstate="print"/>
          <a:srcRect/>
          <a:stretch>
            <a:fillRect/>
          </a:stretch>
        </p:blipFill>
        <p:spPr bwMode="auto">
          <a:xfrm>
            <a:off x="1885188" y="4572000"/>
            <a:ext cx="5410200" cy="1347025"/>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386064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Model</a:t>
            </a:r>
            <a:br>
              <a:rPr lang="en-US" dirty="0" smtClean="0"/>
            </a:br>
            <a:r>
              <a:rPr lang="en-US" sz="2000" dirty="0" smtClean="0"/>
              <a:t>Process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200" u="sng" dirty="0" smtClean="0"/>
              <a:t>The Process component of the change model is where the change initiative becomes tangible and actionable because it consists of the development and execution of the change plan</a:t>
            </a:r>
            <a:r>
              <a:rPr lang="en-US" sz="2200" dirty="0" smtClean="0"/>
              <a:t>.</a:t>
            </a:r>
          </a:p>
          <a:p>
            <a:endParaRPr lang="en-US" sz="800" dirty="0" smtClean="0"/>
          </a:p>
          <a:p>
            <a:pPr lvl="1"/>
            <a:r>
              <a:rPr lang="en-US" sz="2000" dirty="0" smtClean="0"/>
              <a:t>Good change plans outline the sequence of events, key deliverables, timelines, responsible parties, metrics, and feedback mechanisms needed to achieve the new organi</a:t>
            </a:r>
            <a:r>
              <a:rPr lang="en-US" sz="1800" dirty="0" smtClean="0"/>
              <a:t>zational goals</a:t>
            </a:r>
            <a:r>
              <a:rPr lang="en-US" dirty="0" smtClean="0"/>
              <a:t>.</a:t>
            </a:r>
          </a:p>
          <a:p>
            <a:pPr lvl="1"/>
            <a:endParaRPr lang="en-US" sz="800" dirty="0" smtClean="0"/>
          </a:p>
          <a:p>
            <a:pPr lvl="2"/>
            <a:r>
              <a:rPr lang="en-US" dirty="0" smtClean="0">
                <a:solidFill>
                  <a:srgbClr val="FF0000"/>
                </a:solidFill>
              </a:rPr>
              <a:t>They may also include the steps needed to increase dissatisfaction and deal with anticipated resistance, an outline of training and resource needs, and a comprehensive communication plan to  keep all relevant parties informed.</a:t>
            </a:r>
            <a:endParaRPr lang="en-US" dirty="0">
              <a:solidFill>
                <a:srgbClr val="FF0000"/>
              </a:solidFill>
            </a:endParaRPr>
          </a:p>
        </p:txBody>
      </p:sp>
      <p:pic>
        <p:nvPicPr>
          <p:cNvPr id="7" name="Picture 6" descr="5 Critical Steps in the Change Management Process | HBS Onli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5105400"/>
            <a:ext cx="3352800" cy="1752600"/>
          </a:xfrm>
          <a:prstGeom prst="rect">
            <a:avLst/>
          </a:prstGeom>
          <a:noFill/>
          <a:ln>
            <a:noFill/>
          </a:ln>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59338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Model</a:t>
            </a:r>
            <a:br>
              <a:rPr lang="en-US" dirty="0" smtClean="0"/>
            </a:br>
            <a:r>
              <a:rPr lang="en-US" sz="2000" dirty="0" smtClean="0"/>
              <a:t>Process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400" u="sng" dirty="0" smtClean="0"/>
              <a:t>Change will occur only when the action steps outlined in the plan are actually carried out</a:t>
            </a:r>
            <a:r>
              <a:rPr lang="en-US" dirty="0" smtClean="0"/>
              <a:t>.</a:t>
            </a:r>
          </a:p>
          <a:p>
            <a:endParaRPr lang="en-US" sz="800" dirty="0" smtClean="0"/>
          </a:p>
          <a:p>
            <a:pPr lvl="1"/>
            <a:r>
              <a:rPr lang="en-US" dirty="0" smtClean="0"/>
              <a:t>The best way to get followers committed to a change plan is to have them create it.</a:t>
            </a:r>
          </a:p>
          <a:p>
            <a:pPr lvl="1"/>
            <a:endParaRPr lang="en-US" sz="800" dirty="0" smtClean="0"/>
          </a:p>
          <a:p>
            <a:pPr lvl="2"/>
            <a:r>
              <a:rPr lang="en-US" dirty="0" smtClean="0">
                <a:solidFill>
                  <a:srgbClr val="FF0000"/>
                </a:solidFill>
              </a:rPr>
              <a:t>Many times it is impossible for all the followers affected by the change to be involved with plan creation.  In these cases, follower commitment can be increased if the new expectations for behavior and performance are explicit, the personal benefits of the change initiative are made clear, and followers already have a strong and trusting relationship with their leader.</a:t>
            </a:r>
          </a:p>
          <a:p>
            <a:pPr lvl="1"/>
            <a:endParaRPr lang="en-US" dirty="0"/>
          </a:p>
        </p:txBody>
      </p:sp>
      <p:pic>
        <p:nvPicPr>
          <p:cNvPr id="6" name="Picture 5" descr="5 Critical Steps in the Change Management Process | HBS Onli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5105400"/>
            <a:ext cx="3352800" cy="1752600"/>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43541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Model</a:t>
            </a:r>
            <a:br>
              <a:rPr lang="en-US" dirty="0" smtClean="0"/>
            </a:br>
            <a:r>
              <a:rPr lang="en-US" sz="2000" dirty="0" smtClean="0"/>
              <a:t>Process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Leaders will need to spend considerable time regularly reviewing progress and holding people accountable for their roles and responsibilities in the change plan</a:t>
            </a:r>
            <a:r>
              <a:rPr lang="en-US" dirty="0" smtClean="0"/>
              <a:t>.</a:t>
            </a:r>
          </a:p>
          <a:p>
            <a:endParaRPr lang="en-US" sz="800" dirty="0" smtClean="0"/>
          </a:p>
          <a:p>
            <a:pPr lvl="1"/>
            <a:r>
              <a:rPr lang="en-US" dirty="0" smtClean="0">
                <a:solidFill>
                  <a:srgbClr val="FF0000"/>
                </a:solidFill>
              </a:rPr>
              <a:t>Followers face competing demands for time and effort, and a lack of follow-through will cause many followers to drop the change initiative off of their radar screens.</a:t>
            </a:r>
          </a:p>
        </p:txBody>
      </p:sp>
      <p:pic>
        <p:nvPicPr>
          <p:cNvPr id="6" name="Picture 5" descr="5 Critical Steps in the Change Management Process | HBS Onli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5105400"/>
            <a:ext cx="3352800" cy="1752600"/>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909711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Model</a:t>
            </a:r>
            <a:br>
              <a:rPr lang="en-US" dirty="0" smtClean="0"/>
            </a:br>
            <a:r>
              <a:rPr lang="en-US" sz="2000" dirty="0" smtClean="0"/>
              <a:t>Resistance: SARA Model</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350" u="sng" dirty="0" smtClean="0"/>
              <a:t>These </a:t>
            </a:r>
            <a:r>
              <a:rPr lang="en-US" sz="2350" u="sng" dirty="0" smtClean="0"/>
              <a:t>reactions </a:t>
            </a:r>
            <a:r>
              <a:rPr lang="en-US" sz="2350" u="sng" dirty="0" smtClean="0"/>
              <a:t>to change – SHOCK, ANGER, REJECTION, and ACCEPTANCE – make up </a:t>
            </a:r>
            <a:r>
              <a:rPr lang="en-US" sz="2350" u="sng" dirty="0" smtClean="0"/>
              <a:t>the </a:t>
            </a:r>
            <a:r>
              <a:rPr lang="en-US" sz="2350" u="sng" dirty="0" smtClean="0"/>
              <a:t>SARA Model</a:t>
            </a:r>
            <a:r>
              <a:rPr lang="en-US" sz="2350" dirty="0" smtClean="0"/>
              <a:t>.</a:t>
            </a:r>
          </a:p>
          <a:p>
            <a:endParaRPr lang="en-US" sz="800" dirty="0" smtClean="0"/>
          </a:p>
          <a:p>
            <a:pPr lvl="1"/>
            <a:r>
              <a:rPr lang="en-US" dirty="0" smtClean="0"/>
              <a:t>Most people go through these four stages whenever they get passed over for a promotion, receive negative feedback, or get criticized by their boss.</a:t>
            </a:r>
          </a:p>
          <a:p>
            <a:pPr lvl="1"/>
            <a:endParaRPr lang="en-US" sz="800" dirty="0" smtClean="0"/>
          </a:p>
          <a:p>
            <a:pPr lvl="2"/>
            <a:r>
              <a:rPr lang="en-US" dirty="0" smtClean="0">
                <a:solidFill>
                  <a:srgbClr val="FF0000"/>
                </a:solidFill>
              </a:rPr>
              <a:t>A leader needs to recognize the four reactions to change, understand the time followers may need to adjust to their reaction, demonstrate empathy and listen to follower concerns, and respect that the change initiative will stall until it is fully accepted.</a:t>
            </a:r>
          </a:p>
        </p:txBody>
      </p:sp>
      <p:pic>
        <p:nvPicPr>
          <p:cNvPr id="7171" name="Picture 3" descr="C:\Users\MichaelM\AppData\Local\Microsoft\Windows\INetCache\IE\57ZPVCL6\1024px-Bundesstraße_4_number.svg[1].png"/>
          <p:cNvPicPr>
            <a:picLocks noChangeAspect="1" noChangeArrowheads="1"/>
          </p:cNvPicPr>
          <p:nvPr/>
        </p:nvPicPr>
        <p:blipFill>
          <a:blip r:embed="rId2" cstate="print"/>
          <a:srcRect/>
          <a:stretch>
            <a:fillRect/>
          </a:stretch>
        </p:blipFill>
        <p:spPr bwMode="auto">
          <a:xfrm>
            <a:off x="5911297" y="5181600"/>
            <a:ext cx="3324143" cy="16764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696718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Rational Approach to Organizational Change</a:t>
            </a:r>
            <a:r>
              <a:rPr lang="en-US" dirty="0" smtClean="0"/>
              <a:t/>
            </a:r>
            <a:br>
              <a:rPr lang="en-US" dirty="0" smtClean="0"/>
            </a:br>
            <a:r>
              <a:rPr lang="en-US" sz="2000" dirty="0" smtClean="0"/>
              <a:t>Concluding Thoughts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200" u="sng" dirty="0" smtClean="0"/>
              <a:t>Although organizational vision, goals, and change plans are often seen as a collaborative effort between the leader and followers, they are the primary responsibility of the leader</a:t>
            </a:r>
            <a:r>
              <a:rPr lang="en-US" dirty="0" smtClean="0"/>
              <a:t>.</a:t>
            </a:r>
          </a:p>
          <a:p>
            <a:endParaRPr lang="en-US" sz="800" dirty="0" smtClean="0"/>
          </a:p>
          <a:p>
            <a:pPr lvl="1"/>
            <a:r>
              <a:rPr lang="en-US" sz="2000" dirty="0" smtClean="0"/>
              <a:t>The leader needs both good leadership and good management skills if a change initiative is to succeed over the long term</a:t>
            </a:r>
            <a:r>
              <a:rPr lang="en-US" dirty="0" smtClean="0"/>
              <a:t>.</a:t>
            </a:r>
          </a:p>
          <a:p>
            <a:pPr lvl="1"/>
            <a:endParaRPr lang="en-US" sz="800" dirty="0" smtClean="0"/>
          </a:p>
          <a:p>
            <a:pPr lvl="2"/>
            <a:r>
              <a:rPr lang="en-US" dirty="0" smtClean="0">
                <a:solidFill>
                  <a:srgbClr val="FF0000"/>
                </a:solidFill>
              </a:rPr>
              <a:t>Leadership skills are important for determining a new vision for the organization, increasing the dissatisfaction, coaching followers on how to do things differently, and overcoming resistance.</a:t>
            </a:r>
          </a:p>
          <a:p>
            <a:pPr lvl="2"/>
            <a:r>
              <a:rPr lang="en-US" dirty="0" smtClean="0">
                <a:solidFill>
                  <a:srgbClr val="FF0000"/>
                </a:solidFill>
              </a:rPr>
              <a:t>Management skills are important when setting new goals and creating, implementing, and reviewing progress on change plans.</a:t>
            </a:r>
            <a:endParaRPr lang="en-US" dirty="0">
              <a:solidFill>
                <a:srgbClr val="FF0000"/>
              </a:solidFill>
            </a:endParaRPr>
          </a:p>
        </p:txBody>
      </p:sp>
      <p:pic>
        <p:nvPicPr>
          <p:cNvPr id="8194" name="Picture 2" descr="C:\Users\MichaelM\AppData\Local\Microsoft\Windows\INetCache\IE\76VTN800\194477489_1280x720[1].jpg"/>
          <p:cNvPicPr>
            <a:picLocks noChangeAspect="1" noChangeArrowheads="1"/>
          </p:cNvPicPr>
          <p:nvPr/>
        </p:nvPicPr>
        <p:blipFill>
          <a:blip r:embed="rId2" cstate="print"/>
          <a:srcRect/>
          <a:stretch>
            <a:fillRect/>
          </a:stretch>
        </p:blipFill>
        <p:spPr bwMode="auto">
          <a:xfrm>
            <a:off x="5364564" y="5486400"/>
            <a:ext cx="3771900" cy="1371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293903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 Approach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It is almost impossible for an organization to successfully change if the person in charge does not have a compelling vision or fails to motivate others to do something different</a:t>
            </a:r>
            <a:r>
              <a:rPr lang="en-US" dirty="0" smtClean="0"/>
              <a:t>.</a:t>
            </a:r>
          </a:p>
          <a:p>
            <a:endParaRPr lang="en-US" sz="800" dirty="0" smtClean="0"/>
          </a:p>
          <a:p>
            <a:pPr lvl="1"/>
            <a:r>
              <a:rPr lang="en-US" dirty="0" smtClean="0">
                <a:solidFill>
                  <a:srgbClr val="FF0000"/>
                </a:solidFill>
              </a:rPr>
              <a:t>Many of the other reasons why change  initiatives fail have  roots in underdeveloped leadership or management skills.</a:t>
            </a:r>
          </a:p>
          <a:p>
            <a:pPr lvl="2">
              <a:buNone/>
            </a:pPr>
            <a:endParaRPr lang="en-US" dirty="0"/>
          </a:p>
        </p:txBody>
      </p:sp>
      <p:pic>
        <p:nvPicPr>
          <p:cNvPr id="9218" name="Picture 2" descr="C:\Users\MichaelM\AppData\Local\Microsoft\Windows\INetCache\IE\T5TVNH9H\push[1].jpg"/>
          <p:cNvPicPr>
            <a:picLocks noChangeAspect="1" noChangeArrowheads="1"/>
          </p:cNvPicPr>
          <p:nvPr/>
        </p:nvPicPr>
        <p:blipFill>
          <a:blip r:embed="rId2" cstate="print"/>
          <a:srcRect/>
          <a:stretch>
            <a:fillRect/>
          </a:stretch>
        </p:blipFill>
        <p:spPr bwMode="auto">
          <a:xfrm>
            <a:off x="4724400" y="4194048"/>
            <a:ext cx="3628571" cy="1905000"/>
          </a:xfrm>
          <a:prstGeom prst="rect">
            <a:avLst/>
          </a:prstGeom>
          <a:noFill/>
        </p:spPr>
      </p:pic>
      <p:pic>
        <p:nvPicPr>
          <p:cNvPr id="9219" name="Picture 3" descr="C:\Users\MichaelM\AppData\Local\Microsoft\Windows\INetCache\IE\76VTN800\Leadership-and-Management[1].jpg"/>
          <p:cNvPicPr>
            <a:picLocks noChangeAspect="1" noChangeArrowheads="1"/>
          </p:cNvPicPr>
          <p:nvPr/>
        </p:nvPicPr>
        <p:blipFill>
          <a:blip r:embed="rId3" cstate="print"/>
          <a:srcRect/>
          <a:stretch>
            <a:fillRect/>
          </a:stretch>
        </p:blipFill>
        <p:spPr bwMode="auto">
          <a:xfrm>
            <a:off x="1085088" y="3887060"/>
            <a:ext cx="3276600" cy="2360479"/>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359885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 Approach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Two leadership and management skills that are vitally important to driving change are</a:t>
            </a:r>
            <a:r>
              <a:rPr lang="en-US" dirty="0" smtClean="0"/>
              <a:t>:</a:t>
            </a:r>
          </a:p>
          <a:p>
            <a:endParaRPr lang="en-US" sz="800" dirty="0" smtClean="0"/>
          </a:p>
          <a:p>
            <a:pPr marL="731520" lvl="1" indent="-457200">
              <a:buFont typeface="+mj-lt"/>
              <a:buAutoNum type="arabicPeriod"/>
            </a:pPr>
            <a:r>
              <a:rPr lang="en-US" u="sng" dirty="0" smtClean="0"/>
              <a:t>Adaptive Leadership</a:t>
            </a:r>
          </a:p>
          <a:p>
            <a:pPr lvl="2"/>
            <a:r>
              <a:rPr lang="en-US" dirty="0" smtClean="0">
                <a:solidFill>
                  <a:srgbClr val="FF0000"/>
                </a:solidFill>
              </a:rPr>
              <a:t>Involves behaviors associated with being able to successfully flex and adjust to changing situations.</a:t>
            </a:r>
          </a:p>
          <a:p>
            <a:pPr marL="731520" lvl="1" indent="-457200">
              <a:buFont typeface="+mj-lt"/>
              <a:buAutoNum type="arabicPeriod"/>
            </a:pPr>
            <a:r>
              <a:rPr lang="en-US" u="sng" dirty="0" smtClean="0"/>
              <a:t>Learning Agility</a:t>
            </a:r>
          </a:p>
          <a:p>
            <a:pPr lvl="2"/>
            <a:r>
              <a:rPr lang="en-US" dirty="0" smtClean="0">
                <a:solidFill>
                  <a:srgbClr val="FF0000"/>
                </a:solidFill>
              </a:rPr>
              <a:t>Is the capability and willingness to learn from experience and apply these lessons to new situations.</a:t>
            </a:r>
            <a:endParaRPr lang="en-US" dirty="0">
              <a:solidFill>
                <a:srgbClr val="FF0000"/>
              </a:solidFill>
            </a:endParaRPr>
          </a:p>
        </p:txBody>
      </p:sp>
      <p:pic>
        <p:nvPicPr>
          <p:cNvPr id="10244" name="Picture 4" descr="C:\Users\MichaelM\AppData\Local\Microsoft\Windows\INetCache\IE\76VTN800\slide-1-728[1].jpg"/>
          <p:cNvPicPr>
            <a:picLocks noChangeAspect="1" noChangeArrowheads="1"/>
          </p:cNvPicPr>
          <p:nvPr/>
        </p:nvPicPr>
        <p:blipFill>
          <a:blip r:embed="rId2" cstate="print"/>
          <a:srcRect/>
          <a:stretch>
            <a:fillRect/>
          </a:stretch>
        </p:blipFill>
        <p:spPr bwMode="auto">
          <a:xfrm>
            <a:off x="5572738" y="4572000"/>
            <a:ext cx="3571262" cy="22860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197203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Rational Approach</a:t>
            </a:r>
            <a:br>
              <a:rPr lang="en-US" dirty="0" smtClean="0"/>
            </a:br>
            <a:r>
              <a:rPr lang="en-US" sz="2000" dirty="0" smtClean="0"/>
              <a:t>Force Field Analysis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Force Field Analysis (FFA) is a tool that can be used to gain a better understanding of organizational change</a:t>
            </a:r>
            <a:r>
              <a:rPr lang="en-US" dirty="0" smtClean="0"/>
              <a:t>.  </a:t>
            </a:r>
          </a:p>
          <a:p>
            <a:endParaRPr lang="en-US" sz="800" dirty="0" smtClean="0"/>
          </a:p>
          <a:p>
            <a:pPr marL="731520" lvl="1" indent="-457200">
              <a:buFont typeface="+mj-lt"/>
              <a:buAutoNum type="arabicPeriod"/>
            </a:pPr>
            <a:r>
              <a:rPr lang="en-US" sz="2000" u="sng" dirty="0" smtClean="0"/>
              <a:t>The first step in an FFA is to graphically depict the current state of organizational affairs: driving forces and barriers</a:t>
            </a:r>
            <a:r>
              <a:rPr lang="en-US" sz="2000" dirty="0" smtClean="0"/>
              <a:t>.  </a:t>
            </a:r>
          </a:p>
          <a:p>
            <a:pPr lvl="2"/>
            <a:r>
              <a:rPr lang="en-US" sz="1800" dirty="0" smtClean="0">
                <a:solidFill>
                  <a:srgbClr val="FF0000"/>
                </a:solidFill>
              </a:rPr>
              <a:t>In many cases the driving forces and the barriers to organizational change should more or less balance out, because they represent the status quo.</a:t>
            </a:r>
          </a:p>
          <a:p>
            <a:pPr marL="731520" lvl="1" indent="-457200">
              <a:buFont typeface="+mj-lt"/>
              <a:buAutoNum type="arabicPeriod"/>
            </a:pPr>
            <a:r>
              <a:rPr lang="en-US" sz="2000" u="sng" dirty="0" smtClean="0"/>
              <a:t>The second step is to formulate strategies to increase the drivers or reduce the barriers to organizational change</a:t>
            </a:r>
            <a:r>
              <a:rPr lang="en-US" sz="2000" dirty="0" smtClean="0"/>
              <a:t>.</a:t>
            </a:r>
          </a:p>
          <a:p>
            <a:pPr lvl="2"/>
            <a:r>
              <a:rPr lang="en-US" sz="1800" dirty="0" smtClean="0">
                <a:solidFill>
                  <a:srgbClr val="FF0000"/>
                </a:solidFill>
              </a:rPr>
              <a:t>Leaders will often get better results if they focus on reducing barriers rather than increasing the number or size of the drivers for change.</a:t>
            </a:r>
          </a:p>
          <a:p>
            <a:pPr marL="731520" lvl="1" indent="-457200">
              <a:buFont typeface="+mj-lt"/>
              <a:buAutoNum type="arabicPeriod"/>
            </a:pPr>
            <a:r>
              <a:rPr lang="en-US" sz="2000" u="sng" dirty="0" smtClean="0"/>
              <a:t>The final step is to create and implement change plans that outline                                       the steps, accountable parties, and timelines for change</a:t>
            </a:r>
            <a:r>
              <a:rPr lang="en-US" sz="2000" dirty="0" smtClean="0"/>
              <a:t>.</a:t>
            </a:r>
          </a:p>
        </p:txBody>
      </p:sp>
      <p:pic>
        <p:nvPicPr>
          <p:cNvPr id="12292" name="Picture 4" descr="C:\Users\MichaelM\AppData\Local\Microsoft\Windows\INetCache\IE\76VTN800\1200px-Force_Motors_Logo.svg[1].png"/>
          <p:cNvPicPr>
            <a:picLocks noChangeAspect="1" noChangeArrowheads="1"/>
          </p:cNvPicPr>
          <p:nvPr/>
        </p:nvPicPr>
        <p:blipFill>
          <a:blip r:embed="rId2" cstate="print"/>
          <a:srcRect/>
          <a:stretch>
            <a:fillRect/>
          </a:stretch>
        </p:blipFill>
        <p:spPr bwMode="auto">
          <a:xfrm>
            <a:off x="6705600" y="228600"/>
            <a:ext cx="1828800" cy="1015365"/>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8700511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Emotional Approach</a:t>
            </a:r>
            <a:br>
              <a:rPr lang="en-US" dirty="0" smtClean="0"/>
            </a:br>
            <a:r>
              <a:rPr lang="en-US" sz="2000" dirty="0" smtClean="0"/>
              <a:t>Charismatic and Transformational Leadership</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The rational approach provides a straightforward model for organizational change, however, many large-scale political, societal, or organizational changes were not this formulaic</a:t>
            </a:r>
            <a:r>
              <a:rPr lang="en-US" dirty="0" smtClean="0"/>
              <a:t>.</a:t>
            </a:r>
          </a:p>
          <a:p>
            <a:endParaRPr lang="en-US" sz="800" dirty="0" smtClean="0"/>
          </a:p>
          <a:p>
            <a:pPr lvl="1"/>
            <a:r>
              <a:rPr lang="en-US" sz="2000" dirty="0" smtClean="0"/>
              <a:t>For example, it is doubtful that Jesus Christ, Hitler, Gandhi, or Martin Luther King Jr., followed some change formula or plan, yet they were able to fundamentally change their respective societies</a:t>
            </a:r>
            <a:r>
              <a:rPr lang="en-US" dirty="0" smtClean="0"/>
              <a:t>.</a:t>
            </a:r>
          </a:p>
          <a:p>
            <a:pPr lvl="1"/>
            <a:endParaRPr lang="en-US" sz="800" dirty="0" smtClean="0"/>
          </a:p>
          <a:p>
            <a:pPr lvl="2"/>
            <a:r>
              <a:rPr lang="en-US" dirty="0" smtClean="0">
                <a:solidFill>
                  <a:srgbClr val="FF0000"/>
                </a:solidFill>
              </a:rPr>
              <a:t>Although these leaders differ in a number of important ways, one distinct characteristic they all share is charisma.</a:t>
            </a:r>
            <a:endParaRPr lang="en-US" dirty="0">
              <a:solidFill>
                <a:srgbClr val="FF0000"/>
              </a:solidFill>
            </a:endParaRPr>
          </a:p>
        </p:txBody>
      </p:sp>
      <p:pic>
        <p:nvPicPr>
          <p:cNvPr id="6" name="Picture 5" descr="What Is Charismatic Leadershi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876800"/>
            <a:ext cx="3956538" cy="1977013"/>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44126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Leader-Member Exchange (LMX)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400" u="sng" dirty="0" smtClean="0"/>
              <a:t>LMX suggests behaviors that the leader should engage in to actively develop relationships and build more in-group relations across the follower pool, include</a:t>
            </a:r>
            <a:r>
              <a:rPr lang="en-US" dirty="0" smtClean="0"/>
              <a:t>:</a:t>
            </a:r>
          </a:p>
          <a:p>
            <a:endParaRPr lang="en-US" sz="800" dirty="0" smtClean="0"/>
          </a:p>
          <a:p>
            <a:pPr lvl="1"/>
            <a:r>
              <a:rPr lang="en-US" sz="2000" dirty="0" smtClean="0"/>
              <a:t>Enhancing overall organizational effectiveness by developing more in-groups and reducing the number of out-groups.</a:t>
            </a:r>
          </a:p>
          <a:p>
            <a:pPr lvl="1"/>
            <a:endParaRPr lang="en-US" sz="800" dirty="0" smtClean="0"/>
          </a:p>
          <a:p>
            <a:pPr lvl="2"/>
            <a:r>
              <a:rPr lang="en-US" sz="1800" dirty="0" smtClean="0">
                <a:solidFill>
                  <a:srgbClr val="FF0000"/>
                </a:solidFill>
              </a:rPr>
              <a:t>Developing relationships with all followers, offering each an opportunity for new roles, responsibilities, and challenges, nurturing high-quality exchanges, and focusing on ways to build trust and respect with all subordinates – resulting in the entire team becoming an in-group rather than accentuating the differences between in-groups and out-groups.</a:t>
            </a:r>
            <a:endParaRPr lang="en-US" sz="1800" dirty="0">
              <a:solidFill>
                <a:srgbClr val="FF0000"/>
              </a:solidFill>
            </a:endParaRPr>
          </a:p>
        </p:txBody>
      </p:sp>
      <p:pic>
        <p:nvPicPr>
          <p:cNvPr id="3076" name="Picture 4" descr="C:\Users\MichaelM\AppData\Local\Microsoft\Windows\INetCache\IE\76VTN800\1066284703_f641d75656_z[1].jpg"/>
          <p:cNvPicPr>
            <a:picLocks noChangeAspect="1" noChangeArrowheads="1"/>
          </p:cNvPicPr>
          <p:nvPr/>
        </p:nvPicPr>
        <p:blipFill>
          <a:blip r:embed="rId2" cstate="print"/>
          <a:srcRect/>
          <a:stretch>
            <a:fillRect/>
          </a:stretch>
        </p:blipFill>
        <p:spPr bwMode="auto">
          <a:xfrm>
            <a:off x="6228080" y="5257800"/>
            <a:ext cx="2915920" cy="16002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Charismatic Leaders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Autofit/>
          </a:bodyPr>
          <a:lstStyle/>
          <a:p>
            <a:r>
              <a:rPr lang="en-US" sz="2400" u="sng" dirty="0" smtClean="0"/>
              <a:t>Charismatic leaders are passionate, driven individuals who can generate high levels of excitement among followers and build particularly strong emotional attachments with them</a:t>
            </a:r>
            <a:r>
              <a:rPr lang="en-US" sz="2400" dirty="0" smtClean="0"/>
              <a:t>.</a:t>
            </a:r>
          </a:p>
          <a:p>
            <a:endParaRPr lang="en-US" sz="800" dirty="0" smtClean="0"/>
          </a:p>
          <a:p>
            <a:pPr lvl="1"/>
            <a:r>
              <a:rPr lang="en-US" sz="2000" dirty="0" smtClean="0">
                <a:solidFill>
                  <a:srgbClr val="FF0000"/>
                </a:solidFill>
              </a:rPr>
              <a:t>The combination of a compelling vision, heightened emotional levels, and strong personal attachments often compels followers to put forth greater effort to meet organizational or societal challenges.</a:t>
            </a:r>
          </a:p>
        </p:txBody>
      </p:sp>
      <p:pic>
        <p:nvPicPr>
          <p:cNvPr id="19" name="Picture 4" descr="C:\Users\MichaelM\AppData\Local\Microsoft\Windows\INetCache\IE\76VTN800\how-be-charismatic.590x337[1].jpg"/>
          <p:cNvPicPr>
            <a:picLocks noChangeAspect="1" noChangeArrowheads="1"/>
          </p:cNvPicPr>
          <p:nvPr/>
        </p:nvPicPr>
        <p:blipFill>
          <a:blip r:embed="rId2" cstate="print"/>
          <a:srcRect/>
          <a:stretch>
            <a:fillRect/>
          </a:stretch>
        </p:blipFill>
        <p:spPr bwMode="auto">
          <a:xfrm>
            <a:off x="4578917" y="4114800"/>
            <a:ext cx="4565083" cy="27432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3063396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Charismatic Leaders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400" u="sng" dirty="0" smtClean="0"/>
              <a:t>The enthusiasm and passion generated by charismatic leaders seems to be a dual-edged sword.</a:t>
            </a:r>
          </a:p>
          <a:p>
            <a:pPr>
              <a:buNone/>
            </a:pPr>
            <a:endParaRPr lang="en-US" sz="800" u="sng" dirty="0" smtClean="0"/>
          </a:p>
          <a:p>
            <a:pPr lvl="1"/>
            <a:r>
              <a:rPr lang="en-US" dirty="0" smtClean="0">
                <a:solidFill>
                  <a:srgbClr val="FF0000"/>
                </a:solidFill>
              </a:rPr>
              <a:t>Some charismatic movements can result in positive and relatively peaceful organizational or societal changes; whereas, when this passion is used for selfish or personal gains it can have an equally devastating effect on society.</a:t>
            </a:r>
          </a:p>
          <a:p>
            <a:pPr lvl="1"/>
            <a:endParaRPr lang="en-US" sz="2300" dirty="0" smtClean="0"/>
          </a:p>
          <a:p>
            <a:pPr lvl="1"/>
            <a:endParaRPr lang="en-US" dirty="0"/>
          </a:p>
        </p:txBody>
      </p:sp>
      <p:pic>
        <p:nvPicPr>
          <p:cNvPr id="6" name="Picture 9" descr="C:\Users\MichaelM\AppData\Local\Microsoft\Windows\INetCache\IE\NA6TXAAW\120px-Swastika_without_background.svg[1].png"/>
          <p:cNvPicPr>
            <a:picLocks noChangeAspect="1" noChangeArrowheads="1"/>
          </p:cNvPicPr>
          <p:nvPr/>
        </p:nvPicPr>
        <p:blipFill>
          <a:blip r:embed="rId2" cstate="print"/>
          <a:srcRect/>
          <a:stretch>
            <a:fillRect/>
          </a:stretch>
        </p:blipFill>
        <p:spPr bwMode="auto">
          <a:xfrm>
            <a:off x="6123867" y="4261874"/>
            <a:ext cx="1828800" cy="1828800"/>
          </a:xfrm>
          <a:prstGeom prst="rect">
            <a:avLst/>
          </a:prstGeom>
          <a:noFill/>
        </p:spPr>
      </p:pic>
      <p:pic>
        <p:nvPicPr>
          <p:cNvPr id="1028" name="Picture 4" descr="C:\Users\Michaelm\AppData\Local\Microsoft\Windows\Temporary Internet Files\Content.IE5\3X0ZDPIB\swords-296741_640[1].png"/>
          <p:cNvPicPr>
            <a:picLocks noChangeAspect="1" noChangeArrowheads="1"/>
          </p:cNvPicPr>
          <p:nvPr/>
        </p:nvPicPr>
        <p:blipFill>
          <a:blip r:embed="rId3" cstate="print"/>
          <a:srcRect/>
          <a:stretch>
            <a:fillRect/>
          </a:stretch>
        </p:blipFill>
        <p:spPr bwMode="auto">
          <a:xfrm>
            <a:off x="3682419" y="4306416"/>
            <a:ext cx="1938528" cy="1807841"/>
          </a:xfrm>
          <a:prstGeom prst="rect">
            <a:avLst/>
          </a:prstGeom>
          <a:noFill/>
        </p:spPr>
      </p:pic>
      <p:pic>
        <p:nvPicPr>
          <p:cNvPr id="1033" name="Picture 9" descr="C:\Users\Michaelm\AppData\Local\Microsoft\Windows\Temporary Internet Files\Content.IE5\3X0ZDPIB\404px-Christian_cross.svg[1].png"/>
          <p:cNvPicPr>
            <a:picLocks noChangeAspect="1" noChangeArrowheads="1"/>
          </p:cNvPicPr>
          <p:nvPr/>
        </p:nvPicPr>
        <p:blipFill>
          <a:blip r:embed="rId4" cstate="print"/>
          <a:srcRect/>
          <a:stretch>
            <a:fillRect/>
          </a:stretch>
        </p:blipFill>
        <p:spPr bwMode="auto">
          <a:xfrm>
            <a:off x="1230086" y="4249174"/>
            <a:ext cx="1524000" cy="1841500"/>
          </a:xfrm>
          <a:prstGeom prst="rect">
            <a:avLst/>
          </a:prstGeom>
          <a:noFill/>
        </p:spPr>
      </p:pic>
      <p:pic>
        <p:nvPicPr>
          <p:cNvPr id="8" name="Picture 7" descr="C:\Users\Michaelm\AppData\Local\Microsoft\Windows\Temporary Internet Files\Content.IE5\WX0DVOOP\leadership[1].jpg"/>
          <p:cNvPicPr>
            <a:picLocks noChangeAspect="1" noChangeArrowheads="1"/>
          </p:cNvPicPr>
          <p:nvPr/>
        </p:nvPicPr>
        <p:blipFill>
          <a:blip r:embed="rId5"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9042229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Charismatic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400" u="sng" dirty="0" smtClean="0"/>
              <a:t>Researchers have argued that the litmus test for charismatic leadership does not depend on the leader’s qualities or the presence of a crisis in which to recognize  the relevance of a leader’s qualities, rather it depends on followers’ reactions to their leader</a:t>
            </a:r>
            <a:r>
              <a:rPr lang="en-US" dirty="0" smtClean="0"/>
              <a:t>.</a:t>
            </a:r>
          </a:p>
          <a:p>
            <a:endParaRPr lang="en-US" sz="800" dirty="0" smtClean="0"/>
          </a:p>
          <a:p>
            <a:pPr lvl="1"/>
            <a:r>
              <a:rPr lang="en-US" dirty="0" smtClean="0">
                <a:solidFill>
                  <a:srgbClr val="FF0000"/>
                </a:solidFill>
              </a:rPr>
              <a:t>Charisma is attributed only to those leaders who can develop particularly strong emotional attachments with their followers.</a:t>
            </a:r>
          </a:p>
        </p:txBody>
      </p:sp>
      <p:pic>
        <p:nvPicPr>
          <p:cNvPr id="17412" name="Picture 4" descr="C:\Users\MichaelM\AppData\Local\Microsoft\Windows\INetCache\IE\76VTN800\Attachment-parenting-demands-not-just-certain-actions-you-take-with-Parenting-Quote-by-Hanna-Rosin[1].jpg"/>
          <p:cNvPicPr>
            <a:picLocks noChangeAspect="1" noChangeArrowheads="1"/>
          </p:cNvPicPr>
          <p:nvPr/>
        </p:nvPicPr>
        <p:blipFill>
          <a:blip r:embed="rId2" cstate="print"/>
          <a:srcRect/>
          <a:stretch>
            <a:fillRect/>
          </a:stretch>
        </p:blipFill>
        <p:spPr bwMode="auto">
          <a:xfrm>
            <a:off x="4794203" y="4495800"/>
            <a:ext cx="4346448" cy="23622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8402816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Charismatic Leadership</a:t>
            </a:r>
            <a:br>
              <a:rPr lang="en-US" dirty="0" smtClean="0"/>
            </a:br>
            <a:r>
              <a:rPr lang="en-US" sz="2000" dirty="0" smtClean="0"/>
              <a:t>Transactional and Transformational</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400" u="sng" dirty="0" smtClean="0"/>
              <a:t>The debate surrounding charismatic leadership shifted with the publication of James MacGregor Burn’s “Leadership.” He believed that leadership could take one of two forms</a:t>
            </a:r>
            <a:r>
              <a:rPr lang="en-US" dirty="0" smtClean="0"/>
              <a:t>:</a:t>
            </a:r>
          </a:p>
          <a:p>
            <a:endParaRPr lang="en-US" sz="800" dirty="0" smtClean="0"/>
          </a:p>
          <a:p>
            <a:pPr marL="731520" lvl="1" indent="-457200">
              <a:buFont typeface="+mj-lt"/>
              <a:buAutoNum type="arabicPeriod"/>
            </a:pPr>
            <a:r>
              <a:rPr lang="en-US" u="sng" dirty="0" smtClean="0"/>
              <a:t>Transactional Leadership</a:t>
            </a:r>
          </a:p>
          <a:p>
            <a:pPr lvl="2"/>
            <a:r>
              <a:rPr lang="en-US" dirty="0" smtClean="0">
                <a:solidFill>
                  <a:srgbClr val="FF0000"/>
                </a:solidFill>
              </a:rPr>
              <a:t>Occurred when leaders and followers were in some type of exchange relationship to get needs met.  The exchange could be economic, political, or psychological.</a:t>
            </a:r>
          </a:p>
          <a:p>
            <a:pPr marL="731520" lvl="1" indent="-457200">
              <a:buFont typeface="+mj-lt"/>
              <a:buAutoNum type="arabicPeriod"/>
            </a:pPr>
            <a:r>
              <a:rPr lang="en-US" u="sng" dirty="0" smtClean="0"/>
              <a:t>Transformational Leadership</a:t>
            </a:r>
          </a:p>
          <a:p>
            <a:pPr lvl="2"/>
            <a:r>
              <a:rPr lang="en-US" dirty="0" smtClean="0">
                <a:solidFill>
                  <a:srgbClr val="FF0000"/>
                </a:solidFill>
              </a:rPr>
              <a:t>Changes the status quo by appealing to followers’ values and their sense of higher purpose.  Transformational leaders articulate the problems in the current system and have a compelling vision of what a new society or organization could be.</a:t>
            </a:r>
            <a:endParaRPr lang="en-US" dirty="0">
              <a:solidFill>
                <a:srgbClr val="FF0000"/>
              </a:solidFill>
            </a:endParaRPr>
          </a:p>
        </p:txBody>
      </p:sp>
      <p:pic>
        <p:nvPicPr>
          <p:cNvPr id="18434" name="Picture 2" descr="C:\Users\MichaelM\AppData\Local\Microsoft\Windows\INetCache\IE\T5TVNH9H\1024px-Junction_2.svg[1].png"/>
          <p:cNvPicPr>
            <a:picLocks noChangeAspect="1" noChangeArrowheads="1"/>
          </p:cNvPicPr>
          <p:nvPr/>
        </p:nvPicPr>
        <p:blipFill>
          <a:blip r:embed="rId2" cstate="print"/>
          <a:srcRect/>
          <a:stretch>
            <a:fillRect/>
          </a:stretch>
        </p:blipFill>
        <p:spPr bwMode="auto">
          <a:xfrm>
            <a:off x="7342632" y="228600"/>
            <a:ext cx="1493520" cy="93726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8808851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Charismatic vs. Transformational Leadership</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400" u="sng" dirty="0" smtClean="0"/>
              <a:t>All transformational leaders are charismatic, but not all charismatic leaders are transformational</a:t>
            </a:r>
            <a:r>
              <a:rPr lang="en-US" dirty="0" smtClean="0"/>
              <a:t>.</a:t>
            </a:r>
          </a:p>
          <a:p>
            <a:endParaRPr lang="en-US" sz="800" dirty="0" smtClean="0"/>
          </a:p>
          <a:p>
            <a:pPr lvl="1"/>
            <a:r>
              <a:rPr lang="en-US" sz="2000" dirty="0" smtClean="0"/>
              <a:t>Transformational leaders are charismatic because they can articulate a compelling vision of the future and form strong emotional attachments with followers.  </a:t>
            </a:r>
          </a:p>
          <a:p>
            <a:pPr lvl="2"/>
            <a:r>
              <a:rPr lang="en-US" dirty="0" smtClean="0">
                <a:solidFill>
                  <a:srgbClr val="FF0000"/>
                </a:solidFill>
              </a:rPr>
              <a:t>However, this vision and these relationships are aligned with their followers’ value systems and help them get their needs met.</a:t>
            </a:r>
          </a:p>
          <a:p>
            <a:pPr lvl="2"/>
            <a:endParaRPr lang="en-US" sz="800" dirty="0" smtClean="0"/>
          </a:p>
          <a:p>
            <a:pPr lvl="1"/>
            <a:r>
              <a:rPr lang="en-US" sz="2000" dirty="0" smtClean="0"/>
              <a:t>Charismatic leaders who are not transformational can convey a vision and form strong emotional bonds with followers.</a:t>
            </a:r>
          </a:p>
          <a:p>
            <a:pPr lvl="2"/>
            <a:r>
              <a:rPr lang="en-US" dirty="0" smtClean="0">
                <a:solidFill>
                  <a:srgbClr val="FF0000"/>
                </a:solidFill>
              </a:rPr>
              <a:t>But they do so to get their own (that is, the leader’s) needs met.</a:t>
            </a:r>
            <a:endParaRPr lang="en-US" dirty="0">
              <a:solidFill>
                <a:srgbClr val="FF0000"/>
              </a:solidFill>
            </a:endParaRPr>
          </a:p>
        </p:txBody>
      </p:sp>
      <p:pic>
        <p:nvPicPr>
          <p:cNvPr id="19458" name="Picture 2" descr="C:\Users\MichaelM\AppData\Local\Microsoft\Windows\INetCache\IE\T5TVNH9H\All_for_One.svg[1].png"/>
          <p:cNvPicPr>
            <a:picLocks noChangeAspect="1" noChangeArrowheads="1"/>
          </p:cNvPicPr>
          <p:nvPr/>
        </p:nvPicPr>
        <p:blipFill>
          <a:blip r:embed="rId2" cstate="print"/>
          <a:srcRect/>
          <a:stretch>
            <a:fillRect/>
          </a:stretch>
        </p:blipFill>
        <p:spPr bwMode="auto">
          <a:xfrm>
            <a:off x="4484318" y="5486400"/>
            <a:ext cx="4659682" cy="1371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5616540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Charismatic vs. Transformational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400" u="sng" dirty="0" smtClean="0"/>
              <a:t>Both Charismatic and transformational leaders strive for organizational or societal change; the difference is whether the changes are for the benefit of the leader or followers</a:t>
            </a:r>
            <a:r>
              <a:rPr lang="en-US" dirty="0" smtClean="0"/>
              <a:t>.</a:t>
            </a:r>
          </a:p>
          <a:p>
            <a:endParaRPr lang="en-US" sz="800" dirty="0" smtClean="0"/>
          </a:p>
          <a:p>
            <a:pPr lvl="1"/>
            <a:r>
              <a:rPr lang="en-US" dirty="0" smtClean="0"/>
              <a:t>Transformational leaders are always controversial.</a:t>
            </a:r>
          </a:p>
          <a:p>
            <a:pPr lvl="1"/>
            <a:r>
              <a:rPr lang="en-US" dirty="0" smtClean="0"/>
              <a:t>Charismatic leadership almost inherently raises conflicts over values or definitions of the social good.</a:t>
            </a:r>
          </a:p>
          <a:p>
            <a:pPr lvl="1"/>
            <a:endParaRPr lang="en-US" sz="800" dirty="0" smtClean="0"/>
          </a:p>
          <a:p>
            <a:pPr lvl="2"/>
            <a:r>
              <a:rPr lang="en-US" dirty="0" smtClean="0">
                <a:solidFill>
                  <a:srgbClr val="FF0000"/>
                </a:solidFill>
              </a:rPr>
              <a:t>Controversy also arises because the people with most to lose in any existing system will put up most resistance to a transformational change initiative, and the emotional levels of those resisting is   just as great as those who embrace the change.</a:t>
            </a:r>
            <a:endParaRPr lang="en-US" dirty="0">
              <a:solidFill>
                <a:srgbClr val="FF0000"/>
              </a:solidFill>
            </a:endParaRPr>
          </a:p>
        </p:txBody>
      </p:sp>
      <p:pic>
        <p:nvPicPr>
          <p:cNvPr id="6" name="Picture 5" descr="versus-vs | Glass Typewriter"/>
          <p:cNvPicPr/>
          <p:nvPr/>
        </p:nvPicPr>
        <p:blipFill>
          <a:blip r:embed="rId2">
            <a:extLst>
              <a:ext uri="{28A0092B-C50C-407E-A947-70E740481C1C}">
                <a14:useLocalDpi xmlns:a14="http://schemas.microsoft.com/office/drawing/2010/main" val="0"/>
              </a:ext>
            </a:extLst>
          </a:blip>
          <a:srcRect/>
          <a:stretch>
            <a:fillRect/>
          </a:stretch>
        </p:blipFill>
        <p:spPr bwMode="auto">
          <a:xfrm>
            <a:off x="7178710" y="5105400"/>
            <a:ext cx="1889090" cy="1828800"/>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615367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Charismatic vs. Transformational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Transformational leadership involves conflict and change, and transformational leaders must be willing to embrace conflict, make enemies, exhibit a high level of self-sacrifice, be thick-skinned and focused to perpetuate their cause</a:t>
            </a:r>
            <a:r>
              <a:rPr lang="en-US" dirty="0" smtClean="0"/>
              <a:t>.</a:t>
            </a:r>
          </a:p>
          <a:p>
            <a:endParaRPr lang="en-US" sz="800" dirty="0" smtClean="0"/>
          </a:p>
          <a:p>
            <a:pPr lvl="1"/>
            <a:r>
              <a:rPr lang="en-US" sz="2100" dirty="0" smtClean="0">
                <a:solidFill>
                  <a:srgbClr val="FF0000"/>
                </a:solidFill>
              </a:rPr>
              <a:t>Transformational leaders are believed to achieve stronger results because they heighten member awareness of goals and the means to achieve them, they convince followers to take action for the collective good of group, and their vision of the future helps followers satisfy higher order needs.</a:t>
            </a:r>
            <a:endParaRPr lang="en-US" sz="2100" dirty="0">
              <a:solidFill>
                <a:srgbClr val="FF0000"/>
              </a:solidFill>
            </a:endParaRPr>
          </a:p>
        </p:txBody>
      </p:sp>
      <p:pic>
        <p:nvPicPr>
          <p:cNvPr id="21506" name="Picture 2" descr="C:\Users\MichaelM\AppData\Local\Microsoft\Windows\INetCache\IE\T5TVNH9H\harder_better_faster_stronger_by_dimic77[1].png"/>
          <p:cNvPicPr>
            <a:picLocks noChangeAspect="1" noChangeArrowheads="1"/>
          </p:cNvPicPr>
          <p:nvPr/>
        </p:nvPicPr>
        <p:blipFill>
          <a:blip r:embed="rId2" cstate="print"/>
          <a:srcRect/>
          <a:stretch>
            <a:fillRect/>
          </a:stretch>
        </p:blipFill>
        <p:spPr bwMode="auto">
          <a:xfrm>
            <a:off x="6743693" y="4724400"/>
            <a:ext cx="2400307" cy="2133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6649991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Leader Characteristics</a:t>
            </a:r>
            <a:br>
              <a:rPr lang="en-US" dirty="0" smtClean="0"/>
            </a:br>
            <a:r>
              <a:rPr lang="en-US" sz="2000" dirty="0" smtClean="0"/>
              <a:t>Rhetorical Skills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normAutofit/>
          </a:bodyPr>
          <a:lstStyle/>
          <a:p>
            <a:r>
              <a:rPr lang="en-US" sz="2400" u="sng" dirty="0" smtClean="0"/>
              <a:t>In addition to having vision, charismatic leaders are gifted in sharing their vision.  These leaders have excellent rhetorical skills that heighten followers’ emotional levels and inspire them to embrace the vision</a:t>
            </a:r>
            <a:r>
              <a:rPr lang="en-US" dirty="0" smtClean="0"/>
              <a:t>.</a:t>
            </a:r>
          </a:p>
          <a:p>
            <a:endParaRPr lang="en-US" sz="800" dirty="0" smtClean="0"/>
          </a:p>
          <a:p>
            <a:pPr lvl="1"/>
            <a:r>
              <a:rPr lang="en-US" dirty="0" smtClean="0"/>
              <a:t>The content of a transformational speech and the way it is delivered is vitally important.  Often the delivery is even more important than the content.</a:t>
            </a:r>
          </a:p>
          <a:p>
            <a:pPr lvl="1"/>
            <a:endParaRPr lang="en-US" sz="800" dirty="0" smtClean="0"/>
          </a:p>
          <a:p>
            <a:pPr lvl="2"/>
            <a:r>
              <a:rPr lang="en-US" dirty="0" smtClean="0">
                <a:solidFill>
                  <a:srgbClr val="FF0000"/>
                </a:solidFill>
              </a:rPr>
              <a:t>Charismatic leaders make extensive use of metaphors, analogies, and stories rather than abstract and colorless rational discourse to reframe issues and make their points. </a:t>
            </a:r>
          </a:p>
          <a:p>
            <a:pPr lvl="2"/>
            <a:r>
              <a:rPr lang="en-US" dirty="0" smtClean="0">
                <a:solidFill>
                  <a:srgbClr val="FF0000"/>
                </a:solidFill>
              </a:rPr>
              <a:t>Their delivery is hypnotic and moving.</a:t>
            </a:r>
            <a:endParaRPr lang="en-US" dirty="0">
              <a:solidFill>
                <a:srgbClr val="FF0000"/>
              </a:solidFill>
            </a:endParaRPr>
          </a:p>
        </p:txBody>
      </p:sp>
      <p:pic>
        <p:nvPicPr>
          <p:cNvPr id="4098" name="Picture 2" descr="C:\Users\Michaelm\AppData\Local\Microsoft\Windows\Temporary Internet Files\Content.IE5\JQUOH281\rhetoric_actual[1].jpg"/>
          <p:cNvPicPr>
            <a:picLocks noChangeAspect="1" noChangeArrowheads="1"/>
          </p:cNvPicPr>
          <p:nvPr/>
        </p:nvPicPr>
        <p:blipFill>
          <a:blip r:embed="rId2" cstate="print"/>
          <a:srcRect/>
          <a:stretch>
            <a:fillRect/>
          </a:stretch>
        </p:blipFill>
        <p:spPr bwMode="auto">
          <a:xfrm>
            <a:off x="6742708" y="5181600"/>
            <a:ext cx="2401292" cy="1689798"/>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5859529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Leader Characteristics</a:t>
            </a:r>
            <a:br>
              <a:rPr lang="en-US" dirty="0" smtClean="0"/>
            </a:br>
            <a:r>
              <a:rPr lang="en-US" sz="2000" dirty="0" smtClean="0"/>
              <a:t>Image and Trust Building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normAutofit/>
          </a:bodyPr>
          <a:lstStyle/>
          <a:p>
            <a:r>
              <a:rPr lang="en-US" sz="2200" u="sng" dirty="0" smtClean="0"/>
              <a:t>Transformational leaders build trust in their leadership and the attainability of their goals through an image of unshakable self-confidence, strength of moral conviction, personal example,   self-sacrifice, and unconventional tactics or behavior</a:t>
            </a:r>
            <a:r>
              <a:rPr lang="en-US" sz="2200" dirty="0" smtClean="0"/>
              <a:t>.</a:t>
            </a:r>
          </a:p>
          <a:p>
            <a:endParaRPr lang="en-US" sz="800" dirty="0" smtClean="0"/>
          </a:p>
          <a:p>
            <a:pPr lvl="1"/>
            <a:r>
              <a:rPr lang="en-US" sz="2000" dirty="0" smtClean="0"/>
              <a:t>They are perceived to have unusual insight and ability, and act in a manner consistent with their vision and values.</a:t>
            </a:r>
          </a:p>
          <a:p>
            <a:pPr lvl="1"/>
            <a:endParaRPr lang="en-US" sz="800" dirty="0" smtClean="0"/>
          </a:p>
          <a:p>
            <a:pPr lvl="2"/>
            <a:r>
              <a:rPr lang="en-US" dirty="0" smtClean="0">
                <a:solidFill>
                  <a:srgbClr val="FF0000"/>
                </a:solidFill>
              </a:rPr>
              <a:t>Transformational leaders build trust by showing commitment to followers’ needs over self-interest, whereas some charismatic leaders are so concerned with image that they take credit for others’ accomplishments or exaggerate their own. </a:t>
            </a:r>
            <a:endParaRPr lang="en-US" dirty="0">
              <a:solidFill>
                <a:srgbClr val="FF0000"/>
              </a:solidFill>
            </a:endParaRPr>
          </a:p>
        </p:txBody>
      </p:sp>
      <p:pic>
        <p:nvPicPr>
          <p:cNvPr id="5124" name="Picture 4" descr="C:\Users\Michaelm\AppData\Local\Microsoft\Windows\Temporary Internet Files\Content.IE5\4ACZGT8O\dreamstimelarge_18271573[1].jpg"/>
          <p:cNvPicPr>
            <a:picLocks noChangeAspect="1" noChangeArrowheads="1"/>
          </p:cNvPicPr>
          <p:nvPr/>
        </p:nvPicPr>
        <p:blipFill>
          <a:blip r:embed="rId2" cstate="print"/>
          <a:srcRect/>
          <a:stretch>
            <a:fillRect/>
          </a:stretch>
        </p:blipFill>
        <p:spPr bwMode="auto">
          <a:xfrm>
            <a:off x="6553200" y="5257800"/>
            <a:ext cx="2464727" cy="14478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1504007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Leader Characteristics</a:t>
            </a:r>
            <a:br>
              <a:rPr lang="en-US" dirty="0" smtClean="0"/>
            </a:br>
            <a:r>
              <a:rPr lang="en-US" sz="2000" dirty="0" smtClean="0"/>
              <a:t>Personalized Leadership</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400" u="sng" dirty="0" smtClean="0"/>
              <a:t>One of the most important aspects of charismatic and transformational leadership is the personal nature of the leader’s power</a:t>
            </a:r>
            <a:r>
              <a:rPr lang="en-US" dirty="0" smtClean="0"/>
              <a:t>.</a:t>
            </a:r>
          </a:p>
          <a:p>
            <a:endParaRPr lang="en-US" sz="800" dirty="0" smtClean="0"/>
          </a:p>
          <a:p>
            <a:pPr lvl="1"/>
            <a:r>
              <a:rPr lang="en-US" dirty="0" smtClean="0"/>
              <a:t>These leaders share strong, personal bonds with followers, even when the leader occupies a formal organizational role.</a:t>
            </a:r>
          </a:p>
          <a:p>
            <a:pPr lvl="1"/>
            <a:endParaRPr lang="en-US" sz="800" dirty="0" smtClean="0"/>
          </a:p>
          <a:p>
            <a:pPr lvl="2"/>
            <a:r>
              <a:rPr lang="en-US" dirty="0" smtClean="0">
                <a:solidFill>
                  <a:srgbClr val="FF0000"/>
                </a:solidFill>
              </a:rPr>
              <a:t>It is the personalized leadership style that seems to be responsible for the feelings of empowerment notable among followers of charismatic or transformational leaders.</a:t>
            </a:r>
            <a:endParaRPr lang="en-US" dirty="0">
              <a:solidFill>
                <a:srgbClr val="FF0000"/>
              </a:solidFill>
            </a:endParaRPr>
          </a:p>
        </p:txBody>
      </p:sp>
      <p:pic>
        <p:nvPicPr>
          <p:cNvPr id="6" name="Picture 5" descr="Personal Nature – Individualized superfood blends"/>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800600"/>
            <a:ext cx="3273552" cy="1485900"/>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973429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Normative Decision Model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Vroom and Yetton maintain that leaders can often improve group performance by using an optimal amount of participation in the decision-making process</a:t>
            </a:r>
            <a:r>
              <a:rPr lang="en-US" dirty="0" smtClean="0"/>
              <a:t>.</a:t>
            </a:r>
          </a:p>
          <a:p>
            <a:endParaRPr lang="en-US" sz="800" dirty="0" smtClean="0"/>
          </a:p>
          <a:p>
            <a:pPr lvl="1"/>
            <a:r>
              <a:rPr lang="en-US" dirty="0" smtClean="0">
                <a:solidFill>
                  <a:srgbClr val="FF0000"/>
                </a:solidFill>
              </a:rPr>
              <a:t>Thus, the Normative Decision Model is directed solely at determining how much input subordinates should have in    the decision-making process.</a:t>
            </a:r>
            <a:endParaRPr lang="en-US" dirty="0">
              <a:solidFill>
                <a:srgbClr val="FF0000"/>
              </a:solidFill>
            </a:endParaRPr>
          </a:p>
        </p:txBody>
      </p:sp>
      <p:pic>
        <p:nvPicPr>
          <p:cNvPr id="4098" name="Picture 2" descr="C:\Users\MichaelM\AppData\Local\Microsoft\Windows\INetCache\IE\57ZPVCL6\8095289870_60e4e9ed03_z[1].jpg"/>
          <p:cNvPicPr>
            <a:picLocks noChangeAspect="1" noChangeArrowheads="1"/>
          </p:cNvPicPr>
          <p:nvPr/>
        </p:nvPicPr>
        <p:blipFill>
          <a:blip r:embed="rId2" cstate="print"/>
          <a:srcRect/>
          <a:stretch>
            <a:fillRect/>
          </a:stretch>
        </p:blipFill>
        <p:spPr bwMode="auto">
          <a:xfrm>
            <a:off x="6029832" y="4114800"/>
            <a:ext cx="2743200" cy="2133600"/>
          </a:xfrm>
          <a:prstGeom prst="rect">
            <a:avLst/>
          </a:prstGeom>
          <a:noFill/>
        </p:spPr>
      </p:pic>
      <p:pic>
        <p:nvPicPr>
          <p:cNvPr id="4099" name="Picture 3" descr="C:\Users\MichaelM\AppData\Local\Microsoft\Windows\INetCache\IE\57ZPVCL6\600px-Gnome-audio-input-microphone.svg[1].png"/>
          <p:cNvPicPr>
            <a:picLocks noChangeAspect="1" noChangeArrowheads="1"/>
          </p:cNvPicPr>
          <p:nvPr/>
        </p:nvPicPr>
        <p:blipFill>
          <a:blip r:embed="rId3" cstate="print"/>
          <a:srcRect/>
          <a:stretch>
            <a:fillRect/>
          </a:stretch>
        </p:blipFill>
        <p:spPr bwMode="auto">
          <a:xfrm>
            <a:off x="4876800" y="5029200"/>
            <a:ext cx="1066800" cy="114300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Follower Characteristics</a:t>
            </a:r>
            <a:br>
              <a:rPr lang="en-US" dirty="0" smtClean="0"/>
            </a:br>
            <a:r>
              <a:rPr lang="en-US" sz="2000" dirty="0" smtClean="0"/>
              <a:t>Identification with the Leader and the Vision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lstStyle/>
          <a:p>
            <a:r>
              <a:rPr lang="en-US" sz="2400" u="sng" dirty="0" smtClean="0"/>
              <a:t>Two effects associated with charismatic leadership include a strong affection for the leader and a similarity of follower beliefs with those of the leader</a:t>
            </a:r>
            <a:r>
              <a:rPr lang="en-US" dirty="0" smtClean="0"/>
              <a:t>.</a:t>
            </a:r>
          </a:p>
          <a:p>
            <a:endParaRPr lang="en-US" sz="800" dirty="0" smtClean="0"/>
          </a:p>
          <a:p>
            <a:pPr lvl="1"/>
            <a:r>
              <a:rPr lang="en-US" sz="2000" dirty="0" smtClean="0"/>
              <a:t>These effects describe a sort of bonding or identification with leader personally and a parallel psychological investment to a goal or activity (a “cause”) bigger than oneself</a:t>
            </a:r>
            <a:r>
              <a:rPr lang="en-US" dirty="0" smtClean="0"/>
              <a:t>.</a:t>
            </a:r>
          </a:p>
          <a:p>
            <a:pPr lvl="1"/>
            <a:endParaRPr lang="en-US" sz="800" dirty="0" smtClean="0"/>
          </a:p>
          <a:p>
            <a:pPr lvl="2"/>
            <a:r>
              <a:rPr lang="en-US" dirty="0" smtClean="0">
                <a:solidFill>
                  <a:srgbClr val="FF0000"/>
                </a:solidFill>
              </a:rPr>
              <a:t>Followers bond with a leader because they may be dissatisfied with the status quo and see the implementation of the vision as a solution to their problems.</a:t>
            </a:r>
          </a:p>
          <a:p>
            <a:pPr lvl="2"/>
            <a:r>
              <a:rPr lang="en-US" dirty="0" smtClean="0">
                <a:solidFill>
                  <a:srgbClr val="FF0000"/>
                </a:solidFill>
              </a:rPr>
              <a:t>Being like the leader, or approved by the leader, also becomes an important part of followers’ self-worth.</a:t>
            </a:r>
            <a:endParaRPr lang="en-US" dirty="0">
              <a:solidFill>
                <a:srgbClr val="FF0000"/>
              </a:solidFill>
            </a:endParaRPr>
          </a:p>
        </p:txBody>
      </p:sp>
      <p:pic>
        <p:nvPicPr>
          <p:cNvPr id="9218" name="Picture 2" descr="C:\Users\Michaelm\AppData\Local\Microsoft\Windows\Temporary Internet Files\Content.IE5\3E7R16IG\contribute-sidebar-identify[1].gif"/>
          <p:cNvPicPr>
            <a:picLocks noChangeAspect="1" noChangeArrowheads="1"/>
          </p:cNvPicPr>
          <p:nvPr/>
        </p:nvPicPr>
        <p:blipFill>
          <a:blip r:embed="rId2" cstate="print"/>
          <a:srcRect/>
          <a:stretch>
            <a:fillRect/>
          </a:stretch>
        </p:blipFill>
        <p:spPr bwMode="auto">
          <a:xfrm>
            <a:off x="5715000" y="5638799"/>
            <a:ext cx="3276600" cy="1143001"/>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0420413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Follower Characteristics</a:t>
            </a:r>
            <a:br>
              <a:rPr lang="en-US" dirty="0" smtClean="0"/>
            </a:br>
            <a:r>
              <a:rPr lang="en-US" sz="2000" dirty="0" smtClean="0"/>
              <a:t>Heightened Emotional Levels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lstStyle/>
          <a:p>
            <a:r>
              <a:rPr lang="en-US" sz="2400" u="sng" dirty="0" smtClean="0"/>
              <a:t>Charismatic leaders are able to stir followers’ feelings, and this heightened emotional level results in increased levels of effort and performance</a:t>
            </a:r>
            <a:r>
              <a:rPr lang="en-US" dirty="0" smtClean="0"/>
              <a:t>.</a:t>
            </a:r>
          </a:p>
          <a:p>
            <a:endParaRPr lang="en-US" sz="800" dirty="0" smtClean="0"/>
          </a:p>
          <a:p>
            <a:pPr lvl="1"/>
            <a:r>
              <a:rPr lang="en-US" sz="2000" dirty="0" smtClean="0"/>
              <a:t>Emotions are often the fuel driving large-scale initiatives for change, and charismatic leaders will often do all they can to maintain them, including getting followers to think about their dissatisfaction with the status quo or making impassioned appeals directly to followers.</a:t>
            </a:r>
          </a:p>
          <a:p>
            <a:pPr lvl="1"/>
            <a:endParaRPr lang="en-US" sz="800" dirty="0" smtClean="0"/>
          </a:p>
          <a:p>
            <a:pPr lvl="2"/>
            <a:r>
              <a:rPr lang="en-US" dirty="0" smtClean="0">
                <a:solidFill>
                  <a:srgbClr val="FF0000"/>
                </a:solidFill>
              </a:rPr>
              <a:t>Some may become alienated with the vision and the movement and have emotions in conflict with those following the vision.</a:t>
            </a:r>
            <a:endParaRPr lang="en-US" dirty="0">
              <a:solidFill>
                <a:srgbClr val="FF0000"/>
              </a:solidFill>
            </a:endParaRPr>
          </a:p>
        </p:txBody>
      </p:sp>
      <p:pic>
        <p:nvPicPr>
          <p:cNvPr id="6" name="Picture 5" descr="Emotions in Psychology"/>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152711"/>
            <a:ext cx="3048000" cy="1714500"/>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5713875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Follower Characteristics</a:t>
            </a:r>
            <a:br>
              <a:rPr lang="en-US" dirty="0" smtClean="0"/>
            </a:br>
            <a:r>
              <a:rPr lang="en-US" sz="2000" dirty="0" smtClean="0"/>
              <a:t>Feelings of Empowerment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400" u="sng" dirty="0" smtClean="0"/>
              <a:t>Followers of charismatic leaders are moved to expect more of themselves, and work harder to achieve higher goals</a:t>
            </a:r>
            <a:r>
              <a:rPr lang="en-US" dirty="0" smtClean="0"/>
              <a:t>.</a:t>
            </a:r>
          </a:p>
          <a:p>
            <a:endParaRPr lang="en-US" sz="800" dirty="0" smtClean="0"/>
          </a:p>
          <a:p>
            <a:pPr lvl="1"/>
            <a:r>
              <a:rPr lang="en-US" dirty="0" smtClean="0"/>
              <a:t>Charismatic leaders set high expectations while expressing confidence in their abilities and providing ongoing encouragement and support.</a:t>
            </a:r>
          </a:p>
          <a:p>
            <a:pPr lvl="1"/>
            <a:endParaRPr lang="en-US" sz="800" dirty="0" smtClean="0"/>
          </a:p>
          <a:p>
            <a:pPr lvl="2"/>
            <a:r>
              <a:rPr lang="en-US" dirty="0" smtClean="0">
                <a:solidFill>
                  <a:srgbClr val="FF0000"/>
                </a:solidFill>
              </a:rPr>
              <a:t>Somewhat paradoxically, followers feel stronger and more powerful at the same time they willingly subordinate themselves  to the charismatic leader.  </a:t>
            </a:r>
            <a:endParaRPr lang="en-US" dirty="0">
              <a:solidFill>
                <a:srgbClr val="FF0000"/>
              </a:solidFill>
            </a:endParaRPr>
          </a:p>
        </p:txBody>
      </p:sp>
      <p:pic>
        <p:nvPicPr>
          <p:cNvPr id="12290" name="Picture 2" descr="C:\Users\Michaelm\AppData\Local\Microsoft\Windows\Temporary Internet Files\Content.IE5\VYJYNPGJ\empowerment-2[1].jpg"/>
          <p:cNvPicPr>
            <a:picLocks noChangeAspect="1" noChangeArrowheads="1"/>
          </p:cNvPicPr>
          <p:nvPr/>
        </p:nvPicPr>
        <p:blipFill>
          <a:blip r:embed="rId2" cstate="print"/>
          <a:srcRect/>
          <a:stretch>
            <a:fillRect/>
          </a:stretch>
        </p:blipFill>
        <p:spPr bwMode="auto">
          <a:xfrm>
            <a:off x="5302673" y="4572000"/>
            <a:ext cx="3863936" cy="2265066"/>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4438061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Situational Characteristics</a:t>
            </a:r>
            <a:br>
              <a:rPr lang="en-US" dirty="0" smtClean="0"/>
            </a:br>
            <a:r>
              <a:rPr lang="en-US" sz="2000" dirty="0" smtClean="0"/>
              <a:t>Crisis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a:p>
        </p:txBody>
      </p:sp>
      <p:sp>
        <p:nvSpPr>
          <p:cNvPr id="4" name="Content Placeholder 3"/>
          <p:cNvSpPr>
            <a:spLocks noGrp="1"/>
          </p:cNvSpPr>
          <p:nvPr>
            <p:ph sz="quarter" idx="1"/>
          </p:nvPr>
        </p:nvSpPr>
        <p:spPr/>
        <p:txBody>
          <a:bodyPr/>
          <a:lstStyle/>
          <a:p>
            <a:r>
              <a:rPr lang="en-US" sz="2400" u="sng" dirty="0" smtClean="0"/>
              <a:t>Many researchers believe that situational factors also play an important role in determining whether a leader will be perceived as charismatic</a:t>
            </a:r>
            <a:r>
              <a:rPr lang="en-US" dirty="0" smtClean="0"/>
              <a:t>.</a:t>
            </a:r>
          </a:p>
          <a:p>
            <a:endParaRPr lang="en-US" sz="800" dirty="0" smtClean="0"/>
          </a:p>
          <a:p>
            <a:pPr lvl="1"/>
            <a:r>
              <a:rPr lang="en-US" dirty="0" smtClean="0"/>
              <a:t>Perhaps the most important situational factor associated with charismatic leadership is the presence or absence of a crisis.</a:t>
            </a:r>
          </a:p>
          <a:p>
            <a:pPr lvl="1"/>
            <a:endParaRPr lang="en-US" sz="800" dirty="0" smtClean="0"/>
          </a:p>
          <a:p>
            <a:pPr lvl="2"/>
            <a:r>
              <a:rPr lang="en-US" dirty="0" smtClean="0">
                <a:solidFill>
                  <a:srgbClr val="FF0000"/>
                </a:solidFill>
              </a:rPr>
              <a:t>A crisis often creates “charisma hungry” followers who are looking for a leader to alleviate or resolve their crisis.</a:t>
            </a:r>
          </a:p>
          <a:p>
            <a:pPr lvl="2"/>
            <a:r>
              <a:rPr lang="en-US" dirty="0" smtClean="0">
                <a:solidFill>
                  <a:srgbClr val="FF0000"/>
                </a:solidFill>
              </a:rPr>
              <a:t>Some leaders may even create or manufacture crises to increase followers’ acceptance of their vision, actions, and effort.</a:t>
            </a:r>
            <a:endParaRPr lang="en-US" dirty="0">
              <a:solidFill>
                <a:srgbClr val="FF0000"/>
              </a:solidFill>
            </a:endParaRPr>
          </a:p>
        </p:txBody>
      </p:sp>
      <p:pic>
        <p:nvPicPr>
          <p:cNvPr id="13314" name="Picture 2" descr="C:\Users\Michaelm\AppData\Local\Microsoft\Windows\Temporary Internet Files\Content.IE5\4ACZGT8O\Crisis_(TV_series)_intertitle[1].jpg"/>
          <p:cNvPicPr>
            <a:picLocks noChangeAspect="1" noChangeArrowheads="1"/>
          </p:cNvPicPr>
          <p:nvPr/>
        </p:nvPicPr>
        <p:blipFill>
          <a:blip r:embed="rId2" cstate="print"/>
          <a:srcRect/>
          <a:stretch>
            <a:fillRect/>
          </a:stretch>
        </p:blipFill>
        <p:spPr bwMode="auto">
          <a:xfrm>
            <a:off x="6863309" y="5181600"/>
            <a:ext cx="2004772" cy="1128613"/>
          </a:xfrm>
          <a:prstGeom prst="rect">
            <a:avLst/>
          </a:prstGeom>
          <a:noFill/>
        </p:spPr>
      </p:pic>
      <p:pic>
        <p:nvPicPr>
          <p:cNvPr id="13315" name="Picture 3" descr="C:\Users\Michaelm\AppData\Local\Microsoft\Windows\Temporary Internet Files\Content.IE5\WX0DVOOP\Crisis_logo[1].gif"/>
          <p:cNvPicPr>
            <a:picLocks noChangeAspect="1" noChangeArrowheads="1"/>
          </p:cNvPicPr>
          <p:nvPr/>
        </p:nvPicPr>
        <p:blipFill>
          <a:blip r:embed="rId3" cstate="print"/>
          <a:srcRect/>
          <a:stretch>
            <a:fillRect/>
          </a:stretch>
        </p:blipFill>
        <p:spPr bwMode="auto">
          <a:xfrm>
            <a:off x="4818888" y="5496460"/>
            <a:ext cx="2019300" cy="785283"/>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0512313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Situational Characteristics</a:t>
            </a:r>
            <a:br>
              <a:rPr lang="en-US" dirty="0" smtClean="0"/>
            </a:br>
            <a:r>
              <a:rPr lang="en-US" sz="2000" dirty="0" smtClean="0"/>
              <a:t>Social Networks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a:p>
        </p:txBody>
      </p:sp>
      <p:sp>
        <p:nvSpPr>
          <p:cNvPr id="4" name="Content Placeholder 3"/>
          <p:cNvSpPr>
            <a:spLocks noGrp="1"/>
          </p:cNvSpPr>
          <p:nvPr>
            <p:ph sz="quarter" idx="1"/>
          </p:nvPr>
        </p:nvSpPr>
        <p:spPr/>
        <p:txBody>
          <a:bodyPr/>
          <a:lstStyle/>
          <a:p>
            <a:r>
              <a:rPr lang="en-US" sz="2400" u="sng" dirty="0" smtClean="0"/>
              <a:t>Social networks </a:t>
            </a:r>
            <a:r>
              <a:rPr lang="en-US" sz="2400" u="sng" smtClean="0"/>
              <a:t>can </a:t>
            </a:r>
            <a:r>
              <a:rPr lang="en-US" sz="2400" u="sng" smtClean="0"/>
              <a:t>also </a:t>
            </a:r>
            <a:r>
              <a:rPr lang="en-US" sz="2400" u="sng" dirty="0" smtClean="0"/>
              <a:t>affect the attribution of charisma.  </a:t>
            </a:r>
          </a:p>
          <a:p>
            <a:endParaRPr lang="en-US" sz="800" u="sng" dirty="0" smtClean="0"/>
          </a:p>
          <a:p>
            <a:pPr lvl="1"/>
            <a:r>
              <a:rPr lang="en-US" dirty="0" smtClean="0"/>
              <a:t>Attributions of charisma will spread more quickly in organizations having well established social networks.</a:t>
            </a:r>
          </a:p>
          <a:p>
            <a:endParaRPr lang="en-US" sz="800" dirty="0" smtClean="0"/>
          </a:p>
          <a:p>
            <a:pPr lvl="2"/>
            <a:r>
              <a:rPr lang="en-US" dirty="0" smtClean="0">
                <a:solidFill>
                  <a:srgbClr val="FF0000"/>
                </a:solidFill>
              </a:rPr>
              <a:t>And more often than not charismatic leaders have bigger social networks and play a more central role in their networks than leaders seen as less charismatic.</a:t>
            </a:r>
            <a:endParaRPr lang="en-US" dirty="0">
              <a:solidFill>
                <a:srgbClr val="FF0000"/>
              </a:solidFill>
            </a:endParaRPr>
          </a:p>
        </p:txBody>
      </p:sp>
      <p:pic>
        <p:nvPicPr>
          <p:cNvPr id="14338" name="Picture 2" descr="C:\Users\Michaelm\AppData\Local\Microsoft\Windows\Temporary Internet Files\Content.IE5\HWRYGRBG\bigstock-World-social-media-network-19958630[1].jpg"/>
          <p:cNvPicPr>
            <a:picLocks noChangeAspect="1" noChangeArrowheads="1"/>
          </p:cNvPicPr>
          <p:nvPr/>
        </p:nvPicPr>
        <p:blipFill>
          <a:blip r:embed="rId2" cstate="print"/>
          <a:srcRect/>
          <a:stretch>
            <a:fillRect/>
          </a:stretch>
        </p:blipFill>
        <p:spPr bwMode="auto">
          <a:xfrm>
            <a:off x="6050280" y="3820584"/>
            <a:ext cx="2785872" cy="2427960"/>
          </a:xfrm>
          <a:prstGeom prst="rect">
            <a:avLst/>
          </a:prstGeom>
          <a:noFill/>
        </p:spPr>
      </p:pic>
      <p:pic>
        <p:nvPicPr>
          <p:cNvPr id="14339" name="Picture 3" descr="C:\Users\Michaelm\AppData\Local\Microsoft\Windows\Temporary Internet Files\Content.IE5\QTOHO7LC\social-media-management1[1].jpg"/>
          <p:cNvPicPr>
            <a:picLocks noChangeAspect="1" noChangeArrowheads="1"/>
          </p:cNvPicPr>
          <p:nvPr/>
        </p:nvPicPr>
        <p:blipFill>
          <a:blip r:embed="rId3" cstate="print"/>
          <a:srcRect/>
          <a:stretch>
            <a:fillRect/>
          </a:stretch>
        </p:blipFill>
        <p:spPr bwMode="auto">
          <a:xfrm>
            <a:off x="3200400" y="4234429"/>
            <a:ext cx="2647188" cy="2014115"/>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5342570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Thoughts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r>
              <a:rPr lang="en-US" sz="2400" u="sng" dirty="0" smtClean="0"/>
              <a:t>The bottom line for charisma seems to be relationships certain leaders share with followers, and there may be a variety of ways in which these relationships can develop</a:t>
            </a:r>
            <a:r>
              <a:rPr lang="en-US" dirty="0" smtClean="0"/>
              <a:t>.</a:t>
            </a:r>
          </a:p>
          <a:p>
            <a:endParaRPr lang="en-US" sz="800" dirty="0" smtClean="0"/>
          </a:p>
          <a:p>
            <a:pPr lvl="1"/>
            <a:r>
              <a:rPr lang="en-US" dirty="0" smtClean="0"/>
              <a:t>It is also important to recognize that charismatic leadership is a two-way street.  </a:t>
            </a:r>
          </a:p>
          <a:p>
            <a:pPr lvl="1"/>
            <a:endParaRPr lang="en-US" sz="800" dirty="0" smtClean="0"/>
          </a:p>
          <a:p>
            <a:pPr lvl="2"/>
            <a:r>
              <a:rPr lang="en-US" dirty="0" smtClean="0">
                <a:solidFill>
                  <a:srgbClr val="FF0000"/>
                </a:solidFill>
              </a:rPr>
              <a:t>Not only do followers develop strong emotional bonds with leaders, but leaders also develop strong emotional bonds with followers and are concerned with follower development.</a:t>
            </a:r>
          </a:p>
          <a:p>
            <a:pPr lvl="2"/>
            <a:endParaRPr lang="en-US" dirty="0"/>
          </a:p>
        </p:txBody>
      </p:sp>
      <p:pic>
        <p:nvPicPr>
          <p:cNvPr id="16386" name="Picture 2" descr="C:\Users\Michaelm\AppData\Local\Microsoft\Windows\Temporary Internet Files\Content.IE5\96G5M6R0\Ukraine_road_sign_5.13[1].gif"/>
          <p:cNvPicPr>
            <a:picLocks noChangeAspect="1" noChangeArrowheads="1"/>
          </p:cNvPicPr>
          <p:nvPr/>
        </p:nvPicPr>
        <p:blipFill>
          <a:blip r:embed="rId2" cstate="print"/>
          <a:srcRect/>
          <a:stretch>
            <a:fillRect/>
          </a:stretch>
        </p:blipFill>
        <p:spPr bwMode="auto">
          <a:xfrm>
            <a:off x="5791200" y="4864608"/>
            <a:ext cx="3200400" cy="192024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2367078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Thoughts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lstStyle/>
          <a:p>
            <a:r>
              <a:rPr lang="en-US" sz="2400" u="sng" dirty="0" smtClean="0"/>
              <a:t>There is evidence that transformational leadership is a significantly better predictor of organizational effectiveness than transactional or laissez-faire leadership</a:t>
            </a:r>
            <a:r>
              <a:rPr lang="en-US" dirty="0" smtClean="0"/>
              <a:t>.</a:t>
            </a:r>
          </a:p>
          <a:p>
            <a:endParaRPr lang="en-US" sz="800" dirty="0" smtClean="0"/>
          </a:p>
          <a:p>
            <a:pPr lvl="1"/>
            <a:r>
              <a:rPr lang="en-US" dirty="0" smtClean="0"/>
              <a:t>Transformational leadership augments performance above and beyond what is associated with transactional leadership.</a:t>
            </a:r>
          </a:p>
          <a:p>
            <a:pPr lvl="1"/>
            <a:endParaRPr lang="en-US" sz="800" dirty="0" smtClean="0"/>
          </a:p>
          <a:p>
            <a:pPr lvl="2"/>
            <a:r>
              <a:rPr lang="en-US" dirty="0" smtClean="0">
                <a:solidFill>
                  <a:srgbClr val="FF0000"/>
                </a:solidFill>
              </a:rPr>
              <a:t>Transactional leaders motivate followers by setting goals and promising rewards for desired performance; however, it was determined that use of rewards does not result in long-term changes associated with transformational leadership.</a:t>
            </a:r>
            <a:endParaRPr lang="en-US" dirty="0">
              <a:solidFill>
                <a:srgbClr val="FF0000"/>
              </a:solidFill>
            </a:endParaRPr>
          </a:p>
        </p:txBody>
      </p:sp>
      <p:pic>
        <p:nvPicPr>
          <p:cNvPr id="18435" name="Picture 3" descr="C:\Users\Michaelm\AppData\Local\Microsoft\Windows\Temporary Internet Files\Content.IE5\V2O6EV3C\Google_Opinion_Rewards_app_logo[1].png"/>
          <p:cNvPicPr>
            <a:picLocks noChangeAspect="1" noChangeArrowheads="1"/>
          </p:cNvPicPr>
          <p:nvPr/>
        </p:nvPicPr>
        <p:blipFill>
          <a:blip r:embed="rId2" cstate="print"/>
          <a:srcRect/>
          <a:stretch>
            <a:fillRect/>
          </a:stretch>
        </p:blipFill>
        <p:spPr bwMode="auto">
          <a:xfrm>
            <a:off x="7143178" y="4953000"/>
            <a:ext cx="2000822" cy="1853099"/>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3855820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Normative Decision Model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The Normative Decision Model was designed to improve some aspects of leadership effectiveness</a:t>
            </a:r>
            <a:r>
              <a:rPr lang="en-US" dirty="0" smtClean="0"/>
              <a:t>.</a:t>
            </a:r>
          </a:p>
          <a:p>
            <a:endParaRPr lang="en-US" sz="800" dirty="0" smtClean="0"/>
          </a:p>
          <a:p>
            <a:pPr lvl="1"/>
            <a:r>
              <a:rPr lang="en-US" dirty="0" smtClean="0"/>
              <a:t>Researchers explored how various leader, follower, and situational factors affect the degree of member participation in the decision-making process and, in turn, group performance.</a:t>
            </a:r>
          </a:p>
          <a:p>
            <a:pPr lvl="1"/>
            <a:endParaRPr lang="en-US" sz="800" dirty="0" smtClean="0"/>
          </a:p>
          <a:p>
            <a:pPr lvl="2"/>
            <a:r>
              <a:rPr lang="en-US" sz="2100" dirty="0" smtClean="0">
                <a:solidFill>
                  <a:srgbClr val="FF0000"/>
                </a:solidFill>
              </a:rPr>
              <a:t>They discovered a continuum of decision-making processes ranging from completely autocratic to completely democratic, where all members of the group have equal participation.</a:t>
            </a:r>
            <a:endParaRPr lang="en-US" sz="2100" dirty="0">
              <a:solidFill>
                <a:srgbClr val="FF0000"/>
              </a:solidFill>
            </a:endParaRPr>
          </a:p>
        </p:txBody>
      </p:sp>
      <p:pic>
        <p:nvPicPr>
          <p:cNvPr id="7" name="Picture 6" descr="Leadership Effectiveness | Endeavor Management"/>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923790"/>
            <a:ext cx="5943600" cy="1934210"/>
          </a:xfrm>
          <a:prstGeom prst="rect">
            <a:avLst/>
          </a:prstGeom>
          <a:noFill/>
          <a:ln>
            <a:noFill/>
          </a:ln>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Normative Decision Model</a:t>
            </a:r>
            <a:br>
              <a:rPr lang="en-US" dirty="0" smtClean="0"/>
            </a:br>
            <a:r>
              <a:rPr lang="en-US" sz="2000" dirty="0" smtClean="0"/>
              <a:t>Levels of Participation – Autocratic Processes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400" u="sng" dirty="0" smtClean="0"/>
              <a:t>Autocratic Process is when leader solves the problem or makes the decision themselves using the information available at the time</a:t>
            </a:r>
            <a:r>
              <a:rPr lang="en-US" dirty="0" smtClean="0"/>
              <a:t>.</a:t>
            </a:r>
          </a:p>
          <a:p>
            <a:endParaRPr lang="en-US" sz="800" dirty="0"/>
          </a:p>
          <a:p>
            <a:pPr lvl="1"/>
            <a:r>
              <a:rPr lang="en-US" dirty="0" smtClean="0"/>
              <a:t>The leader obtains any necessary information from followers, then decides on a solution to the problem.</a:t>
            </a:r>
          </a:p>
          <a:p>
            <a:pPr lvl="1"/>
            <a:endParaRPr lang="en-US" sz="800" dirty="0"/>
          </a:p>
          <a:p>
            <a:pPr lvl="2"/>
            <a:r>
              <a:rPr lang="en-US" dirty="0" smtClean="0">
                <a:solidFill>
                  <a:srgbClr val="FF0000"/>
                </a:solidFill>
              </a:rPr>
              <a:t>They may or may not tell followers the purpose of their questions or give info about the problem or decision they are working on.  </a:t>
            </a:r>
          </a:p>
          <a:p>
            <a:pPr lvl="3">
              <a:buNone/>
            </a:pPr>
            <a:endParaRPr lang="en-US" sz="800" dirty="0" smtClean="0"/>
          </a:p>
        </p:txBody>
      </p:sp>
      <p:pic>
        <p:nvPicPr>
          <p:cNvPr id="7" name="Picture 6" descr="What is Autocratic Leadership? - Definition, Characteristics, and Examples"/>
          <p:cNvPicPr/>
          <p:nvPr/>
        </p:nvPicPr>
        <p:blipFill>
          <a:blip r:embed="rId2">
            <a:extLst>
              <a:ext uri="{28A0092B-C50C-407E-A947-70E740481C1C}">
                <a14:useLocalDpi xmlns:a14="http://schemas.microsoft.com/office/drawing/2010/main" val="0"/>
              </a:ext>
            </a:extLst>
          </a:blip>
          <a:srcRect/>
          <a:stretch>
            <a:fillRect/>
          </a:stretch>
        </p:blipFill>
        <p:spPr bwMode="auto">
          <a:xfrm>
            <a:off x="4818888" y="4572000"/>
            <a:ext cx="4325112" cy="2286000"/>
          </a:xfrm>
          <a:prstGeom prst="rect">
            <a:avLst/>
          </a:prstGeom>
          <a:noFill/>
          <a:ln>
            <a:noFill/>
          </a:ln>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Normative Decision Model</a:t>
            </a:r>
            <a:br>
              <a:rPr lang="en-US" dirty="0" smtClean="0"/>
            </a:br>
            <a:r>
              <a:rPr lang="en-US" sz="2000" dirty="0" smtClean="0"/>
              <a:t>Levels of Participation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Consultative Process is when leader shares the problem with relevant followers individually, getting their ideas and suggestions w/out bringing them together as a group</a:t>
            </a:r>
            <a:r>
              <a:rPr lang="en-US" dirty="0" smtClean="0"/>
              <a:t>.  </a:t>
            </a:r>
          </a:p>
          <a:p>
            <a:endParaRPr lang="en-US" sz="800" dirty="0"/>
          </a:p>
          <a:p>
            <a:pPr lvl="1"/>
            <a:r>
              <a:rPr lang="en-US" dirty="0" smtClean="0"/>
              <a:t>Then the leader makes a decision.  </a:t>
            </a:r>
          </a:p>
          <a:p>
            <a:pPr lvl="1"/>
            <a:endParaRPr lang="en-US" sz="800" dirty="0"/>
          </a:p>
          <a:p>
            <a:pPr lvl="2"/>
            <a:r>
              <a:rPr lang="en-US" dirty="0" smtClean="0">
                <a:solidFill>
                  <a:srgbClr val="FF0000"/>
                </a:solidFill>
              </a:rPr>
              <a:t>The decision may or may not reflect the follower’s influence.</a:t>
            </a:r>
            <a:endParaRPr lang="en-US" dirty="0">
              <a:solidFill>
                <a:srgbClr val="FF0000"/>
              </a:solidFill>
            </a:endParaRPr>
          </a:p>
        </p:txBody>
      </p:sp>
      <p:pic>
        <p:nvPicPr>
          <p:cNvPr id="7172" name="Picture 4" descr="C:\Users\MichaelM\AppData\Local\Microsoft\Windows\INetCache\IE\NA6TXAAW\consulting-1315820_960_720[1].jpg"/>
          <p:cNvPicPr>
            <a:picLocks noChangeAspect="1" noChangeArrowheads="1"/>
          </p:cNvPicPr>
          <p:nvPr/>
        </p:nvPicPr>
        <p:blipFill>
          <a:blip r:embed="rId2" cstate="print"/>
          <a:srcRect/>
          <a:stretch>
            <a:fillRect/>
          </a:stretch>
        </p:blipFill>
        <p:spPr bwMode="auto">
          <a:xfrm>
            <a:off x="3048000" y="4343400"/>
            <a:ext cx="5820809" cy="19812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14441</TotalTime>
  <Words>5076</Words>
  <Application>Microsoft Office PowerPoint</Application>
  <PresentationFormat>On-screen Show (4:3)</PresentationFormat>
  <Paragraphs>453</Paragraphs>
  <Slides>67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Broadway</vt:lpstr>
      <vt:lpstr>Calibri</vt:lpstr>
      <vt:lpstr>Georgia</vt:lpstr>
      <vt:lpstr>Ravie</vt:lpstr>
      <vt:lpstr>Wingdings</vt:lpstr>
      <vt:lpstr>Wingdings 2</vt:lpstr>
      <vt:lpstr>Civic</vt:lpstr>
      <vt:lpstr>Leadership Session Six Class Presentation</vt:lpstr>
      <vt:lpstr>Part Four: Focus on the Situation</vt:lpstr>
      <vt:lpstr>Leader-Member Exchange (LMX) Theory</vt:lpstr>
      <vt:lpstr>Leader-Member Exchange (LMX) Theory</vt:lpstr>
      <vt:lpstr>Leader-Member Exchange (LMX) Theory</vt:lpstr>
      <vt:lpstr>Normative Decision Model</vt:lpstr>
      <vt:lpstr>Normative Decision Model</vt:lpstr>
      <vt:lpstr>Normative Decision Model Levels of Participation – Autocratic Processes</vt:lpstr>
      <vt:lpstr>Normative Decision Model Levels of Participation</vt:lpstr>
      <vt:lpstr>Normative Decision Model Levels of Participation</vt:lpstr>
      <vt:lpstr>Decision Quality and Acceptance</vt:lpstr>
      <vt:lpstr>Decision Quality and Acceptance</vt:lpstr>
      <vt:lpstr>The Decision Tree</vt:lpstr>
      <vt:lpstr>Leadership Decision Tree</vt:lpstr>
      <vt:lpstr>How Much Time Do I Have?</vt:lpstr>
      <vt:lpstr>Situational Leadership Model</vt:lpstr>
      <vt:lpstr>Situational Leadership Model Leader Behaviors</vt:lpstr>
      <vt:lpstr>Situational Leadership Model Leader Behaviors</vt:lpstr>
      <vt:lpstr>Follower Readiness</vt:lpstr>
      <vt:lpstr>Follower Readiness</vt:lpstr>
      <vt:lpstr>Situational Leadership Model</vt:lpstr>
      <vt:lpstr>The Contingency Model</vt:lpstr>
      <vt:lpstr>Part Four: Focus on the Situation</vt:lpstr>
      <vt:lpstr>Leadership and Change</vt:lpstr>
      <vt:lpstr>Leadership and Change</vt:lpstr>
      <vt:lpstr>Leadership and Change</vt:lpstr>
      <vt:lpstr>Rational Approach</vt:lpstr>
      <vt:lpstr>Beer’s Model for Organizational Change C = D x M x P &gt; R</vt:lpstr>
      <vt:lpstr>Change Model C = D x M x P &gt; R</vt:lpstr>
      <vt:lpstr>Change Model Dissatisfaction</vt:lpstr>
      <vt:lpstr>Change Model Dissatisfaction</vt:lpstr>
      <vt:lpstr>Change Model Dissatisfaction</vt:lpstr>
      <vt:lpstr>Change Model Dissatisfaction</vt:lpstr>
      <vt:lpstr>Change Model Model-Vision and Goals</vt:lpstr>
      <vt:lpstr>Change Model Model–Vision and Goals</vt:lpstr>
      <vt:lpstr>Change Model Model–Vision and Goals</vt:lpstr>
      <vt:lpstr>Change Model Model-Vision and Goals</vt:lpstr>
      <vt:lpstr>Systems Thinking Approach</vt:lpstr>
      <vt:lpstr>Systems Thinking Approach</vt:lpstr>
      <vt:lpstr>Systems Thinking Approach</vt:lpstr>
      <vt:lpstr>Change Model Process</vt:lpstr>
      <vt:lpstr>Change Model Process</vt:lpstr>
      <vt:lpstr>Change Model Process</vt:lpstr>
      <vt:lpstr>Change Model Resistance: SARA Model</vt:lpstr>
      <vt:lpstr>Rational Approach to Organizational Change Concluding Thoughts</vt:lpstr>
      <vt:lpstr>Rational Approach</vt:lpstr>
      <vt:lpstr>Rational Approach</vt:lpstr>
      <vt:lpstr>Rational Approach Force Field Analysis</vt:lpstr>
      <vt:lpstr>Emotional Approach Charismatic and Transformational Leadership</vt:lpstr>
      <vt:lpstr>Charismatic Leaders</vt:lpstr>
      <vt:lpstr>Charismatic Leaders</vt:lpstr>
      <vt:lpstr>Charismatic Leadership</vt:lpstr>
      <vt:lpstr>Charismatic Leadership Transactional and Transformational</vt:lpstr>
      <vt:lpstr>Charismatic vs. Transformational Leadership</vt:lpstr>
      <vt:lpstr>Charismatic vs. Transformational Leadership</vt:lpstr>
      <vt:lpstr>Charismatic vs. Transformational Leadership</vt:lpstr>
      <vt:lpstr>Leader Characteristics Rhetorical Skills</vt:lpstr>
      <vt:lpstr>Leader Characteristics Image and Trust Building</vt:lpstr>
      <vt:lpstr>Leader Characteristics Personalized Leadership</vt:lpstr>
      <vt:lpstr>Follower Characteristics Identification with the Leader and the Vision</vt:lpstr>
      <vt:lpstr>Follower Characteristics Heightened Emotional Levels</vt:lpstr>
      <vt:lpstr>Follower Characteristics Feelings of Empowerment</vt:lpstr>
      <vt:lpstr>Situational Characteristics Crisis</vt:lpstr>
      <vt:lpstr>Situational Characteristics Social Networks</vt:lpstr>
      <vt:lpstr>Concluding Thoughts</vt:lpstr>
      <vt:lpstr>Concluding Thoughts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558</cp:revision>
  <cp:lastPrinted>2025-10-23T17:57:56Z</cp:lastPrinted>
  <dcterms:created xsi:type="dcterms:W3CDTF">2015-02-01T00:37:43Z</dcterms:created>
  <dcterms:modified xsi:type="dcterms:W3CDTF">2025-10-23T18:12:21Z</dcterms:modified>
</cp:coreProperties>
</file>