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8"/>
  </p:notesMasterIdLst>
  <p:handoutMasterIdLst>
    <p:handoutMasterId r:id="rId49"/>
  </p:handoutMasterIdLst>
  <p:sldIdLst>
    <p:sldId id="327" r:id="rId2"/>
    <p:sldId id="309" r:id="rId3"/>
    <p:sldId id="330" r:id="rId4"/>
    <p:sldId id="335" r:id="rId5"/>
    <p:sldId id="336" r:id="rId6"/>
    <p:sldId id="337" r:id="rId7"/>
    <p:sldId id="338" r:id="rId8"/>
    <p:sldId id="339" r:id="rId9"/>
    <p:sldId id="341" r:id="rId10"/>
    <p:sldId id="342" r:id="rId11"/>
    <p:sldId id="343" r:id="rId12"/>
    <p:sldId id="344" r:id="rId13"/>
    <p:sldId id="345" r:id="rId14"/>
    <p:sldId id="346" r:id="rId15"/>
    <p:sldId id="354" r:id="rId16"/>
    <p:sldId id="358" r:id="rId17"/>
    <p:sldId id="360" r:id="rId18"/>
    <p:sldId id="361" r:id="rId19"/>
    <p:sldId id="362" r:id="rId20"/>
    <p:sldId id="366" r:id="rId21"/>
    <p:sldId id="370" r:id="rId22"/>
    <p:sldId id="373" r:id="rId23"/>
    <p:sldId id="379" r:id="rId24"/>
    <p:sldId id="381" r:id="rId25"/>
    <p:sldId id="383" r:id="rId26"/>
    <p:sldId id="401" r:id="rId27"/>
    <p:sldId id="402" r:id="rId28"/>
    <p:sldId id="403" r:id="rId29"/>
    <p:sldId id="423" r:id="rId30"/>
    <p:sldId id="425" r:id="rId31"/>
    <p:sldId id="426" r:id="rId32"/>
    <p:sldId id="428" r:id="rId33"/>
    <p:sldId id="438" r:id="rId34"/>
    <p:sldId id="439" r:id="rId35"/>
    <p:sldId id="443" r:id="rId36"/>
    <p:sldId id="444" r:id="rId37"/>
    <p:sldId id="445" r:id="rId38"/>
    <p:sldId id="446" r:id="rId39"/>
    <p:sldId id="447" r:id="rId40"/>
    <p:sldId id="454" r:id="rId41"/>
    <p:sldId id="455" r:id="rId42"/>
    <p:sldId id="458" r:id="rId43"/>
    <p:sldId id="460" r:id="rId44"/>
    <p:sldId id="461" r:id="rId45"/>
    <p:sldId id="462" r:id="rId46"/>
    <p:sldId id="32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2/18/2026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2/18/2026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2/18/2026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2/18/2026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2/18/2026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2/18/2026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2/18/2026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2/18/2026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Seven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Equation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The relationship among assets, liabilities, and owner’s equity is a fundamental concept in accounting and is known as the Accounting Equation (Assets = Liabilities + Owner’s Equity)</a:t>
            </a:r>
            <a:r>
              <a:rPr lang="en-US" sz="2300" dirty="0" smtClean="0"/>
              <a:t>.</a:t>
            </a:r>
          </a:p>
          <a:p>
            <a:endParaRPr lang="en-US" sz="800" dirty="0" smtClean="0"/>
          </a:p>
          <a:p>
            <a:pPr lvl="1"/>
            <a:r>
              <a:rPr lang="en-US" u="sng" dirty="0" smtClean="0"/>
              <a:t>Assets</a:t>
            </a:r>
          </a:p>
          <a:p>
            <a:pPr lvl="2"/>
            <a:r>
              <a:rPr lang="en-US" dirty="0" smtClean="0">
                <a:solidFill>
                  <a:srgbClr val="FF0000"/>
                </a:solidFill>
              </a:rPr>
              <a:t>A firm’s economic resources, or items of value that it owns, such as cash, inventory, land, equipment, buildings, and other tangible and intangible things.</a:t>
            </a:r>
          </a:p>
          <a:p>
            <a:pPr lvl="2"/>
            <a:endParaRPr lang="en-US" sz="800" dirty="0" smtClean="0"/>
          </a:p>
          <a:p>
            <a:pPr lvl="1"/>
            <a:r>
              <a:rPr lang="en-US" u="sng" dirty="0" smtClean="0"/>
              <a:t>Liabilities</a:t>
            </a:r>
          </a:p>
          <a:p>
            <a:pPr lvl="2"/>
            <a:r>
              <a:rPr lang="en-US" dirty="0" smtClean="0">
                <a:solidFill>
                  <a:srgbClr val="FF0000"/>
                </a:solidFill>
              </a:rPr>
              <a:t>Debts that a firm owes to others.</a:t>
            </a:r>
          </a:p>
          <a:p>
            <a:pPr lvl="2"/>
            <a:endParaRPr lang="en-US" sz="900" dirty="0" smtClean="0"/>
          </a:p>
          <a:p>
            <a:pPr lvl="1"/>
            <a:r>
              <a:rPr lang="en-US" u="sng" dirty="0" smtClean="0"/>
              <a:t>Owner’s Equity</a:t>
            </a:r>
          </a:p>
          <a:p>
            <a:pPr lvl="2"/>
            <a:r>
              <a:rPr lang="en-US" dirty="0" smtClean="0">
                <a:solidFill>
                  <a:srgbClr val="FF0000"/>
                </a:solidFill>
              </a:rPr>
              <a:t>Equals Assets minus Liabilities and reflects historical values of initial and ongoing financial contribution(s) to the company.</a:t>
            </a:r>
            <a:endParaRPr lang="en-US" dirty="0">
              <a:solidFill>
                <a:srgbClr val="FF0000"/>
              </a:solidFill>
            </a:endParaRPr>
          </a:p>
        </p:txBody>
      </p:sp>
      <p:pic>
        <p:nvPicPr>
          <p:cNvPr id="5" name="Picture 4" descr="The Accounting Equation Table | Double Entry Bookkeeping"/>
          <p:cNvPicPr/>
          <p:nvPr/>
        </p:nvPicPr>
        <p:blipFill>
          <a:blip r:embed="rId2" cstate="print"/>
          <a:srcRect/>
          <a:stretch>
            <a:fillRect/>
          </a:stretch>
        </p:blipFill>
        <p:spPr bwMode="auto">
          <a:xfrm>
            <a:off x="5486400" y="3733800"/>
            <a:ext cx="2743200" cy="152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Double-Entry Bookkeeping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Double-Entry Bookkeeping is a system of recording and classifying business transactions in separate accounts in order to maintain the balance of the Accounting Equation </a:t>
            </a:r>
          </a:p>
          <a:p>
            <a:endParaRPr lang="en-US" sz="800" u="sng" dirty="0" smtClean="0"/>
          </a:p>
          <a:p>
            <a:pPr lvl="1"/>
            <a:r>
              <a:rPr lang="en-US" sz="2000" dirty="0" smtClean="0">
                <a:solidFill>
                  <a:srgbClr val="FF0000"/>
                </a:solidFill>
              </a:rPr>
              <a:t>For example, If an owner buys $200 worth of product on credit then it should later be recorded once as a liability, or debt to a supplier, and again as an asset known as “inventory.”</a:t>
            </a:r>
            <a:endParaRPr lang="en-US" sz="2000" dirty="0">
              <a:solidFill>
                <a:srgbClr val="FF0000"/>
              </a:solidFill>
            </a:endParaRPr>
          </a:p>
        </p:txBody>
      </p:sp>
      <p:pic>
        <p:nvPicPr>
          <p:cNvPr id="5" name="Picture 4" descr="What is Double Entry Accounting &amp; Bookkeeping? - Example | Explanation"/>
          <p:cNvPicPr/>
          <p:nvPr/>
        </p:nvPicPr>
        <p:blipFill>
          <a:blip r:embed="rId2" cstate="print"/>
          <a:srcRect/>
          <a:stretch>
            <a:fillRect/>
          </a:stretch>
        </p:blipFill>
        <p:spPr bwMode="auto">
          <a:xfrm>
            <a:off x="1123188" y="4198274"/>
            <a:ext cx="6934200" cy="1960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An Accounting Cycle is the four-step procedure of an accounting system, which includes</a:t>
            </a:r>
            <a:r>
              <a:rPr lang="en-US" dirty="0" smtClean="0"/>
              <a:t>: </a:t>
            </a:r>
          </a:p>
          <a:p>
            <a:endParaRPr lang="en-US" sz="800" dirty="0" smtClean="0"/>
          </a:p>
          <a:p>
            <a:pPr marL="731520" lvl="1" indent="-457200">
              <a:buFont typeface="+mj-lt"/>
              <a:buAutoNum type="arabicPeriod"/>
            </a:pPr>
            <a:r>
              <a:rPr lang="en-US" dirty="0" smtClean="0">
                <a:solidFill>
                  <a:srgbClr val="FF0000"/>
                </a:solidFill>
              </a:rPr>
              <a:t>Examining source documents (checks, receipts, etc.).</a:t>
            </a:r>
          </a:p>
          <a:p>
            <a:pPr marL="731520" lvl="1" indent="-457200">
              <a:buFont typeface="+mj-lt"/>
              <a:buAutoNum type="arabicPeriod"/>
            </a:pPr>
            <a:r>
              <a:rPr lang="en-US" dirty="0" smtClean="0">
                <a:solidFill>
                  <a:srgbClr val="FF0000"/>
                </a:solidFill>
              </a:rPr>
              <a:t>Recording transactions in an accounting journal.</a:t>
            </a:r>
          </a:p>
          <a:p>
            <a:pPr marL="731520" lvl="1" indent="-457200">
              <a:buFont typeface="+mj-lt"/>
              <a:buAutoNum type="arabicPeriod"/>
            </a:pPr>
            <a:r>
              <a:rPr lang="en-US" dirty="0" smtClean="0">
                <a:solidFill>
                  <a:srgbClr val="FF0000"/>
                </a:solidFill>
              </a:rPr>
              <a:t>Posting recorded transactions from the journal into a ledger.</a:t>
            </a:r>
          </a:p>
          <a:p>
            <a:pPr marL="731520" lvl="1" indent="-457200">
              <a:buFont typeface="+mj-lt"/>
              <a:buAutoNum type="arabicPeriod"/>
            </a:pPr>
            <a:r>
              <a:rPr lang="en-US" dirty="0" smtClean="0">
                <a:solidFill>
                  <a:srgbClr val="FF0000"/>
                </a:solidFill>
              </a:rPr>
              <a:t>Preparing financial statements.</a:t>
            </a:r>
          </a:p>
        </p:txBody>
      </p:sp>
      <p:pic>
        <p:nvPicPr>
          <p:cNvPr id="5" name="Picture 4" descr="What Is the Accounting Cycle, and How Do I Use It for My Business?"/>
          <p:cNvPicPr/>
          <p:nvPr/>
        </p:nvPicPr>
        <p:blipFill>
          <a:blip r:embed="rId2" cstate="print"/>
          <a:srcRect/>
          <a:stretch>
            <a:fillRect/>
          </a:stretch>
        </p:blipFill>
        <p:spPr bwMode="auto">
          <a:xfrm>
            <a:off x="5562600" y="3810000"/>
            <a:ext cx="3657600" cy="345101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The end result of the accounting process is a series of financial statements</a:t>
            </a:r>
            <a:r>
              <a:rPr lang="en-US" dirty="0" smtClean="0"/>
              <a:t>.</a:t>
            </a:r>
          </a:p>
          <a:p>
            <a:endParaRPr lang="en-US" sz="800" dirty="0" smtClean="0"/>
          </a:p>
          <a:p>
            <a:pPr lvl="1"/>
            <a:r>
              <a:rPr lang="en-US" dirty="0" smtClean="0"/>
              <a:t>The Income Statement, Balance Sheet, and Statement of Cash Flows are the best known examples of financial statements.</a:t>
            </a:r>
          </a:p>
          <a:p>
            <a:pPr lvl="1"/>
            <a:endParaRPr lang="en-US" sz="800" dirty="0" smtClean="0"/>
          </a:p>
          <a:p>
            <a:pPr lvl="2"/>
            <a:r>
              <a:rPr lang="en-US" dirty="0" smtClean="0">
                <a:solidFill>
                  <a:srgbClr val="FF0000"/>
                </a:solidFill>
              </a:rPr>
              <a:t>They are provided to stockholders and potential investors in a firm’s annual report as well as to other relevant outsiders such as creditor’s, government agencies, and the IRS.</a:t>
            </a:r>
            <a:endParaRPr lang="en-US" dirty="0">
              <a:solidFill>
                <a:srgbClr val="FF0000"/>
              </a:solidFill>
            </a:endParaRPr>
          </a:p>
        </p:txBody>
      </p:sp>
      <p:pic>
        <p:nvPicPr>
          <p:cNvPr id="5" name="Picture 4" descr="WHAT A LAWYER CAN LEARN FROM FINANCIAL STATEMENTS - VIETNAM LAW MENTOR"/>
          <p:cNvPicPr/>
          <p:nvPr/>
        </p:nvPicPr>
        <p:blipFill>
          <a:blip r:embed="rId2" cstate="print"/>
          <a:srcRect/>
          <a:stretch>
            <a:fillRect/>
          </a:stretch>
        </p:blipFill>
        <p:spPr bwMode="auto">
          <a:xfrm>
            <a:off x="5181600" y="4572000"/>
            <a:ext cx="3962400" cy="2286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Income Statement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question, “What’s the bottom line?” derives from the income statement, where the bottom line shows the overall profit or loss of the company after taxes</a:t>
            </a:r>
            <a:r>
              <a:rPr lang="en-US" dirty="0" smtClean="0"/>
              <a:t>.</a:t>
            </a:r>
          </a:p>
          <a:p>
            <a:endParaRPr lang="en-US" sz="800" dirty="0" smtClean="0"/>
          </a:p>
          <a:p>
            <a:pPr lvl="1"/>
            <a:r>
              <a:rPr lang="en-US" dirty="0" smtClean="0"/>
              <a:t>The Income Statement is a financial report that shows an organization’s profitability over a period of time.</a:t>
            </a:r>
          </a:p>
          <a:p>
            <a:pPr lvl="1"/>
            <a:endParaRPr lang="en-US" sz="800" dirty="0" smtClean="0"/>
          </a:p>
          <a:p>
            <a:pPr lvl="2"/>
            <a:r>
              <a:rPr lang="en-US" dirty="0" smtClean="0">
                <a:solidFill>
                  <a:srgbClr val="FF0000"/>
                </a:solidFill>
              </a:rPr>
              <a:t>It offers a clear picture of the company’s overall revenues and the costs incurred in generating those revenues.</a:t>
            </a:r>
          </a:p>
          <a:p>
            <a:pPr lvl="2"/>
            <a:r>
              <a:rPr lang="en-US" dirty="0" smtClean="0">
                <a:solidFill>
                  <a:srgbClr val="FF0000"/>
                </a:solidFill>
              </a:rPr>
              <a:t>It indicates the firm’s profitability or income (the bottom line), which is derived by subtracting expenses from its revenues.</a:t>
            </a:r>
          </a:p>
        </p:txBody>
      </p:sp>
      <p:pic>
        <p:nvPicPr>
          <p:cNvPr id="2050" name="Picture 2" descr="C:\Users\MichaelM\AppData\Local\Microsoft\Windows\INetCache\IE\NA6TXAAW\Schedule_btmLn_Logo[1].jpg"/>
          <p:cNvPicPr>
            <a:picLocks noChangeAspect="1" noChangeArrowheads="1"/>
          </p:cNvPicPr>
          <p:nvPr/>
        </p:nvPicPr>
        <p:blipFill>
          <a:blip r:embed="rId2" cstate="print"/>
          <a:srcRect/>
          <a:stretch>
            <a:fillRect/>
          </a:stretch>
        </p:blipFill>
        <p:spPr bwMode="auto">
          <a:xfrm>
            <a:off x="5673436" y="5410200"/>
            <a:ext cx="3470564" cy="15270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Balance Sheet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The second basic financial statement is the Balance Sheet, which represents a “snapshot” of an organization’s financial position at a given moment</a:t>
            </a:r>
            <a:r>
              <a:rPr lang="en-US" dirty="0" smtClean="0"/>
              <a:t>.</a:t>
            </a:r>
          </a:p>
          <a:p>
            <a:endParaRPr lang="en-US" sz="800" dirty="0" smtClean="0"/>
          </a:p>
          <a:p>
            <a:pPr lvl="1"/>
            <a:r>
              <a:rPr lang="en-US" dirty="0" smtClean="0"/>
              <a:t>As such, the Balance Sheet indicates what the organization owns or controls and the various sources of the funds used to pay for these assets, such as bank debt or owner’s equity.</a:t>
            </a:r>
          </a:p>
          <a:p>
            <a:pPr lvl="1"/>
            <a:endParaRPr lang="en-US" sz="800" dirty="0" smtClean="0"/>
          </a:p>
          <a:p>
            <a:pPr lvl="2"/>
            <a:r>
              <a:rPr lang="en-US" dirty="0" smtClean="0">
                <a:solidFill>
                  <a:srgbClr val="FF0000"/>
                </a:solidFill>
              </a:rPr>
              <a:t>The Balance Sheet takes its name from its reliance on the accounting equation: Assets = Liabilities + Owner’s Equity.</a:t>
            </a:r>
            <a:endParaRPr lang="en-US" dirty="0">
              <a:solidFill>
                <a:srgbClr val="FF0000"/>
              </a:solidFill>
            </a:endParaRPr>
          </a:p>
        </p:txBody>
      </p:sp>
      <p:pic>
        <p:nvPicPr>
          <p:cNvPr id="5" name="Picture 4" descr="Balance Sheet (Definition) | Assets = Liabilities + Equity"/>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Statement of Cash Flows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third primary financial statement is called the Statement of Cash Flows, which explains how the company’s cash changed from the beginning of the accounting period to the end</a:t>
            </a:r>
            <a:r>
              <a:rPr lang="en-US" sz="2200" dirty="0" smtClean="0"/>
              <a:t>.</a:t>
            </a:r>
          </a:p>
          <a:p>
            <a:endParaRPr lang="en-US" sz="900" dirty="0" smtClean="0"/>
          </a:p>
          <a:p>
            <a:pPr lvl="1"/>
            <a:r>
              <a:rPr lang="en-US" dirty="0" smtClean="0">
                <a:solidFill>
                  <a:srgbClr val="FF0000"/>
                </a:solidFill>
              </a:rPr>
              <a:t>The Statement of Cash Flows takes the cash balance from one year’s Balance Sheet and compares it with the next while providing detail about how the firm used the cash.</a:t>
            </a:r>
            <a:endParaRPr lang="en-US" dirty="0">
              <a:solidFill>
                <a:srgbClr val="FF0000"/>
              </a:solidFill>
            </a:endParaRPr>
          </a:p>
        </p:txBody>
      </p:sp>
      <p:pic>
        <p:nvPicPr>
          <p:cNvPr id="5" name="Picture 4" descr="Cash Flow Statement Importance | Top 7 Reasons"/>
          <p:cNvPicPr/>
          <p:nvPr/>
        </p:nvPicPr>
        <p:blipFill>
          <a:blip r:embed="rId2" cstate="print"/>
          <a:srcRect/>
          <a:stretch>
            <a:fillRect/>
          </a:stretch>
        </p:blipFill>
        <p:spPr bwMode="auto">
          <a:xfrm>
            <a:off x="4038600" y="4114800"/>
            <a:ext cx="5105400" cy="2743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Analysis</a:t>
            </a:r>
            <a:br>
              <a:rPr lang="en-US" dirty="0" smtClean="0"/>
            </a:br>
            <a:r>
              <a:rPr lang="en-US" sz="2000" dirty="0" smtClean="0"/>
              <a:t>Analyzing Financial Statements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The Income Statement shows a company’s profit or loss, while the Balance Sheet itemizes the value of assets, liabilities, and owner’s equity</a:t>
            </a:r>
            <a:r>
              <a:rPr lang="en-US" dirty="0" smtClean="0"/>
              <a:t>.  </a:t>
            </a:r>
          </a:p>
          <a:p>
            <a:endParaRPr lang="en-US" sz="800" dirty="0" smtClean="0"/>
          </a:p>
          <a:p>
            <a:pPr lvl="1"/>
            <a:r>
              <a:rPr lang="en-US" dirty="0" smtClean="0"/>
              <a:t>Together, the two statements provide the means to answer two critical questions:</a:t>
            </a:r>
          </a:p>
          <a:p>
            <a:pPr lvl="1"/>
            <a:endParaRPr lang="en-US" sz="800" dirty="0" smtClean="0"/>
          </a:p>
          <a:p>
            <a:pPr marL="1051560" lvl="2" indent="-457200">
              <a:buFont typeface="+mj-lt"/>
              <a:buAutoNum type="arabicPeriod"/>
            </a:pPr>
            <a:r>
              <a:rPr lang="en-US" dirty="0" smtClean="0">
                <a:solidFill>
                  <a:srgbClr val="FF0000"/>
                </a:solidFill>
              </a:rPr>
              <a:t>How much did the firm make or lose?</a:t>
            </a:r>
          </a:p>
          <a:p>
            <a:pPr marL="1051560" lvl="2" indent="-457200">
              <a:buFont typeface="+mj-lt"/>
              <a:buAutoNum type="arabicPeriod"/>
            </a:pPr>
            <a:r>
              <a:rPr lang="en-US" dirty="0" smtClean="0">
                <a:solidFill>
                  <a:srgbClr val="FF0000"/>
                </a:solidFill>
              </a:rPr>
              <a:t>How much is the firm presently worth based on historical values found on the Balance Sheet?</a:t>
            </a:r>
            <a:endParaRPr lang="en-US" dirty="0">
              <a:solidFill>
                <a:srgbClr val="FF0000"/>
              </a:solidFill>
            </a:endParaRPr>
          </a:p>
        </p:txBody>
      </p:sp>
      <p:pic>
        <p:nvPicPr>
          <p:cNvPr id="6" name="Picture 5" descr="Financial Ratio Analysis Made Simple| Edu4Sure.com"/>
          <p:cNvPicPr/>
          <p:nvPr/>
        </p:nvPicPr>
        <p:blipFill>
          <a:blip r:embed="rId2" cstate="print"/>
          <a:srcRect/>
          <a:stretch>
            <a:fillRect/>
          </a:stretch>
        </p:blipFill>
        <p:spPr bwMode="auto">
          <a:xfrm>
            <a:off x="4724400" y="4800600"/>
            <a:ext cx="4419600" cy="205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Analysis</a:t>
            </a:r>
            <a:br>
              <a:rPr lang="en-US" dirty="0" smtClean="0"/>
            </a:br>
            <a:r>
              <a:rPr lang="en-US" sz="2000" dirty="0" smtClean="0"/>
              <a:t>Analyzing Financial Statements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Ratio Analysis, calculations that measure an organization’s financial health, brings the complex information from the Income Statement and Balance Sheet into sharper focus so that managers, lenders, owners, and other interested parties can measure and compare the organization’s productivity, profitability, and financing mix with similar entities</a:t>
            </a:r>
            <a:r>
              <a:rPr lang="en-US" dirty="0" smtClean="0"/>
              <a:t>.</a:t>
            </a:r>
          </a:p>
          <a:p>
            <a:endParaRPr lang="en-US" sz="800" dirty="0" smtClean="0"/>
          </a:p>
          <a:p>
            <a:pPr lvl="1"/>
            <a:r>
              <a:rPr lang="en-US" dirty="0" smtClean="0"/>
              <a:t>A ratio is simply one number divided into another, with the result showing the relationship between the two numbers.</a:t>
            </a:r>
          </a:p>
          <a:p>
            <a:pPr lvl="1"/>
            <a:endParaRPr lang="en-US" sz="800" dirty="0" smtClean="0"/>
          </a:p>
          <a:p>
            <a:pPr lvl="2"/>
            <a:r>
              <a:rPr lang="en-US" dirty="0" smtClean="0">
                <a:solidFill>
                  <a:srgbClr val="FF0000"/>
                </a:solidFill>
              </a:rPr>
              <a:t>For example we measure fuel efficiency with miles per gallon.</a:t>
            </a:r>
            <a:endParaRPr lang="en-US" dirty="0">
              <a:solidFill>
                <a:srgbClr val="FF0000"/>
              </a:solidFill>
            </a:endParaRPr>
          </a:p>
        </p:txBody>
      </p:sp>
      <p:pic>
        <p:nvPicPr>
          <p:cNvPr id="6" name="Picture 5" descr="Ratio Analysis, Types of Financial Ratio Analysis - 5paisa School"/>
          <p:cNvPicPr/>
          <p:nvPr/>
        </p:nvPicPr>
        <p:blipFill>
          <a:blip r:embed="rId2" cstate="print"/>
          <a:srcRect/>
          <a:stretch>
            <a:fillRect/>
          </a:stretch>
        </p:blipFill>
        <p:spPr bwMode="auto">
          <a:xfrm>
            <a:off x="5029200" y="5257800"/>
            <a:ext cx="4114800" cy="160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Profitability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Profitability Ratios measure how much operating income or net income an organization is able to generate relative to its assets, owner’s equity, and sales</a:t>
            </a:r>
            <a:r>
              <a:rPr lang="en-US" dirty="0" smtClean="0"/>
              <a:t>.</a:t>
            </a:r>
          </a:p>
          <a:p>
            <a:endParaRPr lang="en-US" sz="800" dirty="0" smtClean="0"/>
          </a:p>
          <a:p>
            <a:pPr lvl="1"/>
            <a:r>
              <a:rPr lang="en-US" dirty="0" smtClean="0">
                <a:solidFill>
                  <a:srgbClr val="FF0000"/>
                </a:solidFill>
              </a:rPr>
              <a:t>Common Profitability Ratios include profit margin, return on assets, and return on equity.</a:t>
            </a:r>
            <a:endParaRPr lang="en-US" dirty="0">
              <a:solidFill>
                <a:srgbClr val="FF0000"/>
              </a:solidFill>
            </a:endParaRPr>
          </a:p>
        </p:txBody>
      </p:sp>
      <p:pic>
        <p:nvPicPr>
          <p:cNvPr id="5" name="Picture 4" descr="Profitability Ratios Formula (Examples) | How to Calculate Profitability  Ratios? - YouTube"/>
          <p:cNvPicPr/>
          <p:nvPr/>
        </p:nvPicPr>
        <p:blipFill>
          <a:blip r:embed="rId2" cstate="print"/>
          <a:srcRect/>
          <a:stretch>
            <a:fillRect/>
          </a:stretch>
        </p:blipFill>
        <p:spPr bwMode="auto">
          <a:xfrm>
            <a:off x="4191000" y="3886200"/>
            <a:ext cx="4828494" cy="2362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Fourteen: Accounting and Financial Statements</a:t>
            </a:r>
          </a:p>
        </p:txBody>
      </p:sp>
      <p:pic>
        <p:nvPicPr>
          <p:cNvPr id="8" name="Picture 7" descr="Financial statement icon - vector illustration . statement, balance sheet,  audit, accounting, report, income, infographic, template, presentation,  concept, banner, pictogram, icon set, icons . 4971899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452" y="3375660"/>
            <a:ext cx="4593336" cy="2259330"/>
          </a:xfrm>
          <a:prstGeom prst="rect">
            <a:avLst/>
          </a:prstGeom>
          <a:noFill/>
          <a:ln>
            <a:noFill/>
          </a:ln>
        </p:spPr>
      </p:pic>
      <p:pic>
        <p:nvPicPr>
          <p:cNvPr id="9" name="Picture 8" descr="Accounting Defined | NetSuit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43" y="3429000"/>
            <a:ext cx="4114800" cy="220599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Utilization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Asset Utilization Ratios (AURs) measure how well a firm uses its assets to generate each $1 of sales</a:t>
            </a:r>
            <a:r>
              <a:rPr lang="en-US" dirty="0" smtClean="0"/>
              <a:t>.</a:t>
            </a:r>
          </a:p>
          <a:p>
            <a:endParaRPr lang="en-US" sz="800" dirty="0" smtClean="0"/>
          </a:p>
          <a:p>
            <a:pPr lvl="1"/>
            <a:r>
              <a:rPr lang="en-US" dirty="0" smtClean="0"/>
              <a:t>Companies using their assets more productively will have higher returns on assets than their less efficient competitors.</a:t>
            </a:r>
          </a:p>
          <a:p>
            <a:pPr lvl="1"/>
            <a:r>
              <a:rPr lang="en-US" dirty="0" smtClean="0"/>
              <a:t>Managers can use AURs to pinpoint areas of inefficiency in their operations.</a:t>
            </a:r>
          </a:p>
          <a:p>
            <a:pPr lvl="1"/>
            <a:endParaRPr lang="en-US" sz="800" dirty="0" smtClean="0"/>
          </a:p>
          <a:p>
            <a:pPr lvl="2"/>
            <a:r>
              <a:rPr lang="en-US" dirty="0" smtClean="0">
                <a:solidFill>
                  <a:srgbClr val="FF0000"/>
                </a:solidFill>
              </a:rPr>
              <a:t>These ratios relate Balance Sheet assets to sales, which are found on the Income Statement.</a:t>
            </a:r>
          </a:p>
        </p:txBody>
      </p:sp>
      <p:pic>
        <p:nvPicPr>
          <p:cNvPr id="5" name="Picture 4" descr="AUR - &quot;Asset Utilization Ratio&quot; by AcronymsAndSlang.com"/>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Liquidity Ratios compare current assets to current liabilities to indicate the speed with which a company can turn its assets into cash to meet debts as they come due</a:t>
            </a:r>
            <a:r>
              <a:rPr lang="en-US" dirty="0" smtClean="0"/>
              <a:t>.</a:t>
            </a:r>
          </a:p>
          <a:p>
            <a:endParaRPr lang="en-US" sz="800" dirty="0" smtClean="0"/>
          </a:p>
          <a:p>
            <a:pPr lvl="1"/>
            <a:r>
              <a:rPr lang="en-US" dirty="0" smtClean="0">
                <a:solidFill>
                  <a:srgbClr val="FF0000"/>
                </a:solidFill>
              </a:rPr>
              <a:t>High Liquidity Ratios may satisfy a creditor’s need for safety, but ratios that are too high may indicate that the organization is not using its current assets efficiently.</a:t>
            </a:r>
          </a:p>
        </p:txBody>
      </p:sp>
      <p:pic>
        <p:nvPicPr>
          <p:cNvPr id="5" name="Picture 4" descr="Analysis of Liquidity Ratios- Financial Ratio Analysis"/>
          <p:cNvPicPr/>
          <p:nvPr/>
        </p:nvPicPr>
        <p:blipFill>
          <a:blip r:embed="rId2" cstate="print"/>
          <a:srcRect/>
          <a:stretch>
            <a:fillRect/>
          </a:stretch>
        </p:blipFill>
        <p:spPr bwMode="auto">
          <a:xfrm>
            <a:off x="4191000" y="4191000"/>
            <a:ext cx="4953000" cy="2667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Utilization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Debt Utilization Ratios provide information about how much debt an organization is using relative to other sources of capital, such as owner’s equity</a:t>
            </a:r>
            <a:r>
              <a:rPr lang="en-US" dirty="0" smtClean="0"/>
              <a:t>.</a:t>
            </a:r>
          </a:p>
          <a:p>
            <a:endParaRPr lang="en-US" sz="800" dirty="0" smtClean="0"/>
          </a:p>
          <a:p>
            <a:pPr lvl="1"/>
            <a:r>
              <a:rPr lang="en-US" dirty="0" smtClean="0">
                <a:solidFill>
                  <a:srgbClr val="FF0000"/>
                </a:solidFill>
              </a:rPr>
              <a:t>Because the use of debt carries an interest charge that must be paid regularly regardless of profitability, debt financing is much riskier than using equity.</a:t>
            </a:r>
          </a:p>
        </p:txBody>
      </p:sp>
      <p:pic>
        <p:nvPicPr>
          <p:cNvPr id="5" name="Picture 4" descr="Good Debt vs Bad Debt: Understand the Difference"/>
          <p:cNvPicPr/>
          <p:nvPr/>
        </p:nvPicPr>
        <p:blipFill>
          <a:blip r:embed="rId2" cstate="print"/>
          <a:srcRect/>
          <a:stretch>
            <a:fillRect/>
          </a:stretch>
        </p:blipFill>
        <p:spPr bwMode="auto">
          <a:xfrm>
            <a:off x="4572000" y="4114800"/>
            <a:ext cx="4264152" cy="2133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Integrity in Accounting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Strong compliance to accounting principles creates trust among stakeholders</a:t>
            </a:r>
            <a:r>
              <a:rPr lang="en-US" dirty="0" smtClean="0"/>
              <a:t>.</a:t>
            </a:r>
          </a:p>
          <a:p>
            <a:endParaRPr lang="en-US" sz="800" dirty="0" smtClean="0"/>
          </a:p>
          <a:p>
            <a:pPr lvl="1"/>
            <a:r>
              <a:rPr lang="en-US" dirty="0" smtClean="0"/>
              <a:t>Accounting and financial planning is important for all organizational entities.</a:t>
            </a:r>
          </a:p>
          <a:p>
            <a:pPr lvl="1"/>
            <a:endParaRPr lang="en-US" sz="800" dirty="0" smtClean="0"/>
          </a:p>
          <a:p>
            <a:pPr lvl="2"/>
            <a:r>
              <a:rPr lang="en-US" dirty="0" smtClean="0">
                <a:solidFill>
                  <a:srgbClr val="FF0000"/>
                </a:solidFill>
              </a:rPr>
              <a:t>Integrity in accounting is crucial to creating trust, understanding the financial position of an organization or entity, and making financial decisions that will benefit the organization.</a:t>
            </a:r>
            <a:endParaRPr lang="en-US" dirty="0">
              <a:solidFill>
                <a:srgbClr val="FF0000"/>
              </a:solidFill>
            </a:endParaRPr>
          </a:p>
        </p:txBody>
      </p:sp>
      <p:pic>
        <p:nvPicPr>
          <p:cNvPr id="5" name="Picture 4" descr="Home - Integrity Business Solutions"/>
          <p:cNvPicPr/>
          <p:nvPr/>
        </p:nvPicPr>
        <p:blipFill>
          <a:blip r:embed="rId2" cstate="print"/>
          <a:srcRect/>
          <a:stretch>
            <a:fillRect/>
          </a:stretch>
        </p:blipFill>
        <p:spPr bwMode="auto">
          <a:xfrm>
            <a:off x="1600200" y="4495800"/>
            <a:ext cx="5943600" cy="218793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Fifteen: Money and the Financial System</a:t>
            </a:r>
          </a:p>
        </p:txBody>
      </p:sp>
      <p:pic>
        <p:nvPicPr>
          <p:cNvPr id="8" name="Picture 7" descr="Financial System - Meaning, Components, Functions"/>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698854"/>
            <a:ext cx="5943600" cy="3397885"/>
          </a:xfrm>
          <a:prstGeom prst="rect">
            <a:avLst/>
          </a:prstGeom>
          <a:noFill/>
          <a:ln>
            <a:noFill/>
          </a:ln>
        </p:spPr>
      </p:pic>
    </p:spTree>
    <p:extLst>
      <p:ext uri="{BB962C8B-B14F-4D97-AF65-F5344CB8AC3E}">
        <p14:creationId xmlns:p14="http://schemas.microsoft.com/office/powerpoint/2010/main" val="2933567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Finance is the study of how money is managed by individuals, companies, and governments</a:t>
            </a:r>
            <a:r>
              <a:rPr lang="en-US" dirty="0" smtClean="0"/>
              <a:t>.</a:t>
            </a:r>
          </a:p>
          <a:p>
            <a:endParaRPr lang="en-US" sz="800" dirty="0" smtClean="0"/>
          </a:p>
          <a:p>
            <a:pPr lvl="1"/>
            <a:r>
              <a:rPr lang="en-US" dirty="0" smtClean="0">
                <a:solidFill>
                  <a:srgbClr val="FF0000"/>
                </a:solidFill>
              </a:rPr>
              <a:t>If you have a checking account, automobile insurance, or a credit card, you already have personal experience with some of the key players in the financial world.</a:t>
            </a:r>
            <a:endParaRPr lang="en-US" dirty="0">
              <a:solidFill>
                <a:srgbClr val="FF0000"/>
              </a:solidFill>
            </a:endParaRPr>
          </a:p>
        </p:txBody>
      </p:sp>
      <p:pic>
        <p:nvPicPr>
          <p:cNvPr id="6" name="Picture 5" descr="What Does Finance Mean? Its History, Types, and Importance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86200"/>
            <a:ext cx="4572000" cy="2971800"/>
          </a:xfrm>
          <a:prstGeom prst="rect">
            <a:avLst/>
          </a:prstGeom>
          <a:noFill/>
          <a:ln>
            <a:noFill/>
          </a:ln>
        </p:spPr>
      </p:pic>
    </p:spTree>
    <p:extLst>
      <p:ext uri="{BB962C8B-B14F-4D97-AF65-F5344CB8AC3E}">
        <p14:creationId xmlns:p14="http://schemas.microsoft.com/office/powerpoint/2010/main" val="225775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Financial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The U.S. financial system fuels our economy by storing money, fostering investment opportunities, and making loans for new businesses and business expansion</a:t>
            </a:r>
            <a:r>
              <a:rPr lang="en-US" dirty="0" smtClean="0"/>
              <a:t>.</a:t>
            </a:r>
          </a:p>
          <a:p>
            <a:endParaRPr lang="en-US" sz="800" dirty="0" smtClean="0"/>
          </a:p>
          <a:p>
            <a:pPr lvl="1"/>
            <a:r>
              <a:rPr lang="en-US" dirty="0" smtClean="0">
                <a:solidFill>
                  <a:srgbClr val="FF0000"/>
                </a:solidFill>
              </a:rPr>
              <a:t>This amazingly complex system includes banking institutions, non-banking financial institutions such as finance companies, and systems that provide for the electronic transfer of funds throughout the world.</a:t>
            </a:r>
            <a:endParaRPr lang="en-US" dirty="0">
              <a:solidFill>
                <a:srgbClr val="FF0000"/>
              </a:solidFill>
            </a:endParaRPr>
          </a:p>
        </p:txBody>
      </p:sp>
      <p:pic>
        <p:nvPicPr>
          <p:cNvPr id="5" name="Picture 4" descr="The Basics of the Financial System | Financial planning, Financial,  Financial literacy"/>
          <p:cNvPicPr/>
          <p:nvPr/>
        </p:nvPicPr>
        <p:blipFill>
          <a:blip r:embed="rId2" cstate="print"/>
          <a:srcRect/>
          <a:stretch>
            <a:fillRect/>
          </a:stretch>
        </p:blipFill>
        <p:spPr bwMode="auto">
          <a:xfrm>
            <a:off x="4267200" y="4191000"/>
            <a:ext cx="4876800" cy="2667000"/>
          </a:xfrm>
          <a:prstGeom prst="rect">
            <a:avLst/>
          </a:prstGeom>
          <a:noFill/>
          <a:ln w="9525">
            <a:noFill/>
            <a:miter lim="800000"/>
            <a:headEnd/>
            <a:tailEnd/>
          </a:ln>
        </p:spPr>
      </p:pic>
    </p:spTree>
    <p:extLst>
      <p:ext uri="{BB962C8B-B14F-4D97-AF65-F5344CB8AC3E}">
        <p14:creationId xmlns:p14="http://schemas.microsoft.com/office/powerpoint/2010/main" val="396328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The guardian of the American financial system is the Federal Reserve Board, or “the Fed,” as it is commonly called, an independent agency of the federal government established in 1913 to regulate the nation’s banking and financial industry</a:t>
            </a:r>
            <a:r>
              <a:rPr lang="en-US" sz="2200" dirty="0" smtClean="0"/>
              <a:t>.</a:t>
            </a:r>
          </a:p>
          <a:p>
            <a:endParaRPr lang="en-US" sz="800" dirty="0" smtClean="0"/>
          </a:p>
          <a:p>
            <a:pPr lvl="1"/>
            <a:r>
              <a:rPr lang="en-US" dirty="0" smtClean="0">
                <a:solidFill>
                  <a:srgbClr val="FF0000"/>
                </a:solidFill>
              </a:rPr>
              <a:t>The Federal Reserve Board is the chief economic policy arm in the United States.</a:t>
            </a:r>
            <a:endParaRPr lang="en-US" dirty="0">
              <a:solidFill>
                <a:srgbClr val="FF0000"/>
              </a:solidFill>
            </a:endParaRPr>
          </a:p>
        </p:txBody>
      </p:sp>
      <p:pic>
        <p:nvPicPr>
          <p:cNvPr id="5" name="Picture 4" descr="Federal Reserve - Wikipedia"/>
          <p:cNvPicPr/>
          <p:nvPr/>
        </p:nvPicPr>
        <p:blipFill>
          <a:blip r:embed="rId2" cstate="print"/>
          <a:srcRect/>
          <a:stretch>
            <a:fillRect/>
          </a:stretch>
        </p:blipFill>
        <p:spPr bwMode="auto">
          <a:xfrm>
            <a:off x="3886200" y="3810000"/>
            <a:ext cx="5257800" cy="3048000"/>
          </a:xfrm>
          <a:prstGeom prst="rect">
            <a:avLst/>
          </a:prstGeom>
          <a:noFill/>
          <a:ln w="9525">
            <a:noFill/>
            <a:miter lim="800000"/>
            <a:headEnd/>
            <a:tailEnd/>
          </a:ln>
        </p:spPr>
      </p:pic>
    </p:spTree>
    <p:extLst>
      <p:ext uri="{BB962C8B-B14F-4D97-AF65-F5344CB8AC3E}">
        <p14:creationId xmlns:p14="http://schemas.microsoft.com/office/powerpoint/2010/main" val="163040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Working with Congress and the President, the Fed tries to create a positive economic environment capable of sustaining low inflation, high levels of employment, a balance in international payments, and long-term economic growth</a:t>
            </a:r>
            <a:r>
              <a:rPr lang="en-US" dirty="0" smtClean="0"/>
              <a:t>.</a:t>
            </a:r>
          </a:p>
          <a:p>
            <a:endParaRPr lang="en-US" sz="800" dirty="0" smtClean="0"/>
          </a:p>
          <a:p>
            <a:pPr lvl="1"/>
            <a:r>
              <a:rPr lang="en-US" sz="2000" dirty="0" smtClean="0"/>
              <a:t>To this end, the Federal Reserve Board has four major responsibilities</a:t>
            </a:r>
            <a:r>
              <a:rPr lang="en-US" dirty="0" smtClean="0"/>
              <a:t>:</a:t>
            </a:r>
          </a:p>
          <a:p>
            <a:pPr lvl="1"/>
            <a:endParaRPr lang="en-US" sz="800" dirty="0" smtClean="0"/>
          </a:p>
          <a:p>
            <a:pPr marL="1051560" lvl="2" indent="-457200">
              <a:buFont typeface="+mj-lt"/>
              <a:buAutoNum type="arabicPeriod"/>
            </a:pPr>
            <a:r>
              <a:rPr lang="en-US" sz="1800" dirty="0" smtClean="0">
                <a:solidFill>
                  <a:srgbClr val="FF0000"/>
                </a:solidFill>
              </a:rPr>
              <a:t>Control the supply of money, or monetary policy.</a:t>
            </a:r>
          </a:p>
          <a:p>
            <a:pPr marL="1051560" lvl="2" indent="-457200">
              <a:buFont typeface="+mj-lt"/>
              <a:buAutoNum type="arabicPeriod"/>
            </a:pPr>
            <a:r>
              <a:rPr lang="en-US" sz="1800" dirty="0" smtClean="0">
                <a:solidFill>
                  <a:srgbClr val="FF0000"/>
                </a:solidFill>
              </a:rPr>
              <a:t>Regulate banks and other financial institutions.</a:t>
            </a:r>
          </a:p>
          <a:p>
            <a:pPr marL="1051560" lvl="2" indent="-457200">
              <a:buFont typeface="+mj-lt"/>
              <a:buAutoNum type="arabicPeriod"/>
            </a:pPr>
            <a:r>
              <a:rPr lang="en-US" sz="1800" dirty="0" smtClean="0">
                <a:solidFill>
                  <a:srgbClr val="FF0000"/>
                </a:solidFill>
              </a:rPr>
              <a:t>Manage checking account procedures, or check clearing.</a:t>
            </a:r>
          </a:p>
          <a:p>
            <a:pPr marL="1051560" lvl="2" indent="-457200">
              <a:buFont typeface="+mj-lt"/>
              <a:buAutoNum type="arabicPeriod"/>
            </a:pPr>
            <a:r>
              <a:rPr lang="en-US" sz="1800" dirty="0" smtClean="0">
                <a:solidFill>
                  <a:srgbClr val="FF0000"/>
                </a:solidFill>
              </a:rPr>
              <a:t>Supervise the federal deposit insurance programs of banks.</a:t>
            </a:r>
            <a:endParaRPr lang="en-US" sz="1800" dirty="0">
              <a:solidFill>
                <a:srgbClr val="FF0000"/>
              </a:solidFill>
            </a:endParaRPr>
          </a:p>
        </p:txBody>
      </p:sp>
      <p:pic>
        <p:nvPicPr>
          <p:cNvPr id="5" name="Picture 4" descr="Federal Reserve Bank of San Francisco - Wikipedia"/>
          <p:cNvPicPr/>
          <p:nvPr/>
        </p:nvPicPr>
        <p:blipFill>
          <a:blip r:embed="rId2" cstate="print"/>
          <a:srcRect/>
          <a:stretch>
            <a:fillRect/>
          </a:stretch>
        </p:blipFill>
        <p:spPr bwMode="auto">
          <a:xfrm>
            <a:off x="7467600" y="4953000"/>
            <a:ext cx="1447800" cy="1371600"/>
          </a:xfrm>
          <a:prstGeom prst="rect">
            <a:avLst/>
          </a:prstGeom>
          <a:noFill/>
          <a:ln w="9525">
            <a:noFill/>
            <a:miter lim="800000"/>
            <a:headEnd/>
            <a:tailEnd/>
          </a:ln>
        </p:spPr>
      </p:pic>
    </p:spTree>
    <p:extLst>
      <p:ext uri="{BB962C8B-B14F-4D97-AF65-F5344CB8AC3E}">
        <p14:creationId xmlns:p14="http://schemas.microsoft.com/office/powerpoint/2010/main" val="20261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Sixteen: Financial Management and Securities Markets</a:t>
            </a:r>
          </a:p>
        </p:txBody>
      </p:sp>
      <p:pic>
        <p:nvPicPr>
          <p:cNvPr id="8" name="Picture 7" descr="Why is Financial Management Important for Businesses? | Great Learning"/>
          <p:cNvPicPr/>
          <p:nvPr/>
        </p:nvPicPr>
        <p:blipFill>
          <a:blip r:embed="rId2">
            <a:extLst>
              <a:ext uri="{28A0092B-C50C-407E-A947-70E740481C1C}">
                <a14:useLocalDpi xmlns:a14="http://schemas.microsoft.com/office/drawing/2010/main" val="0"/>
              </a:ext>
            </a:extLst>
          </a:blip>
          <a:srcRect/>
          <a:stretch>
            <a:fillRect/>
          </a:stretch>
        </p:blipFill>
        <p:spPr bwMode="auto">
          <a:xfrm>
            <a:off x="1275588" y="2607649"/>
            <a:ext cx="6629400" cy="3491399"/>
          </a:xfrm>
          <a:prstGeom prst="rect">
            <a:avLst/>
          </a:prstGeom>
          <a:noFill/>
          <a:ln>
            <a:noFill/>
          </a:ln>
        </p:spPr>
      </p:pic>
    </p:spTree>
    <p:extLst>
      <p:ext uri="{BB962C8B-B14F-4D97-AF65-F5344CB8AC3E}">
        <p14:creationId xmlns:p14="http://schemas.microsoft.com/office/powerpoint/2010/main" val="318936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Accounting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Accounting is the recording, measurement, and interpretation of financial information</a:t>
            </a:r>
            <a:r>
              <a:rPr lang="en-US" dirty="0" smtClean="0"/>
              <a:t>.</a:t>
            </a:r>
          </a:p>
          <a:p>
            <a:endParaRPr lang="en-US" sz="800" dirty="0" smtClean="0"/>
          </a:p>
          <a:p>
            <a:pPr lvl="1"/>
            <a:r>
              <a:rPr lang="en-US" dirty="0" smtClean="0">
                <a:solidFill>
                  <a:srgbClr val="FF0000"/>
                </a:solidFill>
              </a:rPr>
              <a:t>Large numbers of people and institutions, both within and outside businesses, use accounting tools to evaluate organizational operations.</a:t>
            </a:r>
          </a:p>
        </p:txBody>
      </p:sp>
      <p:pic>
        <p:nvPicPr>
          <p:cNvPr id="6" name="Picture 5" descr="Cloud Accounting: A Beginners Guide | Techfunnel"/>
          <p:cNvPicPr/>
          <p:nvPr/>
        </p:nvPicPr>
        <p:blipFill>
          <a:blip r:embed="rId2" cstate="print"/>
          <a:srcRect/>
          <a:stretch>
            <a:fillRect/>
          </a:stretch>
        </p:blipFill>
        <p:spPr bwMode="auto">
          <a:xfrm>
            <a:off x="3505200" y="4038600"/>
            <a:ext cx="5638800" cy="285403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Financial Management is the field that addresses the issues of obtaining and managing the funds and resources necessary to run a business successfully</a:t>
            </a:r>
            <a:r>
              <a:rPr lang="en-US" dirty="0" smtClean="0"/>
              <a:t>.</a:t>
            </a:r>
          </a:p>
          <a:p>
            <a:endParaRPr lang="en-US" sz="800" dirty="0" smtClean="0"/>
          </a:p>
          <a:p>
            <a:pPr lvl="1"/>
            <a:r>
              <a:rPr lang="en-US" dirty="0" smtClean="0">
                <a:solidFill>
                  <a:srgbClr val="FF0000"/>
                </a:solidFill>
              </a:rPr>
              <a:t>All organizations must manage their resources effectively and efficiently if they are to achieve their objectives.</a:t>
            </a:r>
          </a:p>
        </p:txBody>
      </p:sp>
      <p:pic>
        <p:nvPicPr>
          <p:cNvPr id="5" name="Picture 4" descr="Financial Management - Objectives And Elements | Marketing91"/>
          <p:cNvPicPr/>
          <p:nvPr/>
        </p:nvPicPr>
        <p:blipFill>
          <a:blip r:embed="rId2" cstate="print"/>
          <a:srcRect/>
          <a:stretch>
            <a:fillRect/>
          </a:stretch>
        </p:blipFill>
        <p:spPr bwMode="auto">
          <a:xfrm>
            <a:off x="3810000" y="3962401"/>
            <a:ext cx="5364018" cy="2895600"/>
          </a:xfrm>
          <a:prstGeom prst="rect">
            <a:avLst/>
          </a:prstGeom>
          <a:noFill/>
          <a:ln w="9525">
            <a:noFill/>
            <a:miter lim="800000"/>
            <a:headEnd/>
            <a:tailEnd/>
          </a:ln>
        </p:spPr>
      </p:pic>
    </p:spTree>
    <p:extLst>
      <p:ext uri="{BB962C8B-B14F-4D97-AF65-F5344CB8AC3E}">
        <p14:creationId xmlns:p14="http://schemas.microsoft.com/office/powerpoint/2010/main" val="4213714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Assets and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Effectively managing assets and liabilities involves understanding the balance sheet</a:t>
            </a:r>
            <a:r>
              <a:rPr lang="en-US" sz="2400" dirty="0" smtClean="0"/>
              <a:t>.</a:t>
            </a:r>
          </a:p>
          <a:p>
            <a:endParaRPr lang="en-US" sz="800" dirty="0" smtClean="0"/>
          </a:p>
          <a:p>
            <a:pPr lvl="1"/>
            <a:r>
              <a:rPr lang="en-US" u="sng" dirty="0" smtClean="0"/>
              <a:t>Current Assets</a:t>
            </a:r>
          </a:p>
          <a:p>
            <a:pPr lvl="2"/>
            <a:r>
              <a:rPr lang="en-US" dirty="0" smtClean="0">
                <a:solidFill>
                  <a:srgbClr val="FF0000"/>
                </a:solidFill>
              </a:rPr>
              <a:t>Resources </a:t>
            </a:r>
            <a:r>
              <a:rPr lang="en-US" dirty="0">
                <a:solidFill>
                  <a:srgbClr val="FF0000"/>
                </a:solidFill>
              </a:rPr>
              <a:t>such as cash, investments, accounts receivable, and inventory.</a:t>
            </a:r>
          </a:p>
          <a:p>
            <a:pPr lvl="1"/>
            <a:r>
              <a:rPr lang="en-US" u="sng" dirty="0" smtClean="0"/>
              <a:t>Current Liabilities</a:t>
            </a:r>
            <a:endParaRPr lang="en-US" u="sng" dirty="0"/>
          </a:p>
          <a:p>
            <a:pPr lvl="2"/>
            <a:r>
              <a:rPr lang="en-US" dirty="0" smtClean="0">
                <a:solidFill>
                  <a:srgbClr val="FF0000"/>
                </a:solidFill>
              </a:rPr>
              <a:t>Debts such as accounts payable, accrued salaries, accrued taxes, and short-term bank loans.</a:t>
            </a:r>
          </a:p>
        </p:txBody>
      </p:sp>
      <p:pic>
        <p:nvPicPr>
          <p:cNvPr id="5" name="Picture 4" descr="Assets vs Liabilities | Top 9 Differences (with Infographics)"/>
          <p:cNvPicPr/>
          <p:nvPr/>
        </p:nvPicPr>
        <p:blipFill>
          <a:blip r:embed="rId2" cstate="print"/>
          <a:srcRect/>
          <a:stretch>
            <a:fillRect/>
          </a:stretch>
        </p:blipFill>
        <p:spPr bwMode="auto">
          <a:xfrm>
            <a:off x="3810000" y="4724400"/>
            <a:ext cx="5334000" cy="2286000"/>
          </a:xfrm>
          <a:prstGeom prst="rect">
            <a:avLst/>
          </a:prstGeom>
          <a:noFill/>
          <a:ln w="9525">
            <a:noFill/>
            <a:miter lim="800000"/>
            <a:headEnd/>
            <a:tailEnd/>
          </a:ln>
        </p:spPr>
      </p:pic>
    </p:spTree>
    <p:extLst>
      <p:ext uri="{BB962C8B-B14F-4D97-AF65-F5344CB8AC3E}">
        <p14:creationId xmlns:p14="http://schemas.microsoft.com/office/powerpoint/2010/main" val="136330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Assets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chief goal of a financial manager is to maximize the return to the business on cash, investments, accounts receivable, and inventory</a:t>
            </a:r>
            <a:r>
              <a:rPr lang="en-US" dirty="0" smtClean="0"/>
              <a:t>.</a:t>
            </a:r>
          </a:p>
          <a:p>
            <a:pPr>
              <a:buNone/>
            </a:pPr>
            <a:endParaRPr lang="en-US" dirty="0" smtClean="0"/>
          </a:p>
        </p:txBody>
      </p:sp>
      <p:pic>
        <p:nvPicPr>
          <p:cNvPr id="7" name="Picture 6" descr="Difference Between Assets and Liabilities (with Classification, Examples,  and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586649"/>
            <a:ext cx="5187950" cy="2571750"/>
          </a:xfrm>
          <a:prstGeom prst="rect">
            <a:avLst/>
          </a:prstGeom>
          <a:noFill/>
          <a:ln>
            <a:noFill/>
          </a:ln>
        </p:spPr>
      </p:pic>
    </p:spTree>
    <p:extLst>
      <p:ext uri="{BB962C8B-B14F-4D97-AF65-F5344CB8AC3E}">
        <p14:creationId xmlns:p14="http://schemas.microsoft.com/office/powerpoint/2010/main" val="166526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Current Liabilities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Most organizations obtain funds for operations from banks</a:t>
            </a:r>
            <a:r>
              <a:rPr lang="en-US" dirty="0" smtClean="0"/>
              <a:t>.</a:t>
            </a:r>
          </a:p>
          <a:p>
            <a:endParaRPr lang="en-US" sz="800" dirty="0" smtClean="0"/>
          </a:p>
          <a:p>
            <a:pPr lvl="1"/>
            <a:r>
              <a:rPr lang="en-US" dirty="0" smtClean="0"/>
              <a:t>In most instances, the credit services granted these firms take the form of a line of credit or fixed dollar loan.</a:t>
            </a:r>
          </a:p>
          <a:p>
            <a:pPr lvl="1"/>
            <a:endParaRPr lang="en-US" sz="800" dirty="0" smtClean="0"/>
          </a:p>
          <a:p>
            <a:pPr lvl="2"/>
            <a:r>
              <a:rPr lang="en-US" dirty="0" smtClean="0">
                <a:solidFill>
                  <a:srgbClr val="FF0000"/>
                </a:solidFill>
              </a:rPr>
              <a:t>A Line of Credit is an arrangement by which a bank agrees to lend a specified amount of money to the organization upon request.    In general, a business LOC is similar to a credit card.</a:t>
            </a:r>
            <a:endParaRPr lang="en-US" dirty="0">
              <a:solidFill>
                <a:srgbClr val="FF0000"/>
              </a:solidFill>
            </a:endParaRPr>
          </a:p>
        </p:txBody>
      </p:sp>
      <p:pic>
        <p:nvPicPr>
          <p:cNvPr id="5" name="Picture 4" descr="Business Line of Credit: A Primer for Small Business Owners - Digital.com"/>
          <p:cNvPicPr/>
          <p:nvPr/>
        </p:nvPicPr>
        <p:blipFill>
          <a:blip r:embed="rId2" cstate="print"/>
          <a:srcRect/>
          <a:stretch>
            <a:fillRect/>
          </a:stretch>
        </p:blipFill>
        <p:spPr bwMode="auto">
          <a:xfrm>
            <a:off x="3733800" y="4495800"/>
            <a:ext cx="5410200" cy="2362200"/>
          </a:xfrm>
          <a:prstGeom prst="rect">
            <a:avLst/>
          </a:prstGeom>
          <a:noFill/>
          <a:ln w="9525">
            <a:noFill/>
            <a:miter lim="800000"/>
            <a:headEnd/>
            <a:tailEnd/>
          </a:ln>
        </p:spPr>
      </p:pic>
    </p:spTree>
    <p:extLst>
      <p:ext uri="{BB962C8B-B14F-4D97-AF65-F5344CB8AC3E}">
        <p14:creationId xmlns:p14="http://schemas.microsoft.com/office/powerpoint/2010/main" val="206572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Current Liabilities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In addition to credit lines, banks also make both secured (collateral) and unsecured (reputation and rating) loans</a:t>
            </a:r>
            <a:r>
              <a:rPr lang="en-US" dirty="0" smtClean="0"/>
              <a:t>.</a:t>
            </a:r>
          </a:p>
          <a:p>
            <a:endParaRPr lang="en-US" sz="800" dirty="0" smtClean="0"/>
          </a:p>
          <a:p>
            <a:pPr lvl="1"/>
            <a:r>
              <a:rPr lang="en-US" dirty="0" smtClean="0"/>
              <a:t>We build credit ratings from </a:t>
            </a:r>
            <a:r>
              <a:rPr lang="en-US" dirty="0"/>
              <a:t>a</a:t>
            </a:r>
            <a:r>
              <a:rPr lang="en-US" dirty="0" smtClean="0"/>
              <a:t> history of borrowing and repaying borrowed funds on time and in full.</a:t>
            </a:r>
          </a:p>
          <a:p>
            <a:pPr lvl="1"/>
            <a:endParaRPr lang="en-US" sz="800" dirty="0" smtClean="0"/>
          </a:p>
          <a:p>
            <a:pPr lvl="2"/>
            <a:r>
              <a:rPr lang="en-US" dirty="0" smtClean="0">
                <a:solidFill>
                  <a:srgbClr val="FF0000"/>
                </a:solidFill>
              </a:rPr>
              <a:t>A lack of credit history or poor credit history can make it difficult to get loans from financial institutions.</a:t>
            </a:r>
            <a:endParaRPr lang="en-US" dirty="0">
              <a:solidFill>
                <a:srgbClr val="FF0000"/>
              </a:solidFill>
            </a:endParaRPr>
          </a:p>
        </p:txBody>
      </p:sp>
      <p:pic>
        <p:nvPicPr>
          <p:cNvPr id="5" name="Picture 4" descr="Business Line of Credit - Manage Your Business Cash Flow"/>
          <p:cNvPicPr/>
          <p:nvPr/>
        </p:nvPicPr>
        <p:blipFill>
          <a:blip r:embed="rId2" cstate="print"/>
          <a:srcRect/>
          <a:stretch>
            <a:fillRect/>
          </a:stretch>
        </p:blipFill>
        <p:spPr bwMode="auto">
          <a:xfrm>
            <a:off x="3810000" y="4258017"/>
            <a:ext cx="5101890" cy="1905000"/>
          </a:xfrm>
          <a:prstGeom prst="rect">
            <a:avLst/>
          </a:prstGeom>
          <a:noFill/>
          <a:ln w="9525">
            <a:noFill/>
            <a:miter lim="800000"/>
            <a:headEnd/>
            <a:tailEnd/>
          </a:ln>
        </p:spPr>
      </p:pic>
    </p:spTree>
    <p:extLst>
      <p:ext uri="{BB962C8B-B14F-4D97-AF65-F5344CB8AC3E}">
        <p14:creationId xmlns:p14="http://schemas.microsoft.com/office/powerpoint/2010/main" val="122505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Fixed Assets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One of the most important jobs performed by the financial manager is to decide what fixed assets, projects, and investments will earn profits for the organization       beyond the cost necessary to fund them</a:t>
            </a:r>
            <a:r>
              <a:rPr lang="en-US" dirty="0" smtClean="0"/>
              <a:t>.</a:t>
            </a:r>
          </a:p>
          <a:p>
            <a:endParaRPr lang="en-US" sz="800" dirty="0" smtClean="0"/>
          </a:p>
          <a:p>
            <a:pPr lvl="1"/>
            <a:r>
              <a:rPr lang="en-US" dirty="0" smtClean="0"/>
              <a:t>The process of analyzing the needs of the business and selecting the assets that will maximize its value is called  capital </a:t>
            </a:r>
            <a:r>
              <a:rPr lang="en-US" dirty="0"/>
              <a:t>b</a:t>
            </a:r>
            <a:r>
              <a:rPr lang="en-US" dirty="0" smtClean="0"/>
              <a:t>udgeting.  </a:t>
            </a:r>
          </a:p>
          <a:p>
            <a:pPr lvl="1"/>
            <a:endParaRPr lang="en-US" sz="800" dirty="0" smtClean="0"/>
          </a:p>
          <a:p>
            <a:pPr lvl="2"/>
            <a:r>
              <a:rPr lang="en-US" dirty="0" smtClean="0">
                <a:solidFill>
                  <a:srgbClr val="FF0000"/>
                </a:solidFill>
              </a:rPr>
              <a:t>The capital budget is the amount of money budgeted for investment in such long-term assets.</a:t>
            </a:r>
          </a:p>
          <a:p>
            <a:pPr marL="594360" lvl="2" indent="0">
              <a:buNone/>
            </a:pPr>
            <a:endParaRPr lang="en-US" dirty="0"/>
          </a:p>
        </p:txBody>
      </p:sp>
      <p:pic>
        <p:nvPicPr>
          <p:cNvPr id="6" name="Picture 5" descr="Capital Budgeting: worth in Business - ERP Gold"/>
          <p:cNvPicPr/>
          <p:nvPr/>
        </p:nvPicPr>
        <p:blipFill>
          <a:blip r:embed="rId2" cstate="print"/>
          <a:srcRect/>
          <a:stretch>
            <a:fillRect/>
          </a:stretch>
        </p:blipFill>
        <p:spPr bwMode="auto">
          <a:xfrm>
            <a:off x="5486400" y="4800600"/>
            <a:ext cx="3581400" cy="1931908"/>
          </a:xfrm>
          <a:prstGeom prst="rect">
            <a:avLst/>
          </a:prstGeom>
          <a:noFill/>
          <a:ln w="9525">
            <a:noFill/>
            <a:miter lim="800000"/>
            <a:headEnd/>
            <a:tailEnd/>
          </a:ln>
        </p:spPr>
      </p:pic>
    </p:spTree>
    <p:extLst>
      <p:ext uri="{BB962C8B-B14F-4D97-AF65-F5344CB8AC3E}">
        <p14:creationId xmlns:p14="http://schemas.microsoft.com/office/powerpoint/2010/main" val="379394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Fixed Assets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Capital Budgeting does not end with selection and purchase of a particular piece of land, equipment, or major investment</a:t>
            </a:r>
            <a:r>
              <a:rPr lang="en-US" dirty="0" smtClean="0"/>
              <a:t>.</a:t>
            </a:r>
          </a:p>
          <a:p>
            <a:endParaRPr lang="en-US" sz="800" dirty="0" smtClean="0"/>
          </a:p>
          <a:p>
            <a:pPr lvl="1"/>
            <a:r>
              <a:rPr lang="en-US" dirty="0" smtClean="0"/>
              <a:t>All assets and projects must be continually reevaluated to ensure their compatibility with the organization’s needs.</a:t>
            </a:r>
          </a:p>
          <a:p>
            <a:pPr lvl="1"/>
            <a:endParaRPr lang="en-US" sz="800" dirty="0" smtClean="0"/>
          </a:p>
          <a:p>
            <a:pPr lvl="2"/>
            <a:r>
              <a:rPr lang="en-US" dirty="0" smtClean="0">
                <a:solidFill>
                  <a:srgbClr val="FF0000"/>
                </a:solidFill>
              </a:rPr>
              <a:t>If a particular asset does not live up to expectations, management must determine why and take necessary corrective action.</a:t>
            </a:r>
            <a:endParaRPr lang="en-US" dirty="0">
              <a:solidFill>
                <a:srgbClr val="FF0000"/>
              </a:solidFill>
            </a:endParaRPr>
          </a:p>
        </p:txBody>
      </p:sp>
      <p:pic>
        <p:nvPicPr>
          <p:cNvPr id="5" name="Picture 4" descr="Part 8: Capital Budgeting Diagram | Quizlet"/>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spTree>
    <p:extLst>
      <p:ext uri="{BB962C8B-B14F-4D97-AF65-F5344CB8AC3E}">
        <p14:creationId xmlns:p14="http://schemas.microsoft.com/office/powerpoint/2010/main" val="42022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Assessing Risk</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Every investment carries some risk</a:t>
            </a:r>
            <a:r>
              <a:rPr lang="en-US" dirty="0" smtClean="0"/>
              <a:t>.</a:t>
            </a:r>
          </a:p>
          <a:p>
            <a:endParaRPr lang="en-US" sz="800" dirty="0" smtClean="0"/>
          </a:p>
          <a:p>
            <a:pPr lvl="1"/>
            <a:r>
              <a:rPr lang="en-US" dirty="0" smtClean="0"/>
              <a:t>The longer a project or asset is expected to last, the greater its potential risk because it is hard to predict whether a piece of equipment will wear out or become obsolete in 5 or 10 years.</a:t>
            </a:r>
          </a:p>
          <a:p>
            <a:pPr lvl="1"/>
            <a:endParaRPr lang="en-US" sz="800" dirty="0" smtClean="0"/>
          </a:p>
          <a:p>
            <a:pPr lvl="2"/>
            <a:r>
              <a:rPr lang="en-US" dirty="0" smtClean="0">
                <a:solidFill>
                  <a:srgbClr val="FF0000"/>
                </a:solidFill>
              </a:rPr>
              <a:t>The level of a project’s risk is also affected by the stability and competitive nature of the marketplace and the world economy.</a:t>
            </a:r>
            <a:endParaRPr lang="en-US" dirty="0">
              <a:solidFill>
                <a:srgbClr val="FF0000"/>
              </a:solidFill>
            </a:endParaRPr>
          </a:p>
        </p:txBody>
      </p:sp>
      <p:pic>
        <p:nvPicPr>
          <p:cNvPr id="6" name="Picture 5" descr="Does Risk Outweigh Reward? A Closer Look at Emerging Market, High Yield Debt"/>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spTree>
    <p:extLst>
      <p:ext uri="{BB962C8B-B14F-4D97-AF65-F5344CB8AC3E}">
        <p14:creationId xmlns:p14="http://schemas.microsoft.com/office/powerpoint/2010/main" val="320783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Pricing Long-Term Money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ultimate profitability of any project depends not only on accurate assumptions of how much cash it will generate, but also on its financing costs</a:t>
            </a:r>
            <a:r>
              <a:rPr lang="en-US" dirty="0" smtClean="0"/>
              <a:t>.</a:t>
            </a:r>
          </a:p>
          <a:p>
            <a:endParaRPr lang="en-US" sz="800" dirty="0" smtClean="0"/>
          </a:p>
          <a:p>
            <a:pPr lvl="1"/>
            <a:r>
              <a:rPr lang="en-US" dirty="0" smtClean="0">
                <a:solidFill>
                  <a:srgbClr val="FF0000"/>
                </a:solidFill>
              </a:rPr>
              <a:t>Because a business must pay interest on money it borrows, the returns from any project must cover not only the costs of operating the project but also the interest expenses for the debt used to finance its construction.</a:t>
            </a:r>
          </a:p>
        </p:txBody>
      </p:sp>
      <p:pic>
        <p:nvPicPr>
          <p:cNvPr id="5" name="Picture 4" descr="Dealing with finance costs correctly | Makesworth Accountants"/>
          <p:cNvPicPr/>
          <p:nvPr/>
        </p:nvPicPr>
        <p:blipFill>
          <a:blip r:embed="rId2" cstate="print"/>
          <a:srcRect/>
          <a:stretch>
            <a:fillRect/>
          </a:stretch>
        </p:blipFill>
        <p:spPr bwMode="auto">
          <a:xfrm>
            <a:off x="4572000" y="4572000"/>
            <a:ext cx="4572000" cy="2286000"/>
          </a:xfrm>
          <a:prstGeom prst="rect">
            <a:avLst/>
          </a:prstGeom>
          <a:noFill/>
          <a:ln w="9525">
            <a:noFill/>
            <a:miter lim="800000"/>
            <a:headEnd/>
            <a:tailEnd/>
          </a:ln>
        </p:spPr>
      </p:pic>
    </p:spTree>
    <p:extLst>
      <p:ext uri="{BB962C8B-B14F-4D97-AF65-F5344CB8AC3E}">
        <p14:creationId xmlns:p14="http://schemas.microsoft.com/office/powerpoint/2010/main" val="683211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with Long-Term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To develop the needed fixed assets, companies must raise low-cost long-term funds to finance them</a:t>
            </a:r>
            <a:r>
              <a:rPr lang="en-US" dirty="0" smtClean="0"/>
              <a:t>.  </a:t>
            </a:r>
          </a:p>
          <a:p>
            <a:endParaRPr lang="en-US" sz="800" dirty="0" smtClean="0"/>
          </a:p>
          <a:p>
            <a:pPr lvl="1"/>
            <a:r>
              <a:rPr lang="en-US" dirty="0" smtClean="0"/>
              <a:t>Two common choices for raising these funds are: </a:t>
            </a:r>
          </a:p>
          <a:p>
            <a:pPr lvl="1"/>
            <a:endParaRPr lang="en-US" sz="800" dirty="0" smtClean="0"/>
          </a:p>
          <a:p>
            <a:pPr marL="1051560" lvl="2" indent="-457200">
              <a:buFont typeface="+mj-lt"/>
              <a:buAutoNum type="arabicPeriod"/>
            </a:pPr>
            <a:r>
              <a:rPr lang="en-US" dirty="0" smtClean="0">
                <a:solidFill>
                  <a:srgbClr val="FF0000"/>
                </a:solidFill>
              </a:rPr>
              <a:t>Attracting new owners (equity financing)</a:t>
            </a:r>
          </a:p>
          <a:p>
            <a:pPr marL="1051560" lvl="2" indent="-457200">
              <a:buFont typeface="+mj-lt"/>
              <a:buAutoNum type="arabicPeriod"/>
            </a:pPr>
            <a:r>
              <a:rPr lang="en-US" dirty="0" smtClean="0">
                <a:solidFill>
                  <a:srgbClr val="FF0000"/>
                </a:solidFill>
              </a:rPr>
              <a:t>Taking on long-term liabilities (debt financing).</a:t>
            </a:r>
            <a:endParaRPr lang="en-US" dirty="0">
              <a:solidFill>
                <a:srgbClr val="FF0000"/>
              </a:solidFill>
            </a:endParaRPr>
          </a:p>
        </p:txBody>
      </p:sp>
      <p:pic>
        <p:nvPicPr>
          <p:cNvPr id="5" name="Picture 4" descr="Long Term Liabilities | Long Term Liabilities vs Long Term Debt"/>
          <p:cNvPicPr/>
          <p:nvPr/>
        </p:nvPicPr>
        <p:blipFill>
          <a:blip r:embed="rId2" cstate="print"/>
          <a:srcRect/>
          <a:stretch>
            <a:fillRect/>
          </a:stretch>
        </p:blipFill>
        <p:spPr bwMode="auto">
          <a:xfrm>
            <a:off x="4038600" y="4114800"/>
            <a:ext cx="5105400" cy="2743200"/>
          </a:xfrm>
          <a:prstGeom prst="rect">
            <a:avLst/>
          </a:prstGeom>
          <a:noFill/>
          <a:ln w="9525">
            <a:noFill/>
            <a:miter lim="800000"/>
            <a:headEnd/>
            <a:tailEnd/>
          </a:ln>
        </p:spPr>
      </p:pic>
    </p:spTree>
    <p:extLst>
      <p:ext uri="{BB962C8B-B14F-4D97-AF65-F5344CB8AC3E}">
        <p14:creationId xmlns:p14="http://schemas.microsoft.com/office/powerpoint/2010/main" val="126737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Uses of Accounting Information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Accountants summarize the information from a firm’s business transactions in various statements for a variety of stakeholders, including managers, investors, creditors, and government agencies</a:t>
            </a:r>
            <a:r>
              <a:rPr lang="en-US" dirty="0" smtClean="0"/>
              <a:t>.</a:t>
            </a:r>
          </a:p>
          <a:p>
            <a:endParaRPr lang="en-US" sz="800" dirty="0" smtClean="0"/>
          </a:p>
          <a:p>
            <a:pPr lvl="1"/>
            <a:r>
              <a:rPr lang="en-US" sz="2100" dirty="0" smtClean="0">
                <a:solidFill>
                  <a:srgbClr val="FF0000"/>
                </a:solidFill>
              </a:rPr>
              <a:t>Many business failures may be directly linked to ignorance of the information “hidden” inside these financial statements.</a:t>
            </a:r>
          </a:p>
          <a:p>
            <a:pPr lvl="1"/>
            <a:r>
              <a:rPr lang="en-US" sz="2100" dirty="0" smtClean="0">
                <a:solidFill>
                  <a:srgbClr val="FF0000"/>
                </a:solidFill>
              </a:rPr>
              <a:t>Likewise, most business successes can be traced to informed managers who understand the consequences of decisions.</a:t>
            </a:r>
            <a:endParaRPr lang="en-US" sz="2100" dirty="0">
              <a:solidFill>
                <a:srgbClr val="FF0000"/>
              </a:solidFill>
            </a:endParaRPr>
          </a:p>
        </p:txBody>
      </p:sp>
      <p:pic>
        <p:nvPicPr>
          <p:cNvPr id="6" name="Picture 5" descr="What Is Accounting? Definition, Types, History, &amp; Example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800600"/>
            <a:ext cx="4495800" cy="211205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A company that needs more money to expand or take advantage of growth opportunities may be able to obtain financing by issuing stock</a:t>
            </a:r>
            <a:r>
              <a:rPr lang="en-US" dirty="0" smtClean="0"/>
              <a:t>.</a:t>
            </a:r>
          </a:p>
          <a:p>
            <a:endParaRPr lang="en-US" sz="800" dirty="0" smtClean="0"/>
          </a:p>
          <a:p>
            <a:pPr lvl="1"/>
            <a:r>
              <a:rPr lang="en-US" dirty="0" smtClean="0">
                <a:solidFill>
                  <a:srgbClr val="FF0000"/>
                </a:solidFill>
              </a:rPr>
              <a:t>When a company offers its stock to the public for the very first time, it is said to be “going public,” and the sale is called an Initial Public Offering (IPO).</a:t>
            </a:r>
            <a:endParaRPr lang="en-US" dirty="0">
              <a:solidFill>
                <a:srgbClr val="FF0000"/>
              </a:solidFill>
            </a:endParaRPr>
          </a:p>
        </p:txBody>
      </p:sp>
      <p:pic>
        <p:nvPicPr>
          <p:cNvPr id="5" name="Picture 4" descr="What is The Purpose of a Company Issuing Stock?"/>
          <p:cNvPicPr/>
          <p:nvPr/>
        </p:nvPicPr>
        <p:blipFill>
          <a:blip r:embed="rId2" cstate="print"/>
          <a:srcRect/>
          <a:stretch>
            <a:fillRect/>
          </a:stretch>
        </p:blipFill>
        <p:spPr bwMode="auto">
          <a:xfrm>
            <a:off x="4361688" y="4267200"/>
            <a:ext cx="4474464" cy="2057400"/>
          </a:xfrm>
          <a:prstGeom prst="rect">
            <a:avLst/>
          </a:prstGeom>
          <a:noFill/>
          <a:ln w="9525">
            <a:noFill/>
            <a:miter lim="800000"/>
            <a:headEnd/>
            <a:tailEnd/>
          </a:ln>
        </p:spPr>
      </p:pic>
    </p:spTree>
    <p:extLst>
      <p:ext uri="{BB962C8B-B14F-4D97-AF65-F5344CB8AC3E}">
        <p14:creationId xmlns:p14="http://schemas.microsoft.com/office/powerpoint/2010/main" val="3234104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New issues of stocks and bonds are sold directly to the public and to institutions in what is known as the Primary Market, the market where firms raise financial capital</a:t>
            </a:r>
            <a:r>
              <a:rPr lang="en-US" dirty="0" smtClean="0"/>
              <a:t>.</a:t>
            </a:r>
          </a:p>
          <a:p>
            <a:endParaRPr lang="en-US" sz="800" dirty="0" smtClean="0"/>
          </a:p>
          <a:p>
            <a:pPr lvl="1"/>
            <a:r>
              <a:rPr lang="en-US" dirty="0" smtClean="0">
                <a:solidFill>
                  <a:srgbClr val="FF0000"/>
                </a:solidFill>
              </a:rPr>
              <a:t>The primary market differs from secondary markets, which are stock exchanges and over-the-counter markets where investors can trade their securities with other investors rather than the company that issued the stock or bonds.</a:t>
            </a:r>
          </a:p>
        </p:txBody>
      </p:sp>
      <p:pic>
        <p:nvPicPr>
          <p:cNvPr id="5" name="Picture 4" descr="Types of Stock Markets in India, Primary Market &amp; Secondary Market - 5paisa  School"/>
          <p:cNvPicPr/>
          <p:nvPr/>
        </p:nvPicPr>
        <p:blipFill>
          <a:blip r:embed="rId2" cstate="print"/>
          <a:srcRect/>
          <a:stretch>
            <a:fillRect/>
          </a:stretch>
        </p:blipFill>
        <p:spPr bwMode="auto">
          <a:xfrm>
            <a:off x="3505200" y="4495800"/>
            <a:ext cx="5638800" cy="2362200"/>
          </a:xfrm>
          <a:prstGeom prst="rect">
            <a:avLst/>
          </a:prstGeom>
          <a:noFill/>
          <a:ln w="9525">
            <a:noFill/>
            <a:miter lim="800000"/>
            <a:headEnd/>
            <a:tailEnd/>
          </a:ln>
        </p:spPr>
      </p:pic>
    </p:spTree>
    <p:extLst>
      <p:ext uri="{BB962C8B-B14F-4D97-AF65-F5344CB8AC3E}">
        <p14:creationId xmlns:p14="http://schemas.microsoft.com/office/powerpoint/2010/main" val="415758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Stock Markets exist around the world.  The two biggest stock markets in the United States are the New York Stock Exchange (NYSE) and the NASDAQ market</a:t>
            </a:r>
            <a:r>
              <a:rPr lang="en-US" dirty="0" smtClean="0"/>
              <a:t>.</a:t>
            </a:r>
          </a:p>
          <a:p>
            <a:pPr marL="0" indent="0">
              <a:buNone/>
            </a:pPr>
            <a:endParaRPr lang="en-US" sz="800" dirty="0" smtClean="0"/>
          </a:p>
        </p:txBody>
      </p:sp>
      <p:pic>
        <p:nvPicPr>
          <p:cNvPr id="5" name="Picture 4" descr="New York Stock Exchange - Wikipedia"/>
          <p:cNvPicPr/>
          <p:nvPr/>
        </p:nvPicPr>
        <p:blipFill>
          <a:blip r:embed="rId2" cstate="print"/>
          <a:srcRect/>
          <a:stretch>
            <a:fillRect/>
          </a:stretch>
        </p:blipFill>
        <p:spPr bwMode="auto">
          <a:xfrm>
            <a:off x="663494" y="3808430"/>
            <a:ext cx="2209800" cy="1676400"/>
          </a:xfrm>
          <a:prstGeom prst="rect">
            <a:avLst/>
          </a:prstGeom>
          <a:noFill/>
          <a:ln w="9525">
            <a:noFill/>
            <a:miter lim="800000"/>
            <a:headEnd/>
            <a:tailEnd/>
          </a:ln>
        </p:spPr>
      </p:pic>
      <p:pic>
        <p:nvPicPr>
          <p:cNvPr id="6" name="Picture 5" descr="File:NASDAQ logo.svg - Wikipedia"/>
          <p:cNvPicPr/>
          <p:nvPr/>
        </p:nvPicPr>
        <p:blipFill>
          <a:blip r:embed="rId3">
            <a:extLst>
              <a:ext uri="{28A0092B-C50C-407E-A947-70E740481C1C}">
                <a14:useLocalDpi xmlns:a14="http://schemas.microsoft.com/office/drawing/2010/main" val="0"/>
              </a:ext>
            </a:extLst>
          </a:blip>
          <a:srcRect/>
          <a:stretch>
            <a:fillRect/>
          </a:stretch>
        </p:blipFill>
        <p:spPr bwMode="auto">
          <a:xfrm>
            <a:off x="3395472" y="3962399"/>
            <a:ext cx="5410200" cy="1600939"/>
          </a:xfrm>
          <a:prstGeom prst="rect">
            <a:avLst/>
          </a:prstGeom>
          <a:noFill/>
          <a:ln>
            <a:noFill/>
          </a:ln>
        </p:spPr>
      </p:pic>
    </p:spTree>
    <p:extLst>
      <p:ext uri="{BB962C8B-B14F-4D97-AF65-F5344CB8AC3E}">
        <p14:creationId xmlns:p14="http://schemas.microsoft.com/office/powerpoint/2010/main" val="3109130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Market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Investors, especially professional money managers, want to know how well their investments are performing relative to the market as a whole</a:t>
            </a:r>
            <a:r>
              <a:rPr lang="en-US" dirty="0" smtClean="0"/>
              <a:t>.</a:t>
            </a:r>
          </a:p>
          <a:p>
            <a:endParaRPr lang="en-US" sz="800" dirty="0" smtClean="0"/>
          </a:p>
          <a:p>
            <a:pPr lvl="1"/>
            <a:r>
              <a:rPr lang="en-US" dirty="0" smtClean="0"/>
              <a:t>They also need to know how their companies’ securities are performing when compared with their competitors.’</a:t>
            </a:r>
          </a:p>
          <a:p>
            <a:pPr lvl="1"/>
            <a:endParaRPr lang="en-US" sz="800" dirty="0" smtClean="0"/>
          </a:p>
          <a:p>
            <a:pPr lvl="2"/>
            <a:r>
              <a:rPr lang="en-US" dirty="0" smtClean="0">
                <a:solidFill>
                  <a:srgbClr val="FF0000"/>
                </a:solidFill>
              </a:rPr>
              <a:t>Thus, performance measures – averages and indexes – are very important to many different people.  They not only indicate the performance of a particular securities market but also provide a measure of the overall health of the economy.</a:t>
            </a:r>
            <a:endParaRPr lang="en-US" dirty="0">
              <a:solidFill>
                <a:srgbClr val="FF0000"/>
              </a:solidFill>
            </a:endParaRPr>
          </a:p>
        </p:txBody>
      </p:sp>
      <p:pic>
        <p:nvPicPr>
          <p:cNvPr id="6" name="Picture 5" descr="2020 North American Equity Investors - European Equities | Greenwich  Associates"/>
          <p:cNvPicPr/>
          <p:nvPr/>
        </p:nvPicPr>
        <p:blipFill>
          <a:blip r:embed="rId2" cstate="print"/>
          <a:srcRect/>
          <a:stretch>
            <a:fillRect/>
          </a:stretch>
        </p:blipFill>
        <p:spPr bwMode="auto">
          <a:xfrm>
            <a:off x="5715000" y="5276850"/>
            <a:ext cx="3429000" cy="1581150"/>
          </a:xfrm>
          <a:prstGeom prst="rect">
            <a:avLst/>
          </a:prstGeom>
          <a:noFill/>
          <a:ln w="9525">
            <a:noFill/>
            <a:miter lim="800000"/>
            <a:headEnd/>
            <a:tailEnd/>
          </a:ln>
        </p:spPr>
      </p:pic>
    </p:spTree>
    <p:extLst>
      <p:ext uri="{BB962C8B-B14F-4D97-AF65-F5344CB8AC3E}">
        <p14:creationId xmlns:p14="http://schemas.microsoft.com/office/powerpoint/2010/main" val="2816347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Market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An Index compares current stock prices with those in a specified base period.  An Average is the average of certain stock prices</a:t>
            </a:r>
            <a:r>
              <a:rPr lang="en-US" sz="2200" dirty="0" smtClean="0"/>
              <a:t>.</a:t>
            </a:r>
          </a:p>
          <a:p>
            <a:endParaRPr lang="en-US" sz="800" dirty="0"/>
          </a:p>
          <a:p>
            <a:pPr lvl="1"/>
            <a:r>
              <a:rPr lang="en-US" dirty="0" smtClean="0"/>
              <a:t>Investors perform better by keeping an eye on the long-term trend line and not the short-term fluctuations.</a:t>
            </a:r>
          </a:p>
          <a:p>
            <a:pPr lvl="1"/>
            <a:endParaRPr lang="en-US" sz="800" dirty="0" smtClean="0"/>
          </a:p>
          <a:p>
            <a:pPr lvl="2"/>
            <a:r>
              <a:rPr lang="en-US" dirty="0" smtClean="0">
                <a:solidFill>
                  <a:srgbClr val="FF0000"/>
                </a:solidFill>
              </a:rPr>
              <a:t>Many investors follow the activity of the Dow Jones Industrial Average to see whether the stock market has gone up or down.</a:t>
            </a:r>
            <a:endParaRPr lang="en-US" dirty="0">
              <a:solidFill>
                <a:srgbClr val="FF0000"/>
              </a:solidFill>
            </a:endParaRPr>
          </a:p>
        </p:txBody>
      </p:sp>
      <p:pic>
        <p:nvPicPr>
          <p:cNvPr id="5" name="Picture 4" descr="How Trend Analysis Can Help Your Business Better Analyze the Changing Market  Trends | Infiniti's Latest Blog Reveals | Business Wire"/>
          <p:cNvPicPr/>
          <p:nvPr/>
        </p:nvPicPr>
        <p:blipFill>
          <a:blip r:embed="rId2" cstate="print"/>
          <a:srcRect/>
          <a:stretch>
            <a:fillRect/>
          </a:stretch>
        </p:blipFill>
        <p:spPr bwMode="auto">
          <a:xfrm>
            <a:off x="3962400" y="4267200"/>
            <a:ext cx="5181600" cy="2590800"/>
          </a:xfrm>
          <a:prstGeom prst="rect">
            <a:avLst/>
          </a:prstGeom>
          <a:noFill/>
          <a:ln w="9525">
            <a:noFill/>
            <a:miter lim="800000"/>
            <a:headEnd/>
            <a:tailEnd/>
          </a:ln>
        </p:spPr>
      </p:pic>
    </p:spTree>
    <p:extLst>
      <p:ext uri="{BB962C8B-B14F-4D97-AF65-F5344CB8AC3E}">
        <p14:creationId xmlns:p14="http://schemas.microsoft.com/office/powerpoint/2010/main" val="3829014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Market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300" u="sng" dirty="0"/>
              <a:t>Great leaders don’t just build companies—they strategically access capital markets to fuel expansion, seize opportunity, and position their organizations for long-term dominance</a:t>
            </a:r>
            <a:r>
              <a:rPr lang="en-US" dirty="0"/>
              <a:t>. </a:t>
            </a:r>
            <a:endParaRPr lang="en-US" dirty="0" smtClean="0"/>
          </a:p>
          <a:p>
            <a:endParaRPr lang="en-US" sz="800" dirty="0"/>
          </a:p>
          <a:p>
            <a:pPr lvl="1"/>
            <a:r>
              <a:rPr lang="en-US" sz="2000" dirty="0" smtClean="0">
                <a:solidFill>
                  <a:srgbClr val="FF0000"/>
                </a:solidFill>
              </a:rPr>
              <a:t>By </a:t>
            </a:r>
            <a:r>
              <a:rPr lang="en-US" sz="2000" dirty="0">
                <a:solidFill>
                  <a:srgbClr val="FF0000"/>
                </a:solidFill>
              </a:rPr>
              <a:t>understanding how investment banking, IPOs, and market performance indicators work together, you empower your business to leverage liquidity, attract investment, and grow with confidence in both strong and uncertain economies</a:t>
            </a:r>
            <a:r>
              <a:rPr lang="en-US" sz="2000" dirty="0" smtClean="0">
                <a:solidFill>
                  <a:srgbClr val="FF0000"/>
                </a:solidFill>
              </a:rPr>
              <a:t>.</a:t>
            </a:r>
            <a:endParaRPr lang="en-US" sz="2000" dirty="0">
              <a:solidFill>
                <a:srgbClr val="FF0000"/>
              </a:solidFill>
            </a:endParaRPr>
          </a:p>
        </p:txBody>
      </p:sp>
      <p:pic>
        <p:nvPicPr>
          <p:cNvPr id="6" name="Picture 5" descr="Everything You Need to Know About Performance Marketing | Capterra"/>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5257800" cy="2590800"/>
          </a:xfrm>
          <a:prstGeom prst="rect">
            <a:avLst/>
          </a:prstGeom>
          <a:noFill/>
          <a:ln>
            <a:noFill/>
          </a:ln>
        </p:spPr>
      </p:pic>
    </p:spTree>
    <p:extLst>
      <p:ext uri="{BB962C8B-B14F-4D97-AF65-F5344CB8AC3E}">
        <p14:creationId xmlns:p14="http://schemas.microsoft.com/office/powerpoint/2010/main" val="64552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Uses of Accounting Information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Managers and owners use financial statements</a:t>
            </a:r>
            <a:r>
              <a:rPr lang="en-US" dirty="0" smtClean="0"/>
              <a:t>:</a:t>
            </a:r>
          </a:p>
          <a:p>
            <a:endParaRPr lang="en-US" sz="800" dirty="0" smtClean="0"/>
          </a:p>
          <a:p>
            <a:pPr marL="731520" lvl="1" indent="-457200">
              <a:buFont typeface="+mj-lt"/>
              <a:buAutoNum type="arabicPeriod"/>
            </a:pPr>
            <a:r>
              <a:rPr lang="en-US" dirty="0" smtClean="0">
                <a:solidFill>
                  <a:srgbClr val="FF0000"/>
                </a:solidFill>
              </a:rPr>
              <a:t>To aid in internal planning and control.</a:t>
            </a:r>
          </a:p>
          <a:p>
            <a:pPr marL="731520" lvl="1" indent="-457200">
              <a:buFont typeface="+mj-lt"/>
              <a:buAutoNum type="arabicPeriod"/>
            </a:pPr>
            <a:r>
              <a:rPr lang="en-US" dirty="0" smtClean="0">
                <a:solidFill>
                  <a:srgbClr val="FF0000"/>
                </a:solidFill>
              </a:rPr>
              <a:t>For external purposes such as reporting to the Internal Revenue Service (IRS), stockholders, creditors, customers, employees, and other parties.</a:t>
            </a:r>
            <a:endParaRPr lang="en-US" dirty="0">
              <a:solidFill>
                <a:srgbClr val="FF0000"/>
              </a:solidFill>
            </a:endParaRPr>
          </a:p>
        </p:txBody>
      </p:sp>
      <p:pic>
        <p:nvPicPr>
          <p:cNvPr id="5" name="Picture 4" descr="PPT - CHAPTER 1 PowerPoint Presentation, free download - ID:1006985"/>
          <p:cNvPicPr/>
          <p:nvPr/>
        </p:nvPicPr>
        <p:blipFill>
          <a:blip r:embed="rId2" cstate="print"/>
          <a:srcRect/>
          <a:stretch>
            <a:fillRect/>
          </a:stretch>
        </p:blipFill>
        <p:spPr bwMode="auto">
          <a:xfrm>
            <a:off x="4267200" y="3733800"/>
            <a:ext cx="4953000" cy="3733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Uses of Accounting Info</a:t>
            </a:r>
            <a:br>
              <a:rPr lang="en-US" dirty="0" smtClean="0"/>
            </a:br>
            <a:r>
              <a:rPr lang="en-US" sz="2000" dirty="0" smtClean="0"/>
              <a:t>Cash Flow</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Managerial Accounting refers to the internal use of accounting statements by managers in planning and directing the organization’s activities</a:t>
            </a:r>
            <a:r>
              <a:rPr lang="en-US" dirty="0" smtClean="0"/>
              <a:t>.</a:t>
            </a:r>
          </a:p>
          <a:p>
            <a:endParaRPr lang="en-US" sz="800" dirty="0" smtClean="0"/>
          </a:p>
          <a:p>
            <a:pPr lvl="1"/>
            <a:r>
              <a:rPr lang="en-US" dirty="0" smtClean="0"/>
              <a:t>Management’s greatest concern is </a:t>
            </a:r>
            <a:r>
              <a:rPr lang="en-US" u="sng" dirty="0" smtClean="0"/>
              <a:t>Cash Flow</a:t>
            </a:r>
            <a:r>
              <a:rPr lang="en-US" dirty="0" smtClean="0"/>
              <a:t>, the movement of money through an organization over a set period of time.</a:t>
            </a:r>
          </a:p>
          <a:p>
            <a:pPr lvl="1"/>
            <a:endParaRPr lang="en-US" sz="800" dirty="0" smtClean="0"/>
          </a:p>
          <a:p>
            <a:pPr lvl="2"/>
            <a:r>
              <a:rPr lang="en-US" dirty="0" smtClean="0">
                <a:solidFill>
                  <a:srgbClr val="FF0000"/>
                </a:solidFill>
              </a:rPr>
              <a:t>For any business to succeed, it needs to generate enough cash to pay its bills when they are due.</a:t>
            </a:r>
            <a:endParaRPr lang="en-US" dirty="0">
              <a:solidFill>
                <a:srgbClr val="FF0000"/>
              </a:solidFill>
            </a:endParaRPr>
          </a:p>
        </p:txBody>
      </p:sp>
      <p:pic>
        <p:nvPicPr>
          <p:cNvPr id="5" name="Picture 4" descr="Cash Flow Images, Stock Photos &amp; Vectors | Shutterstock"/>
          <p:cNvPicPr/>
          <p:nvPr/>
        </p:nvPicPr>
        <p:blipFill>
          <a:blip r:embed="rId2" cstate="print"/>
          <a:srcRect/>
          <a:stretch>
            <a:fillRect/>
          </a:stretch>
        </p:blipFill>
        <p:spPr bwMode="auto">
          <a:xfrm>
            <a:off x="4818888" y="4648200"/>
            <a:ext cx="4325112" cy="2590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Uses of Accounting Info</a:t>
            </a:r>
            <a:br>
              <a:rPr lang="en-US" dirty="0" smtClean="0"/>
            </a:br>
            <a:r>
              <a:rPr lang="en-US" sz="2000" dirty="0" smtClean="0"/>
              <a:t>Budget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Managerial accountants also help prepare an organization’s Budget, an internal financial plan that forecasts </a:t>
            </a:r>
            <a:r>
              <a:rPr lang="en-US" sz="2400" u="sng" dirty="0" smtClean="0"/>
              <a:t>income  and </a:t>
            </a:r>
            <a:r>
              <a:rPr lang="en-US" sz="2400" u="sng" dirty="0" smtClean="0"/>
              <a:t>expenses</a:t>
            </a:r>
            <a:r>
              <a:rPr lang="en-US" sz="2400" u="sng" dirty="0" smtClean="0"/>
              <a:t> </a:t>
            </a:r>
            <a:r>
              <a:rPr lang="en-US" sz="2400" u="sng" dirty="0" smtClean="0"/>
              <a:t>over a set period of time</a:t>
            </a:r>
            <a:r>
              <a:rPr lang="en-US" dirty="0" smtClean="0"/>
              <a:t>.</a:t>
            </a:r>
          </a:p>
          <a:p>
            <a:endParaRPr lang="en-US" sz="800" dirty="0" smtClean="0"/>
          </a:p>
          <a:p>
            <a:pPr lvl="1"/>
            <a:r>
              <a:rPr lang="en-US" dirty="0" smtClean="0">
                <a:solidFill>
                  <a:srgbClr val="FF0000"/>
                </a:solidFill>
              </a:rPr>
              <a:t>The principle value of a Budget lies in its breakdown of cash inflows (revenue) and outflows (expenses).</a:t>
            </a:r>
          </a:p>
        </p:txBody>
      </p:sp>
      <p:pic>
        <p:nvPicPr>
          <p:cNvPr id="6" name="Picture 5" descr="What Is a Budget? Plus 11 Budgeting Myths Holding You 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38600"/>
            <a:ext cx="4419600" cy="281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Uses of Accounting Info</a:t>
            </a:r>
            <a:br>
              <a:rPr lang="en-US" dirty="0" smtClean="0"/>
            </a:br>
            <a:r>
              <a:rPr lang="en-US" sz="2000" dirty="0" smtClean="0"/>
              <a:t>Annual Report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Managers also use accounting statements to report the business’s financial performance to outsiders</a:t>
            </a:r>
            <a:r>
              <a:rPr lang="en-US" dirty="0" smtClean="0"/>
              <a:t>.</a:t>
            </a:r>
          </a:p>
          <a:p>
            <a:endParaRPr lang="en-US" sz="800" dirty="0" smtClean="0"/>
          </a:p>
          <a:p>
            <a:pPr lvl="1"/>
            <a:r>
              <a:rPr lang="en-US" dirty="0" smtClean="0"/>
              <a:t>Statements are used for filing income taxes, obtaining credit from lenders, and reporting results to the firm’s stockholders.</a:t>
            </a:r>
          </a:p>
          <a:p>
            <a:pPr lvl="1"/>
            <a:endParaRPr lang="en-US" sz="800" dirty="0" smtClean="0"/>
          </a:p>
          <a:p>
            <a:pPr lvl="2"/>
            <a:r>
              <a:rPr lang="en-US" dirty="0" smtClean="0">
                <a:solidFill>
                  <a:srgbClr val="FF0000"/>
                </a:solidFill>
              </a:rPr>
              <a:t>They become the basis for the </a:t>
            </a:r>
            <a:r>
              <a:rPr lang="en-US" u="sng" dirty="0" smtClean="0">
                <a:solidFill>
                  <a:srgbClr val="FF0000"/>
                </a:solidFill>
              </a:rPr>
              <a:t>Annual Report</a:t>
            </a:r>
            <a:r>
              <a:rPr lang="en-US" dirty="0" smtClean="0">
                <a:solidFill>
                  <a:srgbClr val="FF0000"/>
                </a:solidFill>
              </a:rPr>
              <a:t>, which is a summary of the company’s financial information, products, and growth plans for owners and potential investors.  </a:t>
            </a:r>
            <a:endParaRPr lang="en-US" dirty="0">
              <a:solidFill>
                <a:srgbClr val="FF0000"/>
              </a:solidFill>
            </a:endParaRPr>
          </a:p>
        </p:txBody>
      </p:sp>
      <p:pic>
        <p:nvPicPr>
          <p:cNvPr id="5" name="Picture 4" descr="What is an Annual Report? Definitions, Requirements, and Examples"/>
          <p:cNvPicPr/>
          <p:nvPr/>
        </p:nvPicPr>
        <p:blipFill>
          <a:blip r:embed="rId2" cstate="print"/>
          <a:srcRect/>
          <a:stretch>
            <a:fillRect/>
          </a:stretch>
        </p:blipFill>
        <p:spPr bwMode="auto">
          <a:xfrm>
            <a:off x="4818888" y="4572000"/>
            <a:ext cx="4325112" cy="228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Many view accounting as a primary business language.  It is of little use, however, unless you know how to “speak” it</a:t>
            </a:r>
            <a:r>
              <a:rPr lang="en-US" dirty="0" smtClean="0"/>
              <a:t>.</a:t>
            </a:r>
          </a:p>
          <a:p>
            <a:endParaRPr lang="en-US" sz="800" dirty="0" smtClean="0"/>
          </a:p>
          <a:p>
            <a:pPr lvl="1"/>
            <a:r>
              <a:rPr lang="en-US" sz="2000" dirty="0" smtClean="0"/>
              <a:t>Fortunately, the fundamentals – the accounting equation and the double-entry bookkeeping system – are not difficult to learn</a:t>
            </a:r>
            <a:r>
              <a:rPr lang="en-US" dirty="0" smtClean="0"/>
              <a:t>.</a:t>
            </a:r>
          </a:p>
          <a:p>
            <a:pPr lvl="1"/>
            <a:endParaRPr lang="en-US" sz="800" dirty="0" smtClean="0"/>
          </a:p>
          <a:p>
            <a:pPr lvl="2"/>
            <a:r>
              <a:rPr lang="en-US" dirty="0" smtClean="0">
                <a:solidFill>
                  <a:srgbClr val="FF0000"/>
                </a:solidFill>
              </a:rPr>
              <a:t>These two concepts serve as the starting point for all currently accepted accounting principles.</a:t>
            </a:r>
            <a:endParaRPr lang="en-US" dirty="0">
              <a:solidFill>
                <a:srgbClr val="FF0000"/>
              </a:solidFill>
            </a:endParaRPr>
          </a:p>
        </p:txBody>
      </p:sp>
      <p:pic>
        <p:nvPicPr>
          <p:cNvPr id="5" name="Picture 4" descr="Define accounting, Process of Accounting"/>
          <p:cNvPicPr/>
          <p:nvPr/>
        </p:nvPicPr>
        <p:blipFill>
          <a:blip r:embed="rId2" cstate="print"/>
          <a:srcRect/>
          <a:stretch>
            <a:fillRect/>
          </a:stretch>
        </p:blipFill>
        <p:spPr bwMode="auto">
          <a:xfrm>
            <a:off x="5105400" y="3810000"/>
            <a:ext cx="4038600" cy="3543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15397</TotalTime>
  <Words>2728</Words>
  <Application>Microsoft Office PowerPoint</Application>
  <PresentationFormat>On-screen Show (4:3)</PresentationFormat>
  <Paragraphs>278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Georgia</vt:lpstr>
      <vt:lpstr>Wingdings</vt:lpstr>
      <vt:lpstr>Wingdings 2</vt:lpstr>
      <vt:lpstr>Civic</vt:lpstr>
      <vt:lpstr>Business Survey Session Seven </vt:lpstr>
      <vt:lpstr>Part Six: Financing the Enterprise</vt:lpstr>
      <vt:lpstr>The Nature of Accounting</vt:lpstr>
      <vt:lpstr>The Uses of Accounting Information</vt:lpstr>
      <vt:lpstr>The Uses of Accounting Information</vt:lpstr>
      <vt:lpstr>Internal Uses of Accounting Info Cash Flow</vt:lpstr>
      <vt:lpstr>Internal Uses of Accounting Info Budget</vt:lpstr>
      <vt:lpstr>External Uses of Accounting Info Annual Report</vt:lpstr>
      <vt:lpstr>The Accounting Process</vt:lpstr>
      <vt:lpstr>The Accounting Equation</vt:lpstr>
      <vt:lpstr>Double-Entry Bookkeeping</vt:lpstr>
      <vt:lpstr>The Accounting Cycle</vt:lpstr>
      <vt:lpstr>Financial Statements</vt:lpstr>
      <vt:lpstr>The Income Statement</vt:lpstr>
      <vt:lpstr>The Balance Sheet</vt:lpstr>
      <vt:lpstr>The Statement of Cash Flows</vt:lpstr>
      <vt:lpstr>Ratio Analysis Analyzing Financial Statements</vt:lpstr>
      <vt:lpstr>Ratio Analysis Analyzing Financial Statements</vt:lpstr>
      <vt:lpstr>Profitability Ratios</vt:lpstr>
      <vt:lpstr>Asset Utilization Ratios</vt:lpstr>
      <vt:lpstr>Liquidity Ratios</vt:lpstr>
      <vt:lpstr>Debt Utilization Ratios</vt:lpstr>
      <vt:lpstr>Importance of Integrity in Accounting</vt:lpstr>
      <vt:lpstr>Part Six: Financing the Enterprise</vt:lpstr>
      <vt:lpstr>Introduction</vt:lpstr>
      <vt:lpstr>The American Financial System</vt:lpstr>
      <vt:lpstr>The Federal Reserve System</vt:lpstr>
      <vt:lpstr>Federal Reserve System</vt:lpstr>
      <vt:lpstr>Part Six: Financing the Enterprise</vt:lpstr>
      <vt:lpstr>Introduction</vt:lpstr>
      <vt:lpstr>Managing Current Assets and Liabilities</vt:lpstr>
      <vt:lpstr>Managing Current Assets</vt:lpstr>
      <vt:lpstr>Managing Current Liabilities</vt:lpstr>
      <vt:lpstr>Managing Current Liabilities</vt:lpstr>
      <vt:lpstr>Managing Fixed Assets</vt:lpstr>
      <vt:lpstr>Managing Fixed Assets</vt:lpstr>
      <vt:lpstr>Managing Fixed Assets Assessing Risk</vt:lpstr>
      <vt:lpstr>Managing Fixed Assets Pricing Long-Term Money</vt:lpstr>
      <vt:lpstr>Financing with Long-Term Liabilities</vt:lpstr>
      <vt:lpstr>Investment Banking</vt:lpstr>
      <vt:lpstr>Investment Banking</vt:lpstr>
      <vt:lpstr>Stock Markets</vt:lpstr>
      <vt:lpstr>Measuring Market Performance</vt:lpstr>
      <vt:lpstr>Measuring Market Performance</vt:lpstr>
      <vt:lpstr>Measuring Market Performance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929</cp:revision>
  <dcterms:created xsi:type="dcterms:W3CDTF">2015-02-01T00:37:43Z</dcterms:created>
  <dcterms:modified xsi:type="dcterms:W3CDTF">2026-02-18T18:46:36Z</dcterms:modified>
</cp:coreProperties>
</file>