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96"/>
  </p:notesMasterIdLst>
  <p:handoutMasterIdLst>
    <p:handoutMasterId r:id="rId97"/>
  </p:handoutMasterIdLst>
  <p:sldIdLst>
    <p:sldId id="388" r:id="rId2"/>
    <p:sldId id="309" r:id="rId3"/>
    <p:sldId id="391" r:id="rId4"/>
    <p:sldId id="397" r:id="rId5"/>
    <p:sldId id="398" r:id="rId6"/>
    <p:sldId id="399" r:id="rId7"/>
    <p:sldId id="402" r:id="rId8"/>
    <p:sldId id="401" r:id="rId9"/>
    <p:sldId id="403" r:id="rId10"/>
    <p:sldId id="405" r:id="rId11"/>
    <p:sldId id="411" r:id="rId12"/>
    <p:sldId id="423" r:id="rId13"/>
    <p:sldId id="419" r:id="rId14"/>
    <p:sldId id="420" r:id="rId15"/>
    <p:sldId id="421" r:id="rId16"/>
    <p:sldId id="425" r:id="rId17"/>
    <p:sldId id="428" r:id="rId18"/>
    <p:sldId id="427" r:id="rId19"/>
    <p:sldId id="426" r:id="rId20"/>
    <p:sldId id="429" r:id="rId21"/>
    <p:sldId id="430" r:id="rId22"/>
    <p:sldId id="437" r:id="rId23"/>
    <p:sldId id="435" r:id="rId24"/>
    <p:sldId id="434" r:id="rId25"/>
    <p:sldId id="440" r:id="rId26"/>
    <p:sldId id="439" r:id="rId27"/>
    <p:sldId id="446" r:id="rId28"/>
    <p:sldId id="444" r:id="rId29"/>
    <p:sldId id="443" r:id="rId30"/>
    <p:sldId id="442" r:id="rId31"/>
    <p:sldId id="455" r:id="rId32"/>
    <p:sldId id="453" r:id="rId33"/>
    <p:sldId id="450" r:id="rId34"/>
    <p:sldId id="456" r:id="rId35"/>
    <p:sldId id="449" r:id="rId36"/>
    <p:sldId id="459" r:id="rId37"/>
    <p:sldId id="469" r:id="rId38"/>
    <p:sldId id="470" r:id="rId39"/>
    <p:sldId id="475" r:id="rId40"/>
    <p:sldId id="478" r:id="rId41"/>
    <p:sldId id="480" r:id="rId42"/>
    <p:sldId id="492" r:id="rId43"/>
    <p:sldId id="493" r:id="rId44"/>
    <p:sldId id="499" r:id="rId45"/>
    <p:sldId id="500" r:id="rId46"/>
    <p:sldId id="512" r:id="rId47"/>
    <p:sldId id="513" r:id="rId48"/>
    <p:sldId id="514" r:id="rId49"/>
    <p:sldId id="516" r:id="rId50"/>
    <p:sldId id="518" r:id="rId51"/>
    <p:sldId id="519" r:id="rId52"/>
    <p:sldId id="520" r:id="rId53"/>
    <p:sldId id="524" r:id="rId54"/>
    <p:sldId id="525" r:id="rId55"/>
    <p:sldId id="526" r:id="rId56"/>
    <p:sldId id="527" r:id="rId57"/>
    <p:sldId id="528" r:id="rId58"/>
    <p:sldId id="535" r:id="rId59"/>
    <p:sldId id="536" r:id="rId60"/>
    <p:sldId id="541"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57" r:id="rId74"/>
    <p:sldId id="558" r:id="rId75"/>
    <p:sldId id="559" r:id="rId76"/>
    <p:sldId id="560" r:id="rId77"/>
    <p:sldId id="561" r:id="rId78"/>
    <p:sldId id="562" r:id="rId79"/>
    <p:sldId id="563" r:id="rId80"/>
    <p:sldId id="566" r:id="rId81"/>
    <p:sldId id="567" r:id="rId82"/>
    <p:sldId id="568" r:id="rId83"/>
    <p:sldId id="569" r:id="rId84"/>
    <p:sldId id="570" r:id="rId85"/>
    <p:sldId id="572" r:id="rId86"/>
    <p:sldId id="571" r:id="rId87"/>
    <p:sldId id="573" r:id="rId88"/>
    <p:sldId id="574" r:id="rId89"/>
    <p:sldId id="578" r:id="rId90"/>
    <p:sldId id="580" r:id="rId91"/>
    <p:sldId id="581" r:id="rId92"/>
    <p:sldId id="582" r:id="rId93"/>
    <p:sldId id="587" r:id="rId94"/>
    <p:sldId id="602" r:id="rId9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6267" autoAdjust="0"/>
  </p:normalViewPr>
  <p:slideViewPr>
    <p:cSldViewPr>
      <p:cViewPr varScale="1">
        <p:scale>
          <a:sx n="88" d="100"/>
          <a:sy n="88" d="100"/>
        </p:scale>
        <p:origin x="1334" y="62"/>
      </p:cViewPr>
      <p:guideLst>
        <p:guide orient="horz" pos="2160"/>
        <p:guide pos="2880"/>
      </p:guideLst>
    </p:cSldViewPr>
  </p:slideViewPr>
  <p:outlineViewPr>
    <p:cViewPr>
      <p:scale>
        <a:sx n="33" d="100"/>
        <a:sy n="33" d="100"/>
      </p:scale>
      <p:origin x="0" y="51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1/27/2023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1/27/2023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8745F-521D-45B3-BE16-23EE10B3DE8C}"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1/27/2023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1/27/2023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1/27/2023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1/27/2023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1/27/2023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1/27/2023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1/27/2023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firstname.lastname@domain.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a:t>
            </a:r>
            <a:r>
              <a:rPr lang="en-US" sz="3200" u="sng" dirty="0" smtClean="0"/>
              <a:t>Communications</a:t>
            </a:r>
            <a:br>
              <a:rPr lang="en-US" sz="3200" u="sng" dirty="0" smtClean="0"/>
            </a:br>
            <a:r>
              <a:rPr lang="en-US" sz="2000" dirty="0" smtClean="0"/>
              <a:t>Session Seven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4" name="Content Placeholder 3"/>
          <p:cNvSpPr>
            <a:spLocks noGrp="1"/>
          </p:cNvSpPr>
          <p:nvPr>
            <p:ph sz="quarter" idx="1"/>
          </p:nvPr>
        </p:nvSpPr>
        <p:spPr/>
        <p:txBody>
          <a:bodyPr/>
          <a:lstStyle/>
          <a:p>
            <a:r>
              <a:rPr lang="en-US" sz="2400" u="sng" dirty="0" smtClean="0"/>
              <a:t>Business Communication</a:t>
            </a:r>
          </a:p>
          <a:p>
            <a:pPr lvl="1"/>
            <a:r>
              <a:rPr lang="en-US" u="sng" dirty="0" smtClean="0"/>
              <a:t>Process and Product – 9</a:t>
            </a:r>
            <a:r>
              <a:rPr lang="en-US" u="sng" baseline="30000" dirty="0" smtClean="0"/>
              <a:t>th</a:t>
            </a:r>
            <a:r>
              <a:rPr lang="en-US" u="sng" dirty="0" smtClean="0"/>
              <a:t> Edition</a:t>
            </a:r>
          </a:p>
          <a:p>
            <a:pPr lvl="1"/>
            <a:endParaRPr lang="en-US" sz="800" dirty="0" smtClean="0"/>
          </a:p>
          <a:p>
            <a:pPr lvl="2"/>
            <a:r>
              <a:rPr lang="en-US" dirty="0" smtClean="0"/>
              <a:t>Mary Ellen Guffey and Dana Loewy; Cengage Learning 2018, 2015</a:t>
            </a:r>
          </a:p>
          <a:p>
            <a:pPr lvl="3"/>
            <a:r>
              <a:rPr lang="en-US" dirty="0" smtClean="0"/>
              <a:t>ISBN: 978-1-305-95796-1</a:t>
            </a:r>
            <a:endParaRPr lang="en-US" dirty="0"/>
          </a:p>
        </p:txBody>
      </p:sp>
      <p:pic>
        <p:nvPicPr>
          <p:cNvPr id="7" name="Picture 6" descr="UNIT-1:Means Of Communication – B.C.A study"/>
          <p:cNvPicPr/>
          <p:nvPr/>
        </p:nvPicPr>
        <p:blipFill>
          <a:blip r:embed="rId3" cstate="print"/>
          <a:srcRect/>
          <a:stretch>
            <a:fillRect/>
          </a:stretch>
        </p:blipFill>
        <p:spPr bwMode="auto">
          <a:xfrm>
            <a:off x="1600200" y="3657600"/>
            <a:ext cx="5943600" cy="23812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smtClean="0"/>
              <a:t>Developing a Job-Search Strategy Focused on the Open Job Market</a:t>
            </a:r>
            <a:endParaRPr lang="en-US" sz="21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lstStyle/>
          <a:p>
            <a:r>
              <a:rPr lang="en-US" sz="2200" u="sng" dirty="0" smtClean="0"/>
              <a:t>Once you have analyzed what you want in a job and what you have to offer, you are ready to focus on the job-search strategy</a:t>
            </a:r>
            <a:r>
              <a:rPr lang="en-US" dirty="0" smtClean="0"/>
              <a:t>.  </a:t>
            </a:r>
          </a:p>
          <a:p>
            <a:endParaRPr lang="en-US" sz="800" dirty="0"/>
          </a:p>
          <a:p>
            <a:pPr lvl="1"/>
            <a:r>
              <a:rPr lang="en-US" dirty="0" smtClean="0"/>
              <a:t>You are probably most interested in how job seekers today are finding their jobs.  </a:t>
            </a:r>
          </a:p>
          <a:p>
            <a:pPr lvl="1"/>
            <a:endParaRPr lang="en-US" sz="800" dirty="0"/>
          </a:p>
          <a:p>
            <a:pPr lvl="2"/>
            <a:r>
              <a:rPr lang="en-US" dirty="0" smtClean="0">
                <a:solidFill>
                  <a:srgbClr val="FF0000"/>
                </a:solidFill>
              </a:rPr>
              <a:t>What methods did they use?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753230" y="3910499"/>
            <a:ext cx="4048209" cy="2247900"/>
          </a:xfrm>
          <a:prstGeom prst="rect">
            <a:avLst/>
          </a:prstGeom>
        </p:spPr>
      </p:pic>
    </p:spTree>
    <p:extLst>
      <p:ext uri="{BB962C8B-B14F-4D97-AF65-F5344CB8AC3E}">
        <p14:creationId xmlns:p14="http://schemas.microsoft.com/office/powerpoint/2010/main" val="407431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Did Job Seekers Find Their Best Jobs?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199727326"/>
              </p:ext>
            </p:extLst>
          </p:nvPr>
        </p:nvGraphicFramePr>
        <p:xfrm>
          <a:off x="318685" y="1752600"/>
          <a:ext cx="8504238" cy="3581401"/>
        </p:xfrm>
        <a:graphic>
          <a:graphicData uri="http://schemas.openxmlformats.org/drawingml/2006/table">
            <a:tbl>
              <a:tblPr firstRow="1" bandRow="1">
                <a:tableStyleId>{F5AB1C69-6EDB-4FF4-983F-18BD219EF322}</a:tableStyleId>
              </a:tblPr>
              <a:tblGrid>
                <a:gridCol w="4252119">
                  <a:extLst>
                    <a:ext uri="{9D8B030D-6E8A-4147-A177-3AD203B41FA5}">
                      <a16:colId xmlns:a16="http://schemas.microsoft.com/office/drawing/2014/main" val="530920368"/>
                    </a:ext>
                  </a:extLst>
                </a:gridCol>
                <a:gridCol w="4252119">
                  <a:extLst>
                    <a:ext uri="{9D8B030D-6E8A-4147-A177-3AD203B41FA5}">
                      <a16:colId xmlns:a16="http://schemas.microsoft.com/office/drawing/2014/main" val="3711008467"/>
                    </a:ext>
                  </a:extLst>
                </a:gridCol>
              </a:tblGrid>
              <a:tr h="700273">
                <a:tc>
                  <a:txBody>
                    <a:bodyPr/>
                    <a:lstStyle/>
                    <a:p>
                      <a:r>
                        <a:rPr lang="en-US" dirty="0" smtClean="0"/>
                        <a:t>Personal Networking</a:t>
                      </a:r>
                      <a:endParaRPr lang="en-US" dirty="0"/>
                    </a:p>
                  </a:txBody>
                  <a:tcPr/>
                </a:tc>
                <a:tc>
                  <a:txBody>
                    <a:bodyPr/>
                    <a:lstStyle/>
                    <a:p>
                      <a:r>
                        <a:rPr lang="en-US" dirty="0" smtClean="0"/>
                        <a:t>40%</a:t>
                      </a:r>
                      <a:endParaRPr lang="en-US" dirty="0"/>
                    </a:p>
                  </a:txBody>
                  <a:tcPr/>
                </a:tc>
                <a:extLst>
                  <a:ext uri="{0D108BD9-81ED-4DB2-BD59-A6C34878D82A}">
                    <a16:rowId xmlns:a16="http://schemas.microsoft.com/office/drawing/2014/main" val="3132062411"/>
                  </a:ext>
                </a:extLst>
              </a:tr>
              <a:tr h="480188">
                <a:tc>
                  <a:txBody>
                    <a:bodyPr/>
                    <a:lstStyle/>
                    <a:p>
                      <a:r>
                        <a:rPr lang="en-US" dirty="0" smtClean="0"/>
                        <a:t>Online Social Networking</a:t>
                      </a:r>
                      <a:endParaRPr lang="en-US" dirty="0"/>
                    </a:p>
                  </a:txBody>
                  <a:tcPr/>
                </a:tc>
                <a:tc>
                  <a:txBody>
                    <a:bodyPr/>
                    <a:lstStyle/>
                    <a:p>
                      <a:r>
                        <a:rPr lang="en-US" dirty="0" smtClean="0"/>
                        <a:t>21%</a:t>
                      </a:r>
                      <a:endParaRPr lang="en-US" dirty="0"/>
                    </a:p>
                  </a:txBody>
                  <a:tcPr/>
                </a:tc>
                <a:extLst>
                  <a:ext uri="{0D108BD9-81ED-4DB2-BD59-A6C34878D82A}">
                    <a16:rowId xmlns:a16="http://schemas.microsoft.com/office/drawing/2014/main" val="3071386006"/>
                  </a:ext>
                </a:extLst>
              </a:tr>
              <a:tr h="480188">
                <a:tc>
                  <a:txBody>
                    <a:bodyPr/>
                    <a:lstStyle/>
                    <a:p>
                      <a:r>
                        <a:rPr lang="en-US" dirty="0" smtClean="0"/>
                        <a:t>Online Job Board</a:t>
                      </a:r>
                      <a:endParaRPr lang="en-US" dirty="0"/>
                    </a:p>
                  </a:txBody>
                  <a:tcPr/>
                </a:tc>
                <a:tc>
                  <a:txBody>
                    <a:bodyPr/>
                    <a:lstStyle/>
                    <a:p>
                      <a:r>
                        <a:rPr lang="en-US" dirty="0" smtClean="0"/>
                        <a:t>20%</a:t>
                      </a:r>
                      <a:endParaRPr lang="en-US" dirty="0"/>
                    </a:p>
                  </a:txBody>
                  <a:tcPr/>
                </a:tc>
                <a:extLst>
                  <a:ext uri="{0D108BD9-81ED-4DB2-BD59-A6C34878D82A}">
                    <a16:rowId xmlns:a16="http://schemas.microsoft.com/office/drawing/2014/main" val="2687687225"/>
                  </a:ext>
                </a:extLst>
              </a:tr>
              <a:tr h="480188">
                <a:tc>
                  <a:txBody>
                    <a:bodyPr/>
                    <a:lstStyle/>
                    <a:p>
                      <a:r>
                        <a:rPr lang="en-US" dirty="0" smtClean="0"/>
                        <a:t>Classified Advertisement</a:t>
                      </a:r>
                      <a:endParaRPr lang="en-US" dirty="0"/>
                    </a:p>
                  </a:txBody>
                  <a:tcPr/>
                </a:tc>
                <a:tc>
                  <a:txBody>
                    <a:bodyPr/>
                    <a:lstStyle/>
                    <a:p>
                      <a:r>
                        <a:rPr lang="en-US" dirty="0" smtClean="0"/>
                        <a:t>19%</a:t>
                      </a:r>
                      <a:endParaRPr lang="en-US" dirty="0"/>
                    </a:p>
                  </a:txBody>
                  <a:tcPr/>
                </a:tc>
                <a:extLst>
                  <a:ext uri="{0D108BD9-81ED-4DB2-BD59-A6C34878D82A}">
                    <a16:rowId xmlns:a16="http://schemas.microsoft.com/office/drawing/2014/main" val="1809314962"/>
                  </a:ext>
                </a:extLst>
              </a:tr>
              <a:tr h="480188">
                <a:tc>
                  <a:txBody>
                    <a:bodyPr/>
                    <a:lstStyle/>
                    <a:p>
                      <a:r>
                        <a:rPr lang="en-US" dirty="0" smtClean="0"/>
                        <a:t>Recruiter</a:t>
                      </a:r>
                      <a:endParaRPr lang="en-US" dirty="0"/>
                    </a:p>
                  </a:txBody>
                  <a:tcPr/>
                </a:tc>
                <a:tc>
                  <a:txBody>
                    <a:bodyPr/>
                    <a:lstStyle/>
                    <a:p>
                      <a:r>
                        <a:rPr lang="en-US" dirty="0" smtClean="0"/>
                        <a:t>10%</a:t>
                      </a:r>
                      <a:endParaRPr lang="en-US" dirty="0"/>
                    </a:p>
                  </a:txBody>
                  <a:tcPr/>
                </a:tc>
                <a:extLst>
                  <a:ext uri="{0D108BD9-81ED-4DB2-BD59-A6C34878D82A}">
                    <a16:rowId xmlns:a16="http://schemas.microsoft.com/office/drawing/2014/main" val="2703272233"/>
                  </a:ext>
                </a:extLst>
              </a:tr>
              <a:tr h="480188">
                <a:tc>
                  <a:txBody>
                    <a:bodyPr/>
                    <a:lstStyle/>
                    <a:p>
                      <a:r>
                        <a:rPr lang="en-US" dirty="0" smtClean="0"/>
                        <a:t>Career</a:t>
                      </a:r>
                      <a:r>
                        <a:rPr lang="en-US" baseline="0" dirty="0" smtClean="0"/>
                        <a:t> Fair</a:t>
                      </a:r>
                      <a:endParaRPr lang="en-US" dirty="0"/>
                    </a:p>
                  </a:txBody>
                  <a:tcPr/>
                </a:tc>
                <a:tc>
                  <a:txBody>
                    <a:bodyPr/>
                    <a:lstStyle/>
                    <a:p>
                      <a:r>
                        <a:rPr lang="en-US" dirty="0" smtClean="0"/>
                        <a:t>7%</a:t>
                      </a:r>
                      <a:endParaRPr lang="en-US" dirty="0"/>
                    </a:p>
                  </a:txBody>
                  <a:tcPr/>
                </a:tc>
                <a:extLst>
                  <a:ext uri="{0D108BD9-81ED-4DB2-BD59-A6C34878D82A}">
                    <a16:rowId xmlns:a16="http://schemas.microsoft.com/office/drawing/2014/main" val="2373731520"/>
                  </a:ext>
                </a:extLst>
              </a:tr>
              <a:tr h="480188">
                <a:tc>
                  <a:txBody>
                    <a:bodyPr/>
                    <a:lstStyle/>
                    <a:p>
                      <a:r>
                        <a:rPr lang="en-US" dirty="0" smtClean="0"/>
                        <a:t>College or University Connection</a:t>
                      </a:r>
                      <a:endParaRPr lang="en-US" dirty="0"/>
                    </a:p>
                  </a:txBody>
                  <a:tcPr/>
                </a:tc>
                <a:tc>
                  <a:txBody>
                    <a:bodyPr/>
                    <a:lstStyle/>
                    <a:p>
                      <a:r>
                        <a:rPr lang="en-US" dirty="0" smtClean="0"/>
                        <a:t>7%</a:t>
                      </a:r>
                      <a:endParaRPr lang="en-US" dirty="0"/>
                    </a:p>
                  </a:txBody>
                  <a:tcPr/>
                </a:tc>
                <a:extLst>
                  <a:ext uri="{0D108BD9-81ED-4DB2-BD59-A6C34878D82A}">
                    <a16:rowId xmlns:a16="http://schemas.microsoft.com/office/drawing/2014/main" val="853965404"/>
                  </a:ext>
                </a:extLst>
              </a:tr>
            </a:tbl>
          </a:graphicData>
        </a:graphic>
      </p:graphicFrame>
    </p:spTree>
    <p:extLst>
      <p:ext uri="{BB962C8B-B14F-4D97-AF65-F5344CB8AC3E}">
        <p14:creationId xmlns:p14="http://schemas.microsoft.com/office/powerpoint/2010/main" val="2749528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Unlocking the Hidden Job Market with Networking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lstStyle/>
          <a:p>
            <a:r>
              <a:rPr lang="en-US" sz="2200" u="sng" dirty="0" smtClean="0"/>
              <a:t>The most successful job candidates seek to transform themselves from unknown into known quantities through networking</a:t>
            </a:r>
            <a:r>
              <a:rPr lang="en-US" dirty="0" smtClean="0"/>
              <a:t>.  </a:t>
            </a:r>
          </a:p>
          <a:p>
            <a:endParaRPr lang="en-US" sz="800" dirty="0"/>
          </a:p>
          <a:p>
            <a:pPr lvl="1"/>
            <a:r>
              <a:rPr lang="en-US" sz="2000" dirty="0" smtClean="0"/>
              <a:t>More jobs today are found through referrals and person-to-person contacts than through any other method.  That’s because people trust what they know.  </a:t>
            </a:r>
          </a:p>
          <a:p>
            <a:pPr lvl="1"/>
            <a:endParaRPr lang="en-US" sz="800" dirty="0"/>
          </a:p>
          <a:p>
            <a:pPr lvl="2"/>
            <a:r>
              <a:rPr lang="en-US" sz="1800" dirty="0" smtClean="0">
                <a:solidFill>
                  <a:srgbClr val="FF0000"/>
                </a:solidFill>
              </a:rPr>
              <a:t>Therefore, your goal is to become known to a large network of people.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1568577" y="4267200"/>
            <a:ext cx="6000750" cy="1981200"/>
          </a:xfrm>
          <a:prstGeom prst="rect">
            <a:avLst/>
          </a:prstGeom>
        </p:spPr>
      </p:pic>
    </p:spTree>
    <p:extLst>
      <p:ext uri="{BB962C8B-B14F-4D97-AF65-F5344CB8AC3E}">
        <p14:creationId xmlns:p14="http://schemas.microsoft.com/office/powerpoint/2010/main" val="165703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a Personal Network</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lstStyle/>
          <a:p>
            <a:r>
              <a:rPr lang="en-US" sz="2200" u="sng" dirty="0" smtClean="0"/>
              <a:t>Because most candidates find jobs today through networking, be prepared to work diligently to build your personal networks</a:t>
            </a:r>
            <a:r>
              <a:rPr lang="en-US" dirty="0" smtClean="0"/>
              <a:t>.  </a:t>
            </a:r>
          </a:p>
          <a:p>
            <a:endParaRPr lang="en-US" sz="800" dirty="0"/>
          </a:p>
          <a:p>
            <a:pPr lvl="1"/>
            <a:r>
              <a:rPr lang="en-US" sz="2000" dirty="0" smtClean="0"/>
              <a:t>This effort involves meeting people and talking to them about your field or industry so that you can gain information and locate job vacancies</a:t>
            </a:r>
            <a:r>
              <a:rPr lang="en-US" dirty="0" smtClean="0"/>
              <a:t>.  </a:t>
            </a:r>
          </a:p>
          <a:p>
            <a:pPr lvl="1"/>
            <a:endParaRPr lang="en-US" sz="800" dirty="0"/>
          </a:p>
          <a:p>
            <a:pPr lvl="2"/>
            <a:r>
              <a:rPr lang="en-US" sz="1800" dirty="0" smtClean="0">
                <a:solidFill>
                  <a:srgbClr val="FF0000"/>
                </a:solidFill>
              </a:rPr>
              <a:t>Not only are many jobs never advertised, but some positions aren’t even contemplated until the right person appears.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638800" y="4405312"/>
            <a:ext cx="3310466" cy="1862137"/>
          </a:xfrm>
          <a:prstGeom prst="rect">
            <a:avLst/>
          </a:prstGeom>
        </p:spPr>
      </p:pic>
    </p:spTree>
    <p:extLst>
      <p:ext uri="{BB962C8B-B14F-4D97-AF65-F5344CB8AC3E}">
        <p14:creationId xmlns:p14="http://schemas.microsoft.com/office/powerpoint/2010/main" val="831599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a Personal Network</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a:xfrm>
            <a:off x="301752" y="1527048"/>
            <a:ext cx="8503920" cy="4721352"/>
          </a:xfrm>
        </p:spPr>
        <p:txBody>
          <a:bodyPr>
            <a:normAutofit fontScale="92500" lnSpcReduction="10000"/>
          </a:bodyPr>
          <a:lstStyle/>
          <a:p>
            <a:r>
              <a:rPr lang="en-US" sz="2400" u="sng" dirty="0" smtClean="0"/>
              <a:t>Three steps that will help you establish your own network</a:t>
            </a:r>
            <a:r>
              <a:rPr lang="en-US" sz="2400" dirty="0" smtClean="0"/>
              <a:t>:</a:t>
            </a:r>
          </a:p>
          <a:p>
            <a:endParaRPr lang="en-US" sz="800" dirty="0"/>
          </a:p>
          <a:p>
            <a:pPr marL="731520" lvl="1" indent="-457200">
              <a:buFont typeface="+mj-lt"/>
              <a:buAutoNum type="arabicPeriod"/>
            </a:pPr>
            <a:r>
              <a:rPr lang="en-US" u="sng" dirty="0" smtClean="0"/>
              <a:t>Develop a Contact List</a:t>
            </a:r>
          </a:p>
          <a:p>
            <a:pPr lvl="2"/>
            <a:r>
              <a:rPr lang="en-US" sz="1900" dirty="0" smtClean="0">
                <a:solidFill>
                  <a:srgbClr val="FF0000"/>
                </a:solidFill>
              </a:rPr>
              <a:t>Make a list of anyone willing to talk with you about finding a job.</a:t>
            </a:r>
          </a:p>
          <a:p>
            <a:pPr marL="731520" lvl="1" indent="-457200">
              <a:buFont typeface="+mj-lt"/>
              <a:buAutoNum type="arabicPeriod"/>
            </a:pPr>
            <a:r>
              <a:rPr lang="en-US" u="sng" dirty="0" smtClean="0"/>
              <a:t>Make Contacts in Person and Online</a:t>
            </a:r>
          </a:p>
          <a:p>
            <a:pPr lvl="2"/>
            <a:r>
              <a:rPr lang="en-US" sz="1900" dirty="0" smtClean="0">
                <a:solidFill>
                  <a:srgbClr val="FF0000"/>
                </a:solidFill>
              </a:rPr>
              <a:t>Call the people on your list or connect online.</a:t>
            </a:r>
          </a:p>
          <a:p>
            <a:pPr lvl="2"/>
            <a:r>
              <a:rPr lang="en-US" sz="1900" dirty="0" smtClean="0">
                <a:solidFill>
                  <a:srgbClr val="FF0000"/>
                </a:solidFill>
              </a:rPr>
              <a:t>Be friendly, polite, and interested in what the person has to say.</a:t>
            </a:r>
          </a:p>
          <a:p>
            <a:pPr lvl="2"/>
            <a:r>
              <a:rPr lang="en-US" sz="1900" dirty="0" smtClean="0">
                <a:solidFill>
                  <a:srgbClr val="FF0000"/>
                </a:solidFill>
              </a:rPr>
              <a:t>Provide a copy of your resume and stay centered on job search.  </a:t>
            </a:r>
          </a:p>
          <a:p>
            <a:pPr lvl="2"/>
            <a:r>
              <a:rPr lang="en-US" sz="1900" dirty="0" smtClean="0">
                <a:solidFill>
                  <a:srgbClr val="FF0000"/>
                </a:solidFill>
              </a:rPr>
              <a:t>Get at least two referrals.</a:t>
            </a:r>
          </a:p>
          <a:p>
            <a:pPr marL="731520" lvl="1" indent="-457200">
              <a:buFont typeface="+mj-lt"/>
              <a:buAutoNum type="arabicPeriod"/>
            </a:pPr>
            <a:r>
              <a:rPr lang="en-US" u="sng" dirty="0" smtClean="0"/>
              <a:t>Follow Up on Your Referrals</a:t>
            </a:r>
          </a:p>
          <a:p>
            <a:pPr lvl="2"/>
            <a:r>
              <a:rPr lang="en-US" sz="1900" dirty="0" smtClean="0">
                <a:solidFill>
                  <a:srgbClr val="FF0000"/>
                </a:solidFill>
              </a:rPr>
              <a:t>Don’t ask for a job.  </a:t>
            </a:r>
          </a:p>
          <a:p>
            <a:pPr lvl="2"/>
            <a:r>
              <a:rPr lang="en-US" sz="1900" dirty="0" smtClean="0">
                <a:solidFill>
                  <a:srgbClr val="FF0000"/>
                </a:solidFill>
              </a:rPr>
              <a:t>Ask how individual got started in career. </a:t>
            </a:r>
          </a:p>
          <a:p>
            <a:pPr lvl="2"/>
            <a:r>
              <a:rPr lang="en-US" sz="1900" dirty="0" smtClean="0">
                <a:solidFill>
                  <a:srgbClr val="FF0000"/>
                </a:solidFill>
              </a:rPr>
              <a:t>Ask what they like best (or least) about their work.</a:t>
            </a:r>
          </a:p>
          <a:p>
            <a:pPr lvl="2"/>
            <a:r>
              <a:rPr lang="en-US" sz="1900" dirty="0" smtClean="0">
                <a:solidFill>
                  <a:srgbClr val="FF0000"/>
                </a:solidFill>
              </a:rPr>
              <a:t>Ask what career paths exist in your field, and how you can get started.</a:t>
            </a:r>
          </a:p>
          <a:p>
            <a:pPr lvl="2"/>
            <a:r>
              <a:rPr lang="en-US" sz="1900" dirty="0" smtClean="0">
                <a:solidFill>
                  <a:srgbClr val="FF0000"/>
                </a:solidFill>
              </a:rPr>
              <a:t>Stay in contact during and after your search</a:t>
            </a:r>
          </a:p>
        </p:txBody>
      </p:sp>
    </p:spTree>
    <p:extLst>
      <p:ext uri="{BB962C8B-B14F-4D97-AF65-F5344CB8AC3E}">
        <p14:creationId xmlns:p14="http://schemas.microsoft.com/office/powerpoint/2010/main" val="381620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Targeting Social Media in a Job 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lstStyle/>
          <a:p>
            <a:r>
              <a:rPr lang="en-US" sz="2200" u="sng" dirty="0" smtClean="0"/>
              <a:t>As digital technology continues to change our lives, job candidates have powerful new tools at their disposal: social media networks</a:t>
            </a:r>
            <a:r>
              <a:rPr lang="en-US" dirty="0" smtClean="0"/>
              <a:t>.  </a:t>
            </a:r>
          </a:p>
          <a:p>
            <a:endParaRPr lang="en-US" sz="800" dirty="0"/>
          </a:p>
          <a:p>
            <a:pPr lvl="1"/>
            <a:r>
              <a:rPr lang="en-US" sz="2000" dirty="0" smtClean="0"/>
              <a:t>These networks have become critical in a job search.  </a:t>
            </a:r>
          </a:p>
          <a:p>
            <a:pPr lvl="1"/>
            <a:endParaRPr lang="en-US" sz="800" dirty="0"/>
          </a:p>
          <a:p>
            <a:pPr lvl="2"/>
            <a:r>
              <a:rPr lang="en-US" sz="1800" dirty="0">
                <a:solidFill>
                  <a:srgbClr val="FF0000"/>
                </a:solidFill>
              </a:rPr>
              <a:t>If you are seriously looking for a job, it’s extremely important that you list yourself in LinkedIn.  This social media site dominates the world of job searching, recruiting, and networking.</a:t>
            </a:r>
          </a:p>
          <a:p>
            <a:pPr lvl="2"/>
            <a:r>
              <a:rPr lang="en-US" sz="1800" dirty="0" smtClean="0">
                <a:solidFill>
                  <a:srgbClr val="FF0000"/>
                </a:solidFill>
              </a:rPr>
              <a:t>In </a:t>
            </a:r>
            <a:r>
              <a:rPr lang="en-US" sz="1800" dirty="0">
                <a:solidFill>
                  <a:srgbClr val="FF0000"/>
                </a:solidFill>
              </a:rPr>
              <a:t>addition to LinkedIn, job seekers can join Facebook, Twitter, and Google+ to find job opportunities, market themselves to companies, showcase skills, highlight experience, and possibly land that dream job.  </a:t>
            </a:r>
          </a:p>
        </p:txBody>
      </p:sp>
      <p:pic>
        <p:nvPicPr>
          <p:cNvPr id="5" name="Picture 4"/>
          <p:cNvPicPr>
            <a:picLocks noChangeAspect="1"/>
          </p:cNvPicPr>
          <p:nvPr/>
        </p:nvPicPr>
        <p:blipFill>
          <a:blip r:embed="rId2"/>
          <a:stretch>
            <a:fillRect/>
          </a:stretch>
        </p:blipFill>
        <p:spPr>
          <a:xfrm>
            <a:off x="7465423" y="5181600"/>
            <a:ext cx="1676400" cy="1676400"/>
          </a:xfrm>
          <a:prstGeom prst="rect">
            <a:avLst/>
          </a:prstGeom>
        </p:spPr>
      </p:pic>
    </p:spTree>
    <p:extLst>
      <p:ext uri="{BB962C8B-B14F-4D97-AF65-F5344CB8AC3E}">
        <p14:creationId xmlns:p14="http://schemas.microsoft.com/office/powerpoint/2010/main" val="412237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lstStyle/>
          <a:p>
            <a:r>
              <a:rPr lang="en-US" sz="2200" u="sng" dirty="0" smtClean="0"/>
              <a:t>A large part of your job-search involves building a brand for yourself</a:t>
            </a:r>
            <a:r>
              <a:rPr lang="en-US" dirty="0" smtClean="0"/>
              <a:t>.  </a:t>
            </a:r>
          </a:p>
          <a:p>
            <a:endParaRPr lang="en-US" sz="800" dirty="0"/>
          </a:p>
          <a:p>
            <a:pPr lvl="1"/>
            <a:r>
              <a:rPr lang="en-US" sz="2000" dirty="0" smtClean="0">
                <a:solidFill>
                  <a:srgbClr val="FF0000"/>
                </a:solidFill>
              </a:rPr>
              <a:t>Before you get into the thick of the job hunt, focus on developing your brand so that you know what you want to emphasize.</a:t>
            </a:r>
            <a:endParaRPr lang="en-US" sz="2000" dirty="0">
              <a:solidFill>
                <a:srgbClr val="FF0000"/>
              </a:solidFill>
            </a:endParaRPr>
          </a:p>
        </p:txBody>
      </p:sp>
      <p:pic>
        <p:nvPicPr>
          <p:cNvPr id="5" name="Picture 4"/>
          <p:cNvPicPr>
            <a:picLocks noChangeAspect="1"/>
          </p:cNvPicPr>
          <p:nvPr/>
        </p:nvPicPr>
        <p:blipFill>
          <a:blip r:embed="rId2"/>
          <a:stretch>
            <a:fillRect/>
          </a:stretch>
        </p:blipFill>
        <p:spPr>
          <a:xfrm>
            <a:off x="4763187" y="3733800"/>
            <a:ext cx="4085665" cy="2556674"/>
          </a:xfrm>
          <a:prstGeom prst="rect">
            <a:avLst/>
          </a:prstGeom>
        </p:spPr>
      </p:pic>
    </p:spTree>
    <p:extLst>
      <p:ext uri="{BB962C8B-B14F-4D97-AF65-F5344CB8AC3E}">
        <p14:creationId xmlns:p14="http://schemas.microsoft.com/office/powerpoint/2010/main" val="1924850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lstStyle/>
          <a:p>
            <a:r>
              <a:rPr lang="en-US" sz="2200" u="sng" dirty="0" smtClean="0"/>
              <a:t>Personal branding involves deciding what makes you special and desirable in the job market</a:t>
            </a:r>
            <a:r>
              <a:rPr lang="en-US" dirty="0" smtClean="0"/>
              <a:t>.  </a:t>
            </a:r>
          </a:p>
          <a:p>
            <a:endParaRPr lang="en-US" sz="800" dirty="0"/>
          </a:p>
          <a:p>
            <a:pPr lvl="1"/>
            <a:r>
              <a:rPr lang="en-US" sz="2000" dirty="0" smtClean="0"/>
              <a:t>What is your unique selling point?  What special skill set makes you stand out among job applicants?  What would your instructors or employers say is your greatest strength?  </a:t>
            </a:r>
          </a:p>
          <a:p>
            <a:pPr lvl="1"/>
            <a:endParaRPr lang="en-US" sz="800" dirty="0"/>
          </a:p>
          <a:p>
            <a:pPr lvl="2"/>
            <a:r>
              <a:rPr lang="en-US" sz="1800" dirty="0" smtClean="0">
                <a:solidFill>
                  <a:srgbClr val="FF0000"/>
                </a:solidFill>
              </a:rPr>
              <a:t>Think about your intended audience.  </a:t>
            </a:r>
          </a:p>
          <a:p>
            <a:pPr lvl="2"/>
            <a:r>
              <a:rPr lang="en-US" sz="1800" dirty="0" smtClean="0">
                <a:solidFill>
                  <a:srgbClr val="FF0000"/>
                </a:solidFill>
              </a:rPr>
              <a:t>What are your promoting about yourself?</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562600" y="4163762"/>
            <a:ext cx="3243072" cy="2065587"/>
          </a:xfrm>
          <a:prstGeom prst="rect">
            <a:avLst/>
          </a:prstGeom>
        </p:spPr>
      </p:pic>
    </p:spTree>
    <p:extLst>
      <p:ext uri="{BB962C8B-B14F-4D97-AF65-F5344CB8AC3E}">
        <p14:creationId xmlns:p14="http://schemas.microsoft.com/office/powerpoint/2010/main" val="3299998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lstStyle/>
          <a:p>
            <a:r>
              <a:rPr lang="en-US" sz="2200" u="sng" dirty="0" smtClean="0"/>
              <a:t>Experts suggest that you create a tagline that describes what you do, who you are, and what’s special about you</a:t>
            </a:r>
            <a:r>
              <a:rPr lang="en-US" dirty="0" smtClean="0"/>
              <a:t>.  </a:t>
            </a:r>
          </a:p>
          <a:p>
            <a:endParaRPr lang="en-US" sz="800" dirty="0"/>
          </a:p>
          <a:p>
            <a:pPr lvl="1"/>
            <a:r>
              <a:rPr lang="en-US" sz="2000" dirty="0" smtClean="0"/>
              <a:t>Keep your tagline simple, short, and truthful so that it’s easy to remember.  A nurse wrote this tagline: </a:t>
            </a:r>
            <a:r>
              <a:rPr lang="en-US" sz="2000" i="1" dirty="0" smtClean="0"/>
              <a:t>“Tireless, caring Registered Nurse who helps pediatric cancer patients and their families feel at ease throughout treatment and recovery.”</a:t>
            </a:r>
          </a:p>
          <a:p>
            <a:pPr lvl="1"/>
            <a:endParaRPr lang="en-US" sz="800" dirty="0"/>
          </a:p>
          <a:p>
            <a:pPr lvl="2"/>
            <a:r>
              <a:rPr lang="en-US" sz="1800" dirty="0" smtClean="0">
                <a:solidFill>
                  <a:srgbClr val="FF0000"/>
                </a:solidFill>
              </a:rPr>
              <a:t>Once you have a tagline, prepare a professional-looking business card with your name and tagline.  Include and easy-to-remember email address such as </a:t>
            </a:r>
            <a:r>
              <a:rPr lang="en-US" sz="1800" dirty="0" smtClean="0">
                <a:solidFill>
                  <a:srgbClr val="FF0000"/>
                </a:solidFill>
                <a:hlinkClick r:id="rId2"/>
              </a:rPr>
              <a:t>firstname.lastname@domain.com</a:t>
            </a:r>
            <a:r>
              <a:rPr lang="en-US" sz="1800" dirty="0" smtClean="0">
                <a:solidFill>
                  <a:srgbClr val="FF0000"/>
                </a:solidFill>
              </a:rPr>
              <a:t>.  </a:t>
            </a:r>
            <a:endParaRPr lang="en-US" sz="1800" dirty="0">
              <a:solidFill>
                <a:srgbClr val="FF0000"/>
              </a:solidFill>
            </a:endParaRPr>
          </a:p>
        </p:txBody>
      </p:sp>
      <p:pic>
        <p:nvPicPr>
          <p:cNvPr id="6" name="Picture 5"/>
          <p:cNvPicPr>
            <a:picLocks noChangeAspect="1"/>
          </p:cNvPicPr>
          <p:nvPr/>
        </p:nvPicPr>
        <p:blipFill>
          <a:blip r:embed="rId3"/>
          <a:stretch>
            <a:fillRect/>
          </a:stretch>
        </p:blipFill>
        <p:spPr>
          <a:xfrm>
            <a:off x="6172200" y="4953000"/>
            <a:ext cx="2724150" cy="1362075"/>
          </a:xfrm>
          <a:prstGeom prst="rect">
            <a:avLst/>
          </a:prstGeom>
        </p:spPr>
      </p:pic>
    </p:spTree>
    <p:extLst>
      <p:ext uri="{BB962C8B-B14F-4D97-AF65-F5344CB8AC3E}">
        <p14:creationId xmlns:p14="http://schemas.microsoft.com/office/powerpoint/2010/main" val="367202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lstStyle/>
          <a:p>
            <a:r>
              <a:rPr lang="en-US" sz="2200" u="sng" dirty="0" smtClean="0"/>
              <a:t>Now that you have your tagline and business card, work on an elevator speech</a:t>
            </a:r>
            <a:r>
              <a:rPr lang="en-US" dirty="0" smtClean="0"/>
              <a:t>.  </a:t>
            </a:r>
          </a:p>
          <a:p>
            <a:endParaRPr lang="en-US" sz="800" dirty="0"/>
          </a:p>
          <a:p>
            <a:pPr lvl="1"/>
            <a:r>
              <a:rPr lang="en-US" sz="2000" dirty="0" smtClean="0"/>
              <a:t>This is a pitch that you can give in 60 seconds or less describing who you are and what you can offer.  </a:t>
            </a:r>
          </a:p>
          <a:p>
            <a:pPr lvl="1"/>
            <a:endParaRPr lang="en-US" sz="800" dirty="0"/>
          </a:p>
          <a:p>
            <a:pPr lvl="2"/>
            <a:r>
              <a:rPr lang="en-US" sz="1800" dirty="0" smtClean="0">
                <a:solidFill>
                  <a:srgbClr val="FF0000"/>
                </a:solidFill>
              </a:rPr>
              <a:t>Tweak your speech for your audience, and practice until you can say it naturally.   </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4408613" y="4343400"/>
            <a:ext cx="4506787" cy="1892498"/>
          </a:xfrm>
          <a:prstGeom prst="rect">
            <a:avLst/>
          </a:prstGeom>
        </p:spPr>
      </p:pic>
    </p:spTree>
    <p:extLst>
      <p:ext uri="{BB962C8B-B14F-4D97-AF65-F5344CB8AC3E}">
        <p14:creationId xmlns:p14="http://schemas.microsoft.com/office/powerpoint/2010/main" val="70819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Five: Employment Communication</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a:xfrm>
            <a:off x="301752" y="1527048"/>
            <a:ext cx="8503920" cy="4797552"/>
          </a:xfrm>
        </p:spPr>
        <p:txBody>
          <a:bodyPr>
            <a:normAutofit fontScale="92500"/>
          </a:bodyPr>
          <a:lstStyle/>
          <a:p>
            <a:r>
              <a:rPr lang="en-US" sz="2300" u="sng" dirty="0" smtClean="0"/>
              <a:t>Chapter Fifteen: The Job Search, Resumes, and Cover Letters in the Digital Age</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Begin a job search by recognizing emerging trends and technologies, exploring your interests, evaluating your qualifications, and investigating career opportunities.</a:t>
            </a:r>
          </a:p>
          <a:p>
            <a:pPr marL="937260" lvl="2" indent="-342900">
              <a:buFont typeface="+mj-lt"/>
              <a:buAutoNum type="arabicPeriod"/>
            </a:pPr>
            <a:r>
              <a:rPr lang="en-US" sz="1800" dirty="0" smtClean="0">
                <a:solidFill>
                  <a:srgbClr val="FF0000"/>
                </a:solidFill>
              </a:rPr>
              <a:t>Develop savvy search strategies by recognizing how job seekers find their jobs and how they use digital tools to explore the open job market.</a:t>
            </a:r>
          </a:p>
          <a:p>
            <a:pPr marL="937260" lvl="2" indent="-342900">
              <a:buFont typeface="+mj-lt"/>
              <a:buAutoNum type="arabicPeriod"/>
            </a:pPr>
            <a:r>
              <a:rPr lang="en-US" sz="1800" dirty="0" smtClean="0">
                <a:solidFill>
                  <a:srgbClr val="FF0000"/>
                </a:solidFill>
              </a:rPr>
              <a:t>Expand your job search strategies by using both traditional and digital tools in pursuing the hidden job market.</a:t>
            </a:r>
          </a:p>
          <a:p>
            <a:pPr marL="937260" lvl="2" indent="-342900">
              <a:buFont typeface="+mj-lt"/>
              <a:buAutoNum type="arabicPeriod"/>
            </a:pPr>
            <a:r>
              <a:rPr lang="en-US" sz="1800" dirty="0" smtClean="0">
                <a:solidFill>
                  <a:srgbClr val="FF0000"/>
                </a:solidFill>
              </a:rPr>
              <a:t>Organize your qualifications and skills into effective resume categories, and use that information to prepare a personalized LinkedIn resume.</a:t>
            </a:r>
          </a:p>
          <a:p>
            <a:pPr marL="937260" lvl="2" indent="-342900">
              <a:buFont typeface="+mj-lt"/>
              <a:buAutoNum type="arabicPeriod"/>
            </a:pPr>
            <a:r>
              <a:rPr lang="en-US" sz="1800" dirty="0" smtClean="0">
                <a:solidFill>
                  <a:srgbClr val="FF0000"/>
                </a:solidFill>
              </a:rPr>
              <a:t>Enhance job search and resume by taking advantage of today’s digital tools.</a:t>
            </a:r>
          </a:p>
          <a:p>
            <a:pPr marL="937260" lvl="2" indent="-342900">
              <a:buFont typeface="+mj-lt"/>
              <a:buAutoNum type="arabicPeriod"/>
            </a:pPr>
            <a:r>
              <a:rPr lang="en-US" sz="1800" dirty="0" smtClean="0">
                <a:solidFill>
                  <a:srgbClr val="FF0000"/>
                </a:solidFill>
              </a:rPr>
              <a:t>Understand the value of cover messages and how to draft and submit a customized message to highlight your candidacy.</a:t>
            </a:r>
          </a:p>
          <a:p>
            <a:pPr marL="937260" lvl="2" indent="-342900">
              <a:buFont typeface="+mj-lt"/>
              <a:buAutoNum type="arabicPeriod"/>
            </a:pPr>
            <a:endParaRPr lang="en-US" sz="1800" dirty="0" smtClean="0">
              <a:solidFill>
                <a:srgbClr val="FF0000"/>
              </a:solidFill>
            </a:endParaRP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Elevator Speech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lstStyle/>
          <a:p>
            <a:r>
              <a:rPr lang="en-US" sz="2200" u="sng" dirty="0" smtClean="0"/>
              <a:t>Here are suggestions to help you prepare your own authentic elevator speech depending on your situation</a:t>
            </a:r>
            <a:r>
              <a:rPr lang="en-US" dirty="0" smtClean="0"/>
              <a:t>:</a:t>
            </a:r>
          </a:p>
          <a:p>
            <a:endParaRPr lang="en-US" sz="800" dirty="0" smtClean="0"/>
          </a:p>
          <a:p>
            <a:pPr lvl="1"/>
            <a:r>
              <a:rPr lang="en-US" sz="2000" dirty="0" smtClean="0">
                <a:solidFill>
                  <a:srgbClr val="FF0000"/>
                </a:solidFill>
              </a:rPr>
              <a:t>Hi, my name is ____, and I am about to graduate from ____ with a major in ____.  I’m looking to ____ because I enjoy ____.  Recently I ____ where I was able to develop skills such as ____.  I’m most confident about my skills in ____.  I’m inspired by the field (or position) of ____ because ____.  My ultimate aim is to ____.  I’m looking for a position in ____.  Do you have any suggestions or advice on how I can ____?</a:t>
            </a:r>
            <a:endParaRPr lang="en-US" sz="2000" dirty="0">
              <a:solidFill>
                <a:srgbClr val="FF0000"/>
              </a:solidFill>
            </a:endParaRPr>
          </a:p>
        </p:txBody>
      </p:sp>
      <p:pic>
        <p:nvPicPr>
          <p:cNvPr id="5" name="Picture 4"/>
          <p:cNvPicPr>
            <a:picLocks noChangeAspect="1"/>
          </p:cNvPicPr>
          <p:nvPr/>
        </p:nvPicPr>
        <p:blipFill>
          <a:blip r:embed="rId2"/>
          <a:stretch>
            <a:fillRect/>
          </a:stretch>
        </p:blipFill>
        <p:spPr>
          <a:xfrm>
            <a:off x="5867400" y="4572000"/>
            <a:ext cx="3048000" cy="1714500"/>
          </a:xfrm>
          <a:prstGeom prst="rect">
            <a:avLst/>
          </a:prstGeom>
        </p:spPr>
      </p:pic>
    </p:spTree>
    <p:extLst>
      <p:ext uri="{BB962C8B-B14F-4D97-AF65-F5344CB8AC3E}">
        <p14:creationId xmlns:p14="http://schemas.microsoft.com/office/powerpoint/2010/main" val="1498299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Customizing Your Resume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today’s highly competitive job market, the focus is not so much on what you want but on what the employer needs</a:t>
            </a:r>
            <a:r>
              <a:rPr lang="en-US" dirty="0" smtClean="0"/>
              <a:t>.  </a:t>
            </a:r>
          </a:p>
          <a:p>
            <a:endParaRPr lang="en-US" sz="800" dirty="0"/>
          </a:p>
          <a:p>
            <a:pPr lvl="1"/>
            <a:r>
              <a:rPr lang="en-US" sz="2000" dirty="0" smtClean="0"/>
              <a:t>That’s why you must customize your resume for every position you seek.  The competition is so stiff today that you cannot get by with a generic, one-size-fits-all resume.  </a:t>
            </a:r>
          </a:p>
          <a:p>
            <a:pPr lvl="1"/>
            <a:endParaRPr lang="en-US" sz="800" dirty="0"/>
          </a:p>
          <a:p>
            <a:pPr lvl="2"/>
            <a:r>
              <a:rPr lang="en-US" sz="1800" dirty="0" smtClean="0">
                <a:solidFill>
                  <a:srgbClr val="FF0000"/>
                </a:solidFill>
              </a:rPr>
              <a:t>Although you can start with a basic resume, you should customize it to fit each company and position if you want it to stand out from the crowd.</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867400" y="4452256"/>
            <a:ext cx="3181350" cy="2272393"/>
          </a:xfrm>
          <a:prstGeom prst="rect">
            <a:avLst/>
          </a:prstGeom>
        </p:spPr>
      </p:pic>
    </p:spTree>
    <p:extLst>
      <p:ext uri="{BB962C8B-B14F-4D97-AF65-F5344CB8AC3E}">
        <p14:creationId xmlns:p14="http://schemas.microsoft.com/office/powerpoint/2010/main" val="1673811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Choosing a Resume Style</a:t>
            </a:r>
            <a:br>
              <a:rPr lang="en-US" sz="2800" dirty="0" smtClean="0"/>
            </a:br>
            <a:r>
              <a:rPr lang="en-US" sz="2000" dirty="0" smtClean="0"/>
              <a:t>Chronological</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most popular resume format is the chronological format</a:t>
            </a:r>
            <a:r>
              <a:rPr lang="en-US" dirty="0" smtClean="0"/>
              <a:t>.  </a:t>
            </a:r>
          </a:p>
          <a:p>
            <a:endParaRPr lang="en-US" sz="900" dirty="0"/>
          </a:p>
          <a:p>
            <a:pPr lvl="1"/>
            <a:r>
              <a:rPr lang="en-US" sz="2000" dirty="0" smtClean="0"/>
              <a:t>The chronological resume lists work history job by job but in reverse order, starting with the most recent position.  </a:t>
            </a:r>
          </a:p>
          <a:p>
            <a:pPr lvl="1"/>
            <a:endParaRPr lang="en-US" sz="800" dirty="0" smtClean="0"/>
          </a:p>
          <a:p>
            <a:pPr lvl="2"/>
            <a:r>
              <a:rPr lang="en-US" sz="1800" dirty="0" smtClean="0">
                <a:solidFill>
                  <a:srgbClr val="FF0000"/>
                </a:solidFill>
              </a:rPr>
              <a:t>Recruiters favor chronological format because they are familiar w/it and because it reveals a candidate’s education and experience.  </a:t>
            </a:r>
          </a:p>
        </p:txBody>
      </p:sp>
      <p:pic>
        <p:nvPicPr>
          <p:cNvPr id="5" name="Picture 4"/>
          <p:cNvPicPr>
            <a:picLocks noChangeAspect="1"/>
          </p:cNvPicPr>
          <p:nvPr/>
        </p:nvPicPr>
        <p:blipFill>
          <a:blip r:embed="rId2"/>
          <a:stretch>
            <a:fillRect/>
          </a:stretch>
        </p:blipFill>
        <p:spPr>
          <a:xfrm>
            <a:off x="5178552" y="3886200"/>
            <a:ext cx="3657600" cy="2438400"/>
          </a:xfrm>
          <a:prstGeom prst="rect">
            <a:avLst/>
          </a:prstGeom>
        </p:spPr>
      </p:pic>
    </p:spTree>
    <p:extLst>
      <p:ext uri="{BB962C8B-B14F-4D97-AF65-F5344CB8AC3E}">
        <p14:creationId xmlns:p14="http://schemas.microsoft.com/office/powerpoint/2010/main" val="2653549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Long Should a Resume Be?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lstStyle/>
          <a:p>
            <a:r>
              <a:rPr lang="en-US" sz="2200" u="sng" dirty="0" smtClean="0"/>
              <a:t>Experts disagree on how long a resume should be</a:t>
            </a:r>
            <a:r>
              <a:rPr lang="en-US" dirty="0" smtClean="0"/>
              <a:t>.  </a:t>
            </a:r>
          </a:p>
          <a:p>
            <a:endParaRPr lang="en-US" sz="800" dirty="0"/>
          </a:p>
          <a:p>
            <a:pPr lvl="1"/>
            <a:r>
              <a:rPr lang="en-US" sz="2000" dirty="0" smtClean="0"/>
              <a:t>Conventional wisdom holds that recruiters prefer one-page resumes.  However, recruiters who are serious about candidates prefer the kind of details that can be provided in a two-page or longer resume.  </a:t>
            </a:r>
          </a:p>
          <a:p>
            <a:pPr lvl="1"/>
            <a:endParaRPr lang="en-US" sz="800" dirty="0"/>
          </a:p>
          <a:p>
            <a:pPr lvl="2"/>
            <a:r>
              <a:rPr lang="en-US" sz="1800" dirty="0" smtClean="0">
                <a:solidFill>
                  <a:srgbClr val="FF0000"/>
                </a:solidFill>
              </a:rPr>
              <a:t>The best advice is to make your resume as long as needed to present your skills to recruiters and hiring managers.  Individuals with more experience will naturally have longer resumes.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32896" y="4495800"/>
            <a:ext cx="3169351" cy="1781175"/>
          </a:xfrm>
          <a:prstGeom prst="rect">
            <a:avLst/>
          </a:prstGeom>
        </p:spPr>
      </p:pic>
    </p:spTree>
    <p:extLst>
      <p:ext uri="{BB962C8B-B14F-4D97-AF65-F5344CB8AC3E}">
        <p14:creationId xmlns:p14="http://schemas.microsoft.com/office/powerpoint/2010/main" val="4289479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endParaRPr lang="en-US" sz="2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normAutofit/>
          </a:bodyPr>
          <a:lstStyle/>
          <a:p>
            <a:r>
              <a:rPr lang="en-US" sz="2200" u="sng" dirty="0" smtClean="0"/>
              <a:t>Although resumes have standard categories, their arrangement and content should be strategically planned</a:t>
            </a:r>
            <a:r>
              <a:rPr lang="en-US" dirty="0" smtClean="0"/>
              <a:t>.  </a:t>
            </a:r>
          </a:p>
          <a:p>
            <a:endParaRPr lang="en-US" sz="800" dirty="0"/>
          </a:p>
          <a:p>
            <a:pPr lvl="1"/>
            <a:r>
              <a:rPr lang="en-US" sz="2000" dirty="0" smtClean="0"/>
              <a:t>A customized resume emphasizes skills and achievements aimed at a particular job or company.  </a:t>
            </a:r>
          </a:p>
          <a:p>
            <a:pPr lvl="1"/>
            <a:endParaRPr lang="en-US" sz="800" dirty="0"/>
          </a:p>
          <a:p>
            <a:pPr lvl="2"/>
            <a:r>
              <a:rPr lang="en-US" sz="1800" dirty="0" smtClean="0">
                <a:solidFill>
                  <a:srgbClr val="FF0000"/>
                </a:solidFill>
              </a:rPr>
              <a:t>It shows a candidate’s most important qualifications first, and it de-emphasizes weaknesses.  </a:t>
            </a:r>
          </a:p>
        </p:txBody>
      </p:sp>
      <p:pic>
        <p:nvPicPr>
          <p:cNvPr id="5" name="Picture 4"/>
          <p:cNvPicPr>
            <a:picLocks noChangeAspect="1"/>
          </p:cNvPicPr>
          <p:nvPr/>
        </p:nvPicPr>
        <p:blipFill>
          <a:blip r:embed="rId2"/>
          <a:stretch>
            <a:fillRect/>
          </a:stretch>
        </p:blipFill>
        <p:spPr>
          <a:xfrm>
            <a:off x="5334000" y="4267200"/>
            <a:ext cx="3581400" cy="2014538"/>
          </a:xfrm>
          <a:prstGeom prst="rect">
            <a:avLst/>
          </a:prstGeom>
        </p:spPr>
      </p:pic>
    </p:spTree>
    <p:extLst>
      <p:ext uri="{BB962C8B-B14F-4D97-AF65-F5344CB8AC3E}">
        <p14:creationId xmlns:p14="http://schemas.microsoft.com/office/powerpoint/2010/main" val="82124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endParaRPr lang="en-US" sz="2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organizing your qualifications and information, try to create as few headings as possible</a:t>
            </a:r>
            <a:r>
              <a:rPr lang="en-US" dirty="0" smtClean="0"/>
              <a:t>.  </a:t>
            </a:r>
          </a:p>
          <a:p>
            <a:endParaRPr lang="en-US" sz="900" dirty="0" smtClean="0"/>
          </a:p>
          <a:p>
            <a:pPr lvl="1"/>
            <a:r>
              <a:rPr lang="en-US" sz="2000" dirty="0" smtClean="0"/>
              <a:t>Most resumes include the following:</a:t>
            </a:r>
          </a:p>
          <a:p>
            <a:pPr lvl="1"/>
            <a:endParaRPr lang="en-US" sz="900" dirty="0" smtClean="0"/>
          </a:p>
          <a:p>
            <a:pPr marL="1051560" lvl="2" indent="-457200">
              <a:buFont typeface="+mj-lt"/>
              <a:buAutoNum type="arabicPeriod"/>
            </a:pPr>
            <a:r>
              <a:rPr lang="en-US" sz="1800" dirty="0" smtClean="0">
                <a:solidFill>
                  <a:srgbClr val="FF0000"/>
                </a:solidFill>
              </a:rPr>
              <a:t>Main Heading</a:t>
            </a:r>
          </a:p>
          <a:p>
            <a:pPr marL="1051560" lvl="2" indent="-457200">
              <a:buFont typeface="+mj-lt"/>
              <a:buAutoNum type="arabicPeriod"/>
            </a:pPr>
            <a:r>
              <a:rPr lang="en-US" sz="1800" dirty="0" smtClean="0">
                <a:solidFill>
                  <a:srgbClr val="FF0000"/>
                </a:solidFill>
              </a:rPr>
              <a:t>Career Objective</a:t>
            </a:r>
          </a:p>
          <a:p>
            <a:pPr marL="1051560" lvl="2" indent="-457200">
              <a:buFont typeface="+mj-lt"/>
              <a:buAutoNum type="arabicPeriod"/>
            </a:pPr>
            <a:r>
              <a:rPr lang="en-US" sz="1800" dirty="0" smtClean="0">
                <a:solidFill>
                  <a:srgbClr val="FF0000"/>
                </a:solidFill>
              </a:rPr>
              <a:t>Summary of Qualifications</a:t>
            </a:r>
          </a:p>
          <a:p>
            <a:pPr marL="1051560" lvl="2" indent="-457200">
              <a:buFont typeface="+mj-lt"/>
              <a:buAutoNum type="arabicPeriod"/>
            </a:pPr>
            <a:r>
              <a:rPr lang="en-US" sz="1800" dirty="0" smtClean="0">
                <a:solidFill>
                  <a:srgbClr val="FF0000"/>
                </a:solidFill>
              </a:rPr>
              <a:t>Education</a:t>
            </a:r>
          </a:p>
          <a:p>
            <a:pPr marL="1051560" lvl="2" indent="-457200">
              <a:buFont typeface="+mj-lt"/>
              <a:buAutoNum type="arabicPeriod"/>
            </a:pPr>
            <a:r>
              <a:rPr lang="en-US" sz="1800" dirty="0" smtClean="0">
                <a:solidFill>
                  <a:srgbClr val="FF0000"/>
                </a:solidFill>
              </a:rPr>
              <a:t>Experience</a:t>
            </a:r>
          </a:p>
          <a:p>
            <a:pPr marL="1051560" lvl="2" indent="-457200">
              <a:buFont typeface="+mj-lt"/>
              <a:buAutoNum type="arabicPeriod"/>
            </a:pPr>
            <a:r>
              <a:rPr lang="en-US" sz="1800" dirty="0" smtClean="0">
                <a:solidFill>
                  <a:srgbClr val="FF0000"/>
                </a:solidFill>
              </a:rPr>
              <a:t>Capabilities and Skills</a:t>
            </a:r>
          </a:p>
          <a:p>
            <a:pPr marL="1051560" lvl="2" indent="-457200">
              <a:buFont typeface="+mj-lt"/>
              <a:buAutoNum type="arabicPeriod"/>
            </a:pPr>
            <a:r>
              <a:rPr lang="en-US" sz="1800" dirty="0" smtClean="0">
                <a:solidFill>
                  <a:srgbClr val="FF0000"/>
                </a:solidFill>
              </a:rPr>
              <a:t>Awards and Activities</a:t>
            </a:r>
          </a:p>
        </p:txBody>
      </p:sp>
      <p:pic>
        <p:nvPicPr>
          <p:cNvPr id="5" name="Picture 4"/>
          <p:cNvPicPr>
            <a:picLocks noChangeAspect="1"/>
          </p:cNvPicPr>
          <p:nvPr/>
        </p:nvPicPr>
        <p:blipFill>
          <a:blip r:embed="rId2"/>
          <a:stretch>
            <a:fillRect/>
          </a:stretch>
        </p:blipFill>
        <p:spPr>
          <a:xfrm>
            <a:off x="5486400" y="4343400"/>
            <a:ext cx="3429000" cy="1928813"/>
          </a:xfrm>
          <a:prstGeom prst="rect">
            <a:avLst/>
          </a:prstGeom>
        </p:spPr>
      </p:pic>
    </p:spTree>
    <p:extLst>
      <p:ext uri="{BB962C8B-B14F-4D97-AF65-F5344CB8AC3E}">
        <p14:creationId xmlns:p14="http://schemas.microsoft.com/office/powerpoint/2010/main" val="1215721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1. Main Heading</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normAutofit/>
          </a:bodyPr>
          <a:lstStyle/>
          <a:p>
            <a:r>
              <a:rPr lang="en-US" sz="2200" u="sng" dirty="0" smtClean="0"/>
              <a:t>Your resume should start with an uncluttered and simple main heading</a:t>
            </a:r>
            <a:r>
              <a:rPr lang="en-US" dirty="0" smtClean="0"/>
              <a:t>.  </a:t>
            </a:r>
          </a:p>
          <a:p>
            <a:endParaRPr lang="en-US" sz="800" dirty="0"/>
          </a:p>
          <a:p>
            <a:pPr lvl="1"/>
            <a:r>
              <a:rPr lang="en-US" sz="2000" dirty="0" smtClean="0"/>
              <a:t>The first line should be your name; add middle initial for more professional look.  Format your name so it stands out on the page.  </a:t>
            </a:r>
          </a:p>
          <a:p>
            <a:pPr lvl="1"/>
            <a:endParaRPr lang="en-US" sz="800" dirty="0"/>
          </a:p>
          <a:p>
            <a:pPr lvl="2"/>
            <a:r>
              <a:rPr lang="en-US" sz="1800" dirty="0" smtClean="0">
                <a:solidFill>
                  <a:srgbClr val="FF0000"/>
                </a:solidFill>
              </a:rPr>
              <a:t>Following your name, list your contact information, including your address, area code and phone number, and email address.  </a:t>
            </a:r>
          </a:p>
          <a:p>
            <a:pPr lvl="2"/>
            <a:r>
              <a:rPr lang="en-US" sz="1800" dirty="0" smtClean="0">
                <a:solidFill>
                  <a:srgbClr val="FF0000"/>
                </a:solidFill>
              </a:rPr>
              <a:t>Some omit street address to protect privacy and for safety reasons.  </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3962400" y="4995291"/>
            <a:ext cx="4762500" cy="1171575"/>
          </a:xfrm>
          <a:prstGeom prst="rect">
            <a:avLst/>
          </a:prstGeom>
        </p:spPr>
      </p:pic>
    </p:spTree>
    <p:extLst>
      <p:ext uri="{BB962C8B-B14F-4D97-AF65-F5344CB8AC3E}">
        <p14:creationId xmlns:p14="http://schemas.microsoft.com/office/powerpoint/2010/main" val="105007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2. Career Objective</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normAutofit/>
          </a:bodyPr>
          <a:lstStyle/>
          <a:p>
            <a:r>
              <a:rPr lang="en-US" sz="2200" u="sng" dirty="0" smtClean="0"/>
              <a:t>Although experts don’t agree on whether to include an objective on a resume, nearly all agree that if you do, it should be specific</a:t>
            </a:r>
            <a:r>
              <a:rPr lang="en-US" dirty="0" smtClean="0"/>
              <a:t>.  </a:t>
            </a:r>
          </a:p>
          <a:p>
            <a:endParaRPr lang="en-US" sz="800" dirty="0"/>
          </a:p>
          <a:p>
            <a:pPr lvl="1"/>
            <a:r>
              <a:rPr lang="en-US" sz="2000" dirty="0" smtClean="0">
                <a:solidFill>
                  <a:schemeClr val="tx1"/>
                </a:solidFill>
              </a:rPr>
              <a:t>A well-written objective – customized for the job opening – makes sense, especially for new grads with fresh training and relevant skills.</a:t>
            </a:r>
          </a:p>
          <a:p>
            <a:pPr lvl="1"/>
            <a:r>
              <a:rPr lang="en-US" sz="2000" dirty="0" smtClean="0">
                <a:solidFill>
                  <a:schemeClr val="tx1"/>
                </a:solidFill>
              </a:rPr>
              <a:t>Strive to include keywords from the job listing because these will help tracking systems select your resume.  </a:t>
            </a:r>
          </a:p>
          <a:p>
            <a:pPr lvl="1"/>
            <a:r>
              <a:rPr lang="en-US" sz="2000" dirty="0" smtClean="0">
                <a:solidFill>
                  <a:schemeClr val="tx1"/>
                </a:solidFill>
              </a:rPr>
              <a:t>Focus on what you can contribute to the organization, not what the organization can do for you.</a:t>
            </a:r>
          </a:p>
          <a:p>
            <a:pPr lvl="2"/>
            <a:endParaRPr lang="en-US" sz="800" dirty="0">
              <a:solidFill>
                <a:srgbClr val="FF0000"/>
              </a:solidFill>
            </a:endParaRPr>
          </a:p>
          <a:p>
            <a:pPr lvl="3"/>
            <a:r>
              <a:rPr lang="en-US" sz="1800" dirty="0" smtClean="0">
                <a:solidFill>
                  <a:srgbClr val="FF0000"/>
                </a:solidFill>
              </a:rPr>
              <a:t>Instead of an objective, one resume expert recommends listing the job title of the position for which you are applying.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248401" y="5334000"/>
            <a:ext cx="2895600" cy="1676400"/>
          </a:xfrm>
          <a:prstGeom prst="rect">
            <a:avLst/>
          </a:prstGeom>
        </p:spPr>
      </p:pic>
    </p:spTree>
    <p:extLst>
      <p:ext uri="{BB962C8B-B14F-4D97-AF65-F5344CB8AC3E}">
        <p14:creationId xmlns:p14="http://schemas.microsoft.com/office/powerpoint/2010/main" val="2655888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3. Summary of Qualifications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normAutofit/>
          </a:bodyPr>
          <a:lstStyle/>
          <a:p>
            <a:r>
              <a:rPr lang="en-US" sz="2200" u="sng" dirty="0" smtClean="0"/>
              <a:t>A summary of qualifications may be a short summary statement or a list of three to eight bulleted statements that prove you are the ideal candidate for the position</a:t>
            </a:r>
            <a:r>
              <a:rPr lang="en-US" dirty="0" smtClean="0"/>
              <a:t>.  </a:t>
            </a:r>
          </a:p>
          <a:p>
            <a:endParaRPr lang="en-US" sz="900" dirty="0"/>
          </a:p>
          <a:p>
            <a:pPr lvl="1"/>
            <a:r>
              <a:rPr lang="en-US" sz="2000" dirty="0" smtClean="0"/>
              <a:t>When formulating these statements, consider your experience in the field, your education, your unique skills, awards you have won, certifications you hold, and any other accomplishments.  </a:t>
            </a:r>
          </a:p>
          <a:p>
            <a:pPr lvl="1"/>
            <a:r>
              <a:rPr lang="en-US" sz="2000" dirty="0" smtClean="0"/>
              <a:t>Strive to quantify your achievements wherever possible.  </a:t>
            </a:r>
          </a:p>
          <a:p>
            <a:pPr lvl="1"/>
            <a:endParaRPr lang="en-US" sz="800" dirty="0" smtClean="0"/>
          </a:p>
          <a:p>
            <a:pPr lvl="2"/>
            <a:r>
              <a:rPr lang="en-US" sz="1800" dirty="0" smtClean="0">
                <a:solidFill>
                  <a:srgbClr val="FF0000"/>
                </a:solidFill>
              </a:rPr>
              <a:t>Target the most important qualifications an employer will be looking for in the person hired for this position.  Focus on the nouns that might be selected as keywords by a tracking system.</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638472" y="5562601"/>
            <a:ext cx="2467428" cy="1295400"/>
          </a:xfrm>
          <a:prstGeom prst="rect">
            <a:avLst/>
          </a:prstGeom>
        </p:spPr>
      </p:pic>
    </p:spTree>
    <p:extLst>
      <p:ext uri="{BB962C8B-B14F-4D97-AF65-F5344CB8AC3E}">
        <p14:creationId xmlns:p14="http://schemas.microsoft.com/office/powerpoint/2010/main" val="1630741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4. Education</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p:txBody>
          <a:bodyPr/>
          <a:lstStyle/>
          <a:p>
            <a:r>
              <a:rPr lang="en-US" sz="2200" u="sng" dirty="0" smtClean="0"/>
              <a:t>The next component in a chronological resume is your education – if it is more noteworthy than your work experience</a:t>
            </a:r>
            <a:r>
              <a:rPr lang="en-US" dirty="0" smtClean="0"/>
              <a:t>.  </a:t>
            </a:r>
          </a:p>
          <a:p>
            <a:endParaRPr lang="en-US" sz="800" dirty="0"/>
          </a:p>
          <a:p>
            <a:pPr lvl="1"/>
            <a:r>
              <a:rPr lang="en-US" sz="2000" dirty="0" smtClean="0"/>
              <a:t>In this section you would include the name and location of schools, dates of attendance, major fields of study, and degrees received</a:t>
            </a:r>
            <a:r>
              <a:rPr lang="en-US" dirty="0" smtClean="0"/>
              <a:t>.  </a:t>
            </a:r>
          </a:p>
          <a:p>
            <a:pPr lvl="1"/>
            <a:endParaRPr lang="en-US" sz="800" dirty="0"/>
          </a:p>
          <a:p>
            <a:pPr lvl="2"/>
            <a:r>
              <a:rPr lang="en-US" sz="1800" dirty="0">
                <a:solidFill>
                  <a:srgbClr val="FF0000"/>
                </a:solidFill>
              </a:rPr>
              <a:t>Your grade point average (GPA) and/or class ranking may be important to prospective employers.  </a:t>
            </a:r>
            <a:endParaRPr lang="en-US" sz="1800" dirty="0" smtClean="0">
              <a:solidFill>
                <a:srgbClr val="FF0000"/>
              </a:solidFill>
            </a:endParaRPr>
          </a:p>
          <a:p>
            <a:pPr lvl="2"/>
            <a:r>
              <a:rPr lang="en-US" sz="1800" dirty="0" smtClean="0">
                <a:solidFill>
                  <a:srgbClr val="FF0000"/>
                </a:solidFill>
              </a:rPr>
              <a:t>Once you have attended college, you don’t need to list high school information on your resume.</a:t>
            </a:r>
          </a:p>
        </p:txBody>
      </p:sp>
      <p:pic>
        <p:nvPicPr>
          <p:cNvPr id="6" name="Picture 5"/>
          <p:cNvPicPr>
            <a:picLocks noChangeAspect="1"/>
          </p:cNvPicPr>
          <p:nvPr/>
        </p:nvPicPr>
        <p:blipFill>
          <a:blip r:embed="rId2"/>
          <a:stretch>
            <a:fillRect/>
          </a:stretch>
        </p:blipFill>
        <p:spPr>
          <a:xfrm>
            <a:off x="6096000" y="4495800"/>
            <a:ext cx="2740152" cy="1826768"/>
          </a:xfrm>
          <a:prstGeom prst="rect">
            <a:avLst/>
          </a:prstGeom>
        </p:spPr>
      </p:pic>
    </p:spTree>
    <p:extLst>
      <p:ext uri="{BB962C8B-B14F-4D97-AF65-F5344CB8AC3E}">
        <p14:creationId xmlns:p14="http://schemas.microsoft.com/office/powerpoint/2010/main" val="2345836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Job Search in the Digital 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lstStyle/>
          <a:p>
            <a:r>
              <a:rPr lang="en-US" sz="2200" u="sng" dirty="0" smtClean="0"/>
              <a:t>A successful job search today requires a blend of old and new job-hunting skills</a:t>
            </a:r>
            <a:r>
              <a:rPr lang="en-US" dirty="0" smtClean="0"/>
              <a:t>.  </a:t>
            </a:r>
          </a:p>
          <a:p>
            <a:endParaRPr lang="en-US" sz="800" dirty="0"/>
          </a:p>
          <a:p>
            <a:pPr lvl="1"/>
            <a:r>
              <a:rPr lang="en-US" sz="2000" dirty="0" smtClean="0"/>
              <a:t>Traditional techniques are still effective, but savvy job candidates must also be ready to act on emerging trends.  </a:t>
            </a:r>
          </a:p>
          <a:p>
            <a:pPr lvl="1"/>
            <a:r>
              <a:rPr lang="en-US" sz="2000" dirty="0" smtClean="0"/>
              <a:t>Job boards, social networks, and mobile technologies have all become indispensable tools in hunting for a job.  </a:t>
            </a:r>
          </a:p>
          <a:p>
            <a:pPr lvl="1"/>
            <a:endParaRPr lang="en-US" sz="800" dirty="0"/>
          </a:p>
          <a:p>
            <a:pPr lvl="2"/>
            <a:r>
              <a:rPr lang="en-US" sz="1800" dirty="0" smtClean="0">
                <a:solidFill>
                  <a:srgbClr val="FF0000"/>
                </a:solidFill>
              </a:rPr>
              <a:t>Surprisingly, however, even in this digital age, personal networking, referrals, and who you know continue to be primary routes to hiring.</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352318" y="4724400"/>
            <a:ext cx="3778981" cy="2133600"/>
          </a:xfrm>
          <a:prstGeom prst="rect">
            <a:avLst/>
          </a:prstGeom>
        </p:spPr>
      </p:pic>
    </p:spTree>
    <p:extLst>
      <p:ext uri="{BB962C8B-B14F-4D97-AF65-F5344CB8AC3E}">
        <p14:creationId xmlns:p14="http://schemas.microsoft.com/office/powerpoint/2010/main" val="458023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5. Work Experience or Employment History</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normAutofit/>
          </a:bodyPr>
          <a:lstStyle/>
          <a:p>
            <a:r>
              <a:rPr lang="en-US" sz="2200" u="sng" dirty="0" smtClean="0"/>
              <a:t>When your work or volunteer experience is significant and relevant to the position sought, this information should appear before your education</a:t>
            </a:r>
            <a:r>
              <a:rPr lang="en-US" dirty="0" smtClean="0"/>
              <a:t>.  </a:t>
            </a:r>
          </a:p>
          <a:p>
            <a:endParaRPr lang="en-US" sz="800" dirty="0"/>
          </a:p>
          <a:p>
            <a:pPr lvl="1"/>
            <a:r>
              <a:rPr lang="en-US" sz="2000" dirty="0" smtClean="0"/>
              <a:t>List your most recent employment first and work backward, including only those jobs that you think will help you win the targeted position.  A job application form may demand a full employment history, but your resume may be selective.  </a:t>
            </a:r>
          </a:p>
          <a:p>
            <a:pPr lvl="1"/>
            <a:endParaRPr lang="en-US" sz="800" dirty="0"/>
          </a:p>
          <a:p>
            <a:pPr lvl="2"/>
            <a:r>
              <a:rPr lang="en-US" sz="1800" dirty="0" smtClean="0">
                <a:solidFill>
                  <a:srgbClr val="FF0000"/>
                </a:solidFill>
              </a:rPr>
              <a:t>Be aware that time gaps in your employment history will probably be questioned in the interview.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14999" y="5067662"/>
            <a:ext cx="3170005" cy="1175422"/>
          </a:xfrm>
          <a:prstGeom prst="rect">
            <a:avLst/>
          </a:prstGeom>
        </p:spPr>
      </p:pic>
    </p:spTree>
    <p:extLst>
      <p:ext uri="{BB962C8B-B14F-4D97-AF65-F5344CB8AC3E}">
        <p14:creationId xmlns:p14="http://schemas.microsoft.com/office/powerpoint/2010/main" val="2133613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5. Work Experience or Employment History</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p:txBody>
          <a:bodyPr/>
          <a:lstStyle/>
          <a:p>
            <a:r>
              <a:rPr lang="en-US" sz="2400" u="sng" dirty="0" smtClean="0"/>
              <a:t>Your employment achievements and job duties will be easier to read if you place them in bulleted lists</a:t>
            </a:r>
            <a:r>
              <a:rPr lang="en-US" dirty="0" smtClean="0"/>
              <a:t>.  </a:t>
            </a:r>
          </a:p>
          <a:p>
            <a:endParaRPr lang="en-US" sz="800" dirty="0"/>
          </a:p>
          <a:p>
            <a:pPr lvl="1"/>
            <a:r>
              <a:rPr lang="en-US" sz="2000" dirty="0" smtClean="0"/>
              <a:t>Rather than list every single thing you have done, customize your information so that it relates to the targeted job</a:t>
            </a:r>
            <a:r>
              <a:rPr lang="en-US" dirty="0" smtClean="0"/>
              <a:t>.  </a:t>
            </a:r>
          </a:p>
          <a:p>
            <a:pPr lvl="1"/>
            <a:endParaRPr lang="en-US" sz="800" dirty="0"/>
          </a:p>
          <a:p>
            <a:pPr lvl="2"/>
            <a:r>
              <a:rPr lang="en-US" sz="1800" dirty="0" smtClean="0">
                <a:solidFill>
                  <a:srgbClr val="FF0000"/>
                </a:solidFill>
              </a:rPr>
              <a:t>Bulleted points should be concise but not complete sentences, and they usually do not include personal pronouns (I, me, my).  </a:t>
            </a:r>
          </a:p>
          <a:p>
            <a:pPr lvl="2"/>
            <a:r>
              <a:rPr lang="en-US" sz="1800" dirty="0" smtClean="0">
                <a:solidFill>
                  <a:srgbClr val="FF0000"/>
                </a:solidFill>
              </a:rPr>
              <a:t>Strive to be specific</a:t>
            </a:r>
            <a:r>
              <a:rPr lang="en-US" dirty="0" smtClean="0"/>
              <a:t>.</a:t>
            </a:r>
            <a:endParaRPr lang="en-US" dirty="0"/>
          </a:p>
        </p:txBody>
      </p:sp>
      <p:pic>
        <p:nvPicPr>
          <p:cNvPr id="5" name="Picture 4"/>
          <p:cNvPicPr>
            <a:picLocks noChangeAspect="1"/>
          </p:cNvPicPr>
          <p:nvPr/>
        </p:nvPicPr>
        <p:blipFill>
          <a:blip r:embed="rId2"/>
          <a:stretch>
            <a:fillRect/>
          </a:stretch>
        </p:blipFill>
        <p:spPr>
          <a:xfrm>
            <a:off x="5714999" y="5067662"/>
            <a:ext cx="3170005" cy="1175422"/>
          </a:xfrm>
          <a:prstGeom prst="rect">
            <a:avLst/>
          </a:prstGeom>
        </p:spPr>
      </p:pic>
    </p:spTree>
    <p:extLst>
      <p:ext uri="{BB962C8B-B14F-4D97-AF65-F5344CB8AC3E}">
        <p14:creationId xmlns:p14="http://schemas.microsoft.com/office/powerpoint/2010/main" val="2514330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5. Work Experience or Employment History</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p:txBody>
          <a:bodyPr/>
          <a:lstStyle/>
          <a:p>
            <a:r>
              <a:rPr lang="en-US" sz="2200" u="sng" dirty="0" smtClean="0"/>
              <a:t>In addition to technical skills, employers seek individuals with communication, management, and interpersonal capabilities</a:t>
            </a:r>
            <a:r>
              <a:rPr lang="en-US" dirty="0" smtClean="0"/>
              <a:t>.  </a:t>
            </a:r>
          </a:p>
          <a:p>
            <a:endParaRPr lang="en-US" sz="800" dirty="0"/>
          </a:p>
          <a:p>
            <a:pPr lvl="1"/>
            <a:r>
              <a:rPr lang="en-US" sz="2000" dirty="0" smtClean="0"/>
              <a:t>This means you will want to select work experiences and achievements that illustrate your initiative, dependability, responsibility, resourcefulness, flexibility, and leadership.  </a:t>
            </a:r>
          </a:p>
          <a:p>
            <a:pPr lvl="1"/>
            <a:endParaRPr lang="en-US" sz="800" dirty="0"/>
          </a:p>
          <a:p>
            <a:pPr lvl="2"/>
            <a:r>
              <a:rPr lang="en-US" sz="1800" dirty="0" smtClean="0">
                <a:solidFill>
                  <a:srgbClr val="FF0000"/>
                </a:solidFill>
              </a:rPr>
              <a:t>Employers also want people who can work in teams.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14999" y="5067662"/>
            <a:ext cx="3170005" cy="1175422"/>
          </a:xfrm>
          <a:prstGeom prst="rect">
            <a:avLst/>
          </a:prstGeom>
        </p:spPr>
      </p:pic>
    </p:spTree>
    <p:extLst>
      <p:ext uri="{BB962C8B-B14F-4D97-AF65-F5344CB8AC3E}">
        <p14:creationId xmlns:p14="http://schemas.microsoft.com/office/powerpoint/2010/main" val="1501851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6. Capabilities and Skills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lstStyle/>
          <a:p>
            <a:r>
              <a:rPr lang="en-US" sz="2200" u="sng" dirty="0" smtClean="0"/>
              <a:t>Recruiters want to know specifically what you can do for their companies</a:t>
            </a:r>
            <a:r>
              <a:rPr lang="en-US" dirty="0" smtClean="0"/>
              <a:t>.  </a:t>
            </a:r>
          </a:p>
          <a:p>
            <a:endParaRPr lang="en-US" sz="800" dirty="0"/>
          </a:p>
          <a:p>
            <a:pPr lvl="1"/>
            <a:r>
              <a:rPr lang="en-US" sz="2000" dirty="0" smtClean="0"/>
              <a:t>List your special skills, including many nouns that relate to the targeted position.  Talk about your ability to use the Internet, search engines, software programs, social media, office equipment, and communication technology tools.  </a:t>
            </a:r>
          </a:p>
          <a:p>
            <a:pPr lvl="1"/>
            <a:endParaRPr lang="en-US" sz="800" dirty="0"/>
          </a:p>
          <a:p>
            <a:pPr lvl="2"/>
            <a:r>
              <a:rPr lang="en-US" sz="1800" dirty="0" smtClean="0">
                <a:solidFill>
                  <a:srgbClr val="FF0000"/>
                </a:solidFill>
              </a:rPr>
              <a:t>Use expressions such as “proficient in,” “competent in,” “experienced in,” and “ability to.”</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33202" y="4962525"/>
            <a:ext cx="3810798" cy="1895475"/>
          </a:xfrm>
          <a:prstGeom prst="rect">
            <a:avLst/>
          </a:prstGeom>
        </p:spPr>
      </p:pic>
    </p:spTree>
    <p:extLst>
      <p:ext uri="{BB962C8B-B14F-4D97-AF65-F5344CB8AC3E}">
        <p14:creationId xmlns:p14="http://schemas.microsoft.com/office/powerpoint/2010/main" val="1219643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6. Capabilities and Skills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normAutofit/>
          </a:bodyPr>
          <a:lstStyle/>
          <a:p>
            <a:r>
              <a:rPr lang="en-US" sz="2200" u="sng" dirty="0" smtClean="0"/>
              <a:t>You will also want to highlight exceptional aptitudes, such as working well under stress, learning computer programs quickly, and interacting with customers</a:t>
            </a:r>
            <a:r>
              <a:rPr lang="en-US" dirty="0" smtClean="0"/>
              <a:t>.  </a:t>
            </a:r>
          </a:p>
          <a:p>
            <a:endParaRPr lang="en-US" sz="800" dirty="0"/>
          </a:p>
          <a:p>
            <a:pPr lvl="1"/>
            <a:r>
              <a:rPr lang="en-US" sz="2000" dirty="0" smtClean="0"/>
              <a:t>If possible, provide details and evidence that back up your assertions.  </a:t>
            </a:r>
          </a:p>
          <a:p>
            <a:pPr lvl="1"/>
            <a:endParaRPr lang="en-US" sz="800" dirty="0"/>
          </a:p>
          <a:p>
            <a:pPr lvl="2"/>
            <a:r>
              <a:rPr lang="en-US" sz="1800" dirty="0" smtClean="0">
                <a:solidFill>
                  <a:srgbClr val="FF0000"/>
                </a:solidFill>
              </a:rPr>
              <a:t>Include examples of writing, speaking, management, organizational, interpersonal, and presentation skills – particularly those that are relevant to your targeted job.  </a:t>
            </a:r>
          </a:p>
        </p:txBody>
      </p:sp>
      <p:pic>
        <p:nvPicPr>
          <p:cNvPr id="5" name="Picture 4"/>
          <p:cNvPicPr>
            <a:picLocks noChangeAspect="1"/>
          </p:cNvPicPr>
          <p:nvPr/>
        </p:nvPicPr>
        <p:blipFill>
          <a:blip r:embed="rId2"/>
          <a:stretch>
            <a:fillRect/>
          </a:stretch>
        </p:blipFill>
        <p:spPr>
          <a:xfrm>
            <a:off x="4645806" y="4191000"/>
            <a:ext cx="4270392" cy="2124075"/>
          </a:xfrm>
          <a:prstGeom prst="rect">
            <a:avLst/>
          </a:prstGeom>
        </p:spPr>
      </p:pic>
    </p:spTree>
    <p:extLst>
      <p:ext uri="{BB962C8B-B14F-4D97-AF65-F5344CB8AC3E}">
        <p14:creationId xmlns:p14="http://schemas.microsoft.com/office/powerpoint/2010/main" val="3185684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7. Awards, Honors, and Activities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normAutofit/>
          </a:bodyPr>
          <a:lstStyle/>
          <a:p>
            <a:r>
              <a:rPr lang="en-US" sz="2400" u="sng" dirty="0" smtClean="0"/>
              <a:t>If you have any awards or honors, highlight them by listing them under a separate heading. It </a:t>
            </a:r>
            <a:r>
              <a:rPr lang="en-US" sz="2400" u="sng" dirty="0"/>
              <a:t>is also appropriate to include school, community, volunteer, and professional activities</a:t>
            </a:r>
            <a:r>
              <a:rPr lang="en-US" sz="2400" dirty="0"/>
              <a:t>.  </a:t>
            </a:r>
          </a:p>
        </p:txBody>
      </p:sp>
      <p:pic>
        <p:nvPicPr>
          <p:cNvPr id="5" name="Picture 4"/>
          <p:cNvPicPr>
            <a:picLocks noChangeAspect="1"/>
          </p:cNvPicPr>
          <p:nvPr/>
        </p:nvPicPr>
        <p:blipFill>
          <a:blip r:embed="rId2"/>
          <a:stretch>
            <a:fillRect/>
          </a:stretch>
        </p:blipFill>
        <p:spPr>
          <a:xfrm>
            <a:off x="5715000" y="3237466"/>
            <a:ext cx="3077609" cy="3077609"/>
          </a:xfrm>
          <a:prstGeom prst="rect">
            <a:avLst/>
          </a:prstGeom>
        </p:spPr>
      </p:pic>
    </p:spTree>
    <p:extLst>
      <p:ext uri="{BB962C8B-B14F-4D97-AF65-F5344CB8AC3E}">
        <p14:creationId xmlns:p14="http://schemas.microsoft.com/office/powerpoint/2010/main" val="2042478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Include References?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normAutofit/>
          </a:bodyPr>
          <a:lstStyle/>
          <a:p>
            <a:r>
              <a:rPr lang="en-US" sz="2200" u="sng" dirty="0" smtClean="0"/>
              <a:t>Listing references directly on a resume takes up valuable space.  Instead, recruiters prefer that you bring to the interview a list of individuals willing to discuss your qualifications</a:t>
            </a:r>
            <a:r>
              <a:rPr lang="en-US" sz="2000" dirty="0" smtClean="0"/>
              <a:t>. </a:t>
            </a:r>
          </a:p>
          <a:p>
            <a:endParaRPr lang="en-US" sz="800" dirty="0" smtClean="0"/>
          </a:p>
          <a:p>
            <a:pPr lvl="1"/>
            <a:r>
              <a:rPr lang="en-US" sz="2000" dirty="0" smtClean="0"/>
              <a:t>You should prepare a separate list of three to five individuals, such as instructors, your current employer or previous employers, colleagues or subordinates, and other professional contacts.  </a:t>
            </a:r>
          </a:p>
          <a:p>
            <a:pPr lvl="1"/>
            <a:endParaRPr lang="en-US" sz="900" dirty="0"/>
          </a:p>
          <a:p>
            <a:pPr lvl="2"/>
            <a:r>
              <a:rPr lang="en-US" dirty="0" smtClean="0">
                <a:solidFill>
                  <a:srgbClr val="FF0000"/>
                </a:solidFill>
              </a:rPr>
              <a:t>Do not include personal or character references, such as friends, family, or neighbors.  </a:t>
            </a:r>
            <a:endParaRPr lang="en-US" dirty="0">
              <a:solidFill>
                <a:srgbClr val="FF0000"/>
              </a:solidFill>
            </a:endParaRPr>
          </a:p>
        </p:txBody>
      </p:sp>
      <p:pic>
        <p:nvPicPr>
          <p:cNvPr id="3074" name="Picture 2" descr="It's Important To Check References - Employment Screening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312" y="5029200"/>
            <a:ext cx="4558514" cy="128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36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Enhancing Your Job Search with Today’s Digital Tools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lstStyle/>
          <a:p>
            <a:r>
              <a:rPr lang="en-US" sz="2200" u="sng" dirty="0" smtClean="0"/>
              <a:t>Just as electronic media have changed the way candidates seek jobs, these same digital tools are transforming the way employers select qualified candidates</a:t>
            </a:r>
            <a:r>
              <a:rPr lang="en-US" dirty="0" smtClean="0"/>
              <a:t>.  </a:t>
            </a:r>
          </a:p>
          <a:p>
            <a:endParaRPr lang="en-US" sz="800" dirty="0"/>
          </a:p>
          <a:p>
            <a:pPr lvl="1"/>
            <a:r>
              <a:rPr lang="en-US" sz="2000" dirty="0" smtClean="0"/>
              <a:t>As discussed earlier, the first reader of your resume may very well be an applicant tracking system (ATS).  Scores of companies are now employing these systems.  </a:t>
            </a:r>
          </a:p>
          <a:p>
            <a:pPr lvl="1"/>
            <a:endParaRPr lang="en-US" sz="800" dirty="0"/>
          </a:p>
          <a:p>
            <a:pPr lvl="2"/>
            <a:r>
              <a:rPr lang="en-US" sz="1800" dirty="0" smtClean="0">
                <a:solidFill>
                  <a:srgbClr val="FF0000"/>
                </a:solidFill>
              </a:rPr>
              <a:t>Approximately 75% of resumes don’t make it past the ATS screening.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91199" y="4554593"/>
            <a:ext cx="3074585" cy="1758004"/>
          </a:xfrm>
          <a:prstGeom prst="rect">
            <a:avLst/>
          </a:prstGeom>
        </p:spPr>
      </p:pic>
    </p:spTree>
    <p:extLst>
      <p:ext uri="{BB962C8B-B14F-4D97-AF65-F5344CB8AC3E}">
        <p14:creationId xmlns:p14="http://schemas.microsoft.com/office/powerpoint/2010/main" val="2143013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Maximizing the Rank of Your Resume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higher your resume ranks when it is evaluated by an applicant tracking system, the more likely it will be reviewed by a recruiter or hiring manager</a:t>
            </a:r>
            <a:r>
              <a:rPr lang="en-US" dirty="0" smtClean="0"/>
              <a:t>.  </a:t>
            </a:r>
          </a:p>
          <a:p>
            <a:endParaRPr lang="en-US" sz="800" dirty="0"/>
          </a:p>
          <a:p>
            <a:pPr lvl="1"/>
            <a:r>
              <a:rPr lang="en-US" sz="2000" dirty="0" smtClean="0"/>
              <a:t>In the past candidates tried to game the system by stuffing resumes with keywords.  Newer screening systems are not so easily fooled.  </a:t>
            </a:r>
          </a:p>
          <a:p>
            <a:pPr lvl="1"/>
            <a:endParaRPr lang="en-US" sz="800" dirty="0"/>
          </a:p>
          <a:p>
            <a:pPr lvl="2"/>
            <a:r>
              <a:rPr lang="en-US" sz="1800" dirty="0" smtClean="0">
                <a:solidFill>
                  <a:srgbClr val="FF0000"/>
                </a:solidFill>
              </a:rPr>
              <a:t>Although keywords are important, “the system looks for relevance of the keyword to your work history and education,” advises job-search authority Quint Careers.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34000" y="4343400"/>
            <a:ext cx="3548062" cy="1995535"/>
          </a:xfrm>
          <a:prstGeom prst="rect">
            <a:avLst/>
          </a:prstGeom>
        </p:spPr>
      </p:pic>
    </p:spTree>
    <p:extLst>
      <p:ext uri="{BB962C8B-B14F-4D97-AF65-F5344CB8AC3E}">
        <p14:creationId xmlns:p14="http://schemas.microsoft.com/office/powerpoint/2010/main" val="3123868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Preparing a Basic Print Resume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lstStyle/>
          <a:p>
            <a:r>
              <a:rPr lang="en-US" sz="2200" u="sng" dirty="0" smtClean="0"/>
              <a:t>The one basic resume you should prepare is a print-based traditional resume</a:t>
            </a:r>
            <a:r>
              <a:rPr lang="en-US" dirty="0" smtClean="0"/>
              <a:t>.  </a:t>
            </a:r>
          </a:p>
          <a:p>
            <a:endParaRPr lang="en-US" sz="800" dirty="0"/>
          </a:p>
          <a:p>
            <a:pPr lvl="1"/>
            <a:r>
              <a:rPr lang="en-US" sz="2000" dirty="0" smtClean="0"/>
              <a:t>It should be attractively formatted to maximize readability. </a:t>
            </a:r>
            <a:r>
              <a:rPr lang="en-US" dirty="0" smtClean="0"/>
              <a:t> </a:t>
            </a:r>
          </a:p>
          <a:p>
            <a:pPr lvl="1"/>
            <a:endParaRPr lang="en-US" sz="800" dirty="0"/>
          </a:p>
          <a:p>
            <a:pPr lvl="2"/>
            <a:r>
              <a:rPr lang="en-US" sz="1800" dirty="0" smtClean="0">
                <a:solidFill>
                  <a:srgbClr val="FF0000"/>
                </a:solidFill>
              </a:rPr>
              <a:t>This resume is useful (1) during job interviews, (2) for person-to-person networking situations, (3) for recruiters at career fairs, and (4) when you are competing for a job that does not require an electronic submission.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825394" y="4038600"/>
            <a:ext cx="4038600" cy="2271713"/>
          </a:xfrm>
          <a:prstGeom prst="rect">
            <a:avLst/>
          </a:prstGeom>
        </p:spPr>
      </p:pic>
    </p:spTree>
    <p:extLst>
      <p:ext uri="{BB962C8B-B14F-4D97-AF65-F5344CB8AC3E}">
        <p14:creationId xmlns:p14="http://schemas.microsoft.com/office/powerpoint/2010/main" val="3606461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Resume Is Not Dead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p:txBody>
          <a:bodyPr>
            <a:normAutofit/>
          </a:bodyPr>
          <a:lstStyle/>
          <a:p>
            <a:r>
              <a:rPr lang="en-US" sz="2100" u="sng" dirty="0" smtClean="0"/>
              <a:t>It’s natural to think that the first step in finding a job is writing a resume.  However, that’s a mistake.  The job-search process actually begins long before you are ready to prepare your resume</a:t>
            </a:r>
            <a:r>
              <a:rPr lang="en-US" dirty="0" smtClean="0"/>
              <a:t>.  </a:t>
            </a:r>
          </a:p>
          <a:p>
            <a:endParaRPr lang="en-US" sz="800" dirty="0"/>
          </a:p>
          <a:p>
            <a:pPr lvl="1"/>
            <a:r>
              <a:rPr lang="en-US" sz="2000" dirty="0" smtClean="0"/>
              <a:t>Regardless of the kind of employment you seek, you must invest time and effort in getting ready.  </a:t>
            </a:r>
          </a:p>
          <a:p>
            <a:pPr lvl="1"/>
            <a:endParaRPr lang="en-US" sz="800" dirty="0"/>
          </a:p>
          <a:p>
            <a:pPr lvl="2"/>
            <a:r>
              <a:rPr lang="en-US" sz="1800" dirty="0" smtClean="0">
                <a:solidFill>
                  <a:srgbClr val="FF0000"/>
                </a:solidFill>
              </a:rPr>
              <a:t>Your best plan for completing a successful job search involves a four-step process: (1) analyzing yourself, (2) developing a job search strategy, (3) preparing a resume, and (4) knowing the hiring process.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391400" y="4419600"/>
            <a:ext cx="1371600" cy="1879709"/>
          </a:xfrm>
          <a:prstGeom prst="rect">
            <a:avLst/>
          </a:prstGeom>
        </p:spPr>
      </p:pic>
    </p:spTree>
    <p:extLst>
      <p:ext uri="{BB962C8B-B14F-4D97-AF65-F5344CB8AC3E}">
        <p14:creationId xmlns:p14="http://schemas.microsoft.com/office/powerpoint/2010/main" val="1656880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Cover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p:txBody>
          <a:bodyPr>
            <a:normAutofit/>
          </a:bodyPr>
          <a:lstStyle/>
          <a:p>
            <a:r>
              <a:rPr lang="en-US" sz="2400" u="sng" dirty="0" smtClean="0"/>
              <a:t>A cover message, also known as a cover letter or letter of application, has always been a graceful way of introducing your resume.  </a:t>
            </a:r>
          </a:p>
          <a:p>
            <a:endParaRPr lang="en-US" sz="800" u="sng" dirty="0" smtClean="0"/>
          </a:p>
          <a:p>
            <a:pPr lvl="1"/>
            <a:r>
              <a:rPr lang="en-US" sz="2000" dirty="0" smtClean="0"/>
              <a:t>Hiring managers argue cover letters are critical as they reveal writing skills and key evidence missing in a resume</a:t>
            </a:r>
            <a:r>
              <a:rPr lang="en-US" dirty="0" smtClean="0"/>
              <a:t>.  </a:t>
            </a:r>
          </a:p>
          <a:p>
            <a:pPr lvl="1"/>
            <a:endParaRPr lang="en-US" sz="800" dirty="0"/>
          </a:p>
          <a:p>
            <a:pPr lvl="2"/>
            <a:r>
              <a:rPr lang="en-US" sz="1800" dirty="0" smtClean="0">
                <a:solidFill>
                  <a:srgbClr val="FF0000"/>
                </a:solidFill>
              </a:rPr>
              <a:t>They suggest well-written cover letters will help a candidate stand apart from others.</a:t>
            </a:r>
            <a:endParaRPr lang="en-US" sz="1800" dirty="0">
              <a:solidFill>
                <a:srgbClr val="FF0000"/>
              </a:solidFill>
            </a:endParaRPr>
          </a:p>
        </p:txBody>
      </p:sp>
      <p:sp>
        <p:nvSpPr>
          <p:cNvPr id="5" name="AutoShape 2" descr="8 things to cut from your cover letter - SEEK Career Adv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5205167" y="4343400"/>
            <a:ext cx="3691183" cy="1904493"/>
          </a:xfrm>
          <a:prstGeom prst="rect">
            <a:avLst/>
          </a:prstGeom>
        </p:spPr>
      </p:pic>
    </p:spTree>
    <p:extLst>
      <p:ext uri="{BB962C8B-B14F-4D97-AF65-F5344CB8AC3E}">
        <p14:creationId xmlns:p14="http://schemas.microsoft.com/office/powerpoint/2010/main" val="2276553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a Customized Cover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normAutofit/>
          </a:bodyPr>
          <a:lstStyle/>
          <a:p>
            <a:r>
              <a:rPr lang="en-US" sz="2200" u="sng" dirty="0" smtClean="0"/>
              <a:t>Regardless of its length (from 2 paragraphs to full page), a cover message should have three primary parts</a:t>
            </a:r>
            <a:r>
              <a:rPr lang="en-US" dirty="0" smtClean="0"/>
              <a:t>: </a:t>
            </a:r>
          </a:p>
          <a:p>
            <a:endParaRPr lang="en-US" sz="900" dirty="0" smtClean="0"/>
          </a:p>
          <a:p>
            <a:pPr marL="731520" lvl="1" indent="-457200">
              <a:buFont typeface="+mj-lt"/>
              <a:buAutoNum type="arabicPeriod"/>
            </a:pPr>
            <a:r>
              <a:rPr lang="en-US" sz="2000" u="sng" dirty="0" smtClean="0"/>
              <a:t>An opening </a:t>
            </a:r>
            <a:r>
              <a:rPr lang="en-US" sz="2000" dirty="0" smtClean="0"/>
              <a:t>that captures attention, introduces the message, and identifies the position </a:t>
            </a:r>
          </a:p>
          <a:p>
            <a:pPr marL="731520" lvl="1" indent="-457200">
              <a:buFont typeface="+mj-lt"/>
              <a:buAutoNum type="arabicPeriod"/>
            </a:pPr>
            <a:r>
              <a:rPr lang="en-US" sz="2000" u="sng" dirty="0" smtClean="0"/>
              <a:t>A body </a:t>
            </a:r>
            <a:r>
              <a:rPr lang="en-US" sz="2000" dirty="0" smtClean="0"/>
              <a:t>that sells the candidate and focuses on the employer’s needs</a:t>
            </a:r>
          </a:p>
          <a:p>
            <a:pPr marL="731520" lvl="1" indent="-457200">
              <a:buFont typeface="+mj-lt"/>
              <a:buAutoNum type="arabicPeriod"/>
            </a:pPr>
            <a:r>
              <a:rPr lang="en-US" sz="2000" u="sng" dirty="0" smtClean="0"/>
              <a:t>A closing </a:t>
            </a:r>
            <a:r>
              <a:rPr lang="en-US" sz="2000" dirty="0" smtClean="0"/>
              <a:t>that requests an interview and motivates action </a:t>
            </a:r>
          </a:p>
          <a:p>
            <a:pPr lvl="1"/>
            <a:endParaRPr lang="en-US" sz="800" dirty="0"/>
          </a:p>
          <a:p>
            <a:pPr lvl="2"/>
            <a:r>
              <a:rPr lang="en-US" sz="1800" dirty="0" smtClean="0">
                <a:solidFill>
                  <a:srgbClr val="FF0000"/>
                </a:solidFill>
              </a:rPr>
              <a:t>When putting your cover message together, remember that the biggest mistake job seekers make when writing cover messages is being too generic.  You should, therefore, write a personalized, customized cover message for every position that interests you.</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931046" y="5105400"/>
            <a:ext cx="853459" cy="1198048"/>
          </a:xfrm>
          <a:prstGeom prst="rect">
            <a:avLst/>
          </a:prstGeom>
        </p:spPr>
      </p:pic>
    </p:spTree>
    <p:extLst>
      <p:ext uri="{BB962C8B-B14F-4D97-AF65-F5344CB8AC3E}">
        <p14:creationId xmlns:p14="http://schemas.microsoft.com/office/powerpoint/2010/main" val="2694744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Five: Employment Communication</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Chapter Sixteen: Interviewing and Following Up</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Explain the purposes, sequence, and types of job interviews, including screening, one-on-one, panel, group, sequential, and video interviews.</a:t>
            </a:r>
          </a:p>
          <a:p>
            <a:pPr marL="937260" lvl="2" indent="-342900">
              <a:buFont typeface="+mj-lt"/>
              <a:buAutoNum type="arabicPeriod"/>
            </a:pPr>
            <a:r>
              <a:rPr lang="en-US" sz="1800" dirty="0" smtClean="0">
                <a:solidFill>
                  <a:srgbClr val="FF0000"/>
                </a:solidFill>
              </a:rPr>
              <a:t>Describe what to do </a:t>
            </a:r>
            <a:r>
              <a:rPr lang="en-US" sz="1800" i="1" dirty="0" smtClean="0">
                <a:solidFill>
                  <a:srgbClr val="FF0000"/>
                </a:solidFill>
              </a:rPr>
              <a:t>before</a:t>
            </a:r>
            <a:r>
              <a:rPr lang="en-US" sz="1800" dirty="0" smtClean="0">
                <a:solidFill>
                  <a:srgbClr val="FF0000"/>
                </a:solidFill>
              </a:rPr>
              <a:t> an interview, including ensuring professional phone techniques, researching the target company, rehearsing success stories, cleaning up digital dirt, dressing properly, and fighting fear.</a:t>
            </a:r>
          </a:p>
          <a:p>
            <a:pPr marL="937260" lvl="2" indent="-342900">
              <a:buFont typeface="+mj-lt"/>
              <a:buAutoNum type="arabicPeriod"/>
            </a:pPr>
            <a:r>
              <a:rPr lang="en-US" sz="1800" dirty="0" smtClean="0">
                <a:solidFill>
                  <a:srgbClr val="FF0000"/>
                </a:solidFill>
              </a:rPr>
              <a:t>Describe what to do </a:t>
            </a:r>
            <a:r>
              <a:rPr lang="en-US" sz="1800" i="1" dirty="0" smtClean="0">
                <a:solidFill>
                  <a:srgbClr val="FF0000"/>
                </a:solidFill>
              </a:rPr>
              <a:t>during</a:t>
            </a:r>
            <a:r>
              <a:rPr lang="en-US" sz="1800" dirty="0" smtClean="0">
                <a:solidFill>
                  <a:srgbClr val="FF0000"/>
                </a:solidFill>
              </a:rPr>
              <a:t> an interview, including controlling nonverbal messages and answering typical interview questions.</a:t>
            </a:r>
          </a:p>
          <a:p>
            <a:pPr marL="937260" lvl="2" indent="-342900">
              <a:buFont typeface="+mj-lt"/>
              <a:buAutoNum type="arabicPeriod"/>
            </a:pPr>
            <a:r>
              <a:rPr lang="en-US" sz="1800" dirty="0" smtClean="0">
                <a:solidFill>
                  <a:srgbClr val="FF0000"/>
                </a:solidFill>
              </a:rPr>
              <a:t>Describe what to do </a:t>
            </a:r>
            <a:r>
              <a:rPr lang="en-US" sz="1800" i="1" dirty="0" smtClean="0">
                <a:solidFill>
                  <a:srgbClr val="FF0000"/>
                </a:solidFill>
              </a:rPr>
              <a:t>after</a:t>
            </a:r>
            <a:r>
              <a:rPr lang="en-US" sz="1800" dirty="0" smtClean="0">
                <a:solidFill>
                  <a:srgbClr val="FF0000"/>
                </a:solidFill>
              </a:rPr>
              <a:t> an interview, including thanking the interviewer, contacting references, and writing follow-up messages.</a:t>
            </a:r>
          </a:p>
          <a:p>
            <a:pPr marL="937260" lvl="2" indent="-342900">
              <a:buFont typeface="+mj-lt"/>
              <a:buAutoNum type="arabicPeriod"/>
            </a:pPr>
            <a:r>
              <a:rPr lang="en-US" sz="1800" dirty="0" smtClean="0">
                <a:solidFill>
                  <a:srgbClr val="FF0000"/>
                </a:solidFill>
              </a:rPr>
              <a:t>Prepare additional employment documents: applications, rejection follow-up messages, acceptance messages, and resignation letters.</a:t>
            </a:r>
            <a:endParaRPr lang="en-US" sz="1800" dirty="0">
              <a:solidFill>
                <a:srgbClr val="FF0000"/>
              </a:solidFill>
            </a:endParaRP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extLst>
      <p:ext uri="{BB962C8B-B14F-4D97-AF65-F5344CB8AC3E}">
        <p14:creationId xmlns:p14="http://schemas.microsoft.com/office/powerpoint/2010/main" val="38160622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Interviewing Effectively in Today’s Competitive Job Market</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lstStyle/>
          <a:p>
            <a:r>
              <a:rPr lang="en-US" sz="2200" u="sng" dirty="0" smtClean="0"/>
              <a:t>Whether you are completing your education and searching for your first serious position or are in the workforce and striving to change jobs – a job interview can be life changing</a:t>
            </a:r>
            <a:r>
              <a:rPr lang="en-US" dirty="0" smtClean="0"/>
              <a:t>.  </a:t>
            </a:r>
          </a:p>
          <a:p>
            <a:endParaRPr lang="en-US" sz="800" dirty="0"/>
          </a:p>
          <a:p>
            <a:pPr lvl="1"/>
            <a:r>
              <a:rPr lang="en-US" sz="2000" dirty="0" smtClean="0">
                <a:solidFill>
                  <a:srgbClr val="FF0000"/>
                </a:solidFill>
              </a:rPr>
              <a:t>Because employment is a major part of everyone’s life, the job interview takes on enormous importance.</a:t>
            </a:r>
            <a:endParaRPr lang="en-US" sz="2000" dirty="0">
              <a:solidFill>
                <a:srgbClr val="FF0000"/>
              </a:solidFill>
            </a:endParaRPr>
          </a:p>
        </p:txBody>
      </p:sp>
      <p:pic>
        <p:nvPicPr>
          <p:cNvPr id="1026" name="Picture 2" descr="COMPLETE INTERVIEW GUIDANCE MATERIAL: FRONTLINES MEDIA - FrontLines M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0005" y="3733800"/>
            <a:ext cx="4717893" cy="247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59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Purpose and Sequencing of Employment Interviews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normAutofit/>
          </a:bodyPr>
          <a:lstStyle/>
          <a:p>
            <a:r>
              <a:rPr lang="en-US" sz="2200" u="sng" dirty="0" smtClean="0"/>
              <a:t>An interview has several purposes for you as a job candidate</a:t>
            </a:r>
            <a:r>
              <a:rPr lang="en-US" dirty="0" smtClean="0"/>
              <a:t>.  </a:t>
            </a:r>
          </a:p>
          <a:p>
            <a:endParaRPr lang="en-US" sz="800" dirty="0"/>
          </a:p>
          <a:p>
            <a:pPr lvl="1"/>
            <a:r>
              <a:rPr lang="en-US" sz="2000" dirty="0" smtClean="0"/>
              <a:t>It is an opportunity to (1) convince the employer of your potential, (2) learn more about the job and the company, and (3) expand on the information in your resume. </a:t>
            </a:r>
          </a:p>
          <a:p>
            <a:pPr lvl="1"/>
            <a:endParaRPr lang="en-US" sz="800" dirty="0"/>
          </a:p>
          <a:p>
            <a:pPr lvl="2"/>
            <a:r>
              <a:rPr lang="en-US" sz="1800" dirty="0" smtClean="0">
                <a:solidFill>
                  <a:srgbClr val="FF0000"/>
                </a:solidFill>
              </a:rPr>
              <a:t>This is the time for you to gather information to determine whether you would fit into the company culture.  You should also be thinking about whether the job suits your career goals.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86400" y="4114800"/>
            <a:ext cx="3219302" cy="2076450"/>
          </a:xfrm>
          <a:prstGeom prst="rect">
            <a:avLst/>
          </a:prstGeom>
        </p:spPr>
      </p:pic>
    </p:spTree>
    <p:extLst>
      <p:ext uri="{BB962C8B-B14F-4D97-AF65-F5344CB8AC3E}">
        <p14:creationId xmlns:p14="http://schemas.microsoft.com/office/powerpoint/2010/main" val="3898844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Purpose and Sequencing of Employment Interviews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lstStyle/>
          <a:p>
            <a:r>
              <a:rPr lang="en-US" sz="2200" u="sng" dirty="0" smtClean="0"/>
              <a:t>From an employer’s perspective, the interview is opportunity to: </a:t>
            </a:r>
          </a:p>
          <a:p>
            <a:endParaRPr lang="en-US" sz="800" u="sng" dirty="0"/>
          </a:p>
          <a:p>
            <a:pPr marL="731520" lvl="1" indent="-457200">
              <a:buFont typeface="+mj-lt"/>
              <a:buAutoNum type="arabicPeriod"/>
            </a:pPr>
            <a:r>
              <a:rPr lang="en-US" sz="1800" dirty="0" smtClean="0">
                <a:solidFill>
                  <a:srgbClr val="FF0000"/>
                </a:solidFill>
              </a:rPr>
              <a:t>Assess your abilities in relation to the requirements for the position.</a:t>
            </a:r>
          </a:p>
          <a:p>
            <a:pPr marL="731520" lvl="1" indent="-457200">
              <a:buFont typeface="+mj-lt"/>
              <a:buAutoNum type="arabicPeriod"/>
            </a:pPr>
            <a:r>
              <a:rPr lang="en-US" sz="1800" dirty="0" smtClean="0">
                <a:solidFill>
                  <a:srgbClr val="FF0000"/>
                </a:solidFill>
              </a:rPr>
              <a:t>Discuss your training, experience, knowledge, and abilities in more detail.</a:t>
            </a:r>
          </a:p>
          <a:p>
            <a:pPr marL="731520" lvl="1" indent="-457200">
              <a:buFont typeface="+mj-lt"/>
              <a:buAutoNum type="arabicPeriod"/>
            </a:pPr>
            <a:r>
              <a:rPr lang="en-US" sz="1800" dirty="0">
                <a:solidFill>
                  <a:srgbClr val="FF0000"/>
                </a:solidFill>
              </a:rPr>
              <a:t>S</a:t>
            </a:r>
            <a:r>
              <a:rPr lang="en-US" sz="1800" dirty="0" smtClean="0">
                <a:solidFill>
                  <a:srgbClr val="FF0000"/>
                </a:solidFill>
              </a:rPr>
              <a:t>ee what drives and motivates you,</a:t>
            </a:r>
          </a:p>
          <a:p>
            <a:pPr marL="731520" lvl="1" indent="-457200">
              <a:buFont typeface="+mj-lt"/>
              <a:buAutoNum type="arabicPeriod"/>
            </a:pPr>
            <a:r>
              <a:rPr lang="en-US" sz="1800" dirty="0" smtClean="0">
                <a:solidFill>
                  <a:srgbClr val="FF0000"/>
                </a:solidFill>
              </a:rPr>
              <a:t>Decide whether you would fit into the organization.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20940" y="3581401"/>
            <a:ext cx="3482181" cy="2649940"/>
          </a:xfrm>
          <a:prstGeom prst="rect">
            <a:avLst/>
          </a:prstGeom>
        </p:spPr>
      </p:pic>
    </p:spTree>
    <p:extLst>
      <p:ext uri="{BB962C8B-B14F-4D97-AF65-F5344CB8AC3E}">
        <p14:creationId xmlns:p14="http://schemas.microsoft.com/office/powerpoint/2010/main" val="222246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100" dirty="0" smtClean="0"/>
              <a:t>Hiring/Placement Interviews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p:txBody>
          <a:bodyPr/>
          <a:lstStyle/>
          <a:p>
            <a:r>
              <a:rPr lang="en-US" sz="2400" u="sng" dirty="0" smtClean="0"/>
              <a:t>No matter what interview structure you encounter, you will feel more comfortable if you know what to do before, during, and after the interview</a:t>
            </a:r>
            <a:r>
              <a:rPr lang="en-US" dirty="0" smtClean="0"/>
              <a:t>.</a:t>
            </a:r>
            <a:endParaRPr lang="en-US" dirty="0"/>
          </a:p>
        </p:txBody>
      </p:sp>
      <p:pic>
        <p:nvPicPr>
          <p:cNvPr id="5" name="Picture 4"/>
          <p:cNvPicPr>
            <a:picLocks noChangeAspect="1"/>
          </p:cNvPicPr>
          <p:nvPr/>
        </p:nvPicPr>
        <p:blipFill>
          <a:blip r:embed="rId2"/>
          <a:stretch>
            <a:fillRect/>
          </a:stretch>
        </p:blipFill>
        <p:spPr>
          <a:xfrm>
            <a:off x="2116080" y="3124200"/>
            <a:ext cx="4948416" cy="2974848"/>
          </a:xfrm>
          <a:prstGeom prst="rect">
            <a:avLst/>
          </a:prstGeom>
        </p:spPr>
      </p:pic>
    </p:spTree>
    <p:extLst>
      <p:ext uri="{BB962C8B-B14F-4D97-AF65-F5344CB8AC3E}">
        <p14:creationId xmlns:p14="http://schemas.microsoft.com/office/powerpoint/2010/main" val="313206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Before the Interview</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lstStyle/>
          <a:p>
            <a:r>
              <a:rPr lang="en-US" sz="2200" u="sng" dirty="0" smtClean="0"/>
              <a:t>Once you have sent out at least one resume or filled out one job application, you must consider yourself an active job seeker</a:t>
            </a:r>
            <a:r>
              <a:rPr lang="en-US" dirty="0" smtClean="0"/>
              <a:t>.  </a:t>
            </a:r>
          </a:p>
          <a:p>
            <a:endParaRPr lang="en-US" sz="800" dirty="0"/>
          </a:p>
          <a:p>
            <a:pPr lvl="1"/>
            <a:r>
              <a:rPr lang="en-US" sz="2000" dirty="0" smtClean="0"/>
              <a:t>Being active in the job market means that you should be prepared to be contacted by potential employers.  Employers often use screening interviews to narrow the list of candidates.  </a:t>
            </a:r>
          </a:p>
          <a:p>
            <a:pPr lvl="1"/>
            <a:endParaRPr lang="en-US" sz="800" dirty="0"/>
          </a:p>
          <a:p>
            <a:pPr lvl="2"/>
            <a:r>
              <a:rPr lang="en-US" sz="1800" dirty="0" smtClean="0">
                <a:solidFill>
                  <a:srgbClr val="FF0000"/>
                </a:solidFill>
              </a:rPr>
              <a:t>If you do well in the screening interview, you will be invited to an in-person or video meeting.</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257800" y="4225185"/>
            <a:ext cx="3676650" cy="2070840"/>
          </a:xfrm>
          <a:prstGeom prst="rect">
            <a:avLst/>
          </a:prstGeom>
        </p:spPr>
      </p:pic>
    </p:spTree>
    <p:extLst>
      <p:ext uri="{BB962C8B-B14F-4D97-AF65-F5344CB8AC3E}">
        <p14:creationId xmlns:p14="http://schemas.microsoft.com/office/powerpoint/2010/main" val="1929862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Ensuring Professional Phone Techniques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normAutofit/>
          </a:bodyPr>
          <a:lstStyle/>
          <a:p>
            <a:r>
              <a:rPr lang="en-US" sz="2200" u="sng" dirty="0" smtClean="0"/>
              <a:t>Even with the popularity of email, most employers contact job applicants by phone to set up interviews</a:t>
            </a:r>
            <a:r>
              <a:rPr lang="en-US" dirty="0" smtClean="0"/>
              <a:t>.  </a:t>
            </a:r>
          </a:p>
          <a:p>
            <a:endParaRPr lang="en-US" sz="800" dirty="0"/>
          </a:p>
          <a:p>
            <a:pPr lvl="1"/>
            <a:r>
              <a:rPr lang="en-US" sz="2000" dirty="0" smtClean="0"/>
              <a:t>Employers can judge how well applicants communicate by hearing their voices and expressions over the phone.  </a:t>
            </a:r>
          </a:p>
          <a:p>
            <a:pPr lvl="1"/>
            <a:endParaRPr lang="en-US" sz="800" dirty="0" smtClean="0"/>
          </a:p>
          <a:p>
            <a:pPr lvl="2"/>
            <a:r>
              <a:rPr lang="en-US" sz="1800" dirty="0" smtClean="0">
                <a:solidFill>
                  <a:srgbClr val="FF0000"/>
                </a:solidFill>
              </a:rPr>
              <a:t>Once you are actively looking for a job, anytime the phone rings, it could be a potential employer.  Don’t make the mistake of letting an unprofessional voice mail message or lazy roommate or a sloppy cell phone manner ruin your chances.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621834" y="4572000"/>
            <a:ext cx="4303091" cy="1781175"/>
          </a:xfrm>
          <a:prstGeom prst="rect">
            <a:avLst/>
          </a:prstGeom>
        </p:spPr>
      </p:pic>
    </p:spTree>
    <p:extLst>
      <p:ext uri="{BB962C8B-B14F-4D97-AF65-F5344CB8AC3E}">
        <p14:creationId xmlns:p14="http://schemas.microsoft.com/office/powerpoint/2010/main" val="2701646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Making the First Conversation Impressive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lstStyle/>
          <a:p>
            <a:r>
              <a:rPr lang="en-US" sz="2200" u="sng" dirty="0" smtClean="0"/>
              <a:t>Whether you answer the phone directly or return an employer’s call, make sure you are prepared for the conversation</a:t>
            </a:r>
            <a:r>
              <a:rPr lang="en-US" dirty="0" smtClean="0"/>
              <a:t>.  </a:t>
            </a:r>
          </a:p>
          <a:p>
            <a:endParaRPr lang="en-US" sz="800" dirty="0"/>
          </a:p>
          <a:p>
            <a:pPr lvl="1"/>
            <a:r>
              <a:rPr lang="en-US" sz="2000" dirty="0" smtClean="0"/>
              <a:t>Remember that this is the first time employer has heard your voice.  </a:t>
            </a:r>
          </a:p>
          <a:p>
            <a:pPr lvl="1"/>
            <a:endParaRPr lang="en-US" sz="800" dirty="0"/>
          </a:p>
          <a:p>
            <a:pPr lvl="2"/>
            <a:r>
              <a:rPr lang="en-US" sz="1800" dirty="0" smtClean="0">
                <a:solidFill>
                  <a:srgbClr val="FF0000"/>
                </a:solidFill>
              </a:rPr>
              <a:t>How you conduct yourself on the phone will create a lasting impression.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81600" y="3780251"/>
            <a:ext cx="3705225" cy="2512447"/>
          </a:xfrm>
          <a:prstGeom prst="rect">
            <a:avLst/>
          </a:prstGeom>
        </p:spPr>
      </p:pic>
    </p:spTree>
    <p:extLst>
      <p:ext uri="{BB962C8B-B14F-4D97-AF65-F5344CB8AC3E}">
        <p14:creationId xmlns:p14="http://schemas.microsoft.com/office/powerpoint/2010/main" val="325853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4 Steps in a Successful Job 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p:txBody>
          <a:bodyPr>
            <a:normAutofit fontScale="92500" lnSpcReduction="10000"/>
          </a:bodyPr>
          <a:lstStyle/>
          <a:p>
            <a:pPr marL="514350" indent="-514350">
              <a:buFont typeface="+mj-lt"/>
              <a:buAutoNum type="arabicPeriod"/>
            </a:pPr>
            <a:r>
              <a:rPr lang="en-US" sz="2600" u="sng" dirty="0" smtClean="0"/>
              <a:t>Analyze Yourself</a:t>
            </a:r>
          </a:p>
          <a:p>
            <a:pPr lvl="1"/>
            <a:r>
              <a:rPr lang="en-US" dirty="0" smtClean="0">
                <a:solidFill>
                  <a:srgbClr val="FF0000"/>
                </a:solidFill>
              </a:rPr>
              <a:t>Identify your interests and goals - Assess your qualifications - Explore career opportunities.</a:t>
            </a:r>
          </a:p>
          <a:p>
            <a:pPr marL="514350" indent="-514350">
              <a:buFont typeface="+mj-lt"/>
              <a:buAutoNum type="arabicPeriod"/>
            </a:pPr>
            <a:r>
              <a:rPr lang="en-US" sz="2600" u="sng" dirty="0" smtClean="0"/>
              <a:t>Develop a Job-Search Strategy</a:t>
            </a:r>
          </a:p>
          <a:p>
            <a:pPr lvl="1"/>
            <a:r>
              <a:rPr lang="en-US" dirty="0" smtClean="0">
                <a:solidFill>
                  <a:srgbClr val="FF0000"/>
                </a:solidFill>
              </a:rPr>
              <a:t>Search the open job market - Pursue the hidden job market - Cultivate your online presence - Build your personal brand - Network, network, network!</a:t>
            </a:r>
          </a:p>
          <a:p>
            <a:pPr marL="514350" indent="-514350">
              <a:buFont typeface="+mj-lt"/>
              <a:buAutoNum type="arabicPeriod"/>
            </a:pPr>
            <a:r>
              <a:rPr lang="en-US" sz="2600" u="sng" dirty="0" smtClean="0"/>
              <a:t>Create a Customized Resume</a:t>
            </a:r>
          </a:p>
          <a:p>
            <a:pPr lvl="1"/>
            <a:r>
              <a:rPr lang="en-US" dirty="0" smtClean="0">
                <a:solidFill>
                  <a:srgbClr val="FF0000"/>
                </a:solidFill>
              </a:rPr>
              <a:t>Choose a resume style - Organize your info concisely - Tailor your resume to each position - Optimize for digital technology</a:t>
            </a:r>
          </a:p>
          <a:p>
            <a:pPr marL="514350" indent="-514350">
              <a:buFont typeface="+mj-lt"/>
              <a:buAutoNum type="arabicPeriod"/>
            </a:pPr>
            <a:r>
              <a:rPr lang="en-US" sz="2600" u="sng" dirty="0" smtClean="0"/>
              <a:t>Know the Hiring Process</a:t>
            </a:r>
          </a:p>
          <a:p>
            <a:pPr lvl="1"/>
            <a:r>
              <a:rPr lang="en-US" dirty="0" smtClean="0">
                <a:solidFill>
                  <a:srgbClr val="FF0000"/>
                </a:solidFill>
              </a:rPr>
              <a:t>Submit a resume, application, or e-portfolio – Undergo screening and hiring interviews – Accept an offer or reevaluate your progress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543800" y="457200"/>
            <a:ext cx="1371600" cy="1371600"/>
          </a:xfrm>
          <a:prstGeom prst="rect">
            <a:avLst/>
          </a:prstGeom>
        </p:spPr>
      </p:pic>
    </p:spTree>
    <p:extLst>
      <p:ext uri="{BB962C8B-B14F-4D97-AF65-F5344CB8AC3E}">
        <p14:creationId xmlns:p14="http://schemas.microsoft.com/office/powerpoint/2010/main" val="905912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Researching the Target Company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p:txBody>
          <a:bodyPr/>
          <a:lstStyle/>
          <a:p>
            <a:r>
              <a:rPr lang="en-US" sz="2200" u="sng" dirty="0" smtClean="0"/>
              <a:t>Once you have scheduled an in-person or video interview, you need to start preparing for it</a:t>
            </a:r>
            <a:r>
              <a:rPr lang="en-US" dirty="0" smtClean="0"/>
              <a:t>.  </a:t>
            </a:r>
          </a:p>
          <a:p>
            <a:endParaRPr lang="en-US" sz="800" dirty="0"/>
          </a:p>
          <a:p>
            <a:pPr lvl="1"/>
            <a:r>
              <a:rPr lang="en-US" sz="2000" dirty="0" smtClean="0"/>
              <a:t>One of the most important steps in effective interviewing is gathering detailed information about a prospective employer</a:t>
            </a:r>
            <a:r>
              <a:rPr lang="en-US" dirty="0" smtClean="0"/>
              <a:t>.  </a:t>
            </a:r>
          </a:p>
          <a:p>
            <a:pPr lvl="1"/>
            <a:endParaRPr lang="en-US" sz="800" dirty="0"/>
          </a:p>
          <a:p>
            <a:pPr lvl="2"/>
            <a:r>
              <a:rPr lang="en-US" sz="1800" dirty="0" smtClean="0">
                <a:solidFill>
                  <a:srgbClr val="FF0000"/>
                </a:solidFill>
              </a:rPr>
              <a:t>Never enter an interview cold.  Recruiters are impressed by candidates who have done their homework.</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818888" y="4110968"/>
            <a:ext cx="4094811" cy="2149376"/>
          </a:xfrm>
          <a:prstGeom prst="rect">
            <a:avLst/>
          </a:prstGeom>
        </p:spPr>
      </p:pic>
    </p:spTree>
    <p:extLst>
      <p:ext uri="{BB962C8B-B14F-4D97-AF65-F5344CB8AC3E}">
        <p14:creationId xmlns:p14="http://schemas.microsoft.com/office/powerpoint/2010/main" val="3187260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Researching the Target Company</a:t>
            </a:r>
            <a:br>
              <a:rPr lang="en-US" sz="2800" dirty="0" smtClean="0"/>
            </a:br>
            <a:r>
              <a:rPr lang="en-US" sz="2000" dirty="0" smtClean="0"/>
              <a:t>Scouring the Internet for Important Company Data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normAutofit/>
          </a:bodyPr>
          <a:lstStyle/>
          <a:p>
            <a:r>
              <a:rPr lang="en-US" sz="2200" u="sng" dirty="0" smtClean="0"/>
              <a:t>Search the potential employer’s website, news sources, trade journals, and industry directories</a:t>
            </a:r>
            <a:r>
              <a:rPr lang="en-US" dirty="0" smtClean="0"/>
              <a:t>.  </a:t>
            </a:r>
          </a:p>
          <a:p>
            <a:endParaRPr lang="en-US" sz="800" dirty="0"/>
          </a:p>
          <a:p>
            <a:pPr lvl="1"/>
            <a:r>
              <a:rPr lang="en-US" sz="2000" dirty="0" smtClean="0"/>
              <a:t>Unearth information about the job, the company, and the industry.  </a:t>
            </a:r>
          </a:p>
          <a:p>
            <a:pPr lvl="1"/>
            <a:r>
              <a:rPr lang="en-US" sz="2000" dirty="0" smtClean="0"/>
              <a:t>Learn all you can about the company’s history, mission and goals, size, geographic locations, and number of employees.  </a:t>
            </a:r>
          </a:p>
          <a:p>
            <a:pPr lvl="1"/>
            <a:r>
              <a:rPr lang="en-US" sz="2000" dirty="0" smtClean="0"/>
              <a:t>Check its customers, competitors, culture, management structure, reputation in the community, financial condition, strengths and weaknesses, and future plans, as well as the names of its leaders.  </a:t>
            </a:r>
          </a:p>
          <a:p>
            <a:pPr lvl="1"/>
            <a:endParaRPr lang="en-US" sz="800" dirty="0"/>
          </a:p>
          <a:p>
            <a:pPr lvl="2"/>
            <a:r>
              <a:rPr lang="en-US" sz="1800" dirty="0" smtClean="0">
                <a:solidFill>
                  <a:srgbClr val="FF0000"/>
                </a:solidFill>
              </a:rPr>
              <a:t>A good place to check is the About Us section on its website.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562125" y="5257801"/>
            <a:ext cx="3560708" cy="1600200"/>
          </a:xfrm>
          <a:prstGeom prst="rect">
            <a:avLst/>
          </a:prstGeom>
        </p:spPr>
      </p:pic>
    </p:spTree>
    <p:extLst>
      <p:ext uri="{BB962C8B-B14F-4D97-AF65-F5344CB8AC3E}">
        <p14:creationId xmlns:p14="http://schemas.microsoft.com/office/powerpoint/2010/main" val="499236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Researching the Target Company</a:t>
            </a:r>
            <a:br>
              <a:rPr lang="en-US" sz="2800" dirty="0" smtClean="0"/>
            </a:br>
            <a:r>
              <a:rPr lang="en-US" sz="2000" dirty="0" smtClean="0"/>
              <a:t>Analyzing the Company’s Advertising</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sp>
        <p:nvSpPr>
          <p:cNvPr id="4" name="Content Placeholder 3"/>
          <p:cNvSpPr>
            <a:spLocks noGrp="1"/>
          </p:cNvSpPr>
          <p:nvPr>
            <p:ph sz="quarter" idx="1"/>
          </p:nvPr>
        </p:nvSpPr>
        <p:spPr/>
        <p:txBody>
          <a:bodyPr/>
          <a:lstStyle/>
          <a:p>
            <a:r>
              <a:rPr lang="en-US" sz="2200" u="sng" dirty="0" smtClean="0"/>
              <a:t>In addition to online presence, examine the company’s ads and promotional materials, including sales and marketing brochures</a:t>
            </a:r>
            <a:r>
              <a:rPr lang="en-US" dirty="0" smtClean="0"/>
              <a:t>.</a:t>
            </a:r>
            <a:endParaRPr lang="en-US" dirty="0"/>
          </a:p>
        </p:txBody>
      </p:sp>
      <p:pic>
        <p:nvPicPr>
          <p:cNvPr id="5" name="Picture 4"/>
          <p:cNvPicPr>
            <a:picLocks noChangeAspect="1"/>
          </p:cNvPicPr>
          <p:nvPr/>
        </p:nvPicPr>
        <p:blipFill>
          <a:blip r:embed="rId2"/>
          <a:stretch>
            <a:fillRect/>
          </a:stretch>
        </p:blipFill>
        <p:spPr>
          <a:xfrm>
            <a:off x="1447800" y="2606812"/>
            <a:ext cx="6313932" cy="3551587"/>
          </a:xfrm>
          <a:prstGeom prst="rect">
            <a:avLst/>
          </a:prstGeom>
        </p:spPr>
      </p:pic>
    </p:spTree>
    <p:extLst>
      <p:ext uri="{BB962C8B-B14F-4D97-AF65-F5344CB8AC3E}">
        <p14:creationId xmlns:p14="http://schemas.microsoft.com/office/powerpoint/2010/main" val="617109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Rehearsing Success Stories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normAutofit/>
          </a:bodyPr>
          <a:lstStyle/>
          <a:p>
            <a:r>
              <a:rPr lang="en-US" sz="2200" u="sng" dirty="0" smtClean="0"/>
              <a:t>To feel confident and be ready to sell your qualifications, prepare and practice success stories</a:t>
            </a:r>
            <a:r>
              <a:rPr lang="en-US" dirty="0" smtClean="0"/>
              <a:t>.  </a:t>
            </a:r>
          </a:p>
          <a:p>
            <a:endParaRPr lang="en-US" sz="800" dirty="0"/>
          </a:p>
          <a:p>
            <a:pPr lvl="1"/>
            <a:r>
              <a:rPr lang="en-US" sz="2000" dirty="0" smtClean="0"/>
              <a:t>These stories are specific examples of your educational and work-related experience that demonstrate your qualifications and achievements</a:t>
            </a:r>
            <a:r>
              <a:rPr lang="en-US" dirty="0" smtClean="0"/>
              <a:t>.  </a:t>
            </a:r>
          </a:p>
          <a:p>
            <a:pPr lvl="1"/>
            <a:endParaRPr lang="en-US" sz="800" dirty="0"/>
          </a:p>
          <a:p>
            <a:pPr lvl="2"/>
            <a:r>
              <a:rPr lang="en-US" sz="1800" dirty="0" smtClean="0">
                <a:solidFill>
                  <a:srgbClr val="FF0000"/>
                </a:solidFill>
              </a:rPr>
              <a:t>Look over the job description and your resume to determine what skills, training, personal characteristics, and experience you want to emphasize during the interview.  Then prepare a success story for each one.  </a:t>
            </a:r>
          </a:p>
          <a:p>
            <a:pPr lvl="2"/>
            <a:r>
              <a:rPr lang="en-US" sz="1800" dirty="0" smtClean="0">
                <a:solidFill>
                  <a:srgbClr val="FF0000"/>
                </a:solidFill>
              </a:rPr>
              <a:t>Incorporate numbers, such as dollars saved or percentage of sales increased, whenever possible. Keep your stories brief.</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543799" y="4933656"/>
            <a:ext cx="1328987" cy="1323253"/>
          </a:xfrm>
          <a:prstGeom prst="rect">
            <a:avLst/>
          </a:prstGeom>
        </p:spPr>
      </p:pic>
    </p:spTree>
    <p:extLst>
      <p:ext uri="{BB962C8B-B14F-4D97-AF65-F5344CB8AC3E}">
        <p14:creationId xmlns:p14="http://schemas.microsoft.com/office/powerpoint/2010/main" val="480616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Rehearsing Success Stories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sp>
        <p:nvSpPr>
          <p:cNvPr id="4" name="Content Placeholder 3"/>
          <p:cNvSpPr>
            <a:spLocks noGrp="1"/>
          </p:cNvSpPr>
          <p:nvPr>
            <p:ph sz="quarter" idx="1"/>
          </p:nvPr>
        </p:nvSpPr>
        <p:spPr/>
        <p:txBody>
          <a:bodyPr/>
          <a:lstStyle/>
          <a:p>
            <a:r>
              <a:rPr lang="en-US" sz="2200" u="sng" dirty="0" smtClean="0"/>
              <a:t>Practice telling your success stories until they fluently roll off your tongue and sound natural</a:t>
            </a:r>
            <a:r>
              <a:rPr lang="en-US" dirty="0" smtClean="0"/>
              <a:t>.  </a:t>
            </a:r>
          </a:p>
          <a:p>
            <a:endParaRPr lang="en-US" sz="800" dirty="0"/>
          </a:p>
          <a:p>
            <a:pPr lvl="1"/>
            <a:r>
              <a:rPr lang="en-US" sz="2000" dirty="0" smtClean="0"/>
              <a:t>Then in an interview, be certain to find places to insert them</a:t>
            </a:r>
            <a:r>
              <a:rPr lang="en-US" dirty="0" smtClean="0"/>
              <a:t>.  </a:t>
            </a:r>
          </a:p>
          <a:p>
            <a:pPr lvl="1"/>
            <a:r>
              <a:rPr lang="en-US" dirty="0" smtClean="0"/>
              <a:t>Tell stories about:</a:t>
            </a:r>
          </a:p>
          <a:p>
            <a:pPr lvl="1"/>
            <a:endParaRPr lang="en-US" sz="800" dirty="0"/>
          </a:p>
          <a:p>
            <a:pPr lvl="2"/>
            <a:r>
              <a:rPr lang="en-US" sz="1800" dirty="0" smtClean="0">
                <a:solidFill>
                  <a:srgbClr val="FF0000"/>
                </a:solidFill>
              </a:rPr>
              <a:t>Dealing with a crisis</a:t>
            </a:r>
          </a:p>
          <a:p>
            <a:pPr lvl="2"/>
            <a:r>
              <a:rPr lang="en-US" sz="1800" dirty="0">
                <a:solidFill>
                  <a:srgbClr val="FF0000"/>
                </a:solidFill>
              </a:rPr>
              <a:t>H</a:t>
            </a:r>
            <a:r>
              <a:rPr lang="en-US" sz="1800" dirty="0" smtClean="0">
                <a:solidFill>
                  <a:srgbClr val="FF0000"/>
                </a:solidFill>
              </a:rPr>
              <a:t>andling a tough interpersonal situation</a:t>
            </a:r>
          </a:p>
          <a:p>
            <a:pPr lvl="2"/>
            <a:r>
              <a:rPr lang="en-US" sz="1800" dirty="0">
                <a:solidFill>
                  <a:srgbClr val="FF0000"/>
                </a:solidFill>
              </a:rPr>
              <a:t>S</a:t>
            </a:r>
            <a:r>
              <a:rPr lang="en-US" sz="1800" dirty="0" smtClean="0">
                <a:solidFill>
                  <a:srgbClr val="FF0000"/>
                </a:solidFill>
              </a:rPr>
              <a:t>uccessfully juggling many priorities</a:t>
            </a:r>
          </a:p>
          <a:p>
            <a:pPr lvl="2"/>
            <a:r>
              <a:rPr lang="en-US" sz="1800" dirty="0">
                <a:solidFill>
                  <a:srgbClr val="FF0000"/>
                </a:solidFill>
              </a:rPr>
              <a:t>C</a:t>
            </a:r>
            <a:r>
              <a:rPr lang="en-US" sz="1800" dirty="0" smtClean="0">
                <a:solidFill>
                  <a:srgbClr val="FF0000"/>
                </a:solidFill>
              </a:rPr>
              <a:t>hanging course to deal with changed circumstances</a:t>
            </a:r>
          </a:p>
          <a:p>
            <a:pPr lvl="2"/>
            <a:r>
              <a:rPr lang="en-US" sz="1800" dirty="0">
                <a:solidFill>
                  <a:srgbClr val="FF0000"/>
                </a:solidFill>
              </a:rPr>
              <a:t>L</a:t>
            </a:r>
            <a:r>
              <a:rPr lang="en-US" sz="1800" dirty="0" smtClean="0">
                <a:solidFill>
                  <a:srgbClr val="FF0000"/>
                </a:solidFill>
              </a:rPr>
              <a:t>earning from a mistake</a:t>
            </a:r>
          </a:p>
          <a:p>
            <a:pPr lvl="2"/>
            <a:r>
              <a:rPr lang="en-US" sz="1800" dirty="0">
                <a:solidFill>
                  <a:srgbClr val="FF0000"/>
                </a:solidFill>
              </a:rPr>
              <a:t>W</a:t>
            </a:r>
            <a:r>
              <a:rPr lang="en-US" sz="1800" dirty="0" smtClean="0">
                <a:solidFill>
                  <a:srgbClr val="FF0000"/>
                </a:solidFill>
              </a:rPr>
              <a:t>orking on a team </a:t>
            </a:r>
          </a:p>
          <a:p>
            <a:pPr lvl="2"/>
            <a:r>
              <a:rPr lang="en-US" sz="1800" dirty="0">
                <a:solidFill>
                  <a:srgbClr val="FF0000"/>
                </a:solidFill>
              </a:rPr>
              <a:t>G</a:t>
            </a:r>
            <a:r>
              <a:rPr lang="en-US" sz="1800" dirty="0" smtClean="0">
                <a:solidFill>
                  <a:srgbClr val="FF0000"/>
                </a:solidFill>
              </a:rPr>
              <a:t>oing above-beyond expectations.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172200" y="4791075"/>
            <a:ext cx="2751665" cy="1547813"/>
          </a:xfrm>
          <a:prstGeom prst="rect">
            <a:avLst/>
          </a:prstGeom>
        </p:spPr>
      </p:pic>
    </p:spTree>
    <p:extLst>
      <p:ext uri="{BB962C8B-B14F-4D97-AF65-F5344CB8AC3E}">
        <p14:creationId xmlns:p14="http://schemas.microsoft.com/office/powerpoint/2010/main" val="1947634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Cleaning Up Digital Dirt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lstStyle/>
          <a:p>
            <a:r>
              <a:rPr lang="en-US" sz="2200" u="sng" dirty="0" smtClean="0"/>
              <a:t>Potential employers definitely screen candidates’ online presence using Google and social media sites such as Facebook, LinkedIn, and Twitter</a:t>
            </a:r>
            <a:r>
              <a:rPr lang="en-US" dirty="0" smtClean="0"/>
              <a:t>.  </a:t>
            </a:r>
          </a:p>
          <a:p>
            <a:endParaRPr lang="en-US" sz="800" dirty="0"/>
          </a:p>
          <a:p>
            <a:pPr lvl="1"/>
            <a:r>
              <a:rPr lang="en-US" sz="2000" dirty="0" smtClean="0">
                <a:solidFill>
                  <a:srgbClr val="FF0000"/>
                </a:solidFill>
              </a:rPr>
              <a:t>A recent CareerBuilder survey revealed that 49% of hiring managers who screen candidates via social networks said they had found information that caused them not to hire a candidate.  </a:t>
            </a:r>
            <a:endParaRPr lang="en-US" sz="2000" dirty="0">
              <a:solidFill>
                <a:srgbClr val="FF0000"/>
              </a:solidFill>
            </a:endParaRPr>
          </a:p>
        </p:txBody>
      </p:sp>
      <p:pic>
        <p:nvPicPr>
          <p:cNvPr id="6" name="Picture 5"/>
          <p:cNvPicPr>
            <a:picLocks noChangeAspect="1"/>
          </p:cNvPicPr>
          <p:nvPr/>
        </p:nvPicPr>
        <p:blipFill>
          <a:blip r:embed="rId2"/>
          <a:stretch>
            <a:fillRect/>
          </a:stretch>
        </p:blipFill>
        <p:spPr>
          <a:xfrm>
            <a:off x="5063766" y="4114800"/>
            <a:ext cx="3877733" cy="2181225"/>
          </a:xfrm>
          <a:prstGeom prst="rect">
            <a:avLst/>
          </a:prstGeom>
        </p:spPr>
      </p:pic>
    </p:spTree>
    <p:extLst>
      <p:ext uri="{BB962C8B-B14F-4D97-AF65-F5344CB8AC3E}">
        <p14:creationId xmlns:p14="http://schemas.microsoft.com/office/powerpoint/2010/main" val="3026171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Cleaning Up Digital Dirt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top reasons employers chose not to hire candidate</a:t>
            </a:r>
            <a:r>
              <a:rPr lang="en-US" dirty="0" smtClean="0"/>
              <a:t>:</a:t>
            </a:r>
          </a:p>
          <a:p>
            <a:endParaRPr lang="en-US" sz="900" dirty="0"/>
          </a:p>
          <a:p>
            <a:pPr marL="731520" lvl="1" indent="-457200">
              <a:buFont typeface="+mj-lt"/>
              <a:buAutoNum type="arabicPeriod"/>
            </a:pPr>
            <a:r>
              <a:rPr lang="en-US" sz="2000" dirty="0" smtClean="0"/>
              <a:t>Provocative or inappropriate photographs, videos, or information.</a:t>
            </a:r>
          </a:p>
          <a:p>
            <a:pPr marL="731520" lvl="1" indent="-457200">
              <a:buFont typeface="+mj-lt"/>
              <a:buAutoNum type="arabicPeriod"/>
            </a:pPr>
            <a:r>
              <a:rPr lang="en-US" sz="2000" dirty="0" smtClean="0"/>
              <a:t>Contents about drinking or doing drugs.</a:t>
            </a:r>
          </a:p>
          <a:p>
            <a:pPr marL="731520" lvl="1" indent="-457200">
              <a:buFont typeface="+mj-lt"/>
              <a:buAutoNum type="arabicPeriod"/>
            </a:pPr>
            <a:r>
              <a:rPr lang="en-US" sz="2000" dirty="0" smtClean="0"/>
              <a:t>Discriminatory comments related to race, religion, and other protected categories.</a:t>
            </a:r>
          </a:p>
          <a:p>
            <a:pPr marL="731520" lvl="1" indent="-457200">
              <a:buFont typeface="+mj-lt"/>
              <a:buAutoNum type="arabicPeriod"/>
            </a:pPr>
            <a:r>
              <a:rPr lang="en-US" sz="2000" dirty="0" smtClean="0"/>
              <a:t>Criticism of previous employers or colleagues.</a:t>
            </a:r>
          </a:p>
          <a:p>
            <a:pPr marL="731520" lvl="1" indent="-457200">
              <a:buFont typeface="+mj-lt"/>
              <a:buAutoNum type="arabicPeriod"/>
            </a:pPr>
            <a:r>
              <a:rPr lang="en-US" sz="2000" dirty="0" smtClean="0"/>
              <a:t>Poor communication skills.</a:t>
            </a:r>
          </a:p>
          <a:p>
            <a:pPr lvl="1"/>
            <a:endParaRPr lang="en-US" sz="900" dirty="0" smtClean="0"/>
          </a:p>
          <a:p>
            <a:pPr lvl="2"/>
            <a:r>
              <a:rPr lang="en-US" sz="1800" dirty="0" smtClean="0">
                <a:solidFill>
                  <a:srgbClr val="FF0000"/>
                </a:solidFill>
              </a:rPr>
              <a:t>Teasing photographs and provocative comments about drinking, drug use, and sexual exploits make students look immature &amp; unprofessional.</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086600" y="5162233"/>
            <a:ext cx="1533525" cy="1086168"/>
          </a:xfrm>
          <a:prstGeom prst="rect">
            <a:avLst/>
          </a:prstGeom>
        </p:spPr>
      </p:pic>
    </p:spTree>
    <p:extLst>
      <p:ext uri="{BB962C8B-B14F-4D97-AF65-F5344CB8AC3E}">
        <p14:creationId xmlns:p14="http://schemas.microsoft.com/office/powerpoint/2010/main" val="2897333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Cleaning Up Digital Dirt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p:txBody>
          <a:bodyPr>
            <a:normAutofit fontScale="92500"/>
          </a:bodyPr>
          <a:lstStyle/>
          <a:p>
            <a:r>
              <a:rPr lang="en-US" sz="2600" u="sng" dirty="0" smtClean="0"/>
              <a:t>Tips to clean up your online presence</a:t>
            </a:r>
            <a:r>
              <a:rPr lang="en-US" sz="2600" dirty="0" smtClean="0"/>
              <a:t>:</a:t>
            </a:r>
          </a:p>
          <a:p>
            <a:endParaRPr lang="en-US" sz="800" dirty="0" smtClean="0"/>
          </a:p>
          <a:p>
            <a:pPr marL="731520" lvl="1" indent="-457200">
              <a:buFont typeface="+mj-lt"/>
              <a:buAutoNum type="arabicPeriod"/>
            </a:pPr>
            <a:r>
              <a:rPr lang="en-US" u="sng" dirty="0" smtClean="0"/>
              <a:t>Remove Questionable Content</a:t>
            </a:r>
          </a:p>
          <a:p>
            <a:pPr lvl="2"/>
            <a:r>
              <a:rPr lang="en-US" dirty="0" smtClean="0">
                <a:solidFill>
                  <a:srgbClr val="FF0000"/>
                </a:solidFill>
              </a:rPr>
              <a:t>Remove any incriminating, provocative, or distasteful photos, content, and links that make you look unprofessional to potential employers.</a:t>
            </a:r>
          </a:p>
          <a:p>
            <a:pPr marL="731520" lvl="1" indent="-457200">
              <a:buFont typeface="+mj-lt"/>
              <a:buAutoNum type="arabicPeriod"/>
            </a:pPr>
            <a:r>
              <a:rPr lang="en-US" u="sng" dirty="0" smtClean="0"/>
              <a:t>Stay Positive</a:t>
            </a:r>
          </a:p>
          <a:p>
            <a:pPr lvl="2"/>
            <a:r>
              <a:rPr lang="en-US" dirty="0" smtClean="0">
                <a:solidFill>
                  <a:srgbClr val="FF0000"/>
                </a:solidFill>
              </a:rPr>
              <a:t>Don’t complain about things in professional or personal life online.  Even negative reviews you have written can turn employers off.</a:t>
            </a:r>
          </a:p>
          <a:p>
            <a:pPr marL="731520" lvl="1" indent="-457200">
              <a:buFont typeface="+mj-lt"/>
              <a:buAutoNum type="arabicPeriod"/>
            </a:pPr>
            <a:r>
              <a:rPr lang="en-US" u="sng" dirty="0" smtClean="0"/>
              <a:t>Be Selective About Who is on Your List of Friends</a:t>
            </a:r>
          </a:p>
          <a:p>
            <a:pPr lvl="2"/>
            <a:r>
              <a:rPr lang="en-US" dirty="0" smtClean="0">
                <a:solidFill>
                  <a:srgbClr val="FF0000"/>
                </a:solidFill>
              </a:rPr>
              <a:t>Don’t associate with negative, immature, or unprofessional people.  Make personal social networking pages private.  Monitor settings.</a:t>
            </a:r>
          </a:p>
          <a:p>
            <a:pPr marL="731520" lvl="1" indent="-457200">
              <a:buFont typeface="+mj-lt"/>
              <a:buAutoNum type="arabicPeriod"/>
            </a:pPr>
            <a:r>
              <a:rPr lang="en-US" u="sng" dirty="0" smtClean="0"/>
              <a:t>Don’t Discuss Your Job Search if You are Still Employed</a:t>
            </a:r>
          </a:p>
          <a:p>
            <a:pPr lvl="2"/>
            <a:r>
              <a:rPr lang="en-US" dirty="0" smtClean="0">
                <a:solidFill>
                  <a:srgbClr val="FF0000"/>
                </a:solidFill>
              </a:rPr>
              <a:t>Don’t write status updates or send tweets about your current job.</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086600" y="266700"/>
            <a:ext cx="1533525" cy="942234"/>
          </a:xfrm>
          <a:prstGeom prst="rect">
            <a:avLst/>
          </a:prstGeom>
        </p:spPr>
      </p:pic>
    </p:spTree>
    <p:extLst>
      <p:ext uri="{BB962C8B-B14F-4D97-AF65-F5344CB8AC3E}">
        <p14:creationId xmlns:p14="http://schemas.microsoft.com/office/powerpoint/2010/main" val="1364255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During the Interview</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normAutofit/>
          </a:bodyPr>
          <a:lstStyle/>
          <a:p>
            <a:r>
              <a:rPr lang="en-US" sz="2200" u="sng" dirty="0" smtClean="0"/>
              <a:t>Throughout the interview you will be answering questions and asking your own questions</a:t>
            </a:r>
            <a:r>
              <a:rPr lang="en-US" dirty="0" smtClean="0"/>
              <a:t>.  </a:t>
            </a:r>
          </a:p>
          <a:p>
            <a:endParaRPr lang="en-US" sz="800" dirty="0"/>
          </a:p>
          <a:p>
            <a:pPr lvl="1"/>
            <a:r>
              <a:rPr lang="en-US" sz="2000" dirty="0" smtClean="0"/>
              <a:t>Your demeanor, body language, and other nonverbal cues will also be on display.  The interviewer will be trying to learn more about you, and you should be learning more about the job and the organization</a:t>
            </a:r>
            <a:r>
              <a:rPr lang="en-US" dirty="0" smtClean="0"/>
              <a:t>.  </a:t>
            </a:r>
          </a:p>
          <a:p>
            <a:pPr lvl="1"/>
            <a:endParaRPr lang="en-US" sz="800" dirty="0"/>
          </a:p>
          <a:p>
            <a:pPr lvl="2"/>
            <a:r>
              <a:rPr lang="en-US" sz="1800" dirty="0" smtClean="0">
                <a:solidFill>
                  <a:srgbClr val="FF0000"/>
                </a:solidFill>
              </a:rPr>
              <a:t>Although you may be asked some unique questions, many interviewers ask standard, time-proven questions, which means that you can prepare your answers ahead of time.  </a:t>
            </a:r>
          </a:p>
        </p:txBody>
      </p:sp>
      <p:pic>
        <p:nvPicPr>
          <p:cNvPr id="5" name="Picture 4"/>
          <p:cNvPicPr>
            <a:picLocks noChangeAspect="1"/>
          </p:cNvPicPr>
          <p:nvPr/>
        </p:nvPicPr>
        <p:blipFill>
          <a:blip r:embed="rId2"/>
          <a:stretch>
            <a:fillRect/>
          </a:stretch>
        </p:blipFill>
        <p:spPr>
          <a:xfrm>
            <a:off x="4982602" y="4495800"/>
            <a:ext cx="3921149" cy="1781176"/>
          </a:xfrm>
          <a:prstGeom prst="rect">
            <a:avLst/>
          </a:prstGeom>
        </p:spPr>
      </p:pic>
    </p:spTree>
    <p:extLst>
      <p:ext uri="{BB962C8B-B14F-4D97-AF65-F5344CB8AC3E}">
        <p14:creationId xmlns:p14="http://schemas.microsoft.com/office/powerpoint/2010/main" val="838405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Sending Positive Nonverbal Messages and Acting Professionally</a:t>
            </a:r>
            <a:endParaRPr lang="en-US" sz="2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normAutofit/>
          </a:bodyPr>
          <a:lstStyle/>
          <a:p>
            <a:r>
              <a:rPr lang="en-US" sz="2200" u="sng" dirty="0" smtClean="0"/>
              <a:t>You have already sent nonverbal messages to your interviewer by arriving on time, being courteous, dressing appropriately, and greeting the receptionist confidently</a:t>
            </a:r>
            <a:r>
              <a:rPr lang="en-US" dirty="0" smtClean="0"/>
              <a:t>.  </a:t>
            </a:r>
          </a:p>
          <a:p>
            <a:endParaRPr lang="en-US" sz="800" dirty="0"/>
          </a:p>
          <a:p>
            <a:pPr lvl="1"/>
            <a:r>
              <a:rPr lang="en-US" sz="2000" dirty="0" smtClean="0"/>
              <a:t>You will continue to send nonverbal messages throughout interview.  </a:t>
            </a:r>
          </a:p>
          <a:p>
            <a:pPr lvl="1"/>
            <a:r>
              <a:rPr lang="en-US" sz="2000" dirty="0" smtClean="0"/>
              <a:t>What comes out of your mouth and what is written on your resume are not the only messages an interviewer receives about you.  </a:t>
            </a:r>
          </a:p>
          <a:p>
            <a:pPr lvl="1"/>
            <a:endParaRPr lang="en-US" sz="800" dirty="0"/>
          </a:p>
          <a:p>
            <a:pPr lvl="2"/>
            <a:r>
              <a:rPr lang="en-US" sz="1800" dirty="0" smtClean="0">
                <a:solidFill>
                  <a:srgbClr val="FF0000"/>
                </a:solidFill>
              </a:rPr>
              <a:t>Nonverbal messages also create powerful impressions.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772863" y="4190999"/>
            <a:ext cx="2067521" cy="1967399"/>
          </a:xfrm>
          <a:prstGeom prst="rect">
            <a:avLst/>
          </a:prstGeom>
        </p:spPr>
      </p:pic>
    </p:spTree>
    <p:extLst>
      <p:ext uri="{BB962C8B-B14F-4D97-AF65-F5344CB8AC3E}">
        <p14:creationId xmlns:p14="http://schemas.microsoft.com/office/powerpoint/2010/main" val="2434809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Launching Your Job Search with Self-Analysis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lstStyle/>
          <a:p>
            <a:r>
              <a:rPr lang="en-US" sz="2400" u="sng" dirty="0" smtClean="0"/>
              <a:t>The first step in a job search is analyzing your interests and goals and evaluating your qualifications</a:t>
            </a:r>
            <a:r>
              <a:rPr lang="en-US" sz="2400" dirty="0" smtClean="0"/>
              <a:t>.  </a:t>
            </a:r>
          </a:p>
          <a:p>
            <a:endParaRPr lang="en-US" sz="800" dirty="0"/>
          </a:p>
          <a:p>
            <a:pPr lvl="1"/>
            <a:r>
              <a:rPr lang="en-US" dirty="0" smtClean="0">
                <a:solidFill>
                  <a:srgbClr val="FF0000"/>
                </a:solidFill>
              </a:rPr>
              <a:t>This means looking inside yourself to explore what you like and dislike so that you can make good employment choices.  </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4553712" y="4100999"/>
            <a:ext cx="4114800" cy="2057400"/>
          </a:xfrm>
          <a:prstGeom prst="rect">
            <a:avLst/>
          </a:prstGeom>
        </p:spPr>
      </p:pic>
    </p:spTree>
    <p:extLst>
      <p:ext uri="{BB962C8B-B14F-4D97-AF65-F5344CB8AC3E}">
        <p14:creationId xmlns:p14="http://schemas.microsoft.com/office/powerpoint/2010/main" val="509190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to Answer Interview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lstStyle/>
          <a:p>
            <a:r>
              <a:rPr lang="en-US" sz="2200" u="sng" dirty="0" smtClean="0"/>
              <a:t>Always aim your answers at key characteristics interviewers seek: expertise, competence, motivation, interpersonal skills, decision-making skills, enthusiasm for the company and the job, and         a pleasing personality</a:t>
            </a:r>
            <a:r>
              <a:rPr lang="en-US" dirty="0" smtClean="0"/>
              <a:t>.  </a:t>
            </a:r>
          </a:p>
          <a:p>
            <a:endParaRPr lang="en-US" sz="800" dirty="0"/>
          </a:p>
          <a:p>
            <a:pPr lvl="1"/>
            <a:r>
              <a:rPr lang="en-US" sz="2000" dirty="0" smtClean="0"/>
              <a:t>Remember to stay focused on your strengths.  </a:t>
            </a:r>
          </a:p>
          <a:p>
            <a:pPr lvl="1"/>
            <a:endParaRPr lang="en-US" sz="800" dirty="0"/>
          </a:p>
          <a:p>
            <a:pPr lvl="2"/>
            <a:r>
              <a:rPr lang="en-US" sz="1800" dirty="0" smtClean="0">
                <a:solidFill>
                  <a:srgbClr val="FF0000"/>
                </a:solidFill>
              </a:rPr>
              <a:t>Don’t reveal weaknesses, even if you think they make you look human.  </a:t>
            </a:r>
          </a:p>
          <a:p>
            <a:pPr lvl="2"/>
            <a:r>
              <a:rPr lang="en-US" sz="1800" dirty="0" smtClean="0">
                <a:solidFill>
                  <a:srgbClr val="FF0000"/>
                </a:solidFill>
              </a:rPr>
              <a:t>You won’t be hired for your weaknesses, only for your strengths.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693027" y="4724400"/>
            <a:ext cx="2143125" cy="1524000"/>
          </a:xfrm>
          <a:prstGeom prst="rect">
            <a:avLst/>
          </a:prstGeom>
        </p:spPr>
      </p:pic>
    </p:spTree>
    <p:extLst>
      <p:ext uri="{BB962C8B-B14F-4D97-AF65-F5344CB8AC3E}">
        <p14:creationId xmlns:p14="http://schemas.microsoft.com/office/powerpoint/2010/main" val="1485592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Get Acquainted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p:txBody>
          <a:bodyPr/>
          <a:lstStyle/>
          <a:p>
            <a:r>
              <a:rPr lang="en-US" sz="2200" u="sng" dirty="0" smtClean="0"/>
              <a:t>After opening introductions, recruiters generally try to start the interview with personal questions designed to put you at ease</a:t>
            </a:r>
            <a:r>
              <a:rPr lang="en-US" dirty="0" smtClean="0"/>
              <a:t>.  </a:t>
            </a:r>
          </a:p>
          <a:p>
            <a:endParaRPr lang="en-US" sz="800" dirty="0"/>
          </a:p>
          <a:p>
            <a:pPr lvl="1"/>
            <a:r>
              <a:rPr lang="en-US" sz="2000" dirty="0" smtClean="0"/>
              <a:t>They are also striving to gain an overview to see whether you will fit into the organization’s culture.  </a:t>
            </a:r>
          </a:p>
          <a:p>
            <a:pPr lvl="1"/>
            <a:endParaRPr lang="en-US" sz="800" dirty="0"/>
          </a:p>
          <a:p>
            <a:pPr lvl="2"/>
            <a:r>
              <a:rPr lang="en-US" sz="1800" dirty="0" smtClean="0">
                <a:solidFill>
                  <a:srgbClr val="FF0000"/>
                </a:solidFill>
              </a:rPr>
              <a:t>When answering these questions, keep the employer’s needs in mind and try to incorporate your success stories.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248400" y="3886200"/>
            <a:ext cx="2285999" cy="2285999"/>
          </a:xfrm>
          <a:prstGeom prst="rect">
            <a:avLst/>
          </a:prstGeom>
        </p:spPr>
      </p:pic>
    </p:spTree>
    <p:extLst>
      <p:ext uri="{BB962C8B-B14F-4D97-AF65-F5344CB8AC3E}">
        <p14:creationId xmlns:p14="http://schemas.microsoft.com/office/powerpoint/2010/main" val="2911003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Get Acquainted…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normAutofit/>
          </a:bodyPr>
          <a:lstStyle/>
          <a:p>
            <a:r>
              <a:rPr lang="en-US" sz="2400" u="sng" dirty="0" smtClean="0"/>
              <a:t>Tell me about yourself</a:t>
            </a:r>
            <a:r>
              <a:rPr lang="en-US" sz="2400" dirty="0" smtClean="0"/>
              <a:t>.</a:t>
            </a:r>
          </a:p>
          <a:p>
            <a:endParaRPr lang="en-US" sz="900" dirty="0" smtClean="0"/>
          </a:p>
          <a:p>
            <a:pPr lvl="1"/>
            <a:r>
              <a:rPr lang="en-US" dirty="0" smtClean="0">
                <a:solidFill>
                  <a:srgbClr val="FF0000"/>
                </a:solidFill>
              </a:rPr>
              <a:t>Keep this answer short (1-2 minutes), but on target.  </a:t>
            </a:r>
          </a:p>
          <a:p>
            <a:pPr lvl="1"/>
            <a:r>
              <a:rPr lang="en-US" dirty="0" smtClean="0">
                <a:solidFill>
                  <a:srgbClr val="FF0000"/>
                </a:solidFill>
              </a:rPr>
              <a:t>Use this chance to promote yourself.  </a:t>
            </a:r>
          </a:p>
          <a:p>
            <a:pPr lvl="1"/>
            <a:r>
              <a:rPr lang="en-US" dirty="0" smtClean="0">
                <a:solidFill>
                  <a:srgbClr val="FF0000"/>
                </a:solidFill>
              </a:rPr>
              <a:t>Stick to educational, professional, or business-related strengths; avoid personal or humorous references.  </a:t>
            </a:r>
          </a:p>
          <a:p>
            <a:pPr lvl="1"/>
            <a:r>
              <a:rPr lang="en-US" dirty="0" smtClean="0">
                <a:solidFill>
                  <a:srgbClr val="FF0000"/>
                </a:solidFill>
              </a:rPr>
              <a:t>Be ready with at least 3 success stories illustrating characteristics important to this job.  </a:t>
            </a:r>
          </a:p>
          <a:p>
            <a:pPr lvl="1"/>
            <a:r>
              <a:rPr lang="en-US" dirty="0" smtClean="0">
                <a:solidFill>
                  <a:srgbClr val="FF0000"/>
                </a:solidFill>
              </a:rPr>
              <a:t>Demonstrate responsibility you have been given; describe how you contributed as a team player.  </a:t>
            </a:r>
          </a:p>
        </p:txBody>
      </p:sp>
      <p:pic>
        <p:nvPicPr>
          <p:cNvPr id="7" name="Picture 6"/>
          <p:cNvPicPr>
            <a:picLocks noChangeAspect="1"/>
          </p:cNvPicPr>
          <p:nvPr/>
        </p:nvPicPr>
        <p:blipFill>
          <a:blip r:embed="rId2"/>
          <a:stretch>
            <a:fillRect/>
          </a:stretch>
        </p:blipFill>
        <p:spPr>
          <a:xfrm>
            <a:off x="7391400" y="4835144"/>
            <a:ext cx="1533652" cy="1533652"/>
          </a:xfrm>
          <a:prstGeom prst="rect">
            <a:avLst/>
          </a:prstGeom>
        </p:spPr>
      </p:pic>
      <p:pic>
        <p:nvPicPr>
          <p:cNvPr id="6" name="Picture 5"/>
          <p:cNvPicPr>
            <a:picLocks noChangeAspect="1"/>
          </p:cNvPicPr>
          <p:nvPr/>
        </p:nvPicPr>
        <p:blipFill>
          <a:blip r:embed="rId3"/>
          <a:stretch>
            <a:fillRect/>
          </a:stretch>
        </p:blipFill>
        <p:spPr>
          <a:xfrm>
            <a:off x="8001000" y="228600"/>
            <a:ext cx="945219" cy="945219"/>
          </a:xfrm>
          <a:prstGeom prst="rect">
            <a:avLst/>
          </a:prstGeom>
        </p:spPr>
      </p:pic>
    </p:spTree>
    <p:extLst>
      <p:ext uri="{BB962C8B-B14F-4D97-AF65-F5344CB8AC3E}">
        <p14:creationId xmlns:p14="http://schemas.microsoft.com/office/powerpoint/2010/main" val="1719291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Get Acquainted…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normAutofit/>
          </a:bodyPr>
          <a:lstStyle/>
          <a:p>
            <a:r>
              <a:rPr lang="en-US" sz="2200" u="sng" dirty="0" smtClean="0"/>
              <a:t>What are your greatest strengths</a:t>
            </a:r>
            <a:r>
              <a:rPr lang="en-US" dirty="0" smtClean="0"/>
              <a:t>?</a:t>
            </a:r>
          </a:p>
          <a:p>
            <a:endParaRPr lang="en-US" sz="800" dirty="0" smtClean="0"/>
          </a:p>
          <a:p>
            <a:pPr lvl="1"/>
            <a:r>
              <a:rPr lang="en-US" sz="2000" dirty="0" smtClean="0"/>
              <a:t>Reread your resume and cover letter to review what you want to promote.  Stress your strengths that are related to the position, such as “I am well organized, thorough, and attentive to detail.”  </a:t>
            </a:r>
          </a:p>
          <a:p>
            <a:pPr lvl="1"/>
            <a:endParaRPr lang="en-US" sz="800" dirty="0"/>
          </a:p>
          <a:p>
            <a:pPr lvl="2"/>
            <a:r>
              <a:rPr lang="en-US" sz="1800" dirty="0" smtClean="0">
                <a:solidFill>
                  <a:srgbClr val="FF0000"/>
                </a:solidFill>
              </a:rPr>
              <a:t>Tell success stories and give examples that illustrate these qualities:</a:t>
            </a:r>
          </a:p>
        </p:txBody>
      </p:sp>
      <p:pic>
        <p:nvPicPr>
          <p:cNvPr id="5" name="Picture 4"/>
          <p:cNvPicPr>
            <a:picLocks noChangeAspect="1"/>
          </p:cNvPicPr>
          <p:nvPr/>
        </p:nvPicPr>
        <p:blipFill>
          <a:blip r:embed="rId2"/>
          <a:stretch>
            <a:fillRect/>
          </a:stretch>
        </p:blipFill>
        <p:spPr>
          <a:xfrm>
            <a:off x="4724400" y="3733800"/>
            <a:ext cx="4169284" cy="2514600"/>
          </a:xfrm>
          <a:prstGeom prst="rect">
            <a:avLst/>
          </a:prstGeom>
        </p:spPr>
      </p:pic>
      <p:pic>
        <p:nvPicPr>
          <p:cNvPr id="6" name="Picture 5"/>
          <p:cNvPicPr>
            <a:picLocks noChangeAspect="1"/>
          </p:cNvPicPr>
          <p:nvPr/>
        </p:nvPicPr>
        <p:blipFill>
          <a:blip r:embed="rId3"/>
          <a:stretch>
            <a:fillRect/>
          </a:stretch>
        </p:blipFill>
        <p:spPr>
          <a:xfrm>
            <a:off x="8001000" y="228600"/>
            <a:ext cx="945219" cy="945219"/>
          </a:xfrm>
          <a:prstGeom prst="rect">
            <a:avLst/>
          </a:prstGeom>
        </p:spPr>
      </p:pic>
    </p:spTree>
    <p:extLst>
      <p:ext uri="{BB962C8B-B14F-4D97-AF65-F5344CB8AC3E}">
        <p14:creationId xmlns:p14="http://schemas.microsoft.com/office/powerpoint/2010/main" val="607983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Get Acquainted…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normAutofit/>
          </a:bodyPr>
          <a:lstStyle/>
          <a:p>
            <a:r>
              <a:rPr lang="en-US" sz="2200" u="sng" dirty="0" smtClean="0"/>
              <a:t>Do you prefer to work by yourself or with others?  Why?</a:t>
            </a:r>
          </a:p>
          <a:p>
            <a:endParaRPr lang="en-US" sz="800" dirty="0" smtClean="0"/>
          </a:p>
          <a:p>
            <a:pPr lvl="1"/>
            <a:r>
              <a:rPr lang="en-US" sz="2000" dirty="0" smtClean="0">
                <a:solidFill>
                  <a:srgbClr val="FF0000"/>
                </a:solidFill>
              </a:rPr>
              <a:t>This question can be tricky.  </a:t>
            </a:r>
          </a:p>
          <a:p>
            <a:pPr lvl="1"/>
            <a:r>
              <a:rPr lang="en-US" sz="2000" dirty="0" smtClean="0">
                <a:solidFill>
                  <a:srgbClr val="FF0000"/>
                </a:solidFill>
              </a:rPr>
              <a:t>Provide a middle-of-the-road answer that not only suggests your interpersonal qualities but also reflects an ability to make independent decisions and work without supervision.</a:t>
            </a:r>
          </a:p>
          <a:p>
            <a:pPr lvl="1"/>
            <a:endParaRPr lang="en-US" sz="800" dirty="0" smtClean="0"/>
          </a:p>
          <a:p>
            <a:r>
              <a:rPr lang="en-US" sz="2200" u="sng" dirty="0" smtClean="0"/>
              <a:t>What was your major in college, and why did you choose it?</a:t>
            </a:r>
          </a:p>
          <a:p>
            <a:r>
              <a:rPr lang="en-US" sz="2200" u="sng" dirty="0" smtClean="0"/>
              <a:t>What are some things you do in your spare time?</a:t>
            </a:r>
            <a:endParaRPr lang="en-US" sz="2200" u="sng" dirty="0"/>
          </a:p>
        </p:txBody>
      </p:sp>
      <p:pic>
        <p:nvPicPr>
          <p:cNvPr id="6" name="Picture 5"/>
          <p:cNvPicPr>
            <a:picLocks noChangeAspect="1"/>
          </p:cNvPicPr>
          <p:nvPr/>
        </p:nvPicPr>
        <p:blipFill>
          <a:blip r:embed="rId2"/>
          <a:stretch>
            <a:fillRect/>
          </a:stretch>
        </p:blipFill>
        <p:spPr>
          <a:xfrm>
            <a:off x="6277429" y="4572000"/>
            <a:ext cx="3171371" cy="1664970"/>
          </a:xfrm>
          <a:prstGeom prst="rect">
            <a:avLst/>
          </a:prstGeom>
        </p:spPr>
      </p:pic>
      <p:pic>
        <p:nvPicPr>
          <p:cNvPr id="7" name="Picture 6"/>
          <p:cNvPicPr>
            <a:picLocks noChangeAspect="1"/>
          </p:cNvPicPr>
          <p:nvPr/>
        </p:nvPicPr>
        <p:blipFill>
          <a:blip r:embed="rId3"/>
          <a:stretch>
            <a:fillRect/>
          </a:stretch>
        </p:blipFill>
        <p:spPr>
          <a:xfrm>
            <a:off x="8001000" y="228600"/>
            <a:ext cx="945219" cy="945219"/>
          </a:xfrm>
          <a:prstGeom prst="rect">
            <a:avLst/>
          </a:prstGeom>
        </p:spPr>
      </p:pic>
    </p:spTree>
    <p:extLst>
      <p:ext uri="{BB962C8B-B14F-4D97-AF65-F5344CB8AC3E}">
        <p14:creationId xmlns:p14="http://schemas.microsoft.com/office/powerpoint/2010/main" val="2414085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Gauge Your Interest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lstStyle/>
          <a:p>
            <a:r>
              <a:rPr lang="en-US" sz="2200" u="sng" dirty="0" smtClean="0"/>
              <a:t>Interviewers want to understand your motivation for applying for a position</a:t>
            </a:r>
            <a:r>
              <a:rPr lang="en-US" dirty="0" smtClean="0"/>
              <a:t>.  </a:t>
            </a:r>
          </a:p>
          <a:p>
            <a:endParaRPr lang="en-US" sz="800" dirty="0"/>
          </a:p>
          <a:p>
            <a:pPr lvl="1"/>
            <a:r>
              <a:rPr lang="en-US" sz="2000" dirty="0" smtClean="0"/>
              <a:t>Although they will realize that you are probably interviewing for other positions, they still want to know why you are interested in this particular position with this organization</a:t>
            </a:r>
            <a:r>
              <a:rPr lang="en-US" dirty="0" smtClean="0"/>
              <a:t>.  </a:t>
            </a:r>
          </a:p>
          <a:p>
            <a:pPr lvl="1"/>
            <a:endParaRPr lang="en-US" sz="800" dirty="0"/>
          </a:p>
          <a:p>
            <a:pPr lvl="2"/>
            <a:r>
              <a:rPr lang="en-US" sz="1800" dirty="0" smtClean="0">
                <a:solidFill>
                  <a:srgbClr val="FF0000"/>
                </a:solidFill>
              </a:rPr>
              <a:t>These types of questions help them determine your level of interest.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55522" y="4267200"/>
            <a:ext cx="3550353" cy="1987591"/>
          </a:xfrm>
          <a:prstGeom prst="rect">
            <a:avLst/>
          </a:prstGeom>
        </p:spPr>
      </p:pic>
    </p:spTree>
    <p:extLst>
      <p:ext uri="{BB962C8B-B14F-4D97-AF65-F5344CB8AC3E}">
        <p14:creationId xmlns:p14="http://schemas.microsoft.com/office/powerpoint/2010/main" val="20367082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Gauge Your Interest…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normAutofit/>
          </a:bodyPr>
          <a:lstStyle/>
          <a:p>
            <a:r>
              <a:rPr lang="en-US" sz="2200" u="sng" dirty="0" smtClean="0"/>
              <a:t>Why do you want to work for (name of company)?</a:t>
            </a:r>
          </a:p>
          <a:p>
            <a:endParaRPr lang="en-US" sz="800" dirty="0" smtClean="0"/>
          </a:p>
          <a:p>
            <a:pPr lvl="1"/>
            <a:r>
              <a:rPr lang="en-US" sz="2000" dirty="0" smtClean="0"/>
              <a:t>Questions like this illustrate why you must research an organization thoroughly before the interview.  </a:t>
            </a:r>
          </a:p>
          <a:p>
            <a:pPr lvl="1"/>
            <a:r>
              <a:rPr lang="en-US" sz="2000" dirty="0" smtClean="0"/>
              <a:t>The answer to this question must prove that you understand the company and its culture.  </a:t>
            </a:r>
          </a:p>
          <a:p>
            <a:pPr lvl="1"/>
            <a:endParaRPr lang="en-US" sz="800" dirty="0"/>
          </a:p>
          <a:p>
            <a:pPr lvl="2"/>
            <a:r>
              <a:rPr lang="en-US" sz="1800" dirty="0" smtClean="0">
                <a:solidFill>
                  <a:srgbClr val="FF0000"/>
                </a:solidFill>
              </a:rPr>
              <a:t>This is the perfect place to bring up the company research you did before the interview.  Show what you know about the company, and discuss why you want to become part of this organization.  </a:t>
            </a:r>
          </a:p>
          <a:p>
            <a:pPr lvl="2"/>
            <a:r>
              <a:rPr lang="en-US" sz="1800" dirty="0" smtClean="0">
                <a:solidFill>
                  <a:srgbClr val="FF0000"/>
                </a:solidFill>
              </a:rPr>
              <a:t>Describe your desire to work for this organization not only from your perspective but also from its point of view.  </a:t>
            </a:r>
          </a:p>
          <a:p>
            <a:pPr lvl="2"/>
            <a:r>
              <a:rPr lang="en-US" sz="1800" dirty="0" smtClean="0">
                <a:solidFill>
                  <a:srgbClr val="FF0000"/>
                </a:solidFill>
              </a:rPr>
              <a:t>What do you have to offer that will benefit the organization?</a:t>
            </a:r>
          </a:p>
        </p:txBody>
      </p:sp>
      <p:pic>
        <p:nvPicPr>
          <p:cNvPr id="5" name="Picture 4"/>
          <p:cNvPicPr>
            <a:picLocks noChangeAspect="1"/>
          </p:cNvPicPr>
          <p:nvPr/>
        </p:nvPicPr>
        <p:blipFill>
          <a:blip r:embed="rId2"/>
          <a:stretch>
            <a:fillRect/>
          </a:stretch>
        </p:blipFill>
        <p:spPr>
          <a:xfrm>
            <a:off x="6738538" y="5410200"/>
            <a:ext cx="2223536" cy="898398"/>
          </a:xfrm>
          <a:prstGeom prst="rect">
            <a:avLst/>
          </a:prstGeom>
        </p:spPr>
      </p:pic>
      <p:pic>
        <p:nvPicPr>
          <p:cNvPr id="6" name="Picture 5"/>
          <p:cNvPicPr>
            <a:picLocks noChangeAspect="1"/>
          </p:cNvPicPr>
          <p:nvPr/>
        </p:nvPicPr>
        <p:blipFill>
          <a:blip r:embed="rId3"/>
          <a:stretch>
            <a:fillRect/>
          </a:stretch>
        </p:blipFill>
        <p:spPr>
          <a:xfrm>
            <a:off x="8001000" y="228600"/>
            <a:ext cx="945219" cy="945219"/>
          </a:xfrm>
          <a:prstGeom prst="rect">
            <a:avLst/>
          </a:prstGeom>
        </p:spPr>
      </p:pic>
    </p:spTree>
    <p:extLst>
      <p:ext uri="{BB962C8B-B14F-4D97-AF65-F5344CB8AC3E}">
        <p14:creationId xmlns:p14="http://schemas.microsoft.com/office/powerpoint/2010/main" val="2651265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Gauge Your Interest…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p:txBody>
          <a:bodyPr>
            <a:normAutofit/>
          </a:bodyPr>
          <a:lstStyle/>
          <a:p>
            <a:r>
              <a:rPr lang="en-US" sz="2200" u="sng" dirty="0" smtClean="0"/>
              <a:t>Why are you interested in this position?</a:t>
            </a:r>
          </a:p>
          <a:p>
            <a:r>
              <a:rPr lang="en-US" sz="2200" u="sng" dirty="0" smtClean="0"/>
              <a:t>What do you know about our company?</a:t>
            </a:r>
          </a:p>
          <a:p>
            <a:r>
              <a:rPr lang="en-US" sz="2200" u="sng" dirty="0" smtClean="0"/>
              <a:t>Why do you want to work in this industry?</a:t>
            </a:r>
          </a:p>
          <a:p>
            <a:r>
              <a:rPr lang="en-US" sz="2200" u="sng" dirty="0" smtClean="0"/>
              <a:t>What interests you about our products (or services)? </a:t>
            </a:r>
            <a:endParaRPr lang="en-US" sz="2200" u="sng" dirty="0"/>
          </a:p>
        </p:txBody>
      </p:sp>
      <p:pic>
        <p:nvPicPr>
          <p:cNvPr id="6" name="Picture 5"/>
          <p:cNvPicPr>
            <a:picLocks noChangeAspect="1"/>
          </p:cNvPicPr>
          <p:nvPr/>
        </p:nvPicPr>
        <p:blipFill>
          <a:blip r:embed="rId2"/>
          <a:stretch>
            <a:fillRect/>
          </a:stretch>
        </p:blipFill>
        <p:spPr>
          <a:xfrm>
            <a:off x="5181600" y="3657600"/>
            <a:ext cx="3574138" cy="2600325"/>
          </a:xfrm>
          <a:prstGeom prst="rect">
            <a:avLst/>
          </a:prstGeom>
        </p:spPr>
      </p:pic>
      <p:pic>
        <p:nvPicPr>
          <p:cNvPr id="7" name="Picture 6"/>
          <p:cNvPicPr>
            <a:picLocks noChangeAspect="1"/>
          </p:cNvPicPr>
          <p:nvPr/>
        </p:nvPicPr>
        <p:blipFill>
          <a:blip r:embed="rId3"/>
          <a:stretch>
            <a:fillRect/>
          </a:stretch>
        </p:blipFill>
        <p:spPr>
          <a:xfrm>
            <a:off x="8001000" y="228600"/>
            <a:ext cx="945219" cy="945219"/>
          </a:xfrm>
          <a:prstGeom prst="rect">
            <a:avLst/>
          </a:prstGeom>
        </p:spPr>
      </p:pic>
    </p:spTree>
    <p:extLst>
      <p:ext uri="{BB962C8B-B14F-4D97-AF65-F5344CB8AC3E}">
        <p14:creationId xmlns:p14="http://schemas.microsoft.com/office/powerpoint/2010/main" val="4252631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Questions About Your Experience and Accomplishments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lstStyle/>
          <a:p>
            <a:r>
              <a:rPr lang="en-US" sz="2200" u="sng" dirty="0" smtClean="0"/>
              <a:t>After questions about your background and education and questions that measure your interest, the interview generally becomes more specific with questions about your experience and accomplishments</a:t>
            </a:r>
            <a:r>
              <a:rPr lang="en-US" dirty="0" smtClean="0"/>
              <a:t>.  </a:t>
            </a:r>
          </a:p>
          <a:p>
            <a:endParaRPr lang="en-US" sz="800" dirty="0"/>
          </a:p>
          <a:p>
            <a:pPr lvl="1"/>
            <a:r>
              <a:rPr lang="en-US" sz="2000" dirty="0" smtClean="0"/>
              <a:t>Remember to show confidence when you answer these questions.  </a:t>
            </a:r>
          </a:p>
          <a:p>
            <a:pPr lvl="1"/>
            <a:endParaRPr lang="en-US" sz="800" dirty="0"/>
          </a:p>
          <a:p>
            <a:pPr lvl="2"/>
            <a:r>
              <a:rPr lang="en-US" sz="1800" dirty="0" smtClean="0">
                <a:solidFill>
                  <a:srgbClr val="FF0000"/>
                </a:solidFill>
              </a:rPr>
              <a:t>If you are not confident in your abilities, why should an employer be?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638800" y="4343400"/>
            <a:ext cx="3238500" cy="1943100"/>
          </a:xfrm>
          <a:prstGeom prst="rect">
            <a:avLst/>
          </a:prstGeom>
        </p:spPr>
      </p:pic>
    </p:spTree>
    <p:extLst>
      <p:ext uri="{BB962C8B-B14F-4D97-AF65-F5344CB8AC3E}">
        <p14:creationId xmlns:p14="http://schemas.microsoft.com/office/powerpoint/2010/main" val="870405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Questions About Your Experience and Accomplishments…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normAutofit lnSpcReduction="10000"/>
          </a:bodyPr>
          <a:lstStyle/>
          <a:p>
            <a:r>
              <a:rPr lang="en-US" sz="2400" u="sng" dirty="0" smtClean="0"/>
              <a:t>Why should we hire you when we have applicants with more experience or better credentials?</a:t>
            </a:r>
          </a:p>
          <a:p>
            <a:endParaRPr lang="en-US" sz="900" dirty="0" smtClean="0"/>
          </a:p>
          <a:p>
            <a:pPr lvl="1"/>
            <a:r>
              <a:rPr lang="en-US" sz="2000" dirty="0" smtClean="0"/>
              <a:t>In answering this question, remember that employers often hire people who present themselves well instead of others with better credentials.  </a:t>
            </a:r>
          </a:p>
          <a:p>
            <a:pPr lvl="1"/>
            <a:endParaRPr lang="en-US" sz="900" dirty="0"/>
          </a:p>
          <a:p>
            <a:pPr lvl="2"/>
            <a:r>
              <a:rPr lang="en-US" sz="1800" dirty="0" smtClean="0">
                <a:solidFill>
                  <a:srgbClr val="FF0000"/>
                </a:solidFill>
              </a:rPr>
              <a:t>Emphasize your personal strengths that could be an advantage with this employer.  Are you a hard worker?  How can you demonstrate it?  </a:t>
            </a:r>
          </a:p>
          <a:p>
            <a:pPr lvl="2"/>
            <a:r>
              <a:rPr lang="en-US" sz="1800" dirty="0" smtClean="0">
                <a:solidFill>
                  <a:srgbClr val="FF0000"/>
                </a:solidFill>
              </a:rPr>
              <a:t>Have you had recent training?  Some people have had more years of experience but have less knowledge because they do the same thing.  </a:t>
            </a:r>
          </a:p>
          <a:p>
            <a:pPr lvl="2"/>
            <a:r>
              <a:rPr lang="en-US" sz="1800" dirty="0" smtClean="0">
                <a:solidFill>
                  <a:srgbClr val="FF0000"/>
                </a:solidFill>
              </a:rPr>
              <a:t>Stress your experience using the latest methods and equipment.  </a:t>
            </a:r>
          </a:p>
          <a:p>
            <a:pPr lvl="2"/>
            <a:r>
              <a:rPr lang="en-US" sz="1800" dirty="0" smtClean="0">
                <a:solidFill>
                  <a:srgbClr val="FF0000"/>
                </a:solidFill>
              </a:rPr>
              <a:t>Be sure to mention your computer training and Internet savvy.  </a:t>
            </a:r>
          </a:p>
          <a:p>
            <a:pPr lvl="2"/>
            <a:r>
              <a:rPr lang="en-US" sz="1800" dirty="0" smtClean="0">
                <a:solidFill>
                  <a:srgbClr val="FF0000"/>
                </a:solidFill>
              </a:rPr>
              <a:t>Emphasize that you are open to new ideas and learn quickly.  </a:t>
            </a:r>
          </a:p>
          <a:p>
            <a:pPr lvl="2"/>
            <a:r>
              <a:rPr lang="en-US" sz="1800" dirty="0" smtClean="0">
                <a:solidFill>
                  <a:srgbClr val="FF0000"/>
                </a:solidFill>
              </a:rPr>
              <a:t>Above all, show that you are confident in your abilities.</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111919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Launching Your Job Search with Self-Analysis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normAutofit/>
          </a:bodyPr>
          <a:lstStyle/>
          <a:p>
            <a:r>
              <a:rPr lang="en-US" sz="2200" u="sng" dirty="0" smtClean="0"/>
              <a:t>For guidance in choosing a career that proves to be satisfying, ask yourself the following questions</a:t>
            </a:r>
            <a:r>
              <a:rPr lang="en-US" dirty="0" smtClean="0"/>
              <a:t>:</a:t>
            </a:r>
          </a:p>
          <a:p>
            <a:endParaRPr lang="en-US" sz="900" dirty="0" smtClean="0"/>
          </a:p>
          <a:p>
            <a:pPr marL="617220" lvl="1" indent="-342900">
              <a:buFont typeface="+mj-lt"/>
              <a:buAutoNum type="arabicPeriod"/>
            </a:pPr>
            <a:r>
              <a:rPr lang="en-US" sz="1800" dirty="0" smtClean="0">
                <a:solidFill>
                  <a:srgbClr val="FF0000"/>
                </a:solidFill>
              </a:rPr>
              <a:t>What are you passionate about?  Can you turn this passion into a career?</a:t>
            </a:r>
          </a:p>
          <a:p>
            <a:pPr marL="617220" lvl="1" indent="-342900">
              <a:buFont typeface="+mj-lt"/>
              <a:buAutoNum type="arabicPeriod"/>
            </a:pPr>
            <a:r>
              <a:rPr lang="en-US" sz="1800" dirty="0" smtClean="0">
                <a:solidFill>
                  <a:srgbClr val="FF0000"/>
                </a:solidFill>
              </a:rPr>
              <a:t>Do you enjoy working with people, data, or things?</a:t>
            </a:r>
          </a:p>
          <a:p>
            <a:pPr marL="617220" lvl="1" indent="-342900">
              <a:buFont typeface="+mj-lt"/>
              <a:buAutoNum type="arabicPeriod"/>
            </a:pPr>
            <a:r>
              <a:rPr lang="en-US" sz="1800" dirty="0" smtClean="0">
                <a:solidFill>
                  <a:srgbClr val="FF0000"/>
                </a:solidFill>
              </a:rPr>
              <a:t>How important are salary, benefits, technology support, &amp; job stimulation?</a:t>
            </a:r>
          </a:p>
          <a:p>
            <a:pPr marL="617220" lvl="1" indent="-342900">
              <a:buFont typeface="+mj-lt"/>
              <a:buAutoNum type="arabicPeriod"/>
            </a:pPr>
            <a:r>
              <a:rPr lang="en-US" sz="1800" dirty="0" smtClean="0">
                <a:solidFill>
                  <a:srgbClr val="FF0000"/>
                </a:solidFill>
              </a:rPr>
              <a:t>Must you work in a specific city, geographic area, or climate?</a:t>
            </a:r>
          </a:p>
          <a:p>
            <a:pPr marL="617220" lvl="1" indent="-342900">
              <a:buFont typeface="+mj-lt"/>
              <a:buAutoNum type="arabicPeriod"/>
            </a:pPr>
            <a:r>
              <a:rPr lang="en-US" sz="1800" dirty="0" smtClean="0">
                <a:solidFill>
                  <a:srgbClr val="FF0000"/>
                </a:solidFill>
              </a:rPr>
              <a:t>Are you looking for security, travel opportunities, money, power, prestige?</a:t>
            </a:r>
          </a:p>
          <a:p>
            <a:pPr marL="617220" lvl="1" indent="-342900">
              <a:buFont typeface="+mj-lt"/>
              <a:buAutoNum type="arabicPeriod"/>
            </a:pPr>
            <a:r>
              <a:rPr lang="en-US" sz="1800" dirty="0" smtClean="0">
                <a:solidFill>
                  <a:srgbClr val="FF0000"/>
                </a:solidFill>
              </a:rPr>
              <a:t>How would you describe the perfect job, boss, and coworkers?</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6096000" y="4648200"/>
            <a:ext cx="3019425" cy="2419350"/>
          </a:xfrm>
          <a:prstGeom prst="rect">
            <a:avLst/>
          </a:prstGeom>
        </p:spPr>
      </p:pic>
    </p:spTree>
    <p:extLst>
      <p:ext uri="{BB962C8B-B14F-4D97-AF65-F5344CB8AC3E}">
        <p14:creationId xmlns:p14="http://schemas.microsoft.com/office/powerpoint/2010/main" val="340555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Questions About Your Experience and Accomplishments…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normAutofit/>
          </a:bodyPr>
          <a:lstStyle/>
          <a:p>
            <a:r>
              <a:rPr lang="en-US" sz="2000" u="sng" dirty="0" smtClean="0"/>
              <a:t>Describe the most rewarding experience of your career so far.</a:t>
            </a:r>
          </a:p>
          <a:p>
            <a:r>
              <a:rPr lang="en-US" sz="2000" u="sng" dirty="0" smtClean="0"/>
              <a:t>How have your education and professional experiences prepared you for this position?</a:t>
            </a:r>
          </a:p>
          <a:p>
            <a:r>
              <a:rPr lang="en-US" sz="2000" u="sng" dirty="0" smtClean="0"/>
              <a:t>What were your major accomplishments in each of your past jobs?</a:t>
            </a:r>
          </a:p>
          <a:p>
            <a:r>
              <a:rPr lang="en-US" sz="2000" u="sng" dirty="0" smtClean="0"/>
              <a:t>What was a typical workday like?</a:t>
            </a:r>
          </a:p>
          <a:p>
            <a:r>
              <a:rPr lang="en-US" sz="2000" u="sng" dirty="0" smtClean="0"/>
              <a:t>What job functions did you enjoy most?</a:t>
            </a:r>
            <a:r>
              <a:rPr lang="en-US" sz="2000" u="sng" dirty="0"/>
              <a:t> </a:t>
            </a:r>
            <a:r>
              <a:rPr lang="en-US" sz="2000" u="sng" dirty="0" smtClean="0"/>
              <a:t>Least? Why?</a:t>
            </a:r>
          </a:p>
          <a:p>
            <a:r>
              <a:rPr lang="en-US" sz="2000" u="sng" dirty="0" smtClean="0"/>
              <a:t>Tell me about your technical skills.</a:t>
            </a:r>
          </a:p>
          <a:p>
            <a:r>
              <a:rPr lang="en-US" sz="2000" u="sng" dirty="0" smtClean="0"/>
              <a:t>Who was the toughest boss you ever worked for and why?</a:t>
            </a:r>
          </a:p>
          <a:p>
            <a:r>
              <a:rPr lang="en-US" sz="2000" u="sng" dirty="0" smtClean="0"/>
              <a:t>What were your major achievements in college?</a:t>
            </a:r>
          </a:p>
          <a:p>
            <a:r>
              <a:rPr lang="en-US" sz="2000" u="sng" dirty="0" smtClean="0"/>
              <a:t>Why did you leave your last position?</a:t>
            </a:r>
            <a:r>
              <a:rPr lang="en-US" sz="2000" u="sng" dirty="0"/>
              <a:t> </a:t>
            </a:r>
            <a:r>
              <a:rPr lang="en-US" sz="2000" u="sng" dirty="0" smtClean="0"/>
              <a:t>Or, Why are you leaving your current position?</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1317523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the Future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sp>
        <p:nvSpPr>
          <p:cNvPr id="4" name="Content Placeholder 3"/>
          <p:cNvSpPr>
            <a:spLocks noGrp="1"/>
          </p:cNvSpPr>
          <p:nvPr>
            <p:ph sz="quarter" idx="1"/>
          </p:nvPr>
        </p:nvSpPr>
        <p:spPr/>
        <p:txBody>
          <a:bodyPr/>
          <a:lstStyle/>
          <a:p>
            <a:r>
              <a:rPr lang="en-US" sz="2400" u="sng" dirty="0" smtClean="0"/>
              <a:t>Questions that look into the future tend to stump some candidates, especially those who have not prepared adequately</a:t>
            </a:r>
            <a:r>
              <a:rPr lang="en-US" dirty="0" smtClean="0"/>
              <a:t>.  </a:t>
            </a:r>
          </a:p>
          <a:p>
            <a:endParaRPr lang="en-US" sz="800" dirty="0"/>
          </a:p>
          <a:p>
            <a:pPr lvl="1"/>
            <a:r>
              <a:rPr lang="en-US" dirty="0" smtClean="0">
                <a:solidFill>
                  <a:srgbClr val="FF0000"/>
                </a:solidFill>
              </a:rPr>
              <a:t>Employers ask these questions to see whether you are goal oriented and to determine whether your goals are realistic.</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1113663" y="3843824"/>
            <a:ext cx="6953250" cy="2314575"/>
          </a:xfrm>
          <a:prstGeom prst="rect">
            <a:avLst/>
          </a:prstGeom>
        </p:spPr>
      </p:pic>
    </p:spTree>
    <p:extLst>
      <p:ext uri="{BB962C8B-B14F-4D97-AF65-F5344CB8AC3E}">
        <p14:creationId xmlns:p14="http://schemas.microsoft.com/office/powerpoint/2010/main" val="1878146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the Future…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72</a:t>
            </a:fld>
            <a:endParaRPr lang="en-US" dirty="0"/>
          </a:p>
        </p:txBody>
      </p:sp>
      <p:sp>
        <p:nvSpPr>
          <p:cNvPr id="4" name="Content Placeholder 3"/>
          <p:cNvSpPr>
            <a:spLocks noGrp="1"/>
          </p:cNvSpPr>
          <p:nvPr>
            <p:ph sz="quarter" idx="1"/>
          </p:nvPr>
        </p:nvSpPr>
        <p:spPr/>
        <p:txBody>
          <a:bodyPr>
            <a:normAutofit/>
          </a:bodyPr>
          <a:lstStyle/>
          <a:p>
            <a:r>
              <a:rPr lang="en-US" sz="2200" u="sng" dirty="0" smtClean="0"/>
              <a:t>Where do you expect to be five (or ten) years from now?</a:t>
            </a:r>
          </a:p>
          <a:p>
            <a:endParaRPr lang="en-US" sz="900" dirty="0" smtClean="0"/>
          </a:p>
          <a:p>
            <a:pPr lvl="1"/>
            <a:r>
              <a:rPr lang="en-US" sz="2000" dirty="0" smtClean="0"/>
              <a:t>Formulate a realistic plan with respect to your present age and situation.  The important thing is to be prepared for this question.  </a:t>
            </a:r>
          </a:p>
          <a:p>
            <a:pPr lvl="1"/>
            <a:endParaRPr lang="en-US" sz="900" dirty="0"/>
          </a:p>
          <a:p>
            <a:pPr lvl="2"/>
            <a:r>
              <a:rPr lang="en-US" sz="1800" dirty="0" smtClean="0">
                <a:solidFill>
                  <a:srgbClr val="FF0000"/>
                </a:solidFill>
              </a:rPr>
              <a:t>It is a sure kiss of death to respond that you would like to have the interviewer’s job!  Instead, show an interest in the current job and in making a contribution to the organization.  </a:t>
            </a:r>
          </a:p>
          <a:p>
            <a:pPr lvl="2"/>
            <a:r>
              <a:rPr lang="en-US" sz="1800" dirty="0" smtClean="0">
                <a:solidFill>
                  <a:srgbClr val="FF0000"/>
                </a:solidFill>
              </a:rPr>
              <a:t>Talk about the levels of responsibility you would like to achieve.  </a:t>
            </a:r>
          </a:p>
          <a:p>
            <a:pPr lvl="2"/>
            <a:r>
              <a:rPr lang="en-US" sz="1800" dirty="0" smtClean="0">
                <a:solidFill>
                  <a:srgbClr val="FF0000"/>
                </a:solidFill>
              </a:rPr>
              <a:t>One employment counselor suggests showing ambition but not committing to a specific job title.  </a:t>
            </a:r>
          </a:p>
          <a:p>
            <a:pPr lvl="2"/>
            <a:r>
              <a:rPr lang="en-US" sz="1800" dirty="0" smtClean="0">
                <a:solidFill>
                  <a:srgbClr val="FF0000"/>
                </a:solidFill>
              </a:rPr>
              <a:t>Suggest that you hope to have learned enough to have progressed to a position in which you will continue to grow.  </a:t>
            </a:r>
          </a:p>
          <a:p>
            <a:pPr lvl="2"/>
            <a:r>
              <a:rPr lang="en-US" sz="1800" dirty="0" smtClean="0">
                <a:solidFill>
                  <a:srgbClr val="FF0000"/>
                </a:solidFill>
              </a:rPr>
              <a:t>Keep your answer focused on educational and professional goals, not personal goals.</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3422198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the Future…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73</a:t>
            </a:fld>
            <a:endParaRPr lang="en-US" dirty="0"/>
          </a:p>
        </p:txBody>
      </p:sp>
      <p:sp>
        <p:nvSpPr>
          <p:cNvPr id="4" name="Content Placeholder 3"/>
          <p:cNvSpPr>
            <a:spLocks noGrp="1"/>
          </p:cNvSpPr>
          <p:nvPr>
            <p:ph sz="quarter" idx="1"/>
          </p:nvPr>
        </p:nvSpPr>
        <p:spPr/>
        <p:txBody>
          <a:bodyPr>
            <a:normAutofit/>
          </a:bodyPr>
          <a:lstStyle/>
          <a:p>
            <a:r>
              <a:rPr lang="en-US" sz="2000" u="sng" dirty="0" smtClean="0"/>
              <a:t>If you got this position, what would you do to be sure you fit in?</a:t>
            </a:r>
          </a:p>
          <a:p>
            <a:r>
              <a:rPr lang="en-US" sz="2000" u="sng" dirty="0" smtClean="0"/>
              <a:t>This is a (x) organization.  Do you think you will like that environment?</a:t>
            </a:r>
          </a:p>
          <a:p>
            <a:r>
              <a:rPr lang="en-US" sz="2000" u="sng" dirty="0" smtClean="0"/>
              <a:t>Do you plan to continue your education?</a:t>
            </a:r>
          </a:p>
          <a:p>
            <a:r>
              <a:rPr lang="en-US" sz="2000" u="sng" dirty="0" smtClean="0"/>
              <a:t>What do you predict for the future of the (x) industry?</a:t>
            </a:r>
          </a:p>
          <a:p>
            <a:r>
              <a:rPr lang="en-US" sz="2000" u="sng" dirty="0" smtClean="0"/>
              <a:t>How do you think you can contribute to this company?</a:t>
            </a:r>
          </a:p>
          <a:p>
            <a:r>
              <a:rPr lang="en-US" sz="2000" u="sng" dirty="0" smtClean="0"/>
              <a:t>What would you most like to accomplish if you get this position?</a:t>
            </a:r>
          </a:p>
          <a:p>
            <a:r>
              <a:rPr lang="en-US" sz="2000" u="sng" dirty="0" smtClean="0"/>
              <a:t>How do you keep current with what is happening in your profession?</a:t>
            </a:r>
            <a:endParaRPr lang="en-US" sz="2000" u="sng" dirty="0"/>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40459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Challenging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74</a:t>
            </a:fld>
            <a:endParaRPr lang="en-US" dirty="0"/>
          </a:p>
        </p:txBody>
      </p:sp>
      <p:sp>
        <p:nvSpPr>
          <p:cNvPr id="4" name="Content Placeholder 3"/>
          <p:cNvSpPr>
            <a:spLocks noGrp="1"/>
          </p:cNvSpPr>
          <p:nvPr>
            <p:ph sz="quarter" idx="1"/>
          </p:nvPr>
        </p:nvSpPr>
        <p:spPr/>
        <p:txBody>
          <a:bodyPr/>
          <a:lstStyle/>
          <a:p>
            <a:r>
              <a:rPr lang="en-US" sz="2400" u="sng" dirty="0" smtClean="0"/>
              <a:t>Challenging questions may make you uncomfortable, but the important thing to remember is to answer truthfully without dwelling on your weaknesses</a:t>
            </a:r>
            <a:r>
              <a:rPr lang="en-US" dirty="0" smtClean="0"/>
              <a:t>.  </a:t>
            </a:r>
          </a:p>
          <a:p>
            <a:endParaRPr lang="en-US" sz="800" dirty="0"/>
          </a:p>
          <a:p>
            <a:pPr lvl="1"/>
            <a:r>
              <a:rPr lang="en-US" dirty="0" smtClean="0">
                <a:solidFill>
                  <a:srgbClr val="FF0000"/>
                </a:solidFill>
              </a:rPr>
              <a:t>As quickly as possible, convert any negative response into a discussion of your strengths.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248400" y="3657600"/>
            <a:ext cx="2552700" cy="2552700"/>
          </a:xfrm>
          <a:prstGeom prst="rect">
            <a:avLst/>
          </a:prstGeom>
        </p:spPr>
      </p:pic>
    </p:spTree>
    <p:extLst>
      <p:ext uri="{BB962C8B-B14F-4D97-AF65-F5344CB8AC3E}">
        <p14:creationId xmlns:p14="http://schemas.microsoft.com/office/powerpoint/2010/main" val="2941185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Challenging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75</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What is your greatest weakness?</a:t>
            </a:r>
          </a:p>
          <a:p>
            <a:endParaRPr lang="en-US" sz="900" dirty="0" smtClean="0"/>
          </a:p>
          <a:p>
            <a:pPr lvl="1"/>
            <a:r>
              <a:rPr lang="en-US" dirty="0" smtClean="0"/>
              <a:t>Many candidates knock themselves out of the competition by answering this question poorly.  Actually, you have many choices.  </a:t>
            </a:r>
          </a:p>
          <a:p>
            <a:pPr lvl="1"/>
            <a:endParaRPr lang="en-US" sz="900" dirty="0"/>
          </a:p>
          <a:p>
            <a:pPr lvl="2"/>
            <a:r>
              <a:rPr lang="en-US" sz="1900" dirty="0" smtClean="0">
                <a:solidFill>
                  <a:srgbClr val="FF0000"/>
                </a:solidFill>
              </a:rPr>
              <a:t>You can present a strength as a weakness: “Some people complain that I am a workaholic or that I’m too attentive to details.” However, hiring managers have heard that cliché too often.  </a:t>
            </a:r>
          </a:p>
          <a:p>
            <a:pPr lvl="2"/>
            <a:r>
              <a:rPr lang="en-US" sz="1900" dirty="0" smtClean="0">
                <a:solidFill>
                  <a:srgbClr val="FF0000"/>
                </a:solidFill>
              </a:rPr>
              <a:t>Instead, mention a corrected weakness: “Because I was terrified of making presentations, I took a college course and joined a speaker’s club.”  </a:t>
            </a:r>
          </a:p>
          <a:p>
            <a:pPr lvl="2"/>
            <a:r>
              <a:rPr lang="en-US" sz="1900" dirty="0" smtClean="0">
                <a:solidFill>
                  <a:srgbClr val="FF0000"/>
                </a:solidFill>
              </a:rPr>
              <a:t>You could cite an unrelated skill: “I need to brush up on my Spanish.” </a:t>
            </a:r>
          </a:p>
          <a:p>
            <a:pPr lvl="2"/>
            <a:r>
              <a:rPr lang="en-US" sz="1900" dirty="0" smtClean="0">
                <a:solidFill>
                  <a:srgbClr val="FF0000"/>
                </a:solidFill>
              </a:rPr>
              <a:t>You can cite a learning objective: “One of my long-term goals is to learn more about coding and programming.”  </a:t>
            </a:r>
          </a:p>
          <a:p>
            <a:pPr lvl="2"/>
            <a:r>
              <a:rPr lang="en-US" sz="1900" dirty="0" smtClean="0">
                <a:solidFill>
                  <a:srgbClr val="FF0000"/>
                </a:solidFill>
              </a:rPr>
              <a:t>Another possibility is to reaffirm your qualifications: “I have no weaknesses that would affect my ability to do this job.”</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3187356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Challenging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76</a:t>
            </a:fld>
            <a:endParaRPr lang="en-US" dirty="0"/>
          </a:p>
        </p:txBody>
      </p:sp>
      <p:sp>
        <p:nvSpPr>
          <p:cNvPr id="4" name="Content Placeholder 3"/>
          <p:cNvSpPr>
            <a:spLocks noGrp="1"/>
          </p:cNvSpPr>
          <p:nvPr>
            <p:ph sz="quarter" idx="1"/>
          </p:nvPr>
        </p:nvSpPr>
        <p:spPr/>
        <p:txBody>
          <a:bodyPr>
            <a:noAutofit/>
          </a:bodyPr>
          <a:lstStyle/>
          <a:p>
            <a:r>
              <a:rPr lang="en-US" sz="2000" u="sng" dirty="0" smtClean="0"/>
              <a:t>What type of people do you have no patience for?</a:t>
            </a:r>
          </a:p>
          <a:p>
            <a:r>
              <a:rPr lang="en-US" sz="2000" u="sng" dirty="0" smtClean="0"/>
              <a:t>If you could live your life over, what would you change and why?</a:t>
            </a:r>
          </a:p>
          <a:p>
            <a:r>
              <a:rPr lang="en-US" sz="2000" u="sng" dirty="0" smtClean="0"/>
              <a:t>How would your former/current supervisor describe you as employee?</a:t>
            </a:r>
          </a:p>
          <a:p>
            <a:r>
              <a:rPr lang="en-US" sz="2000" u="sng" dirty="0" smtClean="0"/>
              <a:t>What do you want the most from your job?</a:t>
            </a:r>
          </a:p>
          <a:p>
            <a:r>
              <a:rPr lang="en-US" sz="2000" u="sng" dirty="0" smtClean="0"/>
              <a:t>What is your G.P.A, and does it accurately reflect your abilities?</a:t>
            </a:r>
          </a:p>
          <a:p>
            <a:r>
              <a:rPr lang="en-US" sz="2000" u="sng" dirty="0" smtClean="0"/>
              <a:t>Have you ever used drugs?</a:t>
            </a:r>
          </a:p>
          <a:p>
            <a:r>
              <a:rPr lang="en-US" sz="2000" u="sng" dirty="0" smtClean="0"/>
              <a:t>Who in your life has influenced you the most and why?</a:t>
            </a:r>
          </a:p>
          <a:p>
            <a:r>
              <a:rPr lang="en-US" sz="2000" u="sng" dirty="0" smtClean="0"/>
              <a:t>What are your reading right now?</a:t>
            </a:r>
          </a:p>
          <a:p>
            <a:r>
              <a:rPr lang="en-US" sz="2000" u="sng" dirty="0" smtClean="0"/>
              <a:t>Describe your ideal work environment?</a:t>
            </a:r>
          </a:p>
          <a:p>
            <a:r>
              <a:rPr lang="en-US" sz="2000" u="sng" dirty="0" smtClean="0"/>
              <a:t>Is the customer always right?</a:t>
            </a:r>
          </a:p>
          <a:p>
            <a:r>
              <a:rPr lang="en-US" sz="2000" u="sng" dirty="0" smtClean="0"/>
              <a:t>How do you define success?</a:t>
            </a:r>
            <a:endParaRPr lang="en-US" sz="2000" u="sng" dirty="0"/>
          </a:p>
        </p:txBody>
      </p:sp>
      <p:pic>
        <p:nvPicPr>
          <p:cNvPr id="5" name="Picture 4"/>
          <p:cNvPicPr>
            <a:picLocks noChangeAspect="1"/>
          </p:cNvPicPr>
          <p:nvPr/>
        </p:nvPicPr>
        <p:blipFill>
          <a:blip r:embed="rId2"/>
          <a:stretch>
            <a:fillRect/>
          </a:stretch>
        </p:blipFill>
        <p:spPr>
          <a:xfrm>
            <a:off x="7010400" y="4388781"/>
            <a:ext cx="1859619" cy="1859619"/>
          </a:xfrm>
          <a:prstGeom prst="rect">
            <a:avLst/>
          </a:prstGeom>
        </p:spPr>
      </p:pic>
      <p:pic>
        <p:nvPicPr>
          <p:cNvPr id="6" name="Picture 5"/>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1130210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Salary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77</a:t>
            </a:fld>
            <a:endParaRPr lang="en-US" dirty="0"/>
          </a:p>
        </p:txBody>
      </p:sp>
      <p:sp>
        <p:nvSpPr>
          <p:cNvPr id="4" name="Content Placeholder 3"/>
          <p:cNvSpPr>
            <a:spLocks noGrp="1"/>
          </p:cNvSpPr>
          <p:nvPr>
            <p:ph sz="quarter" idx="1"/>
          </p:nvPr>
        </p:nvSpPr>
        <p:spPr/>
        <p:txBody>
          <a:bodyPr>
            <a:normAutofit/>
          </a:bodyPr>
          <a:lstStyle/>
          <a:p>
            <a:r>
              <a:rPr lang="en-US" sz="2200" u="sng" dirty="0" smtClean="0"/>
              <a:t>Nearly all salaries are negotiable, depending on your qualifications.  Knowing the typical salary range for the target position is very important in this negotiation.  </a:t>
            </a:r>
            <a:endParaRPr lang="en-US" dirty="0" smtClean="0"/>
          </a:p>
          <a:p>
            <a:endParaRPr lang="en-US" sz="900" dirty="0" smtClean="0"/>
          </a:p>
          <a:p>
            <a:pPr lvl="1"/>
            <a:r>
              <a:rPr lang="en-US" sz="2000" dirty="0" smtClean="0"/>
              <a:t>If you have had little experience, you will probably be offered a salary somewhere between the low point and the midpoint in the range.  </a:t>
            </a:r>
          </a:p>
          <a:p>
            <a:pPr lvl="1"/>
            <a:r>
              <a:rPr lang="en-US" sz="2000" dirty="0" smtClean="0"/>
              <a:t>With more experience, you can negotiate for a higher figure. </a:t>
            </a:r>
          </a:p>
          <a:p>
            <a:pPr lvl="1"/>
            <a:endParaRPr lang="en-US" sz="800" dirty="0"/>
          </a:p>
          <a:p>
            <a:pPr lvl="2"/>
            <a:r>
              <a:rPr lang="en-US" sz="1800" dirty="0" smtClean="0">
                <a:solidFill>
                  <a:srgbClr val="FF0000"/>
                </a:solidFill>
              </a:rPr>
              <a:t>A word of caution, though.  One personnel manager warns that candidates who emphasize money are suspect because they may leave if offered a few thousand dollars more elsewhere.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400800" y="4695905"/>
            <a:ext cx="2456519" cy="1609020"/>
          </a:xfrm>
          <a:prstGeom prst="rect">
            <a:avLst/>
          </a:prstGeom>
        </p:spPr>
      </p:pic>
    </p:spTree>
    <p:extLst>
      <p:ext uri="{BB962C8B-B14F-4D97-AF65-F5344CB8AC3E}">
        <p14:creationId xmlns:p14="http://schemas.microsoft.com/office/powerpoint/2010/main" val="384595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Salary…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78</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What salary are you looking for?</a:t>
            </a:r>
          </a:p>
          <a:p>
            <a:endParaRPr lang="en-US" sz="900" dirty="0" smtClean="0"/>
          </a:p>
          <a:p>
            <a:pPr lvl="1"/>
            <a:r>
              <a:rPr lang="en-US" sz="1900" dirty="0" smtClean="0">
                <a:solidFill>
                  <a:schemeClr val="bg2">
                    <a:lumMod val="10000"/>
                  </a:schemeClr>
                </a:solidFill>
              </a:rPr>
              <a:t>One way to handle salary questions is to ask politely to defer the discussion until it is clear that a job will be offered to you: “I’m sure when the time comes, we will be able to work out a fair compensation package.               Right now, I’d rather focus on whether we have a match.”  </a:t>
            </a:r>
          </a:p>
          <a:p>
            <a:pPr lvl="1"/>
            <a:r>
              <a:rPr lang="en-US" sz="1900" dirty="0" smtClean="0">
                <a:solidFill>
                  <a:schemeClr val="bg2">
                    <a:lumMod val="10000"/>
                  </a:schemeClr>
                </a:solidFill>
              </a:rPr>
              <a:t>If salary comes up and you are not sure whether the job is being offered to you, be blunt.  Ask, “Are you making me a job offer?”  </a:t>
            </a:r>
          </a:p>
          <a:p>
            <a:pPr lvl="1"/>
            <a:r>
              <a:rPr lang="en-US" sz="1900" dirty="0" smtClean="0">
                <a:solidFill>
                  <a:schemeClr val="bg2">
                    <a:lumMod val="10000"/>
                  </a:schemeClr>
                </a:solidFill>
              </a:rPr>
              <a:t>Another possible response to a salary question is to reply candidly that you can’t know what to ask until you know more about position and company.  </a:t>
            </a:r>
          </a:p>
          <a:p>
            <a:pPr lvl="1"/>
            <a:r>
              <a:rPr lang="en-US" sz="1900" dirty="0" smtClean="0">
                <a:solidFill>
                  <a:schemeClr val="bg2">
                    <a:lumMod val="10000"/>
                  </a:schemeClr>
                </a:solidFill>
              </a:rPr>
              <a:t>If you continue to be pressed for a dollar figure, give a salary range with an annual dollar amount.  Be sure to do research before the interview so that you know what similar jobs are paying in your geographic region. </a:t>
            </a:r>
            <a:endParaRPr lang="en-US" sz="1900" dirty="0">
              <a:solidFill>
                <a:schemeClr val="bg2">
                  <a:lumMod val="10000"/>
                </a:schemeClr>
              </a:solidFill>
            </a:endParaRPr>
          </a:p>
          <a:p>
            <a:pPr lvl="2"/>
            <a:endParaRPr lang="en-US" sz="900" dirty="0" smtClean="0">
              <a:solidFill>
                <a:srgbClr val="FF0000"/>
              </a:solidFill>
            </a:endParaRPr>
          </a:p>
          <a:p>
            <a:pPr lvl="2"/>
            <a:r>
              <a:rPr lang="en-US" sz="1900" dirty="0" smtClean="0">
                <a:solidFill>
                  <a:srgbClr val="FF0000"/>
                </a:solidFill>
              </a:rPr>
              <a:t>As an expert negotiator said, “In business as in life, you don’t get what you deserve, you get what you negotiate.”  </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3854474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Salary…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79</a:t>
            </a:fld>
            <a:endParaRPr lang="en-US" dirty="0"/>
          </a:p>
        </p:txBody>
      </p:sp>
      <p:sp>
        <p:nvSpPr>
          <p:cNvPr id="4" name="Content Placeholder 3"/>
          <p:cNvSpPr>
            <a:spLocks noGrp="1"/>
          </p:cNvSpPr>
          <p:nvPr>
            <p:ph sz="quarter" idx="1"/>
          </p:nvPr>
        </p:nvSpPr>
        <p:spPr/>
        <p:txBody>
          <a:bodyPr>
            <a:normAutofit/>
          </a:bodyPr>
          <a:lstStyle/>
          <a:p>
            <a:r>
              <a:rPr lang="en-US" sz="2000" u="sng" dirty="0" smtClean="0"/>
              <a:t>How much are you presently earning?</a:t>
            </a:r>
          </a:p>
          <a:p>
            <a:r>
              <a:rPr lang="en-US" sz="2000" u="sng" dirty="0" smtClean="0"/>
              <a:t>How much do you think you are worth?</a:t>
            </a:r>
          </a:p>
          <a:p>
            <a:r>
              <a:rPr lang="en-US" sz="2000" u="sng" dirty="0" smtClean="0"/>
              <a:t>How much money do you expect to earn within the next ten years?</a:t>
            </a:r>
          </a:p>
          <a:p>
            <a:r>
              <a:rPr lang="en-US" sz="2000" u="sng" dirty="0" smtClean="0"/>
              <a:t>Are you willing to take a pay cut from your current (or previous) job?</a:t>
            </a:r>
            <a:endParaRPr lang="en-US" sz="2000" u="sng" dirty="0"/>
          </a:p>
        </p:txBody>
      </p:sp>
      <p:pic>
        <p:nvPicPr>
          <p:cNvPr id="5" name="Picture 4"/>
          <p:cNvPicPr>
            <a:picLocks noChangeAspect="1"/>
          </p:cNvPicPr>
          <p:nvPr/>
        </p:nvPicPr>
        <p:blipFill>
          <a:blip r:embed="rId2"/>
          <a:stretch>
            <a:fillRect/>
          </a:stretch>
        </p:blipFill>
        <p:spPr>
          <a:xfrm>
            <a:off x="4157472" y="4038600"/>
            <a:ext cx="4648200" cy="2193369"/>
          </a:xfrm>
          <a:prstGeom prst="rect">
            <a:avLst/>
          </a:prstGeom>
        </p:spPr>
      </p:pic>
      <p:pic>
        <p:nvPicPr>
          <p:cNvPr id="6" name="Picture 5"/>
          <p:cNvPicPr>
            <a:picLocks noChangeAspect="1"/>
          </p:cNvPicPr>
          <p:nvPr/>
        </p:nvPicPr>
        <p:blipFill>
          <a:blip r:embed="rId3"/>
          <a:stretch>
            <a:fillRect/>
          </a:stretch>
        </p:blipFill>
        <p:spPr>
          <a:xfrm>
            <a:off x="8001000" y="228600"/>
            <a:ext cx="945219" cy="945219"/>
          </a:xfrm>
          <a:prstGeom prst="rect">
            <a:avLst/>
          </a:prstGeom>
        </p:spPr>
      </p:pic>
    </p:spTree>
    <p:extLst>
      <p:ext uri="{BB962C8B-B14F-4D97-AF65-F5344CB8AC3E}">
        <p14:creationId xmlns:p14="http://schemas.microsoft.com/office/powerpoint/2010/main" val="393169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Your Qualifications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p:txBody>
          <a:bodyPr/>
          <a:lstStyle/>
          <a:p>
            <a:r>
              <a:rPr lang="en-US" sz="2400" u="sng" dirty="0" smtClean="0"/>
              <a:t>In addition to analyzing your interests and goals, take a good look at your qualifications</a:t>
            </a:r>
            <a:r>
              <a:rPr lang="en-US" dirty="0" smtClean="0"/>
              <a:t>.  </a:t>
            </a:r>
          </a:p>
          <a:p>
            <a:endParaRPr lang="en-US" sz="800" dirty="0"/>
          </a:p>
          <a:p>
            <a:pPr lvl="1"/>
            <a:r>
              <a:rPr lang="en-US" dirty="0" smtClean="0"/>
              <a:t>Remember that today’s job market is not so much about what you want, but what the employer wants.  </a:t>
            </a:r>
          </a:p>
          <a:p>
            <a:pPr lvl="1"/>
            <a:endParaRPr lang="en-US" sz="800" dirty="0"/>
          </a:p>
          <a:p>
            <a:pPr lvl="2"/>
            <a:r>
              <a:rPr lang="en-US" dirty="0" smtClean="0">
                <a:solidFill>
                  <a:srgbClr val="FF0000"/>
                </a:solidFill>
              </a:rPr>
              <a:t>What assets can you offer?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890772" y="4648200"/>
            <a:ext cx="4914900" cy="1630536"/>
          </a:xfrm>
          <a:prstGeom prst="rect">
            <a:avLst/>
          </a:prstGeom>
        </p:spPr>
      </p:pic>
    </p:spTree>
    <p:extLst>
      <p:ext uri="{BB962C8B-B14F-4D97-AF65-F5344CB8AC3E}">
        <p14:creationId xmlns:p14="http://schemas.microsoft.com/office/powerpoint/2010/main" val="2270720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Situational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80</a:t>
            </a:fld>
            <a:endParaRPr lang="en-US" dirty="0"/>
          </a:p>
        </p:txBody>
      </p:sp>
      <p:sp>
        <p:nvSpPr>
          <p:cNvPr id="4" name="Content Placeholder 3"/>
          <p:cNvSpPr>
            <a:spLocks noGrp="1"/>
          </p:cNvSpPr>
          <p:nvPr>
            <p:ph sz="quarter" idx="1"/>
          </p:nvPr>
        </p:nvSpPr>
        <p:spPr/>
        <p:txBody>
          <a:bodyPr>
            <a:normAutofit/>
          </a:bodyPr>
          <a:lstStyle/>
          <a:p>
            <a:r>
              <a:rPr lang="en-US" sz="2200" u="sng" dirty="0" smtClean="0"/>
              <a:t>Questions related to situations help employers test your thought processes and logical thinking</a:t>
            </a:r>
            <a:r>
              <a:rPr lang="en-US" dirty="0" smtClean="0"/>
              <a:t>.  </a:t>
            </a:r>
          </a:p>
          <a:p>
            <a:endParaRPr lang="en-US" sz="800" dirty="0"/>
          </a:p>
          <a:p>
            <a:pPr lvl="1"/>
            <a:r>
              <a:rPr lang="en-US" sz="2000" dirty="0" smtClean="0"/>
              <a:t>When using situational questions, interviewers describe a hypothetical situation and ask how you would handle it.  </a:t>
            </a:r>
          </a:p>
          <a:p>
            <a:pPr lvl="1"/>
            <a:r>
              <a:rPr lang="en-US" sz="2000" dirty="0" smtClean="0"/>
              <a:t>Situational questions are based on the type of position for which you are interviewing.  </a:t>
            </a:r>
          </a:p>
          <a:p>
            <a:pPr lvl="1"/>
            <a:endParaRPr lang="en-US" sz="800" dirty="0"/>
          </a:p>
          <a:p>
            <a:pPr lvl="2"/>
            <a:r>
              <a:rPr lang="en-US" sz="1800" dirty="0" smtClean="0">
                <a:solidFill>
                  <a:srgbClr val="FF0000"/>
                </a:solidFill>
              </a:rPr>
              <a:t>Knowledge of the position and the company culture will help you respond favorably to these questions.  </a:t>
            </a:r>
          </a:p>
          <a:p>
            <a:pPr lvl="2"/>
            <a:r>
              <a:rPr lang="en-US" sz="1800" dirty="0" smtClean="0">
                <a:solidFill>
                  <a:srgbClr val="FF0000"/>
                </a:solidFill>
              </a:rPr>
              <a:t>Even if the situation sounds negative, keep your response positive.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477000" y="5005387"/>
            <a:ext cx="2404533" cy="1352550"/>
          </a:xfrm>
          <a:prstGeom prst="rect">
            <a:avLst/>
          </a:prstGeom>
        </p:spPr>
      </p:pic>
    </p:spTree>
    <p:extLst>
      <p:ext uri="{BB962C8B-B14F-4D97-AF65-F5344CB8AC3E}">
        <p14:creationId xmlns:p14="http://schemas.microsoft.com/office/powerpoint/2010/main" val="3423754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Situational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81</a:t>
            </a:fld>
            <a:endParaRPr lang="en-US" dirty="0"/>
          </a:p>
        </p:txBody>
      </p:sp>
      <p:sp>
        <p:nvSpPr>
          <p:cNvPr id="4" name="Content Placeholder 3"/>
          <p:cNvSpPr>
            <a:spLocks noGrp="1"/>
          </p:cNvSpPr>
          <p:nvPr>
            <p:ph sz="quarter" idx="1"/>
          </p:nvPr>
        </p:nvSpPr>
        <p:spPr/>
        <p:txBody>
          <a:bodyPr>
            <a:normAutofit/>
          </a:bodyPr>
          <a:lstStyle/>
          <a:p>
            <a:r>
              <a:rPr lang="en-US" sz="2200" u="sng" dirty="0" smtClean="0"/>
              <a:t>How would you respond if your fellow team members strongly resisted a proposal you made in a meeting?</a:t>
            </a:r>
          </a:p>
          <a:p>
            <a:endParaRPr lang="en-US" sz="800" dirty="0" smtClean="0"/>
          </a:p>
          <a:p>
            <a:pPr lvl="1"/>
            <a:r>
              <a:rPr lang="en-US" sz="2000" dirty="0" smtClean="0"/>
              <a:t>You might explain the rationale behind your proposal with specific examples of benefits that recommendations could bring to the team.  </a:t>
            </a:r>
          </a:p>
          <a:p>
            <a:pPr lvl="1"/>
            <a:endParaRPr lang="en-US" sz="800" dirty="0"/>
          </a:p>
          <a:p>
            <a:pPr lvl="2"/>
            <a:r>
              <a:rPr lang="en-US" sz="1800" dirty="0" smtClean="0">
                <a:solidFill>
                  <a:srgbClr val="FF0000"/>
                </a:solidFill>
              </a:rPr>
              <a:t>If the team continues to oppose your proposal, you should let it go and move on.</a:t>
            </a:r>
          </a:p>
        </p:txBody>
      </p:sp>
      <p:pic>
        <p:nvPicPr>
          <p:cNvPr id="5" name="Picture 4"/>
          <p:cNvPicPr>
            <a:picLocks noChangeAspect="1"/>
          </p:cNvPicPr>
          <p:nvPr/>
        </p:nvPicPr>
        <p:blipFill>
          <a:blip r:embed="rId2"/>
          <a:stretch>
            <a:fillRect/>
          </a:stretch>
        </p:blipFill>
        <p:spPr>
          <a:xfrm>
            <a:off x="4859867" y="3962400"/>
            <a:ext cx="4055534" cy="2281238"/>
          </a:xfrm>
          <a:prstGeom prst="rect">
            <a:avLst/>
          </a:prstGeom>
        </p:spPr>
      </p:pic>
    </p:spTree>
    <p:extLst>
      <p:ext uri="{BB962C8B-B14F-4D97-AF65-F5344CB8AC3E}">
        <p14:creationId xmlns:p14="http://schemas.microsoft.com/office/powerpoint/2010/main" val="22862302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Situational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82</a:t>
            </a:fld>
            <a:endParaRPr lang="en-US" dirty="0"/>
          </a:p>
        </p:txBody>
      </p:sp>
      <p:sp>
        <p:nvSpPr>
          <p:cNvPr id="4" name="Content Placeholder 3"/>
          <p:cNvSpPr>
            <a:spLocks noGrp="1"/>
          </p:cNvSpPr>
          <p:nvPr>
            <p:ph sz="quarter" idx="1"/>
          </p:nvPr>
        </p:nvSpPr>
        <p:spPr/>
        <p:txBody>
          <a:bodyPr>
            <a:normAutofit/>
          </a:bodyPr>
          <a:lstStyle/>
          <a:p>
            <a:r>
              <a:rPr lang="en-US" sz="2200" u="sng" dirty="0" smtClean="0"/>
              <a:t>What would you do if you knew that your boss gave your team data that was totally wrong?</a:t>
            </a:r>
          </a:p>
          <a:p>
            <a:endParaRPr lang="en-US" sz="900" dirty="0"/>
          </a:p>
          <a:p>
            <a:pPr lvl="1"/>
            <a:r>
              <a:rPr lang="en-US" sz="2000" dirty="0" smtClean="0"/>
              <a:t>Let’s say, for example, that in a team meeting your boss provided data that had not been updated, and you recognized the error immediately.  Before responding, you should confirm that your figures are correct.  Then you might tactfully share the correct data in a private conversation with your boss.  You could suggest that the error was an oversight perhaps caused by figures that were released after an initial report, and say that you know that your boss would want to base the team project on accurate data.  </a:t>
            </a:r>
          </a:p>
          <a:p>
            <a:pPr lvl="1"/>
            <a:endParaRPr lang="en-US" sz="900" dirty="0"/>
          </a:p>
          <a:p>
            <a:pPr lvl="2"/>
            <a:r>
              <a:rPr lang="en-US" sz="1800" dirty="0" smtClean="0">
                <a:solidFill>
                  <a:srgbClr val="FF0000"/>
                </a:solidFill>
              </a:rPr>
              <a:t>You would not correct your boss in front of the team, and you would try to understand why the mistake was made.</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23093901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Situational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83</a:t>
            </a:fld>
            <a:endParaRPr lang="en-US" dirty="0"/>
          </a:p>
        </p:txBody>
      </p:sp>
      <p:sp>
        <p:nvSpPr>
          <p:cNvPr id="4" name="Content Placeholder 3"/>
          <p:cNvSpPr>
            <a:spLocks noGrp="1"/>
          </p:cNvSpPr>
          <p:nvPr>
            <p:ph sz="quarter" idx="1"/>
          </p:nvPr>
        </p:nvSpPr>
        <p:spPr/>
        <p:txBody>
          <a:bodyPr>
            <a:normAutofit/>
          </a:bodyPr>
          <a:lstStyle/>
          <a:p>
            <a:r>
              <a:rPr lang="en-US" sz="2000" u="sng" dirty="0" smtClean="0"/>
              <a:t>Your supervisor has just told you that she is dissatisfied with your work, but you think it is acceptable.  How would you resolve the conflict?</a:t>
            </a:r>
          </a:p>
          <a:p>
            <a:r>
              <a:rPr lang="en-US" sz="2000" u="sng" dirty="0" smtClean="0"/>
              <a:t>Your supervisor told you to do something a certain way, and you think you know a far better way to complete the task.  What would you do?</a:t>
            </a:r>
          </a:p>
          <a:p>
            <a:r>
              <a:rPr lang="en-US" sz="2000" u="sng" dirty="0" smtClean="0"/>
              <a:t>Assume that you are hired for this position.  You soon learn that one of the staff members is extremely resentful because she applied for your position and was turned down.  As a result, she is being unhelpful and obstructive.  How would you handle the situation?</a:t>
            </a:r>
          </a:p>
          <a:p>
            <a:r>
              <a:rPr lang="en-US" sz="2000" u="sng" dirty="0" smtClean="0"/>
              <a:t>A colleague told you in confidence that she suspects another colleague of stealing.  What would your actions be?</a:t>
            </a:r>
          </a:p>
          <a:p>
            <a:r>
              <a:rPr lang="en-US" sz="2000" u="sng" dirty="0" smtClean="0"/>
              <a:t>You have noticed that communication between upper management and first-level employees is eroding.  How would you address this problem?</a:t>
            </a:r>
            <a:endParaRPr lang="en-US" sz="2000" u="sng" dirty="0"/>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32004527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Behavioral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84</a:t>
            </a:fld>
            <a:endParaRPr lang="en-US" dirty="0"/>
          </a:p>
        </p:txBody>
      </p:sp>
      <p:sp>
        <p:nvSpPr>
          <p:cNvPr id="4" name="Content Placeholder 3"/>
          <p:cNvSpPr>
            <a:spLocks noGrp="1"/>
          </p:cNvSpPr>
          <p:nvPr>
            <p:ph sz="quarter" idx="1"/>
          </p:nvPr>
        </p:nvSpPr>
        <p:spPr/>
        <p:txBody>
          <a:bodyPr>
            <a:normAutofit/>
          </a:bodyPr>
          <a:lstStyle/>
          <a:p>
            <a:r>
              <a:rPr lang="en-US" sz="2200" u="sng" dirty="0" smtClean="0"/>
              <a:t>Instead of interview questions, you may be asked to tell stories</a:t>
            </a:r>
            <a:r>
              <a:rPr lang="en-US" dirty="0" smtClean="0"/>
              <a:t>.  </a:t>
            </a:r>
          </a:p>
          <a:p>
            <a:endParaRPr lang="en-US" sz="900" dirty="0"/>
          </a:p>
          <a:p>
            <a:pPr lvl="1"/>
            <a:r>
              <a:rPr lang="en-US" sz="2000" dirty="0" smtClean="0"/>
              <a:t>The interviewer may say, “Describe a time when…” or “Tell me about a time when…” To respond effectively, learn to use storytelling, or the </a:t>
            </a:r>
            <a:r>
              <a:rPr lang="en-US" sz="2000" b="1" dirty="0" smtClean="0"/>
              <a:t>STAR technique</a:t>
            </a:r>
            <a:r>
              <a:rPr lang="en-US" sz="2000" dirty="0" smtClean="0"/>
              <a:t>.  </a:t>
            </a:r>
          </a:p>
          <a:p>
            <a:pPr lvl="1"/>
            <a:endParaRPr lang="en-US" sz="800" dirty="0" smtClean="0"/>
          </a:p>
          <a:p>
            <a:pPr lvl="2"/>
            <a:r>
              <a:rPr lang="en-US" sz="1800" dirty="0" smtClean="0">
                <a:solidFill>
                  <a:srgbClr val="FF0000"/>
                </a:solidFill>
              </a:rPr>
              <a:t>Ask yourself what the </a:t>
            </a:r>
            <a:r>
              <a:rPr lang="en-US" sz="1800" b="1" dirty="0" smtClean="0">
                <a:solidFill>
                  <a:srgbClr val="FF0000"/>
                </a:solidFill>
              </a:rPr>
              <a:t>Situation or Task </a:t>
            </a:r>
            <a:r>
              <a:rPr lang="en-US" sz="1800" dirty="0" smtClean="0">
                <a:solidFill>
                  <a:srgbClr val="FF0000"/>
                </a:solidFill>
              </a:rPr>
              <a:t>was, what </a:t>
            </a:r>
            <a:r>
              <a:rPr lang="en-US" sz="1800" b="1" dirty="0" smtClean="0">
                <a:solidFill>
                  <a:srgbClr val="FF0000"/>
                </a:solidFill>
              </a:rPr>
              <a:t>Action</a:t>
            </a:r>
            <a:r>
              <a:rPr lang="en-US" sz="1800" dirty="0" smtClean="0">
                <a:solidFill>
                  <a:srgbClr val="FF0000"/>
                </a:solidFill>
              </a:rPr>
              <a:t> you took, and what the </a:t>
            </a:r>
            <a:r>
              <a:rPr lang="en-US" sz="1800" b="1" dirty="0" smtClean="0">
                <a:solidFill>
                  <a:srgbClr val="FF0000"/>
                </a:solidFill>
              </a:rPr>
              <a:t>Results</a:t>
            </a:r>
            <a:r>
              <a:rPr lang="en-US" sz="1800" dirty="0" smtClean="0">
                <a:solidFill>
                  <a:srgbClr val="FF0000"/>
                </a:solidFill>
              </a:rPr>
              <a:t> were.  </a:t>
            </a:r>
          </a:p>
        </p:txBody>
      </p:sp>
      <p:pic>
        <p:nvPicPr>
          <p:cNvPr id="5" name="Picture 4"/>
          <p:cNvPicPr>
            <a:picLocks noChangeAspect="1"/>
          </p:cNvPicPr>
          <p:nvPr/>
        </p:nvPicPr>
        <p:blipFill>
          <a:blip r:embed="rId2"/>
          <a:stretch>
            <a:fillRect/>
          </a:stretch>
        </p:blipFill>
        <p:spPr>
          <a:xfrm>
            <a:off x="6601198" y="381000"/>
            <a:ext cx="2196007" cy="700087"/>
          </a:xfrm>
          <a:prstGeom prst="rect">
            <a:avLst/>
          </a:prstGeom>
        </p:spPr>
      </p:pic>
      <p:pic>
        <p:nvPicPr>
          <p:cNvPr id="7" name="Picture 6"/>
          <p:cNvPicPr>
            <a:picLocks noChangeAspect="1"/>
          </p:cNvPicPr>
          <p:nvPr/>
        </p:nvPicPr>
        <p:blipFill>
          <a:blip r:embed="rId3"/>
          <a:stretch>
            <a:fillRect/>
          </a:stretch>
        </p:blipFill>
        <p:spPr>
          <a:xfrm>
            <a:off x="968218" y="4343400"/>
            <a:ext cx="7244139" cy="1918564"/>
          </a:xfrm>
          <a:prstGeom prst="rect">
            <a:avLst/>
          </a:prstGeom>
        </p:spPr>
      </p:pic>
    </p:spTree>
    <p:extLst>
      <p:ext uri="{BB962C8B-B14F-4D97-AF65-F5344CB8AC3E}">
        <p14:creationId xmlns:p14="http://schemas.microsoft.com/office/powerpoint/2010/main" val="35526819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Components of the STAR Technique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85</a:t>
            </a:fld>
            <a:endParaRPr lang="en-US" dirty="0"/>
          </a:p>
        </p:txBody>
      </p:sp>
      <p:sp>
        <p:nvSpPr>
          <p:cNvPr id="4" name="Content Placeholder 3"/>
          <p:cNvSpPr>
            <a:spLocks noGrp="1"/>
          </p:cNvSpPr>
          <p:nvPr>
            <p:ph sz="quarter" idx="1"/>
          </p:nvPr>
        </p:nvSpPr>
        <p:spPr/>
        <p:txBody>
          <a:bodyPr/>
          <a:lstStyle/>
          <a:p>
            <a:pPr marL="457200" indent="-457200">
              <a:buFont typeface="+mj-lt"/>
              <a:buAutoNum type="arabicPeriod"/>
            </a:pPr>
            <a:r>
              <a:rPr lang="en-US" sz="2200" u="sng" dirty="0" smtClean="0"/>
              <a:t>Situation</a:t>
            </a:r>
          </a:p>
          <a:p>
            <a:pPr lvl="1"/>
            <a:r>
              <a:rPr lang="en-US" sz="1800" dirty="0" smtClean="0">
                <a:solidFill>
                  <a:srgbClr val="FF0000"/>
                </a:solidFill>
              </a:rPr>
              <a:t>Briefly explain the background and context of a situation.            </a:t>
            </a:r>
          </a:p>
          <a:p>
            <a:pPr lvl="1"/>
            <a:r>
              <a:rPr lang="en-US" sz="1800" dirty="0" smtClean="0">
                <a:solidFill>
                  <a:srgbClr val="FF0000"/>
                </a:solidFill>
              </a:rPr>
              <a:t>What happened?  When?  Where?</a:t>
            </a:r>
          </a:p>
          <a:p>
            <a:pPr marL="457200" indent="-457200">
              <a:buFont typeface="+mj-lt"/>
              <a:buAutoNum type="arabicPeriod"/>
            </a:pPr>
            <a:r>
              <a:rPr lang="en-US" sz="2200" u="sng" dirty="0" smtClean="0"/>
              <a:t>Task</a:t>
            </a:r>
          </a:p>
          <a:p>
            <a:pPr lvl="1"/>
            <a:r>
              <a:rPr lang="en-US" sz="1800" dirty="0" smtClean="0">
                <a:solidFill>
                  <a:srgbClr val="FF0000"/>
                </a:solidFill>
              </a:rPr>
              <a:t>Describe the problem.  What needed to be done?  Why?</a:t>
            </a:r>
          </a:p>
          <a:p>
            <a:pPr marL="457200" indent="-457200">
              <a:buFont typeface="+mj-lt"/>
              <a:buAutoNum type="arabicPeriod"/>
            </a:pPr>
            <a:r>
              <a:rPr lang="en-US" sz="2200" u="sng" dirty="0" smtClean="0"/>
              <a:t>Action</a:t>
            </a:r>
          </a:p>
          <a:p>
            <a:pPr lvl="1"/>
            <a:r>
              <a:rPr lang="en-US" sz="1800" dirty="0" smtClean="0">
                <a:solidFill>
                  <a:srgbClr val="FF0000"/>
                </a:solidFill>
              </a:rPr>
              <a:t>What did you do? What skills or tools did you use?</a:t>
            </a:r>
          </a:p>
          <a:p>
            <a:pPr marL="457200" indent="-457200">
              <a:buFont typeface="+mj-lt"/>
              <a:buAutoNum type="arabicPeriod"/>
            </a:pPr>
            <a:r>
              <a:rPr lang="en-US" sz="2200" u="sng" dirty="0" smtClean="0"/>
              <a:t>Results</a:t>
            </a:r>
          </a:p>
          <a:p>
            <a:pPr lvl="1"/>
            <a:r>
              <a:rPr lang="en-US" sz="1800" dirty="0" smtClean="0">
                <a:solidFill>
                  <a:srgbClr val="FF0000"/>
                </a:solidFill>
              </a:rPr>
              <a:t>Explain the results (i.e. savings, greater efficiency).  </a:t>
            </a:r>
          </a:p>
          <a:p>
            <a:pPr lvl="1"/>
            <a:r>
              <a:rPr lang="en-US" sz="1800" dirty="0" smtClean="0">
                <a:solidFill>
                  <a:srgbClr val="FF0000"/>
                </a:solidFill>
              </a:rPr>
              <a:t>Try to quantify.</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397752" y="3810000"/>
            <a:ext cx="2438400" cy="2438401"/>
          </a:xfrm>
          <a:prstGeom prst="rect">
            <a:avLst/>
          </a:prstGeom>
        </p:spPr>
      </p:pic>
    </p:spTree>
    <p:extLst>
      <p:ext uri="{BB962C8B-B14F-4D97-AF65-F5344CB8AC3E}">
        <p14:creationId xmlns:p14="http://schemas.microsoft.com/office/powerpoint/2010/main" val="39303658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Behavioral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86</a:t>
            </a:fld>
            <a:endParaRPr lang="en-US" dirty="0"/>
          </a:p>
        </p:txBody>
      </p:sp>
      <p:sp>
        <p:nvSpPr>
          <p:cNvPr id="4" name="Content Placeholder 3"/>
          <p:cNvSpPr>
            <a:spLocks noGrp="1"/>
          </p:cNvSpPr>
          <p:nvPr>
            <p:ph sz="quarter" idx="1"/>
          </p:nvPr>
        </p:nvSpPr>
        <p:spPr/>
        <p:txBody>
          <a:bodyPr>
            <a:noAutofit/>
          </a:bodyPr>
          <a:lstStyle/>
          <a:p>
            <a:r>
              <a:rPr lang="en-US" sz="1800" u="sng" dirty="0" smtClean="0"/>
              <a:t>Tell me about a time when you solved a difficult problem.</a:t>
            </a:r>
          </a:p>
          <a:p>
            <a:r>
              <a:rPr lang="en-US" sz="1800" u="sng" dirty="0" smtClean="0"/>
              <a:t>Describe a situation in which you were able to use persuasion to convince someone to see things your way.</a:t>
            </a:r>
          </a:p>
          <a:p>
            <a:r>
              <a:rPr lang="en-US" sz="1800" u="sng" dirty="0" smtClean="0"/>
              <a:t>Describe a time when you had to analyze info and make a recommendation.</a:t>
            </a:r>
          </a:p>
          <a:p>
            <a:r>
              <a:rPr lang="en-US" sz="1800" u="sng" dirty="0" smtClean="0"/>
              <a:t>Describe a time that you worked successfully as part of a team.</a:t>
            </a:r>
          </a:p>
          <a:p>
            <a:r>
              <a:rPr lang="en-US" sz="1800" u="sng" dirty="0" smtClean="0"/>
              <a:t>Tell me about a time that you dealt with confidential information.</a:t>
            </a:r>
          </a:p>
          <a:p>
            <a:r>
              <a:rPr lang="en-US" sz="1800" u="sng" dirty="0" smtClean="0"/>
              <a:t>Give me an example of a time when you were under stress to meet a deadline.</a:t>
            </a:r>
          </a:p>
          <a:p>
            <a:r>
              <a:rPr lang="en-US" sz="1800" u="sng" dirty="0" smtClean="0"/>
              <a:t>Tell me when you had to go above and beyond the call of duty to get a job done.</a:t>
            </a:r>
          </a:p>
          <a:p>
            <a:r>
              <a:rPr lang="en-US" sz="1800" u="sng" dirty="0" smtClean="0"/>
              <a:t>Tell me about a time you were able to deal with another person successfully even though that individual did not like you personally (or vice versa)</a:t>
            </a:r>
          </a:p>
          <a:p>
            <a:r>
              <a:rPr lang="en-US" sz="1800" u="sng" dirty="0" smtClean="0"/>
              <a:t>Give me an example of when you showed initiative and took the lead.</a:t>
            </a:r>
          </a:p>
          <a:p>
            <a:r>
              <a:rPr lang="en-US" sz="1800" u="sng" dirty="0" smtClean="0"/>
              <a:t>Tell me about a recent situation in which you had to deal with an upset customer or coworker.</a:t>
            </a:r>
            <a:endParaRPr lang="en-US" sz="1800" u="sng" dirty="0"/>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33083025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Illegal and Inappropriate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87</a:t>
            </a:fld>
            <a:endParaRPr lang="en-US" dirty="0"/>
          </a:p>
        </p:txBody>
      </p:sp>
      <p:sp>
        <p:nvSpPr>
          <p:cNvPr id="4" name="Content Placeholder 3"/>
          <p:cNvSpPr>
            <a:spLocks noGrp="1"/>
          </p:cNvSpPr>
          <p:nvPr>
            <p:ph sz="quarter" idx="1"/>
          </p:nvPr>
        </p:nvSpPr>
        <p:spPr/>
        <p:txBody>
          <a:bodyPr>
            <a:normAutofit/>
          </a:bodyPr>
          <a:lstStyle/>
          <a:p>
            <a:r>
              <a:rPr lang="en-US" sz="2000" u="sng" dirty="0" smtClean="0"/>
              <a:t>U.S. federal law states that “it is illegal to discriminate against someone (applicant or employee) because of that person’s race, color, religion, sex (including gender identity, sexual orientation, and pregnancy), national origin, age (40 or older), disability or genetic information.”  </a:t>
            </a:r>
          </a:p>
          <a:p>
            <a:endParaRPr lang="en-US" sz="900" dirty="0"/>
          </a:p>
          <a:p>
            <a:pPr lvl="1"/>
            <a:r>
              <a:rPr lang="en-US" sz="2000" dirty="0" smtClean="0"/>
              <a:t>Therefore, it is inappropriate for interviewers to ask any question related to these areas.  </a:t>
            </a:r>
          </a:p>
          <a:p>
            <a:pPr lvl="1"/>
            <a:endParaRPr lang="en-US" sz="800" dirty="0"/>
          </a:p>
          <a:p>
            <a:pPr lvl="2"/>
            <a:r>
              <a:rPr lang="en-US" sz="1800" dirty="0" smtClean="0">
                <a:solidFill>
                  <a:srgbClr val="FF0000"/>
                </a:solidFill>
              </a:rPr>
              <a:t>These questions become illegal, though, only when a court of law determines the employer is asking them with the intent to discriminate.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509440" y="4495799"/>
            <a:ext cx="1643351" cy="2353759"/>
          </a:xfrm>
          <a:prstGeom prst="rect">
            <a:avLst/>
          </a:prstGeom>
        </p:spPr>
      </p:pic>
    </p:spTree>
    <p:extLst>
      <p:ext uri="{BB962C8B-B14F-4D97-AF65-F5344CB8AC3E}">
        <p14:creationId xmlns:p14="http://schemas.microsoft.com/office/powerpoint/2010/main" val="15798150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Illegal and Inappropriate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88</a:t>
            </a:fld>
            <a:endParaRPr lang="en-US" dirty="0"/>
          </a:p>
        </p:txBody>
      </p:sp>
      <p:sp>
        <p:nvSpPr>
          <p:cNvPr id="4" name="Content Placeholder 3"/>
          <p:cNvSpPr>
            <a:spLocks noGrp="1"/>
          </p:cNvSpPr>
          <p:nvPr>
            <p:ph sz="quarter" idx="1"/>
          </p:nvPr>
        </p:nvSpPr>
        <p:spPr/>
        <p:txBody>
          <a:bodyPr>
            <a:normAutofit/>
          </a:bodyPr>
          <a:lstStyle/>
          <a:p>
            <a:r>
              <a:rPr lang="en-US" sz="2200" u="sng" dirty="0" smtClean="0"/>
              <a:t>Many illegal interview questions are asked innocently by inexperienced interviewers</a:t>
            </a:r>
            <a:r>
              <a:rPr lang="en-US" dirty="0" smtClean="0"/>
              <a:t>.  </a:t>
            </a:r>
          </a:p>
          <a:p>
            <a:endParaRPr lang="en-US" sz="800" dirty="0"/>
          </a:p>
          <a:p>
            <a:pPr lvl="1"/>
            <a:r>
              <a:rPr lang="en-US" sz="2000" dirty="0" smtClean="0"/>
              <a:t>Some interviewers are only trying to be friendly when they inquire about your personal life or family.  Regardless of the intent, how should you react?  </a:t>
            </a:r>
          </a:p>
          <a:p>
            <a:endParaRPr lang="en-US" sz="800" dirty="0"/>
          </a:p>
          <a:p>
            <a:pPr lvl="2"/>
            <a:r>
              <a:rPr lang="en-US" sz="1800" dirty="0" smtClean="0">
                <a:solidFill>
                  <a:srgbClr val="FF0000"/>
                </a:solidFill>
              </a:rPr>
              <a:t>If you find the question harmless and if you want the job, go ahead and answer it.  If you think that answering it would damage your chance to be hired, try to deflect the question tactfully with a response such as “Could you tell me how my status relates to the responsibilities of this position?” or “I prefer to keep my personal and professional lives separate.”</a:t>
            </a:r>
            <a:endParaRPr lang="en-US" sz="1800" dirty="0">
              <a:solidFill>
                <a:srgbClr val="FF0000"/>
              </a:solidFill>
            </a:endParaRPr>
          </a:p>
        </p:txBody>
      </p:sp>
    </p:spTree>
    <p:extLst>
      <p:ext uri="{BB962C8B-B14F-4D97-AF65-F5344CB8AC3E}">
        <p14:creationId xmlns:p14="http://schemas.microsoft.com/office/powerpoint/2010/main" val="30935752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Asking Your Own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89</a:t>
            </a:fld>
            <a:endParaRPr lang="en-US" dirty="0"/>
          </a:p>
        </p:txBody>
      </p:sp>
      <p:sp>
        <p:nvSpPr>
          <p:cNvPr id="4" name="Content Placeholder 3"/>
          <p:cNvSpPr>
            <a:spLocks noGrp="1"/>
          </p:cNvSpPr>
          <p:nvPr>
            <p:ph sz="quarter" idx="1"/>
          </p:nvPr>
        </p:nvSpPr>
        <p:spPr/>
        <p:txBody>
          <a:bodyPr>
            <a:normAutofit/>
          </a:bodyPr>
          <a:lstStyle/>
          <a:p>
            <a:r>
              <a:rPr lang="en-US" sz="2200" u="sng" dirty="0" smtClean="0"/>
              <a:t>At some point in the interview, usually near the end, you will be asked whether you have any questions</a:t>
            </a:r>
            <a:r>
              <a:rPr lang="en-US" dirty="0" smtClean="0"/>
              <a:t>.  </a:t>
            </a:r>
          </a:p>
          <a:p>
            <a:endParaRPr lang="en-US" sz="800" dirty="0"/>
          </a:p>
          <a:p>
            <a:pPr lvl="1"/>
            <a:r>
              <a:rPr lang="en-US" sz="2000" dirty="0" smtClean="0"/>
              <a:t>The worst thing you can do is say “</a:t>
            </a:r>
            <a:r>
              <a:rPr lang="en-US" sz="2000" u="sng" dirty="0" smtClean="0"/>
              <a:t>No</a:t>
            </a:r>
            <a:r>
              <a:rPr lang="en-US" sz="2000" dirty="0" smtClean="0"/>
              <a:t>,” which suggests that you are not interested in the position.  Instead, ask questions that will help you gain information and will impress the interviewer with your thoughtfulness and interest in the position.  </a:t>
            </a:r>
          </a:p>
          <a:p>
            <a:pPr lvl="1"/>
            <a:endParaRPr lang="en-US" sz="800" dirty="0"/>
          </a:p>
          <a:p>
            <a:pPr lvl="2"/>
            <a:r>
              <a:rPr lang="en-US" sz="1800" dirty="0" smtClean="0">
                <a:solidFill>
                  <a:srgbClr val="FF0000"/>
                </a:solidFill>
              </a:rPr>
              <a:t>Remember that this interview is a two-way street.  </a:t>
            </a:r>
            <a:endParaRPr lang="en-US" sz="1800" dirty="0">
              <a:solidFill>
                <a:srgbClr val="FF0000"/>
              </a:solidFill>
            </a:endParaRPr>
          </a:p>
        </p:txBody>
      </p:sp>
      <p:pic>
        <p:nvPicPr>
          <p:cNvPr id="7" name="Picture 6"/>
          <p:cNvPicPr>
            <a:picLocks noChangeAspect="1"/>
          </p:cNvPicPr>
          <p:nvPr/>
        </p:nvPicPr>
        <p:blipFill>
          <a:blip r:embed="rId2"/>
          <a:stretch>
            <a:fillRect/>
          </a:stretch>
        </p:blipFill>
        <p:spPr>
          <a:xfrm>
            <a:off x="6781800" y="4114800"/>
            <a:ext cx="2143125" cy="2143125"/>
          </a:xfrm>
          <a:prstGeom prst="rect">
            <a:avLst/>
          </a:prstGeom>
        </p:spPr>
      </p:pic>
    </p:spTree>
    <p:extLst>
      <p:ext uri="{BB962C8B-B14F-4D97-AF65-F5344CB8AC3E}">
        <p14:creationId xmlns:p14="http://schemas.microsoft.com/office/powerpoint/2010/main" val="2350245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Your Qualifications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Prepare your resume foundation by asking following questions</a:t>
            </a:r>
            <a:r>
              <a:rPr lang="en-US" dirty="0" smtClean="0"/>
              <a:t>:</a:t>
            </a:r>
          </a:p>
          <a:p>
            <a:endParaRPr lang="en-US" sz="1000" dirty="0" smtClean="0"/>
          </a:p>
          <a:p>
            <a:pPr lvl="1"/>
            <a:r>
              <a:rPr lang="en-US" sz="1900" dirty="0" smtClean="0">
                <a:solidFill>
                  <a:srgbClr val="FF0000"/>
                </a:solidFill>
              </a:rPr>
              <a:t>What technology skills can you present?  What specific software programs are you familiar with, what Internet experience do you have, and what social media skills can you offer?</a:t>
            </a:r>
          </a:p>
          <a:p>
            <a:pPr lvl="1"/>
            <a:r>
              <a:rPr lang="en-US" sz="1900" dirty="0" smtClean="0">
                <a:solidFill>
                  <a:srgbClr val="FF0000"/>
                </a:solidFill>
              </a:rPr>
              <a:t>Do you communicate well in speech and in writing?  Do you know another language?  How can you verify these talents?</a:t>
            </a:r>
          </a:p>
          <a:p>
            <a:pPr lvl="1"/>
            <a:r>
              <a:rPr lang="en-US" sz="1900" dirty="0" smtClean="0">
                <a:solidFill>
                  <a:srgbClr val="FF0000"/>
                </a:solidFill>
              </a:rPr>
              <a:t>What other skills have you acquired in school, on the job, or through activities?  How can you demonstrate these skills?</a:t>
            </a:r>
          </a:p>
          <a:p>
            <a:pPr lvl="1"/>
            <a:r>
              <a:rPr lang="en-US" sz="1900" dirty="0" smtClean="0">
                <a:solidFill>
                  <a:srgbClr val="FF0000"/>
                </a:solidFill>
              </a:rPr>
              <a:t>Do you work well with people?  Do you enjoy teamwork?  What proof can you offer?  Consider extracurricular activities, clubs, class projects, and jobs.</a:t>
            </a:r>
          </a:p>
          <a:p>
            <a:pPr lvl="1"/>
            <a:r>
              <a:rPr lang="en-US" sz="1900" dirty="0" smtClean="0">
                <a:solidFill>
                  <a:srgbClr val="FF0000"/>
                </a:solidFill>
              </a:rPr>
              <a:t>Are you a leader, self-starter, or manager?  What evidence can you offer?  What leadership roles have you held?</a:t>
            </a:r>
          </a:p>
          <a:p>
            <a:pPr lvl="1"/>
            <a:r>
              <a:rPr lang="en-US" sz="1900" dirty="0" smtClean="0">
                <a:solidFill>
                  <a:srgbClr val="FF0000"/>
                </a:solidFill>
              </a:rPr>
              <a:t>Do you learn quickly?  Can you think critically?  How can you demonstrate these characteristics?</a:t>
            </a:r>
            <a:endParaRPr lang="en-US" sz="1900" dirty="0">
              <a:solidFill>
                <a:srgbClr val="FF0000"/>
              </a:solidFill>
            </a:endParaRPr>
          </a:p>
        </p:txBody>
      </p:sp>
    </p:spTree>
    <p:extLst>
      <p:ext uri="{BB962C8B-B14F-4D97-AF65-F5344CB8AC3E}">
        <p14:creationId xmlns:p14="http://schemas.microsoft.com/office/powerpoint/2010/main" val="3275926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Asking Your Own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90</a:t>
            </a:fld>
            <a:endParaRPr lang="en-US" dirty="0"/>
          </a:p>
        </p:txBody>
      </p:sp>
      <p:sp>
        <p:nvSpPr>
          <p:cNvPr id="4" name="Content Placeholder 3"/>
          <p:cNvSpPr>
            <a:spLocks noGrp="1"/>
          </p:cNvSpPr>
          <p:nvPr>
            <p:ph sz="quarter" idx="1"/>
          </p:nvPr>
        </p:nvSpPr>
        <p:spPr>
          <a:xfrm>
            <a:off x="301752" y="1527048"/>
            <a:ext cx="8503920" cy="4873752"/>
          </a:xfrm>
        </p:spPr>
        <p:txBody>
          <a:bodyPr>
            <a:normAutofit fontScale="92500" lnSpcReduction="10000"/>
          </a:bodyPr>
          <a:lstStyle/>
          <a:p>
            <a:r>
              <a:rPr lang="en-US" sz="1800" u="sng" dirty="0" smtClean="0"/>
              <a:t>What will my duties be (if not already discussed)?</a:t>
            </a:r>
          </a:p>
          <a:p>
            <a:r>
              <a:rPr lang="en-US" sz="1800" u="sng" dirty="0" smtClean="0"/>
              <a:t>Tell me what it is like working here in terms of the people, management practices, workloads, expected performance, and rewards.</a:t>
            </a:r>
          </a:p>
          <a:p>
            <a:r>
              <a:rPr lang="en-US" sz="1800" u="sng" dirty="0" smtClean="0"/>
              <a:t>What training programs are available from this organization?  What specific training will be given for this position?</a:t>
            </a:r>
          </a:p>
          <a:p>
            <a:r>
              <a:rPr lang="en-US" sz="1800" u="sng" dirty="0" smtClean="0"/>
              <a:t>Who would be my immediate supervisor?</a:t>
            </a:r>
          </a:p>
          <a:p>
            <a:r>
              <a:rPr lang="en-US" sz="1800" u="sng" dirty="0" smtClean="0"/>
              <a:t>What is the organizational structure, and where does this position fit in?</a:t>
            </a:r>
          </a:p>
          <a:p>
            <a:r>
              <a:rPr lang="en-US" sz="1800" u="sng" dirty="0" smtClean="0"/>
              <a:t>Is travel required in this position?</a:t>
            </a:r>
          </a:p>
          <a:p>
            <a:r>
              <a:rPr lang="en-US" sz="1800" u="sng" dirty="0" smtClean="0"/>
              <a:t>How and by whom will my job performance be evaluated?</a:t>
            </a:r>
          </a:p>
          <a:p>
            <a:r>
              <a:rPr lang="en-US" sz="1800" u="sng" dirty="0" smtClean="0"/>
              <a:t>Assuming my work is excellent, where do you see me in five years?</a:t>
            </a:r>
          </a:p>
          <a:p>
            <a:r>
              <a:rPr lang="en-US" sz="1800" u="sng" dirty="0" smtClean="0"/>
              <a:t>How long do employees generally stay with this organization?</a:t>
            </a:r>
          </a:p>
          <a:p>
            <a:r>
              <a:rPr lang="en-US" sz="1800" u="sng" dirty="0" smtClean="0"/>
              <a:t>What are the major challenges for a person in this position?</a:t>
            </a:r>
          </a:p>
          <a:p>
            <a:r>
              <a:rPr lang="en-US" sz="1800" u="sng" dirty="0" smtClean="0"/>
              <a:t>What do you see in the future of this organization?</a:t>
            </a:r>
          </a:p>
          <a:p>
            <a:r>
              <a:rPr lang="en-US" sz="1800" u="sng" dirty="0" smtClean="0"/>
              <a:t>May I have a tour of the facilities?</a:t>
            </a:r>
          </a:p>
          <a:p>
            <a:r>
              <a:rPr lang="en-US" sz="1800" u="sng" dirty="0" smtClean="0"/>
              <a:t>This job seems to be exactly what I’d really like to do.  Do we have a fit here?</a:t>
            </a:r>
          </a:p>
          <a:p>
            <a:r>
              <a:rPr lang="en-US" sz="1800" u="sng" dirty="0" smtClean="0"/>
              <a:t>What is the next step in the hiring process?</a:t>
            </a:r>
          </a:p>
          <a:p>
            <a:r>
              <a:rPr lang="en-US" sz="1800" u="sng" dirty="0" smtClean="0"/>
              <a:t>When do you expect to make a decision?</a:t>
            </a:r>
            <a:endParaRPr lang="en-US" sz="1800" u="sng" dirty="0"/>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spTree>
    <p:extLst>
      <p:ext uri="{BB962C8B-B14F-4D97-AF65-F5344CB8AC3E}">
        <p14:creationId xmlns:p14="http://schemas.microsoft.com/office/powerpoint/2010/main" val="34891714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Ending Positively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91</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you have asked your questions, the interviewer will signal the end of the interview, usually by standing up or by expressing appreciation that you came</a:t>
            </a:r>
            <a:r>
              <a:rPr lang="en-US" dirty="0" smtClean="0"/>
              <a:t>.  </a:t>
            </a:r>
          </a:p>
          <a:p>
            <a:endParaRPr lang="en-US" sz="800" dirty="0"/>
          </a:p>
          <a:p>
            <a:pPr lvl="1"/>
            <a:r>
              <a:rPr lang="en-US" sz="2000" dirty="0" smtClean="0"/>
              <a:t>If not addressed earlier, you should at this time find out what action will follow.  It is recommended that you ask when a decision will be made and whether you may follow up.  </a:t>
            </a:r>
          </a:p>
          <a:p>
            <a:pPr lvl="1"/>
            <a:endParaRPr lang="en-US" sz="800" dirty="0"/>
          </a:p>
          <a:p>
            <a:pPr lvl="2"/>
            <a:r>
              <a:rPr lang="en-US" sz="1800" dirty="0" smtClean="0">
                <a:solidFill>
                  <a:srgbClr val="FF0000"/>
                </a:solidFill>
              </a:rPr>
              <a:t>Too many candidates leave the interview without knowing their status or when they will hear from the recruiter.</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638800" y="4572000"/>
            <a:ext cx="3236776" cy="1685925"/>
          </a:xfrm>
          <a:prstGeom prst="rect">
            <a:avLst/>
          </a:prstGeom>
        </p:spPr>
      </p:pic>
    </p:spTree>
    <p:extLst>
      <p:ext uri="{BB962C8B-B14F-4D97-AF65-F5344CB8AC3E}">
        <p14:creationId xmlns:p14="http://schemas.microsoft.com/office/powerpoint/2010/main" val="2849561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Ending Positively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92</a:t>
            </a:fld>
            <a:endParaRPr lang="en-US" dirty="0"/>
          </a:p>
        </p:txBody>
      </p:sp>
      <p:sp>
        <p:nvSpPr>
          <p:cNvPr id="4" name="Content Placeholder 3"/>
          <p:cNvSpPr>
            <a:spLocks noGrp="1"/>
          </p:cNvSpPr>
          <p:nvPr>
            <p:ph sz="quarter" idx="1"/>
          </p:nvPr>
        </p:nvSpPr>
        <p:spPr/>
        <p:txBody>
          <a:bodyPr/>
          <a:lstStyle/>
          <a:p>
            <a:r>
              <a:rPr lang="en-US" sz="2200" u="sng" dirty="0" smtClean="0"/>
              <a:t>Before you leave, summarize your strongest qualifications, show your enthusiasm, for obtaining this position, and thank the interviewer for a constructive interview and for considering you for the position</a:t>
            </a:r>
            <a:r>
              <a:rPr lang="en-US" dirty="0" smtClean="0"/>
              <a:t>.  </a:t>
            </a:r>
          </a:p>
          <a:p>
            <a:endParaRPr lang="en-US" sz="800" dirty="0"/>
          </a:p>
          <a:p>
            <a:pPr lvl="1"/>
            <a:r>
              <a:rPr lang="en-US" sz="2000" dirty="0" smtClean="0">
                <a:solidFill>
                  <a:srgbClr val="FF0000"/>
                </a:solidFill>
              </a:rPr>
              <a:t>Ask the interviewer for a business card, which will provide the information you need to write a thank-you message.</a:t>
            </a:r>
          </a:p>
        </p:txBody>
      </p:sp>
      <p:pic>
        <p:nvPicPr>
          <p:cNvPr id="5" name="Picture 4"/>
          <p:cNvPicPr>
            <a:picLocks noChangeAspect="1"/>
          </p:cNvPicPr>
          <p:nvPr/>
        </p:nvPicPr>
        <p:blipFill>
          <a:blip r:embed="rId2"/>
          <a:stretch>
            <a:fillRect/>
          </a:stretch>
        </p:blipFill>
        <p:spPr>
          <a:xfrm>
            <a:off x="5638800" y="4572000"/>
            <a:ext cx="3236776" cy="1685925"/>
          </a:xfrm>
          <a:prstGeom prst="rect">
            <a:avLst/>
          </a:prstGeom>
        </p:spPr>
      </p:pic>
    </p:spTree>
    <p:extLst>
      <p:ext uri="{BB962C8B-B14F-4D97-AF65-F5344CB8AC3E}">
        <p14:creationId xmlns:p14="http://schemas.microsoft.com/office/powerpoint/2010/main" val="1652013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Contacting Your References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93</a:t>
            </a:fld>
            <a:endParaRPr lang="en-US" dirty="0"/>
          </a:p>
        </p:txBody>
      </p:sp>
      <p:sp>
        <p:nvSpPr>
          <p:cNvPr id="4" name="Content Placeholder 3"/>
          <p:cNvSpPr>
            <a:spLocks noGrp="1"/>
          </p:cNvSpPr>
          <p:nvPr>
            <p:ph sz="quarter" idx="1"/>
          </p:nvPr>
        </p:nvSpPr>
        <p:spPr/>
        <p:txBody>
          <a:bodyPr>
            <a:normAutofit/>
          </a:bodyPr>
          <a:lstStyle/>
          <a:p>
            <a:r>
              <a:rPr lang="en-US" sz="2200" u="sng" dirty="0" smtClean="0"/>
              <a:t>Once you have thanked your interviewer, it is time to alert your references that they may be contacted by the employer</a:t>
            </a:r>
            <a:r>
              <a:rPr lang="en-US" dirty="0" smtClean="0"/>
              <a:t>.  </a:t>
            </a:r>
          </a:p>
          <a:p>
            <a:endParaRPr lang="en-US" sz="800" dirty="0"/>
          </a:p>
          <a:p>
            <a:pPr lvl="1"/>
            <a:r>
              <a:rPr lang="en-US" sz="2000" dirty="0" smtClean="0"/>
              <a:t>You might also have to request a letter of recommendation to be sent to the employer by a certain date.  </a:t>
            </a:r>
          </a:p>
          <a:p>
            <a:pPr lvl="1"/>
            <a:endParaRPr lang="en-US" sz="800" dirty="0"/>
          </a:p>
          <a:p>
            <a:pPr lvl="2"/>
            <a:r>
              <a:rPr lang="en-US" sz="1800" dirty="0" smtClean="0">
                <a:solidFill>
                  <a:srgbClr val="FF0000"/>
                </a:solidFill>
              </a:rPr>
              <a:t>You should have already asked permission to use these individuals as references, and you should have supplied them with a copy of your resume and information about types of positions you are seeking.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943600" y="4572000"/>
            <a:ext cx="2800350" cy="1676954"/>
          </a:xfrm>
          <a:prstGeom prst="rect">
            <a:avLst/>
          </a:prstGeom>
        </p:spPr>
      </p:pic>
    </p:spTree>
    <p:extLst>
      <p:ext uri="{BB962C8B-B14F-4D97-AF65-F5344CB8AC3E}">
        <p14:creationId xmlns:p14="http://schemas.microsoft.com/office/powerpoint/2010/main" val="39190979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94</a:t>
            </a:fld>
            <a:endParaRPr lang="en-US" dirty="0"/>
          </a:p>
        </p:txBody>
      </p:sp>
      <p:pic>
        <p:nvPicPr>
          <p:cNvPr id="6" name="Content Placeholder 5" descr="Things I've Learned As A Church Planter One Year In: Final Chapter...For  Now - Ignite Discipleship Network"/>
          <p:cNvPicPr>
            <a:picLocks noGrp="1"/>
          </p:cNvPicPr>
          <p:nvPr>
            <p:ph sz="quarter" idx="1"/>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extLst>
      <p:ext uri="{BB962C8B-B14F-4D97-AF65-F5344CB8AC3E}">
        <p14:creationId xmlns:p14="http://schemas.microsoft.com/office/powerpoint/2010/main" val="13380257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35161</TotalTime>
  <Words>8021</Words>
  <Application>Microsoft Office PowerPoint</Application>
  <PresentationFormat>On-screen Show (4:3)</PresentationFormat>
  <Paragraphs>757</Paragraphs>
  <Slides>94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Calibri</vt:lpstr>
      <vt:lpstr>Georgia</vt:lpstr>
      <vt:lpstr>Wingdings</vt:lpstr>
      <vt:lpstr>Wingdings 2</vt:lpstr>
      <vt:lpstr>Civic</vt:lpstr>
      <vt:lpstr>Business Communications Session Seven</vt:lpstr>
      <vt:lpstr>Unit Five: Employment Communication</vt:lpstr>
      <vt:lpstr>Job Search in the Digital Age</vt:lpstr>
      <vt:lpstr>The Resume Is Not Dead</vt:lpstr>
      <vt:lpstr>4 Steps in a Successful Job Search</vt:lpstr>
      <vt:lpstr>Launching Your Job Search with Self-Analysis</vt:lpstr>
      <vt:lpstr>Launching Your Job Search with Self-Analysis</vt:lpstr>
      <vt:lpstr>Evaluating Your Qualifications</vt:lpstr>
      <vt:lpstr>Evaluating Your Qualifications</vt:lpstr>
      <vt:lpstr>Developing a Job-Search Strategy Focused on the Open Job Market</vt:lpstr>
      <vt:lpstr>How Did Job Seekers Find Their Best Jobs?</vt:lpstr>
      <vt:lpstr>Unlocking the Hidden Job Market with Networking</vt:lpstr>
      <vt:lpstr>Building a Personal Network</vt:lpstr>
      <vt:lpstr>Building a Personal Network</vt:lpstr>
      <vt:lpstr>Targeting Social Media in a Job Search</vt:lpstr>
      <vt:lpstr>Creating Your Personal Brand</vt:lpstr>
      <vt:lpstr>Creating Your Personal Brand</vt:lpstr>
      <vt:lpstr>Creating Your Personal Brand</vt:lpstr>
      <vt:lpstr>Creating Your Personal Brand</vt:lpstr>
      <vt:lpstr>Elevator Speech</vt:lpstr>
      <vt:lpstr>Customizing Your Resume</vt:lpstr>
      <vt:lpstr>Choosing a Resume Style Chronological</vt:lpstr>
      <vt:lpstr>How Long Should a Resume Be?</vt:lpstr>
      <vt:lpstr>Organizing Your Information Into Effective Resume Categories</vt:lpstr>
      <vt:lpstr>Organizing Your Information Into Effective Resume Categories</vt:lpstr>
      <vt:lpstr>Organizing Your Information Into Effective Resume Categories 1. Main Heading</vt:lpstr>
      <vt:lpstr>Organizing Your Information Into Effective Resume Categories 2. Career Objective</vt:lpstr>
      <vt:lpstr>Organizing Your Information Into Effective Resume Categories 3. Summary of Qualifications</vt:lpstr>
      <vt:lpstr>Organizing Your Information Into Effective Resume Categories 4. Education</vt:lpstr>
      <vt:lpstr>Organizing Your Information Into Effective Resume Categories 5. Work Experience or Employment History</vt:lpstr>
      <vt:lpstr>Organizing Your Information Into Effective Resume Categories 5. Work Experience or Employment History</vt:lpstr>
      <vt:lpstr>Organizing Your Information Into Effective Resume Categories 5. Work Experience or Employment History</vt:lpstr>
      <vt:lpstr>Organizing Your Information Into Effective Resume Categories 6. Capabilities and Skills</vt:lpstr>
      <vt:lpstr>Organizing Your Information Into Effective Resume Categories 6. Capabilities and Skills</vt:lpstr>
      <vt:lpstr>Organizing Your Information Into Effective Resume Categories 7. Awards, Honors, and Activities</vt:lpstr>
      <vt:lpstr>Include References?</vt:lpstr>
      <vt:lpstr>Enhancing Your Job Search with Today’s Digital Tools</vt:lpstr>
      <vt:lpstr>Maximizing the Rank of Your Resume</vt:lpstr>
      <vt:lpstr>Preparing a Basic Print Resume</vt:lpstr>
      <vt:lpstr>Cover Messages</vt:lpstr>
      <vt:lpstr>Creating a Customized Cover Message</vt:lpstr>
      <vt:lpstr>Unit Five: Employment Communication</vt:lpstr>
      <vt:lpstr>Interviewing Effectively in Today’s Competitive Job Market</vt:lpstr>
      <vt:lpstr>Purpose and Sequencing of Employment Interviews</vt:lpstr>
      <vt:lpstr>Purpose and Sequencing of Employment Interviews</vt:lpstr>
      <vt:lpstr> Hiring/Placement Interviews</vt:lpstr>
      <vt:lpstr>Before the Interview</vt:lpstr>
      <vt:lpstr>Ensuring Professional Phone Techniques</vt:lpstr>
      <vt:lpstr>Making the First Conversation Impressive</vt:lpstr>
      <vt:lpstr>Researching the Target Company</vt:lpstr>
      <vt:lpstr>Researching the Target Company Scouring the Internet for Important Company Data</vt:lpstr>
      <vt:lpstr>Researching the Target Company Analyzing the Company’s Advertising</vt:lpstr>
      <vt:lpstr>Rehearsing Success Stories</vt:lpstr>
      <vt:lpstr>Rehearsing Success Stories</vt:lpstr>
      <vt:lpstr>Cleaning Up Digital Dirt</vt:lpstr>
      <vt:lpstr>Cleaning Up Digital Dirt</vt:lpstr>
      <vt:lpstr>Cleaning Up Digital Dirt</vt:lpstr>
      <vt:lpstr>During the Interview</vt:lpstr>
      <vt:lpstr>Sending Positive Nonverbal Messages and Acting Professionally</vt:lpstr>
      <vt:lpstr>Preparing to Answer Interview Questions</vt:lpstr>
      <vt:lpstr>Questions to Get Acquainted</vt:lpstr>
      <vt:lpstr>Questions to Get Acquainted…</vt:lpstr>
      <vt:lpstr>Questions to Get Acquainted…</vt:lpstr>
      <vt:lpstr>Questions to Get Acquainted…</vt:lpstr>
      <vt:lpstr>Questions to Gauge Your Interest</vt:lpstr>
      <vt:lpstr>Questions to Gauge Your Interest…</vt:lpstr>
      <vt:lpstr>Questions to Gauge Your Interest…</vt:lpstr>
      <vt:lpstr>Questions About Your Experience and Accomplishments</vt:lpstr>
      <vt:lpstr>Questions About Your Experience and Accomplishments…</vt:lpstr>
      <vt:lpstr>Questions About Your Experience and Accomplishments…</vt:lpstr>
      <vt:lpstr>Questions About the Future</vt:lpstr>
      <vt:lpstr>Questions About the Future…</vt:lpstr>
      <vt:lpstr>Questions About the Future…</vt:lpstr>
      <vt:lpstr>Challenging Questions</vt:lpstr>
      <vt:lpstr>Challenging Questions…</vt:lpstr>
      <vt:lpstr>Challenging Questions…</vt:lpstr>
      <vt:lpstr>Questions About Salary</vt:lpstr>
      <vt:lpstr>Questions About Salary…</vt:lpstr>
      <vt:lpstr>Questions About Salary…</vt:lpstr>
      <vt:lpstr>Situational Questions</vt:lpstr>
      <vt:lpstr>Situational Questions…</vt:lpstr>
      <vt:lpstr>Situational Questions…</vt:lpstr>
      <vt:lpstr>Situational Questions…</vt:lpstr>
      <vt:lpstr>Behavioral Questions</vt:lpstr>
      <vt:lpstr>Components of the STAR Technique</vt:lpstr>
      <vt:lpstr>Behavioral Questions…</vt:lpstr>
      <vt:lpstr>Illegal and Inappropriate Questions</vt:lpstr>
      <vt:lpstr>Illegal and Inappropriate Questions</vt:lpstr>
      <vt:lpstr>Asking Your Own Questions</vt:lpstr>
      <vt:lpstr>Asking Your Own Questions…</vt:lpstr>
      <vt:lpstr>Ending Positively</vt:lpstr>
      <vt:lpstr>Ending Positively</vt:lpstr>
      <vt:lpstr>Contacting Your References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1524</cp:revision>
  <cp:lastPrinted>2023-01-27T21:50:48Z</cp:lastPrinted>
  <dcterms:created xsi:type="dcterms:W3CDTF">2015-02-01T00:37:43Z</dcterms:created>
  <dcterms:modified xsi:type="dcterms:W3CDTF">2023-01-27T23:13:47Z</dcterms:modified>
</cp:coreProperties>
</file>