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5"/>
  </p:notesMasterIdLst>
  <p:handoutMasterIdLst>
    <p:handoutMasterId r:id="rId56"/>
  </p:handoutMasterIdLst>
  <p:sldIdLst>
    <p:sldId id="484" r:id="rId2"/>
    <p:sldId id="485" r:id="rId3"/>
    <p:sldId id="488" r:id="rId4"/>
    <p:sldId id="491" r:id="rId5"/>
    <p:sldId id="492" r:id="rId6"/>
    <p:sldId id="493" r:id="rId7"/>
    <p:sldId id="494" r:id="rId8"/>
    <p:sldId id="554" r:id="rId9"/>
    <p:sldId id="495" r:id="rId10"/>
    <p:sldId id="498" r:id="rId11"/>
    <p:sldId id="500" r:id="rId12"/>
    <p:sldId id="499" r:id="rId13"/>
    <p:sldId id="501" r:id="rId14"/>
    <p:sldId id="506" r:id="rId15"/>
    <p:sldId id="507" r:id="rId16"/>
    <p:sldId id="509" r:id="rId17"/>
    <p:sldId id="510" r:id="rId18"/>
    <p:sldId id="511" r:id="rId19"/>
    <p:sldId id="513" r:id="rId20"/>
    <p:sldId id="523" r:id="rId21"/>
    <p:sldId id="524" r:id="rId22"/>
    <p:sldId id="514" r:id="rId23"/>
    <p:sldId id="516" r:id="rId24"/>
    <p:sldId id="515" r:id="rId25"/>
    <p:sldId id="517" r:id="rId26"/>
    <p:sldId id="519" r:id="rId27"/>
    <p:sldId id="518" r:id="rId28"/>
    <p:sldId id="520" r:id="rId29"/>
    <p:sldId id="525" r:id="rId30"/>
    <p:sldId id="526" r:id="rId31"/>
    <p:sldId id="529" r:id="rId32"/>
    <p:sldId id="530" r:id="rId33"/>
    <p:sldId id="531" r:id="rId34"/>
    <p:sldId id="532" r:id="rId35"/>
    <p:sldId id="533" r:id="rId36"/>
    <p:sldId id="534" r:id="rId37"/>
    <p:sldId id="535" r:id="rId38"/>
    <p:sldId id="536" r:id="rId39"/>
    <p:sldId id="537" r:id="rId40"/>
    <p:sldId id="538" r:id="rId41"/>
    <p:sldId id="539" r:id="rId42"/>
    <p:sldId id="540" r:id="rId43"/>
    <p:sldId id="542" r:id="rId44"/>
    <p:sldId id="543" r:id="rId45"/>
    <p:sldId id="544" r:id="rId46"/>
    <p:sldId id="545" r:id="rId47"/>
    <p:sldId id="547" r:id="rId48"/>
    <p:sldId id="548" r:id="rId49"/>
    <p:sldId id="549" r:id="rId50"/>
    <p:sldId id="552" r:id="rId51"/>
    <p:sldId id="550" r:id="rId52"/>
    <p:sldId id="551" r:id="rId53"/>
    <p:sldId id="326"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1/25/2024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1/25/2024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1/25/2024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1/25/2024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1/25/2024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1/25/2024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1/25/2024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Discrimination’s Effects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Minority EEs who have experienced prejudicial treatment may resent supervisors of different racial or ethnic backgrounds</a:t>
            </a:r>
            <a:r>
              <a:rPr lang="en-US" dirty="0" smtClean="0"/>
              <a:t>.  </a:t>
            </a:r>
          </a:p>
          <a:p>
            <a:endParaRPr lang="en-US" sz="800" dirty="0"/>
          </a:p>
          <a:p>
            <a:pPr lvl="1"/>
            <a:r>
              <a:rPr lang="en-US" sz="2000" dirty="0" smtClean="0"/>
              <a:t>Even though nondiscrimination laws have been in place for several decades, annual data compiled by the EEOC show that minority members file tens of thousands of complaints about unfair  treatment because of their race. </a:t>
            </a:r>
          </a:p>
          <a:p>
            <a:pPr lvl="1"/>
            <a:endParaRPr lang="en-US" sz="800" dirty="0"/>
          </a:p>
          <a:p>
            <a:pPr lvl="2"/>
            <a:r>
              <a:rPr lang="en-US" sz="1800" dirty="0" smtClean="0">
                <a:solidFill>
                  <a:srgbClr val="FF0000"/>
                </a:solidFill>
              </a:rPr>
              <a:t>Typically alleged discriminatory discipline and discharge have been the most frequent basis for these complaints, although some are based on incidents of direct harassment.</a:t>
            </a:r>
            <a:endParaRPr lang="en-US" sz="1800" dirty="0">
              <a:solidFill>
                <a:srgbClr val="FF0000"/>
              </a:solidFill>
            </a:endParaRPr>
          </a:p>
        </p:txBody>
      </p:sp>
      <p:pic>
        <p:nvPicPr>
          <p:cNvPr id="5" name="Picture 4" descr="41,121 Discrimination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724401"/>
            <a:ext cx="3757749" cy="2133600"/>
          </a:xfrm>
          <a:prstGeom prst="rect">
            <a:avLst/>
          </a:prstGeom>
          <a:noFill/>
          <a:ln>
            <a:noFill/>
          </a:ln>
        </p:spPr>
      </p:pic>
    </p:spTree>
    <p:extLst>
      <p:ext uri="{BB962C8B-B14F-4D97-AF65-F5344CB8AC3E}">
        <p14:creationId xmlns:p14="http://schemas.microsoft.com/office/powerpoint/2010/main" val="229232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Discrimination’s Effects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the responsibility for initiating discipline and discharge actions usually rests with supervisors, such decisions play a significant role in discrimination charges</a:t>
            </a:r>
            <a:r>
              <a:rPr lang="en-US" dirty="0" smtClean="0"/>
              <a:t>.  </a:t>
            </a:r>
          </a:p>
          <a:p>
            <a:endParaRPr lang="en-US" sz="900" dirty="0"/>
          </a:p>
          <a:p>
            <a:pPr lvl="1"/>
            <a:r>
              <a:rPr lang="en-US" sz="2000" dirty="0" smtClean="0"/>
              <a:t>Supervisors must be sensitive to the feelings of minority EEs who may have experienced discriminatory treatment in the past or who believe they are currently experiencing it.  </a:t>
            </a:r>
          </a:p>
          <a:p>
            <a:pPr lvl="1"/>
            <a:endParaRPr lang="en-US" sz="900" dirty="0"/>
          </a:p>
          <a:p>
            <a:pPr lvl="2"/>
            <a:r>
              <a:rPr lang="en-US" sz="1800" dirty="0" smtClean="0">
                <a:solidFill>
                  <a:srgbClr val="FF0000"/>
                </a:solidFill>
              </a:rPr>
              <a:t>Supervisors should not enter into racial debates with minority EEs who display lingering resentment and suspicion.</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867400" y="4729368"/>
            <a:ext cx="3276600" cy="2128631"/>
          </a:xfrm>
          <a:prstGeom prst="rect">
            <a:avLst/>
          </a:prstGeom>
        </p:spPr>
      </p:pic>
    </p:spTree>
    <p:extLst>
      <p:ext uri="{BB962C8B-B14F-4D97-AF65-F5344CB8AC3E}">
        <p14:creationId xmlns:p14="http://schemas.microsoft.com/office/powerpoint/2010/main" val="379267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Discrimination’s Effects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strive to be fair and considerate when making decisions that affect these EEs</a:t>
            </a:r>
            <a:r>
              <a:rPr lang="en-US" dirty="0" smtClean="0"/>
              <a:t>.  </a:t>
            </a:r>
          </a:p>
          <a:p>
            <a:endParaRPr lang="en-US" sz="800" dirty="0"/>
          </a:p>
          <a:p>
            <a:pPr lvl="1"/>
            <a:r>
              <a:rPr lang="en-US" sz="2000" dirty="0" smtClean="0"/>
              <a:t>By demonstrating that minority EEs will be supervised in the same manner as other EEs, a supervisor can reduce the negative effects of past discrimination.  </a:t>
            </a:r>
          </a:p>
          <a:p>
            <a:pPr lvl="1"/>
            <a:endParaRPr lang="en-US" sz="800" dirty="0"/>
          </a:p>
          <a:p>
            <a:pPr lvl="2"/>
            <a:r>
              <a:rPr lang="en-US" sz="1800" dirty="0" smtClean="0">
                <a:solidFill>
                  <a:srgbClr val="FF0000"/>
                </a:solidFill>
              </a:rPr>
              <a:t>In the event that a minority EE’s feelings of resentment interfere with job performance or department relations, the supervisor should refer the EE to the HR department.</a:t>
            </a:r>
            <a:endParaRPr lang="en-US" sz="1800" dirty="0">
              <a:solidFill>
                <a:srgbClr val="FF0000"/>
              </a:solidFill>
            </a:endParaRPr>
          </a:p>
        </p:txBody>
      </p:sp>
      <p:pic>
        <p:nvPicPr>
          <p:cNvPr id="5" name="Picture 4" descr="Discrimination Images – Browse 156,447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648200"/>
            <a:ext cx="4724400" cy="2229394"/>
          </a:xfrm>
          <a:prstGeom prst="rect">
            <a:avLst/>
          </a:prstGeom>
          <a:noFill/>
          <a:ln>
            <a:noFill/>
          </a:ln>
        </p:spPr>
      </p:pic>
    </p:spTree>
    <p:extLst>
      <p:ext uri="{BB962C8B-B14F-4D97-AF65-F5344CB8AC3E}">
        <p14:creationId xmlns:p14="http://schemas.microsoft.com/office/powerpoint/2010/main" val="208478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Appreciating Cultural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Differences in ethnic or cultural backgrounds can contribute to prejudicial attitudes and treatment of minority EEs</a:t>
            </a:r>
            <a:r>
              <a:rPr lang="en-US" dirty="0" smtClean="0"/>
              <a:t>.  </a:t>
            </a:r>
          </a:p>
          <a:p>
            <a:endParaRPr lang="en-US" sz="800" dirty="0"/>
          </a:p>
          <a:p>
            <a:pPr lvl="1"/>
            <a:r>
              <a:rPr lang="en-US" sz="2000" dirty="0" smtClean="0"/>
              <a:t>For example, a minority EE’s values regarding the importance of work and punctuality may differ from those of a supervisor.  </a:t>
            </a:r>
          </a:p>
          <a:p>
            <a:pPr lvl="1"/>
            <a:endParaRPr lang="en-US" sz="800" dirty="0"/>
          </a:p>
          <a:p>
            <a:pPr lvl="2"/>
            <a:r>
              <a:rPr lang="en-US" sz="1800" dirty="0" smtClean="0">
                <a:solidFill>
                  <a:srgbClr val="FF0000"/>
                </a:solidFill>
              </a:rPr>
              <a:t>If a minority EE has not grown up in an environment that stresses the importance of punctuality, especially in a work situation, the supervisor must be prepared to spend extra time explaining to the EE the reasons for punctual attendance and the consequences of tardiness and absenteeism.  </a:t>
            </a:r>
            <a:endParaRPr lang="en-US" sz="1800" dirty="0">
              <a:solidFill>
                <a:srgbClr val="FF0000"/>
              </a:solidFill>
            </a:endParaRPr>
          </a:p>
        </p:txBody>
      </p:sp>
      <p:pic>
        <p:nvPicPr>
          <p:cNvPr id="5" name="Picture 4" descr="The Challenges of Cultural Diversity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48200"/>
            <a:ext cx="4191000" cy="2211977"/>
          </a:xfrm>
          <a:prstGeom prst="rect">
            <a:avLst/>
          </a:prstGeom>
          <a:noFill/>
          <a:ln>
            <a:noFill/>
          </a:ln>
        </p:spPr>
      </p:pic>
    </p:spTree>
    <p:extLst>
      <p:ext uri="{BB962C8B-B14F-4D97-AF65-F5344CB8AC3E}">
        <p14:creationId xmlns:p14="http://schemas.microsoft.com/office/powerpoint/2010/main" val="42039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Appreciating Cultural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Regardless of what cultural differences exist, it is the supervisor’s job to exert special efforts to reduce the effects of these differences</a:t>
            </a:r>
            <a:r>
              <a:rPr lang="en-US" dirty="0" smtClean="0"/>
              <a:t>.  </a:t>
            </a:r>
          </a:p>
          <a:p>
            <a:endParaRPr lang="en-US" sz="800" dirty="0"/>
          </a:p>
          <a:p>
            <a:pPr lvl="1"/>
            <a:r>
              <a:rPr lang="en-US" sz="2000" dirty="0" smtClean="0">
                <a:solidFill>
                  <a:srgbClr val="FF0000"/>
                </a:solidFill>
              </a:rPr>
              <a:t>By so doing, the supervisor can help the minority person learn to accept the requirements of the work environment and to meet the standards expected of all EEs in the department.</a:t>
            </a:r>
            <a:endParaRPr lang="en-US" sz="2000" dirty="0">
              <a:solidFill>
                <a:srgbClr val="FF0000"/>
              </a:solidFill>
            </a:endParaRPr>
          </a:p>
        </p:txBody>
      </p:sp>
      <p:pic>
        <p:nvPicPr>
          <p:cNvPr id="5" name="Picture 4" descr="PPT - Managing Cultural Differences PowerPoint Presentation, free download  - ID:244743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038600"/>
            <a:ext cx="3200400" cy="2247900"/>
          </a:xfrm>
          <a:prstGeom prst="rect">
            <a:avLst/>
          </a:prstGeom>
          <a:noFill/>
          <a:ln>
            <a:noFill/>
          </a:ln>
        </p:spPr>
      </p:pic>
    </p:spTree>
    <p:extLst>
      <p:ext uri="{BB962C8B-B14F-4D97-AF65-F5344CB8AC3E}">
        <p14:creationId xmlns:p14="http://schemas.microsoft.com/office/powerpoint/2010/main" val="15963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Language Difficulties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Another consideration in supervising minority EEs relates to the different languages that may be spoken in a work environment</a:t>
            </a:r>
            <a:r>
              <a:rPr lang="en-US" dirty="0" smtClean="0"/>
              <a:t>.</a:t>
            </a:r>
          </a:p>
          <a:p>
            <a:endParaRPr lang="en-US" sz="800" dirty="0" smtClean="0"/>
          </a:p>
          <a:p>
            <a:pPr lvl="1"/>
            <a:r>
              <a:rPr lang="en-US" dirty="0" smtClean="0"/>
              <a:t>In many parts of the United States, the English language is the minority language, and a bilingual person is a valuable asset.</a:t>
            </a:r>
          </a:p>
          <a:p>
            <a:pPr lvl="1"/>
            <a:endParaRPr lang="en-US" sz="800" dirty="0">
              <a:solidFill>
                <a:srgbClr val="FF0000"/>
              </a:solidFill>
            </a:endParaRPr>
          </a:p>
          <a:p>
            <a:pPr lvl="2"/>
            <a:r>
              <a:rPr lang="en-US" dirty="0" smtClean="0">
                <a:solidFill>
                  <a:srgbClr val="FF0000"/>
                </a:solidFill>
              </a:rPr>
              <a:t>We encourage you to add more language skills to your toolbox.</a:t>
            </a:r>
            <a:endParaRPr lang="en-US" dirty="0">
              <a:solidFill>
                <a:srgbClr val="FF0000"/>
              </a:solidFill>
            </a:endParaRPr>
          </a:p>
        </p:txBody>
      </p:sp>
      <p:pic>
        <p:nvPicPr>
          <p:cNvPr id="5" name="Picture 4" descr="Top 5 Ways to Overcome Language Barriers - Ladon"/>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114800"/>
            <a:ext cx="4495800" cy="2213610"/>
          </a:xfrm>
          <a:prstGeom prst="rect">
            <a:avLst/>
          </a:prstGeom>
          <a:noFill/>
          <a:ln>
            <a:noFill/>
          </a:ln>
        </p:spPr>
      </p:pic>
    </p:spTree>
    <p:extLst>
      <p:ext uri="{BB962C8B-B14F-4D97-AF65-F5344CB8AC3E}">
        <p14:creationId xmlns:p14="http://schemas.microsoft.com/office/powerpoint/2010/main" val="96022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Women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Throughout the past several decades, both the number and the percentage of women in the labor force have increased dramatically</a:t>
            </a:r>
            <a:r>
              <a:rPr lang="en-US" dirty="0" smtClean="0"/>
              <a:t>.  </a:t>
            </a:r>
          </a:p>
          <a:p>
            <a:endParaRPr lang="en-US" sz="800" dirty="0"/>
          </a:p>
          <a:p>
            <a:pPr lvl="1"/>
            <a:r>
              <a:rPr lang="en-US" sz="2000" dirty="0" smtClean="0"/>
              <a:t>While there is consensus that opportunities for women will increase, barriers remain.  These barriers include the lack of females at the executive board level, male-dominated corporate cultures, stereotypes or preconceptions about women, exclusion from informal networks, and lack of mentoring opportunities.  </a:t>
            </a:r>
          </a:p>
          <a:p>
            <a:pPr lvl="1"/>
            <a:endParaRPr lang="en-US" sz="800" dirty="0"/>
          </a:p>
          <a:p>
            <a:pPr lvl="2"/>
            <a:r>
              <a:rPr lang="en-US" sz="1800" dirty="0" smtClean="0">
                <a:solidFill>
                  <a:srgbClr val="FF0000"/>
                </a:solidFill>
              </a:rPr>
              <a:t>Both male and female supervisors should be aware of a number of important concerns regarding the supervision of women.</a:t>
            </a:r>
            <a:endParaRPr lang="en-US" sz="1800" dirty="0">
              <a:solidFill>
                <a:srgbClr val="FF0000"/>
              </a:solidFill>
            </a:endParaRPr>
          </a:p>
        </p:txBody>
      </p:sp>
      <p:pic>
        <p:nvPicPr>
          <p:cNvPr id="5" name="Picture 4" descr="Women In The Workplace: How To Support Female Employees To Reenter The  Workfor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5181600"/>
            <a:ext cx="3581400" cy="1676400"/>
          </a:xfrm>
          <a:prstGeom prst="rect">
            <a:avLst/>
          </a:prstGeom>
          <a:noFill/>
          <a:ln>
            <a:noFill/>
          </a:ln>
        </p:spPr>
      </p:pic>
    </p:spTree>
    <p:extLst>
      <p:ext uri="{BB962C8B-B14F-4D97-AF65-F5344CB8AC3E}">
        <p14:creationId xmlns:p14="http://schemas.microsoft.com/office/powerpoint/2010/main" val="191684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of Women Into Many Career Fields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While women have surmounted many of the barriers that previously limited their entry into male-dominated positions, problems sill arise, especially at the departmental level</a:t>
            </a:r>
            <a:r>
              <a:rPr lang="en-US" dirty="0" smtClean="0"/>
              <a:t>.   </a:t>
            </a:r>
          </a:p>
          <a:p>
            <a:endParaRPr lang="en-US" sz="800" dirty="0"/>
          </a:p>
          <a:p>
            <a:pPr lvl="1"/>
            <a:r>
              <a:rPr lang="en-US" sz="2000" dirty="0" smtClean="0"/>
              <a:t>One common supervisory consideration when a women takes a job traditionally held by a man is the reaction of male co-workers. </a:t>
            </a:r>
          </a:p>
          <a:p>
            <a:pPr lvl="1"/>
            <a:r>
              <a:rPr lang="en-US" sz="2000" dirty="0" smtClean="0"/>
              <a:t>Some men may resent and even openly criticize her.  </a:t>
            </a:r>
          </a:p>
          <a:p>
            <a:pPr lvl="1"/>
            <a:endParaRPr lang="en-US" sz="800" dirty="0"/>
          </a:p>
          <a:p>
            <a:pPr lvl="2"/>
            <a:r>
              <a:rPr lang="en-US" sz="1800" dirty="0" smtClean="0">
                <a:solidFill>
                  <a:srgbClr val="FF0000"/>
                </a:solidFill>
              </a:rPr>
              <a:t>The supervisor should be prepared to deal with such attitudes to enable the woman to perform her job satisfactorily.  </a:t>
            </a:r>
            <a:endParaRPr lang="en-US" sz="1800" dirty="0">
              <a:solidFill>
                <a:srgbClr val="FF0000"/>
              </a:solidFill>
            </a:endParaRPr>
          </a:p>
        </p:txBody>
      </p:sp>
      <p:pic>
        <p:nvPicPr>
          <p:cNvPr id="5" name="Picture 4" descr="Can men and women do the same job? - Quora"/>
          <p:cNvPicPr/>
          <p:nvPr/>
        </p:nvPicPr>
        <p:blipFill>
          <a:blip r:embed="rId2">
            <a:extLst>
              <a:ext uri="{28A0092B-C50C-407E-A947-70E740481C1C}">
                <a14:useLocalDpi xmlns:a14="http://schemas.microsoft.com/office/drawing/2010/main" val="0"/>
              </a:ext>
            </a:extLst>
          </a:blip>
          <a:srcRect/>
          <a:stretch>
            <a:fillRect/>
          </a:stretch>
        </p:blipFill>
        <p:spPr bwMode="auto">
          <a:xfrm>
            <a:off x="5714999" y="4648200"/>
            <a:ext cx="3420291" cy="2209800"/>
          </a:xfrm>
          <a:prstGeom prst="rect">
            <a:avLst/>
          </a:prstGeom>
          <a:noFill/>
          <a:ln>
            <a:noFill/>
          </a:ln>
        </p:spPr>
      </p:pic>
    </p:spTree>
    <p:extLst>
      <p:ext uri="{BB962C8B-B14F-4D97-AF65-F5344CB8AC3E}">
        <p14:creationId xmlns:p14="http://schemas.microsoft.com/office/powerpoint/2010/main" val="198641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of Women Into Many Career Fields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first inform the men about the starting employment date of the woman so that her presence does not come as a surprise</a:t>
            </a:r>
            <a:r>
              <a:rPr lang="en-US" dirty="0" smtClean="0"/>
              <a:t>.  </a:t>
            </a:r>
          </a:p>
          <a:p>
            <a:endParaRPr lang="en-US" sz="800" dirty="0"/>
          </a:p>
          <a:p>
            <a:pPr lvl="1"/>
            <a:r>
              <a:rPr lang="en-US" sz="2000" dirty="0" smtClean="0"/>
              <a:t>Then, the supervisor should make it clear to the men that disciplinary action will be taken if this woman, or any female EE in the future, is ignored or subjected to abuse or harassment.  </a:t>
            </a:r>
          </a:p>
          <a:p>
            <a:pPr lvl="1"/>
            <a:endParaRPr lang="en-US" sz="800" dirty="0"/>
          </a:p>
          <a:p>
            <a:pPr lvl="2"/>
            <a:r>
              <a:rPr lang="en-US" sz="1800" dirty="0" smtClean="0">
                <a:solidFill>
                  <a:srgbClr val="FF0000"/>
                </a:solidFill>
              </a:rPr>
              <a:t>The supervisor also should make it clear that any woman taking a previously all-male job will be afforded a realistic opportunity to succeed based on her ability to perform the job.</a:t>
            </a:r>
            <a:endParaRPr lang="en-US" sz="1800" dirty="0">
              <a:solidFill>
                <a:srgbClr val="FF0000"/>
              </a:solidFill>
            </a:endParaRPr>
          </a:p>
        </p:txBody>
      </p:sp>
      <p:pic>
        <p:nvPicPr>
          <p:cNvPr id="5" name="Picture 4" descr="Deal With It GIFs | Tenor"/>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800600"/>
            <a:ext cx="2971800" cy="2057400"/>
          </a:xfrm>
          <a:prstGeom prst="rect">
            <a:avLst/>
          </a:prstGeom>
          <a:noFill/>
          <a:ln>
            <a:noFill/>
          </a:ln>
        </p:spPr>
      </p:pic>
    </p:spTree>
    <p:extLst>
      <p:ext uri="{BB962C8B-B14F-4D97-AF65-F5344CB8AC3E}">
        <p14:creationId xmlns:p14="http://schemas.microsoft.com/office/powerpoint/2010/main" val="87583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Work-Life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Supervisors must be diligent and observant and aware of the life challenges that EEs bring to the workplace</a:t>
            </a:r>
            <a:r>
              <a:rPr lang="en-US" dirty="0" smtClean="0"/>
              <a:t>.  </a:t>
            </a:r>
          </a:p>
          <a:p>
            <a:endParaRPr lang="en-US" sz="800" dirty="0"/>
          </a:p>
          <a:p>
            <a:pPr lvl="1"/>
            <a:r>
              <a:rPr lang="en-US" sz="2000" dirty="0" smtClean="0"/>
              <a:t>Often times, EEs may need special accommodations, such as flex time and time off from work, so they can be productive EEs.  </a:t>
            </a:r>
          </a:p>
          <a:p>
            <a:pPr lvl="1"/>
            <a:endParaRPr lang="en-US" sz="800" dirty="0"/>
          </a:p>
          <a:p>
            <a:pPr lvl="2"/>
            <a:r>
              <a:rPr lang="en-US" sz="1800" dirty="0" smtClean="0">
                <a:solidFill>
                  <a:srgbClr val="FF0000"/>
                </a:solidFill>
              </a:rPr>
              <a:t>To that end, many organizations have developed a family-friendly culture that incorporates these benefits in order to facilitate work-life balance.</a:t>
            </a:r>
            <a:endParaRPr lang="en-US" sz="1800" dirty="0">
              <a:solidFill>
                <a:srgbClr val="FF0000"/>
              </a:solidFill>
            </a:endParaRPr>
          </a:p>
        </p:txBody>
      </p:sp>
      <p:pic>
        <p:nvPicPr>
          <p:cNvPr id="5" name="Picture 4"/>
          <p:cNvPicPr/>
          <p:nvPr/>
        </p:nvPicPr>
        <p:blipFill>
          <a:blip r:embed="rId2"/>
          <a:stretch>
            <a:fillRect/>
          </a:stretch>
        </p:blipFill>
        <p:spPr>
          <a:xfrm>
            <a:off x="5257800" y="4038600"/>
            <a:ext cx="3594462" cy="2286000"/>
          </a:xfrm>
          <a:prstGeom prst="rect">
            <a:avLst/>
          </a:prstGeom>
        </p:spPr>
      </p:pic>
    </p:spTree>
    <p:extLst>
      <p:ext uri="{BB962C8B-B14F-4D97-AF65-F5344CB8AC3E}">
        <p14:creationId xmlns:p14="http://schemas.microsoft.com/office/powerpoint/2010/main" val="421491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Chapter Four: Supervising a Diverse Workforce</a:t>
            </a:r>
          </a:p>
          <a:p>
            <a:endParaRPr lang="en-US" sz="800" u="sng" dirty="0" smtClean="0"/>
          </a:p>
          <a:p>
            <a:pPr lvl="1"/>
            <a:r>
              <a:rPr lang="en-US" dirty="0" smtClean="0"/>
              <a:t>After studying </a:t>
            </a:r>
            <a:r>
              <a:rPr lang="en-US" smtClean="0"/>
              <a:t>this </a:t>
            </a:r>
            <a:r>
              <a:rPr lang="en-US" smtClean="0"/>
              <a:t>chapter, </a:t>
            </a:r>
            <a:r>
              <a:rPr lang="en-US" dirty="0" smtClean="0"/>
              <a:t>you will be able to:</a:t>
            </a:r>
          </a:p>
          <a:p>
            <a:pPr lvl="1"/>
            <a:endParaRPr lang="en-US" sz="800" dirty="0" smtClean="0"/>
          </a:p>
          <a:p>
            <a:pPr lvl="2"/>
            <a:r>
              <a:rPr lang="en-US" sz="1700" dirty="0" smtClean="0">
                <a:solidFill>
                  <a:srgbClr val="FF0000"/>
                </a:solidFill>
              </a:rPr>
              <a:t>Define the concept of workforce diversity and identify the major categories of legally protected EEs and general guidelines for supervising diverse workforce.</a:t>
            </a:r>
          </a:p>
          <a:p>
            <a:pPr lvl="2"/>
            <a:r>
              <a:rPr lang="en-US" sz="1700" dirty="0" smtClean="0">
                <a:solidFill>
                  <a:srgbClr val="FF0000"/>
                </a:solidFill>
              </a:rPr>
              <a:t>Explain the issues involved in supervising racial or ethnic minority EEs.</a:t>
            </a:r>
          </a:p>
          <a:p>
            <a:pPr lvl="2"/>
            <a:r>
              <a:rPr lang="en-US" sz="1700" dirty="0" smtClean="0">
                <a:solidFill>
                  <a:srgbClr val="FF0000"/>
                </a:solidFill>
              </a:rPr>
              <a:t>Discuss factors that are particularly important when supervising female EEs. </a:t>
            </a:r>
          </a:p>
          <a:p>
            <a:pPr lvl="2"/>
            <a:r>
              <a:rPr lang="en-US" sz="1700" dirty="0" smtClean="0">
                <a:solidFill>
                  <a:srgbClr val="FF0000"/>
                </a:solidFill>
              </a:rPr>
              <a:t>Identify and discuss the legal and other considerations of supervising EEs with physical and mental disabilities.</a:t>
            </a:r>
          </a:p>
          <a:p>
            <a:pPr lvl="2"/>
            <a:r>
              <a:rPr lang="en-US" sz="1700" dirty="0" smtClean="0">
                <a:solidFill>
                  <a:srgbClr val="FF0000"/>
                </a:solidFill>
              </a:rPr>
              <a:t>Discuss the considerations of supervising older workers and managing an intergenerational workforce.</a:t>
            </a:r>
          </a:p>
          <a:p>
            <a:pPr lvl="2"/>
            <a:r>
              <a:rPr lang="en-US" sz="1700" dirty="0" smtClean="0">
                <a:solidFill>
                  <a:srgbClr val="FF0000"/>
                </a:solidFill>
              </a:rPr>
              <a:t>Provide examples of religious accommodation.</a:t>
            </a:r>
          </a:p>
          <a:p>
            <a:pPr lvl="2"/>
            <a:r>
              <a:rPr lang="en-US" sz="1700" dirty="0" smtClean="0">
                <a:solidFill>
                  <a:srgbClr val="FF0000"/>
                </a:solidFill>
              </a:rPr>
              <a:t>Describe the unique challenges of supervising globally dispersed EEs.</a:t>
            </a:r>
          </a:p>
          <a:p>
            <a:pPr lvl="2"/>
            <a:r>
              <a:rPr lang="en-US" sz="1700" dirty="0" smtClean="0">
                <a:solidFill>
                  <a:srgbClr val="FF0000"/>
                </a:solidFill>
              </a:rPr>
              <a:t>Recognize pressures faced by supervisors who are members of protected groups.</a:t>
            </a:r>
          </a:p>
          <a:p>
            <a:pPr lvl="2"/>
            <a:r>
              <a:rPr lang="en-US" sz="1700" dirty="0" smtClean="0">
                <a:solidFill>
                  <a:srgbClr val="FF0000"/>
                </a:solidFill>
              </a:rPr>
              <a:t>Explain the issue of reverse discrimination.</a:t>
            </a:r>
          </a:p>
          <a:p>
            <a:pPr lvl="2"/>
            <a:r>
              <a:rPr lang="en-US" sz="1700" dirty="0" smtClean="0">
                <a:solidFill>
                  <a:srgbClr val="FF0000"/>
                </a:solidFill>
              </a:rPr>
              <a:t>Understand how to best supervise a diverse workforce.</a:t>
            </a:r>
            <a:endParaRPr lang="en-US" sz="1700" dirty="0"/>
          </a:p>
        </p:txBody>
      </p:sp>
      <p:pic>
        <p:nvPicPr>
          <p:cNvPr id="5" name="Picture 4"/>
          <p:cNvPicPr>
            <a:picLocks noChangeAspect="1"/>
          </p:cNvPicPr>
          <p:nvPr/>
        </p:nvPicPr>
        <p:blipFill>
          <a:blip r:embed="rId2" cstate="print"/>
          <a:stretch>
            <a:fillRect/>
          </a:stretch>
        </p:blipFill>
        <p:spPr>
          <a:xfrm>
            <a:off x="7315200" y="129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Work-Life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Women with children often must cope with demanding responsibilities at home, which are not often shared with their husbands</a:t>
            </a:r>
            <a:r>
              <a:rPr lang="en-US" dirty="0" smtClean="0"/>
              <a:t>.</a:t>
            </a:r>
          </a:p>
          <a:p>
            <a:endParaRPr lang="en-US" sz="800" dirty="0" smtClean="0"/>
          </a:p>
          <a:p>
            <a:pPr lvl="1"/>
            <a:r>
              <a:rPr lang="en-US" sz="2000" dirty="0" smtClean="0"/>
              <a:t>Moreover, many women head single-parent households in which they are the primary provider.  </a:t>
            </a:r>
          </a:p>
          <a:p>
            <a:pPr lvl="1"/>
            <a:endParaRPr lang="en-US" sz="800" dirty="0"/>
          </a:p>
          <a:p>
            <a:pPr lvl="2"/>
            <a:r>
              <a:rPr lang="en-US" sz="1800" dirty="0" smtClean="0">
                <a:solidFill>
                  <a:srgbClr val="FF0000"/>
                </a:solidFill>
              </a:rPr>
              <a:t>Because of concerns like these, many employers have adopted flexible policies concerning work schedules, leaves, and other arrangements to help EEs, especially women, meet their obligations.  </a:t>
            </a:r>
            <a:endParaRPr lang="en-US" sz="1800" dirty="0">
              <a:solidFill>
                <a:srgbClr val="FF0000"/>
              </a:solidFill>
            </a:endParaRPr>
          </a:p>
        </p:txBody>
      </p:sp>
      <p:pic>
        <p:nvPicPr>
          <p:cNvPr id="6" name="Picture 5" descr="296,100+ Work Life Balance Stock Photos, Pictures &amp; Royalty-Free Images -  iStock | Work balance, Balance, Work life balance infographic"/>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572000"/>
            <a:ext cx="3543300" cy="1746250"/>
          </a:xfrm>
          <a:prstGeom prst="rect">
            <a:avLst/>
          </a:prstGeom>
          <a:noFill/>
          <a:ln>
            <a:noFill/>
          </a:ln>
        </p:spPr>
      </p:pic>
    </p:spTree>
    <p:extLst>
      <p:ext uri="{BB962C8B-B14F-4D97-AF65-F5344CB8AC3E}">
        <p14:creationId xmlns:p14="http://schemas.microsoft.com/office/powerpoint/2010/main" val="3404006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Work-Life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The conflict and tension between family and job responsibilities is one that employers and supervisors will have to address for many years to come</a:t>
            </a:r>
            <a:r>
              <a:rPr lang="en-US" dirty="0" smtClean="0"/>
              <a:t>.  </a:t>
            </a:r>
          </a:p>
          <a:p>
            <a:endParaRPr lang="en-US" sz="800" dirty="0"/>
          </a:p>
          <a:p>
            <a:pPr lvl="1"/>
            <a:r>
              <a:rPr lang="en-US" sz="2000" dirty="0" smtClean="0">
                <a:solidFill>
                  <a:srgbClr val="FF0000"/>
                </a:solidFill>
              </a:rPr>
              <a:t>Supervisors should become familiar with their firm’s policies regarding family and childcare assistance, and, whenever possible, they should try to solve those conflicts that interfere with the EE’s capacity to carry out their responsibilities.</a:t>
            </a:r>
            <a:endParaRPr lang="en-US" sz="2000" dirty="0">
              <a:solidFill>
                <a:srgbClr val="FF0000"/>
              </a:solidFill>
            </a:endParaRPr>
          </a:p>
        </p:txBody>
      </p:sp>
      <p:pic>
        <p:nvPicPr>
          <p:cNvPr id="5" name="Picture 4" descr="Why Nurturing a Work-Life Balance Expectation Was Never Realist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199" y="4267200"/>
            <a:ext cx="4157473" cy="1981200"/>
          </a:xfrm>
          <a:prstGeom prst="rect">
            <a:avLst/>
          </a:prstGeom>
          <a:noFill/>
          <a:ln>
            <a:noFill/>
          </a:ln>
        </p:spPr>
      </p:pic>
    </p:spTree>
    <p:extLst>
      <p:ext uri="{BB962C8B-B14F-4D97-AF65-F5344CB8AC3E}">
        <p14:creationId xmlns:p14="http://schemas.microsoft.com/office/powerpoint/2010/main" val="99860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Sexual harassment usually means a female EE is subjected to sexual language, touching, or sexual advances by a male EE, a male supervisor, or a male customer</a:t>
            </a:r>
            <a:r>
              <a:rPr lang="en-US" dirty="0" smtClean="0"/>
              <a:t>.  </a:t>
            </a:r>
          </a:p>
          <a:p>
            <a:endParaRPr lang="en-US" sz="800" dirty="0"/>
          </a:p>
          <a:p>
            <a:pPr lvl="1"/>
            <a:r>
              <a:rPr lang="en-US" sz="2000" dirty="0" smtClean="0"/>
              <a:t>If a female EE resists or protests such behavior by a male supervisor, for example, she may fear retribution when the supervisor is considering pay raises or promotions.  </a:t>
            </a:r>
          </a:p>
          <a:p>
            <a:pPr lvl="1"/>
            <a:endParaRPr lang="en-US" sz="800" dirty="0"/>
          </a:p>
          <a:p>
            <a:pPr lvl="2"/>
            <a:r>
              <a:rPr lang="en-US" sz="1800" dirty="0" smtClean="0">
                <a:solidFill>
                  <a:srgbClr val="FF0000"/>
                </a:solidFill>
              </a:rPr>
              <a:t>It is important to note that  a female supervisor or a female EE can be charged with the sexual harassment of a male EE and the harassment can also occur when both parties are of the same sex.  </a:t>
            </a:r>
            <a:endParaRPr lang="en-US" sz="1800" dirty="0">
              <a:solidFill>
                <a:srgbClr val="FF0000"/>
              </a:solidFill>
            </a:endParaRPr>
          </a:p>
        </p:txBody>
      </p:sp>
      <p:pic>
        <p:nvPicPr>
          <p:cNvPr id="5" name="Picture 4" descr="California Workplace Sexual Harassment Law (2023)"/>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953000"/>
            <a:ext cx="4419600" cy="1905000"/>
          </a:xfrm>
          <a:prstGeom prst="rect">
            <a:avLst/>
          </a:prstGeom>
          <a:noFill/>
          <a:ln>
            <a:noFill/>
          </a:ln>
        </p:spPr>
      </p:pic>
    </p:spTree>
    <p:extLst>
      <p:ext uri="{BB962C8B-B14F-4D97-AF65-F5344CB8AC3E}">
        <p14:creationId xmlns:p14="http://schemas.microsoft.com/office/powerpoint/2010/main" val="1425145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Guidelines issued by the EEOC, which enforces the federal Civil Rights Act, define sexual harassment as sexual advances, requests for sexual favors, and other verbal or physical conduct of a sexual nature when</a:t>
            </a:r>
            <a:r>
              <a:rPr lang="en-US" dirty="0" smtClean="0"/>
              <a:t>:</a:t>
            </a:r>
          </a:p>
          <a:p>
            <a:endParaRPr lang="en-US" sz="900" dirty="0" smtClean="0"/>
          </a:p>
          <a:p>
            <a:pPr lvl="1"/>
            <a:r>
              <a:rPr lang="en-US" sz="2000" dirty="0" smtClean="0">
                <a:solidFill>
                  <a:srgbClr val="FF0000"/>
                </a:solidFill>
              </a:rPr>
              <a:t>Submission to such conduct is explicitly or implicitly made a condition of an individual’s employment.</a:t>
            </a:r>
          </a:p>
          <a:p>
            <a:pPr lvl="1"/>
            <a:r>
              <a:rPr lang="en-US" sz="2000" dirty="0" smtClean="0">
                <a:solidFill>
                  <a:srgbClr val="FF0000"/>
                </a:solidFill>
              </a:rPr>
              <a:t>Submission to or rejection of such conduct by an individual is used as the basis for employment decisions affecting the person.</a:t>
            </a:r>
          </a:p>
          <a:p>
            <a:pPr lvl="1"/>
            <a:r>
              <a:rPr lang="en-US" sz="2000" dirty="0" smtClean="0">
                <a:solidFill>
                  <a:srgbClr val="FF0000"/>
                </a:solidFill>
              </a:rPr>
              <a:t>Such conduct has the purpose or effect of unreasonably interfering with an individual’s work performance or creating an intimidating, hostile, or offensive working environment.</a:t>
            </a:r>
          </a:p>
        </p:txBody>
      </p:sp>
      <p:pic>
        <p:nvPicPr>
          <p:cNvPr id="7" name="Picture 6" descr="Harassment Training: Workplace Harassment Training | Skillsoft - Skillsof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334000"/>
            <a:ext cx="3200400" cy="1524000"/>
          </a:xfrm>
          <a:prstGeom prst="rect">
            <a:avLst/>
          </a:prstGeom>
          <a:noFill/>
          <a:ln>
            <a:noFill/>
          </a:ln>
        </p:spPr>
      </p:pic>
    </p:spTree>
    <p:extLst>
      <p:ext uri="{BB962C8B-B14F-4D97-AF65-F5344CB8AC3E}">
        <p14:creationId xmlns:p14="http://schemas.microsoft.com/office/powerpoint/2010/main" val="973302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200" u="sng" dirty="0" smtClean="0"/>
              <a:t>Court decisions have generally held that an employer is liable if the sexual harassment of EEs is condoned or overlooked or fails to lead to corrective actions by management</a:t>
            </a:r>
            <a:r>
              <a:rPr lang="en-US" dirty="0" smtClean="0"/>
              <a:t>.</a:t>
            </a:r>
          </a:p>
          <a:p>
            <a:endParaRPr lang="en-US" sz="800" dirty="0" smtClean="0"/>
          </a:p>
          <a:p>
            <a:pPr lvl="1"/>
            <a:r>
              <a:rPr lang="en-US" dirty="0" smtClean="0"/>
              <a:t>Reprimand and discipline of offending EEs and supervisors are recommended courses of action.</a:t>
            </a:r>
          </a:p>
          <a:p>
            <a:pPr lvl="1"/>
            <a:endParaRPr lang="en-US" sz="800" dirty="0" smtClean="0"/>
          </a:p>
          <a:p>
            <a:pPr lvl="2"/>
            <a:r>
              <a:rPr lang="en-US" sz="1800" dirty="0" smtClean="0">
                <a:solidFill>
                  <a:srgbClr val="FF0000"/>
                </a:solidFill>
              </a:rPr>
              <a:t>Supervisors should avoid and strongly discourage sexual language, innuendos, and behavior that is inappropriate in the work environment.</a:t>
            </a:r>
            <a:endParaRPr lang="en-US" sz="1800" dirty="0">
              <a:solidFill>
                <a:srgbClr val="FF0000"/>
              </a:solidFill>
            </a:endParaRPr>
          </a:p>
        </p:txBody>
      </p:sp>
      <p:pic>
        <p:nvPicPr>
          <p:cNvPr id="5" name="Picture 4" descr="Harassment Training: Workplace Harassment Training | Skillsoft - Skillsof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800600"/>
            <a:ext cx="4325112" cy="2057400"/>
          </a:xfrm>
          <a:prstGeom prst="rect">
            <a:avLst/>
          </a:prstGeom>
          <a:noFill/>
          <a:ln>
            <a:noFill/>
          </a:ln>
        </p:spPr>
      </p:pic>
    </p:spTree>
    <p:extLst>
      <p:ext uri="{BB962C8B-B14F-4D97-AF65-F5344CB8AC3E}">
        <p14:creationId xmlns:p14="http://schemas.microsoft.com/office/powerpoint/2010/main" val="11495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Consensual workplace dating does not in and of itself constitute sexual harassment, but there may be harassment if the EE feels coerced to engage in or continue a relationship</a:t>
            </a:r>
            <a:r>
              <a:rPr lang="en-US" dirty="0" smtClean="0"/>
              <a:t>.</a:t>
            </a:r>
          </a:p>
          <a:p>
            <a:endParaRPr lang="en-US" sz="800" dirty="0" smtClean="0"/>
          </a:p>
          <a:p>
            <a:pPr lvl="1"/>
            <a:r>
              <a:rPr lang="en-US" sz="2000" dirty="0" smtClean="0"/>
              <a:t>Other EEs who lose out on a promotion or pay raise that goes to the more favored person may also have discrimination claims against the organization. </a:t>
            </a:r>
          </a:p>
          <a:p>
            <a:pPr lvl="1"/>
            <a:endParaRPr lang="en-US" sz="800" dirty="0" smtClean="0"/>
          </a:p>
          <a:p>
            <a:pPr lvl="2"/>
            <a:r>
              <a:rPr lang="en-US" sz="1800" dirty="0" smtClean="0">
                <a:solidFill>
                  <a:srgbClr val="FF0000"/>
                </a:solidFill>
              </a:rPr>
              <a:t>Worse yet, the organization may lose the faith and trust of its various stakeholders when the indiscretion become public knowledge.</a:t>
            </a:r>
            <a:endParaRPr lang="en-US" sz="1800" dirty="0">
              <a:solidFill>
                <a:srgbClr val="FF0000"/>
              </a:solidFill>
            </a:endParaRPr>
          </a:p>
        </p:txBody>
      </p:sp>
      <p:pic>
        <p:nvPicPr>
          <p:cNvPr id="5" name="Picture 4" descr="Infographic: Romance in the Workplace | ADP Canada"/>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724399"/>
            <a:ext cx="4419600" cy="2124891"/>
          </a:xfrm>
          <a:prstGeom prst="rect">
            <a:avLst/>
          </a:prstGeom>
          <a:noFill/>
          <a:ln>
            <a:noFill/>
          </a:ln>
        </p:spPr>
      </p:pic>
    </p:spTree>
    <p:extLst>
      <p:ext uri="{BB962C8B-B14F-4D97-AF65-F5344CB8AC3E}">
        <p14:creationId xmlns:p14="http://schemas.microsoft.com/office/powerpoint/2010/main" val="63014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200" u="sng" dirty="0" smtClean="0"/>
              <a:t>Gender stereotyping involves the use of demeaning language, judgments, or behavior based on a person’s gender</a:t>
            </a:r>
            <a:r>
              <a:rPr lang="en-US" dirty="0" smtClean="0"/>
              <a:t>.  </a:t>
            </a:r>
          </a:p>
          <a:p>
            <a:endParaRPr lang="en-US" sz="800" dirty="0"/>
          </a:p>
          <a:p>
            <a:pPr lvl="1"/>
            <a:r>
              <a:rPr lang="en-US" sz="2000" dirty="0" smtClean="0"/>
              <a:t>For example, a marketing department supervisor may suggest that men are more bull-headed and less open to creative suggestions than women, or a factory floor supervisor may imply that woman are more emotional, less rational, and less reliable than men.  </a:t>
            </a:r>
          </a:p>
          <a:p>
            <a:pPr lvl="1"/>
            <a:endParaRPr lang="en-US" sz="800" dirty="0" smtClean="0"/>
          </a:p>
          <a:p>
            <a:pPr lvl="2"/>
            <a:r>
              <a:rPr lang="en-US" dirty="0" smtClean="0">
                <a:solidFill>
                  <a:srgbClr val="FF0000"/>
                </a:solidFill>
              </a:rPr>
              <a:t>Many gender-specific assertions are inaccurate.</a:t>
            </a:r>
            <a:endParaRPr lang="en-US" dirty="0">
              <a:solidFill>
                <a:srgbClr val="FF0000"/>
              </a:solidFill>
            </a:endParaRPr>
          </a:p>
        </p:txBody>
      </p:sp>
      <p:pic>
        <p:nvPicPr>
          <p:cNvPr id="5" name="Picture 4" descr="Gender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8861" y="4038600"/>
            <a:ext cx="2286000" cy="2212848"/>
          </a:xfrm>
          <a:prstGeom prst="rect">
            <a:avLst/>
          </a:prstGeom>
          <a:noFill/>
          <a:ln>
            <a:noFill/>
          </a:ln>
        </p:spPr>
      </p:pic>
    </p:spTree>
    <p:extLst>
      <p:ext uri="{BB962C8B-B14F-4D97-AF65-F5344CB8AC3E}">
        <p14:creationId xmlns:p14="http://schemas.microsoft.com/office/powerpoint/2010/main" val="252957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Along with perpetuating inaccuracies, gender stereotyping can reduce EE motivation, perpetuate discrimination, and lead to perceived harassment</a:t>
            </a:r>
            <a:r>
              <a:rPr lang="en-US" dirty="0" smtClean="0"/>
              <a:t>.</a:t>
            </a:r>
          </a:p>
          <a:p>
            <a:endParaRPr lang="en-US" sz="900" dirty="0" smtClean="0"/>
          </a:p>
          <a:p>
            <a:pPr lvl="1"/>
            <a:r>
              <a:rPr lang="en-US" sz="2000" dirty="0" smtClean="0"/>
              <a:t>Therefore, the supervisor should not make supervisory decisions based on sexual stereotypes, and the supervisor should discourage EEs from stereotyping in their workplace interactions.</a:t>
            </a:r>
          </a:p>
          <a:p>
            <a:pPr lvl="1"/>
            <a:endParaRPr lang="en-US" sz="800" dirty="0" smtClean="0"/>
          </a:p>
          <a:p>
            <a:pPr lvl="2"/>
            <a:r>
              <a:rPr lang="en-US" sz="1800" dirty="0" smtClean="0">
                <a:solidFill>
                  <a:srgbClr val="FF0000"/>
                </a:solidFill>
              </a:rPr>
              <a:t>To avoid gender implications, many job titles have been changed.  </a:t>
            </a:r>
          </a:p>
          <a:p>
            <a:pPr lvl="2"/>
            <a:r>
              <a:rPr lang="en-US" sz="1800" dirty="0" smtClean="0">
                <a:solidFill>
                  <a:srgbClr val="0070C0"/>
                </a:solidFill>
              </a:rPr>
              <a:t>For example, the job title fireman is now firefighter, a mailman is now a letter carrier, and a stewardess is now a flight attendant. </a:t>
            </a:r>
            <a:endParaRPr lang="en-US" sz="1800" dirty="0">
              <a:solidFill>
                <a:srgbClr val="0070C0"/>
              </a:solidFill>
            </a:endParaRPr>
          </a:p>
        </p:txBody>
      </p:sp>
      <p:pic>
        <p:nvPicPr>
          <p:cNvPr id="5" name="Picture 4" descr="Official Gender Changes to be Made Easi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552" y="4876800"/>
            <a:ext cx="2514600" cy="1357798"/>
          </a:xfrm>
          <a:prstGeom prst="rect">
            <a:avLst/>
          </a:prstGeom>
          <a:noFill/>
          <a:ln>
            <a:noFill/>
          </a:ln>
        </p:spPr>
      </p:pic>
    </p:spTree>
    <p:extLst>
      <p:ext uri="{BB962C8B-B14F-4D97-AF65-F5344CB8AC3E}">
        <p14:creationId xmlns:p14="http://schemas.microsoft.com/office/powerpoint/2010/main" val="213313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Development Opportunities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Women EEs should be offered equal access to training and development activities, and those EEs with potential should be </a:t>
            </a:r>
            <a:r>
              <a:rPr lang="en-US" sz="2200" u="sng" dirty="0"/>
              <a:t>e</a:t>
            </a:r>
            <a:r>
              <a:rPr lang="en-US" sz="2200" u="sng" dirty="0" smtClean="0"/>
              <a:t>ncouraged to develop their skills</a:t>
            </a:r>
            <a:r>
              <a:rPr lang="en-US" dirty="0" smtClean="0"/>
              <a:t>.</a:t>
            </a:r>
          </a:p>
          <a:p>
            <a:endParaRPr lang="en-US" sz="800" dirty="0" smtClean="0"/>
          </a:p>
          <a:p>
            <a:pPr lvl="1"/>
            <a:r>
              <a:rPr lang="en-US" sz="2000" dirty="0" smtClean="0"/>
              <a:t>This is especially important with regard to upgrading women to supervisory and other managerial positions.</a:t>
            </a:r>
          </a:p>
          <a:p>
            <a:pPr lvl="1"/>
            <a:endParaRPr lang="en-US" sz="800" dirty="0">
              <a:solidFill>
                <a:srgbClr val="FF0000"/>
              </a:solidFill>
            </a:endParaRPr>
          </a:p>
          <a:p>
            <a:pPr lvl="2"/>
            <a:r>
              <a:rPr lang="en-US" sz="1800" dirty="0" smtClean="0">
                <a:solidFill>
                  <a:srgbClr val="FF0000"/>
                </a:solidFill>
              </a:rPr>
              <a:t>In order to empower women, many firms find that well-conceived and well implemented mentoring programs are essential.  </a:t>
            </a:r>
          </a:p>
          <a:p>
            <a:pPr lvl="2"/>
            <a:r>
              <a:rPr lang="en-US" sz="1800" dirty="0" smtClean="0">
                <a:solidFill>
                  <a:srgbClr val="FF0000"/>
                </a:solidFill>
              </a:rPr>
              <a:t>Mentors provide assistance in various ways, including feedback on job performance; career counseling; and networking with other mentors, advisors, and others to make them better known to people who can influence promotion and career decisions.</a:t>
            </a:r>
            <a:endParaRPr lang="en-US" sz="1800" dirty="0">
              <a:solidFill>
                <a:srgbClr val="FF0000"/>
              </a:solidFill>
            </a:endParaRPr>
          </a:p>
        </p:txBody>
      </p:sp>
      <p:pic>
        <p:nvPicPr>
          <p:cNvPr id="5" name="Picture 4" descr="Training Development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105400"/>
            <a:ext cx="2057400" cy="1752600"/>
          </a:xfrm>
          <a:prstGeom prst="rect">
            <a:avLst/>
          </a:prstGeom>
          <a:noFill/>
          <a:ln>
            <a:noFill/>
          </a:ln>
        </p:spPr>
      </p:pic>
    </p:spTree>
    <p:extLst>
      <p:ext uri="{BB962C8B-B14F-4D97-AF65-F5344CB8AC3E}">
        <p14:creationId xmlns:p14="http://schemas.microsoft.com/office/powerpoint/2010/main" val="251032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Equitable Compensation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Statistically, the pay received by women EEs in the U.S. workforce generally has been below that of men</a:t>
            </a:r>
            <a:r>
              <a:rPr lang="en-US" dirty="0" smtClean="0"/>
              <a:t>.</a:t>
            </a:r>
          </a:p>
          <a:p>
            <a:endParaRPr lang="en-US" sz="800" dirty="0" smtClean="0"/>
          </a:p>
          <a:p>
            <a:pPr lvl="1"/>
            <a:r>
              <a:rPr lang="en-US" sz="2000" dirty="0" smtClean="0"/>
              <a:t>This disparity exists even though the Equal Pay Act of 1963 requires that men and women performing equal work must receive equal pay.</a:t>
            </a:r>
          </a:p>
          <a:p>
            <a:endParaRPr lang="en-US" sz="800" dirty="0" smtClean="0"/>
          </a:p>
          <a:p>
            <a:pPr lvl="2"/>
            <a:r>
              <a:rPr lang="en-US" sz="1800" dirty="0" smtClean="0">
                <a:solidFill>
                  <a:srgbClr val="FF0000"/>
                </a:solidFill>
              </a:rPr>
              <a:t>It is important for supervisors to understand the issue of comparable worth, the concept that jobs should be paid at the same level when they require similar skills and abilities, because it may become a major issue.</a:t>
            </a:r>
          </a:p>
          <a:p>
            <a:pPr lvl="2"/>
            <a:r>
              <a:rPr lang="en-US" sz="1800" dirty="0" smtClean="0">
                <a:solidFill>
                  <a:srgbClr val="FF0000"/>
                </a:solidFill>
              </a:rPr>
              <a:t>It is even more important for supervisors to identify and support qualified women to train and develop for higher-paying jobs that have been held predominantly by men.    </a:t>
            </a:r>
            <a:endParaRPr lang="en-US" sz="1800" dirty="0">
              <a:solidFill>
                <a:srgbClr val="FF0000"/>
              </a:solidFill>
            </a:endParaRPr>
          </a:p>
        </p:txBody>
      </p:sp>
      <p:pic>
        <p:nvPicPr>
          <p:cNvPr id="5" name="Picture 4" descr="CREATING FAIR PAY: Skills for Building Equitable Compensation Structures -  IMEC"/>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953000"/>
            <a:ext cx="3535680" cy="1917573"/>
          </a:xfrm>
          <a:prstGeom prst="rect">
            <a:avLst/>
          </a:prstGeom>
          <a:noFill/>
          <a:ln>
            <a:noFill/>
          </a:ln>
        </p:spPr>
      </p:pic>
    </p:spTree>
    <p:extLst>
      <p:ext uri="{BB962C8B-B14F-4D97-AF65-F5344CB8AC3E}">
        <p14:creationId xmlns:p14="http://schemas.microsoft.com/office/powerpoint/2010/main" val="368871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Diversity is the Bottom-Line Concern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200" u="sng" dirty="0" smtClean="0"/>
              <a:t>Diversity management encompasses many considerations, including legal, demographic, economic, and political</a:t>
            </a:r>
            <a:r>
              <a:rPr lang="en-US" dirty="0" smtClean="0"/>
              <a:t>.  </a:t>
            </a:r>
          </a:p>
          <a:p>
            <a:endParaRPr lang="en-US" sz="800" dirty="0"/>
          </a:p>
          <a:p>
            <a:pPr lvl="1"/>
            <a:r>
              <a:rPr lang="en-US" sz="2000" dirty="0" smtClean="0"/>
              <a:t>Managing a diverse workforce encompasses virtually all aspects of a firm’s operations, especially on the supervisor level.  </a:t>
            </a:r>
          </a:p>
          <a:p>
            <a:pPr lvl="1"/>
            <a:endParaRPr lang="en-US" sz="800" dirty="0"/>
          </a:p>
          <a:p>
            <a:pPr lvl="2"/>
            <a:r>
              <a:rPr lang="en-US" sz="1800" dirty="0" smtClean="0">
                <a:solidFill>
                  <a:srgbClr val="FF0000"/>
                </a:solidFill>
              </a:rPr>
              <a:t>Initiatives and efforts to better manage a diverse workforce are growing, not just because of legal requirements or social considerations but also because there is a recognition that this has become an area of vital importance to a firm’s long-term success and bottom-line results.  </a:t>
            </a:r>
            <a:endParaRPr lang="en-US" sz="1800" dirty="0">
              <a:solidFill>
                <a:srgbClr val="FF0000"/>
              </a:solidFill>
            </a:endParaRPr>
          </a:p>
        </p:txBody>
      </p:sp>
      <p:pic>
        <p:nvPicPr>
          <p:cNvPr id="5" name="Picture 4" descr="Diversity and Inclusion: A Guide for Action | Furst Group"/>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724400"/>
            <a:ext cx="4687389" cy="1520825"/>
          </a:xfrm>
          <a:prstGeom prst="rect">
            <a:avLst/>
          </a:prstGeom>
          <a:noFill/>
          <a:ln>
            <a:noFill/>
          </a:ln>
        </p:spPr>
      </p:pic>
    </p:spTree>
    <p:extLst>
      <p:ext uri="{BB962C8B-B14F-4D97-AF65-F5344CB8AC3E}">
        <p14:creationId xmlns:p14="http://schemas.microsoft.com/office/powerpoint/2010/main" val="972004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Employees with Disabilities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Rehabilitation Act of 1973 requires organizations to develop affirmative-action programs and to reasonably accommodate the employment of persons with disabilities</a:t>
            </a:r>
            <a:r>
              <a:rPr lang="en-US" dirty="0" smtClean="0"/>
              <a:t>.</a:t>
            </a:r>
          </a:p>
          <a:p>
            <a:endParaRPr lang="en-US" sz="900" dirty="0" smtClean="0"/>
          </a:p>
          <a:p>
            <a:pPr lvl="1"/>
            <a:r>
              <a:rPr lang="en-US" sz="2000" dirty="0" smtClean="0"/>
              <a:t>The Americans with Disabilities Act of 1990 applies to employers with 15 or more EEs and identifies coverage for people </a:t>
            </a:r>
            <a:r>
              <a:rPr lang="en-US" sz="1600" dirty="0" smtClean="0"/>
              <a:t>w/</a:t>
            </a:r>
            <a:r>
              <a:rPr lang="en-US" sz="2000" dirty="0" smtClean="0"/>
              <a:t> disabilities.</a:t>
            </a:r>
          </a:p>
          <a:p>
            <a:pPr lvl="1"/>
            <a:endParaRPr lang="en-US" sz="800" dirty="0" smtClean="0"/>
          </a:p>
          <a:p>
            <a:pPr lvl="2"/>
            <a:r>
              <a:rPr lang="en-US" sz="1800" dirty="0" smtClean="0">
                <a:solidFill>
                  <a:srgbClr val="FF0000"/>
                </a:solidFill>
              </a:rPr>
              <a:t>The ADA requires employers to provide access to public spaces for people w/ disabilities and make necessary alterations to public accommodations and commercial facilities for accessibility by people with disabilities.</a:t>
            </a:r>
            <a:endParaRPr lang="en-US" sz="1800" dirty="0">
              <a:solidFill>
                <a:srgbClr val="FF0000"/>
              </a:solidFill>
            </a:endParaRPr>
          </a:p>
        </p:txBody>
      </p:sp>
      <p:pic>
        <p:nvPicPr>
          <p:cNvPr id="5" name="Picture 4" descr="Disability and people graphics. Black and white disability and people  related graphics collection isolated on white | CanStock"/>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724400"/>
            <a:ext cx="4191000" cy="2432050"/>
          </a:xfrm>
          <a:prstGeom prst="rect">
            <a:avLst/>
          </a:prstGeom>
          <a:noFill/>
          <a:ln>
            <a:noFill/>
          </a:ln>
        </p:spPr>
      </p:pic>
    </p:spTree>
    <p:extLst>
      <p:ext uri="{BB962C8B-B14F-4D97-AF65-F5344CB8AC3E}">
        <p14:creationId xmlns:p14="http://schemas.microsoft.com/office/powerpoint/2010/main" val="1725836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Employees with Disabilities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200" u="sng" dirty="0" smtClean="0"/>
              <a:t>Reasonable Accommodation means altering the usual ways to doing things so that an otherwise qualified disabled person can perform the essential duties of a job but without creating an undue hardship for the employer</a:t>
            </a:r>
            <a:r>
              <a:rPr lang="en-US" dirty="0" smtClean="0"/>
              <a:t>.</a:t>
            </a:r>
          </a:p>
          <a:p>
            <a:endParaRPr lang="en-US" sz="800" dirty="0" smtClean="0"/>
          </a:p>
          <a:p>
            <a:pPr lvl="1"/>
            <a:r>
              <a:rPr lang="en-US" sz="2000" dirty="0" smtClean="0">
                <a:solidFill>
                  <a:schemeClr val="accent6">
                    <a:lumMod val="75000"/>
                  </a:schemeClr>
                </a:solidFill>
              </a:rPr>
              <a:t>Undue hardship means an alteration that would require a significant expense or an unreasonable change in activities on the part of the employer to accommodate the disabled person.</a:t>
            </a:r>
          </a:p>
          <a:p>
            <a:pPr lvl="1"/>
            <a:endParaRPr lang="en-US" sz="800" dirty="0" smtClean="0">
              <a:solidFill>
                <a:srgbClr val="FF0000"/>
              </a:solidFill>
            </a:endParaRPr>
          </a:p>
          <a:p>
            <a:pPr lvl="2"/>
            <a:r>
              <a:rPr lang="en-US" sz="1800" dirty="0" smtClean="0">
                <a:solidFill>
                  <a:srgbClr val="FF0000"/>
                </a:solidFill>
              </a:rPr>
              <a:t>It is not the responsibility of the employer to speculate about accommodation needs of employees. </a:t>
            </a:r>
            <a:endParaRPr lang="en-US" sz="1800" dirty="0">
              <a:solidFill>
                <a:srgbClr val="FF0000"/>
              </a:solidFill>
            </a:endParaRPr>
          </a:p>
        </p:txBody>
      </p:sp>
      <p:pic>
        <p:nvPicPr>
          <p:cNvPr id="5" name="Picture 4" descr="Reasonable Accommodations Program | U.S. Department of Commerce"/>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724400"/>
            <a:ext cx="3581400" cy="2133600"/>
          </a:xfrm>
          <a:prstGeom prst="rect">
            <a:avLst/>
          </a:prstGeom>
          <a:noFill/>
          <a:ln>
            <a:noFill/>
          </a:ln>
        </p:spPr>
      </p:pic>
    </p:spTree>
    <p:extLst>
      <p:ext uri="{BB962C8B-B14F-4D97-AF65-F5344CB8AC3E}">
        <p14:creationId xmlns:p14="http://schemas.microsoft.com/office/powerpoint/2010/main" val="236831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Employees with Disabilities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Supervisors should be familiar with major ADA provisions and, more important, ADA’s implications for those supervising employees with disabilities</a:t>
            </a:r>
            <a:r>
              <a:rPr lang="en-US" dirty="0" smtClean="0"/>
              <a:t>.</a:t>
            </a:r>
          </a:p>
          <a:p>
            <a:endParaRPr lang="en-US" dirty="0"/>
          </a:p>
        </p:txBody>
      </p:sp>
      <p:pic>
        <p:nvPicPr>
          <p:cNvPr id="5" name="Picture 4" descr="ADA Compliance | Martin County Florid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8488" y="3429000"/>
            <a:ext cx="5943600" cy="2540212"/>
          </a:xfrm>
          <a:prstGeom prst="rect">
            <a:avLst/>
          </a:prstGeom>
          <a:noFill/>
          <a:ln>
            <a:noFill/>
          </a:ln>
        </p:spPr>
      </p:pic>
    </p:spTree>
    <p:extLst>
      <p:ext uri="{BB962C8B-B14F-4D97-AF65-F5344CB8AC3E}">
        <p14:creationId xmlns:p14="http://schemas.microsoft.com/office/powerpoint/2010/main" val="3341047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and Employee Attitudes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The ADA is aimed at changing perceptions as well as actions in the workplace</a:t>
            </a:r>
            <a:r>
              <a:rPr lang="en-US" dirty="0" smtClean="0"/>
              <a:t>.  </a:t>
            </a:r>
          </a:p>
          <a:p>
            <a:endParaRPr lang="en-US" sz="800" dirty="0"/>
          </a:p>
          <a:p>
            <a:pPr lvl="1"/>
            <a:r>
              <a:rPr lang="en-US" dirty="0" smtClean="0"/>
              <a:t>The law encourages supervisors and EEs to recognize the abilities, rather than the disabilities, of co-workers and others.  </a:t>
            </a:r>
          </a:p>
          <a:p>
            <a:pPr lvl="1"/>
            <a:endParaRPr lang="en-US" sz="800" dirty="0"/>
          </a:p>
          <a:p>
            <a:pPr lvl="2"/>
            <a:r>
              <a:rPr lang="en-US" dirty="0" smtClean="0">
                <a:solidFill>
                  <a:srgbClr val="FF0000"/>
                </a:solidFill>
              </a:rPr>
              <a:t>As much as anything else, attitudes play an important role in organizational efforts to accommodate people with disabilities.  </a:t>
            </a:r>
            <a:endParaRPr lang="en-US" dirty="0">
              <a:solidFill>
                <a:srgbClr val="FF0000"/>
              </a:solidFill>
            </a:endParaRPr>
          </a:p>
        </p:txBody>
      </p:sp>
      <p:pic>
        <p:nvPicPr>
          <p:cNvPr id="5" name="Picture 4" descr="Attitude Magazine on X: &quot;Based in Glasgow/Edinburgh? Have a background in  theatre and looking to get into journalism? Email  will.stroude@attitude.co.uk for more https://t.co/TxuWeVGuLx&quot; / X"/>
          <p:cNvPicPr/>
          <p:nvPr/>
        </p:nvPicPr>
        <p:blipFill>
          <a:blip r:embed="rId2">
            <a:extLst>
              <a:ext uri="{28A0092B-C50C-407E-A947-70E740481C1C}">
                <a14:useLocalDpi xmlns:a14="http://schemas.microsoft.com/office/drawing/2010/main" val="0"/>
              </a:ext>
            </a:extLst>
          </a:blip>
          <a:srcRect/>
          <a:stretch>
            <a:fillRect/>
          </a:stretch>
        </p:blipFill>
        <p:spPr bwMode="auto">
          <a:xfrm>
            <a:off x="4690872" y="4191000"/>
            <a:ext cx="4114800" cy="2148840"/>
          </a:xfrm>
          <a:prstGeom prst="rect">
            <a:avLst/>
          </a:prstGeom>
          <a:noFill/>
          <a:ln>
            <a:noFill/>
          </a:ln>
        </p:spPr>
      </p:pic>
    </p:spTree>
    <p:extLst>
      <p:ext uri="{BB962C8B-B14F-4D97-AF65-F5344CB8AC3E}">
        <p14:creationId xmlns:p14="http://schemas.microsoft.com/office/powerpoint/2010/main" val="2367609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Supervising Older Workers and </a:t>
            </a:r>
            <a:br>
              <a:rPr lang="en-US" sz="2400" dirty="0" smtClean="0"/>
            </a:br>
            <a:r>
              <a:rPr lang="en-US" sz="2400" dirty="0" smtClean="0"/>
              <a:t>Accommodating Different Religious Beliefs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There are a number of protected-group categories in addition to racial and ethnic minorities, women, and  people with disabilities, including older employees and employees with different religious beliefs</a:t>
            </a:r>
            <a:r>
              <a:rPr lang="en-US" dirty="0" smtClean="0"/>
              <a:t>:</a:t>
            </a:r>
          </a:p>
          <a:p>
            <a:endParaRPr lang="en-US" sz="800" dirty="0" smtClean="0"/>
          </a:p>
          <a:p>
            <a:pPr lvl="1"/>
            <a:r>
              <a:rPr lang="en-US" sz="2000" dirty="0" smtClean="0"/>
              <a:t>When deciding to hire, promote, or discharge, supervisors should be aware of the legal protections afforded to these groups.</a:t>
            </a:r>
          </a:p>
          <a:p>
            <a:pPr lvl="1"/>
            <a:endParaRPr lang="en-US" sz="800" dirty="0" smtClean="0"/>
          </a:p>
          <a:p>
            <a:pPr lvl="2"/>
            <a:r>
              <a:rPr lang="en-US" dirty="0" smtClean="0">
                <a:solidFill>
                  <a:srgbClr val="FF0000"/>
                </a:solidFill>
              </a:rPr>
              <a:t>Decisions “to do or not to do” should be documented with sound, objective performance appraisals.</a:t>
            </a:r>
            <a:endParaRPr lang="en-US" dirty="0">
              <a:solidFill>
                <a:srgbClr val="FF0000"/>
              </a:solidFill>
            </a:endParaRPr>
          </a:p>
        </p:txBody>
      </p:sp>
      <p:pic>
        <p:nvPicPr>
          <p:cNvPr id="5" name="Picture 4" descr="What is Unlawful Discrimination? | Tompkins County N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495800"/>
            <a:ext cx="3124200" cy="1833245"/>
          </a:xfrm>
          <a:prstGeom prst="rect">
            <a:avLst/>
          </a:prstGeom>
          <a:noFill/>
          <a:ln>
            <a:noFill/>
          </a:ln>
        </p:spPr>
      </p:pic>
    </p:spTree>
    <p:extLst>
      <p:ext uri="{BB962C8B-B14F-4D97-AF65-F5344CB8AC3E}">
        <p14:creationId xmlns:p14="http://schemas.microsoft.com/office/powerpoint/2010/main" val="4021656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Older Workers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common for newly elevated supervisors to supervise EEs old enough to be their parents or perhaps older, which defines the proverbial “generation gap</a:t>
            </a:r>
            <a:r>
              <a:rPr lang="en-US" dirty="0" smtClean="0"/>
              <a:t>.” </a:t>
            </a:r>
          </a:p>
          <a:p>
            <a:endParaRPr lang="en-US" sz="900" dirty="0" smtClean="0"/>
          </a:p>
          <a:p>
            <a:pPr lvl="1"/>
            <a:r>
              <a:rPr lang="en-US" sz="2000" dirty="0" smtClean="0"/>
              <a:t>Some older EEs will reject the new supervisor and will resist changing their habits and learning new ways.</a:t>
            </a:r>
          </a:p>
          <a:p>
            <a:endParaRPr lang="en-US" sz="800" dirty="0" smtClean="0"/>
          </a:p>
          <a:p>
            <a:pPr lvl="2"/>
            <a:r>
              <a:rPr lang="en-US" sz="1800" dirty="0" smtClean="0">
                <a:solidFill>
                  <a:srgbClr val="FF0000"/>
                </a:solidFill>
              </a:rPr>
              <a:t>In these situations, the supervisor must open channels of communication, ask probing questions, avoid putting the older EEs on the defensive, listen actively to older EEs ideas – most older EEs have a wealth of experience and information – and involve those EEs in the decision-making process.</a:t>
            </a:r>
            <a:endParaRPr lang="en-US" sz="1800" dirty="0">
              <a:solidFill>
                <a:srgbClr val="FF0000"/>
              </a:solidFill>
            </a:endParaRPr>
          </a:p>
        </p:txBody>
      </p:sp>
      <p:pic>
        <p:nvPicPr>
          <p:cNvPr id="5" name="Picture 4" descr="The Decade Of Healthy Aging Cannot Ignore Mental Health Of Older Workers"/>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953000"/>
            <a:ext cx="4782312" cy="1905000"/>
          </a:xfrm>
          <a:prstGeom prst="rect">
            <a:avLst/>
          </a:prstGeom>
          <a:noFill/>
          <a:ln>
            <a:noFill/>
          </a:ln>
        </p:spPr>
      </p:pic>
    </p:spTree>
    <p:extLst>
      <p:ext uri="{BB962C8B-B14F-4D97-AF65-F5344CB8AC3E}">
        <p14:creationId xmlns:p14="http://schemas.microsoft.com/office/powerpoint/2010/main" val="3186895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Older Workers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200" u="sng" dirty="0" smtClean="0"/>
              <a:t>Also, when differences exist in skill sets of younger and older workers, particularly technology skills, the supervisor should provide training and support necessary to help older workers build skills necessary to remain productive</a:t>
            </a:r>
            <a:r>
              <a:rPr lang="en-US" dirty="0" smtClean="0"/>
              <a:t>.  </a:t>
            </a:r>
          </a:p>
          <a:p>
            <a:endParaRPr lang="en-US" sz="800" dirty="0"/>
          </a:p>
          <a:p>
            <a:pPr lvl="1"/>
            <a:r>
              <a:rPr lang="en-US" sz="2000" dirty="0" smtClean="0">
                <a:solidFill>
                  <a:srgbClr val="FF0000"/>
                </a:solidFill>
              </a:rPr>
              <a:t>Supervisors must use common sense and sound supervisory practices with older EEs.</a:t>
            </a:r>
            <a:endParaRPr lang="en-US" sz="2000" dirty="0">
              <a:solidFill>
                <a:srgbClr val="FF0000"/>
              </a:solidFill>
            </a:endParaRPr>
          </a:p>
        </p:txBody>
      </p:sp>
      <p:pic>
        <p:nvPicPr>
          <p:cNvPr id="5" name="Picture 4" descr="Bosses Want Hard Workers—So They're Hiring Older People - WS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810000"/>
            <a:ext cx="4191000" cy="2513330"/>
          </a:xfrm>
          <a:prstGeom prst="rect">
            <a:avLst/>
          </a:prstGeom>
          <a:noFill/>
          <a:ln>
            <a:noFill/>
          </a:ln>
        </p:spPr>
      </p:pic>
    </p:spTree>
    <p:extLst>
      <p:ext uri="{BB962C8B-B14F-4D97-AF65-F5344CB8AC3E}">
        <p14:creationId xmlns:p14="http://schemas.microsoft.com/office/powerpoint/2010/main" val="1279239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Accommodating Different Religious Beliefs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Under the Civil Rights Act, most employers are required to afford nondiscriminatory treatment to EEs who hold different religious views.  </a:t>
            </a:r>
          </a:p>
          <a:p>
            <a:endParaRPr lang="en-US" sz="800" u="sng" dirty="0"/>
          </a:p>
          <a:p>
            <a:pPr lvl="1"/>
            <a:r>
              <a:rPr lang="en-US" sz="2000" dirty="0" smtClean="0"/>
              <a:t>Although EEOC and court decisions have not always clearly defined religious discrimination, two principles have evolved:</a:t>
            </a:r>
          </a:p>
          <a:p>
            <a:endParaRPr lang="en-US" sz="800" dirty="0" smtClean="0"/>
          </a:p>
          <a:p>
            <a:pPr marL="1005840" lvl="2" indent="-457200">
              <a:buFont typeface="+mj-lt"/>
              <a:buAutoNum type="arabicPeriod"/>
            </a:pPr>
            <a:r>
              <a:rPr lang="en-US" sz="1800" dirty="0" smtClean="0">
                <a:solidFill>
                  <a:srgbClr val="FF0000"/>
                </a:solidFill>
              </a:rPr>
              <a:t>Employers must make reasonable accommodations for EEs with different religious beliefs.</a:t>
            </a:r>
          </a:p>
          <a:p>
            <a:pPr marL="1005840" lvl="2" indent="-457200">
              <a:buFont typeface="+mj-lt"/>
              <a:buAutoNum type="arabicPeriod"/>
            </a:pPr>
            <a:r>
              <a:rPr lang="en-US" sz="1800" dirty="0" smtClean="0">
                <a:solidFill>
                  <a:srgbClr val="FF0000"/>
                </a:solidFill>
              </a:rPr>
              <a:t>An EE may not create a hostile work environment for others by harassing them about what they do or do not believe.</a:t>
            </a:r>
            <a:endParaRPr lang="en-US" sz="1800" dirty="0">
              <a:solidFill>
                <a:srgbClr val="FF0000"/>
              </a:solidFill>
            </a:endParaRPr>
          </a:p>
        </p:txBody>
      </p:sp>
      <p:pic>
        <p:nvPicPr>
          <p:cNvPr id="6" name="Picture 5" descr="Faithful Accommodations: What Employers Should Do When Addressing Religious  Accommodations in the Workplace | Employment Law Comment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495800"/>
            <a:ext cx="2054352" cy="1828800"/>
          </a:xfrm>
          <a:prstGeom prst="rect">
            <a:avLst/>
          </a:prstGeom>
          <a:noFill/>
          <a:ln>
            <a:noFill/>
          </a:ln>
        </p:spPr>
      </p:pic>
    </p:spTree>
    <p:extLst>
      <p:ext uri="{BB962C8B-B14F-4D97-AF65-F5344CB8AC3E}">
        <p14:creationId xmlns:p14="http://schemas.microsoft.com/office/powerpoint/2010/main" val="3552260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Accommodating Different Religious Beliefs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200" u="sng" dirty="0" smtClean="0"/>
              <a:t>If an employer has any doubt that a request for an accommodation is religious in nature (i.e. holidays), the employer is allowed to make further inquiries of the requestor</a:t>
            </a:r>
            <a:r>
              <a:rPr lang="en-US" sz="2200" dirty="0" smtClean="0"/>
              <a:t>.  </a:t>
            </a:r>
          </a:p>
          <a:p>
            <a:endParaRPr lang="en-US" sz="800" dirty="0"/>
          </a:p>
          <a:p>
            <a:pPr lvl="1"/>
            <a:r>
              <a:rPr lang="en-US" dirty="0" smtClean="0">
                <a:solidFill>
                  <a:srgbClr val="FF0000"/>
                </a:solidFill>
              </a:rPr>
              <a:t>An employer can not deliberately “stay in the dark.”</a:t>
            </a:r>
            <a:endParaRPr lang="en-US" dirty="0">
              <a:solidFill>
                <a:srgbClr val="FF0000"/>
              </a:solidFill>
            </a:endParaRPr>
          </a:p>
        </p:txBody>
      </p:sp>
      <p:pic>
        <p:nvPicPr>
          <p:cNvPr id="6" name="Picture 5" descr="Tips for Judging Sincerity of Employee's Religious Beliefs - HR Daily  Advisor"/>
          <p:cNvPicPr/>
          <p:nvPr/>
        </p:nvPicPr>
        <p:blipFill>
          <a:blip r:embed="rId2">
            <a:extLst>
              <a:ext uri="{28A0092B-C50C-407E-A947-70E740481C1C}">
                <a14:useLocalDpi xmlns:a14="http://schemas.microsoft.com/office/drawing/2010/main" val="0"/>
              </a:ext>
            </a:extLst>
          </a:blip>
          <a:srcRect/>
          <a:stretch>
            <a:fillRect/>
          </a:stretch>
        </p:blipFill>
        <p:spPr bwMode="auto">
          <a:xfrm>
            <a:off x="2352294" y="3429000"/>
            <a:ext cx="4475988" cy="2820271"/>
          </a:xfrm>
          <a:prstGeom prst="rect">
            <a:avLst/>
          </a:prstGeom>
          <a:noFill/>
          <a:ln>
            <a:noFill/>
          </a:ln>
        </p:spPr>
      </p:pic>
    </p:spTree>
    <p:extLst>
      <p:ext uri="{BB962C8B-B14F-4D97-AF65-F5344CB8AC3E}">
        <p14:creationId xmlns:p14="http://schemas.microsoft.com/office/powerpoint/2010/main" val="4153000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Employees Around the World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Increasing corporate globalization presents unique challenges for supervisors that can incorporate any of the protected classes of workers employed in multinational corporations</a:t>
            </a:r>
            <a:r>
              <a:rPr lang="en-US" dirty="0" smtClean="0"/>
              <a:t>.</a:t>
            </a:r>
          </a:p>
          <a:p>
            <a:endParaRPr lang="en-US" sz="800" dirty="0" smtClean="0"/>
          </a:p>
          <a:p>
            <a:pPr lvl="1"/>
            <a:r>
              <a:rPr lang="en-US" sz="2000" dirty="0" smtClean="0"/>
              <a:t>A multinational corporation establishes locations, manages production, and delivers services in more than one country.</a:t>
            </a:r>
          </a:p>
          <a:p>
            <a:pPr lvl="1"/>
            <a:endParaRPr lang="en-US" sz="800" dirty="0" smtClean="0"/>
          </a:p>
          <a:p>
            <a:pPr lvl="2"/>
            <a:r>
              <a:rPr lang="en-US" sz="1800" dirty="0" smtClean="0">
                <a:solidFill>
                  <a:srgbClr val="FF0000"/>
                </a:solidFill>
              </a:rPr>
              <a:t>The multiplicity of people who interact in these organizations, and the diversity among them, increase the physical and interpersonal boundaries that a supervisor must manage.</a:t>
            </a:r>
            <a:endParaRPr lang="en-US" sz="1800" dirty="0">
              <a:solidFill>
                <a:srgbClr val="FF0000"/>
              </a:solidFill>
            </a:endParaRPr>
          </a:p>
        </p:txBody>
      </p:sp>
      <p:pic>
        <p:nvPicPr>
          <p:cNvPr id="5" name="Picture 4" descr="World Geography Games Online - Let's play and learn Geography!"/>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267200"/>
            <a:ext cx="3486150" cy="2089150"/>
          </a:xfrm>
          <a:prstGeom prst="rect">
            <a:avLst/>
          </a:prstGeom>
          <a:noFill/>
          <a:ln>
            <a:noFill/>
          </a:ln>
        </p:spPr>
      </p:pic>
    </p:spTree>
    <p:extLst>
      <p:ext uri="{BB962C8B-B14F-4D97-AF65-F5344CB8AC3E}">
        <p14:creationId xmlns:p14="http://schemas.microsoft.com/office/powerpoint/2010/main" val="278615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Classifications of Protected-Group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supervision of protected-group employees is, by definition, part of a firm’s efforts to manage diversity so as to benefit both the firm and the EEs</a:t>
            </a:r>
            <a:r>
              <a:rPr lang="en-US" dirty="0" smtClean="0"/>
              <a:t>.  </a:t>
            </a:r>
          </a:p>
          <a:p>
            <a:endParaRPr lang="en-US" sz="900" dirty="0"/>
          </a:p>
          <a:p>
            <a:pPr lvl="1"/>
            <a:r>
              <a:rPr lang="en-US" sz="2000" dirty="0" smtClean="0"/>
              <a:t>Regardless of personal views, supervisors must be sensitive to possible illegal discriminatory actions and adjust their supervisory practices accordingly.  More important, however, is that supervisors recognize the strengths and potential contributions of all EEs and supervise in ways that do not limit EE development.</a:t>
            </a:r>
          </a:p>
          <a:p>
            <a:pPr lvl="1"/>
            <a:endParaRPr lang="en-US" sz="800" dirty="0"/>
          </a:p>
          <a:p>
            <a:pPr lvl="2"/>
            <a:r>
              <a:rPr lang="en-US" sz="1800" dirty="0" smtClean="0">
                <a:solidFill>
                  <a:srgbClr val="FF0000"/>
                </a:solidFill>
              </a:rPr>
              <a:t>Effective supervision of a diversified workforce is an opportunity to draw on and use the differences of people in a positive, productive manner.</a:t>
            </a:r>
            <a:endParaRPr lang="en-US" sz="1800" dirty="0">
              <a:solidFill>
                <a:srgbClr val="FF0000"/>
              </a:solidFill>
            </a:endParaRPr>
          </a:p>
        </p:txBody>
      </p:sp>
      <p:pic>
        <p:nvPicPr>
          <p:cNvPr id="5" name="Picture 4"/>
          <p:cNvPicPr/>
          <p:nvPr/>
        </p:nvPicPr>
        <p:blipFill>
          <a:blip r:embed="rId2"/>
          <a:stretch>
            <a:fillRect/>
          </a:stretch>
        </p:blipFill>
        <p:spPr>
          <a:xfrm>
            <a:off x="6705600" y="5257800"/>
            <a:ext cx="2438400" cy="1600200"/>
          </a:xfrm>
          <a:prstGeom prst="rect">
            <a:avLst/>
          </a:prstGeom>
        </p:spPr>
      </p:pic>
    </p:spTree>
    <p:extLst>
      <p:ext uri="{BB962C8B-B14F-4D97-AF65-F5344CB8AC3E}">
        <p14:creationId xmlns:p14="http://schemas.microsoft.com/office/powerpoint/2010/main" val="1414323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Employees Around the World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Supervisors must recognize and consider the cultural and legal demands of managing geographically dispersed EEs</a:t>
            </a:r>
            <a:r>
              <a:rPr lang="en-US" dirty="0" smtClean="0"/>
              <a:t>.</a:t>
            </a:r>
          </a:p>
          <a:p>
            <a:pPr marL="0" indent="0">
              <a:buNone/>
            </a:pPr>
            <a:endParaRPr lang="en-US" dirty="0"/>
          </a:p>
        </p:txBody>
      </p:sp>
      <p:pic>
        <p:nvPicPr>
          <p:cNvPr id="5" name="Picture 4" descr="Vector Concept Picture Of Employees From All Over The World Sitting At  Workplace And Laboring. Royalty Free SVG, Cliparts, Vectors, and Stock  Illustration. Image 99456404."/>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590800"/>
            <a:ext cx="5943600" cy="3666490"/>
          </a:xfrm>
          <a:prstGeom prst="rect">
            <a:avLst/>
          </a:prstGeom>
          <a:noFill/>
          <a:ln>
            <a:noFill/>
          </a:ln>
        </p:spPr>
      </p:pic>
    </p:spTree>
    <p:extLst>
      <p:ext uri="{BB962C8B-B14F-4D97-AF65-F5344CB8AC3E}">
        <p14:creationId xmlns:p14="http://schemas.microsoft.com/office/powerpoint/2010/main" val="1927291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Shared Understanding and Identity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Researchers indicate that in the growing global workplace, differences such as language, work methods and philosophies, cultural identities and practices, and biases about home country power can pose challenges to supervisors charged with productively integrating their workforce</a:t>
            </a:r>
            <a:r>
              <a:rPr lang="en-US" dirty="0" smtClean="0"/>
              <a:t>.  </a:t>
            </a:r>
          </a:p>
          <a:p>
            <a:endParaRPr lang="en-US" sz="800" dirty="0"/>
          </a:p>
          <a:p>
            <a:pPr lvl="1"/>
            <a:r>
              <a:rPr lang="en-US" sz="2000" dirty="0" smtClean="0">
                <a:solidFill>
                  <a:srgbClr val="FF0000"/>
                </a:solidFill>
              </a:rPr>
              <a:t>For example, corporate policies that originated in one country may not fit the cultural practices of acquired counterparts.</a:t>
            </a:r>
            <a:endParaRPr lang="en-US" sz="2000" dirty="0">
              <a:solidFill>
                <a:srgbClr val="FF0000"/>
              </a:solidFill>
            </a:endParaRPr>
          </a:p>
        </p:txBody>
      </p:sp>
      <p:pic>
        <p:nvPicPr>
          <p:cNvPr id="5" name="Picture 4" descr="Improving Shared Understanding in Remote Teams"/>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387293"/>
            <a:ext cx="6571488" cy="1790700"/>
          </a:xfrm>
          <a:prstGeom prst="rect">
            <a:avLst/>
          </a:prstGeom>
          <a:noFill/>
          <a:ln>
            <a:noFill/>
          </a:ln>
        </p:spPr>
      </p:pic>
    </p:spTree>
    <p:extLst>
      <p:ext uri="{BB962C8B-B14F-4D97-AF65-F5344CB8AC3E}">
        <p14:creationId xmlns:p14="http://schemas.microsoft.com/office/powerpoint/2010/main" val="2406216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Shared Understanding and Identity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100" u="sng" dirty="0" smtClean="0"/>
              <a:t>Researchers assert that companies should appreciate cultural differences rather than try to erase them and recognize that firms, their employees, and their customers all have deep cultural roots</a:t>
            </a:r>
            <a:r>
              <a:rPr lang="en-US" sz="2100" dirty="0" smtClean="0"/>
              <a:t>.  </a:t>
            </a:r>
          </a:p>
          <a:p>
            <a:endParaRPr lang="en-US" sz="800" dirty="0" smtClean="0"/>
          </a:p>
          <a:p>
            <a:pPr lvl="1"/>
            <a:r>
              <a:rPr lang="en-US" sz="2000" dirty="0" smtClean="0">
                <a:solidFill>
                  <a:srgbClr val="FF0000"/>
                </a:solidFill>
              </a:rPr>
              <a:t>Leaders and managers should be deliberate in helping EEs develop a cosmopolitan attitude by establishing and promoting conceptual frameworks that reflect the appreciation of home-country cultures.</a:t>
            </a:r>
            <a:endParaRPr lang="en-US" sz="2000" dirty="0">
              <a:solidFill>
                <a:srgbClr val="FF0000"/>
              </a:solidFill>
            </a:endParaRPr>
          </a:p>
        </p:txBody>
      </p:sp>
      <p:pic>
        <p:nvPicPr>
          <p:cNvPr id="5" name="Picture 4" descr="Embrace Differences t-shirt | SpoiledRottenGif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3886200"/>
            <a:ext cx="4443984" cy="2971800"/>
          </a:xfrm>
          <a:prstGeom prst="rect">
            <a:avLst/>
          </a:prstGeom>
          <a:noFill/>
          <a:ln>
            <a:noFill/>
          </a:ln>
        </p:spPr>
      </p:pic>
    </p:spTree>
    <p:extLst>
      <p:ext uri="{BB962C8B-B14F-4D97-AF65-F5344CB8AC3E}">
        <p14:creationId xmlns:p14="http://schemas.microsoft.com/office/powerpoint/2010/main" val="456609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Protected-Group Supervisors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200" u="sng" dirty="0" smtClean="0"/>
              <a:t>Supervision of legally protected EEs requires both awareness and sensitivity to various factors</a:t>
            </a:r>
            <a:r>
              <a:rPr lang="en-US" dirty="0" smtClean="0"/>
              <a:t>.  </a:t>
            </a:r>
          </a:p>
          <a:p>
            <a:endParaRPr lang="en-US" sz="800" dirty="0"/>
          </a:p>
          <a:p>
            <a:pPr lvl="1"/>
            <a:r>
              <a:rPr lang="en-US" sz="2000" dirty="0" smtClean="0"/>
              <a:t>Additional concerns can arise for supervisors who are themselves members of legally protected categories and who may experience resistance and resentment in their supervisory positions.  </a:t>
            </a:r>
          </a:p>
          <a:p>
            <a:pPr lvl="1"/>
            <a:endParaRPr lang="en-US" sz="800" dirty="0"/>
          </a:p>
          <a:p>
            <a:pPr lvl="2"/>
            <a:r>
              <a:rPr lang="en-US" dirty="0" smtClean="0">
                <a:solidFill>
                  <a:srgbClr val="FF0000"/>
                </a:solidFill>
              </a:rPr>
              <a:t>These issues are not unusual and should even be anticipated.</a:t>
            </a:r>
          </a:p>
          <a:p>
            <a:pPr lvl="2"/>
            <a:endParaRPr lang="en-US" dirty="0" smtClean="0"/>
          </a:p>
          <a:p>
            <a:pPr lvl="2"/>
            <a:endParaRPr lang="en-US" dirty="0"/>
          </a:p>
        </p:txBody>
      </p:sp>
      <p:pic>
        <p:nvPicPr>
          <p:cNvPr id="6" name="Picture 5" descr="210+ Situational Awareness Stock Photos, Pictures &amp; Royalty ..."/>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14800"/>
            <a:ext cx="2381250" cy="2139315"/>
          </a:xfrm>
          <a:prstGeom prst="rect">
            <a:avLst/>
          </a:prstGeom>
          <a:noFill/>
          <a:ln>
            <a:noFill/>
          </a:ln>
        </p:spPr>
      </p:pic>
      <p:pic>
        <p:nvPicPr>
          <p:cNvPr id="7" name="Picture 6" descr="Sensitivity Analysis&quot; Images – Browse 56 Stock Photos, Vectors, and Video |  Adobe Stock"/>
          <p:cNvPicPr/>
          <p:nvPr/>
        </p:nvPicPr>
        <p:blipFill>
          <a:blip r:embed="rId3">
            <a:extLst>
              <a:ext uri="{28A0092B-C50C-407E-A947-70E740481C1C}">
                <a14:useLocalDpi xmlns:a14="http://schemas.microsoft.com/office/drawing/2010/main" val="0"/>
              </a:ext>
            </a:extLst>
          </a:blip>
          <a:srcRect/>
          <a:stretch>
            <a:fillRect/>
          </a:stretch>
        </p:blipFill>
        <p:spPr bwMode="auto">
          <a:xfrm>
            <a:off x="2892552" y="4114800"/>
            <a:ext cx="5943600" cy="2169795"/>
          </a:xfrm>
          <a:prstGeom prst="rect">
            <a:avLst/>
          </a:prstGeom>
          <a:noFill/>
          <a:ln>
            <a:noFill/>
          </a:ln>
        </p:spPr>
      </p:pic>
    </p:spTree>
    <p:extLst>
      <p:ext uri="{BB962C8B-B14F-4D97-AF65-F5344CB8AC3E}">
        <p14:creationId xmlns:p14="http://schemas.microsoft.com/office/powerpoint/2010/main" val="2426867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Reverse Discrimination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200" u="sng" dirty="0" smtClean="0"/>
              <a:t>The reactions of EEs who are not members of a legally protected group to hiring and promotion decisions are another challenge for supervisors.  These EEs may view the promotion of a protected-group EE as reverse discrimination</a:t>
            </a:r>
            <a:r>
              <a:rPr lang="en-US" dirty="0" smtClean="0"/>
              <a:t>.</a:t>
            </a:r>
          </a:p>
          <a:p>
            <a:endParaRPr lang="en-US" sz="800" dirty="0" smtClean="0"/>
          </a:p>
          <a:p>
            <a:pPr lvl="1"/>
            <a:r>
              <a:rPr lang="en-US" sz="2000" dirty="0" smtClean="0">
                <a:solidFill>
                  <a:srgbClr val="FF0000"/>
                </a:solidFill>
              </a:rPr>
              <a:t>Reverse discrimination may be charged when a more senior or qualified person is denied a job opportunity or promotion because preference has been given to a protected-group individual who may be less qualified or who has less seniority.</a:t>
            </a:r>
            <a:endParaRPr lang="en-US" sz="2000" dirty="0">
              <a:solidFill>
                <a:srgbClr val="FF0000"/>
              </a:solidFill>
            </a:endParaRPr>
          </a:p>
        </p:txBody>
      </p:sp>
      <p:pic>
        <p:nvPicPr>
          <p:cNvPr id="5" name="Picture 4" descr="What Is A Word For Reverse Discrimin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724400"/>
            <a:ext cx="4114800" cy="2168434"/>
          </a:xfrm>
          <a:prstGeom prst="rect">
            <a:avLst/>
          </a:prstGeom>
          <a:noFill/>
          <a:ln>
            <a:noFill/>
          </a:ln>
        </p:spPr>
      </p:pic>
    </p:spTree>
    <p:extLst>
      <p:ext uri="{BB962C8B-B14F-4D97-AF65-F5344CB8AC3E}">
        <p14:creationId xmlns:p14="http://schemas.microsoft.com/office/powerpoint/2010/main" val="161898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Reverse Discrimination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EEO and affirmative-action programs most often impact white male EEs</a:t>
            </a:r>
            <a:r>
              <a:rPr lang="en-US" dirty="0" smtClean="0"/>
              <a:t>.</a:t>
            </a:r>
          </a:p>
          <a:p>
            <a:endParaRPr lang="en-US" sz="800" dirty="0" smtClean="0"/>
          </a:p>
          <a:p>
            <a:pPr lvl="1"/>
            <a:r>
              <a:rPr lang="en-US" dirty="0" smtClean="0"/>
              <a:t>Some white males feel they lack an equal or a fair opportunity to compete for promotions or higher-paying jobs.  </a:t>
            </a:r>
          </a:p>
          <a:p>
            <a:endParaRPr lang="en-US" sz="800" dirty="0"/>
          </a:p>
          <a:p>
            <a:pPr lvl="2"/>
            <a:r>
              <a:rPr lang="en-US" sz="1800" dirty="0" smtClean="0">
                <a:solidFill>
                  <a:srgbClr val="FF0000"/>
                </a:solidFill>
              </a:rPr>
              <a:t>They interpret the numerical goals of affirmative-action programs as quotas that must be met by hiring and promoting unqualified or less qualified women and minorities.</a:t>
            </a:r>
            <a:endParaRPr lang="en-US" sz="1800" dirty="0">
              <a:solidFill>
                <a:srgbClr val="FF0000"/>
              </a:solidFill>
            </a:endParaRPr>
          </a:p>
        </p:txBody>
      </p:sp>
      <p:pic>
        <p:nvPicPr>
          <p:cNvPr id="5" name="Picture 4" descr="Impact (TV programme) - Wikiwand"/>
          <p:cNvPicPr/>
          <p:nvPr/>
        </p:nvPicPr>
        <p:blipFill>
          <a:blip r:embed="rId2">
            <a:extLst>
              <a:ext uri="{28A0092B-C50C-407E-A947-70E740481C1C}">
                <a14:useLocalDpi xmlns:a14="http://schemas.microsoft.com/office/drawing/2010/main" val="0"/>
              </a:ext>
            </a:extLst>
          </a:blip>
          <a:srcRect/>
          <a:stretch>
            <a:fillRect/>
          </a:stretch>
        </p:blipFill>
        <p:spPr bwMode="auto">
          <a:xfrm>
            <a:off x="5410199" y="4343400"/>
            <a:ext cx="3443369" cy="1955800"/>
          </a:xfrm>
          <a:prstGeom prst="rect">
            <a:avLst/>
          </a:prstGeom>
          <a:noFill/>
          <a:ln>
            <a:noFill/>
          </a:ln>
        </p:spPr>
      </p:pic>
    </p:spTree>
    <p:extLst>
      <p:ext uri="{BB962C8B-B14F-4D97-AF65-F5344CB8AC3E}">
        <p14:creationId xmlns:p14="http://schemas.microsoft.com/office/powerpoint/2010/main" val="1066731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Reverse Discrimination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of integrated racial groups and male and female EEs may be apprehensive of their situations</a:t>
            </a:r>
            <a:r>
              <a:rPr lang="en-US" dirty="0" smtClean="0"/>
              <a:t>.</a:t>
            </a:r>
          </a:p>
          <a:p>
            <a:endParaRPr lang="en-US" sz="800" dirty="0" smtClean="0"/>
          </a:p>
          <a:p>
            <a:pPr lvl="1"/>
            <a:r>
              <a:rPr lang="en-US" sz="2000" dirty="0" smtClean="0"/>
              <a:t>For example, supervisors may be reluctant to discipline anyone so as to avoid charges of favoritism or discrimination.</a:t>
            </a:r>
          </a:p>
          <a:p>
            <a:pPr lvl="1"/>
            <a:r>
              <a:rPr lang="en-US" sz="2000" dirty="0" smtClean="0"/>
              <a:t>Another difficulty is that conflicts and distrust among these various groups may arise and stress interpersonal relationships, thereby impeding the department’s performance.  </a:t>
            </a:r>
          </a:p>
          <a:p>
            <a:pPr lvl="1"/>
            <a:endParaRPr lang="en-US" sz="800" dirty="0"/>
          </a:p>
          <a:p>
            <a:pPr lvl="2"/>
            <a:r>
              <a:rPr lang="en-US" dirty="0" smtClean="0">
                <a:solidFill>
                  <a:srgbClr val="FF0000"/>
                </a:solidFill>
              </a:rPr>
              <a:t>Such problems are not necessarily overcome.</a:t>
            </a:r>
            <a:endParaRPr lang="en-US" dirty="0">
              <a:solidFill>
                <a:srgbClr val="FF0000"/>
              </a:solidFill>
            </a:endParaRPr>
          </a:p>
        </p:txBody>
      </p:sp>
      <p:pic>
        <p:nvPicPr>
          <p:cNvPr id="5" name="Picture 4" descr="Apprehension synonyms - 2 640 Words and Phrases for Apprehension"/>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724400"/>
            <a:ext cx="4038600" cy="2133600"/>
          </a:xfrm>
          <a:prstGeom prst="rect">
            <a:avLst/>
          </a:prstGeom>
          <a:noFill/>
          <a:ln>
            <a:noFill/>
          </a:ln>
        </p:spPr>
      </p:pic>
    </p:spTree>
    <p:extLst>
      <p:ext uri="{BB962C8B-B14F-4D97-AF65-F5344CB8AC3E}">
        <p14:creationId xmlns:p14="http://schemas.microsoft.com/office/powerpoint/2010/main" val="2230848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Reverse Discrimination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200" u="sng" dirty="0" smtClean="0"/>
              <a:t>Communication between the supervisor and all groups of EEs is essential, and the supervisor should try to correct misperceptions about any EEs abilities and qualifications as they occur</a:t>
            </a:r>
            <a:r>
              <a:rPr lang="en-US" dirty="0" smtClean="0"/>
              <a:t>.  </a:t>
            </a:r>
          </a:p>
          <a:p>
            <a:endParaRPr lang="en-US" sz="800" dirty="0"/>
          </a:p>
          <a:p>
            <a:pPr lvl="1"/>
            <a:r>
              <a:rPr lang="en-US" sz="2000" dirty="0" smtClean="0">
                <a:solidFill>
                  <a:schemeClr val="accent6">
                    <a:lumMod val="75000"/>
                  </a:schemeClr>
                </a:solidFill>
              </a:rPr>
              <a:t>Whether reverse discrimination exists is not really important.  </a:t>
            </a:r>
          </a:p>
          <a:p>
            <a:pPr lvl="1"/>
            <a:endParaRPr lang="en-US" sz="800" dirty="0">
              <a:solidFill>
                <a:srgbClr val="FF0000"/>
              </a:solidFill>
            </a:endParaRPr>
          </a:p>
          <a:p>
            <a:pPr lvl="2"/>
            <a:r>
              <a:rPr lang="en-US" sz="1800" dirty="0" smtClean="0">
                <a:solidFill>
                  <a:srgbClr val="FF0000"/>
                </a:solidFill>
              </a:rPr>
              <a:t>Rather, what is important is the supervisor’s response to the feelings of all groups and individuals in an understanding, fair and objective manner.</a:t>
            </a:r>
            <a:endParaRPr lang="en-US" sz="1800" dirty="0">
              <a:solidFill>
                <a:srgbClr val="FF0000"/>
              </a:solidFill>
            </a:endParaRPr>
          </a:p>
        </p:txBody>
      </p:sp>
      <p:pic>
        <p:nvPicPr>
          <p:cNvPr id="5" name="Picture 4" descr="What are the three types of communication? - BeSpok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9" y="4343399"/>
            <a:ext cx="4197531" cy="2516039"/>
          </a:xfrm>
          <a:prstGeom prst="rect">
            <a:avLst/>
          </a:prstGeom>
          <a:noFill/>
          <a:ln>
            <a:noFill/>
          </a:ln>
        </p:spPr>
      </p:pic>
    </p:spTree>
    <p:extLst>
      <p:ext uri="{BB962C8B-B14F-4D97-AF65-F5344CB8AC3E}">
        <p14:creationId xmlns:p14="http://schemas.microsoft.com/office/powerpoint/2010/main" val="2106752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Supervising Well</a:t>
            </a:r>
            <a:br>
              <a:rPr lang="en-US" dirty="0" smtClean="0"/>
            </a:br>
            <a:r>
              <a:rPr lang="en-US" sz="2000" dirty="0" smtClean="0"/>
              <a:t>The Overriding Consideration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the diversity and complexity of the workforce varies, a supervisor can take several steps to reduce the likelihood of litigation and to deal with complaints and charges</a:t>
            </a:r>
            <a:r>
              <a:rPr lang="en-US" dirty="0" smtClean="0"/>
              <a:t>.</a:t>
            </a:r>
          </a:p>
          <a:p>
            <a:endParaRPr lang="en-US" sz="800" dirty="0" smtClean="0"/>
          </a:p>
          <a:p>
            <a:pPr lvl="1"/>
            <a:r>
              <a:rPr lang="en-US" sz="2000" dirty="0" smtClean="0"/>
              <a:t>Supervisors must adapt their ways of managing their departments to meet the considerations afforded legally protected EEs.  </a:t>
            </a:r>
          </a:p>
          <a:p>
            <a:pPr lvl="1"/>
            <a:endParaRPr lang="en-US" sz="800" dirty="0"/>
          </a:p>
          <a:p>
            <a:pPr lvl="2"/>
            <a:r>
              <a:rPr lang="en-US" sz="1800" dirty="0" smtClean="0">
                <a:solidFill>
                  <a:srgbClr val="FF0000"/>
                </a:solidFill>
              </a:rPr>
              <a:t>In this effort, supervisors should always recognize that the best way to manage all EEs in their departments – protected or not – is to constantly apply principles of good supervision as presented throughout this book.</a:t>
            </a:r>
            <a:endParaRPr lang="en-US" sz="1800" dirty="0">
              <a:solidFill>
                <a:srgbClr val="FF0000"/>
              </a:solidFill>
            </a:endParaRPr>
          </a:p>
        </p:txBody>
      </p:sp>
      <p:pic>
        <p:nvPicPr>
          <p:cNvPr id="5" name="Picture 4" descr="Adapt (@Adapt) / X"/>
          <p:cNvPicPr/>
          <p:nvPr/>
        </p:nvPicPr>
        <p:blipFill>
          <a:blip r:embed="rId2">
            <a:extLst>
              <a:ext uri="{28A0092B-C50C-407E-A947-70E740481C1C}">
                <a14:useLocalDpi xmlns:a14="http://schemas.microsoft.com/office/drawing/2010/main" val="0"/>
              </a:ext>
            </a:extLst>
          </a:blip>
          <a:srcRect/>
          <a:stretch>
            <a:fillRect/>
          </a:stretch>
        </p:blipFill>
        <p:spPr bwMode="auto">
          <a:xfrm>
            <a:off x="6400799" y="4648199"/>
            <a:ext cx="2736669" cy="2233749"/>
          </a:xfrm>
          <a:prstGeom prst="rect">
            <a:avLst/>
          </a:prstGeom>
          <a:noFill/>
          <a:ln>
            <a:noFill/>
          </a:ln>
        </p:spPr>
      </p:pic>
    </p:spTree>
    <p:extLst>
      <p:ext uri="{BB962C8B-B14F-4D97-AF65-F5344CB8AC3E}">
        <p14:creationId xmlns:p14="http://schemas.microsoft.com/office/powerpoint/2010/main" val="2122026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Being Fair in All Supervisory Actions and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200" u="sng" dirty="0" smtClean="0"/>
              <a:t>The supervisor must be diligent in their fairness</a:t>
            </a:r>
            <a:r>
              <a:rPr lang="en-US" dirty="0" smtClean="0"/>
              <a:t>.  </a:t>
            </a:r>
          </a:p>
          <a:p>
            <a:endParaRPr lang="en-US" sz="800" dirty="0" smtClean="0"/>
          </a:p>
          <a:p>
            <a:pPr lvl="1"/>
            <a:r>
              <a:rPr lang="en-US" sz="2000" dirty="0" smtClean="0"/>
              <a:t>If a protected class EE complains of harassment or discriminatory treatment by a fellow EE, supervisor, or some other person, the supervisor must treat the complaint as a priority.  </a:t>
            </a:r>
          </a:p>
          <a:p>
            <a:endParaRPr lang="en-US" sz="800" dirty="0"/>
          </a:p>
          <a:p>
            <a:pPr lvl="2"/>
            <a:r>
              <a:rPr lang="en-US" sz="1800" dirty="0" smtClean="0">
                <a:solidFill>
                  <a:srgbClr val="FF0000"/>
                </a:solidFill>
              </a:rPr>
              <a:t>In most cases, the supervisor should listen carefully to the nature of the complaint and report it to a higher-level manager or the human resources department for further consideration and direction.</a:t>
            </a:r>
            <a:endParaRPr lang="en-US" sz="1800" dirty="0">
              <a:solidFill>
                <a:srgbClr val="FF0000"/>
              </a:solidFill>
            </a:endParaRPr>
          </a:p>
        </p:txBody>
      </p:sp>
      <p:pic>
        <p:nvPicPr>
          <p:cNvPr id="5" name="Picture 4" descr="Fairnes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572000"/>
            <a:ext cx="4572000" cy="2286000"/>
          </a:xfrm>
          <a:prstGeom prst="rect">
            <a:avLst/>
          </a:prstGeom>
          <a:noFill/>
          <a:ln>
            <a:noFill/>
          </a:ln>
        </p:spPr>
      </p:pic>
    </p:spTree>
    <p:extLst>
      <p:ext uri="{BB962C8B-B14F-4D97-AF65-F5344CB8AC3E}">
        <p14:creationId xmlns:p14="http://schemas.microsoft.com/office/powerpoint/2010/main" val="370940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Ouch Test in Supervising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Supervisor’s actions should be objective, uniform in application, consistent in effect, and have job relatedness</a:t>
            </a:r>
            <a:r>
              <a:rPr lang="en-US" dirty="0" smtClean="0"/>
              <a:t>.</a:t>
            </a:r>
          </a:p>
          <a:p>
            <a:endParaRPr lang="en-US" sz="900" dirty="0" smtClean="0"/>
          </a:p>
          <a:p>
            <a:pPr lvl="1"/>
            <a:r>
              <a:rPr lang="en-US" sz="2000" dirty="0" smtClean="0"/>
              <a:t>For example, assume that organization policy specifies a disciplinary warning for being tardy 3x in one month.  The supervisor should give the same warning to every EE who is late the 3</a:t>
            </a:r>
            <a:r>
              <a:rPr lang="en-US" sz="2000" baseline="30000" dirty="0" smtClean="0"/>
              <a:t>rd</a:t>
            </a:r>
            <a:r>
              <a:rPr lang="en-US" sz="2000" dirty="0" smtClean="0"/>
              <a:t> time in one month, regardless of whether the EE is in a protected-group category.  </a:t>
            </a:r>
          </a:p>
          <a:p>
            <a:pPr lvl="1"/>
            <a:endParaRPr lang="en-US" sz="800" dirty="0"/>
          </a:p>
          <a:p>
            <a:pPr lvl="2"/>
            <a:r>
              <a:rPr lang="en-US" sz="1800" dirty="0" smtClean="0">
                <a:solidFill>
                  <a:srgbClr val="FF0000"/>
                </a:solidFill>
              </a:rPr>
              <a:t>This supervisory approach would meet the “Ouch Test” because tardiness is an observable behavior that is measured objectively for all EEs. </a:t>
            </a:r>
          </a:p>
          <a:p>
            <a:pPr lvl="2"/>
            <a:r>
              <a:rPr lang="en-US" sz="1800" dirty="0" smtClean="0">
                <a:solidFill>
                  <a:srgbClr val="FF0000"/>
                </a:solidFill>
              </a:rPr>
              <a:t>The penalty is the same for all, is consistent, and is clearly job-related.</a:t>
            </a:r>
            <a:endParaRPr lang="en-US" sz="1800" dirty="0">
              <a:solidFill>
                <a:srgbClr val="FF0000"/>
              </a:solidFill>
            </a:endParaRPr>
          </a:p>
        </p:txBody>
      </p:sp>
      <p:pic>
        <p:nvPicPr>
          <p:cNvPr id="5" name="Picture 4" descr="Page 2 | Images de Ouch – Téléchargement gratuit sur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876800"/>
            <a:ext cx="1828800" cy="1447800"/>
          </a:xfrm>
          <a:prstGeom prst="rect">
            <a:avLst/>
          </a:prstGeom>
          <a:noFill/>
          <a:ln>
            <a:noFill/>
          </a:ln>
        </p:spPr>
      </p:pic>
    </p:spTree>
    <p:extLst>
      <p:ext uri="{BB962C8B-B14F-4D97-AF65-F5344CB8AC3E}">
        <p14:creationId xmlns:p14="http://schemas.microsoft.com/office/powerpoint/2010/main" val="1142752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Being Fair in All Supervisory Actions and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no way should a supervisor retaliate against the EE who has registered the complaint, even if the supervisor believes the discrimination or harassment allegation is without merit</a:t>
            </a:r>
            <a:r>
              <a:rPr lang="en-US" dirty="0" smtClean="0"/>
              <a:t>.</a:t>
            </a:r>
          </a:p>
          <a:p>
            <a:endParaRPr lang="en-US" sz="900" dirty="0" smtClean="0"/>
          </a:p>
          <a:p>
            <a:pPr lvl="1"/>
            <a:r>
              <a:rPr lang="en-US" sz="2000" dirty="0" smtClean="0"/>
              <a:t>The law protects an EE’s right to challenge management decisions and actions that the EE believes are discriminatory.  The supervisor is responsible for making sure that this right is protected.</a:t>
            </a:r>
          </a:p>
          <a:p>
            <a:endParaRPr lang="en-US" sz="800" dirty="0"/>
          </a:p>
          <a:p>
            <a:pPr lvl="2"/>
            <a:r>
              <a:rPr lang="en-US" sz="1800" dirty="0" smtClean="0">
                <a:solidFill>
                  <a:srgbClr val="FF0000"/>
                </a:solidFill>
              </a:rPr>
              <a:t>Supervising protected classes of EEs requires understanding, sensitivity, and extra fairness when the supervisor is not a member of that group.</a:t>
            </a:r>
            <a:endParaRPr lang="en-US" sz="1800" dirty="0">
              <a:solidFill>
                <a:srgbClr val="FF0000"/>
              </a:solidFill>
            </a:endParaRPr>
          </a:p>
        </p:txBody>
      </p:sp>
      <p:pic>
        <p:nvPicPr>
          <p:cNvPr id="5" name="Picture 4" descr="What is the meaning of the word UNDERSTAND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724400"/>
            <a:ext cx="3886200" cy="2133600"/>
          </a:xfrm>
          <a:prstGeom prst="rect">
            <a:avLst/>
          </a:prstGeom>
          <a:noFill/>
          <a:ln>
            <a:noFill/>
          </a:ln>
        </p:spPr>
      </p:pic>
    </p:spTree>
    <p:extLst>
      <p:ext uri="{BB962C8B-B14F-4D97-AF65-F5344CB8AC3E}">
        <p14:creationId xmlns:p14="http://schemas.microsoft.com/office/powerpoint/2010/main" val="3339497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Being Fair in All Supervisory Actions and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200" u="sng" dirty="0" smtClean="0"/>
              <a:t>For all EEs, but especially when protected class EEs are part of the departmental work group, supervisors should develop cultural competency</a:t>
            </a:r>
            <a:r>
              <a:rPr lang="en-US" sz="2200" dirty="0" smtClean="0"/>
              <a:t>.</a:t>
            </a:r>
          </a:p>
          <a:p>
            <a:endParaRPr lang="en-US" sz="800" dirty="0" smtClean="0"/>
          </a:p>
          <a:p>
            <a:pPr lvl="1"/>
            <a:r>
              <a:rPr lang="en-US" sz="2000" dirty="0" smtClean="0">
                <a:solidFill>
                  <a:schemeClr val="accent6">
                    <a:lumMod val="75000"/>
                  </a:schemeClr>
                </a:solidFill>
              </a:rPr>
              <a:t>Cultural competency means that the supervisor is scrupulously fair, yet can understand and adapt to a variety of cultural communities. </a:t>
            </a:r>
          </a:p>
          <a:p>
            <a:pPr lvl="1"/>
            <a:endParaRPr lang="en-US" sz="800" dirty="0" smtClean="0">
              <a:solidFill>
                <a:srgbClr val="FF0000"/>
              </a:solidFill>
            </a:endParaRPr>
          </a:p>
          <a:p>
            <a:pPr lvl="2"/>
            <a:r>
              <a:rPr lang="en-US" sz="1700" dirty="0">
                <a:solidFill>
                  <a:srgbClr val="FF0000"/>
                </a:solidFill>
              </a:rPr>
              <a:t>When assigning work, affording training opportunities, conducting performance appraisals, or taking disciplinary actions – in </a:t>
            </a:r>
            <a:r>
              <a:rPr lang="en-US" sz="1700" dirty="0" smtClean="0">
                <a:solidFill>
                  <a:srgbClr val="FF0000"/>
                </a:solidFill>
              </a:rPr>
              <a:t>all </a:t>
            </a:r>
            <a:r>
              <a:rPr lang="en-US" sz="1700" dirty="0">
                <a:solidFill>
                  <a:srgbClr val="FF0000"/>
                </a:solidFill>
              </a:rPr>
              <a:t>supervisory actions and decisions – supervisors must make choices on </a:t>
            </a:r>
            <a:r>
              <a:rPr lang="en-US" sz="1700" dirty="0" smtClean="0">
                <a:solidFill>
                  <a:srgbClr val="FF0000"/>
                </a:solidFill>
              </a:rPr>
              <a:t>objective </a:t>
            </a:r>
            <a:r>
              <a:rPr lang="en-US" sz="1700" dirty="0">
                <a:solidFill>
                  <a:srgbClr val="FF0000"/>
                </a:solidFill>
              </a:rPr>
              <a:t>and </a:t>
            </a:r>
            <a:r>
              <a:rPr lang="en-US" sz="1700" dirty="0" smtClean="0">
                <a:solidFill>
                  <a:srgbClr val="FF0000"/>
                </a:solidFill>
              </a:rPr>
              <a:t>     job-related </a:t>
            </a:r>
            <a:r>
              <a:rPr lang="en-US" sz="1700" dirty="0">
                <a:solidFill>
                  <a:srgbClr val="FF0000"/>
                </a:solidFill>
              </a:rPr>
              <a:t>grounds</a:t>
            </a:r>
            <a:r>
              <a:rPr lang="en-US" sz="1700" dirty="0" smtClean="0">
                <a:solidFill>
                  <a:srgbClr val="FF0000"/>
                </a:solidFill>
              </a:rPr>
              <a:t>.</a:t>
            </a:r>
            <a:endParaRPr lang="en-US" sz="1700" dirty="0">
              <a:solidFill>
                <a:srgbClr val="FF0000"/>
              </a:solidFill>
            </a:endParaRPr>
          </a:p>
        </p:txBody>
      </p:sp>
      <p:pic>
        <p:nvPicPr>
          <p:cNvPr id="5" name="Picture 4" descr="Cultural Competence Toolkit | Office for Institutional Equity and Diversity  | NC State University"/>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95800"/>
            <a:ext cx="3297501" cy="2036064"/>
          </a:xfrm>
          <a:prstGeom prst="rect">
            <a:avLst/>
          </a:prstGeom>
          <a:noFill/>
          <a:ln>
            <a:noFill/>
          </a:ln>
        </p:spPr>
      </p:pic>
    </p:spTree>
    <p:extLst>
      <p:ext uri="{BB962C8B-B14F-4D97-AF65-F5344CB8AC3E}">
        <p14:creationId xmlns:p14="http://schemas.microsoft.com/office/powerpoint/2010/main" val="1681171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Being Fair in All Supervisory Actions and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Organizations are encouraged to focus on inclusion, defined as creating and maintaining “a work environment where everyone has an opportunity to fully participate in creative success and where each person is valued for their distinctive skills, experience, and perspectives.</a:t>
            </a:r>
            <a:r>
              <a:rPr lang="en-US" sz="2200" dirty="0" smtClean="0"/>
              <a:t>”</a:t>
            </a:r>
          </a:p>
          <a:p>
            <a:endParaRPr lang="en-US" sz="800" u="sng" dirty="0"/>
          </a:p>
          <a:p>
            <a:pPr lvl="1"/>
            <a:r>
              <a:rPr lang="en-US" sz="1800" dirty="0" smtClean="0">
                <a:solidFill>
                  <a:srgbClr val="FF0000"/>
                </a:solidFill>
              </a:rPr>
              <a:t>It is the responsibility of supervisors to recognize that promoting diversity and inclusion and managing a diverse workforce are integral and significant components of their ongoing responsibilities and challenges.</a:t>
            </a:r>
            <a:endParaRPr lang="en-US" sz="1800" dirty="0">
              <a:solidFill>
                <a:srgbClr val="FF0000"/>
              </a:solidFill>
            </a:endParaRPr>
          </a:p>
        </p:txBody>
      </p:sp>
      <p:pic>
        <p:nvPicPr>
          <p:cNvPr id="5" name="Picture 4" descr="Diversity, Equity, and Inclusion Committee | Northern Kentucky Chamber of  Commer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495800"/>
            <a:ext cx="4955613" cy="1748790"/>
          </a:xfrm>
          <a:prstGeom prst="rect">
            <a:avLst/>
          </a:prstGeom>
          <a:noFill/>
          <a:ln>
            <a:noFill/>
          </a:ln>
        </p:spPr>
      </p:pic>
    </p:spTree>
    <p:extLst>
      <p:ext uri="{BB962C8B-B14F-4D97-AF65-F5344CB8AC3E}">
        <p14:creationId xmlns:p14="http://schemas.microsoft.com/office/powerpoint/2010/main" val="798897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Ouch Test in Supervising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A myth occasionally voiced by some supervisors is that certain categories of EEs cannot be disciplined or discharged because of government regulations</a:t>
            </a:r>
            <a:r>
              <a:rPr lang="en-US" dirty="0" smtClean="0"/>
              <a:t>.  </a:t>
            </a:r>
          </a:p>
          <a:p>
            <a:endParaRPr lang="en-US" sz="800" dirty="0"/>
          </a:p>
          <a:p>
            <a:pPr lvl="1"/>
            <a:r>
              <a:rPr lang="en-US" sz="2000" dirty="0" smtClean="0"/>
              <a:t>This view is unfounded.  Laws and regulations do not prevent a supervisor from taking disciplinary action against protected-group employees.  However, they do require that such EEs be treated the same as other EEs whenever disciplinary actions are taken.  </a:t>
            </a:r>
          </a:p>
          <a:p>
            <a:pPr lvl="1"/>
            <a:endParaRPr lang="en-US" sz="800" dirty="0"/>
          </a:p>
          <a:p>
            <a:pPr lvl="2"/>
            <a:r>
              <a:rPr lang="en-US" sz="1800" dirty="0" smtClean="0">
                <a:solidFill>
                  <a:srgbClr val="FF0000"/>
                </a:solidFill>
              </a:rPr>
              <a:t>It is extremely important that supervisors be careful in meeting the Ouch Test and in justifying their actions through adequate documentation.</a:t>
            </a:r>
            <a:endParaRPr lang="en-US" sz="1800" dirty="0">
              <a:solidFill>
                <a:srgbClr val="FF0000"/>
              </a:solidFill>
            </a:endParaRPr>
          </a:p>
        </p:txBody>
      </p:sp>
      <p:pic>
        <p:nvPicPr>
          <p:cNvPr id="5" name="Picture 4" descr="Page 2 | Images de Ouch – Téléchargement gratuit sur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876800"/>
            <a:ext cx="1828800" cy="1447800"/>
          </a:xfrm>
          <a:prstGeom prst="rect">
            <a:avLst/>
          </a:prstGeom>
          <a:noFill/>
          <a:ln>
            <a:noFill/>
          </a:ln>
        </p:spPr>
      </p:pic>
    </p:spTree>
    <p:extLst>
      <p:ext uri="{BB962C8B-B14F-4D97-AF65-F5344CB8AC3E}">
        <p14:creationId xmlns:p14="http://schemas.microsoft.com/office/powerpoint/2010/main" val="57704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Racial and Ethnic Minorities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400" u="sng" dirty="0" smtClean="0"/>
              <a:t>With the passage of major civil rights legislation, most employers have developed nondiscrimination or affirmative-action policies or programs for employing people from racial and ethnic minority groups</a:t>
            </a:r>
            <a:r>
              <a:rPr lang="en-US" dirty="0" smtClean="0"/>
              <a:t>.  </a:t>
            </a:r>
          </a:p>
          <a:p>
            <a:endParaRPr lang="en-US" sz="900" dirty="0"/>
          </a:p>
          <a:p>
            <a:pPr lvl="1"/>
            <a:r>
              <a:rPr lang="en-US" sz="2000" dirty="0" smtClean="0">
                <a:solidFill>
                  <a:srgbClr val="FF0000"/>
                </a:solidFill>
              </a:rPr>
              <a:t>A major thrust of these policies and programs is to ensure that minorities, as well as certain other protected-group individuals, receive special consideration in hiring and promotion decisions.  </a:t>
            </a:r>
          </a:p>
        </p:txBody>
      </p:sp>
      <p:pic>
        <p:nvPicPr>
          <p:cNvPr id="5" name="Picture 4" descr="Ethnic and Racial Studies (@ERSjournal) / X"/>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267200"/>
            <a:ext cx="2130552" cy="2057400"/>
          </a:xfrm>
          <a:prstGeom prst="rect">
            <a:avLst/>
          </a:prstGeom>
          <a:noFill/>
          <a:ln>
            <a:noFill/>
          </a:ln>
        </p:spPr>
      </p:pic>
    </p:spTree>
    <p:extLst>
      <p:ext uri="{BB962C8B-B14F-4D97-AF65-F5344CB8AC3E}">
        <p14:creationId xmlns:p14="http://schemas.microsoft.com/office/powerpoint/2010/main" val="156042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Racial and Ethnic Minorities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philosophy underlying affirmative-action plans is to overcome the impact of past discriminatory practices and to provide greater opportunities for underrepresented groups to participate more fully throughout the workforce.  </a:t>
            </a:r>
          </a:p>
          <a:p>
            <a:endParaRPr lang="en-US" sz="800" u="sng" dirty="0" smtClean="0"/>
          </a:p>
          <a:p>
            <a:pPr lvl="1"/>
            <a:r>
              <a:rPr lang="en-US" sz="1800" dirty="0" smtClean="0">
                <a:solidFill>
                  <a:srgbClr val="FF0000"/>
                </a:solidFill>
              </a:rPr>
              <a:t>The long-term goal is to have a fully diversified workforce in which all EEs are hired and supervised solely on the basis of capability and performance.</a:t>
            </a:r>
            <a:endParaRPr lang="en-US" sz="1800" dirty="0">
              <a:solidFill>
                <a:srgbClr val="FF0000"/>
              </a:solidFill>
            </a:endParaRPr>
          </a:p>
        </p:txBody>
      </p:sp>
      <p:pic>
        <p:nvPicPr>
          <p:cNvPr id="6" name="Picture 5" descr="Ethnic and Racial Studies | Guildford"/>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62400"/>
            <a:ext cx="2557272" cy="2368550"/>
          </a:xfrm>
          <a:prstGeom prst="rect">
            <a:avLst/>
          </a:prstGeom>
          <a:noFill/>
          <a:ln>
            <a:noFill/>
          </a:ln>
        </p:spPr>
      </p:pic>
    </p:spTree>
    <p:extLst>
      <p:ext uri="{BB962C8B-B14F-4D97-AF65-F5344CB8AC3E}">
        <p14:creationId xmlns:p14="http://schemas.microsoft.com/office/powerpoint/2010/main" val="303821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Racial and Ethnic Minorities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While most organization’s recognize the importance of integrating the workplace, minority populations still face substantial barriers</a:t>
            </a:r>
            <a:r>
              <a:rPr lang="en-US" dirty="0" smtClean="0"/>
              <a:t>.  </a:t>
            </a:r>
          </a:p>
          <a:p>
            <a:endParaRPr lang="en-US" sz="900" dirty="0"/>
          </a:p>
          <a:p>
            <a:pPr lvl="1"/>
            <a:r>
              <a:rPr lang="en-US" dirty="0" smtClean="0"/>
              <a:t>Research by the Joseph Rowntree Foundation indicated the following barriers for minorities.</a:t>
            </a:r>
          </a:p>
          <a:p>
            <a:pPr lvl="1"/>
            <a:endParaRPr lang="en-US" sz="900" dirty="0" smtClean="0"/>
          </a:p>
          <a:p>
            <a:pPr lvl="2"/>
            <a:r>
              <a:rPr lang="en-US" sz="1900" dirty="0" smtClean="0">
                <a:solidFill>
                  <a:srgbClr val="FF0000"/>
                </a:solidFill>
              </a:rPr>
              <a:t>Lack of role models in leadership positions</a:t>
            </a:r>
          </a:p>
          <a:p>
            <a:pPr lvl="2"/>
            <a:r>
              <a:rPr lang="en-US" sz="1900" dirty="0" smtClean="0">
                <a:solidFill>
                  <a:srgbClr val="FF0000"/>
                </a:solidFill>
              </a:rPr>
              <a:t>Language difficulties</a:t>
            </a:r>
          </a:p>
          <a:p>
            <a:pPr lvl="2"/>
            <a:r>
              <a:rPr lang="en-US" sz="1900" dirty="0" smtClean="0">
                <a:solidFill>
                  <a:srgbClr val="FF0000"/>
                </a:solidFill>
              </a:rPr>
              <a:t>Lower educational levels</a:t>
            </a:r>
          </a:p>
          <a:p>
            <a:pPr lvl="2"/>
            <a:r>
              <a:rPr lang="en-US" sz="1900" dirty="0" smtClean="0">
                <a:solidFill>
                  <a:srgbClr val="FF0000"/>
                </a:solidFill>
              </a:rPr>
              <a:t>Low self-confidence</a:t>
            </a:r>
          </a:p>
          <a:p>
            <a:pPr lvl="2"/>
            <a:r>
              <a:rPr lang="en-US" sz="1900" dirty="0" smtClean="0">
                <a:solidFill>
                  <a:srgbClr val="FF0000"/>
                </a:solidFill>
              </a:rPr>
              <a:t>Exclusion from informal networks</a:t>
            </a:r>
          </a:p>
          <a:p>
            <a:pPr lvl="2"/>
            <a:r>
              <a:rPr lang="en-US" sz="1900" dirty="0" smtClean="0">
                <a:solidFill>
                  <a:srgbClr val="FF0000"/>
                </a:solidFill>
              </a:rPr>
              <a:t>Lack of organizational understanding of ethnic minority communities</a:t>
            </a:r>
          </a:p>
          <a:p>
            <a:pPr lvl="2"/>
            <a:r>
              <a:rPr lang="en-US" sz="1900" dirty="0" smtClean="0">
                <a:solidFill>
                  <a:srgbClr val="FF0000"/>
                </a:solidFill>
              </a:rPr>
              <a:t>Unequal access to opportunities for training and development</a:t>
            </a:r>
          </a:p>
          <a:p>
            <a:pPr lvl="2"/>
            <a:r>
              <a:rPr lang="en-US" sz="1900" dirty="0" smtClean="0">
                <a:solidFill>
                  <a:srgbClr val="FF0000"/>
                </a:solidFill>
              </a:rPr>
              <a:t>Prejudice and stereotyping</a:t>
            </a:r>
          </a:p>
          <a:p>
            <a:pPr lvl="2"/>
            <a:r>
              <a:rPr lang="en-US" sz="1900" dirty="0" smtClean="0">
                <a:solidFill>
                  <a:srgbClr val="FF0000"/>
                </a:solidFill>
              </a:rPr>
              <a:t>Under-recognition of existing skills and experience</a:t>
            </a:r>
          </a:p>
          <a:p>
            <a:pPr lvl="2"/>
            <a:endParaRPr lang="en-US" dirty="0"/>
          </a:p>
        </p:txBody>
      </p:sp>
      <p:pic>
        <p:nvPicPr>
          <p:cNvPr id="5" name="Picture 4" descr="6 Barriers to Learning (and How to Overcome The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334001"/>
            <a:ext cx="2514600" cy="1563856"/>
          </a:xfrm>
          <a:prstGeom prst="rect">
            <a:avLst/>
          </a:prstGeom>
          <a:noFill/>
          <a:ln>
            <a:noFill/>
          </a:ln>
        </p:spPr>
      </p:pic>
    </p:spTree>
    <p:extLst>
      <p:ext uri="{BB962C8B-B14F-4D97-AF65-F5344CB8AC3E}">
        <p14:creationId xmlns:p14="http://schemas.microsoft.com/office/powerpoint/2010/main" val="9693939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5766</TotalTime>
  <Words>4131</Words>
  <Application>Microsoft Office PowerPoint</Application>
  <PresentationFormat>On-screen Show (4:3)</PresentationFormat>
  <Paragraphs>361</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Calibri</vt:lpstr>
      <vt:lpstr>Georgia</vt:lpstr>
      <vt:lpstr>Wingdings</vt:lpstr>
      <vt:lpstr>Wingdings 2</vt:lpstr>
      <vt:lpstr>Civic</vt:lpstr>
      <vt:lpstr>Supervision</vt:lpstr>
      <vt:lpstr>Part One: Supervisory Management Overview and Challenges</vt:lpstr>
      <vt:lpstr>Managing Diversity is the Bottom-Line Concern</vt:lpstr>
      <vt:lpstr>Classifications of Protected-Group Employees</vt:lpstr>
      <vt:lpstr>The Ouch Test in Supervising Employees</vt:lpstr>
      <vt:lpstr>The Ouch Test in Supervising Employees</vt:lpstr>
      <vt:lpstr>Supervising Racial and Ethnic Minorities</vt:lpstr>
      <vt:lpstr>Supervising Racial and Ethnic Minorities</vt:lpstr>
      <vt:lpstr>Supervising Racial and Ethnic Minorities</vt:lpstr>
      <vt:lpstr>Understanding Discrimination’s Effects</vt:lpstr>
      <vt:lpstr>Understanding Discrimination’s Effects</vt:lpstr>
      <vt:lpstr>Understanding Discrimination’s Effects</vt:lpstr>
      <vt:lpstr>Appreciating Cultural Differences</vt:lpstr>
      <vt:lpstr>Appreciating Cultural Differences</vt:lpstr>
      <vt:lpstr>Overcoming Language Difficulties</vt:lpstr>
      <vt:lpstr>Supervising Women</vt:lpstr>
      <vt:lpstr>Entry of Women Into Many Career Fields</vt:lpstr>
      <vt:lpstr>Entry of Women Into Many Career Fields</vt:lpstr>
      <vt:lpstr>Balancing Work-Life Issues</vt:lpstr>
      <vt:lpstr>Balancing Work-Life Issues</vt:lpstr>
      <vt:lpstr>Balancing Work-Life Issues</vt:lpstr>
      <vt:lpstr>Sexual-Harassment and Sexual-Stereotyping Issues</vt:lpstr>
      <vt:lpstr>Sexual-Harassment and Sexual-Stereotyping Issues</vt:lpstr>
      <vt:lpstr>Sexual-Harassment and Sexual-Stereotyping Issues</vt:lpstr>
      <vt:lpstr>Sexual-Harassment and Sexual-Stereotyping Issues</vt:lpstr>
      <vt:lpstr>Sexual-Harassment and Sexual-Stereotyping Issues</vt:lpstr>
      <vt:lpstr>Sexual-Harassment and Sexual-Stereotyping Issues</vt:lpstr>
      <vt:lpstr>Training and Development Opportunities</vt:lpstr>
      <vt:lpstr>Equitable Compensation</vt:lpstr>
      <vt:lpstr>Supervising Employees with Disabilities</vt:lpstr>
      <vt:lpstr>Supervising Employees with Disabilities</vt:lpstr>
      <vt:lpstr>Supervising Employees with Disabilities</vt:lpstr>
      <vt:lpstr>Supervisor and Employee Attitudes</vt:lpstr>
      <vt:lpstr>Supervising Older Workers and  Accommodating Different Religious Beliefs</vt:lpstr>
      <vt:lpstr>Supervising Older Workers</vt:lpstr>
      <vt:lpstr>Supervising Older Workers</vt:lpstr>
      <vt:lpstr>Accommodating Different Religious Beliefs</vt:lpstr>
      <vt:lpstr>Accommodating Different Religious Beliefs</vt:lpstr>
      <vt:lpstr>Managing Employees Around the World</vt:lpstr>
      <vt:lpstr>Managing Employees Around the World</vt:lpstr>
      <vt:lpstr>Building Shared Understanding and Identity</vt:lpstr>
      <vt:lpstr>Building Shared Understanding and Identity</vt:lpstr>
      <vt:lpstr>Protected-Group Supervisors</vt:lpstr>
      <vt:lpstr>Understanding Reverse Discrimination</vt:lpstr>
      <vt:lpstr>Understanding Reverse Discrimination</vt:lpstr>
      <vt:lpstr>Understanding Reverse Discrimination</vt:lpstr>
      <vt:lpstr>Understanding Reverse Discrimination</vt:lpstr>
      <vt:lpstr>Supervising Well The Overriding Consideration</vt:lpstr>
      <vt:lpstr>Being Fair in All Supervisory Actions and Decisions</vt:lpstr>
      <vt:lpstr>Being Fair in All Supervisory Actions and Decisions</vt:lpstr>
      <vt:lpstr>Being Fair in All Supervisory Actions and Decisions</vt:lpstr>
      <vt:lpstr>Being Fair in All Supervisory Actions and Decisions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477</cp:revision>
  <cp:lastPrinted>2023-09-26T01:07:26Z</cp:lastPrinted>
  <dcterms:created xsi:type="dcterms:W3CDTF">2015-02-01T00:37:43Z</dcterms:created>
  <dcterms:modified xsi:type="dcterms:W3CDTF">2024-01-25T17:00:12Z</dcterms:modified>
</cp:coreProperties>
</file>