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71"/>
  </p:notesMasterIdLst>
  <p:handoutMasterIdLst>
    <p:handoutMasterId r:id="rId72"/>
  </p:handoutMasterIdLst>
  <p:sldIdLst>
    <p:sldId id="342" r:id="rId2"/>
    <p:sldId id="343" r:id="rId3"/>
    <p:sldId id="344" r:id="rId4"/>
    <p:sldId id="345" r:id="rId5"/>
    <p:sldId id="346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424" r:id="rId33"/>
    <p:sldId id="380" r:id="rId34"/>
    <p:sldId id="381" r:id="rId35"/>
    <p:sldId id="382" r:id="rId36"/>
    <p:sldId id="384" r:id="rId37"/>
    <p:sldId id="425" r:id="rId38"/>
    <p:sldId id="426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94" r:id="rId48"/>
    <p:sldId id="395" r:id="rId49"/>
    <p:sldId id="396" r:id="rId50"/>
    <p:sldId id="397" r:id="rId51"/>
    <p:sldId id="398" r:id="rId52"/>
    <p:sldId id="399" r:id="rId53"/>
    <p:sldId id="400" r:id="rId54"/>
    <p:sldId id="401" r:id="rId55"/>
    <p:sldId id="403" r:id="rId56"/>
    <p:sldId id="404" r:id="rId57"/>
    <p:sldId id="405" r:id="rId58"/>
    <p:sldId id="406" r:id="rId59"/>
    <p:sldId id="411" r:id="rId60"/>
    <p:sldId id="412" r:id="rId61"/>
    <p:sldId id="413" r:id="rId62"/>
    <p:sldId id="414" r:id="rId63"/>
    <p:sldId id="416" r:id="rId64"/>
    <p:sldId id="417" r:id="rId65"/>
    <p:sldId id="418" r:id="rId66"/>
    <p:sldId id="419" r:id="rId67"/>
    <p:sldId id="420" r:id="rId68"/>
    <p:sldId id="422" r:id="rId69"/>
    <p:sldId id="332" r:id="rId7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BE8751-388C-449F-9DF0-FC2529FB0DB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DDC9F9-A215-41B1-B98A-27B953CCC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07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DF7F76-1044-4FE4-A4FC-8E469EC8432F}" type="datetimeFigureOut">
              <a:rPr lang="en-US" smtClean="0"/>
              <a:pPr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FB045C-D949-4321-8D3E-7E62B3B31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576A-6C0F-4D67-8A19-CA4300FC3356}" type="datetime1">
              <a:rPr lang="en-US" smtClean="0"/>
              <a:t>2/8/2023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A32BE6-B8D9-470C-8CB6-F79B8D762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2DF6-478C-4411-A81A-BCB0D77EE422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3A32BE6-B8D9-470C-8CB6-F79B8D762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7A1F-4029-4D26-9C55-8E8C12FF505F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4BBC9-DC94-4A43-811F-A009B7D74E1F}" type="datetime1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3A32BE6-B8D9-470C-8CB6-F79B8D762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B31D-6371-44BB-BFB4-3F1456EAFB98}" type="datetime1">
              <a:rPr lang="en-US" smtClean="0"/>
              <a:t>2/8/2023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A32BE6-B8D9-470C-8CB6-F79B8D762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71EB33F-2786-4195-A0BD-9BD3C70476C7}" type="datetime1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F3E1-3978-4D4C-9FD9-B027C966088D}" type="datetime1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3A32BE6-B8D9-470C-8CB6-F79B8D762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65D5-FDB5-4081-BB3E-D89B8485B734}" type="datetime1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3A32BE6-B8D9-470C-8CB6-F79B8D762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68FE-F4A6-4A73-9A64-81B2920FB65D}" type="datetime1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A32BE6-B8D9-470C-8CB6-F79B8D762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A32BE6-B8D9-470C-8CB6-F79B8D762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22EB-58F6-417F-997F-A4181152973E}" type="datetime1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3A32BE6-B8D9-470C-8CB6-F79B8D762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13B2E04-2C1E-4DF3-90D8-C37790E9231D}" type="datetime1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E6F8737-395F-4A5B-8A1F-FE7517742394}" type="datetime1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3A32BE6-B8D9-470C-8CB6-F79B8D762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gif"/><Relationship Id="rId4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Human Relations in Organizations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Session 4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10" descr="C:\Users\michaelm\AppData\Local\Microsoft\Windows\INetCache\IE\IKBH2KDQ\lgi01a201402151100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47800" y="1524000"/>
            <a:ext cx="62484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Two-Factor </a:t>
            </a:r>
            <a:r>
              <a:rPr lang="en-US" dirty="0" smtClean="0"/>
              <a:t>Theory</a:t>
            </a:r>
            <a:br>
              <a:rPr lang="en-US" dirty="0" smtClean="0"/>
            </a:br>
            <a:r>
              <a:rPr lang="en-US" sz="2000" dirty="0" smtClean="0"/>
              <a:t>Herzberg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Two-Factor Theory is Herzberg’s classification of needs as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u="sng" dirty="0" smtClean="0"/>
              <a:t>Hygienes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Hygienes are called “extrinsic factors” because attempts to motivate come from outside the job itself.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u="sng" dirty="0" smtClean="0"/>
              <a:t>Motivators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Motivators are called “intrinsic factors” because motivation comes from the job itself.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Users\Michaelm\AppData\Local\Microsoft\Windows\Temporary Internet Files\Content.IE5\3X0ZDPIB\KND_Numbuh_two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767" y="4191000"/>
            <a:ext cx="3332757" cy="210790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5517-D973-4C2D-BD6F-65C9C251E6B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08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Two-Factor Theory to Motivate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Herzberg contends: providing hygiene factors keeps people from being dissatisfied, but it does not motivate people.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To motivate, you must ensure hygiene factors are adequate – once employees are satisfied with their environment, they can be motivated through their jobs.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 best way to motivate employees is to build challenge and opportunity for achievement into the job itself.</a:t>
            </a:r>
          </a:p>
          <a:p>
            <a:endParaRPr lang="en-US" sz="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5517-D973-4C2D-BD6F-65C9C251E6B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1" name="Picture 3" descr="C:\Users\Michaelm\AppData\Local\Microsoft\Windows\Temporary Internet Files\Content.IE5\HWRYGRBG\biggest-challeng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635078"/>
            <a:ext cx="3530600" cy="1613321"/>
          </a:xfrm>
          <a:prstGeom prst="rect">
            <a:avLst/>
          </a:prstGeom>
          <a:noFill/>
        </p:spPr>
      </p:pic>
      <p:pic>
        <p:nvPicPr>
          <p:cNvPr id="2055" name="Picture 7" descr="C:\Users\Michaelm\AppData\Local\Microsoft\Windows\Temporary Internet Files\Content.IE5\QTOHO7LC\jigaw-job-md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945852"/>
            <a:ext cx="1532531" cy="1153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2435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Manifest Needs </a:t>
            </a:r>
            <a:r>
              <a:rPr lang="en-US" dirty="0" smtClean="0"/>
              <a:t>Theory</a:t>
            </a:r>
            <a:br>
              <a:rPr lang="en-US" dirty="0" smtClean="0"/>
            </a:br>
            <a:r>
              <a:rPr lang="en-US" sz="2000" dirty="0" smtClean="0"/>
              <a:t>McClelland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400" u="sng" dirty="0" smtClean="0"/>
              <a:t>The Manifest Needs Theory of motivation is primarily McClelland’s classification of needs as</a:t>
            </a:r>
            <a:r>
              <a:rPr lang="en-US" sz="2400" dirty="0" smtClean="0"/>
              <a:t>: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Achievement (Esteem and Self-Actualization)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Power (Esteem and Self-Actualization)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Affiliation (Social and Relatedness Needs)</a:t>
            </a:r>
          </a:p>
          <a:p>
            <a:pPr marL="731520" lvl="1" indent="-457200">
              <a:buFont typeface="+mj-lt"/>
              <a:buAutoNum type="arabicPeriod"/>
            </a:pPr>
            <a:endParaRPr lang="en-US" sz="800" dirty="0" smtClean="0"/>
          </a:p>
          <a:p>
            <a:pPr lvl="1"/>
            <a:r>
              <a:rPr lang="en-US" sz="2000" dirty="0" smtClean="0"/>
              <a:t>It is a personality-based approach to motivation.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All people possess the need for achievement, power, and affiliation – but, to varying degrees.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5517-D973-4C2D-BD6F-65C9C251E6B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27" descr="C:\Users\Michaelm\AppData\Local\Microsoft\Windows\Temporary Internet Files\Content.IE5\7X2GC7W4\118352739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6961" y="4724400"/>
            <a:ext cx="3007039" cy="2161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4688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 Needs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1. The Need for Achievement</a:t>
            </a:r>
          </a:p>
          <a:p>
            <a:endParaRPr lang="en-US" sz="800" u="sng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Wanting to take personal responsibility for solving problems; goal-oriented; seeking challenge, excellence and individuality; taking calculated, moderate risks; desiring concrete feedback on their performance; willing to work hard.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5517-D973-4C2D-BD6F-65C9C251E6B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The person holding you back at work is ... you - HR Vietna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46398"/>
            <a:ext cx="4629150" cy="2152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493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 Needs Theory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5517-D973-4C2D-BD6F-65C9C251E6B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2. The Need for Power</a:t>
            </a:r>
          </a:p>
          <a:p>
            <a:endParaRPr lang="en-US" sz="800" u="sng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Wanting to control the situation; wanting influence or control over others; enjoying competition in which they can win; willing to confront others.</a:t>
            </a:r>
          </a:p>
          <a:p>
            <a:endParaRPr lang="en-US" dirty="0"/>
          </a:p>
        </p:txBody>
      </p:sp>
      <p:pic>
        <p:nvPicPr>
          <p:cNvPr id="5" name="Picture 24" descr="C:\Users\Michaelm\AppData\Local\Microsoft\Windows\Temporary Internet Files\Content.IE5\QTOHO7LC\power_button_orb_by_riekus-d2x94px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352800"/>
            <a:ext cx="3429000" cy="2819400"/>
          </a:xfrm>
          <a:prstGeom prst="rect">
            <a:avLst/>
          </a:prstGeom>
          <a:noFill/>
        </p:spPr>
      </p:pic>
      <p:pic>
        <p:nvPicPr>
          <p:cNvPr id="3074" name="Picture 2" descr="C:\Users\Michaelm\AppData\Local\Microsoft\Windows\Temporary Internet Files\Content.IE5\QTOHO7LC\Influenc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3950" y="4634438"/>
            <a:ext cx="1814559" cy="1537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8318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 Needs Theory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5517-D973-4C2D-BD6F-65C9C251E6B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3. The Need for Affiliation</a:t>
            </a:r>
          </a:p>
          <a:p>
            <a:endParaRPr lang="en-US" sz="800" u="sng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Seeking close relationships with others; wanting to be liked by others; enjoying list of social activities; seeking to belong.</a:t>
            </a:r>
          </a:p>
          <a:p>
            <a:endParaRPr lang="en-US" dirty="0"/>
          </a:p>
        </p:txBody>
      </p:sp>
      <p:pic>
        <p:nvPicPr>
          <p:cNvPr id="4102" name="Picture 6" descr="C:\Users\Michaelm\AppData\Local\Microsoft\Windows\Temporary Internet Files\Content.IE5\5GN3PWKG\communau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1658" y="3581400"/>
            <a:ext cx="5567542" cy="2456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3271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Motivation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Content Motivation Theories attempt to understand what motivates people, whereas Process Motivation Theories attempt to understand how and why people are motivated.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Their focus is more on behavior than needs.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5517-D973-4C2D-BD6F-65C9C251E6B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146" name="Picture 2" descr="C:\Users\Michaelm\AppData\Local\Microsoft\Windows\Temporary Internet Files\Content.IE5\52LYKE23\image.motivation_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1934" y="3733800"/>
            <a:ext cx="4072956" cy="2390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3988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Expectancy </a:t>
            </a:r>
            <a:r>
              <a:rPr lang="en-US" dirty="0" smtClean="0"/>
              <a:t>Theory</a:t>
            </a:r>
            <a:br>
              <a:rPr lang="en-US" dirty="0" smtClean="0"/>
            </a:br>
            <a:r>
              <a:rPr lang="en-US" sz="2000" dirty="0" smtClean="0"/>
              <a:t>Victor Vroom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The Expectancy Theory states motivation </a:t>
            </a:r>
            <a:r>
              <a:rPr lang="en-US" sz="2400" u="sng" dirty="0" smtClean="0"/>
              <a:t>depends on how much people want something and how likely </a:t>
            </a:r>
            <a:r>
              <a:rPr lang="en-US" sz="2400" u="sng" dirty="0" smtClean="0"/>
              <a:t>they’re </a:t>
            </a:r>
            <a:r>
              <a:rPr lang="en-US" sz="2400" u="sng" dirty="0" smtClean="0"/>
              <a:t>get it.</a:t>
            </a:r>
          </a:p>
          <a:p>
            <a:endParaRPr lang="en-US" sz="800" dirty="0" smtClean="0"/>
          </a:p>
          <a:p>
            <a:pPr marL="27432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Motivation = Expectancy x Valence</a:t>
            </a:r>
          </a:p>
          <a:p>
            <a:pPr lvl="1"/>
            <a:endParaRPr lang="en-US" sz="800" dirty="0" smtClean="0"/>
          </a:p>
          <a:p>
            <a:pPr lvl="1"/>
            <a:r>
              <a:rPr lang="en-US" u="sng" dirty="0" smtClean="0"/>
              <a:t>Expectancy</a:t>
            </a:r>
            <a:endParaRPr lang="en-US" dirty="0" smtClean="0"/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Person’s perception of their ability (probability) to accomplish objective.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The higher one’s expectancy, the better the chance for motivation.</a:t>
            </a:r>
          </a:p>
          <a:p>
            <a:pPr lvl="1"/>
            <a:r>
              <a:rPr lang="en-US" u="sng" dirty="0" smtClean="0"/>
              <a:t>Valence</a:t>
            </a:r>
            <a:endParaRPr lang="en-US" dirty="0" smtClean="0"/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The value a person places on the outcome or reward.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The higher the value (importance) of the outcome or reward, the better the chance of motivation.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5517-D973-4C2D-BD6F-65C9C251E6B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170" name="Picture 2" descr="C:\Users\Michaelm\AppData\Local\Microsoft\Windows\Temporary Internet Files\Content.IE5\96G5M6R0\expectatio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6223" y="5334000"/>
            <a:ext cx="3527777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8763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with Expectancy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The following conditions should be implemented to motivate </a:t>
            </a:r>
            <a:r>
              <a:rPr lang="en-US" sz="2400" u="sng" dirty="0" smtClean="0"/>
              <a:t>others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Define objectives and </a:t>
            </a:r>
            <a:r>
              <a:rPr lang="en-US" sz="2000" dirty="0" smtClean="0">
                <a:solidFill>
                  <a:srgbClr val="FF0000"/>
                </a:solidFill>
              </a:rPr>
              <a:t>necessary </a:t>
            </a:r>
            <a:r>
              <a:rPr lang="en-US" sz="2000" dirty="0" smtClean="0">
                <a:solidFill>
                  <a:srgbClr val="FF0000"/>
                </a:solidFill>
              </a:rPr>
              <a:t>performance needed to achieve.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Tie performance to rewards.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Be sure rewards are of value to the person(s).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Make sure they believe you will do what you say you will do –         you need their trust to motivate.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195" name="Picture 3" descr="C:\Users\Michaelm\AppData\Local\Microsoft\Windows\Temporary Internet Files\Content.IE5\WX0DVOOP\expectations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783" y="4267200"/>
            <a:ext cx="3800889" cy="1981200"/>
          </a:xfrm>
          <a:prstGeom prst="rect">
            <a:avLst/>
          </a:prstGeom>
          <a:noFill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5517-D973-4C2D-BD6F-65C9C251E6B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u="sng" dirty="0" smtClean="0"/>
              <a:t>According to Equity Theory, people compare </a:t>
            </a:r>
            <a:r>
              <a:rPr lang="en-US" sz="2200" b="1" u="sng" dirty="0" smtClean="0"/>
              <a:t>inputs</a:t>
            </a:r>
            <a:r>
              <a:rPr lang="en-US" sz="2200" u="sng" dirty="0" smtClean="0"/>
              <a:t> - </a:t>
            </a:r>
            <a:r>
              <a:rPr lang="en-US" sz="2200" i="1" u="sng" dirty="0" smtClean="0"/>
              <a:t>effort</a:t>
            </a:r>
            <a:r>
              <a:rPr lang="en-US" sz="2200" i="1" u="sng" dirty="0" smtClean="0"/>
              <a:t>, experience, seniority, status, intelligence, and so forth </a:t>
            </a:r>
            <a:r>
              <a:rPr lang="en-US" sz="2200" u="sng" dirty="0" smtClean="0"/>
              <a:t>– and </a:t>
            </a:r>
            <a:r>
              <a:rPr lang="en-US" sz="2200" b="1" u="sng" dirty="0" smtClean="0"/>
              <a:t>outputs</a:t>
            </a:r>
            <a:r>
              <a:rPr lang="en-US" sz="2200" u="sng" dirty="0" smtClean="0"/>
              <a:t> – </a:t>
            </a:r>
            <a:r>
              <a:rPr lang="en-US" sz="2200" i="1" u="sng" dirty="0" smtClean="0"/>
              <a:t>praise, recognition, promotions, increased status, supervisor’s approval, etc</a:t>
            </a:r>
            <a:r>
              <a:rPr lang="en-US" sz="2200" u="sng" dirty="0" smtClean="0"/>
              <a:t>. – with those of relevant others.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If employees believe there is inequity, they will change their behavior to create equity, such as doing less work, changing the situation – like getting a raise, or getting another job.</a:t>
            </a:r>
          </a:p>
          <a:p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Most employees tend to inflate their own efforts or performance when comparing themselves with others.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Michaelm\AppData\Local\Microsoft\Windows\Temporary Internet Files\Content.IE5\7X2GC7W4\balance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7913" y="4800600"/>
            <a:ext cx="2587487" cy="148780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5517-D973-4C2D-BD6F-65C9C251E6B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0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Eight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Motivating Performance</a:t>
            </a:r>
          </a:p>
          <a:p>
            <a:endParaRPr lang="en-US" sz="800" u="sng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5517-D973-4C2D-BD6F-65C9C251E6B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5362" name="Picture 2" descr="C:\Users\Michaelm\AppData\Local\Microsoft\Windows\Temporary Internet Files\Content.IE5\WX0DVOOP\Motivation_letter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90800"/>
            <a:ext cx="5943600" cy="3162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9016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with Equity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Using Equity Theory in practice can be difficult because you don’t know</a:t>
            </a:r>
            <a:r>
              <a:rPr lang="en-US" sz="2400" dirty="0" smtClean="0"/>
              <a:t>:</a:t>
            </a:r>
          </a:p>
          <a:p>
            <a:endParaRPr lang="en-US" sz="9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Who the employee’s reference group is, and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What their view of inputs and outcomes is</a:t>
            </a:r>
          </a:p>
          <a:p>
            <a:pPr lvl="1"/>
            <a:endParaRPr lang="en-US" sz="900" dirty="0" smtClean="0"/>
          </a:p>
          <a:p>
            <a:pPr lvl="1"/>
            <a:r>
              <a:rPr lang="en-US" dirty="0" smtClean="0"/>
              <a:t>Some </a:t>
            </a:r>
            <a:r>
              <a:rPr lang="en-US" dirty="0" smtClean="0"/>
              <a:t>useful general recommendations:</a:t>
            </a:r>
          </a:p>
          <a:p>
            <a:endParaRPr lang="en-US" sz="900" dirty="0" smtClean="0"/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Equity is based on perception.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Rewards should be equitable.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High performance should be rewarded, but employees must understand the inputs needed to attain certain outcomes.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Realize that what people know or don’t know isn’t important –    all that really counts is what they feel.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5517-D973-4C2D-BD6F-65C9C251E6B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194" name="Picture 2" descr="C:\Users\Michaelm\AppData\Local\Microsoft\Windows\Temporary Internet Files\Content.IE5\5GN3PWKG\3236_nota_broker_recommendation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133600"/>
            <a:ext cx="1999343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5447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Reinforcement </a:t>
            </a:r>
            <a:r>
              <a:rPr lang="en-US" dirty="0" smtClean="0"/>
              <a:t>Theory</a:t>
            </a:r>
            <a:br>
              <a:rPr lang="en-US" dirty="0" smtClean="0"/>
            </a:br>
            <a:r>
              <a:rPr lang="en-US" sz="2000" dirty="0" smtClean="0"/>
              <a:t>B.F. Skinner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u="sng" dirty="0" smtClean="0"/>
              <a:t>Reinforcement Theory focuses on getting people to do what you want them to do through incentives, because incentives do motivate behavior and performance.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The Theory </a:t>
            </a:r>
            <a:r>
              <a:rPr lang="en-US" dirty="0" smtClean="0"/>
              <a:t>contends that people’s behavior is learned through experiences of positive and negative consequences.</a:t>
            </a:r>
          </a:p>
          <a:p>
            <a:pPr lvl="1"/>
            <a:r>
              <a:rPr lang="en-US" dirty="0" smtClean="0"/>
              <a:t>It suggests that </a:t>
            </a:r>
            <a:r>
              <a:rPr lang="en-US" dirty="0" smtClean="0"/>
              <a:t>rewarded behavior tends to be repeated while unrewarded behavior tends not to be repeated.</a:t>
            </a:r>
          </a:p>
          <a:p>
            <a:pPr lvl="1"/>
            <a:endParaRPr lang="en-US" sz="900" dirty="0"/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An individual </a:t>
            </a:r>
            <a:r>
              <a:rPr lang="en-US" sz="2200" dirty="0" smtClean="0">
                <a:solidFill>
                  <a:srgbClr val="FF0000"/>
                </a:solidFill>
              </a:rPr>
              <a:t>learns what is, and is not, desired behavior as a result of the consequences for specific behavior.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5517-D973-4C2D-BD6F-65C9C251E6B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61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Types of Reinforcement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u="sng" dirty="0" smtClean="0"/>
              <a:t>Positive Reinforcement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 method of encouraging continued behavior is to offer attractive consequences (rewards) for desirable performance.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u="sng" dirty="0" smtClean="0"/>
              <a:t>Avoidance Reinforcement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Avoidance is also called “negative reinforcement.”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person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avoids the negative consequence.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u="sng" dirty="0" smtClean="0"/>
              <a:t>Extinction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Extinction attempts to reduce or eliminate undesirable behavior by withholding reinforcement when the behavior occurs.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u="sng" dirty="0" smtClean="0"/>
              <a:t>Punishment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Punishment is used to provide an undesirable consequence for undesirable behavior.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5517-D973-4C2D-BD6F-65C9C251E6B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 descr="Four Number 4 - Free vector graphic on Pixaba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80" y="265545"/>
            <a:ext cx="1185672" cy="945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229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Schedules of Reinforcement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503920" cy="4572000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The frequency and magnitude of the reinforcement may be as important as the reinforcement itself</a:t>
            </a:r>
          </a:p>
          <a:p>
            <a:endParaRPr lang="en-US" sz="800" u="sng" dirty="0" smtClean="0"/>
          </a:p>
          <a:p>
            <a:pPr lvl="1"/>
            <a:r>
              <a:rPr lang="en-US" dirty="0" smtClean="0"/>
              <a:t>The two major classifications are: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/>
              <a:t>Continuous Reinforcement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Each desired and undesired behavior is reinforced.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u="sng" dirty="0" smtClean="0"/>
              <a:t>Intermittent Reinforcement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 reward is given based on the passage of time or output.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5517-D973-4C2D-BD6F-65C9C251E6B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2" descr="C:\Users\Michaelm\AppData\Local\Microsoft\Windows\Temporary Internet Files\Content.IE5\5GN3PWKG\logo_present_continuous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86000"/>
            <a:ext cx="2252551" cy="990600"/>
          </a:xfrm>
          <a:prstGeom prst="rect">
            <a:avLst/>
          </a:prstGeom>
          <a:noFill/>
        </p:spPr>
      </p:pic>
      <p:pic>
        <p:nvPicPr>
          <p:cNvPr id="6" name="Picture 5" descr="C:\Users\Michaelm\AppData\Local\Microsoft\Windows\Temporary Internet Files\Content.IE5\VYJYNPGJ\science_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6044" y="4820684"/>
            <a:ext cx="2620108" cy="1331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4792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Intermittent Reinforcement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When electing to use Intermittent Reinforcement, there are four alternatives</a:t>
            </a:r>
            <a:r>
              <a:rPr lang="en-US" sz="2400" dirty="0" smtClean="0"/>
              <a:t>: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Fixed Interval Schedule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Variable Interval Schedule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Fixed Ratio Schedule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Variable Ratio Schedule</a:t>
            </a:r>
          </a:p>
          <a:p>
            <a:pPr marL="731520" lvl="1" indent="-457200">
              <a:buFont typeface="+mj-lt"/>
              <a:buAutoNum type="arabicPeriod"/>
            </a:pPr>
            <a:endParaRPr lang="en-US" sz="800" dirty="0" smtClean="0"/>
          </a:p>
          <a:p>
            <a:pPr lvl="1"/>
            <a:r>
              <a:rPr lang="en-US" sz="1900" dirty="0" smtClean="0">
                <a:solidFill>
                  <a:srgbClr val="0070C0"/>
                </a:solidFill>
              </a:rPr>
              <a:t>Ratios are generally better motivators than intervals.</a:t>
            </a:r>
          </a:p>
          <a:p>
            <a:pPr lvl="1"/>
            <a:r>
              <a:rPr lang="en-US" sz="1900" dirty="0" smtClean="0">
                <a:solidFill>
                  <a:srgbClr val="0070C0"/>
                </a:solidFill>
              </a:rPr>
              <a:t>The variable ratio is the most powerful schedule for sustaining behavior.</a:t>
            </a:r>
            <a:endParaRPr lang="en-US" sz="19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5517-D973-4C2D-BD6F-65C9C251E6B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219" name="Picture 3" descr="C:\Users\Michaelm\AppData\Local\Microsoft\Windows\Temporary Internet Files\Content.IE5\52LYKE23\Ratios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86000"/>
            <a:ext cx="2377440" cy="1524000"/>
          </a:xfrm>
          <a:prstGeom prst="rect">
            <a:avLst/>
          </a:prstGeom>
          <a:noFill/>
        </p:spPr>
      </p:pic>
      <p:pic>
        <p:nvPicPr>
          <p:cNvPr id="9222" name="Picture 6" descr="C:\Users\Michaelm\AppData\Local\Microsoft\Windows\Temporary Internet Files\Content.IE5\3X0ZDPIB\rati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066884"/>
            <a:ext cx="228600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1665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with Reinforcement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Generally, positive reinforcement is the best </a:t>
            </a:r>
            <a:r>
              <a:rPr lang="en-US" sz="2400" u="sng" dirty="0" smtClean="0"/>
              <a:t>motivator.</a:t>
            </a:r>
          </a:p>
          <a:p>
            <a:endParaRPr lang="en-US" sz="800" u="sng" dirty="0"/>
          </a:p>
          <a:p>
            <a:pPr lvl="1"/>
            <a:r>
              <a:rPr lang="en-US" dirty="0" smtClean="0"/>
              <a:t>Following </a:t>
            </a:r>
            <a:r>
              <a:rPr lang="en-US" dirty="0" smtClean="0"/>
              <a:t>are some general guidelines:</a:t>
            </a:r>
          </a:p>
          <a:p>
            <a:endParaRPr lang="en-US" sz="800" dirty="0" smtClean="0"/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Make sure employees know exactly what is expected of them.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Select appropriate awards.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Select the appropriate reinforcement schedule.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Do not reward mediocre or poor performance.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Look for </a:t>
            </a:r>
            <a:r>
              <a:rPr lang="en-US" sz="1800" dirty="0" smtClean="0">
                <a:solidFill>
                  <a:srgbClr val="FF0000"/>
                </a:solidFill>
              </a:rPr>
              <a:t>positive </a:t>
            </a:r>
            <a:r>
              <a:rPr lang="en-US" sz="1800" dirty="0" smtClean="0">
                <a:solidFill>
                  <a:srgbClr val="FF0000"/>
                </a:solidFill>
              </a:rPr>
              <a:t>and give praise, </a:t>
            </a:r>
            <a:r>
              <a:rPr lang="en-US" sz="1800" dirty="0" smtClean="0">
                <a:solidFill>
                  <a:srgbClr val="FF0000"/>
                </a:solidFill>
              </a:rPr>
              <a:t>don’t focus </a:t>
            </a:r>
            <a:r>
              <a:rPr lang="en-US" sz="1800" dirty="0" smtClean="0">
                <a:solidFill>
                  <a:srgbClr val="FF0000"/>
                </a:solidFill>
              </a:rPr>
              <a:t>on </a:t>
            </a:r>
            <a:r>
              <a:rPr lang="en-US" sz="1800" dirty="0" smtClean="0">
                <a:solidFill>
                  <a:srgbClr val="FF0000"/>
                </a:solidFill>
              </a:rPr>
              <a:t>negative </a:t>
            </a:r>
            <a:r>
              <a:rPr lang="en-US" sz="1800" dirty="0" smtClean="0">
                <a:solidFill>
                  <a:srgbClr val="FF0000"/>
                </a:solidFill>
              </a:rPr>
              <a:t>and criticizing.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Never go a day without giving praise.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Do things for people, instead of to them, and you will see improvement.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5517-D973-4C2D-BD6F-65C9C251E6B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 descr="Reinforcement Theory of Learning - YouTub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05400"/>
            <a:ext cx="3454400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636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Incentives and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People do respond to incentives and we can nearly always get them to do what we want them to do as long as we find the right levers – combination of types and schedules of reinforcement – to motivate the desired behavior.</a:t>
            </a:r>
          </a:p>
          <a:p>
            <a:endParaRPr lang="en-US" sz="8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One great method of recognition that we can all use, and that is not part of a formal program is giving praise.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Michaelm\AppData\Local\Microsoft\Windows\Temporary Internet Files\Content.IE5\V2O6EV3C\lever_with_fulcrum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343400"/>
            <a:ext cx="2971800" cy="183515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5517-D973-4C2D-BD6F-65C9C251E6B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2" descr="C:\Users\Michaelm\AppData\Local\Microsoft\Windows\Temporary Internet Files\Content.IE5\3E7R16IG\choir-305352_6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114800"/>
            <a:ext cx="3733800" cy="215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856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Praise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Giving praise develops a positive self-concept and leads to better performance through the Pygmalion Effect.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Praise is a motivator – not a hygiene – because it meets the employees’ needs for self-esteem and self-actualization, growth,    and achievement: It is probably the most powerful, least expensive, simplest, and yet most underused motivational technique.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1271" name="Picture 7" descr="C:\Users\Michaelm\AppData\Local\Microsoft\Windows\Temporary Internet Files\Content.IE5\5GN3PWKG\worship_prais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979" y="4441698"/>
            <a:ext cx="3041904" cy="1719072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5517-D973-4C2D-BD6F-65C9C251E6B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1267" name="Picture 3" descr="C:\Users\Michaelm\AppData\Local\Microsoft\Windows\Temporary Internet Files\Content.IE5\5GN3PWKG\Prais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9735" y="4441697"/>
            <a:ext cx="2008909" cy="1716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692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Praise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The steps in the Giving Praise are as follows</a:t>
            </a:r>
            <a:r>
              <a:rPr lang="en-US" sz="2400" dirty="0" smtClean="0"/>
              <a:t>: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Tell the person exactly what was done correctly.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Tell the person why the behavior is important.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Stop for a moment of silence.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Encourage repeat performance.</a:t>
            </a:r>
          </a:p>
          <a:p>
            <a:pPr lvl="1"/>
            <a:endParaRPr lang="en-US" sz="800" dirty="0" smtClean="0"/>
          </a:p>
          <a:p>
            <a:pPr lvl="1"/>
            <a:r>
              <a:rPr lang="en-US" sz="2000" dirty="0" smtClean="0"/>
              <a:t>Praise is a reinforcement that is very effective when used with a variable interval schedule. </a:t>
            </a:r>
          </a:p>
          <a:p>
            <a:pPr lvl="1"/>
            <a:r>
              <a:rPr lang="en-US" sz="2000" dirty="0" smtClean="0"/>
              <a:t>Send </a:t>
            </a:r>
            <a:r>
              <a:rPr lang="en-US" sz="2000" dirty="0" smtClean="0"/>
              <a:t>“thank you” notes:  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 handwritten note is personal and powerful.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5517-D973-4C2D-BD6F-65C9C251E6B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 descr="Thank You Images - Free Download on Freepi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552" y="4191000"/>
            <a:ext cx="2514600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1299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and MBO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Setting difficult objectives leads to higher levels of motivation and </a:t>
            </a:r>
            <a:r>
              <a:rPr lang="en-US" sz="2400" u="sng" dirty="0" smtClean="0"/>
              <a:t>performance.</a:t>
            </a:r>
            <a:endParaRPr lang="en-US" sz="2400" u="sng" dirty="0" smtClean="0"/>
          </a:p>
          <a:p>
            <a:endParaRPr lang="en-US" sz="800" dirty="0" smtClean="0"/>
          </a:p>
          <a:p>
            <a:pPr lvl="1"/>
            <a:r>
              <a:rPr lang="en-US" sz="2000" dirty="0" smtClean="0"/>
              <a:t>Motivate people to high levels of performance; objectives should be:</a:t>
            </a:r>
          </a:p>
          <a:p>
            <a:endParaRPr lang="en-US" sz="800" dirty="0" smtClean="0"/>
          </a:p>
          <a:p>
            <a:pPr marL="100584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Difficult but Achievable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Observable and Measurable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Specific – with a Target Date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Participatively Set when Possible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Accepted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316" name="Picture 4" descr="C:\Users\Michaelm\AppData\Local\Microsoft\Windows\Temporary Internet Files\Content.IE5\3X0ZDPIB\Objective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962400"/>
            <a:ext cx="3219450" cy="211455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5517-D973-4C2D-BD6F-65C9C251E6B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56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5517-D973-4C2D-BD6F-65C9C251E6B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The primary reason people do what they do is to meet their needs/wants - Motivation is the internal process leading to behavior to satisfy those needs/wants.</a:t>
            </a:r>
          </a:p>
          <a:p>
            <a:endParaRPr lang="en-US" sz="8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Motivation is about answering people’s often unasked question, “What’s in it for me?” by helping them meet their needs/wants.</a:t>
            </a:r>
          </a:p>
          <a:p>
            <a:endParaRPr lang="en-US" dirty="0"/>
          </a:p>
        </p:txBody>
      </p:sp>
      <p:pic>
        <p:nvPicPr>
          <p:cNvPr id="16388" name="Picture 4" descr="C:\Users\Michaelm\AppData\Local\Microsoft\Windows\Temporary Internet Files\Content.IE5\96G5M6R0\motivation-main_Ful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7803" y="3733800"/>
            <a:ext cx="2153197" cy="2497709"/>
          </a:xfrm>
          <a:prstGeom prst="rect">
            <a:avLst/>
          </a:prstGeom>
          <a:noFill/>
        </p:spPr>
      </p:pic>
      <p:pic>
        <p:nvPicPr>
          <p:cNvPr id="7" name="Picture 6" descr="Developing a greater sense of motivation in students - TryEngineering.org  Powered by IEE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3388397" cy="2497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6242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Objectives should be written, and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>
              <a:buNone/>
            </a:pPr>
            <a:endParaRPr lang="en-US" sz="2000" dirty="0" smtClean="0"/>
          </a:p>
        </p:txBody>
      </p:sp>
      <p:pic>
        <p:nvPicPr>
          <p:cNvPr id="14338" name="Picture 2" descr="C:\Users\Michaelm\AppData\Local\Microsoft\Windows\Temporary Internet Files\Content.IE5\5GN3PWKG\smart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667000"/>
            <a:ext cx="7924800" cy="318135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5517-D973-4C2D-BD6F-65C9C251E6B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72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By Objectives (MBO)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Management by Objectives is the process in which managers and their employees jointly set objectives, periodically evaluate the performance, and reward according to the results.</a:t>
            </a:r>
          </a:p>
          <a:p>
            <a:endParaRPr lang="en-US" sz="1000" dirty="0" smtClean="0"/>
          </a:p>
          <a:p>
            <a:pPr lvl="1"/>
            <a:r>
              <a:rPr lang="en-US" u="sng" dirty="0" smtClean="0"/>
              <a:t>Three steps of an MBO program are as follows</a:t>
            </a:r>
            <a:r>
              <a:rPr lang="en-US" dirty="0" smtClean="0"/>
              <a:t>:</a:t>
            </a:r>
          </a:p>
          <a:p>
            <a:endParaRPr lang="en-US" sz="1000" dirty="0" smtClean="0"/>
          </a:p>
          <a:p>
            <a:pPr marL="100584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Set Individual Objectives and Plans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Give Feedback and Evaluate Performance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Reward According to Performance</a:t>
            </a:r>
          </a:p>
          <a:p>
            <a:pPr marL="731520" lvl="1" indent="-457200">
              <a:buFont typeface="+mj-lt"/>
              <a:buAutoNum type="arabicPeriod"/>
            </a:pPr>
            <a:endParaRPr lang="en-US" sz="11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5517-D973-4C2D-BD6F-65C9C251E6B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2290" name="Picture 2" descr="C:\Users\Michaelm\AppData\Local\Microsoft\Windows\Temporary Internet Files\Content.IE5\QTOHO7LC\meeting_point_symbo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511548"/>
            <a:ext cx="1587500" cy="158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2559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By Objectives (MBO)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An MBO program is a motivator – not a hygiene – because it meets employee’s needs for esteem and self-actualization, growth, power and achievement.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An MBO program empowers employees to increase responsibility with an opportunity for creating meaningful challenging work to help them grow and accomplish what they and the manager want/need   to accomplish.</a:t>
            </a:r>
          </a:p>
          <a:p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An MBO program creates a win-win situation.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5517-D973-4C2D-BD6F-65C9C251E6B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2290" name="Picture 2" descr="C:\Users\Michaelm\AppData\Local\Microsoft\Windows\Temporary Internet Files\Content.IE5\QTOHO7LC\meeting_point_symbol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547407"/>
            <a:ext cx="1587500" cy="158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4965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Chapter Eleven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Team Dynamics, Creativity and Problem Solving, and Decision Making.</a:t>
            </a:r>
            <a:endParaRPr lang="en-US" sz="2400" u="sng" dirty="0"/>
          </a:p>
        </p:txBody>
      </p:sp>
      <p:pic>
        <p:nvPicPr>
          <p:cNvPr id="1026" name="Picture 2" descr="C:\Users\Michaelm\AppData\Local\Microsoft\Windows\Temporary Internet Files\Content.IE5\52LYKE23\team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0"/>
            <a:ext cx="4648200" cy="1642879"/>
          </a:xfrm>
          <a:prstGeom prst="rect">
            <a:avLst/>
          </a:prstGeom>
          <a:noFill/>
        </p:spPr>
      </p:pic>
      <p:pic>
        <p:nvPicPr>
          <p:cNvPr id="1028" name="Picture 4" descr="C:\Users\Michaelm\AppData\Local\Microsoft\Windows\Temporary Internet Files\Content.IE5\WH26L03T\team-building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124200"/>
            <a:ext cx="2590800" cy="31242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7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Teamwork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Teamwork involves working together to achieve something beyond the capabilities of individuals working alone.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common organizational structure is based on teams.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4" name="Picture 6" descr="C:\Users\Michaelm\AppData\Local\Microsoft\Windows\Temporary Internet Files\Content.IE5\WH26L03T\marketinggerman-286x3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505200"/>
            <a:ext cx="3111500" cy="2514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8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Teamwork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Job recruiters ranked ability to work well within a team as the second most sought after skill in new employees, just below communication and interpersonal skills, which are the foundation for team skills.</a:t>
            </a:r>
            <a:endParaRPr lang="en-US" sz="2400" u="sng" dirty="0"/>
          </a:p>
        </p:txBody>
      </p:sp>
      <p:pic>
        <p:nvPicPr>
          <p:cNvPr id="3076" name="Picture 4" descr="C:\Users\Michaelm\AppData\Local\Microsoft\Windows\Temporary Internet Files\Content.IE5\52LYKE23\Recruitmen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581400"/>
            <a:ext cx="3276600" cy="2438400"/>
          </a:xfrm>
          <a:prstGeom prst="rect">
            <a:avLst/>
          </a:prstGeom>
          <a:noFill/>
        </p:spPr>
      </p:pic>
      <p:pic>
        <p:nvPicPr>
          <p:cNvPr id="3077" name="Picture 5" descr="C:\Users\Michaelm\AppData\Local\Microsoft\Windows\Temporary Internet Files\Content.IE5\3E7R16IG\6790638564_35d6c26b34_z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924300"/>
            <a:ext cx="2133600" cy="1752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0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Types of </a:t>
            </a:r>
            <a:r>
              <a:rPr lang="en-US" sz="3200" dirty="0" smtClean="0"/>
              <a:t>Teams</a:t>
            </a:r>
            <a:br>
              <a:rPr lang="en-US" sz="3200" dirty="0" smtClean="0"/>
            </a:br>
            <a:r>
              <a:rPr lang="en-US" sz="2000" dirty="0" smtClean="0"/>
              <a:t>Formal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46236"/>
            <a:ext cx="8229600" cy="4678363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There are formal groups, which are sanctioned by the organization (departments).</a:t>
            </a:r>
          </a:p>
          <a:p>
            <a:pPr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Functional </a:t>
            </a:r>
            <a:r>
              <a:rPr lang="en-US" dirty="0"/>
              <a:t>Teams are formal, ongoing teams that consist of managers and their employees.</a:t>
            </a:r>
          </a:p>
          <a:p>
            <a:pPr>
              <a:buNone/>
            </a:pPr>
            <a:endParaRPr lang="en-US" sz="800" dirty="0"/>
          </a:p>
          <a:p>
            <a:pPr lvl="2"/>
            <a:r>
              <a:rPr lang="en-US" dirty="0">
                <a:solidFill>
                  <a:srgbClr val="FF0000"/>
                </a:solidFill>
              </a:rPr>
              <a:t>Task teams (committees) work together on a specific activity – this is in addition to your job in a functional group, so it’s possible you could have two bosses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 descr="Formal Groups: Definition, Meaning and Examples - Parsad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0"/>
            <a:ext cx="3657600" cy="2125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3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Types of </a:t>
            </a:r>
            <a:r>
              <a:rPr lang="en-US" sz="3200" dirty="0" smtClean="0"/>
              <a:t>Teams</a:t>
            </a:r>
            <a:br>
              <a:rPr lang="en-US" sz="3200" dirty="0" smtClean="0"/>
            </a:br>
            <a:r>
              <a:rPr lang="en-US" sz="2000" dirty="0" smtClean="0"/>
              <a:t>Informal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46236"/>
            <a:ext cx="8229600" cy="4678363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There </a:t>
            </a:r>
            <a:r>
              <a:rPr lang="en-US" sz="2400" u="sng" dirty="0" smtClean="0"/>
              <a:t>are informal groups, which are developed spontaneously when members get together voluntarily because of similar interests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 descr="Informal Groups: Definition, Meaning, and Examples - Parsad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552" y="3881582"/>
            <a:ext cx="4419600" cy="2438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9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Types of </a:t>
            </a:r>
            <a:r>
              <a:rPr lang="en-US" sz="3200" dirty="0" smtClean="0"/>
              <a:t>Teams</a:t>
            </a:r>
            <a:br>
              <a:rPr lang="en-US" sz="3200" dirty="0" smtClean="0"/>
            </a:br>
            <a:r>
              <a:rPr lang="en-US" sz="2000" dirty="0" smtClean="0"/>
              <a:t>Informal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46236"/>
            <a:ext cx="8229600" cy="4678363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Employees </a:t>
            </a:r>
            <a:r>
              <a:rPr lang="en-US" sz="2400" u="sng" dirty="0" smtClean="0"/>
              <a:t>are commonly members of multiple teams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6" descr="Types of Groups - Formal and Informal Group | Group Behavior and Team  Developmen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188" y="2362200"/>
            <a:ext cx="6172200" cy="3774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8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Team Performance Model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The Team Performance Model is a function of</a:t>
            </a:r>
            <a:r>
              <a:rPr lang="en-US" sz="2400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Team Structure + Team Dynamics+ Team Development Stage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102" name="Picture 6" descr="C:\Users\Michaelm\AppData\Local\Microsoft\Windows\Temporary Internet Files\Content.IE5\VYJYNPGJ\performance-tool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81400"/>
            <a:ext cx="3657600" cy="206883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6" descr="Teamwork - Step by Step Guide for Effective Team Building - Potential.co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3709"/>
            <a:ext cx="3944112" cy="2107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24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The process people go through to meet their need is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sz="8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Need – Motive – Behavior – Satisfaction or Dissatisfaction</a:t>
            </a:r>
          </a:p>
          <a:p>
            <a:pPr lvl="1"/>
            <a:endParaRPr lang="en-US" sz="800" dirty="0" smtClean="0"/>
          </a:p>
          <a:p>
            <a:pPr marL="594360" lvl="2" indent="0">
              <a:buNone/>
            </a:pPr>
            <a:r>
              <a:rPr lang="en-US" u="sng" dirty="0" smtClean="0">
                <a:solidFill>
                  <a:srgbClr val="0070C0"/>
                </a:solidFill>
              </a:rPr>
              <a:t>For Example</a:t>
            </a:r>
            <a:r>
              <a:rPr lang="en-US" dirty="0" smtClean="0">
                <a:solidFill>
                  <a:srgbClr val="0070C0"/>
                </a:solidFill>
              </a:rPr>
              <a:t>:  </a:t>
            </a:r>
          </a:p>
          <a:p>
            <a:pPr marL="594360" lvl="2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You are thirsty (Need) and have a drive (Motive) to get a drink.  </a:t>
            </a:r>
          </a:p>
          <a:p>
            <a:pPr marL="594360" lvl="2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You drink (Behavior) that quenches your thirst (Satisfaction)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Michaelm\AppData\Local\Microsoft\Windows\Temporary Internet Files\Content.IE5\52LYKE23\exampl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114799"/>
            <a:ext cx="2311400" cy="2043599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5517-D973-4C2D-BD6F-65C9C251E6B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234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Team Structure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There are four team structure components that, along with team dynamics and development, affect team </a:t>
            </a:r>
            <a:r>
              <a:rPr lang="en-US" sz="2400" u="sng" dirty="0" smtClean="0"/>
              <a:t>performance</a:t>
            </a:r>
            <a:r>
              <a:rPr lang="en-US" sz="2400" dirty="0"/>
              <a:t>.</a:t>
            </a:r>
            <a:endParaRPr lang="en-US" sz="2400" dirty="0" smtClean="0"/>
          </a:p>
          <a:p>
            <a:endParaRPr lang="en-US" sz="800" dirty="0" smtClean="0"/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Conflict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Leadership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Composition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Creative Problem-Solving and Decision-Making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michaelm\AppData\Local\Microsoft\Windows\INetCache\IE\XNQPUWUE\Coox33-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356269"/>
            <a:ext cx="2411530" cy="180213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Team Dynamics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Team dynamics refers to the patterns of interactions that emerge as groups </a:t>
            </a:r>
            <a:r>
              <a:rPr lang="en-US" sz="2400" u="sng" dirty="0" smtClean="0"/>
              <a:t>develop.</a:t>
            </a:r>
            <a:endParaRPr lang="en-US" sz="2400" u="sng" dirty="0" smtClean="0"/>
          </a:p>
          <a:p>
            <a:endParaRPr lang="en-US" sz="900" dirty="0" smtClean="0"/>
          </a:p>
          <a:p>
            <a:pPr lvl="1"/>
            <a:r>
              <a:rPr lang="en-US" dirty="0" smtClean="0"/>
              <a:t>Six components of team dynamics</a:t>
            </a:r>
            <a:r>
              <a:rPr lang="en-US" sz="1900" dirty="0" smtClean="0"/>
              <a:t>:</a:t>
            </a:r>
          </a:p>
          <a:p>
            <a:endParaRPr lang="en-US" sz="900" dirty="0" smtClean="0"/>
          </a:p>
          <a:p>
            <a:pPr marL="925830" lvl="1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Objectives</a:t>
            </a:r>
            <a:endParaRPr lang="en-US" sz="2000" u="sng" dirty="0" smtClean="0">
              <a:solidFill>
                <a:srgbClr val="FF0000"/>
              </a:solidFill>
            </a:endParaRPr>
          </a:p>
          <a:p>
            <a:pPr marL="925830" lvl="1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Team Size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Team Norms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Group Cohesiveness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Status within the Team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Group Roles</a:t>
            </a:r>
          </a:p>
        </p:txBody>
      </p:sp>
      <p:pic>
        <p:nvPicPr>
          <p:cNvPr id="3074" name="Picture 2" descr="C:\Users\michaelm\AppData\Local\Microsoft\Windows\INetCache\IE\IKBH2KDQ\patterns-36404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429000"/>
            <a:ext cx="2438400" cy="2438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Team </a:t>
            </a:r>
            <a:r>
              <a:rPr lang="en-US" sz="3200" dirty="0" smtClean="0"/>
              <a:t>Dynamics</a:t>
            </a:r>
            <a:br>
              <a:rPr lang="en-US" sz="3200" dirty="0" smtClean="0"/>
            </a:br>
            <a:r>
              <a:rPr lang="en-US" sz="2000" dirty="0" smtClean="0"/>
              <a:t>Defined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u="sng" dirty="0" smtClean="0"/>
              <a:t>Objectives</a:t>
            </a:r>
          </a:p>
          <a:p>
            <a:pPr lvl="1"/>
            <a:r>
              <a:rPr lang="en-US" sz="1900" dirty="0" smtClean="0">
                <a:solidFill>
                  <a:srgbClr val="FF0000"/>
                </a:solidFill>
              </a:rPr>
              <a:t>Teams must agree on objectives and be committed to achieving them.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u="sng" dirty="0" smtClean="0"/>
              <a:t>Team Size</a:t>
            </a:r>
          </a:p>
          <a:p>
            <a:pPr lvl="1"/>
            <a:r>
              <a:rPr lang="en-US" sz="1900" dirty="0" smtClean="0">
                <a:solidFill>
                  <a:srgbClr val="FF0000"/>
                </a:solidFill>
              </a:rPr>
              <a:t>The ideal size depends on the team’s purpose.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u="sng" dirty="0" smtClean="0"/>
              <a:t>Team Norms</a:t>
            </a:r>
          </a:p>
          <a:p>
            <a:pPr lvl="1"/>
            <a:r>
              <a:rPr lang="en-US" sz="1900" dirty="0" smtClean="0">
                <a:solidFill>
                  <a:srgbClr val="FF0000"/>
                </a:solidFill>
              </a:rPr>
              <a:t>Functional groups policies and rules to help provide guidelines for behavior.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u="sng" dirty="0" smtClean="0"/>
              <a:t>Group Cohesiveness</a:t>
            </a:r>
          </a:p>
          <a:p>
            <a:pPr lvl="1"/>
            <a:r>
              <a:rPr lang="en-US" sz="1900" dirty="0" smtClean="0">
                <a:solidFill>
                  <a:srgbClr val="FF0000"/>
                </a:solidFill>
              </a:rPr>
              <a:t>The extent to which a group will abide by and enforce its norms depends on its attractiveness and closeness.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u="sng" dirty="0" smtClean="0"/>
              <a:t>Status within the Team</a:t>
            </a:r>
          </a:p>
          <a:p>
            <a:pPr lvl="1"/>
            <a:r>
              <a:rPr lang="en-US" sz="1900" dirty="0" smtClean="0">
                <a:solidFill>
                  <a:srgbClr val="FF0000"/>
                </a:solidFill>
              </a:rPr>
              <a:t>The more respect, prestige, influence, and power a member has the higher his or her status within the team.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u="sng" dirty="0" smtClean="0"/>
              <a:t>Group Roles</a:t>
            </a:r>
          </a:p>
          <a:p>
            <a:pPr lvl="1"/>
            <a:r>
              <a:rPr lang="en-US" sz="1900" dirty="0" smtClean="0">
                <a:solidFill>
                  <a:srgbClr val="FF0000"/>
                </a:solidFill>
              </a:rPr>
              <a:t>Roles are shared expectations of how members will fulfill the requirements of position: there are (1) task, (2) maintenance, and (3) self-interest roles.</a:t>
            </a:r>
            <a:endParaRPr lang="en-US" sz="19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9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Group </a:t>
            </a:r>
            <a:r>
              <a:rPr lang="en-US" sz="3200" dirty="0" smtClean="0"/>
              <a:t>Roles Found in Teams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Task Roles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Focus on getting the job done, and influencing others to help.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Maintenance Roles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Things group members do and say to develop and sustain group dynamics.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Focus on people working effectively together, and influencing others to work as team members.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Self-Interest Roles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Things group member do and say to meet their own needs or objectives at the expense of the team.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098" name="Picture 2" descr="C:\Users\michaelm\AppData\Local\Microsoft\Windows\INetCache\IE\8ZR0P28V\sbGroup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131" y="4724400"/>
            <a:ext cx="3641969" cy="1625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529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Group </a:t>
            </a:r>
            <a:r>
              <a:rPr lang="en-US" sz="3200" dirty="0" smtClean="0"/>
              <a:t>Roles</a:t>
            </a:r>
            <a:br>
              <a:rPr lang="en-US" sz="3200" dirty="0" smtClean="0"/>
            </a:br>
            <a:r>
              <a:rPr lang="en-US" sz="2000" dirty="0" smtClean="0"/>
              <a:t>Implications for Leaders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To </a:t>
            </a:r>
            <a:r>
              <a:rPr lang="en-US" sz="2400" u="sng" dirty="0" smtClean="0"/>
              <a:t>be effective, a team must have members who play task roles and maintenance roles, while minimizing </a:t>
            </a:r>
            <a:r>
              <a:rPr lang="en-US" sz="2400" u="sng" dirty="0" smtClean="0"/>
              <a:t>self-interest.</a:t>
            </a:r>
            <a:endParaRPr lang="en-US" sz="2400" u="sng" dirty="0"/>
          </a:p>
        </p:txBody>
      </p:sp>
      <p:pic>
        <p:nvPicPr>
          <p:cNvPr id="18435" name="Picture 3" descr="C:\Users\Michaelm\AppData\Local\Microsoft\Windows\Temporary Internet Files\Content.IE5\HWRYGRBG\Balanc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1002" y="2895600"/>
            <a:ext cx="3968811" cy="320344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651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Team Development Stages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u="sng" dirty="0" smtClean="0"/>
              <a:t>Orientation </a:t>
            </a:r>
            <a:r>
              <a:rPr lang="en-US" sz="2600" u="sng" dirty="0" smtClean="0"/>
              <a:t>– Forming Stage</a:t>
            </a:r>
          </a:p>
          <a:p>
            <a:pPr lvl="1"/>
            <a:r>
              <a:rPr lang="en-US" sz="2100" dirty="0" smtClean="0">
                <a:solidFill>
                  <a:srgbClr val="FF0000"/>
                </a:solidFill>
              </a:rPr>
              <a:t>Low development level, high commitment, and low competence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u="sng" dirty="0" smtClean="0"/>
              <a:t>Dissatisfaction </a:t>
            </a:r>
            <a:r>
              <a:rPr lang="en-US" sz="2600" u="sng" dirty="0" smtClean="0"/>
              <a:t>– Storming Stage</a:t>
            </a:r>
          </a:p>
          <a:p>
            <a:pPr lvl="1"/>
            <a:r>
              <a:rPr lang="en-US" sz="2100" dirty="0">
                <a:solidFill>
                  <a:srgbClr val="FF0000"/>
                </a:solidFill>
              </a:rPr>
              <a:t>M</a:t>
            </a:r>
            <a:r>
              <a:rPr lang="en-US" sz="2100" dirty="0" smtClean="0">
                <a:solidFill>
                  <a:srgbClr val="FF0000"/>
                </a:solidFill>
              </a:rPr>
              <a:t>oderate development level, lower commitment, and some competence</a:t>
            </a:r>
          </a:p>
          <a:p>
            <a:pPr lvl="1"/>
            <a:r>
              <a:rPr lang="en-US" sz="2100" dirty="0" smtClean="0">
                <a:solidFill>
                  <a:srgbClr val="0070C0"/>
                </a:solidFill>
              </a:rPr>
              <a:t>After members work together for some time, they tend to become dissatisfied with the group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u="sng" dirty="0" smtClean="0"/>
              <a:t>Resolution </a:t>
            </a:r>
            <a:r>
              <a:rPr lang="en-US" sz="2600" u="sng" dirty="0" smtClean="0"/>
              <a:t>– Norming Stage</a:t>
            </a:r>
          </a:p>
          <a:p>
            <a:pPr lvl="1"/>
            <a:r>
              <a:rPr lang="en-US" sz="2100" dirty="0" smtClean="0">
                <a:solidFill>
                  <a:srgbClr val="FF0000"/>
                </a:solidFill>
              </a:rPr>
              <a:t>High development level, variable commitment, and high competence</a:t>
            </a:r>
          </a:p>
          <a:p>
            <a:pPr lvl="1"/>
            <a:r>
              <a:rPr lang="en-US" sz="2100" dirty="0" smtClean="0">
                <a:solidFill>
                  <a:srgbClr val="0070C0"/>
                </a:solidFill>
              </a:rPr>
              <a:t>As members develop competence, they often become more satisfied with the group and committed to 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u="sng" dirty="0" smtClean="0"/>
              <a:t>Production </a:t>
            </a:r>
            <a:r>
              <a:rPr lang="en-US" sz="2600" u="sng" dirty="0" smtClean="0"/>
              <a:t>– Performing Stage</a:t>
            </a:r>
          </a:p>
          <a:p>
            <a:pPr lvl="1"/>
            <a:r>
              <a:rPr lang="en-US" sz="2100" dirty="0">
                <a:solidFill>
                  <a:srgbClr val="FF0000"/>
                </a:solidFill>
              </a:rPr>
              <a:t>O</a:t>
            </a:r>
            <a:r>
              <a:rPr lang="en-US" sz="2100" dirty="0" smtClean="0">
                <a:solidFill>
                  <a:srgbClr val="FF0000"/>
                </a:solidFill>
              </a:rPr>
              <a:t>utstanding development level, high commitment, and high competence</a:t>
            </a:r>
          </a:p>
          <a:p>
            <a:pPr lvl="1"/>
            <a:r>
              <a:rPr lang="en-US" sz="2100" dirty="0" smtClean="0">
                <a:solidFill>
                  <a:srgbClr val="0070C0"/>
                </a:solidFill>
              </a:rPr>
              <a:t>High commitment and competence enhances productivity </a:t>
            </a:r>
            <a:r>
              <a:rPr lang="en-US" sz="2100" dirty="0">
                <a:solidFill>
                  <a:srgbClr val="0070C0"/>
                </a:solidFill>
              </a:rPr>
              <a:t>&amp;</a:t>
            </a:r>
            <a:r>
              <a:rPr lang="en-US" sz="2100" dirty="0" smtClean="0">
                <a:solidFill>
                  <a:srgbClr val="0070C0"/>
                </a:solidFill>
              </a:rPr>
              <a:t>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u="sng" dirty="0" smtClean="0"/>
              <a:t>Termination</a:t>
            </a:r>
            <a:endParaRPr lang="en-US" sz="2600" u="sng" dirty="0" smtClean="0"/>
          </a:p>
          <a:p>
            <a:pPr lvl="1"/>
            <a:r>
              <a:rPr lang="en-US" sz="2100" dirty="0" smtClean="0">
                <a:solidFill>
                  <a:srgbClr val="FF0000"/>
                </a:solidFill>
              </a:rPr>
              <a:t>During this stage, members experience feelings about leaving the group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783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Key Variables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The two key variables identified through each stage of group development are</a:t>
            </a:r>
            <a:r>
              <a:rPr lang="en-US" sz="2400" dirty="0" smtClean="0"/>
              <a:t>:</a:t>
            </a:r>
          </a:p>
          <a:p>
            <a:endParaRPr lang="en-US" sz="800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Work on the task (competence)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The socioemotional tone or morale (commitment)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Michaelm\AppData\Local\Microsoft\Windows\Temporary Internet Files\Content.IE5\VYJYNPGJ\key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8969" y="3429000"/>
            <a:ext cx="2676704" cy="2870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67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1000"/>
            <a:ext cx="8534400" cy="606552"/>
          </a:xfrm>
        </p:spPr>
        <p:txBody>
          <a:bodyPr>
            <a:noAutofit/>
          </a:bodyPr>
          <a:lstStyle/>
          <a:p>
            <a:r>
              <a:rPr lang="en-US" sz="2800" dirty="0" smtClean="0"/>
              <a:t>Team Development and Situational Supervision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With each stage of group development, a different supervisory style is needed to help the group perform effectively at that stage and to develop to the next level.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Role(s) the manager should play during the different stages of group development:</a:t>
            </a:r>
          </a:p>
          <a:p>
            <a:endParaRPr lang="en-US" sz="800" dirty="0" smtClean="0"/>
          </a:p>
          <a:p>
            <a:pPr lvl="2"/>
            <a:r>
              <a:rPr lang="en-US" u="sng" dirty="0" smtClean="0">
                <a:solidFill>
                  <a:srgbClr val="FF0000"/>
                </a:solidFill>
              </a:rPr>
              <a:t>Orientation</a:t>
            </a:r>
            <a:r>
              <a:rPr lang="en-US" dirty="0" smtClean="0">
                <a:solidFill>
                  <a:srgbClr val="FF0000"/>
                </a:solidFill>
              </a:rPr>
              <a:t> = Autocratic Style</a:t>
            </a:r>
          </a:p>
          <a:p>
            <a:pPr lvl="2"/>
            <a:r>
              <a:rPr lang="en-US" u="sng" dirty="0" smtClean="0">
                <a:solidFill>
                  <a:srgbClr val="FF0000"/>
                </a:solidFill>
              </a:rPr>
              <a:t>Dissatisfaction</a:t>
            </a:r>
            <a:r>
              <a:rPr lang="en-US" dirty="0" smtClean="0">
                <a:solidFill>
                  <a:srgbClr val="FF0000"/>
                </a:solidFill>
              </a:rPr>
              <a:t> = Consultative Style</a:t>
            </a:r>
          </a:p>
          <a:p>
            <a:pPr lvl="2"/>
            <a:r>
              <a:rPr lang="en-US" u="sng" dirty="0" smtClean="0">
                <a:solidFill>
                  <a:srgbClr val="FF0000"/>
                </a:solidFill>
              </a:rPr>
              <a:t>Resolution</a:t>
            </a:r>
            <a:r>
              <a:rPr lang="en-US" dirty="0" smtClean="0">
                <a:solidFill>
                  <a:srgbClr val="FF0000"/>
                </a:solidFill>
              </a:rPr>
              <a:t> = Participative Style</a:t>
            </a:r>
          </a:p>
          <a:p>
            <a:pPr lvl="2"/>
            <a:r>
              <a:rPr lang="en-US" u="sng" dirty="0" smtClean="0">
                <a:solidFill>
                  <a:srgbClr val="FF0000"/>
                </a:solidFill>
              </a:rPr>
              <a:t>Production</a:t>
            </a:r>
            <a:r>
              <a:rPr lang="en-US" dirty="0" smtClean="0">
                <a:solidFill>
                  <a:srgbClr val="FF0000"/>
                </a:solidFill>
              </a:rPr>
              <a:t> = Laissez-Faire Style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michaelm\AppData\Local\Microsoft\Windows\INetCache\IE\2HBKIZ1C\thumb-project-manager-pictofigo-hi-00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657600"/>
            <a:ext cx="2057400" cy="2362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50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Leadership Skills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With the trend toward teams, today there are typically more meetings in the workplace.</a:t>
            </a:r>
          </a:p>
          <a:p>
            <a:endParaRPr lang="en-US" sz="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147" name="Picture 3" descr="C:\Users\Michaelm\AppData\Local\Microsoft\Windows\Temporary Internet Files\Content.IE5\8S4BQSVH\2136954043_b670879bac_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8888" y="3352800"/>
            <a:ext cx="3116194" cy="2762081"/>
          </a:xfrm>
          <a:prstGeom prst="rect">
            <a:avLst/>
          </a:prstGeom>
          <a:noFill/>
        </p:spPr>
      </p:pic>
      <p:pic>
        <p:nvPicPr>
          <p:cNvPr id="6149" name="Picture 5" descr="C:\Users\Michaelm\AppData\Local\Microsoft\Windows\Temporary Internet Files\Content.IE5\WX0DVOOP\Management_Meetings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352800"/>
            <a:ext cx="3212756" cy="270476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794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Planning Meetings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400" u="sng" dirty="0">
                <a:solidFill>
                  <a:schemeClr val="tx1"/>
                </a:solidFill>
              </a:rPr>
              <a:t>You need meeting leadership skills for career success.</a:t>
            </a:r>
          </a:p>
          <a:p>
            <a:endParaRPr lang="en-US" sz="800" u="sng" dirty="0" smtClean="0"/>
          </a:p>
          <a:p>
            <a:pPr lvl="1"/>
            <a:r>
              <a:rPr lang="en-US" dirty="0" smtClean="0"/>
              <a:t>There </a:t>
            </a:r>
            <a:r>
              <a:rPr lang="en-US" dirty="0" smtClean="0"/>
              <a:t>are at least </a:t>
            </a:r>
            <a:r>
              <a:rPr lang="en-US" dirty="0" smtClean="0"/>
              <a:t>five</a:t>
            </a:r>
            <a:r>
              <a:rPr lang="en-US" dirty="0" smtClean="0"/>
              <a:t> </a:t>
            </a:r>
            <a:r>
              <a:rPr lang="en-US" dirty="0" smtClean="0"/>
              <a:t>areas in which planning a meeting is needed:</a:t>
            </a:r>
          </a:p>
          <a:p>
            <a:endParaRPr lang="en-US" sz="800" dirty="0" smtClean="0"/>
          </a:p>
          <a:p>
            <a:pPr marL="100584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Objectives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Participants and Assignments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Agenda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Date, Time, and Place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Leadership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The Written Plan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Michaelm\AppData\Local\Microsoft\Windows\Temporary Internet Files\Content.IE5\4ACZGT8O\3006517938_bc21f4825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8017" y="3809999"/>
            <a:ext cx="3733800" cy="2322999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1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Managers often view motivation as an employee’s willingness to put forth effort and commitment to achieve organizational objectives.</a:t>
            </a:r>
          </a:p>
          <a:p>
            <a:endParaRPr lang="en-US" sz="800" dirty="0" smtClean="0"/>
          </a:p>
          <a:p>
            <a:pPr lvl="1"/>
            <a:r>
              <a:rPr lang="en-US" dirty="0">
                <a:solidFill>
                  <a:schemeClr val="tx1"/>
                </a:solidFill>
              </a:rPr>
              <a:t>Your ability to motivate yourself and others is critical to career </a:t>
            </a:r>
            <a:r>
              <a:rPr lang="en-US" dirty="0" smtClean="0">
                <a:solidFill>
                  <a:schemeClr val="tx1"/>
                </a:solidFill>
              </a:rPr>
              <a:t>success.</a:t>
            </a:r>
          </a:p>
          <a:p>
            <a:pPr lvl="1"/>
            <a:endParaRPr lang="en-US" sz="800" dirty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Motivated</a:t>
            </a:r>
            <a:r>
              <a:rPr lang="en-US" dirty="0" smtClean="0">
                <a:solidFill>
                  <a:srgbClr val="FF0000"/>
                </a:solidFill>
              </a:rPr>
              <a:t>, engaged employees give companies a competitive advantage through increased performance.</a:t>
            </a:r>
          </a:p>
          <a:p>
            <a:pPr lvl="1"/>
            <a:endParaRPr lang="en-US" sz="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5" name="Picture 3" descr="C:\Users\Michaelm\AppData\Local\Microsoft\Windows\Temporary Internet Files\Content.IE5\3E7R16IG\article-new_ehow_images_a07_j0_64_financial-nonfinancial-theories-motivation-800x8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277" y="4876800"/>
            <a:ext cx="3643231" cy="1416812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5517-D973-4C2D-BD6F-65C9C251E6B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537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Conducting Meetings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1"/>
            <a:ext cx="8229600" cy="4724400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The First Meeting</a:t>
            </a:r>
          </a:p>
          <a:p>
            <a:endParaRPr lang="en-US" sz="800" u="sng" dirty="0" smtClean="0"/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At the first meeting, the group is in the orientation stage.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This leader should use the high task role; however, the members should be given the opportunity to spend time getting to know one another.</a:t>
            </a:r>
          </a:p>
          <a:p>
            <a:pPr lvl="1"/>
            <a:endParaRPr lang="en-US" sz="800" dirty="0" smtClean="0"/>
          </a:p>
          <a:p>
            <a:r>
              <a:rPr lang="en-US" sz="2400" u="sng" dirty="0" smtClean="0"/>
              <a:t>The Three Parts of Each Meeting</a:t>
            </a:r>
          </a:p>
          <a:p>
            <a:endParaRPr lang="en-US" sz="800" u="sng" dirty="0" smtClean="0"/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Begin the meetings on time; waiting for late members personalize the members who are on time and develops a norm for coming late.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Each meeting should cover the following:</a:t>
            </a:r>
          </a:p>
          <a:p>
            <a:pPr lvl="1"/>
            <a:endParaRPr lang="en-US" sz="800" dirty="0" smtClean="0">
              <a:solidFill>
                <a:srgbClr val="FF0000"/>
              </a:solidFill>
            </a:endParaRPr>
          </a:p>
          <a:p>
            <a:pPr marL="1088136" lvl="2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Objectives</a:t>
            </a:r>
          </a:p>
          <a:p>
            <a:pPr marL="1088136" lvl="2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Agenda</a:t>
            </a:r>
          </a:p>
          <a:p>
            <a:pPr marL="1088136" lvl="2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Summarize and Review Assignments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71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Handling Problem Team Members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46236"/>
            <a:ext cx="8229600" cy="4906963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1. The </a:t>
            </a:r>
            <a:r>
              <a:rPr lang="en-US" sz="2400" u="sng" dirty="0" smtClean="0"/>
              <a:t>Silent Member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Encourage the silent member to participate.</a:t>
            </a:r>
          </a:p>
          <a:p>
            <a:endParaRPr lang="en-US" sz="2400" u="sng" dirty="0" smtClean="0"/>
          </a:p>
          <a:p>
            <a:r>
              <a:rPr lang="en-US" sz="2400" u="sng" dirty="0" smtClean="0"/>
              <a:t>2. The </a:t>
            </a:r>
            <a:r>
              <a:rPr lang="en-US" sz="2400" u="sng" dirty="0" smtClean="0"/>
              <a:t>Talker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Slow down the talkers, don’t shut them up, and don’t let them dominate the group.</a:t>
            </a:r>
          </a:p>
          <a:p>
            <a:endParaRPr lang="en-US" sz="2400" u="sng" dirty="0" smtClean="0"/>
          </a:p>
          <a:p>
            <a:r>
              <a:rPr lang="en-US" sz="2400" u="sng" dirty="0" smtClean="0"/>
              <a:t>3. The </a:t>
            </a:r>
            <a:r>
              <a:rPr lang="en-US" sz="2400" u="sng" dirty="0" smtClean="0"/>
              <a:t>Wanderer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Keep the group on track – cut-off unwanted conversation.</a:t>
            </a:r>
          </a:p>
          <a:p>
            <a:endParaRPr lang="en-US" dirty="0"/>
          </a:p>
        </p:txBody>
      </p:sp>
      <p:pic>
        <p:nvPicPr>
          <p:cNvPr id="1029" name="Picture 5" descr="C:\Users\Michaelm\AppData\Local\Microsoft\Windows\Temporary Internet Files\Content.IE5\WX0DVOOP\silenc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829" y="1828800"/>
            <a:ext cx="1739900" cy="1066800"/>
          </a:xfrm>
          <a:prstGeom prst="rect">
            <a:avLst/>
          </a:prstGeom>
          <a:noFill/>
        </p:spPr>
      </p:pic>
      <p:pic>
        <p:nvPicPr>
          <p:cNvPr id="1033" name="Picture 9" descr="C:\Users\Michaelm\AppData\Local\Microsoft\Windows\Temporary Internet Files\Content.IE5\52LYKE23\250px-Talk_face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753141"/>
            <a:ext cx="1270000" cy="914400"/>
          </a:xfrm>
          <a:prstGeom prst="rect">
            <a:avLst/>
          </a:prstGeom>
          <a:noFill/>
        </p:spPr>
      </p:pic>
      <p:pic>
        <p:nvPicPr>
          <p:cNvPr id="1036" name="Picture 12" descr="C:\Users\Michaelm\AppData\Local\Microsoft\Windows\Temporary Internet Files\Content.IE5\WH26L03T\wanderer-10026-large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5105400"/>
            <a:ext cx="914400" cy="12001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090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Handling Problem Team Members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4. The </a:t>
            </a:r>
            <a:r>
              <a:rPr lang="en-US" sz="2400" u="sng" dirty="0" smtClean="0"/>
              <a:t>Bored Member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Keep members motivated – assign tasks.</a:t>
            </a:r>
          </a:p>
          <a:p>
            <a:endParaRPr lang="en-US" sz="2400" u="sng" dirty="0" smtClean="0"/>
          </a:p>
          <a:p>
            <a:r>
              <a:rPr lang="en-US" sz="2400" u="sng" dirty="0" smtClean="0"/>
              <a:t>5. The </a:t>
            </a:r>
            <a:r>
              <a:rPr lang="en-US" sz="2400" u="sng" dirty="0" smtClean="0"/>
              <a:t>Arguer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Resolve the conflict, but not in an argumentative way.</a:t>
            </a:r>
          </a:p>
          <a:p>
            <a:endParaRPr lang="en-US" sz="2400" u="sng" dirty="0" smtClean="0"/>
          </a:p>
          <a:p>
            <a:r>
              <a:rPr lang="en-US" sz="2400" u="sng" dirty="0" smtClean="0"/>
              <a:t>6. The </a:t>
            </a:r>
            <a:r>
              <a:rPr lang="en-US" sz="2400" u="sng" dirty="0" smtClean="0"/>
              <a:t>Social Loafer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Use peer pressure to get them to do their work.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Confront social loafers assertively.</a:t>
            </a:r>
          </a:p>
          <a:p>
            <a:endParaRPr lang="en-US" dirty="0"/>
          </a:p>
        </p:txBody>
      </p:sp>
      <p:pic>
        <p:nvPicPr>
          <p:cNvPr id="2051" name="Picture 3" descr="C:\Users\Michaelm\AppData\Local\Microsoft\Windows\Temporary Internet Files\Content.IE5\96G5M6R0\clipart019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716024"/>
            <a:ext cx="1981200" cy="1066800"/>
          </a:xfrm>
          <a:prstGeom prst="rect">
            <a:avLst/>
          </a:prstGeom>
          <a:noFill/>
        </p:spPr>
      </p:pic>
      <p:pic>
        <p:nvPicPr>
          <p:cNvPr id="2053" name="Picture 5" descr="C:\Users\Michaelm\AppData\Local\Microsoft\Windows\Temporary Internet Files\Content.IE5\V2O6EV3C\argu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750516"/>
            <a:ext cx="1988013" cy="982312"/>
          </a:xfrm>
          <a:prstGeom prst="rect">
            <a:avLst/>
          </a:prstGeom>
          <a:noFill/>
        </p:spPr>
      </p:pic>
      <p:pic>
        <p:nvPicPr>
          <p:cNvPr id="2054" name="Picture 6" descr="C:\Users\Michaelm\AppData\Local\Microsoft\Windows\Temporary Internet Files\Content.IE5\KDB8FMSX\cartoon_speech_bubble_with_cursing_cussing_fake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05373">
            <a:off x="7620300" y="3154103"/>
            <a:ext cx="793056" cy="561132"/>
          </a:xfrm>
          <a:prstGeom prst="rect">
            <a:avLst/>
          </a:prstGeom>
          <a:noFill/>
        </p:spPr>
      </p:pic>
      <p:pic>
        <p:nvPicPr>
          <p:cNvPr id="2063" name="Picture 15" descr="C:\Users\Michaelm\AppData\Local\Microsoft\Windows\Temporary Internet Files\Content.IE5\WX0DVOOP\5_animated_dog_(www.cute-pictures.blogspot.com)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205220"/>
            <a:ext cx="2032000" cy="990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740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When you work in a team, do not embarrass, intimidate, or argue with any members, no matter how much they provoke </a:t>
            </a:r>
            <a:r>
              <a:rPr lang="en-US" sz="2400" u="sng" dirty="0" smtClean="0"/>
              <a:t>you</a:t>
            </a:r>
            <a:r>
              <a:rPr lang="en-US" sz="2400" dirty="0"/>
              <a:t>.</a:t>
            </a:r>
            <a:endParaRPr lang="en-US" sz="2400" dirty="0" smtClean="0"/>
          </a:p>
          <a:p>
            <a:endParaRPr lang="en-US" sz="8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If you do, the result will make martyrs of them and a bully of you.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198" name="Picture 6" descr="C:\Users\Michaelm\AppData\Local\Microsoft\Windows\Temporary Internet Files\Content.IE5\HWRYGRBG\no-bullying-circle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1" y="3736848"/>
            <a:ext cx="2590800" cy="2362200"/>
          </a:xfrm>
          <a:prstGeom prst="rect">
            <a:avLst/>
          </a:prstGeom>
          <a:noFill/>
        </p:spPr>
      </p:pic>
      <p:pic>
        <p:nvPicPr>
          <p:cNvPr id="8199" name="Picture 7" descr="C:\Users\Michaelm\AppData\Local\Microsoft\Windows\Temporary Internet Files\Content.IE5\7X2GC7W4\respect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8482" y="4876800"/>
            <a:ext cx="2735230" cy="16129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055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Problem-Solving and Decision-Making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Problem-solving and decision-making are an important part of group structure, affecting behavior, human relations, and performance.</a:t>
            </a:r>
          </a:p>
          <a:p>
            <a:endParaRPr lang="en-US" sz="8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Decision-making separates the successful from the failed teams.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100" name="Picture 4" descr="C:\Users\Michaelm\AppData\Local\Microsoft\Windows\Temporary Internet Files\Content.IE5\QTOHO7LC\focus-group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03181"/>
            <a:ext cx="3412534" cy="2295867"/>
          </a:xfrm>
          <a:prstGeom prst="rect">
            <a:avLst/>
          </a:prstGeom>
          <a:noFill/>
        </p:spPr>
      </p:pic>
      <p:pic>
        <p:nvPicPr>
          <p:cNvPr id="6147" name="Picture 3" descr="C:\Users\michaelm\AppData\Local\Microsoft\Windows\INetCache\IE\8ZR0P28V\success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10000"/>
            <a:ext cx="2133600" cy="239221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203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Problem-Solving and Decision-Making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Problem-Solving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The process of taking corrective action in order to meet objectives.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sz="2400" u="sng" dirty="0" smtClean="0"/>
              <a:t>Decision-Making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The process of selecting an alternative course of action </a:t>
            </a:r>
            <a:r>
              <a:rPr lang="en-US" sz="2000" dirty="0" smtClean="0">
                <a:solidFill>
                  <a:srgbClr val="FF0000"/>
                </a:solidFill>
              </a:rPr>
              <a:t>to </a:t>
            </a:r>
            <a:r>
              <a:rPr lang="en-US" sz="2000" dirty="0" smtClean="0">
                <a:solidFill>
                  <a:srgbClr val="FF0000"/>
                </a:solidFill>
              </a:rPr>
              <a:t>solve a problem.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Michaelm\AppData\Local\Microsoft\Windows\Temporary Internet Files\Content.IE5\KDB8FMSX\Problem-Solving-Strategies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438400"/>
            <a:ext cx="2489200" cy="1295400"/>
          </a:xfrm>
          <a:prstGeom prst="rect">
            <a:avLst/>
          </a:prstGeom>
          <a:noFill/>
        </p:spPr>
      </p:pic>
      <p:pic>
        <p:nvPicPr>
          <p:cNvPr id="6155" name="Picture 11" descr="C:\Users\Michaelm\AppData\Local\Microsoft\Windows\Temporary Internet Files\Content.IE5\5GN3PWKG\pros_con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7057" y="4778188"/>
            <a:ext cx="2133684" cy="1357799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992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Three Decision-Making Styles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u="sng" dirty="0" smtClean="0"/>
              <a:t>Reflexive Style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 reflexive decision maker likes to make quick decisions, without taking the time to get all the information that may be needed and without considering all alternatives.</a:t>
            </a:r>
          </a:p>
          <a:p>
            <a:pPr lvl="1"/>
            <a:endParaRPr lang="en-US" sz="9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u="sng" dirty="0" smtClean="0"/>
              <a:t>Reflective Style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 reflective decision maker likes to take plenty of time to make decisions, taking into account considerable information and an analysis of several alternatives.</a:t>
            </a:r>
          </a:p>
          <a:p>
            <a:pPr lvl="1"/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u="sng" dirty="0" smtClean="0"/>
              <a:t>Consistent Style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 consistent decision maker makes decisions without rushing or wasting time – knows when they have enough information and alternatives to make a sound decision – and have the most consistent record of good decisions.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934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Decision-Making Model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We all like to think that we are rational  and have great intuitive judgment when making </a:t>
            </a:r>
            <a:r>
              <a:rPr lang="en-US" sz="2400" u="sng" dirty="0" smtClean="0"/>
              <a:t>decisions.  However</a:t>
            </a:r>
            <a:r>
              <a:rPr lang="en-US" sz="2400" u="sng" dirty="0" smtClean="0"/>
              <a:t>, research reveals </a:t>
            </a:r>
            <a:r>
              <a:rPr lang="en-US" sz="2400" u="sng" dirty="0" smtClean="0"/>
              <a:t>the opposite effect.</a:t>
            </a:r>
            <a:endParaRPr lang="en-US" sz="2400" dirty="0" smtClean="0"/>
          </a:p>
          <a:p>
            <a:endParaRPr lang="en-US" sz="8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People are far from rational and often act against their best interests.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Intuitive judgment is flawed and doesn’t help make good decisions.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175" name="Picture 7" descr="C:\Users\Michaelm\AppData\Local\Microsoft\Windows\Temporary Internet Files\Content.IE5\5GN3PWKG\exponents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253399"/>
            <a:ext cx="3019425" cy="1905000"/>
          </a:xfrm>
          <a:prstGeom prst="rect">
            <a:avLst/>
          </a:prstGeom>
          <a:noFill/>
        </p:spPr>
      </p:pic>
      <p:pic>
        <p:nvPicPr>
          <p:cNvPr id="7180" name="Picture 12" descr="C:\Users\Michaelm\AppData\Local\Microsoft\Windows\Temporary Internet Files\Content.IE5\VYJYNPGJ\critical_thinking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0451" y="4266846"/>
            <a:ext cx="2998149" cy="183220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842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Five Steps in the Decision-Making </a:t>
            </a:r>
            <a:r>
              <a:rPr lang="en-US" sz="3200" dirty="0" smtClean="0"/>
              <a:t>Model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The five steps in the Decision-Making Model do not simply go from start to end – at any step, you may have to return to a previous step to make </a:t>
            </a:r>
            <a:r>
              <a:rPr lang="en-US" sz="2400" u="sng" dirty="0" smtClean="0"/>
              <a:t>changes.</a:t>
            </a:r>
            <a:endParaRPr lang="en-US" sz="2400" u="sng" dirty="0"/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Define the Problem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Set Objectives and Criteria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Generate Alternatives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Analyze Alternatives and Select One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Plan, Implement the Decision, and Control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</p:txBody>
      </p:sp>
      <p:pic>
        <p:nvPicPr>
          <p:cNvPr id="7170" name="Picture 2" descr="C:\Users\michaelm\AppData\Local\Microsoft\Windows\INetCache\IE\8ZR0P28V\dice-six-faces-fiv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876800"/>
            <a:ext cx="1477969" cy="134112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278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Groups to Generate Creative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In step three of the decision-making process, organizations today are using group input to generate creative </a:t>
            </a:r>
            <a:r>
              <a:rPr lang="en-US" sz="2400" u="sng" dirty="0" smtClean="0"/>
              <a:t>alternatives</a:t>
            </a:r>
            <a:r>
              <a:rPr lang="en-US" sz="2400" dirty="0"/>
              <a:t>.</a:t>
            </a:r>
            <a:endParaRPr lang="en-US" sz="2400" dirty="0" smtClean="0"/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Brainstorming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Synectics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Nominal Grouping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Consensus Mapping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Delphi Technique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27" name="Picture 11" descr="C:\Users\Michaelm\AppData\Local\Microsoft\Windows\Temporary Internet Files\Content.IE5\52LYKE23\arton4628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643799"/>
            <a:ext cx="3276600" cy="2514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17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Performance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The level of performance attained is determined by three independent factors</a:t>
            </a:r>
            <a:r>
              <a:rPr lang="en-US" sz="2400" dirty="0" smtClean="0"/>
              <a:t>:</a:t>
            </a:r>
          </a:p>
          <a:p>
            <a:endParaRPr lang="en-US" sz="800" dirty="0" smtClean="0"/>
          </a:p>
          <a:p>
            <a:pPr marL="100584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Ability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Motivation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Resources</a:t>
            </a:r>
          </a:p>
          <a:p>
            <a:pPr marL="731520" lvl="1" indent="-457200">
              <a:buFont typeface="+mj-lt"/>
              <a:buAutoNum type="arabicPeriod"/>
            </a:pPr>
            <a:endParaRPr lang="en-US" sz="800" dirty="0" smtClean="0"/>
          </a:p>
          <a:p>
            <a:pPr lvl="1"/>
            <a:r>
              <a:rPr lang="en-US" sz="2000" dirty="0" smtClean="0"/>
              <a:t>For performance levels to be high, it is the manager’s responsibility to ensure all three factors are addressed.</a:t>
            </a:r>
          </a:p>
          <a:p>
            <a:endParaRPr lang="en-US" sz="800" dirty="0" smtClean="0"/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Performance = Ability x Motivation x Resources</a:t>
            </a:r>
          </a:p>
          <a:p>
            <a:endParaRPr lang="en-US" dirty="0"/>
          </a:p>
        </p:txBody>
      </p:sp>
      <p:pic>
        <p:nvPicPr>
          <p:cNvPr id="4098" name="Picture 2" descr="C:\Users\Michaelm\AppData\Local\Microsoft\Windows\Temporary Internet Files\Content.IE5\HWRYGRBG\How-to-Evaluate-Employees-Job-Performanc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5984" y="5029200"/>
            <a:ext cx="2441121" cy="1752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5517-D973-4C2D-BD6F-65C9C251E6B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43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1. Brainstorming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1"/>
            <a:ext cx="8382000" cy="4800600"/>
          </a:xfrm>
        </p:spPr>
        <p:txBody>
          <a:bodyPr>
            <a:normAutofit lnSpcReduction="10000"/>
          </a:bodyPr>
          <a:lstStyle/>
          <a:p>
            <a:r>
              <a:rPr lang="en-US" sz="2200" u="sng" dirty="0" smtClean="0"/>
              <a:t>Brainstorming is the process of suggesting many alternatives, without evaluation, to solve a problem </a:t>
            </a:r>
          </a:p>
          <a:p>
            <a:endParaRPr lang="en-US" sz="900" dirty="0" smtClean="0"/>
          </a:p>
          <a:p>
            <a:pPr lvl="1"/>
            <a:r>
              <a:rPr lang="en-US" sz="1700" u="sng" dirty="0" smtClean="0"/>
              <a:t>Quantity</a:t>
            </a:r>
          </a:p>
          <a:p>
            <a:pPr lvl="2"/>
            <a:r>
              <a:rPr lang="en-US" sz="1700" dirty="0" smtClean="0">
                <a:solidFill>
                  <a:srgbClr val="FF0000"/>
                </a:solidFill>
              </a:rPr>
              <a:t>Team members should generate as many ideas as possible.</a:t>
            </a:r>
          </a:p>
          <a:p>
            <a:pPr lvl="1"/>
            <a:r>
              <a:rPr lang="en-US" sz="1700" u="sng" dirty="0" smtClean="0"/>
              <a:t>No Criticism</a:t>
            </a:r>
          </a:p>
          <a:p>
            <a:pPr lvl="2"/>
            <a:r>
              <a:rPr lang="en-US" sz="1700" dirty="0" smtClean="0">
                <a:solidFill>
                  <a:srgbClr val="FF0000"/>
                </a:solidFill>
              </a:rPr>
              <a:t>Team members should not criticize or evaluate ideas in any way during the solution-generation phase.</a:t>
            </a:r>
          </a:p>
          <a:p>
            <a:pPr lvl="1"/>
            <a:r>
              <a:rPr lang="en-US" sz="1700" u="sng" dirty="0" smtClean="0"/>
              <a:t>Freewheel</a:t>
            </a:r>
          </a:p>
          <a:p>
            <a:pPr lvl="2"/>
            <a:r>
              <a:rPr lang="en-US" sz="1700" dirty="0" smtClean="0">
                <a:solidFill>
                  <a:srgbClr val="FF0000"/>
                </a:solidFill>
              </a:rPr>
              <a:t>You can’t think outside the box when you are in it – you have to see things from new angles or perspectives.</a:t>
            </a:r>
          </a:p>
          <a:p>
            <a:pPr lvl="1"/>
            <a:r>
              <a:rPr lang="en-US" sz="1700" u="sng" dirty="0" smtClean="0"/>
              <a:t>Extend</a:t>
            </a:r>
          </a:p>
          <a:p>
            <a:pPr lvl="2"/>
            <a:r>
              <a:rPr lang="en-US" sz="1700" dirty="0" smtClean="0">
                <a:solidFill>
                  <a:srgbClr val="FF0000"/>
                </a:solidFill>
              </a:rPr>
              <a:t>Team members should try to build on ideas of others and even take them in new directions.</a:t>
            </a:r>
          </a:p>
          <a:p>
            <a:pPr lvl="1"/>
            <a:r>
              <a:rPr lang="en-US" sz="1700" u="sng" dirty="0" smtClean="0"/>
              <a:t>Brainwriting</a:t>
            </a:r>
          </a:p>
          <a:p>
            <a:pPr lvl="2"/>
            <a:r>
              <a:rPr lang="en-US" sz="1700" dirty="0" smtClean="0">
                <a:solidFill>
                  <a:srgbClr val="FF0000"/>
                </a:solidFill>
              </a:rPr>
              <a:t>To eliminate the influence of team peer pressure and other members’ suggestions, participants write their own ideas down.</a:t>
            </a:r>
            <a:endParaRPr lang="en-US" sz="17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469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2. </a:t>
            </a:r>
            <a:r>
              <a:rPr lang="en-US" sz="3200" dirty="0" err="1" smtClean="0"/>
              <a:t>Synectics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Synectics focuses on coming up with novel ideas rather than a quantity of ideas.</a:t>
            </a:r>
          </a:p>
          <a:p>
            <a:endParaRPr lang="en-US" sz="800" u="sng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It is the process of generating novel alternatives through role-playing and fantasizing.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Michaelm\AppData\Local\Microsoft\Windows\Temporary Internet Files\Content.IE5\KDB8FMSX\quality_not_quantity_by_Amr_Mohse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657600"/>
            <a:ext cx="2743200" cy="2194560"/>
          </a:xfrm>
          <a:prstGeom prst="rect">
            <a:avLst/>
          </a:prstGeom>
          <a:noFill/>
        </p:spPr>
      </p:pic>
      <p:pic>
        <p:nvPicPr>
          <p:cNvPr id="10244" name="Picture 4" descr="C:\Users\Michaelm\AppData\Local\Microsoft\Windows\Temporary Internet Files\Content.IE5\7X2GC7W4\quality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810000"/>
            <a:ext cx="1955800" cy="1955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294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3. Nominal </a:t>
            </a:r>
            <a:r>
              <a:rPr lang="en-US" sz="3200" dirty="0" smtClean="0"/>
              <a:t>Grouping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Nominal Grouping is the process of generating and evaluating alternatives through a structured voting method.</a:t>
            </a:r>
          </a:p>
          <a:p>
            <a:endParaRPr lang="en-US" sz="8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It is appropriate to use Nominal Grouping to ensure that status difference among members doesn’t influence the process and decision; some members tend to agree with the boss or informal leader and ignore low status ideas.</a:t>
            </a:r>
          </a:p>
          <a:p>
            <a:pPr>
              <a:buNone/>
            </a:pPr>
            <a:endParaRPr lang="en-US" sz="2400" u="sng" dirty="0"/>
          </a:p>
        </p:txBody>
      </p:sp>
      <p:pic>
        <p:nvPicPr>
          <p:cNvPr id="11267" name="Picture 3" descr="C:\Users\Michaelm\AppData\Local\Microsoft\Windows\Temporary Internet Files\Content.IE5\5GN3PWKG\20100404-vot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419600"/>
            <a:ext cx="2857500" cy="18161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306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4. Consensus </a:t>
            </a:r>
            <a:r>
              <a:rPr lang="en-US" sz="3200" dirty="0" smtClean="0"/>
              <a:t>Mapping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A consensus is a cooperative attempt to develop a solution acceptable to all employees, rather than a competitive battle in which a solution is forced on some members</a:t>
            </a:r>
            <a:endParaRPr lang="en-US" sz="2400" u="sng" dirty="0"/>
          </a:p>
        </p:txBody>
      </p:sp>
      <p:pic>
        <p:nvPicPr>
          <p:cNvPr id="12292" name="Picture 4" descr="C:\Users\Michaelm\AppData\Local\Microsoft\Windows\Temporary Internet Files\Content.IE5\4ACZGT8O\p2p-cooperation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581400"/>
            <a:ext cx="2844800" cy="2209800"/>
          </a:xfrm>
          <a:prstGeom prst="rect">
            <a:avLst/>
          </a:prstGeom>
          <a:noFill/>
        </p:spPr>
      </p:pic>
      <p:pic>
        <p:nvPicPr>
          <p:cNvPr id="12293" name="Picture 5" descr="C:\Users\Michaelm\AppData\Local\Microsoft\Windows\Temporary Internet Files\Content.IE5\7X2GC7W4\OA%20cooperatio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10000"/>
            <a:ext cx="2971800" cy="168565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948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5. Delphi </a:t>
            </a:r>
            <a:r>
              <a:rPr lang="en-US" sz="3200" dirty="0" smtClean="0"/>
              <a:t>Technique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The Delphi Technique is considered a variation of nominal grouping, without face-to-face interaction at any point, and it also includes consensus.</a:t>
            </a:r>
          </a:p>
          <a:p>
            <a:endParaRPr lang="en-US" sz="800" u="sng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Uses anonymous questionnaires.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316" name="Picture 4" descr="C:\Users\Michaelm\AppData\Local\Microsoft\Windows\Temporary Internet Files\Content.IE5\3E7R16IG\head-silhouette-with-question-mark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382034"/>
            <a:ext cx="2914070" cy="281331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012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Advantage/Disadvantage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There are advantages and disadvantages of using groups to make decisions</a:t>
            </a:r>
            <a:r>
              <a:rPr lang="en-US" sz="2400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Synergy occurs when the group’s solution to a problem or opportunity is superior to all individual’s.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Unfortunately, research indicates that people often choose inferior alternatives when choosing in groups.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michaelm\AppData\Local\Microsoft\Windows\INetCache\IE\XNQPUWUE\446110043_6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727448"/>
            <a:ext cx="2438400" cy="1371600"/>
          </a:xfrm>
          <a:prstGeom prst="rect">
            <a:avLst/>
          </a:prstGeom>
          <a:noFill/>
        </p:spPr>
      </p:pic>
      <p:pic>
        <p:nvPicPr>
          <p:cNvPr id="9219" name="Picture 3" descr="C:\Users\michaelm\AppData\Local\Microsoft\Windows\INetCache\IE\XNQPUWUE\crowd-sourcing-154759_6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256314"/>
            <a:ext cx="2514600" cy="191588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772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Advantages of Using Groups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Better Decisions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With synergy, including avoiding errors with the help of the devil’s advocate technique.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More Alternatives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More people provide diverse ideas.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Acceptance and Commitment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People tend to accept and be more committed to implement decisions they help make.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u="sng" dirty="0" smtClean="0"/>
              <a:t>Morale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Participants have more job satisfactions.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Users\Michaelm\AppData\Local\Microsoft\Windows\Temporary Internet Files\Content.IE5\3X0ZDPIB\check_plu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648200"/>
            <a:ext cx="1676400" cy="14922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902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Disadvantages of Using Groups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u="sng" dirty="0" smtClean="0"/>
              <a:t>Time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It takes a long time to make group decisions.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u="sng" dirty="0" smtClean="0"/>
              <a:t>Domination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Powerful individuals or a coalition may actually make the decision.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u="sng" dirty="0" smtClean="0"/>
              <a:t>Conformity of Groupthink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Members may go along with the suggested decision without questioning when they disagree with it to avoid conflict and keep social solidarity.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u="sng" dirty="0" smtClean="0"/>
              <a:t>Responsibility and Social Loafing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one individual is accountable for the decision, so people don’t take it as seriously and some don’t do their fair share of the work.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7411" name="Picture 3" descr="C:\Users\Michaelm\AppData\Local\Microsoft\Windows\Temporary Internet Files\Content.IE5\52LYKE23\math_minus_9953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2311400" cy="12954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560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Putting it all Together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Organizations use groups to meet performance </a:t>
            </a:r>
            <a:r>
              <a:rPr lang="en-US" sz="2400" u="sng" dirty="0" smtClean="0"/>
              <a:t>objectives</a:t>
            </a:r>
            <a:r>
              <a:rPr lang="en-US" sz="2400" dirty="0"/>
              <a:t>.</a:t>
            </a:r>
            <a:endParaRPr lang="en-US" sz="2400" dirty="0" smtClean="0"/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more effective the group structure and dynamics, the higher the stage of development, and the higher the stage of development, the greater the level of </a:t>
            </a:r>
            <a:r>
              <a:rPr lang="en-US" dirty="0" smtClean="0"/>
              <a:t>performance.</a:t>
            </a:r>
            <a:endParaRPr lang="en-US" dirty="0" smtClean="0"/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 group’s performance affects its behavior and human relations.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43" name="Picture 3" descr="C:\Users\michaelm\AppData\Local\Microsoft\Windows\INetCache\IE\8ZR0P28V\clip-artSucces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3285" y="3962400"/>
            <a:ext cx="3144479" cy="2300663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985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2BE6-B8D9-470C-8CB6-F79B8D7622D3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6" name="Content Placeholder 5" descr="C:\Users\Michaelm\AppData\Local\Microsoft\Windows\Temporary Internet Files\Content.IE5\5GN3PWKG\4766047413_6053411ccb_z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Motivational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To increase performance, managers must know their own needs and their employees’ needs, and must satisfy them – this is the goal of human relations.</a:t>
            </a:r>
          </a:p>
          <a:p>
            <a:endParaRPr lang="en-US" sz="800" dirty="0" smtClean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The Content Motivational Theories focus on identifying people’s needs in order to understand what motivates them.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124" name="Picture 4" descr="C:\Users\Michaelm\AppData\Local\Microsoft\Windows\Temporary Internet Files\Content.IE5\VYJYNPGJ\Picture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733800"/>
            <a:ext cx="3966210" cy="24384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5517-D973-4C2D-BD6F-65C9C251E6B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17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Needs </a:t>
            </a:r>
            <a:r>
              <a:rPr lang="en-US" dirty="0" smtClean="0"/>
              <a:t>Hierarchy</a:t>
            </a:r>
            <a:br>
              <a:rPr lang="en-US" dirty="0" smtClean="0"/>
            </a:br>
            <a:r>
              <a:rPr lang="en-US" sz="2000" dirty="0" smtClean="0"/>
              <a:t>Maslow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The Needs Hierarchy is Maslow’s theory of motivation, which is based on five needs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marL="1005840" lvl="2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Physiological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Safety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Social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Esteem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Self-Actualization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6147" name="Picture 3" descr="C:\Users\Michaelm\AppData\Local\Microsoft\Windows\Temporary Internet Files\Content.IE5\WX0DVOOP\Screen_shot_2010-01-10_at_11.55.20_PM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438400"/>
            <a:ext cx="4773256" cy="38862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5517-D973-4C2D-BD6F-65C9C251E6B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58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ERG </a:t>
            </a:r>
            <a:r>
              <a:rPr lang="en-US" dirty="0" smtClean="0"/>
              <a:t>Theory</a:t>
            </a:r>
            <a:br>
              <a:rPr lang="en-US" dirty="0" smtClean="0"/>
            </a:br>
            <a:r>
              <a:rPr lang="en-US" sz="2000" dirty="0" smtClean="0"/>
              <a:t>Clayton </a:t>
            </a:r>
            <a:r>
              <a:rPr lang="en-US" sz="2000" dirty="0" err="1" smtClean="0"/>
              <a:t>Alderfer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u="sng" dirty="0" smtClean="0"/>
              <a:t>ERG Theory </a:t>
            </a:r>
            <a:r>
              <a:rPr lang="en-US" sz="2600" u="sng" dirty="0" smtClean="0"/>
              <a:t>organizes Maslow’s hierarchy into three levels of needs</a:t>
            </a:r>
            <a:r>
              <a:rPr lang="en-US" dirty="0" smtClean="0"/>
              <a:t>:</a:t>
            </a:r>
          </a:p>
          <a:p>
            <a:endParaRPr lang="en-US" sz="900" dirty="0" smtClean="0"/>
          </a:p>
          <a:p>
            <a:pPr marL="1005840" lvl="2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Existence (Physiological and Safety Needs)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Relatedness (Social Needs)</a:t>
            </a:r>
          </a:p>
          <a:p>
            <a:pPr marL="1005840" lvl="2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Growth (Esteem and Self-Actualization)</a:t>
            </a:r>
          </a:p>
          <a:p>
            <a:pPr marL="731520" lvl="1" indent="-457200">
              <a:buFont typeface="+mj-lt"/>
              <a:buAutoNum type="arabicPeriod"/>
            </a:pPr>
            <a:endParaRPr lang="en-US" sz="900" dirty="0" smtClean="0"/>
          </a:p>
          <a:p>
            <a:pPr lvl="1"/>
            <a:r>
              <a:rPr lang="en-US" sz="2400" dirty="0" smtClean="0"/>
              <a:t>To use ERG Theory, answer six questions:</a:t>
            </a:r>
          </a:p>
          <a:p>
            <a:endParaRPr lang="en-US" sz="900" dirty="0" smtClean="0"/>
          </a:p>
          <a:p>
            <a:pPr marL="1280160" lvl="3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70C0"/>
                </a:solidFill>
              </a:rPr>
              <a:t>What need does the individual have?</a:t>
            </a:r>
          </a:p>
          <a:p>
            <a:pPr marL="1280160" lvl="3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70C0"/>
                </a:solidFill>
              </a:rPr>
              <a:t>What needs have been satisfied?</a:t>
            </a:r>
          </a:p>
          <a:p>
            <a:pPr marL="1280160" lvl="3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70C0"/>
                </a:solidFill>
              </a:rPr>
              <a:t>Which unsatisfied need is the lowest in the hierarchy?</a:t>
            </a:r>
          </a:p>
          <a:p>
            <a:pPr marL="1280160" lvl="3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70C0"/>
                </a:solidFill>
              </a:rPr>
              <a:t>Have some higher-order needs been frustrated?  If so, how?</a:t>
            </a:r>
          </a:p>
          <a:p>
            <a:pPr marL="1280160" lvl="3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70C0"/>
                </a:solidFill>
              </a:rPr>
              <a:t>Has the person refocused on the lower-level need?</a:t>
            </a:r>
          </a:p>
          <a:p>
            <a:pPr marL="1280160" lvl="3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0070C0"/>
                </a:solidFill>
              </a:rPr>
              <a:t>How can the unsatisfied needs be satisfied?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F5517-D973-4C2D-BD6F-65C9C251E6B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75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3613</Words>
  <Application>Microsoft Office PowerPoint</Application>
  <PresentationFormat>On-screen Show (4:3)</PresentationFormat>
  <Paragraphs>536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Calibri</vt:lpstr>
      <vt:lpstr>Georgia</vt:lpstr>
      <vt:lpstr>Wingdings</vt:lpstr>
      <vt:lpstr>Wingdings 2</vt:lpstr>
      <vt:lpstr>Civic</vt:lpstr>
      <vt:lpstr>Human Relations in Organizations Session 4</vt:lpstr>
      <vt:lpstr>Chapter Eight</vt:lpstr>
      <vt:lpstr>Motivating Performance</vt:lpstr>
      <vt:lpstr>Motivation</vt:lpstr>
      <vt:lpstr>Motivation</vt:lpstr>
      <vt:lpstr>The Performance Formula</vt:lpstr>
      <vt:lpstr>Content Motivational Theories</vt:lpstr>
      <vt:lpstr>Needs Hierarchy Maslow</vt:lpstr>
      <vt:lpstr>ERG Theory Clayton Alderfer</vt:lpstr>
      <vt:lpstr>Two-Factor Theory Herzberg</vt:lpstr>
      <vt:lpstr>Using Two-Factor Theory to Motivate Employees</vt:lpstr>
      <vt:lpstr>Manifest Needs Theory McClelland</vt:lpstr>
      <vt:lpstr>Manifest Needs Theory</vt:lpstr>
      <vt:lpstr>Manifest Needs Theory</vt:lpstr>
      <vt:lpstr>Manifest Needs Theory</vt:lpstr>
      <vt:lpstr>Process Motivation Theories</vt:lpstr>
      <vt:lpstr>Expectancy Theory Victor Vroom</vt:lpstr>
      <vt:lpstr>Motivating with Expectancy Theory</vt:lpstr>
      <vt:lpstr>Equity Theory</vt:lpstr>
      <vt:lpstr>Motivating with Equity Theory</vt:lpstr>
      <vt:lpstr>Reinforcement Theory B.F. Skinner</vt:lpstr>
      <vt:lpstr>Four Types of Reinforcement</vt:lpstr>
      <vt:lpstr>Schedules of Reinforcement</vt:lpstr>
      <vt:lpstr>Intermittent Reinforcement</vt:lpstr>
      <vt:lpstr>Motivating with Reinforcement</vt:lpstr>
      <vt:lpstr>Incentives and Recognition</vt:lpstr>
      <vt:lpstr>Giving Praise</vt:lpstr>
      <vt:lpstr>Giving Praise</vt:lpstr>
      <vt:lpstr>Objectives and MBO</vt:lpstr>
      <vt:lpstr>Writing Objectives</vt:lpstr>
      <vt:lpstr>Management By Objectives (MBO)</vt:lpstr>
      <vt:lpstr>Management By Objectives (MBO)</vt:lpstr>
      <vt:lpstr>Chapter Eleven</vt:lpstr>
      <vt:lpstr>Teamwork</vt:lpstr>
      <vt:lpstr>Teamwork</vt:lpstr>
      <vt:lpstr>Types of Teams Formal</vt:lpstr>
      <vt:lpstr>Types of Teams Informal</vt:lpstr>
      <vt:lpstr>Types of Teams Informal</vt:lpstr>
      <vt:lpstr>The Team Performance Model</vt:lpstr>
      <vt:lpstr>Team Structure</vt:lpstr>
      <vt:lpstr>Team Dynamics</vt:lpstr>
      <vt:lpstr>Team Dynamics Defined</vt:lpstr>
      <vt:lpstr>Group Roles Found in Teams</vt:lpstr>
      <vt:lpstr>Group Roles Implications for Leaders</vt:lpstr>
      <vt:lpstr>Team Development Stages</vt:lpstr>
      <vt:lpstr>Key Variables</vt:lpstr>
      <vt:lpstr>Team Development and Situational Supervision</vt:lpstr>
      <vt:lpstr>Leadership Skills</vt:lpstr>
      <vt:lpstr>Planning Meetings</vt:lpstr>
      <vt:lpstr>Conducting Meetings</vt:lpstr>
      <vt:lpstr>Handling Problem Team Members</vt:lpstr>
      <vt:lpstr>Handling Problem Team Members</vt:lpstr>
      <vt:lpstr>Conclusion</vt:lpstr>
      <vt:lpstr>Problem-Solving and Decision-Making</vt:lpstr>
      <vt:lpstr>Problem-Solving and Decision-Making</vt:lpstr>
      <vt:lpstr>Three Decision-Making Styles</vt:lpstr>
      <vt:lpstr>Decision-Making Model</vt:lpstr>
      <vt:lpstr>Five Steps in the Decision-Making Model</vt:lpstr>
      <vt:lpstr>Using Groups to Generate Creative Alternatives</vt:lpstr>
      <vt:lpstr>1. Brainstorming</vt:lpstr>
      <vt:lpstr>2. Synectics</vt:lpstr>
      <vt:lpstr>3. Nominal Grouping</vt:lpstr>
      <vt:lpstr>4. Consensus Mapping</vt:lpstr>
      <vt:lpstr>5. Delphi Technique</vt:lpstr>
      <vt:lpstr>Advantage/Disadvantage</vt:lpstr>
      <vt:lpstr>Advantages of Using Groups</vt:lpstr>
      <vt:lpstr>Disadvantages of Using Groups</vt:lpstr>
      <vt:lpstr>Putting it all Together</vt:lpstr>
      <vt:lpstr>Review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One</dc:title>
  <dc:creator>MichaelM</dc:creator>
  <cp:lastModifiedBy>Michael Morrissey</cp:lastModifiedBy>
  <cp:revision>133</cp:revision>
  <cp:lastPrinted>2023-02-08T18:11:18Z</cp:lastPrinted>
  <dcterms:created xsi:type="dcterms:W3CDTF">2015-01-20T02:31:23Z</dcterms:created>
  <dcterms:modified xsi:type="dcterms:W3CDTF">2023-02-08T18:11:21Z</dcterms:modified>
</cp:coreProperties>
</file>