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2"/>
  </p:notesMasterIdLst>
  <p:handoutMasterIdLst>
    <p:handoutMasterId r:id="rId63"/>
  </p:handoutMasterIdLst>
  <p:sldIdLst>
    <p:sldId id="388" r:id="rId2"/>
    <p:sldId id="309" r:id="rId3"/>
    <p:sldId id="389" r:id="rId4"/>
    <p:sldId id="391" r:id="rId5"/>
    <p:sldId id="392" r:id="rId6"/>
    <p:sldId id="393" r:id="rId7"/>
    <p:sldId id="394" r:id="rId8"/>
    <p:sldId id="396" r:id="rId9"/>
    <p:sldId id="397" r:id="rId10"/>
    <p:sldId id="398" r:id="rId11"/>
    <p:sldId id="399" r:id="rId12"/>
    <p:sldId id="400" r:id="rId13"/>
    <p:sldId id="401" r:id="rId14"/>
    <p:sldId id="402" r:id="rId15"/>
    <p:sldId id="403" r:id="rId16"/>
    <p:sldId id="404" r:id="rId17"/>
    <p:sldId id="406" r:id="rId18"/>
    <p:sldId id="407" r:id="rId19"/>
    <p:sldId id="408" r:id="rId20"/>
    <p:sldId id="410" r:id="rId21"/>
    <p:sldId id="411" r:id="rId22"/>
    <p:sldId id="413" r:id="rId23"/>
    <p:sldId id="414" r:id="rId24"/>
    <p:sldId id="415" r:id="rId25"/>
    <p:sldId id="418" r:id="rId26"/>
    <p:sldId id="420" r:id="rId27"/>
    <p:sldId id="422" r:id="rId28"/>
    <p:sldId id="425" r:id="rId29"/>
    <p:sldId id="426" r:id="rId30"/>
    <p:sldId id="427" r:id="rId31"/>
    <p:sldId id="428" r:id="rId32"/>
    <p:sldId id="433" r:id="rId33"/>
    <p:sldId id="434" r:id="rId34"/>
    <p:sldId id="435" r:id="rId35"/>
    <p:sldId id="436" r:id="rId36"/>
    <p:sldId id="443" r:id="rId37"/>
    <p:sldId id="444" r:id="rId38"/>
    <p:sldId id="445" r:id="rId39"/>
    <p:sldId id="446" r:id="rId40"/>
    <p:sldId id="448" r:id="rId41"/>
    <p:sldId id="450" r:id="rId42"/>
    <p:sldId id="451" r:id="rId43"/>
    <p:sldId id="452" r:id="rId44"/>
    <p:sldId id="453" r:id="rId45"/>
    <p:sldId id="455" r:id="rId46"/>
    <p:sldId id="456" r:id="rId47"/>
    <p:sldId id="457" r:id="rId48"/>
    <p:sldId id="458" r:id="rId49"/>
    <p:sldId id="465" r:id="rId50"/>
    <p:sldId id="466" r:id="rId51"/>
    <p:sldId id="467" r:id="rId52"/>
    <p:sldId id="468" r:id="rId53"/>
    <p:sldId id="470" r:id="rId54"/>
    <p:sldId id="473" r:id="rId55"/>
    <p:sldId id="475" r:id="rId56"/>
    <p:sldId id="477" r:id="rId57"/>
    <p:sldId id="482" r:id="rId58"/>
    <p:sldId id="490" r:id="rId59"/>
    <p:sldId id="499" r:id="rId60"/>
    <p:sldId id="326"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5" autoAdjust="0"/>
    <p:restoredTop sz="96267" autoAdjust="0"/>
  </p:normalViewPr>
  <p:slideViewPr>
    <p:cSldViewPr>
      <p:cViewPr varScale="1">
        <p:scale>
          <a:sx n="83" d="100"/>
          <a:sy n="83" d="100"/>
        </p:scale>
        <p:origin x="893" y="82"/>
      </p:cViewPr>
      <p:guideLst>
        <p:guide orient="horz" pos="2160"/>
        <p:guide pos="2880"/>
      </p:guideLst>
    </p:cSldViewPr>
  </p:slideViewPr>
  <p:outlineViewPr>
    <p:cViewPr>
      <p:scale>
        <a:sx n="33" d="100"/>
        <a:sy n="33" d="100"/>
      </p:scale>
      <p:origin x="0" y="512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1/29/2026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1/29/2026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8745F-521D-45B3-BE16-23EE10B3DE8C}"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1/29/2026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1/29/2026</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1/29/2026</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1/29/2026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1/29/2026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1/29/2026</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1/29/2026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1/29/2026</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u="sng" dirty="0" smtClean="0"/>
              <a:t>Customer Service Management</a:t>
            </a:r>
            <a:br>
              <a:rPr lang="en-US" sz="2800" u="sng" dirty="0" smtClean="0"/>
            </a:br>
            <a:r>
              <a:rPr lang="en-US" sz="2000" dirty="0" smtClean="0"/>
              <a:t>Session Six Class Presentation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Customer Service</a:t>
            </a:r>
          </a:p>
          <a:p>
            <a:pPr lvl="1"/>
            <a:r>
              <a:rPr lang="en-US" u="sng" dirty="0" smtClean="0"/>
              <a:t>Skills for Success – 7</a:t>
            </a:r>
            <a:r>
              <a:rPr lang="en-US" u="sng" baseline="30000" dirty="0" smtClean="0"/>
              <a:t>th</a:t>
            </a:r>
            <a:r>
              <a:rPr lang="en-US" u="sng" dirty="0" smtClean="0"/>
              <a:t> Edition</a:t>
            </a:r>
          </a:p>
          <a:p>
            <a:pPr lvl="1"/>
            <a:endParaRPr lang="en-US" sz="800" dirty="0" smtClean="0"/>
          </a:p>
          <a:p>
            <a:pPr lvl="2"/>
            <a:r>
              <a:rPr lang="en-US" dirty="0" smtClean="0"/>
              <a:t>Robert W. Lucas; McGraw-Hill Education; New York, NY 2019</a:t>
            </a:r>
          </a:p>
          <a:p>
            <a:pPr lvl="3"/>
            <a:r>
              <a:rPr lang="en-US" dirty="0" smtClean="0"/>
              <a:t>ISBN: 978-1-259-95407-8</a:t>
            </a:r>
            <a:endParaRPr lang="en-US" dirty="0"/>
          </a:p>
        </p:txBody>
      </p:sp>
      <p:pic>
        <p:nvPicPr>
          <p:cNvPr id="102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2286000" y="3429000"/>
            <a:ext cx="4648200" cy="2819400"/>
          </a:xfrm>
          <a:prstGeom prst="rect">
            <a:avLst/>
          </a:prstGeom>
          <a:noFill/>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Defining Diversity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The bottom line is that all of these factors affect each customer encounter</a:t>
            </a:r>
            <a:r>
              <a:rPr lang="en-US" dirty="0" smtClean="0"/>
              <a:t>.</a:t>
            </a:r>
          </a:p>
          <a:p>
            <a:endParaRPr lang="en-US" sz="800" dirty="0" smtClean="0"/>
          </a:p>
          <a:p>
            <a:pPr lvl="1"/>
            <a:r>
              <a:rPr lang="en-US" dirty="0" smtClean="0">
                <a:solidFill>
                  <a:srgbClr val="FF0000"/>
                </a:solidFill>
              </a:rPr>
              <a:t>Your awareness of differences and of your own preferences is crucial in determining your success in each instance.</a:t>
            </a:r>
            <a:endParaRPr lang="en-US" dirty="0">
              <a:solidFill>
                <a:srgbClr val="FF0000"/>
              </a:solidFill>
            </a:endParaRPr>
          </a:p>
        </p:txBody>
      </p:sp>
      <p:pic>
        <p:nvPicPr>
          <p:cNvPr id="5" name="Picture 4" descr="JCI Anambra Chapter - Home | Facebook"/>
          <p:cNvPicPr/>
          <p:nvPr/>
        </p:nvPicPr>
        <p:blipFill>
          <a:blip r:embed="rId2" cstate="print"/>
          <a:srcRect/>
          <a:stretch>
            <a:fillRect/>
          </a:stretch>
        </p:blipFill>
        <p:spPr bwMode="auto">
          <a:xfrm>
            <a:off x="1981200" y="3657600"/>
            <a:ext cx="5181600" cy="2438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Awareness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400" u="sng" dirty="0" smtClean="0"/>
              <a:t>Applying your own cultural practices and beliefs to a situation involving someone from another culture can result in frustration, anger, poor service, and lost business</a:t>
            </a:r>
            <a:r>
              <a:rPr lang="en-US" dirty="0" smtClean="0"/>
              <a:t>.</a:t>
            </a:r>
          </a:p>
          <a:p>
            <a:endParaRPr lang="en-US" sz="800" dirty="0" smtClean="0"/>
          </a:p>
          <a:p>
            <a:pPr lvl="1"/>
            <a:r>
              <a:rPr lang="en-US" dirty="0" smtClean="0"/>
              <a:t>No two people are alike, no two generations are alike, and no two cultures are alike.  In addition, each customer has needs based on their own perceptions and situation.</a:t>
            </a:r>
          </a:p>
          <a:p>
            <a:pPr lvl="1"/>
            <a:endParaRPr lang="en-US" sz="800" dirty="0" smtClean="0"/>
          </a:p>
          <a:p>
            <a:pPr lvl="2"/>
            <a:r>
              <a:rPr lang="en-US" dirty="0" smtClean="0">
                <a:solidFill>
                  <a:srgbClr val="FF0000"/>
                </a:solidFill>
              </a:rPr>
              <a:t>The diverse nature of your customer population requires you to be aware of the various ways people from different cultures or groups interact in the business setting.</a:t>
            </a:r>
            <a:endParaRPr lang="en-US" dirty="0">
              <a:solidFill>
                <a:srgbClr val="FF0000"/>
              </a:solidFill>
            </a:endParaRPr>
          </a:p>
        </p:txBody>
      </p:sp>
      <p:pic>
        <p:nvPicPr>
          <p:cNvPr id="5" name="Picture 4" descr="Customer Awareness Center – CharterWest Bank | The power of the eagle"/>
          <p:cNvPicPr/>
          <p:nvPr/>
        </p:nvPicPr>
        <p:blipFill>
          <a:blip r:embed="rId2" cstate="print"/>
          <a:srcRect/>
          <a:stretch>
            <a:fillRect/>
          </a:stretch>
        </p:blipFill>
        <p:spPr bwMode="auto">
          <a:xfrm>
            <a:off x="4800600" y="4876800"/>
            <a:ext cx="4522470" cy="216027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Awareness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A changing customer world brings potential differences in the way some people perceive factors such as time, communication style, gender roles, religion, dress, and members of other countries and cultures</a:t>
            </a:r>
            <a:r>
              <a:rPr lang="en-US" dirty="0" smtClean="0"/>
              <a:t>.</a:t>
            </a:r>
          </a:p>
          <a:p>
            <a:endParaRPr lang="en-US" sz="800" dirty="0" smtClean="0"/>
          </a:p>
          <a:p>
            <a:pPr lvl="1"/>
            <a:r>
              <a:rPr lang="en-US" sz="2000" dirty="0" smtClean="0"/>
              <a:t>By better understanding other cultures and contexts, you have an opportunity for building a solid customer-provider relationship.   You also significantly reduce the chance for communication and service breakdowns due to differing perspectives and expectations.</a:t>
            </a:r>
          </a:p>
          <a:p>
            <a:pPr lvl="1"/>
            <a:endParaRPr lang="en-US" sz="800" dirty="0" smtClean="0"/>
          </a:p>
          <a:p>
            <a:pPr lvl="2"/>
            <a:r>
              <a:rPr lang="en-US" dirty="0" smtClean="0">
                <a:solidFill>
                  <a:srgbClr val="FF0000"/>
                </a:solidFill>
              </a:rPr>
              <a:t>Cultural awareness training is crucial to your success.</a:t>
            </a:r>
            <a:endParaRPr lang="en-US" dirty="0">
              <a:solidFill>
                <a:srgbClr val="FF0000"/>
              </a:solidFill>
            </a:endParaRPr>
          </a:p>
        </p:txBody>
      </p:sp>
      <p:pic>
        <p:nvPicPr>
          <p:cNvPr id="5" name="Picture 4" descr="Generate More Sales with Customer Awareness | Jason Van Orden"/>
          <p:cNvPicPr/>
          <p:nvPr/>
        </p:nvPicPr>
        <p:blipFill>
          <a:blip r:embed="rId2" cstate="print"/>
          <a:srcRect/>
          <a:stretch>
            <a:fillRect/>
          </a:stretch>
        </p:blipFill>
        <p:spPr bwMode="auto">
          <a:xfrm>
            <a:off x="5562600" y="5105400"/>
            <a:ext cx="3581400" cy="1752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Impact of Cultural Values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400" u="sng" dirty="0" smtClean="0"/>
              <a:t>Values often dictate which behaviors and practices are acceptable or unacceptable</a:t>
            </a:r>
            <a:r>
              <a:rPr lang="en-US" dirty="0" smtClean="0"/>
              <a:t>.</a:t>
            </a:r>
          </a:p>
          <a:p>
            <a:endParaRPr lang="en-US" sz="800" dirty="0" smtClean="0"/>
          </a:p>
          <a:p>
            <a:pPr lvl="1"/>
            <a:r>
              <a:rPr lang="en-US" sz="2000" dirty="0" smtClean="0"/>
              <a:t>Values may or may not have direct bearing on serving the customer, but they can have a very powerful influence on what the customer wants, needs, thinks is important, and seeks or accepts.  Values can also influence your perceptions and actions toward others.  </a:t>
            </a:r>
          </a:p>
          <a:p>
            <a:pPr lvl="1"/>
            <a:endParaRPr lang="en-US" sz="800" dirty="0" smtClean="0"/>
          </a:p>
          <a:p>
            <a:pPr lvl="2"/>
            <a:r>
              <a:rPr lang="en-US" sz="1800" dirty="0" smtClean="0">
                <a:solidFill>
                  <a:srgbClr val="FF0000"/>
                </a:solidFill>
              </a:rPr>
              <a:t>Being conscious of differences can lead to a better understanding of customers and potentially reduce conflict or misunderstanding.</a:t>
            </a:r>
            <a:endParaRPr lang="en-US" sz="1800" dirty="0">
              <a:solidFill>
                <a:srgbClr val="FF0000"/>
              </a:solidFill>
            </a:endParaRPr>
          </a:p>
        </p:txBody>
      </p:sp>
      <p:pic>
        <p:nvPicPr>
          <p:cNvPr id="5" name="Picture 4" descr="Defining Your List of Values and Beliefs (with 102 examples)"/>
          <p:cNvPicPr/>
          <p:nvPr/>
        </p:nvPicPr>
        <p:blipFill>
          <a:blip r:embed="rId2" cstate="print"/>
          <a:srcRect/>
          <a:stretch>
            <a:fillRect/>
          </a:stretch>
        </p:blipFill>
        <p:spPr bwMode="auto">
          <a:xfrm>
            <a:off x="2133600" y="4648200"/>
            <a:ext cx="4953000" cy="2133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Impact of Cultural Values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Values are the “rules” that people use to evaluate issues or situations, make decisions, interact with others, and deal with conflict.</a:t>
            </a:r>
          </a:p>
          <a:p>
            <a:endParaRPr lang="en-US" sz="800" u="sng" dirty="0" smtClean="0"/>
          </a:p>
          <a:p>
            <a:pPr lvl="1"/>
            <a:r>
              <a:rPr lang="en-US" sz="2000" dirty="0" smtClean="0"/>
              <a:t>A person’s value system often guides thinking and helps them determine right from wrong or good from bad. </a:t>
            </a:r>
          </a:p>
          <a:p>
            <a:pPr lvl="1"/>
            <a:r>
              <a:rPr lang="en-US" sz="2000" dirty="0" smtClean="0"/>
              <a:t>From a customer service prospective, values often strongly drive customer needs and influence the buying decision.</a:t>
            </a:r>
          </a:p>
          <a:p>
            <a:pPr lvl="1"/>
            <a:endParaRPr lang="en-US" sz="800" dirty="0" smtClean="0"/>
          </a:p>
          <a:p>
            <a:pPr lvl="2"/>
            <a:r>
              <a:rPr lang="en-US" sz="1800" dirty="0" smtClean="0">
                <a:solidFill>
                  <a:srgbClr val="FF0000"/>
                </a:solidFill>
              </a:rPr>
              <a:t>Values also differ from one culture to another, depending on its views on ethics, morals, religion, and many other factors.</a:t>
            </a:r>
          </a:p>
          <a:p>
            <a:pPr lvl="2"/>
            <a:r>
              <a:rPr lang="en-US" sz="1800" dirty="0" smtClean="0">
                <a:solidFill>
                  <a:srgbClr val="FF0000"/>
                </a:solidFill>
              </a:rPr>
              <a:t>Values come from deeply held beliefs, and are powerful.</a:t>
            </a:r>
            <a:endParaRPr lang="en-US" sz="1800" dirty="0">
              <a:solidFill>
                <a:srgbClr val="FF0000"/>
              </a:solidFill>
            </a:endParaRPr>
          </a:p>
        </p:txBody>
      </p:sp>
      <p:pic>
        <p:nvPicPr>
          <p:cNvPr id="25603" name="Picture 3" descr="C:\Users\MichaelM\AppData\Local\Microsoft\Windows\INetCache\IE\T5TVNH9H\core-values1[1].png"/>
          <p:cNvPicPr>
            <a:picLocks noChangeAspect="1" noChangeArrowheads="1"/>
          </p:cNvPicPr>
          <p:nvPr/>
        </p:nvPicPr>
        <p:blipFill>
          <a:blip r:embed="rId2" cstate="print"/>
          <a:srcRect/>
          <a:stretch>
            <a:fillRect/>
          </a:stretch>
        </p:blipFill>
        <p:spPr bwMode="auto">
          <a:xfrm>
            <a:off x="5413043" y="5486400"/>
            <a:ext cx="971428" cy="800000"/>
          </a:xfrm>
          <a:prstGeom prst="rect">
            <a:avLst/>
          </a:prstGeom>
          <a:noFill/>
        </p:spPr>
      </p:pic>
      <p:pic>
        <p:nvPicPr>
          <p:cNvPr id="8" name="Picture 4" descr="C:\Users\MichaelM\AppData\Local\Microsoft\Windows\INetCache\IE\T5TVNH9H\180px-Values_Party_of_New_Zealand_logo[1].png"/>
          <p:cNvPicPr>
            <a:picLocks noChangeAspect="1" noChangeArrowheads="1"/>
          </p:cNvPicPr>
          <p:nvPr/>
        </p:nvPicPr>
        <p:blipFill>
          <a:blip r:embed="rId3" cstate="print"/>
          <a:srcRect/>
          <a:stretch>
            <a:fillRect/>
          </a:stretch>
        </p:blipFill>
        <p:spPr bwMode="auto">
          <a:xfrm>
            <a:off x="6553200" y="5486400"/>
            <a:ext cx="2285714" cy="800000"/>
          </a:xfrm>
          <a:prstGeom prst="rect">
            <a:avLst/>
          </a:prstGeom>
          <a:noFill/>
        </p:spPr>
      </p:pic>
      <p:pic>
        <p:nvPicPr>
          <p:cNvPr id="7" name="Picture 6" descr="How to Take Care of Your Customers: Business Advice – Cyber Emploi"/>
          <p:cNvPicPr>
            <a:picLocks noChangeAspect="1" noChangeArrowheads="1"/>
          </p:cNvPicPr>
          <p:nvPr/>
        </p:nvPicPr>
        <p:blipFill>
          <a:blip r:embed="rId4" cstate="print"/>
          <a:srcRect/>
          <a:stretch>
            <a:fillRect/>
          </a:stretch>
        </p:blipFill>
        <p:spPr bwMode="auto">
          <a:xfrm>
            <a:off x="0" y="-13069"/>
            <a:ext cx="1024049" cy="62114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Impact of Cultural Values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smtClean="0"/>
              <a:t>To be effective in dealing with others, service providers should not ignore the power of values and beliefs, nor should they think that their value system is better than   that of someone else</a:t>
            </a:r>
            <a:r>
              <a:rPr lang="en-US" dirty="0" smtClean="0"/>
              <a:t>.</a:t>
            </a:r>
          </a:p>
          <a:p>
            <a:endParaRPr lang="en-US" sz="800" dirty="0" smtClean="0"/>
          </a:p>
          <a:p>
            <a:pPr lvl="1"/>
            <a:r>
              <a:rPr lang="en-US" sz="2000" dirty="0" smtClean="0"/>
              <a:t>The key to service success is to be open-minded and accept that someone else has a different belief system that determines needs.</a:t>
            </a:r>
          </a:p>
          <a:p>
            <a:pPr lvl="1"/>
            <a:endParaRPr lang="en-US" sz="800" dirty="0" smtClean="0"/>
          </a:p>
          <a:p>
            <a:pPr lvl="2"/>
            <a:r>
              <a:rPr lang="en-US" sz="1800" dirty="0" smtClean="0">
                <a:solidFill>
                  <a:srgbClr val="FF0000"/>
                </a:solidFill>
              </a:rPr>
              <a:t>Your goal is to provide excellent service to the customer, and in order to achieve success in accomplishing this goal, you must be sensitive to, tolerant of, and empathetic toward customers.</a:t>
            </a:r>
          </a:p>
        </p:txBody>
      </p:sp>
      <p:pic>
        <p:nvPicPr>
          <p:cNvPr id="24578" name="Picture 2" descr="C:\Users\MichaelM\AppData\Local\Microsoft\Windows\INetCache\IE\NA6TXAAW\Value-is-Service-Featured[1].jpg"/>
          <p:cNvPicPr>
            <a:picLocks noChangeAspect="1" noChangeArrowheads="1"/>
          </p:cNvPicPr>
          <p:nvPr/>
        </p:nvPicPr>
        <p:blipFill>
          <a:blip r:embed="rId2" cstate="print"/>
          <a:srcRect/>
          <a:stretch>
            <a:fillRect/>
          </a:stretch>
        </p:blipFill>
        <p:spPr bwMode="auto">
          <a:xfrm>
            <a:off x="5715000" y="5105400"/>
            <a:ext cx="3429000" cy="1752600"/>
          </a:xfrm>
          <a:prstGeom prst="rect">
            <a:avLst/>
          </a:prstGeom>
          <a:noFill/>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Modesty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400" u="sng" dirty="0" smtClean="0"/>
              <a:t>Modesty refers to the way that cultures view propriety of dress and conduct</a:t>
            </a:r>
            <a:r>
              <a:rPr lang="en-US" dirty="0" smtClean="0"/>
              <a:t>.</a:t>
            </a:r>
          </a:p>
          <a:p>
            <a:endParaRPr lang="en-US" sz="800" dirty="0" smtClean="0"/>
          </a:p>
          <a:p>
            <a:pPr lvl="1"/>
            <a:r>
              <a:rPr lang="en-US" dirty="0" smtClean="0"/>
              <a:t>In some cultures (i.e. Muslim and Quaker), conservative dress by women is one manifestation of modesty.  </a:t>
            </a:r>
          </a:p>
          <a:p>
            <a:pPr lvl="1"/>
            <a:r>
              <a:rPr lang="en-US" dirty="0" smtClean="0"/>
              <a:t>In other cultures, nonverbal communication cues send messages (i.e. eye contact).</a:t>
            </a:r>
          </a:p>
          <a:p>
            <a:pPr lvl="1"/>
            <a:endParaRPr lang="en-US" sz="800" dirty="0" smtClean="0"/>
          </a:p>
          <a:p>
            <a:pPr lvl="2"/>
            <a:r>
              <a:rPr lang="en-US" dirty="0" smtClean="0">
                <a:solidFill>
                  <a:srgbClr val="FF0000"/>
                </a:solidFill>
              </a:rPr>
              <a:t>Be aware of your work environment and nonverbal communication to ensure you are not offensive to others.</a:t>
            </a:r>
            <a:endParaRPr lang="en-US" dirty="0">
              <a:solidFill>
                <a:srgbClr val="FF0000"/>
              </a:solidFill>
            </a:endParaRPr>
          </a:p>
        </p:txBody>
      </p:sp>
      <p:pic>
        <p:nvPicPr>
          <p:cNvPr id="5" name="Picture 4" descr="MOdesty logo - By آلاء بسيوني- 653146_ndxqq :: Tasmeem ME"/>
          <p:cNvPicPr/>
          <p:nvPr/>
        </p:nvPicPr>
        <p:blipFill>
          <a:blip r:embed="rId2" cstate="print"/>
          <a:srcRect/>
          <a:stretch>
            <a:fillRect/>
          </a:stretch>
        </p:blipFill>
        <p:spPr bwMode="auto">
          <a:xfrm>
            <a:off x="5486400" y="4876800"/>
            <a:ext cx="3657600" cy="1999758"/>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Expectations of Privacy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400" u="sng" dirty="0" smtClean="0"/>
              <a:t>Based on your personality and prior life experiences, you may be more or less likely to disclose personal information, especially to people you do not know well</a:t>
            </a:r>
            <a:r>
              <a:rPr lang="en-US" dirty="0" smtClean="0"/>
              <a:t>.  </a:t>
            </a:r>
          </a:p>
          <a:p>
            <a:endParaRPr lang="en-US" sz="800" dirty="0" smtClean="0"/>
          </a:p>
          <a:p>
            <a:pPr lvl="1"/>
            <a:r>
              <a:rPr lang="en-US" sz="2000" dirty="0" smtClean="0"/>
              <a:t>You should be aware that disclosing personal information about oneself is often a cultural factor and expectations of privacy vary.</a:t>
            </a:r>
          </a:p>
          <a:p>
            <a:pPr lvl="1"/>
            <a:endParaRPr lang="en-US" sz="800" dirty="0" smtClean="0"/>
          </a:p>
          <a:p>
            <a:pPr lvl="2"/>
            <a:r>
              <a:rPr lang="en-US" sz="1800" dirty="0" smtClean="0">
                <a:solidFill>
                  <a:srgbClr val="FF0000"/>
                </a:solidFill>
              </a:rPr>
              <a:t>Being congenial and welcoming is a good thing during a customer interaction; however, if you tend to be gregarious and speak freely about virtually any topic, you should curtail this tendency in the customer service environment.  Be cordial but don’t talk excessive.</a:t>
            </a:r>
            <a:endParaRPr lang="en-US" sz="1800" dirty="0">
              <a:solidFill>
                <a:srgbClr val="FF0000"/>
              </a:solidFill>
            </a:endParaRPr>
          </a:p>
        </p:txBody>
      </p:sp>
      <p:pic>
        <p:nvPicPr>
          <p:cNvPr id="5" name="Picture 4" descr="Facebook"/>
          <p:cNvPicPr/>
          <p:nvPr/>
        </p:nvPicPr>
        <p:blipFill>
          <a:blip r:embed="rId2" cstate="print"/>
          <a:srcRect/>
          <a:stretch>
            <a:fillRect/>
          </a:stretch>
        </p:blipFill>
        <p:spPr bwMode="auto">
          <a:xfrm>
            <a:off x="2971800" y="5105400"/>
            <a:ext cx="3505200" cy="1676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Expectations of Privacy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A good rule of thumb is to stay focused on the business of serving your customer in an expeditious and professional manner. Keeping your conversations centered on satisfying the customer’s needs can accomplish this</a:t>
            </a:r>
            <a:r>
              <a:rPr lang="en-US" dirty="0" smtClean="0"/>
              <a:t>.</a:t>
            </a:r>
          </a:p>
          <a:p>
            <a:endParaRPr lang="en-US" sz="800" dirty="0" smtClean="0"/>
          </a:p>
          <a:p>
            <a:pPr lvl="1"/>
            <a:r>
              <a:rPr lang="en-US" sz="2000" dirty="0" smtClean="0"/>
              <a:t>This does not mean that you should avoid “small talk;” just keep it under control and watch customer reactions closely.</a:t>
            </a:r>
          </a:p>
          <a:p>
            <a:pPr lvl="1"/>
            <a:endParaRPr lang="en-US" sz="800" dirty="0" smtClean="0"/>
          </a:p>
          <a:p>
            <a:pPr lvl="2"/>
            <a:r>
              <a:rPr lang="en-US" sz="1800" dirty="0" smtClean="0">
                <a:solidFill>
                  <a:srgbClr val="FF0000"/>
                </a:solidFill>
              </a:rPr>
              <a:t>Talking about the weather, traffic, or some other impersonal topic might be fine, but avoid controversial topics that might be emotional hot buttons or sensitive to other people (i.e. politics and religion).</a:t>
            </a:r>
            <a:endParaRPr lang="en-US" sz="1800" dirty="0">
              <a:solidFill>
                <a:srgbClr val="FF0000"/>
              </a:solidFill>
            </a:endParaRPr>
          </a:p>
        </p:txBody>
      </p:sp>
      <p:pic>
        <p:nvPicPr>
          <p:cNvPr id="5" name="Picture 4" descr="Privacy Matters | Privacy International"/>
          <p:cNvPicPr/>
          <p:nvPr/>
        </p:nvPicPr>
        <p:blipFill>
          <a:blip r:embed="rId2" cstate="print"/>
          <a:srcRect/>
          <a:stretch>
            <a:fillRect/>
          </a:stretch>
        </p:blipFill>
        <p:spPr bwMode="auto">
          <a:xfrm>
            <a:off x="5334000" y="5029200"/>
            <a:ext cx="3810000" cy="1828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Forms of Address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300" u="sng" dirty="0" smtClean="0"/>
              <a:t>Although North Americans often pride themselves on their informality, people from other countries may see informality as rudeness, arrogance, or over-familiarity</a:t>
            </a:r>
            <a:r>
              <a:rPr lang="en-US" sz="2300" dirty="0" smtClean="0"/>
              <a:t>.</a:t>
            </a:r>
          </a:p>
          <a:p>
            <a:endParaRPr lang="en-US" sz="800" dirty="0" smtClean="0"/>
          </a:p>
          <a:p>
            <a:pPr lvl="1"/>
            <a:r>
              <a:rPr lang="en-US" sz="2000" dirty="0" smtClean="0"/>
              <a:t>For example, if you were from the U.S. doing business in another country and failed to greet the customer appropriately or called customers from a more formal culture by their first name without their permission, you might possibly irritate or anger them.</a:t>
            </a:r>
          </a:p>
          <a:p>
            <a:pPr lvl="1"/>
            <a:endParaRPr lang="en-US" sz="800" dirty="0" smtClean="0"/>
          </a:p>
          <a:p>
            <a:pPr lvl="2"/>
            <a:r>
              <a:rPr lang="en-US" sz="1800" dirty="0" smtClean="0">
                <a:solidFill>
                  <a:srgbClr val="FF0000"/>
                </a:solidFill>
              </a:rPr>
              <a:t>When meeting someone from another culture who has not been acculturated into your own, you might greet the customer according to their cultural background.  This demonstrates sensitivity and respect.</a:t>
            </a:r>
            <a:endParaRPr lang="en-US" sz="1800" dirty="0">
              <a:solidFill>
                <a:srgbClr val="FF0000"/>
              </a:solidFill>
            </a:endParaRPr>
          </a:p>
        </p:txBody>
      </p:sp>
      <p:pic>
        <p:nvPicPr>
          <p:cNvPr id="5" name="Picture 4" descr="Foto Dados amarillos de stock gratuita - FreeImages.com"/>
          <p:cNvPicPr/>
          <p:nvPr/>
        </p:nvPicPr>
        <p:blipFill>
          <a:blip r:embed="rId2" cstate="print"/>
          <a:srcRect/>
          <a:stretch>
            <a:fillRect/>
          </a:stretch>
        </p:blipFill>
        <p:spPr bwMode="auto">
          <a:xfrm>
            <a:off x="6172200" y="5181600"/>
            <a:ext cx="2971800" cy="1676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Part Three: Building and Maintaining Relationships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Eight: Customer Service in a Diverse World</a:t>
            </a:r>
          </a:p>
          <a:p>
            <a:endParaRPr lang="en-US" sz="800" u="sng" dirty="0" smtClean="0"/>
          </a:p>
          <a:p>
            <a:pPr lvl="1"/>
            <a:r>
              <a:rPr lang="en-US" i="1" dirty="0"/>
              <a:t>“Diversity is the one true thing we all have in common. </a:t>
            </a:r>
            <a:r>
              <a:rPr lang="en-US" i="1" dirty="0" smtClean="0"/>
              <a:t>Celebrate </a:t>
            </a:r>
            <a:r>
              <a:rPr lang="en-US" i="1" dirty="0"/>
              <a:t>it </a:t>
            </a:r>
            <a:r>
              <a:rPr lang="en-US" i="1" dirty="0" smtClean="0"/>
              <a:t>every day.” - </a:t>
            </a:r>
            <a:r>
              <a:rPr lang="en-US" dirty="0" smtClean="0"/>
              <a:t>Anonymous</a:t>
            </a:r>
            <a:endParaRPr lang="en-US" dirty="0"/>
          </a:p>
          <a:p>
            <a:pPr lvl="1"/>
            <a:endParaRPr lang="en-US" sz="1800" dirty="0" smtClean="0"/>
          </a:p>
          <a:p>
            <a:pPr lvl="2"/>
            <a:endParaRPr lang="en-US" sz="1800" dirty="0" smtClean="0"/>
          </a:p>
          <a:p>
            <a:pPr lvl="2"/>
            <a:endParaRPr lang="en-US" sz="1800" dirty="0" smtClean="0"/>
          </a:p>
          <a:p>
            <a:pPr lvl="1"/>
            <a:endParaRPr lang="en-US" sz="1800" dirty="0" smtClean="0"/>
          </a:p>
        </p:txBody>
      </p:sp>
      <p:pic>
        <p:nvPicPr>
          <p:cNvPr id="7" name="Picture 2" descr="ON Semiconductor: Diversity &amp;amp; Inclusion"/>
          <p:cNvPicPr>
            <a:picLocks noChangeAspect="1" noChangeArrowheads="1"/>
          </p:cNvPicPr>
          <p:nvPr/>
        </p:nvPicPr>
        <p:blipFill>
          <a:blip r:embed="rId2" cstate="print"/>
          <a:srcRect/>
          <a:stretch>
            <a:fillRect/>
          </a:stretch>
        </p:blipFill>
        <p:spPr bwMode="auto">
          <a:xfrm>
            <a:off x="1371600" y="3276600"/>
            <a:ext cx="6477000" cy="2667000"/>
          </a:xfrm>
          <a:prstGeom prst="rect">
            <a:avLst/>
          </a:prstGeom>
          <a:noFill/>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Respect for Elders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300" u="sng" dirty="0" smtClean="0"/>
              <a:t>In most cultures, some level of respect is paid to older people. This stems from a belief that with age comes knowledge, experience, wisdom, authority, and, often, higher status</a:t>
            </a:r>
            <a:r>
              <a:rPr lang="en-US" sz="2300" dirty="0" smtClean="0"/>
              <a:t>.</a:t>
            </a:r>
          </a:p>
          <a:p>
            <a:endParaRPr lang="en-US" sz="800" dirty="0" smtClean="0"/>
          </a:p>
          <a:p>
            <a:pPr lvl="1"/>
            <a:r>
              <a:rPr lang="en-US" sz="2000" dirty="0" smtClean="0"/>
              <a:t>You must be careful to pay appropriate respect when speaking to older customers.  Further, you should be sensitive to the fact that if the customer demands to speak to a senior person or to the manager or owner, they may simply be exhibiting a customary expectation for their culture and generation.</a:t>
            </a:r>
          </a:p>
          <a:p>
            <a:pPr lvl="1"/>
            <a:endParaRPr lang="en-US" sz="800" dirty="0" smtClean="0"/>
          </a:p>
          <a:p>
            <a:pPr lvl="2"/>
            <a:r>
              <a:rPr lang="en-US" sz="1800" dirty="0" smtClean="0">
                <a:solidFill>
                  <a:srgbClr val="FF0000"/>
                </a:solidFill>
              </a:rPr>
              <a:t>If you can assist without creating conflict, do so; if not, honor the request when possible.</a:t>
            </a:r>
            <a:endParaRPr lang="en-US" sz="1800" dirty="0">
              <a:solidFill>
                <a:srgbClr val="FF0000"/>
              </a:solidFill>
            </a:endParaRPr>
          </a:p>
        </p:txBody>
      </p:sp>
      <p:pic>
        <p:nvPicPr>
          <p:cNvPr id="5" name="Picture 4" descr="Respect Your Elders on Twitter: &amp;quot;Salty Suite goes down, you&amp;#39;d better come  correct&amp;quot;"/>
          <p:cNvPicPr/>
          <p:nvPr/>
        </p:nvPicPr>
        <p:blipFill>
          <a:blip r:embed="rId2" cstate="print"/>
          <a:srcRect/>
          <a:stretch>
            <a:fillRect/>
          </a:stretch>
        </p:blipFill>
        <p:spPr bwMode="auto">
          <a:xfrm>
            <a:off x="5715000" y="5029200"/>
            <a:ext cx="3429000" cy="1828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Importance of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Before business is conducted in many cultures, the building of a strong interpersonal relationship is very important</a:t>
            </a:r>
            <a:r>
              <a:rPr lang="en-US" dirty="0" smtClean="0"/>
              <a:t>.</a:t>
            </a:r>
          </a:p>
          <a:p>
            <a:endParaRPr lang="en-US" sz="800" dirty="0" smtClean="0"/>
          </a:p>
          <a:p>
            <a:pPr lvl="1"/>
            <a:r>
              <a:rPr lang="en-US" dirty="0" smtClean="0"/>
              <a:t>Interpersonal relationships focus on the need for service providers to build strong bonds with customers.</a:t>
            </a:r>
          </a:p>
          <a:p>
            <a:pPr lvl="1"/>
            <a:endParaRPr lang="en-US" sz="800" dirty="0" smtClean="0"/>
          </a:p>
          <a:p>
            <a:pPr lvl="2"/>
            <a:r>
              <a:rPr lang="en-US" dirty="0" smtClean="0">
                <a:solidFill>
                  <a:srgbClr val="FF0000"/>
                </a:solidFill>
              </a:rPr>
              <a:t>In many cultures, having a number of informal meetings with people in an organization to build a relationship is often expected before coming to an agreement.</a:t>
            </a:r>
            <a:endParaRPr lang="en-US" dirty="0">
              <a:solidFill>
                <a:srgbClr val="FF0000"/>
              </a:solidFill>
            </a:endParaRPr>
          </a:p>
        </p:txBody>
      </p:sp>
      <p:pic>
        <p:nvPicPr>
          <p:cNvPr id="5" name="Picture 4" descr="My Northway - North Way"/>
          <p:cNvPicPr/>
          <p:nvPr/>
        </p:nvPicPr>
        <p:blipFill>
          <a:blip r:embed="rId2" cstate="print"/>
          <a:srcRect/>
          <a:stretch>
            <a:fillRect/>
          </a:stretch>
        </p:blipFill>
        <p:spPr bwMode="auto">
          <a:xfrm>
            <a:off x="4648200" y="4648200"/>
            <a:ext cx="4495800" cy="2209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Importance of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Failure to establish rapport or an environment of trust could lead to a breakdown in service and/or lost customers.  This does not mean that you should hesitate to assume a quicker familiarity with customers from such cultures, as this could also alienate them</a:t>
            </a:r>
            <a:r>
              <a:rPr lang="en-US" dirty="0" smtClean="0"/>
              <a:t>.</a:t>
            </a:r>
          </a:p>
          <a:p>
            <a:endParaRPr lang="en-US" sz="800" dirty="0" smtClean="0"/>
          </a:p>
          <a:p>
            <a:pPr lvl="1"/>
            <a:r>
              <a:rPr lang="en-US" sz="2000" dirty="0" smtClean="0"/>
              <a:t>Instead, when you will be having ongoing contact or doing repeat business, follow the customer’s lead.</a:t>
            </a:r>
          </a:p>
          <a:p>
            <a:pPr lvl="1"/>
            <a:endParaRPr lang="en-US" sz="800" dirty="0" smtClean="0"/>
          </a:p>
          <a:p>
            <a:pPr lvl="2"/>
            <a:r>
              <a:rPr lang="en-US" sz="1800" dirty="0" smtClean="0">
                <a:solidFill>
                  <a:srgbClr val="FF0000"/>
                </a:solidFill>
              </a:rPr>
              <a:t>Get to know them and share information about your organization and yourself that could lead to mutual trust and respect.</a:t>
            </a:r>
            <a:endParaRPr lang="en-US" sz="1800" dirty="0">
              <a:solidFill>
                <a:srgbClr val="FF0000"/>
              </a:solidFill>
            </a:endParaRPr>
          </a:p>
        </p:txBody>
      </p:sp>
      <p:pic>
        <p:nvPicPr>
          <p:cNvPr id="5" name="Picture 4" descr="The Importance of Maintaining Customer Relationships"/>
          <p:cNvPicPr/>
          <p:nvPr/>
        </p:nvPicPr>
        <p:blipFill>
          <a:blip r:embed="rId2" cstate="print"/>
          <a:srcRect/>
          <a:stretch>
            <a:fillRect/>
          </a:stretch>
        </p:blipFill>
        <p:spPr bwMode="auto">
          <a:xfrm>
            <a:off x="5791200" y="5181600"/>
            <a:ext cx="3352800" cy="1676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Importance of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400" u="sng" dirty="0" smtClean="0"/>
              <a:t>Relationship building may also involve presenting gifts to persuade various people in the organization that you are a friend and have their interests at heart.  Only then can you proceed to determine needs and provide service</a:t>
            </a:r>
            <a:r>
              <a:rPr lang="en-US" dirty="0" smtClean="0"/>
              <a:t>.</a:t>
            </a:r>
          </a:p>
          <a:p>
            <a:endParaRPr lang="en-US" sz="800" dirty="0" smtClean="0"/>
          </a:p>
          <a:p>
            <a:pPr lvl="1"/>
            <a:r>
              <a:rPr lang="en-US" sz="2000" dirty="0" smtClean="0"/>
              <a:t>People from many countries view this as an appropriate form of etiquette, while others may label such gratuities as bribes</a:t>
            </a:r>
            <a:r>
              <a:rPr lang="en-US" dirty="0" smtClean="0"/>
              <a:t>.</a:t>
            </a:r>
          </a:p>
          <a:p>
            <a:pPr lvl="1"/>
            <a:endParaRPr lang="en-US" sz="800" dirty="0" smtClean="0"/>
          </a:p>
          <a:p>
            <a:pPr lvl="2"/>
            <a:r>
              <a:rPr lang="en-US" sz="1800" dirty="0" smtClean="0">
                <a:solidFill>
                  <a:srgbClr val="FF0000"/>
                </a:solidFill>
              </a:rPr>
              <a:t>Whatever your belief, if the practice is a cultural norm, you may do well to follow it when dealing with customers from other regions.</a:t>
            </a:r>
            <a:endParaRPr lang="en-US" dirty="0">
              <a:solidFill>
                <a:srgbClr val="FF0000"/>
              </a:solidFill>
            </a:endParaRPr>
          </a:p>
        </p:txBody>
      </p:sp>
      <p:pic>
        <p:nvPicPr>
          <p:cNvPr id="5" name="Picture 4" descr="12 Ways to Manage Customer Relationships (Without A CRM)"/>
          <p:cNvPicPr/>
          <p:nvPr/>
        </p:nvPicPr>
        <p:blipFill>
          <a:blip r:embed="rId2" cstate="print"/>
          <a:srcRect/>
          <a:stretch>
            <a:fillRect/>
          </a:stretch>
        </p:blipFill>
        <p:spPr bwMode="auto">
          <a:xfrm>
            <a:off x="5486400" y="4876800"/>
            <a:ext cx="3657600" cy="1981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Gender Roles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Culturally and individually, people view the role of men and women differently</a:t>
            </a:r>
            <a:r>
              <a:rPr lang="en-US" dirty="0" smtClean="0"/>
              <a:t>.  </a:t>
            </a:r>
          </a:p>
          <a:p>
            <a:endParaRPr lang="en-US" sz="800" dirty="0" smtClean="0"/>
          </a:p>
          <a:p>
            <a:pPr lvl="1"/>
            <a:r>
              <a:rPr lang="en-US" sz="2000" dirty="0" smtClean="0"/>
              <a:t>Although gender roles are continually evolving throughout the world, decision-making and authority are often clearly established as male prerogatives within many cultures, subcultures, and families.  </a:t>
            </a:r>
          </a:p>
          <a:p>
            <a:pPr lvl="1"/>
            <a:endParaRPr lang="en-US" sz="800" dirty="0" smtClean="0"/>
          </a:p>
          <a:p>
            <a:pPr lvl="2"/>
            <a:r>
              <a:rPr lang="en-US" dirty="0" smtClean="0">
                <a:solidFill>
                  <a:srgbClr val="FF0000"/>
                </a:solidFill>
              </a:rPr>
              <a:t>You do not have to agree with these practices, but you will need to consider them when facing them in some customer encounters.</a:t>
            </a:r>
            <a:endParaRPr lang="en-US" dirty="0">
              <a:solidFill>
                <a:srgbClr val="FF0000"/>
              </a:solidFill>
            </a:endParaRPr>
          </a:p>
        </p:txBody>
      </p:sp>
      <p:pic>
        <p:nvPicPr>
          <p:cNvPr id="5" name="Picture 4" descr="Annotations - The Paper Bag Princess"/>
          <p:cNvPicPr/>
          <p:nvPr/>
        </p:nvPicPr>
        <p:blipFill>
          <a:blip r:embed="rId2" cstate="print"/>
          <a:srcRect/>
          <a:stretch>
            <a:fillRect/>
          </a:stretch>
        </p:blipFill>
        <p:spPr bwMode="auto">
          <a:xfrm>
            <a:off x="3962400" y="4495800"/>
            <a:ext cx="4964430" cy="176022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Attitude Toward Conflict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By recognizing your biases and preferences, and being familiar with other cultures, you can reduce the potential for disagreement</a:t>
            </a:r>
            <a:r>
              <a:rPr lang="en-US" dirty="0" smtClean="0"/>
              <a:t>.  </a:t>
            </a:r>
          </a:p>
          <a:p>
            <a:endParaRPr lang="en-US" sz="800" dirty="0" smtClean="0"/>
          </a:p>
          <a:p>
            <a:pPr lvl="1"/>
            <a:r>
              <a:rPr lang="en-US" sz="2000" dirty="0" smtClean="0"/>
              <a:t>Certainly, there will be times when a customer initiates conflict.  In such instances, all you can do is remain positive.</a:t>
            </a:r>
          </a:p>
          <a:p>
            <a:pPr lvl="1"/>
            <a:endParaRPr lang="en-US" sz="800" dirty="0" smtClean="0"/>
          </a:p>
          <a:p>
            <a:pPr lvl="2"/>
            <a:r>
              <a:rPr lang="en-US" sz="1800" dirty="0" smtClean="0">
                <a:solidFill>
                  <a:srgbClr val="FF0000"/>
                </a:solidFill>
              </a:rPr>
              <a:t>If necessary, you may need to ask for assistance to resolve the conflict.</a:t>
            </a:r>
            <a:endParaRPr lang="en-US" sz="1800" dirty="0">
              <a:solidFill>
                <a:srgbClr val="FF0000"/>
              </a:solidFill>
            </a:endParaRPr>
          </a:p>
        </p:txBody>
      </p:sp>
      <p:pic>
        <p:nvPicPr>
          <p:cNvPr id="5" name="Picture 4" descr="Conflict Management | Princeton Academy"/>
          <p:cNvPicPr/>
          <p:nvPr/>
        </p:nvPicPr>
        <p:blipFill>
          <a:blip r:embed="rId2" cstate="print"/>
          <a:srcRect/>
          <a:stretch>
            <a:fillRect/>
          </a:stretch>
        </p:blipFill>
        <p:spPr bwMode="auto">
          <a:xfrm>
            <a:off x="2286000" y="4267200"/>
            <a:ext cx="4953000" cy="2048929"/>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Attitude Toward Conflict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Depending on the individuals you encounter and their cultural background, you and your customers may deal differently with conflict.  Regardless of culture or group, people choose different conflict resolution styles based on personality style preferences</a:t>
            </a:r>
            <a:r>
              <a:rPr lang="en-US" dirty="0" smtClean="0"/>
              <a:t>.</a:t>
            </a:r>
          </a:p>
          <a:p>
            <a:endParaRPr lang="en-US" sz="800" dirty="0" smtClean="0"/>
          </a:p>
          <a:p>
            <a:pPr lvl="1"/>
            <a:r>
              <a:rPr lang="en-US" sz="2000" dirty="0" smtClean="0"/>
              <a:t>If you use the wrong strategy, emotions could escalate and customer dissatisfaction could follow.  </a:t>
            </a:r>
          </a:p>
          <a:p>
            <a:pPr lvl="1"/>
            <a:endParaRPr lang="en-US" sz="800" dirty="0" smtClean="0"/>
          </a:p>
          <a:p>
            <a:pPr lvl="2"/>
            <a:r>
              <a:rPr lang="en-US" sz="1800" dirty="0" smtClean="0">
                <a:solidFill>
                  <a:srgbClr val="FF0000"/>
                </a:solidFill>
              </a:rPr>
              <a:t>The key is to listen and remain calm, especially if customer gets agitated.</a:t>
            </a:r>
            <a:endParaRPr lang="en-US" sz="1800" dirty="0">
              <a:solidFill>
                <a:srgbClr val="FF0000"/>
              </a:solidFill>
            </a:endParaRPr>
          </a:p>
        </p:txBody>
      </p:sp>
      <p:pic>
        <p:nvPicPr>
          <p:cNvPr id="5" name="Picture 4" descr="7 Important Skills On Conflict Resolution Strategies In the Workplace"/>
          <p:cNvPicPr/>
          <p:nvPr/>
        </p:nvPicPr>
        <p:blipFill>
          <a:blip r:embed="rId2" cstate="print"/>
          <a:srcRect/>
          <a:stretch>
            <a:fillRect/>
          </a:stretch>
        </p:blipFill>
        <p:spPr bwMode="auto">
          <a:xfrm>
            <a:off x="5562600" y="5029200"/>
            <a:ext cx="3581400" cy="1828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Concept of Time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People from the U.S. are typically very time-conscious (monochronic).  You’ve heard the phrase “time is money,” which stresses the impatience and need to maximize time usage and to be punctual/efficient</a:t>
            </a:r>
            <a:r>
              <a:rPr lang="en-US" dirty="0" smtClean="0"/>
              <a:t>.</a:t>
            </a:r>
          </a:p>
          <a:p>
            <a:endParaRPr lang="en-US" sz="800" dirty="0" smtClean="0"/>
          </a:p>
          <a:p>
            <a:pPr lvl="1"/>
            <a:r>
              <a:rPr lang="en-US" sz="2000" dirty="0" smtClean="0"/>
              <a:t>Many North Americans tend to expect people from other cultures to be as time-conscious as they are; however, this is not always the case.  </a:t>
            </a:r>
          </a:p>
          <a:p>
            <a:pPr lvl="1"/>
            <a:r>
              <a:rPr lang="en-US" sz="2000" dirty="0" smtClean="0"/>
              <a:t>Arab, Asian, and Hispanic cultures tend to be polychronic and are often late for meetings or miss them altogether.  </a:t>
            </a:r>
          </a:p>
          <a:p>
            <a:pPr lvl="1"/>
            <a:endParaRPr lang="en-US" sz="800" dirty="0" smtClean="0"/>
          </a:p>
          <a:p>
            <a:pPr lvl="2"/>
            <a:r>
              <a:rPr lang="en-US" sz="1800" dirty="0" smtClean="0">
                <a:solidFill>
                  <a:srgbClr val="FF0000"/>
                </a:solidFill>
              </a:rPr>
              <a:t>Such tardiness is not viewed as disrespect for the time of others or rudeness; it is simply indicative of a cultural value or way of life.</a:t>
            </a:r>
            <a:endParaRPr lang="en-US" sz="1800" dirty="0">
              <a:solidFill>
                <a:srgbClr val="FF0000"/>
              </a:solidFill>
            </a:endParaRPr>
          </a:p>
        </p:txBody>
      </p:sp>
      <p:pic>
        <p:nvPicPr>
          <p:cNvPr id="2050" name="Picture 2" descr="C:\Users\MichaelM\AppData\Local\Microsoft\Windows\INetCache\IE\T5TVNH9H\clock-26102_960_720[1].png"/>
          <p:cNvPicPr>
            <a:picLocks noChangeAspect="1" noChangeArrowheads="1"/>
          </p:cNvPicPr>
          <p:nvPr/>
        </p:nvPicPr>
        <p:blipFill>
          <a:blip r:embed="rId2" cstate="print"/>
          <a:srcRect/>
          <a:stretch>
            <a:fillRect/>
          </a:stretch>
        </p:blipFill>
        <p:spPr bwMode="auto">
          <a:xfrm>
            <a:off x="7086600" y="152400"/>
            <a:ext cx="1219200" cy="1066800"/>
          </a:xfrm>
          <a:prstGeom prst="rect">
            <a:avLst/>
          </a:prstGeom>
          <a:noFill/>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Ownership of Property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People have differing levels of needs.  Ask customers what their needs are and listen to their responses</a:t>
            </a:r>
            <a:r>
              <a:rPr lang="en-US" dirty="0" smtClean="0"/>
              <a:t>.</a:t>
            </a:r>
          </a:p>
          <a:p>
            <a:endParaRPr lang="en-US" sz="800" dirty="0" smtClean="0"/>
          </a:p>
          <a:p>
            <a:pPr lvl="1"/>
            <a:r>
              <a:rPr lang="en-US" sz="2000" dirty="0" smtClean="0"/>
              <a:t>Do not persist in upgrading a customer’s request to a higher level or more expensive product if they decline your suggestion.  You may offend and lose a customer.</a:t>
            </a:r>
          </a:p>
          <a:p>
            <a:pPr lvl="1"/>
            <a:endParaRPr lang="en-US" sz="800" dirty="0" smtClean="0"/>
          </a:p>
          <a:p>
            <a:pPr lvl="2"/>
            <a:r>
              <a:rPr lang="en-US" sz="1800" dirty="0" smtClean="0">
                <a:solidFill>
                  <a:srgbClr val="FF0000"/>
                </a:solidFill>
              </a:rPr>
              <a:t>Of course, if you are in sales, you must make a judgment on whether an objection is one that you should attempt to overcome or whether it is emphatic or culturally based and means “no.”</a:t>
            </a:r>
            <a:endParaRPr lang="en-US" sz="1800" dirty="0">
              <a:solidFill>
                <a:srgbClr val="FF0000"/>
              </a:solidFill>
            </a:endParaRPr>
          </a:p>
        </p:txBody>
      </p:sp>
      <p:pic>
        <p:nvPicPr>
          <p:cNvPr id="5" name="Picture 4" descr="7 Effective Methods to Identify and Meet Customer Needs"/>
          <p:cNvPicPr/>
          <p:nvPr/>
        </p:nvPicPr>
        <p:blipFill>
          <a:blip r:embed="rId2" cstate="print"/>
          <a:srcRect/>
          <a:stretch>
            <a:fillRect/>
          </a:stretch>
        </p:blipFill>
        <p:spPr bwMode="auto">
          <a:xfrm>
            <a:off x="5257800" y="4648200"/>
            <a:ext cx="3886200" cy="2209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Providing Quality Service to Diverse Customer Groups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400" u="sng" dirty="0" smtClean="0"/>
              <a:t>As a service provider, you should become proficient in working with customers with language differences and disabilities; you also need to work with young and elderly customers</a:t>
            </a:r>
            <a:r>
              <a:rPr lang="en-US" dirty="0" smtClean="0"/>
              <a:t>.</a:t>
            </a:r>
          </a:p>
          <a:p>
            <a:endParaRPr lang="en-US" sz="800" dirty="0" smtClean="0"/>
          </a:p>
          <a:p>
            <a:pPr lvl="1"/>
            <a:r>
              <a:rPr lang="en-US" dirty="0" smtClean="0"/>
              <a:t>Given the potential diversity of your customer base, it may be impossible to establish a service strategy for each group.</a:t>
            </a:r>
          </a:p>
          <a:p>
            <a:pPr lvl="1"/>
            <a:endParaRPr lang="en-US" sz="800" dirty="0" smtClean="0"/>
          </a:p>
          <a:p>
            <a:pPr lvl="2"/>
            <a:r>
              <a:rPr lang="en-US" dirty="0" smtClean="0">
                <a:solidFill>
                  <a:srgbClr val="FF0000"/>
                </a:solidFill>
              </a:rPr>
              <a:t>However, you should think of what you might do to address the needs of some of the larger categories of customers you will meet.</a:t>
            </a:r>
            <a:endParaRPr lang="en-US" dirty="0">
              <a:solidFill>
                <a:srgbClr val="FF0000"/>
              </a:solidFill>
            </a:endParaRPr>
          </a:p>
        </p:txBody>
      </p:sp>
      <p:pic>
        <p:nvPicPr>
          <p:cNvPr id="6" name="Picture 5" descr="Diverse Representation (@DiverseRep) | Twitter"/>
          <p:cNvPicPr/>
          <p:nvPr/>
        </p:nvPicPr>
        <p:blipFill>
          <a:blip r:embed="rId2" cstate="print"/>
          <a:srcRect/>
          <a:stretch>
            <a:fillRect/>
          </a:stretch>
        </p:blipFill>
        <p:spPr bwMode="auto">
          <a:xfrm>
            <a:off x="6019800" y="4953000"/>
            <a:ext cx="3124200" cy="1905000"/>
          </a:xfrm>
          <a:prstGeom prst="rect">
            <a:avLst/>
          </a:prstGeom>
          <a:noFill/>
          <a:ln w="9525">
            <a:noFill/>
            <a:miter lim="800000"/>
            <a:headEnd/>
            <a:tailEnd/>
          </a:ln>
        </p:spPr>
      </p:pic>
      <p:pic>
        <p:nvPicPr>
          <p:cNvPr id="7" name="Picture 6"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Impact of Diversity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a:t>Diversity is encountered everywhere and is an important aspect of everyone’s life</a:t>
            </a:r>
            <a:r>
              <a:rPr lang="en-US" sz="2400" dirty="0"/>
              <a:t>.</a:t>
            </a:r>
          </a:p>
          <a:p>
            <a:endParaRPr lang="en-US" sz="800" dirty="0">
              <a:solidFill>
                <a:srgbClr val="FF0000"/>
              </a:solidFill>
            </a:endParaRPr>
          </a:p>
          <a:p>
            <a:pPr lvl="1"/>
            <a:r>
              <a:rPr lang="en-US" dirty="0">
                <a:solidFill>
                  <a:srgbClr val="FF0000"/>
                </a:solidFill>
              </a:rPr>
              <a:t>Encounters with others give us an opportunity to expand our knowledge of </a:t>
            </a:r>
            <a:r>
              <a:rPr lang="en-US" dirty="0" smtClean="0">
                <a:solidFill>
                  <a:srgbClr val="FF0000"/>
                </a:solidFill>
              </a:rPr>
              <a:t>others and build relationships with them, while growing personally.</a:t>
            </a:r>
            <a:endParaRPr lang="en-US" dirty="0">
              <a:solidFill>
                <a:srgbClr val="FF0000"/>
              </a:solidFill>
            </a:endParaRPr>
          </a:p>
        </p:txBody>
      </p:sp>
      <p:pic>
        <p:nvPicPr>
          <p:cNvPr id="5" name="Picture 4" descr="Explaining the Importance of Diversity, Equity, and Inclusion to Your  Nonprofit Team - The Nerdy Nonprofit"/>
          <p:cNvPicPr/>
          <p:nvPr/>
        </p:nvPicPr>
        <p:blipFill>
          <a:blip r:embed="rId2" cstate="print"/>
          <a:srcRect/>
          <a:stretch>
            <a:fillRect/>
          </a:stretch>
        </p:blipFill>
        <p:spPr bwMode="auto">
          <a:xfrm>
            <a:off x="512024" y="3888879"/>
            <a:ext cx="4511409" cy="2362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pic>
        <p:nvPicPr>
          <p:cNvPr id="7" name="Picture 6" descr="Embracing Diversity in the Workplace - Dr. Holly Speaks"/>
          <p:cNvPicPr/>
          <p:nvPr/>
        </p:nvPicPr>
        <p:blipFill>
          <a:blip r:embed="rId4" cstate="print"/>
          <a:srcRect/>
          <a:stretch>
            <a:fillRect/>
          </a:stretch>
        </p:blipFill>
        <p:spPr bwMode="auto">
          <a:xfrm>
            <a:off x="5174124" y="4895643"/>
            <a:ext cx="3480856" cy="13716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Customers with Language Differences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400" u="sng" dirty="0" smtClean="0"/>
              <a:t>One major obstacle for service providers in the U.S. is that many adults believe that most of the world’s population speaks English</a:t>
            </a:r>
            <a:r>
              <a:rPr lang="en-US" dirty="0" smtClean="0"/>
              <a:t>.</a:t>
            </a:r>
          </a:p>
          <a:p>
            <a:endParaRPr lang="en-US" sz="800" dirty="0" smtClean="0"/>
          </a:p>
          <a:p>
            <a:pPr lvl="1"/>
            <a:r>
              <a:rPr lang="en-US" dirty="0" smtClean="0"/>
              <a:t>In actuality, English is the third most spoken language behind Mandarin Chinese and Spanish.  </a:t>
            </a:r>
          </a:p>
          <a:p>
            <a:pPr lvl="1"/>
            <a:endParaRPr lang="en-US" sz="800" dirty="0" smtClean="0"/>
          </a:p>
          <a:p>
            <a:pPr lvl="2"/>
            <a:r>
              <a:rPr lang="en-US" dirty="0" smtClean="0">
                <a:solidFill>
                  <a:srgbClr val="FF0000"/>
                </a:solidFill>
              </a:rPr>
              <a:t>However, if you combine the number of native English speakers and nonnative people who speak English as a second language, English moves up to first or possibly second behind Chinese.</a:t>
            </a:r>
            <a:endParaRPr lang="en-US" dirty="0">
              <a:solidFill>
                <a:srgbClr val="FF0000"/>
              </a:solidFill>
            </a:endParaRPr>
          </a:p>
        </p:txBody>
      </p:sp>
      <p:pic>
        <p:nvPicPr>
          <p:cNvPr id="5" name="Picture 4" descr="Online learning affects world language classes – The Purple Tide"/>
          <p:cNvPicPr/>
          <p:nvPr/>
        </p:nvPicPr>
        <p:blipFill>
          <a:blip r:embed="rId2" cstate="print"/>
          <a:srcRect/>
          <a:stretch>
            <a:fillRect/>
          </a:stretch>
        </p:blipFill>
        <p:spPr bwMode="auto">
          <a:xfrm>
            <a:off x="5334000" y="4876800"/>
            <a:ext cx="3810000" cy="1981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Customers with Different Languages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The key to effectively serving all customers, and particularly people from different cultures, is flexibility</a:t>
            </a:r>
            <a:r>
              <a:rPr lang="en-US" dirty="0" smtClean="0"/>
              <a:t>.</a:t>
            </a:r>
          </a:p>
          <a:p>
            <a:endParaRPr lang="en-US" sz="800" dirty="0" smtClean="0"/>
          </a:p>
          <a:p>
            <a:pPr lvl="1"/>
            <a:r>
              <a:rPr lang="en-US" sz="2000" dirty="0" smtClean="0"/>
              <a:t>You are likely to encounter customers from virtually any country in the world when you speak in today’s business environment, so you need to be prepared.  You need to have a way to use alternative methods or strategies for providing service. </a:t>
            </a:r>
          </a:p>
          <a:p>
            <a:pPr lvl="1"/>
            <a:endParaRPr lang="en-US" sz="800" dirty="0" smtClean="0"/>
          </a:p>
          <a:p>
            <a:pPr lvl="2"/>
            <a:r>
              <a:rPr lang="en-US" sz="1800" dirty="0" smtClean="0">
                <a:solidFill>
                  <a:srgbClr val="FF0000"/>
                </a:solidFill>
              </a:rPr>
              <a:t>Some organizations have employees who can speak multiple languages, or use an on-call list of translators.  Others may have important information readily translated for customers.</a:t>
            </a:r>
          </a:p>
        </p:txBody>
      </p:sp>
      <p:pic>
        <p:nvPicPr>
          <p:cNvPr id="5" name="Picture 4" descr="Design Concept Of Word LANGUAGE Website Banner. Royalty Free Cliparts,  Vectors, And Stock Illustration. Image 115868701."/>
          <p:cNvPicPr/>
          <p:nvPr/>
        </p:nvPicPr>
        <p:blipFill>
          <a:blip r:embed="rId2" cstate="print"/>
          <a:srcRect/>
          <a:stretch>
            <a:fillRect/>
          </a:stretch>
        </p:blipFill>
        <p:spPr bwMode="auto">
          <a:xfrm>
            <a:off x="4876800" y="4648200"/>
            <a:ext cx="4038600" cy="1676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Customers with Disabilities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400" u="sng" dirty="0" smtClean="0"/>
              <a:t>From a customer service perspective, you will certainly encounter someone in the workplace who has a disability and may require your assistance in serving them</a:t>
            </a:r>
            <a:r>
              <a:rPr lang="en-US" dirty="0" smtClean="0"/>
              <a:t>.</a:t>
            </a:r>
          </a:p>
          <a:p>
            <a:endParaRPr lang="en-US" sz="800" dirty="0" smtClean="0"/>
          </a:p>
          <a:p>
            <a:pPr lvl="1"/>
            <a:r>
              <a:rPr lang="en-US" sz="2000" dirty="0" smtClean="0"/>
              <a:t>Some service professionals are uncomfortable working w/ customers with disabilities.  This is because they have had little prior exposure to people w/ special needs, they are uniformed about disabilities, or they have an unfounded fear or anxiety in relating to them.</a:t>
            </a:r>
          </a:p>
          <a:p>
            <a:pPr lvl="1"/>
            <a:endParaRPr lang="en-US" sz="800" dirty="0" smtClean="0"/>
          </a:p>
          <a:p>
            <a:pPr lvl="2"/>
            <a:r>
              <a:rPr lang="en-US" sz="1800" dirty="0" smtClean="0">
                <a:solidFill>
                  <a:srgbClr val="FF0000"/>
                </a:solidFill>
              </a:rPr>
              <a:t>Even though you may be unfamiliar with how people with disabilities adapt to life experiences, strive to provide excellent service to them.</a:t>
            </a:r>
            <a:endParaRPr lang="en-US" sz="1800" dirty="0">
              <a:solidFill>
                <a:srgbClr val="FF0000"/>
              </a:solidFill>
            </a:endParaRPr>
          </a:p>
        </p:txBody>
      </p:sp>
      <p:pic>
        <p:nvPicPr>
          <p:cNvPr id="5" name="Picture 4" descr="Disability Awareness Training | Travellers Aid Australia"/>
          <p:cNvPicPr/>
          <p:nvPr/>
        </p:nvPicPr>
        <p:blipFill>
          <a:blip r:embed="rId2" cstate="print"/>
          <a:srcRect/>
          <a:stretch>
            <a:fillRect/>
          </a:stretch>
        </p:blipFill>
        <p:spPr bwMode="auto">
          <a:xfrm>
            <a:off x="6019800" y="4876800"/>
            <a:ext cx="2857500" cy="14097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Customers with Disabilities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In most cases, customers who have disabilities have learned to accommodate their own personal needs and do not want to be treated differently; they want to be treated equally</a:t>
            </a:r>
            <a:r>
              <a:rPr lang="en-US" dirty="0" smtClean="0"/>
              <a:t>.</a:t>
            </a:r>
          </a:p>
          <a:p>
            <a:endParaRPr lang="en-US" sz="800" dirty="0" smtClean="0"/>
          </a:p>
          <a:p>
            <a:pPr lvl="1"/>
            <a:r>
              <a:rPr lang="en-US" dirty="0" smtClean="0"/>
              <a:t>Related to this, a point to remember is that many people with disabilities will not disclose the fact out of concern that they might be treated differently or discriminated against.</a:t>
            </a:r>
          </a:p>
          <a:p>
            <a:pPr lvl="1"/>
            <a:endParaRPr lang="en-US" sz="800" dirty="0" smtClean="0"/>
          </a:p>
          <a:p>
            <a:pPr lvl="2"/>
            <a:r>
              <a:rPr lang="en-US" dirty="0" smtClean="0">
                <a:solidFill>
                  <a:srgbClr val="FF0000"/>
                </a:solidFill>
              </a:rPr>
              <a:t>In reality, their disability is the norm for them and they do not see it as big of an issue as someone who does not share their disability or have knowledge about it.</a:t>
            </a:r>
            <a:endParaRPr lang="en-US" dirty="0">
              <a:solidFill>
                <a:srgbClr val="FF0000"/>
              </a:solidFill>
            </a:endParaRPr>
          </a:p>
        </p:txBody>
      </p:sp>
      <p:pic>
        <p:nvPicPr>
          <p:cNvPr id="5" name="Picture 4" descr="Home - Disability Awareness"/>
          <p:cNvPicPr/>
          <p:nvPr/>
        </p:nvPicPr>
        <p:blipFill>
          <a:blip r:embed="rId2" cstate="print"/>
          <a:srcRect/>
          <a:stretch>
            <a:fillRect/>
          </a:stretch>
        </p:blipFill>
        <p:spPr bwMode="auto">
          <a:xfrm>
            <a:off x="5181600" y="4800600"/>
            <a:ext cx="3657600" cy="1525006"/>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Customers with Disabilities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Do not assume that just because someone has an obvious disability that they require or want your assistance</a:t>
            </a:r>
            <a:r>
              <a:rPr lang="en-US" dirty="0" smtClean="0"/>
              <a:t>.</a:t>
            </a:r>
          </a:p>
          <a:p>
            <a:endParaRPr lang="en-US" sz="800" dirty="0" smtClean="0"/>
          </a:p>
          <a:p>
            <a:pPr lvl="1"/>
            <a:r>
              <a:rPr lang="en-US" dirty="0" smtClean="0"/>
              <a:t>Offer assistance, if appropriate, and follow your customer’s lead in offering assistance.</a:t>
            </a:r>
          </a:p>
          <a:p>
            <a:pPr lvl="1"/>
            <a:endParaRPr lang="en-US" sz="800" dirty="0" smtClean="0"/>
          </a:p>
          <a:p>
            <a:pPr lvl="2"/>
            <a:r>
              <a:rPr lang="en-US" dirty="0" smtClean="0">
                <a:solidFill>
                  <a:srgbClr val="FF0000"/>
                </a:solidFill>
              </a:rPr>
              <a:t>Unsolicited assistance can be offensive and even dangerous if it is unexpected and causes person to lose balance or distracts them.</a:t>
            </a:r>
            <a:endParaRPr lang="en-US" dirty="0">
              <a:solidFill>
                <a:srgbClr val="FF0000"/>
              </a:solidFill>
            </a:endParaRPr>
          </a:p>
        </p:txBody>
      </p:sp>
      <p:pic>
        <p:nvPicPr>
          <p:cNvPr id="5" name="Picture 4" descr="Disability Documentation"/>
          <p:cNvPicPr/>
          <p:nvPr/>
        </p:nvPicPr>
        <p:blipFill>
          <a:blip r:embed="rId2" cstate="print"/>
          <a:srcRect/>
          <a:stretch>
            <a:fillRect/>
          </a:stretch>
        </p:blipFill>
        <p:spPr bwMode="auto">
          <a:xfrm>
            <a:off x="1466088" y="4634953"/>
            <a:ext cx="6248400" cy="1502664"/>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General Strategies for Servicing Customers with Disabilities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In addition to the suggestions offered in this chapter for serving customers with specific disabilities, the following are some general guidelines for success</a:t>
            </a:r>
            <a:r>
              <a:rPr lang="en-US" dirty="0" smtClean="0"/>
              <a:t>:</a:t>
            </a:r>
          </a:p>
          <a:p>
            <a:endParaRPr lang="en-US" sz="800" dirty="0" smtClean="0"/>
          </a:p>
          <a:p>
            <a:pPr lvl="1"/>
            <a:r>
              <a:rPr lang="en-US" sz="2100" dirty="0" smtClean="0">
                <a:solidFill>
                  <a:srgbClr val="FF0000"/>
                </a:solidFill>
              </a:rPr>
              <a:t>Be Prepared and Informed</a:t>
            </a:r>
          </a:p>
          <a:p>
            <a:pPr lvl="1"/>
            <a:r>
              <a:rPr lang="en-US" sz="2100" dirty="0" smtClean="0">
                <a:solidFill>
                  <a:srgbClr val="FF0000"/>
                </a:solidFill>
              </a:rPr>
              <a:t>Be Careful Not to Patronize</a:t>
            </a:r>
          </a:p>
          <a:p>
            <a:pPr lvl="1"/>
            <a:r>
              <a:rPr lang="en-US" sz="2100" dirty="0" smtClean="0">
                <a:solidFill>
                  <a:srgbClr val="FF0000"/>
                </a:solidFill>
              </a:rPr>
              <a:t>Treat Them Equally, Not Differently</a:t>
            </a:r>
          </a:p>
          <a:p>
            <a:pPr lvl="1"/>
            <a:r>
              <a:rPr lang="en-US" sz="2100" dirty="0" smtClean="0">
                <a:solidFill>
                  <a:srgbClr val="FF0000"/>
                </a:solidFill>
              </a:rPr>
              <a:t>Refer to the Person, Not the Disability</a:t>
            </a:r>
          </a:p>
          <a:p>
            <a:pPr lvl="1"/>
            <a:r>
              <a:rPr lang="en-US" sz="2100" dirty="0" smtClean="0">
                <a:solidFill>
                  <a:srgbClr val="FF0000"/>
                </a:solidFill>
              </a:rPr>
              <a:t>Offer Assistance, but Do Not Rush to Help Without Asking</a:t>
            </a:r>
          </a:p>
          <a:p>
            <a:pPr lvl="1"/>
            <a:r>
              <a:rPr lang="en-US" sz="2100" dirty="0" smtClean="0">
                <a:solidFill>
                  <a:srgbClr val="FF0000"/>
                </a:solidFill>
              </a:rPr>
              <a:t>Be Respectful</a:t>
            </a:r>
            <a:endParaRPr lang="en-US" sz="2100" dirty="0">
              <a:solidFill>
                <a:srgbClr val="FF0000"/>
              </a:solidFill>
            </a:endParaRPr>
          </a:p>
        </p:txBody>
      </p:sp>
      <p:pic>
        <p:nvPicPr>
          <p:cNvPr id="5" name="Picture 4" descr="Disability and Society: How Have Things Changed?"/>
          <p:cNvPicPr/>
          <p:nvPr/>
        </p:nvPicPr>
        <p:blipFill>
          <a:blip r:embed="rId2" cstate="print"/>
          <a:srcRect/>
          <a:stretch>
            <a:fillRect/>
          </a:stretch>
        </p:blipFill>
        <p:spPr bwMode="auto">
          <a:xfrm>
            <a:off x="5562600" y="4876800"/>
            <a:ext cx="3429000" cy="1828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Elderly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As the population ages there will be a greater need for services – and service providers – to care for elderly people and allow them to enjoy a good quality of life</a:t>
            </a:r>
            <a:r>
              <a:rPr lang="en-US" dirty="0" smtClean="0"/>
              <a:t>.</a:t>
            </a:r>
          </a:p>
          <a:p>
            <a:endParaRPr lang="en-US" sz="800" dirty="0" smtClean="0"/>
          </a:p>
          <a:p>
            <a:pPr lvl="1"/>
            <a:r>
              <a:rPr lang="en-US" dirty="0" smtClean="0"/>
              <a:t>The following are strategies for better serving these customers:</a:t>
            </a:r>
          </a:p>
          <a:p>
            <a:pPr lvl="1"/>
            <a:endParaRPr lang="en-US" sz="800" dirty="0" smtClean="0"/>
          </a:p>
          <a:p>
            <a:pPr lvl="2"/>
            <a:r>
              <a:rPr lang="en-US" dirty="0" smtClean="0">
                <a:solidFill>
                  <a:srgbClr val="FF0000"/>
                </a:solidFill>
              </a:rPr>
              <a:t>Be Respectful</a:t>
            </a:r>
          </a:p>
          <a:p>
            <a:pPr lvl="2"/>
            <a:r>
              <a:rPr lang="en-US" dirty="0" smtClean="0">
                <a:solidFill>
                  <a:srgbClr val="FF0000"/>
                </a:solidFill>
              </a:rPr>
              <a:t>Be Patient</a:t>
            </a:r>
          </a:p>
          <a:p>
            <a:pPr lvl="2"/>
            <a:r>
              <a:rPr lang="en-US" dirty="0" smtClean="0">
                <a:solidFill>
                  <a:srgbClr val="FF0000"/>
                </a:solidFill>
              </a:rPr>
              <a:t>Answer Questions</a:t>
            </a:r>
          </a:p>
          <a:p>
            <a:pPr lvl="2"/>
            <a:r>
              <a:rPr lang="en-US" dirty="0" smtClean="0">
                <a:solidFill>
                  <a:srgbClr val="FF0000"/>
                </a:solidFill>
              </a:rPr>
              <a:t>Try Not to Sound Patronizing</a:t>
            </a:r>
          </a:p>
          <a:p>
            <a:pPr lvl="2"/>
            <a:r>
              <a:rPr lang="en-US" dirty="0" smtClean="0">
                <a:solidFill>
                  <a:srgbClr val="FF0000"/>
                </a:solidFill>
              </a:rPr>
              <a:t>Remain Professional</a:t>
            </a:r>
          </a:p>
          <a:p>
            <a:pPr lvl="2"/>
            <a:r>
              <a:rPr lang="en-US" dirty="0" smtClean="0">
                <a:solidFill>
                  <a:srgbClr val="FF0000"/>
                </a:solidFill>
              </a:rPr>
              <a:t>Guard Against Biases</a:t>
            </a:r>
            <a:endParaRPr lang="en-US" dirty="0">
              <a:solidFill>
                <a:srgbClr val="FF0000"/>
              </a:solidFill>
            </a:endParaRPr>
          </a:p>
        </p:txBody>
      </p:sp>
      <p:pic>
        <p:nvPicPr>
          <p:cNvPr id="5" name="Picture 4" descr="Healthy Aging Center"/>
          <p:cNvPicPr/>
          <p:nvPr/>
        </p:nvPicPr>
        <p:blipFill>
          <a:blip r:embed="rId2" cstate="print"/>
          <a:srcRect/>
          <a:stretch>
            <a:fillRect/>
          </a:stretch>
        </p:blipFill>
        <p:spPr bwMode="auto">
          <a:xfrm>
            <a:off x="4648200" y="4191000"/>
            <a:ext cx="4267200" cy="2017656"/>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Younger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When providing customer service to someone close to   your age be sure not to make the mistake of being overly familiar with them in delivering service. </a:t>
            </a:r>
          </a:p>
          <a:p>
            <a:endParaRPr lang="en-US" sz="800" u="sng" dirty="0"/>
          </a:p>
          <a:p>
            <a:pPr lvl="1"/>
            <a:r>
              <a:rPr lang="en-US" dirty="0" smtClean="0"/>
              <a:t>And, don’t treat younger customers as your children, condescend, or talk down to them.</a:t>
            </a:r>
          </a:p>
          <a:p>
            <a:endParaRPr lang="en-US" sz="800" u="sng" dirty="0" smtClean="0"/>
          </a:p>
          <a:p>
            <a:pPr lvl="2"/>
            <a:r>
              <a:rPr lang="en-US" sz="1800" dirty="0" smtClean="0">
                <a:solidFill>
                  <a:srgbClr val="FF0000"/>
                </a:solidFill>
              </a:rPr>
              <a:t>Remember when you were young and felt that adults did not understand or care about your wants or needs?  Consider that younger customers may feel the same way about you.</a:t>
            </a:r>
          </a:p>
          <a:p>
            <a:pPr lvl="2"/>
            <a:endParaRPr lang="en-US" dirty="0" smtClean="0"/>
          </a:p>
        </p:txBody>
      </p:sp>
      <p:pic>
        <p:nvPicPr>
          <p:cNvPr id="5" name="Picture 4" descr="CONTENTS OF DRAFT YOUTH POLICY PROVIDE GUIDELINES TO COMBAT CRIME | SKNIS"/>
          <p:cNvPicPr/>
          <p:nvPr/>
        </p:nvPicPr>
        <p:blipFill>
          <a:blip r:embed="rId2" cstate="print"/>
          <a:srcRect/>
          <a:stretch>
            <a:fillRect/>
          </a:stretch>
        </p:blipFill>
        <p:spPr bwMode="auto">
          <a:xfrm>
            <a:off x="4495800" y="4724400"/>
            <a:ext cx="4495800" cy="16510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Younger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An additional point to remember when dealing with younger customers is that they may not have the product knowledge and sophistication in communicating that older customers might have</a:t>
            </a:r>
            <a:r>
              <a:rPr lang="en-US" dirty="0" smtClean="0"/>
              <a:t>.</a:t>
            </a:r>
          </a:p>
          <a:p>
            <a:endParaRPr lang="en-US" sz="800" dirty="0" smtClean="0"/>
          </a:p>
          <a:p>
            <a:pPr lvl="1"/>
            <a:r>
              <a:rPr lang="en-US" sz="2000" dirty="0" smtClean="0"/>
              <a:t>Decrease confusion and increase communication effectiveness by using words that are appropriate for their age group and by taking the time to explain and/or demonstrate technical points.</a:t>
            </a:r>
          </a:p>
          <a:p>
            <a:pPr lvl="1"/>
            <a:endParaRPr lang="en-US" sz="800" dirty="0" smtClean="0"/>
          </a:p>
          <a:p>
            <a:pPr lvl="2"/>
            <a:r>
              <a:rPr lang="en-US" sz="1800" dirty="0" smtClean="0">
                <a:solidFill>
                  <a:srgbClr val="FF0000"/>
                </a:solidFill>
              </a:rPr>
              <a:t>Keep it simple without being patronizing if you are older than your customers and make sure not to allow any frustration to show in your tone of voice.</a:t>
            </a:r>
            <a:endParaRPr lang="en-US" sz="1800" dirty="0">
              <a:solidFill>
                <a:srgbClr val="FF0000"/>
              </a:solidFill>
            </a:endParaRPr>
          </a:p>
        </p:txBody>
      </p:sp>
      <p:pic>
        <p:nvPicPr>
          <p:cNvPr id="5" name="Picture 4" descr="The EU-CoE youth partnership homepage"/>
          <p:cNvPicPr/>
          <p:nvPr/>
        </p:nvPicPr>
        <p:blipFill>
          <a:blip r:embed="rId2" cstate="print"/>
          <a:srcRect/>
          <a:stretch>
            <a:fillRect/>
          </a:stretch>
        </p:blipFill>
        <p:spPr bwMode="auto">
          <a:xfrm>
            <a:off x="4495800" y="5181600"/>
            <a:ext cx="4648200" cy="1676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Communicating with Diverse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300" u="sng" dirty="0" smtClean="0"/>
              <a:t>Many considerations need to be taken into account when you are delivering service to diverse customers.  </a:t>
            </a:r>
          </a:p>
          <a:p>
            <a:endParaRPr lang="en-US" sz="800" dirty="0" smtClean="0"/>
          </a:p>
          <a:p>
            <a:pPr lvl="1"/>
            <a:r>
              <a:rPr lang="en-US" sz="2000" dirty="0" smtClean="0"/>
              <a:t>Consider the following basic guidelines for communicating with all types of customers:</a:t>
            </a:r>
          </a:p>
          <a:p>
            <a:pPr lvl="1"/>
            <a:endParaRPr lang="en-US" sz="800" dirty="0" smtClean="0"/>
          </a:p>
          <a:p>
            <a:pPr lvl="2"/>
            <a:r>
              <a:rPr lang="en-US" sz="1800" dirty="0" smtClean="0">
                <a:solidFill>
                  <a:srgbClr val="FF0000"/>
                </a:solidFill>
              </a:rPr>
              <a:t>Use Appropriate Language</a:t>
            </a:r>
          </a:p>
          <a:p>
            <a:pPr lvl="2"/>
            <a:r>
              <a:rPr lang="en-US" sz="1800" dirty="0" smtClean="0">
                <a:solidFill>
                  <a:srgbClr val="FF0000"/>
                </a:solidFill>
              </a:rPr>
              <a:t>Be Careful with Your Remarks and Jokes</a:t>
            </a:r>
          </a:p>
          <a:p>
            <a:pPr lvl="2"/>
            <a:r>
              <a:rPr lang="en-US" sz="1800" dirty="0" smtClean="0">
                <a:solidFill>
                  <a:srgbClr val="FF0000"/>
                </a:solidFill>
              </a:rPr>
              <a:t>Make Sure that Your Language is “Inclusive”</a:t>
            </a:r>
          </a:p>
          <a:p>
            <a:pPr lvl="2"/>
            <a:r>
              <a:rPr lang="en-US" sz="1800" dirty="0" smtClean="0">
                <a:solidFill>
                  <a:srgbClr val="FF0000"/>
                </a:solidFill>
              </a:rPr>
              <a:t>Respect Personal Preferences when Addressing People</a:t>
            </a:r>
          </a:p>
          <a:p>
            <a:pPr lvl="2"/>
            <a:r>
              <a:rPr lang="en-US" sz="1800" dirty="0" smtClean="0">
                <a:solidFill>
                  <a:srgbClr val="FF0000"/>
                </a:solidFill>
              </a:rPr>
              <a:t>Use General Terms</a:t>
            </a:r>
          </a:p>
          <a:p>
            <a:pPr lvl="2"/>
            <a:r>
              <a:rPr lang="en-US" sz="1800" dirty="0" smtClean="0">
                <a:solidFill>
                  <a:srgbClr val="FF0000"/>
                </a:solidFill>
              </a:rPr>
              <a:t>Recognize the Impact of Words</a:t>
            </a:r>
          </a:p>
          <a:p>
            <a:pPr lvl="2"/>
            <a:r>
              <a:rPr lang="en-US" sz="1800" dirty="0" smtClean="0">
                <a:solidFill>
                  <a:srgbClr val="FF0000"/>
                </a:solidFill>
              </a:rPr>
              <a:t>Use Care with Nonverbal Cues</a:t>
            </a:r>
          </a:p>
          <a:p>
            <a:pPr lvl="2"/>
            <a:endParaRPr lang="en-US" dirty="0"/>
          </a:p>
        </p:txBody>
      </p:sp>
      <p:pic>
        <p:nvPicPr>
          <p:cNvPr id="5" name="Picture 4" descr="How Technology Changes Communication - Importance of Technology"/>
          <p:cNvPicPr/>
          <p:nvPr/>
        </p:nvPicPr>
        <p:blipFill>
          <a:blip r:embed="rId2" cstate="print"/>
          <a:srcRect/>
          <a:stretch>
            <a:fillRect/>
          </a:stretch>
        </p:blipFill>
        <p:spPr bwMode="auto">
          <a:xfrm>
            <a:off x="5029200" y="4724400"/>
            <a:ext cx="4114800" cy="2133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Impact of Diversity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pPr marL="274320" lvl="2" indent="-274320">
              <a:buClr>
                <a:schemeClr val="accent1"/>
              </a:buClr>
              <a:buSzPct val="85000"/>
              <a:buFont typeface="Wingdings 2"/>
              <a:buChar char=""/>
            </a:pPr>
            <a:r>
              <a:rPr lang="en-US" sz="2400" u="sng" dirty="0" smtClean="0"/>
              <a:t>One significant impact that diversity has on customer service is that people from varied backgrounds and cultures bring with them expectations based on the “norm” of their country or group</a:t>
            </a:r>
            <a:r>
              <a:rPr lang="en-US" sz="2400" dirty="0" smtClean="0"/>
              <a:t>.</a:t>
            </a:r>
          </a:p>
          <a:p>
            <a:pPr marL="274320" lvl="2" indent="-274320">
              <a:buClr>
                <a:schemeClr val="accent1"/>
              </a:buClr>
              <a:buSzPct val="85000"/>
              <a:buFont typeface="Wingdings 2"/>
              <a:buChar char=""/>
            </a:pPr>
            <a:endParaRPr lang="en-US" sz="800" dirty="0" smtClean="0"/>
          </a:p>
          <a:p>
            <a:pPr marL="548640" lvl="3" indent="-274320">
              <a:buClr>
                <a:schemeClr val="accent1"/>
              </a:buClr>
              <a:buSzPct val="85000"/>
              <a:buFont typeface="Wingdings 2"/>
              <a:buChar char=""/>
            </a:pPr>
            <a:r>
              <a:rPr lang="en-US" sz="2100" dirty="0" smtClean="0">
                <a:solidFill>
                  <a:srgbClr val="FF0000"/>
                </a:solidFill>
              </a:rPr>
              <a:t>Whether this diversity pertains to cultural or ethnic differences, beliefs, values, religion, age, gender, ability, or other factors, a potential breakdown in customer satisfaction can occur if people get other than what they want or expect.</a:t>
            </a:r>
          </a:p>
        </p:txBody>
      </p:sp>
      <p:pic>
        <p:nvPicPr>
          <p:cNvPr id="5" name="Picture 4" descr="Impact of Diversity"/>
          <p:cNvPicPr/>
          <p:nvPr/>
        </p:nvPicPr>
        <p:blipFill>
          <a:blip r:embed="rId2" cstate="print"/>
          <a:srcRect/>
          <a:stretch>
            <a:fillRect/>
          </a:stretch>
        </p:blipFill>
        <p:spPr bwMode="auto">
          <a:xfrm>
            <a:off x="4724400" y="4648200"/>
            <a:ext cx="4229100" cy="1600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Part Three: Building and Maintaining Relationships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Nine: Customer Service Via Technology</a:t>
            </a:r>
          </a:p>
          <a:p>
            <a:endParaRPr lang="en-US" sz="800" u="sng" dirty="0" smtClean="0"/>
          </a:p>
          <a:p>
            <a:pPr lvl="1"/>
            <a:r>
              <a:rPr lang="en-US" sz="2000" i="1" dirty="0"/>
              <a:t>“In the world of Internet customer service, it’s important to remember that your competitor is only one mouse click away</a:t>
            </a:r>
            <a:r>
              <a:rPr lang="en-US" sz="2000" i="1" dirty="0" smtClean="0"/>
              <a:t>.”         - </a:t>
            </a:r>
            <a:r>
              <a:rPr lang="en-US" sz="2000" dirty="0" smtClean="0"/>
              <a:t>Doug Warner</a:t>
            </a:r>
            <a:endParaRPr lang="en-US" sz="1800" dirty="0" smtClean="0"/>
          </a:p>
          <a:p>
            <a:pPr lvl="1"/>
            <a:endParaRPr lang="en-US" sz="1800" dirty="0" smtClean="0"/>
          </a:p>
        </p:txBody>
      </p:sp>
      <p:pic>
        <p:nvPicPr>
          <p:cNvPr id="7" name="Picture 6" descr="Engaging with Customers via Technology — Officium Labs"/>
          <p:cNvPicPr/>
          <p:nvPr/>
        </p:nvPicPr>
        <p:blipFill>
          <a:blip r:embed="rId2" cstate="print"/>
          <a:srcRect/>
          <a:stretch>
            <a:fillRect/>
          </a:stretch>
        </p:blipFill>
        <p:spPr bwMode="auto">
          <a:xfrm>
            <a:off x="1847088" y="3276600"/>
            <a:ext cx="5486400" cy="3012842"/>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24746262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Role of Technology in 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Customer service is a 24/7 responsibility, and technology can assist in making it effective</a:t>
            </a:r>
            <a:r>
              <a:rPr lang="en-US" dirty="0" smtClean="0"/>
              <a:t>.</a:t>
            </a:r>
          </a:p>
          <a:p>
            <a:endParaRPr lang="en-US" sz="800" dirty="0" smtClean="0"/>
          </a:p>
          <a:p>
            <a:pPr lvl="1"/>
            <a:r>
              <a:rPr lang="en-US" sz="2000" dirty="0" smtClean="0"/>
              <a:t>Computers and other forms of technology are continually becoming smaller, more complex, and more powerful; we have only started to see the impact that technology will have on shaping the future.  </a:t>
            </a:r>
          </a:p>
          <a:p>
            <a:pPr lvl="1"/>
            <a:endParaRPr lang="en-US" sz="800" dirty="0"/>
          </a:p>
          <a:p>
            <a:pPr lvl="2"/>
            <a:r>
              <a:rPr lang="en-US" sz="1800" dirty="0" smtClean="0">
                <a:solidFill>
                  <a:srgbClr val="FF0000"/>
                </a:solidFill>
              </a:rPr>
              <a:t>Most businesses in the U.S. are technologically dependent in some form.</a:t>
            </a:r>
          </a:p>
        </p:txBody>
      </p:sp>
      <p:pic>
        <p:nvPicPr>
          <p:cNvPr id="5" name="Picture 4" descr="Importance of Technology in Business - Market Business News"/>
          <p:cNvPicPr/>
          <p:nvPr/>
        </p:nvPicPr>
        <p:blipFill>
          <a:blip r:embed="rId2" cstate="print"/>
          <a:srcRect/>
          <a:stretch>
            <a:fillRect/>
          </a:stretch>
        </p:blipFill>
        <p:spPr bwMode="auto">
          <a:xfrm>
            <a:off x="5105400" y="4191000"/>
            <a:ext cx="3765388" cy="2133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205850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Role of Technology in 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400" u="sng" dirty="0" smtClean="0"/>
              <a:t>More people access telephone-related customer service. This significantly influences the economies of many countries via technology-based customer services</a:t>
            </a:r>
            <a:r>
              <a:rPr lang="en-US" dirty="0" smtClean="0"/>
              <a:t>.</a:t>
            </a:r>
          </a:p>
          <a:p>
            <a:endParaRPr lang="en-US" sz="800" dirty="0" smtClean="0"/>
          </a:p>
          <a:p>
            <a:pPr lvl="1"/>
            <a:r>
              <a:rPr lang="en-US" sz="2000" dirty="0" smtClean="0">
                <a:solidFill>
                  <a:srgbClr val="FF0000"/>
                </a:solidFill>
              </a:rPr>
              <a:t>More than ever, people are using their smartphones and other electronic mobile applications, devices, and computers to surf the Internet and place orders.</a:t>
            </a:r>
          </a:p>
        </p:txBody>
      </p:sp>
      <p:pic>
        <p:nvPicPr>
          <p:cNvPr id="5" name="Picture 4" descr="Mobility – Bodhtree Consulting Ltd. | Advanced Analytics | Enterprise  Services | Digital Customer Experience"/>
          <p:cNvPicPr/>
          <p:nvPr/>
        </p:nvPicPr>
        <p:blipFill>
          <a:blip r:embed="rId2" cstate="print"/>
          <a:srcRect/>
          <a:stretch>
            <a:fillRect/>
          </a:stretch>
        </p:blipFill>
        <p:spPr bwMode="auto">
          <a:xfrm>
            <a:off x="6522720" y="3776103"/>
            <a:ext cx="2282952" cy="2500799"/>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1089120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Role of Technology in 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As a result, more people have opted to do their shopping and business from the comfort of their own home</a:t>
            </a:r>
            <a:r>
              <a:rPr lang="en-US" dirty="0" smtClean="0"/>
              <a:t>.</a:t>
            </a:r>
          </a:p>
          <a:p>
            <a:endParaRPr lang="en-US" sz="800" dirty="0" smtClean="0"/>
          </a:p>
          <a:p>
            <a:pPr lvl="1"/>
            <a:r>
              <a:rPr lang="en-US" sz="2000" dirty="0" smtClean="0"/>
              <a:t>With access to products and services at almost any time customers are in a position of power as never before.</a:t>
            </a:r>
          </a:p>
          <a:p>
            <a:pPr lvl="1"/>
            <a:endParaRPr lang="en-US" sz="800" dirty="0" smtClean="0"/>
          </a:p>
          <a:p>
            <a:pPr lvl="2"/>
            <a:r>
              <a:rPr lang="en-US" sz="1800" dirty="0" smtClean="0">
                <a:solidFill>
                  <a:srgbClr val="FF0000"/>
                </a:solidFill>
              </a:rPr>
              <a:t>Companies that are not prepared to meet the future using technology will lose business as customers migrate to providers that are better prepared.</a:t>
            </a:r>
          </a:p>
        </p:txBody>
      </p:sp>
      <p:pic>
        <p:nvPicPr>
          <p:cNvPr id="5" name="Picture 4" descr="Top 9 New Technology Trends for 2021"/>
          <p:cNvPicPr/>
          <p:nvPr/>
        </p:nvPicPr>
        <p:blipFill>
          <a:blip r:embed="rId2" cstate="print"/>
          <a:srcRect/>
          <a:stretch>
            <a:fillRect/>
          </a:stretch>
        </p:blipFill>
        <p:spPr bwMode="auto">
          <a:xfrm>
            <a:off x="4818887" y="4114800"/>
            <a:ext cx="4075545" cy="2209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304300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Customer Contact/Call Center or Help Desk</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400" u="sng" dirty="0" smtClean="0"/>
              <a:t>Electronic commerce is an expanding and powerful way to employ technology to conduct business</a:t>
            </a:r>
            <a:r>
              <a:rPr lang="en-US" dirty="0" smtClean="0"/>
              <a:t>.</a:t>
            </a:r>
          </a:p>
          <a:p>
            <a:endParaRPr lang="en-US" sz="800" dirty="0" smtClean="0"/>
          </a:p>
          <a:p>
            <a:pPr lvl="1"/>
            <a:r>
              <a:rPr lang="en-US" sz="2000" dirty="0" smtClean="0">
                <a:solidFill>
                  <a:srgbClr val="FF0000"/>
                </a:solidFill>
              </a:rPr>
              <a:t>The growing trend of customer care center or call center expansion that provide technology-based services has resulted in reduced staff and costs, while maintaining or increasing service effectiveness.</a:t>
            </a:r>
          </a:p>
        </p:txBody>
      </p:sp>
      <p:pic>
        <p:nvPicPr>
          <p:cNvPr id="5" name="Picture 4" descr="Customer Care Toll Free Number - Home | Facebook"/>
          <p:cNvPicPr/>
          <p:nvPr/>
        </p:nvPicPr>
        <p:blipFill>
          <a:blip r:embed="rId2" cstate="print"/>
          <a:srcRect/>
          <a:stretch>
            <a:fillRect/>
          </a:stretch>
        </p:blipFill>
        <p:spPr bwMode="auto">
          <a:xfrm>
            <a:off x="6066444" y="3733800"/>
            <a:ext cx="2785872" cy="2590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20761138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Customer Contact/Call Center or Help Desk</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Customer contact centers, or help desks, are more powerful and complicated than ever before.  They also provide more functions than their rather ineffectual predecessors did</a:t>
            </a:r>
            <a:r>
              <a:rPr lang="en-US" dirty="0" smtClean="0"/>
              <a:t>.  </a:t>
            </a:r>
          </a:p>
          <a:p>
            <a:endParaRPr lang="en-US" sz="800" dirty="0" smtClean="0"/>
          </a:p>
          <a:p>
            <a:pPr lvl="1"/>
            <a:r>
              <a:rPr lang="en-US" dirty="0" smtClean="0">
                <a:solidFill>
                  <a:srgbClr val="FF0000"/>
                </a:solidFill>
              </a:rPr>
              <a:t>Additionally, because of changing expectations from customers and new regulatory guidelines related to how technology can be applied, traditional business metrics and approaches to interacting with customers and potential customers need to be reexamined by organizations.</a:t>
            </a:r>
            <a:endParaRPr lang="en-US" dirty="0">
              <a:solidFill>
                <a:srgbClr val="FF0000"/>
              </a:solidFill>
            </a:endParaRPr>
          </a:p>
        </p:txBody>
      </p:sp>
      <p:pic>
        <p:nvPicPr>
          <p:cNvPr id="6" name="Picture 5" descr="The evolution of contact center performance | Enghouse Interactive France"/>
          <p:cNvPicPr/>
          <p:nvPr/>
        </p:nvPicPr>
        <p:blipFill>
          <a:blip r:embed="rId2" cstate="print"/>
          <a:srcRect/>
          <a:stretch>
            <a:fillRect/>
          </a:stretch>
        </p:blipFill>
        <p:spPr bwMode="auto">
          <a:xfrm>
            <a:off x="5486400" y="4648200"/>
            <a:ext cx="3646055" cy="2209800"/>
          </a:xfrm>
          <a:prstGeom prst="rect">
            <a:avLst/>
          </a:prstGeom>
          <a:noFill/>
          <a:ln w="9525">
            <a:noFill/>
            <a:miter lim="800000"/>
            <a:headEnd/>
            <a:tailEnd/>
          </a:ln>
        </p:spPr>
      </p:pic>
      <p:pic>
        <p:nvPicPr>
          <p:cNvPr id="7" name="Picture 6"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1687410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Customer Contact/Call Center or Help Desk</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normAutofit/>
          </a:bodyPr>
          <a:lstStyle/>
          <a:p>
            <a:r>
              <a:rPr lang="en-US" sz="2200" u="sng" dirty="0" smtClean="0"/>
              <a:t>Any technology application considered today must incorporate a real-time solution for all customer interactions, while effectively monitoring EE performance and productivity results and tying directly to workflow processes that best satisfy customer needs</a:t>
            </a:r>
            <a:r>
              <a:rPr lang="en-US" dirty="0" smtClean="0"/>
              <a:t>.</a:t>
            </a:r>
          </a:p>
          <a:p>
            <a:endParaRPr lang="en-US" sz="800" dirty="0" smtClean="0"/>
          </a:p>
          <a:p>
            <a:pPr lvl="1"/>
            <a:r>
              <a:rPr lang="en-US" sz="2000" dirty="0" smtClean="0">
                <a:solidFill>
                  <a:srgbClr val="FF0000"/>
                </a:solidFill>
              </a:rPr>
              <a:t>Additionally, such systems should provide opportunities for creating future business opportunities (i.e. gathering customer needs data that can potentially lead to additional sales).</a:t>
            </a:r>
          </a:p>
        </p:txBody>
      </p:sp>
      <p:pic>
        <p:nvPicPr>
          <p:cNvPr id="7" name="Picture 6" descr="Efficient Technologies - Home | Facebook"/>
          <p:cNvPicPr/>
          <p:nvPr/>
        </p:nvPicPr>
        <p:blipFill>
          <a:blip r:embed="rId2" cstate="print"/>
          <a:srcRect/>
          <a:stretch>
            <a:fillRect/>
          </a:stretch>
        </p:blipFill>
        <p:spPr bwMode="auto">
          <a:xfrm>
            <a:off x="4038600" y="4419600"/>
            <a:ext cx="5105400" cy="2438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933863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Customer Contact/Call Center or Help Desk</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Even with all the technological advances, it is clear that: Many customers still appreciate old-fashioned,  personalized customer service</a:t>
            </a:r>
            <a:r>
              <a:rPr lang="en-US" dirty="0" smtClean="0"/>
              <a:t>.</a:t>
            </a:r>
          </a:p>
          <a:p>
            <a:endParaRPr lang="en-US" sz="800" dirty="0" smtClean="0"/>
          </a:p>
          <a:p>
            <a:pPr lvl="1"/>
            <a:r>
              <a:rPr lang="en-US" sz="2000" dirty="0" smtClean="0"/>
              <a:t>Factors such as a customer’s age, socioeconomic and educational background, comfort level with technology, access to technology, and behavioral style preference can influence whether or not a customer would rather deal with a person or technology.</a:t>
            </a:r>
          </a:p>
          <a:p>
            <a:pPr lvl="1"/>
            <a:endParaRPr lang="en-US" sz="800" dirty="0" smtClean="0"/>
          </a:p>
          <a:p>
            <a:pPr lvl="2"/>
            <a:r>
              <a:rPr lang="en-US" sz="1800" dirty="0" smtClean="0">
                <a:solidFill>
                  <a:srgbClr val="FF0000"/>
                </a:solidFill>
              </a:rPr>
              <a:t>Successful service organizations realize that each customer is unique and provide multichannel customer support that offers a variety of means for customer access (i.e. telephone, e-mail, live chat, or face-to-face).</a:t>
            </a:r>
            <a:endParaRPr lang="en-US" sz="1800" dirty="0">
              <a:solidFill>
                <a:srgbClr val="FF0000"/>
              </a:solidFill>
            </a:endParaRPr>
          </a:p>
        </p:txBody>
      </p:sp>
      <p:pic>
        <p:nvPicPr>
          <p:cNvPr id="5" name="Picture 4" descr="Why Do Customers Have to Switch Channels for Issue Resolution? - Fusion BPO"/>
          <p:cNvPicPr/>
          <p:nvPr/>
        </p:nvPicPr>
        <p:blipFill>
          <a:blip r:embed="rId2" cstate="print"/>
          <a:srcRect/>
          <a:stretch>
            <a:fillRect/>
          </a:stretch>
        </p:blipFill>
        <p:spPr bwMode="auto">
          <a:xfrm>
            <a:off x="6019800" y="5334000"/>
            <a:ext cx="3124200" cy="15621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5558673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Customer Contact/Call Center or Help Desk</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Some people are “high touch” (preferring assistance) while others are “low touch” (preferring to serve themselves); therefore, offering a variety of service delivery systems is smart business</a:t>
            </a:r>
            <a:r>
              <a:rPr lang="en-US" dirty="0" smtClean="0"/>
              <a:t>.</a:t>
            </a:r>
          </a:p>
          <a:p>
            <a:endParaRPr lang="en-US" sz="800" dirty="0" smtClean="0"/>
          </a:p>
          <a:p>
            <a:pPr lvl="1"/>
            <a:r>
              <a:rPr lang="en-US" sz="2000" dirty="0" smtClean="0"/>
              <a:t>Whether you deliver service face-to-face or via technology, there is often no substitute for a dedicated, knowledgeable, and well-trained employee to assist when needed.</a:t>
            </a:r>
          </a:p>
          <a:p>
            <a:pPr lvl="1"/>
            <a:endParaRPr lang="en-US" sz="800" dirty="0" smtClean="0"/>
          </a:p>
          <a:p>
            <a:pPr lvl="2"/>
            <a:r>
              <a:rPr lang="en-US" sz="1800" dirty="0" smtClean="0">
                <a:solidFill>
                  <a:srgbClr val="FF0000"/>
                </a:solidFill>
              </a:rPr>
              <a:t>You and your customer service peers are the lifeline of your organization.</a:t>
            </a:r>
            <a:endParaRPr lang="en-US" sz="1800" dirty="0">
              <a:solidFill>
                <a:srgbClr val="FF0000"/>
              </a:solidFill>
            </a:endParaRPr>
          </a:p>
        </p:txBody>
      </p:sp>
      <p:pic>
        <p:nvPicPr>
          <p:cNvPr id="5" name="Picture 4" descr="Lifeline Support for Affordable Communications | Federal Communications  Commission"/>
          <p:cNvPicPr/>
          <p:nvPr/>
        </p:nvPicPr>
        <p:blipFill>
          <a:blip r:embed="rId2" cstate="print"/>
          <a:srcRect/>
          <a:stretch>
            <a:fillRect/>
          </a:stretch>
        </p:blipFill>
        <p:spPr bwMode="auto">
          <a:xfrm>
            <a:off x="1828800" y="4876800"/>
            <a:ext cx="5638800" cy="1371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885101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Tapping into Web-Based and Mobile Technologi</a:t>
            </a:r>
            <a:r>
              <a:rPr lang="en-US" sz="2800" dirty="0" smtClean="0"/>
              <a:t>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Evolving technology is changing the way businesses and organizations of all sizes around the world do business</a:t>
            </a:r>
            <a:r>
              <a:rPr lang="en-US" dirty="0" smtClean="0"/>
              <a:t>.</a:t>
            </a:r>
          </a:p>
          <a:p>
            <a:endParaRPr lang="en-US" sz="800" dirty="0" smtClean="0"/>
          </a:p>
          <a:p>
            <a:pPr lvl="1"/>
            <a:r>
              <a:rPr lang="en-US" sz="2000" dirty="0" smtClean="0"/>
              <a:t>Web-based and mobile technologies continue to multiply and expand on a daily basis, and so do ways in which businesses are rapidly learning to harness their power.  Everything from organizational branding, sharing information, introducing new products, and communicating and helping satisfy customer needs is possible with technology that is rapidly evolving.</a:t>
            </a:r>
          </a:p>
          <a:p>
            <a:pPr lvl="1"/>
            <a:endParaRPr lang="en-US" sz="800" dirty="0" smtClean="0"/>
          </a:p>
          <a:p>
            <a:pPr lvl="2"/>
            <a:r>
              <a:rPr lang="en-US" sz="1800" dirty="0" smtClean="0">
                <a:solidFill>
                  <a:srgbClr val="FF0000"/>
                </a:solidFill>
              </a:rPr>
              <a:t>While service representatives do not typically use all of the technology approaches identified, a familiarity with terminology and technical capabilities is important to professional success.</a:t>
            </a:r>
            <a:endParaRPr lang="en-US" sz="1800" dirty="0">
              <a:solidFill>
                <a:srgbClr val="FF0000"/>
              </a:solidFill>
            </a:endParaRPr>
          </a:p>
        </p:txBody>
      </p:sp>
      <p:pic>
        <p:nvPicPr>
          <p:cNvPr id="5" name="Picture 4" descr="LATEST TECH NEWS: WHO to launch COVID-19 symptom-checking app. 4 other  things and a trivia you need to know today, May 11, 2020 | Ripples Nigeria"/>
          <p:cNvPicPr/>
          <p:nvPr/>
        </p:nvPicPr>
        <p:blipFill>
          <a:blip r:embed="rId2" cstate="print"/>
          <a:srcRect/>
          <a:stretch>
            <a:fillRect/>
          </a:stretch>
        </p:blipFill>
        <p:spPr bwMode="auto">
          <a:xfrm>
            <a:off x="6248400" y="5334000"/>
            <a:ext cx="2895600" cy="15240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3931016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Impact of Diversity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Part of creating a diverse customer business environment is to train service providers in the ways of dealing with people who have backgrounds that are different from their own</a:t>
            </a:r>
            <a:r>
              <a:rPr lang="en-US" dirty="0" smtClean="0"/>
              <a:t>.</a:t>
            </a:r>
          </a:p>
          <a:p>
            <a:endParaRPr lang="en-US" sz="800" dirty="0" smtClean="0"/>
          </a:p>
          <a:p>
            <a:pPr lvl="1"/>
            <a:r>
              <a:rPr lang="en-US" sz="2000" dirty="0" smtClean="0">
                <a:solidFill>
                  <a:srgbClr val="FF0000"/>
                </a:solidFill>
              </a:rPr>
              <a:t>Additionally, this effort involves each employee taking ownership for enhancing their knowledge and skills related to working with a diverse customer base.</a:t>
            </a:r>
          </a:p>
        </p:txBody>
      </p:sp>
      <p:pic>
        <p:nvPicPr>
          <p:cNvPr id="5" name="Picture 4" descr="How important is diversity in business? The facts you should know"/>
          <p:cNvPicPr/>
          <p:nvPr/>
        </p:nvPicPr>
        <p:blipFill>
          <a:blip r:embed="rId2" cstate="print"/>
          <a:srcRect/>
          <a:stretch>
            <a:fillRect/>
          </a:stretch>
        </p:blipFill>
        <p:spPr bwMode="auto">
          <a:xfrm>
            <a:off x="3962400" y="3810000"/>
            <a:ext cx="4873752" cy="2438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Tapping into Web-Based and Mobile Technologies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300" u="sng" dirty="0" smtClean="0"/>
              <a:t>The following are some ways that organizations are tapping into today’s evolving web-based and mobile technology to better serve potential, new, and existing customers</a:t>
            </a:r>
            <a:r>
              <a:rPr lang="en-US" sz="2300" dirty="0" smtClean="0"/>
              <a:t>:</a:t>
            </a:r>
          </a:p>
          <a:p>
            <a:endParaRPr lang="en-US" sz="800" dirty="0" smtClean="0"/>
          </a:p>
          <a:p>
            <a:pPr lvl="1"/>
            <a:r>
              <a:rPr lang="en-US" dirty="0" smtClean="0">
                <a:solidFill>
                  <a:srgbClr val="FF0000"/>
                </a:solidFill>
              </a:rPr>
              <a:t>Websites and Social Media</a:t>
            </a:r>
            <a:endParaRPr lang="en-US" dirty="0">
              <a:solidFill>
                <a:srgbClr val="FF0000"/>
              </a:solidFill>
            </a:endParaRPr>
          </a:p>
        </p:txBody>
      </p:sp>
      <p:pic>
        <p:nvPicPr>
          <p:cNvPr id="5" name="Picture 4" descr="Social Media Integration With Business Website"/>
          <p:cNvPicPr/>
          <p:nvPr/>
        </p:nvPicPr>
        <p:blipFill>
          <a:blip r:embed="rId2" cstate="print"/>
          <a:srcRect/>
          <a:stretch>
            <a:fillRect/>
          </a:stretch>
        </p:blipFill>
        <p:spPr bwMode="auto">
          <a:xfrm>
            <a:off x="4818888" y="3352800"/>
            <a:ext cx="3639312" cy="2362200"/>
          </a:xfrm>
          <a:prstGeom prst="rect">
            <a:avLst/>
          </a:prstGeom>
          <a:noFill/>
          <a:ln w="9525">
            <a:noFill/>
            <a:miter lim="800000"/>
            <a:headEnd/>
            <a:tailEnd/>
          </a:ln>
        </p:spPr>
      </p:pic>
      <p:pic>
        <p:nvPicPr>
          <p:cNvPr id="6" name="Picture 5" descr="How to Save Money When Building Your New Website"/>
          <p:cNvPicPr/>
          <p:nvPr/>
        </p:nvPicPr>
        <p:blipFill>
          <a:blip r:embed="rId3" cstate="print"/>
          <a:srcRect/>
          <a:stretch>
            <a:fillRect/>
          </a:stretch>
        </p:blipFill>
        <p:spPr bwMode="auto">
          <a:xfrm>
            <a:off x="872411" y="3581400"/>
            <a:ext cx="3681301" cy="2419350"/>
          </a:xfrm>
          <a:prstGeom prst="rect">
            <a:avLst/>
          </a:prstGeom>
          <a:noFill/>
          <a:ln w="9525">
            <a:noFill/>
            <a:miter lim="800000"/>
            <a:headEnd/>
            <a:tailEnd/>
          </a:ln>
        </p:spPr>
      </p:pic>
      <p:pic>
        <p:nvPicPr>
          <p:cNvPr id="7" name="Picture 6" descr="How to Take Care of Your Customers: Business Advice – Cyber Emploi"/>
          <p:cNvPicPr>
            <a:picLocks noChangeAspect="1" noChangeArrowheads="1"/>
          </p:cNvPicPr>
          <p:nvPr/>
        </p:nvPicPr>
        <p:blipFill>
          <a:blip r:embed="rId4"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1422517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Websites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400" u="sng" dirty="0" smtClean="0"/>
              <a:t>Websites are a series of electronic “pages” that are hosted on a web server and provide vital organizational, product, and service information, and multiple ways for consumers to get in touch with key company representatives</a:t>
            </a:r>
            <a:r>
              <a:rPr lang="en-US" dirty="0" smtClean="0"/>
              <a:t>.</a:t>
            </a:r>
          </a:p>
          <a:p>
            <a:endParaRPr lang="en-US" sz="800" dirty="0" smtClean="0"/>
          </a:p>
          <a:p>
            <a:pPr lvl="1"/>
            <a:r>
              <a:rPr lang="en-US" sz="2000" dirty="0" smtClean="0"/>
              <a:t>Websites provide organizations with a valuable tool for presenting a “face” to the entire world.  They are a part of the organization’s professional brand.</a:t>
            </a:r>
          </a:p>
          <a:p>
            <a:pPr lvl="1"/>
            <a:endParaRPr lang="en-US" sz="800" dirty="0" smtClean="0"/>
          </a:p>
          <a:p>
            <a:pPr lvl="2"/>
            <a:r>
              <a:rPr lang="en-US" sz="1800" dirty="0" smtClean="0">
                <a:solidFill>
                  <a:srgbClr val="FF0000"/>
                </a:solidFill>
              </a:rPr>
              <a:t>Few successful businesses can survive today without having a professional-looking and functional website.</a:t>
            </a:r>
            <a:endParaRPr lang="en-US" sz="1800" dirty="0">
              <a:solidFill>
                <a:srgbClr val="FF0000"/>
              </a:solidFill>
            </a:endParaRPr>
          </a:p>
        </p:txBody>
      </p:sp>
      <p:pic>
        <p:nvPicPr>
          <p:cNvPr id="5" name="Picture 4" descr="Do Government Offices need Websites for their promotion? | Sigma Computers"/>
          <p:cNvPicPr/>
          <p:nvPr/>
        </p:nvPicPr>
        <p:blipFill>
          <a:blip r:embed="rId2" cstate="print"/>
          <a:srcRect/>
          <a:stretch>
            <a:fillRect/>
          </a:stretch>
        </p:blipFill>
        <p:spPr bwMode="auto">
          <a:xfrm>
            <a:off x="6400800" y="4876800"/>
            <a:ext cx="2286000" cy="1371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2291466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Websites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300" u="sng" dirty="0" smtClean="0"/>
              <a:t>These standards of technology are able to share information about a person or a company’s organization, products and services, contacts, service options, and much more</a:t>
            </a:r>
            <a:r>
              <a:rPr lang="en-US" sz="2300" dirty="0" smtClean="0"/>
              <a:t>.</a:t>
            </a:r>
          </a:p>
          <a:p>
            <a:endParaRPr lang="en-US" sz="800" dirty="0" smtClean="0"/>
          </a:p>
          <a:p>
            <a:pPr lvl="1"/>
            <a:r>
              <a:rPr lang="en-US" sz="2000" dirty="0" smtClean="0"/>
              <a:t>As part of their overall marketing strategy, they can offer informative blogs, advertising links, and important connections to their social media accounts.  All of these can better promote the organizational brand, generate leads, identify potential customers, provide service to current customers, and create residual income streams.</a:t>
            </a:r>
          </a:p>
          <a:p>
            <a:pPr lvl="1"/>
            <a:endParaRPr lang="en-US" sz="800" dirty="0" smtClean="0"/>
          </a:p>
          <a:p>
            <a:pPr lvl="2"/>
            <a:r>
              <a:rPr lang="en-US" sz="1800" dirty="0" smtClean="0">
                <a:solidFill>
                  <a:srgbClr val="FF0000"/>
                </a:solidFill>
              </a:rPr>
              <a:t>Small, one-person businesses and bloggers often capitalize on affiliate, banner, and other types of web advertising to generate income</a:t>
            </a:r>
            <a:r>
              <a:rPr lang="en-US" dirty="0" smtClean="0">
                <a:solidFill>
                  <a:srgbClr val="FF0000"/>
                </a:solidFill>
              </a:rPr>
              <a:t>.</a:t>
            </a:r>
            <a:endParaRPr lang="en-US" dirty="0">
              <a:solidFill>
                <a:srgbClr val="FF0000"/>
              </a:solidFill>
            </a:endParaRPr>
          </a:p>
        </p:txBody>
      </p:sp>
      <p:pic>
        <p:nvPicPr>
          <p:cNvPr id="5" name="Picture 4" descr="22 Black Websites for Your Inspiration (2021)"/>
          <p:cNvPicPr/>
          <p:nvPr/>
        </p:nvPicPr>
        <p:blipFill>
          <a:blip r:embed="rId2" cstate="print"/>
          <a:srcRect/>
          <a:stretch>
            <a:fillRect/>
          </a:stretch>
        </p:blipFill>
        <p:spPr bwMode="auto">
          <a:xfrm>
            <a:off x="6400800" y="5257800"/>
            <a:ext cx="2743200" cy="1600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29677192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Websites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300" u="sng" dirty="0" smtClean="0"/>
              <a:t>Websites are basically a “pull” mechanism.  That means that site owners post info, provide service chat support, and encourage people to come to the site to retrieve information, use services and support, and make purchases</a:t>
            </a:r>
            <a:r>
              <a:rPr lang="en-US" sz="2300" dirty="0" smtClean="0"/>
              <a:t>.</a:t>
            </a:r>
          </a:p>
          <a:p>
            <a:endParaRPr lang="en-US" sz="800" dirty="0" smtClean="0"/>
          </a:p>
          <a:p>
            <a:pPr lvl="1"/>
            <a:r>
              <a:rPr lang="en-US" sz="2000" dirty="0" smtClean="0"/>
              <a:t>This is opposed to “push” technology, which proactively sends out information to customers and potential customers.  </a:t>
            </a:r>
          </a:p>
          <a:p>
            <a:pPr lvl="1"/>
            <a:endParaRPr lang="en-US" sz="800" dirty="0" smtClean="0"/>
          </a:p>
          <a:p>
            <a:pPr lvl="2"/>
            <a:r>
              <a:rPr lang="en-US" sz="1800" dirty="0" smtClean="0">
                <a:solidFill>
                  <a:srgbClr val="FF0000"/>
                </a:solidFill>
              </a:rPr>
              <a:t>Examples of push technology include e-mail and Twitter messages, blog articles, e-Newsletters, mailings, etc.  These methods put information into the hands of customers.</a:t>
            </a:r>
            <a:endParaRPr lang="en-US" sz="1800" dirty="0">
              <a:solidFill>
                <a:srgbClr val="FF0000"/>
              </a:solidFill>
            </a:endParaRPr>
          </a:p>
        </p:txBody>
      </p:sp>
      <p:pic>
        <p:nvPicPr>
          <p:cNvPr id="5" name="Picture 4" descr="Push vs. Pull Marketing Strategies by Thibault DLS"/>
          <p:cNvPicPr/>
          <p:nvPr/>
        </p:nvPicPr>
        <p:blipFill>
          <a:blip r:embed="rId2" cstate="print"/>
          <a:srcRect/>
          <a:stretch>
            <a:fillRect/>
          </a:stretch>
        </p:blipFill>
        <p:spPr bwMode="auto">
          <a:xfrm>
            <a:off x="5638800" y="4648200"/>
            <a:ext cx="3505200" cy="2209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4241458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Social Media</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Internet has exploded with social networking websites (i.e. Facebook, Twitter, LinkedIn, Pinterest) that allow people and organizations a vehicle to post information about themselves, products, and services</a:t>
            </a:r>
            <a:r>
              <a:rPr lang="en-US" dirty="0" smtClean="0"/>
              <a:t>.</a:t>
            </a:r>
          </a:p>
          <a:p>
            <a:endParaRPr lang="en-US" sz="800" dirty="0" smtClean="0"/>
          </a:p>
          <a:p>
            <a:pPr lvl="1"/>
            <a:r>
              <a:rPr lang="en-US" sz="2000" dirty="0" smtClean="0">
                <a:solidFill>
                  <a:srgbClr val="FF0000"/>
                </a:solidFill>
              </a:rPr>
              <a:t>Social media has become so popular and available to consumers that businesses and other organizations are tapping into it to help establish their brand, share information, identify and connect with customers, and target specific demographic groups while keeping their name in front of millions of people.</a:t>
            </a:r>
            <a:endParaRPr lang="en-US" sz="2000" dirty="0">
              <a:solidFill>
                <a:srgbClr val="FF0000"/>
              </a:solidFill>
            </a:endParaRPr>
          </a:p>
        </p:txBody>
      </p:sp>
      <p:pic>
        <p:nvPicPr>
          <p:cNvPr id="7" name="Picture 6" descr="Social Media | MegaTagMedia.com"/>
          <p:cNvPicPr/>
          <p:nvPr/>
        </p:nvPicPr>
        <p:blipFill>
          <a:blip r:embed="rId2" cstate="print"/>
          <a:srcRect/>
          <a:stretch>
            <a:fillRect/>
          </a:stretch>
        </p:blipFill>
        <p:spPr bwMode="auto">
          <a:xfrm>
            <a:off x="6172200" y="4648200"/>
            <a:ext cx="2698588" cy="1676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22571540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Social Media</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400" u="sng" dirty="0" smtClean="0"/>
              <a:t>There are many factors to consider before moving forward into the social media arena.  Part of the initiative should be to identify what is in it for site users and the organization</a:t>
            </a:r>
            <a:r>
              <a:rPr lang="en-US" dirty="0" smtClean="0"/>
              <a:t>.</a:t>
            </a:r>
          </a:p>
          <a:p>
            <a:endParaRPr lang="en-US" sz="800" dirty="0" smtClean="0"/>
          </a:p>
          <a:p>
            <a:pPr lvl="1"/>
            <a:r>
              <a:rPr lang="en-US" dirty="0" smtClean="0"/>
              <a:t>Five reasons that people are likely to follow your company brand on social media:</a:t>
            </a:r>
          </a:p>
          <a:p>
            <a:pPr lvl="1"/>
            <a:endParaRPr lang="en-US" sz="800" dirty="0" smtClean="0"/>
          </a:p>
          <a:p>
            <a:pPr marL="1051560" lvl="2" indent="-457200">
              <a:buFont typeface="+mj-lt"/>
              <a:buAutoNum type="arabicPeriod"/>
            </a:pPr>
            <a:r>
              <a:rPr lang="en-US" dirty="0" smtClean="0">
                <a:solidFill>
                  <a:srgbClr val="FF0000"/>
                </a:solidFill>
              </a:rPr>
              <a:t>To receive coupons and discounts</a:t>
            </a:r>
          </a:p>
          <a:p>
            <a:pPr marL="1051560" lvl="2" indent="-457200">
              <a:buFont typeface="+mj-lt"/>
              <a:buAutoNum type="arabicPeriod"/>
            </a:pPr>
            <a:r>
              <a:rPr lang="en-US" dirty="0" smtClean="0">
                <a:solidFill>
                  <a:srgbClr val="FF0000"/>
                </a:solidFill>
              </a:rPr>
              <a:t>To show their friends that they like your brand</a:t>
            </a:r>
          </a:p>
          <a:p>
            <a:pPr marL="1051560" lvl="2" indent="-457200">
              <a:buFont typeface="+mj-lt"/>
              <a:buAutoNum type="arabicPeriod"/>
            </a:pPr>
            <a:r>
              <a:rPr lang="en-US" dirty="0" smtClean="0">
                <a:solidFill>
                  <a:srgbClr val="FF0000"/>
                </a:solidFill>
              </a:rPr>
              <a:t>To receive entertaining or educational content</a:t>
            </a:r>
          </a:p>
          <a:p>
            <a:pPr marL="1051560" lvl="2" indent="-457200">
              <a:buFont typeface="+mj-lt"/>
              <a:buAutoNum type="arabicPeriod"/>
            </a:pPr>
            <a:r>
              <a:rPr lang="en-US" dirty="0" smtClean="0">
                <a:solidFill>
                  <a:srgbClr val="FF0000"/>
                </a:solidFill>
              </a:rPr>
              <a:t>To receive customer support</a:t>
            </a:r>
          </a:p>
          <a:p>
            <a:pPr marL="1051560" lvl="2" indent="-457200">
              <a:buFont typeface="+mj-lt"/>
              <a:buAutoNum type="arabicPeriod"/>
            </a:pPr>
            <a:r>
              <a:rPr lang="en-US" dirty="0" smtClean="0">
                <a:solidFill>
                  <a:srgbClr val="FF0000"/>
                </a:solidFill>
              </a:rPr>
              <a:t>To receive exclusive information and content</a:t>
            </a:r>
            <a:endParaRPr lang="en-US" dirty="0">
              <a:solidFill>
                <a:srgbClr val="FF0000"/>
              </a:solidFill>
            </a:endParaRPr>
          </a:p>
        </p:txBody>
      </p:sp>
      <p:pic>
        <p:nvPicPr>
          <p:cNvPr id="5" name="Picture 4" descr="4 Components Of The Best Social Media Campaigns"/>
          <p:cNvPicPr/>
          <p:nvPr/>
        </p:nvPicPr>
        <p:blipFill>
          <a:blip r:embed="rId2" cstate="print"/>
          <a:srcRect/>
          <a:stretch>
            <a:fillRect/>
          </a:stretch>
        </p:blipFill>
        <p:spPr bwMode="auto">
          <a:xfrm>
            <a:off x="6584788" y="5105400"/>
            <a:ext cx="2286000" cy="1219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13767236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Social Media</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200" u="sng" dirty="0" smtClean="0"/>
              <a:t>Imagine the simplicity of creating a short video that discusses your organization’s mission, vision, and value statements or provides an overview of products and services and then uploading it to a site like YouTube</a:t>
            </a:r>
            <a:r>
              <a:rPr lang="en-US" dirty="0" smtClean="0"/>
              <a:t>.  </a:t>
            </a:r>
          </a:p>
          <a:p>
            <a:endParaRPr lang="en-US" sz="800" dirty="0" smtClean="0"/>
          </a:p>
          <a:p>
            <a:pPr lvl="1"/>
            <a:r>
              <a:rPr lang="en-US" sz="2000" dirty="0" smtClean="0"/>
              <a:t>This simple free tool could direct job candidates, vendors, consumers, and anyone else with an interest in the organization to your website link to view the content.</a:t>
            </a:r>
          </a:p>
          <a:p>
            <a:pPr lvl="1"/>
            <a:endParaRPr lang="en-US" sz="800" dirty="0" smtClean="0"/>
          </a:p>
          <a:p>
            <a:pPr lvl="2"/>
            <a:r>
              <a:rPr lang="en-US" sz="1800" dirty="0" smtClean="0">
                <a:solidFill>
                  <a:srgbClr val="FF0000"/>
                </a:solidFill>
              </a:rPr>
              <a:t>Such vehicles could save companies time and money in their marketing effort or in orienting new employees to what the organization is all about.</a:t>
            </a:r>
            <a:endParaRPr lang="en-US" sz="1800" dirty="0">
              <a:solidFill>
                <a:srgbClr val="FF0000"/>
              </a:solidFill>
            </a:endParaRPr>
          </a:p>
        </p:txBody>
      </p:sp>
      <p:pic>
        <p:nvPicPr>
          <p:cNvPr id="5" name="Picture 4" descr="Youtube: Latest News, Youtube Videos &amp;amp; Photos"/>
          <p:cNvPicPr/>
          <p:nvPr/>
        </p:nvPicPr>
        <p:blipFill>
          <a:blip r:embed="rId2" cstate="print"/>
          <a:srcRect/>
          <a:stretch>
            <a:fillRect/>
          </a:stretch>
        </p:blipFill>
        <p:spPr bwMode="auto">
          <a:xfrm>
            <a:off x="5245516" y="5181600"/>
            <a:ext cx="3581400" cy="11430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11486409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Advantages and Disadvantages of Technology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400" u="sng" dirty="0" smtClean="0"/>
              <a:t>Like anything else related to customer service, technology offers advantages and disadvantages, particularly in the following areas</a:t>
            </a:r>
            <a:r>
              <a:rPr lang="en-US" dirty="0" smtClean="0"/>
              <a:t>:</a:t>
            </a:r>
          </a:p>
          <a:p>
            <a:pPr>
              <a:buNone/>
            </a:pPr>
            <a:endParaRPr lang="en-US" sz="800" dirty="0" smtClean="0"/>
          </a:p>
          <a:p>
            <a:pPr marL="1051560" lvl="2" indent="-457200">
              <a:buFont typeface="+mj-lt"/>
              <a:buAutoNum type="arabicPeriod"/>
            </a:pPr>
            <a:r>
              <a:rPr lang="en-US" dirty="0" smtClean="0">
                <a:solidFill>
                  <a:srgbClr val="FF0000"/>
                </a:solidFill>
              </a:rPr>
              <a:t>Organizational Issues</a:t>
            </a:r>
          </a:p>
          <a:p>
            <a:pPr marL="1051560" lvl="2" indent="-457200">
              <a:buFont typeface="+mj-lt"/>
              <a:buAutoNum type="arabicPeriod"/>
            </a:pPr>
            <a:r>
              <a:rPr lang="en-US" dirty="0" smtClean="0">
                <a:solidFill>
                  <a:srgbClr val="FF0000"/>
                </a:solidFill>
              </a:rPr>
              <a:t>Employee Issues</a:t>
            </a:r>
          </a:p>
          <a:p>
            <a:pPr marL="1051560" lvl="2" indent="-457200">
              <a:buFont typeface="+mj-lt"/>
              <a:buAutoNum type="arabicPeriod"/>
            </a:pPr>
            <a:r>
              <a:rPr lang="en-US" dirty="0" smtClean="0">
                <a:solidFill>
                  <a:srgbClr val="FF0000"/>
                </a:solidFill>
              </a:rPr>
              <a:t>Customer Issues</a:t>
            </a:r>
          </a:p>
          <a:p>
            <a:pPr marL="1051560" lvl="2" indent="-457200">
              <a:buFont typeface="+mj-lt"/>
              <a:buAutoNum type="arabicPeriod"/>
            </a:pPr>
            <a:r>
              <a:rPr lang="en-US" dirty="0" smtClean="0">
                <a:solidFill>
                  <a:srgbClr val="FF0000"/>
                </a:solidFill>
              </a:rPr>
              <a:t>Other Issues</a:t>
            </a:r>
            <a:endParaRPr lang="en-US" dirty="0">
              <a:solidFill>
                <a:srgbClr val="FF0000"/>
              </a:solidFill>
            </a:endParaRPr>
          </a:p>
        </p:txBody>
      </p:sp>
      <p:pic>
        <p:nvPicPr>
          <p:cNvPr id="5" name="Picture 4" descr="Essay on importance of science in human life in hindi -  technicalcollege.web.fc2.com"/>
          <p:cNvPicPr/>
          <p:nvPr/>
        </p:nvPicPr>
        <p:blipFill>
          <a:blip r:embed="rId2" cstate="print"/>
          <a:srcRect/>
          <a:stretch>
            <a:fillRect/>
          </a:stretch>
        </p:blipFill>
        <p:spPr bwMode="auto">
          <a:xfrm>
            <a:off x="5334000" y="3712379"/>
            <a:ext cx="3364230" cy="244602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9342056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Technology Etiquette and Strategies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400" u="sng" dirty="0" smtClean="0"/>
              <a:t>Using technology ethically and with the correct etiquette is important</a:t>
            </a:r>
            <a:r>
              <a:rPr lang="en-US" dirty="0" smtClean="0"/>
              <a:t>.  </a:t>
            </a:r>
          </a:p>
          <a:p>
            <a:endParaRPr lang="en-US" sz="800" dirty="0" smtClean="0"/>
          </a:p>
          <a:p>
            <a:pPr lvl="1"/>
            <a:r>
              <a:rPr lang="en-US" dirty="0" smtClean="0"/>
              <a:t>As with any other interaction with people, you should be aware of the potential and risk related to using technology to interact with and serve your customers.</a:t>
            </a:r>
          </a:p>
          <a:p>
            <a:pPr lvl="1"/>
            <a:endParaRPr lang="en-US" sz="800" dirty="0" smtClean="0"/>
          </a:p>
          <a:p>
            <a:pPr lvl="2"/>
            <a:r>
              <a:rPr lang="en-US" dirty="0" smtClean="0">
                <a:solidFill>
                  <a:srgbClr val="FF0000"/>
                </a:solidFill>
              </a:rPr>
              <a:t>Failure to observe some commonsense rules can cause loss of a customer and raise ethical concerns. </a:t>
            </a:r>
            <a:endParaRPr lang="en-US" dirty="0">
              <a:solidFill>
                <a:srgbClr val="FF0000"/>
              </a:solidFill>
            </a:endParaRPr>
          </a:p>
        </p:txBody>
      </p:sp>
      <p:pic>
        <p:nvPicPr>
          <p:cNvPr id="6" name="Picture 5" descr="email etiquette | Bruce Mayhew Blog: Training And Development,  Communication Training Blog"/>
          <p:cNvPicPr/>
          <p:nvPr/>
        </p:nvPicPr>
        <p:blipFill>
          <a:blip r:embed="rId2" cstate="print"/>
          <a:srcRect/>
          <a:stretch>
            <a:fillRect/>
          </a:stretch>
        </p:blipFill>
        <p:spPr bwMode="auto">
          <a:xfrm>
            <a:off x="5105400" y="4533900"/>
            <a:ext cx="4038600" cy="2324100"/>
          </a:xfrm>
          <a:prstGeom prst="rect">
            <a:avLst/>
          </a:prstGeom>
          <a:noFill/>
          <a:ln w="9525">
            <a:noFill/>
            <a:miter lim="800000"/>
            <a:headEnd/>
            <a:tailEnd/>
          </a:ln>
        </p:spPr>
      </p:pic>
      <p:pic>
        <p:nvPicPr>
          <p:cNvPr id="7" name="Picture 6"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7205215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Communication Skills for Success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400" u="sng" dirty="0" smtClean="0"/>
              <a:t>Just as you deliver service face-to-face with a customer,   the same skills apply to providing effective customer service through email and over the telephone, especially the use of written and oral communication skills, and listening skills</a:t>
            </a:r>
            <a:r>
              <a:rPr lang="en-US" dirty="0" smtClean="0"/>
              <a:t>.</a:t>
            </a:r>
          </a:p>
          <a:p>
            <a:endParaRPr lang="en-US" sz="800" dirty="0" smtClean="0"/>
          </a:p>
          <a:p>
            <a:pPr lvl="1"/>
            <a:r>
              <a:rPr lang="en-US" dirty="0" smtClean="0">
                <a:solidFill>
                  <a:srgbClr val="FF0000"/>
                </a:solidFill>
              </a:rPr>
              <a:t>Your customer cannot communicate with or understand you if they do not accurately receive your message.</a:t>
            </a:r>
          </a:p>
          <a:p>
            <a:pPr lvl="2">
              <a:buNone/>
            </a:pPr>
            <a:endParaRPr lang="en-US" dirty="0" smtClean="0"/>
          </a:p>
        </p:txBody>
      </p:sp>
      <p:pic>
        <p:nvPicPr>
          <p:cNvPr id="6" name="Picture 5" descr="How to Take Care of Your Customers: Business Advice – Cyber Emploi"/>
          <p:cNvPicPr>
            <a:picLocks noChangeAspect="1" noChangeArrowheads="1"/>
          </p:cNvPicPr>
          <p:nvPr/>
        </p:nvPicPr>
        <p:blipFill>
          <a:blip r:embed="rId2" cstate="print"/>
          <a:srcRect/>
          <a:stretch>
            <a:fillRect/>
          </a:stretch>
        </p:blipFill>
        <p:spPr bwMode="auto">
          <a:xfrm>
            <a:off x="0" y="-13069"/>
            <a:ext cx="1024049" cy="621145"/>
          </a:xfrm>
          <a:prstGeom prst="rect">
            <a:avLst/>
          </a:prstGeom>
          <a:noFill/>
        </p:spPr>
      </p:pic>
      <p:pic>
        <p:nvPicPr>
          <p:cNvPr id="7" name="Picture 6" descr="Customer service telephone bubble speech Vector Image"/>
          <p:cNvPicPr/>
          <p:nvPr/>
        </p:nvPicPr>
        <p:blipFill>
          <a:blip r:embed="rId3" cstate="print"/>
          <a:srcRect/>
          <a:stretch>
            <a:fillRect/>
          </a:stretch>
        </p:blipFill>
        <p:spPr bwMode="auto">
          <a:xfrm>
            <a:off x="6400800" y="4038600"/>
            <a:ext cx="2514600" cy="2532888"/>
          </a:xfrm>
          <a:prstGeom prst="rect">
            <a:avLst/>
          </a:prstGeom>
          <a:noFill/>
          <a:ln w="9525">
            <a:noFill/>
            <a:miter lim="800000"/>
            <a:headEnd/>
            <a:tailEnd/>
          </a:ln>
        </p:spPr>
      </p:pic>
    </p:spTree>
    <p:extLst>
      <p:ext uri="{BB962C8B-B14F-4D97-AF65-F5344CB8AC3E}">
        <p14:creationId xmlns:p14="http://schemas.microsoft.com/office/powerpoint/2010/main" val="3932570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 of Diversity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fontScale="92500"/>
          </a:bodyPr>
          <a:lstStyle/>
          <a:p>
            <a:r>
              <a:rPr lang="en-US" sz="2400" u="sng" dirty="0" smtClean="0"/>
              <a:t>As you begin your journey through the concept of dealing with diverse customers, stop and think about the following questions</a:t>
            </a:r>
            <a:r>
              <a:rPr lang="en-US" dirty="0" smtClean="0"/>
              <a:t>:</a:t>
            </a:r>
          </a:p>
          <a:p>
            <a:endParaRPr lang="en-US" sz="800" dirty="0" smtClean="0"/>
          </a:p>
          <a:p>
            <a:pPr lvl="1"/>
            <a:r>
              <a:rPr lang="en-US" sz="1900" dirty="0" smtClean="0">
                <a:solidFill>
                  <a:srgbClr val="FF0000"/>
                </a:solidFill>
              </a:rPr>
              <a:t>How do you define diversity?</a:t>
            </a:r>
          </a:p>
          <a:p>
            <a:pPr lvl="1"/>
            <a:r>
              <a:rPr lang="en-US" sz="1900" dirty="0" smtClean="0">
                <a:solidFill>
                  <a:srgbClr val="FF0000"/>
                </a:solidFill>
              </a:rPr>
              <a:t>What do you already know about diverse cultures around the world?</a:t>
            </a:r>
          </a:p>
          <a:p>
            <a:pPr lvl="1"/>
            <a:r>
              <a:rPr lang="en-US" sz="1900" dirty="0" smtClean="0">
                <a:solidFill>
                  <a:srgbClr val="FF0000"/>
                </a:solidFill>
              </a:rPr>
              <a:t>In what ways do your cultural beliefs and values differ from those of cultures with which you have contact as a service provider?</a:t>
            </a:r>
          </a:p>
          <a:p>
            <a:pPr lvl="1"/>
            <a:r>
              <a:rPr lang="en-US" sz="1900" dirty="0" smtClean="0">
                <a:solidFill>
                  <a:srgbClr val="FF0000"/>
                </a:solidFill>
              </a:rPr>
              <a:t>In what ways are your cultural beliefs and values similar to those of cultures with which you have contact as a service provider?</a:t>
            </a:r>
          </a:p>
          <a:p>
            <a:pPr lvl="1"/>
            <a:r>
              <a:rPr lang="en-US" sz="1900" dirty="0" smtClean="0">
                <a:solidFill>
                  <a:srgbClr val="FF0000"/>
                </a:solidFill>
              </a:rPr>
              <a:t>How do the beliefs and expectations of people from a gender other than your own affect your ability to serve them effectively?</a:t>
            </a:r>
          </a:p>
          <a:p>
            <a:pPr lvl="1"/>
            <a:r>
              <a:rPr lang="en-US" sz="1900" dirty="0" smtClean="0">
                <a:solidFill>
                  <a:srgbClr val="FF0000"/>
                </a:solidFill>
              </a:rPr>
              <a:t>What is  your personal interest in learning about cultures or diverse groups?</a:t>
            </a:r>
          </a:p>
          <a:p>
            <a:pPr lvl="1"/>
            <a:r>
              <a:rPr lang="en-US" sz="1900" dirty="0" smtClean="0">
                <a:solidFill>
                  <a:srgbClr val="FF0000"/>
                </a:solidFill>
              </a:rPr>
              <a:t>What training or research have you done on diversity and how has that influenced your views or perspectives toward others different from you?</a:t>
            </a:r>
          </a:p>
          <a:p>
            <a:pPr lvl="1"/>
            <a:endParaRPr lang="en-US" dirty="0"/>
          </a:p>
        </p:txBody>
      </p:sp>
      <p:pic>
        <p:nvPicPr>
          <p:cNvPr id="23554" name="Picture 2" descr="C:\Users\MichaelM\AppData\Local\Microsoft\Windows\INetCache\IE\T5TVNH9H\question_mark_PNG34[1].png"/>
          <p:cNvPicPr>
            <a:picLocks noChangeAspect="1" noChangeArrowheads="1"/>
          </p:cNvPicPr>
          <p:nvPr/>
        </p:nvPicPr>
        <p:blipFill>
          <a:blip r:embed="rId2" cstate="print"/>
          <a:srcRect/>
          <a:stretch>
            <a:fillRect/>
          </a:stretch>
        </p:blipFill>
        <p:spPr bwMode="auto">
          <a:xfrm>
            <a:off x="7239000" y="0"/>
            <a:ext cx="1524000" cy="1447800"/>
          </a:xfrm>
          <a:prstGeom prst="rect">
            <a:avLst/>
          </a:prstGeom>
          <a:noFill/>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pic>
        <p:nvPicPr>
          <p:cNvPr id="6" name="Content Placeholder 5" descr="Things I've Learned As A Church Planter One Year In: Final Chapter...For  Now - Ignite Discipleship Network"/>
          <p:cNvPicPr>
            <a:picLocks noGrp="1"/>
          </p:cNvPicPr>
          <p:nvPr>
            <p:ph sz="quarter" idx="1"/>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Defining Diversity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“Diversity” encompasses a broad range of differences.  Many people associate the term with race or color of skin</a:t>
            </a:r>
            <a:r>
              <a:rPr lang="en-US" dirty="0" smtClean="0"/>
              <a:t>.</a:t>
            </a:r>
          </a:p>
          <a:p>
            <a:endParaRPr lang="en-US" sz="800" dirty="0" smtClean="0"/>
          </a:p>
          <a:p>
            <a:pPr lvl="1"/>
            <a:r>
              <a:rPr lang="en-US" dirty="0" smtClean="0"/>
              <a:t>However, it also encompasses a variety of other individual and group characteristics such as cultural diversity.  </a:t>
            </a:r>
          </a:p>
          <a:p>
            <a:pPr lvl="1"/>
            <a:endParaRPr lang="en-US" sz="800" dirty="0" smtClean="0"/>
          </a:p>
          <a:p>
            <a:pPr lvl="2"/>
            <a:r>
              <a:rPr lang="en-US" dirty="0" smtClean="0">
                <a:solidFill>
                  <a:srgbClr val="FF0000"/>
                </a:solidFill>
              </a:rPr>
              <a:t>Cultural diversity refers to the different racial, ethnic, and socioeconomic varieties, based on factors such as values, beliefs, and experiences, that are present in people grouped together in a given situation, group, or organization</a:t>
            </a:r>
            <a:r>
              <a:rPr lang="en-US" dirty="0">
                <a:solidFill>
                  <a:srgbClr val="FF0000"/>
                </a:solidFill>
              </a:rPr>
              <a:t>.</a:t>
            </a:r>
            <a:endParaRPr lang="en-US" dirty="0" smtClean="0">
              <a:solidFill>
                <a:srgbClr val="FF0000"/>
              </a:solidFill>
            </a:endParaRPr>
          </a:p>
        </p:txBody>
      </p:sp>
      <p:pic>
        <p:nvPicPr>
          <p:cNvPr id="5" name="Picture 4" descr="Defining Diversity in Contemporary Organizations - YouTube"/>
          <p:cNvPicPr/>
          <p:nvPr/>
        </p:nvPicPr>
        <p:blipFill>
          <a:blip r:embed="rId2" cstate="print"/>
          <a:srcRect/>
          <a:stretch>
            <a:fillRect/>
          </a:stretch>
        </p:blipFill>
        <p:spPr bwMode="auto">
          <a:xfrm>
            <a:off x="5181600" y="4800600"/>
            <a:ext cx="3962400" cy="2057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Defining Diversity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400" u="sng" dirty="0" smtClean="0"/>
              <a:t>Start your journey to better understanding of diversity by being fair to people and keeping an open mind when interacting with them</a:t>
            </a:r>
            <a:r>
              <a:rPr lang="en-US" sz="2400" dirty="0" smtClean="0"/>
              <a:t>.</a:t>
            </a:r>
          </a:p>
          <a:p>
            <a:endParaRPr lang="en-US" sz="900" dirty="0" smtClean="0"/>
          </a:p>
          <a:p>
            <a:pPr lvl="1"/>
            <a:r>
              <a:rPr lang="en-US" dirty="0" smtClean="0"/>
              <a:t>People from varying groups and geographic locations bring with them special knowledge, experience, and value.  </a:t>
            </a:r>
          </a:p>
          <a:p>
            <a:pPr lvl="1"/>
            <a:endParaRPr lang="en-US" sz="800" dirty="0" smtClean="0"/>
          </a:p>
          <a:p>
            <a:pPr lvl="2"/>
            <a:r>
              <a:rPr lang="en-US" sz="1800" dirty="0" smtClean="0">
                <a:solidFill>
                  <a:srgbClr val="FF0000"/>
                </a:solidFill>
              </a:rPr>
              <a:t>Even though people may have differences or may not look alike, they  have many traits in common.  These similarities form a solid basis for successful interpersonal relationships.  Failure to recognize may lead to a service or organizational breakdown.</a:t>
            </a:r>
          </a:p>
          <a:p>
            <a:pPr lvl="1"/>
            <a:endParaRPr lang="en-US" sz="900" dirty="0" smtClean="0"/>
          </a:p>
        </p:txBody>
      </p:sp>
      <p:pic>
        <p:nvPicPr>
          <p:cNvPr id="5" name="Picture 4" descr="The Impact of Diversity | Priority Consultants"/>
          <p:cNvPicPr/>
          <p:nvPr/>
        </p:nvPicPr>
        <p:blipFill>
          <a:blip r:embed="rId2" cstate="print"/>
          <a:srcRect/>
          <a:stretch>
            <a:fillRect/>
          </a:stretch>
        </p:blipFill>
        <p:spPr bwMode="auto">
          <a:xfrm>
            <a:off x="5638800" y="4800600"/>
            <a:ext cx="3505200" cy="2030827"/>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Defining Diversity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sz="2200" u="sng" dirty="0" smtClean="0"/>
              <a:t>Some factors that make people different are innate, that is, they are born with them, such as height, weight, hair color, gender, skin color, physical and mental condition, etc.  All these factors contribute to our uniqueness and either help or inhibit us throughout our lives, depending on perceptions we have</a:t>
            </a:r>
            <a:r>
              <a:rPr lang="en-US" sz="2200" dirty="0" smtClean="0"/>
              <a:t>.</a:t>
            </a:r>
          </a:p>
          <a:p>
            <a:endParaRPr lang="en-US" sz="800" dirty="0" smtClean="0"/>
          </a:p>
          <a:p>
            <a:pPr lvl="1"/>
            <a:r>
              <a:rPr lang="en-US" sz="2000" dirty="0" smtClean="0"/>
              <a:t>We gain or learn other factors that make us unique through our environment and our life experiences, such as, religion, values, beliefs, economic levels, lifestyle choices, profession, marital status, education, and political affiliation.</a:t>
            </a:r>
          </a:p>
          <a:p>
            <a:pPr lvl="1"/>
            <a:endParaRPr lang="en-US" sz="800" dirty="0" smtClean="0"/>
          </a:p>
          <a:p>
            <a:pPr lvl="2"/>
            <a:r>
              <a:rPr lang="en-US" sz="1800" dirty="0" smtClean="0">
                <a:solidFill>
                  <a:srgbClr val="FF0000"/>
                </a:solidFill>
              </a:rPr>
              <a:t>Often we use these factors to assign people to categories.  </a:t>
            </a:r>
          </a:p>
          <a:p>
            <a:pPr lvl="2"/>
            <a:r>
              <a:rPr lang="en-US" sz="1800" dirty="0" smtClean="0">
                <a:solidFill>
                  <a:srgbClr val="FF0000"/>
                </a:solidFill>
              </a:rPr>
              <a:t>Use caution when considering any of these characteristics, since grouping people can lead to stereotyping and possible discrimination.</a:t>
            </a:r>
            <a:endParaRPr lang="en-US" sz="1800" dirty="0">
              <a:solidFill>
                <a:srgbClr val="FF0000"/>
              </a:solidFill>
            </a:endParaRPr>
          </a:p>
        </p:txBody>
      </p:sp>
      <p:pic>
        <p:nvPicPr>
          <p:cNvPr id="6" name="Picture 5" descr="Diversity of Opinions: Why everyone at your team should have a voice | by  Lucas Fonseca Navarro | Medium"/>
          <p:cNvPicPr/>
          <p:nvPr/>
        </p:nvPicPr>
        <p:blipFill>
          <a:blip r:embed="rId2" cstate="print"/>
          <a:srcRect/>
          <a:stretch>
            <a:fillRect/>
          </a:stretch>
        </p:blipFill>
        <p:spPr bwMode="auto">
          <a:xfrm>
            <a:off x="6172200" y="0"/>
            <a:ext cx="2971800" cy="1371600"/>
          </a:xfrm>
          <a:prstGeom prst="rect">
            <a:avLst/>
          </a:prstGeom>
          <a:noFill/>
          <a:ln w="9525">
            <a:noFill/>
            <a:miter lim="800000"/>
            <a:headEnd/>
            <a:tailEnd/>
          </a:ln>
        </p:spPr>
      </p:pic>
      <p:pic>
        <p:nvPicPr>
          <p:cNvPr id="7" name="Picture 6"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14728</TotalTime>
  <Words>4781</Words>
  <Application>Microsoft Office PowerPoint</Application>
  <PresentationFormat>On-screen Show (4:3)</PresentationFormat>
  <Paragraphs>419</Paragraphs>
  <Slides>60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Calibri</vt:lpstr>
      <vt:lpstr>Georgia</vt:lpstr>
      <vt:lpstr>Wingdings</vt:lpstr>
      <vt:lpstr>Wingdings 2</vt:lpstr>
      <vt:lpstr>Civic</vt:lpstr>
      <vt:lpstr>Customer Service Management Session Six Class Presentation</vt:lpstr>
      <vt:lpstr>Part Three: Building and Maintaining Relationships</vt:lpstr>
      <vt:lpstr>The Impact of Diversity</vt:lpstr>
      <vt:lpstr>The Impact of Diversity</vt:lpstr>
      <vt:lpstr>The Impact of Diversity</vt:lpstr>
      <vt:lpstr>The Impact of Diversity</vt:lpstr>
      <vt:lpstr>Defining Diversity</vt:lpstr>
      <vt:lpstr>Defining Diversity</vt:lpstr>
      <vt:lpstr>Defining Diversity</vt:lpstr>
      <vt:lpstr>Defining Diversity</vt:lpstr>
      <vt:lpstr>Customer Awareness</vt:lpstr>
      <vt:lpstr>Customer Awareness</vt:lpstr>
      <vt:lpstr>The Impact of Cultural Values</vt:lpstr>
      <vt:lpstr>The Impact of Cultural Values</vt:lpstr>
      <vt:lpstr>The Impact of Cultural Values</vt:lpstr>
      <vt:lpstr>Modesty</vt:lpstr>
      <vt:lpstr>Expectations of Privacy</vt:lpstr>
      <vt:lpstr>Expectations of Privacy</vt:lpstr>
      <vt:lpstr>Forms of Address</vt:lpstr>
      <vt:lpstr>Respect for Elders</vt:lpstr>
      <vt:lpstr>Importance of Relationships</vt:lpstr>
      <vt:lpstr>Importance of Relationships</vt:lpstr>
      <vt:lpstr>Importance of Relationships</vt:lpstr>
      <vt:lpstr>Gender Roles</vt:lpstr>
      <vt:lpstr>Attitude Toward Conflict</vt:lpstr>
      <vt:lpstr>Attitude Toward Conflict</vt:lpstr>
      <vt:lpstr>The Concept of Time</vt:lpstr>
      <vt:lpstr>Ownership of Property</vt:lpstr>
      <vt:lpstr>Providing Quality Service to Diverse Customer Groups</vt:lpstr>
      <vt:lpstr>Customers with Language Differences</vt:lpstr>
      <vt:lpstr>Customers with Different Languages</vt:lpstr>
      <vt:lpstr>Customers with Disabilities</vt:lpstr>
      <vt:lpstr>Customers with Disabilities</vt:lpstr>
      <vt:lpstr>Customers with Disabilities</vt:lpstr>
      <vt:lpstr>General Strategies for Servicing Customers with Disabilities</vt:lpstr>
      <vt:lpstr>Elderly Customers</vt:lpstr>
      <vt:lpstr>Younger Customers</vt:lpstr>
      <vt:lpstr>Younger Customers</vt:lpstr>
      <vt:lpstr>Communicating with Diverse Customers</vt:lpstr>
      <vt:lpstr>Part Three: Building and Maintaining Relationships</vt:lpstr>
      <vt:lpstr>The Role of Technology in Customer Service</vt:lpstr>
      <vt:lpstr>The Role of Technology in Customer Service</vt:lpstr>
      <vt:lpstr>The Role of Technology in Customer Service</vt:lpstr>
      <vt:lpstr>The Customer Contact/Call Center or Help Desk</vt:lpstr>
      <vt:lpstr>The Customer Contact/Call Center or Help Desk</vt:lpstr>
      <vt:lpstr>The Customer Contact/Call Center or Help Desk</vt:lpstr>
      <vt:lpstr>The Customer Contact/Call Center or Help Desk</vt:lpstr>
      <vt:lpstr>The Customer Contact/Call Center or Help Desk</vt:lpstr>
      <vt:lpstr>Tapping into Web-Based and Mobile Technologies</vt:lpstr>
      <vt:lpstr>Tapping into Web-Based and Mobile Technologies</vt:lpstr>
      <vt:lpstr>Websites</vt:lpstr>
      <vt:lpstr>Websites</vt:lpstr>
      <vt:lpstr>Websites</vt:lpstr>
      <vt:lpstr>Social Media</vt:lpstr>
      <vt:lpstr>Social Media</vt:lpstr>
      <vt:lpstr>Social Media</vt:lpstr>
      <vt:lpstr>Advantages and Disadvantages of Technology</vt:lpstr>
      <vt:lpstr>Technology Etiquette and Strategies</vt:lpstr>
      <vt:lpstr>Communication Skills for Success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829</cp:revision>
  <cp:lastPrinted>2025-07-15T17:26:30Z</cp:lastPrinted>
  <dcterms:created xsi:type="dcterms:W3CDTF">2015-02-01T00:37:43Z</dcterms:created>
  <dcterms:modified xsi:type="dcterms:W3CDTF">2026-01-29T22:32:04Z</dcterms:modified>
</cp:coreProperties>
</file>