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05"/>
  </p:notesMasterIdLst>
  <p:handoutMasterIdLst>
    <p:handoutMasterId r:id="rId106"/>
  </p:handoutMasterIdLst>
  <p:sldIdLst>
    <p:sldId id="388" r:id="rId2"/>
    <p:sldId id="309" r:id="rId3"/>
    <p:sldId id="389" r:id="rId4"/>
    <p:sldId id="390" r:id="rId5"/>
    <p:sldId id="391" r:id="rId6"/>
    <p:sldId id="392" r:id="rId7"/>
    <p:sldId id="393" r:id="rId8"/>
    <p:sldId id="394" r:id="rId9"/>
    <p:sldId id="396" r:id="rId10"/>
    <p:sldId id="397" r:id="rId11"/>
    <p:sldId id="398" r:id="rId12"/>
    <p:sldId id="399" r:id="rId13"/>
    <p:sldId id="400" r:id="rId14"/>
    <p:sldId id="401" r:id="rId15"/>
    <p:sldId id="402" r:id="rId16"/>
    <p:sldId id="403" r:id="rId17"/>
    <p:sldId id="404" r:id="rId18"/>
    <p:sldId id="406" r:id="rId19"/>
    <p:sldId id="407" r:id="rId20"/>
    <p:sldId id="408" r:id="rId21"/>
    <p:sldId id="410" r:id="rId22"/>
    <p:sldId id="411" r:id="rId23"/>
    <p:sldId id="413" r:id="rId24"/>
    <p:sldId id="414" r:id="rId25"/>
    <p:sldId id="415" r:id="rId26"/>
    <p:sldId id="418" r:id="rId27"/>
    <p:sldId id="419" r:id="rId28"/>
    <p:sldId id="420" r:id="rId29"/>
    <p:sldId id="421" r:id="rId30"/>
    <p:sldId id="422" r:id="rId31"/>
    <p:sldId id="425" r:id="rId32"/>
    <p:sldId id="426" r:id="rId33"/>
    <p:sldId id="427" r:id="rId34"/>
    <p:sldId id="428" r:id="rId35"/>
    <p:sldId id="429" r:id="rId36"/>
    <p:sldId id="431" r:id="rId37"/>
    <p:sldId id="432" r:id="rId38"/>
    <p:sldId id="433" r:id="rId39"/>
    <p:sldId id="434" r:id="rId40"/>
    <p:sldId id="435" r:id="rId41"/>
    <p:sldId id="436" r:id="rId42"/>
    <p:sldId id="443" r:id="rId43"/>
    <p:sldId id="444" r:id="rId44"/>
    <p:sldId id="445" r:id="rId45"/>
    <p:sldId id="446" r:id="rId46"/>
    <p:sldId id="513" r:id="rId47"/>
    <p:sldId id="448" r:id="rId48"/>
    <p:sldId id="450" r:id="rId49"/>
    <p:sldId id="451" r:id="rId50"/>
    <p:sldId id="452" r:id="rId51"/>
    <p:sldId id="453" r:id="rId52"/>
    <p:sldId id="454" r:id="rId53"/>
    <p:sldId id="455" r:id="rId54"/>
    <p:sldId id="456" r:id="rId55"/>
    <p:sldId id="457" r:id="rId56"/>
    <p:sldId id="458" r:id="rId57"/>
    <p:sldId id="459" r:id="rId58"/>
    <p:sldId id="465" r:id="rId59"/>
    <p:sldId id="466" r:id="rId60"/>
    <p:sldId id="467" r:id="rId61"/>
    <p:sldId id="468" r:id="rId62"/>
    <p:sldId id="469" r:id="rId63"/>
    <p:sldId id="470" r:id="rId64"/>
    <p:sldId id="471" r:id="rId65"/>
    <p:sldId id="472" r:id="rId66"/>
    <p:sldId id="473" r:id="rId67"/>
    <p:sldId id="474" r:id="rId68"/>
    <p:sldId id="475" r:id="rId69"/>
    <p:sldId id="476" r:id="rId70"/>
    <p:sldId id="477" r:id="rId71"/>
    <p:sldId id="478" r:id="rId72"/>
    <p:sldId id="479" r:id="rId73"/>
    <p:sldId id="480" r:id="rId74"/>
    <p:sldId id="481" r:id="rId75"/>
    <p:sldId id="482" r:id="rId76"/>
    <p:sldId id="483" r:id="rId77"/>
    <p:sldId id="484" r:id="rId78"/>
    <p:sldId id="485" r:id="rId79"/>
    <p:sldId id="486" r:id="rId80"/>
    <p:sldId id="487" r:id="rId81"/>
    <p:sldId id="488" r:id="rId82"/>
    <p:sldId id="490" r:id="rId83"/>
    <p:sldId id="491" r:id="rId84"/>
    <p:sldId id="492" r:id="rId85"/>
    <p:sldId id="493" r:id="rId86"/>
    <p:sldId id="494" r:id="rId87"/>
    <p:sldId id="495" r:id="rId88"/>
    <p:sldId id="496" r:id="rId89"/>
    <p:sldId id="498" r:id="rId90"/>
    <p:sldId id="499" r:id="rId91"/>
    <p:sldId id="500" r:id="rId92"/>
    <p:sldId id="501" r:id="rId93"/>
    <p:sldId id="502" r:id="rId94"/>
    <p:sldId id="503" r:id="rId95"/>
    <p:sldId id="504" r:id="rId96"/>
    <p:sldId id="505" r:id="rId97"/>
    <p:sldId id="506" r:id="rId98"/>
    <p:sldId id="507" r:id="rId99"/>
    <p:sldId id="508" r:id="rId100"/>
    <p:sldId id="509" r:id="rId101"/>
    <p:sldId id="510" r:id="rId102"/>
    <p:sldId id="512" r:id="rId103"/>
    <p:sldId id="326" r:id="rId10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5" autoAdjust="0"/>
    <p:restoredTop sz="96267" autoAdjust="0"/>
  </p:normalViewPr>
  <p:slideViewPr>
    <p:cSldViewPr>
      <p:cViewPr varScale="1">
        <p:scale>
          <a:sx n="83" d="100"/>
          <a:sy n="83" d="100"/>
        </p:scale>
        <p:origin x="869" y="82"/>
      </p:cViewPr>
      <p:guideLst>
        <p:guide orient="horz" pos="2160"/>
        <p:guide pos="2880"/>
      </p:guideLst>
    </p:cSldViewPr>
  </p:slideViewPr>
  <p:outlineViewPr>
    <p:cViewPr>
      <p:scale>
        <a:sx n="33" d="100"/>
        <a:sy n="33" d="100"/>
      </p:scale>
      <p:origin x="0" y="512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5/2/2023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5/2/2023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F8745F-521D-45B3-BE16-23EE10B3DE8C}"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5/2/2023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5/2/2023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5/2/2023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5/2/2023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5/2/2023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5/2/2023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5/2/2023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5/2/2023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5/2/2023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u="sng" dirty="0" smtClean="0"/>
              <a:t>Customer Service Management</a:t>
            </a:r>
            <a:br>
              <a:rPr lang="en-US" sz="2800" u="sng" dirty="0" smtClean="0"/>
            </a:br>
            <a:r>
              <a:rPr lang="en-US" sz="2000" dirty="0" smtClean="0"/>
              <a:t>Session Six</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Customer Service</a:t>
            </a:r>
          </a:p>
          <a:p>
            <a:pPr lvl="1"/>
            <a:r>
              <a:rPr lang="en-US" u="sng" dirty="0" smtClean="0"/>
              <a:t>Skills for Success – 7</a:t>
            </a:r>
            <a:r>
              <a:rPr lang="en-US" u="sng" baseline="30000" dirty="0" smtClean="0"/>
              <a:t>th</a:t>
            </a:r>
            <a:r>
              <a:rPr lang="en-US" u="sng" dirty="0" smtClean="0"/>
              <a:t> Edition</a:t>
            </a:r>
          </a:p>
          <a:p>
            <a:pPr lvl="1"/>
            <a:endParaRPr lang="en-US" sz="800" dirty="0" smtClean="0"/>
          </a:p>
          <a:p>
            <a:pPr lvl="2"/>
            <a:r>
              <a:rPr lang="en-US" dirty="0" smtClean="0"/>
              <a:t>Robert W. Lucas; McGraw-Hill Education; New York, NY 2019</a:t>
            </a:r>
          </a:p>
          <a:p>
            <a:pPr lvl="3"/>
            <a:r>
              <a:rPr lang="en-US" dirty="0" smtClean="0"/>
              <a:t>ISBN: 978-1-259-95407-8</a:t>
            </a:r>
            <a:endParaRPr lang="en-US" dirty="0"/>
          </a:p>
        </p:txBody>
      </p:sp>
      <p:pic>
        <p:nvPicPr>
          <p:cNvPr id="102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2286000" y="3429000"/>
            <a:ext cx="4648200" cy="2819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Defining Diversity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normAutofit/>
          </a:bodyPr>
          <a:lstStyle/>
          <a:p>
            <a:r>
              <a:rPr lang="en-US" sz="2200" u="sng" dirty="0" smtClean="0"/>
              <a:t>Some factors that make people different are innate, that is, they are born with them, such as height, weight, hair color, gender, skin color, physical and mental condition, etc.  All these factors contribute to our uniqueness and either help or inhibit us throughout our lives, depending on perceptions we have</a:t>
            </a:r>
            <a:r>
              <a:rPr lang="en-US" sz="2200" dirty="0" smtClean="0"/>
              <a:t>.</a:t>
            </a:r>
          </a:p>
          <a:p>
            <a:endParaRPr lang="en-US" sz="800" dirty="0" smtClean="0"/>
          </a:p>
          <a:p>
            <a:pPr lvl="1"/>
            <a:r>
              <a:rPr lang="en-US" sz="2000" dirty="0" smtClean="0"/>
              <a:t>We gain or learn other factors that make us unique through our environment and our life experiences, such as, religion, values, beliefs, economic levels, lifestyle choices, profession, marital status, education, and political affiliation.</a:t>
            </a:r>
          </a:p>
          <a:p>
            <a:pPr lvl="1"/>
            <a:endParaRPr lang="en-US" sz="800" dirty="0" smtClean="0"/>
          </a:p>
          <a:p>
            <a:pPr lvl="2"/>
            <a:r>
              <a:rPr lang="en-US" sz="1800" dirty="0" smtClean="0">
                <a:solidFill>
                  <a:srgbClr val="FF0000"/>
                </a:solidFill>
              </a:rPr>
              <a:t>Often we use these factors to assign people to categories.  </a:t>
            </a:r>
          </a:p>
          <a:p>
            <a:pPr lvl="2"/>
            <a:r>
              <a:rPr lang="en-US" sz="1800" dirty="0" smtClean="0">
                <a:solidFill>
                  <a:srgbClr val="FF0000"/>
                </a:solidFill>
              </a:rPr>
              <a:t>Use caution when considering any of these characteristics, since grouping people can lead to stereotyping and possible discrimination.</a:t>
            </a:r>
            <a:endParaRPr lang="en-US" sz="1800" dirty="0">
              <a:solidFill>
                <a:srgbClr val="FF0000"/>
              </a:solidFill>
            </a:endParaRPr>
          </a:p>
        </p:txBody>
      </p:sp>
      <p:pic>
        <p:nvPicPr>
          <p:cNvPr id="6" name="Picture 5" descr="Diversity of Opinions: Why everyone at your team should have a voice | by  Lucas Fonseca Navarro | Medium"/>
          <p:cNvPicPr/>
          <p:nvPr/>
        </p:nvPicPr>
        <p:blipFill>
          <a:blip r:embed="rId2" cstate="print"/>
          <a:srcRect/>
          <a:stretch>
            <a:fillRect/>
          </a:stretch>
        </p:blipFill>
        <p:spPr bwMode="auto">
          <a:xfrm>
            <a:off x="6172200" y="0"/>
            <a:ext cx="2971800" cy="1371600"/>
          </a:xfrm>
          <a:prstGeom prst="rect">
            <a:avLst/>
          </a:prstGeom>
          <a:noFill/>
          <a:ln w="9525">
            <a:noFill/>
            <a:miter lim="800000"/>
            <a:headEnd/>
            <a:tailEnd/>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Voice Mail and Answering Machines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100</a:t>
            </a:fld>
            <a:endParaRPr lang="en-US" dirty="0"/>
          </a:p>
        </p:txBody>
      </p:sp>
      <p:sp>
        <p:nvSpPr>
          <p:cNvPr id="4" name="Content Placeholder 3"/>
          <p:cNvSpPr>
            <a:spLocks noGrp="1"/>
          </p:cNvSpPr>
          <p:nvPr>
            <p:ph sz="quarter" idx="1"/>
          </p:nvPr>
        </p:nvSpPr>
        <p:spPr/>
        <p:txBody>
          <a:bodyPr/>
          <a:lstStyle/>
          <a:p>
            <a:r>
              <a:rPr lang="en-US" sz="2400" u="sng" dirty="0" smtClean="0"/>
              <a:t>Avoiding Telephone Tag</a:t>
            </a:r>
            <a:r>
              <a:rPr lang="en-US" dirty="0" smtClean="0"/>
              <a:t>:</a:t>
            </a:r>
          </a:p>
          <a:p>
            <a:endParaRPr lang="en-US" sz="800" dirty="0" smtClean="0"/>
          </a:p>
          <a:p>
            <a:pPr lvl="1"/>
            <a:r>
              <a:rPr lang="en-US" sz="2000" dirty="0" smtClean="0"/>
              <a:t>You have probably played telephone tag.  The game starts when the intended call receiver is not available and a message is left.  The game continues when the call is returned, the original caller is not available, a return message is left, and so on.</a:t>
            </a:r>
          </a:p>
          <a:p>
            <a:pPr lvl="1"/>
            <a:endParaRPr lang="en-US" sz="800" dirty="0" smtClean="0"/>
          </a:p>
          <a:p>
            <a:pPr lvl="2"/>
            <a:r>
              <a:rPr lang="en-US" sz="1800" dirty="0" smtClean="0">
                <a:solidFill>
                  <a:srgbClr val="FF0000"/>
                </a:solidFill>
              </a:rPr>
              <a:t>To avoid telephone tag, plan your calls and make your messages effective by giving your name, company name, phone number, time and date of your call, a succinct message, and indicate when you can be reached.  </a:t>
            </a:r>
          </a:p>
          <a:p>
            <a:pPr lvl="2"/>
            <a:r>
              <a:rPr lang="en-US" sz="1800" dirty="0" smtClean="0">
                <a:solidFill>
                  <a:srgbClr val="FF0000"/>
                </a:solidFill>
              </a:rPr>
              <a:t>If appropriate, emphasize that it is OK to leave the information you have requested on your voice mail or with someone else.  In addition, you may suggest that your message recipient tell you a time when you can call or meet with them face-to-face.  This ends game and you get what you need.</a:t>
            </a:r>
            <a:endParaRPr lang="en-US" sz="1800" dirty="0">
              <a:solidFill>
                <a:srgbClr val="FF0000"/>
              </a:solidFill>
            </a:endParaRPr>
          </a:p>
        </p:txBody>
      </p:sp>
      <p:pic>
        <p:nvPicPr>
          <p:cNvPr id="5" name="Picture 4" descr="What is PHONE TAG? What does PHONE TAG mean? PHONE TAG meaning, definition  &amp;amp; explanation - YouTube"/>
          <p:cNvPicPr/>
          <p:nvPr/>
        </p:nvPicPr>
        <p:blipFill>
          <a:blip r:embed="rId2" cstate="print"/>
          <a:srcRect/>
          <a:stretch>
            <a:fillRect/>
          </a:stretch>
        </p:blipFill>
        <p:spPr bwMode="auto">
          <a:xfrm>
            <a:off x="6858000" y="5715000"/>
            <a:ext cx="2286000" cy="1143000"/>
          </a:xfrm>
          <a:prstGeom prst="rect">
            <a:avLst/>
          </a:prstGeom>
          <a:noFill/>
          <a:ln w="9525">
            <a:noFill/>
            <a:miter lim="800000"/>
            <a:headEnd/>
            <a:tailEnd/>
          </a:ln>
        </p:spPr>
      </p:pic>
    </p:spTree>
    <p:extLst>
      <p:ext uri="{BB962C8B-B14F-4D97-AF65-F5344CB8AC3E}">
        <p14:creationId xmlns:p14="http://schemas.microsoft.com/office/powerpoint/2010/main" val="6080237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Taking Messages Professionally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101</a:t>
            </a:fld>
            <a:endParaRPr lang="en-US" dirty="0"/>
          </a:p>
        </p:txBody>
      </p:sp>
      <p:sp>
        <p:nvSpPr>
          <p:cNvPr id="4" name="Content Placeholder 3"/>
          <p:cNvSpPr>
            <a:spLocks noGrp="1"/>
          </p:cNvSpPr>
          <p:nvPr>
            <p:ph sz="quarter" idx="1"/>
          </p:nvPr>
        </p:nvSpPr>
        <p:spPr/>
        <p:txBody>
          <a:bodyPr/>
          <a:lstStyle/>
          <a:p>
            <a:r>
              <a:rPr lang="en-US" sz="2400" u="sng" dirty="0" smtClean="0"/>
              <a:t>At minimum when you take a message you should get the following information from the caller</a:t>
            </a:r>
            <a:r>
              <a:rPr lang="en-US" dirty="0" smtClean="0"/>
              <a:t>:</a:t>
            </a:r>
          </a:p>
          <a:p>
            <a:endParaRPr lang="en-US" sz="800" dirty="0" smtClean="0"/>
          </a:p>
          <a:p>
            <a:pPr marL="731520" lvl="1" indent="-457200">
              <a:buFont typeface="+mj-lt"/>
              <a:buAutoNum type="arabicPeriod"/>
            </a:pPr>
            <a:r>
              <a:rPr lang="en-US" sz="2000" dirty="0" smtClean="0"/>
              <a:t>Name – Correctly Spelled</a:t>
            </a:r>
          </a:p>
          <a:p>
            <a:pPr marL="731520" lvl="1" indent="-457200">
              <a:buFont typeface="+mj-lt"/>
              <a:buAutoNum type="arabicPeriod"/>
            </a:pPr>
            <a:r>
              <a:rPr lang="en-US" sz="2000" dirty="0" smtClean="0"/>
              <a:t>Company Name</a:t>
            </a:r>
            <a:endParaRPr lang="en-US" dirty="0" smtClean="0"/>
          </a:p>
          <a:p>
            <a:pPr marL="731520" lvl="1" indent="-457200">
              <a:buFont typeface="+mj-lt"/>
              <a:buAutoNum type="arabicPeriod"/>
            </a:pPr>
            <a:r>
              <a:rPr lang="en-US" sz="2000" dirty="0" smtClean="0"/>
              <a:t>Phone Number with Area Code if Appropriate</a:t>
            </a:r>
          </a:p>
          <a:p>
            <a:pPr marL="731520" lvl="1" indent="-457200">
              <a:buFont typeface="+mj-lt"/>
              <a:buAutoNum type="arabicPeriod"/>
            </a:pPr>
            <a:r>
              <a:rPr lang="en-US" sz="2000" dirty="0" smtClean="0"/>
              <a:t>Brief Message</a:t>
            </a:r>
          </a:p>
          <a:p>
            <a:pPr marL="731520" lvl="1" indent="-457200">
              <a:buFont typeface="+mj-lt"/>
              <a:buAutoNum type="arabicPeriod"/>
            </a:pPr>
            <a:r>
              <a:rPr lang="en-US" sz="2000" dirty="0" smtClean="0"/>
              <a:t>When Call Should be Returned</a:t>
            </a:r>
          </a:p>
          <a:p>
            <a:pPr marL="731520" lvl="1" indent="-457200">
              <a:buFont typeface="+mj-lt"/>
              <a:buAutoNum type="arabicPeriod"/>
            </a:pPr>
            <a:r>
              <a:rPr lang="en-US" sz="2000" dirty="0" smtClean="0"/>
              <a:t>Time and Date of Call</a:t>
            </a:r>
          </a:p>
          <a:p>
            <a:pPr lvl="1"/>
            <a:endParaRPr lang="en-US" sz="800" dirty="0" smtClean="0"/>
          </a:p>
          <a:p>
            <a:pPr lvl="2"/>
            <a:r>
              <a:rPr lang="en-US" sz="1800" dirty="0" smtClean="0">
                <a:solidFill>
                  <a:srgbClr val="FF0000"/>
                </a:solidFill>
              </a:rPr>
              <a:t>If you are answering someone’s phone while away, let caller know.</a:t>
            </a:r>
          </a:p>
        </p:txBody>
      </p:sp>
      <p:pic>
        <p:nvPicPr>
          <p:cNvPr id="5" name="Picture 4" descr="OpenSesame | Elearning Marketplace"/>
          <p:cNvPicPr/>
          <p:nvPr/>
        </p:nvPicPr>
        <p:blipFill>
          <a:blip r:embed="rId2" cstate="print"/>
          <a:srcRect/>
          <a:stretch>
            <a:fillRect/>
          </a:stretch>
        </p:blipFill>
        <p:spPr bwMode="auto">
          <a:xfrm>
            <a:off x="6172200" y="2286000"/>
            <a:ext cx="2811780" cy="1695450"/>
          </a:xfrm>
          <a:prstGeom prst="rect">
            <a:avLst/>
          </a:prstGeom>
          <a:noFill/>
          <a:ln w="9525">
            <a:noFill/>
            <a:miter lim="800000"/>
            <a:headEnd/>
            <a:tailEnd/>
          </a:ln>
        </p:spPr>
      </p:pic>
    </p:spTree>
    <p:extLst>
      <p:ext uri="{BB962C8B-B14F-4D97-AF65-F5344CB8AC3E}">
        <p14:creationId xmlns:p14="http://schemas.microsoft.com/office/powerpoint/2010/main" val="3689287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Service Success Tip</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102</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a customer calls or contacts your organization, you should personally accept responsibility and do whatever you can to help ensure that they get the finest level of service available</a:t>
            </a:r>
            <a:r>
              <a:rPr lang="en-US" dirty="0" smtClean="0"/>
              <a:t>.</a:t>
            </a:r>
          </a:p>
          <a:p>
            <a:endParaRPr lang="en-US" sz="800" dirty="0" smtClean="0"/>
          </a:p>
          <a:p>
            <a:pPr lvl="1"/>
            <a:r>
              <a:rPr lang="en-US" sz="2000" dirty="0" smtClean="0"/>
              <a:t>Remember that, to provide quality customer service, everyone in the organization has to take ownership for customer satisfaction.  The first person interacting with a current or potential customer sends a powerful message about the organization and may be the only person with whom that customer ever deals.</a:t>
            </a:r>
          </a:p>
          <a:p>
            <a:pPr lvl="1"/>
            <a:endParaRPr lang="en-US" sz="800" dirty="0" smtClean="0"/>
          </a:p>
          <a:p>
            <a:pPr lvl="2"/>
            <a:r>
              <a:rPr lang="en-US" sz="1800" dirty="0" smtClean="0">
                <a:solidFill>
                  <a:srgbClr val="FF0000"/>
                </a:solidFill>
              </a:rPr>
              <a:t>The way that person is treated will often determine the memory of the organization and whether the customer becomes a supporter or spreads the word about the poor service received.</a:t>
            </a:r>
            <a:endParaRPr lang="en-US" sz="1800" dirty="0">
              <a:solidFill>
                <a:srgbClr val="FF0000"/>
              </a:solidFill>
            </a:endParaRPr>
          </a:p>
        </p:txBody>
      </p:sp>
      <p:pic>
        <p:nvPicPr>
          <p:cNvPr id="5" name="Picture 4" descr="Free Customer Service Tips — Jeff Toister"/>
          <p:cNvPicPr/>
          <p:nvPr/>
        </p:nvPicPr>
        <p:blipFill>
          <a:blip r:embed="rId2" cstate="print"/>
          <a:srcRect/>
          <a:stretch>
            <a:fillRect/>
          </a:stretch>
        </p:blipFill>
        <p:spPr bwMode="auto">
          <a:xfrm>
            <a:off x="6096000" y="5334000"/>
            <a:ext cx="3048000" cy="1524000"/>
          </a:xfrm>
          <a:prstGeom prst="rect">
            <a:avLst/>
          </a:prstGeom>
          <a:noFill/>
          <a:ln w="9525">
            <a:noFill/>
            <a:miter lim="800000"/>
            <a:headEnd/>
            <a:tailEnd/>
          </a:ln>
        </p:spPr>
      </p:pic>
    </p:spTree>
    <p:extLst>
      <p:ext uri="{BB962C8B-B14F-4D97-AF65-F5344CB8AC3E}">
        <p14:creationId xmlns:p14="http://schemas.microsoft.com/office/powerpoint/2010/main" val="94901252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103</a:t>
            </a:fld>
            <a:endParaRPr lang="en-US" dirty="0"/>
          </a:p>
        </p:txBody>
      </p:sp>
      <p:pic>
        <p:nvPicPr>
          <p:cNvPr id="6" name="Content Placeholder 5" descr="Things I've Learned As A Church Planter One Year In: Final Chapter...For  Now - Ignite Discipleship Network"/>
          <p:cNvPicPr>
            <a:picLocks noGrp="1"/>
          </p:cNvPicPr>
          <p:nvPr>
            <p:ph sz="quarter" idx="1"/>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Defining Diversity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400" u="sng" dirty="0" smtClean="0"/>
              <a:t>The bottom line is that all of these factors affect each customer encounter</a:t>
            </a:r>
            <a:r>
              <a:rPr lang="en-US" dirty="0" smtClean="0"/>
              <a:t>.</a:t>
            </a:r>
          </a:p>
          <a:p>
            <a:endParaRPr lang="en-US" sz="800" dirty="0" smtClean="0"/>
          </a:p>
          <a:p>
            <a:pPr lvl="1"/>
            <a:r>
              <a:rPr lang="en-US" dirty="0" smtClean="0">
                <a:solidFill>
                  <a:srgbClr val="FF0000"/>
                </a:solidFill>
              </a:rPr>
              <a:t>Your awareness of differences and of your own preferences is crucial in determining your success in each instance.</a:t>
            </a:r>
            <a:endParaRPr lang="en-US" dirty="0">
              <a:solidFill>
                <a:srgbClr val="FF0000"/>
              </a:solidFill>
            </a:endParaRPr>
          </a:p>
        </p:txBody>
      </p:sp>
      <p:pic>
        <p:nvPicPr>
          <p:cNvPr id="5" name="Picture 4" descr="JCI Anambra Chapter - Home | Facebook"/>
          <p:cNvPicPr/>
          <p:nvPr/>
        </p:nvPicPr>
        <p:blipFill>
          <a:blip r:embed="rId2" cstate="print"/>
          <a:srcRect/>
          <a:stretch>
            <a:fillRect/>
          </a:stretch>
        </p:blipFill>
        <p:spPr bwMode="auto">
          <a:xfrm>
            <a:off x="1981200" y="3505200"/>
            <a:ext cx="5181600" cy="2590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Awareness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400" u="sng" dirty="0" smtClean="0"/>
              <a:t>Applying your own cultural practices and beliefs to a situation involving someone from another culture can result in frustration, anger, poor service, and lost business</a:t>
            </a:r>
            <a:r>
              <a:rPr lang="en-US" dirty="0" smtClean="0"/>
              <a:t>.</a:t>
            </a:r>
          </a:p>
          <a:p>
            <a:endParaRPr lang="en-US" sz="800" dirty="0" smtClean="0"/>
          </a:p>
          <a:p>
            <a:pPr lvl="1"/>
            <a:r>
              <a:rPr lang="en-US" dirty="0" smtClean="0"/>
              <a:t>No two people are alike, no two generations are alike, and no two cultures are alike.  In addition, each customer has needs based on his or her own perceptions and situation.</a:t>
            </a:r>
          </a:p>
          <a:p>
            <a:pPr lvl="1"/>
            <a:endParaRPr lang="en-US" sz="800" dirty="0" smtClean="0"/>
          </a:p>
          <a:p>
            <a:pPr lvl="2"/>
            <a:r>
              <a:rPr lang="en-US" dirty="0" smtClean="0">
                <a:solidFill>
                  <a:srgbClr val="FF0000"/>
                </a:solidFill>
              </a:rPr>
              <a:t>The diverse nature of your customer population requires you to be aware of the various ways people from different cultures or groups interact in the business setting.</a:t>
            </a:r>
            <a:endParaRPr lang="en-US" dirty="0">
              <a:solidFill>
                <a:srgbClr val="FF0000"/>
              </a:solidFill>
            </a:endParaRPr>
          </a:p>
        </p:txBody>
      </p:sp>
      <p:pic>
        <p:nvPicPr>
          <p:cNvPr id="5" name="Picture 4" descr="Customer Awareness Center – CharterWest Bank | The power of the eagle"/>
          <p:cNvPicPr/>
          <p:nvPr/>
        </p:nvPicPr>
        <p:blipFill>
          <a:blip r:embed="rId2" cstate="print"/>
          <a:srcRect/>
          <a:stretch>
            <a:fillRect/>
          </a:stretch>
        </p:blipFill>
        <p:spPr bwMode="auto">
          <a:xfrm>
            <a:off x="4800600" y="4876800"/>
            <a:ext cx="4522470" cy="216027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Awareness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400" u="sng" dirty="0" smtClean="0"/>
              <a:t>A changing customer world brings potential differences in the way some people perceive factors such as time, communication style, gender roles, religion, dress, and members of other countries and cultures</a:t>
            </a:r>
            <a:r>
              <a:rPr lang="en-US" dirty="0" smtClean="0"/>
              <a:t>.</a:t>
            </a:r>
          </a:p>
          <a:p>
            <a:endParaRPr lang="en-US" sz="800" dirty="0" smtClean="0"/>
          </a:p>
          <a:p>
            <a:pPr lvl="1"/>
            <a:r>
              <a:rPr lang="en-US" sz="2000" dirty="0" smtClean="0"/>
              <a:t>By better understanding other cultures and contexts, you have an opportunity for building a solid customer-provider relationship.   You also significantly reduce the chance for communication and service breakdowns due to differing perspectives and expectations.</a:t>
            </a:r>
          </a:p>
          <a:p>
            <a:pPr lvl="1"/>
            <a:endParaRPr lang="en-US" sz="800" dirty="0" smtClean="0"/>
          </a:p>
          <a:p>
            <a:pPr lvl="2"/>
            <a:r>
              <a:rPr lang="en-US" dirty="0" smtClean="0">
                <a:solidFill>
                  <a:srgbClr val="FF0000"/>
                </a:solidFill>
              </a:rPr>
              <a:t>Cultural awareness training is crucial to your success.</a:t>
            </a:r>
            <a:endParaRPr lang="en-US" dirty="0">
              <a:solidFill>
                <a:srgbClr val="FF0000"/>
              </a:solidFill>
            </a:endParaRPr>
          </a:p>
        </p:txBody>
      </p:sp>
      <p:pic>
        <p:nvPicPr>
          <p:cNvPr id="5" name="Picture 4" descr="Generate More Sales with Customer Awareness | Jason Van Orden"/>
          <p:cNvPicPr/>
          <p:nvPr/>
        </p:nvPicPr>
        <p:blipFill>
          <a:blip r:embed="rId2" cstate="print"/>
          <a:srcRect/>
          <a:stretch>
            <a:fillRect/>
          </a:stretch>
        </p:blipFill>
        <p:spPr bwMode="auto">
          <a:xfrm>
            <a:off x="5562600" y="5105400"/>
            <a:ext cx="3581400" cy="17526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Impact of Cultural Values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400" u="sng" dirty="0" smtClean="0"/>
              <a:t>Values often dictate which behaviors and practices are acceptable or unacceptable</a:t>
            </a:r>
            <a:r>
              <a:rPr lang="en-US" dirty="0" smtClean="0"/>
              <a:t>.</a:t>
            </a:r>
          </a:p>
          <a:p>
            <a:endParaRPr lang="en-US" sz="800" dirty="0" smtClean="0"/>
          </a:p>
          <a:p>
            <a:pPr lvl="1"/>
            <a:r>
              <a:rPr lang="en-US" sz="2000" dirty="0" smtClean="0"/>
              <a:t>Values may or may not have direct bearing on serving the customer, but they can have a very powerful influence on what the customer wants, needs, thinks is important, and seeks or accepts.  Values can also influence your perceptions and actions toward others.  </a:t>
            </a:r>
          </a:p>
          <a:p>
            <a:pPr lvl="1"/>
            <a:endParaRPr lang="en-US" sz="800" dirty="0" smtClean="0"/>
          </a:p>
          <a:p>
            <a:pPr lvl="2"/>
            <a:r>
              <a:rPr lang="en-US" sz="1800" dirty="0" smtClean="0">
                <a:solidFill>
                  <a:srgbClr val="FF0000"/>
                </a:solidFill>
              </a:rPr>
              <a:t>Being conscious of differences can lead to a better understanding of customers and potentially reduce conflict or misunderstanding.</a:t>
            </a:r>
            <a:endParaRPr lang="en-US" sz="1800" dirty="0">
              <a:solidFill>
                <a:srgbClr val="FF0000"/>
              </a:solidFill>
            </a:endParaRPr>
          </a:p>
        </p:txBody>
      </p:sp>
      <p:pic>
        <p:nvPicPr>
          <p:cNvPr id="5" name="Picture 4" descr="Defining Your List of Values and Beliefs (with 102 examples)"/>
          <p:cNvPicPr/>
          <p:nvPr/>
        </p:nvPicPr>
        <p:blipFill>
          <a:blip r:embed="rId2" cstate="print"/>
          <a:srcRect/>
          <a:stretch>
            <a:fillRect/>
          </a:stretch>
        </p:blipFill>
        <p:spPr bwMode="auto">
          <a:xfrm>
            <a:off x="2133600" y="4648200"/>
            <a:ext cx="4953000" cy="2133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Impact of Cultural Values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400" u="sng" dirty="0" smtClean="0"/>
              <a:t>Values are the “rules” that people use to evaluate issues or situations, make decisions, interact with others, and deal with conflict.</a:t>
            </a:r>
          </a:p>
          <a:p>
            <a:endParaRPr lang="en-US" sz="800" u="sng" dirty="0" smtClean="0"/>
          </a:p>
          <a:p>
            <a:pPr lvl="1"/>
            <a:r>
              <a:rPr lang="en-US" sz="2000" dirty="0" smtClean="0"/>
              <a:t>As a whole, a person’s value system often guides thinking and helps them determine right from wrong or good from bad. </a:t>
            </a:r>
          </a:p>
          <a:p>
            <a:pPr lvl="1"/>
            <a:r>
              <a:rPr lang="en-US" sz="2000" dirty="0" smtClean="0"/>
              <a:t>From a customer service prospective, values often strongly drive customer needs and influence the buying decision.</a:t>
            </a:r>
          </a:p>
          <a:p>
            <a:pPr lvl="1"/>
            <a:endParaRPr lang="en-US" sz="800" dirty="0" smtClean="0"/>
          </a:p>
          <a:p>
            <a:pPr lvl="2"/>
            <a:r>
              <a:rPr lang="en-US" sz="1800" dirty="0" smtClean="0">
                <a:solidFill>
                  <a:srgbClr val="FF0000"/>
                </a:solidFill>
              </a:rPr>
              <a:t>Values also differ from one culture to another, depending on its views on ethics, morals, religion, and many other factors.</a:t>
            </a:r>
          </a:p>
          <a:p>
            <a:pPr lvl="2"/>
            <a:r>
              <a:rPr lang="en-US" sz="1800" dirty="0" smtClean="0">
                <a:solidFill>
                  <a:srgbClr val="FF0000"/>
                </a:solidFill>
              </a:rPr>
              <a:t>Values come from deeply held beliefs, and are powerful.</a:t>
            </a:r>
            <a:endParaRPr lang="en-US" sz="1800" dirty="0">
              <a:solidFill>
                <a:srgbClr val="FF0000"/>
              </a:solidFill>
            </a:endParaRPr>
          </a:p>
        </p:txBody>
      </p:sp>
      <p:pic>
        <p:nvPicPr>
          <p:cNvPr id="25603" name="Picture 3" descr="C:\Users\MichaelM\AppData\Local\Microsoft\Windows\INetCache\IE\T5TVNH9H\core-values1[1].png"/>
          <p:cNvPicPr>
            <a:picLocks noChangeAspect="1" noChangeArrowheads="1"/>
          </p:cNvPicPr>
          <p:nvPr/>
        </p:nvPicPr>
        <p:blipFill>
          <a:blip r:embed="rId2" cstate="print"/>
          <a:srcRect/>
          <a:stretch>
            <a:fillRect/>
          </a:stretch>
        </p:blipFill>
        <p:spPr bwMode="auto">
          <a:xfrm>
            <a:off x="7239000" y="152400"/>
            <a:ext cx="1295400" cy="1066800"/>
          </a:xfrm>
          <a:prstGeom prst="rect">
            <a:avLst/>
          </a:prstGeom>
          <a:noFill/>
        </p:spPr>
      </p:pic>
      <p:pic>
        <p:nvPicPr>
          <p:cNvPr id="8" name="Picture 4" descr="C:\Users\MichaelM\AppData\Local\Microsoft\Windows\INetCache\IE\T5TVNH9H\180px-Values_Party_of_New_Zealand_logo[1].png"/>
          <p:cNvPicPr>
            <a:picLocks noChangeAspect="1" noChangeArrowheads="1"/>
          </p:cNvPicPr>
          <p:nvPr/>
        </p:nvPicPr>
        <p:blipFill>
          <a:blip r:embed="rId3" cstate="print"/>
          <a:srcRect/>
          <a:stretch>
            <a:fillRect/>
          </a:stretch>
        </p:blipFill>
        <p:spPr bwMode="auto">
          <a:xfrm>
            <a:off x="6553200" y="5486400"/>
            <a:ext cx="2285714" cy="800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Impact of Cultural Values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400" u="sng" dirty="0" smtClean="0"/>
              <a:t>To be effective in dealing with others, service providers should not ignore the power of values and beliefs, nor should they think that their value system is better than that of someone else</a:t>
            </a:r>
            <a:r>
              <a:rPr lang="en-US" dirty="0" smtClean="0"/>
              <a:t>.</a:t>
            </a:r>
          </a:p>
          <a:p>
            <a:endParaRPr lang="en-US" sz="800" dirty="0" smtClean="0"/>
          </a:p>
          <a:p>
            <a:pPr lvl="1"/>
            <a:r>
              <a:rPr lang="en-US" sz="2000" dirty="0" smtClean="0"/>
              <a:t>The key to service success is to be open-minded and accept that someone else has a different belief system that determines needs.</a:t>
            </a:r>
          </a:p>
          <a:p>
            <a:pPr lvl="1"/>
            <a:endParaRPr lang="en-US" sz="800" dirty="0" smtClean="0"/>
          </a:p>
          <a:p>
            <a:pPr lvl="2"/>
            <a:r>
              <a:rPr lang="en-US" sz="1800" dirty="0" smtClean="0">
                <a:solidFill>
                  <a:srgbClr val="FF0000"/>
                </a:solidFill>
              </a:rPr>
              <a:t>Your goal is to provide excellent service to the customer, and in order to achieve success in accomplishing this goal, you must be sensitive to, tolerant of, and empathetic toward customers.</a:t>
            </a:r>
          </a:p>
        </p:txBody>
      </p:sp>
      <p:pic>
        <p:nvPicPr>
          <p:cNvPr id="24578" name="Picture 2" descr="C:\Users\MichaelM\AppData\Local\Microsoft\Windows\INetCache\IE\NA6TXAAW\Value-is-Service-Featured[1].jpg"/>
          <p:cNvPicPr>
            <a:picLocks noChangeAspect="1" noChangeArrowheads="1"/>
          </p:cNvPicPr>
          <p:nvPr/>
        </p:nvPicPr>
        <p:blipFill>
          <a:blip r:embed="rId2" cstate="print"/>
          <a:srcRect/>
          <a:stretch>
            <a:fillRect/>
          </a:stretch>
        </p:blipFill>
        <p:spPr bwMode="auto">
          <a:xfrm>
            <a:off x="5715000" y="5105400"/>
            <a:ext cx="3429000" cy="1752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Modesty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400" u="sng" dirty="0" smtClean="0"/>
              <a:t>Modesty refers to the way that cultures view propriety of dress and conduct</a:t>
            </a:r>
            <a:r>
              <a:rPr lang="en-US" dirty="0" smtClean="0"/>
              <a:t>.</a:t>
            </a:r>
          </a:p>
          <a:p>
            <a:endParaRPr lang="en-US" sz="800" dirty="0" smtClean="0"/>
          </a:p>
          <a:p>
            <a:pPr lvl="1"/>
            <a:r>
              <a:rPr lang="en-US" dirty="0" smtClean="0"/>
              <a:t>In some cultures (i.e. Muslim and Quaker), conservative dress by women is one manifestation of modesty.</a:t>
            </a:r>
          </a:p>
          <a:p>
            <a:pPr lvl="1"/>
            <a:r>
              <a:rPr lang="en-US" dirty="0" smtClean="0"/>
              <a:t>In other cultures, nonverbal communication cues send messages (i.e. eye contact).</a:t>
            </a:r>
          </a:p>
          <a:p>
            <a:pPr lvl="1"/>
            <a:endParaRPr lang="en-US" sz="800" dirty="0" smtClean="0"/>
          </a:p>
          <a:p>
            <a:pPr lvl="2"/>
            <a:r>
              <a:rPr lang="en-US" dirty="0" smtClean="0">
                <a:solidFill>
                  <a:srgbClr val="FF0000"/>
                </a:solidFill>
              </a:rPr>
              <a:t>Be aware of your work environment and nonverbal communication to ensure you are not offensive to others.</a:t>
            </a:r>
            <a:endParaRPr lang="en-US" dirty="0">
              <a:solidFill>
                <a:srgbClr val="FF0000"/>
              </a:solidFill>
            </a:endParaRPr>
          </a:p>
        </p:txBody>
      </p:sp>
      <p:pic>
        <p:nvPicPr>
          <p:cNvPr id="5" name="Picture 4" descr="MOdesty logo - By آلاء بسيوني- 653146_ndxqq :: Tasmeem ME"/>
          <p:cNvPicPr/>
          <p:nvPr/>
        </p:nvPicPr>
        <p:blipFill>
          <a:blip r:embed="rId2" cstate="print"/>
          <a:srcRect/>
          <a:stretch>
            <a:fillRect/>
          </a:stretch>
        </p:blipFill>
        <p:spPr bwMode="auto">
          <a:xfrm>
            <a:off x="5486400" y="4876800"/>
            <a:ext cx="3657600" cy="199975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Expectations of Privacy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Based on your personality and prior life experiences, you may be more or less likely to disclose personal information, especially to people you do not know well</a:t>
            </a:r>
            <a:r>
              <a:rPr lang="en-US" dirty="0" smtClean="0"/>
              <a:t>.  </a:t>
            </a:r>
          </a:p>
          <a:p>
            <a:endParaRPr lang="en-US" sz="800" dirty="0" smtClean="0"/>
          </a:p>
          <a:p>
            <a:pPr lvl="1"/>
            <a:r>
              <a:rPr lang="en-US" sz="2000" dirty="0" smtClean="0"/>
              <a:t>You should be aware that disclosing personal information about oneself is often a cultural factor and expectations of privacy vary.</a:t>
            </a:r>
          </a:p>
          <a:p>
            <a:pPr lvl="1"/>
            <a:endParaRPr lang="en-US" sz="800" dirty="0" smtClean="0"/>
          </a:p>
          <a:p>
            <a:pPr lvl="2"/>
            <a:r>
              <a:rPr lang="en-US" dirty="0" smtClean="0">
                <a:solidFill>
                  <a:srgbClr val="FF0000"/>
                </a:solidFill>
              </a:rPr>
              <a:t>Being congenial and welcoming is a good thing during a customer interaction; however, if you tend to be gregarious and speak freely about virtually any topic, you should curtail this tendency in the customer service environment.  Be cordial but don’t talk excessive.</a:t>
            </a:r>
            <a:endParaRPr lang="en-US" dirty="0">
              <a:solidFill>
                <a:srgbClr val="FF0000"/>
              </a:solidFill>
            </a:endParaRPr>
          </a:p>
        </p:txBody>
      </p:sp>
      <p:pic>
        <p:nvPicPr>
          <p:cNvPr id="5" name="Picture 4" descr="Facebook"/>
          <p:cNvPicPr/>
          <p:nvPr/>
        </p:nvPicPr>
        <p:blipFill>
          <a:blip r:embed="rId2" cstate="print"/>
          <a:srcRect/>
          <a:stretch>
            <a:fillRect/>
          </a:stretch>
        </p:blipFill>
        <p:spPr bwMode="auto">
          <a:xfrm>
            <a:off x="2971800" y="5105400"/>
            <a:ext cx="3505200" cy="1676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Expectations of Privacy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400" u="sng" dirty="0" smtClean="0"/>
              <a:t>A good rule of thumb is to stay focused on the business of serving your customer in an expeditious and professional manner. Keeping your conversations centered on satisfying the customer’s needs can accomplish this</a:t>
            </a:r>
            <a:r>
              <a:rPr lang="en-US" dirty="0" smtClean="0"/>
              <a:t>.</a:t>
            </a:r>
          </a:p>
          <a:p>
            <a:endParaRPr lang="en-US" sz="800" dirty="0" smtClean="0"/>
          </a:p>
          <a:p>
            <a:pPr lvl="1"/>
            <a:r>
              <a:rPr lang="en-US" sz="2000" dirty="0" smtClean="0"/>
              <a:t>This does not mean that you should avoid “small talk”; just keep it under control and watch customer reactions closely.</a:t>
            </a:r>
          </a:p>
          <a:p>
            <a:pPr lvl="1"/>
            <a:endParaRPr lang="en-US" sz="800" dirty="0" smtClean="0"/>
          </a:p>
          <a:p>
            <a:pPr lvl="2"/>
            <a:r>
              <a:rPr lang="en-US" sz="1800" dirty="0" smtClean="0">
                <a:solidFill>
                  <a:srgbClr val="FF0000"/>
                </a:solidFill>
              </a:rPr>
              <a:t>Talking about the weather, traffic, or some other impersonal topic might be fine, but avoid controversial topics that might be emotional hot buttons or sensitive to other people (i.e. politics and religion).</a:t>
            </a:r>
            <a:endParaRPr lang="en-US" sz="1800" dirty="0">
              <a:solidFill>
                <a:srgbClr val="FF0000"/>
              </a:solidFill>
            </a:endParaRPr>
          </a:p>
        </p:txBody>
      </p:sp>
      <p:pic>
        <p:nvPicPr>
          <p:cNvPr id="5" name="Picture 4" descr="Privacy Matters | Privacy International"/>
          <p:cNvPicPr/>
          <p:nvPr/>
        </p:nvPicPr>
        <p:blipFill>
          <a:blip r:embed="rId2" cstate="print"/>
          <a:srcRect/>
          <a:stretch>
            <a:fillRect/>
          </a:stretch>
        </p:blipFill>
        <p:spPr bwMode="auto">
          <a:xfrm>
            <a:off x="5334000" y="5029200"/>
            <a:ext cx="3810000" cy="1828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Part Three: Building and Maintaining Relationships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Eight: Customer Service in a Diverse World</a:t>
            </a:r>
          </a:p>
          <a:p>
            <a:endParaRPr lang="en-US" sz="800" u="sng" dirty="0" smtClean="0"/>
          </a:p>
          <a:p>
            <a:pPr lvl="1"/>
            <a:r>
              <a:rPr lang="en-US" i="1" dirty="0"/>
              <a:t>“Diversity is the one true thing we all have in common. </a:t>
            </a:r>
            <a:r>
              <a:rPr lang="en-US" i="1" dirty="0" smtClean="0"/>
              <a:t>Celebrate </a:t>
            </a:r>
            <a:r>
              <a:rPr lang="en-US" i="1" dirty="0"/>
              <a:t>it everyday</a:t>
            </a:r>
            <a:r>
              <a:rPr lang="en-US" i="1" dirty="0" smtClean="0"/>
              <a:t>.” - </a:t>
            </a:r>
            <a:r>
              <a:rPr lang="en-US" dirty="0" smtClean="0"/>
              <a:t>Anonymous</a:t>
            </a:r>
            <a:endParaRPr lang="en-US" dirty="0"/>
          </a:p>
          <a:p>
            <a:pPr lvl="1"/>
            <a:endParaRPr lang="en-US" sz="1800" dirty="0" smtClean="0"/>
          </a:p>
          <a:p>
            <a:pPr lvl="2"/>
            <a:endParaRPr lang="en-US" sz="1800" dirty="0" smtClean="0"/>
          </a:p>
          <a:p>
            <a:pPr lvl="2"/>
            <a:endParaRPr lang="en-US" sz="1800" dirty="0" smtClean="0"/>
          </a:p>
          <a:p>
            <a:pPr lvl="1"/>
            <a:endParaRPr lang="en-US" sz="1800" dirty="0" smtClean="0"/>
          </a:p>
        </p:txBody>
      </p:sp>
      <p:pic>
        <p:nvPicPr>
          <p:cNvPr id="7" name="Picture 2" descr="ON Semiconductor: Diversity &amp;amp; Inclusion"/>
          <p:cNvPicPr>
            <a:picLocks noChangeAspect="1" noChangeArrowheads="1"/>
          </p:cNvPicPr>
          <p:nvPr/>
        </p:nvPicPr>
        <p:blipFill>
          <a:blip r:embed="rId2" cstate="print"/>
          <a:srcRect/>
          <a:stretch>
            <a:fillRect/>
          </a:stretch>
        </p:blipFill>
        <p:spPr bwMode="auto">
          <a:xfrm>
            <a:off x="1456182" y="3276600"/>
            <a:ext cx="6268212" cy="2667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Forms of Address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200" u="sng" dirty="0" smtClean="0"/>
              <a:t>Although North Americans often pride themselves on their informality, people from other countries may see informality as rudeness, arrogance, or over-familiarity</a:t>
            </a:r>
            <a:r>
              <a:rPr lang="en-US" dirty="0" smtClean="0"/>
              <a:t>.</a:t>
            </a:r>
          </a:p>
          <a:p>
            <a:endParaRPr lang="en-US" sz="800" dirty="0" smtClean="0"/>
          </a:p>
          <a:p>
            <a:pPr lvl="1"/>
            <a:r>
              <a:rPr lang="en-US" sz="2000" dirty="0" smtClean="0"/>
              <a:t>For example, if you were from the U.S. doing business in another country and failed to greet the customer appropriately (i.e. with a slight bow, sign of the wai, namaste, or other traditional greeting) or called customers from a more formal culture by their first name without their permission, you might possibly irritate or anger them.</a:t>
            </a:r>
          </a:p>
          <a:p>
            <a:pPr lvl="1"/>
            <a:endParaRPr lang="en-US" sz="800" dirty="0" smtClean="0"/>
          </a:p>
          <a:p>
            <a:pPr lvl="2"/>
            <a:r>
              <a:rPr lang="en-US" sz="1800" dirty="0" smtClean="0">
                <a:solidFill>
                  <a:srgbClr val="FF0000"/>
                </a:solidFill>
              </a:rPr>
              <a:t>When meeting someone from another culture who has not been acculturated into your own, you might greet the customer according to their cultural background.  This demonstrates sensitivity and respect.</a:t>
            </a:r>
            <a:endParaRPr lang="en-US" sz="1800" dirty="0">
              <a:solidFill>
                <a:srgbClr val="FF0000"/>
              </a:solidFill>
            </a:endParaRPr>
          </a:p>
        </p:txBody>
      </p:sp>
      <p:pic>
        <p:nvPicPr>
          <p:cNvPr id="5" name="Picture 4" descr="Foto Dados amarillos de stock gratuita - FreeImages.com"/>
          <p:cNvPicPr/>
          <p:nvPr/>
        </p:nvPicPr>
        <p:blipFill>
          <a:blip r:embed="rId2" cstate="print"/>
          <a:srcRect/>
          <a:stretch>
            <a:fillRect/>
          </a:stretch>
        </p:blipFill>
        <p:spPr bwMode="auto">
          <a:xfrm>
            <a:off x="7010400" y="5486400"/>
            <a:ext cx="2133600" cy="13716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Respect for Elders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200" u="sng" dirty="0" smtClean="0"/>
              <a:t>In most cultures, some level of respect is paid to older people. This stems from a belief that with age come knowledge, experience, wisdom, authority, and, often, higher status</a:t>
            </a:r>
            <a:r>
              <a:rPr lang="en-US" dirty="0" smtClean="0"/>
              <a:t>.</a:t>
            </a:r>
          </a:p>
          <a:p>
            <a:endParaRPr lang="en-US" sz="800" dirty="0" smtClean="0"/>
          </a:p>
          <a:p>
            <a:pPr lvl="1"/>
            <a:r>
              <a:rPr lang="en-US" sz="2000" dirty="0" smtClean="0"/>
              <a:t>You must be careful to pay appropriate respect when speaking to older customers.  Further, you should be sensitive to the fact that if the customer demands to speak to a senior person or to the manager or owner, they may simply be exhibiting a customary expectation for their culture and generation.</a:t>
            </a:r>
          </a:p>
          <a:p>
            <a:pPr lvl="1"/>
            <a:endParaRPr lang="en-US" sz="800" dirty="0" smtClean="0"/>
          </a:p>
          <a:p>
            <a:pPr lvl="2"/>
            <a:r>
              <a:rPr lang="en-US" sz="1800" dirty="0" smtClean="0">
                <a:solidFill>
                  <a:srgbClr val="FF0000"/>
                </a:solidFill>
              </a:rPr>
              <a:t>If you can assist without creating conflict, do so; if not, honor the request when possible.</a:t>
            </a:r>
            <a:endParaRPr lang="en-US" sz="1800" dirty="0">
              <a:solidFill>
                <a:srgbClr val="FF0000"/>
              </a:solidFill>
            </a:endParaRPr>
          </a:p>
        </p:txBody>
      </p:sp>
      <p:pic>
        <p:nvPicPr>
          <p:cNvPr id="5" name="Picture 4" descr="Respect Your Elders on Twitter: &amp;quot;Salty Suite goes down, you&amp;#39;d better come  correct&amp;quot;"/>
          <p:cNvPicPr/>
          <p:nvPr/>
        </p:nvPicPr>
        <p:blipFill>
          <a:blip r:embed="rId2" cstate="print"/>
          <a:srcRect/>
          <a:stretch>
            <a:fillRect/>
          </a:stretch>
        </p:blipFill>
        <p:spPr bwMode="auto">
          <a:xfrm>
            <a:off x="5257800" y="5029200"/>
            <a:ext cx="3886200" cy="18288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Importance of Relationships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400" u="sng" dirty="0" smtClean="0"/>
              <a:t>Before business is conducted in many cultures, the building of a strong interpersonal relationship is very important</a:t>
            </a:r>
            <a:r>
              <a:rPr lang="en-US" dirty="0" smtClean="0"/>
              <a:t>.</a:t>
            </a:r>
          </a:p>
          <a:p>
            <a:endParaRPr lang="en-US" sz="800" dirty="0" smtClean="0"/>
          </a:p>
          <a:p>
            <a:pPr lvl="1"/>
            <a:r>
              <a:rPr lang="en-US" dirty="0" smtClean="0"/>
              <a:t>Interpersonal relationships focus on the need for service providers to build strong bonds with customers.</a:t>
            </a:r>
          </a:p>
          <a:p>
            <a:pPr lvl="1"/>
            <a:endParaRPr lang="en-US" sz="800" dirty="0" smtClean="0"/>
          </a:p>
          <a:p>
            <a:pPr lvl="2"/>
            <a:r>
              <a:rPr lang="en-US" dirty="0" smtClean="0">
                <a:solidFill>
                  <a:srgbClr val="FF0000"/>
                </a:solidFill>
              </a:rPr>
              <a:t>In many cultures, having a number of informal meetings with people in an organization to build a relationship is often expected before coming to an agreement.</a:t>
            </a:r>
            <a:endParaRPr lang="en-US" dirty="0">
              <a:solidFill>
                <a:srgbClr val="FF0000"/>
              </a:solidFill>
            </a:endParaRPr>
          </a:p>
        </p:txBody>
      </p:sp>
      <p:pic>
        <p:nvPicPr>
          <p:cNvPr id="5" name="Picture 4" descr="My Northway - North Way"/>
          <p:cNvPicPr/>
          <p:nvPr/>
        </p:nvPicPr>
        <p:blipFill>
          <a:blip r:embed="rId2" cstate="print"/>
          <a:srcRect/>
          <a:stretch>
            <a:fillRect/>
          </a:stretch>
        </p:blipFill>
        <p:spPr bwMode="auto">
          <a:xfrm>
            <a:off x="4648200" y="4648200"/>
            <a:ext cx="4495800" cy="22098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Importance of Relationships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400" u="sng" dirty="0" smtClean="0"/>
              <a:t>Failure to establish rapport or an environment of trust could lead to a breakdown in service and/or lost customers.  This does not mean that you should hesitate to assume a quicker familiarity with customers from such cultures, as this could also alienate them</a:t>
            </a:r>
            <a:r>
              <a:rPr lang="en-US" dirty="0" smtClean="0"/>
              <a:t>.</a:t>
            </a:r>
          </a:p>
          <a:p>
            <a:endParaRPr lang="en-US" sz="800" dirty="0" smtClean="0"/>
          </a:p>
          <a:p>
            <a:pPr lvl="1"/>
            <a:r>
              <a:rPr lang="en-US" sz="2000" dirty="0" smtClean="0"/>
              <a:t>Instead, when you will be having ongoing contact or doing repeat business, follow the customer’s lead.</a:t>
            </a:r>
          </a:p>
          <a:p>
            <a:pPr lvl="1"/>
            <a:endParaRPr lang="en-US" sz="800" dirty="0" smtClean="0"/>
          </a:p>
          <a:p>
            <a:pPr lvl="2"/>
            <a:r>
              <a:rPr lang="en-US" sz="1800" dirty="0" smtClean="0">
                <a:solidFill>
                  <a:srgbClr val="FF0000"/>
                </a:solidFill>
              </a:rPr>
              <a:t>Get to know them and share information about your organization and yourself that could lead to mutual trust and respect.</a:t>
            </a:r>
            <a:endParaRPr lang="en-US" sz="1800" dirty="0">
              <a:solidFill>
                <a:srgbClr val="FF0000"/>
              </a:solidFill>
            </a:endParaRPr>
          </a:p>
        </p:txBody>
      </p:sp>
      <p:pic>
        <p:nvPicPr>
          <p:cNvPr id="5" name="Picture 4" descr="The Importance of Maintaining Customer Relationships"/>
          <p:cNvPicPr/>
          <p:nvPr/>
        </p:nvPicPr>
        <p:blipFill>
          <a:blip r:embed="rId2" cstate="print"/>
          <a:srcRect/>
          <a:stretch>
            <a:fillRect/>
          </a:stretch>
        </p:blipFill>
        <p:spPr bwMode="auto">
          <a:xfrm>
            <a:off x="5791200" y="5181600"/>
            <a:ext cx="3352800" cy="16764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Importance of Relationships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Relationship building may also involve presenting gifts to persuade various people in the organization that you are a friend and have their interests at heart.  Only then can you proceed to determine needs and provide service</a:t>
            </a:r>
            <a:r>
              <a:rPr lang="en-US" dirty="0" smtClean="0"/>
              <a:t>.</a:t>
            </a:r>
          </a:p>
          <a:p>
            <a:endParaRPr lang="en-US" sz="800" dirty="0" smtClean="0"/>
          </a:p>
          <a:p>
            <a:pPr lvl="1"/>
            <a:r>
              <a:rPr lang="en-US" sz="2000" dirty="0" smtClean="0"/>
              <a:t>People from many countries view this as an appropriate form of etiquette, while others may label such gratuities as bribes</a:t>
            </a:r>
            <a:r>
              <a:rPr lang="en-US" dirty="0" smtClean="0"/>
              <a:t>.</a:t>
            </a:r>
          </a:p>
          <a:p>
            <a:pPr lvl="1"/>
            <a:endParaRPr lang="en-US" sz="800" dirty="0" smtClean="0"/>
          </a:p>
          <a:p>
            <a:pPr lvl="2"/>
            <a:r>
              <a:rPr lang="en-US" sz="1800" dirty="0" smtClean="0">
                <a:solidFill>
                  <a:srgbClr val="FF0000"/>
                </a:solidFill>
              </a:rPr>
              <a:t>Whatever your belief, if the practice is a cultural norm, you may do well to follow it when dealing with customers from other regions.</a:t>
            </a:r>
            <a:endParaRPr lang="en-US" dirty="0">
              <a:solidFill>
                <a:srgbClr val="FF0000"/>
              </a:solidFill>
            </a:endParaRPr>
          </a:p>
        </p:txBody>
      </p:sp>
      <p:pic>
        <p:nvPicPr>
          <p:cNvPr id="5" name="Picture 4" descr="12 Ways to Manage Customer Relationships (Without A CRM)"/>
          <p:cNvPicPr/>
          <p:nvPr/>
        </p:nvPicPr>
        <p:blipFill>
          <a:blip r:embed="rId2" cstate="print"/>
          <a:srcRect/>
          <a:stretch>
            <a:fillRect/>
          </a:stretch>
        </p:blipFill>
        <p:spPr bwMode="auto">
          <a:xfrm>
            <a:off x="5486400" y="4876800"/>
            <a:ext cx="3657600" cy="19812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Gender Roles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Culturally and individually, people view the role of men and women differently</a:t>
            </a:r>
            <a:r>
              <a:rPr lang="en-US" dirty="0" smtClean="0"/>
              <a:t>.  </a:t>
            </a:r>
          </a:p>
          <a:p>
            <a:endParaRPr lang="en-US" sz="800" dirty="0" smtClean="0"/>
          </a:p>
          <a:p>
            <a:pPr lvl="1"/>
            <a:r>
              <a:rPr lang="en-US" sz="2000" dirty="0" smtClean="0"/>
              <a:t>Although gender roles are continually evolving throughout the world, decision-making and authority are often clearly established as male prerogatives within many cultures, subcultures, and families.  </a:t>
            </a:r>
          </a:p>
          <a:p>
            <a:pPr lvl="1"/>
            <a:endParaRPr lang="en-US" sz="800" dirty="0" smtClean="0"/>
          </a:p>
          <a:p>
            <a:pPr lvl="2"/>
            <a:r>
              <a:rPr lang="en-US" dirty="0" smtClean="0">
                <a:solidFill>
                  <a:srgbClr val="FF0000"/>
                </a:solidFill>
              </a:rPr>
              <a:t>You do not have to agree with these practices, but you will need to consider them when facing them in some customer encounters.</a:t>
            </a:r>
            <a:endParaRPr lang="en-US" dirty="0">
              <a:solidFill>
                <a:srgbClr val="FF0000"/>
              </a:solidFill>
            </a:endParaRPr>
          </a:p>
        </p:txBody>
      </p:sp>
      <p:pic>
        <p:nvPicPr>
          <p:cNvPr id="5" name="Picture 4" descr="Annotations - The Paper Bag Princess"/>
          <p:cNvPicPr/>
          <p:nvPr/>
        </p:nvPicPr>
        <p:blipFill>
          <a:blip r:embed="rId2" cstate="print"/>
          <a:srcRect/>
          <a:stretch>
            <a:fillRect/>
          </a:stretch>
        </p:blipFill>
        <p:spPr bwMode="auto">
          <a:xfrm>
            <a:off x="3962400" y="4495800"/>
            <a:ext cx="4964430" cy="176022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Attitude Toward Conflict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400" u="sng" dirty="0" smtClean="0"/>
              <a:t>By recognizing your biases and preferences, and being familiar with other cultures, you can reduce the potential for disagreement</a:t>
            </a:r>
            <a:r>
              <a:rPr lang="en-US" dirty="0" smtClean="0"/>
              <a:t>.  </a:t>
            </a:r>
          </a:p>
          <a:p>
            <a:endParaRPr lang="en-US" sz="800" dirty="0" smtClean="0"/>
          </a:p>
          <a:p>
            <a:pPr lvl="1"/>
            <a:r>
              <a:rPr lang="en-US" sz="2000" dirty="0" smtClean="0"/>
              <a:t>Certainly, there will be times when a customer initiates conflict.  In such instances, all you can do is remain positive.</a:t>
            </a:r>
          </a:p>
          <a:p>
            <a:pPr lvl="1"/>
            <a:endParaRPr lang="en-US" sz="800" dirty="0" smtClean="0"/>
          </a:p>
          <a:p>
            <a:pPr lvl="2"/>
            <a:r>
              <a:rPr lang="en-US" sz="1800" dirty="0" smtClean="0">
                <a:solidFill>
                  <a:srgbClr val="FF0000"/>
                </a:solidFill>
              </a:rPr>
              <a:t>If necessary, you may need to ask for assistance to resolve the conflict.</a:t>
            </a:r>
            <a:endParaRPr lang="en-US" sz="1800" dirty="0">
              <a:solidFill>
                <a:srgbClr val="FF0000"/>
              </a:solidFill>
            </a:endParaRPr>
          </a:p>
        </p:txBody>
      </p:sp>
      <p:pic>
        <p:nvPicPr>
          <p:cNvPr id="5" name="Picture 4" descr="Conflict Management | Princeton Academy"/>
          <p:cNvPicPr/>
          <p:nvPr/>
        </p:nvPicPr>
        <p:blipFill>
          <a:blip r:embed="rId2" cstate="print"/>
          <a:srcRect/>
          <a:stretch>
            <a:fillRect/>
          </a:stretch>
        </p:blipFill>
        <p:spPr bwMode="auto">
          <a:xfrm>
            <a:off x="2286000" y="4267200"/>
            <a:ext cx="4953000" cy="2048929"/>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Attitude Toward Conflict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400" u="sng" dirty="0" smtClean="0"/>
              <a:t>Many times, attitudes toward conflict are either rooted in the individual’s culture or subculture or based on personal behavioral style preference</a:t>
            </a:r>
            <a:r>
              <a:rPr lang="en-US" dirty="0" smtClean="0"/>
              <a:t>.</a:t>
            </a:r>
          </a:p>
          <a:p>
            <a:endParaRPr lang="en-US" sz="800" dirty="0" smtClean="0"/>
          </a:p>
          <a:p>
            <a:pPr lvl="1"/>
            <a:r>
              <a:rPr lang="en-US" sz="2000" dirty="0" smtClean="0"/>
              <a:t>Some cultures are individualistic cultures where the emphasis is placed on individuals’ goals as in Western countries.</a:t>
            </a:r>
          </a:p>
          <a:p>
            <a:pPr lvl="1"/>
            <a:r>
              <a:rPr lang="en-US" sz="2000" dirty="0" smtClean="0"/>
              <a:t>Some cultures are collective cultures where emphasis is placed on group goals as in Japan or in Native American cultures.</a:t>
            </a:r>
          </a:p>
          <a:p>
            <a:pPr lvl="1"/>
            <a:endParaRPr lang="en-US" sz="800" dirty="0" smtClean="0"/>
          </a:p>
          <a:p>
            <a:pPr lvl="2"/>
            <a:r>
              <a:rPr lang="en-US" sz="1800" dirty="0" smtClean="0">
                <a:solidFill>
                  <a:srgbClr val="FF0000"/>
                </a:solidFill>
              </a:rPr>
              <a:t>Members of individualistic cultures are likely to take a direct approach to conflict, whereas people whose culture is collective may address conflict indirectly, using a mediator in an effort to prevent loss of face or embarrassment for those involved.</a:t>
            </a:r>
            <a:endParaRPr lang="en-US" sz="1800" dirty="0">
              <a:solidFill>
                <a:srgbClr val="FF0000"/>
              </a:solidFill>
            </a:endParaRPr>
          </a:p>
        </p:txBody>
      </p:sp>
      <p:pic>
        <p:nvPicPr>
          <p:cNvPr id="5" name="Picture 4" descr="12 principles of a problem solving approach to conflict resolution |  Sustaining Community"/>
          <p:cNvPicPr/>
          <p:nvPr/>
        </p:nvPicPr>
        <p:blipFill>
          <a:blip r:embed="rId2" cstate="print"/>
          <a:srcRect/>
          <a:stretch>
            <a:fillRect/>
          </a:stretch>
        </p:blipFill>
        <p:spPr bwMode="auto">
          <a:xfrm>
            <a:off x="6324600" y="5334000"/>
            <a:ext cx="2819400" cy="1524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Attitude Toward Conflict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400" u="sng" dirty="0" smtClean="0"/>
              <a:t>Depending on the individuals you encounter and their cultural background, you and your customers may deal differently with conflict.  Regardless of culture or group, people choose different conflict resolution styles based on personality style preferences</a:t>
            </a:r>
            <a:r>
              <a:rPr lang="en-US" dirty="0" smtClean="0"/>
              <a:t>.</a:t>
            </a:r>
          </a:p>
          <a:p>
            <a:endParaRPr lang="en-US" sz="800" dirty="0" smtClean="0"/>
          </a:p>
          <a:p>
            <a:pPr lvl="1"/>
            <a:r>
              <a:rPr lang="en-US" sz="2000" dirty="0" smtClean="0"/>
              <a:t>If you use the wrong strategy, emotions could escalate and customer dissatisfaction could follow.  </a:t>
            </a:r>
          </a:p>
          <a:p>
            <a:pPr lvl="1"/>
            <a:endParaRPr lang="en-US" sz="800" dirty="0" smtClean="0"/>
          </a:p>
          <a:p>
            <a:pPr lvl="2"/>
            <a:r>
              <a:rPr lang="en-US" sz="1800" dirty="0" smtClean="0">
                <a:solidFill>
                  <a:srgbClr val="FF0000"/>
                </a:solidFill>
              </a:rPr>
              <a:t>The key is to listen and remain calm, especially if the customer becomes agitated.</a:t>
            </a:r>
            <a:endParaRPr lang="en-US" sz="1800" dirty="0">
              <a:solidFill>
                <a:srgbClr val="FF0000"/>
              </a:solidFill>
            </a:endParaRPr>
          </a:p>
        </p:txBody>
      </p:sp>
      <p:pic>
        <p:nvPicPr>
          <p:cNvPr id="5" name="Picture 4" descr="7 Important Skills On Conflict Resolution Strategies In the Workplace"/>
          <p:cNvPicPr/>
          <p:nvPr/>
        </p:nvPicPr>
        <p:blipFill>
          <a:blip r:embed="rId2" cstate="print"/>
          <a:srcRect/>
          <a:stretch>
            <a:fillRect/>
          </a:stretch>
        </p:blipFill>
        <p:spPr bwMode="auto">
          <a:xfrm>
            <a:off x="5562600" y="5029200"/>
            <a:ext cx="3581400" cy="18288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Concept of Time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400" u="sng" dirty="0" smtClean="0"/>
              <a:t>In relation to time, people and societies are often referred to as being either monochronic or polychronic</a:t>
            </a:r>
            <a:r>
              <a:rPr lang="en-US" dirty="0" smtClean="0"/>
              <a:t>.</a:t>
            </a:r>
          </a:p>
          <a:p>
            <a:endParaRPr lang="en-US" sz="800" dirty="0" smtClean="0"/>
          </a:p>
          <a:p>
            <a:pPr lvl="1"/>
            <a:r>
              <a:rPr lang="en-US" sz="2000" u="sng" dirty="0" smtClean="0"/>
              <a:t>Monochronic refers to the perception of time as being a central focus with deadlines being a crucial element of societal norms</a:t>
            </a:r>
            <a:r>
              <a:rPr lang="en-US" sz="2000" dirty="0" smtClean="0"/>
              <a:t>.</a:t>
            </a:r>
          </a:p>
          <a:p>
            <a:pPr lvl="2"/>
            <a:r>
              <a:rPr lang="en-US" sz="1800" dirty="0" smtClean="0">
                <a:solidFill>
                  <a:srgbClr val="FF0000"/>
                </a:solidFill>
              </a:rPr>
              <a:t>People from these societies tend to do one thing at a time, take time commitments seriously, are often focused on short-term projects or relationships, and adhere closely to plans or timelines.</a:t>
            </a:r>
          </a:p>
          <a:p>
            <a:pPr lvl="2"/>
            <a:endParaRPr lang="en-US" sz="800" dirty="0" smtClean="0"/>
          </a:p>
          <a:p>
            <a:pPr lvl="1"/>
            <a:r>
              <a:rPr lang="en-US" sz="2000" u="sng" dirty="0" smtClean="0"/>
              <a:t>Polychronic refers to the perception of time as a fluid commodity that does not interfere with relationships and elements of happiness</a:t>
            </a:r>
            <a:r>
              <a:rPr lang="en-US" dirty="0" smtClean="0"/>
              <a:t>.</a:t>
            </a:r>
          </a:p>
          <a:p>
            <a:pPr lvl="2"/>
            <a:r>
              <a:rPr lang="en-US" sz="1800" dirty="0" smtClean="0">
                <a:solidFill>
                  <a:srgbClr val="FF0000"/>
                </a:solidFill>
              </a:rPr>
              <a:t>People from these societies are used to distractions and juggle multiple things simultaneously without feeling stressed.  They consider time as a guide and flexible commodity, work toward long-term deadlines, and  view relationships as more important than deadlines.</a:t>
            </a:r>
          </a:p>
        </p:txBody>
      </p:sp>
      <p:pic>
        <p:nvPicPr>
          <p:cNvPr id="1026" name="Picture 2" descr="C:\Users\MichaelM\AppData\Local\Microsoft\Windows\INetCache\IE\NA6TXAAW\7-2-time-png[1].png"/>
          <p:cNvPicPr>
            <a:picLocks noChangeAspect="1" noChangeArrowheads="1"/>
          </p:cNvPicPr>
          <p:nvPr/>
        </p:nvPicPr>
        <p:blipFill>
          <a:blip r:embed="rId2" cstate="print"/>
          <a:srcRect/>
          <a:stretch>
            <a:fillRect/>
          </a:stretch>
        </p:blipFill>
        <p:spPr bwMode="auto">
          <a:xfrm>
            <a:off x="7086600" y="152400"/>
            <a:ext cx="1200150" cy="105156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Impact of Diversity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a:t>Diversity is encountered everywhere and is an important aspect of everyone’s life</a:t>
            </a:r>
            <a:r>
              <a:rPr lang="en-US" sz="2400" dirty="0"/>
              <a:t>.</a:t>
            </a:r>
          </a:p>
          <a:p>
            <a:endParaRPr lang="en-US" sz="800" dirty="0">
              <a:solidFill>
                <a:srgbClr val="FF0000"/>
              </a:solidFill>
            </a:endParaRPr>
          </a:p>
          <a:p>
            <a:pPr lvl="1"/>
            <a:r>
              <a:rPr lang="en-US" dirty="0" smtClean="0">
                <a:solidFill>
                  <a:srgbClr val="FF0000"/>
                </a:solidFill>
              </a:rPr>
              <a:t>As the world grows smaller economically and otherwise, the likelihood that you will have contact on the job and/or in your personal life with people from other cultures, or who are different from you in other ways, increases significantly. </a:t>
            </a:r>
            <a:endParaRPr lang="en-US" dirty="0">
              <a:solidFill>
                <a:srgbClr val="FF0000"/>
              </a:solidFill>
            </a:endParaRPr>
          </a:p>
        </p:txBody>
      </p:sp>
      <p:pic>
        <p:nvPicPr>
          <p:cNvPr id="5" name="Picture 4" descr="Explaining the Importance of Diversity, Equity, and Inclusion to Your  Nonprofit Team - The Nerdy Nonprofit"/>
          <p:cNvPicPr/>
          <p:nvPr/>
        </p:nvPicPr>
        <p:blipFill>
          <a:blip r:embed="rId2" cstate="print"/>
          <a:srcRect/>
          <a:stretch>
            <a:fillRect/>
          </a:stretch>
        </p:blipFill>
        <p:spPr bwMode="auto">
          <a:xfrm>
            <a:off x="4495800" y="4191000"/>
            <a:ext cx="4566181" cy="25146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Concept of Time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400" u="sng" dirty="0" smtClean="0"/>
              <a:t>People from the U.S. are typically very time-conscious (monochronic).  You often hear of the phrase “time is money,” which stresses their impatience and need to maximize time usage and to be punctual/efficient</a:t>
            </a:r>
            <a:r>
              <a:rPr lang="en-US" dirty="0" smtClean="0"/>
              <a:t>.</a:t>
            </a:r>
          </a:p>
          <a:p>
            <a:endParaRPr lang="en-US" sz="800" dirty="0" smtClean="0"/>
          </a:p>
          <a:p>
            <a:pPr lvl="1"/>
            <a:r>
              <a:rPr lang="en-US" sz="2000" dirty="0" smtClean="0"/>
              <a:t>Many North Americans tend to expect people from other cultures to be as time-conscious as they are; however, this is not always the case.  Arab, Asian, and Hispanic cultures tend to be polychronic and are often late for meetings or miss them altogether.  </a:t>
            </a:r>
          </a:p>
          <a:p>
            <a:pPr lvl="1"/>
            <a:endParaRPr lang="en-US" sz="800" dirty="0" smtClean="0"/>
          </a:p>
          <a:p>
            <a:pPr lvl="2"/>
            <a:r>
              <a:rPr lang="en-US" sz="1800" dirty="0" smtClean="0">
                <a:solidFill>
                  <a:srgbClr val="FF0000"/>
                </a:solidFill>
              </a:rPr>
              <a:t>Such tardiness is not viewed as disrespect for the time of others or rudeness; it is simply indicative of a cultural value or way of life.</a:t>
            </a:r>
            <a:endParaRPr lang="en-US" sz="1800" dirty="0">
              <a:solidFill>
                <a:srgbClr val="FF0000"/>
              </a:solidFill>
            </a:endParaRPr>
          </a:p>
        </p:txBody>
      </p:sp>
      <p:pic>
        <p:nvPicPr>
          <p:cNvPr id="2050" name="Picture 2" descr="C:\Users\MichaelM\AppData\Local\Microsoft\Windows\INetCache\IE\T5TVNH9H\clock-26102_960_720[1].png"/>
          <p:cNvPicPr>
            <a:picLocks noChangeAspect="1" noChangeArrowheads="1"/>
          </p:cNvPicPr>
          <p:nvPr/>
        </p:nvPicPr>
        <p:blipFill>
          <a:blip r:embed="rId2" cstate="print"/>
          <a:srcRect/>
          <a:stretch>
            <a:fillRect/>
          </a:stretch>
        </p:blipFill>
        <p:spPr bwMode="auto">
          <a:xfrm>
            <a:off x="7086600" y="152400"/>
            <a:ext cx="1219200" cy="10668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Ownership of Property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400" u="sng" dirty="0" smtClean="0"/>
              <a:t>People have differing levels of needs.  Ask customers what their needs are and listen to their responses</a:t>
            </a:r>
            <a:r>
              <a:rPr lang="en-US" dirty="0" smtClean="0"/>
              <a:t>.</a:t>
            </a:r>
          </a:p>
          <a:p>
            <a:endParaRPr lang="en-US" sz="800" dirty="0" smtClean="0"/>
          </a:p>
          <a:p>
            <a:pPr lvl="1"/>
            <a:r>
              <a:rPr lang="en-US" sz="2000" dirty="0" smtClean="0"/>
              <a:t>Do not persist in upgrading a customer’s request to a higher level or more expensive product if they decline your suggestion.  You may offend and lose a customer.</a:t>
            </a:r>
          </a:p>
          <a:p>
            <a:pPr lvl="1"/>
            <a:endParaRPr lang="en-US" sz="800" dirty="0" smtClean="0"/>
          </a:p>
          <a:p>
            <a:pPr lvl="2"/>
            <a:r>
              <a:rPr lang="en-US" sz="1800" dirty="0" smtClean="0">
                <a:solidFill>
                  <a:srgbClr val="FF0000"/>
                </a:solidFill>
              </a:rPr>
              <a:t>Of course, if you are in sales, you must make a judgment on whether an objection is one that you should attempt to overcome or whether it is emphatic or culturally based and means “no”.</a:t>
            </a:r>
            <a:endParaRPr lang="en-US" sz="1800" dirty="0">
              <a:solidFill>
                <a:srgbClr val="FF0000"/>
              </a:solidFill>
            </a:endParaRPr>
          </a:p>
        </p:txBody>
      </p:sp>
      <p:pic>
        <p:nvPicPr>
          <p:cNvPr id="5" name="Picture 4" descr="7 Effective Methods to Identify and Meet Customer Needs"/>
          <p:cNvPicPr/>
          <p:nvPr/>
        </p:nvPicPr>
        <p:blipFill>
          <a:blip r:embed="rId2" cstate="print"/>
          <a:srcRect/>
          <a:stretch>
            <a:fillRect/>
          </a:stretch>
        </p:blipFill>
        <p:spPr bwMode="auto">
          <a:xfrm>
            <a:off x="5486400" y="4876800"/>
            <a:ext cx="3657600" cy="19812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Providing Quality Service to Diverse Customer Groups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400" u="sng" dirty="0" smtClean="0"/>
              <a:t>As a service provider, you should become proficient in working with customers with language differences and disabilities; you also need to work with young and elderly customers</a:t>
            </a:r>
            <a:r>
              <a:rPr lang="en-US" dirty="0" smtClean="0"/>
              <a:t>.</a:t>
            </a:r>
          </a:p>
          <a:p>
            <a:endParaRPr lang="en-US" sz="800" dirty="0" smtClean="0"/>
          </a:p>
          <a:p>
            <a:pPr lvl="1"/>
            <a:r>
              <a:rPr lang="en-US" dirty="0" smtClean="0"/>
              <a:t>Given the potential diversity of your customer base, it may be impossible to establish a service strategy for each group.</a:t>
            </a:r>
          </a:p>
          <a:p>
            <a:pPr lvl="1"/>
            <a:endParaRPr lang="en-US" sz="800" dirty="0" smtClean="0"/>
          </a:p>
          <a:p>
            <a:pPr lvl="2"/>
            <a:r>
              <a:rPr lang="en-US" dirty="0" smtClean="0">
                <a:solidFill>
                  <a:srgbClr val="FF0000"/>
                </a:solidFill>
              </a:rPr>
              <a:t>However, you should think of what you might do to address the needs of some of the larger categories of customers you will meet.</a:t>
            </a:r>
            <a:endParaRPr lang="en-US" dirty="0">
              <a:solidFill>
                <a:srgbClr val="FF0000"/>
              </a:solidFill>
            </a:endParaRPr>
          </a:p>
        </p:txBody>
      </p:sp>
      <p:pic>
        <p:nvPicPr>
          <p:cNvPr id="6" name="Picture 5" descr="Diverse Representation (@DiverseRep) | Twitter"/>
          <p:cNvPicPr/>
          <p:nvPr/>
        </p:nvPicPr>
        <p:blipFill>
          <a:blip r:embed="rId2" cstate="print"/>
          <a:srcRect/>
          <a:stretch>
            <a:fillRect/>
          </a:stretch>
        </p:blipFill>
        <p:spPr bwMode="auto">
          <a:xfrm>
            <a:off x="6019800" y="4953000"/>
            <a:ext cx="3124200" cy="1905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Customers with Language Differences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400" u="sng" dirty="0" smtClean="0"/>
              <a:t>One major obstacle for service providers in the U.S. is that many adults believe that most of the world’s population speaks English</a:t>
            </a:r>
            <a:r>
              <a:rPr lang="en-US" dirty="0" smtClean="0"/>
              <a:t>.</a:t>
            </a:r>
          </a:p>
          <a:p>
            <a:endParaRPr lang="en-US" sz="800" dirty="0" smtClean="0"/>
          </a:p>
          <a:p>
            <a:pPr lvl="1"/>
            <a:r>
              <a:rPr lang="en-US" dirty="0" smtClean="0"/>
              <a:t>In actuality, English is the third most spoken language behind Mandarin Chinese and Spanish.  </a:t>
            </a:r>
          </a:p>
          <a:p>
            <a:pPr lvl="1"/>
            <a:endParaRPr lang="en-US" sz="800" dirty="0" smtClean="0"/>
          </a:p>
          <a:p>
            <a:pPr lvl="2"/>
            <a:r>
              <a:rPr lang="en-US" dirty="0" smtClean="0">
                <a:solidFill>
                  <a:srgbClr val="FF0000"/>
                </a:solidFill>
              </a:rPr>
              <a:t>However, if you combine the number of native English speakers and nonnative people who speak English as a second language, English moves up to first or possibly second behind Chinese.</a:t>
            </a:r>
            <a:endParaRPr lang="en-US" dirty="0">
              <a:solidFill>
                <a:srgbClr val="FF0000"/>
              </a:solidFill>
            </a:endParaRPr>
          </a:p>
        </p:txBody>
      </p:sp>
      <p:pic>
        <p:nvPicPr>
          <p:cNvPr id="5" name="Picture 4" descr="Online learning affects world language classes – The Purple Tide"/>
          <p:cNvPicPr/>
          <p:nvPr/>
        </p:nvPicPr>
        <p:blipFill>
          <a:blip r:embed="rId2" cstate="print"/>
          <a:srcRect/>
          <a:stretch>
            <a:fillRect/>
          </a:stretch>
        </p:blipFill>
        <p:spPr bwMode="auto">
          <a:xfrm>
            <a:off x="5334000" y="4876800"/>
            <a:ext cx="3810000" cy="19812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Customers with Different Languages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400" u="sng" dirty="0" smtClean="0"/>
              <a:t>The key to effectively serving all customers, and particularly people from different cultures, is flexibility</a:t>
            </a:r>
            <a:r>
              <a:rPr lang="en-US" dirty="0" smtClean="0"/>
              <a:t>.</a:t>
            </a:r>
          </a:p>
          <a:p>
            <a:endParaRPr lang="en-US" sz="800" dirty="0" smtClean="0"/>
          </a:p>
          <a:p>
            <a:pPr lvl="1"/>
            <a:r>
              <a:rPr lang="en-US" sz="2000" dirty="0" smtClean="0"/>
              <a:t>You are likely to encounter customers from virtually any country in the world when you speak in today’s business environment, so you need to be prepared.  You need to have a way to use alternative methods or strategies for providing service. </a:t>
            </a:r>
          </a:p>
          <a:p>
            <a:pPr lvl="1"/>
            <a:endParaRPr lang="en-US" sz="800" dirty="0" smtClean="0"/>
          </a:p>
          <a:p>
            <a:pPr lvl="2"/>
            <a:r>
              <a:rPr lang="en-US" sz="1800" dirty="0" smtClean="0">
                <a:solidFill>
                  <a:srgbClr val="FF0000"/>
                </a:solidFill>
              </a:rPr>
              <a:t>Some organizations have employees who can speak multiple languages, or use an on-call list of translators.  Others may have important information readily translated for customers.</a:t>
            </a:r>
          </a:p>
        </p:txBody>
      </p:sp>
      <p:pic>
        <p:nvPicPr>
          <p:cNvPr id="5" name="Picture 4" descr="Design Concept Of Word LANGUAGE Website Banner. Royalty Free Cliparts,  Vectors, And Stock Illustration. Image 115868701."/>
          <p:cNvPicPr/>
          <p:nvPr/>
        </p:nvPicPr>
        <p:blipFill>
          <a:blip r:embed="rId2" cstate="print"/>
          <a:srcRect/>
          <a:stretch>
            <a:fillRect/>
          </a:stretch>
        </p:blipFill>
        <p:spPr bwMode="auto">
          <a:xfrm>
            <a:off x="4876800" y="4648200"/>
            <a:ext cx="4038600" cy="16764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Customers with Different Languages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normAutofit lnSpcReduction="10000"/>
          </a:bodyPr>
          <a:lstStyle/>
          <a:p>
            <a:r>
              <a:rPr lang="en-US" sz="2400" u="sng" dirty="0" smtClean="0"/>
              <a:t>If a customer speaks a little English, or has a heavy accent, try the following strategies:</a:t>
            </a:r>
          </a:p>
          <a:p>
            <a:endParaRPr lang="en-US" sz="800" u="sng" dirty="0" smtClean="0"/>
          </a:p>
          <a:p>
            <a:pPr lvl="1"/>
            <a:r>
              <a:rPr lang="en-US" sz="2100" dirty="0" smtClean="0">
                <a:solidFill>
                  <a:srgbClr val="FF0000"/>
                </a:solidFill>
              </a:rPr>
              <a:t>Let Your Customer Guide the Conversation</a:t>
            </a:r>
          </a:p>
          <a:p>
            <a:pPr lvl="1"/>
            <a:r>
              <a:rPr lang="en-US" sz="2100" dirty="0" smtClean="0">
                <a:solidFill>
                  <a:srgbClr val="FF0000"/>
                </a:solidFill>
              </a:rPr>
              <a:t>Be Flexible and Open to Their Experience and World View</a:t>
            </a:r>
          </a:p>
          <a:p>
            <a:pPr lvl="1"/>
            <a:r>
              <a:rPr lang="en-US" sz="2100" dirty="0" smtClean="0">
                <a:solidFill>
                  <a:srgbClr val="FF0000"/>
                </a:solidFill>
              </a:rPr>
              <a:t>Listen Patiently and Focus on Their Message</a:t>
            </a:r>
          </a:p>
          <a:p>
            <a:pPr lvl="1"/>
            <a:r>
              <a:rPr lang="en-US" sz="2100" dirty="0" smtClean="0">
                <a:solidFill>
                  <a:srgbClr val="FF0000"/>
                </a:solidFill>
              </a:rPr>
              <a:t>Speak Clearly and Slowly</a:t>
            </a:r>
          </a:p>
          <a:p>
            <a:pPr lvl="1"/>
            <a:r>
              <a:rPr lang="en-US" sz="2100" dirty="0" smtClean="0">
                <a:solidFill>
                  <a:srgbClr val="FF0000"/>
                </a:solidFill>
              </a:rPr>
              <a:t>Speak at a Normal Volume and Tone</a:t>
            </a:r>
          </a:p>
          <a:p>
            <a:pPr lvl="1"/>
            <a:r>
              <a:rPr lang="en-US" sz="2100" dirty="0" smtClean="0">
                <a:solidFill>
                  <a:srgbClr val="FF0000"/>
                </a:solidFill>
              </a:rPr>
              <a:t>Use Open-End Questions</a:t>
            </a:r>
          </a:p>
          <a:p>
            <a:pPr lvl="1"/>
            <a:r>
              <a:rPr lang="en-US" sz="2100" dirty="0" smtClean="0">
                <a:solidFill>
                  <a:srgbClr val="FF0000"/>
                </a:solidFill>
              </a:rPr>
              <a:t>Pause Frequently to Allow for Feedback</a:t>
            </a:r>
          </a:p>
          <a:p>
            <a:pPr lvl="1"/>
            <a:r>
              <a:rPr lang="en-US" sz="2100" dirty="0" smtClean="0">
                <a:solidFill>
                  <a:srgbClr val="FF0000"/>
                </a:solidFill>
              </a:rPr>
              <a:t>Use Standard English</a:t>
            </a:r>
          </a:p>
          <a:p>
            <a:pPr lvl="1"/>
            <a:r>
              <a:rPr lang="en-US" sz="2100" dirty="0" smtClean="0">
                <a:solidFill>
                  <a:srgbClr val="FF0000"/>
                </a:solidFill>
              </a:rPr>
              <a:t>Use Globally Understood References</a:t>
            </a:r>
          </a:p>
          <a:p>
            <a:pPr lvl="1"/>
            <a:r>
              <a:rPr lang="en-US" sz="2100" dirty="0" smtClean="0">
                <a:solidFill>
                  <a:srgbClr val="FF0000"/>
                </a:solidFill>
              </a:rPr>
              <a:t>Be Conscious of Nonverbal Cues</a:t>
            </a:r>
          </a:p>
          <a:p>
            <a:pPr lvl="1"/>
            <a:endParaRPr lang="en-US" sz="2100" dirty="0"/>
          </a:p>
        </p:txBody>
      </p:sp>
      <p:pic>
        <p:nvPicPr>
          <p:cNvPr id="5" name="Picture 4" descr="welcoming all languages - Language Friendly School"/>
          <p:cNvPicPr/>
          <p:nvPr/>
        </p:nvPicPr>
        <p:blipFill>
          <a:blip r:embed="rId2" cstate="print"/>
          <a:srcRect/>
          <a:stretch>
            <a:fillRect/>
          </a:stretch>
        </p:blipFill>
        <p:spPr bwMode="auto">
          <a:xfrm>
            <a:off x="5638800" y="3962400"/>
            <a:ext cx="3276600" cy="19812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Customers with Different Languages (Cont.)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lnSpcReduction="10000"/>
          </a:bodyPr>
          <a:lstStyle/>
          <a:p>
            <a:r>
              <a:rPr lang="en-US" sz="2400" u="sng" dirty="0" smtClean="0"/>
              <a:t>If a customer speaks a little English, or has a heavy accent, try the following strategies:</a:t>
            </a:r>
          </a:p>
          <a:p>
            <a:endParaRPr lang="en-US" sz="800" u="sng" dirty="0" smtClean="0"/>
          </a:p>
          <a:p>
            <a:pPr lvl="1"/>
            <a:r>
              <a:rPr lang="en-US" sz="2100" dirty="0" smtClean="0">
                <a:solidFill>
                  <a:srgbClr val="FF0000"/>
                </a:solidFill>
              </a:rPr>
              <a:t>Paraphrase the Customer’s Message</a:t>
            </a:r>
          </a:p>
          <a:p>
            <a:pPr lvl="1"/>
            <a:r>
              <a:rPr lang="en-US" sz="2100" dirty="0" smtClean="0">
                <a:solidFill>
                  <a:srgbClr val="FF0000"/>
                </a:solidFill>
              </a:rPr>
              <a:t>Try Writing Your Message</a:t>
            </a:r>
          </a:p>
          <a:p>
            <a:pPr lvl="1"/>
            <a:r>
              <a:rPr lang="en-US" sz="2100" dirty="0" smtClean="0">
                <a:solidFill>
                  <a:srgbClr val="FF0000"/>
                </a:solidFill>
              </a:rPr>
              <a:t>Try a Different Language</a:t>
            </a:r>
          </a:p>
          <a:p>
            <a:pPr lvl="1"/>
            <a:r>
              <a:rPr lang="en-US" sz="2100" dirty="0" smtClean="0">
                <a:solidFill>
                  <a:srgbClr val="FF0000"/>
                </a:solidFill>
              </a:rPr>
              <a:t>Avoid Humor and Sarcasm</a:t>
            </a:r>
          </a:p>
          <a:p>
            <a:pPr lvl="1"/>
            <a:r>
              <a:rPr lang="en-US" sz="2100" dirty="0" smtClean="0">
                <a:solidFill>
                  <a:srgbClr val="FF0000"/>
                </a:solidFill>
              </a:rPr>
              <a:t>Look for positive Options</a:t>
            </a:r>
          </a:p>
          <a:p>
            <a:pPr lvl="1"/>
            <a:r>
              <a:rPr lang="en-US" sz="2100" dirty="0" smtClean="0">
                <a:solidFill>
                  <a:srgbClr val="FF0000"/>
                </a:solidFill>
              </a:rPr>
              <a:t>Use Questions Carefully</a:t>
            </a:r>
          </a:p>
          <a:p>
            <a:pPr lvl="1"/>
            <a:r>
              <a:rPr lang="en-US" sz="2100" dirty="0" smtClean="0">
                <a:solidFill>
                  <a:srgbClr val="FF0000"/>
                </a:solidFill>
              </a:rPr>
              <a:t>Use a Step-by-Step Approach</a:t>
            </a:r>
          </a:p>
          <a:p>
            <a:pPr lvl="1"/>
            <a:r>
              <a:rPr lang="en-US" sz="2100" dirty="0" smtClean="0">
                <a:solidFill>
                  <a:srgbClr val="FF0000"/>
                </a:solidFill>
              </a:rPr>
              <a:t>Keep Your Message Brief</a:t>
            </a:r>
          </a:p>
          <a:p>
            <a:pPr lvl="1"/>
            <a:r>
              <a:rPr lang="en-US" sz="2100" dirty="0" smtClean="0">
                <a:solidFill>
                  <a:srgbClr val="FF0000"/>
                </a:solidFill>
              </a:rPr>
              <a:t>Check Frequently for Understanding</a:t>
            </a:r>
          </a:p>
          <a:p>
            <a:pPr lvl="1"/>
            <a:r>
              <a:rPr lang="en-US" sz="2100" dirty="0" smtClean="0">
                <a:solidFill>
                  <a:srgbClr val="FF0000"/>
                </a:solidFill>
              </a:rPr>
              <a:t>Keep Smiling</a:t>
            </a:r>
            <a:endParaRPr lang="en-US" sz="2100" dirty="0">
              <a:solidFill>
                <a:srgbClr val="FF0000"/>
              </a:solidFill>
            </a:endParaRPr>
          </a:p>
        </p:txBody>
      </p:sp>
      <p:pic>
        <p:nvPicPr>
          <p:cNvPr id="6" name="Picture 5" descr="welcoming all languages - Language Friendly School"/>
          <p:cNvPicPr/>
          <p:nvPr/>
        </p:nvPicPr>
        <p:blipFill>
          <a:blip r:embed="rId2" cstate="print"/>
          <a:srcRect/>
          <a:stretch>
            <a:fillRect/>
          </a:stretch>
        </p:blipFill>
        <p:spPr bwMode="auto">
          <a:xfrm>
            <a:off x="5638800" y="3962400"/>
            <a:ext cx="3276600" cy="19812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Customers with Disabilities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According to the “Disabled World,” approximately 10% of the world’s population has some type of disability</a:t>
            </a:r>
            <a:r>
              <a:rPr lang="en-US" dirty="0" smtClean="0"/>
              <a:t>.</a:t>
            </a:r>
          </a:p>
          <a:p>
            <a:endParaRPr lang="en-US" sz="800" dirty="0" smtClean="0"/>
          </a:p>
          <a:p>
            <a:pPr lvl="1"/>
            <a:r>
              <a:rPr lang="en-US" dirty="0" smtClean="0"/>
              <a:t>This is not just an issue in the U.S. Around the world, populations are aging.</a:t>
            </a:r>
          </a:p>
          <a:p>
            <a:pPr lvl="1"/>
            <a:endParaRPr lang="en-US" sz="800" dirty="0" smtClean="0"/>
          </a:p>
          <a:p>
            <a:pPr lvl="2"/>
            <a:r>
              <a:rPr lang="en-US" dirty="0" smtClean="0">
                <a:solidFill>
                  <a:srgbClr val="FF0000"/>
                </a:solidFill>
              </a:rPr>
              <a:t>The future impact on societies is going to be huge because these numbers are projected to continue to grow as populations age.</a:t>
            </a:r>
          </a:p>
          <a:p>
            <a:pPr lvl="2"/>
            <a:endParaRPr lang="en-US" dirty="0"/>
          </a:p>
        </p:txBody>
      </p:sp>
      <p:pic>
        <p:nvPicPr>
          <p:cNvPr id="5" name="Picture 4" descr="Ability"/>
          <p:cNvPicPr/>
          <p:nvPr/>
        </p:nvPicPr>
        <p:blipFill>
          <a:blip r:embed="rId2" cstate="print"/>
          <a:srcRect/>
          <a:stretch>
            <a:fillRect/>
          </a:stretch>
        </p:blipFill>
        <p:spPr bwMode="auto">
          <a:xfrm>
            <a:off x="2209800" y="4343400"/>
            <a:ext cx="4659630" cy="183642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Customers with Disabilities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400" u="sng" dirty="0" smtClean="0"/>
              <a:t>From a customer service perspective, you will certainly encounter someone in the workplace who has a disability and that may require your assistance in serving them</a:t>
            </a:r>
            <a:r>
              <a:rPr lang="en-US" dirty="0" smtClean="0"/>
              <a:t>.</a:t>
            </a:r>
          </a:p>
          <a:p>
            <a:endParaRPr lang="en-US" sz="800" dirty="0" smtClean="0"/>
          </a:p>
          <a:p>
            <a:pPr lvl="1"/>
            <a:r>
              <a:rPr lang="en-US" sz="2000" dirty="0" smtClean="0"/>
              <a:t>Some service professionals are uncomfortable working w/ customers with disabilities.  This is because they have had little prior exposure to people w/ special needs, they are uniformed about disabilities, or they have an unfounded fear or anxiety in relating to them.</a:t>
            </a:r>
          </a:p>
          <a:p>
            <a:pPr lvl="1"/>
            <a:endParaRPr lang="en-US" sz="800" dirty="0" smtClean="0"/>
          </a:p>
          <a:p>
            <a:pPr lvl="2"/>
            <a:r>
              <a:rPr lang="en-US" sz="1800" dirty="0" smtClean="0">
                <a:solidFill>
                  <a:srgbClr val="FF0000"/>
                </a:solidFill>
              </a:rPr>
              <a:t>Even though you may be unfamiliar with how people with disabilities adapt to life experiences, strive to provide excellent service to them.</a:t>
            </a:r>
            <a:endParaRPr lang="en-US" sz="1800" dirty="0">
              <a:solidFill>
                <a:srgbClr val="FF0000"/>
              </a:solidFill>
            </a:endParaRPr>
          </a:p>
        </p:txBody>
      </p:sp>
      <p:pic>
        <p:nvPicPr>
          <p:cNvPr id="5" name="Picture 4" descr="Disability Awareness Training | Travellers Aid Australia"/>
          <p:cNvPicPr/>
          <p:nvPr/>
        </p:nvPicPr>
        <p:blipFill>
          <a:blip r:embed="rId2" cstate="print"/>
          <a:srcRect/>
          <a:stretch>
            <a:fillRect/>
          </a:stretch>
        </p:blipFill>
        <p:spPr bwMode="auto">
          <a:xfrm>
            <a:off x="6019800" y="4876800"/>
            <a:ext cx="2857500" cy="14097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Customers with Disabilities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400" u="sng" dirty="0" smtClean="0"/>
              <a:t>In most cases, customers who have disabilities have learned to accommodate their own personal needs and do not want to be treated differently; they want to be treated equally</a:t>
            </a:r>
            <a:r>
              <a:rPr lang="en-US" dirty="0" smtClean="0"/>
              <a:t>.</a:t>
            </a:r>
          </a:p>
          <a:p>
            <a:endParaRPr lang="en-US" sz="800" dirty="0" smtClean="0"/>
          </a:p>
          <a:p>
            <a:pPr lvl="1"/>
            <a:r>
              <a:rPr lang="en-US" dirty="0" smtClean="0"/>
              <a:t>Related to this, a point to remember is that many people with disabilities will not disclose the fact out of concern that they might be treated differently or discriminated against.</a:t>
            </a:r>
          </a:p>
          <a:p>
            <a:pPr lvl="1"/>
            <a:endParaRPr lang="en-US" sz="800" dirty="0" smtClean="0"/>
          </a:p>
          <a:p>
            <a:pPr lvl="2"/>
            <a:r>
              <a:rPr lang="en-US" dirty="0" smtClean="0">
                <a:solidFill>
                  <a:srgbClr val="FF0000"/>
                </a:solidFill>
              </a:rPr>
              <a:t>In reality, their disability is the norm for them and they do not see it as big of an issue as someone who does not share their disability or have knowledge about it.</a:t>
            </a:r>
            <a:endParaRPr lang="en-US" dirty="0">
              <a:solidFill>
                <a:srgbClr val="FF0000"/>
              </a:solidFill>
            </a:endParaRPr>
          </a:p>
        </p:txBody>
      </p:sp>
      <p:pic>
        <p:nvPicPr>
          <p:cNvPr id="5" name="Picture 4" descr="Home - Disability Awareness"/>
          <p:cNvPicPr/>
          <p:nvPr/>
        </p:nvPicPr>
        <p:blipFill>
          <a:blip r:embed="rId2" cstate="print"/>
          <a:srcRect/>
          <a:stretch>
            <a:fillRect/>
          </a:stretch>
        </p:blipFill>
        <p:spPr bwMode="auto">
          <a:xfrm>
            <a:off x="5181600" y="4800600"/>
            <a:ext cx="3657600" cy="152500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Impact of Diversity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400" u="sng" dirty="0" smtClean="0"/>
              <a:t>Encounters </a:t>
            </a:r>
            <a:r>
              <a:rPr lang="en-US" sz="2400" u="sng" dirty="0"/>
              <a:t>with others give us an opportunity to expand our knowledge of others</a:t>
            </a:r>
            <a:r>
              <a:rPr lang="en-US" sz="2000" dirty="0" smtClean="0"/>
              <a:t>.</a:t>
            </a:r>
          </a:p>
          <a:p>
            <a:endParaRPr lang="en-US" sz="800" dirty="0"/>
          </a:p>
          <a:p>
            <a:pPr lvl="1"/>
            <a:r>
              <a:rPr lang="en-US" sz="2000" dirty="0" smtClean="0">
                <a:solidFill>
                  <a:srgbClr val="FF0000"/>
                </a:solidFill>
              </a:rPr>
              <a:t>Although it presents challenges in making us think of differences and similarities, it also enriches our lives –  each encounter we have with another person gives us an opportunity to expand our knowledge of others and build relationships, while growing personally.</a:t>
            </a:r>
          </a:p>
          <a:p>
            <a:pPr lvl="1"/>
            <a:endParaRPr lang="en-US" sz="800" dirty="0" smtClean="0"/>
          </a:p>
        </p:txBody>
      </p:sp>
      <p:pic>
        <p:nvPicPr>
          <p:cNvPr id="5" name="Picture 4" descr="Embracing Diversity in the Workplace - Dr. Holly Speaks"/>
          <p:cNvPicPr/>
          <p:nvPr/>
        </p:nvPicPr>
        <p:blipFill>
          <a:blip r:embed="rId2" cstate="print"/>
          <a:srcRect/>
          <a:stretch>
            <a:fillRect/>
          </a:stretch>
        </p:blipFill>
        <p:spPr bwMode="auto">
          <a:xfrm>
            <a:off x="1770888" y="4038600"/>
            <a:ext cx="5638800" cy="22860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Customers with Disabilities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400" u="sng" dirty="0" smtClean="0"/>
              <a:t>Do not assume that just because someone has an obvious disability that they require or want your assistance</a:t>
            </a:r>
            <a:r>
              <a:rPr lang="en-US" dirty="0" smtClean="0"/>
              <a:t>.</a:t>
            </a:r>
          </a:p>
          <a:p>
            <a:endParaRPr lang="en-US" sz="800" dirty="0" smtClean="0"/>
          </a:p>
          <a:p>
            <a:pPr lvl="1"/>
            <a:r>
              <a:rPr lang="en-US" dirty="0" smtClean="0"/>
              <a:t>Offer assistance, if appropriate, and follow your customer’s lead in offering assistance.</a:t>
            </a:r>
          </a:p>
          <a:p>
            <a:pPr lvl="1"/>
            <a:endParaRPr lang="en-US" sz="800" dirty="0" smtClean="0"/>
          </a:p>
          <a:p>
            <a:pPr lvl="2"/>
            <a:r>
              <a:rPr lang="en-US" dirty="0" smtClean="0">
                <a:solidFill>
                  <a:srgbClr val="FF0000"/>
                </a:solidFill>
              </a:rPr>
              <a:t>Unsolicited assistance can be offensive and even dangerous if it is unexpected and causes person to lose balance or distracts them.</a:t>
            </a:r>
            <a:endParaRPr lang="en-US" dirty="0">
              <a:solidFill>
                <a:srgbClr val="FF0000"/>
              </a:solidFill>
            </a:endParaRPr>
          </a:p>
        </p:txBody>
      </p:sp>
      <p:pic>
        <p:nvPicPr>
          <p:cNvPr id="5" name="Picture 4" descr="Disability Documentation"/>
          <p:cNvPicPr/>
          <p:nvPr/>
        </p:nvPicPr>
        <p:blipFill>
          <a:blip r:embed="rId2" cstate="print"/>
          <a:srcRect/>
          <a:stretch>
            <a:fillRect/>
          </a:stretch>
        </p:blipFill>
        <p:spPr bwMode="auto">
          <a:xfrm>
            <a:off x="1466088" y="4634953"/>
            <a:ext cx="6248400" cy="1502664"/>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General Strategies for Servicing Customers with Disabilities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400" u="sng" dirty="0" smtClean="0"/>
              <a:t>In addition to the suggestions offered in this chapter for serving customers with specific disabilities, the following are some general guidelines for success</a:t>
            </a:r>
            <a:r>
              <a:rPr lang="en-US" dirty="0" smtClean="0"/>
              <a:t>:</a:t>
            </a:r>
          </a:p>
          <a:p>
            <a:endParaRPr lang="en-US" sz="800" dirty="0" smtClean="0"/>
          </a:p>
          <a:p>
            <a:pPr lvl="1"/>
            <a:r>
              <a:rPr lang="en-US" sz="2100" dirty="0" smtClean="0">
                <a:solidFill>
                  <a:srgbClr val="FF0000"/>
                </a:solidFill>
              </a:rPr>
              <a:t>Be Prepared and Informed</a:t>
            </a:r>
          </a:p>
          <a:p>
            <a:pPr lvl="1"/>
            <a:r>
              <a:rPr lang="en-US" sz="2100" dirty="0" smtClean="0">
                <a:solidFill>
                  <a:srgbClr val="FF0000"/>
                </a:solidFill>
              </a:rPr>
              <a:t>Be Careful Not to Patronize</a:t>
            </a:r>
          </a:p>
          <a:p>
            <a:pPr lvl="1"/>
            <a:r>
              <a:rPr lang="en-US" sz="2100" dirty="0" smtClean="0">
                <a:solidFill>
                  <a:srgbClr val="FF0000"/>
                </a:solidFill>
              </a:rPr>
              <a:t>Treat Them Equally, Not Differently</a:t>
            </a:r>
          </a:p>
          <a:p>
            <a:pPr lvl="1"/>
            <a:r>
              <a:rPr lang="en-US" sz="2100" dirty="0" smtClean="0">
                <a:solidFill>
                  <a:srgbClr val="FF0000"/>
                </a:solidFill>
              </a:rPr>
              <a:t>Refer to the Person, Not the Disability</a:t>
            </a:r>
          </a:p>
          <a:p>
            <a:pPr lvl="1"/>
            <a:r>
              <a:rPr lang="en-US" sz="2100" dirty="0" smtClean="0">
                <a:solidFill>
                  <a:srgbClr val="FF0000"/>
                </a:solidFill>
              </a:rPr>
              <a:t>Offer Assistance, but Do Not Rush to Help Without Asking</a:t>
            </a:r>
          </a:p>
          <a:p>
            <a:pPr lvl="1"/>
            <a:r>
              <a:rPr lang="en-US" sz="2100" dirty="0" smtClean="0">
                <a:solidFill>
                  <a:srgbClr val="FF0000"/>
                </a:solidFill>
              </a:rPr>
              <a:t>Be Respectful</a:t>
            </a:r>
            <a:endParaRPr lang="en-US" sz="2100" dirty="0">
              <a:solidFill>
                <a:srgbClr val="FF0000"/>
              </a:solidFill>
            </a:endParaRPr>
          </a:p>
        </p:txBody>
      </p:sp>
      <p:pic>
        <p:nvPicPr>
          <p:cNvPr id="5" name="Picture 4" descr="Disability and Society: How Have Things Changed?"/>
          <p:cNvPicPr/>
          <p:nvPr/>
        </p:nvPicPr>
        <p:blipFill>
          <a:blip r:embed="rId2" cstate="print"/>
          <a:srcRect/>
          <a:stretch>
            <a:fillRect/>
          </a:stretch>
        </p:blipFill>
        <p:spPr bwMode="auto">
          <a:xfrm>
            <a:off x="5562600" y="4876800"/>
            <a:ext cx="3429000" cy="18288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Elderly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400" u="sng" dirty="0" smtClean="0"/>
              <a:t>As the population ages there will be a greater need for services – and service providers – to care for elderly people and allow them to enjoy a good quality of life</a:t>
            </a:r>
            <a:r>
              <a:rPr lang="en-US" dirty="0" smtClean="0"/>
              <a:t>.</a:t>
            </a:r>
          </a:p>
          <a:p>
            <a:endParaRPr lang="en-US" sz="800" dirty="0" smtClean="0"/>
          </a:p>
          <a:p>
            <a:pPr lvl="1"/>
            <a:r>
              <a:rPr lang="en-US" dirty="0" smtClean="0"/>
              <a:t>The following are strategies for better serving these customers:</a:t>
            </a:r>
          </a:p>
          <a:p>
            <a:pPr lvl="1"/>
            <a:endParaRPr lang="en-US" sz="800" dirty="0" smtClean="0"/>
          </a:p>
          <a:p>
            <a:pPr lvl="2"/>
            <a:r>
              <a:rPr lang="en-US" dirty="0" smtClean="0">
                <a:solidFill>
                  <a:srgbClr val="FF0000"/>
                </a:solidFill>
              </a:rPr>
              <a:t>Be Respectful</a:t>
            </a:r>
          </a:p>
          <a:p>
            <a:pPr lvl="2"/>
            <a:r>
              <a:rPr lang="en-US" dirty="0" smtClean="0">
                <a:solidFill>
                  <a:srgbClr val="FF0000"/>
                </a:solidFill>
              </a:rPr>
              <a:t>Be Patient</a:t>
            </a:r>
          </a:p>
          <a:p>
            <a:pPr lvl="2"/>
            <a:r>
              <a:rPr lang="en-US" dirty="0" smtClean="0">
                <a:solidFill>
                  <a:srgbClr val="FF0000"/>
                </a:solidFill>
              </a:rPr>
              <a:t>Answer Questions</a:t>
            </a:r>
          </a:p>
          <a:p>
            <a:pPr lvl="2"/>
            <a:r>
              <a:rPr lang="en-US" dirty="0" smtClean="0">
                <a:solidFill>
                  <a:srgbClr val="FF0000"/>
                </a:solidFill>
              </a:rPr>
              <a:t>Try Not to Sound Patronizing</a:t>
            </a:r>
          </a:p>
          <a:p>
            <a:pPr lvl="2"/>
            <a:r>
              <a:rPr lang="en-US" dirty="0" smtClean="0">
                <a:solidFill>
                  <a:srgbClr val="FF0000"/>
                </a:solidFill>
              </a:rPr>
              <a:t>Remain Professional</a:t>
            </a:r>
          </a:p>
          <a:p>
            <a:pPr lvl="2"/>
            <a:r>
              <a:rPr lang="en-US" dirty="0" smtClean="0">
                <a:solidFill>
                  <a:srgbClr val="FF0000"/>
                </a:solidFill>
              </a:rPr>
              <a:t>Guard Against Biases</a:t>
            </a:r>
            <a:endParaRPr lang="en-US" dirty="0">
              <a:solidFill>
                <a:srgbClr val="FF0000"/>
              </a:solidFill>
            </a:endParaRPr>
          </a:p>
        </p:txBody>
      </p:sp>
      <p:pic>
        <p:nvPicPr>
          <p:cNvPr id="5" name="Picture 4" descr="Healthy Aging Center"/>
          <p:cNvPicPr/>
          <p:nvPr/>
        </p:nvPicPr>
        <p:blipFill>
          <a:blip r:embed="rId2" cstate="print"/>
          <a:srcRect/>
          <a:stretch>
            <a:fillRect/>
          </a:stretch>
        </p:blipFill>
        <p:spPr bwMode="auto">
          <a:xfrm>
            <a:off x="4648200" y="4191000"/>
            <a:ext cx="4267200" cy="2017656"/>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Younger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When providing customer service to someone close to   your age be sure not to make the mistake of being overly familiar with them in delivering service. </a:t>
            </a:r>
          </a:p>
          <a:p>
            <a:endParaRPr lang="en-US" sz="800" u="sng" dirty="0"/>
          </a:p>
          <a:p>
            <a:pPr lvl="1"/>
            <a:r>
              <a:rPr lang="en-US" dirty="0" smtClean="0"/>
              <a:t>And, don’t treat younger customers as your children, condescend, or talk down to them.</a:t>
            </a:r>
          </a:p>
          <a:p>
            <a:endParaRPr lang="en-US" sz="800" u="sng" dirty="0" smtClean="0"/>
          </a:p>
          <a:p>
            <a:pPr lvl="2"/>
            <a:r>
              <a:rPr lang="en-US" sz="1800" dirty="0" smtClean="0">
                <a:solidFill>
                  <a:srgbClr val="FF0000"/>
                </a:solidFill>
              </a:rPr>
              <a:t>Remember when you were young and felt that adults did not understand or care about your wants or needs?  Consider that  younger customers may feel the same way about you.</a:t>
            </a:r>
          </a:p>
          <a:p>
            <a:pPr lvl="2"/>
            <a:endParaRPr lang="en-US" dirty="0" smtClean="0"/>
          </a:p>
        </p:txBody>
      </p:sp>
      <p:pic>
        <p:nvPicPr>
          <p:cNvPr id="5" name="Picture 4" descr="CONTENTS OF DRAFT YOUTH POLICY PROVIDE GUIDELINES TO COMBAT CRIME | SKNIS"/>
          <p:cNvPicPr/>
          <p:nvPr/>
        </p:nvPicPr>
        <p:blipFill>
          <a:blip r:embed="rId2" cstate="print"/>
          <a:srcRect/>
          <a:stretch>
            <a:fillRect/>
          </a:stretch>
        </p:blipFill>
        <p:spPr bwMode="auto">
          <a:xfrm>
            <a:off x="4495800" y="4724400"/>
            <a:ext cx="4495800" cy="16510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Younger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400" u="sng" dirty="0" smtClean="0"/>
              <a:t>An additional point to remember when dealing with younger customers is that they may not have the product knowledge and sophistication in communicating that older customers might have</a:t>
            </a:r>
            <a:r>
              <a:rPr lang="en-US" dirty="0" smtClean="0"/>
              <a:t>.</a:t>
            </a:r>
          </a:p>
          <a:p>
            <a:endParaRPr lang="en-US" sz="800" dirty="0" smtClean="0"/>
          </a:p>
          <a:p>
            <a:pPr lvl="1"/>
            <a:r>
              <a:rPr lang="en-US" sz="2000" dirty="0" smtClean="0"/>
              <a:t>Decrease confusion and increase communication effectiveness by using words that are appropriate for their age group and by taking the time to explain and/or demonstrate technical points.</a:t>
            </a:r>
          </a:p>
          <a:p>
            <a:pPr lvl="1"/>
            <a:endParaRPr lang="en-US" sz="800" dirty="0" smtClean="0"/>
          </a:p>
          <a:p>
            <a:pPr lvl="2"/>
            <a:r>
              <a:rPr lang="en-US" sz="1800" dirty="0" smtClean="0">
                <a:solidFill>
                  <a:srgbClr val="FF0000"/>
                </a:solidFill>
              </a:rPr>
              <a:t>Keep it simple without being patronizing if you are older than your customers and make sure not to allow any frustration to show in your tone of voice.</a:t>
            </a:r>
            <a:endParaRPr lang="en-US" sz="1800" dirty="0">
              <a:solidFill>
                <a:srgbClr val="FF0000"/>
              </a:solidFill>
            </a:endParaRPr>
          </a:p>
        </p:txBody>
      </p:sp>
      <p:pic>
        <p:nvPicPr>
          <p:cNvPr id="5" name="Picture 4" descr="The EU-CoE youth partnership homepage"/>
          <p:cNvPicPr/>
          <p:nvPr/>
        </p:nvPicPr>
        <p:blipFill>
          <a:blip r:embed="rId2" cstate="print"/>
          <a:srcRect/>
          <a:stretch>
            <a:fillRect/>
          </a:stretch>
        </p:blipFill>
        <p:spPr bwMode="auto">
          <a:xfrm>
            <a:off x="4495800" y="5181600"/>
            <a:ext cx="4648200" cy="16764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Communicating with Diverse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200" u="sng" dirty="0" smtClean="0"/>
              <a:t>Many considerations need to be taken into account when you are delivering service to diverse customers.  Appropriate language usage is a meaningful tool that you should master for good customer service</a:t>
            </a:r>
            <a:r>
              <a:rPr lang="en-US" dirty="0" smtClean="0"/>
              <a:t>.</a:t>
            </a:r>
          </a:p>
          <a:p>
            <a:endParaRPr lang="en-US" sz="800" dirty="0" smtClean="0"/>
          </a:p>
          <a:p>
            <a:pPr lvl="1"/>
            <a:r>
              <a:rPr lang="en-US" sz="2000" dirty="0" smtClean="0"/>
              <a:t>Consider the following basic guidelines for communicating with all types of customers:</a:t>
            </a:r>
          </a:p>
          <a:p>
            <a:pPr lvl="1"/>
            <a:endParaRPr lang="en-US" sz="800" dirty="0" smtClean="0"/>
          </a:p>
          <a:p>
            <a:pPr lvl="2"/>
            <a:r>
              <a:rPr lang="en-US" sz="1800" dirty="0" smtClean="0">
                <a:solidFill>
                  <a:srgbClr val="FF0000"/>
                </a:solidFill>
              </a:rPr>
              <a:t>Be Careful with Your Remarks and Jokes</a:t>
            </a:r>
          </a:p>
          <a:p>
            <a:pPr lvl="2"/>
            <a:r>
              <a:rPr lang="en-US" sz="1800" dirty="0" smtClean="0">
                <a:solidFill>
                  <a:srgbClr val="FF0000"/>
                </a:solidFill>
              </a:rPr>
              <a:t>Make Sure that Your Language is “Inclusive”</a:t>
            </a:r>
          </a:p>
          <a:p>
            <a:pPr lvl="2"/>
            <a:r>
              <a:rPr lang="en-US" sz="1800" dirty="0" smtClean="0">
                <a:solidFill>
                  <a:srgbClr val="FF0000"/>
                </a:solidFill>
              </a:rPr>
              <a:t>Respect Personal Preferences when Addressing People</a:t>
            </a:r>
          </a:p>
          <a:p>
            <a:pPr lvl="2"/>
            <a:r>
              <a:rPr lang="en-US" sz="1800" dirty="0" smtClean="0">
                <a:solidFill>
                  <a:srgbClr val="FF0000"/>
                </a:solidFill>
              </a:rPr>
              <a:t>Use General Terms</a:t>
            </a:r>
          </a:p>
          <a:p>
            <a:pPr lvl="2"/>
            <a:r>
              <a:rPr lang="en-US" sz="1800" dirty="0" smtClean="0">
                <a:solidFill>
                  <a:srgbClr val="FF0000"/>
                </a:solidFill>
              </a:rPr>
              <a:t>Recognize the Impact of Words</a:t>
            </a:r>
          </a:p>
          <a:p>
            <a:pPr lvl="2"/>
            <a:r>
              <a:rPr lang="en-US" sz="1800" dirty="0" smtClean="0">
                <a:solidFill>
                  <a:srgbClr val="FF0000"/>
                </a:solidFill>
              </a:rPr>
              <a:t>Use Care with Nonverbal Cues</a:t>
            </a:r>
          </a:p>
          <a:p>
            <a:pPr lvl="2"/>
            <a:endParaRPr lang="en-US" dirty="0"/>
          </a:p>
        </p:txBody>
      </p:sp>
      <p:pic>
        <p:nvPicPr>
          <p:cNvPr id="5" name="Picture 4" descr="How Technology Changes Communication - Importance of Technology"/>
          <p:cNvPicPr/>
          <p:nvPr/>
        </p:nvPicPr>
        <p:blipFill>
          <a:blip r:embed="rId2" cstate="print"/>
          <a:srcRect/>
          <a:stretch>
            <a:fillRect/>
          </a:stretch>
        </p:blipFill>
        <p:spPr bwMode="auto">
          <a:xfrm>
            <a:off x="5715000" y="5105400"/>
            <a:ext cx="3429000" cy="17526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Customer Service Management</a:t>
            </a:r>
            <a:endParaRPr lang="en-US" u="sng"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pic>
        <p:nvPicPr>
          <p:cNvPr id="5" name="Picture 2" descr="How to Take Care of Your Customers: Business Advice – Cyber Emploi"/>
          <p:cNvPicPr>
            <a:picLocks noGrp="1" noChangeAspect="1" noChangeArrowheads="1"/>
          </p:cNvPicPr>
          <p:nvPr>
            <p:ph sz="quarter" idx="1"/>
          </p:nvPr>
        </p:nvPicPr>
        <p:blipFill>
          <a:blip r:embed="rId2" cstate="print"/>
          <a:srcRect/>
          <a:stretch>
            <a:fillRect/>
          </a:stretch>
        </p:blipFill>
        <p:spPr bwMode="auto">
          <a:xfrm>
            <a:off x="981869" y="1908175"/>
            <a:ext cx="7143750" cy="3810000"/>
          </a:xfrm>
          <a:prstGeom prst="rect">
            <a:avLst/>
          </a:prstGeom>
          <a:noFill/>
        </p:spPr>
      </p:pic>
    </p:spTree>
    <p:extLst>
      <p:ext uri="{BB962C8B-B14F-4D97-AF65-F5344CB8AC3E}">
        <p14:creationId xmlns:p14="http://schemas.microsoft.com/office/powerpoint/2010/main" val="33143062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Part Three: Building and Maintaining Relationships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Nine: Customer Service Via Technology</a:t>
            </a:r>
          </a:p>
          <a:p>
            <a:endParaRPr lang="en-US" sz="800" u="sng" dirty="0" smtClean="0"/>
          </a:p>
          <a:p>
            <a:pPr lvl="1"/>
            <a:r>
              <a:rPr lang="en-US" sz="2000" i="1" dirty="0"/>
              <a:t>“In the world of Internet customer service, it’s important to remember that your competitor is only one mouse click away</a:t>
            </a:r>
            <a:r>
              <a:rPr lang="en-US" sz="2000" i="1" dirty="0" smtClean="0"/>
              <a:t>.”         - </a:t>
            </a:r>
            <a:r>
              <a:rPr lang="en-US" sz="2000" dirty="0" smtClean="0"/>
              <a:t>Doug </a:t>
            </a:r>
            <a:r>
              <a:rPr lang="en-US" sz="2000" dirty="0"/>
              <a:t>Warner</a:t>
            </a:r>
          </a:p>
          <a:p>
            <a:pPr lvl="1"/>
            <a:endParaRPr lang="en-US" sz="1800" dirty="0" smtClean="0"/>
          </a:p>
          <a:p>
            <a:pPr lvl="1"/>
            <a:endParaRPr lang="en-US" sz="1800" dirty="0" smtClean="0"/>
          </a:p>
        </p:txBody>
      </p:sp>
      <p:pic>
        <p:nvPicPr>
          <p:cNvPr id="7" name="Picture 6" descr="Engaging with Customers via Technology — Officium Labs"/>
          <p:cNvPicPr/>
          <p:nvPr/>
        </p:nvPicPr>
        <p:blipFill>
          <a:blip r:embed="rId2" cstate="print"/>
          <a:srcRect/>
          <a:stretch>
            <a:fillRect/>
          </a:stretch>
        </p:blipFill>
        <p:spPr bwMode="auto">
          <a:xfrm>
            <a:off x="1847088" y="3276600"/>
            <a:ext cx="5486400" cy="3012842"/>
          </a:xfrm>
          <a:prstGeom prst="rect">
            <a:avLst/>
          </a:prstGeom>
          <a:noFill/>
          <a:ln w="9525">
            <a:noFill/>
            <a:miter lim="800000"/>
            <a:headEnd/>
            <a:tailEnd/>
          </a:ln>
        </p:spPr>
      </p:pic>
    </p:spTree>
    <p:extLst>
      <p:ext uri="{BB962C8B-B14F-4D97-AF65-F5344CB8AC3E}">
        <p14:creationId xmlns:p14="http://schemas.microsoft.com/office/powerpoint/2010/main" val="24746262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Role of Technology in Customer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400" u="sng" dirty="0" smtClean="0"/>
              <a:t>Customer service is a 24/7 responsibility, and technology can assist in making it effective</a:t>
            </a:r>
            <a:r>
              <a:rPr lang="en-US" dirty="0" smtClean="0"/>
              <a:t>.</a:t>
            </a:r>
          </a:p>
          <a:p>
            <a:endParaRPr lang="en-US" sz="800" dirty="0" smtClean="0"/>
          </a:p>
          <a:p>
            <a:pPr lvl="1"/>
            <a:r>
              <a:rPr lang="en-US" sz="2000" dirty="0" smtClean="0"/>
              <a:t>Computers and other forms of technology are continually becoming smaller, more complex, and more powerful; we have only started to see the impact that technology will have on shaping the future.  Most businesses in the U.S. are technologically dependent in some form.</a:t>
            </a:r>
          </a:p>
          <a:p>
            <a:pPr lvl="1"/>
            <a:endParaRPr lang="en-US" sz="800" dirty="0" smtClean="0"/>
          </a:p>
          <a:p>
            <a:pPr lvl="2"/>
            <a:r>
              <a:rPr lang="en-US" sz="1800" dirty="0" smtClean="0">
                <a:solidFill>
                  <a:srgbClr val="FF0000"/>
                </a:solidFill>
              </a:rPr>
              <a:t>We have become a 24/7/365 society – we access technology 24 hours a day, seven days a week, 365 days a year – and can communicate at any time and in many places throughout the world.</a:t>
            </a:r>
            <a:endParaRPr lang="en-US" sz="1800" dirty="0">
              <a:solidFill>
                <a:srgbClr val="FF0000"/>
              </a:solidFill>
            </a:endParaRPr>
          </a:p>
        </p:txBody>
      </p:sp>
      <p:pic>
        <p:nvPicPr>
          <p:cNvPr id="5" name="Picture 4" descr="Importance of Technology in Business - Market Business News"/>
          <p:cNvPicPr/>
          <p:nvPr/>
        </p:nvPicPr>
        <p:blipFill>
          <a:blip r:embed="rId2" cstate="print"/>
          <a:srcRect/>
          <a:stretch>
            <a:fillRect/>
          </a:stretch>
        </p:blipFill>
        <p:spPr bwMode="auto">
          <a:xfrm>
            <a:off x="5943600" y="4876800"/>
            <a:ext cx="3200400" cy="1981200"/>
          </a:xfrm>
          <a:prstGeom prst="rect">
            <a:avLst/>
          </a:prstGeom>
          <a:noFill/>
          <a:ln w="9525">
            <a:noFill/>
            <a:miter lim="800000"/>
            <a:headEnd/>
            <a:tailEnd/>
          </a:ln>
        </p:spPr>
      </p:pic>
    </p:spTree>
    <p:extLst>
      <p:ext uri="{BB962C8B-B14F-4D97-AF65-F5344CB8AC3E}">
        <p14:creationId xmlns:p14="http://schemas.microsoft.com/office/powerpoint/2010/main" val="2058509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Role of Technology in Customer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More people are accessing telephone-related customer service. This is significantly influencing the economies of many countries via technology-based customer services</a:t>
            </a:r>
            <a:r>
              <a:rPr lang="en-US" dirty="0" smtClean="0"/>
              <a:t>.</a:t>
            </a:r>
          </a:p>
          <a:p>
            <a:endParaRPr lang="en-US" sz="800" dirty="0" smtClean="0"/>
          </a:p>
          <a:p>
            <a:pPr lvl="1"/>
            <a:r>
              <a:rPr lang="en-US" sz="2000" dirty="0" smtClean="0"/>
              <a:t>More than ever, people are using their smartphones and other electronic mobile applications, devices, and computers to surf the Internet and place orders.</a:t>
            </a:r>
          </a:p>
          <a:p>
            <a:pPr lvl="1"/>
            <a:endParaRPr lang="en-US" sz="800" dirty="0" smtClean="0"/>
          </a:p>
          <a:p>
            <a:pPr lvl="2"/>
            <a:r>
              <a:rPr lang="en-US" sz="1800" dirty="0" smtClean="0">
                <a:solidFill>
                  <a:srgbClr val="FF0000"/>
                </a:solidFill>
              </a:rPr>
              <a:t>This is especially true of younger consumers, in particular members of the millennial generation, who make up ¼ of the U.S. population and spend over $200 Billion a year.</a:t>
            </a:r>
            <a:endParaRPr lang="en-US" sz="1800" dirty="0">
              <a:solidFill>
                <a:srgbClr val="FF0000"/>
              </a:solidFill>
            </a:endParaRPr>
          </a:p>
        </p:txBody>
      </p:sp>
      <p:pic>
        <p:nvPicPr>
          <p:cNvPr id="5" name="Picture 4" descr="Mobility – Bodhtree Consulting Ltd. | Advanced Analytics | Enterprise  Services | Digital Customer Experience"/>
          <p:cNvPicPr/>
          <p:nvPr/>
        </p:nvPicPr>
        <p:blipFill>
          <a:blip r:embed="rId2" cstate="print"/>
          <a:srcRect/>
          <a:stretch>
            <a:fillRect/>
          </a:stretch>
        </p:blipFill>
        <p:spPr bwMode="auto">
          <a:xfrm>
            <a:off x="7010400" y="4648200"/>
            <a:ext cx="1828800" cy="2152650"/>
          </a:xfrm>
          <a:prstGeom prst="rect">
            <a:avLst/>
          </a:prstGeom>
          <a:noFill/>
          <a:ln w="9525">
            <a:noFill/>
            <a:miter lim="800000"/>
            <a:headEnd/>
            <a:tailEnd/>
          </a:ln>
        </p:spPr>
      </p:pic>
    </p:spTree>
    <p:extLst>
      <p:ext uri="{BB962C8B-B14F-4D97-AF65-F5344CB8AC3E}">
        <p14:creationId xmlns:p14="http://schemas.microsoft.com/office/powerpoint/2010/main" val="1089120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Impact of Diversity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pPr marL="274320" lvl="2" indent="-274320">
              <a:buClr>
                <a:schemeClr val="accent1"/>
              </a:buClr>
              <a:buSzPct val="85000"/>
              <a:buFont typeface="Wingdings 2"/>
              <a:buChar char=""/>
            </a:pPr>
            <a:r>
              <a:rPr lang="en-US" sz="2400" u="sng" dirty="0" smtClean="0"/>
              <a:t>One significant impact that diversity has on customer service is that people from varied backgrounds and cultures bring with them expectations based on the “norm” of their country or group</a:t>
            </a:r>
            <a:r>
              <a:rPr lang="en-US" sz="2400" dirty="0" smtClean="0"/>
              <a:t>.</a:t>
            </a:r>
          </a:p>
          <a:p>
            <a:pPr marL="274320" lvl="2" indent="-274320">
              <a:buClr>
                <a:schemeClr val="accent1"/>
              </a:buClr>
              <a:buSzPct val="85000"/>
              <a:buFont typeface="Wingdings 2"/>
              <a:buChar char=""/>
            </a:pPr>
            <a:endParaRPr lang="en-US" sz="800" dirty="0" smtClean="0"/>
          </a:p>
          <a:p>
            <a:pPr marL="548640" lvl="3" indent="-274320">
              <a:buClr>
                <a:schemeClr val="accent1"/>
              </a:buClr>
              <a:buSzPct val="85000"/>
              <a:buFont typeface="Wingdings 2"/>
              <a:buChar char=""/>
            </a:pPr>
            <a:r>
              <a:rPr lang="en-US" sz="2100" dirty="0" smtClean="0">
                <a:solidFill>
                  <a:srgbClr val="FF0000"/>
                </a:solidFill>
              </a:rPr>
              <a:t>Whether this diversity pertains to cultural or ethnic differences, beliefs, values, religion, age, gender, ability, or other factors, a potential breakdown in customer satisfaction can occur if people get other than what they want or expect.</a:t>
            </a:r>
          </a:p>
        </p:txBody>
      </p:sp>
      <p:pic>
        <p:nvPicPr>
          <p:cNvPr id="5" name="Picture 4" descr="Impact of Diversity"/>
          <p:cNvPicPr/>
          <p:nvPr/>
        </p:nvPicPr>
        <p:blipFill>
          <a:blip r:embed="rId2" cstate="print"/>
          <a:srcRect/>
          <a:stretch>
            <a:fillRect/>
          </a:stretch>
        </p:blipFill>
        <p:spPr bwMode="auto">
          <a:xfrm>
            <a:off x="4724400" y="4648200"/>
            <a:ext cx="4229100" cy="16002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Role of Technology in Customer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400" u="sng" dirty="0" smtClean="0"/>
              <a:t>As a result, more people have opted to do their shopping and business from the comfort of their own home</a:t>
            </a:r>
            <a:r>
              <a:rPr lang="en-US" dirty="0" smtClean="0"/>
              <a:t>.</a:t>
            </a:r>
          </a:p>
          <a:p>
            <a:endParaRPr lang="en-US" sz="800" dirty="0" smtClean="0"/>
          </a:p>
          <a:p>
            <a:pPr lvl="1"/>
            <a:r>
              <a:rPr lang="en-US" sz="2000" dirty="0" smtClean="0"/>
              <a:t>With access to products and services at almost any time through telephones, smart phones, mobile devices, and the Internet, customers are in a position of power as never before.</a:t>
            </a:r>
          </a:p>
          <a:p>
            <a:pPr lvl="1"/>
            <a:endParaRPr lang="en-US" sz="800" dirty="0" smtClean="0"/>
          </a:p>
          <a:p>
            <a:pPr lvl="2"/>
            <a:r>
              <a:rPr lang="en-US" sz="1800" dirty="0" smtClean="0">
                <a:solidFill>
                  <a:srgbClr val="FF0000"/>
                </a:solidFill>
              </a:rPr>
              <a:t>Companies that are not prepared to meet the future using technology will lose business as customers migrate to providers that are better prepared.</a:t>
            </a:r>
          </a:p>
        </p:txBody>
      </p:sp>
      <p:pic>
        <p:nvPicPr>
          <p:cNvPr id="5" name="Picture 4" descr="Top 9 New Technology Trends for 2021"/>
          <p:cNvPicPr/>
          <p:nvPr/>
        </p:nvPicPr>
        <p:blipFill>
          <a:blip r:embed="rId2" cstate="print"/>
          <a:srcRect/>
          <a:stretch>
            <a:fillRect/>
          </a:stretch>
        </p:blipFill>
        <p:spPr bwMode="auto">
          <a:xfrm>
            <a:off x="4876800" y="4495800"/>
            <a:ext cx="4267200" cy="2362200"/>
          </a:xfrm>
          <a:prstGeom prst="rect">
            <a:avLst/>
          </a:prstGeom>
          <a:noFill/>
          <a:ln w="9525">
            <a:noFill/>
            <a:miter lim="800000"/>
            <a:headEnd/>
            <a:tailEnd/>
          </a:ln>
        </p:spPr>
      </p:pic>
    </p:spTree>
    <p:extLst>
      <p:ext uri="{BB962C8B-B14F-4D97-AF65-F5344CB8AC3E}">
        <p14:creationId xmlns:p14="http://schemas.microsoft.com/office/powerpoint/2010/main" val="3043000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Customer Contact/Call Center or Help Desk</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400" u="sng" dirty="0" smtClean="0"/>
              <a:t>Electronic commerce is an expanding and powerful way to employ technology to conduct business</a:t>
            </a:r>
            <a:r>
              <a:rPr lang="en-US" dirty="0" smtClean="0"/>
              <a:t>.</a:t>
            </a:r>
          </a:p>
          <a:p>
            <a:endParaRPr lang="en-US" sz="800" dirty="0" smtClean="0"/>
          </a:p>
          <a:p>
            <a:pPr lvl="1"/>
            <a:r>
              <a:rPr lang="en-US" sz="2000" dirty="0" smtClean="0"/>
              <a:t>The growing trend of customer care center or call center expansion that provide technology-based service has resulted in reduced staff and costs, while maintaining or increasing service effectiveness.</a:t>
            </a:r>
          </a:p>
          <a:p>
            <a:pPr lvl="1"/>
            <a:endParaRPr lang="en-US" sz="800" dirty="0" smtClean="0"/>
          </a:p>
          <a:p>
            <a:pPr lvl="2"/>
            <a:r>
              <a:rPr lang="en-US" sz="1800" dirty="0" smtClean="0">
                <a:solidFill>
                  <a:srgbClr val="FF0000"/>
                </a:solidFill>
              </a:rPr>
              <a:t>Most organizations now have free 800 or 888 numbers that customers can use to call the organization to get information, place orders, receive service, and for a variety of other functions.  Organizations are also employing fee-based 900 numbers through which customers and others can call for information and service (i.e. computer tech support).</a:t>
            </a:r>
          </a:p>
          <a:p>
            <a:pPr lvl="1">
              <a:buNone/>
            </a:pPr>
            <a:endParaRPr lang="en-US" dirty="0"/>
          </a:p>
        </p:txBody>
      </p:sp>
      <p:pic>
        <p:nvPicPr>
          <p:cNvPr id="5" name="Picture 4" descr="Customer Care Toll Free Number - Home | Facebook"/>
          <p:cNvPicPr/>
          <p:nvPr/>
        </p:nvPicPr>
        <p:blipFill>
          <a:blip r:embed="rId2" cstate="print"/>
          <a:srcRect/>
          <a:stretch>
            <a:fillRect/>
          </a:stretch>
        </p:blipFill>
        <p:spPr bwMode="auto">
          <a:xfrm>
            <a:off x="7315200" y="5105400"/>
            <a:ext cx="1828800" cy="1752600"/>
          </a:xfrm>
          <a:prstGeom prst="rect">
            <a:avLst/>
          </a:prstGeom>
          <a:noFill/>
          <a:ln w="9525">
            <a:noFill/>
            <a:miter lim="800000"/>
            <a:headEnd/>
            <a:tailEnd/>
          </a:ln>
        </p:spPr>
      </p:pic>
    </p:spTree>
    <p:extLst>
      <p:ext uri="{BB962C8B-B14F-4D97-AF65-F5344CB8AC3E}">
        <p14:creationId xmlns:p14="http://schemas.microsoft.com/office/powerpoint/2010/main" val="20761138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Customer Contact/Call Center or Help Desk</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sz="2200" u="sng" dirty="0" smtClean="0"/>
              <a:t>In the past, operations that used technology were seen as labor-intensive (because of the need to maintain and operate equip.) and behind-the-scenes or “back-office” functions</a:t>
            </a:r>
            <a:r>
              <a:rPr lang="en-US" dirty="0" smtClean="0"/>
              <a:t>.  </a:t>
            </a:r>
          </a:p>
          <a:p>
            <a:endParaRPr lang="en-US" sz="800" dirty="0" smtClean="0"/>
          </a:p>
          <a:p>
            <a:pPr lvl="1"/>
            <a:r>
              <a:rPr lang="en-US" sz="2000" dirty="0" smtClean="0"/>
              <a:t>They were not seen as a strategic initiative related to the overall operation of the organization.  Instead, they typically supplemented the frontline service providers.</a:t>
            </a:r>
          </a:p>
          <a:p>
            <a:pPr lvl="1"/>
            <a:endParaRPr lang="en-US" sz="800" dirty="0" smtClean="0"/>
          </a:p>
          <a:p>
            <a:pPr lvl="2"/>
            <a:r>
              <a:rPr lang="en-US" sz="1800" dirty="0" smtClean="0">
                <a:solidFill>
                  <a:srgbClr val="FF0000"/>
                </a:solidFill>
              </a:rPr>
              <a:t>Savvy customers who are comfortable with technology, along with qualified computer-trained employees, have made customer contact centers an integral part of organizations.</a:t>
            </a:r>
            <a:endParaRPr lang="en-US" sz="1800" dirty="0">
              <a:solidFill>
                <a:srgbClr val="FF0000"/>
              </a:solidFill>
            </a:endParaRPr>
          </a:p>
        </p:txBody>
      </p:sp>
      <p:pic>
        <p:nvPicPr>
          <p:cNvPr id="5" name="Picture 4" descr="Making the change from call center to contact center | Enghouse Interactive  France"/>
          <p:cNvPicPr/>
          <p:nvPr/>
        </p:nvPicPr>
        <p:blipFill>
          <a:blip r:embed="rId2" cstate="print"/>
          <a:srcRect/>
          <a:stretch>
            <a:fillRect/>
          </a:stretch>
        </p:blipFill>
        <p:spPr bwMode="auto">
          <a:xfrm>
            <a:off x="5562600" y="4724400"/>
            <a:ext cx="3581400" cy="2133600"/>
          </a:xfrm>
          <a:prstGeom prst="rect">
            <a:avLst/>
          </a:prstGeom>
          <a:noFill/>
          <a:ln w="9525">
            <a:noFill/>
            <a:miter lim="800000"/>
            <a:headEnd/>
            <a:tailEnd/>
          </a:ln>
        </p:spPr>
      </p:pic>
    </p:spTree>
    <p:extLst>
      <p:ext uri="{BB962C8B-B14F-4D97-AF65-F5344CB8AC3E}">
        <p14:creationId xmlns:p14="http://schemas.microsoft.com/office/powerpoint/2010/main" val="7449684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Customer Contact/Call Center or Help Desk</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400" u="sng" dirty="0" smtClean="0"/>
              <a:t>Customer contact centers, or help desks, are more powerful and complicated than ever before.  They also provide more functions than their rather ineffectual predecessors did</a:t>
            </a:r>
            <a:r>
              <a:rPr lang="en-US" dirty="0" smtClean="0"/>
              <a:t>.  </a:t>
            </a:r>
          </a:p>
          <a:p>
            <a:endParaRPr lang="en-US" sz="800" dirty="0" smtClean="0"/>
          </a:p>
          <a:p>
            <a:pPr lvl="1"/>
            <a:r>
              <a:rPr lang="en-US" dirty="0" smtClean="0">
                <a:solidFill>
                  <a:srgbClr val="FF0000"/>
                </a:solidFill>
              </a:rPr>
              <a:t>Additionally, because of changing expectations from customers and new regulatory guidelines related to how technology can be applied, traditional business metrics and approaches to interacting with customers and potential customers need to be reexamined by organizations.</a:t>
            </a:r>
            <a:endParaRPr lang="en-US" dirty="0">
              <a:solidFill>
                <a:srgbClr val="FF0000"/>
              </a:solidFill>
            </a:endParaRPr>
          </a:p>
        </p:txBody>
      </p:sp>
      <p:pic>
        <p:nvPicPr>
          <p:cNvPr id="6" name="Picture 5" descr="The evolution of contact center performance | Enghouse Interactive France"/>
          <p:cNvPicPr/>
          <p:nvPr/>
        </p:nvPicPr>
        <p:blipFill>
          <a:blip r:embed="rId2" cstate="print"/>
          <a:srcRect/>
          <a:stretch>
            <a:fillRect/>
          </a:stretch>
        </p:blipFill>
        <p:spPr bwMode="auto">
          <a:xfrm>
            <a:off x="5562600" y="4724400"/>
            <a:ext cx="3581400" cy="2133600"/>
          </a:xfrm>
          <a:prstGeom prst="rect">
            <a:avLst/>
          </a:prstGeom>
          <a:noFill/>
          <a:ln w="9525">
            <a:noFill/>
            <a:miter lim="800000"/>
            <a:headEnd/>
            <a:tailEnd/>
          </a:ln>
        </p:spPr>
      </p:pic>
    </p:spTree>
    <p:extLst>
      <p:ext uri="{BB962C8B-B14F-4D97-AF65-F5344CB8AC3E}">
        <p14:creationId xmlns:p14="http://schemas.microsoft.com/office/powerpoint/2010/main" val="16874101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Customer Contact/Call Center or Help Desk</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normAutofit/>
          </a:bodyPr>
          <a:lstStyle/>
          <a:p>
            <a:r>
              <a:rPr lang="en-US" sz="2200" u="sng" dirty="0" smtClean="0"/>
              <a:t>Any technology application considered today must incorporate a real-time solution for all customer interactions, while effectively monitoring EE performance and productivity results and tying directly to workflow processes that best satisfy customer needs</a:t>
            </a:r>
            <a:r>
              <a:rPr lang="en-US" dirty="0" smtClean="0"/>
              <a:t>.</a:t>
            </a:r>
          </a:p>
          <a:p>
            <a:endParaRPr lang="en-US" sz="800" dirty="0" smtClean="0"/>
          </a:p>
          <a:p>
            <a:pPr lvl="1"/>
            <a:r>
              <a:rPr lang="en-US" sz="2000" dirty="0" smtClean="0"/>
              <a:t>Additionally, such systems should provide opportunities for creating future business opportunities (i.e. gathering customer needs data that can potentially lead to additional sales).</a:t>
            </a:r>
          </a:p>
          <a:p>
            <a:pPr lvl="1"/>
            <a:endParaRPr lang="en-US" sz="800" dirty="0" smtClean="0"/>
          </a:p>
          <a:p>
            <a:pPr lvl="2"/>
            <a:r>
              <a:rPr lang="en-US" sz="1800" dirty="0" smtClean="0">
                <a:solidFill>
                  <a:srgbClr val="FF0000"/>
                </a:solidFill>
              </a:rPr>
              <a:t>Will maximize profit potential by positioning the organization to generate new revenue while reducing staffing costs through technology usage.</a:t>
            </a:r>
            <a:endParaRPr lang="en-US" sz="1800" dirty="0">
              <a:solidFill>
                <a:srgbClr val="FF0000"/>
              </a:solidFill>
            </a:endParaRPr>
          </a:p>
        </p:txBody>
      </p:sp>
      <p:pic>
        <p:nvPicPr>
          <p:cNvPr id="7" name="Picture 6" descr="Efficient Technologies - Home | Facebook"/>
          <p:cNvPicPr/>
          <p:nvPr/>
        </p:nvPicPr>
        <p:blipFill>
          <a:blip r:embed="rId2" cstate="print"/>
          <a:srcRect/>
          <a:stretch>
            <a:fillRect/>
          </a:stretch>
        </p:blipFill>
        <p:spPr bwMode="auto">
          <a:xfrm>
            <a:off x="5029200" y="5029200"/>
            <a:ext cx="3954780" cy="1714500"/>
          </a:xfrm>
          <a:prstGeom prst="rect">
            <a:avLst/>
          </a:prstGeom>
          <a:noFill/>
          <a:ln w="9525">
            <a:noFill/>
            <a:miter lim="800000"/>
            <a:headEnd/>
            <a:tailEnd/>
          </a:ln>
        </p:spPr>
      </p:pic>
    </p:spTree>
    <p:extLst>
      <p:ext uri="{BB962C8B-B14F-4D97-AF65-F5344CB8AC3E}">
        <p14:creationId xmlns:p14="http://schemas.microsoft.com/office/powerpoint/2010/main" val="9338639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Customer Contact/Call Center or Help Desk</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r>
              <a:rPr lang="en-US" sz="2400" u="sng" dirty="0" smtClean="0"/>
              <a:t>Even with all the technological advances, one thing remains clear: Many customers still appreciate old-fashioned personalized customer service</a:t>
            </a:r>
            <a:r>
              <a:rPr lang="en-US" dirty="0" smtClean="0"/>
              <a:t>.</a:t>
            </a:r>
          </a:p>
          <a:p>
            <a:endParaRPr lang="en-US" sz="800" dirty="0" smtClean="0"/>
          </a:p>
          <a:p>
            <a:pPr lvl="1"/>
            <a:r>
              <a:rPr lang="en-US" sz="2000" dirty="0" smtClean="0"/>
              <a:t>Factors such as a customer’s age, socioeconomic and educational background, comfort level with technology, access to technology, and behavioral style preference can influence whether or not a customer would rather deal with a person or technology.</a:t>
            </a:r>
          </a:p>
          <a:p>
            <a:pPr lvl="1"/>
            <a:endParaRPr lang="en-US" sz="800" dirty="0" smtClean="0"/>
          </a:p>
          <a:p>
            <a:pPr lvl="2"/>
            <a:r>
              <a:rPr lang="en-US" sz="1800" dirty="0" smtClean="0">
                <a:solidFill>
                  <a:srgbClr val="FF0000"/>
                </a:solidFill>
              </a:rPr>
              <a:t>Successful service organizations realize that each customer is unique and provide multichannel customer support that offers a variety of means for customer access (i.e. telephone, e-mail, live chat, or face-to-face).</a:t>
            </a:r>
            <a:endParaRPr lang="en-US" sz="1800" dirty="0">
              <a:solidFill>
                <a:srgbClr val="FF0000"/>
              </a:solidFill>
            </a:endParaRPr>
          </a:p>
        </p:txBody>
      </p:sp>
      <p:pic>
        <p:nvPicPr>
          <p:cNvPr id="5" name="Picture 4" descr="Why Do Customers Have to Switch Channels for Issue Resolution? - Fusion BPO"/>
          <p:cNvPicPr/>
          <p:nvPr/>
        </p:nvPicPr>
        <p:blipFill>
          <a:blip r:embed="rId2" cstate="print"/>
          <a:srcRect/>
          <a:stretch>
            <a:fillRect/>
          </a:stretch>
        </p:blipFill>
        <p:spPr bwMode="auto">
          <a:xfrm>
            <a:off x="6019800" y="5334000"/>
            <a:ext cx="3124200" cy="1562100"/>
          </a:xfrm>
          <a:prstGeom prst="rect">
            <a:avLst/>
          </a:prstGeom>
          <a:noFill/>
          <a:ln w="9525">
            <a:noFill/>
            <a:miter lim="800000"/>
            <a:headEnd/>
            <a:tailEnd/>
          </a:ln>
        </p:spPr>
      </p:pic>
    </p:spTree>
    <p:extLst>
      <p:ext uri="{BB962C8B-B14F-4D97-AF65-F5344CB8AC3E}">
        <p14:creationId xmlns:p14="http://schemas.microsoft.com/office/powerpoint/2010/main" val="5558673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Customer Contact/Call Center or Help Desk</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400" u="sng" dirty="0" smtClean="0"/>
              <a:t>Some people are “high touch” (preferring assistance) while others are “low touch” (preferring to serve themselves); therefore, offering a variety of service delivery systems is smart business</a:t>
            </a:r>
            <a:r>
              <a:rPr lang="en-US" dirty="0" smtClean="0"/>
              <a:t>.</a:t>
            </a:r>
          </a:p>
          <a:p>
            <a:endParaRPr lang="en-US" sz="800" dirty="0" smtClean="0"/>
          </a:p>
          <a:p>
            <a:pPr lvl="1"/>
            <a:r>
              <a:rPr lang="en-US" sz="2000" dirty="0" smtClean="0"/>
              <a:t>Whether you deliver service face-to-face or via technology, there is often no substitute for a dedicated, knowledgeable, and well-trained employee to assist when needed.</a:t>
            </a:r>
          </a:p>
          <a:p>
            <a:pPr lvl="1"/>
            <a:endParaRPr lang="en-US" sz="800" dirty="0" smtClean="0"/>
          </a:p>
          <a:p>
            <a:pPr lvl="2"/>
            <a:r>
              <a:rPr lang="en-US" sz="1800" dirty="0" smtClean="0">
                <a:solidFill>
                  <a:srgbClr val="FF0000"/>
                </a:solidFill>
              </a:rPr>
              <a:t>You and your customer service peers are the lifeline of your organization.</a:t>
            </a:r>
            <a:endParaRPr lang="en-US" sz="1800" dirty="0">
              <a:solidFill>
                <a:srgbClr val="FF0000"/>
              </a:solidFill>
            </a:endParaRPr>
          </a:p>
        </p:txBody>
      </p:sp>
      <p:pic>
        <p:nvPicPr>
          <p:cNvPr id="5" name="Picture 4" descr="Lifeline Support for Affordable Communications | Federal Communications  Commission"/>
          <p:cNvPicPr/>
          <p:nvPr/>
        </p:nvPicPr>
        <p:blipFill>
          <a:blip r:embed="rId2" cstate="print"/>
          <a:srcRect/>
          <a:stretch>
            <a:fillRect/>
          </a:stretch>
        </p:blipFill>
        <p:spPr bwMode="auto">
          <a:xfrm>
            <a:off x="1828800" y="4876800"/>
            <a:ext cx="5638800" cy="1371600"/>
          </a:xfrm>
          <a:prstGeom prst="rect">
            <a:avLst/>
          </a:prstGeom>
          <a:noFill/>
          <a:ln w="9525">
            <a:noFill/>
            <a:miter lim="800000"/>
            <a:headEnd/>
            <a:tailEnd/>
          </a:ln>
        </p:spPr>
      </p:pic>
    </p:spTree>
    <p:extLst>
      <p:ext uri="{BB962C8B-B14F-4D97-AF65-F5344CB8AC3E}">
        <p14:creationId xmlns:p14="http://schemas.microsoft.com/office/powerpoint/2010/main" val="8851019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Call Center Technology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lstStyle/>
          <a:p>
            <a:r>
              <a:rPr lang="en-US" sz="2400" u="sng" dirty="0" smtClean="0"/>
              <a:t>Call centers have been around for years. During that time, representatives or agents have used traditional technology to access data and communicate with customers in order to provide a standardized level of service</a:t>
            </a:r>
            <a:r>
              <a:rPr lang="en-US" dirty="0" smtClean="0"/>
              <a:t>.</a:t>
            </a:r>
          </a:p>
          <a:p>
            <a:endParaRPr lang="en-US" sz="800" dirty="0" smtClean="0"/>
          </a:p>
          <a:p>
            <a:pPr lvl="1"/>
            <a:r>
              <a:rPr lang="en-US" dirty="0" smtClean="0">
                <a:solidFill>
                  <a:srgbClr val="FF0000"/>
                </a:solidFill>
              </a:rPr>
              <a:t>Today, customer service representatives have a vast amount of technology at their disposal and the industry and regulations governing it are continuing to evolve.</a:t>
            </a:r>
          </a:p>
          <a:p>
            <a:pPr lvl="1">
              <a:buNone/>
            </a:pPr>
            <a:endParaRPr lang="en-US" dirty="0"/>
          </a:p>
        </p:txBody>
      </p:sp>
      <p:pic>
        <p:nvPicPr>
          <p:cNvPr id="5" name="Picture 4" descr="Evolving Technology Means Evolved Thinking | LEAP Group"/>
          <p:cNvPicPr/>
          <p:nvPr/>
        </p:nvPicPr>
        <p:blipFill>
          <a:blip r:embed="rId2" cstate="print"/>
          <a:srcRect/>
          <a:stretch>
            <a:fillRect/>
          </a:stretch>
        </p:blipFill>
        <p:spPr bwMode="auto">
          <a:xfrm>
            <a:off x="4953000" y="4495800"/>
            <a:ext cx="4191000" cy="2362200"/>
          </a:xfrm>
          <a:prstGeom prst="rect">
            <a:avLst/>
          </a:prstGeom>
          <a:noFill/>
          <a:ln w="9525">
            <a:noFill/>
            <a:miter lim="800000"/>
            <a:headEnd/>
            <a:tailEnd/>
          </a:ln>
        </p:spPr>
      </p:pic>
    </p:spTree>
    <p:extLst>
      <p:ext uri="{BB962C8B-B14F-4D97-AF65-F5344CB8AC3E}">
        <p14:creationId xmlns:p14="http://schemas.microsoft.com/office/powerpoint/2010/main" val="32425908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Tapping into Web-Based and Mobile Technologies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r>
              <a:rPr lang="en-US" sz="2400" u="sng" dirty="0" smtClean="0"/>
              <a:t>Evolving technology is changing the way businesses and organizations of all sizes around the world do business</a:t>
            </a:r>
            <a:r>
              <a:rPr lang="en-US" dirty="0" smtClean="0"/>
              <a:t>.</a:t>
            </a:r>
          </a:p>
          <a:p>
            <a:endParaRPr lang="en-US" sz="800" dirty="0" smtClean="0"/>
          </a:p>
          <a:p>
            <a:pPr lvl="1"/>
            <a:r>
              <a:rPr lang="en-US" sz="2000" dirty="0" smtClean="0"/>
              <a:t>Web-based and mobile technologies continue to multiply and expand on a daily basis, and so do ways in which businesses are rapidly learning to harness their power.  Everything from organizational branding, sharing information, introducing new products, and communicating and helping satisfy customer needs is possible on technology that is rapidly evolving.</a:t>
            </a:r>
          </a:p>
          <a:p>
            <a:pPr lvl="1"/>
            <a:endParaRPr lang="en-US" sz="800" dirty="0" smtClean="0"/>
          </a:p>
          <a:p>
            <a:pPr lvl="2"/>
            <a:r>
              <a:rPr lang="en-US" sz="1800" dirty="0" smtClean="0">
                <a:solidFill>
                  <a:srgbClr val="FF0000"/>
                </a:solidFill>
              </a:rPr>
              <a:t>While service representatives do not typically use all of the technology approaches identified, a familiarity with terminology and technical capabilities is important to professional success.</a:t>
            </a:r>
            <a:endParaRPr lang="en-US" sz="1800" dirty="0">
              <a:solidFill>
                <a:srgbClr val="FF0000"/>
              </a:solidFill>
            </a:endParaRPr>
          </a:p>
        </p:txBody>
      </p:sp>
      <p:pic>
        <p:nvPicPr>
          <p:cNvPr id="5" name="Picture 4" descr="LATEST TECH NEWS: WHO to launch COVID-19 symptom-checking app. 4 other  things and a trivia you need to know today, May 11, 2020 | Ripples Nigeria"/>
          <p:cNvPicPr/>
          <p:nvPr/>
        </p:nvPicPr>
        <p:blipFill>
          <a:blip r:embed="rId2" cstate="print"/>
          <a:srcRect/>
          <a:stretch>
            <a:fillRect/>
          </a:stretch>
        </p:blipFill>
        <p:spPr bwMode="auto">
          <a:xfrm>
            <a:off x="6248400" y="5334000"/>
            <a:ext cx="2895600" cy="1524000"/>
          </a:xfrm>
          <a:prstGeom prst="rect">
            <a:avLst/>
          </a:prstGeom>
          <a:noFill/>
          <a:ln w="9525">
            <a:noFill/>
            <a:miter lim="800000"/>
            <a:headEnd/>
            <a:tailEnd/>
          </a:ln>
        </p:spPr>
      </p:pic>
    </p:spTree>
    <p:extLst>
      <p:ext uri="{BB962C8B-B14F-4D97-AF65-F5344CB8AC3E}">
        <p14:creationId xmlns:p14="http://schemas.microsoft.com/office/powerpoint/2010/main" val="39310169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Tapping into Web-Based and Mobile Technologies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r>
              <a:rPr lang="en-US" sz="2200" u="sng" dirty="0" smtClean="0"/>
              <a:t>The following are some ways that organizations are tapping into today’s evolving web-based and mobile technology to better serve potential, new, and existing customers</a:t>
            </a:r>
            <a:r>
              <a:rPr lang="en-US" dirty="0" smtClean="0"/>
              <a:t>:</a:t>
            </a:r>
          </a:p>
          <a:p>
            <a:endParaRPr lang="en-US" sz="800" dirty="0" smtClean="0"/>
          </a:p>
          <a:p>
            <a:pPr lvl="1"/>
            <a:r>
              <a:rPr lang="en-US" dirty="0" smtClean="0">
                <a:solidFill>
                  <a:srgbClr val="FF0000"/>
                </a:solidFill>
              </a:rPr>
              <a:t>Websites and Social Media</a:t>
            </a:r>
            <a:endParaRPr lang="en-US" dirty="0">
              <a:solidFill>
                <a:srgbClr val="FF0000"/>
              </a:solidFill>
            </a:endParaRPr>
          </a:p>
        </p:txBody>
      </p:sp>
      <p:pic>
        <p:nvPicPr>
          <p:cNvPr id="5" name="Picture 4" descr="Social Media Integration With Business Website"/>
          <p:cNvPicPr/>
          <p:nvPr/>
        </p:nvPicPr>
        <p:blipFill>
          <a:blip r:embed="rId2" cstate="print"/>
          <a:srcRect/>
          <a:stretch>
            <a:fillRect/>
          </a:stretch>
        </p:blipFill>
        <p:spPr bwMode="auto">
          <a:xfrm>
            <a:off x="4800600" y="3581400"/>
            <a:ext cx="4114800" cy="2209800"/>
          </a:xfrm>
          <a:prstGeom prst="rect">
            <a:avLst/>
          </a:prstGeom>
          <a:noFill/>
          <a:ln w="9525">
            <a:noFill/>
            <a:miter lim="800000"/>
            <a:headEnd/>
            <a:tailEnd/>
          </a:ln>
        </p:spPr>
      </p:pic>
      <p:pic>
        <p:nvPicPr>
          <p:cNvPr id="6" name="Picture 5" descr="How to Save Money When Building Your New Website"/>
          <p:cNvPicPr/>
          <p:nvPr/>
        </p:nvPicPr>
        <p:blipFill>
          <a:blip r:embed="rId3" cstate="print"/>
          <a:srcRect/>
          <a:stretch>
            <a:fillRect/>
          </a:stretch>
        </p:blipFill>
        <p:spPr bwMode="auto">
          <a:xfrm>
            <a:off x="457200" y="3657600"/>
            <a:ext cx="4248150" cy="2419350"/>
          </a:xfrm>
          <a:prstGeom prst="rect">
            <a:avLst/>
          </a:prstGeom>
          <a:noFill/>
          <a:ln w="9525">
            <a:noFill/>
            <a:miter lim="800000"/>
            <a:headEnd/>
            <a:tailEnd/>
          </a:ln>
        </p:spPr>
      </p:pic>
    </p:spTree>
    <p:extLst>
      <p:ext uri="{BB962C8B-B14F-4D97-AF65-F5344CB8AC3E}">
        <p14:creationId xmlns:p14="http://schemas.microsoft.com/office/powerpoint/2010/main" val="1422517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Impact of Diversity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Part of creating a positive diverse customer business environment is to train each service provider in the nuances of dealing with people who have backgrounds that are different from their own</a:t>
            </a:r>
            <a:r>
              <a:rPr lang="en-US" dirty="0" smtClean="0"/>
              <a:t>.</a:t>
            </a:r>
          </a:p>
          <a:p>
            <a:endParaRPr lang="en-US" sz="800" dirty="0" smtClean="0"/>
          </a:p>
          <a:p>
            <a:pPr lvl="1"/>
            <a:r>
              <a:rPr lang="en-US" sz="2000" dirty="0" smtClean="0"/>
              <a:t>Additionally, this effort involves each employee taking ownership for enhancing their knowledge and skills related to working with a diverse customer base.</a:t>
            </a:r>
          </a:p>
          <a:p>
            <a:pPr lvl="1"/>
            <a:endParaRPr lang="en-US" sz="800" dirty="0" smtClean="0"/>
          </a:p>
          <a:p>
            <a:pPr lvl="2"/>
            <a:r>
              <a:rPr lang="en-US" sz="1800" dirty="0" smtClean="0">
                <a:solidFill>
                  <a:srgbClr val="FF0000"/>
                </a:solidFill>
              </a:rPr>
              <a:t>By taking such initiative and expanding their understanding of others, employees become a valued asset for their organization.</a:t>
            </a:r>
            <a:endParaRPr lang="en-US" sz="1800" dirty="0">
              <a:solidFill>
                <a:srgbClr val="FF0000"/>
              </a:solidFill>
            </a:endParaRPr>
          </a:p>
        </p:txBody>
      </p:sp>
      <p:pic>
        <p:nvPicPr>
          <p:cNvPr id="5" name="Picture 4" descr="How important is diversity in business? The facts you should know"/>
          <p:cNvPicPr/>
          <p:nvPr/>
        </p:nvPicPr>
        <p:blipFill>
          <a:blip r:embed="rId2" cstate="print"/>
          <a:srcRect/>
          <a:stretch>
            <a:fillRect/>
          </a:stretch>
        </p:blipFill>
        <p:spPr bwMode="auto">
          <a:xfrm>
            <a:off x="5486400" y="5181600"/>
            <a:ext cx="3657600" cy="16764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Websites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lstStyle/>
          <a:p>
            <a:r>
              <a:rPr lang="en-US" sz="2400" u="sng" dirty="0" smtClean="0"/>
              <a:t>Websites are a series of electronic “pages” that are hosted on a web server and provide vital organizational, product, and service information, and multiple ways for consumers to get in touch with key company representatives</a:t>
            </a:r>
            <a:r>
              <a:rPr lang="en-US" dirty="0" smtClean="0"/>
              <a:t>.</a:t>
            </a:r>
          </a:p>
          <a:p>
            <a:endParaRPr lang="en-US" sz="800" dirty="0" smtClean="0"/>
          </a:p>
          <a:p>
            <a:pPr lvl="1"/>
            <a:r>
              <a:rPr lang="en-US" sz="2000" dirty="0" smtClean="0"/>
              <a:t>Websites provide organizations with a valuable tool for presenting a “face” to the entire world.  They are a part of the organization’s professional brand.</a:t>
            </a:r>
          </a:p>
          <a:p>
            <a:pPr lvl="1"/>
            <a:endParaRPr lang="en-US" sz="800" dirty="0" smtClean="0"/>
          </a:p>
          <a:p>
            <a:pPr lvl="2"/>
            <a:r>
              <a:rPr lang="en-US" sz="1800" dirty="0" smtClean="0">
                <a:solidFill>
                  <a:srgbClr val="FF0000"/>
                </a:solidFill>
              </a:rPr>
              <a:t>Few successful businesses can survive today without having a professional-looking and functional website.</a:t>
            </a:r>
            <a:endParaRPr lang="en-US" sz="1800" dirty="0">
              <a:solidFill>
                <a:srgbClr val="FF0000"/>
              </a:solidFill>
            </a:endParaRPr>
          </a:p>
        </p:txBody>
      </p:sp>
      <p:pic>
        <p:nvPicPr>
          <p:cNvPr id="5" name="Picture 4" descr="Do Government Offices need Websites for their promotion? | Sigma Computers"/>
          <p:cNvPicPr/>
          <p:nvPr/>
        </p:nvPicPr>
        <p:blipFill>
          <a:blip r:embed="rId2" cstate="print"/>
          <a:srcRect/>
          <a:stretch>
            <a:fillRect/>
          </a:stretch>
        </p:blipFill>
        <p:spPr bwMode="auto">
          <a:xfrm>
            <a:off x="5867400" y="4876800"/>
            <a:ext cx="2819400" cy="1371600"/>
          </a:xfrm>
          <a:prstGeom prst="rect">
            <a:avLst/>
          </a:prstGeom>
          <a:noFill/>
          <a:ln w="9525">
            <a:noFill/>
            <a:miter lim="800000"/>
            <a:headEnd/>
            <a:tailEnd/>
          </a:ln>
        </p:spPr>
      </p:pic>
    </p:spTree>
    <p:extLst>
      <p:ext uri="{BB962C8B-B14F-4D97-AF65-F5344CB8AC3E}">
        <p14:creationId xmlns:p14="http://schemas.microsoft.com/office/powerpoint/2010/main" val="2291466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Websites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lstStyle/>
          <a:p>
            <a:r>
              <a:rPr lang="en-US" sz="2200" u="sng" dirty="0" smtClean="0"/>
              <a:t>These standards of technology are able to share information about a person or a company’s organization, products and services, contacts, service options, and much more</a:t>
            </a:r>
            <a:r>
              <a:rPr lang="en-US" dirty="0" smtClean="0"/>
              <a:t>.</a:t>
            </a:r>
          </a:p>
          <a:p>
            <a:endParaRPr lang="en-US" sz="800" dirty="0" smtClean="0"/>
          </a:p>
          <a:p>
            <a:pPr lvl="1"/>
            <a:r>
              <a:rPr lang="en-US" sz="2000" dirty="0" smtClean="0"/>
              <a:t>As part of their overall marketing strategy, they can offer informative blogs, advertising links, and important connections to their social media accounts.  All of these can better promote the organizational brand, generate leads, identify potential customers, provide service to current customers, and create residual income streams.</a:t>
            </a:r>
          </a:p>
          <a:p>
            <a:pPr lvl="1"/>
            <a:endParaRPr lang="en-US" sz="800" dirty="0" smtClean="0"/>
          </a:p>
          <a:p>
            <a:pPr lvl="2"/>
            <a:r>
              <a:rPr lang="en-US" sz="1800" dirty="0" smtClean="0">
                <a:solidFill>
                  <a:srgbClr val="FF0000"/>
                </a:solidFill>
              </a:rPr>
              <a:t>Small, one-person businesses and bloggers often capitalize on affiliate, banner, and other types of web advertising to generate income</a:t>
            </a:r>
            <a:r>
              <a:rPr lang="en-US" dirty="0" smtClean="0">
                <a:solidFill>
                  <a:srgbClr val="FF0000"/>
                </a:solidFill>
              </a:rPr>
              <a:t>.</a:t>
            </a:r>
            <a:endParaRPr lang="en-US" dirty="0">
              <a:solidFill>
                <a:srgbClr val="FF0000"/>
              </a:solidFill>
            </a:endParaRPr>
          </a:p>
        </p:txBody>
      </p:sp>
      <p:pic>
        <p:nvPicPr>
          <p:cNvPr id="5" name="Picture 4" descr="22 Black Websites for Your Inspiration (2021)"/>
          <p:cNvPicPr/>
          <p:nvPr/>
        </p:nvPicPr>
        <p:blipFill>
          <a:blip r:embed="rId2" cstate="print"/>
          <a:srcRect/>
          <a:stretch>
            <a:fillRect/>
          </a:stretch>
        </p:blipFill>
        <p:spPr bwMode="auto">
          <a:xfrm>
            <a:off x="6400800" y="5257800"/>
            <a:ext cx="2743200" cy="1600200"/>
          </a:xfrm>
          <a:prstGeom prst="rect">
            <a:avLst/>
          </a:prstGeom>
          <a:noFill/>
          <a:ln w="9525">
            <a:noFill/>
            <a:miter lim="800000"/>
            <a:headEnd/>
            <a:tailEnd/>
          </a:ln>
        </p:spPr>
      </p:pic>
    </p:spTree>
    <p:extLst>
      <p:ext uri="{BB962C8B-B14F-4D97-AF65-F5344CB8AC3E}">
        <p14:creationId xmlns:p14="http://schemas.microsoft.com/office/powerpoint/2010/main" val="29677192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Websites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normAutofit fontScale="92500"/>
          </a:bodyPr>
          <a:lstStyle/>
          <a:p>
            <a:r>
              <a:rPr lang="en-US" sz="2200" u="sng" dirty="0" smtClean="0"/>
              <a:t>One key to website effectiveness is recognition and connections.  People must know about the organization and be able to find its website in order to access information on it</a:t>
            </a:r>
            <a:r>
              <a:rPr lang="en-US" dirty="0" smtClean="0"/>
              <a:t>.</a:t>
            </a:r>
          </a:p>
          <a:p>
            <a:endParaRPr lang="en-US" sz="800" dirty="0" smtClean="0"/>
          </a:p>
          <a:p>
            <a:pPr lvl="1"/>
            <a:r>
              <a:rPr lang="en-US" sz="1900" dirty="0" smtClean="0"/>
              <a:t>Search engine optimization is crucial in positioning a company’s website link at the top of a search engine results page when people use Google, Yahoo, or other search engines to scour the Internet looking for information.</a:t>
            </a:r>
          </a:p>
          <a:p>
            <a:pPr lvl="1"/>
            <a:r>
              <a:rPr lang="en-US" sz="1900" dirty="0" smtClean="0"/>
              <a:t>By going to statistical tracking sites and using tools like </a:t>
            </a:r>
            <a:r>
              <a:rPr lang="en-US" sz="1900" dirty="0" err="1" smtClean="0"/>
              <a:t>Alexa</a:t>
            </a:r>
            <a:r>
              <a:rPr lang="en-US" sz="1900" dirty="0" smtClean="0"/>
              <a:t> and Google Analytics, owners and others can track valuable statistics related to the number of visitors to their sites, how long they stayed on a website, site ranking on the Internet, demographic data, referring websites, and more.</a:t>
            </a:r>
          </a:p>
          <a:p>
            <a:pPr lvl="1"/>
            <a:endParaRPr lang="en-US" sz="900" dirty="0" smtClean="0"/>
          </a:p>
          <a:p>
            <a:pPr lvl="2"/>
            <a:r>
              <a:rPr lang="en-US" dirty="0" smtClean="0">
                <a:solidFill>
                  <a:srgbClr val="FF0000"/>
                </a:solidFill>
              </a:rPr>
              <a:t>With such valuable information, businesses are able to determine where they are getting leads and sales and how to better spend marketing dollars and target their marketing initiatives.</a:t>
            </a:r>
          </a:p>
          <a:p>
            <a:pPr lvl="2"/>
            <a:endParaRPr lang="en-US" dirty="0"/>
          </a:p>
        </p:txBody>
      </p:sp>
      <p:pic>
        <p:nvPicPr>
          <p:cNvPr id="5" name="Picture 4" descr="How to go about making your personal website? - Reputation Today"/>
          <p:cNvPicPr/>
          <p:nvPr/>
        </p:nvPicPr>
        <p:blipFill>
          <a:blip r:embed="rId2" cstate="print"/>
          <a:srcRect/>
          <a:stretch>
            <a:fillRect/>
          </a:stretch>
        </p:blipFill>
        <p:spPr bwMode="auto">
          <a:xfrm>
            <a:off x="7239000" y="0"/>
            <a:ext cx="1905000" cy="1467699"/>
          </a:xfrm>
          <a:prstGeom prst="rect">
            <a:avLst/>
          </a:prstGeom>
          <a:noFill/>
          <a:ln w="9525">
            <a:noFill/>
            <a:miter lim="800000"/>
            <a:headEnd/>
            <a:tailEnd/>
          </a:ln>
        </p:spPr>
      </p:pic>
    </p:spTree>
    <p:extLst>
      <p:ext uri="{BB962C8B-B14F-4D97-AF65-F5344CB8AC3E}">
        <p14:creationId xmlns:p14="http://schemas.microsoft.com/office/powerpoint/2010/main" val="19326742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Websites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lstStyle/>
          <a:p>
            <a:r>
              <a:rPr lang="en-US" sz="2200" u="sng" dirty="0" smtClean="0"/>
              <a:t>Websites are basically a “pull” mechanism.  That means that site owners post info, provide service chat support, and encourage people to come to the site to retrieve information, use services and support, and make purchases</a:t>
            </a:r>
            <a:r>
              <a:rPr lang="en-US" dirty="0" smtClean="0"/>
              <a:t>.</a:t>
            </a:r>
          </a:p>
          <a:p>
            <a:endParaRPr lang="en-US" sz="800" dirty="0" smtClean="0"/>
          </a:p>
          <a:p>
            <a:pPr lvl="1"/>
            <a:r>
              <a:rPr lang="en-US" sz="2000" dirty="0" smtClean="0"/>
              <a:t>This is opposed to “push” technology, which proactively sends out information to customers and potential customers.  </a:t>
            </a:r>
          </a:p>
          <a:p>
            <a:pPr lvl="1"/>
            <a:endParaRPr lang="en-US" sz="800" dirty="0" smtClean="0"/>
          </a:p>
          <a:p>
            <a:pPr lvl="2"/>
            <a:r>
              <a:rPr lang="en-US" sz="1800" dirty="0" smtClean="0">
                <a:solidFill>
                  <a:srgbClr val="FF0000"/>
                </a:solidFill>
              </a:rPr>
              <a:t>Examples of push technology include e-mail and Twitter messages, blog articles, e-Newsletters, mailings, etc.  These methods put information into the hands of customers.</a:t>
            </a:r>
            <a:endParaRPr lang="en-US" sz="1800" dirty="0">
              <a:solidFill>
                <a:srgbClr val="FF0000"/>
              </a:solidFill>
            </a:endParaRPr>
          </a:p>
        </p:txBody>
      </p:sp>
      <p:pic>
        <p:nvPicPr>
          <p:cNvPr id="5" name="Picture 4" descr="Push vs. Pull Marketing Strategies by Thibault DLS"/>
          <p:cNvPicPr/>
          <p:nvPr/>
        </p:nvPicPr>
        <p:blipFill>
          <a:blip r:embed="rId2" cstate="print"/>
          <a:srcRect/>
          <a:stretch>
            <a:fillRect/>
          </a:stretch>
        </p:blipFill>
        <p:spPr bwMode="auto">
          <a:xfrm>
            <a:off x="5638800" y="4648200"/>
            <a:ext cx="3505200" cy="2209800"/>
          </a:xfrm>
          <a:prstGeom prst="rect">
            <a:avLst/>
          </a:prstGeom>
          <a:noFill/>
          <a:ln w="9525">
            <a:noFill/>
            <a:miter lim="800000"/>
            <a:headEnd/>
            <a:tailEnd/>
          </a:ln>
        </p:spPr>
      </p:pic>
    </p:spTree>
    <p:extLst>
      <p:ext uri="{BB962C8B-B14F-4D97-AF65-F5344CB8AC3E}">
        <p14:creationId xmlns:p14="http://schemas.microsoft.com/office/powerpoint/2010/main" val="4241458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Cloud Computing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lstStyle/>
          <a:p>
            <a:r>
              <a:rPr lang="en-US" sz="2200" u="sng" dirty="0" smtClean="0"/>
              <a:t>Cloud computing technology involves using hardware and software delivered over a network, such as the Internet.  </a:t>
            </a:r>
          </a:p>
          <a:p>
            <a:endParaRPr lang="en-US" sz="800" u="sng" dirty="0" smtClean="0"/>
          </a:p>
          <a:p>
            <a:pPr lvl="1"/>
            <a:r>
              <a:rPr lang="en-US" sz="2000" dirty="0" smtClean="0"/>
              <a:t>In effect, this form of computing allows end users (customers) to use mobile phones, tablets, computers, or laptops to access data through a mobile application on the device through a web browser such as Internet Explorer, Firefox, Opera, Safari, or Google Chrome.</a:t>
            </a:r>
          </a:p>
          <a:p>
            <a:endParaRPr lang="en-US" sz="800" dirty="0" smtClean="0"/>
          </a:p>
          <a:p>
            <a:pPr lvl="2"/>
            <a:r>
              <a:rPr lang="en-US" sz="1800" dirty="0" smtClean="0">
                <a:solidFill>
                  <a:srgbClr val="FF0000"/>
                </a:solidFill>
              </a:rPr>
              <a:t>From a cost perspective it provides a means for individuals/organizations to access service </a:t>
            </a:r>
            <a:r>
              <a:rPr lang="en-US" sz="1800" dirty="0">
                <a:solidFill>
                  <a:srgbClr val="FF0000"/>
                </a:solidFill>
              </a:rPr>
              <a:t>&amp;</a:t>
            </a:r>
            <a:r>
              <a:rPr lang="en-US" sz="1800" dirty="0" smtClean="0">
                <a:solidFill>
                  <a:srgbClr val="FF0000"/>
                </a:solidFill>
              </a:rPr>
              <a:t> products w/out having to pay for additional equipment and infrastructure for the storage and operation of data and applications.</a:t>
            </a:r>
            <a:endParaRPr lang="en-US" sz="1800" dirty="0">
              <a:solidFill>
                <a:srgbClr val="FF0000"/>
              </a:solidFill>
            </a:endParaRPr>
          </a:p>
        </p:txBody>
      </p:sp>
      <p:pic>
        <p:nvPicPr>
          <p:cNvPr id="5" name="Picture 4" descr="What is Cloud Computing? - Knowlab"/>
          <p:cNvPicPr/>
          <p:nvPr/>
        </p:nvPicPr>
        <p:blipFill>
          <a:blip r:embed="rId2" cstate="print"/>
          <a:srcRect/>
          <a:stretch>
            <a:fillRect/>
          </a:stretch>
        </p:blipFill>
        <p:spPr bwMode="auto">
          <a:xfrm>
            <a:off x="5562600" y="4876800"/>
            <a:ext cx="3581400" cy="1981200"/>
          </a:xfrm>
          <a:prstGeom prst="rect">
            <a:avLst/>
          </a:prstGeom>
          <a:noFill/>
          <a:ln w="9525">
            <a:noFill/>
            <a:miter lim="800000"/>
            <a:headEnd/>
            <a:tailEnd/>
          </a:ln>
        </p:spPr>
      </p:pic>
    </p:spTree>
    <p:extLst>
      <p:ext uri="{BB962C8B-B14F-4D97-AF65-F5344CB8AC3E}">
        <p14:creationId xmlns:p14="http://schemas.microsoft.com/office/powerpoint/2010/main" val="39438089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Cloud Computing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lstStyle/>
          <a:p>
            <a:r>
              <a:rPr lang="en-US" sz="2200" u="sng" dirty="0" smtClean="0"/>
              <a:t>An example of how cloud technology works occurs whenever customers of Amazon or Apple order music, videos, or books.  Customers can either download the purchased product to their device or they can store it on the organization’s server and  access it when they want to read, listen to, or view it.</a:t>
            </a:r>
          </a:p>
          <a:p>
            <a:endParaRPr lang="en-US" sz="800" u="sng" dirty="0" smtClean="0"/>
          </a:p>
          <a:p>
            <a:pPr lvl="1"/>
            <a:r>
              <a:rPr lang="en-US" sz="2000" dirty="0" smtClean="0"/>
              <a:t>The use of this cloud storage negates customers from using up internal storage space, which at some point may push them to their maximum capacity and require the purchase of additional memory or a new device.  </a:t>
            </a:r>
          </a:p>
          <a:p>
            <a:pPr lvl="1"/>
            <a:endParaRPr lang="en-US" sz="800" u="sng" dirty="0" smtClean="0"/>
          </a:p>
          <a:p>
            <a:pPr lvl="2"/>
            <a:r>
              <a:rPr lang="en-US" sz="1800" dirty="0" smtClean="0">
                <a:solidFill>
                  <a:srgbClr val="FF0000"/>
                </a:solidFill>
              </a:rPr>
              <a:t>The only caveat is that they must have Internet access via a connection or Wi-Fi (wireless access) capability to access their application and data.</a:t>
            </a:r>
            <a:endParaRPr lang="en-US" sz="1800" dirty="0">
              <a:solidFill>
                <a:srgbClr val="FF0000"/>
              </a:solidFill>
            </a:endParaRPr>
          </a:p>
        </p:txBody>
      </p:sp>
      <p:pic>
        <p:nvPicPr>
          <p:cNvPr id="5" name="Picture 4" descr="Cloud Computing: Trends, Challenges &amp;amp; Benefits - Veritis"/>
          <p:cNvPicPr/>
          <p:nvPr/>
        </p:nvPicPr>
        <p:blipFill>
          <a:blip r:embed="rId2" cstate="print"/>
          <a:srcRect/>
          <a:stretch>
            <a:fillRect/>
          </a:stretch>
        </p:blipFill>
        <p:spPr bwMode="auto">
          <a:xfrm>
            <a:off x="6400800" y="0"/>
            <a:ext cx="2743200" cy="1524000"/>
          </a:xfrm>
          <a:prstGeom prst="rect">
            <a:avLst/>
          </a:prstGeom>
          <a:noFill/>
          <a:ln w="9525">
            <a:noFill/>
            <a:miter lim="800000"/>
            <a:headEnd/>
            <a:tailEnd/>
          </a:ln>
        </p:spPr>
      </p:pic>
    </p:spTree>
    <p:extLst>
      <p:ext uri="{BB962C8B-B14F-4D97-AF65-F5344CB8AC3E}">
        <p14:creationId xmlns:p14="http://schemas.microsoft.com/office/powerpoint/2010/main" val="16926851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Social Media</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Internet has exploded with social networking websites (i.e. Facebook, Twitter, LinkedIn, Pinterest) that allow people and organizations a vehicle to post information about themselves, products, and services</a:t>
            </a:r>
            <a:r>
              <a:rPr lang="en-US" dirty="0" smtClean="0"/>
              <a:t>.</a:t>
            </a:r>
          </a:p>
          <a:p>
            <a:endParaRPr lang="en-US" sz="800" dirty="0" smtClean="0"/>
          </a:p>
          <a:p>
            <a:pPr lvl="1"/>
            <a:r>
              <a:rPr lang="en-US" sz="2000" dirty="0" smtClean="0"/>
              <a:t>Most of these sites were originally envisioned as a way to connect with old and new friends and relatives and to share personal messages or information.</a:t>
            </a:r>
          </a:p>
          <a:p>
            <a:pPr lvl="1"/>
            <a:endParaRPr lang="en-US" sz="800" dirty="0" smtClean="0"/>
          </a:p>
          <a:p>
            <a:pPr lvl="2"/>
            <a:r>
              <a:rPr lang="en-US" sz="1800" dirty="0" smtClean="0">
                <a:solidFill>
                  <a:srgbClr val="FF0000"/>
                </a:solidFill>
              </a:rPr>
              <a:t>Social media has become so popular and available to consumers that businesses and other organizations are tapping into it to help establish their brand, share information, identify and connect with customers, and target specific demographic groups while keeping their name in front of millions of people.</a:t>
            </a:r>
            <a:endParaRPr lang="en-US" sz="1800" dirty="0">
              <a:solidFill>
                <a:srgbClr val="FF0000"/>
              </a:solidFill>
            </a:endParaRPr>
          </a:p>
        </p:txBody>
      </p:sp>
      <p:pic>
        <p:nvPicPr>
          <p:cNvPr id="7" name="Picture 6" descr="Social Media | MegaTagMedia.com"/>
          <p:cNvPicPr/>
          <p:nvPr/>
        </p:nvPicPr>
        <p:blipFill>
          <a:blip r:embed="rId2" cstate="print"/>
          <a:srcRect/>
          <a:stretch>
            <a:fillRect/>
          </a:stretch>
        </p:blipFill>
        <p:spPr bwMode="auto">
          <a:xfrm>
            <a:off x="6705600" y="0"/>
            <a:ext cx="2438400" cy="1600200"/>
          </a:xfrm>
          <a:prstGeom prst="rect">
            <a:avLst/>
          </a:prstGeom>
          <a:noFill/>
          <a:ln w="9525">
            <a:noFill/>
            <a:miter lim="800000"/>
            <a:headEnd/>
            <a:tailEnd/>
          </a:ln>
        </p:spPr>
      </p:pic>
    </p:spTree>
    <p:extLst>
      <p:ext uri="{BB962C8B-B14F-4D97-AF65-F5344CB8AC3E}">
        <p14:creationId xmlns:p14="http://schemas.microsoft.com/office/powerpoint/2010/main" val="22571540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Social Media</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lstStyle/>
          <a:p>
            <a:r>
              <a:rPr lang="en-US" sz="2400" u="sng" dirty="0" smtClean="0"/>
              <a:t>Users connect on various social media sharing sites for a variety of reasons.  This potentially provides a wealth of opportunity for companies that want to share their message about products and services with the world since there are hundreds of millions of visitors to these websites each year</a:t>
            </a:r>
            <a:r>
              <a:rPr lang="en-US" dirty="0" smtClean="0"/>
              <a:t>.</a:t>
            </a:r>
          </a:p>
          <a:p>
            <a:endParaRPr lang="en-US" sz="800" dirty="0" smtClean="0"/>
          </a:p>
          <a:p>
            <a:pPr lvl="1"/>
            <a:r>
              <a:rPr lang="en-US" sz="2000" dirty="0" smtClean="0">
                <a:solidFill>
                  <a:srgbClr val="FF0000"/>
                </a:solidFill>
              </a:rPr>
              <a:t>Organizations hoping to tap this revenue-generating gold mine should develop a strategic marketing plan to target specific audience demographics and to determine what site users are looking for on each media site that is part of the plan.</a:t>
            </a:r>
            <a:endParaRPr lang="en-US" sz="2000" dirty="0">
              <a:solidFill>
                <a:srgbClr val="FF0000"/>
              </a:solidFill>
            </a:endParaRPr>
          </a:p>
        </p:txBody>
      </p:sp>
      <p:pic>
        <p:nvPicPr>
          <p:cNvPr id="5" name="Picture 4" descr="Creating a Social Media Marketing Plan"/>
          <p:cNvPicPr/>
          <p:nvPr/>
        </p:nvPicPr>
        <p:blipFill>
          <a:blip r:embed="rId2" cstate="print"/>
          <a:srcRect/>
          <a:stretch>
            <a:fillRect/>
          </a:stretch>
        </p:blipFill>
        <p:spPr bwMode="auto">
          <a:xfrm>
            <a:off x="5638800" y="5029200"/>
            <a:ext cx="3505200" cy="1828800"/>
          </a:xfrm>
          <a:prstGeom prst="rect">
            <a:avLst/>
          </a:prstGeom>
          <a:noFill/>
          <a:ln w="9525">
            <a:noFill/>
            <a:miter lim="800000"/>
            <a:headEnd/>
            <a:tailEnd/>
          </a:ln>
        </p:spPr>
      </p:pic>
    </p:spTree>
    <p:extLst>
      <p:ext uri="{BB962C8B-B14F-4D97-AF65-F5344CB8AC3E}">
        <p14:creationId xmlns:p14="http://schemas.microsoft.com/office/powerpoint/2010/main" val="39176470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Social Media</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lstStyle/>
          <a:p>
            <a:r>
              <a:rPr lang="en-US" sz="2400" u="sng" dirty="0" smtClean="0"/>
              <a:t>There are many factors to consider before moving forward into the social media arena.  Part of the initiative should be to identify what is in it for site users and the organization</a:t>
            </a:r>
            <a:r>
              <a:rPr lang="en-US" dirty="0" smtClean="0"/>
              <a:t>.</a:t>
            </a:r>
          </a:p>
          <a:p>
            <a:endParaRPr lang="en-US" sz="800" dirty="0" smtClean="0"/>
          </a:p>
          <a:p>
            <a:pPr lvl="1"/>
            <a:r>
              <a:rPr lang="en-US" dirty="0" smtClean="0"/>
              <a:t>Five reasons that people are likely to follow your company brand on social media:</a:t>
            </a:r>
          </a:p>
          <a:p>
            <a:pPr lvl="1"/>
            <a:endParaRPr lang="en-US" sz="800" dirty="0" smtClean="0"/>
          </a:p>
          <a:p>
            <a:pPr marL="1051560" lvl="2" indent="-457200">
              <a:buFont typeface="+mj-lt"/>
              <a:buAutoNum type="arabicPeriod"/>
            </a:pPr>
            <a:r>
              <a:rPr lang="en-US" sz="1800" dirty="0" smtClean="0">
                <a:solidFill>
                  <a:srgbClr val="FF0000"/>
                </a:solidFill>
              </a:rPr>
              <a:t>To receive coupons and discounts</a:t>
            </a:r>
          </a:p>
          <a:p>
            <a:pPr marL="1051560" lvl="2" indent="-457200">
              <a:buFont typeface="+mj-lt"/>
              <a:buAutoNum type="arabicPeriod"/>
            </a:pPr>
            <a:r>
              <a:rPr lang="en-US" sz="1800" dirty="0" smtClean="0">
                <a:solidFill>
                  <a:srgbClr val="FF0000"/>
                </a:solidFill>
              </a:rPr>
              <a:t>To show their friends that they like your brand</a:t>
            </a:r>
          </a:p>
          <a:p>
            <a:pPr marL="1051560" lvl="2" indent="-457200">
              <a:buFont typeface="+mj-lt"/>
              <a:buAutoNum type="arabicPeriod"/>
            </a:pPr>
            <a:r>
              <a:rPr lang="en-US" sz="1800" dirty="0" smtClean="0">
                <a:solidFill>
                  <a:srgbClr val="FF0000"/>
                </a:solidFill>
              </a:rPr>
              <a:t>To receive entertaining or educational content</a:t>
            </a:r>
          </a:p>
          <a:p>
            <a:pPr marL="1051560" lvl="2" indent="-457200">
              <a:buFont typeface="+mj-lt"/>
              <a:buAutoNum type="arabicPeriod"/>
            </a:pPr>
            <a:r>
              <a:rPr lang="en-US" sz="1800" dirty="0" smtClean="0">
                <a:solidFill>
                  <a:srgbClr val="FF0000"/>
                </a:solidFill>
              </a:rPr>
              <a:t>To receive customer support</a:t>
            </a:r>
          </a:p>
          <a:p>
            <a:pPr marL="1051560" lvl="2" indent="-457200">
              <a:buFont typeface="+mj-lt"/>
              <a:buAutoNum type="arabicPeriod"/>
            </a:pPr>
            <a:r>
              <a:rPr lang="en-US" sz="1800" dirty="0" smtClean="0">
                <a:solidFill>
                  <a:srgbClr val="FF0000"/>
                </a:solidFill>
              </a:rPr>
              <a:t>To receive exclusive information and content</a:t>
            </a:r>
            <a:endParaRPr lang="en-US" sz="1800" dirty="0">
              <a:solidFill>
                <a:srgbClr val="FF0000"/>
              </a:solidFill>
            </a:endParaRPr>
          </a:p>
        </p:txBody>
      </p:sp>
      <p:pic>
        <p:nvPicPr>
          <p:cNvPr id="5" name="Picture 4" descr="4 Components Of The Best Social Media Campaigns"/>
          <p:cNvPicPr/>
          <p:nvPr/>
        </p:nvPicPr>
        <p:blipFill>
          <a:blip r:embed="rId2" cstate="print"/>
          <a:srcRect/>
          <a:stretch>
            <a:fillRect/>
          </a:stretch>
        </p:blipFill>
        <p:spPr bwMode="auto">
          <a:xfrm>
            <a:off x="6019800" y="5105400"/>
            <a:ext cx="3124200" cy="1752600"/>
          </a:xfrm>
          <a:prstGeom prst="rect">
            <a:avLst/>
          </a:prstGeom>
          <a:noFill/>
          <a:ln w="9525">
            <a:noFill/>
            <a:miter lim="800000"/>
            <a:headEnd/>
            <a:tailEnd/>
          </a:ln>
        </p:spPr>
      </p:pic>
    </p:spTree>
    <p:extLst>
      <p:ext uri="{BB962C8B-B14F-4D97-AF65-F5344CB8AC3E}">
        <p14:creationId xmlns:p14="http://schemas.microsoft.com/office/powerpoint/2010/main" val="13767236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Social Media</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lstStyle/>
          <a:p>
            <a:r>
              <a:rPr lang="en-US" sz="2400" u="sng" dirty="0" smtClean="0"/>
              <a:t>One of the biggest advantages to using social media to get information out to current and potential customers is that the sites are almost exclusively free</a:t>
            </a:r>
            <a:r>
              <a:rPr lang="en-US" dirty="0" smtClean="0"/>
              <a:t>.</a:t>
            </a:r>
          </a:p>
          <a:p>
            <a:endParaRPr lang="en-US" sz="800" dirty="0" smtClean="0"/>
          </a:p>
          <a:p>
            <a:pPr lvl="1"/>
            <a:r>
              <a:rPr lang="en-US" sz="2000" dirty="0" smtClean="0"/>
              <a:t>As long as the organizations follow site guidelines, they are free to share information and benefit from the mass exposure.</a:t>
            </a:r>
          </a:p>
          <a:p>
            <a:pPr lvl="1"/>
            <a:endParaRPr lang="en-US" sz="800" dirty="0" smtClean="0"/>
          </a:p>
          <a:p>
            <a:pPr lvl="2"/>
            <a:r>
              <a:rPr lang="en-US" sz="1800" dirty="0" smtClean="0">
                <a:solidFill>
                  <a:srgbClr val="FF0000"/>
                </a:solidFill>
              </a:rPr>
              <a:t>Since many of these sites focus on target demographics, they offer opportunities for organizations specializing or diversifying into a specific market to tap that resource.</a:t>
            </a:r>
            <a:endParaRPr lang="en-US" sz="1800" dirty="0">
              <a:solidFill>
                <a:srgbClr val="FF0000"/>
              </a:solidFill>
            </a:endParaRPr>
          </a:p>
        </p:txBody>
      </p:sp>
      <p:pic>
        <p:nvPicPr>
          <p:cNvPr id="5" name="Picture 4" descr="Enter our Social Media Competition! | Cornwall Federation of Women&amp;#39;s  Institutes"/>
          <p:cNvPicPr/>
          <p:nvPr/>
        </p:nvPicPr>
        <p:blipFill>
          <a:blip r:embed="rId2" cstate="print"/>
          <a:srcRect/>
          <a:stretch>
            <a:fillRect/>
          </a:stretch>
        </p:blipFill>
        <p:spPr bwMode="auto">
          <a:xfrm>
            <a:off x="4953000" y="4572000"/>
            <a:ext cx="4038600" cy="2133600"/>
          </a:xfrm>
          <a:prstGeom prst="rect">
            <a:avLst/>
          </a:prstGeom>
          <a:noFill/>
          <a:ln w="9525">
            <a:noFill/>
            <a:miter lim="800000"/>
            <a:headEnd/>
            <a:tailEnd/>
          </a:ln>
        </p:spPr>
      </p:pic>
    </p:spTree>
    <p:extLst>
      <p:ext uri="{BB962C8B-B14F-4D97-AF65-F5344CB8AC3E}">
        <p14:creationId xmlns:p14="http://schemas.microsoft.com/office/powerpoint/2010/main" val="3310079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Impact of Diversity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normAutofit fontScale="92500"/>
          </a:bodyPr>
          <a:lstStyle/>
          <a:p>
            <a:r>
              <a:rPr lang="en-US" sz="2400" u="sng" dirty="0" smtClean="0"/>
              <a:t>As you begin your journey through the concept of dealing with diverse customers, stop and think about the following questions</a:t>
            </a:r>
            <a:r>
              <a:rPr lang="en-US" dirty="0" smtClean="0"/>
              <a:t>:</a:t>
            </a:r>
          </a:p>
          <a:p>
            <a:endParaRPr lang="en-US" sz="800" dirty="0" smtClean="0"/>
          </a:p>
          <a:p>
            <a:pPr lvl="1"/>
            <a:r>
              <a:rPr lang="en-US" sz="1900" dirty="0" smtClean="0">
                <a:solidFill>
                  <a:srgbClr val="FF0000"/>
                </a:solidFill>
              </a:rPr>
              <a:t>How do you define diversity?</a:t>
            </a:r>
          </a:p>
          <a:p>
            <a:pPr lvl="1"/>
            <a:r>
              <a:rPr lang="en-US" sz="1900" dirty="0" smtClean="0">
                <a:solidFill>
                  <a:srgbClr val="FF0000"/>
                </a:solidFill>
              </a:rPr>
              <a:t>What do you already know about diverse cultures around the world?</a:t>
            </a:r>
          </a:p>
          <a:p>
            <a:pPr lvl="1"/>
            <a:r>
              <a:rPr lang="en-US" sz="1900" dirty="0" smtClean="0">
                <a:solidFill>
                  <a:srgbClr val="FF0000"/>
                </a:solidFill>
              </a:rPr>
              <a:t>In what ways do your cultural beliefs and values differ from those of cultures with which you have contact as a service provider?</a:t>
            </a:r>
          </a:p>
          <a:p>
            <a:pPr lvl="1"/>
            <a:r>
              <a:rPr lang="en-US" sz="1900" dirty="0" smtClean="0">
                <a:solidFill>
                  <a:srgbClr val="FF0000"/>
                </a:solidFill>
              </a:rPr>
              <a:t>In what ways are your cultural beliefs and values similar to those of cultures with which you have contact as a service provider?</a:t>
            </a:r>
          </a:p>
          <a:p>
            <a:pPr lvl="1"/>
            <a:r>
              <a:rPr lang="en-US" sz="1900" dirty="0" smtClean="0">
                <a:solidFill>
                  <a:srgbClr val="FF0000"/>
                </a:solidFill>
              </a:rPr>
              <a:t>How do the beliefs and expectations of people from a gender other than your own affect your ability to serve them effectively?</a:t>
            </a:r>
          </a:p>
          <a:p>
            <a:pPr lvl="1"/>
            <a:r>
              <a:rPr lang="en-US" sz="1900" dirty="0" smtClean="0">
                <a:solidFill>
                  <a:srgbClr val="FF0000"/>
                </a:solidFill>
              </a:rPr>
              <a:t>What is  your personal interest in learning about cultures or diverse groups?</a:t>
            </a:r>
          </a:p>
          <a:p>
            <a:pPr lvl="1"/>
            <a:r>
              <a:rPr lang="en-US" sz="1900" dirty="0" smtClean="0">
                <a:solidFill>
                  <a:srgbClr val="FF0000"/>
                </a:solidFill>
              </a:rPr>
              <a:t>What training or research have you done on diversity and how has that influenced your views or perspectives toward others different from you?</a:t>
            </a:r>
          </a:p>
          <a:p>
            <a:pPr lvl="1"/>
            <a:endParaRPr lang="en-US" dirty="0"/>
          </a:p>
        </p:txBody>
      </p:sp>
      <p:pic>
        <p:nvPicPr>
          <p:cNvPr id="23554" name="Picture 2" descr="C:\Users\MichaelM\AppData\Local\Microsoft\Windows\INetCache\IE\T5TVNH9H\question_mark_PNG34[1].png"/>
          <p:cNvPicPr>
            <a:picLocks noChangeAspect="1" noChangeArrowheads="1"/>
          </p:cNvPicPr>
          <p:nvPr/>
        </p:nvPicPr>
        <p:blipFill>
          <a:blip r:embed="rId2" cstate="print"/>
          <a:srcRect/>
          <a:stretch>
            <a:fillRect/>
          </a:stretch>
        </p:blipFill>
        <p:spPr bwMode="auto">
          <a:xfrm>
            <a:off x="7239000" y="0"/>
            <a:ext cx="1524000" cy="1447800"/>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Social Media</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lstStyle/>
          <a:p>
            <a:r>
              <a:rPr lang="en-US" sz="2200" u="sng" dirty="0" smtClean="0"/>
              <a:t>Imagine the simplicity of creating a short video that discusses your organization’s mission, vision, and value statements or provides an overview of products and services and then uploading it to a site like YouTube</a:t>
            </a:r>
            <a:r>
              <a:rPr lang="en-US" dirty="0" smtClean="0"/>
              <a:t>.  </a:t>
            </a:r>
          </a:p>
          <a:p>
            <a:endParaRPr lang="en-US" sz="800" dirty="0" smtClean="0"/>
          </a:p>
          <a:p>
            <a:pPr lvl="1"/>
            <a:r>
              <a:rPr lang="en-US" sz="2000" dirty="0" smtClean="0"/>
              <a:t>This simple free tool could direct job candidates, vendors, consumers, and anyone else with an interest in the organization to your website link to view the content.</a:t>
            </a:r>
          </a:p>
          <a:p>
            <a:pPr lvl="1"/>
            <a:endParaRPr lang="en-US" sz="800" dirty="0" smtClean="0"/>
          </a:p>
          <a:p>
            <a:pPr lvl="2"/>
            <a:r>
              <a:rPr lang="en-US" sz="1800" dirty="0" smtClean="0">
                <a:solidFill>
                  <a:srgbClr val="FF0000"/>
                </a:solidFill>
              </a:rPr>
              <a:t>Such vehicles could save companies time and money in their marketing effort or in orienting new employees to what the organization is all about.</a:t>
            </a:r>
            <a:endParaRPr lang="en-US" sz="1800" dirty="0">
              <a:solidFill>
                <a:srgbClr val="FF0000"/>
              </a:solidFill>
            </a:endParaRPr>
          </a:p>
        </p:txBody>
      </p:sp>
      <p:pic>
        <p:nvPicPr>
          <p:cNvPr id="5" name="Picture 4" descr="Youtube: Latest News, Youtube Videos &amp;amp; Photos"/>
          <p:cNvPicPr/>
          <p:nvPr/>
        </p:nvPicPr>
        <p:blipFill>
          <a:blip r:embed="rId2" cstate="print"/>
          <a:srcRect/>
          <a:stretch>
            <a:fillRect/>
          </a:stretch>
        </p:blipFill>
        <p:spPr bwMode="auto">
          <a:xfrm>
            <a:off x="4724400" y="5181600"/>
            <a:ext cx="4419600" cy="1676400"/>
          </a:xfrm>
          <a:prstGeom prst="rect">
            <a:avLst/>
          </a:prstGeom>
          <a:noFill/>
          <a:ln w="9525">
            <a:noFill/>
            <a:miter lim="800000"/>
            <a:headEnd/>
            <a:tailEnd/>
          </a:ln>
        </p:spPr>
      </p:pic>
    </p:spTree>
    <p:extLst>
      <p:ext uri="{BB962C8B-B14F-4D97-AF65-F5344CB8AC3E}">
        <p14:creationId xmlns:p14="http://schemas.microsoft.com/office/powerpoint/2010/main" val="11486409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Social Media</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lstStyle/>
          <a:p>
            <a:r>
              <a:rPr lang="en-US" sz="2200" u="sng" dirty="0" smtClean="0"/>
              <a:t>An important thing for companies to realize is that their employees are networking with other employees and possibly their customers directly or indirectly through social media</a:t>
            </a:r>
            <a:r>
              <a:rPr lang="en-US" dirty="0" smtClean="0"/>
              <a:t>.</a:t>
            </a:r>
          </a:p>
          <a:p>
            <a:endParaRPr lang="en-US" sz="800" dirty="0" smtClean="0"/>
          </a:p>
          <a:p>
            <a:pPr lvl="1"/>
            <a:r>
              <a:rPr lang="en-US" sz="2000" dirty="0" smtClean="0"/>
              <a:t>This impact can be either positive or negative on the company image depending on what is being shared.  As employees discuss their job, talk about issues, or, in some cases, vent their frustrations, they may inadvertently or intentionally share private or proprietary info with others who do not have a need to know</a:t>
            </a:r>
            <a:r>
              <a:rPr lang="en-US" dirty="0" smtClean="0"/>
              <a:t>.  </a:t>
            </a:r>
          </a:p>
          <a:p>
            <a:pPr lvl="1"/>
            <a:endParaRPr lang="en-US" sz="800" dirty="0" smtClean="0"/>
          </a:p>
          <a:p>
            <a:pPr lvl="2"/>
            <a:r>
              <a:rPr lang="en-US" sz="1800" dirty="0" smtClean="0">
                <a:solidFill>
                  <a:srgbClr val="FF0000"/>
                </a:solidFill>
              </a:rPr>
              <a:t>This is why many organizations now have designated people in IT monitoring social media.  Employees need to be professional.</a:t>
            </a:r>
            <a:endParaRPr lang="en-US" sz="1800" dirty="0">
              <a:solidFill>
                <a:srgbClr val="FF0000"/>
              </a:solidFill>
            </a:endParaRPr>
          </a:p>
        </p:txBody>
      </p:sp>
      <p:pic>
        <p:nvPicPr>
          <p:cNvPr id="5" name="Picture 4" descr="St. George&amp;#39;s University Office of Information Technology"/>
          <p:cNvPicPr/>
          <p:nvPr/>
        </p:nvPicPr>
        <p:blipFill>
          <a:blip r:embed="rId2" cstate="print"/>
          <a:srcRect/>
          <a:stretch>
            <a:fillRect/>
          </a:stretch>
        </p:blipFill>
        <p:spPr bwMode="auto">
          <a:xfrm>
            <a:off x="2133600" y="5382768"/>
            <a:ext cx="4876800" cy="1399032"/>
          </a:xfrm>
          <a:prstGeom prst="rect">
            <a:avLst/>
          </a:prstGeom>
          <a:noFill/>
          <a:ln w="9525">
            <a:noFill/>
            <a:miter lim="800000"/>
            <a:headEnd/>
            <a:tailEnd/>
          </a:ln>
        </p:spPr>
      </p:pic>
    </p:spTree>
    <p:extLst>
      <p:ext uri="{BB962C8B-B14F-4D97-AF65-F5344CB8AC3E}">
        <p14:creationId xmlns:p14="http://schemas.microsoft.com/office/powerpoint/2010/main" val="26283721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Social Media</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sz="2200" u="sng" dirty="0" smtClean="0"/>
              <a:t>The following are some of the popular social media websites and technology that individuals and organizations are using to share information or for promotion</a:t>
            </a:r>
            <a:r>
              <a:rPr lang="en-US" dirty="0" smtClean="0"/>
              <a:t>.</a:t>
            </a:r>
          </a:p>
          <a:p>
            <a:pPr lvl="1"/>
            <a:endParaRPr lang="en-US" sz="800" dirty="0" smtClean="0"/>
          </a:p>
          <a:p>
            <a:pPr lvl="1"/>
            <a:r>
              <a:rPr lang="en-US" u="sng" dirty="0" smtClean="0"/>
              <a:t>YouTube</a:t>
            </a:r>
          </a:p>
          <a:p>
            <a:pPr lvl="2"/>
            <a:r>
              <a:rPr lang="en-US" dirty="0" smtClean="0">
                <a:solidFill>
                  <a:srgbClr val="FF0000"/>
                </a:solidFill>
              </a:rPr>
              <a:t>The largest video-sharing website on the Internet, where users can upload, share, and view videos.</a:t>
            </a:r>
          </a:p>
          <a:p>
            <a:pPr lvl="1"/>
            <a:r>
              <a:rPr lang="en-US" u="sng" dirty="0" smtClean="0"/>
              <a:t>Twitter</a:t>
            </a:r>
          </a:p>
          <a:p>
            <a:pPr lvl="2"/>
            <a:r>
              <a:rPr lang="en-US" dirty="0" smtClean="0">
                <a:solidFill>
                  <a:srgbClr val="FF0000"/>
                </a:solidFill>
              </a:rPr>
              <a:t>An online social networking and micro-blogging service that enables its users to send and read text-based messages.</a:t>
            </a:r>
          </a:p>
          <a:p>
            <a:pPr lvl="1"/>
            <a:r>
              <a:rPr lang="en-US" u="sng" dirty="0" smtClean="0"/>
              <a:t>Facebook</a:t>
            </a:r>
          </a:p>
          <a:p>
            <a:pPr lvl="2"/>
            <a:r>
              <a:rPr lang="en-US" dirty="0" smtClean="0">
                <a:solidFill>
                  <a:srgbClr val="FF0000"/>
                </a:solidFill>
              </a:rPr>
              <a:t>This social networking site is open for use by anyone over the age of 13 to share information, send messages, and network socially.</a:t>
            </a:r>
          </a:p>
          <a:p>
            <a:pPr lvl="1"/>
            <a:r>
              <a:rPr lang="en-US" u="sng" dirty="0" smtClean="0"/>
              <a:t>Pinterest</a:t>
            </a:r>
          </a:p>
          <a:p>
            <a:pPr lvl="2"/>
            <a:r>
              <a:rPr lang="en-US" dirty="0" smtClean="0">
                <a:solidFill>
                  <a:srgbClr val="FF0000"/>
                </a:solidFill>
              </a:rPr>
              <a:t>A pin- or cork-board type of forum where users can share photos and images on various themes or interests.</a:t>
            </a:r>
          </a:p>
        </p:txBody>
      </p:sp>
      <p:pic>
        <p:nvPicPr>
          <p:cNvPr id="5" name="Picture 4" descr="The 2010s: The decade of social media | KPS3"/>
          <p:cNvPicPr/>
          <p:nvPr/>
        </p:nvPicPr>
        <p:blipFill>
          <a:blip r:embed="rId2" cstate="print"/>
          <a:srcRect/>
          <a:stretch>
            <a:fillRect/>
          </a:stretch>
        </p:blipFill>
        <p:spPr bwMode="auto">
          <a:xfrm>
            <a:off x="5943600" y="0"/>
            <a:ext cx="3200400" cy="1295400"/>
          </a:xfrm>
          <a:prstGeom prst="rect">
            <a:avLst/>
          </a:prstGeom>
          <a:noFill/>
          <a:ln w="9525">
            <a:noFill/>
            <a:miter lim="800000"/>
            <a:headEnd/>
            <a:tailEnd/>
          </a:ln>
        </p:spPr>
      </p:pic>
    </p:spTree>
    <p:extLst>
      <p:ext uri="{BB962C8B-B14F-4D97-AF65-F5344CB8AC3E}">
        <p14:creationId xmlns:p14="http://schemas.microsoft.com/office/powerpoint/2010/main" val="40380708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Social Media</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sz="2200" u="sng" dirty="0" smtClean="0"/>
              <a:t>The following are some of the popular social media websites and technology that individuals and organizations are using to share information or for promotion</a:t>
            </a:r>
            <a:r>
              <a:rPr lang="en-US" dirty="0" smtClean="0"/>
              <a:t>.</a:t>
            </a:r>
          </a:p>
          <a:p>
            <a:pPr lvl="1"/>
            <a:endParaRPr lang="en-US" sz="800" dirty="0" smtClean="0"/>
          </a:p>
          <a:p>
            <a:pPr lvl="1"/>
            <a:r>
              <a:rPr lang="en-US" u="sng" dirty="0" smtClean="0"/>
              <a:t>Podcasts (Portable On-Demand Broadcasts</a:t>
            </a:r>
            <a:r>
              <a:rPr lang="en-US" dirty="0" smtClean="0"/>
              <a:t>)</a:t>
            </a:r>
          </a:p>
          <a:p>
            <a:pPr lvl="2"/>
            <a:r>
              <a:rPr lang="en-US" dirty="0" smtClean="0">
                <a:solidFill>
                  <a:srgbClr val="FF0000"/>
                </a:solidFill>
              </a:rPr>
              <a:t>With podcasts, service providers can share information (i.e. advertisements, product information, training program content, entertainment, or information updates) with potential and current customers in the community.</a:t>
            </a:r>
          </a:p>
          <a:p>
            <a:pPr lvl="1"/>
            <a:r>
              <a:rPr lang="en-US" u="sng" dirty="0" smtClean="0"/>
              <a:t>Smartphones</a:t>
            </a:r>
          </a:p>
          <a:p>
            <a:pPr lvl="2"/>
            <a:r>
              <a:rPr lang="en-US" dirty="0" smtClean="0">
                <a:solidFill>
                  <a:srgbClr val="FF0000"/>
                </a:solidFill>
              </a:rPr>
              <a:t>Mobile telephones that are built with a mobile operating system similar to a computer that allows them to perform a myriad of functions using what are called applications or apps.</a:t>
            </a:r>
          </a:p>
          <a:p>
            <a:pPr lvl="1"/>
            <a:r>
              <a:rPr lang="en-US" u="sng" dirty="0" smtClean="0"/>
              <a:t>Tablets</a:t>
            </a:r>
          </a:p>
          <a:p>
            <a:pPr lvl="2"/>
            <a:r>
              <a:rPr lang="en-US" dirty="0" smtClean="0">
                <a:solidFill>
                  <a:srgbClr val="FF0000"/>
                </a:solidFill>
              </a:rPr>
              <a:t>A personal computer (PC) that is a hybrid between a notebook or laptop computer and a personal digital assistance (PDA) and has a  flat screen viewing panel.</a:t>
            </a:r>
          </a:p>
        </p:txBody>
      </p:sp>
      <p:pic>
        <p:nvPicPr>
          <p:cNvPr id="5" name="Picture 4" descr="The 2010s: The decade of social media | KPS3"/>
          <p:cNvPicPr/>
          <p:nvPr/>
        </p:nvPicPr>
        <p:blipFill>
          <a:blip r:embed="rId2" cstate="print"/>
          <a:srcRect/>
          <a:stretch>
            <a:fillRect/>
          </a:stretch>
        </p:blipFill>
        <p:spPr bwMode="auto">
          <a:xfrm>
            <a:off x="5943600" y="0"/>
            <a:ext cx="3200400" cy="1295400"/>
          </a:xfrm>
          <a:prstGeom prst="rect">
            <a:avLst/>
          </a:prstGeom>
          <a:noFill/>
          <a:ln w="9525">
            <a:noFill/>
            <a:miter lim="800000"/>
            <a:headEnd/>
            <a:tailEnd/>
          </a:ln>
        </p:spPr>
      </p:pic>
    </p:spTree>
    <p:extLst>
      <p:ext uri="{BB962C8B-B14F-4D97-AF65-F5344CB8AC3E}">
        <p14:creationId xmlns:p14="http://schemas.microsoft.com/office/powerpoint/2010/main" val="17942492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Social Media</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normAutofit fontScale="85000" lnSpcReduction="10000"/>
          </a:bodyPr>
          <a:lstStyle/>
          <a:p>
            <a:r>
              <a:rPr lang="en-US" sz="2200" u="sng" dirty="0" smtClean="0"/>
              <a:t>The following are some of the popular social media websites and technology that individuals and organizations are using to share information or for promotion</a:t>
            </a:r>
            <a:r>
              <a:rPr lang="en-US" dirty="0" smtClean="0"/>
              <a:t>.</a:t>
            </a:r>
          </a:p>
          <a:p>
            <a:pPr lvl="1"/>
            <a:endParaRPr lang="en-US" sz="800" dirty="0" smtClean="0"/>
          </a:p>
          <a:p>
            <a:pPr lvl="1"/>
            <a:r>
              <a:rPr lang="en-US" u="sng" dirty="0" smtClean="0"/>
              <a:t>Text Messaging</a:t>
            </a:r>
          </a:p>
          <a:p>
            <a:pPr lvl="2"/>
            <a:r>
              <a:rPr lang="en-US" dirty="0" smtClean="0">
                <a:solidFill>
                  <a:srgbClr val="FF0000"/>
                </a:solidFill>
              </a:rPr>
              <a:t>Text messaging or texting is the process of someone typing and sending a brief electronic message to another person over a phone network using a mobile phone or fixed or portable device.</a:t>
            </a:r>
          </a:p>
          <a:p>
            <a:pPr lvl="1"/>
            <a:r>
              <a:rPr lang="en-US" u="sng" dirty="0" smtClean="0"/>
              <a:t>Wikis</a:t>
            </a:r>
          </a:p>
          <a:p>
            <a:pPr lvl="2"/>
            <a:r>
              <a:rPr lang="en-US" dirty="0" smtClean="0">
                <a:solidFill>
                  <a:srgbClr val="FF0000"/>
                </a:solidFill>
              </a:rPr>
              <a:t>These sites provide a means of collecting and exchanging information and brainstorming ideas related to a project.  This exchange of knowledge and ideas can facilitate harmony as well as enhance productivity if used effectively</a:t>
            </a:r>
            <a:r>
              <a:rPr lang="en-US" dirty="0" smtClean="0"/>
              <a:t>.</a:t>
            </a:r>
          </a:p>
          <a:p>
            <a:pPr lvl="1"/>
            <a:r>
              <a:rPr lang="en-US" u="sng" dirty="0" smtClean="0"/>
              <a:t>Blogs</a:t>
            </a:r>
          </a:p>
          <a:p>
            <a:pPr lvl="2"/>
            <a:r>
              <a:rPr lang="en-US" dirty="0" smtClean="0">
                <a:solidFill>
                  <a:srgbClr val="FF0000"/>
                </a:solidFill>
              </a:rPr>
              <a:t>Chronological “diaries” written by bloggers, and those within organizations,   to provide updates, product or service commentary, and information and graphics or video to internal and external customers in the form of posts.</a:t>
            </a:r>
          </a:p>
        </p:txBody>
      </p:sp>
      <p:pic>
        <p:nvPicPr>
          <p:cNvPr id="5" name="Picture 4" descr="The 2010s: The decade of social media | KPS3"/>
          <p:cNvPicPr/>
          <p:nvPr/>
        </p:nvPicPr>
        <p:blipFill>
          <a:blip r:embed="rId2" cstate="print"/>
          <a:srcRect/>
          <a:stretch>
            <a:fillRect/>
          </a:stretch>
        </p:blipFill>
        <p:spPr bwMode="auto">
          <a:xfrm>
            <a:off x="5943600" y="0"/>
            <a:ext cx="3200400" cy="1295400"/>
          </a:xfrm>
          <a:prstGeom prst="rect">
            <a:avLst/>
          </a:prstGeom>
          <a:noFill/>
          <a:ln w="9525">
            <a:noFill/>
            <a:miter lim="800000"/>
            <a:headEnd/>
            <a:tailEnd/>
          </a:ln>
        </p:spPr>
      </p:pic>
    </p:spTree>
    <p:extLst>
      <p:ext uri="{BB962C8B-B14F-4D97-AF65-F5344CB8AC3E}">
        <p14:creationId xmlns:p14="http://schemas.microsoft.com/office/powerpoint/2010/main" val="42454613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Advantages and Disadvantages of Technology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lstStyle/>
          <a:p>
            <a:r>
              <a:rPr lang="en-US" sz="2400" u="sng" dirty="0" smtClean="0"/>
              <a:t>Like anything else related to customer service, technology offers advantages and disadvantages, particularly in the following areas</a:t>
            </a:r>
            <a:r>
              <a:rPr lang="en-US" dirty="0" smtClean="0"/>
              <a:t>:</a:t>
            </a:r>
          </a:p>
          <a:p>
            <a:pPr>
              <a:buNone/>
            </a:pPr>
            <a:endParaRPr lang="en-US" sz="800" dirty="0" smtClean="0"/>
          </a:p>
          <a:p>
            <a:pPr marL="1051560" lvl="2" indent="-457200">
              <a:buFont typeface="+mj-lt"/>
              <a:buAutoNum type="arabicPeriod"/>
            </a:pPr>
            <a:r>
              <a:rPr lang="en-US" dirty="0" smtClean="0">
                <a:solidFill>
                  <a:srgbClr val="FF0000"/>
                </a:solidFill>
              </a:rPr>
              <a:t>Organizational Issues</a:t>
            </a:r>
          </a:p>
          <a:p>
            <a:pPr marL="1051560" lvl="2" indent="-457200">
              <a:buFont typeface="+mj-lt"/>
              <a:buAutoNum type="arabicPeriod"/>
            </a:pPr>
            <a:r>
              <a:rPr lang="en-US" dirty="0" smtClean="0">
                <a:solidFill>
                  <a:srgbClr val="FF0000"/>
                </a:solidFill>
              </a:rPr>
              <a:t>Employee Issues</a:t>
            </a:r>
          </a:p>
          <a:p>
            <a:pPr marL="1051560" lvl="2" indent="-457200">
              <a:buFont typeface="+mj-lt"/>
              <a:buAutoNum type="arabicPeriod"/>
            </a:pPr>
            <a:r>
              <a:rPr lang="en-US" dirty="0" smtClean="0">
                <a:solidFill>
                  <a:srgbClr val="FF0000"/>
                </a:solidFill>
              </a:rPr>
              <a:t>Customer Issues</a:t>
            </a:r>
          </a:p>
          <a:p>
            <a:pPr marL="1051560" lvl="2" indent="-457200">
              <a:buFont typeface="+mj-lt"/>
              <a:buAutoNum type="arabicPeriod"/>
            </a:pPr>
            <a:r>
              <a:rPr lang="en-US" dirty="0" smtClean="0">
                <a:solidFill>
                  <a:srgbClr val="FF0000"/>
                </a:solidFill>
              </a:rPr>
              <a:t>Additional Issues</a:t>
            </a:r>
            <a:endParaRPr lang="en-US" dirty="0">
              <a:solidFill>
                <a:srgbClr val="FF0000"/>
              </a:solidFill>
            </a:endParaRPr>
          </a:p>
        </p:txBody>
      </p:sp>
      <p:pic>
        <p:nvPicPr>
          <p:cNvPr id="5" name="Picture 4" descr="Essay on importance of science in human life in hindi -  technicalcollege.web.fc2.com"/>
          <p:cNvPicPr/>
          <p:nvPr/>
        </p:nvPicPr>
        <p:blipFill>
          <a:blip r:embed="rId2" cstate="print"/>
          <a:srcRect/>
          <a:stretch>
            <a:fillRect/>
          </a:stretch>
        </p:blipFill>
        <p:spPr bwMode="auto">
          <a:xfrm>
            <a:off x="5257800" y="3581400"/>
            <a:ext cx="3364230" cy="2446020"/>
          </a:xfrm>
          <a:prstGeom prst="rect">
            <a:avLst/>
          </a:prstGeom>
          <a:noFill/>
          <a:ln w="9525">
            <a:noFill/>
            <a:miter lim="800000"/>
            <a:headEnd/>
            <a:tailEnd/>
          </a:ln>
        </p:spPr>
      </p:pic>
    </p:spTree>
    <p:extLst>
      <p:ext uri="{BB962C8B-B14F-4D97-AF65-F5344CB8AC3E}">
        <p14:creationId xmlns:p14="http://schemas.microsoft.com/office/powerpoint/2010/main" val="9342056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Advantages and Disadvantages of Technology</a:t>
            </a:r>
            <a:br>
              <a:rPr lang="en-US" sz="2800" dirty="0" smtClean="0"/>
            </a:br>
            <a:r>
              <a:rPr lang="en-US" sz="2000" dirty="0" smtClean="0"/>
              <a:t>Organizational Issues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lstStyle/>
          <a:p>
            <a:r>
              <a:rPr lang="en-US" sz="2200" u="sng" dirty="0" smtClean="0"/>
              <a:t>By using computers, software, and various telecommunications devices, a company can extend its presence without physically establishing a business site and without adding staff</a:t>
            </a:r>
            <a:r>
              <a:rPr lang="en-US" sz="2200" dirty="0" smtClean="0"/>
              <a:t>.</a:t>
            </a:r>
          </a:p>
          <a:p>
            <a:endParaRPr lang="en-US" sz="800" dirty="0" smtClean="0"/>
          </a:p>
          <a:p>
            <a:pPr lvl="1"/>
            <a:r>
              <a:rPr lang="en-US" sz="2000" dirty="0" smtClean="0"/>
              <a:t>Simply by setting up a website, organizations can become known and develop a worldwide customer base while helping to equalize the playing field with competitors worldwide.</a:t>
            </a:r>
          </a:p>
          <a:p>
            <a:pPr lvl="1"/>
            <a:endParaRPr lang="en-US" sz="800" dirty="0" smtClean="0"/>
          </a:p>
          <a:p>
            <a:pPr lvl="2"/>
            <a:r>
              <a:rPr lang="en-US" sz="1800" dirty="0" smtClean="0">
                <a:solidFill>
                  <a:srgbClr val="FF0000"/>
                </a:solidFill>
              </a:rPr>
              <a:t>The challenge for the organization is to have well-maintained, state-of-the-art equipment with trained, qualified, competent, and customer-oriented people to operate it.</a:t>
            </a:r>
            <a:endParaRPr lang="en-US" sz="1800" dirty="0">
              <a:solidFill>
                <a:srgbClr val="FF0000"/>
              </a:solidFill>
            </a:endParaRPr>
          </a:p>
        </p:txBody>
      </p:sp>
      <p:pic>
        <p:nvPicPr>
          <p:cNvPr id="5" name="Picture 4" descr="14 Daumen Illustrations &amp;amp; Clip Art - iStock"/>
          <p:cNvPicPr/>
          <p:nvPr/>
        </p:nvPicPr>
        <p:blipFill>
          <a:blip r:embed="rId2" cstate="print"/>
          <a:srcRect/>
          <a:stretch>
            <a:fillRect/>
          </a:stretch>
        </p:blipFill>
        <p:spPr bwMode="auto">
          <a:xfrm>
            <a:off x="7162800" y="685800"/>
            <a:ext cx="1981200" cy="914400"/>
          </a:xfrm>
          <a:prstGeom prst="rect">
            <a:avLst/>
          </a:prstGeom>
          <a:noFill/>
          <a:ln w="9525">
            <a:noFill/>
            <a:miter lim="800000"/>
            <a:headEnd/>
            <a:tailEnd/>
          </a:ln>
        </p:spPr>
      </p:pic>
    </p:spTree>
    <p:extLst>
      <p:ext uri="{BB962C8B-B14F-4D97-AF65-F5344CB8AC3E}">
        <p14:creationId xmlns:p14="http://schemas.microsoft.com/office/powerpoint/2010/main" val="12184794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Advantages and Disadvantages of Technology</a:t>
            </a:r>
            <a:br>
              <a:rPr lang="en-US" sz="2800" dirty="0" smtClean="0"/>
            </a:br>
            <a:r>
              <a:rPr lang="en-US" sz="2000" dirty="0" smtClean="0"/>
              <a:t>Employee Issues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6" name="Content Placeholder 5"/>
          <p:cNvSpPr>
            <a:spLocks noGrp="1"/>
          </p:cNvSpPr>
          <p:nvPr>
            <p:ph sz="quarter" idx="1"/>
          </p:nvPr>
        </p:nvSpPr>
        <p:spPr/>
        <p:txBody>
          <a:bodyPr>
            <a:normAutofit/>
          </a:bodyPr>
          <a:lstStyle/>
          <a:p>
            <a:r>
              <a:rPr lang="en-US" sz="2100" u="sng" dirty="0" smtClean="0"/>
              <a:t>Technology frees employees from mundane tasks such as taking information and mailing out forms, information, or other materials</a:t>
            </a:r>
            <a:r>
              <a:rPr lang="en-US" dirty="0" smtClean="0"/>
              <a:t>.</a:t>
            </a:r>
          </a:p>
          <a:p>
            <a:endParaRPr lang="en-US" sz="800" dirty="0" smtClean="0"/>
          </a:p>
          <a:p>
            <a:pPr lvl="1"/>
            <a:r>
              <a:rPr lang="en-US" sz="2000" dirty="0" smtClean="0"/>
              <a:t>Additionally, potential and existing customers can receive information through automated surveys sent to them to find out preferences, satisfaction levels, and other valuable information that can be used to market products and services and provide better service.  Technology also allows employees to serve more people in less time, and do it better.</a:t>
            </a:r>
          </a:p>
          <a:p>
            <a:pPr lvl="1"/>
            <a:endParaRPr lang="en-US" sz="800" dirty="0" smtClean="0"/>
          </a:p>
          <a:p>
            <a:pPr lvl="2"/>
            <a:r>
              <a:rPr lang="en-US" sz="1800" dirty="0" smtClean="0">
                <a:solidFill>
                  <a:srgbClr val="FF0000"/>
                </a:solidFill>
              </a:rPr>
              <a:t>The downside for employees is that many organizations see technology as a way to reduce staff costs and overhead, and they often eliminate positions.  Additionally, new tech requires new training and skills. </a:t>
            </a:r>
          </a:p>
          <a:p>
            <a:pPr lvl="2"/>
            <a:r>
              <a:rPr lang="en-US" sz="1800" dirty="0" smtClean="0">
                <a:solidFill>
                  <a:srgbClr val="FF0000"/>
                </a:solidFill>
              </a:rPr>
              <a:t>Another problem created by technology is an increase in stress levels of both employees and customers. </a:t>
            </a:r>
            <a:endParaRPr lang="en-US" sz="1800" dirty="0">
              <a:solidFill>
                <a:srgbClr val="FF0000"/>
              </a:solidFill>
            </a:endParaRPr>
          </a:p>
        </p:txBody>
      </p:sp>
      <p:pic>
        <p:nvPicPr>
          <p:cNvPr id="7" name="Picture 6" descr="14 Daumen Illustrations &amp;amp; Clip Art - iStock"/>
          <p:cNvPicPr/>
          <p:nvPr/>
        </p:nvPicPr>
        <p:blipFill>
          <a:blip r:embed="rId2" cstate="print"/>
          <a:srcRect/>
          <a:stretch>
            <a:fillRect/>
          </a:stretch>
        </p:blipFill>
        <p:spPr bwMode="auto">
          <a:xfrm>
            <a:off x="7162800" y="685800"/>
            <a:ext cx="1981200" cy="914400"/>
          </a:xfrm>
          <a:prstGeom prst="rect">
            <a:avLst/>
          </a:prstGeom>
          <a:noFill/>
          <a:ln w="9525">
            <a:noFill/>
            <a:miter lim="800000"/>
            <a:headEnd/>
            <a:tailEnd/>
          </a:ln>
        </p:spPr>
      </p:pic>
    </p:spTree>
    <p:extLst>
      <p:ext uri="{BB962C8B-B14F-4D97-AF65-F5344CB8AC3E}">
        <p14:creationId xmlns:p14="http://schemas.microsoft.com/office/powerpoint/2010/main" val="17119229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Advantages and Disadvantages of Technology</a:t>
            </a:r>
            <a:br>
              <a:rPr lang="en-US" sz="2800" dirty="0" smtClean="0"/>
            </a:br>
            <a:r>
              <a:rPr lang="en-US" sz="2000" dirty="0" smtClean="0"/>
              <a:t>Customer Issues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lstStyle/>
          <a:p>
            <a:r>
              <a:rPr lang="en-US" sz="2100" u="sng" dirty="0" smtClean="0"/>
              <a:t>In the age of technology, people contacting your organization typically expect immediate responses or assistance.  They do not care about problems with your systems.  They likely expect that issues related to services, phone systems, and other equipment are anticipated and an alternative is available</a:t>
            </a:r>
            <a:r>
              <a:rPr lang="en-US" dirty="0" smtClean="0"/>
              <a:t>.</a:t>
            </a:r>
          </a:p>
          <a:p>
            <a:endParaRPr lang="en-US" sz="800" dirty="0" smtClean="0"/>
          </a:p>
          <a:p>
            <a:pPr lvl="1"/>
            <a:r>
              <a:rPr lang="en-US" sz="2000" dirty="0" smtClean="0"/>
              <a:t>If you fail to meet their expectations regarding technology and services you may lose them as your customer.</a:t>
            </a:r>
          </a:p>
          <a:p>
            <a:pPr lvl="1"/>
            <a:endParaRPr lang="en-US" sz="800" dirty="0" smtClean="0"/>
          </a:p>
          <a:p>
            <a:pPr lvl="2"/>
            <a:r>
              <a:rPr lang="en-US" sz="1800" dirty="0" smtClean="0">
                <a:solidFill>
                  <a:srgbClr val="FF0000"/>
                </a:solidFill>
              </a:rPr>
              <a:t>There should be a process in place to circumvent technical problems and meet customer expectations.  </a:t>
            </a:r>
          </a:p>
          <a:p>
            <a:pPr lvl="2"/>
            <a:r>
              <a:rPr lang="en-US" sz="1800" dirty="0" smtClean="0">
                <a:solidFill>
                  <a:srgbClr val="FF0000"/>
                </a:solidFill>
              </a:rPr>
              <a:t>From a customer standpoint, if service providers and organizations use it correctly and professionally, technology can be a blessing.</a:t>
            </a:r>
            <a:endParaRPr lang="en-US" sz="1800" dirty="0">
              <a:solidFill>
                <a:srgbClr val="FF0000"/>
              </a:solidFill>
            </a:endParaRPr>
          </a:p>
        </p:txBody>
      </p:sp>
      <p:pic>
        <p:nvPicPr>
          <p:cNvPr id="5" name="Picture 4" descr="14 Daumen Illustrations &amp;amp; Clip Art - iStock"/>
          <p:cNvPicPr/>
          <p:nvPr/>
        </p:nvPicPr>
        <p:blipFill>
          <a:blip r:embed="rId2" cstate="print"/>
          <a:srcRect/>
          <a:stretch>
            <a:fillRect/>
          </a:stretch>
        </p:blipFill>
        <p:spPr bwMode="auto">
          <a:xfrm>
            <a:off x="7162800" y="685800"/>
            <a:ext cx="1981200" cy="914400"/>
          </a:xfrm>
          <a:prstGeom prst="rect">
            <a:avLst/>
          </a:prstGeom>
          <a:noFill/>
          <a:ln w="9525">
            <a:noFill/>
            <a:miter lim="800000"/>
            <a:headEnd/>
            <a:tailEnd/>
          </a:ln>
        </p:spPr>
      </p:pic>
    </p:spTree>
    <p:extLst>
      <p:ext uri="{BB962C8B-B14F-4D97-AF65-F5344CB8AC3E}">
        <p14:creationId xmlns:p14="http://schemas.microsoft.com/office/powerpoint/2010/main" val="2552305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Advantages and Disadvantages of Technology</a:t>
            </a:r>
            <a:br>
              <a:rPr lang="en-US" sz="2800" dirty="0" smtClean="0"/>
            </a:br>
            <a:r>
              <a:rPr lang="en-US" sz="2000" dirty="0" smtClean="0"/>
              <a:t>Additional Issues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p:txBody>
          <a:bodyPr/>
          <a:lstStyle/>
          <a:p>
            <a:r>
              <a:rPr lang="en-US" sz="2200" u="sng" dirty="0" smtClean="0"/>
              <a:t>Technology, especially the Internet, has spawned a new era of fraud and manipulation.  This is a major concern for consumers and can create many challenges for you and your peers</a:t>
            </a:r>
            <a:r>
              <a:rPr lang="en-US" dirty="0" smtClean="0"/>
              <a:t>.</a:t>
            </a:r>
          </a:p>
          <a:p>
            <a:endParaRPr lang="en-US" sz="800" dirty="0" smtClean="0"/>
          </a:p>
          <a:p>
            <a:pPr lvl="1"/>
            <a:r>
              <a:rPr lang="en-US" sz="2000" dirty="0" smtClean="0"/>
              <a:t>Some of the biggest problems you must deal with are customer’s fears of fraud, violation of privacy, and concerns that their personal and financial information might be compromised, leading to future issues with their credit</a:t>
            </a:r>
            <a:r>
              <a:rPr lang="en-US" dirty="0" smtClean="0"/>
              <a:t>.</a:t>
            </a:r>
          </a:p>
          <a:p>
            <a:pPr lvl="1"/>
            <a:endParaRPr lang="en-US" sz="800" dirty="0" smtClean="0"/>
          </a:p>
          <a:p>
            <a:pPr lvl="2"/>
            <a:r>
              <a:rPr lang="en-US" sz="1800" dirty="0" smtClean="0">
                <a:solidFill>
                  <a:srgbClr val="FF0000"/>
                </a:solidFill>
              </a:rPr>
              <a:t>You have a personal responsibility and vested interest to improve processes and procedures and systems in the organization in order to build and strengthen trust with your customers.</a:t>
            </a:r>
            <a:endParaRPr lang="en-US" sz="1800" dirty="0">
              <a:solidFill>
                <a:srgbClr val="FF0000"/>
              </a:solidFill>
            </a:endParaRPr>
          </a:p>
        </p:txBody>
      </p:sp>
      <p:pic>
        <p:nvPicPr>
          <p:cNvPr id="5" name="Picture 4" descr="14 Daumen Illustrations &amp;amp; Clip Art - iStock"/>
          <p:cNvPicPr/>
          <p:nvPr/>
        </p:nvPicPr>
        <p:blipFill>
          <a:blip r:embed="rId2" cstate="print"/>
          <a:srcRect/>
          <a:stretch>
            <a:fillRect/>
          </a:stretch>
        </p:blipFill>
        <p:spPr bwMode="auto">
          <a:xfrm>
            <a:off x="7162800" y="685800"/>
            <a:ext cx="1981200" cy="914400"/>
          </a:xfrm>
          <a:prstGeom prst="rect">
            <a:avLst/>
          </a:prstGeom>
          <a:noFill/>
          <a:ln w="9525">
            <a:noFill/>
            <a:miter lim="800000"/>
            <a:headEnd/>
            <a:tailEnd/>
          </a:ln>
        </p:spPr>
      </p:pic>
    </p:spTree>
    <p:extLst>
      <p:ext uri="{BB962C8B-B14F-4D97-AF65-F5344CB8AC3E}">
        <p14:creationId xmlns:p14="http://schemas.microsoft.com/office/powerpoint/2010/main" val="1511078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Defining Diversity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400" u="sng" dirty="0" smtClean="0"/>
              <a:t>“Diversity” encompasses a broad range of differences.  Many people associate the term with race or color of skin</a:t>
            </a:r>
            <a:r>
              <a:rPr lang="en-US" dirty="0" smtClean="0"/>
              <a:t>.</a:t>
            </a:r>
          </a:p>
          <a:p>
            <a:endParaRPr lang="en-US" sz="800" dirty="0" smtClean="0"/>
          </a:p>
          <a:p>
            <a:pPr lvl="1"/>
            <a:r>
              <a:rPr lang="en-US" dirty="0" smtClean="0"/>
              <a:t>However, it also encompasses a variety of other individual and group characteristics such as cultural diversity.  </a:t>
            </a:r>
          </a:p>
          <a:p>
            <a:pPr lvl="1"/>
            <a:endParaRPr lang="en-US" sz="800" dirty="0" smtClean="0"/>
          </a:p>
          <a:p>
            <a:pPr lvl="2"/>
            <a:r>
              <a:rPr lang="en-US" dirty="0" smtClean="0">
                <a:solidFill>
                  <a:srgbClr val="FF0000"/>
                </a:solidFill>
              </a:rPr>
              <a:t>Cultural diversity refers to the different racial, ethnic, and socioeconomic varieties, based on factors such as values, beliefs, and experiences, that are present in people grouped together in a given situation, group, or organization.</a:t>
            </a:r>
          </a:p>
          <a:p>
            <a:pPr lvl="2">
              <a:buNone/>
            </a:pPr>
            <a:endParaRPr lang="en-US" sz="1800" dirty="0"/>
          </a:p>
        </p:txBody>
      </p:sp>
      <p:pic>
        <p:nvPicPr>
          <p:cNvPr id="5" name="Picture 4" descr="Defining Diversity in Contemporary Organizations - YouTube"/>
          <p:cNvPicPr/>
          <p:nvPr/>
        </p:nvPicPr>
        <p:blipFill>
          <a:blip r:embed="rId2" cstate="print"/>
          <a:srcRect/>
          <a:stretch>
            <a:fillRect/>
          </a:stretch>
        </p:blipFill>
        <p:spPr bwMode="auto">
          <a:xfrm>
            <a:off x="5181600" y="4800600"/>
            <a:ext cx="3962400" cy="2057400"/>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Reducing Customer Fears about Technology</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normAutofit fontScale="92500"/>
          </a:bodyPr>
          <a:lstStyle/>
          <a:p>
            <a:r>
              <a:rPr lang="en-US" sz="2200" u="sng" dirty="0" smtClean="0"/>
              <a:t>Avoiding customer concerns is often as simple as communicating effectively.  Try some of the following approaches to reassure your customers about the security of technology</a:t>
            </a:r>
            <a:r>
              <a:rPr lang="en-US" dirty="0" smtClean="0"/>
              <a:t>:</a:t>
            </a:r>
          </a:p>
          <a:p>
            <a:pPr lvl="1"/>
            <a:endParaRPr lang="en-US" sz="800" dirty="0" smtClean="0"/>
          </a:p>
          <a:p>
            <a:pPr lvl="1"/>
            <a:r>
              <a:rPr lang="en-US" sz="1900" dirty="0" smtClean="0">
                <a:solidFill>
                  <a:srgbClr val="FF0000"/>
                </a:solidFill>
              </a:rPr>
              <a:t>Emphasize the organization’s policy on security and service.  </a:t>
            </a:r>
          </a:p>
          <a:p>
            <a:pPr lvl="1"/>
            <a:r>
              <a:rPr lang="en-US" sz="1900" dirty="0" smtClean="0">
                <a:solidFill>
                  <a:srgbClr val="FF0000"/>
                </a:solidFill>
              </a:rPr>
              <a:t>If customers voice concerns about providing a credit card number over the phone or on the Internet, you might respond with “This is not a problem. You can either fax or mail the information to us.”</a:t>
            </a:r>
          </a:p>
          <a:p>
            <a:pPr lvl="1"/>
            <a:r>
              <a:rPr lang="en-US" sz="1900" dirty="0" smtClean="0">
                <a:solidFill>
                  <a:srgbClr val="FF0000"/>
                </a:solidFill>
              </a:rPr>
              <a:t>If your organization is a member, stress participation in consumer watchdog or community organizations (i.e. Better Business Bureau).</a:t>
            </a:r>
          </a:p>
          <a:p>
            <a:pPr lvl="1"/>
            <a:r>
              <a:rPr lang="en-US" sz="1900" dirty="0" smtClean="0">
                <a:solidFill>
                  <a:srgbClr val="FF0000"/>
                </a:solidFill>
              </a:rPr>
              <a:t>Direct customers to areas on your website that show your digital certificate or security level logo from a certifying source that indicates the encryption of information entered into the order system and transferred electronically.  </a:t>
            </a:r>
          </a:p>
          <a:p>
            <a:pPr lvl="1"/>
            <a:r>
              <a:rPr lang="en-US" sz="1900" dirty="0" smtClean="0">
                <a:solidFill>
                  <a:srgbClr val="FF0000"/>
                </a:solidFill>
              </a:rPr>
              <a:t>Also, point to the “https” component of your domain name at the top of their screen which indicates that they are on a secure website.</a:t>
            </a:r>
            <a:endParaRPr lang="en-US" sz="1900" dirty="0">
              <a:solidFill>
                <a:srgbClr val="FF0000"/>
              </a:solidFill>
            </a:endParaRPr>
          </a:p>
        </p:txBody>
      </p:sp>
      <p:pic>
        <p:nvPicPr>
          <p:cNvPr id="1026" name="Picture 2" descr="C:\Users\MichaelM\AppData\Local\Microsoft\Windows\INetCache\IE\76VTN800\20200311-do-not-feed-the-fears[1].jpg"/>
          <p:cNvPicPr>
            <a:picLocks noChangeAspect="1" noChangeArrowheads="1"/>
          </p:cNvPicPr>
          <p:nvPr/>
        </p:nvPicPr>
        <p:blipFill>
          <a:blip r:embed="rId2" cstate="print"/>
          <a:srcRect/>
          <a:stretch>
            <a:fillRect/>
          </a:stretch>
        </p:blipFill>
        <p:spPr bwMode="auto">
          <a:xfrm>
            <a:off x="7696200" y="0"/>
            <a:ext cx="1447800" cy="1295400"/>
          </a:xfrm>
          <a:prstGeom prst="rect">
            <a:avLst/>
          </a:prstGeom>
          <a:noFill/>
        </p:spPr>
      </p:pic>
    </p:spTree>
    <p:extLst>
      <p:ext uri="{BB962C8B-B14F-4D97-AF65-F5344CB8AC3E}">
        <p14:creationId xmlns:p14="http://schemas.microsoft.com/office/powerpoint/2010/main" val="29780536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100" dirty="0" smtClean="0"/>
              <a:t>Reducing Customer Fears about Technology (Cont.)</a:t>
            </a:r>
            <a:endParaRPr lang="en-US" sz="21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dirty="0"/>
          </a:p>
        </p:txBody>
      </p:sp>
      <p:sp>
        <p:nvSpPr>
          <p:cNvPr id="4" name="Content Placeholder 3"/>
          <p:cNvSpPr>
            <a:spLocks noGrp="1"/>
          </p:cNvSpPr>
          <p:nvPr>
            <p:ph sz="quarter" idx="1"/>
          </p:nvPr>
        </p:nvSpPr>
        <p:spPr>
          <a:xfrm>
            <a:off x="301752" y="1527048"/>
            <a:ext cx="8503920" cy="5026152"/>
          </a:xfrm>
        </p:spPr>
        <p:txBody>
          <a:bodyPr>
            <a:normAutofit fontScale="92500" lnSpcReduction="10000"/>
          </a:bodyPr>
          <a:lstStyle/>
          <a:p>
            <a:pPr lvl="1"/>
            <a:r>
              <a:rPr lang="en-US" sz="1900" dirty="0" smtClean="0">
                <a:solidFill>
                  <a:srgbClr val="FF0000"/>
                </a:solidFill>
              </a:rPr>
              <a:t>Point out any website page that shows the organization’s history and shows how long you have been in business (if been in business for a while).  The longevity of a company can soften fears and convince people that you have been around for a while and are not likely to go out of business tomorrow.</a:t>
            </a:r>
          </a:p>
          <a:p>
            <a:pPr lvl="1"/>
            <a:r>
              <a:rPr lang="en-US" sz="1900" dirty="0" smtClean="0">
                <a:solidFill>
                  <a:srgbClr val="FF0000"/>
                </a:solidFill>
              </a:rPr>
              <a:t>Ask for only pertinent information.  </a:t>
            </a:r>
          </a:p>
          <a:p>
            <a:pPr lvl="1"/>
            <a:r>
              <a:rPr lang="en-US" sz="1900" dirty="0" smtClean="0">
                <a:solidFill>
                  <a:srgbClr val="FF0000"/>
                </a:solidFill>
              </a:rPr>
              <a:t>Answer questions quickly and openly.</a:t>
            </a:r>
          </a:p>
          <a:p>
            <a:pPr lvl="1"/>
            <a:r>
              <a:rPr lang="en-US" sz="1900" dirty="0" smtClean="0">
                <a:solidFill>
                  <a:srgbClr val="FF0000"/>
                </a:solidFill>
              </a:rPr>
              <a:t>Avoid asking for personal and financial information when possible.</a:t>
            </a:r>
          </a:p>
          <a:p>
            <a:pPr lvl="1"/>
            <a:r>
              <a:rPr lang="en-US" sz="1900" dirty="0" smtClean="0">
                <a:solidFill>
                  <a:srgbClr val="FF0000"/>
                </a:solidFill>
              </a:rPr>
              <a:t>Offer other options for data submission, if available</a:t>
            </a:r>
            <a:r>
              <a:rPr lang="en-US" sz="1900" dirty="0">
                <a:solidFill>
                  <a:srgbClr val="FF0000"/>
                </a:solidFill>
              </a:rPr>
              <a:t>. When using the telephone, smile and sound approachable in order to establish rapport (customers can “hear” a smile over the phone).</a:t>
            </a:r>
          </a:p>
          <a:p>
            <a:pPr lvl="1"/>
            <a:r>
              <a:rPr lang="en-US" sz="1900" dirty="0">
                <a:solidFill>
                  <a:srgbClr val="FF0000"/>
                </a:solidFill>
              </a:rPr>
              <a:t>Listen carefully for voice tones that indicate hesitancy or uncertainty and respond appropriately.</a:t>
            </a:r>
          </a:p>
          <a:p>
            <a:pPr lvl="1"/>
            <a:r>
              <a:rPr lang="en-US" sz="1900" dirty="0">
                <a:solidFill>
                  <a:srgbClr val="FF0000"/>
                </a:solidFill>
              </a:rPr>
              <a:t>Communicate in short, clear, and concise terms and sentences.  Also, avoid technical or “legal” language that might confuse the customer.</a:t>
            </a:r>
          </a:p>
          <a:p>
            <a:pPr lvl="1"/>
            <a:r>
              <a:rPr lang="en-US" sz="1900" dirty="0">
                <a:solidFill>
                  <a:srgbClr val="FF0000"/>
                </a:solidFill>
              </a:rPr>
              <a:t>If calls are recorded, remind the customer of that and point to it as an added layer of security in case there is a question or concern later.</a:t>
            </a:r>
          </a:p>
          <a:p>
            <a:pPr lvl="1"/>
            <a:r>
              <a:rPr lang="en-US" sz="1900" dirty="0">
                <a:solidFill>
                  <a:srgbClr val="FF0000"/>
                </a:solidFill>
              </a:rPr>
              <a:t>Explain how your organization uses and stores personal information.</a:t>
            </a:r>
          </a:p>
          <a:p>
            <a:pPr lvl="1"/>
            <a:endParaRPr lang="en-US" sz="2000" dirty="0" smtClean="0">
              <a:solidFill>
                <a:srgbClr val="FF0000"/>
              </a:solidFill>
            </a:endParaRPr>
          </a:p>
        </p:txBody>
      </p:sp>
      <p:pic>
        <p:nvPicPr>
          <p:cNvPr id="1026" name="Picture 2" descr="C:\Users\MichaelM\AppData\Local\Microsoft\Windows\INetCache\IE\76VTN800\20200311-do-not-feed-the-fears[1].jpg"/>
          <p:cNvPicPr>
            <a:picLocks noChangeAspect="1" noChangeArrowheads="1"/>
          </p:cNvPicPr>
          <p:nvPr/>
        </p:nvPicPr>
        <p:blipFill>
          <a:blip r:embed="rId2" cstate="print"/>
          <a:srcRect/>
          <a:stretch>
            <a:fillRect/>
          </a:stretch>
        </p:blipFill>
        <p:spPr bwMode="auto">
          <a:xfrm>
            <a:off x="7696200" y="0"/>
            <a:ext cx="1447800" cy="1295400"/>
          </a:xfrm>
          <a:prstGeom prst="rect">
            <a:avLst/>
          </a:prstGeom>
          <a:noFill/>
        </p:spPr>
      </p:pic>
    </p:spTree>
    <p:extLst>
      <p:ext uri="{BB962C8B-B14F-4D97-AF65-F5344CB8AC3E}">
        <p14:creationId xmlns:p14="http://schemas.microsoft.com/office/powerpoint/2010/main" val="37835133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Technology Etiquette and Strategies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82</a:t>
            </a:fld>
            <a:endParaRPr lang="en-US" dirty="0"/>
          </a:p>
        </p:txBody>
      </p:sp>
      <p:sp>
        <p:nvSpPr>
          <p:cNvPr id="4" name="Content Placeholder 3"/>
          <p:cNvSpPr>
            <a:spLocks noGrp="1"/>
          </p:cNvSpPr>
          <p:nvPr>
            <p:ph sz="quarter" idx="1"/>
          </p:nvPr>
        </p:nvSpPr>
        <p:spPr/>
        <p:txBody>
          <a:bodyPr/>
          <a:lstStyle/>
          <a:p>
            <a:r>
              <a:rPr lang="en-US" sz="2400" u="sng" dirty="0" smtClean="0"/>
              <a:t>Using technology ethically and with correct etiquette is important</a:t>
            </a:r>
            <a:r>
              <a:rPr lang="en-US" dirty="0" smtClean="0"/>
              <a:t>.  </a:t>
            </a:r>
          </a:p>
          <a:p>
            <a:endParaRPr lang="en-US" sz="800" dirty="0" smtClean="0"/>
          </a:p>
          <a:p>
            <a:pPr lvl="1"/>
            <a:r>
              <a:rPr lang="en-US" dirty="0" smtClean="0"/>
              <a:t>As with any other interaction with people, you should be aware of some basic do’s and don’ts related to using technology to interact with and serve your customers.</a:t>
            </a:r>
          </a:p>
          <a:p>
            <a:pPr lvl="1"/>
            <a:endParaRPr lang="en-US" sz="800" dirty="0" smtClean="0"/>
          </a:p>
          <a:p>
            <a:pPr lvl="2"/>
            <a:r>
              <a:rPr lang="en-US" dirty="0" smtClean="0">
                <a:solidFill>
                  <a:srgbClr val="FF0000"/>
                </a:solidFill>
              </a:rPr>
              <a:t>Failure to observe some commonsense rules can cause loss of a customer and raise ethical concerns.</a:t>
            </a:r>
            <a:endParaRPr lang="en-US" dirty="0">
              <a:solidFill>
                <a:srgbClr val="FF0000"/>
              </a:solidFill>
            </a:endParaRPr>
          </a:p>
        </p:txBody>
      </p:sp>
      <p:pic>
        <p:nvPicPr>
          <p:cNvPr id="6" name="Picture 5" descr="email etiquette | Bruce Mayhew Blog: Training And Development,  Communication Training Blog"/>
          <p:cNvPicPr/>
          <p:nvPr/>
        </p:nvPicPr>
        <p:blipFill>
          <a:blip r:embed="rId2" cstate="print"/>
          <a:srcRect/>
          <a:stretch>
            <a:fillRect/>
          </a:stretch>
        </p:blipFill>
        <p:spPr bwMode="auto">
          <a:xfrm>
            <a:off x="5105400" y="4533900"/>
            <a:ext cx="4038600" cy="2324100"/>
          </a:xfrm>
          <a:prstGeom prst="rect">
            <a:avLst/>
          </a:prstGeom>
          <a:noFill/>
          <a:ln w="9525">
            <a:noFill/>
            <a:miter lim="800000"/>
            <a:headEnd/>
            <a:tailEnd/>
          </a:ln>
        </p:spPr>
      </p:pic>
    </p:spTree>
    <p:extLst>
      <p:ext uri="{BB962C8B-B14F-4D97-AF65-F5344CB8AC3E}">
        <p14:creationId xmlns:p14="http://schemas.microsoft.com/office/powerpoint/2010/main" val="7205215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Technology Etiquette and Strategies</a:t>
            </a:r>
            <a:r>
              <a:rPr lang="en-US" dirty="0" smtClean="0"/>
              <a:t/>
            </a:r>
            <a:br>
              <a:rPr lang="en-US" dirty="0" smtClean="0"/>
            </a:br>
            <a:r>
              <a:rPr lang="en-US" sz="2000" dirty="0" smtClean="0"/>
              <a:t>E-Mail</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83</a:t>
            </a:fld>
            <a:endParaRPr lang="en-US" dirty="0"/>
          </a:p>
        </p:txBody>
      </p:sp>
      <p:sp>
        <p:nvSpPr>
          <p:cNvPr id="4" name="Content Placeholder 3"/>
          <p:cNvSpPr>
            <a:spLocks noGrp="1"/>
          </p:cNvSpPr>
          <p:nvPr>
            <p:ph sz="quarter" idx="1"/>
          </p:nvPr>
        </p:nvSpPr>
        <p:spPr/>
        <p:txBody>
          <a:bodyPr/>
          <a:lstStyle/>
          <a:p>
            <a:r>
              <a:rPr lang="en-US" sz="2400" u="sng" dirty="0" smtClean="0"/>
              <a:t>E-mail provides an inexpensive, quick, and effective  way of communicating via the World Wide Web</a:t>
            </a:r>
            <a:r>
              <a:rPr lang="en-US" dirty="0" smtClean="0"/>
              <a:t>.  </a:t>
            </a:r>
          </a:p>
          <a:p>
            <a:endParaRPr lang="en-US" sz="800" dirty="0" smtClean="0"/>
          </a:p>
          <a:p>
            <a:pPr lvl="1"/>
            <a:r>
              <a:rPr lang="en-US" sz="2000" dirty="0" smtClean="0"/>
              <a:t>It was never intended to replace form written correspondence.    Even so, many organizations now use it to send things like attached correspondence and receipts.  They use it to notify customers of order status, gather additional information needed to serve a customer, and for other business related issues.  </a:t>
            </a:r>
          </a:p>
          <a:p>
            <a:pPr lvl="1"/>
            <a:endParaRPr lang="en-US" sz="800" dirty="0" smtClean="0"/>
          </a:p>
          <a:p>
            <a:pPr lvl="2"/>
            <a:r>
              <a:rPr lang="en-US" sz="1800" dirty="0" smtClean="0">
                <a:solidFill>
                  <a:srgbClr val="FF0000"/>
                </a:solidFill>
              </a:rPr>
              <a:t>No matter what the function, e-mail has its own set of guidelines for effective usage.  These guidelines help ensure that you do not offend or otherwise create problems when dealing with customers</a:t>
            </a:r>
            <a:r>
              <a:rPr lang="en-US" dirty="0" smtClean="0">
                <a:solidFill>
                  <a:srgbClr val="FF0000"/>
                </a:solidFill>
              </a:rPr>
              <a:t>.</a:t>
            </a:r>
            <a:endParaRPr lang="en-US" dirty="0">
              <a:solidFill>
                <a:srgbClr val="FF0000"/>
              </a:solidFill>
            </a:endParaRPr>
          </a:p>
        </p:txBody>
      </p:sp>
      <p:pic>
        <p:nvPicPr>
          <p:cNvPr id="3074" name="Picture 2" descr="C:\Users\MichaelM\AppData\Local\Microsoft\Windows\INetCache\IE\57ZPVCL6\slide-1-728[1].jpg"/>
          <p:cNvPicPr>
            <a:picLocks noChangeAspect="1" noChangeArrowheads="1"/>
          </p:cNvPicPr>
          <p:nvPr/>
        </p:nvPicPr>
        <p:blipFill>
          <a:blip r:embed="rId2" cstate="print"/>
          <a:srcRect/>
          <a:stretch>
            <a:fillRect/>
          </a:stretch>
        </p:blipFill>
        <p:spPr bwMode="auto">
          <a:xfrm>
            <a:off x="6370320" y="5257800"/>
            <a:ext cx="2773680" cy="1600200"/>
          </a:xfrm>
          <a:prstGeom prst="rect">
            <a:avLst/>
          </a:prstGeom>
          <a:noFill/>
        </p:spPr>
      </p:pic>
    </p:spTree>
    <p:extLst>
      <p:ext uri="{BB962C8B-B14F-4D97-AF65-F5344CB8AC3E}">
        <p14:creationId xmlns:p14="http://schemas.microsoft.com/office/powerpoint/2010/main" val="29347385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Technology Etiquette and Strategies</a:t>
            </a:r>
            <a:r>
              <a:rPr lang="en-US" dirty="0" smtClean="0"/>
              <a:t/>
            </a:r>
            <a:br>
              <a:rPr lang="en-US" dirty="0" smtClean="0"/>
            </a:br>
            <a:r>
              <a:rPr lang="en-US" sz="2000" dirty="0" smtClean="0"/>
              <a:t>E-Mail</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84</a:t>
            </a:fld>
            <a:endParaRPr lang="en-US" dirty="0"/>
          </a:p>
        </p:txBody>
      </p:sp>
      <p:sp>
        <p:nvSpPr>
          <p:cNvPr id="4" name="Content Placeholder 3"/>
          <p:cNvSpPr>
            <a:spLocks noGrp="1"/>
          </p:cNvSpPr>
          <p:nvPr>
            <p:ph sz="quarter" idx="1"/>
          </p:nvPr>
        </p:nvSpPr>
        <p:spPr/>
        <p:txBody>
          <a:bodyPr>
            <a:normAutofit fontScale="92500"/>
          </a:bodyPr>
          <a:lstStyle/>
          <a:p>
            <a:r>
              <a:rPr lang="en-US" sz="2400" u="sng" dirty="0" smtClean="0"/>
              <a:t>The following tips offer some e-mail etiquette guidelines for effective usage</a:t>
            </a:r>
            <a:r>
              <a:rPr lang="en-US" dirty="0" smtClean="0"/>
              <a:t>:</a:t>
            </a:r>
          </a:p>
          <a:p>
            <a:endParaRPr lang="en-US" sz="800" dirty="0" smtClean="0"/>
          </a:p>
          <a:p>
            <a:pPr lvl="1"/>
            <a:r>
              <a:rPr lang="en-US" dirty="0" smtClean="0">
                <a:solidFill>
                  <a:srgbClr val="FF0000"/>
                </a:solidFill>
              </a:rPr>
              <a:t>It’s OK to use abbreviation and initials – just be sure receiver understands acronyms, etc.</a:t>
            </a:r>
          </a:p>
          <a:p>
            <a:pPr lvl="1"/>
            <a:r>
              <a:rPr lang="en-US" dirty="0" smtClean="0">
                <a:solidFill>
                  <a:srgbClr val="FF0000"/>
                </a:solidFill>
              </a:rPr>
              <a:t>Proofread and check spelling before sending a message.</a:t>
            </a:r>
          </a:p>
          <a:p>
            <a:pPr lvl="1"/>
            <a:r>
              <a:rPr lang="en-US" dirty="0" smtClean="0">
                <a:solidFill>
                  <a:srgbClr val="FF0000"/>
                </a:solidFill>
              </a:rPr>
              <a:t>Think before writing – do not respond when upset or emotional.</a:t>
            </a:r>
          </a:p>
          <a:p>
            <a:pPr lvl="1"/>
            <a:r>
              <a:rPr lang="en-US" dirty="0" smtClean="0">
                <a:solidFill>
                  <a:srgbClr val="FF0000"/>
                </a:solidFill>
              </a:rPr>
              <a:t>Use short, concise sentences.</a:t>
            </a:r>
          </a:p>
          <a:p>
            <a:pPr lvl="1"/>
            <a:r>
              <a:rPr lang="en-US" dirty="0" smtClean="0">
                <a:solidFill>
                  <a:srgbClr val="FF0000"/>
                </a:solidFill>
              </a:rPr>
              <a:t>Use both upper and lower case letters.</a:t>
            </a:r>
          </a:p>
          <a:p>
            <a:pPr lvl="1"/>
            <a:r>
              <a:rPr lang="en-US" dirty="0" smtClean="0">
                <a:solidFill>
                  <a:srgbClr val="FF0000"/>
                </a:solidFill>
              </a:rPr>
              <a:t>Be careful with punctuation – limited use of exclamation marks.</a:t>
            </a:r>
          </a:p>
          <a:p>
            <a:pPr lvl="1"/>
            <a:r>
              <a:rPr lang="en-US" dirty="0" smtClean="0">
                <a:solidFill>
                  <a:srgbClr val="FF0000"/>
                </a:solidFill>
              </a:rPr>
              <a:t>Use e-mail only for informal correspondence – (i.e. membership cancelation should be via written letter sent via U.S. mail).</a:t>
            </a:r>
          </a:p>
          <a:p>
            <a:pPr lvl="1">
              <a:buNone/>
            </a:pPr>
            <a:endParaRPr lang="en-US" dirty="0" smtClean="0"/>
          </a:p>
          <a:p>
            <a:pPr lvl="1"/>
            <a:endParaRPr lang="en-US" dirty="0"/>
          </a:p>
        </p:txBody>
      </p:sp>
      <p:pic>
        <p:nvPicPr>
          <p:cNvPr id="2050" name="Picture 2" descr="C:\Users\MichaelM\AppData\Local\Microsoft\Windows\INetCache\IE\NA6TXAAW\email_PNG36[1].png"/>
          <p:cNvPicPr>
            <a:picLocks noChangeAspect="1" noChangeArrowheads="1"/>
          </p:cNvPicPr>
          <p:nvPr/>
        </p:nvPicPr>
        <p:blipFill>
          <a:blip r:embed="rId2" cstate="print"/>
          <a:srcRect/>
          <a:stretch>
            <a:fillRect/>
          </a:stretch>
        </p:blipFill>
        <p:spPr bwMode="auto">
          <a:xfrm>
            <a:off x="7086600" y="152400"/>
            <a:ext cx="1828800" cy="1066800"/>
          </a:xfrm>
          <a:prstGeom prst="rect">
            <a:avLst/>
          </a:prstGeom>
          <a:noFill/>
        </p:spPr>
      </p:pic>
    </p:spTree>
    <p:extLst>
      <p:ext uri="{BB962C8B-B14F-4D97-AF65-F5344CB8AC3E}">
        <p14:creationId xmlns:p14="http://schemas.microsoft.com/office/powerpoint/2010/main" val="2747727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Technology Etiquette and Strategies</a:t>
            </a:r>
            <a:r>
              <a:rPr lang="en-US" dirty="0" smtClean="0"/>
              <a:t/>
            </a:r>
            <a:br>
              <a:rPr lang="en-US" dirty="0" smtClean="0"/>
            </a:br>
            <a:r>
              <a:rPr lang="en-US" sz="2000" dirty="0" smtClean="0"/>
              <a:t>E-Mail</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85</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following tips offer some e-mail etiquette guidelines for effective usage</a:t>
            </a:r>
            <a:r>
              <a:rPr lang="en-US" dirty="0" smtClean="0"/>
              <a:t>:</a:t>
            </a:r>
          </a:p>
          <a:p>
            <a:endParaRPr lang="en-US" sz="800" dirty="0" smtClean="0"/>
          </a:p>
          <a:p>
            <a:pPr lvl="1"/>
            <a:r>
              <a:rPr lang="en-US" sz="2000" dirty="0" smtClean="0">
                <a:solidFill>
                  <a:srgbClr val="FF0000"/>
                </a:solidFill>
              </a:rPr>
              <a:t>Use organization e-mail for business purposes only.</a:t>
            </a:r>
          </a:p>
          <a:p>
            <a:pPr lvl="1"/>
            <a:r>
              <a:rPr lang="en-US" sz="2000" dirty="0" smtClean="0">
                <a:solidFill>
                  <a:srgbClr val="FF0000"/>
                </a:solidFill>
              </a:rPr>
              <a:t>Use blind courtesy and copies sparingly – do not break trust.</a:t>
            </a:r>
          </a:p>
          <a:p>
            <a:pPr lvl="1"/>
            <a:r>
              <a:rPr lang="en-US" sz="2000" dirty="0" smtClean="0">
                <a:solidFill>
                  <a:srgbClr val="FF0000"/>
                </a:solidFill>
              </a:rPr>
              <a:t>Copy only necessary people – do not inundate others.</a:t>
            </a:r>
          </a:p>
          <a:p>
            <a:pPr lvl="1"/>
            <a:r>
              <a:rPr lang="en-US" sz="2000" dirty="0" smtClean="0">
                <a:solidFill>
                  <a:srgbClr val="FF0000"/>
                </a:solidFill>
              </a:rPr>
              <a:t>Get permission to send advertisements or promotional materials – do not send unsolicited or junk e-mails.</a:t>
            </a:r>
          </a:p>
          <a:p>
            <a:pPr lvl="1"/>
            <a:r>
              <a:rPr lang="en-US" sz="2000" dirty="0" smtClean="0">
                <a:solidFill>
                  <a:srgbClr val="FF0000"/>
                </a:solidFill>
              </a:rPr>
              <a:t>Be cautious in using emoticons as they may be inappropriate or misinterpreted.  </a:t>
            </a:r>
          </a:p>
          <a:p>
            <a:pPr lvl="1"/>
            <a:r>
              <a:rPr lang="en-US" sz="2000" dirty="0" smtClean="0">
                <a:solidFill>
                  <a:srgbClr val="FF0000"/>
                </a:solidFill>
              </a:rPr>
              <a:t>Fill your address line last – a safety mechanism to ensure you take the time to read the message before you send and to ensure message doesn’t send prematurely before completion.</a:t>
            </a:r>
          </a:p>
          <a:p>
            <a:pPr lvl="1"/>
            <a:endParaRPr lang="en-US" dirty="0"/>
          </a:p>
        </p:txBody>
      </p:sp>
      <p:pic>
        <p:nvPicPr>
          <p:cNvPr id="6" name="Picture 2" descr="C:\Users\MichaelM\AppData\Local\Microsoft\Windows\INetCache\IE\NA6TXAAW\email_PNG36[1].png"/>
          <p:cNvPicPr>
            <a:picLocks noChangeAspect="1" noChangeArrowheads="1"/>
          </p:cNvPicPr>
          <p:nvPr/>
        </p:nvPicPr>
        <p:blipFill>
          <a:blip r:embed="rId2" cstate="print"/>
          <a:srcRect/>
          <a:stretch>
            <a:fillRect/>
          </a:stretch>
        </p:blipFill>
        <p:spPr bwMode="auto">
          <a:xfrm>
            <a:off x="7086600" y="152400"/>
            <a:ext cx="1828800" cy="1066800"/>
          </a:xfrm>
          <a:prstGeom prst="rect">
            <a:avLst/>
          </a:prstGeom>
          <a:noFill/>
        </p:spPr>
      </p:pic>
    </p:spTree>
    <p:extLst>
      <p:ext uri="{BB962C8B-B14F-4D97-AF65-F5344CB8AC3E}">
        <p14:creationId xmlns:p14="http://schemas.microsoft.com/office/powerpoint/2010/main" val="3857070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Technology Etiquette and Strategies</a:t>
            </a:r>
            <a:r>
              <a:rPr lang="en-US" dirty="0" smtClean="0"/>
              <a:t/>
            </a:r>
            <a:br>
              <a:rPr lang="en-US" dirty="0" smtClean="0"/>
            </a:br>
            <a:r>
              <a:rPr lang="en-US" sz="2000" dirty="0" smtClean="0"/>
              <a:t>Facsimile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86</a:t>
            </a:fld>
            <a:endParaRPr lang="en-US" dirty="0"/>
          </a:p>
        </p:txBody>
      </p:sp>
      <p:sp>
        <p:nvSpPr>
          <p:cNvPr id="4" name="Content Placeholder 3"/>
          <p:cNvSpPr>
            <a:spLocks noGrp="1"/>
          </p:cNvSpPr>
          <p:nvPr>
            <p:ph sz="quarter" idx="1"/>
          </p:nvPr>
        </p:nvSpPr>
        <p:spPr/>
        <p:txBody>
          <a:bodyPr/>
          <a:lstStyle/>
          <a:p>
            <a:r>
              <a:rPr lang="en-US" sz="2400" u="sng" dirty="0" smtClean="0"/>
              <a:t>Facsimile (FAX) machines have been around for decades.  Many companies now use computers with scanners to replace them.  Even so, they are still used by some organizations, especially small businesses</a:t>
            </a:r>
            <a:r>
              <a:rPr lang="en-US" dirty="0" smtClean="0"/>
              <a:t>.</a:t>
            </a:r>
          </a:p>
          <a:p>
            <a:endParaRPr lang="en-US" sz="800" dirty="0" smtClean="0"/>
          </a:p>
          <a:p>
            <a:pPr lvl="1"/>
            <a:r>
              <a:rPr lang="en-US" sz="2000" dirty="0" smtClean="0"/>
              <a:t>As with any form of communication, there are certain do’s and don’ts to abide by when using a fax machine to transmit messages.</a:t>
            </a:r>
          </a:p>
          <a:p>
            <a:pPr lvl="1"/>
            <a:endParaRPr lang="en-US" sz="800" dirty="0" smtClean="0"/>
          </a:p>
          <a:p>
            <a:pPr lvl="2"/>
            <a:r>
              <a:rPr lang="en-US" sz="1800" dirty="0" smtClean="0">
                <a:solidFill>
                  <a:srgbClr val="FF0000"/>
                </a:solidFill>
              </a:rPr>
              <a:t>Failing to adhere to these simple guidelines can cause frustration, anger, and a breakdown in the relationships between you and your customers or others to whom you send messages.</a:t>
            </a:r>
            <a:endParaRPr lang="en-US" sz="1800" dirty="0">
              <a:solidFill>
                <a:srgbClr val="FF0000"/>
              </a:solidFill>
            </a:endParaRPr>
          </a:p>
        </p:txBody>
      </p:sp>
      <p:pic>
        <p:nvPicPr>
          <p:cNvPr id="4098" name="Picture 2" descr="C:\Users\MichaelM\AppData\Local\Microsoft\Windows\INetCache\IE\76VTN800\cosa-significa-fax[1].jpg"/>
          <p:cNvPicPr>
            <a:picLocks noChangeAspect="1" noChangeArrowheads="1"/>
          </p:cNvPicPr>
          <p:nvPr/>
        </p:nvPicPr>
        <p:blipFill>
          <a:blip r:embed="rId2" cstate="print"/>
          <a:srcRect/>
          <a:stretch>
            <a:fillRect/>
          </a:stretch>
        </p:blipFill>
        <p:spPr bwMode="auto">
          <a:xfrm>
            <a:off x="7162800" y="4724400"/>
            <a:ext cx="1676400" cy="1524000"/>
          </a:xfrm>
          <a:prstGeom prst="rect">
            <a:avLst/>
          </a:prstGeom>
          <a:noFill/>
        </p:spPr>
      </p:pic>
    </p:spTree>
    <p:extLst>
      <p:ext uri="{BB962C8B-B14F-4D97-AF65-F5344CB8AC3E}">
        <p14:creationId xmlns:p14="http://schemas.microsoft.com/office/powerpoint/2010/main" val="20175299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Technology Etiquette and Strategies</a:t>
            </a:r>
            <a:r>
              <a:rPr lang="en-US" dirty="0" smtClean="0"/>
              <a:t/>
            </a:r>
            <a:br>
              <a:rPr lang="en-US" dirty="0" smtClean="0"/>
            </a:br>
            <a:r>
              <a:rPr lang="en-US" sz="2000" dirty="0" smtClean="0"/>
              <a:t>Facsimile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87</a:t>
            </a:fld>
            <a:endParaRPr lang="en-US" dirty="0"/>
          </a:p>
        </p:txBody>
      </p:sp>
      <p:sp>
        <p:nvSpPr>
          <p:cNvPr id="4" name="Content Placeholder 3"/>
          <p:cNvSpPr>
            <a:spLocks noGrp="1"/>
          </p:cNvSpPr>
          <p:nvPr>
            <p:ph sz="quarter" idx="1"/>
          </p:nvPr>
        </p:nvSpPr>
        <p:spPr/>
        <p:txBody>
          <a:bodyPr>
            <a:normAutofit/>
          </a:bodyPr>
          <a:lstStyle/>
          <a:p>
            <a:r>
              <a:rPr lang="en-US" sz="2400" u="sng" dirty="0" smtClean="0"/>
              <a:t>Be considerate of your receiver</a:t>
            </a:r>
          </a:p>
          <a:p>
            <a:pPr lvl="1"/>
            <a:r>
              <a:rPr lang="en-US" sz="2000" dirty="0" smtClean="0">
                <a:solidFill>
                  <a:srgbClr val="FF0000"/>
                </a:solidFill>
              </a:rPr>
              <a:t>If you plan to send a multipage document to your customer, telephone in advance to make sure it is OK and a good time to send.</a:t>
            </a:r>
          </a:p>
          <a:p>
            <a:r>
              <a:rPr lang="en-US" sz="2400" u="sng" dirty="0" smtClean="0"/>
              <a:t>Limit Graphics</a:t>
            </a:r>
          </a:p>
          <a:p>
            <a:pPr lvl="1"/>
            <a:r>
              <a:rPr lang="en-US" sz="2000" dirty="0" smtClean="0">
                <a:solidFill>
                  <a:srgbClr val="FF0000"/>
                </a:solidFill>
              </a:rPr>
              <a:t>If graphic images are unnecessary to clarify written text, eliminate them.  They waste a receiver’s printer cartridge ink, tie up the machine, and can irritate your receiver.</a:t>
            </a:r>
          </a:p>
          <a:p>
            <a:r>
              <a:rPr lang="en-US" sz="2400" u="sng" dirty="0" smtClean="0"/>
              <a:t>Limit correspondence recipients</a:t>
            </a:r>
          </a:p>
          <a:p>
            <a:pPr lvl="1"/>
            <a:r>
              <a:rPr lang="en-US" sz="2000" dirty="0" smtClean="0">
                <a:solidFill>
                  <a:srgbClr val="FF0000"/>
                </a:solidFill>
              </a:rPr>
              <a:t>As with e-mail and memorandums, limit the recipients of your messages.  If someone does not have a need to know, do not send message copies to that person.</a:t>
            </a:r>
          </a:p>
        </p:txBody>
      </p:sp>
      <p:pic>
        <p:nvPicPr>
          <p:cNvPr id="7" name="Picture 6" descr="Advantages and Disadvantages of Fax with Fax Definition"/>
          <p:cNvPicPr/>
          <p:nvPr/>
        </p:nvPicPr>
        <p:blipFill>
          <a:blip r:embed="rId2" cstate="print"/>
          <a:srcRect/>
          <a:stretch>
            <a:fillRect/>
          </a:stretch>
        </p:blipFill>
        <p:spPr bwMode="auto">
          <a:xfrm>
            <a:off x="7010400" y="5257801"/>
            <a:ext cx="2133600" cy="1600200"/>
          </a:xfrm>
          <a:prstGeom prst="rect">
            <a:avLst/>
          </a:prstGeom>
          <a:noFill/>
          <a:ln w="9525">
            <a:noFill/>
            <a:miter lim="800000"/>
            <a:headEnd/>
            <a:tailEnd/>
          </a:ln>
        </p:spPr>
      </p:pic>
    </p:spTree>
    <p:extLst>
      <p:ext uri="{BB962C8B-B14F-4D97-AF65-F5344CB8AC3E}">
        <p14:creationId xmlns:p14="http://schemas.microsoft.com/office/powerpoint/2010/main" val="16434274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Telephone in Customer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88</a:t>
            </a:fld>
            <a:endParaRPr lang="en-US" dirty="0"/>
          </a:p>
        </p:txBody>
      </p:sp>
      <p:sp>
        <p:nvSpPr>
          <p:cNvPr id="4" name="Content Placeholder 3"/>
          <p:cNvSpPr>
            <a:spLocks noGrp="1"/>
          </p:cNvSpPr>
          <p:nvPr>
            <p:ph sz="quarter" idx="1"/>
          </p:nvPr>
        </p:nvSpPr>
        <p:spPr/>
        <p:txBody>
          <a:bodyPr/>
          <a:lstStyle/>
          <a:p>
            <a:pPr marL="274320" lvl="2" indent="-274320">
              <a:buClr>
                <a:schemeClr val="accent1"/>
              </a:buClr>
              <a:buSzPct val="85000"/>
              <a:buFont typeface="Wingdings 2"/>
              <a:buChar char=""/>
            </a:pPr>
            <a:r>
              <a:rPr lang="en-US" sz="2400" u="sng" dirty="0" smtClean="0"/>
              <a:t>The telephone is the second most important link in customer service.  Modern businesses rely heavily on the use of telephones to conduct day-to-day operations and communicate with customers.</a:t>
            </a:r>
          </a:p>
          <a:p>
            <a:endParaRPr lang="en-US" sz="800" dirty="0" smtClean="0"/>
          </a:p>
          <a:p>
            <a:pPr lvl="1"/>
            <a:r>
              <a:rPr lang="en-US" sz="2000" dirty="0" smtClean="0"/>
              <a:t>Not all service via technology is delivered from a customer contact center.  In smaller organizations, the responsibility for answering the telephone and providing service falls on anyone who is available and hears the telephone ring.</a:t>
            </a:r>
          </a:p>
          <a:p>
            <a:pPr lvl="1"/>
            <a:endParaRPr lang="en-US" sz="800" dirty="0" smtClean="0"/>
          </a:p>
          <a:p>
            <a:pPr lvl="2"/>
            <a:r>
              <a:rPr lang="en-US" dirty="0" smtClean="0">
                <a:solidFill>
                  <a:srgbClr val="FF0000"/>
                </a:solidFill>
              </a:rPr>
              <a:t>Effective use of the telephone saves employee time and effort.</a:t>
            </a:r>
            <a:endParaRPr lang="en-US" dirty="0">
              <a:solidFill>
                <a:srgbClr val="FF0000"/>
              </a:solidFill>
            </a:endParaRPr>
          </a:p>
        </p:txBody>
      </p:sp>
      <p:pic>
        <p:nvPicPr>
          <p:cNvPr id="5122" name="Picture 2" descr="C:\Program Files (x86)\Microsoft Office\MEDIA\CAGCAT10\j0332268.wmf"/>
          <p:cNvPicPr>
            <a:picLocks noChangeAspect="1" noChangeArrowheads="1"/>
          </p:cNvPicPr>
          <p:nvPr/>
        </p:nvPicPr>
        <p:blipFill>
          <a:blip r:embed="rId2" cstate="print"/>
          <a:srcRect/>
          <a:stretch>
            <a:fillRect/>
          </a:stretch>
        </p:blipFill>
        <p:spPr bwMode="auto">
          <a:xfrm>
            <a:off x="7391400" y="5029201"/>
            <a:ext cx="1676400" cy="1828800"/>
          </a:xfrm>
          <a:prstGeom prst="rect">
            <a:avLst/>
          </a:prstGeom>
          <a:noFill/>
        </p:spPr>
      </p:pic>
    </p:spTree>
    <p:extLst>
      <p:ext uri="{BB962C8B-B14F-4D97-AF65-F5344CB8AC3E}">
        <p14:creationId xmlns:p14="http://schemas.microsoft.com/office/powerpoint/2010/main" val="19536911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Telephone in Customer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89</a:t>
            </a:fld>
            <a:endParaRPr lang="en-US" dirty="0"/>
          </a:p>
        </p:txBody>
      </p:sp>
      <p:sp>
        <p:nvSpPr>
          <p:cNvPr id="4" name="Content Placeholder 3"/>
          <p:cNvSpPr>
            <a:spLocks noGrp="1"/>
          </p:cNvSpPr>
          <p:nvPr>
            <p:ph sz="quarter" idx="1"/>
          </p:nvPr>
        </p:nvSpPr>
        <p:spPr/>
        <p:txBody>
          <a:bodyPr/>
          <a:lstStyle/>
          <a:p>
            <a:r>
              <a:rPr lang="en-US" sz="2400" u="sng" dirty="0" smtClean="0"/>
              <a:t>Advantages of Telephone Customer Service, include</a:t>
            </a:r>
            <a:r>
              <a:rPr lang="en-US" dirty="0" smtClean="0"/>
              <a:t>:</a:t>
            </a:r>
          </a:p>
          <a:p>
            <a:endParaRPr lang="en-US" sz="800" dirty="0" smtClean="0"/>
          </a:p>
          <a:p>
            <a:pPr lvl="1"/>
            <a:r>
              <a:rPr lang="en-US" dirty="0" smtClean="0">
                <a:solidFill>
                  <a:srgbClr val="FF0000"/>
                </a:solidFill>
              </a:rPr>
              <a:t>Convenience</a:t>
            </a:r>
          </a:p>
          <a:p>
            <a:pPr lvl="1"/>
            <a:r>
              <a:rPr lang="en-US" dirty="0" smtClean="0">
                <a:solidFill>
                  <a:srgbClr val="FF0000"/>
                </a:solidFill>
              </a:rPr>
              <a:t>Ease of Communication</a:t>
            </a:r>
          </a:p>
          <a:p>
            <a:pPr lvl="1"/>
            <a:r>
              <a:rPr lang="en-US" dirty="0" smtClean="0">
                <a:solidFill>
                  <a:srgbClr val="FF0000"/>
                </a:solidFill>
              </a:rPr>
              <a:t>Economy</a:t>
            </a:r>
          </a:p>
          <a:p>
            <a:pPr lvl="1"/>
            <a:r>
              <a:rPr lang="en-US" dirty="0" smtClean="0">
                <a:solidFill>
                  <a:srgbClr val="FF0000"/>
                </a:solidFill>
              </a:rPr>
              <a:t>Efficiency</a:t>
            </a:r>
            <a:endParaRPr lang="en-US" dirty="0">
              <a:solidFill>
                <a:srgbClr val="FF0000"/>
              </a:solidFill>
            </a:endParaRPr>
          </a:p>
        </p:txBody>
      </p:sp>
      <p:pic>
        <p:nvPicPr>
          <p:cNvPr id="5" name="Picture 4" descr="Customer service telephone bubble speech Vector Image"/>
          <p:cNvPicPr/>
          <p:nvPr/>
        </p:nvPicPr>
        <p:blipFill>
          <a:blip r:embed="rId2" cstate="print"/>
          <a:srcRect/>
          <a:stretch>
            <a:fillRect/>
          </a:stretch>
        </p:blipFill>
        <p:spPr bwMode="auto">
          <a:xfrm>
            <a:off x="4343400" y="2590800"/>
            <a:ext cx="4800600" cy="4895088"/>
          </a:xfrm>
          <a:prstGeom prst="rect">
            <a:avLst/>
          </a:prstGeom>
          <a:noFill/>
          <a:ln w="9525">
            <a:noFill/>
            <a:miter lim="800000"/>
            <a:headEnd/>
            <a:tailEnd/>
          </a:ln>
        </p:spPr>
      </p:pic>
    </p:spTree>
    <p:extLst>
      <p:ext uri="{BB962C8B-B14F-4D97-AF65-F5344CB8AC3E}">
        <p14:creationId xmlns:p14="http://schemas.microsoft.com/office/powerpoint/2010/main" val="2964658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Defining Diversity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normAutofit fontScale="92500"/>
          </a:bodyPr>
          <a:lstStyle/>
          <a:p>
            <a:r>
              <a:rPr lang="en-US" sz="2600" u="sng" dirty="0" smtClean="0"/>
              <a:t>Start your journey to better understanding of diversity by being fair to people and keeping an open mind when interacting with them</a:t>
            </a:r>
            <a:r>
              <a:rPr lang="en-US" dirty="0" smtClean="0"/>
              <a:t>.</a:t>
            </a:r>
          </a:p>
          <a:p>
            <a:endParaRPr lang="en-US" sz="900" dirty="0" smtClean="0"/>
          </a:p>
          <a:p>
            <a:pPr lvl="1"/>
            <a:r>
              <a:rPr lang="en-US" dirty="0" smtClean="0"/>
              <a:t>People from varying groups and geographic locations bring with them special knowledge, experience, and value.  </a:t>
            </a:r>
          </a:p>
          <a:p>
            <a:pPr lvl="1"/>
            <a:r>
              <a:rPr lang="en-US" dirty="0" smtClean="0"/>
              <a:t>Even though people may have differences or may look different, they also have many traits in common.  Their similarities form a solid basis for successful interpersonal relationships.  </a:t>
            </a:r>
          </a:p>
          <a:p>
            <a:pPr lvl="1"/>
            <a:endParaRPr lang="en-US" sz="900" dirty="0" smtClean="0"/>
          </a:p>
          <a:p>
            <a:pPr lvl="2"/>
            <a:r>
              <a:rPr lang="en-US" sz="1900" dirty="0" smtClean="0">
                <a:solidFill>
                  <a:srgbClr val="FF0000"/>
                </a:solidFill>
              </a:rPr>
              <a:t>If you are knowledgeable and think of people as individuals, you can then capitalize on their uniqueness.  Contrarily, if you cannot think of the person instead of the group, you may stereotype people – lump them together and treat them all the same.  This is a recipe for disaster,    service breakdown, and organizational failure!</a:t>
            </a:r>
            <a:endParaRPr lang="en-US" sz="1900" dirty="0">
              <a:solidFill>
                <a:srgbClr val="FF0000"/>
              </a:solidFill>
            </a:endParaRPr>
          </a:p>
        </p:txBody>
      </p:sp>
      <p:pic>
        <p:nvPicPr>
          <p:cNvPr id="5" name="Picture 4" descr="The Impact of Diversity | Priority Consultants"/>
          <p:cNvPicPr/>
          <p:nvPr/>
        </p:nvPicPr>
        <p:blipFill>
          <a:blip r:embed="rId2" cstate="print"/>
          <a:srcRect/>
          <a:stretch>
            <a:fillRect/>
          </a:stretch>
        </p:blipFill>
        <p:spPr bwMode="auto">
          <a:xfrm>
            <a:off x="6248400" y="0"/>
            <a:ext cx="2895600" cy="1447800"/>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Communication Skills for Success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90</a:t>
            </a:fld>
            <a:endParaRPr lang="en-US" dirty="0"/>
          </a:p>
        </p:txBody>
      </p:sp>
      <p:sp>
        <p:nvSpPr>
          <p:cNvPr id="4" name="Content Placeholder 3"/>
          <p:cNvSpPr>
            <a:spLocks noGrp="1"/>
          </p:cNvSpPr>
          <p:nvPr>
            <p:ph sz="quarter" idx="1"/>
          </p:nvPr>
        </p:nvSpPr>
        <p:spPr/>
        <p:txBody>
          <a:bodyPr/>
          <a:lstStyle/>
          <a:p>
            <a:r>
              <a:rPr lang="en-US" sz="2400" u="sng" dirty="0" smtClean="0"/>
              <a:t>Just as when you are delivering service face-to-face with a customer, the same skills apply to providing effective customer service over the telephone, especially the use of vocal quality and listening skills</a:t>
            </a:r>
            <a:r>
              <a:rPr lang="en-US" dirty="0" smtClean="0"/>
              <a:t>.</a:t>
            </a:r>
          </a:p>
          <a:p>
            <a:endParaRPr lang="en-US" sz="800" dirty="0" smtClean="0"/>
          </a:p>
          <a:p>
            <a:pPr lvl="1"/>
            <a:r>
              <a:rPr lang="en-US" dirty="0" smtClean="0">
                <a:solidFill>
                  <a:srgbClr val="FF0000"/>
                </a:solidFill>
              </a:rPr>
              <a:t>Your customer cannot communicate with or understand you if they do not accurately receive your message.</a:t>
            </a:r>
          </a:p>
          <a:p>
            <a:pPr lvl="2">
              <a:buNone/>
            </a:pPr>
            <a:endParaRPr lang="en-US" dirty="0" smtClean="0"/>
          </a:p>
        </p:txBody>
      </p:sp>
      <p:pic>
        <p:nvPicPr>
          <p:cNvPr id="5" name="Picture 4" descr="CALL US Web Button (contact telephone customer service dial now) Stock  Vector | Adobe Stock"/>
          <p:cNvPicPr/>
          <p:nvPr/>
        </p:nvPicPr>
        <p:blipFill>
          <a:blip r:embed="rId2" cstate="print"/>
          <a:srcRect/>
          <a:stretch>
            <a:fillRect/>
          </a:stretch>
        </p:blipFill>
        <p:spPr bwMode="auto">
          <a:xfrm>
            <a:off x="6172200" y="4038600"/>
            <a:ext cx="2628900" cy="2247900"/>
          </a:xfrm>
          <a:prstGeom prst="rect">
            <a:avLst/>
          </a:prstGeom>
          <a:noFill/>
          <a:ln w="9525">
            <a:noFill/>
            <a:miter lim="800000"/>
            <a:headEnd/>
            <a:tailEnd/>
          </a:ln>
        </p:spPr>
      </p:pic>
    </p:spTree>
    <p:extLst>
      <p:ext uri="{BB962C8B-B14F-4D97-AF65-F5344CB8AC3E}">
        <p14:creationId xmlns:p14="http://schemas.microsoft.com/office/powerpoint/2010/main" val="39325701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Communication Skills for Success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91</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To reduce the chances of message failure, think about the following 11 communication techniques</a:t>
            </a:r>
            <a:r>
              <a:rPr lang="en-US" dirty="0" smtClean="0"/>
              <a:t>:</a:t>
            </a:r>
          </a:p>
          <a:p>
            <a:endParaRPr lang="en-US" sz="800" dirty="0" smtClean="0"/>
          </a:p>
          <a:p>
            <a:pPr marL="731520" lvl="1" indent="-457200">
              <a:buFont typeface="+mj-lt"/>
              <a:buAutoNum type="arabicPeriod"/>
            </a:pPr>
            <a:r>
              <a:rPr lang="en-US" sz="2100" dirty="0" smtClean="0">
                <a:solidFill>
                  <a:srgbClr val="FF0000"/>
                </a:solidFill>
              </a:rPr>
              <a:t>Speak Clearly – Articulate</a:t>
            </a:r>
          </a:p>
          <a:p>
            <a:pPr marL="731520" lvl="1" indent="-457200">
              <a:buFont typeface="+mj-lt"/>
              <a:buAutoNum type="arabicPeriod"/>
            </a:pPr>
            <a:r>
              <a:rPr lang="en-US" sz="2100" dirty="0" smtClean="0">
                <a:solidFill>
                  <a:srgbClr val="FF0000"/>
                </a:solidFill>
              </a:rPr>
              <a:t>Limit Jargon, Slang, and Colloquialisms</a:t>
            </a:r>
          </a:p>
          <a:p>
            <a:pPr marL="731520" lvl="1" indent="-457200">
              <a:buFont typeface="+mj-lt"/>
              <a:buAutoNum type="arabicPeriod"/>
            </a:pPr>
            <a:r>
              <a:rPr lang="en-US" sz="2100" dirty="0" smtClean="0">
                <a:solidFill>
                  <a:srgbClr val="FF0000"/>
                </a:solidFill>
              </a:rPr>
              <a:t>Adjust Your Volume – Speak More Loudly or Softly as Needed</a:t>
            </a:r>
          </a:p>
          <a:p>
            <a:pPr marL="731520" lvl="1" indent="-457200">
              <a:buFont typeface="+mj-lt"/>
              <a:buAutoNum type="arabicPeriod"/>
            </a:pPr>
            <a:r>
              <a:rPr lang="en-US" sz="2100" dirty="0" smtClean="0">
                <a:solidFill>
                  <a:srgbClr val="FF0000"/>
                </a:solidFill>
              </a:rPr>
              <a:t>Speak at a Rate that Allows Comprehension</a:t>
            </a:r>
          </a:p>
          <a:p>
            <a:pPr marL="731520" lvl="1" indent="-457200">
              <a:buFont typeface="+mj-lt"/>
              <a:buAutoNum type="arabicPeriod"/>
            </a:pPr>
            <a:r>
              <a:rPr lang="en-US" sz="2100" dirty="0" smtClean="0">
                <a:solidFill>
                  <a:srgbClr val="FF0000"/>
                </a:solidFill>
              </a:rPr>
              <a:t>Use Voice Inflection – Raise and Lower Pitch and Tone</a:t>
            </a:r>
          </a:p>
          <a:p>
            <a:pPr marL="731520" lvl="1" indent="-457200">
              <a:buFont typeface="+mj-lt"/>
              <a:buAutoNum type="arabicPeriod"/>
            </a:pPr>
            <a:r>
              <a:rPr lang="en-US" sz="2100" dirty="0" smtClean="0">
                <a:solidFill>
                  <a:srgbClr val="FF0000"/>
                </a:solidFill>
              </a:rPr>
              <a:t>Use Correct Grammar</a:t>
            </a:r>
          </a:p>
          <a:p>
            <a:pPr marL="731520" lvl="1" indent="-457200">
              <a:buFont typeface="+mj-lt"/>
              <a:buAutoNum type="arabicPeriod"/>
            </a:pPr>
            <a:r>
              <a:rPr lang="en-US" sz="2100" dirty="0" smtClean="0">
                <a:solidFill>
                  <a:srgbClr val="FF0000"/>
                </a:solidFill>
              </a:rPr>
              <a:t>Pause Occasionally for Opportunities to Reflect and Provide Feedback</a:t>
            </a:r>
          </a:p>
          <a:p>
            <a:pPr marL="731520" lvl="1" indent="-457200">
              <a:buFont typeface="+mj-lt"/>
              <a:buAutoNum type="arabicPeriod"/>
            </a:pPr>
            <a:r>
              <a:rPr lang="en-US" sz="2100" dirty="0" smtClean="0">
                <a:solidFill>
                  <a:srgbClr val="FF0000"/>
                </a:solidFill>
              </a:rPr>
              <a:t>Smile as You Speak – Project an Upbeat, Warm, Sincere Attitude</a:t>
            </a:r>
          </a:p>
          <a:p>
            <a:pPr marL="731520" lvl="1" indent="-457200">
              <a:buFont typeface="+mj-lt"/>
              <a:buAutoNum type="arabicPeriod"/>
            </a:pPr>
            <a:r>
              <a:rPr lang="en-US" sz="2100" dirty="0" smtClean="0">
                <a:solidFill>
                  <a:srgbClr val="FF0000"/>
                </a:solidFill>
              </a:rPr>
              <a:t>Project a Positive Image and Attitude – Be Affirmative and Reassuring</a:t>
            </a:r>
          </a:p>
          <a:p>
            <a:pPr marL="731520" lvl="1" indent="-457200">
              <a:buFont typeface="+mj-lt"/>
              <a:buAutoNum type="arabicPeriod"/>
            </a:pPr>
            <a:r>
              <a:rPr lang="en-US" sz="2100" dirty="0" smtClean="0">
                <a:solidFill>
                  <a:srgbClr val="FF0000"/>
                </a:solidFill>
              </a:rPr>
              <a:t>Wait to Speak – Do Not Interrupt</a:t>
            </a:r>
          </a:p>
          <a:p>
            <a:pPr marL="731520" lvl="1" indent="-457200">
              <a:buFont typeface="+mj-lt"/>
              <a:buAutoNum type="arabicPeriod"/>
            </a:pPr>
            <a:r>
              <a:rPr lang="en-US" sz="2100" dirty="0" smtClean="0">
                <a:solidFill>
                  <a:srgbClr val="FF0000"/>
                </a:solidFill>
              </a:rPr>
              <a:t>Listen Actively – Focus on Customer’s Message</a:t>
            </a:r>
          </a:p>
          <a:p>
            <a:pPr lvl="1"/>
            <a:endParaRPr lang="en-US" dirty="0" smtClean="0"/>
          </a:p>
          <a:p>
            <a:pPr lvl="1"/>
            <a:endParaRPr lang="en-US" dirty="0"/>
          </a:p>
        </p:txBody>
      </p:sp>
      <p:pic>
        <p:nvPicPr>
          <p:cNvPr id="5" name="Picture 4" descr="customer service, consultant, support, telephone, customer, assistant icon  | E-commerce And Shopping icon sets | Icon Ninja"/>
          <p:cNvPicPr/>
          <p:nvPr/>
        </p:nvPicPr>
        <p:blipFill>
          <a:blip r:embed="rId2" cstate="print"/>
          <a:srcRect/>
          <a:stretch>
            <a:fillRect/>
          </a:stretch>
        </p:blipFill>
        <p:spPr bwMode="auto">
          <a:xfrm>
            <a:off x="7543800" y="76200"/>
            <a:ext cx="1447800" cy="1295400"/>
          </a:xfrm>
          <a:prstGeom prst="rect">
            <a:avLst/>
          </a:prstGeom>
          <a:noFill/>
          <a:ln w="9525">
            <a:noFill/>
            <a:miter lim="800000"/>
            <a:headEnd/>
            <a:tailEnd/>
          </a:ln>
        </p:spPr>
      </p:pic>
    </p:spTree>
    <p:extLst>
      <p:ext uri="{BB962C8B-B14F-4D97-AF65-F5344CB8AC3E}">
        <p14:creationId xmlns:p14="http://schemas.microsoft.com/office/powerpoint/2010/main" val="24538973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Tips for Creating a Positive Telephone Image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92</a:t>
            </a:fld>
            <a:endParaRPr lang="en-US" dirty="0"/>
          </a:p>
        </p:txBody>
      </p:sp>
      <p:sp>
        <p:nvSpPr>
          <p:cNvPr id="4" name="Content Placeholder 3"/>
          <p:cNvSpPr>
            <a:spLocks noGrp="1"/>
          </p:cNvSpPr>
          <p:nvPr>
            <p:ph sz="quarter" idx="1"/>
          </p:nvPr>
        </p:nvSpPr>
        <p:spPr/>
        <p:txBody>
          <a:bodyPr/>
          <a:lstStyle/>
          <a:p>
            <a:r>
              <a:rPr lang="en-US" sz="2400" u="sng" dirty="0" smtClean="0"/>
              <a:t>People quickly form an opinion of you and your organization in any interaction.  The message they receive often determines how they interact with you during the conversation and in your future relationship</a:t>
            </a:r>
            <a:r>
              <a:rPr lang="en-US" dirty="0" smtClean="0"/>
              <a:t>.</a:t>
            </a:r>
          </a:p>
          <a:p>
            <a:endParaRPr lang="en-US" sz="800" dirty="0" smtClean="0"/>
          </a:p>
          <a:p>
            <a:pPr lvl="1"/>
            <a:r>
              <a:rPr lang="en-US" sz="2000" dirty="0" smtClean="0"/>
              <a:t>Keep in mind when you answer your organization’s telephone, or call someone else as part of your job, you represent yourself and the organization.</a:t>
            </a:r>
          </a:p>
          <a:p>
            <a:pPr lvl="1"/>
            <a:endParaRPr lang="en-US" sz="800" dirty="0" smtClean="0"/>
          </a:p>
          <a:p>
            <a:pPr lvl="2"/>
            <a:r>
              <a:rPr lang="en-US" dirty="0" smtClean="0">
                <a:solidFill>
                  <a:srgbClr val="FF0000"/>
                </a:solidFill>
              </a:rPr>
              <a:t>Since many telephone calls are short, you have a limited opportunity to make a positive impression.</a:t>
            </a:r>
            <a:endParaRPr lang="en-US" dirty="0">
              <a:solidFill>
                <a:srgbClr val="FF0000"/>
              </a:solidFill>
            </a:endParaRPr>
          </a:p>
        </p:txBody>
      </p:sp>
      <p:pic>
        <p:nvPicPr>
          <p:cNvPr id="5" name="Picture 4" descr="Phone Interview Coming Up? 5 Ways to Make a Great First Impression |  TopResume"/>
          <p:cNvPicPr/>
          <p:nvPr/>
        </p:nvPicPr>
        <p:blipFill>
          <a:blip r:embed="rId2" cstate="print"/>
          <a:srcRect/>
          <a:stretch>
            <a:fillRect/>
          </a:stretch>
        </p:blipFill>
        <p:spPr bwMode="auto">
          <a:xfrm>
            <a:off x="5791200" y="5105400"/>
            <a:ext cx="3352800" cy="1752600"/>
          </a:xfrm>
          <a:prstGeom prst="rect">
            <a:avLst/>
          </a:prstGeom>
          <a:noFill/>
          <a:ln w="9525">
            <a:noFill/>
            <a:miter lim="800000"/>
            <a:headEnd/>
            <a:tailEnd/>
          </a:ln>
        </p:spPr>
      </p:pic>
    </p:spTree>
    <p:extLst>
      <p:ext uri="{BB962C8B-B14F-4D97-AF65-F5344CB8AC3E}">
        <p14:creationId xmlns:p14="http://schemas.microsoft.com/office/powerpoint/2010/main" val="31017165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Tips for Creating a Positive Telephone Image</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93</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200" u="sng" dirty="0" smtClean="0"/>
              <a:t>When you feel good about yourself, you normally project a naturally confident and pleasant image.  On the days when things are not going so well for you, your self-image may tend to suffer</a:t>
            </a:r>
            <a:r>
              <a:rPr lang="en-US" dirty="0" smtClean="0"/>
              <a:t>.</a:t>
            </a:r>
          </a:p>
          <a:p>
            <a:pPr lvl="1"/>
            <a:endParaRPr lang="en-US" sz="800" dirty="0" smtClean="0"/>
          </a:p>
          <a:p>
            <a:pPr lvl="1"/>
            <a:r>
              <a:rPr lang="en-US" sz="2000" dirty="0" smtClean="0"/>
              <a:t>The following 8 suggestions will help serve your customers effectively and leave them thinking well of you and your organization</a:t>
            </a:r>
            <a:r>
              <a:rPr lang="en-US" dirty="0" smtClean="0"/>
              <a:t>:</a:t>
            </a:r>
          </a:p>
          <a:p>
            <a:pPr lvl="1"/>
            <a:endParaRPr lang="en-US" sz="800" dirty="0" smtClean="0"/>
          </a:p>
          <a:p>
            <a:pPr marL="1051560" lvl="2" indent="-457200">
              <a:buFont typeface="+mj-lt"/>
              <a:buAutoNum type="arabicPeriod"/>
            </a:pPr>
            <a:r>
              <a:rPr lang="en-US" sz="1900" dirty="0" smtClean="0">
                <a:solidFill>
                  <a:srgbClr val="FF0000"/>
                </a:solidFill>
              </a:rPr>
              <a:t>Continually Evaluate Yourself – Analyze Your Conversation</a:t>
            </a:r>
          </a:p>
          <a:p>
            <a:pPr marL="1051560" lvl="2" indent="-457200">
              <a:buFont typeface="+mj-lt"/>
              <a:buAutoNum type="arabicPeriod"/>
            </a:pPr>
            <a:r>
              <a:rPr lang="en-US" sz="1900" dirty="0" smtClean="0">
                <a:solidFill>
                  <a:srgbClr val="FF0000"/>
                </a:solidFill>
              </a:rPr>
              <a:t>Use Proper Body Posture – Sit Upright and Speak Clearly</a:t>
            </a:r>
          </a:p>
          <a:p>
            <a:pPr marL="1051560" lvl="2" indent="-457200">
              <a:buFont typeface="+mj-lt"/>
              <a:buAutoNum type="arabicPeriod"/>
            </a:pPr>
            <a:r>
              <a:rPr lang="en-US" sz="1900" dirty="0" smtClean="0">
                <a:solidFill>
                  <a:srgbClr val="FF0000"/>
                </a:solidFill>
              </a:rPr>
              <a:t>Be Prepared – Answer Promptly with Standard Greeting</a:t>
            </a:r>
          </a:p>
          <a:p>
            <a:pPr marL="1051560" lvl="2" indent="-457200">
              <a:buFont typeface="+mj-lt"/>
              <a:buAutoNum type="arabicPeriod"/>
            </a:pPr>
            <a:r>
              <a:rPr lang="en-US" sz="1900" dirty="0" smtClean="0">
                <a:solidFill>
                  <a:srgbClr val="FF0000"/>
                </a:solidFill>
              </a:rPr>
              <a:t>Speak Naturally in Conversational Tone – Do Not Read from Script</a:t>
            </a:r>
          </a:p>
          <a:p>
            <a:pPr marL="1051560" lvl="2" indent="-457200">
              <a:buFont typeface="+mj-lt"/>
              <a:buAutoNum type="arabicPeriod"/>
            </a:pPr>
            <a:r>
              <a:rPr lang="en-US" sz="1900" dirty="0" smtClean="0">
                <a:solidFill>
                  <a:srgbClr val="FF0000"/>
                </a:solidFill>
              </a:rPr>
              <a:t>Be Time-Conscientious – Prompt and Courteous Service</a:t>
            </a:r>
          </a:p>
          <a:p>
            <a:pPr marL="1051560" lvl="2" indent="-457200">
              <a:buFont typeface="+mj-lt"/>
              <a:buAutoNum type="arabicPeriod"/>
            </a:pPr>
            <a:r>
              <a:rPr lang="en-US" sz="1900" dirty="0" smtClean="0">
                <a:solidFill>
                  <a:srgbClr val="FF0000"/>
                </a:solidFill>
              </a:rPr>
              <a:t>Be Proactive with Service – Try to Assist the Customer and Meet Needs</a:t>
            </a:r>
          </a:p>
          <a:p>
            <a:pPr marL="1051560" lvl="2" indent="-457200">
              <a:buFont typeface="+mj-lt"/>
              <a:buAutoNum type="arabicPeriod"/>
            </a:pPr>
            <a:r>
              <a:rPr lang="en-US" sz="1900" dirty="0" smtClean="0">
                <a:solidFill>
                  <a:srgbClr val="FF0000"/>
                </a:solidFill>
              </a:rPr>
              <a:t>Do More than the Expected, especially after a Service Breakdown</a:t>
            </a:r>
          </a:p>
          <a:p>
            <a:pPr marL="1051560" lvl="2" indent="-457200">
              <a:buFont typeface="+mj-lt"/>
              <a:buAutoNum type="arabicPeriod"/>
            </a:pPr>
            <a:r>
              <a:rPr lang="en-US" sz="1900" dirty="0" smtClean="0">
                <a:solidFill>
                  <a:srgbClr val="FF0000"/>
                </a:solidFill>
              </a:rPr>
              <a:t>Conclude Calls Professionally and on an Upbeat Note</a:t>
            </a:r>
          </a:p>
          <a:p>
            <a:pPr lvl="2"/>
            <a:endParaRPr lang="en-US" dirty="0"/>
          </a:p>
        </p:txBody>
      </p:sp>
      <p:pic>
        <p:nvPicPr>
          <p:cNvPr id="5" name="Picture 4" descr="205,920 Tips Stock Photos and Images - 123RF"/>
          <p:cNvPicPr/>
          <p:nvPr/>
        </p:nvPicPr>
        <p:blipFill>
          <a:blip r:embed="rId2" cstate="print"/>
          <a:srcRect/>
          <a:stretch>
            <a:fillRect/>
          </a:stretch>
        </p:blipFill>
        <p:spPr bwMode="auto">
          <a:xfrm>
            <a:off x="7391401" y="0"/>
            <a:ext cx="1752600" cy="1295400"/>
          </a:xfrm>
          <a:prstGeom prst="rect">
            <a:avLst/>
          </a:prstGeom>
          <a:noFill/>
          <a:ln w="9525">
            <a:noFill/>
            <a:miter lim="800000"/>
            <a:headEnd/>
            <a:tailEnd/>
          </a:ln>
        </p:spPr>
      </p:pic>
    </p:spTree>
    <p:extLst>
      <p:ext uri="{BB962C8B-B14F-4D97-AF65-F5344CB8AC3E}">
        <p14:creationId xmlns:p14="http://schemas.microsoft.com/office/powerpoint/2010/main" val="32603147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Tips for Creating a Positive Telephone Image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94</a:t>
            </a:fld>
            <a:endParaRPr lang="en-US" dirty="0"/>
          </a:p>
        </p:txBody>
      </p:sp>
      <p:sp>
        <p:nvSpPr>
          <p:cNvPr id="4" name="Content Placeholder 3"/>
          <p:cNvSpPr>
            <a:spLocks noGrp="1"/>
          </p:cNvSpPr>
          <p:nvPr>
            <p:ph sz="quarter" idx="1"/>
          </p:nvPr>
        </p:nvSpPr>
        <p:spPr/>
        <p:txBody>
          <a:bodyPr/>
          <a:lstStyle/>
          <a:p>
            <a:r>
              <a:rPr lang="en-US" sz="2400" u="sng" dirty="0" smtClean="0"/>
              <a:t>Additional tips for effective telephone Usage</a:t>
            </a:r>
            <a:r>
              <a:rPr lang="en-US" dirty="0" smtClean="0"/>
              <a:t>:</a:t>
            </a:r>
          </a:p>
          <a:p>
            <a:endParaRPr lang="en-US" sz="800" dirty="0" smtClean="0"/>
          </a:p>
          <a:p>
            <a:pPr lvl="1"/>
            <a:r>
              <a:rPr lang="en-US" sz="2000" dirty="0" smtClean="0">
                <a:solidFill>
                  <a:srgbClr val="FF0000"/>
                </a:solidFill>
              </a:rPr>
              <a:t>Eliminate Distractions – No Food, Drink, other Tasks</a:t>
            </a:r>
          </a:p>
          <a:p>
            <a:pPr lvl="1"/>
            <a:r>
              <a:rPr lang="en-US" sz="2000" dirty="0" smtClean="0">
                <a:solidFill>
                  <a:srgbClr val="FF0000"/>
                </a:solidFill>
              </a:rPr>
              <a:t>Answer Promptly – by 3</a:t>
            </a:r>
            <a:r>
              <a:rPr lang="en-US" sz="2000" baseline="30000" dirty="0" smtClean="0">
                <a:solidFill>
                  <a:srgbClr val="FF0000"/>
                </a:solidFill>
              </a:rPr>
              <a:t>rd</a:t>
            </a:r>
            <a:r>
              <a:rPr lang="en-US" sz="2000" dirty="0" smtClean="0">
                <a:solidFill>
                  <a:srgbClr val="FF0000"/>
                </a:solidFill>
              </a:rPr>
              <a:t> or 4</a:t>
            </a:r>
            <a:r>
              <a:rPr lang="en-US" sz="2000" baseline="30000" dirty="0" smtClean="0">
                <a:solidFill>
                  <a:srgbClr val="FF0000"/>
                </a:solidFill>
              </a:rPr>
              <a:t>th</a:t>
            </a:r>
            <a:r>
              <a:rPr lang="en-US" sz="2000" dirty="0" smtClean="0">
                <a:solidFill>
                  <a:srgbClr val="FF0000"/>
                </a:solidFill>
              </a:rPr>
              <a:t> Ring</a:t>
            </a:r>
          </a:p>
          <a:p>
            <a:pPr lvl="1"/>
            <a:r>
              <a:rPr lang="en-US" sz="2000" dirty="0" smtClean="0">
                <a:solidFill>
                  <a:srgbClr val="FF0000"/>
                </a:solidFill>
              </a:rPr>
              <a:t>Use Titles with Last Names – Do Not Assume First Name Basis</a:t>
            </a:r>
          </a:p>
          <a:p>
            <a:pPr lvl="1"/>
            <a:r>
              <a:rPr lang="en-US" sz="2000" dirty="0" smtClean="0">
                <a:solidFill>
                  <a:srgbClr val="FF0000"/>
                </a:solidFill>
              </a:rPr>
              <a:t>Ask Questions to Extract Information - Listen Carefully</a:t>
            </a:r>
          </a:p>
          <a:p>
            <a:pPr lvl="1"/>
            <a:r>
              <a:rPr lang="en-US" sz="2000" dirty="0" smtClean="0">
                <a:solidFill>
                  <a:srgbClr val="FF0000"/>
                </a:solidFill>
              </a:rPr>
              <a:t>Use Speakerphone with Caution – Protect Confidentiality</a:t>
            </a:r>
          </a:p>
          <a:p>
            <a:pPr lvl="1"/>
            <a:r>
              <a:rPr lang="en-US" sz="2000" dirty="0" smtClean="0">
                <a:solidFill>
                  <a:srgbClr val="FF0000"/>
                </a:solidFill>
              </a:rPr>
              <a:t>Use Call Waiting Sparingly – Get Permission to Take Call</a:t>
            </a:r>
          </a:p>
          <a:p>
            <a:pPr lvl="1"/>
            <a:endParaRPr lang="en-US" dirty="0" smtClean="0"/>
          </a:p>
          <a:p>
            <a:pPr lvl="1"/>
            <a:endParaRPr lang="en-US" dirty="0"/>
          </a:p>
        </p:txBody>
      </p:sp>
      <p:pic>
        <p:nvPicPr>
          <p:cNvPr id="5" name="Picture 4" descr="6 Tips for Improving Phone Etiquette in Your Restaurant"/>
          <p:cNvPicPr/>
          <p:nvPr/>
        </p:nvPicPr>
        <p:blipFill>
          <a:blip r:embed="rId2" cstate="print"/>
          <a:srcRect/>
          <a:stretch>
            <a:fillRect/>
          </a:stretch>
        </p:blipFill>
        <p:spPr bwMode="auto">
          <a:xfrm>
            <a:off x="990600" y="4572000"/>
            <a:ext cx="3886200" cy="1600200"/>
          </a:xfrm>
          <a:prstGeom prst="rect">
            <a:avLst/>
          </a:prstGeom>
          <a:noFill/>
          <a:ln w="9525">
            <a:noFill/>
            <a:miter lim="800000"/>
            <a:headEnd/>
            <a:tailEnd/>
          </a:ln>
        </p:spPr>
      </p:pic>
      <p:pic>
        <p:nvPicPr>
          <p:cNvPr id="6" name="Picture 5" descr="205,920 Tips Stock Photos and Images - 123RF"/>
          <p:cNvPicPr/>
          <p:nvPr/>
        </p:nvPicPr>
        <p:blipFill>
          <a:blip r:embed="rId3" cstate="print"/>
          <a:srcRect/>
          <a:stretch>
            <a:fillRect/>
          </a:stretch>
        </p:blipFill>
        <p:spPr bwMode="auto">
          <a:xfrm>
            <a:off x="5486400" y="4572000"/>
            <a:ext cx="2590800" cy="1600200"/>
          </a:xfrm>
          <a:prstGeom prst="rect">
            <a:avLst/>
          </a:prstGeom>
          <a:noFill/>
          <a:ln w="9525">
            <a:noFill/>
            <a:miter lim="800000"/>
            <a:headEnd/>
            <a:tailEnd/>
          </a:ln>
        </p:spPr>
      </p:pic>
    </p:spTree>
    <p:extLst>
      <p:ext uri="{BB962C8B-B14F-4D97-AF65-F5344CB8AC3E}">
        <p14:creationId xmlns:p14="http://schemas.microsoft.com/office/powerpoint/2010/main" val="32428665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Effective Telephone Usage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95</a:t>
            </a:fld>
            <a:endParaRPr lang="en-US" dirty="0"/>
          </a:p>
        </p:txBody>
      </p:sp>
      <p:sp>
        <p:nvSpPr>
          <p:cNvPr id="4" name="Content Placeholder 3"/>
          <p:cNvSpPr>
            <a:spLocks noGrp="1"/>
          </p:cNvSpPr>
          <p:nvPr>
            <p:ph sz="quarter" idx="1"/>
          </p:nvPr>
        </p:nvSpPr>
        <p:spPr/>
        <p:txBody>
          <a:bodyPr/>
          <a:lstStyle/>
          <a:p>
            <a:r>
              <a:rPr lang="en-US" sz="2400" u="sng" dirty="0" smtClean="0"/>
              <a:t>One basic strategy for successfully providing effective customer service over the telephone is to thoroughly understand all phone features and use them effectively</a:t>
            </a:r>
            <a:r>
              <a:rPr lang="en-US" dirty="0" smtClean="0"/>
              <a:t>. </a:t>
            </a:r>
          </a:p>
          <a:p>
            <a:pPr lvl="1"/>
            <a:endParaRPr lang="en-US" sz="800" dirty="0" smtClean="0"/>
          </a:p>
          <a:p>
            <a:pPr lvl="1"/>
            <a:r>
              <a:rPr lang="en-US" sz="2000" dirty="0" smtClean="0"/>
              <a:t>This may seem to be a logical and simple concept, but think of the times when you called a company and someone attempted to transfer you, put you on hold, or did not communicate clearly…</a:t>
            </a:r>
          </a:p>
          <a:p>
            <a:pPr lvl="1"/>
            <a:endParaRPr lang="en-US" sz="800" dirty="0" smtClean="0"/>
          </a:p>
          <a:p>
            <a:pPr lvl="2"/>
            <a:r>
              <a:rPr lang="en-US" dirty="0" smtClean="0">
                <a:solidFill>
                  <a:srgbClr val="FF0000"/>
                </a:solidFill>
              </a:rPr>
              <a:t>Did it always work effectively…did it upset or frustrate you?</a:t>
            </a:r>
          </a:p>
          <a:p>
            <a:pPr lvl="1">
              <a:buNone/>
            </a:pPr>
            <a:endParaRPr lang="en-US" dirty="0"/>
          </a:p>
        </p:txBody>
      </p:sp>
      <p:pic>
        <p:nvPicPr>
          <p:cNvPr id="5" name="Picture 4" descr="Ten Do&amp;#39;s and Don&amp;#39;ts Of Effective Telephone Skills &amp;amp; More Where These Came  From - Nancy Friedman"/>
          <p:cNvPicPr/>
          <p:nvPr/>
        </p:nvPicPr>
        <p:blipFill>
          <a:blip r:embed="rId2" cstate="print"/>
          <a:srcRect/>
          <a:stretch>
            <a:fillRect/>
          </a:stretch>
        </p:blipFill>
        <p:spPr bwMode="auto">
          <a:xfrm>
            <a:off x="2057400" y="4572000"/>
            <a:ext cx="5029200" cy="1676400"/>
          </a:xfrm>
          <a:prstGeom prst="rect">
            <a:avLst/>
          </a:prstGeom>
          <a:noFill/>
          <a:ln w="9525">
            <a:noFill/>
            <a:miter lim="800000"/>
            <a:headEnd/>
            <a:tailEnd/>
          </a:ln>
        </p:spPr>
      </p:pic>
    </p:spTree>
    <p:extLst>
      <p:ext uri="{BB962C8B-B14F-4D97-AF65-F5344CB8AC3E}">
        <p14:creationId xmlns:p14="http://schemas.microsoft.com/office/powerpoint/2010/main" val="39652705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Effective Telephone Usage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96</a:t>
            </a:fld>
            <a:endParaRPr lang="en-US" dirty="0"/>
          </a:p>
        </p:txBody>
      </p:sp>
      <p:sp>
        <p:nvSpPr>
          <p:cNvPr id="4" name="Content Placeholder 3"/>
          <p:cNvSpPr>
            <a:spLocks noGrp="1"/>
          </p:cNvSpPr>
          <p:nvPr>
            <p:ph sz="quarter" idx="1"/>
          </p:nvPr>
        </p:nvSpPr>
        <p:spPr/>
        <p:txBody>
          <a:bodyPr/>
          <a:lstStyle/>
          <a:p>
            <a:r>
              <a:rPr lang="en-US" sz="2400" u="sng" dirty="0" smtClean="0"/>
              <a:t>Transfer Calls and Use the Hold Function Properly</a:t>
            </a:r>
          </a:p>
          <a:p>
            <a:endParaRPr lang="en-US" sz="800" dirty="0" smtClean="0"/>
          </a:p>
          <a:p>
            <a:pPr lvl="1"/>
            <a:r>
              <a:rPr lang="en-US" sz="2000" dirty="0" smtClean="0">
                <a:solidFill>
                  <a:srgbClr val="FF0000"/>
                </a:solidFill>
              </a:rPr>
              <a:t>Always request permission before transferring a call.</a:t>
            </a:r>
          </a:p>
          <a:p>
            <a:pPr lvl="1"/>
            <a:r>
              <a:rPr lang="en-US" sz="2000" dirty="0" smtClean="0">
                <a:solidFill>
                  <a:srgbClr val="FF0000"/>
                </a:solidFill>
              </a:rPr>
              <a:t>Once you successfully reach the intended person, announce the call.</a:t>
            </a:r>
          </a:p>
          <a:p>
            <a:pPr lvl="1"/>
            <a:r>
              <a:rPr lang="en-US" sz="2000" dirty="0" smtClean="0">
                <a:solidFill>
                  <a:srgbClr val="FF0000"/>
                </a:solidFill>
              </a:rPr>
              <a:t>If the call taker is not available or is not the appropriate person, reconnect with the customer and explain the situation.</a:t>
            </a:r>
          </a:p>
          <a:p>
            <a:pPr lvl="1"/>
            <a:r>
              <a:rPr lang="en-US" sz="2000" dirty="0" smtClean="0">
                <a:solidFill>
                  <a:srgbClr val="FF0000"/>
                </a:solidFill>
              </a:rPr>
              <a:t>You should avoid making a blind transfer.  This practice is ineffective, rude, and not customer-focused.</a:t>
            </a:r>
          </a:p>
          <a:p>
            <a:pPr lvl="1"/>
            <a:r>
              <a:rPr lang="en-US" sz="2000" dirty="0" smtClean="0">
                <a:solidFill>
                  <a:srgbClr val="FF0000"/>
                </a:solidFill>
              </a:rPr>
              <a:t>If you place someone on hold, it is a good idea to go back on the line every 30 seconds to let the person know that they are not forgotten.</a:t>
            </a:r>
            <a:endParaRPr lang="en-US" sz="2000" dirty="0">
              <a:solidFill>
                <a:srgbClr val="FF0000"/>
              </a:solidFill>
            </a:endParaRPr>
          </a:p>
        </p:txBody>
      </p:sp>
      <p:pic>
        <p:nvPicPr>
          <p:cNvPr id="5" name="Picture 4" descr="Phone Etiquette - The 5 Most Important Rules You Need to Learn"/>
          <p:cNvPicPr/>
          <p:nvPr/>
        </p:nvPicPr>
        <p:blipFill>
          <a:blip r:embed="rId2" cstate="print"/>
          <a:srcRect/>
          <a:stretch>
            <a:fillRect/>
          </a:stretch>
        </p:blipFill>
        <p:spPr bwMode="auto">
          <a:xfrm>
            <a:off x="5638800" y="5105400"/>
            <a:ext cx="3505200" cy="1752600"/>
          </a:xfrm>
          <a:prstGeom prst="rect">
            <a:avLst/>
          </a:prstGeom>
          <a:noFill/>
          <a:ln w="9525">
            <a:noFill/>
            <a:miter lim="800000"/>
            <a:headEnd/>
            <a:tailEnd/>
          </a:ln>
        </p:spPr>
      </p:pic>
    </p:spTree>
    <p:extLst>
      <p:ext uri="{BB962C8B-B14F-4D97-AF65-F5344CB8AC3E}">
        <p14:creationId xmlns:p14="http://schemas.microsoft.com/office/powerpoint/2010/main" val="304511187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Voice Mail and Answering Machines or Services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97</a:t>
            </a:fld>
            <a:endParaRPr lang="en-US" dirty="0"/>
          </a:p>
        </p:txBody>
      </p:sp>
      <p:sp>
        <p:nvSpPr>
          <p:cNvPr id="4" name="Content Placeholder 3"/>
          <p:cNvSpPr>
            <a:spLocks noGrp="1"/>
          </p:cNvSpPr>
          <p:nvPr>
            <p:ph sz="quarter" idx="1"/>
          </p:nvPr>
        </p:nvSpPr>
        <p:spPr/>
        <p:txBody>
          <a:bodyPr/>
          <a:lstStyle/>
          <a:p>
            <a:r>
              <a:rPr lang="en-US" sz="2200" u="sng" dirty="0" smtClean="0"/>
              <a:t>Although voice mail is hailed by many people as a time-saver and vehicle for delivering messages, when an intended recipient is unavailable, many other people have difficulty dealing with this technology (including answering machines</a:t>
            </a:r>
            <a:r>
              <a:rPr lang="en-US" dirty="0" smtClean="0"/>
              <a:t>).</a:t>
            </a:r>
          </a:p>
          <a:p>
            <a:endParaRPr lang="en-US" sz="800" dirty="0" smtClean="0"/>
          </a:p>
          <a:p>
            <a:pPr lvl="1"/>
            <a:r>
              <a:rPr lang="en-US" dirty="0" smtClean="0">
                <a:solidFill>
                  <a:srgbClr val="FF0000"/>
                </a:solidFill>
              </a:rPr>
              <a:t>Some people simply refuse to interact with a machine.</a:t>
            </a:r>
            <a:endParaRPr lang="en-US" dirty="0">
              <a:solidFill>
                <a:srgbClr val="FF0000"/>
              </a:solidFill>
            </a:endParaRPr>
          </a:p>
        </p:txBody>
      </p:sp>
      <p:pic>
        <p:nvPicPr>
          <p:cNvPr id="5" name="Picture 4" descr="919 Voicemail Stock Photos and Images - 123RF"/>
          <p:cNvPicPr/>
          <p:nvPr/>
        </p:nvPicPr>
        <p:blipFill>
          <a:blip r:embed="rId2" cstate="print"/>
          <a:srcRect/>
          <a:stretch>
            <a:fillRect/>
          </a:stretch>
        </p:blipFill>
        <p:spPr bwMode="auto">
          <a:xfrm>
            <a:off x="6172200" y="4191000"/>
            <a:ext cx="2971800" cy="2667000"/>
          </a:xfrm>
          <a:prstGeom prst="rect">
            <a:avLst/>
          </a:prstGeom>
          <a:noFill/>
          <a:ln w="9525">
            <a:noFill/>
            <a:miter lim="800000"/>
            <a:headEnd/>
            <a:tailEnd/>
          </a:ln>
        </p:spPr>
      </p:pic>
    </p:spTree>
    <p:extLst>
      <p:ext uri="{BB962C8B-B14F-4D97-AF65-F5344CB8AC3E}">
        <p14:creationId xmlns:p14="http://schemas.microsoft.com/office/powerpoint/2010/main" val="2416089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Voice Mail and Answering Machines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98</a:t>
            </a:fld>
            <a:endParaRPr lang="en-US" dirty="0"/>
          </a:p>
        </p:txBody>
      </p:sp>
      <p:sp>
        <p:nvSpPr>
          <p:cNvPr id="4" name="Content Placeholder 3"/>
          <p:cNvSpPr>
            <a:spLocks noGrp="1"/>
          </p:cNvSpPr>
          <p:nvPr>
            <p:ph sz="quarter" idx="1"/>
          </p:nvPr>
        </p:nvSpPr>
        <p:spPr/>
        <p:txBody>
          <a:bodyPr/>
          <a:lstStyle/>
          <a:p>
            <a:r>
              <a:rPr lang="en-US" sz="2400" u="sng" dirty="0" smtClean="0"/>
              <a:t>Managing Incoming Calls:</a:t>
            </a:r>
          </a:p>
          <a:p>
            <a:endParaRPr lang="en-US" sz="800" u="sng" dirty="0" smtClean="0"/>
          </a:p>
          <a:p>
            <a:pPr lvl="1"/>
            <a:r>
              <a:rPr lang="en-US" sz="2000" dirty="0" smtClean="0"/>
              <a:t>In order to effectively use voice mail, you must first understand how your system works.  A key to using voice mail effectively is to keep your message current, indicating availability, the type of information the caller should leave, and when the caller can expect a return call.</a:t>
            </a:r>
          </a:p>
          <a:p>
            <a:pPr lvl="1"/>
            <a:endParaRPr lang="en-US" sz="800" dirty="0" smtClean="0"/>
          </a:p>
          <a:p>
            <a:pPr lvl="2"/>
            <a:r>
              <a:rPr lang="en-US" sz="1800" dirty="0" smtClean="0">
                <a:solidFill>
                  <a:srgbClr val="FF0000"/>
                </a:solidFill>
              </a:rPr>
              <a:t>If your system allows the caller the option of accessing an operator or another person, you should indicate this early in your outgoing message.</a:t>
            </a:r>
          </a:p>
          <a:p>
            <a:pPr lvl="1">
              <a:buNone/>
            </a:pPr>
            <a:endParaRPr lang="en-US" sz="2000" dirty="0"/>
          </a:p>
        </p:txBody>
      </p:sp>
      <p:pic>
        <p:nvPicPr>
          <p:cNvPr id="5" name="Picture 4" descr="Caller Id Smartphone Stock Illustrations – 29 Caller Id Smartphone Stock  Illustrations, Vectors &amp;amp; Clipart - Dreamstime"/>
          <p:cNvPicPr/>
          <p:nvPr/>
        </p:nvPicPr>
        <p:blipFill>
          <a:blip r:embed="rId2" cstate="print"/>
          <a:srcRect/>
          <a:stretch>
            <a:fillRect/>
          </a:stretch>
        </p:blipFill>
        <p:spPr bwMode="auto">
          <a:xfrm>
            <a:off x="5334000" y="4648200"/>
            <a:ext cx="3810000" cy="2613393"/>
          </a:xfrm>
          <a:prstGeom prst="rect">
            <a:avLst/>
          </a:prstGeom>
          <a:noFill/>
          <a:ln w="9525">
            <a:noFill/>
            <a:miter lim="800000"/>
            <a:headEnd/>
            <a:tailEnd/>
          </a:ln>
        </p:spPr>
      </p:pic>
    </p:spTree>
    <p:extLst>
      <p:ext uri="{BB962C8B-B14F-4D97-AF65-F5344CB8AC3E}">
        <p14:creationId xmlns:p14="http://schemas.microsoft.com/office/powerpoint/2010/main" val="21861839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Voice Mail and Answering Machines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99</a:t>
            </a:fld>
            <a:endParaRPr lang="en-US" dirty="0"/>
          </a:p>
        </p:txBody>
      </p:sp>
      <p:sp>
        <p:nvSpPr>
          <p:cNvPr id="4" name="Content Placeholder 3"/>
          <p:cNvSpPr>
            <a:spLocks noGrp="1"/>
          </p:cNvSpPr>
          <p:nvPr>
            <p:ph sz="quarter" idx="1"/>
          </p:nvPr>
        </p:nvSpPr>
        <p:spPr/>
        <p:txBody>
          <a:bodyPr/>
          <a:lstStyle/>
          <a:p>
            <a:r>
              <a:rPr lang="en-US" sz="2400" u="sng" dirty="0" smtClean="0"/>
              <a:t>Placing calls to voice mail</a:t>
            </a:r>
            <a:r>
              <a:rPr lang="en-US" dirty="0" smtClean="0"/>
              <a:t>:</a:t>
            </a:r>
          </a:p>
          <a:p>
            <a:endParaRPr lang="en-US" sz="800" dirty="0" smtClean="0"/>
          </a:p>
          <a:p>
            <a:pPr lvl="1"/>
            <a:r>
              <a:rPr lang="en-US" sz="2000" dirty="0" smtClean="0"/>
              <a:t>Many normally articulate people cannot speak coherently when they encounter an answering machine or voice mail.  One technique for success is to plan your call before picking up the phone.</a:t>
            </a:r>
          </a:p>
          <a:p>
            <a:pPr lvl="1"/>
            <a:endParaRPr lang="en-US" sz="800" dirty="0" smtClean="0"/>
          </a:p>
          <a:p>
            <a:pPr lvl="2"/>
            <a:r>
              <a:rPr lang="en-US" sz="1800" dirty="0" smtClean="0">
                <a:solidFill>
                  <a:srgbClr val="FF0000"/>
                </a:solidFill>
              </a:rPr>
              <a:t>Have a 30 second or less “sales” presentation in mind that you can deliver whether you get a person or machine.</a:t>
            </a:r>
            <a:endParaRPr lang="en-US" sz="1800" dirty="0">
              <a:solidFill>
                <a:srgbClr val="FF0000"/>
              </a:solidFill>
            </a:endParaRPr>
          </a:p>
        </p:txBody>
      </p:sp>
      <p:pic>
        <p:nvPicPr>
          <p:cNvPr id="5" name="Picture 4" descr="Voicemail Is Dying – What&amp;#39;s Next? -"/>
          <p:cNvPicPr/>
          <p:nvPr/>
        </p:nvPicPr>
        <p:blipFill>
          <a:blip r:embed="rId2" cstate="print"/>
          <a:srcRect/>
          <a:stretch>
            <a:fillRect/>
          </a:stretch>
        </p:blipFill>
        <p:spPr bwMode="auto">
          <a:xfrm>
            <a:off x="5257800" y="4724400"/>
            <a:ext cx="3886200" cy="2133600"/>
          </a:xfrm>
          <a:prstGeom prst="rect">
            <a:avLst/>
          </a:prstGeom>
          <a:noFill/>
          <a:ln w="9525">
            <a:noFill/>
            <a:miter lim="800000"/>
            <a:headEnd/>
            <a:tailEnd/>
          </a:ln>
        </p:spPr>
      </p:pic>
    </p:spTree>
    <p:extLst>
      <p:ext uri="{BB962C8B-B14F-4D97-AF65-F5344CB8AC3E}">
        <p14:creationId xmlns:p14="http://schemas.microsoft.com/office/powerpoint/2010/main" val="8231243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14237</TotalTime>
  <Words>9449</Words>
  <Application>Microsoft Office PowerPoint</Application>
  <PresentationFormat>On-screen Show (4:3)</PresentationFormat>
  <Paragraphs>788</Paragraphs>
  <Slides>103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103</vt:i4>
      </vt:variant>
    </vt:vector>
  </HeadingPairs>
  <TitlesOfParts>
    <vt:vector size="108" baseType="lpstr">
      <vt:lpstr>Calibri</vt:lpstr>
      <vt:lpstr>Georgia</vt:lpstr>
      <vt:lpstr>Wingdings</vt:lpstr>
      <vt:lpstr>Wingdings 2</vt:lpstr>
      <vt:lpstr>Civic</vt:lpstr>
      <vt:lpstr>Customer Service Management Session Six</vt:lpstr>
      <vt:lpstr>Part Three: Building and Maintaining Relationships</vt:lpstr>
      <vt:lpstr>The Impact of Diversity</vt:lpstr>
      <vt:lpstr>The Impact of Diversity</vt:lpstr>
      <vt:lpstr>The Impact of Diversity</vt:lpstr>
      <vt:lpstr>The Impact of Diversity</vt:lpstr>
      <vt:lpstr>The Impact of Diversity</vt:lpstr>
      <vt:lpstr>Defining Diversity</vt:lpstr>
      <vt:lpstr>Defining Diversity</vt:lpstr>
      <vt:lpstr>Defining Diversity</vt:lpstr>
      <vt:lpstr>Defining Diversity</vt:lpstr>
      <vt:lpstr>Customer Awareness</vt:lpstr>
      <vt:lpstr>Customer Awareness</vt:lpstr>
      <vt:lpstr>The Impact of Cultural Values</vt:lpstr>
      <vt:lpstr>The Impact of Cultural Values</vt:lpstr>
      <vt:lpstr>The Impact of Cultural Values</vt:lpstr>
      <vt:lpstr>Modesty</vt:lpstr>
      <vt:lpstr>Expectations of Privacy</vt:lpstr>
      <vt:lpstr>Expectations of Privacy</vt:lpstr>
      <vt:lpstr>Forms of Address</vt:lpstr>
      <vt:lpstr>Respect for Elders</vt:lpstr>
      <vt:lpstr>Importance of Relationships</vt:lpstr>
      <vt:lpstr>Importance of Relationships</vt:lpstr>
      <vt:lpstr>Importance of Relationships</vt:lpstr>
      <vt:lpstr>Gender Roles</vt:lpstr>
      <vt:lpstr>Attitude Toward Conflict</vt:lpstr>
      <vt:lpstr>Attitude Toward Conflict</vt:lpstr>
      <vt:lpstr>Attitude Toward Conflict</vt:lpstr>
      <vt:lpstr>The Concept of Time</vt:lpstr>
      <vt:lpstr>The Concept of Time</vt:lpstr>
      <vt:lpstr>Ownership of Property</vt:lpstr>
      <vt:lpstr>Providing Quality Service to Diverse Customer Groups</vt:lpstr>
      <vt:lpstr>Customers with Language Differences</vt:lpstr>
      <vt:lpstr>Customers with Different Languages</vt:lpstr>
      <vt:lpstr>Customers with Different Languages</vt:lpstr>
      <vt:lpstr>Customers with Different Languages (Cont.)</vt:lpstr>
      <vt:lpstr>Customers with Disabilities</vt:lpstr>
      <vt:lpstr>Customers with Disabilities</vt:lpstr>
      <vt:lpstr>Customers with Disabilities</vt:lpstr>
      <vt:lpstr>Customers with Disabilities</vt:lpstr>
      <vt:lpstr>General Strategies for Servicing Customers with Disabilities</vt:lpstr>
      <vt:lpstr>Elderly Customers</vt:lpstr>
      <vt:lpstr>Younger Customers</vt:lpstr>
      <vt:lpstr>Younger Customers</vt:lpstr>
      <vt:lpstr>Communicating with Diverse Customers</vt:lpstr>
      <vt:lpstr>Customer Service Management</vt:lpstr>
      <vt:lpstr>Part Three: Building and Maintaining Relationships</vt:lpstr>
      <vt:lpstr>The Role of Technology in Customer Service</vt:lpstr>
      <vt:lpstr>The Role of Technology in Customer Service</vt:lpstr>
      <vt:lpstr>The Role of Technology in Customer Service</vt:lpstr>
      <vt:lpstr>The Customer Contact/Call Center or Help Desk</vt:lpstr>
      <vt:lpstr>The Customer Contact/Call Center or Help Desk</vt:lpstr>
      <vt:lpstr>The Customer Contact/Call Center or Help Desk</vt:lpstr>
      <vt:lpstr>The Customer Contact/Call Center or Help Desk</vt:lpstr>
      <vt:lpstr>The Customer Contact/Call Center or Help Desk</vt:lpstr>
      <vt:lpstr>The Customer Contact/Call Center or Help Desk</vt:lpstr>
      <vt:lpstr>Call Center Technology</vt:lpstr>
      <vt:lpstr>Tapping into Web-Based and Mobile Technologies</vt:lpstr>
      <vt:lpstr>Tapping into Web-Based and Mobile Technologies</vt:lpstr>
      <vt:lpstr>Websites</vt:lpstr>
      <vt:lpstr>Websites</vt:lpstr>
      <vt:lpstr>Websites</vt:lpstr>
      <vt:lpstr>Websites</vt:lpstr>
      <vt:lpstr>Cloud Computing</vt:lpstr>
      <vt:lpstr>Cloud Computing</vt:lpstr>
      <vt:lpstr>Social Media</vt:lpstr>
      <vt:lpstr>Social Media</vt:lpstr>
      <vt:lpstr>Social Media</vt:lpstr>
      <vt:lpstr>Social Media</vt:lpstr>
      <vt:lpstr>Social Media</vt:lpstr>
      <vt:lpstr>Social Media</vt:lpstr>
      <vt:lpstr>Social Media</vt:lpstr>
      <vt:lpstr>Social Media</vt:lpstr>
      <vt:lpstr>Social Media</vt:lpstr>
      <vt:lpstr>Advantages and Disadvantages of Technology</vt:lpstr>
      <vt:lpstr>Advantages and Disadvantages of Technology Organizational Issues</vt:lpstr>
      <vt:lpstr>Advantages and Disadvantages of Technology Employee Issues</vt:lpstr>
      <vt:lpstr>Advantages and Disadvantages of Technology Customer Issues</vt:lpstr>
      <vt:lpstr>Advantages and Disadvantages of Technology Additional Issues</vt:lpstr>
      <vt:lpstr>Reducing Customer Fears about Technology</vt:lpstr>
      <vt:lpstr>Reducing Customer Fears about Technology (Cont.)</vt:lpstr>
      <vt:lpstr>Technology Etiquette and Strategies</vt:lpstr>
      <vt:lpstr>Technology Etiquette and Strategies E-Mail</vt:lpstr>
      <vt:lpstr>Technology Etiquette and Strategies E-Mail</vt:lpstr>
      <vt:lpstr>Technology Etiquette and Strategies E-Mail</vt:lpstr>
      <vt:lpstr>Technology Etiquette and Strategies Facsimile</vt:lpstr>
      <vt:lpstr>Technology Etiquette and Strategies Facsimile</vt:lpstr>
      <vt:lpstr>The Telephone in Customer Service</vt:lpstr>
      <vt:lpstr>The Telephone in Customer Service</vt:lpstr>
      <vt:lpstr>Communication Skills for Success</vt:lpstr>
      <vt:lpstr>Communication Skills for Success</vt:lpstr>
      <vt:lpstr>Tips for Creating a Positive Telephone Image</vt:lpstr>
      <vt:lpstr>Tips for Creating a Positive Telephone Image</vt:lpstr>
      <vt:lpstr>Tips for Creating a Positive Telephone Image</vt:lpstr>
      <vt:lpstr>Effective Telephone Usage</vt:lpstr>
      <vt:lpstr>Effective Telephone Usage</vt:lpstr>
      <vt:lpstr>Voice Mail and Answering Machines or Services</vt:lpstr>
      <vt:lpstr>Voice Mail and Answering Machines</vt:lpstr>
      <vt:lpstr>Voice Mail and Answering Machines</vt:lpstr>
      <vt:lpstr>Voice Mail and Answering Machines</vt:lpstr>
      <vt:lpstr>Taking Messages Professionally</vt:lpstr>
      <vt:lpstr>Customer Service Success Tip</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798</cp:revision>
  <dcterms:created xsi:type="dcterms:W3CDTF">2015-02-01T00:37:43Z</dcterms:created>
  <dcterms:modified xsi:type="dcterms:W3CDTF">2023-05-02T20:28:57Z</dcterms:modified>
</cp:coreProperties>
</file>